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 id="2147483743" r:id="rId5"/>
    <p:sldMasterId id="2147483747" r:id="rId6"/>
    <p:sldMasterId id="2147483751" r:id="rId7"/>
    <p:sldMasterId id="2147483758" r:id="rId8"/>
    <p:sldMasterId id="2147483762" r:id="rId9"/>
    <p:sldMasterId id="2147483769" r:id="rId10"/>
  </p:sldMasterIdLst>
  <p:notesMasterIdLst>
    <p:notesMasterId r:id="rId47"/>
  </p:notesMasterIdLst>
  <p:handoutMasterIdLst>
    <p:handoutMasterId r:id="rId48"/>
  </p:handoutMasterIdLst>
  <p:sldIdLst>
    <p:sldId id="256" r:id="rId11"/>
    <p:sldId id="272" r:id="rId12"/>
    <p:sldId id="549" r:id="rId13"/>
    <p:sldId id="589" r:id="rId14"/>
    <p:sldId id="590" r:id="rId15"/>
    <p:sldId id="591" r:id="rId16"/>
    <p:sldId id="593" r:id="rId17"/>
    <p:sldId id="594" r:id="rId18"/>
    <p:sldId id="595" r:id="rId19"/>
    <p:sldId id="596" r:id="rId20"/>
    <p:sldId id="597" r:id="rId21"/>
    <p:sldId id="599" r:id="rId22"/>
    <p:sldId id="598" r:id="rId23"/>
    <p:sldId id="600" r:id="rId24"/>
    <p:sldId id="601" r:id="rId25"/>
    <p:sldId id="603" r:id="rId26"/>
    <p:sldId id="604" r:id="rId27"/>
    <p:sldId id="605" r:id="rId28"/>
    <p:sldId id="606" r:id="rId29"/>
    <p:sldId id="607" r:id="rId30"/>
    <p:sldId id="608" r:id="rId31"/>
    <p:sldId id="609" r:id="rId32"/>
    <p:sldId id="610" r:id="rId33"/>
    <p:sldId id="611" r:id="rId34"/>
    <p:sldId id="612" r:id="rId35"/>
    <p:sldId id="613" r:id="rId36"/>
    <p:sldId id="614" r:id="rId37"/>
    <p:sldId id="615" r:id="rId38"/>
    <p:sldId id="616" r:id="rId39"/>
    <p:sldId id="617" r:id="rId40"/>
    <p:sldId id="618" r:id="rId41"/>
    <p:sldId id="621" r:id="rId42"/>
    <p:sldId id="619" r:id="rId43"/>
    <p:sldId id="620" r:id="rId44"/>
    <p:sldId id="602" r:id="rId45"/>
    <p:sldId id="578"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3979" autoAdjust="0"/>
  </p:normalViewPr>
  <p:slideViewPr>
    <p:cSldViewPr snapToGrid="0">
      <p:cViewPr varScale="1">
        <p:scale>
          <a:sx n="61" d="100"/>
          <a:sy n="61" d="100"/>
        </p:scale>
        <p:origin x="744" y="52"/>
      </p:cViewPr>
      <p:guideLst>
        <p:guide orient="horz" pos="2160"/>
        <p:guide pos="3816"/>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Times New Roman" panose="02020603050405020304" pitchFamily="18"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Times New Roman" panose="02020603050405020304" pitchFamily="18"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CCB3563-B21F-4472-A953-CA98BFE318F2}" type="datetimeFigureOut">
              <a:rPr lang="en-US" smtClean="0"/>
              <a:pPr/>
              <a:t>5/28/2025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DD8E4-A483-5F6B-B7A2-5C08CB82A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91F68-9AFD-E090-348C-A2C2F1333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451D8-2604-4702-6642-4FC0A9782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6C6062-8EE4-27E8-9589-ED5CFA4D61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6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3708-319B-8F4C-427D-1A3751275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FCB45-90A2-3985-8290-0B52B1580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1C515-DA3D-1876-1485-803B0AC08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56CD62-342F-4ED9-FD51-BBFED8BEF6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92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FCEE8-D6DC-7706-0D54-DAC46D359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B016A-8562-BC70-5D94-1FB6DBC06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AA041-341E-25B7-E21B-8FF982506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210D90-D29F-52FC-B022-2C806B837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35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B931F-9FCE-A842-D037-B6CD492E3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096CE-0C01-D3DE-01B6-CE7B9A37C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48AB7-D0CC-D61E-7EB4-B58E041297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2A9DB3-F4FA-23DC-334B-0CB00E25ED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29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CE367-556F-DFF4-D7B2-19BCE3A58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A7984-69F3-0132-2EF0-4E7A38D4C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68A30-50D4-AE2F-0324-D635AD013C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B3D5D6-D79E-2C8C-33CD-8B9CC38382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20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C9AF0-24AE-1DF3-61FF-DF2926708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DA41B-103F-E396-FA52-89724F124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7E6A9-FBA6-58EA-9911-09CD6BEAA0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2643B7-3135-9D9C-77E2-7DD6710202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78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511E-1674-857A-B85F-481B1A652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436A6-8863-80DD-7BF3-11DCEB721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0CA36-C466-58BF-26C0-24E1C931E0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41BBAB-8337-DF57-DFEC-A590B35943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39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7FE0-2F1F-0074-B385-F4ABC6CB5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20004-BC39-CBFE-5850-4546E68A3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E5877-2BA1-0DD0-7B63-8EF6EE04A3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CF00C-D0F8-C75E-3FFA-D66ADC4B0A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746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B880D-CB71-7F4D-BEC9-ED3C6CC61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0FD07-C167-6D00-3617-2FF207914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4E612-7CEC-E8D3-83F5-0A7B76E36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B847FB-FC74-3CCC-0EC3-FB7F2F3895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69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F09B3-DEE0-290D-7213-E00ABC649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4D2E8-E450-82D7-2BEF-187E48CB2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D5064-C4E4-1873-7E44-D23E1CF09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94E84-D8A2-B557-1A44-B6970E9E10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6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2</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CEBD4-FD3E-FAFA-6B74-BB90A2A8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9A8A3-30AF-5549-69F8-CFAFD327F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AF975-B84B-28AB-3B73-7359D2BB4F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065FD6-FA97-9983-63BA-9A800473DF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13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FCC94-BEB2-8115-8518-BA50D90D2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BE563-E49D-C37F-6265-AA35916A6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58B98-6167-05EE-D669-3AD4E29DBA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A59C14-0979-7B18-11F3-7CF1FB0D04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444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B3F2-8B2C-8DCC-669F-13BAEC929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1F878-9490-6F3E-DCA1-01F55451F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37573-5DFA-28A0-5F96-1FA92359B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D45E00-704D-9B57-84AA-1AA7CBF28F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031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8154-D9A7-CB72-F3CE-91F7BD14D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9FCB2-28C6-51B2-30D3-71B1BC0D1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5754B-E7E3-D2FF-72D1-38348C6D07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C340BA-2008-3AE8-1276-5F6E9617E0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4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4CA4-79FC-838E-22DE-1EF7634CA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FCD1-D2DB-56CF-C5C6-B7AFB262D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E73F6-1211-9BB4-72EE-23A7B9470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DCB8-C083-FC37-D390-DFF19AE995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923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9CCE-E181-8B91-1C9A-CE7F5D14F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9EA50-962B-BB05-D49D-B2BC4950B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73C27-EAB6-043B-1C17-8A608A10E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1CA3AD-5070-839D-84C1-7A1DE04B05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226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7F04D-3671-163E-D959-993BB496D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CB97F-721E-EB42-D865-7B5C4D1A2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91CFC-5356-A749-8886-39E29CAA88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3B844C-F3FC-19F9-AEF2-1E6ABC87C6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506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70E9-3705-082B-6E58-88FA76F8C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82C1F-A739-6B33-E488-5BDCF5D9A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5AF4D-A1B5-965D-496C-2B397B29C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12DF86-8EA4-EED1-C646-32E5F99D17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119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D324-5F76-8F72-972F-6502A5A52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9D3DC-D1F0-B17A-16AC-E614F289A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ADEC9-D503-BB68-700C-636F04C338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D437BF-3378-649E-C720-2B2E3593B9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959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4A087-694C-1186-9856-2AC72058C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2CF36-FDAC-97F5-EECB-6DAD6B86C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8C3AA-7544-B0F4-078D-FC5FC1E0D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FF5F6E-E464-33CB-E568-85C8700D33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6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972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C183-437E-5906-6D67-3012C5364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F82A1-468D-5199-7F30-B1C9A4255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F3109-020F-ABDF-18DD-4DAB1547F4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1E8B0-811B-C793-DEA2-3B1C26C6CD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931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D99F-24F9-7B4B-48AC-6CE8358B7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13C43-99A9-92ED-E6B0-B43720D7F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824F1-9CED-9CCC-B03F-10261138C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C042D8-BAAF-1AFC-46EE-D06112A870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73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3E2E-FB2F-30C6-9483-14DB324A9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5B27F-31C5-377E-7CF1-5F102AE7D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2B394-E3F0-276C-D262-BB36A147F0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0325C-2B1E-05D0-23F5-EF5288296A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151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FA10E-5A21-B12F-62F0-B62C5A4B9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24994-1E75-E8B4-312F-0200F74C0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D835D-893E-1FCC-955E-331272C45F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68A14D-72DA-6C23-E055-259F5CB6B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3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1C417-5EB7-9787-0D27-90E3029BA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34DA1-946E-619C-112A-935BF8E28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C40F5-EC08-A0AF-DB57-78E4D26FE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322AFF-0F69-B021-9068-99694FC5A0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312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BDC8-D338-9539-4893-6F7D697CE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532C9-BE92-E390-25A4-79B0F0EBD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D8B20-A33E-3964-125C-9830132D6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BFA2CA-E620-9DF3-CE36-FBF68BF287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491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823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0D8D-82D9-2044-3B61-3977161B9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636CF-E475-0739-D457-A28416B7C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1A311-B40D-AAC2-FCB4-C5BAB1D41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CC4567-FA0C-2EC2-D7FE-9BEEFEB4F2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43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D6E0E-08F2-4DE9-DB6B-F87CDB62B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29262-A539-1264-F5E3-24F8B055C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CC333-F608-F2BF-D93C-08D078BA46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07F22-9AA1-2995-5AAA-C559359C2F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19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93A0C-A45F-B35D-F6A1-EC0487B70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F4816-F59B-51B6-B747-5F55B471C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27074-1DBF-5683-DEE1-DC9BC0D06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8B8FF-6F20-1DAF-589D-AA682C786F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54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E3079-8988-171E-9AD4-85B641B43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D39CA-544E-F480-4B8C-E24C98C92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70425-39F0-7255-96A9-E1D35BB8E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1EEC1-2DAD-A8F8-FD97-35F53E8ABE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03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0671-E7D9-B3D8-136B-E1071D19B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9A95E-CA45-2D51-D6F8-9DD7B1071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5035D-1572-ACA4-61E6-5E363DA344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2CC8E3-17B3-0022-9482-FD2574AE91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78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D8963-CFAE-B5F0-52E1-1CFDD293A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06CF8-2110-0C5A-571C-CF08EFC53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B2FF8-C8E2-C03C-9718-0D4A1749AF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7AE14-BF04-8841-7FF5-F24805B4FB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5/28/2025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pPr>
              <a:defRPr/>
            </a:pPr>
            <a:fld id="{E2FB73DA-5FDE-45B5-BAA4-C61223CC44F6}"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550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7217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8446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331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65194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58275F71-03D8-4E4B-9D1C-D9F8B6AB7123}" type="datetime1">
              <a:rPr lang="en-US" smtClean="0">
                <a:solidFill>
                  <a:prstClr val="black"/>
                </a:solidFill>
              </a:rPr>
              <a:pPr>
                <a:defRPr/>
              </a:pPr>
              <a:t>5/28/2025</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675AD29-2591-4391-8D28-DD298FB87CE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0329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220262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116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2708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9033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295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322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6433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3887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22185122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5484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639702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1870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858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67388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75151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708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61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11807"/>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75158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22D809A6-B977-45CA-BC64-77C86AC76C02}" type="datetime1">
              <a:rPr lang="en-US" smtClean="0"/>
              <a:pPr>
                <a:defRPr/>
              </a:pPr>
              <a:t>5/28/2025</a:t>
            </a:fld>
            <a:endParaRPr lang="en-US" dirty="0"/>
          </a:p>
        </p:txBody>
      </p:sp>
      <p:sp>
        <p:nvSpPr>
          <p:cNvPr id="3" name="Footer Placeholder 4"/>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241117883"/>
      </p:ext>
    </p:extLst>
  </p:cSld>
  <p:clrMap bg1="lt1" tx1="dk1" bg2="lt2" tx2="dk2" accent1="accent1" accent2="accent2" accent3="accent3" accent4="accent4" accent5="accent5" accent6="accent6" hlink="hlink" folHlink="folHlink"/>
  <p:sldLayoutIdLst>
    <p:sldLayoutId id="2147483770" r:id="rId1"/>
    <p:sldLayoutId id="214748377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5/28/2025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5/28/2025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580571185"/>
      </p:ext>
    </p:extLst>
  </p:cSld>
  <p:clrMap bg1="lt1" tx1="dk1" bg2="lt2" tx2="dk2" accent1="accent1" accent2="accent2" accent3="accent3" accent4="accent4" accent5="accent5" accent6="accent6" hlink="hlink" folHlink="folHlink"/>
  <p:sldLayoutIdLst>
    <p:sldLayoutId id="2147483744"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409276576"/>
      </p:ext>
    </p:extLst>
  </p:cSld>
  <p:clrMap bg1="lt1" tx1="dk1" bg2="lt2" tx2="dk2" accent1="accent1" accent2="accent2" accent3="accent3" accent4="accent4" accent5="accent5" accent6="accent6" hlink="hlink" folHlink="folHlink"/>
  <p:sldLayoutIdLst>
    <p:sldLayoutId id="2147483748"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72680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179558717"/>
      </p:ext>
    </p:extLst>
  </p:cSld>
  <p:clrMap bg1="lt1" tx1="dk1" bg2="lt2" tx2="dk2" accent1="accent1" accent2="accent2" accent3="accent3" accent4="accent4" accent5="accent5" accent6="accent6" hlink="hlink" folHlink="folHlink"/>
  <p:sldLayoutIdLst>
    <p:sldLayoutId id="2147483759" r:id="rId1"/>
    <p:sldLayoutId id="21474837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2493203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mailto:Jwick@vfw.org"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mailto:Jwick@vfw.org"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9866" y="3429000"/>
            <a:ext cx="7498801" cy="1446550"/>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Technology and the Accredited Representative</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D216C-431D-6886-5CD0-4C6828B035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8319A5-846E-098B-C53E-34605AD0F6C1}"/>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Out of Office Replies</a:t>
            </a:r>
          </a:p>
        </p:txBody>
      </p:sp>
      <p:sp>
        <p:nvSpPr>
          <p:cNvPr id="2" name="Slide Number Placeholder 1">
            <a:extLst>
              <a:ext uri="{FF2B5EF4-FFF2-40B4-BE49-F238E27FC236}">
                <a16:creationId xmlns:a16="http://schemas.microsoft.com/office/drawing/2014/main" id="{6D7447A6-DF10-7C3A-13AE-4D1461E313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EE9C5ACC-334E-5381-51FB-A4F22FD85532}"/>
              </a:ext>
            </a:extLst>
          </p:cNvPr>
          <p:cNvSpPr txBox="1"/>
          <p:nvPr/>
        </p:nvSpPr>
        <p:spPr>
          <a:xfrm>
            <a:off x="178673" y="1600986"/>
            <a:ext cx="1144727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 of Office </a:t>
            </a:r>
            <a:r>
              <a:rPr lang="en-US" sz="2800" dirty="0">
                <a:solidFill>
                  <a:prstClr val="black"/>
                </a:solidFill>
                <a:latin typeface="Times New Roman" panose="02020603050405020304" pitchFamily="18" charset="0"/>
                <a:cs typeface="Times New Roman" panose="02020603050405020304" pitchFamily="18" charset="0"/>
              </a:rPr>
              <a:t>R</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eplies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(OOR)  in Outlook let others know you're unavailable and when they can expect a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S</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etting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up an OOR ensures that veterans, leadership, and colleagues are informed during your time away and can get the help they need from alternate contacts if necessary. It helps maintain trust, professionalism, and uninterrupted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2647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162D-7A3A-35FB-48DC-0E81E9EFFA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DA6AAD-60EF-00A4-DC0C-1341C7480087}"/>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Out of Office Replies</a:t>
            </a:r>
          </a:p>
        </p:txBody>
      </p:sp>
      <p:sp>
        <p:nvSpPr>
          <p:cNvPr id="2" name="Slide Number Placeholder 1">
            <a:extLst>
              <a:ext uri="{FF2B5EF4-FFF2-40B4-BE49-F238E27FC236}">
                <a16:creationId xmlns:a16="http://schemas.microsoft.com/office/drawing/2014/main" id="{ED39F30A-024F-792F-5412-3EF5EE9CB7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746515B-6248-63E1-F863-6A1DF9D52C53}"/>
              </a:ext>
            </a:extLst>
          </p:cNvPr>
          <p:cNvSpPr txBox="1"/>
          <p:nvPr/>
        </p:nvSpPr>
        <p:spPr>
          <a:xfrm>
            <a:off x="411586" y="1610023"/>
            <a:ext cx="109422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signature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Outlook and Click File and select Automatic Replies (Out of Office)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Pop-up Window, select Send Automatic Replies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Check Only send during this time range and set your start/end times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Write your message for both Inside and Outside My Organization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Ok to activate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625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296F-ED6A-8518-272E-26A56BDD6E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FB240B-C735-7184-B4EA-F7F27FF41C6D}"/>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Example of a Good Out of Office Reply</a:t>
            </a:r>
          </a:p>
        </p:txBody>
      </p:sp>
      <p:sp>
        <p:nvSpPr>
          <p:cNvPr id="2" name="Slide Number Placeholder 1">
            <a:extLst>
              <a:ext uri="{FF2B5EF4-FFF2-40B4-BE49-F238E27FC236}">
                <a16:creationId xmlns:a16="http://schemas.microsoft.com/office/drawing/2014/main" id="{4B8D9D66-97F3-8BA3-0A96-2B2768E1D0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82866424-C4D4-F497-30B9-91177F9F0E80}"/>
              </a:ext>
            </a:extLst>
          </p:cNvPr>
          <p:cNvSpPr txBox="1"/>
          <p:nvPr/>
        </p:nvSpPr>
        <p:spPr>
          <a:xfrm>
            <a:off x="178673" y="1600986"/>
            <a:ext cx="1144727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 you for contacting the Veterans of Foreign Wars; I am currently out of the office and will return on 5/1/2025.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will reply back to your correspondence as soon as I am able to and appreciate your understanding if it may take a day or so to reach back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need immediate assistance, please reach out to John Wick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Jwick@vfw.org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 you for your service to our Great Nation and I hope you have a great day!</a:t>
            </a:r>
          </a:p>
        </p:txBody>
      </p:sp>
    </p:spTree>
    <p:extLst>
      <p:ext uri="{BB962C8B-B14F-4D97-AF65-F5344CB8AC3E}">
        <p14:creationId xmlns:p14="http://schemas.microsoft.com/office/powerpoint/2010/main" val="361872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5834B-289F-13C8-13D1-C1CB77662A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FF27EE-00D5-E082-0B9D-A172142F5DA7}"/>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Example of a Bad Out of Office Reply</a:t>
            </a:r>
          </a:p>
        </p:txBody>
      </p:sp>
      <p:sp>
        <p:nvSpPr>
          <p:cNvPr id="2" name="Slide Number Placeholder 1">
            <a:extLst>
              <a:ext uri="{FF2B5EF4-FFF2-40B4-BE49-F238E27FC236}">
                <a16:creationId xmlns:a16="http://schemas.microsoft.com/office/drawing/2014/main" id="{CF4BC75D-5B91-EC9F-8C42-D0605699A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7A5D5F7F-BCC2-3E52-233E-B1CED3786C44}"/>
              </a:ext>
            </a:extLst>
          </p:cNvPr>
          <p:cNvSpPr txBox="1"/>
          <p:nvPr/>
        </p:nvSpPr>
        <p:spPr>
          <a:xfrm>
            <a:off x="178673" y="2370242"/>
            <a:ext cx="114472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office is closed for Christmas” </a:t>
            </a:r>
          </a:p>
        </p:txBody>
      </p:sp>
      <p:sp>
        <p:nvSpPr>
          <p:cNvPr id="3" name="TextBox 2">
            <a:extLst>
              <a:ext uri="{FF2B5EF4-FFF2-40B4-BE49-F238E27FC236}">
                <a16:creationId xmlns:a16="http://schemas.microsoft.com/office/drawing/2014/main" id="{DBAEB133-4950-B1C7-208F-364529A79BF3}"/>
              </a:ext>
            </a:extLst>
          </p:cNvPr>
          <p:cNvSpPr txBox="1"/>
          <p:nvPr/>
        </p:nvSpPr>
        <p:spPr>
          <a:xfrm>
            <a:off x="331073" y="4017614"/>
            <a:ext cx="1144727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 crazy as it sounds, we have seen that Out of Office Reply for offices in the month of July!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use an OOR be sure that you are keeping it updated for why your office is closed. </a:t>
            </a:r>
          </a:p>
        </p:txBody>
      </p:sp>
    </p:spTree>
    <p:extLst>
      <p:ext uri="{BB962C8B-B14F-4D97-AF65-F5344CB8AC3E}">
        <p14:creationId xmlns:p14="http://schemas.microsoft.com/office/powerpoint/2010/main" val="154473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5B112-5120-453D-6909-DC2FDCB2A4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0A02A4-CBAA-99FF-EAB8-0B00750873C0}"/>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 of Office Voicemails</a:t>
            </a:r>
          </a:p>
        </p:txBody>
      </p:sp>
      <p:sp>
        <p:nvSpPr>
          <p:cNvPr id="2" name="Slide Number Placeholder 1">
            <a:extLst>
              <a:ext uri="{FF2B5EF4-FFF2-40B4-BE49-F238E27FC236}">
                <a16:creationId xmlns:a16="http://schemas.microsoft.com/office/drawing/2014/main" id="{6C0DDCFB-4A59-7ADD-ED14-5AAFFD9F94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682E00B2-6B8A-C0DE-3F5D-00718DCECB91}"/>
              </a:ext>
            </a:extLst>
          </p:cNvPr>
          <p:cNvSpPr txBox="1"/>
          <p:nvPr/>
        </p:nvSpPr>
        <p:spPr>
          <a:xfrm>
            <a:off x="178673" y="1600986"/>
            <a:ext cx="1144727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Out of Office voicemail message keeps communication professional and ensures veterans, coworkers, and NVS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You're currently unavailable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you’ll return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Who to contact for urgent matters</a:t>
            </a:r>
          </a:p>
        </p:txBody>
      </p:sp>
    </p:spTree>
    <p:extLst>
      <p:ext uri="{BB962C8B-B14F-4D97-AF65-F5344CB8AC3E}">
        <p14:creationId xmlns:p14="http://schemas.microsoft.com/office/powerpoint/2010/main" val="254959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41D0-69BC-FD0C-70EF-BA71146FFA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034789-87E1-2402-214C-520C118D29A7}"/>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 of Office Voicemail Example</a:t>
            </a:r>
          </a:p>
        </p:txBody>
      </p:sp>
      <p:sp>
        <p:nvSpPr>
          <p:cNvPr id="2" name="Slide Number Placeholder 1">
            <a:extLst>
              <a:ext uri="{FF2B5EF4-FFF2-40B4-BE49-F238E27FC236}">
                <a16:creationId xmlns:a16="http://schemas.microsoft.com/office/drawing/2014/main" id="{5D624290-46C1-8600-04DF-AEF58492B1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F2BCF06-88C8-0A94-60D0-C5676112847C}"/>
              </a:ext>
            </a:extLst>
          </p:cNvPr>
          <p:cNvSpPr txBox="1"/>
          <p:nvPr/>
        </p:nvSpPr>
        <p:spPr>
          <a:xfrm>
            <a:off x="178673" y="1600986"/>
            <a:ext cx="1144727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Hello, you've reached [Your Name], [Your Title] with VFW.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 currently out of the office and will return on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need immediate assistance, please contact [Backup Person’s Name] at [Phone Number] or email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 faster response please email me your questions to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Jwick@vfw.org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 you, and I hope you have a great day</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0531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1853-1151-A397-1C5C-071AD862ED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3D07E1-99F9-3367-74F8-988D5D18F382}"/>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Zoom and its Features</a:t>
            </a:r>
          </a:p>
        </p:txBody>
      </p:sp>
      <p:sp>
        <p:nvSpPr>
          <p:cNvPr id="2" name="Slide Number Placeholder 1">
            <a:extLst>
              <a:ext uri="{FF2B5EF4-FFF2-40B4-BE49-F238E27FC236}">
                <a16:creationId xmlns:a16="http://schemas.microsoft.com/office/drawing/2014/main" id="{0F29D251-B00D-C6A5-97FA-FEBF59FD27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ED5E0E-588D-D047-5C7A-57749CB3FCC1}"/>
              </a:ext>
            </a:extLst>
          </p:cNvPr>
          <p:cNvSpPr txBox="1"/>
          <p:nvPr/>
        </p:nvSpPr>
        <p:spPr>
          <a:xfrm>
            <a:off x="178673" y="2529900"/>
            <a:ext cx="1144727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Zoom is a reliable and easy-to-use video conferencing platform that helps connect with one-on-one meetings, training sessions, or department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Knowing the core features of Zoom allows you to communicate clearly, stay organized, and maintain a professional virtual presence.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227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328E-B08A-783D-DFF7-7C63DE558E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0A7D2A-65B3-B248-7394-DBB9428BE6A6}"/>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Zoom and its Features</a:t>
            </a:r>
          </a:p>
        </p:txBody>
      </p:sp>
      <p:sp>
        <p:nvSpPr>
          <p:cNvPr id="2" name="Slide Number Placeholder 1">
            <a:extLst>
              <a:ext uri="{FF2B5EF4-FFF2-40B4-BE49-F238E27FC236}">
                <a16:creationId xmlns:a16="http://schemas.microsoft.com/office/drawing/2014/main" id="{B43F846B-60EC-64FF-1435-2462361B16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15ACEB7-8FCC-57AC-7F78-DE04B5B7543C}"/>
              </a:ext>
            </a:extLst>
          </p:cNvPr>
          <p:cNvSpPr txBox="1"/>
          <p:nvPr/>
        </p:nvSpPr>
        <p:spPr>
          <a:xfrm>
            <a:off x="178672" y="1600986"/>
            <a:ext cx="1160692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The Following are features of Zoom which all users should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Audio On/Off: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Clicking the </a:t>
            </a:r>
            <a:r>
              <a:rPr lang="en-US" sz="2800" dirty="0">
                <a:solidFill>
                  <a:prstClr val="black"/>
                </a:solidFill>
                <a:latin typeface="Times New Roman" panose="02020603050405020304" pitchFamily="18" charset="0"/>
                <a:cs typeface="Times New Roman" panose="02020603050405020304" pitchFamily="18" charset="0"/>
              </a:rPr>
              <a:t>microphone icon turns your mic on/off. This prevents</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Background noise and allows you to speak clearly when needed.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black"/>
                </a:solidFill>
                <a:latin typeface="Times New Roman" panose="02020603050405020304" pitchFamily="18" charset="0"/>
                <a:cs typeface="Times New Roman" panose="02020603050405020304" pitchFamily="18" charset="0"/>
              </a:rPr>
              <a:t>Video On/Off: </a:t>
            </a:r>
            <a:r>
              <a:rPr lang="en-US" sz="2800" b="0" dirty="0">
                <a:solidFill>
                  <a:prstClr val="black"/>
                </a:solidFill>
                <a:latin typeface="Times New Roman" panose="02020603050405020304" pitchFamily="18" charset="0"/>
                <a:cs typeface="Times New Roman" panose="02020603050405020304" pitchFamily="18" charset="0"/>
              </a:rPr>
              <a:t>Clicking the Camera Icon turns your camera on/off. </a:t>
            </a:r>
            <a:r>
              <a:rPr lang="en-US" sz="2800" dirty="0">
                <a:solidFill>
                  <a:prstClr val="black"/>
                </a:solidFill>
                <a:latin typeface="Times New Roman" panose="02020603050405020304" pitchFamily="18" charset="0"/>
                <a:cs typeface="Times New Roman" panose="02020603050405020304" pitchFamily="18" charset="0"/>
              </a:rPr>
              <a:t>It is common courtesy to keep your camera on during a Zoom call unless needed.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EE758B8C-7577-1A37-1875-F088CF5A15BF}"/>
              </a:ext>
            </a:extLst>
          </p:cNvPr>
          <p:cNvPicPr>
            <a:picLocks noChangeAspect="1"/>
          </p:cNvPicPr>
          <p:nvPr/>
        </p:nvPicPr>
        <p:blipFill>
          <a:blip r:embed="rId3">
            <a:extLst>
              <a:ext uri="{28A0092B-C50C-407E-A947-70E740481C1C}">
                <a14:useLocalDpi xmlns:a14="http://schemas.microsoft.com/office/drawing/2010/main" val="0"/>
              </a:ext>
            </a:extLst>
          </a:blip>
          <a:srcRect r="41334" b="-23305"/>
          <a:stretch/>
        </p:blipFill>
        <p:spPr>
          <a:xfrm>
            <a:off x="-47175" y="5325727"/>
            <a:ext cx="12253687" cy="1510499"/>
          </a:xfrm>
          <a:prstGeom prst="rect">
            <a:avLst/>
          </a:prstGeom>
        </p:spPr>
      </p:pic>
    </p:spTree>
    <p:extLst>
      <p:ext uri="{BB962C8B-B14F-4D97-AF65-F5344CB8AC3E}">
        <p14:creationId xmlns:p14="http://schemas.microsoft.com/office/powerpoint/2010/main" val="38703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C67D-AE36-E4CA-0A6F-B77E0BF76E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957D5F-CCC3-A71E-361A-9DFF9F9193A0}"/>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Zoom and its Features</a:t>
            </a:r>
          </a:p>
        </p:txBody>
      </p:sp>
      <p:sp>
        <p:nvSpPr>
          <p:cNvPr id="2" name="Slide Number Placeholder 1">
            <a:extLst>
              <a:ext uri="{FF2B5EF4-FFF2-40B4-BE49-F238E27FC236}">
                <a16:creationId xmlns:a16="http://schemas.microsoft.com/office/drawing/2014/main" id="{8F3B7CBD-0C55-BBA8-FB52-5682F62D35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39171996-98C2-DAF1-C2C0-0E05DBD878A0}"/>
              </a:ext>
            </a:extLst>
          </p:cNvPr>
          <p:cNvSpPr txBox="1"/>
          <p:nvPr/>
        </p:nvSpPr>
        <p:spPr>
          <a:xfrm>
            <a:off x="178672" y="1600986"/>
            <a:ext cx="11694014"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you to view the call’s chat. Defaults to everyone but users can message others directly and privately.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React: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allows users to raise their hand to be called on or other reactions.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Share: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users to share their screen. Users with multiple</a:t>
            </a:r>
            <a:r>
              <a:rPr lang="en-US" sz="2800" dirty="0">
                <a:solidFill>
                  <a:prstClr val="black"/>
                </a:solidFill>
                <a:latin typeface="Times New Roman" panose="02020603050405020304" pitchFamily="18" charset="0"/>
                <a:cs typeface="Times New Roman" panose="02020603050405020304" pitchFamily="18" charset="0"/>
              </a:rPr>
              <a:t> screens will need to select the correct monitor.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CE6D9324-989F-33F5-6235-66EF7516EF32}"/>
              </a:ext>
            </a:extLst>
          </p:cNvPr>
          <p:cNvPicPr>
            <a:picLocks noChangeAspect="1"/>
          </p:cNvPicPr>
          <p:nvPr/>
        </p:nvPicPr>
        <p:blipFill>
          <a:blip r:embed="rId3">
            <a:extLst>
              <a:ext uri="{28A0092B-C50C-407E-A947-70E740481C1C}">
                <a14:useLocalDpi xmlns:a14="http://schemas.microsoft.com/office/drawing/2010/main" val="0"/>
              </a:ext>
            </a:extLst>
          </a:blip>
          <a:srcRect r="41334" b="-23305"/>
          <a:stretch/>
        </p:blipFill>
        <p:spPr>
          <a:xfrm>
            <a:off x="-47175" y="5020920"/>
            <a:ext cx="12253687" cy="1510499"/>
          </a:xfrm>
          <a:prstGeom prst="rect">
            <a:avLst/>
          </a:prstGeom>
        </p:spPr>
      </p:pic>
    </p:spTree>
    <p:extLst>
      <p:ext uri="{BB962C8B-B14F-4D97-AF65-F5344CB8AC3E}">
        <p14:creationId xmlns:p14="http://schemas.microsoft.com/office/powerpoint/2010/main" val="265723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D0BE-8602-B4CE-2094-BCB1A43FB3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3C75FE-F5EF-DD78-53F5-EACDAD55A37B}"/>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Scheduling a Zoom Call</a:t>
            </a:r>
          </a:p>
        </p:txBody>
      </p:sp>
      <p:sp>
        <p:nvSpPr>
          <p:cNvPr id="2" name="Slide Number Placeholder 1">
            <a:extLst>
              <a:ext uri="{FF2B5EF4-FFF2-40B4-BE49-F238E27FC236}">
                <a16:creationId xmlns:a16="http://schemas.microsoft.com/office/drawing/2014/main" id="{6977CF10-4F17-8BD3-0A05-53EAC3608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BE753C8E-69CA-402A-05C7-004DC0324FA8}"/>
              </a:ext>
            </a:extLst>
          </p:cNvPr>
          <p:cNvSpPr txBox="1"/>
          <p:nvPr/>
        </p:nvSpPr>
        <p:spPr>
          <a:xfrm>
            <a:off x="178672" y="1600986"/>
            <a:ext cx="11694014"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schedule a Zoom call open the app and locate the home screen.</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there click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Schedule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D70A2E8B-9759-BD29-AC19-823E38092B80}"/>
              </a:ext>
            </a:extLst>
          </p:cNvPr>
          <p:cNvPicPr>
            <a:picLocks noChangeAspect="1"/>
          </p:cNvPicPr>
          <p:nvPr/>
        </p:nvPicPr>
        <p:blipFill>
          <a:blip r:embed="rId3">
            <a:extLst>
              <a:ext uri="{28A0092B-C50C-407E-A947-70E740481C1C}">
                <a14:useLocalDpi xmlns:a14="http://schemas.microsoft.com/office/drawing/2010/main" val="0"/>
              </a:ext>
            </a:extLst>
          </a:blip>
          <a:srcRect b="37397"/>
          <a:stretch/>
        </p:blipFill>
        <p:spPr>
          <a:xfrm>
            <a:off x="1488110" y="3609844"/>
            <a:ext cx="9615318" cy="2779284"/>
          </a:xfrm>
          <a:prstGeom prst="rect">
            <a:avLst/>
          </a:prstGeom>
        </p:spPr>
      </p:pic>
    </p:spTree>
    <p:extLst>
      <p:ext uri="{BB962C8B-B14F-4D97-AF65-F5344CB8AC3E}">
        <p14:creationId xmlns:p14="http://schemas.microsoft.com/office/powerpoint/2010/main" val="234414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898"/>
            <a:ext cx="4188652" cy="521762"/>
          </a:xfrm>
        </p:spPr>
        <p:txBody>
          <a:bodyPr rtlCol="0">
            <a:noAutofit/>
          </a:bodyPr>
          <a:lstStyle/>
          <a:p>
            <a:pPr>
              <a:defRPr/>
            </a:pPr>
            <a:r>
              <a:rPr lang="en-US" sz="4000" b="1" dirty="0">
                <a:latin typeface="Times New Roman" panose="02020603050405020304" pitchFamily="18" charset="0"/>
                <a:cs typeface="Times New Roman" panose="02020603050405020304" pitchFamily="18" charset="0"/>
              </a:rPr>
              <a:t>Lesson Objectives</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4231" y="1547442"/>
            <a:ext cx="10986868" cy="4557934"/>
          </a:xfrm>
        </p:spPr>
        <p:txBody>
          <a:bodyPr>
            <a:normAutofit/>
          </a:bodyPr>
          <a:lstStyle/>
          <a:p>
            <a:pPr>
              <a:lnSpc>
                <a:spcPct val="100000"/>
              </a:lnSpc>
              <a:defRPr/>
            </a:pPr>
            <a:r>
              <a:rPr lang="en-US" altLang="en-US" dirty="0">
                <a:cs typeface="Times New Roman" panose="02020603050405020304" pitchFamily="18" charset="0"/>
              </a:rPr>
              <a:t>Outlook Features</a:t>
            </a:r>
          </a:p>
          <a:p>
            <a:pPr>
              <a:lnSpc>
                <a:spcPct val="100000"/>
              </a:lnSpc>
              <a:defRPr/>
            </a:pPr>
            <a:r>
              <a:rPr lang="en-US" altLang="en-US" dirty="0">
                <a:cs typeface="Times New Roman" panose="02020603050405020304" pitchFamily="18" charset="0"/>
              </a:rPr>
              <a:t>Zoom and its Features</a:t>
            </a:r>
          </a:p>
          <a:p>
            <a:pPr>
              <a:lnSpc>
                <a:spcPct val="100000"/>
              </a:lnSpc>
              <a:defRPr/>
            </a:pPr>
            <a:r>
              <a:rPr lang="en-US" altLang="en-US" dirty="0">
                <a:cs typeface="Times New Roman" panose="02020603050405020304" pitchFamily="18" charset="0"/>
              </a:rPr>
              <a:t>Computer programs to help your office</a:t>
            </a:r>
          </a:p>
          <a:p>
            <a:pPr>
              <a:lnSpc>
                <a:spcPct val="100000"/>
              </a:lnSpc>
              <a:defRPr/>
            </a:pPr>
            <a:r>
              <a:rPr lang="en-US" altLang="en-US" dirty="0">
                <a:cs typeface="Times New Roman" panose="02020603050405020304" pitchFamily="18" charset="0"/>
              </a:rPr>
              <a:t>Computer Short Cuts and Functions to help with efficiency</a:t>
            </a:r>
          </a:p>
          <a:p>
            <a:pPr>
              <a:lnSpc>
                <a:spcPct val="100000"/>
              </a:lnSpc>
              <a:defRPr/>
            </a:pPr>
            <a:r>
              <a:rPr lang="en-US" altLang="en-US" dirty="0">
                <a:cs typeface="Times New Roman" panose="02020603050405020304" pitchFamily="18" charset="0"/>
              </a:rPr>
              <a:t>Grammarly </a:t>
            </a:r>
          </a:p>
          <a:p>
            <a:pPr>
              <a:lnSpc>
                <a:spcPct val="100000"/>
              </a:lnSpc>
              <a:defRPr/>
            </a:pPr>
            <a:r>
              <a:rPr lang="en-US" altLang="en-US" dirty="0">
                <a:cs typeface="Times New Roman" panose="02020603050405020304" pitchFamily="18" charset="0"/>
              </a:rPr>
              <a:t>Chat GPT</a:t>
            </a:r>
          </a:p>
          <a:p>
            <a:pPr>
              <a:lnSpc>
                <a:spcPct val="100000"/>
              </a:lnSpc>
              <a:defRPr/>
            </a:pPr>
            <a:endParaRPr lang="en-US" altLang="en-US"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eaLnBrk="1" hangingPunct="1">
              <a:lnSpc>
                <a:spcPct val="100000"/>
              </a:lnSpc>
              <a:defRPr/>
            </a:pPr>
            <a:endParaRPr lang="en-US" altLang="en-US" sz="4200" dirty="0">
              <a:cs typeface="Times New Roman" panose="02020603050405020304" pitchFamily="18" charset="0"/>
            </a:endParaRP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sz="2000">
                <a:solidFill>
                  <a:schemeClr val="tx1">
                    <a:lumMod val="50000"/>
                    <a:lumOff val="50000"/>
                  </a:schemeClr>
                </a:solidFill>
                <a:latin typeface="Times New Roman" panose="02020603050405020304" pitchFamily="18" charset="0"/>
              </a:rPr>
              <a:pPr>
                <a:spcBef>
                  <a:spcPct val="0"/>
                </a:spcBef>
                <a:buFontTx/>
                <a:buNone/>
                <a:defRPr/>
              </a:pPr>
              <a:t>2</a:t>
            </a:fld>
            <a:endParaRPr lang="en-US" altLang="en-US" sz="20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34036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3390-A9B2-2073-CC18-9EF62053C8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79A845-4670-BF27-9223-A9D35497ED4B}"/>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Scheduling a Zoom Call</a:t>
            </a:r>
          </a:p>
        </p:txBody>
      </p:sp>
      <p:sp>
        <p:nvSpPr>
          <p:cNvPr id="2" name="Slide Number Placeholder 1">
            <a:extLst>
              <a:ext uri="{FF2B5EF4-FFF2-40B4-BE49-F238E27FC236}">
                <a16:creationId xmlns:a16="http://schemas.microsoft.com/office/drawing/2014/main" id="{39F3546C-7958-15E7-151B-0EFC889374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7E38CF31-6DA3-4D46-7506-3C24A6D6E83D}"/>
              </a:ext>
            </a:extLst>
          </p:cNvPr>
          <p:cNvSpPr txBox="1"/>
          <p:nvPr/>
        </p:nvSpPr>
        <p:spPr>
          <a:xfrm>
            <a:off x="178672" y="1600986"/>
            <a:ext cx="1169401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Schedule Page will pop up and you will need to enter in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Meeting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 New Roman" panose="02020603050405020304" pitchFamily="18" charset="0"/>
                <a:cs typeface="Times New Roman" panose="02020603050405020304" pitchFamily="18" charset="0"/>
              </a:rPr>
              <a:t>Scheduled date/time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Attendees: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 enter in the users email address which sill send a calendar invite through Outlook </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everything is entered </a:t>
            </a:r>
            <a:r>
              <a:rPr lang="en-US" sz="2800" dirty="0">
                <a:solidFill>
                  <a:prstClr val="black"/>
                </a:solidFill>
                <a:latin typeface="Times New Roman" panose="02020603050405020304" pitchFamily="18" charset="0"/>
                <a:cs typeface="Times New Roman" panose="02020603050405020304" pitchFamily="18" charset="0"/>
              </a:rPr>
              <a:t>in Hit </a:t>
            </a:r>
            <a:r>
              <a:rPr lang="en-US" sz="2800" b="1" dirty="0">
                <a:solidFill>
                  <a:prstClr val="black"/>
                </a:solidFill>
                <a:latin typeface="Times New Roman" panose="02020603050405020304" pitchFamily="18" charset="0"/>
                <a:cs typeface="Times New Roman" panose="02020603050405020304" pitchFamily="18" charset="0"/>
              </a:rPr>
              <a:t>Send</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514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EF733-600F-EBEC-F3C9-FD48F4E7D5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8E856E-90B4-A4B9-749F-7039F614259B}"/>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Scheduling a Zoom Call</a:t>
            </a:r>
          </a:p>
        </p:txBody>
      </p:sp>
      <p:sp>
        <p:nvSpPr>
          <p:cNvPr id="2" name="Slide Number Placeholder 1">
            <a:extLst>
              <a:ext uri="{FF2B5EF4-FFF2-40B4-BE49-F238E27FC236}">
                <a16:creationId xmlns:a16="http://schemas.microsoft.com/office/drawing/2014/main" id="{82A13E45-42EA-0E8F-DBEC-50113524E2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6EE6828-8878-F7EE-C02F-63E87CFCA6C4}"/>
              </a:ext>
            </a:extLst>
          </p:cNvPr>
          <p:cNvSpPr txBox="1"/>
          <p:nvPr/>
        </p:nvSpPr>
        <p:spPr>
          <a:xfrm>
            <a:off x="178672" y="1600986"/>
            <a:ext cx="439332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email invite for your scheduled Zoom call will appear which allows users to add additional attendees email addresses.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Confirm everything is correct and hit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70345B72-C974-201D-D2CB-D1E3F23F48A5}"/>
              </a:ext>
            </a:extLst>
          </p:cNvPr>
          <p:cNvPicPr>
            <a:picLocks noChangeAspect="1"/>
          </p:cNvPicPr>
          <p:nvPr/>
        </p:nvPicPr>
        <p:blipFill>
          <a:blip r:embed="rId3">
            <a:extLst>
              <a:ext uri="{28A0092B-C50C-407E-A947-70E740481C1C}">
                <a14:useLocalDpi xmlns:a14="http://schemas.microsoft.com/office/drawing/2010/main" val="0"/>
              </a:ext>
            </a:extLst>
          </a:blip>
          <a:srcRect r="7687"/>
          <a:stretch/>
        </p:blipFill>
        <p:spPr>
          <a:xfrm>
            <a:off x="4572000" y="1602922"/>
            <a:ext cx="7304314" cy="4293869"/>
          </a:xfrm>
          <a:prstGeom prst="rect">
            <a:avLst/>
          </a:prstGeom>
        </p:spPr>
      </p:pic>
    </p:spTree>
    <p:extLst>
      <p:ext uri="{BB962C8B-B14F-4D97-AF65-F5344CB8AC3E}">
        <p14:creationId xmlns:p14="http://schemas.microsoft.com/office/powerpoint/2010/main" val="2844104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DF54D-65FD-9294-0613-BCA2DE392F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1BCBD3-191E-D7AB-6774-568AF6DDD366}"/>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Program Tips Logins and Passwords</a:t>
            </a:r>
          </a:p>
        </p:txBody>
      </p:sp>
      <p:sp>
        <p:nvSpPr>
          <p:cNvPr id="2" name="Slide Number Placeholder 1">
            <a:extLst>
              <a:ext uri="{FF2B5EF4-FFF2-40B4-BE49-F238E27FC236}">
                <a16:creationId xmlns:a16="http://schemas.microsoft.com/office/drawing/2014/main" id="{FEBCF760-2826-7560-FFD9-CE8507C7F7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0191529E-9E66-C6B3-0089-0D3AA33291A0}"/>
              </a:ext>
            </a:extLst>
          </p:cNvPr>
          <p:cNvSpPr txBox="1"/>
          <p:nvPr/>
        </p:nvSpPr>
        <p:spPr>
          <a:xfrm>
            <a:off x="178673" y="1571958"/>
            <a:ext cx="11447270"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In this virtual age we must keep up with dozens of log-in information and it can be exhausting. Below is a way to do this securely: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Open a Word document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Copy and paste the web address of the website you will be accessing</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Type in your Username and Passwords underneath each website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Secure the document by going to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Click </a:t>
            </a:r>
            <a:r>
              <a:rPr lang="en-US" sz="2800" b="1" dirty="0">
                <a:solidFill>
                  <a:prstClr val="black"/>
                </a:solidFill>
                <a:latin typeface="Times New Roman" panose="02020603050405020304" pitchFamily="18" charset="0"/>
                <a:cs typeface="Times New Roman" panose="02020603050405020304" pitchFamily="18" charset="0"/>
              </a:rPr>
              <a:t>Protect Document </a:t>
            </a:r>
            <a:r>
              <a:rPr lang="en-US" sz="2800" dirty="0">
                <a:solidFill>
                  <a:prstClr val="black"/>
                </a:solidFill>
                <a:latin typeface="Times New Roman" panose="02020603050405020304" pitchFamily="18" charset="0"/>
                <a:cs typeface="Times New Roman" panose="02020603050405020304" pitchFamily="18" charset="0"/>
              </a:rPr>
              <a:t>and choose </a:t>
            </a:r>
            <a:r>
              <a:rPr lang="en-US" sz="2800" b="1" dirty="0">
                <a:solidFill>
                  <a:prstClr val="black"/>
                </a:solidFill>
                <a:latin typeface="Times New Roman" panose="02020603050405020304" pitchFamily="18" charset="0"/>
                <a:cs typeface="Times New Roman" panose="02020603050405020304" pitchFamily="18" charset="0"/>
              </a:rPr>
              <a:t>Encrypt with Password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Enter and Re-enter in your password and click </a:t>
            </a:r>
            <a:r>
              <a:rPr lang="en-US" sz="2800" b="1" dirty="0">
                <a:solidFill>
                  <a:prstClr val="black"/>
                </a:solidFill>
                <a:latin typeface="Times New Roman" panose="02020603050405020304" pitchFamily="18" charset="0"/>
                <a:cs typeface="Times New Roman" panose="02020603050405020304" pitchFamily="18" charset="0"/>
              </a:rPr>
              <a:t>Ok</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e sure to save your password for this document someplace else as if you forget it you cannot recover this password protected document**</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7152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FAC9-CF13-6EB7-50C3-90DB812443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0AB058-EF2C-50F5-3024-7F5BA4D97684}"/>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Program Snipping Tool</a:t>
            </a:r>
          </a:p>
        </p:txBody>
      </p:sp>
      <p:sp>
        <p:nvSpPr>
          <p:cNvPr id="2" name="Slide Number Placeholder 1">
            <a:extLst>
              <a:ext uri="{FF2B5EF4-FFF2-40B4-BE49-F238E27FC236}">
                <a16:creationId xmlns:a16="http://schemas.microsoft.com/office/drawing/2014/main" id="{4D55D9B7-0867-416F-BEEE-6B1360154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CCFBE2F-2127-BF2C-9F82-D7EB9BF0A12F}"/>
              </a:ext>
            </a:extLst>
          </p:cNvPr>
          <p:cNvSpPr txBox="1"/>
          <p:nvPr/>
        </p:nvSpPr>
        <p:spPr>
          <a:xfrm>
            <a:off x="178673" y="1571958"/>
            <a:ext cx="1144727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Snipping Tool is a built-in Windows feature that allows you to quickly capture screenshots of anything on your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Whether you need to grab part of a document, a signature, or a helpful website, the Snipping Tool makes it easy to save and share exactly what you see.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To open the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Snipping Tool: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the Start button or press the Windows key.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 "Snipping Tool" in the search bar.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on the Snipping Tool app to open it.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Click New and “Snipp” what you need to digitally.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lang="en-US" sz="2800" dirty="0">
                <a:solidFill>
                  <a:prstClr val="black"/>
                </a:solidFill>
                <a:latin typeface="Times New Roman" panose="02020603050405020304" pitchFamily="18" charset="0"/>
                <a:cs typeface="Times New Roman" panose="02020603050405020304" pitchFamily="18" charset="0"/>
              </a:rPr>
              <a:t>snippet is opened as a jpeg and can be saved by clicking file save as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2406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D5E0C-E564-93B8-5752-8A61727C4F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BE9503-78D4-E90B-2A2B-D28A8921444A}"/>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Program Adobe PDF and Signatures</a:t>
            </a:r>
          </a:p>
        </p:txBody>
      </p:sp>
      <p:sp>
        <p:nvSpPr>
          <p:cNvPr id="2" name="Slide Number Placeholder 1">
            <a:extLst>
              <a:ext uri="{FF2B5EF4-FFF2-40B4-BE49-F238E27FC236}">
                <a16:creationId xmlns:a16="http://schemas.microsoft.com/office/drawing/2014/main" id="{2DAA5C82-C3B0-FF74-D996-1837FD119E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ED58DCBB-D123-CAFF-7FB2-0848623D304F}"/>
              </a:ext>
            </a:extLst>
          </p:cNvPr>
          <p:cNvSpPr txBox="1"/>
          <p:nvPr/>
        </p:nvSpPr>
        <p:spPr>
          <a:xfrm>
            <a:off x="178673" y="1571958"/>
            <a:ext cx="11447270"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Computers with Adobe can use this program to create a digital signature for themselves to be attached to forms later on. To do this open Adobe 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Locate the tab that says E-Sign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Locate Add Signature and put your First Name, Last name and OGC Number in the signature line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Place the signature on a blank area of the PDF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Open the Snipping tool and snip out your new signature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it </a:t>
            </a:r>
            <a:r>
              <a:rPr lang="en-US" sz="2800" dirty="0">
                <a:solidFill>
                  <a:prstClr val="black"/>
                </a:solidFill>
                <a:latin typeface="Times New Roman" panose="02020603050405020304" pitchFamily="18" charset="0"/>
                <a:cs typeface="Times New Roman" panose="02020603050405020304" pitchFamily="18" charset="0"/>
              </a:rPr>
              <a:t>to your desktop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This signature can be used for forms in TVB that require a VSO Signature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5311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9EFDE-6C91-A73A-1C5D-CFEB360677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A66117-6F35-04C7-1BB9-ACB9C02AAF53}"/>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Short Cuts and Functions </a:t>
            </a:r>
          </a:p>
        </p:txBody>
      </p:sp>
      <p:sp>
        <p:nvSpPr>
          <p:cNvPr id="2" name="Slide Number Placeholder 1">
            <a:extLst>
              <a:ext uri="{FF2B5EF4-FFF2-40B4-BE49-F238E27FC236}">
                <a16:creationId xmlns:a16="http://schemas.microsoft.com/office/drawing/2014/main" id="{EAC66EC9-10B2-0EDB-671B-201BA1A900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graphicFrame>
        <p:nvGraphicFramePr>
          <p:cNvPr id="5" name="Table 4">
            <a:extLst>
              <a:ext uri="{FF2B5EF4-FFF2-40B4-BE49-F238E27FC236}">
                <a16:creationId xmlns:a16="http://schemas.microsoft.com/office/drawing/2014/main" id="{D8F41D3A-7C0D-AC8B-FB68-D336EEC44C68}"/>
              </a:ext>
            </a:extLst>
          </p:cNvPr>
          <p:cNvGraphicFramePr>
            <a:graphicFrameLocks noGrp="1"/>
          </p:cNvGraphicFramePr>
          <p:nvPr>
            <p:extLst>
              <p:ext uri="{D42A27DB-BD31-4B8C-83A1-F6EECF244321}">
                <p14:modId xmlns:p14="http://schemas.microsoft.com/office/powerpoint/2010/main" val="249514172"/>
              </p:ext>
            </p:extLst>
          </p:nvPr>
        </p:nvGraphicFramePr>
        <p:xfrm>
          <a:off x="595086" y="1465945"/>
          <a:ext cx="11059885" cy="5350530"/>
        </p:xfrm>
        <a:graphic>
          <a:graphicData uri="http://schemas.openxmlformats.org/drawingml/2006/table">
            <a:tbl>
              <a:tblPr>
                <a:tableStyleId>{2D5ABB26-0587-4C30-8999-92F81FD0307C}</a:tableStyleId>
              </a:tblPr>
              <a:tblGrid>
                <a:gridCol w="2235200">
                  <a:extLst>
                    <a:ext uri="{9D8B030D-6E8A-4147-A177-3AD203B41FA5}">
                      <a16:colId xmlns:a16="http://schemas.microsoft.com/office/drawing/2014/main" val="3375687106"/>
                    </a:ext>
                  </a:extLst>
                </a:gridCol>
                <a:gridCol w="8824685">
                  <a:extLst>
                    <a:ext uri="{9D8B030D-6E8A-4147-A177-3AD203B41FA5}">
                      <a16:colId xmlns:a16="http://schemas.microsoft.com/office/drawing/2014/main" val="90683713"/>
                    </a:ext>
                  </a:extLst>
                </a:gridCol>
              </a:tblGrid>
              <a:tr h="281407">
                <a:tc>
                  <a:txBody>
                    <a:bodyPr/>
                    <a:lstStyle/>
                    <a:p>
                      <a:r>
                        <a:rPr lang="en-US" sz="1800" b="1" dirty="0">
                          <a:latin typeface="Georgia" panose="02040502050405020303" pitchFamily="18" charset="0"/>
                        </a:rPr>
                        <a:t>Shortcut</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latin typeface="Georgia" panose="02040502050405020303" pitchFamily="18" charset="0"/>
                        </a:rPr>
                        <a:t>What It Does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228830"/>
                  </a:ext>
                </a:extLst>
              </a:tr>
              <a:tr h="400800">
                <a:tc>
                  <a:txBody>
                    <a:bodyPr/>
                    <a:lstStyle/>
                    <a:p>
                      <a:r>
                        <a:rPr lang="en-US" sz="1600" b="1" dirty="0">
                          <a:latin typeface="Georgia" panose="02040502050405020303" pitchFamily="18" charset="0"/>
                        </a:rPr>
                        <a:t>Ctrl + F</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Find words or phrases in a document, webpage, or email.</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831254"/>
                  </a:ext>
                </a:extLst>
              </a:tr>
              <a:tr h="281407">
                <a:tc>
                  <a:txBody>
                    <a:bodyPr/>
                    <a:lstStyle/>
                    <a:p>
                      <a:r>
                        <a:rPr lang="en-US" sz="1600" b="1" dirty="0">
                          <a:latin typeface="Georgia" panose="02040502050405020303" pitchFamily="18" charset="0"/>
                        </a:rPr>
                        <a:t>Ctrl + C</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Copy selected text or items.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818271"/>
                  </a:ext>
                </a:extLst>
              </a:tr>
              <a:tr h="281407">
                <a:tc>
                  <a:txBody>
                    <a:bodyPr/>
                    <a:lstStyle/>
                    <a:p>
                      <a:r>
                        <a:rPr lang="en-US" sz="1600" b="1">
                          <a:latin typeface="Georgia" panose="02040502050405020303" pitchFamily="18" charset="0"/>
                        </a:rPr>
                        <a:t>Ctrl + V</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Paste copied text or items.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2459153"/>
                  </a:ext>
                </a:extLst>
              </a:tr>
              <a:tr h="281407">
                <a:tc>
                  <a:txBody>
                    <a:bodyPr/>
                    <a:lstStyle/>
                    <a:p>
                      <a:r>
                        <a:rPr lang="en-US" sz="1600" b="1">
                          <a:latin typeface="Georgia" panose="02040502050405020303" pitchFamily="18" charset="0"/>
                        </a:rPr>
                        <a:t>Ctrl + Z</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Undo the last action.</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039140"/>
                  </a:ext>
                </a:extLst>
              </a:tr>
              <a:tr h="281407">
                <a:tc>
                  <a:txBody>
                    <a:bodyPr/>
                    <a:lstStyle/>
                    <a:p>
                      <a:r>
                        <a:rPr lang="en-US" sz="1600" b="1">
                          <a:latin typeface="Georgia" panose="02040502050405020303" pitchFamily="18" charset="0"/>
                        </a:rPr>
                        <a:t>Ctrl + Y</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Redo the last action that was undone.</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714700"/>
                  </a:ext>
                </a:extLst>
              </a:tr>
              <a:tr h="281407">
                <a:tc>
                  <a:txBody>
                    <a:bodyPr/>
                    <a:lstStyle/>
                    <a:p>
                      <a:r>
                        <a:rPr lang="en-US" sz="1600" b="1">
                          <a:latin typeface="Georgia" panose="02040502050405020303" pitchFamily="18" charset="0"/>
                        </a:rPr>
                        <a:t>Ctrl + 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Save the current file or document.</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026917"/>
                  </a:ext>
                </a:extLst>
              </a:tr>
              <a:tr h="281407">
                <a:tc>
                  <a:txBody>
                    <a:bodyPr/>
                    <a:lstStyle/>
                    <a:p>
                      <a:r>
                        <a:rPr lang="en-US" sz="1600" b="1" dirty="0">
                          <a:latin typeface="Georgia" panose="02040502050405020303" pitchFamily="18" charset="0"/>
                        </a:rPr>
                        <a:t>Ctrl + P</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Print the current document or page.</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8758002"/>
                  </a:ext>
                </a:extLst>
              </a:tr>
              <a:tr h="281407">
                <a:tc>
                  <a:txBody>
                    <a:bodyPr/>
                    <a:lstStyle/>
                    <a:p>
                      <a:r>
                        <a:rPr lang="en-US" sz="1600" b="1">
                          <a:latin typeface="Georgia" panose="02040502050405020303" pitchFamily="18" charset="0"/>
                        </a:rPr>
                        <a:t>Alt + Tab</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Switch between open programs/windows.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785352"/>
                  </a:ext>
                </a:extLst>
              </a:tr>
              <a:tr h="281407">
                <a:tc>
                  <a:txBody>
                    <a:bodyPr/>
                    <a:lstStyle/>
                    <a:p>
                      <a:r>
                        <a:rPr lang="en-US" sz="1600" b="1" dirty="0">
                          <a:latin typeface="Georgia" panose="02040502050405020303" pitchFamily="18" charset="0"/>
                        </a:rPr>
                        <a:t>Windows Key + D</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Show desktop (minimizes all open windows).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036268"/>
                  </a:ext>
                </a:extLst>
              </a:tr>
              <a:tr h="400800">
                <a:tc>
                  <a:txBody>
                    <a:bodyPr/>
                    <a:lstStyle/>
                    <a:p>
                      <a:r>
                        <a:rPr lang="en-US" sz="1600" b="1">
                          <a:latin typeface="Georgia" panose="02040502050405020303" pitchFamily="18" charset="0"/>
                        </a:rPr>
                        <a:t>Windows Key + L</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Lock your computer (great for protecting sensitive info quickly).</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49779"/>
                  </a:ext>
                </a:extLst>
              </a:tr>
              <a:tr h="400800">
                <a:tc>
                  <a:txBody>
                    <a:bodyPr/>
                    <a:lstStyle/>
                    <a:p>
                      <a:r>
                        <a:rPr lang="en-US" sz="1600" b="1">
                          <a:latin typeface="Georgia" panose="02040502050405020303" pitchFamily="18" charset="0"/>
                        </a:rPr>
                        <a:t>Windows Key + V</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Open Clipboard History (must be enabled in settings first).</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019024"/>
                  </a:ext>
                </a:extLst>
              </a:tr>
              <a:tr h="494114">
                <a:tc>
                  <a:txBody>
                    <a:bodyPr/>
                    <a:lstStyle/>
                    <a:p>
                      <a:r>
                        <a:rPr lang="en-US" sz="1600" b="1" dirty="0">
                          <a:latin typeface="Georgia" panose="02040502050405020303" pitchFamily="18" charset="0"/>
                        </a:rPr>
                        <a:t>Windows Key + Plus (+) or (-)</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Activate Magnifier to zoom in or out areas of your screen.</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185441"/>
                  </a:ext>
                </a:extLst>
              </a:tr>
              <a:tr h="494114">
                <a:tc>
                  <a:txBody>
                    <a:bodyPr/>
                    <a:lstStyle/>
                    <a:p>
                      <a:r>
                        <a:rPr lang="en-US" sz="1600" b="1" dirty="0">
                          <a:latin typeface="Georgia" panose="02040502050405020303" pitchFamily="18" charset="0"/>
                        </a:rPr>
                        <a:t>Ctrl + Mouse Scroll Wheel</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Zoom in or out in most applications (like browsers or Word).</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523021"/>
                  </a:ext>
                </a:extLst>
              </a:tr>
            </a:tbl>
          </a:graphicData>
        </a:graphic>
      </p:graphicFrame>
    </p:spTree>
    <p:extLst>
      <p:ext uri="{BB962C8B-B14F-4D97-AF65-F5344CB8AC3E}">
        <p14:creationId xmlns:p14="http://schemas.microsoft.com/office/powerpoint/2010/main" val="1299024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E00F4-EB1B-AA84-3569-31D2200891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64C87-8BE2-FA8C-3EC6-917FDBF82296}"/>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Control F Purpose</a:t>
            </a:r>
          </a:p>
        </p:txBody>
      </p:sp>
      <p:sp>
        <p:nvSpPr>
          <p:cNvPr id="2" name="Slide Number Placeholder 1">
            <a:extLst>
              <a:ext uri="{FF2B5EF4-FFF2-40B4-BE49-F238E27FC236}">
                <a16:creationId xmlns:a16="http://schemas.microsoft.com/office/drawing/2014/main" id="{F841217C-4D5E-D9C8-BDB0-676448C3C7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5ED45C69-4935-C732-3CA7-E99BA609302B}"/>
              </a:ext>
            </a:extLst>
          </p:cNvPr>
          <p:cNvSpPr txBox="1"/>
          <p:nvPr/>
        </p:nvSpPr>
        <p:spPr>
          <a:xfrm>
            <a:off x="178673" y="1571958"/>
            <a:ext cx="1144727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One of the most beneficial features for reviewing medical records (or anything visibly typed on your screen) is the Find Feature which </a:t>
            </a:r>
            <a:r>
              <a:rPr lang="en-US" sz="2800" dirty="0">
                <a:solidFill>
                  <a:prstClr val="black"/>
                </a:solidFill>
                <a:latin typeface="Times New Roman" panose="02020603050405020304" pitchFamily="18" charset="0"/>
                <a:cs typeface="Times New Roman" panose="02020603050405020304" pitchFamily="18" charset="0"/>
              </a:rPr>
              <a:t>is done by pressing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Control + 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can be help search for specific conditions in medical records or key words or phrases in Grants, or proposed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**It can even help you search through </a:t>
            </a:r>
            <a:r>
              <a:rPr lang="en-US" sz="2800" dirty="0">
                <a:solidFill>
                  <a:prstClr val="black"/>
                </a:solidFill>
                <a:latin typeface="Times New Roman" panose="02020603050405020304" pitchFamily="18" charset="0"/>
                <a:cs typeface="Times New Roman" panose="02020603050405020304" pitchFamily="18" charset="0"/>
              </a:rPr>
              <a:t>PowerPoint or PDF</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presentations when taking your end-of-conference test.** </a:t>
            </a:r>
          </a:p>
        </p:txBody>
      </p:sp>
    </p:spTree>
    <p:extLst>
      <p:ext uri="{BB962C8B-B14F-4D97-AF65-F5344CB8AC3E}">
        <p14:creationId xmlns:p14="http://schemas.microsoft.com/office/powerpoint/2010/main" val="2379598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B4BC-6C6E-3281-4CD8-76A9676C43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BB040C-3A1C-1C12-5BF8-79DDE602E6C7}"/>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Grammarly and its Features</a:t>
            </a:r>
          </a:p>
        </p:txBody>
      </p:sp>
      <p:sp>
        <p:nvSpPr>
          <p:cNvPr id="2" name="Slide Number Placeholder 1">
            <a:extLst>
              <a:ext uri="{FF2B5EF4-FFF2-40B4-BE49-F238E27FC236}">
                <a16:creationId xmlns:a16="http://schemas.microsoft.com/office/drawing/2014/main" id="{913CA588-A70E-0C80-3AFA-5E4B8F7F9C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B38F9449-1B0C-4E2E-C88E-37F06DAA5A8E}"/>
              </a:ext>
            </a:extLst>
          </p:cNvPr>
          <p:cNvSpPr txBox="1"/>
          <p:nvPr/>
        </p:nvSpPr>
        <p:spPr>
          <a:xfrm>
            <a:off x="178673" y="1586472"/>
            <a:ext cx="11447270"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Grammarly is a free writing assistant tool that checks your spelling, grammar, punctuation, clarity, and tone in real-time. Grammarly helps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Saves Time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Instantly corrects mistakes so you don’t have to proofread multiple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Professional Appearance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Helps avoid embarrassing typos or unclear sentences in official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Improves Clarity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Suggests rewording for confusing or wordy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Tone Checker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Helps you maintain a respectful and helpful tone—especially when writing sensitive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9727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3974-9789-C1BC-D3E8-7575C6DD46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C6DADA-8E9D-7D2C-46AA-E98972B6202F}"/>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Grammarly and its Features</a:t>
            </a:r>
          </a:p>
        </p:txBody>
      </p:sp>
      <p:sp>
        <p:nvSpPr>
          <p:cNvPr id="2" name="Slide Number Placeholder 1">
            <a:extLst>
              <a:ext uri="{FF2B5EF4-FFF2-40B4-BE49-F238E27FC236}">
                <a16:creationId xmlns:a16="http://schemas.microsoft.com/office/drawing/2014/main" id="{C6C8DA2B-F1D7-FED8-B076-4781B0DC96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B845E1-6B1B-B511-13FA-E9DD179D056F}"/>
              </a:ext>
            </a:extLst>
          </p:cNvPr>
          <p:cNvSpPr txBox="1"/>
          <p:nvPr/>
        </p:nvSpPr>
        <p:spPr>
          <a:xfrm>
            <a:off x="178673" y="1586472"/>
            <a:ext cx="1144727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the Grammarly Web App visit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www.grammarly.com.</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then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a free account (or sign in).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“New” to start a new document.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Begin typing or paste your text.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Grammarly will underline suggestions and corrections.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each suggestion to review and apply fixes.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2410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9A7D-0BB8-863A-FA62-562A0A06E3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969A6E-3E4F-3939-D20A-89866D8400A1}"/>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Grammarly as a Browser Extension</a:t>
            </a:r>
          </a:p>
        </p:txBody>
      </p:sp>
      <p:sp>
        <p:nvSpPr>
          <p:cNvPr id="2" name="Slide Number Placeholder 1">
            <a:extLst>
              <a:ext uri="{FF2B5EF4-FFF2-40B4-BE49-F238E27FC236}">
                <a16:creationId xmlns:a16="http://schemas.microsoft.com/office/drawing/2014/main" id="{B173D750-3B87-DC84-C5A0-25D7F9104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6F241044-8C4F-4435-C1EF-FAD1B6443B6A}"/>
              </a:ext>
            </a:extLst>
          </p:cNvPr>
          <p:cNvSpPr txBox="1"/>
          <p:nvPr/>
        </p:nvSpPr>
        <p:spPr>
          <a:xfrm>
            <a:off x="178673" y="1586472"/>
            <a:ext cx="1144727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the Grammarly as a Browser extension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 to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www.grammarly.com.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select "Apps".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Choose your browser (Chrome, Edge, Firefox) and install the extension.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 in with your Grammarly account.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Grammarly will now check your writing on web-based email (like Outlook Web), VA websites, forms, and more.</a:t>
            </a:r>
          </a:p>
        </p:txBody>
      </p:sp>
    </p:spTree>
    <p:extLst>
      <p:ext uri="{BB962C8B-B14F-4D97-AF65-F5344CB8AC3E}">
        <p14:creationId xmlns:p14="http://schemas.microsoft.com/office/powerpoint/2010/main" val="107801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Signature</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58AA2232-6908-A469-6499-0DE8176D7EF1}"/>
              </a:ext>
            </a:extLst>
          </p:cNvPr>
          <p:cNvSpPr txBox="1"/>
          <p:nvPr/>
        </p:nvSpPr>
        <p:spPr>
          <a:xfrm>
            <a:off x="178673" y="1644528"/>
            <a:ext cx="6860756"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professional email signature builds credibility and ensures clients and colleagues have your contact info. VFW Email signatures include:</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Name</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Title</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Department</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Address</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Phone Number</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Fax Number</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VA Accreditation Number</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94EED39-4064-12B3-9960-8C12FC775945}"/>
              </a:ext>
            </a:extLst>
          </p:cNvPr>
          <p:cNvPicPr>
            <a:picLocks noChangeAspect="1"/>
          </p:cNvPicPr>
          <p:nvPr/>
        </p:nvPicPr>
        <p:blipFill>
          <a:blip r:embed="rId3"/>
          <a:srcRect t="8150" r="7376"/>
          <a:stretch/>
        </p:blipFill>
        <p:spPr>
          <a:xfrm>
            <a:off x="7970611" y="1587283"/>
            <a:ext cx="3495674" cy="5042115"/>
          </a:xfrm>
          <a:prstGeom prst="rect">
            <a:avLst/>
          </a:prstGeom>
        </p:spPr>
      </p:pic>
    </p:spTree>
    <p:extLst>
      <p:ext uri="{BB962C8B-B14F-4D97-AF65-F5344CB8AC3E}">
        <p14:creationId xmlns:p14="http://schemas.microsoft.com/office/powerpoint/2010/main" val="126776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4C51-DF7B-DEC3-177E-1E84AAD6B5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FC8A92-488E-AE23-F2EA-59F8108B1147}"/>
              </a:ext>
            </a:extLst>
          </p:cNvPr>
          <p:cNvSpPr>
            <a:spLocks noGrp="1"/>
          </p:cNvSpPr>
          <p:nvPr>
            <p:ph type="title"/>
          </p:nvPr>
        </p:nvSpPr>
        <p:spPr>
          <a:xfrm>
            <a:off x="-1" y="658335"/>
            <a:ext cx="9477830" cy="580261"/>
          </a:xfrm>
        </p:spPr>
        <p:txBody>
          <a:bodyPr>
            <a:noAutofit/>
          </a:bodyPr>
          <a:lstStyle/>
          <a:p>
            <a:r>
              <a:rPr lang="en-US" sz="3600" b="1" dirty="0">
                <a:latin typeface="Times New Roman" panose="02020603050405020304" pitchFamily="18" charset="0"/>
                <a:cs typeface="Times New Roman" panose="02020603050405020304" pitchFamily="18" charset="0"/>
              </a:rPr>
              <a:t>Grammarly in Microsoft Word or Outlook</a:t>
            </a:r>
          </a:p>
        </p:txBody>
      </p:sp>
      <p:sp>
        <p:nvSpPr>
          <p:cNvPr id="2" name="Slide Number Placeholder 1">
            <a:extLst>
              <a:ext uri="{FF2B5EF4-FFF2-40B4-BE49-F238E27FC236}">
                <a16:creationId xmlns:a16="http://schemas.microsoft.com/office/drawing/2014/main" id="{9AED0AAF-CD3E-F940-9365-EDB9DAD170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7C53850-2483-DFE0-194E-D75D68BACC66}"/>
              </a:ext>
            </a:extLst>
          </p:cNvPr>
          <p:cNvSpPr txBox="1"/>
          <p:nvPr/>
        </p:nvSpPr>
        <p:spPr>
          <a:xfrm>
            <a:off x="178673" y="1586472"/>
            <a:ext cx="1144727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the Grammarly in Microsoft Word or Outlook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 to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www.grammarly.com.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Download the Grammarly for Microsoft Office plugin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Install it and open Word or Outlook.</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You’ll now see a Grammarly tab—click it to activate.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will automatically start checking your documents or emails.</a:t>
            </a:r>
          </a:p>
        </p:txBody>
      </p:sp>
    </p:spTree>
    <p:extLst>
      <p:ext uri="{BB962C8B-B14F-4D97-AF65-F5344CB8AC3E}">
        <p14:creationId xmlns:p14="http://schemas.microsoft.com/office/powerpoint/2010/main" val="277775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E6894-1215-B97F-6893-29C1505D75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3D71B3-06F4-4C9D-6584-511364AF4F12}"/>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Chat GPT and the VSO</a:t>
            </a:r>
          </a:p>
        </p:txBody>
      </p:sp>
      <p:sp>
        <p:nvSpPr>
          <p:cNvPr id="2" name="Slide Number Placeholder 1">
            <a:extLst>
              <a:ext uri="{FF2B5EF4-FFF2-40B4-BE49-F238E27FC236}">
                <a16:creationId xmlns:a16="http://schemas.microsoft.com/office/drawing/2014/main" id="{393BD75B-AF93-BB95-803E-33044A80FA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787F101B-9593-55F7-C8CF-C5712E8179C1}"/>
              </a:ext>
            </a:extLst>
          </p:cNvPr>
          <p:cNvSpPr txBox="1"/>
          <p:nvPr/>
        </p:nvSpPr>
        <p:spPr>
          <a:xfrm>
            <a:off x="178673" y="1586472"/>
            <a:ext cx="1144727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ChatGPT is an AI-powered virtual assistant developed by OpenAI. It’s like having a 24/7 research partner, writing coach, idea generator, and tech helper rolled into one—ready to help you with just about anything you can type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Whether you're writing an appeal, preparing a PowerPoint, troubleshooting Outlook, or trying to explain a benefit program to a Veteran—ChatGPT can give you fast, accurate, and human-like assistance in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9752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47E6-4D65-0CF4-323C-B438F97C41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AB0F48-A688-66C1-ABF6-097B137CDDDD}"/>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How to Install ChatGPT</a:t>
            </a:r>
          </a:p>
        </p:txBody>
      </p:sp>
      <p:sp>
        <p:nvSpPr>
          <p:cNvPr id="2" name="Slide Number Placeholder 1">
            <a:extLst>
              <a:ext uri="{FF2B5EF4-FFF2-40B4-BE49-F238E27FC236}">
                <a16:creationId xmlns:a16="http://schemas.microsoft.com/office/drawing/2014/main" id="{A4C47902-DB25-37B3-39DB-92604324CD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DB39ABDA-4386-EE52-81A2-61F7083F582C}"/>
              </a:ext>
            </a:extLst>
          </p:cNvPr>
          <p:cNvSpPr txBox="1"/>
          <p:nvPr/>
        </p:nvSpPr>
        <p:spPr>
          <a:xfrm>
            <a:off x="178673" y="1586472"/>
            <a:ext cx="11447270" cy="3108543"/>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 to chat.openai.com using any web browser (Chrome, Edge, Safari, etc.)</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an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AccountClick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“Sign Up” Use an email address or sign in with Google, Microsoft, or Apple. Free accounts are available, and a paid version (ChatGPT Plus) unlocks more features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Start a conversation and ask chat to perform whatever you need.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4905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62EB-DE0C-5344-F477-73C2A1769E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E8451E-578A-A81A-D19A-D4A42A7DF3B3}"/>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Ways Chat GPT can Help your Office</a:t>
            </a:r>
          </a:p>
        </p:txBody>
      </p:sp>
      <p:sp>
        <p:nvSpPr>
          <p:cNvPr id="2" name="Slide Number Placeholder 1">
            <a:extLst>
              <a:ext uri="{FF2B5EF4-FFF2-40B4-BE49-F238E27FC236}">
                <a16:creationId xmlns:a16="http://schemas.microsoft.com/office/drawing/2014/main" id="{6A6787F0-511F-B53A-73B3-4F395E742C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5B1DF7F5-ABCC-3EFB-CF42-2708CDD26FB8}"/>
              </a:ext>
            </a:extLst>
          </p:cNvPr>
          <p:cNvSpPr txBox="1"/>
          <p:nvPr/>
        </p:nvSpPr>
        <p:spPr>
          <a:xfrm>
            <a:off x="178673" y="1586472"/>
            <a:ext cx="11447270"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Draft appeal letters, benefit explanations, outreach emails, and social media posts.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Instantly correct grammar, rewrite for tone, or simplify complex VA language.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Help translate hard to understand medical records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Summarize dense documents and translate VA policies into easy-to-understand language.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Ask questions about VA benefits, claims processes, forms, or legislation.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Get plain-English summaries of complex topics like TDIU, Dependency, or DIC.</a:t>
            </a:r>
          </a:p>
        </p:txBody>
      </p:sp>
    </p:spTree>
    <p:extLst>
      <p:ext uri="{BB962C8B-B14F-4D97-AF65-F5344CB8AC3E}">
        <p14:creationId xmlns:p14="http://schemas.microsoft.com/office/powerpoint/2010/main" val="2533952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A1E3-7D33-F633-6BC3-B1A2067FB9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87E6B3-67EB-8CAE-72F6-EB14DF9A4146}"/>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Ways Chat GPT can Help your Office</a:t>
            </a:r>
          </a:p>
        </p:txBody>
      </p:sp>
      <p:sp>
        <p:nvSpPr>
          <p:cNvPr id="2" name="Slide Number Placeholder 1">
            <a:extLst>
              <a:ext uri="{FF2B5EF4-FFF2-40B4-BE49-F238E27FC236}">
                <a16:creationId xmlns:a16="http://schemas.microsoft.com/office/drawing/2014/main" id="{3C24FC4E-44B1-9BED-1C47-7C9CADF219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25FE74C3-3E10-5A53-909D-08540209A071}"/>
              </a:ext>
            </a:extLst>
          </p:cNvPr>
          <p:cNvSpPr txBox="1"/>
          <p:nvPr/>
        </p:nvSpPr>
        <p:spPr>
          <a:xfrm>
            <a:off x="178673" y="1586472"/>
            <a:ext cx="11447270"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Get step-by-step tech support for programs like Outlook, Zoom, Word, Excel, and more.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Brainstorm new outreach ideas, event themes, or Membership.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Build customized step-by-step checklists for specific claims like TDIU, or DIC so you don’t miss a thing when building a file.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Write Call/Conversation Scripts – Generate respectful and clear talking points for tough discussions or hearings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Convert rough notes into polished Statements in Support of Claim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9684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EDB33-8A45-8455-B11A-4B0B0BFEDC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027FC7-7D2E-09B3-8571-B40CD7ABFCED}"/>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Don’t forget the Basics!</a:t>
            </a:r>
          </a:p>
        </p:txBody>
      </p:sp>
      <p:sp>
        <p:nvSpPr>
          <p:cNvPr id="2" name="Slide Number Placeholder 1">
            <a:extLst>
              <a:ext uri="{FF2B5EF4-FFF2-40B4-BE49-F238E27FC236}">
                <a16:creationId xmlns:a16="http://schemas.microsoft.com/office/drawing/2014/main" id="{4317FA20-AEC7-C683-3AB4-8E3DAEA13D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3088A8AB-8D48-95EF-ADD6-6C5BA1DCD9E1}"/>
              </a:ext>
            </a:extLst>
          </p:cNvPr>
          <p:cNvSpPr txBox="1"/>
          <p:nvPr/>
        </p:nvSpPr>
        <p:spPr>
          <a:xfrm>
            <a:off x="178673" y="1600986"/>
            <a:ext cx="11447270" cy="569386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 all the cords plugged in including plugged into the wall AND electronic?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For AV Equipment ensure they are plugged into the monitor securely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CTRL + ALT + DEL allows users to bring up the task bar and close programs that are not responding and need to be closed manually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 Bookmark favorite websites such as TVB, the OLP and the </a:t>
            </a:r>
            <a:r>
              <a:rPr lang="en-US" sz="2800" dirty="0" err="1">
                <a:solidFill>
                  <a:prstClr val="black"/>
                </a:solidFill>
                <a:latin typeface="Times New Roman" panose="02020603050405020304" pitchFamily="18" charset="0"/>
                <a:cs typeface="Times New Roman" panose="02020603050405020304" pitchFamily="18" charset="0"/>
              </a:rPr>
              <a:t>eCFR</a:t>
            </a:r>
            <a:r>
              <a:rPr lang="en-US" sz="2800" dirty="0">
                <a:solidFill>
                  <a:prstClr val="black"/>
                </a:solidFill>
                <a:latin typeface="Times New Roman" panose="02020603050405020304" pitchFamily="18" charset="0"/>
                <a:cs typeface="Times New Roman" panose="02020603050405020304" pitchFamily="18" charset="0"/>
              </a:rPr>
              <a:t> in your browser.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your computer is going slow or freezing restart it</a:t>
            </a:r>
            <a:r>
              <a:rPr lang="en-US" sz="2800" dirty="0">
                <a:solidFill>
                  <a:prstClr val="black"/>
                </a:solidFill>
                <a:latin typeface="Times New Roman" panose="02020603050405020304" pitchFamily="18" charset="0"/>
                <a:cs typeface="Times New Roman" panose="02020603050405020304" pitchFamily="18" charset="0"/>
              </a:rPr>
              <a:t> by holding down the power button for 5-10 seconds.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Right Click your mouse to bring up special menus such as Copy, or Delete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Use the windows search bar to find what you are looking for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7049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4D125DC9-7AFF-685C-9463-7484DBFDA4BB}"/>
              </a:ext>
            </a:extLst>
          </p:cNvPr>
          <p:cNvSpPr txBox="1"/>
          <p:nvPr/>
        </p:nvSpPr>
        <p:spPr>
          <a:xfrm>
            <a:off x="343742" y="3120924"/>
            <a:ext cx="11557974" cy="2582245"/>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rPr>
              <a:t>Questions?</a:t>
            </a:r>
            <a:endParaRPr kumimoji="0" lang="en-US" sz="7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434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35438-7FAA-FB6A-F43A-F75C7C625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402092-1438-2FA3-35C8-AB5D7E247CDD}"/>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Signature</a:t>
            </a:r>
          </a:p>
        </p:txBody>
      </p:sp>
      <p:sp>
        <p:nvSpPr>
          <p:cNvPr id="2" name="Slide Number Placeholder 1">
            <a:extLst>
              <a:ext uri="{FF2B5EF4-FFF2-40B4-BE49-F238E27FC236}">
                <a16:creationId xmlns:a16="http://schemas.microsoft.com/office/drawing/2014/main" id="{8817FAD5-FA0D-8A31-9AAE-FBAB7A776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CD1BD9FA-1935-8BB6-BB8C-1D8ABF18A635}"/>
              </a:ext>
            </a:extLst>
          </p:cNvPr>
          <p:cNvSpPr txBox="1"/>
          <p:nvPr/>
        </p:nvSpPr>
        <p:spPr>
          <a:xfrm>
            <a:off x="178672" y="1644528"/>
            <a:ext cx="11505327"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signature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Outlook and Click New Email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In the new email locate the </a:t>
            </a:r>
            <a:r>
              <a:rPr lang="en-US" sz="2800" b="1" dirty="0">
                <a:solidFill>
                  <a:prstClr val="black"/>
                </a:solidFill>
                <a:latin typeface="Times New Roman" panose="02020603050405020304" pitchFamily="18" charset="0"/>
                <a:cs typeface="Times New Roman" panose="02020603050405020304" pitchFamily="18" charset="0"/>
              </a:rPr>
              <a:t>Insert</a:t>
            </a:r>
            <a:r>
              <a:rPr lang="en-US" sz="2800" dirty="0">
                <a:solidFill>
                  <a:prstClr val="black"/>
                </a:solidFill>
                <a:latin typeface="Times New Roman" panose="02020603050405020304" pitchFamily="18" charset="0"/>
                <a:cs typeface="Times New Roman" panose="02020603050405020304" pitchFamily="18" charset="0"/>
              </a:rPr>
              <a:t> Tab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Find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Signature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click the drop-down arrow and click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Signatures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name the Signature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In the box provided enter in your contact information and click </a:t>
            </a:r>
            <a:r>
              <a:rPr lang="en-US" sz="2800" b="1" dirty="0">
                <a:solidFill>
                  <a:prstClr val="black"/>
                </a:solidFill>
                <a:latin typeface="Times New Roman" panose="02020603050405020304" pitchFamily="18" charset="0"/>
                <a:cs typeface="Times New Roman" panose="02020603050405020304" pitchFamily="18" charset="0"/>
              </a:rPr>
              <a:t>Save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Under “Choose Default Signature” Select the new signature for New messages and replies/forwards and click okay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243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E5B9-741F-717F-5DEB-5CA2824D6C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35D978-8F1A-3228-FC29-2CF7FD0BB705}"/>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Email Folders</a:t>
            </a:r>
          </a:p>
        </p:txBody>
      </p:sp>
      <p:sp>
        <p:nvSpPr>
          <p:cNvPr id="2" name="Slide Number Placeholder 1">
            <a:extLst>
              <a:ext uri="{FF2B5EF4-FFF2-40B4-BE49-F238E27FC236}">
                <a16:creationId xmlns:a16="http://schemas.microsoft.com/office/drawing/2014/main" id="{F0DC177D-087F-4A24-316D-AEB27A4F90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23DA9320-687B-F046-A529-0A6C376AB421}"/>
              </a:ext>
            </a:extLst>
          </p:cNvPr>
          <p:cNvSpPr txBox="1"/>
          <p:nvPr/>
        </p:nvSpPr>
        <p:spPr>
          <a:xfrm>
            <a:off x="178673" y="1644528"/>
            <a:ext cx="1144727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Outlook folders are a powerful way to organize your email, reduce inbox clutter, and improve productivity. By sorting emails into folders that can be accessed later, you are able to keep your inbox clean.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Beneficial email folders include: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Completed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Emails from Department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Emails from NVS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Frequently used Veteran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94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D616-F10A-F04A-2316-5D894B579C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D12187-ACEB-317F-D349-734606A0C7B2}"/>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Email Folders</a:t>
            </a:r>
          </a:p>
        </p:txBody>
      </p:sp>
      <p:sp>
        <p:nvSpPr>
          <p:cNvPr id="2" name="Slide Number Placeholder 1">
            <a:extLst>
              <a:ext uri="{FF2B5EF4-FFF2-40B4-BE49-F238E27FC236}">
                <a16:creationId xmlns:a16="http://schemas.microsoft.com/office/drawing/2014/main" id="{91CCA55B-B993-AD4D-6EA3-644C6A0BF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14079CEF-6EDF-A679-C8F3-027CD4DDB119}"/>
              </a:ext>
            </a:extLst>
          </p:cNvPr>
          <p:cNvSpPr txBox="1"/>
          <p:nvPr/>
        </p:nvSpPr>
        <p:spPr>
          <a:xfrm>
            <a:off x="178672" y="1644528"/>
            <a:ext cx="11505327"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folder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Outlook and locate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Inbox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Right Click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it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Folder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Drop-down Menu</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Name your new folder and hit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Enter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here users can drag emails into their newly created 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7670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4E5BF-5FB3-71DF-1BF9-FD3B7E141C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3CF2E3-1073-78FF-7913-13BA2EA4443C}"/>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Email Templates</a:t>
            </a:r>
          </a:p>
        </p:txBody>
      </p:sp>
      <p:sp>
        <p:nvSpPr>
          <p:cNvPr id="2" name="Slide Number Placeholder 1">
            <a:extLst>
              <a:ext uri="{FF2B5EF4-FFF2-40B4-BE49-F238E27FC236}">
                <a16:creationId xmlns:a16="http://schemas.microsoft.com/office/drawing/2014/main" id="{5A924F32-3EE2-0197-9936-8F75AEBB9D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C2B1A979-226C-590F-C0E5-90B31E52F31C}"/>
              </a:ext>
            </a:extLst>
          </p:cNvPr>
          <p:cNvSpPr txBox="1"/>
          <p:nvPr/>
        </p:nvSpPr>
        <p:spPr>
          <a:xfrm>
            <a:off x="178673" y="1644528"/>
            <a:ext cx="1144727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Outlook email templates allow VSOs to save and reuse pre-written messages, making routine communication faster and more consistent.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Whether you're sending appointment reminders, document checklists, or providing a phone call AAR, templates reduce typing time and ensure your messages are clear, professional, and accurate every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Times New Roman" panose="02020603050405020304" pitchFamily="18" charset="0"/>
                <a:cs typeface="Times New Roman" panose="02020603050405020304" pitchFamily="18" charset="0"/>
              </a:rPr>
              <a:t>**Next </a:t>
            </a:r>
            <a:r>
              <a:rPr lang="en-US" sz="2800" dirty="0">
                <a:solidFill>
                  <a:prstClr val="black"/>
                </a:solidFill>
                <a:latin typeface="Times New Roman" panose="02020603050405020304" pitchFamily="18" charset="0"/>
                <a:cs typeface="Times New Roman" panose="02020603050405020304" pitchFamily="18" charset="0"/>
              </a:rPr>
              <a:t>to this presentation on the OLP are two Word documents that can be used as templates for common </a:t>
            </a:r>
            <a:r>
              <a:rPr lang="en-US" sz="2800">
                <a:solidFill>
                  <a:prstClr val="black"/>
                </a:solidFill>
                <a:latin typeface="Times New Roman" panose="02020603050405020304" pitchFamily="18" charset="0"/>
                <a:cs typeface="Times New Roman" panose="02020603050405020304" pitchFamily="18" charset="0"/>
              </a:rPr>
              <a:t>situations.**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7426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FFCE-FC94-23E3-8609-D6307ABC49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1DC1F3-2991-AAC7-4748-4CDF706E29C9}"/>
              </a:ext>
            </a:extLst>
          </p:cNvPr>
          <p:cNvSpPr>
            <a:spLocks noGrp="1"/>
          </p:cNvSpPr>
          <p:nvPr>
            <p:ph type="title"/>
          </p:nvPr>
        </p:nvSpPr>
        <p:spPr>
          <a:xfrm>
            <a:off x="-1" y="658335"/>
            <a:ext cx="9127893" cy="580261"/>
          </a:xfrm>
        </p:spPr>
        <p:txBody>
          <a:bodyPr>
            <a:noAutofit/>
          </a:bodyPr>
          <a:lstStyle/>
          <a:p>
            <a:r>
              <a:rPr lang="en-US" sz="3600" b="1" dirty="0">
                <a:latin typeface="Times New Roman" panose="02020603050405020304" pitchFamily="18" charset="0"/>
                <a:cs typeface="Times New Roman" panose="02020603050405020304" pitchFamily="18" charset="0"/>
              </a:rPr>
              <a:t>Outlook Features: Creating Email Templates</a:t>
            </a:r>
          </a:p>
        </p:txBody>
      </p:sp>
      <p:sp>
        <p:nvSpPr>
          <p:cNvPr id="2" name="Slide Number Placeholder 1">
            <a:extLst>
              <a:ext uri="{FF2B5EF4-FFF2-40B4-BE49-F238E27FC236}">
                <a16:creationId xmlns:a16="http://schemas.microsoft.com/office/drawing/2014/main" id="{ADB5C864-16A5-F156-8993-256AA7ED68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0C6DEC00-FBEC-FEEE-0A82-F67A8096B810}"/>
              </a:ext>
            </a:extLst>
          </p:cNvPr>
          <p:cNvSpPr txBox="1"/>
          <p:nvPr/>
        </p:nvSpPr>
        <p:spPr>
          <a:xfrm>
            <a:off x="178672" y="1644528"/>
            <a:ext cx="11505327"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Template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a new email in Outlook</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Draft the email you want to use. Users can also include forms to be associated with the email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File &gt; Save As and Choose Outlook Template and name it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34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C0293-AF4F-CC3E-8335-29D1E6430C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CFC45E-F371-6849-5D86-2249D70DCD89}"/>
              </a:ext>
            </a:extLst>
          </p:cNvPr>
          <p:cNvSpPr>
            <a:spLocks noGrp="1"/>
          </p:cNvSpPr>
          <p:nvPr>
            <p:ph type="title"/>
          </p:nvPr>
        </p:nvSpPr>
        <p:spPr>
          <a:xfrm>
            <a:off x="-1" y="658335"/>
            <a:ext cx="9127893" cy="580261"/>
          </a:xfrm>
        </p:spPr>
        <p:txBody>
          <a:bodyPr>
            <a:noAutofit/>
          </a:bodyPr>
          <a:lstStyle/>
          <a:p>
            <a:r>
              <a:rPr lang="en-US" sz="3600" b="1" dirty="0">
                <a:latin typeface="Times New Roman" panose="02020603050405020304" pitchFamily="18" charset="0"/>
                <a:cs typeface="Times New Roman" panose="02020603050405020304" pitchFamily="18" charset="0"/>
              </a:rPr>
              <a:t>Outlook Features: Using Email Templates</a:t>
            </a:r>
          </a:p>
        </p:txBody>
      </p:sp>
      <p:sp>
        <p:nvSpPr>
          <p:cNvPr id="2" name="Slide Number Placeholder 1">
            <a:extLst>
              <a:ext uri="{FF2B5EF4-FFF2-40B4-BE49-F238E27FC236}">
                <a16:creationId xmlns:a16="http://schemas.microsoft.com/office/drawing/2014/main" id="{49F0B53A-AD7E-BE12-4091-23A414A79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EE17B00-8F83-8D42-0817-F7DFDF076FAE}"/>
              </a:ext>
            </a:extLst>
          </p:cNvPr>
          <p:cNvSpPr txBox="1"/>
          <p:nvPr/>
        </p:nvSpPr>
        <p:spPr>
          <a:xfrm>
            <a:off x="178672" y="1644528"/>
            <a:ext cx="6454357"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an email Template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Outlook locate Home and then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Items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More Items &gt;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Choose Form</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“Look In” Dropdown, select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User Templates in File System</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Choose your Template and click open.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Customize it as needed and hit send</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descr="A screenshot of a computer&#10;&#10;AI-generated content may be incorrect.">
            <a:extLst>
              <a:ext uri="{FF2B5EF4-FFF2-40B4-BE49-F238E27FC236}">
                <a16:creationId xmlns:a16="http://schemas.microsoft.com/office/drawing/2014/main" id="{A772CAA4-0D38-85FD-0FFC-B076DD963EDF}"/>
              </a:ext>
            </a:extLst>
          </p:cNvPr>
          <p:cNvPicPr>
            <a:picLocks noChangeAspect="1"/>
          </p:cNvPicPr>
          <p:nvPr/>
        </p:nvPicPr>
        <p:blipFill rotWithShape="1">
          <a:blip r:embed="rId3">
            <a:extLst>
              <a:ext uri="{28A0092B-C50C-407E-A947-70E740481C1C}">
                <a14:useLocalDpi xmlns:a14="http://schemas.microsoft.com/office/drawing/2010/main" val="0"/>
              </a:ext>
            </a:extLst>
          </a:blip>
          <a:srcRect l="43174" t="3568" r="48935" b="48415"/>
          <a:stretch/>
        </p:blipFill>
        <p:spPr bwMode="auto">
          <a:xfrm>
            <a:off x="7701644" y="1436914"/>
            <a:ext cx="4001395" cy="565331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3D9F10A-4249-FDF4-C78F-38ED1BFCAC97}"/>
              </a:ext>
            </a:extLst>
          </p:cNvPr>
          <p:cNvSpPr/>
          <p:nvPr/>
        </p:nvSpPr>
        <p:spPr>
          <a:xfrm>
            <a:off x="7982857" y="4963886"/>
            <a:ext cx="1886857" cy="365125"/>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5AA723C-F971-39E8-CAB1-E5E0FB50ACBE}"/>
              </a:ext>
            </a:extLst>
          </p:cNvPr>
          <p:cNvPicPr>
            <a:picLocks noChangeAspect="1"/>
          </p:cNvPicPr>
          <p:nvPr/>
        </p:nvPicPr>
        <p:blipFill>
          <a:blip r:embed="rId4"/>
          <a:stretch>
            <a:fillRect/>
          </a:stretch>
        </p:blipFill>
        <p:spPr>
          <a:xfrm>
            <a:off x="9869714" y="6312536"/>
            <a:ext cx="1808858" cy="445047"/>
          </a:xfrm>
          <a:prstGeom prst="rect">
            <a:avLst/>
          </a:prstGeom>
        </p:spPr>
      </p:pic>
    </p:spTree>
    <p:extLst>
      <p:ext uri="{BB962C8B-B14F-4D97-AF65-F5344CB8AC3E}">
        <p14:creationId xmlns:p14="http://schemas.microsoft.com/office/powerpoint/2010/main" val="25168905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6.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22444</TotalTime>
  <Words>2550</Words>
  <Application>Microsoft Office PowerPoint</Application>
  <PresentationFormat>Widescreen</PresentationFormat>
  <Paragraphs>373</Paragraphs>
  <Slides>36</Slides>
  <Notes>36</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36</vt:i4>
      </vt:variant>
    </vt:vector>
  </HeadingPairs>
  <TitlesOfParts>
    <vt:vector size="51" baseType="lpstr">
      <vt:lpstr>Arial</vt:lpstr>
      <vt:lpstr>Calibri</vt:lpstr>
      <vt:lpstr>Calibri Light</vt:lpstr>
      <vt:lpstr>Georgia</vt:lpstr>
      <vt:lpstr>Times New Roman</vt:lpstr>
      <vt:lpstr>Custom Design</vt:lpstr>
      <vt:lpstr>Office Theme</vt:lpstr>
      <vt:lpstr>1_Custom Design</vt:lpstr>
      <vt:lpstr>2_Custom Design</vt:lpstr>
      <vt:lpstr>NEW LOGO</vt:lpstr>
      <vt:lpstr>1_NEW LOGO</vt:lpstr>
      <vt:lpstr>3_Custom Design</vt:lpstr>
      <vt:lpstr>2_NEW LOGO</vt:lpstr>
      <vt:lpstr>4_Custom Design</vt:lpstr>
      <vt:lpstr>3_NEW LOGO</vt:lpstr>
      <vt:lpstr>PowerPoint Presentation</vt:lpstr>
      <vt:lpstr>Lesson Objectives</vt:lpstr>
      <vt:lpstr>Outlook Features: Signature</vt:lpstr>
      <vt:lpstr>Outlook Features: Signature</vt:lpstr>
      <vt:lpstr>Outlook Features: Email Folders</vt:lpstr>
      <vt:lpstr>Outlook Features: Email Folders</vt:lpstr>
      <vt:lpstr>Outlook Features: Email Templates</vt:lpstr>
      <vt:lpstr>Outlook Features: Creating Email Templates</vt:lpstr>
      <vt:lpstr>Outlook Features: Using Email Templates</vt:lpstr>
      <vt:lpstr>Outlook Features: Out of Office Replies</vt:lpstr>
      <vt:lpstr>Outlook Features: Out of Office Replies</vt:lpstr>
      <vt:lpstr>Example of a Good Out of Office Reply</vt:lpstr>
      <vt:lpstr>Example of a Bad Out of Office Reply</vt:lpstr>
      <vt:lpstr>Out of Office Voicemails</vt:lpstr>
      <vt:lpstr>Out of Office Voicemail Example</vt:lpstr>
      <vt:lpstr>Zoom and its Features</vt:lpstr>
      <vt:lpstr>Zoom and its Features</vt:lpstr>
      <vt:lpstr>Zoom and its Features</vt:lpstr>
      <vt:lpstr>Scheduling a Zoom Call</vt:lpstr>
      <vt:lpstr>Scheduling a Zoom Call</vt:lpstr>
      <vt:lpstr>Scheduling a Zoom Call</vt:lpstr>
      <vt:lpstr>Computer Program Tips Logins and Passwords</vt:lpstr>
      <vt:lpstr>Computer Program Snipping Tool</vt:lpstr>
      <vt:lpstr>Computer Program Adobe PDF and Signatures</vt:lpstr>
      <vt:lpstr>Computer Short Cuts and Functions </vt:lpstr>
      <vt:lpstr>Control F Purpose</vt:lpstr>
      <vt:lpstr>Grammarly and its Features</vt:lpstr>
      <vt:lpstr>Grammarly and its Features</vt:lpstr>
      <vt:lpstr>Grammarly as a Browser Extension</vt:lpstr>
      <vt:lpstr>Grammarly in Microsoft Word or Outlook</vt:lpstr>
      <vt:lpstr>Chat GPT and the VSO</vt:lpstr>
      <vt:lpstr>How to Install ChatGPT</vt:lpstr>
      <vt:lpstr>Ways Chat GPT can Help your Office</vt:lpstr>
      <vt:lpstr>Ways Chat GPT can Help your Office</vt:lpstr>
      <vt:lpstr>Don’t forget the Basics!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Dale Phillips</cp:lastModifiedBy>
  <cp:revision>440</cp:revision>
  <cp:lastPrinted>2019-04-23T12:55:55Z</cp:lastPrinted>
  <dcterms:created xsi:type="dcterms:W3CDTF">2018-09-13T15:53:27Z</dcterms:created>
  <dcterms:modified xsi:type="dcterms:W3CDTF">2025-05-28T19:59:34Z</dcterms:modified>
</cp:coreProperties>
</file>