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2" r:id="rId1"/>
    <p:sldMasterId id="2147483828" r:id="rId2"/>
    <p:sldMasterId id="2147483836" r:id="rId3"/>
    <p:sldMasterId id="2147483840" r:id="rId4"/>
  </p:sldMasterIdLst>
  <p:notesMasterIdLst>
    <p:notesMasterId r:id="rId56"/>
  </p:notesMasterIdLst>
  <p:handoutMasterIdLst>
    <p:handoutMasterId r:id="rId57"/>
  </p:handoutMasterIdLst>
  <p:sldIdLst>
    <p:sldId id="286" r:id="rId5"/>
    <p:sldId id="332" r:id="rId6"/>
    <p:sldId id="333" r:id="rId7"/>
    <p:sldId id="258" r:id="rId8"/>
    <p:sldId id="351" r:id="rId9"/>
    <p:sldId id="352" r:id="rId10"/>
    <p:sldId id="353" r:id="rId11"/>
    <p:sldId id="259" r:id="rId12"/>
    <p:sldId id="354" r:id="rId13"/>
    <p:sldId id="355" r:id="rId14"/>
    <p:sldId id="334" r:id="rId15"/>
    <p:sldId id="263" r:id="rId16"/>
    <p:sldId id="356" r:id="rId17"/>
    <p:sldId id="335" r:id="rId18"/>
    <p:sldId id="357" r:id="rId19"/>
    <p:sldId id="358" r:id="rId20"/>
    <p:sldId id="290" r:id="rId21"/>
    <p:sldId id="341" r:id="rId22"/>
    <p:sldId id="336" r:id="rId23"/>
    <p:sldId id="349" r:id="rId24"/>
    <p:sldId id="350" r:id="rId25"/>
    <p:sldId id="346" r:id="rId26"/>
    <p:sldId id="343" r:id="rId27"/>
    <p:sldId id="344" r:id="rId28"/>
    <p:sldId id="359" r:id="rId29"/>
    <p:sldId id="361" r:id="rId30"/>
    <p:sldId id="308" r:id="rId31"/>
    <p:sldId id="360" r:id="rId32"/>
    <p:sldId id="331" r:id="rId33"/>
    <p:sldId id="347" r:id="rId34"/>
    <p:sldId id="309" r:id="rId35"/>
    <p:sldId id="362" r:id="rId36"/>
    <p:sldId id="316" r:id="rId37"/>
    <p:sldId id="367" r:id="rId38"/>
    <p:sldId id="301" r:id="rId39"/>
    <p:sldId id="302" r:id="rId40"/>
    <p:sldId id="330" r:id="rId41"/>
    <p:sldId id="319" r:id="rId42"/>
    <p:sldId id="304" r:id="rId43"/>
    <p:sldId id="365" r:id="rId44"/>
    <p:sldId id="366" r:id="rId45"/>
    <p:sldId id="370" r:id="rId46"/>
    <p:sldId id="371" r:id="rId47"/>
    <p:sldId id="364" r:id="rId48"/>
    <p:sldId id="305" r:id="rId49"/>
    <p:sldId id="307" r:id="rId50"/>
    <p:sldId id="368" r:id="rId51"/>
    <p:sldId id="326" r:id="rId52"/>
    <p:sldId id="310" r:id="rId53"/>
    <p:sldId id="348" r:id="rId54"/>
    <p:sldId id="369" r:id="rId55"/>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en Barefoot" initials="LB" lastIdx="6" clrIdx="0">
    <p:extLst>
      <p:ext uri="{19B8F6BF-5375-455C-9EA6-DF929625EA0E}">
        <p15:presenceInfo xmlns:p15="http://schemas.microsoft.com/office/powerpoint/2012/main" userId="Lauren Barefoot" providerId="None"/>
      </p:ext>
    </p:extLst>
  </p:cmAuthor>
  <p:cmAuthor id="2" name="Lauren Barefoot" initials="LB [2]" lastIdx="3" clrIdx="1">
    <p:extLst>
      <p:ext uri="{19B8F6BF-5375-455C-9EA6-DF929625EA0E}">
        <p15:presenceInfo xmlns:p15="http://schemas.microsoft.com/office/powerpoint/2012/main" userId="S-1-5-21-1147415601-746390328-441284377-361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8080"/>
    <a:srgbClr val="003300"/>
    <a:srgbClr val="24705C"/>
    <a:srgbClr val="339F83"/>
    <a:srgbClr val="297F68"/>
    <a:srgbClr val="228667"/>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755" autoAdjust="0"/>
    <p:restoredTop sz="90929"/>
  </p:normalViewPr>
  <p:slideViewPr>
    <p:cSldViewPr>
      <p:cViewPr varScale="1">
        <p:scale>
          <a:sx n="100" d="100"/>
          <a:sy n="100" d="100"/>
        </p:scale>
        <p:origin x="1098"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08"/>
    </p:cViewPr>
  </p:sorterViewPr>
  <p:notesViewPr>
    <p:cSldViewPr>
      <p:cViewPr varScale="1">
        <p:scale>
          <a:sx n="54" d="100"/>
          <a:sy n="54" d="100"/>
        </p:scale>
        <p:origin x="287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theme" Target="theme/theme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3511551"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62" tIns="46981" rIns="93962" bIns="46981" numCol="1" anchor="t" anchorCtr="0" compatLnSpc="1">
            <a:prstTxWarp prst="textNoShape">
              <a:avLst/>
            </a:prstTxWarp>
          </a:bodyPr>
          <a:lstStyle>
            <a:lvl1pPr eaLnBrk="1" hangingPunct="1">
              <a:defRPr sz="1200" b="0">
                <a:solidFill>
                  <a:schemeClr val="tx1"/>
                </a:solidFill>
                <a:latin typeface="Times New Roman" panose="02020603050405020304" pitchFamily="18" charset="0"/>
              </a:defRPr>
            </a:lvl1pPr>
          </a:lstStyle>
          <a:p>
            <a:pPr>
              <a:defRPr/>
            </a:pPr>
            <a:r>
              <a:rPr lang="en-US" altLang="en-US" sz="1600" dirty="0"/>
              <a:t>Ancillary Benefits</a:t>
            </a:r>
          </a:p>
        </p:txBody>
      </p:sp>
      <p:sp>
        <p:nvSpPr>
          <p:cNvPr id="3" name="Rectangle 2"/>
          <p:cNvSpPr txBox="1">
            <a:spLocks noChangeArrowheads="1"/>
          </p:cNvSpPr>
          <p:nvPr/>
        </p:nvSpPr>
        <p:spPr bwMode="auto">
          <a:xfrm>
            <a:off x="18008" y="8831710"/>
            <a:ext cx="3511551"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62" tIns="46981" rIns="93962" bIns="46981" numCol="1" anchor="t" anchorCtr="0" compatLnSpc="1">
            <a:prstTxWarp prst="textNoShape">
              <a:avLst/>
            </a:prstTxWarp>
          </a:bodyPr>
          <a:lstStyle>
            <a:defPPr>
              <a:defRPr lang="en-US"/>
            </a:defPPr>
            <a:lvl1pPr algn="l" rtl="0" eaLnBrk="1" fontAlgn="base" hangingPunct="1">
              <a:spcBef>
                <a:spcPct val="0"/>
              </a:spcBef>
              <a:spcAft>
                <a:spcPct val="0"/>
              </a:spcAft>
              <a:defRPr sz="1200" b="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b="1" kern="1200">
                <a:solidFill>
                  <a:srgbClr val="FBDE4D"/>
                </a:solidFill>
                <a:latin typeface="Arial" panose="020B0604020202020204" pitchFamily="34" charset="0"/>
                <a:ea typeface="+mn-ea"/>
                <a:cs typeface="+mn-cs"/>
              </a:defRPr>
            </a:lvl2pPr>
            <a:lvl3pPr marL="914400" algn="l" rtl="0" eaLnBrk="0" fontAlgn="base" hangingPunct="0">
              <a:spcBef>
                <a:spcPct val="0"/>
              </a:spcBef>
              <a:spcAft>
                <a:spcPct val="0"/>
              </a:spcAft>
              <a:defRPr sz="2800" b="1" kern="1200">
                <a:solidFill>
                  <a:srgbClr val="FBDE4D"/>
                </a:solidFill>
                <a:latin typeface="Arial" panose="020B0604020202020204" pitchFamily="34" charset="0"/>
                <a:ea typeface="+mn-ea"/>
                <a:cs typeface="+mn-cs"/>
              </a:defRPr>
            </a:lvl3pPr>
            <a:lvl4pPr marL="1371600" algn="l" rtl="0" eaLnBrk="0" fontAlgn="base" hangingPunct="0">
              <a:spcBef>
                <a:spcPct val="0"/>
              </a:spcBef>
              <a:spcAft>
                <a:spcPct val="0"/>
              </a:spcAft>
              <a:defRPr sz="2800" b="1" kern="1200">
                <a:solidFill>
                  <a:srgbClr val="FBDE4D"/>
                </a:solidFill>
                <a:latin typeface="Arial" panose="020B0604020202020204" pitchFamily="34" charset="0"/>
                <a:ea typeface="+mn-ea"/>
                <a:cs typeface="+mn-cs"/>
              </a:defRPr>
            </a:lvl4pPr>
            <a:lvl5pPr marL="1828800" algn="l" rtl="0" eaLnBrk="0" fontAlgn="base" hangingPunct="0">
              <a:spcBef>
                <a:spcPct val="0"/>
              </a:spcBef>
              <a:spcAft>
                <a:spcPct val="0"/>
              </a:spcAft>
              <a:defRPr sz="2800" b="1" kern="1200">
                <a:solidFill>
                  <a:srgbClr val="FBDE4D"/>
                </a:solidFill>
                <a:latin typeface="Arial" panose="020B0604020202020204" pitchFamily="34" charset="0"/>
                <a:ea typeface="+mn-ea"/>
                <a:cs typeface="+mn-cs"/>
              </a:defRPr>
            </a:lvl5pPr>
            <a:lvl6pPr marL="2286000" algn="l" defTabSz="914400" rtl="0" eaLnBrk="1" latinLnBrk="0" hangingPunct="1">
              <a:defRPr sz="2800" b="1" kern="1200">
                <a:solidFill>
                  <a:srgbClr val="FBDE4D"/>
                </a:solidFill>
                <a:latin typeface="Arial" panose="020B0604020202020204" pitchFamily="34" charset="0"/>
                <a:ea typeface="+mn-ea"/>
                <a:cs typeface="+mn-cs"/>
              </a:defRPr>
            </a:lvl6pPr>
            <a:lvl7pPr marL="2743200" algn="l" defTabSz="914400" rtl="0" eaLnBrk="1" latinLnBrk="0" hangingPunct="1">
              <a:defRPr sz="2800" b="1" kern="1200">
                <a:solidFill>
                  <a:srgbClr val="FBDE4D"/>
                </a:solidFill>
                <a:latin typeface="Arial" panose="020B0604020202020204" pitchFamily="34" charset="0"/>
                <a:ea typeface="+mn-ea"/>
                <a:cs typeface="+mn-cs"/>
              </a:defRPr>
            </a:lvl7pPr>
            <a:lvl8pPr marL="3200400" algn="l" defTabSz="914400" rtl="0" eaLnBrk="1" latinLnBrk="0" hangingPunct="1">
              <a:defRPr sz="2800" b="1" kern="1200">
                <a:solidFill>
                  <a:srgbClr val="FBDE4D"/>
                </a:solidFill>
                <a:latin typeface="Arial" panose="020B0604020202020204" pitchFamily="34" charset="0"/>
                <a:ea typeface="+mn-ea"/>
                <a:cs typeface="+mn-cs"/>
              </a:defRPr>
            </a:lvl8pPr>
            <a:lvl9pPr marL="3657600" algn="l" defTabSz="914400" rtl="0" eaLnBrk="1" latinLnBrk="0" hangingPunct="1">
              <a:defRPr sz="2800" b="1" kern="1200">
                <a:solidFill>
                  <a:srgbClr val="FBDE4D"/>
                </a:solidFill>
                <a:latin typeface="Arial" panose="020B0604020202020204" pitchFamily="34" charset="0"/>
                <a:ea typeface="+mn-ea"/>
                <a:cs typeface="+mn-cs"/>
              </a:defRPr>
            </a:lvl9pPr>
          </a:lstStyle>
          <a:p>
            <a:pPr>
              <a:defRPr/>
            </a:pPr>
            <a:r>
              <a:rPr lang="en-US" altLang="en-US" sz="1600" dirty="0"/>
              <a:t>Ancillary Benefits</a:t>
            </a:r>
          </a:p>
        </p:txBody>
      </p:sp>
      <p:sp>
        <p:nvSpPr>
          <p:cNvPr id="2" name="Slide Number Placeholder 1"/>
          <p:cNvSpPr>
            <a:spLocks noGrp="1"/>
          </p:cNvSpPr>
          <p:nvPr>
            <p:ph type="sldNum" sz="quarter" idx="3"/>
          </p:nvPr>
        </p:nvSpPr>
        <p:spPr>
          <a:xfrm>
            <a:off x="3978133" y="8842031"/>
            <a:ext cx="3043343" cy="467071"/>
          </a:xfrm>
          <a:prstGeom prst="rect">
            <a:avLst/>
          </a:prstGeom>
        </p:spPr>
        <p:txBody>
          <a:bodyPr vert="horz" lIns="93315" tIns="46657" rIns="93315" bIns="46657" rtlCol="0" anchor="b"/>
          <a:lstStyle>
            <a:lvl1pPr algn="r">
              <a:defRPr sz="1200"/>
            </a:lvl1pPr>
          </a:lstStyle>
          <a:p>
            <a:fld id="{4A7E4E0A-64A4-40F9-A1A7-9DB2F12A63B0}" type="slidenum">
              <a:rPr lang="en-US" sz="1600"/>
              <a:t>‹#›</a:t>
            </a:fld>
            <a:endParaRPr lang="en-US" dirty="0"/>
          </a:p>
        </p:txBody>
      </p:sp>
    </p:spTree>
    <p:extLst>
      <p:ext uri="{BB962C8B-B14F-4D97-AF65-F5344CB8AC3E}">
        <p14:creationId xmlns:p14="http://schemas.microsoft.com/office/powerpoint/2010/main" val="38847313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 y="1"/>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62" tIns="46981" rIns="93962" bIns="46981" numCol="1" anchor="t" anchorCtr="0" compatLnSpc="1">
            <a:prstTxWarp prst="textNoShape">
              <a:avLst/>
            </a:prstTxWarp>
          </a:bodyPr>
          <a:lstStyle>
            <a:lvl1pPr eaLnBrk="1" hangingPunct="1">
              <a:defRPr sz="1200" b="0">
                <a:solidFill>
                  <a:schemeClr val="tx1"/>
                </a:solidFill>
                <a:latin typeface="Times New Roman" panose="02020603050405020304" pitchFamily="18" charset="0"/>
              </a:defRPr>
            </a:lvl1pPr>
          </a:lstStyle>
          <a:p>
            <a:pPr>
              <a:defRPr/>
            </a:pPr>
            <a:endParaRPr lang="en-US" altLang="en-US"/>
          </a:p>
        </p:txBody>
      </p:sp>
      <p:sp>
        <p:nvSpPr>
          <p:cNvPr id="2051" name="Rectangle 3"/>
          <p:cNvSpPr>
            <a:spLocks noGrp="1" noChangeArrowheads="1"/>
          </p:cNvSpPr>
          <p:nvPr>
            <p:ph type="dt" idx="1"/>
          </p:nvPr>
        </p:nvSpPr>
        <p:spPr bwMode="auto">
          <a:xfrm>
            <a:off x="3979758" y="1"/>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62" tIns="46981" rIns="93962" bIns="46981" numCol="1" anchor="t" anchorCtr="0" compatLnSpc="1">
            <a:prstTxWarp prst="textNoShape">
              <a:avLst/>
            </a:prstTxWarp>
          </a:bodyPr>
          <a:lstStyle>
            <a:lvl1pPr algn="r" eaLnBrk="1" hangingPunct="1">
              <a:defRPr sz="1200" b="0">
                <a:solidFill>
                  <a:schemeClr val="tx1"/>
                </a:solidFill>
                <a:latin typeface="Times New Roman" panose="02020603050405020304" pitchFamily="18" charset="0"/>
              </a:defRPr>
            </a:lvl1pPr>
          </a:lstStyle>
          <a:p>
            <a:pPr>
              <a:defRPr/>
            </a:pPr>
            <a:endParaRPr lang="en-US" altLang="en-US"/>
          </a:p>
        </p:txBody>
      </p:sp>
      <p:sp>
        <p:nvSpPr>
          <p:cNvPr id="2052" name="Rectangle 4"/>
          <p:cNvSpPr>
            <a:spLocks noGrp="1" noRot="1" noChangeAspect="1" noChangeArrowheads="1" noTextEdit="1"/>
          </p:cNvSpPr>
          <p:nvPr>
            <p:ph type="sldImg" idx="2"/>
          </p:nvPr>
        </p:nvSpPr>
        <p:spPr bwMode="auto">
          <a:xfrm>
            <a:off x="411163" y="700088"/>
            <a:ext cx="6200775" cy="3487737"/>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36415" y="4421823"/>
            <a:ext cx="5150273" cy="418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62" tIns="46981" rIns="93962" bIns="46981"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2054" name="Rectangle 6"/>
          <p:cNvSpPr>
            <a:spLocks noGrp="1" noChangeArrowheads="1"/>
          </p:cNvSpPr>
          <p:nvPr>
            <p:ph type="ftr" sz="quarter" idx="4"/>
          </p:nvPr>
        </p:nvSpPr>
        <p:spPr bwMode="auto">
          <a:xfrm>
            <a:off x="1" y="8843645"/>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62" tIns="46981" rIns="93962" bIns="46981" numCol="1" anchor="b" anchorCtr="0" compatLnSpc="1">
            <a:prstTxWarp prst="textNoShape">
              <a:avLst/>
            </a:prstTxWarp>
          </a:bodyPr>
          <a:lstStyle>
            <a:lvl1pPr eaLnBrk="1" hangingPunct="1">
              <a:defRPr sz="1200" b="0">
                <a:solidFill>
                  <a:schemeClr val="tx1"/>
                </a:solidFill>
                <a:latin typeface="Times New Roman" panose="02020603050405020304" pitchFamily="18" charset="0"/>
              </a:defRPr>
            </a:lvl1pPr>
          </a:lstStyle>
          <a:p>
            <a:pPr>
              <a:defRPr/>
            </a:pPr>
            <a:endParaRPr lang="en-US" altLang="en-US"/>
          </a:p>
        </p:txBody>
      </p:sp>
      <p:sp>
        <p:nvSpPr>
          <p:cNvPr id="2055" name="Rectangle 7"/>
          <p:cNvSpPr>
            <a:spLocks noGrp="1" noChangeArrowheads="1"/>
          </p:cNvSpPr>
          <p:nvPr>
            <p:ph type="sldNum" sz="quarter" idx="5"/>
          </p:nvPr>
        </p:nvSpPr>
        <p:spPr bwMode="auto">
          <a:xfrm>
            <a:off x="3979758" y="8843645"/>
            <a:ext cx="3043343" cy="46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962" tIns="46981" rIns="93962" bIns="46981" numCol="1" anchor="b" anchorCtr="0" compatLnSpc="1">
            <a:prstTxWarp prst="textNoShape">
              <a:avLst/>
            </a:prstTxWarp>
          </a:bodyPr>
          <a:lstStyle>
            <a:lvl1pPr algn="r" eaLnBrk="1" hangingPunct="1">
              <a:defRPr sz="1200" b="0">
                <a:solidFill>
                  <a:schemeClr val="tx1"/>
                </a:solidFill>
                <a:latin typeface="Times New Roman" panose="02020603050405020304" pitchFamily="18" charset="0"/>
              </a:defRPr>
            </a:lvl1pPr>
          </a:lstStyle>
          <a:p>
            <a:pPr>
              <a:defRPr/>
            </a:pPr>
            <a:fld id="{E6A6D40C-1E67-44AA-A319-CD1F97D052AD}" type="slidenum">
              <a:rPr lang="en-US" altLang="en-US"/>
              <a:pPr>
                <a:defRPr/>
              </a:pPr>
              <a:t>‹#›</a:t>
            </a:fld>
            <a:endParaRPr lang="en-US" altLang="en-US"/>
          </a:p>
        </p:txBody>
      </p:sp>
    </p:spTree>
    <p:extLst>
      <p:ext uri="{BB962C8B-B14F-4D97-AF65-F5344CB8AC3E}">
        <p14:creationId xmlns:p14="http://schemas.microsoft.com/office/powerpoint/2010/main" val="16106752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xfrm>
            <a:off x="411163" y="700088"/>
            <a:ext cx="6200775" cy="3487737"/>
          </a:xfrm>
          <a:ln/>
        </p:spPr>
      </p:sp>
      <p:sp>
        <p:nvSpPr>
          <p:cNvPr id="5123" name="Notes Placeholder 2"/>
          <p:cNvSpPr>
            <a:spLocks noGrp="1"/>
          </p:cNvSpPr>
          <p:nvPr>
            <p:ph type="body" idx="1"/>
          </p:nvPr>
        </p:nvSpPr>
        <p:spPr>
          <a:noFill/>
        </p:spPr>
        <p:txBody>
          <a:bodyPr/>
          <a:lstStyle/>
          <a:p>
            <a:pPr eaLnBrk="1" hangingPunct="1"/>
            <a:endParaRPr lang="en-US" altLang="en-US"/>
          </a:p>
        </p:txBody>
      </p:sp>
      <p:sp>
        <p:nvSpPr>
          <p:cNvPr id="5124" name="Slide Number Placeholder 3"/>
          <p:cNvSpPr>
            <a:spLocks noGrp="1"/>
          </p:cNvSpPr>
          <p:nvPr>
            <p:ph type="sldNum" sz="quarter" idx="5"/>
          </p:nvPr>
        </p:nvSpPr>
        <p:spPr>
          <a:noFill/>
        </p:spPr>
        <p:txBody>
          <a:bodyPr/>
          <a:lstStyle>
            <a:lvl1pPr>
              <a:defRPr sz="2900" b="1">
                <a:solidFill>
                  <a:srgbClr val="FBDE4D"/>
                </a:solidFill>
                <a:latin typeface="Arial" panose="020B0604020202020204" pitchFamily="34" charset="0"/>
              </a:defRPr>
            </a:lvl1pPr>
            <a:lvl2pPr marL="758179" indent="-291606">
              <a:defRPr sz="2900" b="1">
                <a:solidFill>
                  <a:srgbClr val="FBDE4D"/>
                </a:solidFill>
                <a:latin typeface="Arial" panose="020B0604020202020204" pitchFamily="34" charset="0"/>
              </a:defRPr>
            </a:lvl2pPr>
            <a:lvl3pPr marL="1166429" indent="-233286">
              <a:defRPr sz="2900" b="1">
                <a:solidFill>
                  <a:srgbClr val="FBDE4D"/>
                </a:solidFill>
                <a:latin typeface="Arial" panose="020B0604020202020204" pitchFamily="34" charset="0"/>
              </a:defRPr>
            </a:lvl3pPr>
            <a:lvl4pPr marL="1633001" indent="-233286">
              <a:defRPr sz="2900" b="1">
                <a:solidFill>
                  <a:srgbClr val="FBDE4D"/>
                </a:solidFill>
                <a:latin typeface="Arial" panose="020B0604020202020204" pitchFamily="34" charset="0"/>
              </a:defRPr>
            </a:lvl4pPr>
            <a:lvl5pPr marL="2099572" indent="-233286">
              <a:defRPr sz="2900" b="1">
                <a:solidFill>
                  <a:srgbClr val="FBDE4D"/>
                </a:solidFill>
                <a:latin typeface="Arial" panose="020B0604020202020204" pitchFamily="34" charset="0"/>
              </a:defRPr>
            </a:lvl5pPr>
            <a:lvl6pPr marL="2566144" indent="-233286" eaLnBrk="0" fontAlgn="base" hangingPunct="0">
              <a:spcBef>
                <a:spcPct val="0"/>
              </a:spcBef>
              <a:spcAft>
                <a:spcPct val="0"/>
              </a:spcAft>
              <a:defRPr sz="2900" b="1">
                <a:solidFill>
                  <a:srgbClr val="FBDE4D"/>
                </a:solidFill>
                <a:latin typeface="Arial" panose="020B0604020202020204" pitchFamily="34" charset="0"/>
              </a:defRPr>
            </a:lvl6pPr>
            <a:lvl7pPr marL="3032716" indent="-233286" eaLnBrk="0" fontAlgn="base" hangingPunct="0">
              <a:spcBef>
                <a:spcPct val="0"/>
              </a:spcBef>
              <a:spcAft>
                <a:spcPct val="0"/>
              </a:spcAft>
              <a:defRPr sz="2900" b="1">
                <a:solidFill>
                  <a:srgbClr val="FBDE4D"/>
                </a:solidFill>
                <a:latin typeface="Arial" panose="020B0604020202020204" pitchFamily="34" charset="0"/>
              </a:defRPr>
            </a:lvl7pPr>
            <a:lvl8pPr marL="3499286" indent="-233286" eaLnBrk="0" fontAlgn="base" hangingPunct="0">
              <a:spcBef>
                <a:spcPct val="0"/>
              </a:spcBef>
              <a:spcAft>
                <a:spcPct val="0"/>
              </a:spcAft>
              <a:defRPr sz="2900" b="1">
                <a:solidFill>
                  <a:srgbClr val="FBDE4D"/>
                </a:solidFill>
                <a:latin typeface="Arial" panose="020B0604020202020204" pitchFamily="34" charset="0"/>
              </a:defRPr>
            </a:lvl8pPr>
            <a:lvl9pPr marL="3965858" indent="-233286" eaLnBrk="0" fontAlgn="base" hangingPunct="0">
              <a:spcBef>
                <a:spcPct val="0"/>
              </a:spcBef>
              <a:spcAft>
                <a:spcPct val="0"/>
              </a:spcAft>
              <a:defRPr sz="2900" b="1">
                <a:solidFill>
                  <a:srgbClr val="FBDE4D"/>
                </a:solidFill>
                <a:latin typeface="Arial" panose="020B0604020202020204" pitchFamily="34" charset="0"/>
              </a:defRPr>
            </a:lvl9pPr>
          </a:lstStyle>
          <a:p>
            <a:fld id="{2BEA2F7D-F10D-4E3B-B054-022EA4A32DF1}" type="slidenum">
              <a:rPr lang="en-US" altLang="en-US" sz="1200" b="0">
                <a:solidFill>
                  <a:schemeClr val="tx1"/>
                </a:solidFill>
                <a:latin typeface="Times New Roman" panose="02020603050405020304" pitchFamily="18" charset="0"/>
              </a:rPr>
              <a:pPr/>
              <a:t>1</a:t>
            </a:fld>
            <a:endParaRPr lang="en-US" alt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509511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2900" b="1">
                <a:solidFill>
                  <a:srgbClr val="FBDE4D"/>
                </a:solidFill>
                <a:latin typeface="Arial" panose="020B0604020202020204" pitchFamily="34" charset="0"/>
              </a:defRPr>
            </a:lvl1pPr>
            <a:lvl2pPr marL="758179" indent="-291606">
              <a:defRPr sz="2900" b="1">
                <a:solidFill>
                  <a:srgbClr val="FBDE4D"/>
                </a:solidFill>
                <a:latin typeface="Arial" panose="020B0604020202020204" pitchFamily="34" charset="0"/>
              </a:defRPr>
            </a:lvl2pPr>
            <a:lvl3pPr marL="1166429" indent="-233286">
              <a:defRPr sz="2900" b="1">
                <a:solidFill>
                  <a:srgbClr val="FBDE4D"/>
                </a:solidFill>
                <a:latin typeface="Arial" panose="020B0604020202020204" pitchFamily="34" charset="0"/>
              </a:defRPr>
            </a:lvl3pPr>
            <a:lvl4pPr marL="1633001" indent="-233286">
              <a:defRPr sz="2900" b="1">
                <a:solidFill>
                  <a:srgbClr val="FBDE4D"/>
                </a:solidFill>
                <a:latin typeface="Arial" panose="020B0604020202020204" pitchFamily="34" charset="0"/>
              </a:defRPr>
            </a:lvl4pPr>
            <a:lvl5pPr marL="2099572" indent="-233286">
              <a:defRPr sz="2900" b="1">
                <a:solidFill>
                  <a:srgbClr val="FBDE4D"/>
                </a:solidFill>
                <a:latin typeface="Arial" panose="020B0604020202020204" pitchFamily="34" charset="0"/>
              </a:defRPr>
            </a:lvl5pPr>
            <a:lvl6pPr marL="2566144" indent="-233286" eaLnBrk="0" fontAlgn="base" hangingPunct="0">
              <a:spcBef>
                <a:spcPct val="0"/>
              </a:spcBef>
              <a:spcAft>
                <a:spcPct val="0"/>
              </a:spcAft>
              <a:defRPr sz="2900" b="1">
                <a:solidFill>
                  <a:srgbClr val="FBDE4D"/>
                </a:solidFill>
                <a:latin typeface="Arial" panose="020B0604020202020204" pitchFamily="34" charset="0"/>
              </a:defRPr>
            </a:lvl6pPr>
            <a:lvl7pPr marL="3032716" indent="-233286" eaLnBrk="0" fontAlgn="base" hangingPunct="0">
              <a:spcBef>
                <a:spcPct val="0"/>
              </a:spcBef>
              <a:spcAft>
                <a:spcPct val="0"/>
              </a:spcAft>
              <a:defRPr sz="2900" b="1">
                <a:solidFill>
                  <a:srgbClr val="FBDE4D"/>
                </a:solidFill>
                <a:latin typeface="Arial" panose="020B0604020202020204" pitchFamily="34" charset="0"/>
              </a:defRPr>
            </a:lvl7pPr>
            <a:lvl8pPr marL="3499286" indent="-233286" eaLnBrk="0" fontAlgn="base" hangingPunct="0">
              <a:spcBef>
                <a:spcPct val="0"/>
              </a:spcBef>
              <a:spcAft>
                <a:spcPct val="0"/>
              </a:spcAft>
              <a:defRPr sz="2900" b="1">
                <a:solidFill>
                  <a:srgbClr val="FBDE4D"/>
                </a:solidFill>
                <a:latin typeface="Arial" panose="020B0604020202020204" pitchFamily="34" charset="0"/>
              </a:defRPr>
            </a:lvl8pPr>
            <a:lvl9pPr marL="3965858" indent="-233286" eaLnBrk="0" fontAlgn="base" hangingPunct="0">
              <a:spcBef>
                <a:spcPct val="0"/>
              </a:spcBef>
              <a:spcAft>
                <a:spcPct val="0"/>
              </a:spcAft>
              <a:defRPr sz="2900" b="1">
                <a:solidFill>
                  <a:srgbClr val="FBDE4D"/>
                </a:solidFill>
                <a:latin typeface="Arial" panose="020B0604020202020204" pitchFamily="34" charset="0"/>
              </a:defRPr>
            </a:lvl9pPr>
          </a:lstStyle>
          <a:p>
            <a:fld id="{9CF5E308-25F2-4450-B942-152FB884B37F}" type="slidenum">
              <a:rPr lang="en-US" altLang="en-US" sz="1200" b="0">
                <a:solidFill>
                  <a:schemeClr val="tx1"/>
                </a:solidFill>
                <a:latin typeface="Times New Roman" panose="02020603050405020304" pitchFamily="18" charset="0"/>
              </a:rPr>
              <a:pPr/>
              <a:t>12</a:t>
            </a:fld>
            <a:endParaRPr lang="en-US" altLang="en-US" sz="1200" b="0">
              <a:solidFill>
                <a:schemeClr val="tx1"/>
              </a:solidFill>
              <a:latin typeface="Times New Roman" panose="02020603050405020304" pitchFamily="18" charset="0"/>
            </a:endParaRPr>
          </a:p>
        </p:txBody>
      </p:sp>
      <p:sp>
        <p:nvSpPr>
          <p:cNvPr id="16387" name="Rectangle 2"/>
          <p:cNvSpPr>
            <a:spLocks noGrp="1" noRot="1" noChangeAspect="1" noChangeArrowheads="1" noTextEdit="1"/>
          </p:cNvSpPr>
          <p:nvPr>
            <p:ph type="sldImg"/>
          </p:nvPr>
        </p:nvSpPr>
        <p:spPr>
          <a:xfrm>
            <a:off x="411163" y="700088"/>
            <a:ext cx="6200775" cy="3487737"/>
          </a:xfrm>
          <a:ln cap="flat"/>
        </p:spPr>
      </p:sp>
      <p:sp>
        <p:nvSpPr>
          <p:cNvPr id="1638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3172483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200775"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A6D40C-1E67-44AA-A319-CD1F97D052AD}" type="slidenum">
              <a:rPr lang="en-US" altLang="en-US" smtClean="0"/>
              <a:pPr>
                <a:defRPr/>
              </a:pPr>
              <a:t>19</a:t>
            </a:fld>
            <a:endParaRPr lang="en-US" altLang="en-US"/>
          </a:p>
        </p:txBody>
      </p:sp>
    </p:spTree>
    <p:extLst>
      <p:ext uri="{BB962C8B-B14F-4D97-AF65-F5344CB8AC3E}">
        <p14:creationId xmlns:p14="http://schemas.microsoft.com/office/powerpoint/2010/main" val="4095160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200775" cy="3487737"/>
          </a:xfrm>
        </p:spPr>
      </p:sp>
      <p:sp>
        <p:nvSpPr>
          <p:cNvPr id="3" name="Notes Placeholder 2"/>
          <p:cNvSpPr>
            <a:spLocks noGrp="1"/>
          </p:cNvSpPr>
          <p:nvPr>
            <p:ph type="body" idx="1"/>
          </p:nvPr>
        </p:nvSpPr>
        <p:spPr/>
        <p:txBody>
          <a:bodyPr/>
          <a:lstStyle/>
          <a:p>
            <a:r>
              <a:rPr lang="en-US" dirty="0"/>
              <a:t>See HISA map handout</a:t>
            </a:r>
          </a:p>
        </p:txBody>
      </p:sp>
      <p:sp>
        <p:nvSpPr>
          <p:cNvPr id="4" name="Slide Number Placeholder 3"/>
          <p:cNvSpPr>
            <a:spLocks noGrp="1"/>
          </p:cNvSpPr>
          <p:nvPr>
            <p:ph type="sldNum" sz="quarter" idx="10"/>
          </p:nvPr>
        </p:nvSpPr>
        <p:spPr/>
        <p:txBody>
          <a:bodyPr/>
          <a:lstStyle/>
          <a:p>
            <a:pPr>
              <a:defRPr/>
            </a:pPr>
            <a:fld id="{E6A6D40C-1E67-44AA-A319-CD1F97D052AD}" type="slidenum">
              <a:rPr lang="en-US" altLang="en-US" smtClean="0"/>
              <a:pPr>
                <a:defRPr/>
              </a:pPr>
              <a:t>25</a:t>
            </a:fld>
            <a:endParaRPr lang="en-US" altLang="en-US"/>
          </a:p>
        </p:txBody>
      </p:sp>
    </p:spTree>
    <p:extLst>
      <p:ext uri="{BB962C8B-B14F-4D97-AF65-F5344CB8AC3E}">
        <p14:creationId xmlns:p14="http://schemas.microsoft.com/office/powerpoint/2010/main" val="4282309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200775" cy="34877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6A6D40C-1E67-44AA-A319-CD1F97D052AD}" type="slidenum">
              <a:rPr lang="en-US" altLang="en-US" smtClean="0"/>
              <a:pPr>
                <a:defRPr/>
              </a:pPr>
              <a:t>30</a:t>
            </a:fld>
            <a:endParaRPr lang="en-US" altLang="en-US"/>
          </a:p>
        </p:txBody>
      </p:sp>
    </p:spTree>
    <p:extLst>
      <p:ext uri="{BB962C8B-B14F-4D97-AF65-F5344CB8AC3E}">
        <p14:creationId xmlns:p14="http://schemas.microsoft.com/office/powerpoint/2010/main" val="285189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200775" cy="3487737"/>
          </a:xfrm>
        </p:spPr>
      </p:sp>
      <p:sp>
        <p:nvSpPr>
          <p:cNvPr id="3" name="Notes Placeholder 2"/>
          <p:cNvSpPr>
            <a:spLocks noGrp="1"/>
          </p:cNvSpPr>
          <p:nvPr>
            <p:ph type="body" idx="1"/>
          </p:nvPr>
        </p:nvSpPr>
        <p:spPr/>
        <p:txBody>
          <a:bodyPr/>
          <a:lstStyle/>
          <a:p>
            <a:r>
              <a:rPr lang="en-US" dirty="0"/>
              <a:t>Healthcare/dental eligibility and housing adaptations may</a:t>
            </a:r>
            <a:r>
              <a:rPr lang="en-US" baseline="0" dirty="0"/>
              <a:t> also be provided if the vet is enrolled in </a:t>
            </a:r>
            <a:r>
              <a:rPr lang="en-US" baseline="0" dirty="0" err="1"/>
              <a:t>Voc</a:t>
            </a:r>
            <a:r>
              <a:rPr lang="en-US" baseline="0" dirty="0"/>
              <a:t> Rehab</a:t>
            </a:r>
            <a:r>
              <a:rPr lang="en-US" dirty="0"/>
              <a:t> </a:t>
            </a:r>
          </a:p>
        </p:txBody>
      </p:sp>
      <p:sp>
        <p:nvSpPr>
          <p:cNvPr id="4" name="Slide Number Placeholder 3"/>
          <p:cNvSpPr>
            <a:spLocks noGrp="1"/>
          </p:cNvSpPr>
          <p:nvPr>
            <p:ph type="sldNum" sz="quarter" idx="10"/>
          </p:nvPr>
        </p:nvSpPr>
        <p:spPr/>
        <p:txBody>
          <a:bodyPr/>
          <a:lstStyle/>
          <a:p>
            <a:pPr>
              <a:defRPr/>
            </a:pPr>
            <a:fld id="{E6A6D40C-1E67-44AA-A319-CD1F97D052AD}" type="slidenum">
              <a:rPr lang="en-US" altLang="en-US" smtClean="0"/>
              <a:pPr>
                <a:defRPr/>
              </a:pPr>
              <a:t>45</a:t>
            </a:fld>
            <a:endParaRPr lang="en-US" altLang="en-US"/>
          </a:p>
        </p:txBody>
      </p:sp>
    </p:spTree>
    <p:extLst>
      <p:ext uri="{BB962C8B-B14F-4D97-AF65-F5344CB8AC3E}">
        <p14:creationId xmlns:p14="http://schemas.microsoft.com/office/powerpoint/2010/main" val="16555929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xfrm>
            <a:off x="411163" y="700088"/>
            <a:ext cx="6200775" cy="3487737"/>
          </a:xfrm>
          <a:ln/>
        </p:spPr>
      </p:sp>
      <p:sp>
        <p:nvSpPr>
          <p:cNvPr id="5123" name="Notes Placeholder 2"/>
          <p:cNvSpPr>
            <a:spLocks noGrp="1"/>
          </p:cNvSpPr>
          <p:nvPr>
            <p:ph type="body" idx="1"/>
          </p:nvPr>
        </p:nvSpPr>
        <p:spPr>
          <a:noFill/>
        </p:spPr>
        <p:txBody>
          <a:bodyPr/>
          <a:lstStyle/>
          <a:p>
            <a:pPr eaLnBrk="1" hangingPunct="1"/>
            <a:endParaRPr lang="en-US" altLang="en-US"/>
          </a:p>
        </p:txBody>
      </p:sp>
      <p:sp>
        <p:nvSpPr>
          <p:cNvPr id="5124" name="Slide Number Placeholder 3"/>
          <p:cNvSpPr>
            <a:spLocks noGrp="1"/>
          </p:cNvSpPr>
          <p:nvPr>
            <p:ph type="sldNum" sz="quarter" idx="5"/>
          </p:nvPr>
        </p:nvSpPr>
        <p:spPr>
          <a:noFill/>
        </p:spPr>
        <p:txBody>
          <a:bodyPr/>
          <a:lstStyle>
            <a:lvl1pPr>
              <a:defRPr sz="2900" b="1">
                <a:solidFill>
                  <a:srgbClr val="FBDE4D"/>
                </a:solidFill>
                <a:latin typeface="Arial" panose="020B0604020202020204" pitchFamily="34" charset="0"/>
              </a:defRPr>
            </a:lvl1pPr>
            <a:lvl2pPr marL="758179" indent="-291606">
              <a:defRPr sz="2900" b="1">
                <a:solidFill>
                  <a:srgbClr val="FBDE4D"/>
                </a:solidFill>
                <a:latin typeface="Arial" panose="020B0604020202020204" pitchFamily="34" charset="0"/>
              </a:defRPr>
            </a:lvl2pPr>
            <a:lvl3pPr marL="1166429" indent="-233286">
              <a:defRPr sz="2900" b="1">
                <a:solidFill>
                  <a:srgbClr val="FBDE4D"/>
                </a:solidFill>
                <a:latin typeface="Arial" panose="020B0604020202020204" pitchFamily="34" charset="0"/>
              </a:defRPr>
            </a:lvl3pPr>
            <a:lvl4pPr marL="1633001" indent="-233286">
              <a:defRPr sz="2900" b="1">
                <a:solidFill>
                  <a:srgbClr val="FBDE4D"/>
                </a:solidFill>
                <a:latin typeface="Arial" panose="020B0604020202020204" pitchFamily="34" charset="0"/>
              </a:defRPr>
            </a:lvl4pPr>
            <a:lvl5pPr marL="2099572" indent="-233286">
              <a:defRPr sz="2900" b="1">
                <a:solidFill>
                  <a:srgbClr val="FBDE4D"/>
                </a:solidFill>
                <a:latin typeface="Arial" panose="020B0604020202020204" pitchFamily="34" charset="0"/>
              </a:defRPr>
            </a:lvl5pPr>
            <a:lvl6pPr marL="2566144" indent="-233286" eaLnBrk="0" fontAlgn="base" hangingPunct="0">
              <a:spcBef>
                <a:spcPct val="0"/>
              </a:spcBef>
              <a:spcAft>
                <a:spcPct val="0"/>
              </a:spcAft>
              <a:defRPr sz="2900" b="1">
                <a:solidFill>
                  <a:srgbClr val="FBDE4D"/>
                </a:solidFill>
                <a:latin typeface="Arial" panose="020B0604020202020204" pitchFamily="34" charset="0"/>
              </a:defRPr>
            </a:lvl6pPr>
            <a:lvl7pPr marL="3032716" indent="-233286" eaLnBrk="0" fontAlgn="base" hangingPunct="0">
              <a:spcBef>
                <a:spcPct val="0"/>
              </a:spcBef>
              <a:spcAft>
                <a:spcPct val="0"/>
              </a:spcAft>
              <a:defRPr sz="2900" b="1">
                <a:solidFill>
                  <a:srgbClr val="FBDE4D"/>
                </a:solidFill>
                <a:latin typeface="Arial" panose="020B0604020202020204" pitchFamily="34" charset="0"/>
              </a:defRPr>
            </a:lvl7pPr>
            <a:lvl8pPr marL="3499286" indent="-233286" eaLnBrk="0" fontAlgn="base" hangingPunct="0">
              <a:spcBef>
                <a:spcPct val="0"/>
              </a:spcBef>
              <a:spcAft>
                <a:spcPct val="0"/>
              </a:spcAft>
              <a:defRPr sz="2900" b="1">
                <a:solidFill>
                  <a:srgbClr val="FBDE4D"/>
                </a:solidFill>
                <a:latin typeface="Arial" panose="020B0604020202020204" pitchFamily="34" charset="0"/>
              </a:defRPr>
            </a:lvl8pPr>
            <a:lvl9pPr marL="3965858" indent="-233286" eaLnBrk="0" fontAlgn="base" hangingPunct="0">
              <a:spcBef>
                <a:spcPct val="0"/>
              </a:spcBef>
              <a:spcAft>
                <a:spcPct val="0"/>
              </a:spcAft>
              <a:defRPr sz="2900" b="1">
                <a:solidFill>
                  <a:srgbClr val="FBDE4D"/>
                </a:solidFill>
                <a:latin typeface="Arial" panose="020B0604020202020204" pitchFamily="34" charset="0"/>
              </a:defRPr>
            </a:lvl9pPr>
          </a:lstStyle>
          <a:p>
            <a:fld id="{2BEA2F7D-F10D-4E3B-B054-022EA4A32DF1}" type="slidenum">
              <a:rPr lang="en-US" altLang="en-US" sz="1200" b="0">
                <a:solidFill>
                  <a:schemeClr val="tx1"/>
                </a:solidFill>
                <a:latin typeface="Times New Roman" panose="02020603050405020304" pitchFamily="18" charset="0"/>
              </a:rPr>
              <a:pPr/>
              <a:t>51</a:t>
            </a:fld>
            <a:endParaRPr lang="en-US" altLang="en-US" sz="1200" b="0">
              <a:solidFill>
                <a:schemeClr val="tx1"/>
              </a:solidFill>
              <a:latin typeface="Times New Roman" panose="02020603050405020304" pitchFamily="18" charset="0"/>
            </a:endParaRPr>
          </a:p>
        </p:txBody>
      </p:sp>
    </p:spTree>
    <p:extLst>
      <p:ext uri="{BB962C8B-B14F-4D97-AF65-F5344CB8AC3E}">
        <p14:creationId xmlns:p14="http://schemas.microsoft.com/office/powerpoint/2010/main" val="2878652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2900" b="1">
                <a:solidFill>
                  <a:srgbClr val="FBDE4D"/>
                </a:solidFill>
                <a:latin typeface="Arial" panose="020B0604020202020204" pitchFamily="34" charset="0"/>
              </a:defRPr>
            </a:lvl1pPr>
            <a:lvl2pPr marL="758179" indent="-291606">
              <a:defRPr sz="2900" b="1">
                <a:solidFill>
                  <a:srgbClr val="FBDE4D"/>
                </a:solidFill>
                <a:latin typeface="Arial" panose="020B0604020202020204" pitchFamily="34" charset="0"/>
              </a:defRPr>
            </a:lvl2pPr>
            <a:lvl3pPr marL="1166429" indent="-233286">
              <a:defRPr sz="2900" b="1">
                <a:solidFill>
                  <a:srgbClr val="FBDE4D"/>
                </a:solidFill>
                <a:latin typeface="Arial" panose="020B0604020202020204" pitchFamily="34" charset="0"/>
              </a:defRPr>
            </a:lvl3pPr>
            <a:lvl4pPr marL="1633001" indent="-233286">
              <a:defRPr sz="2900" b="1">
                <a:solidFill>
                  <a:srgbClr val="FBDE4D"/>
                </a:solidFill>
                <a:latin typeface="Arial" panose="020B0604020202020204" pitchFamily="34" charset="0"/>
              </a:defRPr>
            </a:lvl4pPr>
            <a:lvl5pPr marL="2099572" indent="-233286">
              <a:defRPr sz="2900" b="1">
                <a:solidFill>
                  <a:srgbClr val="FBDE4D"/>
                </a:solidFill>
                <a:latin typeface="Arial" panose="020B0604020202020204" pitchFamily="34" charset="0"/>
              </a:defRPr>
            </a:lvl5pPr>
            <a:lvl6pPr marL="2566144" indent="-233286" eaLnBrk="0" fontAlgn="base" hangingPunct="0">
              <a:spcBef>
                <a:spcPct val="0"/>
              </a:spcBef>
              <a:spcAft>
                <a:spcPct val="0"/>
              </a:spcAft>
              <a:defRPr sz="2900" b="1">
                <a:solidFill>
                  <a:srgbClr val="FBDE4D"/>
                </a:solidFill>
                <a:latin typeface="Arial" panose="020B0604020202020204" pitchFamily="34" charset="0"/>
              </a:defRPr>
            </a:lvl6pPr>
            <a:lvl7pPr marL="3032716" indent="-233286" eaLnBrk="0" fontAlgn="base" hangingPunct="0">
              <a:spcBef>
                <a:spcPct val="0"/>
              </a:spcBef>
              <a:spcAft>
                <a:spcPct val="0"/>
              </a:spcAft>
              <a:defRPr sz="2900" b="1">
                <a:solidFill>
                  <a:srgbClr val="FBDE4D"/>
                </a:solidFill>
                <a:latin typeface="Arial" panose="020B0604020202020204" pitchFamily="34" charset="0"/>
              </a:defRPr>
            </a:lvl7pPr>
            <a:lvl8pPr marL="3499286" indent="-233286" eaLnBrk="0" fontAlgn="base" hangingPunct="0">
              <a:spcBef>
                <a:spcPct val="0"/>
              </a:spcBef>
              <a:spcAft>
                <a:spcPct val="0"/>
              </a:spcAft>
              <a:defRPr sz="2900" b="1">
                <a:solidFill>
                  <a:srgbClr val="FBDE4D"/>
                </a:solidFill>
                <a:latin typeface="Arial" panose="020B0604020202020204" pitchFamily="34" charset="0"/>
              </a:defRPr>
            </a:lvl8pPr>
            <a:lvl9pPr marL="3965858" indent="-233286" eaLnBrk="0" fontAlgn="base" hangingPunct="0">
              <a:spcBef>
                <a:spcPct val="0"/>
              </a:spcBef>
              <a:spcAft>
                <a:spcPct val="0"/>
              </a:spcAft>
              <a:defRPr sz="2900" b="1">
                <a:solidFill>
                  <a:srgbClr val="FBDE4D"/>
                </a:solidFill>
                <a:latin typeface="Arial" panose="020B0604020202020204" pitchFamily="34" charset="0"/>
              </a:defRPr>
            </a:lvl9pPr>
          </a:lstStyle>
          <a:p>
            <a:fld id="{B6B15C36-CC1E-4ACF-A6FE-B355835135CD}" type="slidenum">
              <a:rPr lang="en-US" altLang="en-US" sz="1200" b="0">
                <a:solidFill>
                  <a:schemeClr val="tx1"/>
                </a:solidFill>
                <a:latin typeface="Times New Roman" panose="02020603050405020304" pitchFamily="18" charset="0"/>
              </a:rPr>
              <a:pPr/>
              <a:t>4</a:t>
            </a:fld>
            <a:endParaRPr lang="en-US" altLang="en-US" sz="1200" b="0">
              <a:solidFill>
                <a:schemeClr val="tx1"/>
              </a:solidFill>
              <a:latin typeface="Times New Roman" panose="02020603050405020304" pitchFamily="18" charset="0"/>
            </a:endParaRPr>
          </a:p>
        </p:txBody>
      </p:sp>
      <p:sp>
        <p:nvSpPr>
          <p:cNvPr id="11267" name="Rectangle 2"/>
          <p:cNvSpPr>
            <a:spLocks noGrp="1" noRot="1" noChangeAspect="1" noChangeArrowheads="1" noTextEdit="1"/>
          </p:cNvSpPr>
          <p:nvPr>
            <p:ph type="sldImg"/>
          </p:nvPr>
        </p:nvSpPr>
        <p:spPr>
          <a:xfrm>
            <a:off x="411163" y="700088"/>
            <a:ext cx="6200775" cy="3487737"/>
          </a:xfrm>
          <a:ln cap="flat"/>
        </p:spPr>
      </p:sp>
      <p:sp>
        <p:nvSpPr>
          <p:cNvPr id="1126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149220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2900" b="1">
                <a:solidFill>
                  <a:srgbClr val="FBDE4D"/>
                </a:solidFill>
                <a:latin typeface="Arial" panose="020B0604020202020204" pitchFamily="34" charset="0"/>
              </a:defRPr>
            </a:lvl1pPr>
            <a:lvl2pPr marL="758179" indent="-291606">
              <a:defRPr sz="2900" b="1">
                <a:solidFill>
                  <a:srgbClr val="FBDE4D"/>
                </a:solidFill>
                <a:latin typeface="Arial" panose="020B0604020202020204" pitchFamily="34" charset="0"/>
              </a:defRPr>
            </a:lvl2pPr>
            <a:lvl3pPr marL="1166429" indent="-233286">
              <a:defRPr sz="2900" b="1">
                <a:solidFill>
                  <a:srgbClr val="FBDE4D"/>
                </a:solidFill>
                <a:latin typeface="Arial" panose="020B0604020202020204" pitchFamily="34" charset="0"/>
              </a:defRPr>
            </a:lvl3pPr>
            <a:lvl4pPr marL="1633001" indent="-233286">
              <a:defRPr sz="2900" b="1">
                <a:solidFill>
                  <a:srgbClr val="FBDE4D"/>
                </a:solidFill>
                <a:latin typeface="Arial" panose="020B0604020202020204" pitchFamily="34" charset="0"/>
              </a:defRPr>
            </a:lvl4pPr>
            <a:lvl5pPr marL="2099572" indent="-233286">
              <a:defRPr sz="2900" b="1">
                <a:solidFill>
                  <a:srgbClr val="FBDE4D"/>
                </a:solidFill>
                <a:latin typeface="Arial" panose="020B0604020202020204" pitchFamily="34" charset="0"/>
              </a:defRPr>
            </a:lvl5pPr>
            <a:lvl6pPr marL="2566144" indent="-233286" eaLnBrk="0" fontAlgn="base" hangingPunct="0">
              <a:spcBef>
                <a:spcPct val="0"/>
              </a:spcBef>
              <a:spcAft>
                <a:spcPct val="0"/>
              </a:spcAft>
              <a:defRPr sz="2900" b="1">
                <a:solidFill>
                  <a:srgbClr val="FBDE4D"/>
                </a:solidFill>
                <a:latin typeface="Arial" panose="020B0604020202020204" pitchFamily="34" charset="0"/>
              </a:defRPr>
            </a:lvl6pPr>
            <a:lvl7pPr marL="3032716" indent="-233286" eaLnBrk="0" fontAlgn="base" hangingPunct="0">
              <a:spcBef>
                <a:spcPct val="0"/>
              </a:spcBef>
              <a:spcAft>
                <a:spcPct val="0"/>
              </a:spcAft>
              <a:defRPr sz="2900" b="1">
                <a:solidFill>
                  <a:srgbClr val="FBDE4D"/>
                </a:solidFill>
                <a:latin typeface="Arial" panose="020B0604020202020204" pitchFamily="34" charset="0"/>
              </a:defRPr>
            </a:lvl7pPr>
            <a:lvl8pPr marL="3499286" indent="-233286" eaLnBrk="0" fontAlgn="base" hangingPunct="0">
              <a:spcBef>
                <a:spcPct val="0"/>
              </a:spcBef>
              <a:spcAft>
                <a:spcPct val="0"/>
              </a:spcAft>
              <a:defRPr sz="2900" b="1">
                <a:solidFill>
                  <a:srgbClr val="FBDE4D"/>
                </a:solidFill>
                <a:latin typeface="Arial" panose="020B0604020202020204" pitchFamily="34" charset="0"/>
              </a:defRPr>
            </a:lvl8pPr>
            <a:lvl9pPr marL="3965858" indent="-233286" eaLnBrk="0" fontAlgn="base" hangingPunct="0">
              <a:spcBef>
                <a:spcPct val="0"/>
              </a:spcBef>
              <a:spcAft>
                <a:spcPct val="0"/>
              </a:spcAft>
              <a:defRPr sz="2900" b="1">
                <a:solidFill>
                  <a:srgbClr val="FBDE4D"/>
                </a:solidFill>
                <a:latin typeface="Arial" panose="020B0604020202020204" pitchFamily="34" charset="0"/>
              </a:defRPr>
            </a:lvl9pPr>
          </a:lstStyle>
          <a:p>
            <a:fld id="{B6B15C36-CC1E-4ACF-A6FE-B355835135CD}" type="slidenum">
              <a:rPr lang="en-US" altLang="en-US" sz="1200" b="0">
                <a:solidFill>
                  <a:schemeClr val="tx1"/>
                </a:solidFill>
                <a:latin typeface="Times New Roman" panose="02020603050405020304" pitchFamily="18" charset="0"/>
              </a:rPr>
              <a:pPr/>
              <a:t>5</a:t>
            </a:fld>
            <a:endParaRPr lang="en-US" altLang="en-US" sz="1200" b="0">
              <a:solidFill>
                <a:schemeClr val="tx1"/>
              </a:solidFill>
              <a:latin typeface="Times New Roman" panose="02020603050405020304" pitchFamily="18" charset="0"/>
            </a:endParaRPr>
          </a:p>
        </p:txBody>
      </p:sp>
      <p:sp>
        <p:nvSpPr>
          <p:cNvPr id="11267" name="Rectangle 2"/>
          <p:cNvSpPr>
            <a:spLocks noGrp="1" noRot="1" noChangeAspect="1" noChangeArrowheads="1" noTextEdit="1"/>
          </p:cNvSpPr>
          <p:nvPr>
            <p:ph type="sldImg"/>
          </p:nvPr>
        </p:nvSpPr>
        <p:spPr>
          <a:xfrm>
            <a:off x="411163" y="700088"/>
            <a:ext cx="6200775" cy="3487737"/>
          </a:xfrm>
          <a:ln cap="flat"/>
        </p:spPr>
      </p:sp>
      <p:sp>
        <p:nvSpPr>
          <p:cNvPr id="1126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44597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2900" b="1">
                <a:solidFill>
                  <a:srgbClr val="FBDE4D"/>
                </a:solidFill>
                <a:latin typeface="Arial" panose="020B0604020202020204" pitchFamily="34" charset="0"/>
              </a:defRPr>
            </a:lvl1pPr>
            <a:lvl2pPr marL="758179" indent="-291606">
              <a:defRPr sz="2900" b="1">
                <a:solidFill>
                  <a:srgbClr val="FBDE4D"/>
                </a:solidFill>
                <a:latin typeface="Arial" panose="020B0604020202020204" pitchFamily="34" charset="0"/>
              </a:defRPr>
            </a:lvl2pPr>
            <a:lvl3pPr marL="1166429" indent="-233286">
              <a:defRPr sz="2900" b="1">
                <a:solidFill>
                  <a:srgbClr val="FBDE4D"/>
                </a:solidFill>
                <a:latin typeface="Arial" panose="020B0604020202020204" pitchFamily="34" charset="0"/>
              </a:defRPr>
            </a:lvl3pPr>
            <a:lvl4pPr marL="1633001" indent="-233286">
              <a:defRPr sz="2900" b="1">
                <a:solidFill>
                  <a:srgbClr val="FBDE4D"/>
                </a:solidFill>
                <a:latin typeface="Arial" panose="020B0604020202020204" pitchFamily="34" charset="0"/>
              </a:defRPr>
            </a:lvl4pPr>
            <a:lvl5pPr marL="2099572" indent="-233286">
              <a:defRPr sz="2900" b="1">
                <a:solidFill>
                  <a:srgbClr val="FBDE4D"/>
                </a:solidFill>
                <a:latin typeface="Arial" panose="020B0604020202020204" pitchFamily="34" charset="0"/>
              </a:defRPr>
            </a:lvl5pPr>
            <a:lvl6pPr marL="2566144" indent="-233286" eaLnBrk="0" fontAlgn="base" hangingPunct="0">
              <a:spcBef>
                <a:spcPct val="0"/>
              </a:spcBef>
              <a:spcAft>
                <a:spcPct val="0"/>
              </a:spcAft>
              <a:defRPr sz="2900" b="1">
                <a:solidFill>
                  <a:srgbClr val="FBDE4D"/>
                </a:solidFill>
                <a:latin typeface="Arial" panose="020B0604020202020204" pitchFamily="34" charset="0"/>
              </a:defRPr>
            </a:lvl6pPr>
            <a:lvl7pPr marL="3032716" indent="-233286" eaLnBrk="0" fontAlgn="base" hangingPunct="0">
              <a:spcBef>
                <a:spcPct val="0"/>
              </a:spcBef>
              <a:spcAft>
                <a:spcPct val="0"/>
              </a:spcAft>
              <a:defRPr sz="2900" b="1">
                <a:solidFill>
                  <a:srgbClr val="FBDE4D"/>
                </a:solidFill>
                <a:latin typeface="Arial" panose="020B0604020202020204" pitchFamily="34" charset="0"/>
              </a:defRPr>
            </a:lvl7pPr>
            <a:lvl8pPr marL="3499286" indent="-233286" eaLnBrk="0" fontAlgn="base" hangingPunct="0">
              <a:spcBef>
                <a:spcPct val="0"/>
              </a:spcBef>
              <a:spcAft>
                <a:spcPct val="0"/>
              </a:spcAft>
              <a:defRPr sz="2900" b="1">
                <a:solidFill>
                  <a:srgbClr val="FBDE4D"/>
                </a:solidFill>
                <a:latin typeface="Arial" panose="020B0604020202020204" pitchFamily="34" charset="0"/>
              </a:defRPr>
            </a:lvl8pPr>
            <a:lvl9pPr marL="3965858" indent="-233286" eaLnBrk="0" fontAlgn="base" hangingPunct="0">
              <a:spcBef>
                <a:spcPct val="0"/>
              </a:spcBef>
              <a:spcAft>
                <a:spcPct val="0"/>
              </a:spcAft>
              <a:defRPr sz="2900" b="1">
                <a:solidFill>
                  <a:srgbClr val="FBDE4D"/>
                </a:solidFill>
                <a:latin typeface="Arial" panose="020B0604020202020204" pitchFamily="34" charset="0"/>
              </a:defRPr>
            </a:lvl9pPr>
          </a:lstStyle>
          <a:p>
            <a:fld id="{B6B15C36-CC1E-4ACF-A6FE-B355835135CD}" type="slidenum">
              <a:rPr lang="en-US" altLang="en-US" sz="1200" b="0">
                <a:solidFill>
                  <a:schemeClr val="tx1"/>
                </a:solidFill>
                <a:latin typeface="Times New Roman" panose="02020603050405020304" pitchFamily="18" charset="0"/>
              </a:rPr>
              <a:pPr/>
              <a:t>6</a:t>
            </a:fld>
            <a:endParaRPr lang="en-US" altLang="en-US" sz="1200" b="0">
              <a:solidFill>
                <a:schemeClr val="tx1"/>
              </a:solidFill>
              <a:latin typeface="Times New Roman" panose="02020603050405020304" pitchFamily="18" charset="0"/>
            </a:endParaRPr>
          </a:p>
        </p:txBody>
      </p:sp>
      <p:sp>
        <p:nvSpPr>
          <p:cNvPr id="11267" name="Rectangle 2"/>
          <p:cNvSpPr>
            <a:spLocks noGrp="1" noRot="1" noChangeAspect="1" noChangeArrowheads="1" noTextEdit="1"/>
          </p:cNvSpPr>
          <p:nvPr>
            <p:ph type="sldImg"/>
          </p:nvPr>
        </p:nvSpPr>
        <p:spPr>
          <a:xfrm>
            <a:off x="411163" y="700088"/>
            <a:ext cx="6200775" cy="3487737"/>
          </a:xfrm>
          <a:ln cap="flat"/>
        </p:spPr>
      </p:sp>
      <p:sp>
        <p:nvSpPr>
          <p:cNvPr id="1126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018535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defRPr sz="2900" b="1">
                <a:solidFill>
                  <a:srgbClr val="FBDE4D"/>
                </a:solidFill>
                <a:latin typeface="Arial" panose="020B0604020202020204" pitchFamily="34" charset="0"/>
              </a:defRPr>
            </a:lvl1pPr>
            <a:lvl2pPr marL="758179" indent="-291606">
              <a:defRPr sz="2900" b="1">
                <a:solidFill>
                  <a:srgbClr val="FBDE4D"/>
                </a:solidFill>
                <a:latin typeface="Arial" panose="020B0604020202020204" pitchFamily="34" charset="0"/>
              </a:defRPr>
            </a:lvl2pPr>
            <a:lvl3pPr marL="1166429" indent="-233286">
              <a:defRPr sz="2900" b="1">
                <a:solidFill>
                  <a:srgbClr val="FBDE4D"/>
                </a:solidFill>
                <a:latin typeface="Arial" panose="020B0604020202020204" pitchFamily="34" charset="0"/>
              </a:defRPr>
            </a:lvl3pPr>
            <a:lvl4pPr marL="1633001" indent="-233286">
              <a:defRPr sz="2900" b="1">
                <a:solidFill>
                  <a:srgbClr val="FBDE4D"/>
                </a:solidFill>
                <a:latin typeface="Arial" panose="020B0604020202020204" pitchFamily="34" charset="0"/>
              </a:defRPr>
            </a:lvl4pPr>
            <a:lvl5pPr marL="2099572" indent="-233286">
              <a:defRPr sz="2900" b="1">
                <a:solidFill>
                  <a:srgbClr val="FBDE4D"/>
                </a:solidFill>
                <a:latin typeface="Arial" panose="020B0604020202020204" pitchFamily="34" charset="0"/>
              </a:defRPr>
            </a:lvl5pPr>
            <a:lvl6pPr marL="2566144" indent="-233286" eaLnBrk="0" fontAlgn="base" hangingPunct="0">
              <a:spcBef>
                <a:spcPct val="0"/>
              </a:spcBef>
              <a:spcAft>
                <a:spcPct val="0"/>
              </a:spcAft>
              <a:defRPr sz="2900" b="1">
                <a:solidFill>
                  <a:srgbClr val="FBDE4D"/>
                </a:solidFill>
                <a:latin typeface="Arial" panose="020B0604020202020204" pitchFamily="34" charset="0"/>
              </a:defRPr>
            </a:lvl6pPr>
            <a:lvl7pPr marL="3032716" indent="-233286" eaLnBrk="0" fontAlgn="base" hangingPunct="0">
              <a:spcBef>
                <a:spcPct val="0"/>
              </a:spcBef>
              <a:spcAft>
                <a:spcPct val="0"/>
              </a:spcAft>
              <a:defRPr sz="2900" b="1">
                <a:solidFill>
                  <a:srgbClr val="FBDE4D"/>
                </a:solidFill>
                <a:latin typeface="Arial" panose="020B0604020202020204" pitchFamily="34" charset="0"/>
              </a:defRPr>
            </a:lvl7pPr>
            <a:lvl8pPr marL="3499286" indent="-233286" eaLnBrk="0" fontAlgn="base" hangingPunct="0">
              <a:spcBef>
                <a:spcPct val="0"/>
              </a:spcBef>
              <a:spcAft>
                <a:spcPct val="0"/>
              </a:spcAft>
              <a:defRPr sz="2900" b="1">
                <a:solidFill>
                  <a:srgbClr val="FBDE4D"/>
                </a:solidFill>
                <a:latin typeface="Arial" panose="020B0604020202020204" pitchFamily="34" charset="0"/>
              </a:defRPr>
            </a:lvl8pPr>
            <a:lvl9pPr marL="3965858" indent="-233286" eaLnBrk="0" fontAlgn="base" hangingPunct="0">
              <a:spcBef>
                <a:spcPct val="0"/>
              </a:spcBef>
              <a:spcAft>
                <a:spcPct val="0"/>
              </a:spcAft>
              <a:defRPr sz="2900" b="1">
                <a:solidFill>
                  <a:srgbClr val="FBDE4D"/>
                </a:solidFill>
                <a:latin typeface="Arial" panose="020B0604020202020204" pitchFamily="34" charset="0"/>
              </a:defRPr>
            </a:lvl9pPr>
          </a:lstStyle>
          <a:p>
            <a:fld id="{B6B15C36-CC1E-4ACF-A6FE-B355835135CD}" type="slidenum">
              <a:rPr lang="en-US" altLang="en-US" sz="1200" b="0">
                <a:solidFill>
                  <a:schemeClr val="tx1"/>
                </a:solidFill>
                <a:latin typeface="Times New Roman" panose="02020603050405020304" pitchFamily="18" charset="0"/>
              </a:rPr>
              <a:pPr/>
              <a:t>7</a:t>
            </a:fld>
            <a:endParaRPr lang="en-US" altLang="en-US" sz="1200" b="0">
              <a:solidFill>
                <a:schemeClr val="tx1"/>
              </a:solidFill>
              <a:latin typeface="Times New Roman" panose="02020603050405020304" pitchFamily="18" charset="0"/>
            </a:endParaRPr>
          </a:p>
        </p:txBody>
      </p:sp>
      <p:sp>
        <p:nvSpPr>
          <p:cNvPr id="11267" name="Rectangle 2"/>
          <p:cNvSpPr>
            <a:spLocks noGrp="1" noRot="1" noChangeAspect="1" noChangeArrowheads="1" noTextEdit="1"/>
          </p:cNvSpPr>
          <p:nvPr>
            <p:ph type="sldImg"/>
          </p:nvPr>
        </p:nvSpPr>
        <p:spPr>
          <a:xfrm>
            <a:off x="411163" y="700088"/>
            <a:ext cx="6200775" cy="3487737"/>
          </a:xfrm>
          <a:ln cap="flat"/>
        </p:spPr>
      </p:sp>
      <p:sp>
        <p:nvSpPr>
          <p:cNvPr id="1126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914586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900" b="1">
                <a:solidFill>
                  <a:srgbClr val="FBDE4D"/>
                </a:solidFill>
                <a:latin typeface="Arial" panose="020B0604020202020204" pitchFamily="34" charset="0"/>
              </a:defRPr>
            </a:lvl1pPr>
            <a:lvl2pPr marL="758179" indent="-291606">
              <a:defRPr sz="2900" b="1">
                <a:solidFill>
                  <a:srgbClr val="FBDE4D"/>
                </a:solidFill>
                <a:latin typeface="Arial" panose="020B0604020202020204" pitchFamily="34" charset="0"/>
              </a:defRPr>
            </a:lvl2pPr>
            <a:lvl3pPr marL="1166429" indent="-233286">
              <a:defRPr sz="2900" b="1">
                <a:solidFill>
                  <a:srgbClr val="FBDE4D"/>
                </a:solidFill>
                <a:latin typeface="Arial" panose="020B0604020202020204" pitchFamily="34" charset="0"/>
              </a:defRPr>
            </a:lvl3pPr>
            <a:lvl4pPr marL="1633001" indent="-233286">
              <a:defRPr sz="2900" b="1">
                <a:solidFill>
                  <a:srgbClr val="FBDE4D"/>
                </a:solidFill>
                <a:latin typeface="Arial" panose="020B0604020202020204" pitchFamily="34" charset="0"/>
              </a:defRPr>
            </a:lvl4pPr>
            <a:lvl5pPr marL="2099572" indent="-233286">
              <a:defRPr sz="2900" b="1">
                <a:solidFill>
                  <a:srgbClr val="FBDE4D"/>
                </a:solidFill>
                <a:latin typeface="Arial" panose="020B0604020202020204" pitchFamily="34" charset="0"/>
              </a:defRPr>
            </a:lvl5pPr>
            <a:lvl6pPr marL="2566144" indent="-233286" eaLnBrk="0" fontAlgn="base" hangingPunct="0">
              <a:spcBef>
                <a:spcPct val="0"/>
              </a:spcBef>
              <a:spcAft>
                <a:spcPct val="0"/>
              </a:spcAft>
              <a:defRPr sz="2900" b="1">
                <a:solidFill>
                  <a:srgbClr val="FBDE4D"/>
                </a:solidFill>
                <a:latin typeface="Arial" panose="020B0604020202020204" pitchFamily="34" charset="0"/>
              </a:defRPr>
            </a:lvl6pPr>
            <a:lvl7pPr marL="3032716" indent="-233286" eaLnBrk="0" fontAlgn="base" hangingPunct="0">
              <a:spcBef>
                <a:spcPct val="0"/>
              </a:spcBef>
              <a:spcAft>
                <a:spcPct val="0"/>
              </a:spcAft>
              <a:defRPr sz="2900" b="1">
                <a:solidFill>
                  <a:srgbClr val="FBDE4D"/>
                </a:solidFill>
                <a:latin typeface="Arial" panose="020B0604020202020204" pitchFamily="34" charset="0"/>
              </a:defRPr>
            </a:lvl7pPr>
            <a:lvl8pPr marL="3499286" indent="-233286" eaLnBrk="0" fontAlgn="base" hangingPunct="0">
              <a:spcBef>
                <a:spcPct val="0"/>
              </a:spcBef>
              <a:spcAft>
                <a:spcPct val="0"/>
              </a:spcAft>
              <a:defRPr sz="2900" b="1">
                <a:solidFill>
                  <a:srgbClr val="FBDE4D"/>
                </a:solidFill>
                <a:latin typeface="Arial" panose="020B0604020202020204" pitchFamily="34" charset="0"/>
              </a:defRPr>
            </a:lvl8pPr>
            <a:lvl9pPr marL="3965858" indent="-233286" eaLnBrk="0" fontAlgn="base" hangingPunct="0">
              <a:spcBef>
                <a:spcPct val="0"/>
              </a:spcBef>
              <a:spcAft>
                <a:spcPct val="0"/>
              </a:spcAft>
              <a:defRPr sz="2900" b="1">
                <a:solidFill>
                  <a:srgbClr val="FBDE4D"/>
                </a:solidFill>
                <a:latin typeface="Arial" panose="020B0604020202020204" pitchFamily="34" charset="0"/>
              </a:defRPr>
            </a:lvl9pPr>
          </a:lstStyle>
          <a:p>
            <a:fld id="{C935A4D2-A998-4815-812E-E92AA7D4D482}" type="slidenum">
              <a:rPr lang="en-US" altLang="en-US" sz="1200" b="0">
                <a:solidFill>
                  <a:schemeClr val="tx1"/>
                </a:solidFill>
                <a:latin typeface="Times New Roman" panose="02020603050405020304" pitchFamily="18" charset="0"/>
              </a:rPr>
              <a:pPr/>
              <a:t>8</a:t>
            </a:fld>
            <a:endParaRPr lang="en-US" altLang="en-US" sz="1200" b="0">
              <a:solidFill>
                <a:schemeClr val="tx1"/>
              </a:solidFill>
              <a:latin typeface="Times New Roman" panose="02020603050405020304" pitchFamily="18" charset="0"/>
            </a:endParaRPr>
          </a:p>
        </p:txBody>
      </p:sp>
      <p:sp>
        <p:nvSpPr>
          <p:cNvPr id="13315" name="Rectangle 2"/>
          <p:cNvSpPr>
            <a:spLocks noGrp="1" noRot="1" noChangeAspect="1" noChangeArrowheads="1" noTextEdit="1"/>
          </p:cNvSpPr>
          <p:nvPr>
            <p:ph type="sldImg"/>
          </p:nvPr>
        </p:nvSpPr>
        <p:spPr>
          <a:xfrm>
            <a:off x="411163" y="700088"/>
            <a:ext cx="6200775" cy="3487737"/>
          </a:xfrm>
          <a:ln cap="flat"/>
        </p:spPr>
      </p:sp>
      <p:sp>
        <p:nvSpPr>
          <p:cNvPr id="1331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565329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900" b="1">
                <a:solidFill>
                  <a:srgbClr val="FBDE4D"/>
                </a:solidFill>
                <a:latin typeface="Arial" panose="020B0604020202020204" pitchFamily="34" charset="0"/>
              </a:defRPr>
            </a:lvl1pPr>
            <a:lvl2pPr marL="758179" indent="-291606">
              <a:defRPr sz="2900" b="1">
                <a:solidFill>
                  <a:srgbClr val="FBDE4D"/>
                </a:solidFill>
                <a:latin typeface="Arial" panose="020B0604020202020204" pitchFamily="34" charset="0"/>
              </a:defRPr>
            </a:lvl2pPr>
            <a:lvl3pPr marL="1166429" indent="-233286">
              <a:defRPr sz="2900" b="1">
                <a:solidFill>
                  <a:srgbClr val="FBDE4D"/>
                </a:solidFill>
                <a:latin typeface="Arial" panose="020B0604020202020204" pitchFamily="34" charset="0"/>
              </a:defRPr>
            </a:lvl3pPr>
            <a:lvl4pPr marL="1633001" indent="-233286">
              <a:defRPr sz="2900" b="1">
                <a:solidFill>
                  <a:srgbClr val="FBDE4D"/>
                </a:solidFill>
                <a:latin typeface="Arial" panose="020B0604020202020204" pitchFamily="34" charset="0"/>
              </a:defRPr>
            </a:lvl4pPr>
            <a:lvl5pPr marL="2099572" indent="-233286">
              <a:defRPr sz="2900" b="1">
                <a:solidFill>
                  <a:srgbClr val="FBDE4D"/>
                </a:solidFill>
                <a:latin typeface="Arial" panose="020B0604020202020204" pitchFamily="34" charset="0"/>
              </a:defRPr>
            </a:lvl5pPr>
            <a:lvl6pPr marL="2566144" indent="-233286" eaLnBrk="0" fontAlgn="base" hangingPunct="0">
              <a:spcBef>
                <a:spcPct val="0"/>
              </a:spcBef>
              <a:spcAft>
                <a:spcPct val="0"/>
              </a:spcAft>
              <a:defRPr sz="2900" b="1">
                <a:solidFill>
                  <a:srgbClr val="FBDE4D"/>
                </a:solidFill>
                <a:latin typeface="Arial" panose="020B0604020202020204" pitchFamily="34" charset="0"/>
              </a:defRPr>
            </a:lvl6pPr>
            <a:lvl7pPr marL="3032716" indent="-233286" eaLnBrk="0" fontAlgn="base" hangingPunct="0">
              <a:spcBef>
                <a:spcPct val="0"/>
              </a:spcBef>
              <a:spcAft>
                <a:spcPct val="0"/>
              </a:spcAft>
              <a:defRPr sz="2900" b="1">
                <a:solidFill>
                  <a:srgbClr val="FBDE4D"/>
                </a:solidFill>
                <a:latin typeface="Arial" panose="020B0604020202020204" pitchFamily="34" charset="0"/>
              </a:defRPr>
            </a:lvl7pPr>
            <a:lvl8pPr marL="3499286" indent="-233286" eaLnBrk="0" fontAlgn="base" hangingPunct="0">
              <a:spcBef>
                <a:spcPct val="0"/>
              </a:spcBef>
              <a:spcAft>
                <a:spcPct val="0"/>
              </a:spcAft>
              <a:defRPr sz="2900" b="1">
                <a:solidFill>
                  <a:srgbClr val="FBDE4D"/>
                </a:solidFill>
                <a:latin typeface="Arial" panose="020B0604020202020204" pitchFamily="34" charset="0"/>
              </a:defRPr>
            </a:lvl8pPr>
            <a:lvl9pPr marL="3965858" indent="-233286" eaLnBrk="0" fontAlgn="base" hangingPunct="0">
              <a:spcBef>
                <a:spcPct val="0"/>
              </a:spcBef>
              <a:spcAft>
                <a:spcPct val="0"/>
              </a:spcAft>
              <a:defRPr sz="2900" b="1">
                <a:solidFill>
                  <a:srgbClr val="FBDE4D"/>
                </a:solidFill>
                <a:latin typeface="Arial" panose="020B0604020202020204" pitchFamily="34" charset="0"/>
              </a:defRPr>
            </a:lvl9pPr>
          </a:lstStyle>
          <a:p>
            <a:fld id="{C935A4D2-A998-4815-812E-E92AA7D4D482}" type="slidenum">
              <a:rPr lang="en-US" altLang="en-US" sz="1200" b="0">
                <a:solidFill>
                  <a:schemeClr val="tx1"/>
                </a:solidFill>
                <a:latin typeface="Times New Roman" panose="02020603050405020304" pitchFamily="18" charset="0"/>
              </a:rPr>
              <a:pPr/>
              <a:t>9</a:t>
            </a:fld>
            <a:endParaRPr lang="en-US" altLang="en-US" sz="1200" b="0">
              <a:solidFill>
                <a:schemeClr val="tx1"/>
              </a:solidFill>
              <a:latin typeface="Times New Roman" panose="02020603050405020304" pitchFamily="18" charset="0"/>
            </a:endParaRPr>
          </a:p>
        </p:txBody>
      </p:sp>
      <p:sp>
        <p:nvSpPr>
          <p:cNvPr id="13315" name="Rectangle 2"/>
          <p:cNvSpPr>
            <a:spLocks noGrp="1" noRot="1" noChangeAspect="1" noChangeArrowheads="1" noTextEdit="1"/>
          </p:cNvSpPr>
          <p:nvPr>
            <p:ph type="sldImg"/>
          </p:nvPr>
        </p:nvSpPr>
        <p:spPr>
          <a:xfrm>
            <a:off x="411163" y="700088"/>
            <a:ext cx="6200775" cy="3487737"/>
          </a:xfrm>
          <a:ln cap="flat"/>
        </p:spPr>
      </p:sp>
      <p:sp>
        <p:nvSpPr>
          <p:cNvPr id="1331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724621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sz="2900" b="1">
                <a:solidFill>
                  <a:srgbClr val="FBDE4D"/>
                </a:solidFill>
                <a:latin typeface="Arial" panose="020B0604020202020204" pitchFamily="34" charset="0"/>
              </a:defRPr>
            </a:lvl1pPr>
            <a:lvl2pPr marL="758179" indent="-291606">
              <a:defRPr sz="2900" b="1">
                <a:solidFill>
                  <a:srgbClr val="FBDE4D"/>
                </a:solidFill>
                <a:latin typeface="Arial" panose="020B0604020202020204" pitchFamily="34" charset="0"/>
              </a:defRPr>
            </a:lvl2pPr>
            <a:lvl3pPr marL="1166429" indent="-233286">
              <a:defRPr sz="2900" b="1">
                <a:solidFill>
                  <a:srgbClr val="FBDE4D"/>
                </a:solidFill>
                <a:latin typeface="Arial" panose="020B0604020202020204" pitchFamily="34" charset="0"/>
              </a:defRPr>
            </a:lvl3pPr>
            <a:lvl4pPr marL="1633001" indent="-233286">
              <a:defRPr sz="2900" b="1">
                <a:solidFill>
                  <a:srgbClr val="FBDE4D"/>
                </a:solidFill>
                <a:latin typeface="Arial" panose="020B0604020202020204" pitchFamily="34" charset="0"/>
              </a:defRPr>
            </a:lvl4pPr>
            <a:lvl5pPr marL="2099572" indent="-233286">
              <a:defRPr sz="2900" b="1">
                <a:solidFill>
                  <a:srgbClr val="FBDE4D"/>
                </a:solidFill>
                <a:latin typeface="Arial" panose="020B0604020202020204" pitchFamily="34" charset="0"/>
              </a:defRPr>
            </a:lvl5pPr>
            <a:lvl6pPr marL="2566144" indent="-233286" eaLnBrk="0" fontAlgn="base" hangingPunct="0">
              <a:spcBef>
                <a:spcPct val="0"/>
              </a:spcBef>
              <a:spcAft>
                <a:spcPct val="0"/>
              </a:spcAft>
              <a:defRPr sz="2900" b="1">
                <a:solidFill>
                  <a:srgbClr val="FBDE4D"/>
                </a:solidFill>
                <a:latin typeface="Arial" panose="020B0604020202020204" pitchFamily="34" charset="0"/>
              </a:defRPr>
            </a:lvl6pPr>
            <a:lvl7pPr marL="3032716" indent="-233286" eaLnBrk="0" fontAlgn="base" hangingPunct="0">
              <a:spcBef>
                <a:spcPct val="0"/>
              </a:spcBef>
              <a:spcAft>
                <a:spcPct val="0"/>
              </a:spcAft>
              <a:defRPr sz="2900" b="1">
                <a:solidFill>
                  <a:srgbClr val="FBDE4D"/>
                </a:solidFill>
                <a:latin typeface="Arial" panose="020B0604020202020204" pitchFamily="34" charset="0"/>
              </a:defRPr>
            </a:lvl7pPr>
            <a:lvl8pPr marL="3499286" indent="-233286" eaLnBrk="0" fontAlgn="base" hangingPunct="0">
              <a:spcBef>
                <a:spcPct val="0"/>
              </a:spcBef>
              <a:spcAft>
                <a:spcPct val="0"/>
              </a:spcAft>
              <a:defRPr sz="2900" b="1">
                <a:solidFill>
                  <a:srgbClr val="FBDE4D"/>
                </a:solidFill>
                <a:latin typeface="Arial" panose="020B0604020202020204" pitchFamily="34" charset="0"/>
              </a:defRPr>
            </a:lvl8pPr>
            <a:lvl9pPr marL="3965858" indent="-233286" eaLnBrk="0" fontAlgn="base" hangingPunct="0">
              <a:spcBef>
                <a:spcPct val="0"/>
              </a:spcBef>
              <a:spcAft>
                <a:spcPct val="0"/>
              </a:spcAft>
              <a:defRPr sz="2900" b="1">
                <a:solidFill>
                  <a:srgbClr val="FBDE4D"/>
                </a:solidFill>
                <a:latin typeface="Arial" panose="020B0604020202020204" pitchFamily="34" charset="0"/>
              </a:defRPr>
            </a:lvl9pPr>
          </a:lstStyle>
          <a:p>
            <a:fld id="{C935A4D2-A998-4815-812E-E92AA7D4D482}" type="slidenum">
              <a:rPr lang="en-US" altLang="en-US" sz="1200" b="0">
                <a:solidFill>
                  <a:schemeClr val="tx1"/>
                </a:solidFill>
                <a:latin typeface="Times New Roman" panose="02020603050405020304" pitchFamily="18" charset="0"/>
              </a:rPr>
              <a:pPr/>
              <a:t>10</a:t>
            </a:fld>
            <a:endParaRPr lang="en-US" altLang="en-US" sz="1200" b="0">
              <a:solidFill>
                <a:schemeClr val="tx1"/>
              </a:solidFill>
              <a:latin typeface="Times New Roman" panose="02020603050405020304" pitchFamily="18" charset="0"/>
            </a:endParaRPr>
          </a:p>
        </p:txBody>
      </p:sp>
      <p:sp>
        <p:nvSpPr>
          <p:cNvPr id="13315" name="Rectangle 2"/>
          <p:cNvSpPr>
            <a:spLocks noGrp="1" noRot="1" noChangeAspect="1" noChangeArrowheads="1" noTextEdit="1"/>
          </p:cNvSpPr>
          <p:nvPr>
            <p:ph type="sldImg"/>
          </p:nvPr>
        </p:nvSpPr>
        <p:spPr>
          <a:xfrm>
            <a:off x="411163" y="700088"/>
            <a:ext cx="6200775" cy="3487737"/>
          </a:xfrm>
          <a:ln cap="flat"/>
        </p:spPr>
      </p:sp>
      <p:sp>
        <p:nvSpPr>
          <p:cNvPr id="1331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463432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1163" y="700088"/>
            <a:ext cx="6200775" cy="3487737"/>
          </a:xfrm>
        </p:spPr>
      </p:sp>
      <p:sp>
        <p:nvSpPr>
          <p:cNvPr id="3" name="Notes Placeholder 2"/>
          <p:cNvSpPr>
            <a:spLocks noGrp="1"/>
          </p:cNvSpPr>
          <p:nvPr>
            <p:ph type="body" idx="1"/>
          </p:nvPr>
        </p:nvSpPr>
        <p:spPr/>
        <p:txBody>
          <a:bodyPr/>
          <a:lstStyle/>
          <a:p>
            <a:r>
              <a:rPr lang="en-US" dirty="0"/>
              <a:t>This is the same as the auto grant with the exception of ankyloses</a:t>
            </a:r>
          </a:p>
        </p:txBody>
      </p:sp>
      <p:sp>
        <p:nvSpPr>
          <p:cNvPr id="4" name="Slide Number Placeholder 3"/>
          <p:cNvSpPr>
            <a:spLocks noGrp="1"/>
          </p:cNvSpPr>
          <p:nvPr>
            <p:ph type="sldNum" sz="quarter" idx="10"/>
          </p:nvPr>
        </p:nvSpPr>
        <p:spPr/>
        <p:txBody>
          <a:bodyPr/>
          <a:lstStyle/>
          <a:p>
            <a:pPr>
              <a:defRPr/>
            </a:pPr>
            <a:fld id="{E6A6D40C-1E67-44AA-A319-CD1F97D052AD}" type="slidenum">
              <a:rPr lang="en-US" altLang="en-US" smtClean="0"/>
              <a:pPr>
                <a:defRPr/>
              </a:pPr>
              <a:t>11</a:t>
            </a:fld>
            <a:endParaRPr lang="en-US" altLang="en-US"/>
          </a:p>
        </p:txBody>
      </p:sp>
    </p:spTree>
    <p:extLst>
      <p:ext uri="{BB962C8B-B14F-4D97-AF65-F5344CB8AC3E}">
        <p14:creationId xmlns:p14="http://schemas.microsoft.com/office/powerpoint/2010/main" val="11780495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76860858"/>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918495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09C6F1E4-5210-4CC3-AFDF-8727E7E3EF9B}" type="datetime1">
              <a:rPr lang="en-US" smtClean="0"/>
              <a:pPr>
                <a:defRPr/>
              </a:pPr>
              <a:t>8/10/2023</a:t>
            </a:fld>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lvl1pPr>
              <a:defRPr sz="1600"/>
            </a:lvl1pPr>
          </a:lstStyle>
          <a:p>
            <a:pPr>
              <a:defRPr/>
            </a:pPr>
            <a:fld id="{A4F22839-A388-4960-9B19-EE0F2C4C96AD}" type="slidenum">
              <a:rPr lang="en-US" altLang="en-US" smtClean="0"/>
              <a:pPr>
                <a:defRPr/>
              </a:pPr>
              <a:t>‹#›</a:t>
            </a:fld>
            <a:endParaRPr lang="en-US" altLang="en-US" dirty="0"/>
          </a:p>
        </p:txBody>
      </p:sp>
    </p:spTree>
    <p:extLst>
      <p:ext uri="{BB962C8B-B14F-4D97-AF65-F5344CB8AC3E}">
        <p14:creationId xmlns:p14="http://schemas.microsoft.com/office/powerpoint/2010/main" val="7731932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B4EF5FB-A1ED-437A-AB38-C4C0EF93D57A}" type="datetime1">
              <a:rPr lang="en-US"/>
              <a:pPr>
                <a:defRPr/>
              </a:pPr>
              <a:t>8/10/2023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sz="1600"/>
            </a:lvl1pPr>
          </a:lstStyle>
          <a:p>
            <a:pPr>
              <a:defRPr/>
            </a:pPr>
            <a:fld id="{6ECBA7D4-496D-45E8-AF57-0039452B854C}" type="slidenum">
              <a:rPr lang="en-US" altLang="en-US" smtClean="0"/>
              <a:pPr>
                <a:defRPr/>
              </a:pPr>
              <a:t>‹#›</a:t>
            </a:fld>
            <a:endParaRPr lang="en-US" altLang="en-US" dirty="0"/>
          </a:p>
        </p:txBody>
      </p:sp>
    </p:spTree>
    <p:extLst>
      <p:ext uri="{BB962C8B-B14F-4D97-AF65-F5344CB8AC3E}">
        <p14:creationId xmlns:p14="http://schemas.microsoft.com/office/powerpoint/2010/main" val="1397909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9372832"/>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a:defRPr/>
            </a:pPr>
            <a:endParaRPr lang="en-US" altLang="en-US" dirty="0"/>
          </a:p>
        </p:txBody>
      </p:sp>
    </p:spTree>
    <p:extLst>
      <p:ext uri="{BB962C8B-B14F-4D97-AF65-F5344CB8AC3E}">
        <p14:creationId xmlns:p14="http://schemas.microsoft.com/office/powerpoint/2010/main" val="3693233165"/>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a:defRPr/>
            </a:lvl1pPr>
          </a:lstStyle>
          <a:p>
            <a:pPr>
              <a:defRPr/>
            </a:pPr>
            <a:fld id="{9B103BD8-B659-4CE8-B3DC-5AEF5BDE2BD9}" type="datetime1">
              <a:rPr lang="en-US" smtClean="0"/>
              <a:t>8/10/2023</a:t>
            </a:fld>
            <a:endParaRPr lang="en-US"/>
          </a:p>
        </p:txBody>
      </p:sp>
      <p:sp>
        <p:nvSpPr>
          <p:cNvPr id="4" name="Footer Placeholder 3"/>
          <p:cNvSpPr>
            <a:spLocks noGrp="1"/>
          </p:cNvSpPr>
          <p:nvPr>
            <p:ph type="ftr" sz="quarter" idx="11"/>
          </p:nvPr>
        </p:nvSpPr>
        <p:spPr>
          <a:xfrm>
            <a:off x="4165600" y="6356351"/>
            <a:ext cx="4368800" cy="365125"/>
          </a:xfrm>
          <a:prstGeom prst="rect">
            <a:avLst/>
          </a:prstGeom>
        </p:spPr>
        <p:txBody>
          <a:bodyPr/>
          <a:lstStyle>
            <a:lvl1pPr>
              <a:defRPr sz="1400">
                <a:solidFill>
                  <a:schemeClr val="tx1"/>
                </a:solidFill>
              </a:defRPr>
            </a:lvl1pPr>
          </a:lstStyle>
          <a:p>
            <a:pPr>
              <a:defRPr/>
            </a:pPr>
            <a:r>
              <a:rPr lang="en-US"/>
              <a:t>Reviewing Rating Decisions January 2018</a:t>
            </a: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a:defRPr sz="2400"/>
            </a:lvl1pPr>
          </a:lstStyle>
          <a:p>
            <a:pPr>
              <a:defRPr/>
            </a:pPr>
            <a:fld id="{7034B326-0D85-4E88-A1F4-1F6CF8AB8130}" type="slidenum">
              <a:rPr lang="en-US"/>
              <a:pPr>
                <a:defRPr/>
              </a:pPr>
              <a:t>‹#›</a:t>
            </a:fld>
            <a:endParaRPr lang="en-US" dirty="0"/>
          </a:p>
        </p:txBody>
      </p:sp>
    </p:spTree>
    <p:extLst>
      <p:ext uri="{BB962C8B-B14F-4D97-AF65-F5344CB8AC3E}">
        <p14:creationId xmlns:p14="http://schemas.microsoft.com/office/powerpoint/2010/main" val="1211844916"/>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853384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936833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3469686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chart</a:t>
            </a:r>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514001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a:xfrm>
            <a:off x="4165600" y="6356353"/>
            <a:ext cx="3860800" cy="365125"/>
          </a:xfrm>
          <a:prstGeom prst="rect">
            <a:avLst/>
          </a:prstGeom>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endParaRPr lang="en-US" altLang="en-US" dirty="0"/>
          </a:p>
        </p:txBody>
      </p:sp>
    </p:spTree>
    <p:extLst>
      <p:ext uri="{BB962C8B-B14F-4D97-AF65-F5344CB8AC3E}">
        <p14:creationId xmlns:p14="http://schemas.microsoft.com/office/powerpoint/2010/main" val="1319602581"/>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757043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8/10/2023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B18D57-13A5-4968-950D-8FEF41FA4399}" type="slidenum">
              <a:rPr lang="en-US" smtClean="0"/>
              <a:pPr/>
              <a:t>‹#›</a:t>
            </a:fld>
            <a:endParaRPr lang="en-US" dirty="0"/>
          </a:p>
        </p:txBody>
      </p:sp>
    </p:spTree>
    <p:extLst>
      <p:ext uri="{BB962C8B-B14F-4D97-AF65-F5344CB8AC3E}">
        <p14:creationId xmlns:p14="http://schemas.microsoft.com/office/powerpoint/2010/main" val="440593652"/>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AB4EF5FB-A1ED-437A-AB38-C4C0EF93D57A}" type="datetime1">
              <a:rPr lang="en-US" smtClean="0"/>
              <a:pPr>
                <a:defRPr/>
              </a:pPr>
              <a:t>8/10/2023</a:t>
            </a:fld>
            <a:endParaRPr lang="en-US" dirty="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6ECBA7D4-496D-45E8-AF57-0039452B854C}" type="slidenum">
              <a:rPr lang="en-US" altLang="en-US" smtClean="0"/>
              <a:pPr>
                <a:defRPr/>
              </a:pPr>
              <a:t>‹#›</a:t>
            </a:fld>
            <a:endParaRPr lang="en-US" altLang="en-US" dirty="0"/>
          </a:p>
        </p:txBody>
      </p:sp>
    </p:spTree>
    <p:extLst>
      <p:ext uri="{BB962C8B-B14F-4D97-AF65-F5344CB8AC3E}">
        <p14:creationId xmlns:p14="http://schemas.microsoft.com/office/powerpoint/2010/main" val="2375262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000664"/>
            <a:ext cx="10972800" cy="793630"/>
          </a:xfrm>
        </p:spPr>
        <p:txBody>
          <a:bodyPr/>
          <a:lstStyle/>
          <a:p>
            <a:r>
              <a:rPr lang="en-US"/>
              <a:t>Click to edit Master title style</a:t>
            </a:r>
          </a:p>
        </p:txBody>
      </p:sp>
      <p:sp>
        <p:nvSpPr>
          <p:cNvPr id="3" name="Content Placeholder 2"/>
          <p:cNvSpPr>
            <a:spLocks noGrp="1"/>
          </p:cNvSpPr>
          <p:nvPr>
            <p:ph idx="1"/>
          </p:nvPr>
        </p:nvSpPr>
        <p:spPr>
          <a:xfrm>
            <a:off x="609600" y="1915064"/>
            <a:ext cx="10972800" cy="42111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2732AB0-87C6-476D-AC10-28C42F77B538}" type="datetime1">
              <a:rPr lang="en-US" smtClean="0"/>
              <a:pPr>
                <a:defRPr/>
              </a:pPr>
              <a:t>8/10/2023</a:t>
            </a:fld>
            <a:endParaRPr lang="en-US" dirty="0"/>
          </a:p>
        </p:txBody>
      </p:sp>
      <p:sp>
        <p:nvSpPr>
          <p:cNvPr id="6" name="Slide Number Placeholder 5"/>
          <p:cNvSpPr>
            <a:spLocks noGrp="1"/>
          </p:cNvSpPr>
          <p:nvPr>
            <p:ph type="sldNum" sz="quarter" idx="12"/>
          </p:nvPr>
        </p:nvSpPr>
        <p:spPr/>
        <p:txBody>
          <a:bodyPr/>
          <a:lstStyle>
            <a:lvl1pPr>
              <a:defRPr sz="2000">
                <a:solidFill>
                  <a:schemeClr val="tx1"/>
                </a:solidFill>
                <a:latin typeface="Times New Roman" panose="02020603050405020304" pitchFamily="18" charset="0"/>
                <a:cs typeface="Times New Roman" panose="02020603050405020304" pitchFamily="18" charset="0"/>
              </a:defRPr>
            </a:lvl1pPr>
          </a:lstStyle>
          <a:p>
            <a:pPr>
              <a:defRPr/>
            </a:pPr>
            <a:fld id="{B77AC1EC-E0BD-489F-A02B-3551EB33746F}" type="slidenum">
              <a:rPr lang="en-US" altLang="en-US" smtClean="0"/>
              <a:pPr>
                <a:defRPr/>
              </a:pPr>
              <a:t>‹#›</a:t>
            </a:fld>
            <a:endParaRPr lang="en-US" altLang="en-US" dirty="0"/>
          </a:p>
        </p:txBody>
      </p:sp>
    </p:spTree>
    <p:extLst>
      <p:ext uri="{BB962C8B-B14F-4D97-AF65-F5344CB8AC3E}">
        <p14:creationId xmlns:p14="http://schemas.microsoft.com/office/powerpoint/2010/main" val="4234332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862643"/>
            <a:ext cx="10972800" cy="737559"/>
          </a:xfr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976A0D3B-6C5C-41D6-B42D-0B7625D69005}" type="datetime1">
              <a:rPr lang="en-US" smtClean="0"/>
              <a:pPr>
                <a:defRPr/>
              </a:pPr>
              <a:t>8/10/2023</a:t>
            </a:fld>
            <a:endParaRPr lang="en-US" dirty="0"/>
          </a:p>
        </p:txBody>
      </p:sp>
      <p:sp>
        <p:nvSpPr>
          <p:cNvPr id="6" name="Footer Placeholder 5"/>
          <p:cNvSpPr>
            <a:spLocks noGrp="1"/>
          </p:cNvSpPr>
          <p:nvPr>
            <p:ph type="ftr" sz="quarter" idx="11"/>
          </p:nvPr>
        </p:nvSpPr>
        <p:spPr>
          <a:xfrm>
            <a:off x="4165600" y="6356353"/>
            <a:ext cx="3860800" cy="365125"/>
          </a:xfrm>
          <a:prstGeom prst="rect">
            <a:avLst/>
          </a:prstGeom>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8FB40AB-1A6F-4355-951A-92DF571C1A44}" type="slidenum">
              <a:rPr lang="en-US" altLang="en-US" smtClean="0"/>
              <a:pPr>
                <a:defRPr/>
              </a:pPr>
              <a:t>‹#›</a:t>
            </a:fld>
            <a:endParaRPr lang="en-US" altLang="en-US" dirty="0"/>
          </a:p>
        </p:txBody>
      </p:sp>
    </p:spTree>
    <p:extLst>
      <p:ext uri="{BB962C8B-B14F-4D97-AF65-F5344CB8AC3E}">
        <p14:creationId xmlns:p14="http://schemas.microsoft.com/office/powerpoint/2010/main" val="31284895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B4EF5FB-A1ED-437A-AB38-C4C0EF93D57A}" type="datetime1">
              <a:rPr lang="en-US"/>
              <a:pPr>
                <a:defRPr/>
              </a:pPr>
              <a:t>8/10/2023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ECBA7D4-496D-45E8-AF57-0039452B854C}" type="slidenum">
              <a:rPr lang="en-US" altLang="en-US"/>
              <a:pPr>
                <a:defRPr/>
              </a:pPr>
              <a:t>‹#›</a:t>
            </a:fld>
            <a:endParaRPr lang="en-US" altLang="en-US" dirty="0"/>
          </a:p>
        </p:txBody>
      </p:sp>
    </p:spTree>
    <p:extLst>
      <p:ext uri="{BB962C8B-B14F-4D97-AF65-F5344CB8AC3E}">
        <p14:creationId xmlns:p14="http://schemas.microsoft.com/office/powerpoint/2010/main" val="35356642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93236"/>
            <a:ext cx="105156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068224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458073"/>
            <a:ext cx="515620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458073"/>
            <a:ext cx="515620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224313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812801" y="1524000"/>
            <a:ext cx="10540999" cy="4724400"/>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table</a:t>
            </a:r>
            <a:endParaRPr lang="en-US" dirty="0"/>
          </a:p>
        </p:txBody>
      </p:sp>
      <p:sp>
        <p:nvSpPr>
          <p:cNvPr id="11"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255292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860613" y="1515035"/>
            <a:ext cx="10493188" cy="4661928"/>
          </a:xfrm>
          <a:prstGeom prst="rect">
            <a:avLst/>
          </a:prstGeom>
        </p:spPr>
        <p:txBody>
          <a:bodyPr/>
          <a:lstStyle>
            <a:lvl1pPr>
              <a:defRPr>
                <a:latin typeface="Arial" panose="020B0604020202020204" pitchFamily="34" charset="0"/>
                <a:cs typeface="Arial" panose="020B0604020202020204" pitchFamily="34" charset="0"/>
              </a:defRPr>
            </a:lvl1pPr>
          </a:lstStyle>
          <a:p>
            <a:r>
              <a:rPr lang="en-US"/>
              <a:t>Click icon to add chart</a:t>
            </a:r>
            <a:endParaRPr lang="en-US" dirty="0"/>
          </a:p>
        </p:txBody>
      </p:sp>
      <p:sp>
        <p:nvSpPr>
          <p:cNvPr id="12" name="Title 1"/>
          <p:cNvSpPr>
            <a:spLocks noGrp="1"/>
          </p:cNvSpPr>
          <p:nvPr>
            <p:ph type="title"/>
          </p:nvPr>
        </p:nvSpPr>
        <p:spPr>
          <a:xfrm>
            <a:off x="286871" y="134472"/>
            <a:ext cx="8450731"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29556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p:nvPicPr>
        <p:blipFill rotWithShape="1">
          <a:blip r:embed="rId7">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196492405"/>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6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347116216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l="28941"/>
          <a:stretch/>
        </p:blipFill>
        <p:spPr>
          <a:xfrm>
            <a:off x="1" y="0"/>
            <a:ext cx="5145480" cy="6858000"/>
          </a:xfrm>
          <a:prstGeom prst="rect">
            <a:avLst/>
          </a:prstGeom>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2535" y="623549"/>
            <a:ext cx="4659333" cy="1221785"/>
          </a:xfrm>
          <a:prstGeom prst="rect">
            <a:avLst/>
          </a:prstGeom>
        </p:spPr>
      </p:pic>
    </p:spTree>
    <p:extLst>
      <p:ext uri="{BB962C8B-B14F-4D97-AF65-F5344CB8AC3E}">
        <p14:creationId xmlns:p14="http://schemas.microsoft.com/office/powerpoint/2010/main" val="3805481974"/>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1252728"/>
            <a:ext cx="12192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p:nvCxnSpPr>
        <p:spPr>
          <a:xfrm>
            <a:off x="0" y="1243584"/>
            <a:ext cx="12192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63794" y="273874"/>
            <a:ext cx="2636647" cy="691983"/>
          </a:xfrm>
          <a:prstGeom prst="rect">
            <a:avLst/>
          </a:prstGeom>
        </p:spPr>
      </p:pic>
    </p:spTree>
    <p:extLst>
      <p:ext uri="{BB962C8B-B14F-4D97-AF65-F5344CB8AC3E}">
        <p14:creationId xmlns:p14="http://schemas.microsoft.com/office/powerpoint/2010/main" val="856479099"/>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58" r:id="rId6"/>
    <p:sldLayoutId id="2147483859" r:id="rId7"/>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50.xml.rels><?xml version="1.0" encoding="UTF-8" standalone="yes"?>
<Relationships xmlns="http://schemas.openxmlformats.org/package/2006/relationships"><Relationship Id="rId2" Type="http://schemas.openxmlformats.org/officeDocument/2006/relationships/hyperlink" Target="https://www.shopmyexchange.com/account/register" TargetMode="Externa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4648201" y="2667000"/>
            <a:ext cx="6621463" cy="1371600"/>
          </a:xfrm>
        </p:spPr>
        <p:txBody>
          <a:bodyPr/>
          <a:lstStyle/>
          <a:p>
            <a:pPr eaLnBrk="1" hangingPunct="1"/>
            <a:r>
              <a:rPr lang="en-US" altLang="en-US" sz="4000" b="1" dirty="0">
                <a:latin typeface="Times New Roman" panose="02020603050405020304" pitchFamily="18" charset="0"/>
                <a:cs typeface="Times New Roman" panose="02020603050405020304" pitchFamily="18" charset="0"/>
              </a:rPr>
              <a:t>ANCILLARY BENEFITS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609600" y="2286000"/>
            <a:ext cx="11049000" cy="3429000"/>
          </a:xfrm>
        </p:spPr>
        <p:txBody>
          <a:bodyPr/>
          <a:lstStyle/>
          <a:p>
            <a:pPr marL="0" indent="0">
              <a:spcBef>
                <a:spcPts val="0"/>
              </a:spcBef>
              <a:buNone/>
            </a:pPr>
            <a:r>
              <a:rPr lang="en-US" altLang="en-US" dirty="0">
                <a:latin typeface="Times New Roman" panose="02020603050405020304" pitchFamily="18" charset="0"/>
                <a:cs typeface="Times New Roman" panose="02020603050405020304" pitchFamily="18" charset="0"/>
              </a:rPr>
              <a:t>The VA Form 10-1394 “</a:t>
            </a:r>
            <a:r>
              <a:rPr lang="en-US" altLang="en-US" i="1" dirty="0">
                <a:latin typeface="Times New Roman" panose="02020603050405020304" pitchFamily="18" charset="0"/>
                <a:cs typeface="Times New Roman" panose="02020603050405020304" pitchFamily="18" charset="0"/>
              </a:rPr>
              <a:t>Application For Adaptive Equipment</a:t>
            </a:r>
          </a:p>
          <a:p>
            <a:pPr marL="0" indent="0">
              <a:spcBef>
                <a:spcPts val="0"/>
              </a:spcBef>
              <a:buNone/>
            </a:pPr>
            <a:r>
              <a:rPr lang="en-US" altLang="en-US" i="1" dirty="0">
                <a:latin typeface="Times New Roman" panose="02020603050405020304" pitchFamily="18" charset="0"/>
                <a:cs typeface="Times New Roman" panose="02020603050405020304" pitchFamily="18" charset="0"/>
              </a:rPr>
              <a:t>Motor Vehicle” </a:t>
            </a:r>
            <a:r>
              <a:rPr lang="en-US" altLang="en-US" dirty="0">
                <a:latin typeface="Times New Roman" panose="02020603050405020304" pitchFamily="18" charset="0"/>
                <a:cs typeface="Times New Roman" panose="02020603050405020304" pitchFamily="18" charset="0"/>
              </a:rPr>
              <a:t>is used when applying for adaptive equipment only. </a:t>
            </a:r>
          </a:p>
          <a:p>
            <a:pPr marL="0" indent="0">
              <a:spcBef>
                <a:spcPts val="0"/>
              </a:spcBef>
              <a:buNone/>
            </a:pPr>
            <a:endParaRPr lang="en-US" altLang="en-US" dirty="0">
              <a:latin typeface="Times New Roman" panose="02020603050405020304" pitchFamily="18" charset="0"/>
              <a:cs typeface="Times New Roman" panose="02020603050405020304" pitchFamily="18" charset="0"/>
            </a:endParaRPr>
          </a:p>
          <a:p>
            <a:pPr marL="0" indent="0">
              <a:spcBef>
                <a:spcPts val="0"/>
              </a:spcBef>
              <a:buNone/>
            </a:pPr>
            <a:r>
              <a:rPr lang="en-US" altLang="en-US" dirty="0">
                <a:latin typeface="Times New Roman" panose="02020603050405020304" pitchFamily="18" charset="0"/>
                <a:cs typeface="Times New Roman" panose="02020603050405020304" pitchFamily="18" charset="0"/>
              </a:rPr>
              <a:t>If filing for both an automobile grant and adaptive equipment, only the 21-4502 needs to be completed.</a:t>
            </a:r>
          </a:p>
          <a:p>
            <a:pPr marL="0" indent="0">
              <a:spcBef>
                <a:spcPts val="0"/>
              </a:spcBef>
              <a:buNone/>
            </a:pPr>
            <a:endParaRPr lang="en-US" altLang="en-US" i="1" dirty="0">
              <a:latin typeface="Times New Roman" panose="02020603050405020304" pitchFamily="18" charset="0"/>
              <a:cs typeface="Times New Roman" panose="02020603050405020304" pitchFamily="18" charset="0"/>
            </a:endParaRPr>
          </a:p>
          <a:p>
            <a:pPr marL="0" indent="0">
              <a:spcBef>
                <a:spcPts val="0"/>
              </a:spcBef>
              <a:buNone/>
            </a:pPr>
            <a:endParaRPr lang="en-US" altLang="en-US" i="1" dirty="0">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BF4AD8A-CA6A-452A-B108-E14E969B373E}" type="slidenum">
              <a:rPr lang="en-US" altLang="en-US"/>
              <a:pPr>
                <a:defRPr/>
              </a:pPr>
              <a:t>10</a:t>
            </a:fld>
            <a:endParaRPr lang="en-US" altLang="en-US"/>
          </a:p>
        </p:txBody>
      </p:sp>
      <p:sp>
        <p:nvSpPr>
          <p:cNvPr id="12290" name="Title 3"/>
          <p:cNvSpPr>
            <a:spLocks noGrp="1"/>
          </p:cNvSpPr>
          <p:nvPr>
            <p:ph type="title"/>
          </p:nvPr>
        </p:nvSpPr>
        <p:spPr>
          <a:xfrm>
            <a:off x="0" y="419100"/>
            <a:ext cx="8229600" cy="762000"/>
          </a:xfrm>
        </p:spPr>
        <p:txBody>
          <a:bodyPr/>
          <a:lstStyle/>
          <a:p>
            <a:pPr eaLnBrk="1" hangingPunct="1"/>
            <a:r>
              <a:rPr lang="en-US" altLang="en-US" sz="2700" dirty="0">
                <a:latin typeface="Times New Roman" panose="02020603050405020304" pitchFamily="18" charset="0"/>
                <a:cs typeface="Times New Roman" panose="02020603050405020304" pitchFamily="18" charset="0"/>
              </a:rPr>
              <a:t>ADAPTIVE EQUIPMENT ALLOWANCE</a:t>
            </a:r>
          </a:p>
        </p:txBody>
      </p:sp>
    </p:spTree>
    <p:extLst>
      <p:ext uri="{BB962C8B-B14F-4D97-AF65-F5344CB8AC3E}">
        <p14:creationId xmlns:p14="http://schemas.microsoft.com/office/powerpoint/2010/main" val="267050612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Content Placeholder 2"/>
          <p:cNvSpPr>
            <a:spLocks noGrp="1"/>
          </p:cNvSpPr>
          <p:nvPr>
            <p:ph idx="1"/>
          </p:nvPr>
        </p:nvSpPr>
        <p:spPr>
          <a:xfrm>
            <a:off x="609600" y="1462958"/>
            <a:ext cx="10972800" cy="4895850"/>
          </a:xfrm>
        </p:spPr>
        <p:txBody>
          <a:bodyPr rtlCol="0">
            <a:normAutofit/>
          </a:bodyPr>
          <a:lstStyle/>
          <a:p>
            <a:pPr marL="0" indent="0">
              <a:buNone/>
              <a:defRPr/>
            </a:pPr>
            <a:r>
              <a:rPr lang="en-US" altLang="en-US" dirty="0">
                <a:latin typeface="Times New Roman" panose="02020603050405020304" pitchFamily="18" charset="0"/>
                <a:cs typeface="Times New Roman" panose="02020603050405020304" pitchFamily="18" charset="0"/>
              </a:rPr>
              <a:t>A veteran or servicemember must have one of the following disabilities to qualify for adaptive equipment:</a:t>
            </a:r>
          </a:p>
          <a:p>
            <a:pPr marL="0" indent="0">
              <a:buNone/>
              <a:defRPr/>
            </a:pPr>
            <a:endParaRPr lang="en-US" altLang="en-US" dirty="0">
              <a:latin typeface="Times New Roman" panose="02020603050405020304" pitchFamily="18" charset="0"/>
              <a:cs typeface="Times New Roman" panose="02020603050405020304" pitchFamily="18" charset="0"/>
            </a:endParaRPr>
          </a:p>
          <a:p>
            <a:pPr lvl="1">
              <a:defRPr/>
            </a:pPr>
            <a:r>
              <a:rPr lang="en-US" altLang="en-US" sz="2300" dirty="0">
                <a:latin typeface="Times New Roman" panose="02020603050405020304" pitchFamily="18" charset="0"/>
                <a:cs typeface="Times New Roman" panose="02020603050405020304" pitchFamily="18" charset="0"/>
              </a:rPr>
              <a:t>Loss, or permanent loss of use, of one or both feet</a:t>
            </a:r>
          </a:p>
          <a:p>
            <a:pPr lvl="1">
              <a:defRPr/>
            </a:pPr>
            <a:r>
              <a:rPr lang="en-US" altLang="en-US" sz="2300" dirty="0">
                <a:latin typeface="Times New Roman" panose="02020603050405020304" pitchFamily="18" charset="0"/>
                <a:cs typeface="Times New Roman" panose="02020603050405020304" pitchFamily="18" charset="0"/>
              </a:rPr>
              <a:t>Loss, or permanent loss of use, of one or both hands</a:t>
            </a:r>
          </a:p>
          <a:p>
            <a:pPr lvl="1">
              <a:defRPr/>
            </a:pPr>
            <a:r>
              <a:rPr lang="en-US" altLang="en-US" sz="2300" dirty="0">
                <a:latin typeface="Times New Roman" panose="02020603050405020304" pitchFamily="18" charset="0"/>
                <a:cs typeface="Times New Roman" panose="02020603050405020304" pitchFamily="18" charset="0"/>
              </a:rPr>
              <a:t>Impairment of vision 20/200 or less in better eye with correction or peripheral field less than 20 degrees,</a:t>
            </a:r>
          </a:p>
          <a:p>
            <a:pPr lvl="1">
              <a:defRPr/>
            </a:pPr>
            <a:r>
              <a:rPr lang="en-US" altLang="en-US" sz="2300" dirty="0">
                <a:latin typeface="Times New Roman" panose="02020603050405020304" pitchFamily="18" charset="0"/>
                <a:cs typeface="Times New Roman" panose="02020603050405020304" pitchFamily="18" charset="0"/>
              </a:rPr>
              <a:t>Severe burns causing contracture which limits motion of limbs,</a:t>
            </a:r>
          </a:p>
          <a:p>
            <a:pPr lvl="1">
              <a:defRPr/>
            </a:pPr>
            <a:r>
              <a:rPr lang="en-US" altLang="en-US" sz="2300" dirty="0">
                <a:latin typeface="Times New Roman" panose="02020603050405020304" pitchFamily="18" charset="0"/>
                <a:cs typeface="Times New Roman" panose="02020603050405020304" pitchFamily="18" charset="0"/>
              </a:rPr>
              <a:t>Amyotrophic lateral sclerosis (ALS)</a:t>
            </a:r>
          </a:p>
          <a:p>
            <a:pPr lvl="1">
              <a:defRPr/>
            </a:pPr>
            <a:r>
              <a:rPr lang="en-US" altLang="en-US" sz="2300" dirty="0">
                <a:latin typeface="Times New Roman" panose="02020603050405020304" pitchFamily="18" charset="0"/>
                <a:cs typeface="Times New Roman" panose="02020603050405020304" pitchFamily="18" charset="0"/>
              </a:rPr>
              <a:t>Ankyloses of one or both knees or one or both hips</a:t>
            </a:r>
          </a:p>
          <a:p>
            <a:pPr marL="0" indent="0">
              <a:buNone/>
              <a:defRPr/>
            </a:pPr>
            <a:endParaRPr lang="en-US" alt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DF912B94-2314-46E3-9160-9686A92293B5}" type="slidenum">
              <a:rPr lang="en-US" altLang="en-US"/>
              <a:pPr>
                <a:defRPr/>
              </a:pPr>
              <a:t>11</a:t>
            </a:fld>
            <a:endParaRPr lang="en-US" altLang="en-US" dirty="0"/>
          </a:p>
        </p:txBody>
      </p:sp>
      <p:sp>
        <p:nvSpPr>
          <p:cNvPr id="14338" name="Title 1"/>
          <p:cNvSpPr>
            <a:spLocks noGrp="1"/>
          </p:cNvSpPr>
          <p:nvPr>
            <p:ph type="title"/>
          </p:nvPr>
        </p:nvSpPr>
        <p:spPr>
          <a:xfrm>
            <a:off x="0" y="499192"/>
            <a:ext cx="8229600" cy="735012"/>
          </a:xfrm>
        </p:spPr>
        <p:txBody>
          <a:bodyPr/>
          <a:lstStyle/>
          <a:p>
            <a:pPr eaLnBrk="1" hangingPunct="1"/>
            <a:r>
              <a:rPr lang="en-US" altLang="en-US" sz="2700" dirty="0">
                <a:latin typeface="Times New Roman" panose="02020603050405020304" pitchFamily="18" charset="0"/>
                <a:cs typeface="Times New Roman" panose="02020603050405020304" pitchFamily="18" charset="0"/>
              </a:rPr>
              <a:t>ADAPTIVE EQUIPMENT ELIGIBILITY</a:t>
            </a:r>
            <a:endParaRPr lang="en-US" altLang="en-US" sz="27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a:xfrm>
            <a:off x="609600" y="1371601"/>
            <a:ext cx="9829800" cy="4267199"/>
          </a:xfrm>
        </p:spPr>
        <p:txBody>
          <a:bodyPr rtlCol="0">
            <a:noAutofit/>
          </a:bodyPr>
          <a:lstStyle/>
          <a:p>
            <a:pPr>
              <a:defRPr/>
            </a:pPr>
            <a:r>
              <a:rPr lang="en-US" altLang="en-US" dirty="0">
                <a:latin typeface="Times New Roman" panose="02020603050405020304" pitchFamily="18" charset="0"/>
                <a:cs typeface="Times New Roman" panose="02020603050405020304" pitchFamily="18" charset="0"/>
              </a:rPr>
              <a:t>A disability which is acquired as a result of treatment in a VA medical facility </a:t>
            </a:r>
            <a:r>
              <a:rPr lang="en-US" altLang="en-US" b="1" dirty="0">
                <a:solidFill>
                  <a:srgbClr val="FF0000"/>
                </a:solidFill>
                <a:latin typeface="Times New Roman" panose="02020603050405020304" pitchFamily="18" charset="0"/>
                <a:cs typeface="Times New Roman" panose="02020603050405020304" pitchFamily="18" charset="0"/>
              </a:rPr>
              <a:t>(38 USC 1151) </a:t>
            </a:r>
            <a:r>
              <a:rPr lang="en-US" altLang="en-US" dirty="0">
                <a:latin typeface="Times New Roman" panose="02020603050405020304" pitchFamily="18" charset="0"/>
                <a:cs typeface="Times New Roman" panose="02020603050405020304" pitchFamily="18" charset="0"/>
              </a:rPr>
              <a:t>or as a result of training under 38 USC Chapter 31 (compensated work therapy), even though compensation is payable, does not qualify a veteran for these benefits.</a:t>
            </a:r>
          </a:p>
          <a:p>
            <a:pPr marL="0" indent="0">
              <a:buNone/>
              <a:defRPr/>
            </a:pPr>
            <a:endParaRPr lang="en-US" altLang="en-US" dirty="0">
              <a:latin typeface="Times New Roman" panose="02020603050405020304" pitchFamily="18" charset="0"/>
              <a:cs typeface="Times New Roman" panose="02020603050405020304" pitchFamily="18" charset="0"/>
            </a:endParaRPr>
          </a:p>
          <a:p>
            <a:pPr>
              <a:defRPr/>
            </a:pPr>
            <a:r>
              <a:rPr lang="en-US" altLang="en-US" dirty="0">
                <a:latin typeface="Times New Roman" panose="02020603050405020304" pitchFamily="18" charset="0"/>
                <a:cs typeface="Times New Roman" panose="02020603050405020304" pitchFamily="18" charset="0"/>
              </a:rPr>
              <a:t>Even though compensation may be payable under </a:t>
            </a:r>
            <a:r>
              <a:rPr lang="en-US" altLang="en-US" b="1" dirty="0">
                <a:solidFill>
                  <a:srgbClr val="FF0000"/>
                </a:solidFill>
                <a:latin typeface="Times New Roman" panose="02020603050405020304" pitchFamily="18" charset="0"/>
                <a:cs typeface="Times New Roman" panose="02020603050405020304" pitchFamily="18" charset="0"/>
              </a:rPr>
              <a:t>38 CFR 3.383</a:t>
            </a:r>
            <a:r>
              <a:rPr lang="en-US" altLang="en-US" dirty="0">
                <a:latin typeface="Times New Roman" panose="02020603050405020304" pitchFamily="18" charset="0"/>
                <a:cs typeface="Times New Roman" panose="02020603050405020304" pitchFamily="18" charset="0"/>
              </a:rPr>
              <a:t>, claimants </a:t>
            </a:r>
            <a:r>
              <a:rPr lang="en-US" altLang="en-US" i="1" u="sng" dirty="0">
                <a:latin typeface="Times New Roman" panose="02020603050405020304" pitchFamily="18" charset="0"/>
                <a:cs typeface="Times New Roman" panose="02020603050405020304" pitchFamily="18" charset="0"/>
              </a:rPr>
              <a:t>do not qualify </a:t>
            </a:r>
            <a:r>
              <a:rPr lang="en-US" altLang="en-US" dirty="0">
                <a:latin typeface="Times New Roman" panose="02020603050405020304" pitchFamily="18" charset="0"/>
                <a:cs typeface="Times New Roman" panose="02020603050405020304" pitchFamily="18" charset="0"/>
              </a:rPr>
              <a:t> for adaptive equipment based on a loss of paired SC and NSC organs or extremities. </a:t>
            </a:r>
            <a:r>
              <a:rPr lang="en-US" altLang="en-US" b="1" dirty="0">
                <a:solidFill>
                  <a:srgbClr val="FF0000"/>
                </a:solidFill>
                <a:latin typeface="Times New Roman" panose="02020603050405020304" pitchFamily="18" charset="0"/>
                <a:cs typeface="Times New Roman" panose="02020603050405020304" pitchFamily="18" charset="0"/>
              </a:rPr>
              <a:t>(38 USC 1160)</a:t>
            </a:r>
            <a:endParaRPr lang="en-US" altLang="en-US" b="1" i="1" u="sng" dirty="0">
              <a:solidFill>
                <a:srgbClr val="FF0000"/>
              </a:solidFill>
              <a:latin typeface="Times New Roman" panose="02020603050405020304" pitchFamily="18" charset="0"/>
              <a:cs typeface="Times New Roman" panose="02020603050405020304" pitchFamily="18" charset="0"/>
            </a:endParaRPr>
          </a:p>
          <a:p>
            <a:pPr marL="742950" lvl="1" indent="-285750">
              <a:buClr>
                <a:schemeClr val="accent1">
                  <a:lumMod val="60000"/>
                  <a:lumOff val="40000"/>
                </a:schemeClr>
              </a:buClr>
              <a:defRPr/>
            </a:pPr>
            <a:endParaRPr lang="en-US" altLang="en-US" dirty="0"/>
          </a:p>
        </p:txBody>
      </p:sp>
      <p:sp>
        <p:nvSpPr>
          <p:cNvPr id="2" name="Slide Number Placeholder 1"/>
          <p:cNvSpPr>
            <a:spLocks noGrp="1"/>
          </p:cNvSpPr>
          <p:nvPr>
            <p:ph type="sldNum" sz="quarter" idx="12"/>
          </p:nvPr>
        </p:nvSpPr>
        <p:spPr/>
        <p:txBody>
          <a:bodyPr/>
          <a:lstStyle/>
          <a:p>
            <a:pPr>
              <a:defRPr/>
            </a:pPr>
            <a:fld id="{621BF8B7-045A-41AA-B5B8-914A5FE98186}" type="slidenum">
              <a:rPr lang="en-US" altLang="en-US"/>
              <a:pPr>
                <a:defRPr/>
              </a:pPr>
              <a:t>12</a:t>
            </a:fld>
            <a:endParaRPr lang="en-US" altLang="en-US"/>
          </a:p>
        </p:txBody>
      </p:sp>
      <p:sp>
        <p:nvSpPr>
          <p:cNvPr id="6" name="Title 1"/>
          <p:cNvSpPr>
            <a:spLocks noGrp="1"/>
          </p:cNvSpPr>
          <p:nvPr>
            <p:ph type="title"/>
          </p:nvPr>
        </p:nvSpPr>
        <p:spPr>
          <a:xfrm>
            <a:off x="0" y="484188"/>
            <a:ext cx="8229600" cy="735012"/>
          </a:xfrm>
        </p:spPr>
        <p:txBody>
          <a:bodyPr/>
          <a:lstStyle/>
          <a:p>
            <a:pPr eaLnBrk="1" hangingPunct="1"/>
            <a:r>
              <a:rPr lang="en-US" altLang="en-US" sz="2700" dirty="0">
                <a:latin typeface="Times New Roman" panose="02020603050405020304" pitchFamily="18" charset="0"/>
                <a:cs typeface="Times New Roman" panose="02020603050405020304" pitchFamily="18" charset="0"/>
              </a:rPr>
              <a:t>ADAPTIVE EQUIPMENT ELIGIBILITY</a:t>
            </a:r>
            <a:endParaRPr lang="en-US" altLang="en-US" sz="2700" dirty="0"/>
          </a:p>
        </p:txBody>
      </p:sp>
    </p:spTree>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581400" y="1465487"/>
            <a:ext cx="5420328" cy="3423365"/>
          </a:xfrm>
          <a:prstGeom prst="rect">
            <a:avLst/>
          </a:prstGeom>
          <a:ln>
            <a:noFill/>
          </a:ln>
          <a:effectLst>
            <a:outerShdw blurRad="190500" algn="tl" rotWithShape="0">
              <a:srgbClr val="000000">
                <a:alpha val="70000"/>
              </a:srgbClr>
            </a:outerShdw>
          </a:effectLst>
        </p:spPr>
      </p:pic>
      <p:sp>
        <p:nvSpPr>
          <p:cNvPr id="4" name="Slide Number Placeholder 3"/>
          <p:cNvSpPr>
            <a:spLocks noGrp="1"/>
          </p:cNvSpPr>
          <p:nvPr>
            <p:ph type="sldNum" sz="quarter" idx="12"/>
          </p:nvPr>
        </p:nvSpPr>
        <p:spPr/>
        <p:txBody>
          <a:bodyPr/>
          <a:lstStyle/>
          <a:p>
            <a:pPr>
              <a:defRPr/>
            </a:pPr>
            <a:fld id="{8A499461-0DC1-4250-83C8-632A2C5C1181}" type="slidenum">
              <a:rPr lang="en-US" altLang="en-US"/>
              <a:pPr>
                <a:defRPr/>
              </a:pPr>
              <a:t>13</a:t>
            </a:fld>
            <a:endParaRPr lang="en-US" altLang="en-US"/>
          </a:p>
        </p:txBody>
      </p:sp>
      <p:sp>
        <p:nvSpPr>
          <p:cNvPr id="19458" name="Title 1"/>
          <p:cNvSpPr>
            <a:spLocks noGrp="1"/>
          </p:cNvSpPr>
          <p:nvPr>
            <p:ph type="title"/>
          </p:nvPr>
        </p:nvSpPr>
        <p:spPr>
          <a:xfrm>
            <a:off x="0" y="578770"/>
            <a:ext cx="7508875" cy="677619"/>
          </a:xfrm>
        </p:spPr>
        <p:txBody>
          <a:bodyPr/>
          <a:lstStyle/>
          <a:p>
            <a:pPr eaLnBrk="1" hangingPunct="1"/>
            <a:r>
              <a:rPr lang="en-US" altLang="en-US" sz="2700" dirty="0">
                <a:latin typeface="Times New Roman" panose="02020603050405020304" pitchFamily="18" charset="0"/>
                <a:cs typeface="Times New Roman" panose="02020603050405020304" pitchFamily="18" charset="0"/>
              </a:rPr>
              <a:t>SPECIALLY ADAPTED HOUSING  </a:t>
            </a:r>
          </a:p>
        </p:txBody>
      </p:sp>
      <p:sp>
        <p:nvSpPr>
          <p:cNvPr id="19461" name="TextBox 5"/>
          <p:cNvSpPr txBox="1">
            <a:spLocks noChangeArrowheads="1"/>
          </p:cNvSpPr>
          <p:nvPr/>
        </p:nvSpPr>
        <p:spPr bwMode="auto">
          <a:xfrm>
            <a:off x="609600" y="5097951"/>
            <a:ext cx="109728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rgbClr val="FBDE4D"/>
                </a:solidFill>
                <a:latin typeface="Arial" panose="020B0604020202020204" pitchFamily="34" charset="0"/>
              </a:defRPr>
            </a:lvl1pPr>
            <a:lvl2pPr marL="742950" indent="-285750">
              <a:defRPr sz="2800" b="1">
                <a:solidFill>
                  <a:srgbClr val="FBDE4D"/>
                </a:solidFill>
                <a:latin typeface="Arial" panose="020B0604020202020204" pitchFamily="34" charset="0"/>
              </a:defRPr>
            </a:lvl2pPr>
            <a:lvl3pPr marL="1143000" indent="-228600">
              <a:defRPr sz="2800" b="1">
                <a:solidFill>
                  <a:srgbClr val="FBDE4D"/>
                </a:solidFill>
                <a:latin typeface="Arial" panose="020B0604020202020204" pitchFamily="34" charset="0"/>
              </a:defRPr>
            </a:lvl3pPr>
            <a:lvl4pPr marL="1600200" indent="-228600">
              <a:defRPr sz="2800" b="1">
                <a:solidFill>
                  <a:srgbClr val="FBDE4D"/>
                </a:solidFill>
                <a:latin typeface="Arial" panose="020B0604020202020204" pitchFamily="34" charset="0"/>
              </a:defRPr>
            </a:lvl4pPr>
            <a:lvl5pPr marL="2057400" indent="-228600">
              <a:defRPr sz="2800" b="1">
                <a:solidFill>
                  <a:srgbClr val="FBDE4D"/>
                </a:solidFill>
                <a:latin typeface="Arial" panose="020B0604020202020204" pitchFamily="34" charset="0"/>
              </a:defRPr>
            </a:lvl5pPr>
            <a:lvl6pPr marL="2514600" indent="-228600" eaLnBrk="0" fontAlgn="base" hangingPunct="0">
              <a:spcBef>
                <a:spcPct val="0"/>
              </a:spcBef>
              <a:spcAft>
                <a:spcPct val="0"/>
              </a:spcAft>
              <a:defRPr sz="2800" b="1">
                <a:solidFill>
                  <a:srgbClr val="FBDE4D"/>
                </a:solidFill>
                <a:latin typeface="Arial" panose="020B0604020202020204" pitchFamily="34" charset="0"/>
              </a:defRPr>
            </a:lvl6pPr>
            <a:lvl7pPr marL="2971800" indent="-228600" eaLnBrk="0" fontAlgn="base" hangingPunct="0">
              <a:spcBef>
                <a:spcPct val="0"/>
              </a:spcBef>
              <a:spcAft>
                <a:spcPct val="0"/>
              </a:spcAft>
              <a:defRPr sz="2800" b="1">
                <a:solidFill>
                  <a:srgbClr val="FBDE4D"/>
                </a:solidFill>
                <a:latin typeface="Arial" panose="020B0604020202020204" pitchFamily="34" charset="0"/>
              </a:defRPr>
            </a:lvl7pPr>
            <a:lvl8pPr marL="3429000" indent="-228600" eaLnBrk="0" fontAlgn="base" hangingPunct="0">
              <a:spcBef>
                <a:spcPct val="0"/>
              </a:spcBef>
              <a:spcAft>
                <a:spcPct val="0"/>
              </a:spcAft>
              <a:defRPr sz="2800" b="1">
                <a:solidFill>
                  <a:srgbClr val="FBDE4D"/>
                </a:solidFill>
                <a:latin typeface="Arial" panose="020B0604020202020204" pitchFamily="34" charset="0"/>
              </a:defRPr>
            </a:lvl8pPr>
            <a:lvl9pPr marL="3886200" indent="-228600" eaLnBrk="0" fontAlgn="base" hangingPunct="0">
              <a:spcBef>
                <a:spcPct val="0"/>
              </a:spcBef>
              <a:spcAft>
                <a:spcPct val="0"/>
              </a:spcAft>
              <a:defRPr sz="2800" b="1">
                <a:solidFill>
                  <a:srgbClr val="FBDE4D"/>
                </a:solidFill>
                <a:latin typeface="Arial" panose="020B0604020202020204" pitchFamily="34" charset="0"/>
              </a:defRPr>
            </a:lvl9pPr>
          </a:lstStyle>
          <a:p>
            <a:pPr eaLnBrk="1" hangingPunct="1"/>
            <a:r>
              <a:rPr lang="en-US" altLang="en-US" sz="2400" b="0" dirty="0">
                <a:solidFill>
                  <a:schemeClr val="tx1"/>
                </a:solidFill>
                <a:latin typeface="Times New Roman" panose="02020603050405020304" pitchFamily="18" charset="0"/>
                <a:cs typeface="Times New Roman" panose="02020603050405020304" pitchFamily="18" charset="0"/>
              </a:rPr>
              <a:t>The Specially Adapted Housing (SAH) program offers grants to servicemembers and veterans with severe service-connected disabilities to assist them in building, remodeling, or purchasing an adapted home.</a:t>
            </a:r>
          </a:p>
        </p:txBody>
      </p:sp>
    </p:spTree>
    <p:extLst>
      <p:ext uri="{BB962C8B-B14F-4D97-AF65-F5344CB8AC3E}">
        <p14:creationId xmlns:p14="http://schemas.microsoft.com/office/powerpoint/2010/main" val="25860682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077169E-D2BE-4AF3-9DE4-FEC8522FB79D}" type="slidenum">
              <a:rPr lang="en-US" altLang="en-US" smtClean="0"/>
              <a:pPr>
                <a:defRPr/>
              </a:pPr>
              <a:t>14</a:t>
            </a:fld>
            <a:endParaRPr lang="en-US" altLang="en-US" dirty="0"/>
          </a:p>
        </p:txBody>
      </p:sp>
      <p:sp>
        <p:nvSpPr>
          <p:cNvPr id="20483" name="TextBox 3"/>
          <p:cNvSpPr txBox="1">
            <a:spLocks noChangeArrowheads="1"/>
          </p:cNvSpPr>
          <p:nvPr/>
        </p:nvSpPr>
        <p:spPr bwMode="auto">
          <a:xfrm>
            <a:off x="609600" y="1981201"/>
            <a:ext cx="10972800" cy="36625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800" b="1">
                <a:solidFill>
                  <a:srgbClr val="FBDE4D"/>
                </a:solidFill>
                <a:latin typeface="Arial" panose="020B0604020202020204" pitchFamily="34" charset="0"/>
              </a:defRPr>
            </a:lvl1pPr>
            <a:lvl2pPr marL="742950" indent="-285750">
              <a:defRPr sz="2800" b="1">
                <a:solidFill>
                  <a:srgbClr val="FBDE4D"/>
                </a:solidFill>
                <a:latin typeface="Arial" panose="020B0604020202020204" pitchFamily="34" charset="0"/>
              </a:defRPr>
            </a:lvl2pPr>
            <a:lvl3pPr marL="1143000" indent="-228600">
              <a:defRPr sz="2800" b="1">
                <a:solidFill>
                  <a:srgbClr val="FBDE4D"/>
                </a:solidFill>
                <a:latin typeface="Arial" panose="020B0604020202020204" pitchFamily="34" charset="0"/>
              </a:defRPr>
            </a:lvl3pPr>
            <a:lvl4pPr marL="1600200" indent="-228600">
              <a:defRPr sz="2800" b="1">
                <a:solidFill>
                  <a:srgbClr val="FBDE4D"/>
                </a:solidFill>
                <a:latin typeface="Arial" panose="020B0604020202020204" pitchFamily="34" charset="0"/>
              </a:defRPr>
            </a:lvl4pPr>
            <a:lvl5pPr marL="2057400" indent="-228600">
              <a:defRPr sz="2800" b="1">
                <a:solidFill>
                  <a:srgbClr val="FBDE4D"/>
                </a:solidFill>
                <a:latin typeface="Arial" panose="020B0604020202020204" pitchFamily="34" charset="0"/>
              </a:defRPr>
            </a:lvl5pPr>
            <a:lvl6pPr marL="2514600" indent="-228600" eaLnBrk="0" fontAlgn="base" hangingPunct="0">
              <a:spcBef>
                <a:spcPct val="0"/>
              </a:spcBef>
              <a:spcAft>
                <a:spcPct val="0"/>
              </a:spcAft>
              <a:defRPr sz="2800" b="1">
                <a:solidFill>
                  <a:srgbClr val="FBDE4D"/>
                </a:solidFill>
                <a:latin typeface="Arial" panose="020B0604020202020204" pitchFamily="34" charset="0"/>
              </a:defRPr>
            </a:lvl6pPr>
            <a:lvl7pPr marL="2971800" indent="-228600" eaLnBrk="0" fontAlgn="base" hangingPunct="0">
              <a:spcBef>
                <a:spcPct val="0"/>
              </a:spcBef>
              <a:spcAft>
                <a:spcPct val="0"/>
              </a:spcAft>
              <a:defRPr sz="2800" b="1">
                <a:solidFill>
                  <a:srgbClr val="FBDE4D"/>
                </a:solidFill>
                <a:latin typeface="Arial" panose="020B0604020202020204" pitchFamily="34" charset="0"/>
              </a:defRPr>
            </a:lvl7pPr>
            <a:lvl8pPr marL="3429000" indent="-228600" eaLnBrk="0" fontAlgn="base" hangingPunct="0">
              <a:spcBef>
                <a:spcPct val="0"/>
              </a:spcBef>
              <a:spcAft>
                <a:spcPct val="0"/>
              </a:spcAft>
              <a:defRPr sz="2800" b="1">
                <a:solidFill>
                  <a:srgbClr val="FBDE4D"/>
                </a:solidFill>
                <a:latin typeface="Arial" panose="020B0604020202020204" pitchFamily="34" charset="0"/>
              </a:defRPr>
            </a:lvl8pPr>
            <a:lvl9pPr marL="3886200" indent="-228600" eaLnBrk="0" fontAlgn="base" hangingPunct="0">
              <a:spcBef>
                <a:spcPct val="0"/>
              </a:spcBef>
              <a:spcAft>
                <a:spcPct val="0"/>
              </a:spcAft>
              <a:defRPr sz="2800" b="1">
                <a:solidFill>
                  <a:srgbClr val="FBDE4D"/>
                </a:solidFill>
                <a:latin typeface="Arial" panose="020B0604020202020204" pitchFamily="34" charset="0"/>
              </a:defRPr>
            </a:lvl9pPr>
          </a:lstStyle>
          <a:p>
            <a:pPr marL="0" indent="0"/>
            <a:r>
              <a:rPr lang="en-US" altLang="en-US" sz="3200" dirty="0">
                <a:solidFill>
                  <a:srgbClr val="FF0000"/>
                </a:solidFill>
                <a:latin typeface="Times New Roman" panose="02020603050405020304" pitchFamily="18" charset="0"/>
                <a:cs typeface="Times New Roman" panose="02020603050405020304" pitchFamily="18" charset="0"/>
              </a:rPr>
              <a:t>38 CFR 3.809</a:t>
            </a:r>
          </a:p>
          <a:p>
            <a:pPr marL="0" indent="0"/>
            <a:endParaRPr lang="en-US" altLang="en-US" sz="3200" b="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en-US" sz="2400" b="0" dirty="0">
                <a:solidFill>
                  <a:schemeClr val="tx1"/>
                </a:solidFill>
                <a:latin typeface="Times New Roman" panose="02020603050405020304" pitchFamily="18" charset="0"/>
                <a:cs typeface="Times New Roman" panose="02020603050405020304" pitchFamily="18" charset="0"/>
              </a:rPr>
              <a:t>An eligible person may receive a grant of not more than 50 percent of the cost of a specially adapted house. </a:t>
            </a:r>
          </a:p>
          <a:p>
            <a:pPr marL="342900" indent="-342900">
              <a:buFont typeface="Arial" panose="020B0604020202020204" pitchFamily="34" charset="0"/>
              <a:buChar char="•"/>
            </a:pPr>
            <a:endParaRPr lang="en-US" altLang="en-US" sz="2400" b="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en-US" sz="2400" b="0" dirty="0">
                <a:solidFill>
                  <a:schemeClr val="tx1"/>
                </a:solidFill>
                <a:latin typeface="Times New Roman" panose="02020603050405020304" pitchFamily="18" charset="0"/>
                <a:cs typeface="Times New Roman" panose="02020603050405020304" pitchFamily="18" charset="0"/>
              </a:rPr>
              <a:t>SAH maximum is currently $101,754. </a:t>
            </a:r>
          </a:p>
          <a:p>
            <a:pPr marL="342900" indent="-342900">
              <a:buFont typeface="Arial" panose="020B0604020202020204" pitchFamily="34" charset="0"/>
              <a:buChar char="•"/>
            </a:pPr>
            <a:endParaRPr lang="en-US" altLang="en-US" sz="2400" b="0" dirty="0">
              <a:solidFill>
                <a:schemeClr val="tx1"/>
              </a:solid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US" altLang="en-US" sz="2400" b="0" dirty="0">
                <a:solidFill>
                  <a:schemeClr val="tx1"/>
                </a:solidFill>
                <a:latin typeface="Times New Roman" panose="02020603050405020304" pitchFamily="18" charset="0"/>
                <a:cs typeface="Times New Roman" panose="02020603050405020304" pitchFamily="18" charset="0"/>
              </a:rPr>
              <a:t>The grant can be awarded three times not to exceed the maximum dollar amount allowable.</a:t>
            </a:r>
          </a:p>
        </p:txBody>
      </p:sp>
      <p:sp>
        <p:nvSpPr>
          <p:cNvPr id="4" name="Title 1"/>
          <p:cNvSpPr txBox="1">
            <a:spLocks/>
          </p:cNvSpPr>
          <p:nvPr/>
        </p:nvSpPr>
        <p:spPr>
          <a:xfrm>
            <a:off x="9525" y="457200"/>
            <a:ext cx="7508875" cy="757058"/>
          </a:xfrm>
          <a:prstGeom prst="rect">
            <a:avLst/>
          </a:prstGeom>
        </p:spPr>
        <p:txBody>
          <a:bodyPr/>
          <a:lst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a:lstStyle>
          <a:p>
            <a:pPr algn="l" eaLnBrk="1" hangingPunct="1"/>
            <a:r>
              <a:rPr lang="en-US" altLang="en-US" sz="2700" b="1" dirty="0">
                <a:latin typeface="Times New Roman" panose="02020603050405020304" pitchFamily="18" charset="0"/>
                <a:cs typeface="Times New Roman" panose="02020603050405020304" pitchFamily="18" charset="0"/>
              </a:rPr>
              <a:t>SPECIALLY ADAPTED HOUSING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077169E-D2BE-4AF3-9DE4-FEC8522FB79D}" type="slidenum">
              <a:rPr lang="en-US" altLang="en-US" smtClean="0"/>
              <a:pPr>
                <a:defRPr/>
              </a:pPr>
              <a:t>15</a:t>
            </a:fld>
            <a:endParaRPr lang="en-US" altLang="en-US" dirty="0"/>
          </a:p>
        </p:txBody>
      </p:sp>
      <p:sp>
        <p:nvSpPr>
          <p:cNvPr id="20483" name="TextBox 3"/>
          <p:cNvSpPr txBox="1">
            <a:spLocks noChangeArrowheads="1"/>
          </p:cNvSpPr>
          <p:nvPr/>
        </p:nvSpPr>
        <p:spPr bwMode="auto">
          <a:xfrm>
            <a:off x="609600" y="1497117"/>
            <a:ext cx="109728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800" b="1">
                <a:solidFill>
                  <a:srgbClr val="FBDE4D"/>
                </a:solidFill>
                <a:latin typeface="Arial" panose="020B0604020202020204" pitchFamily="34" charset="0"/>
              </a:defRPr>
            </a:lvl1pPr>
            <a:lvl2pPr marL="742950" indent="-285750">
              <a:defRPr sz="2800" b="1">
                <a:solidFill>
                  <a:srgbClr val="FBDE4D"/>
                </a:solidFill>
                <a:latin typeface="Arial" panose="020B0604020202020204" pitchFamily="34" charset="0"/>
              </a:defRPr>
            </a:lvl2pPr>
            <a:lvl3pPr marL="1143000" indent="-228600">
              <a:defRPr sz="2800" b="1">
                <a:solidFill>
                  <a:srgbClr val="FBDE4D"/>
                </a:solidFill>
                <a:latin typeface="Arial" panose="020B0604020202020204" pitchFamily="34" charset="0"/>
              </a:defRPr>
            </a:lvl3pPr>
            <a:lvl4pPr marL="1600200" indent="-228600">
              <a:defRPr sz="2800" b="1">
                <a:solidFill>
                  <a:srgbClr val="FBDE4D"/>
                </a:solidFill>
                <a:latin typeface="Arial" panose="020B0604020202020204" pitchFamily="34" charset="0"/>
              </a:defRPr>
            </a:lvl4pPr>
            <a:lvl5pPr marL="2057400" indent="-228600">
              <a:defRPr sz="2800" b="1">
                <a:solidFill>
                  <a:srgbClr val="FBDE4D"/>
                </a:solidFill>
                <a:latin typeface="Arial" panose="020B0604020202020204" pitchFamily="34" charset="0"/>
              </a:defRPr>
            </a:lvl5pPr>
            <a:lvl6pPr marL="2514600" indent="-228600" eaLnBrk="0" fontAlgn="base" hangingPunct="0">
              <a:spcBef>
                <a:spcPct val="0"/>
              </a:spcBef>
              <a:spcAft>
                <a:spcPct val="0"/>
              </a:spcAft>
              <a:defRPr sz="2800" b="1">
                <a:solidFill>
                  <a:srgbClr val="FBDE4D"/>
                </a:solidFill>
                <a:latin typeface="Arial" panose="020B0604020202020204" pitchFamily="34" charset="0"/>
              </a:defRPr>
            </a:lvl6pPr>
            <a:lvl7pPr marL="2971800" indent="-228600" eaLnBrk="0" fontAlgn="base" hangingPunct="0">
              <a:spcBef>
                <a:spcPct val="0"/>
              </a:spcBef>
              <a:spcAft>
                <a:spcPct val="0"/>
              </a:spcAft>
              <a:defRPr sz="2800" b="1">
                <a:solidFill>
                  <a:srgbClr val="FBDE4D"/>
                </a:solidFill>
                <a:latin typeface="Arial" panose="020B0604020202020204" pitchFamily="34" charset="0"/>
              </a:defRPr>
            </a:lvl7pPr>
            <a:lvl8pPr marL="3429000" indent="-228600" eaLnBrk="0" fontAlgn="base" hangingPunct="0">
              <a:spcBef>
                <a:spcPct val="0"/>
              </a:spcBef>
              <a:spcAft>
                <a:spcPct val="0"/>
              </a:spcAft>
              <a:defRPr sz="2800" b="1">
                <a:solidFill>
                  <a:srgbClr val="FBDE4D"/>
                </a:solidFill>
                <a:latin typeface="Arial" panose="020B0604020202020204" pitchFamily="34" charset="0"/>
              </a:defRPr>
            </a:lvl8pPr>
            <a:lvl9pPr marL="3886200" indent="-228600" eaLnBrk="0" fontAlgn="base" hangingPunct="0">
              <a:spcBef>
                <a:spcPct val="0"/>
              </a:spcBef>
              <a:spcAft>
                <a:spcPct val="0"/>
              </a:spcAft>
              <a:defRPr sz="2800" b="1">
                <a:solidFill>
                  <a:srgbClr val="FBDE4D"/>
                </a:solidFill>
                <a:latin typeface="Arial" panose="020B0604020202020204" pitchFamily="34" charset="0"/>
              </a:defRPr>
            </a:lvl9pPr>
          </a:lstStyle>
          <a:p>
            <a:pPr marL="0" indent="0"/>
            <a:r>
              <a:rPr lang="en-US" altLang="en-US" sz="2400" b="0" dirty="0">
                <a:solidFill>
                  <a:schemeClr val="tx1"/>
                </a:solidFill>
                <a:latin typeface="Times New Roman" panose="02020603050405020304" pitchFamily="18" charset="0"/>
                <a:cs typeface="Times New Roman" panose="02020603050405020304" pitchFamily="18" charset="0"/>
              </a:rPr>
              <a:t>SAH grants can be used in one of the following ways:</a:t>
            </a:r>
          </a:p>
          <a:p>
            <a:pPr marL="0" indent="0"/>
            <a:endParaRPr lang="en-US" altLang="en-US" sz="2400" b="0" dirty="0">
              <a:solidFill>
                <a:schemeClr val="tx1"/>
              </a:solidFill>
              <a:latin typeface="Times New Roman" panose="02020603050405020304" pitchFamily="18" charset="0"/>
              <a:cs typeface="Times New Roman" panose="02020603050405020304" pitchFamily="18" charset="0"/>
            </a:endParaRPr>
          </a:p>
          <a:p>
            <a:pPr marL="342900" indent="-225425">
              <a:buFont typeface="Arial" panose="020B0604020202020204" pitchFamily="34" charset="0"/>
              <a:buChar char="•"/>
            </a:pPr>
            <a:r>
              <a:rPr lang="en-US" altLang="en-US" sz="2400" b="0" dirty="0">
                <a:solidFill>
                  <a:schemeClr val="tx1"/>
                </a:solidFill>
                <a:latin typeface="Times New Roman" panose="02020603050405020304" pitchFamily="18" charset="0"/>
                <a:cs typeface="Times New Roman" panose="02020603050405020304" pitchFamily="18" charset="0"/>
              </a:rPr>
              <a:t>Construct a specially adapted home on land to be acquired</a:t>
            </a:r>
          </a:p>
          <a:p>
            <a:pPr marL="342900" indent="-225425"/>
            <a:endParaRPr lang="en-US" altLang="en-US" sz="2400" b="0" dirty="0">
              <a:solidFill>
                <a:schemeClr val="tx1"/>
              </a:solidFill>
              <a:latin typeface="Times New Roman" panose="02020603050405020304" pitchFamily="18" charset="0"/>
              <a:cs typeface="Times New Roman" panose="02020603050405020304" pitchFamily="18" charset="0"/>
            </a:endParaRPr>
          </a:p>
          <a:p>
            <a:pPr marL="342900" indent="-225425">
              <a:buFont typeface="Arial" panose="020B0604020202020204" pitchFamily="34" charset="0"/>
              <a:buChar char="•"/>
            </a:pPr>
            <a:r>
              <a:rPr lang="en-US" altLang="en-US" sz="2400" b="0" dirty="0">
                <a:solidFill>
                  <a:schemeClr val="tx1"/>
                </a:solidFill>
                <a:latin typeface="Times New Roman" panose="02020603050405020304" pitchFamily="18" charset="0"/>
                <a:cs typeface="Times New Roman" panose="02020603050405020304" pitchFamily="18" charset="0"/>
              </a:rPr>
              <a:t>Build a home on land already owned if it is suitable for specially adapted housing</a:t>
            </a:r>
          </a:p>
          <a:p>
            <a:pPr marL="342900" indent="-225425"/>
            <a:endParaRPr lang="en-US" altLang="en-US" sz="2400" b="0" dirty="0">
              <a:solidFill>
                <a:schemeClr val="tx1"/>
              </a:solidFill>
              <a:latin typeface="Times New Roman" panose="02020603050405020304" pitchFamily="18" charset="0"/>
              <a:cs typeface="Times New Roman" panose="02020603050405020304" pitchFamily="18" charset="0"/>
            </a:endParaRPr>
          </a:p>
          <a:p>
            <a:pPr marL="342900" indent="-225425">
              <a:buFont typeface="Arial" panose="020B0604020202020204" pitchFamily="34" charset="0"/>
              <a:buChar char="•"/>
            </a:pPr>
            <a:r>
              <a:rPr lang="en-US" altLang="en-US" sz="2400" b="0" dirty="0">
                <a:solidFill>
                  <a:schemeClr val="tx1"/>
                </a:solidFill>
                <a:latin typeface="Times New Roman" panose="02020603050405020304" pitchFamily="18" charset="0"/>
                <a:cs typeface="Times New Roman" panose="02020603050405020304" pitchFamily="18" charset="0"/>
              </a:rPr>
              <a:t>Remodel an existing home if it can be made suitable for specially adapted housing</a:t>
            </a:r>
          </a:p>
          <a:p>
            <a:pPr marL="342900" indent="-225425"/>
            <a:endParaRPr lang="en-US" altLang="en-US" sz="2400" b="0" dirty="0">
              <a:solidFill>
                <a:schemeClr val="tx1"/>
              </a:solidFill>
              <a:latin typeface="Times New Roman" panose="02020603050405020304" pitchFamily="18" charset="0"/>
              <a:cs typeface="Times New Roman" panose="02020603050405020304" pitchFamily="18" charset="0"/>
            </a:endParaRPr>
          </a:p>
          <a:p>
            <a:pPr marL="342900" indent="-225425">
              <a:buFont typeface="Arial" panose="020B0604020202020204" pitchFamily="34" charset="0"/>
              <a:buChar char="•"/>
            </a:pPr>
            <a:r>
              <a:rPr lang="en-US" altLang="en-US" sz="2400" b="0" dirty="0">
                <a:solidFill>
                  <a:schemeClr val="tx1"/>
                </a:solidFill>
                <a:latin typeface="Times New Roman" panose="02020603050405020304" pitchFamily="18" charset="0"/>
                <a:cs typeface="Times New Roman" panose="02020603050405020304" pitchFamily="18" charset="0"/>
              </a:rPr>
              <a:t>Use the grant to help pay the unpaid principal mortgage balance of an adapted home already acquired without the assistance of a VA grant</a:t>
            </a:r>
            <a:endParaRPr lang="en-US" altLang="en-US" sz="1800" b="0" dirty="0">
              <a:solidFill>
                <a:schemeClr val="tx1"/>
              </a:solidFill>
              <a:latin typeface="Times New Roman" panose="02020603050405020304" pitchFamily="18" charset="0"/>
              <a:cs typeface="Times New Roman" panose="02020603050405020304" pitchFamily="18" charset="0"/>
            </a:endParaRPr>
          </a:p>
        </p:txBody>
      </p:sp>
      <p:sp>
        <p:nvSpPr>
          <p:cNvPr id="4" name="Title 1"/>
          <p:cNvSpPr txBox="1">
            <a:spLocks/>
          </p:cNvSpPr>
          <p:nvPr/>
        </p:nvSpPr>
        <p:spPr>
          <a:xfrm>
            <a:off x="0" y="533400"/>
            <a:ext cx="7508875" cy="533400"/>
          </a:xfrm>
          <a:prstGeom prst="rect">
            <a:avLst/>
          </a:prstGeom>
        </p:spPr>
        <p:txBody>
          <a:bodyPr/>
          <a:lst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a:lstStyle>
          <a:p>
            <a:pPr algn="l" eaLnBrk="1" hangingPunct="1"/>
            <a:r>
              <a:rPr lang="en-US" altLang="en-US" sz="2700" b="1" dirty="0">
                <a:latin typeface="Times New Roman" panose="02020603050405020304" pitchFamily="18" charset="0"/>
                <a:cs typeface="Times New Roman" panose="02020603050405020304" pitchFamily="18" charset="0"/>
              </a:rPr>
              <a:t>SPECIALLY ADAPTED HOUSING  </a:t>
            </a:r>
          </a:p>
        </p:txBody>
      </p:sp>
    </p:spTree>
    <p:extLst>
      <p:ext uri="{BB962C8B-B14F-4D97-AF65-F5344CB8AC3E}">
        <p14:creationId xmlns:p14="http://schemas.microsoft.com/office/powerpoint/2010/main" val="1524073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C077169E-D2BE-4AF3-9DE4-FEC8522FB79D}" type="slidenum">
              <a:rPr lang="en-US" altLang="en-US" smtClean="0"/>
              <a:pPr>
                <a:defRPr/>
              </a:pPr>
              <a:t>16</a:t>
            </a:fld>
            <a:endParaRPr lang="en-US" altLang="en-US" dirty="0"/>
          </a:p>
        </p:txBody>
      </p:sp>
      <p:sp>
        <p:nvSpPr>
          <p:cNvPr id="4" name="Title 1"/>
          <p:cNvSpPr txBox="1">
            <a:spLocks/>
          </p:cNvSpPr>
          <p:nvPr/>
        </p:nvSpPr>
        <p:spPr>
          <a:xfrm>
            <a:off x="0" y="170070"/>
            <a:ext cx="7353300" cy="838200"/>
          </a:xfrm>
          <a:prstGeom prst="rect">
            <a:avLst/>
          </a:prstGeom>
        </p:spPr>
        <p:txBody>
          <a:bodyPr/>
          <a:lst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a:lstStyle>
          <a:p>
            <a:pPr algn="l" eaLnBrk="1" hangingPunct="1"/>
            <a:r>
              <a:rPr lang="en-US" altLang="en-US" sz="2700" b="1" dirty="0">
                <a:latin typeface="Times New Roman" panose="02020603050405020304" pitchFamily="18" charset="0"/>
                <a:cs typeface="Times New Roman" panose="02020603050405020304" pitchFamily="18" charset="0"/>
              </a:rPr>
              <a:t>SPECIALLY ADAPTED HOUSING ELIGIBILITY  </a:t>
            </a:r>
          </a:p>
        </p:txBody>
      </p:sp>
      <p:sp>
        <p:nvSpPr>
          <p:cNvPr id="3" name="Rectangle 2"/>
          <p:cNvSpPr/>
          <p:nvPr/>
        </p:nvSpPr>
        <p:spPr>
          <a:xfrm>
            <a:off x="647700" y="1241078"/>
            <a:ext cx="10896600" cy="5247590"/>
          </a:xfrm>
          <a:prstGeom prst="rect">
            <a:avLst/>
          </a:prstGeom>
        </p:spPr>
        <p:txBody>
          <a:bodyPr wrap="square">
            <a:spAutoFit/>
          </a:bodyPr>
          <a:lstStyle/>
          <a:p>
            <a:r>
              <a:rPr lang="en-US" sz="2400" dirty="0">
                <a:latin typeface="Times New Roman" panose="02020603050405020304" pitchFamily="18" charset="0"/>
                <a:cs typeface="Times New Roman" panose="02020603050405020304" pitchFamily="18" charset="0"/>
              </a:rPr>
              <a:t>The SAH grant is available to veterans and servicemembers who are entitled to VA disability compensation due to:</a:t>
            </a:r>
          </a:p>
          <a:p>
            <a:endParaRPr lang="en-US" sz="1000" dirty="0">
              <a:latin typeface="Times New Roman" panose="02020603050405020304" pitchFamily="18" charset="0"/>
              <a:cs typeface="Times New Roman" panose="02020603050405020304" pitchFamily="18" charset="0"/>
            </a:endParaRPr>
          </a:p>
          <a:p>
            <a:pPr marL="342900" indent="-1762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Loss or loss of use of both lower extremities, such as to preclude locomotion without the aid of braces, crutches, canes, or a wheelchair </a:t>
            </a:r>
          </a:p>
          <a:p>
            <a:pPr marL="166687"/>
            <a:endParaRPr lang="en-US" sz="1000" dirty="0">
              <a:latin typeface="Times New Roman" panose="02020603050405020304" pitchFamily="18" charset="0"/>
              <a:cs typeface="Times New Roman" panose="02020603050405020304" pitchFamily="18" charset="0"/>
            </a:endParaRPr>
          </a:p>
          <a:p>
            <a:pPr marL="342900" indent="-1762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Blindness in both eyes, plus loss or loss of use of one lower extremity</a:t>
            </a:r>
          </a:p>
          <a:p>
            <a:pPr marL="166687"/>
            <a:endParaRPr lang="en-US" sz="1000" dirty="0">
              <a:latin typeface="Times New Roman" panose="02020603050405020304" pitchFamily="18" charset="0"/>
              <a:cs typeface="Times New Roman" panose="02020603050405020304" pitchFamily="18" charset="0"/>
            </a:endParaRPr>
          </a:p>
          <a:p>
            <a:pPr marL="342900" indent="-1762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Loss or loss of use of one lower extremity together with either</a:t>
            </a:r>
          </a:p>
          <a:p>
            <a:pPr marL="342900" indent="-176213">
              <a:buFont typeface="Arial" panose="020B0604020202020204" pitchFamily="34" charset="0"/>
              <a:buChar char="•"/>
            </a:pPr>
            <a:endParaRPr lang="en-US" sz="1050" dirty="0">
              <a:latin typeface="Times New Roman" panose="02020603050405020304" pitchFamily="18" charset="0"/>
              <a:cs typeface="Times New Roman" panose="02020603050405020304" pitchFamily="18" charset="0"/>
            </a:endParaRPr>
          </a:p>
          <a:p>
            <a:pPr marL="685800" lvl="2" indent="-285750">
              <a:buFont typeface="Times New Roman" panose="02020603050405020304" pitchFamily="18" charset="0"/>
              <a:buChar char="−"/>
              <a:tabLst>
                <a:tab pos="571500" algn="l"/>
                <a:tab pos="857250" algn="l"/>
                <a:tab pos="1257300" algn="l"/>
              </a:tabLst>
            </a:pPr>
            <a:r>
              <a:rPr lang="en-US" sz="2400" dirty="0">
                <a:latin typeface="Times New Roman" panose="02020603050405020304" pitchFamily="18" charset="0"/>
                <a:cs typeface="Times New Roman" panose="02020603050405020304" pitchFamily="18" charset="0"/>
              </a:rPr>
              <a:t>residuals of organic disease or injury or</a:t>
            </a:r>
          </a:p>
          <a:p>
            <a:pPr marL="685800" lvl="2" indent="-285750">
              <a:buFont typeface="Times New Roman" panose="02020603050405020304" pitchFamily="18" charset="0"/>
              <a:buChar char="−"/>
              <a:tabLst>
                <a:tab pos="571500" algn="l"/>
                <a:tab pos="857250" algn="l"/>
                <a:tab pos="1257300" algn="l"/>
              </a:tabLst>
            </a:pPr>
            <a:endParaRPr lang="en-US" sz="1000" dirty="0">
              <a:latin typeface="Times New Roman" panose="02020603050405020304" pitchFamily="18" charset="0"/>
              <a:cs typeface="Times New Roman" panose="02020603050405020304" pitchFamily="18" charset="0"/>
            </a:endParaRPr>
          </a:p>
          <a:p>
            <a:pPr marL="685800" lvl="2" indent="-285750">
              <a:buFont typeface="Times New Roman" panose="02020603050405020304" pitchFamily="18" charset="0"/>
              <a:buChar char="−"/>
              <a:tabLst>
                <a:tab pos="571500" algn="l"/>
                <a:tab pos="857250" algn="l"/>
                <a:tab pos="1257300" algn="l"/>
              </a:tabLst>
            </a:pPr>
            <a:r>
              <a:rPr lang="en-US" sz="2400" dirty="0">
                <a:latin typeface="Times New Roman" panose="02020603050405020304" pitchFamily="18" charset="0"/>
                <a:cs typeface="Times New Roman" panose="02020603050405020304" pitchFamily="18" charset="0"/>
              </a:rPr>
              <a:t>the loss or loss of use of one upper extremity, affecting balance or propulsion as to preclude locomotion without the aid of braces, crutches, canes, or a wheelchair</a:t>
            </a:r>
          </a:p>
          <a:p>
            <a:pPr marL="1423987" lvl="2" indent="-342900">
              <a:buFont typeface="Arial" panose="020B0604020202020204" pitchFamily="34" charset="0"/>
              <a:buChar char="•"/>
            </a:pPr>
            <a:endParaRPr lang="en-US" sz="1000" dirty="0">
              <a:latin typeface="Times New Roman" panose="02020603050405020304" pitchFamily="18" charset="0"/>
              <a:cs typeface="Times New Roman" panose="02020603050405020304" pitchFamily="18" charset="0"/>
            </a:endParaRPr>
          </a:p>
          <a:p>
            <a:pPr marL="342900" indent="-1762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Loss or loss of use of both upper extremities at or above the elbows</a:t>
            </a:r>
          </a:p>
          <a:p>
            <a:pPr marL="166687"/>
            <a:endParaRPr lang="en-US" sz="1050" dirty="0">
              <a:latin typeface="Times New Roman" panose="02020603050405020304" pitchFamily="18" charset="0"/>
              <a:cs typeface="Times New Roman" panose="02020603050405020304" pitchFamily="18" charset="0"/>
            </a:endParaRPr>
          </a:p>
          <a:p>
            <a:pPr marL="342900" indent="-176213">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A severe burn injury</a:t>
            </a:r>
          </a:p>
        </p:txBody>
      </p:sp>
    </p:spTree>
    <p:extLst>
      <p:ext uri="{BB962C8B-B14F-4D97-AF65-F5344CB8AC3E}">
        <p14:creationId xmlns:p14="http://schemas.microsoft.com/office/powerpoint/2010/main" val="1707725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a:xfrm>
            <a:off x="609600" y="4702175"/>
            <a:ext cx="10972800" cy="1447800"/>
          </a:xfrm>
        </p:spPr>
        <p:txBody>
          <a:bodyPr>
            <a:normAutofit/>
          </a:bodyPr>
          <a:lstStyle/>
          <a:p>
            <a:pPr marL="0" indent="0">
              <a:buNone/>
            </a:pPr>
            <a:r>
              <a:rPr lang="en-US" altLang="en-US" dirty="0">
                <a:latin typeface="Times New Roman" panose="02020603050405020304" pitchFamily="18" charset="0"/>
                <a:cs typeface="Times New Roman" panose="02020603050405020304" pitchFamily="18" charset="0"/>
              </a:rPr>
              <a:t>An eligible person may receive a grant for the actual cost to adapt a house or for the appraised market value of the necessary features already in a house when it was purchased.</a:t>
            </a:r>
          </a:p>
        </p:txBody>
      </p:sp>
      <p:sp>
        <p:nvSpPr>
          <p:cNvPr id="4" name="Slide Number Placeholder 3"/>
          <p:cNvSpPr>
            <a:spLocks noGrp="1"/>
          </p:cNvSpPr>
          <p:nvPr>
            <p:ph type="sldNum" sz="quarter" idx="12"/>
          </p:nvPr>
        </p:nvSpPr>
        <p:spPr/>
        <p:txBody>
          <a:bodyPr/>
          <a:lstStyle/>
          <a:p>
            <a:pPr>
              <a:defRPr/>
            </a:pPr>
            <a:fld id="{835AEA97-6E34-4A8E-8F12-63FA1780C8DD}" type="slidenum">
              <a:rPr lang="en-US" altLang="en-US"/>
              <a:pPr>
                <a:defRPr/>
              </a:pPr>
              <a:t>17</a:t>
            </a:fld>
            <a:endParaRPr lang="en-US" altLang="en-US"/>
          </a:p>
        </p:txBody>
      </p:sp>
      <p:sp>
        <p:nvSpPr>
          <p:cNvPr id="27650" name="Title 1"/>
          <p:cNvSpPr>
            <a:spLocks noGrp="1"/>
          </p:cNvSpPr>
          <p:nvPr>
            <p:ph type="title"/>
          </p:nvPr>
        </p:nvSpPr>
        <p:spPr>
          <a:xfrm>
            <a:off x="1" y="338931"/>
            <a:ext cx="9190038" cy="750094"/>
          </a:xfrm>
        </p:spPr>
        <p:txBody>
          <a:bodyPr/>
          <a:lstStyle/>
          <a:p>
            <a:pPr eaLnBrk="1" hangingPunct="1"/>
            <a:r>
              <a:rPr lang="en-US" altLang="en-US" sz="2700" dirty="0">
                <a:latin typeface="Times New Roman" panose="02020603050405020304" pitchFamily="18" charset="0"/>
                <a:cs typeface="Times New Roman" panose="02020603050405020304" pitchFamily="18" charset="0"/>
              </a:rPr>
              <a:t>SPECIAL HOME ADAPTATION </a:t>
            </a:r>
          </a:p>
        </p:txBody>
      </p:sp>
      <p:pic>
        <p:nvPicPr>
          <p:cNvPr id="27653"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48088" y="1371600"/>
            <a:ext cx="4695825" cy="31242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10972800" cy="5257800"/>
          </a:xfrm>
        </p:spPr>
        <p:txBody>
          <a:bodyPr/>
          <a:lstStyle/>
          <a:p>
            <a:pPr marL="0" indent="0">
              <a:buNone/>
              <a:defRPr/>
            </a:pPr>
            <a:r>
              <a:rPr lang="en-US" sz="2800" b="1" dirty="0">
                <a:solidFill>
                  <a:srgbClr val="FF0000"/>
                </a:solidFill>
                <a:latin typeface="Times New Roman" panose="02020603050405020304" pitchFamily="18" charset="0"/>
                <a:cs typeface="Times New Roman" panose="02020603050405020304" pitchFamily="18" charset="0"/>
              </a:rPr>
              <a:t>38 CFR 3.809a</a:t>
            </a:r>
          </a:p>
          <a:p>
            <a:pPr marL="0" indent="0">
              <a:buNone/>
              <a:defRPr/>
            </a:pPr>
            <a:r>
              <a:rPr lang="en-US" sz="2400" dirty="0">
                <a:latin typeface="Times New Roman" panose="02020603050405020304" pitchFamily="18" charset="0"/>
                <a:cs typeface="Times New Roman" panose="02020603050405020304" pitchFamily="18" charset="0"/>
              </a:rPr>
              <a:t>The SHA grant is available to veterans and servicemembers who are entitled to disability compensation due to:</a:t>
            </a:r>
          </a:p>
          <a:p>
            <a:pPr marL="0" indent="0">
              <a:buNone/>
              <a:defRPr/>
            </a:pPr>
            <a:endParaRPr lang="en-US" sz="2400" dirty="0">
              <a:latin typeface="Times New Roman" panose="02020603050405020304" pitchFamily="18" charset="0"/>
              <a:cs typeface="Times New Roman" panose="02020603050405020304" pitchFamily="18" charset="0"/>
            </a:endParaRPr>
          </a:p>
          <a:p>
            <a:pPr lvl="1">
              <a:defRPr/>
            </a:pPr>
            <a:r>
              <a:rPr lang="en-US" sz="2400" dirty="0">
                <a:latin typeface="Times New Roman" panose="02020603050405020304" pitchFamily="18" charset="0"/>
                <a:cs typeface="Times New Roman" panose="02020603050405020304" pitchFamily="18" charset="0"/>
              </a:rPr>
              <a:t>Blindness in both eyes with 20/200 visual acuity or less in the better eye with the use of a standard correcting lens </a:t>
            </a:r>
          </a:p>
          <a:p>
            <a:pPr lvl="1">
              <a:defRPr/>
            </a:pPr>
            <a:r>
              <a:rPr lang="en-US" sz="2400" dirty="0">
                <a:latin typeface="Times New Roman" panose="02020603050405020304" pitchFamily="18" charset="0"/>
                <a:cs typeface="Times New Roman" panose="02020603050405020304" pitchFamily="18" charset="0"/>
              </a:rPr>
              <a:t>The anatomical loss or loss of use of both hands or extremities below the elbow,</a:t>
            </a:r>
          </a:p>
          <a:p>
            <a:pPr lvl="1">
              <a:defRPr/>
            </a:pPr>
            <a:r>
              <a:rPr lang="en-US" sz="2400" dirty="0">
                <a:latin typeface="Times New Roman" panose="02020603050405020304" pitchFamily="18" charset="0"/>
                <a:cs typeface="Times New Roman" panose="02020603050405020304" pitchFamily="18" charset="0"/>
              </a:rPr>
              <a:t>A severe burn injury.</a:t>
            </a:r>
          </a:p>
          <a:p>
            <a:pPr lvl="1">
              <a:defRPr/>
            </a:pPr>
            <a:r>
              <a:rPr lang="en-US" sz="2400" dirty="0">
                <a:latin typeface="Times New Roman" panose="02020603050405020304" pitchFamily="18" charset="0"/>
                <a:cs typeface="Times New Roman" panose="02020603050405020304" pitchFamily="18" charset="0"/>
              </a:rPr>
              <a:t>Certain severe respiratory conditions</a:t>
            </a:r>
          </a:p>
          <a:p>
            <a:pPr>
              <a:defRPr/>
            </a:pPr>
            <a:r>
              <a:rPr lang="en-US" sz="2400" dirty="0">
                <a:latin typeface="Times New Roman" panose="02020603050405020304" pitchFamily="18" charset="0"/>
                <a:cs typeface="Times New Roman" panose="02020603050405020304" pitchFamily="18" charset="0"/>
              </a:rPr>
              <a:t>Current SHA maximum is $20,387</a:t>
            </a:r>
          </a:p>
          <a:p>
            <a:pPr>
              <a:defRPr/>
            </a:pPr>
            <a:r>
              <a:rPr lang="en-US" sz="2400" dirty="0">
                <a:latin typeface="Times New Roman" panose="02020603050405020304" pitchFamily="18" charset="0"/>
                <a:cs typeface="Times New Roman" panose="02020603050405020304" pitchFamily="18" charset="0"/>
              </a:rPr>
              <a:t>The grant can be awarded three times not to exceed the maximum dollar amount allowable</a:t>
            </a:r>
          </a:p>
          <a:p>
            <a:pPr marL="0" indent="0">
              <a:buNone/>
              <a:defRPr/>
            </a:pPr>
            <a:endParaRPr lang="en-US" sz="2400" dirty="0"/>
          </a:p>
        </p:txBody>
      </p:sp>
      <p:sp>
        <p:nvSpPr>
          <p:cNvPr id="4" name="Slide Number Placeholder 3"/>
          <p:cNvSpPr>
            <a:spLocks noGrp="1"/>
          </p:cNvSpPr>
          <p:nvPr>
            <p:ph type="sldNum" sz="quarter" idx="12"/>
          </p:nvPr>
        </p:nvSpPr>
        <p:spPr/>
        <p:txBody>
          <a:bodyPr/>
          <a:lstStyle/>
          <a:p>
            <a:pPr>
              <a:defRPr/>
            </a:pPr>
            <a:fld id="{BC7FAEB9-79AC-49A0-9F8B-F4A6CCFB7665}" type="slidenum">
              <a:rPr lang="en-US" altLang="en-US" smtClean="0"/>
              <a:pPr>
                <a:defRPr/>
              </a:pPr>
              <a:t>18</a:t>
            </a:fld>
            <a:endParaRPr lang="en-US" altLang="en-US" dirty="0"/>
          </a:p>
        </p:txBody>
      </p:sp>
      <p:sp>
        <p:nvSpPr>
          <p:cNvPr id="6" name="Title 1"/>
          <p:cNvSpPr>
            <a:spLocks noGrp="1"/>
          </p:cNvSpPr>
          <p:nvPr>
            <p:ph type="title"/>
          </p:nvPr>
        </p:nvSpPr>
        <p:spPr>
          <a:xfrm>
            <a:off x="1" y="228600"/>
            <a:ext cx="8885238" cy="750094"/>
          </a:xfrm>
        </p:spPr>
        <p:txBody>
          <a:bodyPr/>
          <a:lstStyle/>
          <a:p>
            <a:pPr eaLnBrk="1" hangingPunct="1"/>
            <a:r>
              <a:rPr lang="en-US" altLang="en-US" sz="2700" dirty="0">
                <a:latin typeface="Times New Roman" panose="02020603050405020304" pitchFamily="18" charset="0"/>
                <a:cs typeface="Times New Roman" panose="02020603050405020304" pitchFamily="18" charset="0"/>
              </a:rPr>
              <a:t>SPECIAL HOME ADAPTATION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F9F8E27D-55C8-4F94-970A-4844B9876FF1}" type="slidenum">
              <a:rPr lang="en-US" altLang="en-US" smtClean="0"/>
              <a:pPr>
                <a:defRPr/>
              </a:pPr>
              <a:t>19</a:t>
            </a:fld>
            <a:endParaRPr lang="en-US" altLang="en-US" dirty="0"/>
          </a:p>
        </p:txBody>
      </p:sp>
      <p:sp>
        <p:nvSpPr>
          <p:cNvPr id="21507" name="TextBox 3"/>
          <p:cNvSpPr txBox="1">
            <a:spLocks noChangeArrowheads="1"/>
          </p:cNvSpPr>
          <p:nvPr/>
        </p:nvSpPr>
        <p:spPr bwMode="auto">
          <a:xfrm>
            <a:off x="609600" y="1905506"/>
            <a:ext cx="10972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sz="2800" b="1">
                <a:solidFill>
                  <a:srgbClr val="FBDE4D"/>
                </a:solidFill>
                <a:latin typeface="Arial" panose="020B0604020202020204" pitchFamily="34" charset="0"/>
              </a:defRPr>
            </a:lvl1pPr>
            <a:lvl2pPr marL="742950" indent="-285750">
              <a:defRPr sz="2800" b="1">
                <a:solidFill>
                  <a:srgbClr val="FBDE4D"/>
                </a:solidFill>
                <a:latin typeface="Arial" panose="020B0604020202020204" pitchFamily="34" charset="0"/>
              </a:defRPr>
            </a:lvl2pPr>
            <a:lvl3pPr marL="1143000" indent="-228600">
              <a:defRPr sz="2800" b="1">
                <a:solidFill>
                  <a:srgbClr val="FBDE4D"/>
                </a:solidFill>
                <a:latin typeface="Arial" panose="020B0604020202020204" pitchFamily="34" charset="0"/>
              </a:defRPr>
            </a:lvl3pPr>
            <a:lvl4pPr marL="1600200" indent="-228600">
              <a:defRPr sz="2800" b="1">
                <a:solidFill>
                  <a:srgbClr val="FBDE4D"/>
                </a:solidFill>
                <a:latin typeface="Arial" panose="020B0604020202020204" pitchFamily="34" charset="0"/>
              </a:defRPr>
            </a:lvl4pPr>
            <a:lvl5pPr marL="2057400" indent="-228600">
              <a:defRPr sz="2800" b="1">
                <a:solidFill>
                  <a:srgbClr val="FBDE4D"/>
                </a:solidFill>
                <a:latin typeface="Arial" panose="020B0604020202020204" pitchFamily="34" charset="0"/>
              </a:defRPr>
            </a:lvl5pPr>
            <a:lvl6pPr marL="2514600" indent="-228600" eaLnBrk="0" fontAlgn="base" hangingPunct="0">
              <a:spcBef>
                <a:spcPct val="0"/>
              </a:spcBef>
              <a:spcAft>
                <a:spcPct val="0"/>
              </a:spcAft>
              <a:defRPr sz="2800" b="1">
                <a:solidFill>
                  <a:srgbClr val="FBDE4D"/>
                </a:solidFill>
                <a:latin typeface="Arial" panose="020B0604020202020204" pitchFamily="34" charset="0"/>
              </a:defRPr>
            </a:lvl6pPr>
            <a:lvl7pPr marL="2971800" indent="-228600" eaLnBrk="0" fontAlgn="base" hangingPunct="0">
              <a:spcBef>
                <a:spcPct val="0"/>
              </a:spcBef>
              <a:spcAft>
                <a:spcPct val="0"/>
              </a:spcAft>
              <a:defRPr sz="2800" b="1">
                <a:solidFill>
                  <a:srgbClr val="FBDE4D"/>
                </a:solidFill>
                <a:latin typeface="Arial" panose="020B0604020202020204" pitchFamily="34" charset="0"/>
              </a:defRPr>
            </a:lvl7pPr>
            <a:lvl8pPr marL="3429000" indent="-228600" eaLnBrk="0" fontAlgn="base" hangingPunct="0">
              <a:spcBef>
                <a:spcPct val="0"/>
              </a:spcBef>
              <a:spcAft>
                <a:spcPct val="0"/>
              </a:spcAft>
              <a:defRPr sz="2800" b="1">
                <a:solidFill>
                  <a:srgbClr val="FBDE4D"/>
                </a:solidFill>
                <a:latin typeface="Arial" panose="020B0604020202020204" pitchFamily="34" charset="0"/>
              </a:defRPr>
            </a:lvl8pPr>
            <a:lvl9pPr marL="3886200" indent="-228600" eaLnBrk="0" fontAlgn="base" hangingPunct="0">
              <a:spcBef>
                <a:spcPct val="0"/>
              </a:spcBef>
              <a:spcAft>
                <a:spcPct val="0"/>
              </a:spcAft>
              <a:defRPr sz="2800" b="1">
                <a:solidFill>
                  <a:srgbClr val="FBDE4D"/>
                </a:solidFill>
                <a:latin typeface="Arial" panose="020B0604020202020204" pitchFamily="34" charset="0"/>
              </a:defRPr>
            </a:lvl9pPr>
          </a:lstStyle>
          <a:p>
            <a:pPr indent="-231775">
              <a:buFont typeface="Arial" panose="020B0604020202020204" pitchFamily="34" charset="0"/>
              <a:buChar char="•"/>
            </a:pPr>
            <a:r>
              <a:rPr lang="en-US" altLang="en-US" sz="2400" b="0" dirty="0">
                <a:solidFill>
                  <a:schemeClr val="tx1"/>
                </a:solidFill>
                <a:latin typeface="Times New Roman" panose="02020603050405020304" pitchFamily="18" charset="0"/>
                <a:cs typeface="Times New Roman" panose="02020603050405020304" pitchFamily="18" charset="0"/>
              </a:rPr>
              <a:t>Temporary grants may be made to those who are or will be temporarily residing in a home owned by a family member</a:t>
            </a:r>
          </a:p>
          <a:p>
            <a:pPr indent="-231775">
              <a:buFont typeface="Arial" panose="020B0604020202020204" pitchFamily="34" charset="0"/>
              <a:buChar char="•"/>
            </a:pPr>
            <a:endParaRPr lang="en-US" altLang="en-US" sz="2400" b="0" dirty="0">
              <a:solidFill>
                <a:schemeClr val="tx1"/>
              </a:solidFill>
              <a:latin typeface="Times New Roman" panose="02020603050405020304" pitchFamily="18" charset="0"/>
              <a:cs typeface="Times New Roman" panose="02020603050405020304" pitchFamily="18" charset="0"/>
            </a:endParaRPr>
          </a:p>
          <a:p>
            <a:pPr indent="-231775">
              <a:buFont typeface="Arial" panose="020B0604020202020204" pitchFamily="34" charset="0"/>
              <a:buChar char="•"/>
            </a:pPr>
            <a:r>
              <a:rPr lang="en-US" altLang="en-US" sz="2400" b="0" dirty="0">
                <a:solidFill>
                  <a:schemeClr val="tx1"/>
                </a:solidFill>
                <a:latin typeface="Times New Roman" panose="02020603050405020304" pitchFamily="18" charset="0"/>
                <a:cs typeface="Times New Roman" panose="02020603050405020304" pitchFamily="18" charset="0"/>
              </a:rPr>
              <a:t>SAH maximum is $40,983 </a:t>
            </a:r>
          </a:p>
          <a:p>
            <a:pPr indent="-231775">
              <a:buFont typeface="Arial" panose="020B0604020202020204" pitchFamily="34" charset="0"/>
              <a:buChar char="•"/>
            </a:pPr>
            <a:endParaRPr lang="en-US" altLang="en-US" sz="2400" b="0" dirty="0">
              <a:solidFill>
                <a:schemeClr val="tx1"/>
              </a:solidFill>
              <a:latin typeface="Times New Roman" panose="02020603050405020304" pitchFamily="18" charset="0"/>
              <a:cs typeface="Times New Roman" panose="02020603050405020304" pitchFamily="18" charset="0"/>
            </a:endParaRPr>
          </a:p>
          <a:p>
            <a:pPr indent="-231775">
              <a:buFont typeface="Arial" panose="020B0604020202020204" pitchFamily="34" charset="0"/>
              <a:buChar char="•"/>
            </a:pPr>
            <a:r>
              <a:rPr lang="en-US" altLang="en-US" sz="2400" b="0" dirty="0">
                <a:solidFill>
                  <a:schemeClr val="tx1"/>
                </a:solidFill>
                <a:latin typeface="Times New Roman" panose="02020603050405020304" pitchFamily="18" charset="0"/>
                <a:cs typeface="Times New Roman" panose="02020603050405020304" pitchFamily="18" charset="0"/>
              </a:rPr>
              <a:t>SHA maximum  is $7,318</a:t>
            </a:r>
          </a:p>
          <a:p>
            <a:pPr indent="-231775">
              <a:buFont typeface="Arial" panose="020B0604020202020204" pitchFamily="34" charset="0"/>
              <a:buChar char="•"/>
            </a:pPr>
            <a:endParaRPr lang="en-US" altLang="en-US" sz="2400" b="0" dirty="0">
              <a:solidFill>
                <a:schemeClr val="tx1"/>
              </a:solidFill>
              <a:latin typeface="Times New Roman" panose="02020603050405020304" pitchFamily="18" charset="0"/>
              <a:cs typeface="Times New Roman" panose="02020603050405020304" pitchFamily="18" charset="0"/>
            </a:endParaRPr>
          </a:p>
          <a:p>
            <a:pPr indent="-231775">
              <a:buFont typeface="Arial" panose="020B0604020202020204" pitchFamily="34" charset="0"/>
              <a:buChar char="•"/>
            </a:pPr>
            <a:r>
              <a:rPr lang="en-US" altLang="en-US" sz="2400" b="0" dirty="0">
                <a:solidFill>
                  <a:schemeClr val="tx1"/>
                </a:solidFill>
                <a:latin typeface="Times New Roman" panose="02020603050405020304" pitchFamily="18" charset="0"/>
                <a:cs typeface="Times New Roman" panose="02020603050405020304" pitchFamily="18" charset="0"/>
              </a:rPr>
              <a:t>Temporary grants do count as one of the three usages of SAH/SHA</a:t>
            </a:r>
          </a:p>
        </p:txBody>
      </p:sp>
      <p:sp>
        <p:nvSpPr>
          <p:cNvPr id="4" name="Title 1"/>
          <p:cNvSpPr txBox="1">
            <a:spLocks/>
          </p:cNvSpPr>
          <p:nvPr/>
        </p:nvSpPr>
        <p:spPr>
          <a:xfrm>
            <a:off x="1676400" y="838200"/>
            <a:ext cx="8763000" cy="533400"/>
          </a:xfrm>
          <a:prstGeom prst="rect">
            <a:avLst/>
          </a:prstGeom>
        </p:spPr>
        <p:txBody>
          <a:bodyPr/>
          <a:lst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a:lstStyle>
          <a:p>
            <a:pPr eaLnBrk="1" hangingPunct="1"/>
            <a:endParaRPr lang="en-US" altLang="en-US" sz="2700" b="1" dirty="0">
              <a:latin typeface="Times New Roman" panose="02020603050405020304" pitchFamily="18" charset="0"/>
              <a:cs typeface="Times New Roman" panose="02020603050405020304" pitchFamily="18" charset="0"/>
            </a:endParaRPr>
          </a:p>
        </p:txBody>
      </p:sp>
      <p:sp>
        <p:nvSpPr>
          <p:cNvPr id="3" name="Rectangle 2"/>
          <p:cNvSpPr/>
          <p:nvPr/>
        </p:nvSpPr>
        <p:spPr>
          <a:xfrm>
            <a:off x="0" y="172045"/>
            <a:ext cx="6717030" cy="923330"/>
          </a:xfrm>
          <a:prstGeom prst="rect">
            <a:avLst/>
          </a:prstGeom>
        </p:spPr>
        <p:txBody>
          <a:bodyPr wrap="square">
            <a:spAutoFit/>
          </a:bodyPr>
          <a:lstStyle/>
          <a:p>
            <a:r>
              <a:rPr lang="en-US" sz="2700" b="1" dirty="0">
                <a:latin typeface="Times New Roman" panose="02020603050405020304" pitchFamily="18" charset="0"/>
                <a:cs typeface="Times New Roman" panose="02020603050405020304" pitchFamily="18" charset="0"/>
              </a:rPr>
              <a:t>TEMPORARY RESIDENCE ASSISTANCE (TRA) GRANT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a:buClr>
                <a:srgbClr val="3366FF"/>
              </a:buClr>
              <a:buNone/>
              <a:defRPr/>
            </a:pPr>
            <a:r>
              <a:rPr lang="en-US" kern="0" dirty="0">
                <a:latin typeface="Times New Roman"/>
              </a:rPr>
              <a:t>Ancillary benefits are:</a:t>
            </a:r>
          </a:p>
          <a:p>
            <a:pPr>
              <a:buClr>
                <a:srgbClr val="3366FF"/>
              </a:buClr>
              <a:buNone/>
              <a:defRPr/>
            </a:pPr>
            <a:endParaRPr lang="en-US" kern="0" dirty="0">
              <a:latin typeface="Times New Roman"/>
            </a:endParaRPr>
          </a:p>
          <a:p>
            <a:pPr>
              <a:defRPr/>
            </a:pPr>
            <a:r>
              <a:rPr lang="en-US" kern="0" dirty="0">
                <a:latin typeface="Times New Roman"/>
              </a:rPr>
              <a:t>Secondary benefits that are contingent on a veteran’s eligibility for compensation or a dependent’s eligibility for Dependency and Indemnity Compensation (DIC)</a:t>
            </a:r>
          </a:p>
          <a:p>
            <a:pPr>
              <a:defRPr/>
            </a:pPr>
            <a:endParaRPr lang="en-US" kern="0" dirty="0">
              <a:latin typeface="Times New Roman"/>
            </a:endParaRPr>
          </a:p>
          <a:p>
            <a:pPr>
              <a:defRPr/>
            </a:pPr>
            <a:r>
              <a:rPr lang="en-US" kern="0" dirty="0">
                <a:latin typeface="Times New Roman"/>
              </a:rPr>
              <a:t>Eligibility for ancillary benefits is based on the type of disability entitlement the veteran has or the circumstances of the veteran’s death.</a:t>
            </a:r>
          </a:p>
          <a:p>
            <a:pPr>
              <a:defRPr/>
            </a:pPr>
            <a:endParaRPr lang="en-US" dirty="0"/>
          </a:p>
          <a:p>
            <a:pPr>
              <a:defRPr/>
            </a:pPr>
            <a:endParaRPr lang="en-US" dirty="0"/>
          </a:p>
        </p:txBody>
      </p:sp>
      <p:sp>
        <p:nvSpPr>
          <p:cNvPr id="4" name="Slide Number Placeholder 3"/>
          <p:cNvSpPr>
            <a:spLocks noGrp="1"/>
          </p:cNvSpPr>
          <p:nvPr>
            <p:ph type="sldNum" sz="quarter" idx="12"/>
          </p:nvPr>
        </p:nvSpPr>
        <p:spPr/>
        <p:txBody>
          <a:bodyPr/>
          <a:lstStyle/>
          <a:p>
            <a:pPr>
              <a:defRPr/>
            </a:pPr>
            <a:fld id="{56A6F4B5-B034-4226-BE7C-FBDBA0A1C7B4}" type="slidenum">
              <a:rPr lang="en-US" altLang="en-US"/>
              <a:pPr>
                <a:defRPr/>
              </a:pPr>
              <a:t>2</a:t>
            </a:fld>
            <a:endParaRPr lang="en-US" altLang="en-US" dirty="0"/>
          </a:p>
        </p:txBody>
      </p:sp>
      <p:sp>
        <p:nvSpPr>
          <p:cNvPr id="6146" name="Title 1"/>
          <p:cNvSpPr>
            <a:spLocks noGrp="1"/>
          </p:cNvSpPr>
          <p:nvPr>
            <p:ph type="title"/>
          </p:nvPr>
        </p:nvSpPr>
        <p:spPr>
          <a:xfrm>
            <a:off x="0" y="381000"/>
            <a:ext cx="8229600" cy="869951"/>
          </a:xfrm>
        </p:spPr>
        <p:txBody>
          <a:bodyPr rtlCol="0">
            <a:normAutofit/>
          </a:bodyPr>
          <a:lstStyle/>
          <a:p>
            <a:pPr>
              <a:defRPr/>
            </a:pPr>
            <a:r>
              <a:rPr lang="en-US" altLang="en-US" sz="2700" dirty="0">
                <a:latin typeface="Times New Roman" panose="02020603050405020304" pitchFamily="18" charset="0"/>
                <a:cs typeface="Times New Roman" panose="02020603050405020304" pitchFamily="18" charset="0"/>
              </a:rPr>
              <a:t>ANCILLARY BENEFITS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458606"/>
            <a:ext cx="10972800" cy="4837419"/>
          </a:xfrm>
        </p:spPr>
        <p:txBody>
          <a:bodyPr/>
          <a:lstStyle/>
          <a:p>
            <a:pPr>
              <a:defRPr/>
            </a:pPr>
            <a:r>
              <a:rPr lang="en-US" sz="2200" dirty="0">
                <a:latin typeface="Times New Roman" panose="02020603050405020304" pitchFamily="18" charset="0"/>
                <a:cs typeface="Times New Roman" panose="02020603050405020304" pitchFamily="18" charset="0"/>
              </a:rPr>
              <a:t>VA Form 26-4555, “</a:t>
            </a:r>
            <a:r>
              <a:rPr lang="en-US" sz="2200" i="1" dirty="0">
                <a:latin typeface="Times New Roman" panose="02020603050405020304" pitchFamily="18" charset="0"/>
                <a:cs typeface="Times New Roman" panose="02020603050405020304" pitchFamily="18" charset="0"/>
              </a:rPr>
              <a:t>Veterans Application in Acquiring Specially Adapted Housing or Special Home Adaptation Grant”</a:t>
            </a:r>
            <a:r>
              <a:rPr lang="en-US" sz="2200" dirty="0">
                <a:latin typeface="Times New Roman" panose="02020603050405020304" pitchFamily="18" charset="0"/>
                <a:cs typeface="Times New Roman" panose="02020603050405020304" pitchFamily="18" charset="0"/>
              </a:rPr>
              <a:t> is used to apply for SAH, SHA, and TRA</a:t>
            </a:r>
            <a:endParaRPr lang="en-US" sz="2200" i="1" dirty="0">
              <a:latin typeface="Times New Roman" panose="02020603050405020304" pitchFamily="18" charset="0"/>
              <a:cs typeface="Times New Roman" panose="02020603050405020304" pitchFamily="18" charset="0"/>
            </a:endParaRPr>
          </a:p>
          <a:p>
            <a:pPr>
              <a:defRPr/>
            </a:pPr>
            <a:endParaRPr lang="en-US" sz="1050" dirty="0">
              <a:latin typeface="Times New Roman" panose="02020603050405020304" pitchFamily="18" charset="0"/>
              <a:cs typeface="Times New Roman" panose="02020603050405020304" pitchFamily="18" charset="0"/>
            </a:endParaRPr>
          </a:p>
          <a:p>
            <a:pPr>
              <a:spcBef>
                <a:spcPts val="0"/>
              </a:spcBef>
              <a:defRPr/>
            </a:pPr>
            <a:r>
              <a:rPr lang="en-US" sz="2200" dirty="0">
                <a:latin typeface="Times New Roman" panose="02020603050405020304" pitchFamily="18" charset="0"/>
                <a:cs typeface="Times New Roman" panose="02020603050405020304" pitchFamily="18" charset="0"/>
              </a:rPr>
              <a:t>The VA Regional Loan Center is responsible for determining entitlement to, and payment of, SAH, SHA, and TRA. </a:t>
            </a:r>
          </a:p>
          <a:p>
            <a:pPr>
              <a:spcBef>
                <a:spcPts val="0"/>
              </a:spcBef>
              <a:defRPr/>
            </a:pPr>
            <a:endParaRPr lang="en-US" sz="1000" dirty="0">
              <a:latin typeface="Times New Roman" panose="02020603050405020304" pitchFamily="18" charset="0"/>
              <a:cs typeface="Times New Roman" panose="02020603050405020304" pitchFamily="18" charset="0"/>
            </a:endParaRPr>
          </a:p>
          <a:p>
            <a:pPr>
              <a:spcBef>
                <a:spcPts val="0"/>
              </a:spcBef>
              <a:defRPr/>
            </a:pPr>
            <a:r>
              <a:rPr lang="en-US" sz="2200" dirty="0">
                <a:latin typeface="Times New Roman" panose="02020603050405020304" pitchFamily="18" charset="0"/>
                <a:cs typeface="Times New Roman" panose="02020603050405020304" pitchFamily="18" charset="0"/>
              </a:rPr>
              <a:t>Conditional approval includes consideration of: </a:t>
            </a:r>
          </a:p>
          <a:p>
            <a:pPr lvl="3">
              <a:spcBef>
                <a:spcPts val="0"/>
              </a:spcBef>
              <a:defRPr/>
            </a:pPr>
            <a:r>
              <a:rPr lang="en-US" sz="1800" dirty="0">
                <a:latin typeface="Times New Roman" panose="02020603050405020304" pitchFamily="18" charset="0"/>
                <a:cs typeface="Times New Roman" panose="02020603050405020304" pitchFamily="18" charset="0"/>
              </a:rPr>
              <a:t>disability requirements </a:t>
            </a:r>
          </a:p>
          <a:p>
            <a:pPr lvl="3">
              <a:spcBef>
                <a:spcPts val="0"/>
              </a:spcBef>
              <a:defRPr/>
            </a:pPr>
            <a:r>
              <a:rPr lang="en-US" sz="1800" dirty="0">
                <a:latin typeface="Times New Roman" panose="02020603050405020304" pitchFamily="18" charset="0"/>
                <a:cs typeface="Times New Roman" panose="02020603050405020304" pitchFamily="18" charset="0"/>
              </a:rPr>
              <a:t>feasibility and suitability, and </a:t>
            </a:r>
          </a:p>
          <a:p>
            <a:pPr lvl="3">
              <a:spcBef>
                <a:spcPts val="0"/>
              </a:spcBef>
              <a:defRPr/>
            </a:pPr>
            <a:r>
              <a:rPr lang="en-US" sz="1800" dirty="0">
                <a:latin typeface="Times New Roman" panose="02020603050405020304" pitchFamily="18" charset="0"/>
                <a:cs typeface="Times New Roman" panose="02020603050405020304" pitchFamily="18" charset="0"/>
              </a:rPr>
              <a:t>usage or dollar amounts of assistance available vs. any amounts previously paid. </a:t>
            </a:r>
          </a:p>
          <a:p>
            <a:pPr>
              <a:defRPr/>
            </a:pPr>
            <a:r>
              <a:rPr lang="en-US" sz="2200" dirty="0">
                <a:latin typeface="Times New Roman" panose="02020603050405020304" pitchFamily="18" charset="0"/>
                <a:cs typeface="Times New Roman" panose="02020603050405020304" pitchFamily="18" charset="0"/>
              </a:rPr>
              <a:t>Final approval requires consideration of property requirements including </a:t>
            </a:r>
          </a:p>
          <a:p>
            <a:pPr marL="1200150" lvl="1">
              <a:spcBef>
                <a:spcPts val="0"/>
              </a:spcBef>
              <a:defRPr/>
            </a:pPr>
            <a:r>
              <a:rPr lang="en-US" sz="1800" dirty="0">
                <a:latin typeface="Times New Roman" panose="02020603050405020304" pitchFamily="18" charset="0"/>
                <a:cs typeface="Times New Roman" panose="02020603050405020304" pitchFamily="18" charset="0"/>
              </a:rPr>
              <a:t>details of proposed adaptations </a:t>
            </a:r>
          </a:p>
          <a:p>
            <a:pPr marL="1200150" lvl="1">
              <a:spcBef>
                <a:spcPts val="0"/>
              </a:spcBef>
              <a:defRPr/>
            </a:pPr>
            <a:r>
              <a:rPr lang="en-US" sz="1800" dirty="0">
                <a:latin typeface="Times New Roman" panose="02020603050405020304" pitchFamily="18" charset="0"/>
                <a:cs typeface="Times New Roman" panose="02020603050405020304" pitchFamily="18" charset="0"/>
              </a:rPr>
              <a:t>ownership </a:t>
            </a:r>
          </a:p>
          <a:p>
            <a:pPr marL="1200150" lvl="1">
              <a:spcBef>
                <a:spcPts val="0"/>
              </a:spcBef>
              <a:defRPr/>
            </a:pPr>
            <a:r>
              <a:rPr lang="en-US" sz="1800" dirty="0">
                <a:latin typeface="Times New Roman" panose="02020603050405020304" pitchFamily="18" charset="0"/>
                <a:cs typeface="Times New Roman" panose="02020603050405020304" pitchFamily="18" charset="0"/>
              </a:rPr>
              <a:t>certifications </a:t>
            </a:r>
          </a:p>
          <a:p>
            <a:pPr marL="1200150" lvl="1">
              <a:spcBef>
                <a:spcPts val="0"/>
              </a:spcBef>
              <a:defRPr/>
            </a:pPr>
            <a:r>
              <a:rPr lang="en-US" sz="1800" dirty="0">
                <a:latin typeface="Times New Roman" panose="02020603050405020304" pitchFamily="18" charset="0"/>
                <a:cs typeface="Times New Roman" panose="02020603050405020304" pitchFamily="18" charset="0"/>
              </a:rPr>
              <a:t>insurance</a:t>
            </a:r>
          </a:p>
          <a:p>
            <a:pPr marL="1200150" lvl="1">
              <a:spcBef>
                <a:spcPts val="0"/>
              </a:spcBef>
              <a:defRPr/>
            </a:pPr>
            <a:r>
              <a:rPr lang="en-US" sz="1800" dirty="0">
                <a:latin typeface="Times New Roman" panose="02020603050405020304" pitchFamily="18" charset="0"/>
                <a:cs typeface="Times New Roman" panose="02020603050405020304" pitchFamily="18" charset="0"/>
              </a:rPr>
              <a:t>geographic limits</a:t>
            </a:r>
          </a:p>
        </p:txBody>
      </p:sp>
      <p:sp>
        <p:nvSpPr>
          <p:cNvPr id="4" name="Slide Number Placeholder 3"/>
          <p:cNvSpPr>
            <a:spLocks noGrp="1"/>
          </p:cNvSpPr>
          <p:nvPr>
            <p:ph type="sldNum" sz="quarter" idx="12"/>
          </p:nvPr>
        </p:nvSpPr>
        <p:spPr/>
        <p:txBody>
          <a:bodyPr/>
          <a:lstStyle/>
          <a:p>
            <a:pPr>
              <a:defRPr/>
            </a:pPr>
            <a:fld id="{3D833697-2C30-4A66-A7E5-104EF2A93377}" type="slidenum">
              <a:rPr lang="en-US" altLang="en-US" smtClean="0"/>
              <a:pPr>
                <a:defRPr/>
              </a:pPr>
              <a:t>20</a:t>
            </a:fld>
            <a:endParaRPr lang="en-US" altLang="en-US" dirty="0"/>
          </a:p>
        </p:txBody>
      </p:sp>
      <p:sp>
        <p:nvSpPr>
          <p:cNvPr id="25602" name="Title 1"/>
          <p:cNvSpPr>
            <a:spLocks noGrp="1"/>
          </p:cNvSpPr>
          <p:nvPr>
            <p:ph type="title"/>
          </p:nvPr>
        </p:nvSpPr>
        <p:spPr>
          <a:xfrm>
            <a:off x="19050" y="533400"/>
            <a:ext cx="8229600" cy="582612"/>
          </a:xfrm>
        </p:spPr>
        <p:txBody>
          <a:bodyPr/>
          <a:lstStyle/>
          <a:p>
            <a:r>
              <a:rPr lang="en-US" altLang="en-US" sz="2700" dirty="0">
                <a:latin typeface="Times New Roman" panose="02020603050405020304" pitchFamily="18" charset="0"/>
                <a:cs typeface="Times New Roman" panose="02020603050405020304" pitchFamily="18" charset="0"/>
              </a:rPr>
              <a:t>SAH, SHA, &amp; TRA PROCEDURES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Content Placeholder 2"/>
          <p:cNvSpPr>
            <a:spLocks noGrp="1"/>
          </p:cNvSpPr>
          <p:nvPr>
            <p:ph idx="1"/>
          </p:nvPr>
        </p:nvSpPr>
        <p:spPr>
          <a:xfrm>
            <a:off x="1066800" y="1393236"/>
            <a:ext cx="10058400" cy="4882058"/>
          </a:xfrm>
        </p:spPr>
        <p:txBody>
          <a:bodyPr/>
          <a:lstStyle/>
          <a:p>
            <a:pPr marL="0" indent="0">
              <a:buNone/>
            </a:pPr>
            <a:r>
              <a:rPr lang="en-US" altLang="en-US" sz="2800" dirty="0">
                <a:latin typeface="Times New Roman" panose="02020603050405020304" pitchFamily="18" charset="0"/>
                <a:cs typeface="Times New Roman" panose="02020603050405020304" pitchFamily="18" charset="0"/>
              </a:rPr>
              <a:t>The veteran will be contacted by the Prosthetics department of VHA to determine:</a:t>
            </a:r>
          </a:p>
          <a:p>
            <a:pPr marL="0" indent="0">
              <a:buNone/>
            </a:pPr>
            <a:endParaRPr lang="en-US" altLang="en-US" sz="28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Prescription for need of adaptation</a:t>
            </a:r>
          </a:p>
          <a:p>
            <a:pPr lvl="1">
              <a:buFont typeface="Arial" panose="020B0604020202020204" pitchFamily="34" charset="0"/>
              <a:buChar char="•"/>
            </a:pPr>
            <a:r>
              <a:rPr lang="en-US" altLang="en-US" dirty="0">
                <a:latin typeface="Times New Roman" panose="02020603050405020304" pitchFamily="18" charset="0"/>
                <a:cs typeface="Times New Roman" panose="02020603050405020304" pitchFamily="18" charset="0"/>
              </a:rPr>
              <a:t>Review of any required cost estimates </a:t>
            </a:r>
          </a:p>
        </p:txBody>
      </p:sp>
      <p:sp>
        <p:nvSpPr>
          <p:cNvPr id="4" name="Slide Number Placeholder 3"/>
          <p:cNvSpPr>
            <a:spLocks noGrp="1"/>
          </p:cNvSpPr>
          <p:nvPr>
            <p:ph type="sldNum" sz="quarter" idx="12"/>
          </p:nvPr>
        </p:nvSpPr>
        <p:spPr/>
        <p:txBody>
          <a:bodyPr/>
          <a:lstStyle/>
          <a:p>
            <a:pPr>
              <a:defRPr/>
            </a:pPr>
            <a:fld id="{268E5B90-B548-4DB5-B005-E1E794B1544B}" type="slidenum">
              <a:rPr lang="en-US" altLang="en-US" smtClean="0"/>
              <a:pPr>
                <a:defRPr/>
              </a:pPr>
              <a:t>21</a:t>
            </a:fld>
            <a:endParaRPr lang="en-US" altLang="en-US" dirty="0"/>
          </a:p>
        </p:txBody>
      </p:sp>
      <p:sp>
        <p:nvSpPr>
          <p:cNvPr id="5" name="Title 1"/>
          <p:cNvSpPr>
            <a:spLocks noGrp="1"/>
          </p:cNvSpPr>
          <p:nvPr>
            <p:ph type="title"/>
          </p:nvPr>
        </p:nvSpPr>
        <p:spPr>
          <a:xfrm>
            <a:off x="0" y="582706"/>
            <a:ext cx="8229600" cy="582612"/>
          </a:xfrm>
        </p:spPr>
        <p:txBody>
          <a:bodyPr/>
          <a:lstStyle/>
          <a:p>
            <a:r>
              <a:rPr lang="en-US" altLang="en-US" sz="2700" dirty="0">
                <a:latin typeface="Times New Roman" panose="02020603050405020304" pitchFamily="18" charset="0"/>
                <a:cs typeface="Times New Roman" panose="02020603050405020304" pitchFamily="18" charset="0"/>
              </a:rPr>
              <a:t>SAH, SHA, &amp; TRA PROCEDURES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77963"/>
            <a:ext cx="10972800" cy="5060950"/>
          </a:xfrm>
        </p:spPr>
        <p:txBody>
          <a:bodyPr>
            <a:noAutofit/>
          </a:bodyPr>
          <a:lstStyle/>
          <a:p>
            <a:pPr eaLnBrk="1" hangingPunct="1">
              <a:defRPr/>
            </a:pPr>
            <a:r>
              <a:rPr lang="en-US" altLang="en-US" dirty="0">
                <a:latin typeface="Times New Roman" panose="02020603050405020304" pitchFamily="18" charset="0"/>
                <a:cs typeface="Times New Roman" panose="02020603050405020304" pitchFamily="18" charset="0"/>
              </a:rPr>
              <a:t>The HISA benefit provides home improvements and structural alterations necessary only to ensure the continuation of treatment and/or to provide access to the home or to essential lavatory and sanitary facilities authorized under </a:t>
            </a:r>
            <a:r>
              <a:rPr lang="en-US" altLang="en-US" b="1" dirty="0">
                <a:solidFill>
                  <a:srgbClr val="FF0000"/>
                </a:solidFill>
                <a:latin typeface="Times New Roman" panose="02020603050405020304" pitchFamily="18" charset="0"/>
                <a:cs typeface="Times New Roman" panose="02020603050405020304" pitchFamily="18" charset="0"/>
              </a:rPr>
              <a:t>38 USC § 1717</a:t>
            </a:r>
            <a:r>
              <a:rPr lang="en-US" altLang="en-US" dirty="0">
                <a:latin typeface="Times New Roman" panose="02020603050405020304" pitchFamily="18" charset="0"/>
                <a:cs typeface="Times New Roman" panose="02020603050405020304" pitchFamily="18" charset="0"/>
              </a:rPr>
              <a:t>. </a:t>
            </a:r>
          </a:p>
          <a:p>
            <a:pPr>
              <a:spcBef>
                <a:spcPts val="0"/>
              </a:spcBef>
              <a:defRPr/>
            </a:pPr>
            <a:endParaRPr lang="en-US" altLang="en-US" sz="1000" dirty="0">
              <a:latin typeface="Times New Roman" panose="02020603050405020304" pitchFamily="18" charset="0"/>
              <a:cs typeface="Times New Roman" panose="02020603050405020304" pitchFamily="18" charset="0"/>
            </a:endParaRPr>
          </a:p>
          <a:p>
            <a:pPr>
              <a:spcBef>
                <a:spcPts val="0"/>
              </a:spcBef>
              <a:defRPr/>
            </a:pPr>
            <a:r>
              <a:rPr lang="en-US" altLang="en-US" dirty="0">
                <a:latin typeface="Times New Roman" panose="02020603050405020304" pitchFamily="18" charset="0"/>
                <a:cs typeface="Times New Roman" panose="02020603050405020304" pitchFamily="18" charset="0"/>
              </a:rPr>
              <a:t>Lifetime benefit up to $6,800 may be provided for:</a:t>
            </a:r>
          </a:p>
          <a:p>
            <a:pPr lvl="1" eaLnBrk="1" hangingPunct="1">
              <a:buSzPct val="1000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Veterans and Servicemembers who have a Service-connected condition that requires an adaptation</a:t>
            </a:r>
          </a:p>
          <a:p>
            <a:pPr lvl="1" eaLnBrk="1" hangingPunct="1">
              <a:buSzPct val="1000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Veteran rated 50% or more and requires an adaptation even if the condition requiring the adaptation is not S/C</a:t>
            </a:r>
          </a:p>
          <a:p>
            <a:pPr marL="742950" lvl="1" indent="-285750">
              <a:spcBef>
                <a:spcPts val="0"/>
              </a:spcBef>
              <a:buSzPct val="100000"/>
              <a:defRPr/>
            </a:pPr>
            <a:endParaRPr lang="en-US" altLang="en-US" sz="2000" dirty="0">
              <a:latin typeface="Times New Roman" panose="02020603050405020304" pitchFamily="18" charset="0"/>
              <a:cs typeface="Times New Roman" panose="02020603050405020304" pitchFamily="18" charset="0"/>
            </a:endParaRPr>
          </a:p>
          <a:p>
            <a:pPr>
              <a:spcBef>
                <a:spcPts val="0"/>
              </a:spcBef>
              <a:defRPr/>
            </a:pPr>
            <a:r>
              <a:rPr lang="en-US" altLang="en-US" dirty="0">
                <a:latin typeface="Times New Roman" panose="02020603050405020304" pitchFamily="18" charset="0"/>
                <a:cs typeface="Times New Roman" panose="02020603050405020304" pitchFamily="18" charset="0"/>
              </a:rPr>
              <a:t>Lifetime benefit up to $2,000 may be provided for: </a:t>
            </a:r>
          </a:p>
          <a:p>
            <a:pPr lvl="1" eaLnBrk="1" hangingPunct="1">
              <a:buSzPct val="100000"/>
              <a:buFont typeface="Arial" panose="020B0604020202020204" pitchFamily="34" charset="0"/>
              <a:buChar char="•"/>
              <a:defRPr/>
            </a:pPr>
            <a:r>
              <a:rPr lang="en-US" altLang="en-US" sz="2000" dirty="0">
                <a:latin typeface="Times New Roman" panose="02020603050405020304" pitchFamily="18" charset="0"/>
                <a:cs typeface="Times New Roman" panose="02020603050405020304" pitchFamily="18" charset="0"/>
              </a:rPr>
              <a:t>Non-service-connected Veterans </a:t>
            </a:r>
          </a:p>
        </p:txBody>
      </p:sp>
      <p:sp>
        <p:nvSpPr>
          <p:cNvPr id="4" name="Slide Number Placeholder 3"/>
          <p:cNvSpPr>
            <a:spLocks noGrp="1"/>
          </p:cNvSpPr>
          <p:nvPr>
            <p:ph type="sldNum" sz="quarter" idx="12"/>
          </p:nvPr>
        </p:nvSpPr>
        <p:spPr/>
        <p:txBody>
          <a:bodyPr/>
          <a:lstStyle/>
          <a:p>
            <a:pPr>
              <a:defRPr/>
            </a:pPr>
            <a:fld id="{AFFAB8BA-D046-4959-83C6-AAE045B8612F}" type="slidenum">
              <a:rPr lang="en-US" altLang="en-US" smtClean="0"/>
              <a:pPr>
                <a:defRPr/>
              </a:pPr>
              <a:t>22</a:t>
            </a:fld>
            <a:endParaRPr lang="en-US" altLang="en-US" dirty="0"/>
          </a:p>
        </p:txBody>
      </p:sp>
      <p:sp>
        <p:nvSpPr>
          <p:cNvPr id="33796" name="Title 4"/>
          <p:cNvSpPr>
            <a:spLocks noGrp="1"/>
          </p:cNvSpPr>
          <p:nvPr>
            <p:ph type="title"/>
          </p:nvPr>
        </p:nvSpPr>
        <p:spPr/>
        <p:txBody>
          <a:bodyPr/>
          <a:lstStyle/>
          <a:p>
            <a:r>
              <a:rPr lang="en-US" altLang="en-US" sz="2700" dirty="0">
                <a:latin typeface="Times New Roman" panose="02020603050405020304" pitchFamily="18" charset="0"/>
                <a:cs typeface="Times New Roman" panose="02020603050405020304" pitchFamily="18" charset="0"/>
              </a:rPr>
              <a:t>HOME IMPROVEMENT AND STRUCTURAL ALTERATIONS (HISA)</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Content Placeholder 2"/>
          <p:cNvSpPr>
            <a:spLocks noGrp="1"/>
          </p:cNvSpPr>
          <p:nvPr>
            <p:ph idx="1"/>
          </p:nvPr>
        </p:nvSpPr>
        <p:spPr>
          <a:xfrm>
            <a:off x="609600" y="1258672"/>
            <a:ext cx="10972800" cy="4882058"/>
          </a:xfrm>
        </p:spPr>
        <p:txBody>
          <a:bodyPr/>
          <a:lstStyle/>
          <a:p>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SAH and SHA eligible Veterans will also likely be eligible for  Home Improvements and Structural Alterations (HISA)</a:t>
            </a:r>
          </a:p>
          <a:p>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HISA  can provide additional funds for needed home modifications </a:t>
            </a:r>
          </a:p>
          <a:p>
            <a:endParaRPr lang="en-US" altLang="en-US" dirty="0">
              <a:latin typeface="Times New Roman" panose="02020603050405020304" pitchFamily="18" charset="0"/>
              <a:cs typeface="Times New Roman" panose="02020603050405020304" pitchFamily="18" charset="0"/>
            </a:endParaRPr>
          </a:p>
          <a:p>
            <a:r>
              <a:rPr lang="en-US" altLang="en-US" dirty="0">
                <a:latin typeface="Times New Roman" panose="02020603050405020304" pitchFamily="18" charset="0"/>
                <a:cs typeface="Times New Roman" panose="02020603050405020304" pitchFamily="18" charset="0"/>
              </a:rPr>
              <a:t>The HISA grant may be used in conjunction with either the SAH or SHA grants</a:t>
            </a:r>
          </a:p>
        </p:txBody>
      </p:sp>
      <p:sp>
        <p:nvSpPr>
          <p:cNvPr id="4" name="Slide Number Placeholder 3"/>
          <p:cNvSpPr>
            <a:spLocks noGrp="1"/>
          </p:cNvSpPr>
          <p:nvPr>
            <p:ph type="sldNum" sz="quarter" idx="12"/>
          </p:nvPr>
        </p:nvSpPr>
        <p:spPr/>
        <p:txBody>
          <a:bodyPr/>
          <a:lstStyle/>
          <a:p>
            <a:pPr>
              <a:defRPr/>
            </a:pPr>
            <a:fld id="{F35CBA1D-A49C-44D7-A215-CA7E29F9E782}" type="slidenum">
              <a:rPr lang="en-US" altLang="en-US" smtClean="0"/>
              <a:pPr>
                <a:defRPr/>
              </a:pPr>
              <a:t>23</a:t>
            </a:fld>
            <a:endParaRPr lang="en-US" altLang="en-US" dirty="0"/>
          </a:p>
        </p:txBody>
      </p:sp>
      <p:sp>
        <p:nvSpPr>
          <p:cNvPr id="6" name="Title 4"/>
          <p:cNvSpPr>
            <a:spLocks noGrp="1"/>
          </p:cNvSpPr>
          <p:nvPr>
            <p:ph type="title"/>
          </p:nvPr>
        </p:nvSpPr>
        <p:spPr/>
        <p:txBody>
          <a:bodyPr/>
          <a:lstStyle/>
          <a:p>
            <a:r>
              <a:rPr lang="en-US" altLang="en-US" sz="2700" dirty="0">
                <a:latin typeface="Times New Roman" panose="02020603050405020304" pitchFamily="18" charset="0"/>
                <a:cs typeface="Times New Roman" panose="02020603050405020304" pitchFamily="18" charset="0"/>
              </a:rPr>
              <a:t>HOME IMPROVEMENT AND STRUCTURAL ALTERATIONS (HISA)</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44414" y="1615471"/>
            <a:ext cx="7300217" cy="4831417"/>
          </a:xfrm>
        </p:spPr>
      </p:pic>
      <p:sp>
        <p:nvSpPr>
          <p:cNvPr id="4" name="Slide Number Placeholder 3"/>
          <p:cNvSpPr>
            <a:spLocks noGrp="1"/>
          </p:cNvSpPr>
          <p:nvPr>
            <p:ph type="sldNum" sz="quarter" idx="12"/>
          </p:nvPr>
        </p:nvSpPr>
        <p:spPr/>
        <p:txBody>
          <a:bodyPr/>
          <a:lstStyle/>
          <a:p>
            <a:pPr>
              <a:defRPr/>
            </a:pPr>
            <a:fld id="{154ABFBD-CBFA-4BDE-A03A-AE280A3EE085}" type="slidenum">
              <a:rPr lang="en-US" altLang="en-US" smtClean="0"/>
              <a:pPr>
                <a:defRPr/>
              </a:pPr>
              <a:t>24</a:t>
            </a:fld>
            <a:endParaRPr lang="en-US" altLang="en-US" dirty="0"/>
          </a:p>
        </p:txBody>
      </p:sp>
      <p:sp>
        <p:nvSpPr>
          <p:cNvPr id="10" name="Title 4"/>
          <p:cNvSpPr>
            <a:spLocks noGrp="1"/>
          </p:cNvSpPr>
          <p:nvPr>
            <p:ph type="title"/>
          </p:nvPr>
        </p:nvSpPr>
        <p:spPr/>
        <p:txBody>
          <a:bodyPr/>
          <a:lstStyle/>
          <a:p>
            <a:r>
              <a:rPr lang="en-US" altLang="en-US" sz="2700" dirty="0">
                <a:latin typeface="Times New Roman" panose="02020603050405020304" pitchFamily="18" charset="0"/>
                <a:cs typeface="Times New Roman" panose="02020603050405020304" pitchFamily="18" charset="0"/>
              </a:rPr>
              <a:t>HOME IMPROVEMENT AND STRUCTURAL ALTERATIONS (HISA)</a:t>
            </a:r>
          </a:p>
        </p:txBody>
      </p:sp>
      <p:sp>
        <p:nvSpPr>
          <p:cNvPr id="35845" name="Rectangle 7"/>
          <p:cNvSpPr>
            <a:spLocks noChangeArrowheads="1"/>
          </p:cNvSpPr>
          <p:nvPr/>
        </p:nvSpPr>
        <p:spPr bwMode="auto">
          <a:xfrm>
            <a:off x="2575560" y="1676351"/>
            <a:ext cx="3429000"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rgbClr val="FBDE4D"/>
                </a:solidFill>
                <a:latin typeface="Arial" panose="020B0604020202020204" pitchFamily="34" charset="0"/>
              </a:defRPr>
            </a:lvl1pPr>
            <a:lvl2pPr>
              <a:defRPr sz="2800" b="1">
                <a:solidFill>
                  <a:srgbClr val="FBDE4D"/>
                </a:solidFill>
                <a:latin typeface="Arial" panose="020B0604020202020204" pitchFamily="34" charset="0"/>
              </a:defRPr>
            </a:lvl2pPr>
            <a:lvl3pPr marL="1143000" indent="-228600">
              <a:defRPr sz="2800" b="1">
                <a:solidFill>
                  <a:srgbClr val="FBDE4D"/>
                </a:solidFill>
                <a:latin typeface="Arial" panose="020B0604020202020204" pitchFamily="34" charset="0"/>
              </a:defRPr>
            </a:lvl3pPr>
            <a:lvl4pPr marL="1600200" indent="-228600">
              <a:defRPr sz="2800" b="1">
                <a:solidFill>
                  <a:srgbClr val="FBDE4D"/>
                </a:solidFill>
                <a:latin typeface="Arial" panose="020B0604020202020204" pitchFamily="34" charset="0"/>
              </a:defRPr>
            </a:lvl4pPr>
            <a:lvl5pPr marL="2057400" indent="-228600">
              <a:defRPr sz="2800" b="1">
                <a:solidFill>
                  <a:srgbClr val="FBDE4D"/>
                </a:solidFill>
                <a:latin typeface="Arial" panose="020B0604020202020204" pitchFamily="34" charset="0"/>
              </a:defRPr>
            </a:lvl5pPr>
            <a:lvl6pPr marL="2514600" indent="-228600" eaLnBrk="0" fontAlgn="base" hangingPunct="0">
              <a:spcBef>
                <a:spcPct val="0"/>
              </a:spcBef>
              <a:spcAft>
                <a:spcPct val="0"/>
              </a:spcAft>
              <a:defRPr sz="2800" b="1">
                <a:solidFill>
                  <a:srgbClr val="FBDE4D"/>
                </a:solidFill>
                <a:latin typeface="Arial" panose="020B0604020202020204" pitchFamily="34" charset="0"/>
              </a:defRPr>
            </a:lvl6pPr>
            <a:lvl7pPr marL="2971800" indent="-228600" eaLnBrk="0" fontAlgn="base" hangingPunct="0">
              <a:spcBef>
                <a:spcPct val="0"/>
              </a:spcBef>
              <a:spcAft>
                <a:spcPct val="0"/>
              </a:spcAft>
              <a:defRPr sz="2800" b="1">
                <a:solidFill>
                  <a:srgbClr val="FBDE4D"/>
                </a:solidFill>
                <a:latin typeface="Arial" panose="020B0604020202020204" pitchFamily="34" charset="0"/>
              </a:defRPr>
            </a:lvl7pPr>
            <a:lvl8pPr marL="3429000" indent="-228600" eaLnBrk="0" fontAlgn="base" hangingPunct="0">
              <a:spcBef>
                <a:spcPct val="0"/>
              </a:spcBef>
              <a:spcAft>
                <a:spcPct val="0"/>
              </a:spcAft>
              <a:defRPr sz="2800" b="1">
                <a:solidFill>
                  <a:srgbClr val="FBDE4D"/>
                </a:solidFill>
                <a:latin typeface="Arial" panose="020B0604020202020204" pitchFamily="34" charset="0"/>
              </a:defRPr>
            </a:lvl8pPr>
            <a:lvl9pPr marL="3886200" indent="-228600" eaLnBrk="0" fontAlgn="base" hangingPunct="0">
              <a:spcBef>
                <a:spcPct val="0"/>
              </a:spcBef>
              <a:spcAft>
                <a:spcPct val="0"/>
              </a:spcAft>
              <a:defRPr sz="2800" b="1">
                <a:solidFill>
                  <a:srgbClr val="FBDE4D"/>
                </a:solidFill>
                <a:latin typeface="Arial" panose="020B0604020202020204" pitchFamily="34" charset="0"/>
              </a:defRPr>
            </a:lvl9pPr>
          </a:lstStyle>
          <a:p>
            <a:pPr algn="ctr"/>
            <a:r>
              <a:rPr lang="en-US" altLang="en-US" sz="1600" u="sng" dirty="0">
                <a:solidFill>
                  <a:schemeClr val="tx1"/>
                </a:solidFill>
                <a:latin typeface="Times New Roman" panose="02020603050405020304" pitchFamily="18" charset="0"/>
                <a:cs typeface="Times New Roman" panose="02020603050405020304" pitchFamily="18" charset="0"/>
              </a:rPr>
              <a:t>COMMONLY APPROVED</a:t>
            </a:r>
          </a:p>
          <a:p>
            <a:pPr marL="461963" lvl="1" indent="-176213">
              <a:buFont typeface="Arial" panose="020B0604020202020204" pitchFamily="34" charset="0"/>
              <a:buChar char="•"/>
            </a:pPr>
            <a:r>
              <a:rPr lang="en-US" altLang="en-US" sz="1600" b="0" dirty="0">
                <a:solidFill>
                  <a:schemeClr val="tx1"/>
                </a:solidFill>
                <a:latin typeface="Times New Roman" panose="02020603050405020304" pitchFamily="18" charset="0"/>
                <a:cs typeface="Times New Roman" panose="02020603050405020304" pitchFamily="18" charset="0"/>
              </a:rPr>
              <a:t>Permanent Ramps that allow entrance to or exit from the residence</a:t>
            </a:r>
          </a:p>
          <a:p>
            <a:pPr marL="461963" lvl="1" indent="-176213">
              <a:buFont typeface="Arial" panose="020B0604020202020204" pitchFamily="34" charset="0"/>
              <a:buChar char="•"/>
            </a:pPr>
            <a:r>
              <a:rPr lang="en-US" altLang="en-US" sz="1600" b="0" dirty="0">
                <a:solidFill>
                  <a:schemeClr val="tx1"/>
                </a:solidFill>
                <a:latin typeface="Times New Roman" panose="02020603050405020304" pitchFamily="18" charset="0"/>
                <a:cs typeface="Times New Roman" panose="02020603050405020304" pitchFamily="18" charset="0"/>
              </a:rPr>
              <a:t>Access to kitchen or bathroom sinks or counters</a:t>
            </a:r>
          </a:p>
          <a:p>
            <a:pPr marL="461963" lvl="1" indent="-176213">
              <a:buFont typeface="Arial" panose="020B0604020202020204" pitchFamily="34" charset="0"/>
              <a:buChar char="•"/>
            </a:pPr>
            <a:r>
              <a:rPr lang="en-US" altLang="en-US" sz="1600" b="0" dirty="0">
                <a:solidFill>
                  <a:schemeClr val="tx1"/>
                </a:solidFill>
                <a:latin typeface="Times New Roman" panose="02020603050405020304" pitchFamily="18" charset="0"/>
                <a:cs typeface="Times New Roman" panose="02020603050405020304" pitchFamily="18" charset="0"/>
              </a:rPr>
              <a:t>Entrance pathways or driveways</a:t>
            </a:r>
          </a:p>
          <a:p>
            <a:pPr marL="461963" lvl="1" indent="-176213">
              <a:buFont typeface="Arial" panose="020B0604020202020204" pitchFamily="34" charset="0"/>
              <a:buChar char="•"/>
            </a:pPr>
            <a:r>
              <a:rPr lang="en-US" altLang="en-US" sz="1600" b="0" dirty="0">
                <a:solidFill>
                  <a:schemeClr val="tx1"/>
                </a:solidFill>
                <a:latin typeface="Times New Roman" panose="02020603050405020304" pitchFamily="18" charset="0"/>
                <a:cs typeface="Times New Roman" panose="02020603050405020304" pitchFamily="18" charset="0"/>
              </a:rPr>
              <a:t>Plumbing;</a:t>
            </a:r>
          </a:p>
          <a:p>
            <a:pPr marL="461963" lvl="1" indent="-176213">
              <a:buFont typeface="Arial" panose="020B0604020202020204" pitchFamily="34" charset="0"/>
              <a:buChar char="•"/>
            </a:pPr>
            <a:r>
              <a:rPr lang="en-US" altLang="en-US" sz="1600" b="0" dirty="0">
                <a:solidFill>
                  <a:schemeClr val="tx1"/>
                </a:solidFill>
                <a:latin typeface="Times New Roman" panose="02020603050405020304" pitchFamily="18" charset="0"/>
                <a:cs typeface="Times New Roman" panose="02020603050405020304" pitchFamily="18" charset="0"/>
              </a:rPr>
              <a:t>Electrical systems/outlets</a:t>
            </a:r>
          </a:p>
          <a:p>
            <a:pPr marL="461963" lvl="1" indent="-176213">
              <a:buFont typeface="Arial" panose="020B0604020202020204" pitchFamily="34" charset="0"/>
              <a:buChar char="•"/>
            </a:pPr>
            <a:r>
              <a:rPr lang="en-US" altLang="en-US" sz="1600" b="0" dirty="0">
                <a:solidFill>
                  <a:schemeClr val="tx1"/>
                </a:solidFill>
                <a:latin typeface="Times New Roman" panose="02020603050405020304" pitchFamily="18" charset="0"/>
                <a:cs typeface="Times New Roman" panose="02020603050405020304" pitchFamily="18" charset="0"/>
              </a:rPr>
              <a:t>Hardwood flooring</a:t>
            </a:r>
          </a:p>
          <a:p>
            <a:pPr marL="461963" lvl="1" indent="-176213">
              <a:buFont typeface="Arial" panose="020B0604020202020204" pitchFamily="34" charset="0"/>
              <a:buChar char="•"/>
            </a:pPr>
            <a:r>
              <a:rPr lang="en-US" altLang="en-US" sz="1600" b="0" dirty="0">
                <a:solidFill>
                  <a:schemeClr val="tx1"/>
                </a:solidFill>
                <a:latin typeface="Times New Roman" panose="02020603050405020304" pitchFamily="18" charset="0"/>
                <a:cs typeface="Times New Roman" panose="02020603050405020304" pitchFamily="18" charset="0"/>
              </a:rPr>
              <a:t>Door latches</a:t>
            </a:r>
          </a:p>
          <a:p>
            <a:pPr marL="461963" lvl="1" indent="-176213">
              <a:buFont typeface="Arial" panose="020B0604020202020204" pitchFamily="34" charset="0"/>
              <a:buChar char="•"/>
            </a:pPr>
            <a:r>
              <a:rPr lang="en-US" altLang="en-US" sz="1600" b="0" dirty="0">
                <a:solidFill>
                  <a:schemeClr val="tx1"/>
                </a:solidFill>
                <a:latin typeface="Times New Roman" panose="02020603050405020304" pitchFamily="18" charset="0"/>
                <a:cs typeface="Times New Roman" panose="02020603050405020304" pitchFamily="18" charset="0"/>
              </a:rPr>
              <a:t>Roll-in showers/ Walk-in bathtubs</a:t>
            </a:r>
          </a:p>
          <a:p>
            <a:pPr marL="461963" lvl="1" indent="-176213">
              <a:buFont typeface="Arial" panose="020B0604020202020204" pitchFamily="34" charset="0"/>
              <a:buChar char="•"/>
            </a:pPr>
            <a:r>
              <a:rPr lang="en-US" altLang="en-US" sz="1600" b="0" dirty="0">
                <a:solidFill>
                  <a:schemeClr val="tx1"/>
                </a:solidFill>
                <a:latin typeface="Times New Roman" panose="02020603050405020304" pitchFamily="18" charset="0"/>
                <a:cs typeface="Times New Roman" panose="02020603050405020304" pitchFamily="18" charset="0"/>
              </a:rPr>
              <a:t>Widening doorways to essential lavatories or sanitary facilities</a:t>
            </a:r>
          </a:p>
          <a:p>
            <a:pPr marL="461963" lvl="1" indent="-176213">
              <a:buFont typeface="Arial" panose="020B0604020202020204" pitchFamily="34" charset="0"/>
              <a:buChar char="•"/>
            </a:pPr>
            <a:r>
              <a:rPr lang="en-US" altLang="en-US" sz="1600" b="0" dirty="0">
                <a:solidFill>
                  <a:schemeClr val="tx1"/>
                </a:solidFill>
                <a:latin typeface="Times New Roman" panose="02020603050405020304" pitchFamily="18" charset="0"/>
                <a:cs typeface="Times New Roman" panose="02020603050405020304" pitchFamily="18" charset="0"/>
              </a:rPr>
              <a:t>Interior and exterior lighting</a:t>
            </a:r>
          </a:p>
          <a:p>
            <a:pPr marL="461963" lvl="1" indent="-176213">
              <a:buFont typeface="Arial" panose="020B0604020202020204" pitchFamily="34" charset="0"/>
              <a:buChar char="•"/>
            </a:pPr>
            <a:r>
              <a:rPr lang="en-US" altLang="en-US" sz="1600" b="0" dirty="0">
                <a:solidFill>
                  <a:schemeClr val="tx1"/>
                </a:solidFill>
                <a:latin typeface="Times New Roman" panose="02020603050405020304" pitchFamily="18" charset="0"/>
                <a:cs typeface="Times New Roman" panose="02020603050405020304" pitchFamily="18" charset="0"/>
              </a:rPr>
              <a:t>Costs related to taxes, permits, inspections fees, which are required by local ordinances</a:t>
            </a:r>
          </a:p>
        </p:txBody>
      </p:sp>
      <p:sp>
        <p:nvSpPr>
          <p:cNvPr id="35846" name="Rectangle 8"/>
          <p:cNvSpPr>
            <a:spLocks noChangeArrowheads="1"/>
          </p:cNvSpPr>
          <p:nvPr/>
        </p:nvSpPr>
        <p:spPr bwMode="auto">
          <a:xfrm>
            <a:off x="6019800" y="1766889"/>
            <a:ext cx="32004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800" b="1">
                <a:solidFill>
                  <a:srgbClr val="FBDE4D"/>
                </a:solidFill>
                <a:latin typeface="Arial" panose="020B0604020202020204" pitchFamily="34" charset="0"/>
              </a:defRPr>
            </a:lvl1pPr>
            <a:lvl2pPr>
              <a:defRPr sz="2800" b="1">
                <a:solidFill>
                  <a:srgbClr val="FBDE4D"/>
                </a:solidFill>
                <a:latin typeface="Arial" panose="020B0604020202020204" pitchFamily="34" charset="0"/>
              </a:defRPr>
            </a:lvl2pPr>
            <a:lvl3pPr marL="1143000" indent="-228600">
              <a:defRPr sz="2800" b="1">
                <a:solidFill>
                  <a:srgbClr val="FBDE4D"/>
                </a:solidFill>
                <a:latin typeface="Arial" panose="020B0604020202020204" pitchFamily="34" charset="0"/>
              </a:defRPr>
            </a:lvl3pPr>
            <a:lvl4pPr marL="1600200" indent="-228600">
              <a:defRPr sz="2800" b="1">
                <a:solidFill>
                  <a:srgbClr val="FBDE4D"/>
                </a:solidFill>
                <a:latin typeface="Arial" panose="020B0604020202020204" pitchFamily="34" charset="0"/>
              </a:defRPr>
            </a:lvl4pPr>
            <a:lvl5pPr marL="2057400" indent="-228600">
              <a:defRPr sz="2800" b="1">
                <a:solidFill>
                  <a:srgbClr val="FBDE4D"/>
                </a:solidFill>
                <a:latin typeface="Arial" panose="020B0604020202020204" pitchFamily="34" charset="0"/>
              </a:defRPr>
            </a:lvl5pPr>
            <a:lvl6pPr marL="2514600" indent="-228600" eaLnBrk="0" fontAlgn="base" hangingPunct="0">
              <a:spcBef>
                <a:spcPct val="0"/>
              </a:spcBef>
              <a:spcAft>
                <a:spcPct val="0"/>
              </a:spcAft>
              <a:defRPr sz="2800" b="1">
                <a:solidFill>
                  <a:srgbClr val="FBDE4D"/>
                </a:solidFill>
                <a:latin typeface="Arial" panose="020B0604020202020204" pitchFamily="34" charset="0"/>
              </a:defRPr>
            </a:lvl6pPr>
            <a:lvl7pPr marL="2971800" indent="-228600" eaLnBrk="0" fontAlgn="base" hangingPunct="0">
              <a:spcBef>
                <a:spcPct val="0"/>
              </a:spcBef>
              <a:spcAft>
                <a:spcPct val="0"/>
              </a:spcAft>
              <a:defRPr sz="2800" b="1">
                <a:solidFill>
                  <a:srgbClr val="FBDE4D"/>
                </a:solidFill>
                <a:latin typeface="Arial" panose="020B0604020202020204" pitchFamily="34" charset="0"/>
              </a:defRPr>
            </a:lvl7pPr>
            <a:lvl8pPr marL="3429000" indent="-228600" eaLnBrk="0" fontAlgn="base" hangingPunct="0">
              <a:spcBef>
                <a:spcPct val="0"/>
              </a:spcBef>
              <a:spcAft>
                <a:spcPct val="0"/>
              </a:spcAft>
              <a:defRPr sz="2800" b="1">
                <a:solidFill>
                  <a:srgbClr val="FBDE4D"/>
                </a:solidFill>
                <a:latin typeface="Arial" panose="020B0604020202020204" pitchFamily="34" charset="0"/>
              </a:defRPr>
            </a:lvl8pPr>
            <a:lvl9pPr marL="3886200" indent="-228600" eaLnBrk="0" fontAlgn="base" hangingPunct="0">
              <a:spcBef>
                <a:spcPct val="0"/>
              </a:spcBef>
              <a:spcAft>
                <a:spcPct val="0"/>
              </a:spcAft>
              <a:defRPr sz="2800" b="1">
                <a:solidFill>
                  <a:srgbClr val="FBDE4D"/>
                </a:solidFill>
                <a:latin typeface="Arial" panose="020B0604020202020204" pitchFamily="34" charset="0"/>
              </a:defRPr>
            </a:lvl9pPr>
          </a:lstStyle>
          <a:p>
            <a:pPr algn="ctr"/>
            <a:r>
              <a:rPr lang="en-US" altLang="en-US" sz="1600" u="sng" dirty="0">
                <a:solidFill>
                  <a:srgbClr val="FF0000"/>
                </a:solidFill>
                <a:latin typeface="Times New Roman" panose="02020603050405020304" pitchFamily="18" charset="0"/>
                <a:cs typeface="Times New Roman" panose="02020603050405020304" pitchFamily="18" charset="0"/>
              </a:rPr>
              <a:t>COMMONLY DISAPPROVED</a:t>
            </a:r>
          </a:p>
          <a:p>
            <a:pPr marL="461963" lvl="1" indent="-236538">
              <a:buFont typeface="Arial" panose="020B0604020202020204" pitchFamily="34" charset="0"/>
              <a:buChar char="•"/>
            </a:pPr>
            <a:r>
              <a:rPr lang="en-US" altLang="en-US" sz="1600" b="0" dirty="0">
                <a:solidFill>
                  <a:srgbClr val="FF0000"/>
                </a:solidFill>
                <a:latin typeface="Times New Roman" panose="02020603050405020304" pitchFamily="18" charset="0"/>
                <a:cs typeface="Times New Roman" panose="02020603050405020304" pitchFamily="18" charset="0"/>
              </a:rPr>
              <a:t>New home construction</a:t>
            </a:r>
          </a:p>
          <a:p>
            <a:pPr marL="461963" lvl="1" indent="-236538">
              <a:buFont typeface="Arial" panose="020B0604020202020204" pitchFamily="34" charset="0"/>
              <a:buChar char="•"/>
            </a:pPr>
            <a:r>
              <a:rPr lang="en-US" altLang="en-US" sz="1600" b="0" dirty="0">
                <a:solidFill>
                  <a:srgbClr val="FF0000"/>
                </a:solidFill>
                <a:latin typeface="Times New Roman" panose="02020603050405020304" pitchFamily="18" charset="0"/>
                <a:cs typeface="Times New Roman" panose="02020603050405020304" pitchFamily="18" charset="0"/>
              </a:rPr>
              <a:t>Spa or Jacuzzi type tubs</a:t>
            </a:r>
          </a:p>
          <a:p>
            <a:pPr marL="461963" lvl="1" indent="-236538">
              <a:buFont typeface="Arial" panose="020B0604020202020204" pitchFamily="34" charset="0"/>
              <a:buChar char="•"/>
            </a:pPr>
            <a:r>
              <a:rPr lang="en-US" altLang="en-US" sz="1600" b="0" dirty="0">
                <a:solidFill>
                  <a:srgbClr val="FF0000"/>
                </a:solidFill>
                <a:latin typeface="Times New Roman" panose="02020603050405020304" pitchFamily="18" charset="0"/>
                <a:cs typeface="Times New Roman" panose="02020603050405020304" pitchFamily="18" charset="0"/>
              </a:rPr>
              <a:t>Exterior decking</a:t>
            </a:r>
          </a:p>
          <a:p>
            <a:pPr marL="461963" lvl="1" indent="-236538">
              <a:buFont typeface="Arial" panose="020B0604020202020204" pitchFamily="34" charset="0"/>
              <a:buChar char="•"/>
            </a:pPr>
            <a:r>
              <a:rPr lang="en-US" altLang="en-US" sz="1600" b="0" dirty="0">
                <a:solidFill>
                  <a:srgbClr val="FF0000"/>
                </a:solidFill>
                <a:latin typeface="Times New Roman" panose="02020603050405020304" pitchFamily="18" charset="0"/>
                <a:cs typeface="Times New Roman" panose="02020603050405020304" pitchFamily="18" charset="0"/>
              </a:rPr>
              <a:t>Any alterations or modifications that the property owner is required to furnish under the Americans with Disabilities Act due to commercial zoning </a:t>
            </a:r>
          </a:p>
          <a:p>
            <a:pPr marL="461963" lvl="1" indent="-236538">
              <a:buFont typeface="Arial" panose="020B0604020202020204" pitchFamily="34" charset="0"/>
              <a:buChar char="•"/>
            </a:pPr>
            <a:r>
              <a:rPr lang="en-US" altLang="en-US" sz="1600" b="0" dirty="0">
                <a:solidFill>
                  <a:srgbClr val="FF0000"/>
                </a:solidFill>
                <a:latin typeface="Times New Roman" panose="02020603050405020304" pitchFamily="18" charset="0"/>
                <a:cs typeface="Times New Roman" panose="02020603050405020304" pitchFamily="18" charset="0"/>
              </a:rPr>
              <a:t>Home Security Systems</a:t>
            </a:r>
          </a:p>
          <a:p>
            <a:pPr marL="461963" lvl="1" indent="-236538">
              <a:buFont typeface="Arial" panose="020B0604020202020204" pitchFamily="34" charset="0"/>
              <a:buChar char="•"/>
            </a:pPr>
            <a:r>
              <a:rPr lang="en-US" altLang="en-US" sz="1600" b="0" dirty="0">
                <a:solidFill>
                  <a:srgbClr val="FF0000"/>
                </a:solidFill>
                <a:latin typeface="Times New Roman" panose="02020603050405020304" pitchFamily="18" charset="0"/>
                <a:cs typeface="Times New Roman" panose="02020603050405020304" pitchFamily="18" charset="0"/>
              </a:rPr>
              <a:t>Elevators</a:t>
            </a:r>
          </a:p>
          <a:p>
            <a:pPr marL="461963" lvl="1" indent="-236538">
              <a:buFont typeface="Arial" panose="020B0604020202020204" pitchFamily="34" charset="0"/>
              <a:buChar char="•"/>
            </a:pPr>
            <a:r>
              <a:rPr lang="en-US" altLang="en-US" sz="1600" b="0" dirty="0">
                <a:solidFill>
                  <a:srgbClr val="FF0000"/>
                </a:solidFill>
                <a:latin typeface="Times New Roman" panose="02020603050405020304" pitchFamily="18" charset="0"/>
                <a:cs typeface="Times New Roman" panose="02020603050405020304" pitchFamily="18" charset="0"/>
              </a:rPr>
              <a:t>Pathways that lead to workshops and barns</a:t>
            </a:r>
          </a:p>
          <a:p>
            <a:pPr marL="461963" lvl="1" indent="-236538">
              <a:buFont typeface="Arial" panose="020B0604020202020204" pitchFamily="34" charset="0"/>
              <a:buChar char="•"/>
            </a:pPr>
            <a:r>
              <a:rPr lang="en-US" altLang="en-US" sz="1600" b="0" dirty="0">
                <a:solidFill>
                  <a:srgbClr val="FF0000"/>
                </a:solidFill>
                <a:latin typeface="Times New Roman" panose="02020603050405020304" pitchFamily="18" charset="0"/>
                <a:cs typeface="Times New Roman" panose="02020603050405020304" pitchFamily="18" charset="0"/>
              </a:rPr>
              <a:t>Regular home maintenance routine repairs (e.g. replacement of roofs, furnaces, or air conditioners)</a:t>
            </a:r>
          </a:p>
        </p:txBody>
      </p:sp>
      <p:sp>
        <p:nvSpPr>
          <p:cNvPr id="2" name="Up Arrow 1"/>
          <p:cNvSpPr/>
          <p:nvPr/>
        </p:nvSpPr>
        <p:spPr>
          <a:xfrm>
            <a:off x="1558613" y="1711563"/>
            <a:ext cx="685800" cy="448151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anchor="ctr"/>
          <a:lstStyle/>
          <a:p>
            <a:pPr algn="ctr">
              <a:defRPr/>
            </a:pPr>
            <a:r>
              <a:rPr lang="en-US" dirty="0">
                <a:latin typeface="Times New Roman" panose="02020603050405020304" pitchFamily="18" charset="0"/>
                <a:cs typeface="Times New Roman" panose="02020603050405020304" pitchFamily="18" charset="0"/>
              </a:rPr>
              <a:t>Commonly Approved</a:t>
            </a:r>
          </a:p>
        </p:txBody>
      </p:sp>
      <p:sp>
        <p:nvSpPr>
          <p:cNvPr id="3" name="Down Arrow 2"/>
          <p:cNvSpPr/>
          <p:nvPr/>
        </p:nvSpPr>
        <p:spPr>
          <a:xfrm>
            <a:off x="9544888" y="1734314"/>
            <a:ext cx="625475" cy="4589462"/>
          </a:xfrm>
          <a:prstGeom prst="down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vert="vert" anchor="ctr"/>
          <a:lstStyle/>
          <a:p>
            <a:pPr algn="ctr">
              <a:defRPr/>
            </a:pPr>
            <a:r>
              <a:rPr lang="en-US" dirty="0">
                <a:latin typeface="Times New Roman" panose="02020603050405020304" pitchFamily="18" charset="0"/>
                <a:cs typeface="Times New Roman" panose="02020603050405020304" pitchFamily="18" charset="0"/>
              </a:rPr>
              <a:t>Commonly Disapproved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3C2EE0A-639A-4D5B-B120-2A884B94A7A9}" type="slidenum">
              <a:rPr lang="en-US" altLang="en-US" smtClean="0"/>
              <a:pPr>
                <a:defRPr/>
              </a:pPr>
              <a:t>25</a:t>
            </a:fld>
            <a:endParaRPr lang="en-US" altLang="en-US" dirty="0"/>
          </a:p>
        </p:txBody>
      </p:sp>
      <p:sp>
        <p:nvSpPr>
          <p:cNvPr id="36866" name="Title 1"/>
          <p:cNvSpPr>
            <a:spLocks noGrp="1"/>
          </p:cNvSpPr>
          <p:nvPr>
            <p:ph type="title"/>
          </p:nvPr>
        </p:nvSpPr>
        <p:spPr>
          <a:xfrm>
            <a:off x="0" y="515632"/>
            <a:ext cx="8229600" cy="476376"/>
          </a:xfrm>
        </p:spPr>
        <p:txBody>
          <a:bodyPr/>
          <a:lstStyle/>
          <a:p>
            <a:r>
              <a:rPr lang="en-US" altLang="en-US" sz="2700" dirty="0">
                <a:latin typeface="Times New Roman" panose="02020603050405020304" pitchFamily="18" charset="0"/>
                <a:cs typeface="Times New Roman" panose="02020603050405020304" pitchFamily="18" charset="0"/>
              </a:rPr>
              <a:t>WHAT IS NEEDED FOR HISA</a:t>
            </a:r>
          </a:p>
        </p:txBody>
      </p:sp>
      <p:sp>
        <p:nvSpPr>
          <p:cNvPr id="14" name="Freeform 13"/>
          <p:cNvSpPr/>
          <p:nvPr/>
        </p:nvSpPr>
        <p:spPr bwMode="auto">
          <a:xfrm>
            <a:off x="1981200" y="5383204"/>
            <a:ext cx="8229600" cy="314325"/>
          </a:xfrm>
          <a:custGeom>
            <a:avLst/>
            <a:gdLst>
              <a:gd name="connsiteX0" fmla="*/ 0 w 8229600"/>
              <a:gd name="connsiteY0" fmla="*/ 0 h 314640"/>
              <a:gd name="connsiteX1" fmla="*/ 8229600 w 8229600"/>
              <a:gd name="connsiteY1" fmla="*/ 0 h 314640"/>
              <a:gd name="connsiteX2" fmla="*/ 8229600 w 8229600"/>
              <a:gd name="connsiteY2" fmla="*/ 314640 h 314640"/>
              <a:gd name="connsiteX3" fmla="*/ 0 w 8229600"/>
              <a:gd name="connsiteY3" fmla="*/ 314640 h 314640"/>
              <a:gd name="connsiteX4" fmla="*/ 0 w 8229600"/>
              <a:gd name="connsiteY4" fmla="*/ 0 h 314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9600" h="314640">
                <a:moveTo>
                  <a:pt x="0" y="0"/>
                </a:moveTo>
                <a:lnTo>
                  <a:pt x="8229600" y="0"/>
                </a:lnTo>
                <a:lnTo>
                  <a:pt x="8229600" y="314640"/>
                </a:lnTo>
                <a:lnTo>
                  <a:pt x="0" y="31464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261290" tIns="21590" rIns="120904" bIns="21590" spcCol="1270"/>
          <a:lstStyle/>
          <a:p>
            <a:pPr marL="114300" lvl="1" indent="-114300" defTabSz="577850">
              <a:lnSpc>
                <a:spcPct val="90000"/>
              </a:lnSpc>
              <a:spcAft>
                <a:spcPct val="20000"/>
              </a:spcAft>
              <a:buFontTx/>
              <a:buChar char="••"/>
              <a:defRPr/>
            </a:pPr>
            <a:endParaRPr lang="en-US" sz="1300"/>
          </a:p>
        </p:txBody>
      </p:sp>
      <p:sp>
        <p:nvSpPr>
          <p:cNvPr id="2" name="Rectangle 1"/>
          <p:cNvSpPr/>
          <p:nvPr/>
        </p:nvSpPr>
        <p:spPr>
          <a:xfrm>
            <a:off x="609600" y="1447801"/>
            <a:ext cx="10972800" cy="4452757"/>
          </a:xfrm>
          <a:prstGeom prst="rect">
            <a:avLst/>
          </a:prstGeom>
        </p:spPr>
        <p:txBody>
          <a:bodyPr wrap="square">
            <a:spAutoFit/>
          </a:bodyPr>
          <a:lstStyle/>
          <a:p>
            <a:pPr marL="342900" indent="-225425" defTabSz="755650">
              <a:lnSpc>
                <a:spcPct val="90000"/>
              </a:lnSpc>
              <a:spcAft>
                <a:spcPct val="35000"/>
              </a:spcAft>
              <a:buFont typeface="Arial" panose="020B0604020202020204" pitchFamily="34" charset="0"/>
              <a:buChar char="•"/>
              <a:defRPr/>
            </a:pPr>
            <a:r>
              <a:rPr lang="en-US" sz="2300" dirty="0">
                <a:latin typeface="Times New Roman" panose="02020603050405020304" pitchFamily="18" charset="0"/>
                <a:cs typeface="Times New Roman" panose="02020603050405020304" pitchFamily="18" charset="0"/>
              </a:rPr>
              <a:t>A prescription from a VA physician that includes:</a:t>
            </a:r>
          </a:p>
          <a:p>
            <a:pPr marL="800100" lvl="3" indent="-225425" defTabSz="577850">
              <a:lnSpc>
                <a:spcPct val="90000"/>
              </a:lnSpc>
              <a:spcAft>
                <a:spcPct val="20000"/>
              </a:spcAft>
              <a:buFontTx/>
              <a:buChar char="••"/>
              <a:defRPr/>
            </a:pPr>
            <a:r>
              <a:rPr lang="en-US" sz="2000" dirty="0">
                <a:latin typeface="Times New Roman" panose="02020603050405020304" pitchFamily="18" charset="0"/>
                <a:cs typeface="Times New Roman" panose="02020603050405020304" pitchFamily="18" charset="0"/>
              </a:rPr>
              <a:t>Beneficiary’s name, address and phone number</a:t>
            </a:r>
          </a:p>
          <a:p>
            <a:pPr marL="800100" lvl="3" indent="-225425" defTabSz="577850">
              <a:lnSpc>
                <a:spcPct val="90000"/>
              </a:lnSpc>
              <a:spcAft>
                <a:spcPct val="20000"/>
              </a:spcAft>
              <a:buFontTx/>
              <a:buChar char="••"/>
              <a:defRPr/>
            </a:pPr>
            <a:r>
              <a:rPr lang="en-US" sz="2000" dirty="0">
                <a:latin typeface="Times New Roman" panose="02020603050405020304" pitchFamily="18" charset="0"/>
                <a:cs typeface="Times New Roman" panose="02020603050405020304" pitchFamily="18" charset="0"/>
              </a:rPr>
              <a:t>Description of the prescribed improvement or structural alteration</a:t>
            </a:r>
          </a:p>
          <a:p>
            <a:pPr marL="800100" lvl="3" indent="-225425" defTabSz="577850">
              <a:lnSpc>
                <a:spcPct val="90000"/>
              </a:lnSpc>
              <a:spcAft>
                <a:spcPct val="20000"/>
              </a:spcAft>
              <a:buFontTx/>
              <a:buChar char="••"/>
              <a:defRPr/>
            </a:pPr>
            <a:r>
              <a:rPr lang="en-US" sz="2000" dirty="0">
                <a:latin typeface="Times New Roman" panose="02020603050405020304" pitchFamily="18" charset="0"/>
                <a:cs typeface="Times New Roman" panose="02020603050405020304" pitchFamily="18" charset="0"/>
              </a:rPr>
              <a:t>The diagnosis and medical justification for the prescribed improvement  or structural alteration</a:t>
            </a:r>
          </a:p>
          <a:p>
            <a:pPr marL="342900" lvl="1" indent="-225425" defTabSz="577850">
              <a:lnSpc>
                <a:spcPct val="90000"/>
              </a:lnSpc>
              <a:spcAft>
                <a:spcPct val="20000"/>
              </a:spcAft>
              <a:buFont typeface="Arial" panose="020B0604020202020204" pitchFamily="34" charset="0"/>
              <a:buChar char="•"/>
              <a:defRPr/>
            </a:pPr>
            <a:r>
              <a:rPr lang="en-US" sz="2300" dirty="0">
                <a:latin typeface="Times New Roman" panose="02020603050405020304" pitchFamily="18" charset="0"/>
                <a:cs typeface="Times New Roman" panose="02020603050405020304" pitchFamily="18" charset="0"/>
              </a:rPr>
              <a:t>VA Form 10-0103-HISA application with advance payment request</a:t>
            </a:r>
          </a:p>
          <a:p>
            <a:pPr marL="342900" lvl="1" indent="-225425" defTabSz="577850">
              <a:lnSpc>
                <a:spcPct val="90000"/>
              </a:lnSpc>
              <a:spcAft>
                <a:spcPct val="20000"/>
              </a:spcAft>
              <a:buFont typeface="Arial" panose="020B0604020202020204" pitchFamily="34" charset="0"/>
              <a:buChar char="•"/>
              <a:defRPr/>
            </a:pPr>
            <a:r>
              <a:rPr lang="en-US" sz="2300" dirty="0">
                <a:latin typeface="Times New Roman" panose="02020603050405020304" pitchFamily="18" charset="0"/>
                <a:cs typeface="Times New Roman" panose="02020603050405020304" pitchFamily="18" charset="0"/>
              </a:rPr>
              <a:t>Homeowners notarized authorization (if applicant is a renter)</a:t>
            </a:r>
          </a:p>
          <a:p>
            <a:pPr marL="342900" lvl="1" indent="-225425" defTabSz="577850">
              <a:lnSpc>
                <a:spcPct val="90000"/>
              </a:lnSpc>
              <a:spcAft>
                <a:spcPct val="20000"/>
              </a:spcAft>
              <a:buFont typeface="Arial" panose="020B0604020202020204" pitchFamily="34" charset="0"/>
              <a:buChar char="•"/>
              <a:defRPr/>
            </a:pPr>
            <a:r>
              <a:rPr lang="en-US" sz="2300" dirty="0">
                <a:latin typeface="Times New Roman" panose="02020603050405020304" pitchFamily="18" charset="0"/>
                <a:cs typeface="Times New Roman" panose="02020603050405020304" pitchFamily="18" charset="0"/>
              </a:rPr>
              <a:t>Written itemized estimate of costs for labor, materials, permits, and inspections</a:t>
            </a:r>
          </a:p>
          <a:p>
            <a:pPr marL="342900" lvl="1" indent="-225425" defTabSz="577850">
              <a:lnSpc>
                <a:spcPct val="90000"/>
              </a:lnSpc>
              <a:spcAft>
                <a:spcPct val="20000"/>
              </a:spcAft>
              <a:buFont typeface="Arial" panose="020B0604020202020204" pitchFamily="34" charset="0"/>
              <a:buChar char="•"/>
              <a:defRPr/>
            </a:pPr>
            <a:r>
              <a:rPr lang="en-US" sz="2300" dirty="0">
                <a:latin typeface="Times New Roman" panose="02020603050405020304" pitchFamily="18" charset="0"/>
                <a:cs typeface="Times New Roman" panose="02020603050405020304" pitchFamily="18" charset="0"/>
              </a:rPr>
              <a:t>A color photograph of the unimproved area</a:t>
            </a:r>
          </a:p>
          <a:p>
            <a:pPr marL="342900" lvl="1" indent="-225425" defTabSz="577850">
              <a:lnSpc>
                <a:spcPct val="90000"/>
              </a:lnSpc>
              <a:spcAft>
                <a:spcPct val="20000"/>
              </a:spcAft>
              <a:buFont typeface="Arial" panose="020B0604020202020204" pitchFamily="34" charset="0"/>
              <a:buChar char="•"/>
              <a:defRPr/>
            </a:pPr>
            <a:r>
              <a:rPr lang="en-US" sz="2300" dirty="0">
                <a:latin typeface="Times New Roman" panose="02020603050405020304" pitchFamily="18" charset="0"/>
                <a:cs typeface="Times New Roman" panose="02020603050405020304" pitchFamily="18" charset="0"/>
              </a:rPr>
              <a:t>Incomplete applications: if missing documentation is not received within 30 days, VA will notify beneficiary and close application</a:t>
            </a:r>
          </a:p>
          <a:p>
            <a:pPr marL="342900" lvl="1" indent="-225425" defTabSz="577850">
              <a:lnSpc>
                <a:spcPct val="90000"/>
              </a:lnSpc>
              <a:spcAft>
                <a:spcPct val="20000"/>
              </a:spcAft>
              <a:buFont typeface="Arial" panose="020B0604020202020204" pitchFamily="34" charset="0"/>
              <a:buChar char="•"/>
              <a:defRPr/>
            </a:pPr>
            <a:r>
              <a:rPr lang="en-US" sz="2300" dirty="0">
                <a:latin typeface="Times New Roman" panose="02020603050405020304" pitchFamily="18" charset="0"/>
                <a:cs typeface="Times New Roman" panose="02020603050405020304" pitchFamily="18" charset="0"/>
              </a:rPr>
              <a:t>VA will conduct a pre-award inspection of site no later than 30 days after receiving a complete HISA package</a:t>
            </a:r>
          </a:p>
        </p:txBody>
      </p:sp>
    </p:spTree>
    <p:extLst>
      <p:ext uri="{BB962C8B-B14F-4D97-AF65-F5344CB8AC3E}">
        <p14:creationId xmlns:p14="http://schemas.microsoft.com/office/powerpoint/2010/main" val="39449776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9"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67125" y="2010569"/>
            <a:ext cx="4857750" cy="3648075"/>
          </a:xfrm>
          <a:prstGeom prst="rect">
            <a:avLst/>
          </a:prstGeom>
          <a:ln>
            <a:noFill/>
          </a:ln>
          <a:effectLst>
            <a:outerShdw blurRad="190500" algn="tl" rotWithShape="0">
              <a:srgbClr val="000000">
                <a:alpha val="70000"/>
              </a:srgbClr>
            </a:outerShdw>
          </a:effectLst>
        </p:spPr>
      </p:pic>
      <p:sp>
        <p:nvSpPr>
          <p:cNvPr id="4" name="Slide Number Placeholder 3"/>
          <p:cNvSpPr>
            <a:spLocks noGrp="1"/>
          </p:cNvSpPr>
          <p:nvPr>
            <p:ph type="sldNum" sz="quarter" idx="12"/>
          </p:nvPr>
        </p:nvSpPr>
        <p:spPr/>
        <p:txBody>
          <a:bodyPr/>
          <a:lstStyle/>
          <a:p>
            <a:pPr>
              <a:defRPr/>
            </a:pPr>
            <a:fld id="{A4A3EF1F-4272-48B7-8704-462FF4BB126D}" type="slidenum">
              <a:rPr lang="en-US" altLang="en-US"/>
              <a:pPr>
                <a:defRPr/>
              </a:pPr>
              <a:t>26</a:t>
            </a:fld>
            <a:endParaRPr lang="en-US" altLang="en-US"/>
          </a:p>
        </p:txBody>
      </p:sp>
      <p:sp>
        <p:nvSpPr>
          <p:cNvPr id="60418" name="Title 1"/>
          <p:cNvSpPr>
            <a:spLocks noGrp="1"/>
          </p:cNvSpPr>
          <p:nvPr>
            <p:ph type="title"/>
          </p:nvPr>
        </p:nvSpPr>
        <p:spPr>
          <a:xfrm>
            <a:off x="0" y="304800"/>
            <a:ext cx="8229600" cy="735012"/>
          </a:xfrm>
        </p:spPr>
        <p:txBody>
          <a:bodyPr/>
          <a:lstStyle/>
          <a:p>
            <a:pPr eaLnBrk="1" hangingPunct="1"/>
            <a:r>
              <a:rPr lang="en-US" altLang="en-US" sz="2700" dirty="0">
                <a:latin typeface="Times New Roman" panose="02020603050405020304" pitchFamily="18" charset="0"/>
                <a:cs typeface="Times New Roman" panose="02020603050405020304" pitchFamily="18" charset="0"/>
              </a:rPr>
              <a:t>CLOTHING ALLOWANCE</a:t>
            </a:r>
            <a:endParaRPr lang="en-US" altLang="en-US" sz="2700" dirty="0"/>
          </a:p>
        </p:txBody>
      </p:sp>
    </p:spTree>
    <p:extLst>
      <p:ext uri="{BB962C8B-B14F-4D97-AF65-F5344CB8AC3E}">
        <p14:creationId xmlns:p14="http://schemas.microsoft.com/office/powerpoint/2010/main" val="1741653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p:cNvSpPr>
            <a:spLocks noGrp="1"/>
          </p:cNvSpPr>
          <p:nvPr>
            <p:ph idx="1"/>
          </p:nvPr>
        </p:nvSpPr>
        <p:spPr>
          <a:xfrm>
            <a:off x="609600" y="1524000"/>
            <a:ext cx="10972800" cy="4724400"/>
          </a:xfrm>
        </p:spPr>
        <p:txBody>
          <a:bodyPr rtlCol="0">
            <a:normAutofit/>
          </a:bodyPr>
          <a:lstStyle/>
          <a:p>
            <a:pPr>
              <a:defRPr/>
            </a:pPr>
            <a:endParaRPr lang="en-US" altLang="en-US" sz="2800" dirty="0">
              <a:latin typeface="Times New Roman" panose="02020603050405020304" pitchFamily="18" charset="0"/>
              <a:cs typeface="Times New Roman" panose="02020603050405020304" pitchFamily="18" charset="0"/>
            </a:endParaRPr>
          </a:p>
          <a:p>
            <a:pPr>
              <a:defRPr/>
            </a:pPr>
            <a:endParaRPr lang="en-US" altLang="en-US" sz="2800" dirty="0">
              <a:latin typeface="Times New Roman" panose="02020603050405020304" pitchFamily="18" charset="0"/>
              <a:cs typeface="Times New Roman" panose="02020603050405020304" pitchFamily="18" charset="0"/>
            </a:endParaRPr>
          </a:p>
          <a:p>
            <a:pPr marL="0" indent="0" algn="ctr">
              <a:buNone/>
              <a:defRPr/>
            </a:pPr>
            <a:r>
              <a:rPr lang="en-US" altLang="en-US" dirty="0">
                <a:latin typeface="Times New Roman" panose="02020603050405020304" pitchFamily="18" charset="0"/>
                <a:cs typeface="Times New Roman" panose="02020603050405020304" pitchFamily="18" charset="0"/>
              </a:rPr>
              <a:t>Veterans who utilize certain prosthetics are eligible for a yearly clothing allowance from VA to help replace articles of clothing that are worn out faster because of their prosthesis.</a:t>
            </a:r>
          </a:p>
          <a:p>
            <a:pPr marL="0" indent="0">
              <a:buNone/>
              <a:defRPr/>
            </a:pPr>
            <a:endParaRPr lang="en-US" alt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7EA016A4-B248-42DF-94D4-C6FCDFAEE5E6}" type="slidenum">
              <a:rPr lang="en-US" altLang="en-US"/>
              <a:pPr>
                <a:defRPr/>
              </a:pPr>
              <a:t>27</a:t>
            </a:fld>
            <a:endParaRPr lang="en-US" altLang="en-US"/>
          </a:p>
        </p:txBody>
      </p:sp>
      <p:sp>
        <p:nvSpPr>
          <p:cNvPr id="5" name="Title 1"/>
          <p:cNvSpPr txBox="1">
            <a:spLocks/>
          </p:cNvSpPr>
          <p:nvPr/>
        </p:nvSpPr>
        <p:spPr bwMode="auto">
          <a:xfrm>
            <a:off x="152400" y="304800"/>
            <a:ext cx="82026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a:lstStyle>
          <a:p>
            <a:pPr algn="l" eaLnBrk="1" hangingPunct="1"/>
            <a:r>
              <a:rPr lang="en-US" altLang="en-US" sz="2700" b="1" dirty="0">
                <a:latin typeface="Times New Roman" panose="02020603050405020304" pitchFamily="18" charset="0"/>
                <a:cs typeface="Times New Roman" panose="02020603050405020304" pitchFamily="18" charset="0"/>
              </a:rPr>
              <a:t>CLOTHING ALLOWANCE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p:cNvSpPr>
            <a:spLocks noGrp="1"/>
          </p:cNvSpPr>
          <p:nvPr>
            <p:ph idx="1"/>
          </p:nvPr>
        </p:nvSpPr>
        <p:spPr>
          <a:xfrm>
            <a:off x="609600" y="1524000"/>
            <a:ext cx="10972800" cy="4724400"/>
          </a:xfrm>
        </p:spPr>
        <p:txBody>
          <a:bodyPr rtlCol="0">
            <a:normAutofit fontScale="92500" lnSpcReduction="20000"/>
          </a:bodyPr>
          <a:lstStyle/>
          <a:p>
            <a:pPr marL="0" indent="0">
              <a:buNone/>
              <a:defRPr/>
            </a:pPr>
            <a:r>
              <a:rPr lang="en-US" altLang="en-US" sz="3300" b="1" dirty="0">
                <a:solidFill>
                  <a:srgbClr val="FF0000"/>
                </a:solidFill>
                <a:latin typeface="Times New Roman" panose="02020603050405020304" pitchFamily="18" charset="0"/>
                <a:cs typeface="Times New Roman" panose="02020603050405020304" pitchFamily="18" charset="0"/>
              </a:rPr>
              <a:t>38 CFR 3.810</a:t>
            </a:r>
          </a:p>
          <a:p>
            <a:pPr marL="0" indent="0">
              <a:buNone/>
              <a:defRPr/>
            </a:pPr>
            <a:endParaRPr lang="en-US" altLang="en-US" sz="2800" dirty="0">
              <a:latin typeface="Times New Roman" panose="02020603050405020304" pitchFamily="18" charset="0"/>
              <a:cs typeface="Times New Roman" panose="02020603050405020304" pitchFamily="18" charset="0"/>
            </a:endParaRPr>
          </a:p>
          <a:p>
            <a:pPr marL="0" indent="0">
              <a:buNone/>
              <a:defRPr/>
            </a:pPr>
            <a:r>
              <a:rPr lang="en-US" altLang="en-US" sz="2800" dirty="0">
                <a:latin typeface="Times New Roman" panose="02020603050405020304" pitchFamily="18" charset="0"/>
                <a:cs typeface="Times New Roman" panose="02020603050405020304" pitchFamily="18" charset="0"/>
              </a:rPr>
              <a:t>Eligibility:</a:t>
            </a:r>
          </a:p>
          <a:p>
            <a:pPr marL="342900" lvl="1" indent="0">
              <a:buNone/>
              <a:defRPr/>
            </a:pPr>
            <a:endParaRPr lang="en-US" altLang="en-US" dirty="0">
              <a:latin typeface="Times New Roman" panose="02020603050405020304" pitchFamily="18" charset="0"/>
              <a:cs typeface="Times New Roman" panose="02020603050405020304" pitchFamily="18" charset="0"/>
            </a:endParaRPr>
          </a:p>
          <a:p>
            <a:pPr marL="0" lvl="1" indent="0">
              <a:buNone/>
              <a:defRPr/>
            </a:pPr>
            <a:r>
              <a:rPr lang="en-US" altLang="en-US" dirty="0">
                <a:latin typeface="Times New Roman" panose="02020603050405020304" pitchFamily="18" charset="0"/>
                <a:cs typeface="Times New Roman" panose="02020603050405020304" pitchFamily="18" charset="0"/>
              </a:rPr>
              <a:t>The veteran must have been prescribed and use either of the following for a service connected disability:</a:t>
            </a:r>
          </a:p>
          <a:p>
            <a:pPr marL="342900" lvl="1" indent="0">
              <a:buNone/>
              <a:defRPr/>
            </a:pPr>
            <a:endParaRPr lang="en-US" altLang="en-US" dirty="0">
              <a:latin typeface="Times New Roman" panose="02020603050405020304" pitchFamily="18" charset="0"/>
              <a:cs typeface="Times New Roman" panose="02020603050405020304" pitchFamily="18" charset="0"/>
            </a:endParaRPr>
          </a:p>
          <a:p>
            <a:pPr lvl="1">
              <a:defRPr/>
            </a:pPr>
            <a:r>
              <a:rPr lang="en-US" altLang="en-US" sz="2600" dirty="0">
                <a:latin typeface="Times New Roman" panose="02020603050405020304" pitchFamily="18" charset="0"/>
                <a:cs typeface="Times New Roman" panose="02020603050405020304" pitchFamily="18" charset="0"/>
              </a:rPr>
              <a:t>Prosthetic or orthopedic appliance, such as a wheelchair, crutches, braces, artificial limb, etc. (Note: soft and flexible devices, such as an elastic stocking or soft brace, are not included)</a:t>
            </a:r>
          </a:p>
          <a:p>
            <a:pPr marL="342900" lvl="1" indent="0">
              <a:buNone/>
              <a:defRPr/>
            </a:pPr>
            <a:endParaRPr lang="en-US" altLang="en-US" sz="2600" dirty="0">
              <a:latin typeface="Times New Roman" panose="02020603050405020304" pitchFamily="18" charset="0"/>
              <a:cs typeface="Times New Roman" panose="02020603050405020304" pitchFamily="18" charset="0"/>
            </a:endParaRPr>
          </a:p>
          <a:p>
            <a:pPr lvl="1">
              <a:defRPr/>
            </a:pPr>
            <a:r>
              <a:rPr lang="en-US" sz="2600" dirty="0">
                <a:latin typeface="Times New Roman" panose="02020603050405020304" pitchFamily="18" charset="0"/>
                <a:cs typeface="Times New Roman" panose="02020603050405020304" pitchFamily="18" charset="0"/>
              </a:rPr>
              <a:t>Medication prescribed by a physician for a service-connected skin condition that causes permanent stains or otherwise damages outer garments</a:t>
            </a:r>
          </a:p>
          <a:p>
            <a:pPr lvl="1">
              <a:defRPr/>
            </a:pPr>
            <a:endParaRPr lang="en-US" alt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7EA016A4-B248-42DF-94D4-C6FCDFAEE5E6}" type="slidenum">
              <a:rPr lang="en-US" altLang="en-US"/>
              <a:pPr>
                <a:defRPr/>
              </a:pPr>
              <a:t>28</a:t>
            </a:fld>
            <a:endParaRPr lang="en-US" altLang="en-US"/>
          </a:p>
        </p:txBody>
      </p:sp>
      <p:sp>
        <p:nvSpPr>
          <p:cNvPr id="5" name="Title 1"/>
          <p:cNvSpPr txBox="1">
            <a:spLocks/>
          </p:cNvSpPr>
          <p:nvPr/>
        </p:nvSpPr>
        <p:spPr bwMode="auto">
          <a:xfrm>
            <a:off x="19050" y="381000"/>
            <a:ext cx="82026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a:lstStyle>
          <a:p>
            <a:pPr algn="l" eaLnBrk="1" hangingPunct="1"/>
            <a:r>
              <a:rPr lang="en-US" altLang="en-US" sz="2700" b="1" dirty="0">
                <a:latin typeface="Times New Roman" panose="02020603050405020304" pitchFamily="18" charset="0"/>
                <a:cs typeface="Times New Roman" panose="02020603050405020304" pitchFamily="18" charset="0"/>
              </a:rPr>
              <a:t>CLOTHING ALLOWANCE</a:t>
            </a:r>
          </a:p>
        </p:txBody>
      </p:sp>
    </p:spTree>
    <p:extLst>
      <p:ext uri="{BB962C8B-B14F-4D97-AF65-F5344CB8AC3E}">
        <p14:creationId xmlns:p14="http://schemas.microsoft.com/office/powerpoint/2010/main" val="2264862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Content Placeholder 2"/>
          <p:cNvSpPr>
            <a:spLocks noGrp="1"/>
          </p:cNvSpPr>
          <p:nvPr>
            <p:ph idx="1"/>
          </p:nvPr>
        </p:nvSpPr>
        <p:spPr>
          <a:xfrm>
            <a:off x="609600" y="1447801"/>
            <a:ext cx="10972800" cy="5273675"/>
          </a:xfrm>
        </p:spPr>
        <p:txBody>
          <a:bodyPr/>
          <a:lstStyle/>
          <a:p>
            <a:pPr eaLnBrk="1" hangingPunct="1"/>
            <a:endParaRPr lang="en-US" altLang="en-US"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Applications are collected throughout the year and held until the closing date of August 1st. </a:t>
            </a: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Applications are processed by the VA prosthetics department and veterans will receive payments between September 1st and October 31st. </a:t>
            </a: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This is an annual payment and will only be made during this time frame. </a:t>
            </a: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endParaRPr lang="en-US" alt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99573F52-8940-4101-A22C-5BEFA35E3FF6}" type="slidenum">
              <a:rPr lang="en-US" altLang="en-US"/>
              <a:pPr>
                <a:defRPr/>
              </a:pPr>
              <a:t>29</a:t>
            </a:fld>
            <a:endParaRPr lang="en-US" altLang="en-US"/>
          </a:p>
        </p:txBody>
      </p:sp>
      <p:sp>
        <p:nvSpPr>
          <p:cNvPr id="5" name="Title 1">
            <a:extLst>
              <a:ext uri="{FF2B5EF4-FFF2-40B4-BE49-F238E27FC236}">
                <a16:creationId xmlns:a16="http://schemas.microsoft.com/office/drawing/2014/main" id="{02E1287F-AFAA-4807-A389-112C0CB4A9BD}"/>
              </a:ext>
            </a:extLst>
          </p:cNvPr>
          <p:cNvSpPr txBox="1">
            <a:spLocks/>
          </p:cNvSpPr>
          <p:nvPr/>
        </p:nvSpPr>
        <p:spPr bwMode="auto">
          <a:xfrm>
            <a:off x="19050" y="381000"/>
            <a:ext cx="82026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a:lstStyle>
          <a:p>
            <a:pPr algn="l" eaLnBrk="1" hangingPunct="1"/>
            <a:r>
              <a:rPr lang="en-US" altLang="en-US" sz="2700" b="1" dirty="0">
                <a:latin typeface="Times New Roman" panose="02020603050405020304" pitchFamily="18" charset="0"/>
                <a:cs typeface="Times New Roman" panose="02020603050405020304" pitchFamily="18" charset="0"/>
              </a:rPr>
              <a:t>CLOTHING ALLOWANCE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rtlCol="0">
            <a:normAutofit/>
          </a:bodyPr>
          <a:lstStyle/>
          <a:p>
            <a:pPr>
              <a:defRPr/>
            </a:pPr>
            <a:r>
              <a:rPr lang="en-US" altLang="en-US" dirty="0">
                <a:latin typeface="Times New Roman" panose="02020603050405020304" pitchFamily="18" charset="0"/>
                <a:cs typeface="Times New Roman" panose="02020603050405020304" pitchFamily="18" charset="0"/>
              </a:rPr>
              <a:t>Ancillary benefits are controlled by different areas of VA depending on their application.</a:t>
            </a:r>
          </a:p>
          <a:p>
            <a:pPr marL="0" indent="0">
              <a:buNone/>
              <a:defRPr/>
            </a:pPr>
            <a:endParaRPr lang="en-US" altLang="en-US" dirty="0">
              <a:latin typeface="Times New Roman" panose="02020603050405020304" pitchFamily="18" charset="0"/>
              <a:cs typeface="Times New Roman" panose="02020603050405020304" pitchFamily="18" charset="0"/>
            </a:endParaRPr>
          </a:p>
          <a:p>
            <a:pPr>
              <a:defRPr/>
            </a:pPr>
            <a:r>
              <a:rPr lang="en-US" altLang="en-US" dirty="0">
                <a:latin typeface="Times New Roman" panose="02020603050405020304" pitchFamily="18" charset="0"/>
                <a:cs typeface="Times New Roman" panose="02020603050405020304" pitchFamily="18" charset="0"/>
              </a:rPr>
              <a:t>Being aware of the forms number will aid you in correctly submitting a claim for ancillary benefits</a:t>
            </a:r>
          </a:p>
          <a:p>
            <a:pPr marL="0" indent="0">
              <a:buNone/>
              <a:defRPr/>
            </a:pPr>
            <a:endParaRPr lang="en-US" altLang="en-US" dirty="0">
              <a:latin typeface="Times New Roman" panose="02020603050405020304" pitchFamily="18" charset="0"/>
              <a:cs typeface="Times New Roman" panose="02020603050405020304" pitchFamily="18" charset="0"/>
            </a:endParaRPr>
          </a:p>
          <a:p>
            <a:pPr lvl="1">
              <a:defRPr/>
            </a:pPr>
            <a:r>
              <a:rPr lang="en-US" altLang="en-US" sz="2400" dirty="0">
                <a:latin typeface="Times New Roman" panose="02020603050405020304" pitchFamily="18" charset="0"/>
                <a:cs typeface="Times New Roman" panose="02020603050405020304" pitchFamily="18" charset="0"/>
              </a:rPr>
              <a:t>Forms beginning with 21 are VBA related</a:t>
            </a:r>
          </a:p>
          <a:p>
            <a:pPr lvl="1">
              <a:defRPr/>
            </a:pPr>
            <a:r>
              <a:rPr lang="en-US" altLang="en-US" sz="2400" dirty="0">
                <a:latin typeface="Times New Roman" panose="02020603050405020304" pitchFamily="18" charset="0"/>
                <a:cs typeface="Times New Roman" panose="02020603050405020304" pitchFamily="18" charset="0"/>
              </a:rPr>
              <a:t>Forms beginning with 10 are VHA related</a:t>
            </a:r>
          </a:p>
          <a:p>
            <a:pPr lvl="1">
              <a:defRPr/>
            </a:pPr>
            <a:r>
              <a:rPr lang="en-US" altLang="en-US" sz="2400" dirty="0">
                <a:latin typeface="Times New Roman" panose="02020603050405020304" pitchFamily="18" charset="0"/>
                <a:cs typeface="Times New Roman" panose="02020603050405020304" pitchFamily="18" charset="0"/>
              </a:rPr>
              <a:t>Forms beginning with 26 are VBA related through the appropriate Regional Loan Center</a:t>
            </a:r>
          </a:p>
          <a:p>
            <a:pPr marL="0" indent="0">
              <a:buNone/>
              <a:defRPr/>
            </a:pPr>
            <a:endParaRPr lang="en-US" dirty="0"/>
          </a:p>
        </p:txBody>
      </p:sp>
      <p:sp>
        <p:nvSpPr>
          <p:cNvPr id="4" name="Slide Number Placeholder 3"/>
          <p:cNvSpPr>
            <a:spLocks noGrp="1"/>
          </p:cNvSpPr>
          <p:nvPr>
            <p:ph type="sldNum" sz="quarter" idx="12"/>
          </p:nvPr>
        </p:nvSpPr>
        <p:spPr/>
        <p:txBody>
          <a:bodyPr/>
          <a:lstStyle/>
          <a:p>
            <a:pPr>
              <a:defRPr/>
            </a:pPr>
            <a:fld id="{6E3ABB28-102A-4B88-B80F-E2ED53B70411}" type="slidenum">
              <a:rPr lang="en-US" altLang="en-US"/>
              <a:pPr>
                <a:defRPr/>
              </a:pPr>
              <a:t>3</a:t>
            </a:fld>
            <a:endParaRPr lang="en-US" altLang="en-US" dirty="0"/>
          </a:p>
        </p:txBody>
      </p:sp>
      <p:sp>
        <p:nvSpPr>
          <p:cNvPr id="7" name="Title 1"/>
          <p:cNvSpPr>
            <a:spLocks noGrp="1"/>
          </p:cNvSpPr>
          <p:nvPr>
            <p:ph type="title"/>
          </p:nvPr>
        </p:nvSpPr>
        <p:spPr>
          <a:xfrm>
            <a:off x="0" y="381000"/>
            <a:ext cx="8229600" cy="869951"/>
          </a:xfrm>
        </p:spPr>
        <p:txBody>
          <a:bodyPr rtlCol="0">
            <a:normAutofit/>
          </a:bodyPr>
          <a:lstStyle/>
          <a:p>
            <a:pPr>
              <a:defRPr/>
            </a:pPr>
            <a:r>
              <a:rPr lang="en-US" altLang="en-US" sz="2700" dirty="0">
                <a:latin typeface="Times New Roman" panose="02020603050405020304" pitchFamily="18" charset="0"/>
                <a:cs typeface="Times New Roman" panose="02020603050405020304" pitchFamily="18" charset="0"/>
              </a:rPr>
              <a:t>ANCILLARY BENEFITS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Content Placeholder 2"/>
          <p:cNvSpPr>
            <a:spLocks noGrp="1"/>
          </p:cNvSpPr>
          <p:nvPr>
            <p:ph idx="1"/>
          </p:nvPr>
        </p:nvSpPr>
        <p:spPr>
          <a:xfrm>
            <a:off x="609600" y="1295400"/>
            <a:ext cx="10972800" cy="2947987"/>
          </a:xfrm>
        </p:spPr>
        <p:txBody>
          <a:bodyPr/>
          <a:lstStyle/>
          <a:p>
            <a:pPr>
              <a:spcAft>
                <a:spcPts val="600"/>
              </a:spcAft>
            </a:pPr>
            <a:r>
              <a:rPr lang="en-US" altLang="en-US" dirty="0">
                <a:latin typeface="Times New Roman" panose="02020603050405020304" pitchFamily="18" charset="0"/>
                <a:cs typeface="Times New Roman" panose="02020603050405020304" pitchFamily="18" charset="0"/>
              </a:rPr>
              <a:t>As of </a:t>
            </a:r>
            <a:r>
              <a:rPr lang="en-US" altLang="en-US" u="sng" dirty="0">
                <a:latin typeface="Times New Roman" panose="02020603050405020304" pitchFamily="18" charset="0"/>
                <a:cs typeface="Times New Roman" panose="02020603050405020304" pitchFamily="18" charset="0"/>
              </a:rPr>
              <a:t>December 16, 2011,</a:t>
            </a:r>
            <a:r>
              <a:rPr lang="en-US" altLang="en-US" dirty="0">
                <a:latin typeface="Times New Roman" panose="02020603050405020304" pitchFamily="18" charset="0"/>
                <a:cs typeface="Times New Roman" panose="02020603050405020304" pitchFamily="18" charset="0"/>
              </a:rPr>
              <a:t> Veterans became eligible to receive multiple clothing allowance benefits, with a limit of two (2) per garment affected and total maximum of four (4) clothing allowances. </a:t>
            </a:r>
          </a:p>
          <a:p>
            <a:pPr>
              <a:spcAft>
                <a:spcPts val="600"/>
              </a:spcAft>
            </a:pPr>
            <a:r>
              <a:rPr lang="en-US" altLang="en-US" sz="2300" dirty="0">
                <a:latin typeface="Times New Roman" panose="02020603050405020304" pitchFamily="18" charset="0"/>
                <a:cs typeface="Times New Roman" panose="02020603050405020304" pitchFamily="18" charset="0"/>
              </a:rPr>
              <a:t>Annual clothing allowance benefit is currently $830.56 </a:t>
            </a:r>
          </a:p>
          <a:p>
            <a:pPr marL="0" indent="0">
              <a:buNone/>
            </a:pPr>
            <a:endParaRPr lang="en-US" alt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a:xfrm>
            <a:off x="8382000" y="6324601"/>
            <a:ext cx="2057400" cy="365125"/>
          </a:xfrm>
        </p:spPr>
        <p:txBody>
          <a:bodyPr/>
          <a:lstStyle/>
          <a:p>
            <a:pPr>
              <a:defRPr/>
            </a:pPr>
            <a:fld id="{30C1F4AC-8E63-4541-A180-6C08233CB6FD}" type="slidenum">
              <a:rPr lang="en-US" altLang="en-US" smtClean="0"/>
              <a:pPr>
                <a:defRPr/>
              </a:pPr>
              <a:t>30</a:t>
            </a:fld>
            <a:endParaRPr lang="en-US" altLang="en-US" dirty="0"/>
          </a:p>
        </p:txBody>
      </p:sp>
      <p:sp>
        <p:nvSpPr>
          <p:cNvPr id="64517" name="TextBox 4"/>
          <p:cNvSpPr txBox="1">
            <a:spLocks noChangeArrowheads="1"/>
          </p:cNvSpPr>
          <p:nvPr/>
        </p:nvSpPr>
        <p:spPr bwMode="auto">
          <a:xfrm>
            <a:off x="1139429" y="4087814"/>
            <a:ext cx="3657600" cy="22463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rgbClr val="FBDE4D"/>
                </a:solidFill>
                <a:latin typeface="Arial" panose="020B0604020202020204" pitchFamily="34" charset="0"/>
              </a:defRPr>
            </a:lvl1pPr>
            <a:lvl2pPr>
              <a:defRPr sz="2800" b="1">
                <a:solidFill>
                  <a:srgbClr val="FBDE4D"/>
                </a:solidFill>
                <a:latin typeface="Arial" panose="020B0604020202020204" pitchFamily="34" charset="0"/>
              </a:defRPr>
            </a:lvl2pPr>
            <a:lvl3pPr marL="1143000" indent="-228600">
              <a:defRPr sz="2800" b="1">
                <a:solidFill>
                  <a:srgbClr val="FBDE4D"/>
                </a:solidFill>
                <a:latin typeface="Arial" panose="020B0604020202020204" pitchFamily="34" charset="0"/>
              </a:defRPr>
            </a:lvl3pPr>
            <a:lvl4pPr marL="1600200" indent="-228600">
              <a:defRPr sz="2800" b="1">
                <a:solidFill>
                  <a:srgbClr val="FBDE4D"/>
                </a:solidFill>
                <a:latin typeface="Arial" panose="020B0604020202020204" pitchFamily="34" charset="0"/>
              </a:defRPr>
            </a:lvl4pPr>
            <a:lvl5pPr marL="2057400" indent="-228600">
              <a:defRPr sz="2800" b="1">
                <a:solidFill>
                  <a:srgbClr val="FBDE4D"/>
                </a:solidFill>
                <a:latin typeface="Arial" panose="020B0604020202020204" pitchFamily="34" charset="0"/>
              </a:defRPr>
            </a:lvl5pPr>
            <a:lvl6pPr marL="2514600" indent="-228600" eaLnBrk="0" fontAlgn="base" hangingPunct="0">
              <a:spcBef>
                <a:spcPct val="0"/>
              </a:spcBef>
              <a:spcAft>
                <a:spcPct val="0"/>
              </a:spcAft>
              <a:defRPr sz="2800" b="1">
                <a:solidFill>
                  <a:srgbClr val="FBDE4D"/>
                </a:solidFill>
                <a:latin typeface="Arial" panose="020B0604020202020204" pitchFamily="34" charset="0"/>
              </a:defRPr>
            </a:lvl6pPr>
            <a:lvl7pPr marL="2971800" indent="-228600" eaLnBrk="0" fontAlgn="base" hangingPunct="0">
              <a:spcBef>
                <a:spcPct val="0"/>
              </a:spcBef>
              <a:spcAft>
                <a:spcPct val="0"/>
              </a:spcAft>
              <a:defRPr sz="2800" b="1">
                <a:solidFill>
                  <a:srgbClr val="FBDE4D"/>
                </a:solidFill>
                <a:latin typeface="Arial" panose="020B0604020202020204" pitchFamily="34" charset="0"/>
              </a:defRPr>
            </a:lvl7pPr>
            <a:lvl8pPr marL="3429000" indent="-228600" eaLnBrk="0" fontAlgn="base" hangingPunct="0">
              <a:spcBef>
                <a:spcPct val="0"/>
              </a:spcBef>
              <a:spcAft>
                <a:spcPct val="0"/>
              </a:spcAft>
              <a:defRPr sz="2800" b="1">
                <a:solidFill>
                  <a:srgbClr val="FBDE4D"/>
                </a:solidFill>
                <a:latin typeface="Arial" panose="020B0604020202020204" pitchFamily="34" charset="0"/>
              </a:defRPr>
            </a:lvl8pPr>
            <a:lvl9pPr marL="3886200" indent="-228600" eaLnBrk="0" fontAlgn="base" hangingPunct="0">
              <a:spcBef>
                <a:spcPct val="0"/>
              </a:spcBef>
              <a:spcAft>
                <a:spcPct val="0"/>
              </a:spcAft>
              <a:defRPr sz="2800" b="1">
                <a:solidFill>
                  <a:srgbClr val="FBDE4D"/>
                </a:solidFill>
                <a:latin typeface="Arial" panose="020B0604020202020204" pitchFamily="34" charset="0"/>
              </a:defRPr>
            </a:lvl9pPr>
          </a:lstStyle>
          <a:p>
            <a:pPr eaLnBrk="1" hangingPunct="1"/>
            <a:r>
              <a:rPr lang="en-US" altLang="en-US" sz="2000" dirty="0">
                <a:solidFill>
                  <a:schemeClr val="tx1"/>
                </a:solidFill>
                <a:latin typeface="Times New Roman" panose="02020603050405020304" pitchFamily="18" charset="0"/>
                <a:cs typeface="Times New Roman" panose="02020603050405020304" pitchFamily="18" charset="0"/>
              </a:rPr>
              <a:t>Approved Articles of Clothing:</a:t>
            </a:r>
          </a:p>
          <a:p>
            <a:pPr eaLnBrk="1" hangingPunct="1"/>
            <a:endParaRPr lang="en-US" altLang="en-US" sz="2000" dirty="0">
              <a:solidFill>
                <a:schemeClr val="tx1"/>
              </a:solidFill>
              <a:latin typeface="Times New Roman" panose="02020603050405020304" pitchFamily="18" charset="0"/>
              <a:cs typeface="Times New Roman" panose="02020603050405020304" pitchFamily="18" charset="0"/>
            </a:endParaRPr>
          </a:p>
          <a:p>
            <a:pPr lvl="1" eaLnBrk="1" hangingPunct="1">
              <a:buSzPct val="100000"/>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Skirts</a:t>
            </a:r>
          </a:p>
          <a:p>
            <a:pPr lvl="1" eaLnBrk="1" hangingPunct="1">
              <a:buSzPct val="100000"/>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Pants</a:t>
            </a:r>
          </a:p>
          <a:p>
            <a:pPr lvl="1" eaLnBrk="1" hangingPunct="1">
              <a:buSzPct val="100000"/>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Blouses</a:t>
            </a:r>
          </a:p>
          <a:p>
            <a:pPr lvl="1" eaLnBrk="1" hangingPunct="1">
              <a:buSzPct val="100000"/>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Shirts</a:t>
            </a:r>
          </a:p>
          <a:p>
            <a:pPr lvl="1" eaLnBrk="1" hangingPunct="1">
              <a:buSzPct val="100000"/>
              <a:buFont typeface="Arial" panose="020B0604020202020204" pitchFamily="34" charset="0"/>
              <a:buChar char="•"/>
            </a:pPr>
            <a:endParaRPr lang="en-US" altLang="en-US" sz="2000" dirty="0">
              <a:solidFill>
                <a:schemeClr val="tx1"/>
              </a:solidFill>
              <a:latin typeface="Times New Roman" panose="02020603050405020304" pitchFamily="18" charset="0"/>
              <a:cs typeface="Times New Roman" panose="02020603050405020304" pitchFamily="18" charset="0"/>
            </a:endParaRPr>
          </a:p>
        </p:txBody>
      </p:sp>
      <p:sp>
        <p:nvSpPr>
          <p:cNvPr id="64518" name="TextBox 5"/>
          <p:cNvSpPr txBox="1">
            <a:spLocks noChangeArrowheads="1"/>
          </p:cNvSpPr>
          <p:nvPr/>
        </p:nvSpPr>
        <p:spPr bwMode="auto">
          <a:xfrm>
            <a:off x="6488113" y="4087814"/>
            <a:ext cx="3979862" cy="22463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sz="2800" b="1">
                <a:solidFill>
                  <a:srgbClr val="FBDE4D"/>
                </a:solidFill>
                <a:latin typeface="Arial" panose="020B0604020202020204" pitchFamily="34" charset="0"/>
              </a:defRPr>
            </a:lvl1pPr>
            <a:lvl2pPr>
              <a:defRPr sz="2800" b="1">
                <a:solidFill>
                  <a:srgbClr val="FBDE4D"/>
                </a:solidFill>
                <a:latin typeface="Arial" panose="020B0604020202020204" pitchFamily="34" charset="0"/>
              </a:defRPr>
            </a:lvl2pPr>
            <a:lvl3pPr marL="1143000" indent="-228600">
              <a:defRPr sz="2800" b="1">
                <a:solidFill>
                  <a:srgbClr val="FBDE4D"/>
                </a:solidFill>
                <a:latin typeface="Arial" panose="020B0604020202020204" pitchFamily="34" charset="0"/>
              </a:defRPr>
            </a:lvl3pPr>
            <a:lvl4pPr marL="1600200" indent="-228600">
              <a:defRPr sz="2800" b="1">
                <a:solidFill>
                  <a:srgbClr val="FBDE4D"/>
                </a:solidFill>
                <a:latin typeface="Arial" panose="020B0604020202020204" pitchFamily="34" charset="0"/>
              </a:defRPr>
            </a:lvl4pPr>
            <a:lvl5pPr marL="2057400" indent="-228600">
              <a:defRPr sz="2800" b="1">
                <a:solidFill>
                  <a:srgbClr val="FBDE4D"/>
                </a:solidFill>
                <a:latin typeface="Arial" panose="020B0604020202020204" pitchFamily="34" charset="0"/>
              </a:defRPr>
            </a:lvl5pPr>
            <a:lvl6pPr marL="2514600" indent="-228600" eaLnBrk="0" fontAlgn="base" hangingPunct="0">
              <a:spcBef>
                <a:spcPct val="0"/>
              </a:spcBef>
              <a:spcAft>
                <a:spcPct val="0"/>
              </a:spcAft>
              <a:defRPr sz="2800" b="1">
                <a:solidFill>
                  <a:srgbClr val="FBDE4D"/>
                </a:solidFill>
                <a:latin typeface="Arial" panose="020B0604020202020204" pitchFamily="34" charset="0"/>
              </a:defRPr>
            </a:lvl6pPr>
            <a:lvl7pPr marL="2971800" indent="-228600" eaLnBrk="0" fontAlgn="base" hangingPunct="0">
              <a:spcBef>
                <a:spcPct val="0"/>
              </a:spcBef>
              <a:spcAft>
                <a:spcPct val="0"/>
              </a:spcAft>
              <a:defRPr sz="2800" b="1">
                <a:solidFill>
                  <a:srgbClr val="FBDE4D"/>
                </a:solidFill>
                <a:latin typeface="Arial" panose="020B0604020202020204" pitchFamily="34" charset="0"/>
              </a:defRPr>
            </a:lvl7pPr>
            <a:lvl8pPr marL="3429000" indent="-228600" eaLnBrk="0" fontAlgn="base" hangingPunct="0">
              <a:spcBef>
                <a:spcPct val="0"/>
              </a:spcBef>
              <a:spcAft>
                <a:spcPct val="0"/>
              </a:spcAft>
              <a:defRPr sz="2800" b="1">
                <a:solidFill>
                  <a:srgbClr val="FBDE4D"/>
                </a:solidFill>
                <a:latin typeface="Arial" panose="020B0604020202020204" pitchFamily="34" charset="0"/>
              </a:defRPr>
            </a:lvl8pPr>
            <a:lvl9pPr marL="3886200" indent="-228600" eaLnBrk="0" fontAlgn="base" hangingPunct="0">
              <a:spcBef>
                <a:spcPct val="0"/>
              </a:spcBef>
              <a:spcAft>
                <a:spcPct val="0"/>
              </a:spcAft>
              <a:defRPr sz="2800" b="1">
                <a:solidFill>
                  <a:srgbClr val="FBDE4D"/>
                </a:solidFill>
                <a:latin typeface="Arial" panose="020B0604020202020204" pitchFamily="34" charset="0"/>
              </a:defRPr>
            </a:lvl9pPr>
          </a:lstStyle>
          <a:p>
            <a:r>
              <a:rPr lang="en-US" altLang="en-US" sz="2000" dirty="0">
                <a:solidFill>
                  <a:schemeClr val="tx1"/>
                </a:solidFill>
                <a:latin typeface="Times New Roman" panose="02020603050405020304" pitchFamily="18" charset="0"/>
                <a:cs typeface="Times New Roman" panose="02020603050405020304" pitchFamily="18" charset="0"/>
              </a:rPr>
              <a:t>Disapproved Articles of Clothing:</a:t>
            </a:r>
          </a:p>
          <a:p>
            <a:pPr lvl="1">
              <a:buSzPct val="100000"/>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Hats, Caps</a:t>
            </a:r>
          </a:p>
          <a:p>
            <a:pPr lvl="1">
              <a:buSzPct val="100000"/>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Underwear</a:t>
            </a:r>
          </a:p>
          <a:p>
            <a:pPr lvl="1">
              <a:buSzPct val="100000"/>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Socks, Stockings, Pantyhose</a:t>
            </a:r>
          </a:p>
          <a:p>
            <a:pPr lvl="1">
              <a:buSzPct val="100000"/>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Shoes</a:t>
            </a:r>
          </a:p>
          <a:p>
            <a:pPr lvl="1">
              <a:buSzPct val="100000"/>
              <a:buFont typeface="Arial" panose="020B0604020202020204" pitchFamily="34" charset="0"/>
              <a:buChar char="•"/>
            </a:pPr>
            <a:r>
              <a:rPr lang="en-US" altLang="en-US" sz="2000" dirty="0">
                <a:solidFill>
                  <a:schemeClr val="tx1"/>
                </a:solidFill>
                <a:latin typeface="Times New Roman" panose="02020603050405020304" pitchFamily="18" charset="0"/>
                <a:cs typeface="Times New Roman" panose="02020603050405020304" pitchFamily="18" charset="0"/>
              </a:rPr>
              <a:t>Scarves, Ties, Gloves</a:t>
            </a:r>
          </a:p>
          <a:p>
            <a:pPr lvl="1">
              <a:buSzPct val="100000"/>
              <a:buFont typeface="Arial" panose="020B0604020202020204" pitchFamily="34" charset="0"/>
              <a:buChar char="•"/>
            </a:pPr>
            <a:endParaRPr lang="en-US" altLang="en-US" sz="2000" dirty="0">
              <a:solidFill>
                <a:schemeClr val="tx1"/>
              </a:solidFill>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48524733-1F79-47D9-825F-B98DEE9D1196}"/>
              </a:ext>
            </a:extLst>
          </p:cNvPr>
          <p:cNvSpPr txBox="1">
            <a:spLocks/>
          </p:cNvSpPr>
          <p:nvPr/>
        </p:nvSpPr>
        <p:spPr bwMode="auto">
          <a:xfrm>
            <a:off x="19050" y="381000"/>
            <a:ext cx="82026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a:lstStyle>
          <a:p>
            <a:pPr algn="l" eaLnBrk="1" hangingPunct="1"/>
            <a:r>
              <a:rPr lang="en-US" altLang="en-US" sz="2700" b="1" dirty="0">
                <a:latin typeface="Times New Roman" panose="02020603050405020304" pitchFamily="18" charset="0"/>
                <a:cs typeface="Times New Roman" panose="02020603050405020304" pitchFamily="18" charset="0"/>
              </a:rPr>
              <a:t>CLOTHING ALLOWANCE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Content Placeholder 2"/>
          <p:cNvSpPr>
            <a:spLocks noGrp="1"/>
          </p:cNvSpPr>
          <p:nvPr>
            <p:ph idx="1"/>
          </p:nvPr>
        </p:nvSpPr>
        <p:spPr>
          <a:xfrm>
            <a:off x="457200" y="1409700"/>
            <a:ext cx="10972800" cy="4572000"/>
          </a:xfrm>
        </p:spPr>
        <p:txBody>
          <a:bodyPr rtlCol="0">
            <a:noAutofit/>
          </a:bodyPr>
          <a:lstStyle/>
          <a:p>
            <a:pPr marL="0" indent="0">
              <a:buNone/>
              <a:defRPr/>
            </a:pPr>
            <a:r>
              <a:rPr lang="en-US" altLang="en-US" sz="2800" dirty="0">
                <a:latin typeface="Times New Roman" panose="02020603050405020304" pitchFamily="18" charset="0"/>
                <a:cs typeface="Times New Roman" panose="02020603050405020304" pitchFamily="18" charset="0"/>
              </a:rPr>
              <a:t>How to Apply</a:t>
            </a:r>
          </a:p>
          <a:p>
            <a:pPr marL="342900" lvl="1" indent="0">
              <a:buNone/>
              <a:defRPr/>
            </a:pPr>
            <a:endParaRPr lang="en-US" altLang="en-US" dirty="0">
              <a:latin typeface="Times New Roman" panose="02020603050405020304" pitchFamily="18" charset="0"/>
              <a:cs typeface="Times New Roman" panose="02020603050405020304" pitchFamily="18" charset="0"/>
            </a:endParaRPr>
          </a:p>
          <a:p>
            <a:pPr lvl="1">
              <a:defRPr/>
            </a:pPr>
            <a:r>
              <a:rPr lang="en-US" altLang="en-US" dirty="0">
                <a:latin typeface="Times New Roman" panose="02020603050405020304" pitchFamily="18" charset="0"/>
                <a:cs typeface="Times New Roman" panose="02020603050405020304" pitchFamily="18" charset="0"/>
              </a:rPr>
              <a:t>Have the veteran submit VA Form 10-8678, “</a:t>
            </a:r>
            <a:r>
              <a:rPr lang="en-US" altLang="en-US" i="1" dirty="0">
                <a:latin typeface="Times New Roman" panose="02020603050405020304" pitchFamily="18" charset="0"/>
                <a:cs typeface="Times New Roman" panose="02020603050405020304" pitchFamily="18" charset="0"/>
              </a:rPr>
              <a:t>Application for Annual Clothing Allowance” </a:t>
            </a:r>
            <a:r>
              <a:rPr lang="en-US" altLang="en-US" dirty="0">
                <a:latin typeface="Times New Roman" panose="02020603050405020304" pitchFamily="18" charset="0"/>
                <a:cs typeface="Times New Roman" panose="02020603050405020304" pitchFamily="18" charset="0"/>
              </a:rPr>
              <a:t>to the prosthetic representative at their local VA medical center.</a:t>
            </a:r>
          </a:p>
          <a:p>
            <a:pPr lvl="1">
              <a:defRPr/>
            </a:pPr>
            <a:endParaRPr lang="en-US" altLang="en-US" dirty="0">
              <a:latin typeface="Times New Roman" panose="02020603050405020304" pitchFamily="18" charset="0"/>
              <a:cs typeface="Times New Roman" panose="02020603050405020304" pitchFamily="18" charset="0"/>
            </a:endParaRPr>
          </a:p>
          <a:p>
            <a:pPr lvl="1">
              <a:defRPr/>
            </a:pPr>
            <a:r>
              <a:rPr lang="en-US" altLang="en-US" dirty="0">
                <a:latin typeface="Times New Roman" panose="02020603050405020304" pitchFamily="18" charset="0"/>
                <a:cs typeface="Times New Roman" panose="02020603050405020304" pitchFamily="18" charset="0"/>
              </a:rPr>
              <a:t>Applications must be submitted by August 1 in order to be processed for that year</a:t>
            </a:r>
          </a:p>
          <a:p>
            <a:pPr lvl="1">
              <a:defRPr/>
            </a:pPr>
            <a:endParaRPr lang="en-US" altLang="en-US" dirty="0">
              <a:latin typeface="Times New Roman" panose="02020603050405020304" pitchFamily="18" charset="0"/>
              <a:cs typeface="Times New Roman" panose="02020603050405020304" pitchFamily="18" charset="0"/>
            </a:endParaRPr>
          </a:p>
          <a:p>
            <a:pPr lvl="1">
              <a:defRPr/>
            </a:pPr>
            <a:r>
              <a:rPr lang="en-US" altLang="en-US" dirty="0">
                <a:latin typeface="Times New Roman" panose="02020603050405020304" pitchFamily="18" charset="0"/>
                <a:cs typeface="Times New Roman" panose="02020603050405020304" pitchFamily="18" charset="0"/>
              </a:rPr>
              <a:t>A new application must be submitted each year</a:t>
            </a:r>
          </a:p>
        </p:txBody>
      </p:sp>
      <p:sp>
        <p:nvSpPr>
          <p:cNvPr id="4" name="Slide Number Placeholder 3"/>
          <p:cNvSpPr>
            <a:spLocks noGrp="1"/>
          </p:cNvSpPr>
          <p:nvPr>
            <p:ph type="sldNum" sz="quarter" idx="12"/>
          </p:nvPr>
        </p:nvSpPr>
        <p:spPr/>
        <p:txBody>
          <a:bodyPr/>
          <a:lstStyle/>
          <a:p>
            <a:pPr>
              <a:defRPr/>
            </a:pPr>
            <a:fld id="{824C8D17-BF63-4663-BBA7-1333051710F5}" type="slidenum">
              <a:rPr lang="en-US" altLang="en-US"/>
              <a:pPr>
                <a:defRPr/>
              </a:pPr>
              <a:t>31</a:t>
            </a:fld>
            <a:endParaRPr lang="en-US" altLang="en-US"/>
          </a:p>
        </p:txBody>
      </p:sp>
      <p:sp>
        <p:nvSpPr>
          <p:cNvPr id="7" name="Title 1">
            <a:extLst>
              <a:ext uri="{FF2B5EF4-FFF2-40B4-BE49-F238E27FC236}">
                <a16:creationId xmlns:a16="http://schemas.microsoft.com/office/drawing/2014/main" id="{D9EE5306-E36E-4F24-B622-20DC3EB0C281}"/>
              </a:ext>
            </a:extLst>
          </p:cNvPr>
          <p:cNvSpPr txBox="1">
            <a:spLocks/>
          </p:cNvSpPr>
          <p:nvPr/>
        </p:nvSpPr>
        <p:spPr bwMode="auto">
          <a:xfrm>
            <a:off x="19050" y="381000"/>
            <a:ext cx="8202612"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685800" rtl="0" eaLnBrk="0" fontAlgn="base" hangingPunct="0">
              <a:spcBef>
                <a:spcPct val="0"/>
              </a:spcBef>
              <a:spcAft>
                <a:spcPct val="0"/>
              </a:spcAft>
              <a:defRPr sz="3300" kern="1200">
                <a:solidFill>
                  <a:schemeClr val="tx1"/>
                </a:solidFill>
                <a:latin typeface="+mj-lt"/>
                <a:ea typeface="+mj-ea"/>
                <a:cs typeface="+mj-cs"/>
              </a:defRPr>
            </a:lvl1pPr>
            <a:lvl2pPr algn="ctr" defTabSz="685800" rtl="0" eaLnBrk="0" fontAlgn="base" hangingPunct="0">
              <a:spcBef>
                <a:spcPct val="0"/>
              </a:spcBef>
              <a:spcAft>
                <a:spcPct val="0"/>
              </a:spcAft>
              <a:defRPr sz="3300">
                <a:solidFill>
                  <a:schemeClr val="tx1"/>
                </a:solidFill>
                <a:latin typeface="Calibri" panose="020F0502020204030204" pitchFamily="34" charset="0"/>
              </a:defRPr>
            </a:lvl2pPr>
            <a:lvl3pPr algn="ctr" defTabSz="685800" rtl="0" eaLnBrk="0" fontAlgn="base" hangingPunct="0">
              <a:spcBef>
                <a:spcPct val="0"/>
              </a:spcBef>
              <a:spcAft>
                <a:spcPct val="0"/>
              </a:spcAft>
              <a:defRPr sz="3300">
                <a:solidFill>
                  <a:schemeClr val="tx1"/>
                </a:solidFill>
                <a:latin typeface="Calibri" panose="020F0502020204030204" pitchFamily="34" charset="0"/>
              </a:defRPr>
            </a:lvl3pPr>
            <a:lvl4pPr algn="ctr" defTabSz="685800" rtl="0" eaLnBrk="0" fontAlgn="base" hangingPunct="0">
              <a:spcBef>
                <a:spcPct val="0"/>
              </a:spcBef>
              <a:spcAft>
                <a:spcPct val="0"/>
              </a:spcAft>
              <a:defRPr sz="3300">
                <a:solidFill>
                  <a:schemeClr val="tx1"/>
                </a:solidFill>
                <a:latin typeface="Calibri" panose="020F0502020204030204" pitchFamily="34" charset="0"/>
              </a:defRPr>
            </a:lvl4pPr>
            <a:lvl5pPr algn="ctr" defTabSz="685800" rtl="0" eaLnBrk="0" fontAlgn="base" hangingPunct="0">
              <a:spcBef>
                <a:spcPct val="0"/>
              </a:spcBef>
              <a:spcAft>
                <a:spcPct val="0"/>
              </a:spcAft>
              <a:defRPr sz="3300">
                <a:solidFill>
                  <a:schemeClr val="tx1"/>
                </a:solidFill>
                <a:latin typeface="Calibri" panose="020F0502020204030204" pitchFamily="34" charset="0"/>
              </a:defRPr>
            </a:lvl5pPr>
            <a:lvl6pPr marL="457200" algn="ctr" defTabSz="685800" rtl="0" fontAlgn="base">
              <a:spcBef>
                <a:spcPct val="0"/>
              </a:spcBef>
              <a:spcAft>
                <a:spcPct val="0"/>
              </a:spcAft>
              <a:defRPr sz="3300">
                <a:solidFill>
                  <a:schemeClr val="tx1"/>
                </a:solidFill>
                <a:latin typeface="Calibri" panose="020F0502020204030204" pitchFamily="34" charset="0"/>
              </a:defRPr>
            </a:lvl6pPr>
            <a:lvl7pPr marL="914400" algn="ctr" defTabSz="685800" rtl="0" fontAlgn="base">
              <a:spcBef>
                <a:spcPct val="0"/>
              </a:spcBef>
              <a:spcAft>
                <a:spcPct val="0"/>
              </a:spcAft>
              <a:defRPr sz="3300">
                <a:solidFill>
                  <a:schemeClr val="tx1"/>
                </a:solidFill>
                <a:latin typeface="Calibri" panose="020F0502020204030204" pitchFamily="34" charset="0"/>
              </a:defRPr>
            </a:lvl7pPr>
            <a:lvl8pPr marL="1371600" algn="ctr" defTabSz="685800" rtl="0" fontAlgn="base">
              <a:spcBef>
                <a:spcPct val="0"/>
              </a:spcBef>
              <a:spcAft>
                <a:spcPct val="0"/>
              </a:spcAft>
              <a:defRPr sz="3300">
                <a:solidFill>
                  <a:schemeClr val="tx1"/>
                </a:solidFill>
                <a:latin typeface="Calibri" panose="020F0502020204030204" pitchFamily="34" charset="0"/>
              </a:defRPr>
            </a:lvl8pPr>
            <a:lvl9pPr marL="1828800" algn="ctr" defTabSz="685800" rtl="0" fontAlgn="base">
              <a:spcBef>
                <a:spcPct val="0"/>
              </a:spcBef>
              <a:spcAft>
                <a:spcPct val="0"/>
              </a:spcAft>
              <a:defRPr sz="3300">
                <a:solidFill>
                  <a:schemeClr val="tx1"/>
                </a:solidFill>
                <a:latin typeface="Calibri" panose="020F0502020204030204" pitchFamily="34" charset="0"/>
              </a:defRPr>
            </a:lvl9pPr>
          </a:lstStyle>
          <a:p>
            <a:pPr algn="l" eaLnBrk="1" hangingPunct="1"/>
            <a:r>
              <a:rPr lang="en-US" altLang="en-US" sz="2700" b="1" dirty="0">
                <a:latin typeface="Times New Roman" panose="02020603050405020304" pitchFamily="18" charset="0"/>
                <a:cs typeface="Times New Roman" panose="02020603050405020304" pitchFamily="18" charset="0"/>
              </a:rPr>
              <a:t>CLOTHING ALLOWANCE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352562" y="2462887"/>
            <a:ext cx="5486876" cy="2743438"/>
          </a:xfrm>
          <a:prstGeom prst="rect">
            <a:avLst/>
          </a:prstGeom>
          <a:ln>
            <a:noFill/>
          </a:ln>
          <a:effectLst>
            <a:outerShdw blurRad="190500" algn="tl" rotWithShape="0">
              <a:srgbClr val="000000">
                <a:alpha val="70000"/>
              </a:srgbClr>
            </a:outerShdw>
          </a:effectLst>
        </p:spPr>
      </p:pic>
      <p:sp>
        <p:nvSpPr>
          <p:cNvPr id="4" name="Slide Number Placeholder 3"/>
          <p:cNvSpPr>
            <a:spLocks noGrp="1"/>
          </p:cNvSpPr>
          <p:nvPr>
            <p:ph type="sldNum" sz="quarter" idx="12"/>
          </p:nvPr>
        </p:nvSpPr>
        <p:spPr/>
        <p:txBody>
          <a:bodyPr/>
          <a:lstStyle/>
          <a:p>
            <a:pPr>
              <a:defRPr/>
            </a:pPr>
            <a:fld id="{D586251E-D3F4-4253-8612-619A50959D7E}" type="slidenum">
              <a:rPr lang="en-US" altLang="en-US"/>
              <a:pPr>
                <a:defRPr/>
              </a:pPr>
              <a:t>32</a:t>
            </a:fld>
            <a:endParaRPr lang="en-US" altLang="en-US"/>
          </a:p>
        </p:txBody>
      </p:sp>
      <p:sp>
        <p:nvSpPr>
          <p:cNvPr id="6" name="Title 1"/>
          <p:cNvSpPr>
            <a:spLocks noGrp="1"/>
          </p:cNvSpPr>
          <p:nvPr>
            <p:ph type="title"/>
          </p:nvPr>
        </p:nvSpPr>
        <p:spPr>
          <a:xfrm>
            <a:off x="0" y="457200"/>
            <a:ext cx="6751320" cy="735013"/>
          </a:xfrm>
        </p:spPr>
        <p:txBody>
          <a:bodyPr rtlCol="0">
            <a:noAutofit/>
          </a:bodyPr>
          <a:lstStyle/>
          <a:p>
            <a:pPr>
              <a:defRPr/>
            </a:pPr>
            <a:r>
              <a:rPr lang="en-US" altLang="en-US" sz="2400" dirty="0">
                <a:latin typeface="Times New Roman" panose="02020603050405020304" pitchFamily="18" charset="0"/>
                <a:cs typeface="Times New Roman" panose="02020603050405020304" pitchFamily="18" charset="0"/>
              </a:rPr>
              <a:t>VA HOME LOAN GUARANTY FUNDING FEES</a:t>
            </a:r>
          </a:p>
        </p:txBody>
      </p:sp>
    </p:spTree>
    <p:extLst>
      <p:ext uri="{BB962C8B-B14F-4D97-AF65-F5344CB8AC3E}">
        <p14:creationId xmlns:p14="http://schemas.microsoft.com/office/powerpoint/2010/main" val="4366607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62000" y="1393236"/>
            <a:ext cx="10591800" cy="4882058"/>
          </a:xfrm>
        </p:spPr>
        <p:txBody>
          <a:bodyPr/>
          <a:lstStyle/>
          <a:p>
            <a:pPr marL="0" indent="0">
              <a:buNone/>
            </a:pPr>
            <a:endParaRPr lang="en-US" altLang="en-US" dirty="0">
              <a:latin typeface="Times New Roman" panose="02020603050405020304" pitchFamily="18" charset="0"/>
              <a:cs typeface="Times New Roman" panose="02020603050405020304" pitchFamily="18" charset="0"/>
            </a:endParaRPr>
          </a:p>
          <a:p>
            <a:pPr marL="0" indent="0">
              <a:buNone/>
            </a:pPr>
            <a:endParaRPr lang="en-US" altLang="en-US" dirty="0">
              <a:latin typeface="Times New Roman" panose="02020603050405020304" pitchFamily="18" charset="0"/>
              <a:cs typeface="Times New Roman" panose="02020603050405020304" pitchFamily="18" charset="0"/>
            </a:endParaRPr>
          </a:p>
          <a:p>
            <a:pPr marL="0" indent="0" algn="ctr">
              <a:buNone/>
            </a:pPr>
            <a:r>
              <a:rPr lang="en-US" altLang="en-US" dirty="0">
                <a:latin typeface="Times New Roman" panose="02020603050405020304" pitchFamily="18" charset="0"/>
                <a:cs typeface="Times New Roman" panose="02020603050405020304" pitchFamily="18" charset="0"/>
              </a:rPr>
              <a:t>A veteran wanting to use the VA loan guaranty to purchase a house generally is subject to a funding fee based on the type of loan, their military category (NG, AD etc.) and if they have used their guaranty before.</a:t>
            </a:r>
          </a:p>
          <a:p>
            <a:pPr marL="0" indent="0">
              <a:buNone/>
            </a:pPr>
            <a:endParaRPr lang="en-US" dirty="0"/>
          </a:p>
        </p:txBody>
      </p:sp>
      <p:sp>
        <p:nvSpPr>
          <p:cNvPr id="4" name="Slide Number Placeholder 3"/>
          <p:cNvSpPr>
            <a:spLocks noGrp="1"/>
          </p:cNvSpPr>
          <p:nvPr>
            <p:ph type="sldNum" sz="quarter" idx="12"/>
          </p:nvPr>
        </p:nvSpPr>
        <p:spPr/>
        <p:txBody>
          <a:bodyPr/>
          <a:lstStyle/>
          <a:p>
            <a:pPr>
              <a:defRPr/>
            </a:pPr>
            <a:fld id="{D586251E-D3F4-4253-8612-619A50959D7E}" type="slidenum">
              <a:rPr lang="en-US" altLang="en-US"/>
              <a:pPr>
                <a:defRPr/>
              </a:pPr>
              <a:t>33</a:t>
            </a:fld>
            <a:endParaRPr lang="en-US" altLang="en-US"/>
          </a:p>
        </p:txBody>
      </p:sp>
      <p:sp>
        <p:nvSpPr>
          <p:cNvPr id="37890" name="Title 1"/>
          <p:cNvSpPr>
            <a:spLocks noGrp="1"/>
          </p:cNvSpPr>
          <p:nvPr>
            <p:ph type="title"/>
          </p:nvPr>
        </p:nvSpPr>
        <p:spPr>
          <a:xfrm>
            <a:off x="0" y="457200"/>
            <a:ext cx="6751320" cy="735013"/>
          </a:xfrm>
        </p:spPr>
        <p:txBody>
          <a:bodyPr rtlCol="0">
            <a:noAutofit/>
          </a:bodyPr>
          <a:lstStyle/>
          <a:p>
            <a:pPr>
              <a:defRPr/>
            </a:pPr>
            <a:r>
              <a:rPr lang="en-US" altLang="en-US" sz="2400" dirty="0">
                <a:latin typeface="Times New Roman" panose="02020603050405020304" pitchFamily="18" charset="0"/>
                <a:cs typeface="Times New Roman" panose="02020603050405020304" pitchFamily="18" charset="0"/>
              </a:rPr>
              <a:t>VA HOME LOAN GUARANTY FUNDING FEES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Content Placeholder 2"/>
          <p:cNvSpPr>
            <a:spLocks noGrp="1"/>
          </p:cNvSpPr>
          <p:nvPr>
            <p:ph idx="1"/>
          </p:nvPr>
        </p:nvSpPr>
        <p:spPr>
          <a:xfrm>
            <a:off x="609600" y="1404015"/>
            <a:ext cx="10972800" cy="5105400"/>
          </a:xfrm>
        </p:spPr>
        <p:txBody>
          <a:bodyPr/>
          <a:lstStyle/>
          <a:p>
            <a:pPr marL="0" lvl="1" indent="0">
              <a:buNone/>
            </a:pPr>
            <a:r>
              <a:rPr lang="en-US" altLang="en-US" sz="2400" b="1" dirty="0">
                <a:solidFill>
                  <a:srgbClr val="FF0000"/>
                </a:solidFill>
                <a:latin typeface="Times New Roman" panose="02020603050405020304" pitchFamily="18" charset="0"/>
                <a:cs typeface="Times New Roman" panose="02020603050405020304" pitchFamily="18" charset="0"/>
              </a:rPr>
              <a:t>38 CFR 36.4313(e)(5) </a:t>
            </a:r>
          </a:p>
          <a:p>
            <a:pPr marL="0" lvl="1" indent="0">
              <a:buNone/>
            </a:pPr>
            <a:endParaRPr lang="en-US" altLang="en-US" sz="1200" dirty="0">
              <a:latin typeface="Times New Roman" panose="02020603050405020304" pitchFamily="18" charset="0"/>
              <a:cs typeface="Times New Roman" panose="02020603050405020304" pitchFamily="18" charset="0"/>
            </a:endParaRPr>
          </a:p>
          <a:p>
            <a:pPr marL="0" lvl="1" indent="0">
              <a:buNone/>
            </a:pPr>
            <a:r>
              <a:rPr lang="en-US" altLang="en-US" sz="2400" dirty="0">
                <a:latin typeface="Times New Roman" panose="02020603050405020304" pitchFamily="18" charset="0"/>
                <a:cs typeface="Times New Roman" panose="02020603050405020304" pitchFamily="18" charset="0"/>
              </a:rPr>
              <a:t>The VA Loan Guaranty funding fee can be waived if:</a:t>
            </a:r>
          </a:p>
          <a:p>
            <a:pPr marL="342900" lvl="1" indent="0">
              <a:buNone/>
            </a:pPr>
            <a:endParaRPr lang="en-US" altLang="en-US" sz="1000" dirty="0">
              <a:latin typeface="Times New Roman" panose="02020603050405020304" pitchFamily="18" charset="0"/>
              <a:cs typeface="Times New Roman" panose="02020603050405020304" pitchFamily="18" charset="0"/>
            </a:endParaRPr>
          </a:p>
          <a:p>
            <a:pPr marL="914400" lvl="2">
              <a:spcAft>
                <a:spcPts val="600"/>
              </a:spcAft>
            </a:pPr>
            <a:r>
              <a:rPr lang="en-US" altLang="en-US" dirty="0">
                <a:latin typeface="Times New Roman" panose="02020603050405020304" pitchFamily="18" charset="0"/>
                <a:cs typeface="Times New Roman" panose="02020603050405020304" pitchFamily="18" charset="0"/>
              </a:rPr>
              <a:t>Veteran is receiving VA compensation</a:t>
            </a:r>
          </a:p>
          <a:p>
            <a:pPr marL="914400" lvl="2">
              <a:spcAft>
                <a:spcPts val="600"/>
              </a:spcAft>
            </a:pPr>
            <a:r>
              <a:rPr lang="en-US" altLang="en-US" dirty="0">
                <a:latin typeface="Times New Roman" panose="02020603050405020304" pitchFamily="18" charset="0"/>
                <a:cs typeface="Times New Roman" panose="02020603050405020304" pitchFamily="18" charset="0"/>
              </a:rPr>
              <a:t>Veteran would be entitled to receive compensation for a SC disability if he/she were not receiving retirement or active duty pay</a:t>
            </a:r>
          </a:p>
          <a:p>
            <a:pPr marL="914400" lvl="2">
              <a:spcAft>
                <a:spcPts val="600"/>
              </a:spcAft>
            </a:pPr>
            <a:r>
              <a:rPr lang="en-US" altLang="en-US" dirty="0">
                <a:latin typeface="Times New Roman" panose="02020603050405020304" pitchFamily="18" charset="0"/>
                <a:cs typeface="Times New Roman" panose="02020603050405020304" pitchFamily="18" charset="0"/>
              </a:rPr>
              <a:t>Surviving spouse of a veteran who died of a SC disability</a:t>
            </a:r>
          </a:p>
          <a:p>
            <a:pPr marL="914400" lvl="2">
              <a:spcAft>
                <a:spcPts val="600"/>
              </a:spcAft>
            </a:pPr>
            <a:r>
              <a:rPr lang="en-US" altLang="en-US" dirty="0">
                <a:latin typeface="Times New Roman" panose="02020603050405020304" pitchFamily="18" charset="0"/>
                <a:cs typeface="Times New Roman" panose="02020603050405020304" pitchFamily="18" charset="0"/>
              </a:rPr>
              <a:t>Veteran rated eligible to receive VA disability comp based on a pre-discharge rating and exam or a rating based on existing medical evidence. </a:t>
            </a:r>
          </a:p>
          <a:p>
            <a:pPr marL="914400" lvl="2">
              <a:spcAft>
                <a:spcPts val="600"/>
              </a:spcAft>
            </a:pPr>
            <a:r>
              <a:rPr lang="en-US" altLang="en-US" dirty="0">
                <a:latin typeface="Times New Roman" panose="02020603050405020304" pitchFamily="18" charset="0"/>
                <a:cs typeface="Times New Roman" panose="02020603050405020304" pitchFamily="18" charset="0"/>
              </a:rPr>
              <a:t>The veteran received a compensable memorandum rating from VR&amp;E</a:t>
            </a:r>
          </a:p>
        </p:txBody>
      </p:sp>
      <p:sp>
        <p:nvSpPr>
          <p:cNvPr id="4" name="Slide Number Placeholder 3"/>
          <p:cNvSpPr>
            <a:spLocks noGrp="1"/>
          </p:cNvSpPr>
          <p:nvPr>
            <p:ph type="sldNum" sz="quarter" idx="12"/>
          </p:nvPr>
        </p:nvSpPr>
        <p:spPr/>
        <p:txBody>
          <a:bodyPr/>
          <a:lstStyle/>
          <a:p>
            <a:pPr>
              <a:defRPr/>
            </a:pPr>
            <a:fld id="{43458AAB-FC53-4821-8D63-3509D64C6AE6}" type="slidenum">
              <a:rPr lang="en-US" altLang="en-US"/>
              <a:pPr>
                <a:defRPr/>
              </a:pPr>
              <a:t>34</a:t>
            </a:fld>
            <a:endParaRPr lang="en-US" altLang="en-US"/>
          </a:p>
        </p:txBody>
      </p:sp>
      <p:sp>
        <p:nvSpPr>
          <p:cNvPr id="6" name="Title 1"/>
          <p:cNvSpPr>
            <a:spLocks noGrp="1"/>
          </p:cNvSpPr>
          <p:nvPr>
            <p:ph type="title"/>
          </p:nvPr>
        </p:nvSpPr>
        <p:spPr>
          <a:xfrm>
            <a:off x="0" y="460115"/>
            <a:ext cx="8526463" cy="735013"/>
          </a:xfrm>
        </p:spPr>
        <p:txBody>
          <a:bodyPr rtlCol="0">
            <a:noAutofit/>
          </a:bodyPr>
          <a:lstStyle/>
          <a:p>
            <a:pPr>
              <a:defRPr/>
            </a:pPr>
            <a:r>
              <a:rPr lang="en-US" altLang="en-US" sz="2400" dirty="0">
                <a:latin typeface="Times New Roman" panose="02020603050405020304" pitchFamily="18" charset="0"/>
                <a:cs typeface="Times New Roman" panose="02020603050405020304" pitchFamily="18" charset="0"/>
              </a:rPr>
              <a:t>VA HOME LOAN GUARANTY FUNDING FEES</a:t>
            </a:r>
          </a:p>
        </p:txBody>
      </p:sp>
    </p:spTree>
    <p:extLst>
      <p:ext uri="{BB962C8B-B14F-4D97-AF65-F5344CB8AC3E}">
        <p14:creationId xmlns:p14="http://schemas.microsoft.com/office/powerpoint/2010/main" val="3779027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Content Placeholder 2"/>
          <p:cNvSpPr>
            <a:spLocks noGrp="1"/>
          </p:cNvSpPr>
          <p:nvPr>
            <p:ph idx="1"/>
          </p:nvPr>
        </p:nvSpPr>
        <p:spPr>
          <a:xfrm>
            <a:off x="609600" y="1357312"/>
            <a:ext cx="11125200" cy="5272088"/>
          </a:xfrm>
        </p:spPr>
        <p:txBody>
          <a:bodyPr rtlCol="0">
            <a:noAutofit/>
          </a:bodyPr>
          <a:lstStyle/>
          <a:p>
            <a:pPr>
              <a:defRPr/>
            </a:pPr>
            <a:r>
              <a:rPr lang="en-US" altLang="en-US" sz="2400" dirty="0">
                <a:latin typeface="Times New Roman" panose="02020603050405020304" pitchFamily="18" charset="0"/>
                <a:cs typeface="Times New Roman" panose="02020603050405020304" pitchFamily="18" charset="0"/>
              </a:rPr>
              <a:t>If a veteran indicates that they desire to utilize the VA Home Loan Guaranty, ensure that a disability claim is filed before the home closes if possible. (At least an ITF)</a:t>
            </a:r>
          </a:p>
          <a:p>
            <a:pPr>
              <a:defRPr/>
            </a:pPr>
            <a:endParaRPr lang="en-US" altLang="en-US" sz="500" dirty="0">
              <a:latin typeface="Times New Roman" panose="02020603050405020304" pitchFamily="18" charset="0"/>
              <a:cs typeface="Times New Roman" panose="02020603050405020304" pitchFamily="18" charset="0"/>
            </a:endParaRPr>
          </a:p>
          <a:p>
            <a:pPr>
              <a:defRPr/>
            </a:pPr>
            <a:r>
              <a:rPr lang="en-US" altLang="en-US" sz="2400" dirty="0">
                <a:latin typeface="Times New Roman" panose="02020603050405020304" pitchFamily="18" charset="0"/>
                <a:cs typeface="Times New Roman" panose="02020603050405020304" pitchFamily="18" charset="0"/>
              </a:rPr>
              <a:t>If compensation is awarded after the loan closing but the effective date is prior to closing, the veteran can request reimbursement of the funding fee – the reimbursement is paid towards the principal loan balance</a:t>
            </a:r>
          </a:p>
          <a:p>
            <a:pPr marL="0" indent="0">
              <a:buNone/>
              <a:defRPr/>
            </a:pPr>
            <a:endParaRPr lang="en-US" altLang="en-US" sz="500" dirty="0">
              <a:latin typeface="Times New Roman" panose="02020603050405020304" pitchFamily="18" charset="0"/>
              <a:cs typeface="Times New Roman" panose="02020603050405020304" pitchFamily="18" charset="0"/>
            </a:endParaRPr>
          </a:p>
          <a:p>
            <a:pPr>
              <a:defRPr/>
            </a:pPr>
            <a:r>
              <a:rPr lang="en-US" altLang="en-US" sz="2400" dirty="0">
                <a:latin typeface="Times New Roman" panose="02020603050405020304" pitchFamily="18" charset="0"/>
                <a:cs typeface="Times New Roman" panose="02020603050405020304" pitchFamily="18" charset="0"/>
              </a:rPr>
              <a:t>Certificates of Eligibility can be obtained from E-benefits</a:t>
            </a:r>
          </a:p>
          <a:p>
            <a:pPr>
              <a:defRPr/>
            </a:pPr>
            <a:endParaRPr lang="en-US" altLang="en-US" sz="500" dirty="0">
              <a:latin typeface="Times New Roman" panose="02020603050405020304" pitchFamily="18" charset="0"/>
              <a:cs typeface="Times New Roman" panose="02020603050405020304" pitchFamily="18" charset="0"/>
            </a:endParaRPr>
          </a:p>
          <a:p>
            <a:pPr>
              <a:defRPr/>
            </a:pPr>
            <a:r>
              <a:rPr lang="en-US" altLang="en-US" sz="2400" dirty="0">
                <a:latin typeface="Times New Roman" panose="02020603050405020304" pitchFamily="18" charset="0"/>
                <a:cs typeface="Times New Roman" panose="02020603050405020304" pitchFamily="18" charset="0"/>
              </a:rPr>
              <a:t>Married couples who both have eligibility cannot combine their benefit to raise the maximum amount of guaranty, though both are still eligible in their own right. However, if one veteran is not eligible to have the funding fee waived, VA requires that the borrowers pay half of the funding fee if both veterans are on the loan.</a:t>
            </a:r>
          </a:p>
        </p:txBody>
      </p:sp>
      <p:sp>
        <p:nvSpPr>
          <p:cNvPr id="4" name="Slide Number Placeholder 3"/>
          <p:cNvSpPr>
            <a:spLocks noGrp="1"/>
          </p:cNvSpPr>
          <p:nvPr>
            <p:ph type="sldNum" sz="quarter" idx="12"/>
          </p:nvPr>
        </p:nvSpPr>
        <p:spPr/>
        <p:txBody>
          <a:bodyPr/>
          <a:lstStyle/>
          <a:p>
            <a:pPr>
              <a:defRPr/>
            </a:pPr>
            <a:fld id="{2B0E8BE1-4386-49A2-A357-DCD26303CAEE}" type="slidenum">
              <a:rPr lang="en-US" altLang="en-US"/>
              <a:pPr>
                <a:defRPr/>
              </a:pPr>
              <a:t>35</a:t>
            </a:fld>
            <a:endParaRPr lang="en-US" altLang="en-US"/>
          </a:p>
        </p:txBody>
      </p:sp>
      <p:sp>
        <p:nvSpPr>
          <p:cNvPr id="6" name="Title 1"/>
          <p:cNvSpPr>
            <a:spLocks noGrp="1"/>
          </p:cNvSpPr>
          <p:nvPr>
            <p:ph type="title"/>
          </p:nvPr>
        </p:nvSpPr>
        <p:spPr>
          <a:xfrm>
            <a:off x="0" y="504822"/>
            <a:ext cx="8526463" cy="735013"/>
          </a:xfrm>
        </p:spPr>
        <p:txBody>
          <a:bodyPr rtlCol="0">
            <a:noAutofit/>
          </a:bodyPr>
          <a:lstStyle/>
          <a:p>
            <a:pPr>
              <a:defRPr/>
            </a:pPr>
            <a:r>
              <a:rPr lang="en-US" altLang="en-US" sz="2400" dirty="0">
                <a:latin typeface="Times New Roman" panose="02020603050405020304" pitchFamily="18" charset="0"/>
                <a:cs typeface="Times New Roman" panose="02020603050405020304" pitchFamily="18" charset="0"/>
              </a:rPr>
              <a:t>VA HOME LOAN GUARANTY FUNDING FEES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609600" y="1676400"/>
            <a:ext cx="10972800" cy="4724400"/>
          </a:xfrm>
        </p:spPr>
        <p:txBody>
          <a:bodyPr rtlCol="0">
            <a:normAutofit/>
          </a:bodyPr>
          <a:lstStyle/>
          <a:p>
            <a:pPr lvl="1">
              <a:defRPr/>
            </a:pPr>
            <a:r>
              <a:rPr lang="en-US" altLang="en-US" sz="2400" dirty="0">
                <a:latin typeface="Times New Roman" panose="02020603050405020304" pitchFamily="18" charset="0"/>
                <a:cs typeface="Times New Roman" panose="02020603050405020304" pitchFamily="18" charset="0"/>
              </a:rPr>
              <a:t>Veterans’ Group Life Insurance (VGLI) allows veterans to continue life insurance coverage after service.</a:t>
            </a:r>
          </a:p>
          <a:p>
            <a:pPr marL="342900" lvl="1" indent="0">
              <a:buNone/>
              <a:defRPr/>
            </a:pPr>
            <a:endParaRPr lang="en-US" altLang="en-US" sz="2400" dirty="0">
              <a:latin typeface="Times New Roman" panose="02020603050405020304" pitchFamily="18" charset="0"/>
              <a:cs typeface="Times New Roman" panose="02020603050405020304" pitchFamily="18" charset="0"/>
            </a:endParaRPr>
          </a:p>
          <a:p>
            <a:pPr lvl="1">
              <a:defRPr/>
            </a:pPr>
            <a:r>
              <a:rPr lang="en-US" altLang="en-US" sz="2400" dirty="0">
                <a:latin typeface="Times New Roman" panose="02020603050405020304" pitchFamily="18" charset="0"/>
                <a:cs typeface="Times New Roman" panose="02020603050405020304" pitchFamily="18" charset="0"/>
              </a:rPr>
              <a:t>VGLI provides lifetime coverage as long as the premiums are paid. Veterans may enroll for a maximum amount of coverage that is equal to the amount of Servicemembers’ Group Life Insurance (SGLI) coverage they had when they separated from service. </a:t>
            </a:r>
          </a:p>
          <a:p>
            <a:pPr marL="342900" lvl="1" indent="0">
              <a:buNone/>
              <a:defRPr/>
            </a:pPr>
            <a:endParaRPr lang="en-US" altLang="en-US" sz="2400" dirty="0">
              <a:latin typeface="Times New Roman" panose="02020603050405020304" pitchFamily="18" charset="0"/>
              <a:cs typeface="Times New Roman" panose="02020603050405020304" pitchFamily="18" charset="0"/>
            </a:endParaRPr>
          </a:p>
          <a:p>
            <a:pPr lvl="1">
              <a:defRPr/>
            </a:pPr>
            <a:r>
              <a:rPr lang="en-US" altLang="en-US" sz="2400" dirty="0">
                <a:latin typeface="Times New Roman" panose="02020603050405020304" pitchFamily="18" charset="0"/>
                <a:cs typeface="Times New Roman" panose="02020603050405020304" pitchFamily="18" charset="0"/>
              </a:rPr>
              <a:t>Once enrolled in VGLI, veterans can increase coverage by $25,000 every five years up to the legislated maximum of $500,000, until age 60.</a:t>
            </a:r>
          </a:p>
          <a:p>
            <a:pPr marL="342900" lvl="1" indent="0">
              <a:buNone/>
              <a:defRPr/>
            </a:pPr>
            <a:endParaRPr lang="en-US" altLang="en-US" sz="24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647B3A20-120A-4C19-B6DB-9C85B9AFCCB0}" type="slidenum">
              <a:rPr lang="en-US" altLang="en-US"/>
              <a:pPr>
                <a:defRPr/>
              </a:pPr>
              <a:t>36</a:t>
            </a:fld>
            <a:endParaRPr lang="en-US" altLang="en-US"/>
          </a:p>
        </p:txBody>
      </p:sp>
      <p:sp>
        <p:nvSpPr>
          <p:cNvPr id="52226" name="Title 1"/>
          <p:cNvSpPr>
            <a:spLocks noGrp="1"/>
          </p:cNvSpPr>
          <p:nvPr>
            <p:ph type="title"/>
          </p:nvPr>
        </p:nvSpPr>
        <p:spPr>
          <a:xfrm>
            <a:off x="0" y="304800"/>
            <a:ext cx="8202611" cy="609600"/>
          </a:xfrm>
        </p:spPr>
        <p:txBody>
          <a:bodyPr/>
          <a:lstStyle/>
          <a:p>
            <a:pPr eaLnBrk="1" hangingPunct="1"/>
            <a:r>
              <a:rPr lang="en-US" altLang="en-US" sz="2400" dirty="0">
                <a:latin typeface="Times New Roman" panose="02020603050405020304" pitchFamily="18" charset="0"/>
                <a:cs typeface="Times New Roman" panose="02020603050405020304" pitchFamily="18" charset="0"/>
              </a:rPr>
              <a:t>VETERANS’ GROUP LIFE INSURANCE (VGLI)</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a:xfrm>
            <a:off x="609600" y="1676400"/>
            <a:ext cx="10972800" cy="4724400"/>
          </a:xfrm>
        </p:spPr>
        <p:txBody>
          <a:bodyPr rtlCol="0">
            <a:normAutofit/>
          </a:bodyPr>
          <a:lstStyle/>
          <a:p>
            <a:pPr marL="0" indent="0">
              <a:buNone/>
              <a:defRPr/>
            </a:pPr>
            <a:r>
              <a:rPr lang="en-US" altLang="en-US" b="1" dirty="0">
                <a:solidFill>
                  <a:srgbClr val="FF0000"/>
                </a:solidFill>
                <a:latin typeface="Times New Roman" panose="02020603050405020304" pitchFamily="18" charset="0"/>
                <a:cs typeface="Times New Roman" panose="02020603050405020304" pitchFamily="18" charset="0"/>
              </a:rPr>
              <a:t>38 CFR Part 9</a:t>
            </a:r>
          </a:p>
          <a:p>
            <a:pPr marL="0" indent="0">
              <a:buNone/>
              <a:defRPr/>
            </a:pPr>
            <a:endParaRPr lang="en-US" altLang="en-US" b="1" dirty="0">
              <a:latin typeface="Times New Roman" panose="02020603050405020304" pitchFamily="18" charset="0"/>
              <a:cs typeface="Times New Roman" panose="02020603050405020304" pitchFamily="18" charset="0"/>
            </a:endParaRPr>
          </a:p>
          <a:p>
            <a:pPr marL="0" indent="0">
              <a:buNone/>
              <a:defRPr/>
            </a:pPr>
            <a:r>
              <a:rPr lang="en-US" altLang="en-US" b="1" dirty="0">
                <a:latin typeface="Times New Roman" panose="02020603050405020304" pitchFamily="18" charset="0"/>
                <a:cs typeface="Times New Roman" panose="02020603050405020304" pitchFamily="18" charset="0"/>
              </a:rPr>
              <a:t>Enrollment Period</a:t>
            </a:r>
          </a:p>
          <a:p>
            <a:pPr marL="342900" lvl="1" indent="0">
              <a:buNone/>
              <a:defRPr/>
            </a:pPr>
            <a:r>
              <a:rPr lang="en-US" altLang="en-US" sz="2400" dirty="0">
                <a:latin typeface="Times New Roman" panose="02020603050405020304" pitchFamily="18" charset="0"/>
                <a:cs typeface="Times New Roman" panose="02020603050405020304" pitchFamily="18" charset="0"/>
              </a:rPr>
              <a:t>Veterans have 1 year and 120 days from their date of separation to apply for VGLI. If they apply for coverage within 240 days from separation, no health questionnaire is needed.</a:t>
            </a:r>
          </a:p>
          <a:p>
            <a:pPr marL="0" indent="0">
              <a:buNone/>
              <a:defRPr/>
            </a:pPr>
            <a:endParaRPr lang="en-US" alt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4AC6EB75-9C73-4869-AD3C-C579F61198CB}" type="slidenum">
              <a:rPr lang="en-US" altLang="en-US"/>
              <a:pPr>
                <a:defRPr/>
              </a:pPr>
              <a:t>37</a:t>
            </a:fld>
            <a:endParaRPr lang="en-US" altLang="en-US"/>
          </a:p>
        </p:txBody>
      </p:sp>
      <p:sp>
        <p:nvSpPr>
          <p:cNvPr id="7" name="Title 1"/>
          <p:cNvSpPr>
            <a:spLocks noGrp="1"/>
          </p:cNvSpPr>
          <p:nvPr>
            <p:ph type="title"/>
          </p:nvPr>
        </p:nvSpPr>
        <p:spPr>
          <a:xfrm>
            <a:off x="0" y="304800"/>
            <a:ext cx="8202611" cy="609600"/>
          </a:xfrm>
        </p:spPr>
        <p:txBody>
          <a:bodyPr/>
          <a:lstStyle/>
          <a:p>
            <a:pPr eaLnBrk="1" hangingPunct="1"/>
            <a:r>
              <a:rPr lang="en-US" altLang="en-US" sz="2400" dirty="0">
                <a:latin typeface="Times New Roman" panose="02020603050405020304" pitchFamily="18" charset="0"/>
                <a:cs typeface="Times New Roman" panose="02020603050405020304" pitchFamily="18" charset="0"/>
              </a:rPr>
              <a:t>VETERANS’ GROUP LIFE INSURANCE (VGLI)</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Content Placeholder 2"/>
          <p:cNvSpPr>
            <a:spLocks noGrp="1"/>
          </p:cNvSpPr>
          <p:nvPr>
            <p:ph idx="1"/>
          </p:nvPr>
        </p:nvSpPr>
        <p:spPr>
          <a:xfrm>
            <a:off x="609600" y="1524000"/>
            <a:ext cx="10972800" cy="4724400"/>
          </a:xfrm>
        </p:spPr>
        <p:txBody>
          <a:bodyPr rtlCol="0">
            <a:noAutofit/>
          </a:bodyPr>
          <a:lstStyle/>
          <a:p>
            <a:pPr marL="0" lvl="2" indent="0">
              <a:buNone/>
              <a:defRPr/>
            </a:pPr>
            <a:endParaRPr lang="en-US" altLang="en-US" sz="1000" dirty="0">
              <a:latin typeface="Times New Roman" panose="02020603050405020304" pitchFamily="18" charset="0"/>
              <a:cs typeface="Times New Roman" panose="02020603050405020304" pitchFamily="18" charset="0"/>
            </a:endParaRPr>
          </a:p>
          <a:p>
            <a:pPr marL="0" lvl="2" indent="0">
              <a:buNone/>
              <a:defRPr/>
            </a:pPr>
            <a:r>
              <a:rPr lang="en-US" altLang="en-US" sz="2800" dirty="0">
                <a:latin typeface="Times New Roman" panose="02020603050405020304" pitchFamily="18" charset="0"/>
                <a:cs typeface="Times New Roman" panose="02020603050405020304" pitchFamily="18" charset="0"/>
              </a:rPr>
              <a:t>Veterans are eligible to apply for VGLI, if they had SGLI, and are within 1 year and 120 days of the following events:</a:t>
            </a:r>
          </a:p>
          <a:p>
            <a:pPr marL="0" lvl="2" indent="0">
              <a:buNone/>
              <a:defRPr/>
            </a:pPr>
            <a:endParaRPr lang="en-US" altLang="en-US" sz="1050" dirty="0">
              <a:latin typeface="Times New Roman" panose="02020603050405020304" pitchFamily="18" charset="0"/>
              <a:cs typeface="Times New Roman" panose="02020603050405020304" pitchFamily="18" charset="0"/>
            </a:endParaRPr>
          </a:p>
          <a:p>
            <a:pPr marL="461963" lvl="2" indent="-236538">
              <a:defRPr/>
            </a:pPr>
            <a:r>
              <a:rPr lang="en-US" altLang="en-US" dirty="0">
                <a:latin typeface="Times New Roman" panose="02020603050405020304" pitchFamily="18" charset="0"/>
                <a:cs typeface="Times New Roman" panose="02020603050405020304" pitchFamily="18" charset="0"/>
              </a:rPr>
              <a:t>release from active duty or active duty for training under a call or order to duty that does not specify a period of less than 31 days.</a:t>
            </a:r>
          </a:p>
          <a:p>
            <a:pPr marL="461963" lvl="2" indent="-236538">
              <a:defRPr/>
            </a:pPr>
            <a:endParaRPr lang="en-US" altLang="en-US" sz="1000" dirty="0">
              <a:latin typeface="Times New Roman" panose="02020603050405020304" pitchFamily="18" charset="0"/>
              <a:cs typeface="Times New Roman" panose="02020603050405020304" pitchFamily="18" charset="0"/>
            </a:endParaRPr>
          </a:p>
          <a:p>
            <a:pPr marL="461963" lvl="2" indent="-236538">
              <a:defRPr/>
            </a:pPr>
            <a:r>
              <a:rPr lang="en-US" altLang="en-US" dirty="0">
                <a:latin typeface="Times New Roman" panose="02020603050405020304" pitchFamily="18" charset="0"/>
                <a:cs typeface="Times New Roman" panose="02020603050405020304" pitchFamily="18" charset="0"/>
              </a:rPr>
              <a:t>separation, retirement or release from assignment from the Ready Reserves/National Guard</a:t>
            </a:r>
          </a:p>
          <a:p>
            <a:pPr marL="461963" lvl="2" indent="-236538">
              <a:buNone/>
              <a:defRPr/>
            </a:pPr>
            <a:endParaRPr lang="en-US" altLang="en-US" sz="1000" dirty="0">
              <a:latin typeface="Times New Roman" panose="02020603050405020304" pitchFamily="18" charset="0"/>
              <a:cs typeface="Times New Roman" panose="02020603050405020304" pitchFamily="18" charset="0"/>
            </a:endParaRPr>
          </a:p>
          <a:p>
            <a:pPr marL="461963" lvl="2" indent="-236538">
              <a:defRPr/>
            </a:pPr>
            <a:r>
              <a:rPr lang="en-US" altLang="en-US" dirty="0">
                <a:latin typeface="Times New Roman" panose="02020603050405020304" pitchFamily="18" charset="0"/>
                <a:cs typeface="Times New Roman" panose="02020603050405020304" pitchFamily="18" charset="0"/>
              </a:rPr>
              <a:t>assignment to the Individual Ready Reserves (IRR) of a branch of service or to the Inactive National Guard (ING).This includes members of the United States Public Health Service Inactive Reserve Corps (IRC)</a:t>
            </a:r>
          </a:p>
          <a:p>
            <a:pPr marL="461963" lvl="2" indent="-236538">
              <a:buNone/>
              <a:defRPr/>
            </a:pPr>
            <a:endParaRPr lang="en-US" altLang="en-US" sz="1000" dirty="0">
              <a:latin typeface="Times New Roman" panose="02020603050405020304" pitchFamily="18" charset="0"/>
              <a:cs typeface="Times New Roman" panose="02020603050405020304" pitchFamily="18" charset="0"/>
            </a:endParaRPr>
          </a:p>
          <a:p>
            <a:pPr marL="461963" lvl="2" indent="-236538">
              <a:defRPr/>
            </a:pPr>
            <a:r>
              <a:rPr lang="en-US" altLang="en-US" dirty="0">
                <a:latin typeface="Times New Roman" panose="02020603050405020304" pitchFamily="18" charset="0"/>
                <a:cs typeface="Times New Roman" panose="02020603050405020304" pitchFamily="18" charset="0"/>
              </a:rPr>
              <a:t>placement on the Temporary Disability Retirement List (TDRL)</a:t>
            </a:r>
          </a:p>
        </p:txBody>
      </p:sp>
      <p:sp>
        <p:nvSpPr>
          <p:cNvPr id="4" name="Slide Number Placeholder 3"/>
          <p:cNvSpPr>
            <a:spLocks noGrp="1"/>
          </p:cNvSpPr>
          <p:nvPr>
            <p:ph type="sldNum" sz="quarter" idx="12"/>
          </p:nvPr>
        </p:nvSpPr>
        <p:spPr/>
        <p:txBody>
          <a:bodyPr/>
          <a:lstStyle/>
          <a:p>
            <a:pPr>
              <a:defRPr/>
            </a:pPr>
            <a:fld id="{6AEB516F-4BFA-47E2-8C2A-C87F41F5ACD9}" type="slidenum">
              <a:rPr lang="en-US" altLang="en-US"/>
              <a:pPr>
                <a:defRPr/>
              </a:pPr>
              <a:t>38</a:t>
            </a:fld>
            <a:endParaRPr lang="en-US" altLang="en-US"/>
          </a:p>
        </p:txBody>
      </p:sp>
      <p:sp>
        <p:nvSpPr>
          <p:cNvPr id="6" name="Title 1"/>
          <p:cNvSpPr>
            <a:spLocks noGrp="1"/>
          </p:cNvSpPr>
          <p:nvPr>
            <p:ph type="title"/>
          </p:nvPr>
        </p:nvSpPr>
        <p:spPr>
          <a:xfrm>
            <a:off x="0" y="304800"/>
            <a:ext cx="8202611" cy="609600"/>
          </a:xfrm>
        </p:spPr>
        <p:txBody>
          <a:bodyPr/>
          <a:lstStyle/>
          <a:p>
            <a:pPr eaLnBrk="1" hangingPunct="1"/>
            <a:r>
              <a:rPr lang="en-US" altLang="en-US" sz="2400" dirty="0">
                <a:latin typeface="Times New Roman" panose="02020603050405020304" pitchFamily="18" charset="0"/>
                <a:cs typeface="Times New Roman" panose="02020603050405020304" pitchFamily="18" charset="0"/>
              </a:rPr>
              <a:t>VETERANS’ GROUP LIFE INSURANCE (VGLI)</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609600" y="1492251"/>
            <a:ext cx="10972800" cy="4892675"/>
          </a:xfrm>
        </p:spPr>
        <p:txBody>
          <a:bodyPr/>
          <a:lstStyle/>
          <a:p>
            <a:pPr eaLnBrk="1" hangingPunct="1"/>
            <a:r>
              <a:rPr lang="en-US" altLang="en-US" sz="2800" dirty="0">
                <a:latin typeface="Times New Roman" panose="02020603050405020304" pitchFamily="18" charset="0"/>
                <a:cs typeface="Times New Roman" panose="02020603050405020304" pitchFamily="18" charset="0"/>
              </a:rPr>
              <a:t>Veterans are also eligible to apply for VGLI if they had part-time SGLI and while performing duty, suffered an injury or disability that rendered them uninsurable at standard premium rates. This includes travel directly to and from duty.</a:t>
            </a:r>
          </a:p>
          <a:p>
            <a:pPr>
              <a:spcAft>
                <a:spcPts val="600"/>
              </a:spcAft>
            </a:pPr>
            <a:endParaRPr lang="en-US" altLang="en-US" sz="500" dirty="0">
              <a:latin typeface="Times New Roman" panose="02020603050405020304" pitchFamily="18" charset="0"/>
              <a:cs typeface="Times New Roman" panose="02020603050405020304" pitchFamily="18" charset="0"/>
            </a:endParaRPr>
          </a:p>
          <a:p>
            <a:pPr>
              <a:spcAft>
                <a:spcPts val="600"/>
              </a:spcAft>
            </a:pPr>
            <a:r>
              <a:rPr lang="en-US" altLang="en-US" sz="2800" dirty="0">
                <a:latin typeface="Times New Roman" panose="02020603050405020304" pitchFamily="18" charset="0"/>
                <a:cs typeface="Times New Roman" panose="02020603050405020304" pitchFamily="18" charset="0"/>
              </a:rPr>
              <a:t>If the veteran is totally disabled at the time of separation, they can apply for an SGLI Disability Extension which provides free coverage for up to two years from the date of separation. An extension of SGLI due to total disability is not automatic. </a:t>
            </a:r>
          </a:p>
          <a:p>
            <a:pPr marL="0" indent="0">
              <a:spcAft>
                <a:spcPts val="600"/>
              </a:spcAft>
              <a:buNone/>
            </a:pPr>
            <a:endParaRPr lang="en-US" altLang="en-US" sz="500" dirty="0">
              <a:latin typeface="Times New Roman" panose="02020603050405020304" pitchFamily="18" charset="0"/>
              <a:cs typeface="Times New Roman" panose="02020603050405020304" pitchFamily="18" charset="0"/>
            </a:endParaRPr>
          </a:p>
          <a:p>
            <a:pPr>
              <a:spcAft>
                <a:spcPts val="600"/>
              </a:spcAft>
            </a:pPr>
            <a:r>
              <a:rPr lang="en-US" altLang="en-US" sz="2800" dirty="0">
                <a:latin typeface="Times New Roman" panose="02020603050405020304" pitchFamily="18" charset="0"/>
                <a:cs typeface="Times New Roman" panose="02020603050405020304" pitchFamily="18" charset="0"/>
              </a:rPr>
              <a:t>At the end of the extension period, the veteran automatically becomes eligible for VGLI, subject to premium payments.</a:t>
            </a:r>
          </a:p>
        </p:txBody>
      </p:sp>
      <p:sp>
        <p:nvSpPr>
          <p:cNvPr id="4" name="Slide Number Placeholder 3"/>
          <p:cNvSpPr>
            <a:spLocks noGrp="1"/>
          </p:cNvSpPr>
          <p:nvPr>
            <p:ph type="sldNum" sz="quarter" idx="12"/>
          </p:nvPr>
        </p:nvSpPr>
        <p:spPr/>
        <p:txBody>
          <a:bodyPr/>
          <a:lstStyle/>
          <a:p>
            <a:pPr>
              <a:defRPr/>
            </a:pPr>
            <a:fld id="{63D08EB8-3718-4853-BD0A-46DE074F5D75}" type="slidenum">
              <a:rPr lang="en-US" altLang="en-US"/>
              <a:pPr>
                <a:defRPr/>
              </a:pPr>
              <a:t>39</a:t>
            </a:fld>
            <a:endParaRPr lang="en-US" altLang="en-US"/>
          </a:p>
        </p:txBody>
      </p:sp>
      <p:sp>
        <p:nvSpPr>
          <p:cNvPr id="6" name="Title 1"/>
          <p:cNvSpPr>
            <a:spLocks noGrp="1"/>
          </p:cNvSpPr>
          <p:nvPr>
            <p:ph type="title"/>
          </p:nvPr>
        </p:nvSpPr>
        <p:spPr>
          <a:xfrm>
            <a:off x="0" y="304800"/>
            <a:ext cx="8202611" cy="609600"/>
          </a:xfrm>
        </p:spPr>
        <p:txBody>
          <a:bodyPr/>
          <a:lstStyle/>
          <a:p>
            <a:pPr eaLnBrk="1" hangingPunct="1"/>
            <a:r>
              <a:rPr lang="en-US" altLang="en-US" sz="2400" dirty="0">
                <a:latin typeface="Times New Roman" panose="02020603050405020304" pitchFamily="18" charset="0"/>
                <a:cs typeface="Times New Roman" panose="02020603050405020304" pitchFamily="18" charset="0"/>
              </a:rPr>
              <a:t>VETERANS’ GROUP LIFE INSURANCE (VGLI)</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ctrTitle"/>
          </p:nvPr>
        </p:nvSpPr>
        <p:spPr>
          <a:xfrm>
            <a:off x="-9525" y="527613"/>
            <a:ext cx="6400800" cy="691587"/>
          </a:xfrm>
        </p:spPr>
        <p:txBody>
          <a:bodyPr/>
          <a:lstStyle/>
          <a:p>
            <a:pPr algn="l" eaLnBrk="1" hangingPunct="1"/>
            <a:r>
              <a:rPr lang="en-US" altLang="en-US" sz="2700" b="1" dirty="0"/>
              <a:t>AUTOMOBILE  ALLOWANCE</a:t>
            </a:r>
          </a:p>
        </p:txBody>
      </p:sp>
      <p:sp>
        <p:nvSpPr>
          <p:cNvPr id="5" name="Slide Number Placeholder 4"/>
          <p:cNvSpPr>
            <a:spLocks noGrp="1"/>
          </p:cNvSpPr>
          <p:nvPr>
            <p:ph type="sldNum" sz="quarter" idx="12"/>
          </p:nvPr>
        </p:nvSpPr>
        <p:spPr/>
        <p:txBody>
          <a:bodyPr/>
          <a:lstStyle/>
          <a:p>
            <a:pPr>
              <a:defRPr/>
            </a:pPr>
            <a:fld id="{9C8A5AC5-BCA3-497E-B011-548D69E10886}" type="slidenum">
              <a:rPr lang="en-US" altLang="en-US"/>
              <a:pPr>
                <a:defRPr/>
              </a:pPr>
              <a:t>4</a:t>
            </a:fld>
            <a:endParaRPr lang="en-US" altLang="en-US"/>
          </a:p>
        </p:txBody>
      </p:sp>
      <p:pic>
        <p:nvPicPr>
          <p:cNvPr id="1024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1025" y="1469301"/>
            <a:ext cx="4126059" cy="2106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998891" y="1518150"/>
            <a:ext cx="6400800" cy="2067233"/>
          </a:xfrm>
          <a:prstGeom prst="rect">
            <a:avLst/>
          </a:prstGeom>
          <a:noFill/>
        </p:spPr>
        <p:txBody>
          <a:bodyPr wrap="square">
            <a:spAutoFit/>
          </a:bodyPr>
          <a:lstStyle/>
          <a:p>
            <a:pPr defTabSz="457200">
              <a:spcBef>
                <a:spcPts val="1000"/>
              </a:spcBef>
              <a:buClr>
                <a:srgbClr val="B31166">
                  <a:lumMod val="60000"/>
                  <a:lumOff val="40000"/>
                </a:srgbClr>
              </a:buClr>
              <a:buSzPct val="80000"/>
              <a:defRPr/>
            </a:pPr>
            <a:r>
              <a:rPr lang="en-US" altLang="en-US" sz="2400" b="1" dirty="0">
                <a:solidFill>
                  <a:srgbClr val="FF0000"/>
                </a:solidFill>
                <a:latin typeface="Times New Roman" panose="02020603050405020304" pitchFamily="18" charset="0"/>
                <a:ea typeface="+mj-ea"/>
                <a:cs typeface="Times New Roman" panose="02020603050405020304" pitchFamily="18" charset="0"/>
              </a:rPr>
              <a:t>38 CFR 3.808</a:t>
            </a:r>
          </a:p>
          <a:p>
            <a:pPr defTabSz="457200">
              <a:spcBef>
                <a:spcPts val="1000"/>
              </a:spcBef>
              <a:buClr>
                <a:srgbClr val="B31166">
                  <a:lumMod val="60000"/>
                  <a:lumOff val="40000"/>
                </a:srgbClr>
              </a:buClr>
              <a:buSzPct val="80000"/>
              <a:defRPr/>
            </a:pPr>
            <a:r>
              <a:rPr lang="en-US" altLang="en-US" sz="2400" dirty="0">
                <a:latin typeface="Times New Roman" panose="02020603050405020304" pitchFamily="18" charset="0"/>
                <a:ea typeface="+mj-ea"/>
                <a:cs typeface="Times New Roman" panose="02020603050405020304" pitchFamily="18" charset="0"/>
              </a:rPr>
              <a:t>Financial assistance in the purchase of a new or used automobile or other conveyance may be made to a veteran with specific disabilities up to </a:t>
            </a:r>
            <a:r>
              <a:rPr lang="en-US" altLang="en-US" sz="2400" u="sng" dirty="0">
                <a:latin typeface="Times New Roman" panose="02020603050405020304" pitchFamily="18" charset="0"/>
                <a:ea typeface="+mj-ea"/>
                <a:cs typeface="Times New Roman" panose="02020603050405020304" pitchFamily="18" charset="0"/>
              </a:rPr>
              <a:t>once every 10 years </a:t>
            </a:r>
            <a:r>
              <a:rPr lang="en-US" altLang="en-US" sz="2400" dirty="0">
                <a:latin typeface="Times New Roman" panose="02020603050405020304" pitchFamily="18" charset="0"/>
                <a:ea typeface="+mj-ea"/>
                <a:cs typeface="Times New Roman" panose="02020603050405020304" pitchFamily="18" charset="0"/>
              </a:rPr>
              <a:t>	</a:t>
            </a:r>
          </a:p>
        </p:txBody>
      </p:sp>
      <p:sp>
        <p:nvSpPr>
          <p:cNvPr id="2" name="TextBox 1">
            <a:extLst>
              <a:ext uri="{FF2B5EF4-FFF2-40B4-BE49-F238E27FC236}">
                <a16:creationId xmlns:a16="http://schemas.microsoft.com/office/drawing/2014/main" id="{7F893562-D644-3037-F754-93B551167801}"/>
              </a:ext>
            </a:extLst>
          </p:cNvPr>
          <p:cNvSpPr txBox="1"/>
          <p:nvPr/>
        </p:nvSpPr>
        <p:spPr>
          <a:xfrm>
            <a:off x="609600" y="3810000"/>
            <a:ext cx="10972800" cy="2677656"/>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Prior to January 5, 2023, veterans were only entitled to one auto allowance in their lifetime. If a veteran had already received an automobile allowance prior to 1/05/2023, they may apply immediately for a new auto allowance if more than 30 years have elapsed since they received their most recent auto allowance. </a:t>
            </a: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Beginning on January 5, 2023, veterans may apply for an additional auto allowance once 10 years have passed since their previous auto allowance was awarded. </a:t>
            </a:r>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609600" y="1600200"/>
            <a:ext cx="10972800" cy="4800599"/>
          </a:xfrm>
        </p:spPr>
        <p:txBody>
          <a:bodyPr>
            <a:noAutofit/>
          </a:bodyPr>
          <a:lstStyle/>
          <a:p>
            <a:pPr eaLnBrk="1" hangingPunct="1"/>
            <a:r>
              <a:rPr lang="en-US" sz="2800" dirty="0">
                <a:latin typeface="Times New Roman" panose="02020603050405020304" pitchFamily="18" charset="0"/>
                <a:cs typeface="Times New Roman" panose="02020603050405020304" pitchFamily="18" charset="0"/>
              </a:rPr>
              <a:t>S-DVI is an optional life insurance for service-connected veterans only that stopped taking applications after December 31, 2022. </a:t>
            </a:r>
          </a:p>
          <a:p>
            <a:pPr eaLnBrk="1" hangingPunct="1"/>
            <a:r>
              <a:rPr lang="en-US" sz="2800" dirty="0">
                <a:latin typeface="Times New Roman" panose="02020603050405020304" pitchFamily="18" charset="0"/>
                <a:cs typeface="Times New Roman" panose="02020603050405020304" pitchFamily="18" charset="0"/>
              </a:rPr>
              <a:t>If a veteran was already enrolled in S-DVI they can keep it</a:t>
            </a:r>
          </a:p>
          <a:p>
            <a:pPr eaLnBrk="1" hangingPunct="1"/>
            <a:r>
              <a:rPr lang="en-US" sz="2800" dirty="0">
                <a:latin typeface="Times New Roman" panose="02020603050405020304" pitchFamily="18" charset="0"/>
                <a:cs typeface="Times New Roman" panose="02020603050405020304" pitchFamily="18" charset="0"/>
              </a:rPr>
              <a:t>The basic S-DVI program insures eligible Veterans for up to $10,000 of coverage. </a:t>
            </a:r>
          </a:p>
          <a:p>
            <a:pPr eaLnBrk="1" hangingPunct="1"/>
            <a:r>
              <a:rPr lang="en-US" sz="2800" dirty="0">
                <a:latin typeface="Times New Roman" panose="02020603050405020304" pitchFamily="18" charset="0"/>
                <a:cs typeface="Times New Roman" panose="02020603050405020304" pitchFamily="18" charset="0"/>
              </a:rPr>
              <a:t>Veterans who have the basic S-DVI coverage and are 100% P&amp;T service-connected can have their premiums waived. </a:t>
            </a:r>
          </a:p>
          <a:p>
            <a:pPr eaLnBrk="1" hangingPunct="1"/>
            <a:r>
              <a:rPr lang="en-US" sz="2800" dirty="0">
                <a:latin typeface="Times New Roman" panose="02020603050405020304" pitchFamily="18" charset="0"/>
                <a:cs typeface="Times New Roman" panose="02020603050405020304" pitchFamily="18" charset="0"/>
              </a:rPr>
              <a:t>If a premium waiver is granted, policyholders may apply for additional coverage of up to $30,000 under the Supplemental S-DVI program. </a:t>
            </a:r>
          </a:p>
          <a:p>
            <a:pPr eaLnBrk="1" hangingPunct="1"/>
            <a:r>
              <a:rPr lang="en-US" sz="2800" dirty="0">
                <a:latin typeface="Times New Roman" panose="02020603050405020304" pitchFamily="18" charset="0"/>
                <a:cs typeface="Times New Roman" panose="02020603050405020304" pitchFamily="18" charset="0"/>
              </a:rPr>
              <a:t>Premiums for Supplemental S-DVI coverage cannot be waived. </a:t>
            </a:r>
            <a:endParaRPr lang="en-US" alt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63D08EB8-3718-4853-BD0A-46DE074F5D75}" type="slidenum">
              <a:rPr lang="en-US" altLang="en-US"/>
              <a:pPr>
                <a:defRPr/>
              </a:pPr>
              <a:t>40</a:t>
            </a:fld>
            <a:endParaRPr lang="en-US" altLang="en-US"/>
          </a:p>
        </p:txBody>
      </p:sp>
      <p:sp>
        <p:nvSpPr>
          <p:cNvPr id="6" name="Title 1"/>
          <p:cNvSpPr>
            <a:spLocks noGrp="1"/>
          </p:cNvSpPr>
          <p:nvPr>
            <p:ph type="title"/>
          </p:nvPr>
        </p:nvSpPr>
        <p:spPr>
          <a:xfrm>
            <a:off x="0" y="228600"/>
            <a:ext cx="8077200" cy="609600"/>
          </a:xfrm>
        </p:spPr>
        <p:txBody>
          <a:bodyPr>
            <a:normAutofit fontScale="90000"/>
          </a:bodyPr>
          <a:lstStyle/>
          <a:p>
            <a:pPr eaLnBrk="1" hangingPunct="1"/>
            <a:r>
              <a:rPr lang="en-US" altLang="en-US" sz="2700" dirty="0">
                <a:latin typeface="Times New Roman" panose="02020603050405020304" pitchFamily="18" charset="0"/>
                <a:cs typeface="Times New Roman" panose="02020603050405020304" pitchFamily="18" charset="0"/>
              </a:rPr>
              <a:t>SERVICE-DISABLED VETERANS INSURANCE (S-DVI)</a:t>
            </a:r>
          </a:p>
        </p:txBody>
      </p:sp>
    </p:spTree>
    <p:extLst>
      <p:ext uri="{BB962C8B-B14F-4D97-AF65-F5344CB8AC3E}">
        <p14:creationId xmlns:p14="http://schemas.microsoft.com/office/powerpoint/2010/main" val="60202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609600" y="1463676"/>
            <a:ext cx="10363200" cy="4892675"/>
          </a:xfrm>
        </p:spPr>
        <p:txBody>
          <a:bodyPr/>
          <a:lstStyle/>
          <a:p>
            <a:pPr marL="0" lvl="2" indent="0">
              <a:buNone/>
              <a:defRPr/>
            </a:pPr>
            <a:r>
              <a:rPr lang="en-US" altLang="en-US" sz="2800" dirty="0">
                <a:latin typeface="Times New Roman" panose="02020603050405020304" pitchFamily="18" charset="0"/>
                <a:cs typeface="Times New Roman" panose="02020603050405020304" pitchFamily="18" charset="0"/>
              </a:rPr>
              <a:t>To be eligible for S-DVI the veteran must meet all of the following requirements:</a:t>
            </a:r>
          </a:p>
          <a:p>
            <a:pPr marL="0" lvl="2" indent="0">
              <a:buNone/>
              <a:defRPr/>
            </a:pPr>
            <a:endParaRPr lang="en-US" altLang="en-US" sz="2800" dirty="0">
              <a:latin typeface="Times New Roman" panose="02020603050405020304" pitchFamily="18" charset="0"/>
              <a:cs typeface="Times New Roman" panose="02020603050405020304" pitchFamily="18" charset="0"/>
            </a:endParaRPr>
          </a:p>
          <a:p>
            <a:pPr marL="628650" lvl="2" indent="-176213">
              <a:defRPr/>
            </a:pPr>
            <a:r>
              <a:rPr lang="en-US" sz="2800" dirty="0">
                <a:latin typeface="Times New Roman" panose="02020603050405020304" pitchFamily="18" charset="0"/>
                <a:cs typeface="Times New Roman" panose="02020603050405020304" pitchFamily="18" charset="0"/>
              </a:rPr>
              <a:t>Released from service under other than dishonorable conditions on or after April 25, 1951 </a:t>
            </a:r>
          </a:p>
          <a:p>
            <a:pPr marL="628650" lvl="2" indent="-176213">
              <a:buNone/>
              <a:defRPr/>
            </a:pPr>
            <a:endParaRPr lang="en-US" sz="1050" dirty="0">
              <a:latin typeface="Times New Roman" panose="02020603050405020304" pitchFamily="18" charset="0"/>
              <a:cs typeface="Times New Roman" panose="02020603050405020304" pitchFamily="18" charset="0"/>
            </a:endParaRPr>
          </a:p>
          <a:p>
            <a:pPr marL="628650" lvl="2" indent="-176213">
              <a:defRPr/>
            </a:pPr>
            <a:r>
              <a:rPr lang="en-US" sz="2800" dirty="0">
                <a:latin typeface="Times New Roman" panose="02020603050405020304" pitchFamily="18" charset="0"/>
                <a:cs typeface="Times New Roman" panose="02020603050405020304" pitchFamily="18" charset="0"/>
              </a:rPr>
              <a:t>Must have a service-connected disability (even one rated 0%) </a:t>
            </a:r>
          </a:p>
          <a:p>
            <a:pPr marL="628650" lvl="2" indent="-176213">
              <a:buNone/>
              <a:defRPr/>
            </a:pPr>
            <a:endParaRPr lang="en-US" sz="1050" dirty="0">
              <a:latin typeface="Times New Roman" panose="02020603050405020304" pitchFamily="18" charset="0"/>
              <a:cs typeface="Times New Roman" panose="02020603050405020304" pitchFamily="18" charset="0"/>
            </a:endParaRPr>
          </a:p>
          <a:p>
            <a:pPr marL="628650" lvl="2" indent="-176213">
              <a:defRPr/>
            </a:pPr>
            <a:r>
              <a:rPr lang="en-US" sz="2800" dirty="0">
                <a:latin typeface="Times New Roman" panose="02020603050405020304" pitchFamily="18" charset="0"/>
                <a:cs typeface="Times New Roman" panose="02020603050405020304" pitchFamily="18" charset="0"/>
              </a:rPr>
              <a:t>Healthy except for the service-related disability</a:t>
            </a:r>
          </a:p>
          <a:p>
            <a:pPr marL="628650" lvl="2" indent="-176213">
              <a:buNone/>
              <a:defRPr/>
            </a:pPr>
            <a:endParaRPr lang="en-US" sz="1050" dirty="0">
              <a:latin typeface="Times New Roman" panose="02020603050405020304" pitchFamily="18" charset="0"/>
              <a:cs typeface="Times New Roman" panose="02020603050405020304" pitchFamily="18" charset="0"/>
            </a:endParaRPr>
          </a:p>
          <a:p>
            <a:pPr marL="628650" lvl="2" indent="-176213">
              <a:defRPr/>
            </a:pPr>
            <a:r>
              <a:rPr lang="en-US" sz="2800" dirty="0">
                <a:latin typeface="Times New Roman" panose="02020603050405020304" pitchFamily="18" charset="0"/>
                <a:cs typeface="Times New Roman" panose="02020603050405020304" pitchFamily="18" charset="0"/>
              </a:rPr>
              <a:t>Must apply within two years of being notified of a service-connected disability (can apply any time veteran receives a new disability award, even one rated 0%)</a:t>
            </a:r>
            <a:endParaRPr lang="en-US" altLang="en-US" sz="2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63D08EB8-3718-4853-BD0A-46DE074F5D75}" type="slidenum">
              <a:rPr lang="en-US" altLang="en-US"/>
              <a:pPr>
                <a:defRPr/>
              </a:pPr>
              <a:t>41</a:t>
            </a:fld>
            <a:endParaRPr lang="en-US" altLang="en-US"/>
          </a:p>
        </p:txBody>
      </p:sp>
      <p:sp>
        <p:nvSpPr>
          <p:cNvPr id="6" name="Title 1"/>
          <p:cNvSpPr>
            <a:spLocks noGrp="1"/>
          </p:cNvSpPr>
          <p:nvPr>
            <p:ph type="title"/>
          </p:nvPr>
        </p:nvSpPr>
        <p:spPr>
          <a:xfrm>
            <a:off x="0" y="304800"/>
            <a:ext cx="8229599" cy="609600"/>
          </a:xfrm>
        </p:spPr>
        <p:txBody>
          <a:bodyPr>
            <a:normAutofit fontScale="90000"/>
          </a:bodyPr>
          <a:lstStyle/>
          <a:p>
            <a:pPr eaLnBrk="1" hangingPunct="1"/>
            <a:r>
              <a:rPr lang="en-US" altLang="en-US" sz="2800" dirty="0">
                <a:latin typeface="Times New Roman" panose="02020603050405020304" pitchFamily="18" charset="0"/>
                <a:cs typeface="Times New Roman" panose="02020603050405020304" pitchFamily="18" charset="0"/>
              </a:rPr>
              <a:t>SERVICE-DISABLED VETERANS INSURANCE (S-DVI)</a:t>
            </a:r>
          </a:p>
        </p:txBody>
      </p:sp>
    </p:spTree>
    <p:extLst>
      <p:ext uri="{BB962C8B-B14F-4D97-AF65-F5344CB8AC3E}">
        <p14:creationId xmlns:p14="http://schemas.microsoft.com/office/powerpoint/2010/main" val="20180727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609600" y="1463676"/>
            <a:ext cx="10972800" cy="4892675"/>
          </a:xfrm>
        </p:spPr>
        <p:txBody>
          <a:bodyPr/>
          <a:lstStyle/>
          <a:p>
            <a:pPr marL="0" lvl="2" indent="0">
              <a:buNone/>
              <a:defRPr/>
            </a:pPr>
            <a:r>
              <a:rPr lang="en-US" altLang="en-US" dirty="0">
                <a:latin typeface="Times New Roman" panose="02020603050405020304" pitchFamily="18" charset="0"/>
                <a:cs typeface="Times New Roman" panose="02020603050405020304" pitchFamily="18" charset="0"/>
              </a:rPr>
              <a:t>In January 2023, VA launched Veterans Affairs Life Insurance (VALife), which provides guaranteed acceptance whole life insurance coverage to service-connected veterans aged 80 and under. Some Veterans aged 81 and older may also be eligible.</a:t>
            </a:r>
          </a:p>
          <a:p>
            <a:pPr marL="0" lvl="2" indent="0">
              <a:buNone/>
              <a:defRPr/>
            </a:pPr>
            <a:endParaRPr lang="en-US" altLang="en-US" dirty="0">
              <a:latin typeface="Times New Roman" panose="02020603050405020304" pitchFamily="18" charset="0"/>
              <a:cs typeface="Times New Roman" panose="02020603050405020304" pitchFamily="18" charset="0"/>
            </a:endParaRPr>
          </a:p>
          <a:p>
            <a:pPr marL="0" lvl="2" indent="0">
              <a:buNone/>
              <a:defRPr/>
            </a:pPr>
            <a:r>
              <a:rPr lang="en-US" altLang="en-US" dirty="0">
                <a:latin typeface="Times New Roman" panose="02020603050405020304" pitchFamily="18" charset="0"/>
                <a:cs typeface="Times New Roman" panose="02020603050405020304" pitchFamily="18" charset="0"/>
              </a:rPr>
              <a:t>VALife offers guaranteed acceptance whole life insurance coverage that lasts for an individual’s entire life and provides the following benefits:</a:t>
            </a:r>
          </a:p>
          <a:p>
            <a:pPr marL="914400" lvl="2" indent="-342900">
              <a:defRPr/>
            </a:pPr>
            <a:r>
              <a:rPr lang="en-US" altLang="en-US" dirty="0">
                <a:latin typeface="Times New Roman" panose="02020603050405020304" pitchFamily="18" charset="0"/>
                <a:cs typeface="Times New Roman" panose="02020603050405020304" pitchFamily="18" charset="0"/>
              </a:rPr>
              <a:t>All veterans aged 80 and under with 0-100% VA disability ratings are eligible.</a:t>
            </a:r>
          </a:p>
          <a:p>
            <a:pPr marL="914400" lvl="2" indent="-342900">
              <a:defRPr/>
            </a:pPr>
            <a:r>
              <a:rPr lang="en-US" altLang="en-US" dirty="0">
                <a:latin typeface="Times New Roman" panose="02020603050405020304" pitchFamily="18" charset="0"/>
                <a:cs typeface="Times New Roman" panose="02020603050405020304" pitchFamily="18" charset="0"/>
              </a:rPr>
              <a:t>Fully automated online enrollment with instant approvals.</a:t>
            </a:r>
          </a:p>
          <a:p>
            <a:pPr marL="914400" lvl="2" indent="-342900">
              <a:defRPr/>
            </a:pPr>
            <a:r>
              <a:rPr lang="en-US" altLang="en-US" dirty="0">
                <a:latin typeface="Times New Roman" panose="02020603050405020304" pitchFamily="18" charset="0"/>
                <a:cs typeface="Times New Roman" panose="02020603050405020304" pitchFamily="18" charset="0"/>
              </a:rPr>
              <a:t>Coverage comes in increments of $10,000, up to a maximum of $40,000</a:t>
            </a:r>
          </a:p>
          <a:p>
            <a:pPr marL="914400" lvl="2" indent="-342900">
              <a:defRPr/>
            </a:pPr>
            <a:r>
              <a:rPr lang="en-US" altLang="en-US" dirty="0">
                <a:latin typeface="Times New Roman" panose="02020603050405020304" pitchFamily="18" charset="0"/>
                <a:cs typeface="Times New Roman" panose="02020603050405020304" pitchFamily="18" charset="0"/>
              </a:rPr>
              <a:t>No medical requirements for enrollment.</a:t>
            </a:r>
          </a:p>
          <a:p>
            <a:pPr marL="914400" lvl="2" indent="-342900">
              <a:defRPr/>
            </a:pPr>
            <a:r>
              <a:rPr lang="en-US" altLang="en-US" dirty="0">
                <a:latin typeface="Times New Roman" panose="02020603050405020304" pitchFamily="18" charset="0"/>
                <a:cs typeface="Times New Roman" panose="02020603050405020304" pitchFamily="18" charset="0"/>
              </a:rPr>
              <a:t>Cash value that builds over the life of the policy after the first two years of enrollment.</a:t>
            </a:r>
          </a:p>
        </p:txBody>
      </p:sp>
      <p:sp>
        <p:nvSpPr>
          <p:cNvPr id="4" name="Slide Number Placeholder 3"/>
          <p:cNvSpPr>
            <a:spLocks noGrp="1"/>
          </p:cNvSpPr>
          <p:nvPr>
            <p:ph type="sldNum" sz="quarter" idx="12"/>
          </p:nvPr>
        </p:nvSpPr>
        <p:spPr/>
        <p:txBody>
          <a:bodyPr/>
          <a:lstStyle/>
          <a:p>
            <a:pPr>
              <a:defRPr/>
            </a:pPr>
            <a:fld id="{63D08EB8-3718-4853-BD0A-46DE074F5D75}" type="slidenum">
              <a:rPr lang="en-US" altLang="en-US"/>
              <a:pPr>
                <a:defRPr/>
              </a:pPr>
              <a:t>42</a:t>
            </a:fld>
            <a:endParaRPr lang="en-US" altLang="en-US"/>
          </a:p>
        </p:txBody>
      </p:sp>
      <p:sp>
        <p:nvSpPr>
          <p:cNvPr id="6" name="Title 1"/>
          <p:cNvSpPr>
            <a:spLocks noGrp="1"/>
          </p:cNvSpPr>
          <p:nvPr>
            <p:ph type="title"/>
          </p:nvPr>
        </p:nvSpPr>
        <p:spPr>
          <a:xfrm>
            <a:off x="0" y="304800"/>
            <a:ext cx="8229599" cy="609600"/>
          </a:xfrm>
        </p:spPr>
        <p:txBody>
          <a:bodyPr>
            <a:normAutofit/>
          </a:bodyPr>
          <a:lstStyle/>
          <a:p>
            <a:pPr eaLnBrk="1" hangingPunct="1"/>
            <a:r>
              <a:rPr lang="en-US" sz="2500" dirty="0">
                <a:effectLst/>
                <a:latin typeface="Times New Roman" panose="02020603050405020304" pitchFamily="18" charset="0"/>
                <a:ea typeface="Calibri" panose="020F0502020204030204" pitchFamily="34" charset="0"/>
                <a:cs typeface="Times New Roman" panose="02020603050405020304" pitchFamily="18" charset="0"/>
              </a:rPr>
              <a:t>VETERANS AFFAIRS LIFE INSURANCE (VALIFE)</a:t>
            </a:r>
            <a:endParaRPr lang="en-US" alt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39561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609600" y="2057400"/>
            <a:ext cx="10972800" cy="4298951"/>
          </a:xfrm>
        </p:spPr>
        <p:txBody>
          <a:bodyPr/>
          <a:lstStyle/>
          <a:p>
            <a:pPr marL="0" lvl="2" indent="0">
              <a:buNone/>
              <a:defRPr/>
            </a:pPr>
            <a:r>
              <a:rPr lang="en-US" altLang="en-US" sz="3200" dirty="0">
                <a:latin typeface="Times New Roman" panose="02020603050405020304" pitchFamily="18" charset="0"/>
                <a:cs typeface="Times New Roman" panose="02020603050405020304" pitchFamily="18" charset="0"/>
              </a:rPr>
              <a:t>Veterans who currently hold an S-DVI policy can either keep their current coverage or apply for VALife. </a:t>
            </a:r>
          </a:p>
          <a:p>
            <a:pPr marL="0" lvl="2" indent="0">
              <a:buNone/>
              <a:defRPr/>
            </a:pPr>
            <a:endParaRPr lang="en-US" altLang="en-US" sz="3200" dirty="0">
              <a:latin typeface="Times New Roman" panose="02020603050405020304" pitchFamily="18" charset="0"/>
              <a:cs typeface="Times New Roman" panose="02020603050405020304" pitchFamily="18" charset="0"/>
            </a:endParaRPr>
          </a:p>
          <a:p>
            <a:pPr marL="0" lvl="2" indent="0">
              <a:buNone/>
              <a:defRPr/>
            </a:pPr>
            <a:r>
              <a:rPr lang="en-US" altLang="en-US" sz="3200" dirty="0">
                <a:latin typeface="Times New Roman" panose="02020603050405020304" pitchFamily="18" charset="0"/>
                <a:cs typeface="Times New Roman" panose="02020603050405020304" pitchFamily="18" charset="0"/>
              </a:rPr>
              <a:t>Veterans can keep their S-DVI policy until the full coverage of VALife begins two years after enrollment as long as the application is received between Jan. 1, 2023, and Dec. 31, 2025.</a:t>
            </a:r>
          </a:p>
        </p:txBody>
      </p:sp>
      <p:sp>
        <p:nvSpPr>
          <p:cNvPr id="4" name="Slide Number Placeholder 3"/>
          <p:cNvSpPr>
            <a:spLocks noGrp="1"/>
          </p:cNvSpPr>
          <p:nvPr>
            <p:ph type="sldNum" sz="quarter" idx="12"/>
          </p:nvPr>
        </p:nvSpPr>
        <p:spPr/>
        <p:txBody>
          <a:bodyPr/>
          <a:lstStyle/>
          <a:p>
            <a:pPr>
              <a:defRPr/>
            </a:pPr>
            <a:fld id="{63D08EB8-3718-4853-BD0A-46DE074F5D75}" type="slidenum">
              <a:rPr lang="en-US" altLang="en-US"/>
              <a:pPr>
                <a:defRPr/>
              </a:pPr>
              <a:t>43</a:t>
            </a:fld>
            <a:endParaRPr lang="en-US" altLang="en-US"/>
          </a:p>
        </p:txBody>
      </p:sp>
      <p:sp>
        <p:nvSpPr>
          <p:cNvPr id="6" name="Title 1"/>
          <p:cNvSpPr>
            <a:spLocks noGrp="1"/>
          </p:cNvSpPr>
          <p:nvPr>
            <p:ph type="title"/>
          </p:nvPr>
        </p:nvSpPr>
        <p:spPr>
          <a:xfrm>
            <a:off x="0" y="304800"/>
            <a:ext cx="8229599" cy="609600"/>
          </a:xfrm>
        </p:spPr>
        <p:txBody>
          <a:bodyPr>
            <a:normAutofit/>
          </a:bodyPr>
          <a:lstStyle/>
          <a:p>
            <a:pPr eaLnBrk="1" hangingPunct="1"/>
            <a:r>
              <a:rPr lang="en-US" sz="2500" dirty="0">
                <a:effectLst/>
                <a:latin typeface="Times New Roman" panose="02020603050405020304" pitchFamily="18" charset="0"/>
                <a:ea typeface="Calibri" panose="020F0502020204030204" pitchFamily="34" charset="0"/>
                <a:cs typeface="Times New Roman" panose="02020603050405020304" pitchFamily="18" charset="0"/>
              </a:rPr>
              <a:t>VETERANS AFFAIRS LIFE INSURANCE (VALIFE)</a:t>
            </a:r>
            <a:endParaRPr lang="en-US" alt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70292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048001" y="1752600"/>
            <a:ext cx="6361375" cy="4114800"/>
          </a:xfrm>
          <a:prstGeom prst="rect">
            <a:avLst/>
          </a:prstGeom>
          <a:ln>
            <a:noFill/>
          </a:ln>
          <a:effectLst>
            <a:outerShdw blurRad="190500" algn="tl" rotWithShape="0">
              <a:srgbClr val="000000">
                <a:alpha val="70000"/>
              </a:srgbClr>
            </a:outerShdw>
          </a:effectLst>
        </p:spPr>
      </p:pic>
      <p:sp>
        <p:nvSpPr>
          <p:cNvPr id="4" name="Slide Number Placeholder 3"/>
          <p:cNvSpPr>
            <a:spLocks noGrp="1"/>
          </p:cNvSpPr>
          <p:nvPr>
            <p:ph type="sldNum" sz="quarter" idx="12"/>
          </p:nvPr>
        </p:nvSpPr>
        <p:spPr/>
        <p:txBody>
          <a:bodyPr/>
          <a:lstStyle/>
          <a:p>
            <a:pPr>
              <a:defRPr/>
            </a:pPr>
            <a:fld id="{A6C6559A-59BB-4CE9-AE0F-A15288D269D1}" type="slidenum">
              <a:rPr lang="en-US" altLang="en-US"/>
              <a:pPr>
                <a:defRPr/>
              </a:pPr>
              <a:t>44</a:t>
            </a:fld>
            <a:endParaRPr lang="en-US" altLang="en-US"/>
          </a:p>
        </p:txBody>
      </p:sp>
      <p:sp>
        <p:nvSpPr>
          <p:cNvPr id="6" name="Title 1"/>
          <p:cNvSpPr>
            <a:spLocks noGrp="1"/>
          </p:cNvSpPr>
          <p:nvPr>
            <p:ph type="title"/>
          </p:nvPr>
        </p:nvSpPr>
        <p:spPr>
          <a:xfrm>
            <a:off x="152400" y="228600"/>
            <a:ext cx="8763000" cy="728662"/>
          </a:xfrm>
        </p:spPr>
        <p:txBody>
          <a:bodyPr rtlCol="0">
            <a:normAutofit/>
          </a:bodyPr>
          <a:lstStyle/>
          <a:p>
            <a:pPr>
              <a:defRPr/>
            </a:pPr>
            <a:r>
              <a:rPr lang="en-US" altLang="en-US" sz="2700" dirty="0">
                <a:latin typeface="Times New Roman" panose="02020603050405020304" pitchFamily="18" charset="0"/>
                <a:cs typeface="Times New Roman" panose="02020603050405020304" pitchFamily="18" charset="0"/>
              </a:rPr>
              <a:t>VETERAN READINESS AND EMPLOYMENT (VR&amp;E)</a:t>
            </a:r>
          </a:p>
        </p:txBody>
      </p:sp>
    </p:spTree>
    <p:extLst>
      <p:ext uri="{BB962C8B-B14F-4D97-AF65-F5344CB8AC3E}">
        <p14:creationId xmlns:p14="http://schemas.microsoft.com/office/powerpoint/2010/main" val="211702060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a:xfrm>
            <a:off x="685800" y="1524001"/>
            <a:ext cx="10896600" cy="4714875"/>
          </a:xfrm>
        </p:spPr>
        <p:txBody>
          <a:bodyPr rtlCol="0">
            <a:noAutofit/>
          </a:bodyPr>
          <a:lstStyle/>
          <a:p>
            <a:pPr>
              <a:defRPr/>
            </a:pPr>
            <a:r>
              <a:rPr lang="en-US" altLang="en-US" dirty="0">
                <a:latin typeface="Times New Roman" panose="02020603050405020304" pitchFamily="18" charset="0"/>
                <a:cs typeface="Times New Roman" panose="02020603050405020304" pitchFamily="18" charset="0"/>
              </a:rPr>
              <a:t>Vocational rehabilitation and employment services, job training, employment accommodations, resume development, and job seeking skills coaching are available to veterans with at least a 20% compensation rating or who have a 10% rating with a serious employment handicap. </a:t>
            </a:r>
          </a:p>
          <a:p>
            <a:pPr marL="0" indent="0">
              <a:buNone/>
              <a:defRPr/>
            </a:pPr>
            <a:endParaRPr lang="en-US" altLang="en-US" sz="1000" dirty="0">
              <a:latin typeface="Times New Roman" panose="02020603050405020304" pitchFamily="18" charset="0"/>
              <a:cs typeface="Times New Roman" panose="02020603050405020304" pitchFamily="18" charset="0"/>
            </a:endParaRPr>
          </a:p>
          <a:p>
            <a:pPr>
              <a:defRPr/>
            </a:pPr>
            <a:r>
              <a:rPr lang="en-US" altLang="en-US" dirty="0">
                <a:latin typeface="Times New Roman" panose="02020603050405020304" pitchFamily="18" charset="0"/>
                <a:cs typeface="Times New Roman" panose="02020603050405020304" pitchFamily="18" charset="0"/>
              </a:rPr>
              <a:t>Other services may be provided to assist veterans in starting their own businesses or independent living services for those who are severely disabled and unable to work in traditional employment.</a:t>
            </a:r>
          </a:p>
          <a:p>
            <a:pPr>
              <a:defRPr/>
            </a:pPr>
            <a:endParaRPr lang="en-US" altLang="en-US" sz="10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pPr>
              <a:defRPr/>
            </a:pPr>
            <a:fld id="{89423379-22D9-418D-8E94-C2C0269F35DF}" type="slidenum">
              <a:rPr lang="en-US" altLang="en-US"/>
              <a:pPr>
                <a:defRPr/>
              </a:pPr>
              <a:t>45</a:t>
            </a:fld>
            <a:endParaRPr lang="en-US" altLang="en-US"/>
          </a:p>
        </p:txBody>
      </p:sp>
      <p:sp>
        <p:nvSpPr>
          <p:cNvPr id="7" name="Title 1">
            <a:extLst>
              <a:ext uri="{FF2B5EF4-FFF2-40B4-BE49-F238E27FC236}">
                <a16:creationId xmlns:a16="http://schemas.microsoft.com/office/drawing/2014/main" id="{C094810C-6162-416C-B985-ABD112CC04F6}"/>
              </a:ext>
            </a:extLst>
          </p:cNvPr>
          <p:cNvSpPr>
            <a:spLocks noGrp="1"/>
          </p:cNvSpPr>
          <p:nvPr>
            <p:ph type="title"/>
          </p:nvPr>
        </p:nvSpPr>
        <p:spPr>
          <a:xfrm>
            <a:off x="152400" y="228600"/>
            <a:ext cx="8763000" cy="728662"/>
          </a:xfrm>
        </p:spPr>
        <p:txBody>
          <a:bodyPr rtlCol="0">
            <a:normAutofit/>
          </a:bodyPr>
          <a:lstStyle/>
          <a:p>
            <a:pPr>
              <a:defRPr/>
            </a:pPr>
            <a:r>
              <a:rPr lang="en-US" altLang="en-US" sz="2700" dirty="0">
                <a:latin typeface="Times New Roman" panose="02020603050405020304" pitchFamily="18" charset="0"/>
                <a:cs typeface="Times New Roman" panose="02020603050405020304" pitchFamily="18" charset="0"/>
              </a:rPr>
              <a:t>VETERAN READINESS AND EMPLOYMENT (VR&amp;E)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914400" y="1479551"/>
            <a:ext cx="10287000" cy="4876800"/>
          </a:xfrm>
        </p:spPr>
        <p:txBody>
          <a:bodyPr rtlCol="0">
            <a:noAutofit/>
          </a:bodyPr>
          <a:lstStyle/>
          <a:p>
            <a:pPr marL="0" indent="0">
              <a:buNone/>
              <a:defRPr/>
            </a:pPr>
            <a:r>
              <a:rPr lang="en-US" altLang="en-US" dirty="0">
                <a:latin typeface="Times New Roman" panose="02020603050405020304" pitchFamily="18" charset="0"/>
                <a:cs typeface="Times New Roman" panose="02020603050405020304" pitchFamily="18" charset="0"/>
              </a:rPr>
              <a:t>Basic period of eligibility:</a:t>
            </a:r>
          </a:p>
          <a:p>
            <a:pPr lvl="1">
              <a:defRPr/>
            </a:pPr>
            <a:r>
              <a:rPr lang="en-US" altLang="en-US" sz="2400" dirty="0">
                <a:latin typeface="Times New Roman" panose="02020603050405020304" pitchFamily="18" charset="0"/>
                <a:cs typeface="Times New Roman" panose="02020603050405020304" pitchFamily="18" charset="0"/>
              </a:rPr>
              <a:t>Ends 12 years from the date of notification of one of the following, whichever is later:</a:t>
            </a:r>
          </a:p>
          <a:p>
            <a:pPr marL="342900" lvl="1" indent="0">
              <a:buNone/>
              <a:defRPr/>
            </a:pPr>
            <a:endParaRPr lang="en-US" altLang="en-US" sz="2400" dirty="0">
              <a:latin typeface="Times New Roman" panose="02020603050405020304" pitchFamily="18" charset="0"/>
              <a:cs typeface="Times New Roman" panose="02020603050405020304" pitchFamily="18" charset="0"/>
            </a:endParaRPr>
          </a:p>
          <a:p>
            <a:pPr lvl="2">
              <a:defRPr/>
            </a:pPr>
            <a:r>
              <a:rPr lang="en-US" altLang="en-US" dirty="0">
                <a:latin typeface="Times New Roman" panose="02020603050405020304" pitchFamily="18" charset="0"/>
                <a:cs typeface="Times New Roman" panose="02020603050405020304" pitchFamily="18" charset="0"/>
              </a:rPr>
              <a:t>Date of separation from active military service</a:t>
            </a:r>
          </a:p>
          <a:p>
            <a:pPr marL="685800" lvl="2" indent="0">
              <a:buNone/>
              <a:defRPr/>
            </a:pPr>
            <a:endParaRPr lang="en-US" altLang="en-US" dirty="0">
              <a:latin typeface="Times New Roman" panose="02020603050405020304" pitchFamily="18" charset="0"/>
              <a:cs typeface="Times New Roman" panose="02020603050405020304" pitchFamily="18" charset="0"/>
            </a:endParaRPr>
          </a:p>
          <a:p>
            <a:pPr lvl="2">
              <a:defRPr/>
            </a:pPr>
            <a:r>
              <a:rPr lang="en-US" altLang="en-US" dirty="0">
                <a:latin typeface="Times New Roman" panose="02020603050405020304" pitchFamily="18" charset="0"/>
                <a:cs typeface="Times New Roman" panose="02020603050405020304" pitchFamily="18" charset="0"/>
              </a:rPr>
              <a:t>Date the veteran was first notified by VA of a service-connected disability rating.</a:t>
            </a:r>
          </a:p>
          <a:p>
            <a:pPr marL="685800" lvl="2" indent="0">
              <a:buNone/>
              <a:defRPr/>
            </a:pPr>
            <a:endParaRPr lang="en-US" altLang="en-US" dirty="0">
              <a:latin typeface="Times New Roman" panose="02020603050405020304" pitchFamily="18" charset="0"/>
              <a:cs typeface="Times New Roman" panose="02020603050405020304" pitchFamily="18" charset="0"/>
            </a:endParaRPr>
          </a:p>
          <a:p>
            <a:pPr marL="0" indent="0" algn="ctr">
              <a:buNone/>
              <a:defRPr/>
            </a:pPr>
            <a:r>
              <a:rPr lang="en-US" altLang="en-US" sz="2800" dirty="0">
                <a:latin typeface="Times New Roman" panose="02020603050405020304" pitchFamily="18" charset="0"/>
                <a:cs typeface="Times New Roman" panose="02020603050405020304" pitchFamily="18" charset="0"/>
              </a:rPr>
              <a:t>The basic period of eligibility may be extended if a Counselor determines that a veteran has a Serious Employment Handicap and needs extra time.</a:t>
            </a:r>
          </a:p>
        </p:txBody>
      </p:sp>
      <p:sp>
        <p:nvSpPr>
          <p:cNvPr id="4" name="Slide Number Placeholder 3"/>
          <p:cNvSpPr>
            <a:spLocks noGrp="1"/>
          </p:cNvSpPr>
          <p:nvPr>
            <p:ph type="sldNum" sz="quarter" idx="12"/>
          </p:nvPr>
        </p:nvSpPr>
        <p:spPr/>
        <p:txBody>
          <a:bodyPr/>
          <a:lstStyle/>
          <a:p>
            <a:pPr>
              <a:defRPr/>
            </a:pPr>
            <a:fld id="{2AEB72AB-B922-4922-984B-A88759E24197}" type="slidenum">
              <a:rPr lang="en-US" altLang="en-US"/>
              <a:pPr>
                <a:defRPr/>
              </a:pPr>
              <a:t>46</a:t>
            </a:fld>
            <a:endParaRPr lang="en-US" altLang="en-US"/>
          </a:p>
        </p:txBody>
      </p:sp>
      <p:sp>
        <p:nvSpPr>
          <p:cNvPr id="7" name="Title 1">
            <a:extLst>
              <a:ext uri="{FF2B5EF4-FFF2-40B4-BE49-F238E27FC236}">
                <a16:creationId xmlns:a16="http://schemas.microsoft.com/office/drawing/2014/main" id="{89AD4909-EA2E-40CA-9269-D3B00B742A29}"/>
              </a:ext>
            </a:extLst>
          </p:cNvPr>
          <p:cNvSpPr>
            <a:spLocks noGrp="1"/>
          </p:cNvSpPr>
          <p:nvPr>
            <p:ph type="title"/>
          </p:nvPr>
        </p:nvSpPr>
        <p:spPr>
          <a:xfrm>
            <a:off x="152400" y="228600"/>
            <a:ext cx="8763000" cy="728662"/>
          </a:xfrm>
        </p:spPr>
        <p:txBody>
          <a:bodyPr rtlCol="0">
            <a:normAutofit/>
          </a:bodyPr>
          <a:lstStyle/>
          <a:p>
            <a:pPr>
              <a:defRPr/>
            </a:pPr>
            <a:r>
              <a:rPr lang="en-US" altLang="en-US" sz="2700" dirty="0">
                <a:latin typeface="Times New Roman" panose="02020603050405020304" pitchFamily="18" charset="0"/>
                <a:cs typeface="Times New Roman" panose="02020603050405020304" pitchFamily="18" charset="0"/>
              </a:rPr>
              <a:t>VETERAN READINESS AND EMPLOYMENT (VR&amp;E)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609600" y="1295400"/>
            <a:ext cx="10972800" cy="5334000"/>
          </a:xfrm>
        </p:spPr>
        <p:txBody>
          <a:bodyPr rtlCol="0">
            <a:noAutofit/>
          </a:bodyPr>
          <a:lstStyle/>
          <a:p>
            <a:pPr marL="0" indent="0">
              <a:buNone/>
              <a:defRPr/>
            </a:pPr>
            <a:r>
              <a:rPr lang="en-US" altLang="en-US" sz="2800" dirty="0">
                <a:latin typeface="Times New Roman" panose="02020603050405020304" pitchFamily="18" charset="0"/>
                <a:cs typeface="Times New Roman" panose="02020603050405020304" pitchFamily="18" charset="0"/>
              </a:rPr>
              <a:t>How to apply:</a:t>
            </a:r>
          </a:p>
          <a:p>
            <a:pPr>
              <a:lnSpc>
                <a:spcPct val="120000"/>
              </a:lnSpc>
              <a:defRPr/>
            </a:pPr>
            <a:r>
              <a:rPr lang="en-US" altLang="en-US" sz="2800" dirty="0">
                <a:latin typeface="Times New Roman" panose="02020603050405020304" pitchFamily="18" charset="0"/>
                <a:cs typeface="Times New Roman" panose="02020603050405020304" pitchFamily="18" charset="0"/>
              </a:rPr>
              <a:t>The veteran will have to submit the VA Form 28-1900 “</a:t>
            </a:r>
            <a:r>
              <a:rPr lang="en-US" altLang="en-US" sz="2800" i="1" dirty="0">
                <a:latin typeface="Times New Roman" panose="02020603050405020304" pitchFamily="18" charset="0"/>
                <a:cs typeface="Times New Roman" panose="02020603050405020304" pitchFamily="18" charset="0"/>
              </a:rPr>
              <a:t>Disabled Veterans Application For Vocational Rehabilitation” </a:t>
            </a:r>
            <a:r>
              <a:rPr lang="en-US" altLang="en-US" sz="2800" dirty="0">
                <a:latin typeface="Times New Roman" panose="02020603050405020304" pitchFamily="18" charset="0"/>
                <a:cs typeface="Times New Roman" panose="02020603050405020304" pitchFamily="18" charset="0"/>
              </a:rPr>
              <a:t>to VA and then will meet with a counselor to determine the best course of action and eligibility.</a:t>
            </a:r>
          </a:p>
          <a:p>
            <a:pPr>
              <a:lnSpc>
                <a:spcPct val="120000"/>
              </a:lnSpc>
              <a:defRPr/>
            </a:pPr>
            <a:r>
              <a:rPr lang="en-US" altLang="en-US" sz="2800" dirty="0">
                <a:latin typeface="Times New Roman" panose="02020603050405020304" pitchFamily="18" charset="0"/>
                <a:cs typeface="Times New Roman" panose="02020603050405020304" pitchFamily="18" charset="0"/>
              </a:rPr>
              <a:t>If the veteran has not received a VA rating or has not yet been discharged (up to 6 months prior to discharge), they can still apply for VR&amp;E; They will complete and submit the 28-1900 and the Notice to VA Veterans Service Center, located on the bottom of 28-0588. VA will review the available evidence and issue a memorandum rating determining eligibility</a:t>
            </a:r>
          </a:p>
        </p:txBody>
      </p:sp>
      <p:sp>
        <p:nvSpPr>
          <p:cNvPr id="4" name="Slide Number Placeholder 3"/>
          <p:cNvSpPr>
            <a:spLocks noGrp="1"/>
          </p:cNvSpPr>
          <p:nvPr>
            <p:ph type="sldNum" sz="quarter" idx="12"/>
          </p:nvPr>
        </p:nvSpPr>
        <p:spPr/>
        <p:txBody>
          <a:bodyPr/>
          <a:lstStyle/>
          <a:p>
            <a:pPr>
              <a:defRPr/>
            </a:pPr>
            <a:fld id="{2AEB72AB-B922-4922-984B-A88759E24197}" type="slidenum">
              <a:rPr lang="en-US" altLang="en-US"/>
              <a:pPr>
                <a:defRPr/>
              </a:pPr>
              <a:t>47</a:t>
            </a:fld>
            <a:endParaRPr lang="en-US" altLang="en-US" dirty="0"/>
          </a:p>
        </p:txBody>
      </p:sp>
      <p:sp>
        <p:nvSpPr>
          <p:cNvPr id="7" name="Title 1">
            <a:extLst>
              <a:ext uri="{FF2B5EF4-FFF2-40B4-BE49-F238E27FC236}">
                <a16:creationId xmlns:a16="http://schemas.microsoft.com/office/drawing/2014/main" id="{66304D4A-1969-4639-B4E2-08A2E0A6BEC3}"/>
              </a:ext>
            </a:extLst>
          </p:cNvPr>
          <p:cNvSpPr>
            <a:spLocks noGrp="1"/>
          </p:cNvSpPr>
          <p:nvPr>
            <p:ph type="title"/>
          </p:nvPr>
        </p:nvSpPr>
        <p:spPr>
          <a:xfrm>
            <a:off x="152400" y="228600"/>
            <a:ext cx="8763000" cy="728662"/>
          </a:xfrm>
        </p:spPr>
        <p:txBody>
          <a:bodyPr rtlCol="0">
            <a:normAutofit/>
          </a:bodyPr>
          <a:lstStyle/>
          <a:p>
            <a:pPr>
              <a:defRPr/>
            </a:pPr>
            <a:r>
              <a:rPr lang="en-US" altLang="en-US" sz="2700" dirty="0">
                <a:latin typeface="Times New Roman" panose="02020603050405020304" pitchFamily="18" charset="0"/>
                <a:cs typeface="Times New Roman" panose="02020603050405020304" pitchFamily="18" charset="0"/>
              </a:rPr>
              <a:t>VETERAN READINESS AND EMPLOYMENT (VR&amp;E)</a:t>
            </a:r>
          </a:p>
        </p:txBody>
      </p:sp>
    </p:spTree>
    <p:extLst>
      <p:ext uri="{BB962C8B-B14F-4D97-AF65-F5344CB8AC3E}">
        <p14:creationId xmlns:p14="http://schemas.microsoft.com/office/powerpoint/2010/main" val="39890855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9"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895600" y="1782764"/>
            <a:ext cx="6059488" cy="4548187"/>
          </a:xfrm>
          <a:prstGeom prst="rect">
            <a:avLst/>
          </a:prstGeom>
          <a:ln>
            <a:noFill/>
          </a:ln>
          <a:effectLst>
            <a:outerShdw blurRad="190500" algn="tl" rotWithShape="0">
              <a:srgbClr val="000000">
                <a:alpha val="70000"/>
              </a:srgbClr>
            </a:outerShdw>
          </a:effectLst>
        </p:spPr>
      </p:pic>
      <p:sp>
        <p:nvSpPr>
          <p:cNvPr id="4" name="Slide Number Placeholder 3"/>
          <p:cNvSpPr>
            <a:spLocks noGrp="1"/>
          </p:cNvSpPr>
          <p:nvPr>
            <p:ph type="sldNum" sz="quarter" idx="12"/>
          </p:nvPr>
        </p:nvSpPr>
        <p:spPr/>
        <p:txBody>
          <a:bodyPr/>
          <a:lstStyle/>
          <a:p>
            <a:pPr>
              <a:defRPr/>
            </a:pPr>
            <a:fld id="{8BFF82A0-847A-42F7-9489-BA1A61492025}" type="slidenum">
              <a:rPr lang="en-US" altLang="en-US"/>
              <a:pPr>
                <a:defRPr/>
              </a:pPr>
              <a:t>48</a:t>
            </a:fld>
            <a:endParaRPr lang="en-US" altLang="en-US"/>
          </a:p>
        </p:txBody>
      </p:sp>
      <p:sp>
        <p:nvSpPr>
          <p:cNvPr id="55298" name="Title 1"/>
          <p:cNvSpPr>
            <a:spLocks noGrp="1"/>
          </p:cNvSpPr>
          <p:nvPr>
            <p:ph type="title"/>
          </p:nvPr>
        </p:nvSpPr>
        <p:spPr>
          <a:xfrm>
            <a:off x="0" y="304800"/>
            <a:ext cx="8458200" cy="735012"/>
          </a:xfrm>
        </p:spPr>
        <p:txBody>
          <a:bodyPr rtlCol="0">
            <a:normAutofit/>
          </a:bodyPr>
          <a:lstStyle/>
          <a:p>
            <a:pPr>
              <a:defRPr/>
            </a:pPr>
            <a:r>
              <a:rPr lang="en-US" altLang="en-US" sz="2700" dirty="0">
                <a:latin typeface="Times New Roman" panose="02020603050405020304" pitchFamily="18" charset="0"/>
                <a:cs typeface="Times New Roman" panose="02020603050405020304" pitchFamily="18" charset="0"/>
              </a:rPr>
              <a:t>COMMISSARY AND EXCHANGE PRIVILEGES</a:t>
            </a:r>
            <a:endParaRPr lang="en-US" altLang="en-US" sz="27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Content Placeholder 2"/>
          <p:cNvSpPr>
            <a:spLocks noGrp="1"/>
          </p:cNvSpPr>
          <p:nvPr>
            <p:ph idx="1"/>
          </p:nvPr>
        </p:nvSpPr>
        <p:spPr>
          <a:xfrm>
            <a:off x="609600" y="1459706"/>
            <a:ext cx="10972800" cy="4419600"/>
          </a:xfrm>
        </p:spPr>
        <p:txBody>
          <a:bodyPr/>
          <a:lstStyle/>
          <a:p>
            <a:pPr marL="0" lvl="1" indent="0">
              <a:buNone/>
            </a:pPr>
            <a:r>
              <a:rPr lang="en-US" altLang="en-US" sz="2400" dirty="0">
                <a:latin typeface="Times New Roman" panose="02020603050405020304" pitchFamily="18" charset="0"/>
                <a:cs typeface="Times New Roman" panose="02020603050405020304" pitchFamily="18" charset="0"/>
              </a:rPr>
              <a:t>As of January 1, 2020, all service-connected veterans, former POWs, and Purple Heart recipients have access to Commissary, Exchange, and MWR services on military installations.</a:t>
            </a:r>
          </a:p>
          <a:p>
            <a:pPr marL="0" lvl="1" indent="0">
              <a:buNone/>
            </a:pPr>
            <a:endParaRPr lang="en-US" altLang="en-US" sz="1000" dirty="0">
              <a:latin typeface="Times New Roman" panose="02020603050405020304" pitchFamily="18" charset="0"/>
              <a:cs typeface="Times New Roman" panose="02020603050405020304" pitchFamily="18" charset="0"/>
            </a:endParaRPr>
          </a:p>
          <a:p>
            <a:pPr marL="0" lvl="1" indent="0">
              <a:buNone/>
            </a:pPr>
            <a:r>
              <a:rPr lang="en-US" altLang="en-US" sz="2400" dirty="0">
                <a:latin typeface="Times New Roman" panose="02020603050405020304" pitchFamily="18" charset="0"/>
                <a:cs typeface="Times New Roman" panose="02020603050405020304" pitchFamily="18" charset="0"/>
              </a:rPr>
              <a:t>To gain access to the installation and use these services, veterans will need to enroll in the VA healthcare system and show their VA healthcare card at the military installation.</a:t>
            </a:r>
          </a:p>
          <a:p>
            <a:pPr marL="0" lvl="1" indent="0">
              <a:buNone/>
            </a:pPr>
            <a:endParaRPr lang="en-US" altLang="en-US" sz="2400" dirty="0">
              <a:latin typeface="Times New Roman" panose="02020603050405020304" pitchFamily="18" charset="0"/>
              <a:cs typeface="Times New Roman" panose="02020603050405020304" pitchFamily="18" charset="0"/>
            </a:endParaRPr>
          </a:p>
          <a:p>
            <a:pPr marL="0" lvl="1" indent="0">
              <a:buNone/>
            </a:pPr>
            <a:r>
              <a:rPr lang="en-US" altLang="en-US" sz="2400" dirty="0">
                <a:latin typeface="Times New Roman" panose="02020603050405020304" pitchFamily="18" charset="0"/>
                <a:cs typeface="Times New Roman" panose="02020603050405020304" pitchFamily="18" charset="0"/>
              </a:rPr>
              <a:t>Note: Even though DoD and VA authorize these benefits, the Base Commander has the ultimate say on who is allowed on the base. </a:t>
            </a:r>
          </a:p>
          <a:p>
            <a:pPr marL="0" lvl="1" indent="0">
              <a:buNone/>
            </a:pPr>
            <a:endParaRPr lang="en-US" altLang="en-US" sz="1000" dirty="0">
              <a:latin typeface="Times New Roman" panose="02020603050405020304" pitchFamily="18" charset="0"/>
              <a:cs typeface="Times New Roman" panose="02020603050405020304" pitchFamily="18" charset="0"/>
            </a:endParaRPr>
          </a:p>
          <a:p>
            <a:pPr marL="0" indent="0">
              <a:buNone/>
            </a:pPr>
            <a:r>
              <a:rPr lang="en-US" altLang="en-US" sz="2400" dirty="0">
                <a:latin typeface="Times New Roman" panose="02020603050405020304" pitchFamily="18" charset="0"/>
                <a:cs typeface="Times New Roman" panose="02020603050405020304" pitchFamily="18" charset="0"/>
              </a:rPr>
              <a:t>Veterans who are not eligible to enroll in VA health care, or who are enrolled in VA health care but do not possess a VA healthcare card will not have access to military installations for in-person commissary, exchange, and MWR privileges, but will have full access to online exchanges and American Forces Travel.</a:t>
            </a:r>
          </a:p>
        </p:txBody>
      </p:sp>
      <p:sp>
        <p:nvSpPr>
          <p:cNvPr id="4" name="Slide Number Placeholder 3"/>
          <p:cNvSpPr>
            <a:spLocks noGrp="1"/>
          </p:cNvSpPr>
          <p:nvPr>
            <p:ph type="sldNum" sz="quarter" idx="12"/>
          </p:nvPr>
        </p:nvSpPr>
        <p:spPr/>
        <p:txBody>
          <a:bodyPr/>
          <a:lstStyle/>
          <a:p>
            <a:pPr>
              <a:defRPr/>
            </a:pPr>
            <a:fld id="{46161CC3-51AA-46BF-81EF-239CB332A297}" type="slidenum">
              <a:rPr lang="en-US" altLang="en-US"/>
              <a:pPr>
                <a:defRPr/>
              </a:pPr>
              <a:t>49</a:t>
            </a:fld>
            <a:endParaRPr lang="en-US" altLang="en-US" dirty="0"/>
          </a:p>
        </p:txBody>
      </p:sp>
      <p:sp>
        <p:nvSpPr>
          <p:cNvPr id="6" name="Title 1"/>
          <p:cNvSpPr>
            <a:spLocks noGrp="1"/>
          </p:cNvSpPr>
          <p:nvPr>
            <p:ph type="title"/>
          </p:nvPr>
        </p:nvSpPr>
        <p:spPr>
          <a:xfrm>
            <a:off x="0" y="304800"/>
            <a:ext cx="8229600" cy="735012"/>
          </a:xfrm>
        </p:spPr>
        <p:txBody>
          <a:bodyPr rtlCol="0">
            <a:normAutofit/>
          </a:bodyPr>
          <a:lstStyle/>
          <a:p>
            <a:pPr>
              <a:defRPr/>
            </a:pPr>
            <a:r>
              <a:rPr lang="en-US" altLang="en-US" sz="2700" dirty="0">
                <a:latin typeface="Times New Roman" panose="02020603050405020304" pitchFamily="18" charset="0"/>
                <a:cs typeface="Times New Roman" panose="02020603050405020304" pitchFamily="18" charset="0"/>
              </a:rPr>
              <a:t>COMMISSARY AND EXCHANGE PRIVILEGES</a:t>
            </a:r>
            <a:endParaRPr lang="en-US" altLang="en-US" sz="2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9C8A5AC5-BCA3-497E-B011-548D69E10886}" type="slidenum">
              <a:rPr lang="en-US" altLang="en-US"/>
              <a:pPr>
                <a:defRPr/>
              </a:pPr>
              <a:t>5</a:t>
            </a:fld>
            <a:endParaRPr lang="en-US" altLang="en-US"/>
          </a:p>
        </p:txBody>
      </p:sp>
      <p:sp>
        <p:nvSpPr>
          <p:cNvPr id="7" name="TextBox 6"/>
          <p:cNvSpPr txBox="1"/>
          <p:nvPr/>
        </p:nvSpPr>
        <p:spPr>
          <a:xfrm>
            <a:off x="609600" y="1620044"/>
            <a:ext cx="10972800" cy="4647426"/>
          </a:xfrm>
          <a:prstGeom prst="rect">
            <a:avLst/>
          </a:prstGeom>
          <a:noFill/>
        </p:spPr>
        <p:txBody>
          <a:bodyPr wrap="square">
            <a:spAutoFit/>
          </a:bodyPr>
          <a:lstStyle/>
          <a:p>
            <a:pPr defTabSz="457200">
              <a:spcBef>
                <a:spcPts val="1000"/>
              </a:spcBef>
              <a:buClr>
                <a:srgbClr val="B31166">
                  <a:lumMod val="60000"/>
                  <a:lumOff val="40000"/>
                </a:srgbClr>
              </a:buClr>
              <a:buSzPct val="80000"/>
              <a:defRPr/>
            </a:pPr>
            <a:r>
              <a:rPr lang="en-US" altLang="en-US" sz="2400" b="1" dirty="0">
                <a:solidFill>
                  <a:srgbClr val="FF0000"/>
                </a:solidFill>
                <a:latin typeface="Times New Roman" panose="02020603050405020304" pitchFamily="18" charset="0"/>
                <a:cs typeface="Times New Roman" panose="02020603050405020304" pitchFamily="18" charset="0"/>
              </a:rPr>
              <a:t>38 CFR 3.808</a:t>
            </a:r>
          </a:p>
          <a:p>
            <a:pPr defTabSz="457200">
              <a:spcBef>
                <a:spcPts val="1000"/>
              </a:spcBef>
              <a:buClr>
                <a:srgbClr val="B31166">
                  <a:lumMod val="60000"/>
                  <a:lumOff val="40000"/>
                </a:srgbClr>
              </a:buClr>
              <a:buSzPct val="80000"/>
              <a:defRPr/>
            </a:pPr>
            <a:endParaRPr lang="en-US" altLang="en-US" sz="1000" dirty="0">
              <a:latin typeface="Times New Roman" panose="02020603050405020304" pitchFamily="18" charset="0"/>
              <a:ea typeface="+mj-ea"/>
              <a:cs typeface="Times New Roman" panose="02020603050405020304" pitchFamily="18" charset="0"/>
            </a:endParaRPr>
          </a:p>
          <a:p>
            <a:pPr marL="342900" indent="-342900" defTabSz="457200">
              <a:spcBef>
                <a:spcPts val="1000"/>
              </a:spcBef>
              <a:buClr>
                <a:schemeClr val="tx1"/>
              </a:buClr>
              <a:buSzPct val="100000"/>
              <a:buFont typeface="Arial" panose="020B0604020202020204" pitchFamily="34" charset="0"/>
              <a:buChar char="•"/>
              <a:defRPr/>
            </a:pPr>
            <a:r>
              <a:rPr lang="en-US" altLang="en-US" sz="2400" dirty="0">
                <a:latin typeface="Times New Roman" panose="02020603050405020304" pitchFamily="18" charset="0"/>
                <a:ea typeface="+mj-ea"/>
                <a:cs typeface="Times New Roman" panose="02020603050405020304" pitchFamily="18" charset="0"/>
              </a:rPr>
              <a:t>Financial assistance, in the form of a grant, is available to purchase a new or used automobile (or other conveyance) to accommodate a veteran or servicemember with certain service-connected disabilities. </a:t>
            </a:r>
          </a:p>
          <a:p>
            <a:pPr marL="342900" indent="-342900" defTabSz="457200">
              <a:spcBef>
                <a:spcPts val="1000"/>
              </a:spcBef>
              <a:buClr>
                <a:schemeClr val="tx1"/>
              </a:buClr>
              <a:buSzPct val="100000"/>
              <a:buFont typeface="Arial" panose="020B0604020202020204" pitchFamily="34" charset="0"/>
              <a:buChar char="•"/>
              <a:defRPr/>
            </a:pPr>
            <a:endParaRPr lang="en-US" altLang="en-US" sz="1000" dirty="0">
              <a:latin typeface="Times New Roman" panose="02020603050405020304" pitchFamily="18" charset="0"/>
              <a:ea typeface="+mj-ea"/>
              <a:cs typeface="Times New Roman" panose="02020603050405020304" pitchFamily="18" charset="0"/>
            </a:endParaRPr>
          </a:p>
          <a:p>
            <a:pPr marL="342900" indent="-342900" defTabSz="457200">
              <a:spcBef>
                <a:spcPts val="1000"/>
              </a:spcBef>
              <a:buClr>
                <a:schemeClr val="tx1"/>
              </a:buClr>
              <a:buSzPct val="100000"/>
              <a:buFont typeface="Arial" panose="020B0604020202020204" pitchFamily="34" charset="0"/>
              <a:buChar char="•"/>
              <a:defRPr/>
            </a:pPr>
            <a:r>
              <a:rPr lang="en-US" altLang="en-US" sz="2400" dirty="0">
                <a:latin typeface="Times New Roman" panose="02020603050405020304" pitchFamily="18" charset="0"/>
                <a:ea typeface="+mj-ea"/>
                <a:cs typeface="Times New Roman" panose="02020603050405020304" pitchFamily="18" charset="0"/>
              </a:rPr>
              <a:t>The grant may also be paid if disabilities are a result of medical treatment, examination, vocational rehabilitation, or compensated work therapy provided by the VA.</a:t>
            </a:r>
          </a:p>
          <a:p>
            <a:pPr marL="342900" indent="-342900" defTabSz="457200">
              <a:spcBef>
                <a:spcPts val="1000"/>
              </a:spcBef>
              <a:buClr>
                <a:schemeClr val="tx1"/>
              </a:buClr>
              <a:buSzPct val="100000"/>
              <a:buFont typeface="Arial" panose="020B0604020202020204" pitchFamily="34" charset="0"/>
              <a:buChar char="•"/>
              <a:defRPr/>
            </a:pPr>
            <a:endParaRPr lang="en-US" altLang="en-US" sz="1000" dirty="0">
              <a:latin typeface="Times New Roman" panose="02020603050405020304" pitchFamily="18" charset="0"/>
              <a:ea typeface="+mj-ea"/>
              <a:cs typeface="Times New Roman" panose="02020603050405020304" pitchFamily="18" charset="0"/>
            </a:endParaRPr>
          </a:p>
          <a:p>
            <a:pPr marL="342900" indent="-342900" defTabSz="457200">
              <a:spcBef>
                <a:spcPts val="1000"/>
              </a:spcBef>
              <a:buClr>
                <a:schemeClr val="tx1"/>
              </a:buClr>
              <a:buSzPct val="100000"/>
              <a:buFont typeface="Arial" panose="020B0604020202020204" pitchFamily="34" charset="0"/>
              <a:buChar char="•"/>
              <a:defRPr/>
            </a:pPr>
            <a:r>
              <a:rPr lang="en-US" altLang="en-US" sz="2400" dirty="0">
                <a:latin typeface="Times New Roman" panose="02020603050405020304" pitchFamily="18" charset="0"/>
                <a:ea typeface="+mj-ea"/>
                <a:cs typeface="Times New Roman" panose="02020603050405020304" pitchFamily="18" charset="0"/>
              </a:rPr>
              <a:t>The grant is paid directly to the seller of the automobile for the total price (up to $24,115.12) of the automobile.</a:t>
            </a:r>
          </a:p>
        </p:txBody>
      </p:sp>
      <p:sp>
        <p:nvSpPr>
          <p:cNvPr id="8" name="Rectangle 2">
            <a:extLst>
              <a:ext uri="{FF2B5EF4-FFF2-40B4-BE49-F238E27FC236}">
                <a16:creationId xmlns:a16="http://schemas.microsoft.com/office/drawing/2014/main" id="{A13C5557-61A7-42D0-AD2C-BFA68BA5C2EB}"/>
              </a:ext>
            </a:extLst>
          </p:cNvPr>
          <p:cNvSpPr>
            <a:spLocks noGrp="1" noChangeArrowheads="1"/>
          </p:cNvSpPr>
          <p:nvPr>
            <p:ph type="ctrTitle"/>
          </p:nvPr>
        </p:nvSpPr>
        <p:spPr>
          <a:xfrm>
            <a:off x="-9525" y="527613"/>
            <a:ext cx="6400800" cy="691587"/>
          </a:xfrm>
        </p:spPr>
        <p:txBody>
          <a:bodyPr/>
          <a:lstStyle/>
          <a:p>
            <a:pPr algn="l" eaLnBrk="1" hangingPunct="1"/>
            <a:r>
              <a:rPr lang="en-US" altLang="en-US" sz="2700" b="1" dirty="0"/>
              <a:t>AUTOMOBILE  ALLOWANCE</a:t>
            </a:r>
          </a:p>
        </p:txBody>
      </p:sp>
    </p:spTree>
    <p:extLst>
      <p:ext uri="{BB962C8B-B14F-4D97-AF65-F5344CB8AC3E}">
        <p14:creationId xmlns:p14="http://schemas.microsoft.com/office/powerpoint/2010/main" val="3473506573"/>
      </p:ext>
    </p:extLst>
  </p:cSld>
  <p:clrMapOvr>
    <a:masterClrMapping/>
  </p:clrMapOvr>
  <p:transition spd="slow"/>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Content Placeholder 2"/>
          <p:cNvSpPr>
            <a:spLocks noGrp="1"/>
          </p:cNvSpPr>
          <p:nvPr>
            <p:ph idx="1"/>
          </p:nvPr>
        </p:nvSpPr>
        <p:spPr>
          <a:xfrm>
            <a:off x="685800" y="1371600"/>
            <a:ext cx="10744200" cy="4984750"/>
          </a:xfrm>
        </p:spPr>
        <p:txBody>
          <a:bodyPr>
            <a:normAutofit/>
          </a:bodyPr>
          <a:lstStyle/>
          <a:p>
            <a:r>
              <a:rPr lang="en-US" altLang="en-US" sz="2800" dirty="0">
                <a:latin typeface="Times New Roman" panose="02020603050405020304" pitchFamily="18" charset="0"/>
                <a:cs typeface="Times New Roman" panose="02020603050405020304" pitchFamily="18" charset="0"/>
              </a:rPr>
              <a:t>Though these benefits are provided by Department of Defense (DoD), VA does provide assistance in completing DD Form 1172, </a:t>
            </a:r>
            <a:r>
              <a:rPr lang="en-US" altLang="en-US" sz="2800" i="1" dirty="0">
                <a:latin typeface="Times New Roman" panose="02020603050405020304" pitchFamily="18" charset="0"/>
                <a:cs typeface="Times New Roman" panose="02020603050405020304" pitchFamily="18" charset="0"/>
              </a:rPr>
              <a:t>"Application for Uniformed Services Identification and Privilege Card." </a:t>
            </a:r>
            <a:r>
              <a:rPr lang="en-US" altLang="en-US" sz="2800" dirty="0">
                <a:latin typeface="Times New Roman" panose="02020603050405020304" pitchFamily="18" charset="0"/>
                <a:cs typeface="Times New Roman" panose="02020603050405020304" pitchFamily="18" charset="0"/>
              </a:rPr>
              <a:t>For detailed information, contact the nearest military installation. </a:t>
            </a:r>
          </a:p>
          <a:p>
            <a:endParaRPr lang="en-US" altLang="en-US" sz="10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This application is only used for 100% P&amp;T service-connected veterans</a:t>
            </a:r>
          </a:p>
          <a:p>
            <a:pPr marL="0" indent="0">
              <a:buNone/>
            </a:pPr>
            <a:endParaRPr lang="en-US" altLang="en-US" sz="10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rPr>
              <a:t>As of November 11, 2017 all Honorably discharged veterans may shop the online exchange</a:t>
            </a:r>
          </a:p>
          <a:p>
            <a:pPr marL="0" indent="0">
              <a:buNone/>
            </a:pPr>
            <a:endParaRPr lang="en-US" altLang="en-US" sz="1000" dirty="0">
              <a:latin typeface="Times New Roman" panose="02020603050405020304" pitchFamily="18" charset="0"/>
              <a:cs typeface="Times New Roman" panose="02020603050405020304" pitchFamily="18" charset="0"/>
            </a:endParaRPr>
          </a:p>
          <a:p>
            <a:r>
              <a:rPr lang="en-US" altLang="en-US" sz="2800" dirty="0">
                <a:latin typeface="Times New Roman" panose="02020603050405020304" pitchFamily="18" charset="0"/>
                <a:cs typeface="Times New Roman" panose="02020603050405020304" pitchFamily="18" charset="0"/>
                <a:hlinkClick r:id="rId2"/>
              </a:rPr>
              <a:t>https://www.shopmyexchange.com/account/register</a:t>
            </a:r>
            <a:r>
              <a:rPr lang="en-US" altLang="en-US" sz="2800" dirty="0">
                <a:latin typeface="Times New Roman" panose="02020603050405020304" pitchFamily="18" charset="0"/>
                <a:cs typeface="Times New Roman" panose="02020603050405020304" pitchFamily="18" charset="0"/>
              </a:rPr>
              <a:t> </a:t>
            </a:r>
          </a:p>
        </p:txBody>
      </p:sp>
      <p:sp>
        <p:nvSpPr>
          <p:cNvPr id="4" name="Slide Number Placeholder 3"/>
          <p:cNvSpPr>
            <a:spLocks noGrp="1"/>
          </p:cNvSpPr>
          <p:nvPr>
            <p:ph type="sldNum" sz="quarter" idx="12"/>
          </p:nvPr>
        </p:nvSpPr>
        <p:spPr/>
        <p:txBody>
          <a:bodyPr/>
          <a:lstStyle/>
          <a:p>
            <a:pPr>
              <a:defRPr/>
            </a:pPr>
            <a:fld id="{01460F64-8309-4CCD-99B5-3C40CE4829DC}" type="slidenum">
              <a:rPr lang="en-US" altLang="en-US" smtClean="0"/>
              <a:pPr>
                <a:defRPr/>
              </a:pPr>
              <a:t>50</a:t>
            </a:fld>
            <a:endParaRPr lang="en-US" altLang="en-US" dirty="0"/>
          </a:p>
        </p:txBody>
      </p:sp>
      <p:sp>
        <p:nvSpPr>
          <p:cNvPr id="6" name="Title 1"/>
          <p:cNvSpPr>
            <a:spLocks noGrp="1"/>
          </p:cNvSpPr>
          <p:nvPr>
            <p:ph type="title"/>
          </p:nvPr>
        </p:nvSpPr>
        <p:spPr>
          <a:xfrm>
            <a:off x="0" y="256286"/>
            <a:ext cx="8452104" cy="735012"/>
          </a:xfrm>
        </p:spPr>
        <p:txBody>
          <a:bodyPr rtlCol="0">
            <a:normAutofit/>
          </a:bodyPr>
          <a:lstStyle/>
          <a:p>
            <a:pPr>
              <a:defRPr/>
            </a:pPr>
            <a:r>
              <a:rPr lang="en-US" altLang="en-US" sz="2700" dirty="0">
                <a:latin typeface="Times New Roman" panose="02020603050405020304" pitchFamily="18" charset="0"/>
                <a:cs typeface="Times New Roman" panose="02020603050405020304" pitchFamily="18" charset="0"/>
              </a:rPr>
              <a:t>COMMISSARY AND EXCHANGE PRIVILEGES</a:t>
            </a:r>
            <a:endParaRPr lang="en-US" altLang="en-US" sz="27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096000" y="2667000"/>
            <a:ext cx="5173664" cy="1371600"/>
          </a:xfrm>
        </p:spPr>
        <p:txBody>
          <a:bodyPr/>
          <a:lstStyle/>
          <a:p>
            <a:pPr eaLnBrk="1" hangingPunct="1"/>
            <a:r>
              <a:rPr lang="en-US" altLang="en-US" sz="4000" b="1" dirty="0">
                <a:latin typeface="Times New Roman" panose="02020603050405020304" pitchFamily="18" charset="0"/>
                <a:cs typeface="Times New Roman" panose="02020603050405020304" pitchFamily="18" charset="0"/>
              </a:rPr>
              <a:t>Questions?</a:t>
            </a:r>
          </a:p>
        </p:txBody>
      </p:sp>
    </p:spTree>
    <p:extLst>
      <p:ext uri="{BB962C8B-B14F-4D97-AF65-F5344CB8AC3E}">
        <p14:creationId xmlns:p14="http://schemas.microsoft.com/office/powerpoint/2010/main" val="1043034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9C8A5AC5-BCA3-497E-B011-548D69E10886}" type="slidenum">
              <a:rPr lang="en-US" altLang="en-US"/>
              <a:pPr>
                <a:defRPr/>
              </a:pPr>
              <a:t>6</a:t>
            </a:fld>
            <a:endParaRPr lang="en-US" altLang="en-US"/>
          </a:p>
        </p:txBody>
      </p:sp>
      <p:sp>
        <p:nvSpPr>
          <p:cNvPr id="7" name="TextBox 6"/>
          <p:cNvSpPr txBox="1"/>
          <p:nvPr/>
        </p:nvSpPr>
        <p:spPr>
          <a:xfrm>
            <a:off x="609600" y="1620045"/>
            <a:ext cx="10972800" cy="4185761"/>
          </a:xfrm>
          <a:prstGeom prst="rect">
            <a:avLst/>
          </a:prstGeom>
          <a:noFill/>
        </p:spPr>
        <p:txBody>
          <a:bodyPr wrap="square">
            <a:spAutoFit/>
          </a:bodyPr>
          <a:lstStyle/>
          <a:p>
            <a:pPr defTabSz="457200">
              <a:spcBef>
                <a:spcPts val="1000"/>
              </a:spcBef>
              <a:buClr>
                <a:srgbClr val="B31166">
                  <a:lumMod val="60000"/>
                  <a:lumOff val="40000"/>
                </a:srgbClr>
              </a:buClr>
              <a:buSzPct val="80000"/>
              <a:defRPr/>
            </a:pPr>
            <a:r>
              <a:rPr lang="en-US" altLang="en-US" sz="2400" dirty="0">
                <a:latin typeface="Times New Roman" panose="02020603050405020304" pitchFamily="18" charset="0"/>
                <a:cs typeface="Times New Roman" panose="02020603050405020304" pitchFamily="18" charset="0"/>
              </a:rPr>
              <a:t>A veteran or servicemember must have one of the following disabilities to qualify for the automobile grant:</a:t>
            </a:r>
          </a:p>
          <a:p>
            <a:pPr defTabSz="457200">
              <a:spcBef>
                <a:spcPts val="1000"/>
              </a:spcBef>
              <a:buClr>
                <a:srgbClr val="B31166">
                  <a:lumMod val="60000"/>
                  <a:lumOff val="40000"/>
                </a:srgbClr>
              </a:buClr>
              <a:buSzPct val="80000"/>
              <a:defRPr/>
            </a:pPr>
            <a:endParaRPr lang="en-US" altLang="en-US" sz="2400" dirty="0">
              <a:latin typeface="Times New Roman" panose="02020603050405020304" pitchFamily="18" charset="0"/>
              <a:cs typeface="Times New Roman" panose="02020603050405020304" pitchFamily="18" charset="0"/>
            </a:endParaRPr>
          </a:p>
          <a:p>
            <a:pPr marL="800100" lvl="1" indent="-342900" defTabSz="457200">
              <a:spcBef>
                <a:spcPts val="1000"/>
              </a:spcBef>
              <a:buSzPct val="1000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Loss, or permanent loss of use, of one or both feet</a:t>
            </a:r>
          </a:p>
          <a:p>
            <a:pPr marL="800100" lvl="1" indent="-342900" defTabSz="457200">
              <a:spcBef>
                <a:spcPts val="1000"/>
              </a:spcBef>
              <a:buSzPct val="1000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Loss, or permanent loss of use, of one or both hands</a:t>
            </a:r>
          </a:p>
          <a:p>
            <a:pPr marL="800100" lvl="1" indent="-342900" defTabSz="457200">
              <a:spcBef>
                <a:spcPts val="1000"/>
              </a:spcBef>
              <a:buSzPct val="1000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Impairment of vision 20/200 or less in better eye with correction or peripheral field less than 20 degrees</a:t>
            </a:r>
          </a:p>
          <a:p>
            <a:pPr marL="800100" lvl="1" indent="-342900" defTabSz="457200">
              <a:spcBef>
                <a:spcPts val="1000"/>
              </a:spcBef>
              <a:buSzPct val="1000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Severe burns causing contracture which limits motion of limbs</a:t>
            </a:r>
          </a:p>
          <a:p>
            <a:pPr marL="800100" lvl="1" indent="-342900" defTabSz="457200">
              <a:spcBef>
                <a:spcPts val="1000"/>
              </a:spcBef>
              <a:buSzPct val="100000"/>
              <a:buFont typeface="Arial" panose="020B0604020202020204" pitchFamily="34" charset="0"/>
              <a:buChar char="•"/>
              <a:defRPr/>
            </a:pPr>
            <a:r>
              <a:rPr lang="en-US" altLang="en-US" sz="2400" dirty="0">
                <a:latin typeface="Times New Roman" panose="02020603050405020304" pitchFamily="18" charset="0"/>
                <a:cs typeface="Times New Roman" panose="02020603050405020304" pitchFamily="18" charset="0"/>
              </a:rPr>
              <a:t>Amyotrophic lateral sclerosis (ALS)</a:t>
            </a:r>
            <a:endParaRPr lang="en-US" altLang="en-US" sz="2400" dirty="0">
              <a:latin typeface="Times New Roman" panose="02020603050405020304" pitchFamily="18" charset="0"/>
              <a:ea typeface="+mj-ea"/>
              <a:cs typeface="Times New Roman" panose="02020603050405020304" pitchFamily="18" charset="0"/>
            </a:endParaRPr>
          </a:p>
        </p:txBody>
      </p:sp>
      <p:sp>
        <p:nvSpPr>
          <p:cNvPr id="8" name="Rectangle 2">
            <a:extLst>
              <a:ext uri="{FF2B5EF4-FFF2-40B4-BE49-F238E27FC236}">
                <a16:creationId xmlns:a16="http://schemas.microsoft.com/office/drawing/2014/main" id="{7BFA98B4-386A-47A1-ADD7-32DAE6D461C0}"/>
              </a:ext>
            </a:extLst>
          </p:cNvPr>
          <p:cNvSpPr>
            <a:spLocks noGrp="1" noChangeArrowheads="1"/>
          </p:cNvSpPr>
          <p:nvPr>
            <p:ph type="ctrTitle"/>
          </p:nvPr>
        </p:nvSpPr>
        <p:spPr>
          <a:xfrm>
            <a:off x="-9525" y="527613"/>
            <a:ext cx="6400800" cy="691587"/>
          </a:xfrm>
        </p:spPr>
        <p:txBody>
          <a:bodyPr/>
          <a:lstStyle/>
          <a:p>
            <a:pPr algn="l" eaLnBrk="1" hangingPunct="1"/>
            <a:r>
              <a:rPr lang="en-US" altLang="en-US" sz="2700" b="1" dirty="0"/>
              <a:t>AUTOMOBILE  ALLOWANCE</a:t>
            </a:r>
          </a:p>
        </p:txBody>
      </p:sp>
    </p:spTree>
    <p:extLst>
      <p:ext uri="{BB962C8B-B14F-4D97-AF65-F5344CB8AC3E}">
        <p14:creationId xmlns:p14="http://schemas.microsoft.com/office/powerpoint/2010/main" val="3587847236"/>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9C8A5AC5-BCA3-497E-B011-548D69E10886}" type="slidenum">
              <a:rPr lang="en-US" altLang="en-US"/>
              <a:pPr>
                <a:defRPr/>
              </a:pPr>
              <a:t>7</a:t>
            </a:fld>
            <a:endParaRPr lang="en-US" altLang="en-US"/>
          </a:p>
        </p:txBody>
      </p:sp>
      <p:sp>
        <p:nvSpPr>
          <p:cNvPr id="7" name="TextBox 6"/>
          <p:cNvSpPr txBox="1"/>
          <p:nvPr/>
        </p:nvSpPr>
        <p:spPr>
          <a:xfrm>
            <a:off x="609600" y="1422861"/>
            <a:ext cx="10972800" cy="4278094"/>
          </a:xfrm>
          <a:prstGeom prst="rect">
            <a:avLst/>
          </a:prstGeom>
          <a:noFill/>
        </p:spPr>
        <p:txBody>
          <a:bodyPr wrap="square">
            <a:spAutoFit/>
          </a:bodyPr>
          <a:lstStyle/>
          <a:p>
            <a:pPr defTabSz="457200">
              <a:spcBef>
                <a:spcPts val="1000"/>
              </a:spcBef>
              <a:buClr>
                <a:srgbClr val="B31166">
                  <a:lumMod val="60000"/>
                  <a:lumOff val="40000"/>
                </a:srgbClr>
              </a:buClr>
              <a:buSzPct val="80000"/>
              <a:defRPr/>
            </a:pPr>
            <a:r>
              <a:rPr lang="en-US" altLang="en-US" sz="2400" dirty="0">
                <a:latin typeface="Times New Roman" panose="02020603050405020304" pitchFamily="18" charset="0"/>
                <a:cs typeface="Times New Roman" panose="02020603050405020304" pitchFamily="18" charset="0"/>
              </a:rPr>
              <a:t>The VA Form 21-4502 </a:t>
            </a:r>
            <a:r>
              <a:rPr lang="en-US" altLang="en-US" sz="2400" i="1" dirty="0">
                <a:latin typeface="Times New Roman" panose="02020603050405020304" pitchFamily="18" charset="0"/>
                <a:cs typeface="Times New Roman" panose="02020603050405020304" pitchFamily="18" charset="0"/>
              </a:rPr>
              <a:t>“Application for Automobile or Other Conveyance and Adaptive Equipment” </a:t>
            </a:r>
            <a:r>
              <a:rPr lang="en-US" altLang="en-US" sz="2400" dirty="0">
                <a:latin typeface="Times New Roman" panose="02020603050405020304" pitchFamily="18" charset="0"/>
                <a:cs typeface="Times New Roman" panose="02020603050405020304" pitchFamily="18" charset="0"/>
              </a:rPr>
              <a:t>is used to apply for an automobile allowance.</a:t>
            </a:r>
          </a:p>
          <a:p>
            <a:pPr defTabSz="457200">
              <a:spcBef>
                <a:spcPts val="1000"/>
              </a:spcBef>
              <a:buClr>
                <a:srgbClr val="B31166">
                  <a:lumMod val="60000"/>
                  <a:lumOff val="40000"/>
                </a:srgbClr>
              </a:buClr>
              <a:buSzPct val="80000"/>
              <a:defRPr/>
            </a:pPr>
            <a:endParaRPr lang="en-US" altLang="en-US" sz="1000" dirty="0">
              <a:latin typeface="Times New Roman" panose="02020603050405020304" pitchFamily="18" charset="0"/>
              <a:ea typeface="+mj-ea"/>
              <a:cs typeface="Times New Roman" panose="02020603050405020304" pitchFamily="18" charset="0"/>
            </a:endParaRPr>
          </a:p>
          <a:p>
            <a:pPr marL="342900" indent="-342900" defTabSz="457200">
              <a:spcBef>
                <a:spcPts val="1000"/>
              </a:spcBef>
              <a:buSzPct val="100000"/>
              <a:buFont typeface="Arial" panose="020B0604020202020204" pitchFamily="34" charset="0"/>
              <a:buChar char="•"/>
              <a:defRPr/>
            </a:pPr>
            <a:r>
              <a:rPr lang="en-US" altLang="en-US" sz="2400" dirty="0">
                <a:latin typeface="Times New Roman" panose="02020603050405020304" pitchFamily="18" charset="0"/>
                <a:ea typeface="+mj-ea"/>
                <a:cs typeface="Times New Roman" panose="02020603050405020304" pitchFamily="18" charset="0"/>
              </a:rPr>
              <a:t>Only Sections I and II are to be completed when initially submitting the claim, Section III will be completed by VA and then the form is returned to the veteran.</a:t>
            </a:r>
          </a:p>
          <a:p>
            <a:pPr marL="171450" indent="-171450" defTabSz="457200">
              <a:spcBef>
                <a:spcPts val="1000"/>
              </a:spcBef>
              <a:buSzPct val="100000"/>
              <a:buFont typeface="Arial" panose="020B0604020202020204" pitchFamily="34" charset="0"/>
              <a:buChar char="•"/>
              <a:defRPr/>
            </a:pPr>
            <a:endParaRPr lang="en-US" altLang="en-US" sz="1000" dirty="0">
              <a:latin typeface="Times New Roman" panose="02020603050405020304" pitchFamily="18" charset="0"/>
              <a:ea typeface="+mj-ea"/>
              <a:cs typeface="Times New Roman" panose="02020603050405020304" pitchFamily="18" charset="0"/>
            </a:endParaRPr>
          </a:p>
          <a:p>
            <a:pPr marL="342900" indent="-342900" defTabSz="457200">
              <a:spcBef>
                <a:spcPts val="1000"/>
              </a:spcBef>
              <a:buSzPct val="100000"/>
              <a:buFont typeface="Arial" panose="020B0604020202020204" pitchFamily="34" charset="0"/>
              <a:buChar char="•"/>
              <a:defRPr/>
            </a:pPr>
            <a:r>
              <a:rPr lang="en-US" altLang="en-US" sz="2400" dirty="0">
                <a:latin typeface="Times New Roman" panose="02020603050405020304" pitchFamily="18" charset="0"/>
                <a:ea typeface="+mj-ea"/>
                <a:cs typeface="Times New Roman" panose="02020603050405020304" pitchFamily="18" charset="0"/>
              </a:rPr>
              <a:t>Once the veteran receives the 21-4502 back from VA they can fill out Section IV and purchase their new or used vehicle.</a:t>
            </a:r>
          </a:p>
          <a:p>
            <a:pPr marL="171450" indent="-171450" defTabSz="457200">
              <a:spcBef>
                <a:spcPts val="1000"/>
              </a:spcBef>
              <a:buSzPct val="100000"/>
              <a:buFont typeface="Arial" panose="020B0604020202020204" pitchFamily="34" charset="0"/>
              <a:buChar char="•"/>
              <a:defRPr/>
            </a:pPr>
            <a:endParaRPr lang="en-US" altLang="en-US" sz="1000" dirty="0">
              <a:latin typeface="Times New Roman" panose="02020603050405020304" pitchFamily="18" charset="0"/>
              <a:ea typeface="+mj-ea"/>
              <a:cs typeface="Times New Roman" panose="02020603050405020304" pitchFamily="18" charset="0"/>
            </a:endParaRPr>
          </a:p>
          <a:p>
            <a:pPr marL="342900" indent="-342900" defTabSz="457200">
              <a:spcBef>
                <a:spcPts val="1000"/>
              </a:spcBef>
              <a:buSzPct val="100000"/>
              <a:buFont typeface="Arial" panose="020B0604020202020204" pitchFamily="34" charset="0"/>
              <a:buChar char="•"/>
              <a:defRPr/>
            </a:pPr>
            <a:r>
              <a:rPr lang="en-US" altLang="en-US" sz="2400" dirty="0">
                <a:latin typeface="Times New Roman" panose="02020603050405020304" pitchFamily="18" charset="0"/>
                <a:ea typeface="+mj-ea"/>
                <a:cs typeface="Times New Roman" panose="02020603050405020304" pitchFamily="18" charset="0"/>
              </a:rPr>
              <a:t>Once purchased, the seller will need to submit the completed 21-4502 to VA in order to receive payment. </a:t>
            </a:r>
          </a:p>
        </p:txBody>
      </p:sp>
      <p:sp>
        <p:nvSpPr>
          <p:cNvPr id="8" name="Rectangle 2">
            <a:extLst>
              <a:ext uri="{FF2B5EF4-FFF2-40B4-BE49-F238E27FC236}">
                <a16:creationId xmlns:a16="http://schemas.microsoft.com/office/drawing/2014/main" id="{4D90C77E-BBB4-4DA9-B72D-62DD6A299E10}"/>
              </a:ext>
            </a:extLst>
          </p:cNvPr>
          <p:cNvSpPr>
            <a:spLocks noGrp="1" noChangeArrowheads="1"/>
          </p:cNvSpPr>
          <p:nvPr>
            <p:ph type="ctrTitle"/>
          </p:nvPr>
        </p:nvSpPr>
        <p:spPr>
          <a:xfrm>
            <a:off x="-9525" y="527613"/>
            <a:ext cx="6400800" cy="691587"/>
          </a:xfrm>
        </p:spPr>
        <p:txBody>
          <a:bodyPr/>
          <a:lstStyle/>
          <a:p>
            <a:pPr algn="l" eaLnBrk="1" hangingPunct="1"/>
            <a:r>
              <a:rPr lang="en-US" altLang="en-US" sz="2700" b="1" dirty="0"/>
              <a:t>AUTOMOBILE  ALLOWANCE</a:t>
            </a:r>
          </a:p>
        </p:txBody>
      </p:sp>
    </p:spTree>
    <p:extLst>
      <p:ext uri="{BB962C8B-B14F-4D97-AF65-F5344CB8AC3E}">
        <p14:creationId xmlns:p14="http://schemas.microsoft.com/office/powerpoint/2010/main" val="2880708164"/>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609600" y="1295400"/>
            <a:ext cx="10972800" cy="5257800"/>
          </a:xfrm>
        </p:spPr>
        <p:txBody>
          <a:bodyPr/>
          <a:lstStyle/>
          <a:p>
            <a:pPr marL="0" indent="0">
              <a:buNone/>
            </a:pPr>
            <a:r>
              <a:rPr lang="en-US" altLang="en-US" b="1" dirty="0">
                <a:solidFill>
                  <a:srgbClr val="FF0000"/>
                </a:solidFill>
                <a:latin typeface="Times New Roman" panose="02020603050405020304" pitchFamily="18" charset="0"/>
                <a:cs typeface="Times New Roman" panose="02020603050405020304" pitchFamily="18" charset="0"/>
              </a:rPr>
              <a:t>38 CFR 3.808(e)</a:t>
            </a:r>
            <a:endParaRPr lang="en-US" altLang="en-US" sz="1000" dirty="0">
              <a:latin typeface="Times New Roman" panose="02020603050405020304" pitchFamily="18" charset="0"/>
              <a:cs typeface="Times New Roman" panose="02020603050405020304" pitchFamily="18" charset="0"/>
            </a:endParaRPr>
          </a:p>
          <a:p>
            <a:pPr eaLnBrk="1" hangingPunct="1"/>
            <a:r>
              <a:rPr lang="en-US" altLang="en-US" dirty="0">
                <a:latin typeface="Times New Roman" panose="02020603050405020304" pitchFamily="18" charset="0"/>
                <a:cs typeface="Times New Roman" panose="02020603050405020304" pitchFamily="18" charset="0"/>
              </a:rPr>
              <a:t>That equipment which must be part of or added to a vehicle to make it safe for use by the claimant and to assist in meeting the applicable standards of licensure of the proper licensing authority.	</a:t>
            </a:r>
          </a:p>
          <a:p>
            <a:pPr marL="0" indent="0">
              <a:buNone/>
            </a:pPr>
            <a:r>
              <a:rPr lang="en-US" altLang="en-US" b="1" dirty="0">
                <a:solidFill>
                  <a:srgbClr val="FF0000"/>
                </a:solidFill>
                <a:latin typeface="Times New Roman" panose="02020603050405020304" pitchFamily="18" charset="0"/>
                <a:cs typeface="Times New Roman" panose="02020603050405020304" pitchFamily="18" charset="0"/>
              </a:rPr>
              <a:t>38 CFR 17.158</a:t>
            </a:r>
          </a:p>
          <a:p>
            <a:pPr marL="0" indent="0">
              <a:buNone/>
            </a:pPr>
            <a:endParaRPr lang="en-US" altLang="en-US" sz="1000" b="1" dirty="0">
              <a:latin typeface="Times New Roman" panose="02020603050405020304" pitchFamily="18" charset="0"/>
              <a:cs typeface="Times New Roman" panose="02020603050405020304" pitchFamily="18" charset="0"/>
            </a:endParaRPr>
          </a:p>
          <a:p>
            <a:pPr eaLnBrk="1" hangingPunct="1"/>
            <a:r>
              <a:rPr lang="en-US" altLang="en-US" dirty="0">
                <a:latin typeface="Times New Roman" panose="02020603050405020304" pitchFamily="18" charset="0"/>
                <a:cs typeface="Times New Roman" panose="02020603050405020304" pitchFamily="18" charset="0"/>
              </a:rPr>
              <a:t>Adaptive equipment may be certified for the initial vehicle purchased or for subsequent vehicles.  This is </a:t>
            </a:r>
            <a:r>
              <a:rPr lang="en-US" altLang="en-US" b="1" i="1" u="sng" dirty="0">
                <a:latin typeface="Times New Roman" panose="02020603050405020304" pitchFamily="18" charset="0"/>
                <a:cs typeface="Times New Roman" panose="02020603050405020304" pitchFamily="18" charset="0"/>
              </a:rPr>
              <a:t>not</a:t>
            </a:r>
            <a:r>
              <a:rPr lang="en-US" altLang="en-US" dirty="0">
                <a:latin typeface="Times New Roman" panose="02020603050405020304" pitchFamily="18" charset="0"/>
                <a:cs typeface="Times New Roman" panose="02020603050405020304" pitchFamily="18" charset="0"/>
              </a:rPr>
              <a:t> a one-time allowance.  </a:t>
            </a:r>
            <a:endParaRPr lang="en-US" altLang="en-US" dirty="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BF4AD8A-CA6A-452A-B108-E14E969B373E}" type="slidenum">
              <a:rPr lang="en-US" altLang="en-US"/>
              <a:pPr>
                <a:defRPr/>
              </a:pPr>
              <a:t>8</a:t>
            </a:fld>
            <a:endParaRPr lang="en-US" altLang="en-US"/>
          </a:p>
        </p:txBody>
      </p:sp>
      <p:sp>
        <p:nvSpPr>
          <p:cNvPr id="12290" name="Title 3"/>
          <p:cNvSpPr>
            <a:spLocks noGrp="1"/>
          </p:cNvSpPr>
          <p:nvPr>
            <p:ph type="title"/>
          </p:nvPr>
        </p:nvSpPr>
        <p:spPr>
          <a:xfrm>
            <a:off x="0" y="403224"/>
            <a:ext cx="8229600" cy="762000"/>
          </a:xfrm>
        </p:spPr>
        <p:txBody>
          <a:bodyPr/>
          <a:lstStyle/>
          <a:p>
            <a:pPr eaLnBrk="1" hangingPunct="1"/>
            <a:r>
              <a:rPr lang="en-US" altLang="en-US" sz="2700" dirty="0">
                <a:latin typeface="Times New Roman" panose="02020603050405020304" pitchFamily="18" charset="0"/>
                <a:cs typeface="Times New Roman" panose="02020603050405020304" pitchFamily="18" charset="0"/>
              </a:rPr>
              <a:t>ADAPTIVE EQUIPMENT ALLOWANCE</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a:xfrm>
            <a:off x="609600" y="1752600"/>
            <a:ext cx="10972800" cy="4251324"/>
          </a:xfrm>
        </p:spPr>
        <p:txBody>
          <a:bodyPr/>
          <a:lstStyle/>
          <a:p>
            <a:pPr eaLnBrk="1" hangingPunct="1"/>
            <a:r>
              <a:rPr lang="en-US" altLang="en-US" sz="2800" dirty="0">
                <a:latin typeface="Times New Roman" panose="02020603050405020304" pitchFamily="18" charset="0"/>
                <a:cs typeface="Times New Roman" panose="02020603050405020304" pitchFamily="18" charset="0"/>
              </a:rPr>
              <a:t>Adaptive equipment includes, but not limited to, power steering, power windows, power seats, and special equipment necessary to assist the eligible person into and out of the vehicle.</a:t>
            </a: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Contact should be made with the local VA medical center’s Prosthetic Department prior to purchasing any equipment.</a:t>
            </a:r>
          </a:p>
          <a:p>
            <a:pPr eaLnBrk="1" hangingPunct="1"/>
            <a:endParaRPr lang="en-US" altLang="en-US" sz="2800" dirty="0">
              <a:latin typeface="Times New Roman" panose="02020603050405020304" pitchFamily="18" charset="0"/>
              <a:cs typeface="Times New Roman" panose="02020603050405020304" pitchFamily="18" charset="0"/>
            </a:endParaRPr>
          </a:p>
          <a:p>
            <a:pPr eaLnBrk="1" hangingPunct="1"/>
            <a:r>
              <a:rPr lang="en-US" altLang="en-US" sz="2800" dirty="0">
                <a:latin typeface="Times New Roman" panose="02020603050405020304" pitchFamily="18" charset="0"/>
                <a:cs typeface="Times New Roman" panose="02020603050405020304" pitchFamily="18" charset="0"/>
              </a:rPr>
              <a:t>The adaptive equipment grant may be paid more than once and it may be paid to either the seller or the veteran.</a:t>
            </a:r>
            <a:endParaRPr lang="en-US" altLang="en-US" sz="2800" dirty="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ABF4AD8A-CA6A-452A-B108-E14E969B373E}" type="slidenum">
              <a:rPr lang="en-US" altLang="en-US"/>
              <a:pPr>
                <a:defRPr/>
              </a:pPr>
              <a:t>9</a:t>
            </a:fld>
            <a:endParaRPr lang="en-US" altLang="en-US"/>
          </a:p>
        </p:txBody>
      </p:sp>
      <p:sp>
        <p:nvSpPr>
          <p:cNvPr id="12290" name="Title 3"/>
          <p:cNvSpPr>
            <a:spLocks noGrp="1"/>
          </p:cNvSpPr>
          <p:nvPr>
            <p:ph type="title"/>
          </p:nvPr>
        </p:nvSpPr>
        <p:spPr>
          <a:xfrm>
            <a:off x="0" y="381000"/>
            <a:ext cx="8229600" cy="762000"/>
          </a:xfrm>
        </p:spPr>
        <p:txBody>
          <a:bodyPr/>
          <a:lstStyle/>
          <a:p>
            <a:pPr eaLnBrk="1" hangingPunct="1"/>
            <a:r>
              <a:rPr lang="en-US" altLang="en-US" sz="2700" dirty="0">
                <a:latin typeface="Times New Roman" panose="02020603050405020304" pitchFamily="18" charset="0"/>
                <a:cs typeface="Times New Roman" panose="02020603050405020304" pitchFamily="18" charset="0"/>
              </a:rPr>
              <a:t>ADAPTIVE EQUIPMENT ALLOWANCE</a:t>
            </a:r>
          </a:p>
        </p:txBody>
      </p:sp>
    </p:spTree>
    <p:extLst>
      <p:ext uri="{BB962C8B-B14F-4D97-AF65-F5344CB8AC3E}">
        <p14:creationId xmlns:p14="http://schemas.microsoft.com/office/powerpoint/2010/main" val="4073692288"/>
      </p:ext>
    </p:extLst>
  </p:cSld>
  <p:clrMapOvr>
    <a:masterClrMapping/>
  </p:clrMapOvr>
  <p:transition spd="slow"/>
</p:sld>
</file>

<file path=ppt/theme/theme1.xml><?xml version="1.0" encoding="utf-8"?>
<a:theme xmlns:a="http://schemas.openxmlformats.org/drawingml/2006/main" name="NEW 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OGO" id="{B9A39CEB-2E9A-45FB-95E6-DE7B370B3DE6}" vid="{4DD1D5FA-30CF-47DB-B070-1AED59B559F2}"/>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NEW Log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Logo" id="{E64DD44C-503F-404D-A60E-09A17B832FB2}" vid="{B0259543-7EB3-4E03-9C87-69B5A069E269}"/>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NEW LOGO</Template>
  <TotalTime>6659</TotalTime>
  <Words>3931</Words>
  <Application>Microsoft Office PowerPoint</Application>
  <PresentationFormat>Widescreen</PresentationFormat>
  <Paragraphs>431</Paragraphs>
  <Slides>51</Slides>
  <Notes>15</Notes>
  <HiddenSlides>0</HiddenSlides>
  <MMClips>0</MMClips>
  <ScaleCrop>false</ScaleCrop>
  <HeadingPairs>
    <vt:vector size="6" baseType="variant">
      <vt:variant>
        <vt:lpstr>Fonts Used</vt:lpstr>
      </vt:variant>
      <vt:variant>
        <vt:i4>4</vt:i4>
      </vt:variant>
      <vt:variant>
        <vt:lpstr>Theme</vt:lpstr>
      </vt:variant>
      <vt:variant>
        <vt:i4>4</vt:i4>
      </vt:variant>
      <vt:variant>
        <vt:lpstr>Slide Titles</vt:lpstr>
      </vt:variant>
      <vt:variant>
        <vt:i4>51</vt:i4>
      </vt:variant>
    </vt:vector>
  </HeadingPairs>
  <TitlesOfParts>
    <vt:vector size="59" baseType="lpstr">
      <vt:lpstr>Arial</vt:lpstr>
      <vt:lpstr>Calibri</vt:lpstr>
      <vt:lpstr>Calibri Light</vt:lpstr>
      <vt:lpstr>Times New Roman</vt:lpstr>
      <vt:lpstr>NEW LOGO</vt:lpstr>
      <vt:lpstr>Custom Design</vt:lpstr>
      <vt:lpstr>1_NEW Logo</vt:lpstr>
      <vt:lpstr>1_Custom Design</vt:lpstr>
      <vt:lpstr>ANCILLARY BENEFITS</vt:lpstr>
      <vt:lpstr>ANCILLARY BENEFITS</vt:lpstr>
      <vt:lpstr>ANCILLARY BENEFITS</vt:lpstr>
      <vt:lpstr>AUTOMOBILE  ALLOWANCE</vt:lpstr>
      <vt:lpstr>AUTOMOBILE  ALLOWANCE</vt:lpstr>
      <vt:lpstr>AUTOMOBILE  ALLOWANCE</vt:lpstr>
      <vt:lpstr>AUTOMOBILE  ALLOWANCE</vt:lpstr>
      <vt:lpstr>ADAPTIVE EQUIPMENT ALLOWANCE</vt:lpstr>
      <vt:lpstr>ADAPTIVE EQUIPMENT ALLOWANCE</vt:lpstr>
      <vt:lpstr>ADAPTIVE EQUIPMENT ALLOWANCE</vt:lpstr>
      <vt:lpstr>ADAPTIVE EQUIPMENT ELIGIBILITY</vt:lpstr>
      <vt:lpstr>ADAPTIVE EQUIPMENT ELIGIBILITY</vt:lpstr>
      <vt:lpstr>SPECIALLY ADAPTED HOUSING  </vt:lpstr>
      <vt:lpstr>PowerPoint Presentation</vt:lpstr>
      <vt:lpstr>PowerPoint Presentation</vt:lpstr>
      <vt:lpstr>PowerPoint Presentation</vt:lpstr>
      <vt:lpstr>SPECIAL HOME ADAPTATION </vt:lpstr>
      <vt:lpstr>SPECIAL HOME ADAPTATION </vt:lpstr>
      <vt:lpstr>PowerPoint Presentation</vt:lpstr>
      <vt:lpstr>SAH, SHA, &amp; TRA PROCEDURES</vt:lpstr>
      <vt:lpstr>SAH, SHA, &amp; TRA PROCEDURES</vt:lpstr>
      <vt:lpstr>HOME IMPROVEMENT AND STRUCTURAL ALTERATIONS (HISA)</vt:lpstr>
      <vt:lpstr>HOME IMPROVEMENT AND STRUCTURAL ALTERATIONS (HISA)</vt:lpstr>
      <vt:lpstr>HOME IMPROVEMENT AND STRUCTURAL ALTERATIONS (HISA)</vt:lpstr>
      <vt:lpstr>WHAT IS NEEDED FOR HISA</vt:lpstr>
      <vt:lpstr>CLOTHING ALLOWANCE</vt:lpstr>
      <vt:lpstr>PowerPoint Presentation</vt:lpstr>
      <vt:lpstr>PowerPoint Presentation</vt:lpstr>
      <vt:lpstr>PowerPoint Presentation</vt:lpstr>
      <vt:lpstr>PowerPoint Presentation</vt:lpstr>
      <vt:lpstr>PowerPoint Presentation</vt:lpstr>
      <vt:lpstr>VA HOME LOAN GUARANTY FUNDING FEES</vt:lpstr>
      <vt:lpstr>VA HOME LOAN GUARANTY FUNDING FEES</vt:lpstr>
      <vt:lpstr>VA HOME LOAN GUARANTY FUNDING FEES</vt:lpstr>
      <vt:lpstr>VA HOME LOAN GUARANTY FUNDING FEES</vt:lpstr>
      <vt:lpstr>VETERANS’ GROUP LIFE INSURANCE (VGLI)</vt:lpstr>
      <vt:lpstr>VETERANS’ GROUP LIFE INSURANCE (VGLI)</vt:lpstr>
      <vt:lpstr>VETERANS’ GROUP LIFE INSURANCE (VGLI)</vt:lpstr>
      <vt:lpstr>VETERANS’ GROUP LIFE INSURANCE (VGLI)</vt:lpstr>
      <vt:lpstr>SERVICE-DISABLED VETERANS INSURANCE (S-DVI)</vt:lpstr>
      <vt:lpstr>SERVICE-DISABLED VETERANS INSURANCE (S-DVI)</vt:lpstr>
      <vt:lpstr>VETERANS AFFAIRS LIFE INSURANCE (VALIFE)</vt:lpstr>
      <vt:lpstr>VETERANS AFFAIRS LIFE INSURANCE (VALIFE)</vt:lpstr>
      <vt:lpstr>VETERAN READINESS AND EMPLOYMENT (VR&amp;E)</vt:lpstr>
      <vt:lpstr>VETERAN READINESS AND EMPLOYMENT (VR&amp;E)</vt:lpstr>
      <vt:lpstr>VETERAN READINESS AND EMPLOYMENT (VR&amp;E)</vt:lpstr>
      <vt:lpstr>VETERAN READINESS AND EMPLOYMENT (VR&amp;E)</vt:lpstr>
      <vt:lpstr>COMMISSARY AND EXCHANGE PRIVILEGES</vt:lpstr>
      <vt:lpstr>COMMISSARY AND EXCHANGE PRIVILEGES</vt:lpstr>
      <vt:lpstr>COMMISSARY AND EXCHANGE PRIVILEGES</vt:lpstr>
      <vt:lpstr>Questions?</vt:lpstr>
    </vt:vector>
  </TitlesOfParts>
  <Company>VBA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Automobile and Adaptive Equipment PowerPoint Presentation</dc:title>
  <dc:creator>Finley Johnson</dc:creator>
  <cp:lastModifiedBy>Christopher Macinkowicz</cp:lastModifiedBy>
  <cp:revision>238</cp:revision>
  <cp:lastPrinted>2022-09-02T12:52:39Z</cp:lastPrinted>
  <dcterms:created xsi:type="dcterms:W3CDTF">2004-11-29T13:50:09Z</dcterms:created>
  <dcterms:modified xsi:type="dcterms:W3CDTF">2023-08-10T18:18:49Z</dcterms:modified>
</cp:coreProperties>
</file>