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4.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5.xml" ContentType="application/vnd.openxmlformats-officedocument.theme+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6.xml" ContentType="application/vnd.openxmlformats-officedocument.theme+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7.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8.xml" ContentType="application/vnd.openxmlformats-officedocument.theme+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theme/theme9.xml" ContentType="application/vnd.openxmlformats-officedocument.theme+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theme/theme10.xml" ContentType="application/vnd.openxmlformats-officedocument.theme+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3" r:id="rId2"/>
    <p:sldMasterId id="2147483697" r:id="rId3"/>
    <p:sldMasterId id="2147483721" r:id="rId4"/>
    <p:sldMasterId id="2147483743" r:id="rId5"/>
    <p:sldMasterId id="2147483747" r:id="rId6"/>
    <p:sldMasterId id="2147483751" r:id="rId7"/>
    <p:sldMasterId id="2147483758" r:id="rId8"/>
    <p:sldMasterId id="2147483762" r:id="rId9"/>
    <p:sldMasterId id="2147483769" r:id="rId10"/>
    <p:sldMasterId id="2147483775" r:id="rId11"/>
  </p:sldMasterIdLst>
  <p:notesMasterIdLst>
    <p:notesMasterId r:id="rId50"/>
  </p:notesMasterIdLst>
  <p:handoutMasterIdLst>
    <p:handoutMasterId r:id="rId51"/>
  </p:handoutMasterIdLst>
  <p:sldIdLst>
    <p:sldId id="256" r:id="rId12"/>
    <p:sldId id="508" r:id="rId13"/>
    <p:sldId id="510" r:id="rId14"/>
    <p:sldId id="511" r:id="rId15"/>
    <p:sldId id="541" r:id="rId16"/>
    <p:sldId id="512" r:id="rId17"/>
    <p:sldId id="547" r:id="rId18"/>
    <p:sldId id="546" r:id="rId19"/>
    <p:sldId id="515" r:id="rId20"/>
    <p:sldId id="516" r:id="rId21"/>
    <p:sldId id="517" r:id="rId22"/>
    <p:sldId id="518" r:id="rId23"/>
    <p:sldId id="519" r:id="rId24"/>
    <p:sldId id="520" r:id="rId25"/>
    <p:sldId id="521" r:id="rId26"/>
    <p:sldId id="539" r:id="rId27"/>
    <p:sldId id="522" r:id="rId28"/>
    <p:sldId id="523" r:id="rId29"/>
    <p:sldId id="524" r:id="rId30"/>
    <p:sldId id="525" r:id="rId31"/>
    <p:sldId id="544" r:id="rId32"/>
    <p:sldId id="545" r:id="rId33"/>
    <p:sldId id="272" r:id="rId34"/>
    <p:sldId id="273" r:id="rId35"/>
    <p:sldId id="274" r:id="rId36"/>
    <p:sldId id="275" r:id="rId37"/>
    <p:sldId id="527" r:id="rId38"/>
    <p:sldId id="528" r:id="rId39"/>
    <p:sldId id="532" r:id="rId40"/>
    <p:sldId id="534" r:id="rId41"/>
    <p:sldId id="533" r:id="rId42"/>
    <p:sldId id="535" r:id="rId43"/>
    <p:sldId id="536" r:id="rId44"/>
    <p:sldId id="537" r:id="rId45"/>
    <p:sldId id="538" r:id="rId46"/>
    <p:sldId id="318" r:id="rId47"/>
    <p:sldId id="509" r:id="rId48"/>
    <p:sldId id="514" r:id="rId49"/>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16"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D2A218D-84C9-914A-E9A7-8E8275C2389B}" name="Cindy Noel" initials="CN" userId="S::CNoel@vfw.org::a69c5529-2cff-475d-8882-9fc4b5b903c5"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hris Macinkowicz" initials="CM" lastIdx="9" clrIdx="0">
    <p:extLst>
      <p:ext uri="{19B8F6BF-5375-455C-9EA6-DF929625EA0E}">
        <p15:presenceInfo xmlns:p15="http://schemas.microsoft.com/office/powerpoint/2012/main" userId="Chris Macinkowicz"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1A1E"/>
    <a:srgbClr val="A790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838" autoAdjust="0"/>
    <p:restoredTop sz="93979" autoAdjust="0"/>
  </p:normalViewPr>
  <p:slideViewPr>
    <p:cSldViewPr snapToGrid="0">
      <p:cViewPr varScale="1">
        <p:scale>
          <a:sx n="64" d="100"/>
          <a:sy n="64" d="100"/>
        </p:scale>
        <p:origin x="456" y="60"/>
      </p:cViewPr>
      <p:guideLst>
        <p:guide orient="horz" pos="2160"/>
        <p:guide pos="3816"/>
      </p:guideLst>
    </p:cSldViewPr>
  </p:slideViewPr>
  <p:notesTextViewPr>
    <p:cViewPr>
      <p:scale>
        <a:sx n="1" d="1"/>
        <a:sy n="1" d="1"/>
      </p:scale>
      <p:origin x="0" y="0"/>
    </p:cViewPr>
  </p:notesTextViewPr>
  <p:notesViewPr>
    <p:cSldViewPr snapToGrid="0">
      <p:cViewPr varScale="1">
        <p:scale>
          <a:sx n="51" d="100"/>
          <a:sy n="51" d="100"/>
        </p:scale>
        <p:origin x="2862" y="9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2.xml"/><Relationship Id="rId18" Type="http://schemas.openxmlformats.org/officeDocument/2006/relationships/slide" Target="slides/slide7.xml"/><Relationship Id="rId26" Type="http://schemas.openxmlformats.org/officeDocument/2006/relationships/slide" Target="slides/slide15.xml"/><Relationship Id="rId39" Type="http://schemas.openxmlformats.org/officeDocument/2006/relationships/slide" Target="slides/slide28.xml"/><Relationship Id="rId21" Type="http://schemas.openxmlformats.org/officeDocument/2006/relationships/slide" Target="slides/slide10.xml"/><Relationship Id="rId34" Type="http://schemas.openxmlformats.org/officeDocument/2006/relationships/slide" Target="slides/slide23.xml"/><Relationship Id="rId42" Type="http://schemas.openxmlformats.org/officeDocument/2006/relationships/slide" Target="slides/slide31.xml"/><Relationship Id="rId47" Type="http://schemas.openxmlformats.org/officeDocument/2006/relationships/slide" Target="slides/slide36.xml"/><Relationship Id="rId50" Type="http://schemas.openxmlformats.org/officeDocument/2006/relationships/notesMaster" Target="notesMasters/notesMaster1.xml"/><Relationship Id="rId55" Type="http://schemas.openxmlformats.org/officeDocument/2006/relationships/theme" Target="theme/theme1.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 Target="slides/slide5.xml"/><Relationship Id="rId29" Type="http://schemas.openxmlformats.org/officeDocument/2006/relationships/slide" Target="slides/slide18.xml"/><Relationship Id="rId11" Type="http://schemas.openxmlformats.org/officeDocument/2006/relationships/slideMaster" Target="slideMasters/slideMaster11.xml"/><Relationship Id="rId24" Type="http://schemas.openxmlformats.org/officeDocument/2006/relationships/slide" Target="slides/slide13.xml"/><Relationship Id="rId32" Type="http://schemas.openxmlformats.org/officeDocument/2006/relationships/slide" Target="slides/slide21.xml"/><Relationship Id="rId37" Type="http://schemas.openxmlformats.org/officeDocument/2006/relationships/slide" Target="slides/slide26.xml"/><Relationship Id="rId40" Type="http://schemas.openxmlformats.org/officeDocument/2006/relationships/slide" Target="slides/slide29.xml"/><Relationship Id="rId45" Type="http://schemas.openxmlformats.org/officeDocument/2006/relationships/slide" Target="slides/slide34.xml"/><Relationship Id="rId53" Type="http://schemas.openxmlformats.org/officeDocument/2006/relationships/presProps" Target="presProps.xml"/><Relationship Id="rId5" Type="http://schemas.openxmlformats.org/officeDocument/2006/relationships/slideMaster" Target="slideMasters/slideMaster5.xml"/><Relationship Id="rId19" Type="http://schemas.openxmlformats.org/officeDocument/2006/relationships/slide" Target="slides/slide8.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3.xml"/><Relationship Id="rId22" Type="http://schemas.openxmlformats.org/officeDocument/2006/relationships/slide" Target="slides/slide11.xml"/><Relationship Id="rId27" Type="http://schemas.openxmlformats.org/officeDocument/2006/relationships/slide" Target="slides/slide16.xml"/><Relationship Id="rId30" Type="http://schemas.openxmlformats.org/officeDocument/2006/relationships/slide" Target="slides/slide19.xml"/><Relationship Id="rId35" Type="http://schemas.openxmlformats.org/officeDocument/2006/relationships/slide" Target="slides/slide24.xml"/><Relationship Id="rId43" Type="http://schemas.openxmlformats.org/officeDocument/2006/relationships/slide" Target="slides/slide32.xml"/><Relationship Id="rId48" Type="http://schemas.openxmlformats.org/officeDocument/2006/relationships/slide" Target="slides/slide37.xml"/><Relationship Id="rId56" Type="http://schemas.openxmlformats.org/officeDocument/2006/relationships/tableStyles" Target="tableStyles.xml"/><Relationship Id="rId8" Type="http://schemas.openxmlformats.org/officeDocument/2006/relationships/slideMaster" Target="slideMasters/slideMaster8.xml"/><Relationship Id="rId51" Type="http://schemas.openxmlformats.org/officeDocument/2006/relationships/handoutMaster" Target="handoutMasters/handoutMaster1.xml"/><Relationship Id="rId3" Type="http://schemas.openxmlformats.org/officeDocument/2006/relationships/slideMaster" Target="slideMasters/slideMaster3.xml"/><Relationship Id="rId12" Type="http://schemas.openxmlformats.org/officeDocument/2006/relationships/slide" Target="slides/slide1.xml"/><Relationship Id="rId17" Type="http://schemas.openxmlformats.org/officeDocument/2006/relationships/slide" Target="slides/slide6.xml"/><Relationship Id="rId25" Type="http://schemas.openxmlformats.org/officeDocument/2006/relationships/slide" Target="slides/slide14.xml"/><Relationship Id="rId33" Type="http://schemas.openxmlformats.org/officeDocument/2006/relationships/slide" Target="slides/slide22.xml"/><Relationship Id="rId38" Type="http://schemas.openxmlformats.org/officeDocument/2006/relationships/slide" Target="slides/slide27.xml"/><Relationship Id="rId46" Type="http://schemas.openxmlformats.org/officeDocument/2006/relationships/slide" Target="slides/slide35.xml"/><Relationship Id="rId20" Type="http://schemas.openxmlformats.org/officeDocument/2006/relationships/slide" Target="slides/slide9.xml"/><Relationship Id="rId41" Type="http://schemas.openxmlformats.org/officeDocument/2006/relationships/slide" Target="slides/slide3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4.xml"/><Relationship Id="rId23" Type="http://schemas.openxmlformats.org/officeDocument/2006/relationships/slide" Target="slides/slide12.xml"/><Relationship Id="rId28" Type="http://schemas.openxmlformats.org/officeDocument/2006/relationships/slide" Target="slides/slide17.xml"/><Relationship Id="rId36" Type="http://schemas.openxmlformats.org/officeDocument/2006/relationships/slide" Target="slides/slide25.xml"/><Relationship Id="rId49" Type="http://schemas.openxmlformats.org/officeDocument/2006/relationships/slide" Target="slides/slide38.xml"/><Relationship Id="rId57" Type="http://schemas.microsoft.com/office/2018/10/relationships/authors" Target="authors.xml"/><Relationship Id="rId10" Type="http://schemas.openxmlformats.org/officeDocument/2006/relationships/slideMaster" Target="slideMasters/slideMaster10.xml"/><Relationship Id="rId31" Type="http://schemas.openxmlformats.org/officeDocument/2006/relationships/slide" Target="slides/slide20.xml"/><Relationship Id="rId44" Type="http://schemas.openxmlformats.org/officeDocument/2006/relationships/slide" Target="slides/slide33.xml"/><Relationship Id="rId5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589584" cy="467072"/>
          </a:xfrm>
          <a:prstGeom prst="rect">
            <a:avLst/>
          </a:prstGeom>
        </p:spPr>
        <p:txBody>
          <a:bodyPr vert="horz" lIns="93324" tIns="46662" rIns="93324" bIns="46662" rtlCol="0"/>
          <a:lstStyle>
            <a:lvl1pPr algn="l">
              <a:defRPr sz="1200"/>
            </a:lvl1pPr>
          </a:lstStyle>
          <a:p>
            <a:r>
              <a:rPr lang="en-US" sz="1400" dirty="0">
                <a:latin typeface="Times New Roman" panose="02020603050405020304" pitchFamily="18" charset="0"/>
              </a:rPr>
              <a:t>Electronic Submission Systems</a:t>
            </a:r>
          </a:p>
        </p:txBody>
      </p:sp>
      <p:sp>
        <p:nvSpPr>
          <p:cNvPr id="4" name="Footer Placeholder 3"/>
          <p:cNvSpPr>
            <a:spLocks noGrp="1"/>
          </p:cNvSpPr>
          <p:nvPr>
            <p:ph type="ftr" sz="quarter" idx="2"/>
          </p:nvPr>
        </p:nvSpPr>
        <p:spPr>
          <a:xfrm>
            <a:off x="0" y="8842030"/>
            <a:ext cx="3589585" cy="467071"/>
          </a:xfrm>
          <a:prstGeom prst="rect">
            <a:avLst/>
          </a:prstGeom>
        </p:spPr>
        <p:txBody>
          <a:bodyPr vert="horz" lIns="93324" tIns="46662" rIns="93324" bIns="46662" rtlCol="0" anchor="b"/>
          <a:lstStyle>
            <a:lvl1pPr algn="l">
              <a:defRPr sz="1200"/>
            </a:lvl1pPr>
          </a:lstStyle>
          <a:p>
            <a:r>
              <a:rPr lang="en-US" sz="1400" dirty="0">
                <a:latin typeface="Times New Roman" panose="02020603050405020304" pitchFamily="18" charset="0"/>
              </a:rPr>
              <a:t>Electronic Submission Systems</a:t>
            </a:r>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2E80BC03-E498-44F3-8895-127E4384BE97}" type="slidenum">
              <a:rPr lang="en-US" sz="1400">
                <a:latin typeface="Times New Roman" panose="02020603050405020304" pitchFamily="18" charset="0"/>
              </a:rPr>
              <a:t>‹#›</a:t>
            </a:fld>
            <a:endParaRPr lang="en-US" dirty="0">
              <a:latin typeface="Times New Roman" panose="02020603050405020304" pitchFamily="18" charset="0"/>
            </a:endParaRPr>
          </a:p>
        </p:txBody>
      </p:sp>
    </p:spTree>
    <p:extLst>
      <p:ext uri="{BB962C8B-B14F-4D97-AF65-F5344CB8AC3E}">
        <p14:creationId xmlns:p14="http://schemas.microsoft.com/office/powerpoint/2010/main" val="3450537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atin typeface="Times New Roman" panose="02020603050405020304" pitchFamily="18" charset="0"/>
              </a:defRPr>
            </a:lvl1pPr>
          </a:lstStyle>
          <a:p>
            <a:endParaRPr lang="en-US" dirty="0"/>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atin typeface="Times New Roman" panose="02020603050405020304" pitchFamily="18" charset="0"/>
              </a:defRPr>
            </a:lvl1pPr>
          </a:lstStyle>
          <a:p>
            <a:fld id="{4CCB3563-B21F-4472-A953-CA98BFE318F2}" type="datetimeFigureOut">
              <a:rPr lang="en-US" smtClean="0"/>
              <a:pPr/>
              <a:t>9/5/2023</a:t>
            </a:fld>
            <a:endParaRPr lang="en-US" dirty="0"/>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atin typeface="Times New Roman" panose="02020603050405020304" pitchFamily="18" charset="0"/>
              </a:defRPr>
            </a:lvl1pPr>
          </a:lstStyle>
          <a:p>
            <a:endParaRPr lang="en-US" dirty="0"/>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atin typeface="Times New Roman" panose="02020603050405020304" pitchFamily="18" charset="0"/>
              </a:defRPr>
            </a:lvl1pPr>
          </a:lstStyle>
          <a:p>
            <a:fld id="{B8C36D78-C19F-4765-8B7F-2FE8BFF07D6C}" type="slidenum">
              <a:rPr lang="en-US" smtClean="0"/>
              <a:pPr/>
              <a:t>‹#›</a:t>
            </a:fld>
            <a:endParaRPr lang="en-US" dirty="0"/>
          </a:p>
        </p:txBody>
      </p:sp>
    </p:spTree>
    <p:extLst>
      <p:ext uri="{BB962C8B-B14F-4D97-AF65-F5344CB8AC3E}">
        <p14:creationId xmlns:p14="http://schemas.microsoft.com/office/powerpoint/2010/main" val="830410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Times New Roman" panose="02020603050405020304" pitchFamily="18" charset="0"/>
        <a:ea typeface="+mn-ea"/>
        <a:cs typeface="+mn-cs"/>
      </a:defRPr>
    </a:lvl1pPr>
    <a:lvl2pPr marL="457200" algn="l" defTabSz="914400" rtl="0" eaLnBrk="1" latinLnBrk="0" hangingPunct="1">
      <a:defRPr sz="1200" kern="1200">
        <a:solidFill>
          <a:schemeClr val="tx1"/>
        </a:solidFill>
        <a:latin typeface="Times New Roman" panose="02020603050405020304" pitchFamily="18" charset="0"/>
        <a:ea typeface="+mn-ea"/>
        <a:cs typeface="+mn-cs"/>
      </a:defRPr>
    </a:lvl2pPr>
    <a:lvl3pPr marL="914400" algn="l" defTabSz="914400" rtl="0" eaLnBrk="1" latinLnBrk="0" hangingPunct="1">
      <a:defRPr sz="1200" kern="1200">
        <a:solidFill>
          <a:schemeClr val="tx1"/>
        </a:solidFill>
        <a:latin typeface="Times New Roman" panose="02020603050405020304" pitchFamily="18" charset="0"/>
        <a:ea typeface="+mn-ea"/>
        <a:cs typeface="+mn-cs"/>
      </a:defRPr>
    </a:lvl3pPr>
    <a:lvl4pPr marL="1371600" algn="l" defTabSz="914400" rtl="0" eaLnBrk="1" latinLnBrk="0" hangingPunct="1">
      <a:defRPr sz="1200" kern="1200">
        <a:solidFill>
          <a:schemeClr val="tx1"/>
        </a:solidFill>
        <a:latin typeface="Times New Roman" panose="02020603050405020304" pitchFamily="18" charset="0"/>
        <a:ea typeface="+mn-ea"/>
        <a:cs typeface="+mn-cs"/>
      </a:defRPr>
    </a:lvl4pPr>
    <a:lvl5pPr marL="1828800" algn="l" defTabSz="914400" rtl="0" eaLnBrk="1" latinLnBrk="0" hangingPunct="1">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1</a:t>
            </a:fld>
            <a:endParaRPr lang="en-US"/>
          </a:p>
        </p:txBody>
      </p:sp>
    </p:spTree>
    <p:extLst>
      <p:ext uri="{BB962C8B-B14F-4D97-AF65-F5344CB8AC3E}">
        <p14:creationId xmlns:p14="http://schemas.microsoft.com/office/powerpoint/2010/main" val="222280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CC91ECD-413E-4768-B09E-4DB5B9067497}"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6855472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CC91ECD-413E-4768-B09E-4DB5B9067497}"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200635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CC91ECD-413E-4768-B09E-4DB5B9067497}"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92748305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CC91ECD-413E-4768-B09E-4DB5B9067497}"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659281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CC91ECD-413E-4768-B09E-4DB5B9067497}"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96993191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CC91ECD-413E-4768-B09E-4DB5B9067497}"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5675808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CC91ECD-413E-4768-B09E-4DB5B9067497}"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12644031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CC91ECD-413E-4768-B09E-4DB5B9067497}"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81832910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CC91ECD-413E-4768-B09E-4DB5B9067497}"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87662850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CC91ECD-413E-4768-B09E-4DB5B9067497}"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8825972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CC91ECD-413E-4768-B09E-4DB5B9067497}"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76804068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Explain to students what C’EST means</a:t>
            </a:r>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CC91ECD-413E-4768-B09E-4DB5B9067497}"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99753638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Ask students to raise hands and ask if they have gone through a C/P Exam. Ask them to keep their hands up if they wish they were better prepared before they went to their exams. </a:t>
            </a:r>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CC91ECD-413E-4768-B09E-4DB5B9067497}"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39091767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Ask students to raise hands and ask if they have gone through a C/P Exam. Ask them to keep their hands up if they wish they were better prepared before they went to their exams. </a:t>
            </a:r>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CC91ECD-413E-4768-B09E-4DB5B9067497}"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38285248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defRPr/>
            </a:pPr>
            <a:endParaRPr lang="en-US" altLang="en-US" b="1" dirty="0"/>
          </a:p>
          <a:p>
            <a:pPr marL="233216" indent="-233216">
              <a:buFontTx/>
              <a:buAutoNum type="arabicParenR"/>
              <a:defRPr/>
            </a:pPr>
            <a:r>
              <a:rPr lang="en-US" altLang="en-US" dirty="0"/>
              <a:t>Correct veteran for decision /  most recent rating decision </a:t>
            </a:r>
          </a:p>
          <a:p>
            <a:pPr marL="233216" indent="-233216">
              <a:buFontTx/>
              <a:buAutoNum type="arabicParenR"/>
              <a:defRPr/>
            </a:pPr>
            <a:r>
              <a:rPr lang="en-US" altLang="en-US" dirty="0"/>
              <a:t>Scope of claim / difference between scope &amp; secondary     Inferred vs. Invited </a:t>
            </a:r>
          </a:p>
          <a:p>
            <a:pPr>
              <a:defRPr/>
            </a:pPr>
            <a:endParaRPr lang="en-US" alt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0BED253-6842-40F3-838A-11FE782EA94D}"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59333108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a:p>
            <a:r>
              <a:rPr lang="en-US" altLang="en-US" dirty="0"/>
              <a:t>4) VA is dependent on Evaluation Builder &amp; DBQs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354E333-34E2-4F56-8F0F-67ADA58BA11A}"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8347359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Cite references when addressing errors</a:t>
            </a:r>
          </a:p>
          <a:p>
            <a:endParaRPr lang="en-US" altLang="en-US" dirty="0"/>
          </a:p>
          <a:p>
            <a:r>
              <a:rPr lang="en-US" altLang="en-US" dirty="0"/>
              <a:t>What is Promulgation?</a:t>
            </a:r>
          </a:p>
          <a:p>
            <a:endParaRPr lang="en-US" altLang="en-US" dirty="0"/>
          </a:p>
          <a:p>
            <a:r>
              <a:rPr lang="en-US" altLang="en-US" dirty="0"/>
              <a:t>Ways of annotating errors and actions taken </a:t>
            </a:r>
          </a:p>
          <a:p>
            <a:endParaRPr lang="en-US" altLang="en-US" dirty="0"/>
          </a:p>
          <a:p>
            <a:r>
              <a:rPr lang="en-US" altLang="en-US" dirty="0"/>
              <a:t>PTSD Example Difference vs. Error  Differences should likely be appealed</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4731A85-DAE3-42DF-875C-707E66918F7B}"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1132781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a:p>
            <a:r>
              <a:rPr lang="en-US" altLang="en-US" dirty="0"/>
              <a:t>DBQ Only Considered</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7B3F07-09AD-4A4A-8F25-DC1431FB578C}"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1869495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CC91ECD-413E-4768-B09E-4DB5B9067497}"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61410005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CC91ECD-413E-4768-B09E-4DB5B9067497}"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58708513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CC91ECD-413E-4768-B09E-4DB5B9067497}"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6381282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CC91ECD-413E-4768-B09E-4DB5B9067497}"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9137820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CC91ECD-413E-4768-B09E-4DB5B9067497}"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22128455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CC91ECD-413E-4768-B09E-4DB5B9067497}"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09633872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CC91ECD-413E-4768-B09E-4DB5B9067497}"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65539577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CC91ECD-413E-4768-B09E-4DB5B9067497}"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31787730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CC91ECD-413E-4768-B09E-4DB5B9067497}"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15850878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CC91ECD-413E-4768-B09E-4DB5B9067497}"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30280441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CC91ECD-413E-4768-B09E-4DB5B9067497}"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80430343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8255" indent="-291636">
              <a:defRPr>
                <a:solidFill>
                  <a:schemeClr val="tx1"/>
                </a:solidFill>
                <a:latin typeface="Calibri" panose="020F0502020204030204" pitchFamily="34" charset="0"/>
              </a:defRPr>
            </a:lvl2pPr>
            <a:lvl3pPr marL="1166546" indent="-233309">
              <a:defRPr>
                <a:solidFill>
                  <a:schemeClr val="tx1"/>
                </a:solidFill>
                <a:latin typeface="Calibri" panose="020F0502020204030204" pitchFamily="34" charset="0"/>
              </a:defRPr>
            </a:lvl3pPr>
            <a:lvl4pPr marL="1633164" indent="-233309">
              <a:defRPr>
                <a:solidFill>
                  <a:schemeClr val="tx1"/>
                </a:solidFill>
                <a:latin typeface="Calibri" panose="020F0502020204030204" pitchFamily="34" charset="0"/>
              </a:defRPr>
            </a:lvl4pPr>
            <a:lvl5pPr marL="2099782" indent="-233309">
              <a:defRPr>
                <a:solidFill>
                  <a:schemeClr val="tx1"/>
                </a:solidFill>
                <a:latin typeface="Calibri" panose="020F0502020204030204" pitchFamily="34" charset="0"/>
              </a:defRPr>
            </a:lvl5pPr>
            <a:lvl6pPr marL="2566401" indent="-233309" eaLnBrk="0" fontAlgn="base" hangingPunct="0">
              <a:spcBef>
                <a:spcPct val="0"/>
              </a:spcBef>
              <a:spcAft>
                <a:spcPct val="0"/>
              </a:spcAft>
              <a:defRPr>
                <a:solidFill>
                  <a:schemeClr val="tx1"/>
                </a:solidFill>
                <a:latin typeface="Calibri" panose="020F0502020204030204" pitchFamily="34" charset="0"/>
              </a:defRPr>
            </a:lvl6pPr>
            <a:lvl7pPr marL="3033019" indent="-233309" eaLnBrk="0" fontAlgn="base" hangingPunct="0">
              <a:spcBef>
                <a:spcPct val="0"/>
              </a:spcBef>
              <a:spcAft>
                <a:spcPct val="0"/>
              </a:spcAft>
              <a:defRPr>
                <a:solidFill>
                  <a:schemeClr val="tx1"/>
                </a:solidFill>
                <a:latin typeface="Calibri" panose="020F0502020204030204" pitchFamily="34" charset="0"/>
              </a:defRPr>
            </a:lvl7pPr>
            <a:lvl8pPr marL="3499637" indent="-233309" eaLnBrk="0" fontAlgn="base" hangingPunct="0">
              <a:spcBef>
                <a:spcPct val="0"/>
              </a:spcBef>
              <a:spcAft>
                <a:spcPct val="0"/>
              </a:spcAft>
              <a:defRPr>
                <a:solidFill>
                  <a:schemeClr val="tx1"/>
                </a:solidFill>
                <a:latin typeface="Calibri" panose="020F0502020204030204" pitchFamily="34" charset="0"/>
              </a:defRPr>
            </a:lvl8pPr>
            <a:lvl9pPr marL="3966256" indent="-233309"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914400" rtl="0" eaLnBrk="1" fontAlgn="auto" latinLnBrk="0" hangingPunct="1">
              <a:lnSpc>
                <a:spcPct val="93000"/>
              </a:lnSpc>
              <a:spcBef>
                <a:spcPts val="0"/>
              </a:spcBef>
              <a:spcAft>
                <a:spcPts val="0"/>
              </a:spcAft>
              <a:buClr>
                <a:srgbClr val="000000"/>
              </a:buClr>
              <a:buSzPct val="100000"/>
              <a:buFont typeface="Times New Roman" panose="02020603050405020304" pitchFamily="18" charset="0"/>
              <a:buNone/>
              <a:tabLst>
                <a:tab pos="662745" algn="l"/>
                <a:tab pos="1325491" algn="l"/>
                <a:tab pos="1988235" algn="l"/>
                <a:tab pos="2650979" algn="l"/>
              </a:tabLst>
              <a:defRPr/>
            </a:pPr>
            <a:fld id="{03B35247-28B0-49CA-AA35-CE14C62EC4E7}" type="slidenum">
              <a:rPr kumimoji="0" lang="en-US" altLang="en-US" sz="1300" b="0" i="0" u="none" strike="noStrike" kern="1200" cap="none" spc="0" normalizeH="0" baseline="0" noProof="0" smtClean="0">
                <a:ln>
                  <a:noFill/>
                </a:ln>
                <a:solidFill>
                  <a:srgbClr val="000000"/>
                </a:solidFill>
                <a:effectLst/>
                <a:uLnTx/>
                <a:uFillTx/>
                <a:latin typeface="Calibri" panose="020F0502020204030204" pitchFamily="34" charset="0"/>
                <a:ea typeface="+mn-ea"/>
                <a:cs typeface="+mn-cs"/>
              </a:rPr>
              <a:pPr marL="0" marR="0" lvl="0" indent="0" algn="r" defTabSz="914400" rtl="0" eaLnBrk="1" fontAlgn="auto" latinLnBrk="0" hangingPunct="1">
                <a:lnSpc>
                  <a:spcPct val="93000"/>
                </a:lnSpc>
                <a:spcBef>
                  <a:spcPts val="0"/>
                </a:spcBef>
                <a:spcAft>
                  <a:spcPts val="0"/>
                </a:spcAft>
                <a:buClr>
                  <a:srgbClr val="000000"/>
                </a:buClr>
                <a:buSzPct val="100000"/>
                <a:buFont typeface="Times New Roman" panose="02020603050405020304" pitchFamily="18" charset="0"/>
                <a:buNone/>
                <a:tabLst>
                  <a:tab pos="662745" algn="l"/>
                  <a:tab pos="1325491" algn="l"/>
                  <a:tab pos="1988235" algn="l"/>
                  <a:tab pos="2650979" algn="l"/>
                </a:tabLst>
                <a:defRPr/>
              </a:pPr>
              <a:t>38</a:t>
            </a:fld>
            <a:endParaRPr kumimoji="0" lang="en-US" altLang="en-US" sz="1300" b="0" i="0" u="none" strike="noStrike" kern="1200" cap="none" spc="0" normalizeH="0" baseline="0" noProof="0">
              <a:ln>
                <a:noFill/>
              </a:ln>
              <a:solidFill>
                <a:srgbClr val="000000"/>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30853429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CC91ECD-413E-4768-B09E-4DB5B9067497}"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8368302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CC91ECD-413E-4768-B09E-4DB5B9067497}"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1422062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CC91ECD-413E-4768-B09E-4DB5B9067497}"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1566265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CC91ECD-413E-4768-B09E-4DB5B9067497}"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5542034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CC91ECD-413E-4768-B09E-4DB5B9067497}"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4431811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CC91ECD-413E-4768-B09E-4DB5B9067497}"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5417901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1620064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9/5/2023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849064488"/>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9/5/2023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427015224"/>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9/5/2023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009282705"/>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9/5/2023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386194486"/>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9/5/2023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697770165"/>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9/5/2023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319594859"/>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243510635"/>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738601742"/>
      </p:ext>
    </p:extLst>
  </p:cSld>
  <p:clrMapOvr>
    <a:masterClrMapping/>
  </p:clrMapOvr>
  <p:hf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0773578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712424824"/>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35946644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2FB73DA-5FDE-45B5-BAA4-C61223CC44F6}" type="slidenum">
              <a:rPr lang="en-US" smtClean="0"/>
              <a:pPr/>
              <a:t>‹#›</a:t>
            </a:fld>
            <a:endParaRPr lang="en-US" dirty="0"/>
          </a:p>
        </p:txBody>
      </p:sp>
    </p:spTree>
    <p:extLst>
      <p:ext uri="{BB962C8B-B14F-4D97-AF65-F5344CB8AC3E}">
        <p14:creationId xmlns:p14="http://schemas.microsoft.com/office/powerpoint/2010/main" val="141216499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9/5/2023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1368679915"/>
      </p:ext>
    </p:extLst>
  </p:cSld>
  <p:clrMapOvr>
    <a:masterClrMapping/>
  </p:clrMapOvr>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9/5/2023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Tree>
    <p:extLst>
      <p:ext uri="{BB962C8B-B14F-4D97-AF65-F5344CB8AC3E}">
        <p14:creationId xmlns:p14="http://schemas.microsoft.com/office/powerpoint/2010/main" val="241231185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9/5/2023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2588820625"/>
      </p:ext>
    </p:extLst>
  </p:cSld>
  <p:clrMapOvr>
    <a:masterClrMapping/>
  </p:clrMapOvr>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9/5/2023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Tree>
    <p:extLst>
      <p:ext uri="{BB962C8B-B14F-4D97-AF65-F5344CB8AC3E}">
        <p14:creationId xmlns:p14="http://schemas.microsoft.com/office/powerpoint/2010/main" val="57822449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22D809A6-B977-45CA-BC64-77C86AC76C02}" type="datetime1">
              <a:rPr lang="en-US" smtClean="0"/>
              <a:pPr>
                <a:defRPr/>
              </a:pPr>
              <a:t>9/5/2023</a:t>
            </a:fld>
            <a:endParaRPr lang="en-US" dirty="0"/>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376F2E7C-C042-4555-B404-16BDCC60B113}" type="slidenum">
              <a:rPr lang="en-US" smtClean="0"/>
              <a:pPr>
                <a:defRPr/>
              </a:pPr>
              <a:t>‹#›</a:t>
            </a:fld>
            <a:endParaRPr lang="en-US" dirty="0"/>
          </a:p>
        </p:txBody>
      </p:sp>
    </p:spTree>
    <p:extLst>
      <p:ext uri="{BB962C8B-B14F-4D97-AF65-F5344CB8AC3E}">
        <p14:creationId xmlns:p14="http://schemas.microsoft.com/office/powerpoint/2010/main" val="26486361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9/5/2023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40979403"/>
      </p:ext>
    </p:extLst>
  </p:cSld>
  <p:clrMapOvr>
    <a:masterClrMapping/>
  </p:clrMapOvr>
  <p:hf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9/5/2023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3596627586"/>
      </p:ext>
    </p:extLst>
  </p:cSld>
  <p:clrMapOvr>
    <a:masterClrMapping/>
  </p:clrMapOvr>
  <p:hf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568752395"/>
      </p:ext>
    </p:extLst>
  </p:cSld>
  <p:clrMapOvr>
    <a:masterClrMapping/>
  </p:clrMapOvr>
  <p:hf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494736857"/>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31368103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sz="2000">
                <a:latin typeface="Times New Roman" panose="02020603050405020304" pitchFamily="18" charset="0"/>
                <a:cs typeface="Times New Roman" panose="02020603050405020304" pitchFamily="18" charset="0"/>
              </a:defRPr>
            </a:lvl1pPr>
          </a:lstStyle>
          <a:p>
            <a:pPr>
              <a:defRPr/>
            </a:pPr>
            <a:fld id="{E2FB73DA-5FDE-45B5-BAA4-C61223CC44F6}" type="slidenum">
              <a:rPr lang="en-US" smtClean="0">
                <a:solidFill>
                  <a:prstClr val="black">
                    <a:tint val="75000"/>
                  </a:prstClr>
                </a:solidFill>
              </a:rPr>
              <a:pPr>
                <a:defRPr/>
              </a:pPr>
              <a:t>‹#›</a:t>
            </a:fld>
            <a:endParaRPr lang="en-US" dirty="0">
              <a:solidFill>
                <a:prstClr val="black">
                  <a:tint val="75000"/>
                </a:prstClr>
              </a:solidFill>
            </a:endParaRPr>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224550696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60B18D57-13A5-4968-950D-8FEF41FA4399}" type="slidenum">
              <a:rPr lang="en-US" smtClean="0">
                <a:solidFill>
                  <a:prstClr val="black">
                    <a:tint val="75000"/>
                  </a:prstClr>
                </a:solidFill>
              </a:rPr>
              <a:pPr>
                <a:defRPr/>
              </a:pPr>
              <a:t>‹#›</a:t>
            </a:fld>
            <a:endParaRPr lang="en-US" dirty="0">
              <a:solidFill>
                <a:prstClr val="black">
                  <a:tint val="75000"/>
                </a:prstClr>
              </a:solidFill>
            </a:endParaRPr>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407217430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60B18D57-13A5-4968-950D-8FEF41FA4399}" type="slidenum">
              <a:rPr lang="en-US" smtClean="0">
                <a:solidFill>
                  <a:prstClr val="black">
                    <a:tint val="75000"/>
                  </a:prstClr>
                </a:solidFill>
              </a:rPr>
              <a:pPr>
                <a:defRPr/>
              </a:pPr>
              <a:t>‹#›</a:t>
            </a:fld>
            <a:endParaRPr lang="en-US" dirty="0">
              <a:solidFill>
                <a:prstClr val="black">
                  <a:tint val="75000"/>
                </a:prstClr>
              </a:solidFill>
            </a:endParaRPr>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r>
              <a:rPr lang="en-US" dirty="0"/>
              <a:t>Click icon to add table</a:t>
            </a:r>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128446694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lvl1pPr>
              <a:defRPr>
                <a:latin typeface="Times New Roman" panose="02020603050405020304" pitchFamily="18" charset="0"/>
                <a:cs typeface="Times New Roman" panose="02020603050405020304" pitchFamily="18" charset="0"/>
              </a:defRPr>
            </a:lvl1pPr>
          </a:lstStyle>
          <a:p>
            <a:pPr>
              <a:defRPr/>
            </a:pPr>
            <a:fld id="{60B18D57-13A5-4968-950D-8FEF41FA4399}" type="slidenum">
              <a:rPr lang="en-US" smtClean="0">
                <a:solidFill>
                  <a:prstClr val="black">
                    <a:tint val="75000"/>
                  </a:prstClr>
                </a:solidFill>
              </a:rPr>
              <a:pPr>
                <a:defRPr/>
              </a:pPr>
              <a:t>‹#›</a:t>
            </a:fld>
            <a:endParaRPr lang="en-US" dirty="0">
              <a:solidFill>
                <a:prstClr val="black">
                  <a:tint val="75000"/>
                </a:prstClr>
              </a:solidFill>
            </a:endParaRPr>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r>
              <a:rPr lang="en-US" dirty="0"/>
              <a:t>Click icon to add chart</a:t>
            </a:r>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224331531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60B18D57-13A5-4968-950D-8FEF41FA4399}" type="slidenum">
              <a:rPr lang="en-US" smtClean="0">
                <a:solidFill>
                  <a:prstClr val="black">
                    <a:tint val="75000"/>
                  </a:prstClr>
                </a:solidFill>
              </a:rPr>
              <a:pPr>
                <a:defRPr/>
              </a:pPr>
              <a:t>‹#›</a:t>
            </a:fld>
            <a:endParaRPr lang="en-US" dirty="0">
              <a:solidFill>
                <a:prstClr val="black">
                  <a:tint val="75000"/>
                </a:prstClr>
              </a:solidFill>
            </a:endParaRPr>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65194914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lvl1pPr>
              <a:defRPr>
                <a:latin typeface="Times New Roman" panose="02020603050405020304" pitchFamily="18" charset="0"/>
                <a:cs typeface="Times New Roman" panose="02020603050405020304" pitchFamily="18" charset="0"/>
              </a:defRPr>
            </a:lvl1pPr>
          </a:lstStyle>
          <a:p>
            <a:r>
              <a:rPr lang="en-US" dirty="0"/>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latin typeface="Times New Roman" panose="02020603050405020304" pitchFamily="18" charset="0"/>
                <a:cs typeface="Times New Roman" panose="02020603050405020304" pitchFamily="18" charset="0"/>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lvl1pPr>
              <a:defRPr>
                <a:latin typeface="Times New Roman" panose="02020603050405020304" pitchFamily="18" charset="0"/>
              </a:defRPr>
            </a:lvl1pPr>
          </a:lstStyle>
          <a:p>
            <a:pPr>
              <a:defRPr/>
            </a:pPr>
            <a:fld id="{58275F71-03D8-4E4B-9D1C-D9F8B6AB7123}" type="datetime1">
              <a:rPr lang="en-US" smtClean="0">
                <a:solidFill>
                  <a:prstClr val="black"/>
                </a:solidFill>
              </a:rPr>
              <a:pPr>
                <a:defRPr/>
              </a:pPr>
              <a:t>9/5/2023</a:t>
            </a:fld>
            <a:endParaRPr lang="en-US" dirty="0">
              <a:solidFill>
                <a:prstClr val="black"/>
              </a:solidFill>
            </a:endParaRPr>
          </a:p>
        </p:txBody>
      </p:sp>
      <p:sp>
        <p:nvSpPr>
          <p:cNvPr id="5" name="Footer Placeholder 4"/>
          <p:cNvSpPr>
            <a:spLocks noGrp="1"/>
          </p:cNvSpPr>
          <p:nvPr>
            <p:ph type="ftr" sz="quarter" idx="11"/>
          </p:nvPr>
        </p:nvSpPr>
        <p:spPr>
          <a:xfrm>
            <a:off x="4165600" y="6356353"/>
            <a:ext cx="3860800" cy="365125"/>
          </a:xfrm>
          <a:prstGeom prst="rect">
            <a:avLst/>
          </a:prstGeom>
        </p:spPr>
        <p:txBody>
          <a:bodyPr/>
          <a:lstStyle>
            <a:lvl1pPr>
              <a:defRPr>
                <a:latin typeface="Times New Roman" panose="02020603050405020304" pitchFamily="18" charset="0"/>
              </a:defRPr>
            </a:lvl1pPr>
          </a:lstStyle>
          <a:p>
            <a:pPr>
              <a:defRPr/>
            </a:pPr>
            <a:endParaRPr lang="en-US" dirty="0">
              <a:solidFill>
                <a:prstClr val="black"/>
              </a:solidFill>
            </a:endParaRP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F675AD29-2591-4391-8D28-DD298FB87CE4}" type="slidenum">
              <a:rPr lang="en-US" altLang="en-US" smtClean="0">
                <a:solidFill>
                  <a:prstClr val="black">
                    <a:tint val="75000"/>
                  </a:prstClr>
                </a:solidFill>
              </a:rPr>
              <a:pPr>
                <a:defRPr/>
              </a:pPr>
              <a:t>‹#›</a:t>
            </a:fld>
            <a:endParaRPr lang="en-US" altLang="en-US" dirty="0">
              <a:solidFill>
                <a:prstClr val="black">
                  <a:tint val="75000"/>
                </a:prstClr>
              </a:solidFill>
            </a:endParaRPr>
          </a:p>
        </p:txBody>
      </p:sp>
    </p:spTree>
    <p:extLst>
      <p:ext uri="{BB962C8B-B14F-4D97-AF65-F5344CB8AC3E}">
        <p14:creationId xmlns:p14="http://schemas.microsoft.com/office/powerpoint/2010/main" val="3591271122"/>
      </p:ext>
    </p:extLst>
  </p:cSld>
  <p:clrMapOvr>
    <a:masterClrMapping/>
  </p:clrMapOvr>
  <p:hf hdr="0" ftr="0" dt="0"/>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025303296"/>
      </p:ext>
    </p:extLst>
  </p:cSld>
  <p:clrMapOvr>
    <a:masterClrMapping/>
  </p:clrMapOvr>
  <p:hf hdr="0" ftr="0" dt="0"/>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62643"/>
            <a:ext cx="10972800" cy="737559"/>
          </a:xfrm>
        </p:spPr>
        <p:txBody>
          <a:bodyPr/>
          <a:lstStyle/>
          <a:p>
            <a:r>
              <a:rPr lang="en-US"/>
              <a:t>Click to edit Master title style</a:t>
            </a:r>
          </a:p>
        </p:txBody>
      </p:sp>
      <p:sp>
        <p:nvSpPr>
          <p:cNvPr id="3" name="Content Placeholder 2"/>
          <p:cNvSpPr>
            <a:spLocks noGrp="1"/>
          </p:cNvSpPr>
          <p:nvPr>
            <p:ph sz="half" idx="1"/>
          </p:nvPr>
        </p:nvSpPr>
        <p:spPr>
          <a:xfrm>
            <a:off x="609600" y="1600203"/>
            <a:ext cx="5384800" cy="4525963"/>
          </a:xfrm>
        </p:spPr>
        <p:txBody>
          <a:bodyPr/>
          <a:lstStyle>
            <a:lvl1pPr>
              <a:defRPr sz="2100">
                <a:latin typeface="Times New Roman" panose="02020603050405020304" pitchFamily="18" charset="0"/>
              </a:defRPr>
            </a:lvl1pPr>
            <a:lvl2pPr>
              <a:defRPr sz="1800">
                <a:latin typeface="Times New Roman" panose="02020603050405020304" pitchFamily="18" charset="0"/>
              </a:defRPr>
            </a:lvl2pPr>
            <a:lvl3pPr>
              <a:defRPr sz="1500">
                <a:latin typeface="Times New Roman" panose="02020603050405020304" pitchFamily="18" charset="0"/>
              </a:defRPr>
            </a:lvl3pPr>
            <a:lvl4pPr>
              <a:defRPr sz="1350">
                <a:latin typeface="Times New Roman" panose="02020603050405020304" pitchFamily="18" charset="0"/>
              </a:defRPr>
            </a:lvl4pPr>
            <a:lvl5pPr>
              <a:defRPr sz="1350">
                <a:latin typeface="Times New Roman" panose="02020603050405020304" pitchFamily="18" charset="0"/>
              </a:defRPr>
            </a:lvl5pPr>
            <a:lvl6pPr>
              <a:defRPr sz="1350"/>
            </a:lvl6pPr>
            <a:lvl7pPr>
              <a:defRPr sz="1350"/>
            </a:lvl7pPr>
            <a:lvl8pPr>
              <a:defRPr sz="1350"/>
            </a:lvl8pPr>
            <a:lvl9pPr>
              <a:defRPr sz="135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600203"/>
            <a:ext cx="5384800" cy="4525963"/>
          </a:xfrm>
        </p:spPr>
        <p:txBody>
          <a:bodyPr/>
          <a:lstStyle>
            <a:lvl1pPr>
              <a:defRPr sz="2100">
                <a:latin typeface="Times New Roman" panose="02020603050405020304" pitchFamily="18" charset="0"/>
              </a:defRPr>
            </a:lvl1pPr>
            <a:lvl2pPr>
              <a:defRPr sz="1800">
                <a:latin typeface="Times New Roman" panose="02020603050405020304" pitchFamily="18" charset="0"/>
              </a:defRPr>
            </a:lvl2pPr>
            <a:lvl3pPr>
              <a:defRPr sz="1500">
                <a:latin typeface="Times New Roman" panose="02020603050405020304" pitchFamily="18" charset="0"/>
              </a:defRPr>
            </a:lvl3pPr>
            <a:lvl4pPr>
              <a:defRPr sz="1350">
                <a:latin typeface="Times New Roman" panose="02020603050405020304" pitchFamily="18" charset="0"/>
              </a:defRPr>
            </a:lvl4pPr>
            <a:lvl5pPr>
              <a:defRPr sz="1350">
                <a:latin typeface="Times New Roman" panose="02020603050405020304" pitchFamily="18" charset="0"/>
              </a:defRPr>
            </a:lvl5pPr>
            <a:lvl6pPr>
              <a:defRPr sz="1350"/>
            </a:lvl6pPr>
            <a:lvl7pPr>
              <a:defRPr sz="1350"/>
            </a:lvl7pPr>
            <a:lvl8pPr>
              <a:defRPr sz="1350"/>
            </a:lvl8pPr>
            <a:lvl9pPr>
              <a:defRPr sz="135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lvl1pPr>
              <a:defRPr>
                <a:latin typeface="Times New Roman" panose="02020603050405020304" pitchFamily="18" charset="0"/>
              </a:defRPr>
            </a:lvl1pPr>
          </a:lstStyle>
          <a:p>
            <a:pPr>
              <a:defRPr/>
            </a:pPr>
            <a:r>
              <a:rPr lang="en-US" altLang="en-US"/>
              <a:t>(#)</a:t>
            </a:r>
            <a:endParaRPr lang="en-US" altLang="en-US" dirty="0"/>
          </a:p>
        </p:txBody>
      </p:sp>
      <p:sp>
        <p:nvSpPr>
          <p:cNvPr id="6" name="Footer Placeholder 5"/>
          <p:cNvSpPr>
            <a:spLocks noGrp="1"/>
          </p:cNvSpPr>
          <p:nvPr>
            <p:ph type="ftr" sz="quarter" idx="11"/>
          </p:nvPr>
        </p:nvSpPr>
        <p:spPr>
          <a:xfrm>
            <a:off x="4165600" y="6356353"/>
            <a:ext cx="3860800" cy="365125"/>
          </a:xfrm>
          <a:prstGeom prst="rect">
            <a:avLst/>
          </a:prstGeom>
        </p:spPr>
        <p:txBody>
          <a:bodyPr/>
          <a:lstStyle>
            <a:lvl1pPr>
              <a:defRPr>
                <a:latin typeface="Times New Roman" panose="02020603050405020304" pitchFamily="18" charset="0"/>
              </a:defRPr>
            </a:lvl1pPr>
          </a:lstStyle>
          <a:p>
            <a:pPr>
              <a:defRPr/>
            </a:pPr>
            <a:r>
              <a:rPr lang="en-US" dirty="0"/>
              <a:t>Seven Paths to Service Connection</a:t>
            </a:r>
          </a:p>
        </p:txBody>
      </p:sp>
      <p:sp>
        <p:nvSpPr>
          <p:cNvPr id="7" name="Slide Number Placeholder 6"/>
          <p:cNvSpPr>
            <a:spLocks noGrp="1"/>
          </p:cNvSpPr>
          <p:nvPr>
            <p:ph type="sldNum" sz="quarter" idx="12"/>
          </p:nvPr>
        </p:nvSpPr>
        <p:spPr/>
        <p:txBody>
          <a:bodyPr/>
          <a:lstStyle>
            <a:lvl1pPr>
              <a:defRPr>
                <a:latin typeface="Times New Roman" panose="02020603050405020304" pitchFamily="18" charset="0"/>
              </a:defRPr>
            </a:lvl1pPr>
          </a:lstStyle>
          <a:p>
            <a:pPr>
              <a:defRPr/>
            </a:pPr>
            <a:fld id="{7259222E-0FA5-407E-8A7D-169509B95248}" type="slidenum">
              <a:rPr lang="en-US" smtClean="0"/>
              <a:pPr>
                <a:defRPr/>
              </a:pPr>
              <a:t>‹#›</a:t>
            </a:fld>
            <a:endParaRPr lang="en-US" dirty="0"/>
          </a:p>
        </p:txBody>
      </p:sp>
    </p:spTree>
    <p:extLst>
      <p:ext uri="{BB962C8B-B14F-4D97-AF65-F5344CB8AC3E}">
        <p14:creationId xmlns:p14="http://schemas.microsoft.com/office/powerpoint/2010/main" val="220262400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809821163"/>
      </p:ext>
    </p:extLst>
  </p:cSld>
  <p:clrMapOvr>
    <a:masterClrMapping/>
  </p:clrMapOvr>
  <p:hf hdr="0" ftr="0" dt="0"/>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62643"/>
            <a:ext cx="10972800" cy="737559"/>
          </a:xfrm>
        </p:spPr>
        <p:txBody>
          <a:bodyPr/>
          <a:lstStyle/>
          <a:p>
            <a:r>
              <a:rPr lang="en-US"/>
              <a:t>Click to edit Master title style</a:t>
            </a:r>
          </a:p>
        </p:txBody>
      </p:sp>
      <p:sp>
        <p:nvSpPr>
          <p:cNvPr id="3" name="Content Placeholder 2"/>
          <p:cNvSpPr>
            <a:spLocks noGrp="1"/>
          </p:cNvSpPr>
          <p:nvPr>
            <p:ph sz="half" idx="1"/>
          </p:nvPr>
        </p:nvSpPr>
        <p:spPr>
          <a:xfrm>
            <a:off x="609600" y="1600203"/>
            <a:ext cx="5384800" cy="4525963"/>
          </a:xfrm>
        </p:spPr>
        <p:txBody>
          <a:bodyPr/>
          <a:lstStyle>
            <a:lvl1pPr>
              <a:defRPr sz="2100">
                <a:latin typeface="Times New Roman" panose="02020603050405020304" pitchFamily="18" charset="0"/>
              </a:defRPr>
            </a:lvl1pPr>
            <a:lvl2pPr>
              <a:defRPr sz="1800">
                <a:latin typeface="Times New Roman" panose="02020603050405020304" pitchFamily="18" charset="0"/>
              </a:defRPr>
            </a:lvl2pPr>
            <a:lvl3pPr>
              <a:defRPr sz="1500">
                <a:latin typeface="Times New Roman" panose="02020603050405020304" pitchFamily="18" charset="0"/>
              </a:defRPr>
            </a:lvl3pPr>
            <a:lvl4pPr>
              <a:defRPr sz="1350">
                <a:latin typeface="Times New Roman" panose="02020603050405020304" pitchFamily="18" charset="0"/>
              </a:defRPr>
            </a:lvl4pPr>
            <a:lvl5pPr>
              <a:defRPr sz="1350">
                <a:latin typeface="Times New Roman" panose="02020603050405020304" pitchFamily="18" charset="0"/>
              </a:defRPr>
            </a:lvl5pPr>
            <a:lvl6pPr>
              <a:defRPr sz="1350"/>
            </a:lvl6pPr>
            <a:lvl7pPr>
              <a:defRPr sz="1350"/>
            </a:lvl7pPr>
            <a:lvl8pPr>
              <a:defRPr sz="1350"/>
            </a:lvl8pPr>
            <a:lvl9pPr>
              <a:defRPr sz="135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600203"/>
            <a:ext cx="5384800" cy="4525963"/>
          </a:xfrm>
        </p:spPr>
        <p:txBody>
          <a:bodyPr/>
          <a:lstStyle>
            <a:lvl1pPr>
              <a:defRPr sz="2100">
                <a:latin typeface="Times New Roman" panose="02020603050405020304" pitchFamily="18" charset="0"/>
              </a:defRPr>
            </a:lvl1pPr>
            <a:lvl2pPr>
              <a:defRPr sz="1800">
                <a:latin typeface="Times New Roman" panose="02020603050405020304" pitchFamily="18" charset="0"/>
              </a:defRPr>
            </a:lvl2pPr>
            <a:lvl3pPr>
              <a:defRPr sz="1500">
                <a:latin typeface="Times New Roman" panose="02020603050405020304" pitchFamily="18" charset="0"/>
              </a:defRPr>
            </a:lvl3pPr>
            <a:lvl4pPr>
              <a:defRPr sz="1350">
                <a:latin typeface="Times New Roman" panose="02020603050405020304" pitchFamily="18" charset="0"/>
              </a:defRPr>
            </a:lvl4pPr>
            <a:lvl5pPr>
              <a:defRPr sz="1350">
                <a:latin typeface="Times New Roman" panose="02020603050405020304" pitchFamily="18" charset="0"/>
              </a:defRPr>
            </a:lvl5pPr>
            <a:lvl6pPr>
              <a:defRPr sz="1350"/>
            </a:lvl6pPr>
            <a:lvl7pPr>
              <a:defRPr sz="1350"/>
            </a:lvl7pPr>
            <a:lvl8pPr>
              <a:defRPr sz="1350"/>
            </a:lvl8pPr>
            <a:lvl9pPr>
              <a:defRPr sz="135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lvl1pPr>
              <a:defRPr>
                <a:latin typeface="Times New Roman" panose="02020603050405020304" pitchFamily="18" charset="0"/>
              </a:defRPr>
            </a:lvl1pPr>
          </a:lstStyle>
          <a:p>
            <a:pPr>
              <a:defRPr/>
            </a:pPr>
            <a:r>
              <a:rPr lang="en-US" altLang="en-US"/>
              <a:t>(#)</a:t>
            </a:r>
            <a:endParaRPr lang="en-US" altLang="en-US" dirty="0"/>
          </a:p>
        </p:txBody>
      </p:sp>
      <p:sp>
        <p:nvSpPr>
          <p:cNvPr id="6" name="Footer Placeholder 5"/>
          <p:cNvSpPr>
            <a:spLocks noGrp="1"/>
          </p:cNvSpPr>
          <p:nvPr>
            <p:ph type="ftr" sz="quarter" idx="11"/>
          </p:nvPr>
        </p:nvSpPr>
        <p:spPr>
          <a:xfrm>
            <a:off x="4165600" y="6356353"/>
            <a:ext cx="3860800" cy="365125"/>
          </a:xfrm>
          <a:prstGeom prst="rect">
            <a:avLst/>
          </a:prstGeom>
        </p:spPr>
        <p:txBody>
          <a:bodyPr/>
          <a:lstStyle>
            <a:lvl1pPr>
              <a:defRPr>
                <a:latin typeface="Times New Roman" panose="02020603050405020304" pitchFamily="18" charset="0"/>
              </a:defRPr>
            </a:lvl1pPr>
          </a:lstStyle>
          <a:p>
            <a:pPr>
              <a:defRPr/>
            </a:pPr>
            <a:r>
              <a:rPr lang="en-US" dirty="0"/>
              <a:t>Seven Paths to Service Connection</a:t>
            </a:r>
          </a:p>
        </p:txBody>
      </p:sp>
      <p:sp>
        <p:nvSpPr>
          <p:cNvPr id="7" name="Slide Number Placeholder 6"/>
          <p:cNvSpPr>
            <a:spLocks noGrp="1"/>
          </p:cNvSpPr>
          <p:nvPr>
            <p:ph type="sldNum" sz="quarter" idx="12"/>
          </p:nvPr>
        </p:nvSpPr>
        <p:spPr/>
        <p:txBody>
          <a:bodyPr/>
          <a:lstStyle>
            <a:lvl1pPr>
              <a:defRPr>
                <a:latin typeface="Times New Roman" panose="02020603050405020304" pitchFamily="18" charset="0"/>
              </a:defRPr>
            </a:lvl1pPr>
          </a:lstStyle>
          <a:p>
            <a:pPr>
              <a:defRPr/>
            </a:pPr>
            <a:fld id="{7259222E-0FA5-407E-8A7D-169509B95248}" type="slidenum">
              <a:rPr lang="en-US" smtClean="0"/>
              <a:pPr>
                <a:defRPr/>
              </a:pPr>
              <a:t>‹#›</a:t>
            </a:fld>
            <a:endParaRPr lang="en-US" dirty="0"/>
          </a:p>
        </p:txBody>
      </p:sp>
    </p:spTree>
    <p:extLst>
      <p:ext uri="{BB962C8B-B14F-4D97-AF65-F5344CB8AC3E}">
        <p14:creationId xmlns:p14="http://schemas.microsoft.com/office/powerpoint/2010/main" val="12708406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368568834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74903335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386295715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r>
              <a:rPr lang="en-US" dirty="0"/>
              <a:t>Click icon to add table</a:t>
            </a:r>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50332207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r>
              <a:rPr lang="en-US" dirty="0"/>
              <a:t>Click icon to add chart</a:t>
            </a:r>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314643342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323887503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atin typeface="Times New Roman" panose="02020603050405020304" pitchFamily="18" charset="0"/>
              </a:defRPr>
            </a:lvl1pPr>
          </a:lstStyle>
          <a:p>
            <a:pPr>
              <a:defRPr/>
            </a:pPr>
            <a:endParaRPr lang="en-US"/>
          </a:p>
        </p:txBody>
      </p:sp>
      <p:sp>
        <p:nvSpPr>
          <p:cNvPr id="3" name="Footer Placeholder 4"/>
          <p:cNvSpPr>
            <a:spLocks noGrp="1"/>
          </p:cNvSpPr>
          <p:nvPr>
            <p:ph type="ftr" sz="quarter" idx="11"/>
          </p:nvPr>
        </p:nvSpPr>
        <p:spPr>
          <a:xfrm>
            <a:off x="4165600" y="6356351"/>
            <a:ext cx="3860800" cy="365125"/>
          </a:xfrm>
          <a:prstGeom prst="rect">
            <a:avLst/>
          </a:prstGeom>
        </p:spPr>
        <p:txBody>
          <a:bodyPr/>
          <a:lstStyle>
            <a:lvl1pPr>
              <a:defRPr>
                <a:latin typeface="Times New Roman" panose="02020603050405020304" pitchFamily="18" charset="0"/>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C71DDF5C-27CD-46D4-A243-EFD7FCA7131D}" type="slidenum">
              <a:rPr lang="en-US"/>
              <a:pPr>
                <a:defRPr/>
              </a:pPr>
              <a:t>‹#›</a:t>
            </a:fld>
            <a:endParaRPr lang="en-US" dirty="0"/>
          </a:p>
        </p:txBody>
      </p:sp>
    </p:spTree>
    <p:extLst>
      <p:ext uri="{BB962C8B-B14F-4D97-AF65-F5344CB8AC3E}">
        <p14:creationId xmlns:p14="http://schemas.microsoft.com/office/powerpoint/2010/main" val="2218512283"/>
      </p:ext>
    </p:extLst>
  </p:cSld>
  <p:clrMapOvr>
    <a:masterClrMapping/>
  </p:clrMapOvr>
  <p:transition>
    <p:fade/>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664548451"/>
      </p:ext>
    </p:extLst>
  </p:cSld>
  <p:clrMapOvr>
    <a:masterClrMapping/>
  </p:clrMapOvr>
  <p:hf hdr="0" ftr="0" dt="0"/>
</p:sldLayout>
</file>

<file path=ppt/slideLayouts/slideLayout47.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62643"/>
            <a:ext cx="10972800" cy="737559"/>
          </a:xfrm>
        </p:spPr>
        <p:txBody>
          <a:bodyPr/>
          <a:lstStyle/>
          <a:p>
            <a:r>
              <a:rPr lang="en-US"/>
              <a:t>Click to edit Master title style</a:t>
            </a:r>
          </a:p>
        </p:txBody>
      </p:sp>
      <p:sp>
        <p:nvSpPr>
          <p:cNvPr id="3" name="Content Placeholder 2"/>
          <p:cNvSpPr>
            <a:spLocks noGrp="1"/>
          </p:cNvSpPr>
          <p:nvPr>
            <p:ph sz="half" idx="1"/>
          </p:nvPr>
        </p:nvSpPr>
        <p:spPr>
          <a:xfrm>
            <a:off x="609600" y="1600203"/>
            <a:ext cx="5384800" cy="4525963"/>
          </a:xfrm>
        </p:spPr>
        <p:txBody>
          <a:bodyPr/>
          <a:lstStyle>
            <a:lvl1pPr>
              <a:defRPr sz="2100">
                <a:latin typeface="Times New Roman" panose="02020603050405020304" pitchFamily="18" charset="0"/>
              </a:defRPr>
            </a:lvl1pPr>
            <a:lvl2pPr>
              <a:defRPr sz="1800">
                <a:latin typeface="Times New Roman" panose="02020603050405020304" pitchFamily="18" charset="0"/>
              </a:defRPr>
            </a:lvl2pPr>
            <a:lvl3pPr>
              <a:defRPr sz="1500">
                <a:latin typeface="Times New Roman" panose="02020603050405020304" pitchFamily="18" charset="0"/>
              </a:defRPr>
            </a:lvl3pPr>
            <a:lvl4pPr>
              <a:defRPr sz="1350">
                <a:latin typeface="Times New Roman" panose="02020603050405020304" pitchFamily="18" charset="0"/>
              </a:defRPr>
            </a:lvl4pPr>
            <a:lvl5pPr>
              <a:defRPr sz="1350">
                <a:latin typeface="Times New Roman" panose="02020603050405020304" pitchFamily="18" charset="0"/>
              </a:defRPr>
            </a:lvl5pPr>
            <a:lvl6pPr>
              <a:defRPr sz="1350"/>
            </a:lvl6pPr>
            <a:lvl7pPr>
              <a:defRPr sz="1350"/>
            </a:lvl7pPr>
            <a:lvl8pPr>
              <a:defRPr sz="1350"/>
            </a:lvl8pPr>
            <a:lvl9pPr>
              <a:defRPr sz="135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600203"/>
            <a:ext cx="5384800" cy="4525963"/>
          </a:xfrm>
        </p:spPr>
        <p:txBody>
          <a:bodyPr/>
          <a:lstStyle>
            <a:lvl1pPr>
              <a:defRPr sz="2100">
                <a:latin typeface="Times New Roman" panose="02020603050405020304" pitchFamily="18" charset="0"/>
              </a:defRPr>
            </a:lvl1pPr>
            <a:lvl2pPr>
              <a:defRPr sz="1800">
                <a:latin typeface="Times New Roman" panose="02020603050405020304" pitchFamily="18" charset="0"/>
              </a:defRPr>
            </a:lvl2pPr>
            <a:lvl3pPr>
              <a:defRPr sz="1500">
                <a:latin typeface="Times New Roman" panose="02020603050405020304" pitchFamily="18" charset="0"/>
              </a:defRPr>
            </a:lvl3pPr>
            <a:lvl4pPr>
              <a:defRPr sz="1350">
                <a:latin typeface="Times New Roman" panose="02020603050405020304" pitchFamily="18" charset="0"/>
              </a:defRPr>
            </a:lvl4pPr>
            <a:lvl5pPr>
              <a:defRPr sz="1350">
                <a:latin typeface="Times New Roman" panose="02020603050405020304" pitchFamily="18" charset="0"/>
              </a:defRPr>
            </a:lvl5pPr>
            <a:lvl6pPr>
              <a:defRPr sz="1350"/>
            </a:lvl6pPr>
            <a:lvl7pPr>
              <a:defRPr sz="1350"/>
            </a:lvl7pPr>
            <a:lvl8pPr>
              <a:defRPr sz="1350"/>
            </a:lvl8pPr>
            <a:lvl9pPr>
              <a:defRPr sz="135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lvl1pPr>
              <a:defRPr>
                <a:latin typeface="Times New Roman" panose="02020603050405020304" pitchFamily="18" charset="0"/>
              </a:defRPr>
            </a:lvl1pPr>
          </a:lstStyle>
          <a:p>
            <a:pPr>
              <a:defRPr/>
            </a:pPr>
            <a:r>
              <a:rPr lang="en-US" altLang="en-US"/>
              <a:t>(#)</a:t>
            </a:r>
            <a:endParaRPr lang="en-US" altLang="en-US" dirty="0"/>
          </a:p>
        </p:txBody>
      </p:sp>
      <p:sp>
        <p:nvSpPr>
          <p:cNvPr id="6" name="Footer Placeholder 5"/>
          <p:cNvSpPr>
            <a:spLocks noGrp="1"/>
          </p:cNvSpPr>
          <p:nvPr>
            <p:ph type="ftr" sz="quarter" idx="11"/>
          </p:nvPr>
        </p:nvSpPr>
        <p:spPr>
          <a:xfrm>
            <a:off x="4165600" y="6356353"/>
            <a:ext cx="3860800" cy="365125"/>
          </a:xfrm>
          <a:prstGeom prst="rect">
            <a:avLst/>
          </a:prstGeom>
        </p:spPr>
        <p:txBody>
          <a:bodyPr/>
          <a:lstStyle>
            <a:lvl1pPr>
              <a:defRPr>
                <a:latin typeface="Times New Roman" panose="02020603050405020304" pitchFamily="18" charset="0"/>
              </a:defRPr>
            </a:lvl1pPr>
          </a:lstStyle>
          <a:p>
            <a:pPr>
              <a:defRPr/>
            </a:pPr>
            <a:r>
              <a:rPr lang="en-US" dirty="0"/>
              <a:t>Seven Paths to Service Connection</a:t>
            </a:r>
          </a:p>
        </p:txBody>
      </p:sp>
      <p:sp>
        <p:nvSpPr>
          <p:cNvPr id="7" name="Slide Number Placeholder 6"/>
          <p:cNvSpPr>
            <a:spLocks noGrp="1"/>
          </p:cNvSpPr>
          <p:nvPr>
            <p:ph type="sldNum" sz="quarter" idx="12"/>
          </p:nvPr>
        </p:nvSpPr>
        <p:spPr/>
        <p:txBody>
          <a:bodyPr/>
          <a:lstStyle>
            <a:lvl1pPr>
              <a:defRPr>
                <a:latin typeface="Times New Roman" panose="02020603050405020304" pitchFamily="18" charset="0"/>
              </a:defRPr>
            </a:lvl1pPr>
          </a:lstStyle>
          <a:p>
            <a:pPr>
              <a:defRPr/>
            </a:pPr>
            <a:fld id="{7259222E-0FA5-407E-8A7D-169509B95248}" type="slidenum">
              <a:rPr lang="en-US" smtClean="0"/>
              <a:pPr>
                <a:defRPr/>
              </a:pPr>
              <a:t>‹#›</a:t>
            </a:fld>
            <a:endParaRPr lang="en-US" dirty="0"/>
          </a:p>
        </p:txBody>
      </p:sp>
    </p:spTree>
    <p:extLst>
      <p:ext uri="{BB962C8B-B14F-4D97-AF65-F5344CB8AC3E}">
        <p14:creationId xmlns:p14="http://schemas.microsoft.com/office/powerpoint/2010/main" val="639702396"/>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171870833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lvl1pPr>
              <a:defRPr sz="2000"/>
            </a:lvl1pPr>
          </a:lstStyle>
          <a:p>
            <a:fld id="{60B18D57-13A5-4968-950D-8FEF41FA4399}" type="slidenum">
              <a:rPr lang="en-US" smtClean="0"/>
              <a:pPr/>
              <a:t>‹#›</a:t>
            </a:fld>
            <a:endParaRPr lang="en-US" dirty="0"/>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26185812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1239217713"/>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r>
              <a:rPr lang="en-US" dirty="0"/>
              <a:t>Click icon to add table</a:t>
            </a:r>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206738849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r>
              <a:rPr lang="en-US" dirty="0"/>
              <a:t>Click icon to add chart</a:t>
            </a:r>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137515193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50370877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73566103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731832747"/>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lvl1pPr>
              <a:defRPr sz="2000"/>
            </a:lvl1pPr>
          </a:lstStyle>
          <a:p>
            <a:fld id="{60B18D57-13A5-4968-950D-8FEF41FA4399}" type="slidenum">
              <a:rPr lang="en-US" smtClean="0"/>
              <a:pPr/>
              <a:t>‹#›</a:t>
            </a:fld>
            <a:endParaRPr lang="en-US" dirty="0"/>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2429795519"/>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r>
              <a:rPr lang="en-US" dirty="0"/>
              <a:t>Click icon to add table</a:t>
            </a:r>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1670796453"/>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r>
              <a:rPr lang="en-US" dirty="0"/>
              <a:t>Click icon to add chart</a:t>
            </a:r>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1328366238"/>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850666809"/>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2308340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atin typeface="Times New Roman" panose="02020603050405020304" pitchFamily="18" charset="0"/>
              </a:defRPr>
            </a:lvl1pPr>
          </a:lstStyle>
          <a:p>
            <a:pPr>
              <a:defRPr/>
            </a:pPr>
            <a:fld id="{22D809A6-B977-45CA-BC64-77C86AC76C02}" type="datetime1">
              <a:rPr lang="en-US" smtClean="0"/>
              <a:pPr>
                <a:defRPr/>
              </a:pPr>
              <a:t>9/5/2023</a:t>
            </a:fld>
            <a:endParaRPr lang="en-US" dirty="0"/>
          </a:p>
        </p:txBody>
      </p:sp>
      <p:sp>
        <p:nvSpPr>
          <p:cNvPr id="3" name="Footer Placeholder 4"/>
          <p:cNvSpPr>
            <a:spLocks noGrp="1"/>
          </p:cNvSpPr>
          <p:nvPr>
            <p:ph type="ftr" sz="quarter" idx="11"/>
          </p:nvPr>
        </p:nvSpPr>
        <p:spPr/>
        <p:txBody>
          <a:bodyPr/>
          <a:lstStyle>
            <a:lvl1pPr>
              <a:defRPr>
                <a:latin typeface="Times New Roman" panose="02020603050405020304" pitchFamily="18" charset="0"/>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376F2E7C-C042-4555-B404-16BDCC60B113}" type="slidenum">
              <a:rPr lang="en-US"/>
              <a:pPr>
                <a:defRPr/>
              </a:pPr>
              <a:t>‹#›</a:t>
            </a:fld>
            <a:endParaRPr lang="en-US" dirty="0"/>
          </a:p>
        </p:txBody>
      </p:sp>
    </p:spTree>
    <p:extLst>
      <p:ext uri="{BB962C8B-B14F-4D97-AF65-F5344CB8AC3E}">
        <p14:creationId xmlns:p14="http://schemas.microsoft.com/office/powerpoint/2010/main" val="1229162301"/>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3794889710"/>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r>
              <a:rPr lang="en-US" dirty="0"/>
              <a:t>Click icon to add table</a:t>
            </a:r>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3878940679"/>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r>
              <a:rPr lang="en-US" dirty="0"/>
              <a:t>Click icon to add chart</a:t>
            </a:r>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2922296615"/>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lvl1pPr>
              <a:defRPr sz="2000">
                <a:solidFill>
                  <a:schemeClr val="tx1"/>
                </a:solidFill>
              </a:defRPr>
            </a:lvl1pPr>
          </a:lstStyle>
          <a:p>
            <a:fld id="{60B18D57-13A5-4968-950D-8FEF41FA4399}" type="slidenum">
              <a:rPr lang="en-US" smtClean="0"/>
              <a:pPr/>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3036018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316974675"/>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555316303"/>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9/5/2023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596501743"/>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10.xml.rels><?xml version="1.0" encoding="UTF-8" standalone="yes"?>
<Relationships xmlns="http://schemas.openxmlformats.org/package/2006/relationships"><Relationship Id="rId3" Type="http://schemas.openxmlformats.org/officeDocument/2006/relationships/slideLayout" Target="../slideLayouts/slideLayout56.xml"/><Relationship Id="rId7" Type="http://schemas.openxmlformats.org/officeDocument/2006/relationships/image" Target="../media/image1.png"/><Relationship Id="rId2" Type="http://schemas.openxmlformats.org/officeDocument/2006/relationships/slideLayout" Target="../slideLayouts/slideLayout55.xml"/><Relationship Id="rId1" Type="http://schemas.openxmlformats.org/officeDocument/2006/relationships/slideLayout" Target="../slideLayouts/slideLayout54.xml"/><Relationship Id="rId6" Type="http://schemas.openxmlformats.org/officeDocument/2006/relationships/theme" Target="../theme/theme10.xml"/><Relationship Id="rId5" Type="http://schemas.openxmlformats.org/officeDocument/2006/relationships/slideLayout" Target="../slideLayouts/slideLayout58.xml"/><Relationship Id="rId4" Type="http://schemas.openxmlformats.org/officeDocument/2006/relationships/slideLayout" Target="../slideLayouts/slideLayout57.xml"/></Relationships>
</file>

<file path=ppt/slideMasters/_rels/slideMaster11.xml.rels><?xml version="1.0" encoding="UTF-8" standalone="yes"?>
<Relationships xmlns="http://schemas.openxmlformats.org/package/2006/relationships"><Relationship Id="rId3" Type="http://schemas.openxmlformats.org/officeDocument/2006/relationships/slideLayout" Target="../slideLayouts/slideLayout61.xml"/><Relationship Id="rId7" Type="http://schemas.openxmlformats.org/officeDocument/2006/relationships/image" Target="../media/image1.png"/><Relationship Id="rId2" Type="http://schemas.openxmlformats.org/officeDocument/2006/relationships/slideLayout" Target="../slideLayouts/slideLayout60.xml"/><Relationship Id="rId1" Type="http://schemas.openxmlformats.org/officeDocument/2006/relationships/slideLayout" Target="../slideLayouts/slideLayout59.xml"/><Relationship Id="rId6" Type="http://schemas.openxmlformats.org/officeDocument/2006/relationships/theme" Target="../theme/theme11.xml"/><Relationship Id="rId5" Type="http://schemas.openxmlformats.org/officeDocument/2006/relationships/slideLayout" Target="../slideLayouts/slideLayout63.xml"/><Relationship Id="rId4" Type="http://schemas.openxmlformats.org/officeDocument/2006/relationships/slideLayout" Target="../slideLayouts/slideLayout62.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13" Type="http://schemas.openxmlformats.org/officeDocument/2006/relationships/theme" Target="../theme/theme2.xml"/><Relationship Id="rId3" Type="http://schemas.openxmlformats.org/officeDocument/2006/relationships/slideLayout" Target="../slideLayouts/slideLayout9.xml"/><Relationship Id="rId7" Type="http://schemas.openxmlformats.org/officeDocument/2006/relationships/slideLayout" Target="../slideLayouts/slideLayout13.xml"/><Relationship Id="rId12" Type="http://schemas.openxmlformats.org/officeDocument/2006/relationships/slideLayout" Target="../slideLayouts/slideLayout18.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slideLayout" Target="../slideLayouts/slideLayout17.xml"/><Relationship Id="rId5" Type="http://schemas.openxmlformats.org/officeDocument/2006/relationships/slideLayout" Target="../slideLayouts/slideLayout11.xml"/><Relationship Id="rId15" Type="http://schemas.openxmlformats.org/officeDocument/2006/relationships/image" Target="../media/image3.png"/><Relationship Id="rId10" Type="http://schemas.openxmlformats.org/officeDocument/2006/relationships/slideLayout" Target="../slideLayouts/slideLayout16.xml"/><Relationship Id="rId4" Type="http://schemas.openxmlformats.org/officeDocument/2006/relationships/slideLayout" Target="../slideLayouts/slideLayout10.xml"/><Relationship Id="rId9" Type="http://schemas.openxmlformats.org/officeDocument/2006/relationships/slideLayout" Target="../slideLayouts/slideLayout15.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image" Target="../media/image1.png"/><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theme" Target="../theme/theme3.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s>
</file>

<file path=ppt/slideMasters/_rels/slideMaster4.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2.xml"/><Relationship Id="rId7" Type="http://schemas.openxmlformats.org/officeDocument/2006/relationships/theme" Target="../theme/theme4.xml"/><Relationship Id="rId2" Type="http://schemas.openxmlformats.org/officeDocument/2006/relationships/slideLayout" Target="../slideLayouts/slideLayout31.xml"/><Relationship Id="rId1" Type="http://schemas.openxmlformats.org/officeDocument/2006/relationships/slideLayout" Target="../slideLayouts/slideLayout30.xml"/><Relationship Id="rId6" Type="http://schemas.openxmlformats.org/officeDocument/2006/relationships/slideLayout" Target="../slideLayouts/slideLayout35.xml"/><Relationship Id="rId5" Type="http://schemas.openxmlformats.org/officeDocument/2006/relationships/slideLayout" Target="../slideLayouts/slideLayout34.xml"/><Relationship Id="rId4" Type="http://schemas.openxmlformats.org/officeDocument/2006/relationships/slideLayout" Target="../slideLayouts/slideLayout33.xml"/></Relationships>
</file>

<file path=ppt/slideMasters/_rels/slideMaster5.xml.rels><?xml version="1.0" encoding="UTF-8" standalone="yes"?>
<Relationships xmlns="http://schemas.openxmlformats.org/package/2006/relationships"><Relationship Id="rId3" Type="http://schemas.openxmlformats.org/officeDocument/2006/relationships/theme" Target="../theme/theme5.xml"/><Relationship Id="rId2" Type="http://schemas.openxmlformats.org/officeDocument/2006/relationships/slideLayout" Target="../slideLayouts/slideLayout37.xml"/><Relationship Id="rId1" Type="http://schemas.openxmlformats.org/officeDocument/2006/relationships/slideLayout" Target="../slideLayouts/slideLayout36.xml"/><Relationship Id="rId5" Type="http://schemas.openxmlformats.org/officeDocument/2006/relationships/image" Target="../media/image3.png"/><Relationship Id="rId4" Type="http://schemas.openxmlformats.org/officeDocument/2006/relationships/image" Target="../media/image2.png"/></Relationships>
</file>

<file path=ppt/slideMasters/_rels/slideMaster6.xml.rels><?xml version="1.0" encoding="UTF-8" standalone="yes"?>
<Relationships xmlns="http://schemas.openxmlformats.org/package/2006/relationships"><Relationship Id="rId3" Type="http://schemas.openxmlformats.org/officeDocument/2006/relationships/theme" Target="../theme/theme6.xml"/><Relationship Id="rId2" Type="http://schemas.openxmlformats.org/officeDocument/2006/relationships/slideLayout" Target="../slideLayouts/slideLayout39.xml"/><Relationship Id="rId1" Type="http://schemas.openxmlformats.org/officeDocument/2006/relationships/slideLayout" Target="../slideLayouts/slideLayout38.xml"/><Relationship Id="rId5" Type="http://schemas.openxmlformats.org/officeDocument/2006/relationships/image" Target="../media/image3.png"/><Relationship Id="rId4" Type="http://schemas.openxmlformats.org/officeDocument/2006/relationships/image" Target="../media/image2.png"/></Relationships>
</file>

<file path=ppt/slideMasters/_rels/slideMaster7.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42.xml"/><Relationship Id="rId7" Type="http://schemas.openxmlformats.org/officeDocument/2006/relationships/theme" Target="../theme/theme7.xml"/><Relationship Id="rId2" Type="http://schemas.openxmlformats.org/officeDocument/2006/relationships/slideLayout" Target="../slideLayouts/slideLayout41.xml"/><Relationship Id="rId1" Type="http://schemas.openxmlformats.org/officeDocument/2006/relationships/slideLayout" Target="../slideLayouts/slideLayout40.xml"/><Relationship Id="rId6" Type="http://schemas.openxmlformats.org/officeDocument/2006/relationships/slideLayout" Target="../slideLayouts/slideLayout45.xml"/><Relationship Id="rId5" Type="http://schemas.openxmlformats.org/officeDocument/2006/relationships/slideLayout" Target="../slideLayouts/slideLayout44.xml"/><Relationship Id="rId4" Type="http://schemas.openxmlformats.org/officeDocument/2006/relationships/slideLayout" Target="../slideLayouts/slideLayout43.xml"/></Relationships>
</file>

<file path=ppt/slideMasters/_rels/slideMaster8.xml.rels><?xml version="1.0" encoding="UTF-8" standalone="yes"?>
<Relationships xmlns="http://schemas.openxmlformats.org/package/2006/relationships"><Relationship Id="rId3" Type="http://schemas.openxmlformats.org/officeDocument/2006/relationships/theme" Target="../theme/theme8.xml"/><Relationship Id="rId2" Type="http://schemas.openxmlformats.org/officeDocument/2006/relationships/slideLayout" Target="../slideLayouts/slideLayout47.xml"/><Relationship Id="rId1" Type="http://schemas.openxmlformats.org/officeDocument/2006/relationships/slideLayout" Target="../slideLayouts/slideLayout46.xml"/><Relationship Id="rId5" Type="http://schemas.openxmlformats.org/officeDocument/2006/relationships/image" Target="../media/image3.png"/><Relationship Id="rId4" Type="http://schemas.openxmlformats.org/officeDocument/2006/relationships/image" Target="../media/image2.png"/></Relationships>
</file>

<file path=ppt/slideMasters/_rels/slideMaster9.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50.xml"/><Relationship Id="rId7" Type="http://schemas.openxmlformats.org/officeDocument/2006/relationships/theme" Target="../theme/theme9.xml"/><Relationship Id="rId2" Type="http://schemas.openxmlformats.org/officeDocument/2006/relationships/slideLayout" Target="../slideLayouts/slideLayout49.xml"/><Relationship Id="rId1" Type="http://schemas.openxmlformats.org/officeDocument/2006/relationships/slideLayout" Target="../slideLayouts/slideLayout48.xml"/><Relationship Id="rId6" Type="http://schemas.openxmlformats.org/officeDocument/2006/relationships/slideLayout" Target="../slideLayouts/slideLayout53.xml"/><Relationship Id="rId5" Type="http://schemas.openxmlformats.org/officeDocument/2006/relationships/slideLayout" Target="../slideLayouts/slideLayout52.xml"/><Relationship Id="rId4" Type="http://schemas.openxmlformats.org/officeDocument/2006/relationships/slideLayout" Target="../slideLayouts/slideLayout5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Times New Roman" panose="02020603050405020304" pitchFamily="18" charset="0"/>
            </a:endParaRPr>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400">
                <a:solidFill>
                  <a:schemeClr val="tx1">
                    <a:tint val="75000"/>
                  </a:schemeClr>
                </a:solidFill>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cxnSp>
        <p:nvCxnSpPr>
          <p:cNvPr id="5" name="Straight Connector 4"/>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2365841268"/>
      </p:ext>
    </p:extLst>
  </p:cSld>
  <p:clrMap bg1="lt1" tx1="dk1" bg2="lt2" tx2="dk2" accent1="accent1" accent2="accent2" accent3="accent3" accent4="accent4" accent5="accent5" accent6="accent6" hlink="hlink" folHlink="folHlink"/>
  <p:sldLayoutIdLst>
    <p:sldLayoutId id="2147483674" r:id="rId1"/>
    <p:sldLayoutId id="2147483676" r:id="rId2"/>
    <p:sldLayoutId id="2147483680" r:id="rId3"/>
    <p:sldLayoutId id="2147483681" r:id="rId4"/>
    <p:sldLayoutId id="2147483678" r:id="rId5"/>
    <p:sldLayoutId id="2147483682"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000">
                <a:solidFill>
                  <a:schemeClr val="tx1">
                    <a:tint val="75000"/>
                  </a:schemeClr>
                </a:solidFill>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4137037838"/>
      </p:ext>
    </p:extLst>
  </p:cSld>
  <p:clrMap bg1="lt1" tx1="dk1" bg2="lt2" tx2="dk2" accent1="accent1" accent2="accent2" accent3="accent3" accent4="accent4" accent5="accent5" accent6="accent6" hlink="hlink" folHlink="folHlink"/>
  <p:sldLayoutIdLst>
    <p:sldLayoutId id="2147483770" r:id="rId1"/>
    <p:sldLayoutId id="2147483771" r:id="rId2"/>
    <p:sldLayoutId id="2147483772" r:id="rId3"/>
    <p:sldLayoutId id="2147483773" r:id="rId4"/>
    <p:sldLayoutId id="2147483774" r:id="rId5"/>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000">
                <a:solidFill>
                  <a:schemeClr val="tx1"/>
                </a:solidFill>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2330841111"/>
      </p:ext>
    </p:extLst>
  </p:cSld>
  <p:clrMap bg1="lt1" tx1="dk1" bg2="lt2" tx2="dk2" accent1="accent1" accent2="accent2" accent3="accent3" accent4="accent4" accent5="accent5" accent6="accent6" hlink="hlink" folHlink="folHlink"/>
  <p:sldLayoutIdLst>
    <p:sldLayoutId id="2147483776" r:id="rId1"/>
    <p:sldLayoutId id="2147483777" r:id="rId2"/>
    <p:sldLayoutId id="2147483778" r:id="rId3"/>
    <p:sldLayoutId id="2147483779" r:id="rId4"/>
    <p:sldLayoutId id="2147483780" r:id="rId5"/>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Times New Roman" panose="02020603050405020304" pitchFamily="18" charset="0"/>
              </a:defRPr>
            </a:lvl1pPr>
          </a:lstStyle>
          <a:p>
            <a:fld id="{C764DE79-268F-4C1A-8933-263129D2AF90}" type="datetimeFigureOut">
              <a:rPr lang="en-US" smtClean="0"/>
              <a:pPr/>
              <a:t>9/5/2023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Times New Roman" panose="02020603050405020304" pitchFamily="18" charset="0"/>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Times New Roman" panose="02020603050405020304" pitchFamily="18" charset="0"/>
              </a:defRPr>
            </a:lvl1pPr>
          </a:lstStyle>
          <a:p>
            <a:fld id="{48F63A3B-78C7-47BE-AE5E-E10140E04643}" type="slidenum">
              <a:rPr lang="en-US" smtClean="0"/>
              <a:pPr/>
              <a:t>‹#›</a:t>
            </a:fld>
            <a:endParaRPr lang="en-US" dirty="0"/>
          </a:p>
        </p:txBody>
      </p:sp>
      <p:sp>
        <p:nvSpPr>
          <p:cNvPr id="7" name="Rectangle 6"/>
          <p:cNvSpPr/>
          <p:nvPr userDrawn="1"/>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Times New Roman" panose="02020603050405020304" pitchFamily="18" charset="0"/>
            </a:endParaRPr>
          </a:p>
        </p:txBody>
      </p:sp>
      <p:pic>
        <p:nvPicPr>
          <p:cNvPr id="8" name="Picture 7"/>
          <p:cNvPicPr>
            <a:picLocks noChangeAspect="1"/>
          </p:cNvPicPr>
          <p:nvPr userDrawn="1"/>
        </p:nvPicPr>
        <p:blipFill rotWithShape="1">
          <a:blip r:embed="rId14">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9" name="Picture 8"/>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1648090998"/>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 id="2147483695"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imes New Roman" panose="020206030504050203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Times New Roman" panose="02020603050405020304" pitchFamily="18" charset="0"/>
              </a:defRPr>
            </a:lvl1pPr>
          </a:lstStyle>
          <a:p>
            <a:fld id="{C764DE79-268F-4C1A-8933-263129D2AF90}" type="datetimeFigureOut">
              <a:rPr lang="en-US" smtClean="0"/>
              <a:pPr/>
              <a:t>9/5/2023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Times New Roman" panose="02020603050405020304" pitchFamily="18" charset="0"/>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Times New Roman" panose="02020603050405020304" pitchFamily="18" charset="0"/>
              </a:defRPr>
            </a:lvl1pPr>
          </a:lstStyle>
          <a:p>
            <a:fld id="{60B18D57-13A5-4968-950D-8FEF41FA4399}" type="slidenum">
              <a:rPr lang="en-US" smtClean="0"/>
              <a:pPr/>
              <a:t>‹#›</a:t>
            </a:fld>
            <a:endParaRPr lang="en-US" dirty="0"/>
          </a:p>
        </p:txBody>
      </p:sp>
      <p:sp>
        <p:nvSpPr>
          <p:cNvPr id="7" name="Rectangle 6"/>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Times New Roman" panose="02020603050405020304" pitchFamily="18" charset="0"/>
            </a:endParaRPr>
          </a:p>
        </p:txBody>
      </p:sp>
      <p:cxnSp>
        <p:nvCxnSpPr>
          <p:cNvPr id="8" name="Straight Connector 7"/>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1849017805"/>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imes New Roman" panose="020206030504050203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Times New Roman" panose="02020603050405020304" pitchFamily="18" charset="0"/>
              <a:ea typeface="+mn-ea"/>
              <a:cs typeface="+mn-cs"/>
            </a:endParaRPr>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000">
                <a:solidFill>
                  <a:schemeClr val="tx1">
                    <a:tint val="75000"/>
                  </a:schemeClr>
                </a:solidFill>
                <a:latin typeface="Times New Roman" panose="02020603050405020304" pitchFamily="18" charset="0"/>
                <a:cs typeface="Times New Roman" panose="02020603050405020304" pitchFamily="18" charset="0"/>
              </a:defRPr>
            </a:lvl1pPr>
          </a:lstStyle>
          <a:p>
            <a:pPr>
              <a:defRPr/>
            </a:pPr>
            <a:fld id="{60B18D57-13A5-4968-950D-8FEF41FA4399}" type="slidenum">
              <a:rPr lang="en-US" smtClean="0">
                <a:solidFill>
                  <a:prstClr val="black">
                    <a:tint val="75000"/>
                  </a:prstClr>
                </a:solidFill>
              </a:rPr>
              <a:pPr>
                <a:defRPr/>
              </a:pPr>
              <a:t>‹#›</a:t>
            </a:fld>
            <a:endParaRPr lang="en-US" dirty="0">
              <a:solidFill>
                <a:prstClr val="black">
                  <a:tint val="75000"/>
                </a:prstClr>
              </a:solidFill>
            </a:endParaRPr>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1734157576"/>
      </p:ext>
    </p:extLst>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Times New Roman" panose="02020603050405020304" pitchFamily="18" charset="0"/>
            </a:endParaRPr>
          </a:p>
        </p:txBody>
      </p:sp>
      <p:pic>
        <p:nvPicPr>
          <p:cNvPr id="4" name="Picture 3"/>
          <p:cNvPicPr>
            <a:picLocks noChangeAspect="1"/>
          </p:cNvPicPr>
          <p:nvPr/>
        </p:nvPicPr>
        <p:blipFill rotWithShape="1">
          <a:blip r:embed="rId4">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2" name="Picture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580571185"/>
      </p:ext>
    </p:extLst>
  </p:cSld>
  <p:clrMap bg1="lt1" tx1="dk1" bg2="lt2" tx2="dk2" accent1="accent1" accent2="accent2" accent3="accent3" accent4="accent4" accent5="accent5" accent6="accent6" hlink="hlink" folHlink="folHlink"/>
  <p:sldLayoutIdLst>
    <p:sldLayoutId id="2147483744" r:id="rId1"/>
    <p:sldLayoutId id="2147483746"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Times New Roman" panose="02020603050405020304" pitchFamily="18" charset="0"/>
            </a:endParaRPr>
          </a:p>
        </p:txBody>
      </p:sp>
      <p:pic>
        <p:nvPicPr>
          <p:cNvPr id="4" name="Picture 3"/>
          <p:cNvPicPr>
            <a:picLocks noChangeAspect="1"/>
          </p:cNvPicPr>
          <p:nvPr/>
        </p:nvPicPr>
        <p:blipFill rotWithShape="1">
          <a:blip r:embed="rId4">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2" name="Picture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2409276576"/>
      </p:ext>
    </p:extLst>
  </p:cSld>
  <p:clrMap bg1="lt1" tx1="dk1" bg2="lt2" tx2="dk2" accent1="accent1" accent2="accent2" accent3="accent3" accent4="accent4" accent5="accent5" accent6="accent6" hlink="hlink" folHlink="folHlink"/>
  <p:sldLayoutIdLst>
    <p:sldLayoutId id="2147483748" r:id="rId1"/>
    <p:sldLayoutId id="2147483750"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Times New Roman" panose="02020603050405020304" pitchFamily="18" charset="0"/>
            </a:endParaRPr>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000">
                <a:solidFill>
                  <a:schemeClr val="tx1">
                    <a:tint val="75000"/>
                  </a:schemeClr>
                </a:solidFill>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772680254"/>
      </p:ext>
    </p:extLst>
  </p:cSld>
  <p:clrMap bg1="lt1" tx1="dk1" bg2="lt2" tx2="dk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57"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Times New Roman" panose="02020603050405020304" pitchFamily="18" charset="0"/>
            </a:endParaRPr>
          </a:p>
        </p:txBody>
      </p:sp>
      <p:pic>
        <p:nvPicPr>
          <p:cNvPr id="4" name="Picture 3"/>
          <p:cNvPicPr>
            <a:picLocks noChangeAspect="1"/>
          </p:cNvPicPr>
          <p:nvPr/>
        </p:nvPicPr>
        <p:blipFill rotWithShape="1">
          <a:blip r:embed="rId4">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2" name="Picture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2179558717"/>
      </p:ext>
    </p:extLst>
  </p:cSld>
  <p:clrMap bg1="lt1" tx1="dk1" bg2="lt2" tx2="dk2" accent1="accent1" accent2="accent2" accent3="accent3" accent4="accent4" accent5="accent5" accent6="accent6" hlink="hlink" folHlink="folHlink"/>
  <p:sldLayoutIdLst>
    <p:sldLayoutId id="2147483759" r:id="rId1"/>
    <p:sldLayoutId id="2147483761"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Times New Roman" panose="02020603050405020304" pitchFamily="18" charset="0"/>
            </a:endParaRPr>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000">
                <a:solidFill>
                  <a:schemeClr val="tx1">
                    <a:tint val="75000"/>
                  </a:schemeClr>
                </a:solidFill>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224932039"/>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3" Type="http://schemas.openxmlformats.org/officeDocument/2006/relationships/hyperlink" Target="https://safe.apps.mil/" TargetMode="External"/><Relationship Id="rId2" Type="http://schemas.openxmlformats.org/officeDocument/2006/relationships/notesSlide" Target="../notesSlides/notesSlide12.xml"/><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0.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0.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0.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0.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0.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20.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0.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0.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0.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6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0.xml"/></Relationships>
</file>

<file path=ppt/slides/_rels/slide2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8.xml"/><Relationship Id="rId1" Type="http://schemas.openxmlformats.org/officeDocument/2006/relationships/slideLayout" Target="../slideLayouts/slideLayout20.xml"/></Relationships>
</file>

<file path=ppt/slides/_rels/slide29.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9.xml"/><Relationship Id="rId1" Type="http://schemas.openxmlformats.org/officeDocument/2006/relationships/slideLayout" Target="../slideLayouts/slideLayout20.xml"/><Relationship Id="rId4" Type="http://schemas.openxmlformats.org/officeDocument/2006/relationships/image" Target="../media/image6.JP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0.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0.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0.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0.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0.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0.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0.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54.xml"/></Relationships>
</file>

<file path=ppt/slides/_rels/slide37.xml.rels><?xml version="1.0" encoding="UTF-8" standalone="yes"?>
<Relationships xmlns="http://schemas.openxmlformats.org/package/2006/relationships"><Relationship Id="rId8" Type="http://schemas.openxmlformats.org/officeDocument/2006/relationships/hyperlink" Target="https://www.knowva.ebenefits.va.gov/system/templates/selfservice/va_ssnew/help/customer/locale/en-US/portal/554400000001018/content/554400000177952/M21-1-Part-X-Subpart-i-Chapter-6-Section-D-Ancillary-Benefits-and-Other-Issues-Involving-Benefits-Delivery-at-Discharge-BDD-or-BDD-Excluded-Claims%3FarticleViewContext=article_view_related_article#5" TargetMode="External"/><Relationship Id="rId3" Type="http://schemas.openxmlformats.org/officeDocument/2006/relationships/hyperlink" Target="https://www.knowva.ebenefits.va.gov/system/templates/selfservice/va_ssnew/help/customer/locale/en-US/portal/554400000001018/content/554400000177949/M21-1-Part-X-Subpart-i-Chapter-6-Section-A-Introduction-to-Pre-Discharge-Claims?query=M21-1%20X.i.6.A" TargetMode="External"/><Relationship Id="rId7" Type="http://schemas.openxmlformats.org/officeDocument/2006/relationships/hyperlink" Target="https://www.knowva.ebenefits.va.gov/system/templates/selfservice/va_ssnew/help/customer/locale/en-US/portal/554400000001018/content/554400000180507/M21-1-Part-IV-Subpart-i-Chapter-2-Section-E-Examinations-in-Special-Situations?query=%22Pre-Discharge%20examinations%22#3" TargetMode="External"/><Relationship Id="rId2" Type="http://schemas.openxmlformats.org/officeDocument/2006/relationships/notesSlide" Target="../notesSlides/notesSlide36.xml"/><Relationship Id="rId1" Type="http://schemas.openxmlformats.org/officeDocument/2006/relationships/slideLayout" Target="../slideLayouts/slideLayout20.xml"/><Relationship Id="rId6" Type="http://schemas.openxmlformats.org/officeDocument/2006/relationships/hyperlink" Target="https://www.knowva.ebenefits.va.gov/system/templates/selfservice/va_ssnew/help/customer/locale/en-US/portal/554400000001018/content/554400000177952/M21-1-Part-X-Subpart-i-Chapter-6-Section-D-Ancillary-Benefits-and-Other-Issues-Involving-Benefits-Delivery-at-Discharge-BDD-or-BDD-Excluded-Claims?query=%22Ancillary%20Benefits%20and%20other%20issues%20involving%20BDD%22" TargetMode="External"/><Relationship Id="rId5" Type="http://schemas.openxmlformats.org/officeDocument/2006/relationships/hyperlink" Target="https://www.knowva.ebenefits.va.gov/system/templates/selfservice/va_ssnew/help/customer/locale/en-US/portal/554400000001018/content/554400000177951/M21-1-Part-X-Subpart-i-Chapter-6-Section-C-Division-of-Responsibilities-Benefits-Delivery-at-Discharge-BDD-and-BDD-Excluded-Claims?query=M21-1%20X.i.6.C%20bdd-excluded" TargetMode="External"/><Relationship Id="rId4" Type="http://schemas.openxmlformats.org/officeDocument/2006/relationships/hyperlink" Target="https://www.knowva.ebenefits.va.gov/system/templates/selfservice/va_ssnew/help/customer/locale/en-US/portal/554400000001018/content/554400000177950/M21-1-Part-X-Subpart-i-Chapter-6-Section-B-Benefits-Delivery-at-Discharge-BDD-and-Initial-Processing?query=M21-1%20X.i.6.B" TargetMode="External"/></Relationships>
</file>

<file path=ppt/slides/_rels/slide38.xml.rels><?xml version="1.0" encoding="UTF-8" standalone="yes"?>
<Relationships xmlns="http://schemas.openxmlformats.org/package/2006/relationships"><Relationship Id="rId3" Type="http://schemas.openxmlformats.org/officeDocument/2006/relationships/hyperlink" Target="https://www.research.net/r/FSBKJVP" TargetMode="External"/><Relationship Id="rId2" Type="http://schemas.openxmlformats.org/officeDocument/2006/relationships/notesSlide" Target="../notesSlides/notesSlide37.xml"/><Relationship Id="rId1" Type="http://schemas.openxmlformats.org/officeDocument/2006/relationships/slideLayout" Target="../slideLayouts/slideLayout8.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0.xml"/></Relationships>
</file>

<file path=ppt/slides/_rels/slide5.xml.rels><?xml version="1.0" encoding="UTF-8" standalone="yes"?>
<Relationships xmlns="http://schemas.openxmlformats.org/package/2006/relationships"><Relationship Id="rId3" Type="http://schemas.openxmlformats.org/officeDocument/2006/relationships/hyperlink" Target="https://www.knowva.ebenefits.va.gov/system/templates/selfservice/va_ssnew/help/customer/locale/en-US/portal/554400000001018/content/554400000177951/M21-1-Part-X-Subpart-i-Chapter-6-Section-C-Division-of-Responsibilities-Benefits-Delivery-at-Discharge-BDD-and-BDD-Excluded-Claims%3FarticleViewContext=article_view_related_article?query=%22SHA%20Part%20a%22" TargetMode="External"/><Relationship Id="rId2" Type="http://schemas.openxmlformats.org/officeDocument/2006/relationships/notesSlide" Target="../notesSlides/notesSlide5.xml"/><Relationship Id="rId1" Type="http://schemas.openxmlformats.org/officeDocument/2006/relationships/slideLayout" Target="../slideLayouts/slideLayout2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0.xml"/></Relationships>
</file>

<file path=ppt/slides/_rels/slide7.xml.rels><?xml version="1.0" encoding="UTF-8" standalone="yes"?>
<Relationships xmlns="http://schemas.openxmlformats.org/package/2006/relationships"><Relationship Id="rId3" Type="http://schemas.openxmlformats.org/officeDocument/2006/relationships/hyperlink" Target="mailto:Mdrummond@vfw.org" TargetMode="External"/><Relationship Id="rId2" Type="http://schemas.openxmlformats.org/officeDocument/2006/relationships/notesSlide" Target="../notesSlides/notesSlide7.xml"/><Relationship Id="rId1" Type="http://schemas.openxmlformats.org/officeDocument/2006/relationships/slideLayout" Target="../slideLayouts/slideLayout2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9.xml"/><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479807" y="2221713"/>
            <a:ext cx="7498801" cy="1446550"/>
          </a:xfrm>
          <a:prstGeom prst="rect">
            <a:avLst/>
          </a:prstGeom>
          <a:noFill/>
        </p:spPr>
        <p:txBody>
          <a:bodyPr wrap="square" rtlCol="0">
            <a:spAutoFit/>
          </a:bodyPr>
          <a:lstStyle/>
          <a:p>
            <a:pPr algn="ctr"/>
            <a:r>
              <a:rPr lang="en-US" sz="4400" b="1" dirty="0">
                <a:latin typeface="Times New Roman" panose="02020603050405020304" pitchFamily="18" charset="0"/>
                <a:cs typeface="Times New Roman" panose="02020603050405020304" pitchFamily="18" charset="0"/>
              </a:rPr>
              <a:t>Benefits Delivery At Discharge </a:t>
            </a:r>
          </a:p>
          <a:p>
            <a:pPr algn="ctr"/>
            <a:r>
              <a:rPr lang="en-US" sz="4400" b="1" dirty="0">
                <a:latin typeface="Times New Roman" panose="02020603050405020304" pitchFamily="18" charset="0"/>
                <a:cs typeface="Times New Roman" panose="02020603050405020304" pitchFamily="18" charset="0"/>
              </a:rPr>
              <a:t>September 2023</a:t>
            </a:r>
          </a:p>
        </p:txBody>
      </p:sp>
    </p:spTree>
    <p:extLst>
      <p:ext uri="{BB962C8B-B14F-4D97-AF65-F5344CB8AC3E}">
        <p14:creationId xmlns:p14="http://schemas.microsoft.com/office/powerpoint/2010/main" val="13078982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747" y="230862"/>
            <a:ext cx="8820441" cy="928688"/>
          </a:xfrm>
        </p:spPr>
        <p:txBody>
          <a:bodyPr rtlCol="0">
            <a:noAutofit/>
          </a:bodyPr>
          <a:lstStyle/>
          <a:p>
            <a:pPr>
              <a:defRPr/>
            </a:pPr>
            <a:r>
              <a:rPr lang="en-US" sz="4000" b="1" dirty="0">
                <a:latin typeface="Times New Roman" panose="02020603050405020304" pitchFamily="18" charset="0"/>
                <a:cs typeface="Times New Roman" panose="02020603050405020304" pitchFamily="18" charset="0"/>
              </a:rPr>
              <a:t>Service Treatment Records (continued)</a:t>
            </a:r>
            <a:endParaRPr lang="en-US" sz="4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6147" name="Content Placeholder 2"/>
          <p:cNvSpPr>
            <a:spLocks noGrp="1"/>
          </p:cNvSpPr>
          <p:nvPr>
            <p:ph idx="1"/>
          </p:nvPr>
        </p:nvSpPr>
        <p:spPr>
          <a:xfrm>
            <a:off x="464231" y="1547442"/>
            <a:ext cx="10986868" cy="4557934"/>
          </a:xfrm>
        </p:spPr>
        <p:txBody>
          <a:bodyPr>
            <a:normAutofit/>
          </a:bodyPr>
          <a:lstStyle/>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eaLnBrk="1" hangingPunct="1">
              <a:lnSpc>
                <a:spcPct val="100000"/>
              </a:lnSpc>
              <a:defRPr/>
            </a:pPr>
            <a:endParaRPr lang="en-US" altLang="en-US" sz="4200" dirty="0">
              <a:cs typeface="Times New Roman" panose="02020603050405020304" pitchFamily="18" charset="0"/>
            </a:endParaRPr>
          </a:p>
          <a:p>
            <a:pPr marL="0" indent="0">
              <a:buNone/>
              <a:defRPr/>
            </a:pPr>
            <a:endParaRPr lang="en-US" altLang="en-US" sz="2100" dirty="0"/>
          </a:p>
        </p:txBody>
      </p:sp>
      <p:sp>
        <p:nvSpPr>
          <p:cNvPr id="6148" name="Slide Number Placeholder 3"/>
          <p:cNvSpPr>
            <a:spLocks noGrp="1"/>
          </p:cNvSpPr>
          <p:nvPr>
            <p:ph type="sldNum" sz="quarter" idx="12"/>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1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18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15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1500">
                <a:solidFill>
                  <a:schemeClr val="tx1"/>
                </a:solidFill>
                <a:latin typeface="Calibri" panose="020F0502020204030204" pitchFamily="34" charset="0"/>
              </a:defRPr>
            </a:lvl5pPr>
            <a:lvl6pPr marL="18859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2288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25717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29146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D6DE287A-F147-4743-8801-2BF03EED09A2}" type="slidenum">
              <a:rPr kumimoji="0" lang="en-US" altLang="en-US" sz="2000" b="0" i="0" u="none" strike="noStrike" kern="1200" cap="none" spc="0" normalizeH="0" baseline="0" noProof="0">
                <a:ln>
                  <a:noFill/>
                </a:ln>
                <a:solidFill>
                  <a:prstClr val="black">
                    <a:lumMod val="50000"/>
                    <a:lumOff val="50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10</a:t>
            </a:fld>
            <a:endParaRPr kumimoji="0" lang="en-US" altLang="en-US" sz="2000" b="0" i="0" u="none" strike="noStrike" kern="1200" cap="none" spc="0" normalizeH="0" baseline="0" noProof="0" dirty="0">
              <a:ln>
                <a:noFill/>
              </a:ln>
              <a:solidFill>
                <a:prstClr val="black">
                  <a:lumMod val="50000"/>
                  <a:lumOff val="50000"/>
                </a:prstClr>
              </a:solidFill>
              <a:effectLst/>
              <a:uLnTx/>
              <a:uFillTx/>
              <a:latin typeface="Times New Roman" panose="02020603050405020304" pitchFamily="18" charset="0"/>
              <a:ea typeface="+mn-ea"/>
              <a:cs typeface="+mn-cs"/>
            </a:endParaRPr>
          </a:p>
        </p:txBody>
      </p:sp>
      <p:sp>
        <p:nvSpPr>
          <p:cNvPr id="3" name="TextBox 2">
            <a:extLst>
              <a:ext uri="{FF2B5EF4-FFF2-40B4-BE49-F238E27FC236}">
                <a16:creationId xmlns:a16="http://schemas.microsoft.com/office/drawing/2014/main" id="{9729740F-D07F-63AD-6786-3DBC747100E6}"/>
              </a:ext>
            </a:extLst>
          </p:cNvPr>
          <p:cNvSpPr txBox="1"/>
          <p:nvPr/>
        </p:nvSpPr>
        <p:spPr>
          <a:xfrm>
            <a:off x="575212" y="1553556"/>
            <a:ext cx="10986868" cy="4729018"/>
          </a:xfrm>
          <a:prstGeom prst="rect">
            <a:avLst/>
          </a:prstGeom>
          <a:noFill/>
        </p:spPr>
        <p:txBody>
          <a:bodyPr wrap="square" rtlCol="0">
            <a:noAutofit/>
          </a:bodyPr>
          <a:lstStyle/>
          <a:p>
            <a:r>
              <a:rPr lang="en-US" sz="2800" dirty="0">
                <a:latin typeface="Times New Roman" panose="02020603050405020304" pitchFamily="18" charset="0"/>
              </a:rPr>
              <a:t>STRs may include any or all of the following:</a:t>
            </a:r>
          </a:p>
          <a:p>
            <a:endParaRPr lang="en-US" sz="2800" dirty="0">
              <a:latin typeface="Times New Roman" panose="02020603050405020304" pitchFamily="18" charset="0"/>
            </a:endParaRPr>
          </a:p>
          <a:p>
            <a:pPr marL="342900" indent="-342900">
              <a:buFont typeface="Arial" panose="020B0604020202020204" pitchFamily="34" charset="0"/>
              <a:buChar char="•"/>
            </a:pPr>
            <a:r>
              <a:rPr lang="en-US" sz="2800" dirty="0">
                <a:latin typeface="Times New Roman" panose="02020603050405020304" pitchFamily="18" charset="0"/>
              </a:rPr>
              <a:t>Armed Forces Health Longitudinal Technology Application (AHLTA)</a:t>
            </a:r>
          </a:p>
          <a:p>
            <a:pPr marL="342900" indent="-342900">
              <a:buFont typeface="Arial" panose="020B0604020202020204" pitchFamily="34" charset="0"/>
              <a:buChar char="•"/>
            </a:pPr>
            <a:endParaRPr lang="en-US" sz="2400" dirty="0">
              <a:latin typeface="Times New Roman" panose="02020603050405020304" pitchFamily="18" charset="0"/>
            </a:endParaRPr>
          </a:p>
          <a:p>
            <a:pPr marL="342900" indent="-342900">
              <a:buFont typeface="Arial" panose="020B0604020202020204" pitchFamily="34" charset="0"/>
              <a:buChar char="•"/>
            </a:pPr>
            <a:r>
              <a:rPr lang="en-US" sz="2800" dirty="0">
                <a:latin typeface="Times New Roman" panose="02020603050405020304" pitchFamily="18" charset="0"/>
              </a:rPr>
              <a:t>Health Artifact and Image Management Solution (HAIMS)</a:t>
            </a:r>
          </a:p>
          <a:p>
            <a:pPr marL="342900" indent="-342900">
              <a:buFont typeface="Arial" panose="020B0604020202020204" pitchFamily="34" charset="0"/>
              <a:buChar char="•"/>
            </a:pPr>
            <a:endParaRPr lang="en-US" sz="2400" dirty="0">
              <a:latin typeface="Times New Roman" panose="02020603050405020304" pitchFamily="18" charset="0"/>
            </a:endParaRPr>
          </a:p>
          <a:p>
            <a:pPr marL="342900" indent="-342900">
              <a:buFont typeface="Arial" panose="020B0604020202020204" pitchFamily="34" charset="0"/>
              <a:buChar char="•"/>
            </a:pPr>
            <a:r>
              <a:rPr lang="en-US" sz="2800" dirty="0">
                <a:latin typeface="Times New Roman" panose="02020603050405020304" pitchFamily="18" charset="0"/>
              </a:rPr>
              <a:t>Military Health System (MHS) Genesis</a:t>
            </a:r>
          </a:p>
          <a:p>
            <a:pPr marL="342900" indent="-342900">
              <a:buFont typeface="Arial" panose="020B0604020202020204" pitchFamily="34" charset="0"/>
              <a:buChar char="•"/>
            </a:pPr>
            <a:endParaRPr lang="en-US" sz="2400" dirty="0">
              <a:latin typeface="Times New Roman" panose="02020603050405020304" pitchFamily="18" charset="0"/>
            </a:endParaRPr>
          </a:p>
          <a:p>
            <a:pPr marL="342900" indent="-342900">
              <a:buFont typeface="Arial" panose="020B0604020202020204" pitchFamily="34" charset="0"/>
              <a:buChar char="•"/>
            </a:pPr>
            <a:r>
              <a:rPr lang="en-US" sz="2800" dirty="0">
                <a:latin typeface="Times New Roman" panose="02020603050405020304" pitchFamily="18" charset="0"/>
              </a:rPr>
              <a:t>Hard copy records (scanned)</a:t>
            </a:r>
          </a:p>
          <a:p>
            <a:pPr marL="342900" indent="-342900">
              <a:buFont typeface="Arial" panose="020B0604020202020204" pitchFamily="34" charset="0"/>
              <a:buChar char="•"/>
            </a:pPr>
            <a:endParaRPr lang="en-US" sz="2400" dirty="0">
              <a:latin typeface="Times New Roman" panose="02020603050405020304" pitchFamily="18" charset="0"/>
            </a:endParaRPr>
          </a:p>
          <a:p>
            <a:pPr marL="342900" indent="-342900">
              <a:buFont typeface="Arial" panose="020B0604020202020204" pitchFamily="34" charset="0"/>
              <a:buChar char="•"/>
            </a:pPr>
            <a:r>
              <a:rPr lang="en-US" sz="2800" dirty="0">
                <a:latin typeface="Times New Roman" panose="02020603050405020304" pitchFamily="18" charset="0"/>
              </a:rPr>
              <a:t>Behavioral Health (Sensitive Notes) </a:t>
            </a:r>
          </a:p>
          <a:p>
            <a:endParaRPr lang="en-US" sz="2000" dirty="0">
              <a:latin typeface="Times New Roman" panose="02020603050405020304" pitchFamily="18" charset="0"/>
            </a:endParaRPr>
          </a:p>
        </p:txBody>
      </p:sp>
    </p:spTree>
    <p:extLst>
      <p:ext uri="{BB962C8B-B14F-4D97-AF65-F5344CB8AC3E}">
        <p14:creationId xmlns:p14="http://schemas.microsoft.com/office/powerpoint/2010/main" val="7658360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747" y="230862"/>
            <a:ext cx="8820441" cy="928688"/>
          </a:xfrm>
        </p:spPr>
        <p:txBody>
          <a:bodyPr rtlCol="0">
            <a:noAutofit/>
          </a:bodyPr>
          <a:lstStyle/>
          <a:p>
            <a:pPr>
              <a:defRPr/>
            </a:pPr>
            <a:r>
              <a:rPr lang="en-US" sz="4000" b="1" dirty="0">
                <a:latin typeface="Times New Roman" panose="02020603050405020304" pitchFamily="18" charset="0"/>
                <a:cs typeface="Times New Roman" panose="02020603050405020304" pitchFamily="18" charset="0"/>
              </a:rPr>
              <a:t>Separation Health Assessment (SHA)</a:t>
            </a:r>
            <a:endParaRPr lang="en-US" sz="4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6147" name="Content Placeholder 2"/>
          <p:cNvSpPr>
            <a:spLocks noGrp="1"/>
          </p:cNvSpPr>
          <p:nvPr>
            <p:ph idx="1"/>
          </p:nvPr>
        </p:nvSpPr>
        <p:spPr>
          <a:xfrm>
            <a:off x="464231" y="1547442"/>
            <a:ext cx="10986868" cy="4557934"/>
          </a:xfrm>
        </p:spPr>
        <p:txBody>
          <a:bodyPr>
            <a:normAutofit/>
          </a:bodyPr>
          <a:lstStyle/>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eaLnBrk="1" hangingPunct="1">
              <a:lnSpc>
                <a:spcPct val="100000"/>
              </a:lnSpc>
              <a:defRPr/>
            </a:pPr>
            <a:endParaRPr lang="en-US" altLang="en-US" sz="4200" dirty="0">
              <a:cs typeface="Times New Roman" panose="02020603050405020304" pitchFamily="18" charset="0"/>
            </a:endParaRPr>
          </a:p>
          <a:p>
            <a:pPr marL="0" indent="0">
              <a:buNone/>
              <a:defRPr/>
            </a:pPr>
            <a:endParaRPr lang="en-US" altLang="en-US" sz="2100" dirty="0"/>
          </a:p>
        </p:txBody>
      </p:sp>
      <p:sp>
        <p:nvSpPr>
          <p:cNvPr id="6148" name="Slide Number Placeholder 3"/>
          <p:cNvSpPr>
            <a:spLocks noGrp="1"/>
          </p:cNvSpPr>
          <p:nvPr>
            <p:ph type="sldNum" sz="quarter" idx="12"/>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1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18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15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1500">
                <a:solidFill>
                  <a:schemeClr val="tx1"/>
                </a:solidFill>
                <a:latin typeface="Calibri" panose="020F0502020204030204" pitchFamily="34" charset="0"/>
              </a:defRPr>
            </a:lvl5pPr>
            <a:lvl6pPr marL="18859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2288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25717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29146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D6DE287A-F147-4743-8801-2BF03EED09A2}" type="slidenum">
              <a:rPr kumimoji="0" lang="en-US" altLang="en-US" sz="2000" b="0" i="0" u="none" strike="noStrike" kern="1200" cap="none" spc="0" normalizeH="0" baseline="0" noProof="0">
                <a:ln>
                  <a:noFill/>
                </a:ln>
                <a:solidFill>
                  <a:prstClr val="black">
                    <a:lumMod val="50000"/>
                    <a:lumOff val="50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11</a:t>
            </a:fld>
            <a:endParaRPr kumimoji="0" lang="en-US" altLang="en-US" sz="2000" b="0" i="0" u="none" strike="noStrike" kern="1200" cap="none" spc="0" normalizeH="0" baseline="0" noProof="0" dirty="0">
              <a:ln>
                <a:noFill/>
              </a:ln>
              <a:solidFill>
                <a:prstClr val="black">
                  <a:lumMod val="50000"/>
                  <a:lumOff val="50000"/>
                </a:prstClr>
              </a:solidFill>
              <a:effectLst/>
              <a:uLnTx/>
              <a:uFillTx/>
              <a:latin typeface="Times New Roman" panose="02020603050405020304" pitchFamily="18" charset="0"/>
              <a:ea typeface="+mn-ea"/>
              <a:cs typeface="+mn-cs"/>
            </a:endParaRPr>
          </a:p>
        </p:txBody>
      </p:sp>
      <p:sp>
        <p:nvSpPr>
          <p:cNvPr id="4" name="TextBox 3">
            <a:extLst>
              <a:ext uri="{FF2B5EF4-FFF2-40B4-BE49-F238E27FC236}">
                <a16:creationId xmlns:a16="http://schemas.microsoft.com/office/drawing/2014/main" id="{73C12904-965A-ABBE-A033-2187E1393ECA}"/>
              </a:ext>
            </a:extLst>
          </p:cNvPr>
          <p:cNvSpPr txBox="1"/>
          <p:nvPr/>
        </p:nvSpPr>
        <p:spPr>
          <a:xfrm>
            <a:off x="524628" y="1230745"/>
            <a:ext cx="11066543" cy="4396509"/>
          </a:xfrm>
          <a:prstGeom prst="rect">
            <a:avLst/>
          </a:prstGeom>
          <a:noFill/>
        </p:spPr>
        <p:txBody>
          <a:bodyPr wrap="square" rtlCol="0">
            <a:noAutofit/>
          </a:bodyPr>
          <a:lstStyle/>
          <a:p>
            <a:r>
              <a:rPr lang="en-US" sz="2800" b="1" dirty="0">
                <a:latin typeface="Times New Roman" panose="02020603050405020304" pitchFamily="18" charset="0"/>
              </a:rPr>
              <a:t>VA Requires that all transition service members retiring through IDES or submitting BDD claims to complete a SHA Part A Self-Assessment. </a:t>
            </a:r>
          </a:p>
          <a:p>
            <a:endParaRPr lang="en-US" sz="1200" dirty="0">
              <a:latin typeface="Times New Roman" panose="02020603050405020304" pitchFamily="18" charset="0"/>
            </a:endParaRPr>
          </a:p>
          <a:p>
            <a:pPr marL="342900" indent="-342900">
              <a:buFont typeface="Arial" panose="020B0604020202020204" pitchFamily="34" charset="0"/>
              <a:buChar char="•"/>
            </a:pPr>
            <a:r>
              <a:rPr lang="en-US" sz="2800" dirty="0">
                <a:latin typeface="Times New Roman" panose="02020603050405020304" pitchFamily="18" charset="0"/>
              </a:rPr>
              <a:t>When a BDD claim is received and is missing the SHA Part A VA will send out two notices. </a:t>
            </a:r>
          </a:p>
          <a:p>
            <a:pPr marL="342900" indent="-342900">
              <a:buFont typeface="Arial" panose="020B0604020202020204" pitchFamily="34" charset="0"/>
              <a:buChar char="•"/>
            </a:pPr>
            <a:endParaRPr lang="en-US" sz="1050" dirty="0">
              <a:latin typeface="Times New Roman" panose="02020603050405020304" pitchFamily="18" charset="0"/>
            </a:endParaRPr>
          </a:p>
          <a:p>
            <a:pPr marL="342900" indent="-342900">
              <a:buFont typeface="Arial" panose="020B0604020202020204" pitchFamily="34" charset="0"/>
              <a:buChar char="•"/>
            </a:pPr>
            <a:r>
              <a:rPr lang="en-US" sz="2800" dirty="0">
                <a:latin typeface="Times New Roman" panose="02020603050405020304" pitchFamily="18" charset="0"/>
              </a:rPr>
              <a:t>Each Notice has a 15-day suspense date instructing the Service Member to complete and submit the SHA Part A. </a:t>
            </a:r>
          </a:p>
          <a:p>
            <a:pPr marL="342900" indent="-342900">
              <a:buFont typeface="Arial" panose="020B0604020202020204" pitchFamily="34" charset="0"/>
              <a:buChar char="•"/>
            </a:pPr>
            <a:endParaRPr lang="en-US" sz="1050" dirty="0">
              <a:latin typeface="Times New Roman" panose="02020603050405020304" pitchFamily="18" charset="0"/>
            </a:endParaRPr>
          </a:p>
          <a:p>
            <a:pPr marL="342900" indent="-342900">
              <a:buFont typeface="Arial" panose="020B0604020202020204" pitchFamily="34" charset="0"/>
              <a:buChar char="•"/>
            </a:pPr>
            <a:r>
              <a:rPr lang="en-US" sz="2800" dirty="0">
                <a:latin typeface="Times New Roman" panose="02020603050405020304" pitchFamily="18" charset="0"/>
              </a:rPr>
              <a:t>If the Service Member does not submit the SHA Part A after both notices from VA, VA will exclude the claim from the BDD program and the claim will be processed after the Service member has separated or retired. </a:t>
            </a:r>
          </a:p>
          <a:p>
            <a:endParaRPr lang="en-US" sz="1050" dirty="0">
              <a:latin typeface="Times New Roman" panose="02020603050405020304" pitchFamily="18" charset="0"/>
            </a:endParaRPr>
          </a:p>
          <a:p>
            <a:pPr marL="342900" indent="-342900">
              <a:buFont typeface="Arial" panose="020B0604020202020204" pitchFamily="34" charset="0"/>
              <a:buChar char="•"/>
            </a:pPr>
            <a:r>
              <a:rPr lang="en-US" sz="2800" dirty="0">
                <a:latin typeface="Times New Roman" panose="02020603050405020304" pitchFamily="18" charset="0"/>
              </a:rPr>
              <a:t>A copy of the SHA Part A can be found in the VA Resources page in the OLP. </a:t>
            </a:r>
          </a:p>
        </p:txBody>
      </p:sp>
    </p:spTree>
    <p:extLst>
      <p:ext uri="{BB962C8B-B14F-4D97-AF65-F5344CB8AC3E}">
        <p14:creationId xmlns:p14="http://schemas.microsoft.com/office/powerpoint/2010/main" val="17632959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747" y="230862"/>
            <a:ext cx="8820441" cy="928688"/>
          </a:xfrm>
        </p:spPr>
        <p:txBody>
          <a:bodyPr rtlCol="0">
            <a:noAutofit/>
          </a:bodyPr>
          <a:lstStyle/>
          <a:p>
            <a:pPr>
              <a:defRPr/>
            </a:pPr>
            <a:r>
              <a:rPr lang="en-US" sz="4000" b="1" dirty="0">
                <a:latin typeface="Times New Roman" panose="02020603050405020304" pitchFamily="18" charset="0"/>
                <a:cs typeface="Times New Roman" panose="02020603050405020304" pitchFamily="18" charset="0"/>
              </a:rPr>
              <a:t>DoD SAFE</a:t>
            </a:r>
            <a:endParaRPr lang="en-US" sz="4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6147" name="Content Placeholder 2"/>
          <p:cNvSpPr>
            <a:spLocks noGrp="1"/>
          </p:cNvSpPr>
          <p:nvPr>
            <p:ph idx="1"/>
          </p:nvPr>
        </p:nvSpPr>
        <p:spPr>
          <a:xfrm>
            <a:off x="464231" y="1547442"/>
            <a:ext cx="10986868" cy="4557934"/>
          </a:xfrm>
        </p:spPr>
        <p:txBody>
          <a:bodyPr>
            <a:normAutofit/>
          </a:bodyPr>
          <a:lstStyle/>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eaLnBrk="1" hangingPunct="1">
              <a:lnSpc>
                <a:spcPct val="100000"/>
              </a:lnSpc>
              <a:defRPr/>
            </a:pPr>
            <a:endParaRPr lang="en-US" altLang="en-US" sz="4200" dirty="0">
              <a:cs typeface="Times New Roman" panose="02020603050405020304" pitchFamily="18" charset="0"/>
            </a:endParaRPr>
          </a:p>
          <a:p>
            <a:pPr marL="0" indent="0">
              <a:buNone/>
              <a:defRPr/>
            </a:pPr>
            <a:endParaRPr lang="en-US" altLang="en-US" sz="2100" dirty="0"/>
          </a:p>
        </p:txBody>
      </p:sp>
      <p:sp>
        <p:nvSpPr>
          <p:cNvPr id="6148" name="Slide Number Placeholder 3"/>
          <p:cNvSpPr>
            <a:spLocks noGrp="1"/>
          </p:cNvSpPr>
          <p:nvPr>
            <p:ph type="sldNum" sz="quarter" idx="12"/>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1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18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15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1500">
                <a:solidFill>
                  <a:schemeClr val="tx1"/>
                </a:solidFill>
                <a:latin typeface="Calibri" panose="020F0502020204030204" pitchFamily="34" charset="0"/>
              </a:defRPr>
            </a:lvl5pPr>
            <a:lvl6pPr marL="18859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2288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25717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29146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D6DE287A-F147-4743-8801-2BF03EED09A2}" type="slidenum">
              <a:rPr kumimoji="0" lang="en-US" altLang="en-US" sz="2000" b="0" i="0" u="none" strike="noStrike" kern="1200" cap="none" spc="0" normalizeH="0" baseline="0" noProof="0">
                <a:ln>
                  <a:noFill/>
                </a:ln>
                <a:solidFill>
                  <a:prstClr val="black">
                    <a:lumMod val="50000"/>
                    <a:lumOff val="50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12</a:t>
            </a:fld>
            <a:endParaRPr kumimoji="0" lang="en-US" altLang="en-US" sz="2000" b="0" i="0" u="none" strike="noStrike" kern="1200" cap="none" spc="0" normalizeH="0" baseline="0" noProof="0" dirty="0">
              <a:ln>
                <a:noFill/>
              </a:ln>
              <a:solidFill>
                <a:prstClr val="black">
                  <a:lumMod val="50000"/>
                  <a:lumOff val="50000"/>
                </a:prstClr>
              </a:solidFill>
              <a:effectLst/>
              <a:uLnTx/>
              <a:uFillTx/>
              <a:latin typeface="Times New Roman" panose="02020603050405020304" pitchFamily="18" charset="0"/>
              <a:ea typeface="+mn-ea"/>
              <a:cs typeface="+mn-cs"/>
            </a:endParaRPr>
          </a:p>
        </p:txBody>
      </p:sp>
      <p:sp>
        <p:nvSpPr>
          <p:cNvPr id="3" name="TextBox 2">
            <a:extLst>
              <a:ext uri="{FF2B5EF4-FFF2-40B4-BE49-F238E27FC236}">
                <a16:creationId xmlns:a16="http://schemas.microsoft.com/office/drawing/2014/main" id="{91093B83-F42B-941B-A842-67EEC8E48A2E}"/>
              </a:ext>
            </a:extLst>
          </p:cNvPr>
          <p:cNvSpPr txBox="1"/>
          <p:nvPr/>
        </p:nvSpPr>
        <p:spPr>
          <a:xfrm>
            <a:off x="614679" y="1618384"/>
            <a:ext cx="10986868" cy="5052291"/>
          </a:xfrm>
          <a:prstGeom prst="rect">
            <a:avLst/>
          </a:prstGeom>
          <a:noFill/>
        </p:spPr>
        <p:txBody>
          <a:bodyPr wrap="square" rtlCol="0">
            <a:noAutofit/>
          </a:bodyPr>
          <a:lstStyle/>
          <a:p>
            <a:r>
              <a:rPr lang="en-US" sz="2400" dirty="0">
                <a:latin typeface="Times New Roman" panose="02020603050405020304" pitchFamily="18" charset="0"/>
              </a:rPr>
              <a:t>Department of Defense Secure Access File Exchange (DoD SAFE) is a secure file transfer system that allows for DoD CAC users the capability to securely </a:t>
            </a:r>
            <a:r>
              <a:rPr lang="en-US" sz="2400" b="1" dirty="0">
                <a:latin typeface="Times New Roman" panose="02020603050405020304" pitchFamily="18" charset="0"/>
              </a:rPr>
              <a:t>Send</a:t>
            </a:r>
            <a:r>
              <a:rPr lang="en-US" sz="2400" dirty="0">
                <a:latin typeface="Times New Roman" panose="02020603050405020304" pitchFamily="18" charset="0"/>
              </a:rPr>
              <a:t> and </a:t>
            </a:r>
            <a:r>
              <a:rPr lang="en-US" sz="2400" b="1" dirty="0">
                <a:latin typeface="Times New Roman" panose="02020603050405020304" pitchFamily="18" charset="0"/>
              </a:rPr>
              <a:t>Receive</a:t>
            </a:r>
            <a:r>
              <a:rPr lang="en-US" sz="2400" dirty="0">
                <a:latin typeface="Times New Roman" panose="02020603050405020304" pitchFamily="18" charset="0"/>
              </a:rPr>
              <a:t> large files, including files that are too large to be transmitted via email. </a:t>
            </a:r>
          </a:p>
          <a:p>
            <a:endParaRPr lang="en-US" sz="2400" dirty="0">
              <a:latin typeface="Times New Roman" panose="02020603050405020304" pitchFamily="18" charset="0"/>
            </a:endParaRPr>
          </a:p>
          <a:p>
            <a:r>
              <a:rPr lang="en-US" sz="2400" b="1" dirty="0">
                <a:latin typeface="Times New Roman" panose="02020603050405020304" pitchFamily="18" charset="0"/>
              </a:rPr>
              <a:t>Sending Files: </a:t>
            </a:r>
            <a:r>
              <a:rPr lang="en-US" sz="2400" dirty="0">
                <a:latin typeface="Times New Roman" panose="02020603050405020304" pitchFamily="18" charset="0"/>
              </a:rPr>
              <a:t>Authenticated CAC users can send files to any address. </a:t>
            </a:r>
          </a:p>
          <a:p>
            <a:endParaRPr lang="en-US" sz="2400" b="1" dirty="0">
              <a:latin typeface="Times New Roman" panose="02020603050405020304" pitchFamily="18" charset="0"/>
            </a:endParaRPr>
          </a:p>
          <a:p>
            <a:r>
              <a:rPr lang="en-US" sz="2400" b="1" dirty="0">
                <a:latin typeface="Times New Roman" panose="02020603050405020304" pitchFamily="18" charset="0"/>
              </a:rPr>
              <a:t>Receiving Files: </a:t>
            </a:r>
            <a:r>
              <a:rPr lang="en-US" sz="2400" dirty="0">
                <a:latin typeface="Times New Roman" panose="02020603050405020304" pitchFamily="18" charset="0"/>
              </a:rPr>
              <a:t>Users can receive files by following the URL contained in an email notifying recipients of the files and by providing a passcode. </a:t>
            </a:r>
          </a:p>
          <a:p>
            <a:endParaRPr lang="en-US" sz="2400" dirty="0">
              <a:latin typeface="Times New Roman" panose="02020603050405020304" pitchFamily="18" charset="0"/>
            </a:endParaRPr>
          </a:p>
          <a:p>
            <a:r>
              <a:rPr lang="en-US" sz="2400" dirty="0">
                <a:latin typeface="Times New Roman" panose="02020603050405020304" pitchFamily="18" charset="0"/>
              </a:rPr>
              <a:t>A maximum of 25 files can be sent with a maximum package size of 8 GB for all files sent and there is no limit on how many times files can be transferred.</a:t>
            </a:r>
          </a:p>
          <a:p>
            <a:endParaRPr lang="en-US" sz="2400" dirty="0">
              <a:latin typeface="Times New Roman" panose="02020603050405020304" pitchFamily="18" charset="0"/>
            </a:endParaRPr>
          </a:p>
          <a:p>
            <a:r>
              <a:rPr lang="en-US" sz="2400" dirty="0">
                <a:latin typeface="Times New Roman" panose="02020603050405020304" pitchFamily="18" charset="0"/>
              </a:rPr>
              <a:t>DoD Safe website can be found at: </a:t>
            </a:r>
            <a:r>
              <a:rPr lang="en-US" sz="2400" dirty="0">
                <a:latin typeface="Times New Roman" panose="02020603050405020304" pitchFamily="18" charset="0"/>
                <a:hlinkClick r:id="rId3"/>
              </a:rPr>
              <a:t>https://safe.apps.mil</a:t>
            </a:r>
            <a:r>
              <a:rPr lang="en-US" sz="2400" dirty="0">
                <a:latin typeface="Times New Roman" panose="02020603050405020304" pitchFamily="18" charset="0"/>
              </a:rPr>
              <a:t> </a:t>
            </a:r>
            <a:endParaRPr lang="en-US" sz="2000" dirty="0">
              <a:latin typeface="Times New Roman" panose="02020603050405020304" pitchFamily="18" charset="0"/>
            </a:endParaRPr>
          </a:p>
          <a:p>
            <a:endParaRPr lang="en-US" sz="2000" dirty="0">
              <a:latin typeface="Times New Roman" panose="02020603050405020304" pitchFamily="18" charset="0"/>
            </a:endParaRPr>
          </a:p>
          <a:p>
            <a:endParaRPr lang="en-US" sz="2000" dirty="0">
              <a:latin typeface="Times New Roman" panose="02020603050405020304" pitchFamily="18" charset="0"/>
            </a:endParaRPr>
          </a:p>
          <a:p>
            <a:endParaRPr lang="en-US" sz="2000" dirty="0">
              <a:latin typeface="Times New Roman" panose="02020603050405020304" pitchFamily="18" charset="0"/>
            </a:endParaRPr>
          </a:p>
        </p:txBody>
      </p:sp>
    </p:spTree>
    <p:extLst>
      <p:ext uri="{BB962C8B-B14F-4D97-AF65-F5344CB8AC3E}">
        <p14:creationId xmlns:p14="http://schemas.microsoft.com/office/powerpoint/2010/main" val="26867726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747" y="230862"/>
            <a:ext cx="8820441" cy="928688"/>
          </a:xfrm>
        </p:spPr>
        <p:txBody>
          <a:bodyPr rtlCol="0">
            <a:noAutofit/>
          </a:bodyPr>
          <a:lstStyle/>
          <a:p>
            <a:pPr>
              <a:defRPr/>
            </a:pPr>
            <a:r>
              <a:rPr lang="en-US" sz="4000" b="1" dirty="0">
                <a:latin typeface="Times New Roman" panose="02020603050405020304" pitchFamily="18" charset="0"/>
                <a:cs typeface="Times New Roman" panose="02020603050405020304" pitchFamily="18" charset="0"/>
              </a:rPr>
              <a:t>Complete Package</a:t>
            </a:r>
            <a:endParaRPr lang="en-US" sz="4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6147" name="Content Placeholder 2"/>
          <p:cNvSpPr>
            <a:spLocks noGrp="1"/>
          </p:cNvSpPr>
          <p:nvPr>
            <p:ph idx="1"/>
          </p:nvPr>
        </p:nvSpPr>
        <p:spPr>
          <a:xfrm>
            <a:off x="464231" y="1547442"/>
            <a:ext cx="10986868" cy="4557934"/>
          </a:xfrm>
        </p:spPr>
        <p:txBody>
          <a:bodyPr>
            <a:normAutofit/>
          </a:bodyPr>
          <a:lstStyle/>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eaLnBrk="1" hangingPunct="1">
              <a:lnSpc>
                <a:spcPct val="100000"/>
              </a:lnSpc>
              <a:defRPr/>
            </a:pPr>
            <a:endParaRPr lang="en-US" altLang="en-US" sz="4200" dirty="0">
              <a:cs typeface="Times New Roman" panose="02020603050405020304" pitchFamily="18" charset="0"/>
            </a:endParaRPr>
          </a:p>
          <a:p>
            <a:pPr marL="0" indent="0">
              <a:buNone/>
              <a:defRPr/>
            </a:pPr>
            <a:endParaRPr lang="en-US" altLang="en-US" sz="2100" dirty="0"/>
          </a:p>
        </p:txBody>
      </p:sp>
      <p:sp>
        <p:nvSpPr>
          <p:cNvPr id="6148" name="Slide Number Placeholder 3"/>
          <p:cNvSpPr>
            <a:spLocks noGrp="1"/>
          </p:cNvSpPr>
          <p:nvPr>
            <p:ph type="sldNum" sz="quarter" idx="12"/>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1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18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15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1500">
                <a:solidFill>
                  <a:schemeClr val="tx1"/>
                </a:solidFill>
                <a:latin typeface="Calibri" panose="020F0502020204030204" pitchFamily="34" charset="0"/>
              </a:defRPr>
            </a:lvl5pPr>
            <a:lvl6pPr marL="18859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2288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25717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29146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D6DE287A-F147-4743-8801-2BF03EED09A2}" type="slidenum">
              <a:rPr kumimoji="0" lang="en-US" altLang="en-US" sz="2000" b="0" i="0" u="none" strike="noStrike" kern="1200" cap="none" spc="0" normalizeH="0" baseline="0" noProof="0">
                <a:ln>
                  <a:noFill/>
                </a:ln>
                <a:solidFill>
                  <a:prstClr val="black">
                    <a:lumMod val="50000"/>
                    <a:lumOff val="50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13</a:t>
            </a:fld>
            <a:endParaRPr kumimoji="0" lang="en-US" altLang="en-US" sz="2000" b="0" i="0" u="none" strike="noStrike" kern="1200" cap="none" spc="0" normalizeH="0" baseline="0" noProof="0" dirty="0">
              <a:ln>
                <a:noFill/>
              </a:ln>
              <a:solidFill>
                <a:prstClr val="black">
                  <a:lumMod val="50000"/>
                  <a:lumOff val="50000"/>
                </a:prstClr>
              </a:solidFill>
              <a:effectLst/>
              <a:uLnTx/>
              <a:uFillTx/>
              <a:latin typeface="Times New Roman" panose="02020603050405020304" pitchFamily="18" charset="0"/>
              <a:ea typeface="+mn-ea"/>
              <a:cs typeface="+mn-cs"/>
            </a:endParaRPr>
          </a:p>
        </p:txBody>
      </p:sp>
      <p:sp>
        <p:nvSpPr>
          <p:cNvPr id="4" name="TextBox 3">
            <a:extLst>
              <a:ext uri="{FF2B5EF4-FFF2-40B4-BE49-F238E27FC236}">
                <a16:creationId xmlns:a16="http://schemas.microsoft.com/office/drawing/2014/main" id="{683679A3-0B39-D14B-3553-ADADFCB839A2}"/>
              </a:ext>
            </a:extLst>
          </p:cNvPr>
          <p:cNvSpPr txBox="1"/>
          <p:nvPr/>
        </p:nvSpPr>
        <p:spPr>
          <a:xfrm>
            <a:off x="589279" y="1572597"/>
            <a:ext cx="10986867" cy="5052291"/>
          </a:xfrm>
          <a:prstGeom prst="rect">
            <a:avLst/>
          </a:prstGeom>
          <a:noFill/>
        </p:spPr>
        <p:txBody>
          <a:bodyPr wrap="square" rtlCol="0">
            <a:noAutofit/>
          </a:bodyPr>
          <a:lstStyle/>
          <a:p>
            <a:r>
              <a:rPr lang="en-US" sz="2400" dirty="0">
                <a:latin typeface="Times New Roman" panose="02020603050405020304" pitchFamily="18" charset="0"/>
              </a:rPr>
              <a:t>A complete package consists of:</a:t>
            </a:r>
          </a:p>
          <a:p>
            <a:endParaRPr lang="en-US" sz="1100" dirty="0">
              <a:latin typeface="Times New Roman" panose="02020603050405020304" pitchFamily="18" charset="0"/>
            </a:endParaRPr>
          </a:p>
          <a:p>
            <a:pPr marL="342900" indent="-342900">
              <a:buFont typeface="Arial" panose="020B0604020202020204" pitchFamily="34" charset="0"/>
              <a:buChar char="•"/>
            </a:pPr>
            <a:r>
              <a:rPr lang="en-US" sz="2400" dirty="0">
                <a:latin typeface="Times New Roman" panose="02020603050405020304" pitchFamily="18" charset="0"/>
              </a:rPr>
              <a:t>VA Form 21-22</a:t>
            </a:r>
          </a:p>
          <a:p>
            <a:pPr marL="342900" indent="-342900">
              <a:buFont typeface="Arial" panose="020B0604020202020204" pitchFamily="34" charset="0"/>
              <a:buChar char="•"/>
            </a:pPr>
            <a:r>
              <a:rPr lang="en-US" sz="2400" dirty="0">
                <a:latin typeface="Times New Roman" panose="02020603050405020304" pitchFamily="18" charset="0"/>
              </a:rPr>
              <a:t>VA Form 21-526EZ</a:t>
            </a:r>
          </a:p>
          <a:p>
            <a:pPr marL="342900" indent="-342900">
              <a:buFont typeface="Arial" panose="020B0604020202020204" pitchFamily="34" charset="0"/>
              <a:buChar char="•"/>
            </a:pPr>
            <a:r>
              <a:rPr lang="en-US" sz="2400" dirty="0">
                <a:latin typeface="Times New Roman" panose="02020603050405020304" pitchFamily="18" charset="0"/>
              </a:rPr>
              <a:t>STRs/Private treatment records/Dental Records</a:t>
            </a:r>
          </a:p>
          <a:p>
            <a:pPr marL="342900" indent="-342900">
              <a:buFont typeface="Arial" panose="020B0604020202020204" pitchFamily="34" charset="0"/>
              <a:buChar char="•"/>
            </a:pPr>
            <a:r>
              <a:rPr lang="en-US" sz="2400" dirty="0">
                <a:latin typeface="Times New Roman" panose="02020603050405020304" pitchFamily="18" charset="0"/>
              </a:rPr>
              <a:t>SHA, Part A</a:t>
            </a:r>
          </a:p>
          <a:p>
            <a:endParaRPr lang="en-US" sz="1100" dirty="0">
              <a:latin typeface="Times New Roman" panose="02020603050405020304" pitchFamily="18" charset="0"/>
            </a:endParaRPr>
          </a:p>
          <a:p>
            <a:r>
              <a:rPr lang="en-US" sz="2400" dirty="0">
                <a:latin typeface="Times New Roman" panose="02020603050405020304" pitchFamily="18" charset="0"/>
              </a:rPr>
              <a:t>Potentially:</a:t>
            </a:r>
          </a:p>
          <a:p>
            <a:endParaRPr lang="en-US" sz="1100" dirty="0">
              <a:latin typeface="Times New Roman" panose="02020603050405020304" pitchFamily="18" charset="0"/>
            </a:endParaRPr>
          </a:p>
          <a:p>
            <a:pPr marL="342900" indent="-342900">
              <a:buFont typeface="Arial" panose="020B0604020202020204" pitchFamily="34" charset="0"/>
              <a:buChar char="•"/>
            </a:pPr>
            <a:r>
              <a:rPr lang="en-US" sz="2400" dirty="0">
                <a:latin typeface="Times New Roman" panose="02020603050405020304" pitchFamily="18" charset="0"/>
              </a:rPr>
              <a:t>VAF 21-686c</a:t>
            </a:r>
          </a:p>
          <a:p>
            <a:pPr marL="342900" indent="-342900">
              <a:buFont typeface="Arial" panose="020B0604020202020204" pitchFamily="34" charset="0"/>
              <a:buChar char="•"/>
            </a:pPr>
            <a:r>
              <a:rPr lang="en-US" sz="2400" dirty="0">
                <a:latin typeface="Times New Roman" panose="02020603050405020304" pitchFamily="18" charset="0"/>
              </a:rPr>
              <a:t>VAF 21-674</a:t>
            </a:r>
          </a:p>
          <a:p>
            <a:pPr marL="342900" indent="-342900">
              <a:buFont typeface="Arial" panose="020B0604020202020204" pitchFamily="34" charset="0"/>
              <a:buChar char="•"/>
            </a:pPr>
            <a:r>
              <a:rPr lang="en-US" sz="2400" dirty="0">
                <a:latin typeface="Times New Roman" panose="02020603050405020304" pitchFamily="18" charset="0"/>
              </a:rPr>
              <a:t>Dependent documents (Birth cert, Social Security card, Marriage Cert, Divorce Decrees)</a:t>
            </a:r>
          </a:p>
          <a:p>
            <a:pPr marL="342900" indent="-342900">
              <a:buFont typeface="Arial" panose="020B0604020202020204" pitchFamily="34" charset="0"/>
              <a:buChar char="•"/>
            </a:pPr>
            <a:r>
              <a:rPr lang="en-US" sz="2400" dirty="0">
                <a:latin typeface="Times New Roman" panose="02020603050405020304" pitchFamily="18" charset="0"/>
              </a:rPr>
              <a:t>Previous DD-214s</a:t>
            </a:r>
          </a:p>
          <a:p>
            <a:pPr marL="342900" indent="-342900">
              <a:buFont typeface="Arial" panose="020B0604020202020204" pitchFamily="34" charset="0"/>
              <a:buChar char="•"/>
            </a:pPr>
            <a:r>
              <a:rPr lang="en-US" sz="2400" dirty="0">
                <a:latin typeface="Times New Roman" panose="02020603050405020304" pitchFamily="18" charset="0"/>
              </a:rPr>
              <a:t>Current DD 214?</a:t>
            </a:r>
          </a:p>
          <a:p>
            <a:endParaRPr lang="en-US" sz="2400" dirty="0">
              <a:latin typeface="Times New Roman" panose="02020603050405020304" pitchFamily="18" charset="0"/>
            </a:endParaRPr>
          </a:p>
          <a:p>
            <a:endParaRPr lang="en-US" sz="2400" dirty="0">
              <a:latin typeface="Times New Roman" panose="02020603050405020304" pitchFamily="18" charset="0"/>
            </a:endParaRPr>
          </a:p>
        </p:txBody>
      </p:sp>
    </p:spTree>
    <p:extLst>
      <p:ext uri="{BB962C8B-B14F-4D97-AF65-F5344CB8AC3E}">
        <p14:creationId xmlns:p14="http://schemas.microsoft.com/office/powerpoint/2010/main" val="29453957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747" y="230862"/>
            <a:ext cx="8820441" cy="928688"/>
          </a:xfrm>
        </p:spPr>
        <p:txBody>
          <a:bodyPr rtlCol="0">
            <a:noAutofit/>
          </a:bodyPr>
          <a:lstStyle/>
          <a:p>
            <a:pPr>
              <a:defRPr/>
            </a:pPr>
            <a:r>
              <a:rPr lang="en-US" sz="4000" b="1" dirty="0">
                <a:latin typeface="Times New Roman" panose="02020603050405020304" pitchFamily="18" charset="0"/>
                <a:cs typeface="Times New Roman" panose="02020603050405020304" pitchFamily="18" charset="0"/>
              </a:rPr>
              <a:t>Additional Considerations Prior to Submission</a:t>
            </a:r>
            <a:endParaRPr lang="en-US" sz="4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6147" name="Content Placeholder 2"/>
          <p:cNvSpPr>
            <a:spLocks noGrp="1"/>
          </p:cNvSpPr>
          <p:nvPr>
            <p:ph idx="1"/>
          </p:nvPr>
        </p:nvSpPr>
        <p:spPr>
          <a:xfrm>
            <a:off x="464231" y="1547442"/>
            <a:ext cx="10986868" cy="4557934"/>
          </a:xfrm>
        </p:spPr>
        <p:txBody>
          <a:bodyPr>
            <a:normAutofit/>
          </a:bodyPr>
          <a:lstStyle/>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eaLnBrk="1" hangingPunct="1">
              <a:lnSpc>
                <a:spcPct val="100000"/>
              </a:lnSpc>
              <a:defRPr/>
            </a:pPr>
            <a:endParaRPr lang="en-US" altLang="en-US" sz="4200" dirty="0">
              <a:cs typeface="Times New Roman" panose="02020603050405020304" pitchFamily="18" charset="0"/>
            </a:endParaRPr>
          </a:p>
          <a:p>
            <a:pPr marL="0" indent="0">
              <a:buNone/>
              <a:defRPr/>
            </a:pPr>
            <a:endParaRPr lang="en-US" altLang="en-US" sz="2100" dirty="0"/>
          </a:p>
        </p:txBody>
      </p:sp>
      <p:sp>
        <p:nvSpPr>
          <p:cNvPr id="6148" name="Slide Number Placeholder 3"/>
          <p:cNvSpPr>
            <a:spLocks noGrp="1"/>
          </p:cNvSpPr>
          <p:nvPr>
            <p:ph type="sldNum" sz="quarter" idx="12"/>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1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18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15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1500">
                <a:solidFill>
                  <a:schemeClr val="tx1"/>
                </a:solidFill>
                <a:latin typeface="Calibri" panose="020F0502020204030204" pitchFamily="34" charset="0"/>
              </a:defRPr>
            </a:lvl5pPr>
            <a:lvl6pPr marL="18859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2288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25717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29146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D6DE287A-F147-4743-8801-2BF03EED09A2}" type="slidenum">
              <a:rPr kumimoji="0" lang="en-US" altLang="en-US" sz="2000" b="0" i="0" u="none" strike="noStrike" kern="1200" cap="none" spc="0" normalizeH="0" baseline="0" noProof="0">
                <a:ln>
                  <a:noFill/>
                </a:ln>
                <a:solidFill>
                  <a:prstClr val="black">
                    <a:lumMod val="50000"/>
                    <a:lumOff val="50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14</a:t>
            </a:fld>
            <a:endParaRPr kumimoji="0" lang="en-US" altLang="en-US" sz="2000" b="0" i="0" u="none" strike="noStrike" kern="1200" cap="none" spc="0" normalizeH="0" baseline="0" noProof="0" dirty="0">
              <a:ln>
                <a:noFill/>
              </a:ln>
              <a:solidFill>
                <a:prstClr val="black">
                  <a:lumMod val="50000"/>
                  <a:lumOff val="50000"/>
                </a:prstClr>
              </a:solidFill>
              <a:effectLst/>
              <a:uLnTx/>
              <a:uFillTx/>
              <a:latin typeface="Times New Roman" panose="02020603050405020304" pitchFamily="18" charset="0"/>
              <a:ea typeface="+mn-ea"/>
              <a:cs typeface="+mn-cs"/>
            </a:endParaRPr>
          </a:p>
        </p:txBody>
      </p:sp>
      <p:sp>
        <p:nvSpPr>
          <p:cNvPr id="6" name="TextBox 5">
            <a:extLst>
              <a:ext uri="{FF2B5EF4-FFF2-40B4-BE49-F238E27FC236}">
                <a16:creationId xmlns:a16="http://schemas.microsoft.com/office/drawing/2014/main" id="{DA171030-C223-1678-B7F2-3358B1D5FAE5}"/>
              </a:ext>
            </a:extLst>
          </p:cNvPr>
          <p:cNvSpPr txBox="1"/>
          <p:nvPr/>
        </p:nvSpPr>
        <p:spPr>
          <a:xfrm>
            <a:off x="617457" y="1587730"/>
            <a:ext cx="10986867" cy="4664363"/>
          </a:xfrm>
          <a:prstGeom prst="rect">
            <a:avLst/>
          </a:prstGeom>
          <a:noFill/>
        </p:spPr>
        <p:txBody>
          <a:bodyPr wrap="square" rtlCol="0">
            <a:noAutofit/>
          </a:bodyPr>
          <a:lstStyle/>
          <a:p>
            <a:pPr marL="342900" indent="-342900">
              <a:buFont typeface="Arial" panose="020B0604020202020204" pitchFamily="34" charset="0"/>
              <a:buChar char="•"/>
            </a:pPr>
            <a:r>
              <a:rPr lang="en-US" sz="2400" dirty="0">
                <a:latin typeface="Times New Roman" panose="02020603050405020304" pitchFamily="18" charset="0"/>
              </a:rPr>
              <a:t>Presumption of soundness/Entry Physical</a:t>
            </a:r>
          </a:p>
          <a:p>
            <a:pPr marL="342900" indent="-342900">
              <a:buFont typeface="Arial" panose="020B0604020202020204" pitchFamily="34" charset="0"/>
              <a:buChar char="•"/>
            </a:pPr>
            <a:endParaRPr lang="en-US" sz="2400" dirty="0">
              <a:latin typeface="Times New Roman" panose="02020603050405020304" pitchFamily="18" charset="0"/>
            </a:endParaRPr>
          </a:p>
          <a:p>
            <a:pPr marL="342900" indent="-342900">
              <a:buFont typeface="Arial" panose="020B0604020202020204" pitchFamily="34" charset="0"/>
              <a:buChar char="•"/>
            </a:pPr>
            <a:r>
              <a:rPr lang="en-US" sz="2400" dirty="0">
                <a:latin typeface="Times New Roman" panose="02020603050405020304" pitchFamily="18" charset="0"/>
              </a:rPr>
              <a:t>Aggravation of pre-existing conditions </a:t>
            </a:r>
          </a:p>
          <a:p>
            <a:pPr marL="342900" indent="-342900">
              <a:buFont typeface="Arial" panose="020B0604020202020204" pitchFamily="34" charset="0"/>
              <a:buChar char="•"/>
            </a:pPr>
            <a:endParaRPr lang="en-US" sz="2400" dirty="0">
              <a:latin typeface="Times New Roman" panose="02020603050405020304" pitchFamily="18" charset="0"/>
            </a:endParaRPr>
          </a:p>
          <a:p>
            <a:pPr marL="342900" indent="-342900">
              <a:buFont typeface="Arial" panose="020B0604020202020204" pitchFamily="34" charset="0"/>
              <a:buChar char="•"/>
            </a:pPr>
            <a:r>
              <a:rPr lang="en-US" sz="2400" dirty="0">
                <a:latin typeface="Times New Roman" panose="02020603050405020304" pitchFamily="18" charset="0"/>
              </a:rPr>
              <a:t>Prior Service/VA Claim: (always ask)</a:t>
            </a:r>
          </a:p>
          <a:p>
            <a:pPr marL="342900" indent="-342900">
              <a:buFont typeface="Arial" panose="020B0604020202020204" pitchFamily="34" charset="0"/>
              <a:buChar char="•"/>
            </a:pPr>
            <a:endParaRPr lang="en-US" sz="2400" dirty="0">
              <a:latin typeface="Times New Roman" panose="02020603050405020304" pitchFamily="18" charset="0"/>
            </a:endParaRPr>
          </a:p>
          <a:p>
            <a:pPr marL="800100" lvl="1" indent="-342900">
              <a:buFont typeface="Arial" panose="020B0604020202020204" pitchFamily="34" charset="0"/>
              <a:buChar char="•"/>
            </a:pPr>
            <a:r>
              <a:rPr lang="en-US" sz="2200" dirty="0">
                <a:latin typeface="Times New Roman" panose="02020603050405020304" pitchFamily="18" charset="0"/>
              </a:rPr>
              <a:t>Increased evaluations</a:t>
            </a:r>
          </a:p>
          <a:p>
            <a:pPr marL="800100" lvl="1" indent="-342900">
              <a:buFont typeface="Arial" panose="020B0604020202020204" pitchFamily="34" charset="0"/>
              <a:buChar char="•"/>
            </a:pPr>
            <a:endParaRPr lang="en-US" sz="2200" dirty="0">
              <a:latin typeface="Times New Roman" panose="02020603050405020304" pitchFamily="18" charset="0"/>
            </a:endParaRPr>
          </a:p>
          <a:p>
            <a:pPr marL="800100" lvl="1" indent="-342900">
              <a:buFont typeface="Arial" panose="020B0604020202020204" pitchFamily="34" charset="0"/>
              <a:buChar char="•"/>
            </a:pPr>
            <a:r>
              <a:rPr lang="en-US" sz="2200" dirty="0">
                <a:latin typeface="Times New Roman" panose="02020603050405020304" pitchFamily="18" charset="0"/>
              </a:rPr>
              <a:t>Resumption of payments</a:t>
            </a:r>
          </a:p>
          <a:p>
            <a:pPr marL="342900" indent="-342900">
              <a:buFont typeface="Arial" panose="020B0604020202020204" pitchFamily="34" charset="0"/>
              <a:buChar char="•"/>
            </a:pPr>
            <a:endParaRPr lang="en-US" sz="2200" dirty="0">
              <a:latin typeface="Times New Roman" panose="02020603050405020304" pitchFamily="18" charset="0"/>
            </a:endParaRPr>
          </a:p>
          <a:p>
            <a:pPr marL="800100" lvl="1" indent="-342900">
              <a:buFont typeface="Arial" panose="020B0604020202020204" pitchFamily="34" charset="0"/>
              <a:buChar char="•"/>
            </a:pPr>
            <a:r>
              <a:rPr lang="en-US" sz="2200" dirty="0">
                <a:latin typeface="Times New Roman" panose="02020603050405020304" pitchFamily="18" charset="0"/>
              </a:rPr>
              <a:t>Previous denials</a:t>
            </a:r>
          </a:p>
          <a:p>
            <a:endParaRPr lang="en-US" sz="2400" dirty="0">
              <a:latin typeface="Times New Roman" panose="02020603050405020304" pitchFamily="18" charset="0"/>
            </a:endParaRPr>
          </a:p>
        </p:txBody>
      </p:sp>
    </p:spTree>
    <p:extLst>
      <p:ext uri="{BB962C8B-B14F-4D97-AF65-F5344CB8AC3E}">
        <p14:creationId xmlns:p14="http://schemas.microsoft.com/office/powerpoint/2010/main" val="38011546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747" y="230862"/>
            <a:ext cx="8820441" cy="928688"/>
          </a:xfrm>
        </p:spPr>
        <p:txBody>
          <a:bodyPr rtlCol="0">
            <a:noAutofit/>
          </a:bodyPr>
          <a:lstStyle/>
          <a:p>
            <a:pPr>
              <a:defRPr/>
            </a:pPr>
            <a:r>
              <a:rPr lang="en-US" sz="4000" b="1" dirty="0">
                <a:latin typeface="Times New Roman" panose="02020603050405020304" pitchFamily="18" charset="0"/>
                <a:cs typeface="Times New Roman" panose="02020603050405020304" pitchFamily="18" charset="0"/>
              </a:rPr>
              <a:t>Additional Considerations Prior to Submission</a:t>
            </a:r>
            <a:endParaRPr lang="en-US" sz="4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6147" name="Content Placeholder 2"/>
          <p:cNvSpPr>
            <a:spLocks noGrp="1"/>
          </p:cNvSpPr>
          <p:nvPr>
            <p:ph idx="1"/>
          </p:nvPr>
        </p:nvSpPr>
        <p:spPr>
          <a:xfrm>
            <a:off x="464231" y="1547442"/>
            <a:ext cx="10986868" cy="4557934"/>
          </a:xfrm>
        </p:spPr>
        <p:txBody>
          <a:bodyPr>
            <a:normAutofit/>
          </a:bodyPr>
          <a:lstStyle/>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eaLnBrk="1" hangingPunct="1">
              <a:lnSpc>
                <a:spcPct val="100000"/>
              </a:lnSpc>
              <a:defRPr/>
            </a:pPr>
            <a:endParaRPr lang="en-US" altLang="en-US" sz="4200" dirty="0">
              <a:cs typeface="Times New Roman" panose="02020603050405020304" pitchFamily="18" charset="0"/>
            </a:endParaRPr>
          </a:p>
          <a:p>
            <a:pPr marL="0" indent="0">
              <a:buNone/>
              <a:defRPr/>
            </a:pPr>
            <a:endParaRPr lang="en-US" altLang="en-US" sz="2100" dirty="0"/>
          </a:p>
        </p:txBody>
      </p:sp>
      <p:sp>
        <p:nvSpPr>
          <p:cNvPr id="6148" name="Slide Number Placeholder 3"/>
          <p:cNvSpPr>
            <a:spLocks noGrp="1"/>
          </p:cNvSpPr>
          <p:nvPr>
            <p:ph type="sldNum" sz="quarter" idx="12"/>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1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18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15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1500">
                <a:solidFill>
                  <a:schemeClr val="tx1"/>
                </a:solidFill>
                <a:latin typeface="Calibri" panose="020F0502020204030204" pitchFamily="34" charset="0"/>
              </a:defRPr>
            </a:lvl5pPr>
            <a:lvl6pPr marL="18859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2288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25717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29146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D6DE287A-F147-4743-8801-2BF03EED09A2}" type="slidenum">
              <a:rPr kumimoji="0" lang="en-US" altLang="en-US" sz="2000" b="0" i="0" u="none" strike="noStrike" kern="1200" cap="none" spc="0" normalizeH="0" baseline="0" noProof="0">
                <a:ln>
                  <a:noFill/>
                </a:ln>
                <a:solidFill>
                  <a:prstClr val="black">
                    <a:lumMod val="50000"/>
                    <a:lumOff val="50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15</a:t>
            </a:fld>
            <a:endParaRPr kumimoji="0" lang="en-US" altLang="en-US" sz="2000" b="0" i="0" u="none" strike="noStrike" kern="1200" cap="none" spc="0" normalizeH="0" baseline="0" noProof="0" dirty="0">
              <a:ln>
                <a:noFill/>
              </a:ln>
              <a:solidFill>
                <a:prstClr val="black">
                  <a:lumMod val="50000"/>
                  <a:lumOff val="50000"/>
                </a:prstClr>
              </a:solidFill>
              <a:effectLst/>
              <a:uLnTx/>
              <a:uFillTx/>
              <a:latin typeface="Times New Roman" panose="02020603050405020304" pitchFamily="18" charset="0"/>
              <a:ea typeface="+mn-ea"/>
              <a:cs typeface="+mn-cs"/>
            </a:endParaRPr>
          </a:p>
        </p:txBody>
      </p:sp>
      <p:sp>
        <p:nvSpPr>
          <p:cNvPr id="5" name="TextBox 4">
            <a:extLst>
              <a:ext uri="{FF2B5EF4-FFF2-40B4-BE49-F238E27FC236}">
                <a16:creationId xmlns:a16="http://schemas.microsoft.com/office/drawing/2014/main" id="{E69EE498-01EA-C48A-BB8E-51788CE52D3D}"/>
              </a:ext>
            </a:extLst>
          </p:cNvPr>
          <p:cNvSpPr txBox="1"/>
          <p:nvPr/>
        </p:nvSpPr>
        <p:spPr>
          <a:xfrm>
            <a:off x="589279" y="1547442"/>
            <a:ext cx="10986867" cy="4693593"/>
          </a:xfrm>
          <a:prstGeom prst="rect">
            <a:avLst/>
          </a:prstGeom>
          <a:noFill/>
        </p:spPr>
        <p:txBody>
          <a:bodyPr wrap="square">
            <a:spAutoFit/>
          </a:bodyPr>
          <a:lstStyle/>
          <a:p>
            <a:pPr marL="342900" indent="-342900">
              <a:buFont typeface="Arial" panose="020B0604020202020204" pitchFamily="34" charset="0"/>
              <a:buChar char="•"/>
            </a:pPr>
            <a:r>
              <a:rPr lang="en-US" sz="4000" dirty="0">
                <a:latin typeface="Times New Roman" panose="02020603050405020304" pitchFamily="18" charset="0"/>
              </a:rPr>
              <a:t>Item 1, 21-526EZ – Check BDD box</a:t>
            </a:r>
          </a:p>
          <a:p>
            <a:endParaRPr lang="en-US" sz="1500" dirty="0">
              <a:latin typeface="Times New Roman" panose="02020603050405020304" pitchFamily="18" charset="0"/>
            </a:endParaRPr>
          </a:p>
          <a:p>
            <a:pPr marL="342900" indent="-342900">
              <a:buFont typeface="Arial" panose="020B0604020202020204" pitchFamily="34" charset="0"/>
              <a:buChar char="•"/>
            </a:pPr>
            <a:endParaRPr lang="en-US" sz="1800" dirty="0">
              <a:latin typeface="Times New Roman" panose="02020603050405020304" pitchFamily="18" charset="0"/>
            </a:endParaRPr>
          </a:p>
          <a:p>
            <a:pPr marL="342900" indent="-342900">
              <a:buFont typeface="Arial" panose="020B0604020202020204" pitchFamily="34" charset="0"/>
              <a:buChar char="•"/>
            </a:pPr>
            <a:r>
              <a:rPr lang="en-US" sz="4000" dirty="0">
                <a:latin typeface="Times New Roman" panose="02020603050405020304" pitchFamily="18" charset="0"/>
              </a:rPr>
              <a:t>Item 8, 21-526EZ – Enter confirmed separation date</a:t>
            </a:r>
          </a:p>
          <a:p>
            <a:endParaRPr lang="en-US" sz="1500" dirty="0">
              <a:latin typeface="Times New Roman" panose="02020603050405020304" pitchFamily="18" charset="0"/>
            </a:endParaRPr>
          </a:p>
          <a:p>
            <a:pPr marL="342900" indent="-342900">
              <a:buFont typeface="Arial" panose="020B0604020202020204" pitchFamily="34" charset="0"/>
              <a:buChar char="•"/>
            </a:pPr>
            <a:endParaRPr lang="en-US" sz="1800" dirty="0">
              <a:latin typeface="Times New Roman" panose="02020603050405020304" pitchFamily="18" charset="0"/>
            </a:endParaRPr>
          </a:p>
          <a:p>
            <a:pPr marL="342900" indent="-342900">
              <a:buFont typeface="Arial" panose="020B0604020202020204" pitchFamily="34" charset="0"/>
              <a:buChar char="•"/>
            </a:pPr>
            <a:r>
              <a:rPr lang="en-US" sz="4000" dirty="0">
                <a:latin typeface="Times New Roman" panose="02020603050405020304" pitchFamily="18" charset="0"/>
              </a:rPr>
              <a:t>Section II, 21-526EZ – Change of Address</a:t>
            </a:r>
          </a:p>
          <a:p>
            <a:endParaRPr lang="en-US" sz="1500" dirty="0">
              <a:latin typeface="Times New Roman" panose="02020603050405020304" pitchFamily="18" charset="0"/>
            </a:endParaRPr>
          </a:p>
          <a:p>
            <a:endParaRPr lang="en-US" sz="1800" dirty="0">
              <a:latin typeface="Times New Roman" panose="02020603050405020304" pitchFamily="18" charset="0"/>
            </a:endParaRPr>
          </a:p>
          <a:p>
            <a:pPr marL="342900" indent="-342900">
              <a:buFont typeface="Arial" panose="020B0604020202020204" pitchFamily="34" charset="0"/>
              <a:buChar char="•"/>
            </a:pPr>
            <a:r>
              <a:rPr lang="en-US" sz="4000" dirty="0">
                <a:latin typeface="Times New Roman" panose="02020603050405020304" pitchFamily="18" charset="0"/>
              </a:rPr>
              <a:t>Section VIII, 21-526EZ – Service Pay</a:t>
            </a:r>
          </a:p>
        </p:txBody>
      </p:sp>
    </p:spTree>
    <p:extLst>
      <p:ext uri="{BB962C8B-B14F-4D97-AF65-F5344CB8AC3E}">
        <p14:creationId xmlns:p14="http://schemas.microsoft.com/office/powerpoint/2010/main" val="3217847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747" y="230862"/>
            <a:ext cx="8820441" cy="928688"/>
          </a:xfrm>
        </p:spPr>
        <p:txBody>
          <a:bodyPr rtlCol="0">
            <a:noAutofit/>
          </a:bodyPr>
          <a:lstStyle/>
          <a:p>
            <a:pPr>
              <a:defRPr/>
            </a:pPr>
            <a:r>
              <a:rPr lang="en-US" sz="4000" b="1" dirty="0">
                <a:latin typeface="Times New Roman" panose="02020603050405020304" pitchFamily="18" charset="0"/>
                <a:cs typeface="Times New Roman" panose="02020603050405020304" pitchFamily="18" charset="0"/>
              </a:rPr>
              <a:t>Additional Considerations Prior to Submission: Pregnancy</a:t>
            </a:r>
            <a:endParaRPr lang="en-US" sz="4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6147" name="Content Placeholder 2"/>
          <p:cNvSpPr>
            <a:spLocks noGrp="1"/>
          </p:cNvSpPr>
          <p:nvPr>
            <p:ph idx="1"/>
          </p:nvPr>
        </p:nvSpPr>
        <p:spPr>
          <a:xfrm>
            <a:off x="464231" y="1547442"/>
            <a:ext cx="10986868" cy="4557934"/>
          </a:xfrm>
        </p:spPr>
        <p:txBody>
          <a:bodyPr>
            <a:normAutofit/>
          </a:bodyPr>
          <a:lstStyle/>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eaLnBrk="1" hangingPunct="1">
              <a:lnSpc>
                <a:spcPct val="100000"/>
              </a:lnSpc>
              <a:defRPr/>
            </a:pPr>
            <a:endParaRPr lang="en-US" altLang="en-US" sz="4200" dirty="0">
              <a:cs typeface="Times New Roman" panose="02020603050405020304" pitchFamily="18" charset="0"/>
            </a:endParaRPr>
          </a:p>
          <a:p>
            <a:pPr marL="0" indent="0">
              <a:buNone/>
              <a:defRPr/>
            </a:pPr>
            <a:endParaRPr lang="en-US" altLang="en-US" sz="2100" dirty="0"/>
          </a:p>
        </p:txBody>
      </p:sp>
      <p:sp>
        <p:nvSpPr>
          <p:cNvPr id="6148" name="Slide Number Placeholder 3"/>
          <p:cNvSpPr>
            <a:spLocks noGrp="1"/>
          </p:cNvSpPr>
          <p:nvPr>
            <p:ph type="sldNum" sz="quarter" idx="12"/>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1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18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15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1500">
                <a:solidFill>
                  <a:schemeClr val="tx1"/>
                </a:solidFill>
                <a:latin typeface="Calibri" panose="020F0502020204030204" pitchFamily="34" charset="0"/>
              </a:defRPr>
            </a:lvl5pPr>
            <a:lvl6pPr marL="18859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2288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25717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29146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D6DE287A-F147-4743-8801-2BF03EED09A2}" type="slidenum">
              <a:rPr kumimoji="0" lang="en-US" altLang="en-US" sz="2000" b="0" i="0" u="none" strike="noStrike" kern="1200" cap="none" spc="0" normalizeH="0" baseline="0" noProof="0">
                <a:ln>
                  <a:noFill/>
                </a:ln>
                <a:solidFill>
                  <a:prstClr val="black">
                    <a:lumMod val="50000"/>
                    <a:lumOff val="50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16</a:t>
            </a:fld>
            <a:endParaRPr kumimoji="0" lang="en-US" altLang="en-US" sz="2000" b="0" i="0" u="none" strike="noStrike" kern="1200" cap="none" spc="0" normalizeH="0" baseline="0" noProof="0" dirty="0">
              <a:ln>
                <a:noFill/>
              </a:ln>
              <a:solidFill>
                <a:prstClr val="black">
                  <a:lumMod val="50000"/>
                  <a:lumOff val="50000"/>
                </a:prstClr>
              </a:solidFill>
              <a:effectLst/>
              <a:uLnTx/>
              <a:uFillTx/>
              <a:latin typeface="Times New Roman" panose="02020603050405020304" pitchFamily="18" charset="0"/>
              <a:ea typeface="+mn-ea"/>
              <a:cs typeface="+mn-cs"/>
            </a:endParaRPr>
          </a:p>
        </p:txBody>
      </p:sp>
      <p:sp>
        <p:nvSpPr>
          <p:cNvPr id="5" name="TextBox 4">
            <a:extLst>
              <a:ext uri="{FF2B5EF4-FFF2-40B4-BE49-F238E27FC236}">
                <a16:creationId xmlns:a16="http://schemas.microsoft.com/office/drawing/2014/main" id="{E69EE498-01EA-C48A-BB8E-51788CE52D3D}"/>
              </a:ext>
            </a:extLst>
          </p:cNvPr>
          <p:cNvSpPr txBox="1"/>
          <p:nvPr/>
        </p:nvSpPr>
        <p:spPr>
          <a:xfrm>
            <a:off x="589279" y="1892882"/>
            <a:ext cx="10986867" cy="3724096"/>
          </a:xfrm>
          <a:prstGeom prst="rect">
            <a:avLst/>
          </a:prstGeom>
          <a:noFill/>
        </p:spPr>
        <p:txBody>
          <a:bodyPr wrap="square">
            <a:spAutoFit/>
          </a:bodyPr>
          <a:lstStyle/>
          <a:p>
            <a:pPr algn="ct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If a service member is pregnant when filing their BDD claim, the medical examiner may, at their discretion, defer some or all examinations because of pregnancy. </a:t>
            </a:r>
          </a:p>
          <a:p>
            <a:pPr algn="ctr"/>
            <a:endParaRPr lang="en-US" sz="2800" dirty="0">
              <a:latin typeface="Times New Roman" panose="02020603050405020304" pitchFamily="18" charset="0"/>
              <a:ea typeface="Calibri" panose="020F0502020204030204" pitchFamily="34" charset="0"/>
              <a:cs typeface="Times New Roman" panose="02020603050405020304" pitchFamily="18" charset="0"/>
            </a:endParaRPr>
          </a:p>
          <a:p>
            <a:pPr algn="ct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VA will then rate any claimed conditions that may be awarded based on the evidence of record and defer any additional disabilities that could not be examined until the conclusion of the pregnancy.</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4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4442019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747" y="230862"/>
            <a:ext cx="8820441" cy="928688"/>
          </a:xfrm>
        </p:spPr>
        <p:txBody>
          <a:bodyPr rtlCol="0">
            <a:noAutofit/>
          </a:bodyPr>
          <a:lstStyle/>
          <a:p>
            <a:pPr>
              <a:defRPr/>
            </a:pPr>
            <a:r>
              <a:rPr lang="en-US" sz="4000" b="1" dirty="0">
                <a:latin typeface="Times New Roman" panose="02020603050405020304" pitchFamily="18" charset="0"/>
                <a:cs typeface="Times New Roman" panose="02020603050405020304" pitchFamily="18" charset="0"/>
              </a:rPr>
              <a:t>Service Records</a:t>
            </a:r>
            <a:endParaRPr lang="en-US" sz="4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6147" name="Content Placeholder 2"/>
          <p:cNvSpPr>
            <a:spLocks noGrp="1"/>
          </p:cNvSpPr>
          <p:nvPr>
            <p:ph idx="1"/>
          </p:nvPr>
        </p:nvSpPr>
        <p:spPr>
          <a:xfrm>
            <a:off x="464231" y="1547442"/>
            <a:ext cx="10986868" cy="4557934"/>
          </a:xfrm>
        </p:spPr>
        <p:txBody>
          <a:bodyPr>
            <a:normAutofit/>
          </a:bodyPr>
          <a:lstStyle/>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eaLnBrk="1" hangingPunct="1">
              <a:lnSpc>
                <a:spcPct val="100000"/>
              </a:lnSpc>
              <a:defRPr/>
            </a:pPr>
            <a:endParaRPr lang="en-US" altLang="en-US" sz="4200" dirty="0">
              <a:cs typeface="Times New Roman" panose="02020603050405020304" pitchFamily="18" charset="0"/>
            </a:endParaRPr>
          </a:p>
          <a:p>
            <a:pPr marL="0" indent="0">
              <a:buNone/>
              <a:defRPr/>
            </a:pPr>
            <a:endParaRPr lang="en-US" altLang="en-US" sz="2100" dirty="0"/>
          </a:p>
        </p:txBody>
      </p:sp>
      <p:sp>
        <p:nvSpPr>
          <p:cNvPr id="6148" name="Slide Number Placeholder 3"/>
          <p:cNvSpPr>
            <a:spLocks noGrp="1"/>
          </p:cNvSpPr>
          <p:nvPr>
            <p:ph type="sldNum" sz="quarter" idx="12"/>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1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18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15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1500">
                <a:solidFill>
                  <a:schemeClr val="tx1"/>
                </a:solidFill>
                <a:latin typeface="Calibri" panose="020F0502020204030204" pitchFamily="34" charset="0"/>
              </a:defRPr>
            </a:lvl5pPr>
            <a:lvl6pPr marL="18859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2288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25717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29146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D6DE287A-F147-4743-8801-2BF03EED09A2}" type="slidenum">
              <a:rPr kumimoji="0" lang="en-US" altLang="en-US" sz="2000" b="0" i="0" u="none" strike="noStrike" kern="1200" cap="none" spc="0" normalizeH="0" baseline="0" noProof="0">
                <a:ln>
                  <a:noFill/>
                </a:ln>
                <a:solidFill>
                  <a:prstClr val="black">
                    <a:lumMod val="50000"/>
                    <a:lumOff val="50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17</a:t>
            </a:fld>
            <a:endParaRPr kumimoji="0" lang="en-US" altLang="en-US" sz="2000" b="0" i="0" u="none" strike="noStrike" kern="1200" cap="none" spc="0" normalizeH="0" baseline="0" noProof="0" dirty="0">
              <a:ln>
                <a:noFill/>
              </a:ln>
              <a:solidFill>
                <a:prstClr val="black">
                  <a:lumMod val="50000"/>
                  <a:lumOff val="50000"/>
                </a:prstClr>
              </a:solidFill>
              <a:effectLst/>
              <a:uLnTx/>
              <a:uFillTx/>
              <a:latin typeface="Times New Roman" panose="02020603050405020304" pitchFamily="18" charset="0"/>
              <a:ea typeface="+mn-ea"/>
              <a:cs typeface="+mn-cs"/>
            </a:endParaRPr>
          </a:p>
        </p:txBody>
      </p:sp>
      <p:sp>
        <p:nvSpPr>
          <p:cNvPr id="3" name="TextBox 2">
            <a:extLst>
              <a:ext uri="{FF2B5EF4-FFF2-40B4-BE49-F238E27FC236}">
                <a16:creationId xmlns:a16="http://schemas.microsoft.com/office/drawing/2014/main" id="{BD5F2CC0-D754-9636-44B4-4CC46D193666}"/>
              </a:ext>
            </a:extLst>
          </p:cNvPr>
          <p:cNvSpPr txBox="1"/>
          <p:nvPr/>
        </p:nvSpPr>
        <p:spPr>
          <a:xfrm>
            <a:off x="609599" y="1547442"/>
            <a:ext cx="10986868" cy="5250371"/>
          </a:xfrm>
          <a:prstGeom prst="rect">
            <a:avLst/>
          </a:prstGeom>
          <a:noFill/>
        </p:spPr>
        <p:txBody>
          <a:bodyPr wrap="square" rtlCol="0">
            <a:noAutofit/>
          </a:bodyPr>
          <a:lstStyle/>
          <a:p>
            <a:r>
              <a:rPr lang="en-US" sz="2400" dirty="0">
                <a:latin typeface="Times New Roman" panose="02020603050405020304" pitchFamily="18" charset="0"/>
              </a:rPr>
              <a:t>Service Records are requested by VA upon receipt of a claim via the Defense Personnel Records Information Retrieval System (DPRIS)</a:t>
            </a:r>
          </a:p>
          <a:p>
            <a:endParaRPr lang="en-US" sz="2400" dirty="0">
              <a:latin typeface="Times New Roman" panose="02020603050405020304" pitchFamily="18" charset="0"/>
            </a:endParaRPr>
          </a:p>
          <a:p>
            <a:r>
              <a:rPr lang="en-US" sz="2400" dirty="0">
                <a:latin typeface="Times New Roman" panose="02020603050405020304" pitchFamily="18" charset="0"/>
              </a:rPr>
              <a:t>The U.S. Armed Forces maintain an Official Military Personnel File (OMPF) for every Veteran and Service Member</a:t>
            </a:r>
          </a:p>
          <a:p>
            <a:endParaRPr lang="en-US" dirty="0">
              <a:latin typeface="Times New Roman" panose="02020603050405020304" pitchFamily="18" charset="0"/>
            </a:endParaRPr>
          </a:p>
          <a:p>
            <a:r>
              <a:rPr lang="en-US" sz="2400" dirty="0">
                <a:latin typeface="Times New Roman" panose="02020603050405020304" pitchFamily="18" charset="0"/>
              </a:rPr>
              <a:t>Contains:</a:t>
            </a:r>
          </a:p>
          <a:p>
            <a:pPr marL="285750" indent="-285750">
              <a:buFont typeface="Arial" panose="020B0604020202020204" pitchFamily="34" charset="0"/>
              <a:buChar char="•"/>
            </a:pPr>
            <a:endParaRPr lang="en-US" dirty="0">
              <a:latin typeface="Times New Roman" panose="02020603050405020304" pitchFamily="18" charset="0"/>
            </a:endParaRPr>
          </a:p>
          <a:p>
            <a:pPr marL="800100" lvl="1" indent="-342900">
              <a:buFont typeface="Arial" panose="020B0604020202020204" pitchFamily="34" charset="0"/>
              <a:buChar char="•"/>
            </a:pPr>
            <a:r>
              <a:rPr lang="en-US" sz="2400" dirty="0">
                <a:latin typeface="Times New Roman" panose="02020603050405020304" pitchFamily="18" charset="0"/>
              </a:rPr>
              <a:t>Enlistment and re-enlistment contracts</a:t>
            </a:r>
          </a:p>
          <a:p>
            <a:pPr marL="800100" lvl="1" indent="-342900">
              <a:buFont typeface="Arial" panose="020B0604020202020204" pitchFamily="34" charset="0"/>
              <a:buChar char="•"/>
            </a:pPr>
            <a:r>
              <a:rPr lang="en-US" sz="2400" dirty="0">
                <a:latin typeface="Times New Roman" panose="02020603050405020304" pitchFamily="18" charset="0"/>
              </a:rPr>
              <a:t>Entry Physical</a:t>
            </a:r>
          </a:p>
          <a:p>
            <a:pPr marL="800100" lvl="1" indent="-342900">
              <a:buFont typeface="Arial" panose="020B0604020202020204" pitchFamily="34" charset="0"/>
              <a:buChar char="•"/>
            </a:pPr>
            <a:r>
              <a:rPr lang="en-US" sz="2400" dirty="0">
                <a:latin typeface="Times New Roman" panose="02020603050405020304" pitchFamily="18" charset="0"/>
              </a:rPr>
              <a:t>GI Bill Elections</a:t>
            </a:r>
          </a:p>
          <a:p>
            <a:pPr marL="800100" lvl="1" indent="-342900">
              <a:buFont typeface="Arial" panose="020B0604020202020204" pitchFamily="34" charset="0"/>
              <a:buChar char="•"/>
            </a:pPr>
            <a:r>
              <a:rPr lang="en-US" sz="2400" dirty="0">
                <a:latin typeface="Times New Roman" panose="02020603050405020304" pitchFamily="18" charset="0"/>
              </a:rPr>
              <a:t>SGLI elections</a:t>
            </a:r>
          </a:p>
          <a:p>
            <a:pPr marL="800100" lvl="1" indent="-342900">
              <a:buFont typeface="Arial" panose="020B0604020202020204" pitchFamily="34" charset="0"/>
              <a:buChar char="•"/>
            </a:pPr>
            <a:r>
              <a:rPr lang="en-US" sz="2400" dirty="0">
                <a:latin typeface="Times New Roman" panose="02020603050405020304" pitchFamily="18" charset="0"/>
              </a:rPr>
              <a:t>Performance Evaluations</a:t>
            </a:r>
          </a:p>
          <a:p>
            <a:pPr marL="800100" lvl="1" indent="-342900">
              <a:buFont typeface="Arial" panose="020B0604020202020204" pitchFamily="34" charset="0"/>
              <a:buChar char="•"/>
            </a:pPr>
            <a:r>
              <a:rPr lang="en-US" sz="2400" dirty="0">
                <a:latin typeface="Times New Roman" panose="02020603050405020304" pitchFamily="18" charset="0"/>
              </a:rPr>
              <a:t>Training Completion Certificates</a:t>
            </a:r>
          </a:p>
          <a:p>
            <a:endParaRPr lang="en-US" sz="2000" dirty="0">
              <a:latin typeface="Times New Roman" panose="02020603050405020304" pitchFamily="18" charset="0"/>
            </a:endParaRPr>
          </a:p>
        </p:txBody>
      </p:sp>
    </p:spTree>
    <p:extLst>
      <p:ext uri="{BB962C8B-B14F-4D97-AF65-F5344CB8AC3E}">
        <p14:creationId xmlns:p14="http://schemas.microsoft.com/office/powerpoint/2010/main" val="11392325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747" y="230862"/>
            <a:ext cx="8820441" cy="928688"/>
          </a:xfrm>
        </p:spPr>
        <p:txBody>
          <a:bodyPr rtlCol="0">
            <a:noAutofit/>
          </a:bodyPr>
          <a:lstStyle/>
          <a:p>
            <a:pPr>
              <a:defRPr/>
            </a:pPr>
            <a:r>
              <a:rPr lang="en-US" sz="4000" b="1" dirty="0">
                <a:latin typeface="Times New Roman" panose="02020603050405020304" pitchFamily="18" charset="0"/>
                <a:cs typeface="Times New Roman" panose="02020603050405020304" pitchFamily="18" charset="0"/>
              </a:rPr>
              <a:t>BDD Claim Processing </a:t>
            </a:r>
            <a:endParaRPr lang="en-US" sz="4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6147" name="Content Placeholder 2"/>
          <p:cNvSpPr>
            <a:spLocks noGrp="1"/>
          </p:cNvSpPr>
          <p:nvPr>
            <p:ph idx="1"/>
          </p:nvPr>
        </p:nvSpPr>
        <p:spPr>
          <a:xfrm>
            <a:off x="464231" y="1547442"/>
            <a:ext cx="10986868" cy="4557934"/>
          </a:xfrm>
        </p:spPr>
        <p:txBody>
          <a:bodyPr>
            <a:normAutofit/>
          </a:bodyPr>
          <a:lstStyle/>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eaLnBrk="1" hangingPunct="1">
              <a:lnSpc>
                <a:spcPct val="100000"/>
              </a:lnSpc>
              <a:defRPr/>
            </a:pPr>
            <a:endParaRPr lang="en-US" altLang="en-US" sz="4200" dirty="0">
              <a:cs typeface="Times New Roman" panose="02020603050405020304" pitchFamily="18" charset="0"/>
            </a:endParaRPr>
          </a:p>
          <a:p>
            <a:pPr marL="0" indent="0">
              <a:buNone/>
              <a:defRPr/>
            </a:pPr>
            <a:endParaRPr lang="en-US" altLang="en-US" sz="2100" dirty="0"/>
          </a:p>
        </p:txBody>
      </p:sp>
      <p:sp>
        <p:nvSpPr>
          <p:cNvPr id="6148" name="Slide Number Placeholder 3"/>
          <p:cNvSpPr>
            <a:spLocks noGrp="1"/>
          </p:cNvSpPr>
          <p:nvPr>
            <p:ph type="sldNum" sz="quarter" idx="12"/>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1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18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15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1500">
                <a:solidFill>
                  <a:schemeClr val="tx1"/>
                </a:solidFill>
                <a:latin typeface="Calibri" panose="020F0502020204030204" pitchFamily="34" charset="0"/>
              </a:defRPr>
            </a:lvl5pPr>
            <a:lvl6pPr marL="18859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2288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25717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29146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D6DE287A-F147-4743-8801-2BF03EED09A2}" type="slidenum">
              <a:rPr kumimoji="0" lang="en-US" altLang="en-US" sz="2000" b="0" i="0" u="none" strike="noStrike" kern="1200" cap="none" spc="0" normalizeH="0" baseline="0" noProof="0">
                <a:ln>
                  <a:noFill/>
                </a:ln>
                <a:solidFill>
                  <a:prstClr val="black">
                    <a:lumMod val="50000"/>
                    <a:lumOff val="50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18</a:t>
            </a:fld>
            <a:endParaRPr kumimoji="0" lang="en-US" altLang="en-US" sz="2000" b="0" i="0" u="none" strike="noStrike" kern="1200" cap="none" spc="0" normalizeH="0" baseline="0" noProof="0" dirty="0">
              <a:ln>
                <a:noFill/>
              </a:ln>
              <a:solidFill>
                <a:prstClr val="black">
                  <a:lumMod val="50000"/>
                  <a:lumOff val="50000"/>
                </a:prstClr>
              </a:solidFill>
              <a:effectLst/>
              <a:uLnTx/>
              <a:uFillTx/>
              <a:latin typeface="Times New Roman" panose="02020603050405020304" pitchFamily="18" charset="0"/>
              <a:ea typeface="+mn-ea"/>
              <a:cs typeface="+mn-cs"/>
            </a:endParaRPr>
          </a:p>
        </p:txBody>
      </p:sp>
      <p:sp>
        <p:nvSpPr>
          <p:cNvPr id="4" name="TextBox 3">
            <a:extLst>
              <a:ext uri="{FF2B5EF4-FFF2-40B4-BE49-F238E27FC236}">
                <a16:creationId xmlns:a16="http://schemas.microsoft.com/office/drawing/2014/main" id="{08658158-899C-C9BE-A2FB-E7C9BADB162F}"/>
              </a:ext>
            </a:extLst>
          </p:cNvPr>
          <p:cNvSpPr txBox="1"/>
          <p:nvPr/>
        </p:nvSpPr>
        <p:spPr>
          <a:xfrm>
            <a:off x="505698" y="1612669"/>
            <a:ext cx="11097022" cy="4488873"/>
          </a:xfrm>
          <a:prstGeom prst="rect">
            <a:avLst/>
          </a:prstGeom>
          <a:noFill/>
        </p:spPr>
        <p:txBody>
          <a:bodyPr wrap="square" rtlCol="0">
            <a:noAutofit/>
          </a:bodyPr>
          <a:lstStyle/>
          <a:p>
            <a:pPr marL="342900" indent="-342900">
              <a:buFont typeface="Arial" panose="020B0604020202020204" pitchFamily="34" charset="0"/>
              <a:buChar char="•"/>
            </a:pPr>
            <a:r>
              <a:rPr lang="en-US" sz="2800" dirty="0">
                <a:latin typeface="Times New Roman" panose="02020603050405020304" pitchFamily="18" charset="0"/>
              </a:rPr>
              <a:t>BDD claims will initially be assigned EP Code and claim label 336 – BDD</a:t>
            </a:r>
          </a:p>
          <a:p>
            <a:pPr marL="342900" indent="-342900">
              <a:buFont typeface="Arial" panose="020B0604020202020204" pitchFamily="34" charset="0"/>
              <a:buChar char="•"/>
            </a:pPr>
            <a:endParaRPr lang="en-US" dirty="0">
              <a:latin typeface="Times New Roman" panose="02020603050405020304" pitchFamily="18" charset="0"/>
            </a:endParaRPr>
          </a:p>
          <a:p>
            <a:pPr marL="342900" indent="-342900">
              <a:buFont typeface="Arial" panose="020B0604020202020204" pitchFamily="34" charset="0"/>
              <a:buChar char="•"/>
            </a:pPr>
            <a:r>
              <a:rPr lang="en-US" sz="2800" dirty="0">
                <a:latin typeface="Times New Roman" panose="02020603050405020304" pitchFamily="18" charset="0"/>
              </a:rPr>
              <a:t>After all development actions - 110 – BDD-initial, or 010 – BDD-initial 8+ issues</a:t>
            </a:r>
          </a:p>
          <a:p>
            <a:pPr marL="285750" indent="-285750">
              <a:buFont typeface="Arial" panose="020B0604020202020204" pitchFamily="34" charset="0"/>
              <a:buChar char="•"/>
            </a:pPr>
            <a:endParaRPr lang="en-US" dirty="0">
              <a:latin typeface="Times New Roman" panose="02020603050405020304" pitchFamily="18" charset="0"/>
            </a:endParaRPr>
          </a:p>
          <a:p>
            <a:pPr marL="342900" indent="-342900">
              <a:buFont typeface="Arial" panose="020B0604020202020204" pitchFamily="34" charset="0"/>
              <a:buChar char="•"/>
            </a:pPr>
            <a:r>
              <a:rPr lang="en-US" sz="2800" dirty="0">
                <a:latin typeface="Times New Roman" panose="02020603050405020304" pitchFamily="18" charset="0"/>
              </a:rPr>
              <a:t>Date of Claim will be day after discharge</a:t>
            </a:r>
          </a:p>
          <a:p>
            <a:pPr marL="285750" indent="-285750">
              <a:buFont typeface="Arial" panose="020B0604020202020204" pitchFamily="34" charset="0"/>
              <a:buChar char="•"/>
            </a:pPr>
            <a:endParaRPr lang="en-US" dirty="0">
              <a:latin typeface="Times New Roman" panose="02020603050405020304" pitchFamily="18" charset="0"/>
            </a:endParaRPr>
          </a:p>
          <a:p>
            <a:pPr marL="342900" indent="-342900">
              <a:buFont typeface="Arial" panose="020B0604020202020204" pitchFamily="34" charset="0"/>
              <a:buChar char="•"/>
            </a:pPr>
            <a:r>
              <a:rPr lang="en-US" sz="2800" dirty="0">
                <a:latin typeface="Times New Roman" panose="02020603050405020304" pitchFamily="18" charset="0"/>
              </a:rPr>
              <a:t>EP 020, BDD-Non-Original for supplemental</a:t>
            </a:r>
          </a:p>
          <a:p>
            <a:pPr marL="342900" indent="-342900">
              <a:buFont typeface="Arial" panose="020B0604020202020204" pitchFamily="34" charset="0"/>
              <a:buChar char="•"/>
            </a:pPr>
            <a:endParaRPr lang="en-US" dirty="0">
              <a:latin typeface="Times New Roman" panose="02020603050405020304" pitchFamily="18" charset="0"/>
            </a:endParaRPr>
          </a:p>
          <a:p>
            <a:pPr marL="342900" indent="-342900">
              <a:buFont typeface="Arial" panose="020B0604020202020204" pitchFamily="34" charset="0"/>
              <a:buChar char="•"/>
            </a:pPr>
            <a:r>
              <a:rPr lang="en-US" sz="2800" dirty="0">
                <a:latin typeface="Times New Roman" panose="02020603050405020304" pitchFamily="18" charset="0"/>
              </a:rPr>
              <a:t>Hurry up and wait</a:t>
            </a:r>
          </a:p>
          <a:p>
            <a:pPr marL="342900" indent="-342900">
              <a:buFont typeface="Arial" panose="020B0604020202020204" pitchFamily="34" charset="0"/>
              <a:buChar char="•"/>
            </a:pPr>
            <a:endParaRPr lang="en-US" dirty="0">
              <a:latin typeface="Times New Roman" panose="02020603050405020304" pitchFamily="18" charset="0"/>
            </a:endParaRPr>
          </a:p>
          <a:p>
            <a:pPr marL="342900" indent="-342900">
              <a:buFont typeface="Arial" panose="020B0604020202020204" pitchFamily="34" charset="0"/>
              <a:buChar char="•"/>
            </a:pPr>
            <a:r>
              <a:rPr lang="en-US" sz="2800" dirty="0">
                <a:latin typeface="Times New Roman" panose="02020603050405020304" pitchFamily="18" charset="0"/>
              </a:rPr>
              <a:t>SM should expect a decision “soon” after separation</a:t>
            </a:r>
          </a:p>
          <a:p>
            <a:endParaRPr lang="en-US" sz="2400" dirty="0">
              <a:latin typeface="Times New Roman" panose="02020603050405020304" pitchFamily="18" charset="0"/>
            </a:endParaRPr>
          </a:p>
        </p:txBody>
      </p:sp>
    </p:spTree>
    <p:extLst>
      <p:ext uri="{BB962C8B-B14F-4D97-AF65-F5344CB8AC3E}">
        <p14:creationId xmlns:p14="http://schemas.microsoft.com/office/powerpoint/2010/main" val="1457418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747" y="230862"/>
            <a:ext cx="8820441" cy="928688"/>
          </a:xfrm>
        </p:spPr>
        <p:txBody>
          <a:bodyPr rtlCol="0">
            <a:noAutofit/>
          </a:bodyPr>
          <a:lstStyle/>
          <a:p>
            <a:pPr>
              <a:defRPr/>
            </a:pPr>
            <a:r>
              <a:rPr lang="en-US" sz="4000" b="1" dirty="0">
                <a:latin typeface="Times New Roman" panose="02020603050405020304" pitchFamily="18" charset="0"/>
                <a:cs typeface="Times New Roman" panose="02020603050405020304" pitchFamily="18" charset="0"/>
              </a:rPr>
              <a:t>BDD-Excluded Claim Processing</a:t>
            </a:r>
            <a:endParaRPr lang="en-US" sz="4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6147" name="Content Placeholder 2"/>
          <p:cNvSpPr>
            <a:spLocks noGrp="1"/>
          </p:cNvSpPr>
          <p:nvPr>
            <p:ph idx="1"/>
          </p:nvPr>
        </p:nvSpPr>
        <p:spPr>
          <a:xfrm>
            <a:off x="464231" y="1547442"/>
            <a:ext cx="10986868" cy="4557934"/>
          </a:xfrm>
        </p:spPr>
        <p:txBody>
          <a:bodyPr>
            <a:normAutofit/>
          </a:bodyPr>
          <a:lstStyle/>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eaLnBrk="1" hangingPunct="1">
              <a:lnSpc>
                <a:spcPct val="100000"/>
              </a:lnSpc>
              <a:defRPr/>
            </a:pPr>
            <a:endParaRPr lang="en-US" altLang="en-US" sz="4200" dirty="0">
              <a:cs typeface="Times New Roman" panose="02020603050405020304" pitchFamily="18" charset="0"/>
            </a:endParaRPr>
          </a:p>
          <a:p>
            <a:pPr marL="0" indent="0">
              <a:buNone/>
              <a:defRPr/>
            </a:pPr>
            <a:endParaRPr lang="en-US" altLang="en-US" sz="2100" dirty="0"/>
          </a:p>
        </p:txBody>
      </p:sp>
      <p:sp>
        <p:nvSpPr>
          <p:cNvPr id="6148" name="Slide Number Placeholder 3"/>
          <p:cNvSpPr>
            <a:spLocks noGrp="1"/>
          </p:cNvSpPr>
          <p:nvPr>
            <p:ph type="sldNum" sz="quarter" idx="12"/>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1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18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15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1500">
                <a:solidFill>
                  <a:schemeClr val="tx1"/>
                </a:solidFill>
                <a:latin typeface="Calibri" panose="020F0502020204030204" pitchFamily="34" charset="0"/>
              </a:defRPr>
            </a:lvl5pPr>
            <a:lvl6pPr marL="18859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2288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25717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29146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D6DE287A-F147-4743-8801-2BF03EED09A2}" type="slidenum">
              <a:rPr kumimoji="0" lang="en-US" altLang="en-US" sz="2000" b="0" i="0" u="none" strike="noStrike" kern="1200" cap="none" spc="0" normalizeH="0" baseline="0" noProof="0">
                <a:ln>
                  <a:noFill/>
                </a:ln>
                <a:solidFill>
                  <a:prstClr val="black">
                    <a:lumMod val="50000"/>
                    <a:lumOff val="50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19</a:t>
            </a:fld>
            <a:endParaRPr kumimoji="0" lang="en-US" altLang="en-US" sz="2000" b="0" i="0" u="none" strike="noStrike" kern="1200" cap="none" spc="0" normalizeH="0" baseline="0" noProof="0" dirty="0">
              <a:ln>
                <a:noFill/>
              </a:ln>
              <a:solidFill>
                <a:prstClr val="black">
                  <a:lumMod val="50000"/>
                  <a:lumOff val="50000"/>
                </a:prstClr>
              </a:solidFill>
              <a:effectLst/>
              <a:uLnTx/>
              <a:uFillTx/>
              <a:latin typeface="Times New Roman" panose="02020603050405020304" pitchFamily="18" charset="0"/>
              <a:ea typeface="+mn-ea"/>
              <a:cs typeface="+mn-cs"/>
            </a:endParaRPr>
          </a:p>
        </p:txBody>
      </p:sp>
      <p:sp>
        <p:nvSpPr>
          <p:cNvPr id="3" name="TextBox 2">
            <a:extLst>
              <a:ext uri="{FF2B5EF4-FFF2-40B4-BE49-F238E27FC236}">
                <a16:creationId xmlns:a16="http://schemas.microsoft.com/office/drawing/2014/main" id="{C00DE3B8-64A1-C866-7497-53A41F0305A9}"/>
              </a:ext>
            </a:extLst>
          </p:cNvPr>
          <p:cNvSpPr txBox="1"/>
          <p:nvPr/>
        </p:nvSpPr>
        <p:spPr>
          <a:xfrm>
            <a:off x="485378" y="1527695"/>
            <a:ext cx="11157982" cy="4775199"/>
          </a:xfrm>
          <a:prstGeom prst="rect">
            <a:avLst/>
          </a:prstGeom>
          <a:noFill/>
        </p:spPr>
        <p:txBody>
          <a:bodyPr wrap="square" rtlCol="0">
            <a:noAutofit/>
          </a:bodyPr>
          <a:lstStyle/>
          <a:p>
            <a:r>
              <a:rPr lang="en-US" sz="2400" dirty="0">
                <a:latin typeface="Times New Roman" panose="02020603050405020304" pitchFamily="18" charset="0"/>
              </a:rPr>
              <a:t>A BDD-excluded claim will be processed under the Fully Developed Claim (FDC) or the standard VA claims process.</a:t>
            </a:r>
          </a:p>
          <a:p>
            <a:endParaRPr lang="en-US" sz="2400" dirty="0">
              <a:latin typeface="Times New Roman" panose="02020603050405020304" pitchFamily="18" charset="0"/>
            </a:endParaRPr>
          </a:p>
          <a:p>
            <a:pPr marL="342900" indent="-342900">
              <a:buFont typeface="Arial" panose="020B0604020202020204" pitchFamily="34" charset="0"/>
              <a:buChar char="•"/>
            </a:pPr>
            <a:r>
              <a:rPr lang="en-US" sz="2400" dirty="0">
                <a:latin typeface="Times New Roman" panose="02020603050405020304" pitchFamily="18" charset="0"/>
              </a:rPr>
              <a:t>Once standard development is complete, no other development is required until the day after discharge.</a:t>
            </a:r>
          </a:p>
          <a:p>
            <a:pPr marL="342900" indent="-342900">
              <a:buFont typeface="Arial" panose="020B0604020202020204" pitchFamily="34" charset="0"/>
              <a:buChar char="•"/>
            </a:pPr>
            <a:endParaRPr lang="en-US" sz="2200" dirty="0">
              <a:latin typeface="Times New Roman" panose="02020603050405020304" pitchFamily="18" charset="0"/>
            </a:endParaRPr>
          </a:p>
          <a:p>
            <a:pPr marL="342900" indent="-342900">
              <a:buFont typeface="Arial" panose="020B0604020202020204" pitchFamily="34" charset="0"/>
              <a:buChar char="•"/>
            </a:pPr>
            <a:r>
              <a:rPr lang="en-US" sz="2400" dirty="0">
                <a:latin typeface="Times New Roman" panose="02020603050405020304" pitchFamily="18" charset="0"/>
              </a:rPr>
              <a:t>National Work Queue (NWQ) will route the claim for additional development, requesting exams</a:t>
            </a:r>
          </a:p>
          <a:p>
            <a:pPr marL="342900" indent="-342900">
              <a:buFont typeface="Arial" panose="020B0604020202020204" pitchFamily="34" charset="0"/>
              <a:buChar char="•"/>
            </a:pPr>
            <a:endParaRPr lang="en-US" sz="2200" dirty="0">
              <a:latin typeface="Times New Roman" panose="02020603050405020304" pitchFamily="18" charset="0"/>
            </a:endParaRPr>
          </a:p>
          <a:p>
            <a:pPr marL="342900" indent="-342900">
              <a:buFont typeface="Arial" panose="020B0604020202020204" pitchFamily="34" charset="0"/>
              <a:buChar char="•"/>
            </a:pPr>
            <a:r>
              <a:rPr lang="en-US" sz="2400" dirty="0">
                <a:latin typeface="Times New Roman" panose="02020603050405020304" pitchFamily="18" charset="0"/>
              </a:rPr>
              <a:t>Service members should expect a decision months after separation</a:t>
            </a:r>
          </a:p>
          <a:p>
            <a:pPr marL="342900" indent="-342900">
              <a:buFont typeface="Arial" panose="020B0604020202020204" pitchFamily="34" charset="0"/>
              <a:buChar char="•"/>
            </a:pPr>
            <a:endParaRPr lang="en-US" sz="2200" dirty="0">
              <a:latin typeface="Times New Roman" panose="02020603050405020304" pitchFamily="18" charset="0"/>
            </a:endParaRPr>
          </a:p>
          <a:p>
            <a:pPr marL="342900" indent="-342900">
              <a:buFont typeface="Arial" panose="020B0604020202020204" pitchFamily="34" charset="0"/>
              <a:buChar char="•"/>
            </a:pPr>
            <a:r>
              <a:rPr lang="en-US" sz="2400" dirty="0">
                <a:latin typeface="Times New Roman" panose="02020603050405020304" pitchFamily="18" charset="0"/>
              </a:rPr>
              <a:t>This is the same process for additional contentions submitted after 90 days prior to separation</a:t>
            </a:r>
          </a:p>
        </p:txBody>
      </p:sp>
    </p:spTree>
    <p:extLst>
      <p:ext uri="{BB962C8B-B14F-4D97-AF65-F5344CB8AC3E}">
        <p14:creationId xmlns:p14="http://schemas.microsoft.com/office/powerpoint/2010/main" val="19416898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748" y="230862"/>
            <a:ext cx="7112624" cy="928688"/>
          </a:xfrm>
        </p:spPr>
        <p:txBody>
          <a:bodyPr rtlCol="0">
            <a:noAutofit/>
          </a:bodyPr>
          <a:lstStyle/>
          <a:p>
            <a:pPr>
              <a:defRPr/>
            </a:pPr>
            <a:r>
              <a:rPr lang="en-US" sz="4000" b="1" dirty="0">
                <a:latin typeface="Times New Roman" panose="02020603050405020304" pitchFamily="18" charset="0"/>
                <a:cs typeface="Times New Roman" panose="02020603050405020304" pitchFamily="18" charset="0"/>
              </a:rPr>
              <a:t>Lesson Objectives</a:t>
            </a:r>
            <a:endParaRPr lang="en-US" sz="4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6147" name="Content Placeholder 2"/>
          <p:cNvSpPr>
            <a:spLocks noGrp="1"/>
          </p:cNvSpPr>
          <p:nvPr>
            <p:ph idx="1"/>
          </p:nvPr>
        </p:nvSpPr>
        <p:spPr>
          <a:xfrm>
            <a:off x="464231" y="1547442"/>
            <a:ext cx="10986868" cy="4557934"/>
          </a:xfrm>
        </p:spPr>
        <p:txBody>
          <a:bodyPr>
            <a:normAutofit/>
          </a:bodyPr>
          <a:lstStyle/>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eaLnBrk="1" hangingPunct="1">
              <a:lnSpc>
                <a:spcPct val="100000"/>
              </a:lnSpc>
              <a:defRPr/>
            </a:pPr>
            <a:endParaRPr lang="en-US" altLang="en-US" sz="4200" dirty="0">
              <a:cs typeface="Times New Roman" panose="02020603050405020304" pitchFamily="18" charset="0"/>
            </a:endParaRPr>
          </a:p>
          <a:p>
            <a:pPr marL="0" indent="0">
              <a:buNone/>
              <a:defRPr/>
            </a:pPr>
            <a:endParaRPr lang="en-US" altLang="en-US" sz="2100" dirty="0"/>
          </a:p>
        </p:txBody>
      </p:sp>
      <p:sp>
        <p:nvSpPr>
          <p:cNvPr id="6148" name="Slide Number Placeholder 3"/>
          <p:cNvSpPr>
            <a:spLocks noGrp="1"/>
          </p:cNvSpPr>
          <p:nvPr>
            <p:ph type="sldNum" sz="quarter" idx="12"/>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1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18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15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1500">
                <a:solidFill>
                  <a:schemeClr val="tx1"/>
                </a:solidFill>
                <a:latin typeface="Calibri" panose="020F0502020204030204" pitchFamily="34" charset="0"/>
              </a:defRPr>
            </a:lvl5pPr>
            <a:lvl6pPr marL="18859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2288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25717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29146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D6DE287A-F147-4743-8801-2BF03EED09A2}" type="slidenum">
              <a:rPr kumimoji="0" lang="en-US" altLang="en-US" sz="2000" b="0" i="0" u="none" strike="noStrike" kern="1200" cap="none" spc="0" normalizeH="0" baseline="0" noProof="0">
                <a:ln>
                  <a:noFill/>
                </a:ln>
                <a:solidFill>
                  <a:prstClr val="black">
                    <a:lumMod val="50000"/>
                    <a:lumOff val="50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2</a:t>
            </a:fld>
            <a:endParaRPr kumimoji="0" lang="en-US" altLang="en-US" sz="2000" b="0" i="0" u="none" strike="noStrike" kern="1200" cap="none" spc="0" normalizeH="0" baseline="0" noProof="0" dirty="0">
              <a:ln>
                <a:noFill/>
              </a:ln>
              <a:solidFill>
                <a:prstClr val="black">
                  <a:lumMod val="50000"/>
                  <a:lumOff val="50000"/>
                </a:prstClr>
              </a:solidFill>
              <a:effectLst/>
              <a:uLnTx/>
              <a:uFillTx/>
              <a:latin typeface="Times New Roman" panose="02020603050405020304" pitchFamily="18" charset="0"/>
              <a:ea typeface="+mn-ea"/>
              <a:cs typeface="+mn-cs"/>
            </a:endParaRPr>
          </a:p>
        </p:txBody>
      </p:sp>
      <p:sp>
        <p:nvSpPr>
          <p:cNvPr id="4" name="TextBox 3">
            <a:extLst>
              <a:ext uri="{FF2B5EF4-FFF2-40B4-BE49-F238E27FC236}">
                <a16:creationId xmlns:a16="http://schemas.microsoft.com/office/drawing/2014/main" id="{C322296F-6C89-EEEF-AF87-C749A5F0FC20}"/>
              </a:ext>
            </a:extLst>
          </p:cNvPr>
          <p:cNvSpPr txBox="1"/>
          <p:nvPr/>
        </p:nvSpPr>
        <p:spPr>
          <a:xfrm>
            <a:off x="481062" y="1524836"/>
            <a:ext cx="10550684" cy="5052291"/>
          </a:xfrm>
          <a:prstGeom prst="rect">
            <a:avLst/>
          </a:prstGeom>
          <a:noFill/>
        </p:spPr>
        <p:txBody>
          <a:bodyPr wrap="square" numCol="2" rtlCol="0">
            <a:noAutofit/>
          </a:bodyPr>
          <a:lstStyle/>
          <a:p>
            <a:pPr marL="342900" indent="-342900">
              <a:buFont typeface="Arial" panose="020B0604020202020204" pitchFamily="34" charset="0"/>
              <a:buChar char="•"/>
            </a:pPr>
            <a:r>
              <a:rPr lang="en-US" sz="3200" dirty="0">
                <a:latin typeface="Times New Roman" panose="02020603050405020304" pitchFamily="18" charset="0"/>
              </a:rPr>
              <a:t>Eligibility</a:t>
            </a:r>
          </a:p>
          <a:p>
            <a:pPr marL="342900" indent="-342900">
              <a:buFont typeface="Arial" panose="020B0604020202020204" pitchFamily="34" charset="0"/>
              <a:buChar char="•"/>
            </a:pPr>
            <a:endParaRPr lang="en-US" sz="2400" dirty="0">
              <a:latin typeface="Times New Roman" panose="02020603050405020304" pitchFamily="18" charset="0"/>
            </a:endParaRPr>
          </a:p>
          <a:p>
            <a:pPr marL="342900" indent="-342900">
              <a:buFont typeface="Arial" panose="020B0604020202020204" pitchFamily="34" charset="0"/>
              <a:buChar char="•"/>
            </a:pPr>
            <a:r>
              <a:rPr lang="en-US" sz="3200" dirty="0">
                <a:latin typeface="Times New Roman" panose="02020603050405020304" pitchFamily="18" charset="0"/>
              </a:rPr>
              <a:t>BDD-Excluded</a:t>
            </a:r>
          </a:p>
          <a:p>
            <a:pPr marL="342900" indent="-342900">
              <a:buFont typeface="Arial" panose="020B0604020202020204" pitchFamily="34" charset="0"/>
              <a:buChar char="•"/>
            </a:pPr>
            <a:endParaRPr lang="en-US" sz="2400" dirty="0">
              <a:latin typeface="Times New Roman" panose="02020603050405020304" pitchFamily="18" charset="0"/>
            </a:endParaRPr>
          </a:p>
          <a:p>
            <a:pPr marL="342900" indent="-342900">
              <a:buFont typeface="Arial" panose="020B0604020202020204" pitchFamily="34" charset="0"/>
              <a:buChar char="•"/>
            </a:pPr>
            <a:r>
              <a:rPr lang="en-US" sz="3200" dirty="0">
                <a:latin typeface="Times New Roman" panose="02020603050405020304" pitchFamily="18" charset="0"/>
              </a:rPr>
              <a:t>Overseas BDD Claims</a:t>
            </a:r>
          </a:p>
          <a:p>
            <a:pPr marL="342900" indent="-342900">
              <a:buFont typeface="Arial" panose="020B0604020202020204" pitchFamily="34" charset="0"/>
              <a:buChar char="•"/>
            </a:pPr>
            <a:endParaRPr lang="en-US" sz="2400" dirty="0">
              <a:latin typeface="Times New Roman" panose="02020603050405020304" pitchFamily="18" charset="0"/>
            </a:endParaRPr>
          </a:p>
          <a:p>
            <a:pPr marL="342900" indent="-342900">
              <a:buFont typeface="Arial" panose="020B0604020202020204" pitchFamily="34" charset="0"/>
              <a:buChar char="•"/>
            </a:pPr>
            <a:r>
              <a:rPr lang="en-US" sz="3200" dirty="0">
                <a:latin typeface="Times New Roman" panose="02020603050405020304" pitchFamily="18" charset="0"/>
              </a:rPr>
              <a:t>Service Treatment Records</a:t>
            </a:r>
          </a:p>
          <a:p>
            <a:pPr marL="342900" indent="-342900">
              <a:buFont typeface="Arial" panose="020B0604020202020204" pitchFamily="34" charset="0"/>
              <a:buChar char="•"/>
            </a:pPr>
            <a:endParaRPr lang="en-US" sz="2400" dirty="0">
              <a:latin typeface="Times New Roman" panose="02020603050405020304" pitchFamily="18" charset="0"/>
            </a:endParaRPr>
          </a:p>
          <a:p>
            <a:pPr marL="342900" indent="-342900">
              <a:buFont typeface="Arial" panose="020B0604020202020204" pitchFamily="34" charset="0"/>
              <a:buChar char="•"/>
            </a:pPr>
            <a:r>
              <a:rPr lang="en-US" sz="3200" dirty="0">
                <a:latin typeface="Times New Roman" panose="02020603050405020304" pitchFamily="18" charset="0"/>
              </a:rPr>
              <a:t>Separation Physicals</a:t>
            </a:r>
          </a:p>
          <a:p>
            <a:pPr marL="285750" indent="-285750">
              <a:buFont typeface="Arial" panose="020B0604020202020204" pitchFamily="34" charset="0"/>
              <a:buChar char="•"/>
            </a:pPr>
            <a:endParaRPr lang="en-US" sz="2400" dirty="0">
              <a:latin typeface="Times New Roman" panose="02020603050405020304" pitchFamily="18" charset="0"/>
            </a:endParaRPr>
          </a:p>
          <a:p>
            <a:pPr marL="342900" indent="-342900">
              <a:buFont typeface="Arial" panose="020B0604020202020204" pitchFamily="34" charset="0"/>
              <a:buChar char="•"/>
            </a:pPr>
            <a:endParaRPr lang="en-US" sz="3200" dirty="0">
              <a:latin typeface="Times New Roman" panose="02020603050405020304" pitchFamily="18" charset="0"/>
            </a:endParaRPr>
          </a:p>
          <a:p>
            <a:pPr marL="342900" indent="-342900">
              <a:buFont typeface="Arial" panose="020B0604020202020204" pitchFamily="34" charset="0"/>
              <a:buChar char="•"/>
            </a:pPr>
            <a:endParaRPr lang="en-US" sz="3200" dirty="0">
              <a:latin typeface="Times New Roman" panose="02020603050405020304" pitchFamily="18" charset="0"/>
            </a:endParaRPr>
          </a:p>
          <a:p>
            <a:pPr marL="457200" indent="-457200">
              <a:buFont typeface="Arial" panose="020B0604020202020204" pitchFamily="34" charset="0"/>
              <a:buChar char="•"/>
            </a:pPr>
            <a:endParaRPr lang="en-US" sz="3200" dirty="0">
              <a:latin typeface="Times New Roman" panose="02020603050405020304" pitchFamily="18" charset="0"/>
            </a:endParaRPr>
          </a:p>
          <a:p>
            <a:pPr marL="457200" indent="-457200">
              <a:buFont typeface="Arial" panose="020B0604020202020204" pitchFamily="34" charset="0"/>
              <a:buChar char="•"/>
            </a:pPr>
            <a:r>
              <a:rPr lang="en-US" sz="3200" dirty="0">
                <a:latin typeface="Times New Roman" panose="02020603050405020304" pitchFamily="18" charset="0"/>
              </a:rPr>
              <a:t>DoD Safe</a:t>
            </a:r>
          </a:p>
          <a:p>
            <a:pPr marL="457200" indent="-457200">
              <a:buFont typeface="Arial" panose="020B0604020202020204" pitchFamily="34" charset="0"/>
              <a:buChar char="•"/>
            </a:pPr>
            <a:endParaRPr lang="en-US" sz="2400" dirty="0">
              <a:latin typeface="Times New Roman" panose="02020603050405020304" pitchFamily="18" charset="0"/>
            </a:endParaRPr>
          </a:p>
          <a:p>
            <a:pPr marL="457200" indent="-457200">
              <a:buFont typeface="Arial" panose="020B0604020202020204" pitchFamily="34" charset="0"/>
              <a:buChar char="•"/>
            </a:pPr>
            <a:r>
              <a:rPr lang="en-US" sz="3200" dirty="0">
                <a:latin typeface="Times New Roman" panose="02020603050405020304" pitchFamily="18" charset="0"/>
              </a:rPr>
              <a:t>Service Records</a:t>
            </a:r>
          </a:p>
          <a:p>
            <a:pPr marL="342900" indent="-342900">
              <a:buFont typeface="Arial" panose="020B0604020202020204" pitchFamily="34" charset="0"/>
              <a:buChar char="•"/>
            </a:pPr>
            <a:endParaRPr lang="en-US" sz="2400" dirty="0">
              <a:latin typeface="Times New Roman" panose="02020603050405020304" pitchFamily="18" charset="0"/>
            </a:endParaRPr>
          </a:p>
          <a:p>
            <a:pPr marL="342900" indent="-342900">
              <a:buFont typeface="Arial" panose="020B0604020202020204" pitchFamily="34" charset="0"/>
              <a:buChar char="•"/>
            </a:pPr>
            <a:r>
              <a:rPr lang="en-US" sz="3200" dirty="0">
                <a:latin typeface="Times New Roman" panose="02020603050405020304" pitchFamily="18" charset="0"/>
              </a:rPr>
              <a:t>Claims Processing</a:t>
            </a:r>
          </a:p>
          <a:p>
            <a:pPr marL="342900" indent="-342900">
              <a:buFont typeface="Arial" panose="020B0604020202020204" pitchFamily="34" charset="0"/>
              <a:buChar char="•"/>
            </a:pPr>
            <a:endParaRPr lang="en-US" sz="3200" dirty="0">
              <a:latin typeface="Times New Roman" panose="02020603050405020304" pitchFamily="18" charset="0"/>
            </a:endParaRPr>
          </a:p>
          <a:p>
            <a:pPr marL="342900" indent="-342900">
              <a:buFont typeface="Arial" panose="020B0604020202020204" pitchFamily="34" charset="0"/>
              <a:buChar char="•"/>
            </a:pPr>
            <a:r>
              <a:rPr lang="en-US" sz="3200" dirty="0">
                <a:latin typeface="Times New Roman" panose="02020603050405020304" pitchFamily="18" charset="0"/>
              </a:rPr>
              <a:t>Rating review </a:t>
            </a:r>
          </a:p>
          <a:p>
            <a:pPr marL="342900" indent="-342900">
              <a:buFont typeface="Arial" panose="020B0604020202020204" pitchFamily="34" charset="0"/>
              <a:buChar char="•"/>
            </a:pPr>
            <a:endParaRPr lang="en-US" sz="2400" dirty="0">
              <a:latin typeface="Times New Roman" panose="02020603050405020304" pitchFamily="18" charset="0"/>
            </a:endParaRPr>
          </a:p>
          <a:p>
            <a:pPr marL="342900" indent="-342900">
              <a:buFont typeface="Arial" panose="020B0604020202020204" pitchFamily="34" charset="0"/>
              <a:buChar char="•"/>
            </a:pPr>
            <a:r>
              <a:rPr lang="en-US" sz="3200" dirty="0">
                <a:latin typeface="Times New Roman" panose="02020603050405020304" pitchFamily="18" charset="0"/>
              </a:rPr>
              <a:t>Effective Dates</a:t>
            </a:r>
          </a:p>
          <a:p>
            <a:endParaRPr lang="en-US" dirty="0">
              <a:latin typeface="Times New Roman" panose="02020603050405020304" pitchFamily="18" charset="0"/>
            </a:endParaRPr>
          </a:p>
          <a:p>
            <a:endParaRPr lang="en-US" sz="2400" dirty="0">
              <a:latin typeface="Times New Roman" panose="02020603050405020304" pitchFamily="18" charset="0"/>
            </a:endParaRPr>
          </a:p>
          <a:p>
            <a:pPr marL="342900" indent="-342900">
              <a:buBlip>
                <a:blip r:embed="rId3"/>
              </a:buBlip>
            </a:pPr>
            <a:endParaRPr lang="en-US" sz="2400" dirty="0">
              <a:latin typeface="Times New Roman" panose="02020603050405020304" pitchFamily="18" charset="0"/>
            </a:endParaRPr>
          </a:p>
          <a:p>
            <a:pPr marL="342900" indent="-342900">
              <a:buBlip>
                <a:blip r:embed="rId3"/>
              </a:buBlip>
            </a:pPr>
            <a:endParaRPr lang="en-US" sz="2400" dirty="0">
              <a:latin typeface="Times New Roman" panose="02020603050405020304" pitchFamily="18" charset="0"/>
            </a:endParaRPr>
          </a:p>
        </p:txBody>
      </p:sp>
    </p:spTree>
    <p:extLst>
      <p:ext uri="{BB962C8B-B14F-4D97-AF65-F5344CB8AC3E}">
        <p14:creationId xmlns:p14="http://schemas.microsoft.com/office/powerpoint/2010/main" val="35937785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747" y="230862"/>
            <a:ext cx="8820441" cy="928688"/>
          </a:xfrm>
        </p:spPr>
        <p:txBody>
          <a:bodyPr rtlCol="0">
            <a:noAutofit/>
          </a:bodyPr>
          <a:lstStyle/>
          <a:p>
            <a:pPr>
              <a:defRPr/>
            </a:pPr>
            <a:r>
              <a:rPr lang="en-US" sz="4000" b="1" dirty="0">
                <a:latin typeface="Times New Roman" panose="02020603050405020304" pitchFamily="18" charset="0"/>
                <a:cs typeface="Times New Roman" panose="02020603050405020304" pitchFamily="18" charset="0"/>
              </a:rPr>
              <a:t>Actions During Pendency of the Claim</a:t>
            </a:r>
            <a:endParaRPr lang="en-US" sz="4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6147" name="Content Placeholder 2"/>
          <p:cNvSpPr>
            <a:spLocks noGrp="1"/>
          </p:cNvSpPr>
          <p:nvPr>
            <p:ph idx="1"/>
          </p:nvPr>
        </p:nvSpPr>
        <p:spPr>
          <a:xfrm>
            <a:off x="464231" y="1547442"/>
            <a:ext cx="10986868" cy="4557934"/>
          </a:xfrm>
        </p:spPr>
        <p:txBody>
          <a:bodyPr>
            <a:normAutofit/>
          </a:bodyPr>
          <a:lstStyle/>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eaLnBrk="1" hangingPunct="1">
              <a:lnSpc>
                <a:spcPct val="100000"/>
              </a:lnSpc>
              <a:defRPr/>
            </a:pPr>
            <a:endParaRPr lang="en-US" altLang="en-US" sz="4200" dirty="0">
              <a:cs typeface="Times New Roman" panose="02020603050405020304" pitchFamily="18" charset="0"/>
            </a:endParaRPr>
          </a:p>
          <a:p>
            <a:pPr marL="0" indent="0">
              <a:buNone/>
              <a:defRPr/>
            </a:pPr>
            <a:endParaRPr lang="en-US" altLang="en-US" sz="2100" dirty="0"/>
          </a:p>
        </p:txBody>
      </p:sp>
      <p:sp>
        <p:nvSpPr>
          <p:cNvPr id="6148" name="Slide Number Placeholder 3"/>
          <p:cNvSpPr>
            <a:spLocks noGrp="1"/>
          </p:cNvSpPr>
          <p:nvPr>
            <p:ph type="sldNum" sz="quarter" idx="12"/>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1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18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15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1500">
                <a:solidFill>
                  <a:schemeClr val="tx1"/>
                </a:solidFill>
                <a:latin typeface="Calibri" panose="020F0502020204030204" pitchFamily="34" charset="0"/>
              </a:defRPr>
            </a:lvl5pPr>
            <a:lvl6pPr marL="18859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2288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25717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29146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D6DE287A-F147-4743-8801-2BF03EED09A2}" type="slidenum">
              <a:rPr kumimoji="0" lang="en-US" altLang="en-US" sz="2000" b="0" i="0" u="none" strike="noStrike" kern="1200" cap="none" spc="0" normalizeH="0" baseline="0" noProof="0">
                <a:ln>
                  <a:noFill/>
                </a:ln>
                <a:solidFill>
                  <a:prstClr val="black">
                    <a:lumMod val="50000"/>
                    <a:lumOff val="50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20</a:t>
            </a:fld>
            <a:endParaRPr kumimoji="0" lang="en-US" altLang="en-US" sz="2000" b="0" i="0" u="none" strike="noStrike" kern="1200" cap="none" spc="0" normalizeH="0" baseline="0" noProof="0" dirty="0">
              <a:ln>
                <a:noFill/>
              </a:ln>
              <a:solidFill>
                <a:prstClr val="black">
                  <a:lumMod val="50000"/>
                  <a:lumOff val="50000"/>
                </a:prstClr>
              </a:solidFill>
              <a:effectLst/>
              <a:uLnTx/>
              <a:uFillTx/>
              <a:latin typeface="Times New Roman" panose="02020603050405020304" pitchFamily="18" charset="0"/>
              <a:ea typeface="+mn-ea"/>
              <a:cs typeface="+mn-cs"/>
            </a:endParaRPr>
          </a:p>
        </p:txBody>
      </p:sp>
      <p:sp>
        <p:nvSpPr>
          <p:cNvPr id="4" name="TextBox 3">
            <a:extLst>
              <a:ext uri="{FF2B5EF4-FFF2-40B4-BE49-F238E27FC236}">
                <a16:creationId xmlns:a16="http://schemas.microsoft.com/office/drawing/2014/main" id="{E231B347-5238-AC49-4B1C-DA614BE6241B}"/>
              </a:ext>
            </a:extLst>
          </p:cNvPr>
          <p:cNvSpPr txBox="1"/>
          <p:nvPr/>
        </p:nvSpPr>
        <p:spPr>
          <a:xfrm>
            <a:off x="505698" y="1453803"/>
            <a:ext cx="10550684" cy="5052291"/>
          </a:xfrm>
          <a:prstGeom prst="rect">
            <a:avLst/>
          </a:prstGeom>
          <a:noFill/>
        </p:spPr>
        <p:txBody>
          <a:bodyPr wrap="square" rtlCol="0">
            <a:noAutofit/>
          </a:bodyPr>
          <a:lstStyle/>
          <a:p>
            <a:pPr marL="342900" indent="-342900">
              <a:buFont typeface="Arial" panose="020B0604020202020204" pitchFamily="34" charset="0"/>
              <a:buChar char="•"/>
            </a:pPr>
            <a:r>
              <a:rPr lang="en-US" sz="2400" dirty="0">
                <a:latin typeface="Times New Roman" panose="02020603050405020304" pitchFamily="18" charset="0"/>
              </a:rPr>
              <a:t>Verify C’EST, contentions list</a:t>
            </a:r>
          </a:p>
          <a:p>
            <a:pPr marL="342900" indent="-342900">
              <a:buFont typeface="Arial" panose="020B0604020202020204" pitchFamily="34" charset="0"/>
              <a:buChar char="•"/>
            </a:pPr>
            <a:endParaRPr lang="en-US" sz="2400" dirty="0">
              <a:latin typeface="Times New Roman" panose="02020603050405020304" pitchFamily="18" charset="0"/>
            </a:endParaRPr>
          </a:p>
          <a:p>
            <a:pPr marL="342900" indent="-342900">
              <a:buFont typeface="Arial" panose="020B0604020202020204" pitchFamily="34" charset="0"/>
              <a:buChar char="•"/>
            </a:pPr>
            <a:r>
              <a:rPr lang="en-US" sz="2400" dirty="0">
                <a:latin typeface="Times New Roman" panose="02020603050405020304" pitchFamily="18" charset="0"/>
              </a:rPr>
              <a:t>Exam prep </a:t>
            </a:r>
          </a:p>
          <a:p>
            <a:pPr marL="342900" indent="-342900">
              <a:buFont typeface="Arial" panose="020B0604020202020204" pitchFamily="34" charset="0"/>
              <a:buChar char="•"/>
            </a:pPr>
            <a:endParaRPr lang="en-US" sz="2400" dirty="0">
              <a:latin typeface="Times New Roman" panose="02020603050405020304" pitchFamily="18" charset="0"/>
            </a:endParaRPr>
          </a:p>
          <a:p>
            <a:pPr marL="342900" indent="-342900">
              <a:buFont typeface="Arial" panose="020B0604020202020204" pitchFamily="34" charset="0"/>
              <a:buChar char="•"/>
            </a:pPr>
            <a:r>
              <a:rPr lang="en-US" sz="2400" dirty="0">
                <a:latin typeface="Times New Roman" panose="02020603050405020304" pitchFamily="18" charset="0"/>
              </a:rPr>
              <a:t>Monitor for exam request and completion</a:t>
            </a:r>
          </a:p>
          <a:p>
            <a:endParaRPr lang="en-US" sz="2400" dirty="0">
              <a:latin typeface="Times New Roman" panose="02020603050405020304" pitchFamily="18" charset="0"/>
            </a:endParaRPr>
          </a:p>
          <a:p>
            <a:pPr marL="342900" indent="-342900">
              <a:buFont typeface="Arial" panose="020B0604020202020204" pitchFamily="34" charset="0"/>
              <a:buChar char="•"/>
            </a:pPr>
            <a:r>
              <a:rPr lang="en-US" sz="2400" dirty="0">
                <a:latin typeface="Times New Roman" panose="02020603050405020304" pitchFamily="18" charset="0"/>
              </a:rPr>
              <a:t>PACT Act deferrals</a:t>
            </a:r>
          </a:p>
          <a:p>
            <a:pPr marL="342900" indent="-342900">
              <a:buFont typeface="Arial" panose="020B0604020202020204" pitchFamily="34" charset="0"/>
              <a:buChar char="•"/>
            </a:pPr>
            <a:endParaRPr lang="en-US" sz="2400" dirty="0">
              <a:latin typeface="Times New Roman" panose="02020603050405020304" pitchFamily="18" charset="0"/>
            </a:endParaRPr>
          </a:p>
          <a:p>
            <a:pPr marL="342900" indent="-342900">
              <a:buFont typeface="Arial" panose="020B0604020202020204" pitchFamily="34" charset="0"/>
              <a:buChar char="•"/>
            </a:pPr>
            <a:r>
              <a:rPr lang="en-US" sz="2400" dirty="0">
                <a:latin typeface="Times New Roman" panose="02020603050405020304" pitchFamily="18" charset="0"/>
              </a:rPr>
              <a:t>Watch for decision within 30 days of discharge</a:t>
            </a:r>
          </a:p>
          <a:p>
            <a:pPr marL="342900" indent="-342900">
              <a:buFont typeface="Arial" panose="020B0604020202020204" pitchFamily="34" charset="0"/>
              <a:buChar char="•"/>
            </a:pPr>
            <a:endParaRPr lang="en-US" sz="2400" dirty="0">
              <a:latin typeface="Times New Roman" panose="02020603050405020304" pitchFamily="18" charset="0"/>
            </a:endParaRPr>
          </a:p>
          <a:p>
            <a:pPr marL="342900" indent="-342900">
              <a:buFont typeface="Arial" panose="020B0604020202020204" pitchFamily="34" charset="0"/>
              <a:buChar char="•"/>
            </a:pPr>
            <a:r>
              <a:rPr lang="en-US" sz="2400" dirty="0">
                <a:latin typeface="Times New Roman" panose="02020603050405020304" pitchFamily="18" charset="0"/>
              </a:rPr>
              <a:t>Extension on active duty happens, notify VA immediately</a:t>
            </a:r>
          </a:p>
        </p:txBody>
      </p:sp>
    </p:spTree>
    <p:extLst>
      <p:ext uri="{BB962C8B-B14F-4D97-AF65-F5344CB8AC3E}">
        <p14:creationId xmlns:p14="http://schemas.microsoft.com/office/powerpoint/2010/main" val="8047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747" y="230862"/>
            <a:ext cx="8820441" cy="928688"/>
          </a:xfrm>
        </p:spPr>
        <p:txBody>
          <a:bodyPr rtlCol="0">
            <a:noAutofit/>
          </a:bodyPr>
          <a:lstStyle/>
          <a:p>
            <a:pPr>
              <a:defRPr/>
            </a:pPr>
            <a:r>
              <a:rPr lang="en-US" sz="4000" b="1" dirty="0">
                <a:latin typeface="Times New Roman" panose="02020603050405020304" pitchFamily="18" charset="0"/>
                <a:cs typeface="Times New Roman" panose="02020603050405020304" pitchFamily="18" charset="0"/>
              </a:rPr>
              <a:t>Exam Prep</a:t>
            </a:r>
            <a:endParaRPr lang="en-US" sz="4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6147" name="Content Placeholder 2"/>
          <p:cNvSpPr>
            <a:spLocks noGrp="1"/>
          </p:cNvSpPr>
          <p:nvPr>
            <p:ph idx="1"/>
          </p:nvPr>
        </p:nvSpPr>
        <p:spPr>
          <a:xfrm>
            <a:off x="464231" y="1547442"/>
            <a:ext cx="10986868" cy="4557934"/>
          </a:xfrm>
        </p:spPr>
        <p:txBody>
          <a:bodyPr>
            <a:normAutofit/>
          </a:bodyPr>
          <a:lstStyle/>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eaLnBrk="1" hangingPunct="1">
              <a:lnSpc>
                <a:spcPct val="100000"/>
              </a:lnSpc>
              <a:defRPr/>
            </a:pPr>
            <a:endParaRPr lang="en-US" altLang="en-US" sz="4200" dirty="0">
              <a:cs typeface="Times New Roman" panose="02020603050405020304" pitchFamily="18" charset="0"/>
            </a:endParaRPr>
          </a:p>
          <a:p>
            <a:pPr marL="0" indent="0">
              <a:buNone/>
              <a:defRPr/>
            </a:pPr>
            <a:endParaRPr lang="en-US" altLang="en-US" sz="2100" dirty="0"/>
          </a:p>
        </p:txBody>
      </p:sp>
      <p:sp>
        <p:nvSpPr>
          <p:cNvPr id="6148" name="Slide Number Placeholder 3"/>
          <p:cNvSpPr>
            <a:spLocks noGrp="1"/>
          </p:cNvSpPr>
          <p:nvPr>
            <p:ph type="sldNum" sz="quarter" idx="12"/>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1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18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15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1500">
                <a:solidFill>
                  <a:schemeClr val="tx1"/>
                </a:solidFill>
                <a:latin typeface="Calibri" panose="020F0502020204030204" pitchFamily="34" charset="0"/>
              </a:defRPr>
            </a:lvl5pPr>
            <a:lvl6pPr marL="18859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2288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25717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29146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D6DE287A-F147-4743-8801-2BF03EED09A2}" type="slidenum">
              <a:rPr kumimoji="0" lang="en-US" altLang="en-US" sz="2000" b="0" i="0" u="none" strike="noStrike" kern="1200" cap="none" spc="0" normalizeH="0" baseline="0" noProof="0">
                <a:ln>
                  <a:noFill/>
                </a:ln>
                <a:solidFill>
                  <a:prstClr val="black">
                    <a:lumMod val="50000"/>
                    <a:lumOff val="50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21</a:t>
            </a:fld>
            <a:endParaRPr kumimoji="0" lang="en-US" altLang="en-US" sz="2000" b="0" i="0" u="none" strike="noStrike" kern="1200" cap="none" spc="0" normalizeH="0" baseline="0" noProof="0" dirty="0">
              <a:ln>
                <a:noFill/>
              </a:ln>
              <a:solidFill>
                <a:prstClr val="black">
                  <a:lumMod val="50000"/>
                  <a:lumOff val="50000"/>
                </a:prstClr>
              </a:solidFill>
              <a:effectLst/>
              <a:uLnTx/>
              <a:uFillTx/>
              <a:latin typeface="Times New Roman" panose="02020603050405020304" pitchFamily="18" charset="0"/>
              <a:ea typeface="+mn-ea"/>
              <a:cs typeface="+mn-cs"/>
            </a:endParaRPr>
          </a:p>
        </p:txBody>
      </p:sp>
      <p:sp>
        <p:nvSpPr>
          <p:cNvPr id="4" name="TextBox 3">
            <a:extLst>
              <a:ext uri="{FF2B5EF4-FFF2-40B4-BE49-F238E27FC236}">
                <a16:creationId xmlns:a16="http://schemas.microsoft.com/office/drawing/2014/main" id="{E231B347-5238-AC49-4B1C-DA614BE6241B}"/>
              </a:ext>
            </a:extLst>
          </p:cNvPr>
          <p:cNvSpPr txBox="1"/>
          <p:nvPr/>
        </p:nvSpPr>
        <p:spPr>
          <a:xfrm>
            <a:off x="505698" y="1453803"/>
            <a:ext cx="10550684" cy="5052291"/>
          </a:xfrm>
          <a:prstGeom prst="rect">
            <a:avLst/>
          </a:prstGeom>
          <a:noFill/>
        </p:spPr>
        <p:txBody>
          <a:bodyPr wrap="square" rtlCol="0">
            <a:noAutofit/>
          </a:bodyPr>
          <a:lstStyle/>
          <a:p>
            <a:pPr marR="0" lvl="0" algn="l" defTabSz="914400" rtl="0" eaLnBrk="1" fontAlgn="auto" latinLnBrk="0" hangingPunct="1">
              <a:lnSpc>
                <a:spcPct val="100000"/>
              </a:lnSpc>
              <a:spcBef>
                <a:spcPts val="0"/>
              </a:spcBef>
              <a:spcAft>
                <a:spcPts val="0"/>
              </a:spcAft>
              <a:buClrTx/>
              <a:buSzTx/>
              <a:tabLst/>
              <a:defRPr/>
            </a:pPr>
            <a:r>
              <a:rPr lang="en-US" sz="2400" dirty="0">
                <a:solidFill>
                  <a:prstClr val="black"/>
                </a:solidFill>
                <a:latin typeface="Times New Roman" panose="02020603050405020304" pitchFamily="18" charset="0"/>
              </a:rPr>
              <a:t>C&amp;P Exams can be a stressful time for a veteran especially if they are unsure what to expect. </a:t>
            </a:r>
          </a:p>
          <a:p>
            <a:pPr marR="0" lvl="0" algn="l" defTabSz="914400" rtl="0" eaLnBrk="1" fontAlgn="auto" latinLnBrk="0" hangingPunct="1">
              <a:lnSpc>
                <a:spcPct val="100000"/>
              </a:lnSpc>
              <a:spcBef>
                <a:spcPts val="0"/>
              </a:spcBef>
              <a:spcAft>
                <a:spcPts val="0"/>
              </a:spcAft>
              <a:buClrTx/>
              <a:buSzTx/>
              <a:tabLst/>
              <a:defRPr/>
            </a:pPr>
            <a:endParaRPr kumimoji="0" 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a:p>
            <a:pPr marR="0" lvl="0" algn="l" defTabSz="914400" rtl="0" eaLnBrk="1" fontAlgn="auto" latinLnBrk="0" hangingPunct="1">
              <a:lnSpc>
                <a:spcPct val="100000"/>
              </a:lnSpc>
              <a:spcBef>
                <a:spcPts val="0"/>
              </a:spcBef>
              <a:spcAft>
                <a:spcPts val="0"/>
              </a:spcAft>
              <a:buClrTx/>
              <a:buSzTx/>
              <a:tabLst/>
              <a:defRPr/>
            </a:pPr>
            <a:r>
              <a:rPr lang="en-US" sz="2400" dirty="0">
                <a:solidFill>
                  <a:prstClr val="black"/>
                </a:solidFill>
                <a:latin typeface="Times New Roman" panose="02020603050405020304" pitchFamily="18" charset="0"/>
              </a:rPr>
              <a:t>Take a few moments to explain the C&amp;P Process </a:t>
            </a:r>
          </a:p>
          <a:p>
            <a:pPr marR="0" lvl="0" algn="l" defTabSz="914400" rtl="0" eaLnBrk="1" fontAlgn="auto" latinLnBrk="0" hangingPunct="1">
              <a:lnSpc>
                <a:spcPct val="100000"/>
              </a:lnSpc>
              <a:spcBef>
                <a:spcPts val="0"/>
              </a:spcBef>
              <a:spcAft>
                <a:spcPts val="0"/>
              </a:spcAft>
              <a:buClrTx/>
              <a:buSzTx/>
              <a:tabLst/>
              <a:defRPr/>
            </a:pPr>
            <a:endParaRPr kumimoji="0" 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a:p>
            <a:pPr marR="0" lvl="0" algn="l" defTabSz="914400" rtl="0" eaLnBrk="1" fontAlgn="auto" latinLnBrk="0" hangingPunct="1">
              <a:lnSpc>
                <a:spcPct val="100000"/>
              </a:lnSpc>
              <a:spcBef>
                <a:spcPts val="0"/>
              </a:spcBef>
              <a:spcAft>
                <a:spcPts val="0"/>
              </a:spcAft>
              <a:buClrTx/>
              <a:buSzTx/>
              <a:tabLst/>
              <a:defRPr/>
            </a:pPr>
            <a:r>
              <a:rPr lang="en-US" sz="2400" dirty="0">
                <a:solidFill>
                  <a:prstClr val="black"/>
                </a:solidFill>
                <a:latin typeface="Times New Roman" panose="02020603050405020304" pitchFamily="18" charset="0"/>
              </a:rPr>
              <a:t>Remember the C&amp;P Exam is a snapshot of what an average day is like for the veteran living with their disabilities. </a:t>
            </a:r>
          </a:p>
          <a:p>
            <a:pPr marR="0" lvl="0" algn="l" defTabSz="914400" rtl="0" eaLnBrk="1" fontAlgn="auto" latinLnBrk="0" hangingPunct="1">
              <a:lnSpc>
                <a:spcPct val="100000"/>
              </a:lnSpc>
              <a:spcBef>
                <a:spcPts val="0"/>
              </a:spcBef>
              <a:spcAft>
                <a:spcPts val="0"/>
              </a:spcAft>
              <a:buClrTx/>
              <a:buSzTx/>
              <a:tabLst/>
              <a:defRPr/>
            </a:pPr>
            <a:endParaRPr kumimoji="0" 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a:p>
            <a:pPr marR="0" lvl="0" algn="l" defTabSz="914400" rtl="0" eaLnBrk="1" fontAlgn="auto" latinLnBrk="0" hangingPunct="1">
              <a:lnSpc>
                <a:spcPct val="100000"/>
              </a:lnSpc>
              <a:spcBef>
                <a:spcPts val="0"/>
              </a:spcBef>
              <a:spcAft>
                <a:spcPts val="0"/>
              </a:spcAft>
              <a:buClrTx/>
              <a:buSzTx/>
              <a:tabLst/>
              <a:defRPr/>
            </a:pPr>
            <a:r>
              <a:rPr kumimoji="0" 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Be Honest, if it hurts say OUCH! </a:t>
            </a:r>
          </a:p>
          <a:p>
            <a:pPr marR="0" lvl="0" algn="l" defTabSz="914400" rtl="0" eaLnBrk="1" fontAlgn="auto" latinLnBrk="0" hangingPunct="1">
              <a:lnSpc>
                <a:spcPct val="100000"/>
              </a:lnSpc>
              <a:spcBef>
                <a:spcPts val="0"/>
              </a:spcBef>
              <a:spcAft>
                <a:spcPts val="0"/>
              </a:spcAft>
              <a:buClrTx/>
              <a:buSzTx/>
              <a:tabLst/>
              <a:defRPr/>
            </a:pPr>
            <a:endParaRPr lang="en-US" sz="2400" dirty="0">
              <a:solidFill>
                <a:prstClr val="black"/>
              </a:solidFill>
              <a:latin typeface="Times New Roman" panose="02020603050405020304" pitchFamily="18" charset="0"/>
            </a:endParaRPr>
          </a:p>
          <a:p>
            <a:pPr marR="0" lvl="0" algn="l" defTabSz="914400" rtl="0" eaLnBrk="1" fontAlgn="auto" latinLnBrk="0" hangingPunct="1">
              <a:lnSpc>
                <a:spcPct val="100000"/>
              </a:lnSpc>
              <a:spcBef>
                <a:spcPts val="0"/>
              </a:spcBef>
              <a:spcAft>
                <a:spcPts val="0"/>
              </a:spcAft>
              <a:buClrTx/>
              <a:buSzTx/>
              <a:tabLst/>
              <a:defRPr/>
            </a:pPr>
            <a:r>
              <a:rPr lang="en-US" sz="2400" dirty="0">
                <a:solidFill>
                  <a:prstClr val="black"/>
                </a:solidFill>
                <a:latin typeface="Times New Roman" panose="02020603050405020304" pitchFamily="18" charset="0"/>
              </a:rPr>
              <a:t>It’s okay if you can’t bend that far without hurting, tell the examiner. </a:t>
            </a:r>
          </a:p>
          <a:p>
            <a:pPr marR="0" lvl="0" algn="l" defTabSz="914400" rtl="0" eaLnBrk="1" fontAlgn="auto" latinLnBrk="0" hangingPunct="1">
              <a:lnSpc>
                <a:spcPct val="100000"/>
              </a:lnSpc>
              <a:spcBef>
                <a:spcPts val="0"/>
              </a:spcBef>
              <a:spcAft>
                <a:spcPts val="0"/>
              </a:spcAft>
              <a:buClrTx/>
              <a:buSzTx/>
              <a:tabLst/>
              <a:defRPr/>
            </a:pPr>
            <a:endParaRPr kumimoji="0" 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a:p>
            <a:pPr marR="0" lvl="0" algn="l" defTabSz="914400" rtl="0" eaLnBrk="1" fontAlgn="auto" latinLnBrk="0" hangingPunct="1">
              <a:lnSpc>
                <a:spcPct val="100000"/>
              </a:lnSpc>
              <a:spcBef>
                <a:spcPts val="0"/>
              </a:spcBef>
              <a:spcAft>
                <a:spcPts val="0"/>
              </a:spcAft>
              <a:buClrTx/>
              <a:buSzTx/>
              <a:tabLst/>
              <a:defRPr/>
            </a:pPr>
            <a:r>
              <a:rPr kumimoji="0" 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It is the veteran’s time, be sure </a:t>
            </a:r>
            <a:r>
              <a:rPr kumimoji="0" lang="en-US" sz="24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th</a:t>
            </a:r>
            <a:r>
              <a:rPr lang="en-US" sz="2400" dirty="0">
                <a:solidFill>
                  <a:prstClr val="black"/>
                </a:solidFill>
                <a:latin typeface="Times New Roman" panose="02020603050405020304" pitchFamily="18" charset="0"/>
              </a:rPr>
              <a:t>at if they have additional information during the exam that it is said before the exam is completed</a:t>
            </a:r>
            <a:endParaRPr kumimoji="0" 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173729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747" y="230862"/>
            <a:ext cx="8820441" cy="928688"/>
          </a:xfrm>
        </p:spPr>
        <p:txBody>
          <a:bodyPr rtlCol="0">
            <a:noAutofit/>
          </a:bodyPr>
          <a:lstStyle/>
          <a:p>
            <a:pPr>
              <a:defRPr/>
            </a:pPr>
            <a:r>
              <a:rPr lang="en-US" sz="4000" b="1" dirty="0">
                <a:latin typeface="Times New Roman" panose="02020603050405020304" pitchFamily="18" charset="0"/>
                <a:cs typeface="Times New Roman" panose="02020603050405020304" pitchFamily="18" charset="0"/>
              </a:rPr>
              <a:t>Monitoring the Claim</a:t>
            </a:r>
            <a:endParaRPr lang="en-US" sz="4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6147" name="Content Placeholder 2"/>
          <p:cNvSpPr>
            <a:spLocks noGrp="1"/>
          </p:cNvSpPr>
          <p:nvPr>
            <p:ph idx="1"/>
          </p:nvPr>
        </p:nvSpPr>
        <p:spPr>
          <a:xfrm>
            <a:off x="464231" y="1547442"/>
            <a:ext cx="10986868" cy="4557934"/>
          </a:xfrm>
        </p:spPr>
        <p:txBody>
          <a:bodyPr>
            <a:normAutofit/>
          </a:bodyPr>
          <a:lstStyle/>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eaLnBrk="1" hangingPunct="1">
              <a:lnSpc>
                <a:spcPct val="100000"/>
              </a:lnSpc>
              <a:defRPr/>
            </a:pPr>
            <a:endParaRPr lang="en-US" altLang="en-US" sz="4200" dirty="0">
              <a:cs typeface="Times New Roman" panose="02020603050405020304" pitchFamily="18" charset="0"/>
            </a:endParaRPr>
          </a:p>
          <a:p>
            <a:pPr marL="0" indent="0">
              <a:buNone/>
              <a:defRPr/>
            </a:pPr>
            <a:endParaRPr lang="en-US" altLang="en-US" sz="2100" dirty="0"/>
          </a:p>
        </p:txBody>
      </p:sp>
      <p:sp>
        <p:nvSpPr>
          <p:cNvPr id="6148" name="Slide Number Placeholder 3"/>
          <p:cNvSpPr>
            <a:spLocks noGrp="1"/>
          </p:cNvSpPr>
          <p:nvPr>
            <p:ph type="sldNum" sz="quarter" idx="12"/>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1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18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15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1500">
                <a:solidFill>
                  <a:schemeClr val="tx1"/>
                </a:solidFill>
                <a:latin typeface="Calibri" panose="020F0502020204030204" pitchFamily="34" charset="0"/>
              </a:defRPr>
            </a:lvl5pPr>
            <a:lvl6pPr marL="18859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2288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25717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29146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D6DE287A-F147-4743-8801-2BF03EED09A2}" type="slidenum">
              <a:rPr kumimoji="0" lang="en-US" altLang="en-US" sz="2000" b="0" i="0" u="none" strike="noStrike" kern="1200" cap="none" spc="0" normalizeH="0" baseline="0" noProof="0">
                <a:ln>
                  <a:noFill/>
                </a:ln>
                <a:solidFill>
                  <a:prstClr val="black">
                    <a:lumMod val="50000"/>
                    <a:lumOff val="50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22</a:t>
            </a:fld>
            <a:endParaRPr kumimoji="0" lang="en-US" altLang="en-US" sz="2000" b="0" i="0" u="none" strike="noStrike" kern="1200" cap="none" spc="0" normalizeH="0" baseline="0" noProof="0" dirty="0">
              <a:ln>
                <a:noFill/>
              </a:ln>
              <a:solidFill>
                <a:prstClr val="black">
                  <a:lumMod val="50000"/>
                  <a:lumOff val="50000"/>
                </a:prstClr>
              </a:solidFill>
              <a:effectLst/>
              <a:uLnTx/>
              <a:uFillTx/>
              <a:latin typeface="Times New Roman" panose="02020603050405020304" pitchFamily="18" charset="0"/>
              <a:ea typeface="+mn-ea"/>
              <a:cs typeface="+mn-cs"/>
            </a:endParaRPr>
          </a:p>
        </p:txBody>
      </p:sp>
      <p:sp>
        <p:nvSpPr>
          <p:cNvPr id="4" name="TextBox 3">
            <a:extLst>
              <a:ext uri="{FF2B5EF4-FFF2-40B4-BE49-F238E27FC236}">
                <a16:creationId xmlns:a16="http://schemas.microsoft.com/office/drawing/2014/main" id="{E231B347-5238-AC49-4B1C-DA614BE6241B}"/>
              </a:ext>
            </a:extLst>
          </p:cNvPr>
          <p:cNvSpPr txBox="1"/>
          <p:nvPr/>
        </p:nvSpPr>
        <p:spPr>
          <a:xfrm>
            <a:off x="505698" y="1453803"/>
            <a:ext cx="10550684" cy="5052291"/>
          </a:xfrm>
          <a:prstGeom prst="rect">
            <a:avLst/>
          </a:prstGeom>
          <a:noFill/>
        </p:spPr>
        <p:txBody>
          <a:bodyPr wrap="square"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dirty="0">
                <a:solidFill>
                  <a:prstClr val="black"/>
                </a:solidFill>
                <a:latin typeface="Times New Roman" panose="02020603050405020304" pitchFamily="18" charset="0"/>
              </a:rPr>
              <a:t>VBMS is updated in real time for all its users; meaning that the moment a vendor sends a completed C&amp;P Exam to VA, VSOs are able to view it too.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2400" dirty="0">
              <a:solidFill>
                <a:prstClr val="black"/>
              </a:solidFill>
              <a:latin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2800" dirty="0">
                <a:solidFill>
                  <a:prstClr val="black"/>
                </a:solidFill>
                <a:latin typeface="Times New Roman" panose="02020603050405020304" pitchFamily="18" charset="0"/>
              </a:rPr>
              <a:t>With VBMS updating in real time, monitoring the claim allows for the correction of potential errors before they can occur. Common errors include: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dirty="0">
                <a:solidFill>
                  <a:prstClr val="black"/>
                </a:solidFill>
                <a:latin typeface="Times New Roman" panose="02020603050405020304" pitchFamily="18" charset="0"/>
              </a:rPr>
              <a:t>Inadequate exams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000" dirty="0">
              <a:solidFill>
                <a:prstClr val="black"/>
              </a:solidFill>
              <a:latin typeface="Times New Roman" panose="02020603050405020304" pitchFamily="18" charset="0"/>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dirty="0">
                <a:solidFill>
                  <a:prstClr val="black"/>
                </a:solidFill>
                <a:latin typeface="Times New Roman" panose="02020603050405020304" pitchFamily="18" charset="0"/>
              </a:rPr>
              <a:t>Incorrect exam requested</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000" dirty="0">
              <a:solidFill>
                <a:prstClr val="black"/>
              </a:solidFill>
              <a:latin typeface="Times New Roman" panose="02020603050405020304" pitchFamily="18" charset="0"/>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dirty="0">
                <a:solidFill>
                  <a:prstClr val="black"/>
                </a:solidFill>
                <a:latin typeface="Times New Roman" panose="02020603050405020304" pitchFamily="18" charset="0"/>
              </a:rPr>
              <a:t>Rating decided without exams requested</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2400" dirty="0">
              <a:solidFill>
                <a:prstClr val="black"/>
              </a:solidFill>
              <a:latin typeface="Times New Roman" panose="02020603050405020304" pitchFamily="18" charset="0"/>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4875098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9"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fld id="{88EDA7E9-786F-4F63-8F92-07281518E0B3}" type="slidenum">
              <a:rPr kumimoji="0" lang="en-US" altLang="en-US" sz="2000" b="0" i="0" u="none" strike="noStrike" kern="1200" cap="none" spc="0" normalizeH="0" baseline="0" noProof="0" smtClean="0">
                <a:ln>
                  <a:noFill/>
                </a:ln>
                <a:solidFill>
                  <a:prstClr val="black"/>
                </a:solidFill>
                <a:effectLst/>
                <a:uLnTx/>
                <a:uFillTx/>
                <a:latin typeface="Calibri" panose="020F0502020204030204" pitchFamily="34" charset="0"/>
                <a:ea typeface="+mn-ea"/>
              </a:rPr>
              <a:pPr marL="0" marR="0" lvl="0" indent="0" algn="r" defTabSz="914400" rtl="0" eaLnBrk="0" fontAlgn="base" latinLnBrk="0" hangingPunct="0">
                <a:lnSpc>
                  <a:spcPct val="100000"/>
                </a:lnSpc>
                <a:spcBef>
                  <a:spcPct val="0"/>
                </a:spcBef>
                <a:spcAft>
                  <a:spcPct val="0"/>
                </a:spcAft>
                <a:buClrTx/>
                <a:buSzTx/>
                <a:buFontTx/>
                <a:buNone/>
                <a:tabLst/>
                <a:defRPr/>
              </a:pPr>
              <a:t>23</a:t>
            </a:fld>
            <a:endParaRPr kumimoji="0" lang="en-US" altLang="en-US" sz="2000" b="0" i="0" u="none" strike="noStrike" kern="1200" cap="none" spc="0" normalizeH="0" baseline="0" noProof="0" dirty="0">
              <a:ln>
                <a:noFill/>
              </a:ln>
              <a:solidFill>
                <a:prstClr val="black"/>
              </a:solidFill>
              <a:effectLst/>
              <a:uLnTx/>
              <a:uFillTx/>
              <a:latin typeface="Calibri" panose="020F0502020204030204" pitchFamily="34" charset="0"/>
              <a:ea typeface="+mn-ea"/>
            </a:endParaRPr>
          </a:p>
        </p:txBody>
      </p:sp>
      <p:sp>
        <p:nvSpPr>
          <p:cNvPr id="36866" name="Title 1"/>
          <p:cNvSpPr>
            <a:spLocks noGrp="1"/>
          </p:cNvSpPr>
          <p:nvPr>
            <p:ph type="title"/>
          </p:nvPr>
        </p:nvSpPr>
        <p:spPr>
          <a:xfrm>
            <a:off x="152400" y="228600"/>
            <a:ext cx="8146648" cy="838200"/>
          </a:xfrm>
        </p:spPr>
        <p:txBody>
          <a:bodyPr>
            <a:normAutofit/>
          </a:bodyPr>
          <a:lstStyle/>
          <a:p>
            <a:pPr eaLnBrk="1" hangingPunct="1"/>
            <a:r>
              <a:rPr lang="en-US" altLang="en-US" sz="4000" dirty="0"/>
              <a:t>Reviewing a Rating Decision</a:t>
            </a:r>
          </a:p>
        </p:txBody>
      </p:sp>
      <p:sp>
        <p:nvSpPr>
          <p:cNvPr id="3" name="TextBox 2"/>
          <p:cNvSpPr txBox="1"/>
          <p:nvPr/>
        </p:nvSpPr>
        <p:spPr>
          <a:xfrm>
            <a:off x="1981200" y="2057401"/>
            <a:ext cx="8229600" cy="646113"/>
          </a:xfrm>
          <a:prstGeom prst="rect">
            <a:avLst/>
          </a:prstGeom>
          <a:noFill/>
        </p:spPr>
        <p:txBody>
          <a:bodyPr>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8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a:p>
            <a:pPr marL="457200" marR="0" lvl="0" indent="-45720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defRPr/>
            </a:pPr>
            <a:endParaRPr kumimoji="0" lang="en-US" sz="2800" b="1"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p:txBody>
      </p:sp>
      <p:sp>
        <p:nvSpPr>
          <p:cNvPr id="2" name="TextBox 1"/>
          <p:cNvSpPr txBox="1"/>
          <p:nvPr/>
        </p:nvSpPr>
        <p:spPr>
          <a:xfrm>
            <a:off x="533400" y="1446769"/>
            <a:ext cx="10363200" cy="4801314"/>
          </a:xfrm>
          <a:prstGeom prst="rect">
            <a:avLst/>
          </a:prstGeom>
          <a:noFill/>
        </p:spPr>
        <p:txBody>
          <a:bodyPr wrap="square">
            <a:spAutoFit/>
          </a:bodyPr>
          <a:lstStyle/>
          <a:p>
            <a:pPr marL="514350" marR="0" lvl="0" indent="-514350" algn="l" defTabSz="914400" rtl="0" eaLnBrk="0" fontAlgn="base" latinLnBrk="0" hangingPunct="0">
              <a:lnSpc>
                <a:spcPct val="100000"/>
              </a:lnSpc>
              <a:spcBef>
                <a:spcPct val="0"/>
              </a:spcBef>
              <a:spcAft>
                <a:spcPct val="0"/>
              </a:spcAft>
              <a:buClrTx/>
              <a:buSzTx/>
              <a:buFont typeface="+mj-lt"/>
              <a:buAutoNum type="arabicPeriod"/>
              <a:tabLst/>
              <a:defRPr/>
            </a:pPr>
            <a:r>
              <a:rPr kumimoji="0" lang="en-US" sz="3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Ensure that you have the correct rating decision to review and determine the type of rating.</a:t>
            </a:r>
          </a:p>
          <a:p>
            <a:pPr marL="514350" marR="0" lvl="0" indent="-514350" algn="l" defTabSz="914400" rtl="0" eaLnBrk="0" fontAlgn="base" latinLnBrk="0" hangingPunct="0">
              <a:lnSpc>
                <a:spcPct val="100000"/>
              </a:lnSpc>
              <a:spcBef>
                <a:spcPct val="0"/>
              </a:spcBef>
              <a:spcAft>
                <a:spcPct val="0"/>
              </a:spcAft>
              <a:buClrTx/>
              <a:buSzTx/>
              <a:buFont typeface="+mj-lt"/>
              <a:buAutoNum type="arabicPeriod"/>
              <a:tabLst/>
              <a:defRPr/>
            </a:pPr>
            <a:endParaRPr kumimoji="0" lang="en-US" sz="3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514350" marR="0" lvl="0" indent="-514350" algn="l" defTabSz="914400" rtl="0" eaLnBrk="0" fontAlgn="base" latinLnBrk="0" hangingPunct="0">
              <a:lnSpc>
                <a:spcPct val="100000"/>
              </a:lnSpc>
              <a:spcBef>
                <a:spcPct val="0"/>
              </a:spcBef>
              <a:spcAft>
                <a:spcPct val="0"/>
              </a:spcAft>
              <a:buClrTx/>
              <a:buSzTx/>
              <a:buFont typeface="+mj-lt"/>
              <a:buAutoNum type="arabicPeriod"/>
              <a:tabLst/>
              <a:defRPr/>
            </a:pPr>
            <a:r>
              <a:rPr kumimoji="0" lang="en-US" sz="3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Look at the issues decided compared to what the veteran claimed on the claim form – Are they the same? Did VA address all the issues?</a:t>
            </a:r>
          </a:p>
          <a:p>
            <a:pPr marL="514350" marR="0" lvl="0" indent="-514350" algn="l" defTabSz="914400" rtl="0" eaLnBrk="0" fontAlgn="base" latinLnBrk="0" hangingPunct="0">
              <a:lnSpc>
                <a:spcPct val="100000"/>
              </a:lnSpc>
              <a:spcBef>
                <a:spcPct val="0"/>
              </a:spcBef>
              <a:spcAft>
                <a:spcPct val="0"/>
              </a:spcAft>
              <a:buClrTx/>
              <a:buSzTx/>
              <a:buFont typeface="+mj-lt"/>
              <a:buAutoNum type="arabicPeriod"/>
              <a:tabLst/>
              <a:defRPr/>
            </a:pPr>
            <a:endParaRPr kumimoji="0" lang="en-US" sz="3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514350" marR="0" lvl="0" indent="-514350" algn="l" defTabSz="914400" rtl="0" eaLnBrk="0" fontAlgn="base" latinLnBrk="0" hangingPunct="0">
              <a:lnSpc>
                <a:spcPct val="100000"/>
              </a:lnSpc>
              <a:spcBef>
                <a:spcPct val="0"/>
              </a:spcBef>
              <a:spcAft>
                <a:spcPct val="0"/>
              </a:spcAft>
              <a:buClrTx/>
              <a:buSzTx/>
              <a:buFont typeface="+mj-lt"/>
              <a:buAutoNum type="arabicPeriod"/>
              <a:tabLst/>
              <a:defRPr/>
            </a:pPr>
            <a:r>
              <a:rPr kumimoji="0" lang="en-US" sz="3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Check the evidence VA used to make their determination. Did they consider all of the pertinent evidence in the file?</a:t>
            </a: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7"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fld id="{202DE548-CC3F-4AB6-8EF1-627C7E0931BE}" type="slidenum">
              <a:rPr kumimoji="0" lang="en-US" altLang="en-US" sz="2000" b="0" i="0" u="none" strike="noStrike" kern="1200" cap="none" spc="0" normalizeH="0" baseline="0" noProof="0" smtClean="0">
                <a:ln>
                  <a:noFill/>
                </a:ln>
                <a:solidFill>
                  <a:prstClr val="black"/>
                </a:solidFill>
                <a:effectLst/>
                <a:uLnTx/>
                <a:uFillTx/>
                <a:latin typeface="Calibri" panose="020F0502020204030204" pitchFamily="34" charset="0"/>
                <a:ea typeface="+mn-ea"/>
              </a:rPr>
              <a:pPr marL="0" marR="0" lvl="0" indent="0" algn="r" defTabSz="914400" rtl="0" eaLnBrk="0" fontAlgn="base" latinLnBrk="0" hangingPunct="0">
                <a:lnSpc>
                  <a:spcPct val="100000"/>
                </a:lnSpc>
                <a:spcBef>
                  <a:spcPct val="0"/>
                </a:spcBef>
                <a:spcAft>
                  <a:spcPct val="0"/>
                </a:spcAft>
                <a:buClrTx/>
                <a:buSzTx/>
                <a:buFontTx/>
                <a:buNone/>
                <a:tabLst/>
                <a:defRPr/>
              </a:pPr>
              <a:t>24</a:t>
            </a:fld>
            <a:endParaRPr kumimoji="0" lang="en-US" altLang="en-US" sz="2000" b="0" i="0" u="none" strike="noStrike" kern="1200" cap="none" spc="0" normalizeH="0" baseline="0" noProof="0" dirty="0">
              <a:ln>
                <a:noFill/>
              </a:ln>
              <a:solidFill>
                <a:prstClr val="black"/>
              </a:solidFill>
              <a:effectLst/>
              <a:uLnTx/>
              <a:uFillTx/>
              <a:latin typeface="Calibri" panose="020F0502020204030204" pitchFamily="34" charset="0"/>
              <a:ea typeface="+mn-ea"/>
            </a:endParaRPr>
          </a:p>
        </p:txBody>
      </p:sp>
      <p:sp>
        <p:nvSpPr>
          <p:cNvPr id="8" name="Title 1"/>
          <p:cNvSpPr>
            <a:spLocks noGrp="1"/>
          </p:cNvSpPr>
          <p:nvPr>
            <p:ph type="title"/>
          </p:nvPr>
        </p:nvSpPr>
        <p:spPr>
          <a:xfrm>
            <a:off x="76200" y="228600"/>
            <a:ext cx="8222848" cy="838200"/>
          </a:xfrm>
        </p:spPr>
        <p:txBody>
          <a:bodyPr>
            <a:normAutofit/>
          </a:bodyPr>
          <a:lstStyle/>
          <a:p>
            <a:pPr eaLnBrk="1" hangingPunct="1"/>
            <a:r>
              <a:rPr lang="en-US" altLang="en-US" sz="3600" dirty="0"/>
              <a:t>Reviewing a Rating Decision</a:t>
            </a:r>
          </a:p>
        </p:txBody>
      </p:sp>
      <p:sp>
        <p:nvSpPr>
          <p:cNvPr id="3" name="TextBox 2"/>
          <p:cNvSpPr txBox="1"/>
          <p:nvPr/>
        </p:nvSpPr>
        <p:spPr>
          <a:xfrm>
            <a:off x="1981200" y="2057401"/>
            <a:ext cx="8229600" cy="646113"/>
          </a:xfrm>
          <a:prstGeom prst="rect">
            <a:avLst/>
          </a:prstGeom>
          <a:noFill/>
        </p:spPr>
        <p:txBody>
          <a:bodyPr>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8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a:p>
            <a:pPr marL="457200" marR="0" lvl="0" indent="-45720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defRPr/>
            </a:pPr>
            <a:endParaRPr kumimoji="0" lang="en-US" sz="2800" b="1"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p:txBody>
      </p:sp>
      <p:sp>
        <p:nvSpPr>
          <p:cNvPr id="37892" name="TextBox 1"/>
          <p:cNvSpPr txBox="1">
            <a:spLocks noChangeArrowheads="1"/>
          </p:cNvSpPr>
          <p:nvPr/>
        </p:nvSpPr>
        <p:spPr bwMode="auto">
          <a:xfrm>
            <a:off x="381000" y="1339593"/>
            <a:ext cx="11277600"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514350" indent="-514350">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514350" marR="0" lvl="0" indent="-514350" algn="l" defTabSz="914400" rtl="0" eaLnBrk="0" fontAlgn="base" latinLnBrk="0" hangingPunct="0">
              <a:lnSpc>
                <a:spcPct val="100000"/>
              </a:lnSpc>
              <a:spcBef>
                <a:spcPct val="0"/>
              </a:spcBef>
              <a:spcAft>
                <a:spcPct val="0"/>
              </a:spcAft>
              <a:buClrTx/>
              <a:buSzTx/>
              <a:buFont typeface="Calibri" panose="020F0502020204030204" pitchFamily="34" charset="0"/>
              <a:buAutoNum type="arabicPeriod" startAt="4"/>
              <a:tabLst/>
              <a:defRPr/>
            </a:pPr>
            <a:r>
              <a:rPr kumimoji="0" lang="en-US" alt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Review the Reasons for Decision. Did VA correctly decide each issue? If the issue was granted, use your CFR to determine if the correct rating percentage was applied. If the issue was denied, look at the reason and determine if it is a valid reason for denial.</a:t>
            </a:r>
          </a:p>
          <a:p>
            <a:pPr marL="514350" marR="0" lvl="0" indent="-514350" algn="l" defTabSz="914400" rtl="0" eaLnBrk="0" fontAlgn="base" latinLnBrk="0" hangingPunct="0">
              <a:lnSpc>
                <a:spcPct val="100000"/>
              </a:lnSpc>
              <a:spcBef>
                <a:spcPct val="0"/>
              </a:spcBef>
              <a:spcAft>
                <a:spcPct val="0"/>
              </a:spcAft>
              <a:buClrTx/>
              <a:buSzTx/>
              <a:buFont typeface="Calibri" panose="020F0502020204030204" pitchFamily="34" charset="0"/>
              <a:buAutoNum type="arabicPeriod" startAt="4"/>
              <a:tabLst/>
              <a:defRPr/>
            </a:pPr>
            <a:endParaRPr kumimoji="0" lang="en-US" alt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514350" marR="0" lvl="0" indent="-514350" algn="l" defTabSz="914400" rtl="0" eaLnBrk="0" fontAlgn="base" latinLnBrk="0" hangingPunct="0">
              <a:lnSpc>
                <a:spcPct val="100000"/>
              </a:lnSpc>
              <a:spcBef>
                <a:spcPct val="0"/>
              </a:spcBef>
              <a:spcAft>
                <a:spcPct val="0"/>
              </a:spcAft>
              <a:buClrTx/>
              <a:buSzTx/>
              <a:buFont typeface="Calibri" panose="020F0502020204030204" pitchFamily="34" charset="0"/>
              <a:buAutoNum type="arabicPeriod" startAt="4"/>
              <a:tabLst/>
              <a:defRPr/>
            </a:pPr>
            <a:r>
              <a:rPr kumimoji="0" lang="en-US" alt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Check the effective dates for each granted issue.</a:t>
            </a:r>
          </a:p>
          <a:p>
            <a:pPr marL="514350" marR="0" lvl="0" indent="-514350" algn="l" defTabSz="914400" rtl="0" eaLnBrk="0" fontAlgn="base" latinLnBrk="0" hangingPunct="0">
              <a:lnSpc>
                <a:spcPct val="100000"/>
              </a:lnSpc>
              <a:spcBef>
                <a:spcPct val="0"/>
              </a:spcBef>
              <a:spcAft>
                <a:spcPct val="0"/>
              </a:spcAft>
              <a:buClrTx/>
              <a:buSzTx/>
              <a:buFont typeface="Calibri" panose="020F0502020204030204" pitchFamily="34" charset="0"/>
              <a:buAutoNum type="arabicPeriod" startAt="4"/>
              <a:tabLst/>
              <a:defRPr/>
            </a:pPr>
            <a:endParaRPr kumimoji="0" lang="en-US" alt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514350" marR="0" lvl="0" indent="-514350" algn="l" defTabSz="914400" rtl="0" eaLnBrk="0" fontAlgn="base" latinLnBrk="0" hangingPunct="0">
              <a:lnSpc>
                <a:spcPct val="100000"/>
              </a:lnSpc>
              <a:spcBef>
                <a:spcPct val="0"/>
              </a:spcBef>
              <a:spcAft>
                <a:spcPct val="0"/>
              </a:spcAft>
              <a:buClrTx/>
              <a:buSzTx/>
              <a:buFont typeface="Calibri" panose="020F0502020204030204" pitchFamily="34" charset="0"/>
              <a:buAutoNum type="arabicPeriod" startAt="4"/>
              <a:tabLst/>
              <a:defRPr/>
            </a:pPr>
            <a:r>
              <a:rPr kumimoji="0" lang="en-US" alt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Determine if bilateral factors, special benefits, or ancillary benefits have been correctly applied.</a:t>
            </a:r>
            <a:endParaRPr kumimoji="0" lang="en-US" altLang="en-US" sz="3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5"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fld id="{6BBD8C6B-6800-4AE1-816F-CFB29509A451}" type="slidenum">
              <a:rPr kumimoji="0" lang="en-US" altLang="en-US" sz="2000" b="0" i="0" u="none" strike="noStrike" kern="1200" cap="none" spc="0" normalizeH="0" baseline="0" noProof="0" smtClean="0">
                <a:ln>
                  <a:noFill/>
                </a:ln>
                <a:solidFill>
                  <a:prstClr val="black"/>
                </a:solidFill>
                <a:effectLst/>
                <a:uLnTx/>
                <a:uFillTx/>
                <a:latin typeface="Calibri" panose="020F0502020204030204" pitchFamily="34" charset="0"/>
                <a:ea typeface="+mn-ea"/>
              </a:rPr>
              <a:pPr marL="0" marR="0" lvl="0" indent="0" algn="r" defTabSz="914400" rtl="0" eaLnBrk="0" fontAlgn="base" latinLnBrk="0" hangingPunct="0">
                <a:lnSpc>
                  <a:spcPct val="100000"/>
                </a:lnSpc>
                <a:spcBef>
                  <a:spcPct val="0"/>
                </a:spcBef>
                <a:spcAft>
                  <a:spcPct val="0"/>
                </a:spcAft>
                <a:buClrTx/>
                <a:buSzTx/>
                <a:buFontTx/>
                <a:buNone/>
                <a:tabLst/>
                <a:defRPr/>
              </a:pPr>
              <a:t>25</a:t>
            </a:fld>
            <a:endParaRPr kumimoji="0" lang="en-US" altLang="en-US" sz="2000" b="0" i="0" u="none" strike="noStrike" kern="1200" cap="none" spc="0" normalizeH="0" baseline="0" noProof="0" dirty="0">
              <a:ln>
                <a:noFill/>
              </a:ln>
              <a:solidFill>
                <a:prstClr val="black"/>
              </a:solidFill>
              <a:effectLst/>
              <a:uLnTx/>
              <a:uFillTx/>
              <a:latin typeface="Calibri" panose="020F0502020204030204" pitchFamily="34" charset="0"/>
              <a:ea typeface="+mn-ea"/>
            </a:endParaRPr>
          </a:p>
        </p:txBody>
      </p:sp>
      <p:sp>
        <p:nvSpPr>
          <p:cNvPr id="40962" name="Title 1"/>
          <p:cNvSpPr>
            <a:spLocks noGrp="1"/>
          </p:cNvSpPr>
          <p:nvPr>
            <p:ph type="title"/>
          </p:nvPr>
        </p:nvSpPr>
        <p:spPr>
          <a:xfrm>
            <a:off x="76200" y="233363"/>
            <a:ext cx="8229600" cy="838200"/>
          </a:xfrm>
        </p:spPr>
        <p:txBody>
          <a:bodyPr/>
          <a:lstStyle/>
          <a:p>
            <a:pPr eaLnBrk="1" hangingPunct="1"/>
            <a:r>
              <a:rPr lang="en-US" altLang="en-US" sz="3600" dirty="0"/>
              <a:t>What To Do if You Find an Error</a:t>
            </a:r>
          </a:p>
        </p:txBody>
      </p:sp>
      <p:sp>
        <p:nvSpPr>
          <p:cNvPr id="3" name="TextBox 2"/>
          <p:cNvSpPr txBox="1"/>
          <p:nvPr/>
        </p:nvSpPr>
        <p:spPr>
          <a:xfrm>
            <a:off x="1981200" y="2057401"/>
            <a:ext cx="8229600" cy="646113"/>
          </a:xfrm>
          <a:prstGeom prst="rect">
            <a:avLst/>
          </a:prstGeom>
          <a:noFill/>
        </p:spPr>
        <p:txBody>
          <a:bodyPr>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8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a:p>
            <a:pPr marL="457200" marR="0" lvl="0" indent="-45720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defRPr/>
            </a:pPr>
            <a:endParaRPr kumimoji="0" lang="en-US" sz="2800" b="1"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p:txBody>
      </p:sp>
      <p:sp>
        <p:nvSpPr>
          <p:cNvPr id="39940" name="TextBox 1"/>
          <p:cNvSpPr txBox="1">
            <a:spLocks noChangeArrowheads="1"/>
          </p:cNvSpPr>
          <p:nvPr/>
        </p:nvSpPr>
        <p:spPr bwMode="auto">
          <a:xfrm>
            <a:off x="304800" y="1676400"/>
            <a:ext cx="11049000" cy="3539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176213" indent="-166688">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176213" marR="0" lvl="0" indent="-166688"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kumimoji="0" lang="en-US" altLang="en-US" sz="3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If you discover an error during your review notify the veteran and discuss possible appeal options</a:t>
            </a:r>
          </a:p>
          <a:p>
            <a:pPr marL="176213" marR="0" lvl="0" indent="-166688"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endParaRPr kumimoji="0" lang="en-US" altLang="en-US" sz="3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176213" marR="0" lvl="0" indent="-166688"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kumimoji="0" lang="en-US" altLang="en-US" sz="3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Annotate the error and any actions taken in </a:t>
            </a:r>
            <a:r>
              <a:rPr lang="en-US" altLang="en-US" sz="3200" dirty="0">
                <a:solidFill>
                  <a:prstClr val="black"/>
                </a:solidFill>
                <a:latin typeface="Times New Roman" panose="02020603050405020304" pitchFamily="18" charset="0"/>
                <a:cs typeface="Times New Roman" panose="02020603050405020304" pitchFamily="18" charset="0"/>
              </a:rPr>
              <a:t>TVB</a:t>
            </a:r>
            <a:r>
              <a:rPr kumimoji="0" lang="en-US" altLang="en-US" sz="3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p>
          <a:p>
            <a:pPr marL="176213" marR="0" lvl="0" indent="-166688"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endParaRPr kumimoji="0" lang="en-US" altLang="en-US" sz="3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176213" marR="0" lvl="0" indent="-166688"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kumimoji="0" lang="en-US" altLang="en-US" sz="3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Remember: There is a big difference between a factual error and a difference in opinion. Not every denial is an error.</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3"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fld id="{BFD6BA92-18FD-42FF-B281-70B147667D4A}" type="slidenum">
              <a:rPr kumimoji="0" lang="en-US" altLang="en-US" sz="2000" b="0" i="0" u="none" strike="noStrike" kern="1200" cap="none" spc="0" normalizeH="0" baseline="0" noProof="0" smtClean="0">
                <a:ln>
                  <a:noFill/>
                </a:ln>
                <a:solidFill>
                  <a:prstClr val="black"/>
                </a:solidFill>
                <a:effectLst/>
                <a:uLnTx/>
                <a:uFillTx/>
                <a:latin typeface="Calibri" panose="020F0502020204030204" pitchFamily="34" charset="0"/>
                <a:ea typeface="+mn-ea"/>
              </a:rPr>
              <a:pPr marL="0" marR="0" lvl="0" indent="0" algn="r" defTabSz="914400" rtl="0" eaLnBrk="0" fontAlgn="base" latinLnBrk="0" hangingPunct="0">
                <a:lnSpc>
                  <a:spcPct val="100000"/>
                </a:lnSpc>
                <a:spcBef>
                  <a:spcPct val="0"/>
                </a:spcBef>
                <a:spcAft>
                  <a:spcPct val="0"/>
                </a:spcAft>
                <a:buClrTx/>
                <a:buSzTx/>
                <a:buFontTx/>
                <a:buNone/>
                <a:tabLst/>
                <a:defRPr/>
              </a:pPr>
              <a:t>26</a:t>
            </a:fld>
            <a:endParaRPr kumimoji="0" lang="en-US" altLang="en-US" sz="2000" b="0" i="0" u="none" strike="noStrike" kern="1200" cap="none" spc="0" normalizeH="0" baseline="0" noProof="0" dirty="0">
              <a:ln>
                <a:noFill/>
              </a:ln>
              <a:solidFill>
                <a:prstClr val="black"/>
              </a:solidFill>
              <a:effectLst/>
              <a:uLnTx/>
              <a:uFillTx/>
              <a:latin typeface="Calibri" panose="020F0502020204030204" pitchFamily="34" charset="0"/>
              <a:ea typeface="+mn-ea"/>
            </a:endParaRPr>
          </a:p>
        </p:txBody>
      </p:sp>
      <p:sp>
        <p:nvSpPr>
          <p:cNvPr id="43010" name="Title 1"/>
          <p:cNvSpPr>
            <a:spLocks noGrp="1"/>
          </p:cNvSpPr>
          <p:nvPr>
            <p:ph type="title"/>
          </p:nvPr>
        </p:nvSpPr>
        <p:spPr>
          <a:xfrm>
            <a:off x="76200" y="159545"/>
            <a:ext cx="10273496" cy="838200"/>
          </a:xfrm>
        </p:spPr>
        <p:txBody>
          <a:bodyPr/>
          <a:lstStyle/>
          <a:p>
            <a:pPr eaLnBrk="1" hangingPunct="1"/>
            <a:r>
              <a:rPr lang="en-US" altLang="en-US" sz="3600" dirty="0"/>
              <a:t>Common Errors</a:t>
            </a:r>
          </a:p>
        </p:txBody>
      </p:sp>
      <p:sp>
        <p:nvSpPr>
          <p:cNvPr id="3" name="TextBox 2"/>
          <p:cNvSpPr txBox="1"/>
          <p:nvPr/>
        </p:nvSpPr>
        <p:spPr>
          <a:xfrm>
            <a:off x="1981200" y="2057401"/>
            <a:ext cx="8229600" cy="646113"/>
          </a:xfrm>
          <a:prstGeom prst="rect">
            <a:avLst/>
          </a:prstGeom>
          <a:noFill/>
        </p:spPr>
        <p:txBody>
          <a:bodyPr>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8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a:p>
            <a:pPr marL="457200" marR="0" lvl="0" indent="-45720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defRPr/>
            </a:pPr>
            <a:endParaRPr kumimoji="0" lang="en-US" sz="2800" b="1"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p:txBody>
      </p:sp>
      <p:sp>
        <p:nvSpPr>
          <p:cNvPr id="2" name="TextBox 1"/>
          <p:cNvSpPr txBox="1"/>
          <p:nvPr/>
        </p:nvSpPr>
        <p:spPr>
          <a:xfrm>
            <a:off x="228600" y="1295400"/>
            <a:ext cx="11582400" cy="4647426"/>
          </a:xfrm>
          <a:prstGeom prst="rect">
            <a:avLst/>
          </a:prstGeom>
          <a:noFill/>
        </p:spPr>
        <p:txBody>
          <a:bodyPr wrap="square">
            <a:spAutoFit/>
          </a:bodyPr>
          <a:lstStyle/>
          <a:p>
            <a:pPr marL="176213" marR="0" lvl="0" indent="-166688"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kumimoji="0" lang="en-US"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Missed Evidence:</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Did VA consider all of the evidence? Did they miss something in the STR, Medical Record, E-Folder?</a:t>
            </a:r>
          </a:p>
          <a:p>
            <a:pPr marL="176213" marR="0" lvl="0" indent="-166688"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endParaRPr kumimoji="0" lang="en-US" sz="1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176213" marR="0" lvl="0" indent="-166688"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kumimoji="0" lang="en-US"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Effective Dates: </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Did VA apply the correct effective date? </a:t>
            </a:r>
          </a:p>
          <a:p>
            <a:pPr marL="9525" marR="0" lvl="0" algn="l" defTabSz="914400" rtl="0" eaLnBrk="0" fontAlgn="base" latinLnBrk="0" hangingPunct="0">
              <a:lnSpc>
                <a:spcPct val="100000"/>
              </a:lnSpc>
              <a:spcBef>
                <a:spcPct val="0"/>
              </a:spcBef>
              <a:spcAft>
                <a:spcPct val="0"/>
              </a:spcAft>
              <a:buClrTx/>
              <a:buSzTx/>
              <a:tabLst/>
              <a:defRPr/>
            </a:pP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176213" marR="0" lvl="0" indent="-166688"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kumimoji="0" lang="en-US"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Bilateral Factors: </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Did VA apply all of the eligible bilateral factors?</a:t>
            </a:r>
          </a:p>
          <a:p>
            <a:pPr marL="176213" marR="0" lvl="0" indent="-166688"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endParaRPr kumimoji="0" lang="en-US" sz="1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176213" marR="0" lvl="0" indent="-166688"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kumimoji="0" lang="en-US"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Special Monthly Benefits: </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Is the veteran eligible for SMC?</a:t>
            </a:r>
          </a:p>
          <a:p>
            <a:pPr marL="176213" marR="0" lvl="0" indent="-166688"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endParaRPr kumimoji="0" lang="en-US" sz="1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176213" marR="0" lvl="0" indent="-166688"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kumimoji="0" lang="en-US"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Chapter 35</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Did VA grant CH 35 if eligible? </a:t>
            </a:r>
          </a:p>
          <a:p>
            <a:pPr marL="176213" marR="0" lvl="0" indent="-166688"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endParaRPr kumimoji="0" lang="en-US" sz="1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176213" marR="0" lvl="0" indent="-166688"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kumimoji="0" lang="en-US"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Missed contentions: </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Did VA address all issues claimed?</a:t>
            </a:r>
            <a:endParaRPr kumimoji="0" lang="en-US" sz="24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747" y="230862"/>
            <a:ext cx="8820441" cy="928688"/>
          </a:xfrm>
        </p:spPr>
        <p:txBody>
          <a:bodyPr rtlCol="0">
            <a:noAutofit/>
          </a:bodyPr>
          <a:lstStyle/>
          <a:p>
            <a:pPr>
              <a:defRPr/>
            </a:pPr>
            <a:r>
              <a:rPr lang="en-US" sz="4000" b="1" dirty="0">
                <a:latin typeface="Times New Roman" panose="02020603050405020304" pitchFamily="18" charset="0"/>
                <a:cs typeface="Times New Roman" panose="02020603050405020304" pitchFamily="18" charset="0"/>
              </a:rPr>
              <a:t>BDD Effective Dates</a:t>
            </a:r>
            <a:endParaRPr lang="en-US" sz="4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6147" name="Content Placeholder 2"/>
          <p:cNvSpPr>
            <a:spLocks noGrp="1"/>
          </p:cNvSpPr>
          <p:nvPr>
            <p:ph idx="1"/>
          </p:nvPr>
        </p:nvSpPr>
        <p:spPr>
          <a:xfrm>
            <a:off x="464231" y="1547442"/>
            <a:ext cx="10986868" cy="4557934"/>
          </a:xfrm>
        </p:spPr>
        <p:txBody>
          <a:bodyPr>
            <a:normAutofit/>
          </a:bodyPr>
          <a:lstStyle/>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eaLnBrk="1" hangingPunct="1">
              <a:lnSpc>
                <a:spcPct val="100000"/>
              </a:lnSpc>
              <a:defRPr/>
            </a:pPr>
            <a:endParaRPr lang="en-US" altLang="en-US" sz="4200" dirty="0">
              <a:cs typeface="Times New Roman" panose="02020603050405020304" pitchFamily="18" charset="0"/>
            </a:endParaRPr>
          </a:p>
          <a:p>
            <a:pPr marL="0" indent="0">
              <a:buNone/>
              <a:defRPr/>
            </a:pPr>
            <a:endParaRPr lang="en-US" altLang="en-US" sz="2100" dirty="0"/>
          </a:p>
        </p:txBody>
      </p:sp>
      <p:sp>
        <p:nvSpPr>
          <p:cNvPr id="6148" name="Slide Number Placeholder 3"/>
          <p:cNvSpPr>
            <a:spLocks noGrp="1"/>
          </p:cNvSpPr>
          <p:nvPr>
            <p:ph type="sldNum" sz="quarter" idx="12"/>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1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18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15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1500">
                <a:solidFill>
                  <a:schemeClr val="tx1"/>
                </a:solidFill>
                <a:latin typeface="Calibri" panose="020F0502020204030204" pitchFamily="34" charset="0"/>
              </a:defRPr>
            </a:lvl5pPr>
            <a:lvl6pPr marL="18859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2288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25717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29146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D6DE287A-F147-4743-8801-2BF03EED09A2}" type="slidenum">
              <a:rPr kumimoji="0" lang="en-US" altLang="en-US" sz="2000" b="0" i="0" u="none" strike="noStrike" kern="1200" cap="none" spc="0" normalizeH="0" baseline="0" noProof="0">
                <a:ln>
                  <a:noFill/>
                </a:ln>
                <a:solidFill>
                  <a:prstClr val="black">
                    <a:lumMod val="50000"/>
                    <a:lumOff val="50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27</a:t>
            </a:fld>
            <a:endParaRPr kumimoji="0" lang="en-US" altLang="en-US" sz="2000" b="0" i="0" u="none" strike="noStrike" kern="1200" cap="none" spc="0" normalizeH="0" baseline="0" noProof="0" dirty="0">
              <a:ln>
                <a:noFill/>
              </a:ln>
              <a:solidFill>
                <a:prstClr val="black">
                  <a:lumMod val="50000"/>
                  <a:lumOff val="50000"/>
                </a:prstClr>
              </a:solidFill>
              <a:effectLst/>
              <a:uLnTx/>
              <a:uFillTx/>
              <a:latin typeface="Times New Roman" panose="02020603050405020304" pitchFamily="18" charset="0"/>
              <a:ea typeface="+mn-ea"/>
              <a:cs typeface="+mn-cs"/>
            </a:endParaRPr>
          </a:p>
        </p:txBody>
      </p:sp>
      <p:sp>
        <p:nvSpPr>
          <p:cNvPr id="4" name="TextBox 3">
            <a:extLst>
              <a:ext uri="{FF2B5EF4-FFF2-40B4-BE49-F238E27FC236}">
                <a16:creationId xmlns:a16="http://schemas.microsoft.com/office/drawing/2014/main" id="{8CE32D65-5405-DF46-C173-436A4A0EEF64}"/>
              </a:ext>
            </a:extLst>
          </p:cNvPr>
          <p:cNvSpPr txBox="1"/>
          <p:nvPr/>
        </p:nvSpPr>
        <p:spPr>
          <a:xfrm>
            <a:off x="464231" y="1597891"/>
            <a:ext cx="11148649" cy="4562763"/>
          </a:xfrm>
          <a:prstGeom prst="rect">
            <a:avLst/>
          </a:prstGeom>
          <a:noFill/>
        </p:spPr>
        <p:txBody>
          <a:bodyPr wrap="square" rtlCol="0">
            <a:noAutofit/>
          </a:bodyPr>
          <a:lstStyle/>
          <a:p>
            <a:pPr marL="342900" marR="0" lvl="0" indent="-34290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0" cap="none" spc="0" normalizeH="0" baseline="0" noProof="0" dirty="0">
                <a:ln>
                  <a:noFill/>
                </a:ln>
                <a:solidFill>
                  <a:prstClr val="black"/>
                </a:solidFill>
                <a:effectLst/>
                <a:uLnTx/>
                <a:uFillTx/>
                <a:latin typeface="Times New Roman" panose="02020603050405020304" pitchFamily="18" charset="0"/>
              </a:rPr>
              <a:t>Effective date of claim – Day after discharge or Release from Active Duty (RAD) ((RAD+1))</a:t>
            </a:r>
          </a:p>
          <a:p>
            <a:pPr marL="342900" marR="0" lvl="0" indent="-342900" defTabSz="91440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400" b="0" i="0" u="none" strike="noStrike" kern="0" cap="none" spc="0" normalizeH="0" baseline="0" noProof="0" dirty="0">
              <a:ln>
                <a:noFill/>
              </a:ln>
              <a:solidFill>
                <a:prstClr val="black"/>
              </a:solidFill>
              <a:effectLst/>
              <a:uLnTx/>
              <a:uFillTx/>
              <a:latin typeface="Times New Roman" panose="02020603050405020304" pitchFamily="18" charset="0"/>
            </a:endParaRPr>
          </a:p>
          <a:p>
            <a:pPr marL="342900" marR="0" lvl="0" indent="-34290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0" cap="none" spc="0" normalizeH="0" baseline="0" noProof="0" dirty="0">
                <a:ln>
                  <a:noFill/>
                </a:ln>
                <a:solidFill>
                  <a:prstClr val="black"/>
                </a:solidFill>
                <a:effectLst/>
                <a:uLnTx/>
                <a:uFillTx/>
                <a:latin typeface="Times New Roman" panose="02020603050405020304" pitchFamily="18" charset="0"/>
              </a:rPr>
              <a:t>Effective date of payment – First day of the month after the entitlement arose</a:t>
            </a:r>
          </a:p>
          <a:p>
            <a:pPr marL="342900" marR="0" lvl="0" indent="-342900" defTabSz="91440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400" b="0" i="0" u="none" strike="noStrike" kern="0" cap="none" spc="0" normalizeH="0" baseline="0" noProof="0" dirty="0">
              <a:ln>
                <a:noFill/>
              </a:ln>
              <a:solidFill>
                <a:prstClr val="black"/>
              </a:solidFill>
              <a:effectLst/>
              <a:uLnTx/>
              <a:uFillTx/>
              <a:latin typeface="Times New Roman" panose="02020603050405020304" pitchFamily="18" charset="0"/>
            </a:endParaRPr>
          </a:p>
          <a:p>
            <a:pPr marL="342900" marR="0" lvl="0" indent="-34290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0" cap="none" spc="0" normalizeH="0" baseline="0" noProof="0" dirty="0">
                <a:ln>
                  <a:noFill/>
                </a:ln>
                <a:solidFill>
                  <a:prstClr val="black"/>
                </a:solidFill>
                <a:effectLst/>
                <a:uLnTx/>
                <a:uFillTx/>
                <a:latin typeface="Times New Roman" panose="02020603050405020304" pitchFamily="18" charset="0"/>
              </a:rPr>
              <a:t>First payment – First day of the month after effective date of payment</a:t>
            </a:r>
          </a:p>
          <a:p>
            <a:pPr marL="342900" marR="0" lvl="0" indent="-342900" defTabSz="91440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400" b="0" i="0" u="none" strike="noStrike" kern="0" cap="none" spc="0" normalizeH="0" baseline="0" noProof="0" dirty="0">
              <a:ln>
                <a:noFill/>
              </a:ln>
              <a:solidFill>
                <a:prstClr val="black"/>
              </a:solidFill>
              <a:effectLst/>
              <a:uLnTx/>
              <a:uFillTx/>
              <a:latin typeface="Times New Roman" panose="02020603050405020304" pitchFamily="18" charset="0"/>
            </a:endParaRPr>
          </a:p>
          <a:p>
            <a:pPr marL="342900" marR="0" lvl="0" indent="-34290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0" cap="none" spc="0" normalizeH="0" baseline="0" noProof="0" dirty="0">
                <a:ln>
                  <a:noFill/>
                </a:ln>
                <a:solidFill>
                  <a:prstClr val="black"/>
                </a:solidFill>
                <a:effectLst/>
                <a:uLnTx/>
                <a:uFillTx/>
                <a:latin typeface="Times New Roman" panose="02020603050405020304" pitchFamily="18" charset="0"/>
              </a:rPr>
              <a:t>Claims filed within one year of discharge</a:t>
            </a:r>
          </a:p>
          <a:p>
            <a:pPr marL="342900" marR="0" lvl="0" indent="-342900" defTabSz="91440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2400" kern="0" dirty="0">
              <a:solidFill>
                <a:prstClr val="black"/>
              </a:solidFill>
              <a:latin typeface="Times New Roman" panose="02020603050405020304" pitchFamily="18" charset="0"/>
            </a:endParaRPr>
          </a:p>
          <a:p>
            <a:pPr marL="342900" marR="0" lvl="0" indent="-34290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0" cap="none" spc="0" normalizeH="0" baseline="0" noProof="0" dirty="0">
                <a:ln>
                  <a:noFill/>
                </a:ln>
                <a:solidFill>
                  <a:prstClr val="black"/>
                </a:solidFill>
                <a:effectLst/>
                <a:uLnTx/>
                <a:uFillTx/>
                <a:latin typeface="Times New Roman" panose="02020603050405020304" pitchFamily="18" charset="0"/>
              </a:rPr>
              <a:t>Intent To File</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2200" b="0" i="0" u="none" strike="noStrike" kern="0" cap="none" spc="0" normalizeH="0" baseline="0" noProof="0" dirty="0">
              <a:ln>
                <a:noFill/>
              </a:ln>
              <a:solidFill>
                <a:prstClr val="black"/>
              </a:solidFill>
              <a:effectLst/>
              <a:uLnTx/>
              <a:uFillTx/>
              <a:latin typeface="Times New Roman" panose="02020603050405020304" pitchFamily="18"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dirty="0">
              <a:ln>
                <a:noFill/>
              </a:ln>
              <a:solidFill>
                <a:prstClr val="black"/>
              </a:solidFill>
              <a:effectLst/>
              <a:uLnTx/>
              <a:uFillTx/>
              <a:latin typeface="Times New Roman" panose="02020603050405020304" pitchFamily="18" charset="0"/>
            </a:endParaRPr>
          </a:p>
        </p:txBody>
      </p:sp>
    </p:spTree>
    <p:extLst>
      <p:ext uri="{BB962C8B-B14F-4D97-AF65-F5344CB8AC3E}">
        <p14:creationId xmlns:p14="http://schemas.microsoft.com/office/powerpoint/2010/main" val="17959518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747" y="230862"/>
            <a:ext cx="8820441" cy="928688"/>
          </a:xfrm>
        </p:spPr>
        <p:txBody>
          <a:bodyPr rtlCol="0">
            <a:noAutofit/>
          </a:bodyPr>
          <a:lstStyle/>
          <a:p>
            <a:pPr>
              <a:defRPr/>
            </a:pPr>
            <a:r>
              <a:rPr lang="en-US" sz="4000" b="1" dirty="0">
                <a:latin typeface="Times New Roman" panose="02020603050405020304" pitchFamily="18" charset="0"/>
                <a:cs typeface="Times New Roman" panose="02020603050405020304" pitchFamily="18" charset="0"/>
              </a:rPr>
              <a:t>BDD Effective Dates</a:t>
            </a:r>
            <a:endParaRPr lang="en-US" sz="4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6147" name="Content Placeholder 2"/>
          <p:cNvSpPr>
            <a:spLocks noGrp="1"/>
          </p:cNvSpPr>
          <p:nvPr>
            <p:ph idx="1"/>
          </p:nvPr>
        </p:nvSpPr>
        <p:spPr>
          <a:xfrm>
            <a:off x="464231" y="1547442"/>
            <a:ext cx="10986868" cy="4557934"/>
          </a:xfrm>
        </p:spPr>
        <p:txBody>
          <a:bodyPr>
            <a:normAutofit/>
          </a:bodyPr>
          <a:lstStyle/>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eaLnBrk="1" hangingPunct="1">
              <a:lnSpc>
                <a:spcPct val="100000"/>
              </a:lnSpc>
              <a:defRPr/>
            </a:pPr>
            <a:endParaRPr lang="en-US" altLang="en-US" sz="4200" dirty="0">
              <a:cs typeface="Times New Roman" panose="02020603050405020304" pitchFamily="18" charset="0"/>
            </a:endParaRPr>
          </a:p>
          <a:p>
            <a:pPr marL="0" indent="0">
              <a:buNone/>
              <a:defRPr/>
            </a:pPr>
            <a:endParaRPr lang="en-US" altLang="en-US" sz="2100" dirty="0"/>
          </a:p>
        </p:txBody>
      </p:sp>
      <p:sp>
        <p:nvSpPr>
          <p:cNvPr id="6148" name="Slide Number Placeholder 3"/>
          <p:cNvSpPr>
            <a:spLocks noGrp="1"/>
          </p:cNvSpPr>
          <p:nvPr>
            <p:ph type="sldNum" sz="quarter" idx="12"/>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1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18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15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1500">
                <a:solidFill>
                  <a:schemeClr val="tx1"/>
                </a:solidFill>
                <a:latin typeface="Calibri" panose="020F0502020204030204" pitchFamily="34" charset="0"/>
              </a:defRPr>
            </a:lvl5pPr>
            <a:lvl6pPr marL="18859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2288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25717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29146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D6DE287A-F147-4743-8801-2BF03EED09A2}" type="slidenum">
              <a:rPr kumimoji="0" lang="en-US" altLang="en-US" sz="2000" b="0" i="0" u="none" strike="noStrike" kern="1200" cap="none" spc="0" normalizeH="0" baseline="0" noProof="0">
                <a:ln>
                  <a:noFill/>
                </a:ln>
                <a:solidFill>
                  <a:prstClr val="black">
                    <a:lumMod val="50000"/>
                    <a:lumOff val="50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28</a:t>
            </a:fld>
            <a:endParaRPr kumimoji="0" lang="en-US" altLang="en-US" sz="2000" b="0" i="0" u="none" strike="noStrike" kern="1200" cap="none" spc="0" normalizeH="0" baseline="0" noProof="0" dirty="0">
              <a:ln>
                <a:noFill/>
              </a:ln>
              <a:solidFill>
                <a:prstClr val="black">
                  <a:lumMod val="50000"/>
                  <a:lumOff val="50000"/>
                </a:prstClr>
              </a:solidFill>
              <a:effectLst/>
              <a:uLnTx/>
              <a:uFillTx/>
              <a:latin typeface="Times New Roman" panose="02020603050405020304" pitchFamily="18" charset="0"/>
              <a:ea typeface="+mn-ea"/>
              <a:cs typeface="+mn-cs"/>
            </a:endParaRPr>
          </a:p>
        </p:txBody>
      </p:sp>
      <p:sp>
        <p:nvSpPr>
          <p:cNvPr id="3" name="TextBox 2">
            <a:extLst>
              <a:ext uri="{FF2B5EF4-FFF2-40B4-BE49-F238E27FC236}">
                <a16:creationId xmlns:a16="http://schemas.microsoft.com/office/drawing/2014/main" id="{2E9D6236-C5E9-822E-78B5-A41E521CB6AF}"/>
              </a:ext>
            </a:extLst>
          </p:cNvPr>
          <p:cNvSpPr txBox="1"/>
          <p:nvPr/>
        </p:nvSpPr>
        <p:spPr>
          <a:xfrm>
            <a:off x="465058" y="1524923"/>
            <a:ext cx="10550684" cy="5052291"/>
          </a:xfrm>
          <a:prstGeom prst="rect">
            <a:avLst/>
          </a:prstGeom>
          <a:noFill/>
        </p:spPr>
        <p:txBody>
          <a:bodyPr wrap="square" rtlCol="0">
            <a:noAutofit/>
          </a:bodyPr>
          <a:lstStyle/>
          <a:p>
            <a:pPr marL="342900" indent="-342900">
              <a:buFont typeface="Arial" panose="020B0604020202020204" pitchFamily="34" charset="0"/>
              <a:buChar char="•"/>
            </a:pPr>
            <a:r>
              <a:rPr lang="en-US" sz="2400" dirty="0">
                <a:latin typeface="Times New Roman" panose="02020603050405020304" pitchFamily="18" charset="0"/>
              </a:rPr>
              <a:t>Separation date: </a:t>
            </a:r>
            <a:r>
              <a:rPr lang="en-US" sz="2400" b="1" dirty="0">
                <a:latin typeface="Times New Roman" panose="02020603050405020304" pitchFamily="18" charset="0"/>
              </a:rPr>
              <a:t>June 25</a:t>
            </a:r>
          </a:p>
          <a:p>
            <a:pPr marL="342900" indent="-342900">
              <a:buFont typeface="Arial" panose="020B0604020202020204" pitchFamily="34" charset="0"/>
              <a:buChar char="•"/>
            </a:pPr>
            <a:endParaRPr lang="en-US" dirty="0">
              <a:latin typeface="Times New Roman" panose="02020603050405020304" pitchFamily="18" charset="0"/>
            </a:endParaRPr>
          </a:p>
          <a:p>
            <a:pPr marL="342900" indent="-342900">
              <a:buFont typeface="Arial" panose="020B0604020202020204" pitchFamily="34" charset="0"/>
              <a:buChar char="•"/>
            </a:pPr>
            <a:r>
              <a:rPr lang="en-US" sz="2400" dirty="0">
                <a:latin typeface="Times New Roman" panose="02020603050405020304" pitchFamily="18" charset="0"/>
              </a:rPr>
              <a:t>Effective Date of Claim: June 26</a:t>
            </a:r>
          </a:p>
          <a:p>
            <a:pPr marL="342900" indent="-342900">
              <a:buFont typeface="Arial" panose="020B0604020202020204" pitchFamily="34" charset="0"/>
              <a:buChar char="•"/>
            </a:pPr>
            <a:endParaRPr lang="en-US" dirty="0">
              <a:latin typeface="Times New Roman" panose="02020603050405020304" pitchFamily="18" charset="0"/>
            </a:endParaRPr>
          </a:p>
          <a:p>
            <a:pPr marL="342900" indent="-342900">
              <a:buFont typeface="Arial" panose="020B0604020202020204" pitchFamily="34" charset="0"/>
              <a:buChar char="•"/>
            </a:pPr>
            <a:r>
              <a:rPr lang="en-US" sz="2400" dirty="0">
                <a:latin typeface="Times New Roman" panose="02020603050405020304" pitchFamily="18" charset="0"/>
              </a:rPr>
              <a:t>Effective Date of Payment: July 1</a:t>
            </a:r>
          </a:p>
          <a:p>
            <a:pPr marL="342900" indent="-342900">
              <a:buFont typeface="Arial" panose="020B0604020202020204" pitchFamily="34" charset="0"/>
              <a:buChar char="•"/>
            </a:pPr>
            <a:endParaRPr lang="en-US" dirty="0">
              <a:latin typeface="Times New Roman" panose="02020603050405020304" pitchFamily="18" charset="0"/>
            </a:endParaRPr>
          </a:p>
          <a:p>
            <a:pPr marL="342900" indent="-342900">
              <a:buFont typeface="Arial" panose="020B0604020202020204" pitchFamily="34" charset="0"/>
              <a:buChar char="•"/>
            </a:pPr>
            <a:r>
              <a:rPr lang="en-US" sz="2400" dirty="0">
                <a:latin typeface="Times New Roman" panose="02020603050405020304" pitchFamily="18" charset="0"/>
              </a:rPr>
              <a:t>First Payment: August 1</a:t>
            </a:r>
          </a:p>
        </p:txBody>
      </p:sp>
      <p:pic>
        <p:nvPicPr>
          <p:cNvPr id="6" name="Picture 5" descr="A blue line with black text&#10;&#10;Description automatically generated">
            <a:extLst>
              <a:ext uri="{FF2B5EF4-FFF2-40B4-BE49-F238E27FC236}">
                <a16:creationId xmlns:a16="http://schemas.microsoft.com/office/drawing/2014/main" id="{6C4815CC-1A85-C3F0-B472-B590EBAF9F3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8401" y="4155440"/>
            <a:ext cx="10986868" cy="2421774"/>
          </a:xfrm>
          <a:prstGeom prst="rect">
            <a:avLst/>
          </a:prstGeom>
        </p:spPr>
      </p:pic>
    </p:spTree>
    <p:extLst>
      <p:ext uri="{BB962C8B-B14F-4D97-AF65-F5344CB8AC3E}">
        <p14:creationId xmlns:p14="http://schemas.microsoft.com/office/powerpoint/2010/main" val="27454063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747" y="230862"/>
            <a:ext cx="8820441" cy="928688"/>
          </a:xfrm>
        </p:spPr>
        <p:txBody>
          <a:bodyPr rtlCol="0">
            <a:noAutofit/>
          </a:bodyPr>
          <a:lstStyle/>
          <a:p>
            <a:pPr>
              <a:defRPr/>
            </a:pPr>
            <a:r>
              <a:rPr lang="en-US" sz="4000" b="1" dirty="0">
                <a:latin typeface="Times New Roman" panose="02020603050405020304" pitchFamily="18" charset="0"/>
                <a:cs typeface="Times New Roman" panose="02020603050405020304" pitchFamily="18" charset="0"/>
              </a:rPr>
              <a:t>BDD Effective Dates</a:t>
            </a:r>
            <a:endParaRPr lang="en-US" sz="4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6147" name="Content Placeholder 2"/>
          <p:cNvSpPr>
            <a:spLocks noGrp="1"/>
          </p:cNvSpPr>
          <p:nvPr>
            <p:ph idx="1"/>
          </p:nvPr>
        </p:nvSpPr>
        <p:spPr>
          <a:xfrm>
            <a:off x="464231" y="1547442"/>
            <a:ext cx="10986868" cy="4557934"/>
          </a:xfrm>
        </p:spPr>
        <p:txBody>
          <a:bodyPr>
            <a:normAutofit/>
          </a:bodyPr>
          <a:lstStyle/>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eaLnBrk="1" hangingPunct="1">
              <a:lnSpc>
                <a:spcPct val="100000"/>
              </a:lnSpc>
              <a:defRPr/>
            </a:pPr>
            <a:endParaRPr lang="en-US" altLang="en-US" sz="4200" dirty="0">
              <a:cs typeface="Times New Roman" panose="02020603050405020304" pitchFamily="18" charset="0"/>
            </a:endParaRPr>
          </a:p>
          <a:p>
            <a:pPr marL="0" indent="0">
              <a:buNone/>
              <a:defRPr/>
            </a:pPr>
            <a:endParaRPr lang="en-US" altLang="en-US" sz="2100" dirty="0"/>
          </a:p>
        </p:txBody>
      </p:sp>
      <p:sp>
        <p:nvSpPr>
          <p:cNvPr id="6148" name="Slide Number Placeholder 3"/>
          <p:cNvSpPr>
            <a:spLocks noGrp="1"/>
          </p:cNvSpPr>
          <p:nvPr>
            <p:ph type="sldNum" sz="quarter" idx="12"/>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1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18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15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1500">
                <a:solidFill>
                  <a:schemeClr val="tx1"/>
                </a:solidFill>
                <a:latin typeface="Calibri" panose="020F0502020204030204" pitchFamily="34" charset="0"/>
              </a:defRPr>
            </a:lvl5pPr>
            <a:lvl6pPr marL="18859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2288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25717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29146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D6DE287A-F147-4743-8801-2BF03EED09A2}" type="slidenum">
              <a:rPr kumimoji="0" lang="en-US" altLang="en-US" sz="2000" b="0" i="0" u="none" strike="noStrike" kern="1200" cap="none" spc="0" normalizeH="0" baseline="0" noProof="0">
                <a:ln>
                  <a:noFill/>
                </a:ln>
                <a:solidFill>
                  <a:prstClr val="black">
                    <a:lumMod val="50000"/>
                    <a:lumOff val="50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29</a:t>
            </a:fld>
            <a:endParaRPr kumimoji="0" lang="en-US" altLang="en-US" sz="2000" b="0" i="0" u="none" strike="noStrike" kern="1200" cap="none" spc="0" normalizeH="0" baseline="0" noProof="0" dirty="0">
              <a:ln>
                <a:noFill/>
              </a:ln>
              <a:solidFill>
                <a:prstClr val="black">
                  <a:lumMod val="50000"/>
                  <a:lumOff val="50000"/>
                </a:prstClr>
              </a:solidFill>
              <a:effectLst/>
              <a:uLnTx/>
              <a:uFillTx/>
              <a:latin typeface="Times New Roman" panose="02020603050405020304" pitchFamily="18" charset="0"/>
              <a:ea typeface="+mn-ea"/>
              <a:cs typeface="+mn-cs"/>
            </a:endParaRPr>
          </a:p>
        </p:txBody>
      </p:sp>
      <p:sp>
        <p:nvSpPr>
          <p:cNvPr id="3" name="TextBox 2">
            <a:extLst>
              <a:ext uri="{FF2B5EF4-FFF2-40B4-BE49-F238E27FC236}">
                <a16:creationId xmlns:a16="http://schemas.microsoft.com/office/drawing/2014/main" id="{2E9D6236-C5E9-822E-78B5-A41E521CB6AF}"/>
              </a:ext>
            </a:extLst>
          </p:cNvPr>
          <p:cNvSpPr txBox="1"/>
          <p:nvPr/>
        </p:nvSpPr>
        <p:spPr>
          <a:xfrm>
            <a:off x="465058" y="1524923"/>
            <a:ext cx="10550684" cy="5052291"/>
          </a:xfrm>
          <a:prstGeom prst="rect">
            <a:avLst/>
          </a:prstGeom>
          <a:noFill/>
        </p:spPr>
        <p:txBody>
          <a:bodyPr wrap="square" rtlCol="0">
            <a:noAutofit/>
          </a:bodyPr>
          <a:lstStyle/>
          <a:p>
            <a:pPr marL="342900" indent="-342900">
              <a:buFont typeface="Arial" panose="020B0604020202020204" pitchFamily="34" charset="0"/>
              <a:buChar char="•"/>
            </a:pPr>
            <a:r>
              <a:rPr lang="en-US" sz="2400" dirty="0">
                <a:latin typeface="Times New Roman" panose="02020603050405020304" pitchFamily="18" charset="0"/>
              </a:rPr>
              <a:t>Retirement date: </a:t>
            </a:r>
            <a:r>
              <a:rPr lang="en-US" sz="2400" b="1" dirty="0">
                <a:latin typeface="Times New Roman" panose="02020603050405020304" pitchFamily="18" charset="0"/>
              </a:rPr>
              <a:t>March 31</a:t>
            </a:r>
          </a:p>
          <a:p>
            <a:pPr marL="342900" indent="-342900">
              <a:buFont typeface="Arial" panose="020B0604020202020204" pitchFamily="34" charset="0"/>
              <a:buChar char="•"/>
            </a:pPr>
            <a:endParaRPr lang="en-US" sz="2400" dirty="0">
              <a:latin typeface="Times New Roman" panose="02020603050405020304" pitchFamily="18" charset="0"/>
            </a:endParaRPr>
          </a:p>
          <a:p>
            <a:pPr marL="342900" indent="-342900">
              <a:buFont typeface="Arial" panose="020B0604020202020204" pitchFamily="34" charset="0"/>
              <a:buChar char="•"/>
            </a:pPr>
            <a:r>
              <a:rPr lang="en-US" sz="2400" dirty="0">
                <a:latin typeface="Times New Roman" panose="02020603050405020304" pitchFamily="18" charset="0"/>
              </a:rPr>
              <a:t>Effective Date of Claim: April 1</a:t>
            </a:r>
          </a:p>
          <a:p>
            <a:pPr marL="342900" indent="-342900">
              <a:buFont typeface="Arial" panose="020B0604020202020204" pitchFamily="34" charset="0"/>
              <a:buChar char="•"/>
            </a:pPr>
            <a:endParaRPr lang="en-US" sz="2400" dirty="0">
              <a:latin typeface="Times New Roman" panose="02020603050405020304" pitchFamily="18" charset="0"/>
            </a:endParaRPr>
          </a:p>
          <a:p>
            <a:pPr marL="342900" indent="-342900">
              <a:buFont typeface="Arial" panose="020B0604020202020204" pitchFamily="34" charset="0"/>
              <a:buChar char="•"/>
            </a:pPr>
            <a:r>
              <a:rPr lang="en-US" sz="2400" dirty="0">
                <a:latin typeface="Times New Roman" panose="02020603050405020304" pitchFamily="18" charset="0"/>
              </a:rPr>
              <a:t>Effective Date of Payment: May 1</a:t>
            </a:r>
          </a:p>
          <a:p>
            <a:pPr marL="342900" indent="-342900">
              <a:buFont typeface="Arial" panose="020B0604020202020204" pitchFamily="34" charset="0"/>
              <a:buChar char="•"/>
            </a:pPr>
            <a:endParaRPr lang="en-US" sz="2400" dirty="0">
              <a:latin typeface="Times New Roman" panose="02020603050405020304" pitchFamily="18" charset="0"/>
            </a:endParaRPr>
          </a:p>
          <a:p>
            <a:pPr marL="342900" indent="-342900">
              <a:buFont typeface="Arial" panose="020B0604020202020204" pitchFamily="34" charset="0"/>
              <a:buChar char="•"/>
            </a:pPr>
            <a:r>
              <a:rPr lang="en-US" sz="2400" dirty="0">
                <a:latin typeface="Times New Roman" panose="02020603050405020304" pitchFamily="18" charset="0"/>
              </a:rPr>
              <a:t>First Payment: June 1</a:t>
            </a:r>
          </a:p>
        </p:txBody>
      </p:sp>
      <p:pic>
        <p:nvPicPr>
          <p:cNvPr id="6" name="Picture 5" descr="A blue line with black text&#10;&#10;Description automatically generated">
            <a:extLst>
              <a:ext uri="{FF2B5EF4-FFF2-40B4-BE49-F238E27FC236}">
                <a16:creationId xmlns:a16="http://schemas.microsoft.com/office/drawing/2014/main" id="{6C4815CC-1A85-C3F0-B472-B590EBAF9F3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8401" y="4155440"/>
            <a:ext cx="10986868" cy="2421774"/>
          </a:xfrm>
          <a:prstGeom prst="rect">
            <a:avLst/>
          </a:prstGeom>
        </p:spPr>
      </p:pic>
      <p:pic>
        <p:nvPicPr>
          <p:cNvPr id="4" name="Picture 3" descr="A close-up of a blue line&#10;&#10;Description automatically generated">
            <a:extLst>
              <a:ext uri="{FF2B5EF4-FFF2-40B4-BE49-F238E27FC236}">
                <a16:creationId xmlns:a16="http://schemas.microsoft.com/office/drawing/2014/main" id="{5E73AFE1-876F-30CD-CFBE-5680E9948B5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3887" y="4165600"/>
            <a:ext cx="10986868" cy="2132638"/>
          </a:xfrm>
          <a:prstGeom prst="rect">
            <a:avLst/>
          </a:prstGeom>
        </p:spPr>
      </p:pic>
    </p:spTree>
    <p:extLst>
      <p:ext uri="{BB962C8B-B14F-4D97-AF65-F5344CB8AC3E}">
        <p14:creationId xmlns:p14="http://schemas.microsoft.com/office/powerpoint/2010/main" val="10172891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748" y="230862"/>
            <a:ext cx="7112624" cy="928688"/>
          </a:xfrm>
        </p:spPr>
        <p:txBody>
          <a:bodyPr rtlCol="0">
            <a:noAutofit/>
          </a:bodyPr>
          <a:lstStyle/>
          <a:p>
            <a:pPr>
              <a:defRPr/>
            </a:pPr>
            <a:r>
              <a:rPr lang="en-US" sz="4000" b="1" dirty="0">
                <a:latin typeface="Times New Roman" panose="02020603050405020304" pitchFamily="18" charset="0"/>
                <a:cs typeface="Times New Roman" panose="02020603050405020304" pitchFamily="18" charset="0"/>
              </a:rPr>
              <a:t>Eligibility</a:t>
            </a:r>
            <a:endParaRPr lang="en-US" sz="4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6147" name="Content Placeholder 2"/>
          <p:cNvSpPr>
            <a:spLocks noGrp="1"/>
          </p:cNvSpPr>
          <p:nvPr>
            <p:ph idx="1"/>
          </p:nvPr>
        </p:nvSpPr>
        <p:spPr>
          <a:xfrm>
            <a:off x="464231" y="1547442"/>
            <a:ext cx="10986868" cy="4557934"/>
          </a:xfrm>
        </p:spPr>
        <p:txBody>
          <a:bodyPr>
            <a:normAutofit/>
          </a:bodyPr>
          <a:lstStyle/>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eaLnBrk="1" hangingPunct="1">
              <a:lnSpc>
                <a:spcPct val="100000"/>
              </a:lnSpc>
              <a:defRPr/>
            </a:pPr>
            <a:endParaRPr lang="en-US" altLang="en-US" sz="4200" dirty="0">
              <a:cs typeface="Times New Roman" panose="02020603050405020304" pitchFamily="18" charset="0"/>
            </a:endParaRPr>
          </a:p>
          <a:p>
            <a:pPr marL="0" indent="0">
              <a:buNone/>
              <a:defRPr/>
            </a:pPr>
            <a:endParaRPr lang="en-US" altLang="en-US" sz="2100" dirty="0"/>
          </a:p>
        </p:txBody>
      </p:sp>
      <p:sp>
        <p:nvSpPr>
          <p:cNvPr id="6148" name="Slide Number Placeholder 3"/>
          <p:cNvSpPr>
            <a:spLocks noGrp="1"/>
          </p:cNvSpPr>
          <p:nvPr>
            <p:ph type="sldNum" sz="quarter" idx="12"/>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1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18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15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1500">
                <a:solidFill>
                  <a:schemeClr val="tx1"/>
                </a:solidFill>
                <a:latin typeface="Calibri" panose="020F0502020204030204" pitchFamily="34" charset="0"/>
              </a:defRPr>
            </a:lvl5pPr>
            <a:lvl6pPr marL="18859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2288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25717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29146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D6DE287A-F147-4743-8801-2BF03EED09A2}" type="slidenum">
              <a:rPr kumimoji="0" lang="en-US" altLang="en-US" sz="2000" b="0" i="0" u="none" strike="noStrike" kern="1200" cap="none" spc="0" normalizeH="0" baseline="0" noProof="0">
                <a:ln>
                  <a:noFill/>
                </a:ln>
                <a:solidFill>
                  <a:prstClr val="black">
                    <a:lumMod val="50000"/>
                    <a:lumOff val="50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3</a:t>
            </a:fld>
            <a:endParaRPr kumimoji="0" lang="en-US" altLang="en-US" sz="2000" b="0" i="0" u="none" strike="noStrike" kern="1200" cap="none" spc="0" normalizeH="0" baseline="0" noProof="0" dirty="0">
              <a:ln>
                <a:noFill/>
              </a:ln>
              <a:solidFill>
                <a:prstClr val="black">
                  <a:lumMod val="50000"/>
                  <a:lumOff val="50000"/>
                </a:prstClr>
              </a:solidFill>
              <a:effectLst/>
              <a:uLnTx/>
              <a:uFillTx/>
              <a:latin typeface="Times New Roman" panose="02020603050405020304" pitchFamily="18" charset="0"/>
              <a:ea typeface="+mn-ea"/>
              <a:cs typeface="+mn-cs"/>
            </a:endParaRPr>
          </a:p>
        </p:txBody>
      </p:sp>
      <p:sp>
        <p:nvSpPr>
          <p:cNvPr id="4" name="TextBox 3">
            <a:extLst>
              <a:ext uri="{FF2B5EF4-FFF2-40B4-BE49-F238E27FC236}">
                <a16:creationId xmlns:a16="http://schemas.microsoft.com/office/drawing/2014/main" id="{AC2B576B-2541-C13E-4A53-DA32BEAA8AE6}"/>
              </a:ext>
            </a:extLst>
          </p:cNvPr>
          <p:cNvSpPr txBox="1"/>
          <p:nvPr/>
        </p:nvSpPr>
        <p:spPr>
          <a:xfrm>
            <a:off x="518160" y="1503040"/>
            <a:ext cx="11074400" cy="5052291"/>
          </a:xfrm>
          <a:prstGeom prst="rect">
            <a:avLst/>
          </a:prstGeom>
          <a:noFill/>
        </p:spPr>
        <p:txBody>
          <a:bodyPr wrap="square" rtlCol="0">
            <a:noAutofit/>
          </a:bodyPr>
          <a:lstStyle/>
          <a:p>
            <a:r>
              <a:rPr lang="en-US" sz="2400" dirty="0">
                <a:latin typeface="Times New Roman" panose="02020603050405020304" pitchFamily="18" charset="0"/>
              </a:rPr>
              <a:t>Service members (SM) may use the BDD program if they meet </a:t>
            </a:r>
            <a:r>
              <a:rPr lang="en-US" sz="2400" b="1" u="sng" dirty="0">
                <a:latin typeface="Times New Roman" panose="02020603050405020304" pitchFamily="18" charset="0"/>
              </a:rPr>
              <a:t>All</a:t>
            </a:r>
            <a:r>
              <a:rPr lang="en-US" sz="2400" dirty="0">
                <a:latin typeface="Times New Roman" panose="02020603050405020304" pitchFamily="18" charset="0"/>
              </a:rPr>
              <a:t> the following requirements:</a:t>
            </a:r>
          </a:p>
          <a:p>
            <a:pPr marL="285750" indent="-285750">
              <a:buFont typeface="Arial" panose="020B0604020202020204" pitchFamily="34" charset="0"/>
              <a:buChar char="•"/>
            </a:pPr>
            <a:endParaRPr lang="en-US" sz="2000" dirty="0">
              <a:latin typeface="Times New Roman" panose="02020603050405020304" pitchFamily="18" charset="0"/>
            </a:endParaRPr>
          </a:p>
          <a:p>
            <a:pPr marL="342900" indent="-342900">
              <a:buFont typeface="Arial" panose="020B0604020202020204" pitchFamily="34" charset="0"/>
              <a:buChar char="•"/>
            </a:pPr>
            <a:r>
              <a:rPr lang="en-US" sz="2400" dirty="0">
                <a:latin typeface="Times New Roman" panose="02020603050405020304" pitchFamily="18" charset="0"/>
              </a:rPr>
              <a:t>On full-time active duty (including a member of the National Guard, Reserves, or Coast Guard), and</a:t>
            </a:r>
          </a:p>
          <a:p>
            <a:pPr marL="342900" indent="-342900">
              <a:buFont typeface="Arial" panose="020B0604020202020204" pitchFamily="34" charset="0"/>
              <a:buChar char="•"/>
            </a:pPr>
            <a:endParaRPr lang="en-US" sz="2000" dirty="0">
              <a:latin typeface="Times New Roman" panose="02020603050405020304" pitchFamily="18" charset="0"/>
            </a:endParaRPr>
          </a:p>
          <a:p>
            <a:pPr marL="342900" indent="-342900">
              <a:buFont typeface="Arial" panose="020B0604020202020204" pitchFamily="34" charset="0"/>
              <a:buChar char="•"/>
            </a:pPr>
            <a:r>
              <a:rPr lang="en-US" sz="2400" dirty="0">
                <a:latin typeface="Times New Roman" panose="02020603050405020304" pitchFamily="18" charset="0"/>
              </a:rPr>
              <a:t>Have a confirmed separation date, and</a:t>
            </a:r>
          </a:p>
          <a:p>
            <a:pPr marL="342900" indent="-342900">
              <a:buFont typeface="Arial" panose="020B0604020202020204" pitchFamily="34" charset="0"/>
              <a:buChar char="•"/>
            </a:pPr>
            <a:endParaRPr lang="en-US" sz="2000" dirty="0">
              <a:latin typeface="Times New Roman" panose="02020603050405020304" pitchFamily="18" charset="0"/>
            </a:endParaRPr>
          </a:p>
          <a:p>
            <a:pPr marL="342900" indent="-342900">
              <a:buFont typeface="Arial" panose="020B0604020202020204" pitchFamily="34" charset="0"/>
              <a:buChar char="•"/>
            </a:pPr>
            <a:r>
              <a:rPr lang="en-US" sz="2400" dirty="0">
                <a:latin typeface="Times New Roman" panose="02020603050405020304" pitchFamily="18" charset="0"/>
              </a:rPr>
              <a:t>File claim 180 to 90 days prior to the </a:t>
            </a:r>
            <a:r>
              <a:rPr lang="en-US" sz="2400" b="1" dirty="0">
                <a:latin typeface="Times New Roman" panose="02020603050405020304" pitchFamily="18" charset="0"/>
              </a:rPr>
              <a:t>ACTUAL</a:t>
            </a:r>
            <a:r>
              <a:rPr lang="en-US" sz="2400" dirty="0">
                <a:latin typeface="Times New Roman" panose="02020603050405020304" pitchFamily="18" charset="0"/>
              </a:rPr>
              <a:t> separation date, and</a:t>
            </a:r>
          </a:p>
          <a:p>
            <a:pPr marL="342900" indent="-342900">
              <a:buFont typeface="Arial" panose="020B0604020202020204" pitchFamily="34" charset="0"/>
              <a:buChar char="•"/>
            </a:pPr>
            <a:endParaRPr lang="en-US" sz="2000" dirty="0">
              <a:latin typeface="Times New Roman" panose="02020603050405020304" pitchFamily="18" charset="0"/>
            </a:endParaRPr>
          </a:p>
          <a:p>
            <a:pPr marL="342900" indent="-342900">
              <a:buFont typeface="Arial" panose="020B0604020202020204" pitchFamily="34" charset="0"/>
              <a:buChar char="•"/>
            </a:pPr>
            <a:r>
              <a:rPr lang="en-US" sz="2400" dirty="0">
                <a:latin typeface="Times New Roman" panose="02020603050405020304" pitchFamily="18" charset="0"/>
              </a:rPr>
              <a:t>Attend VA exams within 45 days from the date the claim was submitted, and</a:t>
            </a:r>
          </a:p>
          <a:p>
            <a:pPr marL="342900" indent="-342900">
              <a:buFont typeface="Arial" panose="020B0604020202020204" pitchFamily="34" charset="0"/>
              <a:buChar char="•"/>
            </a:pPr>
            <a:endParaRPr lang="en-US" sz="2000" dirty="0">
              <a:latin typeface="Times New Roman" panose="02020603050405020304" pitchFamily="18" charset="0"/>
            </a:endParaRPr>
          </a:p>
          <a:p>
            <a:pPr marL="342900" indent="-342900">
              <a:buFont typeface="Arial" panose="020B0604020202020204" pitchFamily="34" charset="0"/>
              <a:buChar char="•"/>
            </a:pPr>
            <a:r>
              <a:rPr lang="en-US" sz="2400" dirty="0">
                <a:latin typeface="Times New Roman" panose="02020603050405020304" pitchFamily="18" charset="0"/>
              </a:rPr>
              <a:t>Provide a copy of their </a:t>
            </a:r>
            <a:r>
              <a:rPr lang="en-US" sz="2400" b="1" dirty="0">
                <a:latin typeface="Times New Roman" panose="02020603050405020304" pitchFamily="18" charset="0"/>
              </a:rPr>
              <a:t>Complete</a:t>
            </a:r>
            <a:r>
              <a:rPr lang="en-US" sz="2400" dirty="0">
                <a:latin typeface="Times New Roman" panose="02020603050405020304" pitchFamily="18" charset="0"/>
              </a:rPr>
              <a:t> service treatment records (STR) for the current period of service</a:t>
            </a:r>
          </a:p>
        </p:txBody>
      </p:sp>
    </p:spTree>
    <p:extLst>
      <p:ext uri="{BB962C8B-B14F-4D97-AF65-F5344CB8AC3E}">
        <p14:creationId xmlns:p14="http://schemas.microsoft.com/office/powerpoint/2010/main" val="360786716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747" y="230862"/>
            <a:ext cx="8820441" cy="928688"/>
          </a:xfrm>
        </p:spPr>
        <p:txBody>
          <a:bodyPr rtlCol="0">
            <a:noAutofit/>
          </a:bodyPr>
          <a:lstStyle/>
          <a:p>
            <a:pPr>
              <a:defRPr/>
            </a:pPr>
            <a:r>
              <a:rPr lang="en-US" sz="4000" b="1" dirty="0">
                <a:latin typeface="Times New Roman" panose="02020603050405020304" pitchFamily="18" charset="0"/>
                <a:cs typeface="Times New Roman" panose="02020603050405020304" pitchFamily="18" charset="0"/>
              </a:rPr>
              <a:t>VFW BDD Myths</a:t>
            </a:r>
            <a:endParaRPr lang="en-US" sz="4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6147" name="Content Placeholder 2"/>
          <p:cNvSpPr>
            <a:spLocks noGrp="1"/>
          </p:cNvSpPr>
          <p:nvPr>
            <p:ph idx="1"/>
          </p:nvPr>
        </p:nvSpPr>
        <p:spPr>
          <a:xfrm>
            <a:off x="464231" y="1547442"/>
            <a:ext cx="10986868" cy="4557934"/>
          </a:xfrm>
        </p:spPr>
        <p:txBody>
          <a:bodyPr>
            <a:normAutofit/>
          </a:bodyPr>
          <a:lstStyle/>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eaLnBrk="1" hangingPunct="1">
              <a:lnSpc>
                <a:spcPct val="100000"/>
              </a:lnSpc>
              <a:defRPr/>
            </a:pPr>
            <a:endParaRPr lang="en-US" altLang="en-US" sz="4200" dirty="0">
              <a:cs typeface="Times New Roman" panose="02020603050405020304" pitchFamily="18" charset="0"/>
            </a:endParaRPr>
          </a:p>
          <a:p>
            <a:pPr marL="0" indent="0">
              <a:buNone/>
              <a:defRPr/>
            </a:pPr>
            <a:endParaRPr lang="en-US" altLang="en-US" sz="2100" dirty="0"/>
          </a:p>
        </p:txBody>
      </p:sp>
      <p:sp>
        <p:nvSpPr>
          <p:cNvPr id="6148" name="Slide Number Placeholder 3"/>
          <p:cNvSpPr>
            <a:spLocks noGrp="1"/>
          </p:cNvSpPr>
          <p:nvPr>
            <p:ph type="sldNum" sz="quarter" idx="12"/>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1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18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15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1500">
                <a:solidFill>
                  <a:schemeClr val="tx1"/>
                </a:solidFill>
                <a:latin typeface="Calibri" panose="020F0502020204030204" pitchFamily="34" charset="0"/>
              </a:defRPr>
            </a:lvl5pPr>
            <a:lvl6pPr marL="18859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2288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25717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29146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D6DE287A-F147-4743-8801-2BF03EED09A2}" type="slidenum">
              <a:rPr kumimoji="0" lang="en-US" altLang="en-US" sz="2000" b="0" i="0" u="none" strike="noStrike" kern="1200" cap="none" spc="0" normalizeH="0" baseline="0" noProof="0">
                <a:ln>
                  <a:noFill/>
                </a:ln>
                <a:solidFill>
                  <a:prstClr val="black">
                    <a:lumMod val="50000"/>
                    <a:lumOff val="50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30</a:t>
            </a:fld>
            <a:endParaRPr kumimoji="0" lang="en-US" altLang="en-US" sz="2000" b="0" i="0" u="none" strike="noStrike" kern="1200" cap="none" spc="0" normalizeH="0" baseline="0" noProof="0" dirty="0">
              <a:ln>
                <a:noFill/>
              </a:ln>
              <a:solidFill>
                <a:prstClr val="black">
                  <a:lumMod val="50000"/>
                  <a:lumOff val="50000"/>
                </a:prstClr>
              </a:solidFill>
              <a:effectLst/>
              <a:uLnTx/>
              <a:uFillTx/>
              <a:latin typeface="Times New Roman" panose="02020603050405020304" pitchFamily="18" charset="0"/>
              <a:ea typeface="+mn-ea"/>
              <a:cs typeface="+mn-cs"/>
            </a:endParaRPr>
          </a:p>
        </p:txBody>
      </p:sp>
      <p:sp>
        <p:nvSpPr>
          <p:cNvPr id="4" name="TextBox 3">
            <a:extLst>
              <a:ext uri="{FF2B5EF4-FFF2-40B4-BE49-F238E27FC236}">
                <a16:creationId xmlns:a16="http://schemas.microsoft.com/office/drawing/2014/main" id="{8CE32D65-5405-DF46-C173-436A4A0EEF64}"/>
              </a:ext>
            </a:extLst>
          </p:cNvPr>
          <p:cNvSpPr txBox="1"/>
          <p:nvPr/>
        </p:nvSpPr>
        <p:spPr>
          <a:xfrm>
            <a:off x="464231" y="2216158"/>
            <a:ext cx="11148649" cy="3220501"/>
          </a:xfrm>
          <a:prstGeom prst="rect">
            <a:avLst/>
          </a:prstGeom>
          <a:noFill/>
        </p:spPr>
        <p:txBody>
          <a:bodyPr wrap="square"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dirty="0">
                <a:ln>
                  <a:noFill/>
                </a:ln>
                <a:solidFill>
                  <a:prstClr val="black"/>
                </a:solidFill>
                <a:effectLst/>
                <a:uLnTx/>
                <a:uFillTx/>
                <a:latin typeface="Times New Roman" panose="02020603050405020304" pitchFamily="18" charset="0"/>
                <a:ea typeface="+mn-ea"/>
                <a:cs typeface="+mn-cs"/>
              </a:rPr>
              <a:t>MYTH:</a:t>
            </a:r>
            <a:r>
              <a:rPr kumimoji="0" lang="en-US" sz="3200" b="0" i="0" u="none" strike="noStrike" kern="0" cap="none" spc="0" normalizeH="0" baseline="0" noProof="0" dirty="0">
                <a:ln>
                  <a:noFill/>
                </a:ln>
                <a:solidFill>
                  <a:prstClr val="black"/>
                </a:solidFill>
                <a:effectLst/>
                <a:uLnTx/>
                <a:uFillTx/>
                <a:latin typeface="Times New Roman" panose="02020603050405020304" pitchFamily="18" charset="0"/>
                <a:ea typeface="+mn-ea"/>
                <a:cs typeface="+mn-cs"/>
              </a:rPr>
              <a:t> BDD Claims are complicated, and I will mess them up.</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3200" b="0" i="0" u="none" strike="noStrike" kern="0" cap="none" spc="0" normalizeH="0" baseline="0" noProof="0" dirty="0">
              <a:ln>
                <a:noFill/>
              </a:ln>
              <a:solidFill>
                <a:prstClr val="black"/>
              </a:solidFill>
              <a:effectLst/>
              <a:uLnTx/>
              <a:uFillTx/>
              <a:latin typeface="Times New Roman" panose="02020603050405020304" pitchFamily="18"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dirty="0">
                <a:ln>
                  <a:noFill/>
                </a:ln>
                <a:solidFill>
                  <a:prstClr val="black"/>
                </a:solidFill>
                <a:effectLst/>
                <a:uLnTx/>
                <a:uFillTx/>
                <a:latin typeface="Times New Roman" panose="02020603050405020304" pitchFamily="18" charset="0"/>
                <a:ea typeface="+mn-ea"/>
                <a:cs typeface="+mn-cs"/>
              </a:rPr>
              <a:t>TRUTH: </a:t>
            </a:r>
            <a:r>
              <a:rPr kumimoji="0" lang="en-US" sz="3200" b="0" i="0" u="none" strike="noStrike" kern="0" cap="none" spc="0" normalizeH="0" baseline="0" noProof="0" dirty="0">
                <a:ln>
                  <a:noFill/>
                </a:ln>
                <a:solidFill>
                  <a:prstClr val="black"/>
                </a:solidFill>
                <a:effectLst/>
                <a:uLnTx/>
                <a:uFillTx/>
                <a:latin typeface="Times New Roman" panose="02020603050405020304" pitchFamily="18" charset="0"/>
                <a:ea typeface="+mn-ea"/>
                <a:cs typeface="+mn-cs"/>
              </a:rPr>
              <a:t>You have just had a presentation on the BDD Program, were provided resources and contacts to assist you in with BDD claims</a:t>
            </a:r>
            <a:r>
              <a:rPr lang="en-US" sz="3200" kern="0" dirty="0">
                <a:solidFill>
                  <a:prstClr val="black"/>
                </a:solidFill>
                <a:latin typeface="Times New Roman" panose="02020603050405020304" pitchFamily="18" charset="0"/>
              </a:rPr>
              <a:t>, you’ve got this!</a:t>
            </a:r>
            <a:endParaRPr kumimoji="0" lang="en-US" sz="3200" b="1" i="0" u="none" strike="noStrike" kern="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29543984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747" y="230862"/>
            <a:ext cx="8820441" cy="928688"/>
          </a:xfrm>
        </p:spPr>
        <p:txBody>
          <a:bodyPr rtlCol="0">
            <a:noAutofit/>
          </a:bodyPr>
          <a:lstStyle/>
          <a:p>
            <a:pPr>
              <a:defRPr/>
            </a:pPr>
            <a:r>
              <a:rPr lang="en-US" sz="4000" b="1" dirty="0">
                <a:latin typeface="Times New Roman" panose="02020603050405020304" pitchFamily="18" charset="0"/>
                <a:cs typeface="Times New Roman" panose="02020603050405020304" pitchFamily="18" charset="0"/>
              </a:rPr>
              <a:t>VFW BDD Myths</a:t>
            </a:r>
            <a:endParaRPr lang="en-US" sz="4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6147" name="Content Placeholder 2"/>
          <p:cNvSpPr>
            <a:spLocks noGrp="1"/>
          </p:cNvSpPr>
          <p:nvPr>
            <p:ph idx="1"/>
          </p:nvPr>
        </p:nvSpPr>
        <p:spPr>
          <a:xfrm>
            <a:off x="464231" y="1547442"/>
            <a:ext cx="10986868" cy="4557934"/>
          </a:xfrm>
        </p:spPr>
        <p:txBody>
          <a:bodyPr>
            <a:normAutofit/>
          </a:bodyPr>
          <a:lstStyle/>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eaLnBrk="1" hangingPunct="1">
              <a:lnSpc>
                <a:spcPct val="100000"/>
              </a:lnSpc>
              <a:defRPr/>
            </a:pPr>
            <a:endParaRPr lang="en-US" altLang="en-US" sz="4200" dirty="0">
              <a:cs typeface="Times New Roman" panose="02020603050405020304" pitchFamily="18" charset="0"/>
            </a:endParaRPr>
          </a:p>
          <a:p>
            <a:pPr marL="0" indent="0">
              <a:buNone/>
              <a:defRPr/>
            </a:pPr>
            <a:endParaRPr lang="en-US" altLang="en-US" sz="2100" dirty="0"/>
          </a:p>
        </p:txBody>
      </p:sp>
      <p:sp>
        <p:nvSpPr>
          <p:cNvPr id="6148" name="Slide Number Placeholder 3"/>
          <p:cNvSpPr>
            <a:spLocks noGrp="1"/>
          </p:cNvSpPr>
          <p:nvPr>
            <p:ph type="sldNum" sz="quarter" idx="12"/>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1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18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15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1500">
                <a:solidFill>
                  <a:schemeClr val="tx1"/>
                </a:solidFill>
                <a:latin typeface="Calibri" panose="020F0502020204030204" pitchFamily="34" charset="0"/>
              </a:defRPr>
            </a:lvl5pPr>
            <a:lvl6pPr marL="18859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2288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25717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29146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D6DE287A-F147-4743-8801-2BF03EED09A2}" type="slidenum">
              <a:rPr kumimoji="0" lang="en-US" altLang="en-US" sz="2000" b="0" i="0" u="none" strike="noStrike" kern="1200" cap="none" spc="0" normalizeH="0" baseline="0" noProof="0">
                <a:ln>
                  <a:noFill/>
                </a:ln>
                <a:solidFill>
                  <a:prstClr val="black">
                    <a:lumMod val="50000"/>
                    <a:lumOff val="50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31</a:t>
            </a:fld>
            <a:endParaRPr kumimoji="0" lang="en-US" altLang="en-US" sz="2000" b="0" i="0" u="none" strike="noStrike" kern="1200" cap="none" spc="0" normalizeH="0" baseline="0" noProof="0" dirty="0">
              <a:ln>
                <a:noFill/>
              </a:ln>
              <a:solidFill>
                <a:prstClr val="black">
                  <a:lumMod val="50000"/>
                  <a:lumOff val="50000"/>
                </a:prstClr>
              </a:solidFill>
              <a:effectLst/>
              <a:uLnTx/>
              <a:uFillTx/>
              <a:latin typeface="Times New Roman" panose="02020603050405020304" pitchFamily="18" charset="0"/>
              <a:ea typeface="+mn-ea"/>
              <a:cs typeface="+mn-cs"/>
            </a:endParaRPr>
          </a:p>
        </p:txBody>
      </p:sp>
      <p:sp>
        <p:nvSpPr>
          <p:cNvPr id="4" name="TextBox 3">
            <a:extLst>
              <a:ext uri="{FF2B5EF4-FFF2-40B4-BE49-F238E27FC236}">
                <a16:creationId xmlns:a16="http://schemas.microsoft.com/office/drawing/2014/main" id="{8CE32D65-5405-DF46-C173-436A4A0EEF64}"/>
              </a:ext>
            </a:extLst>
          </p:cNvPr>
          <p:cNvSpPr txBox="1"/>
          <p:nvPr/>
        </p:nvSpPr>
        <p:spPr>
          <a:xfrm>
            <a:off x="579120" y="2364246"/>
            <a:ext cx="11148649" cy="3198355"/>
          </a:xfrm>
          <a:prstGeom prst="rect">
            <a:avLst/>
          </a:prstGeom>
          <a:noFill/>
        </p:spPr>
        <p:txBody>
          <a:bodyPr wrap="square"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dirty="0">
                <a:ln>
                  <a:noFill/>
                </a:ln>
                <a:solidFill>
                  <a:prstClr val="black"/>
                </a:solidFill>
                <a:effectLst/>
                <a:uLnTx/>
                <a:uFillTx/>
                <a:latin typeface="Times New Roman" panose="02020603050405020304" pitchFamily="18" charset="0"/>
                <a:ea typeface="+mn-ea"/>
                <a:cs typeface="+mn-cs"/>
              </a:rPr>
              <a:t>MYTH:</a:t>
            </a:r>
            <a:r>
              <a:rPr kumimoji="0" lang="en-US" sz="3200" b="0" i="0" u="none" strike="noStrike" kern="0" cap="none" spc="0" normalizeH="0" baseline="0" noProof="0" dirty="0">
                <a:ln>
                  <a:noFill/>
                </a:ln>
                <a:solidFill>
                  <a:prstClr val="black"/>
                </a:solidFill>
                <a:effectLst/>
                <a:uLnTx/>
                <a:uFillTx/>
                <a:latin typeface="Times New Roman" panose="02020603050405020304" pitchFamily="18" charset="0"/>
                <a:ea typeface="+mn-ea"/>
                <a:cs typeface="+mn-cs"/>
              </a:rPr>
              <a:t> I am not allowed to do BDD claims because NVS has a team dedicated to BDD claims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3200" kern="0" dirty="0">
              <a:solidFill>
                <a:prstClr val="black"/>
              </a:solidFill>
              <a:latin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dirty="0">
                <a:ln>
                  <a:noFill/>
                </a:ln>
                <a:solidFill>
                  <a:prstClr val="black"/>
                </a:solidFill>
                <a:effectLst/>
                <a:uLnTx/>
                <a:uFillTx/>
                <a:latin typeface="Times New Roman" panose="02020603050405020304" pitchFamily="18" charset="0"/>
                <a:ea typeface="+mn-ea"/>
                <a:cs typeface="+mn-cs"/>
              </a:rPr>
              <a:t>TRUTH: </a:t>
            </a:r>
            <a:r>
              <a:rPr kumimoji="0" lang="en-US" sz="3200" i="0" u="none" strike="noStrike" kern="0" cap="none" spc="0" normalizeH="0" baseline="0" noProof="0" dirty="0">
                <a:ln>
                  <a:noFill/>
                </a:ln>
                <a:solidFill>
                  <a:prstClr val="black"/>
                </a:solidFill>
                <a:effectLst/>
                <a:uLnTx/>
                <a:uFillTx/>
                <a:latin typeface="Times New Roman" panose="02020603050405020304" pitchFamily="18" charset="0"/>
                <a:ea typeface="+mn-ea"/>
                <a:cs typeface="+mn-cs"/>
              </a:rPr>
              <a:t>Everyone is allowed and encouraged to file BDD claims for service members in </a:t>
            </a:r>
            <a:r>
              <a:rPr lang="en-US" sz="3200" kern="0" dirty="0">
                <a:solidFill>
                  <a:prstClr val="black"/>
                </a:solidFill>
                <a:latin typeface="Times New Roman" panose="02020603050405020304" pitchFamily="18" charset="0"/>
              </a:rPr>
              <a:t>their</a:t>
            </a:r>
            <a:r>
              <a:rPr kumimoji="0" lang="en-US" sz="3200" i="0" u="none" strike="noStrike" kern="0" cap="none" spc="0" normalizeH="0" baseline="0" noProof="0" dirty="0">
                <a:ln>
                  <a:noFill/>
                </a:ln>
                <a:solidFill>
                  <a:prstClr val="black"/>
                </a:solidFill>
                <a:effectLst/>
                <a:uLnTx/>
                <a:uFillTx/>
                <a:latin typeface="Times New Roman" panose="02020603050405020304" pitchFamily="18" charset="0"/>
                <a:ea typeface="+mn-ea"/>
                <a:cs typeface="+mn-cs"/>
              </a:rPr>
              <a:t> area. However, if the Service Member is located near an NVS BDD site, you should direct them there if possible</a:t>
            </a:r>
            <a:endParaRPr kumimoji="0" lang="en-US" sz="3200" b="1" i="0" u="none" strike="noStrike" kern="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09032743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747" y="230862"/>
            <a:ext cx="8820441" cy="928688"/>
          </a:xfrm>
        </p:spPr>
        <p:txBody>
          <a:bodyPr rtlCol="0">
            <a:noAutofit/>
          </a:bodyPr>
          <a:lstStyle/>
          <a:p>
            <a:pPr>
              <a:defRPr/>
            </a:pPr>
            <a:r>
              <a:rPr lang="en-US" sz="4000" b="1" dirty="0">
                <a:latin typeface="Times New Roman" panose="02020603050405020304" pitchFamily="18" charset="0"/>
                <a:cs typeface="Times New Roman" panose="02020603050405020304" pitchFamily="18" charset="0"/>
              </a:rPr>
              <a:t>VFW BDD Myths</a:t>
            </a:r>
            <a:endParaRPr lang="en-US" sz="4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6147" name="Content Placeholder 2"/>
          <p:cNvSpPr>
            <a:spLocks noGrp="1"/>
          </p:cNvSpPr>
          <p:nvPr>
            <p:ph idx="1"/>
          </p:nvPr>
        </p:nvSpPr>
        <p:spPr>
          <a:xfrm>
            <a:off x="464231" y="1547442"/>
            <a:ext cx="10986868" cy="4557934"/>
          </a:xfrm>
        </p:spPr>
        <p:txBody>
          <a:bodyPr>
            <a:normAutofit/>
          </a:bodyPr>
          <a:lstStyle/>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eaLnBrk="1" hangingPunct="1">
              <a:lnSpc>
                <a:spcPct val="100000"/>
              </a:lnSpc>
              <a:defRPr/>
            </a:pPr>
            <a:endParaRPr lang="en-US" altLang="en-US" sz="4200" dirty="0">
              <a:cs typeface="Times New Roman" panose="02020603050405020304" pitchFamily="18" charset="0"/>
            </a:endParaRPr>
          </a:p>
          <a:p>
            <a:pPr marL="0" indent="0">
              <a:buNone/>
              <a:defRPr/>
            </a:pPr>
            <a:endParaRPr lang="en-US" altLang="en-US" sz="2100" dirty="0"/>
          </a:p>
        </p:txBody>
      </p:sp>
      <p:sp>
        <p:nvSpPr>
          <p:cNvPr id="6148" name="Slide Number Placeholder 3"/>
          <p:cNvSpPr>
            <a:spLocks noGrp="1"/>
          </p:cNvSpPr>
          <p:nvPr>
            <p:ph type="sldNum" sz="quarter" idx="12"/>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1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18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15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1500">
                <a:solidFill>
                  <a:schemeClr val="tx1"/>
                </a:solidFill>
                <a:latin typeface="Calibri" panose="020F0502020204030204" pitchFamily="34" charset="0"/>
              </a:defRPr>
            </a:lvl5pPr>
            <a:lvl6pPr marL="18859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2288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25717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29146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D6DE287A-F147-4743-8801-2BF03EED09A2}" type="slidenum">
              <a:rPr kumimoji="0" lang="en-US" altLang="en-US" sz="2000" b="0" i="0" u="none" strike="noStrike" kern="1200" cap="none" spc="0" normalizeH="0" baseline="0" noProof="0">
                <a:ln>
                  <a:noFill/>
                </a:ln>
                <a:solidFill>
                  <a:prstClr val="black">
                    <a:lumMod val="50000"/>
                    <a:lumOff val="50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32</a:t>
            </a:fld>
            <a:endParaRPr kumimoji="0" lang="en-US" altLang="en-US" sz="2000" b="0" i="0" u="none" strike="noStrike" kern="1200" cap="none" spc="0" normalizeH="0" baseline="0" noProof="0" dirty="0">
              <a:ln>
                <a:noFill/>
              </a:ln>
              <a:solidFill>
                <a:prstClr val="black">
                  <a:lumMod val="50000"/>
                  <a:lumOff val="50000"/>
                </a:prstClr>
              </a:solidFill>
              <a:effectLst/>
              <a:uLnTx/>
              <a:uFillTx/>
              <a:latin typeface="Times New Roman" panose="02020603050405020304" pitchFamily="18" charset="0"/>
              <a:ea typeface="+mn-ea"/>
              <a:cs typeface="+mn-cs"/>
            </a:endParaRPr>
          </a:p>
        </p:txBody>
      </p:sp>
      <p:sp>
        <p:nvSpPr>
          <p:cNvPr id="4" name="TextBox 3">
            <a:extLst>
              <a:ext uri="{FF2B5EF4-FFF2-40B4-BE49-F238E27FC236}">
                <a16:creationId xmlns:a16="http://schemas.microsoft.com/office/drawing/2014/main" id="{8CE32D65-5405-DF46-C173-436A4A0EEF64}"/>
              </a:ext>
            </a:extLst>
          </p:cNvPr>
          <p:cNvSpPr txBox="1"/>
          <p:nvPr/>
        </p:nvSpPr>
        <p:spPr>
          <a:xfrm>
            <a:off x="579120" y="2342474"/>
            <a:ext cx="11148649" cy="3405183"/>
          </a:xfrm>
          <a:prstGeom prst="rect">
            <a:avLst/>
          </a:prstGeom>
          <a:noFill/>
        </p:spPr>
        <p:txBody>
          <a:bodyPr wrap="square"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dirty="0">
                <a:ln>
                  <a:noFill/>
                </a:ln>
                <a:solidFill>
                  <a:prstClr val="black"/>
                </a:solidFill>
                <a:effectLst/>
                <a:uLnTx/>
                <a:uFillTx/>
                <a:latin typeface="Times New Roman" panose="02020603050405020304" pitchFamily="18" charset="0"/>
                <a:ea typeface="+mn-ea"/>
                <a:cs typeface="+mn-cs"/>
              </a:rPr>
              <a:t>MYTH:</a:t>
            </a:r>
            <a:r>
              <a:rPr kumimoji="0" lang="en-US" sz="3200" b="0" i="0" u="none" strike="noStrike" kern="0" cap="none" spc="0" normalizeH="0" baseline="0" noProof="0" dirty="0">
                <a:ln>
                  <a:noFill/>
                </a:ln>
                <a:solidFill>
                  <a:prstClr val="black"/>
                </a:solidFill>
                <a:effectLst/>
                <a:uLnTx/>
                <a:uFillTx/>
                <a:latin typeface="Times New Roman" panose="02020603050405020304" pitchFamily="18" charset="0"/>
                <a:ea typeface="+mn-ea"/>
                <a:cs typeface="+mn-cs"/>
              </a:rPr>
              <a:t> I can help BDD Veterans but need to send them to the BDD team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3200" b="0" i="0" u="none" strike="noStrike" kern="0" cap="none" spc="0" normalizeH="0" baseline="0" noProof="0" dirty="0">
              <a:ln>
                <a:noFill/>
              </a:ln>
              <a:solidFill>
                <a:prstClr val="black"/>
              </a:solidFill>
              <a:effectLst/>
              <a:uLnTx/>
              <a:uFillTx/>
              <a:latin typeface="Times New Roman" panose="02020603050405020304" pitchFamily="18"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dirty="0">
                <a:ln>
                  <a:noFill/>
                </a:ln>
                <a:solidFill>
                  <a:prstClr val="black"/>
                </a:solidFill>
                <a:effectLst/>
                <a:uLnTx/>
                <a:uFillTx/>
                <a:latin typeface="Times New Roman" panose="02020603050405020304" pitchFamily="18" charset="0"/>
                <a:ea typeface="+mn-ea"/>
                <a:cs typeface="+mn-cs"/>
              </a:rPr>
              <a:t>TRUTH: </a:t>
            </a:r>
            <a:r>
              <a:rPr lang="en-US" sz="3200" kern="0" dirty="0">
                <a:solidFill>
                  <a:prstClr val="black"/>
                </a:solidFill>
                <a:latin typeface="Times New Roman" panose="02020603050405020304" pitchFamily="18" charset="0"/>
              </a:rPr>
              <a:t>If is more advantageous for the veteran to have you work their BDD claim rather than send it to the BDD team, that’s ok. Do what is best for the veteran.</a:t>
            </a:r>
            <a:endParaRPr kumimoji="0" lang="en-US" sz="3200" b="1" i="0" u="none" strike="noStrike" kern="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68113562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747" y="230862"/>
            <a:ext cx="8820441" cy="928688"/>
          </a:xfrm>
        </p:spPr>
        <p:txBody>
          <a:bodyPr rtlCol="0">
            <a:noAutofit/>
          </a:bodyPr>
          <a:lstStyle/>
          <a:p>
            <a:pPr>
              <a:defRPr/>
            </a:pPr>
            <a:r>
              <a:rPr lang="en-US" sz="4000" b="1" dirty="0">
                <a:latin typeface="Times New Roman" panose="02020603050405020304" pitchFamily="18" charset="0"/>
                <a:cs typeface="Times New Roman" panose="02020603050405020304" pitchFamily="18" charset="0"/>
              </a:rPr>
              <a:t>VFW BDD Myths</a:t>
            </a:r>
            <a:endParaRPr lang="en-US" sz="4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6147" name="Content Placeholder 2"/>
          <p:cNvSpPr>
            <a:spLocks noGrp="1"/>
          </p:cNvSpPr>
          <p:nvPr>
            <p:ph idx="1"/>
          </p:nvPr>
        </p:nvSpPr>
        <p:spPr>
          <a:xfrm>
            <a:off x="464231" y="1547442"/>
            <a:ext cx="10986868" cy="4557934"/>
          </a:xfrm>
        </p:spPr>
        <p:txBody>
          <a:bodyPr>
            <a:normAutofit/>
          </a:bodyPr>
          <a:lstStyle/>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eaLnBrk="1" hangingPunct="1">
              <a:lnSpc>
                <a:spcPct val="100000"/>
              </a:lnSpc>
              <a:defRPr/>
            </a:pPr>
            <a:endParaRPr lang="en-US" altLang="en-US" sz="4200" dirty="0">
              <a:cs typeface="Times New Roman" panose="02020603050405020304" pitchFamily="18" charset="0"/>
            </a:endParaRPr>
          </a:p>
          <a:p>
            <a:pPr marL="0" indent="0">
              <a:buNone/>
              <a:defRPr/>
            </a:pPr>
            <a:endParaRPr lang="en-US" altLang="en-US" sz="2100" dirty="0"/>
          </a:p>
        </p:txBody>
      </p:sp>
      <p:sp>
        <p:nvSpPr>
          <p:cNvPr id="6148" name="Slide Number Placeholder 3"/>
          <p:cNvSpPr>
            <a:spLocks noGrp="1"/>
          </p:cNvSpPr>
          <p:nvPr>
            <p:ph type="sldNum" sz="quarter" idx="12"/>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1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18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15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1500">
                <a:solidFill>
                  <a:schemeClr val="tx1"/>
                </a:solidFill>
                <a:latin typeface="Calibri" panose="020F0502020204030204" pitchFamily="34" charset="0"/>
              </a:defRPr>
            </a:lvl5pPr>
            <a:lvl6pPr marL="18859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2288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25717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29146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D6DE287A-F147-4743-8801-2BF03EED09A2}" type="slidenum">
              <a:rPr kumimoji="0" lang="en-US" altLang="en-US" sz="2000" b="0" i="0" u="none" strike="noStrike" kern="1200" cap="none" spc="0" normalizeH="0" baseline="0" noProof="0">
                <a:ln>
                  <a:noFill/>
                </a:ln>
                <a:solidFill>
                  <a:prstClr val="black">
                    <a:lumMod val="50000"/>
                    <a:lumOff val="50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33</a:t>
            </a:fld>
            <a:endParaRPr kumimoji="0" lang="en-US" altLang="en-US" sz="2000" b="0" i="0" u="none" strike="noStrike" kern="1200" cap="none" spc="0" normalizeH="0" baseline="0" noProof="0" dirty="0">
              <a:ln>
                <a:noFill/>
              </a:ln>
              <a:solidFill>
                <a:prstClr val="black">
                  <a:lumMod val="50000"/>
                  <a:lumOff val="50000"/>
                </a:prstClr>
              </a:solidFill>
              <a:effectLst/>
              <a:uLnTx/>
              <a:uFillTx/>
              <a:latin typeface="Times New Roman" panose="02020603050405020304" pitchFamily="18" charset="0"/>
              <a:ea typeface="+mn-ea"/>
              <a:cs typeface="+mn-cs"/>
            </a:endParaRPr>
          </a:p>
        </p:txBody>
      </p:sp>
      <p:sp>
        <p:nvSpPr>
          <p:cNvPr id="4" name="TextBox 3">
            <a:extLst>
              <a:ext uri="{FF2B5EF4-FFF2-40B4-BE49-F238E27FC236}">
                <a16:creationId xmlns:a16="http://schemas.microsoft.com/office/drawing/2014/main" id="{8CE32D65-5405-DF46-C173-436A4A0EEF64}"/>
              </a:ext>
            </a:extLst>
          </p:cNvPr>
          <p:cNvSpPr txBox="1"/>
          <p:nvPr/>
        </p:nvSpPr>
        <p:spPr>
          <a:xfrm>
            <a:off x="521675" y="1689331"/>
            <a:ext cx="11148649" cy="4562763"/>
          </a:xfrm>
          <a:prstGeom prst="rect">
            <a:avLst/>
          </a:prstGeom>
          <a:noFill/>
        </p:spPr>
        <p:txBody>
          <a:bodyPr wrap="square"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dirty="0">
                <a:ln>
                  <a:noFill/>
                </a:ln>
                <a:solidFill>
                  <a:prstClr val="black"/>
                </a:solidFill>
                <a:effectLst/>
                <a:uLnTx/>
                <a:uFillTx/>
                <a:latin typeface="Times New Roman" panose="02020603050405020304" pitchFamily="18" charset="0"/>
                <a:ea typeface="+mn-ea"/>
                <a:cs typeface="+mn-cs"/>
              </a:rPr>
              <a:t>MYTH:</a:t>
            </a:r>
            <a:r>
              <a:rPr kumimoji="0" lang="en-US" sz="3200" b="0" i="0" u="none" strike="noStrike" kern="0" cap="none" spc="0" normalizeH="0" baseline="0" noProof="0" dirty="0">
                <a:ln>
                  <a:noFill/>
                </a:ln>
                <a:solidFill>
                  <a:prstClr val="black"/>
                </a:solidFill>
                <a:effectLst/>
                <a:uLnTx/>
                <a:uFillTx/>
                <a:latin typeface="Times New Roman" panose="02020603050405020304" pitchFamily="18" charset="0"/>
                <a:ea typeface="+mn-ea"/>
                <a:cs typeface="+mn-cs"/>
              </a:rPr>
              <a:t> Actively looking for BDD claims won't help my office.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3200" b="0" i="0" u="none" strike="noStrike" kern="0" cap="none" spc="0" normalizeH="0" baseline="0" noProof="0" dirty="0">
              <a:ln>
                <a:noFill/>
              </a:ln>
              <a:solidFill>
                <a:prstClr val="black"/>
              </a:solidFill>
              <a:effectLst/>
              <a:uLnTx/>
              <a:uFillTx/>
              <a:latin typeface="Times New Roman" panose="02020603050405020304" pitchFamily="18"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dirty="0">
                <a:ln>
                  <a:noFill/>
                </a:ln>
                <a:solidFill>
                  <a:prstClr val="black"/>
                </a:solidFill>
                <a:effectLst/>
                <a:uLnTx/>
                <a:uFillTx/>
                <a:latin typeface="Times New Roman" panose="02020603050405020304" pitchFamily="18" charset="0"/>
                <a:ea typeface="+mn-ea"/>
                <a:cs typeface="+mn-cs"/>
              </a:rPr>
              <a:t>TRUTH:</a:t>
            </a:r>
            <a:r>
              <a:rPr lang="en-US" sz="3200" b="1" kern="0" dirty="0">
                <a:solidFill>
                  <a:prstClr val="black"/>
                </a:solidFill>
                <a:latin typeface="Times New Roman" panose="02020603050405020304" pitchFamily="18" charset="0"/>
              </a:rPr>
              <a:t> </a:t>
            </a:r>
            <a:r>
              <a:rPr lang="en-US" sz="3200" kern="0" dirty="0">
                <a:solidFill>
                  <a:prstClr val="black"/>
                </a:solidFill>
                <a:latin typeface="Times New Roman" panose="02020603050405020304" pitchFamily="18" charset="0"/>
              </a:rPr>
              <a:t>When National Guard or Reserve units return from deployment they are full of VFW MEMBERSHIP ELIGIBLE service members.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3200" kern="0" dirty="0">
              <a:solidFill>
                <a:prstClr val="black"/>
              </a:solidFill>
              <a:latin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3200" kern="0" dirty="0">
                <a:solidFill>
                  <a:prstClr val="black"/>
                </a:solidFill>
                <a:latin typeface="Times New Roman" panose="02020603050405020304" pitchFamily="18" charset="0"/>
              </a:rPr>
              <a:t>A homecoming BDD claim event is a great way to meet with and help these veterans. </a:t>
            </a:r>
            <a:endParaRPr kumimoji="0" lang="en-US" sz="3200" i="0" u="none" strike="noStrike" kern="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72102321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747" y="230862"/>
            <a:ext cx="10249093" cy="928688"/>
          </a:xfrm>
        </p:spPr>
        <p:txBody>
          <a:bodyPr rtlCol="0">
            <a:noAutofit/>
          </a:bodyPr>
          <a:lstStyle/>
          <a:p>
            <a:pPr>
              <a:defRPr/>
            </a:pPr>
            <a:r>
              <a:rPr lang="en-US" sz="3600" b="1" dirty="0">
                <a:latin typeface="Times New Roman" panose="02020603050405020304" pitchFamily="18" charset="0"/>
                <a:cs typeface="Times New Roman" panose="02020603050405020304" pitchFamily="18" charset="0"/>
              </a:rPr>
              <a:t>Team BDD or Team Department? </a:t>
            </a:r>
            <a:br>
              <a:rPr lang="en-US" sz="3600" b="1" dirty="0">
                <a:latin typeface="Times New Roman" panose="02020603050405020304" pitchFamily="18" charset="0"/>
                <a:cs typeface="Times New Roman" panose="02020603050405020304" pitchFamily="18" charset="0"/>
              </a:rPr>
            </a:br>
            <a:r>
              <a:rPr lang="en-US" sz="3600" b="1" dirty="0">
                <a:latin typeface="Times New Roman" panose="02020603050405020304" pitchFamily="18" charset="0"/>
                <a:cs typeface="Times New Roman" panose="02020603050405020304" pitchFamily="18" charset="0"/>
              </a:rPr>
              <a:t>It’s Neither  </a:t>
            </a:r>
          </a:p>
        </p:txBody>
      </p:sp>
      <p:sp>
        <p:nvSpPr>
          <p:cNvPr id="6147" name="Content Placeholder 2"/>
          <p:cNvSpPr>
            <a:spLocks noGrp="1"/>
          </p:cNvSpPr>
          <p:nvPr>
            <p:ph idx="1"/>
          </p:nvPr>
        </p:nvSpPr>
        <p:spPr>
          <a:xfrm>
            <a:off x="464231" y="1547442"/>
            <a:ext cx="10986868" cy="4557934"/>
          </a:xfrm>
        </p:spPr>
        <p:txBody>
          <a:bodyPr>
            <a:normAutofit/>
          </a:bodyPr>
          <a:lstStyle/>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eaLnBrk="1" hangingPunct="1">
              <a:lnSpc>
                <a:spcPct val="100000"/>
              </a:lnSpc>
              <a:defRPr/>
            </a:pPr>
            <a:endParaRPr lang="en-US" altLang="en-US" sz="4200" dirty="0">
              <a:cs typeface="Times New Roman" panose="02020603050405020304" pitchFamily="18" charset="0"/>
            </a:endParaRPr>
          </a:p>
          <a:p>
            <a:pPr marL="0" indent="0">
              <a:buNone/>
              <a:defRPr/>
            </a:pPr>
            <a:endParaRPr lang="en-US" altLang="en-US" sz="2100" dirty="0"/>
          </a:p>
        </p:txBody>
      </p:sp>
      <p:sp>
        <p:nvSpPr>
          <p:cNvPr id="6148" name="Slide Number Placeholder 3"/>
          <p:cNvSpPr>
            <a:spLocks noGrp="1"/>
          </p:cNvSpPr>
          <p:nvPr>
            <p:ph type="sldNum" sz="quarter" idx="12"/>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1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18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15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1500">
                <a:solidFill>
                  <a:schemeClr val="tx1"/>
                </a:solidFill>
                <a:latin typeface="Calibri" panose="020F0502020204030204" pitchFamily="34" charset="0"/>
              </a:defRPr>
            </a:lvl5pPr>
            <a:lvl6pPr marL="18859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2288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25717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29146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D6DE287A-F147-4743-8801-2BF03EED09A2}" type="slidenum">
              <a:rPr kumimoji="0" lang="en-US" altLang="en-US" sz="2000" b="0" i="0" u="none" strike="noStrike" kern="1200" cap="none" spc="0" normalizeH="0" baseline="0" noProof="0">
                <a:ln>
                  <a:noFill/>
                </a:ln>
                <a:solidFill>
                  <a:prstClr val="black">
                    <a:lumMod val="50000"/>
                    <a:lumOff val="50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34</a:t>
            </a:fld>
            <a:endParaRPr kumimoji="0" lang="en-US" altLang="en-US" sz="2000" b="0" i="0" u="none" strike="noStrike" kern="1200" cap="none" spc="0" normalizeH="0" baseline="0" noProof="0" dirty="0">
              <a:ln>
                <a:noFill/>
              </a:ln>
              <a:solidFill>
                <a:prstClr val="black">
                  <a:lumMod val="50000"/>
                  <a:lumOff val="50000"/>
                </a:prstClr>
              </a:solidFill>
              <a:effectLst/>
              <a:uLnTx/>
              <a:uFillTx/>
              <a:latin typeface="Times New Roman" panose="02020603050405020304" pitchFamily="18" charset="0"/>
              <a:ea typeface="+mn-ea"/>
              <a:cs typeface="+mn-cs"/>
            </a:endParaRPr>
          </a:p>
        </p:txBody>
      </p:sp>
      <p:sp>
        <p:nvSpPr>
          <p:cNvPr id="4" name="TextBox 3">
            <a:extLst>
              <a:ext uri="{FF2B5EF4-FFF2-40B4-BE49-F238E27FC236}">
                <a16:creationId xmlns:a16="http://schemas.microsoft.com/office/drawing/2014/main" id="{8CE32D65-5405-DF46-C173-436A4A0EEF64}"/>
              </a:ext>
            </a:extLst>
          </p:cNvPr>
          <p:cNvSpPr txBox="1"/>
          <p:nvPr/>
        </p:nvSpPr>
        <p:spPr>
          <a:xfrm>
            <a:off x="521675" y="1689331"/>
            <a:ext cx="11148649" cy="5032144"/>
          </a:xfrm>
          <a:prstGeom prst="rect">
            <a:avLst/>
          </a:prstGeom>
          <a:noFill/>
        </p:spPr>
        <p:txBody>
          <a:bodyPr wrap="square" rtlCol="0">
            <a:noAutofit/>
          </a:bodyPr>
          <a:lstStyle/>
          <a:p>
            <a:pPr marR="0" lvl="0" algn="ctr" defTabSz="914400" rtl="0" eaLnBrk="1" fontAlgn="auto" latinLnBrk="0" hangingPunct="1">
              <a:lnSpc>
                <a:spcPct val="100000"/>
              </a:lnSpc>
              <a:spcBef>
                <a:spcPts val="0"/>
              </a:spcBef>
              <a:spcAft>
                <a:spcPts val="0"/>
              </a:spcAft>
              <a:buClrTx/>
              <a:buSzTx/>
              <a:tabLst/>
              <a:defRPr/>
            </a:pPr>
            <a:r>
              <a:rPr kumimoji="0" lang="en-US" sz="3600" b="1" i="0" u="none" strike="noStrike" kern="0" cap="none" spc="0" normalizeH="0" baseline="0" noProof="0" dirty="0">
                <a:ln>
                  <a:noFill/>
                </a:ln>
                <a:solidFill>
                  <a:srgbClr val="991A1E"/>
                </a:solidFill>
                <a:effectLst/>
                <a:uLnTx/>
                <a:uFillTx/>
                <a:latin typeface="Times New Roman" panose="02020603050405020304" pitchFamily="18" charset="0"/>
                <a:ea typeface="+mn-ea"/>
                <a:cs typeface="+mn-cs"/>
              </a:rPr>
              <a:t>We are ALL Team VFW</a:t>
            </a: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400" kern="0" dirty="0">
              <a:solidFill>
                <a:prstClr val="black"/>
              </a:solidFill>
              <a:latin typeface="Times New Roman" panose="02020603050405020304" pitchFamily="18" charset="0"/>
            </a:endParaRP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kern="0" dirty="0">
                <a:solidFill>
                  <a:prstClr val="black"/>
                </a:solidFill>
                <a:latin typeface="Times New Roman" panose="02020603050405020304" pitchFamily="18" charset="0"/>
              </a:rPr>
              <a:t>We come from all branches of service and all components. </a:t>
            </a:r>
            <a:endParaRPr kumimoji="0" lang="en-US" sz="2800" b="0" i="0" u="none" strike="noStrike" kern="0" cap="none" spc="0" normalizeH="0" baseline="0" noProof="0" dirty="0">
              <a:ln>
                <a:noFill/>
              </a:ln>
              <a:solidFill>
                <a:prstClr val="black"/>
              </a:solidFill>
              <a:effectLst/>
              <a:uLnTx/>
              <a:uFillTx/>
              <a:latin typeface="Times New Roman" panose="02020603050405020304" pitchFamily="18" charset="0"/>
              <a:ea typeface="+mn-ea"/>
              <a:cs typeface="+mn-cs"/>
            </a:endParaRP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0" cap="none" spc="0" normalizeH="0" baseline="0" noProof="0" dirty="0">
                <a:ln>
                  <a:noFill/>
                </a:ln>
                <a:solidFill>
                  <a:prstClr val="black"/>
                </a:solidFill>
                <a:effectLst/>
                <a:uLnTx/>
                <a:uFillTx/>
                <a:latin typeface="Times New Roman" panose="02020603050405020304" pitchFamily="18" charset="0"/>
                <a:ea typeface="+mn-ea"/>
                <a:cs typeface="+mn-cs"/>
              </a:rPr>
              <a:t>Some have deployed, some haven’t. </a:t>
            </a:r>
            <a:endParaRPr lang="en-US" sz="2800" kern="0" dirty="0">
              <a:solidFill>
                <a:prstClr val="black"/>
              </a:solidFill>
              <a:latin typeface="Times New Roman" panose="02020603050405020304" pitchFamily="18" charset="0"/>
            </a:endParaRP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0" cap="none" spc="0" normalizeH="0" baseline="0" noProof="0" dirty="0">
                <a:ln>
                  <a:noFill/>
                </a:ln>
                <a:solidFill>
                  <a:prstClr val="black"/>
                </a:solidFill>
                <a:effectLst/>
                <a:uLnTx/>
                <a:uFillTx/>
                <a:latin typeface="Times New Roman" panose="02020603050405020304" pitchFamily="18" charset="0"/>
                <a:ea typeface="+mn-ea"/>
                <a:cs typeface="+mn-cs"/>
              </a:rPr>
              <a:t>Some have spent 30 years in, some </a:t>
            </a:r>
            <a:r>
              <a:rPr lang="en-US" sz="2800" kern="0" dirty="0">
                <a:solidFill>
                  <a:prstClr val="black"/>
                </a:solidFill>
                <a:latin typeface="Times New Roman" panose="02020603050405020304" pitchFamily="18" charset="0"/>
              </a:rPr>
              <a:t>haven’t</a:t>
            </a:r>
            <a:r>
              <a:rPr kumimoji="0" lang="en-US" sz="2800" b="0" i="0" u="none" strike="noStrike" kern="0" cap="none" spc="0" normalizeH="0" baseline="0" noProof="0" dirty="0">
                <a:ln>
                  <a:noFill/>
                </a:ln>
                <a:solidFill>
                  <a:prstClr val="black"/>
                </a:solidFill>
                <a:effectLst/>
                <a:uLnTx/>
                <a:uFillTx/>
                <a:latin typeface="Times New Roman" panose="02020603050405020304" pitchFamily="18" charset="0"/>
                <a:ea typeface="+mn-ea"/>
                <a:cs typeface="+mn-cs"/>
              </a:rPr>
              <a:t>. </a:t>
            </a:r>
          </a:p>
          <a:p>
            <a:pPr marR="0" lvl="0" algn="l" defTabSz="914400" rtl="0" eaLnBrk="1" fontAlgn="auto" latinLnBrk="0" hangingPunct="1">
              <a:lnSpc>
                <a:spcPct val="100000"/>
              </a:lnSpc>
              <a:spcBef>
                <a:spcPts val="0"/>
              </a:spcBef>
              <a:spcAft>
                <a:spcPts val="0"/>
              </a:spcAft>
              <a:buClrTx/>
              <a:buSzTx/>
              <a:tabLst/>
              <a:defRPr/>
            </a:pPr>
            <a:endParaRPr kumimoji="0" lang="en-US" sz="2800" b="0" i="0" u="none" strike="noStrike" kern="0" cap="none" spc="0" normalizeH="0" baseline="0" noProof="0" dirty="0">
              <a:ln>
                <a:noFill/>
              </a:ln>
              <a:solidFill>
                <a:prstClr val="black"/>
              </a:solidFill>
              <a:effectLst/>
              <a:uLnTx/>
              <a:uFillTx/>
              <a:latin typeface="Times New Roman" panose="02020603050405020304" pitchFamily="18" charset="0"/>
              <a:ea typeface="+mn-ea"/>
              <a:cs typeface="+mn-cs"/>
            </a:endParaRPr>
          </a:p>
          <a:p>
            <a:pPr marR="0" lvl="0" algn="l" defTabSz="914400" rtl="0" eaLnBrk="1" fontAlgn="auto" latinLnBrk="0" hangingPunct="1">
              <a:lnSpc>
                <a:spcPct val="100000"/>
              </a:lnSpc>
              <a:spcBef>
                <a:spcPts val="0"/>
              </a:spcBef>
              <a:spcAft>
                <a:spcPts val="0"/>
              </a:spcAft>
              <a:buClrTx/>
              <a:buSzTx/>
              <a:tabLst/>
              <a:defRPr/>
            </a:pPr>
            <a:r>
              <a:rPr lang="en-US" sz="2800" kern="0" dirty="0">
                <a:solidFill>
                  <a:prstClr val="black"/>
                </a:solidFill>
                <a:latin typeface="Times New Roman" panose="02020603050405020304" pitchFamily="18" charset="0"/>
              </a:rPr>
              <a:t>We ALL take care of ALL who served, their families, caregivers and survivors. </a:t>
            </a:r>
          </a:p>
          <a:p>
            <a:pPr marR="0" lvl="0" algn="l" defTabSz="914400" rtl="0" eaLnBrk="1" fontAlgn="auto" latinLnBrk="0" hangingPunct="1">
              <a:lnSpc>
                <a:spcPct val="100000"/>
              </a:lnSpc>
              <a:spcBef>
                <a:spcPts val="0"/>
              </a:spcBef>
              <a:spcAft>
                <a:spcPts val="0"/>
              </a:spcAft>
              <a:buClrTx/>
              <a:buSzTx/>
              <a:tabLst/>
              <a:defRPr/>
            </a:pPr>
            <a:endParaRPr kumimoji="0" lang="en-US" sz="2800" b="0" i="0" u="none" strike="noStrike" kern="0" cap="none" spc="0" normalizeH="0" baseline="0" noProof="0" dirty="0">
              <a:ln>
                <a:noFill/>
              </a:ln>
              <a:solidFill>
                <a:prstClr val="black"/>
              </a:solidFill>
              <a:effectLst/>
              <a:uLnTx/>
              <a:uFillTx/>
              <a:latin typeface="Times New Roman" panose="02020603050405020304" pitchFamily="18" charset="0"/>
              <a:ea typeface="+mn-ea"/>
              <a:cs typeface="+mn-cs"/>
            </a:endParaRPr>
          </a:p>
          <a:p>
            <a:pPr marR="0" lvl="0" algn="ctr" defTabSz="914400" rtl="0" eaLnBrk="1" fontAlgn="auto" latinLnBrk="0" hangingPunct="1">
              <a:lnSpc>
                <a:spcPct val="100000"/>
              </a:lnSpc>
              <a:spcBef>
                <a:spcPts val="0"/>
              </a:spcBef>
              <a:spcAft>
                <a:spcPts val="0"/>
              </a:spcAft>
              <a:buClrTx/>
              <a:buSzTx/>
              <a:tabLst/>
              <a:defRPr/>
            </a:pPr>
            <a:r>
              <a:rPr lang="en-US" sz="2800" kern="0" dirty="0">
                <a:solidFill>
                  <a:prstClr val="black"/>
                </a:solidFill>
                <a:latin typeface="Times New Roman" panose="02020603050405020304" pitchFamily="18" charset="0"/>
              </a:rPr>
              <a:t>Its not Team BDD or Team Department, it’s Team VFW and </a:t>
            </a:r>
          </a:p>
          <a:p>
            <a:pPr marR="0" lvl="0" algn="ctr" defTabSz="914400" rtl="0" eaLnBrk="1" fontAlgn="auto" latinLnBrk="0" hangingPunct="1">
              <a:lnSpc>
                <a:spcPct val="100000"/>
              </a:lnSpc>
              <a:spcBef>
                <a:spcPts val="0"/>
              </a:spcBef>
              <a:spcAft>
                <a:spcPts val="0"/>
              </a:spcAft>
              <a:buClrTx/>
              <a:buSzTx/>
              <a:tabLst/>
              <a:defRPr/>
            </a:pPr>
            <a:r>
              <a:rPr lang="en-US" sz="2800" kern="0" dirty="0">
                <a:solidFill>
                  <a:prstClr val="black"/>
                </a:solidFill>
                <a:latin typeface="Times New Roman" panose="02020603050405020304" pitchFamily="18" charset="0"/>
              </a:rPr>
              <a:t>No One Does More For Veterans!</a:t>
            </a:r>
            <a:endParaRPr kumimoji="0" lang="en-US" sz="2800" b="0" i="0" u="none" strike="noStrike" kern="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06723585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747" y="230862"/>
            <a:ext cx="8820441" cy="928688"/>
          </a:xfrm>
        </p:spPr>
        <p:txBody>
          <a:bodyPr rtlCol="0">
            <a:noAutofit/>
          </a:bodyPr>
          <a:lstStyle/>
          <a:p>
            <a:pPr>
              <a:defRPr/>
            </a:pPr>
            <a:r>
              <a:rPr lang="en-US" sz="4000" b="1" dirty="0">
                <a:latin typeface="Times New Roman" panose="02020603050405020304" pitchFamily="18" charset="0"/>
                <a:cs typeface="Times New Roman" panose="02020603050405020304" pitchFamily="18" charset="0"/>
              </a:rPr>
              <a:t>We are here to help</a:t>
            </a:r>
          </a:p>
        </p:txBody>
      </p:sp>
      <p:sp>
        <p:nvSpPr>
          <p:cNvPr id="6147" name="Content Placeholder 2"/>
          <p:cNvSpPr>
            <a:spLocks noGrp="1"/>
          </p:cNvSpPr>
          <p:nvPr>
            <p:ph idx="1"/>
          </p:nvPr>
        </p:nvSpPr>
        <p:spPr>
          <a:xfrm>
            <a:off x="464231" y="1547442"/>
            <a:ext cx="10986868" cy="4557934"/>
          </a:xfrm>
        </p:spPr>
        <p:txBody>
          <a:bodyPr>
            <a:normAutofit/>
          </a:bodyPr>
          <a:lstStyle/>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eaLnBrk="1" hangingPunct="1">
              <a:lnSpc>
                <a:spcPct val="100000"/>
              </a:lnSpc>
              <a:defRPr/>
            </a:pPr>
            <a:endParaRPr lang="en-US" altLang="en-US" sz="4200" dirty="0">
              <a:cs typeface="Times New Roman" panose="02020603050405020304" pitchFamily="18" charset="0"/>
            </a:endParaRPr>
          </a:p>
          <a:p>
            <a:pPr marL="0" indent="0">
              <a:buNone/>
              <a:defRPr/>
            </a:pPr>
            <a:endParaRPr lang="en-US" altLang="en-US" sz="2100" dirty="0"/>
          </a:p>
        </p:txBody>
      </p:sp>
      <p:sp>
        <p:nvSpPr>
          <p:cNvPr id="6148" name="Slide Number Placeholder 3"/>
          <p:cNvSpPr>
            <a:spLocks noGrp="1"/>
          </p:cNvSpPr>
          <p:nvPr>
            <p:ph type="sldNum" sz="quarter" idx="12"/>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1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18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15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1500">
                <a:solidFill>
                  <a:schemeClr val="tx1"/>
                </a:solidFill>
                <a:latin typeface="Calibri" panose="020F0502020204030204" pitchFamily="34" charset="0"/>
              </a:defRPr>
            </a:lvl5pPr>
            <a:lvl6pPr marL="18859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2288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25717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29146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D6DE287A-F147-4743-8801-2BF03EED09A2}" type="slidenum">
              <a:rPr kumimoji="0" lang="en-US" altLang="en-US" sz="2000" b="0" i="0" u="none" strike="noStrike" kern="1200" cap="none" spc="0" normalizeH="0" baseline="0" noProof="0">
                <a:ln>
                  <a:noFill/>
                </a:ln>
                <a:solidFill>
                  <a:prstClr val="black">
                    <a:lumMod val="50000"/>
                    <a:lumOff val="50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35</a:t>
            </a:fld>
            <a:endParaRPr kumimoji="0" lang="en-US" altLang="en-US" sz="2000" b="0" i="0" u="none" strike="noStrike" kern="1200" cap="none" spc="0" normalizeH="0" baseline="0" noProof="0" dirty="0">
              <a:ln>
                <a:noFill/>
              </a:ln>
              <a:solidFill>
                <a:prstClr val="black">
                  <a:lumMod val="50000"/>
                  <a:lumOff val="50000"/>
                </a:prstClr>
              </a:solidFill>
              <a:effectLst/>
              <a:uLnTx/>
              <a:uFillTx/>
              <a:latin typeface="Times New Roman" panose="02020603050405020304" pitchFamily="18" charset="0"/>
              <a:ea typeface="+mn-ea"/>
              <a:cs typeface="+mn-cs"/>
            </a:endParaRPr>
          </a:p>
        </p:txBody>
      </p:sp>
      <p:sp>
        <p:nvSpPr>
          <p:cNvPr id="4" name="TextBox 3">
            <a:extLst>
              <a:ext uri="{FF2B5EF4-FFF2-40B4-BE49-F238E27FC236}">
                <a16:creationId xmlns:a16="http://schemas.microsoft.com/office/drawing/2014/main" id="{8CE32D65-5405-DF46-C173-436A4A0EEF64}"/>
              </a:ext>
            </a:extLst>
          </p:cNvPr>
          <p:cNvSpPr txBox="1"/>
          <p:nvPr/>
        </p:nvSpPr>
        <p:spPr>
          <a:xfrm>
            <a:off x="521675" y="1689331"/>
            <a:ext cx="11148649" cy="5032144"/>
          </a:xfrm>
          <a:prstGeom prst="rect">
            <a:avLst/>
          </a:prstGeom>
          <a:noFill/>
        </p:spPr>
        <p:txBody>
          <a:bodyPr wrap="square" rtlCol="0">
            <a:noAutofit/>
          </a:bodyPr>
          <a:lstStyle/>
          <a:p>
            <a:pPr marR="0" lvl="0" algn="l" defTabSz="914400" rtl="0" eaLnBrk="1" fontAlgn="auto" latinLnBrk="0" hangingPunct="1">
              <a:lnSpc>
                <a:spcPct val="100000"/>
              </a:lnSpc>
              <a:spcBef>
                <a:spcPts val="0"/>
              </a:spcBef>
              <a:spcAft>
                <a:spcPts val="0"/>
              </a:spcAft>
              <a:buClrTx/>
              <a:buSzTx/>
              <a:tabLst/>
              <a:defRPr/>
            </a:pPr>
            <a:r>
              <a:rPr kumimoji="0" lang="en-US" sz="3200" b="0" i="0" u="none" strike="noStrike" kern="0" cap="none" spc="0" normalizeH="0" baseline="0" noProof="0" dirty="0">
                <a:ln>
                  <a:noFill/>
                </a:ln>
                <a:solidFill>
                  <a:prstClr val="black"/>
                </a:solidFill>
                <a:effectLst/>
                <a:uLnTx/>
                <a:uFillTx/>
                <a:latin typeface="Times New Roman" panose="02020603050405020304" pitchFamily="18" charset="0"/>
                <a:ea typeface="+mn-ea"/>
                <a:cs typeface="+mn-cs"/>
              </a:rPr>
              <a:t>As we finish this block of instruction, I want to say that my team and I are here to help you with any of your BDD related questions.</a:t>
            </a:r>
          </a:p>
          <a:p>
            <a:pPr marR="0" lvl="0" algn="l" defTabSz="914400" rtl="0" eaLnBrk="1" fontAlgn="auto" latinLnBrk="0" hangingPunct="1">
              <a:lnSpc>
                <a:spcPct val="100000"/>
              </a:lnSpc>
              <a:spcBef>
                <a:spcPts val="0"/>
              </a:spcBef>
              <a:spcAft>
                <a:spcPts val="0"/>
              </a:spcAft>
              <a:buClrTx/>
              <a:buSzTx/>
              <a:tabLst/>
              <a:defRPr/>
            </a:pPr>
            <a:endParaRPr lang="en-US" sz="3200" kern="0" dirty="0">
              <a:solidFill>
                <a:prstClr val="black"/>
              </a:solidFill>
              <a:latin typeface="Times New Roman" panose="02020603050405020304" pitchFamily="18" charset="0"/>
            </a:endParaRPr>
          </a:p>
          <a:p>
            <a:pPr marR="0" lvl="0" algn="l" defTabSz="914400" rtl="0" eaLnBrk="1" fontAlgn="auto" latinLnBrk="0" hangingPunct="1">
              <a:lnSpc>
                <a:spcPct val="100000"/>
              </a:lnSpc>
              <a:spcBef>
                <a:spcPts val="0"/>
              </a:spcBef>
              <a:spcAft>
                <a:spcPts val="0"/>
              </a:spcAft>
              <a:buClrTx/>
              <a:buSzTx/>
              <a:tabLst/>
              <a:defRPr/>
            </a:pPr>
            <a:r>
              <a:rPr kumimoji="0" lang="en-US" sz="3200" b="0" i="0" u="none" strike="noStrike" kern="0" cap="none" spc="0" normalizeH="0" baseline="0" noProof="0" dirty="0">
                <a:ln>
                  <a:noFill/>
                </a:ln>
                <a:solidFill>
                  <a:prstClr val="black"/>
                </a:solidFill>
                <a:effectLst/>
                <a:uLnTx/>
                <a:uFillTx/>
                <a:latin typeface="Times New Roman" panose="02020603050405020304" pitchFamily="18" charset="0"/>
                <a:ea typeface="+mn-ea"/>
                <a:cs typeface="+mn-cs"/>
              </a:rPr>
              <a:t>We are stronger when we work together and I encourage you to reach out to us. </a:t>
            </a:r>
          </a:p>
          <a:p>
            <a:pPr marR="0" lvl="0" algn="l" defTabSz="914400" rtl="0" eaLnBrk="1" fontAlgn="auto" latinLnBrk="0" hangingPunct="1">
              <a:lnSpc>
                <a:spcPct val="100000"/>
              </a:lnSpc>
              <a:spcBef>
                <a:spcPts val="0"/>
              </a:spcBef>
              <a:spcAft>
                <a:spcPts val="0"/>
              </a:spcAft>
              <a:buClrTx/>
              <a:buSzTx/>
              <a:tabLst/>
              <a:defRPr/>
            </a:pPr>
            <a:endParaRPr kumimoji="0" lang="en-US" sz="3200" b="0" i="0" u="none" strike="noStrike" kern="0" cap="none" spc="0" normalizeH="0" baseline="0" noProof="0" dirty="0">
              <a:ln>
                <a:noFill/>
              </a:ln>
              <a:solidFill>
                <a:prstClr val="black"/>
              </a:solidFill>
              <a:effectLst/>
              <a:uLnTx/>
              <a:uFillTx/>
              <a:latin typeface="Times New Roman" panose="02020603050405020304" pitchFamily="18" charset="0"/>
              <a:ea typeface="+mn-ea"/>
              <a:cs typeface="+mn-cs"/>
            </a:endParaRPr>
          </a:p>
          <a:p>
            <a:pPr marR="0" lvl="0" algn="l" defTabSz="914400" rtl="0" eaLnBrk="1" fontAlgn="auto" latinLnBrk="0" hangingPunct="1">
              <a:lnSpc>
                <a:spcPct val="100000"/>
              </a:lnSpc>
              <a:spcBef>
                <a:spcPts val="0"/>
              </a:spcBef>
              <a:spcAft>
                <a:spcPts val="0"/>
              </a:spcAft>
              <a:buClrTx/>
              <a:buSzTx/>
              <a:tabLst/>
              <a:defRPr/>
            </a:pPr>
            <a:r>
              <a:rPr lang="en-US" sz="3200" kern="0" dirty="0">
                <a:solidFill>
                  <a:prstClr val="black"/>
                </a:solidFill>
                <a:latin typeface="Times New Roman" panose="02020603050405020304" pitchFamily="18" charset="0"/>
              </a:rPr>
              <a:t>If you have any issues, please do not hesitate to let me know and I will take care of the issue. </a:t>
            </a:r>
          </a:p>
          <a:p>
            <a:pPr marR="0" lvl="0" algn="l" defTabSz="914400" rtl="0" eaLnBrk="1" fontAlgn="auto" latinLnBrk="0" hangingPunct="1">
              <a:lnSpc>
                <a:spcPct val="100000"/>
              </a:lnSpc>
              <a:spcBef>
                <a:spcPts val="0"/>
              </a:spcBef>
              <a:spcAft>
                <a:spcPts val="0"/>
              </a:spcAft>
              <a:buClrTx/>
              <a:buSzTx/>
              <a:tabLst/>
              <a:defRPr/>
            </a:pPr>
            <a:endParaRPr kumimoji="0" lang="en-US" sz="3200" b="0" i="0" u="none" strike="noStrike" kern="0" cap="none" spc="0" normalizeH="0" baseline="0" noProof="0" dirty="0">
              <a:ln>
                <a:noFill/>
              </a:ln>
              <a:solidFill>
                <a:prstClr val="black"/>
              </a:solidFill>
              <a:effectLst/>
              <a:uLnTx/>
              <a:uFillTx/>
              <a:latin typeface="Times New Roman" panose="02020603050405020304" pitchFamily="18" charset="0"/>
              <a:ea typeface="+mn-ea"/>
              <a:cs typeface="+mn-cs"/>
            </a:endParaRPr>
          </a:p>
          <a:p>
            <a:pPr marR="0" lvl="0" algn="l" defTabSz="914400" rtl="0" eaLnBrk="1" fontAlgn="auto" latinLnBrk="0" hangingPunct="1">
              <a:lnSpc>
                <a:spcPct val="100000"/>
              </a:lnSpc>
              <a:spcBef>
                <a:spcPts val="0"/>
              </a:spcBef>
              <a:spcAft>
                <a:spcPts val="0"/>
              </a:spcAft>
              <a:buClrTx/>
              <a:buSzTx/>
              <a:tabLst/>
              <a:defRPr/>
            </a:pPr>
            <a:r>
              <a:rPr lang="en-US" sz="3200" kern="0" dirty="0">
                <a:solidFill>
                  <a:prstClr val="black"/>
                </a:solidFill>
                <a:latin typeface="Times New Roman" panose="02020603050405020304" pitchFamily="18" charset="0"/>
              </a:rPr>
              <a:t>Thank you for your time and I welcome your questions. </a:t>
            </a:r>
            <a:endParaRPr kumimoji="0" lang="en-US" sz="3200" b="0" i="0" u="none" strike="noStrike" kern="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78120771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295400" y="1264517"/>
            <a:ext cx="9296401" cy="4038600"/>
          </a:xfrm>
        </p:spPr>
        <p:txBody>
          <a:bodyPr numCol="2">
            <a:normAutofit/>
          </a:bodyPr>
          <a:lstStyle/>
          <a:p>
            <a:r>
              <a:rPr lang="en-US" sz="2400" b="1" dirty="0">
                <a:latin typeface="Times New Roman" panose="02020603050405020304" pitchFamily="18" charset="0"/>
                <a:cs typeface="Times New Roman" panose="02020603050405020304" pitchFamily="18" charset="0"/>
              </a:rPr>
              <a:t>Camp Lejeune, NC</a:t>
            </a:r>
          </a:p>
          <a:p>
            <a:r>
              <a:rPr lang="en-US" sz="2400" b="1" dirty="0">
                <a:latin typeface="Times New Roman" panose="02020603050405020304" pitchFamily="18" charset="0"/>
                <a:cs typeface="Times New Roman" panose="02020603050405020304" pitchFamily="18" charset="0"/>
              </a:rPr>
              <a:t>Ft. Liberty, NC</a:t>
            </a:r>
          </a:p>
          <a:p>
            <a:r>
              <a:rPr lang="en-US" sz="2400" b="1" dirty="0">
                <a:latin typeface="Times New Roman" panose="02020603050405020304" pitchFamily="18" charset="0"/>
                <a:cs typeface="Times New Roman" panose="02020603050405020304" pitchFamily="18" charset="0"/>
              </a:rPr>
              <a:t>Ft. </a:t>
            </a:r>
            <a:r>
              <a:rPr lang="en-US" sz="2400" b="1">
                <a:latin typeface="Times New Roman" panose="02020603050405020304" pitchFamily="18" charset="0"/>
                <a:cs typeface="Times New Roman" panose="02020603050405020304" pitchFamily="18" charset="0"/>
              </a:rPr>
              <a:t>Cavazos, </a:t>
            </a:r>
            <a:r>
              <a:rPr lang="en-US" sz="2400" b="1" dirty="0">
                <a:latin typeface="Times New Roman" panose="02020603050405020304" pitchFamily="18" charset="0"/>
                <a:cs typeface="Times New Roman" panose="02020603050405020304" pitchFamily="18" charset="0"/>
              </a:rPr>
              <a:t>TX	</a:t>
            </a:r>
          </a:p>
          <a:p>
            <a:r>
              <a:rPr lang="en-US" sz="2400" b="1" dirty="0">
                <a:latin typeface="Times New Roman" panose="02020603050405020304" pitchFamily="18" charset="0"/>
                <a:cs typeface="Times New Roman" panose="02020603050405020304" pitchFamily="18" charset="0"/>
              </a:rPr>
              <a:t>Las Vegas, NV</a:t>
            </a:r>
          </a:p>
          <a:p>
            <a:r>
              <a:rPr lang="en-US" sz="2400" b="1" dirty="0">
                <a:latin typeface="Times New Roman" panose="02020603050405020304" pitchFamily="18" charset="0"/>
                <a:cs typeface="Times New Roman" panose="02020603050405020304" pitchFamily="18" charset="0"/>
              </a:rPr>
              <a:t>San Diego Naval Base</a:t>
            </a:r>
          </a:p>
          <a:p>
            <a:r>
              <a:rPr lang="en-US" sz="2400" b="1" dirty="0">
                <a:latin typeface="Times New Roman" panose="02020603050405020304" pitchFamily="18" charset="0"/>
                <a:cs typeface="Times New Roman" panose="02020603050405020304" pitchFamily="18" charset="0"/>
              </a:rPr>
              <a:t>Camp Pendleton, CA</a:t>
            </a:r>
          </a:p>
          <a:p>
            <a:r>
              <a:rPr lang="en-US" sz="2400" b="1" dirty="0">
                <a:latin typeface="Times New Roman" panose="02020603050405020304" pitchFamily="18" charset="0"/>
                <a:cs typeface="Times New Roman" panose="02020603050405020304" pitchFamily="18" charset="0"/>
              </a:rPr>
              <a:t>Ft. Campbell, KY</a:t>
            </a:r>
          </a:p>
          <a:p>
            <a:r>
              <a:rPr lang="en-US" sz="2400" b="1" dirty="0">
                <a:latin typeface="Times New Roman" panose="02020603050405020304" pitchFamily="18" charset="0"/>
                <a:cs typeface="Times New Roman" panose="02020603050405020304" pitchFamily="18" charset="0"/>
              </a:rPr>
              <a:t>Ft. Stewart, GA</a:t>
            </a:r>
          </a:p>
          <a:p>
            <a:endParaRPr lang="en-US" sz="2000" b="1" dirty="0">
              <a:latin typeface="Times New Roman" panose="02020603050405020304" pitchFamily="18" charset="0"/>
              <a:cs typeface="Times New Roman" panose="02020603050405020304" pitchFamily="18" charset="0"/>
            </a:endParaRPr>
          </a:p>
          <a:p>
            <a:pPr lvl="1"/>
            <a:r>
              <a:rPr lang="en-US" sz="2400" b="1" dirty="0">
                <a:latin typeface="Times New Roman" panose="02020603050405020304" pitchFamily="18" charset="0"/>
                <a:cs typeface="Times New Roman" panose="02020603050405020304" pitchFamily="18" charset="0"/>
              </a:rPr>
              <a:t>Ft. Drum, NY</a:t>
            </a:r>
          </a:p>
          <a:p>
            <a:pPr lvl="1"/>
            <a:r>
              <a:rPr lang="en-US" sz="2400" b="1" dirty="0">
                <a:latin typeface="Times New Roman" panose="02020603050405020304" pitchFamily="18" charset="0"/>
                <a:cs typeface="Times New Roman" panose="02020603050405020304" pitchFamily="18" charset="0"/>
              </a:rPr>
              <a:t>Winston-Salem, NC</a:t>
            </a:r>
          </a:p>
          <a:p>
            <a:pPr lvl="1"/>
            <a:r>
              <a:rPr lang="en-US" sz="2400" b="1" dirty="0">
                <a:latin typeface="Times New Roman" panose="02020603050405020304" pitchFamily="18" charset="0"/>
                <a:cs typeface="Times New Roman" panose="02020603050405020304" pitchFamily="18" charset="0"/>
              </a:rPr>
              <a:t>Salt Lake City, UT</a:t>
            </a:r>
          </a:p>
          <a:p>
            <a:pPr lvl="1"/>
            <a:r>
              <a:rPr lang="en-US" sz="2400" b="1" dirty="0">
                <a:latin typeface="Times New Roman" panose="02020603050405020304" pitchFamily="18" charset="0"/>
                <a:cs typeface="Times New Roman" panose="02020603050405020304" pitchFamily="18" charset="0"/>
              </a:rPr>
              <a:t>Ft. Carson, CO</a:t>
            </a:r>
          </a:p>
          <a:p>
            <a:pPr lvl="1"/>
            <a:r>
              <a:rPr lang="en-US" sz="2400" b="1" dirty="0">
                <a:latin typeface="Times New Roman" panose="02020603050405020304" pitchFamily="18" charset="0"/>
                <a:cs typeface="Times New Roman" panose="02020603050405020304" pitchFamily="18" charset="0"/>
              </a:rPr>
              <a:t>Ft. Riley, KS</a:t>
            </a:r>
          </a:p>
          <a:p>
            <a:pPr lvl="1"/>
            <a:r>
              <a:rPr lang="en-US" sz="2400" b="1" dirty="0">
                <a:latin typeface="Times New Roman" panose="02020603050405020304" pitchFamily="18" charset="0"/>
                <a:cs typeface="Times New Roman" panose="02020603050405020304" pitchFamily="18" charset="0"/>
              </a:rPr>
              <a:t>Naval Base Norfolk</a:t>
            </a:r>
          </a:p>
          <a:p>
            <a:pPr lvl="1"/>
            <a:r>
              <a:rPr lang="en-US" sz="2400" b="1" dirty="0">
                <a:latin typeface="Times New Roman" panose="02020603050405020304" pitchFamily="18" charset="0"/>
                <a:cs typeface="Times New Roman" panose="02020603050405020304" pitchFamily="18" charset="0"/>
              </a:rPr>
              <a:t>San Diego VARO, CA</a:t>
            </a:r>
          </a:p>
          <a:p>
            <a:pPr lvl="1"/>
            <a:r>
              <a:rPr lang="en-US" sz="2400" b="1" dirty="0">
                <a:latin typeface="Times New Roman" panose="02020603050405020304" pitchFamily="18" charset="0"/>
                <a:cs typeface="Times New Roman" panose="02020603050405020304" pitchFamily="18" charset="0"/>
              </a:rPr>
              <a:t>Ft. Bliss, TX</a:t>
            </a:r>
          </a:p>
          <a:p>
            <a:pPr marL="0" indent="0">
              <a:buNone/>
            </a:pPr>
            <a:r>
              <a:rPr lang="en-US" sz="2000" b="1" dirty="0">
                <a:latin typeface="Times New Roman" panose="02020603050405020304" pitchFamily="18" charset="0"/>
                <a:cs typeface="Times New Roman" panose="02020603050405020304" pitchFamily="18" charset="0"/>
              </a:rPr>
              <a:t>	</a:t>
            </a:r>
          </a:p>
          <a:p>
            <a:pPr marL="457200" lvl="1" indent="0">
              <a:buNone/>
            </a:pPr>
            <a:endParaRPr lang="en-US" sz="2400" b="1" dirty="0">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9DCC7C6-A62F-4059-8C66-A74E7CFD86BF}" type="slidenum">
              <a:rPr kumimoji="0" lang="en-US" sz="2000" b="0" i="0" u="none" strike="noStrike" kern="1200" cap="none" spc="0" normalizeH="0" baseline="0" noProof="0" smtClean="0">
                <a:ln>
                  <a:noFill/>
                </a:ln>
                <a:solidFill>
                  <a:prstClr val="black">
                    <a:tint val="75000"/>
                  </a:prstClr>
                </a:solidFill>
                <a:effectLst/>
                <a:uLnTx/>
                <a:uFillTx/>
                <a:ea typeface="+mn-ea"/>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en-US" sz="2000" b="0" i="0" u="none" strike="noStrike" kern="1200" cap="none" spc="0" normalizeH="0" baseline="0" noProof="0" dirty="0">
              <a:ln>
                <a:noFill/>
              </a:ln>
              <a:solidFill>
                <a:prstClr val="black">
                  <a:tint val="75000"/>
                </a:prstClr>
              </a:solidFill>
              <a:effectLst/>
              <a:uLnTx/>
              <a:uFillTx/>
              <a:ea typeface="+mn-ea"/>
            </a:endParaRPr>
          </a:p>
        </p:txBody>
      </p:sp>
      <p:sp>
        <p:nvSpPr>
          <p:cNvPr id="3" name="Title 2"/>
          <p:cNvSpPr>
            <a:spLocks noGrp="1"/>
          </p:cNvSpPr>
          <p:nvPr>
            <p:ph type="title"/>
          </p:nvPr>
        </p:nvSpPr>
        <p:spPr>
          <a:xfrm>
            <a:off x="76200" y="424988"/>
            <a:ext cx="9963150" cy="426317"/>
          </a:xfrm>
        </p:spPr>
        <p:txBody>
          <a:bodyPr>
            <a:noAutofit/>
          </a:bodyPr>
          <a:lstStyle/>
          <a:p>
            <a:r>
              <a:rPr lang="en-US" altLang="en-US" sz="3600" dirty="0">
                <a:latin typeface="Times New Roman" panose="02020603050405020304" pitchFamily="18" charset="0"/>
                <a:cs typeface="Times New Roman" panose="02020603050405020304" pitchFamily="18" charset="0"/>
              </a:rPr>
              <a:t>BDD Locations</a:t>
            </a:r>
            <a:endParaRPr lang="en-US" sz="3600" dirty="0">
              <a:latin typeface="Times New Roman" panose="02020603050405020304" pitchFamily="18" charset="0"/>
              <a:cs typeface="Times New Roman" panose="02020603050405020304" pitchFamily="18" charset="0"/>
            </a:endParaRPr>
          </a:p>
        </p:txBody>
      </p:sp>
      <p:sp>
        <p:nvSpPr>
          <p:cNvPr id="8" name="TextBox 7"/>
          <p:cNvSpPr txBox="1"/>
          <p:nvPr/>
        </p:nvSpPr>
        <p:spPr>
          <a:xfrm>
            <a:off x="1295400" y="5204644"/>
            <a:ext cx="10058399" cy="1520416"/>
          </a:xfrm>
          <a:prstGeom prst="rect">
            <a:avLst/>
          </a:prstGeom>
          <a:noFill/>
        </p:spPr>
        <p:txBody>
          <a:bodyPr wrap="square" numCol="2" rtlCol="0">
            <a:noAutofit/>
          </a:bodyPr>
          <a:lstStyle/>
          <a:p>
            <a:pPr marL="285750" marR="0" lvl="0"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Walter Reed at Bethesda  </a:t>
            </a:r>
          </a:p>
          <a:p>
            <a:pPr marL="285750" marR="0" lvl="0"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Joint Base Anacostia-</a:t>
            </a:r>
            <a:r>
              <a:rPr kumimoji="0" lang="en-US" sz="20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Bolling</a:t>
            </a:r>
            <a:endParaRPr kumimoji="0" lang="en-US"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285750" marR="0" lvl="0"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Joint Base Andrews           </a:t>
            </a:r>
          </a:p>
          <a:p>
            <a:pPr marL="285750" marR="0" lvl="0"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Navy Yard</a:t>
            </a:r>
          </a:p>
          <a:p>
            <a:pPr marL="285750" marR="0" lvl="0"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endParaRPr kumimoji="0" lang="en-US"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285750" marR="0" lvl="0"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Marine Corps Base Quantico, VA </a:t>
            </a:r>
          </a:p>
          <a:p>
            <a:pPr marL="285750" marR="0" lvl="0"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U.S. Naval Academy          </a:t>
            </a:r>
          </a:p>
          <a:p>
            <a:pPr marL="285750" marR="0" lvl="0"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Joint Base Myer-Henderson Hall</a:t>
            </a:r>
          </a:p>
          <a:p>
            <a:pPr marL="285750" marR="0" lvl="0"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Fort Belvoir and </a:t>
            </a:r>
            <a:r>
              <a:rPr kumimoji="0" lang="en-US" sz="20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Fort Meade</a:t>
            </a:r>
            <a:endParaRPr kumimoji="0" lang="en-US"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9" name="TextBox 8"/>
          <p:cNvSpPr txBox="1"/>
          <p:nvPr/>
        </p:nvSpPr>
        <p:spPr>
          <a:xfrm>
            <a:off x="3352800" y="4717735"/>
            <a:ext cx="44196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ct val="20000"/>
              </a:spcBef>
              <a:spcAft>
                <a:spcPts val="0"/>
              </a:spcAft>
              <a:buClrTx/>
              <a:buSzTx/>
              <a:buFontTx/>
              <a:buNone/>
              <a:tabLst/>
              <a:defRPr/>
            </a:pPr>
            <a:r>
              <a:rPr kumimoji="0" lang="en-US" sz="2000" b="1" i="0" u="sng"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Military District of Washington </a:t>
            </a:r>
          </a:p>
        </p:txBody>
      </p:sp>
    </p:spTree>
    <p:extLst>
      <p:ext uri="{BB962C8B-B14F-4D97-AF65-F5344CB8AC3E}">
        <p14:creationId xmlns:p14="http://schemas.microsoft.com/office/powerpoint/2010/main" val="287264868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748" y="230862"/>
            <a:ext cx="7112624" cy="928688"/>
          </a:xfrm>
        </p:spPr>
        <p:txBody>
          <a:bodyPr rtlCol="0">
            <a:noAutofit/>
          </a:bodyPr>
          <a:lstStyle/>
          <a:p>
            <a:pPr>
              <a:defRPr/>
            </a:pPr>
            <a:r>
              <a:rPr lang="en-US" sz="4000" b="1" dirty="0">
                <a:latin typeface="Times New Roman" panose="02020603050405020304" pitchFamily="18" charset="0"/>
                <a:cs typeface="Times New Roman" panose="02020603050405020304" pitchFamily="18" charset="0"/>
              </a:rPr>
              <a:t>References</a:t>
            </a:r>
            <a:endParaRPr lang="en-US" sz="4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6147" name="Content Placeholder 2"/>
          <p:cNvSpPr>
            <a:spLocks noGrp="1"/>
          </p:cNvSpPr>
          <p:nvPr>
            <p:ph idx="1"/>
          </p:nvPr>
        </p:nvSpPr>
        <p:spPr>
          <a:xfrm>
            <a:off x="464231" y="1547442"/>
            <a:ext cx="10986868" cy="4557934"/>
          </a:xfrm>
        </p:spPr>
        <p:txBody>
          <a:bodyPr>
            <a:normAutofit/>
          </a:bodyPr>
          <a:lstStyle/>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eaLnBrk="1" hangingPunct="1">
              <a:lnSpc>
                <a:spcPct val="100000"/>
              </a:lnSpc>
              <a:defRPr/>
            </a:pPr>
            <a:endParaRPr lang="en-US" altLang="en-US" sz="4200" dirty="0">
              <a:cs typeface="Times New Roman" panose="02020603050405020304" pitchFamily="18" charset="0"/>
            </a:endParaRPr>
          </a:p>
          <a:p>
            <a:pPr marL="0" indent="0">
              <a:buNone/>
              <a:defRPr/>
            </a:pPr>
            <a:endParaRPr lang="en-US" altLang="en-US" sz="2100" dirty="0"/>
          </a:p>
        </p:txBody>
      </p:sp>
      <p:sp>
        <p:nvSpPr>
          <p:cNvPr id="6148" name="Slide Number Placeholder 3"/>
          <p:cNvSpPr>
            <a:spLocks noGrp="1"/>
          </p:cNvSpPr>
          <p:nvPr>
            <p:ph type="sldNum" sz="quarter" idx="12"/>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1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18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15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1500">
                <a:solidFill>
                  <a:schemeClr val="tx1"/>
                </a:solidFill>
                <a:latin typeface="Calibri" panose="020F0502020204030204" pitchFamily="34" charset="0"/>
              </a:defRPr>
            </a:lvl5pPr>
            <a:lvl6pPr marL="18859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2288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25717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29146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D6DE287A-F147-4743-8801-2BF03EED09A2}" type="slidenum">
              <a:rPr kumimoji="0" lang="en-US" altLang="en-US" sz="2000" b="0" i="0" u="none" strike="noStrike" kern="1200" cap="none" spc="0" normalizeH="0" baseline="0" noProof="0">
                <a:ln>
                  <a:noFill/>
                </a:ln>
                <a:solidFill>
                  <a:prstClr val="black">
                    <a:lumMod val="50000"/>
                    <a:lumOff val="50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37</a:t>
            </a:fld>
            <a:endParaRPr kumimoji="0" lang="en-US" altLang="en-US" sz="2000" b="0" i="0" u="none" strike="noStrike" kern="1200" cap="none" spc="0" normalizeH="0" baseline="0" noProof="0" dirty="0">
              <a:ln>
                <a:noFill/>
              </a:ln>
              <a:solidFill>
                <a:prstClr val="black">
                  <a:lumMod val="50000"/>
                  <a:lumOff val="50000"/>
                </a:prstClr>
              </a:solidFill>
              <a:effectLst/>
              <a:uLnTx/>
              <a:uFillTx/>
              <a:latin typeface="Times New Roman" panose="02020603050405020304" pitchFamily="18" charset="0"/>
              <a:ea typeface="+mn-ea"/>
              <a:cs typeface="+mn-cs"/>
            </a:endParaRPr>
          </a:p>
        </p:txBody>
      </p:sp>
      <p:sp>
        <p:nvSpPr>
          <p:cNvPr id="3" name="TextBox 2">
            <a:extLst>
              <a:ext uri="{FF2B5EF4-FFF2-40B4-BE49-F238E27FC236}">
                <a16:creationId xmlns:a16="http://schemas.microsoft.com/office/drawing/2014/main" id="{C4226F99-ADDF-120E-FB80-A3FAA62CC74D}"/>
              </a:ext>
            </a:extLst>
          </p:cNvPr>
          <p:cNvSpPr txBox="1"/>
          <p:nvPr/>
        </p:nvSpPr>
        <p:spPr>
          <a:xfrm>
            <a:off x="820658" y="1644073"/>
            <a:ext cx="10550684" cy="4535054"/>
          </a:xfrm>
          <a:prstGeom prst="rect">
            <a:avLst/>
          </a:prstGeom>
          <a:noFill/>
        </p:spPr>
        <p:txBody>
          <a:bodyPr wrap="square" rtlCol="0">
            <a:noAutofit/>
          </a:bodyPr>
          <a:lstStyle/>
          <a:p>
            <a:pPr marL="342900" indent="-342900">
              <a:buFont typeface="Arial" panose="020B0604020202020204" pitchFamily="34" charset="0"/>
              <a:buChar char="•"/>
            </a:pPr>
            <a:r>
              <a:rPr lang="en-US" sz="2400" dirty="0">
                <a:latin typeface="Times New Roman" panose="02020603050405020304" pitchFamily="18" charset="0"/>
                <a:hlinkClick r:id="rId3"/>
              </a:rPr>
              <a:t>M21-1 X.i.6.A </a:t>
            </a:r>
            <a:r>
              <a:rPr lang="en-US" sz="2400" dirty="0">
                <a:latin typeface="Times New Roman" panose="02020603050405020304" pitchFamily="18" charset="0"/>
              </a:rPr>
              <a:t>- Introduction to Pre-Discharge Claims</a:t>
            </a:r>
          </a:p>
          <a:p>
            <a:pPr marL="342900" indent="-342900">
              <a:buFont typeface="Arial" panose="020B0604020202020204" pitchFamily="34" charset="0"/>
              <a:buChar char="•"/>
            </a:pPr>
            <a:endParaRPr lang="en-US" sz="2400" dirty="0">
              <a:latin typeface="Times New Roman" panose="02020603050405020304" pitchFamily="18" charset="0"/>
            </a:endParaRPr>
          </a:p>
          <a:p>
            <a:pPr marL="342900" indent="-342900">
              <a:buFont typeface="Arial" panose="020B0604020202020204" pitchFamily="34" charset="0"/>
              <a:buChar char="•"/>
            </a:pPr>
            <a:r>
              <a:rPr lang="en-US" sz="2400" dirty="0">
                <a:latin typeface="Times New Roman" panose="02020603050405020304" pitchFamily="18" charset="0"/>
                <a:hlinkClick r:id="rId4"/>
              </a:rPr>
              <a:t>M21-1 X.i.6.B </a:t>
            </a:r>
            <a:r>
              <a:rPr lang="en-US" sz="2400" dirty="0">
                <a:latin typeface="Times New Roman" panose="02020603050405020304" pitchFamily="18" charset="0"/>
              </a:rPr>
              <a:t>- Benefits Delivery at Discharge and Initial Processing</a:t>
            </a:r>
          </a:p>
          <a:p>
            <a:pPr marL="342900" indent="-342900">
              <a:buFont typeface="Arial" panose="020B0604020202020204" pitchFamily="34" charset="0"/>
              <a:buChar char="•"/>
            </a:pPr>
            <a:endParaRPr lang="en-US" sz="2400" dirty="0">
              <a:latin typeface="Times New Roman" panose="02020603050405020304" pitchFamily="18" charset="0"/>
            </a:endParaRPr>
          </a:p>
          <a:p>
            <a:pPr marL="342900" indent="-342900">
              <a:buFont typeface="Arial" panose="020B0604020202020204" pitchFamily="34" charset="0"/>
              <a:buChar char="•"/>
            </a:pPr>
            <a:r>
              <a:rPr lang="en-US" sz="2400" dirty="0">
                <a:latin typeface="Times New Roman" panose="02020603050405020304" pitchFamily="18" charset="0"/>
                <a:hlinkClick r:id="rId5"/>
              </a:rPr>
              <a:t>M21-1 X.i.6.C </a:t>
            </a:r>
            <a:r>
              <a:rPr lang="en-US" sz="2400" dirty="0">
                <a:latin typeface="Times New Roman" panose="02020603050405020304" pitchFamily="18" charset="0"/>
              </a:rPr>
              <a:t>- Division of Responsibilities – BDD and BDD-Excluded Claims</a:t>
            </a:r>
          </a:p>
          <a:p>
            <a:pPr marL="342900" indent="-342900">
              <a:buFont typeface="Arial" panose="020B0604020202020204" pitchFamily="34" charset="0"/>
              <a:buChar char="•"/>
            </a:pPr>
            <a:endParaRPr lang="en-US" sz="2400" dirty="0">
              <a:latin typeface="Times New Roman" panose="02020603050405020304" pitchFamily="18" charset="0"/>
            </a:endParaRPr>
          </a:p>
          <a:p>
            <a:pPr marL="342900" indent="-342900">
              <a:buFont typeface="Arial" panose="020B0604020202020204" pitchFamily="34" charset="0"/>
              <a:buChar char="•"/>
            </a:pPr>
            <a:r>
              <a:rPr lang="en-US" sz="2400" dirty="0">
                <a:latin typeface="Times New Roman" panose="02020603050405020304" pitchFamily="18" charset="0"/>
                <a:hlinkClick r:id="rId6"/>
              </a:rPr>
              <a:t>M21-1 X.i.6.D </a:t>
            </a:r>
            <a:r>
              <a:rPr lang="en-US" sz="2400" dirty="0">
                <a:latin typeface="Times New Roman" panose="02020603050405020304" pitchFamily="18" charset="0"/>
              </a:rPr>
              <a:t>- Ancillary Benefits and Other Issues Involving BDD and BDD-Excluded Claims</a:t>
            </a:r>
          </a:p>
          <a:p>
            <a:pPr marL="342900" indent="-342900">
              <a:buFont typeface="Arial" panose="020B0604020202020204" pitchFamily="34" charset="0"/>
              <a:buChar char="•"/>
            </a:pPr>
            <a:endParaRPr lang="en-US" sz="2400" dirty="0">
              <a:latin typeface="Times New Roman" panose="02020603050405020304" pitchFamily="18" charset="0"/>
            </a:endParaRPr>
          </a:p>
          <a:p>
            <a:pPr marL="342900" indent="-342900">
              <a:buFont typeface="Arial" panose="020B0604020202020204" pitchFamily="34" charset="0"/>
              <a:buChar char="•"/>
            </a:pPr>
            <a:r>
              <a:rPr lang="en-US" sz="2400" dirty="0">
                <a:latin typeface="Times New Roman" panose="02020603050405020304" pitchFamily="18" charset="0"/>
                <a:hlinkClick r:id="rId7"/>
              </a:rPr>
              <a:t>M21-1 IV.i.2.E.3 </a:t>
            </a:r>
            <a:r>
              <a:rPr lang="en-US" sz="2400" dirty="0">
                <a:latin typeface="Times New Roman" panose="02020603050405020304" pitchFamily="18" charset="0"/>
              </a:rPr>
              <a:t>- Pre-Discharge Examinations</a:t>
            </a:r>
          </a:p>
          <a:p>
            <a:pPr marL="342900" indent="-342900">
              <a:buFont typeface="Arial" panose="020B0604020202020204" pitchFamily="34" charset="0"/>
              <a:buChar char="•"/>
            </a:pPr>
            <a:r>
              <a:rPr lang="en-US" sz="2400" dirty="0">
                <a:latin typeface="Times New Roman" panose="02020603050405020304" pitchFamily="18" charset="0"/>
                <a:hlinkClick r:id="rId8"/>
              </a:rPr>
              <a:t>M21-1 X.i.6.d.5.a.</a:t>
            </a:r>
            <a:r>
              <a:rPr lang="en-US" sz="2400" dirty="0">
                <a:latin typeface="Times New Roman" panose="02020603050405020304" pitchFamily="18" charset="0"/>
              </a:rPr>
              <a:t> – Information to provide pregnant claimants during an initial meeting </a:t>
            </a:r>
          </a:p>
          <a:p>
            <a:endParaRPr lang="en-US" sz="2400" dirty="0">
              <a:latin typeface="Times New Roman" panose="02020603050405020304" pitchFamily="18" charset="0"/>
            </a:endParaRPr>
          </a:p>
          <a:p>
            <a:endParaRPr lang="en-US" sz="2000" dirty="0">
              <a:latin typeface="Times New Roman" panose="02020603050405020304" pitchFamily="18" charset="0"/>
            </a:endParaRPr>
          </a:p>
        </p:txBody>
      </p:sp>
    </p:spTree>
    <p:extLst>
      <p:ext uri="{BB962C8B-B14F-4D97-AF65-F5344CB8AC3E}">
        <p14:creationId xmlns:p14="http://schemas.microsoft.com/office/powerpoint/2010/main" val="372549702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panose="020F0502020204030204" pitchFamily="34" charset="0"/>
              <a:ea typeface="+mn-ea"/>
              <a:cs typeface="Times New Roman" panose="02020603050405020304" pitchFamily="18" charset="0"/>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panose="020F0502020204030204" pitchFamily="34" charset="0"/>
              <a:ea typeface="+mn-ea"/>
              <a:cs typeface="Times New Roman" panose="02020603050405020304" pitchFamily="18" charset="0"/>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panose="020F0502020204030204" pitchFamily="34" charset="0"/>
              <a:ea typeface="+mn-ea"/>
              <a:cs typeface="Times New Roman" panose="02020603050405020304" pitchFamily="18" charset="0"/>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panose="020F0502020204030204" pitchFamily="34" charset="0"/>
              <a:ea typeface="+mn-ea"/>
              <a:cs typeface="Times New Roman" panose="02020603050405020304" pitchFamily="18" charset="0"/>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2800" b="0" i="0" u="none" strike="noStrike" kern="1200" cap="none" spc="0" normalizeH="0" baseline="0" noProof="0" dirty="0">
                <a:ln>
                  <a:noFill/>
                </a:ln>
                <a:solidFill>
                  <a:prstClr val="black"/>
                </a:solidFill>
                <a:effectLst/>
                <a:uLnTx/>
                <a:uFillTx/>
                <a:latin typeface="Calibri" panose="020F0502020204030204" pitchFamily="34" charset="0"/>
                <a:ea typeface="+mn-ea"/>
                <a:cs typeface="Times New Roman" panose="02020603050405020304" pitchFamily="18" charset="0"/>
              </a:rPr>
              <a:t>					</a:t>
            </a:r>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panose="020F0502020204030204" pitchFamily="34" charset="0"/>
              <a:ea typeface="+mn-ea"/>
              <a:cs typeface="Times New Roman" panose="02020603050405020304" pitchFamily="18" charset="0"/>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2800" b="0" i="0" u="none" strike="noStrike" kern="1200" cap="none" spc="0" normalizeH="0" baseline="0" noProof="0" dirty="0">
                <a:ln>
                  <a:noFill/>
                </a:ln>
                <a:solidFill>
                  <a:prstClr val="black"/>
                </a:solidFill>
                <a:effectLst/>
                <a:uLnTx/>
                <a:uFillTx/>
                <a:latin typeface="Calibri" panose="020F0502020204030204" pitchFamily="34" charset="0"/>
                <a:ea typeface="+mn-ea"/>
                <a:cs typeface="Times New Roman" panose="02020603050405020304" pitchFamily="18" charset="0"/>
              </a:rPr>
              <a:t>						</a:t>
            </a: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2800" b="0" i="0" u="none" strike="noStrike" kern="1200" cap="none" spc="0" normalizeH="0" baseline="0" noProof="0" dirty="0">
                <a:ln>
                  <a:noFill/>
                </a:ln>
                <a:solidFill>
                  <a:prstClr val="black"/>
                </a:solidFill>
                <a:effectLst/>
                <a:uLnTx/>
                <a:uFillTx/>
                <a:latin typeface="Calibri" panose="020F0502020204030204" pitchFamily="34" charset="0"/>
                <a:ea typeface="+mn-ea"/>
                <a:cs typeface="Times New Roman" panose="02020603050405020304" pitchFamily="18" charset="0"/>
              </a:rPr>
              <a:t>						</a:t>
            </a:r>
            <a:endParaRPr kumimoji="0" lang="en-US" altLang="en-US" sz="6000" b="0" i="0" u="none" strike="noStrike" kern="1200" cap="none" spc="0" normalizeH="0" baseline="0" noProof="0" dirty="0">
              <a:ln>
                <a:noFill/>
              </a:ln>
              <a:solidFill>
                <a:prstClr val="black"/>
              </a:solidFill>
              <a:effectLst/>
              <a:uLnTx/>
              <a:uFillTx/>
              <a:latin typeface="Calibri" panose="020F0502020204030204" pitchFamily="34" charset="0"/>
              <a:ea typeface="+mn-ea"/>
              <a:cs typeface="Times New Roman" panose="02020603050405020304" pitchFamily="18" charset="0"/>
            </a:endParaRPr>
          </a:p>
        </p:txBody>
      </p:sp>
      <p:sp>
        <p:nvSpPr>
          <p:cNvPr id="2" name="TextBox 1">
            <a:extLst>
              <a:ext uri="{FF2B5EF4-FFF2-40B4-BE49-F238E27FC236}">
                <a16:creationId xmlns:a16="http://schemas.microsoft.com/office/drawing/2014/main" id="{44A42F64-D194-1F61-918A-5056961FC552}"/>
              </a:ext>
            </a:extLst>
          </p:cNvPr>
          <p:cNvSpPr txBox="1"/>
          <p:nvPr/>
        </p:nvSpPr>
        <p:spPr>
          <a:xfrm>
            <a:off x="3710609" y="2057400"/>
            <a:ext cx="8176591" cy="107721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2023 Skill Level Training Conference Survey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Benefits Delivered at Discharge (BDD)</a:t>
            </a:r>
          </a:p>
        </p:txBody>
      </p:sp>
      <p:sp>
        <p:nvSpPr>
          <p:cNvPr id="3" name="TextBox 2">
            <a:extLst>
              <a:ext uri="{FF2B5EF4-FFF2-40B4-BE49-F238E27FC236}">
                <a16:creationId xmlns:a16="http://schemas.microsoft.com/office/drawing/2014/main" id="{99381791-37E9-6F76-9EFD-09DB075C071E}"/>
              </a:ext>
            </a:extLst>
          </p:cNvPr>
          <p:cNvSpPr txBox="1"/>
          <p:nvPr/>
        </p:nvSpPr>
        <p:spPr>
          <a:xfrm>
            <a:off x="4267200" y="3810000"/>
            <a:ext cx="7696200" cy="120032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Please scan the QR Code or click on the link below to take an anonymous survey about your experience during the 2023 Skill Level Training Conference. </a:t>
            </a:r>
          </a:p>
        </p:txBody>
      </p:sp>
      <p:sp>
        <p:nvSpPr>
          <p:cNvPr id="4" name="TextBox 3">
            <a:extLst>
              <a:ext uri="{FF2B5EF4-FFF2-40B4-BE49-F238E27FC236}">
                <a16:creationId xmlns:a16="http://schemas.microsoft.com/office/drawing/2014/main" id="{3A7F7896-630A-F4BE-6100-D00D30E1198E}"/>
              </a:ext>
            </a:extLst>
          </p:cNvPr>
          <p:cNvSpPr txBox="1"/>
          <p:nvPr/>
        </p:nvSpPr>
        <p:spPr>
          <a:xfrm>
            <a:off x="5105400" y="6172200"/>
            <a:ext cx="6858000"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hlinkClick r:id="rId3"/>
              </a:rPr>
              <a:t>https://www.research.net/r/FSBKJVP</a:t>
            </a: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6" name="Picture 5">
            <a:extLst>
              <a:ext uri="{FF2B5EF4-FFF2-40B4-BE49-F238E27FC236}">
                <a16:creationId xmlns:a16="http://schemas.microsoft.com/office/drawing/2014/main" id="{FE4FBE22-6328-B8A4-8991-BDDE962BDCBA}"/>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10058400" y="4648200"/>
            <a:ext cx="1524000" cy="1524000"/>
          </a:xfrm>
          <a:prstGeom prst="rect">
            <a:avLst/>
          </a:prstGeom>
        </p:spPr>
      </p:pic>
    </p:spTree>
    <p:extLst>
      <p:ext uri="{BB962C8B-B14F-4D97-AF65-F5344CB8AC3E}">
        <p14:creationId xmlns:p14="http://schemas.microsoft.com/office/powerpoint/2010/main" val="33107960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748" y="230862"/>
            <a:ext cx="7112624" cy="928688"/>
          </a:xfrm>
        </p:spPr>
        <p:txBody>
          <a:bodyPr rtlCol="0">
            <a:noAutofit/>
          </a:bodyPr>
          <a:lstStyle/>
          <a:p>
            <a:pPr>
              <a:defRPr/>
            </a:pPr>
            <a:r>
              <a:rPr lang="en-US" sz="4000" b="1" dirty="0">
                <a:latin typeface="Times New Roman" panose="02020603050405020304" pitchFamily="18" charset="0"/>
                <a:cs typeface="Times New Roman" panose="02020603050405020304" pitchFamily="18" charset="0"/>
              </a:rPr>
              <a:t>BDD-Excluded Claims </a:t>
            </a:r>
            <a:endParaRPr lang="en-US" sz="4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6147" name="Content Placeholder 2"/>
          <p:cNvSpPr>
            <a:spLocks noGrp="1"/>
          </p:cNvSpPr>
          <p:nvPr>
            <p:ph idx="1"/>
          </p:nvPr>
        </p:nvSpPr>
        <p:spPr>
          <a:xfrm>
            <a:off x="464231" y="1547442"/>
            <a:ext cx="10986868" cy="4557934"/>
          </a:xfrm>
        </p:spPr>
        <p:txBody>
          <a:bodyPr>
            <a:normAutofit/>
          </a:bodyPr>
          <a:lstStyle/>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eaLnBrk="1" hangingPunct="1">
              <a:lnSpc>
                <a:spcPct val="100000"/>
              </a:lnSpc>
              <a:defRPr/>
            </a:pPr>
            <a:endParaRPr lang="en-US" altLang="en-US" sz="4200" dirty="0">
              <a:cs typeface="Times New Roman" panose="02020603050405020304" pitchFamily="18" charset="0"/>
            </a:endParaRPr>
          </a:p>
          <a:p>
            <a:pPr marL="0" indent="0">
              <a:buNone/>
              <a:defRPr/>
            </a:pPr>
            <a:endParaRPr lang="en-US" altLang="en-US" sz="2100" dirty="0"/>
          </a:p>
        </p:txBody>
      </p:sp>
      <p:sp>
        <p:nvSpPr>
          <p:cNvPr id="6148" name="Slide Number Placeholder 3"/>
          <p:cNvSpPr>
            <a:spLocks noGrp="1"/>
          </p:cNvSpPr>
          <p:nvPr>
            <p:ph type="sldNum" sz="quarter" idx="12"/>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1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18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15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1500">
                <a:solidFill>
                  <a:schemeClr val="tx1"/>
                </a:solidFill>
                <a:latin typeface="Calibri" panose="020F0502020204030204" pitchFamily="34" charset="0"/>
              </a:defRPr>
            </a:lvl5pPr>
            <a:lvl6pPr marL="18859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2288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25717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29146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D6DE287A-F147-4743-8801-2BF03EED09A2}" type="slidenum">
              <a:rPr kumimoji="0" lang="en-US" altLang="en-US" sz="2000" b="0" i="0" u="none" strike="noStrike" kern="1200" cap="none" spc="0" normalizeH="0" baseline="0" noProof="0">
                <a:ln>
                  <a:noFill/>
                </a:ln>
                <a:solidFill>
                  <a:prstClr val="black">
                    <a:lumMod val="50000"/>
                    <a:lumOff val="50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4</a:t>
            </a:fld>
            <a:endParaRPr kumimoji="0" lang="en-US" altLang="en-US" sz="2000" b="0" i="0" u="none" strike="noStrike" kern="1200" cap="none" spc="0" normalizeH="0" baseline="0" noProof="0" dirty="0">
              <a:ln>
                <a:noFill/>
              </a:ln>
              <a:solidFill>
                <a:prstClr val="black">
                  <a:lumMod val="50000"/>
                  <a:lumOff val="50000"/>
                </a:prstClr>
              </a:solidFill>
              <a:effectLst/>
              <a:uLnTx/>
              <a:uFillTx/>
              <a:latin typeface="Times New Roman" panose="02020603050405020304" pitchFamily="18" charset="0"/>
              <a:ea typeface="+mn-ea"/>
              <a:cs typeface="+mn-cs"/>
            </a:endParaRPr>
          </a:p>
        </p:txBody>
      </p:sp>
      <p:sp>
        <p:nvSpPr>
          <p:cNvPr id="4" name="TextBox 3">
            <a:extLst>
              <a:ext uri="{FF2B5EF4-FFF2-40B4-BE49-F238E27FC236}">
                <a16:creationId xmlns:a16="http://schemas.microsoft.com/office/drawing/2014/main" id="{2694E666-8804-0A9A-E130-07C39BCA920E}"/>
              </a:ext>
            </a:extLst>
          </p:cNvPr>
          <p:cNvSpPr txBox="1"/>
          <p:nvPr/>
        </p:nvSpPr>
        <p:spPr>
          <a:xfrm>
            <a:off x="599439" y="1547443"/>
            <a:ext cx="10986869" cy="5310558"/>
          </a:xfrm>
          <a:prstGeom prst="rect">
            <a:avLst/>
          </a:prstGeom>
          <a:noFill/>
        </p:spPr>
        <p:txBody>
          <a:bodyPr wrap="square" rtlCol="0">
            <a:noAutofit/>
          </a:bodyPr>
          <a:lstStyle/>
          <a:p>
            <a:r>
              <a:rPr lang="en-US" sz="2800" dirty="0">
                <a:latin typeface="Times New Roman" panose="02020603050405020304" pitchFamily="18" charset="0"/>
              </a:rPr>
              <a:t>The following issues and conditions are excluded from BDD claim processing:</a:t>
            </a:r>
          </a:p>
          <a:p>
            <a:endParaRPr lang="en-US" dirty="0">
              <a:latin typeface="Times New Roman" panose="02020603050405020304" pitchFamily="18" charset="0"/>
            </a:endParaRPr>
          </a:p>
          <a:p>
            <a:pPr marL="342900" indent="-342900">
              <a:buFont typeface="Arial" panose="020B0604020202020204" pitchFamily="34" charset="0"/>
              <a:buChar char="•"/>
            </a:pPr>
            <a:r>
              <a:rPr lang="en-US" sz="2800" dirty="0">
                <a:latin typeface="Times New Roman" panose="02020603050405020304" pitchFamily="18" charset="0"/>
              </a:rPr>
              <a:t>Service members who do not meet eligibility requirements, or: </a:t>
            </a:r>
          </a:p>
          <a:p>
            <a:pPr marL="171450" indent="-171450">
              <a:buFont typeface="Arial" panose="020B0604020202020204" pitchFamily="34" charset="0"/>
              <a:buChar char="•"/>
            </a:pPr>
            <a:r>
              <a:rPr lang="en-US" sz="800" dirty="0">
                <a:latin typeface="Times New Roman" panose="02020603050405020304" pitchFamily="18" charset="0"/>
              </a:rPr>
              <a:t> </a:t>
            </a:r>
          </a:p>
          <a:p>
            <a:pPr marL="800100" lvl="1" indent="-342900">
              <a:buFont typeface="Arial" panose="020B0604020202020204" pitchFamily="34" charset="0"/>
              <a:buChar char="•"/>
            </a:pPr>
            <a:r>
              <a:rPr lang="en-US" sz="2800" dirty="0">
                <a:latin typeface="Times New Roman" panose="02020603050405020304" pitchFamily="18" charset="0"/>
              </a:rPr>
              <a:t>Are seriously ill or injured </a:t>
            </a:r>
          </a:p>
          <a:p>
            <a:pPr marL="800100" lvl="1" indent="-342900">
              <a:buFont typeface="Arial" panose="020B0604020202020204" pitchFamily="34" charset="0"/>
              <a:buChar char="•"/>
            </a:pPr>
            <a:r>
              <a:rPr lang="en-US" sz="2800" dirty="0">
                <a:latin typeface="Times New Roman" panose="02020603050405020304" pitchFamily="18" charset="0"/>
              </a:rPr>
              <a:t>Lost a body part </a:t>
            </a:r>
          </a:p>
          <a:p>
            <a:pPr marL="800100" lvl="1" indent="-342900">
              <a:buFont typeface="Arial" panose="020B0604020202020204" pitchFamily="34" charset="0"/>
              <a:buChar char="•"/>
            </a:pPr>
            <a:r>
              <a:rPr lang="en-US" sz="2800" dirty="0">
                <a:latin typeface="Times New Roman" panose="02020603050405020304" pitchFamily="18" charset="0"/>
              </a:rPr>
              <a:t>Are terminally ill </a:t>
            </a:r>
          </a:p>
          <a:p>
            <a:pPr marL="800100" lvl="1" indent="-342900">
              <a:buFont typeface="Arial" panose="020B0604020202020204" pitchFamily="34" charset="0"/>
              <a:buChar char="•"/>
            </a:pPr>
            <a:endParaRPr lang="en-US" dirty="0">
              <a:latin typeface="Times New Roman" panose="02020603050405020304" pitchFamily="18" charset="0"/>
            </a:endParaRPr>
          </a:p>
          <a:p>
            <a:pPr marL="342900" indent="-342900">
              <a:buFont typeface="Arial" panose="020B0604020202020204" pitchFamily="34" charset="0"/>
              <a:buChar char="•"/>
            </a:pPr>
            <a:r>
              <a:rPr lang="en-US" sz="2800" dirty="0">
                <a:latin typeface="Times New Roman" panose="02020603050405020304" pitchFamily="18" charset="0"/>
              </a:rPr>
              <a:t>Require a VA exam in a foreign country (exceptions) </a:t>
            </a:r>
          </a:p>
          <a:p>
            <a:pPr marL="342900" indent="-342900">
              <a:buFont typeface="Arial" panose="020B0604020202020204" pitchFamily="34" charset="0"/>
              <a:buChar char="•"/>
            </a:pPr>
            <a:endParaRPr lang="en-US" dirty="0">
              <a:latin typeface="Times New Roman" panose="02020603050405020304" pitchFamily="18" charset="0"/>
            </a:endParaRPr>
          </a:p>
          <a:p>
            <a:pPr marL="342900" indent="-342900">
              <a:buFont typeface="Arial" panose="020B0604020202020204" pitchFamily="34" charset="0"/>
              <a:buChar char="•"/>
            </a:pPr>
            <a:r>
              <a:rPr lang="en-US" sz="2800" dirty="0">
                <a:latin typeface="Times New Roman" panose="02020603050405020304" pitchFamily="18" charset="0"/>
              </a:rPr>
              <a:t>Service members awaiting discharge while hospitalized</a:t>
            </a:r>
          </a:p>
          <a:p>
            <a:pPr marL="285750" indent="-285750">
              <a:buFont typeface="Arial" panose="020B0604020202020204" pitchFamily="34" charset="0"/>
              <a:buChar char="•"/>
            </a:pPr>
            <a:endParaRPr lang="en-US" dirty="0">
              <a:latin typeface="Times New Roman" panose="02020603050405020304" pitchFamily="18" charset="0"/>
            </a:endParaRPr>
          </a:p>
          <a:p>
            <a:pPr marL="342900" indent="-342900">
              <a:buFont typeface="Arial" panose="020B0604020202020204" pitchFamily="34" charset="0"/>
              <a:buChar char="•"/>
            </a:pPr>
            <a:r>
              <a:rPr lang="en-US" sz="2800" dirty="0">
                <a:latin typeface="Times New Roman" panose="02020603050405020304" pitchFamily="18" charset="0"/>
              </a:rPr>
              <a:t>Require a character of discharge determination</a:t>
            </a:r>
          </a:p>
          <a:p>
            <a:endParaRPr lang="en-US" sz="2400" dirty="0">
              <a:latin typeface="Times New Roman" panose="02020603050405020304" pitchFamily="18" charset="0"/>
            </a:endParaRPr>
          </a:p>
        </p:txBody>
      </p:sp>
    </p:spTree>
    <p:extLst>
      <p:ext uri="{BB962C8B-B14F-4D97-AF65-F5344CB8AC3E}">
        <p14:creationId xmlns:p14="http://schemas.microsoft.com/office/powerpoint/2010/main" val="20455282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748" y="230862"/>
            <a:ext cx="7112624" cy="928688"/>
          </a:xfrm>
        </p:spPr>
        <p:txBody>
          <a:bodyPr rtlCol="0">
            <a:noAutofit/>
          </a:bodyPr>
          <a:lstStyle/>
          <a:p>
            <a:pPr>
              <a:defRPr/>
            </a:pPr>
            <a:r>
              <a:rPr lang="en-US" sz="4000" b="1" dirty="0">
                <a:latin typeface="Times New Roman" panose="02020603050405020304" pitchFamily="18" charset="0"/>
                <a:cs typeface="Times New Roman" panose="02020603050405020304" pitchFamily="18" charset="0"/>
              </a:rPr>
              <a:t>BDD-Excluded Exam Guidance</a:t>
            </a:r>
            <a:endParaRPr lang="en-US" sz="4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6147" name="Content Placeholder 2"/>
          <p:cNvSpPr>
            <a:spLocks noGrp="1"/>
          </p:cNvSpPr>
          <p:nvPr>
            <p:ph idx="1"/>
          </p:nvPr>
        </p:nvSpPr>
        <p:spPr>
          <a:xfrm>
            <a:off x="464231" y="1547442"/>
            <a:ext cx="10986868" cy="4557934"/>
          </a:xfrm>
        </p:spPr>
        <p:txBody>
          <a:bodyPr>
            <a:normAutofit/>
          </a:bodyPr>
          <a:lstStyle/>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eaLnBrk="1" hangingPunct="1">
              <a:lnSpc>
                <a:spcPct val="100000"/>
              </a:lnSpc>
              <a:defRPr/>
            </a:pPr>
            <a:endParaRPr lang="en-US" altLang="en-US" sz="4200" dirty="0">
              <a:cs typeface="Times New Roman" panose="02020603050405020304" pitchFamily="18" charset="0"/>
            </a:endParaRPr>
          </a:p>
          <a:p>
            <a:pPr marL="0" indent="0">
              <a:buNone/>
              <a:defRPr/>
            </a:pPr>
            <a:endParaRPr lang="en-US" altLang="en-US" sz="2100" dirty="0"/>
          </a:p>
        </p:txBody>
      </p:sp>
      <p:sp>
        <p:nvSpPr>
          <p:cNvPr id="6148" name="Slide Number Placeholder 3"/>
          <p:cNvSpPr>
            <a:spLocks noGrp="1"/>
          </p:cNvSpPr>
          <p:nvPr>
            <p:ph type="sldNum" sz="quarter" idx="12"/>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1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18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15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1500">
                <a:solidFill>
                  <a:schemeClr val="tx1"/>
                </a:solidFill>
                <a:latin typeface="Calibri" panose="020F0502020204030204" pitchFamily="34" charset="0"/>
              </a:defRPr>
            </a:lvl5pPr>
            <a:lvl6pPr marL="18859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2288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25717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29146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D6DE287A-F147-4743-8801-2BF03EED09A2}" type="slidenum">
              <a:rPr kumimoji="0" lang="en-US" altLang="en-US" sz="2000" b="0" i="0" u="none" strike="noStrike" kern="1200" cap="none" spc="0" normalizeH="0" baseline="0" noProof="0">
                <a:ln>
                  <a:noFill/>
                </a:ln>
                <a:solidFill>
                  <a:prstClr val="black">
                    <a:lumMod val="50000"/>
                    <a:lumOff val="50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5</a:t>
            </a:fld>
            <a:endParaRPr kumimoji="0" lang="en-US" altLang="en-US" sz="2000" b="0" i="0" u="none" strike="noStrike" kern="1200" cap="none" spc="0" normalizeH="0" baseline="0" noProof="0" dirty="0">
              <a:ln>
                <a:noFill/>
              </a:ln>
              <a:solidFill>
                <a:prstClr val="black">
                  <a:lumMod val="50000"/>
                  <a:lumOff val="50000"/>
                </a:prstClr>
              </a:solidFill>
              <a:effectLst/>
              <a:uLnTx/>
              <a:uFillTx/>
              <a:latin typeface="Times New Roman" panose="02020603050405020304" pitchFamily="18" charset="0"/>
              <a:ea typeface="+mn-ea"/>
              <a:cs typeface="+mn-cs"/>
            </a:endParaRPr>
          </a:p>
        </p:txBody>
      </p:sp>
      <p:sp>
        <p:nvSpPr>
          <p:cNvPr id="4" name="TextBox 3">
            <a:extLst>
              <a:ext uri="{FF2B5EF4-FFF2-40B4-BE49-F238E27FC236}">
                <a16:creationId xmlns:a16="http://schemas.microsoft.com/office/drawing/2014/main" id="{2694E666-8804-0A9A-E130-07C39BCA920E}"/>
              </a:ext>
            </a:extLst>
          </p:cNvPr>
          <p:cNvSpPr txBox="1"/>
          <p:nvPr/>
        </p:nvSpPr>
        <p:spPr>
          <a:xfrm>
            <a:off x="599439" y="1547443"/>
            <a:ext cx="10986869" cy="5310558"/>
          </a:xfrm>
          <a:prstGeom prst="rect">
            <a:avLst/>
          </a:prstGeom>
          <a:noFill/>
        </p:spPr>
        <p:txBody>
          <a:bodyPr wrap="square"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When a BDD-excluded claimant submits a copy of their STRs and is available for 45 days from the date their claim was submitted to report for exams, VA will schedule the veteran for exams within 5 days of the STRs being submitted.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T</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hough</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 the service member is on active duty, they are still considered a BDD-Excluded claimant and</a:t>
            </a:r>
            <a:r>
              <a:rPr kumimoji="0" lang="en-US" sz="2800" b="1" i="0" u="sng"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 are not required to submit the SHA part A with their STRs. </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800" b="1" i="0" u="sng"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sng"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Special note </a:t>
            </a:r>
            <a:r>
              <a:rPr kumimoji="0" lang="en-US" sz="2400" b="1" i="0" u="sng"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Note</a:t>
            </a:r>
            <a:r>
              <a:rPr kumimoji="0" lang="en-US" sz="2400" b="1" i="0" u="sng"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  </a:t>
            </a:r>
            <a:r>
              <a:rPr kumimoji="0" 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Claimants who file pre-separation claims that are excluded from the BDD program will receive a general medical examination – not an SHA examination.</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1" i="0" u="sng"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sng" strike="noStrike" kern="1200" cap="none" spc="0" normalizeH="0" baseline="0" noProof="0" dirty="0">
                <a:ln>
                  <a:noFill/>
                </a:ln>
                <a:solidFill>
                  <a:prstClr val="black"/>
                </a:solidFill>
                <a:effectLst/>
                <a:uLnTx/>
                <a:uFillTx/>
                <a:latin typeface="Times New Roman" panose="02020603050405020304" pitchFamily="18" charset="0"/>
                <a:ea typeface="+mn-ea"/>
                <a:cs typeface="+mn-cs"/>
                <a:hlinkClick r:id="rId3"/>
              </a:rPr>
              <a:t>M21-1 X.i.6.C.2.e. Special Considerations on Requesting Examinations</a:t>
            </a:r>
            <a:endParaRPr kumimoji="0" lang="en-US" sz="2800" b="1" i="0" u="sng"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7684696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748" y="230862"/>
            <a:ext cx="7112624" cy="928688"/>
          </a:xfrm>
        </p:spPr>
        <p:txBody>
          <a:bodyPr rtlCol="0">
            <a:noAutofit/>
          </a:bodyPr>
          <a:lstStyle/>
          <a:p>
            <a:pPr>
              <a:defRPr/>
            </a:pPr>
            <a:r>
              <a:rPr lang="en-US" sz="4000" b="1" dirty="0">
                <a:latin typeface="Times New Roman" panose="02020603050405020304" pitchFamily="18" charset="0"/>
                <a:cs typeface="Times New Roman" panose="02020603050405020304" pitchFamily="18" charset="0"/>
              </a:rPr>
              <a:t>Overseas BDD Claims</a:t>
            </a:r>
            <a:endParaRPr lang="en-US" sz="4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6147" name="Content Placeholder 2"/>
          <p:cNvSpPr>
            <a:spLocks noGrp="1"/>
          </p:cNvSpPr>
          <p:nvPr>
            <p:ph idx="1"/>
          </p:nvPr>
        </p:nvSpPr>
        <p:spPr>
          <a:xfrm>
            <a:off x="564465" y="1547442"/>
            <a:ext cx="10986868" cy="4557934"/>
          </a:xfrm>
        </p:spPr>
        <p:txBody>
          <a:bodyPr>
            <a:normAutofit/>
          </a:bodyPr>
          <a:lstStyle/>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eaLnBrk="1" hangingPunct="1">
              <a:lnSpc>
                <a:spcPct val="100000"/>
              </a:lnSpc>
              <a:defRPr/>
            </a:pPr>
            <a:endParaRPr lang="en-US" altLang="en-US" sz="4200" dirty="0">
              <a:cs typeface="Times New Roman" panose="02020603050405020304" pitchFamily="18" charset="0"/>
            </a:endParaRPr>
          </a:p>
          <a:p>
            <a:pPr marL="0" indent="0">
              <a:buNone/>
              <a:defRPr/>
            </a:pPr>
            <a:endParaRPr lang="en-US" altLang="en-US" sz="2100" dirty="0"/>
          </a:p>
        </p:txBody>
      </p:sp>
      <p:sp>
        <p:nvSpPr>
          <p:cNvPr id="6148" name="Slide Number Placeholder 3"/>
          <p:cNvSpPr>
            <a:spLocks noGrp="1"/>
          </p:cNvSpPr>
          <p:nvPr>
            <p:ph type="sldNum" sz="quarter" idx="12"/>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1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18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15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1500">
                <a:solidFill>
                  <a:schemeClr val="tx1"/>
                </a:solidFill>
                <a:latin typeface="Calibri" panose="020F0502020204030204" pitchFamily="34" charset="0"/>
              </a:defRPr>
            </a:lvl5pPr>
            <a:lvl6pPr marL="18859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2288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25717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29146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D6DE287A-F147-4743-8801-2BF03EED09A2}" type="slidenum">
              <a:rPr kumimoji="0" lang="en-US" altLang="en-US" sz="2000" b="0" i="0" u="none" strike="noStrike" kern="1200" cap="none" spc="0" normalizeH="0" baseline="0" noProof="0">
                <a:ln>
                  <a:noFill/>
                </a:ln>
                <a:solidFill>
                  <a:prstClr val="black">
                    <a:lumMod val="50000"/>
                    <a:lumOff val="50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6</a:t>
            </a:fld>
            <a:endParaRPr kumimoji="0" lang="en-US" altLang="en-US" sz="2000" b="0" i="0" u="none" strike="noStrike" kern="1200" cap="none" spc="0" normalizeH="0" baseline="0" noProof="0" dirty="0">
              <a:ln>
                <a:noFill/>
              </a:ln>
              <a:solidFill>
                <a:prstClr val="black">
                  <a:lumMod val="50000"/>
                  <a:lumOff val="50000"/>
                </a:prstClr>
              </a:solidFill>
              <a:effectLst/>
              <a:uLnTx/>
              <a:uFillTx/>
              <a:latin typeface="Times New Roman" panose="02020603050405020304" pitchFamily="18" charset="0"/>
              <a:ea typeface="+mn-ea"/>
              <a:cs typeface="+mn-cs"/>
            </a:endParaRPr>
          </a:p>
        </p:txBody>
      </p:sp>
      <p:sp>
        <p:nvSpPr>
          <p:cNvPr id="4" name="TextBox 3">
            <a:extLst>
              <a:ext uri="{FF2B5EF4-FFF2-40B4-BE49-F238E27FC236}">
                <a16:creationId xmlns:a16="http://schemas.microsoft.com/office/drawing/2014/main" id="{A159E377-DC8F-1F95-7E4F-07F50CC4812E}"/>
              </a:ext>
            </a:extLst>
          </p:cNvPr>
          <p:cNvSpPr txBox="1"/>
          <p:nvPr/>
        </p:nvSpPr>
        <p:spPr>
          <a:xfrm>
            <a:off x="564466" y="1944851"/>
            <a:ext cx="10986867" cy="3763116"/>
          </a:xfrm>
          <a:prstGeom prst="rect">
            <a:avLst/>
          </a:prstGeom>
          <a:noFill/>
        </p:spPr>
        <p:txBody>
          <a:bodyPr wrap="square" rtlCol="0">
            <a:noAutofit/>
          </a:bodyPr>
          <a:lstStyle/>
          <a:p>
            <a:endParaRPr lang="en-US" sz="2800" dirty="0">
              <a:latin typeface="Times New Roman" panose="02020603050405020304" pitchFamily="18" charset="0"/>
            </a:endParaRPr>
          </a:p>
          <a:p>
            <a:r>
              <a:rPr lang="en-US" sz="2800" dirty="0">
                <a:latin typeface="Times New Roman" panose="02020603050405020304" pitchFamily="18" charset="0"/>
              </a:rPr>
              <a:t>Service members may file a disability claim under the BDD program while stationed overseas</a:t>
            </a:r>
            <a:r>
              <a:rPr lang="en-US" sz="2000" dirty="0">
                <a:latin typeface="Times New Roman" panose="02020603050405020304" pitchFamily="18" charset="0"/>
              </a:rPr>
              <a:t>.</a:t>
            </a:r>
          </a:p>
          <a:p>
            <a:endParaRPr lang="en-US" sz="2000" dirty="0">
              <a:latin typeface="Times New Roman" panose="02020603050405020304" pitchFamily="18" charset="0"/>
            </a:endParaRPr>
          </a:p>
          <a:p>
            <a:pPr marL="342900" indent="-342900">
              <a:buFont typeface="Arial" panose="020B0604020202020204" pitchFamily="34" charset="0"/>
              <a:buChar char="•"/>
            </a:pPr>
            <a:r>
              <a:rPr lang="en-US" sz="2800" dirty="0">
                <a:latin typeface="Times New Roman" panose="02020603050405020304" pitchFamily="18" charset="0"/>
              </a:rPr>
              <a:t>Same eligibility requirements</a:t>
            </a:r>
          </a:p>
          <a:p>
            <a:pPr marL="342900" indent="-342900">
              <a:buFont typeface="Arial" panose="020B0604020202020204" pitchFamily="34" charset="0"/>
              <a:buChar char="•"/>
            </a:pPr>
            <a:endParaRPr lang="en-US" sz="2000" dirty="0">
              <a:latin typeface="Times New Roman" panose="02020603050405020304" pitchFamily="18" charset="0"/>
            </a:endParaRPr>
          </a:p>
          <a:p>
            <a:pPr marL="342900" indent="-342900">
              <a:buFont typeface="Arial" panose="020B0604020202020204" pitchFamily="34" charset="0"/>
              <a:buChar char="•"/>
            </a:pPr>
            <a:r>
              <a:rPr lang="en-US" sz="2800" dirty="0">
                <a:latin typeface="Times New Roman" panose="02020603050405020304" pitchFamily="18" charset="0"/>
              </a:rPr>
              <a:t>Time on station to finish their medical exams in country</a:t>
            </a:r>
            <a:endParaRPr lang="en-US" sz="2000" dirty="0">
              <a:latin typeface="Times New Roman" panose="02020603050405020304" pitchFamily="18" charset="0"/>
            </a:endParaRPr>
          </a:p>
          <a:p>
            <a:endParaRPr lang="en-US" sz="2400" dirty="0">
              <a:latin typeface="Times New Roman" panose="02020603050405020304" pitchFamily="18" charset="0"/>
            </a:endParaRPr>
          </a:p>
        </p:txBody>
      </p:sp>
    </p:spTree>
    <p:extLst>
      <p:ext uri="{BB962C8B-B14F-4D97-AF65-F5344CB8AC3E}">
        <p14:creationId xmlns:p14="http://schemas.microsoft.com/office/powerpoint/2010/main" val="35738227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748" y="230862"/>
            <a:ext cx="7112624" cy="928688"/>
          </a:xfrm>
        </p:spPr>
        <p:txBody>
          <a:bodyPr rtlCol="0">
            <a:noAutofit/>
          </a:bodyPr>
          <a:lstStyle/>
          <a:p>
            <a:pPr>
              <a:defRPr/>
            </a:pPr>
            <a:r>
              <a:rPr lang="en-US" sz="4000" b="1" dirty="0">
                <a:latin typeface="Times New Roman" panose="02020603050405020304" pitchFamily="18" charset="0"/>
                <a:cs typeface="Times New Roman" panose="02020603050405020304" pitchFamily="18" charset="0"/>
              </a:rPr>
              <a:t>BDD Overseas Claims </a:t>
            </a:r>
            <a:endParaRPr lang="en-US" sz="4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6147" name="Content Placeholder 2"/>
          <p:cNvSpPr>
            <a:spLocks noGrp="1"/>
          </p:cNvSpPr>
          <p:nvPr>
            <p:ph idx="1"/>
          </p:nvPr>
        </p:nvSpPr>
        <p:spPr>
          <a:xfrm>
            <a:off x="464231" y="1547442"/>
            <a:ext cx="10986868" cy="4557934"/>
          </a:xfrm>
        </p:spPr>
        <p:txBody>
          <a:bodyPr>
            <a:normAutofit/>
          </a:bodyPr>
          <a:lstStyle/>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eaLnBrk="1" hangingPunct="1">
              <a:lnSpc>
                <a:spcPct val="100000"/>
              </a:lnSpc>
              <a:defRPr/>
            </a:pPr>
            <a:endParaRPr lang="en-US" altLang="en-US" sz="4200" dirty="0">
              <a:cs typeface="Times New Roman" panose="02020603050405020304" pitchFamily="18" charset="0"/>
            </a:endParaRPr>
          </a:p>
          <a:p>
            <a:pPr marL="0" indent="0">
              <a:buNone/>
              <a:defRPr/>
            </a:pPr>
            <a:endParaRPr lang="en-US" altLang="en-US" sz="2100" dirty="0"/>
          </a:p>
        </p:txBody>
      </p:sp>
      <p:sp>
        <p:nvSpPr>
          <p:cNvPr id="6148" name="Slide Number Placeholder 3"/>
          <p:cNvSpPr>
            <a:spLocks noGrp="1"/>
          </p:cNvSpPr>
          <p:nvPr>
            <p:ph type="sldNum" sz="quarter" idx="12"/>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1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18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15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1500">
                <a:solidFill>
                  <a:schemeClr val="tx1"/>
                </a:solidFill>
                <a:latin typeface="Calibri" panose="020F0502020204030204" pitchFamily="34" charset="0"/>
              </a:defRPr>
            </a:lvl5pPr>
            <a:lvl6pPr marL="18859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2288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25717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29146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D6DE287A-F147-4743-8801-2BF03EED09A2}" type="slidenum">
              <a:rPr kumimoji="0" lang="en-US" altLang="en-US" sz="2000" b="0" i="0" u="none" strike="noStrike" kern="1200" cap="none" spc="0" normalizeH="0" baseline="0" noProof="0">
                <a:ln>
                  <a:noFill/>
                </a:ln>
                <a:solidFill>
                  <a:prstClr val="black">
                    <a:lumMod val="50000"/>
                    <a:lumOff val="50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7</a:t>
            </a:fld>
            <a:endParaRPr kumimoji="0" lang="en-US" altLang="en-US" sz="2000" b="0" i="0" u="none" strike="noStrike" kern="1200" cap="none" spc="0" normalizeH="0" baseline="0" noProof="0" dirty="0">
              <a:ln>
                <a:noFill/>
              </a:ln>
              <a:solidFill>
                <a:prstClr val="black">
                  <a:lumMod val="50000"/>
                  <a:lumOff val="50000"/>
                </a:prstClr>
              </a:solidFill>
              <a:effectLst/>
              <a:uLnTx/>
              <a:uFillTx/>
              <a:latin typeface="Times New Roman" panose="02020603050405020304" pitchFamily="18" charset="0"/>
              <a:ea typeface="+mn-ea"/>
              <a:cs typeface="+mn-cs"/>
            </a:endParaRPr>
          </a:p>
        </p:txBody>
      </p:sp>
      <p:sp>
        <p:nvSpPr>
          <p:cNvPr id="3" name="TextBox 2">
            <a:extLst>
              <a:ext uri="{FF2B5EF4-FFF2-40B4-BE49-F238E27FC236}">
                <a16:creationId xmlns:a16="http://schemas.microsoft.com/office/drawing/2014/main" id="{34D96701-A2BF-2BFD-84AE-4AE89CEECB34}"/>
              </a:ext>
            </a:extLst>
          </p:cNvPr>
          <p:cNvSpPr txBox="1"/>
          <p:nvPr/>
        </p:nvSpPr>
        <p:spPr>
          <a:xfrm>
            <a:off x="599439" y="1505527"/>
            <a:ext cx="10986867" cy="4655127"/>
          </a:xfrm>
          <a:prstGeom prst="rect">
            <a:avLst/>
          </a:prstGeom>
          <a:noFill/>
        </p:spPr>
        <p:txBody>
          <a:bodyPr wrap="square" rtlCol="0">
            <a:noAutofit/>
          </a:bodyPr>
          <a:lstStyle/>
          <a:p>
            <a:pPr marR="0" lvl="0" algn="ctr" defTabSz="914400" rtl="0" eaLnBrk="1" fontAlgn="auto" latinLnBrk="0" hangingPunct="1">
              <a:lnSpc>
                <a:spcPct val="100000"/>
              </a:lnSpc>
              <a:spcBef>
                <a:spcPts val="0"/>
              </a:spcBef>
              <a:spcAft>
                <a:spcPts val="0"/>
              </a:spcAft>
              <a:buClrTx/>
              <a:buSzTx/>
              <a:tabLst/>
              <a:defRPr/>
            </a:pPr>
            <a:r>
              <a:rPr kumimoji="0" lang="en-US" sz="2800" b="0" i="0" u="none" strike="noStrike" kern="1200" cap="none" spc="0" normalizeH="0" baseline="0" noProof="0" dirty="0">
                <a:ln>
                  <a:noFill/>
                </a:ln>
                <a:solidFill>
                  <a:srgbClr val="212121"/>
                </a:solidFill>
                <a:effectLst/>
                <a:uLnTx/>
                <a:uFillTx/>
                <a:latin typeface="Times New Roman" panose="02020603050405020304" pitchFamily="18" charset="0"/>
                <a:ea typeface="+mn-ea"/>
                <a:cs typeface="+mn-cs"/>
              </a:rPr>
              <a:t>NVS has a dedicated Pre-Discharge Claims Representative                       who </a:t>
            </a:r>
            <a:r>
              <a:rPr lang="en-US" sz="2800" dirty="0">
                <a:solidFill>
                  <a:srgbClr val="212121"/>
                </a:solidFill>
                <a:latin typeface="Times New Roman" panose="02020603050405020304" pitchFamily="18" charset="0"/>
              </a:rPr>
              <a:t>handles overseas BDD Claims:</a:t>
            </a:r>
          </a:p>
          <a:p>
            <a:pPr marR="0" lvl="0" defTabSz="914400" rtl="0" eaLnBrk="1" fontAlgn="auto" latinLnBrk="0" hangingPunct="1">
              <a:lnSpc>
                <a:spcPct val="100000"/>
              </a:lnSpc>
              <a:spcBef>
                <a:spcPts val="0"/>
              </a:spcBef>
              <a:spcAft>
                <a:spcPts val="0"/>
              </a:spcAft>
              <a:buClrTx/>
              <a:buSzTx/>
              <a:tabLst/>
              <a:defRPr/>
            </a:pPr>
            <a:endParaRPr lang="en-US" sz="2800" dirty="0">
              <a:solidFill>
                <a:srgbClr val="212121"/>
              </a:solidFill>
              <a:latin typeface="Times New Roman" panose="02020603050405020304" pitchFamily="18" charset="0"/>
            </a:endParaRPr>
          </a:p>
          <a:p>
            <a:pPr marR="0" lvl="0" defTabSz="914400" rtl="0" eaLnBrk="1" fontAlgn="auto" latinLnBrk="0" hangingPunct="1">
              <a:lnSpc>
                <a:spcPct val="100000"/>
              </a:lnSpc>
              <a:spcBef>
                <a:spcPts val="0"/>
              </a:spcBef>
              <a:spcAft>
                <a:spcPts val="0"/>
              </a:spcAft>
              <a:buClrTx/>
              <a:buSzTx/>
              <a:tabLst/>
              <a:defRPr/>
            </a:pPr>
            <a:r>
              <a:rPr kumimoji="0" lang="en-US" sz="2800" b="1" i="0" u="none" strike="noStrike" kern="1200" cap="none" spc="0" normalizeH="0" baseline="0" noProof="0" dirty="0">
                <a:ln>
                  <a:noFill/>
                </a:ln>
                <a:solidFill>
                  <a:srgbClr val="212121"/>
                </a:solidFill>
                <a:effectLst/>
                <a:uLnTx/>
                <a:uFillTx/>
                <a:latin typeface="Times New Roman" panose="02020603050405020304" pitchFamily="18" charset="0"/>
                <a:ea typeface="+mn-ea"/>
                <a:cs typeface="+mn-cs"/>
              </a:rPr>
              <a:t>	Miranda Drummond </a:t>
            </a:r>
          </a:p>
          <a:p>
            <a:pPr marR="0" lvl="0" defTabSz="914400" rtl="0" eaLnBrk="1" fontAlgn="auto" latinLnBrk="0" hangingPunct="1">
              <a:lnSpc>
                <a:spcPct val="100000"/>
              </a:lnSpc>
              <a:spcBef>
                <a:spcPts val="0"/>
              </a:spcBef>
              <a:spcAft>
                <a:spcPts val="0"/>
              </a:spcAft>
              <a:buClrTx/>
              <a:buSzTx/>
              <a:tabLst/>
              <a:defRPr/>
            </a:pPr>
            <a:r>
              <a:rPr kumimoji="0" lang="en-US" sz="2800" b="0" i="0" u="none" strike="noStrike" kern="1200" cap="none" spc="0" normalizeH="0" baseline="0" noProof="0" dirty="0">
                <a:ln>
                  <a:noFill/>
                </a:ln>
                <a:solidFill>
                  <a:srgbClr val="212121"/>
                </a:solidFill>
                <a:effectLst/>
                <a:uLnTx/>
                <a:uFillTx/>
                <a:latin typeface="Times New Roman" panose="02020603050405020304" pitchFamily="18" charset="0"/>
                <a:ea typeface="+mn-ea"/>
                <a:cs typeface="+mn-cs"/>
              </a:rPr>
              <a:t>	National Capital Region</a:t>
            </a:r>
          </a:p>
          <a:p>
            <a:pPr marR="0" lvl="0" defTabSz="914400" rtl="0" eaLnBrk="1" fontAlgn="auto" latinLnBrk="0" hangingPunct="1">
              <a:lnSpc>
                <a:spcPct val="100000"/>
              </a:lnSpc>
              <a:spcBef>
                <a:spcPts val="0"/>
              </a:spcBef>
              <a:spcAft>
                <a:spcPts val="0"/>
              </a:spcAft>
              <a:buClrTx/>
              <a:buSzTx/>
              <a:tabLst/>
              <a:defRPr/>
            </a:pPr>
            <a:r>
              <a:rPr kumimoji="0" lang="en-US" sz="2800" b="0" i="0" u="none" strike="noStrike" kern="1200" cap="none" spc="0" normalizeH="0" baseline="0" noProof="0" dirty="0">
                <a:ln>
                  <a:noFill/>
                </a:ln>
                <a:solidFill>
                  <a:srgbClr val="212121"/>
                </a:solidFill>
                <a:effectLst/>
                <a:uLnTx/>
                <a:uFillTx/>
                <a:latin typeface="Times New Roman" panose="02020603050405020304" pitchFamily="18" charset="0"/>
                <a:ea typeface="+mn-ea"/>
                <a:cs typeface="+mn-cs"/>
              </a:rPr>
              <a:t>	200 Maryland Ave NE</a:t>
            </a:r>
          </a:p>
          <a:p>
            <a:pPr marR="0" lvl="0" defTabSz="914400" rtl="0" eaLnBrk="1" fontAlgn="auto" latinLnBrk="0" hangingPunct="1">
              <a:lnSpc>
                <a:spcPct val="100000"/>
              </a:lnSpc>
              <a:spcBef>
                <a:spcPts val="0"/>
              </a:spcBef>
              <a:spcAft>
                <a:spcPts val="0"/>
              </a:spcAft>
              <a:buClrTx/>
              <a:buSzTx/>
              <a:tabLst/>
              <a:defRPr/>
            </a:pPr>
            <a:r>
              <a:rPr kumimoji="0" lang="en-US" sz="2800" b="0" i="0" u="none" strike="noStrike" kern="1200" cap="none" spc="0" normalizeH="0" baseline="0" noProof="0" dirty="0">
                <a:ln>
                  <a:noFill/>
                </a:ln>
                <a:solidFill>
                  <a:srgbClr val="212121"/>
                </a:solidFill>
                <a:effectLst/>
                <a:uLnTx/>
                <a:uFillTx/>
                <a:latin typeface="Times New Roman" panose="02020603050405020304" pitchFamily="18" charset="0"/>
                <a:ea typeface="+mn-ea"/>
                <a:cs typeface="+mn-cs"/>
              </a:rPr>
              <a:t>	Washington, DC 20002</a:t>
            </a:r>
          </a:p>
          <a:p>
            <a:pPr marR="0" lvl="0" defTabSz="914400" rtl="0" eaLnBrk="1" fontAlgn="auto" latinLnBrk="0" hangingPunct="1">
              <a:lnSpc>
                <a:spcPct val="100000"/>
              </a:lnSpc>
              <a:spcBef>
                <a:spcPts val="0"/>
              </a:spcBef>
              <a:spcAft>
                <a:spcPts val="0"/>
              </a:spcAft>
              <a:buClrTx/>
              <a:buSzTx/>
              <a:tabLst/>
              <a:defRPr/>
            </a:pPr>
            <a:r>
              <a:rPr kumimoji="0" lang="en-US" sz="2800" b="0" i="0" u="none" strike="noStrike" kern="1200" cap="none" spc="0" normalizeH="0" baseline="0" noProof="0" dirty="0">
                <a:ln>
                  <a:noFill/>
                </a:ln>
                <a:solidFill>
                  <a:srgbClr val="212121"/>
                </a:solidFill>
                <a:effectLst/>
                <a:uLnTx/>
                <a:uFillTx/>
                <a:latin typeface="Times New Roman" panose="02020603050405020304" pitchFamily="18" charset="0"/>
                <a:ea typeface="+mn-ea"/>
                <a:cs typeface="+mn-cs"/>
              </a:rPr>
              <a:t>	Phone : (202) 608-8374.</a:t>
            </a:r>
          </a:p>
          <a:p>
            <a:pPr>
              <a:defRPr/>
            </a:pPr>
            <a:r>
              <a:rPr lang="en-US" sz="2800" dirty="0">
                <a:solidFill>
                  <a:srgbClr val="212121"/>
                </a:solidFill>
                <a:latin typeface="Times New Roman" panose="02020603050405020304" pitchFamily="18" charset="0"/>
              </a:rPr>
              <a:t>	Email: </a:t>
            </a:r>
            <a:r>
              <a:rPr kumimoji="0" lang="en-US" sz="2800" b="0" i="0" u="none" strike="noStrike" kern="1200" cap="none" spc="0" normalizeH="0" baseline="0" noProof="0" dirty="0">
                <a:ln>
                  <a:noFill/>
                </a:ln>
                <a:solidFill>
                  <a:srgbClr val="212121"/>
                </a:solidFill>
                <a:effectLst/>
                <a:uLnTx/>
                <a:uFillTx/>
                <a:latin typeface="Times New Roman" panose="02020603050405020304" pitchFamily="18" charset="0"/>
                <a:ea typeface="+mn-ea"/>
                <a:cs typeface="+mn-cs"/>
                <a:hlinkClick r:id="rId3"/>
              </a:rPr>
              <a:t>Mdrummond@vfw.org</a:t>
            </a:r>
            <a:endParaRPr kumimoji="0" lang="en-US" sz="2800" b="0" i="0" u="none" strike="noStrike" kern="1200" cap="none" spc="0" normalizeH="0" baseline="0" noProof="0" dirty="0">
              <a:ln>
                <a:noFill/>
              </a:ln>
              <a:solidFill>
                <a:srgbClr val="212121"/>
              </a:solidFill>
              <a:effectLst/>
              <a:uLnTx/>
              <a:uFillTx/>
              <a:latin typeface="Times New Roman" panose="02020603050405020304" pitchFamily="18" charset="0"/>
              <a:ea typeface="+mn-ea"/>
              <a:cs typeface="+mn-cs"/>
            </a:endParaRPr>
          </a:p>
          <a:p>
            <a:pPr marR="0" lvl="0" algn="l" defTabSz="914400" rtl="0" eaLnBrk="1" fontAlgn="auto" latinLnBrk="0" hangingPunct="1">
              <a:lnSpc>
                <a:spcPct val="100000"/>
              </a:lnSpc>
              <a:spcBef>
                <a:spcPts val="0"/>
              </a:spcBef>
              <a:spcAft>
                <a:spcPts val="0"/>
              </a:spcAft>
              <a:buClrTx/>
              <a:buSzTx/>
              <a:tabLst/>
              <a:defRPr/>
            </a:pPr>
            <a:endParaRPr kumimoji="0" lang="en-US" sz="2400" b="0" i="0" u="none" strike="noStrike" kern="1200" cap="none" spc="0" normalizeH="0" baseline="0" noProof="0" dirty="0">
              <a:ln>
                <a:noFill/>
              </a:ln>
              <a:solidFill>
                <a:srgbClr val="212121"/>
              </a:solidFill>
              <a:effectLst/>
              <a:uLnTx/>
              <a:uFillTx/>
              <a:latin typeface="Times New Roman" panose="02020603050405020304" pitchFamily="18" charset="0"/>
              <a:ea typeface="+mn-ea"/>
              <a:cs typeface="+mn-cs"/>
            </a:endParaRPr>
          </a:p>
          <a:p>
            <a:pPr marR="0" lvl="0" algn="l" defTabSz="914400" rtl="0" eaLnBrk="1" fontAlgn="auto" latinLnBrk="0" hangingPunct="1">
              <a:lnSpc>
                <a:spcPct val="100000"/>
              </a:lnSpc>
              <a:spcBef>
                <a:spcPts val="0"/>
              </a:spcBef>
              <a:spcAft>
                <a:spcPts val="0"/>
              </a:spcAft>
              <a:buClrTx/>
              <a:buSzTx/>
              <a:tabLst/>
              <a:defRPr/>
            </a:pPr>
            <a:endParaRPr lang="en-US" sz="2400" dirty="0">
              <a:solidFill>
                <a:srgbClr val="212121"/>
              </a:solidFill>
              <a:latin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212121"/>
              </a:solidFill>
              <a:effectLst/>
              <a:uLnTx/>
              <a:uFillTx/>
              <a:latin typeface="Times New Roman" panose="02020603050405020304" pitchFamily="18"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212121"/>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7422333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748" y="230862"/>
            <a:ext cx="7112624" cy="928688"/>
          </a:xfrm>
        </p:spPr>
        <p:txBody>
          <a:bodyPr rtlCol="0">
            <a:noAutofit/>
          </a:bodyPr>
          <a:lstStyle/>
          <a:p>
            <a:pPr>
              <a:defRPr/>
            </a:pPr>
            <a:r>
              <a:rPr lang="en-US" sz="4000" b="1" dirty="0">
                <a:latin typeface="Times New Roman" panose="02020603050405020304" pitchFamily="18" charset="0"/>
                <a:cs typeface="Times New Roman" panose="02020603050405020304" pitchFamily="18" charset="0"/>
              </a:rPr>
              <a:t>BDD Overseas Claims </a:t>
            </a:r>
            <a:endParaRPr lang="en-US" sz="4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6147" name="Content Placeholder 2"/>
          <p:cNvSpPr>
            <a:spLocks noGrp="1"/>
          </p:cNvSpPr>
          <p:nvPr>
            <p:ph idx="1"/>
          </p:nvPr>
        </p:nvSpPr>
        <p:spPr>
          <a:xfrm>
            <a:off x="464231" y="1547442"/>
            <a:ext cx="10986868" cy="4557934"/>
          </a:xfrm>
        </p:spPr>
        <p:txBody>
          <a:bodyPr>
            <a:normAutofit/>
          </a:bodyPr>
          <a:lstStyle/>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eaLnBrk="1" hangingPunct="1">
              <a:lnSpc>
                <a:spcPct val="100000"/>
              </a:lnSpc>
              <a:defRPr/>
            </a:pPr>
            <a:endParaRPr lang="en-US" altLang="en-US" sz="4200" dirty="0">
              <a:cs typeface="Times New Roman" panose="02020603050405020304" pitchFamily="18" charset="0"/>
            </a:endParaRPr>
          </a:p>
          <a:p>
            <a:pPr marL="0" indent="0">
              <a:buNone/>
              <a:defRPr/>
            </a:pPr>
            <a:endParaRPr lang="en-US" altLang="en-US" sz="2100" dirty="0"/>
          </a:p>
        </p:txBody>
      </p:sp>
      <p:sp>
        <p:nvSpPr>
          <p:cNvPr id="6148" name="Slide Number Placeholder 3"/>
          <p:cNvSpPr>
            <a:spLocks noGrp="1"/>
          </p:cNvSpPr>
          <p:nvPr>
            <p:ph type="sldNum" sz="quarter" idx="12"/>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1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18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15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1500">
                <a:solidFill>
                  <a:schemeClr val="tx1"/>
                </a:solidFill>
                <a:latin typeface="Calibri" panose="020F0502020204030204" pitchFamily="34" charset="0"/>
              </a:defRPr>
            </a:lvl5pPr>
            <a:lvl6pPr marL="18859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2288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25717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29146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D6DE287A-F147-4743-8801-2BF03EED09A2}" type="slidenum">
              <a:rPr kumimoji="0" lang="en-US" altLang="en-US" sz="2000" b="0" i="0" u="none" strike="noStrike" kern="1200" cap="none" spc="0" normalizeH="0" baseline="0" noProof="0">
                <a:ln>
                  <a:noFill/>
                </a:ln>
                <a:solidFill>
                  <a:prstClr val="black">
                    <a:lumMod val="50000"/>
                    <a:lumOff val="50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8</a:t>
            </a:fld>
            <a:endParaRPr kumimoji="0" lang="en-US" altLang="en-US" sz="2000" b="0" i="0" u="none" strike="noStrike" kern="1200" cap="none" spc="0" normalizeH="0" baseline="0" noProof="0" dirty="0">
              <a:ln>
                <a:noFill/>
              </a:ln>
              <a:solidFill>
                <a:prstClr val="black">
                  <a:lumMod val="50000"/>
                  <a:lumOff val="50000"/>
                </a:prstClr>
              </a:solidFill>
              <a:effectLst/>
              <a:uLnTx/>
              <a:uFillTx/>
              <a:latin typeface="Times New Roman" panose="02020603050405020304" pitchFamily="18" charset="0"/>
              <a:ea typeface="+mn-ea"/>
              <a:cs typeface="+mn-cs"/>
            </a:endParaRPr>
          </a:p>
        </p:txBody>
      </p:sp>
      <p:sp>
        <p:nvSpPr>
          <p:cNvPr id="3" name="TextBox 2">
            <a:extLst>
              <a:ext uri="{FF2B5EF4-FFF2-40B4-BE49-F238E27FC236}">
                <a16:creationId xmlns:a16="http://schemas.microsoft.com/office/drawing/2014/main" id="{34D96701-A2BF-2BFD-84AE-4AE89CEECB34}"/>
              </a:ext>
            </a:extLst>
          </p:cNvPr>
          <p:cNvSpPr txBox="1"/>
          <p:nvPr/>
        </p:nvSpPr>
        <p:spPr>
          <a:xfrm>
            <a:off x="599439" y="1505527"/>
            <a:ext cx="10986867" cy="4655127"/>
          </a:xfrm>
          <a:prstGeom prst="rect">
            <a:avLst/>
          </a:prstGeom>
          <a:noFill/>
        </p:spPr>
        <p:txBody>
          <a:bodyPr wrap="square"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200" b="0" i="0" u="none" strike="noStrike" kern="1200" cap="none" spc="0" normalizeH="0" baseline="0" noProof="0" dirty="0">
              <a:ln>
                <a:noFill/>
              </a:ln>
              <a:solidFill>
                <a:srgbClr val="212121"/>
              </a:solidFill>
              <a:effectLst/>
              <a:uLnTx/>
              <a:uFillTx/>
              <a:latin typeface="Times New Roman" panose="02020603050405020304" pitchFamily="18"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3200" dirty="0">
              <a:solidFill>
                <a:srgbClr val="212121"/>
              </a:solidFill>
              <a:latin typeface="Times New Roman" panose="02020603050405020304" pitchFamily="18"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3200" dirty="0">
                <a:solidFill>
                  <a:srgbClr val="212121"/>
                </a:solidFill>
                <a:latin typeface="Times New Roman" panose="02020603050405020304" pitchFamily="18" charset="0"/>
              </a:rPr>
              <a:t>A class </a:t>
            </a:r>
            <a:r>
              <a:rPr kumimoji="0" lang="en-US" sz="3200" b="0" i="0" u="none" strike="noStrike" kern="1200" cap="none" spc="0" normalizeH="0" baseline="0" noProof="0" dirty="0">
                <a:ln>
                  <a:noFill/>
                </a:ln>
                <a:solidFill>
                  <a:srgbClr val="212121"/>
                </a:solidFill>
                <a:effectLst/>
                <a:uLnTx/>
                <a:uFillTx/>
                <a:latin typeface="Times New Roman" panose="02020603050405020304" pitchFamily="18" charset="0"/>
                <a:ea typeface="+mn-ea"/>
                <a:cs typeface="+mn-cs"/>
              </a:rPr>
              <a:t>on foreign claims was presented during the May 2022 PTC; it can be found in the Past Training Conferences file of VFW Online Learning Portal Resources Section</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3200" dirty="0">
              <a:solidFill>
                <a:srgbClr val="212121"/>
              </a:solidFill>
              <a:latin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212121"/>
              </a:solidFill>
              <a:effectLst/>
              <a:uLnTx/>
              <a:uFillTx/>
              <a:latin typeface="Times New Roman" panose="02020603050405020304" pitchFamily="18"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212121"/>
              </a:solidFill>
              <a:effectLst/>
              <a:uLnTx/>
              <a:uFillTx/>
              <a:latin typeface="Times New Roman" panose="02020603050405020304" pitchFamily="18"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212121"/>
              </a:solidFill>
              <a:effectLst/>
              <a:uLnTx/>
              <a:uFillTx/>
              <a:latin typeface="Times New Roman" panose="02020603050405020304" pitchFamily="18"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212121"/>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2012234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747" y="230862"/>
            <a:ext cx="7934175" cy="928688"/>
          </a:xfrm>
        </p:spPr>
        <p:txBody>
          <a:bodyPr rtlCol="0">
            <a:noAutofit/>
          </a:bodyPr>
          <a:lstStyle/>
          <a:p>
            <a:pPr>
              <a:defRPr/>
            </a:pPr>
            <a:r>
              <a:rPr lang="en-US" sz="4000" b="1" dirty="0">
                <a:latin typeface="Times New Roman" panose="02020603050405020304" pitchFamily="18" charset="0"/>
                <a:cs typeface="Times New Roman" panose="02020603050405020304" pitchFamily="18" charset="0"/>
              </a:rPr>
              <a:t>Service Treatment Records (STR)</a:t>
            </a:r>
            <a:endParaRPr lang="en-US" sz="4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6147" name="Content Placeholder 2"/>
          <p:cNvSpPr>
            <a:spLocks noGrp="1"/>
          </p:cNvSpPr>
          <p:nvPr>
            <p:ph idx="1"/>
          </p:nvPr>
        </p:nvSpPr>
        <p:spPr>
          <a:xfrm>
            <a:off x="464231" y="1547442"/>
            <a:ext cx="10986868" cy="4557934"/>
          </a:xfrm>
        </p:spPr>
        <p:txBody>
          <a:bodyPr>
            <a:normAutofit/>
          </a:bodyPr>
          <a:lstStyle/>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a:lnSpc>
                <a:spcPct val="100000"/>
              </a:lnSpc>
              <a:defRPr/>
            </a:pPr>
            <a:endParaRPr lang="en-US" altLang="en-US" sz="2400" dirty="0">
              <a:cs typeface="Times New Roman" panose="02020603050405020304" pitchFamily="18" charset="0"/>
            </a:endParaRPr>
          </a:p>
          <a:p>
            <a:pPr eaLnBrk="1" hangingPunct="1">
              <a:lnSpc>
                <a:spcPct val="100000"/>
              </a:lnSpc>
              <a:defRPr/>
            </a:pPr>
            <a:endParaRPr lang="en-US" altLang="en-US" sz="4200" dirty="0">
              <a:cs typeface="Times New Roman" panose="02020603050405020304" pitchFamily="18" charset="0"/>
            </a:endParaRPr>
          </a:p>
          <a:p>
            <a:pPr marL="0" indent="0">
              <a:buNone/>
              <a:defRPr/>
            </a:pPr>
            <a:endParaRPr lang="en-US" altLang="en-US" sz="2100" dirty="0"/>
          </a:p>
        </p:txBody>
      </p:sp>
      <p:sp>
        <p:nvSpPr>
          <p:cNvPr id="6148" name="Slide Number Placeholder 3"/>
          <p:cNvSpPr>
            <a:spLocks noGrp="1"/>
          </p:cNvSpPr>
          <p:nvPr>
            <p:ph type="sldNum" sz="quarter" idx="12"/>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1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18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15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1500">
                <a:solidFill>
                  <a:schemeClr val="tx1"/>
                </a:solidFill>
                <a:latin typeface="Calibri" panose="020F0502020204030204" pitchFamily="34" charset="0"/>
              </a:defRPr>
            </a:lvl5pPr>
            <a:lvl6pPr marL="18859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2288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25717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29146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D6DE287A-F147-4743-8801-2BF03EED09A2}" type="slidenum">
              <a:rPr kumimoji="0" lang="en-US" altLang="en-US" sz="2000" b="0" i="0" u="none" strike="noStrike" kern="1200" cap="none" spc="0" normalizeH="0" baseline="0" noProof="0">
                <a:ln>
                  <a:noFill/>
                </a:ln>
                <a:solidFill>
                  <a:prstClr val="black">
                    <a:lumMod val="50000"/>
                    <a:lumOff val="50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9</a:t>
            </a:fld>
            <a:endParaRPr kumimoji="0" lang="en-US" altLang="en-US" sz="2000" b="0" i="0" u="none" strike="noStrike" kern="1200" cap="none" spc="0" normalizeH="0" baseline="0" noProof="0" dirty="0">
              <a:ln>
                <a:noFill/>
              </a:ln>
              <a:solidFill>
                <a:prstClr val="black">
                  <a:lumMod val="50000"/>
                  <a:lumOff val="50000"/>
                </a:prstClr>
              </a:solidFill>
              <a:effectLst/>
              <a:uLnTx/>
              <a:uFillTx/>
              <a:latin typeface="Times New Roman" panose="02020603050405020304" pitchFamily="18" charset="0"/>
              <a:ea typeface="+mn-ea"/>
              <a:cs typeface="+mn-cs"/>
            </a:endParaRPr>
          </a:p>
        </p:txBody>
      </p:sp>
      <p:sp>
        <p:nvSpPr>
          <p:cNvPr id="4" name="TextBox 3">
            <a:extLst>
              <a:ext uri="{FF2B5EF4-FFF2-40B4-BE49-F238E27FC236}">
                <a16:creationId xmlns:a16="http://schemas.microsoft.com/office/drawing/2014/main" id="{C90B3126-059D-76E8-E81D-3139ACD59D49}"/>
              </a:ext>
            </a:extLst>
          </p:cNvPr>
          <p:cNvSpPr txBox="1"/>
          <p:nvPr/>
        </p:nvSpPr>
        <p:spPr>
          <a:xfrm>
            <a:off x="605691" y="1586692"/>
            <a:ext cx="10986868" cy="4712508"/>
          </a:xfrm>
          <a:prstGeom prst="rect">
            <a:avLst/>
          </a:prstGeom>
          <a:noFill/>
        </p:spPr>
        <p:txBody>
          <a:bodyPr wrap="square" rtlCol="0">
            <a:noAutofit/>
          </a:bodyPr>
          <a:lstStyle/>
          <a:p>
            <a:pPr marL="342900" indent="-342900">
              <a:buFont typeface="Arial" panose="020B0604020202020204" pitchFamily="34" charset="0"/>
              <a:buChar char="•"/>
            </a:pPr>
            <a:r>
              <a:rPr lang="en-US" sz="2800" dirty="0">
                <a:latin typeface="Times New Roman" panose="02020603050405020304" pitchFamily="18" charset="0"/>
              </a:rPr>
              <a:t>STRs must be requested from the Service member’s Military Treatment Facility (MTF). </a:t>
            </a:r>
          </a:p>
          <a:p>
            <a:pPr marL="342900" indent="-342900">
              <a:buFont typeface="Arial" panose="020B0604020202020204" pitchFamily="34" charset="0"/>
              <a:buChar char="•"/>
            </a:pPr>
            <a:endParaRPr lang="en-US" sz="1100" dirty="0">
              <a:latin typeface="Times New Roman" panose="02020603050405020304" pitchFamily="18" charset="0"/>
            </a:endParaRPr>
          </a:p>
          <a:p>
            <a:pPr marL="342900" indent="-342900">
              <a:buFont typeface="Arial" panose="020B0604020202020204" pitchFamily="34" charset="0"/>
              <a:buChar char="•"/>
            </a:pPr>
            <a:r>
              <a:rPr lang="en-US" sz="2800" dirty="0">
                <a:latin typeface="Times New Roman" panose="02020603050405020304" pitchFamily="18" charset="0"/>
              </a:rPr>
              <a:t>These requests can require 30-45 days to process</a:t>
            </a:r>
          </a:p>
          <a:p>
            <a:pPr marL="342900" indent="-342900">
              <a:buFont typeface="Arial" panose="020B0604020202020204" pitchFamily="34" charset="0"/>
              <a:buChar char="•"/>
            </a:pPr>
            <a:endParaRPr lang="en-US" sz="1100" dirty="0">
              <a:latin typeface="Times New Roman" panose="02020603050405020304" pitchFamily="18" charset="0"/>
            </a:endParaRPr>
          </a:p>
          <a:p>
            <a:pPr marL="342900" indent="-342900">
              <a:buFont typeface="Arial" panose="020B0604020202020204" pitchFamily="34" charset="0"/>
              <a:buChar char="•"/>
            </a:pPr>
            <a:r>
              <a:rPr lang="en-US" sz="2800" dirty="0">
                <a:latin typeface="Times New Roman" panose="02020603050405020304" pitchFamily="18" charset="0"/>
              </a:rPr>
              <a:t>Behavioral Health Records must be requested separately</a:t>
            </a:r>
          </a:p>
          <a:p>
            <a:pPr marL="342900" indent="-342900">
              <a:buFont typeface="Arial" panose="020B0604020202020204" pitchFamily="34" charset="0"/>
              <a:buChar char="•"/>
            </a:pPr>
            <a:endParaRPr lang="en-US" sz="1100" dirty="0">
              <a:latin typeface="Times New Roman" panose="02020603050405020304" pitchFamily="18" charset="0"/>
            </a:endParaRPr>
          </a:p>
          <a:p>
            <a:pPr marL="342900" indent="-342900">
              <a:buFont typeface="Arial" panose="020B0604020202020204" pitchFamily="34" charset="0"/>
              <a:buChar char="•"/>
            </a:pPr>
            <a:r>
              <a:rPr lang="en-US" sz="2800" dirty="0">
                <a:latin typeface="Times New Roman" panose="02020603050405020304" pitchFamily="18" charset="0"/>
              </a:rPr>
              <a:t>Private medical records, clinical records/specialty clinics</a:t>
            </a:r>
          </a:p>
          <a:p>
            <a:pPr marL="342900" indent="-342900">
              <a:buFont typeface="Arial" panose="020B0604020202020204" pitchFamily="34" charset="0"/>
              <a:buChar char="•"/>
            </a:pPr>
            <a:endParaRPr lang="en-US" sz="1100" dirty="0">
              <a:latin typeface="Times New Roman" panose="02020603050405020304" pitchFamily="18" charset="0"/>
            </a:endParaRPr>
          </a:p>
          <a:p>
            <a:pPr marL="342900" indent="-342900">
              <a:buFont typeface="Arial" panose="020B0604020202020204" pitchFamily="34" charset="0"/>
              <a:buChar char="•"/>
            </a:pPr>
            <a:r>
              <a:rPr lang="en-US" sz="2800" dirty="0">
                <a:latin typeface="Times New Roman" panose="02020603050405020304" pitchFamily="18" charset="0"/>
              </a:rPr>
              <a:t>Dental Records</a:t>
            </a:r>
          </a:p>
          <a:p>
            <a:pPr marL="342900" indent="-342900">
              <a:buFont typeface="Arial" panose="020B0604020202020204" pitchFamily="34" charset="0"/>
              <a:buChar char="•"/>
            </a:pPr>
            <a:endParaRPr lang="en-US" sz="1100" dirty="0">
              <a:latin typeface="Times New Roman" panose="02020603050405020304" pitchFamily="18" charset="0"/>
            </a:endParaRPr>
          </a:p>
          <a:p>
            <a:pPr marL="342900" indent="-342900">
              <a:buFont typeface="Arial" panose="020B0604020202020204" pitchFamily="34" charset="0"/>
              <a:buChar char="•"/>
            </a:pPr>
            <a:r>
              <a:rPr lang="en-US" sz="2800" dirty="0">
                <a:latin typeface="Times New Roman" panose="02020603050405020304" pitchFamily="18" charset="0"/>
              </a:rPr>
              <a:t>FOIA Requests, Recruiters and Coast Guard often have their records in multiple locations </a:t>
            </a:r>
          </a:p>
          <a:p>
            <a:pPr marL="342900" indent="-342900">
              <a:buBlip>
                <a:blip r:embed="rId3"/>
              </a:buBlip>
            </a:pPr>
            <a:endParaRPr lang="en-US" sz="2400" dirty="0">
              <a:latin typeface="Times New Roman" panose="02020603050405020304" pitchFamily="18" charset="0"/>
            </a:endParaRPr>
          </a:p>
          <a:p>
            <a:endParaRPr lang="en-US" sz="2400" dirty="0">
              <a:latin typeface="Times New Roman" panose="02020603050405020304" pitchFamily="18" charset="0"/>
            </a:endParaRPr>
          </a:p>
        </p:txBody>
      </p:sp>
    </p:spTree>
    <p:extLst>
      <p:ext uri="{BB962C8B-B14F-4D97-AF65-F5344CB8AC3E}">
        <p14:creationId xmlns:p14="http://schemas.microsoft.com/office/powerpoint/2010/main" val="3649858932"/>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0.xml><?xml version="1.0" encoding="utf-8"?>
<a:theme xmlns:a="http://schemas.openxmlformats.org/drawingml/2006/main" name="5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1.xml><?xml version="1.0" encoding="utf-8"?>
<a:theme xmlns:a="http://schemas.openxmlformats.org/drawingml/2006/main" name="6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2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B9A39CEB-2E9A-45FB-95E6-DE7B370B3DE6}" vid="{4DD1D5FA-30CF-47DB-B070-1AED59B559F2}"/>
    </a:ext>
  </a:extLst>
</a:theme>
</file>

<file path=ppt/theme/theme6.xml><?xml version="1.0" encoding="utf-8"?>
<a:theme xmlns:a="http://schemas.openxmlformats.org/drawingml/2006/main" name="1_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B9A39CEB-2E9A-45FB-95E6-DE7B370B3DE6}" vid="{4DD1D5FA-30CF-47DB-B070-1AED59B559F2}"/>
    </a:ext>
  </a:extLst>
</a:theme>
</file>

<file path=ppt/theme/theme7.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2_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B9A39CEB-2E9A-45FB-95E6-DE7B370B3DE6}" vid="{4DD1D5FA-30CF-47DB-B070-1AED59B559F2}"/>
    </a:ext>
  </a:extLst>
</a:theme>
</file>

<file path=ppt/theme/theme9.xml><?xml version="1.0" encoding="utf-8"?>
<a:theme xmlns:a="http://schemas.openxmlformats.org/drawingml/2006/main" name="4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11166</TotalTime>
  <Words>2859</Words>
  <Application>Microsoft Office PowerPoint</Application>
  <PresentationFormat>Widescreen</PresentationFormat>
  <Paragraphs>694</Paragraphs>
  <Slides>38</Slides>
  <Notes>37</Notes>
  <HiddenSlides>0</HiddenSlides>
  <MMClips>0</MMClips>
  <ScaleCrop>false</ScaleCrop>
  <HeadingPairs>
    <vt:vector size="6" baseType="variant">
      <vt:variant>
        <vt:lpstr>Fonts Used</vt:lpstr>
      </vt:variant>
      <vt:variant>
        <vt:i4>5</vt:i4>
      </vt:variant>
      <vt:variant>
        <vt:lpstr>Theme</vt:lpstr>
      </vt:variant>
      <vt:variant>
        <vt:i4>11</vt:i4>
      </vt:variant>
      <vt:variant>
        <vt:lpstr>Slide Titles</vt:lpstr>
      </vt:variant>
      <vt:variant>
        <vt:i4>38</vt:i4>
      </vt:variant>
    </vt:vector>
  </HeadingPairs>
  <TitlesOfParts>
    <vt:vector size="54" baseType="lpstr">
      <vt:lpstr>Arial</vt:lpstr>
      <vt:lpstr>Calibri</vt:lpstr>
      <vt:lpstr>Calibri Light</vt:lpstr>
      <vt:lpstr>Times New Roman</vt:lpstr>
      <vt:lpstr>Wingdings</vt:lpstr>
      <vt:lpstr>Custom Design</vt:lpstr>
      <vt:lpstr>Office Theme</vt:lpstr>
      <vt:lpstr>1_Custom Design</vt:lpstr>
      <vt:lpstr>2_Custom Design</vt:lpstr>
      <vt:lpstr>NEW LOGO</vt:lpstr>
      <vt:lpstr>1_NEW LOGO</vt:lpstr>
      <vt:lpstr>3_Custom Design</vt:lpstr>
      <vt:lpstr>2_NEW LOGO</vt:lpstr>
      <vt:lpstr>4_Custom Design</vt:lpstr>
      <vt:lpstr>5_Custom Design</vt:lpstr>
      <vt:lpstr>6_Custom Design</vt:lpstr>
      <vt:lpstr>PowerPoint Presentation</vt:lpstr>
      <vt:lpstr>Lesson Objectives</vt:lpstr>
      <vt:lpstr>Eligibility</vt:lpstr>
      <vt:lpstr>BDD-Excluded Claims </vt:lpstr>
      <vt:lpstr>BDD-Excluded Exam Guidance</vt:lpstr>
      <vt:lpstr>Overseas BDD Claims</vt:lpstr>
      <vt:lpstr>BDD Overseas Claims </vt:lpstr>
      <vt:lpstr>BDD Overseas Claims </vt:lpstr>
      <vt:lpstr>Service Treatment Records (STR)</vt:lpstr>
      <vt:lpstr>Service Treatment Records (continued)</vt:lpstr>
      <vt:lpstr>Separation Health Assessment (SHA)</vt:lpstr>
      <vt:lpstr>DoD SAFE</vt:lpstr>
      <vt:lpstr>Complete Package</vt:lpstr>
      <vt:lpstr>Additional Considerations Prior to Submission</vt:lpstr>
      <vt:lpstr>Additional Considerations Prior to Submission</vt:lpstr>
      <vt:lpstr>Additional Considerations Prior to Submission: Pregnancy</vt:lpstr>
      <vt:lpstr>Service Records</vt:lpstr>
      <vt:lpstr>BDD Claim Processing </vt:lpstr>
      <vt:lpstr>BDD-Excluded Claim Processing</vt:lpstr>
      <vt:lpstr>Actions During Pendency of the Claim</vt:lpstr>
      <vt:lpstr>Exam Prep</vt:lpstr>
      <vt:lpstr>Monitoring the Claim</vt:lpstr>
      <vt:lpstr>Reviewing a Rating Decision</vt:lpstr>
      <vt:lpstr>Reviewing a Rating Decision</vt:lpstr>
      <vt:lpstr>What To Do if You Find an Error</vt:lpstr>
      <vt:lpstr>Common Errors</vt:lpstr>
      <vt:lpstr>BDD Effective Dates</vt:lpstr>
      <vt:lpstr>BDD Effective Dates</vt:lpstr>
      <vt:lpstr>BDD Effective Dates</vt:lpstr>
      <vt:lpstr>VFW BDD Myths</vt:lpstr>
      <vt:lpstr>VFW BDD Myths</vt:lpstr>
      <vt:lpstr>VFW BDD Myths</vt:lpstr>
      <vt:lpstr>VFW BDD Myths</vt:lpstr>
      <vt:lpstr>Team BDD or Team Department?  It’s Neither  </vt:lpstr>
      <vt:lpstr>We are here to help</vt:lpstr>
      <vt:lpstr>BDD Locations</vt:lpstr>
      <vt:lpstr>References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Monica Levy</dc:creator>
  <cp:lastModifiedBy>Christopher Macinkowicz</cp:lastModifiedBy>
  <cp:revision>361</cp:revision>
  <cp:lastPrinted>2019-04-23T12:55:55Z</cp:lastPrinted>
  <dcterms:created xsi:type="dcterms:W3CDTF">2018-09-13T15:53:27Z</dcterms:created>
  <dcterms:modified xsi:type="dcterms:W3CDTF">2023-09-05T17:03:01Z</dcterms:modified>
</cp:coreProperties>
</file>