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31" r:id="rId5"/>
    <p:sldId id="329" r:id="rId6"/>
    <p:sldId id="332" r:id="rId7"/>
    <p:sldId id="316" r:id="rId8"/>
    <p:sldId id="315" r:id="rId9"/>
    <p:sldId id="289" r:id="rId10"/>
    <p:sldId id="333" r:id="rId11"/>
    <p:sldId id="334" r:id="rId12"/>
    <p:sldId id="318" r:id="rId13"/>
    <p:sldId id="317" r:id="rId14"/>
    <p:sldId id="335" r:id="rId15"/>
    <p:sldId id="319"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49A"/>
    <a:srgbClr val="040D6D"/>
    <a:srgbClr val="050F6E"/>
    <a:srgbClr val="D00700"/>
    <a:srgbClr val="DB1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74"/>
    <p:restoredTop sz="94638"/>
  </p:normalViewPr>
  <p:slideViewPr>
    <p:cSldViewPr snapToGrid="0">
      <p:cViewPr varScale="1">
        <p:scale>
          <a:sx n="68" d="100"/>
          <a:sy n="68" d="100"/>
        </p:scale>
        <p:origin x="12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86BD7-4B1D-A846-A17D-F67D73B07273}" type="datetimeFigureOut">
              <a:rPr lang="en-US" smtClean="0"/>
              <a:t>9/10/2023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C4B2B-1D03-344A-AE64-467F2BD947DB}" type="slidenum">
              <a:rPr lang="en-US" smtClean="0"/>
              <a:t>‹#›</a:t>
            </a:fld>
            <a:endParaRPr lang="en-US" dirty="0"/>
          </a:p>
        </p:txBody>
      </p:sp>
    </p:spTree>
    <p:extLst>
      <p:ext uri="{BB962C8B-B14F-4D97-AF65-F5344CB8AC3E}">
        <p14:creationId xmlns:p14="http://schemas.microsoft.com/office/powerpoint/2010/main" val="98407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1C4B2B-1D03-344A-AE64-467F2BD947DB}" type="slidenum">
              <a:rPr lang="en-US" smtClean="0"/>
              <a:t>13</a:t>
            </a:fld>
            <a:endParaRPr lang="en-US" dirty="0"/>
          </a:p>
        </p:txBody>
      </p:sp>
    </p:spTree>
    <p:extLst>
      <p:ext uri="{BB962C8B-B14F-4D97-AF65-F5344CB8AC3E}">
        <p14:creationId xmlns:p14="http://schemas.microsoft.com/office/powerpoint/2010/main" val="315076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2 Pt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9628-982C-CCB8-181A-C1F2AE22E08E}"/>
              </a:ext>
            </a:extLst>
          </p:cNvPr>
          <p:cNvSpPr>
            <a:spLocks noGrp="1"/>
          </p:cNvSpPr>
          <p:nvPr>
            <p:ph type="title"/>
          </p:nvPr>
        </p:nvSpPr>
        <p:spPr>
          <a:xfrm>
            <a:off x="838200" y="274352"/>
            <a:ext cx="11353800" cy="73085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2B7C62-3033-107F-6589-3D93C78CE17A}"/>
              </a:ext>
            </a:extLst>
          </p:cNvPr>
          <p:cNvSpPr>
            <a:spLocks noGrp="1"/>
          </p:cNvSpPr>
          <p:nvPr>
            <p:ph type="sldNum" sz="quarter" idx="10"/>
          </p:nvPr>
        </p:nvSpPr>
        <p:spPr/>
        <p:txBody>
          <a:bodyPr/>
          <a:lstStyle/>
          <a:p>
            <a:fld id="{257A9846-5FD7-2D4F-BB8F-0967C7D3F35E}" type="slidenum">
              <a:rPr lang="en-US" smtClean="0"/>
              <a:t>‹#›</a:t>
            </a:fld>
            <a:endParaRPr lang="en-US" dirty="0"/>
          </a:p>
        </p:txBody>
      </p:sp>
      <p:sp>
        <p:nvSpPr>
          <p:cNvPr id="6" name="Text Placeholder 5">
            <a:extLst>
              <a:ext uri="{FF2B5EF4-FFF2-40B4-BE49-F238E27FC236}">
                <a16:creationId xmlns:a16="http://schemas.microsoft.com/office/drawing/2014/main" id="{EEEEC4BA-0B84-2B47-65D2-0EBCA285EF07}"/>
              </a:ext>
            </a:extLst>
          </p:cNvPr>
          <p:cNvSpPr>
            <a:spLocks noGrp="1"/>
          </p:cNvSpPr>
          <p:nvPr>
            <p:ph type="body" sz="quarter" idx="11"/>
          </p:nvPr>
        </p:nvSpPr>
        <p:spPr>
          <a:xfrm>
            <a:off x="838200" y="1023557"/>
            <a:ext cx="10774680" cy="4792662"/>
          </a:xfrm>
        </p:spPr>
        <p:txBody>
          <a:bodyPr/>
          <a:lstStyle>
            <a:lvl1pPr>
              <a:lnSpc>
                <a:spcPts val="3400"/>
              </a:lnSpc>
              <a:spcBef>
                <a:spcPts val="800"/>
              </a:spcBef>
              <a:spcAft>
                <a:spcPts val="400"/>
              </a:spcAft>
              <a:buClr>
                <a:srgbClr val="050F6E"/>
              </a:buClr>
              <a:defRPr sz="3200"/>
            </a:lvl1pPr>
            <a:lvl2pPr>
              <a:lnSpc>
                <a:spcPts val="3000"/>
              </a:lnSpc>
              <a:spcAft>
                <a:spcPts val="500"/>
              </a:spcAft>
              <a:buClr>
                <a:srgbClr val="050F6E"/>
              </a:buClr>
              <a:defRPr sz="2800"/>
            </a:lvl2pPr>
            <a:lvl3pPr>
              <a:lnSpc>
                <a:spcPts val="2600"/>
              </a:lnSpc>
              <a:spcBef>
                <a:spcPts val="400"/>
              </a:spcBef>
              <a:spcAft>
                <a:spcPts val="400"/>
              </a:spcAft>
              <a:buClr>
                <a:srgbClr val="050F6E"/>
              </a:buClr>
              <a:defRPr sz="2400"/>
            </a:lvl3pPr>
            <a:lvl4pPr>
              <a:buClr>
                <a:srgbClr val="050F6E"/>
              </a:buClr>
              <a:defRPr sz="2000"/>
            </a:lvl4pPr>
            <a:lvl5pPr>
              <a:buClr>
                <a:srgbClr val="050F6E"/>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55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9628-982C-CCB8-181A-C1F2AE22E08E}"/>
              </a:ext>
            </a:extLst>
          </p:cNvPr>
          <p:cNvSpPr>
            <a:spLocks noGrp="1"/>
          </p:cNvSpPr>
          <p:nvPr>
            <p:ph type="title"/>
          </p:nvPr>
        </p:nvSpPr>
        <p:spPr>
          <a:xfrm>
            <a:off x="838200" y="274352"/>
            <a:ext cx="11353800" cy="73085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2B7C62-3033-107F-6589-3D93C78CE17A}"/>
              </a:ext>
            </a:extLst>
          </p:cNvPr>
          <p:cNvSpPr>
            <a:spLocks noGrp="1"/>
          </p:cNvSpPr>
          <p:nvPr>
            <p:ph type="sldNum" sz="quarter" idx="10"/>
          </p:nvPr>
        </p:nvSpPr>
        <p:spPr/>
        <p:txBody>
          <a:bodyPr/>
          <a:lstStyle/>
          <a:p>
            <a:fld id="{257A9846-5FD7-2D4F-BB8F-0967C7D3F35E}" type="slidenum">
              <a:rPr lang="en-US" smtClean="0"/>
              <a:t>‹#›</a:t>
            </a:fld>
            <a:endParaRPr lang="en-US" dirty="0"/>
          </a:p>
        </p:txBody>
      </p:sp>
    </p:spTree>
    <p:extLst>
      <p:ext uri="{BB962C8B-B14F-4D97-AF65-F5344CB8AC3E}">
        <p14:creationId xmlns:p14="http://schemas.microsoft.com/office/powerpoint/2010/main" val="3198721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D880-0991-3FF1-04F5-D66894E0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603109-B7F4-A9F3-2E9F-1B01A39ED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728866-327B-6DDC-2A28-69B140B9F0D1}"/>
              </a:ext>
            </a:extLst>
          </p:cNvPr>
          <p:cNvSpPr>
            <a:spLocks noGrp="1"/>
          </p:cNvSpPr>
          <p:nvPr>
            <p:ph type="dt" sz="half" idx="10"/>
          </p:nvPr>
        </p:nvSpPr>
        <p:spPr>
          <a:xfrm>
            <a:off x="838200" y="6356350"/>
            <a:ext cx="2743200" cy="365125"/>
          </a:xfrm>
          <a:prstGeom prst="rect">
            <a:avLst/>
          </a:prstGeom>
        </p:spPr>
        <p:txBody>
          <a:bodyPr/>
          <a:lstStyle/>
          <a:p>
            <a:fld id="{2F0687A6-F605-EA4E-B556-6583F5B70C88}" type="datetimeFigureOut">
              <a:rPr lang="en-US" smtClean="0"/>
              <a:t>9/10/2023</a:t>
            </a:fld>
            <a:endParaRPr lang="en-US" dirty="0"/>
          </a:p>
        </p:txBody>
      </p:sp>
      <p:sp>
        <p:nvSpPr>
          <p:cNvPr id="5" name="Footer Placeholder 4">
            <a:extLst>
              <a:ext uri="{FF2B5EF4-FFF2-40B4-BE49-F238E27FC236}">
                <a16:creationId xmlns:a16="http://schemas.microsoft.com/office/drawing/2014/main" id="{70E4F57A-6236-08B3-4940-53EFC13EF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3D0E1F4-3217-E578-D212-D23A3F8CC763}"/>
              </a:ext>
            </a:extLst>
          </p:cNvPr>
          <p:cNvSpPr>
            <a:spLocks noGrp="1"/>
          </p:cNvSpPr>
          <p:nvPr>
            <p:ph type="sldNum" sz="quarter" idx="12"/>
          </p:nvPr>
        </p:nvSpPr>
        <p:spPr/>
        <p:txBody>
          <a:bodyPr/>
          <a:lstStyle/>
          <a:p>
            <a:fld id="{257A9846-5FD7-2D4F-BB8F-0967C7D3F35E}" type="slidenum">
              <a:rPr lang="en-US" smtClean="0"/>
              <a:t>‹#›</a:t>
            </a:fld>
            <a:endParaRPr lang="en-US" dirty="0"/>
          </a:p>
        </p:txBody>
      </p:sp>
    </p:spTree>
    <p:extLst>
      <p:ext uri="{BB962C8B-B14F-4D97-AF65-F5344CB8AC3E}">
        <p14:creationId xmlns:p14="http://schemas.microsoft.com/office/powerpoint/2010/main" val="742895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24801-84A6-4A40-D818-F9473F893FE3}"/>
              </a:ext>
            </a:extLst>
          </p:cNvPr>
          <p:cNvSpPr>
            <a:spLocks noGrp="1"/>
          </p:cNvSpPr>
          <p:nvPr>
            <p:ph type="title"/>
          </p:nvPr>
        </p:nvSpPr>
        <p:spPr>
          <a:xfrm>
            <a:off x="838200" y="430053"/>
            <a:ext cx="10515600" cy="5019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562CD5-6600-E416-2160-8ADA92B61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9F0E90-45A0-B648-0728-F322BF66378B}"/>
              </a:ext>
            </a:extLst>
          </p:cNvPr>
          <p:cNvSpPr>
            <a:spLocks noGrp="1"/>
          </p:cNvSpPr>
          <p:nvPr>
            <p:ph type="sldNum" sz="quarter" idx="4"/>
          </p:nvPr>
        </p:nvSpPr>
        <p:spPr>
          <a:xfrm>
            <a:off x="11353800" y="6565392"/>
            <a:ext cx="838200" cy="292608"/>
          </a:xfrm>
          <a:prstGeom prst="rect">
            <a:avLst/>
          </a:prstGeom>
        </p:spPr>
        <p:txBody>
          <a:bodyPr vert="horz" lIns="91440" tIns="45720" rIns="91440" bIns="45720" rtlCol="0" anchor="ctr"/>
          <a:lstStyle>
            <a:lvl1pPr algn="r">
              <a:defRPr sz="1200">
                <a:solidFill>
                  <a:schemeClr val="tx1">
                    <a:tint val="75000"/>
                  </a:schemeClr>
                </a:solidFill>
              </a:defRPr>
            </a:lvl1pPr>
          </a:lstStyle>
          <a:p>
            <a:fld id="{257A9846-5FD7-2D4F-BB8F-0967C7D3F35E}" type="slidenum">
              <a:rPr lang="en-US" smtClean="0"/>
              <a:t>‹#›</a:t>
            </a:fld>
            <a:endParaRPr lang="en-US" dirty="0"/>
          </a:p>
        </p:txBody>
      </p:sp>
    </p:spTree>
    <p:extLst>
      <p:ext uri="{BB962C8B-B14F-4D97-AF65-F5344CB8AC3E}">
        <p14:creationId xmlns:p14="http://schemas.microsoft.com/office/powerpoint/2010/main" val="67966723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3" r:id="rId3"/>
  </p:sldLayoutIdLst>
  <p:txStyles>
    <p:titleStyle>
      <a:lvl1pPr algn="l" defTabSz="914400" rtl="0" eaLnBrk="1" latinLnBrk="0" hangingPunct="1">
        <a:lnSpc>
          <a:spcPct val="90000"/>
        </a:lnSpc>
        <a:spcBef>
          <a:spcPct val="0"/>
        </a:spcBef>
        <a:buNone/>
        <a:defRPr sz="42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va.gov/CampLejeune"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jason@johnslaw.biz" TargetMode="External"/><Relationship Id="rId5" Type="http://schemas.openxmlformats.org/officeDocument/2006/relationships/hyperlink" Target="http://www.camplejeunegroundwater.com/VFW"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0FB8C8-4C25-ECB2-D0A0-102C1512354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212548" cy="6858001"/>
          </a:xfrm>
          <a:prstGeom prst="rect">
            <a:avLst/>
          </a:prstGeom>
        </p:spPr>
      </p:pic>
      <p:sp>
        <p:nvSpPr>
          <p:cNvPr id="5" name="Rectangle 4">
            <a:extLst>
              <a:ext uri="{FF2B5EF4-FFF2-40B4-BE49-F238E27FC236}">
                <a16:creationId xmlns:a16="http://schemas.microsoft.com/office/drawing/2014/main" id="{5FA0E0FE-67D7-2586-29F8-9CF0EF8EE53F}"/>
              </a:ext>
            </a:extLst>
          </p:cNvPr>
          <p:cNvSpPr/>
          <p:nvPr/>
        </p:nvSpPr>
        <p:spPr>
          <a:xfrm>
            <a:off x="-10274" y="349245"/>
            <a:ext cx="12212548" cy="6852584"/>
          </a:xfrm>
          <a:prstGeom prst="rect">
            <a:avLst/>
          </a:prstGeom>
          <a:gradFill>
            <a:gsLst>
              <a:gs pos="0">
                <a:schemeClr val="bg1">
                  <a:alpha val="73025"/>
                </a:schemeClr>
              </a:gs>
              <a:gs pos="63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6EE95C9-D6A3-285E-E2F4-370D4497F249}"/>
              </a:ext>
            </a:extLst>
          </p:cNvPr>
          <p:cNvSpPr/>
          <p:nvPr/>
        </p:nvSpPr>
        <p:spPr>
          <a:xfrm>
            <a:off x="0" y="470644"/>
            <a:ext cx="12192000" cy="946377"/>
          </a:xfrm>
          <a:prstGeom prst="rect">
            <a:avLst/>
          </a:prstGeom>
          <a:solidFill>
            <a:srgbClr val="D007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4516" y="511815"/>
            <a:ext cx="12405214" cy="946377"/>
          </a:xfrm>
        </p:spPr>
        <p:txBody>
          <a:bodyPr>
            <a:noAutofit/>
          </a:bodyPr>
          <a:lstStyle/>
          <a:p>
            <a:r>
              <a:rPr lang="en-US" sz="6600" b="1" dirty="0">
                <a:solidFill>
                  <a:schemeClr val="bg1"/>
                </a:solidFill>
                <a:effectLst>
                  <a:outerShdw blurRad="50800" dist="38100" dir="2700000" algn="tl" rotWithShape="0">
                    <a:prstClr val="black">
                      <a:alpha val="40000"/>
                    </a:prstClr>
                  </a:outerShdw>
                </a:effectLst>
                <a:latin typeface="+mn-lt"/>
                <a:cs typeface="Calibri Light"/>
              </a:rPr>
              <a:t>CAMP LEJEUNE JUSTICE ACT</a:t>
            </a:r>
          </a:p>
        </p:txBody>
      </p:sp>
      <p:sp>
        <p:nvSpPr>
          <p:cNvPr id="3" name="Subtitle 2"/>
          <p:cNvSpPr>
            <a:spLocks noGrp="1"/>
          </p:cNvSpPr>
          <p:nvPr>
            <p:ph type="subTitle" idx="1"/>
          </p:nvPr>
        </p:nvSpPr>
        <p:spPr>
          <a:xfrm>
            <a:off x="198581" y="3426291"/>
            <a:ext cx="6540048" cy="2508746"/>
          </a:xfrm>
        </p:spPr>
        <p:txBody>
          <a:bodyPr vert="horz" lIns="91440" tIns="45720" rIns="91440" bIns="45720" rtlCol="0" anchor="t">
            <a:normAutofit fontScale="92500" lnSpcReduction="20000"/>
          </a:bodyPr>
          <a:lstStyle/>
          <a:p>
            <a:pPr algn="l">
              <a:spcBef>
                <a:spcPts val="0"/>
              </a:spcBef>
            </a:pPr>
            <a:endParaRPr lang="en-US" sz="3200" dirty="0">
              <a:cs typeface="Calibri"/>
            </a:endParaRPr>
          </a:p>
          <a:p>
            <a:pPr algn="l">
              <a:spcBef>
                <a:spcPts val="0"/>
              </a:spcBef>
            </a:pPr>
            <a:endParaRPr lang="en-US" sz="3200" dirty="0">
              <a:cs typeface="Calibri"/>
            </a:endParaRPr>
          </a:p>
          <a:p>
            <a:pPr algn="l">
              <a:spcBef>
                <a:spcPts val="0"/>
              </a:spcBef>
            </a:pPr>
            <a:r>
              <a:rPr lang="en-US" sz="3200" dirty="0">
                <a:cs typeface="Calibri"/>
              </a:rPr>
              <a:t>Jason E. Johns</a:t>
            </a:r>
            <a:endParaRPr lang="en-US" dirty="0">
              <a:cs typeface="Calibri"/>
            </a:endParaRPr>
          </a:p>
          <a:p>
            <a:pPr algn="l">
              <a:spcBef>
                <a:spcPts val="0"/>
              </a:spcBef>
            </a:pPr>
            <a:r>
              <a:rPr lang="en-US" sz="2200" dirty="0">
                <a:cs typeface="Calibri"/>
              </a:rPr>
              <a:t>Johns Law Office, LLC and</a:t>
            </a:r>
          </a:p>
          <a:p>
            <a:pPr algn="l">
              <a:spcBef>
                <a:spcPts val="0"/>
              </a:spcBef>
            </a:pPr>
            <a:r>
              <a:rPr lang="en-US" sz="2200" dirty="0">
                <a:cs typeface="Calibri"/>
              </a:rPr>
              <a:t>Baird, Mandalas, Brockstedt &amp; Federico, LLC</a:t>
            </a:r>
            <a:endParaRPr lang="en-US" dirty="0"/>
          </a:p>
          <a:p>
            <a:pPr algn="l">
              <a:spcBef>
                <a:spcPts val="0"/>
              </a:spcBef>
            </a:pPr>
            <a:endParaRPr lang="en-US" sz="2200" dirty="0">
              <a:cs typeface="Calibri"/>
            </a:endParaRPr>
          </a:p>
          <a:p>
            <a:pPr algn="l">
              <a:spcBef>
                <a:spcPts val="0"/>
              </a:spcBef>
            </a:pPr>
            <a:r>
              <a:rPr lang="en-US" sz="2200" dirty="0">
                <a:cs typeface="Calibri"/>
              </a:rPr>
              <a:t>Iraq War Veteran (Army)-Purple Heart Recipient</a:t>
            </a:r>
          </a:p>
          <a:p>
            <a:pPr algn="l">
              <a:spcBef>
                <a:spcPts val="0"/>
              </a:spcBef>
            </a:pPr>
            <a:r>
              <a:rPr lang="en-US" sz="2200" dirty="0">
                <a:cs typeface="Calibri"/>
              </a:rPr>
              <a:t>PSC – Department of Wisconsin</a:t>
            </a:r>
          </a:p>
          <a:p>
            <a:pPr algn="l">
              <a:spcBef>
                <a:spcPts val="0"/>
              </a:spcBef>
            </a:pPr>
            <a:r>
              <a:rPr lang="en-US" sz="2200" dirty="0">
                <a:cs typeface="Calibri"/>
              </a:rPr>
              <a:t>VFW National Legislative Committee</a:t>
            </a:r>
          </a:p>
          <a:p>
            <a:pPr algn="l">
              <a:spcBef>
                <a:spcPts val="0"/>
              </a:spcBef>
            </a:pPr>
            <a:endParaRPr lang="en-US" sz="2200" dirty="0">
              <a:cs typeface="Calibri"/>
            </a:endParaRPr>
          </a:p>
          <a:p>
            <a:pPr algn="l"/>
            <a:endParaRPr lang="en-US" dirty="0">
              <a:cs typeface="Calibri"/>
            </a:endParaRPr>
          </a:p>
        </p:txBody>
      </p:sp>
      <p:pic>
        <p:nvPicPr>
          <p:cNvPr id="6" name="Picture 7">
            <a:extLst>
              <a:ext uri="{FF2B5EF4-FFF2-40B4-BE49-F238E27FC236}">
                <a16:creationId xmlns:a16="http://schemas.microsoft.com/office/drawing/2014/main" id="{E79E44EC-DDB9-6859-ACBD-4A493B4F8936}"/>
              </a:ext>
            </a:extLst>
          </p:cNvPr>
          <p:cNvPicPr>
            <a:picLocks noChangeAspect="1"/>
          </p:cNvPicPr>
          <p:nvPr/>
        </p:nvPicPr>
        <p:blipFill>
          <a:blip r:embed="rId3"/>
          <a:stretch>
            <a:fillRect/>
          </a:stretch>
        </p:blipFill>
        <p:spPr>
          <a:xfrm>
            <a:off x="198581" y="1718187"/>
            <a:ext cx="3320472" cy="2209354"/>
          </a:xfrm>
          <a:prstGeom prst="rect">
            <a:avLst/>
          </a:prstGeom>
        </p:spPr>
      </p:pic>
      <p:pic>
        <p:nvPicPr>
          <p:cNvPr id="7" name="Picture 6" descr="Logo, company name&#10;&#10;Description automatically generated">
            <a:extLst>
              <a:ext uri="{FF2B5EF4-FFF2-40B4-BE49-F238E27FC236}">
                <a16:creationId xmlns:a16="http://schemas.microsoft.com/office/drawing/2014/main" id="{9B1ED39C-1E14-689F-78CC-02CF02092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548747"/>
            <a:ext cx="2730426" cy="1156788"/>
          </a:xfrm>
          <a:prstGeom prst="rect">
            <a:avLst/>
          </a:prstGeom>
        </p:spPr>
      </p:pic>
      <p:pic>
        <p:nvPicPr>
          <p:cNvPr id="8" name="Picture 7">
            <a:extLst>
              <a:ext uri="{FF2B5EF4-FFF2-40B4-BE49-F238E27FC236}">
                <a16:creationId xmlns:a16="http://schemas.microsoft.com/office/drawing/2014/main" id="{923E27D7-3A3D-E9C4-BDE7-827BD74850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30668" y="5593469"/>
            <a:ext cx="2530408" cy="1156787"/>
          </a:xfrm>
          <a:prstGeom prst="rect">
            <a:avLst/>
          </a:prstGeom>
        </p:spPr>
      </p:pic>
    </p:spTree>
    <p:extLst>
      <p:ext uri="{BB962C8B-B14F-4D97-AF65-F5344CB8AC3E}">
        <p14:creationId xmlns:p14="http://schemas.microsoft.com/office/powerpoint/2010/main" val="199876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872565" y="64393"/>
            <a:ext cx="2319435" cy="7915092"/>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274352"/>
            <a:ext cx="9402619" cy="753943"/>
          </a:xfrm>
        </p:spPr>
        <p:txBody>
          <a:bodyPr>
            <a:normAutofit/>
          </a:bodyPr>
          <a:lstStyle/>
          <a:p>
            <a:pPr algn="ctr"/>
            <a:r>
              <a:rPr lang="en-US" sz="3600" dirty="0">
                <a:latin typeface="Arial"/>
                <a:cs typeface="Arial"/>
              </a:rPr>
              <a:t>Offset and Your Benefits</a:t>
            </a:r>
            <a:endParaRPr lang="en-US" sz="3600"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193791"/>
            <a:ext cx="10573059" cy="6094803"/>
          </a:xfrm>
        </p:spPr>
        <p:txBody>
          <a:bodyPr vert="horz" lIns="91440" tIns="45720" rIns="91440" bIns="45720" rtlCol="0" anchor="t">
            <a:noAutofit/>
          </a:bodyPr>
          <a:lstStyle/>
          <a:p>
            <a:pPr>
              <a:lnSpc>
                <a:spcPct val="100000"/>
              </a:lnSpc>
            </a:pPr>
            <a:r>
              <a:rPr lang="en-US" sz="2400" dirty="0">
                <a:ea typeface="+mn-lt"/>
                <a:cs typeface="+mn-lt"/>
              </a:rPr>
              <a:t>The U.S. Department of Veterans Affairs has issued guidance stating the amount of any disability award, payment, or benefit received </a:t>
            </a:r>
            <a:r>
              <a:rPr lang="en-US" sz="2400" u="sng" dirty="0">
                <a:ea typeface="+mn-lt"/>
                <a:cs typeface="+mn-lt"/>
              </a:rPr>
              <a:t>for a condition related to Camp Lejeune</a:t>
            </a:r>
            <a:r>
              <a:rPr lang="en-US" sz="2400" dirty="0">
                <a:ea typeface="+mn-lt"/>
                <a:cs typeface="+mn-lt"/>
              </a:rPr>
              <a:t> will only </a:t>
            </a:r>
            <a:r>
              <a:rPr lang="en-US" sz="2400" b="1" dirty="0">
                <a:ea typeface="+mn-lt"/>
                <a:cs typeface="+mn-lt"/>
              </a:rPr>
              <a:t>reduce the amount of the award</a:t>
            </a:r>
            <a:r>
              <a:rPr lang="en-US" sz="2400" dirty="0">
                <a:ea typeface="+mn-lt"/>
                <a:cs typeface="+mn-lt"/>
              </a:rPr>
              <a:t> and will</a:t>
            </a:r>
            <a:r>
              <a:rPr lang="en-US" sz="2200" b="1" dirty="0">
                <a:ea typeface="+mn-lt"/>
                <a:cs typeface="+mn-lt"/>
              </a:rPr>
              <a:t>:</a:t>
            </a:r>
            <a:endParaRPr lang="en-US" sz="2200" dirty="0">
              <a:ea typeface="+mn-lt"/>
              <a:cs typeface="+mn-lt"/>
            </a:endParaRPr>
          </a:p>
          <a:p>
            <a:pPr lvl="1">
              <a:lnSpc>
                <a:spcPct val="100000"/>
              </a:lnSpc>
            </a:pPr>
            <a:r>
              <a:rPr lang="en-US" sz="2400" b="1" u="sng" dirty="0">
                <a:highlight>
                  <a:srgbClr val="FFFF00"/>
                </a:highlight>
                <a:ea typeface="+mn-lt"/>
                <a:cs typeface="+mn-lt"/>
              </a:rPr>
              <a:t>NOT reduce rating percentage or monthly compensation</a:t>
            </a:r>
            <a:r>
              <a:rPr lang="en-US" sz="2000" dirty="0">
                <a:ea typeface="+mn-lt"/>
                <a:cs typeface="+mn-lt"/>
              </a:rPr>
              <a:t>;</a:t>
            </a:r>
          </a:p>
          <a:p>
            <a:pPr marL="457200" lvl="1" indent="0">
              <a:lnSpc>
                <a:spcPct val="100000"/>
              </a:lnSpc>
              <a:buNone/>
            </a:pPr>
            <a:endParaRPr lang="en-US" sz="2000" dirty="0">
              <a:highlight>
                <a:srgbClr val="FFFF00"/>
              </a:highlight>
              <a:ea typeface="+mn-lt"/>
              <a:cs typeface="+mn-lt"/>
            </a:endParaRPr>
          </a:p>
          <a:p>
            <a:pPr lvl="1">
              <a:lnSpc>
                <a:spcPct val="100000"/>
              </a:lnSpc>
            </a:pPr>
            <a:r>
              <a:rPr lang="en-US" sz="2400" b="1" u="sng" dirty="0">
                <a:highlight>
                  <a:srgbClr val="FFFF00"/>
                </a:highlight>
                <a:ea typeface="+mn-lt"/>
                <a:cs typeface="+mn-lt"/>
              </a:rPr>
              <a:t>NOT affect eligibility for other VA benefits or services</a:t>
            </a:r>
            <a:r>
              <a:rPr lang="en-US" sz="2000" dirty="0">
                <a:ea typeface="+mn-lt"/>
                <a:cs typeface="+mn-lt"/>
              </a:rPr>
              <a:t>;</a:t>
            </a:r>
          </a:p>
          <a:p>
            <a:pPr marL="457200" lvl="1" indent="0">
              <a:lnSpc>
                <a:spcPct val="100000"/>
              </a:lnSpc>
              <a:buNone/>
            </a:pPr>
            <a:endParaRPr lang="en-US" sz="2000" dirty="0">
              <a:ea typeface="+mn-lt"/>
              <a:cs typeface="+mn-lt"/>
            </a:endParaRPr>
          </a:p>
          <a:p>
            <a:pPr lvl="1">
              <a:lnSpc>
                <a:spcPct val="100000"/>
              </a:lnSpc>
            </a:pPr>
            <a:r>
              <a:rPr lang="en-US" sz="2400" b="1" u="sng" dirty="0">
                <a:highlight>
                  <a:srgbClr val="FFFF00"/>
                </a:highlight>
                <a:ea typeface="+mn-lt"/>
                <a:cs typeface="+mn-lt"/>
              </a:rPr>
              <a:t>NOT affect  benefits or healthcare the VA provides to you now or in the future</a:t>
            </a:r>
            <a:r>
              <a:rPr lang="en-US" sz="2000" dirty="0">
                <a:ea typeface="+mn-lt"/>
                <a:cs typeface="+mn-lt"/>
              </a:rPr>
              <a:t>.</a:t>
            </a:r>
          </a:p>
          <a:p>
            <a:pPr marL="457200" lvl="1" indent="0">
              <a:lnSpc>
                <a:spcPct val="100000"/>
              </a:lnSpc>
              <a:buNone/>
            </a:pPr>
            <a:r>
              <a:rPr lang="en-US" sz="2000" i="1" dirty="0">
                <a:ea typeface="+mn-lt"/>
                <a:cs typeface="+mn-lt"/>
              </a:rPr>
              <a:t>For more info: </a:t>
            </a:r>
            <a:r>
              <a:rPr lang="en-US" sz="2000" i="1" dirty="0">
                <a:ea typeface="+mn-lt"/>
                <a:cs typeface="+mn-lt"/>
                <a:hlinkClick r:id="rId3"/>
              </a:rPr>
              <a:t>www.VA.gov/CampLejeune</a:t>
            </a:r>
            <a:r>
              <a:rPr lang="en-US" sz="2000" i="1" dirty="0">
                <a:ea typeface="+mn-lt"/>
                <a:cs typeface="+mn-lt"/>
              </a:rPr>
              <a:t> </a:t>
            </a:r>
          </a:p>
          <a:p>
            <a:pPr marL="0" indent="0">
              <a:lnSpc>
                <a:spcPct val="100000"/>
              </a:lnSpc>
              <a:buNone/>
            </a:pPr>
            <a:endParaRPr lang="en-US" sz="2000" dirty="0">
              <a:cs typeface="Calibri"/>
            </a:endParaRPr>
          </a:p>
          <a:p>
            <a:pPr marL="457200" lvl="1" indent="0">
              <a:buNone/>
            </a:pPr>
            <a:endParaRPr lang="en-US" sz="2200" dirty="0">
              <a:cs typeface="Calibri"/>
            </a:endParaRPr>
          </a:p>
          <a:p>
            <a:pPr lvl="1">
              <a:lnSpc>
                <a:spcPct val="110000"/>
              </a:lnSpc>
            </a:pPr>
            <a:endParaRPr lang="en-US" sz="2200" dirty="0">
              <a:cs typeface="Calibri"/>
            </a:endParaRPr>
          </a:p>
          <a:p>
            <a:endParaRPr lang="en-US" sz="2200" dirty="0">
              <a:cs typeface="Calibri"/>
            </a:endParaRPr>
          </a:p>
          <a:p>
            <a:pPr lvl="1"/>
            <a:endParaRPr lang="en-US" sz="2200" dirty="0">
              <a:cs typeface="Calibri"/>
            </a:endParaRPr>
          </a:p>
          <a:p>
            <a:pPr lvl="2"/>
            <a:endParaRPr lang="en-US" sz="2200" dirty="0">
              <a:cs typeface="Calibri"/>
            </a:endParaRPr>
          </a:p>
          <a:p>
            <a:endParaRPr lang="en-US" sz="2200" dirty="0">
              <a:cs typeface="Calibri"/>
            </a:endParaRPr>
          </a:p>
        </p:txBody>
      </p:sp>
      <p:pic>
        <p:nvPicPr>
          <p:cNvPr id="7" name="Picture 6" descr="Logo, company name&#10;&#10;Description automatically generated">
            <a:extLst>
              <a:ext uri="{FF2B5EF4-FFF2-40B4-BE49-F238E27FC236}">
                <a16:creationId xmlns:a16="http://schemas.microsoft.com/office/drawing/2014/main" id="{4E6BDD38-09F0-7723-1E8C-C2689BD49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115" y="5947886"/>
            <a:ext cx="1990528" cy="845721"/>
          </a:xfrm>
          <a:prstGeom prst="rect">
            <a:avLst/>
          </a:prstGeom>
        </p:spPr>
      </p:pic>
      <p:pic>
        <p:nvPicPr>
          <p:cNvPr id="4" name="Picture 3">
            <a:extLst>
              <a:ext uri="{FF2B5EF4-FFF2-40B4-BE49-F238E27FC236}">
                <a16:creationId xmlns:a16="http://schemas.microsoft.com/office/drawing/2014/main" id="{2D9C51B9-131C-E2A2-BD63-C81C18E571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90384" y="5907092"/>
            <a:ext cx="1990527" cy="886515"/>
          </a:xfrm>
          <a:prstGeom prst="rect">
            <a:avLst/>
          </a:prstGeom>
        </p:spPr>
      </p:pic>
    </p:spTree>
    <p:extLst>
      <p:ext uri="{BB962C8B-B14F-4D97-AF65-F5344CB8AC3E}">
        <p14:creationId xmlns:p14="http://schemas.microsoft.com/office/powerpoint/2010/main" val="8398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872565" y="64393"/>
            <a:ext cx="2319435" cy="7915092"/>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274352"/>
            <a:ext cx="9402619" cy="753943"/>
          </a:xfrm>
        </p:spPr>
        <p:txBody>
          <a:bodyPr>
            <a:normAutofit fontScale="90000"/>
          </a:bodyPr>
          <a:lstStyle/>
          <a:p>
            <a:pPr algn="ctr"/>
            <a:r>
              <a:rPr lang="en-US" sz="3600" dirty="0">
                <a:latin typeface="Arial"/>
                <a:cs typeface="Arial"/>
              </a:rPr>
              <a:t>New Elective “Presumptive” Option for Settlement </a:t>
            </a:r>
            <a:endParaRPr lang="en-US" sz="3600"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193791"/>
            <a:ext cx="10573059" cy="6094803"/>
          </a:xfrm>
        </p:spPr>
        <p:txBody>
          <a:bodyPr vert="horz" lIns="91440" tIns="45720" rIns="91440" bIns="45720" rtlCol="0" anchor="t">
            <a:noAutofit/>
          </a:bodyPr>
          <a:lstStyle/>
          <a:p>
            <a:pPr>
              <a:lnSpc>
                <a:spcPct val="100000"/>
              </a:lnSpc>
            </a:pPr>
            <a:r>
              <a:rPr lang="en-US" sz="2000" dirty="0">
                <a:ea typeface="+mn-lt"/>
                <a:cs typeface="+mn-lt"/>
              </a:rPr>
              <a:t>On September 6</a:t>
            </a:r>
            <a:r>
              <a:rPr lang="en-US" sz="2000" baseline="30000" dirty="0">
                <a:ea typeface="+mn-lt"/>
                <a:cs typeface="+mn-lt"/>
              </a:rPr>
              <a:t>th</a:t>
            </a:r>
            <a:r>
              <a:rPr lang="en-US" sz="2000" dirty="0">
                <a:ea typeface="+mn-lt"/>
                <a:cs typeface="+mn-lt"/>
              </a:rPr>
              <a:t> the Department of Justice announced a new voluntary framework to evaluate and potentially settle claims with some claimants. It is known as the “Elective Option” or EO. </a:t>
            </a:r>
          </a:p>
          <a:p>
            <a:pPr>
              <a:lnSpc>
                <a:spcPct val="100000"/>
              </a:lnSpc>
            </a:pPr>
            <a:r>
              <a:rPr lang="en-US" sz="2000" dirty="0">
                <a:ea typeface="+mn-lt"/>
                <a:cs typeface="+mn-lt"/>
              </a:rPr>
              <a:t>If a veteran is service-connected for Lejeune, they can rely on those benefits to establish eligibility for an EO settlement offer and any settlement received will not be offset by previous benefits received. </a:t>
            </a:r>
          </a:p>
          <a:p>
            <a:pPr>
              <a:lnSpc>
                <a:spcPct val="100000"/>
              </a:lnSpc>
            </a:pPr>
            <a:r>
              <a:rPr lang="en-US" sz="2000" dirty="0">
                <a:ea typeface="+mn-lt"/>
                <a:cs typeface="+mn-lt"/>
              </a:rPr>
              <a:t>The EO grid framework is broke down by conditions that the Agency for Toxic Substance and Disease Registry (“ATSDR”) has identified as “at least as likely as not” (Tier 2) or “more likely than not” (Tier 1) and </a:t>
            </a:r>
            <a:r>
              <a:rPr lang="en-US" sz="2000" u="sng" dirty="0">
                <a:ea typeface="+mn-lt"/>
                <a:cs typeface="+mn-lt"/>
              </a:rPr>
              <a:t>only</a:t>
            </a:r>
            <a:r>
              <a:rPr lang="en-US" sz="2000" dirty="0">
                <a:ea typeface="+mn-lt"/>
                <a:cs typeface="+mn-lt"/>
              </a:rPr>
              <a:t> covers the following NINE conditions: Tier 1: Kidney cancer, Liver Cancer, Non-Hodgkin Lymphoma, Leukemias, Bladder Cancer. Tier 2: Multiple Myeloma, Parkinson’s Disease, Kidney Disease/End State Renal Disease and Systemic Sclerosis/Systemic Scleroderma.</a:t>
            </a:r>
          </a:p>
          <a:p>
            <a:pPr>
              <a:lnSpc>
                <a:spcPct val="100000"/>
              </a:lnSpc>
            </a:pPr>
            <a:r>
              <a:rPr lang="en-US" sz="2000" dirty="0">
                <a:ea typeface="+mn-lt"/>
                <a:cs typeface="+mn-lt"/>
              </a:rPr>
              <a:t>For Tier 1 conditions pay out would be based on length of time onboard Lejeune: $150K (30-364 days); $300K (1 year to 5 years); $450K (more than 5 years).</a:t>
            </a:r>
          </a:p>
          <a:p>
            <a:pPr>
              <a:lnSpc>
                <a:spcPct val="100000"/>
              </a:lnSpc>
            </a:pPr>
            <a:r>
              <a:rPr lang="en-US" sz="2000" dirty="0">
                <a:ea typeface="+mn-lt"/>
                <a:cs typeface="+mn-lt"/>
              </a:rPr>
              <a:t>For Tier 2 conditions its is: $100K (30-64 days); $250K (1 year to 5 years); $400K (more than 5 years).</a:t>
            </a:r>
          </a:p>
          <a:p>
            <a:pPr>
              <a:lnSpc>
                <a:spcPct val="100000"/>
              </a:lnSpc>
            </a:pPr>
            <a:r>
              <a:rPr lang="en-US" sz="2000" dirty="0">
                <a:ea typeface="+mn-lt"/>
                <a:cs typeface="+mn-lt"/>
              </a:rPr>
              <a:t>Only providing $100K additional for death claims. Maximum amount available is $550K.</a:t>
            </a:r>
          </a:p>
          <a:p>
            <a:pPr>
              <a:lnSpc>
                <a:spcPct val="100000"/>
              </a:lnSpc>
            </a:pPr>
            <a:endParaRPr lang="en-US" sz="2400" dirty="0">
              <a:ea typeface="+mn-lt"/>
              <a:cs typeface="+mn-lt"/>
            </a:endParaRPr>
          </a:p>
          <a:p>
            <a:pPr marL="0" indent="0">
              <a:lnSpc>
                <a:spcPct val="100000"/>
              </a:lnSpc>
              <a:buNone/>
            </a:pPr>
            <a:endParaRPr lang="en-US" sz="2000" dirty="0">
              <a:cs typeface="Calibri"/>
            </a:endParaRPr>
          </a:p>
          <a:p>
            <a:pPr marL="457200" lvl="1" indent="0">
              <a:buNone/>
            </a:pPr>
            <a:endParaRPr lang="en-US" sz="2200" dirty="0">
              <a:cs typeface="Calibri"/>
            </a:endParaRPr>
          </a:p>
          <a:p>
            <a:pPr lvl="1">
              <a:lnSpc>
                <a:spcPct val="110000"/>
              </a:lnSpc>
            </a:pPr>
            <a:endParaRPr lang="en-US" sz="2200" dirty="0">
              <a:cs typeface="Calibri"/>
            </a:endParaRPr>
          </a:p>
          <a:p>
            <a:endParaRPr lang="en-US" sz="2200" dirty="0">
              <a:cs typeface="Calibri"/>
            </a:endParaRPr>
          </a:p>
          <a:p>
            <a:pPr lvl="1"/>
            <a:endParaRPr lang="en-US" sz="2200" dirty="0">
              <a:cs typeface="Calibri"/>
            </a:endParaRPr>
          </a:p>
          <a:p>
            <a:pPr lvl="2"/>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29312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55084"/>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101171"/>
            <a:ext cx="5488711" cy="1562122"/>
          </a:xfrm>
        </p:spPr>
        <p:txBody>
          <a:bodyPr>
            <a:noAutofit/>
          </a:bodyPr>
          <a:lstStyle/>
          <a:p>
            <a:pPr algn="ctr"/>
            <a:r>
              <a:rPr lang="en-US" sz="4000" dirty="0">
                <a:latin typeface="Arial"/>
                <a:cs typeface="Arial"/>
              </a:rPr>
              <a:t>Why the VFW Entrusts BMBF Law</a:t>
            </a:r>
            <a:endParaRPr lang="en-US" sz="4000"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768927" y="1716284"/>
            <a:ext cx="10416988" cy="5300661"/>
          </a:xfrm>
        </p:spPr>
        <p:txBody>
          <a:bodyPr vert="horz" lIns="91440" tIns="45720" rIns="91440" bIns="45720" rtlCol="0" anchor="t">
            <a:noAutofit/>
          </a:bodyPr>
          <a:lstStyle/>
          <a:p>
            <a:pPr marL="0" indent="0">
              <a:lnSpc>
                <a:spcPct val="100000"/>
              </a:lnSpc>
              <a:buNone/>
            </a:pPr>
            <a:r>
              <a:rPr lang="en-US" sz="2400" dirty="0">
                <a:ea typeface="+mn-lt"/>
                <a:cs typeface="+mn-lt"/>
              </a:rPr>
              <a:t>Our team is entrusted by the VFW because of our depth of experience in groundwater contamination cases and our core commitment to doing right by veterans and their families throughout the process. We believe in justice over the dollar and pledge:</a:t>
            </a:r>
          </a:p>
          <a:p>
            <a:pPr>
              <a:lnSpc>
                <a:spcPct val="100000"/>
              </a:lnSpc>
            </a:pPr>
            <a:r>
              <a:rPr lang="en-US" b="1" dirty="0">
                <a:ea typeface="+mn-lt"/>
                <a:cs typeface="+mn-lt"/>
              </a:rPr>
              <a:t>25% CONTINGENCY FEE </a:t>
            </a:r>
            <a:r>
              <a:rPr lang="en-US" sz="2000" dirty="0">
                <a:ea typeface="+mn-lt"/>
                <a:cs typeface="+mn-lt"/>
              </a:rPr>
              <a:t>(plus any costs and fees incurred for trial as required by NC law). </a:t>
            </a:r>
            <a:endParaRPr lang="en-US" sz="2000" b="1" dirty="0">
              <a:ea typeface="+mn-lt"/>
              <a:cs typeface="+mn-lt"/>
            </a:endParaRPr>
          </a:p>
          <a:p>
            <a:pPr>
              <a:lnSpc>
                <a:spcPct val="100000"/>
              </a:lnSpc>
            </a:pPr>
            <a:r>
              <a:rPr lang="en-US" sz="2400" b="1" dirty="0">
                <a:ea typeface="+mn-lt"/>
                <a:cs typeface="+mn-lt"/>
              </a:rPr>
              <a:t>NO OUT-OF-POCKET COSTS OR FEES.</a:t>
            </a:r>
          </a:p>
          <a:p>
            <a:pPr>
              <a:lnSpc>
                <a:spcPct val="100000"/>
              </a:lnSpc>
            </a:pPr>
            <a:r>
              <a:rPr lang="en-US" sz="2400" b="1" dirty="0">
                <a:ea typeface="+mn-lt"/>
                <a:cs typeface="+mn-lt"/>
              </a:rPr>
              <a:t>COORDINATE WITH VFW ACCREDITED SERVICE OFFICERS </a:t>
            </a:r>
            <a:r>
              <a:rPr lang="en-US" sz="2400" dirty="0">
                <a:ea typeface="+mn-lt"/>
                <a:cs typeface="+mn-lt"/>
              </a:rPr>
              <a:t>to</a:t>
            </a:r>
            <a:r>
              <a:rPr lang="en-US" sz="2400" b="1" dirty="0">
                <a:ea typeface="+mn-lt"/>
                <a:cs typeface="+mn-lt"/>
              </a:rPr>
              <a:t> </a:t>
            </a:r>
            <a:r>
              <a:rPr lang="en-US" sz="2400" dirty="0">
                <a:ea typeface="+mn-lt"/>
                <a:cs typeface="+mn-lt"/>
              </a:rPr>
              <a:t>assure veterans &amp; surviving spouses have applied for all VA benefits they are eligible for. </a:t>
            </a:r>
          </a:p>
          <a:p>
            <a:pPr>
              <a:lnSpc>
                <a:spcPct val="100000"/>
              </a:lnSpc>
            </a:pPr>
            <a:r>
              <a:rPr lang="en-US" sz="2400" b="1" dirty="0">
                <a:ea typeface="+mn-lt"/>
                <a:cs typeface="+mn-lt"/>
              </a:rPr>
              <a:t>PERSONAL &amp; REAL TIME CONTACT WITH YOUR ATTORNEY</a:t>
            </a:r>
            <a:r>
              <a:rPr lang="en-US" sz="2400" dirty="0">
                <a:ea typeface="+mn-lt"/>
                <a:cs typeface="+mn-lt"/>
              </a:rPr>
              <a:t>. You get our direct office lines and cell phone numbers, not a call center. </a:t>
            </a:r>
            <a:endParaRPr lang="en-US" sz="2400" b="1" dirty="0">
              <a:ea typeface="+mn-lt"/>
              <a:cs typeface="+mn-lt"/>
            </a:endParaRPr>
          </a:p>
          <a:p>
            <a:pPr>
              <a:lnSpc>
                <a:spcPct val="100000"/>
              </a:lnSpc>
            </a:pPr>
            <a:endParaRPr lang="en-US" sz="2400" dirty="0">
              <a:ea typeface="+mn-lt"/>
              <a:cs typeface="+mn-lt"/>
            </a:endParaRPr>
          </a:p>
          <a:p>
            <a:pPr>
              <a:lnSpc>
                <a:spcPct val="100000"/>
              </a:lnSpc>
            </a:pPr>
            <a:endParaRPr lang="en-US" sz="2000" dirty="0">
              <a:cs typeface="Calibri"/>
            </a:endParaRPr>
          </a:p>
          <a:p>
            <a:pPr>
              <a:lnSpc>
                <a:spcPct val="100000"/>
              </a:lnSpc>
            </a:pPr>
            <a:endParaRPr lang="en-US" sz="2000" dirty="0">
              <a:cs typeface="Calibri"/>
            </a:endParaRPr>
          </a:p>
          <a:p>
            <a:pPr marL="0" indent="0">
              <a:lnSpc>
                <a:spcPct val="100000"/>
              </a:lnSpc>
              <a:buNone/>
            </a:pPr>
            <a:endParaRPr lang="en-US" dirty="0">
              <a:cs typeface="Calibri"/>
            </a:endParaRPr>
          </a:p>
          <a:p>
            <a:endParaRPr lang="en-US" dirty="0">
              <a:cs typeface="Calibri"/>
            </a:endParaRPr>
          </a:p>
          <a:p>
            <a:pPr lvl="1"/>
            <a:endParaRPr lang="en-US" dirty="0">
              <a:cs typeface="Calibri"/>
            </a:endParaRPr>
          </a:p>
          <a:p>
            <a:pPr lvl="2"/>
            <a:endParaRPr lang="en-US" dirty="0">
              <a:cs typeface="Calibri"/>
            </a:endParaRPr>
          </a:p>
          <a:p>
            <a:endParaRPr lang="en-US" dirty="0">
              <a:cs typeface="Calibri"/>
            </a:endParaRPr>
          </a:p>
        </p:txBody>
      </p:sp>
      <p:pic>
        <p:nvPicPr>
          <p:cNvPr id="7" name="Picture 6" descr="Logo, company name&#10;&#10;Description automatically generated">
            <a:extLst>
              <a:ext uri="{FF2B5EF4-FFF2-40B4-BE49-F238E27FC236}">
                <a16:creationId xmlns:a16="http://schemas.microsoft.com/office/drawing/2014/main" id="{A8A1B57B-C287-74CC-8D2F-C89A65E4F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387" y="386950"/>
            <a:ext cx="1794256" cy="977763"/>
          </a:xfrm>
          <a:prstGeom prst="rect">
            <a:avLst/>
          </a:prstGeom>
        </p:spPr>
      </p:pic>
      <p:pic>
        <p:nvPicPr>
          <p:cNvPr id="4" name="Picture 7">
            <a:extLst>
              <a:ext uri="{FF2B5EF4-FFF2-40B4-BE49-F238E27FC236}">
                <a16:creationId xmlns:a16="http://schemas.microsoft.com/office/drawing/2014/main" id="{6ABC3A02-B129-C393-EAEC-EDCC5BB14B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82234" y="174089"/>
            <a:ext cx="2235633" cy="1190625"/>
          </a:xfrm>
          <a:prstGeom prst="rect">
            <a:avLst/>
          </a:prstGeom>
        </p:spPr>
      </p:pic>
    </p:spTree>
    <p:extLst>
      <p:ext uri="{BB962C8B-B14F-4D97-AF65-F5344CB8AC3E}">
        <p14:creationId xmlns:p14="http://schemas.microsoft.com/office/powerpoint/2010/main" val="61074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ctrTitle"/>
          </p:nvPr>
        </p:nvSpPr>
        <p:spPr>
          <a:xfrm>
            <a:off x="478164" y="-2167576"/>
            <a:ext cx="9144000" cy="2387600"/>
          </a:xfrm>
        </p:spPr>
        <p:txBody>
          <a:bodyPr>
            <a:noAutofit/>
          </a:bodyPr>
          <a:lstStyle/>
          <a:p>
            <a:br>
              <a:rPr lang="en-US" sz="7200" dirty="0">
                <a:latin typeface="Arial"/>
                <a:cs typeface="Arial"/>
              </a:rPr>
            </a:br>
            <a:br>
              <a:rPr lang="en-US" sz="7200" dirty="0">
                <a:latin typeface="Arial"/>
                <a:cs typeface="Arial"/>
              </a:rPr>
            </a:br>
            <a:endParaRPr lang="en-US" sz="5400" dirty="0">
              <a:latin typeface="Arial"/>
              <a:cs typeface="Arial"/>
            </a:endParaRPr>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3" name="Rectangle 2">
            <a:extLst>
              <a:ext uri="{FF2B5EF4-FFF2-40B4-BE49-F238E27FC236}">
                <a16:creationId xmlns:a16="http://schemas.microsoft.com/office/drawing/2014/main" id="{148658DD-A5A3-6FB3-A583-EF8C0C0C5D3C}"/>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p&#10;&#10;Description automatically generated">
            <a:extLst>
              <a:ext uri="{FF2B5EF4-FFF2-40B4-BE49-F238E27FC236}">
                <a16:creationId xmlns:a16="http://schemas.microsoft.com/office/drawing/2014/main" id="{DB509796-F682-6D4F-5423-5F93025FF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467" y="399647"/>
            <a:ext cx="9034337" cy="4960629"/>
          </a:xfrm>
          <a:prstGeom prst="rect">
            <a:avLst/>
          </a:prstGeom>
        </p:spPr>
      </p:pic>
      <p:sp>
        <p:nvSpPr>
          <p:cNvPr id="4" name="TextBox 3">
            <a:extLst>
              <a:ext uri="{FF2B5EF4-FFF2-40B4-BE49-F238E27FC236}">
                <a16:creationId xmlns:a16="http://schemas.microsoft.com/office/drawing/2014/main" id="{98FA7226-9DE0-1191-F331-F0D55A1D44DB}"/>
              </a:ext>
            </a:extLst>
          </p:cNvPr>
          <p:cNvSpPr txBox="1"/>
          <p:nvPr/>
        </p:nvSpPr>
        <p:spPr>
          <a:xfrm>
            <a:off x="1334456" y="5825882"/>
            <a:ext cx="8664360" cy="1077218"/>
          </a:xfrm>
          <a:prstGeom prst="rect">
            <a:avLst/>
          </a:prstGeom>
          <a:noFill/>
        </p:spPr>
        <p:txBody>
          <a:bodyPr wrap="none" rtlCol="0">
            <a:spAutoFit/>
          </a:bodyPr>
          <a:lstStyle/>
          <a:p>
            <a:pPr algn="ctr"/>
            <a:r>
              <a:rPr lang="en-US" sz="3200" dirty="0">
                <a:hlinkClick r:id="rId5"/>
              </a:rPr>
              <a:t>www.CampLejeuneGroundwater.com/VFW</a:t>
            </a:r>
            <a:r>
              <a:rPr lang="en-US" sz="3200" dirty="0"/>
              <a:t> </a:t>
            </a:r>
          </a:p>
          <a:p>
            <a:pPr algn="ctr"/>
            <a:r>
              <a:rPr lang="en-US" sz="3200" dirty="0"/>
              <a:t>Jason E. Johns </a:t>
            </a:r>
            <a:r>
              <a:rPr lang="en-US" sz="3200" dirty="0">
                <a:hlinkClick r:id="rId6"/>
              </a:rPr>
              <a:t>jason@johnslaw.biz</a:t>
            </a:r>
            <a:r>
              <a:rPr lang="en-US" sz="3200" dirty="0"/>
              <a:t>  (608) 209-0805</a:t>
            </a:r>
          </a:p>
        </p:txBody>
      </p:sp>
    </p:spTree>
    <p:extLst>
      <p:ext uri="{BB962C8B-B14F-4D97-AF65-F5344CB8AC3E}">
        <p14:creationId xmlns:p14="http://schemas.microsoft.com/office/powerpoint/2010/main" val="386688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dirty="0">
                <a:latin typeface="Arial"/>
                <a:cs typeface="Arial"/>
              </a:rPr>
              <a:t> Toxic Contamination of Water</a:t>
            </a:r>
            <a:endParaRPr lang="en-US"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005205"/>
            <a:ext cx="10416988" cy="5907751"/>
          </a:xfrm>
        </p:spPr>
        <p:txBody>
          <a:bodyPr vert="horz" lIns="91440" tIns="45720" rIns="91440" bIns="45720" rtlCol="0" anchor="t">
            <a:noAutofit/>
          </a:bodyPr>
          <a:lstStyle/>
          <a:p>
            <a:pPr marL="0" indent="0">
              <a:lnSpc>
                <a:spcPct val="120000"/>
              </a:lnSpc>
              <a:spcBef>
                <a:spcPts val="0"/>
              </a:spcBef>
              <a:spcAft>
                <a:spcPts val="0"/>
              </a:spcAft>
              <a:buNone/>
            </a:pPr>
            <a:endParaRPr lang="en-US" sz="2200" dirty="0">
              <a:ea typeface="+mn-lt"/>
              <a:cs typeface="+mn-lt"/>
            </a:endParaRPr>
          </a:p>
          <a:p>
            <a:pPr marL="457200" indent="-457200">
              <a:lnSpc>
                <a:spcPct val="120000"/>
              </a:lnSpc>
              <a:spcBef>
                <a:spcPts val="0"/>
              </a:spcBef>
              <a:spcAft>
                <a:spcPts val="0"/>
              </a:spcAft>
            </a:pPr>
            <a:r>
              <a:rPr lang="en-US" sz="1700" dirty="0">
                <a:ea typeface="+mn-lt"/>
                <a:cs typeface="+mn-lt"/>
              </a:rPr>
              <a:t>From 1953-1987, massive contamination of the water at Camp Lejeune occurred resulting in the base becoming the site of one the worst public health disasters in our nation’s history. </a:t>
            </a:r>
          </a:p>
          <a:p>
            <a:pPr marL="0" indent="0">
              <a:lnSpc>
                <a:spcPct val="120000"/>
              </a:lnSpc>
              <a:spcBef>
                <a:spcPts val="0"/>
              </a:spcBef>
              <a:spcAft>
                <a:spcPts val="0"/>
              </a:spcAft>
              <a:buNone/>
            </a:pPr>
            <a:endParaRPr lang="en-US" sz="1700" dirty="0">
              <a:ea typeface="+mn-lt"/>
              <a:cs typeface="+mn-lt"/>
            </a:endParaRPr>
          </a:p>
          <a:p>
            <a:pPr marL="457200" indent="-457200">
              <a:lnSpc>
                <a:spcPct val="120000"/>
              </a:lnSpc>
              <a:spcBef>
                <a:spcPts val="0"/>
              </a:spcBef>
              <a:spcAft>
                <a:spcPts val="0"/>
              </a:spcAft>
            </a:pPr>
            <a:r>
              <a:rPr lang="en-US" sz="1700" dirty="0">
                <a:ea typeface="+mn-lt"/>
                <a:cs typeface="+mn-lt"/>
              </a:rPr>
              <a:t>Levels of hazardous chemicals were among the highest ever seen in a large, public water system, </a:t>
            </a:r>
            <a:r>
              <a:rPr lang="en-US" sz="1700" b="1" dirty="0">
                <a:highlight>
                  <a:srgbClr val="FFFF00"/>
                </a:highlight>
                <a:ea typeface="+mn-lt"/>
                <a:cs typeface="+mn-lt"/>
              </a:rPr>
              <a:t>Trichloroethylene (TCE), an industrial solvent and known carcinogen, is considered “safe” for human consumption by the EPA if found at 5 ppb. TCE  in the water fountain at Berkeley Manor Elementary School was 1,444 ppb... </a:t>
            </a:r>
            <a:endParaRPr lang="en-US" sz="1700" b="1" dirty="0">
              <a:highlight>
                <a:srgbClr val="FFFF00"/>
              </a:highlight>
              <a:cs typeface="Calibri" panose="020F0502020204030204"/>
            </a:endParaRPr>
          </a:p>
          <a:p>
            <a:pPr marL="0" indent="0">
              <a:lnSpc>
                <a:spcPct val="120000"/>
              </a:lnSpc>
              <a:spcBef>
                <a:spcPts val="0"/>
              </a:spcBef>
              <a:spcAft>
                <a:spcPts val="0"/>
              </a:spcAft>
              <a:buNone/>
            </a:pPr>
            <a:endParaRPr lang="en-US" sz="1700" dirty="0">
              <a:ea typeface="+mn-lt"/>
              <a:cs typeface="+mn-lt"/>
            </a:endParaRPr>
          </a:p>
          <a:p>
            <a:pPr marL="457200" indent="-457200">
              <a:lnSpc>
                <a:spcPct val="120000"/>
              </a:lnSpc>
              <a:spcBef>
                <a:spcPts val="0"/>
              </a:spcBef>
              <a:spcAft>
                <a:spcPts val="0"/>
              </a:spcAft>
            </a:pPr>
            <a:r>
              <a:rPr lang="en-US" sz="1700" dirty="0">
                <a:ea typeface="+mn-lt"/>
                <a:cs typeface="+mn-lt"/>
              </a:rPr>
              <a:t>For decades, personnel &amp; family members at Camp Lejeune complained to base officials of “foul smelling” water. Taking hot showers, baths, and washing hands only vaporized the chemicals and put them into the air, compounding the harm of the toxins by inhalation into one’s respiratory system.</a:t>
            </a:r>
          </a:p>
          <a:p>
            <a:pPr marL="457200" indent="-457200">
              <a:lnSpc>
                <a:spcPct val="120000"/>
              </a:lnSpc>
              <a:spcBef>
                <a:spcPts val="0"/>
              </a:spcBef>
              <a:spcAft>
                <a:spcPts val="0"/>
              </a:spcAft>
            </a:pPr>
            <a:endParaRPr lang="en-US" sz="1700" dirty="0">
              <a:ea typeface="+mn-lt"/>
              <a:cs typeface="+mn-lt"/>
            </a:endParaRPr>
          </a:p>
          <a:p>
            <a:pPr marL="457200" indent="-457200">
              <a:lnSpc>
                <a:spcPct val="120000"/>
              </a:lnSpc>
              <a:spcBef>
                <a:spcPts val="0"/>
              </a:spcBef>
              <a:spcAft>
                <a:spcPts val="0"/>
              </a:spcAft>
            </a:pPr>
            <a:r>
              <a:rPr lang="en-US" sz="1700" dirty="0">
                <a:ea typeface="+mn-lt"/>
                <a:cs typeface="+mn-lt"/>
              </a:rPr>
              <a:t>In the mid-1960’s base officials became aware that personnel and their families were getting sick and in the early 1970’s were informed of numerous harmful chemicals detected in the water supply. Yet they chose to ignore it, kept it quiet, and did nothing. </a:t>
            </a:r>
          </a:p>
          <a:p>
            <a:pPr marL="457200" indent="-457200">
              <a:lnSpc>
                <a:spcPct val="120000"/>
              </a:lnSpc>
              <a:spcBef>
                <a:spcPts val="0"/>
              </a:spcBef>
              <a:spcAft>
                <a:spcPts val="0"/>
              </a:spcAft>
            </a:pPr>
            <a:endParaRPr lang="en-US" sz="2200" dirty="0">
              <a:ea typeface="+mn-lt"/>
              <a:cs typeface="+mn-lt"/>
            </a:endParaRPr>
          </a:p>
          <a:p>
            <a:pPr marL="457200" indent="-457200">
              <a:lnSpc>
                <a:spcPct val="120000"/>
              </a:lnSpc>
              <a:spcBef>
                <a:spcPts val="0"/>
              </a:spcBef>
              <a:spcAft>
                <a:spcPts val="0"/>
              </a:spcAft>
            </a:pPr>
            <a:endParaRPr lang="en-US" sz="1800" dirty="0">
              <a:ea typeface="+mn-lt"/>
              <a:cs typeface="+mn-lt"/>
            </a:endParaRPr>
          </a:p>
          <a:p>
            <a:pPr marL="457200" indent="-457200">
              <a:lnSpc>
                <a:spcPct val="120000"/>
              </a:lnSpc>
              <a:spcBef>
                <a:spcPts val="0"/>
              </a:spcBef>
              <a:spcAft>
                <a:spcPts val="0"/>
              </a:spcAft>
            </a:pPr>
            <a:endParaRPr lang="en-US" sz="1800" dirty="0">
              <a:ea typeface="+mn-lt"/>
              <a:cs typeface="+mn-lt"/>
            </a:endParaRPr>
          </a:p>
          <a:p>
            <a:pPr marL="457200" indent="-457200">
              <a:lnSpc>
                <a:spcPct val="120000"/>
              </a:lnSpc>
              <a:spcBef>
                <a:spcPts val="0"/>
              </a:spcBef>
              <a:spcAft>
                <a:spcPts val="0"/>
              </a:spcAft>
            </a:pPr>
            <a:endParaRPr lang="en-US" sz="2200" dirty="0">
              <a:cs typeface="Calibri"/>
            </a:endParaRPr>
          </a:p>
          <a:p>
            <a:pPr marL="457200" indent="-457200">
              <a:lnSpc>
                <a:spcPct val="120000"/>
              </a:lnSpc>
              <a:spcBef>
                <a:spcPts val="0"/>
              </a:spcBef>
              <a:spcAft>
                <a:spcPts val="0"/>
              </a:spcAft>
            </a:pPr>
            <a:endParaRPr lang="en-US" sz="2200" dirty="0">
              <a:ea typeface="+mn-lt"/>
              <a:cs typeface="+mn-lt"/>
            </a:endParaRPr>
          </a:p>
          <a:p>
            <a:pPr marL="457200" indent="-457200">
              <a:lnSpc>
                <a:spcPct val="120000"/>
              </a:lnSpc>
              <a:spcBef>
                <a:spcPts val="0"/>
              </a:spcBef>
              <a:spcAft>
                <a:spcPts val="0"/>
              </a:spcAft>
            </a:pPr>
            <a:endParaRPr lang="en-US" sz="2200" dirty="0">
              <a:ea typeface="+mn-lt"/>
              <a:cs typeface="+mn-lt"/>
            </a:endParaRPr>
          </a:p>
          <a:p>
            <a:pPr marL="0" indent="0">
              <a:lnSpc>
                <a:spcPct val="120000"/>
              </a:lnSpc>
              <a:spcBef>
                <a:spcPts val="0"/>
              </a:spcBef>
              <a:spcAft>
                <a:spcPts val="0"/>
              </a:spcAft>
              <a:buNone/>
            </a:pPr>
            <a:endParaRPr lang="en-US" sz="2200" dirty="0">
              <a:ea typeface="+mn-lt"/>
              <a:cs typeface="+mn-lt"/>
            </a:endParaRPr>
          </a:p>
          <a:p>
            <a:pPr marL="457200" indent="-457200">
              <a:lnSpc>
                <a:spcPct val="120000"/>
              </a:lnSpc>
              <a:spcBef>
                <a:spcPts val="0"/>
              </a:spcBef>
              <a:spcAft>
                <a:spcPts val="0"/>
              </a:spcAft>
            </a:pPr>
            <a:endParaRPr lang="en-US" sz="2200" dirty="0">
              <a:ea typeface="+mn-lt"/>
              <a:cs typeface="+mn-lt"/>
            </a:endParaRPr>
          </a:p>
          <a:p>
            <a:pPr marL="0" indent="0">
              <a:lnSpc>
                <a:spcPct val="120000"/>
              </a:lnSpc>
              <a:spcBef>
                <a:spcPts val="0"/>
              </a:spcBef>
              <a:spcAft>
                <a:spcPts val="0"/>
              </a:spcAft>
              <a:buNone/>
            </a:pPr>
            <a:endParaRPr lang="en-US" sz="2200" dirty="0">
              <a:ea typeface="+mn-lt"/>
              <a:cs typeface="+mn-lt"/>
            </a:endParaRPr>
          </a:p>
          <a:p>
            <a:pPr marL="0" indent="0">
              <a:lnSpc>
                <a:spcPct val="120000"/>
              </a:lnSpc>
              <a:spcBef>
                <a:spcPts val="0"/>
              </a:spcBef>
              <a:spcAft>
                <a:spcPts val="0"/>
              </a:spcAft>
              <a:buNone/>
            </a:pPr>
            <a:endParaRPr lang="en-US" sz="2200" dirty="0">
              <a:cs typeface="Calibri"/>
            </a:endParaRPr>
          </a:p>
          <a:p>
            <a:pPr marL="457200" indent="-457200"/>
            <a:endParaRPr lang="en-US" sz="2200" dirty="0">
              <a:cs typeface="Calibri"/>
            </a:endParaRPr>
          </a:p>
          <a:p>
            <a:pPr lvl="1">
              <a:lnSpc>
                <a:spcPct val="110000"/>
              </a:lnSpc>
            </a:pPr>
            <a:endParaRPr lang="en-US" sz="2200" dirty="0">
              <a:cs typeface="Calibri"/>
            </a:endParaRPr>
          </a:p>
          <a:p>
            <a:endParaRPr lang="en-US" sz="2200" dirty="0">
              <a:cs typeface="Calibri"/>
            </a:endParaRPr>
          </a:p>
          <a:p>
            <a:pPr lvl="1"/>
            <a:endParaRPr lang="en-US" sz="2200" dirty="0">
              <a:cs typeface="Calibri"/>
            </a:endParaRPr>
          </a:p>
          <a:p>
            <a:pPr lvl="2"/>
            <a:endParaRPr lang="en-US" sz="2200" dirty="0">
              <a:cs typeface="Calibri"/>
            </a:endParaRPr>
          </a:p>
          <a:p>
            <a:endParaRPr lang="en-US" sz="2200" dirty="0">
              <a:cs typeface="Calibri"/>
            </a:endParaRPr>
          </a:p>
        </p:txBody>
      </p:sp>
      <p:pic>
        <p:nvPicPr>
          <p:cNvPr id="4" name="Picture 3" descr="Logo, company name&#10;&#10;Description automatically generated">
            <a:extLst>
              <a:ext uri="{FF2B5EF4-FFF2-40B4-BE49-F238E27FC236}">
                <a16:creationId xmlns:a16="http://schemas.microsoft.com/office/drawing/2014/main" id="{9A1316B6-67D0-8A3F-20D7-4466EE8BF6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526" y="6001407"/>
            <a:ext cx="2033741" cy="867968"/>
          </a:xfrm>
          <a:prstGeom prst="rect">
            <a:avLst/>
          </a:prstGeom>
        </p:spPr>
      </p:pic>
      <p:pic>
        <p:nvPicPr>
          <p:cNvPr id="7" name="Picture 6">
            <a:extLst>
              <a:ext uri="{FF2B5EF4-FFF2-40B4-BE49-F238E27FC236}">
                <a16:creationId xmlns:a16="http://schemas.microsoft.com/office/drawing/2014/main" id="{D7AA1AA2-4C17-0B76-6502-EB490410F3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69856" y="5927835"/>
            <a:ext cx="1613948" cy="847838"/>
          </a:xfrm>
          <a:prstGeom prst="rect">
            <a:avLst/>
          </a:prstGeom>
        </p:spPr>
      </p:pic>
    </p:spTree>
    <p:extLst>
      <p:ext uri="{BB962C8B-B14F-4D97-AF65-F5344CB8AC3E}">
        <p14:creationId xmlns:p14="http://schemas.microsoft.com/office/powerpoint/2010/main" val="20490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702501" y="253475"/>
            <a:ext cx="11353800" cy="730853"/>
          </a:xfrm>
        </p:spPr>
        <p:txBody>
          <a:bodyPr>
            <a:normAutofit/>
          </a:bodyPr>
          <a:lstStyle/>
          <a:p>
            <a:r>
              <a:rPr lang="en-US" dirty="0">
                <a:latin typeface="Arial"/>
                <a:cs typeface="Arial"/>
              </a:rPr>
              <a:t>Examples of Toxic Contamination </a:t>
            </a:r>
            <a:endParaRPr lang="en-US"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765132" y="1376855"/>
            <a:ext cx="5615345" cy="5594857"/>
          </a:xfrm>
        </p:spPr>
        <p:txBody>
          <a:bodyPr vert="horz" lIns="91440" tIns="45720" rIns="91440" bIns="45720" rtlCol="0" anchor="t">
            <a:noAutofit/>
          </a:bodyPr>
          <a:lstStyle/>
          <a:p>
            <a:pPr marL="342900" indent="-342900">
              <a:lnSpc>
                <a:spcPct val="100000"/>
              </a:lnSpc>
              <a:spcBef>
                <a:spcPts val="0"/>
              </a:spcBef>
              <a:spcAft>
                <a:spcPts val="0"/>
              </a:spcAft>
            </a:pPr>
            <a:r>
              <a:rPr lang="en-US" sz="1800" dirty="0">
                <a:ea typeface="+mn-lt"/>
                <a:cs typeface="+mn-lt"/>
              </a:rPr>
              <a:t>Weekly from 1958 to 1977, at a wash rack off Center Road in the heart of the base, an estimated 350 gallons of pesticide-laced water from cleaning equipment flowed directly onto the ground. </a:t>
            </a:r>
            <a:endParaRPr lang="en-US" sz="1800" dirty="0">
              <a:cs typeface="Calibri"/>
            </a:endParaRPr>
          </a:p>
          <a:p>
            <a:pPr marL="0" indent="0">
              <a:lnSpc>
                <a:spcPct val="100000"/>
              </a:lnSpc>
              <a:spcBef>
                <a:spcPts val="0"/>
              </a:spcBef>
              <a:spcAft>
                <a:spcPts val="0"/>
              </a:spcAft>
              <a:buNone/>
            </a:pPr>
            <a:endParaRPr lang="en-US" sz="1800" dirty="0">
              <a:ea typeface="+mn-lt"/>
              <a:cs typeface="+mn-lt"/>
            </a:endParaRPr>
          </a:p>
          <a:p>
            <a:pPr marL="342900" indent="-342900">
              <a:lnSpc>
                <a:spcPct val="100000"/>
              </a:lnSpc>
              <a:spcBef>
                <a:spcPts val="0"/>
              </a:spcBef>
              <a:spcAft>
                <a:spcPts val="0"/>
              </a:spcAft>
            </a:pPr>
            <a:r>
              <a:rPr lang="en-US" sz="1800" dirty="0">
                <a:ea typeface="+mn-lt"/>
                <a:cs typeface="+mn-lt"/>
              </a:rPr>
              <a:t>From 1946-1971, a burn dump at Hadnot Point was used for disposal of garbage, industrial waste, and construction debris. Afterwards, the site was graded over and seeded with grass to become a park with a fishing pond.</a:t>
            </a:r>
          </a:p>
          <a:p>
            <a:pPr marL="0" indent="0">
              <a:lnSpc>
                <a:spcPct val="100000"/>
              </a:lnSpc>
              <a:spcBef>
                <a:spcPts val="0"/>
              </a:spcBef>
              <a:spcAft>
                <a:spcPts val="0"/>
              </a:spcAft>
              <a:buNone/>
            </a:pPr>
            <a:endParaRPr lang="en-US" sz="1800" dirty="0">
              <a:ea typeface="+mn-lt"/>
              <a:cs typeface="+mn-lt"/>
            </a:endParaRPr>
          </a:p>
          <a:p>
            <a:pPr marL="342900" indent="-342900">
              <a:lnSpc>
                <a:spcPct val="100000"/>
              </a:lnSpc>
              <a:spcBef>
                <a:spcPts val="0"/>
              </a:spcBef>
              <a:spcAft>
                <a:spcPts val="0"/>
              </a:spcAft>
            </a:pPr>
            <a:r>
              <a:rPr lang="en-US" sz="1800" dirty="0">
                <a:cs typeface="Calibri" panose="020F0502020204030204"/>
              </a:rPr>
              <a:t>A disposal area at Courthouse Bay was used for dumping 400,000 gallons of waste oil and 20,000 gallons of battery acid directly into the New River. </a:t>
            </a:r>
            <a:endParaRPr lang="en-US" sz="1800" dirty="0">
              <a:ea typeface="+mn-lt"/>
              <a:cs typeface="+mn-lt"/>
            </a:endParaRPr>
          </a:p>
          <a:p>
            <a:pPr marL="342900" indent="-342900">
              <a:lnSpc>
                <a:spcPct val="100000"/>
              </a:lnSpc>
              <a:spcBef>
                <a:spcPts val="0"/>
              </a:spcBef>
              <a:spcAft>
                <a:spcPts val="0"/>
              </a:spcAft>
            </a:pPr>
            <a:endParaRPr lang="en-US" sz="1800" dirty="0">
              <a:ea typeface="+mn-lt"/>
              <a:cs typeface="+mn-lt"/>
            </a:endParaRPr>
          </a:p>
          <a:p>
            <a:pPr marL="0" indent="0">
              <a:lnSpc>
                <a:spcPct val="100000"/>
              </a:lnSpc>
              <a:spcBef>
                <a:spcPts val="0"/>
              </a:spcBef>
              <a:spcAft>
                <a:spcPts val="0"/>
              </a:spcAft>
              <a:buNone/>
            </a:pPr>
            <a:endParaRPr lang="en-US" sz="1800" dirty="0">
              <a:ea typeface="+mn-lt"/>
              <a:cs typeface="+mn-lt"/>
            </a:endParaRPr>
          </a:p>
          <a:p>
            <a:pPr marL="0" indent="0">
              <a:lnSpc>
                <a:spcPct val="100000"/>
              </a:lnSpc>
              <a:spcBef>
                <a:spcPts val="0"/>
              </a:spcBef>
              <a:spcAft>
                <a:spcPts val="0"/>
              </a:spcAft>
              <a:buNone/>
            </a:pPr>
            <a:endParaRPr lang="en-US" sz="1800" dirty="0">
              <a:ea typeface="+mn-lt"/>
              <a:cs typeface="+mn-lt"/>
            </a:endParaRPr>
          </a:p>
          <a:p>
            <a:pPr marL="457200" indent="-457200">
              <a:lnSpc>
                <a:spcPct val="120000"/>
              </a:lnSpc>
              <a:spcBef>
                <a:spcPts val="0"/>
              </a:spcBef>
              <a:spcAft>
                <a:spcPts val="0"/>
              </a:spcAft>
            </a:pPr>
            <a:endParaRPr lang="en-US" sz="2200" dirty="0">
              <a:ea typeface="+mn-lt"/>
              <a:cs typeface="+mn-lt"/>
            </a:endParaRPr>
          </a:p>
          <a:p>
            <a:pPr marL="0" indent="0">
              <a:lnSpc>
                <a:spcPct val="120000"/>
              </a:lnSpc>
              <a:spcBef>
                <a:spcPts val="0"/>
              </a:spcBef>
              <a:spcAft>
                <a:spcPts val="0"/>
              </a:spcAft>
              <a:buNone/>
            </a:pPr>
            <a:endParaRPr lang="en-US" sz="2200" dirty="0">
              <a:cs typeface="Calibri"/>
            </a:endParaRPr>
          </a:p>
          <a:p>
            <a:pPr marL="0" indent="0">
              <a:lnSpc>
                <a:spcPct val="120000"/>
              </a:lnSpc>
              <a:spcBef>
                <a:spcPts val="0"/>
              </a:spcBef>
              <a:spcAft>
                <a:spcPts val="0"/>
              </a:spcAft>
              <a:buNone/>
            </a:pPr>
            <a:endParaRPr lang="en-US" sz="2200" dirty="0">
              <a:cs typeface="Calibri"/>
            </a:endParaRPr>
          </a:p>
          <a:p>
            <a:pPr marL="457200" indent="-457200"/>
            <a:endParaRPr lang="en-US" sz="2200" dirty="0">
              <a:cs typeface="Calibri"/>
            </a:endParaRPr>
          </a:p>
          <a:p>
            <a:pPr lvl="1">
              <a:lnSpc>
                <a:spcPct val="110000"/>
              </a:lnSpc>
            </a:pPr>
            <a:endParaRPr lang="en-US" sz="2200" dirty="0">
              <a:cs typeface="Calibri"/>
            </a:endParaRPr>
          </a:p>
          <a:p>
            <a:endParaRPr lang="en-US" sz="2200" dirty="0">
              <a:cs typeface="Calibri"/>
            </a:endParaRPr>
          </a:p>
          <a:p>
            <a:pPr lvl="1"/>
            <a:endParaRPr lang="en-US" sz="2200" dirty="0">
              <a:cs typeface="Calibri"/>
            </a:endParaRPr>
          </a:p>
          <a:p>
            <a:pPr lvl="2"/>
            <a:endParaRPr lang="en-US" sz="2200" dirty="0">
              <a:cs typeface="Calibri"/>
            </a:endParaRPr>
          </a:p>
          <a:p>
            <a:endParaRPr lang="en-US" sz="2200" dirty="0">
              <a:cs typeface="Calibri"/>
            </a:endParaRPr>
          </a:p>
        </p:txBody>
      </p:sp>
      <p:sp>
        <p:nvSpPr>
          <p:cNvPr id="4" name="TextBox 3">
            <a:extLst>
              <a:ext uri="{FF2B5EF4-FFF2-40B4-BE49-F238E27FC236}">
                <a16:creationId xmlns:a16="http://schemas.microsoft.com/office/drawing/2014/main" id="{D9F997AD-BE0B-BE3A-8B22-87ACC7FE597B}"/>
              </a:ext>
            </a:extLst>
          </p:cNvPr>
          <p:cNvSpPr txBox="1"/>
          <p:nvPr/>
        </p:nvSpPr>
        <p:spPr>
          <a:xfrm>
            <a:off x="6379400" y="1063961"/>
            <a:ext cx="4657720" cy="629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panose="020F0502020204030204"/>
            </a:endParaRPr>
          </a:p>
          <a:p>
            <a:pPr marL="342900" indent="-342900">
              <a:buFont typeface="Arial" panose="020B0604020202020204" pitchFamily="34" charset="0"/>
              <a:buChar char="•"/>
            </a:pPr>
            <a:r>
              <a:rPr lang="en-US" dirty="0">
                <a:cs typeface="Calibri" panose="020F0502020204030204"/>
              </a:rPr>
              <a:t>ABC One-Hour cleaners, which opened in the 1950s, was releasing dozens of gallons of the highly toxic solvent Perchloroethylene (PCE) into the groundwater it shared with Tarawa Terrace on an almost daily basis. In 1989, the EPA formally added ABC to the list of the nation's worst hazardous-waste sites.</a:t>
            </a:r>
            <a:endParaRPr lang="en-US" dirty="0">
              <a:ea typeface="+mn-lt"/>
              <a:cs typeface="+mn-lt"/>
            </a:endParaRPr>
          </a:p>
          <a:p>
            <a:endParaRPr lang="en-US" dirty="0">
              <a:cs typeface="Calibri" panose="020F0502020204030204"/>
            </a:endParaRPr>
          </a:p>
          <a:p>
            <a:pPr marL="342900" indent="-342900">
              <a:buFont typeface="Arial" panose="020B0604020202020204" pitchFamily="34" charset="0"/>
              <a:buChar char="•"/>
            </a:pPr>
            <a:r>
              <a:rPr lang="en-US" dirty="0">
                <a:cs typeface="Calibri" panose="020F0502020204030204"/>
              </a:rPr>
              <a:t>In the 1950’s, fuel began leaking into the water from faulty underground storage tanks. Over time, 800,000 gallons of fuel leaked directly into the water.</a:t>
            </a:r>
          </a:p>
          <a:p>
            <a:endParaRPr lang="en-US" dirty="0">
              <a:cs typeface="Calibri" panose="020F0502020204030204"/>
            </a:endParaRPr>
          </a:p>
          <a:p>
            <a:pPr marL="342900" indent="-342900">
              <a:buFont typeface="Arial" panose="020B0604020202020204" pitchFamily="34" charset="0"/>
              <a:buChar char="•"/>
            </a:pPr>
            <a:r>
              <a:rPr lang="en-US" dirty="0">
                <a:ea typeface="+mn-lt"/>
                <a:cs typeface="Calibri" panose="020F0502020204030204"/>
              </a:rPr>
              <a:t>Strontium-90, an isotope known to cause leukemia and other cancers entered the water supply from a radioactive dump site located near the Rifle Range.</a:t>
            </a:r>
            <a:endParaRPr lang="en-US" dirty="0">
              <a:ea typeface="+mn-lt"/>
              <a:cs typeface="+mn-lt"/>
            </a:endParaRPr>
          </a:p>
          <a:p>
            <a:pPr marL="285750" indent="-285750">
              <a:lnSpc>
                <a:spcPct val="120000"/>
              </a:lnSpc>
              <a:buFont typeface="Arial" panose="020B0604020202020204" pitchFamily="34" charset="0"/>
              <a:buChar char="•"/>
            </a:pPr>
            <a:endParaRPr lang="en-US" dirty="0">
              <a:ea typeface="+mn-lt"/>
              <a:cs typeface="+mn-lt"/>
            </a:endParaRPr>
          </a:p>
          <a:p>
            <a:pPr marL="285750" indent="-285750">
              <a:lnSpc>
                <a:spcPct val="120000"/>
              </a:lnSpc>
              <a:buFont typeface="Arial" panose="020B0604020202020204" pitchFamily="34" charset="0"/>
              <a:buChar char="•"/>
            </a:pPr>
            <a:endParaRPr lang="en-US" dirty="0">
              <a:ea typeface="+mn-lt"/>
              <a:cs typeface="+mn-lt"/>
            </a:endParaRPr>
          </a:p>
          <a:p>
            <a:pPr marL="285750" indent="-285750" algn="l">
              <a:buFont typeface="Arial" panose="020B0604020202020204" pitchFamily="34" charset="0"/>
              <a:buChar char="•"/>
            </a:pPr>
            <a:endParaRPr lang="en-US" dirty="0">
              <a:cs typeface="Calibri" panose="020F0502020204030204"/>
            </a:endParaRPr>
          </a:p>
        </p:txBody>
      </p:sp>
      <p:pic>
        <p:nvPicPr>
          <p:cNvPr id="7" name="Picture 6" descr="Logo, company name&#10;&#10;Description automatically generated">
            <a:extLst>
              <a:ext uri="{FF2B5EF4-FFF2-40B4-BE49-F238E27FC236}">
                <a16:creationId xmlns:a16="http://schemas.microsoft.com/office/drawing/2014/main" id="{CC499D40-2E8D-276D-244A-103567CC0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1" y="5872080"/>
            <a:ext cx="2033741" cy="862874"/>
          </a:xfrm>
          <a:prstGeom prst="rect">
            <a:avLst/>
          </a:prstGeom>
        </p:spPr>
      </p:pic>
      <p:pic>
        <p:nvPicPr>
          <p:cNvPr id="8" name="Picture 7">
            <a:extLst>
              <a:ext uri="{FF2B5EF4-FFF2-40B4-BE49-F238E27FC236}">
                <a16:creationId xmlns:a16="http://schemas.microsoft.com/office/drawing/2014/main" id="{23FAF481-29B1-EEDD-8A1B-DCEEBFD7AC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27915" y="5872080"/>
            <a:ext cx="1697665" cy="785801"/>
          </a:xfrm>
          <a:prstGeom prst="rect">
            <a:avLst/>
          </a:prstGeom>
        </p:spPr>
      </p:pic>
    </p:spTree>
    <p:extLst>
      <p:ext uri="{BB962C8B-B14F-4D97-AF65-F5344CB8AC3E}">
        <p14:creationId xmlns:p14="http://schemas.microsoft.com/office/powerpoint/2010/main" val="100016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pPr algn="ctr"/>
            <a:r>
              <a:rPr lang="en-US" dirty="0">
                <a:latin typeface="Arial"/>
                <a:cs typeface="Arial"/>
              </a:rPr>
              <a:t>“Baby Heaven”</a:t>
            </a:r>
            <a:endParaRPr lang="en-US"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01624" y="1000467"/>
            <a:ext cx="5757672" cy="5358388"/>
          </a:xfrm>
        </p:spPr>
        <p:txBody>
          <a:bodyPr vert="horz" lIns="91440" tIns="45720" rIns="91440" bIns="45720" rtlCol="0" anchor="t">
            <a:noAutofit/>
          </a:bodyPr>
          <a:lstStyle/>
          <a:p>
            <a:pPr marL="457200" indent="-457200">
              <a:lnSpc>
                <a:spcPct val="120000"/>
              </a:lnSpc>
              <a:spcBef>
                <a:spcPts val="0"/>
              </a:spcBef>
              <a:spcAft>
                <a:spcPts val="0"/>
              </a:spcAft>
            </a:pPr>
            <a:endParaRPr lang="en-US" sz="1800" dirty="0">
              <a:ea typeface="+mn-lt"/>
              <a:cs typeface="+mn-lt"/>
            </a:endParaRPr>
          </a:p>
          <a:p>
            <a:pPr marL="457200" indent="-457200">
              <a:lnSpc>
                <a:spcPct val="120000"/>
              </a:lnSpc>
              <a:spcBef>
                <a:spcPts val="0"/>
              </a:spcBef>
              <a:spcAft>
                <a:spcPts val="0"/>
              </a:spcAft>
            </a:pPr>
            <a:r>
              <a:rPr lang="en-US" sz="2000" dirty="0">
                <a:ea typeface="+mn-lt"/>
                <a:cs typeface="+mn-lt"/>
              </a:rPr>
              <a:t>Beginning in the late 1950s babies born on the base were dying the same day, or within days of delivery. Some born without craniums, parts of their brain, open spinal columns, missing lungs, irreversible heart defects. Throughout the next 30 years, hundreds of these babies were buried in a city of Jacksonville cemetery in what became known as “Baby Heaven.” </a:t>
            </a:r>
          </a:p>
          <a:p>
            <a:pPr marL="0" indent="0">
              <a:lnSpc>
                <a:spcPct val="120000"/>
              </a:lnSpc>
              <a:spcBef>
                <a:spcPts val="0"/>
              </a:spcBef>
              <a:spcAft>
                <a:spcPts val="0"/>
              </a:spcAft>
              <a:buNone/>
            </a:pPr>
            <a:endParaRPr lang="en-US" sz="2000" dirty="0">
              <a:ea typeface="+mn-lt"/>
              <a:cs typeface="+mn-lt"/>
            </a:endParaRPr>
          </a:p>
          <a:p>
            <a:pPr marL="457200" indent="-457200">
              <a:lnSpc>
                <a:spcPct val="120000"/>
              </a:lnSpc>
              <a:spcBef>
                <a:spcPts val="0"/>
              </a:spcBef>
              <a:spcAft>
                <a:spcPts val="0"/>
              </a:spcAft>
            </a:pPr>
            <a:r>
              <a:rPr lang="en-US" sz="2000" dirty="0">
                <a:ea typeface="+mn-lt"/>
                <a:cs typeface="+mn-lt"/>
              </a:rPr>
              <a:t>Many children who survived beyond days of their birth developed leukemia, neurological issues, and cardiac issues, just to name a few. Many of these children did not live to adulthood.</a:t>
            </a:r>
          </a:p>
          <a:p>
            <a:pPr marL="0" indent="0">
              <a:lnSpc>
                <a:spcPct val="120000"/>
              </a:lnSpc>
              <a:spcBef>
                <a:spcPts val="0"/>
              </a:spcBef>
              <a:spcAft>
                <a:spcPts val="0"/>
              </a:spcAft>
              <a:buNone/>
            </a:pPr>
            <a:endParaRPr lang="en-US" sz="1800" dirty="0">
              <a:ea typeface="+mn-lt"/>
              <a:cs typeface="+mn-lt"/>
            </a:endParaRPr>
          </a:p>
          <a:p>
            <a:pPr marL="457200" indent="-457200"/>
            <a:endParaRPr lang="en-US" sz="1800" dirty="0">
              <a:ea typeface="+mn-lt"/>
              <a:cs typeface="+mn-lt"/>
            </a:endParaRPr>
          </a:p>
          <a:p>
            <a:pPr lvl="1">
              <a:lnSpc>
                <a:spcPct val="110000"/>
              </a:lnSpc>
            </a:pPr>
            <a:endParaRPr lang="en-US" sz="1800" dirty="0">
              <a:cs typeface="Calibri"/>
            </a:endParaRPr>
          </a:p>
          <a:p>
            <a:endParaRPr lang="en-US" sz="1800" dirty="0">
              <a:cs typeface="Calibri"/>
            </a:endParaRPr>
          </a:p>
          <a:p>
            <a:pPr lvl="1"/>
            <a:endParaRPr lang="en-US" sz="1800" dirty="0">
              <a:cs typeface="Calibri"/>
            </a:endParaRPr>
          </a:p>
          <a:p>
            <a:pPr lvl="2"/>
            <a:endParaRPr lang="en-US" sz="1800" dirty="0">
              <a:cs typeface="Calibri"/>
            </a:endParaRPr>
          </a:p>
          <a:p>
            <a:endParaRPr lang="en-US" sz="1800" dirty="0">
              <a:cs typeface="Calibri"/>
            </a:endParaRPr>
          </a:p>
        </p:txBody>
      </p:sp>
      <p:pic>
        <p:nvPicPr>
          <p:cNvPr id="7" name="Picture 6" descr="A picture containing grass, outdoor, building, gravestone&#10;&#10;Description automatically generated">
            <a:extLst>
              <a:ext uri="{FF2B5EF4-FFF2-40B4-BE49-F238E27FC236}">
                <a16:creationId xmlns:a16="http://schemas.microsoft.com/office/drawing/2014/main" id="{C327C132-7EB4-685B-75FB-D492F11D2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1645" y="949180"/>
            <a:ext cx="2631786" cy="3473094"/>
          </a:xfrm>
          <a:prstGeom prst="rect">
            <a:avLst/>
          </a:prstGeom>
        </p:spPr>
      </p:pic>
      <p:pic>
        <p:nvPicPr>
          <p:cNvPr id="9" name="Picture 8" descr="A picture containing text, gravestone&#10;&#10;Description automatically generated">
            <a:extLst>
              <a:ext uri="{FF2B5EF4-FFF2-40B4-BE49-F238E27FC236}">
                <a16:creationId xmlns:a16="http://schemas.microsoft.com/office/drawing/2014/main" id="{0FFEBC2F-D47D-EB44-48B9-970D670B6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767458" y="3477458"/>
            <a:ext cx="2008196" cy="4182150"/>
          </a:xfrm>
          <a:prstGeom prst="rect">
            <a:avLst/>
          </a:prstGeom>
        </p:spPr>
      </p:pic>
    </p:spTree>
    <p:extLst>
      <p:ext uri="{BB962C8B-B14F-4D97-AF65-F5344CB8AC3E}">
        <p14:creationId xmlns:p14="http://schemas.microsoft.com/office/powerpoint/2010/main" val="63456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dirty="0">
                <a:latin typeface="Arial"/>
                <a:cs typeface="Arial"/>
              </a:rPr>
              <a:t> The PACT Act/CLJA</a:t>
            </a:r>
            <a:endParaRPr lang="en-US"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768927" y="1115922"/>
            <a:ext cx="10416988" cy="5162116"/>
          </a:xfrm>
        </p:spPr>
        <p:txBody>
          <a:bodyPr vert="horz" lIns="91440" tIns="45720" rIns="91440" bIns="45720" rtlCol="0" anchor="t">
            <a:normAutofit/>
          </a:bodyPr>
          <a:lstStyle/>
          <a:p>
            <a:pPr marL="457200" indent="-457200"/>
            <a:r>
              <a:rPr lang="en-US" sz="2600" dirty="0">
                <a:ea typeface="+mn-lt"/>
                <a:cs typeface="+mn-lt"/>
              </a:rPr>
              <a:t>In 2009, claims stemming from groundwater contamination at Camp Lejeune were filed, but ultimately rejected due to federal government immunity and North Carolina's 10-year statute of limitations on bringing personal injury claims.</a:t>
            </a:r>
          </a:p>
          <a:p>
            <a:pPr marL="457200" indent="-457200"/>
            <a:r>
              <a:rPr lang="en-US" sz="2600" dirty="0">
                <a:ea typeface="+mn-lt"/>
                <a:cs typeface="+mn-lt"/>
              </a:rPr>
              <a:t>On August 10, 2022, thanks to Congressional advocacy efforts led by the VFW, the PACT Act was signed into law. A section within known as the Camp Lejeune Justice Act (CLJA) </a:t>
            </a:r>
            <a:r>
              <a:rPr lang="en-US" sz="2600" dirty="0">
                <a:highlight>
                  <a:srgbClr val="FFFF00"/>
                </a:highlight>
                <a:ea typeface="+mn-lt"/>
                <a:cs typeface="+mn-lt"/>
              </a:rPr>
              <a:t>waived government immunity</a:t>
            </a:r>
            <a:r>
              <a:rPr lang="en-US" sz="2600" dirty="0">
                <a:ea typeface="+mn-lt"/>
                <a:cs typeface="+mn-lt"/>
              </a:rPr>
              <a:t>; </a:t>
            </a:r>
            <a:r>
              <a:rPr lang="en-US" sz="2600" dirty="0">
                <a:highlight>
                  <a:srgbClr val="FFFF00"/>
                </a:highlight>
                <a:ea typeface="+mn-lt"/>
                <a:cs typeface="+mn-lt"/>
              </a:rPr>
              <a:t>accepted liability</a:t>
            </a:r>
            <a:r>
              <a:rPr lang="en-US" sz="2600" dirty="0">
                <a:ea typeface="+mn-lt"/>
                <a:cs typeface="+mn-lt"/>
              </a:rPr>
              <a:t>; and provided a path to </a:t>
            </a:r>
            <a:r>
              <a:rPr lang="en-US" sz="2600" dirty="0">
                <a:highlight>
                  <a:srgbClr val="FFFF00"/>
                </a:highlight>
                <a:ea typeface="+mn-lt"/>
                <a:cs typeface="+mn-lt"/>
              </a:rPr>
              <a:t>pursue</a:t>
            </a:r>
            <a:r>
              <a:rPr lang="en-US" sz="2600" dirty="0">
                <a:ea typeface="+mn-lt"/>
                <a:cs typeface="+mn-lt"/>
              </a:rPr>
              <a:t> </a:t>
            </a:r>
            <a:r>
              <a:rPr lang="en-US" sz="2600" dirty="0">
                <a:highlight>
                  <a:srgbClr val="FFFF00"/>
                </a:highlight>
                <a:ea typeface="+mn-lt"/>
                <a:cs typeface="+mn-lt"/>
              </a:rPr>
              <a:t>lawsuits against the federal government </a:t>
            </a:r>
            <a:r>
              <a:rPr lang="en-US" sz="2600" dirty="0">
                <a:ea typeface="+mn-lt"/>
                <a:cs typeface="+mn-lt"/>
              </a:rPr>
              <a:t>for illnesses and other health impacts caused by toxic water contamination at Camp Lejeune. </a:t>
            </a:r>
            <a:endParaRPr lang="en-US" sz="2600" b="1" dirty="0">
              <a:ea typeface="+mn-lt"/>
              <a:cs typeface="+mn-lt"/>
            </a:endParaRPr>
          </a:p>
          <a:p>
            <a:pPr marL="457200" indent="-457200"/>
            <a:endParaRPr lang="en-US" dirty="0">
              <a:ea typeface="+mn-lt"/>
              <a:cs typeface="+mn-lt"/>
            </a:endParaRPr>
          </a:p>
          <a:p>
            <a:pPr lvl="1">
              <a:lnSpc>
                <a:spcPct val="110000"/>
              </a:lnSpc>
            </a:pPr>
            <a:endParaRPr lang="en-US" dirty="0">
              <a:cs typeface="Calibri"/>
            </a:endParaRPr>
          </a:p>
          <a:p>
            <a:endParaRPr lang="en-US" dirty="0">
              <a:cs typeface="Calibri"/>
            </a:endParaRPr>
          </a:p>
          <a:p>
            <a:pPr lvl="1"/>
            <a:endParaRPr lang="en-US" dirty="0">
              <a:cs typeface="Calibri"/>
            </a:endParaRPr>
          </a:p>
          <a:p>
            <a:pPr lvl="2"/>
            <a:endParaRPr lang="en-US" dirty="0">
              <a:cs typeface="Calibri"/>
            </a:endParaRPr>
          </a:p>
          <a:p>
            <a:endParaRPr lang="en-US" dirty="0">
              <a:cs typeface="Calibri"/>
            </a:endParaRPr>
          </a:p>
        </p:txBody>
      </p:sp>
      <p:pic>
        <p:nvPicPr>
          <p:cNvPr id="4" name="Picture 3" descr="Logo, company name&#10;&#10;Description automatically generated">
            <a:extLst>
              <a:ext uri="{FF2B5EF4-FFF2-40B4-BE49-F238E27FC236}">
                <a16:creationId xmlns:a16="http://schemas.microsoft.com/office/drawing/2014/main" id="{5A267BAD-B12F-B7F2-3ADD-5C5F1D2F5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414" y="5995126"/>
            <a:ext cx="2033741" cy="862874"/>
          </a:xfrm>
          <a:prstGeom prst="rect">
            <a:avLst/>
          </a:prstGeom>
        </p:spPr>
      </p:pic>
      <p:pic>
        <p:nvPicPr>
          <p:cNvPr id="7" name="Picture 6">
            <a:extLst>
              <a:ext uri="{FF2B5EF4-FFF2-40B4-BE49-F238E27FC236}">
                <a16:creationId xmlns:a16="http://schemas.microsoft.com/office/drawing/2014/main" id="{FF03D0C5-FD09-CC64-84CC-656436B016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42918" y="6021050"/>
            <a:ext cx="1680228" cy="697666"/>
          </a:xfrm>
          <a:prstGeom prst="rect">
            <a:avLst/>
          </a:prstGeom>
        </p:spPr>
      </p:pic>
    </p:spTree>
    <p:extLst>
      <p:ext uri="{BB962C8B-B14F-4D97-AF65-F5344CB8AC3E}">
        <p14:creationId xmlns:p14="http://schemas.microsoft.com/office/powerpoint/2010/main" val="216578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766568" y="273775"/>
            <a:ext cx="1425431"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566960"/>
            <a:ext cx="8674489" cy="730853"/>
          </a:xfrm>
        </p:spPr>
        <p:txBody>
          <a:bodyPr>
            <a:normAutofit/>
          </a:bodyPr>
          <a:lstStyle/>
          <a:p>
            <a:r>
              <a:rPr lang="en-US" dirty="0">
                <a:latin typeface="Arial"/>
                <a:cs typeface="Arial"/>
              </a:rPr>
              <a:t>Do I Qualify?</a:t>
            </a:r>
            <a:endParaRPr lang="en-US"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0985" y="1374066"/>
            <a:ext cx="9860280" cy="5168117"/>
          </a:xfrm>
        </p:spPr>
        <p:txBody>
          <a:bodyPr vert="horz" lIns="91440" tIns="45720" rIns="91440" bIns="45720" rtlCol="0" anchor="t">
            <a:normAutofit/>
          </a:bodyPr>
          <a:lstStyle/>
          <a:p>
            <a:r>
              <a:rPr lang="en-US" sz="2400" dirty="0"/>
              <a:t>Under the CLJA, an individual may qualify if: </a:t>
            </a:r>
          </a:p>
          <a:p>
            <a:pPr lvl="1"/>
            <a:r>
              <a:rPr lang="en-US" sz="2400" dirty="0"/>
              <a:t>Resided, worked, or was otherwise exposed (including in utero exposure) to the ground water at Camp Lejeune for not less than 30 days;</a:t>
            </a:r>
          </a:p>
          <a:p>
            <a:pPr lvl="1"/>
            <a:r>
              <a:rPr lang="en-US" sz="2400" dirty="0"/>
              <a:t>During the period between August 1, 1953, to December 31, 1987, and;</a:t>
            </a:r>
          </a:p>
          <a:p>
            <a:pPr lvl="1"/>
            <a:r>
              <a:rPr lang="en-US" sz="2400" dirty="0"/>
              <a:t>Diagnosed with a cancer, serious illness, or numerous other health conditions shown to be caused by TCE, PCE, vinyl chloride, benzene, and other toxins found in the water.   </a:t>
            </a:r>
          </a:p>
          <a:p>
            <a:pPr lvl="1"/>
            <a:r>
              <a:rPr lang="en-US" sz="2400" dirty="0">
                <a:highlight>
                  <a:srgbClr val="FFFF00"/>
                </a:highlight>
                <a:cs typeface="Calibri"/>
              </a:rPr>
              <a:t>Surviving family members may pursue a claim on behalf of their deceased loved one who meets the above eligibility requirements.</a:t>
            </a:r>
            <a:endParaRPr lang="en-US" sz="2400" dirty="0">
              <a:cs typeface="Calibri"/>
            </a:endParaRPr>
          </a:p>
          <a:p>
            <a:pPr lvl="1"/>
            <a:endParaRPr lang="en-US" sz="2400" i="1" dirty="0">
              <a:cs typeface="Calibri"/>
            </a:endParaRPr>
          </a:p>
          <a:p>
            <a:pPr lvl="1"/>
            <a:endParaRPr lang="en-US" sz="2400" i="1" dirty="0">
              <a:cs typeface="Calibri"/>
            </a:endParaRPr>
          </a:p>
          <a:p>
            <a:pPr marL="457200" lvl="1" indent="0">
              <a:buNone/>
            </a:pPr>
            <a:endParaRPr lang="en-US" dirty="0"/>
          </a:p>
        </p:txBody>
      </p:sp>
      <p:sp>
        <p:nvSpPr>
          <p:cNvPr id="4" name="Rectangle 3">
            <a:extLst>
              <a:ext uri="{FF2B5EF4-FFF2-40B4-BE49-F238E27FC236}">
                <a16:creationId xmlns:a16="http://schemas.microsoft.com/office/drawing/2014/main" id="{79C334CC-A455-4F78-50CB-47FF248F657D}"/>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 company name&#10;&#10;Description automatically generated">
            <a:extLst>
              <a:ext uri="{FF2B5EF4-FFF2-40B4-BE49-F238E27FC236}">
                <a16:creationId xmlns:a16="http://schemas.microsoft.com/office/drawing/2014/main" id="{15DCB586-B84B-63C0-A76B-724E0E30F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040" y="5918531"/>
            <a:ext cx="2033741" cy="862874"/>
          </a:xfrm>
          <a:prstGeom prst="rect">
            <a:avLst/>
          </a:prstGeom>
        </p:spPr>
      </p:pic>
      <p:pic>
        <p:nvPicPr>
          <p:cNvPr id="5" name="Picture 4">
            <a:extLst>
              <a:ext uri="{FF2B5EF4-FFF2-40B4-BE49-F238E27FC236}">
                <a16:creationId xmlns:a16="http://schemas.microsoft.com/office/drawing/2014/main" id="{80B462D9-81B6-D4CA-3B18-307F946A6C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06191" y="5900684"/>
            <a:ext cx="1806498" cy="699905"/>
          </a:xfrm>
          <a:prstGeom prst="rect">
            <a:avLst/>
          </a:prstGeom>
        </p:spPr>
      </p:pic>
    </p:spTree>
    <p:extLst>
      <p:ext uri="{BB962C8B-B14F-4D97-AF65-F5344CB8AC3E}">
        <p14:creationId xmlns:p14="http://schemas.microsoft.com/office/powerpoint/2010/main" val="339545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766568" y="273775"/>
            <a:ext cx="1425431"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566960"/>
            <a:ext cx="8674489" cy="730853"/>
          </a:xfrm>
        </p:spPr>
        <p:txBody>
          <a:bodyPr>
            <a:normAutofit/>
          </a:bodyPr>
          <a:lstStyle/>
          <a:p>
            <a:r>
              <a:rPr lang="en-US" sz="3600" dirty="0">
                <a:latin typeface="Arial"/>
                <a:cs typeface="Arial"/>
              </a:rPr>
              <a:t>CONDITIONS &amp; ILLNESSES</a:t>
            </a:r>
            <a:endParaRPr lang="en-US" sz="3600"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0985" y="1374066"/>
            <a:ext cx="9860280" cy="5168117"/>
          </a:xfrm>
        </p:spPr>
        <p:txBody>
          <a:bodyPr vert="horz" lIns="91440" tIns="45720" rIns="91440" bIns="45720" rtlCol="0" anchor="t">
            <a:normAutofit fontScale="85000" lnSpcReduction="10000"/>
          </a:bodyPr>
          <a:lstStyle/>
          <a:p>
            <a:r>
              <a:rPr lang="en-US" sz="2400" u="sng" dirty="0"/>
              <a:t>VA Presumptive Conditions</a:t>
            </a:r>
          </a:p>
          <a:p>
            <a:pPr lvl="1"/>
            <a:r>
              <a:rPr lang="en-US" sz="1800" dirty="0"/>
              <a:t>Adult leukemia</a:t>
            </a:r>
          </a:p>
          <a:p>
            <a:pPr lvl="1"/>
            <a:r>
              <a:rPr lang="en-US" sz="1800" dirty="0"/>
              <a:t>Aplastic anemia (blood condition that occurs when your bone marrow cannot make enough new blood cells for your body to work normally)</a:t>
            </a:r>
          </a:p>
          <a:p>
            <a:pPr lvl="1"/>
            <a:r>
              <a:rPr lang="en-US" sz="1800" dirty="0"/>
              <a:t>Bladder cancer</a:t>
            </a:r>
          </a:p>
          <a:p>
            <a:pPr lvl="1"/>
            <a:r>
              <a:rPr lang="en-US" sz="1800" dirty="0">
                <a:cs typeface="Calibri"/>
              </a:rPr>
              <a:t>Kidney cancer</a:t>
            </a:r>
          </a:p>
          <a:p>
            <a:pPr lvl="1"/>
            <a:r>
              <a:rPr lang="en-US" sz="1800" dirty="0">
                <a:cs typeface="Calibri"/>
              </a:rPr>
              <a:t>Liver cancer</a:t>
            </a:r>
          </a:p>
          <a:p>
            <a:pPr lvl="1"/>
            <a:r>
              <a:rPr lang="en-US" sz="1800" dirty="0">
                <a:cs typeface="Calibri"/>
              </a:rPr>
              <a:t>Multiple myeloma (cancerous plasma cells accumulate in the bone marrow and crowd out healthy blood cells)</a:t>
            </a:r>
          </a:p>
          <a:p>
            <a:pPr lvl="1"/>
            <a:r>
              <a:rPr lang="en-US" sz="1800" dirty="0">
                <a:cs typeface="Calibri"/>
              </a:rPr>
              <a:t>Non-Hodgkin’s lymphoma</a:t>
            </a:r>
          </a:p>
          <a:p>
            <a:pPr lvl="1"/>
            <a:r>
              <a:rPr lang="en-US" sz="1800" dirty="0">
                <a:cs typeface="Calibri"/>
              </a:rPr>
              <a:t>Parkinson’s disease</a:t>
            </a:r>
          </a:p>
          <a:p>
            <a:pPr lvl="1"/>
            <a:endParaRPr lang="en-US" sz="2400" i="1" dirty="0">
              <a:cs typeface="Calibri"/>
            </a:endParaRPr>
          </a:p>
          <a:p>
            <a:pPr lvl="1"/>
            <a:endParaRPr lang="en-US" sz="2400" i="1" dirty="0">
              <a:cs typeface="Calibri"/>
            </a:endParaRPr>
          </a:p>
          <a:p>
            <a:pPr marL="457200" lvl="1" indent="0">
              <a:buNone/>
            </a:pPr>
            <a:endParaRPr lang="en-US" dirty="0"/>
          </a:p>
        </p:txBody>
      </p:sp>
      <p:sp>
        <p:nvSpPr>
          <p:cNvPr id="4" name="Rectangle 3">
            <a:extLst>
              <a:ext uri="{FF2B5EF4-FFF2-40B4-BE49-F238E27FC236}">
                <a16:creationId xmlns:a16="http://schemas.microsoft.com/office/drawing/2014/main" id="{79C334CC-A455-4F78-50CB-47FF248F657D}"/>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 company name&#10;&#10;Description automatically generated">
            <a:extLst>
              <a:ext uri="{FF2B5EF4-FFF2-40B4-BE49-F238E27FC236}">
                <a16:creationId xmlns:a16="http://schemas.microsoft.com/office/drawing/2014/main" id="{15DCB586-B84B-63C0-A76B-724E0E30F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699" y="5755562"/>
            <a:ext cx="2033741" cy="862874"/>
          </a:xfrm>
          <a:prstGeom prst="rect">
            <a:avLst/>
          </a:prstGeom>
        </p:spPr>
      </p:pic>
      <p:pic>
        <p:nvPicPr>
          <p:cNvPr id="5" name="Picture 4">
            <a:extLst>
              <a:ext uri="{FF2B5EF4-FFF2-40B4-BE49-F238E27FC236}">
                <a16:creationId xmlns:a16="http://schemas.microsoft.com/office/drawing/2014/main" id="{80B462D9-81B6-D4CA-3B18-307F946A6C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236380" y="5755562"/>
            <a:ext cx="1806498" cy="755411"/>
          </a:xfrm>
          <a:prstGeom prst="rect">
            <a:avLst/>
          </a:prstGeom>
        </p:spPr>
      </p:pic>
    </p:spTree>
    <p:extLst>
      <p:ext uri="{BB962C8B-B14F-4D97-AF65-F5344CB8AC3E}">
        <p14:creationId xmlns:p14="http://schemas.microsoft.com/office/powerpoint/2010/main" val="170081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766568" y="273775"/>
            <a:ext cx="1425431"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262759"/>
            <a:ext cx="8674489" cy="1103587"/>
          </a:xfrm>
        </p:spPr>
        <p:txBody>
          <a:bodyPr>
            <a:normAutofit/>
          </a:bodyPr>
          <a:lstStyle/>
          <a:p>
            <a:r>
              <a:rPr lang="en-US" sz="1800" dirty="0">
                <a:latin typeface="Arial"/>
                <a:cs typeface="Arial"/>
              </a:rPr>
              <a:t>CONDITIONS &amp; ILLNESSES (Cont.)</a:t>
            </a:r>
            <a:endParaRPr lang="en-US" sz="1800"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0985" y="347028"/>
            <a:ext cx="9860280" cy="6195156"/>
          </a:xfrm>
        </p:spPr>
        <p:txBody>
          <a:bodyPr vert="horz" lIns="91440" tIns="45720" rIns="91440" bIns="45720" rtlCol="0" anchor="t">
            <a:normAutofit fontScale="85000" lnSpcReduction="20000"/>
          </a:bodyPr>
          <a:lstStyle/>
          <a:p>
            <a:r>
              <a:rPr lang="en-US" sz="2400" u="sng" dirty="0"/>
              <a:t>Agency for Toxic Substances and Disease Registry/Other Science &amp; Medical Studies</a:t>
            </a:r>
          </a:p>
          <a:p>
            <a:pPr lvl="1">
              <a:lnSpc>
                <a:spcPct val="110000"/>
              </a:lnSpc>
            </a:pPr>
            <a:r>
              <a:rPr lang="en-US" sz="1500" dirty="0"/>
              <a:t>Alzheimer’s disease</a:t>
            </a:r>
          </a:p>
          <a:p>
            <a:pPr lvl="1">
              <a:lnSpc>
                <a:spcPct val="110000"/>
              </a:lnSpc>
            </a:pPr>
            <a:r>
              <a:rPr lang="en-US" sz="1500" dirty="0"/>
              <a:t>ALS/Lou Gehrig’s disease</a:t>
            </a:r>
          </a:p>
          <a:p>
            <a:pPr lvl="1">
              <a:lnSpc>
                <a:spcPct val="110000"/>
              </a:lnSpc>
            </a:pPr>
            <a:r>
              <a:rPr lang="en-US" sz="1500" dirty="0"/>
              <a:t>Autoimmune diseases</a:t>
            </a:r>
          </a:p>
          <a:p>
            <a:pPr lvl="1">
              <a:lnSpc>
                <a:spcPct val="110000"/>
              </a:lnSpc>
            </a:pPr>
            <a:r>
              <a:rPr lang="en-US" sz="1500" dirty="0"/>
              <a:t>Birth defects/cognitive disabilities/oral cleft defect</a:t>
            </a:r>
          </a:p>
          <a:p>
            <a:pPr lvl="1">
              <a:lnSpc>
                <a:spcPct val="110000"/>
              </a:lnSpc>
            </a:pPr>
            <a:r>
              <a:rPr lang="en-US" sz="1500" dirty="0">
                <a:highlight>
                  <a:srgbClr val="FFFF00"/>
                </a:highlight>
              </a:rPr>
              <a:t>Cancers</a:t>
            </a:r>
            <a:r>
              <a:rPr lang="en-US" sz="1500" dirty="0"/>
              <a:t>: Breast/Lung/Appendix/Bile duct/Bowel/Brain/Central Nervous System/Cervical/Colorectal/Esophageal/Gallbladder/Intestinal/Hodgkin’s Lymphoma/Ovarian/Pancreatic/Prostate/Rectal/Sinus/Soft tissues sarcoma/Spinal/Thyroid</a:t>
            </a:r>
          </a:p>
          <a:p>
            <a:pPr lvl="1">
              <a:lnSpc>
                <a:spcPct val="110000"/>
              </a:lnSpc>
            </a:pPr>
            <a:r>
              <a:rPr lang="en-US" sz="1500" dirty="0">
                <a:cs typeface="Calibri"/>
              </a:rPr>
              <a:t>Epilepsy</a:t>
            </a:r>
          </a:p>
          <a:p>
            <a:pPr lvl="1">
              <a:lnSpc>
                <a:spcPct val="110000"/>
              </a:lnSpc>
            </a:pPr>
            <a:r>
              <a:rPr lang="en-US" sz="1500" dirty="0">
                <a:cs typeface="Calibri"/>
              </a:rPr>
              <a:t>Female infertility/pregnancy issues</a:t>
            </a:r>
          </a:p>
          <a:p>
            <a:pPr lvl="1">
              <a:lnSpc>
                <a:spcPct val="110000"/>
              </a:lnSpc>
            </a:pPr>
            <a:r>
              <a:rPr lang="en-US" sz="1500" dirty="0">
                <a:cs typeface="Calibri"/>
              </a:rPr>
              <a:t>Fatty liver disease</a:t>
            </a:r>
          </a:p>
          <a:p>
            <a:pPr lvl="1">
              <a:lnSpc>
                <a:spcPct val="110000"/>
              </a:lnSpc>
            </a:pPr>
            <a:r>
              <a:rPr lang="en-US" sz="1500" dirty="0">
                <a:cs typeface="Calibri"/>
              </a:rPr>
              <a:t>Kidney disease</a:t>
            </a:r>
          </a:p>
          <a:p>
            <a:pPr lvl="1">
              <a:lnSpc>
                <a:spcPct val="110000"/>
              </a:lnSpc>
            </a:pPr>
            <a:r>
              <a:rPr lang="en-US" sz="1500" dirty="0">
                <a:cs typeface="Calibri"/>
              </a:rPr>
              <a:t>Lupus</a:t>
            </a:r>
          </a:p>
          <a:p>
            <a:pPr lvl="1">
              <a:lnSpc>
                <a:spcPct val="110000"/>
              </a:lnSpc>
            </a:pPr>
            <a:r>
              <a:rPr lang="en-US" sz="1500" dirty="0">
                <a:cs typeface="Calibri"/>
              </a:rPr>
              <a:t>Miscarriage</a:t>
            </a:r>
          </a:p>
          <a:p>
            <a:pPr lvl="1">
              <a:lnSpc>
                <a:spcPct val="110000"/>
              </a:lnSpc>
            </a:pPr>
            <a:r>
              <a:rPr lang="en-US" sz="1500" dirty="0">
                <a:cs typeface="Calibri"/>
              </a:rPr>
              <a:t>Multiple Sclerosis</a:t>
            </a:r>
          </a:p>
          <a:p>
            <a:pPr lvl="1">
              <a:lnSpc>
                <a:spcPct val="110000"/>
              </a:lnSpc>
            </a:pPr>
            <a:r>
              <a:rPr lang="en-US" sz="1500" dirty="0">
                <a:cs typeface="Calibri"/>
              </a:rPr>
              <a:t>Nerve damage</a:t>
            </a:r>
          </a:p>
          <a:p>
            <a:pPr lvl="1">
              <a:lnSpc>
                <a:spcPct val="110000"/>
              </a:lnSpc>
            </a:pPr>
            <a:r>
              <a:rPr lang="en-US" sz="1500" dirty="0">
                <a:cs typeface="Calibri"/>
              </a:rPr>
              <a:t>Renal toxicity/end stage renal disease</a:t>
            </a:r>
          </a:p>
          <a:p>
            <a:pPr lvl="1">
              <a:lnSpc>
                <a:spcPct val="110000"/>
              </a:lnSpc>
            </a:pPr>
            <a:r>
              <a:rPr lang="en-US" sz="1500" dirty="0">
                <a:cs typeface="Calibri"/>
              </a:rPr>
              <a:t>Bone marrow blood cell development disorders</a:t>
            </a:r>
          </a:p>
          <a:p>
            <a:pPr lvl="1">
              <a:lnSpc>
                <a:spcPct val="110000"/>
              </a:lnSpc>
            </a:pPr>
            <a:r>
              <a:rPr lang="en-US" sz="1500" dirty="0">
                <a:cs typeface="Calibri"/>
              </a:rPr>
              <a:t>Scleroderma (chronic autoimmune disease that affects skin &amp; internal organs)</a:t>
            </a:r>
          </a:p>
          <a:p>
            <a:pPr lvl="1">
              <a:lnSpc>
                <a:spcPct val="110000"/>
              </a:lnSpc>
            </a:pPr>
            <a:r>
              <a:rPr lang="en-US" sz="1500" dirty="0">
                <a:cs typeface="Calibri"/>
              </a:rPr>
              <a:t>Neurobehavioral effects </a:t>
            </a:r>
          </a:p>
          <a:p>
            <a:pPr lvl="1"/>
            <a:endParaRPr lang="en-US" sz="2400" i="1" dirty="0">
              <a:cs typeface="Calibri"/>
            </a:endParaRPr>
          </a:p>
          <a:p>
            <a:pPr lvl="1"/>
            <a:endParaRPr lang="en-US" sz="2400" i="1" dirty="0">
              <a:cs typeface="Calibri"/>
            </a:endParaRPr>
          </a:p>
          <a:p>
            <a:pPr marL="457200" lvl="1" indent="0">
              <a:buNone/>
            </a:pPr>
            <a:endParaRPr lang="en-US" dirty="0"/>
          </a:p>
        </p:txBody>
      </p:sp>
      <p:sp>
        <p:nvSpPr>
          <p:cNvPr id="4" name="Rectangle 3">
            <a:extLst>
              <a:ext uri="{FF2B5EF4-FFF2-40B4-BE49-F238E27FC236}">
                <a16:creationId xmlns:a16="http://schemas.microsoft.com/office/drawing/2014/main" id="{79C334CC-A455-4F78-50CB-47FF248F657D}"/>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 company name&#10;&#10;Description automatically generated">
            <a:extLst>
              <a:ext uri="{FF2B5EF4-FFF2-40B4-BE49-F238E27FC236}">
                <a16:creationId xmlns:a16="http://schemas.microsoft.com/office/drawing/2014/main" id="{15DCB586-B84B-63C0-A76B-724E0E30F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9137" y="4708738"/>
            <a:ext cx="2033741" cy="862874"/>
          </a:xfrm>
          <a:prstGeom prst="rect">
            <a:avLst/>
          </a:prstGeom>
        </p:spPr>
      </p:pic>
      <p:pic>
        <p:nvPicPr>
          <p:cNvPr id="5" name="Picture 4">
            <a:extLst>
              <a:ext uri="{FF2B5EF4-FFF2-40B4-BE49-F238E27FC236}">
                <a16:creationId xmlns:a16="http://schemas.microsoft.com/office/drawing/2014/main" id="{80B462D9-81B6-D4CA-3B18-307F946A6C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236380" y="5755562"/>
            <a:ext cx="1806498" cy="755411"/>
          </a:xfrm>
          <a:prstGeom prst="rect">
            <a:avLst/>
          </a:prstGeom>
        </p:spPr>
      </p:pic>
    </p:spTree>
    <p:extLst>
      <p:ext uri="{BB962C8B-B14F-4D97-AF65-F5344CB8AC3E}">
        <p14:creationId xmlns:p14="http://schemas.microsoft.com/office/powerpoint/2010/main" val="240341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dirty="0">
                <a:latin typeface="Arial"/>
                <a:cs typeface="Arial"/>
              </a:rPr>
              <a:t> Legal Claim Process-CLJA</a:t>
            </a:r>
            <a:endParaRPr lang="en-US" dirty="0"/>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636016" y="1005205"/>
            <a:ext cx="10699863" cy="5797662"/>
          </a:xfrm>
        </p:spPr>
        <p:txBody>
          <a:bodyPr vert="horz" lIns="91440" tIns="45720" rIns="91440" bIns="45720" rtlCol="0" anchor="t">
            <a:noAutofit/>
          </a:bodyPr>
          <a:lstStyle/>
          <a:p>
            <a:pPr marL="457200">
              <a:lnSpc>
                <a:spcPct val="100000"/>
              </a:lnSpc>
            </a:pPr>
            <a:r>
              <a:rPr lang="en-US" sz="2000" b="1" dirty="0">
                <a:cs typeface="Calibri"/>
              </a:rPr>
              <a:t>Step 1:</a:t>
            </a:r>
            <a:r>
              <a:rPr lang="en-US" sz="2000" dirty="0">
                <a:cs typeface="Calibri"/>
              </a:rPr>
              <a:t> File an administrative claim with US Navy JAG </a:t>
            </a:r>
            <a:r>
              <a:rPr lang="en-US" sz="2000" dirty="0">
                <a:highlight>
                  <a:srgbClr val="FFFF00"/>
                </a:highlight>
                <a:cs typeface="Calibri"/>
              </a:rPr>
              <a:t>by</a:t>
            </a:r>
            <a:r>
              <a:rPr lang="en-US" sz="2000" dirty="0">
                <a:cs typeface="Calibri"/>
              </a:rPr>
              <a:t> </a:t>
            </a:r>
            <a:r>
              <a:rPr lang="en-US" sz="2000" dirty="0">
                <a:highlight>
                  <a:srgbClr val="FFFF00"/>
                </a:highlight>
                <a:cs typeface="Calibri"/>
              </a:rPr>
              <a:t>August 10, 2024</a:t>
            </a:r>
            <a:r>
              <a:rPr lang="en-US" sz="2000" dirty="0">
                <a:cs typeface="Calibri"/>
              </a:rPr>
              <a:t>.</a:t>
            </a:r>
          </a:p>
          <a:p>
            <a:pPr marL="914400" lvl="1" indent="-457200">
              <a:lnSpc>
                <a:spcPct val="100000"/>
              </a:lnSpc>
            </a:pPr>
            <a:r>
              <a:rPr lang="en-US" sz="2000" dirty="0">
                <a:cs typeface="Calibri"/>
              </a:rPr>
              <a:t>6 months to approve, deny, or do nothing with your claim.</a:t>
            </a:r>
          </a:p>
          <a:p>
            <a:pPr marL="914400" lvl="1" indent="-457200">
              <a:lnSpc>
                <a:spcPct val="100000"/>
              </a:lnSpc>
            </a:pPr>
            <a:r>
              <a:rPr lang="en-US" sz="2000" dirty="0">
                <a:cs typeface="Calibri"/>
              </a:rPr>
              <a:t>As of August, nearly 100K claims have been filed with Navy JAG and no settlement awards have been offered by the Dept. of the Navy. </a:t>
            </a:r>
          </a:p>
          <a:p>
            <a:pPr marL="457200">
              <a:lnSpc>
                <a:spcPct val="100000"/>
              </a:lnSpc>
            </a:pPr>
            <a:r>
              <a:rPr lang="en-US" sz="2000" b="1" dirty="0">
                <a:cs typeface="Calibri"/>
              </a:rPr>
              <a:t>Step 2:</a:t>
            </a:r>
            <a:r>
              <a:rPr lang="en-US" sz="2000" dirty="0">
                <a:cs typeface="Calibri"/>
              </a:rPr>
              <a:t> Right to appeal denial by filing a lawsuit in U.S. District Court for the Eastern District of North Carolina.</a:t>
            </a:r>
          </a:p>
          <a:p>
            <a:pPr marL="457200">
              <a:lnSpc>
                <a:spcPct val="100000"/>
              </a:lnSpc>
            </a:pPr>
            <a:r>
              <a:rPr lang="en-US" sz="2000" b="1" dirty="0">
                <a:cs typeface="Calibri"/>
              </a:rPr>
              <a:t>Award:</a:t>
            </a:r>
            <a:r>
              <a:rPr lang="en-US" sz="2000" dirty="0">
                <a:cs typeface="Calibri"/>
              </a:rPr>
              <a:t> If case proven, you will receive either of: (1) amount of damages sought via administrative claim; (2) settlement award amount offered by DOJ; (3) court award after winning at trial.</a:t>
            </a:r>
          </a:p>
          <a:p>
            <a:pPr marL="457200">
              <a:lnSpc>
                <a:spcPct val="100000"/>
              </a:lnSpc>
            </a:pPr>
            <a:r>
              <a:rPr lang="en-US" sz="2000" dirty="0">
                <a:cs typeface="Calibri"/>
              </a:rPr>
              <a:t>Although the government has accepted liability, you still need to prove your condition is caused by the chemicals and other toxins found in the groundwater. There is no “presumption” in a court of law and strategically applying medical &amp; scientific evidence will be important. </a:t>
            </a:r>
            <a:r>
              <a:rPr lang="en-US" sz="2000" u="sng" dirty="0">
                <a:cs typeface="Calibri"/>
              </a:rPr>
              <a:t>This</a:t>
            </a:r>
            <a:r>
              <a:rPr lang="en-US" sz="2000" dirty="0">
                <a:cs typeface="Calibri"/>
              </a:rPr>
              <a:t> is why it is vital to be represented by a legal team experienced with environmental law and groundwater contamination torts. </a:t>
            </a:r>
          </a:p>
          <a:p>
            <a:pPr marL="457200" lvl="1" indent="0">
              <a:buNone/>
            </a:pPr>
            <a:endParaRPr lang="en-US" dirty="0">
              <a:cs typeface="Calibri"/>
            </a:endParaRPr>
          </a:p>
          <a:p>
            <a:pPr lvl="1">
              <a:lnSpc>
                <a:spcPct val="110000"/>
              </a:lnSpc>
            </a:pPr>
            <a:endParaRPr lang="en-US" dirty="0">
              <a:cs typeface="Calibri"/>
            </a:endParaRPr>
          </a:p>
          <a:p>
            <a:endParaRPr lang="en-US" dirty="0">
              <a:cs typeface="Calibri"/>
            </a:endParaRPr>
          </a:p>
          <a:p>
            <a:pPr lvl="1"/>
            <a:endParaRPr lang="en-US" dirty="0">
              <a:cs typeface="Calibri"/>
            </a:endParaRPr>
          </a:p>
          <a:p>
            <a:pPr lvl="2"/>
            <a:endParaRPr lang="en-US" dirty="0">
              <a:cs typeface="Calibri"/>
            </a:endParaRPr>
          </a:p>
          <a:p>
            <a:endParaRPr lang="en-US" dirty="0">
              <a:cs typeface="Calibri"/>
            </a:endParaRPr>
          </a:p>
        </p:txBody>
      </p:sp>
    </p:spTree>
    <p:extLst>
      <p:ext uri="{BB962C8B-B14F-4D97-AF65-F5344CB8AC3E}">
        <p14:creationId xmlns:p14="http://schemas.microsoft.com/office/powerpoint/2010/main" val="22671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123">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5FE4259C00F4C856D120F6EBEF552" ma:contentTypeVersion="13" ma:contentTypeDescription="Create a new document." ma:contentTypeScope="" ma:versionID="266e2a1acc8b63d2d1c1e5c23f47b739">
  <xsd:schema xmlns:xsd="http://www.w3.org/2001/XMLSchema" xmlns:xs="http://www.w3.org/2001/XMLSchema" xmlns:p="http://schemas.microsoft.com/office/2006/metadata/properties" xmlns:ns2="fe8612c2-9885-47c3-87cd-5c8fe0e0c106" xmlns:ns3="525912ec-ad18-4382-a66c-243a906f74f5" targetNamespace="http://schemas.microsoft.com/office/2006/metadata/properties" ma:root="true" ma:fieldsID="92b685b3dd0b67446d7a1778317a187e" ns2:_="" ns3:_="">
    <xsd:import namespace="fe8612c2-9885-47c3-87cd-5c8fe0e0c106"/>
    <xsd:import namespace="525912ec-ad18-4382-a66c-243a906f7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612c2-9885-47c3-87cd-5c8fe0e0c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cd63766-2f0a-4baf-8aed-6fe2bd1b17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5912ec-ad18-4382-a66c-243a906f74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e30dcf-1a48-4d48-a01f-5a713a50adc0}" ma:internalName="TaxCatchAll" ma:showField="CatchAllData" ma:web="525912ec-ad18-4382-a66c-243a906f74f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25912ec-ad18-4382-a66c-243a906f74f5" xsi:nil="true"/>
    <lcf76f155ced4ddcb4097134ff3c332f xmlns="fe8612c2-9885-47c3-87cd-5c8fe0e0c1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BAF550-34F3-4F47-A927-73C644C99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8612c2-9885-47c3-87cd-5c8fe0e0c106"/>
    <ds:schemaRef ds:uri="525912ec-ad18-4382-a66c-243a906f7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F78B2E-960F-45E8-A995-5DDF882D66C5}">
  <ds:schemaRefs>
    <ds:schemaRef ds:uri="http://schemas.microsoft.com/sharepoint/v3/contenttype/forms"/>
  </ds:schemaRefs>
</ds:datastoreItem>
</file>

<file path=customXml/itemProps3.xml><?xml version="1.0" encoding="utf-8"?>
<ds:datastoreItem xmlns:ds="http://schemas.openxmlformats.org/officeDocument/2006/customXml" ds:itemID="{72256435-BC46-446C-8463-ECFB9020B25B}">
  <ds:schemaRefs>
    <ds:schemaRef ds:uri="http://schemas.microsoft.com/office/2006/metadata/properties"/>
    <ds:schemaRef ds:uri="http://schemas.microsoft.com/office/infopath/2007/PartnerControls"/>
    <ds:schemaRef ds:uri="525912ec-ad18-4382-a66c-243a906f74f5"/>
    <ds:schemaRef ds:uri="fe8612c2-9885-47c3-87cd-5c8fe0e0c106"/>
  </ds:schemaRefs>
</ds:datastoreItem>
</file>

<file path=docProps/app.xml><?xml version="1.0" encoding="utf-8"?>
<Properties xmlns="http://schemas.openxmlformats.org/officeDocument/2006/extended-properties" xmlns:vt="http://schemas.openxmlformats.org/officeDocument/2006/docPropsVTypes">
  <Template/>
  <TotalTime>15209</TotalTime>
  <Words>1681</Words>
  <Application>Microsoft Office PowerPoint</Application>
  <PresentationFormat>Widescreen</PresentationFormat>
  <Paragraphs>164</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Custom Design</vt:lpstr>
      <vt:lpstr>CAMP LEJEUNE JUSTICE ACT</vt:lpstr>
      <vt:lpstr> Toxic Contamination of Water</vt:lpstr>
      <vt:lpstr>Examples of Toxic Contamination </vt:lpstr>
      <vt:lpstr>“Baby Heaven”</vt:lpstr>
      <vt:lpstr> The PACT Act/CLJA</vt:lpstr>
      <vt:lpstr>Do I Qualify?</vt:lpstr>
      <vt:lpstr>CONDITIONS &amp; ILLNESSES</vt:lpstr>
      <vt:lpstr>CONDITIONS &amp; ILLNESSES (Cont.)</vt:lpstr>
      <vt:lpstr> Legal Claim Process-CLJA</vt:lpstr>
      <vt:lpstr>Offset and Your Benefits</vt:lpstr>
      <vt:lpstr>New Elective “Presumptive” Option for Settlement </vt:lpstr>
      <vt:lpstr>Why the VFW Entrusts BMBF Law</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Phillips</dc:creator>
  <cp:lastModifiedBy>Dale Phillips</cp:lastModifiedBy>
  <cp:revision>582</cp:revision>
  <cp:lastPrinted>2023-01-16T05:40:49Z</cp:lastPrinted>
  <dcterms:created xsi:type="dcterms:W3CDTF">2022-09-01T18:43:17Z</dcterms:created>
  <dcterms:modified xsi:type="dcterms:W3CDTF">2023-09-10T20:01:04Z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0x01010019A5FE4259C00F4C856D120F6EBEF552</vt:lpwstr>
  </property>
  <property fmtid="{D5CDD505-2E9C-101B-9397-08002B2CF9AE}" pid="3" name="MediaServiceImageTags">
    <vt:lpwstr/>
  </property>
</Properties>
</file>