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ags/tag22.xml" ContentType="application/vnd.openxmlformats-officedocument.presentationml.tags+xml"/>
  <Override PartName="/ppt/notesSlides/notesSlide21.xml" ContentType="application/vnd.openxmlformats-officedocument.presentationml.notesSlide+xml"/>
  <Override PartName="/ppt/tags/tag23.xml" ContentType="application/vnd.openxmlformats-officedocument.presentationml.tags+xml"/>
  <Override PartName="/ppt/notesSlides/notesSlide22.xml" ContentType="application/vnd.openxmlformats-officedocument.presentationml.notesSlide+xml"/>
  <Override PartName="/ppt/tags/tag24.xml" ContentType="application/vnd.openxmlformats-officedocument.presentationml.tags+xml"/>
  <Override PartName="/ppt/notesSlides/notesSlide23.xml" ContentType="application/vnd.openxmlformats-officedocument.presentationml.notesSlide+xml"/>
  <Override PartName="/ppt/tags/tag25.xml" ContentType="application/vnd.openxmlformats-officedocument.presentationml.tags+xml"/>
  <Override PartName="/ppt/notesSlides/notesSlide24.xml" ContentType="application/vnd.openxmlformats-officedocument.presentationml.notesSlide+xml"/>
  <Override PartName="/ppt/tags/tag26.xml" ContentType="application/vnd.openxmlformats-officedocument.presentationml.tags+xml"/>
  <Override PartName="/ppt/notesSlides/notesSlide25.xml" ContentType="application/vnd.openxmlformats-officedocument.presentationml.notesSlide+xml"/>
  <Override PartName="/ppt/tags/tag27.xml" ContentType="application/vnd.openxmlformats-officedocument.presentationml.tags+xml"/>
  <Override PartName="/ppt/notesSlides/notesSlide2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1" r:id="rId1"/>
    <p:sldMasterId id="2147483663" r:id="rId2"/>
  </p:sldMasterIdLst>
  <p:notesMasterIdLst>
    <p:notesMasterId r:id="rId30"/>
  </p:notesMasterIdLst>
  <p:sldIdLst>
    <p:sldId id="615" r:id="rId3"/>
    <p:sldId id="624" r:id="rId4"/>
    <p:sldId id="605" r:id="rId5"/>
    <p:sldId id="606" r:id="rId6"/>
    <p:sldId id="620" r:id="rId7"/>
    <p:sldId id="616" r:id="rId8"/>
    <p:sldId id="633" r:id="rId9"/>
    <p:sldId id="621" r:id="rId10"/>
    <p:sldId id="622" r:id="rId11"/>
    <p:sldId id="623" r:id="rId12"/>
    <p:sldId id="629" r:id="rId13"/>
    <p:sldId id="610" r:id="rId14"/>
    <p:sldId id="607" r:id="rId15"/>
    <p:sldId id="609" r:id="rId16"/>
    <p:sldId id="626" r:id="rId17"/>
    <p:sldId id="608" r:id="rId18"/>
    <p:sldId id="627" r:id="rId19"/>
    <p:sldId id="634" r:id="rId20"/>
    <p:sldId id="618" r:id="rId21"/>
    <p:sldId id="611" r:id="rId22"/>
    <p:sldId id="630" r:id="rId23"/>
    <p:sldId id="617" r:id="rId24"/>
    <p:sldId id="631" r:id="rId25"/>
    <p:sldId id="613" r:id="rId26"/>
    <p:sldId id="632" r:id="rId27"/>
    <p:sldId id="636" r:id="rId28"/>
    <p:sldId id="619" r:id="rId29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ABA4"/>
    <a:srgbClr val="1E88E5"/>
    <a:srgbClr val="FECA00"/>
    <a:srgbClr val="D8211B"/>
    <a:srgbClr val="7E1310"/>
    <a:srgbClr val="F08A88"/>
    <a:srgbClr val="FEF000"/>
    <a:srgbClr val="104C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CE902B-51F8-4071-A543-1039B9BD4CF4}" v="2" dt="2023-07-10T19:31:21.34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48" autoAdjust="0"/>
    <p:restoredTop sz="95226" autoAdjust="0"/>
  </p:normalViewPr>
  <p:slideViewPr>
    <p:cSldViewPr snapToGrid="0">
      <p:cViewPr varScale="1">
        <p:scale>
          <a:sx n="78" d="100"/>
          <a:sy n="78" d="100"/>
        </p:scale>
        <p:origin x="398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microsoft.com/office/2016/11/relationships/changesInfo" Target="changesInfos/changesInfo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ul Sullivan" userId="df43557e-1c29-4215-889c-8df4a6ac60a6" providerId="ADAL" clId="{70CE902B-51F8-4071-A543-1039B9BD4CF4}"/>
    <pc:docChg chg="undo custSel delSld modSld">
      <pc:chgData name="Paul Sullivan" userId="df43557e-1c29-4215-889c-8df4a6ac60a6" providerId="ADAL" clId="{70CE902B-51F8-4071-A543-1039B9BD4CF4}" dt="2023-07-10T19:39:33.445" v="936" actId="20577"/>
      <pc:docMkLst>
        <pc:docMk/>
      </pc:docMkLst>
      <pc:sldChg chg="modSp mod">
        <pc:chgData name="Paul Sullivan" userId="df43557e-1c29-4215-889c-8df4a6ac60a6" providerId="ADAL" clId="{70CE902B-51F8-4071-A543-1039B9BD4CF4}" dt="2023-07-10T19:37:09.338" v="894" actId="1076"/>
        <pc:sldMkLst>
          <pc:docMk/>
          <pc:sldMk cId="1432095300" sldId="607"/>
        </pc:sldMkLst>
        <pc:spChg chg="mod">
          <ac:chgData name="Paul Sullivan" userId="df43557e-1c29-4215-889c-8df4a6ac60a6" providerId="ADAL" clId="{70CE902B-51F8-4071-A543-1039B9BD4CF4}" dt="2023-07-10T19:37:09.338" v="894" actId="1076"/>
          <ac:spMkLst>
            <pc:docMk/>
            <pc:sldMk cId="1432095300" sldId="607"/>
            <ac:spMk id="8" creationId="{9AB14365-2283-60EC-7D00-BA6FF03E079D}"/>
          </ac:spMkLst>
        </pc:spChg>
      </pc:sldChg>
      <pc:sldChg chg="modSp mod">
        <pc:chgData name="Paul Sullivan" userId="df43557e-1c29-4215-889c-8df4a6ac60a6" providerId="ADAL" clId="{70CE902B-51F8-4071-A543-1039B9BD4CF4}" dt="2023-07-10T18:58:44.285" v="21" actId="14100"/>
        <pc:sldMkLst>
          <pc:docMk/>
          <pc:sldMk cId="2736394886" sldId="608"/>
        </pc:sldMkLst>
        <pc:spChg chg="mod">
          <ac:chgData name="Paul Sullivan" userId="df43557e-1c29-4215-889c-8df4a6ac60a6" providerId="ADAL" clId="{70CE902B-51F8-4071-A543-1039B9BD4CF4}" dt="2023-07-10T18:58:44.285" v="21" actId="14100"/>
          <ac:spMkLst>
            <pc:docMk/>
            <pc:sldMk cId="2736394886" sldId="608"/>
            <ac:spMk id="7" creationId="{58AB0F0D-7CAE-5F4A-F210-2859359B124C}"/>
          </ac:spMkLst>
        </pc:spChg>
        <pc:picChg chg="mod">
          <ac:chgData name="Paul Sullivan" userId="df43557e-1c29-4215-889c-8df4a6ac60a6" providerId="ADAL" clId="{70CE902B-51F8-4071-A543-1039B9BD4CF4}" dt="2023-07-10T18:58:16.091" v="17" actId="14100"/>
          <ac:picMkLst>
            <pc:docMk/>
            <pc:sldMk cId="2736394886" sldId="608"/>
            <ac:picMk id="6" creationId="{9A303D49-CF5E-3849-AC0E-19FBE8F1ABD6}"/>
          </ac:picMkLst>
        </pc:picChg>
      </pc:sldChg>
      <pc:sldChg chg="modSp mod">
        <pc:chgData name="Paul Sullivan" userId="df43557e-1c29-4215-889c-8df4a6ac60a6" providerId="ADAL" clId="{70CE902B-51F8-4071-A543-1039B9BD4CF4}" dt="2023-07-10T19:02:49.636" v="134" actId="20577"/>
        <pc:sldMkLst>
          <pc:docMk/>
          <pc:sldMk cId="3234585846" sldId="611"/>
        </pc:sldMkLst>
        <pc:spChg chg="mod">
          <ac:chgData name="Paul Sullivan" userId="df43557e-1c29-4215-889c-8df4a6ac60a6" providerId="ADAL" clId="{70CE902B-51F8-4071-A543-1039B9BD4CF4}" dt="2023-07-10T19:02:49.636" v="134" actId="20577"/>
          <ac:spMkLst>
            <pc:docMk/>
            <pc:sldMk cId="3234585846" sldId="611"/>
            <ac:spMk id="3" creationId="{161E762B-3453-F52E-4CE8-9A9C98C512FD}"/>
          </ac:spMkLst>
        </pc:spChg>
      </pc:sldChg>
      <pc:sldChg chg="modSp mod">
        <pc:chgData name="Paul Sullivan" userId="df43557e-1c29-4215-889c-8df4a6ac60a6" providerId="ADAL" clId="{70CE902B-51F8-4071-A543-1039B9BD4CF4}" dt="2023-07-10T19:05:52.096" v="170" actId="14100"/>
        <pc:sldMkLst>
          <pc:docMk/>
          <pc:sldMk cId="1342417342" sldId="613"/>
        </pc:sldMkLst>
        <pc:spChg chg="mod">
          <ac:chgData name="Paul Sullivan" userId="df43557e-1c29-4215-889c-8df4a6ac60a6" providerId="ADAL" clId="{70CE902B-51F8-4071-A543-1039B9BD4CF4}" dt="2023-07-10T19:05:48.428" v="169" actId="14100"/>
          <ac:spMkLst>
            <pc:docMk/>
            <pc:sldMk cId="1342417342" sldId="613"/>
            <ac:spMk id="7" creationId="{3BD18E64-42B5-6870-60AA-8677FDBC6CA7}"/>
          </ac:spMkLst>
        </pc:spChg>
        <pc:picChg chg="mod">
          <ac:chgData name="Paul Sullivan" userId="df43557e-1c29-4215-889c-8df4a6ac60a6" providerId="ADAL" clId="{70CE902B-51F8-4071-A543-1039B9BD4CF4}" dt="2023-07-10T19:05:52.096" v="170" actId="14100"/>
          <ac:picMkLst>
            <pc:docMk/>
            <pc:sldMk cId="1342417342" sldId="613"/>
            <ac:picMk id="3" creationId="{70C96213-9B90-88B0-9089-6D6D185080AB}"/>
          </ac:picMkLst>
        </pc:picChg>
      </pc:sldChg>
      <pc:sldChg chg="modSp mod">
        <pc:chgData name="Paul Sullivan" userId="df43557e-1c29-4215-889c-8df4a6ac60a6" providerId="ADAL" clId="{70CE902B-51F8-4071-A543-1039B9BD4CF4}" dt="2023-07-10T19:35:31.212" v="830" actId="113"/>
        <pc:sldMkLst>
          <pc:docMk/>
          <pc:sldMk cId="2809920151" sldId="615"/>
        </pc:sldMkLst>
        <pc:spChg chg="mod">
          <ac:chgData name="Paul Sullivan" userId="df43557e-1c29-4215-889c-8df4a6ac60a6" providerId="ADAL" clId="{70CE902B-51F8-4071-A543-1039B9BD4CF4}" dt="2023-07-10T19:35:31.212" v="830" actId="113"/>
          <ac:spMkLst>
            <pc:docMk/>
            <pc:sldMk cId="2809920151" sldId="615"/>
            <ac:spMk id="5" creationId="{22D0C474-71C1-3EC7-4166-85F4EB06E092}"/>
          </ac:spMkLst>
        </pc:spChg>
        <pc:spChg chg="mod">
          <ac:chgData name="Paul Sullivan" userId="df43557e-1c29-4215-889c-8df4a6ac60a6" providerId="ADAL" clId="{70CE902B-51F8-4071-A543-1039B9BD4CF4}" dt="2023-07-10T19:35:17.148" v="828" actId="113"/>
          <ac:spMkLst>
            <pc:docMk/>
            <pc:sldMk cId="2809920151" sldId="615"/>
            <ac:spMk id="9" creationId="{C1C7B119-F9B7-06C9-50B5-CD4E9AB7769B}"/>
          </ac:spMkLst>
        </pc:spChg>
      </pc:sldChg>
      <pc:sldChg chg="modSp mod">
        <pc:chgData name="Paul Sullivan" userId="df43557e-1c29-4215-889c-8df4a6ac60a6" providerId="ADAL" clId="{70CE902B-51F8-4071-A543-1039B9BD4CF4}" dt="2023-07-10T18:56:44.512" v="13" actId="20577"/>
        <pc:sldMkLst>
          <pc:docMk/>
          <pc:sldMk cId="3418341880" sldId="616"/>
        </pc:sldMkLst>
        <pc:spChg chg="mod">
          <ac:chgData name="Paul Sullivan" userId="df43557e-1c29-4215-889c-8df4a6ac60a6" providerId="ADAL" clId="{70CE902B-51F8-4071-A543-1039B9BD4CF4}" dt="2023-07-10T18:56:44.512" v="13" actId="20577"/>
          <ac:spMkLst>
            <pc:docMk/>
            <pc:sldMk cId="3418341880" sldId="616"/>
            <ac:spMk id="3" creationId="{161E762B-3453-F52E-4CE8-9A9C98C512FD}"/>
          </ac:spMkLst>
        </pc:spChg>
      </pc:sldChg>
      <pc:sldChg chg="modSp mod">
        <pc:chgData name="Paul Sullivan" userId="df43557e-1c29-4215-889c-8df4a6ac60a6" providerId="ADAL" clId="{70CE902B-51F8-4071-A543-1039B9BD4CF4}" dt="2023-07-10T19:28:12.451" v="673" actId="20577"/>
        <pc:sldMkLst>
          <pc:docMk/>
          <pc:sldMk cId="1212121362" sldId="618"/>
        </pc:sldMkLst>
        <pc:spChg chg="mod">
          <ac:chgData name="Paul Sullivan" userId="df43557e-1c29-4215-889c-8df4a6ac60a6" providerId="ADAL" clId="{70CE902B-51F8-4071-A543-1039B9BD4CF4}" dt="2023-07-10T19:28:12.451" v="673" actId="20577"/>
          <ac:spMkLst>
            <pc:docMk/>
            <pc:sldMk cId="1212121362" sldId="618"/>
            <ac:spMk id="2" creationId="{A15A7973-3F82-43EE-95DC-228E8A77260A}"/>
          </ac:spMkLst>
        </pc:spChg>
        <pc:spChg chg="mod">
          <ac:chgData name="Paul Sullivan" userId="df43557e-1c29-4215-889c-8df4a6ac60a6" providerId="ADAL" clId="{70CE902B-51F8-4071-A543-1039B9BD4CF4}" dt="2023-07-10T19:27:54.830" v="668" actId="113"/>
          <ac:spMkLst>
            <pc:docMk/>
            <pc:sldMk cId="1212121362" sldId="618"/>
            <ac:spMk id="3" creationId="{161E762B-3453-F52E-4CE8-9A9C98C512FD}"/>
          </ac:spMkLst>
        </pc:spChg>
      </pc:sldChg>
      <pc:sldChg chg="modSp mod">
        <pc:chgData name="Paul Sullivan" userId="df43557e-1c29-4215-889c-8df4a6ac60a6" providerId="ADAL" clId="{70CE902B-51F8-4071-A543-1039B9BD4CF4}" dt="2023-07-10T19:17:30.857" v="484" actId="113"/>
        <pc:sldMkLst>
          <pc:docMk/>
          <pc:sldMk cId="2086257380" sldId="619"/>
        </pc:sldMkLst>
        <pc:spChg chg="mod">
          <ac:chgData name="Paul Sullivan" userId="df43557e-1c29-4215-889c-8df4a6ac60a6" providerId="ADAL" clId="{70CE902B-51F8-4071-A543-1039B9BD4CF4}" dt="2023-07-10T19:17:30.857" v="484" actId="113"/>
          <ac:spMkLst>
            <pc:docMk/>
            <pc:sldMk cId="2086257380" sldId="619"/>
            <ac:spMk id="7" creationId="{3BD18E64-42B5-6870-60AA-8677FDBC6CA7}"/>
          </ac:spMkLst>
        </pc:spChg>
        <pc:picChg chg="mod">
          <ac:chgData name="Paul Sullivan" userId="df43557e-1c29-4215-889c-8df4a6ac60a6" providerId="ADAL" clId="{70CE902B-51F8-4071-A543-1039B9BD4CF4}" dt="2023-07-10T19:16:56.510" v="458" actId="1076"/>
          <ac:picMkLst>
            <pc:docMk/>
            <pc:sldMk cId="2086257380" sldId="619"/>
            <ac:picMk id="3" creationId="{4B7BAD3C-6B51-B0CA-2AB3-57DC2052ED3A}"/>
          </ac:picMkLst>
        </pc:picChg>
      </pc:sldChg>
      <pc:sldChg chg="modSp mod">
        <pc:chgData name="Paul Sullivan" userId="df43557e-1c29-4215-889c-8df4a6ac60a6" providerId="ADAL" clId="{70CE902B-51F8-4071-A543-1039B9BD4CF4}" dt="2023-07-10T19:00:01.407" v="95" actId="255"/>
        <pc:sldMkLst>
          <pc:docMk/>
          <pc:sldMk cId="3124311353" sldId="623"/>
        </pc:sldMkLst>
        <pc:spChg chg="mod">
          <ac:chgData name="Paul Sullivan" userId="df43557e-1c29-4215-889c-8df4a6ac60a6" providerId="ADAL" clId="{70CE902B-51F8-4071-A543-1039B9BD4CF4}" dt="2023-07-10T19:00:01.407" v="95" actId="255"/>
          <ac:spMkLst>
            <pc:docMk/>
            <pc:sldMk cId="3124311353" sldId="623"/>
            <ac:spMk id="3" creationId="{161E762B-3453-F52E-4CE8-9A9C98C512FD}"/>
          </ac:spMkLst>
        </pc:spChg>
      </pc:sldChg>
      <pc:sldChg chg="modSp mod">
        <pc:chgData name="Paul Sullivan" userId="df43557e-1c29-4215-889c-8df4a6ac60a6" providerId="ADAL" clId="{70CE902B-51F8-4071-A543-1039B9BD4CF4}" dt="2023-07-10T19:27:21.278" v="656" actId="313"/>
        <pc:sldMkLst>
          <pc:docMk/>
          <pc:sldMk cId="3228012165" sldId="624"/>
        </pc:sldMkLst>
        <pc:spChg chg="mod">
          <ac:chgData name="Paul Sullivan" userId="df43557e-1c29-4215-889c-8df4a6ac60a6" providerId="ADAL" clId="{70CE902B-51F8-4071-A543-1039B9BD4CF4}" dt="2023-07-10T19:27:21.278" v="656" actId="313"/>
          <ac:spMkLst>
            <pc:docMk/>
            <pc:sldMk cId="3228012165" sldId="624"/>
            <ac:spMk id="3" creationId="{161E762B-3453-F52E-4CE8-9A9C98C512FD}"/>
          </ac:spMkLst>
        </pc:spChg>
        <pc:picChg chg="mod">
          <ac:chgData name="Paul Sullivan" userId="df43557e-1c29-4215-889c-8df4a6ac60a6" providerId="ADAL" clId="{70CE902B-51F8-4071-A543-1039B9BD4CF4}" dt="2023-07-10T19:23:19.262" v="604" actId="1076"/>
          <ac:picMkLst>
            <pc:docMk/>
            <pc:sldMk cId="3228012165" sldId="624"/>
            <ac:picMk id="8" creationId="{1D9096B8-9A87-7FCB-4EDD-883362687E35}"/>
          </ac:picMkLst>
        </pc:picChg>
      </pc:sldChg>
      <pc:sldChg chg="modSp mod">
        <pc:chgData name="Paul Sullivan" userId="df43557e-1c29-4215-889c-8df4a6ac60a6" providerId="ADAL" clId="{70CE902B-51F8-4071-A543-1039B9BD4CF4}" dt="2023-07-10T18:58:06.057" v="16" actId="14100"/>
        <pc:sldMkLst>
          <pc:docMk/>
          <pc:sldMk cId="315870505" sldId="626"/>
        </pc:sldMkLst>
        <pc:spChg chg="mod">
          <ac:chgData name="Paul Sullivan" userId="df43557e-1c29-4215-889c-8df4a6ac60a6" providerId="ADAL" clId="{70CE902B-51F8-4071-A543-1039B9BD4CF4}" dt="2023-07-10T18:58:06.057" v="16" actId="14100"/>
          <ac:spMkLst>
            <pc:docMk/>
            <pc:sldMk cId="315870505" sldId="626"/>
            <ac:spMk id="3" creationId="{161E762B-3453-F52E-4CE8-9A9C98C512FD}"/>
          </ac:spMkLst>
        </pc:spChg>
        <pc:picChg chg="mod">
          <ac:chgData name="Paul Sullivan" userId="df43557e-1c29-4215-889c-8df4a6ac60a6" providerId="ADAL" clId="{70CE902B-51F8-4071-A543-1039B9BD4CF4}" dt="2023-07-10T18:47:11.019" v="1" actId="1076"/>
          <ac:picMkLst>
            <pc:docMk/>
            <pc:sldMk cId="315870505" sldId="626"/>
            <ac:picMk id="5" creationId="{A8638938-2D0D-B2DA-F191-D52698D4F6E8}"/>
          </ac:picMkLst>
        </pc:picChg>
      </pc:sldChg>
      <pc:sldChg chg="modSp mod">
        <pc:chgData name="Paul Sullivan" userId="df43557e-1c29-4215-889c-8df4a6ac60a6" providerId="ADAL" clId="{70CE902B-51F8-4071-A543-1039B9BD4CF4}" dt="2023-07-10T19:00:39.987" v="104" actId="313"/>
        <pc:sldMkLst>
          <pc:docMk/>
          <pc:sldMk cId="889019675" sldId="627"/>
        </pc:sldMkLst>
        <pc:spChg chg="mod">
          <ac:chgData name="Paul Sullivan" userId="df43557e-1c29-4215-889c-8df4a6ac60a6" providerId="ADAL" clId="{70CE902B-51F8-4071-A543-1039B9BD4CF4}" dt="2023-07-10T19:00:39.987" v="104" actId="313"/>
          <ac:spMkLst>
            <pc:docMk/>
            <pc:sldMk cId="889019675" sldId="627"/>
            <ac:spMk id="3" creationId="{161E762B-3453-F52E-4CE8-9A9C98C512FD}"/>
          </ac:spMkLst>
        </pc:spChg>
      </pc:sldChg>
      <pc:sldChg chg="del">
        <pc:chgData name="Paul Sullivan" userId="df43557e-1c29-4215-889c-8df4a6ac60a6" providerId="ADAL" clId="{70CE902B-51F8-4071-A543-1039B9BD4CF4}" dt="2023-07-10T19:02:06.436" v="123" actId="2696"/>
        <pc:sldMkLst>
          <pc:docMk/>
          <pc:sldMk cId="3679328797" sldId="628"/>
        </pc:sldMkLst>
      </pc:sldChg>
      <pc:sldChg chg="modSp mod">
        <pc:chgData name="Paul Sullivan" userId="df43557e-1c29-4215-889c-8df4a6ac60a6" providerId="ADAL" clId="{70CE902B-51F8-4071-A543-1039B9BD4CF4}" dt="2023-07-10T19:03:10.602" v="136" actId="20577"/>
        <pc:sldMkLst>
          <pc:docMk/>
          <pc:sldMk cId="4024776698" sldId="630"/>
        </pc:sldMkLst>
        <pc:spChg chg="mod">
          <ac:chgData name="Paul Sullivan" userId="df43557e-1c29-4215-889c-8df4a6ac60a6" providerId="ADAL" clId="{70CE902B-51F8-4071-A543-1039B9BD4CF4}" dt="2023-07-10T19:03:10.602" v="136" actId="20577"/>
          <ac:spMkLst>
            <pc:docMk/>
            <pc:sldMk cId="4024776698" sldId="630"/>
            <ac:spMk id="3" creationId="{161E762B-3453-F52E-4CE8-9A9C98C512FD}"/>
          </ac:spMkLst>
        </pc:spChg>
      </pc:sldChg>
      <pc:sldChg chg="modSp mod">
        <pc:chgData name="Paul Sullivan" userId="df43557e-1c29-4215-889c-8df4a6ac60a6" providerId="ADAL" clId="{70CE902B-51F8-4071-A543-1039B9BD4CF4}" dt="2023-07-10T19:34:05.613" v="826" actId="113"/>
        <pc:sldMkLst>
          <pc:docMk/>
          <pc:sldMk cId="2306814911" sldId="631"/>
        </pc:sldMkLst>
        <pc:spChg chg="mod">
          <ac:chgData name="Paul Sullivan" userId="df43557e-1c29-4215-889c-8df4a6ac60a6" providerId="ADAL" clId="{70CE902B-51F8-4071-A543-1039B9BD4CF4}" dt="2023-07-10T19:34:05.613" v="826" actId="113"/>
          <ac:spMkLst>
            <pc:docMk/>
            <pc:sldMk cId="2306814911" sldId="631"/>
            <ac:spMk id="7" creationId="{3BD18E64-42B5-6870-60AA-8677FDBC6CA7}"/>
          </ac:spMkLst>
        </pc:spChg>
        <pc:picChg chg="mod">
          <ac:chgData name="Paul Sullivan" userId="df43557e-1c29-4215-889c-8df4a6ac60a6" providerId="ADAL" clId="{70CE902B-51F8-4071-A543-1039B9BD4CF4}" dt="2023-07-10T19:33:10.875" v="776" actId="14100"/>
          <ac:picMkLst>
            <pc:docMk/>
            <pc:sldMk cId="2306814911" sldId="631"/>
            <ac:picMk id="3" creationId="{73693113-22F4-63CA-0C7D-168CC8ED4939}"/>
          </ac:picMkLst>
        </pc:picChg>
      </pc:sldChg>
      <pc:sldChg chg="modSp mod">
        <pc:chgData name="Paul Sullivan" userId="df43557e-1c29-4215-889c-8df4a6ac60a6" providerId="ADAL" clId="{70CE902B-51F8-4071-A543-1039B9BD4CF4}" dt="2023-07-10T19:39:19.699" v="907" actId="1076"/>
        <pc:sldMkLst>
          <pc:docMk/>
          <pc:sldMk cId="2723722523" sldId="632"/>
        </pc:sldMkLst>
        <pc:spChg chg="mod">
          <ac:chgData name="Paul Sullivan" userId="df43557e-1c29-4215-889c-8df4a6ac60a6" providerId="ADAL" clId="{70CE902B-51F8-4071-A543-1039B9BD4CF4}" dt="2023-07-10T19:39:15.427" v="906" actId="20577"/>
          <ac:spMkLst>
            <pc:docMk/>
            <pc:sldMk cId="2723722523" sldId="632"/>
            <ac:spMk id="2" creationId="{A15A7973-3F82-43EE-95DC-228E8A77260A}"/>
          </ac:spMkLst>
        </pc:spChg>
        <pc:spChg chg="mod">
          <ac:chgData name="Paul Sullivan" userId="df43557e-1c29-4215-889c-8df4a6ac60a6" providerId="ADAL" clId="{70CE902B-51F8-4071-A543-1039B9BD4CF4}" dt="2023-07-10T19:39:19.699" v="907" actId="1076"/>
          <ac:spMkLst>
            <pc:docMk/>
            <pc:sldMk cId="2723722523" sldId="632"/>
            <ac:spMk id="5" creationId="{504917BC-38DD-A6E9-E1FC-4A70538ED19E}"/>
          </ac:spMkLst>
        </pc:spChg>
      </pc:sldChg>
      <pc:sldChg chg="modSp del mod">
        <pc:chgData name="Paul Sullivan" userId="df43557e-1c29-4215-889c-8df4a6ac60a6" providerId="ADAL" clId="{70CE902B-51F8-4071-A543-1039B9BD4CF4}" dt="2023-07-10T19:19:36.480" v="497" actId="2696"/>
        <pc:sldMkLst>
          <pc:docMk/>
          <pc:sldMk cId="2972087527" sldId="635"/>
        </pc:sldMkLst>
        <pc:spChg chg="mod">
          <ac:chgData name="Paul Sullivan" userId="df43557e-1c29-4215-889c-8df4a6ac60a6" providerId="ADAL" clId="{70CE902B-51F8-4071-A543-1039B9BD4CF4}" dt="2023-07-10T19:18:19.993" v="496" actId="1076"/>
          <ac:spMkLst>
            <pc:docMk/>
            <pc:sldMk cId="2972087527" sldId="635"/>
            <ac:spMk id="5" creationId="{22D0C474-71C1-3EC7-4166-85F4EB06E092}"/>
          </ac:spMkLst>
        </pc:spChg>
        <pc:spChg chg="mod">
          <ac:chgData name="Paul Sullivan" userId="df43557e-1c29-4215-889c-8df4a6ac60a6" providerId="ADAL" clId="{70CE902B-51F8-4071-A543-1039B9BD4CF4}" dt="2023-07-10T19:18:07.671" v="491" actId="20577"/>
          <ac:spMkLst>
            <pc:docMk/>
            <pc:sldMk cId="2972087527" sldId="635"/>
            <ac:spMk id="9" creationId="{C1C7B119-F9B7-06C9-50B5-CD4E9AB7769B}"/>
          </ac:spMkLst>
        </pc:spChg>
      </pc:sldChg>
      <pc:sldChg chg="modSp mod">
        <pc:chgData name="Paul Sullivan" userId="df43557e-1c29-4215-889c-8df4a6ac60a6" providerId="ADAL" clId="{70CE902B-51F8-4071-A543-1039B9BD4CF4}" dt="2023-07-10T19:39:33.445" v="936" actId="20577"/>
        <pc:sldMkLst>
          <pc:docMk/>
          <pc:sldMk cId="3855380209" sldId="636"/>
        </pc:sldMkLst>
        <pc:spChg chg="mod">
          <ac:chgData name="Paul Sullivan" userId="df43557e-1c29-4215-889c-8df4a6ac60a6" providerId="ADAL" clId="{70CE902B-51F8-4071-A543-1039B9BD4CF4}" dt="2023-07-10T19:39:33.445" v="936" actId="20577"/>
          <ac:spMkLst>
            <pc:docMk/>
            <pc:sldMk cId="3855380209" sldId="636"/>
            <ac:spMk id="2" creationId="{A15A7973-3F82-43EE-95DC-228E8A77260A}"/>
          </ac:spMkLst>
        </pc:spChg>
        <pc:spChg chg="mod">
          <ac:chgData name="Paul Sullivan" userId="df43557e-1c29-4215-889c-8df4a6ac60a6" providerId="ADAL" clId="{70CE902B-51F8-4071-A543-1039B9BD4CF4}" dt="2023-07-10T19:14:56.088" v="422" actId="14100"/>
          <ac:spMkLst>
            <pc:docMk/>
            <pc:sldMk cId="3855380209" sldId="636"/>
            <ac:spMk id="5" creationId="{504917BC-38DD-A6E9-E1FC-4A70538ED19E}"/>
          </ac:spMkLst>
        </pc:spChg>
        <pc:picChg chg="mod">
          <ac:chgData name="Paul Sullivan" userId="df43557e-1c29-4215-889c-8df4a6ac60a6" providerId="ADAL" clId="{70CE902B-51F8-4071-A543-1039B9BD4CF4}" dt="2023-07-10T19:14:48.647" v="420" actId="14100"/>
          <ac:picMkLst>
            <pc:docMk/>
            <pc:sldMk cId="3855380209" sldId="636"/>
            <ac:picMk id="7" creationId="{FD42EBC5-C7E6-5032-17E8-CC3CE35C501F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D2BCDB-4B42-4254-B432-F6A2449BE272}" type="datetimeFigureOut">
              <a:rPr lang="en-US" smtClean="0"/>
              <a:t>7/12/2023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055FE4-C66D-4B15-B666-BC04428DE7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714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55FE4-C66D-4B15-B666-BC04428DE7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66332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55FE4-C66D-4B15-B666-BC04428DE7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2754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55FE4-C66D-4B15-B666-BC04428DE72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7568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55FE4-C66D-4B15-B666-BC04428DE72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78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55FE4-C66D-4B15-B666-BC04428DE72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4843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55FE4-C66D-4B15-B666-BC04428DE7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48083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55FE4-C66D-4B15-B666-BC04428DE72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0133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55FE4-C66D-4B15-B666-BC04428DE7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4650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55FE4-C66D-4B15-B666-BC04428DE7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9255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55FE4-C66D-4B15-B666-BC04428DE72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266396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55FE4-C66D-4B15-B666-BC04428DE72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200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55FE4-C66D-4B15-B666-BC04428DE7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82975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55FE4-C66D-4B15-B666-BC04428DE7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66328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55FE4-C66D-4B15-B666-BC04428DE72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4352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55FE4-C66D-4B15-B666-BC04428DE7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7083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55FE4-C66D-4B15-B666-BC04428DE72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3361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55FE4-C66D-4B15-B666-BC04428DE7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0090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55FE4-C66D-4B15-B666-BC04428DE7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8502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55FE4-C66D-4B15-B666-BC04428DE72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243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55FE4-C66D-4B15-B666-BC04428DE72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02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55FE4-C66D-4B15-B666-BC04428DE72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9578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55FE4-C66D-4B15-B666-BC04428DE72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4792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055FE4-C66D-4B15-B666-BC04428DE72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7747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55FE4-C66D-4B15-B666-BC04428DE7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06594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55FE4-C66D-4B15-B666-BC04428DE7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9902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055FE4-C66D-4B15-B666-BC04428DE72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940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O_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5D7D9-8D3B-4E29-858B-CDC4FE07B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32" y="249594"/>
            <a:ext cx="11836399" cy="9188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3C5122-7686-4D3E-88EC-F0B9B11C8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01979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772AD97A-4EE5-4134-952F-E148AF3C26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7F4DC1D-4A60-43A1-921F-4D5137E19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3" y="1456268"/>
            <a:ext cx="11836400" cy="4997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95223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5D7D9-8D3B-4E29-858B-CDC4FE07B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32" y="249594"/>
            <a:ext cx="11836399" cy="9188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3C5122-7686-4D3E-88EC-F0B9B11C8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01979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772AD97A-4EE5-4134-952F-E148AF3C26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7F4DC1D-4A60-43A1-921F-4D5137E19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3" y="1456268"/>
            <a:ext cx="11836400" cy="4997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4806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with Graphic on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5D7D9-8D3B-4E29-858B-CDC4FE07B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32" y="249594"/>
            <a:ext cx="11836399" cy="9188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3C5122-7686-4D3E-88EC-F0B9B11C8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01979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772AD97A-4EE5-4134-952F-E148AF3C26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7F4DC1D-4A60-43A1-921F-4D5137E19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9333" y="1456268"/>
            <a:ext cx="6475307" cy="4997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76322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with Graphic on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15D7D9-8D3B-4E29-858B-CDC4FE07B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32" y="249594"/>
            <a:ext cx="11836399" cy="9188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3C5122-7686-4D3E-88EC-F0B9B11C8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501979"/>
            <a:ext cx="2743200" cy="365125"/>
          </a:xfrm>
        </p:spPr>
        <p:txBody>
          <a:bodyPr/>
          <a:lstStyle>
            <a:lvl1pPr>
              <a:defRPr sz="900"/>
            </a:lvl1pPr>
          </a:lstStyle>
          <a:p>
            <a:fld id="{772AD97A-4EE5-4134-952F-E148AF3C266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F7F4DC1D-4A60-43A1-921F-4D5137E19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101" y="1498189"/>
            <a:ext cx="7398899" cy="49975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4456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46841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04C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49D4154-A4E1-46BB-893C-7831CBD9DF44}"/>
              </a:ext>
            </a:extLst>
          </p:cNvPr>
          <p:cNvSpPr/>
          <p:nvPr userDrawn="1"/>
        </p:nvSpPr>
        <p:spPr>
          <a:xfrm>
            <a:off x="0" y="1366345"/>
            <a:ext cx="12192000" cy="549165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7BD2EB-2D0A-46D6-B41D-B211561072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65324" y="628557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AD97A-4EE5-4134-952F-E148AF3C2668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5193E-EA91-4534-B1AE-CBBF67E11462}"/>
              </a:ext>
            </a:extLst>
          </p:cNvPr>
          <p:cNvSpPr txBox="1">
            <a:spLocks/>
          </p:cNvSpPr>
          <p:nvPr userDrawn="1"/>
        </p:nvSpPr>
        <p:spPr>
          <a:xfrm>
            <a:off x="0" y="6650704"/>
            <a:ext cx="1990165" cy="21019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319554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5" r:id="rId2"/>
    <p:sldLayoutId id="2147483666" r:id="rId3"/>
    <p:sldLayoutId id="2147483667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Verdana" panose="020B0604030504040204" pitchFamily="34" charset="0"/>
          <a:ea typeface="Verdana" panose="020B060403050404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00000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00000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Verdana" panose="020B0604030504040204" pitchFamily="34" charset="0"/>
          <a:ea typeface="Verdana" panose="020B0604030504040204" pitchFamily="34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104C7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15C67D-D745-4368-873E-4F1A99E399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0" y="2621349"/>
            <a:ext cx="1905000" cy="1047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35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11.png"/><Relationship Id="rId4" Type="http://schemas.openxmlformats.org/officeDocument/2006/relationships/hyperlink" Target="https://www.vfw.org/media-and-events/latest-releases/archives/2021/6/steer-clear-of-va-claim-sharks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4.png"/><Relationship Id="rId5" Type="http://schemas.openxmlformats.org/officeDocument/2006/relationships/hyperlink" Target="https://www.sec.gov/Archives/edgar/data/1875772/000119312521300749/d180168ds1.htm" TargetMode="Externa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hyperlink" Target="https://www.renaissancecapital.com/IPO-Center/News/89930/Benefit-eligibility-platform-Trajector-withdraws-$100-million-IPO" TargetMode="Externa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hyperlink" Target="https://www.sec.gov/Archives/edgar/data/1875772/000119312521300749/d180168ds1.htm" TargetMode="External"/><Relationship Id="rId5" Type="http://schemas.openxmlformats.org/officeDocument/2006/relationships/image" Target="../media/image15.png"/><Relationship Id="rId4" Type="http://schemas.openxmlformats.org/officeDocument/2006/relationships/hyperlink" Target="https://help.vetcompandpen.com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Relationship Id="rId5" Type="http://schemas.openxmlformats.org/officeDocument/2006/relationships/image" Target="../media/image16.png"/><Relationship Id="rId4" Type="http://schemas.openxmlformats.org/officeDocument/2006/relationships/hyperlink" Target="https://www.sec.gov/Archives/edgar/data/1875772/000119312521300749/d180168ds1.htm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6" Type="http://schemas.openxmlformats.org/officeDocument/2006/relationships/image" Target="../media/image17.png"/><Relationship Id="rId5" Type="http://schemas.openxmlformats.org/officeDocument/2006/relationships/hyperlink" Target="https://www.indeed.com/viewjob?jk=5de7febdf0cb890a&amp;from=comp-individual-job" TargetMode="External"/><Relationship Id="rId4" Type="http://schemas.openxmlformats.org/officeDocument/2006/relationships/hyperlink" Target="https://docs.house.gov/meetings/VR/VR09/20230329/115547/HHRG-118-VR09-Wstate-TaylorW-20230329.pdf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Relationship Id="rId5" Type="http://schemas.openxmlformats.org/officeDocument/2006/relationships/hyperlink" Target="https://www.sec.gov/Archives/edgar/data/1875772/000119312521300749/d180168ds1.htm" TargetMode="Externa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Relationship Id="rId4" Type="http://schemas.openxmlformats.org/officeDocument/2006/relationships/hyperlink" Target="https://docs.house.gov/meetings/VR/VR09/20220427/114660/HHRG-117-VR09-Wstate-GallucciR-20220427-U1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hyperlink" Target="https://www.va.gov/ogc/apps/accreditation/index.asp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6" Type="http://schemas.openxmlformats.org/officeDocument/2006/relationships/image" Target="../media/image20.png"/><Relationship Id="rId5" Type="http://schemas.openxmlformats.org/officeDocument/2006/relationships/hyperlink" Target="https://www.sec.gov/Archives/edgar/data/1875772/000119312521300749/d180168ds1.htm" TargetMode="External"/><Relationship Id="rId4" Type="http://schemas.openxmlformats.org/officeDocument/2006/relationships/hyperlink" Target="https://www.benefits.va.gov/reports/abr/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Relationship Id="rId5" Type="http://schemas.openxmlformats.org/officeDocument/2006/relationships/image" Target="../media/image23.png"/><Relationship Id="rId4" Type="http://schemas.openxmlformats.org/officeDocument/2006/relationships/hyperlink" Target="https://docs.house.gov/meetings/VR/VR09/20230329/115547/HHRG-118-VR09-Wstate-TaylorW-20230329.pdf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Relationship Id="rId5" Type="http://schemas.openxmlformats.org/officeDocument/2006/relationships/image" Target="../media/image24.png"/><Relationship Id="rId4" Type="http://schemas.openxmlformats.org/officeDocument/2006/relationships/hyperlink" Target="https://www.texastribune.org/2023/07/05/veterans-disability-benefits-brian-reese-va-claims-insider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Relationship Id="rId6" Type="http://schemas.openxmlformats.org/officeDocument/2006/relationships/hyperlink" Target="https://www.naag.org/find-my-ag/" TargetMode="External"/><Relationship Id="rId5" Type="http://schemas.openxmlformats.org/officeDocument/2006/relationships/hyperlink" Target="https://reportfraud.ftc.gov/#/" TargetMode="External"/><Relationship Id="rId4" Type="http://schemas.openxmlformats.org/officeDocument/2006/relationships/hyperlink" Target="https://www.va.gov/OGC/docs/Accred/HowtoFileaComplaint.pdf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.gov/OGC/docs/Accred/StandardsofConduct.pdf" TargetMode="External"/><Relationship Id="rId2" Type="http://schemas.openxmlformats.org/officeDocument/2006/relationships/hyperlink" Target="https://www.va.gov/ogc/accreditation.asp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hyperlink" Target="https://www.va.gov/ogc/apps/accreditation/index.asp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F100D-947E-4CB7-BFC0-FF3A88F3E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D97A-4EE5-4134-952F-E148AF3C266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2D0C474-71C1-3EC7-4166-85F4EB06E092}"/>
              </a:ext>
            </a:extLst>
          </p:cNvPr>
          <p:cNvSpPr txBox="1">
            <a:spLocks/>
          </p:cNvSpPr>
          <p:nvPr/>
        </p:nvSpPr>
        <p:spPr>
          <a:xfrm>
            <a:off x="1111761" y="2818649"/>
            <a:ext cx="9968478" cy="2033081"/>
          </a:xfrm>
          <a:prstGeom prst="rect">
            <a:avLst/>
          </a:prstGeom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104C7D"/>
                </a:solidFill>
                <a:latin typeface="Verdana" panose="020B0604030504040204" pitchFamily="34" charset="0"/>
                <a:ea typeface="Verdana" panose="020B0604030504040204" pitchFamily="34" charset="0"/>
                <a:cs typeface="+mj-cs"/>
              </a:defRPr>
            </a:lvl1pPr>
          </a:lstStyle>
          <a:p>
            <a:pPr algn="ctr">
              <a:lnSpc>
                <a:spcPct val="100000"/>
              </a:lnSpc>
              <a:spcBef>
                <a:spcPts val="600"/>
              </a:spcBef>
            </a:pPr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UNACCREDITED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CLAIM SHARKS</a:t>
            </a:r>
            <a:endParaRPr lang="en-US" sz="4400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74F6821-07C4-0431-5095-AD5A08569297}"/>
              </a:ext>
            </a:extLst>
          </p:cNvPr>
          <p:cNvSpPr txBox="1">
            <a:spLocks/>
          </p:cNvSpPr>
          <p:nvPr/>
        </p:nvSpPr>
        <p:spPr>
          <a:xfrm>
            <a:off x="677334" y="5267983"/>
            <a:ext cx="6675801" cy="1416558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50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C1C7B119-F9B7-06C9-50B5-CD4E9AB77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332" y="249594"/>
            <a:ext cx="11836399" cy="918806"/>
          </a:xfrm>
        </p:spPr>
        <p:txBody>
          <a:bodyPr>
            <a:normAutofit/>
          </a:bodyPr>
          <a:lstStyle/>
          <a:p>
            <a:pPr algn="ctr"/>
            <a:r>
              <a:rPr lang="en-US" sz="6000" dirty="0">
                <a:cs typeface="Times New Roman" panose="02020603050405020304" pitchFamily="18" charset="0"/>
              </a:rPr>
              <a:t>July 2023 Briefing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09920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A7973-3F82-43EE-95DC-228E8A772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“Unaccredited” – 2</a:t>
            </a:r>
            <a:endParaRPr lang="en-US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F100D-947E-4CB7-BFC0-FF3A88F3E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D97A-4EE5-4134-952F-E148AF3C266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161E762B-3453-F52E-4CE8-9A9C98C512FD}"/>
              </a:ext>
            </a:extLst>
          </p:cNvPr>
          <p:cNvSpPr txBox="1">
            <a:spLocks/>
          </p:cNvSpPr>
          <p:nvPr/>
        </p:nvSpPr>
        <p:spPr>
          <a:xfrm>
            <a:off x="0" y="1461617"/>
            <a:ext cx="7232904" cy="5222924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2800" dirty="0"/>
              <a:t>VFW refers to unaccredited people and companies as “</a:t>
            </a:r>
            <a:r>
              <a:rPr lang="en-US" sz="2800" b="1" dirty="0">
                <a:hlinkClick r:id="rId4"/>
              </a:rPr>
              <a:t>claim sharks</a:t>
            </a:r>
            <a:r>
              <a:rPr lang="en-US" sz="2800" dirty="0"/>
              <a:t>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Claim sharks choose not to be accredited by VA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  <a:p>
            <a:pPr lvl="2">
              <a:spcBef>
                <a:spcPts val="0"/>
              </a:spcBef>
              <a:spcAft>
                <a:spcPts val="600"/>
              </a:spcAft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Sharks do not follow VA’s Standards of Conduct or regulations.</a:t>
            </a:r>
          </a:p>
          <a:p>
            <a:pPr lvl="2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>
                <a:solidFill>
                  <a:prstClr val="black"/>
                </a:solidFill>
              </a:rPr>
              <a:t>Sharks file claims and char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ge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fees in violation of VA regulations.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F33A55-172B-DAA8-1CBC-C42176E91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9209" y="58257"/>
            <a:ext cx="4278613" cy="676549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43113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A7973-3F82-43EE-95DC-228E8A772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“Unaccredited” – 3</a:t>
            </a:r>
            <a:endParaRPr lang="en-US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F100D-947E-4CB7-BFC0-FF3A88F3E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D97A-4EE5-4134-952F-E148AF3C266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161E762B-3453-F52E-4CE8-9A9C98C512FD}"/>
              </a:ext>
            </a:extLst>
          </p:cNvPr>
          <p:cNvSpPr txBox="1">
            <a:spLocks/>
          </p:cNvSpPr>
          <p:nvPr/>
        </p:nvSpPr>
        <p:spPr>
          <a:xfrm>
            <a:off x="3246120" y="1575881"/>
            <a:ext cx="8826110" cy="50325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There is limited VA oversight because VA usually learns about an unaccredited person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after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2800" dirty="0">
                <a:solidFill>
                  <a:prstClr val="black"/>
                </a:solidFill>
              </a:rPr>
              <a:t>a Veteran files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 complaint with OGC.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OGC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enforcement is difficult as the law prohibiting representation and charges has no teeth.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VA cannot impose fines or jail time for unaccredited people and companies who file claims or charge fees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89EEB4-E8EF-5114-94A0-3D672E596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770" y="2178020"/>
            <a:ext cx="3003088" cy="38282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31549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A7973-3F82-43EE-95DC-228E8A772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Unaccredited Shark Facts</a:t>
            </a:r>
            <a:endParaRPr lang="en-US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F100D-947E-4CB7-BFC0-FF3A88F3E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D97A-4EE5-4134-952F-E148AF3C266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161E762B-3453-F52E-4CE8-9A9C98C512FD}"/>
              </a:ext>
            </a:extLst>
          </p:cNvPr>
          <p:cNvSpPr txBox="1">
            <a:spLocks/>
          </p:cNvSpPr>
          <p:nvPr/>
        </p:nvSpPr>
        <p:spPr>
          <a:xfrm>
            <a:off x="256032" y="2579744"/>
            <a:ext cx="4050792" cy="36961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lang="en-US" dirty="0"/>
              <a:t>  </a:t>
            </a:r>
            <a:r>
              <a:rPr lang="en-US" dirty="0" err="1"/>
              <a:t>Trajector</a:t>
            </a:r>
            <a:r>
              <a:rPr lang="en-US" dirty="0"/>
              <a:t> reports</a:t>
            </a:r>
            <a:br>
              <a:rPr lang="en-US" dirty="0"/>
            </a:br>
            <a:r>
              <a:rPr lang="en-US" dirty="0"/>
              <a:t>   it handles VA: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2800" dirty="0"/>
              <a:t>Disability claims. 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2800" dirty="0"/>
              <a:t>Claim appeals.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800" dirty="0"/>
              <a:t>Claim medical exams.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D3C7C4-045D-7CB3-6588-29CB1F61AA3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02" t="7521" r="9026"/>
          <a:stretch/>
        </p:blipFill>
        <p:spPr>
          <a:xfrm>
            <a:off x="5015644" y="1536192"/>
            <a:ext cx="7202106" cy="514834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79D6F72-8DA5-B0D4-B689-F60019B55A54}"/>
              </a:ext>
            </a:extLst>
          </p:cNvPr>
          <p:cNvSpPr txBox="1"/>
          <p:nvPr/>
        </p:nvSpPr>
        <p:spPr>
          <a:xfrm>
            <a:off x="357703" y="6384948"/>
            <a:ext cx="27246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Source: </a:t>
            </a:r>
            <a:r>
              <a:rPr lang="en-US" sz="1600" b="1" dirty="0">
                <a:hlinkClick r:id="rId5"/>
              </a:rPr>
              <a:t>SEC, Oct. 18, 2021</a:t>
            </a:r>
            <a:r>
              <a:rPr lang="en-US" sz="1600" b="1" dirty="0"/>
              <a:t>. </a:t>
            </a:r>
            <a:endParaRPr 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9D508FD-A28B-4DB9-7609-B5D0F2B1B4A0}"/>
              </a:ext>
            </a:extLst>
          </p:cNvPr>
          <p:cNvSpPr/>
          <p:nvPr/>
        </p:nvSpPr>
        <p:spPr>
          <a:xfrm>
            <a:off x="5114423" y="3294198"/>
            <a:ext cx="1440589" cy="969347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0E17B97-A76A-69F0-4C86-C6835D7283C4}"/>
              </a:ext>
            </a:extLst>
          </p:cNvPr>
          <p:cNvSpPr/>
          <p:nvPr/>
        </p:nvSpPr>
        <p:spPr>
          <a:xfrm>
            <a:off x="10341893" y="2579744"/>
            <a:ext cx="1440589" cy="94829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1B74B4-8785-34F6-4F56-D1A109B7BC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1411" y="3778871"/>
            <a:ext cx="1440589" cy="105554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C8D0572-FCDC-A951-E0D6-A1D3AB4D12FE}"/>
              </a:ext>
            </a:extLst>
          </p:cNvPr>
          <p:cNvSpPr txBox="1"/>
          <p:nvPr/>
        </p:nvSpPr>
        <p:spPr>
          <a:xfrm>
            <a:off x="186816" y="1788977"/>
            <a:ext cx="480612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en-US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Trajector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is the largest</a:t>
            </a:r>
            <a:b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unaccredited shark: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24969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A7973-3F82-43EE-95DC-228E8A772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Shark Facts – 2</a:t>
            </a:r>
            <a:endParaRPr lang="en-US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F100D-947E-4CB7-BFC0-FF3A88F3E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D97A-4EE5-4134-952F-E148AF3C266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161E762B-3453-F52E-4CE8-9A9C98C512FD}"/>
              </a:ext>
            </a:extLst>
          </p:cNvPr>
          <p:cNvSpPr txBox="1">
            <a:spLocks/>
          </p:cNvSpPr>
          <p:nvPr/>
        </p:nvSpPr>
        <p:spPr>
          <a:xfrm>
            <a:off x="147531" y="1513876"/>
            <a:ext cx="6706956" cy="44579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300" dirty="0"/>
              <a:t>Unaccredited </a:t>
            </a:r>
            <a:r>
              <a:rPr lang="en-US" sz="3300" dirty="0" err="1"/>
              <a:t>Trajector</a:t>
            </a:r>
            <a:r>
              <a:rPr lang="en-US" sz="3300" dirty="0"/>
              <a:t> attempted to become a </a:t>
            </a:r>
            <a:r>
              <a:rPr lang="en-US" sz="3300" b="1" dirty="0"/>
              <a:t>publicly traded company worth $100 million</a:t>
            </a:r>
            <a:r>
              <a:rPr lang="en-US" sz="3300" dirty="0"/>
              <a:t>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300" dirty="0" err="1"/>
              <a:t>Trajector</a:t>
            </a:r>
            <a:r>
              <a:rPr lang="en-US" sz="3300" dirty="0"/>
              <a:t> was previously known as </a:t>
            </a:r>
            <a:r>
              <a:rPr lang="en-US" sz="3300" b="1" dirty="0">
                <a:hlinkClick r:id="rId4"/>
              </a:rPr>
              <a:t>Vet Comp &amp; Pen</a:t>
            </a:r>
            <a:r>
              <a:rPr lang="en-US" sz="3300" dirty="0"/>
              <a:t>. 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</a:pPr>
            <a:r>
              <a:rPr lang="en-US" sz="3300" dirty="0"/>
              <a:t>Offices in US, Puerto Rico, and Philippines.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BFE494-2EC8-A15C-249F-A1AD117769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369" t="1138" r="14018" b="942"/>
          <a:stretch/>
        </p:blipFill>
        <p:spPr>
          <a:xfrm>
            <a:off x="6760724" y="249593"/>
            <a:ext cx="5245008" cy="6464084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75D44DB1-A7B2-5815-2E38-59F795ACB39D}"/>
              </a:ext>
            </a:extLst>
          </p:cNvPr>
          <p:cNvSpPr/>
          <p:nvPr/>
        </p:nvSpPr>
        <p:spPr>
          <a:xfrm>
            <a:off x="6948250" y="2347081"/>
            <a:ext cx="775512" cy="918806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C5005EA-6AB9-15C5-EECD-965F51636139}"/>
              </a:ext>
            </a:extLst>
          </p:cNvPr>
          <p:cNvSpPr/>
          <p:nvPr/>
        </p:nvSpPr>
        <p:spPr>
          <a:xfrm>
            <a:off x="8249714" y="6365905"/>
            <a:ext cx="1205090" cy="48500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B14365-2283-60EC-7D00-BA6FF03E079D}"/>
              </a:ext>
            </a:extLst>
          </p:cNvPr>
          <p:cNvSpPr txBox="1"/>
          <p:nvPr/>
        </p:nvSpPr>
        <p:spPr>
          <a:xfrm>
            <a:off x="186268" y="6128902"/>
            <a:ext cx="66682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Source: </a:t>
            </a:r>
            <a:r>
              <a:rPr lang="en-US" sz="1400" b="1" dirty="0">
                <a:hlinkClick r:id="rId6"/>
              </a:rPr>
              <a:t>SEC, Oct. 18, 2021</a:t>
            </a:r>
            <a:r>
              <a:rPr lang="en-US" sz="1400" b="1" dirty="0"/>
              <a:t>, reporting annual income of more than $100 million. </a:t>
            </a:r>
            <a:r>
              <a:rPr lang="en-US" sz="1400" b="1" dirty="0" err="1"/>
              <a:t>Trajector</a:t>
            </a:r>
            <a:r>
              <a:rPr lang="en-US" sz="1400" b="1" dirty="0"/>
              <a:t> withdrew their public offering in </a:t>
            </a:r>
            <a:r>
              <a:rPr lang="en-US" sz="1400" b="1" dirty="0">
                <a:hlinkClick r:id="rId7"/>
              </a:rPr>
              <a:t>Jan. 2022</a:t>
            </a:r>
            <a:r>
              <a:rPr lang="en-US" sz="1800" b="1" dirty="0"/>
              <a:t>.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32095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A7973-3F82-43EE-95DC-228E8A772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Size of Unaccredited Sharks</a:t>
            </a:r>
            <a:endParaRPr lang="en-US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F100D-947E-4CB7-BFC0-FF3A88F3E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fld id="{772AD97A-4EE5-4134-952F-E148AF3C2668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161E762B-3453-F52E-4CE8-9A9C98C512FD}"/>
              </a:ext>
            </a:extLst>
          </p:cNvPr>
          <p:cNvSpPr txBox="1">
            <a:spLocks/>
          </p:cNvSpPr>
          <p:nvPr/>
        </p:nvSpPr>
        <p:spPr>
          <a:xfrm>
            <a:off x="2816352" y="1560413"/>
            <a:ext cx="9080577" cy="510698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b="1" dirty="0"/>
              <a:t>Claim sharks are quickly growing: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In 2017, a few small sharks illegally charged fees to a few hundred Veterans.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By 2021, </a:t>
            </a:r>
            <a:r>
              <a:rPr lang="en-US" sz="3200" dirty="0" err="1"/>
              <a:t>Trajector</a:t>
            </a:r>
            <a:r>
              <a:rPr lang="en-US" sz="3200" dirty="0"/>
              <a:t> reported </a:t>
            </a:r>
            <a:r>
              <a:rPr lang="en-US" sz="3200" b="1" dirty="0">
                <a:hlinkClick r:id="rId4"/>
              </a:rPr>
              <a:t>250,000+ clients</a:t>
            </a:r>
            <a:r>
              <a:rPr lang="en-US" sz="3200" dirty="0"/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200" dirty="0"/>
              <a:t>By 2021, </a:t>
            </a:r>
            <a:r>
              <a:rPr lang="en-US" sz="3200" dirty="0" err="1"/>
              <a:t>Trajector</a:t>
            </a:r>
            <a:r>
              <a:rPr lang="en-US" sz="3200" dirty="0"/>
              <a:t> had 1,300+ employees. In 2023, it added 500 staff in the Philippines.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3A0757-2672-870A-4EDA-0FBFBA8F7B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518" t="19677" r="9645" b="18906"/>
          <a:stretch/>
        </p:blipFill>
        <p:spPr>
          <a:xfrm>
            <a:off x="169332" y="2869438"/>
            <a:ext cx="2546436" cy="24889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865828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A7973-3F82-43EE-95DC-228E8A772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Size of Sharks – 2</a:t>
            </a:r>
            <a:endParaRPr lang="en-US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F100D-947E-4CB7-BFC0-FF3A88F3E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48800" y="6492875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D97A-4EE5-4134-952F-E148AF3C266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161E762B-3453-F52E-4CE8-9A9C98C512FD}"/>
              </a:ext>
            </a:extLst>
          </p:cNvPr>
          <p:cNvSpPr txBox="1">
            <a:spLocks/>
          </p:cNvSpPr>
          <p:nvPr/>
        </p:nvSpPr>
        <p:spPr>
          <a:xfrm>
            <a:off x="356616" y="1501420"/>
            <a:ext cx="7635240" cy="510698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2023, another shark illegally charged an average of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hlinkClick r:id="rId4"/>
              </a:rPr>
              <a:t>$5,000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in fees per victimized Veteran.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Claim shark job for a “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hlinkClick r:id="rId5"/>
              </a:rPr>
              <a:t>Senior Product Manager – Customer Service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” pays up to $120,000.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dirty="0">
                <a:solidFill>
                  <a:prstClr val="black"/>
                </a:solidFill>
              </a:rPr>
              <a:t>Sharks recruit Veterans, VA staff, and VSOs.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638938-2D0D-B2DA-F191-D52698D4F6E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767" t="11723" r="42994" b="27234"/>
          <a:stretch/>
        </p:blipFill>
        <p:spPr>
          <a:xfrm>
            <a:off x="8275320" y="2287052"/>
            <a:ext cx="3730411" cy="30871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58705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A7973-3F82-43EE-95DC-228E8A772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Process of Unaccredited Sharks</a:t>
            </a:r>
            <a:endParaRPr lang="en-US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F100D-947E-4CB7-BFC0-FF3A88F3E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D97A-4EE5-4134-952F-E148AF3C2668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303D49-CF5E-3849-AC0E-19FBE8F1AB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735" t="6875" r="15715"/>
          <a:stretch/>
        </p:blipFill>
        <p:spPr>
          <a:xfrm>
            <a:off x="3438143" y="1510933"/>
            <a:ext cx="8567587" cy="52061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AB0F0D-7CAE-5F4A-F210-2859359B124C}"/>
              </a:ext>
            </a:extLst>
          </p:cNvPr>
          <p:cNvSpPr txBox="1"/>
          <p:nvPr/>
        </p:nvSpPr>
        <p:spPr>
          <a:xfrm>
            <a:off x="169331" y="2345333"/>
            <a:ext cx="3082541" cy="32624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Verdana" panose="020B0604030504040204" pitchFamily="34" charset="0"/>
                <a:ea typeface="Verdana" panose="020B0604030504040204" pitchFamily="34" charset="0"/>
              </a:rPr>
              <a:t>Trajector’s</a:t>
            </a:r>
            <a:r>
              <a:rPr lang="en-US" sz="2800" b="1" dirty="0">
                <a:latin typeface="Verdana" panose="020B0604030504040204" pitchFamily="34" charset="0"/>
                <a:ea typeface="Verdana" panose="020B0604030504040204" pitchFamily="34" charset="0"/>
              </a:rPr>
              <a:t> four step “Client Engagement.”</a:t>
            </a:r>
          </a:p>
          <a:p>
            <a:endParaRPr lang="en-US" sz="2800" b="1" dirty="0"/>
          </a:p>
          <a:p>
            <a:r>
              <a:rPr lang="en-US" sz="2400" dirty="0"/>
              <a:t>Source: </a:t>
            </a:r>
            <a:r>
              <a:rPr lang="en-US" sz="2400" b="1" dirty="0">
                <a:hlinkClick r:id="rId5"/>
              </a:rPr>
              <a:t>SEC, Oct. 18, 2021</a:t>
            </a:r>
            <a:r>
              <a:rPr lang="en-US" sz="2400" b="1" dirty="0"/>
              <a:t>.</a:t>
            </a:r>
          </a:p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6394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A7973-3F82-43EE-95DC-228E8A772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Process – 2, Luring Veterans</a:t>
            </a:r>
            <a:endParaRPr lang="en-US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F100D-947E-4CB7-BFC0-FF3A88F3E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D97A-4EE5-4134-952F-E148AF3C266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161E762B-3453-F52E-4CE8-9A9C98C512FD}"/>
              </a:ext>
            </a:extLst>
          </p:cNvPr>
          <p:cNvSpPr txBox="1">
            <a:spLocks/>
          </p:cNvSpPr>
          <p:nvPr/>
        </p:nvSpPr>
        <p:spPr>
          <a:xfrm>
            <a:off x="429920" y="1363638"/>
            <a:ext cx="11486778" cy="5415704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Tx/>
              <a:buNone/>
              <a:tabLst/>
              <a:defRPr/>
            </a:pPr>
            <a:r>
              <a:rPr lang="en-US" b="1" dirty="0">
                <a:solidFill>
                  <a:prstClr val="black"/>
                </a:solidFill>
              </a:rPr>
              <a:t>Here is how the unaccredited lure and harm Veterans: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Misleading ads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: Sharks lure Veterans to text, email, or phone the company and quickly sign a contract to pay </a:t>
            </a:r>
            <a:r>
              <a:rPr lang="en-US" dirty="0">
                <a:solidFill>
                  <a:prstClr val="black"/>
                </a:solidFill>
              </a:rPr>
              <a:t>“membership” fees up front, or fees amounting to five times the increase in the amount of VA monthly compensation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C00000"/>
              </a:buClr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Computer software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: Sharks “develop” and prepare the VA claim.  Sharks request the Veteran’s passwords to their computerized VA healthcare and benefit records. </a:t>
            </a:r>
            <a:r>
              <a:rPr lang="en-US" dirty="0">
                <a:solidFill>
                  <a:prstClr val="black"/>
                </a:solidFill>
              </a:rPr>
              <a:t>Sharks put the personal information of Veterans at risk.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90196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A7973-3F82-43EE-95DC-228E8A772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Process – 3, Luring Veterans</a:t>
            </a:r>
            <a:endParaRPr lang="en-US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F100D-947E-4CB7-BFC0-FF3A88F3E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D97A-4EE5-4134-952F-E148AF3C266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161E762B-3453-F52E-4CE8-9A9C98C512FD}"/>
              </a:ext>
            </a:extLst>
          </p:cNvPr>
          <p:cNvSpPr txBox="1">
            <a:spLocks/>
          </p:cNvSpPr>
          <p:nvPr/>
        </p:nvSpPr>
        <p:spPr>
          <a:xfrm>
            <a:off x="252939" y="1383304"/>
            <a:ext cx="5065510" cy="5415704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+mj-lt"/>
              <a:buAutoNum type="arabicPeriod" startAt="3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Veterans do </a:t>
            </a:r>
            <a:r>
              <a:rPr lang="en-US" dirty="0">
                <a:solidFill>
                  <a:prstClr val="black"/>
                </a:solidFill>
              </a:rPr>
              <a:t>part of the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work by uploading, mailing, or faxing a claim to VA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because the claim shark can’t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 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Clr>
                <a:srgbClr val="C00000"/>
              </a:buClr>
              <a:buSzTx/>
              <a:buFont typeface="+mj-lt"/>
              <a:buAutoNum type="arabicPeriod" startAt="3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When VA issues a rating decision to the Veteran, the shark contacts the Veteran and demands payment of illegal fees.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D072D9-D1C4-A756-DAA3-CB372BCC26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51784"/>
            <a:ext cx="5710138" cy="4956622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DF672E8E-6674-D12F-4B85-C7DF7BA28013}"/>
              </a:ext>
            </a:extLst>
          </p:cNvPr>
          <p:cNvSpPr/>
          <p:nvPr/>
        </p:nvSpPr>
        <p:spPr>
          <a:xfrm>
            <a:off x="6507805" y="2969597"/>
            <a:ext cx="1332690" cy="45940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7779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A7973-3F82-43EE-95DC-228E8A772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Process – 4, False Ads</a:t>
            </a:r>
            <a:endParaRPr lang="en-US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F100D-947E-4CB7-BFC0-FF3A88F3E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D97A-4EE5-4134-952F-E148AF3C2668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161E762B-3453-F52E-4CE8-9A9C98C512FD}"/>
              </a:ext>
            </a:extLst>
          </p:cNvPr>
          <p:cNvSpPr txBox="1">
            <a:spLocks/>
          </p:cNvSpPr>
          <p:nvPr/>
        </p:nvSpPr>
        <p:spPr>
          <a:xfrm>
            <a:off x="0" y="1484670"/>
            <a:ext cx="11918181" cy="5298193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strike="sngStrike" dirty="0">
                <a:effectLst/>
              </a:rPr>
              <a:t>Sharks obtain more VA benefits</a:t>
            </a:r>
            <a:r>
              <a:rPr lang="en-US" sz="2800" dirty="0">
                <a:effectLst/>
              </a:rPr>
              <a:t>.  </a:t>
            </a:r>
            <a:r>
              <a:rPr lang="en-US" sz="2800" b="1" dirty="0">
                <a:effectLst/>
              </a:rPr>
              <a:t>False.  </a:t>
            </a:r>
            <a:r>
              <a:rPr lang="en-US" sz="2800" dirty="0">
                <a:effectLst/>
                <a:hlinkClick r:id="rId4"/>
              </a:rPr>
              <a:t>VFW testimony before Congress </a:t>
            </a:r>
            <a:r>
              <a:rPr lang="en-US" sz="2800" dirty="0">
                <a:effectLst/>
              </a:rPr>
              <a:t>in 2022 proves VSOs secure more VA benefits than unaccredited sharks. </a:t>
            </a:r>
          </a:p>
          <a:p>
            <a:pPr marR="0" lvl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strike="sngStrike" dirty="0">
                <a:effectLst/>
              </a:rPr>
              <a:t>Sharks are faster than VA-accredited VSOs</a:t>
            </a:r>
            <a:r>
              <a:rPr lang="en-US" sz="2800" dirty="0">
                <a:effectLst/>
              </a:rPr>
              <a:t>.  </a:t>
            </a:r>
            <a:r>
              <a:rPr lang="en-US" sz="2800" b="1" dirty="0">
                <a:effectLst/>
              </a:rPr>
              <a:t>False.  </a:t>
            </a:r>
            <a:r>
              <a:rPr lang="en-US" sz="2800" dirty="0">
                <a:effectLst/>
              </a:rPr>
              <a:t>VA processes claims in the order VA receives them (except for advance on docket due to age, illness, or financial hardship).</a:t>
            </a:r>
          </a:p>
          <a:p>
            <a:pPr marR="0" lvl="1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strike="sngStrike" dirty="0">
                <a:effectLst/>
              </a:rPr>
              <a:t>Sharks provide Veterans with “choice” and “full support”.</a:t>
            </a:r>
            <a:r>
              <a:rPr lang="en-US" sz="2800" dirty="0">
                <a:effectLst/>
              </a:rPr>
              <a:t>  </a:t>
            </a:r>
            <a:r>
              <a:rPr lang="en-US" sz="2800" b="1" dirty="0">
                <a:effectLst/>
              </a:rPr>
              <a:t>False. </a:t>
            </a:r>
            <a:r>
              <a:rPr lang="en-US" sz="2800" dirty="0">
                <a:effectLst/>
              </a:rPr>
              <a:t>VA-accredited VSOs provide VA healthcare enrollment, burial and pension claims, education benefits, and more. </a:t>
            </a:r>
            <a:r>
              <a:rPr lang="en-US" sz="2800" dirty="0"/>
              <a:t>VA-accredited </a:t>
            </a:r>
            <a:r>
              <a:rPr lang="en-US" sz="2800" dirty="0">
                <a:effectLst/>
              </a:rPr>
              <a:t>VSOs receive continuing education plus VA privacy and security training.  Sharks don’t.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12121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A7973-3F82-43EE-95DC-228E8A772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/>
              <a:t>VA Statement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F100D-947E-4CB7-BFC0-FF3A88F3E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D97A-4EE5-4134-952F-E148AF3C266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161E762B-3453-F52E-4CE8-9A9C98C512FD}"/>
              </a:ext>
            </a:extLst>
          </p:cNvPr>
          <p:cNvSpPr txBox="1">
            <a:spLocks/>
          </p:cNvSpPr>
          <p:nvPr/>
        </p:nvSpPr>
        <p:spPr>
          <a:xfrm>
            <a:off x="2565059" y="1608624"/>
            <a:ext cx="9440671" cy="4999781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  <a:defRPr/>
            </a:pPr>
            <a:r>
              <a:rPr lang="en-US" sz="3200" b="1" dirty="0"/>
              <a:t>Statement from VA Press Secretary Terrence Hayes, July 5, 2023: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Tx/>
              <a:buNone/>
              <a:tabLst/>
              <a:defRPr/>
            </a:pPr>
            <a:r>
              <a:rPr lang="en-US" sz="3200" dirty="0">
                <a:effectLst/>
              </a:rPr>
              <a:t>“A business or individual who prepares, presents, or prosecutes VA benefit claims without proper accreditation by the Department is doing so </a:t>
            </a:r>
            <a:r>
              <a:rPr lang="en-US" sz="3200" b="1" u="sng" dirty="0">
                <a:effectLst/>
              </a:rPr>
              <a:t>contrary to law</a:t>
            </a:r>
            <a:r>
              <a:rPr lang="en-US" sz="3200" dirty="0">
                <a:effectLst/>
              </a:rPr>
              <a:t>.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Tx/>
              <a:buNone/>
              <a:tabLst/>
              <a:defRPr/>
            </a:pPr>
            <a:r>
              <a:rPr lang="en-US" sz="3200" dirty="0">
                <a:effectLst/>
              </a:rPr>
              <a:t>“A complete list of VA-recognized organizations and VA-accredited individuals can be </a:t>
            </a:r>
            <a:r>
              <a:rPr lang="en-US" sz="3200" b="1" dirty="0">
                <a:effectLst/>
                <a:hlinkClick r:id="rId4"/>
              </a:rPr>
              <a:t>found here</a:t>
            </a:r>
            <a:r>
              <a:rPr lang="en-US" sz="3200" dirty="0">
                <a:effectLst/>
              </a:rPr>
              <a:t>."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9096B8-9A87-7FCB-4EDD-883362687E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340" y="2834641"/>
            <a:ext cx="2331719" cy="233171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280121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A7973-3F82-43EE-95DC-228E8A772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Claim Shark Goals</a:t>
            </a:r>
            <a:endParaRPr lang="en-US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F100D-947E-4CB7-BFC0-FF3A88F3E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D97A-4EE5-4134-952F-E148AF3C2668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161E762B-3453-F52E-4CE8-9A9C98C512FD}"/>
              </a:ext>
            </a:extLst>
          </p:cNvPr>
          <p:cNvSpPr txBox="1">
            <a:spLocks/>
          </p:cNvSpPr>
          <p:nvPr/>
        </p:nvSpPr>
        <p:spPr>
          <a:xfrm>
            <a:off x="169332" y="1461361"/>
            <a:ext cx="8956380" cy="5337647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None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hlinkClick r:id="rId4"/>
              </a:rPr>
              <a:t>VA pays Veterans about $135 billion per year in disability benefits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: </a:t>
            </a:r>
            <a:endParaRPr lang="en-US" dirty="0"/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Sharks seek to avoid legal accountability for assisting Veterans with filing claims and for charging Veterans fees.</a:t>
            </a:r>
          </a:p>
          <a:p>
            <a:pPr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Sharks seek to increase their income: 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“Our average fee equates to approximately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hlinkClick r:id="rId5"/>
              </a:rPr>
              <a:t>2% of the average </a:t>
            </a:r>
            <a:r>
              <a:rPr kumimoji="0" lang="en-US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hlinkClick r:id="rId5"/>
              </a:rPr>
              <a:t>lifetime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  <a:hlinkClick r:id="rId5"/>
              </a:rPr>
              <a:t> monetary value of the cash benefits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our Veteran clients will receive.”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361045-5E45-CE31-A890-8FF514643E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8800" y="3309340"/>
            <a:ext cx="2288519" cy="22367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45F774-5ECA-FEBF-FB8D-1653520FF2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8285" y="2178218"/>
            <a:ext cx="2632339" cy="10440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345858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A7973-3F82-43EE-95DC-228E8A772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Goals – 2, Legalize Criminal Acts</a:t>
            </a:r>
            <a:endParaRPr lang="en-US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F100D-947E-4CB7-BFC0-FF3A88F3E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D97A-4EE5-4134-952F-E148AF3C266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161E762B-3453-F52E-4CE8-9A9C98C512FD}"/>
              </a:ext>
            </a:extLst>
          </p:cNvPr>
          <p:cNvSpPr txBox="1">
            <a:spLocks/>
          </p:cNvSpPr>
          <p:nvPr/>
        </p:nvSpPr>
        <p:spPr>
          <a:xfrm>
            <a:off x="3209544" y="1513373"/>
            <a:ext cx="8796187" cy="5095033"/>
          </a:xfrm>
          <a:prstGeom prst="rect">
            <a:avLst/>
          </a:prstGeom>
        </p:spPr>
        <p:txBody>
          <a:bodyPr anchor="ctr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3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Sharks seek a law to legalize what is now criminal activity and thus absolve them of past crimes of charging Veterans fees.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3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Sharks seek </a:t>
            </a:r>
            <a:r>
              <a:rPr kumimoji="0" lang="en-US" sz="33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immediate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VA accreditation to expand their activities.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Sharks move jobs overseas </a:t>
            </a:r>
            <a:r>
              <a:rPr lang="en-US" sz="3300" dirty="0">
                <a:solidFill>
                  <a:prstClr val="black"/>
                </a:solidFill>
              </a:rPr>
              <a:t>to avoid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VA oversight and accountability.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Sharks focus only on VA claims because other services assisting Veterans cost money and time (i.e., VA health car</a:t>
            </a:r>
            <a:r>
              <a:rPr lang="en-US" sz="3300" dirty="0">
                <a:solidFill>
                  <a:prstClr val="black"/>
                </a:solidFill>
              </a:rPr>
              <a:t>e enrollment)</a:t>
            </a:r>
            <a:r>
              <a:rPr kumimoji="0" lang="en-US" sz="3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2BCED5-0A19-7CEB-3DCA-E5BC1B5638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5461"/>
          <a:stretch/>
        </p:blipFill>
        <p:spPr>
          <a:xfrm>
            <a:off x="169333" y="2350008"/>
            <a:ext cx="2875620" cy="32394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4776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A7973-3F82-43EE-95DC-228E8A772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Goals – 3, Attack VSOs</a:t>
            </a:r>
            <a:endParaRPr lang="en-US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F100D-947E-4CB7-BFC0-FF3A88F3E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D97A-4EE5-4134-952F-E148AF3C2668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161E762B-3453-F52E-4CE8-9A9C98C512FD}"/>
              </a:ext>
            </a:extLst>
          </p:cNvPr>
          <p:cNvSpPr txBox="1">
            <a:spLocks/>
          </p:cNvSpPr>
          <p:nvPr/>
        </p:nvSpPr>
        <p:spPr>
          <a:xfrm>
            <a:off x="169332" y="1431305"/>
            <a:ext cx="11951123" cy="1241036"/>
          </a:xfrm>
          <a:prstGeom prst="rect">
            <a:avLst/>
          </a:prstGeom>
        </p:spPr>
        <p:txBody>
          <a:bodyPr anchor="ctr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sz="3300" dirty="0"/>
              <a:t>In March 2023, Congress held a hearing, and claim shark testimony included 40 pages of attacks on VSOs: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9D6F72-8DA5-B0D4-B689-F60019B55A54}"/>
              </a:ext>
            </a:extLst>
          </p:cNvPr>
          <p:cNvSpPr txBox="1"/>
          <p:nvPr/>
        </p:nvSpPr>
        <p:spPr>
          <a:xfrm>
            <a:off x="247833" y="6315209"/>
            <a:ext cx="11001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Source: </a:t>
            </a:r>
            <a:r>
              <a:rPr lang="en-US" sz="1800" b="1" dirty="0">
                <a:hlinkClick r:id="rId4"/>
              </a:rPr>
              <a:t>Testimony of </a:t>
            </a:r>
            <a:r>
              <a:rPr lang="en-US" b="1" dirty="0">
                <a:hlinkClick r:id="rId4"/>
              </a:rPr>
              <a:t>Veterans Guardian, House Committee on </a:t>
            </a:r>
            <a:r>
              <a:rPr lang="en-US" sz="1800" b="1" dirty="0">
                <a:hlinkClick r:id="rId4"/>
              </a:rPr>
              <a:t>Veterans</a:t>
            </a:r>
            <a:r>
              <a:rPr lang="en-US" b="1" dirty="0">
                <a:hlinkClick r:id="rId4"/>
              </a:rPr>
              <a:t>’</a:t>
            </a:r>
            <a:r>
              <a:rPr lang="en-US" sz="1800" b="1" dirty="0">
                <a:hlinkClick r:id="rId4"/>
              </a:rPr>
              <a:t> Affairs</a:t>
            </a:r>
            <a:r>
              <a:rPr lang="en-US" sz="1800" b="1" dirty="0"/>
              <a:t>, March 29, 2023, page 31.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7DC7A4-3968-D376-5F52-924B8FF073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963" y="2822476"/>
            <a:ext cx="11655136" cy="33101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80565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A7973-3F82-43EE-95DC-228E8A772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Veteran and VSO Call to Action</a:t>
            </a:r>
            <a:endParaRPr lang="en-US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F100D-947E-4CB7-BFC0-FF3A88F3E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D97A-4EE5-4134-952F-E148AF3C266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D18E64-42B5-6870-60AA-8677FDBC6CA7}"/>
              </a:ext>
            </a:extLst>
          </p:cNvPr>
          <p:cNvSpPr txBox="1"/>
          <p:nvPr/>
        </p:nvSpPr>
        <p:spPr>
          <a:xfrm>
            <a:off x="2157984" y="1635164"/>
            <a:ext cx="9920749" cy="4917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Font typeface="+mj-lt"/>
              <a:buAutoNum type="arabicPeriod"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Share VA’s warning about unaccredited claim sharks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:</a:t>
            </a:r>
          </a:p>
          <a:p>
            <a:pPr marL="914400" lvl="1" indent="-45720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Don’t pay anyone to file a VA claim</a:t>
            </a:r>
            <a:r>
              <a:rPr lang="en-US" sz="3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914400" lvl="1" indent="-45720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No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VA accreditation means no claim. </a:t>
            </a:r>
            <a:endParaRPr lang="en-US" sz="32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914400" lvl="1" indent="-45720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Don’t ever share your VA passwords</a:t>
            </a:r>
            <a:r>
              <a:rPr lang="en-US" sz="3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914400" lvl="1" indent="-457200">
              <a:lnSpc>
                <a:spcPct val="105000"/>
              </a:lnSpc>
              <a:spcBef>
                <a:spcPts val="1200"/>
              </a:spcBef>
              <a:spcAft>
                <a:spcPts val="1200"/>
              </a:spcAft>
              <a:buClr>
                <a:srgbClr val="FF0000"/>
              </a:buClr>
              <a:buFont typeface="Arial" panose="020B0604020202020204" pitchFamily="34" charset="0"/>
              <a:buChar char="•"/>
              <a:defRPr/>
            </a:pPr>
            <a:r>
              <a:rPr lang="en-US" sz="32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Be aware: </a:t>
            </a:r>
            <a:r>
              <a:rPr lang="en-US" sz="3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4"/>
              </a:rPr>
              <a:t>Follow the news</a:t>
            </a:r>
            <a:r>
              <a:rPr lang="en-US" sz="3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such as Texas Tribune article</a:t>
            </a:r>
            <a:r>
              <a:rPr lang="en-US" sz="3200" dirty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693113-22F4-63CA-0C7D-168CC8ED49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332" y="2758752"/>
            <a:ext cx="1988652" cy="200346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68149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A7973-3F82-43EE-95DC-228E8A772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Call to Action – 2</a:t>
            </a:r>
            <a:endParaRPr lang="en-US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F100D-947E-4CB7-BFC0-FF3A88F3E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D97A-4EE5-4134-952F-E148AF3C2668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D18E64-42B5-6870-60AA-8677FDBC6CA7}"/>
              </a:ext>
            </a:extLst>
          </p:cNvPr>
          <p:cNvSpPr txBox="1"/>
          <p:nvPr/>
        </p:nvSpPr>
        <p:spPr>
          <a:xfrm>
            <a:off x="169332" y="1555450"/>
            <a:ext cx="8874084" cy="5009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+mj-lt"/>
              <a:buAutoNum type="arabicPeriod" startAt="2"/>
            </a:pPr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Stop false and misleading </a:t>
            </a:r>
            <a:r>
              <a:rPr lang="en-US" sz="32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ads </a:t>
            </a:r>
            <a:r>
              <a:rPr lang="en-US" sz="32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by claim sharks, especially on social media.</a:t>
            </a:r>
          </a:p>
          <a:p>
            <a:pPr marL="514350" marR="0" lvl="0" indent="-514350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+mj-lt"/>
              <a:buAutoNum type="arabicPeriod" startAt="2"/>
            </a:pPr>
            <a:r>
              <a:rPr lang="en-US" sz="32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Stop claim </a:t>
            </a:r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sharks from illegally acce</a:t>
            </a:r>
            <a:r>
              <a:rPr lang="en-US" sz="32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ssing Veterans’ VA claim and medical records</a:t>
            </a:r>
            <a:r>
              <a:rPr lang="en-US" sz="32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</a:p>
          <a:p>
            <a:pPr marL="514350" marR="0" lvl="0" indent="-514350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+mj-lt"/>
              <a:buAutoNum type="arabicPeriod" startAt="2"/>
            </a:pPr>
            <a:r>
              <a:rPr lang="en-US" sz="32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Demand VA publicize a list of </a:t>
            </a:r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claim sharks</a:t>
            </a:r>
            <a:r>
              <a:rPr lang="en-US" sz="3200" b="1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en-US" sz="3200" dirty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that VA has ordered to cease and desist from charging Veterans fees.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0C96213-9B90-88B0-9089-6D6D185080A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153" t="17037" r="19741" b="13900"/>
          <a:stretch/>
        </p:blipFill>
        <p:spPr>
          <a:xfrm>
            <a:off x="9373195" y="2314535"/>
            <a:ext cx="2731574" cy="289754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24173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A7973-3F82-43EE-95DC-228E8A772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 One: Collect Evidence</a:t>
            </a:r>
            <a:endParaRPr lang="en-US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F100D-947E-4CB7-BFC0-FF3A88F3E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D97A-4EE5-4134-952F-E148AF3C266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4917BC-38DD-A6E9-E1FC-4A70538ED19E}"/>
              </a:ext>
            </a:extLst>
          </p:cNvPr>
          <p:cNvSpPr txBox="1"/>
          <p:nvPr/>
        </p:nvSpPr>
        <p:spPr>
          <a:xfrm>
            <a:off x="169332" y="1698318"/>
            <a:ext cx="11717868" cy="5159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lnSpc>
                <a:spcPct val="105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en-US" sz="3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Contract and fee agreements</a:t>
            </a:r>
            <a:r>
              <a:rPr lang="en-US" altLang="en-US" sz="3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  A contract by someone unaccredited to perform an illegal act, such as filing a claim or charging a fee, is unenforceable.</a:t>
            </a:r>
          </a:p>
          <a:p>
            <a:pPr marL="914400" lvl="1" indent="-457200">
              <a:lnSpc>
                <a:spcPct val="105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en-US" sz="3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Letters, emails, and voice mails</a:t>
            </a:r>
            <a:r>
              <a:rPr lang="en-US" altLang="en-US" sz="3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  These provide evidence of harassment by the shark to collect on the unenforceable contract.</a:t>
            </a:r>
          </a:p>
          <a:p>
            <a:pPr marL="914400" lvl="1" indent="-457200">
              <a:lnSpc>
                <a:spcPct val="105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en-US" sz="3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Payment receipts</a:t>
            </a:r>
            <a:r>
              <a:rPr lang="en-US" altLang="en-US" sz="3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  These provide additional facts showing a claim shark illegally charged a fee.</a:t>
            </a:r>
          </a:p>
          <a:p>
            <a:pPr marL="914400" lvl="1" indent="-457200">
              <a:lnSpc>
                <a:spcPct val="105000"/>
              </a:lnSpc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altLang="en-US" sz="2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372252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A7973-3F82-43EE-95DC-228E8A772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Step Two: Report</a:t>
            </a:r>
            <a:endParaRPr lang="en-US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F100D-947E-4CB7-BFC0-FF3A88F3E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D97A-4EE5-4134-952F-E148AF3C266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4917BC-38DD-A6E9-E1FC-4A70538ED19E}"/>
              </a:ext>
            </a:extLst>
          </p:cNvPr>
          <p:cNvSpPr txBox="1"/>
          <p:nvPr/>
        </p:nvSpPr>
        <p:spPr>
          <a:xfrm>
            <a:off x="87550" y="1475120"/>
            <a:ext cx="6587569" cy="5181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VA’s Office of the General Counsel: </a:t>
            </a:r>
            <a:r>
              <a:rPr lang="en-US" altLang="en-US" sz="3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  <a:hlinkClick r:id="rId4"/>
              </a:rPr>
              <a:t>“How to File a Complaint”</a:t>
            </a:r>
            <a:r>
              <a:rPr lang="en-US" altLang="en-US" sz="3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VA’s Office of the Inspector General: </a:t>
            </a:r>
            <a:r>
              <a:rPr lang="en-US" altLang="en-US" sz="3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800-488-8244.</a:t>
            </a:r>
          </a:p>
          <a:p>
            <a:pPr marL="457200" indent="-457200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Federal Trade Commission: </a:t>
            </a:r>
            <a:r>
              <a:rPr lang="en-US" altLang="en-US" sz="3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  <a:hlinkClick r:id="rId5"/>
              </a:rPr>
              <a:t>Report Fraud / Scams</a:t>
            </a:r>
            <a:r>
              <a:rPr lang="en-US" altLang="en-US" sz="3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altLang="en-US" sz="3200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State Attorneys General, </a:t>
            </a:r>
            <a:r>
              <a:rPr lang="en-US" altLang="en-US" sz="3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  <a:hlinkClick r:id="rId6"/>
              </a:rPr>
              <a:t>Search for your state AG</a:t>
            </a:r>
            <a:r>
              <a:rPr lang="en-US" altLang="en-US" sz="32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Calibri" panose="020F0502020204030204" pitchFamily="34" charset="0"/>
              </a:rPr>
              <a:t>.</a:t>
            </a:r>
            <a:endParaRPr lang="en-US" sz="32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42EBC5-C7E6-5032-17E8-CC3CE35C501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510"/>
          <a:stretch/>
        </p:blipFill>
        <p:spPr>
          <a:xfrm>
            <a:off x="6967721" y="137022"/>
            <a:ext cx="5136729" cy="660483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553802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A7973-3F82-43EE-95DC-228E8A772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Legislative Call to Action</a:t>
            </a:r>
            <a:endParaRPr lang="en-US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F100D-947E-4CB7-BFC0-FF3A88F3E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D97A-4EE5-4134-952F-E148AF3C2668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D18E64-42B5-6870-60AA-8677FDBC6CA7}"/>
              </a:ext>
            </a:extLst>
          </p:cNvPr>
          <p:cNvSpPr txBox="1"/>
          <p:nvPr/>
        </p:nvSpPr>
        <p:spPr>
          <a:xfrm>
            <a:off x="2340864" y="1426522"/>
            <a:ext cx="9621744" cy="55265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Maintain current VA rules.  </a:t>
            </a: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No one should pay a fee </a:t>
            </a:r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to file a claim.</a:t>
            </a:r>
          </a:p>
          <a:p>
            <a:pPr marL="457200" marR="0" lvl="0" indent="-457200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Significantly beef up VA staffing. </a:t>
            </a: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Strengthen VA enforcement of unaccredited bad actors from illegally filing claims and charging Veterans fees.</a:t>
            </a:r>
          </a:p>
          <a:p>
            <a:pPr marL="457200" marR="0" lvl="0" indent="-457200">
              <a:lnSpc>
                <a:spcPct val="105000"/>
              </a:lnSpc>
              <a:spcBef>
                <a:spcPts val="600"/>
              </a:spcBef>
              <a:spcAft>
                <a:spcPts val="600"/>
              </a:spcAft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End VA automatic withholding of attorney and agent fees.  </a:t>
            </a: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Veterans should </a:t>
            </a:r>
            <a:r>
              <a:rPr lang="en-US" sz="3200">
                <a:latin typeface="Verdana" panose="020B0604030504040204" pitchFamily="34" charset="0"/>
                <a:ea typeface="Verdana" panose="020B0604030504040204" pitchFamily="34" charset="0"/>
              </a:rPr>
              <a:t>pay fees only </a:t>
            </a:r>
            <a:r>
              <a:rPr 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after</a:t>
            </a:r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 quality and timely representation.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7BAD3C-6B51-B0CA-2AB3-57DC2052E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748" y="2432303"/>
            <a:ext cx="2163571" cy="32453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6257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A7973-3F82-43EE-95DC-228E8A772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Briefing Objectives</a:t>
            </a:r>
            <a:endParaRPr lang="en-US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F100D-947E-4CB7-BFC0-FF3A88F3E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D97A-4EE5-4134-952F-E148AF3C266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DA16B7CA-DDF4-66D3-9733-4C7B9930E25A}"/>
              </a:ext>
            </a:extLst>
          </p:cNvPr>
          <p:cNvSpPr txBox="1">
            <a:spLocks/>
          </p:cNvSpPr>
          <p:nvPr/>
        </p:nvSpPr>
        <p:spPr>
          <a:xfrm>
            <a:off x="350194" y="1532403"/>
            <a:ext cx="11655537" cy="5152138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Arial" panose="020B0604020202020204" pitchFamily="34" charset="0"/>
              <a:buNone/>
            </a:pPr>
            <a:r>
              <a:rPr lang="en-US" sz="3300" dirty="0"/>
              <a:t>Learn about unaccredited individuals and companies </a:t>
            </a:r>
            <a:r>
              <a:rPr lang="en-US" sz="3300" b="1" i="1" dirty="0"/>
              <a:t>illegally representing and charging fees </a:t>
            </a:r>
            <a:br>
              <a:rPr lang="en-US" sz="3300" b="1" i="1" dirty="0"/>
            </a:br>
            <a:r>
              <a:rPr lang="en-US" sz="3300" dirty="0"/>
              <a:t>to Veterans to file a VA disability claim: 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3300" dirty="0"/>
              <a:t>Define “</a:t>
            </a:r>
            <a:r>
              <a:rPr lang="en-US" sz="3300" b="1" dirty="0"/>
              <a:t>VA-accredited” v. “unaccredited.”</a:t>
            </a:r>
            <a:r>
              <a:rPr lang="en-US" sz="3300" dirty="0"/>
              <a:t> 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3300" dirty="0"/>
              <a:t>Learn about </a:t>
            </a:r>
            <a:r>
              <a:rPr lang="en-US" sz="3300" b="1" dirty="0"/>
              <a:t>structure and size </a:t>
            </a:r>
            <a:r>
              <a:rPr lang="en-US" sz="3300" dirty="0"/>
              <a:t>of claim sharks.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3300" dirty="0"/>
              <a:t>Learn about their </a:t>
            </a:r>
            <a:r>
              <a:rPr lang="en-US" sz="3300" b="1" dirty="0"/>
              <a:t>business</a:t>
            </a:r>
            <a:r>
              <a:rPr lang="en-US" sz="3300" dirty="0"/>
              <a:t> </a:t>
            </a:r>
            <a:r>
              <a:rPr lang="en-US" sz="3300" b="1" dirty="0"/>
              <a:t>processes</a:t>
            </a:r>
            <a:r>
              <a:rPr lang="en-US" sz="3300" dirty="0"/>
              <a:t>.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3300" dirty="0"/>
              <a:t>Learn about their </a:t>
            </a:r>
            <a:r>
              <a:rPr lang="en-US" sz="3300" b="1" dirty="0"/>
              <a:t>goals</a:t>
            </a:r>
            <a:r>
              <a:rPr lang="en-US" sz="3300" dirty="0"/>
              <a:t>.</a:t>
            </a:r>
          </a:p>
          <a:p>
            <a:pPr lvl="1">
              <a:spcBef>
                <a:spcPts val="0"/>
              </a:spcBef>
              <a:spcAft>
                <a:spcPts val="1800"/>
              </a:spcAft>
            </a:pPr>
            <a:r>
              <a:rPr lang="en-US" sz="3300" dirty="0"/>
              <a:t>Learn </a:t>
            </a:r>
            <a:r>
              <a:rPr lang="en-US" sz="3300" b="1" dirty="0"/>
              <a:t>actions to stop claim sharks</a:t>
            </a:r>
            <a:r>
              <a:rPr lang="en-US" sz="3300" dirty="0"/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8237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A7973-3F82-43EE-95DC-228E8A772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Define “VA Accredited”</a:t>
            </a:r>
            <a:endParaRPr lang="en-US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F100D-947E-4CB7-BFC0-FF3A88F3E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D97A-4EE5-4134-952F-E148AF3C2668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161E762B-3453-F52E-4CE8-9A9C98C512FD}"/>
              </a:ext>
            </a:extLst>
          </p:cNvPr>
          <p:cNvSpPr txBox="1">
            <a:spLocks/>
          </p:cNvSpPr>
          <p:nvPr/>
        </p:nvSpPr>
        <p:spPr>
          <a:xfrm>
            <a:off x="-121156" y="1598796"/>
            <a:ext cx="9329164" cy="5516141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spcBef>
                <a:spcPts val="0"/>
              </a:spcBef>
              <a:spcAft>
                <a:spcPts val="600"/>
              </a:spcAft>
              <a:buNone/>
            </a:pPr>
            <a:r>
              <a:rPr lang="en-US" sz="3600" b="1" dirty="0"/>
              <a:t>VA regulations are clear about representation: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1200"/>
              </a:spcAft>
            </a:pPr>
            <a:r>
              <a:rPr lang="en-US" sz="2800" dirty="0"/>
              <a:t>“No individual may assist claimants in the preparation, presentation, and prosecution of claims for VA benefits as an agent or attorney unless he or she has </a:t>
            </a:r>
            <a:r>
              <a:rPr lang="en-US" sz="2800" b="1" dirty="0"/>
              <a:t>first been accredited by VA</a:t>
            </a:r>
            <a:r>
              <a:rPr lang="en-US" sz="2800" dirty="0"/>
              <a:t> for such purpose.” 38 CFR 14.629(b)</a:t>
            </a:r>
          </a:p>
          <a:p>
            <a:pPr lvl="1">
              <a:spcBef>
                <a:spcPts val="600"/>
              </a:spcBef>
              <a:spcAft>
                <a:spcPts val="600"/>
              </a:spcAft>
            </a:pP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0461CB-2078-5B3A-F860-D83DE6980B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1953" y="2093976"/>
            <a:ext cx="2613778" cy="411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915749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A7973-3F82-43EE-95DC-228E8A772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“VA Accredited” – 2</a:t>
            </a:r>
            <a:endParaRPr lang="en-US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F100D-947E-4CB7-BFC0-FF3A88F3E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D97A-4EE5-4134-952F-E148AF3C2668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161E762B-3453-F52E-4CE8-9A9C98C512FD}"/>
              </a:ext>
            </a:extLst>
          </p:cNvPr>
          <p:cNvSpPr txBox="1">
            <a:spLocks/>
          </p:cNvSpPr>
          <p:nvPr/>
        </p:nvSpPr>
        <p:spPr>
          <a:xfrm>
            <a:off x="3348054" y="1536192"/>
            <a:ext cx="8657677" cy="4812679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600" b="1" dirty="0"/>
              <a:t>VA regulations are clear about charging a Veteran a fee to file a claim:</a:t>
            </a:r>
          </a:p>
          <a:p>
            <a:pPr marL="457200" lvl="1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dirty="0"/>
              <a:t>  </a:t>
            </a:r>
          </a:p>
          <a:p>
            <a:pPr lvl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dirty="0"/>
              <a:t>“</a:t>
            </a:r>
            <a:r>
              <a:rPr lang="en-US" sz="2800" b="1" dirty="0"/>
              <a:t>Only [VA] accredited agents and attorneys may receive fees </a:t>
            </a:r>
            <a:r>
              <a:rPr lang="en-US" sz="2800" dirty="0"/>
              <a:t>from claimants or appellants for their services provided in connection with representation.”  38 CFR 14.629(f)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F9D3614-88DF-1F3E-DC16-06CCE7F5B41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68" r="15629"/>
          <a:stretch/>
        </p:blipFill>
        <p:spPr>
          <a:xfrm>
            <a:off x="169331" y="2715769"/>
            <a:ext cx="3054412" cy="26791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9482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A7973-3F82-43EE-95DC-228E8A772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“VA Accredited” – 3 </a:t>
            </a:r>
            <a:endParaRPr lang="en-US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F100D-947E-4CB7-BFC0-FF3A88F3E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D97A-4EE5-4134-952F-E148AF3C2668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161E762B-3453-F52E-4CE8-9A9C98C512FD}"/>
              </a:ext>
            </a:extLst>
          </p:cNvPr>
          <p:cNvSpPr txBox="1">
            <a:spLocks/>
          </p:cNvSpPr>
          <p:nvPr/>
        </p:nvSpPr>
        <p:spPr>
          <a:xfrm>
            <a:off x="38357" y="1537422"/>
            <a:ext cx="5434633" cy="51521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1800"/>
              </a:spcAft>
              <a:buNone/>
            </a:pPr>
            <a:r>
              <a:rPr lang="en-US" b="1" dirty="0"/>
              <a:t>Anyone accredited by VA: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Requires every Veteran to sign a VA “Power of Attorney” (POA) form and submit it to VA.</a:t>
            </a:r>
          </a:p>
          <a:p>
            <a:pPr>
              <a:spcBef>
                <a:spcPts val="0"/>
              </a:spcBef>
              <a:spcAft>
                <a:spcPts val="1800"/>
              </a:spcAft>
            </a:pPr>
            <a:r>
              <a:rPr lang="en-US" dirty="0"/>
              <a:t>Uses a signed POA to submit documents and access VA claim records.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8642F53-8173-91FD-FB64-10B3ED148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65931" y="1537422"/>
            <a:ext cx="3187712" cy="42823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0717E3-D081-B76F-8ACE-183C7CF12F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0055" y="1537423"/>
            <a:ext cx="3376020" cy="435131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1758DD9-3316-7FB6-C789-08A892653165}"/>
              </a:ext>
            </a:extLst>
          </p:cNvPr>
          <p:cNvSpPr txBox="1"/>
          <p:nvPr/>
        </p:nvSpPr>
        <p:spPr>
          <a:xfrm>
            <a:off x="5522151" y="5855648"/>
            <a:ext cx="33268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 Form 21-22 used by accredited VSOs.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1937F29-C947-A02E-DCFC-B6A5096DED20}"/>
              </a:ext>
            </a:extLst>
          </p:cNvPr>
          <p:cNvSpPr txBox="1"/>
          <p:nvPr/>
        </p:nvSpPr>
        <p:spPr>
          <a:xfrm>
            <a:off x="8976563" y="5824058"/>
            <a:ext cx="3033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 Form 21-22a, used by accredited claims agents and attorneys.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83418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A7973-3F82-43EE-95DC-228E8A772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“VA Accredited” – 4 </a:t>
            </a:r>
            <a:endParaRPr lang="en-US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F100D-947E-4CB7-BFC0-FF3A88F3E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D97A-4EE5-4134-952F-E148AF3C266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161E762B-3453-F52E-4CE8-9A9C98C512FD}"/>
              </a:ext>
            </a:extLst>
          </p:cNvPr>
          <p:cNvSpPr txBox="1">
            <a:spLocks/>
          </p:cNvSpPr>
          <p:nvPr/>
        </p:nvSpPr>
        <p:spPr>
          <a:xfrm>
            <a:off x="2368296" y="1597720"/>
            <a:ext cx="9383608" cy="5152138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Clr>
                <a:srgbClr val="C00000"/>
              </a:buClr>
              <a:buSzTx/>
              <a:buNone/>
              <a:tabLst/>
              <a:defRPr/>
            </a:pP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VA </a:t>
            </a:r>
            <a:r>
              <a:rPr lang="en-US" sz="2800" b="1" dirty="0">
                <a:solidFill>
                  <a:prstClr val="black"/>
                </a:solidFill>
              </a:rPr>
              <a:t>a</a:t>
            </a:r>
            <a:r>
              <a:rPr kumimoji="0" lang="en-US" sz="2800" b="1" i="0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ccreditation</a:t>
            </a:r>
            <a:r>
              <a:rPr kumimoji="0" lang="en-US" sz="28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and charging fees </a:t>
            </a:r>
          </a:p>
          <a:p>
            <a:pPr marL="914400" marR="0" lvl="2" indent="-4032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VA-accredited VSOs (such as VFW, The Legion, etc.)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are trained and do not charge fees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. </a:t>
            </a:r>
          </a:p>
          <a:p>
            <a:pPr marL="914400" marR="0" lvl="2" indent="-4032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VA-accredited attorneys and claims agents can charge fees to Veterans, but only 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after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VA has issued a decision.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- F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ee is based on a percentage of 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 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retroactive benefits.    </a:t>
            </a:r>
            <a:b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  - Cannot charge fees before filing a claim.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6D420E-6B49-8652-310C-0CC091D5A53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29" t="10339" r="17098" b="24626"/>
          <a:stretch/>
        </p:blipFill>
        <p:spPr>
          <a:xfrm>
            <a:off x="440096" y="1907067"/>
            <a:ext cx="1692406" cy="18343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201E0E-A690-A432-FEDF-5DD01FA1A9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822" t="32520" r="31618" b="5324"/>
          <a:stretch/>
        </p:blipFill>
        <p:spPr>
          <a:xfrm>
            <a:off x="440096" y="4603109"/>
            <a:ext cx="1796712" cy="1634105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184955-9068-A42C-6209-FE92553D6F2A}"/>
              </a:ext>
            </a:extLst>
          </p:cNvPr>
          <p:cNvCxnSpPr>
            <a:cxnSpLocks/>
            <a:endCxn id="3" idx="1"/>
          </p:cNvCxnSpPr>
          <p:nvPr/>
        </p:nvCxnSpPr>
        <p:spPr>
          <a:xfrm>
            <a:off x="-27386" y="4170786"/>
            <a:ext cx="2395682" cy="300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752450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5EF76-D0F5-15A2-8892-896B97526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“VA Accredited” – 5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79B8ED-6166-B19D-D8C0-092024ABF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AD97A-4EE5-4134-952F-E148AF3C266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C42753-CE46-019C-CC0E-F8EA75116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246544" y="1576226"/>
            <a:ext cx="8082855" cy="5017088"/>
          </a:xfrm>
        </p:spPr>
        <p:txBody>
          <a:bodyPr>
            <a:normAutofit/>
          </a:bodyPr>
          <a:lstStyle/>
          <a:p>
            <a:pPr marL="457200" lvl="1" indent="0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2800" b="1" dirty="0"/>
              <a:t>VA accreditation is straightforward:</a:t>
            </a:r>
          </a:p>
          <a:p>
            <a:pPr lvl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800" dirty="0"/>
              <a:t>A person must be approved by VA’s </a:t>
            </a:r>
            <a:r>
              <a:rPr lang="en-US" sz="2800" b="1" dirty="0">
                <a:hlinkClick r:id="rId2"/>
              </a:rPr>
              <a:t>Office of the General Counsel</a:t>
            </a:r>
            <a:r>
              <a:rPr lang="en-US" sz="2800" dirty="0"/>
              <a:t> (OGC).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dirty="0"/>
              <a:t>Accredited individuals agree to follow </a:t>
            </a:r>
            <a:r>
              <a:rPr lang="en-US" sz="2800" b="1" dirty="0">
                <a:hlinkClick r:id="rId3"/>
              </a:rPr>
              <a:t>VA’s Standards of Conduct</a:t>
            </a:r>
            <a:r>
              <a:rPr lang="en-US" sz="2800" dirty="0"/>
              <a:t>.</a:t>
            </a:r>
          </a:p>
          <a:p>
            <a:pPr lvl="1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2800" dirty="0"/>
              <a:t>To confirm a person is accredited by VA, go to OGC’s </a:t>
            </a:r>
            <a:r>
              <a:rPr lang="en-US" sz="2800" b="1" dirty="0">
                <a:hlinkClick r:id="rId4"/>
              </a:rPr>
              <a:t>Accreditation Search</a:t>
            </a:r>
            <a:r>
              <a:rPr lang="en-US" sz="2800" dirty="0"/>
              <a:t> website.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BBD7A8-1989-CAFF-9B39-47CCF867B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21445" y="923307"/>
            <a:ext cx="3766341" cy="50236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BBE3EB-3CC0-08A5-5C84-18D3D4724494}"/>
              </a:ext>
            </a:extLst>
          </p:cNvPr>
          <p:cNvSpPr txBox="1"/>
          <p:nvPr/>
        </p:nvSpPr>
        <p:spPr>
          <a:xfrm>
            <a:off x="8059074" y="5946983"/>
            <a:ext cx="3177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Department of Veterans Affairs Central Office, Washington, DC</a:t>
            </a:r>
          </a:p>
        </p:txBody>
      </p:sp>
    </p:spTree>
    <p:extLst>
      <p:ext uri="{BB962C8B-B14F-4D97-AF65-F5344CB8AC3E}">
        <p14:creationId xmlns:p14="http://schemas.microsoft.com/office/powerpoint/2010/main" val="4465426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A7973-3F82-43EE-95DC-228E8A772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Define “Unaccredited”</a:t>
            </a:r>
            <a:endParaRPr lang="en-US" sz="5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CF100D-947E-4CB7-BFC0-FF3A88F3E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72AD97A-4EE5-4134-952F-E148AF3C266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161E762B-3453-F52E-4CE8-9A9C98C512FD}"/>
              </a:ext>
            </a:extLst>
          </p:cNvPr>
          <p:cNvSpPr txBox="1">
            <a:spLocks/>
          </p:cNvSpPr>
          <p:nvPr/>
        </p:nvSpPr>
        <p:spPr>
          <a:xfrm>
            <a:off x="-38488" y="1536553"/>
            <a:ext cx="8487544" cy="50325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C00000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“Unaccredited” means </a:t>
            </a:r>
            <a:r>
              <a:rPr kumimoji="0" lang="en-US" sz="28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not 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approved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by VA: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Filing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 </a:t>
            </a:r>
            <a:r>
              <a:rPr lang="en-US" sz="2800" dirty="0">
                <a:solidFill>
                  <a:prstClr val="black"/>
                </a:solidFill>
              </a:rPr>
              <a:t>VA claim without prior VA accreditation is a </a:t>
            </a:r>
            <a:r>
              <a:rPr lang="en-US" sz="2800" b="1" i="1" u="sng" dirty="0">
                <a:solidFill>
                  <a:srgbClr val="FF0000"/>
                </a:solidFill>
              </a:rPr>
              <a:t>crime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Charging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 fee to file a VA claim without prior VA accreditation is a </a:t>
            </a:r>
            <a:r>
              <a:rPr lang="en-US" sz="2800" b="1" i="1" u="sng" dirty="0">
                <a:solidFill>
                  <a:srgbClr val="FF0000"/>
                </a:solidFill>
              </a:rPr>
              <a:t>crime</a:t>
            </a:r>
            <a:r>
              <a:rPr lang="en-US" sz="2800" dirty="0">
                <a:solidFill>
                  <a:prstClr val="black"/>
                </a:solidFill>
              </a:rPr>
              <a:t>.</a:t>
            </a:r>
          </a:p>
          <a:p>
            <a:pPr marL="685800" marR="0" lvl="1" indent="-22860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>
                <a:srgbClr val="C0000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U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naccredited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people and companies 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do not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: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prstClr val="black"/>
                </a:solidFill>
              </a:rPr>
              <a:t>F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ile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a </a:t>
            </a:r>
            <a:r>
              <a:rPr lang="en-US" sz="2800" dirty="0">
                <a:solidFill>
                  <a:prstClr val="black"/>
                </a:solidFill>
              </a:rPr>
              <a:t>POA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form with VA.</a:t>
            </a:r>
          </a:p>
          <a:p>
            <a:pPr lvl="2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prstClr val="black"/>
                </a:solidFill>
              </a:rPr>
              <a:t>Receive VA approval to access a Veteran’s online records.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C907E5-3A18-FCB2-CC87-790082F482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90" t="3639" r="7163" b="26618"/>
          <a:stretch/>
        </p:blipFill>
        <p:spPr>
          <a:xfrm>
            <a:off x="8823959" y="2175347"/>
            <a:ext cx="3181771" cy="35525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0305847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TAL_DSO_Templates_2021-01-17"/>
  <p:tag name="ISPRING_CURRENT_PLAYER_ID" val="universal"/>
  <p:tag name="ISPRING_UUID" val="{0113D5E8-F5F3-4905-A73A-5455A1A80C82}"/>
  <p:tag name="ISPRING_PROJECT_VERSION" val="9.3"/>
  <p:tag name="ISPRING_PROJECT_FOLDER_UPDATED" val="1"/>
  <p:tag name="ISPRING_SCREEN_RECS_UPDATED" val="Z:\TALDSO\5 ~ TAL DSO Appeals Sept 2021\3_Update_HLR\Lesson_3_Update_Higher_Level_Review_2021-07-15\"/>
  <p:tag name="ISPRING_FIRST_PUBLISH" val="1"/>
  <p:tag name="ISPRING_LMS_API_VERSION" val="SCORM 2004 (2nd edition)"/>
  <p:tag name="ISPRING_ULTRA_SCORM_COURSE_ID" val="B4A58575-E94C-4334-8605-3591821EBAF4"/>
  <p:tag name="ISPRING_CMI5_LAUNCH_METHOD" val="any window"/>
  <p:tag name="ISPRINGCLOUDFOLDERID" val="1"/>
  <p:tag name="ISPRINGONLINEFOLDERID" val="1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publishDestination&quot;:&quot;LMS&quot;,&quot;wordSettings&quot;:{&quot;printCopies&quot;:1},&quot;studioSettings&quot;:{&quot;onlineDestinationFolderId&quot;:&quot;1&quot;}}"/>
  <p:tag name="ISPRING_SCORM_RATE_SLIDES" val="0"/>
  <p:tag name="ISPRING_SCORM_PASSING_SCORE" val="80.000000"/>
  <p:tag name="ISPRING_RESOURCE_FOLDER" val="Z:\TALDSO\TAL DSO Sept 2022\3_Update_Higher-Level_Review\Lesson_3_Update_Higher_Level_Review_2022-8-13\"/>
  <p:tag name="ISPRING_PRESENTATION_PATH" val="Z:\TALDSO\TAL DSO Sept 2022\3_Update_Higher-Level_Review\Lesson_3_Update_Higher_Level_Review_2022-8-13.pptx"/>
  <p:tag name="FLASHSPRING_ZOOM_TAG" val="54"/>
  <p:tag name="ISPRING_PRESENTATION_INFO_2" val="&lt;?xml version=&quot;1.0&quot; encoding=&quot;UTF-8&quot; standalone=&quot;no&quot; ?&gt;&#10;&lt;presentation2&gt;&#10;&#10;  &lt;slides&gt;&#10;    &lt;slide id=&quot;{9D074121-6ABB-47CC-BB71-0877B5A46A2A}&quot; pptId=&quot;262&quot;/&gt;&#10;    &lt;slide id=&quot;{66350946-C242-485E-BE53-C5FD647D4ED1}&quot; pptId=&quot;263&quot;/&gt;&#10;    &lt;slide id=&quot;{F822AB22-5F1C-44D0-82CF-712D0F756CB5}&quot; pptId=&quot;604&quot;/&gt;&#10;    &lt;slide id=&quot;{BC8FB74C-96AE-415D-8832-CEE1B0655DA3}&quot; pptId=&quot;607&quot;/&gt;&#10;    &lt;slide id=&quot;{BB5119F1-6DE6-4070-A5C0-5308FB18A885}&quot; pptId=&quot;608&quot;/&gt;&#10;    &lt;slide id=&quot;{508BE935-F0A5-48F3-9EAD-4650F800941C}&quot; pptId=&quot;609&quot;/&gt;&#10;    &lt;slide id=&quot;{FEAD1DD2-7CEA-446F-AEB8-EF9B6003F751}&quot; pptId=&quot;621&quot;/&gt;&#10;    &lt;slide id=&quot;{5B752362-78AD-4E9B-A382-D036A272817C}&quot; pptId=&quot;611&quot;/&gt;&#10;    &lt;slide id=&quot;{B1261063-246A-46AE-A229-7C0F923C991B}&quot; pptId=&quot;596&quot;/&gt;&#10;    &lt;slide id=&quot;{F063A190-63DF-4760-A2EF-A678B2A347F1}&quot; pptId=&quot;593&quot;/&gt;&#10;    &lt;slide id=&quot;{4488E005-316A-4FCA-865C-26603C34FCE8}&quot; pptId=&quot;612&quot;/&gt;&#10;    &lt;slide id=&quot;{A1B0CB60-95C7-4BB4-A291-A52D667DABFB}&quot; pptId=&quot;613&quot;/&gt;&#10;    &lt;slide id=&quot;{6D6BA900-364C-4F2B-B42C-91F1D4BFDC7A}&quot; pptId=&quot;614&quot;/&gt;&#10;    &lt;slide id=&quot;{AC5644A8-9988-47A0-9F82-1319D77C7C89}&quot; pptId=&quot;615&quot;/&gt;&#10;    &lt;slide id=&quot;{3EFEC453-2B96-4C59-93AD-A339CBA131DE}&quot; pptId=&quot;616&quot;/&gt;&#10;    &lt;slide id=&quot;{96AECDB7-7FEA-4ABD-BB98-9D057C0A087E}&quot; pptId=&quot;595&quot;/&gt;&#10;    &lt;slide id=&quot;{EC341EA9-1CB5-4109-8D72-89F95F25C004}&quot; pptId=&quot;594&quot;/&gt;&#10;    &lt;slide id=&quot;{225D3036-D4CE-4A79-BA23-9722529A6F7F}&quot; pptId=&quot;617&quot;/&gt;&#10;    &lt;slide id=&quot;{3794AD62-88D4-4199-A985-EFB668E391A3}&quot; pptId=&quot;618&quot;/&gt;&#10;    &lt;slide id=&quot;{48703E0F-0009-40D7-A471-3B98A0A665C0}&quot; pptId=&quot;619&quot;/&gt;&#10;    &lt;slide id=&quot;{0CD9DBCC-7AD4-4359-A6B7-8AE2F8F8C5B8}&quot; pptId=&quot;620&quot;/&gt;&#10;    &lt;slide id=&quot;{567F0252-27B0-4077-857A-DBF6FC7803BD}&quot; pptId=&quot;605&quot;/&gt;&#10;    &lt;slide id=&quot;{1AEFC7BC-509E-4222-852A-16FCC923007B}&quot; pptId=&quot;592&quot;/&gt;&#10;  &lt;/slides&gt;&#10;&#10;  &lt;narration&gt;&#10;    &lt;audioTracks&gt;&#10;      &lt;audioTrack muted=&quot;false&quot; name=&quot;Audio 1&quot; resource=&quot;2adb3009&quot; slideId=&quot;{9D074121-6ABB-47CC-BB71-0877B5A46A2A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&quot; resource=&quot;e35f5984&quot; slideId=&quot;{66350946-C242-485E-BE53-C5FD647D4ED1}&quot; startTime=&quot;0&quot; stepIndex=&quot;0&quot; volume=&quot;1&quot;&gt;&#10;        &lt;audio channels=&quot;1&quot; format=&quot;s16&quot; sampleRate=&quot;44100&quot;/&gt;&#10;      &lt;/audioTrack&gt;&#10;      &lt;audioTrack muted=&quot;false&quot; name=&quot;Audio 3&quot; resource=&quot;da80a5e3&quot; slideId=&quot;{F822AB22-5F1C-44D0-82CF-712D0F756CB5}&quot; startTime=&quot;0&quot; stepIndex=&quot;0&quot; volume=&quot;1&quot;&gt;&#10;        &lt;audio channels=&quot;1&quot; format=&quot;s16&quot; sampleRate=&quot;44100&quot;/&gt;&#10;      &lt;/audioTrack&gt;&#10;      &lt;audioTrack muted=&quot;false&quot; name=&quot;Audio 4&quot; resource=&quot;5bb7cd34&quot; slideId=&quot;{BC8FB74C-96AE-415D-8832-CEE1B0655DA3}&quot; startTime=&quot;0&quot; stepIndex=&quot;0&quot; volume=&quot;1&quot;&gt;&#10;        &lt;audio channels=&quot;1&quot; format=&quot;s16&quot; sampleRate=&quot;44100&quot;/&gt;&#10;      &lt;/audioTrack&gt;&#10;      &lt;audioTrack muted=&quot;false&quot; name=&quot;Audio 6&quot; resource=&quot;d7fb8363&quot; slideId=&quot;{508BE935-F0A5-48F3-9EAD-4650F800941C}&quot; startTime=&quot;0&quot; stepIndex=&quot;0&quot; volume=&quot;1&quot;&gt;&#10;        &lt;audio channels=&quot;1&quot; format=&quot;s16&quot; sampleRate=&quot;44100&quot;/&gt;&#10;      &lt;/audioTrack&gt;&#10;      &lt;audioTrack muted=&quot;false&quot; name=&quot;Audio 7&quot; resource=&quot;efafdbfb&quot; slideId=&quot;{5B752362-78AD-4E9B-A382-D036A272817C}&quot; startTime=&quot;0&quot; stepIndex=&quot;0&quot; volume=&quot;1&quot;&gt;&#10;        &lt;audio channels=&quot;1&quot; format=&quot;s16&quot; sampleRate=&quot;44100&quot;/&gt;&#10;      &lt;/audioTrack&gt;&#10;      &lt;audioTrack muted=&quot;false&quot; name=&quot;Audio 8&quot; resource=&quot;3a3db053&quot; slideId=&quot;{B1261063-246A-46AE-A229-7C0F923C991B}&quot; startTime=&quot;0&quot; stepIndex=&quot;0&quot; volume=&quot;1&quot;&gt;&#10;        &lt;audio channels=&quot;1&quot; format=&quot;s16&quot; sampleRate=&quot;44100&quot;/&gt;&#10;      &lt;/audioTrack&gt;&#10;      &lt;audioTrack muted=&quot;false&quot; name=&quot;Audio 9&quot; resource=&quot;7b262e5a&quot; slideId=&quot;{F063A190-63DF-4760-A2EF-A678B2A347F1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0&quot; resource=&quot;7a53c713&quot; slideId=&quot;{4488E005-316A-4FCA-865C-26603C34FCE8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1&quot; resource=&quot;b44de33b&quot; slideId=&quot;{A1B0CB60-95C7-4BB4-A291-A52D667DABFB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2&quot; resource=&quot;44141290&quot; slideId=&quot;{AC5644A8-9988-47A0-9F82-1319D77C7C89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3&quot; resource=&quot;7fe157a7&quot; slideId=&quot;{3EFEC453-2B96-4C59-93AD-A339CBA131DE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4&quot; resource=&quot;51f1166a&quot; slideId=&quot;{96AECDB7-7FEA-4ABD-BB98-9D057C0A087E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5&quot; resource=&quot;cff67c8a&quot; slideId=&quot;{EC341EA9-1CB5-4109-8D72-89F95F25C004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6&quot; resource=&quot;2b9247eb&quot; slideId=&quot;{225D3036-D4CE-4A79-BA23-9722529A6F7F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7&quot; resource=&quot;9073e085&quot; slideId=&quot;{3794AD62-88D4-4199-A985-EFB668E391A3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8&quot; resource=&quot;34bbbe8d&quot; slideId=&quot;{48703E0F-0009-40D7-A471-3B98A0A665C0}&quot; startTime=&quot;0&quot; stepIndex=&quot;0&quot; volume=&quot;1&quot;&gt;&#10;        &lt;audio channels=&quot;1&quot; format=&quot;s16&quot; sampleRate=&quot;44100&quot;/&gt;&#10;      &lt;/audioTrack&gt;&#10;      &lt;audioTrack muted=&quot;false&quot; name=&quot;Audio 19&quot; resource=&quot;00478baa&quot; slideId=&quot;{0CD9DBCC-7AD4-4359-A6B7-8AE2F8F8C5B8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0&quot; resource=&quot;72f9969b&quot; slideId=&quot;{567F0252-27B0-4077-857A-DBF6FC7803BD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1&quot; resource=&quot;426286bf&quot; slideId=&quot;{1AEFC7BC-509E-4222-852A-16FCC923007B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2&quot; resource=&quot;b79c1684&quot; slideId=&quot;{BB5119F1-6DE6-4070-A5C0-5308FB18A885}&quot; startTime=&quot;0&quot; stepIndex=&quot;0&quot; volume=&quot;1&quot;&gt;&#10;        &lt;audio channels=&quot;1&quot; format=&quot;s16&quot; sampleRate=&quot;44100&quot;/&gt;&#10;      &lt;/audioTrack&gt;&#10;      &lt;audioTrack muted=&quot;false&quot; name=&quot;Audio 23&quot; resource=&quot;5441d120&quot; slideId=&quot;{FEAD1DD2-7CEA-446F-AEB8-EF9B6003F751}&quot; startTime=&quot;0&quot; stepIndex=&quot;0&quot; volume=&quot;1&quot;&gt;&#10;        &lt;audio channels=&quot;1&quot; format=&quot;s16&quot; sampleRate=&quot;44100&quot;/&gt;&#10;      &lt;/audioTrack&gt;&#10;    &lt;/audioTracks&gt;&#10;    &lt;videoTracks/&gt;&#10;  &lt;/narration&gt;&#10;&#10;&lt;/presentation2&gt;&#10;"/>
  <p:tag name="ISPRING_OUTPUT_FOLDER" val="[[&quot;N8(\u001E{9C53C212-976B-49CA-ABA3-C01A3277C9CF}&quot;,&quot;Z:\\TALDSO\\TAL DSO Sept 2022\\0.9 Michael SCORM packages to upload&quot;],[&quot;%\u0001\uFFFD\uFFFD{3EBCF75A-3579-41D9-8633-2B534D0BFCE8}&quot;,&quot;Z:\\TALDSO\\5 ~ TAL DSO Appeals Sept 2021\\0.9 Erik_SCORM_Packages\\SCORM packages&quot;]]"/>
  <p:tag name="ISPRING_PLAYERS_CUSTOMIZATION_2" val="UEsDBBQAAgAIAKly8lQh71ldAgQAANwOAAAYAAAAbm9uZS9jb21tb25fbWVzc2FnZXMubG5nrVdRb+I4EH5faf+DFWnfbrt3b/dAqZLgchYhziamtPcSucRQa5OYcxx63K+/sQMt7F0VoJVQhB35m5lvvplxBjd/VyXaCN1IVV97v1396iFRL1Qh69W1N2O3X3/3UGN4XfBS1eLaq5WHboafPw1KXq9avhLw//MnhAaVaBpYNkO7el0jWVx7SZD7YYizjAQRzv2U+HnkBzjKAz+c5IzmAR6T2BuOFTLwexLoUaxkXYMTSC3dRlPKQgy+7VDPM0IZo9M88WMcecNAGaMqFHB9GVrs35GxzwiN82AGwHHmDWO+kStugEL02AJ83VyGnWHGSDwGRH+xgAPyUZbSbFEmjAEuLkWNyAh7w+xyBhlN9vQxtT6Xu9mIUKAtTTvWHCRE2BZSoZpr7Yg7AzCJ/Aec5lmIAdRCU5ZnsyShKcMj8BDUolUpvq5LvkWyQbUyqGnXa6WNKJCsnZ74EcGVOouabELiHKy78HbbJCLsIZ9SSzVrdY1ADB9mJKbp1I+O0JfL98HfgSj+Jy13IJLL0jL3GQYv00nneZhi2Bjlc8L+8IahFtyy/yzNE5LZWtvSFhtetl3Z7DpQn7l9v/CTZFd9e78DvvjRdzqkMUtp1Ek5j/E9g9KF53nnkhTfeUP77D03S1Mcs64Ac5I5pYZ0mkTYKfVBteiJb4Rtehspnp0wRW2k3vU7+2KhYKNue1M7olMfaE9xxlIS2pRCySutt790em/Nk9JgrkGFbPhjCcmwNm0e7Pu1Fg2Y7rKhbI1A5RSq4rK+6jMNMUI9Jn6WzWkKceHaCI04WvOmeVa6OIrv0FAfMIlDChSG7ADclvcLMPgoYVppLRamHwy89B0zu4zMSTyi85w5IdhkVG1jgPBqXQojnLfShsIXXWsXSwWZKQV0e8caWHdp6iVoCjXijzFMonvQAIiOnnOCTrwhnZxz4gHDCIFH35mDWQbq3EtnL80Ft0oot7s+YzO3kaptYMdmEwTkom+uzjOT4e8zUAzxozcqoEPdN+qV3AjwQxdC9xqCogzxCCZo/n1G/sxvfRK5DvRzmmEu2KHAiw2vF/ayseBtI9AW3hWycO+sxJz9v1r5D+JmV5BfdrUcj/D9l3P9OSr/N9THjRHV2vSZtoTt3L/EC1tOb7pwSuiX2X8Z2R+SmdchD8X5vvQc3SX6UnTUIPqceCdRpyfrIx1xOjm5RzqZXN4cDybWURNjhEX46G4NkKWsJNwjTsCcTbElNINW07Weo0jmqi0LJ6tS/nDtB8ZSW4n/zsKlhq8Fu1vyZl8KXfu7eY8XXXBpZzQ5Yya+SOPk/Lwq4/IkZbPAuZzl9PYWxtFy2XeCEQj9Q24jvOuGlapg6ydPX1aN+w4dfDv4LP0XUEsDBBQAAgAIAKly8lQVHmAbowAAAH8BAAApAAAAbm9uZS9wbGF5YmFja19hbmRfbmF2aWdhdGlvbl9zZXR0aW5ncy54bWx1kEEKgzAQRfeewhsIXYdA16VFqBcYcZRAkgmZUfD2TURtadNl3vs/w4xiFDF+Yl3VtYJZ6CkQRUucUTXvd7YMC169cSCGfMKCvOdKJjcsUWgjMnrZlB7Bcsr/8GN4a2E9P+IjXjDlQmcc6kupsJlc8rCYaWPdGlCPEdOAL5hz6KG3eMO1J4jD4wzsG//VuZs2mx3eaUAdIrkgqvlAVbrXcfQXUEsDBBQAAgAIAKly8lRh3yWfMwMAAMQOAAAiAAAAbm9uZS9mbGFzaF9wdWJsaXNoaW5nX3NldHRpbmdzLnhtbOVX3U/bMBB/719hZeKRBrRNmlBSxPohVRsFkcLgCbmx25xw7Mx22pW/fue4X2xlC9BJbHuompzvfvd9F0fH33JBplwbUDIODpsHAeEyVQzkJA4uh739DwExlkpGhZI8DqQKyHGrERXlSIDJEm4tshqCMNIcFTYOMmuLozCczWZNMIV2p0qUFvFNM1V5WGhuuLRch4Wgc/yz84KbYIFQAwB/uZILsVajQUjkkU4VKwUnwOJggMb2BDVZEHqOEU3vJlqVkrWVUJroySgO3rS7ncPO2yWPR+lAzqULh2kh0ZHtEWUMnAFUJHDPScZhkqGlGKwZMJu5p9BxR+HPGBWy95k6jLZC56VdgOOBKnXKF8qQQq2laYby1rTGVBgehZukJRu4ENLUwhQtW4t7e8elEElZFErbltUlQvxAXKKEj8BEY7WhbPFORkpgbCujsEzyEWcDmnMf7eQOZA+ZDgMypjmIeRycFVyShEpMLlgqIF3JmnJkLNgqqb0F94kGKsilBKw+Tk6TYK3dO5VmVBu+adXyxLjIpq0vqhSMzFVJBNxxYhXB6JY5PmWcbKaAjLXKKyqWiCVGAGqcAp9xdlyFagH4mKIbVJGXKImlWAhuvYavJdyTER8rjbicTrFwkQ7G4zefBFxQY9agdGnjXvK53+ne9ged7vWec5CyKZXpE8GxnHhe2D+CT+dEKruUw3CktDS8SgoDVp3V8a35/DSsKhrzvKNsPMDXSvB91+Y7z/UaGU3fZcIfsX+HWp6S9t8ZUFtrRqdVl7vOrZCxvwET4jHxIMV5BHIx/moAplSiTWJOaIoT2biZMQVVGqT46eChzfMt9PJYo9XbBKY4IZVmXP8aks0lTsm0p3TumpcRt/zioNMeYsyG3YuT9rB/1R/e3A6710O/ilbi4dbRGYVuom8f8G5jvMb5fn7RvaoT+QEGoVaGukktuLM6XGef6nBd+IV0vrGMapmAE2biVxfOGAE5YBG8oop5ySeBr7YdV8xf0zD/gPev73uwtv9J97T/8exz53/vgpfGwb8tL0zhg0tNFG69/biTHCTkeKdyS3F1ZWq9f3cQhduPGg1Ee3jzbDW+A1BLAwQUAAIACACpcvJUcVeUnRUBAADRAgAAHAAAAG5vbmUvZmxhc2hfc2tpbl9zZXR0aW5ncy54bWyNktFOgzAUhu99CoL3kE2NmrAmbuiN0SzZXuAAB9IMekh7IOHtrYUNVIjrVfv//9fTnjYyJ6m8FrWRpDb+yhc3nhelVJI+ILNUhflWzpons42fNMykgpQUo+JAka6g9MXtmxtR6JL/UWRrXsvkkOJY5mH9tI2vQoYa99vHePe8BNRQYJBAeio0NSqz+d1rvIrvJvlhOm1IZH52BxqmA4NmwbrBKBzXvW+gxRclK2DbZ2swmiE55/RMSVTvNRrbLmeKHEpjiT/6eIR9Cd1lM3MGZpwl5CgrFOs5xDk9pqCVhVOPXY0i12iL/BL7JCpISnzHLiHQ2eclMtx90e5pe8emwg/KUNSaqpqjcCK5hxmfwc7tVxZfUEsDBBQAAgAIAKly8lRnfhhNLwMAAGwOAAAhAAAAbm9uZS9odG1sX3B1Ymxpc2hpbmdfc2V0dGluZ3MueG1s3VffT9swEH7vX2Fl4nHN0F4m1BSx/tCqQYtIYfCE3NhtTjh2Zjvtyl+/c5zSwgoLrAi0h6rJ+e6783fnz0rr8FcmyJxrA0pGwX7zU0C4TBQDOYuC83H/45eAGEslo0JJHgVSBeSw3WjlxUSASWNuLboagjDSHOQ2ClJr84MwXCwWTTC5dqtKFBbxTTNRWZhrbri0XIe5oEv8s8ucm6BCqAGAv0zJKqzdaBDS8kgnihWCE2BRMMRiv9lMBKF3mNDkZqZVIVlHCaWJnk2i4EOn193vfl75eJAuZFw6Nkwbjc5sDyhj4PJTEcMtJymHWYqFIlcLYDZ1T6HzboV/YpTIfsvUYXQU7l3aChwXVKETXiVDC7WWJinGW9OeUmF4K9w0rdzAMUgTC3OsbB3u650WQsRFnitt21YXCPHAuEIJH4FpTdVGsuqdTJRAasuicEqyCWdDmuFMnPZlQKY0A7GMglHOJYmpxI6CpQKSuwhTTIwFW3ayX3kfaaCCnEvAkePkJA7WOf1WkpRqwzdrWa0Yx2fS/qEKwchSFUTADSdWEeS0yPAp5WSTeDLVKiutghpLjADMOAe+4OywJKgCfCzRFabICozE+csFtz7DzwJuyYRPlUZcTuc4rWgH4/GbzwLOqTFrULqqcS8+HnR714Nht3e55zZI2ZzK5JngOEQ8y+2r4NMlkcqu4pCOhBaGl01hwMq1OntrvrwNd3OMfd5RN+7hayX4R3e4d97rNTKWvsuGP1L/DrM8p+1/K6B21pTOy1PuTm6JjOcbsCEeExcSlCqQlejVAEyoxJrEktAEddg4zZiDKgxavDp4aPPyCn08zmj5NoM5KqTSjOunIdlSokomfaUzd3gZcTdeFHQ7Y+Rs3Ds76owHF4Px1fW4dzn2F9BdeLhVOluh0/Htsu7uiYeqPnk7WT89613UIXyIe6/VmF5cC25Ux2v0vY7Xmb+HTjfuoFoloLDM/I2F0iIgA+z9OxqUrfc/PDkpfrZ2PCjv4Hj897ve2muzTRZIzDNwQa+tD7UJiHsng6+j4+6rMgH1qHjbUfhXJvzb6nsovPfN0gq3ftw00H7/C7Hd+A1QSwMEFAACAAgAqXLyVI5z9vpqAAAA5QAAABwAAABub25lL2h0bWxfc2tpbl9zZXR0aW5ncy5qc29uq+ZSAAKlHCUFK4VqMBvMTyotKcnP00vOzytJzSvRy8svyk0Eq1FSdgMDJR2civPLUosIKE1LTE5FMdTUyMLJBadKhIkmTuYuzpbI6goS01P1khKTs9OL8kvzUiDKnF1dDF2MlcCqarlqAVBLAwQUAAIACACpcvJUvH0190oAAABJAAAAFwAAAG5vbmUvbG9jYWxfc2V0dGluZ3MueG1ss7GvyM1RKEstKs7Mz7NVMtQzUFJIzUvOT8nMS7dVCg1x07VQUiguScxLSczJz0u1VcrLV1Kwt+OyyclPTswJTi0pASos1rfjAgBQSwMEFAACAAgAkUvsVO4DzUxJAwAA4wkAABQAAAB1bml2ZXJzYWwvcGxheWVyLnhtbK1WyW7bMBA9O0D+QeA9oh13SQIpQVvA6KEtArjbzaClscRaIlWSiuJ8fUfUrshuA9SADWk473GWx6G9u8c0cR5AaS6FTxbunDggAhlyEfnk29fVxRW5uz0/87KEHUA5PPRJLngJYAlxQtCB4plB8D0zsU96BheZiZMpLhU3B58s58jd7rS8JOdnM3QR2iexMdkNpUVRuFwjQkRaJnlJot1ApjRToEEYULQKgzgN9sb8HY3fVApqDhnoHjIzL9+4Jmk5HjUfkBRLV6qIXs7nC/rz86d1EEPKLrjQhokAiIOVnNlSblmw/yzDPAFd2mZeFeQajCmDsLaZZ2744ko4WgU+qRw2KWjNItBuIiJCW7+GsyGoMI11w0S4EeyBR6zMbaNrL9uijkTHUpkgNzV6D4etZCrctPaev0cnIvZ2CdNxzacHuVj+Pa+TsX6b8n0yFptRvk24jnGpD+ms00nQ4a5eamtsZfutke2qZCKOgt85VxDa1+/tCZgvSLVhK3Mbp6uLABfwacUCI9XhA8JQurVs3FYpbqUU14JaDrfdfd1RkCbbHTCTK2hKNfMeeAjyC1PK9uvWqBw8OjLWWDoEe7RKuW5S1xAvNmny+h96U/qNWvNLS3GqNxbyP1rzEYnaqnARwuOKo4+BFKtqAMtd2lyTJW65ZxeTzrdp7zgNTN1ZwLb8whFgmIoAT3/IDKOdnR6DgmIaXYJcjbC9haPgmEdxgl8zyTBePUqTMrWfZOgtHAUnMthPQFvzUeBWyQIz1HmW4Qh4Xrzn621H6LglI2W2cvToxED0glwbmfInq/XBpDQ3VtQnzu/5mXPs04DeZbyFvJ2fQoxmwSCuZjLsThHgZHjgUKwHPBe11c1wjE9M+/JpNOJL0305ZZr5XBo2WWUZT3IweVZ5NSc5z0Y+IexYnpgP/YSG14eFjhKevjmmuH7gWZXFmj+BU/Cw/HOwWGKpnRhKvfvkzdWyx4BaxNk42N6aju24k6Kpg+tS+1b92nY0d1StlUpmxyTl1b2oMNU8eI9yjJTMRTgSgG1YTa8TnMjvFDAngR1mtLjE4yEzn7zChzrn69fXXcpvF9cN1sZ1X21cxfKCC6kOuJMfrQ9Sm4hXzzV8/ANQSwMEFAACAAgAy0keVQairqlyBgAAJhkAAB0AAAB1bml2ZXJzYWwvY29tbW9uX21lc3NhZ2VzLmxuZ61Z/27bNhD+f0DfgTAQYAO6tB3QYhgSF7TM2EJkSZXouNkwCIxF20Qk0ZMoJ95fe5o92J5kR0p27P6AJCdAEkQy7rvj8bvvjvTFx8c0QRueF0Jml7135297iGdzGYtsedmb0quff+2hQrEsZonM+GUvkz30sf/qh4uEZcuSLTn8/+oHhC5SXhTwWPT109MzEvFlzx9E2LJIGNoDh0Q4sHHk4AFxogG2riPqRQMyst1efySRgp8VR3d8KbIMgkByYV4UiYj5xZsatZsTj1JvEvnYJU6vP5BKyRQNWH4amotv7BGmtudGgykAu2Gv77KNWDIFKUR3JcBnxWnYIaHUdkeAiOdzMBB3IhFqi0KuFOTiVFTHHpJePzw9g9Tzd+mjct01d9Oh7UHagqDKmoGEFZaxkChjeW4S1wHQd/AtCaLQIgCqoT0ahVPf9wJKhhChZotIy6TaEFGgTCpUlOu1zBWPkcgModhRhlPZKTfhte1G4N6sr35tOza9jSaezjXJ2F0CYcxzzjOUcxbz/Dk+XC+YYKcGH4rihdD9gITEpZBMf+xRr9f3c17wTAHceiWV7IKnSRa5kXcVWd7UpTXf0NmnKQnNvrvTyYAEZ7qgz6hHYTm7j8KzDo5uwM836HQDzk6j0wxDAiY4uK5yYgUEXgyjmU3Hvb4F2dWkeRBqhUS4zrUk8Q1LyopdtXI2udvpHPb9WjV2cQ/Y/L7J2vImUH23keONQCrtEYQl0zXLtsiRS/njLx8+PL57/+GnTjAh8Mk5BkIG6f3bFkAuDTynkoTIJZ9ht/XfbnbelDq2C3yu/+lmDdS9Ab7C30a7aRAAyWuG2qHRC50Lhxi9uJUlWrEN161nI/iDUQcoApHXXUd/MJfwIisbK2zoTTCQCOqKBralCQqFIPN8+7oSnVKtZA7uChRXVRwbn5pV+vN1VX8Vt6QWKpCvWKZMZOfNrmeu4+GhIdkE2I1HROv1blGAdARvKL3RZfMaXDxkiWQxWoCkIOGFiK3XiZjXElrz3k/YtjGKAM+ghQHZPScE+Rru3mhRjNEwZ3qxHVECHJIAAHJW8PwE28hw3ZgjnCTdEMb2aOzAL9UhjMVylcCv6hqHT4AJPm9UilqOcRjOvGCok6bVmKE1K4oHmcdHLD3czyZg27U8KASLHoDrVrkHBn4ImPzynM9VMxhEiQ2/67qCpQIBI2rEQJdUWhYKyiZdJ1xxE63QS2HzakziCwn1lXCYnAz3wbsptkaaO3jqWuNoQPcS6rAym69a2kFxfrM+DquhBJoccr4xphoNJs3PoC4ghl4XC+8aNPC6i8UtgRER/jTZHMyqoHs7UdqJ3pxpjUm29Sik2bQRsizgjU4JSJPZkeK8m5uQQF93qY2d72hrhbqbw5ZiA0MMEJDnjY5A7i0y1EX1aWr/Hl1h2zGd+kvqsa2Z+Vi8YdlcHybmTO/pFj6LRWw+07Q3/v8qxd+IqVrqz+ou4Q7J57Ou8Rw1lu9UBFOKp2vV5FonrA7/lCh0iX83hDZLP83/fiR/kZ05GOKfvT9Hh4Uue9QYxDMz1X63XjqSevInMLDo5ggzRtLeaqzdDmxPd8Tmc8eTne1eHR0z7Gwh21u7Xg3gSnQqRjiGHJvIQxh1UuhC7W3N2eMwfHPqaG8/I4PQptB1ZvyuEKrRs6nn1v3VlPPpjfVgZj1qNtSmDjm64wDIRKQQf9wCczohuwxULeJoJTNZJrEp/0TcmzYBuS1T/vU0vMhlat4mrNjRv2pTH58TRbW4oHLqd5in9hXcen8OCvj0XQoJDmCMsbBr6dnH0tWetDSC8tGpcGi4G52gjlKm5itoxwtZZnFLoOoINiRXGMDqNYec5c1TWA3wRRjVW1S//a0TiJ7oQETJHuwPVype/NkZRC9jj1FdXij+qJqBpgPDojDyrq5gklssmiwoHhyHbB7aWNVH5Z1dy5MztYH9L3IkZVVTTGUKr86b/VJ9XWfIginF1ngC9ReacpNlDkNnF4Qd3SxvGsCRrq5cC4BggKBCJRyRR6brrQuqvvgBZTaHtF5/wvJ7kHUqZdIpNrOBupxUtzU93YGUKhFZp8if11T1gqntR3g4NBdCkEk4799XM0QMB855fTOUyGVrMGuMXegaX+DxWKiugAEh+wsffalhLhAcyfT3Ev/982+TfXVJWGsyyF71/CR6m6/79v6pMN9oXLw5+ILjf1BLAwQUAAIACADLSR5Vc2py5qUAAACCAQAALgAAAHVuaXZlcnNhbC9wbGF5YmFja19hbmRfbmF2aWdhdGlvbl9zZXR0aW5ncy54bWx1kEEKgzAQRfeewhsIXYdA16VFqBcYcSoDSSYko+DtTURtadNl3vt/woyKKEJujLqqawWT8FMgiJYwoWre72wjzHh1ZEGIXcKCcc+VTG4YZt8GjOhkU/oFJqb8Dz8+bw0s56B4xAumXOjIor6UCpvJJQczjRvrFo/akCXBQTVfPEfRQW/whkvPEIbHGdiX/qtzNy03WbzzgNoHtl5U84GqdLLj7itQSwMEFAACAAgAy0keVbRB3DeXAwAA3hAAACcAAAB1bml2ZXJzYWwvZmxhc2hfcHVibGlzaGluZ19zZXR0aW5ncy54bWztWM1yGkcQvvMUU5vy0axky7GjWlA5sFQoS0BpN7Z1Ug07Azul+dnMDxif/DR+sDxJenYAQyTbK9skqkoOFGxP99ffdPd075CcvRMcLag2TMlOdNw+ihCVhSJMzjvR7/ng8YsIGYslwVxJ2omkitBZt5VUbsqZKTNqLagaBDDSnFa2E5XWVqdxvFwu28xU2q8q7izgm3ahRFxpaqi0VMcVxyv4squKmmiN0AAAPkLJtVm31UIoCUgXijhOESPAXDK/KcwHHJsyioPaFBc3c62cJD3FlUZ6Pu1EP/XS/nH/6UYnQPWZoNLHxHRB6MX2FBPCPAvMM/aeopKyeQl0n59EaMmILTvRkxOPAtrxbZQaO2wde5SeghhIu4YX1GKCLQ6PwZ+l76zZCIKIrCQWrMhhBfn9d6J+fv3b1SS9PB+OXl3n4/F5PpwEErVNvI+TxPuOEiCknC7o1k+CrcVFCbzBZoa5oUm8K9qoMZ9BXFi2gJjQv9GcOc4zV1VK267VjtY0doVbep+BSWZK7u3dP6Op4pDamhRUqZhSMsKC7iQ7u2FyAJrHEZpBnPiqE40rKlGGJRQYs5izYgtg3NRYZuvCGqy1X2qGOQI8OAEUXWTRJwphZ0WJtaG71DYrxqe16L5RjhO0Ug5xdkORVQhC7AT8KinazT+aaSVqKVSoRYYz8LhgdEnJWR2vNeDnHF2BC+HAEo5DxakNHv5w7D2a0pnSgEvxAg4PyJkJ+O17AVfYmE+geMPxUXY+7KfXw1E/ffvIbxCTBZbFPcGhpqio7EHw8QpJZTd2EI4CO0PrpBBG6rUme2t/exq2ZQ15/kHZ2MM3TDiOfyT8NiA70AdM+WG83CfxX2XQ2G2JF/VB94e3hoYjziAlARMWCmhJTK7bYAPAAkukJF8hXEBnNr5tLJhyBiShQQRo8+0Mgz2Uaf00h/YJHjWhuhHk0fGTpyfPfn7+4pfTdvznh4+Pv2i0nlkTjr27MLR6X5xat2wHSgtfPWTHfjjK08uXvXz4ephfXefp23wfoOZ0u10nsR8ld08WP6oe7GCZXKavmyRnBJFoVBdp1ghu3ERr/KqJ1mWYhJOdKdiIAnS2eTip0Ns4Ewwq4WB1+g/V2ne/xYRiPUytPeTAfe8h/a/G7WG/Nh8ocll6Mfx1fN7//8z+WxEMT9vr5959M4nvvBD7FcEkExBW/56yvUV3n50cwQ32zqVWC9D2/5Potv4CUEsDBBQAAgAIAMtJHlVZkngIggMAAOgMAAAhAAAAdW5pdmVyc2FsL2ZsYXNoX3NraW5fc2V0dGluZ3MueG1slVfbbts4EH3PVxje97hxsnUDKAYc2wWCddugyeadsiY2EYoUyJFT9+s7vEiibCl2IwQIZ84h53I4bBPzxuVgB9pwJe+G4+H0YjBI1qXWIPEZ8kIwhEHKDDxkd8Ov/69Ww5GHKKH0EyByuTHWUtkGnIBpiajk5VpJpH0updI5E8PpP1/dTzJyyFMsRWGdy3lla2iO+Xf85X5xFiWccXM/Wcxv+whrlRdM7ldqoy5Ttn7baFXKzIZ2bb8+2nZfgBZcvp2MSHCDDwh5K6bl1XK8HJ9HKTQYAzak28VsPPt8kiVYCqLOfnLz5WZ2Jqc56uPGHNB23HB0tMl4cj256aMVbAPtIs+Xi6vFdT9e0u7trnwYlycg/MKTmZP496D/anNVlMXfaKTQamMLesCZ2O8kRyiW0fUjwuLWficJNiF70ElBGsEzaoPSmZfiJ/v1gftqGf6Mh0Ri77ZW4tE24WB6WIWkAqaoS0hG1cr7zFa9/yiRLhNMX5kwBIhNDeiRMnxkpam2adsa3E945zKLQMHQIF6UKHOY+3gjYNve4OfzezdX4vhqWxSghl0wRhE2xgb5ncp6hIyMDfLJduuHFPsj+KHHcyo93LPQzI+rT16QjJZVvapV5bUnrewtN9HRwVBhcpXB1Mnqmedgu5aMnM2HNDqKKZFsxzcM6V36ZnHp3iVjktGBIyitW1cJchTQJbe1KrWhYMj9ErINnevweIp/OMwMV/CKFbptbJpiX4tYC27dVnrw7roOqQvn1wOkx+RumDP9BvpZKWGGg8CjC0hF98/yMcOOa3pMQT/IVxVx3Nl9JKkQzLlg5S/huXCGyNbbnGLqS6GuqW9tdweTcGxXa2WZp6CXpAgOlSTbNo/b8s1W0C++cHiHrE3ocXombmk7yXit+MgQJABMr7fVffAL78lLgVzADqqpEhlcwn2ZJYb035WvlVdblJHlLEWGIdQoJca1HR2EF4qrm+E9Z6geWWpcaq2hcmrkV5PSyjUGeUMQU2tr8ncVkdrVqigrUT0h0xha1KxD+mwHM8lzN4XIgbVsujyeI5QqQmGcswr4yN6EYF+uerM6ww5PH8XO2um4i+I8h4P2mW7oVPDc/kstnrPOfhG9BP/BPlVMZ99rSOtp6HB7NqVJj6cb2zTw8wKTUWTy/YnbknPJ7f9Q5qVBlfPfbq9leH5COT7EXNCG5Jv+AVBLAwQUAAIACADLSR5V9clZu5ADAABoEAAAJgAAAHVuaXZlcnNhbC9odG1sX3B1Ymxpc2hpbmdfc2V0dGluZ3MueG1s7VjdchJJFL7nKbpmy0sZo1l1UwMpFyYllQSozKxrrlLNdMN02T9j/4B45dP4YPske3oaEAxmJ664a5UXVJjT53zn7+tzmCSn7wRHc6oNU7ITHbUfRYjKQhEmZ53oj/zs4fMIGYslwVxJ2omkitBpt5VUbsKZKTNqLagaBDDSnFS2E5XWVidxvFgs2sxU2p8q7izgm3ahRFxpaqi0VMcVx0v4Y5cVNdEKoQEAfISSK7Nuq4VQEpAuFXGcIkYgcsl8Upi/tIJHcdCa4OLNTCsnSU9xpZGeTTrRL720f9R/stYJSH0mqPQlMV0QerE9wYQwHwTmGXtPUUnZrIRonx1HaMGILTvR42OPAtrxbZQaO2SOPUpPQQmkXcELajHBFofH4M/Sd9asBUFElhILVuRwgnz6naif37y8HqdXF4Ph+U0+Gl3kg3EIoraJd3GSeNdRAgEppwu68ZNga3FRQtxgM8Xc0CTeFq3VmG8gLiybQ03oZ2FOHeeZqyqlbddqR+swtoWb8L4Ak0yV3MndP6OJ4tDZOiggqZhQMsQCajA+kxGaQmH4shONKipRhiUQilnMWbGxMG5iLLM1kc5W2i80wxwBWYDxFF1m0SefIZWixNrQ7VjWJ8b3sej+qRwnaKkc4uwNRVYhqKkT8K2kaLvhaKqVqKUcG4sMZ+BxzuiCktO6QCvALzm6BhfCgSXQv+LUBg9vHXuPJnSqNOBSPIfLAnJmAn77XsAVNuYTKF7H+CC7GPTTm8Gwn75+4BPEZI5lcU9wIBEVlT0IPl4iqezaDspRYGdo3RTCSH3WJLf217dhw2Po8zfqxg6+YcJx/C3hNwXZgj5gyw/j5T6N/8cIGrst8by+6P7y1tBwxRm0JGDCQQHTisnV3GsAWGCJlORLhAsYxcaPjTlTzoAkDIgAbb4+wmAPNK2fZrAbwaMmVDeCfHT0+Mnxr0+fPf/tpB3/9eHjwzuNVktqzLF3F7ZU7841dcv2TGnh2UO27AfDPL160csHrwb59U2evs53AeqYbo/rJPa7Y/8q8bvp800y+e9WyfgqfdWkHUPIvRET0qwR3KiJ1ui8idZV2H3jrb3XKASYZbNwN2GacSYY9P5gzPxO7Nr7Q4XdSa9AyMOw6/9cqr0X8WepGrPK7JtaKKOCeaPvNL4OVLUsvRz8PrroH7R8rFn9fkDS/dvyhafN++POC2MS732jbYF8978D3dbfUEsDBBQAAgAIAMtJHlWT6B9bswEAAH4GAAAhAAAAdW5pdmVyc2FsL2h0bWxfc2tpbl9zZXR0aW5ncy5qc29ujZRBb4IwFMfvfgrDrguZ6IbupuKSJR6WzNuyQ4EnEkvbtIXJjN99FJyWUjbphf758X99D947DobV5UTO8Hl4rO/r/Vt7X2ugNMlzuG/ruEfPlO4InMawSTPAKQHHQIrfVy/y6UrYjB1Sm4blu7IVmp9D1ZMtwkLHmcWCWzRh0QqL9mXRDrbA363Mzlk1GWllDnMpKXEjSiQQ6RLKM1Qzzt1LfekJGjAtgP+DblEELdNHb7oIesmr42ThB8uZzkU0Y4iUa5pQN0TRPuE0J/E5/lgtnd6VDHj1wfd9YXEq5KuEzAy8Gq28lddPMg5CwDnuLJh78ycrjFEIWE/In0wn8z/QlnG3oAZdpCKVv7Tv+WN/otMMJdCp0nIVjIJxGyOVV6eaneANJ+Eg+5JhGJXAb7GiLGc3fEDGaaIq0kV9tawopihOSdJwwUwtK6cOq2z7/o16Yrgh5fHlr3hQS2c6xWi1WWZ0ZDMbtL7bWdo465s2N4wKae12YURd2wYFtonEJvYPOFMsLmLrPNKcPmr/UWWO+B74hlJcDdShg6RE0S6rZkyVwKc+K6xnjW7OyjzW4PQDUEsDBBQAAgAIAMtJHlWUE7MiaQAAAG4AAAAcAAAAdW5pdmVyc2FsL2xvY2FsX3NldHRpbmdzLnhtbA3MMQ6DMAxA0Z1TWN4p7daBwMZWltIDWMRFkRwbkYDg9mT7w9Nv+zMKHLylYOrw9XgisM7mgy4Of9NQvxFSJvUkpuxQDaHvqlZsJvlyzgUmWIUu3iaOJTKPFIscdhGo4VNe/8Aem666AVBLAwQUAAIACADLSR5VUg9v4tQOAABuIwAAFwAAAHVuaXZlcnNhbC91bml2ZXJzYWwucG5n7Vh5WFPXto91wLa3oKJiJYSqNw5XBjEKhABxoFILSh1aoUxqIEiRMIQkTElatY2KkqoUiBByb31KVUgMCCEkEAckxYTEXm4JUxLGRMwEhBBCSPIO+t7t/d77vvd973vf+48/zjpnn98+Z6+9f2vttda+8sXR8I8+2PgBCAT66PBnYcdBoGURINDScytXAG8Cw5PSgdsS7PHwAyCmBDwONJal7D+yHwRiUz+cP7McaL+f+VkMFgRak7NwLVGgPXNBoC1LD4ftP5mboJNLi86PE8sn5wnvxwQluUXiN3ccWkk797d9a1dtGBY/Kzr8511rspfV163/4Vuw9sW3F6D81Rf90cPbb4TtubTJb4v0kwuvJ1q4hte0Yd3cb/G4aoNO6tQ6rXuAPXrqFO6ULO/NSbmA4ARo8aS6bQ1w+3YVoDwIdMBrCSBXspcB8pP/BXC56GxHFHnuBOqaX/uGBVEu+8YHl/UWy42/DF3oual0QV6Kfg+Qq86+D8h9i8AisAgsAovAIrAILAKLwCKwCCwCi8AisAgsAovAIrAI/P8D/JvRZ//z5G6DsVlM8STN1n1Tafj5baeJe67/8xng8H726CnGvEpP95w38MgmiYNvfRZAwpsRjhlBiIUmgpcRfMxxJOAD9esox5uMRK175/wt5Lyh37YNm986rUvkNzk7JpA2Fk9gGZT5suSiTvu4p81CYSi28ljJPhW4eIlp7pXNUYTqcHKoHa0zgi+wFrV14XjxKNqJzKEmQZBki4xsnvo6VBm2/umbRpjMcPBs9wt20oNe/Xt8DEzpBAI9wfqFl2hnrotxaPxLX5NVaT3N88bKaRrLcTfhzYC7+SGjTh+DQIO4MSiEwzDbhdt8WTqjtvEMBlbWHFiqbX2tCQKGlH5fNjhA8iHukGDcVf7YHexls3Fx1us/e85tlfg4gSbixKiL8pEV2JaspI4uesQV6JOdBE3A1ap0hvFdh8rLUI4ne3RccrdtzeBPBesy1hIlFYE8MKDg5tIBUtvNakTZmgimtkwwPyYX2PsE3AKHzTE3VdJlH3Sxy4tMb5yQs76+jcYCgdk3UcyY7zAnVD1vsM0Kkfbp5ipqi7ddK7UbqzlPBQ4XZZP19R1qQpUxRliKILhT8Ei3er2nY5I8n1Ng45Ynp9BxisJERHVpBcuvDOtjrh2Y2n51r3Hv0Sw4wFeYF9d2GRpF8IGWxv2mzbHXk+2+epKZ4BhvQTygbH0gDqKgt+Ve6NA2SRrtduQsxW35BkkARxYnw4ZITaGbzkSejOaMiS+VxO8LbBzg9gfmKKUvahD90f0Vyaq0a9wB1+OqaQtJpdGDYzGNe/sZOsluTp2VyH9RWRerXo99iaHH/gk0wb/yzxW7ufO2hzRLG2M7aPyTHR5+Pa7uCDBgb9t3c3TyNBUZ0vwz58jS9rDv17kWexO0fJTeyi3HuXeiaTF4H0Oc/rYhzRZ5NInGYJwQdQpj0K0B7NF87EuoJlgFRYCeGLf+QQBm8OYjNl4cRUtx8G6JcdqfnzTb8JwR8BBM1Rh9Y6wnWyhBqFoZRc9xBXA1ylRQ8dfdm0b/kS3SP07rs4VCJAay4aKbw9Q3/zTv3CeByRyJt6oEK8vTFlQANtS/F3X4zpP5Ao4YC2aPDmE1jPsRRD179BVXHY/CJHMu8mHSGVZZIRgW7gKG2J4Aw+8beT6ka/rQ4y2POK16+G/sJDiBK0+VPbYS44x3MxzD+ozQWZMI6hBYDBkEUdXtE3hN5W2rj4ito2dLglxanIOAKeJro6fCyfYhkbdCbntzSzlAHHJH9vtwKpC2hwIie0swLOpaJ6qShkFBXJjJ6O7dxrZjZRVS3sBty8b6gblCsz2TPKkI95VUbHvtLC0Qi/192f3tqHsyw5C5kSmLQdPx2qBKTTqR1FRrKaQHIE9plOYjspYMlX8FozqZJMGLQnIAgxp4gnHKq/YlN0nBqzObsCLTf0xx9i9nO9iMooCQUrFHtqOo32Ie4EIgx/wIlVhFJUnbeSyqtxarrEGuN9cSlOOw6sp6yfxQOTKTlyz1AA3m8Q550YRbcKnno6nVzp0ouqkJ46MmNt9BLklO0VWyhD9RqNCU6sLUQm77gNkmT+FcF0YK7IWOkIx4lmaOBsd5SEwhzpwGZj/c0aNryJGjYMgoU49QsODKAY/694c+Vsway+HPTivuDFeWjU/scoU6U/vg6pCINz3ZagwKbsJOvjJ7xUji9car0BYsA6GX74YZvcI6YUt5iL+fcC4TZKhc9u0kSGMZLCoPPtYTZGzxJq6a/HEJqIqT1nYTsiSY2oEXgStMuRmQEXFxFqFb/TjmHkKZRgvd+vV3qFpEWWp3TD3Ejelha5DvdY1qr5F1sfyIwQXFcn8IjJIooN6XmZoP/Cq+r3kUhWam1+JU03AyulZ2p7i5xWSS0EK7Bar0nB3s0RWSK9C0bebQnSVifHfONpqGlvuI2X9lhebXInj6sxdXv9SQb3zsulflvxGwOrxCcp9RBBdkpdiuXYMTv6dxC4nKW9wabB/g21N5bTdN4Wlg+35EpXWa+pQ9VupTECgE+8gWptiK667/pAWjcmk/ePF9wJ/jm7vyA9O25QVPH65sgCmF6Tsv1dBnuZWir9HoGKWwOVhuMdRs+UxVNzPdACPltnXsVe36qrIOMDM00WbKIrQdZbFOyIbEQX2oxt/LXmqL/9JsaOQlqaaYLD9nzxHkO/vSaqs+cK/v4uMTCGiKLbNYF2bMxCIi95VrckP9wZGXe+Id2Hzqq6YMbpaWf7Ca5NN+qbihZd359jh9rz2IhbxotHzwZ2FpLJonn2nQkTxlnrVf/kIQicGQ2wGEf8M6NSMuTZU8H0MIa4wET8LCZvUcqThhVhfQ814PXQZcbaY8+u/0wclX6bX02XivmPAHWnxTQd/QDahxNsvecq8svercxjQhCZLi43IlpBpNJKv70kf86lvt4C+7yl6K8zRBAy9uomRDkZ4PqbhYD4m+seDXHMTIxFRwEjBBEGuArRTiUkjK6VXiLO0rPuDuNXA0XWBtqgAetejNHQcPdixsnyFoCvZTSpayeApej1elVBfY5U2PqryCBo4xId/x8dMuneNpNFPdj6YN2JDJmXLDUM+0FS7EuFNpJpM66PWta67l3aYgUc2YlOucovI7JzeXP+bI9fMR6OW3s66XjcR97rUkgYsSUCkEMaVeP1sgbI3FqErkQWnFMWpDqH7hUS3RX75tXQHKVUBcIyBG5GAO3u9Mo2ybWF8Epfj+nkB1SgnP747pEvk7IK4pKqOprd874QLMWHL2MJIx8Ygpi/eC4z0kYt0Jc8hTbmt7D52sF8sYjKKxjQ7Yu1CKmLHmvvn15t6W5wo6coGOvX8wg0XbewwJpdjEcSfAy3pvyEMOBRKYk5GOvjyG0C9NOD8xtouCGEijkCDmnF5cPsFOqC++StMxPSZi+ctS/oWbq9CQzUkeqXVFUCHzOQbljcRT4S4ZPIqkubO9ofi95pLo7O8Yjnk1wcA3SuT9GQIbjdalCh4M5gFkCVsfOO7HEP4qtH/BqItN6fSjiEwjmKPAjvbNHOWXp0mhEjVFJF0IEMGkngUVt+6q6dnV7WyBYptgggq5szlfSxgvtovz6+cbrj/fcpIJ11gRsgWq5CZeVVKcISB7HNfE5Kzz/mpPf4iz4JBXTFkqeEWdUAzETljkStr2qe7YDLntdTiyGUgrzEiYodWql8sEdpOb6PLWzD69Ocu22l1oz5VMm8qEzh0IIHJh8ikh+Yq5QuJA5w4eTkJLSDFSkkITXU7jRUsBVVGojkhPynX5b8uFaA6MHMjz0JsuvYqmOpw973hTEPb6+nhjyPR8mmTOLmlY8GGCDXKImYCsZj7Hke58yiHkIkL9S8W6OBm/FrDryolJoadg5SbXsGLa2Fd7aOSl5n5bqKSmL8TZkCsTe6iasXr6zNtFU4o9HHPNPKMBQXxrY0cvHtaVLn+3jdJMrZ6oYp/AmVxtJh5hpGCVwOIpS/Ii/Q2pWd+EC+qLfyjHuUh5qhqDIY6XHozW80jWcrZMytY8Mrjv1hgaOZgi3BzqbMc8uPZOdHsDFbTA7TNOq6nWzbceLiMIrHJeBslYQWAUTl3xyxidn5MJWpYW/CI3jEQy/DZgU+CEwbS5oN6sB3sAstU9Yo9ZPdUgBqIx0LrZa7vR7+0ECs6QXYUay3+JyqZbq7DSM6GG6KmgKOWtTFKrz5VMtfhuqDl6Kk+yw7imAn589HiitU+mJ03dYpwn7Lme56pi4wXUtHuRnO2GyC/gaqoN4AfjV63thhOcl3bVxa4H/I25LkJs21IaLOcC6reBj+02HMs+5+y4jbhNw22Ptk1QkHyrhNBaL+/YozpSLgSSF/y9zVLDVwz2BqNlrRryhnB+Ya2L4IAlwLGJ2z/mjS35Vn3kj9QQPPk7i2TSP3dBuh/EsyrepM201xh/YhUm826liit2UXGziJyH8HcZkDyIswGI0q4RGOTZd+lxeKFFlEiysJR96SmqV26C2Re6o/f8Mp4FdzckkpsqLBurm/5Laly8KuJarxTl0Vox461qdUDvxTmDBuGr/+WX2oQf6u1RBsmQtTT34+K8LjUbM6nvpvfODFnp2v/2u3KHf655BYu4Ptd8Xsd/+tAR2sPvwH5kRCoGhl1mzhv/4bh34m1mPzDM/sGi/eesFQUGeYupO9YXiVDWwDRAtRS87myHLtwrrxl7H6hVvF3WkX8Coht8ayHfqucB3dJLiZ+dBuqoprunJkNTpUQf4rjRrXWyXocX41KY6oh4cISiJPERVqnNVJCTFLxRq9JhF52YCbXPjriJtAo1UH0NGmfcDMTH8oDdMhpF++OH0Sy0RO5gAePVKi9PfCm+m4EPnEQpBEkqm1lJznuTUVumEVsOAKXexEnieL+gR7+FJpQm2k3KFn6p1LxVm4g0cXMcZG5g6bXYltVDD8uF/N4hfq9mYesaFqzVi1N5AReWA7XW5yRTRwa4M3OMtuVzyJrPS2V5jrn7UtSMw3Pt20pQcfL/VpsymnlW8o4G+vbVp6YTF14c/vRoGPPA6Qv/DlBLAwQUAAIACADLSR5Vg1R23UoAAABrAAAAGwAAAHVuaXZlcnNhbC91bml2ZXJzYWwucG5nLnhtbLOxr8jNUShLLSrOzM+zVTLUM1Cyt+PlsikoSi3LTC1XqACKGekZQICSQiUqtzwzpSQDKGRgbooQzEjNTM8osVWyMDCDC+oDzQQAUEsDBBQAAgAIAK1y8lQf7gigqgUAAKEVAAAgAAAAdmlkZW9sZWN0dXJlL2NvbW1vbl9tZXNzYWdlcy5sbmetWFtvm0gUfq/U/zBCirQr9bbalz4krgCPExTMsDDYzb6gCYydUYHxcnGS/vo9M4Bj77YC3EiVVXDOd8585zuX8eWXpzxDe15WQhZXxh8fPhmIF4lMRbG9MiK6eP/ZQFXNipRlsuBXRiEN9GX29s1lxoptw7Yc/v/2DUKXOa8qeKxm6unlGYn0yvCt2LRtHIaO5eLYDBwzdk0Lu7Fl2rcxJbGFrx3PmF1LVMO/B47u+VYUBQSB5Ea/qDKR8suPHeo0J4RSsox908OuMbNkXcscWaw8D80zV861SR3ixVYEwF5ozDy2F1tWA4XovgH4ojoPO8SUOt41IJpJAgbiXmSifkYhr2vg4lxU15ljYxaezyAlfk8flbup3EVzhwBtQdCypiHhhE0qJCpYWWriJgD6rnmHgzi0MYAqaELjMPJ9ElA8hwhBLaXM+Ptdxp6RqFAha1Q1u50sa54iUWg9sROCczmJmvDW8WLwro/XvXZch97FS6Kopk1ZIBDDqznxSLA03RP0zeYV4P0Ah9ijwKZ/QygxZn7JK17UvES7B1nLKXhKZbEXk0Vsk8ijneDQxV8RDnXivWhp4eBCVfQFJRTO038VXkxwtAI/P9DTCpydp6e1CQQszeC25cQOMLyYx2uH3hgzu+RMyeZR1A9IhLtS9SS+Z1nT1nvXOofc9Y3O9P2ubfRxWyz5NmRtkyWU313skmsSh6AEsLNlvmPFM3LlVqLf/vz86enzp9+HgTwaELct5tjDXyFN6nOaHahmBVKBz0G7KAhAX504nFDXqjqNi3Wt3skGPbA9V21/L/ijLk3Qnyi7jq++SCS8KJpBcc/J0oT8gaRp4NhKG6BBWZbP79qKb+oHWYK7CqWiYvcZZFX5VAlV3+9a6bdplapLQO9IZc5E8WHY9dpziTnX+V2CsMxrVaiHQwHSCbxW014p9h24eCwyyVK0KTkAkhCx3S4TSfuXveR8aGZDUXSVbIbhmgTALtaFzNCOVdWjLNMTlo/jGQJ2PJtAIm16BK7a7AEYzidgayhLntTDYBClqfPT6WLteEBgTLUclSTypqoh7fku4zXX0Qp1FJa0I5ZvJOgj4zB1de7AuxbLYJpcM/Lsm9iih+pzWVMkDyPtQFw/zO9xNpuKn+RsMKYODbaUr1AdUI5kigW5NWbkdorFHYb1Aj6GbI72HKjbvqj6ok2YqpHsuZtBSk17IZsK3ihKoLR0RqppXkIME8Gjjun+pDW0oP0M34o9hzDKlJeDNJOIuo6HY+pQF1LXPQ5ZQY+z8RxWMhhVzt/xwnRcPRn+q1dYNNSWwdI9KxK1vSZMCeEZvktFqr9TtaKj/qcR3xGru/520bVGb46/XnyYGM9JN/1JGbG65vmuHnKtaO7CPycK1Rd+GsKYo5/n/7ADvkpmXrZG6DK/lp6T5XQoRSedbiiIXyRqfLJeOZBuz8Qwo6G6MYzVbLyVR8DpQnVHiV5WVKfYyPEYXeUfXoy3XGMrdCjYrvl9JerBRURXxejRpovi/JkGUZIogGX2hCTgSDZlonvlMEkvGB1JhxcjLPtl62TKdDhHF2M4UCZyYC8dgRktcc9/OxxOeFzLJkt1CWfimx4QcNwm5/9f4zYlXPXV24xVfdtp59OXX4miI6l16k9YpA5lOFodL1V4vkTCyNIhh3A5W8Ds22yGLKgDR3+VRZq1kyeXObwajJQS4lLHj21bLWngtbmvRZ0N7xEHwxvTAwmqixJckWCL/qbkwVMBI0ATq65MGVyZxgIuItcN4UqIvTaiRZNlVQKbenEGAtDfouAnCGhzgBp1d+/x1H2t04/G8vhTPe7nsR6h34W0OWnqTBSjbX0zCjtLX03S0XauedeZjbjJHKwOPbg17Vv/BPvVMVd+t6ZO4+ulPWqQoO+tY+1XxFWtRBuvZAZN49Ty8FTpH1MvPx79tvovUEsDBBQAAgAIAK1y8lQVHmAbowAAAH8BAAAxAAAAdmlkZW9sZWN0dXJlL3BsYXliYWNrX2FuZF9uYXZpZ2F0aW9uX3NldHRpbmdzLnhtbHWQQQqDMBBF957CGwhdh0DXpUWoFxhxlECSCZlR8PZNRG1p02Xe+z/DjGIUMX5iXdW1glnoKRBFS5xRNe93tgwLXr1xIIZ8woK850omNyxRaCMyetmUHsFyyv/wY3hrYT0/4iNeMOVCZxzqS6mwmVzysJhpY90aUI8R04AvmHPoobd4w7UniMPjDOwb/9W5mzabHd5pQB0iuSCq+UBVutdx9BdQSwMEFAACAAgArXLyVKeK7jYMBQAA5RkAACoAAAB2aWRlb2xlY3R1cmUvZmxhc2hfcHVibGlzaGluZ19zZXR0aW5ncy54bWztWV9v4jgQf++nsHLaxy3077UVULE0aKOlwJG03T5VJjHgq2NnbYeWfbpPcx/sPsmNEwhQCjXVtrenu0qoij2/n8fjmfFMUjl/jBkaE6mo4FVnb7fsIMJDEVE+rDpXQfPjiYOUxjzCTHBSdbhw0Hltp5KkfUbVyCdag6hCQMPVWaKrzkjr5KxUenh42KUqkWZWsFQDv9oNRVxKJFGEayJLCcMT+KcnCVHOlMGCAH6x4FNYbWcHoUrOdCmilBFEo6pzTSMiWiTUqSRNhtXIKeWSfRzeD6VIedQQTEgkh/2q88tB9jeTydkuaEy4MYuqwaAZ1mc4iqhRBDOffidoROhwBBqD0R5opEdV56BcNiwgXVplybjz3WPD0hBgBq6n9DHROMIa54/5epIMiITzIKqmZUqAdGlsQVKTR10M5EPRhOOYhgHMIGOsqnMR3PXcpttz2w337qrXylW1RgRe0HKtMH7Lu9hGvttzfbcduL27T15nS8RrVnEv615rS8yN+8n3gm1Xatcvt4V0P3faW2Hqgddpb2GHRueyW2/fbrWjz7ddt9fy2l/ugk6nFXjdOSrzygX/q5SWXbkCLi9SueiwepTGfY4pg/zxxGsV0ZCBGJZDEogmhegaYKaIg35PyPC3FDOqJ5CoIM7QPSFJXSUQ5T0TT1XHxIgzp8sJQTEIsiJWT/eLYN3bP13aeylffr6vZ9WsFAmsOxJavLP6e+WjQv/Tw83qr1G0Agk0wXzSEsN31/7oeJ4qT8qb1X9OzcrYJPY2ljLLoKvqv2i+/cP5+R8cH29WYc1qFaw1DkeQ2fUsMS+OzKSosT0ONR3DpUGe6DpIGfPTJBFSz3P74mChxBqaykDwpeAxz6gvWFScGon7JGrjmEwvRJZfiP495U0Q3nPQACKdwZF2EsKRjzncw1TDMYcFh0r7SlOd3b/NqXRdUszQFadQKBB06a8cezjCUi2FdnFE5uoLa124HHNz589r5XCqiI1g22QrxWCXVrSSjKlIlT3iGkqQ2Eqyk2pGuZVob5YYLXXOo9lG2I0ha9kI3pC+otrOxAIVOiCPD4QNqAkerUJJCLdS+5FqNCggKBZ2p3MjUhahiUgRo/cEaYFAUTgvpEcELZZcaCBFnI1CUTh1GDSm5IFE5zYL3cIScQpIk5wY0fkK31L6HfXJQEjgJXgMJSuM06l77b6euAh90PwH8SdYqbnSeGaDD3nJ5rUv3K8fjAFxNMZQZG5HDlmQxIl+E348QVzoGQ7MEZrckB16RKNszmZv1guO8DjzJOMdGSn4EIUDyDlhIoQUSnlKbAlDzJHgbIJwCCGvjF9mSQhGcg/MqdWrFczh4DTZ05COIYKEjIi02nN5b//g8Oj415PTs93SX3/8+XEjaFokQh43y+VVYmNjs2CNfNKYvIBb02q8gFrbcFjjXr/iSvNhjXymYLfGPm1ErIEr7Ygdck1T8gJ4Q2vyAnJDg7KCbQoZm1QVLeA9s9l6I/CuveD2LnC/BssEWTSs1jWVkim7nq/Csor4Jy7COlcBGMy1qlRcv3PVa7i+VaUy8x2rTGbH2e5Y1V5fLMsuUxt0F+oCKxXg4h3mVQRcvYzGUDdF75ZZ3yGS3yksfkRzkofW24TFq47r35NS/qum++l74jcynu9eep86rYv/g/cfNGL+VLwgXXojWryoW/4oYGZiymmMmW8K++JLQu3osFwpPT+1swNsy59majt/A1BLAwQUAAIACACtcvJUj3ZV/m8CAACHCAAAJAAAAHZpZGVvbGVjdHVyZS9mbGFzaF9za2luX3NldHRpbmdzLnhtbJ1W247aMBB971eg7QfQJRCElCIlXERVdkELP2DIECwcO7IntPx9becGJFnYJi945py5nLEdPHWifPyt0/H2ggm5AUTKI2Usha1Dw58vIVVkxyAMUkTBX8bfB77rDH2vayE1+FGcQZbY+XwyG/RbsZcEJKP8ZJBuEPR7bUguZExYGXbqTN3pqA1sKtgwGsKSKpwxiIGjJvVGrh+0ZkhIBEGkYY59WmGMXHZkbyqeTf3R6/QzoBbCRHz9Yd5WoEjSZE04sCz90PHbdajACyChnpdRzjdvG0MBgz1CuPofUQry14kavyNybcpdmHn8QogDrVskRcpDs4t6A9d9im+oW/iL73YPPG64gWqat7vRPF8hbnIBzGBcx3eeIhekWs+f73FlRFZvRJ5AqofVoq7uoRZ4TOMdJ5Q9sbORxqDPItxU3Hf6fvv5RSEY0uSG8SBJxthmxc+G5m3HJoHQB15rKG9TjJx5/1qY/Of1FeYhRQb2pNzdbGeqqL7PxihT8LrFKvOpo/izFJHIneXS5miOqAvmKAVrSkVSFAs91DxcuaySrVK0mtuL7Srrrb3CTya56UCYyrGlrYKtJSh9TIuL+CrwvafifIASqdyDqnHuPRVnnjKm9hKA10g1Vz6nZrGsirqu5oGFIKxjxZdwwHJyd+YyQVMcT9VHs0Ei8Wo22TrvjpzB5zQmSAXXDgRVNNfgyThMiCTX1zqLIdXsVQlr/ZUog6mC0OBpo2z1qR33mijWk9E4OdPIWrf6izs+6Kl43TtjhgRuvvW/4bITRIbvJSTvvdWdsXWPaQxvQm/xRIo4Qa97ZbLzqcagf5s/IP8AUEsDBBQAAgAIAK1y8lR8n4QKAgUAAF0ZAAApAAAAdmlkZW9sZWN0dXJlL2h0bWxfcHVibGlzaGluZ19zZXR0aW5ncy54bWztWd1u4jgUvu9TWFnN5RT6u20FVJQGTTT8LaTt9KoyiQFvHTtjO7TM1T7NPtg+yR4nEKAUarpbRittpaqKc77Px8fnfD5OS5fPEUNjIhUVvOwc7BcdRHggQsqHZefGr38+c5DSmIeYCU7KDhcOuqzsleKkz6ga9YjWYKoQ0HB1EeuyM9I6vigUnp6e9qmKpXkrWKKBX+0HIirEkijCNZGFmOEJ/NGTmChnymBBAL+R4FNYZW8PoVLG1BRhwgiiYdm5pSERDRLoRJIvOmJOITPs4+BxKEXCw5pgQiI57JedX47Sn5lNRnZNI8JNVFQFBs2wvsBhSI0fmPXoD4JGhA5H4DDE7ImGelR2jopFwwLWhVWWlDtbPDYsNQFR4HpKHxGNQ6xx9pjNJ8mASNgOoipaJgRIl8YWLDV51vlANhROOI5o4MMbZGJVdq79h65bd7tuq+Y+3HQbmavWCN/zG64Vptfwrrex73Tdntvy3e7DldfeEvGeWdxm1Wtsiblzr3qev+1MrWpzW0jnS7u1Fabqe+3WFnGotZudaut+qxV9ue+43YbX+vrgt9sN3+vMUWlWLuRfqbCcyiVIeZHIxYTVoyTqc0wZyMeLrFVEgwAxLIfEF3UK1TXATBEH/R6T4W8JZlRPQKegztAjIXFVxVDkXVNPZcfUiDOnywjBMSiyvFbPD/NiPTg8X1p7IZt+vq5X3Szl+tUZCS127P5B8ST3//x4s/trHC2BfsaYTxpiuHPvT07nUnlW3Oz+a26WxkbXW1jKVEFX3X8zfIfH8/0/Oj3d7MKa2UpYaxyMQNn1TJgXR2ZW1MQeB5qO4dAgL3wdJIz1kjgWUs+1fXEwd2INTWkg+FLxmGfUFyzMd41EfRK2cAQl3KlzBw2grhlsYDsmHPUwh0OXatjUIEeopK801elhW59aVyXFDN1wCl0BQc3eyiYHIyzVUiHnG2IOuqDSgaMwC272vNYOJ4rYGLaMNikGu2NFK8mYikTZI26h34isLNuJZpRbmXZnMmjpc1a7NsZuBBplY3hH+opquxALlPuAPD4QNqA65K8KJCHcyu1nqtEgh6BI2O3OnUhYiCYiQYw+EqQFAkdhv5AeEbTYYKGBFFE6yrCaJgwaU/JEwkubie5hiigBpJEiRnQ2w/eE/kB9MhASeAkeQ38K43SaXvvvJ84LHTz/l/hjrNTcaTyLwaesQfNa1+63TyaAOBxjaCm3IwfNI1GsP4QfTxAXeoaDcARGG9JND2mYvrNZm/WEIzxOM8lkR0oKOURhAzJOeBGAulKeEFvCAHMkOJsgHEDJK5OXqQjBSJaBGbV6t4MZHJImfRrSMVSQkCGRVmsuHhweHZ+c/np2frFf+OuPPz9vBE1bQtBxM13WE9Y2Xg2skS+uIW/g1lws3kCtvV5Y494/48pVwxr5SntujX157bAGrlw+7JBrriBvgDdcRN5AbriOrGDrQkZGqsIFvGcWW6353q3n3z/47jd/mSCthtW+plQwTdbrPVfa/75oufo/r+dq3/gQH9eqMXF77Ztuze1ZNSazVLESLjvOVtuq1fpq2WWZVqCz0AZYuQDn7DBrGuCkZTSCNincmZDuoHB3VAWv3jzoxjLICudjquBdu/MzBeP/UFlnlXpNXVGPRNSAdiSzHxS1ntv0rtqN6w8NH7WL338w6f5p+LKn/Hvm0gfM/Lva8jf8PRhf/pdIZe9vUEsDBBQAAgAIAK1y8lSTaEB+hwEAANkEAAAkAAAAdmlkZW9sZWN0dXJlL2h0bWxfc2tpbl9zZXR0aW5ncy5qc29ulZTNjoIwEMfvPoVhrx52LWLYW1kgbrIfJvoCRUZtLLQpxWiM774UUSmW7G57oTO/aec/dHoaDKvhrJzh6/BUf9frtV4rWcLobttabNxiExabtNgO2rYmrIDadh41qYhOLnt2DTY41sFSWpCEQRqUSvFcO52nCfbQFDttEXwPso3E8Vs0cQ3kKEAymu8awAsCd9wGci4zwtqbhCj0Qr/N6GMWjKbwQQsVMcggVxd27Hs4MPYTZAPB5uJF9TC8jBwTsmqyiULsv4RdfyWpiX951tPwc1GKOcmB3c6YImwqujMzICnNGzDGerbBAhisFKTf/5B3jfkzX2EJkXOd00zX8V1BFlQV2Ehe5mnzZ8cTz+sN0xFLOKiv+k/1irFEaGHXi6HHb/yiEddU1kMY9cZcWZuex1tW6HIVn0TuQBZ9KakqhT55altmSU4o679bimZQ3XToZuMiF5tNoThnioouaNnyAi5viUVTPU1EBLxqnqoI8mFDH8Vu7BidrjqdziyPyd58IwbnH1BLAwQUAAIACACtcvJUvH0190oAAABJAAAAHwAAAHZpZGVvbGVjdHVyZS9sb2NhbF9zZXR0aW5ncy54bWyzsa/IzVEoSy0qzszPs1Uy1DNQUkjNS85PycxLt1UKDXHTtVBSKC5JzEtJzMnPS7VVystXUrC347LJyU9OzAlOLSkBKizWt+MCAFBLAQIAABQAAgAIAKly8lQh71ldAgQAANwOAAAYAAAAAAAAAAEAAAAAAAAAAABub25lL2NvbW1vbl9tZXNzYWdlcy5sbmdQSwECAAAUAAIACACpcvJUFR5gG6MAAAB/AQAAKQAAAAAAAAABAAAAAAA4BAAAbm9uZS9wbGF5YmFja19hbmRfbmF2aWdhdGlvbl9zZXR0aW5ncy54bWxQSwECAAAUAAIACACpcvJUYd8lnzMDAADEDgAAIgAAAAAAAAABAAAAAAAiBQAAbm9uZS9mbGFzaF9wdWJsaXNoaW5nX3NldHRpbmdzLnhtbFBLAQIAABQAAgAIAKly8lRxV5SdFQEAANECAAAcAAAAAAAAAAEAAAAAAJUIAABub25lL2ZsYXNoX3NraW5fc2V0dGluZ3MueG1sUEsBAgAAFAACAAgAqXLyVGd+GE0vAwAAbA4AACEAAAAAAAAAAQAAAAAA5AkAAG5vbmUvaHRtbF9wdWJsaXNoaW5nX3NldHRpbmdzLnhtbFBLAQIAABQAAgAIAKly8lSOc/b6agAAAOUAAAAcAAAAAAAAAAEAAAAAAFINAABub25lL2h0bWxfc2tpbl9zZXR0aW5ncy5qc29uUEsBAgAAFAACAAgAqXLyVLx9NfdKAAAASQAAABcAAAAAAAAAAQAAAAAA9g0AAG5vbmUvbG9jYWxfc2V0dGluZ3MueG1sUEsBAgAAFAACAAgAkUvsVO4DzUxJAwAA4wkAABQAAAAAAAAAAQAAAAAAdQ4AAHVuaXZlcnNhbC9wbGF5ZXIueG1sUEsBAgAAFAACAAgAy0keVQairqlyBgAAJhkAAB0AAAAAAAAAAQAAAAAA8BEAAHVuaXZlcnNhbC9jb21tb25fbWVzc2FnZXMubG5nUEsBAgAAFAACAAgAy0keVXNqcualAAAAggEAAC4AAAAAAAAAAQAAAAAAnRgAAHVuaXZlcnNhbC9wbGF5YmFja19hbmRfbmF2aWdhdGlvbl9zZXR0aW5ncy54bWxQSwECAAAUAAIACADLSR5VtEHcN5cDAADeEAAAJwAAAAAAAAABAAAAAACOGQAAdW5pdmVyc2FsL2ZsYXNoX3B1Ymxpc2hpbmdfc2V0dGluZ3MueG1sUEsBAgAAFAACAAgAy0keVVmSeAiCAwAA6AwAACEAAAAAAAAAAQAAAAAAah0AAHVuaXZlcnNhbC9mbGFzaF9za2luX3NldHRpbmdzLnhtbFBLAQIAABQAAgAIAMtJHlX1yVm7kAMAAGgQAAAmAAAAAAAAAAEAAAAAACshAAB1bml2ZXJzYWwvaHRtbF9wdWJsaXNoaW5nX3NldHRpbmdzLnhtbFBLAQIAABQAAgAIAMtJHlWT6B9bswEAAH4GAAAhAAAAAAAAAAEAAAAAAP8kAAB1bml2ZXJzYWwvaHRtbF9za2luX3NldHRpbmdzLmpzb25QSwECAAAUAAIACADLSR5VlBOzImkAAABuAAAAHAAAAAAAAAABAAAAAADxJgAAdW5pdmVyc2FsL2xvY2FsX3NldHRpbmdzLnhtbFBLAQIAABQAAgAIAMtJHlVSD2/i1A4AAG4jAAAXAAAAAAAAAAAAAAAAAJQnAAB1bml2ZXJzYWwvdW5pdmVyc2FsLnBuZ1BLAQIAABQAAgAIAMtJHlWDVHbdSgAAAGsAAAAbAAAAAAAAAAEAAAAAAJ02AAB1bml2ZXJzYWwvdW5pdmVyc2FsLnBuZy54bWxQSwECAAAUAAIACACtcvJUH+4IoKoFAAChFQAAIAAAAAAAAAABAAAAAAAgNwAAdmlkZW9sZWN0dXJlL2NvbW1vbl9tZXNzYWdlcy5sbmdQSwECAAAUAAIACACtcvJUFR5gG6MAAAB/AQAAMQAAAAAAAAABAAAAAAAIPQAAdmlkZW9sZWN0dXJlL3BsYXliYWNrX2FuZF9uYXZpZ2F0aW9uX3NldHRpbmdzLnhtbFBLAQIAABQAAgAIAK1y8lSniu42DAUAAOUZAAAqAAAAAAAAAAEAAAAAAPo9AAB2aWRlb2xlY3R1cmUvZmxhc2hfcHVibGlzaGluZ19zZXR0aW5ncy54bWxQSwECAAAUAAIACACtcvJUj3ZV/m8CAACHCAAAJAAAAAAAAAABAAAAAABOQwAAdmlkZW9sZWN0dXJlL2ZsYXNoX3NraW5fc2V0dGluZ3MueG1sUEsBAgAAFAACAAgArXLyVHyfhAoCBQAAXRkAACkAAAAAAAAAAQAAAAAA/0UAAHZpZGVvbGVjdHVyZS9odG1sX3B1Ymxpc2hpbmdfc2V0dGluZ3MueG1sUEsBAgAAFAACAAgArXLyVJNoQH6HAQAA2QQAACQAAAAAAAAAAQAAAAAASEsAAHZpZGVvbGVjdHVyZS9odG1sX3NraW5fc2V0dGluZ3MuanNvblBLAQIAABQAAgAIAK1y8lS8fTX3SgAAAEkAAAAfAAAAAAAAAAEAAAAAABFNAAB2aWRlb2xlY3R1cmUvbG9jYWxfc2V0dGluZ3MueG1sUEsFBgAAAAAYABgAagcAAJhNAAAAAA=="/>
  <p:tag name="ISPRING_ULTRA_SCORM_COURCE_TITLE" val="Lesson_3_Update_Higher_Level_Review_2022-8-3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PRESENTATION_TITLE" val="Lesson_3_Update_Higher_Level_Review_2022-8-3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7.835"/>
  <p:tag name="TIMING" val="|30.348|2.6|11.967"/>
  <p:tag name="GENSWF_SLIDE_UID" val="{70C27CA6-F2EA-4D75-8BCD-D5BD5C6CE597}:605"/>
  <p:tag name="ISPRING_SLIDE_ID_2" val="{567F0252-27B0-4077-857A-DBF6FC7803BD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7.835"/>
  <p:tag name="TIMING" val="|30.348|2.6|11.967"/>
  <p:tag name="GENSWF_SLIDE_UID" val="{70C27CA6-F2EA-4D75-8BCD-D5BD5C6CE597}:605"/>
  <p:tag name="ISPRING_SLIDE_ID_2" val="{567F0252-27B0-4077-857A-DBF6FC7803BD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7.835"/>
  <p:tag name="TIMING" val="|30.348|2.6|11.967"/>
  <p:tag name="GENSWF_SLIDE_UID" val="{70C27CA6-F2EA-4D75-8BCD-D5BD5C6CE597}:605"/>
  <p:tag name="ISPRING_SLIDE_ID_2" val="{567F0252-27B0-4077-857A-DBF6FC7803BD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7.835"/>
  <p:tag name="TIMING" val="|30.348|2.6|11.967"/>
  <p:tag name="GENSWF_SLIDE_UID" val="{70C27CA6-F2EA-4D75-8BCD-D5BD5C6CE597}:605"/>
  <p:tag name="ISPRING_SLIDE_ID_2" val="{567F0252-27B0-4077-857A-DBF6FC7803BD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7.835"/>
  <p:tag name="TIMING" val="|30.348|2.6|11.967"/>
  <p:tag name="GENSWF_SLIDE_UID" val="{70C27CA6-F2EA-4D75-8BCD-D5BD5C6CE597}:605"/>
  <p:tag name="ISPRING_SLIDE_ID_2" val="{567F0252-27B0-4077-857A-DBF6FC7803BD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7.835"/>
  <p:tag name="TIMING" val="|30.348|2.6|11.967"/>
  <p:tag name="GENSWF_SLIDE_UID" val="{70C27CA6-F2EA-4D75-8BCD-D5BD5C6CE597}:605"/>
  <p:tag name="ISPRING_SLIDE_ID_2" val="{567F0252-27B0-4077-857A-DBF6FC7803BD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7.835"/>
  <p:tag name="TIMING" val="|30.348|2.6|11.967"/>
  <p:tag name="GENSWF_SLIDE_UID" val="{70C27CA6-F2EA-4D75-8BCD-D5BD5C6CE597}:605"/>
  <p:tag name="ISPRING_SLIDE_ID_2" val="{567F0252-27B0-4077-857A-DBF6FC7803BD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7.835"/>
  <p:tag name="TIMING" val="|30.348|2.6|11.967"/>
  <p:tag name="GENSWF_SLIDE_UID" val="{70C27CA6-F2EA-4D75-8BCD-D5BD5C6CE597}:605"/>
  <p:tag name="ISPRING_SLIDE_ID_2" val="{567F0252-27B0-4077-857A-DBF6FC7803BD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7.835"/>
  <p:tag name="TIMING" val="|30.348|2.6|11.967"/>
  <p:tag name="GENSWF_SLIDE_UID" val="{70C27CA6-F2EA-4D75-8BCD-D5BD5C6CE597}:605"/>
  <p:tag name="ISPRING_SLIDE_ID_2" val="{567F0252-27B0-4077-857A-DBF6FC7803BD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7.835"/>
  <p:tag name="TIMING" val="|30.348|2.6|11.967"/>
  <p:tag name="GENSWF_SLIDE_UID" val="{70C27CA6-F2EA-4D75-8BCD-D5BD5C6CE597}:605"/>
  <p:tag name="ISPRING_SLIDE_ID_2" val="{567F0252-27B0-4077-857A-DBF6FC7803BD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7.835"/>
  <p:tag name="TIMING" val="|30.348|2.6|11.967"/>
  <p:tag name="GENSWF_SLIDE_UID" val="{70C27CA6-F2EA-4D75-8BCD-D5BD5C6CE597}:605"/>
  <p:tag name="ISPRING_SLIDE_ID_2" val="{567F0252-27B0-4077-857A-DBF6FC7803BD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7.835"/>
  <p:tag name="TIMING" val="|30.348|2.6|11.967"/>
  <p:tag name="GENSWF_SLIDE_UID" val="{70C27CA6-F2EA-4D75-8BCD-D5BD5C6CE597}:605"/>
  <p:tag name="ISPRING_SLIDE_ID_2" val="{567F0252-27B0-4077-857A-DBF6FC7803BD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7.835"/>
  <p:tag name="TIMING" val="|30.348|2.6|11.967"/>
  <p:tag name="GENSWF_SLIDE_UID" val="{70C27CA6-F2EA-4D75-8BCD-D5BD5C6CE597}:605"/>
  <p:tag name="ISPRING_SLIDE_ID_2" val="{567F0252-27B0-4077-857A-DBF6FC7803BD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7.835"/>
  <p:tag name="TIMING" val="|30.348|2.6|11.967"/>
  <p:tag name="GENSWF_SLIDE_UID" val="{70C27CA6-F2EA-4D75-8BCD-D5BD5C6CE597}:605"/>
  <p:tag name="ISPRING_SLIDE_ID_2" val="{567F0252-27B0-4077-857A-DBF6FC7803BD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7.835"/>
  <p:tag name="TIMING" val="|30.348|2.6|11.967"/>
  <p:tag name="GENSWF_SLIDE_UID" val="{70C27CA6-F2EA-4D75-8BCD-D5BD5C6CE597}:605"/>
  <p:tag name="ISPRING_SLIDE_ID_2" val="{567F0252-27B0-4077-857A-DBF6FC7803BD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7.835"/>
  <p:tag name="TIMING" val="|30.348|2.6|11.967"/>
  <p:tag name="GENSWF_SLIDE_UID" val="{70C27CA6-F2EA-4D75-8BCD-D5BD5C6CE597}:605"/>
  <p:tag name="ISPRING_SLIDE_ID_2" val="{567F0252-27B0-4077-857A-DBF6FC7803BD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7.835"/>
  <p:tag name="TIMING" val="|30.348|2.6|11.967"/>
  <p:tag name="GENSWF_SLIDE_UID" val="{70C27CA6-F2EA-4D75-8BCD-D5BD5C6CE597}:605"/>
  <p:tag name="ISPRING_SLIDE_ID_2" val="{567F0252-27B0-4077-857A-DBF6FC7803BD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7.835"/>
  <p:tag name="TIMING" val="|30.348|2.6|11.967"/>
  <p:tag name="GENSWF_SLIDE_UID" val="{70C27CA6-F2EA-4D75-8BCD-D5BD5C6CE597}:605"/>
  <p:tag name="ISPRING_SLIDE_ID_2" val="{567F0252-27B0-4077-857A-DBF6FC7803BD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7.835"/>
  <p:tag name="TIMING" val="|30.348|2.6|11.967"/>
  <p:tag name="GENSWF_SLIDE_UID" val="{70C27CA6-F2EA-4D75-8BCD-D5BD5C6CE597}:605"/>
  <p:tag name="ISPRING_SLIDE_ID_2" val="{567F0252-27B0-4077-857A-DBF6FC7803BD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7.835"/>
  <p:tag name="TIMING" val="|30.348|2.6|11.967"/>
  <p:tag name="GENSWF_SLIDE_UID" val="{70C27CA6-F2EA-4D75-8BCD-D5BD5C6CE597}:605"/>
  <p:tag name="ISPRING_SLIDE_ID_2" val="{567F0252-27B0-4077-857A-DBF6FC7803BD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7.835"/>
  <p:tag name="TIMING" val="|30.348|2.6|11.967"/>
  <p:tag name="GENSWF_SLIDE_UID" val="{70C27CA6-F2EA-4D75-8BCD-D5BD5C6CE597}:605"/>
  <p:tag name="ISPRING_SLIDE_ID_2" val="{567F0252-27B0-4077-857A-DBF6FC7803BD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7.835"/>
  <p:tag name="TIMING" val="|30.348|2.6|11.967"/>
  <p:tag name="GENSWF_SLIDE_UID" val="{70C27CA6-F2EA-4D75-8BCD-D5BD5C6CE597}:605"/>
  <p:tag name="ISPRING_SLIDE_ID_2" val="{567F0252-27B0-4077-857A-DBF6FC7803BD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7.835"/>
  <p:tag name="TIMING" val="|30.348|2.6|11.967"/>
  <p:tag name="GENSWF_SLIDE_UID" val="{70C27CA6-F2EA-4D75-8BCD-D5BD5C6CE597}:605"/>
  <p:tag name="ISPRING_SLIDE_ID_2" val="{567F0252-27B0-4077-857A-DBF6FC7803BD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7.835"/>
  <p:tag name="TIMING" val="|30.348|2.6|11.967"/>
  <p:tag name="GENSWF_SLIDE_UID" val="{70C27CA6-F2EA-4D75-8BCD-D5BD5C6CE597}:605"/>
  <p:tag name="ISPRING_SLIDE_ID_2" val="{567F0252-27B0-4077-857A-DBF6FC7803BD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7.835"/>
  <p:tag name="TIMING" val="|30.348|2.6|11.967"/>
  <p:tag name="GENSWF_SLIDE_UID" val="{70C27CA6-F2EA-4D75-8BCD-D5BD5C6CE597}:605"/>
  <p:tag name="ISPRING_SLIDE_ID_2" val="{567F0252-27B0-4077-857A-DBF6FC7803BD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ADVANCE_TIME" val="47.835"/>
  <p:tag name="TIMING" val="|30.348|2.6|11.967"/>
  <p:tag name="GENSWF_SLIDE_UID" val="{70C27CA6-F2EA-4D75-8BCD-D5BD5C6CE597}:605"/>
  <p:tag name="ISPRING_SLIDE_ID_2" val="{567F0252-27B0-4077-857A-DBF6FC7803BD}"/>
</p:tagLst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16755</TotalTime>
  <Words>1638</Words>
  <Application>Microsoft Office PowerPoint</Application>
  <PresentationFormat>Widescreen</PresentationFormat>
  <Paragraphs>178</Paragraphs>
  <Slides>27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Times New Roman</vt:lpstr>
      <vt:lpstr>Verdana</vt:lpstr>
      <vt:lpstr>Custom Design</vt:lpstr>
      <vt:lpstr>1_Custom Design</vt:lpstr>
      <vt:lpstr>July 2023 Briefing</vt:lpstr>
      <vt:lpstr>VA Statement</vt:lpstr>
      <vt:lpstr>Briefing Objectives</vt:lpstr>
      <vt:lpstr>Define “VA Accredited”</vt:lpstr>
      <vt:lpstr>“VA Accredited” – 2</vt:lpstr>
      <vt:lpstr>“VA Accredited” – 3 </vt:lpstr>
      <vt:lpstr>“VA Accredited” – 4 </vt:lpstr>
      <vt:lpstr>“VA Accredited” – 5</vt:lpstr>
      <vt:lpstr>Define “Unaccredited”</vt:lpstr>
      <vt:lpstr>“Unaccredited” – 2</vt:lpstr>
      <vt:lpstr>“Unaccredited” – 3</vt:lpstr>
      <vt:lpstr>Unaccredited Shark Facts</vt:lpstr>
      <vt:lpstr>Shark Facts – 2</vt:lpstr>
      <vt:lpstr>Size of Unaccredited Sharks</vt:lpstr>
      <vt:lpstr>Size of Sharks – 2</vt:lpstr>
      <vt:lpstr>Process of Unaccredited Sharks</vt:lpstr>
      <vt:lpstr>Process – 2, Luring Veterans</vt:lpstr>
      <vt:lpstr>Process – 3, Luring Veterans</vt:lpstr>
      <vt:lpstr>Process – 4, False Ads</vt:lpstr>
      <vt:lpstr>Claim Shark Goals</vt:lpstr>
      <vt:lpstr>Goals – 2, Legalize Criminal Acts</vt:lpstr>
      <vt:lpstr>Goals – 3, Attack VSOs</vt:lpstr>
      <vt:lpstr>Veteran and VSO Call to Action</vt:lpstr>
      <vt:lpstr>Call to Action – 2</vt:lpstr>
      <vt:lpstr>Step One: Collect Evidence</vt:lpstr>
      <vt:lpstr>Step Two: Report</vt:lpstr>
      <vt:lpstr>Legislative Call to Action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Lesson_3_Update_Higher_Level_Review_2022-8-30</dc:title>
  <dc:creator>Michael Garza</dc:creator>
  <cp:lastModifiedBy>Paul Sullivan</cp:lastModifiedBy>
  <cp:revision>338</cp:revision>
  <dcterms:created xsi:type="dcterms:W3CDTF">2018-10-23T18:41:38Z</dcterms:created>
  <dcterms:modified xsi:type="dcterms:W3CDTF">2023-07-13T01:08:04Z</dcterms:modified>
</cp:coreProperties>
</file>