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737" r:id="rId2"/>
    <p:sldMasterId id="2147483744" r:id="rId3"/>
  </p:sldMasterIdLst>
  <p:notesMasterIdLst>
    <p:notesMasterId r:id="rId14"/>
  </p:notesMasterIdLst>
  <p:handoutMasterIdLst>
    <p:handoutMasterId r:id="rId15"/>
  </p:handoutMasterIdLst>
  <p:sldIdLst>
    <p:sldId id="267" r:id="rId4"/>
    <p:sldId id="268" r:id="rId5"/>
    <p:sldId id="266" r:id="rId6"/>
    <p:sldId id="260" r:id="rId7"/>
    <p:sldId id="269" r:id="rId8"/>
    <p:sldId id="261" r:id="rId9"/>
    <p:sldId id="262" r:id="rId10"/>
    <p:sldId id="263" r:id="rId11"/>
    <p:sldId id="264" r:id="rId12"/>
    <p:sldId id="265" r:id="rId13"/>
  </p:sldIdLst>
  <p:sldSz cx="12192000" cy="6858000"/>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7" autoAdjust="0"/>
    <p:restoredTop sz="92764" autoAdjust="0"/>
  </p:normalViewPr>
  <p:slideViewPr>
    <p:cSldViewPr snapToGrid="0">
      <p:cViewPr varScale="1">
        <p:scale>
          <a:sx n="102" d="100"/>
          <a:sy n="102" d="100"/>
        </p:scale>
        <p:origin x="696" y="10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1" d="100"/>
          <a:sy n="51" d="100"/>
        </p:scale>
        <p:origin x="2862" y="11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5209725" cy="466913"/>
          </a:xfrm>
          <a:prstGeom prst="rect">
            <a:avLst/>
          </a:prstGeom>
        </p:spPr>
        <p:txBody>
          <a:bodyPr vert="horz" lIns="93287" tIns="46643" rIns="93287" bIns="46643" rtlCol="0"/>
          <a:lstStyle>
            <a:lvl1pPr algn="l">
              <a:defRPr sz="1200"/>
            </a:lvl1pPr>
          </a:lstStyle>
          <a:p>
            <a:r>
              <a:rPr lang="en-US" sz="1600" dirty="0">
                <a:latin typeface="Times New Roman" panose="02020603050405020304" pitchFamily="18" charset="0"/>
                <a:cs typeface="Times New Roman" panose="02020603050405020304" pitchFamily="18" charset="0"/>
              </a:rPr>
              <a:t>Decision Making Scenarios</a:t>
            </a:r>
          </a:p>
        </p:txBody>
      </p:sp>
      <p:sp>
        <p:nvSpPr>
          <p:cNvPr id="3" name="Header Placeholder 1"/>
          <p:cNvSpPr txBox="1">
            <a:spLocks/>
          </p:cNvSpPr>
          <p:nvPr/>
        </p:nvSpPr>
        <p:spPr>
          <a:xfrm>
            <a:off x="95999" y="8839012"/>
            <a:ext cx="4759555" cy="466913"/>
          </a:xfrm>
          <a:prstGeom prst="rect">
            <a:avLst/>
          </a:prstGeom>
        </p:spPr>
        <p:txBody>
          <a:bodyPr vert="horz" lIns="93287" tIns="46643" rIns="93287" bIns="46643" rtlCol="0"/>
          <a:lstStyle>
            <a:defPPr>
              <a:defRPr lang="en-US"/>
            </a:defPPr>
            <a:lvl1pPr algn="l" rtl="0" eaLnBrk="0" fontAlgn="base" hangingPunct="0">
              <a:spcBef>
                <a:spcPct val="0"/>
              </a:spcBef>
              <a:spcAft>
                <a:spcPct val="0"/>
              </a:spcAft>
              <a:defRPr sz="1200"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r>
              <a:rPr lang="en-US" sz="1600" dirty="0">
                <a:latin typeface="Times New Roman" panose="02020603050405020304" pitchFamily="18" charset="0"/>
                <a:cs typeface="Times New Roman" panose="02020603050405020304" pitchFamily="18" charset="0"/>
              </a:rPr>
              <a:t>Decision Making Scenarios</a:t>
            </a:r>
          </a:p>
        </p:txBody>
      </p:sp>
      <p:sp>
        <p:nvSpPr>
          <p:cNvPr id="5" name="Slide Number Placeholder 4"/>
          <p:cNvSpPr>
            <a:spLocks noGrp="1"/>
          </p:cNvSpPr>
          <p:nvPr>
            <p:ph type="sldNum" sz="quarter" idx="3"/>
          </p:nvPr>
        </p:nvSpPr>
        <p:spPr>
          <a:xfrm>
            <a:off x="3976477" y="8839360"/>
            <a:ext cx="3041862" cy="466566"/>
          </a:xfrm>
          <a:prstGeom prst="rect">
            <a:avLst/>
          </a:prstGeom>
        </p:spPr>
        <p:txBody>
          <a:bodyPr vert="horz" lIns="91403" tIns="45702" rIns="91403" bIns="45702" rtlCol="0" anchor="b"/>
          <a:lstStyle>
            <a:lvl1pPr algn="r">
              <a:defRPr sz="1200"/>
            </a:lvl1pPr>
          </a:lstStyle>
          <a:p>
            <a:fld id="{BA7BE42A-B82D-439B-8ED7-185EA997A3A7}" type="slidenum">
              <a:rPr lang="en-US" sz="1600"/>
              <a:t>‹#›</a:t>
            </a:fld>
            <a:endParaRPr lang="en-US" dirty="0"/>
          </a:p>
        </p:txBody>
      </p:sp>
    </p:spTree>
    <p:extLst>
      <p:ext uri="{BB962C8B-B14F-4D97-AF65-F5344CB8AC3E}">
        <p14:creationId xmlns:p14="http://schemas.microsoft.com/office/powerpoint/2010/main" val="33596831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7" cy="466913"/>
          </a:xfrm>
          <a:prstGeom prst="rect">
            <a:avLst/>
          </a:prstGeom>
        </p:spPr>
        <p:txBody>
          <a:bodyPr vert="horz" lIns="93287" tIns="46643" rIns="93287" bIns="46643" rtlCol="0"/>
          <a:lstStyle>
            <a:lvl1pPr algn="l">
              <a:defRPr sz="1200"/>
            </a:lvl1pPr>
          </a:lstStyle>
          <a:p>
            <a:endParaRPr lang="en-US"/>
          </a:p>
        </p:txBody>
      </p:sp>
      <p:sp>
        <p:nvSpPr>
          <p:cNvPr id="3" name="Date Placeholder 2"/>
          <p:cNvSpPr>
            <a:spLocks noGrp="1"/>
          </p:cNvSpPr>
          <p:nvPr>
            <p:ph type="dt" idx="1"/>
          </p:nvPr>
        </p:nvSpPr>
        <p:spPr>
          <a:xfrm>
            <a:off x="3976334" y="0"/>
            <a:ext cx="3041967" cy="466913"/>
          </a:xfrm>
          <a:prstGeom prst="rect">
            <a:avLst/>
          </a:prstGeom>
        </p:spPr>
        <p:txBody>
          <a:bodyPr vert="horz" lIns="93287" tIns="46643" rIns="93287" bIns="46643" rtlCol="0"/>
          <a:lstStyle>
            <a:lvl1pPr algn="r">
              <a:defRPr sz="1200"/>
            </a:lvl1pPr>
          </a:lstStyle>
          <a:p>
            <a:fld id="{8BF66149-AFC0-4C8A-B5D5-0F0AEBA6BFC2}" type="datetimeFigureOut">
              <a:rPr lang="en-US" smtClean="0"/>
              <a:t>8/11/2023</a:t>
            </a:fld>
            <a:endParaRPr lang="en-US"/>
          </a:p>
        </p:txBody>
      </p:sp>
      <p:sp>
        <p:nvSpPr>
          <p:cNvPr id="4" name="Slide Image Placeholder 3"/>
          <p:cNvSpPr>
            <a:spLocks noGrp="1" noRot="1" noChangeAspect="1"/>
          </p:cNvSpPr>
          <p:nvPr>
            <p:ph type="sldImg" idx="2"/>
          </p:nvPr>
        </p:nvSpPr>
        <p:spPr>
          <a:xfrm>
            <a:off x="719138" y="1163638"/>
            <a:ext cx="5581650" cy="3140075"/>
          </a:xfrm>
          <a:prstGeom prst="rect">
            <a:avLst/>
          </a:prstGeom>
          <a:noFill/>
          <a:ln w="12700">
            <a:solidFill>
              <a:prstClr val="black"/>
            </a:solidFill>
          </a:ln>
        </p:spPr>
        <p:txBody>
          <a:bodyPr vert="horz" lIns="93287" tIns="46643" rIns="93287" bIns="46643" rtlCol="0" anchor="ctr"/>
          <a:lstStyle/>
          <a:p>
            <a:endParaRPr lang="en-US"/>
          </a:p>
        </p:txBody>
      </p:sp>
      <p:sp>
        <p:nvSpPr>
          <p:cNvPr id="5" name="Notes Placeholder 4"/>
          <p:cNvSpPr>
            <a:spLocks noGrp="1"/>
          </p:cNvSpPr>
          <p:nvPr>
            <p:ph type="body" sz="quarter" idx="3"/>
          </p:nvPr>
        </p:nvSpPr>
        <p:spPr>
          <a:xfrm>
            <a:off x="701993" y="4478476"/>
            <a:ext cx="5615940" cy="3664208"/>
          </a:xfrm>
          <a:prstGeom prst="rect">
            <a:avLst/>
          </a:prstGeom>
        </p:spPr>
        <p:txBody>
          <a:bodyPr vert="horz" lIns="93287" tIns="46643" rIns="93287" bIns="4664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39015"/>
            <a:ext cx="3041967" cy="466912"/>
          </a:xfrm>
          <a:prstGeom prst="rect">
            <a:avLst/>
          </a:prstGeom>
        </p:spPr>
        <p:txBody>
          <a:bodyPr vert="horz" lIns="93287" tIns="46643" rIns="93287" bIns="46643" rtlCol="0" anchor="b"/>
          <a:lstStyle>
            <a:lvl1pPr algn="l">
              <a:defRPr sz="1200"/>
            </a:lvl1pPr>
          </a:lstStyle>
          <a:p>
            <a:endParaRPr lang="en-US"/>
          </a:p>
        </p:txBody>
      </p:sp>
      <p:sp>
        <p:nvSpPr>
          <p:cNvPr id="7" name="Slide Number Placeholder 6"/>
          <p:cNvSpPr>
            <a:spLocks noGrp="1"/>
          </p:cNvSpPr>
          <p:nvPr>
            <p:ph type="sldNum" sz="quarter" idx="5"/>
          </p:nvPr>
        </p:nvSpPr>
        <p:spPr>
          <a:xfrm>
            <a:off x="3976334" y="8839015"/>
            <a:ext cx="3041967" cy="466912"/>
          </a:xfrm>
          <a:prstGeom prst="rect">
            <a:avLst/>
          </a:prstGeom>
        </p:spPr>
        <p:txBody>
          <a:bodyPr vert="horz" lIns="93287" tIns="46643" rIns="93287" bIns="46643" rtlCol="0" anchor="b"/>
          <a:lstStyle>
            <a:lvl1pPr algn="r">
              <a:defRPr sz="1200"/>
            </a:lvl1pPr>
          </a:lstStyle>
          <a:p>
            <a:fld id="{7F43AE06-EB8D-4A4F-BFF9-2E571E394111}" type="slidenum">
              <a:rPr lang="en-US" smtClean="0"/>
              <a:t>‹#›</a:t>
            </a:fld>
            <a:endParaRPr lang="en-US"/>
          </a:p>
        </p:txBody>
      </p:sp>
    </p:spTree>
    <p:extLst>
      <p:ext uri="{BB962C8B-B14F-4D97-AF65-F5344CB8AC3E}">
        <p14:creationId xmlns:p14="http://schemas.microsoft.com/office/powerpoint/2010/main" val="486133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File the claim and ask about NSCP.</a:t>
            </a:r>
            <a:r>
              <a:rPr lang="en-US" baseline="0" dirty="0"/>
              <a:t> Also direct him to any local benefits and Social Security, ensure that the claim is marked to be expedited</a:t>
            </a:r>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3</a:t>
            </a:fld>
            <a:endParaRPr lang="en-US"/>
          </a:p>
        </p:txBody>
      </p:sp>
    </p:spTree>
    <p:extLst>
      <p:ext uri="{BB962C8B-B14F-4D97-AF65-F5344CB8AC3E}">
        <p14:creationId xmlns:p14="http://schemas.microsoft.com/office/powerpoint/2010/main" val="2138124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Advise her to file for the seizures and shoulder as secondary instead</a:t>
            </a:r>
            <a:r>
              <a:rPr lang="en-US" baseline="0" dirty="0"/>
              <a:t> of as an 1151</a:t>
            </a:r>
          </a:p>
          <a:p>
            <a:endParaRPr lang="en-US" baseline="0" dirty="0"/>
          </a:p>
          <a:p>
            <a:r>
              <a:rPr lang="en-US" baseline="0" dirty="0"/>
              <a:t>Explain the difference between 1151 claims and “normal” service connected claims</a:t>
            </a:r>
          </a:p>
          <a:p>
            <a:endParaRPr lang="en-US" baseline="0" dirty="0"/>
          </a:p>
          <a:p>
            <a:r>
              <a:rPr lang="en-US" baseline="0" dirty="0"/>
              <a:t>Be sure to ask students about the potential offset if filed as an 1151</a:t>
            </a:r>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4</a:t>
            </a:fld>
            <a:endParaRPr lang="en-US"/>
          </a:p>
        </p:txBody>
      </p:sp>
    </p:spTree>
    <p:extLst>
      <p:ext uri="{BB962C8B-B14F-4D97-AF65-F5344CB8AC3E}">
        <p14:creationId xmlns:p14="http://schemas.microsoft.com/office/powerpoint/2010/main" val="742229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Explain that VA isn’t trying to deny her claim, in fact it’s the opposite. VA determined that they couldn’t make a sound decision without more evidence so instead of denying the claim they are sending her to an exam to make an accurate decision.</a:t>
            </a:r>
          </a:p>
        </p:txBody>
      </p:sp>
      <p:sp>
        <p:nvSpPr>
          <p:cNvPr id="4" name="Slide Number Placeholder 3"/>
          <p:cNvSpPr>
            <a:spLocks noGrp="1"/>
          </p:cNvSpPr>
          <p:nvPr>
            <p:ph type="sldNum" sz="quarter" idx="10"/>
          </p:nvPr>
        </p:nvSpPr>
        <p:spPr/>
        <p:txBody>
          <a:bodyPr/>
          <a:lstStyle/>
          <a:p>
            <a:fld id="{7F43AE06-EB8D-4A4F-BFF9-2E571E394111}"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9014633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If there is a VA Benefits Public contact office at the hospital, direct her there to submit the claim. If not, submit the appeal to VA as a courtesy and inform the veteran to let her rep know that the appeal was submitted.</a:t>
            </a:r>
          </a:p>
        </p:txBody>
      </p:sp>
      <p:sp>
        <p:nvSpPr>
          <p:cNvPr id="4" name="Slide Number Placeholder 3"/>
          <p:cNvSpPr>
            <a:spLocks noGrp="1"/>
          </p:cNvSpPr>
          <p:nvPr>
            <p:ph type="sldNum" sz="quarter" idx="10"/>
          </p:nvPr>
        </p:nvSpPr>
        <p:spPr/>
        <p:txBody>
          <a:bodyPr/>
          <a:lstStyle/>
          <a:p>
            <a:fld id="{7F43AE06-EB8D-4A4F-BFF9-2E571E394111}"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15584416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Advise him to see the patient advocate, he could also switch doctors or facilities, contact his local congressman or</a:t>
            </a:r>
            <a:r>
              <a:rPr lang="en-US" baseline="0" dirty="0"/>
              <a:t> senator for assistance. You can also call the NVS Healthcare team for further guidance and advice.</a:t>
            </a:r>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2039969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First, take a look at why the claim was denied and see if there is a realistic chance for an appeal. Don’t give false hope, be honest. Then discuss options such as unmet needs or local benefits. Also mention the crisis line or other MH options.</a:t>
            </a:r>
          </a:p>
        </p:txBody>
      </p:sp>
      <p:sp>
        <p:nvSpPr>
          <p:cNvPr id="4" name="Slide Number Placeholder 3"/>
          <p:cNvSpPr>
            <a:spLocks noGrp="1"/>
          </p:cNvSpPr>
          <p:nvPr>
            <p:ph type="sldNum" sz="quarter" idx="10"/>
          </p:nvPr>
        </p:nvSpPr>
        <p:spPr/>
        <p:txBody>
          <a:bodyPr/>
          <a:lstStyle/>
          <a:p>
            <a:fld id="{7F43AE06-EB8D-4A4F-BFF9-2E571E394111}"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32904521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File for an increased rating for his heart, PTSD and IU. Ask about his other conditions. What is his current rating? (61=60%) Is</a:t>
            </a:r>
            <a:r>
              <a:rPr lang="en-US" baseline="0" dirty="0"/>
              <a:t> he eligible for IU right now? Can you still file for the IU along with the increased rating claim? </a:t>
            </a:r>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15441226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File for DIC based on</a:t>
            </a:r>
            <a:r>
              <a:rPr lang="en-US" baseline="0" dirty="0"/>
              <a:t> the laryngeal cancer from AO exposure.</a:t>
            </a:r>
          </a:p>
          <a:p>
            <a:r>
              <a:rPr lang="en-US" baseline="0" dirty="0"/>
              <a:t>File for burial benefits </a:t>
            </a:r>
          </a:p>
          <a:p>
            <a:r>
              <a:rPr lang="en-US" baseline="0" dirty="0"/>
              <a:t>Look into survivors pension if that would be the greater benefit</a:t>
            </a:r>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21022804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293786087"/>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58275F71-03D8-4E4B-9D1C-D9F8B6AB7123}" type="datetime1">
              <a:rPr lang="en-US" smtClean="0"/>
              <a:pPr>
                <a:defRPr/>
              </a:pPr>
              <a:t>8/11/2023</a:t>
            </a:fld>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fld id="{F675AD29-2591-4391-8D28-DD298FB87CE4}" type="slidenum">
              <a:rPr lang="en-US" altLang="en-US" smtClean="0"/>
              <a:pPr/>
              <a:t>‹#›</a:t>
            </a:fld>
            <a:endParaRPr lang="en-US" altLang="en-US" dirty="0"/>
          </a:p>
        </p:txBody>
      </p:sp>
    </p:spTree>
    <p:extLst>
      <p:ext uri="{BB962C8B-B14F-4D97-AF65-F5344CB8AC3E}">
        <p14:creationId xmlns:p14="http://schemas.microsoft.com/office/powerpoint/2010/main" val="169926727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288924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5576335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7412742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2822688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591427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58275F71-03D8-4E4B-9D1C-D9F8B6AB7123}" type="datetime1">
              <a:rPr lang="en-US" smtClean="0"/>
              <a:pPr>
                <a:defRPr/>
              </a:pPr>
              <a:t>8/11/2023</a:t>
            </a:fld>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fld id="{F675AD29-2591-4391-8D28-DD298FB87CE4}" type="slidenum">
              <a:rPr lang="en-US" altLang="en-US" smtClean="0"/>
              <a:pPr/>
              <a:t>‹#›</a:t>
            </a:fld>
            <a:endParaRPr lang="en-US" altLang="en-US" dirty="0"/>
          </a:p>
        </p:txBody>
      </p:sp>
    </p:spTree>
    <p:extLst>
      <p:ext uri="{BB962C8B-B14F-4D97-AF65-F5344CB8AC3E}">
        <p14:creationId xmlns:p14="http://schemas.microsoft.com/office/powerpoint/2010/main" val="219055942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p>
            <a:r>
              <a:rPr lang="en-US"/>
              <a:t>Click to edit Master title style</a:t>
            </a:r>
          </a:p>
        </p:txBody>
      </p:sp>
      <p:sp>
        <p:nvSpPr>
          <p:cNvPr id="3" name="Content Placeholder 2"/>
          <p:cNvSpPr>
            <a:spLocks noGrp="1"/>
          </p:cNvSpPr>
          <p:nvPr>
            <p:ph idx="1"/>
          </p:nvPr>
        </p:nvSpPr>
        <p:spPr>
          <a:xfrm>
            <a:off x="609600" y="1915064"/>
            <a:ext cx="10972800" cy="4211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AFC21497-2417-4EBA-B572-3869D70C0B26}" type="datetime1">
              <a:rPr lang="en-US" smtClean="0"/>
              <a:pPr>
                <a:defRPr/>
              </a:pPr>
              <a:t>8/11/2023</a:t>
            </a:fld>
            <a:endParaRPr lang="en-US"/>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fld id="{A52124A5-1B9B-4B07-834C-F8730363EEE2}" type="slidenum">
              <a:rPr lang="en-US" altLang="en-US" smtClean="0"/>
              <a:pPr/>
              <a:t>‹#›</a:t>
            </a:fld>
            <a:endParaRPr lang="en-US" altLang="en-US"/>
          </a:p>
        </p:txBody>
      </p:sp>
    </p:spTree>
    <p:extLst>
      <p:ext uri="{BB962C8B-B14F-4D97-AF65-F5344CB8AC3E}">
        <p14:creationId xmlns:p14="http://schemas.microsoft.com/office/powerpoint/2010/main" val="3583250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F34E32F0-35EE-4051-9FFB-85210272A7B7}" type="datetime1">
              <a:rPr lang="en-US" smtClean="0"/>
              <a:pPr>
                <a:defRPr/>
              </a:pPr>
              <a:t>8/11/2023</a:t>
            </a:fld>
            <a:endParaRPr lang="en-US"/>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p:txBody>
          <a:bodyPr/>
          <a:lstStyle/>
          <a:p>
            <a:fld id="{9CC4FE31-0F3F-45DF-BC96-BBE0981CC052}" type="slidenum">
              <a:rPr lang="en-US" altLang="en-US" smtClean="0"/>
              <a:pPr/>
              <a:t>‹#›</a:t>
            </a:fld>
            <a:endParaRPr lang="en-US" altLang="en-US"/>
          </a:p>
        </p:txBody>
      </p:sp>
    </p:spTree>
    <p:extLst>
      <p:ext uri="{BB962C8B-B14F-4D97-AF65-F5344CB8AC3E}">
        <p14:creationId xmlns:p14="http://schemas.microsoft.com/office/powerpoint/2010/main" val="3205823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sz="2000"/>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022711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990277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274444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924631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0027262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7.xml"/><Relationship Id="rId7"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3.xml"/><Relationship Id="rId7"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theme" Target="../theme/theme3.xml"/><Relationship Id="rId5" Type="http://schemas.openxmlformats.org/officeDocument/2006/relationships/slideLayout" Target="../slideLayouts/slideLayout15.xml"/><Relationship Id="rId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140310579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362175179"/>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930264930"/>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86840" y="2693987"/>
            <a:ext cx="6155713" cy="1470025"/>
          </a:xfrm>
        </p:spPr>
        <p:txBody>
          <a:bodyPr>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3600" b="1" dirty="0">
                <a:latin typeface="Times New Roman" panose="02020603050405020304" pitchFamily="18" charset="0"/>
                <a:cs typeface="Times New Roman" panose="02020603050405020304" pitchFamily="18" charset="0"/>
              </a:rPr>
              <a:t>DECISION MAKING SCENARIOS</a:t>
            </a:r>
            <a:br>
              <a:rPr lang="en-US" sz="3600" b="1" dirty="0">
                <a:latin typeface="Times New Roman" panose="02020603050405020304" pitchFamily="18" charset="0"/>
                <a:cs typeface="Times New Roman" panose="02020603050405020304" pitchFamily="18" charset="0"/>
              </a:rPr>
            </a:br>
            <a: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VFW Basic Training</a:t>
            </a:r>
            <a:b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9510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6175" y="1417637"/>
            <a:ext cx="10983074" cy="5303840"/>
          </a:xfrm>
        </p:spPr>
        <p:txBody>
          <a:bodyPr>
            <a:noAutofit/>
          </a:bodyPr>
          <a:lstStyle/>
          <a:p>
            <a:pPr marL="0" indent="0" algn="ctr">
              <a:buNone/>
            </a:pPr>
            <a:endParaRPr lang="en-US" sz="2800" dirty="0">
              <a:latin typeface="Times New Roman" panose="02020603050405020304" pitchFamily="18" charset="0"/>
              <a:cs typeface="Times New Roman" panose="02020603050405020304" pitchFamily="18" charset="0"/>
            </a:endParaRPr>
          </a:p>
          <a:p>
            <a:pPr marL="0" indent="0" algn="ctr">
              <a:buNone/>
            </a:pPr>
            <a:r>
              <a:rPr lang="en-US" sz="2800" dirty="0">
                <a:latin typeface="Times New Roman" panose="02020603050405020304" pitchFamily="18" charset="0"/>
                <a:cs typeface="Times New Roman" panose="02020603050405020304" pitchFamily="18" charset="0"/>
              </a:rPr>
              <a:t>Mrs. Regina George is in your office today asking about survivor benefits. Her husband was a Vietnam veteran and Purple Heart recipient who served from 1970-1975 and recently died from laryngeal cancer. When you looked Mr. George up in the VA system you see that he never filed for any benefits during his lifetime. </a:t>
            </a:r>
          </a:p>
          <a:p>
            <a:pPr marL="0" indent="0" algn="ctr">
              <a:buNone/>
            </a:pPr>
            <a:endParaRPr lang="en-US" sz="2800" b="1" dirty="0">
              <a:latin typeface="Times New Roman" panose="02020603050405020304" pitchFamily="18" charset="0"/>
              <a:cs typeface="Times New Roman" panose="02020603050405020304" pitchFamily="18" charset="0"/>
            </a:endParaRPr>
          </a:p>
          <a:p>
            <a:pPr marL="0" indent="0" algn="ctr">
              <a:buNone/>
            </a:pPr>
            <a:endParaRPr lang="en-US" sz="2800" b="1" dirty="0">
              <a:latin typeface="Times New Roman" panose="02020603050405020304" pitchFamily="18" charset="0"/>
              <a:cs typeface="Times New Roman" panose="02020603050405020304" pitchFamily="18" charset="0"/>
            </a:endParaRPr>
          </a:p>
          <a:p>
            <a:pPr marL="0" indent="0" algn="ctr">
              <a:buNone/>
            </a:pPr>
            <a:r>
              <a:rPr lang="en-US" sz="2800" b="1" dirty="0">
                <a:latin typeface="Times New Roman" panose="02020603050405020304" pitchFamily="18" charset="0"/>
                <a:cs typeface="Times New Roman" panose="02020603050405020304" pitchFamily="18" charset="0"/>
              </a:rPr>
              <a:t>Is there anything you can do to help Mrs. George? </a:t>
            </a:r>
          </a:p>
          <a:p>
            <a:pPr marL="0" indent="0" algn="ctr">
              <a:buNone/>
            </a:pPr>
            <a:r>
              <a:rPr lang="en-US" sz="2800" b="1" dirty="0"/>
              <a:t> </a:t>
            </a: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10</a:t>
            </a:fld>
            <a:endParaRPr lang="en-US" altLang="en-US" dirty="0"/>
          </a:p>
        </p:txBody>
      </p:sp>
      <p:sp>
        <p:nvSpPr>
          <p:cNvPr id="6" name="Title 1"/>
          <p:cNvSpPr>
            <a:spLocks noGrp="1"/>
          </p:cNvSpPr>
          <p:nvPr>
            <p:ph type="title"/>
          </p:nvPr>
        </p:nvSpPr>
        <p:spPr>
          <a:xfrm>
            <a:off x="0" y="677366"/>
            <a:ext cx="2773017" cy="538749"/>
          </a:xfrm>
        </p:spPr>
        <p:txBody>
          <a:bodyPr>
            <a:normAutofit/>
          </a:bodyPr>
          <a:lstStyle/>
          <a:p>
            <a:r>
              <a:rPr lang="en-US" sz="2700" dirty="0">
                <a:latin typeface="Times New Roman" panose="02020603050405020304" pitchFamily="18" charset="0"/>
                <a:cs typeface="Times New Roman" panose="02020603050405020304" pitchFamily="18" charset="0"/>
              </a:rPr>
              <a:t>SCENARIO 8</a:t>
            </a:r>
          </a:p>
        </p:txBody>
      </p:sp>
    </p:spTree>
    <p:extLst>
      <p:ext uri="{BB962C8B-B14F-4D97-AF65-F5344CB8AC3E}">
        <p14:creationId xmlns:p14="http://schemas.microsoft.com/office/powerpoint/2010/main" val="122895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4000" dirty="0">
                <a:latin typeface="Times New Roman" panose="02020603050405020304" pitchFamily="18" charset="0"/>
                <a:cs typeface="Times New Roman" panose="02020603050405020304" pitchFamily="18" charset="0"/>
              </a:rPr>
              <a:t>For each scenario, there may be more than one correct answer. </a:t>
            </a:r>
          </a:p>
          <a:p>
            <a:pPr marL="0" indent="0" algn="ctr">
              <a:buNone/>
            </a:pPr>
            <a:endParaRPr lang="en-US" sz="4000" dirty="0">
              <a:latin typeface="Times New Roman" panose="02020603050405020304" pitchFamily="18" charset="0"/>
              <a:cs typeface="Times New Roman" panose="02020603050405020304" pitchFamily="18" charset="0"/>
            </a:endParaRPr>
          </a:p>
          <a:p>
            <a:pPr marL="0" indent="0" algn="ctr">
              <a:buNone/>
            </a:pPr>
            <a:r>
              <a:rPr lang="en-US" sz="4000" dirty="0">
                <a:latin typeface="Times New Roman" panose="02020603050405020304" pitchFamily="18" charset="0"/>
                <a:cs typeface="Times New Roman" panose="02020603050405020304" pitchFamily="18" charset="0"/>
              </a:rPr>
              <a:t>The purpose of this class is to get ideas from multiple students and determine the best solution for each scenario.</a:t>
            </a: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2</a:t>
            </a:fld>
            <a:endParaRPr lang="en-US" altLang="en-US"/>
          </a:p>
        </p:txBody>
      </p:sp>
    </p:spTree>
    <p:extLst>
      <p:ext uri="{BB962C8B-B14F-4D97-AF65-F5344CB8AC3E}">
        <p14:creationId xmlns:p14="http://schemas.microsoft.com/office/powerpoint/2010/main" val="516915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17637"/>
            <a:ext cx="10983310" cy="5303840"/>
          </a:xfrm>
        </p:spPr>
        <p:txBody>
          <a:bodyPr>
            <a:noAutofit/>
          </a:bodyPr>
          <a:lstStyle/>
          <a:p>
            <a:pPr marL="0" indent="0">
              <a:buNone/>
            </a:pPr>
            <a:r>
              <a:rPr lang="en-US" sz="2800" dirty="0">
                <a:latin typeface="Times New Roman" panose="02020603050405020304" pitchFamily="18" charset="0"/>
                <a:cs typeface="Times New Roman" panose="02020603050405020304" pitchFamily="18" charset="0"/>
              </a:rPr>
              <a:t>Jon Flanders is a 68-year-old Vietnam Era veteran currently in your office wanting to file an initial claim for hearing loss and tinnitus. During your interview, you determined he has no other disabilities that can be service connected. He brought in a current hearing test from his private doctor that shows a 29 average decibel loss in each ear with 100% speech recognition. When you asked him his address, he mentioned that he recently had to move into a shelter due to financial problems because he cannot get a job.</a:t>
            </a:r>
          </a:p>
          <a:p>
            <a:pPr marL="0" indent="0" algn="ctr">
              <a:buNone/>
            </a:pPr>
            <a:endParaRPr lang="en-US" sz="2800" b="1" dirty="0">
              <a:latin typeface="Times New Roman" panose="02020603050405020304" pitchFamily="18" charset="0"/>
              <a:cs typeface="Times New Roman" panose="02020603050405020304" pitchFamily="18" charset="0"/>
            </a:endParaRPr>
          </a:p>
          <a:p>
            <a:pPr marL="0" indent="0" algn="ctr">
              <a:buNone/>
            </a:pPr>
            <a:r>
              <a:rPr lang="en-US" sz="2800" b="1" dirty="0">
                <a:latin typeface="Times New Roman" panose="02020603050405020304" pitchFamily="18" charset="0"/>
                <a:cs typeface="Times New Roman" panose="02020603050405020304" pitchFamily="18" charset="0"/>
              </a:rPr>
              <a:t>What would you suggest as the best course of action for Mr. Flanders? </a:t>
            </a: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3</a:t>
            </a:fld>
            <a:endParaRPr lang="en-US" altLang="en-US"/>
          </a:p>
        </p:txBody>
      </p:sp>
      <p:sp>
        <p:nvSpPr>
          <p:cNvPr id="2" name="Title 1"/>
          <p:cNvSpPr>
            <a:spLocks noGrp="1"/>
          </p:cNvSpPr>
          <p:nvPr>
            <p:ph type="title"/>
          </p:nvPr>
        </p:nvSpPr>
        <p:spPr>
          <a:xfrm>
            <a:off x="0" y="677365"/>
            <a:ext cx="5178287" cy="538749"/>
          </a:xfrm>
        </p:spPr>
        <p:txBody>
          <a:bodyPr>
            <a:normAutofit/>
          </a:bodyPr>
          <a:lstStyle/>
          <a:p>
            <a:r>
              <a:rPr lang="en-US" sz="2700" dirty="0">
                <a:latin typeface="Times New Roman" panose="02020603050405020304" pitchFamily="18" charset="0"/>
                <a:cs typeface="Times New Roman" panose="02020603050405020304" pitchFamily="18" charset="0"/>
              </a:rPr>
              <a:t>SCENARIO 1</a:t>
            </a:r>
          </a:p>
        </p:txBody>
      </p:sp>
    </p:spTree>
    <p:extLst>
      <p:ext uri="{BB962C8B-B14F-4D97-AF65-F5344CB8AC3E}">
        <p14:creationId xmlns:p14="http://schemas.microsoft.com/office/powerpoint/2010/main" val="3524533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599" y="1417637"/>
            <a:ext cx="10993821" cy="5228260"/>
          </a:xfrm>
        </p:spPr>
        <p:txBody>
          <a:bodyPr>
            <a:noAutofit/>
          </a:bodyPr>
          <a:lstStyle/>
          <a:p>
            <a:pPr marL="0" indent="0">
              <a:buNone/>
            </a:pPr>
            <a:r>
              <a:rPr lang="en-US" sz="2800" dirty="0">
                <a:latin typeface="Times New Roman" panose="02020603050405020304" pitchFamily="18" charset="0"/>
                <a:cs typeface="Times New Roman" panose="02020603050405020304" pitchFamily="18" charset="0"/>
              </a:rPr>
              <a:t>Mary Huddas is a 29-year-old veteran who recently had a surgery at the local VA hospital on her service-connected left knee. Unfortunately, the anesthesiologist misread her chart and gave her medication that caused her to have a seizure. During the seizure, she fell off the operating table and severely injured her shoulder. She already filed a TORT and was awarded $20,000. She is now in your office wanting to file an 1151 claim for her shoulder.</a:t>
            </a:r>
          </a:p>
          <a:p>
            <a:pPr marL="0" indent="0">
              <a:buNone/>
            </a:pPr>
            <a:endParaRPr lang="en-US" sz="2800" dirty="0">
              <a:latin typeface="Times New Roman" panose="02020603050405020304" pitchFamily="18" charset="0"/>
              <a:cs typeface="Times New Roman" panose="02020603050405020304" pitchFamily="18" charset="0"/>
            </a:endParaRPr>
          </a:p>
          <a:p>
            <a:pPr marL="0" indent="0" algn="ctr">
              <a:buNone/>
            </a:pPr>
            <a:r>
              <a:rPr lang="en-US" sz="2800" b="1" dirty="0">
                <a:latin typeface="Times New Roman" panose="02020603050405020304" pitchFamily="18" charset="0"/>
                <a:cs typeface="Times New Roman" panose="02020603050405020304" pitchFamily="18" charset="0"/>
              </a:rPr>
              <a:t>How would you help Ms. Huddas? </a:t>
            </a: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4</a:t>
            </a:fld>
            <a:endParaRPr lang="en-US" altLang="en-US"/>
          </a:p>
        </p:txBody>
      </p:sp>
      <p:sp>
        <p:nvSpPr>
          <p:cNvPr id="6" name="Title 1"/>
          <p:cNvSpPr>
            <a:spLocks noGrp="1"/>
          </p:cNvSpPr>
          <p:nvPr>
            <p:ph type="title"/>
          </p:nvPr>
        </p:nvSpPr>
        <p:spPr>
          <a:xfrm>
            <a:off x="0" y="674509"/>
            <a:ext cx="3329609" cy="538749"/>
          </a:xfrm>
        </p:spPr>
        <p:txBody>
          <a:bodyPr>
            <a:normAutofit/>
          </a:bodyPr>
          <a:lstStyle/>
          <a:p>
            <a:r>
              <a:rPr lang="en-US" sz="2700" dirty="0">
                <a:latin typeface="Times New Roman" panose="02020603050405020304" pitchFamily="18" charset="0"/>
                <a:cs typeface="Times New Roman" panose="02020603050405020304" pitchFamily="18" charset="0"/>
              </a:rPr>
              <a:t>SCENARIO 2</a:t>
            </a:r>
          </a:p>
        </p:txBody>
      </p:sp>
    </p:spTree>
    <p:extLst>
      <p:ext uri="{BB962C8B-B14F-4D97-AF65-F5344CB8AC3E}">
        <p14:creationId xmlns:p14="http://schemas.microsoft.com/office/powerpoint/2010/main" val="4097296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0110" y="1417637"/>
            <a:ext cx="10962290" cy="5303840"/>
          </a:xfrm>
        </p:spPr>
        <p:txBody>
          <a:bodyPr>
            <a:noAutofit/>
          </a:bodyPr>
          <a:lstStyle/>
          <a:p>
            <a:pPr marL="0" indent="0">
              <a:buNone/>
            </a:pPr>
            <a:r>
              <a:rPr lang="en-US" sz="2800" dirty="0">
                <a:latin typeface="Times New Roman" panose="02020603050405020304" pitchFamily="18" charset="0"/>
                <a:cs typeface="Times New Roman" panose="02020603050405020304" pitchFamily="18" charset="0"/>
              </a:rPr>
              <a:t>Leslie Cooper is a Navy veteran who filed a claim for an increased rating for PTSD. She has already sent in all her current treatment records and doesn’t understand why VA wants her to go to an exam. She thinks the VA is just trying to deny her claim.</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endParaRPr lang="en-US" sz="2800" dirty="0">
              <a:latin typeface="Times New Roman" panose="02020603050405020304" pitchFamily="18" charset="0"/>
              <a:cs typeface="Times New Roman" panose="02020603050405020304" pitchFamily="18" charset="0"/>
            </a:endParaRPr>
          </a:p>
          <a:p>
            <a:pPr marL="0" indent="0" algn="ctr">
              <a:buNone/>
            </a:pPr>
            <a:r>
              <a:rPr lang="en-US" sz="2800" b="1" dirty="0">
                <a:latin typeface="Times New Roman" panose="02020603050405020304" pitchFamily="18" charset="0"/>
                <a:cs typeface="Times New Roman" panose="02020603050405020304" pitchFamily="18" charset="0"/>
              </a:rPr>
              <a:t>What would you say to Leslie?</a:t>
            </a: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5</a:t>
            </a:fld>
            <a:endParaRPr lang="en-US" altLang="en-US" dirty="0"/>
          </a:p>
        </p:txBody>
      </p:sp>
      <p:sp>
        <p:nvSpPr>
          <p:cNvPr id="6" name="Title 1"/>
          <p:cNvSpPr>
            <a:spLocks noGrp="1"/>
          </p:cNvSpPr>
          <p:nvPr>
            <p:ph type="title"/>
          </p:nvPr>
        </p:nvSpPr>
        <p:spPr>
          <a:xfrm>
            <a:off x="0" y="677366"/>
            <a:ext cx="2773017" cy="538749"/>
          </a:xfrm>
        </p:spPr>
        <p:txBody>
          <a:bodyPr>
            <a:normAutofit/>
          </a:bodyPr>
          <a:lstStyle/>
          <a:p>
            <a:r>
              <a:rPr lang="en-US" sz="2700" dirty="0">
                <a:latin typeface="Times New Roman" panose="02020603050405020304" pitchFamily="18" charset="0"/>
                <a:cs typeface="Times New Roman" panose="02020603050405020304" pitchFamily="18" charset="0"/>
              </a:rPr>
              <a:t>SCENARIO 3</a:t>
            </a:r>
          </a:p>
        </p:txBody>
      </p:sp>
    </p:spTree>
    <p:extLst>
      <p:ext uri="{BB962C8B-B14F-4D97-AF65-F5344CB8AC3E}">
        <p14:creationId xmlns:p14="http://schemas.microsoft.com/office/powerpoint/2010/main" val="4257303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6449" y="1417637"/>
            <a:ext cx="10972800" cy="5228260"/>
          </a:xfrm>
        </p:spPr>
        <p:txBody>
          <a:bodyPr>
            <a:noAutofit/>
          </a:bodyPr>
          <a:lstStyle/>
          <a:p>
            <a:pPr marL="0" indent="0">
              <a:buNone/>
            </a:pPr>
            <a:r>
              <a:rPr lang="en-US" sz="2800" dirty="0">
                <a:latin typeface="Times New Roman" panose="02020603050405020304" pitchFamily="18" charset="0"/>
                <a:cs typeface="Times New Roman" panose="02020603050405020304" pitchFamily="18" charset="0"/>
              </a:rPr>
              <a:t>Today you are working at the VFW office in the local VA hospital taking claims as a field representative. A veteran comes to see you and when you look up her claim you find that she is represented by the American Legion. When you informed her of this, she responded that their office is closed today and that she needs to file her already filled out appeal paperwork immediately as the deadline is today. She also stated that she does not want to switch representatives. </a:t>
            </a:r>
          </a:p>
          <a:p>
            <a:pPr marL="0" indent="0">
              <a:buNone/>
            </a:pPr>
            <a:endParaRPr lang="en-US" sz="2800" dirty="0">
              <a:latin typeface="Times New Roman" panose="02020603050405020304" pitchFamily="18" charset="0"/>
              <a:cs typeface="Times New Roman" panose="02020603050405020304" pitchFamily="18" charset="0"/>
            </a:endParaRPr>
          </a:p>
          <a:p>
            <a:pPr marL="0" indent="0" algn="ctr">
              <a:buNone/>
            </a:pPr>
            <a:r>
              <a:rPr lang="en-US" sz="2800" b="1" dirty="0">
                <a:latin typeface="Times New Roman" panose="02020603050405020304" pitchFamily="18" charset="0"/>
                <a:cs typeface="Times New Roman" panose="02020603050405020304" pitchFamily="18" charset="0"/>
              </a:rPr>
              <a:t>What would you do to help this veteran? </a:t>
            </a: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6</a:t>
            </a:fld>
            <a:endParaRPr lang="en-US" altLang="en-US" dirty="0"/>
          </a:p>
        </p:txBody>
      </p:sp>
      <p:sp>
        <p:nvSpPr>
          <p:cNvPr id="6" name="Title 1"/>
          <p:cNvSpPr>
            <a:spLocks noGrp="1"/>
          </p:cNvSpPr>
          <p:nvPr>
            <p:ph type="title"/>
          </p:nvPr>
        </p:nvSpPr>
        <p:spPr>
          <a:xfrm>
            <a:off x="0" y="671081"/>
            <a:ext cx="2961861" cy="538749"/>
          </a:xfrm>
        </p:spPr>
        <p:txBody>
          <a:bodyPr>
            <a:normAutofit/>
          </a:bodyPr>
          <a:lstStyle/>
          <a:p>
            <a:r>
              <a:rPr lang="en-US" sz="2700" dirty="0">
                <a:latin typeface="Times New Roman" panose="02020603050405020304" pitchFamily="18" charset="0"/>
                <a:cs typeface="Times New Roman" panose="02020603050405020304" pitchFamily="18" charset="0"/>
              </a:rPr>
              <a:t>SCENARIO 4</a:t>
            </a:r>
          </a:p>
        </p:txBody>
      </p:sp>
    </p:spTree>
    <p:extLst>
      <p:ext uri="{BB962C8B-B14F-4D97-AF65-F5344CB8AC3E}">
        <p14:creationId xmlns:p14="http://schemas.microsoft.com/office/powerpoint/2010/main" val="1711802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4463" y="1499830"/>
            <a:ext cx="10983074" cy="4233150"/>
          </a:xfrm>
        </p:spPr>
        <p:txBody>
          <a:bodyPr>
            <a:noAutofit/>
          </a:bodyPr>
          <a:lstStyle/>
          <a:p>
            <a:pPr marL="0" indent="0">
              <a:buNone/>
            </a:pPr>
            <a:r>
              <a:rPr lang="en-US" sz="2800" dirty="0">
                <a:latin typeface="Times New Roman" panose="02020603050405020304" pitchFamily="18" charset="0"/>
                <a:cs typeface="Times New Roman" panose="02020603050405020304" pitchFamily="18" charset="0"/>
              </a:rPr>
              <a:t>Jimmy Plant is a very angry veteran. He stormed into your office today demanding that you fix the local VA hospital. He claimed that when he went to visit his doctor, the nurse sexually harassed him. Mr. Plant stated that this has been happening for the past several months, always by the same nurse. He wants her fired immediately.</a:t>
            </a:r>
          </a:p>
          <a:p>
            <a:pPr marL="0" indent="0">
              <a:buNone/>
            </a:pPr>
            <a:endParaRPr lang="en-US" sz="2800" dirty="0">
              <a:latin typeface="Times New Roman" panose="02020603050405020304" pitchFamily="18" charset="0"/>
              <a:cs typeface="Times New Roman" panose="02020603050405020304" pitchFamily="18" charset="0"/>
            </a:endParaRPr>
          </a:p>
          <a:p>
            <a:pPr marL="0" indent="0" algn="ctr">
              <a:buNone/>
            </a:pPr>
            <a:r>
              <a:rPr lang="en-US" sz="2800" b="1" dirty="0">
                <a:latin typeface="Times New Roman" panose="02020603050405020304" pitchFamily="18" charset="0"/>
                <a:cs typeface="Times New Roman" panose="02020603050405020304" pitchFamily="18" charset="0"/>
              </a:rPr>
              <a:t>How would you handle this situation? </a:t>
            </a: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7</a:t>
            </a:fld>
            <a:endParaRPr lang="en-US" altLang="en-US" dirty="0"/>
          </a:p>
        </p:txBody>
      </p:sp>
      <p:sp>
        <p:nvSpPr>
          <p:cNvPr id="6" name="Title 1"/>
          <p:cNvSpPr>
            <a:spLocks noGrp="1"/>
          </p:cNvSpPr>
          <p:nvPr>
            <p:ph type="title"/>
          </p:nvPr>
        </p:nvSpPr>
        <p:spPr>
          <a:xfrm>
            <a:off x="0" y="670510"/>
            <a:ext cx="2981739" cy="538749"/>
          </a:xfrm>
        </p:spPr>
        <p:txBody>
          <a:bodyPr>
            <a:normAutofit/>
          </a:bodyPr>
          <a:lstStyle/>
          <a:p>
            <a:r>
              <a:rPr lang="en-US" sz="2700" dirty="0">
                <a:latin typeface="Times New Roman" panose="02020603050405020304" pitchFamily="18" charset="0"/>
                <a:cs typeface="Times New Roman" panose="02020603050405020304" pitchFamily="18" charset="0"/>
              </a:rPr>
              <a:t>SCENARIO 5</a:t>
            </a:r>
          </a:p>
        </p:txBody>
      </p:sp>
    </p:spTree>
    <p:extLst>
      <p:ext uri="{BB962C8B-B14F-4D97-AF65-F5344CB8AC3E}">
        <p14:creationId xmlns:p14="http://schemas.microsoft.com/office/powerpoint/2010/main" val="38528982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6175" y="1417637"/>
            <a:ext cx="10962526" cy="5228260"/>
          </a:xfrm>
        </p:spPr>
        <p:txBody>
          <a:bodyPr>
            <a:noAutofit/>
          </a:bodyPr>
          <a:lstStyle/>
          <a:p>
            <a:pPr marL="0" indent="0">
              <a:buNone/>
            </a:pPr>
            <a:r>
              <a:rPr lang="en-US" sz="2800" dirty="0">
                <a:latin typeface="Times New Roman" panose="02020603050405020304" pitchFamily="18" charset="0"/>
                <a:cs typeface="Times New Roman" panose="02020603050405020304" pitchFamily="18" charset="0"/>
              </a:rPr>
              <a:t>Today, while in your office, a veteran came in to discuss her recent denial for service connection. During your conversation she mentioned that she was counting on the retroactive money because she is unable to work, her savings are running dangerously low, and that she isn’t sure she can handle it anymore.</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endParaRPr lang="en-US" sz="2800" dirty="0">
              <a:latin typeface="Times New Roman" panose="02020603050405020304" pitchFamily="18" charset="0"/>
              <a:cs typeface="Times New Roman" panose="02020603050405020304" pitchFamily="18" charset="0"/>
            </a:endParaRPr>
          </a:p>
          <a:p>
            <a:pPr marL="0" indent="0" algn="ctr">
              <a:buNone/>
            </a:pPr>
            <a:r>
              <a:rPr lang="en-US" sz="2800" b="1" dirty="0">
                <a:latin typeface="Times New Roman" panose="02020603050405020304" pitchFamily="18" charset="0"/>
                <a:cs typeface="Times New Roman" panose="02020603050405020304" pitchFamily="18" charset="0"/>
              </a:rPr>
              <a:t>How would you handle this situation? </a:t>
            </a:r>
          </a:p>
          <a:p>
            <a:pPr marL="0" indent="0" algn="ctr">
              <a:buNone/>
            </a:pPr>
            <a:r>
              <a:rPr lang="en-US" sz="2800" b="1" dirty="0">
                <a:latin typeface="Times New Roman" panose="02020603050405020304" pitchFamily="18" charset="0"/>
                <a:cs typeface="Times New Roman" panose="02020603050405020304" pitchFamily="18" charset="0"/>
              </a:rPr>
              <a:t>What things would you want to bring up during the discussion?</a:t>
            </a: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8</a:t>
            </a:fld>
            <a:endParaRPr lang="en-US" altLang="en-US" dirty="0"/>
          </a:p>
        </p:txBody>
      </p:sp>
      <p:sp>
        <p:nvSpPr>
          <p:cNvPr id="6" name="Title 1"/>
          <p:cNvSpPr>
            <a:spLocks noGrp="1"/>
          </p:cNvSpPr>
          <p:nvPr>
            <p:ph type="title"/>
          </p:nvPr>
        </p:nvSpPr>
        <p:spPr>
          <a:xfrm>
            <a:off x="0" y="673366"/>
            <a:ext cx="3419061" cy="538749"/>
          </a:xfrm>
        </p:spPr>
        <p:txBody>
          <a:bodyPr>
            <a:normAutofit/>
          </a:bodyPr>
          <a:lstStyle/>
          <a:p>
            <a:r>
              <a:rPr lang="en-US" sz="2700" dirty="0">
                <a:latin typeface="Times New Roman" panose="02020603050405020304" pitchFamily="18" charset="0"/>
                <a:cs typeface="Times New Roman" panose="02020603050405020304" pitchFamily="18" charset="0"/>
              </a:rPr>
              <a:t>SCENARIO 6</a:t>
            </a:r>
          </a:p>
        </p:txBody>
      </p:sp>
    </p:spTree>
    <p:extLst>
      <p:ext uri="{BB962C8B-B14F-4D97-AF65-F5344CB8AC3E}">
        <p14:creationId xmlns:p14="http://schemas.microsoft.com/office/powerpoint/2010/main" val="31564601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6449" y="1417637"/>
            <a:ext cx="10972800" cy="5303840"/>
          </a:xfrm>
        </p:spPr>
        <p:txBody>
          <a:bodyPr>
            <a:noAutofit/>
          </a:bodyPr>
          <a:lstStyle/>
          <a:p>
            <a:pPr marL="0" indent="0">
              <a:buNone/>
            </a:pPr>
            <a:r>
              <a:rPr lang="en-US" sz="2800" dirty="0">
                <a:latin typeface="Times New Roman" panose="02020603050405020304" pitchFamily="18" charset="0"/>
                <a:cs typeface="Times New Roman" panose="02020603050405020304" pitchFamily="18" charset="0"/>
              </a:rPr>
              <a:t>John Cooper is a 69 year old Vietnam veteran who came in to your office to file for an increased rating for his service connected IHD. He stated that now that he is retired his service connected PTSD has gotten worse and he’s so angry that his wife and friends can’t stand to be around him so he avoids all people when he can and nobody will associate with him. His current ratings are as follows:</a:t>
            </a:r>
          </a:p>
          <a:p>
            <a:pPr marL="0" indent="0">
              <a:spcBef>
                <a:spcPts val="0"/>
              </a:spcBef>
              <a:buNone/>
            </a:pPr>
            <a:endParaRPr lang="en-US" sz="1600" dirty="0">
              <a:latin typeface="Times New Roman" panose="02020603050405020304" pitchFamily="18" charset="0"/>
              <a:cs typeface="Times New Roman" panose="02020603050405020304" pitchFamily="18" charset="0"/>
            </a:endParaRPr>
          </a:p>
          <a:p>
            <a:pPr marL="0" indent="0">
              <a:spcBef>
                <a:spcPts val="0"/>
              </a:spcBef>
              <a:buNone/>
            </a:pPr>
            <a:r>
              <a:rPr lang="en-US" sz="2800" dirty="0">
                <a:latin typeface="Times New Roman" panose="02020603050405020304" pitchFamily="18" charset="0"/>
                <a:cs typeface="Times New Roman" panose="02020603050405020304" pitchFamily="18" charset="0"/>
              </a:rPr>
              <a:t>30% PTSD; 20% Right ankle; 10% Type 2 diabetes;</a:t>
            </a:r>
          </a:p>
          <a:p>
            <a:pPr marL="0" indent="0">
              <a:spcBef>
                <a:spcPts val="0"/>
              </a:spcBef>
              <a:buNone/>
            </a:pPr>
            <a:r>
              <a:rPr lang="en-US" sz="2800" dirty="0">
                <a:latin typeface="Times New Roman" panose="02020603050405020304" pitchFamily="18" charset="0"/>
                <a:cs typeface="Times New Roman" panose="02020603050405020304" pitchFamily="18" charset="0"/>
              </a:rPr>
              <a:t>10% IHD; 10% Left hip</a:t>
            </a:r>
          </a:p>
          <a:p>
            <a:pPr marL="0" indent="0" algn="ctr">
              <a:buNone/>
            </a:pPr>
            <a:endParaRPr lang="en-US" sz="1400" b="1" dirty="0">
              <a:latin typeface="Times New Roman" panose="02020603050405020304" pitchFamily="18" charset="0"/>
              <a:cs typeface="Times New Roman" panose="02020603050405020304" pitchFamily="18" charset="0"/>
            </a:endParaRPr>
          </a:p>
          <a:p>
            <a:pPr marL="0" indent="0" algn="ctr">
              <a:buNone/>
            </a:pPr>
            <a:r>
              <a:rPr lang="en-US" sz="2800" b="1" dirty="0">
                <a:latin typeface="Times New Roman" panose="02020603050405020304" pitchFamily="18" charset="0"/>
                <a:cs typeface="Times New Roman" panose="02020603050405020304" pitchFamily="18" charset="0"/>
              </a:rPr>
              <a:t>What would you suggest as the best course of action for Mr. Cooper? </a:t>
            </a:r>
          </a:p>
          <a:p>
            <a:pPr marL="0" indent="0" algn="ctr">
              <a:buNone/>
            </a:pPr>
            <a:r>
              <a:rPr lang="en-US" sz="2800" b="1" dirty="0"/>
              <a:t> </a:t>
            </a: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9</a:t>
            </a:fld>
            <a:endParaRPr lang="en-US" altLang="en-US" dirty="0"/>
          </a:p>
        </p:txBody>
      </p:sp>
      <p:sp>
        <p:nvSpPr>
          <p:cNvPr id="6" name="Title 1"/>
          <p:cNvSpPr>
            <a:spLocks noGrp="1"/>
          </p:cNvSpPr>
          <p:nvPr>
            <p:ph type="title"/>
          </p:nvPr>
        </p:nvSpPr>
        <p:spPr>
          <a:xfrm>
            <a:off x="0" y="677366"/>
            <a:ext cx="3180521" cy="538749"/>
          </a:xfrm>
        </p:spPr>
        <p:txBody>
          <a:bodyPr>
            <a:normAutofit/>
          </a:bodyPr>
          <a:lstStyle/>
          <a:p>
            <a:r>
              <a:rPr lang="en-US" sz="2700" dirty="0">
                <a:latin typeface="Times New Roman" panose="02020603050405020304" pitchFamily="18" charset="0"/>
                <a:cs typeface="Times New Roman" panose="02020603050405020304" pitchFamily="18" charset="0"/>
              </a:rPr>
              <a:t>SCENARIO 7</a:t>
            </a:r>
          </a:p>
        </p:txBody>
      </p:sp>
    </p:spTree>
    <p:extLst>
      <p:ext uri="{BB962C8B-B14F-4D97-AF65-F5344CB8AC3E}">
        <p14:creationId xmlns:p14="http://schemas.microsoft.com/office/powerpoint/2010/main" val="2323955575"/>
      </p:ext>
    </p:extLst>
  </p:cSld>
  <p:clrMapOvr>
    <a:masterClrMapping/>
  </p:clrMapOvr>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6479</TotalTime>
  <Words>1112</Words>
  <Application>Microsoft Office PowerPoint</Application>
  <PresentationFormat>Widescreen</PresentationFormat>
  <Paragraphs>77</Paragraphs>
  <Slides>10</Slides>
  <Notes>8</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10</vt:i4>
      </vt:variant>
    </vt:vector>
  </HeadingPairs>
  <TitlesOfParts>
    <vt:vector size="17" baseType="lpstr">
      <vt:lpstr>Arial</vt:lpstr>
      <vt:lpstr>Calibri</vt:lpstr>
      <vt:lpstr>Calibri Light</vt:lpstr>
      <vt:lpstr>Times New Roman</vt:lpstr>
      <vt:lpstr>NEW LOGO</vt:lpstr>
      <vt:lpstr>Custom Design</vt:lpstr>
      <vt:lpstr>1_Custom Design</vt:lpstr>
      <vt:lpstr>DECISION MAKING SCENARIOS VFW Basic Training  </vt:lpstr>
      <vt:lpstr>PowerPoint Presentation</vt:lpstr>
      <vt:lpstr>SCENARIO 1</vt:lpstr>
      <vt:lpstr>SCENARIO 2</vt:lpstr>
      <vt:lpstr>SCENARIO 3</vt:lpstr>
      <vt:lpstr>SCENARIO 4</vt:lpstr>
      <vt:lpstr>SCENARIO 5</vt:lpstr>
      <vt:lpstr>SCENARIO 6</vt:lpstr>
      <vt:lpstr>SCENARIO 7</vt:lpstr>
      <vt:lpstr>SCENARIO 8</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Macinkowicz</dc:creator>
  <cp:lastModifiedBy>Christopher Macinkowicz</cp:lastModifiedBy>
  <cp:revision>51</cp:revision>
  <cp:lastPrinted>2021-08-20T19:17:26Z</cp:lastPrinted>
  <dcterms:created xsi:type="dcterms:W3CDTF">2017-11-29T21:07:40Z</dcterms:created>
  <dcterms:modified xsi:type="dcterms:W3CDTF">2023-08-15T19:37:35Z</dcterms:modified>
</cp:coreProperties>
</file>