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7" r:id="rId3"/>
    <p:sldMasterId id="2147483721" r:id="rId4"/>
  </p:sldMasterIdLst>
  <p:notesMasterIdLst>
    <p:notesMasterId r:id="rId59"/>
  </p:notesMasterIdLst>
  <p:handoutMasterIdLst>
    <p:handoutMasterId r:id="rId60"/>
  </p:handoutMasterIdLst>
  <p:sldIdLst>
    <p:sldId id="256" r:id="rId5"/>
    <p:sldId id="272" r:id="rId6"/>
    <p:sldId id="277" r:id="rId7"/>
    <p:sldId id="298" r:id="rId8"/>
    <p:sldId id="299" r:id="rId9"/>
    <p:sldId id="300" r:id="rId10"/>
    <p:sldId id="301" r:id="rId11"/>
    <p:sldId id="302" r:id="rId12"/>
    <p:sldId id="303" r:id="rId13"/>
    <p:sldId id="305" r:id="rId14"/>
    <p:sldId id="307" r:id="rId15"/>
    <p:sldId id="308" r:id="rId16"/>
    <p:sldId id="309" r:id="rId17"/>
    <p:sldId id="310" r:id="rId18"/>
    <p:sldId id="331" r:id="rId19"/>
    <p:sldId id="466" r:id="rId20"/>
    <p:sldId id="436" r:id="rId21"/>
    <p:sldId id="438" r:id="rId22"/>
    <p:sldId id="437" r:id="rId23"/>
    <p:sldId id="469" r:id="rId24"/>
    <p:sldId id="446" r:id="rId25"/>
    <p:sldId id="447" r:id="rId26"/>
    <p:sldId id="448" r:id="rId27"/>
    <p:sldId id="450" r:id="rId28"/>
    <p:sldId id="470" r:id="rId29"/>
    <p:sldId id="455" r:id="rId30"/>
    <p:sldId id="471" r:id="rId31"/>
    <p:sldId id="457" r:id="rId32"/>
    <p:sldId id="474" r:id="rId33"/>
    <p:sldId id="472" r:id="rId34"/>
    <p:sldId id="458" r:id="rId35"/>
    <p:sldId id="460" r:id="rId36"/>
    <p:sldId id="462" r:id="rId37"/>
    <p:sldId id="463" r:id="rId38"/>
    <p:sldId id="464" r:id="rId39"/>
    <p:sldId id="465" r:id="rId40"/>
    <p:sldId id="357" r:id="rId41"/>
    <p:sldId id="467" r:id="rId42"/>
    <p:sldId id="478" r:id="rId43"/>
    <p:sldId id="479" r:id="rId44"/>
    <p:sldId id="480" r:id="rId45"/>
    <p:sldId id="481" r:id="rId46"/>
    <p:sldId id="482" r:id="rId47"/>
    <p:sldId id="483" r:id="rId48"/>
    <p:sldId id="351" r:id="rId49"/>
    <p:sldId id="484" r:id="rId50"/>
    <p:sldId id="352" r:id="rId51"/>
    <p:sldId id="353" r:id="rId52"/>
    <p:sldId id="354" r:id="rId53"/>
    <p:sldId id="475" r:id="rId54"/>
    <p:sldId id="476" r:id="rId55"/>
    <p:sldId id="477" r:id="rId56"/>
    <p:sldId id="323" r:id="rId57"/>
    <p:sldId id="263" r:id="rId5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9" clrIdx="0">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3979" autoAdjust="0"/>
  </p:normalViewPr>
  <p:slideViewPr>
    <p:cSldViewPr snapToGrid="0">
      <p:cViewPr varScale="1">
        <p:scale>
          <a:sx n="110" d="100"/>
          <a:sy n="110" d="100"/>
        </p:scale>
        <p:origin x="444" y="108"/>
      </p:cViewPr>
      <p:guideLst/>
    </p:cSldViewPr>
  </p:slideViewPr>
  <p:notesTextViewPr>
    <p:cViewPr>
      <p:scale>
        <a:sx n="1" d="1"/>
        <a:sy n="1" d="1"/>
      </p:scale>
      <p:origin x="0" y="0"/>
    </p:cViewPr>
  </p:notesTextViewPr>
  <p:notesViewPr>
    <p:cSldViewPr snapToGrid="0">
      <p:cViewPr varScale="1">
        <p:scale>
          <a:sx n="51" d="100"/>
          <a:sy n="51"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89584" cy="467072"/>
          </a:xfrm>
          <a:prstGeom prst="rect">
            <a:avLst/>
          </a:prstGeom>
        </p:spPr>
        <p:txBody>
          <a:bodyPr vert="horz" lIns="93324" tIns="46662" rIns="93324" bIns="46662" rtlCol="0"/>
          <a:lstStyle>
            <a:lvl1pPr algn="l">
              <a:defRPr sz="1200"/>
            </a:lvl1pPr>
          </a:lstStyle>
          <a:p>
            <a:r>
              <a:rPr lang="en-US" sz="1400" dirty="0">
                <a:latin typeface="Arial" panose="020B0604020202020204" pitchFamily="34" charset="0"/>
              </a:rPr>
              <a:t>Electronic Submission Systems</a:t>
            </a:r>
          </a:p>
        </p:txBody>
      </p:sp>
      <p:sp>
        <p:nvSpPr>
          <p:cNvPr id="4" name="Footer Placeholder 3"/>
          <p:cNvSpPr>
            <a:spLocks noGrp="1"/>
          </p:cNvSpPr>
          <p:nvPr>
            <p:ph type="ftr" sz="quarter" idx="2"/>
          </p:nvPr>
        </p:nvSpPr>
        <p:spPr>
          <a:xfrm>
            <a:off x="0" y="8842030"/>
            <a:ext cx="3589585" cy="467071"/>
          </a:xfrm>
          <a:prstGeom prst="rect">
            <a:avLst/>
          </a:prstGeom>
        </p:spPr>
        <p:txBody>
          <a:bodyPr vert="horz" lIns="93324" tIns="46662" rIns="93324" bIns="46662" rtlCol="0" anchor="b"/>
          <a:lstStyle>
            <a:lvl1pPr algn="l">
              <a:defRPr sz="1200"/>
            </a:lvl1pPr>
          </a:lstStyle>
          <a:p>
            <a:r>
              <a:rPr lang="en-US" sz="1400" dirty="0">
                <a:latin typeface="Arial" panose="020B0604020202020204" pitchFamily="34" charset="0"/>
              </a:rPr>
              <a:t>Electronic Submission Systems</a:t>
            </a: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E80BC03-E498-44F3-8895-127E4384BE97}" type="slidenum">
              <a:rPr lang="en-US" sz="140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4505377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6T21:20:16.33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1655 42,'-4'-4,"-1"1,0-1,0 1,0 0,0 0,-1 1,1 0,-1 0,0 0,1 1,-12-2,-70-3,61 5,-419-1,228 3,177 1,-1 2,-45 11,42-7,-67 4,62-9,-62 14,60-9,-52 3,-13-8,62-3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7T19:17:32.82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7T19:17:33.77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7T19:21:38.22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2809 42,'-5'-4,"1"0,-1 1,0 0,0 0,0 1,0-1,0 1,-1 0,1 0,-1 1,-11-2,-69-3,60 6,-855-4,442 7,-824-3,1222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7T20:14:35.33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0 160,'57'0,"0"-2,0-3,-1-2,109-29,-107 17,1 4,0 2,61-6,12-1,-91 12,79-6,697 13,-384 3,208-2,-603 2,0 2,60 14,-95-17,33 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7T20:16:20.92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2348 1,'-695'0,"630"3,0 3,-92 20,84-7,51-12,-1-2,-1 0,-28 2,6-5,7-1,-69 12,-128 35,-37-9,199-30,0-3,-111-6,97-1,39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Arial" panose="020B0604020202020204" pitchFamily="34" charset="0"/>
              </a:defRPr>
            </a:lvl1pPr>
          </a:lstStyle>
          <a:p>
            <a:fld id="{4CCB3563-B21F-4472-A953-CA98BFE318F2}" type="datetimeFigureOut">
              <a:rPr lang="en-US" smtClean="0"/>
              <a:pPr/>
              <a:t>8/28/2023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Arial" panose="020B0604020202020204" pitchFamily="34" charset="0"/>
              </a:defRPr>
            </a:lvl1pPr>
          </a:lstStyle>
          <a:p>
            <a:fld id="{B8C36D78-C19F-4765-8B7F-2FE8BFF07D6C}" type="slidenum">
              <a:rPr lang="en-US" smtClean="0"/>
              <a:pPr/>
              <a:t>‹#›</a:t>
            </a:fld>
            <a:endParaRPr lang="en-US" dirty="0"/>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2222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55231A64-B4DD-41A6-92C0-3C1A056F8046}" type="slidenum">
              <a:rPr lang="en-US" smtClean="0"/>
              <a:pPr>
                <a:defRPr/>
              </a:pPr>
              <a:t>10</a:t>
            </a:fld>
            <a:endParaRPr lang="en-US" dirty="0"/>
          </a:p>
        </p:txBody>
      </p:sp>
    </p:spTree>
    <p:extLst>
      <p:ext uri="{BB962C8B-B14F-4D97-AF65-F5344CB8AC3E}">
        <p14:creationId xmlns:p14="http://schemas.microsoft.com/office/powerpoint/2010/main" val="1089809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12</a:t>
            </a:fld>
            <a:endParaRPr lang="en-US"/>
          </a:p>
        </p:txBody>
      </p:sp>
    </p:spTree>
    <p:extLst>
      <p:ext uri="{BB962C8B-B14F-4D97-AF65-F5344CB8AC3E}">
        <p14:creationId xmlns:p14="http://schemas.microsoft.com/office/powerpoint/2010/main" val="192645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F442E6A5-04CB-4693-8615-B0DE006041F8}" type="slidenum">
              <a:rPr lang="en-US" smtClean="0"/>
              <a:pPr>
                <a:defRPr/>
              </a:pPr>
              <a:t>45</a:t>
            </a:fld>
            <a:endParaRPr lang="en-US" dirty="0"/>
          </a:p>
        </p:txBody>
      </p:sp>
    </p:spTree>
    <p:extLst>
      <p:ext uri="{BB962C8B-B14F-4D97-AF65-F5344CB8AC3E}">
        <p14:creationId xmlns:p14="http://schemas.microsoft.com/office/powerpoint/2010/main" val="2449097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5643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F442E6A5-04CB-4693-8615-B0DE006041F8}" type="slidenum">
              <a:rPr lang="en-US" smtClean="0"/>
              <a:pPr>
                <a:defRPr/>
              </a:pPr>
              <a:t>47</a:t>
            </a:fld>
            <a:endParaRPr lang="en-US" dirty="0"/>
          </a:p>
        </p:txBody>
      </p:sp>
    </p:spTree>
    <p:extLst>
      <p:ext uri="{BB962C8B-B14F-4D97-AF65-F5344CB8AC3E}">
        <p14:creationId xmlns:p14="http://schemas.microsoft.com/office/powerpoint/2010/main" val="104650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F442E6A5-04CB-4693-8615-B0DE006041F8}" type="slidenum">
              <a:rPr lang="en-US" smtClean="0"/>
              <a:pPr>
                <a:defRPr/>
              </a:pPr>
              <a:t>48</a:t>
            </a:fld>
            <a:endParaRPr lang="en-US" dirty="0"/>
          </a:p>
        </p:txBody>
      </p:sp>
    </p:spTree>
    <p:extLst>
      <p:ext uri="{BB962C8B-B14F-4D97-AF65-F5344CB8AC3E}">
        <p14:creationId xmlns:p14="http://schemas.microsoft.com/office/powerpoint/2010/main" val="1911572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F442E6A5-04CB-4693-8615-B0DE006041F8}" type="slidenum">
              <a:rPr lang="en-US" smtClean="0"/>
              <a:pPr>
                <a:defRPr/>
              </a:pPr>
              <a:t>49</a:t>
            </a:fld>
            <a:endParaRPr lang="en-US" dirty="0"/>
          </a:p>
        </p:txBody>
      </p:sp>
    </p:spTree>
    <p:extLst>
      <p:ext uri="{BB962C8B-B14F-4D97-AF65-F5344CB8AC3E}">
        <p14:creationId xmlns:p14="http://schemas.microsoft.com/office/powerpoint/2010/main" val="1445710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8118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739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115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CC91ECD-413E-4768-B09E-4DB5B9067497}" type="slidenum">
              <a:rPr lang="en-US" smtClean="0"/>
              <a:pPr>
                <a:defRPr/>
              </a:pPr>
              <a:t>2</a:t>
            </a:fld>
            <a:endParaRPr lang="en-US" dirty="0"/>
          </a:p>
        </p:txBody>
      </p:sp>
    </p:spTree>
    <p:extLst>
      <p:ext uri="{BB962C8B-B14F-4D97-AF65-F5344CB8AC3E}">
        <p14:creationId xmlns:p14="http://schemas.microsoft.com/office/powerpoint/2010/main" val="27694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F442E6A5-04CB-4693-8615-B0DE006041F8}" type="slidenum">
              <a:rPr lang="en-US" smtClean="0"/>
              <a:pPr>
                <a:defRPr/>
              </a:pPr>
              <a:t>53</a:t>
            </a:fld>
            <a:endParaRPr lang="en-US" dirty="0"/>
          </a:p>
        </p:txBody>
      </p:sp>
    </p:spTree>
    <p:extLst>
      <p:ext uri="{BB962C8B-B14F-4D97-AF65-F5344CB8AC3E}">
        <p14:creationId xmlns:p14="http://schemas.microsoft.com/office/powerpoint/2010/main" val="410874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ENSURE TO EXPLAIN THE IMPORTANCE OF CHECKING SETTINGS OF SCANNER TO ENSURE THAT FILES ARE SMALLER AND QUICKER TO UPLOAD</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5B6C7B1E-0D0B-4EAB-B663-6E0985AA0860}" type="slidenum">
              <a:rPr lang="en-US" smtClean="0"/>
              <a:pPr>
                <a:defRPr/>
              </a:pPr>
              <a:t>3</a:t>
            </a:fld>
            <a:endParaRPr lang="en-US" dirty="0"/>
          </a:p>
        </p:txBody>
      </p:sp>
    </p:spTree>
    <p:extLst>
      <p:ext uri="{BB962C8B-B14F-4D97-AF65-F5344CB8AC3E}">
        <p14:creationId xmlns:p14="http://schemas.microsoft.com/office/powerpoint/2010/main" val="35562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SPEND SOME TIME EXPLAINING WHAT SEP IS GOOD FOR, SUCH AS UPLOADING RECORDS, THAT YOU WOULD LIKE UPLOADED INTO VBMS FASTER.</a:t>
            </a:r>
          </a:p>
          <a:p>
            <a:endParaRPr lang="en-US" altLang="en-US" dirty="0"/>
          </a:p>
          <a:p>
            <a:r>
              <a:rPr lang="en-US" altLang="en-US" dirty="0"/>
              <a:t>POA REQUEST ACCEPTANCE, USEFUL FOR ASSISTING VETERANS REMOTELY – PROVIDE EXAMPLE:</a:t>
            </a:r>
          </a:p>
          <a:p>
            <a:r>
              <a:rPr lang="en-US" altLang="en-US" dirty="0"/>
              <a:t>EXAMPLE: ASSISTING VETERAN OVER THE PHONE, EMAIL. VETERAN CAN REQUEST POA ON EBENEFITS AND YOU ACCEPT ON SEP AND WORK CLAIM FROM THERE. </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D0F2DA3-9C4E-4BB2-A12F-C15F084A7F92}" type="slidenum">
              <a:rPr lang="en-US" smtClean="0"/>
              <a:pPr>
                <a:defRPr/>
              </a:pPr>
              <a:t>4</a:t>
            </a:fld>
            <a:endParaRPr lang="en-US" dirty="0"/>
          </a:p>
        </p:txBody>
      </p:sp>
    </p:spTree>
    <p:extLst>
      <p:ext uri="{BB962C8B-B14F-4D97-AF65-F5344CB8AC3E}">
        <p14:creationId xmlns:p14="http://schemas.microsoft.com/office/powerpoint/2010/main" val="135961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EVERYONE REGISTERING FOR FIRST TIME, WILL MORE THAN LIKELY NEED TO HAVE THERESA GIVE THEM ACCESS TO ACCEPT OR DENY POA REQUEST. IT WILL BE UP TO DSO, IF THEY WANT TO PROVIDE THEM ACCESS, SO THAT HE/SHE, CAN EMAIL THERESA REQUESTING ACCESS FOR SUCH INDIVIDUAL.</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AB427924-FC6A-4844-AAA6-515394B86CA5}" type="slidenum">
              <a:rPr lang="en-US" smtClean="0"/>
              <a:pPr>
                <a:defRPr/>
              </a:pPr>
              <a:t>5</a:t>
            </a:fld>
            <a:endParaRPr lang="en-US" dirty="0"/>
          </a:p>
        </p:txBody>
      </p:sp>
    </p:spTree>
    <p:extLst>
      <p:ext uri="{BB962C8B-B14F-4D97-AF65-F5344CB8AC3E}">
        <p14:creationId xmlns:p14="http://schemas.microsoft.com/office/powerpoint/2010/main" val="2088630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8C507591-7B1C-475F-9EEC-E8C5A7794730}" type="slidenum">
              <a:rPr lang="en-US" smtClean="0"/>
              <a:pPr>
                <a:defRPr/>
              </a:pPr>
              <a:t>6</a:t>
            </a:fld>
            <a:endParaRPr lang="en-US" dirty="0"/>
          </a:p>
        </p:txBody>
      </p:sp>
    </p:spTree>
    <p:extLst>
      <p:ext uri="{BB962C8B-B14F-4D97-AF65-F5344CB8AC3E}">
        <p14:creationId xmlns:p14="http://schemas.microsoft.com/office/powerpoint/2010/main" val="3566259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C03770C1-844F-4DEF-8E81-87B7A0C20F7D}" type="slidenum">
              <a:rPr lang="en-US" smtClean="0"/>
              <a:pPr>
                <a:defRPr/>
              </a:pPr>
              <a:t>7</a:t>
            </a:fld>
            <a:endParaRPr lang="en-US" dirty="0"/>
          </a:p>
        </p:txBody>
      </p:sp>
    </p:spTree>
    <p:extLst>
      <p:ext uri="{BB962C8B-B14F-4D97-AF65-F5344CB8AC3E}">
        <p14:creationId xmlns:p14="http://schemas.microsoft.com/office/powerpoint/2010/main" val="185907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EXPLAIN TO CLASS THAT IF ANYONE PUTS ANY LIMITATION ON HEALTH INFO, THEN THEY SHOULD ATTEMPT TO FOLLOW UP WITH VETERAN AND EXPLAIN TO THEM, WHAT THE LIMITATION OF HEALTH INFO DOES TO POA ACCESS. </a:t>
            </a:r>
          </a:p>
          <a:p>
            <a:endParaRPr lang="en-US" altLang="en-US" dirty="0"/>
          </a:p>
          <a:p>
            <a:r>
              <a:rPr lang="en-US" altLang="en-US" dirty="0"/>
              <a:t>SUGGEST TO CLASS TO CREATE A TEMPLATE TO QUICKLY SEND EMAIL WITH EXPLANATION OF DENIAL AND REASON. </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28AFC1E0-4D09-4C44-98E9-95964C4CA417}" type="slidenum">
              <a:rPr lang="en-US" smtClean="0"/>
              <a:pPr>
                <a:defRPr/>
              </a:pPr>
              <a:t>8</a:t>
            </a:fld>
            <a:endParaRPr lang="en-US" dirty="0"/>
          </a:p>
        </p:txBody>
      </p:sp>
    </p:spTree>
    <p:extLst>
      <p:ext uri="{BB962C8B-B14F-4D97-AF65-F5344CB8AC3E}">
        <p14:creationId xmlns:p14="http://schemas.microsoft.com/office/powerpoint/2010/main" val="346547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ENCOURAGE THEM TO MAKE A POC AT LOCAL APPEALS TEAM, SO THAT THEY CAN FIND ANY STATUS OF APPEALS FOR POA REQUEST. </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99FDDE84-4E14-492B-A0C3-294D7936C440}" type="slidenum">
              <a:rPr lang="en-US" smtClean="0"/>
              <a:pPr>
                <a:defRPr/>
              </a:pPr>
              <a:t>9</a:t>
            </a:fld>
            <a:endParaRPr lang="en-US" dirty="0"/>
          </a:p>
        </p:txBody>
      </p:sp>
    </p:spTree>
    <p:extLst>
      <p:ext uri="{BB962C8B-B14F-4D97-AF65-F5344CB8AC3E}">
        <p14:creationId xmlns:p14="http://schemas.microsoft.com/office/powerpoint/2010/main" val="288735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9064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70152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92827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61944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7770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95948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35106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86017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73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881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71242482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1412164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36867991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2412311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8882062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578224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2D809A6-B977-45CA-BC64-77C86AC76C02}" type="datetime1">
              <a:rPr lang="en-US" smtClean="0"/>
              <a:pPr>
                <a:defRPr/>
              </a:pPr>
              <a:t>8/28/2023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76F2E7C-C042-4555-B404-16BDCC60B113}" type="slidenum">
              <a:rPr lang="en-US" smtClean="0"/>
              <a:pPr>
                <a:defRPr/>
              </a:pPr>
              <a:t>‹#›</a:t>
            </a:fld>
            <a:endParaRPr lang="en-US" dirty="0"/>
          </a:p>
        </p:txBody>
      </p:sp>
    </p:spTree>
    <p:extLst>
      <p:ext uri="{BB962C8B-B14F-4D97-AF65-F5344CB8AC3E}">
        <p14:creationId xmlns:p14="http://schemas.microsoft.com/office/powerpoint/2010/main" val="264863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097940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9662758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5687523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9473685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2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45506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72174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84466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43315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51949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fld id="{58275F71-03D8-4E4B-9D1C-D9F8B6AB7123}" type="datetime1">
              <a:rPr lang="en-US" smtClean="0">
                <a:solidFill>
                  <a:prstClr val="black"/>
                </a:solidFill>
              </a:rPr>
              <a:pPr>
                <a:defRPr/>
              </a:pPr>
              <a:t>8/28/2023</a:t>
            </a:fld>
            <a:endParaRPr lang="en-US"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atin typeface="Arial" panose="020B0604020202020204" pitchFamily="34"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75AD29-2591-4391-8D28-DD298FB87CE4}" type="slidenum">
              <a:rPr kumimoji="0" lang="en-US" alt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127112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anose="020B0604020202020204" pitchFamily="34" charset="0"/>
              </a:defRPr>
            </a:lvl1pPr>
          </a:lstStyle>
          <a:p>
            <a:pPr>
              <a:defRPr/>
            </a:pPr>
            <a:fld id="{22D809A6-B977-45CA-BC64-77C86AC76C02}" type="datetime1">
              <a:rPr lang="en-US" smtClean="0"/>
              <a:pPr>
                <a:defRPr/>
              </a:pPr>
              <a:t>8/28/2023</a:t>
            </a:fld>
            <a:endParaRPr lang="en-US" dirty="0"/>
          </a:p>
        </p:txBody>
      </p:sp>
      <p:sp>
        <p:nvSpPr>
          <p:cNvPr id="3"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6F2E7C-C042-4555-B404-16BDCC60B113}" type="slidenum">
              <a:rPr lang="en-US"/>
              <a:pPr>
                <a:defRPr/>
              </a:pPr>
              <a:t>‹#›</a:t>
            </a:fld>
            <a:endParaRPr lang="en-US" dirty="0"/>
          </a:p>
        </p:txBody>
      </p:sp>
    </p:spTree>
    <p:extLst>
      <p:ext uri="{BB962C8B-B14F-4D97-AF65-F5344CB8AC3E}">
        <p14:creationId xmlns:p14="http://schemas.microsoft.com/office/powerpoint/2010/main" val="122916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69746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53163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65017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2.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 id="2147483682"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764DE79-268F-4C1A-8933-263129D2AF90}" type="datetimeFigureOut">
              <a:rPr lang="en-US" smtClean="0"/>
              <a:pPr/>
              <a:t>8/28/2023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48F63A3B-78C7-47BE-AE5E-E10140E04643}" type="slidenum">
              <a:rPr lang="en-US" smtClean="0"/>
              <a:pPr/>
              <a:t>‹#›</a:t>
            </a:fld>
            <a:endParaRPr lang="en-US" dirty="0"/>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8" name="Picture 7"/>
          <p:cNvPicPr>
            <a:picLocks noChangeAspect="1"/>
          </p:cNvPicPr>
          <p:nvPr userDrawn="1"/>
        </p:nvPicPr>
        <p:blipFill rotWithShape="1">
          <a:blip r:embed="rId1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64809099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764DE79-268F-4C1A-8933-263129D2AF90}" type="datetimeFigureOut">
              <a:rPr lang="en-US" smtClean="0"/>
              <a:pPr/>
              <a:t>8/28/2023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0B18D57-13A5-4968-950D-8FEF41FA4399}" type="slidenum">
              <a:rPr lang="en-US" smtClean="0"/>
              <a:pPr/>
              <a:t>‹#›</a:t>
            </a:fld>
            <a:endParaRPr lang="en-US" dirty="0"/>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8490178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73415757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5.JPG"/><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1.xml"/><Relationship Id="rId6" Type="http://schemas.openxmlformats.org/officeDocument/2006/relationships/customXml" Target="../ink/ink3.xml"/><Relationship Id="rId5" Type="http://schemas.openxmlformats.org/officeDocument/2006/relationships/image" Target="../media/image55.png"/><Relationship Id="rId4" Type="http://schemas.openxmlformats.org/officeDocument/2006/relationships/customXml" Target="../ink/ink2.xml"/></Relationships>
</file>

<file path=ppt/slides/_rels/slide3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3.JPG"/><Relationship Id="rId1" Type="http://schemas.openxmlformats.org/officeDocument/2006/relationships/slideLayout" Target="../slideLayouts/slideLayout21.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30.JPG"/><Relationship Id="rId1" Type="http://schemas.openxmlformats.org/officeDocument/2006/relationships/slideLayout" Target="../slideLayouts/slideLayout21.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31.JPG"/><Relationship Id="rId1" Type="http://schemas.openxmlformats.org/officeDocument/2006/relationships/slideLayout" Target="../slideLayouts/slideLayout21.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2" Type="http://schemas.openxmlformats.org/officeDocument/2006/relationships/hyperlink" Target="https://eauth.va.gov/accessva/?cspSelectFor=quicksubmit" TargetMode="Externa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s://www.sep.va.gov/sep/web/guest/sep"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hyperlink" Target="mailto:taldana@vfw.org" TargetMode="External"/><Relationship Id="rId4" Type="http://schemas.openxmlformats.org/officeDocument/2006/relationships/hyperlink" Target="https://www.sep.va.gov/sep/web/guest/sep"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8934" y="2356623"/>
            <a:ext cx="6531429" cy="2185214"/>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Using Electronic Submission Systems</a:t>
            </a:r>
          </a:p>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VFW Basic Training</a:t>
            </a:r>
            <a:b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2" name="TextBox 1"/>
          <p:cNvSpPr txBox="1"/>
          <p:nvPr/>
        </p:nvSpPr>
        <p:spPr>
          <a:xfrm>
            <a:off x="5255395" y="4541837"/>
            <a:ext cx="6197594" cy="830997"/>
          </a:xfrm>
          <a:prstGeom prst="rect">
            <a:avLst/>
          </a:prstGeom>
          <a:noFill/>
        </p:spPr>
        <p:txBody>
          <a:bodyPr wrap="square" rtlCol="0">
            <a:spAutoFit/>
          </a:bodyPr>
          <a:lstStyle/>
          <a:p>
            <a:pPr algn="r"/>
            <a:endParaRPr lang="en-US" sz="2800" b="1"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5"/>
          <p:cNvSpPr txBox="1">
            <a:spLocks noChangeArrowheads="1"/>
          </p:cNvSpPr>
          <p:nvPr/>
        </p:nvSpPr>
        <p:spPr bwMode="auto">
          <a:xfrm>
            <a:off x="6898483" y="1689499"/>
            <a:ext cx="3708797"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a:latin typeface="Palatino Linotype" panose="02040502050505030304" pitchFamily="18" charset="0"/>
            </a:endParaRPr>
          </a:p>
          <a:p>
            <a:pPr>
              <a:spcBef>
                <a:spcPct val="0"/>
              </a:spcBef>
            </a:pPr>
            <a:endParaRPr lang="en-US" altLang="en-US" sz="1350">
              <a:latin typeface="Palatino Linotype" panose="02040502050505030304" pitchFamily="18" charset="0"/>
            </a:endParaRPr>
          </a:p>
          <a:p>
            <a:pPr>
              <a:spcBef>
                <a:spcPct val="0"/>
              </a:spcBef>
            </a:pPr>
            <a:endParaRPr lang="en-US" altLang="en-US" sz="1350">
              <a:latin typeface="Palatino Linotype" panose="02040502050505030304" pitchFamily="18" charset="0"/>
            </a:endParaRPr>
          </a:p>
        </p:txBody>
      </p:sp>
      <p:sp>
        <p:nvSpPr>
          <p:cNvPr id="50180" name="TextBox 1"/>
          <p:cNvSpPr txBox="1">
            <a:spLocks noChangeArrowheads="1"/>
          </p:cNvSpPr>
          <p:nvPr/>
        </p:nvSpPr>
        <p:spPr bwMode="auto">
          <a:xfrm>
            <a:off x="0" y="190197"/>
            <a:ext cx="940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4000" b="1" dirty="0">
                <a:latin typeface="Arial" panose="020B0604020202020204" pitchFamily="34" charset="0"/>
                <a:cs typeface="Arial" panose="020B0604020202020204" pitchFamily="34" charset="0"/>
              </a:rPr>
              <a:t>SEP: Viewing Accepted Requests </a:t>
            </a:r>
          </a:p>
        </p:txBody>
      </p:sp>
      <p:sp>
        <p:nvSpPr>
          <p:cNvPr id="3" name="TextBox 2"/>
          <p:cNvSpPr txBox="1"/>
          <p:nvPr/>
        </p:nvSpPr>
        <p:spPr>
          <a:xfrm>
            <a:off x="5611528" y="1512546"/>
            <a:ext cx="5742272" cy="4801314"/>
          </a:xfrm>
          <a:prstGeom prst="rect">
            <a:avLst/>
          </a:prstGeom>
          <a:noFill/>
        </p:spPr>
        <p:txBody>
          <a:bodyPr wrap="square">
            <a:spAutoFit/>
          </a:bodyPr>
          <a:lstStyle/>
          <a:p>
            <a:pPr marL="257175" indent="-257175">
              <a:buFont typeface="Arial" panose="020B0604020202020204" pitchFamily="34" charset="0"/>
              <a:buChar char="•"/>
              <a:defRPr/>
            </a:pPr>
            <a:r>
              <a:rPr lang="en-US" sz="2800" dirty="0">
                <a:latin typeface="Arial" panose="020B0604020202020204" pitchFamily="34" charset="0"/>
                <a:cs typeface="Arial" panose="020B0604020202020204" pitchFamily="34" charset="0"/>
              </a:rPr>
              <a:t>SEP allows you to view POA files you have accepted</a:t>
            </a:r>
          </a:p>
          <a:p>
            <a:pPr>
              <a:defRPr/>
            </a:pPr>
            <a:endParaRPr lang="en-US" sz="105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defRPr/>
            </a:pPr>
            <a:r>
              <a:rPr lang="en-US" sz="2800" dirty="0">
                <a:latin typeface="Arial" panose="020B0604020202020204" pitchFamily="34" charset="0"/>
                <a:cs typeface="Arial" panose="020B0604020202020204" pitchFamily="34" charset="0"/>
              </a:rPr>
              <a:t>To access these files, select the “accepted” option displayed on the left and click on “find request”. </a:t>
            </a:r>
          </a:p>
          <a:p>
            <a:pPr marL="257175" indent="-257175">
              <a:buFont typeface="Arial" panose="020B0604020202020204" pitchFamily="34" charset="0"/>
              <a:buChar char="•"/>
              <a:defRPr/>
            </a:pPr>
            <a:endParaRPr lang="en-US" sz="105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defRPr/>
            </a:pPr>
            <a:r>
              <a:rPr lang="en-US" sz="2800" dirty="0">
                <a:latin typeface="Arial" panose="020B0604020202020204" pitchFamily="34" charset="0"/>
                <a:cs typeface="Arial" panose="020B0604020202020204" pitchFamily="34" charset="0"/>
              </a:rPr>
              <a:t>This will allow you to view clients accepted by VFW, so that you can add them into VetraSpec.</a:t>
            </a:r>
          </a:p>
          <a:p>
            <a:pPr>
              <a:defRPr/>
            </a:pPr>
            <a:endParaRPr lang="en-US" dirty="0">
              <a:latin typeface="Arial" panose="020B0604020202020204" pitchFamily="34" charset="0"/>
            </a:endParaRPr>
          </a:p>
          <a:p>
            <a:pPr>
              <a:defRPr/>
            </a:pPr>
            <a:r>
              <a:rPr lang="en-US" sz="1500" dirty="0">
                <a:latin typeface="Arial" panose="020B0604020202020204" pitchFamily="34" charset="0"/>
              </a:rPr>
              <a:t> </a:t>
            </a:r>
          </a:p>
        </p:txBody>
      </p:sp>
      <p:pic>
        <p:nvPicPr>
          <p:cNvPr id="69637"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089" t="1153" r="17305" b="4595"/>
          <a:stretch/>
        </p:blipFill>
        <p:spPr>
          <a:xfrm>
            <a:off x="914400" y="1341400"/>
            <a:ext cx="4389835" cy="5030773"/>
          </a:xfrm>
        </p:spPr>
      </p:pic>
      <p:sp>
        <p:nvSpPr>
          <p:cNvPr id="2" name="Slide Number Placeholder 1"/>
          <p:cNvSpPr>
            <a:spLocks noGrp="1"/>
          </p:cNvSpPr>
          <p:nvPr>
            <p:ph type="sldNum" sz="quarter" idx="12"/>
          </p:nvPr>
        </p:nvSpPr>
        <p:spPr/>
        <p:txBody>
          <a:bodyPr/>
          <a:lstStyle/>
          <a:p>
            <a:pPr>
              <a:defRPr/>
            </a:pPr>
            <a:fld id="{0421B8FA-552D-466A-9630-AD119F12265D}" type="slidenum">
              <a:rPr lang="en-US" sz="2000"/>
              <a:pPr>
                <a:defRPr/>
              </a:pPr>
              <a:t>10</a:t>
            </a:fld>
            <a:endParaRPr lang="en-US" sz="2000" dirty="0"/>
          </a:p>
        </p:txBody>
      </p:sp>
    </p:spTree>
    <p:extLst>
      <p:ext uri="{BB962C8B-B14F-4D97-AF65-F5344CB8AC3E}">
        <p14:creationId xmlns:p14="http://schemas.microsoft.com/office/powerpoint/2010/main" val="313269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1"/>
            <a:ext cx="7563805" cy="1210491"/>
          </a:xfrm>
        </p:spPr>
        <p:txBody>
          <a:bodyPr>
            <a:normAutofit fontScale="90000"/>
          </a:bodyPr>
          <a:lstStyle/>
          <a:p>
            <a:r>
              <a:rPr lang="en-US" altLang="en-US" b="1" dirty="0">
                <a:latin typeface="Arial" panose="020B0604020202020204" pitchFamily="34" charset="0"/>
                <a:cs typeface="Arial" panose="020B0604020202020204" pitchFamily="34" charset="0"/>
              </a:rPr>
              <a:t>SEP: Viewing a Veteran’s File</a:t>
            </a:r>
            <a:endParaRPr lang="en-US" altLang="en-US" dirty="0">
              <a:latin typeface="Arial" panose="020B0604020202020204" pitchFamily="34" charset="0"/>
              <a:cs typeface="Arial" panose="020B0604020202020204" pitchFamily="34" charset="0"/>
            </a:endParaRPr>
          </a:p>
        </p:txBody>
      </p:sp>
      <p:pic>
        <p:nvPicPr>
          <p:cNvPr id="73731"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02" r="7675"/>
          <a:stretch/>
        </p:blipFill>
        <p:spPr>
          <a:xfrm>
            <a:off x="812178" y="1393054"/>
            <a:ext cx="5332235" cy="5328421"/>
          </a:xfrm>
        </p:spPr>
      </p:pic>
      <p:sp>
        <p:nvSpPr>
          <p:cNvPr id="4" name="Slide Number Placeholder 3"/>
          <p:cNvSpPr>
            <a:spLocks noGrp="1"/>
          </p:cNvSpPr>
          <p:nvPr>
            <p:ph type="sldNum" sz="quarter" idx="12"/>
          </p:nvPr>
        </p:nvSpPr>
        <p:spPr/>
        <p:txBody>
          <a:bodyPr/>
          <a:lstStyle/>
          <a:p>
            <a:pPr>
              <a:defRPr/>
            </a:pPr>
            <a:fld id="{A27DA1FE-F0B1-470A-9341-F47E07DCCEDA}" type="slidenum">
              <a:rPr lang="en-US" sz="2000" smtClean="0"/>
              <a:pPr>
                <a:defRPr/>
              </a:pPr>
              <a:t>11</a:t>
            </a:fld>
            <a:endParaRPr lang="en-US" sz="2000" dirty="0"/>
          </a:p>
        </p:txBody>
      </p:sp>
      <p:sp>
        <p:nvSpPr>
          <p:cNvPr id="6" name="TextBox 5"/>
          <p:cNvSpPr txBox="1"/>
          <p:nvPr/>
        </p:nvSpPr>
        <p:spPr>
          <a:xfrm>
            <a:off x="6620112" y="1757198"/>
            <a:ext cx="4681551" cy="4401205"/>
          </a:xfrm>
          <a:prstGeom prst="rect">
            <a:avLst/>
          </a:prstGeom>
          <a:noFill/>
        </p:spPr>
        <p:txBody>
          <a:bodyPr wrap="square">
            <a:spAutoFit/>
          </a:bodyPr>
          <a:lstStyle/>
          <a:p>
            <a:pPr marL="214313" indent="-214313">
              <a:buFont typeface="Arial" panose="020B0604020202020204" pitchFamily="34" charset="0"/>
              <a:buChar char="•"/>
              <a:defRPr/>
            </a:pPr>
            <a:r>
              <a:rPr lang="en-US" sz="2800" dirty="0">
                <a:latin typeface="Arial" panose="020B0604020202020204" pitchFamily="34" charset="0"/>
                <a:cs typeface="Arial" panose="020B0604020202020204" pitchFamily="34" charset="0"/>
              </a:rPr>
              <a:t>SEP allows you to view what the veteran sees in eBenefits</a:t>
            </a:r>
          </a:p>
          <a:p>
            <a:pPr marL="214313" indent="-214313">
              <a:buFont typeface="Arial" panose="020B0604020202020204" pitchFamily="34" charset="0"/>
              <a:buChar char="•"/>
              <a:defRPr/>
            </a:pPr>
            <a:endParaRPr lang="en-US" sz="28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800" dirty="0">
                <a:latin typeface="Arial" panose="020B0604020202020204" pitchFamily="34" charset="0"/>
                <a:cs typeface="Arial" panose="020B0604020202020204" pitchFamily="34" charset="0"/>
              </a:rPr>
              <a:t>The easiest way to search for a veteran is by by SSN in the Dashboard</a:t>
            </a:r>
          </a:p>
          <a:p>
            <a:pPr marL="214313" indent="-214313">
              <a:buFont typeface="Arial" panose="020B0604020202020204" pitchFamily="34" charset="0"/>
              <a:buChar char="•"/>
              <a:defRPr/>
            </a:pPr>
            <a:endParaRPr lang="en-US" sz="28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800" dirty="0">
                <a:latin typeface="Arial" panose="020B0604020202020204" pitchFamily="34" charset="0"/>
                <a:cs typeface="Arial" panose="020B0604020202020204" pitchFamily="34" charset="0"/>
              </a:rPr>
              <a:t>Afterwards click on “search for veterans”</a:t>
            </a:r>
            <a:endParaRPr lang="en-US" sz="2800" dirty="0">
              <a:latin typeface="Arial" panose="020B0604020202020204" pitchFamily="34" charset="0"/>
            </a:endParaRPr>
          </a:p>
        </p:txBody>
      </p:sp>
    </p:spTree>
    <p:extLst>
      <p:ext uri="{BB962C8B-B14F-4D97-AF65-F5344CB8AC3E}">
        <p14:creationId xmlns:p14="http://schemas.microsoft.com/office/powerpoint/2010/main" val="15720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0"/>
            <a:ext cx="9213669" cy="1314995"/>
          </a:xfrm>
        </p:spPr>
        <p:txBody>
          <a:bodyPr>
            <a:normAutofit/>
          </a:bodyPr>
          <a:lstStyle/>
          <a:p>
            <a:r>
              <a:rPr lang="en-US" altLang="en-US" sz="4000" b="1" dirty="0">
                <a:latin typeface="Arial" panose="020B0604020202020204" pitchFamily="34" charset="0"/>
                <a:cs typeface="Arial" panose="020B0604020202020204" pitchFamily="34" charset="0"/>
              </a:rPr>
              <a:t>SEP: Completing Forms and Uploading Documents</a:t>
            </a:r>
          </a:p>
        </p:txBody>
      </p:sp>
      <p:sp>
        <p:nvSpPr>
          <p:cNvPr id="4" name="Slide Number Placeholder 3"/>
          <p:cNvSpPr>
            <a:spLocks noGrp="1"/>
          </p:cNvSpPr>
          <p:nvPr>
            <p:ph type="sldNum" sz="quarter" idx="12"/>
          </p:nvPr>
        </p:nvSpPr>
        <p:spPr/>
        <p:txBody>
          <a:bodyPr/>
          <a:lstStyle/>
          <a:p>
            <a:pPr>
              <a:defRPr/>
            </a:pPr>
            <a:fld id="{4F290107-093A-4728-A915-41B33AB1ACA9}" type="slidenum">
              <a:rPr lang="en-US" sz="2000" smtClean="0"/>
              <a:pPr>
                <a:defRPr/>
              </a:pPr>
              <a:t>12</a:t>
            </a:fld>
            <a:endParaRPr lang="en-US" sz="2000" dirty="0"/>
          </a:p>
        </p:txBody>
      </p:sp>
      <p:sp>
        <p:nvSpPr>
          <p:cNvPr id="6" name="TextBox 5"/>
          <p:cNvSpPr txBox="1"/>
          <p:nvPr/>
        </p:nvSpPr>
        <p:spPr>
          <a:xfrm>
            <a:off x="6872176" y="1314994"/>
            <a:ext cx="4697389" cy="4524315"/>
          </a:xfrm>
          <a:prstGeom prst="rect">
            <a:avLst/>
          </a:prstGeom>
          <a:noFill/>
        </p:spPr>
        <p:txBody>
          <a:bodyPr wrap="square">
            <a:spAutoFit/>
          </a:bodyPr>
          <a:lstStyle/>
          <a:p>
            <a:pPr marL="214313" indent="-214313">
              <a:buFont typeface="Arial" panose="020B0604020202020204" pitchFamily="34" charset="0"/>
              <a:buChar char="•"/>
              <a:defRPr/>
            </a:pPr>
            <a:endParaRPr lang="en-US" sz="32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3200" dirty="0">
                <a:latin typeface="Arial" panose="020B0604020202020204" pitchFamily="34" charset="0"/>
                <a:cs typeface="Arial" panose="020B0604020202020204" pitchFamily="34" charset="0"/>
              </a:rPr>
              <a:t>After you search for veterans file, this screen on left will appear</a:t>
            </a:r>
          </a:p>
          <a:p>
            <a:pPr marL="214313" indent="-214313">
              <a:buFont typeface="Arial" panose="020B0604020202020204" pitchFamily="34" charset="0"/>
              <a:buChar char="•"/>
              <a:defRPr/>
            </a:pPr>
            <a:endParaRPr lang="en-US" sz="32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3200" dirty="0">
                <a:latin typeface="Arial" panose="020B0604020202020204" pitchFamily="34" charset="0"/>
                <a:cs typeface="Arial" panose="020B0604020202020204" pitchFamily="34" charset="0"/>
              </a:rPr>
              <a:t>From here there are many actions that you can select from</a:t>
            </a:r>
          </a:p>
        </p:txBody>
      </p:sp>
      <p:pic>
        <p:nvPicPr>
          <p:cNvPr id="7" name="Content Placeholder 6" descr="A picture containing table&#10;&#10;Description automatically generated">
            <a:extLst>
              <a:ext uri="{FF2B5EF4-FFF2-40B4-BE49-F238E27FC236}">
                <a16:creationId xmlns:a16="http://schemas.microsoft.com/office/drawing/2014/main" id="{68F294F5-1578-4293-B066-57F8527652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6215" y="1930128"/>
            <a:ext cx="5110449" cy="4351338"/>
          </a:xfrm>
        </p:spPr>
      </p:pic>
    </p:spTree>
    <p:extLst>
      <p:ext uri="{BB962C8B-B14F-4D97-AF65-F5344CB8AC3E}">
        <p14:creationId xmlns:p14="http://schemas.microsoft.com/office/powerpoint/2010/main" val="1316168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ED17764-04C7-4564-BB9D-0FFD857FC6EF}" type="slidenum">
              <a:rPr lang="en-US" sz="2000" smtClean="0"/>
              <a:pPr>
                <a:defRPr/>
              </a:pPr>
              <a:t>13</a:t>
            </a:fld>
            <a:endParaRPr lang="en-US" sz="2000" dirty="0"/>
          </a:p>
        </p:txBody>
      </p:sp>
      <p:sp>
        <p:nvSpPr>
          <p:cNvPr id="6" name="TextBox 5"/>
          <p:cNvSpPr txBox="1"/>
          <p:nvPr/>
        </p:nvSpPr>
        <p:spPr>
          <a:xfrm>
            <a:off x="6595730" y="1520622"/>
            <a:ext cx="5002712" cy="4154984"/>
          </a:xfrm>
          <a:prstGeom prst="rect">
            <a:avLst/>
          </a:prstGeom>
          <a:noFill/>
        </p:spPr>
        <p:txBody>
          <a:bodyPr wrap="square">
            <a:spAutoFit/>
          </a:bodyPr>
          <a:lstStyle/>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To upload documents, first click on “actions” then click on “Claim Status”</a:t>
            </a:r>
          </a:p>
          <a:p>
            <a:pPr marL="214313" indent="-214313">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This will bring you to the Work in Process screen as shown on next slide</a:t>
            </a:r>
          </a:p>
          <a:p>
            <a:pPr>
              <a:defRPr/>
            </a:pPr>
            <a:endParaRPr lang="en-US"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You can also start a new form, such as VA form 21-526ez by selecting “online forms”</a:t>
            </a:r>
          </a:p>
        </p:txBody>
      </p:sp>
      <p:sp>
        <p:nvSpPr>
          <p:cNvPr id="8" name="Title 1"/>
          <p:cNvSpPr>
            <a:spLocks noGrp="1"/>
          </p:cNvSpPr>
          <p:nvPr>
            <p:ph type="title"/>
          </p:nvPr>
        </p:nvSpPr>
        <p:spPr>
          <a:xfrm>
            <a:off x="0" y="0"/>
            <a:ext cx="9030789" cy="1314995"/>
          </a:xfrm>
        </p:spPr>
        <p:txBody>
          <a:bodyPr>
            <a:normAutofit/>
          </a:bodyPr>
          <a:lstStyle/>
          <a:p>
            <a:r>
              <a:rPr lang="en-US" altLang="en-US" sz="4000" b="1" dirty="0">
                <a:latin typeface="Arial" panose="020B0604020202020204" pitchFamily="34" charset="0"/>
                <a:cs typeface="Arial" panose="020B0604020202020204" pitchFamily="34" charset="0"/>
              </a:rPr>
              <a:t>SEP: Completing Forms and Uploading Documents</a:t>
            </a:r>
          </a:p>
        </p:txBody>
      </p:sp>
      <p:pic>
        <p:nvPicPr>
          <p:cNvPr id="7" name="Content Placeholder 6" descr="A picture containing table&#10;&#10;Description automatically generated">
            <a:extLst>
              <a:ext uri="{FF2B5EF4-FFF2-40B4-BE49-F238E27FC236}">
                <a16:creationId xmlns:a16="http://schemas.microsoft.com/office/drawing/2014/main" id="{853FB7CE-3950-4A24-8709-CAC43D6118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934" y="1459377"/>
            <a:ext cx="6238952" cy="4896973"/>
          </a:xfrm>
        </p:spPr>
      </p:pic>
    </p:spTree>
    <p:extLst>
      <p:ext uri="{BB962C8B-B14F-4D97-AF65-F5344CB8AC3E}">
        <p14:creationId xmlns:p14="http://schemas.microsoft.com/office/powerpoint/2010/main" val="249798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88" r="5350" b="4134"/>
          <a:stretch/>
        </p:blipFill>
        <p:spPr>
          <a:xfrm>
            <a:off x="775062" y="1541644"/>
            <a:ext cx="5092337" cy="4869253"/>
          </a:xfrm>
        </p:spPr>
      </p:pic>
      <p:sp>
        <p:nvSpPr>
          <p:cNvPr id="4" name="Slide Number Placeholder 3"/>
          <p:cNvSpPr>
            <a:spLocks noGrp="1"/>
          </p:cNvSpPr>
          <p:nvPr>
            <p:ph type="sldNum" sz="quarter" idx="12"/>
          </p:nvPr>
        </p:nvSpPr>
        <p:spPr/>
        <p:txBody>
          <a:bodyPr/>
          <a:lstStyle/>
          <a:p>
            <a:pPr>
              <a:defRPr/>
            </a:pPr>
            <a:fld id="{46230FC5-680A-4506-9AC8-C6B978AA40CE}" type="slidenum">
              <a:rPr lang="en-US" sz="2000" smtClean="0"/>
              <a:pPr>
                <a:defRPr/>
              </a:pPr>
              <a:t>14</a:t>
            </a:fld>
            <a:endParaRPr lang="en-US" sz="2000" dirty="0"/>
          </a:p>
        </p:txBody>
      </p:sp>
      <p:sp>
        <p:nvSpPr>
          <p:cNvPr id="6" name="TextBox 5"/>
          <p:cNvSpPr txBox="1"/>
          <p:nvPr/>
        </p:nvSpPr>
        <p:spPr>
          <a:xfrm>
            <a:off x="6258258" y="1566854"/>
            <a:ext cx="5292058" cy="4616648"/>
          </a:xfrm>
          <a:prstGeom prst="rect">
            <a:avLst/>
          </a:prstGeom>
          <a:noFill/>
        </p:spPr>
        <p:txBody>
          <a:bodyPr wrap="square">
            <a:spAutoFit/>
          </a:bodyPr>
          <a:lstStyle/>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To upload documents into a pending claim, select “Open Claims” </a:t>
            </a:r>
          </a:p>
          <a:p>
            <a:pPr marL="214313" indent="-214313">
              <a:buFont typeface="Arial" panose="020B0604020202020204" pitchFamily="34" charset="0"/>
              <a:buChar char="•"/>
              <a:defRPr/>
            </a:pPr>
            <a:endParaRPr lang="en-US" sz="1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This will expand the window to allow you to “upload documents”</a:t>
            </a:r>
          </a:p>
          <a:p>
            <a:pPr marL="214313" indent="-214313">
              <a:buFont typeface="Arial" panose="020B0604020202020204" pitchFamily="34" charset="0"/>
              <a:buChar char="•"/>
              <a:defRPr/>
            </a:pPr>
            <a:endParaRPr lang="en-US" sz="1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This screen also shows what the file has open or pending you can get a quick idea of any ITF’s, pending claims or open claims. </a:t>
            </a:r>
          </a:p>
          <a:p>
            <a:pPr marL="214313" indent="-214313">
              <a:buFont typeface="Arial" panose="020B0604020202020204" pitchFamily="34" charset="0"/>
              <a:buChar char="•"/>
              <a:defRPr/>
            </a:pPr>
            <a:endParaRPr lang="en-US" sz="1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For more detailed claim information use VBMS</a:t>
            </a:r>
          </a:p>
        </p:txBody>
      </p:sp>
      <p:sp>
        <p:nvSpPr>
          <p:cNvPr id="8" name="Title 1"/>
          <p:cNvSpPr>
            <a:spLocks noGrp="1"/>
          </p:cNvSpPr>
          <p:nvPr>
            <p:ph type="title"/>
          </p:nvPr>
        </p:nvSpPr>
        <p:spPr>
          <a:xfrm>
            <a:off x="0" y="0"/>
            <a:ext cx="8891451" cy="1314995"/>
          </a:xfrm>
        </p:spPr>
        <p:txBody>
          <a:bodyPr>
            <a:normAutofit/>
          </a:bodyPr>
          <a:lstStyle/>
          <a:p>
            <a:r>
              <a:rPr lang="en-US" altLang="en-US" sz="4000" b="1" dirty="0">
                <a:latin typeface="Arial" panose="020B0604020202020204" pitchFamily="34" charset="0"/>
                <a:cs typeface="Arial" panose="020B0604020202020204" pitchFamily="34" charset="0"/>
              </a:rPr>
              <a:t>SEP: Completing Forms and Uploading Documents</a:t>
            </a:r>
          </a:p>
        </p:txBody>
      </p:sp>
    </p:spTree>
    <p:extLst>
      <p:ext uri="{BB962C8B-B14F-4D97-AF65-F5344CB8AC3E}">
        <p14:creationId xmlns:p14="http://schemas.microsoft.com/office/powerpoint/2010/main" val="3451916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230FC5-680A-4506-9AC8-C6B978AA40CE}" type="slidenum">
              <a:rPr lang="en-US" sz="2000" smtClean="0"/>
              <a:pPr>
                <a:defRPr/>
              </a:pPr>
              <a:t>15</a:t>
            </a:fld>
            <a:endParaRPr lang="en-US" sz="2000" dirty="0"/>
          </a:p>
        </p:txBody>
      </p:sp>
      <p:sp>
        <p:nvSpPr>
          <p:cNvPr id="6" name="TextBox 5"/>
          <p:cNvSpPr txBox="1"/>
          <p:nvPr/>
        </p:nvSpPr>
        <p:spPr>
          <a:xfrm>
            <a:off x="371375" y="1573515"/>
            <a:ext cx="10982425" cy="4524315"/>
          </a:xfrm>
          <a:prstGeom prst="rect">
            <a:avLst/>
          </a:prstGeom>
          <a:noFill/>
        </p:spPr>
        <p:txBody>
          <a:bodyPr wrap="square">
            <a:spAutoFit/>
          </a:bodyPr>
          <a:lstStyle/>
          <a:p>
            <a:pPr>
              <a:defRPr/>
            </a:pPr>
            <a:r>
              <a:rPr lang="en-US" sz="3600" dirty="0">
                <a:latin typeface="Arial" panose="020B0604020202020204" pitchFamily="34" charset="0"/>
                <a:cs typeface="Arial" panose="020B0604020202020204" pitchFamily="34" charset="0"/>
              </a:rPr>
              <a:t>Submittals in SEP must be logged into TVB communications with a brief description of the claim action.</a:t>
            </a:r>
          </a:p>
          <a:p>
            <a:pPr>
              <a:defRPr/>
            </a:pPr>
            <a:endParaRPr lang="en-US" sz="3600" dirty="0">
              <a:latin typeface="Arial" panose="020B0604020202020204" pitchFamily="34" charset="0"/>
              <a:cs typeface="Arial" panose="020B0604020202020204" pitchFamily="34" charset="0"/>
            </a:endParaRPr>
          </a:p>
          <a:p>
            <a:pPr>
              <a:defRPr/>
            </a:pPr>
            <a:r>
              <a:rPr lang="en-US" sz="3600" dirty="0">
                <a:latin typeface="Arial" panose="020B0604020202020204" pitchFamily="34" charset="0"/>
                <a:cs typeface="Arial" panose="020B0604020202020204" pitchFamily="34" charset="0"/>
              </a:rPr>
              <a:t>If any evidence was uploaded to SEP, you must upload it to TVB as well</a:t>
            </a:r>
          </a:p>
          <a:p>
            <a:pPr>
              <a:defRPr/>
            </a:pPr>
            <a:endParaRPr lang="en-US" sz="3600" dirty="0">
              <a:latin typeface="Arial" panose="020B0604020202020204" pitchFamily="34" charset="0"/>
              <a:cs typeface="Arial" panose="020B0604020202020204" pitchFamily="34" charset="0"/>
            </a:endParaRPr>
          </a:p>
          <a:p>
            <a:pPr>
              <a:defRPr/>
            </a:pPr>
            <a:r>
              <a:rPr lang="en-US" sz="3600" dirty="0">
                <a:latin typeface="Arial" panose="020B0604020202020204" pitchFamily="34" charset="0"/>
                <a:cs typeface="Arial" panose="020B0604020202020204" pitchFamily="34" charset="0"/>
              </a:rPr>
              <a:t>Will the Veteran see the SEP submittal?  </a:t>
            </a:r>
          </a:p>
        </p:txBody>
      </p:sp>
      <p:sp>
        <p:nvSpPr>
          <p:cNvPr id="8" name="Title 1"/>
          <p:cNvSpPr>
            <a:spLocks noGrp="1"/>
          </p:cNvSpPr>
          <p:nvPr>
            <p:ph type="title"/>
          </p:nvPr>
        </p:nvSpPr>
        <p:spPr>
          <a:xfrm>
            <a:off x="0" y="0"/>
            <a:ext cx="8856617" cy="1314995"/>
          </a:xfrm>
        </p:spPr>
        <p:txBody>
          <a:bodyPr>
            <a:normAutofit/>
          </a:bodyPr>
          <a:lstStyle/>
          <a:p>
            <a:r>
              <a:rPr lang="en-US" altLang="en-US" sz="4000" b="1" dirty="0">
                <a:latin typeface="Arial" panose="020B0604020202020204" pitchFamily="34" charset="0"/>
                <a:cs typeface="Arial" panose="020B0604020202020204" pitchFamily="34" charset="0"/>
              </a:rPr>
              <a:t>SEP: Completing Forms and Uploading Documents</a:t>
            </a:r>
          </a:p>
        </p:txBody>
      </p:sp>
    </p:spTree>
    <p:extLst>
      <p:ext uri="{BB962C8B-B14F-4D97-AF65-F5344CB8AC3E}">
        <p14:creationId xmlns:p14="http://schemas.microsoft.com/office/powerpoint/2010/main" val="267294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718204"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sp>
        <p:nvSpPr>
          <p:cNvPr id="5" name="Content Placeholder 4">
            <a:extLst>
              <a:ext uri="{FF2B5EF4-FFF2-40B4-BE49-F238E27FC236}">
                <a16:creationId xmlns:a16="http://schemas.microsoft.com/office/drawing/2014/main" id="{9AFB5F57-8EE6-E369-37DE-D56AD5890599}"/>
              </a:ext>
            </a:extLst>
          </p:cNvPr>
          <p:cNvSpPr>
            <a:spLocks noGrp="1"/>
          </p:cNvSpPr>
          <p:nvPr>
            <p:ph idx="1"/>
          </p:nvPr>
        </p:nvSpPr>
        <p:spPr>
          <a:xfrm>
            <a:off x="838200" y="1494263"/>
            <a:ext cx="10279566" cy="4682700"/>
          </a:xfrm>
        </p:spPr>
        <p:txBody>
          <a:bodyPr>
            <a:normAutofit/>
          </a:bodyPr>
          <a:lstStyle/>
          <a:p>
            <a:pPr marL="0" indent="0">
              <a:buNone/>
            </a:pPr>
            <a:r>
              <a:rPr lang="en-US" dirty="0">
                <a:cs typeface="Arial" panose="020B0604020202020204" pitchFamily="34" charset="0"/>
              </a:rPr>
              <a:t>When using</a:t>
            </a:r>
            <a:r>
              <a:rPr lang="en-US" dirty="0">
                <a:latin typeface="Arial" panose="020B0604020202020204" pitchFamily="34" charset="0"/>
                <a:cs typeface="Arial" panose="020B0604020202020204" pitchFamily="34" charset="0"/>
              </a:rPr>
              <a:t> TVB to submit a claim, you must first select the veteran you wish to submit a claim for.</a:t>
            </a:r>
          </a:p>
          <a:p>
            <a:pPr marL="0" indent="0">
              <a:buNone/>
            </a:pPr>
            <a:endParaRPr lang="en-US" dirty="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From the home screen</a:t>
            </a:r>
            <a:r>
              <a:rPr lang="en-US" dirty="0">
                <a:cs typeface="Arial" panose="020B0604020202020204" pitchFamily="34" charset="0"/>
              </a:rPr>
              <a:t> click </a:t>
            </a:r>
            <a:r>
              <a:rPr lang="en-US" b="1" dirty="0">
                <a:cs typeface="Arial" panose="020B0604020202020204" pitchFamily="34" charset="0"/>
              </a:rPr>
              <a:t>Quick Search </a:t>
            </a:r>
            <a:r>
              <a:rPr lang="en-US" dirty="0">
                <a:cs typeface="Arial" panose="020B0604020202020204" pitchFamily="34" charset="0"/>
              </a:rPr>
              <a:t>and type in your veteran’s name. </a:t>
            </a:r>
          </a:p>
          <a:p>
            <a:pPr marL="0" indent="0">
              <a:buNone/>
            </a:pPr>
            <a:endParaRPr lang="en-US"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3" name="Picture 2" descr="Graphical user interface, application&#10;&#10;Description automatically generated">
            <a:extLst>
              <a:ext uri="{FF2B5EF4-FFF2-40B4-BE49-F238E27FC236}">
                <a16:creationId xmlns:a16="http://schemas.microsoft.com/office/drawing/2014/main" id="{D4856773-2C80-B315-7DA7-8F2D5C826A6C}"/>
              </a:ext>
            </a:extLst>
          </p:cNvPr>
          <p:cNvPicPr>
            <a:picLocks noChangeAspect="1"/>
          </p:cNvPicPr>
          <p:nvPr/>
        </p:nvPicPr>
        <p:blipFill rotWithShape="1">
          <a:blip r:embed="rId2">
            <a:extLst>
              <a:ext uri="{28A0092B-C50C-407E-A947-70E740481C1C}">
                <a14:useLocalDpi xmlns:a14="http://schemas.microsoft.com/office/drawing/2010/main" val="0"/>
              </a:ext>
            </a:extLst>
          </a:blip>
          <a:srcRect l="6796" t="17514" r="8825" b="45935"/>
          <a:stretch/>
        </p:blipFill>
        <p:spPr>
          <a:xfrm>
            <a:off x="977328" y="3972395"/>
            <a:ext cx="9305923" cy="2158584"/>
          </a:xfrm>
          <a:prstGeom prst="rect">
            <a:avLst/>
          </a:prstGeom>
        </p:spPr>
      </p:pic>
    </p:spTree>
    <p:extLst>
      <p:ext uri="{BB962C8B-B14F-4D97-AF65-F5344CB8AC3E}">
        <p14:creationId xmlns:p14="http://schemas.microsoft.com/office/powerpoint/2010/main" val="2532948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endParaRPr lang="en-US" sz="40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9AFB5F57-8EE6-E369-37DE-D56AD5890599}"/>
              </a:ext>
            </a:extLst>
          </p:cNvPr>
          <p:cNvSpPr>
            <a:spLocks noGrp="1"/>
          </p:cNvSpPr>
          <p:nvPr>
            <p:ph idx="1"/>
          </p:nvPr>
        </p:nvSpPr>
        <p:spPr>
          <a:xfrm>
            <a:off x="838200" y="986179"/>
            <a:ext cx="10515600" cy="4351338"/>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Once you have your veteran folder opened, you will need to click on the </a:t>
            </a:r>
            <a:r>
              <a:rPr lang="en-US" b="1" dirty="0">
                <a:cs typeface="Arial" panose="020B0604020202020204" pitchFamily="34" charset="0"/>
              </a:rPr>
              <a:t>C</a:t>
            </a:r>
            <a:r>
              <a:rPr lang="en-US" b="1" dirty="0">
                <a:latin typeface="Arial" panose="020B0604020202020204" pitchFamily="34" charset="0"/>
                <a:cs typeface="Arial" panose="020B0604020202020204" pitchFamily="34" charset="0"/>
              </a:rPr>
              <a:t>laim</a:t>
            </a:r>
            <a:r>
              <a:rPr lang="en-US" dirty="0">
                <a:latin typeface="Arial" panose="020B0604020202020204" pitchFamily="34" charset="0"/>
                <a:cs typeface="Arial" panose="020B0604020202020204" pitchFamily="34" charset="0"/>
              </a:rPr>
              <a:t> tab at the top.</a:t>
            </a:r>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BAC8434C-B9A7-F2B2-286D-D4B90B29A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316" y="3245961"/>
            <a:ext cx="5827485" cy="2968307"/>
          </a:xfrm>
          <a:prstGeom prst="rect">
            <a:avLst/>
          </a:prstGeom>
        </p:spPr>
      </p:pic>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B5A91A36-E495-CFD3-8BB8-A88AA97ABF21}"/>
                  </a:ext>
                </a:extLst>
              </p14:cNvPr>
              <p14:cNvContentPartPr/>
              <p14:nvPr/>
            </p14:nvContentPartPr>
            <p14:xfrm>
              <a:off x="3787040" y="5742681"/>
              <a:ext cx="596160" cy="30600"/>
            </p14:xfrm>
          </p:contentPart>
        </mc:Choice>
        <mc:Fallback xmlns="">
          <p:pic>
            <p:nvPicPr>
              <p:cNvPr id="15" name="Ink 14">
                <a:extLst>
                  <a:ext uri="{FF2B5EF4-FFF2-40B4-BE49-F238E27FC236}">
                    <a16:creationId xmlns:a16="http://schemas.microsoft.com/office/drawing/2014/main" id="{B5A91A36-E495-CFD3-8BB8-A88AA97ABF21}"/>
                  </a:ext>
                </a:extLst>
              </p:cNvPr>
              <p:cNvPicPr/>
              <p:nvPr/>
            </p:nvPicPr>
            <p:blipFill>
              <a:blip r:embed="rId4"/>
              <a:stretch>
                <a:fillRect/>
              </a:stretch>
            </p:blipFill>
            <p:spPr>
              <a:xfrm>
                <a:off x="3697040" y="5562681"/>
                <a:ext cx="775800" cy="390240"/>
              </a:xfrm>
              <a:prstGeom prst="rect">
                <a:avLst/>
              </a:prstGeom>
            </p:spPr>
          </p:pic>
        </mc:Fallback>
      </mc:AlternateContent>
      <p:sp>
        <p:nvSpPr>
          <p:cNvPr id="16" name="Arrow: Up 15">
            <a:extLst>
              <a:ext uri="{FF2B5EF4-FFF2-40B4-BE49-F238E27FC236}">
                <a16:creationId xmlns:a16="http://schemas.microsoft.com/office/drawing/2014/main" id="{CD8081F3-1A10-D37F-5198-1BC199DF4ED1}"/>
              </a:ext>
            </a:extLst>
          </p:cNvPr>
          <p:cNvSpPr/>
          <p:nvPr/>
        </p:nvSpPr>
        <p:spPr>
          <a:xfrm>
            <a:off x="3787040" y="6094350"/>
            <a:ext cx="596160" cy="5716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132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049180" y="2191657"/>
            <a:ext cx="7235139" cy="4041574"/>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72352" y="18255"/>
            <a:ext cx="11043684"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endParaRPr lang="en-US" sz="4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C808DCF-9491-C7BC-CD4E-053F4219857A}"/>
              </a:ext>
            </a:extLst>
          </p:cNvPr>
          <p:cNvSpPr txBox="1"/>
          <p:nvPr/>
        </p:nvSpPr>
        <p:spPr>
          <a:xfrm>
            <a:off x="379141" y="2191657"/>
            <a:ext cx="3347667"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update key dates at any time during the claim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106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715657" y="2191657"/>
            <a:ext cx="7902185" cy="4041574"/>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endParaRPr lang="en-US" sz="4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C808DCF-9491-C7BC-CD4E-053F4219857A}"/>
              </a:ext>
            </a:extLst>
          </p:cNvPr>
          <p:cNvSpPr txBox="1"/>
          <p:nvPr/>
        </p:nvSpPr>
        <p:spPr>
          <a:xfrm>
            <a:off x="334537" y="1538514"/>
            <a:ext cx="3381120"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Once you have clicked on the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Claim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tab the following screen will appear.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here you will enter in the required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Veteran the claimant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Claim Type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Compensation, DIC, Education, NSC Pension 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Claim Status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Active, Closed, Pending, HLR, Remand 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89781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66"/>
            <a:ext cx="7112624" cy="928688"/>
          </a:xfrm>
        </p:spPr>
        <p:txBody>
          <a:bodyPr rtlCol="0">
            <a:noAutofit/>
          </a:bodyPr>
          <a:lstStyle/>
          <a:p>
            <a:pPr>
              <a:defRPr/>
            </a:pPr>
            <a:r>
              <a:rPr lang="en-US" sz="4000" b="1" dirty="0">
                <a:latin typeface="Arial" panose="020B0604020202020204" pitchFamily="34" charset="0"/>
                <a:cs typeface="Arial" panose="020B0604020202020204" pitchFamily="34" charset="0"/>
              </a:rPr>
              <a:t>Lesson Plan</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47" name="Content Placeholder 2"/>
          <p:cNvSpPr>
            <a:spLocks noGrp="1"/>
          </p:cNvSpPr>
          <p:nvPr>
            <p:ph idx="1"/>
          </p:nvPr>
        </p:nvSpPr>
        <p:spPr>
          <a:xfrm>
            <a:off x="405714" y="1522625"/>
            <a:ext cx="10948086" cy="4492086"/>
          </a:xfrm>
        </p:spPr>
        <p:txBody>
          <a:bodyPr>
            <a:normAutofit fontScale="92500" lnSpcReduction="20000"/>
          </a:bodyPr>
          <a:lstStyle/>
          <a:p>
            <a:pPr>
              <a:lnSpc>
                <a:spcPct val="100000"/>
              </a:lnSpc>
              <a:defRPr/>
            </a:pPr>
            <a:r>
              <a:rPr lang="en-US" altLang="en-US" sz="3200" dirty="0">
                <a:latin typeface="Arial" panose="020B0604020202020204" pitchFamily="34" charset="0"/>
                <a:cs typeface="Arial" panose="020B0604020202020204" pitchFamily="34" charset="0"/>
              </a:rPr>
              <a:t>Approving POA requests, submitting claims and evidence using the VA Stakeholder Enterprise Portal (SEP)</a:t>
            </a:r>
          </a:p>
          <a:p>
            <a:pPr>
              <a:lnSpc>
                <a:spcPct val="100000"/>
              </a:lnSpc>
              <a:defRPr/>
            </a:pPr>
            <a:endParaRPr lang="en-US" altLang="en-US" sz="3200" dirty="0">
              <a:latin typeface="Arial" panose="020B0604020202020204" pitchFamily="34" charset="0"/>
              <a:cs typeface="Arial" panose="020B0604020202020204" pitchFamily="34" charset="0"/>
            </a:endParaRPr>
          </a:p>
          <a:p>
            <a:pPr>
              <a:lnSpc>
                <a:spcPct val="100000"/>
              </a:lnSpc>
              <a:defRPr/>
            </a:pPr>
            <a:r>
              <a:rPr lang="en-US" altLang="en-US" sz="3200" dirty="0">
                <a:latin typeface="Arial" panose="020B0604020202020204" pitchFamily="34" charset="0"/>
                <a:cs typeface="Arial" panose="020B0604020202020204" pitchFamily="34" charset="0"/>
              </a:rPr>
              <a:t>How to submit claims using TVB</a:t>
            </a:r>
          </a:p>
          <a:p>
            <a:pPr>
              <a:lnSpc>
                <a:spcPct val="100000"/>
              </a:lnSpc>
              <a:defRPr/>
            </a:pPr>
            <a:endParaRPr lang="en-US" altLang="en-US" sz="3200" dirty="0">
              <a:latin typeface="Arial" panose="020B0604020202020204" pitchFamily="34" charset="0"/>
              <a:cs typeface="Arial" panose="020B0604020202020204" pitchFamily="34" charset="0"/>
            </a:endParaRPr>
          </a:p>
          <a:p>
            <a:pPr>
              <a:lnSpc>
                <a:spcPct val="100000"/>
              </a:lnSpc>
              <a:defRPr/>
            </a:pPr>
            <a:r>
              <a:rPr lang="en-US" altLang="en-US" sz="3200" dirty="0">
                <a:latin typeface="Arial" panose="020B0604020202020204" pitchFamily="34" charset="0"/>
                <a:cs typeface="Arial" panose="020B0604020202020204" pitchFamily="34" charset="0"/>
              </a:rPr>
              <a:t>Submitting claims and viewing previously submitted claims through QuickSubmit</a:t>
            </a:r>
          </a:p>
          <a:p>
            <a:pPr>
              <a:lnSpc>
                <a:spcPct val="100000"/>
              </a:lnSpc>
              <a:defRPr/>
            </a:pPr>
            <a:endParaRPr lang="en-US" altLang="en-US" sz="3200" dirty="0">
              <a:latin typeface="Arial" panose="020B0604020202020204" pitchFamily="34" charset="0"/>
              <a:cs typeface="Arial" panose="020B0604020202020204" pitchFamily="34" charset="0"/>
            </a:endParaRPr>
          </a:p>
          <a:p>
            <a:pPr eaLnBrk="1" hangingPunct="1">
              <a:lnSpc>
                <a:spcPct val="100000"/>
              </a:lnSpc>
              <a:defRPr/>
            </a:pPr>
            <a:r>
              <a:rPr lang="en-US" altLang="en-US" sz="3200" dirty="0">
                <a:latin typeface="Arial" panose="020B0604020202020204" pitchFamily="34" charset="0"/>
                <a:cs typeface="Arial" panose="020B0604020202020204" pitchFamily="34" charset="0"/>
              </a:rPr>
              <a:t>Understanding when to use each system</a:t>
            </a:r>
          </a:p>
          <a:p>
            <a:pPr marL="0" indent="0">
              <a:buNone/>
              <a:defRPr/>
            </a:pPr>
            <a:endParaRPr lang="en-US" altLang="en-US" sz="2100" dirty="0"/>
          </a:p>
        </p:txBody>
      </p:sp>
      <p:sp>
        <p:nvSpPr>
          <p:cNvPr id="614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D6DE287A-F147-4743-8801-2BF03EED09A2}" type="slidenum">
              <a:rPr lang="en-US" altLang="en-US" sz="2000">
                <a:solidFill>
                  <a:schemeClr val="tx1">
                    <a:lumMod val="50000"/>
                    <a:lumOff val="50000"/>
                  </a:schemeClr>
                </a:solidFill>
                <a:latin typeface="Arial" panose="020B0604020202020204" pitchFamily="34" charset="0"/>
              </a:rPr>
              <a:pPr>
                <a:spcBef>
                  <a:spcPct val="0"/>
                </a:spcBef>
                <a:buFontTx/>
                <a:buNone/>
                <a:defRPr/>
              </a:pPr>
              <a:t>2</a:t>
            </a:fld>
            <a:endParaRPr lang="en-US" altLang="en-US" sz="20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340364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sp>
        <p:nvSpPr>
          <p:cNvPr id="6" name="TextBox 5">
            <a:extLst>
              <a:ext uri="{FF2B5EF4-FFF2-40B4-BE49-F238E27FC236}">
                <a16:creationId xmlns:a16="http://schemas.microsoft.com/office/drawing/2014/main" id="{9C808DCF-9491-C7BC-CD4E-053F4219857A}"/>
              </a:ext>
            </a:extLst>
          </p:cNvPr>
          <p:cNvSpPr txBox="1"/>
          <p:nvPr/>
        </p:nvSpPr>
        <p:spPr>
          <a:xfrm>
            <a:off x="334537" y="1538514"/>
            <a:ext cx="3381120"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Once you have captured the required fields click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Arial" panose="020B0604020202020204" pitchFamily="34" charset="0"/>
                <a:cs typeface="Arial" panose="020B0604020202020204" pitchFamily="34" charset="0"/>
              </a:rPr>
              <a:t>“</a:t>
            </a:r>
            <a:r>
              <a:rPr lang="en-US" sz="3200" b="1" dirty="0">
                <a:solidFill>
                  <a:prstClr val="black"/>
                </a:solidFill>
                <a:latin typeface="Arial" panose="020B0604020202020204" pitchFamily="34" charset="0"/>
                <a:cs typeface="Arial" panose="020B0604020202020204" pitchFamily="34" charset="0"/>
              </a:rPr>
              <a:t>Save</a:t>
            </a:r>
            <a:r>
              <a:rPr lang="en-US" sz="3200" dirty="0">
                <a:solidFill>
                  <a:prstClr val="black"/>
                </a:solidFill>
                <a:latin typeface="Arial" panose="020B0604020202020204" pitchFamily="34"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2EADFA81-E2AF-29F4-540D-69F88610222B}"/>
              </a:ext>
            </a:extLst>
          </p:cNvPr>
          <p:cNvPicPr>
            <a:picLocks noChangeAspect="1"/>
          </p:cNvPicPr>
          <p:nvPr/>
        </p:nvPicPr>
        <p:blipFill rotWithShape="1">
          <a:blip r:embed="rId2"/>
          <a:srcRect t="67509"/>
          <a:stretch/>
        </p:blipFill>
        <p:spPr>
          <a:xfrm>
            <a:off x="3544753" y="1538514"/>
            <a:ext cx="7298298" cy="2590855"/>
          </a:xfrm>
          <a:prstGeom prst="rect">
            <a:avLst/>
          </a:prstGeom>
        </p:spPr>
      </p:pic>
    </p:spTree>
    <p:extLst>
      <p:ext uri="{BB962C8B-B14F-4D97-AF65-F5344CB8AC3E}">
        <p14:creationId xmlns:p14="http://schemas.microsoft.com/office/powerpoint/2010/main" val="1225206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sp>
        <p:nvSpPr>
          <p:cNvPr id="5" name="Content Placeholder 4">
            <a:extLst>
              <a:ext uri="{FF2B5EF4-FFF2-40B4-BE49-F238E27FC236}">
                <a16:creationId xmlns:a16="http://schemas.microsoft.com/office/drawing/2014/main" id="{74FA87B6-9F00-6DBE-B016-9FE2CAC7018A}"/>
              </a:ext>
            </a:extLst>
          </p:cNvPr>
          <p:cNvSpPr>
            <a:spLocks noGrp="1"/>
          </p:cNvSpPr>
          <p:nvPr>
            <p:ph idx="1"/>
          </p:nvPr>
        </p:nvSpPr>
        <p:spPr>
          <a:xfrm>
            <a:off x="145774" y="1393236"/>
            <a:ext cx="12046226" cy="1349965"/>
          </a:xfrm>
        </p:spPr>
        <p:txBody>
          <a:bodyPr>
            <a:normAutofit/>
          </a:bodyPr>
          <a:lstStyle/>
          <a:p>
            <a:pPr marL="0" indent="0">
              <a:buNone/>
            </a:pPr>
            <a:r>
              <a:rPr lang="en-US" sz="2400" dirty="0">
                <a:latin typeface="Arial" panose="020B0604020202020204" pitchFamily="34" charset="0"/>
                <a:cs typeface="Arial" panose="020B0604020202020204" pitchFamily="34" charset="0"/>
              </a:rPr>
              <a:t>Once you have saved you click, “</a:t>
            </a:r>
            <a:r>
              <a:rPr lang="en-US" sz="2400" b="1" u="sng" dirty="0">
                <a:latin typeface="Arial" panose="020B0604020202020204" pitchFamily="34" charset="0"/>
                <a:cs typeface="Arial" panose="020B0604020202020204" pitchFamily="34" charset="0"/>
              </a:rPr>
              <a:t>Document and Form</a:t>
            </a:r>
            <a:r>
              <a:rPr lang="en-US" sz="2400" dirty="0">
                <a:latin typeface="Arial" panose="020B0604020202020204" pitchFamily="34" charset="0"/>
                <a:cs typeface="Arial" panose="020B0604020202020204" pitchFamily="34" charset="0"/>
              </a:rPr>
              <a:t>” and underneath it click </a:t>
            </a:r>
            <a:r>
              <a:rPr lang="en-US" b="1" u="sng" dirty="0">
                <a:latin typeface="Arial" panose="020B0604020202020204" pitchFamily="34" charset="0"/>
                <a:cs typeface="Arial" panose="020B0604020202020204" pitchFamily="34" charset="0"/>
              </a:rPr>
              <a:t>+New </a:t>
            </a:r>
            <a:endParaRPr lang="en-US" sz="2400" b="1" u="sng"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b="1" i="1" dirty="0">
              <a:latin typeface="Arial" panose="020B0604020202020204" pitchFamily="34" charset="0"/>
              <a:cs typeface="Arial" panose="020B0604020202020204" pitchFamily="34" charset="0"/>
            </a:endParaRPr>
          </a:p>
          <a:p>
            <a:pPr marL="0" indent="0">
              <a:buNone/>
            </a:pPr>
            <a:endParaRPr lang="en-US" sz="2400" b="1" i="1" dirty="0">
              <a:latin typeface="Arial" panose="020B0604020202020204" pitchFamily="34" charset="0"/>
              <a:cs typeface="Arial" panose="020B0604020202020204" pitchFamily="34" charset="0"/>
            </a:endParaRPr>
          </a:p>
          <a:p>
            <a:pPr marL="0" indent="0">
              <a:buNone/>
            </a:pPr>
            <a:endParaRPr lang="en-US" sz="2400" b="1" i="1" dirty="0">
              <a:latin typeface="Arial" panose="020B0604020202020204" pitchFamily="34" charset="0"/>
              <a:cs typeface="Arial" panose="020B0604020202020204" pitchFamily="34" charset="0"/>
            </a:endParaRPr>
          </a:p>
          <a:p>
            <a:pPr marL="0" indent="0">
              <a:buNone/>
            </a:pPr>
            <a:endParaRPr lang="en-US" sz="2400" b="1" i="1" dirty="0">
              <a:latin typeface="Arial" panose="020B0604020202020204" pitchFamily="34" charset="0"/>
              <a:cs typeface="Arial" panose="020B0604020202020204" pitchFamily="34" charset="0"/>
            </a:endParaRPr>
          </a:p>
          <a:p>
            <a:pPr marL="0" indent="0">
              <a:buNone/>
            </a:pPr>
            <a:endParaRPr lang="en-US" sz="2400" b="1" i="1"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1EBBFB5-DBC0-733E-FC58-9E6037BBA4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30097" y="3179300"/>
            <a:ext cx="7904230" cy="2472752"/>
          </a:xfrm>
          <a:prstGeom prst="rect">
            <a:avLst/>
          </a:prstGeom>
        </p:spPr>
      </p:pic>
      <p:sp>
        <p:nvSpPr>
          <p:cNvPr id="2" name="Rectangle 1">
            <a:extLst>
              <a:ext uri="{FF2B5EF4-FFF2-40B4-BE49-F238E27FC236}">
                <a16:creationId xmlns:a16="http://schemas.microsoft.com/office/drawing/2014/main" id="{DDDD0AA8-9FBD-8E57-4739-F8914C49CCE6}"/>
              </a:ext>
            </a:extLst>
          </p:cNvPr>
          <p:cNvSpPr/>
          <p:nvPr/>
        </p:nvSpPr>
        <p:spPr>
          <a:xfrm>
            <a:off x="2676936" y="3763618"/>
            <a:ext cx="1444486" cy="331305"/>
          </a:xfrm>
          <a:prstGeom prst="rect">
            <a:avLst/>
          </a:prstGeom>
          <a:noFill/>
          <a:ln w="762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31352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sp>
        <p:nvSpPr>
          <p:cNvPr id="5" name="Content Placeholder 4">
            <a:extLst>
              <a:ext uri="{FF2B5EF4-FFF2-40B4-BE49-F238E27FC236}">
                <a16:creationId xmlns:a16="http://schemas.microsoft.com/office/drawing/2014/main" id="{74FA87B6-9F00-6DBE-B016-9FE2CAC7018A}"/>
              </a:ext>
            </a:extLst>
          </p:cNvPr>
          <p:cNvSpPr>
            <a:spLocks noGrp="1"/>
          </p:cNvSpPr>
          <p:nvPr>
            <p:ph idx="1"/>
          </p:nvPr>
        </p:nvSpPr>
        <p:spPr>
          <a:xfrm>
            <a:off x="652671" y="1310779"/>
            <a:ext cx="11043684" cy="1622502"/>
          </a:xfrm>
        </p:spPr>
        <p:txBody>
          <a:bodyPr/>
          <a:lstStyle/>
          <a:p>
            <a:pPr marL="0" indent="0">
              <a:buNone/>
            </a:pPr>
            <a:r>
              <a:rPr lang="en-US" sz="2800" dirty="0">
                <a:latin typeface="Arial" panose="020B0604020202020204" pitchFamily="34" charset="0"/>
                <a:cs typeface="Arial" panose="020B0604020202020204" pitchFamily="34" charset="0"/>
              </a:rPr>
              <a:t>Pressing +New takes you to this page where you will fill in the required fields</a:t>
            </a:r>
          </a:p>
        </p:txBody>
      </p:sp>
      <p:pic>
        <p:nvPicPr>
          <p:cNvPr id="6" name="Picture 5">
            <a:extLst>
              <a:ext uri="{FF2B5EF4-FFF2-40B4-BE49-F238E27FC236}">
                <a16:creationId xmlns:a16="http://schemas.microsoft.com/office/drawing/2014/main" id="{A1EBBFB5-DBC0-733E-FC58-9E6037BBA4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84800" y="3018915"/>
            <a:ext cx="5695181" cy="3083039"/>
          </a:xfrm>
          <a:prstGeom prst="rect">
            <a:avLst/>
          </a:prstGeom>
        </p:spPr>
      </p:pic>
      <p:sp>
        <p:nvSpPr>
          <p:cNvPr id="2" name="TextBox 1">
            <a:extLst>
              <a:ext uri="{FF2B5EF4-FFF2-40B4-BE49-F238E27FC236}">
                <a16:creationId xmlns:a16="http://schemas.microsoft.com/office/drawing/2014/main" id="{91169245-F51C-C880-C0C9-BA6E537DD6FE}"/>
              </a:ext>
            </a:extLst>
          </p:cNvPr>
          <p:cNvSpPr txBox="1"/>
          <p:nvPr/>
        </p:nvSpPr>
        <p:spPr>
          <a:xfrm>
            <a:off x="574158" y="2852275"/>
            <a:ext cx="481064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 Category: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Forms, General Correspondence, 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 Type: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Forms was previously selected VA Forms Populate this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 Name: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does not auto populate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 Date: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auto-populates to today’s date.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5618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0"/>
            <a:ext cx="11484028"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sp>
        <p:nvSpPr>
          <p:cNvPr id="5" name="Content Placeholder 4">
            <a:extLst>
              <a:ext uri="{FF2B5EF4-FFF2-40B4-BE49-F238E27FC236}">
                <a16:creationId xmlns:a16="http://schemas.microsoft.com/office/drawing/2014/main" id="{74FA87B6-9F00-6DBE-B016-9FE2CAC7018A}"/>
              </a:ext>
            </a:extLst>
          </p:cNvPr>
          <p:cNvSpPr>
            <a:spLocks noGrp="1"/>
          </p:cNvSpPr>
          <p:nvPr>
            <p:ph idx="1"/>
          </p:nvPr>
        </p:nvSpPr>
        <p:spPr>
          <a:xfrm>
            <a:off x="440344" y="2312543"/>
            <a:ext cx="4332378" cy="2331272"/>
          </a:xfrm>
        </p:spPr>
        <p:txBody>
          <a:bodyPr/>
          <a:lstStyle/>
          <a:p>
            <a:pPr marL="0" indent="0">
              <a:buNone/>
            </a:pPr>
            <a:r>
              <a:rPr lang="en-US" sz="2800" dirty="0">
                <a:latin typeface="Arial" panose="020B0604020202020204" pitchFamily="34" charset="0"/>
                <a:cs typeface="Arial" panose="020B0604020202020204" pitchFamily="34" charset="0"/>
              </a:rPr>
              <a:t>Once everything is complete, click “</a:t>
            </a:r>
            <a:r>
              <a:rPr lang="en-US" sz="2800" b="1" dirty="0">
                <a:latin typeface="Arial" panose="020B0604020202020204" pitchFamily="34" charset="0"/>
                <a:cs typeface="Arial" panose="020B0604020202020204" pitchFamily="34" charset="0"/>
              </a:rPr>
              <a:t>Generate Form</a:t>
            </a:r>
            <a:r>
              <a:rPr lang="en-US" sz="2800" dirty="0">
                <a:latin typeface="Arial" panose="020B0604020202020204" pitchFamily="34" charset="0"/>
                <a:cs typeface="Arial" panose="020B0604020202020204" pitchFamily="34" charset="0"/>
              </a:rPr>
              <a:t>”</a:t>
            </a:r>
          </a:p>
          <a:p>
            <a:pPr marL="0" indent="0">
              <a:buNone/>
            </a:pPr>
            <a:endParaRPr lang="en-US" sz="28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1EBBFB5-DBC0-733E-FC58-9E6037BBA4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30161" y="1887480"/>
            <a:ext cx="6893982" cy="4078422"/>
          </a:xfrm>
          <a:prstGeom prst="rect">
            <a:avLst/>
          </a:prstGeom>
        </p:spPr>
      </p:pic>
    </p:spTree>
    <p:extLst>
      <p:ext uri="{BB962C8B-B14F-4D97-AF65-F5344CB8AC3E}">
        <p14:creationId xmlns:p14="http://schemas.microsoft.com/office/powerpoint/2010/main" val="4039332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pic>
        <p:nvPicPr>
          <p:cNvPr id="8" name="Content Placeholder 7" descr="Graphical user interface, application&#10;&#10;Description automatically generated">
            <a:extLst>
              <a:ext uri="{FF2B5EF4-FFF2-40B4-BE49-F238E27FC236}">
                <a16:creationId xmlns:a16="http://schemas.microsoft.com/office/drawing/2014/main" id="{9B3F2D3A-2F21-CE75-D0BC-1DACA4FD8E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214" y="1343819"/>
            <a:ext cx="11393479" cy="1826102"/>
          </a:xfrm>
        </p:spPr>
      </p:pic>
      <p:sp>
        <p:nvSpPr>
          <p:cNvPr id="9" name="TextBox 8">
            <a:extLst>
              <a:ext uri="{FF2B5EF4-FFF2-40B4-BE49-F238E27FC236}">
                <a16:creationId xmlns:a16="http://schemas.microsoft.com/office/drawing/2014/main" id="{8E3CAC18-D2FE-6F94-ED93-06D4D9737AD1}"/>
              </a:ext>
            </a:extLst>
          </p:cNvPr>
          <p:cNvSpPr txBox="1"/>
          <p:nvPr/>
        </p:nvSpPr>
        <p:spPr>
          <a:xfrm>
            <a:off x="574158" y="3429000"/>
            <a:ext cx="1172233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Once the form has been generated, TVB will redirect you to the “Document and Form” Page and display your recently completed form. </a:t>
            </a:r>
          </a:p>
        </p:txBody>
      </p:sp>
      <p:sp>
        <p:nvSpPr>
          <p:cNvPr id="2" name="Rectangle 1">
            <a:extLst>
              <a:ext uri="{FF2B5EF4-FFF2-40B4-BE49-F238E27FC236}">
                <a16:creationId xmlns:a16="http://schemas.microsoft.com/office/drawing/2014/main" id="{78B27239-F1BE-DD34-3545-D1C2329D4885}"/>
              </a:ext>
            </a:extLst>
          </p:cNvPr>
          <p:cNvSpPr/>
          <p:nvPr/>
        </p:nvSpPr>
        <p:spPr>
          <a:xfrm>
            <a:off x="209006" y="2629610"/>
            <a:ext cx="11129554" cy="20938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871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pic>
        <p:nvPicPr>
          <p:cNvPr id="11" name="Picture 10">
            <a:extLst>
              <a:ext uri="{FF2B5EF4-FFF2-40B4-BE49-F238E27FC236}">
                <a16:creationId xmlns:a16="http://schemas.microsoft.com/office/drawing/2014/main" id="{A7C037F9-4B79-EC85-3F38-187801CD5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757" y="2159351"/>
            <a:ext cx="6632713" cy="4521369"/>
          </a:xfrm>
          <a:prstGeom prst="rect">
            <a:avLst/>
          </a:prstGeom>
        </p:spPr>
      </p:pic>
      <p:sp>
        <p:nvSpPr>
          <p:cNvPr id="5" name="Content Placeholder 4">
            <a:extLst>
              <a:ext uri="{FF2B5EF4-FFF2-40B4-BE49-F238E27FC236}">
                <a16:creationId xmlns:a16="http://schemas.microsoft.com/office/drawing/2014/main" id="{B2964E2C-3811-DBF3-0D57-6863D0111567}"/>
              </a:ext>
            </a:extLst>
          </p:cNvPr>
          <p:cNvSpPr>
            <a:spLocks noGrp="1"/>
          </p:cNvSpPr>
          <p:nvPr>
            <p:ph idx="1"/>
          </p:nvPr>
        </p:nvSpPr>
        <p:spPr>
          <a:xfrm>
            <a:off x="838200" y="1343818"/>
            <a:ext cx="10515600" cy="48331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When you click on the completed form it will take you to this screen:</a:t>
            </a:r>
            <a:endParaRPr lang="en-US" dirty="0"/>
          </a:p>
        </p:txBody>
      </p:sp>
    </p:spTree>
    <p:extLst>
      <p:ext uri="{BB962C8B-B14F-4D97-AF65-F5344CB8AC3E}">
        <p14:creationId xmlns:p14="http://schemas.microsoft.com/office/powerpoint/2010/main" val="4238172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pic>
        <p:nvPicPr>
          <p:cNvPr id="11" name="Picture 10">
            <a:extLst>
              <a:ext uri="{FF2B5EF4-FFF2-40B4-BE49-F238E27FC236}">
                <a16:creationId xmlns:a16="http://schemas.microsoft.com/office/drawing/2014/main" id="{A7C037F9-4B79-EC85-3F38-187801CD5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628" y="1359342"/>
            <a:ext cx="7395671" cy="5041458"/>
          </a:xfrm>
          <a:prstGeom prst="rect">
            <a:avLst/>
          </a:prstGeom>
        </p:spPr>
      </p:pic>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0" y="1343819"/>
            <a:ext cx="4423628" cy="5295520"/>
          </a:xfrm>
        </p:spPr>
        <p:txBody>
          <a:bodyPr/>
          <a:lstStyle/>
          <a:p>
            <a:pPr marL="0" indent="0">
              <a:buNone/>
            </a:pPr>
            <a:endParaRPr lang="en-US" sz="3200" dirty="0">
              <a:latin typeface="Arial" panose="020B0604020202020204" pitchFamily="34" charset="0"/>
              <a:cs typeface="Arial" panose="020B0604020202020204" pitchFamily="34" charset="0"/>
            </a:endParaRPr>
          </a:p>
          <a:p>
            <a:pPr marL="0" indent="0">
              <a:buNone/>
            </a:pPr>
            <a:endParaRPr lang="en-US" sz="3200" dirty="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With the required fields completed, move your mouse over the 3 circles and click “</a:t>
            </a:r>
            <a:r>
              <a:rPr lang="en-US" sz="3200" b="1" u="sng" dirty="0">
                <a:latin typeface="Arial" panose="020B0604020202020204" pitchFamily="34" charset="0"/>
                <a:cs typeface="Arial" panose="020B0604020202020204" pitchFamily="34" charset="0"/>
              </a:rPr>
              <a:t>Edit</a:t>
            </a:r>
            <a:r>
              <a:rPr lang="en-US" sz="32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0">
              <a:buNone/>
            </a:pPr>
            <a:endParaRPr lang="en-US" sz="2400" dirty="0">
              <a:cs typeface="Arial" panose="020B0604020202020204" pitchFamily="34" charset="0"/>
            </a:endParaRPr>
          </a:p>
          <a:p>
            <a:pPr marL="0" indent="0">
              <a:buNone/>
            </a:pPr>
            <a:endParaRPr lang="en-US" dirty="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4DC456A-E599-2DC6-A620-B02D49D43547}"/>
              </a:ext>
            </a:extLst>
          </p:cNvPr>
          <p:cNvSpPr/>
          <p:nvPr/>
        </p:nvSpPr>
        <p:spPr>
          <a:xfrm>
            <a:off x="9713086" y="3610270"/>
            <a:ext cx="238539" cy="43732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685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pic>
        <p:nvPicPr>
          <p:cNvPr id="11" name="Picture 10">
            <a:extLst>
              <a:ext uri="{FF2B5EF4-FFF2-40B4-BE49-F238E27FC236}">
                <a16:creationId xmlns:a16="http://schemas.microsoft.com/office/drawing/2014/main" id="{A7C037F9-4B79-EC85-3F38-187801CD5A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16137" y="1307076"/>
            <a:ext cx="3526970" cy="5532669"/>
          </a:xfrm>
          <a:prstGeom prst="rect">
            <a:avLst/>
          </a:prstGeom>
        </p:spPr>
      </p:pic>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0" y="1343819"/>
            <a:ext cx="4423628" cy="5295520"/>
          </a:xfrm>
        </p:spPr>
        <p:txBody>
          <a:bodyPr/>
          <a:lstStyle/>
          <a:p>
            <a:pPr marL="0" indent="0">
              <a:buNone/>
            </a:pPr>
            <a:r>
              <a:rPr lang="en-US" sz="3600" dirty="0">
                <a:cs typeface="Arial" panose="020B0604020202020204" pitchFamily="34" charset="0"/>
              </a:rPr>
              <a:t>When you click edit, it brings up the form you generated and allows you to Edit it inside TVB! </a:t>
            </a:r>
            <a:endParaRPr lang="en-US" sz="4000" dirty="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079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574159" y="1343818"/>
            <a:ext cx="11233528" cy="1325563"/>
          </a:xfrm>
        </p:spPr>
        <p:txBody>
          <a:bodyPr>
            <a:normAutofit fontScale="25000" lnSpcReduction="20000"/>
          </a:bodyPr>
          <a:lstStyle/>
          <a:p>
            <a:pPr marL="0" indent="0">
              <a:buNone/>
            </a:pPr>
            <a:r>
              <a:rPr lang="en-US" sz="11200" dirty="0">
                <a:latin typeface="Arial" panose="020B0604020202020204" pitchFamily="34" charset="0"/>
                <a:cs typeface="Arial" panose="020B0604020202020204" pitchFamily="34" charset="0"/>
              </a:rPr>
              <a:t>At the bottom of the page you will see 4 symbols. These symbols</a:t>
            </a:r>
            <a:r>
              <a:rPr lang="en-US" sz="11200" dirty="0">
                <a:cs typeface="Arial" panose="020B0604020202020204" pitchFamily="34" charset="0"/>
              </a:rPr>
              <a:t> </a:t>
            </a:r>
            <a:r>
              <a:rPr lang="en-US" sz="11200" dirty="0">
                <a:latin typeface="Arial" panose="020B0604020202020204" pitchFamily="34" charset="0"/>
                <a:cs typeface="Arial" panose="020B0604020202020204" pitchFamily="34" charset="0"/>
              </a:rPr>
              <a:t>are:</a:t>
            </a:r>
          </a:p>
          <a:p>
            <a:pPr marL="0" indent="0">
              <a:buNone/>
            </a:pPr>
            <a:endParaRPr lang="en-US" sz="11200" dirty="0">
              <a:cs typeface="Arial" panose="020B0604020202020204" pitchFamily="34" charset="0"/>
            </a:endParaRPr>
          </a:p>
          <a:p>
            <a:pPr marL="0" indent="0">
              <a:buNone/>
            </a:pPr>
            <a:endParaRPr lang="en-US" sz="11200" dirty="0">
              <a:latin typeface="Arial" panose="020B0604020202020204" pitchFamily="34" charset="0"/>
              <a:cs typeface="Arial" panose="020B0604020202020204" pitchFamily="34" charset="0"/>
            </a:endParaRPr>
          </a:p>
          <a:p>
            <a:pPr marL="0" indent="0">
              <a:buNone/>
            </a:pPr>
            <a:endParaRPr lang="en-US" sz="112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cs typeface="Arial" panose="020B0604020202020204" pitchFamily="34" charset="0"/>
            </a:endParaRPr>
          </a:p>
          <a:p>
            <a:pPr marL="0" indent="0">
              <a:buNone/>
            </a:pPr>
            <a:r>
              <a:rPr lang="en-US" sz="9600" b="1" dirty="0">
                <a:latin typeface="Arial" panose="020B0604020202020204" pitchFamily="34" charset="0"/>
                <a:cs typeface="Arial" panose="020B0604020202020204" pitchFamily="34" charset="0"/>
              </a:rPr>
              <a:t>Add Signature	Add Barcode	Highlight	  Redact</a:t>
            </a:r>
          </a:p>
        </p:txBody>
      </p:sp>
      <p:pic>
        <p:nvPicPr>
          <p:cNvPr id="6" name="Picture 5" descr="Graphical user interface, text, application&#10;&#10;Description automatically generated">
            <a:extLst>
              <a:ext uri="{FF2B5EF4-FFF2-40B4-BE49-F238E27FC236}">
                <a16:creationId xmlns:a16="http://schemas.microsoft.com/office/drawing/2014/main" id="{4A100DE7-0FC8-5509-5B5E-707083D58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347" y="2006599"/>
            <a:ext cx="8418293" cy="3261473"/>
          </a:xfrm>
          <a:prstGeom prst="rect">
            <a:avLst/>
          </a:prstGeom>
        </p:spPr>
      </p:pic>
      <p:cxnSp>
        <p:nvCxnSpPr>
          <p:cNvPr id="8" name="Straight Arrow Connector 7">
            <a:extLst>
              <a:ext uri="{FF2B5EF4-FFF2-40B4-BE49-F238E27FC236}">
                <a16:creationId xmlns:a16="http://schemas.microsoft.com/office/drawing/2014/main" id="{CE8CFAE1-2C24-596F-E10B-A1D998C0EC1B}"/>
              </a:ext>
            </a:extLst>
          </p:cNvPr>
          <p:cNvCxnSpPr>
            <a:cxnSpLocks/>
          </p:cNvCxnSpPr>
          <p:nvPr/>
        </p:nvCxnSpPr>
        <p:spPr>
          <a:xfrm flipV="1">
            <a:off x="1793966" y="4406184"/>
            <a:ext cx="1919998" cy="13679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3DF15529-510E-EAC1-336F-903BDFBD64E1}"/>
              </a:ext>
            </a:extLst>
          </p:cNvPr>
          <p:cNvCxnSpPr>
            <a:cxnSpLocks/>
          </p:cNvCxnSpPr>
          <p:nvPr/>
        </p:nvCxnSpPr>
        <p:spPr>
          <a:xfrm flipV="1">
            <a:off x="4343361" y="4418285"/>
            <a:ext cx="0" cy="14512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015564BD-75EF-ECAB-B051-20F1B42CB304}"/>
              </a:ext>
            </a:extLst>
          </p:cNvPr>
          <p:cNvCxnSpPr>
            <a:cxnSpLocks/>
          </p:cNvCxnSpPr>
          <p:nvPr/>
        </p:nvCxnSpPr>
        <p:spPr>
          <a:xfrm flipH="1" flipV="1">
            <a:off x="4907373" y="4484914"/>
            <a:ext cx="1168742" cy="12892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F2FD1D52-0EDA-BC8A-E613-7BA0DF7EFA38}"/>
              </a:ext>
            </a:extLst>
          </p:cNvPr>
          <p:cNvCxnSpPr>
            <a:cxnSpLocks/>
          </p:cNvCxnSpPr>
          <p:nvPr/>
        </p:nvCxnSpPr>
        <p:spPr>
          <a:xfrm flipH="1" flipV="1">
            <a:off x="5491744" y="4450439"/>
            <a:ext cx="2581102" cy="1419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69077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574159" y="1343818"/>
            <a:ext cx="11043683" cy="1325563"/>
          </a:xfrm>
        </p:spPr>
        <p:txBody>
          <a:bodyPr>
            <a:normAutofit/>
          </a:bodyPr>
          <a:lstStyle/>
          <a:p>
            <a:pPr marL="0" indent="0">
              <a:buNone/>
            </a:pPr>
            <a:r>
              <a:rPr lang="en-US" sz="3200" dirty="0">
                <a:latin typeface="Arial" panose="020B0604020202020204" pitchFamily="34" charset="0"/>
                <a:cs typeface="Arial" panose="020B0604020202020204" pitchFamily="34" charset="0"/>
              </a:rPr>
              <a:t>To navigate the pages of the form, click “Previous” or “Next”  </a:t>
            </a:r>
          </a:p>
          <a:p>
            <a:pPr marL="0" indent="0">
              <a:buNone/>
            </a:pPr>
            <a:endParaRPr lang="en-US" sz="36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6" name="Picture 5" descr="Graphical user interface, text, application&#10;&#10;Description automatically generated">
            <a:extLst>
              <a:ext uri="{FF2B5EF4-FFF2-40B4-BE49-F238E27FC236}">
                <a16:creationId xmlns:a16="http://schemas.microsoft.com/office/drawing/2014/main" id="{4A100DE7-0FC8-5509-5B5E-707083D58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513" y="2631943"/>
            <a:ext cx="8418293" cy="3261473"/>
          </a:xfrm>
          <a:prstGeom prst="rect">
            <a:avLst/>
          </a:prstGeom>
        </p:spPr>
      </p:pic>
      <p:sp>
        <p:nvSpPr>
          <p:cNvPr id="2" name="Rectangle 1">
            <a:extLst>
              <a:ext uri="{FF2B5EF4-FFF2-40B4-BE49-F238E27FC236}">
                <a16:creationId xmlns:a16="http://schemas.microsoft.com/office/drawing/2014/main" id="{6FD9A676-6BD0-4453-1FB2-6D257D8DB313}"/>
              </a:ext>
            </a:extLst>
          </p:cNvPr>
          <p:cNvSpPr/>
          <p:nvPr/>
        </p:nvSpPr>
        <p:spPr>
          <a:xfrm>
            <a:off x="6798365" y="4253948"/>
            <a:ext cx="1431235" cy="503582"/>
          </a:xfrm>
          <a:prstGeom prst="rect">
            <a:avLst/>
          </a:prstGeom>
          <a:noFill/>
          <a:ln w="762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4925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3DC45D9E-7BD2-4F47-BBFE-B5D80C73EACB}" type="slidenum">
              <a:rPr lang="en-US" altLang="en-US" sz="2000" smtClean="0">
                <a:solidFill>
                  <a:srgbClr val="898989"/>
                </a:solidFill>
                <a:latin typeface="Arial" panose="020B0604020202020204" pitchFamily="34" charset="0"/>
              </a:rPr>
              <a:pPr>
                <a:spcBef>
                  <a:spcPct val="0"/>
                </a:spcBef>
                <a:buFontTx/>
                <a:buNone/>
                <a:defRPr/>
              </a:pPr>
              <a:t>3</a:t>
            </a:fld>
            <a:endParaRPr lang="en-US" altLang="en-US" sz="2000" dirty="0">
              <a:solidFill>
                <a:srgbClr val="898989"/>
              </a:solidFill>
              <a:latin typeface="Arial" panose="020B0604020202020204" pitchFamily="34" charset="0"/>
            </a:endParaRPr>
          </a:p>
        </p:txBody>
      </p:sp>
      <p:sp>
        <p:nvSpPr>
          <p:cNvPr id="14339" name="Title 1"/>
          <p:cNvSpPr txBox="1">
            <a:spLocks/>
          </p:cNvSpPr>
          <p:nvPr/>
        </p:nvSpPr>
        <p:spPr bwMode="auto">
          <a:xfrm>
            <a:off x="67377" y="-50440"/>
            <a:ext cx="7496428" cy="118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4000" b="1" dirty="0">
                <a:latin typeface="Arial" panose="020B0604020202020204" pitchFamily="34" charset="0"/>
                <a:cs typeface="Arial" panose="020B0604020202020204" pitchFamily="34" charset="0"/>
              </a:rPr>
              <a:t>Before using any Electronic Submission Method</a:t>
            </a:r>
          </a:p>
        </p:txBody>
      </p:sp>
      <p:sp>
        <p:nvSpPr>
          <p:cNvPr id="15364" name="Title 1"/>
          <p:cNvSpPr txBox="1">
            <a:spLocks/>
          </p:cNvSpPr>
          <p:nvPr/>
        </p:nvSpPr>
        <p:spPr bwMode="auto">
          <a:xfrm>
            <a:off x="2185988" y="2014538"/>
            <a:ext cx="7772400" cy="58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3000" b="1" u="sng" dirty="0">
              <a:latin typeface="Arial" panose="020B0604020202020204" pitchFamily="34" charset="0"/>
              <a:cs typeface="Arial" panose="020B0604020202020204" pitchFamily="34" charset="0"/>
            </a:endParaRPr>
          </a:p>
        </p:txBody>
      </p:sp>
      <p:sp>
        <p:nvSpPr>
          <p:cNvPr id="14341" name="Title 1"/>
          <p:cNvSpPr txBox="1">
            <a:spLocks/>
          </p:cNvSpPr>
          <p:nvPr/>
        </p:nvSpPr>
        <p:spPr bwMode="auto">
          <a:xfrm>
            <a:off x="617838" y="1425974"/>
            <a:ext cx="10935730" cy="419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400" dirty="0">
                <a:latin typeface="Arial" panose="020B0604020202020204" pitchFamily="34" charset="0"/>
                <a:cs typeface="Arial" panose="020B0604020202020204" pitchFamily="34" charset="0"/>
              </a:rPr>
              <a:t>Recommended Scanner Settings:</a:t>
            </a:r>
          </a:p>
          <a:p>
            <a:pPr eaLnBrk="1" hangingPunct="1">
              <a:spcBef>
                <a:spcPct val="0"/>
              </a:spcBef>
              <a:buFontTx/>
              <a:buNone/>
              <a:defRPr/>
            </a:pPr>
            <a:endParaRPr lang="en-US" altLang="en-US" sz="500" dirty="0">
              <a:latin typeface="Arial" panose="020B0604020202020204" pitchFamily="34" charset="0"/>
              <a:cs typeface="Arial" panose="020B0604020202020204" pitchFamily="34" charset="0"/>
            </a:endParaRPr>
          </a:p>
          <a:p>
            <a:pPr marL="342900" indent="-342900">
              <a:lnSpc>
                <a:spcPct val="150000"/>
              </a:lnSpc>
              <a:spcBef>
                <a:spcPct val="0"/>
              </a:spcBef>
              <a:defRPr/>
            </a:pPr>
            <a:r>
              <a:rPr lang="en-US" altLang="en-US" sz="2400" dirty="0">
                <a:latin typeface="Arial" panose="020B0604020202020204" pitchFamily="34" charset="0"/>
                <a:cs typeface="Arial" panose="020B0604020202020204" pitchFamily="34" charset="0"/>
              </a:rPr>
              <a:t>Image quality: Normal (300 dpi)</a:t>
            </a:r>
          </a:p>
          <a:p>
            <a:pPr marL="342900" indent="-342900">
              <a:lnSpc>
                <a:spcPct val="150000"/>
              </a:lnSpc>
              <a:spcBef>
                <a:spcPct val="0"/>
              </a:spcBef>
              <a:defRPr/>
            </a:pPr>
            <a:r>
              <a:rPr lang="en-US" altLang="en-US" sz="2400" dirty="0">
                <a:latin typeface="Arial" panose="020B0604020202020204" pitchFamily="34" charset="0"/>
                <a:cs typeface="Arial" panose="020B0604020202020204" pitchFamily="34" charset="0"/>
              </a:rPr>
              <a:t>Color Mode: B&amp;W</a:t>
            </a:r>
          </a:p>
          <a:p>
            <a:pPr marL="342900" indent="-342900">
              <a:lnSpc>
                <a:spcPct val="150000"/>
              </a:lnSpc>
              <a:spcBef>
                <a:spcPct val="0"/>
              </a:spcBef>
              <a:defRPr/>
            </a:pPr>
            <a:r>
              <a:rPr lang="en-US" altLang="en-US" sz="2400" dirty="0">
                <a:latin typeface="Arial" panose="020B0604020202020204" pitchFamily="34" charset="0"/>
                <a:cs typeface="Arial" panose="020B0604020202020204" pitchFamily="34" charset="0"/>
              </a:rPr>
              <a:t>Scanning Side: Duplex (Double-sided)</a:t>
            </a:r>
          </a:p>
          <a:p>
            <a:pPr marL="342900" indent="-342900">
              <a:lnSpc>
                <a:spcPct val="150000"/>
              </a:lnSpc>
              <a:spcBef>
                <a:spcPct val="0"/>
              </a:spcBef>
              <a:defRPr/>
            </a:pPr>
            <a:r>
              <a:rPr lang="en-US" altLang="en-US" sz="2400" dirty="0">
                <a:latin typeface="Arial" panose="020B0604020202020204" pitchFamily="34" charset="0"/>
                <a:cs typeface="Arial" panose="020B0604020202020204" pitchFamily="34" charset="0"/>
              </a:rPr>
              <a:t>Image Rotation: Automatic</a:t>
            </a:r>
          </a:p>
          <a:p>
            <a:pPr marL="342900" indent="-342900">
              <a:lnSpc>
                <a:spcPct val="150000"/>
              </a:lnSpc>
              <a:spcBef>
                <a:spcPct val="0"/>
              </a:spcBef>
              <a:defRPr/>
            </a:pPr>
            <a:r>
              <a:rPr lang="en-US" altLang="en-US" sz="2400" dirty="0">
                <a:latin typeface="Arial" panose="020B0604020202020204" pitchFamily="34" charset="0"/>
                <a:cs typeface="Arial" panose="020B0604020202020204" pitchFamily="34" charset="0"/>
              </a:rPr>
              <a:t>Blank Page Removal: Yes</a:t>
            </a:r>
          </a:p>
          <a:p>
            <a:pPr marL="342900" indent="-342900">
              <a:lnSpc>
                <a:spcPct val="150000"/>
              </a:lnSpc>
              <a:spcBef>
                <a:spcPct val="0"/>
              </a:spcBef>
              <a:defRPr/>
            </a:pPr>
            <a:r>
              <a:rPr lang="en-US" altLang="en-US" sz="2400" dirty="0">
                <a:latin typeface="Arial" panose="020B0604020202020204" pitchFamily="34" charset="0"/>
                <a:cs typeface="Arial" panose="020B0604020202020204" pitchFamily="34" charset="0"/>
              </a:rPr>
              <a:t>Continue Scanning after last page: Yes</a:t>
            </a:r>
          </a:p>
          <a:p>
            <a:pPr marL="342900" indent="-342900">
              <a:spcBef>
                <a:spcPct val="0"/>
              </a:spcBef>
              <a:defRPr/>
            </a:pPr>
            <a:r>
              <a:rPr lang="en-US" altLang="en-US" sz="2400" dirty="0">
                <a:latin typeface="Arial" panose="020B0604020202020204" pitchFamily="34" charset="0"/>
                <a:cs typeface="Arial" panose="020B0604020202020204" pitchFamily="34" charset="0"/>
              </a:rPr>
              <a:t>You May want to have a PDF editor installed such as Adobe Acrobat DC or Nuance Power PDF Standard if you have large files that need to be split </a:t>
            </a:r>
          </a:p>
          <a:p>
            <a:pPr marL="342900" indent="-342900">
              <a:spcBef>
                <a:spcPct val="0"/>
              </a:spcBef>
              <a:defRPr/>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517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357051" y="1343819"/>
            <a:ext cx="11728931" cy="5295520"/>
          </a:xfrm>
        </p:spPr>
        <p:txBody>
          <a:bodyPr/>
          <a:lstStyle/>
          <a:p>
            <a:pPr marL="0" indent="0">
              <a:buNone/>
            </a:pPr>
            <a:r>
              <a:rPr lang="en-US" dirty="0">
                <a:latin typeface="Arial" panose="020B0604020202020204" pitchFamily="34" charset="0"/>
                <a:cs typeface="Arial" panose="020B0604020202020204" pitchFamily="34" charset="0"/>
              </a:rPr>
              <a:t>All data that was entered into TVB will auto-populate into any form you create through TVB but the form will still need to be completed. </a:t>
            </a:r>
          </a:p>
          <a:p>
            <a:pPr marL="0" indent="0">
              <a:buNone/>
            </a:pPr>
            <a:endParaRPr lang="en-US" dirty="0">
              <a:cs typeface="Arial" panose="020B0604020202020204" pitchFamily="34" charset="0"/>
            </a:endParaRPr>
          </a:p>
          <a:p>
            <a:pPr marL="0" indent="0">
              <a:buNone/>
            </a:pPr>
            <a:endParaRPr lang="en-US" dirty="0">
              <a:cs typeface="Arial" panose="020B0604020202020204" pitchFamily="34"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667E71C8-1EF0-706D-4048-2E3C91A9C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025" y="2447930"/>
            <a:ext cx="8743950" cy="2819400"/>
          </a:xfrm>
          <a:prstGeom prst="rect">
            <a:avLst/>
          </a:prstGeom>
        </p:spPr>
      </p:pic>
    </p:spTree>
    <p:extLst>
      <p:ext uri="{BB962C8B-B14F-4D97-AF65-F5344CB8AC3E}">
        <p14:creationId xmlns:p14="http://schemas.microsoft.com/office/powerpoint/2010/main" val="3775357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838200" y="1393236"/>
            <a:ext cx="11043683" cy="1872478"/>
          </a:xfrm>
        </p:spPr>
        <p:txBody>
          <a:bodyPr>
            <a:normAutofit fontScale="92500"/>
          </a:bodyPr>
          <a:lstStyle/>
          <a:p>
            <a:pPr marL="0" indent="0">
              <a:buNone/>
            </a:pPr>
            <a:r>
              <a:rPr lang="en-US" dirty="0">
                <a:latin typeface="Arial" panose="020B0604020202020204" pitchFamily="34" charset="0"/>
                <a:cs typeface="Arial" panose="020B0604020202020204" pitchFamily="34" charset="0"/>
              </a:rPr>
              <a:t>Once the form is complete, it will need to be signed. To do this click “Add Signature” which will pop up the signature box. </a:t>
            </a:r>
          </a:p>
          <a:p>
            <a:pPr marL="0" indent="0">
              <a:buNone/>
            </a:pPr>
            <a:r>
              <a:rPr lang="en-US" dirty="0">
                <a:latin typeface="Arial" panose="020B0604020202020204" pitchFamily="34" charset="0"/>
                <a:cs typeface="Arial" panose="020B0604020202020204" pitchFamily="34" charset="0"/>
              </a:rPr>
              <a:t>In the signature box you can either manually create a signature using your mouse or upload a </a:t>
            </a:r>
            <a:r>
              <a:rPr lang="en-US" b="1" u="sng" dirty="0">
                <a:latin typeface="Arial" panose="020B0604020202020204" pitchFamily="34" charset="0"/>
                <a:cs typeface="Arial" panose="020B0604020202020204" pitchFamily="34" charset="0"/>
              </a:rPr>
              <a:t>signature image</a:t>
            </a:r>
            <a:r>
              <a:rPr lang="en-US" dirty="0">
                <a:latin typeface="Arial" panose="020B0604020202020204" pitchFamily="34" charset="0"/>
                <a:cs typeface="Arial" panose="020B0604020202020204" pitchFamily="34" charset="0"/>
              </a:rPr>
              <a:t>. Once finished click save.</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A100DE7-0FC8-5509-5B5E-707083D58D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3570" y="3265714"/>
            <a:ext cx="6123595" cy="2763976"/>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62791E34-3DE7-3C0D-F9FE-5CD8192CC114}"/>
              </a:ext>
            </a:extLst>
          </p:cNvPr>
          <p:cNvPicPr>
            <a:picLocks noChangeAspect="1"/>
          </p:cNvPicPr>
          <p:nvPr/>
        </p:nvPicPr>
        <p:blipFill rotWithShape="1">
          <a:blip r:embed="rId3">
            <a:extLst>
              <a:ext uri="{28A0092B-C50C-407E-A947-70E740481C1C}">
                <a14:useLocalDpi xmlns:a14="http://schemas.microsoft.com/office/drawing/2010/main" val="0"/>
              </a:ext>
            </a:extLst>
          </a:blip>
          <a:srcRect t="1855" r="1575" b="-2672"/>
          <a:stretch/>
        </p:blipFill>
        <p:spPr>
          <a:xfrm>
            <a:off x="7137747" y="3265714"/>
            <a:ext cx="3993553" cy="290992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7EB3FBC-83F7-9377-791E-B8428B5015B8}"/>
                  </a:ext>
                </a:extLst>
              </p14:cNvPr>
              <p14:cNvContentPartPr/>
              <p14:nvPr/>
            </p14:nvContentPartPr>
            <p14:xfrm>
              <a:off x="2190691" y="5682518"/>
              <a:ext cx="360" cy="360"/>
            </p14:xfrm>
          </p:contentPart>
        </mc:Choice>
        <mc:Fallback xmlns="">
          <p:pic>
            <p:nvPicPr>
              <p:cNvPr id="7" name="Ink 6">
                <a:extLst>
                  <a:ext uri="{FF2B5EF4-FFF2-40B4-BE49-F238E27FC236}">
                    <a16:creationId xmlns:a16="http://schemas.microsoft.com/office/drawing/2014/main" id="{77EB3FBC-83F7-9377-791E-B8428B5015B8}"/>
                  </a:ext>
                </a:extLst>
              </p:cNvPr>
              <p:cNvPicPr/>
              <p:nvPr/>
            </p:nvPicPr>
            <p:blipFill>
              <a:blip r:embed="rId5"/>
              <a:stretch>
                <a:fillRect/>
              </a:stretch>
            </p:blipFill>
            <p:spPr>
              <a:xfrm>
                <a:off x="2101051" y="550251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D3355F61-55E3-ECC3-73E8-1CC89C65DE22}"/>
                  </a:ext>
                </a:extLst>
              </p14:cNvPr>
              <p14:cNvContentPartPr/>
              <p14:nvPr/>
            </p14:nvContentPartPr>
            <p14:xfrm>
              <a:off x="2220457" y="5718668"/>
              <a:ext cx="360" cy="360"/>
            </p14:xfrm>
          </p:contentPart>
        </mc:Choice>
        <mc:Fallback xmlns="">
          <p:pic>
            <p:nvPicPr>
              <p:cNvPr id="9" name="Ink 8">
                <a:extLst>
                  <a:ext uri="{FF2B5EF4-FFF2-40B4-BE49-F238E27FC236}">
                    <a16:creationId xmlns:a16="http://schemas.microsoft.com/office/drawing/2014/main" id="{D3355F61-55E3-ECC3-73E8-1CC89C65DE22}"/>
                  </a:ext>
                </a:extLst>
              </p:cNvPr>
              <p:cNvPicPr/>
              <p:nvPr/>
            </p:nvPicPr>
            <p:blipFill>
              <a:blip r:embed="rId5"/>
              <a:stretch>
                <a:fillRect/>
              </a:stretch>
            </p:blipFill>
            <p:spPr>
              <a:xfrm>
                <a:off x="2130457" y="5538668"/>
                <a:ext cx="180000" cy="360000"/>
              </a:xfrm>
              <a:prstGeom prst="rect">
                <a:avLst/>
              </a:prstGeom>
            </p:spPr>
          </p:pic>
        </mc:Fallback>
      </mc:AlternateContent>
      <p:sp>
        <p:nvSpPr>
          <p:cNvPr id="2" name="TextBox 1">
            <a:extLst>
              <a:ext uri="{FF2B5EF4-FFF2-40B4-BE49-F238E27FC236}">
                <a16:creationId xmlns:a16="http://schemas.microsoft.com/office/drawing/2014/main" id="{66915036-8DDF-F2E1-8E57-DF0B60381D27}"/>
              </a:ext>
            </a:extLst>
          </p:cNvPr>
          <p:cNvSpPr txBox="1"/>
          <p:nvPr/>
        </p:nvSpPr>
        <p:spPr>
          <a:xfrm>
            <a:off x="263570" y="6175639"/>
            <a:ext cx="1086773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**We will cover how to create a digital signature at the end of this class**</a:t>
            </a:r>
          </a:p>
        </p:txBody>
      </p:sp>
    </p:spTree>
    <p:extLst>
      <p:ext uri="{BB962C8B-B14F-4D97-AF65-F5344CB8AC3E}">
        <p14:creationId xmlns:p14="http://schemas.microsoft.com/office/powerpoint/2010/main" val="2636996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pic>
        <p:nvPicPr>
          <p:cNvPr id="11" name="Picture 10">
            <a:extLst>
              <a:ext uri="{FF2B5EF4-FFF2-40B4-BE49-F238E27FC236}">
                <a16:creationId xmlns:a16="http://schemas.microsoft.com/office/drawing/2014/main" id="{A7C037F9-4B79-EC85-3F38-187801CD5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571" y="1257626"/>
            <a:ext cx="5957271" cy="4060934"/>
          </a:xfrm>
          <a:prstGeom prst="rect">
            <a:avLst/>
          </a:prstGeom>
        </p:spPr>
      </p:pic>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838201" y="1393235"/>
            <a:ext cx="4563794" cy="5049767"/>
          </a:xfrm>
        </p:spPr>
        <p:txBody>
          <a:bodyPr/>
          <a:lstStyle/>
          <a:p>
            <a:pPr marL="0" indent="0">
              <a:buNone/>
            </a:pPr>
            <a:r>
              <a:rPr lang="en-US" dirty="0">
                <a:latin typeface="Arial" panose="020B0604020202020204" pitchFamily="34" charset="0"/>
                <a:cs typeface="Arial" panose="020B0604020202020204" pitchFamily="34" charset="0"/>
              </a:rPr>
              <a:t>Once the signed document has been saved, Click </a:t>
            </a:r>
          </a:p>
          <a:p>
            <a:pPr marL="0" indent="0">
              <a:buNone/>
            </a:pPr>
            <a:r>
              <a:rPr lang="en-US" b="1" dirty="0">
                <a:latin typeface="Arial" panose="020B0604020202020204" pitchFamily="34" charset="0"/>
                <a:cs typeface="Arial" panose="020B0604020202020204" pitchFamily="34" charset="0"/>
              </a:rPr>
              <a:t>Mark as Signed</a:t>
            </a:r>
          </a:p>
          <a:p>
            <a:pPr marL="0" indent="0">
              <a:buNone/>
            </a:pPr>
            <a:r>
              <a:rPr lang="en-US" dirty="0">
                <a:latin typeface="Arial" panose="020B0604020202020204" pitchFamily="34" charset="0"/>
                <a:cs typeface="Arial" panose="020B0604020202020204" pitchFamily="34" charset="0"/>
              </a:rPr>
              <a:t>Once the document has been marked as signed, no edits on the signed form can be made. You will need to hit </a:t>
            </a:r>
            <a:r>
              <a:rPr lang="en-US" b="1" dirty="0">
                <a:latin typeface="Arial" panose="020B0604020202020204" pitchFamily="34" charset="0"/>
                <a:cs typeface="Arial" panose="020B0604020202020204" pitchFamily="34" charset="0"/>
              </a:rPr>
              <a:t>Save</a:t>
            </a:r>
            <a:r>
              <a:rPr lang="en-US" dirty="0">
                <a:latin typeface="Arial" panose="020B0604020202020204" pitchFamily="34" charset="0"/>
                <a:cs typeface="Arial" panose="020B0604020202020204" pitchFamily="34" charset="0"/>
              </a:rPr>
              <a:t> and move on to the next step in the claim process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A39C96C-7921-B30A-C2CA-1A9370C6F7AE}"/>
                  </a:ext>
                </a:extLst>
              </p14:cNvPr>
              <p14:cNvContentPartPr/>
              <p14:nvPr/>
            </p14:nvContentPartPr>
            <p14:xfrm>
              <a:off x="7387034" y="4992868"/>
              <a:ext cx="1011240" cy="15120"/>
            </p14:xfrm>
          </p:contentPart>
        </mc:Choice>
        <mc:Fallback xmlns="">
          <p:pic>
            <p:nvPicPr>
              <p:cNvPr id="5" name="Ink 4">
                <a:extLst>
                  <a:ext uri="{FF2B5EF4-FFF2-40B4-BE49-F238E27FC236}">
                    <a16:creationId xmlns:a16="http://schemas.microsoft.com/office/drawing/2014/main" id="{AA39C96C-7921-B30A-C2CA-1A9370C6F7AE}"/>
                  </a:ext>
                </a:extLst>
              </p:cNvPr>
              <p:cNvPicPr/>
              <p:nvPr/>
            </p:nvPicPr>
            <p:blipFill>
              <a:blip r:embed="rId4"/>
              <a:stretch>
                <a:fillRect/>
              </a:stretch>
            </p:blipFill>
            <p:spPr>
              <a:xfrm>
                <a:off x="7297034" y="4812868"/>
                <a:ext cx="1190880" cy="374760"/>
              </a:xfrm>
              <a:prstGeom prst="rect">
                <a:avLst/>
              </a:prstGeom>
            </p:spPr>
          </p:pic>
        </mc:Fallback>
      </mc:AlternateContent>
    </p:spTree>
    <p:extLst>
      <p:ext uri="{BB962C8B-B14F-4D97-AF65-F5344CB8AC3E}">
        <p14:creationId xmlns:p14="http://schemas.microsoft.com/office/powerpoint/2010/main" val="2011617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pic>
        <p:nvPicPr>
          <p:cNvPr id="6" name="Picture 5" descr="Graphical user interface, application, email&#10;&#10;Description automatically generated">
            <a:extLst>
              <a:ext uri="{FF2B5EF4-FFF2-40B4-BE49-F238E27FC236}">
                <a16:creationId xmlns:a16="http://schemas.microsoft.com/office/drawing/2014/main" id="{5A2DB030-D97E-AD61-CD8E-8979E9F42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301" y="1277318"/>
            <a:ext cx="6175585" cy="5290779"/>
          </a:xfrm>
          <a:prstGeom prst="rect">
            <a:avLst/>
          </a:prstGeom>
        </p:spPr>
      </p:pic>
      <p:sp>
        <p:nvSpPr>
          <p:cNvPr id="8" name="Content Placeholder 7">
            <a:extLst>
              <a:ext uri="{FF2B5EF4-FFF2-40B4-BE49-F238E27FC236}">
                <a16:creationId xmlns:a16="http://schemas.microsoft.com/office/drawing/2014/main" id="{73EF0780-CA90-93E5-B5C2-4381527321C3}"/>
              </a:ext>
            </a:extLst>
          </p:cNvPr>
          <p:cNvSpPr>
            <a:spLocks noGrp="1"/>
          </p:cNvSpPr>
          <p:nvPr>
            <p:ph idx="1"/>
          </p:nvPr>
        </p:nvSpPr>
        <p:spPr>
          <a:xfrm>
            <a:off x="838200" y="1393236"/>
            <a:ext cx="4676335" cy="4882058"/>
          </a:xfrm>
        </p:spPr>
        <p:txBody>
          <a:bodyPr/>
          <a:lstStyle/>
          <a:p>
            <a:pPr marL="0" indent="0">
              <a:buNone/>
            </a:pPr>
            <a:r>
              <a:rPr lang="en-US" sz="3200" dirty="0">
                <a:latin typeface="Arial" panose="020B0604020202020204" pitchFamily="34" charset="0"/>
                <a:cs typeface="Arial" panose="020B0604020202020204" pitchFamily="34" charset="0"/>
              </a:rPr>
              <a:t>Next click 	      “</a:t>
            </a:r>
            <a:r>
              <a:rPr lang="en-US" sz="3200" b="1" dirty="0">
                <a:latin typeface="Arial" panose="020B0604020202020204" pitchFamily="34" charset="0"/>
                <a:cs typeface="Arial" panose="020B0604020202020204" pitchFamily="34" charset="0"/>
              </a:rPr>
              <a:t>Claim Package</a:t>
            </a:r>
            <a:r>
              <a:rPr lang="en-US" sz="3200" dirty="0">
                <a:latin typeface="Arial" panose="020B0604020202020204" pitchFamily="34" charset="0"/>
                <a:cs typeface="Arial" panose="020B0604020202020204" pitchFamily="34" charset="0"/>
              </a:rPr>
              <a:t>” </a:t>
            </a:r>
            <a:r>
              <a:rPr lang="en-US" sz="3200" dirty="0">
                <a:cs typeface="Arial" panose="020B0604020202020204" pitchFamily="34" charset="0"/>
              </a:rPr>
              <a:t>and press “</a:t>
            </a:r>
            <a:r>
              <a:rPr lang="en-US" sz="3200" b="1" dirty="0">
                <a:cs typeface="Arial" panose="020B0604020202020204" pitchFamily="34" charset="0"/>
              </a:rPr>
              <a:t>+New</a:t>
            </a:r>
            <a:r>
              <a:rPr lang="en-US" sz="3200" dirty="0">
                <a:cs typeface="Arial" panose="020B0604020202020204" pitchFamily="34" charset="0"/>
              </a:rPr>
              <a:t>”</a:t>
            </a:r>
            <a:r>
              <a:rPr lang="en-US" sz="3200" dirty="0">
                <a:latin typeface="Arial" panose="020B0604020202020204" pitchFamily="34" charset="0"/>
                <a:cs typeface="Arial" panose="020B0604020202020204" pitchFamily="34" charset="0"/>
              </a:rPr>
              <a:t> which will take you to this screen.</a:t>
            </a:r>
          </a:p>
          <a:p>
            <a:endParaRPr lang="en-US" dirty="0"/>
          </a:p>
        </p:txBody>
      </p:sp>
    </p:spTree>
    <p:extLst>
      <p:ext uri="{BB962C8B-B14F-4D97-AF65-F5344CB8AC3E}">
        <p14:creationId xmlns:p14="http://schemas.microsoft.com/office/powerpoint/2010/main" val="1843128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pic>
        <p:nvPicPr>
          <p:cNvPr id="6" name="Picture 5" descr="Graphical user interface, application, email&#10;&#10;Description automatically generated">
            <a:extLst>
              <a:ext uri="{FF2B5EF4-FFF2-40B4-BE49-F238E27FC236}">
                <a16:creationId xmlns:a16="http://schemas.microsoft.com/office/drawing/2014/main" id="{5A2DB030-D97E-AD61-CD8E-8979E9F42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301" y="1277318"/>
            <a:ext cx="6175585" cy="5290779"/>
          </a:xfrm>
          <a:prstGeom prst="rect">
            <a:avLst/>
          </a:prstGeom>
        </p:spPr>
      </p:pic>
      <p:sp>
        <p:nvSpPr>
          <p:cNvPr id="8" name="Content Placeholder 7">
            <a:extLst>
              <a:ext uri="{FF2B5EF4-FFF2-40B4-BE49-F238E27FC236}">
                <a16:creationId xmlns:a16="http://schemas.microsoft.com/office/drawing/2014/main" id="{73EF0780-CA90-93E5-B5C2-4381527321C3}"/>
              </a:ext>
            </a:extLst>
          </p:cNvPr>
          <p:cNvSpPr>
            <a:spLocks noGrp="1"/>
          </p:cNvSpPr>
          <p:nvPr>
            <p:ph idx="1"/>
          </p:nvPr>
        </p:nvSpPr>
        <p:spPr>
          <a:xfrm>
            <a:off x="838200" y="1393236"/>
            <a:ext cx="4676335" cy="4882058"/>
          </a:xfrm>
        </p:spPr>
        <p:txBody>
          <a:bodyPr>
            <a:normAutofit lnSpcReduction="10000"/>
          </a:bodyPr>
          <a:lstStyle/>
          <a:p>
            <a:pPr marL="0" indent="0">
              <a:buNone/>
            </a:pPr>
            <a:r>
              <a:rPr lang="en-US" dirty="0">
                <a:cs typeface="Arial" panose="020B0604020202020204" pitchFamily="34" charset="0"/>
              </a:rPr>
              <a:t>On this screen you will need to enter in the following:    </a:t>
            </a:r>
          </a:p>
          <a:p>
            <a:pPr marL="0" indent="0">
              <a:buNone/>
            </a:pPr>
            <a:r>
              <a:rPr lang="en-US" dirty="0">
                <a:cs typeface="Arial" panose="020B0604020202020204" pitchFamily="34" charset="0"/>
              </a:rPr>
              <a:t>1) N</a:t>
            </a:r>
            <a:r>
              <a:rPr lang="en-US" dirty="0">
                <a:latin typeface="Arial" panose="020B0604020202020204" pitchFamily="34" charset="0"/>
                <a:cs typeface="Arial" panose="020B0604020202020204" pitchFamily="34" charset="0"/>
              </a:rPr>
              <a:t>ame of the claim</a:t>
            </a:r>
            <a:endParaRPr lang="en-US" dirty="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 Claim Package Created Date</a:t>
            </a:r>
          </a:p>
          <a:p>
            <a:pPr marL="0" indent="0">
              <a:buNone/>
            </a:pPr>
            <a:r>
              <a:rPr lang="en-US" dirty="0">
                <a:cs typeface="Arial" panose="020B0604020202020204" pitchFamily="34" charset="0"/>
              </a:rPr>
              <a:t>3) Select the Business Line</a:t>
            </a:r>
          </a:p>
          <a:p>
            <a:pPr marL="0" indent="0">
              <a:buNone/>
            </a:pPr>
            <a:r>
              <a:rPr lang="en-US" dirty="0">
                <a:latin typeface="Arial" panose="020B0604020202020204" pitchFamily="34" charset="0"/>
                <a:cs typeface="Arial" panose="020B0604020202020204" pitchFamily="34" charset="0"/>
              </a:rPr>
              <a:t>4) Select all documents you want sent to VA</a:t>
            </a:r>
          </a:p>
          <a:p>
            <a:pPr marL="0" indent="0">
              <a:buNone/>
            </a:pPr>
            <a:r>
              <a:rPr lang="en-US" dirty="0">
                <a:cs typeface="Arial" panose="020B0604020202020204" pitchFamily="34" charset="0"/>
              </a:rPr>
              <a:t>5) Select the date you sent the claim to VBA</a:t>
            </a:r>
          </a:p>
          <a:p>
            <a:pPr marL="0" indent="0">
              <a:buNone/>
            </a:pPr>
            <a:r>
              <a:rPr lang="en-US" dirty="0">
                <a:latin typeface="Arial" panose="020B0604020202020204" pitchFamily="34" charset="0"/>
                <a:cs typeface="Arial" panose="020B0604020202020204" pitchFamily="34" charset="0"/>
              </a:rPr>
              <a:t>Press </a:t>
            </a:r>
            <a:r>
              <a:rPr lang="en-US" b="1" dirty="0">
                <a:latin typeface="Arial" panose="020B0604020202020204" pitchFamily="34" charset="0"/>
                <a:cs typeface="Arial" panose="020B0604020202020204" pitchFamily="34" charset="0"/>
              </a:rPr>
              <a:t>Save</a:t>
            </a:r>
          </a:p>
          <a:p>
            <a:pPr marL="0" indent="0">
              <a:buNone/>
            </a:pPr>
            <a:endParaRPr lang="en-US"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07825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normAutofit/>
          </a:bodyPr>
          <a:lstStyle/>
          <a:p>
            <a:r>
              <a:rPr lang="en-US" sz="4000" b="1" dirty="0">
                <a:latin typeface="Arial" panose="020B0604020202020204" pitchFamily="34" charset="0"/>
                <a:cs typeface="Arial" panose="020B0604020202020204" pitchFamily="34" charset="0"/>
              </a:rPr>
              <a:t>Submitting a claim to VA using TVB</a:t>
            </a:r>
          </a:p>
        </p:txBody>
      </p:sp>
      <p:pic>
        <p:nvPicPr>
          <p:cNvPr id="6" name="Picture 5">
            <a:extLst>
              <a:ext uri="{FF2B5EF4-FFF2-40B4-BE49-F238E27FC236}">
                <a16:creationId xmlns:a16="http://schemas.microsoft.com/office/drawing/2014/main" id="{5A2DB030-D97E-AD61-CD8E-8979E9F42A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16445" y="1277318"/>
            <a:ext cx="5497296" cy="5290779"/>
          </a:xfrm>
          <a:prstGeom prst="rect">
            <a:avLst/>
          </a:prstGeom>
        </p:spPr>
      </p:pic>
      <p:sp>
        <p:nvSpPr>
          <p:cNvPr id="8" name="Content Placeholder 7">
            <a:extLst>
              <a:ext uri="{FF2B5EF4-FFF2-40B4-BE49-F238E27FC236}">
                <a16:creationId xmlns:a16="http://schemas.microsoft.com/office/drawing/2014/main" id="{73EF0780-CA90-93E5-B5C2-4381527321C3}"/>
              </a:ext>
            </a:extLst>
          </p:cNvPr>
          <p:cNvSpPr>
            <a:spLocks noGrp="1"/>
          </p:cNvSpPr>
          <p:nvPr>
            <p:ph idx="1"/>
          </p:nvPr>
        </p:nvSpPr>
        <p:spPr>
          <a:xfrm>
            <a:off x="838200" y="1393236"/>
            <a:ext cx="4676335" cy="4882058"/>
          </a:xfrm>
        </p:spPr>
        <p:txBody>
          <a:bodyPr>
            <a:noAutofit/>
          </a:bodyPr>
          <a:lstStyle/>
          <a:p>
            <a:pPr marL="0" indent="0">
              <a:buNone/>
            </a:pPr>
            <a:r>
              <a:rPr lang="en-US" sz="3200" dirty="0">
                <a:latin typeface="Arial" panose="020B0604020202020204" pitchFamily="34" charset="0"/>
                <a:cs typeface="Arial" panose="020B0604020202020204" pitchFamily="34" charset="0"/>
              </a:rPr>
              <a:t>Once saved you can view the changes prior to uploading the package to VA. </a:t>
            </a:r>
          </a:p>
          <a:p>
            <a:pPr marL="0" indent="0">
              <a:buNone/>
            </a:pPr>
            <a:endParaRPr lang="en-US" sz="3200" dirty="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One thing to note is TVB will create a Submittal Letter which you can view. Once everything </a:t>
            </a:r>
            <a:r>
              <a:rPr lang="en-US" dirty="0">
                <a:latin typeface="Arial" panose="020B0604020202020204" pitchFamily="34" charset="0"/>
                <a:cs typeface="Arial" panose="020B0604020202020204" pitchFamily="34" charset="0"/>
              </a:rPr>
              <a:t>has been verified press “</a:t>
            </a:r>
            <a:r>
              <a:rPr lang="en-US" b="1" dirty="0">
                <a:latin typeface="Arial" panose="020B0604020202020204" pitchFamily="34" charset="0"/>
                <a:cs typeface="Arial" panose="020B0604020202020204" pitchFamily="34" charset="0"/>
              </a:rPr>
              <a:t>Upload to VA</a:t>
            </a:r>
            <a:r>
              <a:rPr lang="en-US"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a:p>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1E66222-2856-830B-B624-8366EA5A1AA3}"/>
                  </a:ext>
                </a:extLst>
              </p14:cNvPr>
              <p14:cNvContentPartPr/>
              <p14:nvPr/>
            </p14:nvContentPartPr>
            <p14:xfrm>
              <a:off x="8032154" y="5344228"/>
              <a:ext cx="1110600" cy="57600"/>
            </p14:xfrm>
          </p:contentPart>
        </mc:Choice>
        <mc:Fallback xmlns="">
          <p:pic>
            <p:nvPicPr>
              <p:cNvPr id="3" name="Ink 2">
                <a:extLst>
                  <a:ext uri="{FF2B5EF4-FFF2-40B4-BE49-F238E27FC236}">
                    <a16:creationId xmlns:a16="http://schemas.microsoft.com/office/drawing/2014/main" id="{A1E66222-2856-830B-B624-8366EA5A1AA3}"/>
                  </a:ext>
                </a:extLst>
              </p:cNvPr>
              <p:cNvPicPr/>
              <p:nvPr/>
            </p:nvPicPr>
            <p:blipFill>
              <a:blip r:embed="rId4"/>
              <a:stretch>
                <a:fillRect/>
              </a:stretch>
            </p:blipFill>
            <p:spPr>
              <a:xfrm>
                <a:off x="7942154" y="5164588"/>
                <a:ext cx="1290240" cy="417240"/>
              </a:xfrm>
              <a:prstGeom prst="rect">
                <a:avLst/>
              </a:prstGeom>
            </p:spPr>
          </p:pic>
        </mc:Fallback>
      </mc:AlternateContent>
    </p:spTree>
    <p:extLst>
      <p:ext uri="{BB962C8B-B14F-4D97-AF65-F5344CB8AC3E}">
        <p14:creationId xmlns:p14="http://schemas.microsoft.com/office/powerpoint/2010/main" val="2775783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8255"/>
            <a:ext cx="11617842" cy="1325563"/>
          </a:xfrm>
        </p:spPr>
        <p:txBody>
          <a:bodyPr/>
          <a:lstStyle/>
          <a:p>
            <a:r>
              <a:rPr lang="en-US" sz="4000" b="1" dirty="0">
                <a:latin typeface="Arial" panose="020B0604020202020204" pitchFamily="34" charset="0"/>
                <a:cs typeface="Arial" panose="020B0604020202020204" pitchFamily="34" charset="0"/>
              </a:rPr>
              <a:t>Submitting a claim to VA using TVB </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A2DB030-D97E-AD61-CD8E-8979E9F42A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49353" y="1277318"/>
            <a:ext cx="4831479" cy="5290779"/>
          </a:xfrm>
          <a:prstGeom prst="rect">
            <a:avLst/>
          </a:prstGeom>
        </p:spPr>
      </p:pic>
      <p:sp>
        <p:nvSpPr>
          <p:cNvPr id="8" name="Content Placeholder 7">
            <a:extLst>
              <a:ext uri="{FF2B5EF4-FFF2-40B4-BE49-F238E27FC236}">
                <a16:creationId xmlns:a16="http://schemas.microsoft.com/office/drawing/2014/main" id="{73EF0780-CA90-93E5-B5C2-4381527321C3}"/>
              </a:ext>
            </a:extLst>
          </p:cNvPr>
          <p:cNvSpPr>
            <a:spLocks noGrp="1"/>
          </p:cNvSpPr>
          <p:nvPr>
            <p:ph idx="1"/>
          </p:nvPr>
        </p:nvSpPr>
        <p:spPr>
          <a:xfrm>
            <a:off x="838200" y="1393236"/>
            <a:ext cx="4676335" cy="4882058"/>
          </a:xfrm>
        </p:spPr>
        <p:txBody>
          <a:bodyPr/>
          <a:lstStyle/>
          <a:p>
            <a:pPr marL="0" indent="0">
              <a:buNone/>
            </a:pPr>
            <a:r>
              <a:rPr lang="en-US" sz="3600" dirty="0">
                <a:latin typeface="Arial" panose="020B0604020202020204" pitchFamily="34" charset="0"/>
                <a:cs typeface="Arial" panose="020B0604020202020204" pitchFamily="34" charset="0"/>
              </a:rPr>
              <a:t>After the claim is submitted you can check the status by clicking “Check Status”</a:t>
            </a:r>
          </a:p>
          <a:p>
            <a:pPr marL="0" indent="0">
              <a:buNone/>
            </a:pPr>
            <a:r>
              <a:rPr lang="en-US" sz="3600" dirty="0">
                <a:latin typeface="Arial" panose="020B0604020202020204" pitchFamily="34" charset="0"/>
                <a:cs typeface="Arial" panose="020B0604020202020204" pitchFamily="34" charset="0"/>
              </a:rPr>
              <a:t>Once the status shows received the effective date is preserved. </a:t>
            </a:r>
          </a:p>
          <a:p>
            <a:pPr marL="0" indent="0">
              <a:buNone/>
            </a:pPr>
            <a:endParaRPr lang="en-US" sz="3200" dirty="0">
              <a:latin typeface="Arial" panose="020B0604020202020204" pitchFamily="34" charset="0"/>
              <a:cs typeface="Arial" panose="020B0604020202020204" pitchFamily="34" charset="0"/>
            </a:endParaRPr>
          </a:p>
          <a:p>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52F6FC9-3F47-25C1-D675-085A1F9BBC1E}"/>
                  </a:ext>
                </a:extLst>
              </p14:cNvPr>
              <p14:cNvContentPartPr/>
              <p14:nvPr/>
            </p14:nvContentPartPr>
            <p14:xfrm>
              <a:off x="8270474" y="5387788"/>
              <a:ext cx="845640" cy="71280"/>
            </p14:xfrm>
          </p:contentPart>
        </mc:Choice>
        <mc:Fallback xmlns="">
          <p:pic>
            <p:nvPicPr>
              <p:cNvPr id="2" name="Ink 1">
                <a:extLst>
                  <a:ext uri="{FF2B5EF4-FFF2-40B4-BE49-F238E27FC236}">
                    <a16:creationId xmlns:a16="http://schemas.microsoft.com/office/drawing/2014/main" id="{252F6FC9-3F47-25C1-D675-085A1F9BBC1E}"/>
                  </a:ext>
                </a:extLst>
              </p:cNvPr>
              <p:cNvPicPr/>
              <p:nvPr/>
            </p:nvPicPr>
            <p:blipFill>
              <a:blip r:embed="rId4"/>
              <a:stretch>
                <a:fillRect/>
              </a:stretch>
            </p:blipFill>
            <p:spPr>
              <a:xfrm>
                <a:off x="8180474" y="5208148"/>
                <a:ext cx="1025280" cy="430920"/>
              </a:xfrm>
              <a:prstGeom prst="rect">
                <a:avLst/>
              </a:prstGeom>
            </p:spPr>
          </p:pic>
        </mc:Fallback>
      </mc:AlternateContent>
    </p:spTree>
    <p:extLst>
      <p:ext uri="{BB962C8B-B14F-4D97-AF65-F5344CB8AC3E}">
        <p14:creationId xmlns:p14="http://schemas.microsoft.com/office/powerpoint/2010/main" val="3843941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230FC5-680A-4506-9AC8-C6B978AA40CE}" type="slidenum">
              <a:rPr lang="en-US" sz="2000" smtClean="0"/>
              <a:pPr>
                <a:defRPr/>
              </a:pPr>
              <a:t>37</a:t>
            </a:fld>
            <a:endParaRPr lang="en-US" sz="2000" dirty="0"/>
          </a:p>
        </p:txBody>
      </p:sp>
      <p:sp>
        <p:nvSpPr>
          <p:cNvPr id="6" name="TextBox 5"/>
          <p:cNvSpPr txBox="1"/>
          <p:nvPr/>
        </p:nvSpPr>
        <p:spPr>
          <a:xfrm>
            <a:off x="371375" y="1443841"/>
            <a:ext cx="10982425" cy="3785652"/>
          </a:xfrm>
          <a:prstGeom prst="rect">
            <a:avLst/>
          </a:prstGeom>
          <a:noFill/>
        </p:spPr>
        <p:txBody>
          <a:bodyPr wrap="square">
            <a:spAutoFit/>
          </a:bodyPr>
          <a:lstStyle/>
          <a:p>
            <a:pPr>
              <a:defRPr/>
            </a:pPr>
            <a:r>
              <a:rPr lang="en-US" sz="2400" dirty="0">
                <a:latin typeface="Arial" panose="020B0604020202020204" pitchFamily="34" charset="0"/>
                <a:cs typeface="Arial" panose="020B0604020202020204" pitchFamily="34" charset="0"/>
              </a:rPr>
              <a:t>QuickSubmit is an online application that provides the ability to upload Veteran evidence electronically to the Claims Intake Center.</a:t>
            </a:r>
          </a:p>
          <a:p>
            <a:pPr>
              <a:defRP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QuickSubmit also provides an audit history of all material uploaded to Digitized Mail Handling Service (DMHS).</a:t>
            </a:r>
          </a:p>
          <a:p>
            <a:pPr>
              <a:defRPr/>
            </a:pPr>
            <a:endParaRPr lang="en-US" sz="2400" dirty="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To access QuickSubmit go to </a:t>
            </a:r>
            <a:r>
              <a:rPr lang="en-US" sz="2400" dirty="0">
                <a:latin typeface="Arial" panose="020B0604020202020204" pitchFamily="34" charset="0"/>
                <a:cs typeface="Arial" panose="020B0604020202020204" pitchFamily="34" charset="0"/>
                <a:hlinkClick r:id="rId2"/>
              </a:rPr>
              <a:t>https://eauth.va.gov/accessva/?cspSelectFor=quicksubmit</a:t>
            </a:r>
            <a:endParaRPr lang="en-US" sz="2400"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0" y="0"/>
            <a:ext cx="8856617" cy="1314995"/>
          </a:xfrm>
        </p:spPr>
        <p:txBody>
          <a:bodyPr>
            <a:normAutofit/>
          </a:bodyPr>
          <a:lstStyle/>
          <a:p>
            <a:r>
              <a:rPr lang="en-US" altLang="en-US" sz="4000" b="1" dirty="0">
                <a:latin typeface="Arial" panose="020B0604020202020204" pitchFamily="34" charset="0"/>
                <a:cs typeface="Arial" panose="020B0604020202020204" pitchFamily="34" charset="0"/>
              </a:rPr>
              <a:t>What is QuickSubmit</a:t>
            </a:r>
          </a:p>
        </p:txBody>
      </p:sp>
    </p:spTree>
    <p:extLst>
      <p:ext uri="{BB962C8B-B14F-4D97-AF65-F5344CB8AC3E}">
        <p14:creationId xmlns:p14="http://schemas.microsoft.com/office/powerpoint/2010/main" val="851434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230FC5-680A-4506-9AC8-C6B978AA40CE}" type="slidenum">
              <a:rPr lang="en-US" sz="2000" smtClean="0"/>
              <a:pPr>
                <a:defRPr/>
              </a:pPr>
              <a:t>38</a:t>
            </a:fld>
            <a:endParaRPr lang="en-US" sz="2000" dirty="0"/>
          </a:p>
        </p:txBody>
      </p:sp>
      <p:sp>
        <p:nvSpPr>
          <p:cNvPr id="6" name="TextBox 5"/>
          <p:cNvSpPr txBox="1"/>
          <p:nvPr/>
        </p:nvSpPr>
        <p:spPr>
          <a:xfrm>
            <a:off x="371375" y="1443841"/>
            <a:ext cx="10982425" cy="2677656"/>
          </a:xfrm>
          <a:prstGeom prst="rect">
            <a:avLst/>
          </a:prstGeom>
          <a:noFill/>
        </p:spPr>
        <p:txBody>
          <a:bodyPr wrap="square">
            <a:spAutoFit/>
          </a:bodyPr>
          <a:lstStyle/>
          <a:p>
            <a:pPr marL="342900" indent="-342900">
              <a:buFont typeface="Arial" panose="020B0604020202020204" pitchFamily="34" charset="0"/>
              <a:buChar char="•"/>
              <a:defRPr/>
            </a:pPr>
            <a:r>
              <a:rPr lang="en-US" sz="2400" dirty="0">
                <a:latin typeface="Arial" panose="020B0604020202020204" pitchFamily="34" charset="0"/>
                <a:cs typeface="Arial" panose="020B0604020202020204" pitchFamily="34" charset="0"/>
              </a:rPr>
              <a:t>To login using a VA PIV card from within the VA network, select the VA graphic and select the credentials associated with your PIV.</a:t>
            </a:r>
          </a:p>
          <a:p>
            <a:pPr marL="342900" indent="-342900">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latin typeface="Arial" panose="020B0604020202020204" pitchFamily="34" charset="0"/>
                <a:cs typeface="Arial" panose="020B0604020202020204" pitchFamily="34" charset="0"/>
              </a:rPr>
              <a:t>To login with external authentication, select the type of authentication applicable and follow the instructions. </a:t>
            </a:r>
          </a:p>
          <a:p>
            <a:pPr>
              <a:defRPr/>
            </a:pPr>
            <a:endParaRPr lang="en-US" sz="2400" dirty="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0" y="0"/>
            <a:ext cx="8856617" cy="1314995"/>
          </a:xfrm>
        </p:spPr>
        <p:txBody>
          <a:bodyPr>
            <a:normAutofit/>
          </a:bodyPr>
          <a:lstStyle/>
          <a:p>
            <a:r>
              <a:rPr lang="en-US" altLang="en-US" sz="4000" b="1" dirty="0">
                <a:latin typeface="Arial" panose="020B0604020202020204" pitchFamily="34" charset="0"/>
                <a:cs typeface="Arial" panose="020B0604020202020204" pitchFamily="34" charset="0"/>
              </a:rPr>
              <a:t>Logging into QuickSubmit</a:t>
            </a:r>
          </a:p>
        </p:txBody>
      </p:sp>
      <p:pic>
        <p:nvPicPr>
          <p:cNvPr id="3" name="Picture 2" descr="Table&#10;&#10;Description automatically generated">
            <a:extLst>
              <a:ext uri="{FF2B5EF4-FFF2-40B4-BE49-F238E27FC236}">
                <a16:creationId xmlns:a16="http://schemas.microsoft.com/office/drawing/2014/main" id="{0D6F0003-9847-CFED-EE51-D21D8F882D55}"/>
              </a:ext>
            </a:extLst>
          </p:cNvPr>
          <p:cNvPicPr>
            <a:picLocks noChangeAspect="1"/>
          </p:cNvPicPr>
          <p:nvPr/>
        </p:nvPicPr>
        <p:blipFill rotWithShape="1">
          <a:blip r:embed="rId2">
            <a:extLst>
              <a:ext uri="{28A0092B-C50C-407E-A947-70E740481C1C}">
                <a14:useLocalDpi xmlns:a14="http://schemas.microsoft.com/office/drawing/2010/main" val="0"/>
              </a:ext>
            </a:extLst>
          </a:blip>
          <a:srcRect t="28679" b="8008"/>
          <a:stretch/>
        </p:blipFill>
        <p:spPr>
          <a:xfrm>
            <a:off x="493814" y="3432747"/>
            <a:ext cx="10125075" cy="3238396"/>
          </a:xfrm>
          <a:prstGeom prst="rect">
            <a:avLst/>
          </a:prstGeom>
        </p:spPr>
      </p:pic>
    </p:spTree>
    <p:extLst>
      <p:ext uri="{BB962C8B-B14F-4D97-AF65-F5344CB8AC3E}">
        <p14:creationId xmlns:p14="http://schemas.microsoft.com/office/powerpoint/2010/main" val="2003219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30FC5-680A-4506-9AC8-C6B978AA40CE}"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
        <p:nvSpPr>
          <p:cNvPr id="6" name="TextBox 5"/>
          <p:cNvSpPr txBox="1"/>
          <p:nvPr/>
        </p:nvSpPr>
        <p:spPr>
          <a:xfrm>
            <a:off x="371375" y="1443841"/>
            <a:ext cx="10982425" cy="169277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Once you have successfully logged into QuickSubmit, you will come across the QuickSubmit Homepage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0" y="0"/>
            <a:ext cx="8856617" cy="1314995"/>
          </a:xfrm>
        </p:spPr>
        <p:txBody>
          <a:bodyPr>
            <a:normAutofit/>
          </a:bodyPr>
          <a:lstStyle/>
          <a:p>
            <a:r>
              <a:rPr lang="en-US" altLang="en-US" sz="4000" b="1" dirty="0">
                <a:latin typeface="Arial" panose="020B0604020202020204" pitchFamily="34" charset="0"/>
                <a:cs typeface="Arial" panose="020B0604020202020204" pitchFamily="34" charset="0"/>
              </a:rPr>
              <a:t>The QuickSubmit Home page</a:t>
            </a:r>
          </a:p>
        </p:txBody>
      </p:sp>
      <p:pic>
        <p:nvPicPr>
          <p:cNvPr id="3" name="Picture 2">
            <a:extLst>
              <a:ext uri="{FF2B5EF4-FFF2-40B4-BE49-F238E27FC236}">
                <a16:creationId xmlns:a16="http://schemas.microsoft.com/office/drawing/2014/main" id="{0D6F0003-9847-CFED-EE51-D21D8F882D55}"/>
              </a:ext>
            </a:extLst>
          </p:cNvPr>
          <p:cNvPicPr>
            <a:picLocks noChangeAspect="1"/>
          </p:cNvPicPr>
          <p:nvPr/>
        </p:nvPicPr>
        <p:blipFill rotWithShape="1">
          <a:blip r:embed="rId2">
            <a:extLst>
              <a:ext uri="{28A0092B-C50C-407E-A947-70E740481C1C}">
                <a14:useLocalDpi xmlns:a14="http://schemas.microsoft.com/office/drawing/2010/main" val="0"/>
              </a:ext>
            </a:extLst>
          </a:blip>
          <a:srcRect t="11487" b="16936"/>
          <a:stretch/>
        </p:blipFill>
        <p:spPr>
          <a:xfrm>
            <a:off x="-29" y="2700334"/>
            <a:ext cx="12300775" cy="3656015"/>
          </a:xfrm>
          <a:prstGeom prst="rect">
            <a:avLst/>
          </a:prstGeom>
        </p:spPr>
      </p:pic>
    </p:spTree>
    <p:extLst>
      <p:ext uri="{BB962C8B-B14F-4D97-AF65-F5344CB8AC3E}">
        <p14:creationId xmlns:p14="http://schemas.microsoft.com/office/powerpoint/2010/main" val="312487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0"/>
            <a:ext cx="8530856" cy="1158242"/>
          </a:xfrm>
        </p:spPr>
        <p:txBody>
          <a:bodyPr>
            <a:normAutofit fontScale="90000"/>
          </a:bodyPr>
          <a:lstStyle/>
          <a:p>
            <a:pPr eaLnBrk="1" hangingPunct="1"/>
            <a:r>
              <a:rPr lang="en-US" altLang="en-US" b="1" dirty="0">
                <a:latin typeface="Arial" panose="020B0604020202020204" pitchFamily="34" charset="0"/>
                <a:cs typeface="Arial" panose="020B0604020202020204" pitchFamily="34" charset="0"/>
              </a:rPr>
              <a:t>Stakeholder Enterprise Portal (SEP)</a:t>
            </a:r>
          </a:p>
        </p:txBody>
      </p:sp>
      <p:sp>
        <p:nvSpPr>
          <p:cNvPr id="55299" name="Content Placeholder 2"/>
          <p:cNvSpPr>
            <a:spLocks noGrp="1"/>
          </p:cNvSpPr>
          <p:nvPr>
            <p:ph idx="1"/>
          </p:nvPr>
        </p:nvSpPr>
        <p:spPr>
          <a:xfrm>
            <a:off x="339634" y="1282733"/>
            <a:ext cx="11268433" cy="4969211"/>
          </a:xfrm>
        </p:spPr>
        <p:txBody>
          <a:bodyPr>
            <a:normAutofit lnSpcReduction="10000"/>
          </a:bodyPr>
          <a:lstStyle/>
          <a:p>
            <a:pPr eaLnBrk="1" hangingPunct="1"/>
            <a:endParaRPr lang="en-US" altLang="en-US" dirty="0">
              <a:latin typeface="Arial" panose="020B0604020202020204" pitchFamily="34" charset="0"/>
              <a:cs typeface="Arial" panose="020B0604020202020204" pitchFamily="34" charset="0"/>
            </a:endParaRPr>
          </a:p>
          <a:p>
            <a:pPr marL="0" indent="0">
              <a:buNone/>
            </a:pPr>
            <a:r>
              <a:rPr lang="en-US" altLang="en-US" sz="3600" dirty="0">
                <a:latin typeface="Arial" panose="020B0604020202020204" pitchFamily="34" charset="0"/>
                <a:cs typeface="Arial" panose="020B0604020202020204" pitchFamily="34" charset="0"/>
              </a:rPr>
              <a:t>The </a:t>
            </a:r>
            <a:r>
              <a:rPr lang="en-US" altLang="en-US" sz="3600" dirty="0">
                <a:latin typeface="Arial" panose="020B0604020202020204" pitchFamily="34" charset="0"/>
                <a:cs typeface="Arial" panose="020B0604020202020204" pitchFamily="34" charset="0"/>
                <a:hlinkClick r:id="rId3"/>
              </a:rPr>
              <a:t>Stakeholder Enterprise Portal </a:t>
            </a:r>
            <a:r>
              <a:rPr lang="en-US" altLang="en-US" sz="3600" dirty="0">
                <a:latin typeface="Arial" panose="020B0604020202020204" pitchFamily="34" charset="0"/>
                <a:cs typeface="Arial" panose="020B0604020202020204" pitchFamily="34" charset="0"/>
              </a:rPr>
              <a:t>was created to allow accredited representatives a way to see what the veteran sees in eBenefits</a:t>
            </a:r>
          </a:p>
          <a:p>
            <a:pPr marL="0" indent="0">
              <a:buNone/>
            </a:pPr>
            <a:endParaRPr lang="en-US" altLang="en-US" sz="3600" dirty="0">
              <a:latin typeface="Arial" panose="020B0604020202020204" pitchFamily="34" charset="0"/>
              <a:cs typeface="Arial" panose="020B0604020202020204" pitchFamily="34" charset="0"/>
            </a:endParaRPr>
          </a:p>
          <a:p>
            <a:pPr marL="0" indent="0">
              <a:buNone/>
            </a:pPr>
            <a:r>
              <a:rPr lang="en-US" altLang="en-US" sz="3600" dirty="0">
                <a:latin typeface="Arial" panose="020B0604020202020204" pitchFamily="34" charset="0"/>
                <a:cs typeface="Arial" panose="020B0604020202020204" pitchFamily="34" charset="0"/>
              </a:rPr>
              <a:t>Claims and evidence can be uploaded through this portal</a:t>
            </a:r>
          </a:p>
          <a:p>
            <a:pPr marL="0" indent="0">
              <a:buNone/>
            </a:pPr>
            <a:endParaRPr lang="en-US" altLang="en-US" sz="3600" dirty="0">
              <a:latin typeface="Arial" panose="020B0604020202020204" pitchFamily="34" charset="0"/>
              <a:cs typeface="Arial" panose="020B0604020202020204" pitchFamily="34" charset="0"/>
            </a:endParaRPr>
          </a:p>
          <a:p>
            <a:pPr marL="0" indent="0">
              <a:buNone/>
            </a:pPr>
            <a:r>
              <a:rPr lang="en-US" altLang="en-US" sz="3600" dirty="0">
                <a:latin typeface="Arial" panose="020B0604020202020204" pitchFamily="34" charset="0"/>
                <a:cs typeface="Arial" panose="020B0604020202020204" pitchFamily="34" charset="0"/>
              </a:rPr>
              <a:t>This is where electronic POA requests are reviewed</a:t>
            </a:r>
          </a:p>
          <a:p>
            <a:pPr marL="0" indent="0">
              <a:buNone/>
            </a:pPr>
            <a:endParaRPr lang="en-US" altLang="en-US" sz="2800" dirty="0"/>
          </a:p>
        </p:txBody>
      </p:sp>
      <p:sp>
        <p:nvSpPr>
          <p:cNvPr id="4" name="Slide Number Placeholder 3"/>
          <p:cNvSpPr>
            <a:spLocks noGrp="1"/>
          </p:cNvSpPr>
          <p:nvPr>
            <p:ph type="sldNum" sz="quarter" idx="12"/>
          </p:nvPr>
        </p:nvSpPr>
        <p:spPr/>
        <p:txBody>
          <a:bodyPr/>
          <a:lstStyle/>
          <a:p>
            <a:pPr>
              <a:defRPr/>
            </a:pPr>
            <a:fld id="{A7EBDD1A-5BED-4F07-BE0E-4A5329A0BCA2}" type="slidenum">
              <a:rPr lang="en-US" sz="2000"/>
              <a:pPr>
                <a:defRPr/>
              </a:pPr>
              <a:t>4</a:t>
            </a:fld>
            <a:endParaRPr lang="en-US" sz="2000" dirty="0"/>
          </a:p>
        </p:txBody>
      </p:sp>
    </p:spTree>
    <p:extLst>
      <p:ext uri="{BB962C8B-B14F-4D97-AF65-F5344CB8AC3E}">
        <p14:creationId xmlns:p14="http://schemas.microsoft.com/office/powerpoint/2010/main" val="3828111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30FC5-680A-4506-9AC8-C6B978AA40CE}"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
        <p:nvSpPr>
          <p:cNvPr id="6" name="TextBox 5"/>
          <p:cNvSpPr txBox="1"/>
          <p:nvPr/>
        </p:nvSpPr>
        <p:spPr>
          <a:xfrm>
            <a:off x="371375" y="1443841"/>
            <a:ext cx="1098242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0" y="0"/>
            <a:ext cx="8856617" cy="1314995"/>
          </a:xfrm>
        </p:spPr>
        <p:txBody>
          <a:bodyPr>
            <a:normAutofit/>
          </a:bodyPr>
          <a:lstStyle/>
          <a:p>
            <a:r>
              <a:rPr lang="en-US" altLang="en-US" sz="4000" b="1" dirty="0">
                <a:latin typeface="Arial" panose="020B0604020202020204" pitchFamily="34" charset="0"/>
                <a:cs typeface="Arial" panose="020B0604020202020204" pitchFamily="34" charset="0"/>
              </a:rPr>
              <a:t>The QuickSubmit Home page</a:t>
            </a:r>
          </a:p>
        </p:txBody>
      </p:sp>
      <p:pic>
        <p:nvPicPr>
          <p:cNvPr id="3" name="Picture 2">
            <a:extLst>
              <a:ext uri="{FF2B5EF4-FFF2-40B4-BE49-F238E27FC236}">
                <a16:creationId xmlns:a16="http://schemas.microsoft.com/office/drawing/2014/main" id="{0D6F0003-9847-CFED-EE51-D21D8F882D55}"/>
              </a:ext>
            </a:extLst>
          </p:cNvPr>
          <p:cNvPicPr>
            <a:picLocks noChangeAspect="1"/>
          </p:cNvPicPr>
          <p:nvPr/>
        </p:nvPicPr>
        <p:blipFill rotWithShape="1">
          <a:blip r:embed="rId2">
            <a:extLst>
              <a:ext uri="{28A0092B-C50C-407E-A947-70E740481C1C}">
                <a14:useLocalDpi xmlns:a14="http://schemas.microsoft.com/office/drawing/2010/main" val="0"/>
              </a:ext>
            </a:extLst>
          </a:blip>
          <a:srcRect t="10031" r="984" b="18798"/>
          <a:stretch/>
        </p:blipFill>
        <p:spPr>
          <a:xfrm>
            <a:off x="83638" y="1257303"/>
            <a:ext cx="11989300" cy="3114675"/>
          </a:xfrm>
          <a:prstGeom prst="rect">
            <a:avLst/>
          </a:prstGeom>
        </p:spPr>
      </p:pic>
      <p:sp>
        <p:nvSpPr>
          <p:cNvPr id="2" name="TextBox 1">
            <a:extLst>
              <a:ext uri="{FF2B5EF4-FFF2-40B4-BE49-F238E27FC236}">
                <a16:creationId xmlns:a16="http://schemas.microsoft.com/office/drawing/2014/main" id="{7D4A30B4-7D96-49A7-F347-82B3B76184B5}"/>
              </a:ext>
            </a:extLst>
          </p:cNvPr>
          <p:cNvSpPr txBox="1"/>
          <p:nvPr/>
        </p:nvSpPr>
        <p:spPr>
          <a:xfrm>
            <a:off x="371375" y="4439481"/>
            <a:ext cx="11529077"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From the Homepage you can:</a:t>
            </a:r>
          </a:p>
          <a:p>
            <a:r>
              <a:rPr lang="en-US" sz="2400" dirty="0">
                <a:latin typeface="Arial" panose="020B0604020202020204" pitchFamily="34" charset="0"/>
                <a:cs typeface="Arial" panose="020B0604020202020204" pitchFamily="34" charset="0"/>
              </a:rPr>
              <a:t>1) View your uploads</a:t>
            </a:r>
          </a:p>
          <a:p>
            <a:r>
              <a:rPr lang="en-US" sz="2400" dirty="0">
                <a:latin typeface="Arial" panose="020B0604020202020204" pitchFamily="34" charset="0"/>
                <a:cs typeface="Arial" panose="020B0604020202020204" pitchFamily="34" charset="0"/>
              </a:rPr>
              <a:t>2) Search your previous Uploads by different criteria </a:t>
            </a:r>
          </a:p>
          <a:p>
            <a:r>
              <a:rPr lang="en-US" sz="2400" dirty="0">
                <a:latin typeface="Arial" panose="020B0604020202020204" pitchFamily="34" charset="0"/>
                <a:cs typeface="Arial" panose="020B0604020202020204" pitchFamily="34" charset="0"/>
              </a:rPr>
              <a:t>3) Export your current page of Uploads into an Excel Document</a:t>
            </a:r>
          </a:p>
          <a:p>
            <a:r>
              <a:rPr lang="en-US" sz="2400" dirty="0">
                <a:latin typeface="Arial" panose="020B0604020202020204" pitchFamily="34" charset="0"/>
                <a:cs typeface="Arial" panose="020B0604020202020204" pitchFamily="34" charset="0"/>
              </a:rPr>
              <a:t>4) View the QuickSubmit Quick Reference Guide or User Guide</a:t>
            </a:r>
          </a:p>
          <a:p>
            <a:r>
              <a:rPr lang="en-US" sz="2400" dirty="0">
                <a:latin typeface="Arial" panose="020B0604020202020204" pitchFamily="34" charset="0"/>
                <a:cs typeface="Arial" panose="020B0604020202020204" pitchFamily="34" charset="0"/>
              </a:rPr>
              <a:t>5) Switch from the Home screen to the QuickSubmit Screen </a:t>
            </a:r>
          </a:p>
        </p:txBody>
      </p:sp>
    </p:spTree>
    <p:extLst>
      <p:ext uri="{BB962C8B-B14F-4D97-AF65-F5344CB8AC3E}">
        <p14:creationId xmlns:p14="http://schemas.microsoft.com/office/powerpoint/2010/main" val="2074855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C41719-DF8C-A0F7-8DDE-DB6FC7F8FE12}"/>
              </a:ext>
            </a:extLst>
          </p:cNvPr>
          <p:cNvPicPr>
            <a:picLocks noChangeAspect="1"/>
          </p:cNvPicPr>
          <p:nvPr/>
        </p:nvPicPr>
        <p:blipFill>
          <a:blip r:embed="rId2"/>
          <a:stretch>
            <a:fillRect/>
          </a:stretch>
        </p:blipFill>
        <p:spPr>
          <a:xfrm>
            <a:off x="371375" y="1410730"/>
            <a:ext cx="10867208" cy="5310745"/>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30FC5-680A-4506-9AC8-C6B978AA40CE}"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
        <p:nvSpPr>
          <p:cNvPr id="6" name="TextBox 5"/>
          <p:cNvSpPr txBox="1"/>
          <p:nvPr/>
        </p:nvSpPr>
        <p:spPr>
          <a:xfrm>
            <a:off x="371375" y="1443841"/>
            <a:ext cx="1098242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0" y="0"/>
            <a:ext cx="8856617" cy="1314995"/>
          </a:xfrm>
        </p:spPr>
        <p:txBody>
          <a:bodyPr>
            <a:normAutofit/>
          </a:bodyPr>
          <a:lstStyle/>
          <a:p>
            <a:r>
              <a:rPr lang="en-US" altLang="en-US" sz="4000" b="1" dirty="0">
                <a:latin typeface="Arial" panose="020B0604020202020204" pitchFamily="34" charset="0"/>
                <a:cs typeface="Arial" panose="020B0604020202020204" pitchFamily="34" charset="0"/>
              </a:rPr>
              <a:t>The QuickSubmit page</a:t>
            </a:r>
          </a:p>
        </p:txBody>
      </p:sp>
    </p:spTree>
    <p:extLst>
      <p:ext uri="{BB962C8B-B14F-4D97-AF65-F5344CB8AC3E}">
        <p14:creationId xmlns:p14="http://schemas.microsoft.com/office/powerpoint/2010/main" val="177018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30FC5-680A-4506-9AC8-C6B978AA40CE}"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
        <p:nvSpPr>
          <p:cNvPr id="6" name="TextBox 5"/>
          <p:cNvSpPr txBox="1"/>
          <p:nvPr/>
        </p:nvSpPr>
        <p:spPr>
          <a:xfrm>
            <a:off x="371375" y="1443841"/>
            <a:ext cx="10982425"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On the QuickSubmit Page fill out the required fields.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 Benefit Claim Type select from the drop-down menu which type of benefit you are submitting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veteran is experiencing hardship such as Homelessness or being Terminally ill, you can flag the claim using the Emergent Indicator selection.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0" y="0"/>
            <a:ext cx="8856617" cy="1314995"/>
          </a:xfrm>
        </p:spPr>
        <p:txBody>
          <a:bodyPr>
            <a:normAutofit/>
          </a:bodyPr>
          <a:lstStyle/>
          <a:p>
            <a:r>
              <a:rPr lang="en-US" altLang="en-US" sz="4000" b="1" dirty="0">
                <a:latin typeface="Arial" panose="020B0604020202020204" pitchFamily="34" charset="0"/>
                <a:cs typeface="Arial" panose="020B0604020202020204" pitchFamily="34" charset="0"/>
              </a:rPr>
              <a:t>The QuickSubmit page</a:t>
            </a:r>
          </a:p>
        </p:txBody>
      </p:sp>
    </p:spTree>
    <p:extLst>
      <p:ext uri="{BB962C8B-B14F-4D97-AF65-F5344CB8AC3E}">
        <p14:creationId xmlns:p14="http://schemas.microsoft.com/office/powerpoint/2010/main" val="1878361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30FC5-680A-4506-9AC8-C6B978AA40CE}"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
        <p:nvSpPr>
          <p:cNvPr id="6" name="TextBox 5"/>
          <p:cNvSpPr txBox="1"/>
          <p:nvPr/>
        </p:nvSpPr>
        <p:spPr>
          <a:xfrm>
            <a:off x="371375" y="1443841"/>
            <a:ext cx="10982425"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Attaching files in QuickSubmit you can choose your files to upload or drag and drop them into the green box. With your files attached, click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Submit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0" y="0"/>
            <a:ext cx="8856617" cy="1314995"/>
          </a:xfrm>
        </p:spPr>
        <p:txBody>
          <a:bodyPr>
            <a:normAutofit/>
          </a:bodyPr>
          <a:lstStyle/>
          <a:p>
            <a:r>
              <a:rPr lang="en-US" altLang="en-US" sz="4000" b="1" dirty="0">
                <a:latin typeface="Arial" panose="020B0604020202020204" pitchFamily="34" charset="0"/>
                <a:cs typeface="Arial" panose="020B0604020202020204" pitchFamily="34" charset="0"/>
              </a:rPr>
              <a:t>Attaching files and submitting the claim.</a:t>
            </a:r>
          </a:p>
        </p:txBody>
      </p:sp>
      <p:pic>
        <p:nvPicPr>
          <p:cNvPr id="3" name="Picture 2" descr="Graphical user interface, text, application&#10;&#10;Description automatically generated">
            <a:extLst>
              <a:ext uri="{FF2B5EF4-FFF2-40B4-BE49-F238E27FC236}">
                <a16:creationId xmlns:a16="http://schemas.microsoft.com/office/drawing/2014/main" id="{2294B8E6-7AA6-7B79-A3E7-D45397A32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49" y="2426750"/>
            <a:ext cx="10355884" cy="4038476"/>
          </a:xfrm>
          <a:prstGeom prst="rect">
            <a:avLst/>
          </a:prstGeom>
        </p:spPr>
      </p:pic>
    </p:spTree>
    <p:extLst>
      <p:ext uri="{BB962C8B-B14F-4D97-AF65-F5344CB8AC3E}">
        <p14:creationId xmlns:p14="http://schemas.microsoft.com/office/powerpoint/2010/main" val="1435007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30FC5-680A-4506-9AC8-C6B978AA40CE}"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
        <p:nvSpPr>
          <p:cNvPr id="6" name="TextBox 5"/>
          <p:cNvSpPr txBox="1"/>
          <p:nvPr/>
        </p:nvSpPr>
        <p:spPr>
          <a:xfrm>
            <a:off x="371375" y="1443841"/>
            <a:ext cx="1098242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your claim successfully sent to VA, you can view your submissions under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Uploads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 the QuickSubmit Home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0" y="0"/>
            <a:ext cx="8856617" cy="1314995"/>
          </a:xfrm>
        </p:spPr>
        <p:txBody>
          <a:bodyPr>
            <a:normAutofit/>
          </a:bodyPr>
          <a:lstStyle/>
          <a:p>
            <a:r>
              <a:rPr lang="en-US" altLang="en-US" sz="4000" b="1" dirty="0">
                <a:latin typeface="Arial" panose="020B0604020202020204" pitchFamily="34" charset="0"/>
                <a:cs typeface="Arial" panose="020B0604020202020204" pitchFamily="34" charset="0"/>
              </a:rPr>
              <a:t>Viewing previously uploaded claims</a:t>
            </a:r>
          </a:p>
        </p:txBody>
      </p:sp>
      <p:pic>
        <p:nvPicPr>
          <p:cNvPr id="2" name="Picture 1">
            <a:extLst>
              <a:ext uri="{FF2B5EF4-FFF2-40B4-BE49-F238E27FC236}">
                <a16:creationId xmlns:a16="http://schemas.microsoft.com/office/drawing/2014/main" id="{0187A963-0E0B-E918-B700-45D23ED0F874}"/>
              </a:ext>
            </a:extLst>
          </p:cNvPr>
          <p:cNvPicPr>
            <a:picLocks noChangeAspect="1"/>
          </p:cNvPicPr>
          <p:nvPr/>
        </p:nvPicPr>
        <p:blipFill rotWithShape="1">
          <a:blip r:embed="rId2"/>
          <a:srcRect t="42514" r="1630"/>
          <a:stretch/>
        </p:blipFill>
        <p:spPr>
          <a:xfrm>
            <a:off x="476260" y="3226398"/>
            <a:ext cx="11365920" cy="1974866"/>
          </a:xfrm>
          <a:prstGeom prst="rect">
            <a:avLst/>
          </a:prstGeom>
        </p:spPr>
      </p:pic>
    </p:spTree>
    <p:extLst>
      <p:ext uri="{BB962C8B-B14F-4D97-AF65-F5344CB8AC3E}">
        <p14:creationId xmlns:p14="http://schemas.microsoft.com/office/powerpoint/2010/main" val="4048382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Arial" panose="020B0604020202020204" pitchFamily="34" charset="0"/>
                <a:cs typeface="Arial" panose="020B0604020202020204" pitchFamily="34" charset="0"/>
              </a:rPr>
              <a:t>Creating a Signature Image</a:t>
            </a:r>
          </a:p>
        </p:txBody>
      </p:sp>
      <p:sp>
        <p:nvSpPr>
          <p:cNvPr id="4" name="Slide Number Placeholder 3"/>
          <p:cNvSpPr>
            <a:spLocks noGrp="1"/>
          </p:cNvSpPr>
          <p:nvPr>
            <p:ph type="sldNum" sz="quarter" idx="12"/>
          </p:nvPr>
        </p:nvSpPr>
        <p:spPr/>
        <p:txBody>
          <a:bodyPr/>
          <a:lstStyle/>
          <a:p>
            <a:pPr>
              <a:defRPr/>
            </a:pPr>
            <a:fld id="{55597DA8-5481-4BD8-99AA-BC9FFE98BC6D}" type="slidenum">
              <a:rPr lang="en-US" sz="2000" smtClean="0"/>
              <a:pPr>
                <a:defRPr/>
              </a:pPr>
              <a:t>45</a:t>
            </a:fld>
            <a:endParaRPr lang="en-US" sz="2000" dirty="0"/>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endParaRPr lang="en-US" dirty="0">
              <a:latin typeface="Arial" panose="020B0604020202020204" pitchFamily="34" charset="0"/>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212035" y="1338470"/>
            <a:ext cx="11141765" cy="4838493"/>
          </a:xfrm>
        </p:spPr>
        <p:txBody>
          <a:bodyPr/>
          <a:lstStyle/>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dirty="0"/>
              <a:t>Here we will cover how to create a digital signature that is compatible with most programs</a:t>
            </a:r>
          </a:p>
          <a:p>
            <a:pPr marL="0" indent="0">
              <a:buNone/>
            </a:pPr>
            <a:endParaRPr lang="en-US" dirty="0"/>
          </a:p>
        </p:txBody>
      </p:sp>
    </p:spTree>
    <p:extLst>
      <p:ext uri="{BB962C8B-B14F-4D97-AF65-F5344CB8AC3E}">
        <p14:creationId xmlns:p14="http://schemas.microsoft.com/office/powerpoint/2010/main" val="1857717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Arial" panose="020B0604020202020204" pitchFamily="34" charset="0"/>
                <a:cs typeface="Arial" panose="020B0604020202020204" pitchFamily="34" charset="0"/>
              </a:rPr>
              <a:t>Creating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p:txBody>
          <a:bodyPr/>
          <a:lstStyle/>
          <a:p>
            <a:pPr marL="0" indent="0">
              <a:buNone/>
            </a:pPr>
            <a:r>
              <a:rPr lang="en-US" dirty="0"/>
              <a:t>To add a Signature to an electronic Document, you will first need to create your signature. To do this in Adobe, you will first locate the Sign Document Icon </a:t>
            </a:r>
          </a:p>
          <a:p>
            <a:pPr marL="0" indent="0">
              <a:buNone/>
            </a:pPr>
            <a:endParaRPr lang="en-US" dirty="0"/>
          </a:p>
        </p:txBody>
      </p:sp>
      <p:pic>
        <p:nvPicPr>
          <p:cNvPr id="11" name="Picture 10">
            <a:extLst>
              <a:ext uri="{FF2B5EF4-FFF2-40B4-BE49-F238E27FC236}">
                <a16:creationId xmlns:a16="http://schemas.microsoft.com/office/drawing/2014/main" id="{FB58DA85-BE68-7C45-FAF0-184F357F3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62" y="3116961"/>
            <a:ext cx="10201275" cy="819150"/>
          </a:xfrm>
          <a:prstGeom prst="rect">
            <a:avLst/>
          </a:prstGeom>
        </p:spPr>
      </p:pic>
      <p:sp>
        <p:nvSpPr>
          <p:cNvPr id="12" name="Arrow: Up 11">
            <a:extLst>
              <a:ext uri="{FF2B5EF4-FFF2-40B4-BE49-F238E27FC236}">
                <a16:creationId xmlns:a16="http://schemas.microsoft.com/office/drawing/2014/main" id="{6EF681FA-913A-BB9C-44EC-F489DD2483D5}"/>
              </a:ext>
            </a:extLst>
          </p:cNvPr>
          <p:cNvSpPr/>
          <p:nvPr/>
        </p:nvSpPr>
        <p:spPr>
          <a:xfrm>
            <a:off x="10293471" y="3882561"/>
            <a:ext cx="414528" cy="731520"/>
          </a:xfrm>
          <a:prstGeom prst="upArrow">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3350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Arial" panose="020B0604020202020204" pitchFamily="34" charset="0"/>
                <a:cs typeface="Arial" panose="020B0604020202020204" pitchFamily="34" charset="0"/>
              </a:rPr>
              <a:t>Creating a Signature Image</a:t>
            </a:r>
          </a:p>
        </p:txBody>
      </p:sp>
      <p:sp>
        <p:nvSpPr>
          <p:cNvPr id="4" name="Slide Number Placeholder 3"/>
          <p:cNvSpPr>
            <a:spLocks noGrp="1"/>
          </p:cNvSpPr>
          <p:nvPr>
            <p:ph type="sldNum" sz="quarter" idx="12"/>
          </p:nvPr>
        </p:nvSpPr>
        <p:spPr/>
        <p:txBody>
          <a:bodyPr/>
          <a:lstStyle/>
          <a:p>
            <a:pPr>
              <a:defRPr/>
            </a:pPr>
            <a:fld id="{55597DA8-5481-4BD8-99AA-BC9FFE98BC6D}" type="slidenum">
              <a:rPr lang="en-US" sz="2000" smtClean="0"/>
              <a:pPr>
                <a:defRPr/>
              </a:pPr>
              <a:t>47</a:t>
            </a:fld>
            <a:endParaRPr lang="en-US" sz="2000" dirty="0"/>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endParaRPr lang="en-US" dirty="0">
              <a:latin typeface="Arial" panose="020B0604020202020204" pitchFamily="34" charset="0"/>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p:txBody>
          <a:bodyPr/>
          <a:lstStyle/>
          <a:p>
            <a:pPr marL="0" indent="0">
              <a:buNone/>
            </a:pPr>
            <a:r>
              <a:rPr lang="en-US" dirty="0"/>
              <a:t>Once selected A drop-down box which looks like this will populate. You will then select  “Add Signature” </a:t>
            </a:r>
          </a:p>
        </p:txBody>
      </p:sp>
      <p:pic>
        <p:nvPicPr>
          <p:cNvPr id="3" name="Picture 2" descr="Graphical user interface, application&#10;&#10;Description automatically generated">
            <a:extLst>
              <a:ext uri="{FF2B5EF4-FFF2-40B4-BE49-F238E27FC236}">
                <a16:creationId xmlns:a16="http://schemas.microsoft.com/office/drawing/2014/main" id="{1F20D5C0-C928-D915-9D78-D9B950AF3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588" y="2920061"/>
            <a:ext cx="4800368" cy="3019099"/>
          </a:xfrm>
          <a:prstGeom prst="rect">
            <a:avLst/>
          </a:prstGeom>
        </p:spPr>
      </p:pic>
    </p:spTree>
    <p:extLst>
      <p:ext uri="{BB962C8B-B14F-4D97-AF65-F5344CB8AC3E}">
        <p14:creationId xmlns:p14="http://schemas.microsoft.com/office/powerpoint/2010/main" val="262613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Arial" panose="020B0604020202020204" pitchFamily="34" charset="0"/>
                <a:cs typeface="Arial" panose="020B0604020202020204" pitchFamily="34" charset="0"/>
              </a:rPr>
              <a:t>Creating a Signature Image</a:t>
            </a:r>
          </a:p>
        </p:txBody>
      </p:sp>
      <p:sp>
        <p:nvSpPr>
          <p:cNvPr id="4" name="Slide Number Placeholder 3"/>
          <p:cNvSpPr>
            <a:spLocks noGrp="1"/>
          </p:cNvSpPr>
          <p:nvPr>
            <p:ph type="sldNum" sz="quarter" idx="12"/>
          </p:nvPr>
        </p:nvSpPr>
        <p:spPr/>
        <p:txBody>
          <a:bodyPr/>
          <a:lstStyle/>
          <a:p>
            <a:pPr>
              <a:defRPr/>
            </a:pPr>
            <a:fld id="{55597DA8-5481-4BD8-99AA-BC9FFE98BC6D}" type="slidenum">
              <a:rPr lang="en-US" sz="2000" smtClean="0"/>
              <a:pPr>
                <a:defRPr/>
              </a:pPr>
              <a:t>48</a:t>
            </a:fld>
            <a:endParaRPr lang="en-US" sz="2000" dirty="0"/>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endParaRPr lang="en-US" dirty="0">
              <a:latin typeface="Arial" panose="020B0604020202020204" pitchFamily="34" charset="0"/>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p:txBody>
          <a:bodyPr/>
          <a:lstStyle/>
          <a:p>
            <a:pPr marL="0" indent="0">
              <a:buNone/>
            </a:pPr>
            <a:r>
              <a:rPr lang="en-US" dirty="0"/>
              <a:t>Once you have selected Add Signature, you will be given 3 options to capture the signature:</a:t>
            </a:r>
          </a:p>
          <a:p>
            <a:pPr marL="0" indent="0">
              <a:buNone/>
            </a:pPr>
            <a:r>
              <a:rPr lang="en-US" dirty="0"/>
              <a:t>	1) Type</a:t>
            </a:r>
          </a:p>
          <a:p>
            <a:pPr marL="0" indent="0">
              <a:buNone/>
            </a:pPr>
            <a:r>
              <a:rPr lang="en-US" dirty="0"/>
              <a:t>	2) Draw</a:t>
            </a:r>
          </a:p>
          <a:p>
            <a:pPr marL="0" indent="0">
              <a:buNone/>
            </a:pPr>
            <a:r>
              <a:rPr lang="en-US" dirty="0"/>
              <a:t>	3) (Upload) Image</a:t>
            </a:r>
          </a:p>
          <a:p>
            <a:pPr marL="0" indent="0">
              <a:buNone/>
            </a:pPr>
            <a:endParaRPr lang="en-US" dirty="0"/>
          </a:p>
          <a:p>
            <a:pPr marL="0" indent="0">
              <a:buNone/>
            </a:pPr>
            <a:r>
              <a:rPr lang="en-US" dirty="0"/>
              <a:t>Type is the easiest option to choose from but all 3 will be accepted by VA. </a:t>
            </a:r>
          </a:p>
          <a:p>
            <a:pPr marL="0" indent="0">
              <a:buNone/>
            </a:pPr>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EDC1ADFC-7223-248D-FEB8-5DBB9044A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012" y="2646821"/>
            <a:ext cx="4744646" cy="1668209"/>
          </a:xfrm>
          <a:prstGeom prst="rect">
            <a:avLst/>
          </a:prstGeom>
        </p:spPr>
      </p:pic>
    </p:spTree>
    <p:extLst>
      <p:ext uri="{BB962C8B-B14F-4D97-AF65-F5344CB8AC3E}">
        <p14:creationId xmlns:p14="http://schemas.microsoft.com/office/powerpoint/2010/main" val="2685027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Arial" panose="020B0604020202020204" pitchFamily="34" charset="0"/>
                <a:cs typeface="Arial" panose="020B0604020202020204" pitchFamily="34" charset="0"/>
              </a:rPr>
              <a:t>Creating a Signature Image</a:t>
            </a:r>
          </a:p>
        </p:txBody>
      </p:sp>
      <p:sp>
        <p:nvSpPr>
          <p:cNvPr id="4" name="Slide Number Placeholder 3"/>
          <p:cNvSpPr>
            <a:spLocks noGrp="1"/>
          </p:cNvSpPr>
          <p:nvPr>
            <p:ph type="sldNum" sz="quarter" idx="12"/>
          </p:nvPr>
        </p:nvSpPr>
        <p:spPr/>
        <p:txBody>
          <a:bodyPr/>
          <a:lstStyle/>
          <a:p>
            <a:pPr>
              <a:defRPr/>
            </a:pPr>
            <a:fld id="{55597DA8-5481-4BD8-99AA-BC9FFE98BC6D}" type="slidenum">
              <a:rPr lang="en-US" sz="2000" smtClean="0"/>
              <a:pPr>
                <a:defRPr/>
              </a:pPr>
              <a:t>49</a:t>
            </a:fld>
            <a:endParaRPr lang="en-US" sz="2000" dirty="0"/>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endParaRPr lang="en-US" dirty="0">
              <a:latin typeface="Arial" panose="020B0604020202020204" pitchFamily="34" charset="0"/>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111512" y="1538868"/>
            <a:ext cx="10896601" cy="4638095"/>
          </a:xfrm>
        </p:spPr>
        <p:txBody>
          <a:bodyPr>
            <a:normAutofit fontScale="77500" lnSpcReduction="20000"/>
          </a:bodyPr>
          <a:lstStyle/>
          <a:p>
            <a:pPr marL="0" indent="0">
              <a:buNone/>
            </a:pPr>
            <a:r>
              <a:rPr lang="en-US" dirty="0"/>
              <a:t>Once the signature is created, press “Apply”.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This will save your signature for future uses and allow you to apply the signature to the Electronic Document.</a:t>
            </a:r>
          </a:p>
          <a:p>
            <a:pPr marL="0" indent="0">
              <a:buNone/>
            </a:pPr>
            <a:endParaRPr lang="en-US" dirty="0"/>
          </a:p>
          <a:p>
            <a:pPr marL="0" indent="0">
              <a:buNone/>
            </a:pPr>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AE3F8A76-D6B0-D361-0AAA-D618E1440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25" y="2003778"/>
            <a:ext cx="7696199" cy="3338793"/>
          </a:xfrm>
          <a:prstGeom prst="rect">
            <a:avLst/>
          </a:prstGeom>
        </p:spPr>
      </p:pic>
      <p:sp>
        <p:nvSpPr>
          <p:cNvPr id="10" name="Arrow: Up 9">
            <a:extLst>
              <a:ext uri="{FF2B5EF4-FFF2-40B4-BE49-F238E27FC236}">
                <a16:creationId xmlns:a16="http://schemas.microsoft.com/office/drawing/2014/main" id="{780C6008-B864-0E45-553B-50F935EC4530}"/>
              </a:ext>
            </a:extLst>
          </p:cNvPr>
          <p:cNvSpPr/>
          <p:nvPr/>
        </p:nvSpPr>
        <p:spPr>
          <a:xfrm rot="10800000">
            <a:off x="4147811" y="4086737"/>
            <a:ext cx="365760" cy="702897"/>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421762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7492" r="19003"/>
          <a:stretch/>
        </p:blipFill>
        <p:spPr>
          <a:xfrm>
            <a:off x="488389" y="1413383"/>
            <a:ext cx="3891517" cy="5294949"/>
          </a:xfrm>
        </p:spPr>
      </p:pic>
      <p:sp>
        <p:nvSpPr>
          <p:cNvPr id="2" name="Slide Number Placeholder 1"/>
          <p:cNvSpPr>
            <a:spLocks noGrp="1"/>
          </p:cNvSpPr>
          <p:nvPr>
            <p:ph type="sldNum" sz="quarter" idx="12"/>
          </p:nvPr>
        </p:nvSpPr>
        <p:spPr/>
        <p:txBody>
          <a:bodyPr/>
          <a:lstStyle/>
          <a:p>
            <a:pPr>
              <a:defRPr/>
            </a:pPr>
            <a:fld id="{2657A5E8-6D46-4496-B7E0-8BB935FDA95F}" type="slidenum">
              <a:rPr lang="en-US" sz="2000"/>
              <a:pPr>
                <a:defRPr/>
              </a:pPr>
              <a:t>5</a:t>
            </a:fld>
            <a:endParaRPr lang="en-US" sz="2000" dirty="0"/>
          </a:p>
        </p:txBody>
      </p:sp>
      <p:sp>
        <p:nvSpPr>
          <p:cNvPr id="6" name="TextBox 5"/>
          <p:cNvSpPr txBox="1"/>
          <p:nvPr/>
        </p:nvSpPr>
        <p:spPr>
          <a:xfrm>
            <a:off x="4803005" y="1413382"/>
            <a:ext cx="6805061" cy="4524315"/>
          </a:xfrm>
          <a:prstGeom prst="rect">
            <a:avLst/>
          </a:prstGeom>
          <a:noFill/>
        </p:spPr>
        <p:txBody>
          <a:bodyPr wrap="square">
            <a:spAutoFit/>
          </a:bodyPr>
          <a:lstStyle/>
          <a:p>
            <a:pPr>
              <a:defRPr/>
            </a:pPr>
            <a:endParaRPr lang="en-US"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To access the portal go to</a:t>
            </a:r>
          </a:p>
          <a:p>
            <a:pPr>
              <a:defRPr/>
            </a:pP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https://www.sep.va.gov/sep/web/guest/sep</a:t>
            </a:r>
            <a:endParaRPr lang="en-US"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If this is your first time logging in, you will need to register for SEP</a:t>
            </a:r>
          </a:p>
          <a:p>
            <a:pPr>
              <a:defRPr/>
            </a:pPr>
            <a:r>
              <a:rPr lang="en-US" sz="2400" dirty="0">
                <a:latin typeface="Arial" panose="020B0604020202020204" pitchFamily="34" charset="0"/>
                <a:cs typeface="Arial" panose="020B0604020202020204" pitchFamily="34" charset="0"/>
              </a:rPr>
              <a:t> </a:t>
            </a: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If you cannot access POA requests, you may need to request that capability by emailing Theresa Aldana (</a:t>
            </a:r>
            <a:r>
              <a:rPr lang="en-US" sz="2400" dirty="0">
                <a:latin typeface="Arial" panose="020B0604020202020204" pitchFamily="34" charset="0"/>
                <a:cs typeface="Arial" panose="020B0604020202020204" pitchFamily="34" charset="0"/>
                <a:hlinkClick r:id="rId5"/>
              </a:rPr>
              <a:t>taldana@vfw.org</a:t>
            </a:r>
            <a:r>
              <a:rPr lang="en-US" sz="2400" dirty="0">
                <a:latin typeface="Arial" panose="020B0604020202020204" pitchFamily="34" charset="0"/>
                <a:cs typeface="Arial" panose="020B0604020202020204" pitchFamily="34" charset="0"/>
              </a:rPr>
              <a:t>) </a:t>
            </a:r>
          </a:p>
          <a:p>
            <a:pPr marL="214313" indent="-214313">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1" y="271089"/>
            <a:ext cx="8116390" cy="707886"/>
          </a:xfrm>
          <a:prstGeom prst="rect">
            <a:avLst/>
          </a:prstGeom>
        </p:spPr>
        <p:txBody>
          <a:bodyPr wrap="square">
            <a:spAutoFit/>
          </a:bodyPr>
          <a:lstStyle/>
          <a:p>
            <a:r>
              <a:rPr lang="en-US" altLang="en-US" sz="4000" b="1" dirty="0">
                <a:latin typeface="Arial" panose="020B0604020202020204" pitchFamily="34" charset="0"/>
                <a:cs typeface="Arial" panose="020B0604020202020204" pitchFamily="34" charset="0"/>
              </a:rPr>
              <a:t>SEP: Registration</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511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Arial" panose="020B0604020202020204" pitchFamily="34" charset="0"/>
                <a:cs typeface="Arial" panose="020B0604020202020204" pitchFamily="34" charset="0"/>
              </a:rPr>
              <a:t>Saving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111512" y="1538868"/>
            <a:ext cx="10896601" cy="4638095"/>
          </a:xfrm>
        </p:spPr>
        <p:txBody>
          <a:bodyPr>
            <a:normAutofit/>
          </a:bodyPr>
          <a:lstStyle/>
          <a:p>
            <a:pPr marL="0" indent="0">
              <a:buNone/>
            </a:pPr>
            <a:r>
              <a:rPr lang="en-US" dirty="0"/>
              <a:t>Now that you have your signature image, you will need to place it on a white background somewhere on the PDF. </a:t>
            </a:r>
          </a:p>
          <a:p>
            <a:pPr marL="0" indent="0">
              <a:buNone/>
            </a:pPr>
            <a:endParaRPr lang="en-US" dirty="0"/>
          </a:p>
          <a:p>
            <a:pPr marL="0" indent="0">
              <a:buNone/>
            </a:pPr>
            <a:r>
              <a:rPr lang="en-US" dirty="0"/>
              <a:t>With the signature in place you will need to open a new program called “Snipping Tool”</a:t>
            </a:r>
          </a:p>
          <a:p>
            <a:pPr marL="0" indent="0">
              <a:buNone/>
            </a:pPr>
            <a:endParaRPr lang="en-US" dirty="0"/>
          </a:p>
          <a:p>
            <a:pPr marL="0" indent="0">
              <a:buNone/>
            </a:pPr>
            <a:r>
              <a:rPr lang="en-US" dirty="0"/>
              <a:t>To find this tool open your computer’s start menu and search “Snipping Tool”. When you find it press the icon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72961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Arial" panose="020B0604020202020204" pitchFamily="34" charset="0"/>
                <a:cs typeface="Arial" panose="020B0604020202020204" pitchFamily="34" charset="0"/>
              </a:rPr>
              <a:t>Saving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111512" y="1538868"/>
            <a:ext cx="10896601" cy="463809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descr="Graphical user interface, text, application, email&#10;&#10;Description automatically generated">
            <a:extLst>
              <a:ext uri="{FF2B5EF4-FFF2-40B4-BE49-F238E27FC236}">
                <a16:creationId xmlns:a16="http://schemas.microsoft.com/office/drawing/2014/main" id="{C85875AD-8727-4100-102C-F17B6934C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775" y="1538868"/>
            <a:ext cx="5367338" cy="3713355"/>
          </a:xfrm>
          <a:prstGeom prst="rect">
            <a:avLst/>
          </a:prstGeom>
        </p:spPr>
      </p:pic>
      <p:sp>
        <p:nvSpPr>
          <p:cNvPr id="6" name="TextBox 5">
            <a:extLst>
              <a:ext uri="{FF2B5EF4-FFF2-40B4-BE49-F238E27FC236}">
                <a16:creationId xmlns:a16="http://schemas.microsoft.com/office/drawing/2014/main" id="{4D125DC9-7AFF-685C-9463-7484DBFDA4BB}"/>
              </a:ext>
            </a:extLst>
          </p:cNvPr>
          <p:cNvSpPr txBox="1"/>
          <p:nvPr/>
        </p:nvSpPr>
        <p:spPr>
          <a:xfrm>
            <a:off x="111512" y="1538868"/>
            <a:ext cx="5529263" cy="352404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With the Snipping Tool Open click “New” which will change your curser to a </a:t>
            </a:r>
            <a:r>
              <a:rPr kumimoji="0" lang="en-US" sz="6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From there you will cut out your signature.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solidFill>
                <a:prstClr val="black"/>
              </a:solidFill>
              <a:latin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654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Arial" panose="020B0604020202020204" pitchFamily="34" charset="0"/>
                <a:cs typeface="Arial" panose="020B0604020202020204" pitchFamily="34" charset="0"/>
              </a:rPr>
              <a:t>Saving a Signature Image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111512" y="1538868"/>
            <a:ext cx="10896601" cy="463809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C85875AD-8727-4100-102C-F17B6934C7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40775" y="1508523"/>
            <a:ext cx="5367338" cy="3169544"/>
          </a:xfrm>
          <a:prstGeom prst="rect">
            <a:avLst/>
          </a:prstGeom>
        </p:spPr>
      </p:pic>
      <p:sp>
        <p:nvSpPr>
          <p:cNvPr id="6" name="TextBox 5">
            <a:extLst>
              <a:ext uri="{FF2B5EF4-FFF2-40B4-BE49-F238E27FC236}">
                <a16:creationId xmlns:a16="http://schemas.microsoft.com/office/drawing/2014/main" id="{4D125DC9-7AFF-685C-9463-7484DBFDA4BB}"/>
              </a:ext>
            </a:extLst>
          </p:cNvPr>
          <p:cNvSpPr txBox="1"/>
          <p:nvPr/>
        </p:nvSpPr>
        <p:spPr>
          <a:xfrm>
            <a:off x="111512" y="1538868"/>
            <a:ext cx="5529263" cy="429656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prstClr val="black"/>
                </a:solidFill>
                <a:latin typeface="Arial" panose="020B0604020202020204" pitchFamily="34" charset="0"/>
              </a:rPr>
              <a:t>To save your captured signatured click</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File</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Save as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lang="en-US" sz="2800" dirty="0">
                <a:solidFill>
                  <a:prstClr val="black"/>
                </a:solidFill>
                <a:latin typeface="Arial" panose="020B0604020202020204" pitchFamily="34" charset="0"/>
              </a:rPr>
              <a:t>Choose where to save your signature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2217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7315200" cy="1140824"/>
          </a:xfrm>
        </p:spPr>
        <p:txBody>
          <a:bodyPr>
            <a:normAutofit/>
          </a:bodyPr>
          <a:lstStyle/>
          <a:p>
            <a:r>
              <a:rPr lang="en-US" altLang="en-US" sz="4000" b="1" dirty="0">
                <a:latin typeface="Arial" panose="020B0604020202020204" pitchFamily="34" charset="0"/>
                <a:cs typeface="Arial" panose="020B0604020202020204" pitchFamily="34" charset="0"/>
              </a:rPr>
              <a:t>Review</a:t>
            </a:r>
          </a:p>
        </p:txBody>
      </p:sp>
      <p:sp>
        <p:nvSpPr>
          <p:cNvPr id="89091" name="Content Placeholder 2"/>
          <p:cNvSpPr>
            <a:spLocks noGrp="1"/>
          </p:cNvSpPr>
          <p:nvPr>
            <p:ph idx="1"/>
          </p:nvPr>
        </p:nvSpPr>
        <p:spPr>
          <a:xfrm>
            <a:off x="320842" y="1369275"/>
            <a:ext cx="10953550" cy="4987075"/>
          </a:xfrm>
        </p:spPr>
        <p:txBody>
          <a:bodyPr>
            <a:noAutofit/>
          </a:bodyPr>
          <a:lstStyle/>
          <a:p>
            <a:pPr marL="0" indent="0">
              <a:buNone/>
              <a:defRPr/>
            </a:pPr>
            <a:r>
              <a:rPr lang="en-US" altLang="en-US" sz="3600" dirty="0">
                <a:latin typeface="Arial" panose="020B0604020202020204" pitchFamily="34" charset="0"/>
                <a:cs typeface="Arial" panose="020B0604020202020204" pitchFamily="34" charset="0"/>
              </a:rPr>
              <a:t>Remember what each system is most useful for:</a:t>
            </a:r>
          </a:p>
          <a:p>
            <a:pPr>
              <a:defRPr/>
            </a:pPr>
            <a:endParaRPr lang="en-US" altLang="en-US" sz="3600" dirty="0">
              <a:latin typeface="Arial" panose="020B0604020202020204" pitchFamily="34" charset="0"/>
              <a:cs typeface="Arial" panose="020B0604020202020204" pitchFamily="34" charset="0"/>
            </a:endParaRPr>
          </a:p>
          <a:p>
            <a:pPr>
              <a:defRPr/>
            </a:pPr>
            <a:r>
              <a:rPr lang="en-US" altLang="en-US" sz="3600" dirty="0">
                <a:latin typeface="Arial" panose="020B0604020202020204" pitchFamily="34" charset="0"/>
                <a:cs typeface="Arial" panose="020B0604020202020204" pitchFamily="34" charset="0"/>
              </a:rPr>
              <a:t>TVB- submitting claims directly without a 2</a:t>
            </a:r>
            <a:r>
              <a:rPr lang="en-US" altLang="en-US" sz="3600" baseline="30000" dirty="0">
                <a:latin typeface="Arial" panose="020B0604020202020204" pitchFamily="34" charset="0"/>
                <a:cs typeface="Arial" panose="020B0604020202020204" pitchFamily="34" charset="0"/>
              </a:rPr>
              <a:t>nd</a:t>
            </a:r>
            <a:r>
              <a:rPr lang="en-US" altLang="en-US" sz="3600" dirty="0">
                <a:latin typeface="Arial" panose="020B0604020202020204" pitchFamily="34" charset="0"/>
                <a:cs typeface="Arial" panose="020B0604020202020204" pitchFamily="34" charset="0"/>
              </a:rPr>
              <a:t> system</a:t>
            </a:r>
          </a:p>
          <a:p>
            <a:pPr marL="0" indent="0">
              <a:buNone/>
              <a:defRPr/>
            </a:pPr>
            <a:endParaRPr lang="en-US" altLang="en-US" sz="2000" dirty="0">
              <a:latin typeface="Arial" panose="020B0604020202020204" pitchFamily="34" charset="0"/>
              <a:cs typeface="Arial" panose="020B0604020202020204" pitchFamily="34" charset="0"/>
            </a:endParaRPr>
          </a:p>
          <a:p>
            <a:pPr>
              <a:defRPr/>
            </a:pPr>
            <a:r>
              <a:rPr lang="en-US" altLang="en-US" sz="3600" dirty="0">
                <a:latin typeface="Arial" panose="020B0604020202020204" pitchFamily="34" charset="0"/>
                <a:cs typeface="Arial" panose="020B0604020202020204" pitchFamily="34" charset="0"/>
              </a:rPr>
              <a:t>SEP- Accepting POA requests, VAF 686c &amp; VAF 674 </a:t>
            </a:r>
          </a:p>
          <a:p>
            <a:pPr marL="0" indent="0">
              <a:buNone/>
              <a:defRPr/>
            </a:pPr>
            <a:endParaRPr lang="en-US" altLang="en-US" dirty="0">
              <a:latin typeface="Arial" panose="020B0604020202020204" pitchFamily="34" charset="0"/>
              <a:cs typeface="Arial" panose="020B0604020202020204" pitchFamily="34" charset="0"/>
            </a:endParaRPr>
          </a:p>
          <a:p>
            <a:pPr>
              <a:defRPr/>
            </a:pPr>
            <a:r>
              <a:rPr lang="en-US" altLang="en-US" sz="3600" dirty="0">
                <a:latin typeface="Arial" panose="020B0604020202020204" pitchFamily="34" charset="0"/>
                <a:cs typeface="Arial" panose="020B0604020202020204" pitchFamily="34" charset="0"/>
              </a:rPr>
              <a:t>Quick Submit - Useful for submitting anything (replaces fax machines)</a:t>
            </a:r>
          </a:p>
        </p:txBody>
      </p:sp>
      <p:sp>
        <p:nvSpPr>
          <p:cNvPr id="4" name="Slide Number Placeholder 3"/>
          <p:cNvSpPr>
            <a:spLocks noGrp="1"/>
          </p:cNvSpPr>
          <p:nvPr>
            <p:ph type="sldNum" sz="quarter" idx="12"/>
          </p:nvPr>
        </p:nvSpPr>
        <p:spPr/>
        <p:txBody>
          <a:bodyPr/>
          <a:lstStyle/>
          <a:p>
            <a:pPr>
              <a:defRPr/>
            </a:pPr>
            <a:fld id="{55597DA8-5481-4BD8-99AA-BC9FFE98BC6D}" type="slidenum">
              <a:rPr lang="en-US" sz="2000" smtClean="0"/>
              <a:pPr>
                <a:defRPr/>
              </a:pPr>
              <a:t>53</a:t>
            </a:fld>
            <a:endParaRPr lang="en-US" sz="2000" dirty="0"/>
          </a:p>
        </p:txBody>
      </p:sp>
    </p:spTree>
    <p:extLst>
      <p:ext uri="{BB962C8B-B14F-4D97-AF65-F5344CB8AC3E}">
        <p14:creationId xmlns:p14="http://schemas.microsoft.com/office/powerpoint/2010/main" val="282620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algn="r"/>
            <a:r>
              <a:rPr lang="en-US" sz="6000" b="1"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67189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08346"/>
            <a:ext cx="8891450" cy="981732"/>
          </a:xfrm>
        </p:spPr>
        <p:txBody>
          <a:bodyPr>
            <a:noAutofit/>
          </a:bodyPr>
          <a:lstStyle/>
          <a:p>
            <a:r>
              <a:rPr lang="en-US" sz="4000" b="1" dirty="0">
                <a:latin typeface="Arial" panose="020B0604020202020204" pitchFamily="34" charset="0"/>
                <a:cs typeface="Arial" panose="020B0604020202020204" pitchFamily="34" charset="0"/>
              </a:rPr>
              <a:t>SEP: Reviewing Representation Requests</a:t>
            </a:r>
          </a:p>
        </p:txBody>
      </p:sp>
      <p:sp>
        <p:nvSpPr>
          <p:cNvPr id="2" name="Slide Number Placeholder 1"/>
          <p:cNvSpPr>
            <a:spLocks noGrp="1"/>
          </p:cNvSpPr>
          <p:nvPr>
            <p:ph type="sldNum" sz="quarter" idx="12"/>
          </p:nvPr>
        </p:nvSpPr>
        <p:spPr/>
        <p:txBody>
          <a:bodyPr/>
          <a:lstStyle/>
          <a:p>
            <a:pPr>
              <a:defRPr/>
            </a:pPr>
            <a:fld id="{FAC57BAD-54CE-4243-B6C3-6313867D8D17}" type="slidenum">
              <a:rPr lang="en-US" sz="2000"/>
              <a:pPr>
                <a:defRPr/>
              </a:pPr>
              <a:t>6</a:t>
            </a:fld>
            <a:endParaRPr lang="en-US" sz="2000" dirty="0"/>
          </a:p>
        </p:txBody>
      </p:sp>
      <p:sp>
        <p:nvSpPr>
          <p:cNvPr id="43012" name="TextBox 5"/>
          <p:cNvSpPr txBox="1">
            <a:spLocks noChangeArrowheads="1"/>
          </p:cNvSpPr>
          <p:nvPr/>
        </p:nvSpPr>
        <p:spPr bwMode="auto">
          <a:xfrm>
            <a:off x="6991941" y="1681777"/>
            <a:ext cx="410007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dirty="0">
              <a:latin typeface="Palatino Linotype" panose="02040502050505030304" pitchFamily="18" charset="0"/>
            </a:endParaRPr>
          </a:p>
          <a:p>
            <a:pPr>
              <a:spcBef>
                <a:spcPct val="0"/>
              </a:spcBef>
              <a:buFontTx/>
              <a:buNone/>
              <a:defRPr/>
            </a:pPr>
            <a:endParaRPr lang="en-US" altLang="en-US" sz="2400" dirty="0">
              <a:latin typeface="Palatino Linotype" panose="02040502050505030304" pitchFamily="18" charset="0"/>
            </a:endParaRPr>
          </a:p>
          <a:p>
            <a:pPr>
              <a:spcBef>
                <a:spcPct val="0"/>
              </a:spcBef>
              <a:buFontTx/>
              <a:buNone/>
              <a:defRPr/>
            </a:pPr>
            <a:endParaRPr lang="en-US" altLang="en-US" sz="2400" dirty="0">
              <a:latin typeface="Palatino Linotype" panose="02040502050505030304" pitchFamily="18" charset="0"/>
            </a:endParaRPr>
          </a:p>
          <a:p>
            <a:pPr algn="ctr">
              <a:spcBef>
                <a:spcPct val="0"/>
              </a:spcBef>
              <a:buFontTx/>
              <a:buNone/>
              <a:defRPr/>
            </a:pPr>
            <a:r>
              <a:rPr lang="en-US" altLang="en-US" sz="4000" dirty="0">
                <a:latin typeface="Arial" panose="020B0604020202020204" pitchFamily="34" charset="0"/>
                <a:cs typeface="Arial" panose="020B0604020202020204" pitchFamily="34" charset="0"/>
              </a:rPr>
              <a:t>Select Representation Requests</a:t>
            </a:r>
          </a:p>
        </p:txBody>
      </p:sp>
      <p:pic>
        <p:nvPicPr>
          <p:cNvPr id="5" name="Picture 4" descr="Graphical user interface, website&#10;&#10;Description automatically generated">
            <a:extLst>
              <a:ext uri="{FF2B5EF4-FFF2-40B4-BE49-F238E27FC236}">
                <a16:creationId xmlns:a16="http://schemas.microsoft.com/office/drawing/2014/main" id="{A93661CD-630C-44D0-ACBE-1D8B6B3B5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18" y="1504773"/>
            <a:ext cx="5508808" cy="5076745"/>
          </a:xfrm>
          <a:prstGeom prst="rect">
            <a:avLst/>
          </a:prstGeom>
        </p:spPr>
      </p:pic>
    </p:spTree>
    <p:extLst>
      <p:ext uri="{BB962C8B-B14F-4D97-AF65-F5344CB8AC3E}">
        <p14:creationId xmlns:p14="http://schemas.microsoft.com/office/powerpoint/2010/main" val="144317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303E744-D22B-40A3-8B03-AC46705281DA}" type="slidenum">
              <a:rPr lang="en-US" sz="2000"/>
              <a:pPr>
                <a:defRPr/>
              </a:pPr>
              <a:t>7</a:t>
            </a:fld>
            <a:endParaRPr lang="en-US" sz="2000" dirty="0"/>
          </a:p>
        </p:txBody>
      </p:sp>
      <p:sp>
        <p:nvSpPr>
          <p:cNvPr id="6" name="TextBox 5"/>
          <p:cNvSpPr txBox="1"/>
          <p:nvPr/>
        </p:nvSpPr>
        <p:spPr>
          <a:xfrm>
            <a:off x="7981951" y="1689498"/>
            <a:ext cx="2625329" cy="4524315"/>
          </a:xfrm>
          <a:prstGeom prst="rect">
            <a:avLst/>
          </a:prstGeom>
          <a:noFill/>
        </p:spPr>
        <p:txBody>
          <a:bodyPr wrap="square">
            <a:spAutoFit/>
          </a:bodyPr>
          <a:lstStyle/>
          <a:p>
            <a:pPr marL="169863" indent="-169863">
              <a:buFont typeface="Arial" panose="020B0604020202020204" pitchFamily="34" charset="0"/>
              <a:buChar char="•"/>
              <a:defRPr/>
            </a:pPr>
            <a:r>
              <a:rPr lang="en-US" sz="2400" dirty="0">
                <a:latin typeface="Arial" panose="020B0604020202020204" pitchFamily="34" charset="0"/>
                <a:cs typeface="Arial" panose="020B0604020202020204" pitchFamily="34" charset="0"/>
              </a:rPr>
              <a:t>Select VFW </a:t>
            </a:r>
          </a:p>
          <a:p>
            <a:pPr marL="169863" indent="-169863">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169863" indent="-169863">
              <a:buFont typeface="Arial" panose="020B0604020202020204" pitchFamily="34" charset="0"/>
              <a:buChar char="•"/>
              <a:defRPr/>
            </a:pPr>
            <a:r>
              <a:rPr lang="en-US" sz="2400" dirty="0">
                <a:latin typeface="Arial" panose="020B0604020202020204" pitchFamily="34" charset="0"/>
                <a:cs typeface="Arial" panose="020B0604020202020204" pitchFamily="34" charset="0"/>
              </a:rPr>
              <a:t>Hold Ctrl and select New and Pending</a:t>
            </a:r>
          </a:p>
          <a:p>
            <a:pPr marL="169863" indent="-169863">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169863" indent="-169863">
              <a:buFont typeface="Arial" panose="020B0604020202020204" pitchFamily="34" charset="0"/>
              <a:buChar char="•"/>
              <a:defRPr/>
            </a:pPr>
            <a:r>
              <a:rPr lang="en-US" sz="2400" dirty="0">
                <a:latin typeface="Arial" panose="020B0604020202020204" pitchFamily="34" charset="0"/>
                <a:cs typeface="Arial" panose="020B0604020202020204" pitchFamily="34" charset="0"/>
              </a:rPr>
              <a:t>Choose the state that you want to search </a:t>
            </a:r>
          </a:p>
          <a:p>
            <a:pPr marL="169863" indent="-169863">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169863" indent="-169863">
              <a:buFont typeface="Arial" panose="020B0604020202020204" pitchFamily="34" charset="0"/>
              <a:buChar char="•"/>
              <a:defRPr/>
            </a:pPr>
            <a:r>
              <a:rPr lang="en-US" sz="2400" dirty="0">
                <a:latin typeface="Arial" panose="020B0604020202020204" pitchFamily="34" charset="0"/>
                <a:cs typeface="Arial" panose="020B0604020202020204" pitchFamily="34" charset="0"/>
              </a:rPr>
              <a:t>Click “Find Requests”</a:t>
            </a:r>
          </a:p>
        </p:txBody>
      </p:sp>
      <p:sp>
        <p:nvSpPr>
          <p:cNvPr id="8" name="Title 3"/>
          <p:cNvSpPr>
            <a:spLocks noGrp="1"/>
          </p:cNvSpPr>
          <p:nvPr>
            <p:ph type="title"/>
          </p:nvPr>
        </p:nvSpPr>
        <p:spPr>
          <a:xfrm>
            <a:off x="0" y="108346"/>
            <a:ext cx="9083039" cy="981732"/>
          </a:xfrm>
        </p:spPr>
        <p:txBody>
          <a:bodyPr>
            <a:noAutofit/>
          </a:bodyPr>
          <a:lstStyle/>
          <a:p>
            <a:r>
              <a:rPr lang="en-US" sz="4000" b="1" dirty="0">
                <a:latin typeface="Arial" panose="020B0604020202020204" pitchFamily="34" charset="0"/>
                <a:cs typeface="Arial" panose="020B0604020202020204" pitchFamily="34" charset="0"/>
              </a:rPr>
              <a:t>SEP: Reviewing Representation Requests</a:t>
            </a:r>
          </a:p>
        </p:txBody>
      </p:sp>
      <p:pic>
        <p:nvPicPr>
          <p:cNvPr id="12" name="Picture 11" descr="Graphical user interface, text, application&#10;&#10;Description automatically generated">
            <a:extLst>
              <a:ext uri="{FF2B5EF4-FFF2-40B4-BE49-F238E27FC236}">
                <a16:creationId xmlns:a16="http://schemas.microsoft.com/office/drawing/2014/main" id="{0BE546F7-5836-4DFA-BD84-8401D7B27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63" y="1362075"/>
            <a:ext cx="5180113" cy="5263754"/>
          </a:xfrm>
          <a:prstGeom prst="rect">
            <a:avLst/>
          </a:prstGeom>
        </p:spPr>
      </p:pic>
    </p:spTree>
    <p:extLst>
      <p:ext uri="{BB962C8B-B14F-4D97-AF65-F5344CB8AC3E}">
        <p14:creationId xmlns:p14="http://schemas.microsoft.com/office/powerpoint/2010/main" val="112131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A5C6723-8F0A-4FDF-8896-F335C8FF6873}" type="slidenum">
              <a:rPr lang="en-US" sz="2000"/>
              <a:pPr>
                <a:defRPr/>
              </a:pPr>
              <a:t>8</a:t>
            </a:fld>
            <a:endParaRPr lang="en-US" sz="2000" dirty="0"/>
          </a:p>
        </p:txBody>
      </p:sp>
      <p:sp>
        <p:nvSpPr>
          <p:cNvPr id="6" name="TextBox 5"/>
          <p:cNvSpPr txBox="1"/>
          <p:nvPr/>
        </p:nvSpPr>
        <p:spPr>
          <a:xfrm>
            <a:off x="481264" y="1269589"/>
            <a:ext cx="10963174" cy="2923877"/>
          </a:xfrm>
          <a:prstGeom prst="rect">
            <a:avLst/>
          </a:prstGeom>
          <a:noFill/>
        </p:spPr>
        <p:txBody>
          <a:bodyPr wrap="square">
            <a:spAutoFit/>
          </a:bodyPr>
          <a:lstStyle/>
          <a:p>
            <a:pPr marL="342900" indent="-225425">
              <a:buFont typeface="Arial" panose="020B0604020202020204" pitchFamily="34" charset="0"/>
              <a:buChar char="•"/>
              <a:defRPr/>
            </a:pPr>
            <a:r>
              <a:rPr lang="en-US" sz="2300" dirty="0">
                <a:latin typeface="Arial" panose="020B0604020202020204" pitchFamily="34" charset="0"/>
                <a:cs typeface="Arial" panose="020B0604020202020204" pitchFamily="34" charset="0"/>
              </a:rPr>
              <a:t>Once requests are generated, select the name to continue and see limited information for the veteran</a:t>
            </a:r>
          </a:p>
          <a:p>
            <a:pPr marL="342900" indent="-225425">
              <a:buFont typeface="Arial" panose="020B0604020202020204" pitchFamily="34" charset="0"/>
              <a:buChar char="•"/>
              <a:defRPr/>
            </a:pPr>
            <a:endParaRPr lang="en-US" sz="1050" dirty="0">
              <a:latin typeface="Arial" panose="020B0604020202020204" pitchFamily="34" charset="0"/>
              <a:cs typeface="Arial" panose="020B0604020202020204" pitchFamily="34" charset="0"/>
            </a:endParaRPr>
          </a:p>
          <a:p>
            <a:pPr marL="342900" indent="-225425">
              <a:buFont typeface="Arial" panose="020B0604020202020204" pitchFamily="34" charset="0"/>
              <a:buChar char="•"/>
              <a:defRPr/>
            </a:pPr>
            <a:r>
              <a:rPr lang="en-US" sz="2300" dirty="0">
                <a:latin typeface="Arial" panose="020B0604020202020204" pitchFamily="34" charset="0"/>
                <a:cs typeface="Arial" panose="020B0604020202020204" pitchFamily="34" charset="0"/>
              </a:rPr>
              <a:t>Under “Limitations of Consent” ensure that the veteran did not put any limitation to health-related information, otherwise the POA will need to be rejected. </a:t>
            </a:r>
          </a:p>
          <a:p>
            <a:pPr marL="342900" indent="-225425">
              <a:buFont typeface="Arial" panose="020B0604020202020204" pitchFamily="34" charset="0"/>
              <a:buChar char="•"/>
              <a:defRPr/>
            </a:pPr>
            <a:endParaRPr lang="en-US" sz="1050" dirty="0">
              <a:latin typeface="Arial" panose="020B0604020202020204" pitchFamily="34" charset="0"/>
              <a:cs typeface="Arial" panose="020B0604020202020204" pitchFamily="34" charset="0"/>
            </a:endParaRPr>
          </a:p>
          <a:p>
            <a:pPr marL="342900" indent="-225425">
              <a:buFont typeface="Arial" panose="020B0604020202020204" pitchFamily="34" charset="0"/>
              <a:buChar char="•"/>
              <a:defRPr/>
            </a:pPr>
            <a:r>
              <a:rPr lang="en-US" sz="2300" dirty="0">
                <a:latin typeface="Arial" panose="020B0604020202020204" pitchFamily="34" charset="0"/>
                <a:cs typeface="Arial" panose="020B0604020202020204" pitchFamily="34" charset="0"/>
              </a:rPr>
              <a:t>A solution is for you to contact the veteran and explain the reason for having access to health-related information, so that the veteran can re-submit the request.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03" r="1886" b="9435"/>
          <a:stretch/>
        </p:blipFill>
        <p:spPr>
          <a:xfrm>
            <a:off x="1662223" y="4284922"/>
            <a:ext cx="8910084" cy="1704177"/>
          </a:xfrm>
          <a:prstGeom prst="rect">
            <a:avLst/>
          </a:prstGeom>
        </p:spPr>
      </p:pic>
      <p:sp>
        <p:nvSpPr>
          <p:cNvPr id="7" name="TextBox 6"/>
          <p:cNvSpPr txBox="1"/>
          <p:nvPr/>
        </p:nvSpPr>
        <p:spPr>
          <a:xfrm>
            <a:off x="1706840" y="4994563"/>
            <a:ext cx="1690577" cy="215444"/>
          </a:xfrm>
          <a:prstGeom prst="rect">
            <a:avLst/>
          </a:prstGeom>
          <a:noFill/>
        </p:spPr>
        <p:txBody>
          <a:bodyPr wrap="square" lIns="0" tIns="0" rIns="0" bIns="0" rtlCol="0">
            <a:spAutoFit/>
          </a:bodyPr>
          <a:lstStyle/>
          <a:p>
            <a:r>
              <a:rPr lang="en-US" sz="1400" u="sng" dirty="0">
                <a:solidFill>
                  <a:schemeClr val="accent1">
                    <a:lumMod val="75000"/>
                  </a:schemeClr>
                </a:solidFill>
                <a:latin typeface="Arial" panose="020B0604020202020204" pitchFamily="34" charset="0"/>
              </a:rPr>
              <a:t>SMITH, JOHN PAUL</a:t>
            </a:r>
          </a:p>
        </p:txBody>
      </p:sp>
      <p:sp>
        <p:nvSpPr>
          <p:cNvPr id="9" name="TextBox 8"/>
          <p:cNvSpPr txBox="1"/>
          <p:nvPr/>
        </p:nvSpPr>
        <p:spPr>
          <a:xfrm>
            <a:off x="1706839" y="5304830"/>
            <a:ext cx="1690577" cy="215444"/>
          </a:xfrm>
          <a:prstGeom prst="rect">
            <a:avLst/>
          </a:prstGeom>
          <a:noFill/>
        </p:spPr>
        <p:txBody>
          <a:bodyPr wrap="square" lIns="0" tIns="0" rIns="0" bIns="0" rtlCol="0">
            <a:spAutoFit/>
          </a:bodyPr>
          <a:lstStyle/>
          <a:p>
            <a:r>
              <a:rPr lang="en-US" sz="1400" u="sng" dirty="0">
                <a:solidFill>
                  <a:schemeClr val="accent1">
                    <a:lumMod val="75000"/>
                  </a:schemeClr>
                </a:solidFill>
                <a:latin typeface="Arial" panose="020B0604020202020204" pitchFamily="34" charset="0"/>
              </a:rPr>
              <a:t>JONES, DAVEY L</a:t>
            </a:r>
          </a:p>
        </p:txBody>
      </p:sp>
      <p:sp>
        <p:nvSpPr>
          <p:cNvPr id="10" name="Title 3"/>
          <p:cNvSpPr>
            <a:spLocks noGrp="1"/>
          </p:cNvSpPr>
          <p:nvPr>
            <p:ph type="title"/>
          </p:nvPr>
        </p:nvSpPr>
        <p:spPr>
          <a:xfrm>
            <a:off x="1" y="108346"/>
            <a:ext cx="8952410" cy="981732"/>
          </a:xfrm>
        </p:spPr>
        <p:txBody>
          <a:bodyPr>
            <a:noAutofit/>
          </a:bodyPr>
          <a:lstStyle/>
          <a:p>
            <a:r>
              <a:rPr lang="en-US" sz="4000" b="1" dirty="0">
                <a:latin typeface="Arial" panose="020B0604020202020204" pitchFamily="34" charset="0"/>
                <a:cs typeface="Arial" panose="020B0604020202020204" pitchFamily="34" charset="0"/>
              </a:rPr>
              <a:t>SEP: Reviewing Representation Requests</a:t>
            </a:r>
          </a:p>
        </p:txBody>
      </p:sp>
    </p:spTree>
    <p:extLst>
      <p:ext uri="{BB962C8B-B14F-4D97-AF65-F5344CB8AC3E}">
        <p14:creationId xmlns:p14="http://schemas.microsoft.com/office/powerpoint/2010/main" val="58175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34FDFE7-EAEB-49B7-8306-C53922CEFA72}" type="slidenum">
              <a:rPr lang="en-US" sz="2000"/>
              <a:pPr>
                <a:defRPr/>
              </a:pPr>
              <a:t>9</a:t>
            </a:fld>
            <a:endParaRPr lang="en-US" sz="2000" dirty="0"/>
          </a:p>
        </p:txBody>
      </p:sp>
      <p:sp>
        <p:nvSpPr>
          <p:cNvPr id="6" name="TextBox 5"/>
          <p:cNvSpPr txBox="1"/>
          <p:nvPr/>
        </p:nvSpPr>
        <p:spPr>
          <a:xfrm>
            <a:off x="5188016" y="1373189"/>
            <a:ext cx="6304901" cy="5178341"/>
          </a:xfrm>
          <a:prstGeom prst="rect">
            <a:avLst/>
          </a:prstGeom>
          <a:noFill/>
        </p:spPr>
        <p:txBody>
          <a:bodyPr wrap="square">
            <a:spAutoFit/>
          </a:bodyPr>
          <a:lstStyle/>
          <a:p>
            <a:pPr marL="257175" indent="-139700">
              <a:buFont typeface="Arial" panose="020B0604020202020204" pitchFamily="34" charset="0"/>
              <a:buChar char="•"/>
              <a:defRPr/>
            </a:pPr>
            <a:r>
              <a:rPr lang="en-US" sz="2400" b="1" dirty="0">
                <a:latin typeface="Arial" panose="020B0604020202020204" pitchFamily="34" charset="0"/>
                <a:cs typeface="Arial" panose="020B0604020202020204" pitchFamily="34" charset="0"/>
              </a:rPr>
              <a:t>Before accepting a request, ensure that the veteran has no formal appeals pending</a:t>
            </a:r>
          </a:p>
          <a:p>
            <a:pPr marL="257175" indent="-139700">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257175" indent="-139700">
              <a:buFont typeface="Arial" panose="020B0604020202020204" pitchFamily="34" charset="0"/>
              <a:buChar char="•"/>
              <a:defRPr/>
            </a:pPr>
            <a:r>
              <a:rPr lang="en-US" sz="2400" dirty="0">
                <a:latin typeface="Arial" panose="020B0604020202020204" pitchFamily="34" charset="0"/>
                <a:cs typeface="Arial" panose="020B0604020202020204" pitchFamily="34" charset="0"/>
              </a:rPr>
              <a:t>You can verify appeals statuses by contacting the local appeals team</a:t>
            </a:r>
          </a:p>
          <a:p>
            <a:pPr marL="257175" indent="-139700">
              <a:buFont typeface="Arial" panose="020B0604020202020204" pitchFamily="34" charset="0"/>
              <a:buChar char="•"/>
              <a:defRPr/>
            </a:pPr>
            <a:endParaRPr lang="en-US" sz="1050" dirty="0">
              <a:latin typeface="Arial" panose="020B0604020202020204" pitchFamily="34" charset="0"/>
              <a:cs typeface="Arial" panose="020B0604020202020204" pitchFamily="34" charset="0"/>
            </a:endParaRPr>
          </a:p>
          <a:p>
            <a:pPr marL="257175" indent="-139700">
              <a:buFont typeface="Arial" panose="020B0604020202020204" pitchFamily="34" charset="0"/>
              <a:buChar char="•"/>
              <a:defRPr/>
            </a:pPr>
            <a:r>
              <a:rPr lang="en-US" sz="2400" b="1" dirty="0">
                <a:solidFill>
                  <a:srgbClr val="FF0000"/>
                </a:solidFill>
                <a:latin typeface="Arial" panose="020B0604020202020204" pitchFamily="34" charset="0"/>
                <a:cs typeface="Arial" panose="020B0604020202020204" pitchFamily="34" charset="0"/>
              </a:rPr>
              <a:t>Remember: </a:t>
            </a:r>
            <a:r>
              <a:rPr lang="en-US" sz="2400" dirty="0">
                <a:latin typeface="Arial" panose="020B0604020202020204" pitchFamily="34" charset="0"/>
                <a:cs typeface="Arial" panose="020B0604020202020204" pitchFamily="34" charset="0"/>
              </a:rPr>
              <a:t>You can accept POA for the veteran as long as an appeal to the BVA has not been submitted </a:t>
            </a:r>
          </a:p>
          <a:p>
            <a:pPr marL="257175" indent="-139700">
              <a:buFont typeface="Arial" panose="020B0604020202020204" pitchFamily="34" charset="0"/>
              <a:buChar char="•"/>
              <a:defRPr/>
            </a:pPr>
            <a:endParaRPr lang="en-US" sz="1050" dirty="0">
              <a:latin typeface="Arial" panose="020B0604020202020204" pitchFamily="34" charset="0"/>
              <a:cs typeface="Arial" panose="020B0604020202020204" pitchFamily="34" charset="0"/>
            </a:endParaRPr>
          </a:p>
          <a:p>
            <a:pPr marL="257175" indent="-139700">
              <a:buFont typeface="Arial" panose="020B0604020202020204" pitchFamily="34" charset="0"/>
              <a:buChar char="•"/>
              <a:defRPr/>
            </a:pPr>
            <a:r>
              <a:rPr lang="en-US" sz="2400" dirty="0">
                <a:latin typeface="Arial" panose="020B0604020202020204" pitchFamily="34" charset="0"/>
                <a:cs typeface="Arial" panose="020B0604020202020204" pitchFamily="34" charset="0"/>
              </a:rPr>
              <a:t>If you accept a POA that has a pending appeal at BVA contact VA Public Contact to remove the POA</a:t>
            </a:r>
          </a:p>
          <a:p>
            <a:pPr marL="257175" indent="-139700">
              <a:defRPr/>
            </a:pPr>
            <a:endParaRPr lang="en-US" sz="1050" dirty="0">
              <a:latin typeface="Arial" panose="020B0604020202020204" pitchFamily="34" charset="0"/>
              <a:cs typeface="Arial" panose="020B0604020202020204" pitchFamily="34" charset="0"/>
            </a:endParaRPr>
          </a:p>
          <a:p>
            <a:pPr marL="257175" indent="-139700">
              <a:buFont typeface="Arial" panose="020B0604020202020204" pitchFamily="34" charset="0"/>
              <a:buChar char="•"/>
              <a:defRPr/>
            </a:pPr>
            <a:r>
              <a:rPr lang="en-US" sz="2400" dirty="0">
                <a:latin typeface="Arial" panose="020B0604020202020204" pitchFamily="34" charset="0"/>
                <a:cs typeface="Arial" panose="020B0604020202020204" pitchFamily="34" charset="0"/>
              </a:rPr>
              <a:t>Select “ACCEPT” or “DECLINE”</a:t>
            </a:r>
            <a:endParaRPr lang="en-US" sz="2000" dirty="0">
              <a:latin typeface="Arial" panose="020B0604020202020204" pitchFamily="34" charset="0"/>
            </a:endParaRPr>
          </a:p>
        </p:txBody>
      </p:sp>
      <p:sp>
        <p:nvSpPr>
          <p:cNvPr id="8" name="Title 3"/>
          <p:cNvSpPr>
            <a:spLocks noGrp="1"/>
          </p:cNvSpPr>
          <p:nvPr>
            <p:ph type="title"/>
          </p:nvPr>
        </p:nvSpPr>
        <p:spPr>
          <a:xfrm>
            <a:off x="0" y="108346"/>
            <a:ext cx="8874033" cy="981732"/>
          </a:xfrm>
        </p:spPr>
        <p:txBody>
          <a:bodyPr>
            <a:noAutofit/>
          </a:bodyPr>
          <a:lstStyle/>
          <a:p>
            <a:r>
              <a:rPr lang="en-US" sz="4000" b="1" dirty="0">
                <a:latin typeface="Arial" panose="020B0604020202020204" pitchFamily="34" charset="0"/>
                <a:cs typeface="Arial" panose="020B0604020202020204" pitchFamily="34" charset="0"/>
              </a:rPr>
              <a:t>SEP: Reviewing Representation Requests</a:t>
            </a:r>
          </a:p>
        </p:txBody>
      </p:sp>
      <p:pic>
        <p:nvPicPr>
          <p:cNvPr id="4" name="Picture 3" descr="Graphical user interface, application&#10;&#10;Description automatically generated">
            <a:extLst>
              <a:ext uri="{FF2B5EF4-FFF2-40B4-BE49-F238E27FC236}">
                <a16:creationId xmlns:a16="http://schemas.microsoft.com/office/drawing/2014/main" id="{AC06AFED-9816-4286-9A58-EBE6CB4A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65" y="1373189"/>
            <a:ext cx="5048451" cy="5376465"/>
          </a:xfrm>
          <a:prstGeom prst="rect">
            <a:avLst/>
          </a:prstGeom>
        </p:spPr>
      </p:pic>
    </p:spTree>
    <p:extLst>
      <p:ext uri="{BB962C8B-B14F-4D97-AF65-F5344CB8AC3E}">
        <p14:creationId xmlns:p14="http://schemas.microsoft.com/office/powerpoint/2010/main" val="39273201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5664</TotalTime>
  <Words>2505</Words>
  <Application>Microsoft Office PowerPoint</Application>
  <PresentationFormat>Widescreen</PresentationFormat>
  <Paragraphs>413</Paragraphs>
  <Slides>54</Slides>
  <Notes>20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54</vt:i4>
      </vt:variant>
    </vt:vector>
  </HeadingPairs>
  <TitlesOfParts>
    <vt:vector size="63" baseType="lpstr">
      <vt:lpstr>Arial</vt:lpstr>
      <vt:lpstr>Calibri</vt:lpstr>
      <vt:lpstr>Calibri Light</vt:lpstr>
      <vt:lpstr>Palatino Linotype</vt:lpstr>
      <vt:lpstr>Times New Roman</vt:lpstr>
      <vt:lpstr>Custom Design</vt:lpstr>
      <vt:lpstr>Office Theme</vt:lpstr>
      <vt:lpstr>1_Custom Design</vt:lpstr>
      <vt:lpstr>2_Custom Design</vt:lpstr>
      <vt:lpstr>PowerPoint Presentation</vt:lpstr>
      <vt:lpstr>Lesson Plan</vt:lpstr>
      <vt:lpstr>PowerPoint Presentation</vt:lpstr>
      <vt:lpstr>Stakeholder Enterprise Portal (SEP)</vt:lpstr>
      <vt:lpstr>PowerPoint Presentation</vt:lpstr>
      <vt:lpstr>SEP: Reviewing Representation Requests</vt:lpstr>
      <vt:lpstr>SEP: Reviewing Representation Requests</vt:lpstr>
      <vt:lpstr>SEP: Reviewing Representation Requests</vt:lpstr>
      <vt:lpstr>SEP: Reviewing Representation Requests</vt:lpstr>
      <vt:lpstr>PowerPoint Presentation</vt:lpstr>
      <vt:lpstr>SEP: Viewing a Veteran’s File</vt:lpstr>
      <vt:lpstr>SEP: Completing Forms and Uploading Documents</vt:lpstr>
      <vt:lpstr>SEP: Completing Forms and Uploading Documents</vt:lpstr>
      <vt:lpstr>SEP: Completing Forms and Uploading Documents</vt:lpstr>
      <vt:lpstr>SEP: Completing Forms and Uploading Documents</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vt:lpstr>
      <vt:lpstr>Submitting a claim to VA using TVB </vt:lpstr>
      <vt:lpstr>What is QuickSubmit</vt:lpstr>
      <vt:lpstr>Logging into QuickSubmit</vt:lpstr>
      <vt:lpstr>The QuickSubmit Home page</vt:lpstr>
      <vt:lpstr>The QuickSubmit Home page</vt:lpstr>
      <vt:lpstr>The QuickSubmit page</vt:lpstr>
      <vt:lpstr>The QuickSubmit page</vt:lpstr>
      <vt:lpstr>Attaching files and submitting the claim.</vt:lpstr>
      <vt:lpstr>Viewing previously uploaded claims</vt:lpstr>
      <vt:lpstr>Creating a Signature Image</vt:lpstr>
      <vt:lpstr>Creating a Signature Image</vt:lpstr>
      <vt:lpstr>Creating a Signature Image</vt:lpstr>
      <vt:lpstr>Creating a Signature Image</vt:lpstr>
      <vt:lpstr>Creating a Signature Image</vt:lpstr>
      <vt:lpstr>Saving a Signature Image</vt:lpstr>
      <vt:lpstr>Saving a Signature Image</vt:lpstr>
      <vt:lpstr>Saving a Signature Image</vt:lpstr>
      <vt:lpstr>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202</cp:revision>
  <cp:lastPrinted>2019-04-23T12:55:55Z</cp:lastPrinted>
  <dcterms:created xsi:type="dcterms:W3CDTF">2018-09-13T15:53:27Z</dcterms:created>
  <dcterms:modified xsi:type="dcterms:W3CDTF">2023-08-28T13:47:03Z</dcterms:modified>
</cp:coreProperties>
</file>