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 id="2147483755" r:id="rId2"/>
    <p:sldMasterId id="2147483768" r:id="rId3"/>
  </p:sldMasterIdLst>
  <p:notesMasterIdLst>
    <p:notesMasterId r:id="rId46"/>
  </p:notesMasterIdLst>
  <p:handoutMasterIdLst>
    <p:handoutMasterId r:id="rId47"/>
  </p:handoutMasterIdLst>
  <p:sldIdLst>
    <p:sldId id="283" r:id="rId4"/>
    <p:sldId id="259" r:id="rId5"/>
    <p:sldId id="261" r:id="rId6"/>
    <p:sldId id="313" r:id="rId7"/>
    <p:sldId id="317" r:id="rId8"/>
    <p:sldId id="318" r:id="rId9"/>
    <p:sldId id="320" r:id="rId10"/>
    <p:sldId id="321" r:id="rId11"/>
    <p:sldId id="322" r:id="rId12"/>
    <p:sldId id="323" r:id="rId13"/>
    <p:sldId id="351" r:id="rId14"/>
    <p:sldId id="354" r:id="rId15"/>
    <p:sldId id="332" r:id="rId16"/>
    <p:sldId id="336" r:id="rId17"/>
    <p:sldId id="344" r:id="rId18"/>
    <p:sldId id="345" r:id="rId19"/>
    <p:sldId id="347" r:id="rId20"/>
    <p:sldId id="337" r:id="rId21"/>
    <p:sldId id="338" r:id="rId22"/>
    <p:sldId id="342" r:id="rId23"/>
    <p:sldId id="340" r:id="rId24"/>
    <p:sldId id="358" r:id="rId25"/>
    <p:sldId id="359" r:id="rId26"/>
    <p:sldId id="361" r:id="rId27"/>
    <p:sldId id="362" r:id="rId28"/>
    <p:sldId id="363" r:id="rId29"/>
    <p:sldId id="365" r:id="rId30"/>
    <p:sldId id="366" r:id="rId31"/>
    <p:sldId id="367" r:id="rId32"/>
    <p:sldId id="368" r:id="rId33"/>
    <p:sldId id="369" r:id="rId34"/>
    <p:sldId id="371" r:id="rId35"/>
    <p:sldId id="373" r:id="rId36"/>
    <p:sldId id="348" r:id="rId37"/>
    <p:sldId id="383" r:id="rId38"/>
    <p:sldId id="375" r:id="rId39"/>
    <p:sldId id="376" r:id="rId40"/>
    <p:sldId id="377" r:id="rId41"/>
    <p:sldId id="378" r:id="rId42"/>
    <p:sldId id="379" r:id="rId43"/>
    <p:sldId id="380" r:id="rId44"/>
    <p:sldId id="384" r:id="rId4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1"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41" autoAdjust="0"/>
  </p:normalViewPr>
  <p:slideViewPr>
    <p:cSldViewPr snapToGrid="0">
      <p:cViewPr varScale="1">
        <p:scale>
          <a:sx n="57" d="100"/>
          <a:sy n="57" d="100"/>
        </p:scale>
        <p:origin x="804" y="72"/>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3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5" tIns="46587" rIns="93175" bIns="46587" rtlCol="0"/>
          <a:lstStyle>
            <a:lvl1pPr algn="l">
              <a:defRPr sz="1200"/>
            </a:lvl1pPr>
          </a:lstStyle>
          <a:p>
            <a:r>
              <a:rPr lang="en-US" dirty="0"/>
              <a:t>Interpreting Medical Records and VA Exams</a:t>
            </a:r>
          </a:p>
        </p:txBody>
      </p:sp>
      <p:sp>
        <p:nvSpPr>
          <p:cNvPr id="3" name="Slide Number Placeholder 2"/>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AB574CB9-7798-492F-8109-33DFE6CAB117}" type="slidenum">
              <a:rPr lang="en-US" smtClean="0"/>
              <a:t>‹#›</a:t>
            </a:fld>
            <a:endParaRPr lang="en-US"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75" tIns="46587" rIns="93175" bIns="46587" rtlCol="0" anchor="b"/>
          <a:lstStyle>
            <a:lvl1pPr algn="l">
              <a:defRPr sz="1200"/>
            </a:lvl1pPr>
          </a:lstStyle>
          <a:p>
            <a:r>
              <a:rPr lang="en-US" dirty="0"/>
              <a:t>Interpreting Medical Records and VA Exams</a:t>
            </a:r>
          </a:p>
        </p:txBody>
      </p:sp>
    </p:spTree>
    <p:extLst>
      <p:ext uri="{BB962C8B-B14F-4D97-AF65-F5344CB8AC3E}">
        <p14:creationId xmlns:p14="http://schemas.microsoft.com/office/powerpoint/2010/main" val="28327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75" tIns="46587" rIns="93175" bIns="46587" rtlCol="0"/>
          <a:lstStyle>
            <a:lvl1pPr algn="r">
              <a:defRPr sz="1200"/>
            </a:lvl1pPr>
          </a:lstStyle>
          <a:p>
            <a:fld id="{55CB059D-0016-4AA7-BD01-1E2C9864F512}" type="datetimeFigureOut">
              <a:rPr lang="en-US" smtClean="0"/>
              <a:t>8/10/2023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9DACFAFC-35CE-40EA-9780-2EEBD7ACAEF9}" type="slidenum">
              <a:rPr lang="en-US" smtClean="0"/>
              <a:t>‹#›</a:t>
            </a:fld>
            <a:endParaRPr lang="en-US" dirty="0"/>
          </a:p>
        </p:txBody>
      </p:sp>
    </p:spTree>
    <p:extLst>
      <p:ext uri="{BB962C8B-B14F-4D97-AF65-F5344CB8AC3E}">
        <p14:creationId xmlns:p14="http://schemas.microsoft.com/office/powerpoint/2010/main" val="342679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1</a:t>
            </a:fld>
            <a:endParaRPr lang="en-US" dirty="0"/>
          </a:p>
        </p:txBody>
      </p:sp>
    </p:spTree>
    <p:extLst>
      <p:ext uri="{BB962C8B-B14F-4D97-AF65-F5344CB8AC3E}">
        <p14:creationId xmlns:p14="http://schemas.microsoft.com/office/powerpoint/2010/main" val="239175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ltLang="en-US" dirty="0"/>
              <a:t>This is the area that you</a:t>
            </a:r>
            <a:r>
              <a:rPr lang="en-US" altLang="en-US" baseline="0" dirty="0"/>
              <a:t> will mainly focus on.</a:t>
            </a:r>
          </a:p>
          <a:p>
            <a:endParaRPr lang="en-US" altLang="en-US" dirty="0"/>
          </a:p>
          <a:p>
            <a:r>
              <a:rPr lang="en-US" altLang="en-US" dirty="0"/>
              <a:t>Pt</a:t>
            </a:r>
            <a:r>
              <a:rPr lang="en-US" altLang="en-US" baseline="0" dirty="0"/>
              <a:t> patient</a:t>
            </a:r>
          </a:p>
          <a:p>
            <a:r>
              <a:rPr lang="en-US" altLang="en-US" baseline="0" dirty="0"/>
              <a:t>t.i.d three times a day</a:t>
            </a:r>
          </a:p>
          <a:p>
            <a:r>
              <a:rPr lang="en-US" altLang="en-US" baseline="0" dirty="0"/>
              <a:t>R.I.C.E rest, ice, compression, elevation</a:t>
            </a:r>
          </a:p>
          <a:p>
            <a:r>
              <a:rPr lang="en-US" altLang="en-US" baseline="0" dirty="0"/>
              <a:t>RTC return</a:t>
            </a:r>
          </a:p>
          <a:p>
            <a:r>
              <a:rPr lang="en-US" altLang="en-US" baseline="0" dirty="0"/>
              <a:t>PRN as needed</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10</a:t>
            </a:fld>
            <a:endParaRPr lang="en-US" dirty="0"/>
          </a:p>
        </p:txBody>
      </p:sp>
    </p:spTree>
    <p:extLst>
      <p:ext uri="{BB962C8B-B14F-4D97-AF65-F5344CB8AC3E}">
        <p14:creationId xmlns:p14="http://schemas.microsoft.com/office/powerpoint/2010/main" val="136156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Entrance</a:t>
            </a:r>
            <a:r>
              <a:rPr lang="en-US" baseline="0" dirty="0"/>
              <a:t> exam SF 93</a:t>
            </a:r>
          </a:p>
          <a:p>
            <a:r>
              <a:rPr lang="en-US" baseline="0" dirty="0"/>
              <a:t>is the Demographics and the S(ubjective)</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11</a:t>
            </a:fld>
            <a:endParaRPr lang="en-US" dirty="0"/>
          </a:p>
        </p:txBody>
      </p:sp>
    </p:spTree>
    <p:extLst>
      <p:ext uri="{BB962C8B-B14F-4D97-AF65-F5344CB8AC3E}">
        <p14:creationId xmlns:p14="http://schemas.microsoft.com/office/powerpoint/2010/main" val="176074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Slightly</a:t>
            </a:r>
            <a:r>
              <a:rPr lang="en-US" baseline="0" dirty="0"/>
              <a:t> different format, need to take more time looking at it. This is the ALTHA version of a separation physical</a:t>
            </a:r>
          </a:p>
          <a:p>
            <a:r>
              <a:rPr lang="en-US" baseline="0" dirty="0"/>
              <a:t> Each issue (number) has a SOAP note</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12</a:t>
            </a:fld>
            <a:endParaRPr lang="en-US" dirty="0"/>
          </a:p>
        </p:txBody>
      </p:sp>
    </p:spTree>
    <p:extLst>
      <p:ext uri="{BB962C8B-B14F-4D97-AF65-F5344CB8AC3E}">
        <p14:creationId xmlns:p14="http://schemas.microsoft.com/office/powerpoint/2010/main" val="42639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These are</a:t>
            </a:r>
            <a:r>
              <a:rPr lang="en-US" baseline="0" dirty="0"/>
              <a:t> mainly records reviews and a chance for service member to bring something up to the doctor if they have concerns.</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13</a:t>
            </a:fld>
            <a:endParaRPr lang="en-US" dirty="0"/>
          </a:p>
        </p:txBody>
      </p:sp>
    </p:spTree>
    <p:extLst>
      <p:ext uri="{BB962C8B-B14F-4D97-AF65-F5344CB8AC3E}">
        <p14:creationId xmlns:p14="http://schemas.microsoft.com/office/powerpoint/2010/main" val="147386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In addition to STRs veterans may also bring in private medical records and specialty exams for you to review and submit. </a:t>
            </a:r>
          </a:p>
          <a:p>
            <a:endParaRPr lang="en-US" sz="1800" dirty="0"/>
          </a:p>
          <a:p>
            <a:r>
              <a:rPr lang="en-US" sz="1800" dirty="0"/>
              <a:t>Though every medical facility’s records will look different, the same principles apply to your review: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14</a:t>
            </a:fld>
            <a:endParaRPr lang="en-US" dirty="0"/>
          </a:p>
        </p:txBody>
      </p:sp>
    </p:spTree>
    <p:extLst>
      <p:ext uri="{BB962C8B-B14F-4D97-AF65-F5344CB8AC3E}">
        <p14:creationId xmlns:p14="http://schemas.microsoft.com/office/powerpoint/2010/main" val="376723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B2B94A-2AEA-404D-A155-4C494E4C72C0}" type="slidenum">
              <a:rPr lang="en-US" altLang="en-US" smtClean="0"/>
              <a:pPr fontAlgn="base">
                <a:spcBef>
                  <a:spcPct val="0"/>
                </a:spcBef>
                <a:spcAft>
                  <a:spcPct val="0"/>
                </a:spcAft>
              </a:pPr>
              <a:t>15</a:t>
            </a:fld>
            <a:endParaRPr lang="en-US" altLang="en-US" dirty="0"/>
          </a:p>
        </p:txBody>
      </p:sp>
    </p:spTree>
    <p:extLst>
      <p:ext uri="{BB962C8B-B14F-4D97-AF65-F5344CB8AC3E}">
        <p14:creationId xmlns:p14="http://schemas.microsoft.com/office/powerpoint/2010/main" val="182731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Lab</a:t>
            </a:r>
            <a:r>
              <a:rPr lang="en-US" baseline="0" dirty="0"/>
              <a:t> results do not equal a diagnosis but can point to possible existence of disability.</a:t>
            </a:r>
          </a:p>
          <a:p>
            <a:pPr defTabSz="913303">
              <a:defRPr/>
            </a:pPr>
            <a:r>
              <a:rPr lang="en-US" altLang="en-US" dirty="0"/>
              <a:t>Pay attention to the lab results that are noted “L” or “H” for</a:t>
            </a:r>
            <a:r>
              <a:rPr lang="en-US" altLang="en-US" baseline="0" dirty="0"/>
              <a:t> low or high – see recommendations from doctor</a:t>
            </a:r>
            <a:r>
              <a:rPr lang="en-US" altLang="en-US"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16</a:t>
            </a:fld>
            <a:endParaRPr lang="en-US" dirty="0"/>
          </a:p>
        </p:txBody>
      </p:sp>
    </p:spTree>
    <p:extLst>
      <p:ext uri="{BB962C8B-B14F-4D97-AF65-F5344CB8AC3E}">
        <p14:creationId xmlns:p14="http://schemas.microsoft.com/office/powerpoint/2010/main" val="24132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dirty="0"/>
              <a:t>IM- Intramuscular</a:t>
            </a:r>
          </a:p>
          <a:p>
            <a:r>
              <a:rPr lang="en-US" dirty="0"/>
              <a:t>ACL-anterior</a:t>
            </a:r>
            <a:r>
              <a:rPr lang="en-US" baseline="0" dirty="0"/>
              <a:t> cruciate ligament (Knee)</a:t>
            </a:r>
          </a:p>
          <a:p>
            <a:endParaRPr lang="en-US" baseline="0" dirty="0"/>
          </a:p>
          <a:p>
            <a:r>
              <a:rPr lang="en-US" dirty="0"/>
              <a:t>What is important here? History:</a:t>
            </a:r>
            <a:r>
              <a:rPr lang="en-US" baseline="0" dirty="0"/>
              <a:t> can establish timeline of injury: help determine path of service connection - during service? Secondary? </a:t>
            </a:r>
          </a:p>
          <a:p>
            <a:r>
              <a:rPr lang="en-US" baseline="0" dirty="0"/>
              <a:t>Impression: similar to “assessment”: Minimal joint effusion, tendinosis, tear of medial meniscus.</a:t>
            </a:r>
          </a:p>
          <a:p>
            <a:r>
              <a:rPr lang="en-US" baseline="0" dirty="0"/>
              <a:t>Type of exam: MRI shows soft tissue damage, x-ray often does not and might miss disabilities.</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17</a:t>
            </a:fld>
            <a:endParaRPr lang="en-US" dirty="0"/>
          </a:p>
        </p:txBody>
      </p:sp>
    </p:spTree>
    <p:extLst>
      <p:ext uri="{BB962C8B-B14F-4D97-AF65-F5344CB8AC3E}">
        <p14:creationId xmlns:p14="http://schemas.microsoft.com/office/powerpoint/2010/main" val="340174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 veteran needs copies of their medical records, personnel records, or STR they may be able to obtain copies in the following ways:</a:t>
            </a:r>
          </a:p>
          <a:p>
            <a:endParaRPr lang="en-US" altLang="en-US" dirty="0"/>
          </a:p>
          <a:p>
            <a:endParaRPr lang="en-US" altLang="en-US" dirty="0"/>
          </a:p>
          <a:p>
            <a:r>
              <a:rPr lang="en-US" altLang="en-US" dirty="0"/>
              <a:t>#4 County Clerks offices “IF” the veteran has ever filed them with the office. </a:t>
            </a:r>
          </a:p>
          <a:p>
            <a:r>
              <a:rPr lang="en-US" altLang="en-US" dirty="0"/>
              <a:t>#5 If the veteran served in the NG/RES then their records may not be in the national archives they</a:t>
            </a:r>
            <a:r>
              <a:rPr lang="en-US" altLang="en-US" baseline="0" dirty="0"/>
              <a:t> may still be with their unit.</a:t>
            </a:r>
            <a:endParaRPr lang="en-US" altLang="en-US" dirty="0"/>
          </a:p>
        </p:txBody>
      </p:sp>
      <p:sp>
        <p:nvSpPr>
          <p:cNvPr id="4" name="Slide Number Placeholder 3"/>
          <p:cNvSpPr>
            <a:spLocks noGrp="1"/>
          </p:cNvSpPr>
          <p:nvPr>
            <p:ph type="sldNum" sz="quarter" idx="5"/>
          </p:nvPr>
        </p:nvSpPr>
        <p:spPr/>
        <p:txBody>
          <a:bodyPr/>
          <a:lstStyle/>
          <a:p>
            <a:pPr>
              <a:defRPr/>
            </a:pPr>
            <a:fld id="{0AC0AB16-8A0A-4153-B775-A53B36735FEE}" type="slidenum">
              <a:rPr lang="en-US" smtClean="0"/>
              <a:pPr>
                <a:defRPr/>
              </a:pPr>
              <a:t>18</a:t>
            </a:fld>
            <a:endParaRPr lang="en-US" dirty="0"/>
          </a:p>
        </p:txBody>
      </p:sp>
    </p:spTree>
    <p:extLst>
      <p:ext uri="{BB962C8B-B14F-4D97-AF65-F5344CB8AC3E}">
        <p14:creationId xmlns:p14="http://schemas.microsoft.com/office/powerpoint/2010/main" val="271762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Need to make VA</a:t>
            </a:r>
            <a:r>
              <a:rPr lang="en-US" baseline="0" dirty="0"/>
              <a:t> aware that documents exist.  </a:t>
            </a:r>
            <a:r>
              <a:rPr lang="en-US" dirty="0"/>
              <a:t>What form?  VA Form 21-4142</a:t>
            </a:r>
          </a:p>
          <a:p>
            <a:endParaRPr lang="en-US" dirty="0"/>
          </a:p>
          <a:p>
            <a:r>
              <a:rPr lang="en-US" dirty="0"/>
              <a:t>Explain</a:t>
            </a:r>
            <a:r>
              <a:rPr lang="en-US" baseline="0" dirty="0"/>
              <a:t> what type of conditions you are looking for (Chronic) </a:t>
            </a:r>
          </a:p>
          <a:p>
            <a:r>
              <a:rPr lang="en-US" baseline="0" dirty="0"/>
              <a:t>3 Pillars of service connection</a:t>
            </a:r>
          </a:p>
          <a:p>
            <a:pPr defTabSz="913303">
              <a:defRPr/>
            </a:pPr>
            <a:r>
              <a:rPr lang="en-US" dirty="0"/>
              <a:t>Do a head to toe assessment/interview</a:t>
            </a:r>
          </a:p>
          <a:p>
            <a:r>
              <a:rPr lang="en-US" dirty="0"/>
              <a:t>Consider</a:t>
            </a:r>
            <a:r>
              <a:rPr lang="en-US" baseline="0" dirty="0"/>
              <a:t> MOS/Duty locations</a:t>
            </a:r>
          </a:p>
          <a:p>
            <a:endParaRPr lang="en-US" baseline="0" dirty="0"/>
          </a:p>
          <a:p>
            <a:r>
              <a:rPr lang="en-US" baseline="0" dirty="0"/>
              <a:t>Use what ever proof you have</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19</a:t>
            </a:fld>
            <a:endParaRPr lang="en-US" dirty="0"/>
          </a:p>
        </p:txBody>
      </p:sp>
    </p:spTree>
    <p:extLst>
      <p:ext uri="{BB962C8B-B14F-4D97-AF65-F5344CB8AC3E}">
        <p14:creationId xmlns:p14="http://schemas.microsoft.com/office/powerpoint/2010/main" val="283814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Anatomy- description/location</a:t>
            </a:r>
          </a:p>
          <a:p>
            <a:r>
              <a:rPr lang="en-US" altLang="en-US" sz="1800" dirty="0"/>
              <a:t>Physiology- description/function</a:t>
            </a:r>
          </a:p>
          <a:p>
            <a:r>
              <a:rPr lang="en-US" altLang="en-US" sz="1800" dirty="0"/>
              <a:t>Diagnosis- tells what's wrong</a:t>
            </a:r>
          </a:p>
          <a:p>
            <a:r>
              <a:rPr lang="en-US" altLang="en-US" sz="1800" dirty="0"/>
              <a:t>Treatment- tells how to take care of issue</a:t>
            </a:r>
          </a:p>
          <a:p>
            <a:r>
              <a:rPr lang="en-US" altLang="en-US" sz="1800" dirty="0"/>
              <a:t>Prognosis- tells what the expected outcome is</a:t>
            </a:r>
          </a:p>
        </p:txBody>
      </p:sp>
      <p:sp>
        <p:nvSpPr>
          <p:cNvPr id="4" name="Slide Number Placeholder 3"/>
          <p:cNvSpPr>
            <a:spLocks noGrp="1"/>
          </p:cNvSpPr>
          <p:nvPr>
            <p:ph type="sldNum" sz="quarter" idx="5"/>
          </p:nvPr>
        </p:nvSpPr>
        <p:spPr/>
        <p:txBody>
          <a:bodyPr/>
          <a:lstStyle/>
          <a:p>
            <a:pPr>
              <a:defRPr/>
            </a:pPr>
            <a:fld id="{62EF9209-1479-48FC-9881-E270CBED81D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93388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3303">
              <a:defRPr/>
            </a:pPr>
            <a:r>
              <a:rPr lang="en-US" sz="1800" dirty="0">
                <a:solidFill>
                  <a:prstClr val="black"/>
                </a:solidFill>
                <a:latin typeface="Times New Roman" panose="02020603050405020304" pitchFamily="18" charset="0"/>
                <a:cs typeface="Times New Roman" panose="02020603050405020304" pitchFamily="18" charset="0"/>
              </a:rPr>
              <a:t>When interviewing your veteran, be sure to approach sensitive subjects such as reproductive issues, MST, or mental health issues tactfully and professionally.</a:t>
            </a:r>
          </a:p>
          <a:p>
            <a:pPr defTabSz="913303">
              <a:defRPr/>
            </a:pPr>
            <a:endParaRPr lang="en-US" sz="1800" dirty="0">
              <a:solidFill>
                <a:prstClr val="black"/>
              </a:solidFill>
              <a:latin typeface="Times New Roman" panose="02020603050405020304" pitchFamily="18" charset="0"/>
              <a:cs typeface="Times New Roman" panose="02020603050405020304" pitchFamily="18" charset="0"/>
            </a:endParaRPr>
          </a:p>
          <a:p>
            <a:pPr marL="599355" lvl="1" indent="-256866" defTabSz="913303">
              <a:buFont typeface="Arial" panose="020B0604020202020204" pitchFamily="34" charset="0"/>
              <a:buChar char="•"/>
              <a:defRPr/>
            </a:pPr>
            <a:r>
              <a:rPr lang="en-US" sz="1800" b="1" u="sng" dirty="0">
                <a:solidFill>
                  <a:prstClr val="black"/>
                </a:solidFill>
                <a:latin typeface="Times New Roman" panose="02020603050405020304" pitchFamily="18" charset="0"/>
                <a:cs typeface="Times New Roman" panose="02020603050405020304" pitchFamily="18" charset="0"/>
              </a:rPr>
              <a:t>Don’t </a:t>
            </a:r>
            <a:r>
              <a:rPr lang="en-US" sz="1800" dirty="0">
                <a:solidFill>
                  <a:prstClr val="black"/>
                </a:solidFill>
                <a:latin typeface="Times New Roman" panose="02020603050405020304" pitchFamily="18" charset="0"/>
                <a:cs typeface="Times New Roman" panose="02020603050405020304" pitchFamily="18" charset="0"/>
              </a:rPr>
              <a:t>make jokes about condition</a:t>
            </a:r>
          </a:p>
          <a:p>
            <a:pPr marL="599355" lvl="1" indent="-256866" defTabSz="913303">
              <a:buFont typeface="Arial" panose="020B0604020202020204" pitchFamily="34" charset="0"/>
              <a:buChar char="•"/>
              <a:defRPr/>
            </a:pPr>
            <a:r>
              <a:rPr lang="en-US" sz="1800" b="1" u="sng" dirty="0">
                <a:solidFill>
                  <a:prstClr val="black"/>
                </a:solidFill>
                <a:latin typeface="Times New Roman" panose="02020603050405020304" pitchFamily="18" charset="0"/>
                <a:cs typeface="Times New Roman" panose="02020603050405020304" pitchFamily="18" charset="0"/>
              </a:rPr>
              <a:t>Don’t</a:t>
            </a:r>
            <a:r>
              <a:rPr lang="en-US" sz="1800" dirty="0">
                <a:solidFill>
                  <a:prstClr val="black"/>
                </a:solidFill>
                <a:latin typeface="Times New Roman" panose="02020603050405020304" pitchFamily="18" charset="0"/>
                <a:cs typeface="Times New Roman" panose="02020603050405020304" pitchFamily="18" charset="0"/>
              </a:rPr>
              <a:t> ask if the veteran killed anybody</a:t>
            </a:r>
          </a:p>
          <a:p>
            <a:pPr marL="599355" lvl="1" indent="-256866" defTabSz="913303">
              <a:buFont typeface="Arial" panose="020B0604020202020204" pitchFamily="34" charset="0"/>
              <a:buChar char="•"/>
              <a:defRPr/>
            </a:pPr>
            <a:r>
              <a:rPr lang="en-US" sz="1800" b="1" u="sng" dirty="0">
                <a:solidFill>
                  <a:prstClr val="black"/>
                </a:solidFill>
                <a:latin typeface="Times New Roman" panose="02020603050405020304" pitchFamily="18" charset="0"/>
                <a:cs typeface="Times New Roman" panose="02020603050405020304" pitchFamily="18" charset="0"/>
              </a:rPr>
              <a:t>Don’t</a:t>
            </a:r>
            <a:r>
              <a:rPr lang="en-US" sz="1800" dirty="0">
                <a:solidFill>
                  <a:prstClr val="black"/>
                </a:solidFill>
                <a:latin typeface="Times New Roman" panose="02020603050405020304" pitchFamily="18" charset="0"/>
                <a:cs typeface="Times New Roman" panose="02020603050405020304" pitchFamily="18" charset="0"/>
              </a:rPr>
              <a:t> ask if the veteran was raped</a:t>
            </a:r>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20</a:t>
            </a:fld>
            <a:endParaRPr lang="en-US" dirty="0"/>
          </a:p>
        </p:txBody>
      </p:sp>
    </p:spTree>
    <p:extLst>
      <p:ext uri="{BB962C8B-B14F-4D97-AF65-F5344CB8AC3E}">
        <p14:creationId xmlns:p14="http://schemas.microsoft.com/office/powerpoint/2010/main" val="427805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Acute, Rule</a:t>
            </a:r>
            <a:r>
              <a:rPr lang="en-US" baseline="0" dirty="0"/>
              <a:t> out conditions, “Pre” conditions</a:t>
            </a:r>
          </a:p>
          <a:p>
            <a:endParaRPr lang="en-US" baseline="0" dirty="0"/>
          </a:p>
          <a:p>
            <a:r>
              <a:rPr lang="en-US" baseline="0" dirty="0"/>
              <a:t>Flyers</a:t>
            </a:r>
          </a:p>
          <a:p>
            <a:endParaRPr lang="en-US" baseline="0" dirty="0"/>
          </a:p>
          <a:p>
            <a:r>
              <a:rPr lang="en-US" baseline="0" dirty="0"/>
              <a:t>It is their claim, explain what is needed to get issue service connected</a:t>
            </a:r>
          </a:p>
          <a:p>
            <a:endParaRPr lang="en-US" baseline="0" dirty="0"/>
          </a:p>
          <a:p>
            <a:r>
              <a:rPr lang="en-US" baseline="0" dirty="0"/>
              <a:t>Realistic expectations! </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21</a:t>
            </a:fld>
            <a:endParaRPr lang="en-US" dirty="0"/>
          </a:p>
        </p:txBody>
      </p:sp>
    </p:spTree>
    <p:extLst>
      <p:ext uri="{BB962C8B-B14F-4D97-AF65-F5344CB8AC3E}">
        <p14:creationId xmlns:p14="http://schemas.microsoft.com/office/powerpoint/2010/main" val="653024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2F2477-5E07-4879-AB2E-846BA400C606}" type="slidenum">
              <a:rPr lang="en-US" altLang="en-US" smtClean="0">
                <a:solidFill>
                  <a:srgbClr val="000000"/>
                </a:solidFill>
              </a:rPr>
              <a:pPr>
                <a:spcBef>
                  <a:spcPct val="0"/>
                </a:spcBef>
              </a:pPr>
              <a:t>22</a:t>
            </a:fld>
            <a:endParaRPr lang="en-US" altLang="en-US">
              <a:solidFill>
                <a:srgbClr val="000000"/>
              </a:solidFill>
            </a:endParaRPr>
          </a:p>
        </p:txBody>
      </p:sp>
    </p:spTree>
    <p:extLst>
      <p:ext uri="{BB962C8B-B14F-4D97-AF65-F5344CB8AC3E}">
        <p14:creationId xmlns:p14="http://schemas.microsoft.com/office/powerpoint/2010/main" val="196145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Discuss adequacy of exams and/or opinions. Such things as correct testing for disability, capturing whole disability picture, and details including “as likely/least likely as not,” “I have done a full and complete review of veteran’s health records…,” and supporting evidence for opinion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492230-3D38-4F7C-94E5-B9EC74183B09}" type="slidenum">
              <a:rPr lang="en-US" altLang="en-US" smtClean="0">
                <a:solidFill>
                  <a:srgbClr val="000000"/>
                </a:solidFill>
              </a:rPr>
              <a:pPr>
                <a:spcBef>
                  <a:spcPct val="0"/>
                </a:spcBef>
              </a:pPr>
              <a:t>23</a:t>
            </a:fld>
            <a:endParaRPr lang="en-US" altLang="en-US">
              <a:solidFill>
                <a:srgbClr val="000000"/>
              </a:solidFill>
            </a:endParaRPr>
          </a:p>
        </p:txBody>
      </p:sp>
    </p:spTree>
    <p:extLst>
      <p:ext uri="{BB962C8B-B14F-4D97-AF65-F5344CB8AC3E}">
        <p14:creationId xmlns:p14="http://schemas.microsoft.com/office/powerpoint/2010/main" val="145600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25</a:t>
            </a:fld>
            <a:endParaRPr lang="en-US"/>
          </a:p>
        </p:txBody>
      </p:sp>
    </p:spTree>
    <p:extLst>
      <p:ext uri="{BB962C8B-B14F-4D97-AF65-F5344CB8AC3E}">
        <p14:creationId xmlns:p14="http://schemas.microsoft.com/office/powerpoint/2010/main" val="232925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26</a:t>
            </a:fld>
            <a:endParaRPr lang="en-US"/>
          </a:p>
        </p:txBody>
      </p:sp>
    </p:spTree>
    <p:extLst>
      <p:ext uri="{BB962C8B-B14F-4D97-AF65-F5344CB8AC3E}">
        <p14:creationId xmlns:p14="http://schemas.microsoft.com/office/powerpoint/2010/main" val="4250522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Competent</a:t>
            </a:r>
            <a:r>
              <a:rPr lang="en-US" altLang="en-US" baseline="0" dirty="0"/>
              <a:t> source: when lay testimony can be competent (observed, pain, but not diagnosis)</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416BC-CF00-4CAF-A8C6-F8529FCC37B2}" type="slidenum">
              <a:rPr lang="en-US" altLang="en-US" smtClean="0">
                <a:solidFill>
                  <a:srgbClr val="000000"/>
                </a:solidFill>
              </a:rPr>
              <a:pPr>
                <a:spcBef>
                  <a:spcPct val="0"/>
                </a:spcBef>
              </a:pPr>
              <a:t>27</a:t>
            </a:fld>
            <a:endParaRPr lang="en-US" altLang="en-US">
              <a:solidFill>
                <a:srgbClr val="000000"/>
              </a:solidFill>
            </a:endParaRPr>
          </a:p>
        </p:txBody>
      </p:sp>
    </p:spTree>
    <p:extLst>
      <p:ext uri="{BB962C8B-B14F-4D97-AF65-F5344CB8AC3E}">
        <p14:creationId xmlns:p14="http://schemas.microsoft.com/office/powerpoint/2010/main" val="1998996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1BAD63-F01E-40AA-9EBD-57A33F198241}" type="slidenum">
              <a:rPr lang="en-US" altLang="en-US" smtClean="0">
                <a:solidFill>
                  <a:srgbClr val="000000"/>
                </a:solidFill>
              </a:rPr>
              <a:pPr>
                <a:spcBef>
                  <a:spcPct val="0"/>
                </a:spcBef>
              </a:pPr>
              <a:t>28</a:t>
            </a:fld>
            <a:endParaRPr lang="en-US" altLang="en-US">
              <a:solidFill>
                <a:srgbClr val="000000"/>
              </a:solidFill>
            </a:endParaRPr>
          </a:p>
        </p:txBody>
      </p:sp>
    </p:spTree>
    <p:extLst>
      <p:ext uri="{BB962C8B-B14F-4D97-AF65-F5344CB8AC3E}">
        <p14:creationId xmlns:p14="http://schemas.microsoft.com/office/powerpoint/2010/main" val="176164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9DC0-89E3-4933-B2EB-46EB2D21A70A}" type="slidenum">
              <a:rPr lang="en-US" altLang="en-US" smtClean="0">
                <a:solidFill>
                  <a:srgbClr val="000000"/>
                </a:solidFill>
              </a:rPr>
              <a:pPr>
                <a:spcBef>
                  <a:spcPct val="0"/>
                </a:spcBef>
              </a:pPr>
              <a:t>29</a:t>
            </a:fld>
            <a:endParaRPr lang="en-US" altLang="en-US">
              <a:solidFill>
                <a:srgbClr val="000000"/>
              </a:solidFill>
            </a:endParaRPr>
          </a:p>
        </p:txBody>
      </p:sp>
    </p:spTree>
    <p:extLst>
      <p:ext uri="{BB962C8B-B14F-4D97-AF65-F5344CB8AC3E}">
        <p14:creationId xmlns:p14="http://schemas.microsoft.com/office/powerpoint/2010/main" val="3924226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9DC0-89E3-4933-B2EB-46EB2D21A70A}" type="slidenum">
              <a:rPr lang="en-US" altLang="en-US" smtClean="0">
                <a:solidFill>
                  <a:srgbClr val="000000"/>
                </a:solidFill>
              </a:rPr>
              <a:pPr>
                <a:spcBef>
                  <a:spcPct val="0"/>
                </a:spcBef>
              </a:pPr>
              <a:t>30</a:t>
            </a:fld>
            <a:endParaRPr lang="en-US" altLang="en-US">
              <a:solidFill>
                <a:srgbClr val="000000"/>
              </a:solidFill>
            </a:endParaRPr>
          </a:p>
        </p:txBody>
      </p:sp>
    </p:spTree>
    <p:extLst>
      <p:ext uri="{BB962C8B-B14F-4D97-AF65-F5344CB8AC3E}">
        <p14:creationId xmlns:p14="http://schemas.microsoft.com/office/powerpoint/2010/main" val="317347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303">
              <a:defRPr/>
            </a:pPr>
            <a:r>
              <a:rPr lang="en-US" altLang="en-US" sz="1800" dirty="0"/>
              <a:t>The words don’t always need to use all three parts</a:t>
            </a:r>
          </a:p>
          <a:p>
            <a:r>
              <a:rPr lang="en-US" altLang="en-US" sz="1800" dirty="0"/>
              <a:t>Prefix</a:t>
            </a:r>
          </a:p>
          <a:p>
            <a:r>
              <a:rPr lang="en-US" altLang="en-US" sz="1800" dirty="0"/>
              <a:t>Location-into, exo, peri</a:t>
            </a:r>
          </a:p>
          <a:p>
            <a:r>
              <a:rPr lang="en-US" altLang="en-US" sz="1800" dirty="0"/>
              <a:t>Time- pre, post</a:t>
            </a:r>
          </a:p>
          <a:p>
            <a:r>
              <a:rPr lang="en-US" altLang="en-US" sz="1800" dirty="0"/>
              <a:t>Number-mono, bi. Poly</a:t>
            </a:r>
          </a:p>
          <a:p>
            <a:r>
              <a:rPr lang="en-US" altLang="en-US" sz="1800" dirty="0"/>
              <a:t>The last part of the word puzzle…</a:t>
            </a:r>
          </a:p>
          <a:p>
            <a:endParaRPr lang="en-US" altLang="en-US" sz="1800" dirty="0"/>
          </a:p>
          <a:p>
            <a:r>
              <a:rPr lang="en-US" altLang="en-US" sz="1800" dirty="0"/>
              <a:t>Suffix</a:t>
            </a:r>
          </a:p>
          <a:p>
            <a:r>
              <a:rPr lang="en-US" altLang="en-US" sz="1800" dirty="0"/>
              <a:t>Procedure- </a:t>
            </a:r>
            <a:r>
              <a:rPr lang="en-US" altLang="en-US" sz="1800" dirty="0" err="1"/>
              <a:t>ectomy</a:t>
            </a:r>
            <a:r>
              <a:rPr lang="en-US" altLang="en-US" sz="1800" dirty="0"/>
              <a:t> (surgical removal)</a:t>
            </a:r>
          </a:p>
          <a:p>
            <a:r>
              <a:rPr lang="en-US" altLang="en-US" sz="1800" dirty="0"/>
              <a:t>Condition- it is(Inflammation), </a:t>
            </a:r>
            <a:r>
              <a:rPr lang="en-US" altLang="en-US" sz="1800" dirty="0" err="1"/>
              <a:t>megaly</a:t>
            </a:r>
            <a:r>
              <a:rPr lang="en-US" altLang="en-US" sz="1800" dirty="0"/>
              <a:t>(Enlargement), </a:t>
            </a:r>
          </a:p>
          <a:p>
            <a:r>
              <a:rPr lang="en-US" altLang="en-US" sz="1800" dirty="0"/>
              <a:t>Disorder or disease- </a:t>
            </a:r>
            <a:r>
              <a:rPr lang="en-US" altLang="en-US" sz="1800" dirty="0" err="1"/>
              <a:t>oma</a:t>
            </a:r>
            <a:r>
              <a:rPr lang="en-US" altLang="en-US" sz="1800" dirty="0"/>
              <a:t>(tumor), </a:t>
            </a:r>
          </a:p>
          <a:p>
            <a:endParaRPr lang="en-US" altLang="en-US" sz="1800" dirty="0"/>
          </a:p>
        </p:txBody>
      </p:sp>
      <p:sp>
        <p:nvSpPr>
          <p:cNvPr id="4" name="Slide Number Placeholder 3"/>
          <p:cNvSpPr>
            <a:spLocks noGrp="1"/>
          </p:cNvSpPr>
          <p:nvPr>
            <p:ph type="sldNum" sz="quarter" idx="5"/>
          </p:nvPr>
        </p:nvSpPr>
        <p:spPr/>
        <p:txBody>
          <a:bodyPr/>
          <a:lstStyle/>
          <a:p>
            <a:pPr>
              <a:defRPr/>
            </a:pPr>
            <a:fld id="{0B4B28A1-F36D-40B6-9243-886DABE84A5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05951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473C83-8631-4076-B795-B8EAB9A0DE13}" type="slidenum">
              <a:rPr lang="en-US" altLang="en-US" smtClean="0">
                <a:solidFill>
                  <a:srgbClr val="000000"/>
                </a:solidFill>
              </a:rPr>
              <a:pPr>
                <a:spcBef>
                  <a:spcPct val="0"/>
                </a:spcBef>
              </a:pPr>
              <a:t>31</a:t>
            </a:fld>
            <a:endParaRPr lang="en-US" altLang="en-US">
              <a:solidFill>
                <a:srgbClr val="000000"/>
              </a:solidFill>
            </a:endParaRPr>
          </a:p>
        </p:txBody>
      </p:sp>
    </p:spTree>
    <p:extLst>
      <p:ext uri="{BB962C8B-B14F-4D97-AF65-F5344CB8AC3E}">
        <p14:creationId xmlns:p14="http://schemas.microsoft.com/office/powerpoint/2010/main" val="278175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02656C-52DF-4130-A42C-38EC48503396}" type="slidenum">
              <a:rPr lang="en-US" altLang="en-US" smtClean="0">
                <a:solidFill>
                  <a:srgbClr val="000000"/>
                </a:solidFill>
              </a:rPr>
              <a:pPr>
                <a:spcBef>
                  <a:spcPct val="0"/>
                </a:spcBef>
              </a:pPr>
              <a:t>32</a:t>
            </a:fld>
            <a:endParaRPr lang="en-US" altLang="en-US">
              <a:solidFill>
                <a:srgbClr val="000000"/>
              </a:solidFill>
            </a:endParaRPr>
          </a:p>
        </p:txBody>
      </p:sp>
    </p:spTree>
    <p:extLst>
      <p:ext uri="{BB962C8B-B14F-4D97-AF65-F5344CB8AC3E}">
        <p14:creationId xmlns:p14="http://schemas.microsoft.com/office/powerpoint/2010/main" val="241136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F234BC-4B1E-4046-9C39-62AFCACFBC50}" type="slidenum">
              <a:rPr lang="en-US" altLang="en-US" smtClean="0">
                <a:solidFill>
                  <a:srgbClr val="000000"/>
                </a:solidFill>
              </a:rPr>
              <a:pPr>
                <a:spcBef>
                  <a:spcPct val="0"/>
                </a:spcBef>
              </a:pPr>
              <a:t>33</a:t>
            </a:fld>
            <a:endParaRPr lang="en-US" altLang="en-US">
              <a:solidFill>
                <a:srgbClr val="000000"/>
              </a:solidFill>
            </a:endParaRPr>
          </a:p>
        </p:txBody>
      </p:sp>
    </p:spTree>
    <p:extLst>
      <p:ext uri="{BB962C8B-B14F-4D97-AF65-F5344CB8AC3E}">
        <p14:creationId xmlns:p14="http://schemas.microsoft.com/office/powerpoint/2010/main" val="2322211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3303">
              <a:defRPr/>
            </a:pPr>
            <a:r>
              <a:rPr lang="en-US" dirty="0">
                <a:latin typeface="Times New Roman" panose="02020603050405020304" pitchFamily="18" charset="0"/>
                <a:cs typeface="Times New Roman" panose="02020603050405020304" pitchFamily="18" charset="0"/>
              </a:rPr>
              <a:t>DBQs, properly completed by a private health care provider or VHA Primary Care Provider, and submitted by a veteran or his/her service organization, should be considered sufficient to rate in lieu of another VA C&amp;P examination. No additional VA exam should be ordered, and doing so would potentially delay the claim.</a:t>
            </a:r>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34</a:t>
            </a:fld>
            <a:endParaRPr lang="en-US" dirty="0"/>
          </a:p>
        </p:txBody>
      </p:sp>
    </p:spTree>
    <p:extLst>
      <p:ext uri="{BB962C8B-B14F-4D97-AF65-F5344CB8AC3E}">
        <p14:creationId xmlns:p14="http://schemas.microsoft.com/office/powerpoint/2010/main" val="1299997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049AB2-5584-480A-8FA9-7FD4D914FB42}" type="slidenum">
              <a:rPr lang="en-US" altLang="en-US" smtClean="0">
                <a:solidFill>
                  <a:srgbClr val="000000"/>
                </a:solidFill>
              </a:rPr>
              <a:pPr>
                <a:spcBef>
                  <a:spcPct val="0"/>
                </a:spcBef>
              </a:pPr>
              <a:t>36</a:t>
            </a:fld>
            <a:endParaRPr lang="en-US" altLang="en-US">
              <a:solidFill>
                <a:srgbClr val="000000"/>
              </a:solidFill>
            </a:endParaRPr>
          </a:p>
        </p:txBody>
      </p:sp>
    </p:spTree>
    <p:extLst>
      <p:ext uri="{BB962C8B-B14F-4D97-AF65-F5344CB8AC3E}">
        <p14:creationId xmlns:p14="http://schemas.microsoft.com/office/powerpoint/2010/main" val="3938934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37</a:t>
            </a:fld>
            <a:endParaRPr lang="en-US"/>
          </a:p>
        </p:txBody>
      </p:sp>
    </p:spTree>
    <p:extLst>
      <p:ext uri="{BB962C8B-B14F-4D97-AF65-F5344CB8AC3E}">
        <p14:creationId xmlns:p14="http://schemas.microsoft.com/office/powerpoint/2010/main" val="626180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AEFBF-53C4-44AD-9784-2A5AB39C0F05}" type="slidenum">
              <a:rPr lang="en-US" altLang="en-US" smtClean="0">
                <a:solidFill>
                  <a:srgbClr val="000000"/>
                </a:solidFill>
              </a:rPr>
              <a:pPr>
                <a:spcBef>
                  <a:spcPct val="0"/>
                </a:spcBef>
              </a:pPr>
              <a:t>38</a:t>
            </a:fld>
            <a:endParaRPr lang="en-US" altLang="en-US">
              <a:solidFill>
                <a:srgbClr val="000000"/>
              </a:solidFill>
            </a:endParaRPr>
          </a:p>
        </p:txBody>
      </p:sp>
    </p:spTree>
    <p:extLst>
      <p:ext uri="{BB962C8B-B14F-4D97-AF65-F5344CB8AC3E}">
        <p14:creationId xmlns:p14="http://schemas.microsoft.com/office/powerpoint/2010/main" val="279615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VA refuses to get the exam fixed or fails to order another exam without good reason, consider an appeal.  During the appeal, raise the adequacy of the exam on the appeal form and during a hearing, if one</a:t>
            </a:r>
            <a:r>
              <a:rPr lang="en-US" altLang="en-US" baseline="0" dirty="0"/>
              <a:t> is scheduled.</a:t>
            </a: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49D085-8437-4AAB-BE98-DB21A9A8BDFC}" type="slidenum">
              <a:rPr lang="en-US" altLang="en-US" smtClean="0">
                <a:solidFill>
                  <a:srgbClr val="000000"/>
                </a:solidFill>
              </a:rPr>
              <a:pPr>
                <a:spcBef>
                  <a:spcPct val="0"/>
                </a:spcBef>
              </a:pPr>
              <a:t>39</a:t>
            </a:fld>
            <a:endParaRPr lang="en-US" altLang="en-US">
              <a:solidFill>
                <a:srgbClr val="000000"/>
              </a:solidFill>
            </a:endParaRPr>
          </a:p>
        </p:txBody>
      </p:sp>
    </p:spTree>
    <p:extLst>
      <p:ext uri="{BB962C8B-B14F-4D97-AF65-F5344CB8AC3E}">
        <p14:creationId xmlns:p14="http://schemas.microsoft.com/office/powerpoint/2010/main" val="324190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B2BE9-70A9-492B-90E5-6B46797264BF}" type="slidenum">
              <a:rPr lang="en-US" altLang="en-US" smtClean="0">
                <a:solidFill>
                  <a:srgbClr val="000000"/>
                </a:solidFill>
              </a:rPr>
              <a:pPr>
                <a:spcBef>
                  <a:spcPct val="0"/>
                </a:spcBef>
              </a:pPr>
              <a:t>40</a:t>
            </a:fld>
            <a:endParaRPr lang="en-US" altLang="en-US">
              <a:solidFill>
                <a:srgbClr val="000000"/>
              </a:solidFill>
            </a:endParaRPr>
          </a:p>
        </p:txBody>
      </p:sp>
    </p:spTree>
    <p:extLst>
      <p:ext uri="{BB962C8B-B14F-4D97-AF65-F5344CB8AC3E}">
        <p14:creationId xmlns:p14="http://schemas.microsoft.com/office/powerpoint/2010/main" val="4229631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have been cases where the veteran</a:t>
            </a:r>
            <a:r>
              <a:rPr lang="en-US" altLang="en-US" baseline="0" dirty="0"/>
              <a:t> said and did everything right, but then the examiner saw them jogging to their car when they claimed they needed crutches to walk…</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42" indent="-291169">
              <a:spcBef>
                <a:spcPct val="30000"/>
              </a:spcBef>
              <a:defRPr sz="1200">
                <a:solidFill>
                  <a:schemeClr val="tx1"/>
                </a:solidFill>
                <a:latin typeface="Calibri" panose="020F0502020204030204" pitchFamily="34" charset="0"/>
              </a:defRPr>
            </a:lvl2pPr>
            <a:lvl3pPr marL="1164680" indent="-232936">
              <a:spcBef>
                <a:spcPct val="30000"/>
              </a:spcBef>
              <a:defRPr sz="1200">
                <a:solidFill>
                  <a:schemeClr val="tx1"/>
                </a:solidFill>
                <a:latin typeface="Calibri" panose="020F0502020204030204" pitchFamily="34" charset="0"/>
              </a:defRPr>
            </a:lvl3pPr>
            <a:lvl4pPr marL="1630552" indent="-232936">
              <a:spcBef>
                <a:spcPct val="30000"/>
              </a:spcBef>
              <a:defRPr sz="1200">
                <a:solidFill>
                  <a:schemeClr val="tx1"/>
                </a:solidFill>
                <a:latin typeface="Calibri" panose="020F0502020204030204" pitchFamily="34" charset="0"/>
              </a:defRPr>
            </a:lvl4pPr>
            <a:lvl5pPr marL="2096423" indent="-232936">
              <a:spcBef>
                <a:spcPct val="30000"/>
              </a:spcBef>
              <a:defRPr sz="1200">
                <a:solidFill>
                  <a:schemeClr val="tx1"/>
                </a:solidFill>
                <a:latin typeface="Calibri" panose="020F0502020204030204" pitchFamily="34" charset="0"/>
              </a:defRPr>
            </a:lvl5pPr>
            <a:lvl6pPr marL="2562296" indent="-232936" eaLnBrk="0" fontAlgn="base" hangingPunct="0">
              <a:spcBef>
                <a:spcPct val="30000"/>
              </a:spcBef>
              <a:spcAft>
                <a:spcPct val="0"/>
              </a:spcAft>
              <a:defRPr sz="1200">
                <a:solidFill>
                  <a:schemeClr val="tx1"/>
                </a:solidFill>
                <a:latin typeface="Calibri" panose="020F0502020204030204" pitchFamily="34" charset="0"/>
              </a:defRPr>
            </a:lvl6pPr>
            <a:lvl7pPr marL="3028168" indent="-232936" eaLnBrk="0" fontAlgn="base" hangingPunct="0">
              <a:spcBef>
                <a:spcPct val="30000"/>
              </a:spcBef>
              <a:spcAft>
                <a:spcPct val="0"/>
              </a:spcAft>
              <a:defRPr sz="1200">
                <a:solidFill>
                  <a:schemeClr val="tx1"/>
                </a:solidFill>
                <a:latin typeface="Calibri" panose="020F0502020204030204" pitchFamily="34" charset="0"/>
              </a:defRPr>
            </a:lvl7pPr>
            <a:lvl8pPr marL="3494039" indent="-232936" eaLnBrk="0" fontAlgn="base" hangingPunct="0">
              <a:spcBef>
                <a:spcPct val="30000"/>
              </a:spcBef>
              <a:spcAft>
                <a:spcPct val="0"/>
              </a:spcAft>
              <a:defRPr sz="1200">
                <a:solidFill>
                  <a:schemeClr val="tx1"/>
                </a:solidFill>
                <a:latin typeface="Calibri" panose="020F0502020204030204" pitchFamily="34" charset="0"/>
              </a:defRPr>
            </a:lvl8pPr>
            <a:lvl9pPr marL="3959911" indent="-23293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AEFBF-53C4-44AD-9784-2A5AB39C0F05}" type="slidenum">
              <a:rPr lang="en-US" altLang="en-US" smtClean="0">
                <a:solidFill>
                  <a:srgbClr val="000000"/>
                </a:solidFill>
              </a:rPr>
              <a:pPr>
                <a:spcBef>
                  <a:spcPct val="0"/>
                </a:spcBef>
              </a:pPr>
              <a:t>41</a:t>
            </a:fld>
            <a:endParaRPr lang="en-US" altLang="en-US">
              <a:solidFill>
                <a:srgbClr val="000000"/>
              </a:solidFill>
            </a:endParaRPr>
          </a:p>
        </p:txBody>
      </p:sp>
    </p:spTree>
    <p:extLst>
      <p:ext uri="{BB962C8B-B14F-4D97-AF65-F5344CB8AC3E}">
        <p14:creationId xmlns:p14="http://schemas.microsoft.com/office/powerpoint/2010/main" val="391809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Common words found in records and rating schedule…</a:t>
            </a:r>
          </a:p>
          <a:p>
            <a:r>
              <a:rPr lang="en-US" altLang="en-US" sz="1800" dirty="0"/>
              <a:t>Just need to learn</a:t>
            </a:r>
          </a:p>
          <a:p>
            <a:endParaRPr lang="en-US" altLang="en-US" sz="1800" dirty="0"/>
          </a:p>
          <a:p>
            <a:r>
              <a:rPr lang="en-US" altLang="en-US" sz="1800" dirty="0"/>
              <a:t>-Benign tumor grows slowly and is self-limiting</a:t>
            </a:r>
          </a:p>
          <a:p>
            <a:r>
              <a:rPr lang="en-US" altLang="en-US" sz="1800" dirty="0"/>
              <a:t>-Malignant Tending to have a destructive clinical course… Relating to cancer cells… opposite of Benign</a:t>
            </a:r>
          </a:p>
          <a:p>
            <a:r>
              <a:rPr lang="en-US" altLang="en-US" sz="1800" dirty="0"/>
              <a:t>-Metastasis is the medical term for cancer that spreads to a different part of the body from where it started. </a:t>
            </a:r>
          </a:p>
          <a:p>
            <a:endParaRPr lang="en-US" altLang="en-US" sz="1800" dirty="0"/>
          </a:p>
          <a:p>
            <a:r>
              <a:rPr lang="en-US" altLang="en-US" sz="1800" dirty="0"/>
              <a:t>Thoroughly read the rating schedule for the condition to understand the requirements for service connection and what rating should be applied</a:t>
            </a:r>
          </a:p>
        </p:txBody>
      </p:sp>
      <p:sp>
        <p:nvSpPr>
          <p:cNvPr id="4" name="Slide Number Placeholder 3"/>
          <p:cNvSpPr>
            <a:spLocks noGrp="1"/>
          </p:cNvSpPr>
          <p:nvPr>
            <p:ph type="sldNum" sz="quarter" idx="5"/>
          </p:nvPr>
        </p:nvSpPr>
        <p:spPr/>
        <p:txBody>
          <a:bodyPr/>
          <a:lstStyle/>
          <a:p>
            <a:pPr>
              <a:defRPr/>
            </a:pPr>
            <a:fld id="{B94C0731-0C94-4C6A-AE9D-C623176D70D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340244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42</a:t>
            </a:fld>
            <a:endParaRPr lang="en-US" dirty="0"/>
          </a:p>
        </p:txBody>
      </p:sp>
    </p:spTree>
    <p:extLst>
      <p:ext uri="{BB962C8B-B14F-4D97-AF65-F5344CB8AC3E}">
        <p14:creationId xmlns:p14="http://schemas.microsoft.com/office/powerpoint/2010/main" val="215202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AHLTA (</a:t>
            </a:r>
            <a:r>
              <a:rPr lang="en-US" dirty="0"/>
              <a:t>Armed Forces Health Longitudinal Technology Application) </a:t>
            </a:r>
          </a:p>
          <a:p>
            <a:pPr eaLnBrk="1" hangingPunct="1">
              <a:spcBef>
                <a:spcPct val="0"/>
              </a:spcBef>
            </a:pPr>
            <a:r>
              <a:rPr lang="en-US" altLang="en-US" dirty="0"/>
              <a:t>CHCS (Composite Health Care System)</a:t>
            </a:r>
          </a:p>
          <a:p>
            <a:pPr eaLnBrk="1" hangingPunct="1">
              <a:spcBef>
                <a:spcPct val="0"/>
              </a:spcBef>
            </a:pPr>
            <a:endParaRPr lang="en-US" altLang="en-US" dirty="0"/>
          </a:p>
          <a:p>
            <a:pPr eaLnBrk="1" hangingPunct="1">
              <a:spcBef>
                <a:spcPct val="0"/>
              </a:spcBef>
            </a:pPr>
            <a:r>
              <a:rPr lang="en-US" altLang="en-US" dirty="0"/>
              <a:t>When it comes to Specialty Records (in-patient, behavioral health/mental health, Sleep study,</a:t>
            </a:r>
            <a:r>
              <a:rPr lang="en-US" altLang="en-US" baseline="0" dirty="0"/>
              <a:t> Dental,</a:t>
            </a:r>
            <a:r>
              <a:rPr lang="en-US" altLang="en-US" dirty="0"/>
              <a:t> and vet center records), a </a:t>
            </a:r>
            <a:r>
              <a:rPr lang="en-US" altLang="en-US" b="1" dirty="0"/>
              <a:t>special request may be needed</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2C0CA5-35EA-48E4-9046-E01A3459133F}" type="slidenum">
              <a:rPr lang="en-US" altLang="en-US" smtClean="0"/>
              <a:pPr fontAlgn="base">
                <a:spcBef>
                  <a:spcPct val="0"/>
                </a:spcBef>
                <a:spcAft>
                  <a:spcPct val="0"/>
                </a:spcAft>
              </a:pPr>
              <a:t>5</a:t>
            </a:fld>
            <a:endParaRPr lang="en-US" altLang="en-US" dirty="0"/>
          </a:p>
        </p:txBody>
      </p:sp>
    </p:spTree>
    <p:extLst>
      <p:ext uri="{BB962C8B-B14F-4D97-AF65-F5344CB8AC3E}">
        <p14:creationId xmlns:p14="http://schemas.microsoft.com/office/powerpoint/2010/main" val="336419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Some different documentation you will see in</a:t>
            </a:r>
            <a:r>
              <a:rPr lang="en-US" baseline="0" dirty="0"/>
              <a:t> the STRs include…</a:t>
            </a:r>
          </a:p>
          <a:p>
            <a:endParaRPr lang="en-US" baseline="0" dirty="0"/>
          </a:p>
          <a:p>
            <a:r>
              <a:rPr lang="en-US" dirty="0"/>
              <a:t>Not going to try to show you all of the possible</a:t>
            </a:r>
            <a:r>
              <a:rPr lang="en-US" baseline="0" dirty="0"/>
              <a:t> forms or formats, just want to give you an idea of how to look at the files.</a:t>
            </a:r>
          </a:p>
          <a:p>
            <a:endParaRPr lang="en-US" baseline="0" dirty="0"/>
          </a:p>
          <a:p>
            <a:r>
              <a:rPr lang="en-US" dirty="0"/>
              <a:t>Evaluation/assessment/tests</a:t>
            </a:r>
          </a:p>
          <a:p>
            <a:r>
              <a:rPr lang="en-US" dirty="0"/>
              <a:t>Treatment- Preventative, Acute, Follow up</a:t>
            </a:r>
          </a:p>
          <a:p>
            <a:r>
              <a:rPr lang="en-US" dirty="0"/>
              <a:t>Prescriptions</a:t>
            </a:r>
          </a:p>
          <a:p>
            <a:r>
              <a:rPr lang="en-US" dirty="0"/>
              <a:t>Preventative</a:t>
            </a:r>
          </a:p>
          <a:p>
            <a:r>
              <a:rPr lang="en-US" dirty="0"/>
              <a:t>Notifications –Profiles</a:t>
            </a:r>
          </a:p>
          <a:p>
            <a:pPr defTabSz="913303">
              <a:defRPr/>
            </a:pPr>
            <a:r>
              <a:rPr lang="en-US" b="1" dirty="0"/>
              <a:t>Diagnosis –</a:t>
            </a:r>
            <a:r>
              <a:rPr lang="en-US" b="0" dirty="0"/>
              <a:t> Most important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6</a:t>
            </a:fld>
            <a:endParaRPr lang="en-US" dirty="0"/>
          </a:p>
        </p:txBody>
      </p:sp>
    </p:spTree>
    <p:extLst>
      <p:ext uri="{BB962C8B-B14F-4D97-AF65-F5344CB8AC3E}">
        <p14:creationId xmlns:p14="http://schemas.microsoft.com/office/powerpoint/2010/main" val="330209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45">
              <a:spcBef>
                <a:spcPct val="0"/>
              </a:spcBef>
              <a:defRPr/>
            </a:pPr>
            <a:r>
              <a:rPr lang="en-US" altLang="en-US" dirty="0">
                <a:solidFill>
                  <a:prstClr val="black"/>
                </a:solidFill>
              </a:rPr>
              <a:t>Demographics</a:t>
            </a:r>
          </a:p>
          <a:p>
            <a:pPr defTabSz="931745">
              <a:spcBef>
                <a:spcPct val="0"/>
              </a:spcBef>
              <a:defRPr/>
            </a:pPr>
            <a:r>
              <a:rPr lang="en-US" altLang="en-US" dirty="0">
                <a:solidFill>
                  <a:prstClr val="black"/>
                </a:solidFill>
              </a:rPr>
              <a:t>AUTO CITE</a:t>
            </a:r>
          </a:p>
          <a:p>
            <a:pPr marL="232936" indent="-232936" defTabSz="931745">
              <a:spcBef>
                <a:spcPct val="0"/>
              </a:spcBef>
              <a:buFontTx/>
              <a:buAutoNum type="arabicPeriod"/>
              <a:defRPr/>
            </a:pPr>
            <a:r>
              <a:rPr lang="en-US" altLang="en-US" dirty="0">
                <a:solidFill>
                  <a:prstClr val="black"/>
                </a:solidFill>
              </a:rPr>
              <a:t>Past diagnosis/complaints- DON’T TOPSHEET!!!</a:t>
            </a:r>
            <a:r>
              <a:rPr lang="en-US" altLang="en-US" baseline="0" dirty="0">
                <a:solidFill>
                  <a:prstClr val="black"/>
                </a:solidFill>
              </a:rPr>
              <a:t> Use as a guide</a:t>
            </a:r>
            <a:endParaRPr lang="en-US" altLang="en-US" dirty="0">
              <a:solidFill>
                <a:prstClr val="black"/>
              </a:solidFill>
            </a:endParaRPr>
          </a:p>
          <a:p>
            <a:pPr marL="232936" indent="-232936" defTabSz="931745">
              <a:spcBef>
                <a:spcPct val="0"/>
              </a:spcBef>
              <a:buFontTx/>
              <a:buAutoNum type="arabicPeriod"/>
              <a:defRPr/>
            </a:pPr>
            <a:r>
              <a:rPr lang="en-US" altLang="en-US" dirty="0">
                <a:solidFill>
                  <a:prstClr val="black"/>
                </a:solidFill>
              </a:rPr>
              <a:t>Family medical history</a:t>
            </a:r>
          </a:p>
          <a:p>
            <a:pPr marL="232936" indent="-232936" defTabSz="931745">
              <a:spcBef>
                <a:spcPct val="0"/>
              </a:spcBef>
              <a:buFontTx/>
              <a:buAutoNum type="arabicPeriod"/>
              <a:defRPr/>
            </a:pPr>
            <a:r>
              <a:rPr lang="en-US" altLang="en-US" dirty="0">
                <a:solidFill>
                  <a:prstClr val="black"/>
                </a:solidFill>
              </a:rPr>
              <a:t>Allergies</a:t>
            </a:r>
          </a:p>
          <a:p>
            <a:pPr marL="232936" indent="-232936" defTabSz="931745">
              <a:spcBef>
                <a:spcPct val="0"/>
              </a:spcBef>
              <a:buFontTx/>
              <a:buAutoNum type="arabicPeriod"/>
              <a:defRPr/>
            </a:pPr>
            <a:r>
              <a:rPr lang="en-US" altLang="en-US" dirty="0">
                <a:solidFill>
                  <a:prstClr val="black"/>
                </a:solidFill>
              </a:rPr>
              <a:t>Medications</a:t>
            </a:r>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7</a:t>
            </a:fld>
            <a:endParaRPr lang="en-US" dirty="0"/>
          </a:p>
        </p:txBody>
      </p:sp>
    </p:spTree>
    <p:extLst>
      <p:ext uri="{BB962C8B-B14F-4D97-AF65-F5344CB8AC3E}">
        <p14:creationId xmlns:p14="http://schemas.microsoft.com/office/powerpoint/2010/main" val="236746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Standardized method of medical documentation</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1A011E-B078-4229-8EE7-F0875C219C79}" type="slidenum">
              <a:rPr lang="en-US" altLang="en-US" smtClean="0"/>
              <a:pPr fontAlgn="base">
                <a:spcBef>
                  <a:spcPct val="0"/>
                </a:spcBef>
                <a:spcAft>
                  <a:spcPct val="0"/>
                </a:spcAft>
              </a:pPr>
              <a:t>8</a:t>
            </a:fld>
            <a:endParaRPr lang="en-US" altLang="en-US" dirty="0"/>
          </a:p>
        </p:txBody>
      </p:sp>
    </p:spTree>
    <p:extLst>
      <p:ext uri="{BB962C8B-B14F-4D97-AF65-F5344CB8AC3E}">
        <p14:creationId xmlns:p14="http://schemas.microsoft.com/office/powerpoint/2010/main" val="415907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 year old</a:t>
            </a:r>
          </a:p>
          <a:p>
            <a:pPr eaLnBrk="1" hangingPunct="1">
              <a:spcBef>
                <a:spcPct val="0"/>
              </a:spcBef>
            </a:pPr>
            <a:r>
              <a:rPr lang="en-US" altLang="en-US" dirty="0"/>
              <a:t>WM white male</a:t>
            </a:r>
          </a:p>
          <a:p>
            <a:pPr eaLnBrk="1" hangingPunct="1">
              <a:spcBef>
                <a:spcPct val="0"/>
              </a:spcBef>
            </a:pPr>
            <a:r>
              <a:rPr lang="en-US" altLang="en-US" dirty="0"/>
              <a:t>c/o complains of</a:t>
            </a:r>
          </a:p>
          <a:p>
            <a:pPr eaLnBrk="1" hangingPunct="1">
              <a:spcBef>
                <a:spcPct val="0"/>
              </a:spcBef>
            </a:pPr>
            <a:r>
              <a:rPr lang="en-US" altLang="en-US" dirty="0"/>
              <a:t>BM</a:t>
            </a:r>
            <a:r>
              <a:rPr lang="en-US" altLang="en-US" baseline="0" dirty="0"/>
              <a:t> bowel movement</a:t>
            </a:r>
          </a:p>
          <a:p>
            <a:pPr eaLnBrk="1" hangingPunct="1">
              <a:spcBef>
                <a:spcPct val="0"/>
              </a:spcBef>
            </a:pPr>
            <a:r>
              <a:rPr lang="en-US" altLang="en-US" baseline="0" dirty="0"/>
              <a:t>HA Headache</a:t>
            </a:r>
          </a:p>
          <a:p>
            <a:pPr eaLnBrk="1" hangingPunct="1">
              <a:spcBef>
                <a:spcPct val="0"/>
              </a:spcBef>
            </a:pPr>
            <a:r>
              <a:rPr lang="en-US" altLang="en-US" dirty="0"/>
              <a:t>F/C fever/chills</a:t>
            </a:r>
          </a:p>
          <a:p>
            <a:pPr eaLnBrk="1" hangingPunct="1">
              <a:spcBef>
                <a:spcPct val="0"/>
              </a:spcBef>
            </a:pPr>
            <a:r>
              <a:rPr lang="en-US" altLang="en-US" dirty="0"/>
              <a:t>Coryza (acute respiratory disease –rhinorrhea,</a:t>
            </a:r>
            <a:r>
              <a:rPr lang="en-US" altLang="en-US" baseline="0" dirty="0"/>
              <a:t> conjunctivitis, mucous membrane inflammation)</a:t>
            </a:r>
          </a:p>
          <a:p>
            <a:pPr eaLnBrk="1" hangingPunct="1">
              <a:spcBef>
                <a:spcPct val="0"/>
              </a:spcBef>
            </a:pPr>
            <a:r>
              <a:rPr lang="en-US" altLang="en-US" baseline="0" dirty="0"/>
              <a:t>SOB shortness of breath</a:t>
            </a:r>
          </a:p>
          <a:p>
            <a:pPr eaLnBrk="1" hangingPunct="1">
              <a:spcBef>
                <a:spcPct val="0"/>
              </a:spcBef>
            </a:pPr>
            <a:r>
              <a:rPr lang="en-US" altLang="en-US" baseline="0" dirty="0"/>
              <a:t>CP chest pain</a:t>
            </a:r>
          </a:p>
          <a:p>
            <a:pPr eaLnBrk="1" hangingPunct="1">
              <a:spcBef>
                <a:spcPct val="0"/>
              </a:spcBef>
            </a:pPr>
            <a:r>
              <a:rPr lang="en-US" altLang="en-US" baseline="0" dirty="0"/>
              <a:t>Abd abdominal</a:t>
            </a:r>
          </a:p>
          <a:p>
            <a:pPr eaLnBrk="1" hangingPunct="1">
              <a:spcBef>
                <a:spcPct val="0"/>
              </a:spcBef>
            </a:pPr>
            <a:r>
              <a:rPr lang="en-US" altLang="en-US" baseline="0" dirty="0"/>
              <a:t>w/o with out</a:t>
            </a:r>
          </a:p>
          <a:p>
            <a:pPr eaLnBrk="1" hangingPunct="1">
              <a:spcBef>
                <a:spcPct val="0"/>
              </a:spcBef>
            </a:pPr>
            <a:r>
              <a:rPr lang="en-US" altLang="en-US" baseline="0" dirty="0"/>
              <a:t>ETOH alcohol</a:t>
            </a:r>
          </a:p>
          <a:p>
            <a:pPr eaLnBrk="1" hangingPunct="1">
              <a:spcBef>
                <a:spcPct val="0"/>
              </a:spcBef>
            </a:pPr>
            <a:r>
              <a:rPr lang="en-US" altLang="en-US" baseline="0" dirty="0"/>
              <a:t>OTC over the counter </a:t>
            </a:r>
          </a:p>
          <a:p>
            <a:pPr eaLnBrk="1" hangingPunct="1">
              <a:spcBef>
                <a:spcPct val="0"/>
              </a:spcBef>
            </a:pPr>
            <a:r>
              <a:rPr lang="en-US" altLang="en-US" baseline="0" dirty="0"/>
              <a:t>RX prescription</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r>
              <a:rPr lang="en-US" altLang="en-US" baseline="0" dirty="0"/>
              <a:t>WDWN well developed, well nourished</a:t>
            </a:r>
          </a:p>
          <a:p>
            <a:pPr eaLnBrk="1" hangingPunct="1">
              <a:spcBef>
                <a:spcPct val="0"/>
              </a:spcBef>
            </a:pPr>
            <a:r>
              <a:rPr lang="en-US" altLang="en-US" baseline="0" dirty="0"/>
              <a:t>NAD no acute distress</a:t>
            </a:r>
          </a:p>
          <a:p>
            <a:pPr eaLnBrk="1" hangingPunct="1">
              <a:spcBef>
                <a:spcPct val="0"/>
              </a:spcBef>
            </a:pPr>
            <a:r>
              <a:rPr lang="en-US" altLang="en-US" baseline="0" dirty="0"/>
              <a:t>A&amp;O alert and oriented</a:t>
            </a:r>
          </a:p>
          <a:p>
            <a:pPr eaLnBrk="1" hangingPunct="1">
              <a:spcBef>
                <a:spcPct val="0"/>
              </a:spcBef>
            </a:pPr>
            <a:r>
              <a:rPr lang="en-US" altLang="en-US" baseline="0" dirty="0"/>
              <a:t>VSS vital signs stable</a:t>
            </a:r>
          </a:p>
          <a:p>
            <a:pPr eaLnBrk="1" hangingPunct="1">
              <a:spcBef>
                <a:spcPct val="0"/>
              </a:spcBef>
            </a:pPr>
            <a:r>
              <a:rPr lang="en-US" altLang="en-US" baseline="0" dirty="0"/>
              <a:t>PE physical exam</a:t>
            </a:r>
          </a:p>
          <a:p>
            <a:pPr eaLnBrk="1" hangingPunct="1">
              <a:spcBef>
                <a:spcPct val="0"/>
              </a:spcBef>
            </a:pPr>
            <a:r>
              <a:rPr lang="en-US" altLang="en-US" baseline="0" dirty="0"/>
              <a:t>EENT eyes, ears, nose, throat</a:t>
            </a:r>
          </a:p>
          <a:p>
            <a:pPr eaLnBrk="1" hangingPunct="1">
              <a:spcBef>
                <a:spcPct val="0"/>
              </a:spcBef>
            </a:pPr>
            <a:r>
              <a:rPr lang="en-US" altLang="en-US" u="sng" baseline="0" dirty="0">
                <a:solidFill>
                  <a:srgbClr val="FF0000"/>
                </a:solidFill>
              </a:rPr>
              <a:t>NTP ? Not tender/painful</a:t>
            </a:r>
          </a:p>
          <a:p>
            <a:pPr eaLnBrk="1" hangingPunct="1">
              <a:spcBef>
                <a:spcPct val="0"/>
              </a:spcBef>
            </a:pPr>
            <a:r>
              <a:rPr lang="en-US" altLang="en-US" u="none" baseline="0" dirty="0">
                <a:solidFill>
                  <a:srgbClr val="FF0000"/>
                </a:solidFill>
              </a:rPr>
              <a:t>PULM pulmonary (lungs)</a:t>
            </a:r>
          </a:p>
          <a:p>
            <a:pPr eaLnBrk="1" hangingPunct="1">
              <a:spcBef>
                <a:spcPct val="0"/>
              </a:spcBef>
            </a:pPr>
            <a:r>
              <a:rPr lang="en-US" altLang="en-US" baseline="0" dirty="0"/>
              <a:t>CTAP clear to auscultation and percussion</a:t>
            </a:r>
          </a:p>
          <a:p>
            <a:pPr eaLnBrk="1" hangingPunct="1">
              <a:spcBef>
                <a:spcPct val="0"/>
              </a:spcBef>
            </a:pPr>
            <a:r>
              <a:rPr lang="en-US" altLang="en-US" u="sng" baseline="0" dirty="0"/>
              <a:t>DI ? Diaphragmatic inhalation</a:t>
            </a:r>
          </a:p>
          <a:p>
            <a:pPr eaLnBrk="1" hangingPunct="1">
              <a:spcBef>
                <a:spcPct val="0"/>
              </a:spcBef>
            </a:pPr>
            <a:r>
              <a:rPr lang="en-US" altLang="en-US" u="none" baseline="0" dirty="0"/>
              <a:t>CVS cardiovascular system</a:t>
            </a:r>
          </a:p>
          <a:p>
            <a:pPr eaLnBrk="1" hangingPunct="1">
              <a:spcBef>
                <a:spcPct val="0"/>
              </a:spcBef>
            </a:pPr>
            <a:r>
              <a:rPr lang="en-US" altLang="en-US" baseline="0" dirty="0"/>
              <a:t>S1 (lub) s2 (dub)</a:t>
            </a:r>
          </a:p>
          <a:p>
            <a:pPr eaLnBrk="1" hangingPunct="1">
              <a:spcBef>
                <a:spcPct val="0"/>
              </a:spcBef>
            </a:pPr>
            <a:r>
              <a:rPr lang="en-US" altLang="en-US" baseline="0" dirty="0"/>
              <a:t>TTP tender to palpation</a:t>
            </a:r>
          </a:p>
          <a:p>
            <a:pPr eaLnBrk="1" hangingPunct="1">
              <a:spcBef>
                <a:spcPct val="0"/>
              </a:spcBef>
            </a:pPr>
            <a:r>
              <a:rPr lang="en-US" altLang="en-US" baseline="0" dirty="0"/>
              <a:t>CVAT costovertebral angle tenderness (check kidneys)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S-Subjective…what the</a:t>
            </a:r>
            <a:r>
              <a:rPr lang="en-US" altLang="en-US" baseline="0" dirty="0"/>
              <a:t> patient states </a:t>
            </a:r>
          </a:p>
          <a:p>
            <a:pPr eaLnBrk="1" hangingPunct="1">
              <a:spcBef>
                <a:spcPct val="0"/>
              </a:spcBef>
            </a:pPr>
            <a:r>
              <a:rPr lang="en-US" altLang="en-US" dirty="0"/>
              <a:t>O-Objective…what is measured or observed</a:t>
            </a:r>
            <a:r>
              <a:rPr lang="en-US" altLang="en-US" baseline="0" dirty="0"/>
              <a:t> </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42" indent="-291169">
              <a:defRPr>
                <a:solidFill>
                  <a:schemeClr val="tx1"/>
                </a:solidFill>
                <a:latin typeface="Calibri" panose="020F0502020204030204" pitchFamily="34" charset="0"/>
              </a:defRPr>
            </a:lvl2pPr>
            <a:lvl3pPr marL="1164680" indent="-232936">
              <a:defRPr>
                <a:solidFill>
                  <a:schemeClr val="tx1"/>
                </a:solidFill>
                <a:latin typeface="Calibri" panose="020F0502020204030204" pitchFamily="34" charset="0"/>
              </a:defRPr>
            </a:lvl3pPr>
            <a:lvl4pPr marL="1630552" indent="-232936">
              <a:defRPr>
                <a:solidFill>
                  <a:schemeClr val="tx1"/>
                </a:solidFill>
                <a:latin typeface="Calibri" panose="020F0502020204030204" pitchFamily="34" charset="0"/>
              </a:defRPr>
            </a:lvl4pPr>
            <a:lvl5pPr marL="2096423" indent="-232936">
              <a:defRPr>
                <a:solidFill>
                  <a:schemeClr val="tx1"/>
                </a:solidFill>
                <a:latin typeface="Calibri" panose="020F0502020204030204" pitchFamily="34" charset="0"/>
              </a:defRPr>
            </a:lvl5pPr>
            <a:lvl6pPr marL="2562296" indent="-232936" eaLnBrk="0" fontAlgn="base" hangingPunct="0">
              <a:spcBef>
                <a:spcPct val="0"/>
              </a:spcBef>
              <a:spcAft>
                <a:spcPct val="0"/>
              </a:spcAft>
              <a:defRPr>
                <a:solidFill>
                  <a:schemeClr val="tx1"/>
                </a:solidFill>
                <a:latin typeface="Calibri" panose="020F0502020204030204" pitchFamily="34" charset="0"/>
              </a:defRPr>
            </a:lvl6pPr>
            <a:lvl7pPr marL="3028168" indent="-232936" eaLnBrk="0" fontAlgn="base" hangingPunct="0">
              <a:spcBef>
                <a:spcPct val="0"/>
              </a:spcBef>
              <a:spcAft>
                <a:spcPct val="0"/>
              </a:spcAft>
              <a:defRPr>
                <a:solidFill>
                  <a:schemeClr val="tx1"/>
                </a:solidFill>
                <a:latin typeface="Calibri" panose="020F0502020204030204" pitchFamily="34" charset="0"/>
              </a:defRPr>
            </a:lvl7pPr>
            <a:lvl8pPr marL="3494039" indent="-232936" eaLnBrk="0" fontAlgn="base" hangingPunct="0">
              <a:spcBef>
                <a:spcPct val="0"/>
              </a:spcBef>
              <a:spcAft>
                <a:spcPct val="0"/>
              </a:spcAft>
              <a:defRPr>
                <a:solidFill>
                  <a:schemeClr val="tx1"/>
                </a:solidFill>
                <a:latin typeface="Calibri" panose="020F0502020204030204" pitchFamily="34" charset="0"/>
              </a:defRPr>
            </a:lvl8pPr>
            <a:lvl9pPr marL="3959911" indent="-23293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74A0BC-52CF-44BA-AD1C-04B3D97286B9}"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255337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600"/>
            </a:lvl1p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897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585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51388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9247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2906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548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78906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2636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5956550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007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567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9483892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98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16636300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44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396166487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066811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16616750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702842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8771858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23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8710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385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46929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627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02048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70623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22461246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72537" y="617221"/>
            <a:ext cx="4643420" cy="1221785"/>
          </a:xfrm>
          <a:prstGeom prst="rect">
            <a:avLst/>
          </a:prstGeom>
        </p:spPr>
      </p:pic>
      <p:pic>
        <p:nvPicPr>
          <p:cNvPr id="9" name="Picture 8"/>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spTree>
    <p:extLst>
      <p:ext uri="{BB962C8B-B14F-4D97-AF65-F5344CB8AC3E}">
        <p14:creationId xmlns:p14="http://schemas.microsoft.com/office/powerpoint/2010/main" val="6957430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652936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chives.gov/"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38/chapter-I/part-3/subpart-A/subject-group-ECFR7629a1b1e9bf6f8/section-3.159#p-3.159(c)(4)"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38/chapter-I/part-3/subpart-A/subject-group-ECFR39056aee4e9ff13/section-3.326"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urrent/title-38/chapter-I/part-3/subpart-A/subject-group-ECFR63da83ba671b92b/section-3.102"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urrent/title-38/chapter-I/part-4/subpart-B/subject-group-ECFRd3005f7d828ea7b/section-4.70"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905" y="2397948"/>
            <a:ext cx="7399422" cy="2062103"/>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Interpreting Medical Records  </a:t>
            </a:r>
          </a:p>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&amp; VA Examinations</a:t>
            </a:r>
          </a:p>
          <a:p>
            <a:pPr algn="ctr" eaLnBrk="1" fontAlgn="auto" hangingPunct="1">
              <a:spcBef>
                <a:spcPts val="0"/>
              </a:spcBef>
              <a:spcAft>
                <a:spcPts val="0"/>
              </a:spcAft>
            </a:pPr>
            <a:r>
              <a:rPr lang="en-US" sz="2400" b="1" dirty="0">
                <a:solidFill>
                  <a:prstClr val="black"/>
                </a:solidFill>
                <a:latin typeface="Times New Roman" panose="02020603050405020304" pitchFamily="18" charset="0"/>
                <a:cs typeface="Times New Roman" panose="02020603050405020304" pitchFamily="18" charset="0"/>
              </a:rPr>
              <a:t>VFW Basic Training</a:t>
            </a:r>
            <a:br>
              <a:rPr lang="en-US" sz="2400" b="1" dirty="0">
                <a:solidFill>
                  <a:prstClr val="black"/>
                </a:solidFill>
                <a:latin typeface="Times New Roman" panose="02020603050405020304" pitchFamily="18" charset="0"/>
                <a:cs typeface="Times New Roman" panose="02020603050405020304" pitchFamily="18" charset="0"/>
              </a:rPr>
            </a:b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01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6644" y="359572"/>
            <a:ext cx="8229600" cy="495300"/>
          </a:xfrm>
        </p:spPr>
        <p:txBody>
          <a:bodyPr>
            <a:noAutofit/>
          </a:bodyPr>
          <a:lstStyle/>
          <a:p>
            <a:r>
              <a:rPr lang="en-US" altLang="en-US" sz="4800" dirty="0">
                <a:solidFill>
                  <a:prstClr val="black"/>
                </a:solidFill>
                <a:latin typeface="Times New Roman" panose="02020603050405020304" pitchFamily="18" charset="0"/>
                <a:cs typeface="Times New Roman" panose="02020603050405020304" pitchFamily="18" charset="0"/>
              </a:rPr>
              <a:t>A</a:t>
            </a:r>
            <a:r>
              <a:rPr lang="en-US" altLang="en-US" sz="2700" dirty="0">
                <a:solidFill>
                  <a:prstClr val="black"/>
                </a:solidFill>
                <a:latin typeface="Times New Roman" panose="02020603050405020304" pitchFamily="18" charset="0"/>
                <a:cs typeface="Times New Roman" panose="02020603050405020304" pitchFamily="18" charset="0"/>
              </a:rPr>
              <a:t>SSESSMENT/</a:t>
            </a:r>
            <a:r>
              <a:rPr lang="en-US" altLang="en-US" sz="4800" dirty="0">
                <a:solidFill>
                  <a:prstClr val="black"/>
                </a:solidFill>
                <a:latin typeface="Times New Roman" panose="02020603050405020304" pitchFamily="18" charset="0"/>
                <a:cs typeface="Times New Roman" panose="02020603050405020304" pitchFamily="18" charset="0"/>
              </a:rPr>
              <a:t>P</a:t>
            </a:r>
            <a:r>
              <a:rPr lang="en-US" altLang="en-US" sz="2700" dirty="0">
                <a:solidFill>
                  <a:prstClr val="black"/>
                </a:solidFill>
                <a:latin typeface="Times New Roman" panose="02020603050405020304" pitchFamily="18" charset="0"/>
                <a:cs typeface="Times New Roman" panose="02020603050405020304" pitchFamily="18" charset="0"/>
              </a:rPr>
              <a:t>LAN</a:t>
            </a:r>
            <a:endParaRPr lang="en-US" altLang="en-US" sz="2700" dirty="0">
              <a:latin typeface="Times New Roman" panose="02020603050405020304" pitchFamily="18" charset="0"/>
              <a:cs typeface="Times New Roman" panose="02020603050405020304" pitchFamily="18" charset="0"/>
            </a:endParaRP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0EB49BF-C9CA-499A-A0A9-610C74EE3D1C}"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10</a:t>
            </a:fld>
            <a:endParaRPr lang="en-US" alt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572926" y="2019719"/>
            <a:ext cx="9095041" cy="2803490"/>
          </a:xfrm>
          <a:prstGeom prst="rect">
            <a:avLst/>
          </a:prstGeom>
        </p:spPr>
      </p:pic>
    </p:spTree>
    <p:extLst>
      <p:ext uri="{BB962C8B-B14F-4D97-AF65-F5344CB8AC3E}">
        <p14:creationId xmlns:p14="http://schemas.microsoft.com/office/powerpoint/2010/main" val="351456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11</a:t>
            </a:fld>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48575" y="1329783"/>
            <a:ext cx="4169375" cy="5391692"/>
          </a:xfrm>
          <a:prstGeom prst="rect">
            <a:avLst/>
          </a:prstGeom>
        </p:spPr>
      </p:pic>
      <p:pic>
        <p:nvPicPr>
          <p:cNvPr id="4" name="Picture 3"/>
          <p:cNvPicPr>
            <a:picLocks noChangeAspect="1"/>
          </p:cNvPicPr>
          <p:nvPr/>
        </p:nvPicPr>
        <p:blipFill>
          <a:blip r:embed="rId4"/>
          <a:stretch>
            <a:fillRect/>
          </a:stretch>
        </p:blipFill>
        <p:spPr>
          <a:xfrm>
            <a:off x="6725005" y="1329783"/>
            <a:ext cx="4103645" cy="5309355"/>
          </a:xfrm>
          <a:prstGeom prst="rect">
            <a:avLst/>
          </a:prstGeom>
        </p:spPr>
      </p:pic>
      <p:sp>
        <p:nvSpPr>
          <p:cNvPr id="6" name="Title 1"/>
          <p:cNvSpPr>
            <a:spLocks noGrp="1"/>
          </p:cNvSpPr>
          <p:nvPr>
            <p:ph type="title"/>
          </p:nvPr>
        </p:nvSpPr>
        <p:spPr>
          <a:xfrm>
            <a:off x="103615" y="383728"/>
            <a:ext cx="6631417" cy="495300"/>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Physicals</a:t>
            </a:r>
          </a:p>
        </p:txBody>
      </p:sp>
    </p:spTree>
    <p:extLst>
      <p:ext uri="{BB962C8B-B14F-4D97-AF65-F5344CB8AC3E}">
        <p14:creationId xmlns:p14="http://schemas.microsoft.com/office/powerpoint/2010/main" val="358878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283"/>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Physical Exam</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12</a:t>
            </a:fld>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rcRect b="9837"/>
          <a:stretch>
            <a:fillRect/>
          </a:stretch>
        </p:blipFill>
        <p:spPr>
          <a:xfrm>
            <a:off x="1908363" y="1283280"/>
            <a:ext cx="8380370" cy="5178995"/>
          </a:xfrm>
          <a:prstGeom prst="rect">
            <a:avLst/>
          </a:prstGeom>
        </p:spPr>
      </p:pic>
    </p:spTree>
    <p:extLst>
      <p:ext uri="{BB962C8B-B14F-4D97-AF65-F5344CB8AC3E}">
        <p14:creationId xmlns:p14="http://schemas.microsoft.com/office/powerpoint/2010/main" val="209439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3748" y="185605"/>
            <a:ext cx="8751471" cy="857250"/>
          </a:xfrm>
        </p:spPr>
        <p:txBody>
          <a:bodyPr>
            <a:noAutofit/>
          </a:bodyPr>
          <a:lstStyle/>
          <a:p>
            <a:r>
              <a:rPr lang="en-US" altLang="en-US" sz="2400" dirty="0">
                <a:latin typeface="Times New Roman" panose="02020603050405020304" pitchFamily="18" charset="0"/>
                <a:cs typeface="Times New Roman" panose="02020603050405020304" pitchFamily="18" charset="0"/>
              </a:rPr>
              <a:t>PERIODIC HEALTH ASSESSMENTS / POST DEPLOYMENT HEALTH ASSESSMENTS (PHAS &amp; PDHAS) </a:t>
            </a:r>
            <a:endParaRPr lang="en-US" altLang="en-US" sz="2400" u="sng" dirty="0">
              <a:latin typeface="Baskerville Old Face" panose="02020602080505020303" pitchFamily="18" charset="0"/>
              <a:cs typeface="Times New Roman" panose="02020603050405020304" pitchFamily="18" charset="0"/>
            </a:endParaRP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90CC844-2E31-4E71-9D5B-2AB368A6C0CE}"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13</a:t>
            </a:fld>
            <a:endParaRPr lang="en-US" altLang="en-US" sz="2000" dirty="0">
              <a:latin typeface="Times New Roman" panose="02020603050405020304" pitchFamily="18" charset="0"/>
              <a:cs typeface="Times New Roman" panose="02020603050405020304" pitchFamily="18" charset="0"/>
            </a:endParaRPr>
          </a:p>
        </p:txBody>
      </p:sp>
      <p:sp>
        <p:nvSpPr>
          <p:cNvPr id="37892" name="TextBox 3"/>
          <p:cNvSpPr txBox="1">
            <a:spLocks noChangeArrowheads="1"/>
          </p:cNvSpPr>
          <p:nvPr/>
        </p:nvSpPr>
        <p:spPr bwMode="auto">
          <a:xfrm>
            <a:off x="113749" y="1464730"/>
            <a:ext cx="849685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Most veterans complete periodic health assessments throughout their career, especially if they were deployed</a:t>
            </a:r>
          </a:p>
          <a:p>
            <a:pPr marL="457200" indent="-231775" eaLnBrk="1" hangingPunct="1">
              <a:spcBef>
                <a:spcPct val="0"/>
              </a:spcBef>
            </a:pPr>
            <a:endParaRPr lang="en-US" altLang="en-US" sz="1350" dirty="0">
              <a:latin typeface="Times New Roman" panose="02020603050405020304" pitchFamily="18" charset="0"/>
              <a:cs typeface="Times New Roman" panose="02020603050405020304" pitchFamily="18" charset="0"/>
            </a:endParaRPr>
          </a:p>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Make sure you pay attention to the possible exposures, and any changes the service member reports</a:t>
            </a:r>
          </a:p>
        </p:txBody>
      </p:sp>
      <p:pic>
        <p:nvPicPr>
          <p:cNvPr id="5" name="Picture 4"/>
          <p:cNvPicPr>
            <a:picLocks noChangeAspect="1"/>
          </p:cNvPicPr>
          <p:nvPr/>
        </p:nvPicPr>
        <p:blipFill>
          <a:blip r:embed="rId3"/>
          <a:stretch>
            <a:fillRect/>
          </a:stretch>
        </p:blipFill>
        <p:spPr>
          <a:xfrm>
            <a:off x="8530682" y="1464730"/>
            <a:ext cx="3406229" cy="3897910"/>
          </a:xfrm>
          <a:prstGeom prst="rect">
            <a:avLst/>
          </a:prstGeom>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29" y="3874679"/>
            <a:ext cx="5756307" cy="26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53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 y="229430"/>
            <a:ext cx="9043639" cy="857250"/>
          </a:xfrm>
        </p:spPr>
        <p:txBody>
          <a:bodyPr>
            <a:normAutofit fontScale="90000"/>
          </a:bodyPr>
          <a:lstStyle/>
          <a:p>
            <a:pPr eaLnBrk="1" hangingPunct="1"/>
            <a:r>
              <a:rPr lang="en-US" altLang="en-US" sz="3000" dirty="0">
                <a:latin typeface="Times New Roman" panose="02020603050405020304" pitchFamily="18" charset="0"/>
                <a:cs typeface="Times New Roman" panose="02020603050405020304" pitchFamily="18" charset="0"/>
              </a:rPr>
              <a:t>PRIVATE TREATMENT RECORDS AND SPECIALTY EXAMS</a:t>
            </a:r>
          </a:p>
        </p:txBody>
      </p:sp>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53AD24E9-0AA3-4C6D-9DA6-E0097F0DF7E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14</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65485" y="1528011"/>
            <a:ext cx="10788316" cy="4462760"/>
          </a:xfrm>
          <a:prstGeom prst="rect">
            <a:avLst/>
          </a:prstGeom>
          <a:noFill/>
        </p:spPr>
        <p:txBody>
          <a:bodyPr wrap="square">
            <a:spAutoFit/>
          </a:bodyPr>
          <a:lstStyle/>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Different look/format</a:t>
            </a:r>
          </a:p>
          <a:p>
            <a:pPr eaLnBrk="1" fontAlgn="auto" hangingPunct="1">
              <a:spcBef>
                <a:spcPts val="0"/>
              </a:spcBef>
              <a:spcAft>
                <a:spcPts val="0"/>
              </a:spcAft>
              <a:defRPr/>
            </a:pPr>
            <a:endParaRPr lang="en-US" sz="36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Same information</a:t>
            </a:r>
          </a:p>
          <a:p>
            <a:pPr eaLnBrk="1" fontAlgn="auto" hangingPunct="1">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Note the date of the record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Look for any symptoms listed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Check for diagnoses</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Ask the veteran for clarification</a:t>
            </a:r>
          </a:p>
        </p:txBody>
      </p:sp>
    </p:spTree>
    <p:extLst>
      <p:ext uri="{BB962C8B-B14F-4D97-AF65-F5344CB8AC3E}">
        <p14:creationId xmlns:p14="http://schemas.microsoft.com/office/powerpoint/2010/main" val="306291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6496" y="1342937"/>
            <a:ext cx="5763815" cy="857250"/>
          </a:xfrm>
        </p:spPr>
        <p:txBody>
          <a:bodyPr/>
          <a:lstStyle/>
          <a:p>
            <a:pPr eaLnBrk="1" hangingPunct="1"/>
            <a:r>
              <a:rPr lang="en-US" altLang="en-US" sz="3000" u="sng" dirty="0">
                <a:latin typeface="Baskerville Old Face" panose="02020602080505020303" pitchFamily="18" charset="0"/>
                <a:cs typeface="Times New Roman" panose="02020603050405020304" pitchFamily="18" charset="0"/>
              </a:rPr>
              <a:t>Audiograms</a:t>
            </a:r>
          </a:p>
        </p:txBody>
      </p:sp>
      <p:sp>
        <p:nvSpPr>
          <p:cNvPr id="276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964B117F-C1CF-4B37-9F7E-6DF7DBE1F40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15</a:t>
            </a:fld>
            <a:endParaRPr lang="en-US" altLang="en-US" sz="2000" dirty="0">
              <a:latin typeface="Times New Roman" panose="02020603050405020304" pitchFamily="18" charset="0"/>
              <a:cs typeface="Times New Roman" panose="02020603050405020304" pitchFamily="18" charset="0"/>
            </a:endParaRP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45" y="1342937"/>
            <a:ext cx="7274181" cy="491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899047" y="2407444"/>
            <a:ext cx="24574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 y="288994"/>
            <a:ext cx="4705815" cy="5317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fontAlgn="auto">
              <a:spcAft>
                <a:spcPts val="0"/>
              </a:spcAft>
            </a:pPr>
            <a:r>
              <a:rPr lang="en-US" altLang="en-US" sz="3600" dirty="0">
                <a:latin typeface="Times New Roman" panose="02020603050405020304" pitchFamily="18" charset="0"/>
                <a:cs typeface="Times New Roman" panose="02020603050405020304" pitchFamily="18" charset="0"/>
              </a:rPr>
              <a:t>AUDIOGRAMS</a:t>
            </a:r>
          </a:p>
        </p:txBody>
      </p:sp>
      <p:sp>
        <p:nvSpPr>
          <p:cNvPr id="2" name="TextBox 1"/>
          <p:cNvSpPr txBox="1"/>
          <p:nvPr/>
        </p:nvSpPr>
        <p:spPr>
          <a:xfrm>
            <a:off x="7638586" y="1427356"/>
            <a:ext cx="396054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For Audiograms, you need the average  results of the 1000-4000 range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 DBQs, this is already done for you</a:t>
            </a:r>
          </a:p>
        </p:txBody>
      </p:sp>
    </p:spTree>
    <p:extLst>
      <p:ext uri="{BB962C8B-B14F-4D97-AF65-F5344CB8AC3E}">
        <p14:creationId xmlns:p14="http://schemas.microsoft.com/office/powerpoint/2010/main" val="228974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6645" y="197104"/>
            <a:ext cx="3456039"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LAB REPORTS</a:t>
            </a: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67F8CF09-3DE4-49F9-AA8D-5C8E1F4CF9F3}"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16</a:t>
            </a:fld>
            <a:endParaRPr lang="en-US" altLang="en-US" sz="2000" dirty="0">
              <a:latin typeface="Times New Roman" panose="02020603050405020304" pitchFamily="18" charset="0"/>
              <a:cs typeface="Times New Roman" panose="02020603050405020304" pitchFamily="18" charset="0"/>
            </a:endParaRPr>
          </a:p>
        </p:txBody>
      </p:sp>
      <p:sp>
        <p:nvSpPr>
          <p:cNvPr id="29699" name="TextBox 3"/>
          <p:cNvSpPr txBox="1">
            <a:spLocks noChangeArrowheads="1"/>
          </p:cNvSpPr>
          <p:nvPr/>
        </p:nvSpPr>
        <p:spPr bwMode="auto">
          <a:xfrm>
            <a:off x="1" y="1550020"/>
            <a:ext cx="50866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Not expected to memorize labs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Most lab reports indicate normal/abnormal values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Look for any actual diagnoses on the lab report and attached documentation  </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684" y="1862254"/>
            <a:ext cx="7047832" cy="4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5683" y="391390"/>
            <a:ext cx="8229600" cy="434579"/>
          </a:xfrm>
        </p:spPr>
        <p:txBody>
          <a:bodyPr>
            <a:noAutofit/>
          </a:bodyPr>
          <a:lstStyle/>
          <a:p>
            <a:r>
              <a:rPr lang="en-US" altLang="en-US" sz="3600" dirty="0">
                <a:latin typeface="Times New Roman" panose="02020603050405020304" pitchFamily="18" charset="0"/>
                <a:cs typeface="Times New Roman" panose="02020603050405020304" pitchFamily="18" charset="0"/>
              </a:rPr>
              <a:t>RADIOLOGY REPORTS/MRI’S </a:t>
            </a:r>
          </a:p>
        </p:txBody>
      </p:sp>
      <p:pic>
        <p:nvPicPr>
          <p:cNvPr id="3277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683" y="1356850"/>
            <a:ext cx="8800712" cy="4999500"/>
          </a:xfrm>
        </p:spPr>
      </p:pic>
      <p:sp>
        <p:nvSpPr>
          <p:cNvPr id="4" name="Slide Number Placeholder 3"/>
          <p:cNvSpPr>
            <a:spLocks noGrp="1"/>
          </p:cNvSpPr>
          <p:nvPr>
            <p:ph type="sldNum" sz="quarter" idx="12"/>
          </p:nvPr>
        </p:nvSpPr>
        <p:spPr>
          <a:xfrm>
            <a:off x="8581103" y="6356350"/>
            <a:ext cx="2743200" cy="365125"/>
          </a:xfrm>
        </p:spPr>
        <p:txBody>
          <a:bodyPr/>
          <a:lstStyle/>
          <a:p>
            <a:pPr>
              <a:defRPr/>
            </a:pPr>
            <a:fld id="{4A84E845-DD7F-4621-8DCE-60E49455FE8E}" type="slidenum">
              <a:rPr lang="en-US" sz="2000">
                <a:solidFill>
                  <a:schemeClr val="tx1"/>
                </a:solidFill>
                <a:latin typeface="Times New Roman" panose="02020603050405020304" pitchFamily="18" charset="0"/>
                <a:cs typeface="Times New Roman" panose="02020603050405020304" pitchFamily="18" charset="0"/>
              </a:rPr>
              <a:pPr>
                <a:defRPr/>
              </a:pPr>
              <a:t>17</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056229" y="2517772"/>
            <a:ext cx="3135771"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Radiology reports can reveal conditions that the veteran wasn’t even aware of</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32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7866" y="161798"/>
            <a:ext cx="8229600" cy="857250"/>
          </a:xfrm>
        </p:spPr>
        <p:txBody>
          <a:bodyPr>
            <a:normAutofit/>
          </a:bodyPr>
          <a:lstStyle/>
          <a:p>
            <a:r>
              <a:rPr lang="en-US" altLang="en-US" sz="3600" dirty="0">
                <a:latin typeface="Times New Roman" panose="02020603050405020304" pitchFamily="18" charset="0"/>
                <a:cs typeface="Times New Roman" panose="02020603050405020304" pitchFamily="18" charset="0"/>
              </a:rPr>
              <a:t>LOCATING STRs</a:t>
            </a:r>
          </a:p>
        </p:txBody>
      </p:sp>
      <p:sp>
        <p:nvSpPr>
          <p:cNvPr id="3" name="Content Placeholder 2"/>
          <p:cNvSpPr>
            <a:spLocks noGrp="1"/>
          </p:cNvSpPr>
          <p:nvPr>
            <p:ph idx="1"/>
          </p:nvPr>
        </p:nvSpPr>
        <p:spPr>
          <a:xfrm>
            <a:off x="959005" y="1500810"/>
            <a:ext cx="10394795" cy="4855543"/>
          </a:xfrm>
        </p:spPr>
        <p:txBody>
          <a:bodyPr>
            <a:normAutofit lnSpcReduction="10000"/>
          </a:bodyPr>
          <a:lstStyle/>
          <a:p>
            <a:pPr marL="985838" lvl="2" indent="-385763">
              <a:buFont typeface="+mj-lt"/>
              <a:buAutoNum type="arabicPeriod"/>
              <a:defRPr/>
            </a:pPr>
            <a:r>
              <a:rPr lang="en-US" sz="2800" dirty="0">
                <a:latin typeface="Times New Roman" panose="02020603050405020304" pitchFamily="18" charset="0"/>
                <a:cs typeface="Times New Roman" panose="02020603050405020304" pitchFamily="18" charset="0"/>
              </a:rPr>
              <a:t>Ebenefits/VA.gov</a:t>
            </a:r>
          </a:p>
          <a:p>
            <a:pPr marL="985838" lvl="2" indent="-385763">
              <a:buFont typeface="+mj-lt"/>
              <a:buAutoNum type="arabicPeriod"/>
              <a:defRPr/>
            </a:pPr>
            <a:endParaRPr lang="en-US" sz="2800" dirty="0">
              <a:latin typeface="Times New Roman" panose="02020603050405020304" pitchFamily="18" charset="0"/>
              <a:cs typeface="Times New Roman" panose="02020603050405020304" pitchFamily="18" charset="0"/>
            </a:endParaRPr>
          </a:p>
          <a:p>
            <a:pPr marL="985838" lvl="2" indent="-385763">
              <a:spcBef>
                <a:spcPts val="0"/>
              </a:spcBef>
              <a:buFont typeface="+mj-lt"/>
              <a:buAutoNum type="arabicPeriod"/>
              <a:defRPr/>
            </a:pPr>
            <a:r>
              <a:rPr lang="en-US" sz="2800" dirty="0">
                <a:latin typeface="Times New Roman" panose="02020603050405020304" pitchFamily="18" charset="0"/>
                <a:cs typeface="Times New Roman" panose="02020603050405020304" pitchFamily="18" charset="0"/>
              </a:rPr>
              <a:t>National Personnel Records Center (NPRC)</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1 Archives Drive</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St. Louis, MO 63138</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https://www.archives.gov/</a:t>
            </a:r>
            <a:endParaRPr lang="en-US" sz="2800" dirty="0">
              <a:latin typeface="Times New Roman" panose="02020603050405020304" pitchFamily="18" charset="0"/>
              <a:cs typeface="Times New Roman" panose="02020603050405020304" pitchFamily="18" charset="0"/>
            </a:endParaRPr>
          </a:p>
          <a:p>
            <a:pPr marL="600075" lvl="2" indent="0">
              <a:spcBef>
                <a:spcPts val="0"/>
              </a:spcBef>
              <a:buNone/>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Private Treatment Facilities/Private Doctors</a:t>
            </a:r>
          </a:p>
          <a:p>
            <a:pPr marL="942975" lvl="2" indent="-342900">
              <a:buFont typeface="Arial" panose="020B0604020202020204" pitchFamily="34" charset="0"/>
              <a:buAutoNum type="arabicPeriod" startAt="3"/>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State and Local Government offices</a:t>
            </a:r>
          </a:p>
          <a:p>
            <a:pPr marL="942975" lvl="2" indent="-342900">
              <a:buFont typeface="Arial" panose="020B0604020202020204" pitchFamily="34" charset="0"/>
              <a:buAutoNum type="arabicPeriod" startAt="3"/>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 National Guard/ Reserve Units</a:t>
            </a:r>
          </a:p>
        </p:txBody>
      </p:sp>
      <p:sp>
        <p:nvSpPr>
          <p:cNvPr id="4" name="Slide Number Placeholder 3"/>
          <p:cNvSpPr>
            <a:spLocks noGrp="1"/>
          </p:cNvSpPr>
          <p:nvPr>
            <p:ph type="sldNum" sz="quarter" idx="12"/>
          </p:nvPr>
        </p:nvSpPr>
        <p:spPr/>
        <p:txBody>
          <a:bodyPr/>
          <a:lstStyle/>
          <a:p>
            <a:pPr>
              <a:defRPr/>
            </a:pPr>
            <a:fld id="{BD44080F-B287-445B-AFD0-5479D54B9CF1}" type="slidenum">
              <a:rPr lang="en-US" sz="2000">
                <a:solidFill>
                  <a:schemeClr val="tx1"/>
                </a:solidFill>
                <a:latin typeface="Times New Roman" panose="02020603050405020304" pitchFamily="18" charset="0"/>
                <a:cs typeface="Times New Roman" panose="02020603050405020304" pitchFamily="18" charset="0"/>
              </a:rPr>
              <a:pPr>
                <a:defRPr/>
              </a:pPr>
              <a:t>18</a:t>
            </a:fld>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93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25570"/>
            <a:ext cx="6145161"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NO MEDICAL RECORDS?</a:t>
            </a: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BE697A3A-338F-47E6-9B52-0830E68BE15D}"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19</a:t>
            </a:fld>
            <a:endParaRPr lang="en-US" altLang="en-US" sz="2000" dirty="0">
              <a:latin typeface="Times New Roman" panose="02020603050405020304" pitchFamily="18" charset="0"/>
              <a:cs typeface="Times New Roman" panose="02020603050405020304" pitchFamily="18" charset="0"/>
            </a:endParaRPr>
          </a:p>
        </p:txBody>
      </p:sp>
      <p:sp>
        <p:nvSpPr>
          <p:cNvPr id="43012" name="TextBox 4"/>
          <p:cNvSpPr txBox="1">
            <a:spLocks noChangeArrowheads="1"/>
          </p:cNvSpPr>
          <p:nvPr/>
        </p:nvSpPr>
        <p:spPr bwMode="auto">
          <a:xfrm>
            <a:off x="289932" y="1527718"/>
            <a:ext cx="10827834" cy="3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a:latin typeface="Times New Roman" panose="02020603050405020304" pitchFamily="18" charset="0"/>
                <a:cs typeface="Times New Roman" panose="02020603050405020304" pitchFamily="18" charset="0"/>
              </a:rPr>
              <a:t>You can still file the claim!</a:t>
            </a:r>
          </a:p>
          <a:p>
            <a:pPr eaLnBrk="1" hangingPunct="1">
              <a:spcBef>
                <a:spcPct val="0"/>
              </a:spcBef>
              <a:buNone/>
            </a:pPr>
            <a:r>
              <a:rPr lang="en-US" altLang="en-US" dirty="0">
                <a:latin typeface="Times New Roman" panose="02020603050405020304" pitchFamily="18" charset="0"/>
                <a:cs typeface="Times New Roman" panose="02020603050405020304" pitchFamily="18" charset="0"/>
              </a:rPr>
              <a:t> </a:t>
            </a:r>
          </a:p>
          <a:p>
            <a:pPr marL="457200" indent="-457200" eaLnBrk="1" hangingPunct="1">
              <a:spcBef>
                <a:spcPct val="0"/>
              </a:spcBef>
            </a:pPr>
            <a:r>
              <a:rPr lang="en-US" altLang="en-US" sz="3200" dirty="0">
                <a:latin typeface="Times New Roman" panose="02020603050405020304" pitchFamily="18" charset="0"/>
                <a:cs typeface="Times New Roman" panose="02020603050405020304" pitchFamily="18" charset="0"/>
              </a:rPr>
              <a:t>VA will attempt to obtain medical records</a:t>
            </a:r>
          </a:p>
          <a:p>
            <a:pPr marL="1200150" lvl="1" indent="-457200" eaLnBrk="1" hangingPunct="1">
              <a:spcBef>
                <a:spcPct val="0"/>
              </a:spcBef>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Federal records – no form necessary</a:t>
            </a:r>
          </a:p>
          <a:p>
            <a:pPr marL="1200150" lvl="1" indent="-457200" eaLnBrk="1" hangingPunct="1">
              <a:spcBef>
                <a:spcPct val="0"/>
              </a:spcBef>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Private records – requires 21-4142 and 21-4142a for VA to obtain, no form is necessary if the veteran provides their records</a:t>
            </a:r>
          </a:p>
          <a:p>
            <a:pPr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An ITF may be helpful if the veteran does not have their records available</a:t>
            </a:r>
          </a:p>
        </p:txBody>
      </p:sp>
    </p:spTree>
    <p:extLst>
      <p:ext uri="{BB962C8B-B14F-4D97-AF65-F5344CB8AC3E}">
        <p14:creationId xmlns:p14="http://schemas.microsoft.com/office/powerpoint/2010/main" val="183813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3" y="82552"/>
            <a:ext cx="7543800" cy="1060450"/>
          </a:xfrm>
        </p:spPr>
        <p:txBody>
          <a:bodyPr>
            <a:normAutofit/>
          </a:bodyPr>
          <a:lstStyle/>
          <a:p>
            <a:pPr>
              <a:defRPr/>
            </a:pPr>
            <a:r>
              <a:rPr lang="en-US" sz="3600" dirty="0">
                <a:latin typeface="Times New Roman" panose="02020603050405020304" pitchFamily="18" charset="0"/>
                <a:cs typeface="Times New Roman" panose="02020603050405020304" pitchFamily="18" charset="0"/>
              </a:rPr>
              <a:t>MEDICAL TERMINOLOGY</a:t>
            </a:r>
          </a:p>
        </p:txBody>
      </p:sp>
      <p:sp>
        <p:nvSpPr>
          <p:cNvPr id="19459" name="Content Placeholder 2"/>
          <p:cNvSpPr>
            <a:spLocks noGrp="1"/>
          </p:cNvSpPr>
          <p:nvPr>
            <p:ph idx="1"/>
          </p:nvPr>
        </p:nvSpPr>
        <p:spPr/>
        <p:txBody>
          <a:bodyPr/>
          <a:lstStyle/>
          <a:p>
            <a:pPr eaLnBrk="1" hangingPunct="1"/>
            <a:r>
              <a:rPr lang="en-US" altLang="en-US" sz="2800" b="1" dirty="0">
                <a:latin typeface="Times New Roman" panose="02020603050405020304" pitchFamily="18" charset="0"/>
                <a:cs typeface="Times New Roman" panose="02020603050405020304" pitchFamily="18" charset="0"/>
              </a:rPr>
              <a:t>Medical terminology</a:t>
            </a:r>
            <a:r>
              <a:rPr lang="en-US" altLang="en-US" sz="2800" dirty="0">
                <a:latin typeface="Times New Roman" panose="02020603050405020304" pitchFamily="18" charset="0"/>
                <a:cs typeface="Times New Roman" panose="02020603050405020304" pitchFamily="18" charset="0"/>
              </a:rPr>
              <a:t> - language used to accurately describe the human body and associated components, conditions, processes and procedures in a science-based manner.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Used in the medical and nursing fields.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Stems largely from Greek and Latin words</a:t>
            </a:r>
          </a:p>
          <a:p>
            <a:endParaRPr lang="en-US" altLang="en-US" dirty="0"/>
          </a:p>
        </p:txBody>
      </p:sp>
      <p:sp>
        <p:nvSpPr>
          <p:cNvPr id="3" name="Slide Number Placeholder 2"/>
          <p:cNvSpPr>
            <a:spLocks noGrp="1"/>
          </p:cNvSpPr>
          <p:nvPr>
            <p:ph type="sldNum" sz="quarter" idx="12"/>
          </p:nvPr>
        </p:nvSpPr>
        <p:spPr>
          <a:xfrm>
            <a:off x="8610600" y="6346517"/>
            <a:ext cx="2743200" cy="365125"/>
          </a:xfrm>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2</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59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HOW CAN YOU STILL FILE?</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20</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8351" y="1490871"/>
            <a:ext cx="11340790" cy="5016758"/>
          </a:xfrm>
          <a:prstGeom prst="rect">
            <a:avLst/>
          </a:prstGeom>
        </p:spPr>
        <p:txBody>
          <a:bodyPr wrap="square">
            <a:spAutoFit/>
          </a:bodyPr>
          <a:lstStyle/>
          <a:p>
            <a:pPr lvl="1" indent="-17145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Explain that records can be obtained at any time during the claims process</a:t>
            </a:r>
          </a:p>
          <a:p>
            <a:pPr lvl="1" eaLnBrk="1" hangingPunct="1">
              <a:buFont typeface="Arial" panose="020B0604020202020204" pitchFamily="34" charset="0"/>
              <a:buChar char="•"/>
            </a:pPr>
            <a:endParaRPr lang="en-US" altLang="en-US" sz="3200" dirty="0">
              <a:latin typeface="Times New Roman" panose="02020603050405020304" pitchFamily="18" charset="0"/>
              <a:cs typeface="Times New Roman" panose="02020603050405020304" pitchFamily="18" charset="0"/>
            </a:endParaRPr>
          </a:p>
          <a:p>
            <a:pPr marL="514350" lvl="1" indent="-2286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Conduct a verbal interview/assessment with the veteran</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Be sensitive and PROFESSIONAL</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Ask about specific diagnoses and injuries</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Explain that exams will likely be necessary</a:t>
            </a:r>
          </a:p>
          <a:p>
            <a:pPr lvl="2" eaLnBrk="1" hangingPunct="1"/>
            <a:endParaRPr lang="en-US" altLang="en-US" sz="3200"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Consider military occupation and duty locations for presumptive conditions or exposures</a:t>
            </a:r>
            <a:endParaRPr lang="en-US" altLang="en-US" sz="3200" dirty="0"/>
          </a:p>
        </p:txBody>
      </p:sp>
    </p:spTree>
    <p:extLst>
      <p:ext uri="{BB962C8B-B14F-4D97-AF65-F5344CB8AC3E}">
        <p14:creationId xmlns:p14="http://schemas.microsoft.com/office/powerpoint/2010/main" val="104347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8563" y="21894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A FEW KEY POINTS TO REMEMBER</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4205EE87-B544-4E8B-A6E0-E4C7C8592BA9}"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21</a:t>
            </a:fld>
            <a:endParaRPr lang="en-US"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25551" y="1868256"/>
            <a:ext cx="10428249" cy="4216539"/>
          </a:xfrm>
          <a:prstGeom prst="rect">
            <a:avLst/>
          </a:prstGeom>
          <a:noFill/>
          <a:ln>
            <a:noFill/>
          </a:ln>
        </p:spPr>
        <p:txBody>
          <a:bodyPr wrap="square">
            <a:spAutoFit/>
          </a:bodyPr>
          <a:lstStyle/>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Not everything in the STRs is a claimable condition</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Rarely are all of the veteran’s disabilities listed in the STR or medical records</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If a veteran insists on filing for something that you cannot find in the medical records, add it to the claim. (Unless it involves fraud)</a:t>
            </a:r>
          </a:p>
          <a:p>
            <a:pPr eaLnBrk="1" fontAlgn="auto" hangingPunct="1">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000" b="1" dirty="0">
                <a:solidFill>
                  <a:srgbClr val="991A1E"/>
                </a:solidFill>
                <a:latin typeface="Times New Roman" panose="02020603050405020304" pitchFamily="18" charset="0"/>
                <a:cs typeface="Times New Roman" panose="02020603050405020304" pitchFamily="18" charset="0"/>
              </a:rPr>
              <a:t>COMMUNICATE WITH YOUR VETERAN!!</a:t>
            </a:r>
          </a:p>
        </p:txBody>
      </p:sp>
    </p:spTree>
    <p:extLst>
      <p:ext uri="{BB962C8B-B14F-4D97-AF65-F5344CB8AC3E}">
        <p14:creationId xmlns:p14="http://schemas.microsoft.com/office/powerpoint/2010/main" val="67199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22</a:t>
            </a:fld>
            <a:endParaRPr lang="en-US" alt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390292"/>
            <a:ext cx="8898673" cy="892552"/>
          </a:xfrm>
          <a:prstGeom prst="rect">
            <a:avLst/>
          </a:prstGeom>
          <a:noFill/>
        </p:spPr>
        <p:txBody>
          <a:bodyPr wrap="square">
            <a:spAutoFit/>
          </a:bodyPr>
          <a:lstStyle/>
          <a:p>
            <a:pPr>
              <a:defRPr/>
            </a:pPr>
            <a:r>
              <a:rPr lang="en-US" sz="3600" dirty="0">
                <a:latin typeface="Times New Roman" panose="02020603050405020304" pitchFamily="18" charset="0"/>
                <a:cs typeface="Times New Roman" panose="02020603050405020304" pitchFamily="18" charset="0"/>
              </a:rPr>
              <a:t>WHEN ARE EXAMINATIONS NEEDED?</a:t>
            </a:r>
          </a:p>
          <a:p>
            <a:pPr algn="r">
              <a:defRPr/>
            </a:pPr>
            <a:endParaRPr lang="en-US" sz="1600" dirty="0">
              <a:latin typeface="+mj-lt"/>
              <a:cs typeface="Arial" charset="0"/>
            </a:endParaRPr>
          </a:p>
        </p:txBody>
      </p:sp>
      <p:sp>
        <p:nvSpPr>
          <p:cNvPr id="3" name="TextBox 2"/>
          <p:cNvSpPr txBox="1"/>
          <p:nvPr/>
        </p:nvSpPr>
        <p:spPr>
          <a:xfrm>
            <a:off x="925552" y="2324101"/>
            <a:ext cx="10428248" cy="2677656"/>
          </a:xfrm>
          <a:prstGeom prst="rect">
            <a:avLst/>
          </a:prstGeom>
          <a:noFill/>
        </p:spPr>
        <p:txBody>
          <a:bodyPr wrap="square" rtlCol="0">
            <a:spAutoFit/>
          </a:bodyPr>
          <a:lstStyle/>
          <a:p>
            <a:r>
              <a:rPr lang="en-US" sz="2800" b="1" dirty="0">
                <a:solidFill>
                  <a:srgbClr val="991A1E"/>
                </a:solidFill>
                <a:latin typeface="Times New Roman" panose="02020603050405020304" pitchFamily="18" charset="0"/>
                <a:cs typeface="Times New Roman" panose="02020603050405020304" pitchFamily="18" charset="0"/>
                <a:hlinkClick r:id="rId3"/>
              </a:rPr>
              <a:t>38 CFR 3.159(c)(4):</a:t>
            </a:r>
            <a:r>
              <a:rPr lang="en-US" sz="2800" b="1" dirty="0">
                <a:solidFill>
                  <a:srgbClr val="991A1E"/>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Providing medical examinations or obtaining opinions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claim for disability compensation, VA will provide a medical examination or obtain a medical opinion based on a review of the evidence of record </a:t>
            </a:r>
            <a:r>
              <a:rPr lang="en-US" sz="2800" u="sng" dirty="0">
                <a:latin typeface="Times New Roman" panose="02020603050405020304" pitchFamily="18" charset="0"/>
                <a:cs typeface="Times New Roman" panose="02020603050405020304" pitchFamily="18" charset="0"/>
              </a:rPr>
              <a:t>if VA determines it is necessary to decide the claim.</a:t>
            </a:r>
          </a:p>
        </p:txBody>
      </p:sp>
    </p:spTree>
    <p:extLst>
      <p:ext uri="{BB962C8B-B14F-4D97-AF65-F5344CB8AC3E}">
        <p14:creationId xmlns:p14="http://schemas.microsoft.com/office/powerpoint/2010/main" val="391059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825190" y="1544716"/>
            <a:ext cx="10528610" cy="4994197"/>
          </a:xfrm>
        </p:spPr>
        <p:txBody>
          <a:bodyPr rtlCol="0">
            <a:normAutofit fontScale="92500" lnSpcReduction="10000"/>
          </a:bodyPr>
          <a:lstStyle/>
          <a:p>
            <a:pPr>
              <a:lnSpc>
                <a:spcPct val="120000"/>
              </a:lnSpc>
              <a:defRPr/>
            </a:pPr>
            <a:r>
              <a:rPr lang="en-US" altLang="en-US" sz="3000" dirty="0">
                <a:latin typeface="Times New Roman" panose="02020603050405020304" pitchFamily="18" charset="0"/>
                <a:cs typeface="Times New Roman" panose="02020603050405020304" pitchFamily="18" charset="0"/>
              </a:rPr>
              <a:t>Examinations are required when the medical evidence is too ambiguous to rate the claim properly.</a:t>
            </a:r>
          </a:p>
          <a:p>
            <a:pPr marL="230188" lvl="1" indent="-230188">
              <a:tabLst>
                <a:tab pos="230188" algn="l"/>
              </a:tabLst>
              <a:defRPr/>
            </a:pPr>
            <a:endParaRPr lang="en-US" altLang="en-US" sz="1200" dirty="0">
              <a:latin typeface="Times New Roman" panose="02020603050405020304" pitchFamily="18" charset="0"/>
              <a:cs typeface="Times New Roman" panose="02020603050405020304" pitchFamily="18" charset="0"/>
            </a:endParaRPr>
          </a:p>
          <a:p>
            <a:pPr marL="230188" lvl="1" indent="-230188">
              <a:tabLst>
                <a:tab pos="230188" algn="l"/>
              </a:tabLst>
              <a:defRPr/>
            </a:pPr>
            <a:r>
              <a:rPr lang="en-US" altLang="en-US" sz="3000" dirty="0">
                <a:latin typeface="Times New Roman" panose="02020603050405020304" pitchFamily="18" charset="0"/>
                <a:cs typeface="Times New Roman" panose="02020603050405020304" pitchFamily="18" charset="0"/>
              </a:rPr>
              <a:t>If ordered, the veteran must attend, or the claim will be denied.</a:t>
            </a:r>
          </a:p>
          <a:p>
            <a:pPr marL="230188" lvl="1" indent="-230188">
              <a:tabLst>
                <a:tab pos="230188" algn="l"/>
              </a:tabLst>
              <a:defRPr/>
            </a:pPr>
            <a:endParaRPr lang="en-US" altLang="en-US" sz="1300" dirty="0">
              <a:latin typeface="Times New Roman" panose="02020603050405020304" pitchFamily="18" charset="0"/>
              <a:cs typeface="Times New Roman" panose="02020603050405020304" pitchFamily="18" charset="0"/>
            </a:endParaRPr>
          </a:p>
          <a:p>
            <a:pPr>
              <a:lnSpc>
                <a:spcPct val="120000"/>
              </a:lnSpc>
              <a:spcAft>
                <a:spcPts val="600"/>
              </a:spcAft>
              <a:defRPr/>
            </a:pPr>
            <a:r>
              <a:rPr lang="en-US" altLang="en-US" sz="3000" dirty="0">
                <a:latin typeface="Times New Roman" panose="02020603050405020304" pitchFamily="18" charset="0"/>
                <a:cs typeface="Times New Roman" panose="02020603050405020304" pitchFamily="18" charset="0"/>
              </a:rPr>
              <a:t>No exam is needed if adequate information is of record. This is called Acceptable Clinical Evidence (ACE).</a:t>
            </a:r>
          </a:p>
          <a:p>
            <a:pPr>
              <a:lnSpc>
                <a:spcPct val="120000"/>
              </a:lnSpc>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POWs </a:t>
            </a:r>
            <a:r>
              <a:rPr lang="en-US" altLang="en-US" sz="3000" u="sng" dirty="0">
                <a:latin typeface="Times New Roman" panose="02020603050405020304" pitchFamily="18" charset="0"/>
                <a:cs typeface="Times New Roman" panose="02020603050405020304" pitchFamily="18" charset="0"/>
              </a:rPr>
              <a:t>must</a:t>
            </a:r>
            <a:r>
              <a:rPr lang="en-US" altLang="en-US" sz="3000" dirty="0">
                <a:latin typeface="Times New Roman" panose="02020603050405020304" pitchFamily="18" charset="0"/>
                <a:cs typeface="Times New Roman" panose="02020603050405020304" pitchFamily="18" charset="0"/>
              </a:rPr>
              <a:t> have an exam before denial.</a:t>
            </a:r>
          </a:p>
          <a:p>
            <a:pPr>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A private physician’s statement may be sufficient.</a:t>
            </a:r>
            <a:r>
              <a:rPr lang="en-US" altLang="en-US" sz="28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a:xfrm>
            <a:off x="8718755" y="6356349"/>
            <a:ext cx="2743200" cy="365125"/>
          </a:xfrm>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23</a:t>
            </a:fld>
            <a:endParaRPr lang="en-US" altLang="en-US" sz="2000" b="1" dirty="0">
              <a:latin typeface="Times New Roman" panose="02020603050405020304" pitchFamily="18" charset="0"/>
              <a:cs typeface="Times New Roman" panose="02020603050405020304" pitchFamily="18" charset="0"/>
            </a:endParaRPr>
          </a:p>
        </p:txBody>
      </p:sp>
      <p:sp>
        <p:nvSpPr>
          <p:cNvPr id="7170" name="Title 1"/>
          <p:cNvSpPr>
            <a:spLocks noGrp="1"/>
          </p:cNvSpPr>
          <p:nvPr>
            <p:ph type="title"/>
          </p:nvPr>
        </p:nvSpPr>
        <p:spPr>
          <a:xfrm>
            <a:off x="0" y="414522"/>
            <a:ext cx="9192322" cy="547456"/>
          </a:xfrm>
        </p:spPr>
        <p:txBody>
          <a:bodyPr>
            <a:noAutofit/>
          </a:bodyPr>
          <a:lstStyle/>
          <a:p>
            <a:pPr eaLnBrk="1" hangingPunct="1"/>
            <a:r>
              <a:rPr lang="en-US" altLang="en-US" sz="4000" dirty="0">
                <a:latin typeface="Times New Roman" panose="02020603050405020304" pitchFamily="18" charset="0"/>
                <a:cs typeface="Times New Roman" panose="02020603050405020304" pitchFamily="18" charset="0"/>
              </a:rPr>
              <a:t>WHEN ARE EXAMINATIONS NEEDED?</a:t>
            </a:r>
            <a:endParaRPr lang="en-US" altLang="en-US" sz="4000" dirty="0"/>
          </a:p>
        </p:txBody>
      </p:sp>
      <p:sp>
        <p:nvSpPr>
          <p:cNvPr id="4101" name="TextBox 5"/>
          <p:cNvSpPr txBox="1">
            <a:spLocks noChangeArrowheads="1"/>
          </p:cNvSpPr>
          <p:nvPr/>
        </p:nvSpPr>
        <p:spPr bwMode="auto">
          <a:xfrm>
            <a:off x="1022684" y="6077247"/>
            <a:ext cx="2328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b="1" dirty="0">
                <a:solidFill>
                  <a:srgbClr val="991A1E"/>
                </a:solidFill>
                <a:cs typeface="Times New Roman" panose="02020603050405020304" pitchFamily="18" charset="0"/>
                <a:hlinkClick r:id="rId3"/>
              </a:rPr>
              <a:t>38 C.F.R. §3.326</a:t>
            </a:r>
            <a:endParaRPr lang="en-US" altLang="en-US"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3653671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3249" y="1534885"/>
            <a:ext cx="10450551" cy="4821465"/>
          </a:xfrm>
        </p:spPr>
        <p:txBody>
          <a:bodyPr/>
          <a:lstStyle/>
          <a:p>
            <a:r>
              <a:rPr lang="en-US" sz="2800" dirty="0">
                <a:latin typeface="Times New Roman" panose="02020603050405020304" pitchFamily="18" charset="0"/>
                <a:cs typeface="Times New Roman" panose="02020603050405020304" pitchFamily="18" charset="0"/>
              </a:rPr>
              <a:t>In cases for service connection VA should ask for a medical opinion to go along with the exam </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for service connection discuss the likelihood that a disability is related to military service or another service-connected disability</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can also discuss other issues such as the need for aid and attendance, incompetence, or to justify an 1151 claim</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a:t>
            </a:r>
            <a:r>
              <a:rPr lang="en-US" sz="2800" b="1" u="sng" dirty="0">
                <a:latin typeface="Times New Roman" panose="02020603050405020304" pitchFamily="18" charset="0"/>
                <a:cs typeface="Times New Roman" panose="02020603050405020304" pitchFamily="18" charset="0"/>
              </a:rPr>
              <a:t>can</a:t>
            </a:r>
            <a:r>
              <a:rPr lang="en-US" sz="2800" dirty="0">
                <a:latin typeface="Times New Roman" panose="02020603050405020304" pitchFamily="18" charset="0"/>
                <a:cs typeface="Times New Roman" panose="02020603050405020304" pitchFamily="18" charset="0"/>
              </a:rPr>
              <a:t> be provided by private medical providers </a:t>
            </a:r>
          </a:p>
        </p:txBody>
      </p:sp>
      <p:sp>
        <p:nvSpPr>
          <p:cNvPr id="3" name="Slide Number Placeholder 2"/>
          <p:cNvSpPr>
            <a:spLocks noGrp="1"/>
          </p:cNvSpPr>
          <p:nvPr>
            <p:ph type="sldNum" sz="quarter" idx="12"/>
          </p:nvPr>
        </p:nvSpPr>
        <p:spPr/>
        <p:txBody>
          <a:bodyPr/>
          <a:lstStyle/>
          <a:p>
            <a:fld id="{E2FB73DA-5FDE-45B5-BAA4-C61223CC44F6}" type="slidenum">
              <a:rPr lang="en-US" sz="2000" b="1" smtClean="0">
                <a:latin typeface="Times New Roman" panose="02020603050405020304" pitchFamily="18" charset="0"/>
                <a:cs typeface="Times New Roman" panose="02020603050405020304" pitchFamily="18" charset="0"/>
              </a:rPr>
              <a:pPr/>
              <a:t>24</a:t>
            </a:fld>
            <a:endParaRPr lang="en-US"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133378" y="375425"/>
            <a:ext cx="6338048" cy="506604"/>
          </a:xfrm>
        </p:spPr>
        <p:txBody>
          <a:bodyPr>
            <a:noAutofit/>
          </a:bodyPr>
          <a:lstStyle/>
          <a:p>
            <a:r>
              <a:rPr lang="en-US" sz="4000"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127259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9005" y="1534886"/>
            <a:ext cx="10394795" cy="4703355"/>
          </a:xfrm>
        </p:spPr>
        <p:txBody>
          <a:bodyPr/>
          <a:lstStyle/>
          <a:p>
            <a:pPr marL="0" indent="0">
              <a:buNone/>
            </a:pPr>
            <a:r>
              <a:rPr lang="en-US" dirty="0">
                <a:latin typeface="Times New Roman" panose="02020603050405020304" pitchFamily="18" charset="0"/>
                <a:cs typeface="Times New Roman" panose="02020603050405020304" pitchFamily="18" charset="0"/>
              </a:rPr>
              <a:t>All medical opinions regarding service connection should address the following question: </a:t>
            </a:r>
            <a:endParaRPr lang="en-US" i="1"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Is the claimed disability </a:t>
            </a:r>
            <a:r>
              <a:rPr lang="en-US" b="1" i="1" u="sng" dirty="0">
                <a:latin typeface="Times New Roman" panose="02020603050405020304" pitchFamily="18" charset="0"/>
                <a:cs typeface="Times New Roman" panose="02020603050405020304" pitchFamily="18" charset="0"/>
              </a:rPr>
              <a:t>at least as likely as not </a:t>
            </a:r>
            <a:r>
              <a:rPr lang="en-US" i="1" dirty="0">
                <a:latin typeface="Times New Roman" panose="02020603050405020304" pitchFamily="18" charset="0"/>
                <a:cs typeface="Times New Roman" panose="02020603050405020304" pitchFamily="18" charset="0"/>
              </a:rPr>
              <a:t>related to active military service?</a:t>
            </a: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endParaRPr lang="en-US" i="1" dirty="0">
              <a:latin typeface="Times New Roman" panose="02020603050405020304" pitchFamily="18" charset="0"/>
              <a:cs typeface="Times New Roman" panose="02020603050405020304" pitchFamily="18" charset="0"/>
            </a:endParaRPr>
          </a:p>
          <a:p>
            <a:pPr marL="0" indent="0" algn="ctr">
              <a:buNone/>
            </a:pPr>
            <a:r>
              <a:rPr lang="en-US" sz="3600" i="1" dirty="0">
                <a:latin typeface="Times New Roman" panose="02020603050405020304" pitchFamily="18" charset="0"/>
                <a:cs typeface="Times New Roman" panose="02020603050405020304" pitchFamily="18" charset="0"/>
              </a:rPr>
              <a:t>What does “at least as likely as not” mean?</a:t>
            </a:r>
          </a:p>
        </p:txBody>
      </p:sp>
      <p:sp>
        <p:nvSpPr>
          <p:cNvPr id="3" name="Slide Number Placeholder 2"/>
          <p:cNvSpPr>
            <a:spLocks noGrp="1"/>
          </p:cNvSpPr>
          <p:nvPr>
            <p:ph type="sldNum" sz="quarter" idx="12"/>
          </p:nvPr>
        </p:nvSpPr>
        <p:spPr/>
        <p:txBody>
          <a:bodyPr/>
          <a:lstStyle/>
          <a:p>
            <a:fld id="{E2FB73DA-5FDE-45B5-BAA4-C61223CC44F6}" type="slidenum">
              <a:rPr lang="en-US" sz="2000" b="1" smtClean="0">
                <a:latin typeface="Times New Roman" panose="02020603050405020304" pitchFamily="18" charset="0"/>
                <a:cs typeface="Times New Roman" panose="02020603050405020304" pitchFamily="18" charset="0"/>
              </a:rPr>
              <a:pPr/>
              <a:t>25</a:t>
            </a:fld>
            <a:endParaRPr lang="en-US"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8773" y="408878"/>
            <a:ext cx="8698388" cy="506604"/>
          </a:xfrm>
        </p:spPr>
        <p:txBody>
          <a:bodyPr>
            <a:noAutofit/>
          </a:bodyPr>
          <a:lstStyle/>
          <a:p>
            <a:r>
              <a:rPr lang="en-US" sz="4000"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419605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990" y="1516567"/>
            <a:ext cx="11485755" cy="459252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One of the most common reasons that VA will disregard a medical opinion is if it does not contain a rationale.</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rationale is the reason why the doctor believes that their opinion is valid</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Without a rationale, the medical opinion is inadequate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an examiner states that a medical opinion cannot be given without resorting to mere speculation, they still must provide a reason why they can’t offer an opinion.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2FB73DA-5FDE-45B5-BAA4-C61223CC44F6}" type="slidenum">
              <a:rPr lang="en-US" sz="2000" b="1" smtClean="0">
                <a:latin typeface="Times New Roman" panose="02020603050405020304" pitchFamily="18" charset="0"/>
                <a:cs typeface="Times New Roman" panose="02020603050405020304" pitchFamily="18" charset="0"/>
              </a:rPr>
              <a:pPr/>
              <a:t>26</a:t>
            </a:fld>
            <a:endParaRPr lang="en-US" sz="2000"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122226" y="446483"/>
            <a:ext cx="6338048" cy="506604"/>
          </a:xfrm>
        </p:spPr>
        <p:txBody>
          <a:bodyPr>
            <a:noAutofit/>
          </a:bodyPr>
          <a:lstStyle/>
          <a:p>
            <a:r>
              <a:rPr lang="en-US" sz="4000"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189277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1391275"/>
            <a:ext cx="8229600" cy="707886"/>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Credible And Probative</a:t>
            </a:r>
          </a:p>
        </p:txBody>
      </p:sp>
      <p:sp>
        <p:nvSpPr>
          <p:cNvPr id="7" name="TextBox 6"/>
          <p:cNvSpPr txBox="1"/>
          <p:nvPr/>
        </p:nvSpPr>
        <p:spPr>
          <a:xfrm>
            <a:off x="200722" y="358044"/>
            <a:ext cx="8798312"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TextBox 1"/>
          <p:cNvSpPr txBox="1"/>
          <p:nvPr/>
        </p:nvSpPr>
        <p:spPr>
          <a:xfrm>
            <a:off x="1059366" y="2160716"/>
            <a:ext cx="1029443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Credible Value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Inherently believable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been received from a competent source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Probative Value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Relevant to the issue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sufficient weight to persuade the decision-maker</a:t>
            </a:r>
          </a:p>
        </p:txBody>
      </p:sp>
      <p:sp>
        <p:nvSpPr>
          <p:cNvPr id="3" name="Slide Number Placeholder 2"/>
          <p:cNvSpPr>
            <a:spLocks noGrp="1"/>
          </p:cNvSpPr>
          <p:nvPr>
            <p:ph type="sldNum" sz="quarter" idx="12"/>
          </p:nvPr>
        </p:nvSpPr>
        <p:spPr>
          <a:xfrm>
            <a:off x="8610600" y="6357610"/>
            <a:ext cx="2743200" cy="365125"/>
          </a:xfrm>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27</a:t>
            </a:fld>
            <a:endParaRPr lang="en-US" altLang="en-US" sz="2000" b="1" dirty="0">
              <a:latin typeface="Times New Roman" panose="02020603050405020304" pitchFamily="18" charset="0"/>
              <a:cs typeface="Times New Roman" panose="02020603050405020304" pitchFamily="18" charset="0"/>
            </a:endParaRPr>
          </a:p>
        </p:txBody>
      </p:sp>
      <p:sp>
        <p:nvSpPr>
          <p:cNvPr id="8" name="TextBox 5"/>
          <p:cNvSpPr txBox="1">
            <a:spLocks noChangeArrowheads="1"/>
          </p:cNvSpPr>
          <p:nvPr/>
        </p:nvSpPr>
        <p:spPr bwMode="auto">
          <a:xfrm>
            <a:off x="2057400" y="5834390"/>
            <a:ext cx="2926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M21-1.III. iv. 5. A</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2206760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28</a:t>
            </a:fld>
            <a:endParaRPr lang="en-US" altLang="en-US" sz="20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959005" y="1332307"/>
            <a:ext cx="8229600" cy="723900"/>
          </a:xfrm>
        </p:spPr>
        <p:txBody>
          <a:bodyPr/>
          <a:lstStyle/>
          <a:p>
            <a:r>
              <a:rPr lang="en-US" altLang="en-US" sz="4000" dirty="0">
                <a:solidFill>
                  <a:srgbClr val="991A1E"/>
                </a:solidFill>
                <a:latin typeface="Times New Roman" panose="02020603050405020304" pitchFamily="18" charset="0"/>
                <a:cs typeface="Times New Roman" panose="02020603050405020304" pitchFamily="18" charset="0"/>
              </a:rPr>
              <a:t>Examples…</a:t>
            </a:r>
          </a:p>
        </p:txBody>
      </p:sp>
      <p:sp>
        <p:nvSpPr>
          <p:cNvPr id="6" name="TextBox 5"/>
          <p:cNvSpPr txBox="1"/>
          <p:nvPr/>
        </p:nvSpPr>
        <p:spPr>
          <a:xfrm>
            <a:off x="115313" y="319278"/>
            <a:ext cx="8915113"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3" name="TextBox 2"/>
          <p:cNvSpPr txBox="1"/>
          <p:nvPr/>
        </p:nvSpPr>
        <p:spPr>
          <a:xfrm>
            <a:off x="959005" y="2390490"/>
            <a:ext cx="10394795" cy="360098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Credible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1" algn="ctr"/>
            <a:r>
              <a:rPr lang="en-US" sz="2800" dirty="0">
                <a:latin typeface="Times New Roman" panose="02020603050405020304" pitchFamily="18" charset="0"/>
                <a:cs typeface="Times New Roman" panose="02020603050405020304" pitchFamily="18" charset="0"/>
              </a:rPr>
              <a:t>	A physician provides an opinion with a rationale to link a disability to an in-service event or injury.</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Non-Credible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1" algn="ctr"/>
            <a:r>
              <a:rPr lang="en-US" sz="2800" dirty="0">
                <a:latin typeface="Times New Roman" panose="02020603050405020304" pitchFamily="18" charset="0"/>
                <a:cs typeface="Times New Roman" panose="02020603050405020304" pitchFamily="18" charset="0"/>
              </a:rPr>
              <a:t>The claimant’s spouse (non-medically trained) provides a statement linking the disability to an in-service event or injury.</a:t>
            </a:r>
          </a:p>
          <a:p>
            <a:endParaRPr lang="en-US" dirty="0"/>
          </a:p>
        </p:txBody>
      </p:sp>
    </p:spTree>
    <p:extLst>
      <p:ext uri="{BB962C8B-B14F-4D97-AF65-F5344CB8AC3E}">
        <p14:creationId xmlns:p14="http://schemas.microsoft.com/office/powerpoint/2010/main" val="1456527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493" y="1216480"/>
            <a:ext cx="10506307" cy="4678204"/>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VA Questions When Weighing Evidence</a:t>
            </a:r>
          </a:p>
          <a:p>
            <a:pPr>
              <a:defRPr/>
            </a:pPr>
            <a:endParaRPr lang="en-US" sz="2000" b="1"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Did the evidence originate in service or in close proximity to service?</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Is the medical opinion supported by clinical data and review of medical records?</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How detailed, clear, or persuasive is the opinion?</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Is the opinion based on personal knowledge? Or is it based on secondhand history provided by another person?</a:t>
            </a:r>
          </a:p>
        </p:txBody>
      </p:sp>
      <p:sp>
        <p:nvSpPr>
          <p:cNvPr id="5" name="TextBox 4"/>
          <p:cNvSpPr txBox="1"/>
          <p:nvPr/>
        </p:nvSpPr>
        <p:spPr>
          <a:xfrm>
            <a:off x="2511392" y="6015692"/>
            <a:ext cx="6753756" cy="523220"/>
          </a:xfrm>
          <a:prstGeom prst="rect">
            <a:avLst/>
          </a:prstGeom>
          <a:noFill/>
        </p:spPr>
        <p:txBody>
          <a:bodyPr wrap="square">
            <a:spAutoFit/>
          </a:bodyPr>
          <a:lstStyle/>
          <a:p>
            <a:pPr algn="ctr">
              <a:defRPr/>
            </a:pPr>
            <a:r>
              <a:rPr lang="en-US" sz="2800" b="1" dirty="0">
                <a:solidFill>
                  <a:srgbClr val="991A1E"/>
                </a:solidFill>
                <a:latin typeface="Times New Roman" panose="02020603050405020304" pitchFamily="18" charset="0"/>
                <a:cs typeface="Times New Roman" panose="02020603050405020304" pitchFamily="18" charset="0"/>
              </a:rPr>
              <a:t>38 C.F.R. § 4.6  and M21-1 III.iv.5.A.9.b </a:t>
            </a:r>
          </a:p>
        </p:txBody>
      </p:sp>
      <p:sp>
        <p:nvSpPr>
          <p:cNvPr id="6" name="TextBox 5"/>
          <p:cNvSpPr txBox="1"/>
          <p:nvPr/>
        </p:nvSpPr>
        <p:spPr>
          <a:xfrm>
            <a:off x="47355" y="323928"/>
            <a:ext cx="8563245"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29</a:t>
            </a:fld>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29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3" y="114874"/>
            <a:ext cx="8229600" cy="1143000"/>
          </a:xfrm>
        </p:spPr>
        <p:txBody>
          <a:bodyPr>
            <a:normAutofit/>
          </a:bodyPr>
          <a:lstStyle/>
          <a:p>
            <a:pPr>
              <a:defRPr/>
            </a:pPr>
            <a:r>
              <a:rPr lang="en-US" sz="3600" dirty="0">
                <a:latin typeface="Times New Roman" panose="02020603050405020304" pitchFamily="18" charset="0"/>
                <a:cs typeface="Times New Roman" panose="02020603050405020304" pitchFamily="18" charset="0"/>
              </a:rPr>
              <a:t>3 Basic Parts</a:t>
            </a:r>
          </a:p>
        </p:txBody>
      </p:sp>
      <p:sp>
        <p:nvSpPr>
          <p:cNvPr id="21507" name="Content Placeholder 2"/>
          <p:cNvSpPr>
            <a:spLocks noGrp="1"/>
          </p:cNvSpPr>
          <p:nvPr>
            <p:ph idx="1"/>
          </p:nvPr>
        </p:nvSpPr>
        <p:spPr>
          <a:xfrm>
            <a:off x="557561" y="1460810"/>
            <a:ext cx="10796239" cy="4728117"/>
          </a:xfrm>
        </p:spPr>
        <p:txBody>
          <a:bodyPr>
            <a:noAutofit/>
          </a:bodyPr>
          <a:lstStyle/>
          <a:p>
            <a:pPr marL="182880" indent="-182880">
              <a:defRPr/>
            </a:pPr>
            <a:r>
              <a:rPr lang="en-US" sz="2800" dirty="0">
                <a:latin typeface="Times New Roman" panose="02020603050405020304" pitchFamily="18" charset="0"/>
                <a:cs typeface="Times New Roman" panose="02020603050405020304" pitchFamily="18" charset="0"/>
              </a:rPr>
              <a:t>Prefix</a:t>
            </a:r>
          </a:p>
          <a:p>
            <a:pPr marL="182880" indent="-182880">
              <a:defRPr/>
            </a:pPr>
            <a:r>
              <a:rPr lang="en-US" sz="2800" dirty="0">
                <a:latin typeface="Times New Roman" panose="02020603050405020304" pitchFamily="18" charset="0"/>
                <a:cs typeface="Times New Roman" panose="02020603050405020304" pitchFamily="18" charset="0"/>
              </a:rPr>
              <a:t>Beginning of the word, modify their meanings. </a:t>
            </a:r>
          </a:p>
          <a:p>
            <a:pPr marL="182880" indent="-182880">
              <a:defRPr/>
            </a:pPr>
            <a:r>
              <a:rPr lang="en-US" dirty="0">
                <a:latin typeface="Times New Roman" panose="02020603050405020304" pitchFamily="18" charset="0"/>
                <a:cs typeface="Times New Roman" panose="02020603050405020304" pitchFamily="18" charset="0"/>
              </a:rPr>
              <a:t>Specify the location, time, or number.</a:t>
            </a:r>
          </a:p>
          <a:p>
            <a:pPr marL="182880" indent="-182880">
              <a:defRPr/>
            </a:pPr>
            <a:endParaRPr lang="en-US" altLang="en-US" sz="1000" dirty="0">
              <a:latin typeface="Times New Roman" panose="02020603050405020304" pitchFamily="18" charset="0"/>
              <a:cs typeface="Times New Roman" panose="02020603050405020304" pitchFamily="18" charset="0"/>
            </a:endParaRPr>
          </a:p>
          <a:p>
            <a:pPr marL="182880" indent="-182880">
              <a:defRPr/>
            </a:pPr>
            <a:r>
              <a:rPr lang="en-US" altLang="en-US" dirty="0">
                <a:latin typeface="Times New Roman" panose="02020603050405020304" pitchFamily="18" charset="0"/>
                <a:cs typeface="Times New Roman" panose="02020603050405020304" pitchFamily="18" charset="0"/>
              </a:rPr>
              <a:t>Root Words</a:t>
            </a:r>
          </a:p>
          <a:p>
            <a:r>
              <a:rPr lang="en-US" altLang="en-US" dirty="0">
                <a:latin typeface="Times New Roman" panose="02020603050405020304" pitchFamily="18" charset="0"/>
                <a:cs typeface="Times New Roman" panose="02020603050405020304" pitchFamily="18" charset="0"/>
              </a:rPr>
              <a:t>Can stand alone as the main part of the medical term</a:t>
            </a:r>
          </a:p>
          <a:p>
            <a:r>
              <a:rPr lang="en-US" altLang="en-US" dirty="0">
                <a:latin typeface="Times New Roman" panose="02020603050405020304" pitchFamily="18" charset="0"/>
                <a:cs typeface="Times New Roman" panose="02020603050405020304" pitchFamily="18" charset="0"/>
              </a:rPr>
              <a:t>Holds the fundamental meaning of the phrase</a:t>
            </a:r>
          </a:p>
          <a:p>
            <a:endParaRPr lang="en-US" altLang="en-US" sz="1000"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Suffix</a:t>
            </a:r>
          </a:p>
          <a:p>
            <a:pPr lvl="0"/>
            <a:r>
              <a:rPr lang="en-US" altLang="en-US" dirty="0">
                <a:solidFill>
                  <a:prstClr val="black"/>
                </a:solidFill>
                <a:latin typeface="Times New Roman" panose="02020603050405020304" pitchFamily="18" charset="0"/>
                <a:cs typeface="Times New Roman" panose="02020603050405020304" pitchFamily="18" charset="0"/>
              </a:rPr>
              <a:t>Attached to the end of word, to change their meanings</a:t>
            </a:r>
          </a:p>
          <a:p>
            <a:pPr lvl="0"/>
            <a:r>
              <a:rPr lang="en-US" altLang="en-US" dirty="0">
                <a:solidFill>
                  <a:prstClr val="black"/>
                </a:solidFill>
                <a:latin typeface="Times New Roman" panose="02020603050405020304" pitchFamily="18" charset="0"/>
                <a:cs typeface="Times New Roman" panose="02020603050405020304" pitchFamily="18" charset="0"/>
              </a:rPr>
              <a:t>Usually indicate the procedure, condition, disorder, or disease</a:t>
            </a:r>
            <a:endParaRPr lang="en-US" altLang="en-US" sz="2400" dirty="0">
              <a:solidFill>
                <a:prstClr val="black"/>
              </a:solidFill>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pPr marL="182880" indent="-182880">
              <a:defRPr/>
            </a:pPr>
            <a:endParaRPr lang="en-US" altLang="en-US" dirty="0">
              <a:latin typeface="Times New Roman" panose="02020603050405020304" pitchFamily="18" charset="0"/>
              <a:cs typeface="Times New Roman" panose="02020603050405020304" pitchFamily="18" charset="0"/>
            </a:endParaRPr>
          </a:p>
          <a:p>
            <a:pPr marL="182880" indent="-182880">
              <a:defRPr/>
            </a:pPr>
            <a:endParaRPr lang="en-US" sz="2800" dirty="0">
              <a:latin typeface="Times New Roman" panose="02020603050405020304" pitchFamily="18" charset="0"/>
              <a:cs typeface="Times New Roman" panose="02020603050405020304" pitchFamily="18" charset="0"/>
            </a:endParaRPr>
          </a:p>
          <a:p>
            <a:pPr marL="0" indent="0">
              <a:buNone/>
              <a:defRPr/>
            </a:pP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3</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7771" y="1545182"/>
            <a:ext cx="3825855" cy="226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74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1216480"/>
            <a:ext cx="9143999" cy="707886"/>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Weighing Evidence</a:t>
            </a:r>
            <a:endParaRPr lang="en-US" sz="2000" b="1" dirty="0">
              <a:solidFill>
                <a:srgbClr val="991A1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46442" y="5911622"/>
            <a:ext cx="6753756" cy="523220"/>
          </a:xfrm>
          <a:prstGeom prst="rect">
            <a:avLst/>
          </a:prstGeom>
          <a:noFill/>
        </p:spPr>
        <p:txBody>
          <a:bodyPr wrap="square">
            <a:spAutoFit/>
          </a:bodyPr>
          <a:lstStyle/>
          <a:p>
            <a:pPr algn="ctr">
              <a:defRPr/>
            </a:pPr>
            <a:r>
              <a:rPr lang="en-US" sz="2800" b="1" dirty="0">
                <a:solidFill>
                  <a:srgbClr val="991A1E"/>
                </a:solidFill>
                <a:latin typeface="Times New Roman" panose="02020603050405020304" pitchFamily="18" charset="0"/>
                <a:cs typeface="Times New Roman" panose="02020603050405020304" pitchFamily="18" charset="0"/>
                <a:hlinkClick r:id="rId3"/>
              </a:rPr>
              <a:t>38 C.F.R. § 3.102 </a:t>
            </a:r>
            <a:endParaRPr lang="en-US" sz="2800" b="1" dirty="0">
              <a:solidFill>
                <a:srgbClr val="991A1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0242" y="293158"/>
            <a:ext cx="8797280"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30</a:t>
            </a:fld>
            <a:endParaRPr lang="en-US" alt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525801" y="2156763"/>
            <a:ext cx="3827999" cy="2677656"/>
          </a:xfrm>
          <a:prstGeom prst="rect">
            <a:avLst/>
          </a:prstGeom>
        </p:spPr>
      </p:pic>
      <p:sp>
        <p:nvSpPr>
          <p:cNvPr id="8" name="TextBox 7"/>
          <p:cNvSpPr txBox="1"/>
          <p:nvPr/>
        </p:nvSpPr>
        <p:spPr>
          <a:xfrm>
            <a:off x="438617" y="2204462"/>
            <a:ext cx="6575500" cy="2246769"/>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When evidence in favor of the claimant weighs the same as evidence against the claimant, the evidence is in equipoise.</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Commonly referred to as…</a:t>
            </a:r>
            <a:endParaRPr lang="en-US" dirty="0"/>
          </a:p>
        </p:txBody>
      </p:sp>
      <p:sp>
        <p:nvSpPr>
          <p:cNvPr id="9" name="TextBox 8"/>
          <p:cNvSpPr txBox="1"/>
          <p:nvPr/>
        </p:nvSpPr>
        <p:spPr>
          <a:xfrm>
            <a:off x="1300978" y="4895959"/>
            <a:ext cx="9143999" cy="1015663"/>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 </a:t>
            </a:r>
            <a:r>
              <a:rPr lang="en-US" sz="6000" b="1" dirty="0">
                <a:solidFill>
                  <a:srgbClr val="991A1E"/>
                </a:solidFill>
                <a:latin typeface="Times New Roman" panose="02020603050405020304" pitchFamily="18" charset="0"/>
                <a:cs typeface="Times New Roman" panose="02020603050405020304" pitchFamily="18" charset="0"/>
              </a:rPr>
              <a:t>Reasonable Doubt</a:t>
            </a:r>
          </a:p>
        </p:txBody>
      </p:sp>
    </p:spTree>
    <p:extLst>
      <p:ext uri="{BB962C8B-B14F-4D97-AF65-F5344CB8AC3E}">
        <p14:creationId xmlns:p14="http://schemas.microsoft.com/office/powerpoint/2010/main" val="52555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039" y="1285020"/>
            <a:ext cx="10539761" cy="4431983"/>
          </a:xfrm>
          <a:prstGeom prst="rect">
            <a:avLst/>
          </a:prstGeom>
          <a:noFill/>
        </p:spPr>
        <p:txBody>
          <a:bodyPr wrap="square">
            <a:spAutoFit/>
          </a:bodyPr>
          <a:lstStyle/>
          <a:p>
            <a:pPr>
              <a:defRPr/>
            </a:pPr>
            <a:r>
              <a:rPr lang="en-US" sz="4000" b="1" dirty="0">
                <a:solidFill>
                  <a:srgbClr val="991A1E"/>
                </a:solidFill>
                <a:latin typeface="Times New Roman" panose="02020603050405020304" pitchFamily="18" charset="0"/>
                <a:cs typeface="Times New Roman" panose="02020603050405020304" pitchFamily="18" charset="0"/>
              </a:rPr>
              <a:t>Medical Assessments VA Considers</a:t>
            </a:r>
            <a:r>
              <a:rPr lang="en-US" sz="2800" dirty="0">
                <a:solidFill>
                  <a:srgbClr val="991A1E"/>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defRPr/>
            </a:pPr>
            <a:endParaRPr lang="en-US" sz="1400"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Diagnoses: Identifies injuries or disease</a:t>
            </a:r>
          </a:p>
          <a:p>
            <a:pPr marL="342900" indent="-342900">
              <a:buFont typeface="Arial" panose="020B0604020202020204" pitchFamily="34" charset="0"/>
              <a:buChar char="•"/>
              <a:tabLst>
                <a:tab pos="690563"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Opinions: Deals with questions on cause or onset</a:t>
            </a:r>
            <a:endParaRPr lang="en-US" sz="2800" i="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690563" algn="l"/>
              </a:tabLst>
              <a:defRPr/>
            </a:pPr>
            <a:endParaRPr lang="en-US" sz="2000" i="1" dirty="0">
              <a:solidFill>
                <a:srgbClr val="FF0000"/>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Examination: Collection of relevant facts by a medical professional including diagnostic testing</a:t>
            </a:r>
          </a:p>
          <a:p>
            <a:pPr marL="342900" indent="-342900">
              <a:buFont typeface="Arial" panose="020B0604020202020204" pitchFamily="34" charset="0"/>
              <a:buChar char="•"/>
              <a:tabLst>
                <a:tab pos="690563"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History: A recounting of life events, habits, routines, symptoms and treatments</a:t>
            </a:r>
          </a:p>
        </p:txBody>
      </p:sp>
      <p:sp>
        <p:nvSpPr>
          <p:cNvPr id="5" name="TextBox 4"/>
          <p:cNvSpPr txBox="1"/>
          <p:nvPr/>
        </p:nvSpPr>
        <p:spPr>
          <a:xfrm>
            <a:off x="0" y="303627"/>
            <a:ext cx="8999709"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31</a:t>
            </a:fld>
            <a:endParaRPr lang="en-US" altLang="en-US" sz="2000" b="1"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070464" y="5894685"/>
            <a:ext cx="3306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 III.iv.5.A.3.b</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3870405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1382751"/>
            <a:ext cx="11307336" cy="5229922"/>
          </a:xfrm>
        </p:spPr>
        <p:txBody>
          <a:bodyPr rtlCol="0">
            <a:normAutofit fontScale="92500" lnSpcReduction="10000"/>
          </a:bodyPr>
          <a:lstStyle/>
          <a:p>
            <a:pPr marL="0" indent="0">
              <a:buNone/>
              <a:defRPr/>
            </a:pPr>
            <a:r>
              <a:rPr lang="en-US" altLang="en-US" sz="3500" dirty="0">
                <a:latin typeface="Times New Roman" panose="02020603050405020304" pitchFamily="18" charset="0"/>
                <a:cs typeface="Times New Roman" panose="02020603050405020304" pitchFamily="18" charset="0"/>
              </a:rPr>
              <a:t>General Medical Examinations screen all body systems to:</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Document normal findings, or</a:t>
            </a:r>
          </a:p>
          <a:p>
            <a:pPr>
              <a:defRPr/>
            </a:pPr>
            <a:r>
              <a:rPr lang="en-US" altLang="en-US" sz="2800" dirty="0">
                <a:latin typeface="Times New Roman" panose="02020603050405020304" pitchFamily="18" charset="0"/>
                <a:cs typeface="Times New Roman" panose="02020603050405020304" pitchFamily="18" charset="0"/>
              </a:rPr>
              <a:t>Identify disabilities that are found or suspected.</a:t>
            </a:r>
          </a:p>
          <a:p>
            <a:pPr marL="566928" indent="-457200">
              <a:defRPr/>
            </a:pPr>
            <a:endParaRPr lang="en-US" sz="3200" dirty="0">
              <a:latin typeface="Times New Roman" panose="02020603050405020304" pitchFamily="18" charset="0"/>
              <a:cs typeface="Times New Roman" panose="02020603050405020304" pitchFamily="18" charset="0"/>
            </a:endParaRPr>
          </a:p>
          <a:p>
            <a:pPr marL="109728" indent="0">
              <a:buNone/>
              <a:defRPr/>
            </a:pPr>
            <a:r>
              <a:rPr lang="en-US" sz="3200" dirty="0">
                <a:latin typeface="Times New Roman" panose="02020603050405020304" pitchFamily="18" charset="0"/>
                <a:cs typeface="Times New Roman" panose="02020603050405020304" pitchFamily="18" charset="0"/>
              </a:rPr>
              <a:t>Required: </a:t>
            </a:r>
          </a:p>
          <a:p>
            <a:pPr marL="1024128" lvl="1" indent="-457200">
              <a:defRPr/>
            </a:pPr>
            <a:r>
              <a:rPr lang="en-US" sz="2800" dirty="0">
                <a:latin typeface="Times New Roman" panose="02020603050405020304" pitchFamily="18" charset="0"/>
                <a:cs typeface="Times New Roman" panose="02020603050405020304" pitchFamily="18" charset="0"/>
              </a:rPr>
              <a:t>Within </a:t>
            </a:r>
            <a:r>
              <a:rPr lang="en-US" sz="2800" b="1" dirty="0">
                <a:solidFill>
                  <a:srgbClr val="991A1E"/>
                </a:solidFill>
                <a:latin typeface="Times New Roman" panose="02020603050405020304" pitchFamily="18" charset="0"/>
                <a:cs typeface="Times New Roman" panose="02020603050405020304" pitchFamily="18" charset="0"/>
              </a:rPr>
              <a:t>1 year </a:t>
            </a:r>
            <a:r>
              <a:rPr lang="en-US" sz="2800" dirty="0">
                <a:latin typeface="Times New Roman" panose="02020603050405020304" pitchFamily="18" charset="0"/>
                <a:cs typeface="Times New Roman" panose="02020603050405020304" pitchFamily="18" charset="0"/>
              </a:rPr>
              <a:t>of discharge</a:t>
            </a:r>
          </a:p>
          <a:p>
            <a:pPr marL="1024128" lvl="1" indent="-457200">
              <a:defRPr/>
            </a:pPr>
            <a:r>
              <a:rPr lang="en-US" sz="2800" dirty="0">
                <a:latin typeface="Times New Roman" panose="02020603050405020304" pitchFamily="18" charset="0"/>
                <a:cs typeface="Times New Roman" panose="02020603050405020304" pitchFamily="18" charset="0"/>
              </a:rPr>
              <a:t>For whole disability picture</a:t>
            </a:r>
          </a:p>
          <a:p>
            <a:pPr marL="2121979" lvl="4" indent="-342900">
              <a:spcBef>
                <a:spcPts val="324"/>
              </a:spcBef>
              <a:defRPr/>
            </a:pPr>
            <a:r>
              <a:rPr lang="en-US" sz="3000" dirty="0">
                <a:latin typeface="Times New Roman" panose="02020603050405020304" pitchFamily="18" charset="0"/>
                <a:cs typeface="Times New Roman" panose="02020603050405020304" pitchFamily="18" charset="0"/>
              </a:rPr>
              <a:t>Unemployability</a:t>
            </a:r>
            <a:r>
              <a:rPr lang="en-US" sz="22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or pension</a:t>
            </a:r>
          </a:p>
          <a:p>
            <a:pPr marL="393192" lvl="1" indent="0">
              <a:spcBef>
                <a:spcPts val="324"/>
              </a:spcBef>
              <a:buNone/>
              <a:defRPr/>
            </a:pPr>
            <a:endParaRPr lang="en-US" sz="2800" dirty="0">
              <a:latin typeface="Times New Roman" panose="02020603050405020304" pitchFamily="18" charset="0"/>
              <a:cs typeface="Times New Roman" panose="02020603050405020304" pitchFamily="18" charset="0"/>
            </a:endParaRPr>
          </a:p>
          <a:p>
            <a:pPr marL="407479" lvl="1" indent="0">
              <a:spcBef>
                <a:spcPts val="324"/>
              </a:spcBef>
              <a:buNone/>
              <a:defRPr/>
            </a:pPr>
            <a:r>
              <a:rPr lang="en-US" sz="2800" dirty="0">
                <a:latin typeface="Times New Roman" panose="02020603050405020304" pitchFamily="18" charset="0"/>
                <a:cs typeface="Times New Roman" panose="02020603050405020304" pitchFamily="18" charset="0"/>
              </a:rPr>
              <a:t>NOTE: It is not necessary to request a general medical examination if an original claim for compensation is being rated many years after separation from service.</a:t>
            </a:r>
          </a:p>
        </p:txBody>
      </p:sp>
      <p:sp>
        <p:nvSpPr>
          <p:cNvPr id="4" name="Slide Number Placeholder 3"/>
          <p:cNvSpPr>
            <a:spLocks noGrp="1"/>
          </p:cNvSpPr>
          <p:nvPr>
            <p:ph type="sldNum" sz="quarter" idx="12"/>
          </p:nvPr>
        </p:nvSpPr>
        <p:spPr>
          <a:xfrm>
            <a:off x="8905178" y="6348334"/>
            <a:ext cx="2743200" cy="365125"/>
          </a:xfrm>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32</a:t>
            </a:fld>
            <a:endParaRPr lang="en-US" altLang="en-US" sz="20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42178" y="327103"/>
            <a:ext cx="8763000" cy="609600"/>
          </a:xfrm>
        </p:spPr>
        <p:txBody>
          <a:bodyPr rtlCol="0">
            <a:noAutofit/>
          </a:bodyPr>
          <a:lstStyle/>
          <a:p>
            <a:pPr>
              <a:defRPr/>
            </a:pP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GENERAL EXAMINATIONS:</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19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29" y="1296407"/>
            <a:ext cx="11586117" cy="4939990"/>
          </a:xfrm>
        </p:spPr>
        <p:txBody>
          <a:bodyPr rtlCol="0">
            <a:noAutofit/>
          </a:bodyPr>
          <a:lstStyle/>
          <a:p>
            <a:pPr marL="109728" indent="0">
              <a:buNone/>
              <a:defRPr/>
            </a:pPr>
            <a:r>
              <a:rPr lang="en-US" sz="3200" b="1" dirty="0">
                <a:latin typeface="Times New Roman" panose="02020603050405020304" pitchFamily="18" charset="0"/>
                <a:cs typeface="Times New Roman" panose="02020603050405020304" pitchFamily="18" charset="0"/>
              </a:rPr>
              <a:t>Specialist Examinations</a:t>
            </a:r>
          </a:p>
          <a:p>
            <a:pPr marL="566928" indent="-457200">
              <a:defRPr/>
            </a:pPr>
            <a:endParaRPr lang="en-US" sz="1000" dirty="0">
              <a:latin typeface="Times New Roman" panose="02020603050405020304" pitchFamily="18" charset="0"/>
              <a:cs typeface="Times New Roman" panose="02020603050405020304" pitchFamily="18" charset="0"/>
            </a:endParaRPr>
          </a:p>
          <a:p>
            <a:pPr marL="750379" lvl="1" indent="-342900">
              <a:spcBef>
                <a:spcPts val="324"/>
              </a:spcBef>
              <a:defRPr/>
            </a:pPr>
            <a:r>
              <a:rPr lang="en-US" sz="2800" dirty="0">
                <a:latin typeface="Times New Roman" panose="02020603050405020304" pitchFamily="18" charset="0"/>
                <a:cs typeface="Times New Roman" panose="02020603050405020304" pitchFamily="18" charset="0"/>
              </a:rPr>
              <a:t>A specialist examination is an examination that is required to be conducted by a clinician who specializes in a particular field. </a:t>
            </a:r>
          </a:p>
          <a:p>
            <a:pPr marL="407479" lvl="1" indent="0">
              <a:spcBef>
                <a:spcPts val="324"/>
              </a:spcBef>
              <a:buNone/>
              <a:defRPr/>
            </a:pPr>
            <a:endParaRPr lang="en-US" sz="800" dirty="0">
              <a:latin typeface="Times New Roman" panose="02020603050405020304" pitchFamily="18" charset="0"/>
              <a:cs typeface="Times New Roman" panose="02020603050405020304" pitchFamily="18" charset="0"/>
            </a:endParaRPr>
          </a:p>
          <a:p>
            <a:pPr marL="750379" lvl="1" indent="-342900">
              <a:spcBef>
                <a:spcPts val="324"/>
              </a:spcBef>
              <a:defRPr/>
            </a:pPr>
            <a:r>
              <a:rPr lang="en-US" sz="2800" dirty="0">
                <a:latin typeface="Times New Roman" panose="02020603050405020304" pitchFamily="18" charset="0"/>
                <a:cs typeface="Times New Roman" panose="02020603050405020304" pitchFamily="18" charset="0"/>
              </a:rPr>
              <a:t>All vision, hearing, dental, and psychiatric examinations </a:t>
            </a:r>
            <a:r>
              <a:rPr lang="en-US" sz="2800" b="1" i="1" dirty="0">
                <a:latin typeface="Times New Roman" panose="02020603050405020304" pitchFamily="18" charset="0"/>
                <a:cs typeface="Times New Roman" panose="02020603050405020304" pitchFamily="18" charset="0"/>
              </a:rPr>
              <a:t>must</a:t>
            </a:r>
            <a:r>
              <a:rPr lang="en-US" sz="2800" dirty="0">
                <a:latin typeface="Times New Roman" panose="02020603050405020304" pitchFamily="18" charset="0"/>
                <a:cs typeface="Times New Roman" panose="02020603050405020304" pitchFamily="18" charset="0"/>
              </a:rPr>
              <a:t>  be conducted by a specialist. </a:t>
            </a:r>
          </a:p>
          <a:p>
            <a:pPr marL="109728" indent="0">
              <a:buNone/>
              <a:defRPr/>
            </a:pPr>
            <a:endParaRPr lang="en-US" sz="500" dirty="0">
              <a:latin typeface="Times New Roman" panose="02020603050405020304" pitchFamily="18" charset="0"/>
              <a:cs typeface="Times New Roman" panose="02020603050405020304" pitchFamily="18" charset="0"/>
            </a:endParaRPr>
          </a:p>
          <a:p>
            <a:pPr marL="109728" indent="0">
              <a:buNone/>
              <a:defRPr/>
            </a:pPr>
            <a:r>
              <a:rPr lang="en-US" sz="3200" b="1" dirty="0">
                <a:latin typeface="Times New Roman" panose="02020603050405020304" pitchFamily="18" charset="0"/>
                <a:cs typeface="Times New Roman" panose="02020603050405020304" pitchFamily="18" charset="0"/>
              </a:rPr>
              <a:t>Specialist examinations may be required when:</a:t>
            </a:r>
          </a:p>
          <a:p>
            <a:pPr marL="566928" indent="-457200">
              <a:defRPr/>
            </a:pPr>
            <a:endParaRPr lang="en-US" sz="800" dirty="0">
              <a:latin typeface="Times New Roman" panose="02020603050405020304" pitchFamily="18" charset="0"/>
              <a:cs typeface="Times New Roman" panose="02020603050405020304" pitchFamily="18" charset="0"/>
            </a:endParaRPr>
          </a:p>
          <a:p>
            <a:pPr marL="1024128" lvl="1" indent="-457200">
              <a:defRPr/>
            </a:pPr>
            <a:r>
              <a:rPr lang="en-US" sz="2800" dirty="0">
                <a:latin typeface="Times New Roman" panose="02020603050405020304" pitchFamily="18" charset="0"/>
                <a:cs typeface="Times New Roman" panose="02020603050405020304" pitchFamily="18" charset="0"/>
              </a:rPr>
              <a:t>The claim is unusually complex</a:t>
            </a:r>
          </a:p>
          <a:p>
            <a:pPr marL="1024128" lvl="1" indent="-457200">
              <a:defRPr/>
            </a:pPr>
            <a:r>
              <a:rPr lang="en-US" sz="2800" dirty="0">
                <a:latin typeface="Times New Roman" panose="02020603050405020304" pitchFamily="18" charset="0"/>
                <a:cs typeface="Times New Roman" panose="02020603050405020304" pitchFamily="18" charset="0"/>
              </a:rPr>
              <a:t>Conflicting opinions or diagnoses </a:t>
            </a:r>
          </a:p>
          <a:p>
            <a:pPr marL="1024128" lvl="1" indent="-457200">
              <a:defRPr/>
            </a:pPr>
            <a:r>
              <a:rPr lang="en-US" sz="2800" dirty="0">
                <a:latin typeface="Times New Roman" panose="02020603050405020304" pitchFamily="18" charset="0"/>
                <a:cs typeface="Times New Roman" panose="02020603050405020304" pitchFamily="18" charset="0"/>
              </a:rPr>
              <a:t>Based on a Board of Veterans Appeals (BVA) remand, if remand order specifies a specialist examination is required</a:t>
            </a:r>
          </a:p>
          <a:p>
            <a:pPr marL="750379" lvl="1" indent="-342900">
              <a:spcBef>
                <a:spcPts val="324"/>
              </a:spcBef>
              <a:defRPr/>
            </a:pPr>
            <a:endParaRPr lang="en-US" sz="2800" dirty="0">
              <a:latin typeface="Times New Roman" panose="02020603050405020304" pitchFamily="18" charset="0"/>
              <a:cs typeface="Times New Roman" panose="02020603050405020304" pitchFamily="18" charset="0"/>
            </a:endParaRPr>
          </a:p>
          <a:p>
            <a:pPr marL="109728" indent="0">
              <a:buNone/>
              <a:defRPr/>
            </a:pPr>
            <a:endParaRPr lang="en-US" dirty="0"/>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33</a:t>
            </a:fld>
            <a:endParaRPr lang="en-US" altLang="en-US" sz="20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48683" y="109654"/>
            <a:ext cx="8915400" cy="106680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 SPECIALIST EXAMINATIONS:</a:t>
            </a:r>
          </a:p>
        </p:txBody>
      </p:sp>
    </p:spTree>
    <p:extLst>
      <p:ext uri="{BB962C8B-B14F-4D97-AF65-F5344CB8AC3E}">
        <p14:creationId xmlns:p14="http://schemas.microsoft.com/office/powerpoint/2010/main" val="63471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515600" cy="1325563"/>
          </a:xfrm>
        </p:spPr>
        <p:txBody>
          <a:bodyPr>
            <a:normAutofit/>
          </a:bodyPr>
          <a:lstStyle/>
          <a:p>
            <a:r>
              <a:rPr lang="en-US" sz="3400" dirty="0">
                <a:latin typeface="Times New Roman" panose="02020603050405020304" pitchFamily="18" charset="0"/>
                <a:cs typeface="Times New Roman" panose="02020603050405020304" pitchFamily="18" charset="0"/>
              </a:rPr>
              <a:t>DISABILITY BENEFITS QUESTIONAIRE (DBQ)</a:t>
            </a:r>
          </a:p>
        </p:txBody>
      </p:sp>
      <p:sp>
        <p:nvSpPr>
          <p:cNvPr id="2" name="Slide Number Placeholder 1"/>
          <p:cNvSpPr>
            <a:spLocks noGrp="1"/>
          </p:cNvSpPr>
          <p:nvPr>
            <p:ph type="sldNum" sz="quarter" idx="12"/>
          </p:nvPr>
        </p:nvSpPr>
        <p:spPr/>
        <p:txBody>
          <a:bodyPr/>
          <a:lstStyle/>
          <a:p>
            <a:fld id="{60B18D57-13A5-4968-950D-8FEF41FA4399}" type="slidenum">
              <a:rPr lang="en-US" sz="2000">
                <a:solidFill>
                  <a:schemeClr val="tx1"/>
                </a:solidFill>
                <a:latin typeface="Times New Roman" panose="02020603050405020304" pitchFamily="18" charset="0"/>
                <a:cs typeface="Times New Roman" panose="02020603050405020304" pitchFamily="18" charset="0"/>
              </a:rPr>
              <a:pPr/>
              <a:t>34</a:t>
            </a:fld>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6191" y="1325563"/>
            <a:ext cx="11266209" cy="5030787"/>
          </a:xfrm>
          <a:prstGeom prst="rect">
            <a:avLst/>
          </a:prstGeom>
          <a:noFill/>
        </p:spPr>
        <p:txBody>
          <a:bodyPr wrap="square" rtlCol="0">
            <a:noAutofit/>
          </a:bodyPr>
          <a:lstStyle/>
          <a:p>
            <a:r>
              <a:rPr lang="en-US" sz="3200" dirty="0">
                <a:latin typeface="Times New Roman" panose="02020603050405020304" pitchFamily="18" charset="0"/>
                <a:cs typeface="Times New Roman" panose="02020603050405020304" pitchFamily="18" charset="0"/>
              </a:rPr>
              <a:t>Disability Benefits Questionnaires are internal VA documents that help examiners relay information to the VA about the veteran’s examination in a standard format.</a:t>
            </a:r>
          </a:p>
          <a:p>
            <a:endParaRPr lang="en-US" sz="14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DBQs are specific to the disability claimed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DBQs can be accessed from VA.GOV website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VA is authorized to accept private provider DBQs</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891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A00E-EBAD-4EF6-9F48-A8C0FDA12A6F}"/>
              </a:ext>
            </a:extLst>
          </p:cNvPr>
          <p:cNvSpPr>
            <a:spLocks noGrp="1"/>
          </p:cNvSpPr>
          <p:nvPr>
            <p:ph type="title"/>
          </p:nvPr>
        </p:nvSpPr>
        <p:spPr>
          <a:xfrm>
            <a:off x="0" y="0"/>
            <a:ext cx="11353800" cy="1325563"/>
          </a:xfrm>
        </p:spPr>
        <p:txBody>
          <a:bodyPr>
            <a:normAutofit/>
          </a:bodyPr>
          <a:lstStyle/>
          <a:p>
            <a:r>
              <a:rPr lang="en-US" sz="3600" dirty="0">
                <a:latin typeface="Times New Roman" panose="02020603050405020304" pitchFamily="18" charset="0"/>
                <a:cs typeface="Times New Roman" panose="02020603050405020304" pitchFamily="18" charset="0"/>
              </a:rPr>
              <a:t>WHEN TO UTILIZE A DBQ?</a:t>
            </a:r>
          </a:p>
        </p:txBody>
      </p:sp>
      <p:sp>
        <p:nvSpPr>
          <p:cNvPr id="3" name="Slide Number Placeholder 2">
            <a:extLst>
              <a:ext uri="{FF2B5EF4-FFF2-40B4-BE49-F238E27FC236}">
                <a16:creationId xmlns:a16="http://schemas.microsoft.com/office/drawing/2014/main" id="{0A19F3ED-E120-482F-A3CC-39C71D05F58C}"/>
              </a:ext>
            </a:extLst>
          </p:cNvPr>
          <p:cNvSpPr>
            <a:spLocks noGrp="1"/>
          </p:cNvSpPr>
          <p:nvPr>
            <p:ph type="sldNum" sz="quarter" idx="12"/>
          </p:nvPr>
        </p:nvSpPr>
        <p:spPr/>
        <p:txBody>
          <a:bodyPr/>
          <a:lstStyle/>
          <a:p>
            <a:fld id="{60B18D57-13A5-4968-950D-8FEF41FA4399}" type="slidenum">
              <a:rPr lang="en-US" sz="2000" b="1" smtClean="0">
                <a:solidFill>
                  <a:prstClr val="black">
                    <a:tint val="75000"/>
                  </a:prstClr>
                </a:solidFill>
                <a:latin typeface="Times New Roman" panose="02020603050405020304" pitchFamily="18" charset="0"/>
                <a:cs typeface="Times New Roman" panose="02020603050405020304" pitchFamily="18" charset="0"/>
              </a:rPr>
              <a:pPr/>
              <a:t>35</a:t>
            </a:fld>
            <a:endParaRPr lang="en-US" sz="2000" b="1"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F9147FB-CEDC-4A14-A677-975D15FB67D0}"/>
              </a:ext>
            </a:extLst>
          </p:cNvPr>
          <p:cNvSpPr txBox="1"/>
          <p:nvPr/>
        </p:nvSpPr>
        <p:spPr>
          <a:xfrm>
            <a:off x="511277" y="1533832"/>
            <a:ext cx="10736826" cy="280076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Recommend a Disability Benefits Questionnaire if:</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allow the veteran’s PCM or Specialist provide an exam that may be used in lieu of a VA contracted C&amp;P exam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refute findings from a C&amp;P exam utilizing the same criteria established by VA</a:t>
            </a:r>
          </a:p>
        </p:txBody>
      </p:sp>
    </p:spTree>
    <p:extLst>
      <p:ext uri="{BB962C8B-B14F-4D97-AF65-F5344CB8AC3E}">
        <p14:creationId xmlns:p14="http://schemas.microsoft.com/office/powerpoint/2010/main" val="2990659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36</a:t>
            </a:fld>
            <a:endParaRPr lang="en-US" altLang="en-US" sz="20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283196"/>
            <a:ext cx="9144000" cy="631825"/>
          </a:xfrm>
        </p:spPr>
        <p:txBody>
          <a:bodyPr rtlCol="0">
            <a:normAutofit/>
          </a:bodyPr>
          <a:lstStyle/>
          <a:p>
            <a:pPr>
              <a:defRPr/>
            </a:pPr>
            <a:r>
              <a:rPr lang="en-US" sz="3600" dirty="0">
                <a:latin typeface="Times New Roman" panose="02020603050405020304" pitchFamily="18" charset="0"/>
                <a:cs typeface="Times New Roman" panose="02020603050405020304" pitchFamily="18" charset="0"/>
              </a:rPr>
              <a:t>SIGNATURES:</a:t>
            </a:r>
          </a:p>
        </p:txBody>
      </p:sp>
      <p:graphicFrame>
        <p:nvGraphicFramePr>
          <p:cNvPr id="4" name="Table 3"/>
          <p:cNvGraphicFramePr>
            <a:graphicFrameLocks noGrp="1"/>
          </p:cNvGraphicFramePr>
          <p:nvPr>
            <p:extLst>
              <p:ext uri="{D42A27DB-BD31-4B8C-83A1-F6EECF244321}">
                <p14:modId xmlns:p14="http://schemas.microsoft.com/office/powerpoint/2010/main" val="2502534940"/>
              </p:ext>
            </p:extLst>
          </p:nvPr>
        </p:nvGraphicFramePr>
        <p:xfrm>
          <a:off x="1070517" y="1279769"/>
          <a:ext cx="10283283" cy="3462048"/>
        </p:xfrm>
        <a:graphic>
          <a:graphicData uri="http://schemas.openxmlformats.org/drawingml/2006/table">
            <a:tbl>
              <a:tblPr firstRow="1" bandRow="1">
                <a:tableStyleId>{5C22544A-7EE6-4342-B048-85BDC9FD1C3A}</a:tableStyleId>
              </a:tblPr>
              <a:tblGrid>
                <a:gridCol w="4713172">
                  <a:extLst>
                    <a:ext uri="{9D8B030D-6E8A-4147-A177-3AD203B41FA5}">
                      <a16:colId xmlns:a16="http://schemas.microsoft.com/office/drawing/2014/main" val="1726030738"/>
                    </a:ext>
                  </a:extLst>
                </a:gridCol>
                <a:gridCol w="5570111">
                  <a:extLst>
                    <a:ext uri="{9D8B030D-6E8A-4147-A177-3AD203B41FA5}">
                      <a16:colId xmlns:a16="http://schemas.microsoft.com/office/drawing/2014/main" val="42112819"/>
                    </a:ext>
                  </a:extLst>
                </a:gridCol>
              </a:tblGrid>
              <a:tr h="37084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If the DBQ or examination report was prepared by a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Then the certification and signature block must contain his/her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783739"/>
                  </a:ext>
                </a:extLst>
              </a:tr>
              <a:tr h="405340">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VHA clinician</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r>
                        <a:rPr lang="en-US" sz="20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printed name and credentials.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9511806"/>
                  </a:ext>
                </a:extLst>
              </a:tr>
              <a:tr h="435428">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VBA-contracted provider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r>
                        <a:rPr lang="en-US" sz="20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credentials, and specialty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96856"/>
                  </a:ext>
                </a:extLst>
              </a:tr>
              <a:tr h="370840">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non-VA health care provider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printed name and credentials</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phone and/or fax number, and license #</a:t>
                      </a:r>
                      <a:endParaRPr lang="en-US" sz="2000" dirty="0">
                        <a:effectLst/>
                        <a:latin typeface="Times New Roman" panose="02020603050405020304" pitchFamily="18" charset="0"/>
                        <a:cs typeface="Times New Roman" panose="02020603050405020304" pitchFamily="18" charset="0"/>
                      </a:endParaRPr>
                    </a:p>
                    <a:p>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Exception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Phone/fax </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not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required if the</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DBQ is satisfactorily completed, and contact info can be verified via Internet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489505"/>
                  </a:ext>
                </a:extLst>
              </a:tr>
            </a:tbl>
          </a:graphicData>
        </a:graphic>
      </p:graphicFrame>
      <p:sp>
        <p:nvSpPr>
          <p:cNvPr id="5" name="TextBox 4"/>
          <p:cNvSpPr txBox="1"/>
          <p:nvPr/>
        </p:nvSpPr>
        <p:spPr>
          <a:xfrm>
            <a:off x="1981201" y="4879399"/>
            <a:ext cx="815122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Veterans Service Center employees are </a:t>
            </a:r>
            <a:r>
              <a:rPr lang="en-US" sz="2000" i="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expected to routinely scrutinize or question the medical professional’s credentials, unless there is contradictory evidence of record.   </a:t>
            </a:r>
          </a:p>
        </p:txBody>
      </p:sp>
      <p:sp>
        <p:nvSpPr>
          <p:cNvPr id="7" name="TextBox 6"/>
          <p:cNvSpPr txBox="1">
            <a:spLocks noChangeArrowheads="1"/>
          </p:cNvSpPr>
          <p:nvPr/>
        </p:nvSpPr>
        <p:spPr bwMode="auto">
          <a:xfrm>
            <a:off x="1981202" y="6259810"/>
            <a:ext cx="3016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 III.iv.3.D.2</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408939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p:cNvSpPr>
          <p:nvPr>
            <p:ph idx="1"/>
          </p:nvPr>
        </p:nvSpPr>
        <p:spPr/>
        <p:txBody>
          <a:bodyPr>
            <a:normAutofit lnSpcReduction="10000"/>
          </a:bodyPr>
          <a:lstStyle/>
          <a:p>
            <a:pPr eaLnBrk="1" hangingPunct="1"/>
            <a:r>
              <a:rPr lang="en-US" altLang="en-US" sz="2800" b="1" dirty="0">
                <a:latin typeface="Times New Roman" panose="02020603050405020304" pitchFamily="18" charset="0"/>
                <a:cs typeface="Times New Roman" panose="02020603050405020304" pitchFamily="18" charset="0"/>
              </a:rPr>
              <a:t>Exam Informational letter: </a:t>
            </a:r>
            <a:r>
              <a:rPr lang="en-US" altLang="en-US" sz="2800" dirty="0">
                <a:latin typeface="Times New Roman" panose="02020603050405020304" pitchFamily="18" charset="0"/>
                <a:cs typeface="Times New Roman" panose="02020603050405020304" pitchFamily="18" charset="0"/>
              </a:rPr>
              <a:t>sent when it is determined that an exam is required.</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Review Exam Informational letter: </a:t>
            </a:r>
            <a:r>
              <a:rPr lang="en-US" altLang="en-US" sz="2800" dirty="0">
                <a:latin typeface="Times New Roman" panose="02020603050405020304" pitchFamily="18" charset="0"/>
                <a:cs typeface="Times New Roman" panose="02020603050405020304" pitchFamily="18" charset="0"/>
              </a:rPr>
              <a:t>sent at the point a review of veteran benefits triggers the need for exam to update the stability or continued severity of a disability.</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Exam Notice Letter: </a:t>
            </a:r>
            <a:r>
              <a:rPr lang="en-US" altLang="en-US" sz="2800" dirty="0">
                <a:latin typeface="Times New Roman" panose="02020603050405020304" pitchFamily="18" charset="0"/>
                <a:cs typeface="Times New Roman" panose="02020603050405020304" pitchFamily="18" charset="0"/>
              </a:rPr>
              <a:t>sent by the provider conducting the exam; usually includes the date and time of the exam or requests a call to schedule </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37</a:t>
            </a:fld>
            <a:endParaRPr lang="en-US" altLang="en-US" sz="2000" b="1" dirty="0">
              <a:latin typeface="Times New Roman" panose="02020603050405020304" pitchFamily="18" charset="0"/>
              <a:cs typeface="Times New Roman" panose="02020603050405020304" pitchFamily="18" charset="0"/>
            </a:endParaRPr>
          </a:p>
        </p:txBody>
      </p:sp>
      <p:sp>
        <p:nvSpPr>
          <p:cNvPr id="35842" name="Title 2"/>
          <p:cNvSpPr>
            <a:spLocks noGrp="1"/>
          </p:cNvSpPr>
          <p:nvPr>
            <p:ph type="title"/>
          </p:nvPr>
        </p:nvSpPr>
        <p:spPr>
          <a:xfrm>
            <a:off x="122664" y="234973"/>
            <a:ext cx="8876370" cy="794657"/>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EXAMINATION NOTIFICATION LETTERS</a:t>
            </a:r>
          </a:p>
        </p:txBody>
      </p:sp>
    </p:spTree>
    <p:extLst>
      <p:ext uri="{BB962C8B-B14F-4D97-AF65-F5344CB8AC3E}">
        <p14:creationId xmlns:p14="http://schemas.microsoft.com/office/powerpoint/2010/main" val="1735779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892098" y="1561371"/>
            <a:ext cx="10461701" cy="4697387"/>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If a veteran misses their exam and it is not rescheduled, VA will most likely deny their claim</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To reschedule a missed examination before the claim is decided, send a 21-4138 to request that the missed exam be rescheduled and explain that the veteran is ready and willing to report to the exam</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To reschedule an exam after the claim is decided use a 20-0995 (Supplemental Claim Form)</a:t>
            </a:r>
          </a:p>
        </p:txBody>
      </p:sp>
      <p:sp>
        <p:nvSpPr>
          <p:cNvPr id="2" name="Slide Number Placeholder 1"/>
          <p:cNvSpPr>
            <a:spLocks noGrp="1"/>
          </p:cNvSpPr>
          <p:nvPr>
            <p:ph type="sldNum" sz="quarter" idx="12"/>
          </p:nvPr>
        </p:nvSpPr>
        <p:spPr>
          <a:xfrm>
            <a:off x="8610599" y="6386146"/>
            <a:ext cx="2743200" cy="365125"/>
          </a:xfrm>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38</a:t>
            </a:fld>
            <a:endParaRPr lang="en-US" altLang="en-US" sz="2000" b="1" dirty="0">
              <a:latin typeface="Times New Roman" panose="02020603050405020304" pitchFamily="18" charset="0"/>
              <a:cs typeface="Times New Roman" panose="02020603050405020304" pitchFamily="18" charset="0"/>
            </a:endParaRPr>
          </a:p>
        </p:txBody>
      </p:sp>
      <p:sp>
        <p:nvSpPr>
          <p:cNvPr id="9218" name="Title 1"/>
          <p:cNvSpPr>
            <a:spLocks noGrp="1"/>
          </p:cNvSpPr>
          <p:nvPr>
            <p:ph type="title"/>
          </p:nvPr>
        </p:nvSpPr>
        <p:spPr>
          <a:xfrm>
            <a:off x="0" y="181424"/>
            <a:ext cx="8909824" cy="887434"/>
          </a:xfrm>
        </p:spPr>
        <p:txBody>
          <a:bodyPr>
            <a:noAutofit/>
          </a:bodyPr>
          <a:lstStyle/>
          <a:p>
            <a:pPr eaLnBrk="1" hangingPunct="1"/>
            <a:r>
              <a:rPr lang="en-US" altLang="en-US" sz="4000" dirty="0">
                <a:latin typeface="Times New Roman" panose="02020603050405020304" pitchFamily="18" charset="0"/>
                <a:cs typeface="Times New Roman" panose="02020603050405020304" pitchFamily="18" charset="0"/>
              </a:rPr>
              <a:t>WHAT IF THE VETERAN MISSES THEIR EXAM?</a:t>
            </a:r>
          </a:p>
        </p:txBody>
      </p:sp>
    </p:spTree>
    <p:extLst>
      <p:ext uri="{BB962C8B-B14F-4D97-AF65-F5344CB8AC3E}">
        <p14:creationId xmlns:p14="http://schemas.microsoft.com/office/powerpoint/2010/main" val="2581764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190" y="1416205"/>
            <a:ext cx="10528610" cy="4576256"/>
          </a:xfrm>
        </p:spPr>
        <p:txBody>
          <a:bodyPr rtlCol="0">
            <a:noAutofit/>
          </a:bodyPr>
          <a:lstStyle/>
          <a:p>
            <a:pPr marL="109728" indent="0">
              <a:buNone/>
              <a:defRPr/>
            </a:pPr>
            <a:endParaRPr lang="en-US" sz="1100"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An inadequate examination is an exam that does not meet the criteria for a complete exam</a:t>
            </a:r>
          </a:p>
          <a:p>
            <a:pPr marL="452628" indent="-342900">
              <a:lnSpc>
                <a:spcPct val="100000"/>
              </a:lnSpc>
              <a:spcBef>
                <a:spcPts val="0"/>
              </a:spcBef>
              <a:defRPr/>
            </a:pPr>
            <a:endParaRPr lang="en-US"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This may include a lack of medical tests, missing information, improper measurement of joints, lack of a medical opinion, etc.</a:t>
            </a:r>
          </a:p>
          <a:p>
            <a:pPr marL="452628" indent="-342900">
              <a:lnSpc>
                <a:spcPct val="100000"/>
              </a:lnSpc>
              <a:spcBef>
                <a:spcPts val="0"/>
              </a:spcBef>
              <a:defRPr/>
            </a:pPr>
            <a:endParaRPr lang="en-US"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If you believe that an exam is inadequate, appeal and request a new examination</a:t>
            </a: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39</a:t>
            </a:fld>
            <a:endParaRPr lang="en-US" altLang="en-US" sz="2000" b="1"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131956" y="350234"/>
            <a:ext cx="8229600" cy="723900"/>
          </a:xfrm>
        </p:spPr>
        <p:txBody>
          <a:bodyPr rtlCol="0">
            <a:normAutofit/>
          </a:bodyPr>
          <a:lstStyle/>
          <a:p>
            <a:pPr>
              <a:defRPr/>
            </a:pPr>
            <a:r>
              <a:rPr lang="en-US" sz="3600" dirty="0">
                <a:latin typeface="Times New Roman" panose="02020603050405020304" pitchFamily="18" charset="0"/>
                <a:cs typeface="Times New Roman" panose="02020603050405020304" pitchFamily="18" charset="0"/>
              </a:rPr>
              <a:t>INADEQUATE EXAMINATIONS</a:t>
            </a:r>
          </a:p>
        </p:txBody>
      </p:sp>
      <p:sp>
        <p:nvSpPr>
          <p:cNvPr id="4" name="Rectangle 3"/>
          <p:cNvSpPr/>
          <p:nvPr/>
        </p:nvSpPr>
        <p:spPr>
          <a:xfrm>
            <a:off x="1971907" y="5427286"/>
            <a:ext cx="2617448" cy="523220"/>
          </a:xfrm>
          <a:prstGeom prst="rect">
            <a:avLst/>
          </a:prstGeom>
        </p:spPr>
        <p:txBody>
          <a:bodyPr wrap="none">
            <a:spAutoFit/>
          </a:bodyPr>
          <a:lstStyle/>
          <a:p>
            <a:pPr marL="109728" eaLnBrk="1" fontAlgn="auto" hangingPunct="1">
              <a:spcAft>
                <a:spcPts val="0"/>
              </a:spcAft>
              <a:defRPr/>
            </a:pPr>
            <a:r>
              <a:rPr lang="en-US" sz="2800" b="1" dirty="0">
                <a:solidFill>
                  <a:srgbClr val="991A1E"/>
                </a:solidFill>
                <a:latin typeface="Times New Roman" panose="02020603050405020304" pitchFamily="18" charset="0"/>
                <a:cs typeface="Times New Roman" panose="02020603050405020304" pitchFamily="18" charset="0"/>
                <a:hlinkClick r:id="rId3"/>
              </a:rPr>
              <a:t>38 C.F.R. §4.70</a:t>
            </a:r>
            <a:endParaRPr lang="en-US" sz="2800" b="1" dirty="0">
              <a:solidFill>
                <a:srgbClr val="991A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89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34"/>
            <a:ext cx="8229600" cy="894286"/>
          </a:xfrm>
        </p:spPr>
        <p:txBody>
          <a:bodyPr>
            <a:normAutofit/>
          </a:bodyPr>
          <a:lstStyle/>
          <a:p>
            <a:pPr>
              <a:defRPr/>
            </a:pPr>
            <a:r>
              <a:rPr lang="en-US" sz="3600" dirty="0">
                <a:latin typeface="Times New Roman" panose="02020603050405020304" pitchFamily="18" charset="0"/>
                <a:cs typeface="Times New Roman" panose="02020603050405020304" pitchFamily="18" charset="0"/>
              </a:rPr>
              <a:t>WHAT ABOUT……</a:t>
            </a:r>
          </a:p>
        </p:txBody>
      </p:sp>
      <p:sp>
        <p:nvSpPr>
          <p:cNvPr id="56323" name="Content Placeholder 2"/>
          <p:cNvSpPr>
            <a:spLocks noGrp="1"/>
          </p:cNvSpPr>
          <p:nvPr>
            <p:ph idx="1"/>
          </p:nvPr>
        </p:nvSpPr>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ACUTE</a:t>
            </a:r>
          </a:p>
          <a:p>
            <a:pPr eaLnBrk="1" hangingPunct="1"/>
            <a:r>
              <a:rPr lang="en-US" altLang="en-US" sz="2800" dirty="0">
                <a:latin typeface="Times New Roman" panose="02020603050405020304" pitchFamily="18" charset="0"/>
                <a:cs typeface="Times New Roman" panose="02020603050405020304" pitchFamily="18" charset="0"/>
              </a:rPr>
              <a:t>CHRONIC</a:t>
            </a:r>
          </a:p>
          <a:p>
            <a:pPr eaLnBrk="1" hangingPunct="1"/>
            <a:r>
              <a:rPr lang="en-US" altLang="en-US" sz="2800" dirty="0">
                <a:latin typeface="Times New Roman" panose="02020603050405020304" pitchFamily="18" charset="0"/>
                <a:cs typeface="Times New Roman" panose="02020603050405020304" pitchFamily="18" charset="0"/>
              </a:rPr>
              <a:t>BENIGN</a:t>
            </a:r>
          </a:p>
          <a:p>
            <a:pPr eaLnBrk="1" hangingPunct="1"/>
            <a:r>
              <a:rPr lang="en-US" altLang="en-US" sz="2800" dirty="0">
                <a:latin typeface="Times New Roman" panose="02020603050405020304" pitchFamily="18" charset="0"/>
                <a:cs typeface="Times New Roman" panose="02020603050405020304" pitchFamily="18" charset="0"/>
              </a:rPr>
              <a:t>MALIGNANT</a:t>
            </a:r>
          </a:p>
          <a:p>
            <a:pPr eaLnBrk="1" hangingPunct="1"/>
            <a:r>
              <a:rPr lang="en-US" altLang="en-US" sz="2800" dirty="0">
                <a:latin typeface="Times New Roman" panose="02020603050405020304" pitchFamily="18" charset="0"/>
                <a:cs typeface="Times New Roman" panose="02020603050405020304" pitchFamily="18" charset="0"/>
              </a:rPr>
              <a:t>METASTATIC</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GET A GOOD DICTIONARY!! (or learn how to Google)</a:t>
            </a:r>
          </a:p>
          <a:p>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4</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07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63" y="1393902"/>
            <a:ext cx="10773937" cy="4680536"/>
          </a:xfrm>
        </p:spPr>
        <p:txBody>
          <a:bodyPr rtlCol="0">
            <a:normAutofit/>
          </a:bodyPr>
          <a:lstStyle/>
          <a:p>
            <a:pPr marL="566928" indent="-457200">
              <a:defRPr/>
            </a:pPr>
            <a:endParaRPr lang="en-US" sz="1400" dirty="0">
              <a:latin typeface="Times New Roman" panose="02020603050405020304" pitchFamily="18" charset="0"/>
              <a:cs typeface="Times New Roman" panose="02020603050405020304" pitchFamily="18" charset="0"/>
            </a:endParaRPr>
          </a:p>
          <a:p>
            <a:pPr marL="109728" indent="0">
              <a:lnSpc>
                <a:spcPct val="100000"/>
              </a:lnSpc>
              <a:buNone/>
              <a:defRPr/>
            </a:pPr>
            <a:r>
              <a:rPr lang="en-US" sz="3200" dirty="0">
                <a:latin typeface="Times New Roman" panose="02020603050405020304" pitchFamily="18" charset="0"/>
                <a:cs typeface="Times New Roman" panose="02020603050405020304" pitchFamily="18" charset="0"/>
              </a:rPr>
              <a:t>To request a re-examination, the VA must:</a:t>
            </a:r>
          </a:p>
          <a:p>
            <a:pPr marL="109728" indent="0">
              <a:lnSpc>
                <a:spcPct val="100000"/>
              </a:lnSpc>
              <a:buNone/>
              <a:defRPr/>
            </a:pPr>
            <a:endParaRPr lang="en-US" sz="3200" dirty="0">
              <a:latin typeface="Times New Roman" panose="02020603050405020304" pitchFamily="18" charset="0"/>
              <a:cs typeface="Times New Roman" panose="02020603050405020304" pitchFamily="18" charset="0"/>
            </a:endParaRP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Document the reason</a:t>
            </a: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Identify any specific information needed in the examination report</a:t>
            </a: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Give name and the facility of the medical examiner who conducted the prior examination</a:t>
            </a:r>
          </a:p>
          <a:p>
            <a:pPr marL="109728" indent="0">
              <a:buNone/>
              <a:defRPr/>
            </a:pPr>
            <a:endParaRPr lang="en-US" dirty="0"/>
          </a:p>
        </p:txBody>
      </p:sp>
      <p:sp>
        <p:nvSpPr>
          <p:cNvPr id="4" name="Slide Number Placeholder 3"/>
          <p:cNvSpPr>
            <a:spLocks noGrp="1"/>
          </p:cNvSpPr>
          <p:nvPr>
            <p:ph type="sldNum" sz="quarter" idx="12"/>
          </p:nvPr>
        </p:nvSpPr>
        <p:spPr/>
        <p:txBody>
          <a:bodyPr/>
          <a:lstStyle/>
          <a:p>
            <a:pPr>
              <a:defRPr/>
            </a:pPr>
            <a:fld id="{5CAEF462-C460-48B4-B9A5-E719289209B1}" type="slidenum">
              <a:rPr lang="en-US" altLang="en-US" sz="2000" b="1" smtClean="0">
                <a:latin typeface="Times New Roman" panose="02020603050405020304" pitchFamily="18" charset="0"/>
                <a:cs typeface="Times New Roman" panose="02020603050405020304" pitchFamily="18" charset="0"/>
              </a:rPr>
              <a:pPr>
                <a:defRPr/>
              </a:pPr>
              <a:t>40</a:t>
            </a:fld>
            <a:endParaRPr lang="en-US" altLang="en-US" sz="2000" b="1" dirty="0">
              <a:latin typeface="Times New Roman" panose="02020603050405020304" pitchFamily="18" charset="0"/>
              <a:cs typeface="Times New Roman" panose="02020603050405020304" pitchFamily="18" charset="0"/>
            </a:endParaRPr>
          </a:p>
        </p:txBody>
      </p:sp>
      <p:sp>
        <p:nvSpPr>
          <p:cNvPr id="43010" name="Title 1"/>
          <p:cNvSpPr>
            <a:spLocks noGrp="1"/>
          </p:cNvSpPr>
          <p:nvPr>
            <p:ph type="title"/>
          </p:nvPr>
        </p:nvSpPr>
        <p:spPr>
          <a:xfrm>
            <a:off x="91068" y="141754"/>
            <a:ext cx="8077200" cy="114300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RE-EXAMINATIONS</a:t>
            </a:r>
          </a:p>
        </p:txBody>
      </p:sp>
    </p:spTree>
    <p:extLst>
      <p:ext uri="{BB962C8B-B14F-4D97-AF65-F5344CB8AC3E}">
        <p14:creationId xmlns:p14="http://schemas.microsoft.com/office/powerpoint/2010/main" val="1050440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025913" y="2018571"/>
            <a:ext cx="10327887" cy="3572333"/>
          </a:xfrm>
        </p:spPr>
        <p:txBody>
          <a:bodyPr>
            <a:noAutofit/>
          </a:bodyPr>
          <a:lstStyle/>
          <a:p>
            <a:pPr marL="0" indent="0">
              <a:buNone/>
            </a:pPr>
            <a:r>
              <a:rPr lang="en-US" altLang="en-US" sz="2800" dirty="0">
                <a:latin typeface="Times New Roman" panose="02020603050405020304" pitchFamily="18" charset="0"/>
                <a:cs typeface="Times New Roman" panose="02020603050405020304" pitchFamily="18" charset="0"/>
              </a:rPr>
              <a:t>When talking to your veterans explain that exams are a good thing. It’s the veteran’s chance to tell VA what’s really going on and to have a medical professional confirm the disability</a:t>
            </a:r>
          </a:p>
          <a:p>
            <a:pPr marL="0" indent="0">
              <a:buNone/>
            </a:pPr>
            <a:endParaRPr lang="en-US" altLang="en-US" sz="14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Do </a:t>
            </a:r>
            <a:r>
              <a:rPr lang="en-US" altLang="en-US" sz="2800" b="1" u="sng" dirty="0">
                <a:latin typeface="Times New Roman" panose="02020603050405020304" pitchFamily="18" charset="0"/>
                <a:cs typeface="Times New Roman" panose="02020603050405020304" pitchFamily="18" charset="0"/>
              </a:rPr>
              <a:t>NOT</a:t>
            </a:r>
            <a:r>
              <a:rPr lang="en-US" altLang="en-US" sz="2800" dirty="0">
                <a:latin typeface="Times New Roman" panose="02020603050405020304" pitchFamily="18" charset="0"/>
                <a:cs typeface="Times New Roman" panose="02020603050405020304" pitchFamily="18" charset="0"/>
              </a:rPr>
              <a:t> instruct the veteran to lie or embellish the severity – VA needs the truth to create an accurate decision </a:t>
            </a:r>
          </a:p>
          <a:p>
            <a:pPr marL="0" indent="0">
              <a:buNone/>
            </a:pPr>
            <a:endParaRPr lang="en-US" altLang="en-US" sz="12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Explain that when going to an exam, the VA is evaluating you from the moment you arrive to the moment you leave</a:t>
            </a:r>
          </a:p>
        </p:txBody>
      </p:sp>
      <p:sp>
        <p:nvSpPr>
          <p:cNvPr id="2" name="Slide Number Placeholder 1"/>
          <p:cNvSpPr>
            <a:spLocks noGrp="1"/>
          </p:cNvSpPr>
          <p:nvPr>
            <p:ph type="sldNum" sz="quarter" idx="12"/>
          </p:nvPr>
        </p:nvSpPr>
        <p:spPr/>
        <p:txBody>
          <a:bodyPr/>
          <a:lstStyle/>
          <a:p>
            <a:fld id="{A52124A5-1B9B-4B07-834C-F8730363EEE2}" type="slidenum">
              <a:rPr lang="en-US" altLang="en-US" sz="2000" b="1" smtClean="0">
                <a:latin typeface="Times New Roman" panose="02020603050405020304" pitchFamily="18" charset="0"/>
                <a:cs typeface="Times New Roman" panose="02020603050405020304" pitchFamily="18" charset="0"/>
              </a:rPr>
              <a:pPr/>
              <a:t>41</a:t>
            </a:fld>
            <a:endParaRPr lang="en-US" altLang="en-US" sz="2000" b="1" dirty="0">
              <a:latin typeface="Times New Roman" panose="02020603050405020304" pitchFamily="18" charset="0"/>
              <a:cs typeface="Times New Roman" panose="02020603050405020304" pitchFamily="18" charset="0"/>
            </a:endParaRPr>
          </a:p>
        </p:txBody>
      </p:sp>
      <p:sp>
        <p:nvSpPr>
          <p:cNvPr id="9218" name="Title 1"/>
          <p:cNvSpPr>
            <a:spLocks noGrp="1"/>
          </p:cNvSpPr>
          <p:nvPr>
            <p:ph type="title"/>
          </p:nvPr>
        </p:nvSpPr>
        <p:spPr>
          <a:xfrm>
            <a:off x="92463" y="433011"/>
            <a:ext cx="8229600" cy="446087"/>
          </a:xfrm>
        </p:spPr>
        <p:txBody>
          <a:bodyPr>
            <a:noAutofit/>
          </a:bodyPr>
          <a:lstStyle/>
          <a:p>
            <a:pPr eaLnBrk="1" hangingPunct="1"/>
            <a:r>
              <a:rPr lang="en-US" altLang="en-US" sz="4000" dirty="0">
                <a:latin typeface="Times New Roman" panose="02020603050405020304" pitchFamily="18" charset="0"/>
                <a:cs typeface="Times New Roman" panose="02020603050405020304" pitchFamily="18" charset="0"/>
              </a:rPr>
              <a:t>EDUCATE THE VETERAN</a:t>
            </a:r>
          </a:p>
        </p:txBody>
      </p:sp>
    </p:spTree>
    <p:extLst>
      <p:ext uri="{BB962C8B-B14F-4D97-AF65-F5344CB8AC3E}">
        <p14:creationId xmlns:p14="http://schemas.microsoft.com/office/powerpoint/2010/main" val="1212569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905" y="2397948"/>
            <a:ext cx="7399422" cy="1077218"/>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Questions?</a:t>
            </a:r>
            <a:br>
              <a:rPr lang="en-US" sz="2400" b="1" dirty="0">
                <a:solidFill>
                  <a:prstClr val="black"/>
                </a:solidFill>
                <a:latin typeface="Times New Roman" panose="02020603050405020304" pitchFamily="18" charset="0"/>
                <a:cs typeface="Times New Roman" panose="02020603050405020304" pitchFamily="18" charset="0"/>
              </a:rPr>
            </a:b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4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46578"/>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TYPES OF MEDICAL RECORDS</a:t>
            </a:r>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760D542-3BFF-4BF7-B323-99FAF0421DD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5</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70156" y="1558314"/>
            <a:ext cx="10383644" cy="1731243"/>
          </a:xfrm>
          <a:prstGeom prst="rect">
            <a:avLst/>
          </a:prstGeom>
          <a:noFill/>
        </p:spPr>
        <p:txBody>
          <a:bodyPr wrap="square">
            <a:spAutoFit/>
          </a:bodyPr>
          <a:lstStyle/>
          <a:p>
            <a:pPr marL="428625" indent="-203200" eaLnBrk="1" fontAlgn="auto" hangingPunct="1">
              <a:spcBef>
                <a:spcPts val="0"/>
              </a:spcBef>
              <a:spcAft>
                <a:spcPts val="0"/>
              </a:spcAft>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Service Treatment Records (STRs)</a:t>
            </a:r>
          </a:p>
          <a:p>
            <a:pPr eaLnBrk="1" fontAlgn="auto" hangingPunct="1">
              <a:spcBef>
                <a:spcPts val="0"/>
              </a:spcBef>
              <a:spcAft>
                <a:spcPts val="0"/>
              </a:spcAft>
              <a:defRPr/>
            </a:pPr>
            <a:endParaRPr lang="en-US" sz="1050" dirty="0">
              <a:latin typeface="Times New Roman" panose="02020603050405020304" pitchFamily="18" charset="0"/>
              <a:cs typeface="Times New Roman" panose="02020603050405020304" pitchFamily="18" charset="0"/>
            </a:endParaRPr>
          </a:p>
          <a:p>
            <a:pPr marL="2486025" lvl="6" indent="-19526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Hard Copy STR</a:t>
            </a:r>
          </a:p>
          <a:p>
            <a:pPr marL="2486025" lvl="6" indent="-19526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Electronic STR</a:t>
            </a:r>
          </a:p>
        </p:txBody>
      </p:sp>
      <p:sp>
        <p:nvSpPr>
          <p:cNvPr id="10244" name="TextBox 5"/>
          <p:cNvSpPr txBox="1">
            <a:spLocks noChangeArrowheads="1"/>
          </p:cNvSpPr>
          <p:nvPr/>
        </p:nvSpPr>
        <p:spPr bwMode="auto">
          <a:xfrm>
            <a:off x="1193180" y="3661875"/>
            <a:ext cx="1016062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VA Medical Records (including C&amp;P Exams)</a:t>
            </a:r>
          </a:p>
          <a:p>
            <a:pPr marL="461963" indent="-342900" eaLnBrk="1" hangingPunct="1">
              <a:spcBef>
                <a:spcPct val="0"/>
              </a:spcBef>
            </a:pPr>
            <a:endParaRPr lang="en-US" altLang="en-US" sz="1050" dirty="0">
              <a:latin typeface="Times New Roman" panose="02020603050405020304" pitchFamily="18" charset="0"/>
              <a:cs typeface="Times New Roman" panose="02020603050405020304" pitchFamily="18" charset="0"/>
            </a:endParaRPr>
          </a:p>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Private Treatment Records</a:t>
            </a:r>
          </a:p>
          <a:p>
            <a:pPr marL="461963" indent="-342900" eaLnBrk="1" hangingPunct="1">
              <a:spcBef>
                <a:spcPct val="0"/>
              </a:spcBef>
            </a:pPr>
            <a:endParaRPr lang="en-US" altLang="en-US" sz="1050" dirty="0">
              <a:latin typeface="Times New Roman" panose="02020603050405020304" pitchFamily="18" charset="0"/>
              <a:cs typeface="Times New Roman" panose="02020603050405020304" pitchFamily="18" charset="0"/>
            </a:endParaRPr>
          </a:p>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Specialty Records</a:t>
            </a:r>
          </a:p>
        </p:txBody>
      </p:sp>
    </p:spTree>
    <p:extLst>
      <p:ext uri="{BB962C8B-B14F-4D97-AF65-F5344CB8AC3E}">
        <p14:creationId xmlns:p14="http://schemas.microsoft.com/office/powerpoint/2010/main" val="16949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751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SERVICE TREATMENT RECORDS</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6</a:t>
            </a:fld>
            <a:endParaRPr lang="en-US"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13678" y="1516566"/>
            <a:ext cx="10640121" cy="4091242"/>
          </a:xfrm>
          <a:prstGeom prst="rect">
            <a:avLst/>
          </a:prstGeom>
          <a:noFill/>
        </p:spPr>
        <p:txBody>
          <a:bodyPr wrap="square">
            <a:noAutofit/>
          </a:bodyPr>
          <a:lstStyle/>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Entrance and Exit Physicals</a:t>
            </a:r>
          </a:p>
          <a:p>
            <a:pPr marL="428625" indent="-203200"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Sick Call / Medical Appointments (Hand Written &amp; Typed)</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Periodic Health Assessments &amp; Post Deployment Health Assessments (PHAs &amp; PDHAs)</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Audiograms, Labs, Etc…</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Don’t list all of the </a:t>
            </a:r>
            <a:r>
              <a:rPr lang="en-US" sz="2800" dirty="0" err="1">
                <a:latin typeface="Times New Roman" panose="02020603050405020304" pitchFamily="18" charset="0"/>
                <a:cs typeface="Times New Roman" panose="02020603050405020304" pitchFamily="18" charset="0"/>
              </a:rPr>
              <a:t>AutoCites</a:t>
            </a:r>
            <a:r>
              <a:rPr lang="en-US" sz="2800" dirty="0">
                <a:latin typeface="Times New Roman" panose="02020603050405020304" pitchFamily="18" charset="0"/>
                <a:cs typeface="Times New Roman" panose="02020603050405020304" pitchFamily="18" charset="0"/>
              </a:rPr>
              <a:t> problems as claimable issues</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Look at the actual medical notes</a:t>
            </a: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7992" y="1246308"/>
            <a:ext cx="8758848" cy="5292605"/>
          </a:xfrm>
          <a:prstGeom prst="rect">
            <a:avLst/>
          </a:prstGeom>
        </p:spPr>
      </p:pic>
      <p:sp>
        <p:nvSpPr>
          <p:cNvPr id="13314" name="Title 1"/>
          <p:cNvSpPr>
            <a:spLocks noGrp="1"/>
          </p:cNvSpPr>
          <p:nvPr>
            <p:ph type="title"/>
          </p:nvPr>
        </p:nvSpPr>
        <p:spPr>
          <a:xfrm>
            <a:off x="103615" y="383728"/>
            <a:ext cx="6631417" cy="495300"/>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MEDICAL RECORDS</a:t>
            </a: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0EB49BF-C9CA-499A-A0A9-610C74EE3D1C}"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7</a:t>
            </a:fld>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39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6331" y="2008063"/>
            <a:ext cx="8215312" cy="3508653"/>
          </a:xfrm>
          <a:prstGeom prst="rect">
            <a:avLst/>
          </a:prstGeom>
          <a:noFill/>
        </p:spPr>
        <p:txBody>
          <a:bodyPr wrap="square">
            <a:spAutoFit/>
          </a:bodyPr>
          <a:lstStyle/>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ubjective: A brief summary of the veteran’s complaints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bjective: A summary of the medical professional’s findings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ssessment: The potential diagnosis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lan: The recommended treatment</a:t>
            </a:r>
          </a:p>
        </p:txBody>
      </p:sp>
      <p:sp>
        <p:nvSpPr>
          <p:cNvPr id="5" name="Title 1"/>
          <p:cNvSpPr>
            <a:spLocks noGrp="1"/>
          </p:cNvSpPr>
          <p:nvPr>
            <p:ph type="title"/>
          </p:nvPr>
        </p:nvSpPr>
        <p:spPr>
          <a:xfrm>
            <a:off x="122663" y="223316"/>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SOAP NOTES</a:t>
            </a:r>
          </a:p>
        </p:txBody>
      </p:sp>
      <p:sp>
        <p:nvSpPr>
          <p:cNvPr id="81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EF273971-5854-472E-996C-55F6E245C2EB}"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8</a:t>
            </a:fld>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9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85455"/>
            <a:ext cx="9837174" cy="857250"/>
          </a:xfrm>
        </p:spPr>
        <p:txBody>
          <a:bodyPr>
            <a:normAutofit/>
          </a:bodyPr>
          <a:lstStyle/>
          <a:p>
            <a:pPr eaLnBrk="1" hangingPunct="1"/>
            <a:r>
              <a:rPr lang="en-US" altLang="en-US" sz="5400" dirty="0">
                <a:latin typeface="Times New Roman" panose="02020603050405020304" pitchFamily="18" charset="0"/>
                <a:cs typeface="Times New Roman" panose="02020603050405020304" pitchFamily="18" charset="0"/>
              </a:rPr>
              <a:t>S</a:t>
            </a:r>
            <a:r>
              <a:rPr lang="en-US" altLang="en-US" sz="2700" dirty="0">
                <a:latin typeface="Times New Roman" panose="02020603050405020304" pitchFamily="18" charset="0"/>
                <a:cs typeface="Times New Roman" panose="02020603050405020304" pitchFamily="18" charset="0"/>
              </a:rPr>
              <a:t>UBJECTIVE/</a:t>
            </a:r>
            <a:r>
              <a:rPr lang="en-US" altLang="en-US" sz="5300" dirty="0">
                <a:latin typeface="Times New Roman" panose="02020603050405020304" pitchFamily="18" charset="0"/>
                <a:cs typeface="Times New Roman" panose="02020603050405020304" pitchFamily="18" charset="0"/>
              </a:rPr>
              <a:t>O</a:t>
            </a:r>
            <a:r>
              <a:rPr lang="en-US" altLang="en-US" sz="2700" dirty="0">
                <a:latin typeface="Times New Roman" panose="02020603050405020304" pitchFamily="18" charset="0"/>
                <a:cs typeface="Times New Roman" panose="02020603050405020304" pitchFamily="18" charset="0"/>
              </a:rPr>
              <a:t>BJECTIVE</a:t>
            </a:r>
          </a:p>
        </p:txBody>
      </p:sp>
      <p:sp>
        <p:nvSpPr>
          <p:cNvPr id="18436" name="Slide Number Placeholder 1"/>
          <p:cNvSpPr>
            <a:spLocks noGrp="1"/>
          </p:cNvSpPr>
          <p:nvPr>
            <p:ph type="sldNum" sz="quarter" idx="12"/>
          </p:nvPr>
        </p:nvSpPr>
        <p:spPr bwMode="auto">
          <a:xfrm>
            <a:off x="8640097" y="635635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A3E9D7E-1F88-45CB-B53F-2110D86E4746}" type="slidenum">
              <a:rPr lang="en-US" altLang="en-US" sz="2000">
                <a:latin typeface="Times New Roman" panose="02020603050405020304" pitchFamily="18" charset="0"/>
                <a:cs typeface="Times New Roman" panose="02020603050405020304" pitchFamily="18" charset="0"/>
              </a:rPr>
              <a:pPr fontAlgn="base">
                <a:spcBef>
                  <a:spcPct val="0"/>
                </a:spcBef>
                <a:spcAft>
                  <a:spcPct val="0"/>
                </a:spcAft>
                <a:buFontTx/>
                <a:buNone/>
              </a:pPr>
              <a:t>9</a:t>
            </a:fld>
            <a:endParaRPr lang="en-US" altLang="en-US" sz="2000" dirty="0">
              <a:latin typeface="Times New Roman" panose="02020603050405020304" pitchFamily="18" charset="0"/>
              <a:cs typeface="Times New Roman" panose="02020603050405020304" pitchFamily="18" charset="0"/>
            </a:endParaRP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558" y="1436637"/>
            <a:ext cx="8586788" cy="462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9660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2171</TotalTime>
  <Words>3198</Words>
  <Application>Microsoft Office PowerPoint</Application>
  <PresentationFormat>Widescreen</PresentationFormat>
  <Paragraphs>520</Paragraphs>
  <Slides>42</Slides>
  <Notes>40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Baskerville Old Face</vt:lpstr>
      <vt:lpstr>Calibri</vt:lpstr>
      <vt:lpstr>Calibri Light</vt:lpstr>
      <vt:lpstr>Times New Roman</vt:lpstr>
      <vt:lpstr>Tw Cen MT</vt:lpstr>
      <vt:lpstr>Custom Design</vt:lpstr>
      <vt:lpstr>Office Theme</vt:lpstr>
      <vt:lpstr>1_Custom Design</vt:lpstr>
      <vt:lpstr>PowerPoint Presentation</vt:lpstr>
      <vt:lpstr>MEDICAL TERMINOLOGY</vt:lpstr>
      <vt:lpstr>3 Basic Parts</vt:lpstr>
      <vt:lpstr>WHAT ABOUT……</vt:lpstr>
      <vt:lpstr>TYPES OF MEDICAL RECORDS</vt:lpstr>
      <vt:lpstr>SERVICE TREATMENT RECORDS</vt:lpstr>
      <vt:lpstr>MEDICAL RECORDS</vt:lpstr>
      <vt:lpstr>SOAP NOTES</vt:lpstr>
      <vt:lpstr>SUBJECTIVE/OBJECTIVE</vt:lpstr>
      <vt:lpstr>ASSESSMENT/PLAN</vt:lpstr>
      <vt:lpstr>Physicals</vt:lpstr>
      <vt:lpstr>Physical Exam</vt:lpstr>
      <vt:lpstr>PERIODIC HEALTH ASSESSMENTS / POST DEPLOYMENT HEALTH ASSESSMENTS (PHAS &amp; PDHAS) </vt:lpstr>
      <vt:lpstr>PRIVATE TREATMENT RECORDS AND SPECIALTY EXAMS</vt:lpstr>
      <vt:lpstr>Audiograms</vt:lpstr>
      <vt:lpstr>LAB REPORTS</vt:lpstr>
      <vt:lpstr>RADIOLOGY REPORTS/MRI’S </vt:lpstr>
      <vt:lpstr>LOCATING STRs</vt:lpstr>
      <vt:lpstr>NO MEDICAL RECORDS?</vt:lpstr>
      <vt:lpstr>HOW CAN YOU STILL FILE?</vt:lpstr>
      <vt:lpstr>A FEW KEY POINTS TO REMEMBER</vt:lpstr>
      <vt:lpstr>PowerPoint Presentation</vt:lpstr>
      <vt:lpstr>WHEN ARE EXAMINATIONS NEEDED?</vt:lpstr>
      <vt:lpstr>MEDICAL OPINIONS</vt:lpstr>
      <vt:lpstr>MEDICAL OPINIONS</vt:lpstr>
      <vt:lpstr>MEDICAL OPINIONS</vt:lpstr>
      <vt:lpstr>PowerPoint Presentation</vt:lpstr>
      <vt:lpstr>Examples…</vt:lpstr>
      <vt:lpstr>PowerPoint Presentation</vt:lpstr>
      <vt:lpstr>PowerPoint Presentation</vt:lpstr>
      <vt:lpstr>PowerPoint Presentation</vt:lpstr>
      <vt:lpstr> GENERAL EXAMINATIONS: </vt:lpstr>
      <vt:lpstr> SPECIALIST EXAMINATIONS:</vt:lpstr>
      <vt:lpstr>DISABILITY BENEFITS QUESTIONAIRE (DBQ)</vt:lpstr>
      <vt:lpstr>WHEN TO UTILIZE A DBQ?</vt:lpstr>
      <vt:lpstr>SIGNATURES:</vt:lpstr>
      <vt:lpstr>EXAMINATION NOTIFICATION LETTERS</vt:lpstr>
      <vt:lpstr>WHAT IF THE VETERAN MISSES THEIR EXAM?</vt:lpstr>
      <vt:lpstr>INADEQUATE EXAMINATIONS</vt:lpstr>
      <vt:lpstr>RE-EXAMINATIONS</vt:lpstr>
      <vt:lpstr>EDUCATE THE VETERAN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TERMINOLOGY/ ABBREVIATIONS</dc:title>
  <dc:creator>Chris Macinkowicz</dc:creator>
  <cp:lastModifiedBy>Christopher Macinkowicz</cp:lastModifiedBy>
  <cp:revision>118</cp:revision>
  <cp:lastPrinted>2023-08-10T17:54:57Z</cp:lastPrinted>
  <dcterms:created xsi:type="dcterms:W3CDTF">2018-06-11T18:35:39Z</dcterms:created>
  <dcterms:modified xsi:type="dcterms:W3CDTF">2023-08-10T18:01:33Z</dcterms:modified>
</cp:coreProperties>
</file>