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0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3" r:id="rId2"/>
    <p:sldMasterId id="2147483697" r:id="rId3"/>
    <p:sldMasterId id="2147483721" r:id="rId4"/>
    <p:sldMasterId id="2147483743" r:id="rId5"/>
    <p:sldMasterId id="2147483747" r:id="rId6"/>
    <p:sldMasterId id="2147483751" r:id="rId7"/>
    <p:sldMasterId id="2147483758" r:id="rId8"/>
    <p:sldMasterId id="2147483762" r:id="rId9"/>
    <p:sldMasterId id="2147483769" r:id="rId10"/>
    <p:sldMasterId id="2147483775" r:id="rId11"/>
  </p:sldMasterIdLst>
  <p:notesMasterIdLst>
    <p:notesMasterId r:id="rId31"/>
  </p:notesMasterIdLst>
  <p:handoutMasterIdLst>
    <p:handoutMasterId r:id="rId32"/>
  </p:handoutMasterIdLst>
  <p:sldIdLst>
    <p:sldId id="256" r:id="rId12"/>
    <p:sldId id="508" r:id="rId13"/>
    <p:sldId id="509" r:id="rId14"/>
    <p:sldId id="510" r:id="rId15"/>
    <p:sldId id="511" r:id="rId16"/>
    <p:sldId id="516" r:id="rId17"/>
    <p:sldId id="515" r:id="rId18"/>
    <p:sldId id="514" r:id="rId19"/>
    <p:sldId id="513" r:id="rId20"/>
    <p:sldId id="512" r:id="rId21"/>
    <p:sldId id="517" r:id="rId22"/>
    <p:sldId id="518" r:id="rId23"/>
    <p:sldId id="519" r:id="rId24"/>
    <p:sldId id="522" r:id="rId25"/>
    <p:sldId id="523" r:id="rId26"/>
    <p:sldId id="527" r:id="rId27"/>
    <p:sldId id="526" r:id="rId28"/>
    <p:sldId id="525" r:id="rId29"/>
    <p:sldId id="524" r:id="rId3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3BD218-E9B2-9D19-BC80-C9480DA9B337}" name="Christopher Macinkowicz" initials="CM" userId="S::CMacinkowicz@vfw.org::0d70cd78-d19b-4f87-8c72-6e08ee5e17e3" providerId="AD"/>
  <p188:author id="{FD2A218D-84C9-914A-E9A7-8E8275C2389B}" name="Cindy Noel" initials="CN" userId="S::CNoel@vfw.org::a69c5529-2cff-475d-8882-9fc4b5b903c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Macinkowicz" initials="CM" lastIdx="9" clrIdx="0">
    <p:extLst>
      <p:ext uri="{19B8F6BF-5375-455C-9EA6-DF929625EA0E}">
        <p15:presenceInfo xmlns:p15="http://schemas.microsoft.com/office/powerpoint/2012/main" userId="Chris Macinkowic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A1E"/>
    <a:srgbClr val="A79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3979" autoAdjust="0"/>
  </p:normalViewPr>
  <p:slideViewPr>
    <p:cSldViewPr snapToGrid="0">
      <p:cViewPr varScale="1">
        <p:scale>
          <a:sx n="81" d="100"/>
          <a:sy n="81" d="100"/>
        </p:scale>
        <p:origin x="126" y="162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86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89584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US" sz="1400" dirty="0">
                <a:latin typeface="Times New Roman" panose="02020603050405020304" pitchFamily="18" charset="0"/>
              </a:rPr>
              <a:t>Electronic Submission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589585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sz="1400" dirty="0">
                <a:latin typeface="Times New Roman" panose="02020603050405020304" pitchFamily="18" charset="0"/>
              </a:rPr>
              <a:t>Electronic Submission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E80BC03-E498-44F3-8895-127E4384BE97}" type="slidenum">
              <a:rPr lang="en-US" sz="140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3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4CCB3563-B21F-4472-A953-CA98BFE318F2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B8C36D78-C19F-4765-8B7F-2FE8BFF07D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1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91ECD-413E-4768-B09E-4DB5B90674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698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91ECD-413E-4768-B09E-4DB5B90674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57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91ECD-413E-4768-B09E-4DB5B90674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752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91ECD-413E-4768-B09E-4DB5B90674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843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91ECD-413E-4768-B09E-4DB5B90674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920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91ECD-413E-4768-B09E-4DB5B90674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720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91ECD-413E-4768-B09E-4DB5B90674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884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91ECD-413E-4768-B09E-4DB5B90674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65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91ECD-413E-4768-B09E-4DB5B90674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469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91ECD-413E-4768-B09E-4DB5B90674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490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91ECD-413E-4768-B09E-4DB5B90674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040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91ECD-413E-4768-B09E-4DB5B90674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266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91ECD-413E-4768-B09E-4DB5B90674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483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91ECD-413E-4768-B09E-4DB5B90674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911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91ECD-413E-4768-B09E-4DB5B90674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796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91ECD-413E-4768-B09E-4DB5B90674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354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91ECD-413E-4768-B09E-4DB5B90674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077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91ECD-413E-4768-B09E-4DB5B90674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200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06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6448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152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8270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9448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7016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9485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1063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0174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735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2482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664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64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7991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11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2062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24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D809A6-B977-45CA-BC64-77C86AC76C02}" type="datetime1">
              <a:rPr lang="en-US" smtClean="0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F2E7C-C042-4555-B404-16BDCC60B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3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40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27586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5239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3685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681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2FB73DA-5FDE-45B5-BAA4-C61223CC44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506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2174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4466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3315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1949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8275F71-03D8-4E4B-9D1C-D9F8B6AB7123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9/8/2023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675AD29-2591-4391-8D28-DD298FB87CE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71122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303296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2643"/>
            <a:ext cx="10972800" cy="7375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>
                <a:latin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</a:defRPr>
            </a:lvl3pPr>
            <a:lvl4pPr>
              <a:defRPr sz="1350">
                <a:latin typeface="Times New Roman" panose="02020603050405020304" pitchFamily="18" charset="0"/>
              </a:defRPr>
            </a:lvl4pPr>
            <a:lvl5pPr>
              <a:defRPr sz="1350">
                <a:latin typeface="Times New Roman" panose="02020603050405020304" pitchFamily="18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>
                <a:latin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</a:defRPr>
            </a:lvl3pPr>
            <a:lvl4pPr>
              <a:defRPr sz="1350">
                <a:latin typeface="Times New Roman" panose="02020603050405020304" pitchFamily="18" charset="0"/>
              </a:defRPr>
            </a:lvl4pPr>
            <a:lvl5pPr>
              <a:defRPr sz="1350">
                <a:latin typeface="Times New Roman" panose="02020603050405020304" pitchFamily="18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(#)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dirty="0"/>
              <a:t>Seven Paths to Service Connection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259222E-0FA5-407E-8A7D-169509B952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240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82116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2643"/>
            <a:ext cx="10972800" cy="7375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>
                <a:latin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</a:defRPr>
            </a:lvl3pPr>
            <a:lvl4pPr>
              <a:defRPr sz="1350">
                <a:latin typeface="Times New Roman" panose="02020603050405020304" pitchFamily="18" charset="0"/>
              </a:defRPr>
            </a:lvl4pPr>
            <a:lvl5pPr>
              <a:defRPr sz="1350">
                <a:latin typeface="Times New Roman" panose="02020603050405020304" pitchFamily="18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>
                <a:latin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</a:defRPr>
            </a:lvl3pPr>
            <a:lvl4pPr>
              <a:defRPr sz="1350">
                <a:latin typeface="Times New Roman" panose="02020603050405020304" pitchFamily="18" charset="0"/>
              </a:defRPr>
            </a:lvl4pPr>
            <a:lvl5pPr>
              <a:defRPr sz="1350">
                <a:latin typeface="Times New Roman" panose="02020603050405020304" pitchFamily="18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(#)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dirty="0"/>
              <a:t>Seven Paths to Service Connection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259222E-0FA5-407E-8A7D-169509B952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4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56883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90333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2957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33220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64334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887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DDF5C-27CD-46D4-A243-EFD7FCA713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1228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548451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2643"/>
            <a:ext cx="10972800" cy="7375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>
                <a:latin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</a:defRPr>
            </a:lvl3pPr>
            <a:lvl4pPr>
              <a:defRPr sz="1350">
                <a:latin typeface="Times New Roman" panose="02020603050405020304" pitchFamily="18" charset="0"/>
              </a:defRPr>
            </a:lvl4pPr>
            <a:lvl5pPr>
              <a:defRPr sz="1350">
                <a:latin typeface="Times New Roman" panose="02020603050405020304" pitchFamily="18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>
                <a:latin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</a:defRPr>
            </a:lvl3pPr>
            <a:lvl4pPr>
              <a:defRPr sz="1350">
                <a:latin typeface="Times New Roman" panose="02020603050405020304" pitchFamily="18" charset="0"/>
              </a:defRPr>
            </a:lvl4pPr>
            <a:lvl5pPr>
              <a:defRPr sz="1350">
                <a:latin typeface="Times New Roman" panose="02020603050405020304" pitchFamily="18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(#)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dirty="0"/>
              <a:t>Seven Paths to Service Connection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259222E-0FA5-407E-8A7D-169509B952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023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87083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858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92177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73884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51519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37087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6610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8327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795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7964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83662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06668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834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2D809A6-B977-45CA-BC64-77C86AC76C02}" type="datetime1">
              <a:rPr lang="en-US" smtClean="0"/>
              <a:pPr>
                <a:defRPr/>
              </a:pPr>
              <a:t>9/8/2023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F2E7C-C042-4555-B404-16BDCC60B1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623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48897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8940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22966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601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7467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1630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0174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4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80" r:id="rId3"/>
    <p:sldLayoutId id="2147483681" r:id="rId4"/>
    <p:sldLayoutId id="2147483678" r:id="rId5"/>
    <p:sldLayoutId id="214748368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3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4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9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1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5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7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7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8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5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7077" y="2937510"/>
            <a:ext cx="74988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NVS Health Team Update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2023</a:t>
            </a:r>
          </a:p>
          <a:p>
            <a:pPr algn="ctr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9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8" y="230862"/>
            <a:ext cx="7880542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Beneficiary Travel (Caregiver)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E287A-F147-4743-8801-2BF03EED09A2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799AF3-5BE3-CBDF-6E83-B40DF3FD397F}"/>
              </a:ext>
            </a:extLst>
          </p:cNvPr>
          <p:cNvSpPr txBox="1"/>
          <p:nvPr/>
        </p:nvSpPr>
        <p:spPr>
          <a:xfrm>
            <a:off x="388620" y="1623060"/>
            <a:ext cx="11132820" cy="4558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 will pay for transportation and related lodging and meals for non-Veterans – Eligibility: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person is your family caregiver under the National Caregiver Program traveling to receive caregiver training or to support your care,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person is your medically required attendant traveling with you to support your care,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The person is your transplant care donor or support person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4843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8" y="230862"/>
            <a:ext cx="7880542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ATLAS 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E287A-F147-4743-8801-2BF03EED09A2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799AF3-5BE3-CBDF-6E83-B40DF3FD397F}"/>
              </a:ext>
            </a:extLst>
          </p:cNvPr>
          <p:cNvSpPr txBox="1"/>
          <p:nvPr/>
        </p:nvSpPr>
        <p:spPr>
          <a:xfrm>
            <a:off x="388620" y="1623060"/>
            <a:ext cx="11132820" cy="5309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Accessing Telehealth through Local Area Stations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art of VA’s “Anywhere to Anywhere Telehealth” initiative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to enhance the accessibility of VA health care.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ffers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veterans a convenient secure space to connect with a VA provider through video telehealth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There are 24 ATLAS sites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212121"/>
                </a:solidFill>
                <a:latin typeface="Calibri" panose="020F0502020204030204" pitchFamily="34" charset="0"/>
              </a:rPr>
              <a:t>VFW Posts host 5 sites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There are more sites across the country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2138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8" y="230862"/>
            <a:ext cx="7880542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ATLAS VFW Sites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E287A-F147-4743-8801-2BF03EED09A2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AFC611-FB06-C49A-B166-CDAC8E7FABBD}"/>
              </a:ext>
            </a:extLst>
          </p:cNvPr>
          <p:cNvGrpSpPr/>
          <p:nvPr/>
        </p:nvGrpSpPr>
        <p:grpSpPr>
          <a:xfrm>
            <a:off x="1293438" y="1360170"/>
            <a:ext cx="9077990" cy="5304389"/>
            <a:chOff x="1748766" y="690978"/>
            <a:chExt cx="9987698" cy="56368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C3D9A3-3014-1900-65C2-63E067367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94953" y="975906"/>
              <a:ext cx="8271330" cy="524199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7BF47D7-1A33-725E-59A3-4D25FDE5B214}"/>
                </a:ext>
              </a:extLst>
            </p:cNvPr>
            <p:cNvGrpSpPr/>
            <p:nvPr/>
          </p:nvGrpSpPr>
          <p:grpSpPr>
            <a:xfrm>
              <a:off x="1748766" y="690978"/>
              <a:ext cx="9987698" cy="5636844"/>
              <a:chOff x="1748766" y="690978"/>
              <a:chExt cx="9987698" cy="5636844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35F2568-65DE-CFD0-43DD-80D66C7493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800" y="3294619"/>
                <a:ext cx="591897" cy="10615"/>
              </a:xfrm>
              <a:prstGeom prst="line">
                <a:avLst/>
              </a:prstGeom>
              <a:noFill/>
              <a:ln w="12700" cap="flat" cmpd="sng" algn="ctr">
                <a:solidFill>
                  <a:srgbClr val="4472C4"/>
                </a:solidFill>
                <a:prstDash val="solid"/>
                <a:miter lim="800000"/>
                <a:headEnd type="oval" w="med" len="med"/>
                <a:tailEnd type="oval" w="med" len="med"/>
              </a:ln>
              <a:effectLst/>
            </p:spPr>
          </p:cxn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E4A8F0A-1584-1451-9D63-52BB0EFEFC97}"/>
                  </a:ext>
                </a:extLst>
              </p:cNvPr>
              <p:cNvGrpSpPr/>
              <p:nvPr/>
            </p:nvGrpSpPr>
            <p:grpSpPr>
              <a:xfrm>
                <a:off x="1748766" y="690978"/>
                <a:ext cx="9987698" cy="5636844"/>
                <a:chOff x="1748766" y="690978"/>
                <a:chExt cx="9987698" cy="5636844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328ACDB3-5F7A-04B1-7B2B-5A721CD36C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07194" y="3095922"/>
                  <a:ext cx="1" cy="228279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4472C4"/>
                  </a:solidFill>
                  <a:prstDash val="solid"/>
                  <a:miter lim="800000"/>
                  <a:headEnd type="oval" w="med" len="med"/>
                  <a:tailEnd type="oval" w="med" len="med"/>
                </a:ln>
                <a:effectLst/>
              </p:spPr>
            </p:cxnSp>
            <p:cxnSp>
              <p:nvCxnSpPr>
                <p:cNvPr id="10" name="Connector: Elbow 14">
                  <a:extLst>
                    <a:ext uri="{FF2B5EF4-FFF2-40B4-BE49-F238E27FC236}">
                      <a16:creationId xmlns:a16="http://schemas.microsoft.com/office/drawing/2014/main" id="{8CE90279-FC43-30C2-8539-52922B9E76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V="1">
                  <a:off x="6650480" y="1722915"/>
                  <a:ext cx="1022111" cy="437588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cap="flat" cmpd="sng" algn="ctr">
                  <a:solidFill>
                    <a:srgbClr val="4472C4"/>
                  </a:solidFill>
                  <a:prstDash val="solid"/>
                  <a:miter lim="800000"/>
                  <a:headEnd type="oval" w="med" len="med"/>
                  <a:tailEnd type="oval" w="med" len="med"/>
                </a:ln>
                <a:effectLst/>
              </p:spPr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340062B3-46DD-0BE3-0047-D0AEA611DE3D}"/>
                    </a:ext>
                  </a:extLst>
                </p:cNvPr>
                <p:cNvCxnSpPr>
                  <a:cxnSpLocks/>
                  <a:stCxn id="12" idx="1"/>
                </p:cNvCxnSpPr>
                <p:nvPr/>
              </p:nvCxnSpPr>
              <p:spPr>
                <a:xfrm flipH="1">
                  <a:off x="8912241" y="2121989"/>
                  <a:ext cx="1294474" cy="18688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4472C4"/>
                  </a:solidFill>
                  <a:prstDash val="solid"/>
                  <a:miter lim="800000"/>
                  <a:headEnd type="oval" w="med" len="med"/>
                  <a:tailEnd type="oval" w="med" len="med"/>
                </a:ln>
                <a:effectLst/>
              </p:spPr>
            </p:cxn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F425A5E-7BAE-4C10-A983-B4264DF92A89}"/>
                    </a:ext>
                  </a:extLst>
                </p:cNvPr>
                <p:cNvSpPr txBox="1"/>
                <p:nvPr/>
              </p:nvSpPr>
              <p:spPr>
                <a:xfrm>
                  <a:off x="10206715" y="1843982"/>
                  <a:ext cx="1330978" cy="556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7346A"/>
                      </a:solidFill>
                      <a:effectLst/>
                      <a:uLnTx/>
                      <a:uFillTx/>
                    </a:rPr>
                    <a:t>VFW</a:t>
                  </a:r>
                </a:p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47B19"/>
                      </a:solidFill>
                      <a:effectLst/>
                      <a:uLnTx/>
                      <a:uFillTx/>
                    </a:rPr>
                    <a:t>Gowanda, NY</a:t>
                  </a:r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CA49B4D3-2679-B4B2-E7B1-16C8A436C5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456895" y="2452765"/>
                  <a:ext cx="1907702" cy="23587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4472C4"/>
                  </a:solidFill>
                  <a:prstDash val="solid"/>
                  <a:miter lim="800000"/>
                  <a:headEnd type="oval" w="med" len="med"/>
                  <a:tailEnd type="oval" w="med" len="med"/>
                </a:ln>
                <a:effectLst/>
              </p:spPr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8A1E104-5405-95BA-385B-78D1EF859676}"/>
                    </a:ext>
                  </a:extLst>
                </p:cNvPr>
                <p:cNvSpPr txBox="1"/>
                <p:nvPr/>
              </p:nvSpPr>
              <p:spPr>
                <a:xfrm>
                  <a:off x="10405486" y="2254669"/>
                  <a:ext cx="1330978" cy="556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7346A"/>
                      </a:solidFill>
                      <a:effectLst/>
                      <a:uLnTx/>
                      <a:uFillTx/>
                    </a:rPr>
                    <a:t>VFW</a:t>
                  </a:r>
                </a:p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47B19"/>
                      </a:solidFill>
                      <a:effectLst/>
                      <a:uLnTx/>
                      <a:uFillTx/>
                    </a:rPr>
                    <a:t>Linesville, PA</a:t>
                  </a: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DB90F51F-3B4E-0E56-97FC-BF613C0440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951689" y="3145862"/>
                  <a:ext cx="1165138" cy="19744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4472C4"/>
                  </a:solidFill>
                  <a:prstDash val="solid"/>
                  <a:miter lim="800000"/>
                  <a:headEnd type="oval" w="med" len="med"/>
                  <a:tailEnd type="oval" w="med" len="med"/>
                </a:ln>
                <a:effectLst/>
              </p:spPr>
            </p:cxn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28C7492-F027-2C2E-A883-4B449CBF167E}"/>
                    </a:ext>
                  </a:extLst>
                </p:cNvPr>
                <p:cNvSpPr txBox="1"/>
                <p:nvPr/>
              </p:nvSpPr>
              <p:spPr>
                <a:xfrm>
                  <a:off x="10124784" y="3155390"/>
                  <a:ext cx="1412911" cy="516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7346A"/>
                      </a:solidFill>
                      <a:effectLst/>
                      <a:uLnTx/>
                      <a:uFillTx/>
                    </a:rPr>
                    <a:t>American Legion</a:t>
                  </a:r>
                </a:p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47B19"/>
                      </a:solidFill>
                      <a:effectLst/>
                      <a:uLnTx/>
                      <a:uFillTx/>
                    </a:rPr>
                    <a:t>Springfield, VA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735C6E2-E5E2-870E-643F-7597A65DF8E5}"/>
                    </a:ext>
                  </a:extLst>
                </p:cNvPr>
                <p:cNvSpPr txBox="1"/>
                <p:nvPr/>
              </p:nvSpPr>
              <p:spPr>
                <a:xfrm>
                  <a:off x="10116827" y="3577202"/>
                  <a:ext cx="1328528" cy="516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7346A"/>
                      </a:solidFill>
                      <a:effectLst/>
                      <a:uLnTx/>
                      <a:uFillTx/>
                    </a:rPr>
                    <a:t>Walmart</a:t>
                  </a:r>
                </a:p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47B19"/>
                      </a:solidFill>
                      <a:effectLst/>
                      <a:uLnTx/>
                      <a:uFillTx/>
                    </a:rPr>
                    <a:t>Asheboro, NC</a:t>
                  </a:r>
                </a:p>
              </p:txBody>
            </p:sp>
            <p:cxnSp>
              <p:nvCxnSpPr>
                <p:cNvPr id="18" name="Connector: Elbow 26">
                  <a:extLst>
                    <a:ext uri="{FF2B5EF4-FFF2-40B4-BE49-F238E27FC236}">
                      <a16:creationId xmlns:a16="http://schemas.microsoft.com/office/drawing/2014/main" id="{4B5D6374-6B43-B883-C32F-F1C8CC5C7B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84099" y="3751286"/>
                  <a:ext cx="596252" cy="416644"/>
                </a:xfrm>
                <a:prstGeom prst="bentConnector3">
                  <a:avLst>
                    <a:gd name="adj1" fmla="val 32243"/>
                  </a:avLst>
                </a:prstGeom>
                <a:noFill/>
                <a:ln w="12700" cap="flat" cmpd="sng" algn="ctr">
                  <a:solidFill>
                    <a:srgbClr val="4472C4"/>
                  </a:solidFill>
                  <a:prstDash val="solid"/>
                  <a:miter lim="800000"/>
                  <a:headEnd type="oval" w="med" len="med"/>
                  <a:tailEnd type="oval" w="med" len="med"/>
                </a:ln>
                <a:effectLst/>
              </p:spPr>
            </p:cxn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027BC0D-794B-7193-58EC-4E48F5F5BCD4}"/>
                    </a:ext>
                  </a:extLst>
                </p:cNvPr>
                <p:cNvSpPr txBox="1"/>
                <p:nvPr/>
              </p:nvSpPr>
              <p:spPr>
                <a:xfrm>
                  <a:off x="9099953" y="4022003"/>
                  <a:ext cx="951160" cy="516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7346A"/>
                      </a:solidFill>
                      <a:effectLst/>
                      <a:uLnTx/>
                      <a:uFillTx/>
                    </a:rPr>
                    <a:t>Walmart</a:t>
                  </a:r>
                </a:p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47B19"/>
                      </a:solidFill>
                      <a:effectLst/>
                      <a:uLnTx/>
                      <a:uFillTx/>
                    </a:rPr>
                    <a:t>Boone, NC</a:t>
                  </a:r>
                </a:p>
              </p:txBody>
            </p: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ABECDD21-5F7D-92CB-25C0-EA68DEA2C7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564055" y="2912791"/>
                  <a:ext cx="1662370" cy="79732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4472C4"/>
                  </a:solidFill>
                  <a:prstDash val="solid"/>
                  <a:miter lim="800000"/>
                  <a:headEnd type="oval" w="med" len="med"/>
                  <a:tailEnd type="oval" w="med" len="med"/>
                </a:ln>
                <a:effectLst/>
              </p:spPr>
            </p:cxn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8B95F64-D538-A864-A033-538F89D5F65A}"/>
                    </a:ext>
                  </a:extLst>
                </p:cNvPr>
                <p:cNvSpPr txBox="1"/>
                <p:nvPr/>
              </p:nvSpPr>
              <p:spPr>
                <a:xfrm>
                  <a:off x="10180360" y="2715443"/>
                  <a:ext cx="1412914" cy="516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7346A"/>
                      </a:solidFill>
                      <a:effectLst/>
                      <a:uLnTx/>
                      <a:uFillTx/>
                    </a:rPr>
                    <a:t>NACVSO</a:t>
                  </a:r>
                </a:p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>
                          <a:lumMod val="50000"/>
                        </a:srgbClr>
                      </a:solidFill>
                      <a:effectLst/>
                      <a:uLnTx/>
                      <a:uFillTx/>
                    </a:rPr>
                    <a:t>Greene County, PA</a:t>
                  </a:r>
                  <a:endParaRPr kumimoji="0" lang="en-US" sz="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7346A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9AFAF464-1C7F-C4CE-1C00-52119E8EFF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279980" y="2059502"/>
                  <a:ext cx="231326" cy="81772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4472C4"/>
                  </a:solidFill>
                  <a:prstDash val="solid"/>
                  <a:miter lim="800000"/>
                  <a:headEnd type="oval" w="med" len="med"/>
                  <a:tailEnd type="oval" w="med" len="med"/>
                </a:ln>
                <a:effectLst/>
              </p:spPr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B88C0BC-8C92-40D3-7F9D-9A2E1EBE8FAD}"/>
                    </a:ext>
                  </a:extLst>
                </p:cNvPr>
                <p:cNvSpPr txBox="1"/>
                <p:nvPr/>
              </p:nvSpPr>
              <p:spPr>
                <a:xfrm>
                  <a:off x="7786106" y="1496723"/>
                  <a:ext cx="1555898" cy="35977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7346A"/>
                      </a:solidFill>
                      <a:effectLst/>
                      <a:uLnTx/>
                      <a:uFillTx/>
                    </a:rPr>
                    <a:t>NACVSO</a:t>
                  </a: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>
                          <a:lumMod val="50000"/>
                        </a:srgbClr>
                      </a:solidFill>
                      <a:effectLst/>
                      <a:uLnTx/>
                      <a:uFillTx/>
                    </a:rPr>
                    <a:t>Huron County, OH</a:t>
                  </a: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cs typeface="Calibri"/>
                  </a:endParaRPr>
                </a:p>
              </p:txBody>
            </p: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67DE6BCF-C5C0-B9E6-1EDC-320B16B903F6}"/>
                    </a:ext>
                  </a:extLst>
                </p:cNvPr>
                <p:cNvGrpSpPr/>
                <p:nvPr/>
              </p:nvGrpSpPr>
              <p:grpSpPr>
                <a:xfrm>
                  <a:off x="1748766" y="690978"/>
                  <a:ext cx="6787118" cy="5636844"/>
                  <a:chOff x="1748766" y="690978"/>
                  <a:chExt cx="6787118" cy="5636844"/>
                </a:xfrm>
              </p:grpSpPr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65C016B-85C7-D598-CD00-AE5CBE68CE2B}"/>
                      </a:ext>
                    </a:extLst>
                  </p:cNvPr>
                  <p:cNvSpPr txBox="1"/>
                  <p:nvPr/>
                </p:nvSpPr>
                <p:spPr>
                  <a:xfrm>
                    <a:off x="3856169" y="690978"/>
                    <a:ext cx="1158521" cy="5560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7346A"/>
                        </a:solidFill>
                        <a:effectLst/>
                        <a:uLnTx/>
                        <a:uFillTx/>
                      </a:rPr>
                      <a:t>VFW</a:t>
                    </a:r>
                  </a:p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47B19"/>
                        </a:solidFill>
                        <a:effectLst/>
                        <a:uLnTx/>
                        <a:uFillTx/>
                      </a:rPr>
                      <a:t>Eureka, MT</a:t>
                    </a:r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01A6A1A3-C0C2-7400-347A-634A28480ACC}"/>
                      </a:ext>
                    </a:extLst>
                  </p:cNvPr>
                  <p:cNvSpPr txBox="1"/>
                  <p:nvPr/>
                </p:nvSpPr>
                <p:spPr>
                  <a:xfrm>
                    <a:off x="6355179" y="913404"/>
                    <a:ext cx="1266989" cy="3597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7346A"/>
                        </a:solidFill>
                        <a:effectLst/>
                        <a:uLnTx/>
                        <a:uFillTx/>
                      </a:rPr>
                      <a:t>Walmart</a:t>
                    </a:r>
                  </a:p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47B19"/>
                        </a:solidFill>
                        <a:effectLst/>
                        <a:uLnTx/>
                        <a:uFillTx/>
                      </a:rPr>
                      <a:t>Fond du Lac, WI</a:t>
                    </a:r>
                  </a:p>
                </p:txBody>
              </p:sp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9FEB839A-AAC2-34D0-C8DC-1F369A5AFF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87642" y="1764923"/>
                    <a:ext cx="203396" cy="716572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4472C4"/>
                    </a:solidFill>
                    <a:prstDash val="solid"/>
                    <a:miter lim="800000"/>
                    <a:headEnd type="oval" w="med" len="med"/>
                    <a:tailEnd type="oval" w="med" len="med"/>
                  </a:ln>
                  <a:effectLst/>
                </p:spPr>
              </p:cxn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61C1EB07-4F30-981D-0015-A448E0FB8A91}"/>
                      </a:ext>
                    </a:extLst>
                  </p:cNvPr>
                  <p:cNvSpPr txBox="1"/>
                  <p:nvPr/>
                </p:nvSpPr>
                <p:spPr>
                  <a:xfrm>
                    <a:off x="7208793" y="1235790"/>
                    <a:ext cx="1195971" cy="3597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7346A"/>
                        </a:solidFill>
                        <a:effectLst/>
                        <a:uLnTx/>
                        <a:uFillTx/>
                      </a:rPr>
                      <a:t>Walmart</a:t>
                    </a:r>
                  </a:p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47B19"/>
                        </a:solidFill>
                        <a:effectLst/>
                        <a:uLnTx/>
                        <a:uFillTx/>
                      </a:rPr>
                      <a:t>Howell, MI</a:t>
                    </a:r>
                  </a:p>
                </p:txBody>
              </p:sp>
              <p:cxnSp>
                <p:nvCxnSpPr>
                  <p:cNvPr id="29" name="Connector: Elbow 28">
                    <a:extLst>
                      <a:ext uri="{FF2B5EF4-FFF2-40B4-BE49-F238E27FC236}">
                        <a16:creationId xmlns:a16="http://schemas.microsoft.com/office/drawing/2014/main" id="{A95DDB87-86C1-0CDA-F4A7-7D83B4E741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5114143" y="2193489"/>
                    <a:ext cx="2031232" cy="601717"/>
                  </a:xfrm>
                  <a:prstGeom prst="bentConnector3">
                    <a:avLst>
                      <a:gd name="adj1" fmla="val 13203"/>
                    </a:avLst>
                  </a:prstGeom>
                  <a:noFill/>
                  <a:ln w="12700" cap="flat" cmpd="sng" algn="ctr">
                    <a:solidFill>
                      <a:srgbClr val="4472C4"/>
                    </a:solidFill>
                    <a:prstDash val="solid"/>
                    <a:miter lim="800000"/>
                    <a:headEnd type="oval" w="med" len="med"/>
                    <a:tailEnd type="oval" w="med" len="med"/>
                  </a:ln>
                  <a:effectLst/>
                </p:spPr>
              </p:cxn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2A0E1D42-58BF-6B6D-5AB0-91F6F3AEDD6A}"/>
                      </a:ext>
                    </a:extLst>
                  </p:cNvPr>
                  <p:cNvSpPr txBox="1"/>
                  <p:nvPr/>
                </p:nvSpPr>
                <p:spPr>
                  <a:xfrm>
                    <a:off x="5138904" y="934153"/>
                    <a:ext cx="1396516" cy="359773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 rtlCol="0" anchor="t">
                    <a:sp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7346A"/>
                        </a:solidFill>
                        <a:effectLst/>
                        <a:uLnTx/>
                        <a:uFillTx/>
                      </a:rPr>
                      <a:t>American Legion</a:t>
                    </a: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7346A"/>
                      </a:solidFill>
                      <a:effectLst/>
                      <a:uLnTx/>
                      <a:uFillTx/>
                    </a:endParaRPr>
                  </a:p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>
                            <a:lumMod val="50000"/>
                          </a:srgbClr>
                        </a:solidFill>
                        <a:effectLst/>
                        <a:uLnTx/>
                        <a:uFillTx/>
                      </a:rPr>
                      <a:t>Emporia, KS </a:t>
                    </a:r>
                    <a:endParaRPr kumimoji="0" 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>
                          <a:lumMod val="50000"/>
                        </a:srgbClr>
                      </a:solidFill>
                      <a:effectLst/>
                      <a:uLnTx/>
                      <a:uFillTx/>
                      <a:cs typeface="Calibri"/>
                    </a:endParaRPr>
                  </a:p>
                </p:txBody>
              </p: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2F2D4BFC-50BE-C290-AF0E-D08CC0CF8F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80762" y="1263720"/>
                    <a:ext cx="0" cy="23393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4472C4"/>
                    </a:solidFill>
                    <a:prstDash val="solid"/>
                    <a:miter lim="800000"/>
                    <a:headEnd type="oval" w="med" len="med"/>
                    <a:tailEnd type="oval" w="med" len="med"/>
                  </a:ln>
                  <a:effectLst/>
                </p:spPr>
              </p:cxnSp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63EB1258-4390-49A2-4593-815F8C225A37}"/>
                      </a:ext>
                    </a:extLst>
                  </p:cNvPr>
                  <p:cNvGrpSpPr/>
                  <p:nvPr/>
                </p:nvGrpSpPr>
                <p:grpSpPr>
                  <a:xfrm>
                    <a:off x="1748766" y="3343310"/>
                    <a:ext cx="5283827" cy="2984512"/>
                    <a:chOff x="1748766" y="3343310"/>
                    <a:chExt cx="5283827" cy="2984512"/>
                  </a:xfrm>
                </p:grpSpPr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25A5FE73-C75D-7D53-869D-B3F0B348FD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48766" y="3343310"/>
                      <a:ext cx="1339165" cy="5560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7346A"/>
                          </a:solidFill>
                          <a:effectLst/>
                          <a:uLnTx/>
                          <a:uFillTx/>
                        </a:rPr>
                        <a:t>VFW</a:t>
                      </a:r>
                    </a:p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47B19"/>
                          </a:solidFill>
                          <a:effectLst/>
                          <a:uLnTx/>
                          <a:uFillTx/>
                        </a:rPr>
                        <a:t>Los Banos, CA</a:t>
                      </a:r>
                    </a:p>
                  </p:txBody>
                </p:sp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B8CD4D27-ABA5-80A7-0385-F80A5D7A097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49403" y="4115101"/>
                      <a:ext cx="1400110" cy="5162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 rtlCol="0" anchor="t">
                      <a:spAutoFit/>
                    </a:bodyPr>
                    <a:lstStyle/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7346A"/>
                          </a:solidFill>
                          <a:effectLst/>
                          <a:uLnTx/>
                          <a:uFillTx/>
                        </a:rPr>
                        <a:t>American Legion</a:t>
                      </a:r>
                      <a:endParaRPr kumimoji="0" lang="en-US" sz="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7346A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47B19"/>
                          </a:solidFill>
                          <a:effectLst/>
                          <a:uLnTx/>
                          <a:uFillTx/>
                        </a:rPr>
                        <a:t>Wickenburg, AZ</a:t>
                      </a:r>
                      <a:endParaRPr kumimoji="0" lang="en-US" sz="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47B19"/>
                        </a:solidFill>
                        <a:effectLst/>
                        <a:uLnTx/>
                        <a:uFillTx/>
                        <a:cs typeface="Calibri"/>
                      </a:endParaRPr>
                    </a:p>
                  </p:txBody>
                </p:sp>
                <p:grpSp>
                  <p:nvGrpSpPr>
                    <p:cNvPr id="39" name="Group 38">
                      <a:extLst>
                        <a:ext uri="{FF2B5EF4-FFF2-40B4-BE49-F238E27FC236}">
                          <a16:creationId xmlns:a16="http://schemas.microsoft.com/office/drawing/2014/main" id="{249C131C-B7EC-9D54-18EF-6F3B5F33678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03805" y="4558115"/>
                      <a:ext cx="1128788" cy="1769707"/>
                      <a:chOff x="5903805" y="4558115"/>
                      <a:chExt cx="1128788" cy="1769707"/>
                    </a:xfrm>
                  </p:grpSpPr>
                  <p:cxnSp>
                    <p:nvCxnSpPr>
                      <p:cNvPr id="45" name="Straight Connector 44">
                        <a:extLst>
                          <a:ext uri="{FF2B5EF4-FFF2-40B4-BE49-F238E27FC236}">
                            <a16:creationId xmlns:a16="http://schemas.microsoft.com/office/drawing/2014/main" id="{16B0CBAA-DB53-9572-AE40-8D2331B3A13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6413469" y="4558115"/>
                        <a:ext cx="1" cy="1188420"/>
                      </a:xfrm>
                      <a:prstGeom prst="line">
                        <a:avLst/>
                      </a:prstGeom>
                      <a:noFill/>
                      <a:ln w="12700" cap="flat" cmpd="sng" algn="ctr">
                        <a:solidFill>
                          <a:srgbClr val="4472C4"/>
                        </a:solidFill>
                        <a:prstDash val="solid"/>
                        <a:miter lim="800000"/>
                        <a:headEnd type="oval" w="med" len="med"/>
                        <a:tailEnd type="oval" w="med" len="med"/>
                      </a:ln>
                      <a:effectLst/>
                    </p:spPr>
                  </p:cxnSp>
                  <p:sp>
                    <p:nvSpPr>
                      <p:cNvPr id="46" name="TextBox 45">
                        <a:extLst>
                          <a:ext uri="{FF2B5EF4-FFF2-40B4-BE49-F238E27FC236}">
                            <a16:creationId xmlns:a16="http://schemas.microsoft.com/office/drawing/2014/main" id="{0E966BA7-EDB8-243F-84E6-C6275A659AC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903805" y="5771809"/>
                        <a:ext cx="1128788" cy="55601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algn="ctr" defTabSz="4572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7346A"/>
                            </a:solidFill>
                            <a:effectLst/>
                            <a:uLnTx/>
                            <a:uFillTx/>
                          </a:rPr>
                          <a:t>VFW</a:t>
                        </a:r>
                      </a:p>
                      <a:p>
                        <a:pPr marL="0" marR="0" lvl="0" indent="0" algn="ctr" defTabSz="4572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47B19"/>
                            </a:solidFill>
                            <a:effectLst/>
                            <a:uLnTx/>
                            <a:uFillTx/>
                          </a:rPr>
                          <a:t>Athens, TX</a:t>
                        </a:r>
                      </a:p>
                    </p:txBody>
                  </p:sp>
                </p:grp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:a16="http://schemas.microsoft.com/office/drawing/2014/main" id="{E658A368-CB5B-DD56-36DF-A07643A186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775756" y="4047211"/>
                      <a:ext cx="1146934" cy="10615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oval" w="med" len="med"/>
                      <a:tailEnd type="oval" w="med" len="med"/>
                    </a:ln>
                    <a:effectLst/>
                  </p:spPr>
                </p:cxnSp>
                <p:cxnSp>
                  <p:nvCxnSpPr>
                    <p:cNvPr id="41" name="Straight Connector 40">
                      <a:extLst>
                        <a:ext uri="{FF2B5EF4-FFF2-40B4-BE49-F238E27FC236}">
                          <a16:creationId xmlns:a16="http://schemas.microsoft.com/office/drawing/2014/main" id="{F0942ACA-92B0-09FA-43B9-B7B088837C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448625" y="3826042"/>
                      <a:ext cx="0" cy="860284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oval" w="med" len="med"/>
                      <a:tailEnd type="oval" w="med" len="med"/>
                    </a:ln>
                    <a:effectLst/>
                  </p:spPr>
                </p:cxnSp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EFC8F362-A58D-3CF6-5A42-C4EE6E3B8E5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78272" y="4728078"/>
                      <a:ext cx="1414707" cy="5162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7346A"/>
                          </a:solidFill>
                          <a:effectLst/>
                          <a:uLnTx/>
                          <a:uFillTx/>
                        </a:rPr>
                        <a:t>Sage Memorial</a:t>
                      </a:r>
                    </a:p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</a:rPr>
                        <a:t>Navajo Nation, AZ</a:t>
                      </a:r>
                    </a:p>
                  </p:txBody>
                </p: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BD467D25-DFB1-016F-27EF-2A09B6A2C833}"/>
                        </a:ext>
                      </a:extLst>
                    </p:cNvPr>
                    <p:cNvCxnSpPr>
                      <a:cxnSpLocks/>
                      <a:endCxn id="44" idx="0"/>
                    </p:cNvCxnSpPr>
                    <p:nvPr/>
                  </p:nvCxnSpPr>
                  <p:spPr>
                    <a:xfrm flipH="1">
                      <a:off x="5503630" y="3544254"/>
                      <a:ext cx="383906" cy="2162088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oval" w="med" len="med"/>
                      <a:tailEnd type="oval" w="med" len="med"/>
                    </a:ln>
                    <a:effectLst/>
                  </p:spPr>
                </p:cxnSp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4604A9B2-C0FE-B081-7ED6-7987A1407EC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37395" y="5706342"/>
                      <a:ext cx="1532467" cy="5162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7346A"/>
                          </a:solidFill>
                          <a:effectLst/>
                          <a:uLnTx/>
                          <a:uFillTx/>
                        </a:rPr>
                        <a:t>Heart of Kansas</a:t>
                      </a:r>
                    </a:p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</a:rPr>
                        <a:t>Larned</a:t>
                      </a:r>
                      <a:r>
                        <a:rPr kumimoji="0" lang="en-US" sz="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</a:rPr>
                        <a:t>, KS</a:t>
                      </a:r>
                    </a:p>
                  </p:txBody>
                </p: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5D939708-F66A-1573-1267-EC4D0F0C8681}"/>
                      </a:ext>
                    </a:extLst>
                  </p:cNvPr>
                  <p:cNvGrpSpPr/>
                  <p:nvPr/>
                </p:nvGrpSpPr>
                <p:grpSpPr>
                  <a:xfrm>
                    <a:off x="6495392" y="3161551"/>
                    <a:ext cx="2040492" cy="2740645"/>
                    <a:chOff x="6495392" y="3161551"/>
                    <a:chExt cx="2040492" cy="2740645"/>
                  </a:xfrm>
                </p:grpSpPr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93D20CE7-CFF2-BB85-C10C-CA3FF5F4451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95392" y="5385949"/>
                      <a:ext cx="1006316" cy="5162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7346A"/>
                          </a:solidFill>
                          <a:effectLst/>
                          <a:uLnTx/>
                          <a:uFillTx/>
                        </a:rPr>
                        <a:t>Walmart</a:t>
                      </a:r>
                    </a:p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47B19"/>
                          </a:solidFill>
                          <a:effectLst/>
                          <a:uLnTx/>
                          <a:uFillTx/>
                        </a:rPr>
                        <a:t>Keokuk, IA</a:t>
                      </a:r>
                    </a:p>
                  </p:txBody>
                </p:sp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5EC4C62F-875A-8733-14EC-AE439DA6A80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12511" y="5117749"/>
                      <a:ext cx="1323373" cy="51624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91440" tIns="45720" rIns="91440" bIns="45720" rtlCol="0" anchor="t">
                      <a:sp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7346A"/>
                          </a:solidFill>
                          <a:effectLst/>
                          <a:uLnTx/>
                          <a:uFillTx/>
                        </a:rPr>
                        <a:t>American Legion</a:t>
                      </a:r>
                    </a:p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</a:rPr>
                        <a:t>Wellston, OH</a:t>
                      </a:r>
                      <a:endParaRPr kumimoji="0" lang="en-US" sz="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>
                            <a:lumMod val="50000"/>
                          </a:srgbClr>
                        </a:solidFill>
                        <a:effectLst/>
                        <a:uLnTx/>
                        <a:uFillTx/>
                        <a:cs typeface="Calibri"/>
                      </a:endParaRPr>
                    </a:p>
                  </p:txBody>
                </p: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6AFF2AB1-253B-7ADD-5A21-B5199BADEE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871723" y="3161551"/>
                      <a:ext cx="277716" cy="1926420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oval" w="med" len="med"/>
                      <a:tailEnd type="oval" w="med" len="med"/>
                    </a:ln>
                    <a:effectLst/>
                  </p:spPr>
                </p:cxn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4000805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8" y="230862"/>
            <a:ext cx="7880542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ATLAS Pod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E287A-F147-4743-8801-2BF03EED09A2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blue and white door in a room&#10;&#10;Description automatically generated">
            <a:extLst>
              <a:ext uri="{FF2B5EF4-FFF2-40B4-BE49-F238E27FC236}">
                <a16:creationId xmlns:a16="http://schemas.microsoft.com/office/drawing/2014/main" id="{3C0D730D-8D3D-C8E1-AE11-926545092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990"/>
            <a:ext cx="6733309" cy="3895700"/>
          </a:xfrm>
          <a:prstGeom prst="rect">
            <a:avLst/>
          </a:prstGeom>
        </p:spPr>
      </p:pic>
      <p:pic>
        <p:nvPicPr>
          <p:cNvPr id="7" name="Picture 6" descr="A hand pressing a button on a sign&#10;&#10;Description automatically generated">
            <a:extLst>
              <a:ext uri="{FF2B5EF4-FFF2-40B4-BE49-F238E27FC236}">
                <a16:creationId xmlns:a16="http://schemas.microsoft.com/office/drawing/2014/main" id="{44766603-10B6-1EF4-2620-7602C1AAB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4108490"/>
            <a:ext cx="5458691" cy="2749510"/>
          </a:xfrm>
          <a:prstGeom prst="rect">
            <a:avLst/>
          </a:prstGeom>
        </p:spPr>
      </p:pic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0CD8EAC-C285-0100-19F2-22C5322FA8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1250990"/>
            <a:ext cx="2857500" cy="285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5DC196-5523-85F1-A6D5-B67616F6E44B}"/>
              </a:ext>
            </a:extLst>
          </p:cNvPr>
          <p:cNvSpPr txBox="1"/>
          <p:nvPr/>
        </p:nvSpPr>
        <p:spPr>
          <a:xfrm>
            <a:off x="9678390" y="1460665"/>
            <a:ext cx="23988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ATLAS Los Banos</a:t>
            </a:r>
          </a:p>
          <a:p>
            <a:r>
              <a:rPr lang="en-US" sz="3200" dirty="0"/>
              <a:t>Video </a:t>
            </a:r>
          </a:p>
          <a:p>
            <a:r>
              <a:rPr lang="en-US" sz="3200" dirty="0"/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3469584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8" y="230862"/>
            <a:ext cx="8455852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Medical Program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E287A-F147-4743-8801-2BF03EED09A2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4A5E1D-451D-D2C8-8F55-6B7D132867C7}"/>
              </a:ext>
            </a:extLst>
          </p:cNvPr>
          <p:cNvSpPr txBox="1"/>
          <p:nvPr/>
        </p:nvSpPr>
        <p:spPr>
          <a:xfrm>
            <a:off x="354330" y="1489992"/>
            <a:ext cx="11132820" cy="549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Foreign Country Travel or residence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(Part of the VA Community Care Program)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Limited to services medically necessary to treat a VA-rated, service-connected disability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or for a condition associated with/aggravating a service-connected disability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VA may authorize foreign medical services for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any condition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if you are participating in the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VA Vocational Rehabilitation Program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(Title 38, U.S. Code, Chapter 31)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8163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8" y="230862"/>
            <a:ext cx="8455852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Medical Program 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E287A-F147-4743-8801-2BF03EED09A2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4A5E1D-451D-D2C8-8F55-6B7D132867C7}"/>
              </a:ext>
            </a:extLst>
          </p:cNvPr>
          <p:cNvSpPr txBox="1"/>
          <p:nvPr/>
        </p:nvSpPr>
        <p:spPr>
          <a:xfrm>
            <a:off x="354330" y="1489992"/>
            <a:ext cx="11132820" cy="556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Best to enroll with FMP prior to travel or 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foreign residence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Must submit a 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reimbursement form to FMP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Reimbursement 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can take up to 12 months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Treasury check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B906CE8-3007-98AC-D41D-3EB3225B9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96" y="386397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50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8" y="230862"/>
            <a:ext cx="8455852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Veterans Health Initiatives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E287A-F147-4743-8801-2BF03EED09A2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4A5E1D-451D-D2C8-8F55-6B7D132867C7}"/>
              </a:ext>
            </a:extLst>
          </p:cNvPr>
          <p:cNvSpPr txBox="1"/>
          <p:nvPr/>
        </p:nvSpPr>
        <p:spPr>
          <a:xfrm>
            <a:off x="354330" y="1489992"/>
            <a:ext cx="11532870" cy="460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VA expands eligibility for clinically appropriate mammography screenings to women veterans who have experienced toxic exposure.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Women Veterans Call Center – answered by females. 855-829-6636 (Call, Chat, or Text).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Center for Women Veterans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E2AF3C2-C985-A93A-DBA8-EEF6F45AE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03" y="368141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07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8" y="230862"/>
            <a:ext cx="8455852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of Life Planning Toolkit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E287A-F147-4743-8801-2BF03EED09A2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4A5E1D-451D-D2C8-8F55-6B7D132867C7}"/>
              </a:ext>
            </a:extLst>
          </p:cNvPr>
          <p:cNvSpPr txBox="1"/>
          <p:nvPr/>
        </p:nvSpPr>
        <p:spPr>
          <a:xfrm>
            <a:off x="354330" y="1489992"/>
            <a:ext cx="11132820" cy="313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VA offers programs to assist with end-of-life planning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Advanced Care Planning – Ensures a veteran’s loved ones know what the future needs and preferences are when it come to health care.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VA burial benefits for all legal types of burials.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dirty="0"/>
          </a:p>
        </p:txBody>
      </p:sp>
      <p:pic>
        <p:nvPicPr>
          <p:cNvPr id="8" name="Picture 7" descr="A qr code with black squares&#10;&#10;Description automatically generated">
            <a:extLst>
              <a:ext uri="{FF2B5EF4-FFF2-40B4-BE49-F238E27FC236}">
                <a16:creationId xmlns:a16="http://schemas.microsoft.com/office/drawing/2014/main" id="{AAF32EC3-CE8C-3D0A-74EC-948FFE52C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1" y="3939258"/>
            <a:ext cx="2857500" cy="2857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89B8D7-0A40-E5F5-5EFF-0FBE9F0BC6EB}"/>
              </a:ext>
            </a:extLst>
          </p:cNvPr>
          <p:cNvSpPr txBox="1"/>
          <p:nvPr/>
        </p:nvSpPr>
        <p:spPr>
          <a:xfrm>
            <a:off x="3633849" y="4096987"/>
            <a:ext cx="236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 of Life Planning Toolkit</a:t>
            </a:r>
          </a:p>
        </p:txBody>
      </p:sp>
      <p:pic>
        <p:nvPicPr>
          <p:cNvPr id="11" name="Picture 10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82A34FA-A592-D2BC-44E0-A03EA49FA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863975"/>
            <a:ext cx="2857500" cy="2857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3B8957-4490-B262-86EC-FE0717794BC4}"/>
              </a:ext>
            </a:extLst>
          </p:cNvPr>
          <p:cNvSpPr txBox="1"/>
          <p:nvPr/>
        </p:nvSpPr>
        <p:spPr>
          <a:xfrm>
            <a:off x="5900552" y="5710019"/>
            <a:ext cx="236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 Geriatrics Page</a:t>
            </a:r>
          </a:p>
        </p:txBody>
      </p:sp>
    </p:spTree>
    <p:extLst>
      <p:ext uri="{BB962C8B-B14F-4D97-AF65-F5344CB8AC3E}">
        <p14:creationId xmlns:p14="http://schemas.microsoft.com/office/powerpoint/2010/main" val="3050330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8" y="230862"/>
            <a:ext cx="8455852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VFW Health Surveys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E287A-F147-4743-8801-2BF03EED09A2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4A5E1D-451D-D2C8-8F55-6B7D132867C7}"/>
              </a:ext>
            </a:extLst>
          </p:cNvPr>
          <p:cNvSpPr txBox="1"/>
          <p:nvPr/>
        </p:nvSpPr>
        <p:spPr>
          <a:xfrm>
            <a:off x="354330" y="1489992"/>
            <a:ext cx="11132820" cy="3280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Health Care Survey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Womens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’ Health Survey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4195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8" y="230862"/>
            <a:ext cx="8455852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Of Transmission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E287A-F147-4743-8801-2BF03EED09A2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4A5E1D-451D-D2C8-8F55-6B7D132867C7}"/>
              </a:ext>
            </a:extLst>
          </p:cNvPr>
          <p:cNvSpPr txBox="1"/>
          <p:nvPr/>
        </p:nvSpPr>
        <p:spPr>
          <a:xfrm>
            <a:off x="3584419" y="2855655"/>
            <a:ext cx="5832714" cy="2341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Questions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181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8" y="230862"/>
            <a:ext cx="7112624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 Topics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4231" y="1547442"/>
            <a:ext cx="10986868" cy="45579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defRPr/>
            </a:pPr>
            <a:endParaRPr lang="en-US" altLang="en-US" sz="4200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altLang="en-US" sz="2100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E287A-F147-4743-8801-2BF03EED09A2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68274A-40F8-70AA-A44B-32EF48278AC5}"/>
              </a:ext>
            </a:extLst>
          </p:cNvPr>
          <p:cNvSpPr txBox="1"/>
          <p:nvPr/>
        </p:nvSpPr>
        <p:spPr>
          <a:xfrm>
            <a:off x="651510" y="1547442"/>
            <a:ext cx="107022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VA Health Care Enrollment Deadline – PACT 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Million Veteran Program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VHA Health Outcomes Military Exposure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VHA Ride Share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ATLAS Update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Foreign Medical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Women Veterans Initiatives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LGBTQ+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Surveys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377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8" y="230862"/>
            <a:ext cx="7880542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PACT Act Health Care Enrollment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E287A-F147-4743-8801-2BF03EED09A2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799AF3-5BE3-CBDF-6E83-B40DF3FD397F}"/>
              </a:ext>
            </a:extLst>
          </p:cNvPr>
          <p:cNvSpPr txBox="1"/>
          <p:nvPr/>
        </p:nvSpPr>
        <p:spPr>
          <a:xfrm>
            <a:off x="388620" y="1623060"/>
            <a:ext cx="111328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Deadline – September 30 2023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Who?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Veterans who deployed to a combat zone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Never enrolled in VA health care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Left active duty between Sept 11 2001 – Oct 1 2013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Why is this important?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VA.gov/PACT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2329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8" y="230862"/>
            <a:ext cx="7880542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PACT Act Health Care Enrollment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E287A-F147-4743-8801-2BF03EED09A2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799AF3-5BE3-CBDF-6E83-B40DF3FD397F}"/>
              </a:ext>
            </a:extLst>
          </p:cNvPr>
          <p:cNvSpPr txBox="1"/>
          <p:nvPr/>
        </p:nvSpPr>
        <p:spPr>
          <a:xfrm>
            <a:off x="388620" y="1623060"/>
            <a:ext cx="111328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Deadline – September 30 2023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Who?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Veterans who deployed to a combat zone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Never enrolled in VA health care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Left active duty between Sept 11 2001 – Oct 1 2013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Why is this important?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VA.gov/PACT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9EED0A3-BAA6-9EBD-970E-FCAB3E05E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351" y="4156760"/>
            <a:ext cx="2564715" cy="256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9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8" y="230862"/>
            <a:ext cx="7880542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Million Veteran Program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E287A-F147-4743-8801-2BF03EED09A2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799AF3-5BE3-CBDF-6E83-B40DF3FD397F}"/>
              </a:ext>
            </a:extLst>
          </p:cNvPr>
          <p:cNvSpPr txBox="1"/>
          <p:nvPr/>
        </p:nvSpPr>
        <p:spPr>
          <a:xfrm>
            <a:off x="388620" y="1623060"/>
            <a:ext cx="111328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It’s a research program, not a claim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Helps VA understand military lifestyle, genes, exposures affect health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A way ahead in improving health care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Problems like (not all-inclusive)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Cardiovascular disease/Cancer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/>
              <a:t>PTSD/Mental Health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One-time blood draw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Sharing access to health records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Occasional surveys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22DE7EE-11F5-0A03-AE10-454B0B98A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72" y="3859480"/>
            <a:ext cx="2780337" cy="27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27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58" y="407987"/>
            <a:ext cx="8657782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Outcomes Military Exposure (HOME)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E287A-F147-4743-8801-2BF03EED09A2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C28A2D-9787-24C0-7CEE-9E44798BE022}"/>
              </a:ext>
            </a:extLst>
          </p:cNvPr>
          <p:cNvSpPr txBox="1"/>
          <p:nvPr/>
        </p:nvSpPr>
        <p:spPr>
          <a:xfrm>
            <a:off x="154748" y="1405890"/>
            <a:ext cx="1172102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Consists of: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Epidemiology Program – studies veterans’ health and healthcare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Environmental Health – evaluates research, recommends policy and develops education materials on military exposures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Next listening session tentatively </a:t>
            </a:r>
          </a:p>
          <a:p>
            <a:pPr lvl="1"/>
            <a:r>
              <a:rPr lang="en-US" sz="3200" dirty="0"/>
              <a:t>	Nov 07 (info will be posted in FR)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They fall under Office of Patient Services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/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772502B-7889-D6F4-D6EE-A1F8EDD31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72" y="397827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4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8" y="230862"/>
            <a:ext cx="7880542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VHA Ride Share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E287A-F147-4743-8801-2BF03EED09A2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799AF3-5BE3-CBDF-6E83-B40DF3FD397F}"/>
              </a:ext>
            </a:extLst>
          </p:cNvPr>
          <p:cNvSpPr txBox="1"/>
          <p:nvPr/>
        </p:nvSpPr>
        <p:spPr>
          <a:xfrm>
            <a:off x="388620" y="1623060"/>
            <a:ext cx="11132820" cy="3500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Eligible Veterans in 18 states and Puerto Rico will have access to supplemental transportation to and from their medical care thanks to the VHA Uber-Health Connect Initiative.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The ride share program is available at 60 VAMCs (18 states and Puerto Rico).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0695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8" y="230862"/>
            <a:ext cx="7880542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Beneficiary Travel Reimbursement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E287A-F147-4743-8801-2BF03EED09A2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799AF3-5BE3-CBDF-6E83-B40DF3FD397F}"/>
              </a:ext>
            </a:extLst>
          </p:cNvPr>
          <p:cNvSpPr txBox="1"/>
          <p:nvPr/>
        </p:nvSpPr>
        <p:spPr>
          <a:xfrm>
            <a:off x="388620" y="1623060"/>
            <a:ext cx="111328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Health Care travel for eligible veterans and caregivers: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Car, plane, train, bus, taxi, light rail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May include meals and lodging for</a:t>
            </a:r>
          </a:p>
          <a:p>
            <a:pPr lvl="1"/>
            <a:r>
              <a:rPr lang="en-US" sz="3200" dirty="0"/>
              <a:t>	certain circumstances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4EDD5EF-648E-0D36-DA12-14FE3AA56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90" y="40005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9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8" y="230862"/>
            <a:ext cx="7880542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Beneficiary Travel (Veteran)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E287A-F147-4743-8801-2BF03EED09A2}" type="slidenum"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799AF3-5BE3-CBDF-6E83-B40DF3FD397F}"/>
              </a:ext>
            </a:extLst>
          </p:cNvPr>
          <p:cNvSpPr txBox="1"/>
          <p:nvPr/>
        </p:nvSpPr>
        <p:spPr>
          <a:xfrm>
            <a:off x="354330" y="1325880"/>
            <a:ext cx="11132820" cy="5316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Eligibility: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Traveling for care at a VA health facility or for VA-approved care at a non-VA health facility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 Disability rating of 30% or higher,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You’re traveling for treatment of a service-connected condition, even if you're not at 30%,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receive a VA pension,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have an income that’s below the maximum annual VA pension rate,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can’t afford to pay for your travel (must be VHA approved prior to travel),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You’re traveling for a scheduled VA claim exam, to get a service dog, or for VA-approved transplant care 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726909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EW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LOGO" id="{B9A39CEB-2E9A-45FB-95E6-DE7B370B3DE6}" vid="{4DD1D5FA-30CF-47DB-B070-1AED59B559F2}"/>
    </a:ext>
  </a:extLst>
</a:theme>
</file>

<file path=ppt/theme/theme6.xml><?xml version="1.0" encoding="utf-8"?>
<a:theme xmlns:a="http://schemas.openxmlformats.org/drawingml/2006/main" name="1_NEW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LOGO" id="{B9A39CEB-2E9A-45FB-95E6-DE7B370B3DE6}" vid="{4DD1D5FA-30CF-47DB-B070-1AED59B559F2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NEW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LOGO" id="{B9A39CEB-2E9A-45FB-95E6-DE7B370B3DE6}" vid="{4DD1D5FA-30CF-47DB-B070-1AED59B559F2}"/>
    </a:ext>
  </a:extLst>
</a:theme>
</file>

<file path=ppt/theme/theme9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11440</TotalTime>
  <Words>997</Words>
  <Application>Microsoft Office PowerPoint</Application>
  <PresentationFormat>Widescreen</PresentationFormat>
  <Paragraphs>220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Custom Design</vt:lpstr>
      <vt:lpstr>Office Theme</vt:lpstr>
      <vt:lpstr>1_Custom Design</vt:lpstr>
      <vt:lpstr>2_Custom Design</vt:lpstr>
      <vt:lpstr>NEW LOGO</vt:lpstr>
      <vt:lpstr>1_NEW LOGO</vt:lpstr>
      <vt:lpstr>3_Custom Design</vt:lpstr>
      <vt:lpstr>2_NEW LOGO</vt:lpstr>
      <vt:lpstr>4_Custom Design</vt:lpstr>
      <vt:lpstr>5_Custom Design</vt:lpstr>
      <vt:lpstr>6_Custom Design</vt:lpstr>
      <vt:lpstr>PowerPoint Presentation</vt:lpstr>
      <vt:lpstr>Session Topics</vt:lpstr>
      <vt:lpstr>PACT Act Health Care Enrollment</vt:lpstr>
      <vt:lpstr>PACT Act Health Care Enrollment</vt:lpstr>
      <vt:lpstr>Million Veteran Program</vt:lpstr>
      <vt:lpstr>Health Outcomes Military Exposure (HOME) </vt:lpstr>
      <vt:lpstr>VHA Ride Share</vt:lpstr>
      <vt:lpstr>Beneficiary Travel Reimbursement</vt:lpstr>
      <vt:lpstr>Beneficiary Travel (Veteran)</vt:lpstr>
      <vt:lpstr>Beneficiary Travel (Caregiver)</vt:lpstr>
      <vt:lpstr>ATLAS </vt:lpstr>
      <vt:lpstr>ATLAS VFW Sites</vt:lpstr>
      <vt:lpstr>ATLAS Pod</vt:lpstr>
      <vt:lpstr>Foreign Medical Program</vt:lpstr>
      <vt:lpstr>Foreign Medical Program (cont) </vt:lpstr>
      <vt:lpstr>Women Veterans Health Initiatives</vt:lpstr>
      <vt:lpstr>End of Life Planning Toolkit</vt:lpstr>
      <vt:lpstr>VFW Health Surveys</vt:lpstr>
      <vt:lpstr>End Of Transmission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Levy</dc:creator>
  <cp:lastModifiedBy>Gregg Orto</cp:lastModifiedBy>
  <cp:revision>366</cp:revision>
  <cp:lastPrinted>2019-04-23T12:55:55Z</cp:lastPrinted>
  <dcterms:created xsi:type="dcterms:W3CDTF">2018-09-13T15:53:27Z</dcterms:created>
  <dcterms:modified xsi:type="dcterms:W3CDTF">2023-09-08T14:46:56Z</dcterms:modified>
</cp:coreProperties>
</file>