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7" r:id="rId3"/>
    <p:sldMasterId id="2147483721" r:id="rId4"/>
    <p:sldMasterId id="2147483743" r:id="rId5"/>
    <p:sldMasterId id="2147483747" r:id="rId6"/>
    <p:sldMasterId id="2147483751" r:id="rId7"/>
  </p:sldMasterIdLst>
  <p:notesMasterIdLst>
    <p:notesMasterId r:id="rId42"/>
  </p:notesMasterIdLst>
  <p:handoutMasterIdLst>
    <p:handoutMasterId r:id="rId43"/>
  </p:handoutMasterIdLst>
  <p:sldIdLst>
    <p:sldId id="256" r:id="rId8"/>
    <p:sldId id="349" r:id="rId9"/>
    <p:sldId id="525" r:id="rId10"/>
    <p:sldId id="526" r:id="rId11"/>
    <p:sldId id="511" r:id="rId12"/>
    <p:sldId id="363" r:id="rId13"/>
    <p:sldId id="361" r:id="rId14"/>
    <p:sldId id="386" r:id="rId15"/>
    <p:sldId id="512" r:id="rId16"/>
    <p:sldId id="513" r:id="rId17"/>
    <p:sldId id="514" r:id="rId18"/>
    <p:sldId id="515" r:id="rId19"/>
    <p:sldId id="527" r:id="rId20"/>
    <p:sldId id="516" r:id="rId21"/>
    <p:sldId id="517" r:id="rId22"/>
    <p:sldId id="518" r:id="rId23"/>
    <p:sldId id="519" r:id="rId24"/>
    <p:sldId id="389" r:id="rId25"/>
    <p:sldId id="390" r:id="rId26"/>
    <p:sldId id="392" r:id="rId27"/>
    <p:sldId id="391" r:id="rId28"/>
    <p:sldId id="366" r:id="rId29"/>
    <p:sldId id="368" r:id="rId30"/>
    <p:sldId id="520" r:id="rId31"/>
    <p:sldId id="523" r:id="rId32"/>
    <p:sldId id="522" r:id="rId33"/>
    <p:sldId id="521" r:id="rId34"/>
    <p:sldId id="528" r:id="rId35"/>
    <p:sldId id="371" r:id="rId36"/>
    <p:sldId id="510" r:id="rId37"/>
    <p:sldId id="395" r:id="rId38"/>
    <p:sldId id="524" r:id="rId39"/>
    <p:sldId id="397" r:id="rId40"/>
    <p:sldId id="529"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9"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072" autoAdjust="0"/>
  </p:normalViewPr>
  <p:slideViewPr>
    <p:cSldViewPr snapToGrid="0">
      <p:cViewPr varScale="1">
        <p:scale>
          <a:sx n="60" d="100"/>
          <a:sy n="60" d="100"/>
        </p:scale>
        <p:origin x="684" y="72"/>
      </p:cViewPr>
      <p:guideLst>
        <p:guide orient="horz" pos="2160"/>
        <p:guide pos="3816"/>
      </p:guideLst>
    </p:cSldViewPr>
  </p:slideViewPr>
  <p:notesTextViewPr>
    <p:cViewPr>
      <p:scale>
        <a:sx n="1" d="1"/>
        <a:sy n="1" d="1"/>
      </p:scale>
      <p:origin x="0" y="0"/>
    </p:cViewPr>
  </p:notesText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9584" cy="467072"/>
          </a:xfrm>
          <a:prstGeom prst="rect">
            <a:avLst/>
          </a:prstGeom>
        </p:spPr>
        <p:txBody>
          <a:bodyPr vert="horz" lIns="93324" tIns="46662" rIns="93324" bIns="46662" rtlCol="0"/>
          <a:lstStyle>
            <a:lvl1pPr algn="l">
              <a:defRPr sz="1200"/>
            </a:lvl1pPr>
          </a:lstStyle>
          <a:p>
            <a:r>
              <a:rPr lang="en-US" sz="1400" dirty="0">
                <a:latin typeface="Times New Roman" panose="02020603050405020304" pitchFamily="18" charset="0"/>
              </a:rPr>
              <a:t>Electronic Submission Systems</a:t>
            </a:r>
          </a:p>
        </p:txBody>
      </p:sp>
      <p:sp>
        <p:nvSpPr>
          <p:cNvPr id="4" name="Footer Placeholder 3"/>
          <p:cNvSpPr>
            <a:spLocks noGrp="1"/>
          </p:cNvSpPr>
          <p:nvPr>
            <p:ph type="ftr" sz="quarter" idx="2"/>
          </p:nvPr>
        </p:nvSpPr>
        <p:spPr>
          <a:xfrm>
            <a:off x="0" y="8842030"/>
            <a:ext cx="3589585" cy="467071"/>
          </a:xfrm>
          <a:prstGeom prst="rect">
            <a:avLst/>
          </a:prstGeom>
        </p:spPr>
        <p:txBody>
          <a:bodyPr vert="horz" lIns="93324" tIns="46662" rIns="93324" bIns="46662" rtlCol="0" anchor="b"/>
          <a:lstStyle>
            <a:lvl1pPr algn="l">
              <a:defRPr sz="1200"/>
            </a:lvl1pPr>
          </a:lstStyle>
          <a:p>
            <a:r>
              <a:rPr lang="en-US" sz="1400" dirty="0">
                <a:latin typeface="Times New Roman" panose="02020603050405020304" pitchFamily="18" charset="0"/>
              </a:rPr>
              <a:t>Electronic Submission Systems</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80BC03-E498-44F3-8895-127E4384BE97}" type="slidenum">
              <a:rPr lang="en-US" sz="140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34505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Times New Roman" panose="02020603050405020304" pitchFamily="18" charset="0"/>
              </a:defRPr>
            </a:lvl1pPr>
          </a:lstStyle>
          <a:p>
            <a:fld id="{4CCB3563-B21F-4472-A953-CA98BFE318F2}" type="datetimeFigureOut">
              <a:rPr lang="en-US" smtClean="0"/>
              <a:pPr/>
              <a:t>9/6/2023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Times New Roman" panose="02020603050405020304" pitchFamily="18" charset="0"/>
              </a:defRPr>
            </a:lvl1pPr>
          </a:lstStyle>
          <a:p>
            <a:fld id="{B8C36D78-C19F-4765-8B7F-2FE8BFF07D6C}" type="slidenum">
              <a:rPr lang="en-US" smtClean="0"/>
              <a:pPr/>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2222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173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2493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7946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935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13039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1839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Bullet 2– this is better than closing one day a week for admin.</a:t>
            </a:r>
          </a:p>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8413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Bullet 2– this is better than closing one day a week for admin.</a:t>
            </a:r>
          </a:p>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0133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17368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029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EE59DF-3504-4E78-9FC7-E0E538E1B67C}"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0601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78955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22530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15291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26713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7153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39069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Nobody wants to hear a 5-minute outgoing voicemail</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91ECD-413E-4768-B09E-4DB5B9067497}"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13378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fld id="{03B35247-28B0-49CA-AA35-CE14C62EC4E7}"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t>34</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53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Why would we accredit them if they don’t do all the tasks?</a:t>
            </a:r>
          </a:p>
        </p:txBody>
      </p:sp>
      <p:sp>
        <p:nvSpPr>
          <p:cNvPr id="4" name="Slide Number Placeholder 3"/>
          <p:cNvSpPr>
            <a:spLocks noGrp="1"/>
          </p:cNvSpPr>
          <p:nvPr>
            <p:ph type="sldNum" sz="quarter" idx="5"/>
          </p:nvPr>
        </p:nvSpPr>
        <p:spPr/>
        <p:txBody>
          <a:bodyPr/>
          <a:lstStyle/>
          <a:p>
            <a:fld id="{B8C36D78-C19F-4765-8B7F-2FE8BFF07D6C}" type="slidenum">
              <a:rPr lang="en-US" smtClean="0"/>
              <a:pPr/>
              <a:t>3</a:t>
            </a:fld>
            <a:endParaRPr lang="en-US" dirty="0"/>
          </a:p>
        </p:txBody>
      </p:sp>
    </p:spTree>
    <p:extLst>
      <p:ext uri="{BB962C8B-B14F-4D97-AF65-F5344CB8AC3E}">
        <p14:creationId xmlns:p14="http://schemas.microsoft.com/office/powerpoint/2010/main" val="140276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Why would we accredit them if they don’t do all the tasks?</a:t>
            </a:r>
          </a:p>
        </p:txBody>
      </p:sp>
      <p:sp>
        <p:nvSpPr>
          <p:cNvPr id="4" name="Slide Number Placeholder 3"/>
          <p:cNvSpPr>
            <a:spLocks noGrp="1"/>
          </p:cNvSpPr>
          <p:nvPr>
            <p:ph type="sldNum" sz="quarter" idx="5"/>
          </p:nvPr>
        </p:nvSpPr>
        <p:spPr/>
        <p:txBody>
          <a:bodyPr/>
          <a:lstStyle/>
          <a:p>
            <a:fld id="{B8C36D78-C19F-4765-8B7F-2FE8BFF07D6C}" type="slidenum">
              <a:rPr lang="en-US" smtClean="0"/>
              <a:pPr/>
              <a:t>4</a:t>
            </a:fld>
            <a:endParaRPr lang="en-US" dirty="0"/>
          </a:p>
        </p:txBody>
      </p:sp>
    </p:spTree>
    <p:extLst>
      <p:ext uri="{BB962C8B-B14F-4D97-AF65-F5344CB8AC3E}">
        <p14:creationId xmlns:p14="http://schemas.microsoft.com/office/powerpoint/2010/main" val="186748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EE59DF-3504-4E78-9FC7-E0E538E1B67C}"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443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119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6224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8562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F2DA3-9C4E-4BB2-A12F-C15F084A7F9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4668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064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015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2827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619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777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594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10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6017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3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12424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41216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86799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41231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88206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57822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D809A6-B977-45CA-BC64-77C86AC76C02}" type="datetime1">
              <a:rPr lang="en-US" smtClean="0"/>
              <a:pPr>
                <a:defRPr/>
              </a:pPr>
              <a:t>9/6/2023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26486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9794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9662758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687523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947368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pPr>
              <a:defRPr/>
            </a:pPr>
            <a:fld id="{E2FB73DA-5FDE-45B5-BAA4-C61223CC44F6}"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550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072174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84466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331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65194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58275F71-03D8-4E4B-9D1C-D9F8B6AB7123}" type="datetime1">
              <a:rPr lang="en-US" smtClean="0">
                <a:solidFill>
                  <a:prstClr val="black"/>
                </a:solidFill>
              </a:rPr>
              <a:pPr>
                <a:defRPr/>
              </a:pPr>
              <a:t>9/6/2023</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atin typeface="Times New Roman" panose="02020603050405020304" pitchFamily="18"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675AD29-2591-4391-8D28-DD298FB87CE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9127112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30329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lvl1pPr>
              <a:defRPr>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atin typeface="Times New Roman" panose="02020603050405020304" pitchFamily="18" charset="0"/>
              </a:defRPr>
            </a:lvl1pPr>
            <a:lvl2pPr>
              <a:defRPr sz="1800">
                <a:latin typeface="Times New Roman" panose="02020603050405020304" pitchFamily="18" charset="0"/>
              </a:defRPr>
            </a:lvl2pPr>
            <a:lvl3pPr>
              <a:defRPr sz="1500">
                <a:latin typeface="Times New Roman" panose="02020603050405020304" pitchFamily="18" charset="0"/>
              </a:defRPr>
            </a:lvl3pPr>
            <a:lvl4pPr>
              <a:defRPr sz="1350">
                <a:latin typeface="Times New Roman" panose="02020603050405020304" pitchFamily="18" charset="0"/>
              </a:defRPr>
            </a:lvl4pPr>
            <a:lvl5pPr>
              <a:defRPr sz="1350">
                <a:latin typeface="Times New Roman" panose="02020603050405020304" pitchFamily="18"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100">
                <a:latin typeface="Times New Roman" panose="02020603050405020304" pitchFamily="18" charset="0"/>
              </a:defRPr>
            </a:lvl1pPr>
            <a:lvl2pPr>
              <a:defRPr sz="1800">
                <a:latin typeface="Times New Roman" panose="02020603050405020304" pitchFamily="18" charset="0"/>
              </a:defRPr>
            </a:lvl2pPr>
            <a:lvl3pPr>
              <a:defRPr sz="1500">
                <a:latin typeface="Times New Roman" panose="02020603050405020304" pitchFamily="18" charset="0"/>
              </a:defRPr>
            </a:lvl3pPr>
            <a:lvl4pPr>
              <a:defRPr sz="1350">
                <a:latin typeface="Times New Roman" panose="02020603050405020304" pitchFamily="18" charset="0"/>
              </a:defRPr>
            </a:lvl4pPr>
            <a:lvl5pPr>
              <a:defRPr sz="1350">
                <a:latin typeface="Times New Roman" panose="02020603050405020304" pitchFamily="18"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latin typeface="Times New Roman" panose="02020603050405020304" pitchFamily="18" charset="0"/>
              </a:defRPr>
            </a:lvl1pPr>
          </a:lstStyle>
          <a:p>
            <a:pPr>
              <a:defRPr/>
            </a:pPr>
            <a:r>
              <a:rPr lang="en-US" dirty="0"/>
              <a:t>Seven Paths to Service Connection</a:t>
            </a: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220262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2116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lvl1pPr>
              <a:defRPr>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atin typeface="Times New Roman" panose="02020603050405020304" pitchFamily="18" charset="0"/>
              </a:defRPr>
            </a:lvl1pPr>
            <a:lvl2pPr>
              <a:defRPr sz="1800">
                <a:latin typeface="Times New Roman" panose="02020603050405020304" pitchFamily="18" charset="0"/>
              </a:defRPr>
            </a:lvl2pPr>
            <a:lvl3pPr>
              <a:defRPr sz="1500">
                <a:latin typeface="Times New Roman" panose="02020603050405020304" pitchFamily="18" charset="0"/>
              </a:defRPr>
            </a:lvl3pPr>
            <a:lvl4pPr>
              <a:defRPr sz="1350">
                <a:latin typeface="Times New Roman" panose="02020603050405020304" pitchFamily="18" charset="0"/>
              </a:defRPr>
            </a:lvl4pPr>
            <a:lvl5pPr>
              <a:defRPr sz="1350">
                <a:latin typeface="Times New Roman" panose="02020603050405020304" pitchFamily="18"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100">
                <a:latin typeface="Times New Roman" panose="02020603050405020304" pitchFamily="18" charset="0"/>
              </a:defRPr>
            </a:lvl1pPr>
            <a:lvl2pPr>
              <a:defRPr sz="1800">
                <a:latin typeface="Times New Roman" panose="02020603050405020304" pitchFamily="18" charset="0"/>
              </a:defRPr>
            </a:lvl2pPr>
            <a:lvl3pPr>
              <a:defRPr sz="1500">
                <a:latin typeface="Times New Roman" panose="02020603050405020304" pitchFamily="18" charset="0"/>
              </a:defRPr>
            </a:lvl3pPr>
            <a:lvl4pPr>
              <a:defRPr sz="1350">
                <a:latin typeface="Times New Roman" panose="02020603050405020304" pitchFamily="18" charset="0"/>
              </a:defRPr>
            </a:lvl4pPr>
            <a:lvl5pPr>
              <a:defRPr sz="1350">
                <a:latin typeface="Times New Roman" panose="02020603050405020304" pitchFamily="18"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latin typeface="Times New Roman" panose="02020603050405020304" pitchFamily="18" charset="0"/>
              </a:defRPr>
            </a:lvl1pPr>
          </a:lstStyle>
          <a:p>
            <a:pPr>
              <a:defRPr/>
            </a:pPr>
            <a:r>
              <a:rPr lang="en-US" dirty="0"/>
              <a:t>Seven Paths to Service Connection</a:t>
            </a: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2708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749033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86295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503322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46433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23887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atin typeface="Times New Roman" panose="02020603050405020304" pitchFamily="18"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22185122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22D809A6-B977-45CA-BC64-77C86AC76C02}" type="datetime1">
              <a:rPr lang="en-US" smtClean="0"/>
              <a:pPr>
                <a:defRPr/>
              </a:pPr>
              <a:t>9/6/2023</a:t>
            </a:fld>
            <a:endParaRPr lang="en-US" dirty="0"/>
          </a:p>
        </p:txBody>
      </p:sp>
      <p:sp>
        <p:nvSpPr>
          <p:cNvPr id="3" name="Footer Placeholder 4"/>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F2E7C-C042-4555-B404-16BDCC60B113}" type="slidenum">
              <a:rPr lang="en-US"/>
              <a:pPr>
                <a:defRPr/>
              </a:pPr>
              <a:t>‹#›</a:t>
            </a:fld>
            <a:endParaRPr lang="en-US" dirty="0"/>
          </a:p>
        </p:txBody>
      </p:sp>
    </p:spTree>
    <p:extLst>
      <p:ext uri="{BB962C8B-B14F-4D97-AF65-F5344CB8AC3E}">
        <p14:creationId xmlns:p14="http://schemas.microsoft.com/office/powerpoint/2010/main" val="122916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9746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6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6501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9/6/2023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8F63A3B-78C7-47BE-AE5E-E10140E04643}"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6480909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9/6/2023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84901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7341575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580571185"/>
      </p:ext>
    </p:extLst>
  </p:cSld>
  <p:clrMap bg1="lt1" tx1="dk1" bg2="lt2" tx2="dk2" accent1="accent1" accent2="accent2" accent3="accent3" accent4="accent4" accent5="accent5" accent6="accent6" hlink="hlink" folHlink="folHlink"/>
  <p:sldLayoutIdLst>
    <p:sldLayoutId id="2147483744"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409276576"/>
      </p:ext>
    </p:extLst>
  </p:cSld>
  <p:clrMap bg1="lt1" tx1="dk1" bg2="lt2" tx2="dk2" accent1="accent1" accent2="accent2" accent3="accent3" accent4="accent4" accent5="accent5" accent6="accent6" hlink="hlink" folHlink="folHlink"/>
  <p:sldLayoutIdLst>
    <p:sldLayoutId id="2147483748"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726802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mailto:tgruchalla@vfw.org" TargetMode="External"/><Relationship Id="rId2" Type="http://schemas.openxmlformats.org/officeDocument/2006/relationships/hyperlink" Target="mailto:lsalvador@vfw.org" TargetMode="Externa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search.net/r/VDJWRZB"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9274" y="2848730"/>
            <a:ext cx="7498801"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Office Efficiency Training</a:t>
            </a:r>
          </a:p>
        </p:txBody>
      </p:sp>
      <p:sp>
        <p:nvSpPr>
          <p:cNvPr id="2" name="TextBox 1"/>
          <p:cNvSpPr txBox="1"/>
          <p:nvPr/>
        </p:nvSpPr>
        <p:spPr>
          <a:xfrm>
            <a:off x="5394472" y="4614907"/>
            <a:ext cx="6197594" cy="830997"/>
          </a:xfrm>
          <a:prstGeom prst="rect">
            <a:avLst/>
          </a:prstGeom>
          <a:noFill/>
        </p:spPr>
        <p:txBody>
          <a:bodyPr wrap="square" rtlCol="0">
            <a:spAutoFit/>
          </a:bodyPr>
          <a:lstStyle/>
          <a:p>
            <a:pPr algn="r"/>
            <a:endParaRPr lang="en-US" sz="2800" b="1" dirty="0">
              <a:latin typeface="Times New Roman" panose="02020603050405020304" pitchFamily="18" charset="0"/>
              <a:cs typeface="Times New Roman" panose="02020603050405020304" pitchFamily="18" charset="0"/>
            </a:endParaRPr>
          </a:p>
          <a:p>
            <a:pPr algn="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394138" y="1338058"/>
            <a:ext cx="11414685" cy="4693625"/>
          </a:xfrm>
        </p:spPr>
        <p:txBody>
          <a:bodyPr>
            <a:noAutofit/>
          </a:bodyPr>
          <a:lstStyle/>
          <a:p>
            <a:pPr marL="0" indent="0" algn="ctr">
              <a:buNone/>
            </a:pPr>
            <a:r>
              <a:rPr lang="en-US" sz="3600" b="1" dirty="0"/>
              <a:t>Record everything in TVB</a:t>
            </a:r>
          </a:p>
          <a:p>
            <a:pPr lvl="1"/>
            <a:endParaRPr lang="en-US" sz="100" dirty="0"/>
          </a:p>
          <a:p>
            <a:r>
              <a:rPr lang="en-US" altLang="en-US" sz="3600" dirty="0">
                <a:cs typeface="Times New Roman" panose="02020603050405020304" pitchFamily="18" charset="0"/>
              </a:rPr>
              <a:t>Communications are critical – they allow us to record a snapshot of your interactions with veterans</a:t>
            </a:r>
          </a:p>
          <a:p>
            <a:endParaRPr lang="en-US" altLang="en-US" sz="1000" dirty="0">
              <a:cs typeface="Times New Roman" panose="02020603050405020304" pitchFamily="18" charset="0"/>
            </a:endParaRPr>
          </a:p>
          <a:p>
            <a:r>
              <a:rPr lang="en-US" altLang="en-US" sz="3600" dirty="0">
                <a:cs typeface="Times New Roman" panose="02020603050405020304" pitchFamily="18" charset="0"/>
              </a:rPr>
              <a:t>Communications allow you or someone else to pick up right where you left off which speeds up future appointments</a:t>
            </a:r>
          </a:p>
          <a:p>
            <a:endParaRPr lang="en-US" altLang="en-US" sz="1000" dirty="0">
              <a:cs typeface="Times New Roman" panose="02020603050405020304" pitchFamily="18" charset="0"/>
            </a:endParaRPr>
          </a:p>
          <a:p>
            <a:r>
              <a:rPr lang="en-US" altLang="en-US" sz="3600" dirty="0">
                <a:cs typeface="Times New Roman" panose="02020603050405020304" pitchFamily="18" charset="0"/>
              </a:rPr>
              <a:t>Communications help prove your workload to your Department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1725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336175" y="2027850"/>
            <a:ext cx="11938017" cy="4693625"/>
          </a:xfrm>
        </p:spPr>
        <p:txBody>
          <a:bodyPr>
            <a:noAutofit/>
          </a:bodyPr>
          <a:lstStyle/>
          <a:p>
            <a:pPr marL="0" indent="0" algn="ctr">
              <a:buNone/>
            </a:pPr>
            <a:endParaRPr lang="en-US" sz="1200" b="1" dirty="0"/>
          </a:p>
          <a:p>
            <a:pPr lvl="1"/>
            <a:endParaRPr lang="en-US" sz="100" dirty="0"/>
          </a:p>
          <a:p>
            <a:r>
              <a:rPr lang="en-US" altLang="en-US" sz="3200" dirty="0">
                <a:cs typeface="Times New Roman" panose="02020603050405020304" pitchFamily="18" charset="0"/>
              </a:rPr>
              <a:t>We live in a digital world- In most cases, the fastest easiest way to submit a claim is by using TVB or QuickSubmit</a:t>
            </a:r>
          </a:p>
          <a:p>
            <a:r>
              <a:rPr lang="en-US" altLang="en-US" sz="3200" dirty="0">
                <a:cs typeface="Times New Roman" panose="02020603050405020304" pitchFamily="18" charset="0"/>
              </a:rPr>
              <a:t>Electronic submissions eliminate the need to print – you should only need to print if the veteran asks for a copy of the paperwork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2" name="Picture 1">
            <a:extLst>
              <a:ext uri="{FF2B5EF4-FFF2-40B4-BE49-F238E27FC236}">
                <a16:creationId xmlns:a16="http://schemas.microsoft.com/office/drawing/2014/main" id="{27587EFD-D5BA-2490-AAFB-CF1CE6255FE7}"/>
              </a:ext>
            </a:extLst>
          </p:cNvPr>
          <p:cNvPicPr>
            <a:picLocks noChangeAspect="1"/>
          </p:cNvPicPr>
          <p:nvPr/>
        </p:nvPicPr>
        <p:blipFill>
          <a:blip r:embed="rId3"/>
          <a:stretch>
            <a:fillRect/>
          </a:stretch>
        </p:blipFill>
        <p:spPr>
          <a:xfrm>
            <a:off x="838200" y="4369461"/>
            <a:ext cx="3998989" cy="2169452"/>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9B5F208-2967-884E-3E98-117AA3B438E5}"/>
              </a:ext>
            </a:extLst>
          </p:cNvPr>
          <p:cNvSpPr txBox="1"/>
          <p:nvPr/>
        </p:nvSpPr>
        <p:spPr>
          <a:xfrm>
            <a:off x="0" y="1256718"/>
            <a:ext cx="12192000" cy="1354217"/>
          </a:xfrm>
          <a:prstGeom prst="rect">
            <a:avLst/>
          </a:prstGeom>
          <a:noFill/>
        </p:spPr>
        <p:txBody>
          <a:bodyPr wrap="square" rtlCol="0">
            <a:spAutoFit/>
          </a:bodyPr>
          <a:lstStyle/>
          <a:p>
            <a:pPr marL="0" indent="0" algn="ctr">
              <a:buNone/>
            </a:pPr>
            <a:r>
              <a:rPr lang="en-US" sz="3600" b="1" dirty="0">
                <a:latin typeface="Times New Roman" panose="02020603050405020304" pitchFamily="18" charset="0"/>
                <a:cs typeface="Times New Roman" panose="02020603050405020304" pitchFamily="18" charset="0"/>
              </a:rPr>
              <a:t>Electronic submissions </a:t>
            </a:r>
          </a:p>
          <a:p>
            <a:pPr marL="0" indent="0" algn="ctr">
              <a:buNone/>
            </a:pPr>
            <a:r>
              <a:rPr lang="en-US" sz="2800" dirty="0">
                <a:latin typeface="Times New Roman" panose="02020603050405020304" pitchFamily="18" charset="0"/>
                <a:cs typeface="Times New Roman" panose="02020603050405020304" pitchFamily="18" charset="0"/>
              </a:rPr>
              <a:t>(much faster than faxing or using the Pony Express)</a:t>
            </a:r>
          </a:p>
          <a:p>
            <a:endParaRPr lang="en-US" dirty="0"/>
          </a:p>
        </p:txBody>
      </p:sp>
      <p:sp>
        <p:nvSpPr>
          <p:cNvPr id="5" name="TextBox 4">
            <a:extLst>
              <a:ext uri="{FF2B5EF4-FFF2-40B4-BE49-F238E27FC236}">
                <a16:creationId xmlns:a16="http://schemas.microsoft.com/office/drawing/2014/main" id="{E868BF6A-BCB2-DF7B-1FD9-69BC6082F86C}"/>
              </a:ext>
            </a:extLst>
          </p:cNvPr>
          <p:cNvSpPr txBox="1"/>
          <p:nvPr/>
        </p:nvSpPr>
        <p:spPr>
          <a:xfrm>
            <a:off x="5173365" y="4608756"/>
            <a:ext cx="6480754" cy="2169452"/>
          </a:xfrm>
          <a:prstGeom prst="rect">
            <a:avLst/>
          </a:prstGeom>
          <a:noFill/>
        </p:spPr>
        <p:txBody>
          <a:bodyPr wrap="square" rtlCol="0">
            <a:spAutoFit/>
          </a:bodyPr>
          <a:lstStyle/>
          <a:p>
            <a:r>
              <a:rPr lang="en-US" altLang="en-US" sz="3200" dirty="0">
                <a:latin typeface="Times New Roman" panose="02020603050405020304" pitchFamily="18" charset="0"/>
                <a:cs typeface="Times New Roman" panose="02020603050405020304" pitchFamily="18" charset="0"/>
              </a:rPr>
              <a:t>TVB automatically logs proof of submissions – saving you steps and time!</a:t>
            </a:r>
          </a:p>
          <a:p>
            <a:pPr marL="0" indent="0">
              <a:buNone/>
            </a:pPr>
            <a:r>
              <a:rPr lang="en-US" altLang="en-US" dirty="0">
                <a:cs typeface="Times New Roman" panose="02020603050405020304" pitchFamily="18" charset="0"/>
              </a:rPr>
              <a:t> </a:t>
            </a:r>
          </a:p>
          <a:p>
            <a:endParaRPr lang="en-US" dirty="0"/>
          </a:p>
        </p:txBody>
      </p:sp>
    </p:spTree>
    <p:extLst>
      <p:ext uri="{BB962C8B-B14F-4D97-AF65-F5344CB8AC3E}">
        <p14:creationId xmlns:p14="http://schemas.microsoft.com/office/powerpoint/2010/main" val="13514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775138" y="1256718"/>
            <a:ext cx="10641724" cy="4693625"/>
          </a:xfrm>
        </p:spPr>
        <p:txBody>
          <a:bodyPr>
            <a:noAutofit/>
          </a:bodyPr>
          <a:lstStyle/>
          <a:p>
            <a:pPr marL="174625" lvl="1" indent="0" algn="ctr">
              <a:buNone/>
            </a:pPr>
            <a:r>
              <a:rPr lang="en-US" sz="3600" b="1" dirty="0"/>
              <a:t>Use Remote Access to your advantage </a:t>
            </a:r>
          </a:p>
          <a:p>
            <a:pPr marL="174625" lvl="1" indent="0" algn="ctr">
              <a:buNone/>
            </a:pPr>
            <a:r>
              <a:rPr lang="en-US" sz="2800" dirty="0"/>
              <a:t>(Gone are the days when you’d have to spend 2 days calling people with statuses after a 3 hour outreach event) </a:t>
            </a:r>
          </a:p>
          <a:p>
            <a:pPr marL="0" indent="0" algn="ctr">
              <a:buNone/>
            </a:pPr>
            <a:endParaRPr lang="en-US" sz="1200" b="1" dirty="0"/>
          </a:p>
          <a:p>
            <a:pPr lvl="1"/>
            <a:endParaRPr lang="en-US" sz="100" dirty="0"/>
          </a:p>
          <a:p>
            <a:r>
              <a:rPr lang="en-US" altLang="en-US" sz="3200" dirty="0">
                <a:cs typeface="Times New Roman" panose="02020603050405020304" pitchFamily="18" charset="0"/>
              </a:rPr>
              <a:t>Remote Access allows reps to access VA systems anywhere with an internet connection</a:t>
            </a:r>
          </a:p>
          <a:p>
            <a:r>
              <a:rPr lang="en-US" altLang="en-US" sz="3200" dirty="0">
                <a:cs typeface="Times New Roman" panose="02020603050405020304" pitchFamily="18" charset="0"/>
              </a:rPr>
              <a:t>This means that you aren’t tied to your office and can do real work during outreach events</a:t>
            </a:r>
          </a:p>
          <a:p>
            <a:r>
              <a:rPr lang="en-US" altLang="en-US" sz="3200" dirty="0">
                <a:cs typeface="Times New Roman" panose="02020603050405020304" pitchFamily="18" charset="0"/>
              </a:rPr>
              <a:t>If you have a PIV card, you can get remote access</a:t>
            </a:r>
          </a:p>
          <a:p>
            <a:pPr marL="0" indent="0">
              <a:buNone/>
            </a:pPr>
            <a:r>
              <a:rPr lang="en-US" altLang="en-US" dirty="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072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775138" y="1256718"/>
            <a:ext cx="10641724" cy="4693625"/>
          </a:xfrm>
        </p:spPr>
        <p:txBody>
          <a:bodyPr>
            <a:noAutofit/>
          </a:bodyPr>
          <a:lstStyle/>
          <a:p>
            <a:pPr marL="174625" lvl="1" indent="0" algn="ctr">
              <a:buNone/>
            </a:pPr>
            <a:r>
              <a:rPr lang="en-US" sz="3600" b="1" dirty="0"/>
              <a:t>Template Replies</a:t>
            </a:r>
          </a:p>
          <a:p>
            <a:pPr marL="0" indent="0" algn="ctr">
              <a:buNone/>
            </a:pPr>
            <a:endParaRPr lang="en-US" sz="1200" b="1" dirty="0"/>
          </a:p>
          <a:p>
            <a:pPr lvl="1"/>
            <a:endParaRPr lang="en-US" sz="100" dirty="0"/>
          </a:p>
          <a:p>
            <a:r>
              <a:rPr lang="en-US" altLang="en-US" sz="3200" dirty="0">
                <a:cs typeface="Times New Roman" panose="02020603050405020304" pitchFamily="18" charset="0"/>
              </a:rPr>
              <a:t>Email template replies are great tools if used correctly</a:t>
            </a:r>
          </a:p>
          <a:p>
            <a:r>
              <a:rPr lang="en-US" altLang="en-US" sz="3200" dirty="0">
                <a:cs typeface="Times New Roman" panose="02020603050405020304" pitchFamily="18" charset="0"/>
              </a:rPr>
              <a:t>Templates can be made for:</a:t>
            </a:r>
          </a:p>
          <a:p>
            <a:pPr lvl="1"/>
            <a:r>
              <a:rPr lang="en-US" altLang="en-US" sz="3200" dirty="0">
                <a:cs typeface="Times New Roman" panose="02020603050405020304" pitchFamily="18" charset="0"/>
              </a:rPr>
              <a:t>Information for initial appointments (what to bring </a:t>
            </a:r>
            <a:r>
              <a:rPr lang="en-US" altLang="en-US" sz="3200" dirty="0" err="1">
                <a:cs typeface="Times New Roman" panose="02020603050405020304" pitchFamily="18" charset="0"/>
              </a:rPr>
              <a:t>etc</a:t>
            </a:r>
            <a:r>
              <a:rPr lang="en-US" altLang="en-US" sz="3200" dirty="0">
                <a:cs typeface="Times New Roman" panose="02020603050405020304" pitchFamily="18" charset="0"/>
              </a:rPr>
              <a:t>)</a:t>
            </a:r>
          </a:p>
          <a:p>
            <a:pPr lvl="1"/>
            <a:r>
              <a:rPr lang="en-US" altLang="en-US" sz="3200" dirty="0">
                <a:cs typeface="Times New Roman" panose="02020603050405020304" pitchFamily="18" charset="0"/>
              </a:rPr>
              <a:t>What is a nexus and how to get a nexus letter</a:t>
            </a:r>
          </a:p>
          <a:p>
            <a:pPr lvl="1"/>
            <a:r>
              <a:rPr lang="en-US" altLang="en-US" sz="3200" dirty="0">
                <a:cs typeface="Times New Roman" panose="02020603050405020304" pitchFamily="18" charset="0"/>
              </a:rPr>
              <a:t>Any common information that you often email</a:t>
            </a:r>
          </a:p>
          <a:p>
            <a:pPr marL="457200" lvl="1" indent="0">
              <a:buNone/>
            </a:pPr>
            <a:endParaRPr lang="en-US" altLang="en-US" sz="3200" dirty="0">
              <a:cs typeface="Times New Roman" panose="02020603050405020304" pitchFamily="18" charset="0"/>
            </a:endParaRPr>
          </a:p>
          <a:p>
            <a:pPr marL="0" lvl="1" indent="0" algn="ctr">
              <a:buNone/>
            </a:pPr>
            <a:r>
              <a:rPr lang="en-US" altLang="en-US" sz="3200" b="1" dirty="0">
                <a:cs typeface="Times New Roman" panose="02020603050405020304" pitchFamily="18" charset="0"/>
              </a:rPr>
              <a:t>What other templates do you think would be useful?</a:t>
            </a:r>
          </a:p>
          <a:p>
            <a:pPr marL="457200" lvl="1" indent="0">
              <a:buNone/>
            </a:pPr>
            <a:endParaRPr lang="en-US" altLang="en-US" sz="3200" dirty="0">
              <a:cs typeface="Times New Roman" panose="02020603050405020304" pitchFamily="18" charset="0"/>
            </a:endParaRPr>
          </a:p>
          <a:p>
            <a:pPr marL="0" indent="0">
              <a:buNone/>
            </a:pPr>
            <a:r>
              <a:rPr lang="en-US" altLang="en-US" dirty="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6736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775138" y="1256718"/>
            <a:ext cx="10641724" cy="4693625"/>
          </a:xfrm>
        </p:spPr>
        <p:txBody>
          <a:bodyPr>
            <a:noAutofit/>
          </a:bodyPr>
          <a:lstStyle/>
          <a:p>
            <a:pPr marL="174625" lvl="1" indent="0" algn="ctr">
              <a:buNone/>
            </a:pPr>
            <a:r>
              <a:rPr lang="en-US" sz="3600" b="1" dirty="0"/>
              <a:t>Not everything needs an appointment</a:t>
            </a:r>
          </a:p>
          <a:p>
            <a:pPr marL="0" indent="0">
              <a:buNone/>
            </a:pPr>
            <a:endParaRPr lang="en-US" altLang="en-US" sz="3200" dirty="0"/>
          </a:p>
          <a:p>
            <a:pPr>
              <a:spcAft>
                <a:spcPts val="1200"/>
              </a:spcAft>
            </a:pPr>
            <a:r>
              <a:rPr lang="en-US" altLang="en-US" sz="3200" dirty="0">
                <a:cs typeface="Times New Roman" panose="02020603050405020304" pitchFamily="18" charset="0"/>
              </a:rPr>
              <a:t>Virtually everything can now be done virtually</a:t>
            </a:r>
          </a:p>
          <a:p>
            <a:pPr>
              <a:spcAft>
                <a:spcPts val="1200"/>
              </a:spcAft>
            </a:pPr>
            <a:r>
              <a:rPr lang="en-US" altLang="en-US" sz="3200" dirty="0">
                <a:cs typeface="Times New Roman" panose="02020603050405020304" pitchFamily="18" charset="0"/>
              </a:rPr>
              <a:t>Offering assistance over the phone or by email is quicker and usually appreciated by the veteran</a:t>
            </a:r>
          </a:p>
          <a:p>
            <a:pPr>
              <a:spcAft>
                <a:spcPts val="1200"/>
              </a:spcAft>
            </a:pPr>
            <a:r>
              <a:rPr lang="en-US" altLang="en-US" sz="3200" dirty="0">
                <a:cs typeface="Times New Roman" panose="02020603050405020304" pitchFamily="18" charset="0"/>
              </a:rPr>
              <a:t>You don’t need an office visit for simple things like status checks, answering claim questions, or filing a claim for increase</a:t>
            </a:r>
            <a:r>
              <a:rPr lang="en-US" altLang="en-US" dirty="0">
                <a:cs typeface="Times New Roman" panose="02020603050405020304" pitchFamily="18" charset="0"/>
              </a:rPr>
              <a:t> </a:t>
            </a:r>
          </a:p>
          <a:p>
            <a:pPr marL="0" indent="0">
              <a:buNone/>
            </a:pPr>
            <a:endParaRPr lang="en-US" altLang="en-US" dirty="0">
              <a:cs typeface="Times New Roman" panose="02020603050405020304" pitchFamily="18" charset="0"/>
            </a:endParaRPr>
          </a:p>
          <a:p>
            <a:pPr marL="0" indent="0">
              <a:buNone/>
            </a:pPr>
            <a:endParaRPr lang="en-US" altLang="en-US" dirty="0">
              <a:cs typeface="Times New Roman" panose="02020603050405020304" pitchFamily="18" charset="0"/>
            </a:endParaRPr>
          </a:p>
          <a:p>
            <a:pPr marL="0" indent="0">
              <a:buNone/>
            </a:pPr>
            <a:endParaRPr lang="en-US" alt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7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775138" y="1256718"/>
            <a:ext cx="10641724" cy="4693625"/>
          </a:xfrm>
        </p:spPr>
        <p:txBody>
          <a:bodyPr>
            <a:noAutofit/>
          </a:bodyPr>
          <a:lstStyle/>
          <a:p>
            <a:pPr marL="174625" lvl="1" indent="0" algn="ctr">
              <a:buNone/>
            </a:pPr>
            <a:endParaRPr lang="en-US" sz="3600" b="1" dirty="0"/>
          </a:p>
          <a:p>
            <a:pPr marL="174625" lvl="1" indent="0" algn="ctr">
              <a:buNone/>
            </a:pPr>
            <a:r>
              <a:rPr lang="en-US" sz="3600" b="1" dirty="0"/>
              <a:t>                           Dates! </a:t>
            </a:r>
          </a:p>
          <a:p>
            <a:pPr marL="174625" lvl="1" indent="0" algn="ctr">
              <a:buNone/>
            </a:pPr>
            <a:r>
              <a:rPr lang="en-US" sz="2800" dirty="0"/>
              <a:t>Use them to your advantage</a:t>
            </a:r>
          </a:p>
          <a:p>
            <a:pPr>
              <a:spcAft>
                <a:spcPts val="1200"/>
              </a:spcAft>
            </a:pPr>
            <a:r>
              <a:rPr lang="en-US" altLang="en-US" dirty="0">
                <a:cs typeface="Times New Roman" panose="02020603050405020304" pitchFamily="18" charset="0"/>
              </a:rPr>
              <a:t>You don’t need or have time to have a weekly update call with each veteran</a:t>
            </a:r>
          </a:p>
          <a:p>
            <a:pPr>
              <a:spcAft>
                <a:spcPts val="1200"/>
              </a:spcAft>
            </a:pPr>
            <a:r>
              <a:rPr lang="en-US" altLang="en-US" dirty="0">
                <a:cs typeface="Times New Roman" panose="02020603050405020304" pitchFamily="18" charset="0"/>
              </a:rPr>
              <a:t>Instead give them an estimated timeframe and ask them to contact you if they haven’t heard anything by then (you should hear about an exam in xx weeks, if you haven’t by then give me a call) </a:t>
            </a:r>
          </a:p>
          <a:p>
            <a:pPr>
              <a:spcAft>
                <a:spcPts val="1200"/>
              </a:spcAft>
            </a:pPr>
            <a:r>
              <a:rPr lang="en-US" altLang="en-US" dirty="0">
                <a:cs typeface="Times New Roman" panose="02020603050405020304" pitchFamily="18" charset="0"/>
              </a:rPr>
              <a:t>Make sure you note the goal date in TVB</a:t>
            </a:r>
            <a:endParaRPr lang="en-US" altLang="en-US" sz="2400" dirty="0">
              <a:cs typeface="Times New Roman" panose="02020603050405020304" pitchFamily="18" charset="0"/>
            </a:endParaRPr>
          </a:p>
          <a:p>
            <a:pPr marL="0" indent="0">
              <a:buNone/>
            </a:pPr>
            <a:endParaRPr lang="en-US" altLang="en-US" dirty="0">
              <a:cs typeface="Times New Roman" panose="02020603050405020304" pitchFamily="18" charset="0"/>
            </a:endParaRPr>
          </a:p>
          <a:p>
            <a:pPr marL="0" indent="0">
              <a:buNone/>
            </a:pPr>
            <a:endParaRPr lang="en-US" altLang="en-US" dirty="0">
              <a:cs typeface="Times New Roman" panose="02020603050405020304" pitchFamily="18" charset="0"/>
            </a:endParaRPr>
          </a:p>
          <a:p>
            <a:pPr marL="0" indent="0">
              <a:buNone/>
            </a:pPr>
            <a:endParaRPr lang="en-US" alt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2" name="Picture 1">
            <a:extLst>
              <a:ext uri="{FF2B5EF4-FFF2-40B4-BE49-F238E27FC236}">
                <a16:creationId xmlns:a16="http://schemas.microsoft.com/office/drawing/2014/main" id="{725CBFE0-8992-8E10-C26F-D1C9CCB8AE59}"/>
              </a:ext>
            </a:extLst>
          </p:cNvPr>
          <p:cNvPicPr>
            <a:picLocks noChangeAspect="1"/>
          </p:cNvPicPr>
          <p:nvPr/>
        </p:nvPicPr>
        <p:blipFill rotWithShape="1">
          <a:blip r:embed="rId3"/>
          <a:srcRect t="18028" b="21167"/>
          <a:stretch/>
        </p:blipFill>
        <p:spPr>
          <a:xfrm>
            <a:off x="3715870" y="1256718"/>
            <a:ext cx="3389387" cy="1158242"/>
          </a:xfrm>
          <a:prstGeom prst="rect">
            <a:avLst/>
          </a:prstGeom>
        </p:spPr>
      </p:pic>
    </p:spTree>
    <p:extLst>
      <p:ext uri="{BB962C8B-B14F-4D97-AF65-F5344CB8AC3E}">
        <p14:creationId xmlns:p14="http://schemas.microsoft.com/office/powerpoint/2010/main" val="179906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775138" y="1256718"/>
            <a:ext cx="10641724" cy="4693625"/>
          </a:xfrm>
        </p:spPr>
        <p:txBody>
          <a:bodyPr>
            <a:noAutofit/>
          </a:bodyPr>
          <a:lstStyle/>
          <a:p>
            <a:pPr marL="174625" lvl="1" indent="0" algn="ctr">
              <a:buNone/>
            </a:pPr>
            <a:r>
              <a:rPr lang="en-US" sz="3600" b="1" dirty="0"/>
              <a:t>Set aside time to handle administrative tasks</a:t>
            </a:r>
          </a:p>
          <a:p>
            <a:pPr marL="0" indent="0">
              <a:buNone/>
            </a:pPr>
            <a:endParaRPr lang="en-US" altLang="en-US" sz="3200" dirty="0"/>
          </a:p>
          <a:p>
            <a:pPr>
              <a:spcAft>
                <a:spcPts val="1200"/>
              </a:spcAft>
            </a:pPr>
            <a:r>
              <a:rPr lang="en-US" altLang="en-US" sz="3200" dirty="0">
                <a:cs typeface="Times New Roman" panose="02020603050405020304" pitchFamily="18" charset="0"/>
              </a:rPr>
              <a:t>Its ok to set aside time during the day to handle tasks like answering emails, calls, reviewing ratings, or running reports.</a:t>
            </a:r>
          </a:p>
          <a:p>
            <a:pPr>
              <a:spcAft>
                <a:spcPts val="1200"/>
              </a:spcAft>
            </a:pPr>
            <a:r>
              <a:rPr lang="en-US" altLang="en-US" sz="3200" dirty="0">
                <a:cs typeface="Times New Roman" panose="02020603050405020304" pitchFamily="18" charset="0"/>
              </a:rPr>
              <a:t>Depending on your workload consider setting aside an hour at a specific time each day – this doesn’t mean close the office</a:t>
            </a:r>
          </a:p>
          <a:p>
            <a:pPr>
              <a:spcAft>
                <a:spcPts val="1200"/>
              </a:spcAft>
            </a:pPr>
            <a:r>
              <a:rPr lang="en-US" altLang="en-US" sz="3200" dirty="0">
                <a:cs typeface="Times New Roman" panose="02020603050405020304" pitchFamily="18" charset="0"/>
              </a:rPr>
              <a:t>If you don’t need the time, don’t set it aside</a:t>
            </a:r>
            <a:endParaRPr lang="en-US" altLang="en-US" dirty="0">
              <a:cs typeface="Times New Roman" panose="02020603050405020304" pitchFamily="18" charset="0"/>
            </a:endParaRPr>
          </a:p>
          <a:p>
            <a:pPr marL="0" indent="0">
              <a:buNone/>
            </a:pPr>
            <a:endParaRPr lang="en-US" altLang="en-US" dirty="0">
              <a:cs typeface="Times New Roman" panose="02020603050405020304" pitchFamily="18" charset="0"/>
            </a:endParaRPr>
          </a:p>
          <a:p>
            <a:pPr marL="0" indent="0">
              <a:buNone/>
            </a:pPr>
            <a:endParaRPr lang="en-US" altLang="en-US" dirty="0">
              <a:cs typeface="Times New Roman" panose="02020603050405020304" pitchFamily="18" charset="0"/>
            </a:endParaRPr>
          </a:p>
          <a:p>
            <a:pPr marL="0" indent="0">
              <a:buNone/>
            </a:pPr>
            <a:endParaRPr lang="en-US" alt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6394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627529" y="1256718"/>
            <a:ext cx="11098306" cy="4693625"/>
          </a:xfrm>
        </p:spPr>
        <p:txBody>
          <a:bodyPr>
            <a:noAutofit/>
          </a:bodyPr>
          <a:lstStyle/>
          <a:p>
            <a:pPr marL="174625" lvl="1" indent="0" algn="ctr">
              <a:buNone/>
            </a:pPr>
            <a:r>
              <a:rPr lang="en-US" sz="3600" b="1" i="0" dirty="0">
                <a:effectLst/>
              </a:rPr>
              <a:t>Ask for help if you have questions </a:t>
            </a:r>
          </a:p>
          <a:p>
            <a:pPr marL="174625" lvl="1" indent="0">
              <a:buNone/>
            </a:pPr>
            <a:endParaRPr lang="en-US" sz="3600" dirty="0"/>
          </a:p>
          <a:p>
            <a:pPr marL="630238" lvl="1" indent="-400050"/>
            <a:r>
              <a:rPr lang="en-US" sz="3600" b="0" i="0" dirty="0">
                <a:effectLst/>
              </a:rPr>
              <a:t>Nobody should feel like they are on an island</a:t>
            </a:r>
          </a:p>
          <a:p>
            <a:pPr marL="630238" lvl="1" indent="-400050"/>
            <a:endParaRPr lang="en-US" sz="3600" b="0" i="0" dirty="0">
              <a:effectLst/>
            </a:endParaRPr>
          </a:p>
          <a:p>
            <a:pPr marL="630238" lvl="1" indent="-400050"/>
            <a:r>
              <a:rPr lang="en-US" sz="3600" b="0" i="0" dirty="0">
                <a:effectLst/>
              </a:rPr>
              <a:t>Reach out to your supervisor or your Regional Quality Assurance Specialist if you need help with a case or workload</a:t>
            </a:r>
          </a:p>
          <a:p>
            <a:pPr marL="174625" lvl="1" indent="0">
              <a:buNone/>
            </a:pPr>
            <a:endParaRPr lang="en-US" sz="3600" b="0" i="0" dirty="0">
              <a:effectLst/>
            </a:endParaRPr>
          </a:p>
          <a:p>
            <a:pPr marL="0" indent="0">
              <a:buNone/>
            </a:pPr>
            <a:endParaRPr lang="en-US" altLang="en-US" sz="3200" dirty="0"/>
          </a:p>
          <a:p>
            <a:pPr marL="0" indent="0">
              <a:buNone/>
            </a:pPr>
            <a:endParaRPr lang="en-US" altLang="en-US" dirty="0">
              <a:cs typeface="Times New Roman" panose="02020603050405020304" pitchFamily="18" charset="0"/>
            </a:endParaRPr>
          </a:p>
          <a:p>
            <a:pPr marL="0" indent="0">
              <a:buNone/>
            </a:pPr>
            <a:endParaRPr lang="en-US" altLang="en-US" dirty="0">
              <a:cs typeface="Times New Roman" panose="02020603050405020304" pitchFamily="18" charset="0"/>
            </a:endParaRPr>
          </a:p>
          <a:p>
            <a:pPr marL="0" indent="0">
              <a:buNone/>
            </a:pPr>
            <a:endParaRPr lang="en-US" alt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2089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497C-DEA3-D65C-9F24-B7A9AA6C31AC}"/>
              </a:ext>
            </a:extLst>
          </p:cNvPr>
          <p:cNvSpPr>
            <a:spLocks noGrp="1"/>
          </p:cNvSpPr>
          <p:nvPr>
            <p:ph type="title"/>
          </p:nvPr>
        </p:nvSpPr>
        <p:spPr>
          <a:xfrm>
            <a:off x="0" y="90159"/>
            <a:ext cx="10515600" cy="1325563"/>
          </a:xfrm>
        </p:spPr>
        <p:txBody>
          <a:bodyPr/>
          <a:lstStyle/>
          <a:p>
            <a:r>
              <a:rPr lang="en-US" b="1" dirty="0"/>
              <a:t>Metrics of Service Officer Work</a:t>
            </a:r>
          </a:p>
        </p:txBody>
      </p:sp>
      <p:sp>
        <p:nvSpPr>
          <p:cNvPr id="3" name="Content Placeholder 2">
            <a:extLst>
              <a:ext uri="{FF2B5EF4-FFF2-40B4-BE49-F238E27FC236}">
                <a16:creationId xmlns:a16="http://schemas.microsoft.com/office/drawing/2014/main" id="{F6229A6B-473C-D0C8-9035-6B6CFEA4C2E2}"/>
              </a:ext>
            </a:extLst>
          </p:cNvPr>
          <p:cNvSpPr>
            <a:spLocks noGrp="1"/>
          </p:cNvSpPr>
          <p:nvPr>
            <p:ph idx="1"/>
          </p:nvPr>
        </p:nvSpPr>
        <p:spPr>
          <a:xfrm>
            <a:off x="531777" y="1253331"/>
            <a:ext cx="11128446" cy="4351338"/>
          </a:xfrm>
        </p:spPr>
        <p:txBody>
          <a:bodyPr>
            <a:noAutofit/>
          </a:bodyPr>
          <a:lstStyle/>
          <a:p>
            <a:pPr marL="0" indent="0" algn="ctr">
              <a:buNone/>
            </a:pPr>
            <a:r>
              <a:rPr lang="en-US" sz="3600" b="1" dirty="0"/>
              <a:t>General Guidelines </a:t>
            </a:r>
          </a:p>
          <a:p>
            <a:r>
              <a:rPr lang="en-US" sz="3200" dirty="0"/>
              <a:t>Depending on the office, each accredited representative (including claims consultants) should be able to handle between 3-5 appointments per day on average</a:t>
            </a:r>
          </a:p>
          <a:p>
            <a:pPr>
              <a:spcBef>
                <a:spcPts val="600"/>
              </a:spcBef>
            </a:pPr>
            <a:endParaRPr lang="en-US" sz="900" dirty="0"/>
          </a:p>
          <a:p>
            <a:r>
              <a:rPr lang="en-US" sz="3200" dirty="0"/>
              <a:t>This will leave time do other office tasks </a:t>
            </a:r>
            <a:r>
              <a:rPr lang="en-US" sz="3200" dirty="0" err="1"/>
              <a:t>ie</a:t>
            </a:r>
            <a:r>
              <a:rPr lang="en-US" sz="3200" dirty="0"/>
              <a:t>: phone calls, emails, walk-ins, administrative tasks to include checking your VBMS letters.</a:t>
            </a:r>
          </a:p>
          <a:p>
            <a:pPr>
              <a:spcBef>
                <a:spcPts val="600"/>
              </a:spcBef>
            </a:pPr>
            <a:endParaRPr lang="en-US" sz="900" dirty="0"/>
          </a:p>
          <a:p>
            <a:r>
              <a:rPr lang="en-US" sz="3200" dirty="0"/>
              <a:t>Bottom line: Representing Veterans is not an exact science as each claim is different and each Veteran has different needs. This is why time management is so crucial.</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327ABC1-7F84-8870-799B-9925BF009202}"/>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Tree>
    <p:extLst>
      <p:ext uri="{BB962C8B-B14F-4D97-AF65-F5344CB8AC3E}">
        <p14:creationId xmlns:p14="http://schemas.microsoft.com/office/powerpoint/2010/main" val="58086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E627-BFAA-F3C5-781F-0DE4FC778283}"/>
              </a:ext>
            </a:extLst>
          </p:cNvPr>
          <p:cNvSpPr>
            <a:spLocks noGrp="1"/>
          </p:cNvSpPr>
          <p:nvPr>
            <p:ph type="title"/>
          </p:nvPr>
        </p:nvSpPr>
        <p:spPr>
          <a:xfrm>
            <a:off x="0" y="18255"/>
            <a:ext cx="10515600" cy="1325563"/>
          </a:xfrm>
        </p:spPr>
        <p:txBody>
          <a:bodyPr/>
          <a:lstStyle/>
          <a:p>
            <a:r>
              <a:rPr lang="en-US" b="1" dirty="0"/>
              <a:t>General Timelines for Appointments		</a:t>
            </a:r>
          </a:p>
        </p:txBody>
      </p:sp>
      <p:sp>
        <p:nvSpPr>
          <p:cNvPr id="3" name="Content Placeholder 2">
            <a:extLst>
              <a:ext uri="{FF2B5EF4-FFF2-40B4-BE49-F238E27FC236}">
                <a16:creationId xmlns:a16="http://schemas.microsoft.com/office/drawing/2014/main" id="{4EA04157-AB97-6905-7F34-F39B84F04F28}"/>
              </a:ext>
            </a:extLst>
          </p:cNvPr>
          <p:cNvSpPr>
            <a:spLocks noGrp="1"/>
          </p:cNvSpPr>
          <p:nvPr>
            <p:ph idx="1"/>
          </p:nvPr>
        </p:nvSpPr>
        <p:spPr>
          <a:xfrm>
            <a:off x="627529" y="1757082"/>
            <a:ext cx="10885098" cy="4419881"/>
          </a:xfrm>
        </p:spPr>
        <p:txBody>
          <a:bodyPr>
            <a:normAutofit/>
          </a:bodyPr>
          <a:lstStyle/>
          <a:p>
            <a:r>
              <a:rPr lang="en-US" sz="3200" dirty="0"/>
              <a:t>Set timelines based on the type of appointment</a:t>
            </a:r>
          </a:p>
          <a:p>
            <a:r>
              <a:rPr lang="en-US" sz="3200" dirty="0"/>
              <a:t>When setting appointments let the Veteran or claimant know what they need to bring and have prepared prior to the appointment. </a:t>
            </a:r>
          </a:p>
          <a:p>
            <a:r>
              <a:rPr lang="en-US" sz="3200" dirty="0"/>
              <a:t>On average an appointment with a Veteran should take between 15 and 30 minutes for standard claims</a:t>
            </a:r>
          </a:p>
          <a:p>
            <a:r>
              <a:rPr lang="en-US" sz="3200" dirty="0"/>
              <a:t>Survivor claims: best practice is to schedule 30 to 45 minutes</a:t>
            </a:r>
          </a:p>
          <a:p>
            <a:r>
              <a:rPr lang="en-US" sz="3200" b="1" u="sng" dirty="0"/>
              <a:t>1-2 hour appointments should not happen on a regular basis</a:t>
            </a:r>
          </a:p>
          <a:p>
            <a:pPr marL="0" indent="0">
              <a:buNone/>
            </a:pPr>
            <a:endParaRPr lang="en-US" dirty="0"/>
          </a:p>
        </p:txBody>
      </p:sp>
      <p:sp>
        <p:nvSpPr>
          <p:cNvPr id="4" name="Slide Number Placeholder 3">
            <a:extLst>
              <a:ext uri="{FF2B5EF4-FFF2-40B4-BE49-F238E27FC236}">
                <a16:creationId xmlns:a16="http://schemas.microsoft.com/office/drawing/2014/main" id="{857CCB20-D6DD-C70D-879E-0BB7D05B8947}"/>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233971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0916"/>
            <a:ext cx="10972800" cy="4572000"/>
          </a:xfrm>
        </p:spPr>
        <p:txBody>
          <a:bodyPr rtlCol="0">
            <a:noAutofit/>
          </a:bodyPr>
          <a:lstStyle/>
          <a:p>
            <a:pPr marL="0" indent="0" defTabSz="914363">
              <a:buNone/>
              <a:defRPr/>
            </a:pPr>
            <a:r>
              <a:rPr lang="en-US" b="1" dirty="0">
                <a:latin typeface="Times New Roman" panose="02020603050405020304" pitchFamily="18" charset="0"/>
                <a:cs typeface="Times New Roman" panose="02020603050405020304" pitchFamily="18" charset="0"/>
              </a:rPr>
              <a:t>What to Prioritize? </a:t>
            </a:r>
          </a:p>
          <a:p>
            <a:pPr marL="0" indent="0" defTabSz="914363">
              <a:buNone/>
              <a:defRPr/>
            </a:pPr>
            <a:r>
              <a:rPr lang="en-US" b="1" dirty="0"/>
              <a:t>Time Management</a:t>
            </a:r>
          </a:p>
          <a:p>
            <a:pPr marL="0" indent="0" defTabSz="914363">
              <a:buNone/>
              <a:defRPr/>
            </a:pPr>
            <a:r>
              <a:rPr lang="en-US" b="1" dirty="0"/>
              <a:t>Metrics of Service Officer Work</a:t>
            </a:r>
          </a:p>
          <a:p>
            <a:pPr marL="0" indent="0" defTabSz="914363">
              <a:buNone/>
              <a:defRPr/>
            </a:pPr>
            <a:r>
              <a:rPr lang="en-US" b="1" dirty="0"/>
              <a:t>Using Technology to your Advantage</a:t>
            </a:r>
          </a:p>
          <a:p>
            <a:pPr marL="0" indent="0" defTabSz="914363">
              <a:buNone/>
              <a:defRPr/>
            </a:pPr>
            <a:r>
              <a:rPr lang="en-US" b="1" dirty="0"/>
              <a:t>Assisting in other areas</a:t>
            </a:r>
          </a:p>
          <a:p>
            <a:pPr marL="0" indent="0" defTabSz="914363">
              <a:buNone/>
              <a:defRPr/>
            </a:pPr>
            <a:r>
              <a:rPr lang="en-US" b="1" dirty="0"/>
              <a:t>Preventing Overdevelopment</a:t>
            </a:r>
          </a:p>
          <a:p>
            <a:pPr marL="0" indent="0" defTabSz="914363">
              <a:buNone/>
              <a:defRPr/>
            </a:pPr>
            <a:r>
              <a:rPr lang="en-US" altLang="en-US" b="1" dirty="0">
                <a:latin typeface="Times New Roman" panose="02020603050405020304" pitchFamily="18" charset="0"/>
                <a:cs typeface="Times New Roman" panose="02020603050405020304" pitchFamily="18" charset="0"/>
              </a:rPr>
              <a:t>Efficiency Killers</a:t>
            </a:r>
            <a:endParaRPr lang="en-US" b="1" dirty="0"/>
          </a:p>
          <a:p>
            <a:pPr marL="0" indent="0" defTabSz="914363">
              <a:buNone/>
              <a:defRPr/>
            </a:pPr>
            <a:r>
              <a:rPr lang="en-US" b="1" dirty="0"/>
              <a:t>Office Etiquette </a:t>
            </a:r>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B1D41-CDF4-4E5D-BEF4-8EB2F5A87E9A}" type="slidenum">
              <a:rPr kumimoji="0" lang="en-US" sz="2000" b="0" i="0" u="none" strike="noStrike" kern="1200" cap="none" spc="0" normalizeH="0" baseline="0" noProof="0" smtClean="0">
                <a:ln>
                  <a:noFill/>
                </a:ln>
                <a:solidFill>
                  <a:prstClr val="black">
                    <a:tint val="75000"/>
                  </a:prstClr>
                </a:solidFill>
                <a:effectLst/>
                <a:uLnTx/>
                <a:uFillTx/>
                <a:ea typeface="+mn-e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dirty="0">
              <a:ln>
                <a:noFill/>
              </a:ln>
              <a:solidFill>
                <a:prstClr val="black">
                  <a:tint val="75000"/>
                </a:prstClr>
              </a:solidFill>
              <a:effectLst/>
              <a:uLnTx/>
              <a:uFillTx/>
              <a:ea typeface="+mn-ea"/>
            </a:endParaRPr>
          </a:p>
        </p:txBody>
      </p:sp>
      <p:sp>
        <p:nvSpPr>
          <p:cNvPr id="25602" name="Title 1"/>
          <p:cNvSpPr>
            <a:spLocks noGrp="1"/>
          </p:cNvSpPr>
          <p:nvPr>
            <p:ph type="title"/>
          </p:nvPr>
        </p:nvSpPr>
        <p:spPr>
          <a:xfrm>
            <a:off x="126612" y="242668"/>
            <a:ext cx="8229600" cy="914400"/>
          </a:xfrm>
        </p:spPr>
        <p:txBody>
          <a:bodyPr/>
          <a:lstStyle/>
          <a:p>
            <a:pPr defTabSz="912813"/>
            <a:r>
              <a:rPr lang="en-US" altLang="en-US" sz="4400" dirty="0">
                <a:latin typeface="Times New Roman" panose="02020603050405020304" pitchFamily="18" charset="0"/>
                <a:cs typeface="Times New Roman" panose="02020603050405020304" pitchFamily="18" charset="0"/>
              </a:rPr>
              <a:t>Topics</a:t>
            </a:r>
          </a:p>
        </p:txBody>
      </p:sp>
    </p:spTree>
    <p:extLst>
      <p:ext uri="{BB962C8B-B14F-4D97-AF65-F5344CB8AC3E}">
        <p14:creationId xmlns:p14="http://schemas.microsoft.com/office/powerpoint/2010/main" val="126867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6F4A-C140-53A2-B07D-63A7474B32B2}"/>
              </a:ext>
            </a:extLst>
          </p:cNvPr>
          <p:cNvSpPr>
            <a:spLocks noGrp="1"/>
          </p:cNvSpPr>
          <p:nvPr>
            <p:ph type="title"/>
          </p:nvPr>
        </p:nvSpPr>
        <p:spPr>
          <a:xfrm>
            <a:off x="0" y="18255"/>
            <a:ext cx="10515600" cy="1325563"/>
          </a:xfrm>
        </p:spPr>
        <p:txBody>
          <a:bodyPr/>
          <a:lstStyle/>
          <a:p>
            <a:r>
              <a:rPr lang="en-US" b="1" dirty="0"/>
              <a:t>Working Hearings</a:t>
            </a:r>
          </a:p>
        </p:txBody>
      </p:sp>
      <p:sp>
        <p:nvSpPr>
          <p:cNvPr id="3" name="Content Placeholder 2">
            <a:extLst>
              <a:ext uri="{FF2B5EF4-FFF2-40B4-BE49-F238E27FC236}">
                <a16:creationId xmlns:a16="http://schemas.microsoft.com/office/drawing/2014/main" id="{6FDA33B8-BCDD-2318-86D4-924C60E58CAD}"/>
              </a:ext>
            </a:extLst>
          </p:cNvPr>
          <p:cNvSpPr>
            <a:spLocks noGrp="1"/>
          </p:cNvSpPr>
          <p:nvPr>
            <p:ph idx="1"/>
          </p:nvPr>
        </p:nvSpPr>
        <p:spPr/>
        <p:txBody>
          <a:bodyPr>
            <a:normAutofit lnSpcReduction="10000"/>
          </a:bodyPr>
          <a:lstStyle/>
          <a:p>
            <a:pPr>
              <a:spcAft>
                <a:spcPts val="600"/>
              </a:spcAft>
            </a:pPr>
            <a:r>
              <a:rPr lang="en-US" sz="3200" dirty="0"/>
              <a:t>Under normal circumstances it should take you no more than 2 hours to research and prepare for a hearing or write an appeal argument.</a:t>
            </a:r>
          </a:p>
          <a:p>
            <a:pPr>
              <a:spcAft>
                <a:spcPts val="600"/>
              </a:spcAft>
            </a:pPr>
            <a:r>
              <a:rPr lang="en-US" sz="3200" dirty="0"/>
              <a:t>After you are prepared, call the Veteran to discuss the upcoming hearing. Keep this call brief; it should take more than 10 minutes to give them a rundown. </a:t>
            </a:r>
          </a:p>
          <a:p>
            <a:pPr>
              <a:spcAft>
                <a:spcPts val="600"/>
              </a:spcAft>
            </a:pPr>
            <a:r>
              <a:rPr lang="en-US" sz="3200" dirty="0"/>
              <a:t>Brief 15-20 minute meeting the day of the hearing</a:t>
            </a:r>
          </a:p>
          <a:p>
            <a:pPr>
              <a:spcAft>
                <a:spcPts val="600"/>
              </a:spcAft>
            </a:pPr>
            <a:r>
              <a:rPr lang="en-US" sz="3200" dirty="0"/>
              <a:t>Brief 15-20 minute meeting after the hearing to discuss any items from the hearing</a:t>
            </a:r>
          </a:p>
        </p:txBody>
      </p:sp>
      <p:sp>
        <p:nvSpPr>
          <p:cNvPr id="4" name="Slide Number Placeholder 3">
            <a:extLst>
              <a:ext uri="{FF2B5EF4-FFF2-40B4-BE49-F238E27FC236}">
                <a16:creationId xmlns:a16="http://schemas.microsoft.com/office/drawing/2014/main" id="{34A2178F-CBC4-A030-CD41-DA22C8E6FAE3}"/>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399174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9357-2D7A-8CAA-BD23-612159740939}"/>
              </a:ext>
            </a:extLst>
          </p:cNvPr>
          <p:cNvSpPr>
            <a:spLocks noGrp="1"/>
          </p:cNvSpPr>
          <p:nvPr>
            <p:ph type="title"/>
          </p:nvPr>
        </p:nvSpPr>
        <p:spPr>
          <a:xfrm>
            <a:off x="0" y="0"/>
            <a:ext cx="10515600" cy="1325563"/>
          </a:xfrm>
        </p:spPr>
        <p:txBody>
          <a:bodyPr/>
          <a:lstStyle/>
          <a:p>
            <a:r>
              <a:rPr lang="en-US" b="1" dirty="0"/>
              <a:t>Using Technology to your Advantage</a:t>
            </a:r>
          </a:p>
        </p:txBody>
      </p:sp>
      <p:sp>
        <p:nvSpPr>
          <p:cNvPr id="3" name="Content Placeholder 2">
            <a:extLst>
              <a:ext uri="{FF2B5EF4-FFF2-40B4-BE49-F238E27FC236}">
                <a16:creationId xmlns:a16="http://schemas.microsoft.com/office/drawing/2014/main" id="{1CACC66F-407A-F70A-79A5-1AEF6667B74D}"/>
              </a:ext>
            </a:extLst>
          </p:cNvPr>
          <p:cNvSpPr>
            <a:spLocks noGrp="1"/>
          </p:cNvSpPr>
          <p:nvPr>
            <p:ph idx="1"/>
          </p:nvPr>
        </p:nvSpPr>
        <p:spPr>
          <a:xfrm>
            <a:off x="528917" y="1665287"/>
            <a:ext cx="11134165" cy="4351338"/>
          </a:xfrm>
        </p:spPr>
        <p:txBody>
          <a:bodyPr>
            <a:noAutofit/>
          </a:bodyPr>
          <a:lstStyle/>
          <a:p>
            <a:r>
              <a:rPr lang="en-US" sz="3200" dirty="0"/>
              <a:t>Not all appointments have to be in person at the office</a:t>
            </a:r>
          </a:p>
          <a:p>
            <a:r>
              <a:rPr lang="en-US" sz="3200" dirty="0"/>
              <a:t>Use Zoom, Teams, phone calls, or emails to complete appointments</a:t>
            </a:r>
          </a:p>
          <a:p>
            <a:r>
              <a:rPr lang="en-US" sz="3200" dirty="0"/>
              <a:t>If we are the POA, we can sign documents for the Veteran in most cases.</a:t>
            </a:r>
          </a:p>
          <a:p>
            <a:r>
              <a:rPr lang="en-US" sz="3200" dirty="0"/>
              <a:t>If the Veteran must sign a document, have them send their signature electronically and you can cut and paste it onto the document</a:t>
            </a:r>
          </a:p>
          <a:p>
            <a:r>
              <a:rPr lang="en-US" sz="3200" dirty="0"/>
              <a:t>Use TVB to submit Intent to Files and 21-22’s directly to the VA</a:t>
            </a:r>
          </a:p>
          <a:p>
            <a:pPr marL="0" indent="0">
              <a:buNone/>
            </a:pPr>
            <a:endParaRPr lang="en-US" dirty="0"/>
          </a:p>
        </p:txBody>
      </p:sp>
      <p:sp>
        <p:nvSpPr>
          <p:cNvPr id="4" name="Slide Number Placeholder 3">
            <a:extLst>
              <a:ext uri="{FF2B5EF4-FFF2-40B4-BE49-F238E27FC236}">
                <a16:creationId xmlns:a16="http://schemas.microsoft.com/office/drawing/2014/main" id="{A09029EE-7DA2-1272-EDB7-CFB4089DEE41}"/>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Tree>
    <p:extLst>
      <p:ext uri="{BB962C8B-B14F-4D97-AF65-F5344CB8AC3E}">
        <p14:creationId xmlns:p14="http://schemas.microsoft.com/office/powerpoint/2010/main" val="408127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5" y="98476"/>
            <a:ext cx="9136549" cy="1158242"/>
          </a:xfrm>
        </p:spPr>
        <p:txBody>
          <a:bodyPr>
            <a:noAutofit/>
          </a:bodyPr>
          <a:lstStyle/>
          <a:p>
            <a:pPr eaLnBrk="1" hangingPunct="1"/>
            <a:r>
              <a:rPr lang="en-US" altLang="en-US" b="1" dirty="0">
                <a:latin typeface="Times New Roman" panose="02020603050405020304" pitchFamily="18" charset="0"/>
                <a:cs typeface="Times New Roman" panose="02020603050405020304" pitchFamily="18" charset="0"/>
              </a:rPr>
              <a:t>Assisting veterans </a:t>
            </a:r>
            <a:r>
              <a:rPr lang="en-US" altLang="en-US" b="1" dirty="0">
                <a:cs typeface="Times New Roman" panose="02020603050405020304" pitchFamily="18" charset="0"/>
              </a:rPr>
              <a:t>from</a:t>
            </a:r>
            <a:r>
              <a:rPr lang="en-US" altLang="en-US" b="1" dirty="0">
                <a:latin typeface="Times New Roman" panose="02020603050405020304" pitchFamily="18" charset="0"/>
                <a:cs typeface="Times New Roman" panose="02020603050405020304" pitchFamily="18" charset="0"/>
              </a:rPr>
              <a:t> other areas</a:t>
            </a:r>
          </a:p>
        </p:txBody>
      </p:sp>
      <p:sp>
        <p:nvSpPr>
          <p:cNvPr id="55299" name="Content Placeholder 2"/>
          <p:cNvSpPr>
            <a:spLocks noGrp="1"/>
          </p:cNvSpPr>
          <p:nvPr>
            <p:ph idx="1"/>
          </p:nvPr>
        </p:nvSpPr>
        <p:spPr>
          <a:xfrm>
            <a:off x="604911" y="1645920"/>
            <a:ext cx="11003156" cy="4606024"/>
          </a:xfrm>
        </p:spPr>
        <p:txBody>
          <a:bodyPr>
            <a:noAutofit/>
          </a:bodyPr>
          <a:lstStyle/>
          <a:p>
            <a:r>
              <a:rPr lang="en-US" altLang="en-US" sz="3200" dirty="0">
                <a:cs typeface="Times New Roman" panose="02020603050405020304" pitchFamily="18" charset="0"/>
              </a:rPr>
              <a:t>Sometimes a Veteran will call that may not be in your state or in your area of the state. </a:t>
            </a:r>
          </a:p>
          <a:p>
            <a:r>
              <a:rPr lang="en-US" altLang="en-US" sz="3200" dirty="0">
                <a:cs typeface="Times New Roman" panose="02020603050405020304" pitchFamily="18" charset="0"/>
              </a:rPr>
              <a:t>To this Veteran your office is the VFW, and your actions are a representation of the VFW. </a:t>
            </a:r>
          </a:p>
          <a:p>
            <a:r>
              <a:rPr lang="en-US" altLang="en-US" sz="3200" dirty="0">
                <a:cs typeface="Times New Roman" panose="02020603050405020304" pitchFamily="18" charset="0"/>
              </a:rPr>
              <a:t>Take a moment to explain the situation and provide a soft transfer of them to their correct VSO. </a:t>
            </a:r>
          </a:p>
          <a:p>
            <a:r>
              <a:rPr lang="en-US" altLang="en-US" sz="3200" dirty="0">
                <a:cs typeface="Times New Roman" panose="02020603050405020304" pitchFamily="18" charset="0"/>
              </a:rPr>
              <a:t>Assist the Veteran if you can right away and put notes in TVB then email the DSO in the Veterans area explaining your role in the situation.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5347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Preventing Overdevelopment</a:t>
            </a:r>
          </a:p>
        </p:txBody>
      </p:sp>
      <p:sp>
        <p:nvSpPr>
          <p:cNvPr id="55299" name="Content Placeholder 2"/>
          <p:cNvSpPr>
            <a:spLocks noGrp="1"/>
          </p:cNvSpPr>
          <p:nvPr>
            <p:ph idx="1"/>
          </p:nvPr>
        </p:nvSpPr>
        <p:spPr>
          <a:xfrm>
            <a:off x="594422" y="1242746"/>
            <a:ext cx="11003156" cy="5113604"/>
          </a:xfrm>
        </p:spPr>
        <p:txBody>
          <a:bodyPr>
            <a:noAutofit/>
          </a:bodyPr>
          <a:lstStyle/>
          <a:p>
            <a:pPr marL="0" indent="0" algn="ctr">
              <a:buNone/>
            </a:pPr>
            <a:r>
              <a:rPr lang="en-US" altLang="en-US" sz="3600" b="1" dirty="0">
                <a:cs typeface="Times New Roman" panose="02020603050405020304" pitchFamily="18" charset="0"/>
              </a:rPr>
              <a:t>Overdevelopment </a:t>
            </a:r>
          </a:p>
          <a:p>
            <a:pPr>
              <a:spcAft>
                <a:spcPts val="1200"/>
              </a:spcAft>
            </a:pPr>
            <a:r>
              <a:rPr lang="en-US" altLang="en-US" dirty="0">
                <a:cs typeface="Times New Roman" panose="02020603050405020304" pitchFamily="18" charset="0"/>
              </a:rPr>
              <a:t>Many representatives will try to find a needle in the haystack when helping veterans obtain evidence </a:t>
            </a:r>
          </a:p>
          <a:p>
            <a:pPr>
              <a:spcAft>
                <a:spcPts val="1200"/>
              </a:spcAft>
            </a:pPr>
            <a:r>
              <a:rPr lang="en-US" altLang="en-US" dirty="0">
                <a:cs typeface="Times New Roman" panose="02020603050405020304" pitchFamily="18" charset="0"/>
              </a:rPr>
              <a:t>It is not your responsibility to contact medical providers or do medical research on a claim – You don’t have the time or training to provide medical opinions or research archives for each Veteran</a:t>
            </a:r>
          </a:p>
          <a:p>
            <a:pPr>
              <a:spcAft>
                <a:spcPts val="1200"/>
              </a:spcAft>
            </a:pPr>
            <a:r>
              <a:rPr lang="en-US" altLang="en-US" dirty="0">
                <a:cs typeface="Times New Roman" panose="02020603050405020304" pitchFamily="18" charset="0"/>
              </a:rPr>
              <a:t>Instead, explain to the veteran what is needed for the claim and advise them how to obtain it</a:t>
            </a:r>
          </a:p>
          <a:p>
            <a:pPr>
              <a:spcAft>
                <a:spcPts val="1200"/>
              </a:spcAft>
            </a:pPr>
            <a:r>
              <a:rPr lang="en-US" altLang="en-US" dirty="0">
                <a:cs typeface="Times New Roman" panose="02020603050405020304" pitchFamily="18" charset="0"/>
              </a:rPr>
              <a:t>Bottom line, it is the Veteran’s claim, we are here to advise, and to ensure proper documents are filled out and submitted in a timely manner</a:t>
            </a:r>
          </a:p>
          <a:p>
            <a:pPr marL="0" indent="0">
              <a:buNone/>
            </a:pPr>
            <a:endParaRPr lang="en-US" altLang="en-US" sz="36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068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Overdevelopment Test 1</a:t>
            </a:r>
          </a:p>
        </p:txBody>
      </p:sp>
      <p:sp>
        <p:nvSpPr>
          <p:cNvPr id="55299" name="Content Placeholder 2"/>
          <p:cNvSpPr>
            <a:spLocks noGrp="1"/>
          </p:cNvSpPr>
          <p:nvPr>
            <p:ph idx="1"/>
          </p:nvPr>
        </p:nvSpPr>
        <p:spPr>
          <a:xfrm>
            <a:off x="168816" y="1256718"/>
            <a:ext cx="11813628" cy="5113604"/>
          </a:xfrm>
        </p:spPr>
        <p:txBody>
          <a:bodyPr>
            <a:noAutofit/>
          </a:bodyPr>
          <a:lstStyle/>
          <a:p>
            <a:pPr marL="0" indent="0" algn="ctr">
              <a:spcAft>
                <a:spcPts val="1200"/>
              </a:spcAft>
              <a:buNone/>
            </a:pPr>
            <a:r>
              <a:rPr lang="en-US" altLang="en-US" b="1" dirty="0">
                <a:cs typeface="Times New Roman" panose="02020603050405020304" pitchFamily="18" charset="0"/>
              </a:rPr>
              <a:t>You’re working with a veteran who’s filing for an increased rating for PTSD. He emailed you his current treatment records and asked you to file the claim. When preparing the claim do you:</a:t>
            </a:r>
          </a:p>
          <a:p>
            <a:pPr marL="514350" indent="-514350">
              <a:spcAft>
                <a:spcPts val="1200"/>
              </a:spcAft>
              <a:buAutoNum type="alphaUcParenR"/>
            </a:pPr>
            <a:r>
              <a:rPr lang="en-US" altLang="en-US" sz="2600" dirty="0">
                <a:cs typeface="Times New Roman" panose="02020603050405020304" pitchFamily="18" charset="0"/>
              </a:rPr>
              <a:t>Upload the new medical evidence without reviewing it since he’ll get a C&amp;P exam, complete the 526EZ in TVB, then submit the claim electronically.</a:t>
            </a:r>
          </a:p>
          <a:p>
            <a:pPr marL="514350" indent="-514350">
              <a:spcAft>
                <a:spcPts val="1200"/>
              </a:spcAft>
              <a:buAutoNum type="alphaUcParenR"/>
            </a:pPr>
            <a:r>
              <a:rPr lang="en-US" altLang="en-US" sz="2600" dirty="0">
                <a:cs typeface="Times New Roman" panose="02020603050405020304" pitchFamily="18" charset="0"/>
              </a:rPr>
              <a:t>Review the evidence and current rating to ensure the veteran won’t be decreased, upload it, complete the 526EZ in TVB and submit the claim electronically.  </a:t>
            </a:r>
          </a:p>
          <a:p>
            <a:pPr marL="514350" indent="-514350">
              <a:spcAft>
                <a:spcPts val="1200"/>
              </a:spcAft>
              <a:buAutoNum type="alphaUcParenR"/>
            </a:pPr>
            <a:r>
              <a:rPr lang="en-US" altLang="en-US" sz="2600" dirty="0">
                <a:cs typeface="Times New Roman" panose="02020603050405020304" pitchFamily="18" charset="0"/>
              </a:rPr>
              <a:t>Review the veteran’s entire file to determine if all the Veteran’s current ratings are accurate, review the new evidence and current rating to make sure the Veteran won’t be decreased, upload it. Research other mental health claims and write an argument for an increased rating, research medical sites and compare the Veteran’s records, complete the 526EZ in TVB, then submit the claim electronically.  </a:t>
            </a:r>
          </a:p>
          <a:p>
            <a:pPr marL="0" indent="0">
              <a:buNone/>
            </a:pPr>
            <a:endParaRPr lang="en-US" altLang="en-US" sz="36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8907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Overdevelopment Test 1</a:t>
            </a:r>
          </a:p>
        </p:txBody>
      </p:sp>
      <p:sp>
        <p:nvSpPr>
          <p:cNvPr id="55299" name="Content Placeholder 2"/>
          <p:cNvSpPr>
            <a:spLocks noGrp="1"/>
          </p:cNvSpPr>
          <p:nvPr>
            <p:ph idx="1"/>
          </p:nvPr>
        </p:nvSpPr>
        <p:spPr>
          <a:xfrm>
            <a:off x="168816" y="1346788"/>
            <a:ext cx="11813628" cy="5113604"/>
          </a:xfrm>
        </p:spPr>
        <p:txBody>
          <a:bodyPr>
            <a:noAutofit/>
          </a:bodyPr>
          <a:lstStyle/>
          <a:p>
            <a:pPr marL="0" indent="0" algn="ctr">
              <a:spcAft>
                <a:spcPts val="1200"/>
              </a:spcAft>
              <a:buNone/>
            </a:pPr>
            <a:endParaRPr lang="en-US" altLang="en-US" b="1" dirty="0">
              <a:cs typeface="Times New Roman" panose="02020603050405020304" pitchFamily="18" charset="0"/>
            </a:endParaRPr>
          </a:p>
          <a:p>
            <a:pPr marL="0" indent="0" algn="ctr">
              <a:spcAft>
                <a:spcPts val="1200"/>
              </a:spcAft>
              <a:buNone/>
            </a:pPr>
            <a:r>
              <a:rPr lang="en-US" altLang="en-US" b="1" dirty="0">
                <a:cs typeface="Times New Roman" panose="02020603050405020304" pitchFamily="18" charset="0"/>
              </a:rPr>
              <a:t>The correct answer is B:</a:t>
            </a:r>
          </a:p>
          <a:p>
            <a:pPr marL="0" indent="0" algn="ctr">
              <a:spcAft>
                <a:spcPts val="1200"/>
              </a:spcAft>
              <a:buNone/>
            </a:pPr>
            <a:r>
              <a:rPr lang="en-US" altLang="en-US" sz="2800" dirty="0">
                <a:cs typeface="Times New Roman" panose="02020603050405020304" pitchFamily="18" charset="0"/>
              </a:rPr>
              <a:t>Review the evidence and current rating to ensure the veteran won’t be decreased, upload it, complete the 526EZ in TVB and submit the claim electronically.  </a:t>
            </a:r>
          </a:p>
          <a:p>
            <a:pPr marL="0" indent="0" algn="ctr">
              <a:spcAft>
                <a:spcPts val="1200"/>
              </a:spcAft>
              <a:buNone/>
            </a:pPr>
            <a:endParaRPr lang="en-US" altLang="en-US" b="1" dirty="0">
              <a:cs typeface="Times New Roman" panose="02020603050405020304" pitchFamily="18" charset="0"/>
            </a:endParaRPr>
          </a:p>
          <a:p>
            <a:pPr marL="0" indent="0" algn="ctr">
              <a:spcAft>
                <a:spcPts val="1200"/>
              </a:spcAft>
              <a:buNone/>
            </a:pPr>
            <a:r>
              <a:rPr lang="en-US" altLang="en-US" b="1" dirty="0">
                <a:cs typeface="Times New Roman" panose="02020603050405020304" pitchFamily="18" charset="0"/>
              </a:rPr>
              <a:t>If you thought C was correct – you are overdeveloping!!</a:t>
            </a:r>
          </a:p>
          <a:p>
            <a:pPr marL="0" indent="0" algn="ctr">
              <a:spcAft>
                <a:spcPts val="1200"/>
              </a:spcAft>
              <a:buNone/>
            </a:pPr>
            <a:endParaRPr lang="en-US" altLang="en-US" b="1" dirty="0">
              <a:cs typeface="Times New Roman" panose="02020603050405020304" pitchFamily="18" charset="0"/>
            </a:endParaRPr>
          </a:p>
          <a:p>
            <a:pPr marL="0" indent="0" algn="ctr">
              <a:spcAft>
                <a:spcPts val="1200"/>
              </a:spcAft>
              <a:buNone/>
            </a:pPr>
            <a:endParaRPr lang="en-US" altLang="en-US" b="1" dirty="0">
              <a:cs typeface="Times New Roman" panose="02020603050405020304" pitchFamily="18" charset="0"/>
            </a:endParaRPr>
          </a:p>
          <a:p>
            <a:pPr marL="0" indent="0" algn="ctr">
              <a:spcAft>
                <a:spcPts val="1200"/>
              </a:spcAft>
              <a:buNone/>
            </a:pPr>
            <a:endParaRPr lang="en-US" altLang="en-US" b="1" dirty="0">
              <a:cs typeface="Times New Roman" panose="02020603050405020304" pitchFamily="18" charset="0"/>
            </a:endParaRPr>
          </a:p>
          <a:p>
            <a:pPr marL="0" indent="0">
              <a:buNone/>
            </a:pPr>
            <a:endParaRPr lang="en-US" altLang="en-US" sz="36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31228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Overdevelopment Test 2</a:t>
            </a:r>
          </a:p>
        </p:txBody>
      </p:sp>
      <p:sp>
        <p:nvSpPr>
          <p:cNvPr id="55299" name="Content Placeholder 2"/>
          <p:cNvSpPr>
            <a:spLocks noGrp="1"/>
          </p:cNvSpPr>
          <p:nvPr>
            <p:ph idx="1"/>
          </p:nvPr>
        </p:nvSpPr>
        <p:spPr>
          <a:xfrm>
            <a:off x="168816" y="1256718"/>
            <a:ext cx="11813628" cy="5113604"/>
          </a:xfrm>
        </p:spPr>
        <p:txBody>
          <a:bodyPr>
            <a:noAutofit/>
          </a:bodyPr>
          <a:lstStyle/>
          <a:p>
            <a:pPr marL="0" indent="0" algn="ctr">
              <a:spcAft>
                <a:spcPts val="1200"/>
              </a:spcAft>
              <a:buNone/>
            </a:pPr>
            <a:r>
              <a:rPr lang="en-US" altLang="en-US" b="1" dirty="0">
                <a:cs typeface="Times New Roman" panose="02020603050405020304" pitchFamily="18" charset="0"/>
              </a:rPr>
              <a:t>You just finished an in-person BVA hearing. During the hearing, the Judge said there was no link between the Veteran’s liver cancer and her exposure to jet fuel. What should happen during your post conference? </a:t>
            </a:r>
          </a:p>
          <a:p>
            <a:pPr marL="514350" indent="-514350">
              <a:spcAft>
                <a:spcPts val="1200"/>
              </a:spcAft>
              <a:buAutoNum type="alphaUcParenR"/>
            </a:pPr>
            <a:r>
              <a:rPr lang="en-US" altLang="en-US" sz="2600" dirty="0">
                <a:cs typeface="Times New Roman" panose="02020603050405020304" pitchFamily="18" charset="0"/>
              </a:rPr>
              <a:t>Post conference?? We don’t need a Post Conference</a:t>
            </a:r>
          </a:p>
          <a:p>
            <a:pPr marL="514350" indent="-514350">
              <a:spcAft>
                <a:spcPts val="1200"/>
              </a:spcAft>
              <a:buAutoNum type="alphaUcParenR"/>
            </a:pPr>
            <a:r>
              <a:rPr lang="en-US" altLang="en-US" sz="2600" dirty="0">
                <a:cs typeface="Times New Roman" panose="02020603050405020304" pitchFamily="18" charset="0"/>
              </a:rPr>
              <a:t>Spend 10-15 minutes explaining what a nexus is and offer her the medical nexus fact sheet from the OLP to take to her doctor to help get a medical opinion   </a:t>
            </a:r>
          </a:p>
          <a:p>
            <a:pPr marL="514350" indent="-514350">
              <a:spcAft>
                <a:spcPts val="1200"/>
              </a:spcAft>
              <a:buAutoNum type="alphaUcParenR"/>
            </a:pPr>
            <a:r>
              <a:rPr lang="en-US" altLang="en-US" sz="2600" dirty="0">
                <a:cs typeface="Times New Roman" panose="02020603050405020304" pitchFamily="18" charset="0"/>
              </a:rPr>
              <a:t>Spend 45 minutes reviewing medical websites with the Veteran looking for other people with the same cancer and similar exposure to offer as part of an appeal argument </a:t>
            </a:r>
          </a:p>
          <a:p>
            <a:pPr marL="514350" indent="-514350">
              <a:spcAft>
                <a:spcPts val="1200"/>
              </a:spcAft>
              <a:buAutoNum type="alphaUcParenR"/>
            </a:pPr>
            <a:r>
              <a:rPr lang="en-US" altLang="en-US" sz="2600" dirty="0">
                <a:cs typeface="Times New Roman" panose="02020603050405020304" pitchFamily="18" charset="0"/>
              </a:rPr>
              <a:t>Spend 45 minutes with the Veteran reviewing medical journals looking for case studies dealing with jet fuel and liver cancer </a:t>
            </a:r>
          </a:p>
          <a:p>
            <a:pPr marL="0" indent="0">
              <a:buNone/>
            </a:pPr>
            <a:endParaRPr lang="en-US" altLang="en-US" sz="36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3082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Overdevelopment Test 2</a:t>
            </a:r>
          </a:p>
        </p:txBody>
      </p:sp>
      <p:sp>
        <p:nvSpPr>
          <p:cNvPr id="55299" name="Content Placeholder 2"/>
          <p:cNvSpPr>
            <a:spLocks noGrp="1"/>
          </p:cNvSpPr>
          <p:nvPr>
            <p:ph idx="1"/>
          </p:nvPr>
        </p:nvSpPr>
        <p:spPr>
          <a:xfrm>
            <a:off x="168816" y="1346788"/>
            <a:ext cx="11813628" cy="5113604"/>
          </a:xfrm>
        </p:spPr>
        <p:txBody>
          <a:bodyPr>
            <a:noAutofit/>
          </a:bodyPr>
          <a:lstStyle/>
          <a:p>
            <a:pPr marL="0" indent="0" algn="ctr">
              <a:spcAft>
                <a:spcPts val="1200"/>
              </a:spcAft>
              <a:buNone/>
            </a:pPr>
            <a:r>
              <a:rPr lang="en-US" altLang="en-US" b="1" dirty="0">
                <a:cs typeface="Times New Roman" panose="02020603050405020304" pitchFamily="18" charset="0"/>
              </a:rPr>
              <a:t>The correct answer is B:</a:t>
            </a:r>
          </a:p>
          <a:p>
            <a:pPr marL="0" indent="0" algn="ctr">
              <a:spcAft>
                <a:spcPts val="1200"/>
              </a:spcAft>
              <a:buNone/>
            </a:pPr>
            <a:endParaRPr lang="en-US" altLang="en-US" sz="2800" dirty="0">
              <a:cs typeface="Times New Roman" panose="02020603050405020304" pitchFamily="18" charset="0"/>
            </a:endParaRPr>
          </a:p>
          <a:p>
            <a:pPr marL="0" indent="0">
              <a:spcAft>
                <a:spcPts val="1200"/>
              </a:spcAft>
              <a:buNone/>
            </a:pPr>
            <a:r>
              <a:rPr lang="en-US" altLang="en-US" sz="2800" dirty="0">
                <a:cs typeface="Times New Roman" panose="02020603050405020304" pitchFamily="18" charset="0"/>
              </a:rPr>
              <a:t>Spend 10-15 minutes explaining what a nexus is and offer her the medical nexus fact sheet from the OLP to take to her doctor to help get a medical opinion.   </a:t>
            </a:r>
          </a:p>
          <a:p>
            <a:pPr marL="0" indent="0" algn="ctr">
              <a:spcAft>
                <a:spcPts val="1200"/>
              </a:spcAft>
              <a:buNone/>
            </a:pPr>
            <a:endParaRPr lang="en-US" altLang="en-US" b="1" dirty="0">
              <a:cs typeface="Times New Roman" panose="02020603050405020304" pitchFamily="18" charset="0"/>
            </a:endParaRPr>
          </a:p>
          <a:p>
            <a:pPr marL="0" indent="0" algn="ctr">
              <a:spcAft>
                <a:spcPts val="1200"/>
              </a:spcAft>
              <a:buNone/>
            </a:pPr>
            <a:r>
              <a:rPr lang="en-US" altLang="en-US" b="1" dirty="0">
                <a:cs typeface="Times New Roman" panose="02020603050405020304" pitchFamily="18" charset="0"/>
              </a:rPr>
              <a:t>If you thought C or D was correct – you are overdeveloping!!</a:t>
            </a:r>
          </a:p>
          <a:p>
            <a:pPr marL="0" indent="0" algn="ctr">
              <a:spcAft>
                <a:spcPts val="1200"/>
              </a:spcAft>
              <a:buNone/>
            </a:pPr>
            <a:r>
              <a:rPr lang="en-US" altLang="en-US" b="1" dirty="0">
                <a:cs typeface="Times New Roman" panose="02020603050405020304" pitchFamily="18" charset="0"/>
              </a:rPr>
              <a:t>If you thought A was correct, see me after class…</a:t>
            </a:r>
          </a:p>
          <a:p>
            <a:pPr marL="0" indent="0" algn="ctr">
              <a:spcAft>
                <a:spcPts val="1200"/>
              </a:spcAft>
              <a:buNone/>
            </a:pPr>
            <a:endParaRPr lang="en-US" altLang="en-US" b="1" dirty="0">
              <a:cs typeface="Times New Roman" panose="02020603050405020304" pitchFamily="18" charset="0"/>
            </a:endParaRPr>
          </a:p>
          <a:p>
            <a:pPr marL="0" indent="0">
              <a:buNone/>
            </a:pPr>
            <a:endParaRPr lang="en-US" altLang="en-US" sz="36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5690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Efficiency Killers</a:t>
            </a:r>
          </a:p>
        </p:txBody>
      </p:sp>
      <p:sp>
        <p:nvSpPr>
          <p:cNvPr id="55299" name="Content Placeholder 2"/>
          <p:cNvSpPr>
            <a:spLocks noGrp="1"/>
          </p:cNvSpPr>
          <p:nvPr>
            <p:ph idx="1"/>
          </p:nvPr>
        </p:nvSpPr>
        <p:spPr>
          <a:xfrm>
            <a:off x="340660" y="1256718"/>
            <a:ext cx="11492752" cy="5113604"/>
          </a:xfrm>
        </p:spPr>
        <p:txBody>
          <a:bodyPr>
            <a:noAutofit/>
          </a:bodyPr>
          <a:lstStyle/>
          <a:p>
            <a:pPr marL="0" indent="0" algn="ctr">
              <a:spcAft>
                <a:spcPts val="1200"/>
              </a:spcAft>
              <a:buNone/>
            </a:pPr>
            <a:r>
              <a:rPr lang="en-US" altLang="en-US" sz="3600" b="1" dirty="0">
                <a:cs typeface="Times New Roman" panose="02020603050405020304" pitchFamily="18" charset="0"/>
              </a:rPr>
              <a:t>Some Common Efficiency Killers</a:t>
            </a:r>
          </a:p>
          <a:p>
            <a:pPr>
              <a:spcAft>
                <a:spcPts val="1200"/>
              </a:spcAft>
            </a:pPr>
            <a:r>
              <a:rPr lang="en-US" altLang="en-US" sz="3200" dirty="0">
                <a:cs typeface="Times New Roman" panose="02020603050405020304" pitchFamily="18" charset="0"/>
              </a:rPr>
              <a:t>Contacting every Veteran who recently received less than a max rating to discuss how they could potentially receive a higher rating</a:t>
            </a:r>
          </a:p>
          <a:p>
            <a:r>
              <a:rPr lang="en-US" altLang="en-US" sz="3200" dirty="0">
                <a:cs typeface="Times New Roman" panose="02020603050405020304" pitchFamily="18" charset="0"/>
              </a:rPr>
              <a:t>Requesting that each veteran contact you after their C&amp;P exam to discuss how it went</a:t>
            </a:r>
          </a:p>
          <a:p>
            <a:r>
              <a:rPr lang="en-US" altLang="en-US" sz="3200" dirty="0">
                <a:cs typeface="Times New Roman" panose="02020603050405020304" pitchFamily="18" charset="0"/>
              </a:rPr>
              <a:t>Routinely watching VBMS for exams and reviewing them with the veteran before VA decides the claim </a:t>
            </a:r>
          </a:p>
          <a:p>
            <a:pPr marL="0" indent="0" algn="ctr">
              <a:buNone/>
            </a:pPr>
            <a:endParaRPr lang="en-US" altLang="en-US" sz="1400" b="1" dirty="0">
              <a:cs typeface="Times New Roman" panose="02020603050405020304" pitchFamily="18" charset="0"/>
            </a:endParaRPr>
          </a:p>
          <a:p>
            <a:pPr marL="0" indent="0" algn="ctr">
              <a:buNone/>
            </a:pPr>
            <a:r>
              <a:rPr lang="en-US" altLang="en-US" sz="3600" b="1" dirty="0">
                <a:cs typeface="Times New Roman" panose="02020603050405020304" pitchFamily="18" charset="0"/>
              </a:rPr>
              <a:t>What are some other efficiency killers?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7817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Phone Etiquette </a:t>
            </a:r>
          </a:p>
        </p:txBody>
      </p:sp>
      <p:sp>
        <p:nvSpPr>
          <p:cNvPr id="55299" name="Content Placeholder 2"/>
          <p:cNvSpPr>
            <a:spLocks noGrp="1"/>
          </p:cNvSpPr>
          <p:nvPr>
            <p:ph idx="1"/>
          </p:nvPr>
        </p:nvSpPr>
        <p:spPr>
          <a:xfrm>
            <a:off x="430306" y="1645920"/>
            <a:ext cx="11177761" cy="4606024"/>
          </a:xfrm>
        </p:spPr>
        <p:txBody>
          <a:bodyPr>
            <a:noAutofit/>
          </a:bodyPr>
          <a:lstStyle/>
          <a:p>
            <a:pPr marL="0" indent="0">
              <a:buNone/>
            </a:pPr>
            <a:r>
              <a:rPr lang="en-US" altLang="en-US" sz="3200" dirty="0">
                <a:cs typeface="Times New Roman" panose="02020603050405020304" pitchFamily="18" charset="0"/>
              </a:rPr>
              <a:t>If a Veteran calls you and receives an outgoing message that says you won’t call back and to instead send an email, they will likely be frustrated and may give up trying to get help. </a:t>
            </a:r>
          </a:p>
          <a:p>
            <a:pPr marL="0" indent="0">
              <a:buNone/>
            </a:pPr>
            <a:endParaRPr lang="en-US" altLang="en-US" sz="3200" dirty="0">
              <a:cs typeface="Times New Roman" panose="02020603050405020304" pitchFamily="18" charset="0"/>
            </a:endParaRPr>
          </a:p>
          <a:p>
            <a:pPr marL="0" indent="0">
              <a:buNone/>
            </a:pPr>
            <a:r>
              <a:rPr lang="en-US" altLang="en-US" sz="3200" dirty="0">
                <a:cs typeface="Times New Roman" panose="02020603050405020304" pitchFamily="18" charset="0"/>
              </a:rPr>
              <a:t>If they get a message that is extremely out of date, they will likely be frustrated and may give up trying to get help. </a:t>
            </a:r>
          </a:p>
          <a:p>
            <a:pPr marL="0" indent="0">
              <a:buNone/>
            </a:pPr>
            <a:endParaRPr lang="en-US" altLang="en-US" sz="3200" dirty="0">
              <a:cs typeface="Times New Roman" panose="02020603050405020304" pitchFamily="18" charset="0"/>
            </a:endParaRPr>
          </a:p>
          <a:p>
            <a:pPr marL="0" indent="0" algn="ctr">
              <a:buNone/>
            </a:pPr>
            <a:r>
              <a:rPr lang="en-US" altLang="en-US" sz="3200" b="1" dirty="0">
                <a:cs typeface="Times New Roman" panose="02020603050405020304" pitchFamily="18" charset="0"/>
              </a:rPr>
              <a:t>What do veterans think of the VFW when they call your office?</a:t>
            </a:r>
            <a:endParaRPr lang="en-US" altLang="en-US" b="1"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2592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497C-DEA3-D65C-9F24-B7A9AA6C31AC}"/>
              </a:ext>
            </a:extLst>
          </p:cNvPr>
          <p:cNvSpPr>
            <a:spLocks noGrp="1"/>
          </p:cNvSpPr>
          <p:nvPr>
            <p:ph type="title"/>
          </p:nvPr>
        </p:nvSpPr>
        <p:spPr>
          <a:xfrm>
            <a:off x="0" y="0"/>
            <a:ext cx="10515600" cy="1325563"/>
          </a:xfrm>
        </p:spPr>
        <p:txBody>
          <a:bodyPr/>
          <a:lstStyle/>
          <a:p>
            <a:r>
              <a:rPr lang="en-US" b="1" dirty="0"/>
              <a:t>Before We Start</a:t>
            </a:r>
          </a:p>
        </p:txBody>
      </p:sp>
      <p:sp>
        <p:nvSpPr>
          <p:cNvPr id="3" name="Content Placeholder 2">
            <a:extLst>
              <a:ext uri="{FF2B5EF4-FFF2-40B4-BE49-F238E27FC236}">
                <a16:creationId xmlns:a16="http://schemas.microsoft.com/office/drawing/2014/main" id="{F6229A6B-473C-D0C8-9035-6B6CFEA4C2E2}"/>
              </a:ext>
            </a:extLst>
          </p:cNvPr>
          <p:cNvSpPr>
            <a:spLocks noGrp="1"/>
          </p:cNvSpPr>
          <p:nvPr>
            <p:ph idx="1"/>
          </p:nvPr>
        </p:nvSpPr>
        <p:spPr>
          <a:xfrm>
            <a:off x="633248" y="1415722"/>
            <a:ext cx="10515600" cy="4351338"/>
          </a:xfrm>
        </p:spPr>
        <p:txBody>
          <a:bodyPr>
            <a:noAutofit/>
          </a:bodyPr>
          <a:lstStyle/>
          <a:p>
            <a:pPr marL="0" indent="0">
              <a:buNone/>
            </a:pPr>
            <a:r>
              <a:rPr lang="en-US" b="1" dirty="0"/>
              <a:t>Claims Consultants are fully accredited representatives and can perform all the representative tasks that a Service Officer can perform – including filing claims, appeals, hearings, etc. </a:t>
            </a:r>
            <a:endParaRPr lang="en-US" sz="3200" b="1" dirty="0"/>
          </a:p>
          <a:p>
            <a:pPr marL="0" indent="0">
              <a:buNone/>
            </a:pPr>
            <a:endParaRPr lang="en-US" b="1" dirty="0"/>
          </a:p>
          <a:p>
            <a:pPr marL="0" indent="0">
              <a:buNone/>
            </a:pPr>
            <a:r>
              <a:rPr lang="en-US" b="1" dirty="0"/>
              <a:t>Claims Consultants are fully accredited representatives and can perform all the representative tasks that a Service Officer can perform – including filing claims, appeals, hearings, etc. </a:t>
            </a:r>
            <a:endParaRPr lang="en-US" sz="3200" b="1" dirty="0"/>
          </a:p>
          <a:p>
            <a:pPr marL="0" indent="0">
              <a:buNone/>
            </a:pPr>
            <a:endParaRPr lang="en-US" b="1" dirty="0"/>
          </a:p>
          <a:p>
            <a:pPr marL="0" indent="0">
              <a:buNone/>
            </a:pPr>
            <a:r>
              <a:rPr lang="en-US" b="1" dirty="0"/>
              <a:t>Claims Consultants are fully accredited representatives and can perform all the representative tasks that a Service Officer can perform – including filing claims, appeals, hearings, etc. </a:t>
            </a:r>
            <a:endParaRPr lang="en-US" sz="3200" b="1" dirty="0"/>
          </a:p>
          <a:p>
            <a:pPr marL="0" indent="0">
              <a:buNone/>
            </a:pPr>
            <a:endParaRPr lang="en-US" sz="2400" dirty="0"/>
          </a:p>
          <a:p>
            <a:endParaRPr lang="en-US" dirty="0"/>
          </a:p>
        </p:txBody>
      </p:sp>
      <p:sp>
        <p:nvSpPr>
          <p:cNvPr id="4" name="Slide Number Placeholder 3">
            <a:extLst>
              <a:ext uri="{FF2B5EF4-FFF2-40B4-BE49-F238E27FC236}">
                <a16:creationId xmlns:a16="http://schemas.microsoft.com/office/drawing/2014/main" id="{D327ABC1-7F84-8870-799B-9925BF009202}"/>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3167096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080"/>
            <a:ext cx="7112624" cy="928688"/>
          </a:xfrm>
        </p:spPr>
        <p:txBody>
          <a:bodyPr rtlCol="0">
            <a:noAutofit/>
          </a:bodyPr>
          <a:lstStyle/>
          <a:p>
            <a:pPr>
              <a:defRPr/>
            </a:pPr>
            <a:r>
              <a:rPr lang="en-US" sz="4000" b="1" dirty="0">
                <a:latin typeface="Times New Roman" panose="02020603050405020304" pitchFamily="18" charset="0"/>
                <a:cs typeface="Times New Roman" panose="02020603050405020304" pitchFamily="18" charset="0"/>
              </a:rPr>
              <a:t>Out of Office Replies</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6DE287A-F147-4743-8801-2BF03EED09A2}" type="slidenum">
              <a:rPr kumimoji="0" lang="en-US" altLang="en-US" sz="2000" b="0" i="0" u="none" strike="noStrike" kern="1200" cap="none" spc="0" normalizeH="0" baseline="0" noProof="0">
                <a:ln>
                  <a:noFill/>
                </a:ln>
                <a:solidFill>
                  <a:prstClr val="black">
                    <a:lumMod val="50000"/>
                    <a:lumOff val="50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US" altLang="en-US" sz="2000" b="0" i="0" u="none" strike="noStrike" kern="1200" cap="none" spc="0" normalizeH="0" baseline="0" noProof="0" dirty="0">
              <a:ln>
                <a:noFill/>
              </a:ln>
              <a:solidFill>
                <a:prstClr val="black">
                  <a:lumMod val="50000"/>
                  <a:lumOff val="50000"/>
                </a:prstClr>
              </a:solidFill>
              <a:effectLst/>
              <a:uLnTx/>
              <a:uFillTx/>
              <a:latin typeface="Times New Roman" panose="02020603050405020304" pitchFamily="18" charset="0"/>
              <a:ea typeface="+mn-ea"/>
              <a:cs typeface="+mn-cs"/>
            </a:endParaRPr>
          </a:p>
        </p:txBody>
      </p:sp>
      <p:sp>
        <p:nvSpPr>
          <p:cNvPr id="3" name="TextBox 2">
            <a:extLst>
              <a:ext uri="{FF2B5EF4-FFF2-40B4-BE49-F238E27FC236}">
                <a16:creationId xmlns:a16="http://schemas.microsoft.com/office/drawing/2014/main" id="{F2C0789B-F7DC-E8ED-B790-A6200F2D7ACA}"/>
              </a:ext>
            </a:extLst>
          </p:cNvPr>
          <p:cNvSpPr txBox="1"/>
          <p:nvPr/>
        </p:nvSpPr>
        <p:spPr>
          <a:xfrm>
            <a:off x="0" y="1243604"/>
            <a:ext cx="12192000" cy="923330"/>
          </a:xfrm>
          <a:prstGeom prst="rect">
            <a:avLst/>
          </a:prstGeom>
          <a:noFill/>
        </p:spPr>
        <p:txBody>
          <a:bodyPr wrap="square" rtlCol="0">
            <a:spAutoFit/>
          </a:bodyPr>
          <a:lstStyle/>
          <a:p>
            <a:pPr algn="ct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You must ensure that all outgoing messages are current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6AFD2F2B-B762-268E-A328-2F4F00FA87E9}"/>
              </a:ext>
            </a:extLst>
          </p:cNvPr>
          <p:cNvSpPr txBox="1"/>
          <p:nvPr/>
        </p:nvSpPr>
        <p:spPr>
          <a:xfrm>
            <a:off x="366931" y="1867217"/>
            <a:ext cx="11681633" cy="4878259"/>
          </a:xfrm>
          <a:prstGeom prst="rect">
            <a:avLst/>
          </a:prstGeom>
          <a:noFill/>
        </p:spPr>
        <p:txBody>
          <a:bodyPr wrap="square" rtlCol="0">
            <a:spAutoFit/>
          </a:bodyPr>
          <a:lstStyle/>
          <a:p>
            <a:pPr marL="0"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Out of office messages are very useful – but only if they are kept up to date.</a:t>
            </a:r>
          </a:p>
          <a:p>
            <a:pPr marL="0" marR="0">
              <a:spcBef>
                <a:spcPts val="0"/>
              </a:spcBef>
              <a:spcAft>
                <a:spcPts val="0"/>
              </a:spcAft>
            </a:pPr>
            <a:endParaRPr lang="en-US" sz="1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We have offices with phone and email messages that state the office will reopen after Christmas – it’s September.</a:t>
            </a:r>
          </a:p>
          <a:p>
            <a:pPr marL="0" marR="0">
              <a:spcBef>
                <a:spcPts val="0"/>
              </a:spcBef>
              <a:spcAft>
                <a:spcPts val="0"/>
              </a:spcAft>
            </a:pPr>
            <a:endParaRPr lang="en-US" sz="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When setting up an out of office reply be sure to include:</a:t>
            </a:r>
          </a:p>
          <a:p>
            <a:pPr marL="0" marR="0">
              <a:spcBef>
                <a:spcPts val="0"/>
              </a:spcBef>
              <a:spcAft>
                <a:spcPts val="0"/>
              </a:spcAft>
            </a:pPr>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you will be out of the office</a:t>
            </a: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you will return</a:t>
            </a: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Alternate contact (if applicable)</a:t>
            </a: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Remind the Veteran that they can go onto VA.gov or call VA to file an ITF or get a status</a:t>
            </a:r>
          </a:p>
          <a:p>
            <a:pPr marR="0">
              <a:spcBef>
                <a:spcPts val="0"/>
              </a:spcBef>
              <a:spcAft>
                <a:spcPts val="0"/>
              </a:spcAft>
            </a:pPr>
            <a:endParaRPr lang="en-US" sz="10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Outgoing voicemails should be brief and to the point </a:t>
            </a:r>
            <a:endParaRPr lang="en-US" dirty="0"/>
          </a:p>
        </p:txBody>
      </p:sp>
    </p:spTree>
    <p:extLst>
      <p:ext uri="{BB962C8B-B14F-4D97-AF65-F5344CB8AC3E}">
        <p14:creationId xmlns:p14="http://schemas.microsoft.com/office/powerpoint/2010/main" val="696779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D549DF-D643-110C-52F9-2E176D4689EB}"/>
              </a:ext>
            </a:extLst>
          </p:cNvPr>
          <p:cNvPicPr>
            <a:picLocks noChangeAspect="1"/>
          </p:cNvPicPr>
          <p:nvPr/>
        </p:nvPicPr>
        <p:blipFill rotWithShape="1">
          <a:blip r:embed="rId2"/>
          <a:srcRect l="10415" t="11919" r="8782" b="12798"/>
          <a:stretch/>
        </p:blipFill>
        <p:spPr>
          <a:xfrm>
            <a:off x="9144000" y="4179207"/>
            <a:ext cx="2336800" cy="2177143"/>
          </a:xfrm>
          <a:prstGeom prst="rect">
            <a:avLst/>
          </a:prstGeom>
        </p:spPr>
      </p:pic>
      <p:sp>
        <p:nvSpPr>
          <p:cNvPr id="2" name="Title 1">
            <a:extLst>
              <a:ext uri="{FF2B5EF4-FFF2-40B4-BE49-F238E27FC236}">
                <a16:creationId xmlns:a16="http://schemas.microsoft.com/office/drawing/2014/main" id="{B00D28EB-282F-3EE9-481A-88EDD830E722}"/>
              </a:ext>
            </a:extLst>
          </p:cNvPr>
          <p:cNvSpPr>
            <a:spLocks noGrp="1"/>
          </p:cNvSpPr>
          <p:nvPr>
            <p:ph type="title"/>
          </p:nvPr>
        </p:nvSpPr>
        <p:spPr>
          <a:xfrm>
            <a:off x="0" y="0"/>
            <a:ext cx="10515600" cy="1325563"/>
          </a:xfrm>
        </p:spPr>
        <p:txBody>
          <a:bodyPr/>
          <a:lstStyle/>
          <a:p>
            <a:r>
              <a:rPr lang="en-US" b="1" dirty="0"/>
              <a:t>Scenario 1	</a:t>
            </a:r>
          </a:p>
        </p:txBody>
      </p:sp>
      <p:sp>
        <p:nvSpPr>
          <p:cNvPr id="3" name="Content Placeholder 2">
            <a:extLst>
              <a:ext uri="{FF2B5EF4-FFF2-40B4-BE49-F238E27FC236}">
                <a16:creationId xmlns:a16="http://schemas.microsoft.com/office/drawing/2014/main" id="{B7A64809-980F-1A9F-FB4D-13F400F2A606}"/>
              </a:ext>
            </a:extLst>
          </p:cNvPr>
          <p:cNvSpPr>
            <a:spLocks noGrp="1"/>
          </p:cNvSpPr>
          <p:nvPr>
            <p:ph idx="1"/>
          </p:nvPr>
        </p:nvSpPr>
        <p:spPr>
          <a:xfrm>
            <a:off x="682172" y="1509599"/>
            <a:ext cx="10909606" cy="2331357"/>
          </a:xfrm>
        </p:spPr>
        <p:txBody>
          <a:bodyPr>
            <a:noAutofit/>
          </a:bodyPr>
          <a:lstStyle/>
          <a:p>
            <a:pPr marL="0" marR="0" lvl="0" indent="0" algn="ctr">
              <a:spcBef>
                <a:spcPts val="0"/>
              </a:spcBef>
              <a:spcAft>
                <a:spcPts val="0"/>
              </a:spcAft>
              <a:buSzPts val="1000"/>
              <a:buNone/>
              <a:tabLst>
                <a:tab pos="457200" algn="l"/>
              </a:tabLst>
            </a:pPr>
            <a:r>
              <a:rPr lang="en-US" sz="3200" dirty="0">
                <a:solidFill>
                  <a:srgbClr val="000000"/>
                </a:solidFill>
                <a:effectLst/>
                <a:ea typeface="Times New Roman" panose="02020603050405020304" pitchFamily="18" charset="0"/>
                <a:cs typeface="Times New Roman" panose="02020603050405020304" pitchFamily="18" charset="0"/>
              </a:rPr>
              <a:t>You are at an outreach event on the last day of the month, and </a:t>
            </a:r>
            <a:r>
              <a:rPr lang="en-US" sz="3200" dirty="0">
                <a:solidFill>
                  <a:srgbClr val="000000"/>
                </a:solidFill>
                <a:ea typeface="Times New Roman" panose="02020603050405020304" pitchFamily="18" charset="0"/>
                <a:cs typeface="Times New Roman" panose="02020603050405020304" pitchFamily="18" charset="0"/>
              </a:rPr>
              <a:t>a Veteran who wants to file a claim comes to your booth</a:t>
            </a:r>
            <a:r>
              <a:rPr lang="en-US" sz="3200" dirty="0">
                <a:solidFill>
                  <a:srgbClr val="000000"/>
                </a:solidFill>
                <a:effectLst/>
                <a:ea typeface="Times New Roman" panose="02020603050405020304" pitchFamily="18" charset="0"/>
                <a:cs typeface="Times New Roman" panose="02020603050405020304" pitchFamily="18" charset="0"/>
              </a:rPr>
              <a:t>. </a:t>
            </a:r>
          </a:p>
          <a:p>
            <a:pPr marL="0" marR="0" lvl="0" indent="0" algn="ctr">
              <a:spcBef>
                <a:spcPts val="0"/>
              </a:spcBef>
              <a:spcAft>
                <a:spcPts val="0"/>
              </a:spcAft>
              <a:buSzPts val="1000"/>
              <a:buNone/>
              <a:tabLst>
                <a:tab pos="457200" algn="l"/>
              </a:tabLst>
            </a:pPr>
            <a:r>
              <a:rPr lang="en-US" sz="3200" dirty="0">
                <a:solidFill>
                  <a:srgbClr val="000000"/>
                </a:solidFill>
                <a:effectLst/>
                <a:ea typeface="Times New Roman" panose="02020603050405020304" pitchFamily="18" charset="0"/>
                <a:cs typeface="Times New Roman" panose="02020603050405020304" pitchFamily="18" charset="0"/>
              </a:rPr>
              <a:t>W</a:t>
            </a:r>
            <a:r>
              <a:rPr lang="en-US" sz="3200" dirty="0">
                <a:solidFill>
                  <a:srgbClr val="000000"/>
                </a:solidFill>
                <a:ea typeface="Times New Roman" panose="02020603050405020304" pitchFamily="18" charset="0"/>
                <a:cs typeface="Times New Roman" panose="02020603050405020304" pitchFamily="18" charset="0"/>
              </a:rPr>
              <a:t>e do not hold POA for him.</a:t>
            </a:r>
            <a:r>
              <a:rPr lang="en-US" sz="3200" dirty="0">
                <a:solidFill>
                  <a:srgbClr val="000000"/>
                </a:solidFill>
                <a:effectLst/>
                <a:ea typeface="Times New Roman" panose="02020603050405020304" pitchFamily="18" charset="0"/>
                <a:cs typeface="Times New Roman" panose="02020603050405020304" pitchFamily="18" charset="0"/>
              </a:rPr>
              <a:t> </a:t>
            </a:r>
          </a:p>
          <a:p>
            <a:pPr marL="0" marR="0" lvl="0" indent="0" algn="ctr">
              <a:spcBef>
                <a:spcPts val="0"/>
              </a:spcBef>
              <a:spcAft>
                <a:spcPts val="0"/>
              </a:spcAft>
              <a:buSzPts val="1000"/>
              <a:buNone/>
              <a:tabLst>
                <a:tab pos="457200" algn="l"/>
              </a:tabLst>
            </a:pPr>
            <a:endParaRPr lang="en-US" sz="3200" b="1" dirty="0">
              <a:solidFill>
                <a:srgbClr val="000000"/>
              </a:solidFill>
              <a:effectLst/>
              <a:ea typeface="Times New Roman" panose="02020603050405020304" pitchFamily="18" charset="0"/>
              <a:cs typeface="Times New Roman" panose="02020603050405020304" pitchFamily="18" charset="0"/>
            </a:endParaRPr>
          </a:p>
          <a:p>
            <a:pPr marL="0" marR="0" lvl="0" indent="0" algn="ctr">
              <a:spcBef>
                <a:spcPts val="0"/>
              </a:spcBef>
              <a:spcAft>
                <a:spcPts val="0"/>
              </a:spcAft>
              <a:buSzPts val="1000"/>
              <a:buNone/>
              <a:tabLst>
                <a:tab pos="457200" algn="l"/>
              </a:tabLst>
            </a:pPr>
            <a:r>
              <a:rPr lang="en-US" sz="3200" b="1" dirty="0">
                <a:solidFill>
                  <a:srgbClr val="000000"/>
                </a:solidFill>
                <a:effectLst/>
                <a:ea typeface="Times New Roman" panose="02020603050405020304" pitchFamily="18" charset="0"/>
                <a:cs typeface="Times New Roman" panose="02020603050405020304" pitchFamily="18" charset="0"/>
              </a:rPr>
              <a:t>What's the easiest &amp; quickest way to assist? </a:t>
            </a:r>
          </a:p>
          <a:p>
            <a:pPr marL="0" marR="0" lvl="0" indent="0">
              <a:spcBef>
                <a:spcPts val="0"/>
              </a:spcBef>
              <a:spcAft>
                <a:spcPts val="0"/>
              </a:spcAft>
              <a:buSzPts val="1000"/>
              <a:buNone/>
              <a:tabLst>
                <a:tab pos="457200" algn="l"/>
              </a:tabLst>
            </a:pPr>
            <a:endParaRPr lang="en-US" sz="3200" b="1" dirty="0">
              <a:solidFill>
                <a:srgbClr val="000000"/>
              </a:solidFill>
              <a:latin typeface="Aptos" panose="020B0004020202020204" pitchFamily="34" charset="0"/>
              <a:ea typeface="Times New Roman" panose="02020603050405020304" pitchFamily="18" charset="0"/>
            </a:endParaRPr>
          </a:p>
          <a:p>
            <a:pPr marL="0" marR="0" lvl="0" indent="0">
              <a:spcBef>
                <a:spcPts val="0"/>
              </a:spcBef>
              <a:spcAft>
                <a:spcPts val="0"/>
              </a:spcAft>
              <a:buSzPts val="1000"/>
              <a:buNone/>
              <a:tabLst>
                <a:tab pos="457200" algn="l"/>
              </a:tabLst>
            </a:pPr>
            <a:r>
              <a:rPr lang="en-US" sz="3200" dirty="0">
                <a:solidFill>
                  <a:srgbClr val="000000"/>
                </a:solidFill>
                <a:effectLst/>
                <a:latin typeface="Aptos" panose="020B0004020202020204" pitchFamily="34" charset="0"/>
                <a:ea typeface="Times New Roman" panose="02020603050405020304" pitchFamily="18" charset="0"/>
              </a:rPr>
              <a:t> </a:t>
            </a:r>
            <a:endParaRPr lang="en-US" sz="32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AB60C68-8A5B-A7B6-94D8-232A62C8A6EC}"/>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
        <p:nvSpPr>
          <p:cNvPr id="8" name="TextBox 7">
            <a:extLst>
              <a:ext uri="{FF2B5EF4-FFF2-40B4-BE49-F238E27FC236}">
                <a16:creationId xmlns:a16="http://schemas.microsoft.com/office/drawing/2014/main" id="{88B4E279-FBB9-C0A7-7347-9C43287F4F9E}"/>
              </a:ext>
            </a:extLst>
          </p:cNvPr>
          <p:cNvSpPr txBox="1"/>
          <p:nvPr/>
        </p:nvSpPr>
        <p:spPr>
          <a:xfrm>
            <a:off x="337624" y="4113616"/>
            <a:ext cx="8806376" cy="1754326"/>
          </a:xfrm>
          <a:prstGeom prst="rect">
            <a:avLst/>
          </a:prstGeom>
          <a:noFill/>
        </p:spPr>
        <p:txBody>
          <a:bodyPr wrap="square" rtlCol="0">
            <a:spAutoFit/>
          </a:bodyPr>
          <a:lstStyle/>
          <a:p>
            <a:pPr marL="0" marR="0" lvl="0" indent="0">
              <a:spcBef>
                <a:spcPts val="0"/>
              </a:spcBef>
              <a:spcAft>
                <a:spcPts val="0"/>
              </a:spcAft>
              <a:buSzPts val="1000"/>
              <a:buNone/>
              <a:tabLst>
                <a:tab pos="457200" algn="l"/>
              </a:tabLs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TVB! You can do a POA &amp; ITF electronically, or if the Veteran is ready to file go ahead and file the claim electronically right there.</a:t>
            </a:r>
          </a:p>
        </p:txBody>
      </p:sp>
    </p:spTree>
    <p:extLst>
      <p:ext uri="{BB962C8B-B14F-4D97-AF65-F5344CB8AC3E}">
        <p14:creationId xmlns:p14="http://schemas.microsoft.com/office/powerpoint/2010/main" val="83270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28EB-282F-3EE9-481A-88EDD830E722}"/>
              </a:ext>
            </a:extLst>
          </p:cNvPr>
          <p:cNvSpPr>
            <a:spLocks noGrp="1"/>
          </p:cNvSpPr>
          <p:nvPr>
            <p:ph type="title"/>
          </p:nvPr>
        </p:nvSpPr>
        <p:spPr>
          <a:xfrm>
            <a:off x="0" y="0"/>
            <a:ext cx="10515600" cy="1325563"/>
          </a:xfrm>
        </p:spPr>
        <p:txBody>
          <a:bodyPr/>
          <a:lstStyle/>
          <a:p>
            <a:r>
              <a:rPr lang="en-US" b="1" dirty="0"/>
              <a:t>Scenario 2	</a:t>
            </a:r>
          </a:p>
        </p:txBody>
      </p:sp>
      <p:sp>
        <p:nvSpPr>
          <p:cNvPr id="3" name="Content Placeholder 2">
            <a:extLst>
              <a:ext uri="{FF2B5EF4-FFF2-40B4-BE49-F238E27FC236}">
                <a16:creationId xmlns:a16="http://schemas.microsoft.com/office/drawing/2014/main" id="{B7A64809-980F-1A9F-FB4D-13F400F2A606}"/>
              </a:ext>
            </a:extLst>
          </p:cNvPr>
          <p:cNvSpPr>
            <a:spLocks noGrp="1"/>
          </p:cNvSpPr>
          <p:nvPr>
            <p:ph idx="1"/>
          </p:nvPr>
        </p:nvSpPr>
        <p:spPr>
          <a:xfrm>
            <a:off x="609600" y="1471332"/>
            <a:ext cx="10972800" cy="4351338"/>
          </a:xfrm>
        </p:spPr>
        <p:txBody>
          <a:bodyPr>
            <a:noAutofit/>
          </a:bodyPr>
          <a:lstStyle/>
          <a:p>
            <a:pPr marL="0" marR="0" lvl="0" indent="0">
              <a:spcBef>
                <a:spcPts val="0"/>
              </a:spcBef>
              <a:spcAft>
                <a:spcPts val="0"/>
              </a:spcAft>
              <a:buSzPts val="1000"/>
              <a:buNone/>
              <a:tabLst>
                <a:tab pos="457200" algn="l"/>
              </a:tabLst>
            </a:pPr>
            <a:r>
              <a:rPr lang="en-US" sz="3200" dirty="0">
                <a:solidFill>
                  <a:srgbClr val="000000"/>
                </a:solidFill>
                <a:effectLst/>
                <a:ea typeface="Times New Roman" panose="02020603050405020304" pitchFamily="18" charset="0"/>
                <a:cs typeface="Times New Roman" panose="02020603050405020304" pitchFamily="18" charset="0"/>
              </a:rPr>
              <a:t>Veteran calls into the office and wants to make an in-person appointment to file an increase. We already have POA. What can you, the VSO or the admin do? How do you handle this in your office? </a:t>
            </a:r>
            <a:endParaRPr lang="en-US" sz="3200" dirty="0">
              <a:solidFill>
                <a:srgbClr val="000000"/>
              </a:solidFill>
              <a:ea typeface="Times New Roman" panose="02020603050405020304" pitchFamily="18" charset="0"/>
              <a:cs typeface="Times New Roman" panose="02020603050405020304" pitchFamily="18" charset="0"/>
            </a:endParaRPr>
          </a:p>
          <a:p>
            <a:pPr marL="0" marR="0" lvl="0" indent="0">
              <a:spcBef>
                <a:spcPts val="0"/>
              </a:spcBef>
              <a:spcAft>
                <a:spcPts val="0"/>
              </a:spcAft>
              <a:buSzPts val="1000"/>
              <a:buNone/>
              <a:tabLst>
                <a:tab pos="457200" algn="l"/>
              </a:tabLst>
            </a:pPr>
            <a:endParaRPr lang="en-US" sz="3200" dirty="0">
              <a:solidFill>
                <a:srgbClr val="000000"/>
              </a:solidFill>
              <a:effectLst/>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3200" b="1" dirty="0">
                <a:solidFill>
                  <a:srgbClr val="000000"/>
                </a:solidFill>
                <a:ea typeface="Calibri" panose="020F0502020204030204" pitchFamily="34" charset="0"/>
                <a:cs typeface="Times New Roman" panose="02020603050405020304" pitchFamily="18" charset="0"/>
              </a:rPr>
              <a:t>Things to think about:</a:t>
            </a:r>
          </a:p>
          <a:p>
            <a:pPr marL="0" marR="0" lvl="0" indent="0">
              <a:spcBef>
                <a:spcPts val="0"/>
              </a:spcBef>
              <a:spcAft>
                <a:spcPts val="0"/>
              </a:spcAft>
              <a:buSzPts val="1000"/>
              <a:buNone/>
              <a:tabLst>
                <a:tab pos="457200" algn="l"/>
              </a:tabLst>
            </a:pPr>
            <a:endParaRPr lang="en-US" sz="3200" dirty="0">
              <a:solidFill>
                <a:srgbClr val="000000"/>
              </a:solidFill>
              <a:effectLst/>
              <a:ea typeface="Calibri" panose="020F0502020204030204" pitchFamily="34" charset="0"/>
              <a:cs typeface="Times New Roman" panose="02020603050405020304" pitchFamily="18" charset="0"/>
            </a:endParaRPr>
          </a:p>
          <a:p>
            <a:pPr marL="457200" marR="0">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Is the in-person appointment needed? </a:t>
            </a:r>
          </a:p>
          <a:p>
            <a:pPr marL="457200" marR="0">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Can you assist over the phone? </a:t>
            </a:r>
          </a:p>
          <a:p>
            <a:pPr marR="0" indent="0">
              <a:spcBef>
                <a:spcPts val="0"/>
              </a:spcBef>
              <a:spcAft>
                <a:spcPts val="0"/>
              </a:spcAft>
              <a:buNone/>
            </a:pPr>
            <a:r>
              <a:rPr lang="en-US" sz="3200" dirty="0">
                <a:solidFill>
                  <a:srgbClr val="000000"/>
                </a:solidFill>
                <a:effectLst/>
                <a:latin typeface="Aptos" panose="020B00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AB60C68-8A5B-A7B6-94D8-232A62C8A6EC}"/>
              </a:ext>
            </a:extLst>
          </p:cNvPr>
          <p:cNvSpPr>
            <a:spLocks noGrp="1"/>
          </p:cNvSpPr>
          <p:nvPr>
            <p:ph type="sldNum" sz="quarter" idx="12"/>
          </p:nvPr>
        </p:nvSpPr>
        <p:spPr/>
        <p:txBody>
          <a:bodyPr/>
          <a:lstStyle/>
          <a:p>
            <a:fld id="{E2FB73DA-5FDE-45B5-BAA4-C61223CC44F6}" type="slidenum">
              <a:rPr lang="en-US" smtClean="0"/>
              <a:pPr/>
              <a:t>32</a:t>
            </a:fld>
            <a:endParaRPr lang="en-US" dirty="0"/>
          </a:p>
        </p:txBody>
      </p:sp>
      <p:pic>
        <p:nvPicPr>
          <p:cNvPr id="6" name="Picture 5" descr="Person with idea concept">
            <a:extLst>
              <a:ext uri="{FF2B5EF4-FFF2-40B4-BE49-F238E27FC236}">
                <a16:creationId xmlns:a16="http://schemas.microsoft.com/office/drawing/2014/main" id="{B8EC5230-8233-A296-FD96-4730D9AE3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3886" y="3035488"/>
            <a:ext cx="4180773" cy="2787182"/>
          </a:xfrm>
          <a:prstGeom prst="rect">
            <a:avLst/>
          </a:prstGeom>
        </p:spPr>
      </p:pic>
    </p:spTree>
    <p:extLst>
      <p:ext uri="{BB962C8B-B14F-4D97-AF65-F5344CB8AC3E}">
        <p14:creationId xmlns:p14="http://schemas.microsoft.com/office/powerpoint/2010/main" val="695045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518-CFBE-5A21-CCC9-FC748EF2753C}"/>
              </a:ext>
            </a:extLst>
          </p:cNvPr>
          <p:cNvSpPr>
            <a:spLocks noGrp="1"/>
          </p:cNvSpPr>
          <p:nvPr>
            <p:ph type="title"/>
          </p:nvPr>
        </p:nvSpPr>
        <p:spPr>
          <a:xfrm>
            <a:off x="0" y="0"/>
            <a:ext cx="10515600" cy="1325563"/>
          </a:xfrm>
        </p:spPr>
        <p:txBody>
          <a:bodyPr/>
          <a:lstStyle/>
          <a:p>
            <a:r>
              <a:rPr lang="en-US" b="1" dirty="0"/>
              <a:t>Questions	</a:t>
            </a:r>
          </a:p>
        </p:txBody>
      </p:sp>
      <p:sp>
        <p:nvSpPr>
          <p:cNvPr id="3" name="Content Placeholder 2">
            <a:extLst>
              <a:ext uri="{FF2B5EF4-FFF2-40B4-BE49-F238E27FC236}">
                <a16:creationId xmlns:a16="http://schemas.microsoft.com/office/drawing/2014/main" id="{9452B29D-6087-0590-32FB-30D481F730AC}"/>
              </a:ext>
            </a:extLst>
          </p:cNvPr>
          <p:cNvSpPr>
            <a:spLocks noGrp="1"/>
          </p:cNvSpPr>
          <p:nvPr>
            <p:ph idx="1"/>
          </p:nvPr>
        </p:nvSpPr>
        <p:spPr>
          <a:xfrm>
            <a:off x="394447" y="1253331"/>
            <a:ext cx="11403106" cy="4351338"/>
          </a:xfrm>
        </p:spPr>
        <p:txBody>
          <a:bodyPr/>
          <a:lstStyle/>
          <a:p>
            <a:pPr marL="0" indent="0" algn="ctr">
              <a:buNone/>
            </a:pPr>
            <a:r>
              <a:rPr lang="en-US" sz="3600" b="1" dirty="0"/>
              <a:t>Points of Contact:</a:t>
            </a:r>
          </a:p>
          <a:p>
            <a:endParaRPr lang="en-US" b="1" dirty="0"/>
          </a:p>
          <a:p>
            <a:r>
              <a:rPr lang="en-US" b="1" dirty="0"/>
              <a:t>Regional Quality Assurance East </a:t>
            </a:r>
            <a:r>
              <a:rPr lang="en-US" dirty="0"/>
              <a:t>– Liz Salvador </a:t>
            </a:r>
            <a:r>
              <a:rPr lang="en-US" dirty="0">
                <a:hlinkClick r:id="rId2"/>
              </a:rPr>
              <a:t>lsalvador@vfw.org</a:t>
            </a:r>
            <a:r>
              <a:rPr lang="en-US" dirty="0"/>
              <a:t> </a:t>
            </a:r>
          </a:p>
          <a:p>
            <a:r>
              <a:rPr lang="en-US" b="1" dirty="0"/>
              <a:t>Regional Quality Assurance West </a:t>
            </a:r>
            <a:r>
              <a:rPr lang="en-US" dirty="0"/>
              <a:t>– Todd Gruchalla </a:t>
            </a:r>
            <a:r>
              <a:rPr lang="en-US" dirty="0">
                <a:hlinkClick r:id="rId3"/>
              </a:rPr>
              <a:t>tgruchalla@vfw.org</a:t>
            </a:r>
            <a:endParaRPr lang="en-US" dirty="0"/>
          </a:p>
        </p:txBody>
      </p:sp>
      <p:sp>
        <p:nvSpPr>
          <p:cNvPr id="4" name="Slide Number Placeholder 3">
            <a:extLst>
              <a:ext uri="{FF2B5EF4-FFF2-40B4-BE49-F238E27FC236}">
                <a16:creationId xmlns:a16="http://schemas.microsoft.com/office/drawing/2014/main" id="{C3296703-5E40-999C-CE2C-7F669EB55C7C}"/>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Tree>
    <p:extLst>
      <p:ext uri="{BB962C8B-B14F-4D97-AF65-F5344CB8AC3E}">
        <p14:creationId xmlns:p14="http://schemas.microsoft.com/office/powerpoint/2010/main" val="3261473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endParaRPr kumimoji="0" lang="en-US" altLang="en-US" sz="6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4A42F64-D194-1F61-918A-5056961FC552}"/>
              </a:ext>
            </a:extLst>
          </p:cNvPr>
          <p:cNvSpPr txBox="1"/>
          <p:nvPr/>
        </p:nvSpPr>
        <p:spPr>
          <a:xfrm>
            <a:off x="3710609" y="2057400"/>
            <a:ext cx="81765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 Skill Level Training Conference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Office </a:t>
            </a:r>
            <a:r>
              <a:rPr lang="en-US" sz="3200" b="1">
                <a:solidFill>
                  <a:prstClr val="black"/>
                </a:solidFill>
                <a:latin typeface="Times New Roman" panose="02020603050405020304" pitchFamily="18" charset="0"/>
                <a:cs typeface="Times New Roman" panose="02020603050405020304" pitchFamily="18" charset="0"/>
              </a:rPr>
              <a:t>Efficiency Training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99381791-37E9-6F76-9EFD-09DB075C071E}"/>
              </a:ext>
            </a:extLst>
          </p:cNvPr>
          <p:cNvSpPr txBox="1"/>
          <p:nvPr/>
        </p:nvSpPr>
        <p:spPr>
          <a:xfrm>
            <a:off x="4267200" y="3810000"/>
            <a:ext cx="7696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scan the QR Code or click on the link below to take an anonymous survey about your experience during the 2023 Skill Level Training Conference. </a:t>
            </a:r>
          </a:p>
        </p:txBody>
      </p:sp>
      <p:sp>
        <p:nvSpPr>
          <p:cNvPr id="4" name="TextBox 3">
            <a:extLst>
              <a:ext uri="{FF2B5EF4-FFF2-40B4-BE49-F238E27FC236}">
                <a16:creationId xmlns:a16="http://schemas.microsoft.com/office/drawing/2014/main" id="{3A7F7896-630A-F4BE-6100-D00D30E1198E}"/>
              </a:ext>
            </a:extLst>
          </p:cNvPr>
          <p:cNvSpPr txBox="1"/>
          <p:nvPr/>
        </p:nvSpPr>
        <p:spPr>
          <a:xfrm>
            <a:off x="5105400" y="6172200"/>
            <a:ext cx="6858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https://www.research.net/r/VDJWRZB</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E4FBE22-6328-B8A4-8991-BDDE962BDC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58400" y="4648200"/>
            <a:ext cx="1524000" cy="1524000"/>
          </a:xfrm>
          <a:prstGeom prst="rect">
            <a:avLst/>
          </a:prstGeom>
        </p:spPr>
      </p:pic>
    </p:spTree>
    <p:extLst>
      <p:ext uri="{BB962C8B-B14F-4D97-AF65-F5344CB8AC3E}">
        <p14:creationId xmlns:p14="http://schemas.microsoft.com/office/powerpoint/2010/main" val="331079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497C-DEA3-D65C-9F24-B7A9AA6C31AC}"/>
              </a:ext>
            </a:extLst>
          </p:cNvPr>
          <p:cNvSpPr>
            <a:spLocks noGrp="1"/>
          </p:cNvSpPr>
          <p:nvPr>
            <p:ph type="title"/>
          </p:nvPr>
        </p:nvSpPr>
        <p:spPr>
          <a:xfrm>
            <a:off x="0" y="0"/>
            <a:ext cx="10515600" cy="1325563"/>
          </a:xfrm>
        </p:spPr>
        <p:txBody>
          <a:bodyPr/>
          <a:lstStyle/>
          <a:p>
            <a:r>
              <a:rPr lang="en-US" b="1" dirty="0"/>
              <a:t>Before We Start</a:t>
            </a:r>
          </a:p>
        </p:txBody>
      </p:sp>
      <p:sp>
        <p:nvSpPr>
          <p:cNvPr id="3" name="Content Placeholder 2">
            <a:extLst>
              <a:ext uri="{FF2B5EF4-FFF2-40B4-BE49-F238E27FC236}">
                <a16:creationId xmlns:a16="http://schemas.microsoft.com/office/drawing/2014/main" id="{F6229A6B-473C-D0C8-9035-6B6CFEA4C2E2}"/>
              </a:ext>
            </a:extLst>
          </p:cNvPr>
          <p:cNvSpPr>
            <a:spLocks noGrp="1"/>
          </p:cNvSpPr>
          <p:nvPr>
            <p:ph idx="1"/>
          </p:nvPr>
        </p:nvSpPr>
        <p:spPr>
          <a:xfrm>
            <a:off x="633248" y="1415722"/>
            <a:ext cx="10515600" cy="4351338"/>
          </a:xfrm>
        </p:spPr>
        <p:txBody>
          <a:bodyPr>
            <a:noAutofit/>
          </a:bodyPr>
          <a:lstStyle/>
          <a:p>
            <a:pPr marL="0" indent="0" algn="ctr">
              <a:buNone/>
            </a:pPr>
            <a:endParaRPr lang="en-US" sz="3200" dirty="0"/>
          </a:p>
          <a:p>
            <a:pPr marL="0" indent="0" algn="ctr">
              <a:buNone/>
            </a:pPr>
            <a:r>
              <a:rPr lang="en-US" sz="4000" dirty="0"/>
              <a:t>Now that we know that claims consultants are fully accredited representatives, we can use them properly in the office instead of only using them for administrative tasks.</a:t>
            </a:r>
            <a:endParaRPr lang="en-US" sz="4400" dirty="0"/>
          </a:p>
          <a:p>
            <a:pPr marL="0" indent="0">
              <a:buNone/>
            </a:pPr>
            <a:endParaRPr lang="en-US" sz="2400" dirty="0"/>
          </a:p>
          <a:p>
            <a:endParaRPr lang="en-US" dirty="0"/>
          </a:p>
        </p:txBody>
      </p:sp>
      <p:sp>
        <p:nvSpPr>
          <p:cNvPr id="4" name="Slide Number Placeholder 3">
            <a:extLst>
              <a:ext uri="{FF2B5EF4-FFF2-40B4-BE49-F238E27FC236}">
                <a16:creationId xmlns:a16="http://schemas.microsoft.com/office/drawing/2014/main" id="{D327ABC1-7F84-8870-799B-9925BF009202}"/>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377767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84351"/>
            <a:ext cx="10972800" cy="4572000"/>
          </a:xfrm>
        </p:spPr>
        <p:txBody>
          <a:bodyPr rtlCol="0">
            <a:normAutofit/>
          </a:bodyPr>
          <a:lstStyle/>
          <a:p>
            <a:pPr marL="0" indent="0" defTabSz="914363">
              <a:buNone/>
              <a:defRPr/>
            </a:pPr>
            <a:r>
              <a:rPr lang="en-US" sz="3600" dirty="0">
                <a:latin typeface="Times New Roman" panose="02020603050405020304" pitchFamily="18" charset="0"/>
                <a:cs typeface="Times New Roman" panose="02020603050405020304" pitchFamily="18" charset="0"/>
              </a:rPr>
              <a:t>In this class we are going to discuss ways to help you be more efficient in your office</a:t>
            </a:r>
          </a:p>
          <a:p>
            <a:pPr marL="0" indent="0" defTabSz="914363">
              <a:buNone/>
              <a:defRPr/>
            </a:pPr>
            <a:endParaRPr lang="en-US" sz="3600" dirty="0">
              <a:latin typeface="Times New Roman" panose="02020603050405020304" pitchFamily="18" charset="0"/>
              <a:cs typeface="Times New Roman" panose="02020603050405020304" pitchFamily="18" charset="0"/>
            </a:endParaRPr>
          </a:p>
          <a:p>
            <a:pPr marL="0" indent="0" defTabSz="914363">
              <a:buNone/>
              <a:defRPr/>
            </a:pPr>
            <a:r>
              <a:rPr lang="en-US" sz="3600" dirty="0">
                <a:latin typeface="Times New Roman" panose="02020603050405020304" pitchFamily="18" charset="0"/>
                <a:cs typeface="Times New Roman" panose="02020603050405020304" pitchFamily="18" charset="0"/>
              </a:rPr>
              <a:t>The suggestions made in this class are NOT mandatory, but you should use what you feel will help make your workday easier</a:t>
            </a:r>
          </a:p>
          <a:p>
            <a:pPr marL="0" indent="0" defTabSz="914363">
              <a:buNone/>
              <a:defRPr/>
            </a:pPr>
            <a:endParaRPr lang="en-US" dirty="0"/>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B1D41-CDF4-4E5D-BEF4-8EB2F5A87E9A}" type="slidenum">
              <a:rPr kumimoji="0" lang="en-US" sz="2000" b="0" i="0" u="none" strike="noStrike" kern="1200" cap="none" spc="0" normalizeH="0" baseline="0" noProof="0" smtClean="0">
                <a:ln>
                  <a:noFill/>
                </a:ln>
                <a:solidFill>
                  <a:prstClr val="black">
                    <a:tint val="75000"/>
                  </a:prstClr>
                </a:solidFill>
                <a:effectLst/>
                <a:uLnTx/>
                <a:uFillTx/>
                <a:ea typeface="+mn-e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dirty="0">
              <a:ln>
                <a:noFill/>
              </a:ln>
              <a:solidFill>
                <a:prstClr val="black">
                  <a:tint val="75000"/>
                </a:prstClr>
              </a:solidFill>
              <a:effectLst/>
              <a:uLnTx/>
              <a:uFillTx/>
              <a:ea typeface="+mn-ea"/>
            </a:endParaRPr>
          </a:p>
        </p:txBody>
      </p:sp>
      <p:sp>
        <p:nvSpPr>
          <p:cNvPr id="25602" name="Title 1"/>
          <p:cNvSpPr>
            <a:spLocks noGrp="1"/>
          </p:cNvSpPr>
          <p:nvPr>
            <p:ph type="title"/>
          </p:nvPr>
        </p:nvSpPr>
        <p:spPr>
          <a:xfrm>
            <a:off x="126612" y="242668"/>
            <a:ext cx="8229600" cy="914400"/>
          </a:xfrm>
        </p:spPr>
        <p:txBody>
          <a:bodyPr/>
          <a:lstStyle/>
          <a:p>
            <a:pPr defTabSz="912813"/>
            <a:r>
              <a:rPr lang="en-US" altLang="en-US" sz="4400" dirty="0">
                <a:latin typeface="Times New Roman" panose="02020603050405020304" pitchFamily="18" charset="0"/>
                <a:cs typeface="Times New Roman" panose="02020603050405020304" pitchFamily="18" charset="0"/>
              </a:rPr>
              <a:t>Office Efficiency Training</a:t>
            </a:r>
          </a:p>
        </p:txBody>
      </p:sp>
    </p:spTree>
    <p:extLst>
      <p:ext uri="{BB962C8B-B14F-4D97-AF65-F5344CB8AC3E}">
        <p14:creationId xmlns:p14="http://schemas.microsoft.com/office/powerpoint/2010/main" val="232607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EC771A-7323-7DA8-9D44-6FCBA3E0C3EA}"/>
              </a:ext>
            </a:extLst>
          </p:cNvPr>
          <p:cNvPicPr>
            <a:picLocks noChangeAspect="1"/>
          </p:cNvPicPr>
          <p:nvPr/>
        </p:nvPicPr>
        <p:blipFill rotWithShape="1">
          <a:blip r:embed="rId3"/>
          <a:srcRect l="9040" t="10184" r="6184" b="7354"/>
          <a:stretch/>
        </p:blipFill>
        <p:spPr>
          <a:xfrm>
            <a:off x="6337982" y="3588576"/>
            <a:ext cx="4742394" cy="2767773"/>
          </a:xfrm>
          <a:prstGeom prst="rect">
            <a:avLst/>
          </a:prstGeom>
        </p:spPr>
      </p:pic>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What to Prioritize</a:t>
            </a:r>
          </a:p>
        </p:txBody>
      </p:sp>
      <p:sp>
        <p:nvSpPr>
          <p:cNvPr id="55299" name="Content Placeholder 2"/>
          <p:cNvSpPr>
            <a:spLocks noGrp="1"/>
          </p:cNvSpPr>
          <p:nvPr>
            <p:ph idx="1"/>
          </p:nvPr>
        </p:nvSpPr>
        <p:spPr>
          <a:xfrm>
            <a:off x="477245" y="1181965"/>
            <a:ext cx="11003156" cy="3996963"/>
          </a:xfrm>
        </p:spPr>
        <p:txBody>
          <a:bodyPr>
            <a:noAutofit/>
          </a:bodyPr>
          <a:lstStyle/>
          <a:p>
            <a:pPr marL="0" indent="0" algn="ctr">
              <a:buNone/>
            </a:pPr>
            <a:r>
              <a:rPr lang="en-US" altLang="en-US" sz="3600" b="1" dirty="0">
                <a:cs typeface="Times New Roman" panose="02020603050405020304" pitchFamily="18" charset="0"/>
              </a:rPr>
              <a:t>Accredited reps have a lot of responsibilities:</a:t>
            </a:r>
          </a:p>
          <a:p>
            <a:pPr marL="735013" lvl="2"/>
            <a:r>
              <a:rPr lang="en-US" altLang="en-US" sz="2800" dirty="0">
                <a:cs typeface="Times New Roman" panose="02020603050405020304" pitchFamily="18" charset="0"/>
              </a:rPr>
              <a:t>Returning correspondences in a timely manner</a:t>
            </a:r>
          </a:p>
          <a:p>
            <a:pPr marL="735013" lvl="2"/>
            <a:r>
              <a:rPr lang="en-US" altLang="en-US" sz="2800" dirty="0">
                <a:cs typeface="Times New Roman" panose="02020603050405020304" pitchFamily="18" charset="0"/>
              </a:rPr>
              <a:t>Completing the claims process with timely submissions </a:t>
            </a:r>
          </a:p>
          <a:p>
            <a:pPr marL="735013" lvl="2"/>
            <a:r>
              <a:rPr lang="en-US" altLang="en-US" sz="2800" dirty="0">
                <a:cs typeface="Times New Roman" panose="02020603050405020304" pitchFamily="18" charset="0"/>
              </a:rPr>
              <a:t>Reviewing ratings</a:t>
            </a:r>
          </a:p>
          <a:p>
            <a:pPr marL="735013" lvl="2"/>
            <a:r>
              <a:rPr lang="en-US" altLang="en-US" sz="2800" dirty="0">
                <a:cs typeface="Times New Roman" panose="02020603050405020304" pitchFamily="18" charset="0"/>
              </a:rPr>
              <a:t>Veteran appointments (in person, virtual, phone etc.) </a:t>
            </a:r>
          </a:p>
          <a:p>
            <a:pPr marL="735013" lvl="2"/>
            <a:r>
              <a:rPr lang="en-US" altLang="en-US" sz="2800" dirty="0">
                <a:cs typeface="Times New Roman" panose="02020603050405020304" pitchFamily="18" charset="0"/>
              </a:rPr>
              <a:t>Outreach Events</a:t>
            </a:r>
          </a:p>
          <a:p>
            <a:pPr marL="735013" lvl="2"/>
            <a:r>
              <a:rPr lang="en-US" altLang="en-US" sz="2800" dirty="0">
                <a:cs typeface="Times New Roman" panose="02020603050405020304" pitchFamily="18" charset="0"/>
              </a:rPr>
              <a:t>VA Meetings</a:t>
            </a:r>
          </a:p>
          <a:p>
            <a:pPr marL="735013" lvl="2"/>
            <a:r>
              <a:rPr lang="en-US" altLang="en-US" sz="2800" dirty="0">
                <a:cs typeface="Times New Roman" panose="02020603050405020304" pitchFamily="18" charset="0"/>
              </a:rPr>
              <a:t>Training Conferences</a:t>
            </a:r>
          </a:p>
          <a:p>
            <a:pPr marL="735013" lvl="2"/>
            <a:r>
              <a:rPr lang="en-US" altLang="en-US" sz="2800" dirty="0">
                <a:cs typeface="Times New Roman" panose="02020603050405020304" pitchFamily="18" charset="0"/>
              </a:rPr>
              <a:t>Hearings and Appeal arguments</a:t>
            </a:r>
          </a:p>
          <a:p>
            <a:pPr marL="735013" lvl="2"/>
            <a:r>
              <a:rPr lang="en-US" altLang="en-US" sz="2800" dirty="0">
                <a:cs typeface="Times New Roman" panose="02020603050405020304" pitchFamily="18" charset="0"/>
              </a:rPr>
              <a:t>Department Responsibilities</a:t>
            </a:r>
          </a:p>
          <a:p>
            <a:pPr marL="735013" lvl="2"/>
            <a:r>
              <a:rPr lang="en-US" altLang="en-US" sz="2800" dirty="0">
                <a:cs typeface="Times New Roman" panose="02020603050405020304" pitchFamily="18" charset="0"/>
              </a:rPr>
              <a:t>PSO Training</a:t>
            </a:r>
          </a:p>
          <a:p>
            <a:pPr marL="0" lvl="2" indent="0">
              <a:buNone/>
            </a:pPr>
            <a:r>
              <a:rPr lang="en-US" altLang="en-US" sz="3200" b="1" dirty="0">
                <a:cs typeface="Times New Roman" panose="02020603050405020304" pitchFamily="18" charset="0"/>
              </a:rPr>
              <a:t>The list goes on…</a:t>
            </a:r>
          </a:p>
          <a:p>
            <a:pPr marL="0" indent="0">
              <a:buNone/>
            </a:pPr>
            <a:endParaRPr lang="en-US" altLang="en-US" sz="2400" dirty="0">
              <a:cs typeface="Times New Roman" panose="02020603050405020304" pitchFamily="18" charset="0"/>
            </a:endParaRPr>
          </a:p>
          <a:p>
            <a:pPr marL="0" indent="0">
              <a:buNone/>
            </a:pPr>
            <a:endParaRPr lang="en-US" altLang="en-US" sz="2400" dirty="0">
              <a:cs typeface="Times New Roman" panose="02020603050405020304" pitchFamily="18" charset="0"/>
            </a:endParaRPr>
          </a:p>
          <a:p>
            <a:pPr marL="0" indent="0">
              <a:buNone/>
            </a:pPr>
            <a:endParaRPr lang="en-US" altLang="en-US" sz="2400" dirty="0">
              <a:cs typeface="Times New Roman" panose="02020603050405020304" pitchFamily="18" charset="0"/>
            </a:endParaRPr>
          </a:p>
          <a:p>
            <a:pPr marL="0" indent="0">
              <a:buNone/>
            </a:pPr>
            <a:endParaRPr lang="en-US" altLang="en-US" sz="2400" dirty="0">
              <a:cs typeface="Times New Roman" panose="02020603050405020304" pitchFamily="18" charset="0"/>
            </a:endParaRPr>
          </a:p>
          <a:p>
            <a:pPr marL="0" indent="0">
              <a:buNone/>
            </a:pPr>
            <a:endParaRPr lang="en-US" sz="2400" dirty="0"/>
          </a:p>
          <a:p>
            <a:pPr marL="0" indent="0">
              <a:buNone/>
            </a:pPr>
            <a:endParaRPr lang="en-US" altLang="en-US" sz="36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5861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94422" y="1256718"/>
            <a:ext cx="11003156" cy="4606024"/>
          </a:xfrm>
        </p:spPr>
        <p:txBody>
          <a:bodyPr>
            <a:noAutofit/>
          </a:bodyPr>
          <a:lstStyle/>
          <a:p>
            <a:pPr marL="0" indent="0">
              <a:buNone/>
            </a:pPr>
            <a:r>
              <a:rPr lang="en-US" sz="3200" b="1" spc="0" dirty="0">
                <a:solidFill>
                  <a:srgbClr val="000000"/>
                </a:solidFill>
                <a:effectLst/>
                <a:latin typeface="Times New Roman" panose="02020603050405020304" pitchFamily="18" charset="0"/>
                <a:ea typeface="Times New Roman" panose="02020603050405020304" pitchFamily="18" charset="0"/>
              </a:rPr>
              <a:t>With all these responsibilities, what’s the priority??</a:t>
            </a:r>
          </a:p>
          <a:p>
            <a:pPr marL="690563"/>
            <a:r>
              <a:rPr lang="en-US" sz="3200" spc="0" dirty="0">
                <a:effectLst/>
                <a:latin typeface="Times New Roman" panose="02020603050405020304" pitchFamily="18" charset="0"/>
                <a:ea typeface="Times New Roman" panose="02020603050405020304" pitchFamily="18" charset="0"/>
              </a:rPr>
              <a:t>Is filing a claim more important that preparing for an appeal?</a:t>
            </a:r>
          </a:p>
          <a:p>
            <a:pPr marL="690563"/>
            <a:r>
              <a:rPr lang="en-US" sz="3200" spc="0" dirty="0">
                <a:effectLst/>
                <a:latin typeface="Times New Roman" panose="02020603050405020304" pitchFamily="18" charset="0"/>
                <a:ea typeface="Times New Roman" panose="02020603050405020304" pitchFamily="18" charset="0"/>
              </a:rPr>
              <a:t>Is the outreach event worth closing the office?</a:t>
            </a:r>
          </a:p>
          <a:p>
            <a:pPr marL="0" indent="0">
              <a:buNone/>
            </a:pPr>
            <a:r>
              <a:rPr lang="en-US" sz="3200" spc="0" dirty="0">
                <a:effectLst/>
                <a:latin typeface="Times New Roman" panose="02020603050405020304" pitchFamily="18" charset="0"/>
                <a:ea typeface="Times New Roman" panose="02020603050405020304" pitchFamily="18" charset="0"/>
              </a:rPr>
              <a:t>It depends…</a:t>
            </a:r>
          </a:p>
          <a:p>
            <a:pPr marL="0" indent="0">
              <a:buNone/>
            </a:pPr>
            <a:endParaRPr lang="en-US" sz="1400" b="1" dirty="0">
              <a:solidFill>
                <a:srgbClr val="000000"/>
              </a:solidFill>
              <a:ea typeface="Times New Roman" panose="02020603050405020304" pitchFamily="18" charset="0"/>
            </a:endParaRPr>
          </a:p>
          <a:p>
            <a:pPr marL="0" indent="0">
              <a:buNone/>
            </a:pPr>
            <a:r>
              <a:rPr lang="en-US" sz="3200" b="1" dirty="0">
                <a:solidFill>
                  <a:srgbClr val="000000"/>
                </a:solidFill>
                <a:ea typeface="Times New Roman" panose="02020603050405020304" pitchFamily="18" charset="0"/>
              </a:rPr>
              <a:t>Always look at the big picture and when things are due. </a:t>
            </a:r>
          </a:p>
          <a:p>
            <a:pPr marL="681038"/>
            <a:r>
              <a:rPr lang="en-US" sz="3200" dirty="0">
                <a:solidFill>
                  <a:srgbClr val="000000"/>
                </a:solidFill>
                <a:ea typeface="Times New Roman" panose="02020603050405020304" pitchFamily="18" charset="0"/>
              </a:rPr>
              <a:t>Is the appeal hearing this afternoon and the claim deadline next week?</a:t>
            </a:r>
            <a:endParaRPr lang="en-US" sz="3200" spc="0" dirty="0">
              <a:solidFill>
                <a:srgbClr val="000000"/>
              </a:solidFill>
              <a:effectLst/>
              <a:latin typeface="Times New Roman" panose="02020603050405020304" pitchFamily="18" charset="0"/>
              <a:ea typeface="Times New Roman" panose="02020603050405020304" pitchFamily="18" charset="0"/>
            </a:endParaRPr>
          </a:p>
          <a:p>
            <a:pPr marL="681038"/>
            <a:r>
              <a:rPr lang="en-US" altLang="en-US" sz="3200" dirty="0">
                <a:cs typeface="Times New Roman" panose="02020603050405020304" pitchFamily="18" charset="0"/>
              </a:rPr>
              <a:t>How many people will be at the outreach event vs how many come into the office and how much work you have there?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Title 1">
            <a:extLst>
              <a:ext uri="{FF2B5EF4-FFF2-40B4-BE49-F238E27FC236}">
                <a16:creationId xmlns:a16="http://schemas.microsoft.com/office/drawing/2014/main" id="{897DC131-BC64-19EE-357D-FCE8BB02F9A5}"/>
              </a:ext>
            </a:extLst>
          </p:cNvPr>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What to Prioritize</a:t>
            </a:r>
          </a:p>
        </p:txBody>
      </p:sp>
    </p:spTree>
    <p:extLst>
      <p:ext uri="{BB962C8B-B14F-4D97-AF65-F5344CB8AC3E}">
        <p14:creationId xmlns:p14="http://schemas.microsoft.com/office/powerpoint/2010/main" val="349735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882869" y="1338059"/>
            <a:ext cx="10231821" cy="1333424"/>
          </a:xfrm>
        </p:spPr>
        <p:txBody>
          <a:bodyPr numCol="1">
            <a:noAutofit/>
          </a:bodyPr>
          <a:lstStyle/>
          <a:p>
            <a:pPr marL="0" indent="0" algn="ctr">
              <a:buNone/>
            </a:pPr>
            <a:r>
              <a:rPr lang="en-US" sz="3600" b="1" dirty="0"/>
              <a:t>Here are some tips that will help you be more efficient in the office:</a:t>
            </a:r>
          </a:p>
          <a:p>
            <a:pPr lvl="1"/>
            <a:endParaRPr lang="en-US" sz="1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2" name="TextBox 1">
            <a:extLst>
              <a:ext uri="{FF2B5EF4-FFF2-40B4-BE49-F238E27FC236}">
                <a16:creationId xmlns:a16="http://schemas.microsoft.com/office/drawing/2014/main" id="{D81FA12A-B604-28CC-F85D-597E46A64C1D}"/>
              </a:ext>
            </a:extLst>
          </p:cNvPr>
          <p:cNvSpPr txBox="1"/>
          <p:nvPr/>
        </p:nvSpPr>
        <p:spPr>
          <a:xfrm>
            <a:off x="476520" y="1522154"/>
            <a:ext cx="11044518" cy="5016758"/>
          </a:xfrm>
          <a:prstGeom prst="rect">
            <a:avLst/>
          </a:prstGeom>
          <a:noFill/>
        </p:spPr>
        <p:txBody>
          <a:bodyPr wrap="square" numCol="2" rtlCol="0">
            <a:spAutoFit/>
          </a:bodyPr>
          <a:lstStyle/>
          <a:p>
            <a:pPr marL="631825" lvl="1"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631825" lvl="1"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631825"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Use TVB!! </a:t>
            </a:r>
          </a:p>
          <a:p>
            <a:pPr marL="631825"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Record everything in TVB</a:t>
            </a:r>
          </a:p>
          <a:p>
            <a:pPr marL="631825"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Electronic submissions </a:t>
            </a:r>
          </a:p>
          <a:p>
            <a:pPr marL="631825"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Use Remote Access to your advantage </a:t>
            </a:r>
          </a:p>
          <a:p>
            <a:pPr marL="631825"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Template Replies</a:t>
            </a:r>
          </a:p>
          <a:p>
            <a:pPr marL="631825"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Goal Dates </a:t>
            </a:r>
          </a:p>
          <a:p>
            <a:pPr marL="631825" lvl="1"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174625" lvl="1"/>
            <a:endParaRPr lang="en-US" sz="3200" dirty="0">
              <a:latin typeface="Times New Roman" panose="02020603050405020304" pitchFamily="18" charset="0"/>
              <a:cs typeface="Times New Roman" panose="02020603050405020304" pitchFamily="18" charset="0"/>
            </a:endParaRPr>
          </a:p>
          <a:p>
            <a:pPr marL="631825" lvl="1"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631825"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Not everything needs an appointment</a:t>
            </a:r>
          </a:p>
          <a:p>
            <a:pPr marL="631825"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Set aside time for administrative tasks</a:t>
            </a:r>
          </a:p>
          <a:p>
            <a:pPr marL="631825" lvl="1" indent="-457200">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Ask for help if you have questions</a:t>
            </a:r>
            <a:endParaRPr lang="en-US" altLang="en-US" sz="4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90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8816" y="98476"/>
            <a:ext cx="8530856" cy="1158242"/>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Time Management</a:t>
            </a:r>
          </a:p>
        </p:txBody>
      </p:sp>
      <p:sp>
        <p:nvSpPr>
          <p:cNvPr id="55299" name="Content Placeholder 2"/>
          <p:cNvSpPr>
            <a:spLocks noGrp="1"/>
          </p:cNvSpPr>
          <p:nvPr>
            <p:ph idx="1"/>
          </p:nvPr>
        </p:nvSpPr>
        <p:spPr>
          <a:xfrm>
            <a:off x="394138" y="1338058"/>
            <a:ext cx="11414685" cy="4693625"/>
          </a:xfrm>
        </p:spPr>
        <p:txBody>
          <a:bodyPr>
            <a:noAutofit/>
          </a:bodyPr>
          <a:lstStyle/>
          <a:p>
            <a:pPr marL="0" indent="0" algn="ctr">
              <a:buNone/>
            </a:pPr>
            <a:r>
              <a:rPr lang="en-US" sz="3600" b="1" dirty="0"/>
              <a:t>Use TVB!! The more you use it, the quicker you’ll be</a:t>
            </a:r>
          </a:p>
          <a:p>
            <a:pPr lvl="1"/>
            <a:endParaRPr lang="en-US" sz="100" dirty="0"/>
          </a:p>
          <a:p>
            <a:pPr marL="0" indent="0">
              <a:buNone/>
            </a:pPr>
            <a:endParaRPr lang="en-US" altLang="en-US" sz="3600" dirty="0">
              <a:cs typeface="Times New Roman" panose="02020603050405020304" pitchFamily="18" charset="0"/>
            </a:endParaRPr>
          </a:p>
          <a:p>
            <a:r>
              <a:rPr lang="en-US" altLang="en-US" sz="3200" dirty="0">
                <a:cs typeface="Times New Roman" panose="02020603050405020304" pitchFamily="18" charset="0"/>
              </a:rPr>
              <a:t>TVB is a very robust program that has a lot of great features that take time to master</a:t>
            </a:r>
          </a:p>
          <a:p>
            <a:endParaRPr lang="en-US" altLang="en-US" sz="900" dirty="0">
              <a:cs typeface="Times New Roman" panose="02020603050405020304" pitchFamily="18" charset="0"/>
            </a:endParaRPr>
          </a:p>
          <a:p>
            <a:r>
              <a:rPr lang="en-US" altLang="en-US" sz="3200" dirty="0">
                <a:cs typeface="Times New Roman" panose="02020603050405020304" pitchFamily="18" charset="0"/>
              </a:rPr>
              <a:t>Nobody’s an expert at anything instantly– even Chuck Norris had to practice a little</a:t>
            </a:r>
          </a:p>
          <a:p>
            <a:endParaRPr lang="en-US" altLang="en-US" sz="900" dirty="0">
              <a:cs typeface="Times New Roman" panose="02020603050405020304" pitchFamily="18" charset="0"/>
            </a:endParaRPr>
          </a:p>
          <a:p>
            <a:r>
              <a:rPr lang="en-US" altLang="en-US" sz="3200" dirty="0">
                <a:cs typeface="Times New Roman" panose="02020603050405020304" pitchFamily="18" charset="0"/>
              </a:rPr>
              <a:t>But… if you don’t use it, you won’t learn it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DD1A-5BED-4F07-BE0E-4A5329A0BCA2}"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44867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6.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11691</TotalTime>
  <Words>2597</Words>
  <Application>Microsoft Office PowerPoint</Application>
  <PresentationFormat>Widescreen</PresentationFormat>
  <Paragraphs>350</Paragraphs>
  <Slides>34</Slides>
  <Notes>27</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34</vt:i4>
      </vt:variant>
    </vt:vector>
  </HeadingPairs>
  <TitlesOfParts>
    <vt:vector size="45" baseType="lpstr">
      <vt:lpstr>Aptos</vt:lpstr>
      <vt:lpstr>Arial</vt:lpstr>
      <vt:lpstr>Calibri</vt:lpstr>
      <vt:lpstr>Times New Roman</vt:lpstr>
      <vt:lpstr>Custom Design</vt:lpstr>
      <vt:lpstr>Office Theme</vt:lpstr>
      <vt:lpstr>1_Custom Design</vt:lpstr>
      <vt:lpstr>2_Custom Design</vt:lpstr>
      <vt:lpstr>NEW LOGO</vt:lpstr>
      <vt:lpstr>1_NEW LOGO</vt:lpstr>
      <vt:lpstr>3_Custom Design</vt:lpstr>
      <vt:lpstr>PowerPoint Presentation</vt:lpstr>
      <vt:lpstr>Topics</vt:lpstr>
      <vt:lpstr>Before We Start</vt:lpstr>
      <vt:lpstr>Before We Start</vt:lpstr>
      <vt:lpstr>Office Efficiency Training</vt:lpstr>
      <vt:lpstr>What to Prioritize</vt:lpstr>
      <vt:lpstr>What to Prioritize</vt:lpstr>
      <vt:lpstr>Time Management</vt:lpstr>
      <vt:lpstr>Time Management</vt:lpstr>
      <vt:lpstr>Time Management</vt:lpstr>
      <vt:lpstr>Time Management</vt:lpstr>
      <vt:lpstr>Time Management</vt:lpstr>
      <vt:lpstr>Time Management</vt:lpstr>
      <vt:lpstr>Time Management</vt:lpstr>
      <vt:lpstr>Time Management</vt:lpstr>
      <vt:lpstr>Time Management</vt:lpstr>
      <vt:lpstr>Time Management</vt:lpstr>
      <vt:lpstr>Metrics of Service Officer Work</vt:lpstr>
      <vt:lpstr>General Timelines for Appointments  </vt:lpstr>
      <vt:lpstr>Working Hearings</vt:lpstr>
      <vt:lpstr>Using Technology to your Advantage</vt:lpstr>
      <vt:lpstr>Assisting veterans from other areas</vt:lpstr>
      <vt:lpstr>Preventing Overdevelopment</vt:lpstr>
      <vt:lpstr>Overdevelopment Test 1</vt:lpstr>
      <vt:lpstr>Overdevelopment Test 1</vt:lpstr>
      <vt:lpstr>Overdevelopment Test 2</vt:lpstr>
      <vt:lpstr>Overdevelopment Test 2</vt:lpstr>
      <vt:lpstr>Efficiency Killers</vt:lpstr>
      <vt:lpstr>Phone Etiquette </vt:lpstr>
      <vt:lpstr>Out of Office Replies</vt:lpstr>
      <vt:lpstr>Scenario 1 </vt:lpstr>
      <vt:lpstr>Scenario 2 </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291</cp:revision>
  <cp:lastPrinted>2023-08-31T19:14:17Z</cp:lastPrinted>
  <dcterms:created xsi:type="dcterms:W3CDTF">2018-09-13T15:53:27Z</dcterms:created>
  <dcterms:modified xsi:type="dcterms:W3CDTF">2023-09-06T13:51:07Z</dcterms:modified>
</cp:coreProperties>
</file>