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5" r:id="rId2"/>
  </p:sldMasterIdLst>
  <p:notesMasterIdLst>
    <p:notesMasterId r:id="rId66"/>
  </p:notesMasterIdLst>
  <p:sldIdLst>
    <p:sldId id="259" r:id="rId3"/>
    <p:sldId id="404" r:id="rId4"/>
    <p:sldId id="406" r:id="rId5"/>
    <p:sldId id="405" r:id="rId6"/>
    <p:sldId id="467" r:id="rId7"/>
    <p:sldId id="466" r:id="rId8"/>
    <p:sldId id="459" r:id="rId9"/>
    <p:sldId id="457" r:id="rId10"/>
    <p:sldId id="445" r:id="rId11"/>
    <p:sldId id="503" r:id="rId12"/>
    <p:sldId id="506" r:id="rId13"/>
    <p:sldId id="453" r:id="rId14"/>
    <p:sldId id="469" r:id="rId15"/>
    <p:sldId id="499" r:id="rId16"/>
    <p:sldId id="423" r:id="rId17"/>
    <p:sldId id="424" r:id="rId18"/>
    <p:sldId id="428" r:id="rId19"/>
    <p:sldId id="434" r:id="rId20"/>
    <p:sldId id="435" r:id="rId21"/>
    <p:sldId id="427" r:id="rId22"/>
    <p:sldId id="429" r:id="rId23"/>
    <p:sldId id="430" r:id="rId24"/>
    <p:sldId id="470" r:id="rId25"/>
    <p:sldId id="431" r:id="rId26"/>
    <p:sldId id="432" r:id="rId27"/>
    <p:sldId id="436" r:id="rId28"/>
    <p:sldId id="437" r:id="rId29"/>
    <p:sldId id="401" r:id="rId30"/>
    <p:sldId id="451" r:id="rId31"/>
    <p:sldId id="489" r:id="rId32"/>
    <p:sldId id="471" r:id="rId33"/>
    <p:sldId id="488" r:id="rId34"/>
    <p:sldId id="472" r:id="rId35"/>
    <p:sldId id="473" r:id="rId36"/>
    <p:sldId id="475" r:id="rId37"/>
    <p:sldId id="476" r:id="rId38"/>
    <p:sldId id="477" r:id="rId39"/>
    <p:sldId id="479" r:id="rId40"/>
    <p:sldId id="480" r:id="rId41"/>
    <p:sldId id="481" r:id="rId42"/>
    <p:sldId id="483" r:id="rId43"/>
    <p:sldId id="484" r:id="rId44"/>
    <p:sldId id="485" r:id="rId45"/>
    <p:sldId id="486" r:id="rId46"/>
    <p:sldId id="487" r:id="rId47"/>
    <p:sldId id="490" r:id="rId48"/>
    <p:sldId id="491" r:id="rId49"/>
    <p:sldId id="492" r:id="rId50"/>
    <p:sldId id="493" r:id="rId51"/>
    <p:sldId id="498" r:id="rId52"/>
    <p:sldId id="447" r:id="rId53"/>
    <p:sldId id="448" r:id="rId54"/>
    <p:sldId id="449" r:id="rId55"/>
    <p:sldId id="494" r:id="rId56"/>
    <p:sldId id="495" r:id="rId57"/>
    <p:sldId id="497" r:id="rId58"/>
    <p:sldId id="440" r:id="rId59"/>
    <p:sldId id="507" r:id="rId60"/>
    <p:sldId id="500" r:id="rId61"/>
    <p:sldId id="442" r:id="rId62"/>
    <p:sldId id="501" r:id="rId63"/>
    <p:sldId id="422" r:id="rId64"/>
    <p:sldId id="514"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1A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529" autoAdjust="0"/>
  </p:normalViewPr>
  <p:slideViewPr>
    <p:cSldViewPr snapToGrid="0">
      <p:cViewPr varScale="1">
        <p:scale>
          <a:sx n="94" d="100"/>
          <a:sy n="94" d="100"/>
        </p:scale>
        <p:origin x="115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838E43-2E9A-4A8C-9C05-CDD4C22D9615}" type="datetimeFigureOut">
              <a:rPr lang="en-US" smtClean="0"/>
              <a:t>8/28/2023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F17A95-404D-483A-871D-D9773D574415}" type="slidenum">
              <a:rPr lang="en-US" smtClean="0"/>
              <a:t>‹#›</a:t>
            </a:fld>
            <a:endParaRPr lang="en-US"/>
          </a:p>
        </p:txBody>
      </p:sp>
    </p:spTree>
    <p:extLst>
      <p:ext uri="{BB962C8B-B14F-4D97-AF65-F5344CB8AC3E}">
        <p14:creationId xmlns:p14="http://schemas.microsoft.com/office/powerpoint/2010/main" val="259456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C36D78-C19F-4765-8B7F-2FE8BFF07D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727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F17A95-404D-483A-871D-D9773D574415}" type="slidenum">
              <a:rPr lang="en-US" smtClean="0"/>
              <a:t>2</a:t>
            </a:fld>
            <a:endParaRPr lang="en-US"/>
          </a:p>
        </p:txBody>
      </p:sp>
    </p:spTree>
    <p:extLst>
      <p:ext uri="{BB962C8B-B14F-4D97-AF65-F5344CB8AC3E}">
        <p14:creationId xmlns:p14="http://schemas.microsoft.com/office/powerpoint/2010/main" val="1356929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F17A95-404D-483A-871D-D9773D574415}" type="slidenum">
              <a:rPr lang="en-US" smtClean="0"/>
              <a:t>3</a:t>
            </a:fld>
            <a:endParaRPr lang="en-US"/>
          </a:p>
        </p:txBody>
      </p:sp>
    </p:spTree>
    <p:extLst>
      <p:ext uri="{BB962C8B-B14F-4D97-AF65-F5344CB8AC3E}">
        <p14:creationId xmlns:p14="http://schemas.microsoft.com/office/powerpoint/2010/main" val="863171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F17A95-404D-483A-871D-D9773D574415}" type="slidenum">
              <a:rPr lang="en-US" smtClean="0"/>
              <a:t>4</a:t>
            </a:fld>
            <a:endParaRPr lang="en-US"/>
          </a:p>
        </p:txBody>
      </p:sp>
    </p:spTree>
    <p:extLst>
      <p:ext uri="{BB962C8B-B14F-4D97-AF65-F5344CB8AC3E}">
        <p14:creationId xmlns:p14="http://schemas.microsoft.com/office/powerpoint/2010/main" val="472691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F17A95-404D-483A-871D-D9773D574415}" type="slidenum">
              <a:rPr lang="en-US" smtClean="0"/>
              <a:t>28</a:t>
            </a:fld>
            <a:endParaRPr lang="en-US"/>
          </a:p>
        </p:txBody>
      </p:sp>
    </p:spTree>
    <p:extLst>
      <p:ext uri="{BB962C8B-B14F-4D97-AF65-F5344CB8AC3E}">
        <p14:creationId xmlns:p14="http://schemas.microsoft.com/office/powerpoint/2010/main" val="1140899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C36D78-C19F-4765-8B7F-2FE8BFF07D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3155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8255" indent="-291636">
              <a:defRPr>
                <a:solidFill>
                  <a:schemeClr val="tx1"/>
                </a:solidFill>
                <a:latin typeface="Calibri" panose="020F0502020204030204" pitchFamily="34" charset="0"/>
              </a:defRPr>
            </a:lvl2pPr>
            <a:lvl3pPr marL="1166546" indent="-233309">
              <a:defRPr>
                <a:solidFill>
                  <a:schemeClr val="tx1"/>
                </a:solidFill>
                <a:latin typeface="Calibri" panose="020F0502020204030204" pitchFamily="34" charset="0"/>
              </a:defRPr>
            </a:lvl3pPr>
            <a:lvl4pPr marL="1633164" indent="-233309">
              <a:defRPr>
                <a:solidFill>
                  <a:schemeClr val="tx1"/>
                </a:solidFill>
                <a:latin typeface="Calibri" panose="020F0502020204030204" pitchFamily="34" charset="0"/>
              </a:defRPr>
            </a:lvl4pPr>
            <a:lvl5pPr marL="2099782" indent="-233309">
              <a:defRPr>
                <a:solidFill>
                  <a:schemeClr val="tx1"/>
                </a:solidFill>
                <a:latin typeface="Calibri" panose="020F0502020204030204" pitchFamily="34" charset="0"/>
              </a:defRPr>
            </a:lvl5pPr>
            <a:lvl6pPr marL="2566401" indent="-233309" eaLnBrk="0" fontAlgn="base" hangingPunct="0">
              <a:spcBef>
                <a:spcPct val="0"/>
              </a:spcBef>
              <a:spcAft>
                <a:spcPct val="0"/>
              </a:spcAft>
              <a:defRPr>
                <a:solidFill>
                  <a:schemeClr val="tx1"/>
                </a:solidFill>
                <a:latin typeface="Calibri" panose="020F0502020204030204" pitchFamily="34" charset="0"/>
              </a:defRPr>
            </a:lvl6pPr>
            <a:lvl7pPr marL="3033019" indent="-233309" eaLnBrk="0" fontAlgn="base" hangingPunct="0">
              <a:spcBef>
                <a:spcPct val="0"/>
              </a:spcBef>
              <a:spcAft>
                <a:spcPct val="0"/>
              </a:spcAft>
              <a:defRPr>
                <a:solidFill>
                  <a:schemeClr val="tx1"/>
                </a:solidFill>
                <a:latin typeface="Calibri" panose="020F0502020204030204" pitchFamily="34" charset="0"/>
              </a:defRPr>
            </a:lvl7pPr>
            <a:lvl8pPr marL="3499637" indent="-233309" eaLnBrk="0" fontAlgn="base" hangingPunct="0">
              <a:spcBef>
                <a:spcPct val="0"/>
              </a:spcBef>
              <a:spcAft>
                <a:spcPct val="0"/>
              </a:spcAft>
              <a:defRPr>
                <a:solidFill>
                  <a:schemeClr val="tx1"/>
                </a:solidFill>
                <a:latin typeface="Calibri" panose="020F0502020204030204" pitchFamily="34" charset="0"/>
              </a:defRPr>
            </a:lvl8pPr>
            <a:lvl9pPr marL="3966256" indent="-233309"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93000"/>
              </a:lnSpc>
              <a:spcBef>
                <a:spcPts val="0"/>
              </a:spcBef>
              <a:spcAft>
                <a:spcPts val="0"/>
              </a:spcAft>
              <a:buClr>
                <a:srgbClr val="000000"/>
              </a:buClr>
              <a:buSzPct val="100000"/>
              <a:buFont typeface="Times New Roman" panose="02020603050405020304" pitchFamily="18" charset="0"/>
              <a:buNone/>
              <a:tabLst>
                <a:tab pos="662745" algn="l"/>
                <a:tab pos="1325491" algn="l"/>
                <a:tab pos="1988235" algn="l"/>
                <a:tab pos="2650979" algn="l"/>
              </a:tabLst>
              <a:defRPr/>
            </a:pPr>
            <a:fld id="{03B35247-28B0-49CA-AA35-CE14C62EC4E7}"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93000"/>
                </a:lnSpc>
                <a:spcBef>
                  <a:spcPts val="0"/>
                </a:spcBef>
                <a:spcAft>
                  <a:spcPts val="0"/>
                </a:spcAft>
                <a:buClr>
                  <a:srgbClr val="000000"/>
                </a:buClr>
                <a:buSzPct val="100000"/>
                <a:buFont typeface="Times New Roman" panose="02020603050405020304" pitchFamily="18" charset="0"/>
                <a:buNone/>
                <a:tabLst>
                  <a:tab pos="662745" algn="l"/>
                  <a:tab pos="1325491" algn="l"/>
                  <a:tab pos="1988235" algn="l"/>
                  <a:tab pos="2650979" algn="l"/>
                </a:tabLst>
                <a:defRPr/>
              </a:pPr>
              <a:t>63</a:t>
            </a:fld>
            <a:endPar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85342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7520165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4946392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1487143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154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9262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69804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lvl1pPr>
              <a:defRPr sz="2000"/>
            </a:lvl1pPr>
          </a:lstStyle>
          <a:p>
            <a:fld id="{60B18D57-13A5-4968-950D-8FEF41FA4399}" type="slidenum">
              <a:rPr lang="en-US" smtClean="0"/>
              <a:pPr/>
              <a:t>‹#›</a:t>
            </a:fld>
            <a:endParaRPr lang="en-US" dirty="0"/>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19676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508689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chart</a:t>
            </a:r>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60998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197967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666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2073344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6144566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8385716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0419967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545094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5036994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5038616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7159778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8/28/2023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31A3B0A4-B166-46AE-A380-4570759C161D}"/>
              </a:ext>
            </a:extLst>
          </p:cNvPr>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A1F6FE06-3962-4498-B688-02BC8C27EA2A}"/>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9" name="Picture 8">
            <a:extLst>
              <a:ext uri="{FF2B5EF4-FFF2-40B4-BE49-F238E27FC236}">
                <a16:creationId xmlns:a16="http://schemas.microsoft.com/office/drawing/2014/main" id="{10F6905F-2A80-416B-B17E-676C54DC3BD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472536" y="623551"/>
            <a:ext cx="4659333" cy="1221785"/>
          </a:xfrm>
          <a:prstGeom prst="rect">
            <a:avLst/>
          </a:prstGeom>
        </p:spPr>
      </p:pic>
    </p:spTree>
    <p:extLst>
      <p:ext uri="{BB962C8B-B14F-4D97-AF65-F5344CB8AC3E}">
        <p14:creationId xmlns:p14="http://schemas.microsoft.com/office/powerpoint/2010/main" val="10319400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72227171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hyperlink" Target="https://www.ecfr.gov/current/title-38/section-3.105#p-3.105(e)" TargetMode="Externa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hyperlink" Target="https://www.ecfr.gov/current/title-38/section-3.105#p-3.105(e)" TargetMode="Externa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hyperlink" Target="https://www.ecfr.gov/current/title-38/section-3.105#p-3.105(e)" TargetMode="Externa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hyperlink" Target="https://www.ecfr.gov/current/title-38/section-3.105#p-3.105(e)" TargetMode="Externa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hyperlink" Target="https://www.ecfr.gov/current/title-38/section-3.105#p-3.105(e)" TargetMode="Externa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hyperlink" Target="https://www.ecfr.gov/current/title-38/section-3.105#p-3.105(e)" TargetMode="Externa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hyperlink" Target="https://www.ecfr.gov/current/title-38/section-3.105#p-3.105(e)" TargetMode="Externa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hyperlink" Target="https://www.ecfr.gov/current/title-38/section-3.105#p-3.105(e)"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hyperlink" Target="https://www.ecfr.gov/current/title-38/section-3.105#p-3.105(e)" TargetMode="Externa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hyperlink" Target="https://www.ecfr.gov/current/title-38/section-3.105#p-3.105(e)" TargetMode="Externa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hyperlink" Target="https://www.ecfr.gov/current/title-38/section-3.105#p-3.105(e)" TargetMode="Externa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hyperlink" Target="https://www.ecfr.gov/current/title-38/section-3.105#p-3.105(e)" TargetMode="Externa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hyperlink" Target="https://www.ecfr.gov/current/title-38/section-3.105#p-3.105(e)" TargetMode="Externa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hyperlink" Target="https://www.ecfr.gov/current/title-38/section-4.88c" TargetMode="Externa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hyperlink" Target="mailto:vvonloh@gmail.com"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hyperlink" Target="https://www.research.net/r/8H578Z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www.ecfr.gov/current/title-38/section-3.344#p-3.344(a)" TargetMode="External"/><Relationship Id="rId2" Type="http://schemas.openxmlformats.org/officeDocument/2006/relationships/hyperlink" Target="https://www.ecfr.gov/current/title-38/section-3.105#p-3.105(e)" TargetMode="External"/><Relationship Id="rId1" Type="http://schemas.openxmlformats.org/officeDocument/2006/relationships/slideLayout" Target="../slideLayouts/slideLayout14.xml"/><Relationship Id="rId4" Type="http://schemas.openxmlformats.org/officeDocument/2006/relationships/hyperlink" Target="https://www.ecfr.gov/current/title-38/section-3.344#p-3.344(b)"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3722740" y="2554446"/>
            <a:ext cx="8458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The PACT Act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4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5" name="TextBox 4">
            <a:extLst>
              <a:ext uri="{FF2B5EF4-FFF2-40B4-BE49-F238E27FC236}">
                <a16:creationId xmlns:a16="http://schemas.microsoft.com/office/drawing/2014/main" id="{D13FAF39-E6CB-48CE-872B-D8BA0E77364E}"/>
              </a:ext>
            </a:extLst>
          </p:cNvPr>
          <p:cNvSpPr txBox="1"/>
          <p:nvPr/>
        </p:nvSpPr>
        <p:spPr>
          <a:xfrm>
            <a:off x="9240715" y="5031656"/>
            <a:ext cx="261666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Vicki Von Loh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Times New Roman" panose="02020603050405020304" pitchFamily="18" charset="0"/>
                <a:cs typeface="Times New Roman" panose="02020603050405020304" pitchFamily="18" charset="0"/>
              </a:rPr>
              <a:t>September 2023</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92016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7F7981-0AEE-A98E-C5BE-A6007F228E45}"/>
              </a:ext>
            </a:extLst>
          </p:cNvPr>
          <p:cNvSpPr>
            <a:spLocks noGrp="1"/>
          </p:cNvSpPr>
          <p:nvPr>
            <p:ph type="sldNum" sz="quarter" idx="12"/>
          </p:nvPr>
        </p:nvSpPr>
        <p:spPr/>
        <p:txBody>
          <a:bodyPr/>
          <a:lstStyle/>
          <a:p>
            <a:fld id="{60B18D57-13A5-4968-950D-8FEF41FA4399}" type="slidenum">
              <a:rPr lang="en-US" smtClean="0"/>
              <a:pPr/>
              <a:t>10</a:t>
            </a:fld>
            <a:endParaRPr lang="en-US" dirty="0"/>
          </a:p>
        </p:txBody>
      </p:sp>
      <p:sp>
        <p:nvSpPr>
          <p:cNvPr id="5" name="Title 4">
            <a:extLst>
              <a:ext uri="{FF2B5EF4-FFF2-40B4-BE49-F238E27FC236}">
                <a16:creationId xmlns:a16="http://schemas.microsoft.com/office/drawing/2014/main" id="{D7A292C8-BF15-B467-5D4E-9056E93345AE}"/>
              </a:ext>
            </a:extLst>
          </p:cNvPr>
          <p:cNvSpPr>
            <a:spLocks noGrp="1"/>
          </p:cNvSpPr>
          <p:nvPr>
            <p:ph type="title"/>
          </p:nvPr>
        </p:nvSpPr>
        <p:spPr/>
        <p:txBody>
          <a:bodyPr/>
          <a:lstStyle/>
          <a:p>
            <a:r>
              <a:rPr lang="en-US" dirty="0"/>
              <a:t>Wilson v. McDonough</a:t>
            </a:r>
          </a:p>
        </p:txBody>
      </p:sp>
      <p:pic>
        <p:nvPicPr>
          <p:cNvPr id="7" name="Content Placeholder 6">
            <a:extLst>
              <a:ext uri="{FF2B5EF4-FFF2-40B4-BE49-F238E27FC236}">
                <a16:creationId xmlns:a16="http://schemas.microsoft.com/office/drawing/2014/main" id="{DDD72443-6708-145D-3EC5-637786F2BBA7}"/>
              </a:ext>
            </a:extLst>
          </p:cNvPr>
          <p:cNvPicPr>
            <a:picLocks noGrp="1" noChangeAspect="1"/>
          </p:cNvPicPr>
          <p:nvPr>
            <p:ph idx="1"/>
          </p:nvPr>
        </p:nvPicPr>
        <p:blipFill>
          <a:blip r:embed="rId2"/>
          <a:stretch>
            <a:fillRect/>
          </a:stretch>
        </p:blipFill>
        <p:spPr>
          <a:xfrm>
            <a:off x="918934" y="1270001"/>
            <a:ext cx="10636326" cy="4793626"/>
          </a:xfrm>
          <a:prstGeom prst="rect">
            <a:avLst/>
          </a:prstGeom>
        </p:spPr>
      </p:pic>
    </p:spTree>
    <p:extLst>
      <p:ext uri="{BB962C8B-B14F-4D97-AF65-F5344CB8AC3E}">
        <p14:creationId xmlns:p14="http://schemas.microsoft.com/office/powerpoint/2010/main" val="3127160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0BE664-CDCA-0E1A-B57B-79A7E21047F7}"/>
              </a:ext>
            </a:extLst>
          </p:cNvPr>
          <p:cNvSpPr>
            <a:spLocks noGrp="1"/>
          </p:cNvSpPr>
          <p:nvPr>
            <p:ph type="sldNum" sz="quarter" idx="12"/>
          </p:nvPr>
        </p:nvSpPr>
        <p:spPr/>
        <p:txBody>
          <a:bodyPr/>
          <a:lstStyle/>
          <a:p>
            <a:fld id="{60B18D57-13A5-4968-950D-8FEF41FA4399}" type="slidenum">
              <a:rPr lang="en-US" smtClean="0"/>
              <a:pPr/>
              <a:t>11</a:t>
            </a:fld>
            <a:endParaRPr lang="en-US" dirty="0"/>
          </a:p>
        </p:txBody>
      </p:sp>
      <p:sp>
        <p:nvSpPr>
          <p:cNvPr id="5" name="Title 4">
            <a:extLst>
              <a:ext uri="{FF2B5EF4-FFF2-40B4-BE49-F238E27FC236}">
                <a16:creationId xmlns:a16="http://schemas.microsoft.com/office/drawing/2014/main" id="{EF847775-61A5-3FEF-CE2F-10F5E2FC3362}"/>
              </a:ext>
            </a:extLst>
          </p:cNvPr>
          <p:cNvSpPr>
            <a:spLocks noGrp="1"/>
          </p:cNvSpPr>
          <p:nvPr>
            <p:ph type="title"/>
          </p:nvPr>
        </p:nvSpPr>
        <p:spPr/>
        <p:txBody>
          <a:bodyPr/>
          <a:lstStyle/>
          <a:p>
            <a:r>
              <a:rPr lang="en-US" dirty="0"/>
              <a:t>Wilson v. McDonough (continued)</a:t>
            </a:r>
          </a:p>
        </p:txBody>
      </p:sp>
      <p:pic>
        <p:nvPicPr>
          <p:cNvPr id="8" name="Content Placeholder 7">
            <a:extLst>
              <a:ext uri="{FF2B5EF4-FFF2-40B4-BE49-F238E27FC236}">
                <a16:creationId xmlns:a16="http://schemas.microsoft.com/office/drawing/2014/main" id="{8BCFD578-43F0-228A-AF8C-B191D32466A7}"/>
              </a:ext>
            </a:extLst>
          </p:cNvPr>
          <p:cNvPicPr>
            <a:picLocks noGrp="1" noChangeAspect="1"/>
          </p:cNvPicPr>
          <p:nvPr>
            <p:ph idx="1"/>
          </p:nvPr>
        </p:nvPicPr>
        <p:blipFill>
          <a:blip r:embed="rId2"/>
          <a:stretch>
            <a:fillRect/>
          </a:stretch>
        </p:blipFill>
        <p:spPr>
          <a:xfrm>
            <a:off x="460686" y="1693333"/>
            <a:ext cx="10601014" cy="3212353"/>
          </a:xfrm>
          <a:prstGeom prst="rect">
            <a:avLst/>
          </a:prstGeom>
        </p:spPr>
      </p:pic>
    </p:spTree>
    <p:extLst>
      <p:ext uri="{BB962C8B-B14F-4D97-AF65-F5344CB8AC3E}">
        <p14:creationId xmlns:p14="http://schemas.microsoft.com/office/powerpoint/2010/main" val="525857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3C15A25-8415-82B5-F067-F29408EF42E3}"/>
              </a:ext>
            </a:extLst>
          </p:cNvPr>
          <p:cNvSpPr>
            <a:spLocks noGrp="1"/>
          </p:cNvSpPr>
          <p:nvPr>
            <p:ph idx="1"/>
          </p:nvPr>
        </p:nvSpPr>
        <p:spPr/>
        <p:txBody>
          <a:bodyPr/>
          <a:lstStyle/>
          <a:p>
            <a:pPr marL="0" indent="0">
              <a:buNone/>
            </a:pPr>
            <a:r>
              <a:rPr lang="en-US" sz="2400" b="0" i="0" u="none" strike="noStrike" dirty="0">
                <a:solidFill>
                  <a:srgbClr val="000000"/>
                </a:solidFill>
                <a:effectLst/>
                <a:latin typeface="-webkit-standard"/>
              </a:rPr>
              <a:t>Hypertensive vascular disease (hypertension and isolated systolic hypertension):</a:t>
            </a:r>
          </a:p>
          <a:p>
            <a:r>
              <a:rPr lang="en-US" sz="2400" b="0" i="0" u="none" strike="noStrike" dirty="0">
                <a:solidFill>
                  <a:srgbClr val="000000"/>
                </a:solidFill>
                <a:effectLst/>
                <a:latin typeface="-webkit-standard"/>
              </a:rPr>
              <a:t>Diastolic pressure predominantly 130 or more                                                         60 </a:t>
            </a:r>
          </a:p>
          <a:p>
            <a:r>
              <a:rPr lang="en-US" sz="2400" b="0" i="0" u="none" strike="noStrike" dirty="0">
                <a:solidFill>
                  <a:srgbClr val="000000"/>
                </a:solidFill>
                <a:effectLst/>
                <a:latin typeface="-webkit-standard"/>
              </a:rPr>
              <a:t>Diastolic pressure predominantly 120 or more                                                         40 </a:t>
            </a:r>
          </a:p>
          <a:p>
            <a:r>
              <a:rPr lang="en-US" sz="2400" b="0" i="0" u="none" strike="noStrike" dirty="0">
                <a:solidFill>
                  <a:srgbClr val="000000"/>
                </a:solidFill>
                <a:effectLst/>
                <a:latin typeface="-webkit-standard"/>
              </a:rPr>
              <a:t>Diastolic pressure predominantly 110 or more, or; systolic pressure predominantly 200 or more                                                                                          20 </a:t>
            </a:r>
          </a:p>
          <a:p>
            <a:r>
              <a:rPr lang="en-US" sz="2400" b="0" i="0" u="none" strike="noStrike" dirty="0">
                <a:solidFill>
                  <a:srgbClr val="000000"/>
                </a:solidFill>
                <a:effectLst/>
                <a:latin typeface="-webkit-standard"/>
              </a:rPr>
              <a:t>Diastolic pressure predominantly 100 or more, or; systolic pressure predominantly 160 or more, or; minimum evaluation for an individual with a history of diastolic pressure predominantly 100 or more who requires continuous medication for control.                                                                                                  10</a:t>
            </a:r>
            <a:endParaRPr lang="en-US" sz="2400" dirty="0"/>
          </a:p>
        </p:txBody>
      </p:sp>
      <p:sp>
        <p:nvSpPr>
          <p:cNvPr id="4" name="Slide Number Placeholder 3">
            <a:extLst>
              <a:ext uri="{FF2B5EF4-FFF2-40B4-BE49-F238E27FC236}">
                <a16:creationId xmlns:a16="http://schemas.microsoft.com/office/drawing/2014/main" id="{4A1FF696-C91D-EADC-3B05-B24B7CB2C93D}"/>
              </a:ext>
            </a:extLst>
          </p:cNvPr>
          <p:cNvSpPr>
            <a:spLocks noGrp="1"/>
          </p:cNvSpPr>
          <p:nvPr>
            <p:ph type="sldNum" sz="quarter" idx="12"/>
          </p:nvPr>
        </p:nvSpPr>
        <p:spPr/>
        <p:txBody>
          <a:bodyPr/>
          <a:lstStyle/>
          <a:p>
            <a:fld id="{60B18D57-13A5-4968-950D-8FEF41FA4399}" type="slidenum">
              <a:rPr lang="en-US" smtClean="0"/>
              <a:pPr/>
              <a:t>12</a:t>
            </a:fld>
            <a:endParaRPr lang="en-US" dirty="0"/>
          </a:p>
        </p:txBody>
      </p:sp>
      <p:sp>
        <p:nvSpPr>
          <p:cNvPr id="6" name="Title 5">
            <a:extLst>
              <a:ext uri="{FF2B5EF4-FFF2-40B4-BE49-F238E27FC236}">
                <a16:creationId xmlns:a16="http://schemas.microsoft.com/office/drawing/2014/main" id="{4BAA5FC8-747C-37F7-83BC-6B4604CDDA0A}"/>
              </a:ext>
            </a:extLst>
          </p:cNvPr>
          <p:cNvSpPr>
            <a:spLocks noGrp="1"/>
          </p:cNvSpPr>
          <p:nvPr>
            <p:ph type="title"/>
          </p:nvPr>
        </p:nvSpPr>
        <p:spPr/>
        <p:txBody>
          <a:bodyPr/>
          <a:lstStyle/>
          <a:p>
            <a:r>
              <a:rPr lang="en-US" dirty="0"/>
              <a:t>Hypertension. DC 7101</a:t>
            </a:r>
          </a:p>
        </p:txBody>
      </p:sp>
    </p:spTree>
    <p:extLst>
      <p:ext uri="{BB962C8B-B14F-4D97-AF65-F5344CB8AC3E}">
        <p14:creationId xmlns:p14="http://schemas.microsoft.com/office/powerpoint/2010/main" val="2379145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937DC6-24C1-F74B-E2A8-A3F015EF33FD}"/>
              </a:ext>
            </a:extLst>
          </p:cNvPr>
          <p:cNvSpPr>
            <a:spLocks noGrp="1"/>
          </p:cNvSpPr>
          <p:nvPr>
            <p:ph idx="1"/>
          </p:nvPr>
        </p:nvSpPr>
        <p:spPr/>
        <p:txBody>
          <a:bodyPr/>
          <a:lstStyle/>
          <a:p>
            <a:r>
              <a:rPr lang="en-US" sz="2400" b="0" i="0" u="none" strike="noStrike" dirty="0">
                <a:solidFill>
                  <a:srgbClr val="000000"/>
                </a:solidFill>
                <a:effectLst/>
              </a:rPr>
              <a:t>Note (1):</a:t>
            </a:r>
            <a:r>
              <a:rPr lang="en-US" sz="2400" b="0" i="0" u="none" strike="noStrike" dirty="0">
                <a:solidFill>
                  <a:srgbClr val="000000"/>
                </a:solidFill>
                <a:effectLst/>
                <a:latin typeface="-webkit-standard"/>
              </a:rPr>
              <a:t> Hypertension or isolated systolic hypertension must be confirmed by readings taken two or more times on at least three different days. For purposes of this section, the term hypertension means that the diastolic blood pressure is predominantly 90mm. or greater, and isolated systolic hypertension means that the systolic blood pressure is predominantly 160mm. or greater with a diastolic blood pressure of less than 90mm. </a:t>
            </a:r>
          </a:p>
          <a:p>
            <a:r>
              <a:rPr lang="en-US" sz="2400" b="0" i="0" u="none" strike="noStrike" dirty="0">
                <a:solidFill>
                  <a:srgbClr val="000000"/>
                </a:solidFill>
                <a:effectLst/>
              </a:rPr>
              <a:t>Note (2):</a:t>
            </a:r>
            <a:r>
              <a:rPr lang="en-US" sz="2400" b="0" i="0" u="none" strike="noStrike" dirty="0">
                <a:solidFill>
                  <a:srgbClr val="000000"/>
                </a:solidFill>
                <a:effectLst/>
                <a:latin typeface="-webkit-standard"/>
              </a:rPr>
              <a:t> Evaluate hypertension due to aortic insufficiency or hyperthyroidism, which is usually the isolated systolic type, as part of the condition causing it rather than by a separate evaluation. </a:t>
            </a:r>
          </a:p>
          <a:p>
            <a:r>
              <a:rPr lang="en-US" sz="2400" b="0" i="0" u="none" strike="noStrike" dirty="0">
                <a:solidFill>
                  <a:srgbClr val="000000"/>
                </a:solidFill>
                <a:effectLst/>
              </a:rPr>
              <a:t>Note (3):</a:t>
            </a:r>
            <a:r>
              <a:rPr lang="en-US" sz="2400" b="0" i="0" u="none" strike="noStrike" dirty="0">
                <a:solidFill>
                  <a:srgbClr val="000000"/>
                </a:solidFill>
                <a:effectLst/>
                <a:latin typeface="-webkit-standard"/>
              </a:rPr>
              <a:t> Evaluate hypertension separately from hypertensive heart disease and other types of heart disease.</a:t>
            </a:r>
            <a:endParaRPr lang="en-US" sz="2400" dirty="0"/>
          </a:p>
        </p:txBody>
      </p:sp>
      <p:sp>
        <p:nvSpPr>
          <p:cNvPr id="4" name="Slide Number Placeholder 3">
            <a:extLst>
              <a:ext uri="{FF2B5EF4-FFF2-40B4-BE49-F238E27FC236}">
                <a16:creationId xmlns:a16="http://schemas.microsoft.com/office/drawing/2014/main" id="{E55E763C-E5F4-C28A-CEFC-11434EC1FEEA}"/>
              </a:ext>
            </a:extLst>
          </p:cNvPr>
          <p:cNvSpPr>
            <a:spLocks noGrp="1"/>
          </p:cNvSpPr>
          <p:nvPr>
            <p:ph type="sldNum" sz="quarter" idx="12"/>
          </p:nvPr>
        </p:nvSpPr>
        <p:spPr/>
        <p:txBody>
          <a:bodyPr/>
          <a:lstStyle/>
          <a:p>
            <a:fld id="{60B18D57-13A5-4968-950D-8FEF41FA4399}" type="slidenum">
              <a:rPr lang="en-US" smtClean="0"/>
              <a:pPr/>
              <a:t>13</a:t>
            </a:fld>
            <a:endParaRPr lang="en-US" dirty="0"/>
          </a:p>
        </p:txBody>
      </p:sp>
      <p:sp>
        <p:nvSpPr>
          <p:cNvPr id="5" name="Title 4">
            <a:extLst>
              <a:ext uri="{FF2B5EF4-FFF2-40B4-BE49-F238E27FC236}">
                <a16:creationId xmlns:a16="http://schemas.microsoft.com/office/drawing/2014/main" id="{96CDA51F-31DC-99D5-9B25-D9F4BAFCBF07}"/>
              </a:ext>
            </a:extLst>
          </p:cNvPr>
          <p:cNvSpPr>
            <a:spLocks noGrp="1"/>
          </p:cNvSpPr>
          <p:nvPr>
            <p:ph type="title"/>
          </p:nvPr>
        </p:nvSpPr>
        <p:spPr/>
        <p:txBody>
          <a:bodyPr/>
          <a:lstStyle/>
          <a:p>
            <a:r>
              <a:rPr lang="en-US" dirty="0"/>
              <a:t>Hypertension (continued)</a:t>
            </a:r>
          </a:p>
        </p:txBody>
      </p:sp>
    </p:spTree>
    <p:extLst>
      <p:ext uri="{BB962C8B-B14F-4D97-AF65-F5344CB8AC3E}">
        <p14:creationId xmlns:p14="http://schemas.microsoft.com/office/powerpoint/2010/main" val="595271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0520DC-60FA-F3F6-A5E4-56EF99177CE5}"/>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New Presumptive Conditions</a:t>
            </a:r>
          </a:p>
          <a:p>
            <a:pPr marL="0" indent="0" algn="ctr">
              <a:buNone/>
            </a:pPr>
            <a:r>
              <a:rPr lang="en-US" dirty="0"/>
              <a:t>For Disabilities Occurring</a:t>
            </a:r>
          </a:p>
          <a:p>
            <a:pPr marL="0" indent="0" algn="ctr">
              <a:buNone/>
            </a:pPr>
            <a:r>
              <a:rPr lang="en-US" dirty="0"/>
              <a:t>In Persian Gulf Veterans </a:t>
            </a:r>
          </a:p>
          <a:p>
            <a:pPr marL="0" indent="0" algn="ctr">
              <a:buNone/>
            </a:pP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9D0314FC-F1AB-A584-215F-849FA1AF691C}"/>
              </a:ext>
            </a:extLst>
          </p:cNvPr>
          <p:cNvSpPr>
            <a:spLocks noGrp="1"/>
          </p:cNvSpPr>
          <p:nvPr>
            <p:ph type="sldNum" sz="quarter" idx="12"/>
          </p:nvPr>
        </p:nvSpPr>
        <p:spPr/>
        <p:txBody>
          <a:bodyPr/>
          <a:lstStyle/>
          <a:p>
            <a:fld id="{60B18D57-13A5-4968-950D-8FEF41FA4399}" type="slidenum">
              <a:rPr lang="en-US" smtClean="0"/>
              <a:pPr/>
              <a:t>14</a:t>
            </a:fld>
            <a:endParaRPr lang="en-US" dirty="0"/>
          </a:p>
        </p:txBody>
      </p:sp>
    </p:spTree>
    <p:extLst>
      <p:ext uri="{BB962C8B-B14F-4D97-AF65-F5344CB8AC3E}">
        <p14:creationId xmlns:p14="http://schemas.microsoft.com/office/powerpoint/2010/main" val="1029696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43D37A-B0CA-294B-5263-75C46A47DDA7}"/>
              </a:ext>
            </a:extLst>
          </p:cNvPr>
          <p:cNvSpPr>
            <a:spLocks noGrp="1"/>
          </p:cNvSpPr>
          <p:nvPr>
            <p:ph type="sldNum" sz="quarter" idx="12"/>
          </p:nvPr>
        </p:nvSpPr>
        <p:spPr/>
        <p:txBody>
          <a:bodyPr/>
          <a:lstStyle/>
          <a:p>
            <a:fld id="{60B18D57-13A5-4968-950D-8FEF41FA4399}" type="slidenum">
              <a:rPr lang="en-US" smtClean="0"/>
              <a:pPr/>
              <a:t>15</a:t>
            </a:fld>
            <a:endParaRPr lang="en-US" dirty="0"/>
          </a:p>
        </p:txBody>
      </p:sp>
      <p:sp>
        <p:nvSpPr>
          <p:cNvPr id="5" name="Title 4">
            <a:extLst>
              <a:ext uri="{FF2B5EF4-FFF2-40B4-BE49-F238E27FC236}">
                <a16:creationId xmlns:a16="http://schemas.microsoft.com/office/drawing/2014/main" id="{F1534251-BC90-1913-16AE-AA0D3DBEE459}"/>
              </a:ext>
            </a:extLst>
          </p:cNvPr>
          <p:cNvSpPr>
            <a:spLocks noGrp="1"/>
          </p:cNvSpPr>
          <p:nvPr>
            <p:ph type="title"/>
          </p:nvPr>
        </p:nvSpPr>
        <p:spPr/>
        <p:txBody>
          <a:bodyPr/>
          <a:lstStyle/>
          <a:p>
            <a:r>
              <a:rPr lang="en-US" dirty="0"/>
              <a:t>Individual longitudinal Exposure Record</a:t>
            </a:r>
            <a:br>
              <a:rPr lang="en-US"/>
            </a:br>
            <a:r>
              <a:rPr lang="en-US"/>
              <a:t>(ILER)</a:t>
            </a:r>
          </a:p>
        </p:txBody>
      </p:sp>
      <p:sp>
        <p:nvSpPr>
          <p:cNvPr id="6" name="Content Placeholder 1">
            <a:extLst>
              <a:ext uri="{FF2B5EF4-FFF2-40B4-BE49-F238E27FC236}">
                <a16:creationId xmlns:a16="http://schemas.microsoft.com/office/drawing/2014/main" id="{7D0B2F04-C2FE-4694-B9B1-A4BD4E35EB97}"/>
              </a:ext>
            </a:extLst>
          </p:cNvPr>
          <p:cNvSpPr txBox="1">
            <a:spLocks noGrp="1"/>
          </p:cNvSpPr>
          <p:nvPr>
            <p:ph idx="1"/>
          </p:nvPr>
        </p:nvSpPr>
        <p:spPr>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Individual Longitudinal Exposure Record (ILER)</a:t>
            </a:r>
          </a:p>
          <a:p>
            <a:pPr marL="0" indent="0">
              <a:buFont typeface="Arial" panose="020B0604020202020204" pitchFamily="34" charset="0"/>
              <a:buNone/>
            </a:pPr>
            <a:endParaRPr lang="en-US" sz="2400" dirty="0"/>
          </a:p>
          <a:p>
            <a:r>
              <a:rPr lang="en-US" sz="2400" dirty="0"/>
              <a:t>Section 1119 (c) defines exposure tracking record system as any system, program, or pilot program used by the Secretary of Veterans Affairs or the Secretary of Defense to track how veterans or members of the Armed Forces have been exposed to various occupational or environmental hazards.</a:t>
            </a:r>
          </a:p>
          <a:p>
            <a:endParaRPr lang="en-US" sz="2400" dirty="0"/>
          </a:p>
          <a:p>
            <a:pPr marL="0" indent="0">
              <a:buFont typeface="Arial" panose="020B0604020202020204" pitchFamily="34" charset="0"/>
              <a:buNone/>
            </a:pPr>
            <a:endParaRPr lang="en-US" sz="2400" dirty="0"/>
          </a:p>
          <a:p>
            <a:pPr marL="0" indent="0">
              <a:buFont typeface="Arial" panose="020B0604020202020204" pitchFamily="34" charset="0"/>
              <a:buNone/>
            </a:pPr>
            <a:endParaRPr lang="en-US" sz="2400" dirty="0"/>
          </a:p>
          <a:p>
            <a:pPr marL="0" indent="0">
              <a:buFont typeface="Arial" panose="020B0604020202020204" pitchFamily="34" charset="0"/>
              <a:buNone/>
            </a:pPr>
            <a:endParaRPr lang="en-US" sz="2400" dirty="0"/>
          </a:p>
          <a:p>
            <a:pPr marL="0" indent="0">
              <a:buFont typeface="Arial" panose="020B0604020202020204" pitchFamily="34" charset="0"/>
              <a:buNone/>
            </a:pPr>
            <a:endParaRPr lang="en-US" sz="2400" dirty="0"/>
          </a:p>
        </p:txBody>
      </p:sp>
    </p:spTree>
    <p:extLst>
      <p:ext uri="{BB962C8B-B14F-4D97-AF65-F5344CB8AC3E}">
        <p14:creationId xmlns:p14="http://schemas.microsoft.com/office/powerpoint/2010/main" val="3788220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0C213E-CB50-3984-44F5-3DB74F0C2FB4}"/>
              </a:ext>
            </a:extLst>
          </p:cNvPr>
          <p:cNvSpPr>
            <a:spLocks noGrp="1"/>
          </p:cNvSpPr>
          <p:nvPr>
            <p:ph type="sldNum" sz="quarter" idx="12"/>
          </p:nvPr>
        </p:nvSpPr>
        <p:spPr/>
        <p:txBody>
          <a:bodyPr/>
          <a:lstStyle/>
          <a:p>
            <a:fld id="{60B18D57-13A5-4968-950D-8FEF41FA4399}" type="slidenum">
              <a:rPr lang="en-US" smtClean="0"/>
              <a:pPr/>
              <a:t>16</a:t>
            </a:fld>
            <a:endParaRPr lang="en-US" dirty="0"/>
          </a:p>
        </p:txBody>
      </p:sp>
      <p:sp>
        <p:nvSpPr>
          <p:cNvPr id="5" name="Title 4">
            <a:extLst>
              <a:ext uri="{FF2B5EF4-FFF2-40B4-BE49-F238E27FC236}">
                <a16:creationId xmlns:a16="http://schemas.microsoft.com/office/drawing/2014/main" id="{45DC2A70-DA1D-9DEE-45FB-D69A6A16D402}"/>
              </a:ext>
            </a:extLst>
          </p:cNvPr>
          <p:cNvSpPr>
            <a:spLocks noGrp="1"/>
          </p:cNvSpPr>
          <p:nvPr>
            <p:ph type="title"/>
          </p:nvPr>
        </p:nvSpPr>
        <p:spPr/>
        <p:txBody>
          <a:bodyPr/>
          <a:lstStyle/>
          <a:p>
            <a:r>
              <a:rPr lang="en-US" dirty="0"/>
              <a:t>ILER</a:t>
            </a:r>
          </a:p>
        </p:txBody>
      </p:sp>
      <p:pic>
        <p:nvPicPr>
          <p:cNvPr id="6" name="Content Placeholder 7">
            <a:extLst>
              <a:ext uri="{FF2B5EF4-FFF2-40B4-BE49-F238E27FC236}">
                <a16:creationId xmlns:a16="http://schemas.microsoft.com/office/drawing/2014/main" id="{DF2F4454-3D72-C5B2-AA3D-372C360E98FE}"/>
              </a:ext>
            </a:extLst>
          </p:cNvPr>
          <p:cNvPicPr>
            <a:picLocks noGrp="1" noChangeAspect="1"/>
          </p:cNvPicPr>
          <p:nvPr>
            <p:ph idx="1"/>
          </p:nvPr>
        </p:nvPicPr>
        <p:blipFill>
          <a:blip r:embed="rId2"/>
          <a:stretch>
            <a:fillRect/>
          </a:stretch>
        </p:blipFill>
        <p:spPr>
          <a:xfrm>
            <a:off x="1270001" y="1332256"/>
            <a:ext cx="9300882" cy="5525744"/>
          </a:xfrm>
          <a:prstGeom prst="rect">
            <a:avLst/>
          </a:prstGeom>
        </p:spPr>
      </p:pic>
    </p:spTree>
    <p:extLst>
      <p:ext uri="{BB962C8B-B14F-4D97-AF65-F5344CB8AC3E}">
        <p14:creationId xmlns:p14="http://schemas.microsoft.com/office/powerpoint/2010/main" val="2242710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99FCB3-B6A2-C693-0233-1769364FB4AA}"/>
              </a:ext>
            </a:extLst>
          </p:cNvPr>
          <p:cNvSpPr>
            <a:spLocks noGrp="1"/>
          </p:cNvSpPr>
          <p:nvPr>
            <p:ph idx="1"/>
          </p:nvPr>
        </p:nvSpPr>
        <p:spPr/>
        <p:txBody>
          <a:bodyPr/>
          <a:lstStyle/>
          <a:p>
            <a:pPr marL="0" indent="0">
              <a:buNone/>
            </a:pPr>
            <a:r>
              <a:rPr lang="en-US" sz="2400" dirty="0"/>
              <a:t>There is now a requirement which requires the use of the Individual Longitudinal Exposure (ILER), ILER-like tool or similar database during claims adjudication.</a:t>
            </a:r>
          </a:p>
          <a:p>
            <a:pPr marL="0" indent="0">
              <a:buNone/>
            </a:pPr>
            <a:endParaRPr lang="en-US" sz="2400" dirty="0"/>
          </a:p>
          <a:p>
            <a:pPr marL="0" indent="0">
              <a:buNone/>
            </a:pPr>
            <a:r>
              <a:rPr lang="en-US" sz="2400" dirty="0"/>
              <a:t>VA will establish a list of chemicals, substances and airborne hazards and presumes that a covered Veteran was exposed to the identified substances, chemicals and airborne hazards during qualified service.</a:t>
            </a:r>
          </a:p>
          <a:p>
            <a:pPr marL="0" indent="0">
              <a:buNone/>
            </a:pPr>
            <a:endParaRPr lang="en-US" sz="2400" dirty="0"/>
          </a:p>
          <a:p>
            <a:pPr marL="0" indent="0">
              <a:buNone/>
            </a:pPr>
            <a:r>
              <a:rPr lang="en-US" sz="2400" dirty="0"/>
              <a:t>A medical nexus examination will be required for toxic exposure risk activities, unless the evidence of record </a:t>
            </a:r>
            <a:r>
              <a:rPr lang="en-US" sz="2400"/>
              <a:t>is sufficient.</a:t>
            </a:r>
          </a:p>
          <a:p>
            <a:pPr marL="0" indent="0">
              <a:buNone/>
            </a:pPr>
            <a:endParaRPr lang="en-US" sz="2400" dirty="0"/>
          </a:p>
        </p:txBody>
      </p:sp>
      <p:sp>
        <p:nvSpPr>
          <p:cNvPr id="4" name="Slide Number Placeholder 3">
            <a:extLst>
              <a:ext uri="{FF2B5EF4-FFF2-40B4-BE49-F238E27FC236}">
                <a16:creationId xmlns:a16="http://schemas.microsoft.com/office/drawing/2014/main" id="{616DC7A2-7576-A9B0-DDEE-0A88A20FFD4D}"/>
              </a:ext>
            </a:extLst>
          </p:cNvPr>
          <p:cNvSpPr>
            <a:spLocks noGrp="1"/>
          </p:cNvSpPr>
          <p:nvPr>
            <p:ph type="sldNum" sz="quarter" idx="12"/>
          </p:nvPr>
        </p:nvSpPr>
        <p:spPr/>
        <p:txBody>
          <a:bodyPr/>
          <a:lstStyle/>
          <a:p>
            <a:fld id="{60B18D57-13A5-4968-950D-8FEF41FA4399}" type="slidenum">
              <a:rPr lang="en-US" smtClean="0"/>
              <a:pPr/>
              <a:t>17</a:t>
            </a:fld>
            <a:endParaRPr lang="en-US" dirty="0"/>
          </a:p>
        </p:txBody>
      </p:sp>
      <p:sp>
        <p:nvSpPr>
          <p:cNvPr id="5" name="Title 4">
            <a:extLst>
              <a:ext uri="{FF2B5EF4-FFF2-40B4-BE49-F238E27FC236}">
                <a16:creationId xmlns:a16="http://schemas.microsoft.com/office/drawing/2014/main" id="{F962E183-9733-8A85-631C-7818F288483C}"/>
              </a:ext>
            </a:extLst>
          </p:cNvPr>
          <p:cNvSpPr>
            <a:spLocks noGrp="1"/>
          </p:cNvSpPr>
          <p:nvPr>
            <p:ph type="title"/>
          </p:nvPr>
        </p:nvSpPr>
        <p:spPr/>
        <p:txBody>
          <a:bodyPr/>
          <a:lstStyle/>
          <a:p>
            <a:r>
              <a:rPr lang="en-US" dirty="0"/>
              <a:t>ILER</a:t>
            </a:r>
          </a:p>
        </p:txBody>
      </p:sp>
    </p:spTree>
    <p:extLst>
      <p:ext uri="{BB962C8B-B14F-4D97-AF65-F5344CB8AC3E}">
        <p14:creationId xmlns:p14="http://schemas.microsoft.com/office/powerpoint/2010/main" val="2705801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7CEB9-3EB3-76DD-AEED-7F73A8155C04}"/>
              </a:ext>
            </a:extLst>
          </p:cNvPr>
          <p:cNvSpPr>
            <a:spLocks noGrp="1"/>
          </p:cNvSpPr>
          <p:nvPr>
            <p:ph type="sldNum" sz="quarter" idx="12"/>
          </p:nvPr>
        </p:nvSpPr>
        <p:spPr/>
        <p:txBody>
          <a:bodyPr/>
          <a:lstStyle/>
          <a:p>
            <a:fld id="{60B18D57-13A5-4968-950D-8FEF41FA4399}" type="slidenum">
              <a:rPr lang="en-US" smtClean="0"/>
              <a:pPr/>
              <a:t>18</a:t>
            </a:fld>
            <a:endParaRPr lang="en-US" dirty="0"/>
          </a:p>
        </p:txBody>
      </p:sp>
      <p:sp>
        <p:nvSpPr>
          <p:cNvPr id="5" name="Title 4">
            <a:extLst>
              <a:ext uri="{FF2B5EF4-FFF2-40B4-BE49-F238E27FC236}">
                <a16:creationId xmlns:a16="http://schemas.microsoft.com/office/drawing/2014/main" id="{8D9B52B1-EAE3-AEB4-0350-7278730B3A9D}"/>
              </a:ext>
            </a:extLst>
          </p:cNvPr>
          <p:cNvSpPr>
            <a:spLocks noGrp="1"/>
          </p:cNvSpPr>
          <p:nvPr>
            <p:ph type="title"/>
          </p:nvPr>
        </p:nvSpPr>
        <p:spPr/>
        <p:txBody>
          <a:bodyPr/>
          <a:lstStyle/>
          <a:p>
            <a:r>
              <a:rPr lang="en-US" dirty="0"/>
              <a:t>Toxic Exposure Risk Activity</a:t>
            </a:r>
          </a:p>
        </p:txBody>
      </p:sp>
      <p:sp>
        <p:nvSpPr>
          <p:cNvPr id="7" name="Content Placeholder 1">
            <a:extLst>
              <a:ext uri="{FF2B5EF4-FFF2-40B4-BE49-F238E27FC236}">
                <a16:creationId xmlns:a16="http://schemas.microsoft.com/office/drawing/2014/main" id="{78A8E90A-28FA-A39F-6029-615B33509A8E}"/>
              </a:ext>
            </a:extLst>
          </p:cNvPr>
          <p:cNvSpPr txBox="1">
            <a:spLocks noGrp="1"/>
          </p:cNvSpPr>
          <p:nvPr>
            <p:ph idx="1"/>
          </p:nvPr>
        </p:nvSpPr>
        <p:spPr>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p>
          <a:p>
            <a:pPr marL="0" indent="0">
              <a:buFont typeface="Arial" panose="020B0604020202020204" pitchFamily="34" charset="0"/>
              <a:buNone/>
            </a:pPr>
            <a:endParaRPr lang="en-US" sz="2400" dirty="0"/>
          </a:p>
          <a:p>
            <a:pPr marL="0" indent="0">
              <a:buFont typeface="Arial" panose="020B0604020202020204" pitchFamily="34" charset="0"/>
              <a:buNone/>
            </a:pPr>
            <a:r>
              <a:rPr lang="en-US" sz="2400" dirty="0"/>
              <a:t>Toxic exposure risk activity (TERA) is defined in 38 USC 1710(e)(4)(C) as any activity that requires a corresponding entry into an exposure tracking records system (as defined in Section 1119(c); or that the Secretary determines qualifies for purposes of this subsection when taking into account what is reasonably prudent to protect the health of Veterans</a:t>
            </a:r>
          </a:p>
          <a:p>
            <a:pPr marL="0" indent="0">
              <a:buFont typeface="Arial" panose="020B0604020202020204" pitchFamily="34" charset="0"/>
              <a:buNone/>
            </a:pPr>
            <a:endParaRPr lang="en-US" sz="2400" dirty="0"/>
          </a:p>
        </p:txBody>
      </p:sp>
    </p:spTree>
    <p:extLst>
      <p:ext uri="{BB962C8B-B14F-4D97-AF65-F5344CB8AC3E}">
        <p14:creationId xmlns:p14="http://schemas.microsoft.com/office/powerpoint/2010/main" val="1285922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4EC386-2783-DBC2-6FCC-F937FFCF9ED9}"/>
              </a:ext>
            </a:extLst>
          </p:cNvPr>
          <p:cNvSpPr>
            <a:spLocks noGrp="1"/>
          </p:cNvSpPr>
          <p:nvPr>
            <p:ph type="sldNum" sz="quarter" idx="12"/>
          </p:nvPr>
        </p:nvSpPr>
        <p:spPr/>
        <p:txBody>
          <a:bodyPr/>
          <a:lstStyle/>
          <a:p>
            <a:fld id="{60B18D57-13A5-4968-950D-8FEF41FA4399}" type="slidenum">
              <a:rPr lang="en-US" smtClean="0"/>
              <a:pPr/>
              <a:t>19</a:t>
            </a:fld>
            <a:endParaRPr lang="en-US" dirty="0"/>
          </a:p>
        </p:txBody>
      </p:sp>
      <p:sp>
        <p:nvSpPr>
          <p:cNvPr id="5" name="Title 4">
            <a:extLst>
              <a:ext uri="{FF2B5EF4-FFF2-40B4-BE49-F238E27FC236}">
                <a16:creationId xmlns:a16="http://schemas.microsoft.com/office/drawing/2014/main" id="{CA0B41CC-B52C-E976-D31A-74377BB058A4}"/>
              </a:ext>
            </a:extLst>
          </p:cNvPr>
          <p:cNvSpPr>
            <a:spLocks noGrp="1"/>
          </p:cNvSpPr>
          <p:nvPr>
            <p:ph type="title"/>
          </p:nvPr>
        </p:nvSpPr>
        <p:spPr/>
        <p:txBody>
          <a:bodyPr/>
          <a:lstStyle/>
          <a:p>
            <a:r>
              <a:rPr lang="en-US" dirty="0"/>
              <a:t>Toxic Exposure Veteran</a:t>
            </a:r>
          </a:p>
        </p:txBody>
      </p:sp>
      <p:sp>
        <p:nvSpPr>
          <p:cNvPr id="6" name="Content Placeholder 1">
            <a:extLst>
              <a:ext uri="{FF2B5EF4-FFF2-40B4-BE49-F238E27FC236}">
                <a16:creationId xmlns:a16="http://schemas.microsoft.com/office/drawing/2014/main" id="{BBCBB298-AAAD-6953-A98E-06A2F730358E}"/>
              </a:ext>
            </a:extLst>
          </p:cNvPr>
          <p:cNvSpPr txBox="1">
            <a:spLocks noGrp="1"/>
          </p:cNvSpPr>
          <p:nvPr>
            <p:ph idx="1"/>
          </p:nvPr>
        </p:nvSpPr>
        <p:spPr>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p>
          <a:p>
            <a:pPr marL="0" indent="0">
              <a:buFont typeface="Arial" panose="020B0604020202020204" pitchFamily="34" charset="0"/>
              <a:buNone/>
            </a:pPr>
            <a:r>
              <a:rPr lang="en-US" sz="2400" dirty="0"/>
              <a:t>Toxic exposed Veteran is defined in 38 USC 101 (38) and means any Veteran described in Section 1710(e)(1) of this title. </a:t>
            </a:r>
          </a:p>
          <a:p>
            <a:pPr marL="0" indent="0">
              <a:buFont typeface="Arial" panose="020B0604020202020204" pitchFamily="34" charset="0"/>
              <a:buNone/>
            </a:pPr>
            <a:endParaRPr lang="en-US" sz="2400" dirty="0"/>
          </a:p>
          <a:p>
            <a:r>
              <a:rPr lang="en-US" sz="2400" dirty="0"/>
              <a:t>38 USC 1710(e)(1) addresses healthcare eligibility and expands upon Vietnam herbicide exposed veterans, radiation exposed veterans Persian Gulf veterans, chemical and biological warfare testing, armed forces who served at Camp </a:t>
            </a:r>
            <a:r>
              <a:rPr lang="en-US" sz="2400" dirty="0" err="1"/>
              <a:t>LeJeune</a:t>
            </a:r>
            <a:r>
              <a:rPr lang="en-US" sz="2400" dirty="0"/>
              <a:t> and veterans who participated in a toxic risk activity.</a:t>
            </a:r>
          </a:p>
        </p:txBody>
      </p:sp>
    </p:spTree>
    <p:extLst>
      <p:ext uri="{BB962C8B-B14F-4D97-AF65-F5344CB8AC3E}">
        <p14:creationId xmlns:p14="http://schemas.microsoft.com/office/powerpoint/2010/main" val="3448412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588226" y="1576517"/>
            <a:ext cx="11227982" cy="5147668"/>
          </a:xfrm>
        </p:spPr>
        <p:txBody>
          <a:bodyPr>
            <a:noAutofit/>
          </a:bodyPr>
          <a:lstStyle/>
          <a:p>
            <a:pPr marL="0" indent="0">
              <a:buNone/>
            </a:pPr>
            <a:r>
              <a:rPr lang="en-US" sz="2800" dirty="0">
                <a:latin typeface="Times New Roman" panose="02020603050405020304" pitchFamily="18" charset="0"/>
                <a:cs typeface="Times New Roman" panose="02020603050405020304" pitchFamily="18" charset="0"/>
              </a:rPr>
              <a:t>The PACT Act has added more than 25 new presumptive conditions that veterans can file for if they meet the requirements. </a:t>
            </a:r>
          </a:p>
          <a:p>
            <a:pPr marL="0" indent="0" algn="ctr">
              <a:buNone/>
            </a:pPr>
            <a:endParaRPr lang="en-US" sz="2800" b="1" dirty="0">
              <a:latin typeface="Times New Roman" panose="02020603050405020304" pitchFamily="18" charset="0"/>
              <a:cs typeface="Times New Roman" panose="02020603050405020304" pitchFamily="18" charset="0"/>
            </a:endParaRPr>
          </a:p>
          <a:p>
            <a:pPr marL="0" indent="0">
              <a:buNone/>
            </a:pPr>
            <a:r>
              <a:rPr lang="en-US" sz="2800" b="1" dirty="0">
                <a:latin typeface="Times New Roman" panose="02020603050405020304" pitchFamily="18" charset="0"/>
                <a:cs typeface="Times New Roman" panose="02020603050405020304" pitchFamily="18" charset="0"/>
              </a:rPr>
              <a:t>What is “Presumptive” Service Connection?</a:t>
            </a:r>
          </a:p>
          <a:p>
            <a:pPr marL="0" indent="0">
              <a:buNone/>
            </a:pPr>
            <a:endParaRPr lang="en-US" sz="2800" b="1"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VA presumes that certain disabilities were caused by military service. This is because of the unique circumstances of a specific veteran’s military service. </a:t>
            </a:r>
          </a:p>
          <a:p>
            <a:pPr marL="0" indent="0">
              <a:buNone/>
            </a:pPr>
            <a:r>
              <a:rPr lang="en-US" sz="2800" dirty="0">
                <a:latin typeface="Times New Roman" panose="02020603050405020304" pitchFamily="18" charset="0"/>
                <a:cs typeface="Times New Roman" panose="02020603050405020304" pitchFamily="18" charset="0"/>
              </a:rPr>
              <a:t>If a presumed condition is diagnosed in a Veteran within a certain group, they can be awarded disability compensation.</a:t>
            </a: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The PACT Act and VA Presumptive Benefits</a:t>
            </a:r>
          </a:p>
        </p:txBody>
      </p:sp>
    </p:spTree>
    <p:extLst>
      <p:ext uri="{BB962C8B-B14F-4D97-AF65-F5344CB8AC3E}">
        <p14:creationId xmlns:p14="http://schemas.microsoft.com/office/powerpoint/2010/main" val="1008176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D4C6D7-176E-2D97-A199-20752F498077}"/>
              </a:ext>
            </a:extLst>
          </p:cNvPr>
          <p:cNvSpPr>
            <a:spLocks noGrp="1"/>
          </p:cNvSpPr>
          <p:nvPr>
            <p:ph type="sldNum" sz="quarter" idx="12"/>
          </p:nvPr>
        </p:nvSpPr>
        <p:spPr/>
        <p:txBody>
          <a:bodyPr/>
          <a:lstStyle/>
          <a:p>
            <a:fld id="{60B18D57-13A5-4968-950D-8FEF41FA4399}" type="slidenum">
              <a:rPr lang="en-US" smtClean="0"/>
              <a:pPr/>
              <a:t>20</a:t>
            </a:fld>
            <a:endParaRPr lang="en-US" dirty="0"/>
          </a:p>
        </p:txBody>
      </p:sp>
      <p:sp>
        <p:nvSpPr>
          <p:cNvPr id="5" name="Title 4">
            <a:extLst>
              <a:ext uri="{FF2B5EF4-FFF2-40B4-BE49-F238E27FC236}">
                <a16:creationId xmlns:a16="http://schemas.microsoft.com/office/drawing/2014/main" id="{95B615B2-F955-743A-3707-B48EF5BF9E0F}"/>
              </a:ext>
            </a:extLst>
          </p:cNvPr>
          <p:cNvSpPr>
            <a:spLocks noGrp="1"/>
          </p:cNvSpPr>
          <p:nvPr>
            <p:ph type="title"/>
          </p:nvPr>
        </p:nvSpPr>
        <p:spPr/>
        <p:txBody>
          <a:bodyPr/>
          <a:lstStyle/>
          <a:p>
            <a:r>
              <a:rPr lang="en-US" dirty="0"/>
              <a:t>Toxic Exposure</a:t>
            </a:r>
          </a:p>
        </p:txBody>
      </p:sp>
      <p:sp>
        <p:nvSpPr>
          <p:cNvPr id="6" name="Content Placeholder 1">
            <a:extLst>
              <a:ext uri="{FF2B5EF4-FFF2-40B4-BE49-F238E27FC236}">
                <a16:creationId xmlns:a16="http://schemas.microsoft.com/office/drawing/2014/main" id="{B53C5344-B6F3-72A0-1F8F-409336AC432F}"/>
              </a:ext>
            </a:extLst>
          </p:cNvPr>
          <p:cNvSpPr txBox="1">
            <a:spLocks noGrp="1"/>
          </p:cNvSpPr>
          <p:nvPr>
            <p:ph idx="1"/>
          </p:nvPr>
        </p:nvSpPr>
        <p:spPr>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Toxic exposure is defined in 38 USC 101(37) to include, a toxic exposure risk activity (TERA), as defined in Section 1710(e)(4), and an exposure to a substance, chemical or airborne hazard identified in the list under section 1119(b)(2).</a:t>
            </a:r>
          </a:p>
          <a:p>
            <a:r>
              <a:rPr lang="en-US" sz="2400" dirty="0"/>
              <a:t>38 USC 1710(e)(4) defines the terms Vietnam-era herbicide exposed, radiation exposed Veteran and TERA</a:t>
            </a:r>
          </a:p>
          <a:p>
            <a:r>
              <a:rPr lang="en-US" sz="2400" dirty="0"/>
              <a:t>38 USC 1119(b)(2) states the Secretary of VA shall establish and maintain a list that identifies substances, chemicals and airborne hazards that are appropriate for presumptions of specific toxic exposure for members who served in certain locations</a:t>
            </a:r>
          </a:p>
        </p:txBody>
      </p:sp>
    </p:spTree>
    <p:extLst>
      <p:ext uri="{BB962C8B-B14F-4D97-AF65-F5344CB8AC3E}">
        <p14:creationId xmlns:p14="http://schemas.microsoft.com/office/powerpoint/2010/main" val="946124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8102E9-087A-E127-FB5D-46A5B7CFA3C6}"/>
              </a:ext>
            </a:extLst>
          </p:cNvPr>
          <p:cNvSpPr>
            <a:spLocks noGrp="1"/>
          </p:cNvSpPr>
          <p:nvPr>
            <p:ph idx="1"/>
          </p:nvPr>
        </p:nvSpPr>
        <p:spPr>
          <a:xfrm>
            <a:off x="286871" y="1474293"/>
            <a:ext cx="10515600" cy="4882058"/>
          </a:xfrm>
        </p:spPr>
        <p:txBody>
          <a:bodyPr/>
          <a:lstStyle/>
          <a:p>
            <a:r>
              <a:rPr lang="en-US" sz="2400" dirty="0"/>
              <a:t>38 U.S.C. § 1168(b) provides that the examination requirements for TERA-related claims do not apply if the Secretary determines there is no indication of an association between the disability claimed by the Veteran and participation in the TERA. </a:t>
            </a:r>
          </a:p>
          <a:p>
            <a:r>
              <a:rPr lang="en-US" sz="2400" dirty="0"/>
              <a:t>At this time, claims processors should not order an examination based upon a TERA if one of the following exceptions applies.</a:t>
            </a:r>
          </a:p>
          <a:p>
            <a:pPr marL="0" indent="0">
              <a:buNone/>
            </a:pPr>
            <a:r>
              <a:rPr lang="en-US" sz="2400" dirty="0"/>
              <a:t>1. Non-presumptive claims based on physical trauma. The Veteran claims service connection for a non-presumptive disability that is based on physical trauma (e.g., blunt force trauma, trauma due to repetitive use, penetrating trauma). Note: Hearing loss is not considered a physical trauma under this exception.</a:t>
            </a:r>
          </a:p>
        </p:txBody>
      </p:sp>
      <p:sp>
        <p:nvSpPr>
          <p:cNvPr id="4" name="Slide Number Placeholder 3">
            <a:extLst>
              <a:ext uri="{FF2B5EF4-FFF2-40B4-BE49-F238E27FC236}">
                <a16:creationId xmlns:a16="http://schemas.microsoft.com/office/drawing/2014/main" id="{D73B73D6-BFDE-725E-C174-971CE953B961}"/>
              </a:ext>
            </a:extLst>
          </p:cNvPr>
          <p:cNvSpPr>
            <a:spLocks noGrp="1"/>
          </p:cNvSpPr>
          <p:nvPr>
            <p:ph type="sldNum" sz="quarter" idx="12"/>
          </p:nvPr>
        </p:nvSpPr>
        <p:spPr/>
        <p:txBody>
          <a:bodyPr/>
          <a:lstStyle/>
          <a:p>
            <a:fld id="{60B18D57-13A5-4968-950D-8FEF41FA4399}" type="slidenum">
              <a:rPr lang="en-US" smtClean="0"/>
              <a:pPr/>
              <a:t>21</a:t>
            </a:fld>
            <a:endParaRPr lang="en-US" dirty="0"/>
          </a:p>
        </p:txBody>
      </p:sp>
      <p:sp>
        <p:nvSpPr>
          <p:cNvPr id="5" name="Title 4">
            <a:extLst>
              <a:ext uri="{FF2B5EF4-FFF2-40B4-BE49-F238E27FC236}">
                <a16:creationId xmlns:a16="http://schemas.microsoft.com/office/drawing/2014/main" id="{882C272D-5AFC-DBE5-F405-2D6722270959}"/>
              </a:ext>
            </a:extLst>
          </p:cNvPr>
          <p:cNvSpPr>
            <a:spLocks noGrp="1"/>
          </p:cNvSpPr>
          <p:nvPr>
            <p:ph type="title"/>
          </p:nvPr>
        </p:nvSpPr>
        <p:spPr/>
        <p:txBody>
          <a:bodyPr/>
          <a:lstStyle/>
          <a:p>
            <a:r>
              <a:rPr lang="en-US" dirty="0"/>
              <a:t>TERA Exception Job Aid</a:t>
            </a:r>
          </a:p>
        </p:txBody>
      </p:sp>
    </p:spTree>
    <p:extLst>
      <p:ext uri="{BB962C8B-B14F-4D97-AF65-F5344CB8AC3E}">
        <p14:creationId xmlns:p14="http://schemas.microsoft.com/office/powerpoint/2010/main" val="3992290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4C34D4-BD0E-4DF1-7967-AB353C6672FA}"/>
              </a:ext>
            </a:extLst>
          </p:cNvPr>
          <p:cNvSpPr>
            <a:spLocks noGrp="1"/>
          </p:cNvSpPr>
          <p:nvPr>
            <p:ph idx="1"/>
          </p:nvPr>
        </p:nvSpPr>
        <p:spPr/>
        <p:txBody>
          <a:bodyPr/>
          <a:lstStyle/>
          <a:p>
            <a:pPr marL="0" indent="0">
              <a:buNone/>
            </a:pPr>
            <a:endParaRPr lang="en-US" sz="2400" dirty="0"/>
          </a:p>
          <a:p>
            <a:pPr marL="0" indent="0">
              <a:buNone/>
            </a:pPr>
            <a:r>
              <a:rPr lang="en-US" sz="2400" dirty="0"/>
              <a:t>2. Mental disorders. This includes any condition contained in </a:t>
            </a:r>
          </a:p>
          <a:p>
            <a:pPr marL="0" indent="0">
              <a:buNone/>
            </a:pPr>
            <a:r>
              <a:rPr lang="en-US" sz="2400" dirty="0"/>
              <a:t>38 C.F.R. § 4.130, the mental disorders section of the VA Schedule for Rating Disabilities. </a:t>
            </a:r>
          </a:p>
          <a:p>
            <a:pPr marL="0" indent="0">
              <a:buNone/>
            </a:pPr>
            <a:r>
              <a:rPr lang="en-US" sz="2400" dirty="0"/>
              <a:t>Note: Toxic exposure can result in symptoms of neurobehavioral decline, like decreased memory and concentration. A diagnosis of a mental disorder should be considered on a direct or secondary basis.</a:t>
            </a:r>
          </a:p>
          <a:p>
            <a:pPr marL="0" indent="0">
              <a:buNone/>
            </a:pPr>
            <a:r>
              <a:rPr lang="en-US" sz="2400" dirty="0"/>
              <a:t>3. Conditions determined to have no positive association with herbicide exposure. These are conditions determined by the Secretary based on cumulative scientific data reported by the National Academies of Science since 1993 and are as follows</a:t>
            </a:r>
          </a:p>
        </p:txBody>
      </p:sp>
      <p:sp>
        <p:nvSpPr>
          <p:cNvPr id="4" name="Slide Number Placeholder 3">
            <a:extLst>
              <a:ext uri="{FF2B5EF4-FFF2-40B4-BE49-F238E27FC236}">
                <a16:creationId xmlns:a16="http://schemas.microsoft.com/office/drawing/2014/main" id="{4952B211-8859-8B78-C56A-779335FA2AA5}"/>
              </a:ext>
            </a:extLst>
          </p:cNvPr>
          <p:cNvSpPr>
            <a:spLocks noGrp="1"/>
          </p:cNvSpPr>
          <p:nvPr>
            <p:ph type="sldNum" sz="quarter" idx="12"/>
          </p:nvPr>
        </p:nvSpPr>
        <p:spPr/>
        <p:txBody>
          <a:bodyPr/>
          <a:lstStyle/>
          <a:p>
            <a:fld id="{60B18D57-13A5-4968-950D-8FEF41FA4399}" type="slidenum">
              <a:rPr lang="en-US" smtClean="0"/>
              <a:pPr/>
              <a:t>22</a:t>
            </a:fld>
            <a:endParaRPr lang="en-US" dirty="0"/>
          </a:p>
        </p:txBody>
      </p:sp>
      <p:sp>
        <p:nvSpPr>
          <p:cNvPr id="5" name="Title 4">
            <a:extLst>
              <a:ext uri="{FF2B5EF4-FFF2-40B4-BE49-F238E27FC236}">
                <a16:creationId xmlns:a16="http://schemas.microsoft.com/office/drawing/2014/main" id="{AA5C3B0E-4953-F9DB-98FF-DE9A86E99C64}"/>
              </a:ext>
            </a:extLst>
          </p:cNvPr>
          <p:cNvSpPr>
            <a:spLocks noGrp="1"/>
          </p:cNvSpPr>
          <p:nvPr>
            <p:ph type="title"/>
          </p:nvPr>
        </p:nvSpPr>
        <p:spPr/>
        <p:txBody>
          <a:bodyPr/>
          <a:lstStyle/>
          <a:p>
            <a:r>
              <a:rPr lang="en-US" dirty="0"/>
              <a:t>TERA Exception Job Aid (continued)</a:t>
            </a:r>
          </a:p>
        </p:txBody>
      </p:sp>
    </p:spTree>
    <p:extLst>
      <p:ext uri="{BB962C8B-B14F-4D97-AF65-F5344CB8AC3E}">
        <p14:creationId xmlns:p14="http://schemas.microsoft.com/office/powerpoint/2010/main" val="1866925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0A826C-BC6D-7D5E-5104-FB9150C1EB63}"/>
              </a:ext>
            </a:extLst>
          </p:cNvPr>
          <p:cNvSpPr>
            <a:spLocks noGrp="1"/>
          </p:cNvSpPr>
          <p:nvPr>
            <p:ph type="sldNum" sz="quarter" idx="12"/>
          </p:nvPr>
        </p:nvSpPr>
        <p:spPr/>
        <p:txBody>
          <a:bodyPr/>
          <a:lstStyle/>
          <a:p>
            <a:fld id="{60B18D57-13A5-4968-950D-8FEF41FA4399}" type="slidenum">
              <a:rPr lang="en-US" smtClean="0"/>
              <a:pPr/>
              <a:t>23</a:t>
            </a:fld>
            <a:endParaRPr lang="en-US" dirty="0"/>
          </a:p>
        </p:txBody>
      </p:sp>
      <p:sp>
        <p:nvSpPr>
          <p:cNvPr id="7" name="Content Placeholder 1">
            <a:extLst>
              <a:ext uri="{FF2B5EF4-FFF2-40B4-BE49-F238E27FC236}">
                <a16:creationId xmlns:a16="http://schemas.microsoft.com/office/drawing/2014/main" id="{24493BA4-BF6C-A282-2FAC-F2C0D2C0F077}"/>
              </a:ext>
            </a:extLst>
          </p:cNvPr>
          <p:cNvSpPr txBox="1">
            <a:spLocks noGrp="1"/>
          </p:cNvSpPr>
          <p:nvPr>
            <p:ph idx="1"/>
          </p:nvPr>
        </p:nvSpPr>
        <p:spPr>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4. Claims for disabilities that manifested during military service or with an etiology not associated with toxic exposure. This exception applies to conditions that manifested during service for which a medical nexus opinion would not be needed to decide service connection on a direct basis (evidence of chronicity or continuity is of record) and to claims where the evidence of record indicates that the claimed condition is clearly related to an etiology that is not associated with toxic exposure (to include post-service event).</a:t>
            </a:r>
          </a:p>
          <a:p>
            <a:pPr marL="0" indent="0">
              <a:buFont typeface="Arial" panose="020B0604020202020204" pitchFamily="34" charset="0"/>
              <a:buNone/>
            </a:pPr>
            <a:r>
              <a:rPr lang="en-US" sz="2400" b="1" dirty="0"/>
              <a:t>Important: </a:t>
            </a:r>
            <a:r>
              <a:rPr lang="en-US" sz="2400" dirty="0"/>
              <a:t>Claims processors must liberally apply reasonable doubt when determining if this exception applies. When there is an approximate balance of evidence, err on the side of caution and request the TERA disability examination and medical nexus opinion.</a:t>
            </a:r>
          </a:p>
        </p:txBody>
      </p:sp>
      <p:sp>
        <p:nvSpPr>
          <p:cNvPr id="9" name="Title 4">
            <a:extLst>
              <a:ext uri="{FF2B5EF4-FFF2-40B4-BE49-F238E27FC236}">
                <a16:creationId xmlns:a16="http://schemas.microsoft.com/office/drawing/2014/main" id="{313E2C1C-E0F0-CDC4-1011-2B546947EB86}"/>
              </a:ext>
            </a:extLst>
          </p:cNvPr>
          <p:cNvSpPr txBox="1">
            <a:spLocks noGrp="1"/>
          </p:cNvSpPr>
          <p:nvPr>
            <p:ph type="title"/>
          </p:nvPr>
        </p:nvSpPr>
        <p:spPr>
          <a:prstGeom prst="rect">
            <a:avLst/>
          </a:prstGeom>
        </p:spPr>
        <p:txBody>
          <a:bodyPr anchor="ct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dirty="0"/>
              <a:t>TERA Exception Job Aid (continued)</a:t>
            </a:r>
          </a:p>
        </p:txBody>
      </p:sp>
    </p:spTree>
    <p:extLst>
      <p:ext uri="{BB962C8B-B14F-4D97-AF65-F5344CB8AC3E}">
        <p14:creationId xmlns:p14="http://schemas.microsoft.com/office/powerpoint/2010/main" val="3872057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ECD2EE-79D2-07B4-1D04-26C5C9026D7D}"/>
              </a:ext>
            </a:extLst>
          </p:cNvPr>
          <p:cNvSpPr>
            <a:spLocks noGrp="1"/>
          </p:cNvSpPr>
          <p:nvPr>
            <p:ph sz="half" idx="1"/>
          </p:nvPr>
        </p:nvSpPr>
        <p:spPr/>
        <p:txBody>
          <a:bodyPr/>
          <a:lstStyle/>
          <a:p>
            <a:r>
              <a:rPr lang="en-US" sz="2400" dirty="0"/>
              <a:t> Melanoma</a:t>
            </a:r>
          </a:p>
          <a:p>
            <a:r>
              <a:rPr lang="en-US" sz="2400" dirty="0"/>
              <a:t> </a:t>
            </a:r>
            <a:r>
              <a:rPr lang="en-US" sz="2400" dirty="0" err="1"/>
              <a:t>Nonmelanoma</a:t>
            </a:r>
            <a:r>
              <a:rPr lang="en-US" sz="2400" dirty="0"/>
              <a:t> skin cancer (basal cell and squamous cell)</a:t>
            </a:r>
          </a:p>
          <a:p>
            <a:r>
              <a:rPr lang="en-US" sz="2400" dirty="0"/>
              <a:t> </a:t>
            </a:r>
            <a:r>
              <a:rPr lang="en-US" sz="2400" dirty="0" err="1"/>
              <a:t>Hepatobiliary</a:t>
            </a:r>
            <a:r>
              <a:rPr lang="en-US" sz="2400" dirty="0"/>
              <a:t> cancers (liver, gallbladder, and bile ducts), and pancreatic cancer</a:t>
            </a:r>
          </a:p>
          <a:p>
            <a:r>
              <a:rPr lang="en-US" sz="2400" dirty="0"/>
              <a:t>Cancers of the pleura, mediastinum, and other unspecified sites within the respiratory system and </a:t>
            </a:r>
            <a:r>
              <a:rPr lang="en-US" sz="2400" dirty="0" err="1"/>
              <a:t>intrathoracic</a:t>
            </a:r>
            <a:r>
              <a:rPr lang="en-US" sz="2400" dirty="0"/>
              <a:t> organs</a:t>
            </a:r>
          </a:p>
        </p:txBody>
      </p:sp>
      <p:sp>
        <p:nvSpPr>
          <p:cNvPr id="3" name="Content Placeholder 2">
            <a:extLst>
              <a:ext uri="{FF2B5EF4-FFF2-40B4-BE49-F238E27FC236}">
                <a16:creationId xmlns:a16="http://schemas.microsoft.com/office/drawing/2014/main" id="{24D00317-7BBE-87B6-BFF4-3844E69E66E7}"/>
              </a:ext>
            </a:extLst>
          </p:cNvPr>
          <p:cNvSpPr>
            <a:spLocks noGrp="1"/>
          </p:cNvSpPr>
          <p:nvPr>
            <p:ph sz="half" idx="2"/>
          </p:nvPr>
        </p:nvSpPr>
        <p:spPr/>
        <p:txBody>
          <a:bodyPr/>
          <a:lstStyle/>
          <a:p>
            <a:r>
              <a:rPr lang="en-US" sz="2400" dirty="0"/>
              <a:t>Bone and connective tissue cancer</a:t>
            </a:r>
          </a:p>
          <a:p>
            <a:r>
              <a:rPr lang="en-US" sz="2400" dirty="0"/>
              <a:t>Endocrine cancers (including thyroid and thymus)</a:t>
            </a:r>
          </a:p>
          <a:p>
            <a:r>
              <a:rPr lang="en-US" sz="2400" dirty="0"/>
              <a:t>Cancers of the reproductive organs (cervix, uterus, ovary, testes, and penis; excluding prostate)</a:t>
            </a:r>
          </a:p>
          <a:p>
            <a:r>
              <a:rPr lang="en-US" sz="2400" dirty="0"/>
              <a:t>Cancers of the digestive organs (esophageal cancer; stomach cancer; colorectal cancer (including small intestine and anus))</a:t>
            </a:r>
          </a:p>
        </p:txBody>
      </p:sp>
      <p:sp>
        <p:nvSpPr>
          <p:cNvPr id="4" name="Slide Number Placeholder 3">
            <a:extLst>
              <a:ext uri="{FF2B5EF4-FFF2-40B4-BE49-F238E27FC236}">
                <a16:creationId xmlns:a16="http://schemas.microsoft.com/office/drawing/2014/main" id="{E5536457-CB7E-8620-E598-20ED9A126EB2}"/>
              </a:ext>
            </a:extLst>
          </p:cNvPr>
          <p:cNvSpPr>
            <a:spLocks noGrp="1"/>
          </p:cNvSpPr>
          <p:nvPr>
            <p:ph type="sldNum" sz="quarter" idx="12"/>
          </p:nvPr>
        </p:nvSpPr>
        <p:spPr/>
        <p:txBody>
          <a:bodyPr/>
          <a:lstStyle/>
          <a:p>
            <a:fld id="{60B18D57-13A5-4968-950D-8FEF41FA4399}" type="slidenum">
              <a:rPr lang="en-US" smtClean="0"/>
              <a:pPr/>
              <a:t>24</a:t>
            </a:fld>
            <a:endParaRPr lang="en-US" dirty="0"/>
          </a:p>
        </p:txBody>
      </p:sp>
      <p:sp>
        <p:nvSpPr>
          <p:cNvPr id="5" name="Title 4">
            <a:extLst>
              <a:ext uri="{FF2B5EF4-FFF2-40B4-BE49-F238E27FC236}">
                <a16:creationId xmlns:a16="http://schemas.microsoft.com/office/drawing/2014/main" id="{95B5D9AB-B719-8A64-D52F-A6E078772CA1}"/>
              </a:ext>
            </a:extLst>
          </p:cNvPr>
          <p:cNvSpPr>
            <a:spLocks noGrp="1"/>
          </p:cNvSpPr>
          <p:nvPr>
            <p:ph type="title"/>
          </p:nvPr>
        </p:nvSpPr>
        <p:spPr/>
        <p:txBody>
          <a:bodyPr/>
          <a:lstStyle/>
          <a:p>
            <a:r>
              <a:rPr lang="en-US" dirty="0"/>
              <a:t>TERA Exception Job Aid –</a:t>
            </a:r>
            <a:br>
              <a:rPr lang="en-US" dirty="0"/>
            </a:br>
            <a:r>
              <a:rPr lang="en-US" dirty="0"/>
              <a:t>Malignant conditions (Cancers)</a:t>
            </a:r>
          </a:p>
        </p:txBody>
      </p:sp>
    </p:spTree>
    <p:extLst>
      <p:ext uri="{BB962C8B-B14F-4D97-AF65-F5344CB8AC3E}">
        <p14:creationId xmlns:p14="http://schemas.microsoft.com/office/powerpoint/2010/main" val="2426117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69FA94-F958-53E1-0558-B855EA2AB561}"/>
              </a:ext>
            </a:extLst>
          </p:cNvPr>
          <p:cNvSpPr>
            <a:spLocks noGrp="1"/>
          </p:cNvSpPr>
          <p:nvPr>
            <p:ph sz="half" idx="1"/>
          </p:nvPr>
        </p:nvSpPr>
        <p:spPr>
          <a:xfrm>
            <a:off x="676338" y="1440144"/>
            <a:ext cx="6100381" cy="4808257"/>
          </a:xfrm>
        </p:spPr>
        <p:txBody>
          <a:bodyPr/>
          <a:lstStyle/>
          <a:p>
            <a:r>
              <a:rPr lang="en-US" sz="2400" dirty="0"/>
              <a:t>Renal cancer (kidney and renal pelvis) </a:t>
            </a:r>
          </a:p>
          <a:p>
            <a:r>
              <a:rPr lang="en-US" sz="2400" dirty="0"/>
              <a:t>Cancers of the brain and nervous system (including eye)• </a:t>
            </a:r>
          </a:p>
          <a:p>
            <a:r>
              <a:rPr lang="en-US" sz="2400" dirty="0"/>
              <a:t>Leukemia (other than all chronic B-cell leukemias including chronic lymphocytic leukemia and hairy cell leukemia)</a:t>
            </a:r>
          </a:p>
          <a:p>
            <a:r>
              <a:rPr lang="en-US" sz="2400" dirty="0"/>
              <a:t>Cancers of the oral cavity (including lips and tongue), pharynx (including tonsils), and nasal cavity (including ears and sinuses)</a:t>
            </a:r>
          </a:p>
        </p:txBody>
      </p:sp>
      <p:sp>
        <p:nvSpPr>
          <p:cNvPr id="4" name="Slide Number Placeholder 3">
            <a:extLst>
              <a:ext uri="{FF2B5EF4-FFF2-40B4-BE49-F238E27FC236}">
                <a16:creationId xmlns:a16="http://schemas.microsoft.com/office/drawing/2014/main" id="{9041C805-4E63-2225-6115-24E2B0570B0C}"/>
              </a:ext>
            </a:extLst>
          </p:cNvPr>
          <p:cNvSpPr>
            <a:spLocks noGrp="1"/>
          </p:cNvSpPr>
          <p:nvPr>
            <p:ph type="sldNum" sz="quarter" idx="12"/>
          </p:nvPr>
        </p:nvSpPr>
        <p:spPr/>
        <p:txBody>
          <a:bodyPr/>
          <a:lstStyle/>
          <a:p>
            <a:fld id="{60B18D57-13A5-4968-950D-8FEF41FA4399}" type="slidenum">
              <a:rPr lang="en-US" smtClean="0"/>
              <a:pPr/>
              <a:t>25</a:t>
            </a:fld>
            <a:endParaRPr lang="en-US" dirty="0"/>
          </a:p>
        </p:txBody>
      </p:sp>
      <p:sp>
        <p:nvSpPr>
          <p:cNvPr id="7" name="Title 4">
            <a:extLst>
              <a:ext uri="{FF2B5EF4-FFF2-40B4-BE49-F238E27FC236}">
                <a16:creationId xmlns:a16="http://schemas.microsoft.com/office/drawing/2014/main" id="{8AEDDEC1-28AD-6E87-66BB-276DB8F50CF2}"/>
              </a:ext>
            </a:extLst>
          </p:cNvPr>
          <p:cNvSpPr>
            <a:spLocks noGrp="1"/>
          </p:cNvSpPr>
          <p:nvPr>
            <p:ph type="title"/>
          </p:nvPr>
        </p:nvSpPr>
        <p:spPr>
          <a:prstGeom prst="rect">
            <a:avLst/>
          </a:prstGeom>
        </p:spPr>
        <p:txBody>
          <a:bodyPr anchor="ct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dirty="0"/>
              <a:t>TERA Exception Job Aid –</a:t>
            </a:r>
            <a:br>
              <a:rPr lang="en-US" dirty="0"/>
            </a:br>
            <a:r>
              <a:rPr lang="en-US" dirty="0"/>
              <a:t>Malignant conditions (Cancers) continued</a:t>
            </a:r>
          </a:p>
        </p:txBody>
      </p:sp>
    </p:spTree>
    <p:extLst>
      <p:ext uri="{BB962C8B-B14F-4D97-AF65-F5344CB8AC3E}">
        <p14:creationId xmlns:p14="http://schemas.microsoft.com/office/powerpoint/2010/main" val="2695763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34C052-DEC8-EE76-6007-7CC4E36AA0B5}"/>
              </a:ext>
            </a:extLst>
          </p:cNvPr>
          <p:cNvSpPr>
            <a:spLocks noGrp="1"/>
          </p:cNvSpPr>
          <p:nvPr>
            <p:ph sz="half" idx="1"/>
          </p:nvPr>
        </p:nvSpPr>
        <p:spPr/>
        <p:txBody>
          <a:bodyPr/>
          <a:lstStyle/>
          <a:p>
            <a:r>
              <a:rPr lang="en-US" sz="2400" dirty="0"/>
              <a:t>Osteoporosis</a:t>
            </a:r>
          </a:p>
          <a:p>
            <a:r>
              <a:rPr lang="en-US" sz="2400" dirty="0"/>
              <a:t> Farmer’s lung</a:t>
            </a:r>
          </a:p>
          <a:p>
            <a:r>
              <a:rPr lang="en-US" sz="2400" dirty="0"/>
              <a:t>Chronic obstructive pulmonary disease</a:t>
            </a:r>
          </a:p>
          <a:p>
            <a:r>
              <a:rPr lang="en-US" sz="2400" dirty="0"/>
              <a:t>Immune system disorders (immune suppression, allergy, and autoimmunity)</a:t>
            </a:r>
          </a:p>
          <a:p>
            <a:r>
              <a:rPr lang="en-US" sz="2400" dirty="0"/>
              <a:t>Neurodegenerative diseases (including amyotrophic lateral sclerosis (ALS) but excluding Parkinson's disease and Parkinsonism)</a:t>
            </a:r>
          </a:p>
        </p:txBody>
      </p:sp>
      <p:sp>
        <p:nvSpPr>
          <p:cNvPr id="6" name="Content Placeholder 5">
            <a:extLst>
              <a:ext uri="{FF2B5EF4-FFF2-40B4-BE49-F238E27FC236}">
                <a16:creationId xmlns:a16="http://schemas.microsoft.com/office/drawing/2014/main" id="{9A4B3960-B86E-2282-7F52-4A1C4135D645}"/>
              </a:ext>
            </a:extLst>
          </p:cNvPr>
          <p:cNvSpPr>
            <a:spLocks noGrp="1"/>
          </p:cNvSpPr>
          <p:nvPr>
            <p:ph sz="half" idx="2"/>
          </p:nvPr>
        </p:nvSpPr>
        <p:spPr/>
        <p:txBody>
          <a:bodyPr/>
          <a:lstStyle/>
          <a:p>
            <a:r>
              <a:rPr lang="en-US" sz="2400" dirty="0"/>
              <a:t>Asthma </a:t>
            </a:r>
          </a:p>
          <a:p>
            <a:r>
              <a:rPr lang="en-US" sz="2400" dirty="0"/>
              <a:t>Hearing loss</a:t>
            </a:r>
          </a:p>
          <a:p>
            <a:r>
              <a:rPr lang="en-US" sz="2400" dirty="0"/>
              <a:t>Neurobehavioral disorders (cognitive and neuropsychiatric)</a:t>
            </a:r>
          </a:p>
          <a:p>
            <a:r>
              <a:rPr lang="en-US" sz="2400" dirty="0"/>
              <a:t>Circulatory disorders (other than hypertension, ischemic heart disease, and stroke)</a:t>
            </a:r>
          </a:p>
        </p:txBody>
      </p:sp>
      <p:sp>
        <p:nvSpPr>
          <p:cNvPr id="4" name="Slide Number Placeholder 3">
            <a:extLst>
              <a:ext uri="{FF2B5EF4-FFF2-40B4-BE49-F238E27FC236}">
                <a16:creationId xmlns:a16="http://schemas.microsoft.com/office/drawing/2014/main" id="{E65EE96C-3C8E-AB24-7BA4-EB6101D54855}"/>
              </a:ext>
            </a:extLst>
          </p:cNvPr>
          <p:cNvSpPr>
            <a:spLocks noGrp="1"/>
          </p:cNvSpPr>
          <p:nvPr>
            <p:ph type="sldNum" sz="quarter" idx="12"/>
          </p:nvPr>
        </p:nvSpPr>
        <p:spPr/>
        <p:txBody>
          <a:bodyPr/>
          <a:lstStyle/>
          <a:p>
            <a:fld id="{60B18D57-13A5-4968-950D-8FEF41FA4399}" type="slidenum">
              <a:rPr lang="en-US" smtClean="0"/>
              <a:pPr/>
              <a:t>26</a:t>
            </a:fld>
            <a:endParaRPr lang="en-US" dirty="0"/>
          </a:p>
        </p:txBody>
      </p:sp>
      <p:sp>
        <p:nvSpPr>
          <p:cNvPr id="5" name="Title 4">
            <a:extLst>
              <a:ext uri="{FF2B5EF4-FFF2-40B4-BE49-F238E27FC236}">
                <a16:creationId xmlns:a16="http://schemas.microsoft.com/office/drawing/2014/main" id="{7E85690C-F55C-1899-2588-AD0FFFC8002F}"/>
              </a:ext>
            </a:extLst>
          </p:cNvPr>
          <p:cNvSpPr>
            <a:spLocks noGrp="1"/>
          </p:cNvSpPr>
          <p:nvPr>
            <p:ph type="title"/>
          </p:nvPr>
        </p:nvSpPr>
        <p:spPr/>
        <p:txBody>
          <a:bodyPr/>
          <a:lstStyle/>
          <a:p>
            <a:r>
              <a:rPr lang="en-US" dirty="0"/>
              <a:t>TERA Exception</a:t>
            </a:r>
            <a:br>
              <a:rPr lang="en-US" dirty="0"/>
            </a:br>
            <a:r>
              <a:rPr lang="en-US" dirty="0"/>
              <a:t>Non-Malignant Conditions</a:t>
            </a:r>
          </a:p>
        </p:txBody>
      </p:sp>
    </p:spTree>
    <p:extLst>
      <p:ext uri="{BB962C8B-B14F-4D97-AF65-F5344CB8AC3E}">
        <p14:creationId xmlns:p14="http://schemas.microsoft.com/office/powerpoint/2010/main" val="3069989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FAC4DD-890A-714E-05AA-1E0E44F11256}"/>
              </a:ext>
            </a:extLst>
          </p:cNvPr>
          <p:cNvSpPr>
            <a:spLocks noGrp="1"/>
          </p:cNvSpPr>
          <p:nvPr>
            <p:ph sz="half" idx="1"/>
          </p:nvPr>
        </p:nvSpPr>
        <p:spPr>
          <a:xfrm>
            <a:off x="838200" y="1458074"/>
            <a:ext cx="5156200" cy="3024280"/>
          </a:xfrm>
        </p:spPr>
        <p:txBody>
          <a:bodyPr/>
          <a:lstStyle/>
          <a:p>
            <a:r>
              <a:rPr lang="en-US" sz="2400" dirty="0"/>
              <a:t>Endometriosis</a:t>
            </a:r>
          </a:p>
          <a:p>
            <a:r>
              <a:rPr lang="en-US" sz="2400" dirty="0"/>
              <a:t>Diseases of the eye</a:t>
            </a:r>
          </a:p>
          <a:p>
            <a:r>
              <a:rPr lang="en-US" sz="2400" dirty="0"/>
              <a:t>Gastrointestinal, metabolic, and digestive disorders</a:t>
            </a:r>
          </a:p>
          <a:p>
            <a:r>
              <a:rPr lang="en-US" sz="2400" dirty="0"/>
              <a:t>Chronic peripheral nervous system disorders (other than early-onset peripheral neuropathy)</a:t>
            </a:r>
          </a:p>
        </p:txBody>
      </p:sp>
      <p:sp>
        <p:nvSpPr>
          <p:cNvPr id="4" name="Slide Number Placeholder 3">
            <a:extLst>
              <a:ext uri="{FF2B5EF4-FFF2-40B4-BE49-F238E27FC236}">
                <a16:creationId xmlns:a16="http://schemas.microsoft.com/office/drawing/2014/main" id="{474F600B-00AF-97D0-F774-38E1BE683ED8}"/>
              </a:ext>
            </a:extLst>
          </p:cNvPr>
          <p:cNvSpPr>
            <a:spLocks noGrp="1"/>
          </p:cNvSpPr>
          <p:nvPr>
            <p:ph type="sldNum" sz="quarter" idx="12"/>
          </p:nvPr>
        </p:nvSpPr>
        <p:spPr/>
        <p:txBody>
          <a:bodyPr/>
          <a:lstStyle/>
          <a:p>
            <a:fld id="{60B18D57-13A5-4968-950D-8FEF41FA4399}" type="slidenum">
              <a:rPr lang="en-US" smtClean="0"/>
              <a:pPr/>
              <a:t>27</a:t>
            </a:fld>
            <a:endParaRPr lang="en-US" dirty="0"/>
          </a:p>
        </p:txBody>
      </p:sp>
      <p:sp>
        <p:nvSpPr>
          <p:cNvPr id="8" name="TextBox 7">
            <a:extLst>
              <a:ext uri="{FF2B5EF4-FFF2-40B4-BE49-F238E27FC236}">
                <a16:creationId xmlns:a16="http://schemas.microsoft.com/office/drawing/2014/main" id="{76C5D635-97C5-24CB-7FD4-1464ACEC24F7}"/>
              </a:ext>
            </a:extLst>
          </p:cNvPr>
          <p:cNvSpPr txBox="1"/>
          <p:nvPr/>
        </p:nvSpPr>
        <p:spPr>
          <a:xfrm>
            <a:off x="1058332" y="4661262"/>
            <a:ext cx="10295467" cy="1569660"/>
          </a:xfrm>
          <a:prstGeom prst="rect">
            <a:avLst/>
          </a:prstGeom>
          <a:noFill/>
        </p:spPr>
        <p:txBody>
          <a:bodyPr wrap="square">
            <a:spAutoFit/>
          </a:bodyPr>
          <a:lstStyle/>
          <a:p>
            <a:r>
              <a:rPr lang="en-US" sz="2400" b="1" dirty="0"/>
              <a:t>Note: </a:t>
            </a:r>
            <a:r>
              <a:rPr lang="en-US" sz="2400" dirty="0"/>
              <a:t>The malignant and non-malignant conditions under this exception (Exception 3) only apply to herbicide exposure. Claims processors must still consider all evidence as there may be a record of a different TERA (other than herbicides).</a:t>
            </a:r>
          </a:p>
        </p:txBody>
      </p:sp>
      <p:sp>
        <p:nvSpPr>
          <p:cNvPr id="9" name="Title 4">
            <a:extLst>
              <a:ext uri="{FF2B5EF4-FFF2-40B4-BE49-F238E27FC236}">
                <a16:creationId xmlns:a16="http://schemas.microsoft.com/office/drawing/2014/main" id="{D2213D00-C02E-CB57-44C2-D30AF08160F4}"/>
              </a:ext>
            </a:extLst>
          </p:cNvPr>
          <p:cNvSpPr txBox="1">
            <a:spLocks noGrp="1"/>
          </p:cNvSpPr>
          <p:nvPr>
            <p:ph type="title"/>
          </p:nvPr>
        </p:nvSpPr>
        <p:spPr>
          <a:prstGeom prst="rect">
            <a:avLst/>
          </a:prstGeom>
        </p:spPr>
        <p:txBody>
          <a:bodyPr anchor="ct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dirty="0"/>
              <a:t>TERA Exception</a:t>
            </a:r>
            <a:br>
              <a:rPr lang="en-US" dirty="0"/>
            </a:br>
            <a:r>
              <a:rPr lang="en-US" dirty="0"/>
              <a:t>Non-Malignant Conditions (continued)</a:t>
            </a:r>
          </a:p>
        </p:txBody>
      </p:sp>
    </p:spTree>
    <p:extLst>
      <p:ext uri="{BB962C8B-B14F-4D97-AF65-F5344CB8AC3E}">
        <p14:creationId xmlns:p14="http://schemas.microsoft.com/office/powerpoint/2010/main" val="3821991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The PACT Act Presumptive conditions for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Gulf War and Post 9/11 Veterans</a:t>
            </a:r>
          </a:p>
        </p:txBody>
      </p:sp>
      <p:graphicFrame>
        <p:nvGraphicFramePr>
          <p:cNvPr id="7" name="Table 6">
            <a:extLst>
              <a:ext uri="{FF2B5EF4-FFF2-40B4-BE49-F238E27FC236}">
                <a16:creationId xmlns:a16="http://schemas.microsoft.com/office/drawing/2014/main" id="{8CA294FA-02F0-3EC4-435B-2D5054D72C39}"/>
              </a:ext>
            </a:extLst>
          </p:cNvPr>
          <p:cNvGraphicFramePr>
            <a:graphicFrameLocks noGrp="1"/>
          </p:cNvGraphicFramePr>
          <p:nvPr/>
        </p:nvGraphicFramePr>
        <p:xfrm>
          <a:off x="119922" y="1343818"/>
          <a:ext cx="11962150" cy="5117976"/>
        </p:xfrm>
        <a:graphic>
          <a:graphicData uri="http://schemas.openxmlformats.org/drawingml/2006/table">
            <a:tbl>
              <a:tblPr firstRow="1" firstCol="1" bandRow="1"/>
              <a:tblGrid>
                <a:gridCol w="5647832">
                  <a:extLst>
                    <a:ext uri="{9D8B030D-6E8A-4147-A177-3AD203B41FA5}">
                      <a16:colId xmlns:a16="http://schemas.microsoft.com/office/drawing/2014/main" val="1959626977"/>
                    </a:ext>
                  </a:extLst>
                </a:gridCol>
                <a:gridCol w="6314318">
                  <a:extLst>
                    <a:ext uri="{9D8B030D-6E8A-4147-A177-3AD203B41FA5}">
                      <a16:colId xmlns:a16="http://schemas.microsoft.com/office/drawing/2014/main" val="4102891003"/>
                    </a:ext>
                  </a:extLst>
                </a:gridCol>
              </a:tblGrid>
              <a:tr h="358691">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Brain Cancer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300" b="1">
                          <a:effectLst/>
                          <a:latin typeface="Times New Roman" panose="02020603050405020304" pitchFamily="18" charset="0"/>
                          <a:ea typeface="Calibri" panose="020F0502020204030204" pitchFamily="34" charset="0"/>
                          <a:cs typeface="Times New Roman" panose="02020603050405020304" pitchFamily="18" charset="0"/>
                        </a:rPr>
                        <a:t>Chronic Rhinitis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7027511"/>
                  </a:ext>
                </a:extLst>
              </a:tr>
              <a:tr h="358691">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Glioblastoma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300" b="1">
                          <a:effectLst/>
                          <a:latin typeface="Times New Roman" panose="02020603050405020304" pitchFamily="18" charset="0"/>
                          <a:ea typeface="Calibri" panose="020F0502020204030204" pitchFamily="34" charset="0"/>
                          <a:cs typeface="Times New Roman" panose="02020603050405020304" pitchFamily="18" charset="0"/>
                        </a:rPr>
                        <a:t>Chronic Sinusitis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6743113"/>
                  </a:ext>
                </a:extLst>
              </a:tr>
              <a:tr h="400646">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Respiratory (Breathing-related) cancer of any 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Constrictive bronchiolitis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3246074"/>
                  </a:ext>
                </a:extLst>
              </a:tr>
              <a:tr h="358691">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Gastrointestinal cancer of any 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Obliterative Bronchiolitis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7023153"/>
                  </a:ext>
                </a:extLst>
              </a:tr>
              <a:tr h="358691">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Head cancer of any 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300" b="1">
                          <a:effectLst/>
                          <a:latin typeface="Times New Roman" panose="02020603050405020304" pitchFamily="18" charset="0"/>
                          <a:ea typeface="Calibri" panose="020F0502020204030204" pitchFamily="34" charset="0"/>
                          <a:cs typeface="Times New Roman" panose="02020603050405020304" pitchFamily="18" charset="0"/>
                        </a:rPr>
                        <a:t>Emphysema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444041"/>
                  </a:ext>
                </a:extLst>
              </a:tr>
              <a:tr h="358691">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Lymphoma of any 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300" b="1">
                          <a:effectLst/>
                          <a:latin typeface="Times New Roman" panose="02020603050405020304" pitchFamily="18" charset="0"/>
                          <a:ea typeface="Calibri" panose="020F0502020204030204" pitchFamily="34" charset="0"/>
                          <a:cs typeface="Times New Roman" panose="02020603050405020304" pitchFamily="18" charset="0"/>
                        </a:rPr>
                        <a:t>Granulomatous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3477556"/>
                  </a:ext>
                </a:extLst>
              </a:tr>
              <a:tr h="358691">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Lymphatic cancer of any 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300" b="1">
                          <a:effectLst/>
                          <a:latin typeface="Times New Roman" panose="02020603050405020304" pitchFamily="18" charset="0"/>
                          <a:ea typeface="Calibri" panose="020F0502020204030204" pitchFamily="34" charset="0"/>
                          <a:cs typeface="Times New Roman" panose="02020603050405020304" pitchFamily="18" charset="0"/>
                        </a:rPr>
                        <a:t>Interstitial lung disease (ILD)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7778348"/>
                  </a:ext>
                </a:extLst>
              </a:tr>
              <a:tr h="358691">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Neck cancer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Pleuritis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2045344"/>
                  </a:ext>
                </a:extLst>
              </a:tr>
              <a:tr h="358691">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Pancreatic Cancer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Pulmonary Fibrosis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0865074"/>
                  </a:ext>
                </a:extLst>
              </a:tr>
              <a:tr h="358691">
                <a:tc>
                  <a:txBody>
                    <a:bodyPr/>
                    <a:lstStyle/>
                    <a:p>
                      <a:pPr marL="0" marR="0">
                        <a:spcBef>
                          <a:spcPts val="0"/>
                        </a:spcBef>
                        <a:spcAft>
                          <a:spcPts val="0"/>
                        </a:spcAft>
                      </a:pPr>
                      <a:r>
                        <a:rPr lang="en-US" sz="2300" b="1">
                          <a:effectLst/>
                          <a:latin typeface="Times New Roman" panose="02020603050405020304" pitchFamily="18" charset="0"/>
                          <a:ea typeface="Calibri" panose="020F0502020204030204" pitchFamily="34" charset="0"/>
                          <a:cs typeface="Times New Roman" panose="02020603050405020304" pitchFamily="18" charset="0"/>
                        </a:rPr>
                        <a:t>Reproductive cancer of any 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Sarcoidosis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730602"/>
                  </a:ext>
                </a:extLst>
              </a:tr>
              <a:tr h="358691">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Kidney Cancer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Chronic Bronchitis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7332672"/>
                  </a:ext>
                </a:extLst>
              </a:tr>
              <a:tr h="471335">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Melanoma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Chronic Obstructive Pulmonary Disease (COPD)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9714874"/>
                  </a:ext>
                </a:extLst>
              </a:tr>
              <a:tr h="358691">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Asthma (Diagnosed after service)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6948202"/>
                  </a:ext>
                </a:extLst>
              </a:tr>
            </a:tbl>
          </a:graphicData>
        </a:graphic>
      </p:graphicFrame>
    </p:spTree>
    <p:extLst>
      <p:ext uri="{BB962C8B-B14F-4D97-AF65-F5344CB8AC3E}">
        <p14:creationId xmlns:p14="http://schemas.microsoft.com/office/powerpoint/2010/main" val="2084291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3ADFCB-C71D-04EB-2D26-8DA0B029BC5D}"/>
              </a:ext>
            </a:extLst>
          </p:cNvPr>
          <p:cNvSpPr>
            <a:spLocks noGrp="1"/>
          </p:cNvSpPr>
          <p:nvPr>
            <p:ph type="sldNum" sz="quarter" idx="12"/>
          </p:nvPr>
        </p:nvSpPr>
        <p:spPr/>
        <p:txBody>
          <a:bodyPr/>
          <a:lstStyle/>
          <a:p>
            <a:fld id="{60B18D57-13A5-4968-950D-8FEF41FA4399}" type="slidenum">
              <a:rPr lang="en-US" smtClean="0"/>
              <a:pPr/>
              <a:t>29</a:t>
            </a:fld>
            <a:endParaRPr lang="en-US" dirty="0"/>
          </a:p>
        </p:txBody>
      </p:sp>
      <p:sp>
        <p:nvSpPr>
          <p:cNvPr id="11" name="Title 4">
            <a:extLst>
              <a:ext uri="{FF2B5EF4-FFF2-40B4-BE49-F238E27FC236}">
                <a16:creationId xmlns:a16="http://schemas.microsoft.com/office/drawing/2014/main" id="{CD2266A0-8DFC-AC4A-C760-E8C5BFDDD1F0}"/>
              </a:ext>
            </a:extLst>
          </p:cNvPr>
          <p:cNvSpPr>
            <a:spLocks noGrp="1"/>
          </p:cNvSpPr>
          <p:nvPr>
            <p:ph idx="1"/>
          </p:nvPr>
        </p:nvSpPr>
        <p:spPr>
          <a:prstGeom prst="rect">
            <a:avLst/>
          </a:prstGeom>
        </p:spPr>
        <p:txBody>
          <a:bodyPr anchor="ct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ctr"/>
            <a:r>
              <a:rPr lang="en-US" dirty="0"/>
              <a:t>How Does VA Rate Cancers </a:t>
            </a:r>
          </a:p>
          <a:p>
            <a:pPr algn="ctr"/>
            <a:r>
              <a:rPr lang="en-US" dirty="0"/>
              <a:t>Associated with the PACT Act</a:t>
            </a:r>
          </a:p>
        </p:txBody>
      </p:sp>
    </p:spTree>
    <p:extLst>
      <p:ext uri="{BB962C8B-B14F-4D97-AF65-F5344CB8AC3E}">
        <p14:creationId xmlns:p14="http://schemas.microsoft.com/office/powerpoint/2010/main" val="1179602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574158" y="1576517"/>
            <a:ext cx="11227982" cy="1325563"/>
          </a:xfrm>
        </p:spPr>
        <p:txBody>
          <a:bodyPr>
            <a:noAutofit/>
          </a:bodyPr>
          <a:lstStyle/>
          <a:p>
            <a:pPr marL="0" indent="0">
              <a:buNone/>
            </a:pPr>
            <a:r>
              <a:rPr lang="en-US" sz="2800" dirty="0">
                <a:latin typeface="Times New Roman" panose="02020603050405020304" pitchFamily="18" charset="0"/>
                <a:cs typeface="Times New Roman" panose="02020603050405020304" pitchFamily="18" charset="0"/>
              </a:rPr>
              <a:t>The PACT Act determined that veterans who served in any of the below locations </a:t>
            </a:r>
            <a:r>
              <a:rPr lang="en-US" sz="2800" b="1" u="sng" dirty="0">
                <a:latin typeface="Times New Roman" panose="02020603050405020304" pitchFamily="18" charset="0"/>
                <a:cs typeface="Times New Roman" panose="02020603050405020304" pitchFamily="18" charset="0"/>
              </a:rPr>
              <a:t>on or after August 2, 1990</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had exposure to burn pits or other toxins. We call this having a presumption of exposure.</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DCFE05D-07F6-EB5B-1729-9E6A3E19984E}"/>
              </a:ext>
            </a:extLst>
          </p:cNvPr>
          <p:cNvSpPr txBox="1"/>
          <p:nvPr/>
        </p:nvSpPr>
        <p:spPr>
          <a:xfrm>
            <a:off x="1814734" y="3388074"/>
            <a:ext cx="8932984" cy="267765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Bahrain		Iraq				Kuwait</a:t>
            </a:r>
          </a:p>
          <a:p>
            <a:r>
              <a:rPr lang="en-US" sz="2800" dirty="0">
                <a:latin typeface="Times New Roman" panose="02020603050405020304" pitchFamily="18" charset="0"/>
                <a:cs typeface="Times New Roman" panose="02020603050405020304" pitchFamily="18" charset="0"/>
              </a:rPr>
              <a:t>Oman			Qatar				Saudi Arabia</a:t>
            </a:r>
          </a:p>
          <a:p>
            <a:r>
              <a:rPr lang="en-US" sz="2800" dirty="0">
                <a:latin typeface="Times New Roman" panose="02020603050405020304" pitchFamily="18" charset="0"/>
                <a:cs typeface="Times New Roman" panose="02020603050405020304" pitchFamily="18" charset="0"/>
              </a:rPr>
              <a:t>Somalia		The United Arab Emirates (UAE)	</a:t>
            </a:r>
          </a:p>
          <a:p>
            <a:pPr algn="ctr"/>
            <a:endParaRPr lang="en-US" sz="28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**Includes the airspace above any of these locations	</a:t>
            </a:r>
          </a:p>
        </p:txBody>
      </p:sp>
      <p:sp>
        <p:nvSpPr>
          <p:cNvPr id="7" name="Title 3">
            <a:extLst>
              <a:ext uri="{FF2B5EF4-FFF2-40B4-BE49-F238E27FC236}">
                <a16:creationId xmlns:a16="http://schemas.microsoft.com/office/drawing/2014/main" id="{CB311C80-8B20-1EF5-1784-3B3476A9FFAD}"/>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The PACT Act Presumptive Areas</a:t>
            </a:r>
          </a:p>
        </p:txBody>
      </p:sp>
    </p:spTree>
    <p:extLst>
      <p:ext uri="{BB962C8B-B14F-4D97-AF65-F5344CB8AC3E}">
        <p14:creationId xmlns:p14="http://schemas.microsoft.com/office/powerpoint/2010/main" val="2330110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D8CC27-A3F6-3733-30D5-089C93E9CF88}"/>
              </a:ext>
            </a:extLst>
          </p:cNvPr>
          <p:cNvSpPr>
            <a:spLocks noGrp="1"/>
          </p:cNvSpPr>
          <p:nvPr>
            <p:ph idx="1"/>
          </p:nvPr>
        </p:nvSpPr>
        <p:spPr/>
        <p:txBody>
          <a:bodyPr/>
          <a:lstStyle/>
          <a:p>
            <a:pPr marL="0" indent="0">
              <a:buNone/>
            </a:pPr>
            <a:endParaRPr lang="en-US" sz="2400" dirty="0">
              <a:solidFill>
                <a:srgbClr val="000000"/>
              </a:solidFill>
              <a:latin typeface="-webkit-standard"/>
            </a:endParaRPr>
          </a:p>
          <a:p>
            <a:pPr marL="0" indent="0">
              <a:buNone/>
            </a:pPr>
            <a:r>
              <a:rPr lang="en-US" sz="2400" b="0" i="0" u="none" strike="noStrike" dirty="0">
                <a:solidFill>
                  <a:srgbClr val="000000"/>
                </a:solidFill>
                <a:effectLst/>
                <a:latin typeface="-webkit-standard"/>
              </a:rPr>
              <a:t>Bones, neoplasm, malignant, primary or secondary                                          100 </a:t>
            </a:r>
          </a:p>
          <a:p>
            <a:endParaRPr lang="en-US" sz="2400" b="1" i="0" u="none" strike="noStrike" dirty="0">
              <a:solidFill>
                <a:srgbClr val="000000"/>
              </a:solidFill>
              <a:effectLst/>
              <a:latin typeface="-webkit-standard"/>
            </a:endParaRPr>
          </a:p>
          <a:p>
            <a:pPr marL="0" indent="0">
              <a:buNone/>
            </a:pPr>
            <a:r>
              <a:rPr lang="en-US" sz="2400" b="1" i="0" u="none" strike="noStrike" dirty="0">
                <a:solidFill>
                  <a:srgbClr val="000000"/>
                </a:solidFill>
                <a:effectLst/>
              </a:rPr>
              <a:t>Note:</a:t>
            </a:r>
            <a:r>
              <a:rPr lang="en-US" sz="2400" b="0" i="0" u="none" strike="noStrike" dirty="0">
                <a:solidFill>
                  <a:srgbClr val="000000"/>
                </a:solidFill>
                <a:effectLst/>
                <a:latin typeface="-webkit-standard"/>
              </a:rPr>
              <a:t> The 100 percent rating will be continued for 1 year following the cessation of surgical, X-ray, </a:t>
            </a:r>
            <a:r>
              <a:rPr lang="en-US" sz="2400" b="0" i="0" u="none" strike="noStrike" dirty="0" err="1">
                <a:solidFill>
                  <a:srgbClr val="000000"/>
                </a:solidFill>
                <a:effectLst/>
                <a:latin typeface="-webkit-standard"/>
              </a:rPr>
              <a:t>antineoplastic</a:t>
            </a:r>
            <a:r>
              <a:rPr lang="en-US" sz="2400" b="0" i="0" u="none" strike="noStrike" dirty="0">
                <a:solidFill>
                  <a:srgbClr val="000000"/>
                </a:solidFill>
                <a:effectLst/>
                <a:latin typeface="-webkit-standard"/>
              </a:rPr>
              <a:t> chemotherapy or other prescribed therapeutic procedure</a:t>
            </a:r>
            <a:r>
              <a:rPr lang="en-US" sz="2400" dirty="0">
                <a:solidFill>
                  <a:srgbClr val="000000"/>
                </a:solidFill>
                <a:latin typeface="-webkit-standard"/>
              </a:rPr>
              <a:t>.</a:t>
            </a:r>
            <a:r>
              <a:rPr lang="en-US" sz="2400" b="0" i="0" u="none" strike="noStrike" dirty="0">
                <a:solidFill>
                  <a:srgbClr val="000000"/>
                </a:solidFill>
                <a:effectLst/>
                <a:latin typeface="-webkit-standard"/>
              </a:rPr>
              <a:t> </a:t>
            </a:r>
            <a:endParaRPr lang="en-US" sz="2400" dirty="0">
              <a:solidFill>
                <a:srgbClr val="000000"/>
              </a:solidFill>
              <a:latin typeface="-webkit-standard"/>
            </a:endParaRPr>
          </a:p>
          <a:p>
            <a:pPr marL="0" indent="0">
              <a:buNone/>
            </a:pPr>
            <a:r>
              <a:rPr lang="en-US" sz="2400" b="0" i="0" u="none" strike="noStrike" dirty="0">
                <a:solidFill>
                  <a:srgbClr val="000000"/>
                </a:solidFill>
                <a:effectLst/>
                <a:latin typeface="-webkit-standard"/>
              </a:rPr>
              <a:t>If there has been no local recurrence or metastases, rate based on residuals.</a:t>
            </a:r>
            <a:endParaRPr lang="en-US" sz="2400" dirty="0"/>
          </a:p>
        </p:txBody>
      </p:sp>
      <p:sp>
        <p:nvSpPr>
          <p:cNvPr id="4" name="Slide Number Placeholder 3">
            <a:extLst>
              <a:ext uri="{FF2B5EF4-FFF2-40B4-BE49-F238E27FC236}">
                <a16:creationId xmlns:a16="http://schemas.microsoft.com/office/drawing/2014/main" id="{91688F55-DD56-9721-79C1-72B9567EF646}"/>
              </a:ext>
            </a:extLst>
          </p:cNvPr>
          <p:cNvSpPr>
            <a:spLocks noGrp="1"/>
          </p:cNvSpPr>
          <p:nvPr>
            <p:ph type="sldNum" sz="quarter" idx="12"/>
          </p:nvPr>
        </p:nvSpPr>
        <p:spPr/>
        <p:txBody>
          <a:bodyPr/>
          <a:lstStyle/>
          <a:p>
            <a:fld id="{60B18D57-13A5-4968-950D-8FEF41FA4399}" type="slidenum">
              <a:rPr lang="en-US" smtClean="0"/>
              <a:pPr/>
              <a:t>30</a:t>
            </a:fld>
            <a:endParaRPr lang="en-US" dirty="0"/>
          </a:p>
        </p:txBody>
      </p:sp>
      <p:sp>
        <p:nvSpPr>
          <p:cNvPr id="5" name="Title 4">
            <a:extLst>
              <a:ext uri="{FF2B5EF4-FFF2-40B4-BE49-F238E27FC236}">
                <a16:creationId xmlns:a16="http://schemas.microsoft.com/office/drawing/2014/main" id="{16440F45-4989-EB4D-56E1-CB5943D6B78A}"/>
              </a:ext>
            </a:extLst>
          </p:cNvPr>
          <p:cNvSpPr>
            <a:spLocks noGrp="1"/>
          </p:cNvSpPr>
          <p:nvPr>
            <p:ph type="title"/>
          </p:nvPr>
        </p:nvSpPr>
        <p:spPr/>
        <p:txBody>
          <a:bodyPr/>
          <a:lstStyle/>
          <a:p>
            <a:r>
              <a:rPr lang="en-US" dirty="0"/>
              <a:t>38 CFR 4.71a. DC 5012</a:t>
            </a:r>
          </a:p>
        </p:txBody>
      </p:sp>
    </p:spTree>
    <p:extLst>
      <p:ext uri="{BB962C8B-B14F-4D97-AF65-F5344CB8AC3E}">
        <p14:creationId xmlns:p14="http://schemas.microsoft.com/office/powerpoint/2010/main" val="838849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B5C3C0-A4B7-5188-D722-76DEFA4F0BB9}"/>
              </a:ext>
            </a:extLst>
          </p:cNvPr>
          <p:cNvSpPr>
            <a:spLocks noGrp="1"/>
          </p:cNvSpPr>
          <p:nvPr>
            <p:ph idx="1"/>
          </p:nvPr>
        </p:nvSpPr>
        <p:spPr/>
        <p:txBody>
          <a:bodyPr/>
          <a:lstStyle/>
          <a:p>
            <a:pPr marL="0" indent="0">
              <a:buNone/>
            </a:pPr>
            <a:r>
              <a:rPr lang="en-US" sz="2400" b="0" i="0" u="none" strike="noStrike" dirty="0">
                <a:solidFill>
                  <a:srgbClr val="000000"/>
                </a:solidFill>
                <a:effectLst/>
                <a:latin typeface="-webkit-standard"/>
              </a:rPr>
              <a:t>Sarcoma, soft tissue (of muscle, fat, or fibrous connective tissue</a:t>
            </a:r>
            <a:r>
              <a:rPr lang="en-US" sz="2400" dirty="0">
                <a:solidFill>
                  <a:srgbClr val="000000"/>
                </a:solidFill>
                <a:latin typeface="-webkit-standard"/>
              </a:rPr>
              <a:t>).                     </a:t>
            </a:r>
            <a:r>
              <a:rPr lang="en-US" sz="2400" b="0" i="0" u="none" strike="noStrike" dirty="0">
                <a:solidFill>
                  <a:srgbClr val="000000"/>
                </a:solidFill>
                <a:effectLst/>
                <a:latin typeface="-webkit-standard"/>
              </a:rPr>
              <a:t>100 </a:t>
            </a:r>
          </a:p>
          <a:p>
            <a:endParaRPr lang="en-US" sz="2400" dirty="0">
              <a:solidFill>
                <a:srgbClr val="000000"/>
              </a:solidFill>
              <a:latin typeface="-webkit-standard"/>
            </a:endParaRPr>
          </a:p>
          <a:p>
            <a:pPr marL="0" indent="0">
              <a:buNone/>
            </a:pPr>
            <a:r>
              <a:rPr lang="en-US" sz="2400" b="1" i="0" u="none" strike="noStrike" dirty="0">
                <a:solidFill>
                  <a:srgbClr val="000000"/>
                </a:solidFill>
                <a:effectLst/>
              </a:rPr>
              <a:t>Note:</a:t>
            </a:r>
            <a:r>
              <a:rPr lang="en-US" sz="2400" b="1" i="0" u="none" strike="noStrike" dirty="0">
                <a:solidFill>
                  <a:srgbClr val="000000"/>
                </a:solidFill>
                <a:effectLst/>
                <a:latin typeface="-webkit-standard"/>
              </a:rPr>
              <a:t> </a:t>
            </a:r>
            <a:r>
              <a:rPr lang="en-US" sz="2400" b="0" i="0" u="none" strike="noStrike" dirty="0">
                <a:solidFill>
                  <a:srgbClr val="000000"/>
                </a:solidFill>
                <a:effectLst/>
                <a:latin typeface="-webkit-standard"/>
              </a:rPr>
              <a:t>A rating of 100 percent shall continue beyond the cessation of any surgery, radiation treatment, </a:t>
            </a:r>
            <a:r>
              <a:rPr lang="en-US" sz="2400" b="0" i="0" u="none" strike="noStrike" dirty="0" err="1">
                <a:solidFill>
                  <a:srgbClr val="000000"/>
                </a:solidFill>
                <a:effectLst/>
                <a:latin typeface="-webkit-standard"/>
              </a:rPr>
              <a:t>antineoplastic</a:t>
            </a:r>
            <a:r>
              <a:rPr lang="en-US" sz="2400" b="0" i="0" u="none" strike="noStrike" dirty="0">
                <a:solidFill>
                  <a:srgbClr val="000000"/>
                </a:solidFill>
                <a:effectLst/>
                <a:latin typeface="-webkit-standard"/>
              </a:rPr>
              <a:t> chemotherapy or other therapeutic procedures. Six months after discontinuance of such treatment, the appropriate disability rating shall be determined by mandatory VA examination. </a:t>
            </a:r>
          </a:p>
          <a:p>
            <a:pPr marL="0" indent="0">
              <a:buNone/>
            </a:pPr>
            <a:r>
              <a:rPr lang="en-US" sz="2400" b="0" i="0" u="none" strike="noStrike" dirty="0">
                <a:solidFill>
                  <a:srgbClr val="000000"/>
                </a:solidFill>
                <a:effectLst/>
                <a:latin typeface="-webkit-standard"/>
              </a:rPr>
              <a:t>Any change in evaluation based upon that or any subsequent examination shall be subject to the provisions of </a:t>
            </a:r>
            <a:r>
              <a:rPr lang="en-US" sz="2400" b="0" i="0" dirty="0">
                <a:effectLst/>
                <a:hlinkClick r:id="rId2"/>
              </a:rPr>
              <a:t>§ 3.105(e) of this chapter</a:t>
            </a:r>
            <a:r>
              <a:rPr lang="en-US" sz="2400" b="0" i="0" u="none" strike="noStrike" dirty="0">
                <a:solidFill>
                  <a:srgbClr val="000000"/>
                </a:solidFill>
                <a:effectLst/>
                <a:latin typeface="-webkit-standard"/>
              </a:rPr>
              <a:t>. If there has been no local recurrence or metastasis, rate on residual impairment of function.</a:t>
            </a:r>
            <a:endParaRPr lang="en-US" sz="2400" dirty="0"/>
          </a:p>
        </p:txBody>
      </p:sp>
      <p:sp>
        <p:nvSpPr>
          <p:cNvPr id="4" name="Slide Number Placeholder 3">
            <a:extLst>
              <a:ext uri="{FF2B5EF4-FFF2-40B4-BE49-F238E27FC236}">
                <a16:creationId xmlns:a16="http://schemas.microsoft.com/office/drawing/2014/main" id="{EE6ADFF8-17EC-4E69-D678-E82323B40BAF}"/>
              </a:ext>
            </a:extLst>
          </p:cNvPr>
          <p:cNvSpPr>
            <a:spLocks noGrp="1"/>
          </p:cNvSpPr>
          <p:nvPr>
            <p:ph type="sldNum" sz="quarter" idx="12"/>
          </p:nvPr>
        </p:nvSpPr>
        <p:spPr/>
        <p:txBody>
          <a:bodyPr/>
          <a:lstStyle/>
          <a:p>
            <a:fld id="{60B18D57-13A5-4968-950D-8FEF41FA4399}" type="slidenum">
              <a:rPr lang="en-US" smtClean="0"/>
              <a:pPr/>
              <a:t>31</a:t>
            </a:fld>
            <a:endParaRPr lang="en-US" dirty="0"/>
          </a:p>
        </p:txBody>
      </p:sp>
      <p:sp>
        <p:nvSpPr>
          <p:cNvPr id="5" name="Title 4">
            <a:extLst>
              <a:ext uri="{FF2B5EF4-FFF2-40B4-BE49-F238E27FC236}">
                <a16:creationId xmlns:a16="http://schemas.microsoft.com/office/drawing/2014/main" id="{E3CE2A28-C521-F9CF-149F-AB5973CC44B8}"/>
              </a:ext>
            </a:extLst>
          </p:cNvPr>
          <p:cNvSpPr>
            <a:spLocks noGrp="1"/>
          </p:cNvSpPr>
          <p:nvPr>
            <p:ph type="title"/>
          </p:nvPr>
        </p:nvSpPr>
        <p:spPr/>
        <p:txBody>
          <a:bodyPr/>
          <a:lstStyle/>
          <a:p>
            <a:r>
              <a:rPr lang="en-US" dirty="0"/>
              <a:t>38 CFR 4.73. DC 5329</a:t>
            </a:r>
          </a:p>
        </p:txBody>
      </p:sp>
    </p:spTree>
    <p:extLst>
      <p:ext uri="{BB962C8B-B14F-4D97-AF65-F5344CB8AC3E}">
        <p14:creationId xmlns:p14="http://schemas.microsoft.com/office/powerpoint/2010/main" val="2885159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3AD45C-B7F3-6178-F1B4-B82E54C750BD}"/>
              </a:ext>
            </a:extLst>
          </p:cNvPr>
          <p:cNvSpPr>
            <a:spLocks noGrp="1"/>
          </p:cNvSpPr>
          <p:nvPr>
            <p:ph idx="1"/>
          </p:nvPr>
        </p:nvSpPr>
        <p:spPr/>
        <p:txBody>
          <a:bodyPr/>
          <a:lstStyle/>
          <a:p>
            <a:pPr marL="0" indent="0">
              <a:buNone/>
            </a:pPr>
            <a:r>
              <a:rPr lang="en-US" sz="2400" b="0" i="0" u="none" strike="noStrike" dirty="0">
                <a:solidFill>
                  <a:srgbClr val="000000"/>
                </a:solidFill>
                <a:effectLst/>
                <a:latin typeface="-webkit-standard"/>
              </a:rPr>
              <a:t>Malignant neoplasms of the eye, orbit, and adnexa (excluding skin): Malignant neoplasms of the eye, orbit, and adnexa (excluding skin) that require therapy that is comparable to those used for systemic malignancies, i.e., systemic chemotherapy, X-ray therapy more extensive than to the area of the eye, or surgery more extensive than enucleation                                                                                         100 </a:t>
            </a:r>
          </a:p>
          <a:p>
            <a:pPr marL="0" indent="0">
              <a:buNone/>
            </a:pPr>
            <a:endParaRPr lang="en-US" sz="2400" b="0" i="0" u="none" strike="noStrike" dirty="0">
              <a:solidFill>
                <a:srgbClr val="000000"/>
              </a:solidFill>
              <a:effectLst/>
              <a:latin typeface="-webkit-standard"/>
            </a:endParaRPr>
          </a:p>
          <a:p>
            <a:pPr marL="0" indent="0">
              <a:buNone/>
            </a:pPr>
            <a:r>
              <a:rPr lang="en-US" sz="2400" b="1" i="0" u="none" strike="noStrike" dirty="0">
                <a:solidFill>
                  <a:srgbClr val="000000"/>
                </a:solidFill>
                <a:effectLst/>
                <a:latin typeface="-webkit-standard"/>
              </a:rPr>
              <a:t>Note: </a:t>
            </a:r>
            <a:r>
              <a:rPr lang="en-US" sz="2400" b="0" i="0" u="none" strike="noStrike" dirty="0">
                <a:solidFill>
                  <a:srgbClr val="000000"/>
                </a:solidFill>
                <a:effectLst/>
                <a:latin typeface="-webkit-standard"/>
              </a:rPr>
              <a:t>Continue the 100 percent rating beyond the cessation of any surgical, X-ray, </a:t>
            </a:r>
            <a:r>
              <a:rPr lang="en-US" sz="2400" b="0" i="0" u="none" strike="noStrike" dirty="0" err="1">
                <a:solidFill>
                  <a:srgbClr val="000000"/>
                </a:solidFill>
                <a:effectLst/>
                <a:latin typeface="-webkit-standard"/>
              </a:rPr>
              <a:t>antineoplastic</a:t>
            </a:r>
            <a:r>
              <a:rPr lang="en-US" sz="2400" b="0" i="0" u="none" strike="noStrike" dirty="0">
                <a:solidFill>
                  <a:srgbClr val="000000"/>
                </a:solidFill>
                <a:effectLst/>
                <a:latin typeface="-webkit-standard"/>
              </a:rPr>
              <a:t> chemotherapy, or other therapeutic procedure. Six months after discontinuance of such treatment, the appropriate disability rating will be determined by mandatory VA examination. Any change in evaluation based upon that or any subsequent examination will be subject to the provisions of </a:t>
            </a:r>
            <a:r>
              <a:rPr lang="en-US" sz="2400" b="0" i="0" dirty="0">
                <a:effectLst/>
                <a:hlinkClick r:id="rId2"/>
              </a:rPr>
              <a:t>§ 3.105(e) of this chapter</a:t>
            </a:r>
            <a:r>
              <a:rPr lang="en-US" sz="2400" b="0" i="0" u="none" strike="noStrike" dirty="0">
                <a:solidFill>
                  <a:srgbClr val="000000"/>
                </a:solidFill>
                <a:effectLst/>
                <a:latin typeface="-webkit-standard"/>
              </a:rPr>
              <a:t>. If there has been no local recurrence or metastasis, evaluate based on residuals</a:t>
            </a:r>
            <a:endParaRPr lang="en-US" sz="2400" dirty="0"/>
          </a:p>
        </p:txBody>
      </p:sp>
      <p:sp>
        <p:nvSpPr>
          <p:cNvPr id="4" name="Slide Number Placeholder 3">
            <a:extLst>
              <a:ext uri="{FF2B5EF4-FFF2-40B4-BE49-F238E27FC236}">
                <a16:creationId xmlns:a16="http://schemas.microsoft.com/office/drawing/2014/main" id="{B45CD5D5-5209-2C95-994F-498FD96FF6DD}"/>
              </a:ext>
            </a:extLst>
          </p:cNvPr>
          <p:cNvSpPr>
            <a:spLocks noGrp="1"/>
          </p:cNvSpPr>
          <p:nvPr>
            <p:ph type="sldNum" sz="quarter" idx="12"/>
          </p:nvPr>
        </p:nvSpPr>
        <p:spPr/>
        <p:txBody>
          <a:bodyPr/>
          <a:lstStyle/>
          <a:p>
            <a:fld id="{60B18D57-13A5-4968-950D-8FEF41FA4399}" type="slidenum">
              <a:rPr lang="en-US" smtClean="0"/>
              <a:pPr/>
              <a:t>32</a:t>
            </a:fld>
            <a:endParaRPr lang="en-US" dirty="0"/>
          </a:p>
        </p:txBody>
      </p:sp>
      <p:sp>
        <p:nvSpPr>
          <p:cNvPr id="5" name="Title 4">
            <a:extLst>
              <a:ext uri="{FF2B5EF4-FFF2-40B4-BE49-F238E27FC236}">
                <a16:creationId xmlns:a16="http://schemas.microsoft.com/office/drawing/2014/main" id="{CE190F35-21A4-2AC2-5635-61D30450D34E}"/>
              </a:ext>
            </a:extLst>
          </p:cNvPr>
          <p:cNvSpPr>
            <a:spLocks noGrp="1"/>
          </p:cNvSpPr>
          <p:nvPr>
            <p:ph type="title"/>
          </p:nvPr>
        </p:nvSpPr>
        <p:spPr/>
        <p:txBody>
          <a:bodyPr/>
          <a:lstStyle/>
          <a:p>
            <a:r>
              <a:rPr lang="en-US" dirty="0"/>
              <a:t>38 CFR 4.79. DC 6014</a:t>
            </a:r>
          </a:p>
        </p:txBody>
      </p:sp>
    </p:spTree>
    <p:extLst>
      <p:ext uri="{BB962C8B-B14F-4D97-AF65-F5344CB8AC3E}">
        <p14:creationId xmlns:p14="http://schemas.microsoft.com/office/powerpoint/2010/main" val="1469540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B5C3C0-A4B7-5188-D722-76DEFA4F0BB9}"/>
              </a:ext>
            </a:extLst>
          </p:cNvPr>
          <p:cNvSpPr>
            <a:spLocks noGrp="1"/>
          </p:cNvSpPr>
          <p:nvPr>
            <p:ph idx="1"/>
          </p:nvPr>
        </p:nvSpPr>
        <p:spPr>
          <a:xfrm>
            <a:off x="838200" y="1268726"/>
            <a:ext cx="10515600" cy="4882058"/>
          </a:xfrm>
        </p:spPr>
        <p:txBody>
          <a:bodyPr/>
          <a:lstStyle/>
          <a:p>
            <a:pPr marL="0" indent="0">
              <a:buNone/>
            </a:pPr>
            <a:endParaRPr lang="en-US" sz="2400" dirty="0">
              <a:solidFill>
                <a:srgbClr val="000000"/>
              </a:solidFill>
              <a:latin typeface="-webkit-standard"/>
            </a:endParaRPr>
          </a:p>
          <a:p>
            <a:pPr marL="0" indent="0">
              <a:buNone/>
            </a:pPr>
            <a:r>
              <a:rPr lang="en-US" sz="2400" b="0" i="0" u="none" strike="noStrike" dirty="0">
                <a:solidFill>
                  <a:srgbClr val="000000"/>
                </a:solidFill>
                <a:effectLst/>
                <a:latin typeface="-webkit-standard"/>
              </a:rPr>
              <a:t>Malignant neoplasms of the eye, orbit, and adnexa (excluding skin) that do not require therapy comparable to that for systemic malignancies: </a:t>
            </a:r>
          </a:p>
          <a:p>
            <a:pPr marL="0" indent="0">
              <a:buNone/>
            </a:pPr>
            <a:endParaRPr lang="en-US" sz="2400" dirty="0">
              <a:solidFill>
                <a:srgbClr val="000000"/>
              </a:solidFill>
              <a:latin typeface="-webkit-standard"/>
            </a:endParaRPr>
          </a:p>
          <a:p>
            <a:pPr marL="0" indent="0">
              <a:buNone/>
            </a:pPr>
            <a:r>
              <a:rPr lang="en-US" sz="2400" b="0" i="0" u="none" strike="noStrike" dirty="0">
                <a:solidFill>
                  <a:srgbClr val="000000"/>
                </a:solidFill>
                <a:effectLst/>
                <a:latin typeface="-webkit-standard"/>
              </a:rPr>
              <a:t>Separately evaluate visual and </a:t>
            </a:r>
            <a:r>
              <a:rPr lang="en-US" sz="2400" b="0" i="0" u="none" strike="noStrike" dirty="0" err="1">
                <a:solidFill>
                  <a:srgbClr val="000000"/>
                </a:solidFill>
                <a:effectLst/>
                <a:latin typeface="-webkit-standard"/>
              </a:rPr>
              <a:t>nonvisual</a:t>
            </a:r>
            <a:r>
              <a:rPr lang="en-US" sz="2400" b="0" i="0" u="none" strike="noStrike" dirty="0">
                <a:solidFill>
                  <a:srgbClr val="000000"/>
                </a:solidFill>
                <a:effectLst/>
                <a:latin typeface="-webkit-standard"/>
              </a:rPr>
              <a:t> impairment, e.g., disfigurement (diagnostic code 7800), and combine the evaluations</a:t>
            </a:r>
            <a:endParaRPr lang="en-US" sz="2400" dirty="0"/>
          </a:p>
        </p:txBody>
      </p:sp>
      <p:sp>
        <p:nvSpPr>
          <p:cNvPr id="4" name="Slide Number Placeholder 3">
            <a:extLst>
              <a:ext uri="{FF2B5EF4-FFF2-40B4-BE49-F238E27FC236}">
                <a16:creationId xmlns:a16="http://schemas.microsoft.com/office/drawing/2014/main" id="{EE6ADFF8-17EC-4E69-D678-E82323B40BAF}"/>
              </a:ext>
            </a:extLst>
          </p:cNvPr>
          <p:cNvSpPr>
            <a:spLocks noGrp="1"/>
          </p:cNvSpPr>
          <p:nvPr>
            <p:ph type="sldNum" sz="quarter" idx="12"/>
          </p:nvPr>
        </p:nvSpPr>
        <p:spPr/>
        <p:txBody>
          <a:bodyPr/>
          <a:lstStyle/>
          <a:p>
            <a:fld id="{60B18D57-13A5-4968-950D-8FEF41FA4399}" type="slidenum">
              <a:rPr lang="en-US" smtClean="0"/>
              <a:pPr/>
              <a:t>33</a:t>
            </a:fld>
            <a:endParaRPr lang="en-US" dirty="0"/>
          </a:p>
        </p:txBody>
      </p:sp>
      <p:sp>
        <p:nvSpPr>
          <p:cNvPr id="7" name="Title 4">
            <a:extLst>
              <a:ext uri="{FF2B5EF4-FFF2-40B4-BE49-F238E27FC236}">
                <a16:creationId xmlns:a16="http://schemas.microsoft.com/office/drawing/2014/main" id="{4C7A057B-B1F2-E781-B383-2EDB07398F40}"/>
              </a:ext>
            </a:extLst>
          </p:cNvPr>
          <p:cNvSpPr>
            <a:spLocks noGrp="1"/>
          </p:cNvSpPr>
          <p:nvPr>
            <p:ph type="title"/>
          </p:nvPr>
        </p:nvSpPr>
        <p:spPr>
          <a:prstGeom prst="rect">
            <a:avLst/>
          </a:prstGeom>
        </p:spPr>
        <p:txBody>
          <a:bodyPr anchor="ct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dirty="0"/>
              <a:t>38 CFR 4.79. DC 6014. (Continued )</a:t>
            </a:r>
          </a:p>
        </p:txBody>
      </p:sp>
    </p:spTree>
    <p:extLst>
      <p:ext uri="{BB962C8B-B14F-4D97-AF65-F5344CB8AC3E}">
        <p14:creationId xmlns:p14="http://schemas.microsoft.com/office/powerpoint/2010/main" val="13997191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B5C3C0-A4B7-5188-D722-76DEFA4F0BB9}"/>
              </a:ext>
            </a:extLst>
          </p:cNvPr>
          <p:cNvSpPr>
            <a:spLocks noGrp="1"/>
          </p:cNvSpPr>
          <p:nvPr>
            <p:ph idx="1"/>
          </p:nvPr>
        </p:nvSpPr>
        <p:spPr/>
        <p:txBody>
          <a:bodyPr/>
          <a:lstStyle/>
          <a:p>
            <a:pPr marL="0" indent="0">
              <a:buNone/>
            </a:pPr>
            <a:r>
              <a:rPr lang="en-US" sz="2400" b="0" i="0" u="none" strike="noStrike" dirty="0">
                <a:solidFill>
                  <a:srgbClr val="000000"/>
                </a:solidFill>
                <a:effectLst/>
                <a:latin typeface="-webkit-standard"/>
              </a:rPr>
              <a:t>Neoplasms, malignant, any specified part of respiratory system exclusive of skin growths                                                                                                                           100 </a:t>
            </a:r>
          </a:p>
          <a:p>
            <a:pPr marL="0" indent="0">
              <a:buNone/>
            </a:pPr>
            <a:endParaRPr lang="en-US" sz="2400" dirty="0">
              <a:solidFill>
                <a:srgbClr val="000000"/>
              </a:solidFill>
              <a:latin typeface="-webkit-standard"/>
            </a:endParaRPr>
          </a:p>
          <a:p>
            <a:pPr marL="0" indent="0">
              <a:buNone/>
            </a:pPr>
            <a:r>
              <a:rPr lang="en-US" sz="2400" b="1" i="0" u="none" strike="noStrike" dirty="0">
                <a:solidFill>
                  <a:srgbClr val="000000"/>
                </a:solidFill>
                <a:effectLst/>
              </a:rPr>
              <a:t>Note:</a:t>
            </a:r>
            <a:r>
              <a:rPr lang="en-US" sz="2400" b="0" i="0" u="none" strike="noStrike" dirty="0">
                <a:solidFill>
                  <a:srgbClr val="000000"/>
                </a:solidFill>
                <a:effectLst/>
                <a:latin typeface="-webkit-standard"/>
              </a:rPr>
              <a:t> A rating of 100 percent shall continue beyond the cessation of any surgical, X-ray, </a:t>
            </a:r>
            <a:r>
              <a:rPr lang="en-US" sz="2400" b="0" i="0" u="none" strike="noStrike" dirty="0" err="1">
                <a:solidFill>
                  <a:srgbClr val="000000"/>
                </a:solidFill>
                <a:effectLst/>
                <a:latin typeface="-webkit-standard"/>
              </a:rPr>
              <a:t>antineoplastic</a:t>
            </a:r>
            <a:r>
              <a:rPr lang="en-US" sz="2400" b="0" i="0" u="none" strike="noStrike" dirty="0">
                <a:solidFill>
                  <a:srgbClr val="000000"/>
                </a:solidFill>
                <a:effectLst/>
                <a:latin typeface="-webkit-standard"/>
              </a:rPr>
              <a:t> chemotherapy or other therapeutic procedure. Six months after discontinuance of such treatment, the appropriate disability rating shall be determined by mandatory VA examination. </a:t>
            </a:r>
          </a:p>
          <a:p>
            <a:pPr marL="0" indent="0">
              <a:buNone/>
            </a:pPr>
            <a:r>
              <a:rPr lang="en-US" sz="2400" b="0" i="0" u="none" strike="noStrike" dirty="0">
                <a:solidFill>
                  <a:srgbClr val="000000"/>
                </a:solidFill>
                <a:effectLst/>
                <a:latin typeface="-webkit-standard"/>
              </a:rPr>
              <a:t>Any change in evaluation based upon that or any subsequent examination shall be subject to the provisions of </a:t>
            </a:r>
            <a:r>
              <a:rPr lang="en-US" sz="2400" b="0" i="0" dirty="0">
                <a:effectLst/>
                <a:hlinkClick r:id="rId2"/>
              </a:rPr>
              <a:t>§ 3.105(e) of this chapter</a:t>
            </a:r>
            <a:r>
              <a:rPr lang="en-US" sz="2400" b="0" i="0" u="none" strike="noStrike" dirty="0">
                <a:solidFill>
                  <a:srgbClr val="000000"/>
                </a:solidFill>
                <a:effectLst/>
                <a:latin typeface="-webkit-standard"/>
              </a:rPr>
              <a:t>. If there has been no local recurrence or metastasis, rate on residuals.</a:t>
            </a:r>
            <a:endParaRPr lang="en-US" sz="2400" dirty="0"/>
          </a:p>
        </p:txBody>
      </p:sp>
      <p:sp>
        <p:nvSpPr>
          <p:cNvPr id="4" name="Slide Number Placeholder 3">
            <a:extLst>
              <a:ext uri="{FF2B5EF4-FFF2-40B4-BE49-F238E27FC236}">
                <a16:creationId xmlns:a16="http://schemas.microsoft.com/office/drawing/2014/main" id="{EE6ADFF8-17EC-4E69-D678-E82323B40BAF}"/>
              </a:ext>
            </a:extLst>
          </p:cNvPr>
          <p:cNvSpPr>
            <a:spLocks noGrp="1"/>
          </p:cNvSpPr>
          <p:nvPr>
            <p:ph type="sldNum" sz="quarter" idx="12"/>
          </p:nvPr>
        </p:nvSpPr>
        <p:spPr/>
        <p:txBody>
          <a:bodyPr/>
          <a:lstStyle/>
          <a:p>
            <a:fld id="{60B18D57-13A5-4968-950D-8FEF41FA4399}" type="slidenum">
              <a:rPr lang="en-US" smtClean="0"/>
              <a:pPr/>
              <a:t>34</a:t>
            </a:fld>
            <a:endParaRPr lang="en-US" dirty="0"/>
          </a:p>
        </p:txBody>
      </p:sp>
      <p:sp>
        <p:nvSpPr>
          <p:cNvPr id="5" name="Title 4">
            <a:extLst>
              <a:ext uri="{FF2B5EF4-FFF2-40B4-BE49-F238E27FC236}">
                <a16:creationId xmlns:a16="http://schemas.microsoft.com/office/drawing/2014/main" id="{E3CE2A28-C521-F9CF-149F-AB5973CC44B8}"/>
              </a:ext>
            </a:extLst>
          </p:cNvPr>
          <p:cNvSpPr>
            <a:spLocks noGrp="1"/>
          </p:cNvSpPr>
          <p:nvPr>
            <p:ph type="title"/>
          </p:nvPr>
        </p:nvSpPr>
        <p:spPr/>
        <p:txBody>
          <a:bodyPr/>
          <a:lstStyle/>
          <a:p>
            <a:r>
              <a:rPr lang="en-US" dirty="0"/>
              <a:t>38 CFR 4.73.  DC 6819</a:t>
            </a:r>
          </a:p>
        </p:txBody>
      </p:sp>
    </p:spTree>
    <p:extLst>
      <p:ext uri="{BB962C8B-B14F-4D97-AF65-F5344CB8AC3E}">
        <p14:creationId xmlns:p14="http://schemas.microsoft.com/office/powerpoint/2010/main" val="2592156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6ADFF8-17EC-4E69-D678-E82323B40BAF}"/>
              </a:ext>
            </a:extLst>
          </p:cNvPr>
          <p:cNvSpPr>
            <a:spLocks noGrp="1"/>
          </p:cNvSpPr>
          <p:nvPr>
            <p:ph type="sldNum" sz="quarter" idx="12"/>
          </p:nvPr>
        </p:nvSpPr>
        <p:spPr/>
        <p:txBody>
          <a:bodyPr/>
          <a:lstStyle/>
          <a:p>
            <a:fld id="{60B18D57-13A5-4968-950D-8FEF41FA4399}" type="slidenum">
              <a:rPr lang="en-US" smtClean="0"/>
              <a:pPr/>
              <a:t>35</a:t>
            </a:fld>
            <a:endParaRPr lang="en-US" dirty="0"/>
          </a:p>
        </p:txBody>
      </p:sp>
      <p:sp>
        <p:nvSpPr>
          <p:cNvPr id="6" name="Content Placeholder 1">
            <a:extLst>
              <a:ext uri="{FF2B5EF4-FFF2-40B4-BE49-F238E27FC236}">
                <a16:creationId xmlns:a16="http://schemas.microsoft.com/office/drawing/2014/main" id="{27A33141-E5F3-B052-425D-B9E45A6280E5}"/>
              </a:ext>
            </a:extLst>
          </p:cNvPr>
          <p:cNvSpPr txBox="1">
            <a:spLocks noGrp="1"/>
          </p:cNvSpPr>
          <p:nvPr>
            <p:ph idx="1"/>
          </p:nvPr>
        </p:nvSpPr>
        <p:spPr>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0000"/>
                </a:solidFill>
                <a:latin typeface="-webkit-standard"/>
              </a:rPr>
              <a:t>Malignant neoplasms of the digestive system, exclusive of skin growths            100 </a:t>
            </a:r>
          </a:p>
          <a:p>
            <a:pPr marL="0" indent="0">
              <a:buNone/>
            </a:pPr>
            <a:endParaRPr lang="en-US" sz="2400" dirty="0">
              <a:solidFill>
                <a:srgbClr val="000000"/>
              </a:solidFill>
              <a:latin typeface="-webkit-standard"/>
            </a:endParaRPr>
          </a:p>
          <a:p>
            <a:pPr marL="0" indent="0">
              <a:buNone/>
            </a:pPr>
            <a:r>
              <a:rPr lang="en-US" sz="2400" b="1" dirty="0">
                <a:solidFill>
                  <a:srgbClr val="000000"/>
                </a:solidFill>
              </a:rPr>
              <a:t>Note:</a:t>
            </a:r>
            <a:r>
              <a:rPr lang="en-US" sz="2400" b="1" dirty="0">
                <a:solidFill>
                  <a:srgbClr val="000000"/>
                </a:solidFill>
                <a:latin typeface="-webkit-standard"/>
              </a:rPr>
              <a:t> </a:t>
            </a:r>
            <a:r>
              <a:rPr lang="en-US" sz="2400" dirty="0">
                <a:solidFill>
                  <a:srgbClr val="000000"/>
                </a:solidFill>
                <a:latin typeface="-webkit-standard"/>
              </a:rPr>
              <a:t>A rating of 100 percent shall continue beyond the cessation of any surgical, X-ray, </a:t>
            </a:r>
            <a:r>
              <a:rPr lang="en-US" sz="2400" dirty="0" err="1">
                <a:solidFill>
                  <a:srgbClr val="000000"/>
                </a:solidFill>
                <a:latin typeface="-webkit-standard"/>
              </a:rPr>
              <a:t>antineoplastic</a:t>
            </a:r>
            <a:r>
              <a:rPr lang="en-US" sz="2400" dirty="0">
                <a:solidFill>
                  <a:srgbClr val="000000"/>
                </a:solidFill>
                <a:latin typeface="-webkit-standard"/>
              </a:rPr>
              <a:t> chemotherapy or other therapeutic procedure. Six months after discontinuance of such treatment, the appropriate disability rating shall be determined by mandatory VA examination. </a:t>
            </a:r>
          </a:p>
          <a:p>
            <a:pPr marL="0" indent="0">
              <a:buNone/>
            </a:pPr>
            <a:r>
              <a:rPr lang="en-US" sz="2400" dirty="0">
                <a:solidFill>
                  <a:srgbClr val="000000"/>
                </a:solidFill>
                <a:latin typeface="-webkit-standard"/>
              </a:rPr>
              <a:t>Any change in evaluation based upon that or any subsequent examination shall be subject to the provisions of </a:t>
            </a:r>
            <a:r>
              <a:rPr lang="en-US" sz="2400" dirty="0">
                <a:hlinkClick r:id="rId2"/>
              </a:rPr>
              <a:t>§ 3.105(e) of this chapter</a:t>
            </a:r>
            <a:r>
              <a:rPr lang="en-US" sz="2400" dirty="0">
                <a:solidFill>
                  <a:srgbClr val="000000"/>
                </a:solidFill>
                <a:latin typeface="-webkit-standard"/>
              </a:rPr>
              <a:t>. If there has been no local recurrence or metastasis, rate on residuals.</a:t>
            </a:r>
            <a:endParaRPr lang="en-US" sz="2400" dirty="0"/>
          </a:p>
        </p:txBody>
      </p:sp>
      <p:sp>
        <p:nvSpPr>
          <p:cNvPr id="8" name="Title 4">
            <a:extLst>
              <a:ext uri="{FF2B5EF4-FFF2-40B4-BE49-F238E27FC236}">
                <a16:creationId xmlns:a16="http://schemas.microsoft.com/office/drawing/2014/main" id="{94D26A8E-74FC-C0AC-9D71-C751647BBFC3}"/>
              </a:ext>
            </a:extLst>
          </p:cNvPr>
          <p:cNvSpPr txBox="1">
            <a:spLocks noGrp="1"/>
          </p:cNvSpPr>
          <p:nvPr>
            <p:ph type="title"/>
          </p:nvPr>
        </p:nvSpPr>
        <p:spPr>
          <a:prstGeom prst="rect">
            <a:avLst/>
          </a:prstGeom>
        </p:spPr>
        <p:txBody>
          <a:bodyPr anchor="ct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dirty="0"/>
              <a:t>38 CFR 4.114.  DC 7343</a:t>
            </a:r>
          </a:p>
        </p:txBody>
      </p:sp>
    </p:spTree>
    <p:extLst>
      <p:ext uri="{BB962C8B-B14F-4D97-AF65-F5344CB8AC3E}">
        <p14:creationId xmlns:p14="http://schemas.microsoft.com/office/powerpoint/2010/main" val="3527995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B5C3C0-A4B7-5188-D722-76DEFA4F0BB9}"/>
              </a:ext>
            </a:extLst>
          </p:cNvPr>
          <p:cNvSpPr>
            <a:spLocks noGrp="1"/>
          </p:cNvSpPr>
          <p:nvPr>
            <p:ph idx="1"/>
          </p:nvPr>
        </p:nvSpPr>
        <p:spPr/>
        <p:txBody>
          <a:bodyPr/>
          <a:lstStyle/>
          <a:p>
            <a:pPr marL="0" indent="0">
              <a:buNone/>
            </a:pPr>
            <a:r>
              <a:rPr lang="en-US" sz="2400" b="0" i="0" u="none" strike="noStrike" dirty="0">
                <a:solidFill>
                  <a:srgbClr val="000000"/>
                </a:solidFill>
                <a:effectLst/>
                <a:latin typeface="-webkit-standard"/>
              </a:rPr>
              <a:t>Malignant neoplasms of the genitourinary system                                                  100 </a:t>
            </a:r>
          </a:p>
          <a:p>
            <a:pPr marL="0" indent="0">
              <a:buNone/>
            </a:pPr>
            <a:endParaRPr lang="en-US" sz="2400" dirty="0">
              <a:solidFill>
                <a:srgbClr val="000000"/>
              </a:solidFill>
              <a:latin typeface="-webkit-standard"/>
            </a:endParaRPr>
          </a:p>
          <a:p>
            <a:pPr marL="0" indent="0">
              <a:buNone/>
            </a:pPr>
            <a:r>
              <a:rPr lang="en-US" sz="2400" b="1" i="0" u="none" strike="noStrike" dirty="0">
                <a:solidFill>
                  <a:srgbClr val="000000"/>
                </a:solidFill>
                <a:effectLst/>
              </a:rPr>
              <a:t>Note</a:t>
            </a:r>
            <a:r>
              <a:rPr lang="en-US" sz="2400" b="0" i="0" u="none" strike="noStrike" dirty="0">
                <a:solidFill>
                  <a:srgbClr val="000000"/>
                </a:solidFill>
                <a:effectLst/>
                <a:latin typeface="-webkit-standard"/>
              </a:rPr>
              <a:t>—Following the cessation of surgical, X-ray, </a:t>
            </a:r>
            <a:r>
              <a:rPr lang="en-US" sz="2400" b="0" i="0" u="none" strike="noStrike" dirty="0" err="1">
                <a:solidFill>
                  <a:srgbClr val="000000"/>
                </a:solidFill>
                <a:effectLst/>
                <a:latin typeface="-webkit-standard"/>
              </a:rPr>
              <a:t>antineoplastic</a:t>
            </a:r>
            <a:r>
              <a:rPr lang="en-US" sz="2400" b="0" i="0" u="none" strike="noStrike" dirty="0">
                <a:solidFill>
                  <a:srgbClr val="000000"/>
                </a:solidFill>
                <a:effectLst/>
                <a:latin typeface="-webkit-standard"/>
              </a:rPr>
              <a:t> chemotherapy or other therapeutic procedure, the rating of 100 percent shall continue with a mandatory VA examination at the expiration of six months. </a:t>
            </a:r>
          </a:p>
          <a:p>
            <a:pPr marL="0" indent="0">
              <a:buNone/>
            </a:pPr>
            <a:r>
              <a:rPr lang="en-US" sz="2400" b="0" i="0" u="none" strike="noStrike" dirty="0">
                <a:solidFill>
                  <a:srgbClr val="000000"/>
                </a:solidFill>
                <a:effectLst/>
                <a:latin typeface="-webkit-standard"/>
              </a:rPr>
              <a:t>Any change in evaluation based upon that or any subsequent examination shall be subject to the provisions of </a:t>
            </a:r>
            <a:r>
              <a:rPr lang="en-US" sz="2400" b="0" i="0" dirty="0">
                <a:effectLst/>
                <a:hlinkClick r:id="rId2"/>
              </a:rPr>
              <a:t>§ 3.105(e) of this chapter</a:t>
            </a:r>
            <a:r>
              <a:rPr lang="en-US" sz="2400" b="0" i="0" u="none" strike="noStrike" dirty="0">
                <a:solidFill>
                  <a:srgbClr val="000000"/>
                </a:solidFill>
                <a:effectLst/>
                <a:latin typeface="-webkit-standard"/>
              </a:rPr>
              <a:t>. If there has been no local reoccurrence or metastasis, rate on residuals as voiding dysfunction or renal dysfunction, whichever is predominant.</a:t>
            </a:r>
            <a:endParaRPr lang="en-US" sz="2400" dirty="0"/>
          </a:p>
        </p:txBody>
      </p:sp>
      <p:sp>
        <p:nvSpPr>
          <p:cNvPr id="4" name="Slide Number Placeholder 3">
            <a:extLst>
              <a:ext uri="{FF2B5EF4-FFF2-40B4-BE49-F238E27FC236}">
                <a16:creationId xmlns:a16="http://schemas.microsoft.com/office/drawing/2014/main" id="{EE6ADFF8-17EC-4E69-D678-E82323B40BAF}"/>
              </a:ext>
            </a:extLst>
          </p:cNvPr>
          <p:cNvSpPr>
            <a:spLocks noGrp="1"/>
          </p:cNvSpPr>
          <p:nvPr>
            <p:ph type="sldNum" sz="quarter" idx="12"/>
          </p:nvPr>
        </p:nvSpPr>
        <p:spPr/>
        <p:txBody>
          <a:bodyPr/>
          <a:lstStyle/>
          <a:p>
            <a:fld id="{60B18D57-13A5-4968-950D-8FEF41FA4399}" type="slidenum">
              <a:rPr lang="en-US" smtClean="0"/>
              <a:pPr/>
              <a:t>36</a:t>
            </a:fld>
            <a:endParaRPr lang="en-US" dirty="0"/>
          </a:p>
        </p:txBody>
      </p:sp>
      <p:sp>
        <p:nvSpPr>
          <p:cNvPr id="5" name="Title 4">
            <a:extLst>
              <a:ext uri="{FF2B5EF4-FFF2-40B4-BE49-F238E27FC236}">
                <a16:creationId xmlns:a16="http://schemas.microsoft.com/office/drawing/2014/main" id="{E3CE2A28-C521-F9CF-149F-AB5973CC44B8}"/>
              </a:ext>
            </a:extLst>
          </p:cNvPr>
          <p:cNvSpPr>
            <a:spLocks noGrp="1"/>
          </p:cNvSpPr>
          <p:nvPr>
            <p:ph type="title"/>
          </p:nvPr>
        </p:nvSpPr>
        <p:spPr/>
        <p:txBody>
          <a:bodyPr/>
          <a:lstStyle/>
          <a:p>
            <a:r>
              <a:rPr lang="en-US" dirty="0"/>
              <a:t>38 CFR 4.115b. DC 7528</a:t>
            </a:r>
          </a:p>
        </p:txBody>
      </p:sp>
    </p:spTree>
    <p:extLst>
      <p:ext uri="{BB962C8B-B14F-4D97-AF65-F5344CB8AC3E}">
        <p14:creationId xmlns:p14="http://schemas.microsoft.com/office/powerpoint/2010/main" val="996880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B5C3C0-A4B7-5188-D722-76DEFA4F0BB9}"/>
              </a:ext>
            </a:extLst>
          </p:cNvPr>
          <p:cNvSpPr>
            <a:spLocks noGrp="1"/>
          </p:cNvSpPr>
          <p:nvPr>
            <p:ph idx="1"/>
          </p:nvPr>
        </p:nvSpPr>
        <p:spPr/>
        <p:txBody>
          <a:bodyPr/>
          <a:lstStyle/>
          <a:p>
            <a:pPr marL="0" indent="0">
              <a:buNone/>
            </a:pPr>
            <a:r>
              <a:rPr lang="en-US" sz="2400" b="0" i="0" u="none" strike="noStrike" dirty="0">
                <a:solidFill>
                  <a:srgbClr val="000000"/>
                </a:solidFill>
                <a:effectLst/>
                <a:latin typeface="-webkit-standard"/>
              </a:rPr>
              <a:t>Malignant neoplasms of gynecological system                                                        100 </a:t>
            </a:r>
          </a:p>
          <a:p>
            <a:pPr marL="0" indent="0">
              <a:buNone/>
            </a:pPr>
            <a:endParaRPr lang="en-US" sz="2400" dirty="0">
              <a:solidFill>
                <a:srgbClr val="000000"/>
              </a:solidFill>
              <a:latin typeface="-webkit-standard"/>
            </a:endParaRPr>
          </a:p>
          <a:p>
            <a:pPr marL="0" indent="0">
              <a:buNone/>
            </a:pPr>
            <a:r>
              <a:rPr lang="en-US" sz="2400" b="1" i="0" u="none" strike="noStrike" dirty="0">
                <a:solidFill>
                  <a:srgbClr val="000000"/>
                </a:solidFill>
                <a:effectLst/>
              </a:rPr>
              <a:t>Note:</a:t>
            </a:r>
            <a:r>
              <a:rPr lang="en-US" sz="2400" b="0" i="0" u="none" strike="noStrike" dirty="0">
                <a:solidFill>
                  <a:srgbClr val="000000"/>
                </a:solidFill>
                <a:effectLst/>
                <a:latin typeface="-webkit-standard"/>
              </a:rPr>
              <a:t> A rating of 100 percent shall continue beyond the cessation of any surgical, radiation, </a:t>
            </a:r>
            <a:r>
              <a:rPr lang="en-US" sz="2400" b="0" i="0" u="none" strike="noStrike" dirty="0" err="1">
                <a:solidFill>
                  <a:srgbClr val="000000"/>
                </a:solidFill>
                <a:effectLst/>
                <a:latin typeface="-webkit-standard"/>
              </a:rPr>
              <a:t>antineoplastic</a:t>
            </a:r>
            <a:r>
              <a:rPr lang="en-US" sz="2400" b="0" i="0" u="none" strike="noStrike" dirty="0">
                <a:solidFill>
                  <a:srgbClr val="000000"/>
                </a:solidFill>
                <a:effectLst/>
                <a:latin typeface="-webkit-standard"/>
              </a:rPr>
              <a:t> chemotherapy or other therapeutic procedures. Six months after discontinuance of such treatment, the appropriate disability rating shall be determined by mandatory VA examination. </a:t>
            </a:r>
          </a:p>
          <a:p>
            <a:pPr marL="0" indent="0">
              <a:buNone/>
            </a:pPr>
            <a:r>
              <a:rPr lang="en-US" sz="2400" b="0" i="0" u="none" strike="noStrike" dirty="0">
                <a:solidFill>
                  <a:srgbClr val="000000"/>
                </a:solidFill>
                <a:effectLst/>
                <a:latin typeface="-webkit-standard"/>
              </a:rPr>
              <a:t>Any change in evaluation based upon that or any subsequent examination shall be subject to the provisions of </a:t>
            </a:r>
            <a:r>
              <a:rPr lang="en-US" sz="2400" b="0" i="0" dirty="0">
                <a:effectLst/>
                <a:hlinkClick r:id="rId2"/>
              </a:rPr>
              <a:t>§ 3.105(e) of this chapter</a:t>
            </a:r>
            <a:r>
              <a:rPr lang="en-US" sz="2400" b="0" i="0" u="none" strike="noStrike" dirty="0">
                <a:solidFill>
                  <a:srgbClr val="000000"/>
                </a:solidFill>
                <a:effectLst/>
                <a:latin typeface="-webkit-standard"/>
              </a:rPr>
              <a:t>. Rate chronic residuals to include scars, lymphedema, disfigurement, and/or other impairment of function under the appropriate diagnostic code(s) within the appropriate body system</a:t>
            </a:r>
            <a:endParaRPr lang="en-US" sz="2400" dirty="0"/>
          </a:p>
        </p:txBody>
      </p:sp>
      <p:sp>
        <p:nvSpPr>
          <p:cNvPr id="4" name="Slide Number Placeholder 3">
            <a:extLst>
              <a:ext uri="{FF2B5EF4-FFF2-40B4-BE49-F238E27FC236}">
                <a16:creationId xmlns:a16="http://schemas.microsoft.com/office/drawing/2014/main" id="{EE6ADFF8-17EC-4E69-D678-E82323B40BAF}"/>
              </a:ext>
            </a:extLst>
          </p:cNvPr>
          <p:cNvSpPr>
            <a:spLocks noGrp="1"/>
          </p:cNvSpPr>
          <p:nvPr>
            <p:ph type="sldNum" sz="quarter" idx="12"/>
          </p:nvPr>
        </p:nvSpPr>
        <p:spPr/>
        <p:txBody>
          <a:bodyPr/>
          <a:lstStyle/>
          <a:p>
            <a:fld id="{60B18D57-13A5-4968-950D-8FEF41FA4399}" type="slidenum">
              <a:rPr lang="en-US" smtClean="0"/>
              <a:pPr/>
              <a:t>37</a:t>
            </a:fld>
            <a:endParaRPr lang="en-US" dirty="0"/>
          </a:p>
        </p:txBody>
      </p:sp>
      <p:sp>
        <p:nvSpPr>
          <p:cNvPr id="5" name="Title 4">
            <a:extLst>
              <a:ext uri="{FF2B5EF4-FFF2-40B4-BE49-F238E27FC236}">
                <a16:creationId xmlns:a16="http://schemas.microsoft.com/office/drawing/2014/main" id="{E3CE2A28-C521-F9CF-149F-AB5973CC44B8}"/>
              </a:ext>
            </a:extLst>
          </p:cNvPr>
          <p:cNvSpPr>
            <a:spLocks noGrp="1"/>
          </p:cNvSpPr>
          <p:nvPr>
            <p:ph type="title"/>
          </p:nvPr>
        </p:nvSpPr>
        <p:spPr/>
        <p:txBody>
          <a:bodyPr/>
          <a:lstStyle/>
          <a:p>
            <a:r>
              <a:rPr lang="en-US" dirty="0"/>
              <a:t>38 CFR 4.116. DC 7627</a:t>
            </a:r>
          </a:p>
        </p:txBody>
      </p:sp>
    </p:spTree>
    <p:extLst>
      <p:ext uri="{BB962C8B-B14F-4D97-AF65-F5344CB8AC3E}">
        <p14:creationId xmlns:p14="http://schemas.microsoft.com/office/powerpoint/2010/main" val="1749834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B5C3C0-A4B7-5188-D722-76DEFA4F0BB9}"/>
              </a:ext>
            </a:extLst>
          </p:cNvPr>
          <p:cNvSpPr>
            <a:spLocks noGrp="1"/>
          </p:cNvSpPr>
          <p:nvPr>
            <p:ph idx="1"/>
          </p:nvPr>
        </p:nvSpPr>
        <p:spPr/>
        <p:txBody>
          <a:bodyPr/>
          <a:lstStyle/>
          <a:p>
            <a:pPr marL="0" indent="0">
              <a:buNone/>
            </a:pPr>
            <a:r>
              <a:rPr lang="en-US" sz="2400" b="0" i="0" u="none" strike="noStrike" dirty="0">
                <a:solidFill>
                  <a:srgbClr val="000000"/>
                </a:solidFill>
                <a:effectLst/>
                <a:latin typeface="-webkit-standard"/>
              </a:rPr>
              <a:t>Malignant neoplasms of the breast                                                                              100 </a:t>
            </a:r>
          </a:p>
          <a:p>
            <a:pPr marL="0" indent="0">
              <a:buNone/>
            </a:pPr>
            <a:endParaRPr lang="en-US" sz="2400" dirty="0">
              <a:solidFill>
                <a:srgbClr val="000000"/>
              </a:solidFill>
              <a:latin typeface="-webkit-standard"/>
            </a:endParaRPr>
          </a:p>
          <a:p>
            <a:pPr marL="0" indent="0">
              <a:buNone/>
            </a:pPr>
            <a:r>
              <a:rPr lang="en-US" sz="2400" b="1" i="0" u="none" strike="noStrike" dirty="0">
                <a:solidFill>
                  <a:srgbClr val="000000"/>
                </a:solidFill>
                <a:effectLst/>
              </a:rPr>
              <a:t>Note:</a:t>
            </a:r>
            <a:r>
              <a:rPr lang="en-US" sz="2400" b="0" i="0" u="none" strike="noStrike" dirty="0">
                <a:solidFill>
                  <a:srgbClr val="000000"/>
                </a:solidFill>
                <a:effectLst/>
                <a:latin typeface="-webkit-standard"/>
              </a:rPr>
              <a:t> A rating of 100 percent shall continue beyond the cessation of any surgical, radiation, </a:t>
            </a:r>
            <a:r>
              <a:rPr lang="en-US" sz="2400" b="0" i="0" u="none" strike="noStrike" dirty="0" err="1">
                <a:solidFill>
                  <a:srgbClr val="000000"/>
                </a:solidFill>
                <a:effectLst/>
                <a:latin typeface="-webkit-standard"/>
              </a:rPr>
              <a:t>antineoplastic</a:t>
            </a:r>
            <a:r>
              <a:rPr lang="en-US" sz="2400" b="0" i="0" u="none" strike="noStrike" dirty="0">
                <a:solidFill>
                  <a:srgbClr val="000000"/>
                </a:solidFill>
                <a:effectLst/>
                <a:latin typeface="-webkit-standard"/>
              </a:rPr>
              <a:t> chemotherapy or other therapeutic procedure. Six months after discontinuance of such treatment, the appropriate disability rating shall be determined by mandatory VA examination. </a:t>
            </a:r>
          </a:p>
          <a:p>
            <a:pPr marL="0" indent="0">
              <a:buNone/>
            </a:pPr>
            <a:r>
              <a:rPr lang="en-US" sz="2400" b="0" i="0" u="none" strike="noStrike" dirty="0">
                <a:solidFill>
                  <a:srgbClr val="000000"/>
                </a:solidFill>
                <a:effectLst/>
                <a:latin typeface="-webkit-standard"/>
              </a:rPr>
              <a:t>Any change in evaluation based upon that or any subsequent examination shall be subject to the provisions of </a:t>
            </a:r>
            <a:r>
              <a:rPr lang="en-US" sz="2400" b="0" i="0" dirty="0">
                <a:effectLst/>
                <a:hlinkClick r:id="rId2"/>
              </a:rPr>
              <a:t>§ 3.105(e) of this chapter</a:t>
            </a:r>
            <a:r>
              <a:rPr lang="en-US" sz="2400" b="0" i="0" u="none" strike="noStrike" dirty="0">
                <a:solidFill>
                  <a:srgbClr val="000000"/>
                </a:solidFill>
                <a:effectLst/>
                <a:latin typeface="-webkit-standard"/>
              </a:rPr>
              <a:t>. Rate chronic residuals according to impairment of function due to scars, lymphedema, or disfigurement (e.g., limitation of arm, shoulder, and wrist motion, or loss of grip strength, or loss of sensation, or residuals from harvesting of muscles for reconstructive purposes), and/or under diagnostic code 7626</a:t>
            </a:r>
            <a:endParaRPr lang="en-US" sz="2400" dirty="0"/>
          </a:p>
        </p:txBody>
      </p:sp>
      <p:sp>
        <p:nvSpPr>
          <p:cNvPr id="4" name="Slide Number Placeholder 3">
            <a:extLst>
              <a:ext uri="{FF2B5EF4-FFF2-40B4-BE49-F238E27FC236}">
                <a16:creationId xmlns:a16="http://schemas.microsoft.com/office/drawing/2014/main" id="{EE6ADFF8-17EC-4E69-D678-E82323B40BAF}"/>
              </a:ext>
            </a:extLst>
          </p:cNvPr>
          <p:cNvSpPr>
            <a:spLocks noGrp="1"/>
          </p:cNvSpPr>
          <p:nvPr>
            <p:ph type="sldNum" sz="quarter" idx="12"/>
          </p:nvPr>
        </p:nvSpPr>
        <p:spPr/>
        <p:txBody>
          <a:bodyPr/>
          <a:lstStyle/>
          <a:p>
            <a:fld id="{60B18D57-13A5-4968-950D-8FEF41FA4399}" type="slidenum">
              <a:rPr lang="en-US" smtClean="0"/>
              <a:pPr/>
              <a:t>38</a:t>
            </a:fld>
            <a:endParaRPr lang="en-US" dirty="0"/>
          </a:p>
        </p:txBody>
      </p:sp>
      <p:sp>
        <p:nvSpPr>
          <p:cNvPr id="5" name="Title 4">
            <a:extLst>
              <a:ext uri="{FF2B5EF4-FFF2-40B4-BE49-F238E27FC236}">
                <a16:creationId xmlns:a16="http://schemas.microsoft.com/office/drawing/2014/main" id="{E3CE2A28-C521-F9CF-149F-AB5973CC44B8}"/>
              </a:ext>
            </a:extLst>
          </p:cNvPr>
          <p:cNvSpPr>
            <a:spLocks noGrp="1"/>
          </p:cNvSpPr>
          <p:nvPr>
            <p:ph type="title"/>
          </p:nvPr>
        </p:nvSpPr>
        <p:spPr/>
        <p:txBody>
          <a:bodyPr/>
          <a:lstStyle/>
          <a:p>
            <a:r>
              <a:rPr lang="en-US" dirty="0"/>
              <a:t>38 CFR 4.116. DC 7630</a:t>
            </a:r>
          </a:p>
        </p:txBody>
      </p:sp>
    </p:spTree>
    <p:extLst>
      <p:ext uri="{BB962C8B-B14F-4D97-AF65-F5344CB8AC3E}">
        <p14:creationId xmlns:p14="http://schemas.microsoft.com/office/powerpoint/2010/main" val="1174850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B5C3C0-A4B7-5188-D722-76DEFA4F0BB9}"/>
              </a:ext>
            </a:extLst>
          </p:cNvPr>
          <p:cNvSpPr>
            <a:spLocks noGrp="1"/>
          </p:cNvSpPr>
          <p:nvPr>
            <p:ph idx="1"/>
          </p:nvPr>
        </p:nvSpPr>
        <p:spPr>
          <a:xfrm>
            <a:off x="838200" y="1474293"/>
            <a:ext cx="10515600" cy="4882058"/>
          </a:xfrm>
        </p:spPr>
        <p:txBody>
          <a:bodyPr/>
          <a:lstStyle/>
          <a:p>
            <a:pPr marL="0" indent="0">
              <a:buNone/>
            </a:pPr>
            <a:r>
              <a:rPr lang="en-US" sz="2400" b="0" i="0" u="none" strike="noStrike" dirty="0">
                <a:solidFill>
                  <a:srgbClr val="000000"/>
                </a:solidFill>
                <a:effectLst/>
                <a:latin typeface="-webkit-standard"/>
              </a:rPr>
              <a:t>Hodgkin's lymphoma: With active disease or during a treatment phase              100 </a:t>
            </a:r>
          </a:p>
          <a:p>
            <a:pPr marL="0" indent="0">
              <a:buNone/>
            </a:pPr>
            <a:endParaRPr lang="en-US" sz="2400" dirty="0">
              <a:solidFill>
                <a:srgbClr val="000000"/>
              </a:solidFill>
              <a:latin typeface="-webkit-standard"/>
            </a:endParaRPr>
          </a:p>
          <a:p>
            <a:pPr marL="0" indent="0">
              <a:buNone/>
            </a:pPr>
            <a:r>
              <a:rPr lang="en-US" sz="2400" b="1" i="0" u="none" strike="noStrike" dirty="0">
                <a:solidFill>
                  <a:srgbClr val="000000"/>
                </a:solidFill>
                <a:effectLst/>
              </a:rPr>
              <a:t>Note:</a:t>
            </a:r>
            <a:r>
              <a:rPr lang="en-US" sz="2400" b="0" i="0" u="none" strike="noStrike" dirty="0">
                <a:solidFill>
                  <a:srgbClr val="000000"/>
                </a:solidFill>
                <a:effectLst/>
                <a:latin typeface="-webkit-standard"/>
              </a:rPr>
              <a:t> A 100 percent evaluation shall continue beyond the cessation of any surgical therapy, radiation therapy, </a:t>
            </a:r>
            <a:r>
              <a:rPr lang="en-US" sz="2400" b="0" i="0" u="none" strike="noStrike" dirty="0" err="1">
                <a:solidFill>
                  <a:srgbClr val="000000"/>
                </a:solidFill>
                <a:effectLst/>
                <a:latin typeface="-webkit-standard"/>
              </a:rPr>
              <a:t>antineoplastic</a:t>
            </a:r>
            <a:r>
              <a:rPr lang="en-US" sz="2400" b="0" i="0" u="none" strike="noStrike" dirty="0">
                <a:solidFill>
                  <a:srgbClr val="000000"/>
                </a:solidFill>
                <a:effectLst/>
                <a:latin typeface="-webkit-standard"/>
              </a:rPr>
              <a:t> chemotherapy, or other therapeutic procedures. Six months after discontinuance of such treatment, the appropriate disability rating shall be determined by mandatory VA examination. </a:t>
            </a:r>
          </a:p>
          <a:p>
            <a:pPr marL="0" indent="0">
              <a:buNone/>
            </a:pPr>
            <a:r>
              <a:rPr lang="en-US" sz="2400" b="0" i="0" u="none" strike="noStrike" dirty="0">
                <a:solidFill>
                  <a:srgbClr val="000000"/>
                </a:solidFill>
                <a:effectLst/>
                <a:latin typeface="-webkit-standard"/>
              </a:rPr>
              <a:t>Any reduction in evaluation based upon that or any subsequent examination shall be subject to the provisions of </a:t>
            </a:r>
            <a:r>
              <a:rPr lang="en-US" sz="2400" b="0" i="0" dirty="0">
                <a:effectLst/>
                <a:hlinkClick r:id="rId2"/>
              </a:rPr>
              <a:t>§ 3.105(e) of this chapter</a:t>
            </a:r>
            <a:r>
              <a:rPr lang="en-US" sz="2400" b="0" i="0" u="none" strike="noStrike" dirty="0">
                <a:solidFill>
                  <a:srgbClr val="000000"/>
                </a:solidFill>
                <a:effectLst/>
                <a:latin typeface="-webkit-standard"/>
              </a:rPr>
              <a:t>. If there has been no local recurrence or metastasis, rate on residuals under the appropriate diagnostic code(s)</a:t>
            </a:r>
            <a:endParaRPr lang="en-US" sz="2400" dirty="0"/>
          </a:p>
        </p:txBody>
      </p:sp>
      <p:sp>
        <p:nvSpPr>
          <p:cNvPr id="4" name="Slide Number Placeholder 3">
            <a:extLst>
              <a:ext uri="{FF2B5EF4-FFF2-40B4-BE49-F238E27FC236}">
                <a16:creationId xmlns:a16="http://schemas.microsoft.com/office/drawing/2014/main" id="{EE6ADFF8-17EC-4E69-D678-E82323B40BAF}"/>
              </a:ext>
            </a:extLst>
          </p:cNvPr>
          <p:cNvSpPr>
            <a:spLocks noGrp="1"/>
          </p:cNvSpPr>
          <p:nvPr>
            <p:ph type="sldNum" sz="quarter" idx="12"/>
          </p:nvPr>
        </p:nvSpPr>
        <p:spPr/>
        <p:txBody>
          <a:bodyPr/>
          <a:lstStyle/>
          <a:p>
            <a:fld id="{60B18D57-13A5-4968-950D-8FEF41FA4399}" type="slidenum">
              <a:rPr lang="en-US" smtClean="0"/>
              <a:pPr/>
              <a:t>39</a:t>
            </a:fld>
            <a:endParaRPr lang="en-US" dirty="0"/>
          </a:p>
        </p:txBody>
      </p:sp>
      <p:sp>
        <p:nvSpPr>
          <p:cNvPr id="5" name="Title 4">
            <a:extLst>
              <a:ext uri="{FF2B5EF4-FFF2-40B4-BE49-F238E27FC236}">
                <a16:creationId xmlns:a16="http://schemas.microsoft.com/office/drawing/2014/main" id="{E3CE2A28-C521-F9CF-149F-AB5973CC44B8}"/>
              </a:ext>
            </a:extLst>
          </p:cNvPr>
          <p:cNvSpPr>
            <a:spLocks noGrp="1"/>
          </p:cNvSpPr>
          <p:nvPr>
            <p:ph type="title"/>
          </p:nvPr>
        </p:nvSpPr>
        <p:spPr/>
        <p:txBody>
          <a:bodyPr/>
          <a:lstStyle/>
          <a:p>
            <a:r>
              <a:rPr lang="en-US" dirty="0"/>
              <a:t>38 CFR 4.117. DC 7709</a:t>
            </a:r>
          </a:p>
        </p:txBody>
      </p:sp>
    </p:spTree>
    <p:extLst>
      <p:ext uri="{BB962C8B-B14F-4D97-AF65-F5344CB8AC3E}">
        <p14:creationId xmlns:p14="http://schemas.microsoft.com/office/powerpoint/2010/main" val="2791592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574158" y="1576517"/>
            <a:ext cx="11227982" cy="1602781"/>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PACT Act determined that veterans who served in any of the below locations </a:t>
            </a:r>
            <a:r>
              <a:rPr kumimoji="0" lang="en-US" sz="28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 or after September 11, 2001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had exposure to burn pits or other toxins. We call this having a presumption of exposure.</a:t>
            </a:r>
          </a:p>
          <a:p>
            <a:pPr marL="0" indent="0">
              <a:buNone/>
            </a:pPr>
            <a:endParaRPr lang="en-US" sz="2800"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The PACT Act Presumptive Areas</a:t>
            </a:r>
          </a:p>
        </p:txBody>
      </p:sp>
      <p:sp>
        <p:nvSpPr>
          <p:cNvPr id="2" name="TextBox 1">
            <a:extLst>
              <a:ext uri="{FF2B5EF4-FFF2-40B4-BE49-F238E27FC236}">
                <a16:creationId xmlns:a16="http://schemas.microsoft.com/office/drawing/2014/main" id="{CDCFE05D-07F6-EB5B-1729-9E6A3E19984E}"/>
              </a:ext>
            </a:extLst>
          </p:cNvPr>
          <p:cNvSpPr txBox="1"/>
          <p:nvPr/>
        </p:nvSpPr>
        <p:spPr>
          <a:xfrm>
            <a:off x="1529821" y="3305907"/>
            <a:ext cx="9316656" cy="267765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Afghanistan		Djibouti			Egypt</a:t>
            </a:r>
          </a:p>
          <a:p>
            <a:r>
              <a:rPr lang="en-US" sz="2800" dirty="0">
                <a:latin typeface="Times New Roman" panose="02020603050405020304" pitchFamily="18" charset="0"/>
                <a:cs typeface="Times New Roman" panose="02020603050405020304" pitchFamily="18" charset="0"/>
              </a:rPr>
              <a:t>Jordan		Lebanon			Syria</a:t>
            </a:r>
          </a:p>
          <a:p>
            <a:r>
              <a:rPr lang="en-US" sz="2800" dirty="0">
                <a:latin typeface="Times New Roman" panose="02020603050405020304" pitchFamily="18" charset="0"/>
                <a:cs typeface="Times New Roman" panose="02020603050405020304" pitchFamily="18" charset="0"/>
              </a:rPr>
              <a:t>Uzbekistan		Yemen				</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**Includes the airspace above any of these locations	</a:t>
            </a:r>
          </a:p>
        </p:txBody>
      </p:sp>
    </p:spTree>
    <p:extLst>
      <p:ext uri="{BB962C8B-B14F-4D97-AF65-F5344CB8AC3E}">
        <p14:creationId xmlns:p14="http://schemas.microsoft.com/office/powerpoint/2010/main" val="8860469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6ADFF8-17EC-4E69-D678-E82323B40BAF}"/>
              </a:ext>
            </a:extLst>
          </p:cNvPr>
          <p:cNvSpPr>
            <a:spLocks noGrp="1"/>
          </p:cNvSpPr>
          <p:nvPr>
            <p:ph type="sldNum" sz="quarter" idx="12"/>
          </p:nvPr>
        </p:nvSpPr>
        <p:spPr/>
        <p:txBody>
          <a:bodyPr/>
          <a:lstStyle/>
          <a:p>
            <a:fld id="{60B18D57-13A5-4968-950D-8FEF41FA4399}" type="slidenum">
              <a:rPr lang="en-US" smtClean="0"/>
              <a:pPr/>
              <a:t>40</a:t>
            </a:fld>
            <a:endParaRPr lang="en-US" dirty="0"/>
          </a:p>
        </p:txBody>
      </p:sp>
      <p:sp>
        <p:nvSpPr>
          <p:cNvPr id="5" name="Title 4">
            <a:extLst>
              <a:ext uri="{FF2B5EF4-FFF2-40B4-BE49-F238E27FC236}">
                <a16:creationId xmlns:a16="http://schemas.microsoft.com/office/drawing/2014/main" id="{E3CE2A28-C521-F9CF-149F-AB5973CC44B8}"/>
              </a:ext>
            </a:extLst>
          </p:cNvPr>
          <p:cNvSpPr>
            <a:spLocks noGrp="1"/>
          </p:cNvSpPr>
          <p:nvPr>
            <p:ph type="title"/>
          </p:nvPr>
        </p:nvSpPr>
        <p:spPr/>
        <p:txBody>
          <a:bodyPr/>
          <a:lstStyle/>
          <a:p>
            <a:r>
              <a:rPr lang="en-US" dirty="0"/>
              <a:t>38 CFR 4.117 DC 7715</a:t>
            </a:r>
          </a:p>
        </p:txBody>
      </p:sp>
      <p:sp>
        <p:nvSpPr>
          <p:cNvPr id="6" name="Content Placeholder 5">
            <a:extLst>
              <a:ext uri="{FF2B5EF4-FFF2-40B4-BE49-F238E27FC236}">
                <a16:creationId xmlns:a16="http://schemas.microsoft.com/office/drawing/2014/main" id="{00315AE6-4C6E-3BB7-4902-4F64FB79C21D}"/>
              </a:ext>
            </a:extLst>
          </p:cNvPr>
          <p:cNvSpPr>
            <a:spLocks noGrp="1"/>
          </p:cNvSpPr>
          <p:nvPr>
            <p:ph idx="1"/>
          </p:nvPr>
        </p:nvSpPr>
        <p:spPr/>
        <p:txBody>
          <a:bodyPr/>
          <a:lstStyle/>
          <a:p>
            <a:pPr marL="0" indent="0">
              <a:buNone/>
            </a:pPr>
            <a:r>
              <a:rPr lang="en-US" sz="2400" b="0" i="0" u="none" strike="noStrike" dirty="0">
                <a:solidFill>
                  <a:srgbClr val="000000"/>
                </a:solidFill>
                <a:effectLst/>
                <a:latin typeface="-webkit-standard"/>
              </a:rPr>
              <a:t>Non-Hodgkin's lymphoma: When there is active disease, during treatment phase, or with indolent and non-contiguous phase of low grade NHL                               100 </a:t>
            </a:r>
          </a:p>
          <a:p>
            <a:pPr marL="0" indent="0">
              <a:buNone/>
            </a:pPr>
            <a:endParaRPr lang="en-US" sz="2400" dirty="0">
              <a:solidFill>
                <a:srgbClr val="000000"/>
              </a:solidFill>
              <a:latin typeface="-webkit-standard"/>
            </a:endParaRPr>
          </a:p>
          <a:p>
            <a:pPr marL="0" indent="0">
              <a:buNone/>
            </a:pPr>
            <a:r>
              <a:rPr lang="en-US" sz="2400" b="1" i="0" u="none" strike="noStrike" dirty="0">
                <a:solidFill>
                  <a:srgbClr val="000000"/>
                </a:solidFill>
                <a:effectLst/>
              </a:rPr>
              <a:t>Note:</a:t>
            </a:r>
            <a:r>
              <a:rPr lang="en-US" sz="2400" b="0" i="0" u="none" strike="noStrike" dirty="0">
                <a:solidFill>
                  <a:srgbClr val="000000"/>
                </a:solidFill>
                <a:effectLst/>
                <a:latin typeface="-webkit-standard"/>
              </a:rPr>
              <a:t> A 100 percent evaluation shall continue beyond the cessation of any surgical therapy, radiation therapy, </a:t>
            </a:r>
            <a:r>
              <a:rPr lang="en-US" sz="2400" b="0" i="0" u="none" strike="noStrike" dirty="0" err="1">
                <a:solidFill>
                  <a:srgbClr val="000000"/>
                </a:solidFill>
                <a:effectLst/>
                <a:latin typeface="-webkit-standard"/>
              </a:rPr>
              <a:t>antineoplastic</a:t>
            </a:r>
            <a:r>
              <a:rPr lang="en-US" sz="2400" b="0" i="0" u="none" strike="noStrike" dirty="0">
                <a:solidFill>
                  <a:srgbClr val="000000"/>
                </a:solidFill>
                <a:effectLst/>
                <a:latin typeface="-webkit-standard"/>
              </a:rPr>
              <a:t> chemotherapy, or other therapeutic procedures. </a:t>
            </a:r>
          </a:p>
          <a:p>
            <a:pPr marL="0" indent="0">
              <a:buNone/>
            </a:pPr>
            <a:r>
              <a:rPr lang="en-US" sz="2400" b="0" i="0" u="none" strike="noStrike" dirty="0">
                <a:solidFill>
                  <a:srgbClr val="000000"/>
                </a:solidFill>
                <a:effectLst/>
                <a:latin typeface="-webkit-standard"/>
              </a:rPr>
              <a:t>Two years after discontinuance of such treatment, the appropriate disability rating shall be determined by mandatory VA examination. Any reduction in evaluation based upon that or any subsequent examination shall be subject to the provisions of </a:t>
            </a:r>
            <a:r>
              <a:rPr lang="en-US" sz="2400" b="0" i="0" dirty="0">
                <a:effectLst/>
                <a:hlinkClick r:id="rId2"/>
              </a:rPr>
              <a:t>§ 3.105(e) of this chapter</a:t>
            </a:r>
            <a:r>
              <a:rPr lang="en-US" sz="2400" b="0" i="0" u="none" strike="noStrike" dirty="0">
                <a:solidFill>
                  <a:srgbClr val="000000"/>
                </a:solidFill>
                <a:effectLst/>
                <a:latin typeface="-webkit-standard"/>
              </a:rPr>
              <a:t>. If there has been no recurrence, rate on residuals under the appropriate diagnostic code(s</a:t>
            </a:r>
            <a:endParaRPr lang="en-US" sz="2400" dirty="0"/>
          </a:p>
        </p:txBody>
      </p:sp>
    </p:spTree>
    <p:extLst>
      <p:ext uri="{BB962C8B-B14F-4D97-AF65-F5344CB8AC3E}">
        <p14:creationId xmlns:p14="http://schemas.microsoft.com/office/powerpoint/2010/main" val="14244050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B5C3C0-A4B7-5188-D722-76DEFA4F0BB9}"/>
              </a:ext>
            </a:extLst>
          </p:cNvPr>
          <p:cNvSpPr>
            <a:spLocks noGrp="1"/>
          </p:cNvSpPr>
          <p:nvPr>
            <p:ph idx="1"/>
          </p:nvPr>
        </p:nvSpPr>
        <p:spPr>
          <a:xfrm>
            <a:off x="838200" y="1474293"/>
            <a:ext cx="10515600" cy="4882058"/>
          </a:xfrm>
        </p:spPr>
        <p:txBody>
          <a:bodyPr/>
          <a:lstStyle/>
          <a:p>
            <a:pPr marL="0" indent="0">
              <a:buNone/>
            </a:pPr>
            <a:r>
              <a:rPr lang="en-US" sz="2400" b="0" i="0" u="none" strike="noStrike" dirty="0">
                <a:solidFill>
                  <a:srgbClr val="000000"/>
                </a:solidFill>
                <a:effectLst/>
                <a:latin typeface="-webkit-standard"/>
              </a:rPr>
              <a:t>Malignant skin neoplasms (other than malignant melanoma): Rate as disfigurement of the head, face, or neck (DC 7800), scars (DC's 7801, 7802, 7803, 7804, or 7805), or impairment of function </a:t>
            </a:r>
          </a:p>
          <a:p>
            <a:pPr marL="0" indent="0">
              <a:buNone/>
            </a:pPr>
            <a:r>
              <a:rPr lang="en-US" sz="2400" b="1" i="0" u="none" strike="noStrike" dirty="0">
                <a:solidFill>
                  <a:srgbClr val="000000"/>
                </a:solidFill>
                <a:effectLst/>
              </a:rPr>
              <a:t>Note:</a:t>
            </a:r>
            <a:r>
              <a:rPr lang="en-US" sz="2400" b="0" i="0" u="none" strike="noStrike" dirty="0">
                <a:solidFill>
                  <a:srgbClr val="000000"/>
                </a:solidFill>
                <a:effectLst/>
                <a:latin typeface="-webkit-standard"/>
              </a:rPr>
              <a:t> If a skin malignancy requires therapy that is comparable to that used for systemic malignancies, </a:t>
            </a:r>
            <a:r>
              <a:rPr lang="en-US" sz="2400" b="0" i="1" u="none" strike="noStrike" dirty="0">
                <a:solidFill>
                  <a:srgbClr val="000000"/>
                </a:solidFill>
                <a:effectLst/>
              </a:rPr>
              <a:t>i.e.</a:t>
            </a:r>
            <a:r>
              <a:rPr lang="en-US" sz="2400" b="0" i="0" u="none" strike="noStrike" dirty="0">
                <a:solidFill>
                  <a:srgbClr val="000000"/>
                </a:solidFill>
                <a:effectLst/>
                <a:latin typeface="-webkit-standard"/>
              </a:rPr>
              <a:t>, systemic chemotherapy, X-ray therapy more extensive than to the skin, or surgery more extensive than wide local excision, a 100-percent evaluation will be assigned from the date of onset of treatment, and will continue, with a mandatory VA examination six months following the completion of such </a:t>
            </a:r>
            <a:r>
              <a:rPr lang="en-US" sz="2400" b="0" i="0" u="none" strike="noStrike" dirty="0" err="1">
                <a:solidFill>
                  <a:srgbClr val="000000"/>
                </a:solidFill>
                <a:effectLst/>
                <a:latin typeface="-webkit-standard"/>
              </a:rPr>
              <a:t>antineoplastic</a:t>
            </a:r>
            <a:r>
              <a:rPr lang="en-US" sz="2400" b="0" i="0" u="none" strike="noStrike" dirty="0">
                <a:solidFill>
                  <a:srgbClr val="000000"/>
                </a:solidFill>
                <a:effectLst/>
                <a:latin typeface="-webkit-standard"/>
              </a:rPr>
              <a:t> treatment, and any change in evaluation based upon that or any subsequent examination will be subject to the provisions of </a:t>
            </a:r>
            <a:r>
              <a:rPr lang="en-US" sz="2400" b="0" i="0" dirty="0">
                <a:effectLst/>
                <a:hlinkClick r:id="rId2"/>
              </a:rPr>
              <a:t>§ 3.105(e) of this chapter</a:t>
            </a:r>
            <a:r>
              <a:rPr lang="en-US" sz="2400" b="0" i="0" u="none" strike="noStrike" dirty="0">
                <a:solidFill>
                  <a:srgbClr val="000000"/>
                </a:solidFill>
                <a:effectLst/>
                <a:latin typeface="-webkit-standard"/>
              </a:rPr>
              <a:t>. If there has been no local recurrence or metastasis, evaluation will then be made on residuals. If treatment is confined to the skin, the provisions for a 100-percent evaluation do not apply.</a:t>
            </a:r>
            <a:endParaRPr lang="en-US" sz="2400" dirty="0"/>
          </a:p>
        </p:txBody>
      </p:sp>
      <p:sp>
        <p:nvSpPr>
          <p:cNvPr id="4" name="Slide Number Placeholder 3">
            <a:extLst>
              <a:ext uri="{FF2B5EF4-FFF2-40B4-BE49-F238E27FC236}">
                <a16:creationId xmlns:a16="http://schemas.microsoft.com/office/drawing/2014/main" id="{EE6ADFF8-17EC-4E69-D678-E82323B40BAF}"/>
              </a:ext>
            </a:extLst>
          </p:cNvPr>
          <p:cNvSpPr>
            <a:spLocks noGrp="1"/>
          </p:cNvSpPr>
          <p:nvPr>
            <p:ph type="sldNum" sz="quarter" idx="12"/>
          </p:nvPr>
        </p:nvSpPr>
        <p:spPr/>
        <p:txBody>
          <a:bodyPr/>
          <a:lstStyle/>
          <a:p>
            <a:fld id="{60B18D57-13A5-4968-950D-8FEF41FA4399}" type="slidenum">
              <a:rPr lang="en-US" smtClean="0"/>
              <a:pPr/>
              <a:t>41</a:t>
            </a:fld>
            <a:endParaRPr lang="en-US" dirty="0"/>
          </a:p>
        </p:txBody>
      </p:sp>
      <p:sp>
        <p:nvSpPr>
          <p:cNvPr id="5" name="Title 4">
            <a:extLst>
              <a:ext uri="{FF2B5EF4-FFF2-40B4-BE49-F238E27FC236}">
                <a16:creationId xmlns:a16="http://schemas.microsoft.com/office/drawing/2014/main" id="{E3CE2A28-C521-F9CF-149F-AB5973CC44B8}"/>
              </a:ext>
            </a:extLst>
          </p:cNvPr>
          <p:cNvSpPr>
            <a:spLocks noGrp="1"/>
          </p:cNvSpPr>
          <p:nvPr>
            <p:ph type="title"/>
          </p:nvPr>
        </p:nvSpPr>
        <p:spPr/>
        <p:txBody>
          <a:bodyPr/>
          <a:lstStyle/>
          <a:p>
            <a:r>
              <a:rPr lang="en-US" dirty="0"/>
              <a:t>38 CFR 4.118. DC 7818</a:t>
            </a:r>
          </a:p>
        </p:txBody>
      </p:sp>
    </p:spTree>
    <p:extLst>
      <p:ext uri="{BB962C8B-B14F-4D97-AF65-F5344CB8AC3E}">
        <p14:creationId xmlns:p14="http://schemas.microsoft.com/office/powerpoint/2010/main" val="2703364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B5C3C0-A4B7-5188-D722-76DEFA4F0BB9}"/>
              </a:ext>
            </a:extLst>
          </p:cNvPr>
          <p:cNvSpPr>
            <a:spLocks noGrp="1"/>
          </p:cNvSpPr>
          <p:nvPr>
            <p:ph idx="1"/>
          </p:nvPr>
        </p:nvSpPr>
        <p:spPr/>
        <p:txBody>
          <a:bodyPr/>
          <a:lstStyle/>
          <a:p>
            <a:pPr marL="0" indent="0">
              <a:buNone/>
            </a:pPr>
            <a:r>
              <a:rPr lang="en-US" sz="2400" b="0" i="0" u="none" strike="noStrike" dirty="0">
                <a:solidFill>
                  <a:srgbClr val="000000"/>
                </a:solidFill>
                <a:effectLst/>
                <a:latin typeface="-webkit-standard"/>
              </a:rPr>
              <a:t>Malignant melanoma: Rate as scars (DC's 7801, 7802, 7803, 7804, or 7805), disfigurement of the head, face, or neck (DC 7800), or impairment of function (under the appropriate body system) </a:t>
            </a:r>
          </a:p>
          <a:p>
            <a:pPr marL="0" indent="0">
              <a:buNone/>
            </a:pPr>
            <a:r>
              <a:rPr lang="en-US" sz="2400" b="1" i="0" u="none" strike="noStrike" dirty="0">
                <a:solidFill>
                  <a:srgbClr val="000000"/>
                </a:solidFill>
                <a:effectLst/>
              </a:rPr>
              <a:t>Note:</a:t>
            </a:r>
            <a:r>
              <a:rPr lang="en-US" sz="2400" b="0" i="0" u="none" strike="noStrike" dirty="0">
                <a:solidFill>
                  <a:srgbClr val="000000"/>
                </a:solidFill>
                <a:effectLst/>
                <a:latin typeface="-webkit-standard"/>
              </a:rPr>
              <a:t> If a skin malignancy requires therapy that is comparable to that used for systemic malignancies, </a:t>
            </a:r>
            <a:r>
              <a:rPr lang="en-US" sz="2400" b="0" i="1" u="none" strike="noStrike" dirty="0">
                <a:solidFill>
                  <a:srgbClr val="000000"/>
                </a:solidFill>
                <a:effectLst/>
              </a:rPr>
              <a:t>i.e.</a:t>
            </a:r>
            <a:r>
              <a:rPr lang="en-US" sz="2400" b="0" i="0" u="none" strike="noStrike" dirty="0">
                <a:solidFill>
                  <a:srgbClr val="000000"/>
                </a:solidFill>
                <a:effectLst/>
                <a:latin typeface="-webkit-standard"/>
              </a:rPr>
              <a:t>, systemic chemotherapy, X-ray therapy more extensive than to the skin, or surgery more extensive than wide local excision, a 100-percent evaluation will be assigned from the date of onset of treatment, and will continue, with a mandatory VA examination six months following the completion of such </a:t>
            </a:r>
            <a:r>
              <a:rPr lang="en-US" sz="2400" b="0" i="0" u="none" strike="noStrike" dirty="0" err="1">
                <a:solidFill>
                  <a:srgbClr val="000000"/>
                </a:solidFill>
                <a:effectLst/>
                <a:latin typeface="-webkit-standard"/>
              </a:rPr>
              <a:t>antineoplastic</a:t>
            </a:r>
            <a:r>
              <a:rPr lang="en-US" sz="2400" b="0" i="0" u="none" strike="noStrike" dirty="0">
                <a:solidFill>
                  <a:srgbClr val="000000"/>
                </a:solidFill>
                <a:effectLst/>
                <a:latin typeface="-webkit-standard"/>
              </a:rPr>
              <a:t> treatment, and any change in evaluation based upon that or any subsequent examination will be subject to the provisions of </a:t>
            </a:r>
            <a:r>
              <a:rPr lang="en-US" sz="2400" b="0" i="0" dirty="0">
                <a:effectLst/>
                <a:hlinkClick r:id="rId2"/>
              </a:rPr>
              <a:t>§ 3.105(e)</a:t>
            </a:r>
            <a:r>
              <a:rPr lang="en-US" sz="2400" b="0" i="0" u="none" strike="noStrike" dirty="0">
                <a:solidFill>
                  <a:srgbClr val="000000"/>
                </a:solidFill>
                <a:effectLst/>
                <a:latin typeface="-webkit-standard"/>
              </a:rPr>
              <a:t>. If there has been no local recurrence or metastasis, evaluation will then be made on residuals. If treatment is confined to the skin, the provisions for a 100-percent evaluation do not apply.</a:t>
            </a:r>
            <a:endParaRPr lang="en-US" sz="2400" dirty="0"/>
          </a:p>
        </p:txBody>
      </p:sp>
      <p:sp>
        <p:nvSpPr>
          <p:cNvPr id="4" name="Slide Number Placeholder 3">
            <a:extLst>
              <a:ext uri="{FF2B5EF4-FFF2-40B4-BE49-F238E27FC236}">
                <a16:creationId xmlns:a16="http://schemas.microsoft.com/office/drawing/2014/main" id="{EE6ADFF8-17EC-4E69-D678-E82323B40BAF}"/>
              </a:ext>
            </a:extLst>
          </p:cNvPr>
          <p:cNvSpPr>
            <a:spLocks noGrp="1"/>
          </p:cNvSpPr>
          <p:nvPr>
            <p:ph type="sldNum" sz="quarter" idx="12"/>
          </p:nvPr>
        </p:nvSpPr>
        <p:spPr/>
        <p:txBody>
          <a:bodyPr/>
          <a:lstStyle/>
          <a:p>
            <a:fld id="{60B18D57-13A5-4968-950D-8FEF41FA4399}" type="slidenum">
              <a:rPr lang="en-US" smtClean="0"/>
              <a:pPr/>
              <a:t>42</a:t>
            </a:fld>
            <a:endParaRPr lang="en-US" dirty="0"/>
          </a:p>
        </p:txBody>
      </p:sp>
      <p:sp>
        <p:nvSpPr>
          <p:cNvPr id="7" name="Title 4">
            <a:extLst>
              <a:ext uri="{FF2B5EF4-FFF2-40B4-BE49-F238E27FC236}">
                <a16:creationId xmlns:a16="http://schemas.microsoft.com/office/drawing/2014/main" id="{1CFADA1E-0DC9-C57C-08FB-C7D2BB62BE97}"/>
              </a:ext>
            </a:extLst>
          </p:cNvPr>
          <p:cNvSpPr>
            <a:spLocks noGrp="1"/>
          </p:cNvSpPr>
          <p:nvPr>
            <p:ph type="title"/>
          </p:nvPr>
        </p:nvSpPr>
        <p:spPr>
          <a:prstGeom prst="rect">
            <a:avLst/>
          </a:prstGeom>
        </p:spPr>
        <p:txBody>
          <a:bodyPr anchor="ct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dirty="0"/>
              <a:t>38 CFR 4.118. DC 7833</a:t>
            </a:r>
          </a:p>
        </p:txBody>
      </p:sp>
    </p:spTree>
    <p:extLst>
      <p:ext uri="{BB962C8B-B14F-4D97-AF65-F5344CB8AC3E}">
        <p14:creationId xmlns:p14="http://schemas.microsoft.com/office/powerpoint/2010/main" val="27070322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B5C3C0-A4B7-5188-D722-76DEFA4F0BB9}"/>
              </a:ext>
            </a:extLst>
          </p:cNvPr>
          <p:cNvSpPr>
            <a:spLocks noGrp="1"/>
          </p:cNvSpPr>
          <p:nvPr>
            <p:ph idx="1"/>
          </p:nvPr>
        </p:nvSpPr>
        <p:spPr/>
        <p:txBody>
          <a:bodyPr/>
          <a:lstStyle/>
          <a:p>
            <a:pPr marL="0" indent="0">
              <a:buNone/>
            </a:pPr>
            <a:r>
              <a:rPr lang="en-US" sz="2400" b="0" i="0" u="none" strike="noStrike" dirty="0">
                <a:solidFill>
                  <a:srgbClr val="000000"/>
                </a:solidFill>
                <a:effectLst/>
                <a:latin typeface="-webkit-standard"/>
              </a:rPr>
              <a:t>Neoplasm, malignant, any specified part of the endocrine system                       100 </a:t>
            </a:r>
          </a:p>
          <a:p>
            <a:pPr marL="0" indent="0">
              <a:buNone/>
            </a:pPr>
            <a:endParaRPr lang="en-US" sz="2400" dirty="0">
              <a:solidFill>
                <a:srgbClr val="000000"/>
              </a:solidFill>
              <a:latin typeface="-webkit-standard"/>
            </a:endParaRPr>
          </a:p>
          <a:p>
            <a:pPr marL="0" indent="0">
              <a:buNone/>
            </a:pPr>
            <a:r>
              <a:rPr lang="en-US" sz="2400" b="1" i="0" u="none" strike="noStrike" dirty="0">
                <a:solidFill>
                  <a:srgbClr val="000000"/>
                </a:solidFill>
                <a:effectLst/>
              </a:rPr>
              <a:t>Note:</a:t>
            </a:r>
            <a:r>
              <a:rPr lang="en-US" sz="2400" b="1" i="0" u="none" strike="noStrike" dirty="0">
                <a:solidFill>
                  <a:srgbClr val="000000"/>
                </a:solidFill>
                <a:effectLst/>
                <a:latin typeface="-webkit-standard"/>
              </a:rPr>
              <a:t> </a:t>
            </a:r>
            <a:r>
              <a:rPr lang="en-US" sz="2400" b="0" i="0" u="none" strike="noStrike" dirty="0">
                <a:solidFill>
                  <a:srgbClr val="000000"/>
                </a:solidFill>
                <a:effectLst/>
                <a:latin typeface="-webkit-standard"/>
              </a:rPr>
              <a:t>A rating of 100 percent shall continue beyond the cessation of any surgical, X-ray, </a:t>
            </a:r>
            <a:r>
              <a:rPr lang="en-US" sz="2400" b="0" i="0" u="none" strike="noStrike" dirty="0" err="1">
                <a:solidFill>
                  <a:srgbClr val="000000"/>
                </a:solidFill>
                <a:effectLst/>
                <a:latin typeface="-webkit-standard"/>
              </a:rPr>
              <a:t>antineoplastic</a:t>
            </a:r>
            <a:r>
              <a:rPr lang="en-US" sz="2400" b="0" i="0" u="none" strike="noStrike" dirty="0">
                <a:solidFill>
                  <a:srgbClr val="000000"/>
                </a:solidFill>
                <a:effectLst/>
                <a:latin typeface="-webkit-standard"/>
              </a:rPr>
              <a:t> chemotherapy or other therapeutic procedure. Six months after discontinuance of such treatment, the appropriate disability rating shall be determined by mandatory VA examination. </a:t>
            </a:r>
          </a:p>
          <a:p>
            <a:pPr marL="0" indent="0">
              <a:buNone/>
            </a:pPr>
            <a:r>
              <a:rPr lang="en-US" sz="2400" b="0" i="0" u="none" strike="noStrike" dirty="0">
                <a:solidFill>
                  <a:srgbClr val="000000"/>
                </a:solidFill>
                <a:effectLst/>
                <a:latin typeface="-webkit-standard"/>
              </a:rPr>
              <a:t>Any change in evaluation based upon that or any subsequent examination shall be subject to the provisions of </a:t>
            </a:r>
            <a:r>
              <a:rPr lang="en-US" sz="2400" b="0" i="0" dirty="0">
                <a:effectLst/>
                <a:hlinkClick r:id="rId2"/>
              </a:rPr>
              <a:t>§ 3.105(e) of this chapter</a:t>
            </a:r>
            <a:r>
              <a:rPr lang="en-US" sz="2400" b="0" i="0" u="none" strike="noStrike" dirty="0">
                <a:solidFill>
                  <a:srgbClr val="000000"/>
                </a:solidFill>
                <a:effectLst/>
                <a:latin typeface="-webkit-standard"/>
              </a:rPr>
              <a:t>. If there has been no local recurrence or metastasis, rate on residuals.</a:t>
            </a:r>
            <a:endParaRPr lang="en-US" sz="2400" dirty="0"/>
          </a:p>
        </p:txBody>
      </p:sp>
      <p:sp>
        <p:nvSpPr>
          <p:cNvPr id="4" name="Slide Number Placeholder 3">
            <a:extLst>
              <a:ext uri="{FF2B5EF4-FFF2-40B4-BE49-F238E27FC236}">
                <a16:creationId xmlns:a16="http://schemas.microsoft.com/office/drawing/2014/main" id="{EE6ADFF8-17EC-4E69-D678-E82323B40BAF}"/>
              </a:ext>
            </a:extLst>
          </p:cNvPr>
          <p:cNvSpPr>
            <a:spLocks noGrp="1"/>
          </p:cNvSpPr>
          <p:nvPr>
            <p:ph type="sldNum" sz="quarter" idx="12"/>
          </p:nvPr>
        </p:nvSpPr>
        <p:spPr/>
        <p:txBody>
          <a:bodyPr/>
          <a:lstStyle/>
          <a:p>
            <a:fld id="{60B18D57-13A5-4968-950D-8FEF41FA4399}" type="slidenum">
              <a:rPr lang="en-US" smtClean="0"/>
              <a:pPr/>
              <a:t>43</a:t>
            </a:fld>
            <a:endParaRPr lang="en-US" dirty="0"/>
          </a:p>
        </p:txBody>
      </p:sp>
      <p:sp>
        <p:nvSpPr>
          <p:cNvPr id="5" name="Title 4">
            <a:extLst>
              <a:ext uri="{FF2B5EF4-FFF2-40B4-BE49-F238E27FC236}">
                <a16:creationId xmlns:a16="http://schemas.microsoft.com/office/drawing/2014/main" id="{E3CE2A28-C521-F9CF-149F-AB5973CC44B8}"/>
              </a:ext>
            </a:extLst>
          </p:cNvPr>
          <p:cNvSpPr>
            <a:spLocks noGrp="1"/>
          </p:cNvSpPr>
          <p:nvPr>
            <p:ph type="title"/>
          </p:nvPr>
        </p:nvSpPr>
        <p:spPr/>
        <p:txBody>
          <a:bodyPr/>
          <a:lstStyle/>
          <a:p>
            <a:r>
              <a:rPr lang="en-US" dirty="0"/>
              <a:t>38 CFR 4.119. DC 7914</a:t>
            </a:r>
          </a:p>
        </p:txBody>
      </p:sp>
    </p:spTree>
    <p:extLst>
      <p:ext uri="{BB962C8B-B14F-4D97-AF65-F5344CB8AC3E}">
        <p14:creationId xmlns:p14="http://schemas.microsoft.com/office/powerpoint/2010/main" val="25459380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B5C3C0-A4B7-5188-D722-76DEFA4F0BB9}"/>
              </a:ext>
            </a:extLst>
          </p:cNvPr>
          <p:cNvSpPr>
            <a:spLocks noGrp="1"/>
          </p:cNvSpPr>
          <p:nvPr>
            <p:ph idx="1"/>
          </p:nvPr>
        </p:nvSpPr>
        <p:spPr>
          <a:xfrm>
            <a:off x="937808" y="1656855"/>
            <a:ext cx="10515600" cy="4882058"/>
          </a:xfrm>
        </p:spPr>
        <p:txBody>
          <a:bodyPr/>
          <a:lstStyle/>
          <a:p>
            <a:pPr marL="0" indent="0">
              <a:buNone/>
            </a:pPr>
            <a:r>
              <a:rPr lang="en-US" sz="2400" b="0" i="0" u="none" strike="noStrike" dirty="0">
                <a:solidFill>
                  <a:srgbClr val="000000"/>
                </a:solidFill>
                <a:effectLst/>
                <a:latin typeface="-webkit-standard"/>
              </a:rPr>
              <a:t>8002 Malignant organic diseases of central nervous system.                                 100</a:t>
            </a:r>
          </a:p>
          <a:p>
            <a:pPr marL="0" indent="0">
              <a:buNone/>
            </a:pPr>
            <a:r>
              <a:rPr lang="en-US" sz="2400" b="1" i="0" u="none" strike="noStrike" dirty="0">
                <a:solidFill>
                  <a:srgbClr val="000000"/>
                </a:solidFill>
                <a:effectLst/>
              </a:rPr>
              <a:t>Note:</a:t>
            </a:r>
            <a:r>
              <a:rPr lang="en-US" sz="2400" b="1" i="0" u="none" strike="noStrike" dirty="0">
                <a:solidFill>
                  <a:srgbClr val="000000"/>
                </a:solidFill>
                <a:effectLst/>
                <a:latin typeface="-webkit-standard"/>
              </a:rPr>
              <a:t> </a:t>
            </a:r>
            <a:r>
              <a:rPr lang="en-US" sz="2400" b="0" i="0" u="none" strike="noStrike" dirty="0">
                <a:solidFill>
                  <a:srgbClr val="000000"/>
                </a:solidFill>
                <a:effectLst/>
                <a:latin typeface="-webkit-standard"/>
              </a:rPr>
              <a:t>The rating in code 8002 will be continued for 2 years following cessation of surgical, chemotherapeutic or other treatment modality. At this point, if the residuals have stabilized, the rating will be made on neurological residuals according to symptomatology.</a:t>
            </a:r>
            <a:endParaRPr lang="en-US" sz="2400" dirty="0">
              <a:solidFill>
                <a:srgbClr val="000000"/>
              </a:solidFill>
              <a:latin typeface="-webkit-standard"/>
            </a:endParaRPr>
          </a:p>
          <a:p>
            <a:pPr marL="0" indent="0">
              <a:buNone/>
            </a:pPr>
            <a:r>
              <a:rPr lang="en-US" sz="2400" b="0" i="0" u="none" strike="noStrike" dirty="0">
                <a:solidFill>
                  <a:srgbClr val="000000"/>
                </a:solidFill>
                <a:effectLst/>
                <a:latin typeface="-webkit-standard"/>
              </a:rPr>
              <a:t>8021 Malignant Brain.                                                                                                    100  </a:t>
            </a:r>
          </a:p>
          <a:p>
            <a:pPr marL="0" indent="0">
              <a:buNone/>
            </a:pPr>
            <a:r>
              <a:rPr lang="en-US" sz="2400" b="1" i="0" u="none" strike="noStrike" dirty="0">
                <a:solidFill>
                  <a:srgbClr val="000000"/>
                </a:solidFill>
                <a:effectLst/>
              </a:rPr>
              <a:t>Note:</a:t>
            </a:r>
            <a:r>
              <a:rPr lang="en-US" sz="2400" b="1" i="0" u="none" strike="noStrike" dirty="0">
                <a:solidFill>
                  <a:srgbClr val="000000"/>
                </a:solidFill>
                <a:effectLst/>
                <a:latin typeface="-webkit-standard"/>
              </a:rPr>
              <a:t> </a:t>
            </a:r>
            <a:r>
              <a:rPr lang="en-US" sz="2400" b="0" i="0" u="none" strike="noStrike" dirty="0">
                <a:solidFill>
                  <a:srgbClr val="000000"/>
                </a:solidFill>
                <a:effectLst/>
                <a:latin typeface="-webkit-standard"/>
              </a:rPr>
              <a:t>The rating in code 8021 will be continued for 2 years following cessation of surgical, chemotherapeutic or other treatment modality. At this point, if the residuals have stabilized, the rating will be made on neurological residuals according to symptomatology. </a:t>
            </a:r>
          </a:p>
          <a:p>
            <a:pPr marL="0" indent="0">
              <a:buNone/>
            </a:pPr>
            <a:r>
              <a:rPr lang="en-US" sz="2400" b="0" i="0" u="none" strike="noStrike" dirty="0">
                <a:solidFill>
                  <a:srgbClr val="000000"/>
                </a:solidFill>
                <a:effectLst/>
                <a:latin typeface="-webkit-standard"/>
              </a:rPr>
              <a:t>Minimum rating.                                                                                                                 30</a:t>
            </a:r>
            <a:endParaRPr lang="en-US" sz="2400" dirty="0"/>
          </a:p>
        </p:txBody>
      </p:sp>
      <p:sp>
        <p:nvSpPr>
          <p:cNvPr id="4" name="Slide Number Placeholder 3">
            <a:extLst>
              <a:ext uri="{FF2B5EF4-FFF2-40B4-BE49-F238E27FC236}">
                <a16:creationId xmlns:a16="http://schemas.microsoft.com/office/drawing/2014/main" id="{EE6ADFF8-17EC-4E69-D678-E82323B40BAF}"/>
              </a:ext>
            </a:extLst>
          </p:cNvPr>
          <p:cNvSpPr>
            <a:spLocks noGrp="1"/>
          </p:cNvSpPr>
          <p:nvPr>
            <p:ph type="sldNum" sz="quarter" idx="12"/>
          </p:nvPr>
        </p:nvSpPr>
        <p:spPr/>
        <p:txBody>
          <a:bodyPr/>
          <a:lstStyle/>
          <a:p>
            <a:fld id="{60B18D57-13A5-4968-950D-8FEF41FA4399}" type="slidenum">
              <a:rPr lang="en-US" smtClean="0"/>
              <a:pPr/>
              <a:t>44</a:t>
            </a:fld>
            <a:endParaRPr lang="en-US" dirty="0"/>
          </a:p>
        </p:txBody>
      </p:sp>
      <p:sp>
        <p:nvSpPr>
          <p:cNvPr id="5" name="Title 4">
            <a:extLst>
              <a:ext uri="{FF2B5EF4-FFF2-40B4-BE49-F238E27FC236}">
                <a16:creationId xmlns:a16="http://schemas.microsoft.com/office/drawing/2014/main" id="{E3CE2A28-C521-F9CF-149F-AB5973CC44B8}"/>
              </a:ext>
            </a:extLst>
          </p:cNvPr>
          <p:cNvSpPr>
            <a:spLocks noGrp="1"/>
          </p:cNvSpPr>
          <p:nvPr>
            <p:ph type="title"/>
          </p:nvPr>
        </p:nvSpPr>
        <p:spPr/>
        <p:txBody>
          <a:bodyPr/>
          <a:lstStyle/>
          <a:p>
            <a:r>
              <a:rPr lang="en-US" dirty="0"/>
              <a:t>38 CFR 4.124a. DC 8002 and 8021</a:t>
            </a:r>
          </a:p>
        </p:txBody>
      </p:sp>
    </p:spTree>
    <p:extLst>
      <p:ext uri="{BB962C8B-B14F-4D97-AF65-F5344CB8AC3E}">
        <p14:creationId xmlns:p14="http://schemas.microsoft.com/office/powerpoint/2010/main" val="14468489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6ADFF8-17EC-4E69-D678-E82323B40BAF}"/>
              </a:ext>
            </a:extLst>
          </p:cNvPr>
          <p:cNvSpPr>
            <a:spLocks noGrp="1"/>
          </p:cNvSpPr>
          <p:nvPr>
            <p:ph type="sldNum" sz="quarter" idx="12"/>
          </p:nvPr>
        </p:nvSpPr>
        <p:spPr/>
        <p:txBody>
          <a:bodyPr/>
          <a:lstStyle/>
          <a:p>
            <a:fld id="{60B18D57-13A5-4968-950D-8FEF41FA4399}" type="slidenum">
              <a:rPr lang="en-US" smtClean="0"/>
              <a:pPr/>
              <a:t>45</a:t>
            </a:fld>
            <a:endParaRPr lang="en-US" dirty="0"/>
          </a:p>
        </p:txBody>
      </p:sp>
      <p:sp>
        <p:nvSpPr>
          <p:cNvPr id="7" name="Title 4">
            <a:extLst>
              <a:ext uri="{FF2B5EF4-FFF2-40B4-BE49-F238E27FC236}">
                <a16:creationId xmlns:a16="http://schemas.microsoft.com/office/drawing/2014/main" id="{C41697A2-C417-022F-B356-DFE5C72B2761}"/>
              </a:ext>
            </a:extLst>
          </p:cNvPr>
          <p:cNvSpPr>
            <a:spLocks noGrp="1"/>
          </p:cNvSpPr>
          <p:nvPr>
            <p:ph type="title"/>
          </p:nvPr>
        </p:nvSpPr>
        <p:spPr>
          <a:prstGeom prst="rect">
            <a:avLst/>
          </a:prstGeom>
        </p:spPr>
        <p:txBody>
          <a:bodyPr anchor="ct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dirty="0"/>
              <a:t>38 CFR 4.124a. DC 8540</a:t>
            </a:r>
          </a:p>
        </p:txBody>
      </p:sp>
      <p:sp>
        <p:nvSpPr>
          <p:cNvPr id="13" name="Content Placeholder 1">
            <a:extLst>
              <a:ext uri="{FF2B5EF4-FFF2-40B4-BE49-F238E27FC236}">
                <a16:creationId xmlns:a16="http://schemas.microsoft.com/office/drawing/2014/main" id="{378E2F8F-6C83-5674-62EC-0ECDAB30C196}"/>
              </a:ext>
            </a:extLst>
          </p:cNvPr>
          <p:cNvSpPr txBox="1">
            <a:spLocks noGrp="1"/>
          </p:cNvSpPr>
          <p:nvPr>
            <p:ph idx="1"/>
          </p:nvPr>
        </p:nvSpPr>
        <p:spPr>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0000"/>
                </a:solidFill>
                <a:latin typeface="-webkit-standard"/>
              </a:rPr>
              <a:t> Soft-tissue sarcoma (of neurogenic origin)                                                                100 </a:t>
            </a:r>
          </a:p>
          <a:p>
            <a:pPr marL="0" indent="0">
              <a:buNone/>
            </a:pPr>
            <a:endParaRPr lang="en-US" sz="2400" dirty="0">
              <a:solidFill>
                <a:srgbClr val="000000"/>
              </a:solidFill>
              <a:latin typeface="-webkit-standard"/>
            </a:endParaRPr>
          </a:p>
          <a:p>
            <a:pPr marL="0" indent="0">
              <a:buNone/>
            </a:pPr>
            <a:r>
              <a:rPr lang="en-US" sz="2400" b="1" dirty="0">
                <a:solidFill>
                  <a:srgbClr val="000000"/>
                </a:solidFill>
              </a:rPr>
              <a:t>Note:</a:t>
            </a:r>
            <a:r>
              <a:rPr lang="en-US" sz="2400" b="1" dirty="0">
                <a:solidFill>
                  <a:srgbClr val="000000"/>
                </a:solidFill>
                <a:latin typeface="-webkit-standard"/>
              </a:rPr>
              <a:t> </a:t>
            </a:r>
            <a:r>
              <a:rPr lang="en-US" sz="2400" dirty="0">
                <a:solidFill>
                  <a:srgbClr val="000000"/>
                </a:solidFill>
                <a:latin typeface="-webkit-standard"/>
              </a:rPr>
              <a:t>The 100 percent rating will be continued for 6 months following the cessation of surgical, X-ray, </a:t>
            </a:r>
            <a:r>
              <a:rPr lang="en-US" sz="2400" dirty="0" err="1">
                <a:solidFill>
                  <a:srgbClr val="000000"/>
                </a:solidFill>
                <a:latin typeface="-webkit-standard"/>
              </a:rPr>
              <a:t>antineoplastic</a:t>
            </a:r>
            <a:r>
              <a:rPr lang="en-US" sz="2400" dirty="0">
                <a:solidFill>
                  <a:srgbClr val="000000"/>
                </a:solidFill>
                <a:latin typeface="-webkit-standard"/>
              </a:rPr>
              <a:t> chemotherapy or other therapeutic procedure. At this point, if there has been no local recurrence or metastases, the rating will be made on residuals.</a:t>
            </a:r>
            <a:endParaRPr lang="en-US" sz="2400" dirty="0"/>
          </a:p>
        </p:txBody>
      </p:sp>
    </p:spTree>
    <p:extLst>
      <p:ext uri="{BB962C8B-B14F-4D97-AF65-F5344CB8AC3E}">
        <p14:creationId xmlns:p14="http://schemas.microsoft.com/office/powerpoint/2010/main" val="2427694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D1B77C-D65C-8392-1D01-E566744DA96B}"/>
              </a:ext>
            </a:extLst>
          </p:cNvPr>
          <p:cNvSpPr>
            <a:spLocks noGrp="1"/>
          </p:cNvSpPr>
          <p:nvPr>
            <p:ph idx="1"/>
          </p:nvPr>
        </p:nvSpPr>
        <p:spPr/>
        <p:txBody>
          <a:bodyPr/>
          <a:lstStyle/>
          <a:p>
            <a:pPr marL="0" indent="0">
              <a:buNone/>
            </a:pPr>
            <a:r>
              <a:rPr lang="en-US" sz="2400" b="0" i="0" u="none" strike="noStrike" dirty="0">
                <a:solidFill>
                  <a:srgbClr val="000000"/>
                </a:solidFill>
                <a:effectLst/>
                <a:latin typeface="-webkit-standard"/>
              </a:rPr>
              <a:t>Neoplasm, hard and soft tissue, malignant                                                                100 </a:t>
            </a:r>
          </a:p>
          <a:p>
            <a:pPr marL="0" indent="0">
              <a:buNone/>
            </a:pPr>
            <a:endParaRPr lang="en-US" sz="2400" dirty="0">
              <a:solidFill>
                <a:srgbClr val="000000"/>
              </a:solidFill>
              <a:latin typeface="-webkit-standard"/>
            </a:endParaRPr>
          </a:p>
          <a:p>
            <a:pPr marL="0" indent="0">
              <a:buNone/>
            </a:pPr>
            <a:r>
              <a:rPr lang="en-US" sz="2400" b="1" i="0" u="none" strike="noStrike" dirty="0">
                <a:solidFill>
                  <a:srgbClr val="000000"/>
                </a:solidFill>
                <a:effectLst/>
              </a:rPr>
              <a:t>Note:</a:t>
            </a:r>
            <a:r>
              <a:rPr lang="en-US" sz="2400" b="0" i="0" u="none" strike="noStrike" dirty="0">
                <a:solidFill>
                  <a:srgbClr val="000000"/>
                </a:solidFill>
                <a:effectLst/>
                <a:latin typeface="-webkit-standard"/>
              </a:rPr>
              <a:t> A rating of 100 percent shall continue beyond the cessation of any surgical, radiation, </a:t>
            </a:r>
            <a:r>
              <a:rPr lang="en-US" sz="2400" b="0" i="0" u="none" strike="noStrike" dirty="0" err="1">
                <a:solidFill>
                  <a:srgbClr val="000000"/>
                </a:solidFill>
                <a:effectLst/>
                <a:latin typeface="-webkit-standard"/>
              </a:rPr>
              <a:t>antineoplastic</a:t>
            </a:r>
            <a:r>
              <a:rPr lang="en-US" sz="2400" b="0" i="0" u="none" strike="noStrike" dirty="0">
                <a:solidFill>
                  <a:srgbClr val="000000"/>
                </a:solidFill>
                <a:effectLst/>
                <a:latin typeface="-webkit-standard"/>
              </a:rPr>
              <a:t> chemotherapy or other therapeutic procedure. Six months after discontinuance of such treatment, the appropriate disability rating shall be determined by mandatory VA examination. </a:t>
            </a:r>
          </a:p>
          <a:p>
            <a:pPr marL="0" indent="0">
              <a:buNone/>
            </a:pPr>
            <a:r>
              <a:rPr lang="en-US" sz="2400" b="0" i="0" u="none" strike="noStrike" dirty="0">
                <a:solidFill>
                  <a:srgbClr val="000000"/>
                </a:solidFill>
                <a:effectLst/>
                <a:latin typeface="-webkit-standard"/>
              </a:rPr>
              <a:t>Any change in evaluation based upon that or any subsequent examination shall be subject to the provisions of </a:t>
            </a:r>
            <a:r>
              <a:rPr lang="en-US" sz="2400" b="0" i="0" dirty="0">
                <a:effectLst/>
                <a:hlinkClick r:id="rId2"/>
              </a:rPr>
              <a:t>§ 3.105(e) of this chapter</a:t>
            </a:r>
            <a:r>
              <a:rPr lang="en-US" sz="2400" b="0" i="0" u="none" strike="noStrike" dirty="0">
                <a:solidFill>
                  <a:srgbClr val="000000"/>
                </a:solidFill>
                <a:effectLst/>
                <a:latin typeface="-webkit-standard"/>
              </a:rPr>
              <a:t>. If there has been no local recurrence or metastasis, rate on residuals such as loss of supporting structures (bone or teeth) and/or functional impairment due to scarring</a:t>
            </a:r>
            <a:endParaRPr lang="en-US" sz="2400" dirty="0"/>
          </a:p>
        </p:txBody>
      </p:sp>
      <p:sp>
        <p:nvSpPr>
          <p:cNvPr id="4" name="Slide Number Placeholder 3">
            <a:extLst>
              <a:ext uri="{FF2B5EF4-FFF2-40B4-BE49-F238E27FC236}">
                <a16:creationId xmlns:a16="http://schemas.microsoft.com/office/drawing/2014/main" id="{B9F1E1FB-EB34-DE10-B8F8-90F73B6EF46C}"/>
              </a:ext>
            </a:extLst>
          </p:cNvPr>
          <p:cNvSpPr>
            <a:spLocks noGrp="1"/>
          </p:cNvSpPr>
          <p:nvPr>
            <p:ph type="sldNum" sz="quarter" idx="12"/>
          </p:nvPr>
        </p:nvSpPr>
        <p:spPr/>
        <p:txBody>
          <a:bodyPr/>
          <a:lstStyle/>
          <a:p>
            <a:fld id="{60B18D57-13A5-4968-950D-8FEF41FA4399}" type="slidenum">
              <a:rPr lang="en-US" smtClean="0"/>
              <a:pPr/>
              <a:t>46</a:t>
            </a:fld>
            <a:endParaRPr lang="en-US" dirty="0"/>
          </a:p>
        </p:txBody>
      </p:sp>
      <p:sp>
        <p:nvSpPr>
          <p:cNvPr id="5" name="Title 4">
            <a:extLst>
              <a:ext uri="{FF2B5EF4-FFF2-40B4-BE49-F238E27FC236}">
                <a16:creationId xmlns:a16="http://schemas.microsoft.com/office/drawing/2014/main" id="{2797A214-7A68-D6C2-84B8-FD16703DE3F9}"/>
              </a:ext>
            </a:extLst>
          </p:cNvPr>
          <p:cNvSpPr>
            <a:spLocks noGrp="1"/>
          </p:cNvSpPr>
          <p:nvPr>
            <p:ph type="title"/>
          </p:nvPr>
        </p:nvSpPr>
        <p:spPr/>
        <p:txBody>
          <a:bodyPr/>
          <a:lstStyle/>
          <a:p>
            <a:r>
              <a:rPr lang="en-US" dirty="0"/>
              <a:t>38 CFR 4.150. DC 9918</a:t>
            </a:r>
          </a:p>
        </p:txBody>
      </p:sp>
    </p:spTree>
    <p:extLst>
      <p:ext uri="{BB962C8B-B14F-4D97-AF65-F5344CB8AC3E}">
        <p14:creationId xmlns:p14="http://schemas.microsoft.com/office/powerpoint/2010/main" val="3800365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C6225F-FD3C-0E73-3DC1-BB4C10B9D104}"/>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a:t>38 CFR 4.96</a:t>
            </a:r>
          </a:p>
          <a:p>
            <a:pPr marL="0" indent="0" algn="ctr">
              <a:buNone/>
            </a:pPr>
            <a:r>
              <a:rPr lang="en-US" b="0" i="0" u="none" strike="noStrike" dirty="0">
                <a:solidFill>
                  <a:srgbClr val="000000"/>
                </a:solidFill>
                <a:effectLst/>
                <a:latin typeface="-webkit-standard"/>
              </a:rPr>
              <a:t>Special provisions regarding evaluation of respiratory conditions.</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64DA1CC-86BF-B3F9-A654-3F3791D327AE}"/>
              </a:ext>
            </a:extLst>
          </p:cNvPr>
          <p:cNvSpPr>
            <a:spLocks noGrp="1"/>
          </p:cNvSpPr>
          <p:nvPr>
            <p:ph type="sldNum" sz="quarter" idx="12"/>
          </p:nvPr>
        </p:nvSpPr>
        <p:spPr/>
        <p:txBody>
          <a:bodyPr/>
          <a:lstStyle/>
          <a:p>
            <a:fld id="{60B18D57-13A5-4968-950D-8FEF41FA4399}" type="slidenum">
              <a:rPr lang="en-US" smtClean="0"/>
              <a:pPr/>
              <a:t>47</a:t>
            </a:fld>
            <a:endParaRPr lang="en-US" dirty="0"/>
          </a:p>
        </p:txBody>
      </p:sp>
    </p:spTree>
    <p:extLst>
      <p:ext uri="{BB962C8B-B14F-4D97-AF65-F5344CB8AC3E}">
        <p14:creationId xmlns:p14="http://schemas.microsoft.com/office/powerpoint/2010/main" val="2384379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C7052E-D144-3FF3-C4FC-B50E9767BC9E}"/>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Respiratory Conditions</a:t>
            </a:r>
          </a:p>
          <a:p>
            <a:pPr marL="0" indent="0" algn="ctr">
              <a:buNone/>
            </a:pPr>
            <a:r>
              <a:rPr lang="en-US" dirty="0"/>
              <a:t>38 CFR 4.97</a:t>
            </a:r>
          </a:p>
        </p:txBody>
      </p:sp>
      <p:sp>
        <p:nvSpPr>
          <p:cNvPr id="4" name="Slide Number Placeholder 3">
            <a:extLst>
              <a:ext uri="{FF2B5EF4-FFF2-40B4-BE49-F238E27FC236}">
                <a16:creationId xmlns:a16="http://schemas.microsoft.com/office/drawing/2014/main" id="{2190D831-01B7-D449-8441-28A89EF8D43D}"/>
              </a:ext>
            </a:extLst>
          </p:cNvPr>
          <p:cNvSpPr>
            <a:spLocks noGrp="1"/>
          </p:cNvSpPr>
          <p:nvPr>
            <p:ph type="sldNum" sz="quarter" idx="12"/>
          </p:nvPr>
        </p:nvSpPr>
        <p:spPr/>
        <p:txBody>
          <a:bodyPr/>
          <a:lstStyle/>
          <a:p>
            <a:fld id="{60B18D57-13A5-4968-950D-8FEF41FA4399}" type="slidenum">
              <a:rPr lang="en-US" smtClean="0"/>
              <a:pPr/>
              <a:t>48</a:t>
            </a:fld>
            <a:endParaRPr lang="en-US" dirty="0"/>
          </a:p>
        </p:txBody>
      </p:sp>
    </p:spTree>
    <p:extLst>
      <p:ext uri="{BB962C8B-B14F-4D97-AF65-F5344CB8AC3E}">
        <p14:creationId xmlns:p14="http://schemas.microsoft.com/office/powerpoint/2010/main" val="27804596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6DDE5D-053B-1771-26CE-6B98E0930D59}"/>
              </a:ext>
            </a:extLst>
          </p:cNvPr>
          <p:cNvSpPr>
            <a:spLocks noGrp="1"/>
          </p:cNvSpPr>
          <p:nvPr>
            <p:ph type="sldNum" sz="quarter" idx="12"/>
          </p:nvPr>
        </p:nvSpPr>
        <p:spPr/>
        <p:txBody>
          <a:bodyPr/>
          <a:lstStyle/>
          <a:p>
            <a:fld id="{60B18D57-13A5-4968-950D-8FEF41FA4399}" type="slidenum">
              <a:rPr lang="en-US" smtClean="0"/>
              <a:pPr/>
              <a:t>49</a:t>
            </a:fld>
            <a:endParaRPr lang="en-US" dirty="0"/>
          </a:p>
        </p:txBody>
      </p:sp>
      <p:sp>
        <p:nvSpPr>
          <p:cNvPr id="5" name="Title 4">
            <a:extLst>
              <a:ext uri="{FF2B5EF4-FFF2-40B4-BE49-F238E27FC236}">
                <a16:creationId xmlns:a16="http://schemas.microsoft.com/office/drawing/2014/main" id="{F3D31E22-5651-5D81-1165-BC368C824D7B}"/>
              </a:ext>
            </a:extLst>
          </p:cNvPr>
          <p:cNvSpPr>
            <a:spLocks noGrp="1"/>
          </p:cNvSpPr>
          <p:nvPr>
            <p:ph type="title"/>
          </p:nvPr>
        </p:nvSpPr>
        <p:spPr/>
        <p:txBody>
          <a:bodyPr/>
          <a:lstStyle/>
          <a:p>
            <a:r>
              <a:rPr lang="en-US" dirty="0"/>
              <a:t>DC 6510-6514. Sinusitis </a:t>
            </a:r>
          </a:p>
        </p:txBody>
      </p:sp>
      <p:sp>
        <p:nvSpPr>
          <p:cNvPr id="8" name="Content Placeholder 7">
            <a:extLst>
              <a:ext uri="{FF2B5EF4-FFF2-40B4-BE49-F238E27FC236}">
                <a16:creationId xmlns:a16="http://schemas.microsoft.com/office/drawing/2014/main" id="{AFAF3257-4AD2-9FE4-2704-E154CA6CD9F1}"/>
              </a:ext>
            </a:extLst>
          </p:cNvPr>
          <p:cNvSpPr>
            <a:spLocks noGrp="1"/>
          </p:cNvSpPr>
          <p:nvPr>
            <p:ph idx="1"/>
          </p:nvPr>
        </p:nvSpPr>
        <p:spPr>
          <a:xfrm>
            <a:off x="442488" y="1474294"/>
            <a:ext cx="11596116" cy="4551982"/>
          </a:xfrm>
        </p:spPr>
        <p:txBody>
          <a:bodyPr/>
          <a:lstStyle/>
          <a:p>
            <a:pPr marL="0" indent="0">
              <a:buNone/>
            </a:pPr>
            <a:r>
              <a:rPr lang="en-US" sz="2400" b="0" i="0" u="none" strike="noStrike" dirty="0">
                <a:solidFill>
                  <a:srgbClr val="000000"/>
                </a:solidFill>
                <a:effectLst/>
                <a:latin typeface="-webkit-standard"/>
              </a:rPr>
              <a:t>General Rating Formula for Sinusitis (DC's 6510 through 6514): </a:t>
            </a:r>
          </a:p>
          <a:p>
            <a:pPr marL="0" indent="0">
              <a:buNone/>
            </a:pPr>
            <a:endParaRPr lang="en-US" sz="2400" b="0" i="0" u="none" strike="noStrike" dirty="0">
              <a:solidFill>
                <a:srgbClr val="000000"/>
              </a:solidFill>
              <a:effectLst/>
              <a:latin typeface="-webkit-standard"/>
            </a:endParaRPr>
          </a:p>
          <a:p>
            <a:pPr marL="0" indent="0">
              <a:buNone/>
            </a:pPr>
            <a:r>
              <a:rPr lang="en-US" sz="2400" b="0" i="0" u="none" strike="noStrike" dirty="0">
                <a:solidFill>
                  <a:srgbClr val="000000"/>
                </a:solidFill>
                <a:effectLst/>
                <a:latin typeface="-webkit-standard"/>
              </a:rPr>
              <a:t>Following radical surgery with chronic osteomyelitis, or; near constant sinusitis characterized by headaches, pain and tenderness of affected sinus, and purulent discharge or crusting after repeated surgeries                                                                                               50 </a:t>
            </a:r>
          </a:p>
          <a:p>
            <a:pPr marL="0" indent="0">
              <a:buNone/>
            </a:pPr>
            <a:endParaRPr lang="en-US" sz="2400" b="0" i="0" u="none" strike="noStrike" dirty="0">
              <a:solidFill>
                <a:srgbClr val="000000"/>
              </a:solidFill>
              <a:effectLst/>
              <a:latin typeface="-webkit-standard"/>
            </a:endParaRPr>
          </a:p>
          <a:p>
            <a:pPr marL="0" indent="0">
              <a:buNone/>
            </a:pPr>
            <a:r>
              <a:rPr lang="en-US" sz="2400" b="0" i="0" u="none" strike="noStrike" dirty="0">
                <a:solidFill>
                  <a:srgbClr val="000000"/>
                </a:solidFill>
                <a:effectLst/>
                <a:latin typeface="-webkit-standard"/>
              </a:rPr>
              <a:t>Three or more incapacitating episodes per year of sinusitis requiring prolonged (lasting four to six weeks) antibiotic treatment, or; more than six non-incapacitating episodes per year of sinusitis characterized by headaches, pain, and purulent discharge or crusting                    30 </a:t>
            </a:r>
          </a:p>
        </p:txBody>
      </p:sp>
    </p:spTree>
    <p:extLst>
      <p:ext uri="{BB962C8B-B14F-4D97-AF65-F5344CB8AC3E}">
        <p14:creationId xmlns:p14="http://schemas.microsoft.com/office/powerpoint/2010/main" val="3172734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DCB9B0-F0D6-D3BE-8B90-D37FA5CB9C08}"/>
              </a:ext>
            </a:extLst>
          </p:cNvPr>
          <p:cNvSpPr>
            <a:spLocks noGrp="1"/>
          </p:cNvSpPr>
          <p:nvPr>
            <p:ph idx="1"/>
          </p:nvPr>
        </p:nvSpPr>
        <p:spPr/>
        <p:txBody>
          <a:bodyPr/>
          <a:lstStyle/>
          <a:p>
            <a:endParaRPr lang="en-US" dirty="0"/>
          </a:p>
          <a:p>
            <a:r>
              <a:rPr lang="en-US" dirty="0"/>
              <a:t>Monoclonal </a:t>
            </a:r>
            <a:r>
              <a:rPr lang="en-US" dirty="0" err="1"/>
              <a:t>Gammopathy</a:t>
            </a:r>
            <a:r>
              <a:rPr lang="en-US" dirty="0"/>
              <a:t> of Undetermined Origin (MGUS)</a:t>
            </a:r>
          </a:p>
          <a:p>
            <a:endParaRPr lang="en-US" dirty="0"/>
          </a:p>
          <a:p>
            <a:r>
              <a:rPr lang="en-US" dirty="0"/>
              <a:t>Hypertension</a:t>
            </a:r>
          </a:p>
        </p:txBody>
      </p:sp>
      <p:sp>
        <p:nvSpPr>
          <p:cNvPr id="4" name="Slide Number Placeholder 3">
            <a:extLst>
              <a:ext uri="{FF2B5EF4-FFF2-40B4-BE49-F238E27FC236}">
                <a16:creationId xmlns:a16="http://schemas.microsoft.com/office/drawing/2014/main" id="{D786E4C5-CAFD-D81A-6FDB-F2088805EBE5}"/>
              </a:ext>
            </a:extLst>
          </p:cNvPr>
          <p:cNvSpPr>
            <a:spLocks noGrp="1"/>
          </p:cNvSpPr>
          <p:nvPr>
            <p:ph type="sldNum" sz="quarter" idx="12"/>
          </p:nvPr>
        </p:nvSpPr>
        <p:spPr/>
        <p:txBody>
          <a:bodyPr/>
          <a:lstStyle/>
          <a:p>
            <a:fld id="{60B18D57-13A5-4968-950D-8FEF41FA4399}" type="slidenum">
              <a:rPr lang="en-US" smtClean="0"/>
              <a:pPr/>
              <a:t>5</a:t>
            </a:fld>
            <a:endParaRPr lang="en-US" dirty="0"/>
          </a:p>
        </p:txBody>
      </p:sp>
      <p:sp>
        <p:nvSpPr>
          <p:cNvPr id="5" name="Title 4">
            <a:extLst>
              <a:ext uri="{FF2B5EF4-FFF2-40B4-BE49-F238E27FC236}">
                <a16:creationId xmlns:a16="http://schemas.microsoft.com/office/drawing/2014/main" id="{7B538937-8143-726E-E8E3-DE3E3F23CA82}"/>
              </a:ext>
            </a:extLst>
          </p:cNvPr>
          <p:cNvSpPr>
            <a:spLocks noGrp="1"/>
          </p:cNvSpPr>
          <p:nvPr>
            <p:ph type="title"/>
          </p:nvPr>
        </p:nvSpPr>
        <p:spPr/>
        <p:txBody>
          <a:bodyPr/>
          <a:lstStyle/>
          <a:p>
            <a:r>
              <a:rPr lang="en-US" dirty="0"/>
              <a:t>New Presumptive Conditions for Herbicide Exposure</a:t>
            </a:r>
          </a:p>
        </p:txBody>
      </p:sp>
    </p:spTree>
    <p:extLst>
      <p:ext uri="{BB962C8B-B14F-4D97-AF65-F5344CB8AC3E}">
        <p14:creationId xmlns:p14="http://schemas.microsoft.com/office/powerpoint/2010/main" val="34514294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7414F0-ED8A-CF18-AFE6-FF66A38B1A45}"/>
              </a:ext>
            </a:extLst>
          </p:cNvPr>
          <p:cNvSpPr>
            <a:spLocks noGrp="1"/>
          </p:cNvSpPr>
          <p:nvPr>
            <p:ph idx="1"/>
          </p:nvPr>
        </p:nvSpPr>
        <p:spPr/>
        <p:txBody>
          <a:bodyPr/>
          <a:lstStyle/>
          <a:p>
            <a:pPr marL="0" indent="0">
              <a:buNone/>
            </a:pPr>
            <a:r>
              <a:rPr lang="en-US" sz="2400" b="0" i="0" u="none" strike="noStrike" dirty="0">
                <a:solidFill>
                  <a:srgbClr val="000000"/>
                </a:solidFill>
                <a:effectLst/>
                <a:latin typeface="-webkit-standard"/>
              </a:rPr>
              <a:t>One or two incapacitating episodes per year of sinusitis requiring prolonged (lasting four to six weeks) antibiotic treatment, or; three to six non-incapacitating episodes per year of sinusitis characterized by headaches, pain, and purulent discharge or crusting.                                                                                                                                10 </a:t>
            </a:r>
          </a:p>
          <a:p>
            <a:pPr marL="0" indent="0">
              <a:buNone/>
            </a:pPr>
            <a:endParaRPr lang="en-US" sz="2400" dirty="0">
              <a:solidFill>
                <a:srgbClr val="000000"/>
              </a:solidFill>
              <a:latin typeface="-webkit-standard"/>
            </a:endParaRPr>
          </a:p>
          <a:p>
            <a:pPr marL="0" indent="0">
              <a:buNone/>
            </a:pPr>
            <a:r>
              <a:rPr lang="en-US" sz="2400" b="0" i="0" u="none" strike="noStrike" dirty="0">
                <a:solidFill>
                  <a:srgbClr val="000000"/>
                </a:solidFill>
                <a:effectLst/>
                <a:latin typeface="-webkit-standard"/>
              </a:rPr>
              <a:t>Detected by X-ray only                                                                                                         0 </a:t>
            </a:r>
          </a:p>
          <a:p>
            <a:pPr marL="0" indent="0">
              <a:buNone/>
            </a:pPr>
            <a:endParaRPr lang="en-US" sz="2400" dirty="0">
              <a:solidFill>
                <a:srgbClr val="000000"/>
              </a:solidFill>
              <a:latin typeface="-webkit-standard"/>
            </a:endParaRPr>
          </a:p>
          <a:p>
            <a:pPr marL="0" indent="0">
              <a:buNone/>
            </a:pPr>
            <a:r>
              <a:rPr lang="en-US" sz="2400" b="1" i="0" u="none" strike="noStrike" dirty="0">
                <a:solidFill>
                  <a:srgbClr val="000000"/>
                </a:solidFill>
                <a:effectLst/>
              </a:rPr>
              <a:t>Note:</a:t>
            </a:r>
            <a:r>
              <a:rPr lang="en-US" sz="2400" b="0" i="0" u="none" strike="noStrike" dirty="0">
                <a:solidFill>
                  <a:srgbClr val="000000"/>
                </a:solidFill>
                <a:effectLst/>
                <a:latin typeface="-webkit-standard"/>
              </a:rPr>
              <a:t> An incapacitating episode of sinusitis means one that requires bed rest and treatment by a physician.</a:t>
            </a:r>
            <a:endParaRPr lang="en-US" sz="2400" dirty="0"/>
          </a:p>
        </p:txBody>
      </p:sp>
      <p:sp>
        <p:nvSpPr>
          <p:cNvPr id="4" name="Slide Number Placeholder 3">
            <a:extLst>
              <a:ext uri="{FF2B5EF4-FFF2-40B4-BE49-F238E27FC236}">
                <a16:creationId xmlns:a16="http://schemas.microsoft.com/office/drawing/2014/main" id="{F8439EA0-774B-31D4-3368-26CF4B5842C1}"/>
              </a:ext>
            </a:extLst>
          </p:cNvPr>
          <p:cNvSpPr>
            <a:spLocks noGrp="1"/>
          </p:cNvSpPr>
          <p:nvPr>
            <p:ph type="sldNum" sz="quarter" idx="12"/>
          </p:nvPr>
        </p:nvSpPr>
        <p:spPr/>
        <p:txBody>
          <a:bodyPr/>
          <a:lstStyle/>
          <a:p>
            <a:fld id="{60B18D57-13A5-4968-950D-8FEF41FA4399}" type="slidenum">
              <a:rPr lang="en-US" smtClean="0"/>
              <a:pPr/>
              <a:t>50</a:t>
            </a:fld>
            <a:endParaRPr lang="en-US" dirty="0"/>
          </a:p>
        </p:txBody>
      </p:sp>
      <p:sp>
        <p:nvSpPr>
          <p:cNvPr id="6" name="Title 4">
            <a:extLst>
              <a:ext uri="{FF2B5EF4-FFF2-40B4-BE49-F238E27FC236}">
                <a16:creationId xmlns:a16="http://schemas.microsoft.com/office/drawing/2014/main" id="{A2D72160-5A37-80DF-2EC7-28C4D9B1BCAA}"/>
              </a:ext>
            </a:extLst>
          </p:cNvPr>
          <p:cNvSpPr txBox="1">
            <a:spLocks noGrp="1"/>
          </p:cNvSpPr>
          <p:nvPr>
            <p:ph type="title"/>
          </p:nvPr>
        </p:nvSpPr>
        <p:spPr>
          <a:prstGeom prst="rect">
            <a:avLst/>
          </a:prstGeom>
        </p:spPr>
        <p:txBody>
          <a:bodyPr anchor="ct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dirty="0"/>
              <a:t>DC 6510-6514. Sinusitis (continued)</a:t>
            </a:r>
          </a:p>
        </p:txBody>
      </p:sp>
    </p:spTree>
    <p:extLst>
      <p:ext uri="{BB962C8B-B14F-4D97-AF65-F5344CB8AC3E}">
        <p14:creationId xmlns:p14="http://schemas.microsoft.com/office/powerpoint/2010/main" val="33826007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00CED3-2625-D2EF-DD3C-0BC4BF1199D6}"/>
              </a:ext>
            </a:extLst>
          </p:cNvPr>
          <p:cNvSpPr>
            <a:spLocks noGrp="1"/>
          </p:cNvSpPr>
          <p:nvPr>
            <p:ph idx="1"/>
          </p:nvPr>
        </p:nvSpPr>
        <p:spPr>
          <a:xfrm>
            <a:off x="838200" y="1474293"/>
            <a:ext cx="10515600" cy="4882058"/>
          </a:xfrm>
        </p:spPr>
        <p:txBody>
          <a:bodyPr/>
          <a:lstStyle/>
          <a:p>
            <a:pPr marL="0" indent="0">
              <a:buNone/>
            </a:pPr>
            <a:r>
              <a:rPr lang="en-US" sz="2400" b="0" i="0" u="none" strike="noStrike" dirty="0">
                <a:solidFill>
                  <a:srgbClr val="000000"/>
                </a:solidFill>
                <a:effectLst/>
                <a:latin typeface="-webkit-standard"/>
              </a:rPr>
              <a:t>6522 Allergic or vasomotor rhinitis: </a:t>
            </a:r>
            <a:endParaRPr lang="en-US" sz="2400" dirty="0">
              <a:solidFill>
                <a:srgbClr val="000000"/>
              </a:solidFill>
              <a:latin typeface="-webkit-standard"/>
            </a:endParaRPr>
          </a:p>
          <a:p>
            <a:pPr marL="0" indent="0">
              <a:buNone/>
            </a:pPr>
            <a:r>
              <a:rPr lang="en-US" sz="2400" b="0" i="0" u="none" strike="noStrike" dirty="0">
                <a:solidFill>
                  <a:srgbClr val="000000"/>
                </a:solidFill>
                <a:effectLst/>
                <a:latin typeface="-webkit-standard"/>
              </a:rPr>
              <a:t>With polyps                                                                                                                        30 </a:t>
            </a:r>
          </a:p>
          <a:p>
            <a:pPr marL="0" indent="0">
              <a:buNone/>
            </a:pPr>
            <a:r>
              <a:rPr lang="en-US" sz="2400" b="0" i="0" u="none" strike="noStrike" dirty="0">
                <a:solidFill>
                  <a:srgbClr val="000000"/>
                </a:solidFill>
                <a:effectLst/>
                <a:latin typeface="-webkit-standard"/>
              </a:rPr>
              <a:t>Without polyps, but with greater than 50-percent obstruction of nasal passage on both sides or complete obstruction on one side.                                                        10</a:t>
            </a:r>
          </a:p>
          <a:p>
            <a:pPr marL="0" indent="0">
              <a:buNone/>
            </a:pPr>
            <a:endParaRPr lang="en-US" sz="2400" b="0" i="0" u="none" strike="noStrike" dirty="0">
              <a:solidFill>
                <a:srgbClr val="000000"/>
              </a:solidFill>
              <a:effectLst/>
              <a:latin typeface="-webkit-standard"/>
            </a:endParaRPr>
          </a:p>
          <a:p>
            <a:pPr marL="0" indent="0">
              <a:buNone/>
            </a:pPr>
            <a:r>
              <a:rPr lang="en-US" sz="2400" b="0" i="0" u="none" strike="noStrike" dirty="0">
                <a:solidFill>
                  <a:srgbClr val="000000"/>
                </a:solidFill>
                <a:effectLst/>
                <a:latin typeface="-webkit-standard"/>
              </a:rPr>
              <a:t>6524 Granulomatous rhinitis: Wegener's </a:t>
            </a:r>
            <a:r>
              <a:rPr lang="en-US" sz="2400" b="0" i="0" u="none" strike="noStrike" dirty="0" err="1">
                <a:solidFill>
                  <a:srgbClr val="000000"/>
                </a:solidFill>
                <a:effectLst/>
                <a:latin typeface="-webkit-standard"/>
              </a:rPr>
              <a:t>granulomatosis</a:t>
            </a:r>
            <a:r>
              <a:rPr lang="en-US" sz="2400" b="0" i="0" u="none" strike="noStrike" dirty="0">
                <a:solidFill>
                  <a:srgbClr val="000000"/>
                </a:solidFill>
                <a:effectLst/>
                <a:latin typeface="-webkit-standard"/>
              </a:rPr>
              <a:t>, lethal midline </a:t>
            </a:r>
          </a:p>
          <a:p>
            <a:pPr marL="0" indent="0">
              <a:buNone/>
            </a:pPr>
            <a:r>
              <a:rPr lang="en-US" sz="2400" b="0" i="0" u="none" strike="noStrike" dirty="0">
                <a:solidFill>
                  <a:srgbClr val="000000"/>
                </a:solidFill>
                <a:effectLst/>
                <a:latin typeface="-webkit-standard"/>
              </a:rPr>
              <a:t>granuloma                                                                                                                       100 </a:t>
            </a:r>
          </a:p>
          <a:p>
            <a:pPr marL="0" indent="0">
              <a:buNone/>
            </a:pPr>
            <a:r>
              <a:rPr lang="en-US" sz="2400" b="0" i="0" u="none" strike="noStrike" dirty="0">
                <a:solidFill>
                  <a:srgbClr val="000000"/>
                </a:solidFill>
                <a:effectLst/>
                <a:latin typeface="-webkit-standard"/>
              </a:rPr>
              <a:t>Other types of granulomatous infection.                                                                    20</a:t>
            </a:r>
            <a:endParaRPr lang="en-US" sz="2400" dirty="0"/>
          </a:p>
        </p:txBody>
      </p:sp>
      <p:sp>
        <p:nvSpPr>
          <p:cNvPr id="4" name="Slide Number Placeholder 3">
            <a:extLst>
              <a:ext uri="{FF2B5EF4-FFF2-40B4-BE49-F238E27FC236}">
                <a16:creationId xmlns:a16="http://schemas.microsoft.com/office/drawing/2014/main" id="{6A8A558B-40CF-7F64-89BF-4734109DD307}"/>
              </a:ext>
            </a:extLst>
          </p:cNvPr>
          <p:cNvSpPr>
            <a:spLocks noGrp="1"/>
          </p:cNvSpPr>
          <p:nvPr>
            <p:ph type="sldNum" sz="quarter" idx="12"/>
          </p:nvPr>
        </p:nvSpPr>
        <p:spPr/>
        <p:txBody>
          <a:bodyPr/>
          <a:lstStyle/>
          <a:p>
            <a:fld id="{60B18D57-13A5-4968-950D-8FEF41FA4399}" type="slidenum">
              <a:rPr lang="en-US" smtClean="0"/>
              <a:pPr/>
              <a:t>51</a:t>
            </a:fld>
            <a:endParaRPr lang="en-US" dirty="0"/>
          </a:p>
        </p:txBody>
      </p:sp>
      <p:sp>
        <p:nvSpPr>
          <p:cNvPr id="5" name="Title 4">
            <a:extLst>
              <a:ext uri="{FF2B5EF4-FFF2-40B4-BE49-F238E27FC236}">
                <a16:creationId xmlns:a16="http://schemas.microsoft.com/office/drawing/2014/main" id="{6ACF10F5-C148-C054-C967-29FA1E71C18D}"/>
              </a:ext>
            </a:extLst>
          </p:cNvPr>
          <p:cNvSpPr>
            <a:spLocks noGrp="1"/>
          </p:cNvSpPr>
          <p:nvPr>
            <p:ph type="title"/>
          </p:nvPr>
        </p:nvSpPr>
        <p:spPr/>
        <p:txBody>
          <a:bodyPr/>
          <a:lstStyle/>
          <a:p>
            <a:r>
              <a:rPr lang="en-US" dirty="0"/>
              <a:t>DC 6522 and 6524</a:t>
            </a:r>
          </a:p>
        </p:txBody>
      </p:sp>
    </p:spTree>
    <p:extLst>
      <p:ext uri="{BB962C8B-B14F-4D97-AF65-F5344CB8AC3E}">
        <p14:creationId xmlns:p14="http://schemas.microsoft.com/office/powerpoint/2010/main" val="37159677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26C2E5-6ED6-56AE-DE86-4ADB920B60A4}"/>
              </a:ext>
            </a:extLst>
          </p:cNvPr>
          <p:cNvSpPr>
            <a:spLocks noGrp="1"/>
          </p:cNvSpPr>
          <p:nvPr>
            <p:ph idx="1"/>
          </p:nvPr>
        </p:nvSpPr>
        <p:spPr/>
        <p:txBody>
          <a:bodyPr/>
          <a:lstStyle/>
          <a:p>
            <a:pPr marL="0" indent="0">
              <a:buNone/>
            </a:pPr>
            <a:r>
              <a:rPr lang="en-US" b="0" i="0" u="none" strike="noStrike" dirty="0">
                <a:solidFill>
                  <a:srgbClr val="000000"/>
                </a:solidFill>
                <a:effectLst/>
                <a:latin typeface="-webkit-standard"/>
              </a:rPr>
              <a:t>Pleurisy, tuberculous, active or inactive.</a:t>
            </a:r>
          </a:p>
          <a:p>
            <a:endParaRPr lang="en-US" dirty="0">
              <a:solidFill>
                <a:srgbClr val="000000"/>
              </a:solidFill>
              <a:latin typeface="-webkit-standard"/>
            </a:endParaRPr>
          </a:p>
          <a:p>
            <a:pPr marL="0" indent="0">
              <a:buNone/>
            </a:pPr>
            <a:r>
              <a:rPr lang="en-US" b="0" i="0" u="none" strike="noStrike" dirty="0">
                <a:solidFill>
                  <a:srgbClr val="000000"/>
                </a:solidFill>
                <a:effectLst/>
                <a:latin typeface="-webkit-standard"/>
              </a:rPr>
              <a:t>Rate under </a:t>
            </a:r>
            <a:r>
              <a:rPr lang="en-US" b="0" i="0" dirty="0">
                <a:effectLst/>
                <a:hlinkClick r:id="rId2"/>
              </a:rPr>
              <a:t>§§</a:t>
            </a:r>
            <a:r>
              <a:rPr lang="en-US" b="0" i="0" dirty="0">
                <a:effectLst/>
              </a:rPr>
              <a:t>4.88c – Ratings for inactive non pulmonary tuberculosis initially entitled after 8/19/1968</a:t>
            </a:r>
            <a:r>
              <a:rPr lang="en-US" b="0" i="0" u="none" strike="noStrike" dirty="0">
                <a:solidFill>
                  <a:srgbClr val="000000"/>
                </a:solidFill>
                <a:effectLst/>
                <a:latin typeface="-webkit-standard"/>
              </a:rPr>
              <a:t> or </a:t>
            </a:r>
          </a:p>
          <a:p>
            <a:pPr marL="0" indent="0">
              <a:buNone/>
            </a:pPr>
            <a:r>
              <a:rPr lang="en-US" u="none" strike="noStrike" dirty="0">
                <a:solidFill>
                  <a:srgbClr val="000000"/>
                </a:solidFill>
                <a:latin typeface="-webkit-standard"/>
              </a:rPr>
              <a:t>4.89- Ratings for inactive non pulmonary tuberculosis </a:t>
            </a:r>
            <a:r>
              <a:rPr lang="en-US" dirty="0">
                <a:solidFill>
                  <a:srgbClr val="000000"/>
                </a:solidFill>
                <a:latin typeface="-webkit-standard"/>
              </a:rPr>
              <a:t>in effect on 8/19/1968 (graduated rating which was repealed) </a:t>
            </a:r>
            <a:r>
              <a:rPr lang="en-US" b="0" i="0" u="none" strike="noStrike" dirty="0">
                <a:solidFill>
                  <a:srgbClr val="000000"/>
                </a:solidFill>
                <a:effectLst/>
                <a:latin typeface="-webkit-standard"/>
              </a:rPr>
              <a:t>whichever is appropriate.</a:t>
            </a:r>
            <a:endParaRPr lang="en-US" sz="2400" b="0" i="0" u="none" strike="noStrike" dirty="0">
              <a:solidFill>
                <a:srgbClr val="000000"/>
              </a:solidFill>
              <a:effectLst/>
              <a:latin typeface="-webkit-standard"/>
            </a:endParaRPr>
          </a:p>
          <a:p>
            <a:endParaRPr lang="en-US" sz="2400" dirty="0">
              <a:solidFill>
                <a:srgbClr val="000000"/>
              </a:solidFill>
              <a:latin typeface="-webkit-standard"/>
            </a:endParaRPr>
          </a:p>
          <a:p>
            <a:endParaRPr lang="en-US" dirty="0"/>
          </a:p>
        </p:txBody>
      </p:sp>
      <p:sp>
        <p:nvSpPr>
          <p:cNvPr id="4" name="Slide Number Placeholder 3">
            <a:extLst>
              <a:ext uri="{FF2B5EF4-FFF2-40B4-BE49-F238E27FC236}">
                <a16:creationId xmlns:a16="http://schemas.microsoft.com/office/drawing/2014/main" id="{959CA85C-BFBC-ACE7-350B-D0A89EEB4E67}"/>
              </a:ext>
            </a:extLst>
          </p:cNvPr>
          <p:cNvSpPr>
            <a:spLocks noGrp="1"/>
          </p:cNvSpPr>
          <p:nvPr>
            <p:ph type="sldNum" sz="quarter" idx="12"/>
          </p:nvPr>
        </p:nvSpPr>
        <p:spPr/>
        <p:txBody>
          <a:bodyPr/>
          <a:lstStyle/>
          <a:p>
            <a:fld id="{60B18D57-13A5-4968-950D-8FEF41FA4399}" type="slidenum">
              <a:rPr lang="en-US" smtClean="0"/>
              <a:pPr/>
              <a:t>52</a:t>
            </a:fld>
            <a:endParaRPr lang="en-US" dirty="0"/>
          </a:p>
        </p:txBody>
      </p:sp>
      <p:sp>
        <p:nvSpPr>
          <p:cNvPr id="5" name="Title 4">
            <a:extLst>
              <a:ext uri="{FF2B5EF4-FFF2-40B4-BE49-F238E27FC236}">
                <a16:creationId xmlns:a16="http://schemas.microsoft.com/office/drawing/2014/main" id="{10084193-2E13-83F9-35C9-567FEB92EA69}"/>
              </a:ext>
            </a:extLst>
          </p:cNvPr>
          <p:cNvSpPr>
            <a:spLocks noGrp="1"/>
          </p:cNvSpPr>
          <p:nvPr>
            <p:ph type="title"/>
          </p:nvPr>
        </p:nvSpPr>
        <p:spPr/>
        <p:txBody>
          <a:bodyPr/>
          <a:lstStyle/>
          <a:p>
            <a:r>
              <a:rPr lang="en-US" dirty="0"/>
              <a:t>DC 6732</a:t>
            </a:r>
          </a:p>
        </p:txBody>
      </p:sp>
    </p:spTree>
    <p:extLst>
      <p:ext uri="{BB962C8B-B14F-4D97-AF65-F5344CB8AC3E}">
        <p14:creationId xmlns:p14="http://schemas.microsoft.com/office/powerpoint/2010/main" val="41479172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FB79024-9FC3-1BBA-2841-63FA1426C59C}"/>
              </a:ext>
            </a:extLst>
          </p:cNvPr>
          <p:cNvSpPr>
            <a:spLocks noGrp="1"/>
          </p:cNvSpPr>
          <p:nvPr>
            <p:ph type="sldNum" sz="quarter" idx="12"/>
          </p:nvPr>
        </p:nvSpPr>
        <p:spPr/>
        <p:txBody>
          <a:bodyPr/>
          <a:lstStyle/>
          <a:p>
            <a:fld id="{60B18D57-13A5-4968-950D-8FEF41FA4399}" type="slidenum">
              <a:rPr lang="en-US" smtClean="0"/>
              <a:pPr/>
              <a:t>53</a:t>
            </a:fld>
            <a:endParaRPr lang="en-US" dirty="0"/>
          </a:p>
        </p:txBody>
      </p:sp>
      <p:sp>
        <p:nvSpPr>
          <p:cNvPr id="5" name="Title 4">
            <a:extLst>
              <a:ext uri="{FF2B5EF4-FFF2-40B4-BE49-F238E27FC236}">
                <a16:creationId xmlns:a16="http://schemas.microsoft.com/office/drawing/2014/main" id="{5455A73B-F283-03EC-916F-6C1573DC0494}"/>
              </a:ext>
            </a:extLst>
          </p:cNvPr>
          <p:cNvSpPr>
            <a:spLocks noGrp="1"/>
          </p:cNvSpPr>
          <p:nvPr>
            <p:ph type="title"/>
          </p:nvPr>
        </p:nvSpPr>
        <p:spPr/>
        <p:txBody>
          <a:bodyPr/>
          <a:lstStyle/>
          <a:p>
            <a:r>
              <a:rPr lang="en-US" dirty="0"/>
              <a:t>DC 6845 </a:t>
            </a:r>
          </a:p>
        </p:txBody>
      </p:sp>
      <p:sp>
        <p:nvSpPr>
          <p:cNvPr id="6" name="Content Placeholder 5">
            <a:extLst>
              <a:ext uri="{FF2B5EF4-FFF2-40B4-BE49-F238E27FC236}">
                <a16:creationId xmlns:a16="http://schemas.microsoft.com/office/drawing/2014/main" id="{A812E18B-AFD7-8F53-BDCD-BA7502888FB4}"/>
              </a:ext>
            </a:extLst>
          </p:cNvPr>
          <p:cNvSpPr>
            <a:spLocks noGrp="1"/>
          </p:cNvSpPr>
          <p:nvPr>
            <p:ph idx="1"/>
          </p:nvPr>
        </p:nvSpPr>
        <p:spPr/>
        <p:txBody>
          <a:bodyPr/>
          <a:lstStyle/>
          <a:p>
            <a:pPr marL="0" indent="0">
              <a:buNone/>
            </a:pPr>
            <a:r>
              <a:rPr lang="en-US" sz="2400" b="0" i="0" u="none" strike="noStrike" dirty="0">
                <a:solidFill>
                  <a:srgbClr val="000000"/>
                </a:solidFill>
                <a:effectLst/>
                <a:latin typeface="-webkit-standard"/>
              </a:rPr>
              <a:t>Chronic pleural effusion or fibrosis. </a:t>
            </a:r>
          </a:p>
          <a:p>
            <a:pPr marL="0" indent="0">
              <a:buNone/>
            </a:pPr>
            <a:r>
              <a:rPr lang="en-US" sz="2400" b="0" i="0" u="none" strike="noStrike" dirty="0">
                <a:solidFill>
                  <a:srgbClr val="000000"/>
                </a:solidFill>
                <a:effectLst/>
                <a:latin typeface="-webkit-standard"/>
              </a:rPr>
              <a:t>General Rating Formula for Restrictive Lung Disease (diagnostic codes 6840 through 6845): FEV–1 less than 40 percent of predicted value, or; the ratio of Forced Expiratory Volume in one second to Forced Vital Capacity (FEV–1/FVC) less than 40 percent, or; Diffusion Capacity of the Lung for Carbon Monoxide by the Single Breath Method (DLCO (SB)) less than 40-percent predicted, or; maximum exercise capacity less than 15 ml/kg/min oxygen consumption (with cardiac or respiratory limitation), or; </a:t>
            </a:r>
            <a:r>
              <a:rPr lang="en-US" sz="2400" b="0" i="0" u="none" strike="noStrike" dirty="0" err="1">
                <a:solidFill>
                  <a:srgbClr val="000000"/>
                </a:solidFill>
                <a:effectLst/>
                <a:latin typeface="-webkit-standard"/>
              </a:rPr>
              <a:t>cor</a:t>
            </a:r>
            <a:r>
              <a:rPr lang="en-US" sz="2400" b="0" i="0" u="none" strike="noStrike" dirty="0">
                <a:solidFill>
                  <a:srgbClr val="000000"/>
                </a:solidFill>
                <a:effectLst/>
                <a:latin typeface="-webkit-standard"/>
              </a:rPr>
              <a:t> </a:t>
            </a:r>
            <a:r>
              <a:rPr lang="en-US" sz="2400" b="0" i="0" u="none" strike="noStrike" dirty="0" err="1">
                <a:solidFill>
                  <a:srgbClr val="000000"/>
                </a:solidFill>
                <a:effectLst/>
                <a:latin typeface="-webkit-standard"/>
              </a:rPr>
              <a:t>pulmonale</a:t>
            </a:r>
            <a:r>
              <a:rPr lang="en-US" sz="2400" b="0" i="0" u="none" strike="noStrike" dirty="0">
                <a:solidFill>
                  <a:srgbClr val="000000"/>
                </a:solidFill>
                <a:effectLst/>
                <a:latin typeface="-webkit-standard"/>
              </a:rPr>
              <a:t> (right heart failure), or; right ventricular hypertrophy, or; pulmonary hypertension (shown by Echo or cardiac catheterization), or; episode(s) of acute respiratory failure, or; requires outpatient oxygen therapy.   </a:t>
            </a:r>
            <a:r>
              <a:rPr lang="en-US" sz="2400" dirty="0">
                <a:solidFill>
                  <a:srgbClr val="000000"/>
                </a:solidFill>
                <a:latin typeface="-webkit-standard"/>
              </a:rPr>
              <a:t>100</a:t>
            </a:r>
            <a:endParaRPr lang="en-US" sz="2400" dirty="0"/>
          </a:p>
        </p:txBody>
      </p:sp>
    </p:spTree>
    <p:extLst>
      <p:ext uri="{BB962C8B-B14F-4D97-AF65-F5344CB8AC3E}">
        <p14:creationId xmlns:p14="http://schemas.microsoft.com/office/powerpoint/2010/main" val="17331617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EFEEE1-E351-247D-B109-D62751538B2C}"/>
              </a:ext>
            </a:extLst>
          </p:cNvPr>
          <p:cNvSpPr>
            <a:spLocks noGrp="1"/>
          </p:cNvSpPr>
          <p:nvPr>
            <p:ph idx="1"/>
          </p:nvPr>
        </p:nvSpPr>
        <p:spPr>
          <a:xfrm>
            <a:off x="838200" y="1393236"/>
            <a:ext cx="10815320" cy="4882058"/>
          </a:xfrm>
        </p:spPr>
        <p:txBody>
          <a:bodyPr/>
          <a:lstStyle/>
          <a:p>
            <a:pPr marL="0" indent="0">
              <a:buNone/>
            </a:pPr>
            <a:r>
              <a:rPr lang="en-US" sz="2400" b="0" i="0" u="none" strike="noStrike" dirty="0">
                <a:solidFill>
                  <a:srgbClr val="000000"/>
                </a:solidFill>
                <a:effectLst/>
                <a:latin typeface="-webkit-standard"/>
              </a:rPr>
              <a:t>FEV–1 of 40- to 55-percent predicted, or; FEV–1/FVC of 40 to 55 percent, or; DLCO (SB) of 40- to 55-percent predicted, or; maximum oxygen consumption of 15 to 20 ml/kg/min (with cardiorespiratory limit)                                                                               60 </a:t>
            </a:r>
          </a:p>
          <a:p>
            <a:pPr marL="0" indent="0">
              <a:buNone/>
            </a:pPr>
            <a:r>
              <a:rPr lang="en-US" sz="2400" b="0" i="0" u="none" strike="noStrike" dirty="0">
                <a:solidFill>
                  <a:srgbClr val="000000"/>
                </a:solidFill>
                <a:effectLst/>
                <a:latin typeface="-webkit-standard"/>
              </a:rPr>
              <a:t>FEV–1 of 56- to 70-percent predicted, or; FEV–1/FVC of 56 to 70 percent, or; DLCO (SB) 56- to 65-percent predicted                                                                                      	   30</a:t>
            </a:r>
          </a:p>
          <a:p>
            <a:pPr marL="0" indent="0">
              <a:buNone/>
            </a:pPr>
            <a:r>
              <a:rPr lang="en-US" sz="2400" b="0" i="0" u="none" strike="noStrike" dirty="0">
                <a:solidFill>
                  <a:srgbClr val="000000"/>
                </a:solidFill>
                <a:effectLst/>
                <a:latin typeface="-webkit-standard"/>
              </a:rPr>
              <a:t>FEV–1 of 71- to 80-percent predicted, or; FEV–1/FVC of 71 to 80 percent, or; DLCO (SB) 66- to 80-percent predicted                                                                                             10 </a:t>
            </a:r>
          </a:p>
          <a:p>
            <a:pPr marL="0" indent="0">
              <a:buNone/>
            </a:pPr>
            <a:r>
              <a:rPr lang="en-US" sz="2400" b="0" i="0" u="none" strike="noStrike" dirty="0">
                <a:solidFill>
                  <a:srgbClr val="000000"/>
                </a:solidFill>
                <a:effectLst/>
                <a:latin typeface="-webkit-standard"/>
              </a:rPr>
              <a:t>Or rate primary disorder.</a:t>
            </a:r>
            <a:endParaRPr lang="en-US" sz="2400" dirty="0"/>
          </a:p>
        </p:txBody>
      </p:sp>
      <p:sp>
        <p:nvSpPr>
          <p:cNvPr id="4" name="Slide Number Placeholder 3">
            <a:extLst>
              <a:ext uri="{FF2B5EF4-FFF2-40B4-BE49-F238E27FC236}">
                <a16:creationId xmlns:a16="http://schemas.microsoft.com/office/drawing/2014/main" id="{32942217-3BEF-82E3-D677-E40F66809C68}"/>
              </a:ext>
            </a:extLst>
          </p:cNvPr>
          <p:cNvSpPr>
            <a:spLocks noGrp="1"/>
          </p:cNvSpPr>
          <p:nvPr>
            <p:ph type="sldNum" sz="quarter" idx="12"/>
          </p:nvPr>
        </p:nvSpPr>
        <p:spPr/>
        <p:txBody>
          <a:bodyPr/>
          <a:lstStyle/>
          <a:p>
            <a:fld id="{60B18D57-13A5-4968-950D-8FEF41FA4399}" type="slidenum">
              <a:rPr lang="en-US" smtClean="0"/>
              <a:pPr/>
              <a:t>54</a:t>
            </a:fld>
            <a:endParaRPr lang="en-US" dirty="0"/>
          </a:p>
        </p:txBody>
      </p:sp>
      <p:sp>
        <p:nvSpPr>
          <p:cNvPr id="8" name="Title 4">
            <a:extLst>
              <a:ext uri="{FF2B5EF4-FFF2-40B4-BE49-F238E27FC236}">
                <a16:creationId xmlns:a16="http://schemas.microsoft.com/office/drawing/2014/main" id="{8F050D68-EF23-F30D-123F-E006522E9867}"/>
              </a:ext>
            </a:extLst>
          </p:cNvPr>
          <p:cNvSpPr>
            <a:spLocks noGrp="1"/>
          </p:cNvSpPr>
          <p:nvPr>
            <p:ph type="title"/>
          </p:nvPr>
        </p:nvSpPr>
        <p:spPr>
          <a:prstGeom prst="rect">
            <a:avLst/>
          </a:prstGeom>
        </p:spPr>
        <p:txBody>
          <a:bodyPr anchor="ct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dirty="0"/>
              <a:t>DC 6845 (continued)</a:t>
            </a:r>
          </a:p>
        </p:txBody>
      </p:sp>
    </p:spTree>
    <p:extLst>
      <p:ext uri="{BB962C8B-B14F-4D97-AF65-F5344CB8AC3E}">
        <p14:creationId xmlns:p14="http://schemas.microsoft.com/office/powerpoint/2010/main" val="42108275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C14527-54F3-844C-5901-F32522BC38DB}"/>
              </a:ext>
            </a:extLst>
          </p:cNvPr>
          <p:cNvSpPr>
            <a:spLocks noGrp="1"/>
          </p:cNvSpPr>
          <p:nvPr>
            <p:ph idx="1"/>
          </p:nvPr>
        </p:nvSpPr>
        <p:spPr>
          <a:xfrm>
            <a:off x="845173" y="1474293"/>
            <a:ext cx="10515600" cy="4882058"/>
          </a:xfrm>
        </p:spPr>
        <p:txBody>
          <a:bodyPr/>
          <a:lstStyle/>
          <a:p>
            <a:r>
              <a:rPr lang="en-US" sz="2400" b="1" i="0" u="none" strike="noStrike" dirty="0">
                <a:solidFill>
                  <a:srgbClr val="000000"/>
                </a:solidFill>
                <a:effectLst/>
              </a:rPr>
              <a:t>Note (1):</a:t>
            </a:r>
            <a:r>
              <a:rPr lang="en-US" sz="2400" b="0" i="0" u="none" strike="noStrike" dirty="0">
                <a:solidFill>
                  <a:srgbClr val="000000"/>
                </a:solidFill>
                <a:effectLst/>
                <a:latin typeface="-webkit-standard"/>
              </a:rPr>
              <a:t> A 100-percent rating shall be assigned for pleurisy with empyema, with or without </a:t>
            </a:r>
            <a:r>
              <a:rPr lang="en-US" sz="2400" b="0" i="0" u="none" strike="noStrike" dirty="0" err="1">
                <a:solidFill>
                  <a:srgbClr val="000000"/>
                </a:solidFill>
                <a:effectLst/>
                <a:latin typeface="-webkit-standard"/>
              </a:rPr>
              <a:t>pleurocutaneous</a:t>
            </a:r>
            <a:r>
              <a:rPr lang="en-US" sz="2400" b="0" i="0" u="none" strike="noStrike" dirty="0">
                <a:solidFill>
                  <a:srgbClr val="000000"/>
                </a:solidFill>
                <a:effectLst/>
                <a:latin typeface="-webkit-standard"/>
              </a:rPr>
              <a:t> fistula, until resolved. </a:t>
            </a:r>
          </a:p>
          <a:p>
            <a:r>
              <a:rPr lang="en-US" sz="2400" b="1" i="0" u="none" strike="noStrike" dirty="0">
                <a:solidFill>
                  <a:srgbClr val="000000"/>
                </a:solidFill>
                <a:effectLst/>
              </a:rPr>
              <a:t>Note (2):</a:t>
            </a:r>
            <a:r>
              <a:rPr lang="en-US" sz="2400" b="0" i="0" u="none" strike="noStrike" dirty="0">
                <a:solidFill>
                  <a:srgbClr val="000000"/>
                </a:solidFill>
                <a:effectLst/>
                <a:latin typeface="-webkit-standard"/>
              </a:rPr>
              <a:t> Following episodes of total spontaneous pneumothorax, a rating of 100 percent shall be assigned as of the date of hospital admission and shall continue for three months from the first day of the month after hospital discharge.</a:t>
            </a:r>
          </a:p>
          <a:p>
            <a:r>
              <a:rPr lang="en-US" sz="2400" b="1" i="0" u="none" strike="noStrike" dirty="0">
                <a:solidFill>
                  <a:srgbClr val="000000"/>
                </a:solidFill>
                <a:effectLst/>
              </a:rPr>
              <a:t>Note (3):</a:t>
            </a:r>
            <a:r>
              <a:rPr lang="en-US" sz="2400" b="0" i="0" u="none" strike="noStrike" dirty="0">
                <a:solidFill>
                  <a:srgbClr val="000000"/>
                </a:solidFill>
                <a:effectLst/>
                <a:latin typeface="-webkit-standard"/>
              </a:rPr>
              <a:t> Gunshot wounds of the pleural cavity with bullet or missile retained in lung, pain or discomfort on exertion, or with scattered rales or some limitation of excursion of diaphragm or of lower chest expansion shall be rated at least 20-percent disabling. Disabling injuries of shoulder girdle muscles (Groups I to IV) shall be separately rated and combined with ratings for respiratory involvement. Involvement of Muscle Group XXI (DC 5321), however, will not be separately rated.</a:t>
            </a:r>
            <a:endParaRPr lang="en-US" sz="2400" dirty="0"/>
          </a:p>
        </p:txBody>
      </p:sp>
      <p:sp>
        <p:nvSpPr>
          <p:cNvPr id="4" name="Slide Number Placeholder 3">
            <a:extLst>
              <a:ext uri="{FF2B5EF4-FFF2-40B4-BE49-F238E27FC236}">
                <a16:creationId xmlns:a16="http://schemas.microsoft.com/office/drawing/2014/main" id="{8F32FA4D-33A3-2FE6-8278-875852E935F0}"/>
              </a:ext>
            </a:extLst>
          </p:cNvPr>
          <p:cNvSpPr>
            <a:spLocks noGrp="1"/>
          </p:cNvSpPr>
          <p:nvPr>
            <p:ph type="sldNum" sz="quarter" idx="12"/>
          </p:nvPr>
        </p:nvSpPr>
        <p:spPr/>
        <p:txBody>
          <a:bodyPr/>
          <a:lstStyle/>
          <a:p>
            <a:fld id="{60B18D57-13A5-4968-950D-8FEF41FA4399}" type="slidenum">
              <a:rPr lang="en-US" smtClean="0"/>
              <a:pPr/>
              <a:t>55</a:t>
            </a:fld>
            <a:endParaRPr lang="en-US" dirty="0"/>
          </a:p>
        </p:txBody>
      </p:sp>
      <p:sp>
        <p:nvSpPr>
          <p:cNvPr id="5" name="Title 4">
            <a:extLst>
              <a:ext uri="{FF2B5EF4-FFF2-40B4-BE49-F238E27FC236}">
                <a16:creationId xmlns:a16="http://schemas.microsoft.com/office/drawing/2014/main" id="{AAB4A047-764D-BAC0-F8A7-E42B14189525}"/>
              </a:ext>
            </a:extLst>
          </p:cNvPr>
          <p:cNvSpPr>
            <a:spLocks noGrp="1"/>
          </p:cNvSpPr>
          <p:nvPr>
            <p:ph type="title"/>
          </p:nvPr>
        </p:nvSpPr>
        <p:spPr/>
        <p:txBody>
          <a:bodyPr/>
          <a:lstStyle/>
          <a:p>
            <a:r>
              <a:rPr lang="en-US" dirty="0"/>
              <a:t>DC 6845 (continued)</a:t>
            </a:r>
          </a:p>
        </p:txBody>
      </p:sp>
    </p:spTree>
    <p:extLst>
      <p:ext uri="{BB962C8B-B14F-4D97-AF65-F5344CB8AC3E}">
        <p14:creationId xmlns:p14="http://schemas.microsoft.com/office/powerpoint/2010/main" val="30913647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C14527-54F3-844C-5901-F32522BC38DB}"/>
              </a:ext>
            </a:extLst>
          </p:cNvPr>
          <p:cNvSpPr>
            <a:spLocks noGrp="1"/>
          </p:cNvSpPr>
          <p:nvPr>
            <p:ph idx="1"/>
          </p:nvPr>
        </p:nvSpPr>
        <p:spPr/>
        <p:txBody>
          <a:bodyPr/>
          <a:lstStyle/>
          <a:p>
            <a:pPr marL="0" indent="0">
              <a:buNone/>
            </a:pPr>
            <a:r>
              <a:rPr lang="en-US" sz="2400" b="0" i="0" u="none" strike="noStrike" dirty="0">
                <a:solidFill>
                  <a:srgbClr val="000000"/>
                </a:solidFill>
                <a:effectLst/>
                <a:latin typeface="-webkit-standard"/>
              </a:rPr>
              <a:t>Sarcoidosis: </a:t>
            </a:r>
          </a:p>
          <a:p>
            <a:pPr marL="0" indent="0">
              <a:buNone/>
            </a:pPr>
            <a:r>
              <a:rPr lang="en-US" sz="2400" b="0" i="0" u="none" strike="noStrike" dirty="0" err="1">
                <a:solidFill>
                  <a:srgbClr val="000000"/>
                </a:solidFill>
                <a:effectLst/>
                <a:latin typeface="-webkit-standard"/>
              </a:rPr>
              <a:t>Cor</a:t>
            </a:r>
            <a:r>
              <a:rPr lang="en-US" sz="2400" b="0" i="0" u="none" strike="noStrike" dirty="0">
                <a:solidFill>
                  <a:srgbClr val="000000"/>
                </a:solidFill>
                <a:effectLst/>
                <a:latin typeface="-webkit-standard"/>
              </a:rPr>
              <a:t> </a:t>
            </a:r>
            <a:r>
              <a:rPr lang="en-US" sz="2400" b="0" i="0" u="none" strike="noStrike" dirty="0" err="1">
                <a:solidFill>
                  <a:srgbClr val="000000"/>
                </a:solidFill>
                <a:effectLst/>
                <a:latin typeface="-webkit-standard"/>
              </a:rPr>
              <a:t>pulmonale</a:t>
            </a:r>
            <a:r>
              <a:rPr lang="en-US" sz="2400" b="0" i="0" u="none" strike="noStrike" dirty="0">
                <a:solidFill>
                  <a:srgbClr val="000000"/>
                </a:solidFill>
                <a:effectLst/>
                <a:latin typeface="-webkit-standard"/>
              </a:rPr>
              <a:t>, or; cardiac involvement with congestive heart failure, or; progressive pulmonary disease with fever, night sweats, and weight loss despite treatment                                                                                                                          100 </a:t>
            </a:r>
          </a:p>
          <a:p>
            <a:pPr marL="0" indent="0">
              <a:buNone/>
            </a:pPr>
            <a:r>
              <a:rPr lang="en-US" sz="2400" b="0" i="0" u="none" strike="noStrike" dirty="0">
                <a:solidFill>
                  <a:srgbClr val="000000"/>
                </a:solidFill>
                <a:effectLst/>
                <a:latin typeface="-webkit-standard"/>
              </a:rPr>
              <a:t>Pulmonary involvement requiring systemic high dose (therapeutic) corticosteroids for control                                                                                                                            60 </a:t>
            </a:r>
          </a:p>
          <a:p>
            <a:pPr marL="0" indent="0">
              <a:buNone/>
            </a:pPr>
            <a:r>
              <a:rPr lang="en-US" sz="2400" b="0" i="0" u="none" strike="noStrike" dirty="0">
                <a:solidFill>
                  <a:srgbClr val="000000"/>
                </a:solidFill>
                <a:effectLst/>
                <a:latin typeface="-webkit-standard"/>
              </a:rPr>
              <a:t>Pulmonary involvement with persistent symptoms requiring chronic low dose (maintenance) or intermittent corticosteroids                                                             30 </a:t>
            </a:r>
          </a:p>
          <a:p>
            <a:pPr marL="0" indent="0">
              <a:buNone/>
            </a:pPr>
            <a:r>
              <a:rPr lang="en-US" sz="2400" b="0" i="0" u="none" strike="noStrike" dirty="0">
                <a:solidFill>
                  <a:srgbClr val="000000"/>
                </a:solidFill>
                <a:effectLst/>
                <a:latin typeface="-webkit-standard"/>
              </a:rPr>
              <a:t>Chronic </a:t>
            </a:r>
            <a:r>
              <a:rPr lang="en-US" sz="2400" b="0" i="0" u="none" strike="noStrike" dirty="0" err="1">
                <a:solidFill>
                  <a:srgbClr val="000000"/>
                </a:solidFill>
                <a:effectLst/>
                <a:latin typeface="-webkit-standard"/>
              </a:rPr>
              <a:t>hilar</a:t>
            </a:r>
            <a:r>
              <a:rPr lang="en-US" sz="2400" b="0" i="0" u="none" strike="noStrike" dirty="0">
                <a:solidFill>
                  <a:srgbClr val="000000"/>
                </a:solidFill>
                <a:effectLst/>
                <a:latin typeface="-webkit-standard"/>
              </a:rPr>
              <a:t> </a:t>
            </a:r>
            <a:r>
              <a:rPr lang="en-US" sz="2400" b="0" i="0" u="none" strike="noStrike" dirty="0" err="1">
                <a:solidFill>
                  <a:srgbClr val="000000"/>
                </a:solidFill>
                <a:effectLst/>
                <a:latin typeface="-webkit-standard"/>
              </a:rPr>
              <a:t>adenopathy</a:t>
            </a:r>
            <a:r>
              <a:rPr lang="en-US" sz="2400" b="0" i="0" u="none" strike="noStrike" dirty="0">
                <a:solidFill>
                  <a:srgbClr val="000000"/>
                </a:solidFill>
                <a:effectLst/>
                <a:latin typeface="-webkit-standard"/>
              </a:rPr>
              <a:t> or stable lung infiltrates without symptoms or physiologic impairment                                                                                                                           0</a:t>
            </a:r>
          </a:p>
          <a:p>
            <a:pPr marL="0" indent="0">
              <a:buNone/>
            </a:pPr>
            <a:r>
              <a:rPr lang="en-US" sz="2400" b="0" i="0" u="none" strike="noStrike" dirty="0">
                <a:solidFill>
                  <a:srgbClr val="000000"/>
                </a:solidFill>
                <a:effectLst/>
                <a:latin typeface="-webkit-standard"/>
              </a:rPr>
              <a:t>Or rate active disease or residuals as chronic bronchitis (DC 6600) and extra-pulmonary involvement under specific body system involved</a:t>
            </a:r>
            <a:endParaRPr lang="en-US" sz="2400" dirty="0"/>
          </a:p>
        </p:txBody>
      </p:sp>
      <p:sp>
        <p:nvSpPr>
          <p:cNvPr id="4" name="Slide Number Placeholder 3">
            <a:extLst>
              <a:ext uri="{FF2B5EF4-FFF2-40B4-BE49-F238E27FC236}">
                <a16:creationId xmlns:a16="http://schemas.microsoft.com/office/drawing/2014/main" id="{8F32FA4D-33A3-2FE6-8278-875852E935F0}"/>
              </a:ext>
            </a:extLst>
          </p:cNvPr>
          <p:cNvSpPr>
            <a:spLocks noGrp="1"/>
          </p:cNvSpPr>
          <p:nvPr>
            <p:ph type="sldNum" sz="quarter" idx="12"/>
          </p:nvPr>
        </p:nvSpPr>
        <p:spPr/>
        <p:txBody>
          <a:bodyPr/>
          <a:lstStyle/>
          <a:p>
            <a:fld id="{60B18D57-13A5-4968-950D-8FEF41FA4399}" type="slidenum">
              <a:rPr lang="en-US" smtClean="0"/>
              <a:pPr/>
              <a:t>56</a:t>
            </a:fld>
            <a:endParaRPr lang="en-US" dirty="0"/>
          </a:p>
        </p:txBody>
      </p:sp>
      <p:sp>
        <p:nvSpPr>
          <p:cNvPr id="5" name="Title 4">
            <a:extLst>
              <a:ext uri="{FF2B5EF4-FFF2-40B4-BE49-F238E27FC236}">
                <a16:creationId xmlns:a16="http://schemas.microsoft.com/office/drawing/2014/main" id="{AAB4A047-764D-BAC0-F8A7-E42B14189525}"/>
              </a:ext>
            </a:extLst>
          </p:cNvPr>
          <p:cNvSpPr>
            <a:spLocks noGrp="1"/>
          </p:cNvSpPr>
          <p:nvPr>
            <p:ph type="title"/>
          </p:nvPr>
        </p:nvSpPr>
        <p:spPr/>
        <p:txBody>
          <a:bodyPr/>
          <a:lstStyle/>
          <a:p>
            <a:r>
              <a:rPr lang="en-US" dirty="0"/>
              <a:t>DC 6846</a:t>
            </a:r>
          </a:p>
        </p:txBody>
      </p:sp>
    </p:spTree>
    <p:extLst>
      <p:ext uri="{BB962C8B-B14F-4D97-AF65-F5344CB8AC3E}">
        <p14:creationId xmlns:p14="http://schemas.microsoft.com/office/powerpoint/2010/main" val="34005208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87D49A77-261E-0280-55E7-C2B62183CFAF}"/>
              </a:ext>
            </a:extLst>
          </p:cNvPr>
          <p:cNvPicPr>
            <a:picLocks noGrp="1" noChangeAspect="1"/>
          </p:cNvPicPr>
          <p:nvPr>
            <p:ph idx="1"/>
          </p:nvPr>
        </p:nvPicPr>
        <p:blipFill rotWithShape="1">
          <a:blip r:embed="rId2"/>
          <a:srcRect t="4683" b="6666"/>
          <a:stretch/>
        </p:blipFill>
        <p:spPr>
          <a:xfrm>
            <a:off x="838200" y="1296497"/>
            <a:ext cx="10556240" cy="5424979"/>
          </a:xfrm>
          <a:prstGeom prst="rect">
            <a:avLst/>
          </a:prstGeom>
        </p:spPr>
      </p:pic>
      <p:sp>
        <p:nvSpPr>
          <p:cNvPr id="4" name="Slide Number Placeholder 3">
            <a:extLst>
              <a:ext uri="{FF2B5EF4-FFF2-40B4-BE49-F238E27FC236}">
                <a16:creationId xmlns:a16="http://schemas.microsoft.com/office/drawing/2014/main" id="{7D143611-32E9-472F-C242-199330BE1E7C}"/>
              </a:ext>
            </a:extLst>
          </p:cNvPr>
          <p:cNvSpPr>
            <a:spLocks noGrp="1"/>
          </p:cNvSpPr>
          <p:nvPr>
            <p:ph type="sldNum" sz="quarter" idx="12"/>
          </p:nvPr>
        </p:nvSpPr>
        <p:spPr/>
        <p:txBody>
          <a:bodyPr/>
          <a:lstStyle/>
          <a:p>
            <a:fld id="{60B18D57-13A5-4968-950D-8FEF41FA4399}" type="slidenum">
              <a:rPr lang="en-US" smtClean="0"/>
              <a:pPr/>
              <a:t>57</a:t>
            </a:fld>
            <a:endParaRPr lang="en-US" dirty="0"/>
          </a:p>
        </p:txBody>
      </p:sp>
      <p:sp>
        <p:nvSpPr>
          <p:cNvPr id="5" name="Title 4">
            <a:extLst>
              <a:ext uri="{FF2B5EF4-FFF2-40B4-BE49-F238E27FC236}">
                <a16:creationId xmlns:a16="http://schemas.microsoft.com/office/drawing/2014/main" id="{BE4A66B8-8ED5-5935-5FAF-ABA6B7699440}"/>
              </a:ext>
            </a:extLst>
          </p:cNvPr>
          <p:cNvSpPr>
            <a:spLocks noGrp="1"/>
          </p:cNvSpPr>
          <p:nvPr>
            <p:ph type="title"/>
          </p:nvPr>
        </p:nvSpPr>
        <p:spPr/>
        <p:txBody>
          <a:bodyPr/>
          <a:lstStyle/>
          <a:p>
            <a:r>
              <a:rPr lang="en-US" dirty="0"/>
              <a:t>PACT Act Examination Checklist</a:t>
            </a:r>
          </a:p>
        </p:txBody>
      </p:sp>
    </p:spTree>
    <p:extLst>
      <p:ext uri="{BB962C8B-B14F-4D97-AF65-F5344CB8AC3E}">
        <p14:creationId xmlns:p14="http://schemas.microsoft.com/office/powerpoint/2010/main" val="3897261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ABB31F-7B14-0125-3985-E966900A2DBC}"/>
              </a:ext>
            </a:extLst>
          </p:cNvPr>
          <p:cNvSpPr>
            <a:spLocks noGrp="1"/>
          </p:cNvSpPr>
          <p:nvPr>
            <p:ph idx="1"/>
          </p:nvPr>
        </p:nvSpPr>
        <p:spPr/>
        <p:txBody>
          <a:bodyPr/>
          <a:lstStyle/>
          <a:p>
            <a:r>
              <a:rPr lang="en-US" dirty="0"/>
              <a:t>Effective Date of Law                           August 10, 2022</a:t>
            </a:r>
          </a:p>
          <a:p>
            <a:r>
              <a:rPr lang="en-US" dirty="0"/>
              <a:t>If ITF or 21-526EZ filed prior to</a:t>
            </a:r>
          </a:p>
          <a:p>
            <a:pPr marL="0" indent="0">
              <a:buNone/>
            </a:pPr>
            <a:r>
              <a:rPr lang="en-US" dirty="0"/>
              <a:t>        August 14, 2023 effective date       August 10, 2022</a:t>
            </a:r>
          </a:p>
          <a:p>
            <a:r>
              <a:rPr lang="en-US" dirty="0"/>
              <a:t>38 CFR 3.114 applies – if diagnosed prior to </a:t>
            </a:r>
          </a:p>
          <a:p>
            <a:pPr marL="0" indent="0">
              <a:buNone/>
            </a:pPr>
            <a:r>
              <a:rPr lang="en-US" dirty="0"/>
              <a:t>        August 10, 2022, effective date will be one year prior</a:t>
            </a:r>
          </a:p>
          <a:p>
            <a:pPr marL="0" indent="0">
              <a:buNone/>
            </a:pPr>
            <a:r>
              <a:rPr lang="en-US" dirty="0"/>
              <a:t>        to date of claim, ie.  Date of claim 9/2/23, diagnosed</a:t>
            </a:r>
          </a:p>
          <a:p>
            <a:pPr marL="0" indent="0">
              <a:buNone/>
            </a:pPr>
            <a:r>
              <a:rPr lang="en-US" dirty="0"/>
              <a:t>        7/25/2023, effective date 7/25/2023</a:t>
            </a:r>
          </a:p>
          <a:p>
            <a:endParaRPr lang="en-US" dirty="0"/>
          </a:p>
        </p:txBody>
      </p:sp>
      <p:sp>
        <p:nvSpPr>
          <p:cNvPr id="4" name="Slide Number Placeholder 3">
            <a:extLst>
              <a:ext uri="{FF2B5EF4-FFF2-40B4-BE49-F238E27FC236}">
                <a16:creationId xmlns:a16="http://schemas.microsoft.com/office/drawing/2014/main" id="{7B68EAAD-2745-8BCF-A78D-C97FDF0DDDB3}"/>
              </a:ext>
            </a:extLst>
          </p:cNvPr>
          <p:cNvSpPr>
            <a:spLocks noGrp="1"/>
          </p:cNvSpPr>
          <p:nvPr>
            <p:ph type="sldNum" sz="quarter" idx="12"/>
          </p:nvPr>
        </p:nvSpPr>
        <p:spPr/>
        <p:txBody>
          <a:bodyPr/>
          <a:lstStyle/>
          <a:p>
            <a:fld id="{60B18D57-13A5-4968-950D-8FEF41FA4399}" type="slidenum">
              <a:rPr lang="en-US" smtClean="0"/>
              <a:pPr/>
              <a:t>58</a:t>
            </a:fld>
            <a:endParaRPr lang="en-US" dirty="0"/>
          </a:p>
        </p:txBody>
      </p:sp>
      <p:sp>
        <p:nvSpPr>
          <p:cNvPr id="5" name="Title 4">
            <a:extLst>
              <a:ext uri="{FF2B5EF4-FFF2-40B4-BE49-F238E27FC236}">
                <a16:creationId xmlns:a16="http://schemas.microsoft.com/office/drawing/2014/main" id="{B574FD87-55B3-A821-B270-5634F79539F3}"/>
              </a:ext>
            </a:extLst>
          </p:cNvPr>
          <p:cNvSpPr>
            <a:spLocks noGrp="1"/>
          </p:cNvSpPr>
          <p:nvPr>
            <p:ph type="title"/>
          </p:nvPr>
        </p:nvSpPr>
        <p:spPr/>
        <p:txBody>
          <a:bodyPr/>
          <a:lstStyle/>
          <a:p>
            <a:r>
              <a:rPr lang="en-US" dirty="0"/>
              <a:t>Effective Dates</a:t>
            </a:r>
          </a:p>
        </p:txBody>
      </p:sp>
    </p:spTree>
    <p:extLst>
      <p:ext uri="{BB962C8B-B14F-4D97-AF65-F5344CB8AC3E}">
        <p14:creationId xmlns:p14="http://schemas.microsoft.com/office/powerpoint/2010/main" val="14854179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6D4ED7-72A9-B7EA-34A6-2AFB5317CFA2}"/>
              </a:ext>
            </a:extLst>
          </p:cNvPr>
          <p:cNvSpPr>
            <a:spLocks noGrp="1"/>
          </p:cNvSpPr>
          <p:nvPr>
            <p:ph idx="1"/>
          </p:nvPr>
        </p:nvSpPr>
        <p:spPr/>
        <p:txBody>
          <a:bodyPr/>
          <a:lstStyle/>
          <a:p>
            <a:pPr marL="0" indent="0">
              <a:buNone/>
            </a:pPr>
            <a:r>
              <a:rPr lang="en-US" dirty="0"/>
              <a:t>VFW suggests the use of two law firms to represent Camp </a:t>
            </a:r>
            <a:r>
              <a:rPr lang="en-US" dirty="0" err="1"/>
              <a:t>Lejuene</a:t>
            </a:r>
            <a:r>
              <a:rPr lang="en-US" dirty="0"/>
              <a:t> veterans</a:t>
            </a:r>
          </a:p>
          <a:p>
            <a:pPr marL="0" indent="0">
              <a:buNone/>
            </a:pPr>
            <a:endParaRPr lang="en-US" dirty="0"/>
          </a:p>
          <a:p>
            <a:pPr marL="0" indent="0">
              <a:buNone/>
            </a:pPr>
            <a:r>
              <a:rPr lang="en-US" dirty="0"/>
              <a:t>- Bergman and Moore</a:t>
            </a:r>
          </a:p>
          <a:p>
            <a:pPr marL="0" indent="0">
              <a:buNone/>
            </a:pPr>
            <a:r>
              <a:rPr lang="en-US" dirty="0"/>
              <a:t>- Baird Mandalas </a:t>
            </a:r>
            <a:r>
              <a:rPr lang="en-US" dirty="0" err="1"/>
              <a:t>Brockstedt</a:t>
            </a:r>
            <a:r>
              <a:rPr lang="en-US" dirty="0"/>
              <a:t> and Federico (BMBF)</a:t>
            </a:r>
          </a:p>
          <a:p>
            <a:pPr marL="0" indent="0">
              <a:buNone/>
            </a:pPr>
            <a:endParaRPr lang="en-US" dirty="0"/>
          </a:p>
          <a:p>
            <a:pPr marL="0" indent="0">
              <a:buNone/>
            </a:pPr>
            <a:r>
              <a:rPr lang="en-US" dirty="0"/>
              <a:t>VA benefits will be offset by money awarded under claims for Camp </a:t>
            </a:r>
            <a:r>
              <a:rPr lang="en-US" dirty="0" err="1"/>
              <a:t>Lejuene</a:t>
            </a:r>
            <a:r>
              <a:rPr lang="en-US" dirty="0"/>
              <a:t>…..</a:t>
            </a:r>
          </a:p>
        </p:txBody>
      </p:sp>
      <p:sp>
        <p:nvSpPr>
          <p:cNvPr id="4" name="Slide Number Placeholder 3">
            <a:extLst>
              <a:ext uri="{FF2B5EF4-FFF2-40B4-BE49-F238E27FC236}">
                <a16:creationId xmlns:a16="http://schemas.microsoft.com/office/drawing/2014/main" id="{9E50F7F3-4B40-8F95-F09E-88417A4AD9FF}"/>
              </a:ext>
            </a:extLst>
          </p:cNvPr>
          <p:cNvSpPr>
            <a:spLocks noGrp="1"/>
          </p:cNvSpPr>
          <p:nvPr>
            <p:ph type="sldNum" sz="quarter" idx="12"/>
          </p:nvPr>
        </p:nvSpPr>
        <p:spPr/>
        <p:txBody>
          <a:bodyPr/>
          <a:lstStyle/>
          <a:p>
            <a:fld id="{60B18D57-13A5-4968-950D-8FEF41FA4399}" type="slidenum">
              <a:rPr lang="en-US" smtClean="0"/>
              <a:pPr/>
              <a:t>59</a:t>
            </a:fld>
            <a:endParaRPr lang="en-US" dirty="0"/>
          </a:p>
        </p:txBody>
      </p:sp>
      <p:sp>
        <p:nvSpPr>
          <p:cNvPr id="5" name="Title 4">
            <a:extLst>
              <a:ext uri="{FF2B5EF4-FFF2-40B4-BE49-F238E27FC236}">
                <a16:creationId xmlns:a16="http://schemas.microsoft.com/office/drawing/2014/main" id="{64707CC8-97E6-94B9-5328-3500BF53AB5C}"/>
              </a:ext>
            </a:extLst>
          </p:cNvPr>
          <p:cNvSpPr>
            <a:spLocks noGrp="1"/>
          </p:cNvSpPr>
          <p:nvPr>
            <p:ph type="title"/>
          </p:nvPr>
        </p:nvSpPr>
        <p:spPr/>
        <p:txBody>
          <a:bodyPr/>
          <a:lstStyle/>
          <a:p>
            <a:r>
              <a:rPr lang="en-US" dirty="0"/>
              <a:t>Camp </a:t>
            </a:r>
            <a:r>
              <a:rPr lang="en-US" dirty="0" err="1"/>
              <a:t>Lejuene</a:t>
            </a:r>
            <a:endParaRPr lang="en-US" dirty="0"/>
          </a:p>
        </p:txBody>
      </p:sp>
    </p:spTree>
    <p:extLst>
      <p:ext uri="{BB962C8B-B14F-4D97-AF65-F5344CB8AC3E}">
        <p14:creationId xmlns:p14="http://schemas.microsoft.com/office/powerpoint/2010/main" val="1298771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779189-D07D-3EB3-CE3A-61B26D35509D}"/>
              </a:ext>
            </a:extLst>
          </p:cNvPr>
          <p:cNvSpPr>
            <a:spLocks noGrp="1"/>
          </p:cNvSpPr>
          <p:nvPr>
            <p:ph type="sldNum" sz="quarter" idx="12"/>
          </p:nvPr>
        </p:nvSpPr>
        <p:spPr/>
        <p:txBody>
          <a:bodyPr/>
          <a:lstStyle/>
          <a:p>
            <a:fld id="{60B18D57-13A5-4968-950D-8FEF41FA4399}" type="slidenum">
              <a:rPr lang="en-US" smtClean="0"/>
              <a:pPr/>
              <a:t>6</a:t>
            </a:fld>
            <a:endParaRPr lang="en-US" dirty="0"/>
          </a:p>
        </p:txBody>
      </p:sp>
      <p:sp>
        <p:nvSpPr>
          <p:cNvPr id="7" name="Content Placeholder 5">
            <a:extLst>
              <a:ext uri="{FF2B5EF4-FFF2-40B4-BE49-F238E27FC236}">
                <a16:creationId xmlns:a16="http://schemas.microsoft.com/office/drawing/2014/main" id="{C7F3E9C1-4409-93FC-D55B-47A19F282DC1}"/>
              </a:ext>
            </a:extLst>
          </p:cNvPr>
          <p:cNvSpPr txBox="1">
            <a:spLocks noGrp="1"/>
          </p:cNvSpPr>
          <p:nvPr>
            <p:ph idx="1"/>
          </p:nvPr>
        </p:nvSpPr>
        <p:spPr>
          <a:prstGeom prst="rect">
            <a:avLst/>
          </a:prstGeom>
          <a:noFill/>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80808"/>
                </a:solidFill>
                <a:latin typeface="mayo-sans"/>
              </a:rPr>
              <a:t>Monoclonal </a:t>
            </a:r>
            <a:r>
              <a:rPr lang="en-US" sz="2400" dirty="0" err="1">
                <a:solidFill>
                  <a:srgbClr val="080808"/>
                </a:solidFill>
                <a:latin typeface="mayo-sans"/>
              </a:rPr>
              <a:t>gammopathy</a:t>
            </a:r>
            <a:r>
              <a:rPr lang="en-US" sz="2400" dirty="0">
                <a:solidFill>
                  <a:srgbClr val="080808"/>
                </a:solidFill>
                <a:latin typeface="mayo-sans"/>
              </a:rPr>
              <a:t> of undetermined significance (MGUS) is a condition in which an atypical protein is found in the blood. The protein is called monoclonal protein or M protein.</a:t>
            </a:r>
          </a:p>
          <a:p>
            <a:r>
              <a:rPr lang="en-US" sz="2400" dirty="0">
                <a:solidFill>
                  <a:srgbClr val="080808"/>
                </a:solidFill>
                <a:latin typeface="mayo-sans"/>
              </a:rPr>
              <a:t>This protein is made in the soft, blood-producing tissue in the center of bones. This blood-producing tissue is bone marrow. Monoclonal </a:t>
            </a:r>
            <a:r>
              <a:rPr lang="en-US" sz="2400" dirty="0" err="1">
                <a:solidFill>
                  <a:srgbClr val="080808"/>
                </a:solidFill>
                <a:latin typeface="mayo-sans"/>
              </a:rPr>
              <a:t>gammopathy</a:t>
            </a:r>
            <a:r>
              <a:rPr lang="en-US" sz="2400" dirty="0">
                <a:solidFill>
                  <a:srgbClr val="080808"/>
                </a:solidFill>
                <a:latin typeface="mayo-sans"/>
              </a:rPr>
              <a:t> of undetermined significance occurs most often in older men.</a:t>
            </a:r>
          </a:p>
          <a:p>
            <a:r>
              <a:rPr lang="en-US" sz="2400" dirty="0">
                <a:solidFill>
                  <a:srgbClr val="080808"/>
                </a:solidFill>
                <a:latin typeface="mayo-sans"/>
              </a:rPr>
              <a:t>MGUS usually causes no problems. But sometimes it can lead to more-serious diseases. These include some forms of blood cancer.</a:t>
            </a:r>
          </a:p>
          <a:p>
            <a:r>
              <a:rPr lang="en-US" sz="2400" dirty="0">
                <a:solidFill>
                  <a:srgbClr val="080808"/>
                </a:solidFill>
                <a:latin typeface="mayo-sans"/>
              </a:rPr>
              <a:t>People who have high amounts of this protein in the blood need regular checkups. That's so they can get earlier treatment if the condition gets worse. If it doesn't get worse, MGUS doesn't need treatment.</a:t>
            </a:r>
          </a:p>
        </p:txBody>
      </p:sp>
      <p:sp>
        <p:nvSpPr>
          <p:cNvPr id="9" name="Title 4">
            <a:extLst>
              <a:ext uri="{FF2B5EF4-FFF2-40B4-BE49-F238E27FC236}">
                <a16:creationId xmlns:a16="http://schemas.microsoft.com/office/drawing/2014/main" id="{2663F99F-703C-2FB2-02C2-189B7E54FA4E}"/>
              </a:ext>
            </a:extLst>
          </p:cNvPr>
          <p:cNvSpPr txBox="1">
            <a:spLocks noGrp="1"/>
          </p:cNvSpPr>
          <p:nvPr>
            <p:ph type="title"/>
          </p:nvPr>
        </p:nvSpPr>
        <p:spPr>
          <a:prstGeom prst="rect">
            <a:avLst/>
          </a:prstGeom>
        </p:spPr>
        <p:txBody>
          <a:bodyPr anchor="ct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dirty="0"/>
              <a:t>Monoclonal </a:t>
            </a:r>
            <a:r>
              <a:rPr lang="en-US" dirty="0" err="1"/>
              <a:t>Gammopathy</a:t>
            </a:r>
            <a:r>
              <a:rPr lang="en-US" dirty="0"/>
              <a:t> of Undetermined Significance (MGUS)</a:t>
            </a:r>
          </a:p>
        </p:txBody>
      </p:sp>
    </p:spTree>
    <p:extLst>
      <p:ext uri="{BB962C8B-B14F-4D97-AF65-F5344CB8AC3E}">
        <p14:creationId xmlns:p14="http://schemas.microsoft.com/office/powerpoint/2010/main" val="30942581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49E79C-2ACB-8908-6723-AEEA1E34717A}"/>
              </a:ext>
            </a:extLst>
          </p:cNvPr>
          <p:cNvSpPr>
            <a:spLocks noGrp="1"/>
          </p:cNvSpPr>
          <p:nvPr>
            <p:ph sz="half" idx="1"/>
          </p:nvPr>
        </p:nvSpPr>
        <p:spPr/>
        <p:txBody>
          <a:bodyPr/>
          <a:lstStyle/>
          <a:p>
            <a:pPr marL="0" indent="0">
              <a:buNone/>
            </a:pPr>
            <a:r>
              <a:rPr lang="en-US" sz="2400" dirty="0"/>
              <a:t>38 CFR 4.71a</a:t>
            </a:r>
          </a:p>
          <a:p>
            <a:pPr marL="0" indent="0">
              <a:buNone/>
            </a:pPr>
            <a:r>
              <a:rPr lang="en-US" sz="2400" dirty="0"/>
              <a:t>38 CFR 4.73</a:t>
            </a:r>
          </a:p>
          <a:p>
            <a:pPr marL="0" indent="0">
              <a:buNone/>
            </a:pPr>
            <a:r>
              <a:rPr lang="en-US" sz="2400" dirty="0"/>
              <a:t>38 CFR 4.79</a:t>
            </a:r>
          </a:p>
          <a:p>
            <a:pPr marL="0" indent="0">
              <a:buNone/>
            </a:pPr>
            <a:r>
              <a:rPr lang="en-US" sz="2400" dirty="0"/>
              <a:t>38 CFR 4.88</a:t>
            </a:r>
          </a:p>
          <a:p>
            <a:pPr marL="0" indent="0">
              <a:buNone/>
            </a:pPr>
            <a:r>
              <a:rPr lang="en-US" sz="2400" dirty="0"/>
              <a:t>38 CFR 4.89</a:t>
            </a:r>
          </a:p>
          <a:p>
            <a:pPr marL="0" indent="0">
              <a:buNone/>
            </a:pPr>
            <a:r>
              <a:rPr lang="en-US" sz="2400" dirty="0"/>
              <a:t>38 CFR 4.96</a:t>
            </a:r>
          </a:p>
          <a:p>
            <a:pPr marL="0" indent="0">
              <a:buNone/>
            </a:pPr>
            <a:r>
              <a:rPr lang="en-US" sz="2400" dirty="0"/>
              <a:t>38 CFR 4.97</a:t>
            </a:r>
          </a:p>
          <a:p>
            <a:pPr marL="0" indent="0">
              <a:buNone/>
            </a:pPr>
            <a:r>
              <a:rPr lang="en-US" sz="2400" dirty="0"/>
              <a:t>38 CFR 4.114</a:t>
            </a:r>
          </a:p>
          <a:p>
            <a:pPr marL="0" indent="0">
              <a:buNone/>
            </a:pPr>
            <a:r>
              <a:rPr lang="en-US" sz="2400" dirty="0"/>
              <a:t>38 CFR 4.115b</a:t>
            </a:r>
          </a:p>
          <a:p>
            <a:pPr marL="0" indent="0">
              <a:buNone/>
            </a:pPr>
            <a:r>
              <a:rPr lang="en-US" sz="2400" dirty="0"/>
              <a:t>38 CFR 4.116</a:t>
            </a:r>
          </a:p>
        </p:txBody>
      </p:sp>
      <p:sp>
        <p:nvSpPr>
          <p:cNvPr id="3" name="Content Placeholder 2">
            <a:extLst>
              <a:ext uri="{FF2B5EF4-FFF2-40B4-BE49-F238E27FC236}">
                <a16:creationId xmlns:a16="http://schemas.microsoft.com/office/drawing/2014/main" id="{09B3C61D-4DE5-3F01-A023-CD097AB64F8F}"/>
              </a:ext>
            </a:extLst>
          </p:cNvPr>
          <p:cNvSpPr>
            <a:spLocks noGrp="1"/>
          </p:cNvSpPr>
          <p:nvPr>
            <p:ph sz="half" idx="2"/>
          </p:nvPr>
        </p:nvSpPr>
        <p:spPr/>
        <p:txBody>
          <a:bodyPr/>
          <a:lstStyle/>
          <a:p>
            <a:pPr marL="0" indent="0">
              <a:buNone/>
            </a:pPr>
            <a:r>
              <a:rPr lang="en-US" sz="2400" dirty="0"/>
              <a:t>38 CFR 4.117</a:t>
            </a:r>
          </a:p>
          <a:p>
            <a:pPr marL="0" indent="0">
              <a:buNone/>
            </a:pPr>
            <a:r>
              <a:rPr lang="en-US" sz="2400" dirty="0"/>
              <a:t>38 CFR 4.118</a:t>
            </a:r>
          </a:p>
          <a:p>
            <a:pPr marL="0" indent="0">
              <a:buNone/>
            </a:pPr>
            <a:r>
              <a:rPr lang="en-US" sz="2400" dirty="0"/>
              <a:t>38 CFR 4.119</a:t>
            </a:r>
          </a:p>
          <a:p>
            <a:pPr marL="0" indent="0">
              <a:buNone/>
            </a:pPr>
            <a:r>
              <a:rPr lang="en-US" sz="2400" dirty="0"/>
              <a:t>38 CFR 4.124a</a:t>
            </a:r>
          </a:p>
          <a:p>
            <a:pPr marL="0" indent="0">
              <a:buNone/>
            </a:pPr>
            <a:r>
              <a:rPr lang="en-US" sz="2400" dirty="0"/>
              <a:t>38 CFR 4.130</a:t>
            </a:r>
          </a:p>
          <a:p>
            <a:pPr marL="0" indent="0">
              <a:buNone/>
            </a:pPr>
            <a:r>
              <a:rPr lang="en-US" sz="2400" dirty="0"/>
              <a:t>38 CFR 4.150</a:t>
            </a:r>
          </a:p>
          <a:p>
            <a:pPr marL="0" indent="0">
              <a:buNone/>
            </a:pPr>
            <a:r>
              <a:rPr lang="en-US" sz="2400" dirty="0"/>
              <a:t>38 USC 1119</a:t>
            </a:r>
          </a:p>
          <a:p>
            <a:pPr marL="0" indent="0">
              <a:buNone/>
            </a:pPr>
            <a:r>
              <a:rPr lang="en-US" sz="2400" dirty="0"/>
              <a:t>38 USC 1710</a:t>
            </a:r>
          </a:p>
          <a:p>
            <a:pPr marL="0" indent="0">
              <a:buNone/>
            </a:pPr>
            <a:r>
              <a:rPr lang="en-US" sz="2400" dirty="0"/>
              <a:t>38 CFR 3.105(e)</a:t>
            </a:r>
          </a:p>
        </p:txBody>
      </p:sp>
      <p:sp>
        <p:nvSpPr>
          <p:cNvPr id="4" name="Slide Number Placeholder 3">
            <a:extLst>
              <a:ext uri="{FF2B5EF4-FFF2-40B4-BE49-F238E27FC236}">
                <a16:creationId xmlns:a16="http://schemas.microsoft.com/office/drawing/2014/main" id="{57EC788A-0697-41B6-A038-7EF13DDA139C}"/>
              </a:ext>
            </a:extLst>
          </p:cNvPr>
          <p:cNvSpPr>
            <a:spLocks noGrp="1"/>
          </p:cNvSpPr>
          <p:nvPr>
            <p:ph type="sldNum" sz="quarter" idx="12"/>
          </p:nvPr>
        </p:nvSpPr>
        <p:spPr/>
        <p:txBody>
          <a:bodyPr/>
          <a:lstStyle/>
          <a:p>
            <a:fld id="{60B18D57-13A5-4968-950D-8FEF41FA4399}" type="slidenum">
              <a:rPr lang="en-US" smtClean="0"/>
              <a:pPr/>
              <a:t>60</a:t>
            </a:fld>
            <a:endParaRPr lang="en-US" dirty="0"/>
          </a:p>
        </p:txBody>
      </p:sp>
      <p:sp>
        <p:nvSpPr>
          <p:cNvPr id="5" name="Title 4">
            <a:extLst>
              <a:ext uri="{FF2B5EF4-FFF2-40B4-BE49-F238E27FC236}">
                <a16:creationId xmlns:a16="http://schemas.microsoft.com/office/drawing/2014/main" id="{C499D492-8C3B-17F2-C6C2-9549F48DAE2E}"/>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25384636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1D3722-FF21-EA80-09C5-7B27665CE8CD}"/>
              </a:ext>
            </a:extLst>
          </p:cNvPr>
          <p:cNvSpPr>
            <a:spLocks noGrp="1"/>
          </p:cNvSpPr>
          <p:nvPr>
            <p:ph idx="1"/>
          </p:nvPr>
        </p:nvSpPr>
        <p:spPr/>
        <p:txBody>
          <a:bodyPr/>
          <a:lstStyle/>
          <a:p>
            <a:pPr marL="0" indent="0">
              <a:buNone/>
            </a:pPr>
            <a:r>
              <a:rPr lang="en-US" sz="2400" dirty="0"/>
              <a:t>Compensation Services PACT Act Information Page (behind firewall)</a:t>
            </a:r>
          </a:p>
          <a:p>
            <a:pPr marL="0" indent="0">
              <a:buNone/>
            </a:pPr>
            <a:r>
              <a:rPr lang="en-US" sz="2400" dirty="0"/>
              <a:t>VFW PACT Resources Page</a:t>
            </a:r>
          </a:p>
          <a:p>
            <a:pPr marL="0" indent="0">
              <a:buNone/>
            </a:pPr>
            <a:r>
              <a:rPr lang="en-US" sz="2400" dirty="0"/>
              <a:t>M21-1 V.iii.4.A</a:t>
            </a:r>
          </a:p>
          <a:p>
            <a:pPr marL="0" indent="0">
              <a:buNone/>
            </a:pPr>
            <a:r>
              <a:rPr lang="en-US" sz="2400" dirty="0"/>
              <a:t>Disability Benefits Questionnaires (DBQ)</a:t>
            </a:r>
          </a:p>
          <a:p>
            <a:pPr marL="0" indent="0">
              <a:buNone/>
            </a:pPr>
            <a:r>
              <a:rPr lang="en-US" sz="2400" dirty="0"/>
              <a:t>Persian Gulf and/or Infections Diseases (Other than tuberculosis) DBQ</a:t>
            </a:r>
          </a:p>
          <a:p>
            <a:pPr marL="0" indent="0">
              <a:buNone/>
            </a:pPr>
            <a:endParaRPr lang="en-US" sz="2400" dirty="0"/>
          </a:p>
        </p:txBody>
      </p:sp>
      <p:sp>
        <p:nvSpPr>
          <p:cNvPr id="4" name="Slide Number Placeholder 3">
            <a:extLst>
              <a:ext uri="{FF2B5EF4-FFF2-40B4-BE49-F238E27FC236}">
                <a16:creationId xmlns:a16="http://schemas.microsoft.com/office/drawing/2014/main" id="{C9AE420E-68DE-C95C-4D35-CCC6EB1289FF}"/>
              </a:ext>
            </a:extLst>
          </p:cNvPr>
          <p:cNvSpPr>
            <a:spLocks noGrp="1"/>
          </p:cNvSpPr>
          <p:nvPr>
            <p:ph type="sldNum" sz="quarter" idx="12"/>
          </p:nvPr>
        </p:nvSpPr>
        <p:spPr/>
        <p:txBody>
          <a:bodyPr/>
          <a:lstStyle/>
          <a:p>
            <a:fld id="{60B18D57-13A5-4968-950D-8FEF41FA4399}" type="slidenum">
              <a:rPr lang="en-US" smtClean="0"/>
              <a:pPr/>
              <a:t>61</a:t>
            </a:fld>
            <a:endParaRPr lang="en-US" dirty="0"/>
          </a:p>
        </p:txBody>
      </p:sp>
      <p:sp>
        <p:nvSpPr>
          <p:cNvPr id="5" name="Title 4">
            <a:extLst>
              <a:ext uri="{FF2B5EF4-FFF2-40B4-BE49-F238E27FC236}">
                <a16:creationId xmlns:a16="http://schemas.microsoft.com/office/drawing/2014/main" id="{AEA435A4-DA85-B975-96EF-13FD74DB5627}"/>
              </a:ext>
            </a:extLst>
          </p:cNvPr>
          <p:cNvSpPr>
            <a:spLocks noGrp="1"/>
          </p:cNvSpPr>
          <p:nvPr>
            <p:ph type="title"/>
          </p:nvPr>
        </p:nvSpPr>
        <p:spPr/>
        <p:txBody>
          <a:bodyPr/>
          <a:lstStyle/>
          <a:p>
            <a:r>
              <a:rPr lang="en-US" dirty="0"/>
              <a:t>References (continued)</a:t>
            </a:r>
          </a:p>
        </p:txBody>
      </p:sp>
    </p:spTree>
    <p:extLst>
      <p:ext uri="{BB962C8B-B14F-4D97-AF65-F5344CB8AC3E}">
        <p14:creationId xmlns:p14="http://schemas.microsoft.com/office/powerpoint/2010/main" val="41728601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2926554" y="1826344"/>
            <a:ext cx="8458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4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Questions?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4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5" name="TextBox 4">
            <a:extLst>
              <a:ext uri="{FF2B5EF4-FFF2-40B4-BE49-F238E27FC236}">
                <a16:creationId xmlns:a16="http://schemas.microsoft.com/office/drawing/2014/main" id="{D13FAF39-E6CB-48CE-872B-D8BA0E77364E}"/>
              </a:ext>
            </a:extLst>
          </p:cNvPr>
          <p:cNvSpPr txBox="1"/>
          <p:nvPr/>
        </p:nvSpPr>
        <p:spPr>
          <a:xfrm>
            <a:off x="8645867" y="4566553"/>
            <a:ext cx="291621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Vicki Von Loh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Times New Roman" panose="02020603050405020304" pitchFamily="18" charset="0"/>
                <a:cs typeface="Times New Roman" panose="02020603050405020304" pitchFamily="18" charset="0"/>
                <a:hlinkClick r:id="rId3"/>
              </a:rPr>
              <a:t>vvonloh@gmail.com</a:t>
            </a:r>
            <a:endParaRPr lang="en-US" sz="24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402-499-6836</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675774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a:t>
            </a:r>
            <a:endParaRPr kumimoji="0" lang="en-US" altLang="en-US" sz="6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44A42F64-D194-1F61-918A-5056961FC552}"/>
              </a:ext>
            </a:extLst>
          </p:cNvPr>
          <p:cNvSpPr txBox="1"/>
          <p:nvPr/>
        </p:nvSpPr>
        <p:spPr>
          <a:xfrm>
            <a:off x="3710609" y="2057400"/>
            <a:ext cx="8176591"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2023 Skill Level Training Conference Survey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Rating PACT Act Conditions</a:t>
            </a:r>
          </a:p>
        </p:txBody>
      </p:sp>
      <p:sp>
        <p:nvSpPr>
          <p:cNvPr id="3" name="TextBox 2">
            <a:extLst>
              <a:ext uri="{FF2B5EF4-FFF2-40B4-BE49-F238E27FC236}">
                <a16:creationId xmlns:a16="http://schemas.microsoft.com/office/drawing/2014/main" id="{99381791-37E9-6F76-9EFD-09DB075C071E}"/>
              </a:ext>
            </a:extLst>
          </p:cNvPr>
          <p:cNvSpPr txBox="1"/>
          <p:nvPr/>
        </p:nvSpPr>
        <p:spPr>
          <a:xfrm>
            <a:off x="4267200" y="3810000"/>
            <a:ext cx="7696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Please scan the QR Code or click on the link below to take an anonymous survey about your experience during the 2023 Skill Level Training Conference. </a:t>
            </a:r>
          </a:p>
        </p:txBody>
      </p:sp>
      <p:sp>
        <p:nvSpPr>
          <p:cNvPr id="4" name="TextBox 3">
            <a:extLst>
              <a:ext uri="{FF2B5EF4-FFF2-40B4-BE49-F238E27FC236}">
                <a16:creationId xmlns:a16="http://schemas.microsoft.com/office/drawing/2014/main" id="{3A7F7896-630A-F4BE-6100-D00D30E1198E}"/>
              </a:ext>
            </a:extLst>
          </p:cNvPr>
          <p:cNvSpPr txBox="1"/>
          <p:nvPr/>
        </p:nvSpPr>
        <p:spPr>
          <a:xfrm>
            <a:off x="5105400" y="6172200"/>
            <a:ext cx="6858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https://www.research.net/r/8H578ZL</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E4FBE22-6328-B8A4-8991-BDDE962BDCB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58400" y="4648200"/>
            <a:ext cx="1524000" cy="1524000"/>
          </a:xfrm>
          <a:prstGeom prst="rect">
            <a:avLst/>
          </a:prstGeom>
        </p:spPr>
      </p:pic>
    </p:spTree>
    <p:extLst>
      <p:ext uri="{BB962C8B-B14F-4D97-AF65-F5344CB8AC3E}">
        <p14:creationId xmlns:p14="http://schemas.microsoft.com/office/powerpoint/2010/main" val="3310796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9AE1BB-09D4-44D5-CB2D-78187C13751E}"/>
              </a:ext>
            </a:extLst>
          </p:cNvPr>
          <p:cNvSpPr>
            <a:spLocks noGrp="1"/>
          </p:cNvSpPr>
          <p:nvPr>
            <p:ph type="sldNum" sz="quarter" idx="12"/>
          </p:nvPr>
        </p:nvSpPr>
        <p:spPr/>
        <p:txBody>
          <a:bodyPr/>
          <a:lstStyle/>
          <a:p>
            <a:fld id="{60B18D57-13A5-4968-950D-8FEF41FA4399}" type="slidenum">
              <a:rPr lang="en-US" smtClean="0"/>
              <a:pPr/>
              <a:t>7</a:t>
            </a:fld>
            <a:endParaRPr lang="en-US" dirty="0"/>
          </a:p>
        </p:txBody>
      </p:sp>
      <p:sp>
        <p:nvSpPr>
          <p:cNvPr id="11" name="Title 4">
            <a:extLst>
              <a:ext uri="{FF2B5EF4-FFF2-40B4-BE49-F238E27FC236}">
                <a16:creationId xmlns:a16="http://schemas.microsoft.com/office/drawing/2014/main" id="{DCB70693-08A9-40D1-5C61-F9E052DBF215}"/>
              </a:ext>
            </a:extLst>
          </p:cNvPr>
          <p:cNvSpPr txBox="1">
            <a:spLocks noGrp="1"/>
          </p:cNvSpPr>
          <p:nvPr>
            <p:ph type="title"/>
          </p:nvPr>
        </p:nvSpPr>
        <p:spPr>
          <a:prstGeom prst="rect">
            <a:avLst/>
          </a:prstGeom>
        </p:spPr>
        <p:txBody>
          <a:bodyPr anchor="ct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dirty="0"/>
              <a:t>Monoclonal </a:t>
            </a:r>
            <a:r>
              <a:rPr lang="en-US" dirty="0" err="1"/>
              <a:t>Gammopathy</a:t>
            </a:r>
            <a:r>
              <a:rPr lang="en-US" dirty="0"/>
              <a:t> of Undetermined Significance (MGUS)(cont)</a:t>
            </a:r>
          </a:p>
        </p:txBody>
      </p:sp>
      <p:sp>
        <p:nvSpPr>
          <p:cNvPr id="6" name="Content Placeholder 8">
            <a:extLst>
              <a:ext uri="{FF2B5EF4-FFF2-40B4-BE49-F238E27FC236}">
                <a16:creationId xmlns:a16="http://schemas.microsoft.com/office/drawing/2014/main" id="{DED1E356-4BB3-C7E8-0484-95DC2D3141EE}"/>
              </a:ext>
            </a:extLst>
          </p:cNvPr>
          <p:cNvSpPr txBox="1">
            <a:spLocks noGrp="1"/>
          </p:cNvSpPr>
          <p:nvPr>
            <p:ph idx="1"/>
          </p:nvPr>
        </p:nvSpPr>
        <p:spPr>
          <a:xfrm>
            <a:off x="838200" y="1393236"/>
            <a:ext cx="10515600" cy="4850559"/>
          </a:xfrm>
          <a:prstGeom prst="rect">
            <a:avLst/>
          </a:prstGeom>
          <a:noFill/>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000000"/>
                </a:solidFill>
                <a:latin typeface="-webkit-standard"/>
              </a:rPr>
              <a:t>Rated as: analogous to Multiple myeloma: Symptomatic multiple myeloma  </a:t>
            </a:r>
          </a:p>
          <a:p>
            <a:pPr marL="0" indent="0">
              <a:buFont typeface="Arial" panose="020B0604020202020204" pitchFamily="34" charset="0"/>
              <a:buNone/>
            </a:pPr>
            <a:r>
              <a:rPr lang="en-US" sz="2400" dirty="0">
                <a:solidFill>
                  <a:srgbClr val="000000"/>
                </a:solidFill>
                <a:latin typeface="-webkit-standard"/>
              </a:rPr>
              <a:t>DC 7712</a:t>
            </a:r>
          </a:p>
          <a:p>
            <a:pPr marL="0" indent="0">
              <a:buFont typeface="Arial" panose="020B0604020202020204" pitchFamily="34" charset="0"/>
              <a:buNone/>
            </a:pPr>
            <a:endParaRPr lang="en-US" sz="2400" dirty="0">
              <a:solidFill>
                <a:srgbClr val="000000"/>
              </a:solidFill>
              <a:latin typeface="-webkit-standard"/>
            </a:endParaRPr>
          </a:p>
          <a:p>
            <a:pPr marL="0" indent="0">
              <a:buFont typeface="Arial" panose="020B0604020202020204" pitchFamily="34" charset="0"/>
              <a:buNone/>
            </a:pPr>
            <a:r>
              <a:rPr lang="en-US" sz="2400" dirty="0">
                <a:solidFill>
                  <a:srgbClr val="000000"/>
                </a:solidFill>
                <a:latin typeface="-webkit-standard"/>
              </a:rPr>
              <a:t>Symptomatic multiple </a:t>
            </a:r>
            <a:r>
              <a:rPr lang="en-US" sz="2400" dirty="0" err="1">
                <a:solidFill>
                  <a:srgbClr val="000000"/>
                </a:solidFill>
                <a:latin typeface="-webkit-standard"/>
              </a:rPr>
              <a:t>meloma</a:t>
            </a:r>
            <a:r>
              <a:rPr lang="en-US" sz="2400" dirty="0">
                <a:solidFill>
                  <a:srgbClr val="000000"/>
                </a:solidFill>
                <a:latin typeface="-webkit-standard"/>
              </a:rPr>
              <a:t>.                                                                              100 </a:t>
            </a:r>
          </a:p>
          <a:p>
            <a:pPr marL="0" indent="0">
              <a:buFont typeface="Arial" panose="020B0604020202020204" pitchFamily="34" charset="0"/>
              <a:buNone/>
            </a:pPr>
            <a:r>
              <a:rPr lang="en-US" sz="2400" dirty="0">
                <a:solidFill>
                  <a:srgbClr val="000000"/>
                </a:solidFill>
                <a:latin typeface="-webkit-standard"/>
              </a:rPr>
              <a:t>Asymptomatic, smoldering, or monoclonal </a:t>
            </a:r>
            <a:r>
              <a:rPr lang="en-US" sz="2400" dirty="0" err="1">
                <a:solidFill>
                  <a:srgbClr val="000000"/>
                </a:solidFill>
                <a:latin typeface="-webkit-standard"/>
              </a:rPr>
              <a:t>gammopathy</a:t>
            </a:r>
            <a:r>
              <a:rPr lang="en-US" sz="2400" dirty="0">
                <a:solidFill>
                  <a:srgbClr val="000000"/>
                </a:solidFill>
                <a:latin typeface="-webkit-standard"/>
              </a:rPr>
              <a:t> of undetermined significance (MGUS).                                                                                                      0 </a:t>
            </a:r>
          </a:p>
          <a:p>
            <a:pPr marL="0" indent="0">
              <a:buFont typeface="Arial" panose="020B0604020202020204" pitchFamily="34" charset="0"/>
              <a:buNone/>
            </a:pPr>
            <a:endParaRPr lang="en-US" sz="2400" dirty="0">
              <a:solidFill>
                <a:srgbClr val="000000"/>
              </a:solidFill>
              <a:latin typeface="-webkit-standard"/>
            </a:endParaRPr>
          </a:p>
          <a:p>
            <a:pPr marL="0" indent="0">
              <a:buFont typeface="Arial" panose="020B0604020202020204" pitchFamily="34" charset="0"/>
              <a:buNone/>
            </a:pPr>
            <a:r>
              <a:rPr lang="en-US" sz="2400" b="1" dirty="0">
                <a:solidFill>
                  <a:srgbClr val="000000"/>
                </a:solidFill>
              </a:rPr>
              <a:t>Note (1):</a:t>
            </a:r>
            <a:r>
              <a:rPr lang="en-US" sz="2400" dirty="0">
                <a:solidFill>
                  <a:srgbClr val="000000"/>
                </a:solidFill>
                <a:latin typeface="-webkit-standard"/>
              </a:rPr>
              <a:t> Current validated biomarkers of symptomatic multiple myeloma and asymptomatic multiple myeloma, smoldering, or  monoclonal </a:t>
            </a:r>
            <a:r>
              <a:rPr lang="en-US" sz="2400" dirty="0" err="1">
                <a:solidFill>
                  <a:srgbClr val="000000"/>
                </a:solidFill>
                <a:latin typeface="-webkit-standard"/>
              </a:rPr>
              <a:t>gammopathy</a:t>
            </a:r>
            <a:r>
              <a:rPr lang="en-US" sz="2400" dirty="0">
                <a:solidFill>
                  <a:srgbClr val="000000"/>
                </a:solidFill>
                <a:latin typeface="-webkit-standard"/>
              </a:rPr>
              <a:t> of undetermined significance (MGUS) are acceptable for the diagnosis of multiple myeloma as defined by the American Society of Hematology (ASH) and International Myeloma Working Group (IMWG)</a:t>
            </a:r>
            <a:endParaRPr lang="en-US" sz="2400" dirty="0"/>
          </a:p>
        </p:txBody>
      </p:sp>
    </p:spTree>
    <p:extLst>
      <p:ext uri="{BB962C8B-B14F-4D97-AF65-F5344CB8AC3E}">
        <p14:creationId xmlns:p14="http://schemas.microsoft.com/office/powerpoint/2010/main" val="978885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BD4C45-1D6A-1B4F-E9E3-67462CDDED5E}"/>
              </a:ext>
            </a:extLst>
          </p:cNvPr>
          <p:cNvSpPr>
            <a:spLocks noGrp="1"/>
          </p:cNvSpPr>
          <p:nvPr>
            <p:ph idx="1"/>
          </p:nvPr>
        </p:nvSpPr>
        <p:spPr/>
        <p:txBody>
          <a:bodyPr/>
          <a:lstStyle/>
          <a:p>
            <a:pPr marL="0" indent="0">
              <a:buNone/>
            </a:pPr>
            <a:endParaRPr lang="en-US" sz="2400" b="1" dirty="0">
              <a:solidFill>
                <a:srgbClr val="000000"/>
              </a:solidFill>
            </a:endParaRPr>
          </a:p>
          <a:p>
            <a:pPr marL="0" indent="0">
              <a:buNone/>
            </a:pPr>
            <a:r>
              <a:rPr lang="en-US" sz="2400" b="1" i="0" u="none" strike="noStrike" dirty="0">
                <a:solidFill>
                  <a:srgbClr val="000000"/>
                </a:solidFill>
                <a:effectLst/>
              </a:rPr>
              <a:t>Note (2):</a:t>
            </a:r>
            <a:r>
              <a:rPr lang="en-US" sz="2400" b="0" i="0" u="none" strike="noStrike" dirty="0">
                <a:solidFill>
                  <a:srgbClr val="000000"/>
                </a:solidFill>
                <a:effectLst/>
                <a:latin typeface="-webkit-standard"/>
              </a:rPr>
              <a:t> The 100 percent evaluation shall continue for five years after the diagnosis of symptomatic multiple myeloma, at which time the appropriate disability evaluation shall be determined by mandatory VA examination. Any reduction in evaluation based upon that or any subsequent examination shall be subject to the provisions of </a:t>
            </a:r>
            <a:r>
              <a:rPr lang="en-US" sz="2400" b="0" i="0" dirty="0">
                <a:effectLst/>
                <a:hlinkClick r:id="rId2"/>
              </a:rPr>
              <a:t>§ 3.105(e)</a:t>
            </a:r>
            <a:r>
              <a:rPr lang="en-US" sz="2400" b="0" i="0" u="none" strike="noStrike" dirty="0">
                <a:solidFill>
                  <a:srgbClr val="000000"/>
                </a:solidFill>
                <a:effectLst/>
                <a:latin typeface="-webkit-standard"/>
              </a:rPr>
              <a:t> and </a:t>
            </a:r>
            <a:r>
              <a:rPr lang="en-US" sz="2400" b="0" i="0" dirty="0">
                <a:effectLst/>
                <a:hlinkClick r:id="rId3"/>
              </a:rPr>
              <a:t>§ 3.344 (a)</a:t>
            </a:r>
            <a:r>
              <a:rPr lang="en-US" sz="2400" b="0" i="0" u="none" strike="noStrike" dirty="0">
                <a:solidFill>
                  <a:srgbClr val="000000"/>
                </a:solidFill>
                <a:effectLst/>
                <a:latin typeface="-webkit-standard"/>
              </a:rPr>
              <a:t>and </a:t>
            </a:r>
            <a:r>
              <a:rPr lang="en-US" sz="2400" b="0" i="0" dirty="0">
                <a:effectLst/>
                <a:hlinkClick r:id="rId4"/>
              </a:rPr>
              <a:t>(b) of this chapter</a:t>
            </a:r>
            <a:endParaRPr lang="en-US" sz="2400" dirty="0"/>
          </a:p>
        </p:txBody>
      </p:sp>
      <p:sp>
        <p:nvSpPr>
          <p:cNvPr id="4" name="Slide Number Placeholder 3">
            <a:extLst>
              <a:ext uri="{FF2B5EF4-FFF2-40B4-BE49-F238E27FC236}">
                <a16:creationId xmlns:a16="http://schemas.microsoft.com/office/drawing/2014/main" id="{539EFA76-F6E9-603A-A4AA-1A881A18534B}"/>
              </a:ext>
            </a:extLst>
          </p:cNvPr>
          <p:cNvSpPr>
            <a:spLocks noGrp="1"/>
          </p:cNvSpPr>
          <p:nvPr>
            <p:ph type="sldNum" sz="quarter" idx="12"/>
          </p:nvPr>
        </p:nvSpPr>
        <p:spPr/>
        <p:txBody>
          <a:bodyPr/>
          <a:lstStyle/>
          <a:p>
            <a:fld id="{60B18D57-13A5-4968-950D-8FEF41FA4399}" type="slidenum">
              <a:rPr lang="en-US" smtClean="0"/>
              <a:pPr/>
              <a:t>8</a:t>
            </a:fld>
            <a:endParaRPr lang="en-US" dirty="0"/>
          </a:p>
        </p:txBody>
      </p:sp>
      <p:sp>
        <p:nvSpPr>
          <p:cNvPr id="7" name="Title 4">
            <a:extLst>
              <a:ext uri="{FF2B5EF4-FFF2-40B4-BE49-F238E27FC236}">
                <a16:creationId xmlns:a16="http://schemas.microsoft.com/office/drawing/2014/main" id="{3D384C62-D73C-4D1C-402C-9B50A44092CA}"/>
              </a:ext>
            </a:extLst>
          </p:cNvPr>
          <p:cNvSpPr txBox="1">
            <a:spLocks noGrp="1"/>
          </p:cNvSpPr>
          <p:nvPr>
            <p:ph type="title"/>
          </p:nvPr>
        </p:nvSpPr>
        <p:spPr>
          <a:prstGeom prst="rect">
            <a:avLst/>
          </a:prstGeom>
        </p:spPr>
        <p:txBody>
          <a:bodyPr anchor="ct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dirty="0"/>
              <a:t>Monoclonal </a:t>
            </a:r>
            <a:r>
              <a:rPr lang="en-US" dirty="0" err="1"/>
              <a:t>Gammopathy</a:t>
            </a:r>
            <a:r>
              <a:rPr lang="en-US" dirty="0"/>
              <a:t> of Undetermined Significance (MGUS)(cont)</a:t>
            </a:r>
          </a:p>
        </p:txBody>
      </p:sp>
    </p:spTree>
    <p:extLst>
      <p:ext uri="{BB962C8B-B14F-4D97-AF65-F5344CB8AC3E}">
        <p14:creationId xmlns:p14="http://schemas.microsoft.com/office/powerpoint/2010/main" val="719447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AF5C70-7D1E-4B2A-4D0F-4D79AE68EADC}"/>
              </a:ext>
            </a:extLst>
          </p:cNvPr>
          <p:cNvSpPr>
            <a:spLocks noGrp="1"/>
          </p:cNvSpPr>
          <p:nvPr>
            <p:ph idx="1"/>
          </p:nvPr>
        </p:nvSpPr>
        <p:spPr/>
        <p:txBody>
          <a:bodyPr/>
          <a:lstStyle/>
          <a:p>
            <a:r>
              <a:rPr lang="en-US" dirty="0"/>
              <a:t>Evaluated under DC 7101</a:t>
            </a:r>
          </a:p>
          <a:p>
            <a:endParaRPr lang="en-US" dirty="0"/>
          </a:p>
          <a:p>
            <a:r>
              <a:rPr lang="en-US" dirty="0"/>
              <a:t>0% vs 10%</a:t>
            </a:r>
          </a:p>
        </p:txBody>
      </p:sp>
      <p:sp>
        <p:nvSpPr>
          <p:cNvPr id="4" name="Slide Number Placeholder 3">
            <a:extLst>
              <a:ext uri="{FF2B5EF4-FFF2-40B4-BE49-F238E27FC236}">
                <a16:creationId xmlns:a16="http://schemas.microsoft.com/office/drawing/2014/main" id="{C280F92A-37F8-903D-58A3-4FA13B462F0A}"/>
              </a:ext>
            </a:extLst>
          </p:cNvPr>
          <p:cNvSpPr>
            <a:spLocks noGrp="1"/>
          </p:cNvSpPr>
          <p:nvPr>
            <p:ph type="sldNum" sz="quarter" idx="12"/>
          </p:nvPr>
        </p:nvSpPr>
        <p:spPr/>
        <p:txBody>
          <a:bodyPr/>
          <a:lstStyle/>
          <a:p>
            <a:fld id="{60B18D57-13A5-4968-950D-8FEF41FA4399}" type="slidenum">
              <a:rPr lang="en-US" smtClean="0"/>
              <a:pPr/>
              <a:t>9</a:t>
            </a:fld>
            <a:endParaRPr lang="en-US" dirty="0"/>
          </a:p>
        </p:txBody>
      </p:sp>
      <p:sp>
        <p:nvSpPr>
          <p:cNvPr id="5" name="Title 4">
            <a:extLst>
              <a:ext uri="{FF2B5EF4-FFF2-40B4-BE49-F238E27FC236}">
                <a16:creationId xmlns:a16="http://schemas.microsoft.com/office/drawing/2014/main" id="{485423C5-30EA-2B6C-BEA3-3ACBDE6BB204}"/>
              </a:ext>
            </a:extLst>
          </p:cNvPr>
          <p:cNvSpPr>
            <a:spLocks noGrp="1"/>
          </p:cNvSpPr>
          <p:nvPr>
            <p:ph type="title"/>
          </p:nvPr>
        </p:nvSpPr>
        <p:spPr/>
        <p:txBody>
          <a:bodyPr/>
          <a:lstStyle/>
          <a:p>
            <a:r>
              <a:rPr lang="en-US" dirty="0"/>
              <a:t>Key Points of Hypertension</a:t>
            </a:r>
          </a:p>
        </p:txBody>
      </p:sp>
    </p:spTree>
    <p:extLst>
      <p:ext uri="{BB962C8B-B14F-4D97-AF65-F5344CB8AC3E}">
        <p14:creationId xmlns:p14="http://schemas.microsoft.com/office/powerpoint/2010/main" val="3959666035"/>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2706</TotalTime>
  <Words>5214</Words>
  <Application>Microsoft Office PowerPoint</Application>
  <PresentationFormat>Widescreen</PresentationFormat>
  <Paragraphs>425</Paragraphs>
  <Slides>63</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63</vt:i4>
      </vt:variant>
    </vt:vector>
  </HeadingPairs>
  <TitlesOfParts>
    <vt:vector size="70" baseType="lpstr">
      <vt:lpstr>Arial</vt:lpstr>
      <vt:lpstr>Calibri</vt:lpstr>
      <vt:lpstr>mayo-sans</vt:lpstr>
      <vt:lpstr>Times New Roman</vt:lpstr>
      <vt:lpstr>-webkit-standard</vt:lpstr>
      <vt:lpstr>1_Office Theme</vt:lpstr>
      <vt:lpstr>3_Custom Design</vt:lpstr>
      <vt:lpstr>PowerPoint Presentation</vt:lpstr>
      <vt:lpstr>The PACT Act and VA Presumptive Benefits</vt:lpstr>
      <vt:lpstr>The PACT Act Presumptive Areas</vt:lpstr>
      <vt:lpstr>The PACT Act Presumptive Areas</vt:lpstr>
      <vt:lpstr>New Presumptive Conditions for Herbicide Exposure</vt:lpstr>
      <vt:lpstr>Monoclonal Gammopathy of Undetermined Significance (MGUS)</vt:lpstr>
      <vt:lpstr>Monoclonal Gammopathy of Undetermined Significance (MGUS)(cont)</vt:lpstr>
      <vt:lpstr>Monoclonal Gammopathy of Undetermined Significance (MGUS)(cont)</vt:lpstr>
      <vt:lpstr>Key Points of Hypertension</vt:lpstr>
      <vt:lpstr>Wilson v. McDonough</vt:lpstr>
      <vt:lpstr>Wilson v. McDonough (continued)</vt:lpstr>
      <vt:lpstr>Hypertension. DC 7101</vt:lpstr>
      <vt:lpstr>Hypertension (continued)</vt:lpstr>
      <vt:lpstr>PowerPoint Presentation</vt:lpstr>
      <vt:lpstr>Individual longitudinal Exposure Record (ILER)</vt:lpstr>
      <vt:lpstr>ILER</vt:lpstr>
      <vt:lpstr>ILER</vt:lpstr>
      <vt:lpstr>Toxic Exposure Risk Activity</vt:lpstr>
      <vt:lpstr>Toxic Exposure Veteran</vt:lpstr>
      <vt:lpstr>Toxic Exposure</vt:lpstr>
      <vt:lpstr>TERA Exception Job Aid</vt:lpstr>
      <vt:lpstr>TERA Exception Job Aid (continued)</vt:lpstr>
      <vt:lpstr>TERA Exception Job Aid (continued)</vt:lpstr>
      <vt:lpstr>TERA Exception Job Aid – Malignant conditions (Cancers)</vt:lpstr>
      <vt:lpstr>TERA Exception Job Aid – Malignant conditions (Cancers) continued</vt:lpstr>
      <vt:lpstr>TERA Exception Non-Malignant Conditions</vt:lpstr>
      <vt:lpstr>TERA Exception Non-Malignant Conditions (continued)</vt:lpstr>
      <vt:lpstr>The PACT Act Presumptive conditions for                   Gulf War and Post 9/11 Veterans</vt:lpstr>
      <vt:lpstr>PowerPoint Presentation</vt:lpstr>
      <vt:lpstr>38 CFR 4.71a. DC 5012</vt:lpstr>
      <vt:lpstr>38 CFR 4.73. DC 5329</vt:lpstr>
      <vt:lpstr>38 CFR 4.79. DC 6014</vt:lpstr>
      <vt:lpstr>38 CFR 4.79. DC 6014. (Continued )</vt:lpstr>
      <vt:lpstr>38 CFR 4.73.  DC 6819</vt:lpstr>
      <vt:lpstr>38 CFR 4.114.  DC 7343</vt:lpstr>
      <vt:lpstr>38 CFR 4.115b. DC 7528</vt:lpstr>
      <vt:lpstr>38 CFR 4.116. DC 7627</vt:lpstr>
      <vt:lpstr>38 CFR 4.116. DC 7630</vt:lpstr>
      <vt:lpstr>38 CFR 4.117. DC 7709</vt:lpstr>
      <vt:lpstr>38 CFR 4.117 DC 7715</vt:lpstr>
      <vt:lpstr>38 CFR 4.118. DC 7818</vt:lpstr>
      <vt:lpstr>38 CFR 4.118. DC 7833</vt:lpstr>
      <vt:lpstr>38 CFR 4.119. DC 7914</vt:lpstr>
      <vt:lpstr>38 CFR 4.124a. DC 8002 and 8021</vt:lpstr>
      <vt:lpstr>38 CFR 4.124a. DC 8540</vt:lpstr>
      <vt:lpstr>38 CFR 4.150. DC 9918</vt:lpstr>
      <vt:lpstr>PowerPoint Presentation</vt:lpstr>
      <vt:lpstr>PowerPoint Presentation</vt:lpstr>
      <vt:lpstr>DC 6510-6514. Sinusitis </vt:lpstr>
      <vt:lpstr>DC 6510-6514. Sinusitis (continued)</vt:lpstr>
      <vt:lpstr>DC 6522 and 6524</vt:lpstr>
      <vt:lpstr>DC 6732</vt:lpstr>
      <vt:lpstr>DC 6845 </vt:lpstr>
      <vt:lpstr>DC 6845 (continued)</vt:lpstr>
      <vt:lpstr>DC 6845 (continued)</vt:lpstr>
      <vt:lpstr>DC 6846</vt:lpstr>
      <vt:lpstr>PACT Act Examination Checklist</vt:lpstr>
      <vt:lpstr>Effective Dates</vt:lpstr>
      <vt:lpstr>Camp Lejuene</vt:lpstr>
      <vt:lpstr>References</vt:lpstr>
      <vt:lpstr>References (continued)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Dale Phillips</dc:creator>
  <cp:lastModifiedBy>Christopher Macinkowicz</cp:lastModifiedBy>
  <cp:revision>173</cp:revision>
  <dcterms:created xsi:type="dcterms:W3CDTF">2022-07-15T01:48:57Z</dcterms:created>
  <dcterms:modified xsi:type="dcterms:W3CDTF">2023-08-28T17:49:32Z</dcterms:modified>
</cp:coreProperties>
</file>