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 id="2147483737" r:id="rId2"/>
  </p:sldMasterIdLst>
  <p:notesMasterIdLst>
    <p:notesMasterId r:id="rId37"/>
  </p:notesMasterIdLst>
  <p:handoutMasterIdLst>
    <p:handoutMasterId r:id="rId38"/>
  </p:handoutMasterIdLst>
  <p:sldIdLst>
    <p:sldId id="280" r:id="rId3"/>
    <p:sldId id="258" r:id="rId4"/>
    <p:sldId id="290" r:id="rId5"/>
    <p:sldId id="259" r:id="rId6"/>
    <p:sldId id="291" r:id="rId7"/>
    <p:sldId id="260" r:id="rId8"/>
    <p:sldId id="261" r:id="rId9"/>
    <p:sldId id="262" r:id="rId10"/>
    <p:sldId id="263" r:id="rId11"/>
    <p:sldId id="264" r:id="rId12"/>
    <p:sldId id="265" r:id="rId13"/>
    <p:sldId id="266" r:id="rId14"/>
    <p:sldId id="282" r:id="rId15"/>
    <p:sldId id="283" r:id="rId16"/>
    <p:sldId id="284" r:id="rId17"/>
    <p:sldId id="268" r:id="rId18"/>
    <p:sldId id="267" r:id="rId19"/>
    <p:sldId id="292" r:id="rId20"/>
    <p:sldId id="269" r:id="rId21"/>
    <p:sldId id="270" r:id="rId22"/>
    <p:sldId id="287" r:id="rId23"/>
    <p:sldId id="286" r:id="rId24"/>
    <p:sldId id="271" r:id="rId25"/>
    <p:sldId id="273" r:id="rId26"/>
    <p:sldId id="274" r:id="rId27"/>
    <p:sldId id="275" r:id="rId28"/>
    <p:sldId id="276" r:id="rId29"/>
    <p:sldId id="277" r:id="rId30"/>
    <p:sldId id="293" r:id="rId31"/>
    <p:sldId id="294" r:id="rId32"/>
    <p:sldId id="285" r:id="rId33"/>
    <p:sldId id="288" r:id="rId34"/>
    <p:sldId id="278" r:id="rId35"/>
    <p:sldId id="289" r:id="rId36"/>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14" clrIdx="0">
    <p:extLst>
      <p:ext uri="{19B8F6BF-5375-455C-9EA6-DF929625EA0E}">
        <p15:presenceInfo xmlns:p15="http://schemas.microsoft.com/office/powerpoint/2012/main" userId="Chris Macinkowicz" providerId="None"/>
      </p:ext>
    </p:extLst>
  </p:cmAuthor>
  <p:cmAuthor id="2" name="Lauren Barefoot" initials="LB" lastIdx="10" clrIdx="1">
    <p:extLst>
      <p:ext uri="{19B8F6BF-5375-455C-9EA6-DF929625EA0E}">
        <p15:presenceInfo xmlns:p15="http://schemas.microsoft.com/office/powerpoint/2012/main" userId="S-1-5-21-1147415601-746390328-441284377-36146" providerId="AD"/>
      </p:ext>
    </p:extLst>
  </p:cmAuthor>
  <p:cmAuthor id="3" name="Christopher Macinkowicz" initials="CM" lastIdx="8" clrIdx="2">
    <p:extLst>
      <p:ext uri="{19B8F6BF-5375-455C-9EA6-DF929625EA0E}">
        <p15:presenceInfo xmlns:p15="http://schemas.microsoft.com/office/powerpoint/2012/main" userId="S-1-5-21-1147415601-746390328-441284377-361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957" autoAdjust="0"/>
  </p:normalViewPr>
  <p:slideViewPr>
    <p:cSldViewPr snapToGrid="0">
      <p:cViewPr varScale="1">
        <p:scale>
          <a:sx n="95" d="100"/>
          <a:sy n="95" d="100"/>
        </p:scale>
        <p:origin x="1110" y="90"/>
      </p:cViewPr>
      <p:guideLst>
        <p:guide orient="horz" pos="2160"/>
        <p:guide pos="3840"/>
      </p:guideLst>
    </p:cSldViewPr>
  </p:slideViewPr>
  <p:notesTextViewPr>
    <p:cViewPr>
      <p:scale>
        <a:sx n="1" d="1"/>
        <a:sy n="1" d="1"/>
      </p:scale>
      <p:origin x="0" y="0"/>
    </p:cViewPr>
  </p:notesTextViewPr>
  <p:notesViewPr>
    <p:cSldViewPr snapToGrid="0">
      <p:cViewPr varScale="1">
        <p:scale>
          <a:sx n="82" d="100"/>
          <a:sy n="82" d="100"/>
        </p:scale>
        <p:origin x="3834"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ommentAuthors" Target="commentAuthor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1954" cy="466913"/>
          </a:xfrm>
          <a:prstGeom prst="rect">
            <a:avLst/>
          </a:prstGeom>
        </p:spPr>
        <p:txBody>
          <a:bodyPr vert="horz" lIns="93287" tIns="46643" rIns="93287" bIns="46643" rtlCol="0"/>
          <a:lstStyle>
            <a:lvl1pPr algn="l">
              <a:defRPr sz="1200"/>
            </a:lvl1pPr>
          </a:lstStyle>
          <a:p>
            <a:r>
              <a:rPr lang="en-US" sz="1600">
                <a:latin typeface="Times New Roman" panose="02020603050405020304" pitchFamily="18" charset="0"/>
                <a:cs typeface="Times New Roman" panose="02020603050405020304" pitchFamily="18" charset="0"/>
              </a:rPr>
              <a:t>Representation </a:t>
            </a:r>
            <a:r>
              <a:rPr lang="en-US" sz="1600" dirty="0">
                <a:latin typeface="Times New Roman" panose="02020603050405020304" pitchFamily="18" charset="0"/>
                <a:cs typeface="Times New Roman" panose="02020603050405020304" pitchFamily="18" charset="0"/>
              </a:rPr>
              <a:t>and Intent to File</a:t>
            </a:r>
          </a:p>
        </p:txBody>
      </p:sp>
      <p:sp>
        <p:nvSpPr>
          <p:cNvPr id="3" name="Slide Number Placeholder 2"/>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4458AAD8-DD4E-48E1-9560-9EA2A0D195D4}"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2"/>
          </p:nvPr>
        </p:nvSpPr>
        <p:spPr>
          <a:xfrm>
            <a:off x="0" y="8839015"/>
            <a:ext cx="4271953" cy="466912"/>
          </a:xfrm>
          <a:prstGeom prst="rect">
            <a:avLst/>
          </a:prstGeom>
        </p:spPr>
        <p:txBody>
          <a:bodyPr vert="horz" lIns="93287" tIns="46643" rIns="93287" bIns="46643" rtlCol="0" anchor="b"/>
          <a:lstStyle>
            <a:lvl1pPr algn="l">
              <a:defRPr sz="1200"/>
            </a:lvl1pPr>
          </a:lstStyle>
          <a:p>
            <a:r>
              <a:rPr lang="en-US" sz="1600" dirty="0">
                <a:latin typeface="Times New Roman" panose="02020603050405020304" pitchFamily="18" charset="0"/>
                <a:cs typeface="Times New Roman" panose="02020603050405020304" pitchFamily="18" charset="0"/>
              </a:rPr>
              <a:t>Representation and Intent to File</a:t>
            </a:r>
          </a:p>
        </p:txBody>
      </p:sp>
    </p:spTree>
    <p:extLst>
      <p:ext uri="{BB962C8B-B14F-4D97-AF65-F5344CB8AC3E}">
        <p14:creationId xmlns:p14="http://schemas.microsoft.com/office/powerpoint/2010/main" val="34347053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US"/>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a:defRPr sz="1200"/>
            </a:lvl1pPr>
          </a:lstStyle>
          <a:p>
            <a:fld id="{50A31B55-ACCF-4B0D-8130-F3D906806418}" type="datetimeFigureOut">
              <a:rPr lang="en-US" smtClean="0"/>
              <a:t>6/16/2023</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endParaRPr lang="en-US"/>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a:defRPr sz="1200"/>
            </a:lvl1pPr>
          </a:lstStyle>
          <a:p>
            <a:endParaRPr lang="en-US"/>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lIns="93287" tIns="46643" rIns="93287" bIns="46643" rtlCol="0" anchor="b"/>
          <a:lstStyle>
            <a:lvl1pPr algn="r">
              <a:defRPr sz="1200"/>
            </a:lvl1pPr>
          </a:lstStyle>
          <a:p>
            <a:fld id="{AC747E8B-F871-4B39-AAD0-8CFE9943DAEF}" type="slidenum">
              <a:rPr lang="en-US" smtClean="0"/>
              <a:t>‹#›</a:t>
            </a:fld>
            <a:endParaRPr lang="en-US"/>
          </a:p>
        </p:txBody>
      </p:sp>
    </p:spTree>
    <p:extLst>
      <p:ext uri="{BB962C8B-B14F-4D97-AF65-F5344CB8AC3E}">
        <p14:creationId xmlns:p14="http://schemas.microsoft.com/office/powerpoint/2010/main" val="458570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fld id="{63200976-E583-44E9-BA50-59313171C1DC}" type="slidenum">
              <a:rPr lang="en-US" altLang="en-US" smtClean="0"/>
              <a:pPr/>
              <a:t>1</a:t>
            </a:fld>
            <a:endParaRPr lang="en-US" altLang="en-US"/>
          </a:p>
        </p:txBody>
      </p:sp>
    </p:spTree>
    <p:extLst>
      <p:ext uri="{BB962C8B-B14F-4D97-AF65-F5344CB8AC3E}">
        <p14:creationId xmlns:p14="http://schemas.microsoft.com/office/powerpoint/2010/main" val="1085727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Seen frequently at the Board with hearings.</a:t>
            </a:r>
          </a:p>
          <a:p>
            <a:r>
              <a:rPr lang="en-US" altLang="en-US" dirty="0"/>
              <a:t>POA</a:t>
            </a:r>
            <a:r>
              <a:rPr lang="en-US" altLang="en-US" baseline="0" dirty="0"/>
              <a:t> and fee agreements are separate. The attorney or agent may still collect a fee even after POA has been given to VSO, unless contested or waived.</a:t>
            </a:r>
            <a:endParaRPr lang="en-US" altLang="en-US" dirty="0"/>
          </a:p>
          <a:p>
            <a:r>
              <a:rPr lang="en-US" altLang="en-US" dirty="0"/>
              <a:t>20.6(a)(1) if representative makes an appearance in the case (other than to notify that POA has not been accepted)</a:t>
            </a:r>
          </a:p>
        </p:txBody>
      </p:sp>
      <p:sp>
        <p:nvSpPr>
          <p:cNvPr id="4" name="Slide Number Placeholder 3"/>
          <p:cNvSpPr>
            <a:spLocks noGrp="1"/>
          </p:cNvSpPr>
          <p:nvPr>
            <p:ph type="sldNum" sz="quarter" idx="5"/>
          </p:nvPr>
        </p:nvSpPr>
        <p:spPr/>
        <p:txBody>
          <a:bodyPr/>
          <a:lstStyle/>
          <a:p>
            <a:pPr>
              <a:defRPr/>
            </a:pPr>
            <a:fld id="{0A77B63F-3947-4906-AE95-BC935EFE0488}" type="slidenum">
              <a:rPr lang="en-US" smtClean="0"/>
              <a:pPr>
                <a:defRPr/>
              </a:pPr>
              <a:t>10</a:t>
            </a:fld>
            <a:endParaRPr lang="en-US"/>
          </a:p>
        </p:txBody>
      </p:sp>
    </p:spTree>
    <p:extLst>
      <p:ext uri="{BB962C8B-B14F-4D97-AF65-F5344CB8AC3E}">
        <p14:creationId xmlns:p14="http://schemas.microsoft.com/office/powerpoint/2010/main" val="1374896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11</a:t>
            </a:fld>
            <a:endParaRPr lang="en-US"/>
          </a:p>
        </p:txBody>
      </p:sp>
    </p:spTree>
    <p:extLst>
      <p:ext uri="{BB962C8B-B14F-4D97-AF65-F5344CB8AC3E}">
        <p14:creationId xmlns:p14="http://schemas.microsoft.com/office/powerpoint/2010/main" val="4585155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Why notify NVS? Because claimant may call us to inquire about it</a:t>
            </a:r>
            <a:r>
              <a:rPr lang="en-US" baseline="0" dirty="0"/>
              <a:t> or ask that we take back representation.</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12</a:t>
            </a:fld>
            <a:endParaRPr lang="en-US"/>
          </a:p>
        </p:txBody>
      </p:sp>
    </p:spTree>
    <p:extLst>
      <p:ext uri="{BB962C8B-B14F-4D97-AF65-F5344CB8AC3E}">
        <p14:creationId xmlns:p14="http://schemas.microsoft.com/office/powerpoint/2010/main" val="25559577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Keep in mind that some leeway may need to be given.  Know your veterans.</a:t>
            </a:r>
          </a:p>
        </p:txBody>
      </p:sp>
      <p:sp>
        <p:nvSpPr>
          <p:cNvPr id="4" name="Slide Number Placeholder 3"/>
          <p:cNvSpPr>
            <a:spLocks noGrp="1"/>
          </p:cNvSpPr>
          <p:nvPr>
            <p:ph type="sldNum" sz="quarter" idx="5"/>
          </p:nvPr>
        </p:nvSpPr>
        <p:spPr/>
        <p:txBody>
          <a:bodyPr/>
          <a:lstStyle/>
          <a:p>
            <a:pPr>
              <a:defRPr/>
            </a:pPr>
            <a:fld id="{E09CF263-B7A3-430B-A57D-759425DF3D1A}" type="slidenum">
              <a:rPr lang="en-US" smtClean="0"/>
              <a:pPr>
                <a:defRPr/>
              </a:pPr>
              <a:t>16</a:t>
            </a:fld>
            <a:endParaRPr lang="en-US"/>
          </a:p>
        </p:txBody>
      </p:sp>
    </p:spTree>
    <p:extLst>
      <p:ext uri="{BB962C8B-B14F-4D97-AF65-F5344CB8AC3E}">
        <p14:creationId xmlns:p14="http://schemas.microsoft.com/office/powerpoint/2010/main" val="6339432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Remind</a:t>
            </a:r>
            <a:r>
              <a:rPr lang="en-US" baseline="0" dirty="0"/>
              <a:t> students that we try not to “poach” veterans from other VSOs </a:t>
            </a:r>
            <a:endParaRPr lang="en-US" dirty="0"/>
          </a:p>
          <a:p>
            <a:endParaRPr lang="en-US" dirty="0"/>
          </a:p>
          <a:p>
            <a:r>
              <a:rPr lang="en-US" dirty="0"/>
              <a:t>If they are already represented by another VSO while in appeal status</a:t>
            </a:r>
          </a:p>
          <a:p>
            <a:endParaRPr lang="en-US" dirty="0"/>
          </a:p>
          <a:p>
            <a:r>
              <a:rPr lang="en-US" dirty="0"/>
              <a:t>If they are represented by an attorney</a:t>
            </a:r>
          </a:p>
        </p:txBody>
      </p:sp>
      <p:sp>
        <p:nvSpPr>
          <p:cNvPr id="4" name="Slide Number Placeholder 3"/>
          <p:cNvSpPr>
            <a:spLocks noGrp="1"/>
          </p:cNvSpPr>
          <p:nvPr>
            <p:ph type="sldNum" sz="quarter" idx="10"/>
          </p:nvPr>
        </p:nvSpPr>
        <p:spPr/>
        <p:txBody>
          <a:bodyPr/>
          <a:lstStyle/>
          <a:p>
            <a:fld id="{AC747E8B-F871-4B39-AAD0-8CFE9943DAEF}" type="slidenum">
              <a:rPr lang="en-US" smtClean="0"/>
              <a:t>17</a:t>
            </a:fld>
            <a:endParaRPr lang="en-US"/>
          </a:p>
        </p:txBody>
      </p:sp>
    </p:spTree>
    <p:extLst>
      <p:ext uri="{BB962C8B-B14F-4D97-AF65-F5344CB8AC3E}">
        <p14:creationId xmlns:p14="http://schemas.microsoft.com/office/powerpoint/2010/main" val="22325716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Probably not – we try not to poach veterans from other organizations. Unless the circumstances are compelling refuse representation.</a:t>
            </a:r>
          </a:p>
        </p:txBody>
      </p:sp>
      <p:sp>
        <p:nvSpPr>
          <p:cNvPr id="4" name="Slide Number Placeholder 3"/>
          <p:cNvSpPr>
            <a:spLocks noGrp="1"/>
          </p:cNvSpPr>
          <p:nvPr>
            <p:ph type="sldNum" sz="quarter" idx="10"/>
          </p:nvPr>
        </p:nvSpPr>
        <p:spPr/>
        <p:txBody>
          <a:bodyPr/>
          <a:lstStyle/>
          <a:p>
            <a:fld id="{AC747E8B-F871-4B39-AAD0-8CFE9943DAEF}" type="slidenum">
              <a:rPr lang="en-US" smtClean="0"/>
              <a:t>18</a:t>
            </a:fld>
            <a:endParaRPr lang="en-US"/>
          </a:p>
        </p:txBody>
      </p:sp>
    </p:spTree>
    <p:extLst>
      <p:ext uri="{BB962C8B-B14F-4D97-AF65-F5344CB8AC3E}">
        <p14:creationId xmlns:p14="http://schemas.microsoft.com/office/powerpoint/2010/main" val="341904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19</a:t>
            </a:fld>
            <a:endParaRPr lang="en-US"/>
          </a:p>
        </p:txBody>
      </p:sp>
    </p:spTree>
    <p:extLst>
      <p:ext uri="{BB962C8B-B14F-4D97-AF65-F5344CB8AC3E}">
        <p14:creationId xmlns:p14="http://schemas.microsoft.com/office/powerpoint/2010/main" val="11565173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Have students pull up the BLANK 21-22 to follow along. The</a:t>
            </a:r>
            <a:r>
              <a:rPr lang="en-US" baseline="0" dirty="0"/>
              <a:t> completed one is for an issue spotting exercise</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21</a:t>
            </a:fld>
            <a:endParaRPr lang="en-US"/>
          </a:p>
        </p:txBody>
      </p:sp>
    </p:spTree>
    <p:extLst>
      <p:ext uri="{BB962C8B-B14F-4D97-AF65-F5344CB8AC3E}">
        <p14:creationId xmlns:p14="http://schemas.microsoft.com/office/powerpoint/2010/main" val="31231531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Sometimes you may get a case that has been pending longer than the program has been in effect and would have to apply the previous rules regarding effective dates</a:t>
            </a:r>
          </a:p>
        </p:txBody>
      </p:sp>
      <p:sp>
        <p:nvSpPr>
          <p:cNvPr id="4" name="Slide Number Placeholder 3"/>
          <p:cNvSpPr>
            <a:spLocks noGrp="1"/>
          </p:cNvSpPr>
          <p:nvPr>
            <p:ph type="sldNum" sz="quarter" idx="10"/>
          </p:nvPr>
        </p:nvSpPr>
        <p:spPr/>
        <p:txBody>
          <a:bodyPr/>
          <a:lstStyle/>
          <a:p>
            <a:fld id="{AC747E8B-F871-4B39-AAD0-8CFE9943DAEF}" type="slidenum">
              <a:rPr lang="en-US" smtClean="0"/>
              <a:t>24</a:t>
            </a:fld>
            <a:endParaRPr lang="en-US"/>
          </a:p>
        </p:txBody>
      </p:sp>
    </p:spTree>
    <p:extLst>
      <p:ext uri="{BB962C8B-B14F-4D97-AF65-F5344CB8AC3E}">
        <p14:creationId xmlns:p14="http://schemas.microsoft.com/office/powerpoint/2010/main" val="23841477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The effective date of claim is the date the veteran would receive retroactive benefits to if the claim were to be granted. Earlier effective date = more retroactive benefits</a:t>
            </a:r>
          </a:p>
        </p:txBody>
      </p:sp>
      <p:sp>
        <p:nvSpPr>
          <p:cNvPr id="4" name="Slide Number Placeholder 3"/>
          <p:cNvSpPr>
            <a:spLocks noGrp="1"/>
          </p:cNvSpPr>
          <p:nvPr>
            <p:ph type="sldNum" sz="quarter" idx="5"/>
          </p:nvPr>
        </p:nvSpPr>
        <p:spPr/>
        <p:txBody>
          <a:bodyPr/>
          <a:lstStyle/>
          <a:p>
            <a:pPr>
              <a:defRPr/>
            </a:pPr>
            <a:fld id="{C8D9EEFF-389A-4C10-BBDA-67480BCFA080}" type="slidenum">
              <a:rPr lang="en-US" smtClean="0"/>
              <a:pPr>
                <a:defRPr/>
              </a:pPr>
              <a:t>25</a:t>
            </a:fld>
            <a:endParaRPr lang="en-US"/>
          </a:p>
        </p:txBody>
      </p:sp>
    </p:spTree>
    <p:extLst>
      <p:ext uri="{BB962C8B-B14F-4D97-AF65-F5344CB8AC3E}">
        <p14:creationId xmlns:p14="http://schemas.microsoft.com/office/powerpoint/2010/main" val="2139770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Explains Accreditation and Standards of conduct</a:t>
            </a:r>
          </a:p>
          <a:p>
            <a:r>
              <a:rPr lang="en-US" altLang="en-US"/>
              <a:t>Rules that govern our actions as accredited representatives.</a:t>
            </a:r>
          </a:p>
        </p:txBody>
      </p:sp>
      <p:sp>
        <p:nvSpPr>
          <p:cNvPr id="4" name="Slide Number Placeholder 3"/>
          <p:cNvSpPr>
            <a:spLocks noGrp="1"/>
          </p:cNvSpPr>
          <p:nvPr>
            <p:ph type="sldNum" sz="quarter" idx="5"/>
          </p:nvPr>
        </p:nvSpPr>
        <p:spPr/>
        <p:txBody>
          <a:bodyPr/>
          <a:lstStyle/>
          <a:p>
            <a:pPr>
              <a:defRPr/>
            </a:pPr>
            <a:fld id="{F363CC8A-DB4A-4B9B-9C68-4A45861C0176}" type="slidenum">
              <a:rPr lang="en-US" smtClean="0"/>
              <a:pPr>
                <a:defRPr/>
              </a:pPr>
              <a:t>2</a:t>
            </a:fld>
            <a:endParaRPr lang="en-US"/>
          </a:p>
        </p:txBody>
      </p:sp>
    </p:spTree>
    <p:extLst>
      <p:ext uri="{BB962C8B-B14F-4D97-AF65-F5344CB8AC3E}">
        <p14:creationId xmlns:p14="http://schemas.microsoft.com/office/powerpoint/2010/main" val="28256382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Cover ITF</a:t>
            </a:r>
            <a:r>
              <a:rPr lang="en-US" baseline="0" dirty="0"/>
              <a:t> created when </a:t>
            </a:r>
            <a:r>
              <a:rPr lang="en-US" baseline="0" dirty="0" err="1"/>
              <a:t>completeing</a:t>
            </a:r>
            <a:r>
              <a:rPr lang="en-US" baseline="0" dirty="0"/>
              <a:t> the application on </a:t>
            </a:r>
            <a:r>
              <a:rPr lang="en-US" baseline="0" dirty="0" err="1"/>
              <a:t>eBenefits</a:t>
            </a:r>
            <a:r>
              <a:rPr lang="en-US" baseline="0" dirty="0"/>
              <a:t>.</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27</a:t>
            </a:fld>
            <a:endParaRPr lang="en-US"/>
          </a:p>
        </p:txBody>
      </p:sp>
    </p:spTree>
    <p:extLst>
      <p:ext uri="{BB962C8B-B14F-4D97-AF65-F5344CB8AC3E}">
        <p14:creationId xmlns:p14="http://schemas.microsoft.com/office/powerpoint/2010/main" val="4902402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Compensation/Pension/Survivors Pension and/or DIC</a:t>
            </a:r>
          </a:p>
          <a:p>
            <a:r>
              <a:rPr lang="en-US" altLang="en-US" dirty="0"/>
              <a:t>If you’re not sure mark BOTH comp and Pen</a:t>
            </a:r>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28</a:t>
            </a:fld>
            <a:endParaRPr lang="en-US"/>
          </a:p>
        </p:txBody>
      </p:sp>
    </p:spTree>
    <p:extLst>
      <p:ext uri="{BB962C8B-B14F-4D97-AF65-F5344CB8AC3E}">
        <p14:creationId xmlns:p14="http://schemas.microsoft.com/office/powerpoint/2010/main" val="37579710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29</a:t>
            </a:fld>
            <a:endParaRPr lang="en-US"/>
          </a:p>
        </p:txBody>
      </p:sp>
    </p:spTree>
    <p:extLst>
      <p:ext uri="{BB962C8B-B14F-4D97-AF65-F5344CB8AC3E}">
        <p14:creationId xmlns:p14="http://schemas.microsoft.com/office/powerpoint/2010/main" val="17985539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30</a:t>
            </a:fld>
            <a:endParaRPr lang="en-US"/>
          </a:p>
        </p:txBody>
      </p:sp>
    </p:spTree>
    <p:extLst>
      <p:ext uri="{BB962C8B-B14F-4D97-AF65-F5344CB8AC3E}">
        <p14:creationId xmlns:p14="http://schemas.microsoft.com/office/powerpoint/2010/main" val="21638594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31</a:t>
            </a:fld>
            <a:endParaRPr lang="en-US"/>
          </a:p>
        </p:txBody>
      </p:sp>
    </p:spTree>
    <p:extLst>
      <p:ext uri="{BB962C8B-B14F-4D97-AF65-F5344CB8AC3E}">
        <p14:creationId xmlns:p14="http://schemas.microsoft.com/office/powerpoint/2010/main" val="23785624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Have students pull up the BLANK ITF to follow along. The</a:t>
            </a:r>
            <a:r>
              <a:rPr lang="en-US" baseline="0" dirty="0"/>
              <a:t> completed one is for an issue spotting exercise</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17937949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If the veteran is not ready to file the claim yet (needs</a:t>
            </a:r>
            <a:r>
              <a:rPr lang="en-US" baseline="0" dirty="0"/>
              <a:t> to collect evidence)</a:t>
            </a:r>
          </a:p>
          <a:p>
            <a:r>
              <a:rPr lang="en-US" baseline="0" dirty="0"/>
              <a:t>If the veteran is not sure what issues he/she wants to claim yet</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33</a:t>
            </a:fld>
            <a:endParaRPr lang="en-US"/>
          </a:p>
        </p:txBody>
      </p:sp>
    </p:spTree>
    <p:extLst>
      <p:ext uri="{BB962C8B-B14F-4D97-AF65-F5344CB8AC3E}">
        <p14:creationId xmlns:p14="http://schemas.microsoft.com/office/powerpoint/2010/main" val="30626310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21-22: Birth year is incorrect Block 19 is not checked</a:t>
            </a:r>
          </a:p>
          <a:p>
            <a:r>
              <a:rPr lang="en-US" dirty="0"/>
              <a:t>0966</a:t>
            </a:r>
            <a:r>
              <a:rPr lang="en-US" baseline="0" dirty="0"/>
              <a:t>: Block 5 should be blank, SSN is wrong, Block 10 should be yes because we are unsure if the vet filed before, Block 13 should have comp and pension checked</a:t>
            </a:r>
          </a:p>
          <a:p>
            <a:r>
              <a:rPr lang="en-US" baseline="0" dirty="0"/>
              <a:t>Dates on forms: discussion: do not date forms before they are actually signed.</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34</a:t>
            </a:fld>
            <a:endParaRPr lang="en-US"/>
          </a:p>
        </p:txBody>
      </p:sp>
    </p:spTree>
    <p:extLst>
      <p:ext uri="{BB962C8B-B14F-4D97-AF65-F5344CB8AC3E}">
        <p14:creationId xmlns:p14="http://schemas.microsoft.com/office/powerpoint/2010/main" val="1289514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Must have veteran</a:t>
            </a:r>
            <a:r>
              <a:rPr lang="en-US" altLang="en-US" baseline="0" dirty="0"/>
              <a:t> status before duty to assist applies: </a:t>
            </a:r>
          </a:p>
          <a:p>
            <a:pPr eaLnBrk="1" hangingPunct="1">
              <a:spcBef>
                <a:spcPct val="0"/>
              </a:spcBef>
            </a:pPr>
            <a:endParaRPr lang="en-US" altLang="en-US" baseline="0" dirty="0"/>
          </a:p>
          <a:p>
            <a:pPr eaLnBrk="1" hangingPunct="1">
              <a:spcBef>
                <a:spcPct val="0"/>
              </a:spcBef>
            </a:pPr>
            <a:endParaRPr lang="en-US" altLang="en-US" baseline="0" dirty="0"/>
          </a:p>
          <a:p>
            <a:pPr eaLnBrk="1" hangingPunct="1">
              <a:spcBef>
                <a:spcPct val="0"/>
              </a:spcBef>
            </a:pPr>
            <a:endParaRPr lang="en-US" altLang="en-US" baseline="0" dirty="0"/>
          </a:p>
          <a:p>
            <a:pPr eaLnBrk="1" hangingPunct="1">
              <a:spcBef>
                <a:spcPct val="0"/>
              </a:spcBef>
            </a:pPr>
            <a:endParaRPr lang="en-US" altLang="en-US" baseline="0" dirty="0"/>
          </a:p>
          <a:p>
            <a:pPr eaLnBrk="1" hangingPunct="1">
              <a:spcBef>
                <a:spcPct val="0"/>
              </a:spcBef>
            </a:pPr>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A5E27E6-D6AE-4956-B778-2947C4245DB9}" type="slidenum">
              <a:rPr lang="en-US" altLang="en-US" smtClean="0"/>
              <a:pPr fontAlgn="base">
                <a:spcBef>
                  <a:spcPct val="0"/>
                </a:spcBef>
                <a:spcAft>
                  <a:spcPct val="0"/>
                </a:spcAft>
              </a:pPr>
              <a:t>3</a:t>
            </a:fld>
            <a:endParaRPr lang="en-US" altLang="en-US"/>
          </a:p>
        </p:txBody>
      </p:sp>
    </p:spTree>
    <p:extLst>
      <p:ext uri="{BB962C8B-B14F-4D97-AF65-F5344CB8AC3E}">
        <p14:creationId xmlns:p14="http://schemas.microsoft.com/office/powerpoint/2010/main" val="3391622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47E8B-F871-4B39-AAD0-8CFE9943DAEF}" type="slidenum">
              <a:rPr lang="en-US" smtClean="0"/>
              <a:t>4</a:t>
            </a:fld>
            <a:endParaRPr lang="en-US"/>
          </a:p>
        </p:txBody>
      </p:sp>
    </p:spTree>
    <p:extLst>
      <p:ext uri="{BB962C8B-B14F-4D97-AF65-F5344CB8AC3E}">
        <p14:creationId xmlns:p14="http://schemas.microsoft.com/office/powerpoint/2010/main" val="2048015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47E8B-F871-4B39-AAD0-8CFE9943DAEF}" type="slidenum">
              <a:rPr lang="en-US" smtClean="0"/>
              <a:t>5</a:t>
            </a:fld>
            <a:endParaRPr lang="en-US"/>
          </a:p>
        </p:txBody>
      </p:sp>
    </p:spTree>
    <p:extLst>
      <p:ext uri="{BB962C8B-B14F-4D97-AF65-F5344CB8AC3E}">
        <p14:creationId xmlns:p14="http://schemas.microsoft.com/office/powerpoint/2010/main" val="3100017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14.629  Must have a Signed VA Form 21</a:t>
            </a:r>
          </a:p>
          <a:p>
            <a:r>
              <a:rPr lang="en-US" altLang="en-US" dirty="0"/>
              <a:t>      14.629(a)   Back ground check</a:t>
            </a:r>
          </a:p>
          <a:p>
            <a:r>
              <a:rPr lang="en-US" altLang="en-US" dirty="0"/>
              <a:t>	good character</a:t>
            </a:r>
          </a:p>
          <a:p>
            <a:r>
              <a:rPr lang="en-US" altLang="en-US" dirty="0"/>
              <a:t>	Member in good standing or a full-time employee of VFW, county or state agency</a:t>
            </a:r>
          </a:p>
          <a:p>
            <a:r>
              <a:rPr lang="en-US" altLang="en-US" dirty="0"/>
              <a:t>	Ability</a:t>
            </a:r>
          </a:p>
          <a:p>
            <a:r>
              <a:rPr lang="en-US" altLang="en-US" dirty="0"/>
              <a:t>	TRIPP training </a:t>
            </a:r>
          </a:p>
          <a:p>
            <a:r>
              <a:rPr lang="en-US" altLang="en-US" dirty="0"/>
              <a:t>	Not employed by civil or military department</a:t>
            </a:r>
          </a:p>
          <a:p>
            <a:r>
              <a:rPr lang="en-US" altLang="en-US" dirty="0"/>
              <a:t>	Recertification every 5yrs</a:t>
            </a:r>
          </a:p>
          <a:p>
            <a:endParaRPr lang="en-US" altLang="en-US" dirty="0"/>
          </a:p>
          <a:p>
            <a:r>
              <a:rPr lang="en-US" altLang="en-US" dirty="0"/>
              <a:t>14.630  	21-22 for VSO, 21-22a Attorney</a:t>
            </a:r>
          </a:p>
          <a:p>
            <a:r>
              <a:rPr lang="en-US" altLang="en-US" dirty="0"/>
              <a:t>	No compensation for services</a:t>
            </a:r>
          </a:p>
          <a:p>
            <a:endParaRPr lang="en-US" altLang="en-US" dirty="0"/>
          </a:p>
          <a:p>
            <a:r>
              <a:rPr lang="en-US" altLang="en-US" dirty="0"/>
              <a:t>	</a:t>
            </a:r>
          </a:p>
          <a:p>
            <a:endParaRPr lang="en-US" altLang="en-US" dirty="0"/>
          </a:p>
          <a:p>
            <a:endParaRPr lang="en-US" altLang="en-US" dirty="0"/>
          </a:p>
          <a:p>
            <a:r>
              <a:rPr lang="en-US" altLang="en-US" dirty="0"/>
              <a:t>        </a:t>
            </a:r>
          </a:p>
          <a:p>
            <a:endParaRPr lang="en-US" altLang="en-US" dirty="0"/>
          </a:p>
          <a:p>
            <a:endParaRPr lang="en-US" altLang="en-US" dirty="0"/>
          </a:p>
        </p:txBody>
      </p:sp>
      <p:sp>
        <p:nvSpPr>
          <p:cNvPr id="4" name="Slide Number Placeholder 3"/>
          <p:cNvSpPr>
            <a:spLocks noGrp="1"/>
          </p:cNvSpPr>
          <p:nvPr>
            <p:ph type="sldNum" sz="quarter" idx="5"/>
          </p:nvPr>
        </p:nvSpPr>
        <p:spPr/>
        <p:txBody>
          <a:bodyPr/>
          <a:lstStyle/>
          <a:p>
            <a:pPr>
              <a:defRPr/>
            </a:pPr>
            <a:fld id="{5908559A-1240-4F91-972D-8E365962B89B}" type="slidenum">
              <a:rPr lang="en-US" smtClean="0"/>
              <a:pPr>
                <a:defRPr/>
              </a:pPr>
              <a:t>6</a:t>
            </a:fld>
            <a:endParaRPr lang="en-US"/>
          </a:p>
        </p:txBody>
      </p:sp>
    </p:spTree>
    <p:extLst>
      <p:ext uri="{BB962C8B-B14F-4D97-AF65-F5344CB8AC3E}">
        <p14:creationId xmlns:p14="http://schemas.microsoft.com/office/powerpoint/2010/main" val="1397757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11943">
              <a:lnSpc>
                <a:spcPct val="110000"/>
              </a:lnSpc>
              <a:defRPr/>
            </a:pPr>
            <a:r>
              <a:rPr lang="en-US" dirty="0"/>
              <a:t>14.631	21-22 should be the 1</a:t>
            </a:r>
            <a:r>
              <a:rPr lang="en-US" baseline="30000" dirty="0"/>
              <a:t>st</a:t>
            </a:r>
            <a:r>
              <a:rPr lang="en-US" dirty="0"/>
              <a:t> thing</a:t>
            </a:r>
          </a:p>
          <a:p>
            <a:pPr marL="111943">
              <a:lnSpc>
                <a:spcPct val="110000"/>
              </a:lnSpc>
              <a:defRPr/>
            </a:pPr>
            <a:r>
              <a:rPr lang="en-US" dirty="0">
                <a:solidFill>
                  <a:schemeClr val="tx1">
                    <a:lumMod val="75000"/>
                    <a:lumOff val="25000"/>
                  </a:schemeClr>
                </a:solidFill>
                <a:latin typeface="Times New Roman" panose="02020603050405020304" pitchFamily="18" charset="0"/>
                <a:cs typeface="Times New Roman" panose="02020603050405020304" pitchFamily="18" charset="0"/>
              </a:rPr>
              <a:t>	Use current version(Versions in TVB accepted: see M21-1 III.ii.1.C.7.b)</a:t>
            </a:r>
          </a:p>
          <a:p>
            <a:pPr>
              <a:defRPr/>
            </a:pPr>
            <a:r>
              <a:rPr lang="en-US" dirty="0"/>
              <a:t>	Only 1 organization or representative at a time</a:t>
            </a:r>
          </a:p>
          <a:p>
            <a:pPr>
              <a:defRPr/>
            </a:pPr>
            <a:r>
              <a:rPr lang="en-US" dirty="0"/>
              <a:t>	POA may be revoked by claimant at any time.  </a:t>
            </a:r>
          </a:p>
          <a:p>
            <a:pPr>
              <a:defRPr/>
            </a:pPr>
            <a:r>
              <a:rPr lang="en-US" dirty="0"/>
              <a:t>	A new 21-22 –revokes current POA and changes to new organization</a:t>
            </a:r>
          </a:p>
          <a:p>
            <a:pPr>
              <a:defRPr/>
            </a:pPr>
            <a:endParaRPr lang="en-US" dirty="0"/>
          </a:p>
          <a:p>
            <a:pPr>
              <a:defRPr/>
            </a:pPr>
            <a:r>
              <a:rPr lang="en-US" dirty="0"/>
              <a:t>If the POA is older than one year, “refresh” it and submit a new 21-22</a:t>
            </a:r>
          </a:p>
        </p:txBody>
      </p:sp>
      <p:sp>
        <p:nvSpPr>
          <p:cNvPr id="4" name="Slide Number Placeholder 3"/>
          <p:cNvSpPr>
            <a:spLocks noGrp="1"/>
          </p:cNvSpPr>
          <p:nvPr>
            <p:ph type="sldNum" sz="quarter" idx="5"/>
          </p:nvPr>
        </p:nvSpPr>
        <p:spPr/>
        <p:txBody>
          <a:bodyPr/>
          <a:lstStyle/>
          <a:p>
            <a:pPr>
              <a:defRPr/>
            </a:pPr>
            <a:fld id="{F91DEE41-6584-4EC4-876D-956405736641}" type="slidenum">
              <a:rPr lang="en-US" smtClean="0"/>
              <a:pPr>
                <a:defRPr/>
              </a:pPr>
              <a:t>7</a:t>
            </a:fld>
            <a:endParaRPr lang="en-US"/>
          </a:p>
        </p:txBody>
      </p:sp>
    </p:spTree>
    <p:extLst>
      <p:ext uri="{BB962C8B-B14F-4D97-AF65-F5344CB8AC3E}">
        <p14:creationId xmlns:p14="http://schemas.microsoft.com/office/powerpoint/2010/main" val="2411736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14.632	truthful</a:t>
            </a:r>
          </a:p>
          <a:p>
            <a:r>
              <a:rPr lang="en-US" altLang="en-US"/>
              <a:t>	competent (Knowledge, skills, thoroughness)</a:t>
            </a:r>
          </a:p>
          <a:p>
            <a:r>
              <a:rPr lang="en-US" altLang="en-US"/>
              <a:t>	responsible</a:t>
            </a:r>
          </a:p>
          <a:p>
            <a:r>
              <a:rPr lang="en-US" altLang="en-US"/>
              <a:t>	diligent</a:t>
            </a:r>
          </a:p>
          <a:p>
            <a:endParaRPr lang="en-US" altLang="en-US"/>
          </a:p>
          <a:p>
            <a:r>
              <a:rPr lang="en-US" altLang="en-US"/>
              <a:t>Will NOT engage in conduct involving fraud, deceit, misrepresentation or dishonesty</a:t>
            </a:r>
          </a:p>
          <a:p>
            <a:r>
              <a:rPr lang="en-US" altLang="en-US"/>
              <a:t>	</a:t>
            </a:r>
          </a:p>
        </p:txBody>
      </p:sp>
      <p:sp>
        <p:nvSpPr>
          <p:cNvPr id="4" name="Slide Number Placeholder 3"/>
          <p:cNvSpPr>
            <a:spLocks noGrp="1"/>
          </p:cNvSpPr>
          <p:nvPr>
            <p:ph type="sldNum" sz="quarter" idx="5"/>
          </p:nvPr>
        </p:nvSpPr>
        <p:spPr/>
        <p:txBody>
          <a:bodyPr/>
          <a:lstStyle/>
          <a:p>
            <a:pPr>
              <a:defRPr/>
            </a:pPr>
            <a:fld id="{41B78D5F-6BBF-4274-98A7-AE208A4EBDC8}" type="slidenum">
              <a:rPr lang="en-US" smtClean="0"/>
              <a:pPr>
                <a:defRPr/>
              </a:pPr>
              <a:t>8</a:t>
            </a:fld>
            <a:endParaRPr lang="en-US"/>
          </a:p>
        </p:txBody>
      </p:sp>
    </p:spTree>
    <p:extLst>
      <p:ext uri="{BB962C8B-B14F-4D97-AF65-F5344CB8AC3E}">
        <p14:creationId xmlns:p14="http://schemas.microsoft.com/office/powerpoint/2010/main" val="3998722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20.6 is prior to certification to the Board-14.631(c) at any time if it would not adversely impact the claimant’s interests</a:t>
            </a:r>
          </a:p>
          <a:p>
            <a:endParaRPr lang="en-US" altLang="en-US" dirty="0"/>
          </a:p>
          <a:p>
            <a:endParaRPr lang="en-US" altLang="en-US" dirty="0"/>
          </a:p>
          <a:p>
            <a:r>
              <a:rPr lang="en-US" altLang="en-US" dirty="0"/>
              <a:t>20.608(b) is after certified to the Board</a:t>
            </a:r>
          </a:p>
          <a:p>
            <a:r>
              <a:rPr lang="en-US" altLang="en-US" dirty="0"/>
              <a:t>	Must submit a motion-show good cause</a:t>
            </a:r>
          </a:p>
          <a:p>
            <a:r>
              <a:rPr lang="en-US" altLang="en-US" dirty="0"/>
              <a:t>		extended illness of agent</a:t>
            </a:r>
          </a:p>
          <a:p>
            <a:r>
              <a:rPr lang="en-US" altLang="en-US" dirty="0"/>
              <a:t>		failure of appellant to cooperate</a:t>
            </a:r>
          </a:p>
          <a:p>
            <a:r>
              <a:rPr lang="en-US" altLang="en-US" dirty="0"/>
              <a:t>	condition that makes representation impossible, impractical, or unethical.</a:t>
            </a:r>
          </a:p>
          <a:p>
            <a:endParaRPr lang="en-US" altLang="en-US" dirty="0"/>
          </a:p>
          <a:p>
            <a:r>
              <a:rPr lang="en-US" altLang="en-US" dirty="0"/>
              <a:t>	DIFFERENT FROM VFW POLICY!!</a:t>
            </a:r>
          </a:p>
          <a:p>
            <a:r>
              <a:rPr lang="en-US" altLang="en-US" dirty="0"/>
              <a:t>20.1304 WHY would someone want to change representation after claim is at Board? </a:t>
            </a:r>
          </a:p>
          <a:p>
            <a:r>
              <a:rPr lang="en-US" altLang="en-US" dirty="0"/>
              <a:t>	Not all organizations have representation at the Board.</a:t>
            </a:r>
          </a:p>
          <a:p>
            <a:r>
              <a:rPr lang="en-US" altLang="en-US" dirty="0"/>
              <a:t>              90 days or until promulgated decision, whichever COMES FIRST</a:t>
            </a:r>
          </a:p>
          <a:p>
            <a:r>
              <a:rPr lang="en-US" altLang="en-US" dirty="0"/>
              <a:t>		</a:t>
            </a:r>
          </a:p>
        </p:txBody>
      </p:sp>
      <p:sp>
        <p:nvSpPr>
          <p:cNvPr id="4" name="Slide Number Placeholder 3"/>
          <p:cNvSpPr>
            <a:spLocks noGrp="1"/>
          </p:cNvSpPr>
          <p:nvPr>
            <p:ph type="sldNum" sz="quarter" idx="5"/>
          </p:nvPr>
        </p:nvSpPr>
        <p:spPr/>
        <p:txBody>
          <a:bodyPr/>
          <a:lstStyle/>
          <a:p>
            <a:pPr>
              <a:defRPr/>
            </a:pPr>
            <a:fld id="{64BD85F8-0AF3-4F1B-96C3-6976AA7D5CB2}" type="slidenum">
              <a:rPr lang="en-US" smtClean="0"/>
              <a:pPr>
                <a:defRPr/>
              </a:pPr>
              <a:t>9</a:t>
            </a:fld>
            <a:endParaRPr lang="en-US"/>
          </a:p>
        </p:txBody>
      </p:sp>
    </p:spTree>
    <p:extLst>
      <p:ext uri="{BB962C8B-B14F-4D97-AF65-F5344CB8AC3E}">
        <p14:creationId xmlns:p14="http://schemas.microsoft.com/office/powerpoint/2010/main" val="3326706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047903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A2E54982-1168-4711-BE86-03DA731A2085}" type="datetime1">
              <a:rPr lang="en-US" smtClean="0"/>
              <a:t>6/16/2023</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sz="2000"/>
            </a:lvl1p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168191374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897F87B0-24D8-4B0E-B009-FBAAC50F12DC}" type="datetime1">
              <a:rPr lang="en-US" smtClean="0"/>
              <a:t>6/16/2023</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000"/>
            </a:lvl1pPr>
          </a:lstStyle>
          <a:p>
            <a:fld id="{D2883AC6-3BCB-4E2C-97F6-0CA5EF156167}" type="slidenum">
              <a:rPr lang="en-US" altLang="en-US" smtClean="0"/>
              <a:pPr/>
              <a:t>‹#›</a:t>
            </a:fld>
            <a:endParaRPr lang="en-US" altLang="en-US" dirty="0"/>
          </a:p>
        </p:txBody>
      </p:sp>
    </p:spTree>
    <p:extLst>
      <p:ext uri="{BB962C8B-B14F-4D97-AF65-F5344CB8AC3E}">
        <p14:creationId xmlns:p14="http://schemas.microsoft.com/office/powerpoint/2010/main" val="552979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3"/>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3"/>
            <a:ext cx="2844800" cy="365125"/>
          </a:xfrm>
          <a:prstGeom prst="rect">
            <a:avLst/>
          </a:prstGeom>
        </p:spPr>
        <p:txBody>
          <a:bodyPr/>
          <a:lstStyle/>
          <a:p>
            <a:pPr>
              <a:defRPr/>
            </a:pPr>
            <a:fld id="{5CB2D408-34A2-4EE4-A31C-B05248DB13BE}" type="datetime1">
              <a:rPr lang="en-US" smtClean="0"/>
              <a:t>6/16/2023</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lvl1pPr>
              <a:defRPr sz="2000"/>
            </a:lvl1pPr>
          </a:lstStyle>
          <a:p>
            <a:fld id="{A52124A5-1B9B-4B07-834C-F8730363EEE2}" type="slidenum">
              <a:rPr lang="en-US" altLang="en-US" smtClean="0"/>
              <a:pPr/>
              <a:t>‹#›</a:t>
            </a:fld>
            <a:endParaRPr lang="en-US" altLang="en-US" dirty="0"/>
          </a:p>
        </p:txBody>
      </p:sp>
    </p:spTree>
    <p:extLst>
      <p:ext uri="{BB962C8B-B14F-4D97-AF65-F5344CB8AC3E}">
        <p14:creationId xmlns:p14="http://schemas.microsoft.com/office/powerpoint/2010/main" val="3783346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2323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53922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61568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520149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8097041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3.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411341078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71431311"/>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https://www.sep.va.gov/"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hyperlink" Target="https://www.ecfr.gov/current/title-38/chapter-I/part-20/subpart-N/section-20.1305" TargetMode="External"/><Relationship Id="rId3" Type="http://schemas.openxmlformats.org/officeDocument/2006/relationships/hyperlink" Target="https://www.ecfr.gov/current/title-38/chapter-I/part-3/subpart-A/subject-group-ECFRf5fe31f49d4f511/section-3.12" TargetMode="External"/><Relationship Id="rId7" Type="http://schemas.openxmlformats.org/officeDocument/2006/relationships/hyperlink" Target="https://www.ecfr.gov/current/title-38/chapter-I/part-20/subpart-N/section-20.1304"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hyperlink" Target="https://www.ecfr.gov/current/title-38/chapter-I/part-20/subpart-A/section-20.6" TargetMode="External"/><Relationship Id="rId5" Type="http://schemas.openxmlformats.org/officeDocument/2006/relationships/hyperlink" Target="https://www.ecfr.gov/current/title-38/chapter-I/part-14/subject-group-ECFRe2d861683c66a39/section-14.629" TargetMode="External"/><Relationship Id="rId4" Type="http://schemas.openxmlformats.org/officeDocument/2006/relationships/hyperlink" Target="https://www.ecfr.gov/current/title-38/chapter-I/part-14/subject-group-ECFRe2d861683c66a39/section-14.626"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hyperlink" Target="https://www.ecfr.gov/current/title-38/chapter-I/part-3/subpart-A/subject-group-ECFR7629a1b1e9bf6f8/section-3.155#p-3.155(2)" TargetMode="Externa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www.ecfr.gov/current/title-38/chapter-I/part-14/subject-group-ECFRe2d861683c66a39/section-14.626"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www.ecfr.gov/current/title-38/chapter-I/part-14/subject-group-ECFRe2d861683c66a39/section-14.629"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hyperlink" Target="https://www.ecfr.gov/current/title-38/chapter-I/part-14/subject-group-ECFRe2d861683c66a39/section-14.630"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ecfr.gov/current/title-38/chapter-I/part-14/subject-group-ECFRe2d861683c66a39/section-14.631"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www.ecfr.gov/current/title-38/chapter-I/part-14/subject-group-ECFRe2d861683c66a39/section-14.632"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www.ecfr.gov/current/title-38/chapter-I/part-20/subpart-A/section-20.6"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hyperlink" Target="https://www.ecfr.gov/current/title-38/chapter-I/part-20/subpart-N/section-20.1305" TargetMode="External"/><Relationship Id="rId4" Type="http://schemas.openxmlformats.org/officeDocument/2006/relationships/hyperlink" Target="https://www.ecfr.gov/current/title-38/chapter-I/part-20/subpart-N/section-20.130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319710" y="2147963"/>
            <a:ext cx="5964936" cy="2562074"/>
          </a:xfrm>
        </p:spPr>
        <p:txBody>
          <a:bodyPr/>
          <a:lstStyle/>
          <a:p>
            <a:pPr algn="ctr"/>
            <a:r>
              <a:rPr lang="en-US" altLang="en-US" sz="3600" b="1" dirty="0">
                <a:latin typeface="Times New Roman" panose="02020603050405020304" pitchFamily="18" charset="0"/>
                <a:cs typeface="Times New Roman" panose="02020603050405020304" pitchFamily="18" charset="0"/>
              </a:rPr>
              <a:t>Representation &amp;</a:t>
            </a:r>
            <a:br>
              <a:rPr lang="en-US" altLang="en-US" sz="3600" b="1" dirty="0">
                <a:latin typeface="Times New Roman" panose="02020603050405020304" pitchFamily="18" charset="0"/>
                <a:cs typeface="Times New Roman" panose="02020603050405020304" pitchFamily="18" charset="0"/>
              </a:rPr>
            </a:br>
            <a:r>
              <a:rPr lang="en-US" altLang="en-US" sz="3600" b="1" dirty="0">
                <a:latin typeface="Times New Roman" panose="02020603050405020304" pitchFamily="18" charset="0"/>
                <a:cs typeface="Times New Roman" panose="02020603050405020304" pitchFamily="18" charset="0"/>
              </a:rPr>
              <a:t>Intent to File</a:t>
            </a:r>
            <a:br>
              <a:rPr lang="en-US" altLang="en-US" sz="3600" b="1" dirty="0">
                <a:latin typeface="Times New Roman" panose="02020603050405020304" pitchFamily="18" charset="0"/>
                <a:cs typeface="Times New Roman" panose="02020603050405020304" pitchFamily="18" charset="0"/>
              </a:rPr>
            </a:br>
            <a:r>
              <a:rPr lang="en-US" altLang="en-US" sz="3600" b="1" dirty="0">
                <a:latin typeface="Times New Roman" panose="02020603050405020304" pitchFamily="18" charset="0"/>
                <a:cs typeface="Times New Roman" panose="02020603050405020304" pitchFamily="18" charset="0"/>
              </a:rPr>
              <a:t>VA Forms 21-22 and 21-0966</a:t>
            </a:r>
            <a:br>
              <a:rPr lang="en-US" altLang="en-US" sz="3600" b="1" dirty="0">
                <a:latin typeface="Times New Roman" panose="02020603050405020304" pitchFamily="18" charset="0"/>
                <a:cs typeface="Times New Roman" panose="02020603050405020304" pitchFamily="18" charset="0"/>
              </a:rPr>
            </a:br>
            <a:r>
              <a:rPr lang="en-US" altLang="en-US" sz="2800" b="1" dirty="0">
                <a:latin typeface="Times New Roman" panose="02020603050405020304" pitchFamily="18" charset="0"/>
                <a:cs typeface="Times New Roman" panose="02020603050405020304" pitchFamily="18" charset="0"/>
              </a:rPr>
              <a:t> </a:t>
            </a:r>
            <a:r>
              <a:rPr lang="en-US" altLang="en-US" sz="2400" b="1" dirty="0">
                <a:latin typeface="Times New Roman" panose="02020603050405020304" pitchFamily="18" charset="0"/>
                <a:cs typeface="Times New Roman" panose="02020603050405020304" pitchFamily="18" charset="0"/>
              </a:rPr>
              <a:t>VFW Basic Training</a:t>
            </a:r>
          </a:p>
        </p:txBody>
      </p:sp>
      <p:sp>
        <p:nvSpPr>
          <p:cNvPr id="2" name="TextBox 1">
            <a:extLst>
              <a:ext uri="{FF2B5EF4-FFF2-40B4-BE49-F238E27FC236}">
                <a16:creationId xmlns:a16="http://schemas.microsoft.com/office/drawing/2014/main" id="{6E3C8037-0E87-4C20-9981-ED9C808D538D}"/>
              </a:ext>
            </a:extLst>
          </p:cNvPr>
          <p:cNvSpPr txBox="1"/>
          <p:nvPr/>
        </p:nvSpPr>
        <p:spPr>
          <a:xfrm>
            <a:off x="7469204" y="4822257"/>
            <a:ext cx="4417996" cy="461665"/>
          </a:xfrm>
          <a:prstGeom prst="rect">
            <a:avLst/>
          </a:prstGeom>
          <a:noFill/>
        </p:spPr>
        <p:txBody>
          <a:bodyPr wrap="square" rtlCol="0">
            <a:spAutoFit/>
          </a:bodyPr>
          <a:lstStyle/>
          <a:p>
            <a:pPr algn="r"/>
            <a:r>
              <a:rPr lang="en-US" sz="24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40364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idx="1"/>
          </p:nvPr>
        </p:nvSpPr>
        <p:spPr>
          <a:xfrm>
            <a:off x="261257" y="1462570"/>
            <a:ext cx="11709070" cy="5031417"/>
          </a:xfrm>
        </p:spPr>
        <p:txBody>
          <a:bodyPr>
            <a:normAutofit/>
          </a:bodyPr>
          <a:lstStyle/>
          <a:p>
            <a:pPr>
              <a:spcBef>
                <a:spcPts val="0"/>
              </a:spcBef>
              <a:buFont typeface="Wingdings" panose="05000000000000000000" pitchFamily="2" charset="2"/>
              <a:buChar char="Ø"/>
              <a:defRPr/>
            </a:pPr>
            <a:r>
              <a:rPr lang="en-US" altLang="en-US" sz="2600" dirty="0">
                <a:latin typeface="Times New Roman" pitchFamily="18" charset="0"/>
                <a:cs typeface="Times New Roman" pitchFamily="18" charset="0"/>
              </a:rPr>
              <a:t>Claimant must </a:t>
            </a:r>
            <a:r>
              <a:rPr lang="en-US" altLang="en-US" sz="2600" b="1" dirty="0">
                <a:latin typeface="Times New Roman" pitchFamily="18" charset="0"/>
                <a:cs typeface="Times New Roman" pitchFamily="18" charset="0"/>
              </a:rPr>
              <a:t>NOT</a:t>
            </a:r>
            <a:r>
              <a:rPr lang="en-US" altLang="en-US" sz="2600" dirty="0">
                <a:latin typeface="Times New Roman" pitchFamily="18" charset="0"/>
                <a:cs typeface="Times New Roman" pitchFamily="18" charset="0"/>
              </a:rPr>
              <a:t> be represented by an attorney on any issue before the VA (CAVC representation does not count)</a:t>
            </a:r>
          </a:p>
          <a:p>
            <a:pPr>
              <a:spcBef>
                <a:spcPts val="0"/>
              </a:spcBef>
              <a:buFont typeface="Wingdings" panose="05000000000000000000" pitchFamily="2" charset="2"/>
              <a:buChar char="Ø"/>
              <a:defRPr/>
            </a:pPr>
            <a:endParaRPr lang="en-US" altLang="en-US" sz="2600" dirty="0">
              <a:latin typeface="Times New Roman" pitchFamily="18" charset="0"/>
              <a:cs typeface="Times New Roman" pitchFamily="18" charset="0"/>
            </a:endParaRPr>
          </a:p>
          <a:p>
            <a:pPr>
              <a:spcBef>
                <a:spcPts val="0"/>
              </a:spcBef>
              <a:buFont typeface="Wingdings" panose="05000000000000000000" pitchFamily="2" charset="2"/>
              <a:buChar char="Ø"/>
              <a:defRPr/>
            </a:pPr>
            <a:r>
              <a:rPr lang="en-US" altLang="en-US" sz="2600" dirty="0">
                <a:latin typeface="Times New Roman" pitchFamily="18" charset="0"/>
                <a:cs typeface="Times New Roman" pitchFamily="18" charset="0"/>
              </a:rPr>
              <a:t>Claimant must </a:t>
            </a:r>
            <a:r>
              <a:rPr lang="en-US" altLang="en-US" sz="2600" b="1" dirty="0">
                <a:latin typeface="Times New Roman" pitchFamily="18" charset="0"/>
                <a:cs typeface="Times New Roman" pitchFamily="18" charset="0"/>
              </a:rPr>
              <a:t>NOT</a:t>
            </a:r>
            <a:r>
              <a:rPr lang="en-US" altLang="en-US" sz="2600" dirty="0">
                <a:latin typeface="Times New Roman" pitchFamily="18" charset="0"/>
                <a:cs typeface="Times New Roman" pitchFamily="18" charset="0"/>
              </a:rPr>
              <a:t> restrict access to any records (See VA Form 21-22, Block 19)</a:t>
            </a:r>
          </a:p>
          <a:p>
            <a:pPr>
              <a:spcBef>
                <a:spcPts val="0"/>
              </a:spcBef>
              <a:buFont typeface="Wingdings" panose="05000000000000000000" pitchFamily="2" charset="2"/>
              <a:buChar char="Ø"/>
              <a:defRPr/>
            </a:pPr>
            <a:endParaRPr lang="en-US" altLang="en-US" sz="2600" dirty="0">
              <a:latin typeface="Times New Roman" pitchFamily="18" charset="0"/>
              <a:cs typeface="Times New Roman" pitchFamily="18" charset="0"/>
            </a:endParaRPr>
          </a:p>
          <a:p>
            <a:pPr>
              <a:spcBef>
                <a:spcPts val="0"/>
              </a:spcBef>
              <a:buFont typeface="Wingdings" panose="05000000000000000000" pitchFamily="2" charset="2"/>
              <a:buChar char="Ø"/>
              <a:defRPr/>
            </a:pPr>
            <a:r>
              <a:rPr lang="en-US" altLang="en-US" sz="2600" dirty="0">
                <a:latin typeface="Times New Roman" pitchFamily="18" charset="0"/>
                <a:cs typeface="Times New Roman" pitchFamily="18" charset="0"/>
              </a:rPr>
              <a:t>Claimant</a:t>
            </a:r>
            <a:r>
              <a:rPr lang="en-US" altLang="en-US" sz="2600" b="1" dirty="0">
                <a:latin typeface="Times New Roman" pitchFamily="18" charset="0"/>
                <a:cs typeface="Times New Roman" pitchFamily="18" charset="0"/>
              </a:rPr>
              <a:t> CANNOT </a:t>
            </a:r>
            <a:r>
              <a:rPr lang="en-US" altLang="en-US" sz="2600" dirty="0">
                <a:latin typeface="Times New Roman" pitchFamily="18" charset="0"/>
                <a:cs typeface="Times New Roman" pitchFamily="18" charset="0"/>
              </a:rPr>
              <a:t>have a pending appeal at the Board of Veterans Appeals (VA Form 9 or VA Form 10182) </a:t>
            </a:r>
            <a:endParaRPr lang="en-US" altLang="en-US" sz="2600" i="1" dirty="0">
              <a:effectLst>
                <a:outerShdw blurRad="38100" dist="38100" dir="2700000" algn="tl">
                  <a:srgbClr val="000000">
                    <a:alpha val="43137"/>
                  </a:srgbClr>
                </a:outerShdw>
              </a:effectLst>
              <a:latin typeface="Times New Roman" pitchFamily="18" charset="0"/>
              <a:cs typeface="Times New Roman" pitchFamily="18" charset="0"/>
            </a:endParaRPr>
          </a:p>
          <a:p>
            <a:pPr lvl="1">
              <a:spcBef>
                <a:spcPts val="0"/>
              </a:spcBef>
              <a:buFont typeface="Wingdings" panose="05000000000000000000" pitchFamily="2" charset="2"/>
              <a:buChar char="Ø"/>
              <a:defRPr/>
            </a:pPr>
            <a:endParaRPr lang="en-US" altLang="en-US" sz="2600" i="1" dirty="0">
              <a:effectLst>
                <a:outerShdw blurRad="38100" dist="38100" dir="2700000" algn="tl">
                  <a:srgbClr val="000000">
                    <a:alpha val="43137"/>
                  </a:srgbClr>
                </a:outerShdw>
              </a:effectLst>
              <a:latin typeface="Times New Roman" pitchFamily="18" charset="0"/>
              <a:cs typeface="Times New Roman" pitchFamily="18" charset="0"/>
            </a:endParaRPr>
          </a:p>
          <a:p>
            <a:pPr marL="214313" lvl="1">
              <a:spcBef>
                <a:spcPts val="0"/>
              </a:spcBef>
              <a:buFont typeface="Wingdings" panose="05000000000000000000" pitchFamily="2" charset="2"/>
              <a:buChar char="Ø"/>
              <a:defRPr/>
            </a:pPr>
            <a:r>
              <a:rPr lang="en-US" altLang="en-US" sz="2600" b="1" dirty="0">
                <a:latin typeface="Times New Roman" panose="02020603050405020304" pitchFamily="18" charset="0"/>
                <a:cs typeface="Times New Roman" panose="02020603050405020304" pitchFamily="18" charset="0"/>
              </a:rPr>
              <a:t>EXCEPTION TO BVA RULE: </a:t>
            </a:r>
            <a:r>
              <a:rPr lang="en-US" altLang="en-US" sz="2600" dirty="0">
                <a:latin typeface="Times New Roman" panose="02020603050405020304" pitchFamily="18" charset="0"/>
                <a:cs typeface="Times New Roman" panose="02020603050405020304" pitchFamily="18" charset="0"/>
              </a:rPr>
              <a:t>Must have </a:t>
            </a:r>
            <a:r>
              <a:rPr lang="en-US" altLang="en-US" sz="2600" u="sng" dirty="0">
                <a:latin typeface="Times New Roman" pitchFamily="18" charset="0"/>
                <a:cs typeface="Times New Roman" pitchFamily="18" charset="0"/>
              </a:rPr>
              <a:t>compelling circumstances</a:t>
            </a:r>
            <a:r>
              <a:rPr lang="en-US" altLang="en-US" sz="2600" dirty="0">
                <a:latin typeface="Times New Roman" pitchFamily="18" charset="0"/>
                <a:cs typeface="Times New Roman" pitchFamily="18" charset="0"/>
              </a:rPr>
              <a:t> AND </a:t>
            </a:r>
            <a:r>
              <a:rPr lang="en-US" altLang="en-US" sz="2600" u="sng" dirty="0">
                <a:latin typeface="Times New Roman" pitchFamily="18" charset="0"/>
                <a:cs typeface="Times New Roman" pitchFamily="18" charset="0"/>
              </a:rPr>
              <a:t>advance approval by NVS Director or designee </a:t>
            </a:r>
            <a:r>
              <a:rPr lang="en-US" altLang="en-US" sz="2600" dirty="0">
                <a:latin typeface="Times New Roman" pitchFamily="18" charset="0"/>
                <a:cs typeface="Times New Roman" pitchFamily="18" charset="0"/>
              </a:rPr>
              <a:t>to accept a POA after an appeal to the BVA is filed.</a:t>
            </a:r>
          </a:p>
          <a:p>
            <a:pPr>
              <a:defRPr/>
            </a:pPr>
            <a:endParaRPr lang="en-US" altLang="en-US" sz="1050"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10</a:t>
            </a:fld>
            <a:endParaRPr lang="en-US" altLang="en-US"/>
          </a:p>
        </p:txBody>
      </p:sp>
      <p:sp>
        <p:nvSpPr>
          <p:cNvPr id="2" name="Title 1"/>
          <p:cNvSpPr>
            <a:spLocks noGrp="1"/>
          </p:cNvSpPr>
          <p:nvPr>
            <p:ph type="title"/>
          </p:nvPr>
        </p:nvSpPr>
        <p:spPr>
          <a:xfrm>
            <a:off x="0" y="68424"/>
            <a:ext cx="9131808" cy="1166657"/>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ACCEPTING REPRESENTATION</a:t>
            </a:r>
            <a:endParaRPr lang="en-US" sz="2700" dirty="0"/>
          </a:p>
        </p:txBody>
      </p:sp>
    </p:spTree>
    <p:extLst>
      <p:ext uri="{BB962C8B-B14F-4D97-AF65-F5344CB8AC3E}">
        <p14:creationId xmlns:p14="http://schemas.microsoft.com/office/powerpoint/2010/main" val="3297312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627413" y="1811795"/>
            <a:ext cx="10937174" cy="3986647"/>
          </a:xfrm>
        </p:spPr>
        <p:txBody>
          <a:bodyPr/>
          <a:lstStyle/>
          <a:p>
            <a:pPr marL="461963" lvl="1" indent="-457200">
              <a:spcBef>
                <a:spcPts val="0"/>
              </a:spcBef>
              <a:buFont typeface="Wingdings" panose="05000000000000000000" pitchFamily="2" charset="2"/>
              <a:buChar char="Ø"/>
              <a:defRPr/>
            </a:pPr>
            <a:r>
              <a:rPr lang="en-US" sz="2600" dirty="0">
                <a:latin typeface="Times New Roman" panose="02020603050405020304" pitchFamily="18" charset="0"/>
                <a:cs typeface="Times New Roman" panose="02020603050405020304" pitchFamily="18" charset="0"/>
              </a:rPr>
              <a:t>VA must officially acknowledge the 21-22 before the VFW can provide representation</a:t>
            </a:r>
          </a:p>
          <a:p>
            <a:pPr marL="461963" lvl="1" indent="-457200">
              <a:spcBef>
                <a:spcPts val="0"/>
              </a:spcBef>
              <a:buFont typeface="Wingdings" panose="05000000000000000000" pitchFamily="2" charset="2"/>
              <a:buChar char="Ø"/>
              <a:defRPr/>
            </a:pPr>
            <a:endParaRPr lang="en-US" sz="2600" dirty="0">
              <a:latin typeface="Times New Roman" panose="02020603050405020304" pitchFamily="18" charset="0"/>
              <a:cs typeface="Times New Roman" panose="02020603050405020304" pitchFamily="18" charset="0"/>
            </a:endParaRPr>
          </a:p>
          <a:p>
            <a:pPr marL="461963" lvl="1" indent="-457200">
              <a:spcBef>
                <a:spcPts val="0"/>
              </a:spcBef>
              <a:buFont typeface="Wingdings" panose="05000000000000000000" pitchFamily="2" charset="2"/>
              <a:buChar char="Ø"/>
              <a:defRPr/>
            </a:pPr>
            <a:r>
              <a:rPr lang="en-US" sz="2600" dirty="0">
                <a:latin typeface="Times New Roman" panose="02020603050405020304" pitchFamily="18" charset="0"/>
                <a:cs typeface="Times New Roman" panose="02020603050405020304" pitchFamily="18" charset="0"/>
              </a:rPr>
              <a:t>Information concerning a claimant </a:t>
            </a:r>
            <a:r>
              <a:rPr lang="en-US" sz="2600" b="1" u="sng" dirty="0">
                <a:latin typeface="Times New Roman" panose="02020603050405020304" pitchFamily="18" charset="0"/>
                <a:cs typeface="Times New Roman" panose="02020603050405020304" pitchFamily="18" charset="0"/>
              </a:rPr>
              <a:t>CANNOT</a:t>
            </a:r>
            <a:r>
              <a:rPr lang="en-US" sz="2600" dirty="0">
                <a:latin typeface="Times New Roman" panose="02020603050405020304" pitchFamily="18" charset="0"/>
                <a:cs typeface="Times New Roman" panose="02020603050405020304" pitchFamily="18" charset="0"/>
              </a:rPr>
              <a:t> be released to non-accredited personnel in a VFW Post, County Council, District or Department without a VA form 21-0845.</a:t>
            </a:r>
            <a:endParaRPr lang="en-US" dirty="0">
              <a:solidFill>
                <a:schemeClr val="tx1">
                  <a:lumMod val="75000"/>
                  <a:lumOff val="25000"/>
                </a:schemeClr>
              </a:solidFill>
              <a:latin typeface="Times New Roman" panose="02020603050405020304" pitchFamily="18" charset="0"/>
              <a:cs typeface="Times New Roman" panose="02020603050405020304" pitchFamily="18" charset="0"/>
            </a:endParaRPr>
          </a:p>
          <a:p>
            <a:pPr marL="461963" lvl="1" indent="-457200">
              <a:spcBef>
                <a:spcPts val="0"/>
              </a:spcBef>
              <a:buFont typeface="Wingdings" panose="05000000000000000000" pitchFamily="2" charset="2"/>
              <a:buChar char="Ø"/>
              <a:defRPr/>
            </a:pPr>
            <a:endParaRPr lang="en-US" dirty="0">
              <a:solidFill>
                <a:schemeClr val="tx1">
                  <a:lumMod val="75000"/>
                  <a:lumOff val="25000"/>
                </a:schemeClr>
              </a:solidFill>
              <a:latin typeface="Times New Roman" panose="02020603050405020304" pitchFamily="18" charset="0"/>
              <a:cs typeface="Times New Roman" panose="02020603050405020304" pitchFamily="18" charset="0"/>
            </a:endParaRPr>
          </a:p>
          <a:p>
            <a:pPr marL="919163" lvl="2" indent="-457200">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This includes Post and District Service Officers</a:t>
            </a: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11</a:t>
            </a:fld>
            <a:endParaRPr lang="en-US" altLang="en-US"/>
          </a:p>
        </p:txBody>
      </p:sp>
      <p:sp>
        <p:nvSpPr>
          <p:cNvPr id="2" name="Title 1"/>
          <p:cNvSpPr>
            <a:spLocks noGrp="1"/>
          </p:cNvSpPr>
          <p:nvPr>
            <p:ph type="title"/>
          </p:nvPr>
        </p:nvSpPr>
        <p:spPr>
          <a:xfrm>
            <a:off x="0" y="110886"/>
            <a:ext cx="8229600" cy="1143000"/>
          </a:xfrm>
        </p:spPr>
        <p:txBody>
          <a:bodyPr>
            <a:normAutofit fontScale="90000"/>
          </a:bodyPr>
          <a:lstStyle/>
          <a:p>
            <a:pPr>
              <a:defRPr/>
            </a:pPr>
            <a:br>
              <a:rPr lang="en-US" sz="27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ONCE</a:t>
            </a:r>
            <a:r>
              <a:rPr lang="en-US" sz="2700" dirty="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ACCEPTED</a:t>
            </a:r>
            <a:r>
              <a:rPr lang="en-US" sz="2700" dirty="0">
                <a:latin typeface="Times New Roman" panose="02020603050405020304" pitchFamily="18" charset="0"/>
                <a:cs typeface="Times New Roman" panose="02020603050405020304" pitchFamily="18" charset="0"/>
              </a:rPr>
              <a:t>:</a:t>
            </a:r>
            <a:br>
              <a:rPr lang="en-US" sz="2700" dirty="0">
                <a:latin typeface="Times New Roman" panose="02020603050405020304" pitchFamily="18" charset="0"/>
                <a:cs typeface="Times New Roman" panose="02020603050405020304" pitchFamily="18" charset="0"/>
              </a:rPr>
            </a:br>
            <a:endParaRPr lang="en-US"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6951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17517" y="1631875"/>
            <a:ext cx="10960925" cy="4525963"/>
          </a:xfrm>
        </p:spPr>
        <p:txBody>
          <a:bodyPr/>
          <a:lstStyle/>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VFW representation can only be revoked once authorization is given by the DSO or Office Supervisor (</a:t>
            </a:r>
            <a:r>
              <a:rPr lang="en-US" sz="2800" b="1" u="sng" dirty="0">
                <a:latin typeface="Times New Roman" panose="02020603050405020304" pitchFamily="18" charset="0"/>
                <a:cs typeface="Times New Roman" panose="02020603050405020304" pitchFamily="18" charset="0"/>
              </a:rPr>
              <a:t>or</a:t>
            </a:r>
            <a:r>
              <a:rPr lang="en-US" sz="2800" dirty="0">
                <a:latin typeface="Times New Roman" panose="02020603050405020304" pitchFamily="18" charset="0"/>
                <a:cs typeface="Times New Roman" panose="02020603050405020304" pitchFamily="18" charset="0"/>
              </a:rPr>
              <a:t> if the claimant revokes POA by selecting a new representative or notifying VA)</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The DSO or Office Supervisor must inform both the veteran </a:t>
            </a:r>
            <a:r>
              <a:rPr lang="en-US" sz="2800" b="1" u="sng" dirty="0">
                <a:latin typeface="Times New Roman" panose="02020603050405020304" pitchFamily="18" charset="0"/>
                <a:cs typeface="Times New Roman" panose="02020603050405020304" pitchFamily="18" charset="0"/>
              </a:rPr>
              <a:t>AND</a:t>
            </a:r>
            <a:r>
              <a:rPr lang="en-US" sz="2800" dirty="0">
                <a:latin typeface="Times New Roman" panose="02020603050405020304" pitchFamily="18" charset="0"/>
                <a:cs typeface="Times New Roman" panose="02020603050405020304" pitchFamily="18" charset="0"/>
              </a:rPr>
              <a:t> the VA of the decision in writing.</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You do not need authorization from NVS to revoke representation, but once the decision has been made to revoke representation, notify NVS</a:t>
            </a: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12</a:t>
            </a:fld>
            <a:endParaRPr lang="en-US" altLang="en-US"/>
          </a:p>
        </p:txBody>
      </p:sp>
      <p:sp>
        <p:nvSpPr>
          <p:cNvPr id="2" name="Title 1"/>
          <p:cNvSpPr>
            <a:spLocks noGrp="1"/>
          </p:cNvSpPr>
          <p:nvPr>
            <p:ph type="title"/>
          </p:nvPr>
        </p:nvSpPr>
        <p:spPr>
          <a:xfrm>
            <a:off x="-1" y="0"/>
            <a:ext cx="8098971"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3803082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05642" y="1427736"/>
            <a:ext cx="10960924" cy="4525963"/>
          </a:xfrm>
        </p:spPr>
        <p:txBody>
          <a:bodyPr/>
          <a:lstStyle/>
          <a:p>
            <a:pPr marL="0" indent="0">
              <a:buNone/>
            </a:pPr>
            <a:r>
              <a:rPr lang="en-US" sz="2800" dirty="0">
                <a:latin typeface="Times New Roman" panose="02020603050405020304" pitchFamily="18" charset="0"/>
                <a:cs typeface="Times New Roman" panose="02020603050405020304" pitchFamily="18" charset="0"/>
              </a:rPr>
              <a:t>Informing the veteran </a:t>
            </a:r>
            <a:r>
              <a:rPr lang="en-US" sz="2800" b="1" u="sng" dirty="0">
                <a:latin typeface="Times New Roman" panose="02020603050405020304" pitchFamily="18" charset="0"/>
                <a:cs typeface="Times New Roman" panose="02020603050405020304" pitchFamily="18" charset="0"/>
              </a:rPr>
              <a:t>must</a:t>
            </a:r>
            <a:r>
              <a:rPr lang="en-US" sz="2800" dirty="0">
                <a:latin typeface="Times New Roman" panose="02020603050405020304" pitchFamily="18" charset="0"/>
                <a:cs typeface="Times New Roman" panose="02020603050405020304" pitchFamily="18" charset="0"/>
              </a:rPr>
              <a:t> be done in writing</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When writing the letter/statement be sure to include:</a:t>
            </a:r>
          </a:p>
          <a:p>
            <a:pPr marL="804863" indent="-231775"/>
            <a:r>
              <a:rPr lang="en-US" sz="2800" dirty="0">
                <a:latin typeface="Times New Roman" panose="02020603050405020304" pitchFamily="18" charset="0"/>
                <a:cs typeface="Times New Roman" panose="02020603050405020304" pitchFamily="18" charset="0"/>
              </a:rPr>
              <a:t>the veteran’s or claimant’s name </a:t>
            </a:r>
          </a:p>
          <a:p>
            <a:pPr marL="804863" indent="-231775"/>
            <a:r>
              <a:rPr lang="en-US" sz="2800" dirty="0">
                <a:latin typeface="Times New Roman" panose="02020603050405020304" pitchFamily="18" charset="0"/>
                <a:cs typeface="Times New Roman" panose="02020603050405020304" pitchFamily="18" charset="0"/>
              </a:rPr>
              <a:t>claim number or SSN </a:t>
            </a:r>
          </a:p>
          <a:p>
            <a:pPr marL="804863" indent="-231775"/>
            <a:r>
              <a:rPr lang="en-US" sz="2800" dirty="0">
                <a:latin typeface="Times New Roman" panose="02020603050405020304" pitchFamily="18" charset="0"/>
                <a:cs typeface="Times New Roman" panose="02020603050405020304" pitchFamily="18" charset="0"/>
              </a:rPr>
              <a:t>reasons why we are no longer representing the veteran </a:t>
            </a:r>
          </a:p>
          <a:p>
            <a:pPr marL="804863" indent="-231775"/>
            <a:r>
              <a:rPr lang="en-US" sz="2800" dirty="0">
                <a:latin typeface="Times New Roman" panose="02020603050405020304" pitchFamily="18" charset="0"/>
                <a:cs typeface="Times New Roman" panose="02020603050405020304" pitchFamily="18" charset="0"/>
              </a:rPr>
              <a:t>that they can seek other representation if they so choose</a:t>
            </a: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13</a:t>
            </a:fld>
            <a:endParaRPr lang="en-US" altLang="en-US"/>
          </a:p>
        </p:txBody>
      </p:sp>
      <p:sp>
        <p:nvSpPr>
          <p:cNvPr id="2" name="Title 1"/>
          <p:cNvSpPr>
            <a:spLocks noGrp="1"/>
          </p:cNvSpPr>
          <p:nvPr>
            <p:ph type="title"/>
          </p:nvPr>
        </p:nvSpPr>
        <p:spPr>
          <a:xfrm>
            <a:off x="-1" y="0"/>
            <a:ext cx="8249697"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1107250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05642" y="1427736"/>
            <a:ext cx="10996550" cy="4525963"/>
          </a:xfrm>
        </p:spPr>
        <p:txBody>
          <a:bodyPr/>
          <a:lstStyle/>
          <a:p>
            <a:pPr marL="0" indent="0">
              <a:buNone/>
            </a:pPr>
            <a:endParaRPr lang="en-US" sz="2800" dirty="0"/>
          </a:p>
          <a:p>
            <a:pPr marL="0" indent="0">
              <a:buNone/>
            </a:pPr>
            <a:r>
              <a:rPr lang="en-US" sz="2800" dirty="0">
                <a:latin typeface="Times New Roman" panose="02020603050405020304" pitchFamily="18" charset="0"/>
                <a:cs typeface="Times New Roman" panose="02020603050405020304" pitchFamily="18" charset="0"/>
              </a:rPr>
              <a:t>When notifying the VA of your decision to revoke representation, fill out a VA Form 21-4138 informing VA that the VFW is no longer representing the veteran.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We also recommend attaching a copy of the letter you sent to the veteran informing them of your decision. </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14</a:t>
            </a:fld>
            <a:endParaRPr lang="en-US" altLang="en-US"/>
          </a:p>
        </p:txBody>
      </p:sp>
      <p:sp>
        <p:nvSpPr>
          <p:cNvPr id="2" name="Title 1"/>
          <p:cNvSpPr>
            <a:spLocks noGrp="1"/>
          </p:cNvSpPr>
          <p:nvPr>
            <p:ph type="title"/>
          </p:nvPr>
        </p:nvSpPr>
        <p:spPr>
          <a:xfrm>
            <a:off x="0" y="0"/>
            <a:ext cx="8912352"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4039454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29392" y="1427736"/>
            <a:ext cx="10937174" cy="4525963"/>
          </a:xfrm>
        </p:spPr>
        <p:txBody>
          <a:bodyPr/>
          <a:lstStyle/>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Once the decision has been made to revoke, update the veteran’s TVB POA field to “revoked” and upload a copy of the letters to the veteran and VA into the documents area.</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Remember to always document any interactions in the communications section in TVB, especially if you plan to revoke representation. </a:t>
            </a: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15</a:t>
            </a:fld>
            <a:endParaRPr lang="en-US" altLang="en-US"/>
          </a:p>
        </p:txBody>
      </p:sp>
      <p:sp>
        <p:nvSpPr>
          <p:cNvPr id="2" name="Title 1"/>
          <p:cNvSpPr>
            <a:spLocks noGrp="1"/>
          </p:cNvSpPr>
          <p:nvPr>
            <p:ph type="title"/>
          </p:nvPr>
        </p:nvSpPr>
        <p:spPr>
          <a:xfrm>
            <a:off x="0" y="0"/>
            <a:ext cx="8912352"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2079368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p:txBody>
          <a:bodyPr/>
          <a:lstStyle/>
          <a:p>
            <a:pPr marL="0" lvl="1" indent="0">
              <a:lnSpc>
                <a:spcPct val="110000"/>
              </a:lnSpc>
              <a:spcBef>
                <a:spcPts val="0"/>
              </a:spcBef>
              <a:buNone/>
              <a:defRPr/>
            </a:pPr>
            <a:r>
              <a:rPr lang="en-US" b="1" dirty="0">
                <a:latin typeface="Times New Roman" panose="02020603050405020304" pitchFamily="18" charset="0"/>
                <a:cs typeface="Times New Roman" panose="02020603050405020304" pitchFamily="18" charset="0"/>
              </a:rPr>
              <a:t>Some reasons to revoke representation:</a:t>
            </a:r>
            <a:endParaRPr lang="en-US" sz="7200" b="1" u="sng"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endParaRPr lang="en-US" sz="1100" u="sng"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r>
              <a:rPr lang="en-US" u="sng" dirty="0">
                <a:latin typeface="Times New Roman" panose="02020603050405020304" pitchFamily="18" charset="0"/>
                <a:cs typeface="Times New Roman" panose="02020603050405020304" pitchFamily="18" charset="0"/>
              </a:rPr>
              <a:t>Abusive verbal or physical behavior </a:t>
            </a:r>
            <a:r>
              <a:rPr lang="en-US" dirty="0">
                <a:latin typeface="Times New Roman" panose="02020603050405020304" pitchFamily="18" charset="0"/>
                <a:cs typeface="Times New Roman" panose="02020603050405020304" pitchFamily="18" charset="0"/>
              </a:rPr>
              <a:t>towards a VFW representative or staff by a client or prospective client</a:t>
            </a:r>
          </a:p>
          <a:p>
            <a:pPr marL="284163" lvl="1" indent="-284163">
              <a:lnSpc>
                <a:spcPct val="110000"/>
              </a:lnSpc>
              <a:spcBef>
                <a:spcPts val="0"/>
              </a:spcBef>
              <a:buFont typeface="Wingdings" panose="05000000000000000000" pitchFamily="2" charset="2"/>
              <a:buChar char="Ø"/>
              <a:defRPr/>
            </a:pPr>
            <a:endParaRPr lang="en-US" sz="1100"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endParaRPr lang="en-US" sz="1100"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Client’s repeated and </a:t>
            </a:r>
            <a:r>
              <a:rPr lang="en-US" u="sng" dirty="0">
                <a:latin typeface="Times New Roman" panose="02020603050405020304" pitchFamily="18" charset="0"/>
                <a:cs typeface="Times New Roman" panose="02020603050405020304" pitchFamily="18" charset="0"/>
              </a:rPr>
              <a:t>persistent failure to cooperate </a:t>
            </a:r>
            <a:r>
              <a:rPr lang="en-US" dirty="0">
                <a:latin typeface="Times New Roman" panose="02020603050405020304" pitchFamily="18" charset="0"/>
                <a:cs typeface="Times New Roman" panose="02020603050405020304" pitchFamily="18" charset="0"/>
              </a:rPr>
              <a:t>with a VFW representative</a:t>
            </a:r>
          </a:p>
          <a:p>
            <a:pPr marL="284163" lvl="1" indent="-284163">
              <a:lnSpc>
                <a:spcPct val="110000"/>
              </a:lnSpc>
              <a:spcBef>
                <a:spcPts val="0"/>
              </a:spcBef>
              <a:buFont typeface="Wingdings" panose="05000000000000000000" pitchFamily="2" charset="2"/>
              <a:buChar char="Ø"/>
              <a:defRPr/>
            </a:pPr>
            <a:endParaRPr lang="en-US" dirty="0">
              <a:latin typeface="Times New Roman" panose="02020603050405020304" pitchFamily="18" charset="0"/>
              <a:cs typeface="Times New Roman" panose="02020603050405020304" pitchFamily="18" charset="0"/>
            </a:endParaRPr>
          </a:p>
          <a:p>
            <a:pPr marL="0" lvl="1" indent="0">
              <a:lnSpc>
                <a:spcPct val="110000"/>
              </a:lnSpc>
              <a:spcBef>
                <a:spcPts val="0"/>
              </a:spcBef>
              <a:buNone/>
              <a:defRPr/>
            </a:pPr>
            <a:r>
              <a:rPr lang="en-US" b="1" dirty="0">
                <a:latin typeface="Times New Roman" panose="02020603050405020304" pitchFamily="18" charset="0"/>
                <a:cs typeface="Times New Roman" panose="02020603050405020304" pitchFamily="18" charset="0"/>
              </a:rPr>
              <a:t>What are some other reasons you would request to revoke VFW representation?</a:t>
            </a:r>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16</a:t>
            </a:fld>
            <a:endParaRPr lang="en-US" altLang="en-US"/>
          </a:p>
        </p:txBody>
      </p:sp>
      <p:sp>
        <p:nvSpPr>
          <p:cNvPr id="6" name="Title 1"/>
          <p:cNvSpPr>
            <a:spLocks noGrp="1"/>
          </p:cNvSpPr>
          <p:nvPr>
            <p:ph type="title"/>
          </p:nvPr>
        </p:nvSpPr>
        <p:spPr>
          <a:xfrm>
            <a:off x="0" y="0"/>
            <a:ext cx="8912352" cy="1234740"/>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4053759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642" y="1889760"/>
            <a:ext cx="10972800" cy="4385534"/>
          </a:xfrm>
        </p:spPr>
        <p:txBody>
          <a:bodyPr/>
          <a:lstStyle/>
          <a:p>
            <a:pPr marL="284163" lvl="1" indent="-284163">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Repeated changes of powers of attorney where the claim is without apparent merit.</a:t>
            </a:r>
          </a:p>
          <a:p>
            <a:pPr marL="284163" indent="-284163">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284163" lvl="1" indent="-284163">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Fraud or attempted fraud</a:t>
            </a:r>
          </a:p>
          <a:p>
            <a:pPr marL="284163" indent="-284163">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284163" lvl="1" indent="-284163">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Dishonorable discharge</a:t>
            </a:r>
          </a:p>
          <a:p>
            <a:pPr marL="566928" lvl="1" indent="0" algn="ctr">
              <a:spcBef>
                <a:spcPts val="0"/>
              </a:spcBef>
              <a:buNone/>
              <a:defRPr/>
            </a:pPr>
            <a:endParaRPr lang="en-US" dirty="0">
              <a:latin typeface="Times New Roman" panose="02020603050405020304" pitchFamily="18" charset="0"/>
              <a:cs typeface="Times New Roman" panose="02020603050405020304" pitchFamily="18" charset="0"/>
            </a:endParaRPr>
          </a:p>
          <a:p>
            <a:pPr marL="566928" lvl="1" indent="0" algn="ctr">
              <a:spcBef>
                <a:spcPts val="0"/>
              </a:spcBef>
              <a:buNone/>
              <a:defRPr/>
            </a:pPr>
            <a:endParaRPr lang="en-US" b="1" dirty="0">
              <a:latin typeface="Times New Roman" panose="02020603050405020304" pitchFamily="18" charset="0"/>
              <a:cs typeface="Times New Roman" panose="02020603050405020304" pitchFamily="18" charset="0"/>
            </a:endParaRPr>
          </a:p>
          <a:p>
            <a:pPr marL="566928" lvl="1" indent="0" algn="ctr">
              <a:spcBef>
                <a:spcPts val="0"/>
              </a:spcBef>
              <a:buNone/>
              <a:defRPr/>
            </a:pPr>
            <a:r>
              <a:rPr lang="en-US" b="1" dirty="0">
                <a:latin typeface="Times New Roman" panose="02020603050405020304" pitchFamily="18" charset="0"/>
                <a:cs typeface="Times New Roman" panose="02020603050405020304" pitchFamily="18" charset="0"/>
              </a:rPr>
              <a:t>Why else would you refuse a POA?</a:t>
            </a:r>
          </a:p>
          <a:p>
            <a:pPr>
              <a:defRPr/>
            </a:pPr>
            <a:endParaRPr lang="en-US" dirty="0"/>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17</a:t>
            </a:fld>
            <a:endParaRPr lang="en-US" altLang="en-US"/>
          </a:p>
        </p:txBody>
      </p:sp>
      <p:sp>
        <p:nvSpPr>
          <p:cNvPr id="2" name="Title 1"/>
          <p:cNvSpPr>
            <a:spLocks noGrp="1"/>
          </p:cNvSpPr>
          <p:nvPr>
            <p:ph type="title"/>
          </p:nvPr>
        </p:nvSpPr>
        <p:spPr>
          <a:xfrm>
            <a:off x="0" y="219322"/>
            <a:ext cx="7908053" cy="100309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REFUSING REPRESENTATION</a:t>
            </a:r>
            <a:endParaRPr lang="en-US" sz="2700" dirty="0"/>
          </a:p>
        </p:txBody>
      </p:sp>
    </p:spTree>
    <p:extLst>
      <p:ext uri="{BB962C8B-B14F-4D97-AF65-F5344CB8AC3E}">
        <p14:creationId xmlns:p14="http://schemas.microsoft.com/office/powerpoint/2010/main" val="1875201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642" y="1889760"/>
            <a:ext cx="10972800" cy="4385534"/>
          </a:xfrm>
        </p:spPr>
        <p:txBody>
          <a:bodyPr/>
          <a:lstStyle/>
          <a:p>
            <a:pPr marL="0" lvl="1" indent="0">
              <a:spcBef>
                <a:spcPts val="0"/>
              </a:spcBef>
              <a:buNone/>
              <a:defRPr/>
            </a:pPr>
            <a:r>
              <a:rPr lang="en-US" dirty="0">
                <a:latin typeface="Times New Roman" panose="02020603050405020304" pitchFamily="18" charset="0"/>
                <a:cs typeface="Times New Roman" panose="02020603050405020304" pitchFamily="18" charset="0"/>
              </a:rPr>
              <a:t>Kenny Proll is in your office asking for VFW representation. When you looked up his record you learned that he is currently represented by the Marine Corps League and has a claim pending. When you asked about this, Mr. Proll stated that their office is closed today for training, and he doesn’t want to have to come back another day to find out the status of his claim.</a:t>
            </a:r>
          </a:p>
          <a:p>
            <a:pPr marL="284163" lvl="1" indent="-284163">
              <a:spcBef>
                <a:spcPts val="0"/>
              </a:spcBef>
              <a:buFont typeface="Wingdings" panose="05000000000000000000" pitchFamily="2" charset="2"/>
              <a:buChar char="Ø"/>
              <a:defRPr/>
            </a:pPr>
            <a:endParaRPr lang="en-US" b="1" dirty="0">
              <a:latin typeface="Times New Roman" panose="02020603050405020304" pitchFamily="18" charset="0"/>
              <a:cs typeface="Times New Roman" panose="02020603050405020304" pitchFamily="18" charset="0"/>
            </a:endParaRPr>
          </a:p>
          <a:p>
            <a:pPr marL="284163" lvl="1" indent="-284163">
              <a:spcBef>
                <a:spcPts val="0"/>
              </a:spcBef>
              <a:buFont typeface="Wingdings" panose="05000000000000000000" pitchFamily="2" charset="2"/>
              <a:buChar char="Ø"/>
              <a:defRPr/>
            </a:pPr>
            <a:endParaRPr lang="en-US" b="1" dirty="0">
              <a:latin typeface="Times New Roman" panose="02020603050405020304" pitchFamily="18" charset="0"/>
              <a:cs typeface="Times New Roman" panose="02020603050405020304" pitchFamily="18" charset="0"/>
            </a:endParaRPr>
          </a:p>
          <a:p>
            <a:pPr marL="0" lvl="1" indent="0" algn="ctr">
              <a:spcBef>
                <a:spcPts val="0"/>
              </a:spcBef>
              <a:buNone/>
              <a:defRPr/>
            </a:pPr>
            <a:r>
              <a:rPr lang="en-US" b="1" dirty="0">
                <a:latin typeface="Times New Roman" panose="02020603050405020304" pitchFamily="18" charset="0"/>
                <a:cs typeface="Times New Roman" panose="02020603050405020304" pitchFamily="18" charset="0"/>
              </a:rPr>
              <a:t>Should you accept representation?</a:t>
            </a:r>
          </a:p>
          <a:p>
            <a:pPr>
              <a:defRPr/>
            </a:pPr>
            <a:endParaRPr lang="en-US" dirty="0"/>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18</a:t>
            </a:fld>
            <a:endParaRPr lang="en-US" altLang="en-US"/>
          </a:p>
        </p:txBody>
      </p:sp>
      <p:sp>
        <p:nvSpPr>
          <p:cNvPr id="2" name="Title 1"/>
          <p:cNvSpPr>
            <a:spLocks noGrp="1"/>
          </p:cNvSpPr>
          <p:nvPr>
            <p:ph type="title"/>
          </p:nvPr>
        </p:nvSpPr>
        <p:spPr>
          <a:xfrm>
            <a:off x="0" y="209273"/>
            <a:ext cx="7887956" cy="100309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REFUSING REPRESENTATION</a:t>
            </a:r>
            <a:endParaRPr lang="en-US" sz="2700" dirty="0"/>
          </a:p>
        </p:txBody>
      </p:sp>
    </p:spTree>
    <p:extLst>
      <p:ext uri="{BB962C8B-B14F-4D97-AF65-F5344CB8AC3E}">
        <p14:creationId xmlns:p14="http://schemas.microsoft.com/office/powerpoint/2010/main" val="432412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idx="1"/>
          </p:nvPr>
        </p:nvSpPr>
        <p:spPr>
          <a:xfrm>
            <a:off x="592853" y="1629057"/>
            <a:ext cx="10952703" cy="4525963"/>
          </a:xfrm>
        </p:spPr>
        <p:txBody>
          <a:bodyPr>
            <a:normAutofit/>
          </a:bodyPr>
          <a:lstStyle/>
          <a:p>
            <a:pPr marL="841565" indent="-457200">
              <a:spcBef>
                <a:spcPts val="0"/>
              </a:spcBef>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Stakeholder Enterprise Portal (SEP) must be checked routinely for outstanding requests. </a:t>
            </a:r>
          </a:p>
          <a:p>
            <a:pPr marL="841565" indent="-457200">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841565" indent="-457200">
              <a:spcBef>
                <a:spcPts val="0"/>
              </a:spcBef>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NVS Policy and Procedure states that all electronic POA’s must be acted upon within five (5) business days </a:t>
            </a:r>
          </a:p>
          <a:p>
            <a:pPr marL="566928" indent="-457200">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841565" indent="-457200">
              <a:spcBef>
                <a:spcPts val="0"/>
              </a:spcBef>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Refer to SEP User Guide at </a:t>
            </a:r>
            <a:r>
              <a:rPr lang="en-US" sz="2800" dirty="0">
                <a:latin typeface="Times New Roman" panose="02020603050405020304" pitchFamily="18" charset="0"/>
                <a:cs typeface="Times New Roman" panose="02020603050405020304" pitchFamily="18" charset="0"/>
                <a:hlinkClick r:id="rId3"/>
              </a:rPr>
              <a:t>https://www.sep.va.gov</a:t>
            </a:r>
            <a:r>
              <a:rPr lang="en-US" sz="2800" dirty="0">
                <a:latin typeface="Times New Roman" panose="02020603050405020304" pitchFamily="18" charset="0"/>
                <a:cs typeface="Times New Roman" panose="02020603050405020304" pitchFamily="18" charset="0"/>
              </a:rPr>
              <a:t>  regarding how to accept electronic requests for representation</a:t>
            </a:r>
          </a:p>
          <a:p>
            <a:pPr marL="841565" indent="-457200">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841565" indent="-457200">
              <a:spcBef>
                <a:spcPts val="0"/>
              </a:spcBef>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Same VFW policies apply to accepting electronic POA requests as paper 21-22s</a:t>
            </a: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19</a:t>
            </a:fld>
            <a:endParaRPr lang="en-US" altLang="en-US"/>
          </a:p>
        </p:txBody>
      </p:sp>
      <p:sp>
        <p:nvSpPr>
          <p:cNvPr id="2" name="Title 1"/>
          <p:cNvSpPr>
            <a:spLocks noGrp="1"/>
          </p:cNvSpPr>
          <p:nvPr>
            <p:ph type="title"/>
          </p:nvPr>
        </p:nvSpPr>
        <p:spPr>
          <a:xfrm>
            <a:off x="0" y="172755"/>
            <a:ext cx="7543800" cy="1060450"/>
          </a:xfrm>
        </p:spPr>
        <p:txBody>
          <a:bodyPr>
            <a:normAutofit/>
          </a:bodyPr>
          <a:lstStyle/>
          <a:p>
            <a:pPr>
              <a:defRPr/>
            </a:pPr>
            <a:r>
              <a:rPr lang="en-US" sz="2700" dirty="0">
                <a:latin typeface="Times New Roman" panose="02020603050405020304" pitchFamily="18" charset="0"/>
                <a:cs typeface="Times New Roman" panose="02020603050405020304" pitchFamily="18" charset="0"/>
              </a:rPr>
              <a:t>ELECTRONIC POA’S IN SEP</a:t>
            </a:r>
          </a:p>
        </p:txBody>
      </p:sp>
    </p:spTree>
    <p:extLst>
      <p:ext uri="{BB962C8B-B14F-4D97-AF65-F5344CB8AC3E}">
        <p14:creationId xmlns:p14="http://schemas.microsoft.com/office/powerpoint/2010/main" val="4285342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593766" y="1951039"/>
            <a:ext cx="10960925" cy="4022725"/>
          </a:xfrm>
        </p:spPr>
        <p:txBody>
          <a:bodyPr/>
          <a:lstStyle/>
          <a:p>
            <a:pPr>
              <a:buFont typeface="Wingdings" panose="05000000000000000000" pitchFamily="2" charset="2"/>
              <a:buChar char="Ø"/>
              <a:defRPr/>
            </a:pPr>
            <a:r>
              <a:rPr lang="en-US" altLang="en-US" sz="2800" dirty="0">
                <a:latin typeface="Times New Roman" pitchFamily="18" charset="0"/>
                <a:cs typeface="Times New Roman" pitchFamily="18" charset="0"/>
              </a:rPr>
              <a:t>VA Regulations</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hlinkClick r:id="rId3"/>
              </a:rPr>
              <a:t>38 CFR § 3.12</a:t>
            </a: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hlinkClick r:id="rId4"/>
              </a:rPr>
              <a:t>38 CFR §14.626</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5"/>
              </a:rPr>
              <a:t>14.629 - 14.632</a:t>
            </a:r>
            <a:r>
              <a:rPr lang="en-US" dirty="0">
                <a:latin typeface="Times New Roman" panose="02020603050405020304" pitchFamily="18" charset="0"/>
                <a:cs typeface="Times New Roman" panose="02020603050405020304" pitchFamily="18" charset="0"/>
              </a:rPr>
              <a:t> </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hlinkClick r:id="rId6"/>
              </a:rPr>
              <a:t>38 CFR §20.6</a:t>
            </a: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hlinkClick r:id="rId7"/>
              </a:rPr>
              <a:t>38 CFR §20.1304</a:t>
            </a: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hlinkClick r:id="rId8"/>
              </a:rPr>
              <a:t>38 CFR §20.1305</a:t>
            </a:r>
            <a:endParaRPr lang="en-US" dirty="0">
              <a:latin typeface="Times New Roman" panose="02020603050405020304" pitchFamily="18" charset="0"/>
              <a:cs typeface="Times New Roman" panose="02020603050405020304" pitchFamily="18" charset="0"/>
            </a:endParaRPr>
          </a:p>
          <a:p>
            <a:pPr marL="457200" lvl="1" indent="0">
              <a:buNone/>
              <a:defRPr/>
            </a:pPr>
            <a:endParaRPr lang="en-US" dirty="0">
              <a:latin typeface="Times New Roman" panose="02020603050405020304" pitchFamily="18" charset="0"/>
              <a:cs typeface="Times New Roman" panose="02020603050405020304" pitchFamily="18" charset="0"/>
            </a:endParaRPr>
          </a:p>
          <a:p>
            <a:pPr marL="230188" lvl="1">
              <a:buFont typeface="Wingdings" panose="05000000000000000000" pitchFamily="2" charset="2"/>
              <a:buChar char="Ø"/>
              <a:defRPr/>
            </a:pPr>
            <a:r>
              <a:rPr lang="en-US" altLang="en-US" dirty="0">
                <a:latin typeface="Times New Roman" pitchFamily="18" charset="0"/>
                <a:cs typeface="Times New Roman" pitchFamily="18" charset="0"/>
              </a:rPr>
              <a:t>VFW Policy &amp; Procedure</a:t>
            </a: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a:t>
            </a:fld>
            <a:endParaRPr lang="en-US" altLang="en-US" dirty="0"/>
          </a:p>
        </p:txBody>
      </p:sp>
      <p:sp>
        <p:nvSpPr>
          <p:cNvPr id="2" name="Title 1"/>
          <p:cNvSpPr>
            <a:spLocks noGrp="1"/>
          </p:cNvSpPr>
          <p:nvPr>
            <p:ph type="title"/>
          </p:nvPr>
        </p:nvSpPr>
        <p:spPr>
          <a:xfrm>
            <a:off x="0" y="138837"/>
            <a:ext cx="6815328"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OF VA CLAIMANTS BY VSOs “Power of Attorney”</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2671545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02901" y="2015173"/>
            <a:ext cx="10982848" cy="3629724"/>
          </a:xfrm>
        </p:spPr>
        <p:txBody>
          <a:bodyPr/>
          <a:lstStyle/>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Log into E-Benefits – Click on Representation</a:t>
            </a:r>
          </a:p>
          <a:p>
            <a:pPr>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Inquire with VA</a:t>
            </a:r>
          </a:p>
          <a:p>
            <a:pPr>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Ask a VSO to check SHARE</a:t>
            </a: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20</a:t>
            </a:fld>
            <a:endParaRPr lang="en-US" altLang="en-US"/>
          </a:p>
        </p:txBody>
      </p:sp>
      <p:sp>
        <p:nvSpPr>
          <p:cNvPr id="2" name="Title 1"/>
          <p:cNvSpPr>
            <a:spLocks noGrp="1"/>
          </p:cNvSpPr>
          <p:nvPr>
            <p:ph type="title"/>
          </p:nvPr>
        </p:nvSpPr>
        <p:spPr>
          <a:xfrm>
            <a:off x="-1" y="46787"/>
            <a:ext cx="8139165" cy="1166316"/>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HOW CAN A VETERAN FIND OUT IF THEY HAVE A REPRESENTATIVE?</a:t>
            </a:r>
            <a:endParaRPr lang="en-US"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0464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33045" y="1463041"/>
            <a:ext cx="10952703" cy="5258435"/>
          </a:xfrm>
        </p:spPr>
        <p:txBody>
          <a:bodyPr/>
          <a:lstStyle/>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Key notes: Only fill out block 3 (VA File number) and block 5 (veteran’s service number) if you have that information, otherwise leave them blank</a:t>
            </a:r>
          </a:p>
          <a:p>
            <a:pPr lvl="1">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171450" lvl="1"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Section II</a:t>
            </a:r>
          </a:p>
          <a:p>
            <a:pPr marL="628650" lvl="2"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Key notes: Only fill out this section if someone other than the veteran is requesting representation (Surviving spouse, child)</a:t>
            </a:r>
          </a:p>
          <a:p>
            <a:pPr marL="628650" lvl="2" indent="-171450">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280988" lvl="2" indent="-280988">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III</a:t>
            </a:r>
          </a:p>
          <a:p>
            <a:pPr marL="738188" lvl="3" indent="-280988">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Key notes: Put your name and title in blocks 16A and B. Do not put “any accredited representative”. Use your office’s general mailbox for block 17</a:t>
            </a:r>
          </a:p>
          <a:p>
            <a:pPr marL="628650" lvl="2" indent="-171450">
              <a:buFont typeface="Wingdings" panose="05000000000000000000" pitchFamily="2" charset="2"/>
              <a:buChar char="Ø"/>
            </a:pPr>
            <a:endParaRPr lang="en-US" altLang="en-US" dirty="0">
              <a:latin typeface="Times New Roman" panose="02020603050405020304" pitchFamily="18" charset="0"/>
              <a:cs typeface="Times New Roman" panose="02020603050405020304" pitchFamily="18" charset="0"/>
            </a:endParaRP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21</a:t>
            </a:fld>
            <a:endParaRPr lang="en-US" altLang="en-US"/>
          </a:p>
        </p:txBody>
      </p:sp>
      <p:sp>
        <p:nvSpPr>
          <p:cNvPr id="2" name="Title 1"/>
          <p:cNvSpPr>
            <a:spLocks noGrp="1"/>
          </p:cNvSpPr>
          <p:nvPr>
            <p:ph type="title"/>
          </p:nvPr>
        </p:nvSpPr>
        <p:spPr>
          <a:xfrm>
            <a:off x="0" y="1"/>
            <a:ext cx="6864096" cy="1235946"/>
          </a:xfrm>
        </p:spPr>
        <p:txBody>
          <a:bodyPr>
            <a:noAutofit/>
          </a:bodyPr>
          <a:lstStyle/>
          <a:p>
            <a:pPr>
              <a:defRPr/>
            </a:pPr>
            <a:r>
              <a:rPr lang="en-US" sz="2700" dirty="0">
                <a:latin typeface="Times New Roman" panose="02020603050405020304" pitchFamily="18" charset="0"/>
                <a:cs typeface="Times New Roman" panose="02020603050405020304" pitchFamily="18" charset="0"/>
              </a:rPr>
              <a:t>HOW TO COMPLETE THE 21-22 </a:t>
            </a:r>
            <a:br>
              <a:rPr lang="en-US" sz="27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(February 2019 version)</a:t>
            </a:r>
          </a:p>
        </p:txBody>
      </p:sp>
    </p:spTree>
    <p:extLst>
      <p:ext uri="{BB962C8B-B14F-4D97-AF65-F5344CB8AC3E}">
        <p14:creationId xmlns:p14="http://schemas.microsoft.com/office/powerpoint/2010/main" val="2315885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22997" y="1627950"/>
            <a:ext cx="10952703" cy="4563491"/>
          </a:xfrm>
        </p:spPr>
        <p:txBody>
          <a:bodyPr/>
          <a:lstStyle/>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IV</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19 MUST be checked to allow access to medical records</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20 CANNOT be checked </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21 to allow address change is optional but we recommend checking it</a:t>
            </a:r>
          </a:p>
          <a:p>
            <a:pPr lvl="1">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171450" lvl="1"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Section V</a:t>
            </a:r>
          </a:p>
          <a:p>
            <a:pPr marL="628650" lvl="2"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Both you and the veteran/claimant must sign </a:t>
            </a:r>
          </a:p>
          <a:p>
            <a:pPr marL="628650" lvl="2" indent="-171450">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457200" lvl="2" indent="0">
              <a:buNone/>
            </a:pPr>
            <a:endParaRPr lang="en-US" altLang="en-US" dirty="0">
              <a:latin typeface="Times New Roman" panose="02020603050405020304" pitchFamily="18" charset="0"/>
              <a:cs typeface="Times New Roman" panose="02020603050405020304" pitchFamily="18" charset="0"/>
            </a:endParaRP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22</a:t>
            </a:fld>
            <a:endParaRPr lang="en-US" altLang="en-US"/>
          </a:p>
        </p:txBody>
      </p:sp>
      <p:sp>
        <p:nvSpPr>
          <p:cNvPr id="2" name="Title 1"/>
          <p:cNvSpPr>
            <a:spLocks noGrp="1"/>
          </p:cNvSpPr>
          <p:nvPr>
            <p:ph type="title"/>
          </p:nvPr>
        </p:nvSpPr>
        <p:spPr>
          <a:xfrm>
            <a:off x="0" y="150725"/>
            <a:ext cx="6864096" cy="1101300"/>
          </a:xfrm>
        </p:spPr>
        <p:txBody>
          <a:bodyPr>
            <a:normAutofit/>
          </a:bodyPr>
          <a:lstStyle/>
          <a:p>
            <a:pPr>
              <a:defRPr/>
            </a:pPr>
            <a:r>
              <a:rPr lang="en-US" sz="2700" dirty="0">
                <a:latin typeface="Times New Roman" panose="02020603050405020304" pitchFamily="18" charset="0"/>
                <a:cs typeface="Times New Roman" panose="02020603050405020304" pitchFamily="18" charset="0"/>
              </a:rPr>
              <a:t>HOW TO COMPLETE THE 21-22</a:t>
            </a:r>
          </a:p>
        </p:txBody>
      </p:sp>
    </p:spTree>
    <p:extLst>
      <p:ext uri="{BB962C8B-B14F-4D97-AF65-F5344CB8AC3E}">
        <p14:creationId xmlns:p14="http://schemas.microsoft.com/office/powerpoint/2010/main" val="456664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3"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43375" y="1393825"/>
            <a:ext cx="3905250" cy="4881563"/>
          </a:xfrm>
        </p:spPr>
      </p:pic>
      <p:sp>
        <p:nvSpPr>
          <p:cNvPr id="3" name="Slide Number Placeholder 2"/>
          <p:cNvSpPr>
            <a:spLocks noGrp="1"/>
          </p:cNvSpPr>
          <p:nvPr>
            <p:ph type="sldNum" sz="quarter" idx="12"/>
          </p:nvPr>
        </p:nvSpPr>
        <p:spPr/>
        <p:txBody>
          <a:bodyPr/>
          <a:lstStyle/>
          <a:p>
            <a:fld id="{A52124A5-1B9B-4B07-834C-F8730363EEE2}" type="slidenum">
              <a:rPr lang="en-US" altLang="en-US" smtClean="0"/>
              <a:pPr/>
              <a:t>23</a:t>
            </a:fld>
            <a:endParaRPr lang="en-US" altLang="en-US"/>
          </a:p>
        </p:txBody>
      </p:sp>
      <p:sp>
        <p:nvSpPr>
          <p:cNvPr id="2" name="Title 1"/>
          <p:cNvSpPr>
            <a:spLocks noGrp="1"/>
          </p:cNvSpPr>
          <p:nvPr>
            <p:ph type="title"/>
          </p:nvPr>
        </p:nvSpPr>
        <p:spPr>
          <a:xfrm>
            <a:off x="0" y="167961"/>
            <a:ext cx="8343900" cy="1060450"/>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QUESTIONS ON REPRESENTATION?</a:t>
            </a:r>
            <a:endParaRPr lang="en-US"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2296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2"/>
          <p:cNvSpPr>
            <a:spLocks noGrp="1"/>
          </p:cNvSpPr>
          <p:nvPr>
            <p:ph idx="1"/>
          </p:nvPr>
        </p:nvSpPr>
        <p:spPr>
          <a:xfrm>
            <a:off x="602901" y="1288864"/>
            <a:ext cx="10972800" cy="4882058"/>
          </a:xfrm>
        </p:spPr>
        <p:txBody>
          <a:bodyPr/>
          <a:lstStyle/>
          <a:p>
            <a:pPr eaLnBrk="1" hangingPunct="1">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Effective March 24, 2015</a:t>
            </a:r>
          </a:p>
          <a:p>
            <a:pPr lvl="1" eaLnBrk="1" hangingPunct="1">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No More Informal Claims - </a:t>
            </a:r>
            <a:r>
              <a:rPr lang="en-US" altLang="en-US" b="1" dirty="0">
                <a:solidFill>
                  <a:srgbClr val="991A1E"/>
                </a:solidFill>
                <a:latin typeface="Times New Roman" panose="02020603050405020304" pitchFamily="18" charset="0"/>
                <a:cs typeface="Times New Roman" panose="02020603050405020304" pitchFamily="18" charset="0"/>
              </a:rPr>
              <a:t>38 CFR §3.155</a:t>
            </a:r>
          </a:p>
          <a:p>
            <a:pPr lvl="1" eaLnBrk="1" hangingPunct="1">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Must Use Specific Form- VA form 21-0966</a:t>
            </a:r>
          </a:p>
          <a:p>
            <a:pPr marL="457200" lvl="1" indent="0" eaLnBrk="1" hangingPunct="1">
              <a:buNone/>
            </a:pPr>
            <a:endParaRPr lang="en-US" altLang="en-US" dirty="0">
              <a:latin typeface="Times New Roman" panose="02020603050405020304" pitchFamily="18" charset="0"/>
              <a:cs typeface="Times New Roman" panose="02020603050405020304" pitchFamily="18" charset="0"/>
            </a:endParaRPr>
          </a:p>
          <a:p>
            <a:pPr marL="0" lvl="1" indent="0" eaLnBrk="1" hangingPunct="1">
              <a:buNone/>
            </a:pPr>
            <a:endParaRPr lang="en-US" altLang="en-US" dirty="0">
              <a:latin typeface="Times New Roman" panose="02020603050405020304" pitchFamily="18" charset="0"/>
              <a:cs typeface="Times New Roman" panose="02020603050405020304" pitchFamily="18" charset="0"/>
            </a:endParaRPr>
          </a:p>
          <a:p>
            <a:pPr marL="457200" lvl="1" indent="0" eaLnBrk="1" hangingPunct="1">
              <a:buNone/>
            </a:pPr>
            <a:endParaRPr lang="en-US" altLang="en-US" dirty="0">
              <a:latin typeface="Times New Roman" panose="02020603050405020304" pitchFamily="18" charset="0"/>
              <a:cs typeface="Times New Roman" panose="02020603050405020304" pitchFamily="18" charset="0"/>
            </a:endParaRPr>
          </a:p>
          <a:p>
            <a:pPr marL="0" lvl="1" indent="0" algn="ctr" eaLnBrk="1" hangingPunct="1">
              <a:buNone/>
            </a:pPr>
            <a:r>
              <a:rPr lang="en-US" altLang="en-US" b="1" dirty="0">
                <a:latin typeface="Times New Roman" panose="02020603050405020304" pitchFamily="18" charset="0"/>
                <a:cs typeface="Times New Roman" panose="02020603050405020304" pitchFamily="18" charset="0"/>
              </a:rPr>
              <a:t>Why is it important to know when this program went into effect?</a:t>
            </a: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24</a:t>
            </a:fld>
            <a:endParaRPr lang="en-US" altLang="en-US"/>
          </a:p>
        </p:txBody>
      </p:sp>
      <p:sp>
        <p:nvSpPr>
          <p:cNvPr id="2" name="Title 1"/>
          <p:cNvSpPr>
            <a:spLocks noGrp="1"/>
          </p:cNvSpPr>
          <p:nvPr>
            <p:ph type="title"/>
          </p:nvPr>
        </p:nvSpPr>
        <p:spPr>
          <a:xfrm>
            <a:off x="0" y="111609"/>
            <a:ext cx="8343900" cy="1150937"/>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Tree>
    <p:extLst>
      <p:ext uri="{BB962C8B-B14F-4D97-AF65-F5344CB8AC3E}">
        <p14:creationId xmlns:p14="http://schemas.microsoft.com/office/powerpoint/2010/main" val="13238274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p:txBody>
          <a:bodyPr/>
          <a:lstStyle/>
          <a:p>
            <a:pPr eaLnBrk="1" hangingPunct="1">
              <a:spcBef>
                <a:spcPts val="1800"/>
              </a:spcBef>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VA Form 21-0966</a:t>
            </a: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Alerts VA that you are going to file a claim within 1 year of submission of the ITF</a:t>
            </a: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Protects date of claim</a:t>
            </a: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Allows time to gather information </a:t>
            </a:r>
          </a:p>
          <a:p>
            <a:pPr marL="0" indent="0" algn="ctr">
              <a:buNone/>
            </a:pPr>
            <a:endParaRPr lang="en-US" altLang="en-US" b="1" dirty="0">
              <a:latin typeface="Times New Roman" panose="02020603050405020304" pitchFamily="18" charset="0"/>
              <a:cs typeface="Times New Roman" panose="02020603050405020304" pitchFamily="18" charset="0"/>
            </a:endParaRPr>
          </a:p>
          <a:p>
            <a:pPr marL="0" indent="0" algn="ctr">
              <a:buNone/>
            </a:pPr>
            <a:r>
              <a:rPr lang="en-US" altLang="en-US" b="1" dirty="0">
                <a:latin typeface="Times New Roman" panose="02020603050405020304" pitchFamily="18" charset="0"/>
                <a:cs typeface="Times New Roman" panose="02020603050405020304" pitchFamily="18" charset="0"/>
              </a:rPr>
              <a:t>Why is protecting the date of claim important?</a:t>
            </a:r>
          </a:p>
          <a:p>
            <a:pPr marL="0" indent="0">
              <a:buNone/>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25</a:t>
            </a:fld>
            <a:endParaRPr lang="en-US" altLang="en-US"/>
          </a:p>
        </p:txBody>
      </p:sp>
      <p:sp>
        <p:nvSpPr>
          <p:cNvPr id="2" name="Title 1"/>
          <p:cNvSpPr>
            <a:spLocks noGrp="1"/>
          </p:cNvSpPr>
          <p:nvPr>
            <p:ph type="title"/>
          </p:nvPr>
        </p:nvSpPr>
        <p:spPr>
          <a:xfrm>
            <a:off x="0" y="157915"/>
            <a:ext cx="8343900" cy="1060450"/>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WHAT IS IT?</a:t>
            </a:r>
            <a:endParaRPr lang="en-US" sz="2700" dirty="0"/>
          </a:p>
        </p:txBody>
      </p:sp>
    </p:spTree>
    <p:extLst>
      <p:ext uri="{BB962C8B-B14F-4D97-AF65-F5344CB8AC3E}">
        <p14:creationId xmlns:p14="http://schemas.microsoft.com/office/powerpoint/2010/main" val="24258881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Content Placeholder 2"/>
          <p:cNvSpPr>
            <a:spLocks noGrp="1"/>
          </p:cNvSpPr>
          <p:nvPr>
            <p:ph idx="1"/>
          </p:nvPr>
        </p:nvSpPr>
        <p:spPr>
          <a:xfrm>
            <a:off x="592853" y="1865376"/>
            <a:ext cx="10992896" cy="4409918"/>
          </a:xfrm>
        </p:spPr>
        <p:txBody>
          <a:bodyPr/>
          <a:lstStyle/>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Personal Information</a:t>
            </a:r>
          </a:p>
          <a:p>
            <a:pPr eaLnBrk="1" hangingPunct="1">
              <a:buFont typeface="Wingdings" panose="05000000000000000000" pitchFamily="2" charset="2"/>
              <a:buChar char="Ø"/>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What benefit is being sought (Compensation, Pension, Survivors Benefits)</a:t>
            </a:r>
          </a:p>
          <a:p>
            <a:pPr eaLnBrk="1" hangingPunct="1">
              <a:buFont typeface="Wingdings" panose="05000000000000000000" pitchFamily="2" charset="2"/>
              <a:buChar char="Ø"/>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Signature</a:t>
            </a:r>
          </a:p>
          <a:p>
            <a:pPr eaLnBrk="1" hangingPunct="1">
              <a:buFont typeface="Wingdings" panose="05000000000000000000" pitchFamily="2" charset="2"/>
              <a:buChar char="Ø"/>
              <a:defRPr/>
            </a:pPr>
            <a:endParaRPr lang="en-US" altLang="en-US" sz="2800" dirty="0">
              <a:latin typeface="Times New Roman" panose="02020603050405020304" pitchFamily="18" charset="0"/>
              <a:cs typeface="Times New Roman" panose="02020603050405020304" pitchFamily="18" charset="0"/>
            </a:endParaRPr>
          </a:p>
          <a:p>
            <a:pPr marL="0" indent="0">
              <a:buNone/>
              <a:defRPr/>
            </a:pPr>
            <a:r>
              <a:rPr lang="en-US" altLang="en-US" sz="2800" b="1" dirty="0">
                <a:solidFill>
                  <a:srgbClr val="991A1E"/>
                </a:solidFill>
                <a:latin typeface="Times New Roman" panose="02020603050405020304" pitchFamily="18" charset="0"/>
                <a:cs typeface="Times New Roman" panose="02020603050405020304" pitchFamily="18" charset="0"/>
                <a:hlinkClick r:id="rId2"/>
              </a:rPr>
              <a:t>38 CFR §3.155(2)</a:t>
            </a:r>
            <a:endParaRPr lang="en-US" altLang="en-US" sz="2800" b="1" dirty="0">
              <a:solidFill>
                <a:srgbClr val="991A1E"/>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26</a:t>
            </a:fld>
            <a:endParaRPr lang="en-US" altLang="en-US"/>
          </a:p>
        </p:txBody>
      </p:sp>
      <p:sp>
        <p:nvSpPr>
          <p:cNvPr id="2" name="Title 1"/>
          <p:cNvSpPr>
            <a:spLocks noGrp="1"/>
          </p:cNvSpPr>
          <p:nvPr>
            <p:ph type="title"/>
          </p:nvPr>
        </p:nvSpPr>
        <p:spPr>
          <a:xfrm>
            <a:off x="0" y="85410"/>
            <a:ext cx="7543800" cy="1150937"/>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WHAT IS NEEDED</a:t>
            </a:r>
            <a:endParaRPr lang="en-US" sz="2700" dirty="0"/>
          </a:p>
        </p:txBody>
      </p:sp>
    </p:spTree>
    <p:extLst>
      <p:ext uri="{BB962C8B-B14F-4D97-AF65-F5344CB8AC3E}">
        <p14:creationId xmlns:p14="http://schemas.microsoft.com/office/powerpoint/2010/main" val="40710364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2"/>
          <p:cNvSpPr>
            <a:spLocks noGrp="1"/>
          </p:cNvSpPr>
          <p:nvPr>
            <p:ph idx="1"/>
          </p:nvPr>
        </p:nvSpPr>
        <p:spPr>
          <a:xfrm>
            <a:off x="622997" y="1748364"/>
            <a:ext cx="10952703" cy="3974187"/>
          </a:xfrm>
        </p:spPr>
        <p:txBody>
          <a:bodyPr/>
          <a:lstStyle/>
          <a:p>
            <a:pPr eaLnBrk="1" hangingPunct="1">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Representative can initiate electronically using SEP or by submitting VA form 21-0966 through any approved method </a:t>
            </a:r>
          </a:p>
          <a:p>
            <a:pPr marL="0" indent="0">
              <a:buNone/>
            </a:pPr>
            <a:r>
              <a:rPr lang="en-US" altLang="en-US" sz="2800" dirty="0">
                <a:latin typeface="Times New Roman" panose="02020603050405020304" pitchFamily="18" charset="0"/>
                <a:cs typeface="Times New Roman" panose="02020603050405020304" pitchFamily="18" charset="0"/>
              </a:rPr>
              <a:t> 	(TVB, Quick Submit, Fax, Mail, Public contact)</a:t>
            </a:r>
          </a:p>
          <a:p>
            <a:pPr marL="0" indent="0">
              <a:buNone/>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Veteran can initiate electronically using eBenefits, VA.gov, over the phone (800-827-1000), or by submitting VA form 21-0966</a:t>
            </a:r>
          </a:p>
          <a:p>
            <a:pPr marL="0" indent="0">
              <a:buNone/>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27</a:t>
            </a:fld>
            <a:endParaRPr lang="en-US" altLang="en-US"/>
          </a:p>
        </p:txBody>
      </p:sp>
      <p:sp>
        <p:nvSpPr>
          <p:cNvPr id="2" name="Title 1"/>
          <p:cNvSpPr>
            <a:spLocks noGrp="1"/>
          </p:cNvSpPr>
          <p:nvPr>
            <p:ph type="title"/>
          </p:nvPr>
        </p:nvSpPr>
        <p:spPr>
          <a:xfrm>
            <a:off x="0" y="178012"/>
            <a:ext cx="8343900" cy="1060450"/>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HOW TO FILE?</a:t>
            </a:r>
            <a:endParaRPr lang="en-US" sz="2700" dirty="0"/>
          </a:p>
        </p:txBody>
      </p:sp>
    </p:spTree>
    <p:extLst>
      <p:ext uri="{BB962C8B-B14F-4D97-AF65-F5344CB8AC3E}">
        <p14:creationId xmlns:p14="http://schemas.microsoft.com/office/powerpoint/2010/main" val="8135526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612949" y="1529920"/>
            <a:ext cx="10952704" cy="4745375"/>
          </a:xfrm>
        </p:spPr>
        <p:txBody>
          <a:bodyPr/>
          <a:lstStyle/>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Must file the claim within 1 year of ITF – this timeline cannot be extended by submitting an additional 21-0966</a:t>
            </a:r>
          </a:p>
          <a:p>
            <a:pPr lvl="1">
              <a:defRPr/>
            </a:pPr>
            <a:r>
              <a:rPr lang="en-US" altLang="en-US" sz="2400" dirty="0">
                <a:latin typeface="Times New Roman" panose="02020603050405020304" pitchFamily="18" charset="0"/>
                <a:cs typeface="Times New Roman" panose="02020603050405020304" pitchFamily="18" charset="0"/>
              </a:rPr>
              <a:t>Pre-discharge claims/BDD</a:t>
            </a:r>
          </a:p>
          <a:p>
            <a:pPr lvl="1">
              <a:defRPr/>
            </a:pPr>
            <a:r>
              <a:rPr lang="en-US" altLang="en-US" sz="2400" dirty="0">
                <a:latin typeface="Times New Roman" panose="02020603050405020304" pitchFamily="18" charset="0"/>
                <a:cs typeface="Times New Roman" panose="02020603050405020304" pitchFamily="18" charset="0"/>
              </a:rPr>
              <a:t>Survivor benefits (DIC)</a:t>
            </a:r>
          </a:p>
          <a:p>
            <a:pPr lvl="1">
              <a:defRPr/>
            </a:pPr>
            <a:r>
              <a:rPr lang="en-US" altLang="en-US" sz="2400" dirty="0">
                <a:latin typeface="Times New Roman" panose="02020603050405020304" pitchFamily="18" charset="0"/>
                <a:cs typeface="Times New Roman" panose="02020603050405020304" pitchFamily="18" charset="0"/>
              </a:rPr>
              <a:t>For these programs, if ITF is filed within the one-year timeframe, it preserves the effective date as if the claim was filed within the original year. </a:t>
            </a:r>
            <a:endParaRPr lang="en-US" altLang="en-US"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You cannot have more than one active ITF per benefit at a time</a:t>
            </a: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ITF is no longer active once you submit a completed claim</a:t>
            </a: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Once the ITF is no longer active (used or expired) another ITF can be submitted but if a 2</a:t>
            </a:r>
            <a:r>
              <a:rPr lang="en-US" altLang="en-US" sz="2800" baseline="30000" dirty="0">
                <a:latin typeface="Times New Roman" panose="02020603050405020304" pitchFamily="18" charset="0"/>
                <a:cs typeface="Times New Roman" panose="02020603050405020304" pitchFamily="18" charset="0"/>
              </a:rPr>
              <a:t>nd</a:t>
            </a:r>
            <a:r>
              <a:rPr lang="en-US" altLang="en-US" sz="2800" dirty="0">
                <a:latin typeface="Times New Roman" panose="02020603050405020304" pitchFamily="18" charset="0"/>
                <a:cs typeface="Times New Roman" panose="02020603050405020304" pitchFamily="18" charset="0"/>
              </a:rPr>
              <a:t> ITF is submitted while the first is still active, the 2</a:t>
            </a:r>
            <a:r>
              <a:rPr lang="en-US" altLang="en-US" sz="2800" baseline="30000" dirty="0">
                <a:latin typeface="Times New Roman" panose="02020603050405020304" pitchFamily="18" charset="0"/>
                <a:cs typeface="Times New Roman" panose="02020603050405020304" pitchFamily="18" charset="0"/>
              </a:rPr>
              <a:t>nd</a:t>
            </a:r>
            <a:r>
              <a:rPr lang="en-US" altLang="en-US" sz="2800" dirty="0">
                <a:latin typeface="Times New Roman" panose="02020603050405020304" pitchFamily="18" charset="0"/>
                <a:cs typeface="Times New Roman" panose="02020603050405020304" pitchFamily="18" charset="0"/>
              </a:rPr>
              <a:t> ITF will not be recognized</a:t>
            </a:r>
          </a:p>
          <a:p>
            <a:pPr marL="0" indent="0" eaLnBrk="1" hangingPunct="1">
              <a:buNone/>
              <a:defRPr/>
            </a:pPr>
            <a:endParaRPr lang="en-US" altLang="en-US" sz="2800" dirty="0">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28</a:t>
            </a:fld>
            <a:endParaRPr lang="en-US" altLang="en-US"/>
          </a:p>
        </p:txBody>
      </p:sp>
      <p:sp>
        <p:nvSpPr>
          <p:cNvPr id="2" name="Title 1"/>
          <p:cNvSpPr>
            <a:spLocks noGrp="1"/>
          </p:cNvSpPr>
          <p:nvPr>
            <p:ph type="title"/>
          </p:nvPr>
        </p:nvSpPr>
        <p:spPr>
          <a:xfrm>
            <a:off x="0" y="286558"/>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Tree>
    <p:extLst>
      <p:ext uri="{BB962C8B-B14F-4D97-AF65-F5344CB8AC3E}">
        <p14:creationId xmlns:p14="http://schemas.microsoft.com/office/powerpoint/2010/main" val="33772841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612949" y="1529920"/>
            <a:ext cx="10952704" cy="4745375"/>
          </a:xfrm>
        </p:spPr>
        <p:txBody>
          <a:bodyPr/>
          <a:lstStyle/>
          <a:p>
            <a:pPr marL="0" indent="0" eaLnBrk="1" hangingPunct="1">
              <a:buNone/>
              <a:defRPr/>
            </a:pPr>
            <a:endParaRPr lang="en-US" altLang="en-US" sz="2800" dirty="0">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29</a:t>
            </a:fld>
            <a:endParaRPr lang="en-US" altLang="en-US"/>
          </a:p>
        </p:txBody>
      </p:sp>
      <p:sp>
        <p:nvSpPr>
          <p:cNvPr id="2" name="Title 1"/>
          <p:cNvSpPr>
            <a:spLocks noGrp="1"/>
          </p:cNvSpPr>
          <p:nvPr>
            <p:ph type="title"/>
          </p:nvPr>
        </p:nvSpPr>
        <p:spPr>
          <a:xfrm>
            <a:off x="0" y="297059"/>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
        <p:nvSpPr>
          <p:cNvPr id="4" name="Arrow: Left-Right 3">
            <a:extLst>
              <a:ext uri="{FF2B5EF4-FFF2-40B4-BE49-F238E27FC236}">
                <a16:creationId xmlns:a16="http://schemas.microsoft.com/office/drawing/2014/main" id="{C980D384-4135-436B-B76D-02D8D03DE06B}"/>
              </a:ext>
            </a:extLst>
          </p:cNvPr>
          <p:cNvSpPr/>
          <p:nvPr/>
        </p:nvSpPr>
        <p:spPr>
          <a:xfrm>
            <a:off x="914819" y="2739279"/>
            <a:ext cx="10218336" cy="1045029"/>
          </a:xfrm>
          <a:prstGeom prst="leftRightArrow">
            <a:avLst/>
          </a:prstGeom>
          <a:solidFill>
            <a:srgbClr val="991A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DA8CD18-484C-4125-BE8D-E496E111B9EE}"/>
              </a:ext>
            </a:extLst>
          </p:cNvPr>
          <p:cNvSpPr txBox="1"/>
          <p:nvPr/>
        </p:nvSpPr>
        <p:spPr>
          <a:xfrm>
            <a:off x="1050470" y="1805916"/>
            <a:ext cx="1355689" cy="646331"/>
          </a:xfrm>
          <a:prstGeom prst="rect">
            <a:avLst/>
          </a:prstGeom>
          <a:noFill/>
        </p:spPr>
        <p:txBody>
          <a:bodyPr wrap="square" rtlCol="0">
            <a:spAutoFit/>
          </a:bodyPr>
          <a:lstStyle/>
          <a:p>
            <a:pPr algn="ctr"/>
            <a:r>
              <a:rPr lang="en-US" b="1" dirty="0"/>
              <a:t>1</a:t>
            </a:r>
            <a:r>
              <a:rPr lang="en-US" b="1" baseline="30000" dirty="0"/>
              <a:t>st</a:t>
            </a:r>
            <a:r>
              <a:rPr lang="en-US" b="1" dirty="0"/>
              <a:t> ITF Filed Jan 2023</a:t>
            </a:r>
          </a:p>
        </p:txBody>
      </p:sp>
      <p:sp>
        <p:nvSpPr>
          <p:cNvPr id="7" name="TextBox 6">
            <a:extLst>
              <a:ext uri="{FF2B5EF4-FFF2-40B4-BE49-F238E27FC236}">
                <a16:creationId xmlns:a16="http://schemas.microsoft.com/office/drawing/2014/main" id="{EF705EC1-F846-4FC0-AC68-CC86360F35F7}"/>
              </a:ext>
            </a:extLst>
          </p:cNvPr>
          <p:cNvSpPr txBox="1"/>
          <p:nvPr/>
        </p:nvSpPr>
        <p:spPr>
          <a:xfrm>
            <a:off x="2905653" y="4014586"/>
            <a:ext cx="1467057" cy="646331"/>
          </a:xfrm>
          <a:prstGeom prst="rect">
            <a:avLst/>
          </a:prstGeom>
          <a:noFill/>
        </p:spPr>
        <p:txBody>
          <a:bodyPr wrap="square" rtlCol="0">
            <a:spAutoFit/>
          </a:bodyPr>
          <a:lstStyle/>
          <a:p>
            <a:pPr algn="ctr"/>
            <a:r>
              <a:rPr lang="en-US" b="1" dirty="0"/>
              <a:t>2</a:t>
            </a:r>
            <a:r>
              <a:rPr lang="en-US" b="1" baseline="30000" dirty="0"/>
              <a:t>nd</a:t>
            </a:r>
            <a:r>
              <a:rPr lang="en-US" b="1" dirty="0"/>
              <a:t> ITF Filed May 2023</a:t>
            </a:r>
          </a:p>
        </p:txBody>
      </p:sp>
      <p:sp>
        <p:nvSpPr>
          <p:cNvPr id="9" name="TextBox 8">
            <a:extLst>
              <a:ext uri="{FF2B5EF4-FFF2-40B4-BE49-F238E27FC236}">
                <a16:creationId xmlns:a16="http://schemas.microsoft.com/office/drawing/2014/main" id="{49BA1EAF-1AD8-4544-9D72-7EE5BCD5FDC9}"/>
              </a:ext>
            </a:extLst>
          </p:cNvPr>
          <p:cNvSpPr txBox="1"/>
          <p:nvPr/>
        </p:nvSpPr>
        <p:spPr>
          <a:xfrm>
            <a:off x="7362929" y="1820918"/>
            <a:ext cx="1716593" cy="646331"/>
          </a:xfrm>
          <a:prstGeom prst="rect">
            <a:avLst/>
          </a:prstGeom>
          <a:noFill/>
        </p:spPr>
        <p:txBody>
          <a:bodyPr wrap="square" rtlCol="0">
            <a:spAutoFit/>
          </a:bodyPr>
          <a:lstStyle/>
          <a:p>
            <a:pPr algn="ctr"/>
            <a:r>
              <a:rPr lang="en-US" b="1" dirty="0"/>
              <a:t>Claim Filed March 2024</a:t>
            </a:r>
          </a:p>
        </p:txBody>
      </p:sp>
      <p:sp>
        <p:nvSpPr>
          <p:cNvPr id="10" name="TextBox 9">
            <a:extLst>
              <a:ext uri="{FF2B5EF4-FFF2-40B4-BE49-F238E27FC236}">
                <a16:creationId xmlns:a16="http://schemas.microsoft.com/office/drawing/2014/main" id="{8B8B77D8-4381-4FD0-8AB1-865E852699B8}"/>
              </a:ext>
            </a:extLst>
          </p:cNvPr>
          <p:cNvSpPr txBox="1"/>
          <p:nvPr/>
        </p:nvSpPr>
        <p:spPr>
          <a:xfrm>
            <a:off x="1446963" y="3098578"/>
            <a:ext cx="9154048" cy="369332"/>
          </a:xfrm>
          <a:prstGeom prst="rect">
            <a:avLst/>
          </a:prstGeom>
          <a:noFill/>
        </p:spPr>
        <p:txBody>
          <a:bodyPr wrap="square" rtlCol="0">
            <a:spAutoFit/>
          </a:bodyPr>
          <a:lstStyle/>
          <a:p>
            <a:r>
              <a:rPr lang="en-US" dirty="0">
                <a:solidFill>
                  <a:schemeClr val="bg1"/>
                </a:solidFill>
              </a:rPr>
              <a:t>Jan  Feb	Mar  Apr	 May  Jun  Jul  Aug	 Sep  Oct  Nov  Dec  Jan  Feb  Mar  Apr  May  June  Jul</a:t>
            </a:r>
          </a:p>
        </p:txBody>
      </p:sp>
      <p:cxnSp>
        <p:nvCxnSpPr>
          <p:cNvPr id="11" name="Straight Arrow Connector 10">
            <a:extLst>
              <a:ext uri="{FF2B5EF4-FFF2-40B4-BE49-F238E27FC236}">
                <a16:creationId xmlns:a16="http://schemas.microsoft.com/office/drawing/2014/main" id="{25AA1C39-32F0-4DA5-BEED-BFFC6554909D}"/>
              </a:ext>
            </a:extLst>
          </p:cNvPr>
          <p:cNvCxnSpPr/>
          <p:nvPr/>
        </p:nvCxnSpPr>
        <p:spPr>
          <a:xfrm>
            <a:off x="172831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D4C617D-1375-4B29-98D9-BD236C505CDF}"/>
              </a:ext>
            </a:extLst>
          </p:cNvPr>
          <p:cNvCxnSpPr>
            <a:cxnSpLocks/>
          </p:cNvCxnSpPr>
          <p:nvPr/>
        </p:nvCxnSpPr>
        <p:spPr>
          <a:xfrm flipV="1">
            <a:off x="3629133" y="3551177"/>
            <a:ext cx="0" cy="466262"/>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240203-1D85-4A91-8BE9-85603BA59781}"/>
              </a:ext>
            </a:extLst>
          </p:cNvPr>
          <p:cNvCxnSpPr/>
          <p:nvPr/>
        </p:nvCxnSpPr>
        <p:spPr>
          <a:xfrm>
            <a:off x="822122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7B794871-D4AC-43DA-878F-08F6976F74F7}"/>
              </a:ext>
            </a:extLst>
          </p:cNvPr>
          <p:cNvSpPr txBox="1"/>
          <p:nvPr/>
        </p:nvSpPr>
        <p:spPr>
          <a:xfrm>
            <a:off x="612949" y="5206496"/>
            <a:ext cx="10520205" cy="523220"/>
          </a:xfrm>
          <a:prstGeom prst="rect">
            <a:avLst/>
          </a:prstGeom>
          <a:noFill/>
        </p:spPr>
        <p:txBody>
          <a:bodyPr wrap="square" rtlCol="0">
            <a:spAutoFit/>
          </a:bodyPr>
          <a:lstStyle/>
          <a:p>
            <a:pPr algn="ctr"/>
            <a:r>
              <a:rPr lang="en-US" sz="2800" b="1" dirty="0"/>
              <a:t>Which ITF will VA recognize for the March 2024 claim? </a:t>
            </a:r>
          </a:p>
        </p:txBody>
      </p:sp>
    </p:spTree>
    <p:extLst>
      <p:ext uri="{BB962C8B-B14F-4D97-AF65-F5344CB8AC3E}">
        <p14:creationId xmlns:p14="http://schemas.microsoft.com/office/powerpoint/2010/main" val="2393187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6894" y="1381992"/>
            <a:ext cx="10901548" cy="5025159"/>
          </a:xfrm>
        </p:spPr>
        <p:txBody>
          <a:bodyPr rtlCol="0">
            <a:normAutofit/>
          </a:bodyPr>
          <a:lstStyle/>
          <a:p>
            <a:pPr marL="0" indent="0">
              <a:buNone/>
              <a:defRPr/>
            </a:pPr>
            <a:r>
              <a:rPr lang="en-US" sz="2400" dirty="0">
                <a:latin typeface="Times New Roman" panose="02020603050405020304" pitchFamily="18" charset="0"/>
                <a:cs typeface="Times New Roman" panose="02020603050405020304" pitchFamily="18" charset="0"/>
              </a:rPr>
              <a:t>Veteran status…</a:t>
            </a:r>
          </a:p>
          <a:p>
            <a:pPr marL="0" lvl="1" indent="0">
              <a:buNone/>
              <a:defRPr/>
            </a:pPr>
            <a:r>
              <a:rPr lang="en-US" sz="2400" dirty="0">
                <a:latin typeface="Times New Roman" panose="02020603050405020304" pitchFamily="18" charset="0"/>
                <a:cs typeface="Times New Roman" panose="02020603050405020304" pitchFamily="18" charset="0"/>
              </a:rPr>
              <a:t>Who can we assist and what can we assist them with?</a:t>
            </a:r>
          </a:p>
          <a:p>
            <a:pPr marL="393192" lvl="1" indent="0">
              <a:buNone/>
              <a:defRPr/>
            </a:pPr>
            <a:endParaRPr lang="en-US" sz="800" dirty="0">
              <a:latin typeface="Times New Roman" panose="02020603050405020304" pitchFamily="18" charset="0"/>
              <a:cs typeface="Times New Roman" panose="02020603050405020304" pitchFamily="18" charset="0"/>
            </a:endParaRPr>
          </a:p>
        </p:txBody>
      </p:sp>
      <p:sp>
        <p:nvSpPr>
          <p:cNvPr id="10" name="Slide Number Placeholder 9"/>
          <p:cNvSpPr>
            <a:spLocks noGrp="1"/>
          </p:cNvSpPr>
          <p:nvPr>
            <p:ph type="sldNum" sz="quarter" idx="12"/>
          </p:nvPr>
        </p:nvSpPr>
        <p:spPr/>
        <p:txBody>
          <a:bodyPr/>
          <a:lstStyle/>
          <a:p>
            <a:pPr>
              <a:defRPr/>
            </a:pPr>
            <a:fld id="{9AB0663F-1689-4D0D-8025-54160C6DCCD8}" type="slidenum">
              <a:rPr lang="en-US"/>
              <a:pPr>
                <a:defRPr/>
              </a:pPr>
              <a:t>3</a:t>
            </a:fld>
            <a:endParaRPr lang="en-US" dirty="0"/>
          </a:p>
        </p:txBody>
      </p:sp>
      <p:sp>
        <p:nvSpPr>
          <p:cNvPr id="11269" name="TextBox 6"/>
          <p:cNvSpPr txBox="1">
            <a:spLocks noChangeArrowheads="1"/>
          </p:cNvSpPr>
          <p:nvPr/>
        </p:nvSpPr>
        <p:spPr bwMode="auto">
          <a:xfrm>
            <a:off x="0" y="145983"/>
            <a:ext cx="8338414"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WHO IS ELIGIBLE FOR BENEFITS?</a:t>
            </a:r>
          </a:p>
          <a:p>
            <a:pPr eaLnBrk="1" hangingPunct="1"/>
            <a:r>
              <a:rPr lang="en-US" altLang="en-US" sz="2700" b="1" dirty="0">
                <a:solidFill>
                  <a:srgbClr val="991A1E"/>
                </a:solidFill>
                <a:latin typeface="Times New Roman" panose="02020603050405020304" pitchFamily="18" charset="0"/>
                <a:cs typeface="Times New Roman" panose="02020603050405020304" pitchFamily="18" charset="0"/>
              </a:rPr>
              <a:t>(38 C.F.R. §3.12)</a:t>
            </a:r>
          </a:p>
        </p:txBody>
      </p:sp>
      <p:graphicFrame>
        <p:nvGraphicFramePr>
          <p:cNvPr id="2" name="Table 1"/>
          <p:cNvGraphicFramePr>
            <a:graphicFrameLocks noGrp="1"/>
          </p:cNvGraphicFramePr>
          <p:nvPr>
            <p:extLst>
              <p:ext uri="{D42A27DB-BD31-4B8C-83A1-F6EECF244321}">
                <p14:modId xmlns:p14="http://schemas.microsoft.com/office/powerpoint/2010/main" val="3894207460"/>
              </p:ext>
            </p:extLst>
          </p:nvPr>
        </p:nvGraphicFramePr>
        <p:xfrm>
          <a:off x="1939131" y="2370916"/>
          <a:ext cx="8313738" cy="3816418"/>
        </p:xfrm>
        <a:graphic>
          <a:graphicData uri="http://schemas.openxmlformats.org/drawingml/2006/table">
            <a:tbl>
              <a:tblPr firstRow="1" bandRow="1">
                <a:tableStyleId>{8799B23B-EC83-4686-B30A-512413B5E67A}</a:tableStyleId>
              </a:tblPr>
              <a:tblGrid>
                <a:gridCol w="4141282">
                  <a:extLst>
                    <a:ext uri="{9D8B030D-6E8A-4147-A177-3AD203B41FA5}">
                      <a16:colId xmlns:a16="http://schemas.microsoft.com/office/drawing/2014/main" val="20000"/>
                    </a:ext>
                  </a:extLst>
                </a:gridCol>
                <a:gridCol w="4172456">
                  <a:extLst>
                    <a:ext uri="{9D8B030D-6E8A-4147-A177-3AD203B41FA5}">
                      <a16:colId xmlns:a16="http://schemas.microsoft.com/office/drawing/2014/main" val="20001"/>
                    </a:ext>
                  </a:extLst>
                </a:gridCol>
              </a:tblGrid>
              <a:tr h="529948">
                <a:tc>
                  <a:txBody>
                    <a:bodyPr/>
                    <a:lstStyle/>
                    <a:p>
                      <a:r>
                        <a:rPr lang="en-US" sz="2000" dirty="0">
                          <a:latin typeface="Times New Roman" panose="02020603050405020304" pitchFamily="18" charset="0"/>
                          <a:cs typeface="Times New Roman" panose="02020603050405020304" pitchFamily="18" charset="0"/>
                        </a:rPr>
                        <a:t>Honorable</a:t>
                      </a:r>
                    </a:p>
                  </a:txBody>
                  <a:tcPr/>
                </a:tc>
                <a:tc rowSpan="5">
                  <a:txBody>
                    <a:bodyPr/>
                    <a:lstStyle/>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Although eligibility to VA benefits  may be affected by the type of discharge, the VFW represents all veterans except those who have received a dishonorable discharge.</a:t>
                      </a:r>
                    </a:p>
                    <a:p>
                      <a:endParaRPr lang="en-US" sz="20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688362">
                <a:tc>
                  <a:txBody>
                    <a:bodyPr/>
                    <a:lstStyle/>
                    <a:p>
                      <a:r>
                        <a:rPr lang="en-US" sz="2000" b="1" dirty="0">
                          <a:latin typeface="Times New Roman" panose="02020603050405020304" pitchFamily="18" charset="0"/>
                          <a:cs typeface="Times New Roman" panose="02020603050405020304" pitchFamily="18" charset="0"/>
                        </a:rPr>
                        <a:t>General,</a:t>
                      </a:r>
                      <a:r>
                        <a:rPr lang="en-US" sz="2000" b="1" baseline="0" dirty="0">
                          <a:latin typeface="Times New Roman" panose="02020603050405020304" pitchFamily="18" charset="0"/>
                          <a:cs typeface="Times New Roman" panose="02020603050405020304" pitchFamily="18" charset="0"/>
                        </a:rPr>
                        <a:t> General under Honorable</a:t>
                      </a:r>
                      <a:endParaRPr lang="en-US" sz="2000" b="1" dirty="0">
                        <a:latin typeface="Times New Roman" panose="02020603050405020304" pitchFamily="18" charset="0"/>
                        <a:cs typeface="Times New Roman" panose="02020603050405020304" pitchFamily="18" charset="0"/>
                      </a:endParaRPr>
                    </a:p>
                  </a:txBody>
                  <a:tcPr/>
                </a:tc>
                <a:tc v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596073">
                <a:tc>
                  <a:txBody>
                    <a:bodyPr/>
                    <a:lstStyle/>
                    <a:p>
                      <a:r>
                        <a:rPr lang="en-US" sz="2000" b="1" dirty="0">
                          <a:latin typeface="Times New Roman" panose="02020603050405020304" pitchFamily="18" charset="0"/>
                          <a:cs typeface="Times New Roman" panose="02020603050405020304" pitchFamily="18" charset="0"/>
                        </a:rPr>
                        <a:t>Other than Honorable</a:t>
                      </a:r>
                    </a:p>
                  </a:txBody>
                  <a:tcPr/>
                </a:tc>
                <a:tc v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783725">
                <a:tc>
                  <a:txBody>
                    <a:bodyPr/>
                    <a:lstStyle/>
                    <a:p>
                      <a:r>
                        <a:rPr lang="en-US" sz="2000" b="1" dirty="0">
                          <a:latin typeface="Times New Roman" panose="02020603050405020304" pitchFamily="18" charset="0"/>
                          <a:cs typeface="Times New Roman" panose="02020603050405020304" pitchFamily="18" charset="0"/>
                        </a:rPr>
                        <a:t>Uncharacterized/Entry Level Separation</a:t>
                      </a:r>
                    </a:p>
                  </a:txBody>
                  <a:tcPr/>
                </a:tc>
                <a:tc v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688362">
                <a:tc>
                  <a:txBody>
                    <a:bodyPr/>
                    <a:lstStyle/>
                    <a:p>
                      <a:r>
                        <a:rPr lang="en-US" sz="2000" b="1" dirty="0">
                          <a:latin typeface="Times New Roman" panose="02020603050405020304" pitchFamily="18" charset="0"/>
                          <a:cs typeface="Times New Roman" panose="02020603050405020304" pitchFamily="18" charset="0"/>
                        </a:rPr>
                        <a:t>Bad Conduct</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529948">
                <a:tc>
                  <a:txBody>
                    <a:bodyPr/>
                    <a:lstStyle/>
                    <a:p>
                      <a:r>
                        <a:rPr lang="en-US" sz="2000" b="1" dirty="0">
                          <a:latin typeface="Times New Roman" panose="02020603050405020304" pitchFamily="18" charset="0"/>
                          <a:cs typeface="Times New Roman" panose="02020603050405020304" pitchFamily="18" charset="0"/>
                        </a:rPr>
                        <a:t>Dishonorable</a:t>
                      </a:r>
                      <a:r>
                        <a:rPr lang="en-US" sz="2000" b="1" baseline="0" dirty="0">
                          <a:latin typeface="Times New Roman" panose="02020603050405020304" pitchFamily="18" charset="0"/>
                          <a:cs typeface="Times New Roman" panose="02020603050405020304" pitchFamily="18" charset="0"/>
                        </a:rPr>
                        <a:t> </a:t>
                      </a:r>
                      <a:endParaRPr lang="en-US" sz="2000" b="1" dirty="0">
                        <a:latin typeface="Times New Roman" panose="02020603050405020304" pitchFamily="18" charset="0"/>
                        <a:cs typeface="Times New Roman" panose="02020603050405020304" pitchFamily="18" charset="0"/>
                      </a:endParaRPr>
                    </a:p>
                  </a:txBody>
                  <a:tcPr/>
                </a:tc>
                <a:tc>
                  <a:txBody>
                    <a:bodyPr/>
                    <a:lstStyle/>
                    <a:p>
                      <a:r>
                        <a:rPr lang="en-US" sz="2000" b="1" dirty="0">
                          <a:latin typeface="Times New Roman" panose="02020603050405020304" pitchFamily="18" charset="0"/>
                          <a:cs typeface="Times New Roman" panose="02020603050405020304" pitchFamily="18" charset="0"/>
                        </a:rPr>
                        <a:t>Not</a:t>
                      </a:r>
                      <a:r>
                        <a:rPr lang="en-US" sz="2000" b="1" baseline="0" dirty="0">
                          <a:latin typeface="Times New Roman" panose="02020603050405020304" pitchFamily="18" charset="0"/>
                          <a:cs typeface="Times New Roman" panose="02020603050405020304" pitchFamily="18" charset="0"/>
                        </a:rPr>
                        <a:t> unless discharge is upgraded</a:t>
                      </a:r>
                      <a:endParaRPr lang="en-US" sz="20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6950962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612949" y="1529920"/>
            <a:ext cx="10952704" cy="4745375"/>
          </a:xfrm>
        </p:spPr>
        <p:txBody>
          <a:bodyPr/>
          <a:lstStyle/>
          <a:p>
            <a:pPr marL="0" indent="0" eaLnBrk="1" hangingPunct="1">
              <a:buNone/>
              <a:defRPr/>
            </a:pPr>
            <a:endParaRPr lang="en-US" altLang="en-US" sz="2800" dirty="0">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30</a:t>
            </a:fld>
            <a:endParaRPr lang="en-US" altLang="en-US"/>
          </a:p>
        </p:txBody>
      </p:sp>
      <p:sp>
        <p:nvSpPr>
          <p:cNvPr id="2" name="Title 1"/>
          <p:cNvSpPr>
            <a:spLocks noGrp="1"/>
          </p:cNvSpPr>
          <p:nvPr>
            <p:ph type="title"/>
          </p:nvPr>
        </p:nvSpPr>
        <p:spPr>
          <a:xfrm>
            <a:off x="0" y="287011"/>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
        <p:nvSpPr>
          <p:cNvPr id="4" name="Arrow: Left-Right 3">
            <a:extLst>
              <a:ext uri="{FF2B5EF4-FFF2-40B4-BE49-F238E27FC236}">
                <a16:creationId xmlns:a16="http://schemas.microsoft.com/office/drawing/2014/main" id="{C980D384-4135-436B-B76D-02D8D03DE06B}"/>
              </a:ext>
            </a:extLst>
          </p:cNvPr>
          <p:cNvSpPr/>
          <p:nvPr/>
        </p:nvSpPr>
        <p:spPr>
          <a:xfrm>
            <a:off x="914819" y="2739279"/>
            <a:ext cx="10218336" cy="1045029"/>
          </a:xfrm>
          <a:prstGeom prst="leftRightArrow">
            <a:avLst/>
          </a:prstGeom>
          <a:solidFill>
            <a:srgbClr val="991A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DA8CD18-484C-4125-BE8D-E496E111B9EE}"/>
              </a:ext>
            </a:extLst>
          </p:cNvPr>
          <p:cNvSpPr txBox="1"/>
          <p:nvPr/>
        </p:nvSpPr>
        <p:spPr>
          <a:xfrm>
            <a:off x="1050470" y="1805916"/>
            <a:ext cx="1355689" cy="646331"/>
          </a:xfrm>
          <a:prstGeom prst="rect">
            <a:avLst/>
          </a:prstGeom>
          <a:noFill/>
        </p:spPr>
        <p:txBody>
          <a:bodyPr wrap="square" rtlCol="0">
            <a:spAutoFit/>
          </a:bodyPr>
          <a:lstStyle/>
          <a:p>
            <a:pPr algn="ctr"/>
            <a:r>
              <a:rPr lang="en-US" b="1" dirty="0"/>
              <a:t>1</a:t>
            </a:r>
            <a:r>
              <a:rPr lang="en-US" b="1" baseline="30000" dirty="0"/>
              <a:t>st</a:t>
            </a:r>
            <a:r>
              <a:rPr lang="en-US" b="1" dirty="0"/>
              <a:t> ITF Filed Jan 2023</a:t>
            </a:r>
          </a:p>
        </p:txBody>
      </p:sp>
      <p:sp>
        <p:nvSpPr>
          <p:cNvPr id="7" name="TextBox 6">
            <a:extLst>
              <a:ext uri="{FF2B5EF4-FFF2-40B4-BE49-F238E27FC236}">
                <a16:creationId xmlns:a16="http://schemas.microsoft.com/office/drawing/2014/main" id="{EF705EC1-F846-4FC0-AC68-CC86360F35F7}"/>
              </a:ext>
            </a:extLst>
          </p:cNvPr>
          <p:cNvSpPr txBox="1"/>
          <p:nvPr/>
        </p:nvSpPr>
        <p:spPr>
          <a:xfrm>
            <a:off x="2905653" y="4014586"/>
            <a:ext cx="1467057" cy="646331"/>
          </a:xfrm>
          <a:prstGeom prst="rect">
            <a:avLst/>
          </a:prstGeom>
          <a:noFill/>
        </p:spPr>
        <p:txBody>
          <a:bodyPr wrap="square" rtlCol="0">
            <a:spAutoFit/>
          </a:bodyPr>
          <a:lstStyle/>
          <a:p>
            <a:pPr algn="ctr"/>
            <a:r>
              <a:rPr lang="en-US" b="1" dirty="0"/>
              <a:t>2</a:t>
            </a:r>
            <a:r>
              <a:rPr lang="en-US" b="1" baseline="30000" dirty="0"/>
              <a:t>nd</a:t>
            </a:r>
            <a:r>
              <a:rPr lang="en-US" b="1" dirty="0"/>
              <a:t> ITF Filed May 2023</a:t>
            </a:r>
          </a:p>
        </p:txBody>
      </p:sp>
      <p:sp>
        <p:nvSpPr>
          <p:cNvPr id="9" name="TextBox 8">
            <a:extLst>
              <a:ext uri="{FF2B5EF4-FFF2-40B4-BE49-F238E27FC236}">
                <a16:creationId xmlns:a16="http://schemas.microsoft.com/office/drawing/2014/main" id="{49BA1EAF-1AD8-4544-9D72-7EE5BCD5FDC9}"/>
              </a:ext>
            </a:extLst>
          </p:cNvPr>
          <p:cNvSpPr txBox="1"/>
          <p:nvPr/>
        </p:nvSpPr>
        <p:spPr>
          <a:xfrm>
            <a:off x="7362929" y="1820918"/>
            <a:ext cx="1716593" cy="646331"/>
          </a:xfrm>
          <a:prstGeom prst="rect">
            <a:avLst/>
          </a:prstGeom>
          <a:noFill/>
        </p:spPr>
        <p:txBody>
          <a:bodyPr wrap="square" rtlCol="0">
            <a:spAutoFit/>
          </a:bodyPr>
          <a:lstStyle/>
          <a:p>
            <a:pPr algn="ctr"/>
            <a:r>
              <a:rPr lang="en-US" b="1" dirty="0"/>
              <a:t>Claim Filed March 2024</a:t>
            </a:r>
          </a:p>
        </p:txBody>
      </p:sp>
      <p:sp>
        <p:nvSpPr>
          <p:cNvPr id="10" name="TextBox 9">
            <a:extLst>
              <a:ext uri="{FF2B5EF4-FFF2-40B4-BE49-F238E27FC236}">
                <a16:creationId xmlns:a16="http://schemas.microsoft.com/office/drawing/2014/main" id="{8B8B77D8-4381-4FD0-8AB1-865E852699B8}"/>
              </a:ext>
            </a:extLst>
          </p:cNvPr>
          <p:cNvSpPr txBox="1"/>
          <p:nvPr/>
        </p:nvSpPr>
        <p:spPr>
          <a:xfrm>
            <a:off x="1446963" y="3098578"/>
            <a:ext cx="9154048" cy="369332"/>
          </a:xfrm>
          <a:prstGeom prst="rect">
            <a:avLst/>
          </a:prstGeom>
          <a:noFill/>
        </p:spPr>
        <p:txBody>
          <a:bodyPr wrap="square" rtlCol="0">
            <a:spAutoFit/>
          </a:bodyPr>
          <a:lstStyle/>
          <a:p>
            <a:r>
              <a:rPr lang="en-US" dirty="0">
                <a:solidFill>
                  <a:schemeClr val="bg1"/>
                </a:solidFill>
              </a:rPr>
              <a:t>Jan  Feb	Mar  Apr	 May  Jun  Jul  Aug	 Sep  Oct  Nov  Dec  Jan  Feb  Mar  Apr  May  June  Jul</a:t>
            </a:r>
          </a:p>
        </p:txBody>
      </p:sp>
      <p:cxnSp>
        <p:nvCxnSpPr>
          <p:cNvPr id="11" name="Straight Arrow Connector 10">
            <a:extLst>
              <a:ext uri="{FF2B5EF4-FFF2-40B4-BE49-F238E27FC236}">
                <a16:creationId xmlns:a16="http://schemas.microsoft.com/office/drawing/2014/main" id="{25AA1C39-32F0-4DA5-BEED-BFFC6554909D}"/>
              </a:ext>
            </a:extLst>
          </p:cNvPr>
          <p:cNvCxnSpPr/>
          <p:nvPr/>
        </p:nvCxnSpPr>
        <p:spPr>
          <a:xfrm>
            <a:off x="172831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D4C617D-1375-4B29-98D9-BD236C505CDF}"/>
              </a:ext>
            </a:extLst>
          </p:cNvPr>
          <p:cNvCxnSpPr>
            <a:cxnSpLocks/>
          </p:cNvCxnSpPr>
          <p:nvPr/>
        </p:nvCxnSpPr>
        <p:spPr>
          <a:xfrm flipV="1">
            <a:off x="3620762" y="3551177"/>
            <a:ext cx="0" cy="466262"/>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240203-1D85-4A91-8BE9-85603BA59781}"/>
              </a:ext>
            </a:extLst>
          </p:cNvPr>
          <p:cNvCxnSpPr/>
          <p:nvPr/>
        </p:nvCxnSpPr>
        <p:spPr>
          <a:xfrm>
            <a:off x="822122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7B794871-D4AC-43DA-878F-08F6976F74F7}"/>
              </a:ext>
            </a:extLst>
          </p:cNvPr>
          <p:cNvSpPr txBox="1"/>
          <p:nvPr/>
        </p:nvSpPr>
        <p:spPr>
          <a:xfrm>
            <a:off x="626347" y="5493722"/>
            <a:ext cx="10520205" cy="954107"/>
          </a:xfrm>
          <a:prstGeom prst="rect">
            <a:avLst/>
          </a:prstGeom>
          <a:noFill/>
        </p:spPr>
        <p:txBody>
          <a:bodyPr wrap="square" rtlCol="0">
            <a:spAutoFit/>
          </a:bodyPr>
          <a:lstStyle/>
          <a:p>
            <a:pPr algn="ctr"/>
            <a:r>
              <a:rPr lang="en-US" sz="2800" b="1" dirty="0"/>
              <a:t>Neither ITF is valid; the veteran’s effective date of claim would be March 2024</a:t>
            </a:r>
          </a:p>
        </p:txBody>
      </p:sp>
      <p:sp>
        <p:nvSpPr>
          <p:cNvPr id="6" name="TextBox 5">
            <a:extLst>
              <a:ext uri="{FF2B5EF4-FFF2-40B4-BE49-F238E27FC236}">
                <a16:creationId xmlns:a16="http://schemas.microsoft.com/office/drawing/2014/main" id="{FC7BBAE2-6BD7-427C-9718-159E02299D90}"/>
              </a:ext>
            </a:extLst>
          </p:cNvPr>
          <p:cNvSpPr txBox="1"/>
          <p:nvPr/>
        </p:nvSpPr>
        <p:spPr>
          <a:xfrm>
            <a:off x="826055" y="1351415"/>
            <a:ext cx="1804518" cy="369332"/>
          </a:xfrm>
          <a:prstGeom prst="rect">
            <a:avLst/>
          </a:prstGeom>
          <a:noFill/>
        </p:spPr>
        <p:txBody>
          <a:bodyPr wrap="square" rtlCol="0">
            <a:spAutoFit/>
          </a:bodyPr>
          <a:lstStyle/>
          <a:p>
            <a:pPr algn="ctr"/>
            <a:r>
              <a:rPr lang="en-US" b="1" dirty="0"/>
              <a:t>Expired</a:t>
            </a:r>
          </a:p>
        </p:txBody>
      </p:sp>
      <p:cxnSp>
        <p:nvCxnSpPr>
          <p:cNvPr id="18" name="Straight Connector 17">
            <a:extLst>
              <a:ext uri="{FF2B5EF4-FFF2-40B4-BE49-F238E27FC236}">
                <a16:creationId xmlns:a16="http://schemas.microsoft.com/office/drawing/2014/main" id="{396C9985-8529-420D-8B23-E4F39E720EF7}"/>
              </a:ext>
            </a:extLst>
          </p:cNvPr>
          <p:cNvCxnSpPr>
            <a:cxnSpLocks/>
          </p:cNvCxnSpPr>
          <p:nvPr/>
        </p:nvCxnSpPr>
        <p:spPr>
          <a:xfrm>
            <a:off x="1071822" y="1751466"/>
            <a:ext cx="1355689" cy="736228"/>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19FE2E5-140F-453E-94B6-291E753FD222}"/>
              </a:ext>
            </a:extLst>
          </p:cNvPr>
          <p:cNvCxnSpPr>
            <a:cxnSpLocks/>
          </p:cNvCxnSpPr>
          <p:nvPr/>
        </p:nvCxnSpPr>
        <p:spPr>
          <a:xfrm flipV="1">
            <a:off x="1071820" y="1720747"/>
            <a:ext cx="1334339" cy="765535"/>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1B4C056B-0A5D-40D3-A101-841C3DFE6241}"/>
              </a:ext>
            </a:extLst>
          </p:cNvPr>
          <p:cNvCxnSpPr>
            <a:cxnSpLocks/>
          </p:cNvCxnSpPr>
          <p:nvPr/>
        </p:nvCxnSpPr>
        <p:spPr>
          <a:xfrm>
            <a:off x="2901675" y="3926990"/>
            <a:ext cx="1355689" cy="736228"/>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E23E10C-FBAD-4063-82F6-52E0C0DF0CC5}"/>
              </a:ext>
            </a:extLst>
          </p:cNvPr>
          <p:cNvCxnSpPr>
            <a:cxnSpLocks/>
          </p:cNvCxnSpPr>
          <p:nvPr/>
        </p:nvCxnSpPr>
        <p:spPr>
          <a:xfrm flipV="1">
            <a:off x="2901673" y="3896271"/>
            <a:ext cx="1334339" cy="765535"/>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3A592BC-53B5-41BA-9FB3-2C75A1454281}"/>
              </a:ext>
            </a:extLst>
          </p:cNvPr>
          <p:cNvSpPr txBox="1"/>
          <p:nvPr/>
        </p:nvSpPr>
        <p:spPr>
          <a:xfrm>
            <a:off x="1575919" y="4710367"/>
            <a:ext cx="4126523" cy="646331"/>
          </a:xfrm>
          <a:prstGeom prst="rect">
            <a:avLst/>
          </a:prstGeom>
          <a:noFill/>
        </p:spPr>
        <p:txBody>
          <a:bodyPr wrap="square" rtlCol="0">
            <a:spAutoFit/>
          </a:bodyPr>
          <a:lstStyle/>
          <a:p>
            <a:pPr algn="ctr"/>
            <a:r>
              <a:rPr lang="en-US" b="1" dirty="0"/>
              <a:t>Not Recognized because an active ITF was pending when submitted</a:t>
            </a:r>
          </a:p>
        </p:txBody>
      </p:sp>
    </p:spTree>
    <p:extLst>
      <p:ext uri="{BB962C8B-B14F-4D97-AF65-F5344CB8AC3E}">
        <p14:creationId xmlns:p14="http://schemas.microsoft.com/office/powerpoint/2010/main" val="1505664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622999" y="1298271"/>
            <a:ext cx="10730802" cy="5203013"/>
          </a:xfrm>
        </p:spPr>
        <p:txBody>
          <a:bodyPr/>
          <a:lstStyle/>
          <a:p>
            <a:pPr>
              <a:buFont typeface="Wingdings" panose="05000000000000000000" pitchFamily="2" charset="2"/>
              <a:buChar char="Ø"/>
              <a:defRPr/>
            </a:pPr>
            <a:endParaRPr lang="en-US" alt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endParaRPr lang="en-US" altLang="en-US" sz="2400" dirty="0">
              <a:latin typeface="Times New Roman" panose="02020603050405020304" pitchFamily="18" charset="0"/>
              <a:cs typeface="Times New Roman" panose="02020603050405020304" pitchFamily="18" charset="0"/>
            </a:endParaRPr>
          </a:p>
          <a:p>
            <a:pPr>
              <a:spcAft>
                <a:spcPts val="1200"/>
              </a:spcAft>
              <a:buFont typeface="Wingdings" panose="05000000000000000000" pitchFamily="2" charset="2"/>
              <a:buChar char="Ø"/>
              <a:defRPr/>
            </a:pPr>
            <a:r>
              <a:rPr lang="en-US" altLang="en-US" sz="2400" dirty="0">
                <a:latin typeface="Times New Roman" panose="02020603050405020304" pitchFamily="18" charset="0"/>
                <a:cs typeface="Times New Roman" panose="02020603050405020304" pitchFamily="18" charset="0"/>
              </a:rPr>
              <a:t>If a veteran was previously denied a benefit, VA will still accept an ITF for that specific issue</a:t>
            </a:r>
          </a:p>
          <a:p>
            <a:pPr>
              <a:spcAft>
                <a:spcPts val="1200"/>
              </a:spcAft>
              <a:buFont typeface="Wingdings" panose="05000000000000000000" pitchFamily="2" charset="2"/>
              <a:buChar char="Ø"/>
              <a:defRPr/>
            </a:pPr>
            <a:r>
              <a:rPr lang="en-US" altLang="en-US" sz="2400" dirty="0">
                <a:latin typeface="Times New Roman" panose="02020603050405020304" pitchFamily="18" charset="0"/>
                <a:cs typeface="Times New Roman" panose="02020603050405020304" pitchFamily="18" charset="0"/>
              </a:rPr>
              <a:t>The veteran must submit a Supplemental Claim (VA form 20-0995) with new and relevant evidence (This will be explained in the Appeals class)</a:t>
            </a:r>
          </a:p>
          <a:p>
            <a:pPr>
              <a:spcAft>
                <a:spcPts val="1200"/>
              </a:spcAft>
              <a:buFont typeface="Wingdings" panose="05000000000000000000" pitchFamily="2" charset="2"/>
              <a:buChar char="Ø"/>
              <a:defRPr/>
            </a:pPr>
            <a:r>
              <a:rPr lang="en-US" altLang="en-US" sz="2400" dirty="0">
                <a:latin typeface="Times New Roman" panose="02020603050405020304" pitchFamily="18" charset="0"/>
                <a:cs typeface="Times New Roman" panose="02020603050405020304" pitchFamily="18" charset="0"/>
              </a:rPr>
              <a:t>If you plan to submit a new claim and a supplemental claim, you must submit them together for the ITF to apply to both</a:t>
            </a:r>
          </a:p>
          <a:p>
            <a:pPr>
              <a:spcAft>
                <a:spcPts val="1200"/>
              </a:spcAft>
              <a:buFont typeface="Wingdings" panose="05000000000000000000" pitchFamily="2" charset="2"/>
              <a:buChar char="Ø"/>
              <a:defRPr/>
            </a:pPr>
            <a:r>
              <a:rPr lang="en-US" altLang="en-US" sz="2400" dirty="0">
                <a:latin typeface="Times New Roman" panose="02020603050405020304" pitchFamily="18" charset="0"/>
                <a:cs typeface="Times New Roman" panose="02020603050405020304" pitchFamily="18" charset="0"/>
              </a:rPr>
              <a:t>This policy was addressed by the Fed. Circuit in July 2021 – The Court decided that ITF regulations apply to Supplemental Claims</a:t>
            </a: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31</a:t>
            </a:fld>
            <a:endParaRPr lang="en-US" altLang="en-US" dirty="0"/>
          </a:p>
        </p:txBody>
      </p:sp>
      <p:sp>
        <p:nvSpPr>
          <p:cNvPr id="2" name="Title 1"/>
          <p:cNvSpPr>
            <a:spLocks noGrp="1"/>
          </p:cNvSpPr>
          <p:nvPr>
            <p:ph type="title"/>
          </p:nvPr>
        </p:nvSpPr>
        <p:spPr>
          <a:xfrm>
            <a:off x="0" y="0"/>
            <a:ext cx="5803392" cy="1298271"/>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 PREVIOUSLY DENIED CLAIMS</a:t>
            </a:r>
            <a:endParaRPr lang="en-US" sz="2700" dirty="0"/>
          </a:p>
        </p:txBody>
      </p:sp>
    </p:spTree>
    <p:extLst>
      <p:ext uri="{BB962C8B-B14F-4D97-AF65-F5344CB8AC3E}">
        <p14:creationId xmlns:p14="http://schemas.microsoft.com/office/powerpoint/2010/main" val="25953077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33045" y="1316737"/>
            <a:ext cx="10942655" cy="5404739"/>
          </a:xfrm>
        </p:spPr>
        <p:txBody>
          <a:bodyPr/>
          <a:lstStyle/>
          <a:p>
            <a:pPr marL="0" indent="0">
              <a:buNone/>
            </a:pPr>
            <a:r>
              <a:rPr lang="en-US" altLang="en-US" sz="2800" b="1" dirty="0">
                <a:latin typeface="Times New Roman" panose="02020603050405020304" pitchFamily="18" charset="0"/>
                <a:cs typeface="Times New Roman" panose="02020603050405020304" pitchFamily="18" charset="0"/>
              </a:rPr>
              <a:t>Key Items:</a:t>
            </a:r>
          </a:p>
          <a:p>
            <a:pPr marL="0" indent="0">
              <a:buNone/>
            </a:pPr>
            <a:endParaRPr lang="en-US" altLang="en-US" sz="12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1 – Use the Veteran’s name even if a dependent is filing</a:t>
            </a:r>
          </a:p>
          <a:p>
            <a:pPr lvl="1">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171450" lvl="1"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Section II</a:t>
            </a:r>
          </a:p>
          <a:p>
            <a:pPr marL="628650" lvl="2"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If someone other than the Veteran is filing, enter their information here</a:t>
            </a:r>
          </a:p>
          <a:p>
            <a:pPr marL="628650" lvl="2" indent="-171450">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280988" lvl="2" indent="-280988">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III</a:t>
            </a:r>
          </a:p>
          <a:p>
            <a:pPr marL="738188" lvl="3" indent="-280988">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Select the benefit that will be filed for, you can select more than one </a:t>
            </a:r>
          </a:p>
          <a:p>
            <a:pPr marL="280988" lvl="3" indent="-280988">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Section IV</a:t>
            </a:r>
          </a:p>
          <a:p>
            <a:pPr marL="738188" lvl="3" indent="-280988">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You can only sign for the veteran if it is not their original claim; remember to put Veterans of Foreign Wars in block 15</a:t>
            </a:r>
          </a:p>
          <a:p>
            <a:pPr marL="628650" lvl="2" indent="-171450">
              <a:buFont typeface="Wingdings" panose="05000000000000000000" pitchFamily="2" charset="2"/>
              <a:buChar char="Ø"/>
            </a:pPr>
            <a:endParaRPr lang="en-US" altLang="en-US" dirty="0">
              <a:latin typeface="Times New Roman" panose="02020603050405020304" pitchFamily="18" charset="0"/>
              <a:cs typeface="Times New Roman" panose="02020603050405020304" pitchFamily="18" charset="0"/>
            </a:endParaRP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solidFill>
                  <a:prstClr val="black">
                    <a:tint val="75000"/>
                  </a:prstClr>
                </a:solidFill>
              </a:rPr>
              <a:pPr/>
              <a:t>32</a:t>
            </a:fld>
            <a:endParaRPr lang="en-US" altLang="en-US">
              <a:solidFill>
                <a:prstClr val="black">
                  <a:tint val="75000"/>
                </a:prstClr>
              </a:solidFill>
            </a:endParaRPr>
          </a:p>
        </p:txBody>
      </p:sp>
      <p:sp>
        <p:nvSpPr>
          <p:cNvPr id="2" name="Title 1"/>
          <p:cNvSpPr>
            <a:spLocks noGrp="1"/>
          </p:cNvSpPr>
          <p:nvPr>
            <p:ph type="title"/>
          </p:nvPr>
        </p:nvSpPr>
        <p:spPr>
          <a:xfrm>
            <a:off x="0" y="431543"/>
            <a:ext cx="6864096" cy="780288"/>
          </a:xfrm>
        </p:spPr>
        <p:txBody>
          <a:bodyPr>
            <a:normAutofit fontScale="90000"/>
          </a:bodyPr>
          <a:lstStyle/>
          <a:p>
            <a:pPr>
              <a:defRPr/>
            </a:pPr>
            <a:r>
              <a:rPr lang="en-US" sz="2700" dirty="0">
                <a:latin typeface="Times New Roman" panose="02020603050405020304" pitchFamily="18" charset="0"/>
                <a:cs typeface="Times New Roman" panose="02020603050405020304" pitchFamily="18" charset="0"/>
              </a:rPr>
              <a:t>HOW TO COMPLETE THE 21-0966 </a:t>
            </a:r>
            <a:br>
              <a:rPr lang="en-US" sz="27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(Feb 2023 Version)</a:t>
            </a:r>
          </a:p>
        </p:txBody>
      </p:sp>
    </p:spTree>
    <p:extLst>
      <p:ext uri="{BB962C8B-B14F-4D97-AF65-F5344CB8AC3E}">
        <p14:creationId xmlns:p14="http://schemas.microsoft.com/office/powerpoint/2010/main" val="12167907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Content Placeholder 2"/>
          <p:cNvSpPr>
            <a:spLocks noGrp="1"/>
          </p:cNvSpPr>
          <p:nvPr>
            <p:ph idx="1"/>
          </p:nvPr>
        </p:nvSpPr>
        <p:spPr/>
        <p:txBody>
          <a:bodyPr/>
          <a:lstStyle/>
          <a:p>
            <a:endParaRPr lang="en-US" altLang="en-US" sz="4800" b="1" dirty="0"/>
          </a:p>
          <a:p>
            <a:endParaRPr lang="en-US" altLang="en-US" sz="4800" b="1" dirty="0"/>
          </a:p>
          <a:p>
            <a:pPr marL="0" indent="0" algn="ctr">
              <a:buNone/>
            </a:pPr>
            <a:r>
              <a:rPr lang="en-US" altLang="en-US" sz="4800" b="1" dirty="0">
                <a:latin typeface="Times New Roman" panose="02020603050405020304" pitchFamily="18" charset="0"/>
                <a:cs typeface="Times New Roman" panose="02020603050405020304" pitchFamily="18" charset="0"/>
              </a:rPr>
              <a:t>When should you file an ITF?</a:t>
            </a:r>
            <a:endParaRPr lang="en-US" altLang="en-US" sz="4400"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33</a:t>
            </a:fld>
            <a:endParaRPr lang="en-US" altLang="en-US"/>
          </a:p>
        </p:txBody>
      </p:sp>
      <p:sp>
        <p:nvSpPr>
          <p:cNvPr id="7" name="Title 1"/>
          <p:cNvSpPr>
            <a:spLocks noGrp="1"/>
          </p:cNvSpPr>
          <p:nvPr>
            <p:ph type="title"/>
          </p:nvPr>
        </p:nvSpPr>
        <p:spPr>
          <a:xfrm>
            <a:off x="0" y="286558"/>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Tree>
    <p:extLst>
      <p:ext uri="{BB962C8B-B14F-4D97-AF65-F5344CB8AC3E}">
        <p14:creationId xmlns:p14="http://schemas.microsoft.com/office/powerpoint/2010/main" val="16933971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Content Placeholder 2"/>
          <p:cNvSpPr>
            <a:spLocks noGrp="1"/>
          </p:cNvSpPr>
          <p:nvPr>
            <p:ph idx="1"/>
          </p:nvPr>
        </p:nvSpPr>
        <p:spPr>
          <a:xfrm>
            <a:off x="612949" y="1529919"/>
            <a:ext cx="10962751" cy="4214846"/>
          </a:xfrm>
        </p:spPr>
        <p:txBody>
          <a:bodyPr/>
          <a:lstStyle/>
          <a:p>
            <a:endParaRPr lang="en-US" altLang="en-US" sz="4800" b="1" dirty="0"/>
          </a:p>
          <a:p>
            <a:pPr marL="0" indent="0" algn="ctr">
              <a:buNone/>
            </a:pPr>
            <a:r>
              <a:rPr lang="en-US" altLang="en-US" dirty="0">
                <a:latin typeface="Times New Roman" panose="02020603050405020304" pitchFamily="18" charset="0"/>
                <a:cs typeface="Times New Roman" panose="02020603050405020304" pitchFamily="18" charset="0"/>
              </a:rPr>
              <a:t>In your packet there is a completed 21-22, ITF, and an instruction sheet for Thomas Patton. Review each form and determine if they are filled out completely.</a:t>
            </a:r>
            <a:endParaRPr lang="en-US" altLang="en-US" sz="28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34</a:t>
            </a:fld>
            <a:endParaRPr lang="en-US" altLang="en-US"/>
          </a:p>
        </p:txBody>
      </p:sp>
      <p:sp>
        <p:nvSpPr>
          <p:cNvPr id="7" name="Title 1"/>
          <p:cNvSpPr>
            <a:spLocks noGrp="1"/>
          </p:cNvSpPr>
          <p:nvPr>
            <p:ph type="title"/>
          </p:nvPr>
        </p:nvSpPr>
        <p:spPr>
          <a:xfrm>
            <a:off x="0" y="296607"/>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PRACTICE</a:t>
            </a:r>
            <a:endParaRPr lang="en-US" sz="2700" dirty="0"/>
          </a:p>
        </p:txBody>
      </p:sp>
    </p:spTree>
    <p:extLst>
      <p:ext uri="{BB962C8B-B14F-4D97-AF65-F5344CB8AC3E}">
        <p14:creationId xmlns:p14="http://schemas.microsoft.com/office/powerpoint/2010/main" val="3837443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609600" y="1807369"/>
            <a:ext cx="10972800" cy="4021137"/>
          </a:xfrm>
        </p:spPr>
        <p:txBody>
          <a:bodyPr>
            <a:normAutofit lnSpcReduction="10000"/>
          </a:bodyPr>
          <a:lstStyle/>
          <a:p>
            <a:pPr marL="109728" indent="0">
              <a:lnSpc>
                <a:spcPct val="110000"/>
              </a:lnSpc>
              <a:spcBef>
                <a:spcPts val="0"/>
              </a:spcBef>
              <a:buNone/>
              <a:defRPr/>
            </a:pPr>
            <a:r>
              <a:rPr lang="en-US" sz="2600" dirty="0">
                <a:latin typeface="Times New Roman" panose="02020603050405020304" pitchFamily="18" charset="0"/>
                <a:cs typeface="Times New Roman" panose="02020603050405020304" pitchFamily="18" charset="0"/>
              </a:rPr>
              <a:t>VA administrative decisions are used when VA needs to determine eligibility to benefits</a:t>
            </a:r>
          </a:p>
          <a:p>
            <a:pPr marL="109728" indent="0">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109728" indent="0">
              <a:lnSpc>
                <a:spcPct val="110000"/>
              </a:lnSpc>
              <a:spcBef>
                <a:spcPts val="0"/>
              </a:spcBef>
              <a:buNone/>
              <a:defRPr/>
            </a:pPr>
            <a:r>
              <a:rPr lang="en-US" sz="2600" dirty="0">
                <a:latin typeface="Times New Roman" panose="02020603050405020304" pitchFamily="18" charset="0"/>
                <a:cs typeface="Times New Roman" panose="02020603050405020304" pitchFamily="18" charset="0"/>
              </a:rPr>
              <a:t>Some examples include:</a:t>
            </a:r>
          </a:p>
          <a:p>
            <a:pPr marL="566738" indent="-334963">
              <a:lnSpc>
                <a:spcPct val="110000"/>
              </a:lnSpc>
              <a:spcBef>
                <a:spcPts val="0"/>
              </a:spcBef>
              <a:defRPr/>
            </a:pPr>
            <a:r>
              <a:rPr lang="en-US" sz="2600" dirty="0">
                <a:latin typeface="Times New Roman" panose="02020603050405020304" pitchFamily="18" charset="0"/>
                <a:cs typeface="Times New Roman" panose="02020603050405020304" pitchFamily="18" charset="0"/>
              </a:rPr>
              <a:t>Line of Duty</a:t>
            </a:r>
          </a:p>
          <a:p>
            <a:pPr marL="566738" indent="-334963">
              <a:lnSpc>
                <a:spcPct val="110000"/>
              </a:lnSpc>
              <a:spcBef>
                <a:spcPts val="0"/>
              </a:spcBef>
              <a:defRPr/>
            </a:pPr>
            <a:r>
              <a:rPr lang="en-US" sz="2600" dirty="0">
                <a:latin typeface="Times New Roman" panose="02020603050405020304" pitchFamily="18" charset="0"/>
                <a:cs typeface="Times New Roman" panose="02020603050405020304" pitchFamily="18" charset="0"/>
              </a:rPr>
              <a:t>Character of Discharge Determinations</a:t>
            </a:r>
          </a:p>
          <a:p>
            <a:pPr marL="1733741" lvl="4" indent="0" algn="ctr">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0" lvl="4" indent="0">
              <a:lnSpc>
                <a:spcPct val="110000"/>
              </a:lnSpc>
              <a:spcBef>
                <a:spcPts val="0"/>
              </a:spcBef>
              <a:buNone/>
              <a:defRPr/>
            </a:pPr>
            <a:r>
              <a:rPr lang="en-US" sz="2800" dirty="0">
                <a:solidFill>
                  <a:schemeClr val="tx1">
                    <a:lumMod val="75000"/>
                    <a:lumOff val="25000"/>
                  </a:schemeClr>
                </a:solidFill>
                <a:latin typeface="Times New Roman" panose="02020603050405020304" pitchFamily="18" charset="0"/>
                <a:cs typeface="Times New Roman" panose="02020603050405020304" pitchFamily="18" charset="0"/>
              </a:rPr>
              <a:t>Administrative decisions are full decisions and can be appealed in the same manner as any other VA decision </a:t>
            </a:r>
            <a:endParaRPr lang="en-US" dirty="0">
              <a:solidFill>
                <a:schemeClr val="tx1">
                  <a:lumMod val="75000"/>
                  <a:lumOff val="25000"/>
                </a:schemeClr>
              </a:solidFill>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a:t>
            </a:fld>
            <a:endParaRPr lang="en-US" altLang="en-US"/>
          </a:p>
        </p:txBody>
      </p:sp>
      <p:sp>
        <p:nvSpPr>
          <p:cNvPr id="2" name="Title 1"/>
          <p:cNvSpPr>
            <a:spLocks noGrp="1"/>
          </p:cNvSpPr>
          <p:nvPr>
            <p:ph type="title"/>
          </p:nvPr>
        </p:nvSpPr>
        <p:spPr>
          <a:xfrm>
            <a:off x="0" y="136524"/>
            <a:ext cx="86868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ADMINISTRATIVE DECISIONS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3658716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617516" y="1846264"/>
            <a:ext cx="10984675" cy="4021137"/>
          </a:xfrm>
        </p:spPr>
        <p:txBody>
          <a:bodyPr>
            <a:normAutofit/>
          </a:bodyPr>
          <a:lstStyle/>
          <a:p>
            <a:pPr marL="109728" indent="0">
              <a:lnSpc>
                <a:spcPct val="110000"/>
              </a:lnSpc>
              <a:spcBef>
                <a:spcPts val="0"/>
              </a:spcBef>
              <a:buNone/>
              <a:defRPr/>
            </a:pPr>
            <a:endParaRPr lang="en-US" sz="2600" b="1" u="sng" dirty="0">
              <a:latin typeface="Times New Roman" panose="02020603050405020304" pitchFamily="18" charset="0"/>
              <a:cs typeface="Times New Roman" panose="02020603050405020304" pitchFamily="18" charset="0"/>
            </a:endParaRPr>
          </a:p>
          <a:p>
            <a:pPr marL="0" indent="0">
              <a:lnSpc>
                <a:spcPct val="110000"/>
              </a:lnSpc>
              <a:spcBef>
                <a:spcPts val="0"/>
              </a:spcBef>
              <a:buNone/>
              <a:defRPr/>
            </a:pPr>
            <a:r>
              <a:rPr lang="en-US" sz="2600" b="1" u="sng" dirty="0">
                <a:latin typeface="Times New Roman" panose="02020603050405020304" pitchFamily="18" charset="0"/>
                <a:cs typeface="Times New Roman" panose="02020603050405020304" pitchFamily="18" charset="0"/>
              </a:rPr>
              <a:t>Purpose</a:t>
            </a:r>
            <a:r>
              <a:rPr lang="en-US" sz="2600" b="1" dirty="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To ensure that beneficiaries have responsible, qualified representation in the preparation, presentation, and prosecution of claims for veterans' benefits.</a:t>
            </a:r>
          </a:p>
          <a:p>
            <a:pPr marL="1733741" lvl="4" indent="0">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457200" lvl="4" indent="-457200">
              <a:lnSpc>
                <a:spcPct val="110000"/>
              </a:lnSpc>
              <a:spcBef>
                <a:spcPts val="0"/>
              </a:spcBef>
              <a:buClr>
                <a:schemeClr val="tx1"/>
              </a:buClr>
              <a:buFont typeface="Wingdings" panose="05000000000000000000" pitchFamily="2" charset="2"/>
              <a:buChar char="Ø"/>
              <a:defRPr/>
            </a:pPr>
            <a:r>
              <a:rPr lang="en-US" sz="2600" b="1" dirty="0">
                <a:solidFill>
                  <a:srgbClr val="991A1E"/>
                </a:solidFill>
                <a:latin typeface="Times New Roman" panose="02020603050405020304" pitchFamily="18" charset="0"/>
                <a:cs typeface="Times New Roman" panose="02020603050405020304" pitchFamily="18" charset="0"/>
                <a:hlinkClick r:id="rId3"/>
              </a:rPr>
              <a:t>38 CFR §14.626</a:t>
            </a:r>
            <a:endParaRPr lang="en-US" sz="2600" b="1" dirty="0">
              <a:solidFill>
                <a:srgbClr val="991A1E"/>
              </a:solidFill>
              <a:latin typeface="Times New Roman" panose="02020603050405020304" pitchFamily="18" charset="0"/>
              <a:cs typeface="Times New Roman" panose="02020603050405020304" pitchFamily="18" charset="0"/>
            </a:endParaRPr>
          </a:p>
          <a:p>
            <a:pPr marL="1733741" lvl="4" indent="0" algn="ctr">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1733741" lvl="4" indent="0">
              <a:lnSpc>
                <a:spcPct val="110000"/>
              </a:lnSpc>
              <a:spcBef>
                <a:spcPts val="0"/>
              </a:spcBef>
              <a:buNone/>
              <a:defRPr/>
            </a:pPr>
            <a:r>
              <a:rPr lang="en-US" sz="2800" dirty="0">
                <a:solidFill>
                  <a:schemeClr val="tx1">
                    <a:lumMod val="75000"/>
                    <a:lumOff val="25000"/>
                  </a:schemeClr>
                </a:solidFill>
                <a:latin typeface="Times New Roman" panose="02020603050405020304" pitchFamily="18" charset="0"/>
                <a:cs typeface="Times New Roman" panose="02020603050405020304" pitchFamily="18" charset="0"/>
              </a:rPr>
              <a:t>	</a:t>
            </a:r>
            <a:endParaRPr lang="en-US" dirty="0">
              <a:solidFill>
                <a:schemeClr val="tx1">
                  <a:lumMod val="75000"/>
                  <a:lumOff val="25000"/>
                </a:schemeClr>
              </a:solidFill>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5</a:t>
            </a:fld>
            <a:endParaRPr lang="en-US" altLang="en-US"/>
          </a:p>
        </p:txBody>
      </p:sp>
      <p:sp>
        <p:nvSpPr>
          <p:cNvPr id="2" name="Title 1"/>
          <p:cNvSpPr>
            <a:spLocks noGrp="1"/>
          </p:cNvSpPr>
          <p:nvPr>
            <p:ph type="title"/>
          </p:nvPr>
        </p:nvSpPr>
        <p:spPr>
          <a:xfrm>
            <a:off x="0" y="136524"/>
            <a:ext cx="86868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3986069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605642" y="1725614"/>
            <a:ext cx="10984675" cy="4022725"/>
          </a:xfrm>
        </p:spPr>
        <p:txBody>
          <a:bodyPr/>
          <a:lstStyle/>
          <a:p>
            <a:pPr eaLnBrk="1" hangingPunct="1">
              <a:buClr>
                <a:schemeClr val="tx1"/>
              </a:buClr>
              <a:buFont typeface="Wingdings" panose="05000000000000000000" pitchFamily="2" charset="2"/>
              <a:buChar char="Ø"/>
            </a:pPr>
            <a:r>
              <a:rPr lang="en-US" altLang="en-US" sz="2800" b="1" dirty="0">
                <a:solidFill>
                  <a:srgbClr val="991A1E"/>
                </a:solidFill>
                <a:latin typeface="Times New Roman" panose="02020603050405020304" pitchFamily="18" charset="0"/>
                <a:cs typeface="Times New Roman" panose="02020603050405020304" pitchFamily="18" charset="0"/>
                <a:hlinkClick r:id="rId3"/>
              </a:rPr>
              <a:t>§ 14.629 </a:t>
            </a:r>
            <a:r>
              <a:rPr lang="en-US" altLang="en-US" sz="2800" dirty="0">
                <a:latin typeface="Times New Roman" panose="02020603050405020304" pitchFamily="18" charset="0"/>
                <a:cs typeface="Times New Roman" panose="02020603050405020304" pitchFamily="18" charset="0"/>
              </a:rPr>
              <a:t>Requirements for accreditation of service organization representatives; agents; and attorneys.</a:t>
            </a:r>
          </a:p>
          <a:p>
            <a:pPr eaLnBrk="1" hangingPunct="1">
              <a:buClr>
                <a:schemeClr val="tx1"/>
              </a:buClr>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eaLnBrk="1" hangingPunct="1">
              <a:buClr>
                <a:schemeClr val="tx1"/>
              </a:buClr>
              <a:buFont typeface="Wingdings" panose="05000000000000000000" pitchFamily="2" charset="2"/>
              <a:buChar char="Ø"/>
            </a:pPr>
            <a:r>
              <a:rPr lang="en-US" altLang="en-US" sz="2800" b="1" dirty="0">
                <a:solidFill>
                  <a:srgbClr val="991A1E"/>
                </a:solidFill>
                <a:latin typeface="Times New Roman" panose="02020603050405020304" pitchFamily="18" charset="0"/>
                <a:cs typeface="Times New Roman" panose="02020603050405020304" pitchFamily="18" charset="0"/>
                <a:hlinkClick r:id="rId4"/>
              </a:rPr>
              <a:t>§ 14.630 </a:t>
            </a:r>
            <a:r>
              <a:rPr lang="en-US" altLang="en-US" sz="2800" dirty="0">
                <a:latin typeface="Times New Roman" panose="02020603050405020304" pitchFamily="18" charset="0"/>
                <a:cs typeface="Times New Roman" panose="02020603050405020304" pitchFamily="18" charset="0"/>
              </a:rPr>
              <a:t>Authorization for a particular claim</a:t>
            </a:r>
          </a:p>
          <a:p>
            <a:pPr eaLnBrk="1" hangingPunct="1"/>
            <a:endParaRPr lang="en-US" altLang="en-US" sz="2400" dirty="0"/>
          </a:p>
          <a:p>
            <a:pPr eaLnBrk="1" hangingPunct="1"/>
            <a:endParaRPr lang="en-US" altLang="en-US" sz="2400" dirty="0"/>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6</a:t>
            </a:fld>
            <a:endParaRPr lang="en-US" altLang="en-US"/>
          </a:p>
        </p:txBody>
      </p:sp>
      <p:sp>
        <p:nvSpPr>
          <p:cNvPr id="2" name="Title 1"/>
          <p:cNvSpPr>
            <a:spLocks noGrp="1"/>
          </p:cNvSpPr>
          <p:nvPr>
            <p:ph type="title"/>
          </p:nvPr>
        </p:nvSpPr>
        <p:spPr>
          <a:xfrm>
            <a:off x="0" y="115819"/>
            <a:ext cx="82296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2358857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641268" y="1393236"/>
            <a:ext cx="10937174" cy="4882058"/>
          </a:xfrm>
        </p:spPr>
        <p:txBody>
          <a:bodyPr/>
          <a:lstStyle/>
          <a:p>
            <a:pPr marL="566928" indent="-457200">
              <a:lnSpc>
                <a:spcPct val="110000"/>
              </a:lnSpc>
              <a:spcBef>
                <a:spcPts val="0"/>
              </a:spcBef>
              <a:buClr>
                <a:schemeClr val="tx1"/>
              </a:buClr>
              <a:buFont typeface="Wingdings" panose="05000000000000000000" pitchFamily="2" charset="2"/>
              <a:buChar char="Ø"/>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§14.631</a:t>
            </a:r>
            <a:r>
              <a:rPr lang="en-US" altLang="en-US" sz="2800" b="1" dirty="0">
                <a:solidFill>
                  <a:srgbClr val="991A1E"/>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Powers of attorney; disclosure of claimant information.</a:t>
            </a:r>
          </a:p>
          <a:p>
            <a:pPr marL="566928" indent="-457200">
              <a:lnSpc>
                <a:spcPct val="110000"/>
              </a:lnSpc>
              <a:spcBef>
                <a:spcPts val="0"/>
              </a:spcBef>
              <a:buFont typeface="Wingdings" panose="05000000000000000000" pitchFamily="2" charset="2"/>
              <a:buChar char="Ø"/>
              <a:defRPr/>
            </a:pPr>
            <a:endParaRPr lang="en-US" sz="600" b="1" dirty="0">
              <a:latin typeface="Times New Roman" panose="02020603050405020304" pitchFamily="18" charset="0"/>
              <a:cs typeface="Times New Roman" panose="02020603050405020304" pitchFamily="18" charset="0"/>
            </a:endParaRPr>
          </a:p>
          <a:p>
            <a:pPr marL="566928" indent="-457200">
              <a:lnSpc>
                <a:spcPct val="110000"/>
              </a:lnSpc>
              <a:spcBef>
                <a:spcPts val="0"/>
              </a:spcBef>
              <a:buFont typeface="Wingdings" panose="05000000000000000000" pitchFamily="2" charset="2"/>
              <a:buChar char="Ø"/>
              <a:defRPr/>
            </a:pPr>
            <a:r>
              <a:rPr lang="en-US" sz="2800" b="1" dirty="0">
                <a:latin typeface="Times New Roman" panose="02020603050405020304" pitchFamily="18" charset="0"/>
                <a:cs typeface="Times New Roman" panose="02020603050405020304" pitchFamily="18" charset="0"/>
              </a:rPr>
              <a:t>VA Form 21-22</a:t>
            </a:r>
            <a:r>
              <a:rPr lang="en-US" sz="2800" dirty="0">
                <a:latin typeface="Times New Roman" panose="02020603050405020304" pitchFamily="18" charset="0"/>
                <a:cs typeface="Times New Roman" panose="02020603050405020304" pitchFamily="18" charset="0"/>
              </a:rPr>
              <a:t>, February 2019*</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Required for representation </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Authorizes VA disclosure of information to VFW</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Requires signature of the claimant and the VFW</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If an outdated form is used or of record VA will </a:t>
            </a:r>
            <a:r>
              <a:rPr lang="en-US" b="1" dirty="0">
                <a:solidFill>
                  <a:srgbClr val="991A1E"/>
                </a:solidFill>
                <a:latin typeface="Times New Roman" panose="02020603050405020304" pitchFamily="18" charset="0"/>
                <a:cs typeface="Times New Roman" panose="02020603050405020304" pitchFamily="18" charset="0"/>
              </a:rPr>
              <a:t>restrict our access to the file</a:t>
            </a:r>
            <a:r>
              <a:rPr lang="en-US" b="1"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send a current version to the veteran to fill out and return – this will not affect the outcome of the claim</a:t>
            </a:r>
            <a:endParaRPr lang="en-US" sz="2400" dirty="0">
              <a:latin typeface="Times New Roman" panose="02020603050405020304" pitchFamily="18" charset="0"/>
              <a:cs typeface="Times New Roman" panose="02020603050405020304" pitchFamily="18" charset="0"/>
            </a:endParaRPr>
          </a:p>
          <a:p>
            <a:pPr marL="1005078" lvl="2" indent="0">
              <a:lnSpc>
                <a:spcPct val="110000"/>
              </a:lnSpc>
              <a:spcBef>
                <a:spcPts val="0"/>
              </a:spcBef>
              <a:buNone/>
              <a:defRPr/>
            </a:pP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7</a:t>
            </a:fld>
            <a:endParaRPr lang="en-US" altLang="en-US"/>
          </a:p>
        </p:txBody>
      </p:sp>
      <p:sp>
        <p:nvSpPr>
          <p:cNvPr id="2" name="Title 1"/>
          <p:cNvSpPr>
            <a:spLocks noGrp="1"/>
          </p:cNvSpPr>
          <p:nvPr>
            <p:ph type="title"/>
          </p:nvPr>
        </p:nvSpPr>
        <p:spPr/>
        <p:txBody>
          <a:bodyPr/>
          <a:lstStyle/>
          <a:p>
            <a:pPr>
              <a:defRPr/>
            </a:pPr>
            <a:br>
              <a:rPr lang="en-US" altLang="en-US" dirty="0">
                <a:solidFill>
                  <a:schemeClr val="tx1">
                    <a:lumMod val="85000"/>
                    <a:lumOff val="15000"/>
                  </a:schemeClr>
                </a:solidFill>
                <a:latin typeface="Times New Roman" panose="02020603050405020304" pitchFamily="18" charset="0"/>
                <a:cs typeface="Times New Roman" panose="02020603050405020304" pitchFamily="18" charset="0"/>
              </a:rPr>
            </a:br>
            <a:endParaRPr lang="en-US" dirty="0"/>
          </a:p>
        </p:txBody>
      </p:sp>
      <p:sp>
        <p:nvSpPr>
          <p:cNvPr id="6" name="Title 1">
            <a:extLst>
              <a:ext uri="{FF2B5EF4-FFF2-40B4-BE49-F238E27FC236}">
                <a16:creationId xmlns:a16="http://schemas.microsoft.com/office/drawing/2014/main" id="{061F7D9B-1594-4C61-8403-0B64BC2F25B7}"/>
              </a:ext>
            </a:extLst>
          </p:cNvPr>
          <p:cNvSpPr txBox="1">
            <a:spLocks/>
          </p:cNvSpPr>
          <p:nvPr/>
        </p:nvSpPr>
        <p:spPr>
          <a:xfrm>
            <a:off x="0" y="115819"/>
            <a:ext cx="8229600" cy="1143000"/>
          </a:xfrm>
          <a:prstGeom prst="rect">
            <a:avLst/>
          </a:prstGeom>
        </p:spPr>
        <p:txBody>
          <a:bodyPr anchor="ctr">
            <a:no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2604192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642" y="1839418"/>
            <a:ext cx="11008426" cy="4000551"/>
          </a:xfrm>
        </p:spPr>
        <p:txBody>
          <a:bodyPr/>
          <a:lstStyle/>
          <a:p>
            <a:pPr marL="0" indent="0">
              <a:buNone/>
              <a:defRPr/>
            </a:pPr>
            <a:r>
              <a:rPr lang="en-US" altLang="en-US" sz="2800" b="1" dirty="0">
                <a:solidFill>
                  <a:srgbClr val="991A1E"/>
                </a:solidFill>
                <a:latin typeface="Times New Roman" panose="02020603050405020304" pitchFamily="18" charset="0"/>
                <a:cs typeface="Times New Roman" panose="02020603050405020304" pitchFamily="18" charset="0"/>
              </a:rPr>
              <a:t>§</a:t>
            </a:r>
            <a:r>
              <a:rPr lang="en-US" altLang="en-US" sz="2800" b="1" dirty="0">
                <a:latin typeface="Times New Roman" panose="02020603050405020304" pitchFamily="18" charset="0"/>
                <a:cs typeface="Times New Roman" panose="02020603050405020304" pitchFamily="18" charset="0"/>
              </a:rPr>
              <a:t>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14.632</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Standards of conduct for persons providing representation before the Department </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altLang="en-US" dirty="0">
                <a:latin typeface="Times New Roman" panose="02020603050405020304" pitchFamily="18" charset="0"/>
                <a:cs typeface="Times New Roman" panose="02020603050405020304" pitchFamily="18" charset="0"/>
              </a:rPr>
              <a:t>Faithfully execute duties</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Understand the issues of fact and law relevant to</a:t>
            </a:r>
          </a:p>
          <a:p>
            <a:pPr marL="150813" lvl="1" indent="0">
              <a:buNone/>
              <a:defRPr/>
            </a:pPr>
            <a:r>
              <a:rPr lang="en-US" dirty="0">
                <a:latin typeface="Times New Roman" panose="02020603050405020304" pitchFamily="18" charset="0"/>
                <a:cs typeface="Times New Roman" panose="02020603050405020304" pitchFamily="18" charset="0"/>
              </a:rPr>
              <a:t>    the claim</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Will NOT Violate standards, rules of conduct</a:t>
            </a:r>
          </a:p>
          <a:p>
            <a:pPr marL="150813" lvl="1" indent="0">
              <a:buNone/>
              <a:defRPr/>
            </a:pPr>
            <a:endParaRPr lang="en-US" dirty="0"/>
          </a:p>
          <a:p>
            <a:pPr lvl="1">
              <a:buFont typeface="Wingdings" panose="05000000000000000000" pitchFamily="2" charset="2"/>
              <a:buChar char="Ø"/>
              <a:defRPr/>
            </a:pPr>
            <a:endParaRPr lang="en-US" altLang="en-US" sz="2600" dirty="0"/>
          </a:p>
          <a:p>
            <a:pPr>
              <a:buFont typeface="Wingdings" panose="05000000000000000000" pitchFamily="2" charset="2"/>
              <a:buChar char="Ø"/>
              <a:defRPr/>
            </a:pPr>
            <a:endParaRPr lang="en-US" dirty="0"/>
          </a:p>
        </p:txBody>
      </p:sp>
      <p:sp>
        <p:nvSpPr>
          <p:cNvPr id="6" name="Slide Number Placeholder 5"/>
          <p:cNvSpPr>
            <a:spLocks noGrp="1"/>
          </p:cNvSpPr>
          <p:nvPr>
            <p:ph type="sldNum" sz="quarter" idx="12"/>
          </p:nvPr>
        </p:nvSpPr>
        <p:spPr/>
        <p:txBody>
          <a:bodyPr/>
          <a:lstStyle/>
          <a:p>
            <a:fld id="{A52124A5-1B9B-4B07-834C-F8730363EEE2}" type="slidenum">
              <a:rPr lang="en-US" altLang="en-US" smtClean="0"/>
              <a:pPr/>
              <a:t>8</a:t>
            </a:fld>
            <a:endParaRPr lang="en-US" altLang="en-US"/>
          </a:p>
        </p:txBody>
      </p:sp>
      <p:sp>
        <p:nvSpPr>
          <p:cNvPr id="8" name="Title 1">
            <a:extLst>
              <a:ext uri="{FF2B5EF4-FFF2-40B4-BE49-F238E27FC236}">
                <a16:creationId xmlns:a16="http://schemas.microsoft.com/office/drawing/2014/main" id="{FEF8639B-7E06-4626-8152-830599F3D823}"/>
              </a:ext>
            </a:extLst>
          </p:cNvPr>
          <p:cNvSpPr>
            <a:spLocks noGrp="1"/>
          </p:cNvSpPr>
          <p:nvPr>
            <p:ph type="title"/>
          </p:nvPr>
        </p:nvSpPr>
        <p:spPr>
          <a:xfrm>
            <a:off x="0" y="115819"/>
            <a:ext cx="82296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3320505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593765" y="1393236"/>
            <a:ext cx="10996551" cy="4882058"/>
          </a:xfrm>
        </p:spPr>
        <p:txBody>
          <a:bodyPr/>
          <a:lstStyle/>
          <a:p>
            <a:pPr>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Withdrawal of representation </a:t>
            </a:r>
            <a:r>
              <a:rPr lang="en-US" sz="2800" b="1" dirty="0">
                <a:solidFill>
                  <a:srgbClr val="991A1E"/>
                </a:solidFill>
                <a:latin typeface="Times New Roman" panose="02020603050405020304" pitchFamily="18" charset="0"/>
                <a:cs typeface="Times New Roman" panose="02020603050405020304" pitchFamily="18" charset="0"/>
                <a:hlinkClick r:id="rId3"/>
              </a:rPr>
              <a:t>§20.6</a:t>
            </a:r>
            <a:endParaRPr lang="en-US" sz="2800" b="1" dirty="0">
              <a:solidFill>
                <a:srgbClr val="991A1E"/>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	Prior to Certification to the Board follow NVS policy and procedure, more to follow…</a:t>
            </a:r>
          </a:p>
          <a:p>
            <a:pPr marL="854075" lvl="1" indent="-390525">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	After Certification to the Board – must show good   cause</a:t>
            </a:r>
          </a:p>
          <a:p>
            <a:pPr>
              <a:buFont typeface="Wingdings" panose="05000000000000000000" pitchFamily="2" charset="2"/>
              <a:buChar char="Ø"/>
              <a:defRPr/>
            </a:pPr>
            <a:endParaRPr lang="en-US" sz="1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Change in representation </a:t>
            </a:r>
            <a:r>
              <a:rPr lang="en-US" sz="2800" b="1" dirty="0">
                <a:solidFill>
                  <a:srgbClr val="991A1E"/>
                </a:solidFill>
                <a:latin typeface="Times New Roman" panose="02020603050405020304" pitchFamily="18" charset="0"/>
                <a:cs typeface="Times New Roman" panose="02020603050405020304" pitchFamily="18" charset="0"/>
                <a:hlinkClick r:id="rId4"/>
              </a:rPr>
              <a:t>§20.1304 </a:t>
            </a:r>
            <a:r>
              <a:rPr lang="en-US" sz="2800" b="1" dirty="0">
                <a:solidFill>
                  <a:srgbClr val="991A1E"/>
                </a:solidFill>
                <a:latin typeface="Times New Roman" panose="02020603050405020304" pitchFamily="18" charset="0"/>
                <a:cs typeface="Times New Roman" panose="02020603050405020304" pitchFamily="18" charset="0"/>
              </a:rPr>
              <a:t> </a:t>
            </a:r>
            <a:r>
              <a:rPr lang="en-US" sz="2800" dirty="0">
                <a:solidFill>
                  <a:srgbClr val="000000"/>
                </a:solidFill>
                <a:latin typeface="Times New Roman" panose="02020603050405020304" pitchFamily="18" charset="0"/>
                <a:cs typeface="Times New Roman" panose="02020603050405020304" pitchFamily="18" charset="0"/>
              </a:rPr>
              <a:t>&amp;</a:t>
            </a:r>
            <a:r>
              <a:rPr lang="en-US" sz="2800" b="1" dirty="0">
                <a:solidFill>
                  <a:srgbClr val="991A1E"/>
                </a:solidFill>
                <a:latin typeface="Times New Roman" panose="02020603050405020304" pitchFamily="18" charset="0"/>
                <a:cs typeface="Times New Roman" panose="02020603050405020304" pitchFamily="18" charset="0"/>
              </a:rPr>
              <a:t> </a:t>
            </a:r>
            <a:r>
              <a:rPr lang="en-US" sz="2800" b="1" dirty="0">
                <a:solidFill>
                  <a:srgbClr val="991A1E"/>
                </a:solidFill>
                <a:latin typeface="Times New Roman" panose="02020603050405020304" pitchFamily="18" charset="0"/>
                <a:cs typeface="Times New Roman" panose="02020603050405020304" pitchFamily="18" charset="0"/>
                <a:hlinkClick r:id="rId5"/>
              </a:rPr>
              <a:t>20.1305</a:t>
            </a:r>
            <a:endParaRPr lang="en-US" sz="2800" b="1" dirty="0">
              <a:solidFill>
                <a:srgbClr val="991A1E"/>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90 days following appeal to the Board</a:t>
            </a:r>
          </a:p>
          <a:p>
            <a:pPr marL="457200" lvl="1" indent="0">
              <a:buNone/>
              <a:defRPr/>
            </a:pPr>
            <a:r>
              <a:rPr lang="en-US" dirty="0">
                <a:latin typeface="Times New Roman" panose="02020603050405020304" pitchFamily="18" charset="0"/>
                <a:cs typeface="Times New Roman" panose="02020603050405020304" pitchFamily="18" charset="0"/>
              </a:rPr>
              <a:t>							</a:t>
            </a:r>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9</a:t>
            </a:fld>
            <a:endParaRPr lang="en-US" altLang="en-US"/>
          </a:p>
        </p:txBody>
      </p:sp>
      <p:sp>
        <p:nvSpPr>
          <p:cNvPr id="8" name="Title 1">
            <a:extLst>
              <a:ext uri="{FF2B5EF4-FFF2-40B4-BE49-F238E27FC236}">
                <a16:creationId xmlns:a16="http://schemas.microsoft.com/office/drawing/2014/main" id="{A97ADEEB-BA32-424A-9F98-D150883646DA}"/>
              </a:ext>
            </a:extLst>
          </p:cNvPr>
          <p:cNvSpPr>
            <a:spLocks noGrp="1"/>
          </p:cNvSpPr>
          <p:nvPr>
            <p:ph type="title"/>
          </p:nvPr>
        </p:nvSpPr>
        <p:spPr>
          <a:xfrm>
            <a:off x="0" y="115819"/>
            <a:ext cx="82296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1855995729"/>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2688</TotalTime>
  <Words>2651</Words>
  <Application>Microsoft Office PowerPoint</Application>
  <PresentationFormat>Widescreen</PresentationFormat>
  <Paragraphs>395</Paragraphs>
  <Slides>34</Slides>
  <Notes>27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34</vt:i4>
      </vt:variant>
    </vt:vector>
  </HeadingPairs>
  <TitlesOfParts>
    <vt:vector size="42" baseType="lpstr">
      <vt:lpstr>Arial</vt:lpstr>
      <vt:lpstr>Calibri</vt:lpstr>
      <vt:lpstr>Calibri Light</vt:lpstr>
      <vt:lpstr>Times New Roman</vt:lpstr>
      <vt:lpstr>Tw Cen MT</vt:lpstr>
      <vt:lpstr>Wingdings</vt:lpstr>
      <vt:lpstr>NEW Logo</vt:lpstr>
      <vt:lpstr>Custom Design</vt:lpstr>
      <vt:lpstr>Representation &amp; Intent to File VA Forms 21-22 and 21-0966  VFW Basic Training</vt:lpstr>
      <vt:lpstr> REPRESENTATION OF VA CLAIMANTS BY VSOs “Power of Attorney” </vt:lpstr>
      <vt:lpstr>PowerPoint Presentation</vt:lpstr>
      <vt:lpstr>  ADMINISTRATIVE DECISIONS </vt:lpstr>
      <vt:lpstr> REPRESENTATION - VA REGULATIONS </vt:lpstr>
      <vt:lpstr> REPRESENTATION - VA REGULATIONS </vt:lpstr>
      <vt:lpstr> </vt:lpstr>
      <vt:lpstr> REPRESENTATION - VA REGULATIONS </vt:lpstr>
      <vt:lpstr> REPRESENTATION - VA REGULATIONS </vt:lpstr>
      <vt:lpstr>VFW POLICY – ACCEPTING REPRESENTATION</vt:lpstr>
      <vt:lpstr> ONCE ACCEPTED: </vt:lpstr>
      <vt:lpstr>VFW POLICY – REVOKING REPRESENTATION</vt:lpstr>
      <vt:lpstr>VFW POLICY – REVOKING REPRESENTATION</vt:lpstr>
      <vt:lpstr>VFW POLICY – REVOKING REPRESENTATION</vt:lpstr>
      <vt:lpstr>VFW POLICY – REVOKING REPRESENTATION</vt:lpstr>
      <vt:lpstr>VFW POLICY – REVOKING REPRESENTATION</vt:lpstr>
      <vt:lpstr>VFW POLICY – REFUSING REPRESENTATION</vt:lpstr>
      <vt:lpstr>VFW POLICY – REFUSING REPRESENTATION</vt:lpstr>
      <vt:lpstr>ELECTRONIC POA’S IN SEP</vt:lpstr>
      <vt:lpstr>HOW CAN A VETERAN FIND OUT IF THEY HAVE A REPRESENTATIVE?</vt:lpstr>
      <vt:lpstr>HOW TO COMPLETE THE 21-22  (February 2019 version)</vt:lpstr>
      <vt:lpstr>HOW TO COMPLETE THE 21-22</vt:lpstr>
      <vt:lpstr>QUESTIONS ON REPRESENTATION?</vt:lpstr>
      <vt:lpstr>INTENT TO FILE</vt:lpstr>
      <vt:lpstr>INTENT TO FILE- WHAT IS IT?</vt:lpstr>
      <vt:lpstr>INTENT TO FILE- WHAT IS NEEDED</vt:lpstr>
      <vt:lpstr>INTENT TO FILE- HOW TO FILE?</vt:lpstr>
      <vt:lpstr>INTENT TO FILE</vt:lpstr>
      <vt:lpstr>INTENT TO FILE</vt:lpstr>
      <vt:lpstr>INTENT TO FILE</vt:lpstr>
      <vt:lpstr>INTENT TO FILE – PREVIOUSLY DENIED CLAIMS</vt:lpstr>
      <vt:lpstr>HOW TO COMPLETE THE 21-0966  (Feb 2023 Version)</vt:lpstr>
      <vt:lpstr>INTENT TO FILE</vt:lpstr>
      <vt:lpstr>PRACTICE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Macinkowicz</dc:creator>
  <cp:lastModifiedBy>Christopher Macinkowicz</cp:lastModifiedBy>
  <cp:revision>87</cp:revision>
  <cp:lastPrinted>2021-09-13T14:08:54Z</cp:lastPrinted>
  <dcterms:created xsi:type="dcterms:W3CDTF">2018-06-11T12:55:18Z</dcterms:created>
  <dcterms:modified xsi:type="dcterms:W3CDTF">2023-06-16T14:39:28Z</dcterms:modified>
</cp:coreProperties>
</file>