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3.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 id="2147483736" r:id="rId2"/>
    <p:sldMasterId id="2147483744" r:id="rId3"/>
    <p:sldMasterId id="2147483751" r:id="rId4"/>
  </p:sldMasterIdLst>
  <p:notesMasterIdLst>
    <p:notesMasterId r:id="rId57"/>
  </p:notesMasterIdLst>
  <p:handoutMasterIdLst>
    <p:handoutMasterId r:id="rId58"/>
  </p:handoutMasterIdLst>
  <p:sldIdLst>
    <p:sldId id="256" r:id="rId5"/>
    <p:sldId id="257" r:id="rId6"/>
    <p:sldId id="258" r:id="rId7"/>
    <p:sldId id="259" r:id="rId8"/>
    <p:sldId id="260" r:id="rId9"/>
    <p:sldId id="261" r:id="rId10"/>
    <p:sldId id="262" r:id="rId11"/>
    <p:sldId id="263" r:id="rId12"/>
    <p:sldId id="278" r:id="rId13"/>
    <p:sldId id="264" r:id="rId14"/>
    <p:sldId id="274" r:id="rId15"/>
    <p:sldId id="265" r:id="rId16"/>
    <p:sldId id="266" r:id="rId17"/>
    <p:sldId id="279" r:id="rId18"/>
    <p:sldId id="280" r:id="rId19"/>
    <p:sldId id="281" r:id="rId20"/>
    <p:sldId id="282" r:id="rId21"/>
    <p:sldId id="283" r:id="rId22"/>
    <p:sldId id="267" r:id="rId23"/>
    <p:sldId id="284" r:id="rId24"/>
    <p:sldId id="285" r:id="rId25"/>
    <p:sldId id="268" r:id="rId26"/>
    <p:sldId id="269" r:id="rId27"/>
    <p:sldId id="270" r:id="rId28"/>
    <p:sldId id="275" r:id="rId29"/>
    <p:sldId id="271" r:id="rId30"/>
    <p:sldId id="306" r:id="rId31"/>
    <p:sldId id="305" r:id="rId32"/>
    <p:sldId id="286" r:id="rId33"/>
    <p:sldId id="287" r:id="rId34"/>
    <p:sldId id="288" r:id="rId35"/>
    <p:sldId id="289" r:id="rId36"/>
    <p:sldId id="277" r:id="rId37"/>
    <p:sldId id="296" r:id="rId38"/>
    <p:sldId id="297" r:id="rId39"/>
    <p:sldId id="290" r:id="rId40"/>
    <p:sldId id="291" r:id="rId41"/>
    <p:sldId id="293" r:id="rId42"/>
    <p:sldId id="385" r:id="rId43"/>
    <p:sldId id="294" r:id="rId44"/>
    <p:sldId id="295" r:id="rId45"/>
    <p:sldId id="292" r:id="rId46"/>
    <p:sldId id="298" r:id="rId47"/>
    <p:sldId id="299" r:id="rId48"/>
    <p:sldId id="300" r:id="rId49"/>
    <p:sldId id="301" r:id="rId50"/>
    <p:sldId id="302" r:id="rId51"/>
    <p:sldId id="303" r:id="rId52"/>
    <p:sldId id="304" r:id="rId53"/>
    <p:sldId id="272" r:id="rId54"/>
    <p:sldId id="307" r:id="rId55"/>
    <p:sldId id="384" r:id="rId56"/>
  </p:sldIdLst>
  <p:sldSz cx="12192000" cy="6858000"/>
  <p:notesSz cx="7019925" cy="9305925"/>
  <p:defaultTextStyle>
    <a:defPPr>
      <a:defRPr lang="en-US"/>
    </a:defPPr>
    <a:lvl1pPr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1pPr>
    <a:lvl2pPr marL="4572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2pPr>
    <a:lvl3pPr marL="9144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3pPr>
    <a:lvl4pPr marL="13716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4pPr>
    <a:lvl5pPr marL="18288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5pPr>
    <a:lvl6pPr marL="2286000" algn="l" defTabSz="914400" rtl="0" eaLnBrk="1" latinLnBrk="0" hangingPunct="1">
      <a:defRPr kern="1200">
        <a:solidFill>
          <a:schemeClr val="tx1"/>
        </a:solidFill>
        <a:latin typeface="Tw Cen MT" panose="020B0602020104020603" pitchFamily="34" charset="0"/>
        <a:ea typeface="+mn-ea"/>
        <a:cs typeface="+mn-cs"/>
      </a:defRPr>
    </a:lvl6pPr>
    <a:lvl7pPr marL="2743200" algn="l" defTabSz="914400" rtl="0" eaLnBrk="1" latinLnBrk="0" hangingPunct="1">
      <a:defRPr kern="1200">
        <a:solidFill>
          <a:schemeClr val="tx1"/>
        </a:solidFill>
        <a:latin typeface="Tw Cen MT" panose="020B0602020104020603" pitchFamily="34" charset="0"/>
        <a:ea typeface="+mn-ea"/>
        <a:cs typeface="+mn-cs"/>
      </a:defRPr>
    </a:lvl7pPr>
    <a:lvl8pPr marL="3200400" algn="l" defTabSz="914400" rtl="0" eaLnBrk="1" latinLnBrk="0" hangingPunct="1">
      <a:defRPr kern="1200">
        <a:solidFill>
          <a:schemeClr val="tx1"/>
        </a:solidFill>
        <a:latin typeface="Tw Cen MT" panose="020B0602020104020603" pitchFamily="34" charset="0"/>
        <a:ea typeface="+mn-ea"/>
        <a:cs typeface="+mn-cs"/>
      </a:defRPr>
    </a:lvl8pPr>
    <a:lvl9pPr marL="3657600" algn="l" defTabSz="914400" rtl="0" eaLnBrk="1" latinLnBrk="0" hangingPunct="1">
      <a:defRPr kern="1200">
        <a:solidFill>
          <a:schemeClr val="tx1"/>
        </a:solidFill>
        <a:latin typeface="Tw Cen MT" panose="020B0602020104020603"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uren Barefoot" initials="LB" lastIdx="15" clrIdx="0">
    <p:extLst>
      <p:ext uri="{19B8F6BF-5375-455C-9EA6-DF929625EA0E}">
        <p15:presenceInfo xmlns:p15="http://schemas.microsoft.com/office/powerpoint/2012/main" userId="Lauren Barefoot" providerId="None"/>
      </p:ext>
    </p:extLst>
  </p:cmAuthor>
  <p:cmAuthor id="2" name="Lauren Barefoot" initials="LB [2]" lastIdx="5" clrIdx="1">
    <p:extLst>
      <p:ext uri="{19B8F6BF-5375-455C-9EA6-DF929625EA0E}">
        <p15:presenceInfo xmlns:p15="http://schemas.microsoft.com/office/powerpoint/2012/main" userId="S-1-5-21-1147415601-746390328-441284377-3614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5499" autoAdjust="0"/>
  </p:normalViewPr>
  <p:slideViewPr>
    <p:cSldViewPr snapToGrid="0">
      <p:cViewPr varScale="1">
        <p:scale>
          <a:sx n="94" d="100"/>
          <a:sy n="94" d="100"/>
        </p:scale>
        <p:origin x="1152" y="78"/>
      </p:cViewPr>
      <p:guideLst>
        <p:guide orient="horz" pos="2160"/>
        <p:guide pos="3840"/>
      </p:guideLst>
    </p:cSldViewPr>
  </p:slideViewPr>
  <p:notesTextViewPr>
    <p:cViewPr>
      <p:scale>
        <a:sx n="1" d="1"/>
        <a:sy n="1" d="1"/>
      </p:scale>
      <p:origin x="0" y="0"/>
    </p:cViewPr>
  </p:notesTextViewPr>
  <p:notesViewPr>
    <p:cSldViewPr snapToGrid="0">
      <p:cViewPr varScale="1">
        <p:scale>
          <a:sx n="51" d="100"/>
          <a:sy n="51" d="100"/>
        </p:scale>
        <p:origin x="2862" y="9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slideMaster" Target="slideMasters/slideMaster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handoutMaster" Target="handoutMasters/handoutMaster1.xml"/><Relationship Id="rId5" Type="http://schemas.openxmlformats.org/officeDocument/2006/relationships/slide" Target="slides/slide1.xml"/><Relationship Id="rId61" Type="http://schemas.openxmlformats.org/officeDocument/2006/relationships/viewProps" Target="viewProps.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commentAuthors" Target="commentAuthor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notesMaster" Target="notesMasters/notesMaster1.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1967" cy="466913"/>
          </a:xfrm>
          <a:prstGeom prst="rect">
            <a:avLst/>
          </a:prstGeom>
        </p:spPr>
        <p:txBody>
          <a:bodyPr vert="horz" lIns="93287" tIns="46643" rIns="93287" bIns="46643" rtlCol="0"/>
          <a:lstStyle>
            <a:lvl1pPr algn="l">
              <a:defRPr sz="1200"/>
            </a:lvl1pPr>
          </a:lstStyle>
          <a:p>
            <a:r>
              <a:rPr lang="en-US" sz="1600" dirty="0">
                <a:latin typeface="+mn-lt"/>
                <a:cs typeface="Arial" panose="020B0604020202020204" pitchFamily="34" charset="0"/>
              </a:rPr>
              <a:t>Survivor Benefits</a:t>
            </a:r>
          </a:p>
        </p:txBody>
      </p:sp>
      <p:sp>
        <p:nvSpPr>
          <p:cNvPr id="5" name="Slide Number Placeholder 4"/>
          <p:cNvSpPr>
            <a:spLocks noGrp="1"/>
          </p:cNvSpPr>
          <p:nvPr>
            <p:ph type="sldNum" sz="quarter" idx="3"/>
          </p:nvPr>
        </p:nvSpPr>
        <p:spPr>
          <a:xfrm>
            <a:off x="3976334" y="8839015"/>
            <a:ext cx="3041967" cy="466912"/>
          </a:xfrm>
          <a:prstGeom prst="rect">
            <a:avLst/>
          </a:prstGeom>
        </p:spPr>
        <p:txBody>
          <a:bodyPr vert="horz" lIns="93287" tIns="46643" rIns="93287" bIns="46643" rtlCol="0" anchor="b"/>
          <a:lstStyle>
            <a:lvl1pPr algn="r">
              <a:defRPr sz="1200"/>
            </a:lvl1pPr>
          </a:lstStyle>
          <a:p>
            <a:fld id="{E13777BD-5AB7-4979-8E07-6DED341AD469}" type="slidenum">
              <a:rPr lang="en-US" sz="2000">
                <a:latin typeface="+mn-lt"/>
              </a:rPr>
              <a:t>‹#›</a:t>
            </a:fld>
            <a:endParaRPr lang="en-US" sz="2000" dirty="0">
              <a:latin typeface="+mn-lt"/>
            </a:endParaRPr>
          </a:p>
        </p:txBody>
      </p:sp>
      <p:sp>
        <p:nvSpPr>
          <p:cNvPr id="4" name="Header Placeholder 1"/>
          <p:cNvSpPr txBox="1">
            <a:spLocks/>
          </p:cNvSpPr>
          <p:nvPr/>
        </p:nvSpPr>
        <p:spPr>
          <a:xfrm>
            <a:off x="106632" y="8839012"/>
            <a:ext cx="3041967" cy="466913"/>
          </a:xfrm>
          <a:prstGeom prst="rect">
            <a:avLst/>
          </a:prstGeom>
        </p:spPr>
        <p:txBody>
          <a:bodyPr vert="horz" lIns="93287" tIns="46643" rIns="93287" bIns="46643" rtlCol="0"/>
          <a:lstStyle>
            <a:defPPr>
              <a:defRPr lang="en-US"/>
            </a:defPPr>
            <a:lvl1pPr algn="l" rtl="0" eaLnBrk="0" fontAlgn="base" hangingPunct="0">
              <a:spcBef>
                <a:spcPct val="0"/>
              </a:spcBef>
              <a:spcAft>
                <a:spcPct val="0"/>
              </a:spcAft>
              <a:defRPr sz="1200" kern="1200">
                <a:solidFill>
                  <a:schemeClr val="tx1"/>
                </a:solidFill>
                <a:latin typeface="Tw Cen MT" panose="020B0602020104020603" pitchFamily="34" charset="0"/>
                <a:ea typeface="+mn-ea"/>
                <a:cs typeface="+mn-cs"/>
              </a:defRPr>
            </a:lvl1pPr>
            <a:lvl2pPr marL="4572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2pPr>
            <a:lvl3pPr marL="9144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3pPr>
            <a:lvl4pPr marL="13716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4pPr>
            <a:lvl5pPr marL="18288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5pPr>
            <a:lvl6pPr marL="2286000" algn="l" defTabSz="914400" rtl="0" eaLnBrk="1" latinLnBrk="0" hangingPunct="1">
              <a:defRPr kern="1200">
                <a:solidFill>
                  <a:schemeClr val="tx1"/>
                </a:solidFill>
                <a:latin typeface="Tw Cen MT" panose="020B0602020104020603" pitchFamily="34" charset="0"/>
                <a:ea typeface="+mn-ea"/>
                <a:cs typeface="+mn-cs"/>
              </a:defRPr>
            </a:lvl6pPr>
            <a:lvl7pPr marL="2743200" algn="l" defTabSz="914400" rtl="0" eaLnBrk="1" latinLnBrk="0" hangingPunct="1">
              <a:defRPr kern="1200">
                <a:solidFill>
                  <a:schemeClr val="tx1"/>
                </a:solidFill>
                <a:latin typeface="Tw Cen MT" panose="020B0602020104020603" pitchFamily="34" charset="0"/>
                <a:ea typeface="+mn-ea"/>
                <a:cs typeface="+mn-cs"/>
              </a:defRPr>
            </a:lvl7pPr>
            <a:lvl8pPr marL="3200400" algn="l" defTabSz="914400" rtl="0" eaLnBrk="1" latinLnBrk="0" hangingPunct="1">
              <a:defRPr kern="1200">
                <a:solidFill>
                  <a:schemeClr val="tx1"/>
                </a:solidFill>
                <a:latin typeface="Tw Cen MT" panose="020B0602020104020603" pitchFamily="34" charset="0"/>
                <a:ea typeface="+mn-ea"/>
                <a:cs typeface="+mn-cs"/>
              </a:defRPr>
            </a:lvl8pPr>
            <a:lvl9pPr marL="3657600" algn="l" defTabSz="914400" rtl="0" eaLnBrk="1" latinLnBrk="0" hangingPunct="1">
              <a:defRPr kern="1200">
                <a:solidFill>
                  <a:schemeClr val="tx1"/>
                </a:solidFill>
                <a:latin typeface="Tw Cen MT" panose="020B0602020104020603" pitchFamily="34" charset="0"/>
                <a:ea typeface="+mn-ea"/>
                <a:cs typeface="+mn-cs"/>
              </a:defRPr>
            </a:lvl9pPr>
          </a:lstStyle>
          <a:p>
            <a:r>
              <a:rPr lang="en-US" sz="1600" dirty="0">
                <a:latin typeface="+mn-lt"/>
                <a:cs typeface="Arial" panose="020B0604020202020204" pitchFamily="34" charset="0"/>
              </a:rPr>
              <a:t>Survivor Benefits </a:t>
            </a:r>
          </a:p>
        </p:txBody>
      </p:sp>
    </p:spTree>
    <p:extLst>
      <p:ext uri="{BB962C8B-B14F-4D97-AF65-F5344CB8AC3E}">
        <p14:creationId xmlns:p14="http://schemas.microsoft.com/office/powerpoint/2010/main" val="17491551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1862" cy="466566"/>
          </a:xfrm>
          <a:prstGeom prst="rect">
            <a:avLst/>
          </a:prstGeom>
        </p:spPr>
        <p:txBody>
          <a:bodyPr vert="horz" lIns="91403" tIns="45702" rIns="91403" bIns="45702" rtlCol="0"/>
          <a:lstStyle>
            <a:lvl1pPr algn="l">
              <a:defRPr sz="1200"/>
            </a:lvl1pPr>
          </a:lstStyle>
          <a:p>
            <a:endParaRPr lang="en-US"/>
          </a:p>
        </p:txBody>
      </p:sp>
      <p:sp>
        <p:nvSpPr>
          <p:cNvPr id="3" name="Date Placeholder 2"/>
          <p:cNvSpPr>
            <a:spLocks noGrp="1"/>
          </p:cNvSpPr>
          <p:nvPr>
            <p:ph type="dt" idx="1"/>
          </p:nvPr>
        </p:nvSpPr>
        <p:spPr>
          <a:xfrm>
            <a:off x="3976477" y="0"/>
            <a:ext cx="3041862" cy="466566"/>
          </a:xfrm>
          <a:prstGeom prst="rect">
            <a:avLst/>
          </a:prstGeom>
        </p:spPr>
        <p:txBody>
          <a:bodyPr vert="horz" lIns="91403" tIns="45702" rIns="91403" bIns="45702" rtlCol="0"/>
          <a:lstStyle>
            <a:lvl1pPr algn="r">
              <a:defRPr sz="1200"/>
            </a:lvl1pPr>
          </a:lstStyle>
          <a:p>
            <a:fld id="{F63E9326-5B25-4A72-963A-967F11E4412D}" type="datetimeFigureOut">
              <a:rPr lang="en-US" smtClean="0"/>
              <a:t>8/11/2023</a:t>
            </a:fld>
            <a:endParaRPr lang="en-US"/>
          </a:p>
        </p:txBody>
      </p:sp>
      <p:sp>
        <p:nvSpPr>
          <p:cNvPr id="4" name="Slide Image Placeholder 3"/>
          <p:cNvSpPr>
            <a:spLocks noGrp="1" noRot="1" noChangeAspect="1"/>
          </p:cNvSpPr>
          <p:nvPr>
            <p:ph type="sldImg" idx="2"/>
          </p:nvPr>
        </p:nvSpPr>
        <p:spPr>
          <a:xfrm>
            <a:off x="719138" y="1163638"/>
            <a:ext cx="5581650" cy="3140075"/>
          </a:xfrm>
          <a:prstGeom prst="rect">
            <a:avLst/>
          </a:prstGeom>
          <a:noFill/>
          <a:ln w="12700">
            <a:solidFill>
              <a:prstClr val="black"/>
            </a:solidFill>
          </a:ln>
        </p:spPr>
        <p:txBody>
          <a:bodyPr vert="horz" lIns="91403" tIns="45702" rIns="91403" bIns="45702" rtlCol="0" anchor="ctr"/>
          <a:lstStyle/>
          <a:p>
            <a:endParaRPr lang="en-US"/>
          </a:p>
        </p:txBody>
      </p:sp>
      <p:sp>
        <p:nvSpPr>
          <p:cNvPr id="5" name="Notes Placeholder 4"/>
          <p:cNvSpPr>
            <a:spLocks noGrp="1"/>
          </p:cNvSpPr>
          <p:nvPr>
            <p:ph type="body" sz="quarter" idx="3"/>
          </p:nvPr>
        </p:nvSpPr>
        <p:spPr>
          <a:xfrm>
            <a:off x="701358" y="4478397"/>
            <a:ext cx="5617209" cy="3664288"/>
          </a:xfrm>
          <a:prstGeom prst="rect">
            <a:avLst/>
          </a:prstGeom>
        </p:spPr>
        <p:txBody>
          <a:bodyPr vert="horz" lIns="91403" tIns="45702" rIns="91403" bIns="4570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39360"/>
            <a:ext cx="3041862" cy="466566"/>
          </a:xfrm>
          <a:prstGeom prst="rect">
            <a:avLst/>
          </a:prstGeom>
        </p:spPr>
        <p:txBody>
          <a:bodyPr vert="horz" lIns="91403" tIns="45702" rIns="91403" bIns="45702" rtlCol="0" anchor="b"/>
          <a:lstStyle>
            <a:lvl1pPr algn="l">
              <a:defRPr sz="1200"/>
            </a:lvl1pPr>
          </a:lstStyle>
          <a:p>
            <a:endParaRPr lang="en-US"/>
          </a:p>
        </p:txBody>
      </p:sp>
      <p:sp>
        <p:nvSpPr>
          <p:cNvPr id="7" name="Slide Number Placeholder 6"/>
          <p:cNvSpPr>
            <a:spLocks noGrp="1"/>
          </p:cNvSpPr>
          <p:nvPr>
            <p:ph type="sldNum" sz="quarter" idx="5"/>
          </p:nvPr>
        </p:nvSpPr>
        <p:spPr>
          <a:xfrm>
            <a:off x="3976477" y="8839360"/>
            <a:ext cx="3041862" cy="466566"/>
          </a:xfrm>
          <a:prstGeom prst="rect">
            <a:avLst/>
          </a:prstGeom>
        </p:spPr>
        <p:txBody>
          <a:bodyPr vert="horz" lIns="91403" tIns="45702" rIns="91403" bIns="45702" rtlCol="0" anchor="b"/>
          <a:lstStyle>
            <a:lvl1pPr algn="r">
              <a:defRPr sz="1200"/>
            </a:lvl1pPr>
          </a:lstStyle>
          <a:p>
            <a:fld id="{761DFC42-C74D-4DC6-9464-5A40DD62EE66}" type="slidenum">
              <a:rPr lang="en-US" smtClean="0"/>
              <a:t>‹#›</a:t>
            </a:fld>
            <a:endParaRPr lang="en-US"/>
          </a:p>
        </p:txBody>
      </p:sp>
    </p:spTree>
    <p:extLst>
      <p:ext uri="{BB962C8B-B14F-4D97-AF65-F5344CB8AC3E}">
        <p14:creationId xmlns:p14="http://schemas.microsoft.com/office/powerpoint/2010/main" val="36467349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Basically, only the highest person can claim the accrued benefits </a:t>
            </a:r>
          </a:p>
        </p:txBody>
      </p:sp>
      <p:sp>
        <p:nvSpPr>
          <p:cNvPr id="4" name="Slide Number Placeholder 3"/>
          <p:cNvSpPr>
            <a:spLocks noGrp="1"/>
          </p:cNvSpPr>
          <p:nvPr>
            <p:ph type="sldNum" sz="quarter" idx="10"/>
          </p:nvPr>
        </p:nvSpPr>
        <p:spPr/>
        <p:txBody>
          <a:bodyPr/>
          <a:lstStyle/>
          <a:p>
            <a:fld id="{761DFC42-C74D-4DC6-9464-5A40DD62EE66}" type="slidenum">
              <a:rPr lang="en-US" smtClean="0"/>
              <a:t>7</a:t>
            </a:fld>
            <a:endParaRPr lang="en-US"/>
          </a:p>
        </p:txBody>
      </p:sp>
    </p:spTree>
    <p:extLst>
      <p:ext uri="{BB962C8B-B14F-4D97-AF65-F5344CB8AC3E}">
        <p14:creationId xmlns:p14="http://schemas.microsoft.com/office/powerpoint/2010/main" val="10113445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1DFC42-C74D-4DC6-9464-5A40DD62EE66}" type="slidenum">
              <a:rPr lang="en-US" smtClean="0"/>
              <a:t>32</a:t>
            </a:fld>
            <a:endParaRPr lang="en-US"/>
          </a:p>
        </p:txBody>
      </p:sp>
    </p:spTree>
    <p:extLst>
      <p:ext uri="{BB962C8B-B14F-4D97-AF65-F5344CB8AC3E}">
        <p14:creationId xmlns:p14="http://schemas.microsoft.com/office/powerpoint/2010/main" val="3991892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Death Cert, medical expenses, discharge, marriage</a:t>
            </a:r>
            <a:r>
              <a:rPr lang="en-US" baseline="0" dirty="0"/>
              <a:t> license, birth certificate…</a:t>
            </a:r>
            <a:endParaRPr lang="en-US" dirty="0"/>
          </a:p>
        </p:txBody>
      </p:sp>
      <p:sp>
        <p:nvSpPr>
          <p:cNvPr id="4" name="Slide Number Placeholder 3"/>
          <p:cNvSpPr>
            <a:spLocks noGrp="1"/>
          </p:cNvSpPr>
          <p:nvPr>
            <p:ph type="sldNum" sz="quarter" idx="10"/>
          </p:nvPr>
        </p:nvSpPr>
        <p:spPr/>
        <p:txBody>
          <a:bodyPr/>
          <a:lstStyle/>
          <a:p>
            <a:fld id="{761DFC42-C74D-4DC6-9464-5A40DD62EE66}" type="slidenum">
              <a:rPr lang="en-US" smtClean="0"/>
              <a:t>50</a:t>
            </a:fld>
            <a:endParaRPr lang="en-US"/>
          </a:p>
        </p:txBody>
      </p:sp>
    </p:spTree>
    <p:extLst>
      <p:ext uri="{BB962C8B-B14F-4D97-AF65-F5344CB8AC3E}">
        <p14:creationId xmlns:p14="http://schemas.microsoft.com/office/powerpoint/2010/main" val="37996621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Pay close attention to 25 27 35</a:t>
            </a:r>
          </a:p>
        </p:txBody>
      </p:sp>
      <p:sp>
        <p:nvSpPr>
          <p:cNvPr id="4" name="Slide Number Placeholder 3"/>
          <p:cNvSpPr>
            <a:spLocks noGrp="1"/>
          </p:cNvSpPr>
          <p:nvPr>
            <p:ph type="sldNum" sz="quarter" idx="10"/>
          </p:nvPr>
        </p:nvSpPr>
        <p:spPr/>
        <p:txBody>
          <a:bodyPr/>
          <a:lstStyle/>
          <a:p>
            <a:fld id="{761DFC42-C74D-4DC6-9464-5A40DD62EE66}" type="slidenum">
              <a:rPr lang="en-US" smtClean="0"/>
              <a:t>51</a:t>
            </a:fld>
            <a:endParaRPr lang="en-US"/>
          </a:p>
        </p:txBody>
      </p:sp>
    </p:spTree>
    <p:extLst>
      <p:ext uri="{BB962C8B-B14F-4D97-AF65-F5344CB8AC3E}">
        <p14:creationId xmlns:p14="http://schemas.microsoft.com/office/powerpoint/2010/main" val="13089676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0775" cy="34893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6975B8DE-0085-4578-B157-DB00DBD0B1A6}" type="slidenum">
              <a:rPr lang="en-US" altLang="en-US" smtClean="0"/>
              <a:pPr>
                <a:defRPr/>
              </a:pPr>
              <a:t>52</a:t>
            </a:fld>
            <a:endParaRPr lang="en-US" altLang="en-US"/>
          </a:p>
        </p:txBody>
      </p:sp>
    </p:spTree>
    <p:extLst>
      <p:ext uri="{BB962C8B-B14F-4D97-AF65-F5344CB8AC3E}">
        <p14:creationId xmlns:p14="http://schemas.microsoft.com/office/powerpoint/2010/main" val="6006138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You can’t get more than what the veteran was</a:t>
            </a:r>
            <a:r>
              <a:rPr lang="en-US" baseline="0" dirty="0"/>
              <a:t> owed</a:t>
            </a:r>
            <a:endParaRPr lang="en-US" dirty="0"/>
          </a:p>
        </p:txBody>
      </p:sp>
      <p:sp>
        <p:nvSpPr>
          <p:cNvPr id="4" name="Slide Number Placeholder 3"/>
          <p:cNvSpPr>
            <a:spLocks noGrp="1"/>
          </p:cNvSpPr>
          <p:nvPr>
            <p:ph type="sldNum" sz="quarter" idx="10"/>
          </p:nvPr>
        </p:nvSpPr>
        <p:spPr/>
        <p:txBody>
          <a:bodyPr/>
          <a:lstStyle/>
          <a:p>
            <a:fld id="{761DFC42-C74D-4DC6-9464-5A40DD62EE66}" type="slidenum">
              <a:rPr lang="en-US" smtClean="0"/>
              <a:t>8</a:t>
            </a:fld>
            <a:endParaRPr lang="en-US"/>
          </a:p>
        </p:txBody>
      </p:sp>
    </p:spTree>
    <p:extLst>
      <p:ext uri="{BB962C8B-B14F-4D97-AF65-F5344CB8AC3E}">
        <p14:creationId xmlns:p14="http://schemas.microsoft.com/office/powerpoint/2010/main" val="33290548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You can’t get more than what the veteran was</a:t>
            </a:r>
            <a:r>
              <a:rPr lang="en-US" baseline="0" dirty="0"/>
              <a:t> owed</a:t>
            </a:r>
            <a:endParaRPr lang="en-US" dirty="0"/>
          </a:p>
        </p:txBody>
      </p:sp>
      <p:sp>
        <p:nvSpPr>
          <p:cNvPr id="4" name="Slide Number Placeholder 3"/>
          <p:cNvSpPr>
            <a:spLocks noGrp="1"/>
          </p:cNvSpPr>
          <p:nvPr>
            <p:ph type="sldNum" sz="quarter" idx="10"/>
          </p:nvPr>
        </p:nvSpPr>
        <p:spPr/>
        <p:txBody>
          <a:bodyPr/>
          <a:lstStyle/>
          <a:p>
            <a:fld id="{761DFC42-C74D-4DC6-9464-5A40DD62EE66}" type="slidenum">
              <a:rPr lang="en-US" smtClean="0"/>
              <a:t>9</a:t>
            </a:fld>
            <a:endParaRPr lang="en-US"/>
          </a:p>
        </p:txBody>
      </p:sp>
    </p:spTree>
    <p:extLst>
      <p:ext uri="{BB962C8B-B14F-4D97-AF65-F5344CB8AC3E}">
        <p14:creationId xmlns:p14="http://schemas.microsoft.com/office/powerpoint/2010/main" val="40916322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No “evil stepmother</a:t>
            </a:r>
            <a:r>
              <a:rPr lang="en-US" baseline="0" dirty="0"/>
              <a:t> rule” re dependent children living with surviving spouse</a:t>
            </a:r>
            <a:endParaRPr lang="en-US" dirty="0"/>
          </a:p>
        </p:txBody>
      </p:sp>
      <p:sp>
        <p:nvSpPr>
          <p:cNvPr id="4" name="Slide Number Placeholder 3"/>
          <p:cNvSpPr>
            <a:spLocks noGrp="1"/>
          </p:cNvSpPr>
          <p:nvPr>
            <p:ph type="sldNum" sz="quarter" idx="10"/>
          </p:nvPr>
        </p:nvSpPr>
        <p:spPr/>
        <p:txBody>
          <a:bodyPr/>
          <a:lstStyle/>
          <a:p>
            <a:fld id="{761DFC42-C74D-4DC6-9464-5A40DD62EE66}" type="slidenum">
              <a:rPr lang="en-US" smtClean="0"/>
              <a:t>12</a:t>
            </a:fld>
            <a:endParaRPr lang="en-US"/>
          </a:p>
        </p:txBody>
      </p:sp>
    </p:spTree>
    <p:extLst>
      <p:ext uri="{BB962C8B-B14F-4D97-AF65-F5344CB8AC3E}">
        <p14:creationId xmlns:p14="http://schemas.microsoft.com/office/powerpoint/2010/main" val="39748784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Maybe… Depending on what the actual cause of death is. If her knee locked up and she couldn’t hit the brakes, or if she fell asleep while driving. You must always look at the death certificate and</a:t>
            </a:r>
            <a:r>
              <a:rPr lang="en-US" baseline="0" dirty="0"/>
              <a:t> any available records such as police reports concerning the death. </a:t>
            </a:r>
            <a:endParaRPr lang="en-US" dirty="0"/>
          </a:p>
        </p:txBody>
      </p:sp>
      <p:sp>
        <p:nvSpPr>
          <p:cNvPr id="4" name="Slide Number Placeholder 3"/>
          <p:cNvSpPr>
            <a:spLocks noGrp="1"/>
          </p:cNvSpPr>
          <p:nvPr>
            <p:ph type="sldNum" sz="quarter" idx="10"/>
          </p:nvPr>
        </p:nvSpPr>
        <p:spPr/>
        <p:txBody>
          <a:bodyPr/>
          <a:lstStyle/>
          <a:p>
            <a:fld id="{761DFC42-C74D-4DC6-9464-5A40DD62EE66}" type="slidenum">
              <a:rPr lang="en-US" smtClean="0"/>
              <a:t>20</a:t>
            </a:fld>
            <a:endParaRPr lang="en-US"/>
          </a:p>
        </p:txBody>
      </p:sp>
    </p:spTree>
    <p:extLst>
      <p:ext uri="{BB962C8B-B14F-4D97-AF65-F5344CB8AC3E}">
        <p14:creationId xmlns:p14="http://schemas.microsoft.com/office/powerpoint/2010/main" val="13379134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YES</a:t>
            </a:r>
          </a:p>
        </p:txBody>
      </p:sp>
      <p:sp>
        <p:nvSpPr>
          <p:cNvPr id="4" name="Slide Number Placeholder 3"/>
          <p:cNvSpPr>
            <a:spLocks noGrp="1"/>
          </p:cNvSpPr>
          <p:nvPr>
            <p:ph type="sldNum" sz="quarter" idx="10"/>
          </p:nvPr>
        </p:nvSpPr>
        <p:spPr/>
        <p:txBody>
          <a:bodyPr/>
          <a:lstStyle/>
          <a:p>
            <a:fld id="{761DFC42-C74D-4DC6-9464-5A40DD62EE66}" type="slidenum">
              <a:rPr lang="en-US" smtClean="0"/>
              <a:t>21</a:t>
            </a:fld>
            <a:endParaRPr lang="en-US"/>
          </a:p>
        </p:txBody>
      </p:sp>
    </p:spTree>
    <p:extLst>
      <p:ext uri="{BB962C8B-B14F-4D97-AF65-F5344CB8AC3E}">
        <p14:creationId xmlns:p14="http://schemas.microsoft.com/office/powerpoint/2010/main" val="13108438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You can also substitute a substitute</a:t>
            </a:r>
          </a:p>
        </p:txBody>
      </p:sp>
      <p:sp>
        <p:nvSpPr>
          <p:cNvPr id="4" name="Slide Number Placeholder 3"/>
          <p:cNvSpPr>
            <a:spLocks noGrp="1"/>
          </p:cNvSpPr>
          <p:nvPr>
            <p:ph type="sldNum" sz="quarter" idx="10"/>
          </p:nvPr>
        </p:nvSpPr>
        <p:spPr/>
        <p:txBody>
          <a:bodyPr/>
          <a:lstStyle/>
          <a:p>
            <a:fld id="{761DFC42-C74D-4DC6-9464-5A40DD62EE66}" type="slidenum">
              <a:rPr lang="en-US" smtClean="0"/>
              <a:t>22</a:t>
            </a:fld>
            <a:endParaRPr lang="en-US"/>
          </a:p>
        </p:txBody>
      </p:sp>
    </p:spTree>
    <p:extLst>
      <p:ext uri="{BB962C8B-B14F-4D97-AF65-F5344CB8AC3E}">
        <p14:creationId xmlns:p14="http://schemas.microsoft.com/office/powerpoint/2010/main" val="13476807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If the medical expenses were already considered</a:t>
            </a:r>
            <a:r>
              <a:rPr lang="en-US" baseline="0" dirty="0"/>
              <a:t> in the veteran’s live pension award they will not be counted again for survivors pension</a:t>
            </a:r>
            <a:endParaRPr lang="en-US" dirty="0"/>
          </a:p>
        </p:txBody>
      </p:sp>
      <p:sp>
        <p:nvSpPr>
          <p:cNvPr id="4" name="Slide Number Placeholder 3"/>
          <p:cNvSpPr>
            <a:spLocks noGrp="1"/>
          </p:cNvSpPr>
          <p:nvPr>
            <p:ph type="sldNum" sz="quarter" idx="10"/>
          </p:nvPr>
        </p:nvSpPr>
        <p:spPr/>
        <p:txBody>
          <a:bodyPr/>
          <a:lstStyle/>
          <a:p>
            <a:fld id="{761DFC42-C74D-4DC6-9464-5A40DD62EE66}" type="slidenum">
              <a:rPr lang="en-US" smtClean="0"/>
              <a:t>27</a:t>
            </a:fld>
            <a:endParaRPr lang="en-US"/>
          </a:p>
        </p:txBody>
      </p:sp>
    </p:spTree>
    <p:extLst>
      <p:ext uri="{BB962C8B-B14F-4D97-AF65-F5344CB8AC3E}">
        <p14:creationId xmlns:p14="http://schemas.microsoft.com/office/powerpoint/2010/main" val="18602691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1DFC42-C74D-4DC6-9464-5A40DD62EE66}" type="slidenum">
              <a:rPr lang="en-US" smtClean="0"/>
              <a:t>28</a:t>
            </a:fld>
            <a:endParaRPr lang="en-US"/>
          </a:p>
        </p:txBody>
      </p:sp>
    </p:spTree>
    <p:extLst>
      <p:ext uri="{BB962C8B-B14F-4D97-AF65-F5344CB8AC3E}">
        <p14:creationId xmlns:p14="http://schemas.microsoft.com/office/powerpoint/2010/main" val="38772429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676638376"/>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609600" y="6356351"/>
            <a:ext cx="2844800" cy="365125"/>
          </a:xfrm>
          <a:prstGeom prst="rect">
            <a:avLst/>
          </a:prstGeom>
        </p:spPr>
        <p:txBody>
          <a:bodyPr/>
          <a:lstStyle>
            <a:lvl1pPr>
              <a:defRPr/>
            </a:lvl1pPr>
          </a:lstStyle>
          <a:p>
            <a:pPr>
              <a:defRPr/>
            </a:pPr>
            <a:fld id="{58275F71-03D8-4E4B-9D1C-D9F8B6AB7123}" type="datetime1">
              <a:rPr lang="en-US" smtClean="0"/>
              <a:pPr>
                <a:defRPr/>
              </a:pPr>
              <a:t>8/11/2023</a:t>
            </a:fld>
            <a:endParaRPr lang="en-US"/>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lvl1pPr>
              <a:defRPr/>
            </a:lvl1pPr>
          </a:lstStyle>
          <a:p>
            <a:fld id="{F675AD29-2591-4391-8D28-DD298FB87CE4}" type="slidenum">
              <a:rPr lang="en-US" altLang="en-US" smtClean="0"/>
              <a:pPr/>
              <a:t>‹#›</a:t>
            </a:fld>
            <a:endParaRPr lang="en-US" altLang="en-US"/>
          </a:p>
        </p:txBody>
      </p:sp>
    </p:spTree>
    <p:extLst>
      <p:ext uri="{BB962C8B-B14F-4D97-AF65-F5344CB8AC3E}">
        <p14:creationId xmlns:p14="http://schemas.microsoft.com/office/powerpoint/2010/main" val="2571442770"/>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0145180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1098996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table</a:t>
            </a:r>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6818091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chart</a:t>
            </a:r>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4372892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9351812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609600" y="6356351"/>
            <a:ext cx="2844800" cy="365125"/>
          </a:xfrm>
          <a:prstGeom prst="rect">
            <a:avLst/>
          </a:prstGeom>
        </p:spPr>
        <p:txBody>
          <a:bodyPr/>
          <a:lstStyle>
            <a:lvl1pPr>
              <a:defRPr/>
            </a:lvl1pPr>
          </a:lstStyle>
          <a:p>
            <a:pPr>
              <a:defRPr/>
            </a:pPr>
            <a:fld id="{58275F71-03D8-4E4B-9D1C-D9F8B6AB7123}" type="datetime1">
              <a:rPr lang="en-US" smtClean="0"/>
              <a:pPr>
                <a:defRPr/>
              </a:pPr>
              <a:t>8/11/2023</a:t>
            </a:fld>
            <a:endParaRPr lang="en-US"/>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lvl1pPr>
              <a:defRPr/>
            </a:lvl1pPr>
          </a:lstStyle>
          <a:p>
            <a:fld id="{F675AD29-2591-4391-8D28-DD298FB87CE4}" type="slidenum">
              <a:rPr lang="en-US" altLang="en-US" smtClean="0"/>
              <a:pPr/>
              <a:t>‹#›</a:t>
            </a:fld>
            <a:endParaRPr lang="en-US" altLang="en-US"/>
          </a:p>
        </p:txBody>
      </p:sp>
    </p:spTree>
    <p:extLst>
      <p:ext uri="{BB962C8B-B14F-4D97-AF65-F5344CB8AC3E}">
        <p14:creationId xmlns:p14="http://schemas.microsoft.com/office/powerpoint/2010/main" val="2173472570"/>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13748942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79609262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table</a:t>
            </a:r>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7710367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609600" y="6356351"/>
            <a:ext cx="2844800" cy="365125"/>
          </a:xfrm>
          <a:prstGeom prst="rect">
            <a:avLst/>
          </a:prstGeom>
        </p:spPr>
        <p:txBody>
          <a:bodyPr/>
          <a:lstStyle>
            <a:lvl1pPr>
              <a:defRPr/>
            </a:lvl1pPr>
          </a:lstStyle>
          <a:p>
            <a:pPr>
              <a:defRPr/>
            </a:pPr>
            <a:fld id="{58275F71-03D8-4E4B-9D1C-D9F8B6AB7123}" type="datetime1">
              <a:rPr lang="en-US" smtClean="0"/>
              <a:pPr>
                <a:defRPr/>
              </a:pPr>
              <a:t>8/11/2023</a:t>
            </a:fld>
            <a:endParaRPr lang="en-US"/>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lvl1pPr>
              <a:defRPr/>
            </a:lvl1pPr>
          </a:lstStyle>
          <a:p>
            <a:fld id="{F675AD29-2591-4391-8D28-DD298FB87CE4}" type="slidenum">
              <a:rPr lang="en-US" altLang="en-US" smtClean="0"/>
              <a:pPr/>
              <a:t>‹#›</a:t>
            </a:fld>
            <a:endParaRPr lang="en-US" altLang="en-US"/>
          </a:p>
        </p:txBody>
      </p:sp>
    </p:spTree>
    <p:extLst>
      <p:ext uri="{BB962C8B-B14F-4D97-AF65-F5344CB8AC3E}">
        <p14:creationId xmlns:p14="http://schemas.microsoft.com/office/powerpoint/2010/main" val="1812383056"/>
      </p:ext>
    </p:extLst>
  </p:cSld>
  <p:clrMapOvr>
    <a:masterClrMapping/>
  </p:clrMapOvr>
  <p:hf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chart</a:t>
            </a:r>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78943176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7574640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609600" y="6356351"/>
            <a:ext cx="2844800" cy="365125"/>
          </a:xfrm>
          <a:prstGeom prst="rect">
            <a:avLst/>
          </a:prstGeom>
        </p:spPr>
        <p:txBody>
          <a:bodyPr/>
          <a:lstStyle>
            <a:lvl1pPr>
              <a:defRPr/>
            </a:lvl1pPr>
          </a:lstStyle>
          <a:p>
            <a:pPr>
              <a:defRPr/>
            </a:pPr>
            <a:fld id="{F3DE49E5-9D74-4184-8F4A-8461C4BAA875}" type="datetime1">
              <a:rPr lang="en-US" smtClean="0"/>
              <a:pPr>
                <a:defRPr/>
              </a:pPr>
              <a:t>8/11/2023</a:t>
            </a:fld>
            <a:endParaRPr lang="en-US"/>
          </a:p>
        </p:txBody>
      </p:sp>
      <p:sp>
        <p:nvSpPr>
          <p:cNvPr id="4" name="Footer Placeholder 3"/>
          <p:cNvSpPr>
            <a:spLocks noGrp="1"/>
          </p:cNvSpPr>
          <p:nvPr>
            <p:ph type="ftr" sz="quarter" idx="11"/>
          </p:nvPr>
        </p:nvSpPr>
        <p:spPr>
          <a:xfrm>
            <a:off x="4165600" y="6356351"/>
            <a:ext cx="4368800" cy="365125"/>
          </a:xfrm>
          <a:prstGeom prst="rect">
            <a:avLst/>
          </a:prstGeom>
        </p:spPr>
        <p:txBody>
          <a:bodyPr/>
          <a:lstStyle>
            <a:lvl1pPr>
              <a:defRPr sz="1400">
                <a:solidFill>
                  <a:schemeClr val="tx1"/>
                </a:solidFill>
              </a:defRPr>
            </a:lvl1pPr>
          </a:lstStyle>
          <a:p>
            <a:pPr>
              <a:defRPr/>
            </a:pPr>
            <a:endParaRPr lang="en-US"/>
          </a:p>
        </p:txBody>
      </p:sp>
      <p:sp>
        <p:nvSpPr>
          <p:cNvPr id="5" name="Slide Number Placeholder 4"/>
          <p:cNvSpPr>
            <a:spLocks noGrp="1"/>
          </p:cNvSpPr>
          <p:nvPr>
            <p:ph type="sldNum" sz="quarter" idx="12"/>
          </p:nvPr>
        </p:nvSpPr>
        <p:spPr>
          <a:xfrm>
            <a:off x="8737600" y="6356351"/>
            <a:ext cx="2844800" cy="365125"/>
          </a:xfrm>
          <a:prstGeom prst="rect">
            <a:avLst/>
          </a:prstGeom>
        </p:spPr>
        <p:txBody>
          <a:bodyPr/>
          <a:lstStyle>
            <a:lvl1pPr>
              <a:defRPr sz="2400"/>
            </a:lvl1pPr>
          </a:lstStyle>
          <a:p>
            <a:fld id="{D2883AC6-3BCB-4E2C-97F6-0CA5EF156167}" type="slidenum">
              <a:rPr lang="en-US" altLang="en-US" smtClean="0"/>
              <a:pPr/>
              <a:t>‹#›</a:t>
            </a:fld>
            <a:endParaRPr lang="en-US" altLang="en-US"/>
          </a:p>
        </p:txBody>
      </p:sp>
    </p:spTree>
    <p:extLst>
      <p:ext uri="{BB962C8B-B14F-4D97-AF65-F5344CB8AC3E}">
        <p14:creationId xmlns:p14="http://schemas.microsoft.com/office/powerpoint/2010/main" val="17148880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a:xfrm>
            <a:off x="8610600" y="6356351"/>
            <a:ext cx="2743200" cy="365125"/>
          </a:xfrm>
          <a:prstGeom prst="rect">
            <a:avLst/>
          </a:prstGeom>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41770758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lvl1pPr>
              <a:defRPr sz="2000"/>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0237355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6787752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table</a:t>
            </a:r>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6984969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chart</a:t>
            </a:r>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340342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75466088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7.xml"/><Relationship Id="rId7" Type="http://schemas.openxmlformats.org/officeDocument/2006/relationships/theme" Target="../theme/theme2.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5" Type="http://schemas.openxmlformats.org/officeDocument/2006/relationships/slideLayout" Target="../slideLayouts/slideLayout9.xml"/><Relationship Id="rId4" Type="http://schemas.openxmlformats.org/officeDocument/2006/relationships/slideLayout" Target="../slideLayouts/slideLayout8.xml"/></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13.xml"/><Relationship Id="rId7" Type="http://schemas.openxmlformats.org/officeDocument/2006/relationships/theme" Target="../theme/theme3.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5" Type="http://schemas.openxmlformats.org/officeDocument/2006/relationships/slideLayout" Target="../slideLayouts/slideLayout15.xml"/><Relationship Id="rId4" Type="http://schemas.openxmlformats.org/officeDocument/2006/relationships/slideLayout" Target="../slideLayouts/slideLayout14.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9.xml"/><Relationship Id="rId7" Type="http://schemas.openxmlformats.org/officeDocument/2006/relationships/image" Target="../media/image3.png"/><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theme" Target="../theme/theme4.xml"/><Relationship Id="rId5" Type="http://schemas.openxmlformats.org/officeDocument/2006/relationships/slideLayout" Target="../slideLayouts/slideLayout21.xml"/><Relationship Id="rId4"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rotWithShape="1">
          <a:blip r:embed="rId6">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2" name="Picture 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3504904442"/>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43" r:id="rId4"/>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807542208"/>
      </p:ext>
    </p:extLst>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987255057"/>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2552947121"/>
      </p:ext>
    </p:extLst>
  </p:cSld>
  <p:clrMap bg1="lt1" tx1="dk1" bg2="lt2" tx2="dk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2" Type="http://schemas.openxmlformats.org/officeDocument/2006/relationships/hyperlink" Target="https://www.law.cornell.edu/uscode/text/38/2303" TargetMode="Externa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7.xml.rels><?xml version="1.0" encoding="UTF-8" standalone="yes"?>
<Relationships xmlns="http://schemas.openxmlformats.org/package/2006/relationships"><Relationship Id="rId3" Type="http://schemas.openxmlformats.org/officeDocument/2006/relationships/hyperlink" Target="https://www.cem.va.gov/pre-need/" TargetMode="External"/><Relationship Id="rId2" Type="http://schemas.openxmlformats.org/officeDocument/2006/relationships/hyperlink" Target="http://www.va.gov/burials-memorials/pre-need-eligibilty" TargetMode="External"/><Relationship Id="rId1" Type="http://schemas.openxmlformats.org/officeDocument/2006/relationships/slideLayout" Target="../slideLayouts/slideLayout5.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91116" y="2693987"/>
            <a:ext cx="7772400" cy="1470025"/>
          </a:xfrm>
        </p:spPr>
        <p:txBody>
          <a:bodyPr/>
          <a:lstStyle/>
          <a:p>
            <a:pPr algn="ctr"/>
            <a:r>
              <a:rPr lang="en-US" b="1" dirty="0">
                <a:latin typeface="Arial" panose="020B0604020202020204" pitchFamily="34" charset="0"/>
                <a:cs typeface="Arial" panose="020B0604020202020204" pitchFamily="34" charset="0"/>
              </a:rPr>
              <a:t>	</a:t>
            </a:r>
            <a:r>
              <a:rPr lang="en-US" b="1" dirty="0">
                <a:latin typeface="Times New Roman" panose="02020603050405020304" pitchFamily="18" charset="0"/>
                <a:cs typeface="Times New Roman" panose="02020603050405020304" pitchFamily="18" charset="0"/>
              </a:rPr>
              <a:t>Survivor Benefits</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	</a:t>
            </a:r>
            <a:r>
              <a:rPr kumimoji="0" lang="en-US" sz="2400" b="1" i="0" u="none" strike="noStrike" kern="1200" cap="none"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t>VFW Basic Training</a:t>
            </a:r>
            <a:br>
              <a:rPr kumimoji="0" lang="en-US" sz="2400" b="1" i="0" u="none" strike="noStrike" kern="1200" cap="none"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br>
            <a:br>
              <a:rPr lang="en-US" b="1" dirty="0">
                <a:latin typeface="Arial" panose="020B0604020202020204" pitchFamily="34" charset="0"/>
                <a:cs typeface="Arial" panose="020B0604020202020204" pitchFamily="34" charset="0"/>
              </a:rPr>
            </a:br>
            <a:endParaRPr lang="en-US"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434790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86871" y="1480458"/>
            <a:ext cx="11535015" cy="4794836"/>
          </a:xfrm>
        </p:spPr>
        <p:txBody>
          <a:bodyPr/>
          <a:lstStyle/>
          <a:p>
            <a:pPr marL="0" indent="0">
              <a:buNone/>
            </a:pPr>
            <a:r>
              <a:rPr lang="en-US" sz="2800" dirty="0"/>
              <a:t>Dependency and Indemnity Compensation (DIC) is a tax free monetary benefit paid to eligible survivors of military service members who died in the line of duty or eligible survivors of veterans whose </a:t>
            </a:r>
            <a:r>
              <a:rPr lang="en-US" sz="2800" b="1" dirty="0"/>
              <a:t>death was related to a disease or injury that was caused by active military service</a:t>
            </a:r>
            <a:r>
              <a:rPr lang="en-US" sz="2800" dirty="0"/>
              <a:t>.</a:t>
            </a:r>
          </a:p>
          <a:p>
            <a:pPr marL="0" indent="0">
              <a:buNone/>
            </a:pPr>
            <a:endParaRPr lang="en-US" sz="2800" dirty="0"/>
          </a:p>
          <a:p>
            <a:pPr marL="0" indent="0">
              <a:buNone/>
            </a:pPr>
            <a:r>
              <a:rPr lang="en-US" sz="2800" dirty="0"/>
              <a:t>A claim for DIC can be filed at any time after the veteran’s death.</a:t>
            </a:r>
          </a:p>
          <a:p>
            <a:pPr marL="0" indent="0">
              <a:buNone/>
            </a:pPr>
            <a:endParaRPr lang="en-US" sz="2800" dirty="0"/>
          </a:p>
          <a:p>
            <a:pPr marL="0" indent="0">
              <a:buNone/>
            </a:pPr>
            <a:endParaRPr lang="en-US" sz="2400" dirty="0"/>
          </a:p>
          <a:p>
            <a:pPr marL="0" indent="0">
              <a:buNone/>
            </a:pPr>
            <a:endParaRPr lang="en-US" sz="24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10</a:t>
            </a:fld>
            <a:endParaRPr lang="en-US" dirty="0"/>
          </a:p>
        </p:txBody>
      </p:sp>
      <p:sp>
        <p:nvSpPr>
          <p:cNvPr id="4" name="Title 3"/>
          <p:cNvSpPr>
            <a:spLocks noGrp="1"/>
          </p:cNvSpPr>
          <p:nvPr>
            <p:ph type="title"/>
          </p:nvPr>
        </p:nvSpPr>
        <p:spPr/>
        <p:txBody>
          <a:bodyPr/>
          <a:lstStyle/>
          <a:p>
            <a:r>
              <a:rPr lang="en-US" dirty="0"/>
              <a:t>Dependency and Indemnity Compensation (38 CFR 3.5)</a:t>
            </a:r>
          </a:p>
        </p:txBody>
      </p:sp>
    </p:spTree>
    <p:extLst>
      <p:ext uri="{BB962C8B-B14F-4D97-AF65-F5344CB8AC3E}">
        <p14:creationId xmlns:p14="http://schemas.microsoft.com/office/powerpoint/2010/main" val="30490463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86871" y="1393236"/>
            <a:ext cx="11535015" cy="4882058"/>
          </a:xfrm>
        </p:spPr>
        <p:txBody>
          <a:bodyPr/>
          <a:lstStyle/>
          <a:p>
            <a:pPr marL="0" indent="0">
              <a:buNone/>
            </a:pPr>
            <a:r>
              <a:rPr lang="en-US" b="1" dirty="0"/>
              <a:t>Effective date rules:</a:t>
            </a:r>
          </a:p>
          <a:p>
            <a:pPr marL="0" indent="0">
              <a:buNone/>
            </a:pPr>
            <a:endParaRPr lang="en-US" sz="1400" dirty="0"/>
          </a:p>
          <a:p>
            <a:pPr marL="0" indent="0">
              <a:buNone/>
            </a:pPr>
            <a:r>
              <a:rPr lang="en-US" sz="2800" dirty="0"/>
              <a:t>If a surviving dependent files for DIC within one year of the veteran’s death, the effective date will be the day after the veteran’s death</a:t>
            </a:r>
          </a:p>
          <a:p>
            <a:pPr marL="0" indent="0">
              <a:buNone/>
            </a:pPr>
            <a:endParaRPr lang="en-US" sz="1600" dirty="0"/>
          </a:p>
          <a:p>
            <a:pPr marL="0" indent="0">
              <a:buNone/>
            </a:pPr>
            <a:r>
              <a:rPr lang="en-US" sz="2800" dirty="0"/>
              <a:t>If the claim is filed more than a year after the veteran’s death, the date of claim is the date the ITF or claim was filed</a:t>
            </a:r>
          </a:p>
          <a:p>
            <a:pPr marL="0" indent="0">
              <a:buNone/>
            </a:pPr>
            <a:endParaRPr lang="en-US" sz="1600" dirty="0"/>
          </a:p>
          <a:p>
            <a:pPr marL="0" indent="0">
              <a:buNone/>
            </a:pPr>
            <a:r>
              <a:rPr lang="en-US" sz="2800" dirty="0"/>
              <a:t>**If an ITF is filed within one year of the veteran’s death the effective date will be the day after the veteran’s death if the claim is submitted within 1 year of the ITF</a:t>
            </a:r>
          </a:p>
          <a:p>
            <a:pPr marL="0" indent="0">
              <a:buNone/>
            </a:pPr>
            <a:endParaRPr lang="en-US" sz="24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11</a:t>
            </a:fld>
            <a:endParaRPr lang="en-US" dirty="0"/>
          </a:p>
        </p:txBody>
      </p:sp>
      <p:sp>
        <p:nvSpPr>
          <p:cNvPr id="4" name="Title 3"/>
          <p:cNvSpPr>
            <a:spLocks noGrp="1"/>
          </p:cNvSpPr>
          <p:nvPr>
            <p:ph type="title"/>
          </p:nvPr>
        </p:nvSpPr>
        <p:spPr/>
        <p:txBody>
          <a:bodyPr/>
          <a:lstStyle/>
          <a:p>
            <a:r>
              <a:rPr lang="en-US" dirty="0"/>
              <a:t>Dependency and Indemnity Compensation (38 CFR 3.5)</a:t>
            </a:r>
          </a:p>
        </p:txBody>
      </p:sp>
    </p:spTree>
    <p:extLst>
      <p:ext uri="{BB962C8B-B14F-4D97-AF65-F5344CB8AC3E}">
        <p14:creationId xmlns:p14="http://schemas.microsoft.com/office/powerpoint/2010/main" val="36241862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78971" y="1393236"/>
            <a:ext cx="11190515" cy="4882058"/>
          </a:xfrm>
        </p:spPr>
        <p:txBody>
          <a:bodyPr/>
          <a:lstStyle/>
          <a:p>
            <a:pPr marL="0" indent="0">
              <a:buNone/>
            </a:pPr>
            <a:r>
              <a:rPr lang="en-US" b="1" dirty="0">
                <a:latin typeface="+mn-lt"/>
              </a:rPr>
              <a:t>The following dependents are eligible for DIC:</a:t>
            </a:r>
          </a:p>
          <a:p>
            <a:pPr marL="0" indent="0">
              <a:buNone/>
            </a:pPr>
            <a:endParaRPr lang="en-US" sz="1200" dirty="0">
              <a:latin typeface="+mn-lt"/>
            </a:endParaRPr>
          </a:p>
          <a:p>
            <a:pPr lvl="3"/>
            <a:r>
              <a:rPr lang="en-US" sz="2800" dirty="0">
                <a:latin typeface="+mn-lt"/>
              </a:rPr>
              <a:t>Surviving Spouse</a:t>
            </a:r>
          </a:p>
          <a:p>
            <a:pPr lvl="3"/>
            <a:r>
              <a:rPr lang="en-US" sz="2800" dirty="0">
                <a:latin typeface="+mn-lt"/>
              </a:rPr>
              <a:t>Dependent Children </a:t>
            </a:r>
          </a:p>
          <a:p>
            <a:pPr marL="1371600" lvl="3" indent="0">
              <a:buNone/>
            </a:pPr>
            <a:r>
              <a:rPr lang="en-US" sz="2800" dirty="0">
                <a:latin typeface="+mn-lt"/>
              </a:rPr>
              <a:t>   (If not living with surviving spouse)</a:t>
            </a:r>
          </a:p>
          <a:p>
            <a:pPr lvl="3"/>
            <a:r>
              <a:rPr lang="en-US" sz="2800" dirty="0">
                <a:latin typeface="+mn-lt"/>
              </a:rPr>
              <a:t>Dependent Parents</a:t>
            </a:r>
          </a:p>
          <a:p>
            <a:pPr marL="0" indent="0">
              <a:buNone/>
            </a:pPr>
            <a:endParaRPr lang="en-US" sz="1200" dirty="0">
              <a:latin typeface="+mn-lt"/>
            </a:endParaRPr>
          </a:p>
          <a:p>
            <a:pPr marL="0" indent="0">
              <a:buNone/>
            </a:pPr>
            <a:r>
              <a:rPr lang="en-US" sz="2800" dirty="0">
                <a:latin typeface="+mn-lt"/>
              </a:rPr>
              <a:t>Unlike accrued benefits, DIC can be paid to all eligible dependents regardless of who else may be entitled to the benefit.</a:t>
            </a:r>
          </a:p>
          <a:p>
            <a:pPr marL="0" indent="0">
              <a:buNone/>
            </a:pPr>
            <a:r>
              <a:rPr lang="en-US" sz="2800" dirty="0">
                <a:latin typeface="+mn-lt"/>
              </a:rPr>
              <a:t>Only one surviving spouse and only one set of parents are recognized as eligible. If there is a dispute, this is a contested claim.</a:t>
            </a:r>
          </a:p>
          <a:p>
            <a:pPr marL="0" indent="0">
              <a:buNone/>
            </a:pPr>
            <a:endParaRPr lang="en-US" sz="24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12</a:t>
            </a:fld>
            <a:endParaRPr lang="en-US" dirty="0"/>
          </a:p>
        </p:txBody>
      </p:sp>
      <p:sp>
        <p:nvSpPr>
          <p:cNvPr id="7" name="Title 3"/>
          <p:cNvSpPr>
            <a:spLocks noGrp="1"/>
          </p:cNvSpPr>
          <p:nvPr>
            <p:ph type="title"/>
          </p:nvPr>
        </p:nvSpPr>
        <p:spPr>
          <a:xfrm>
            <a:off x="119742" y="134472"/>
            <a:ext cx="8871857" cy="981732"/>
          </a:xfrm>
        </p:spPr>
        <p:txBody>
          <a:bodyPr>
            <a:normAutofit/>
          </a:bodyPr>
          <a:lstStyle/>
          <a:p>
            <a:r>
              <a:rPr lang="en-US" dirty="0"/>
              <a:t>Dependency and Indemnity Compensation (38 CFR 3.5)</a:t>
            </a:r>
          </a:p>
        </p:txBody>
      </p:sp>
    </p:spTree>
    <p:extLst>
      <p:ext uri="{BB962C8B-B14F-4D97-AF65-F5344CB8AC3E}">
        <p14:creationId xmlns:p14="http://schemas.microsoft.com/office/powerpoint/2010/main" val="36772458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914400" y="1556656"/>
            <a:ext cx="10439400" cy="4620649"/>
          </a:xfrm>
        </p:spPr>
        <p:txBody>
          <a:bodyPr/>
          <a:lstStyle/>
          <a:p>
            <a:pPr marL="0" indent="0">
              <a:buNone/>
            </a:pPr>
            <a:r>
              <a:rPr lang="en-US" sz="2800" b="1" dirty="0"/>
              <a:t>DIC is payable to a surviving spouse when:</a:t>
            </a:r>
          </a:p>
          <a:p>
            <a:endParaRPr lang="en-US" sz="2800" dirty="0"/>
          </a:p>
          <a:p>
            <a:r>
              <a:rPr lang="en-US" sz="2800" dirty="0"/>
              <a:t>The surviving spouse was married to the veteran for 1 year prior to the veteran’s death; or</a:t>
            </a:r>
          </a:p>
          <a:p>
            <a:endParaRPr lang="en-US" sz="2800" dirty="0"/>
          </a:p>
          <a:p>
            <a:r>
              <a:rPr lang="en-US" sz="2800" dirty="0"/>
              <a:t>There was a child born of the marriage (even if born before the marriage took place) </a:t>
            </a:r>
          </a:p>
          <a:p>
            <a:endParaRPr lang="en-US" sz="1000" dirty="0"/>
          </a:p>
          <a:p>
            <a:pPr marL="0" indent="0" algn="ctr">
              <a:buNone/>
            </a:pPr>
            <a:r>
              <a:rPr lang="en-US" sz="2800" dirty="0"/>
              <a:t>and</a:t>
            </a:r>
            <a:endParaRPr lang="en-US" sz="2400" dirty="0"/>
          </a:p>
          <a:p>
            <a:endParaRPr lang="en-US" sz="1000" dirty="0"/>
          </a:p>
          <a:p>
            <a:r>
              <a:rPr lang="en-US" sz="2800" dirty="0"/>
              <a:t>The veteran’s death is deemed as service-connected</a:t>
            </a:r>
            <a:endParaRPr 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13</a:t>
            </a:fld>
            <a:endParaRPr lang="en-US" dirty="0"/>
          </a:p>
        </p:txBody>
      </p:sp>
      <p:sp>
        <p:nvSpPr>
          <p:cNvPr id="7" name="Title 3"/>
          <p:cNvSpPr>
            <a:spLocks noGrp="1"/>
          </p:cNvSpPr>
          <p:nvPr>
            <p:ph type="title"/>
          </p:nvPr>
        </p:nvSpPr>
        <p:spPr>
          <a:xfrm>
            <a:off x="119743" y="134472"/>
            <a:ext cx="8773886" cy="981732"/>
          </a:xfrm>
        </p:spPr>
        <p:txBody>
          <a:bodyPr>
            <a:normAutofit/>
          </a:bodyPr>
          <a:lstStyle/>
          <a:p>
            <a:r>
              <a:rPr lang="en-US" dirty="0"/>
              <a:t>Dependency and Indemnity Compensation (38 CFR 3.22)</a:t>
            </a:r>
          </a:p>
        </p:txBody>
      </p:sp>
    </p:spTree>
    <p:extLst>
      <p:ext uri="{BB962C8B-B14F-4D97-AF65-F5344CB8AC3E}">
        <p14:creationId xmlns:p14="http://schemas.microsoft.com/office/powerpoint/2010/main" val="4467978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38200" y="1656855"/>
            <a:ext cx="10515600" cy="4882058"/>
          </a:xfrm>
        </p:spPr>
        <p:txBody>
          <a:bodyPr/>
          <a:lstStyle/>
          <a:p>
            <a:pPr marL="0" indent="0">
              <a:buNone/>
            </a:pPr>
            <a:r>
              <a:rPr lang="en-US" sz="2800" b="1" dirty="0"/>
              <a:t>Types of DIC</a:t>
            </a:r>
          </a:p>
          <a:p>
            <a:pPr marL="0" indent="0">
              <a:buNone/>
            </a:pPr>
            <a:endParaRPr lang="en-US" sz="2800" dirty="0"/>
          </a:p>
          <a:p>
            <a:r>
              <a:rPr lang="en-US" sz="2800" dirty="0"/>
              <a:t>Active Duty death</a:t>
            </a:r>
          </a:p>
          <a:p>
            <a:r>
              <a:rPr lang="en-US" sz="2800" dirty="0"/>
              <a:t>Service connected death</a:t>
            </a:r>
          </a:p>
          <a:p>
            <a:r>
              <a:rPr lang="en-US" sz="2800" dirty="0"/>
              <a:t>Presumptive condition cause of death</a:t>
            </a:r>
          </a:p>
          <a:p>
            <a:r>
              <a:rPr lang="en-US" sz="2800" dirty="0"/>
              <a:t>Contributory cause of death</a:t>
            </a:r>
          </a:p>
          <a:p>
            <a:r>
              <a:rPr lang="en-US" sz="2800" dirty="0"/>
              <a:t>USC 1318 (permanently &amp; totally service connected disabled at death)</a:t>
            </a:r>
          </a:p>
          <a:p>
            <a:r>
              <a:rPr lang="en-US" sz="2800" dirty="0"/>
              <a:t>USC 1151 (death caused by VA treatment)</a:t>
            </a:r>
          </a:p>
        </p:txBody>
      </p:sp>
      <p:sp>
        <p:nvSpPr>
          <p:cNvPr id="3" name="Slide Number Placeholder 2"/>
          <p:cNvSpPr>
            <a:spLocks noGrp="1"/>
          </p:cNvSpPr>
          <p:nvPr>
            <p:ph type="sldNum" sz="quarter" idx="12"/>
          </p:nvPr>
        </p:nvSpPr>
        <p:spPr/>
        <p:txBody>
          <a:bodyPr/>
          <a:lstStyle/>
          <a:p>
            <a:fld id="{E2FB73DA-5FDE-45B5-BAA4-C61223CC44F6}" type="slidenum">
              <a:rPr lang="en-US" smtClean="0"/>
              <a:pPr/>
              <a:t>14</a:t>
            </a:fld>
            <a:endParaRPr lang="en-US" dirty="0"/>
          </a:p>
        </p:txBody>
      </p:sp>
      <p:sp>
        <p:nvSpPr>
          <p:cNvPr id="4" name="Title 3"/>
          <p:cNvSpPr>
            <a:spLocks noGrp="1"/>
          </p:cNvSpPr>
          <p:nvPr>
            <p:ph type="title"/>
          </p:nvPr>
        </p:nvSpPr>
        <p:spPr/>
        <p:txBody>
          <a:bodyPr/>
          <a:lstStyle/>
          <a:p>
            <a:r>
              <a:rPr lang="en-US" dirty="0"/>
              <a:t>Dependency and Indemnity Compensation (38 CFR 3.5)</a:t>
            </a:r>
          </a:p>
        </p:txBody>
      </p:sp>
    </p:spTree>
    <p:extLst>
      <p:ext uri="{BB962C8B-B14F-4D97-AF65-F5344CB8AC3E}">
        <p14:creationId xmlns:p14="http://schemas.microsoft.com/office/powerpoint/2010/main" val="28617318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endParaRPr lang="en-US" sz="2400" dirty="0"/>
          </a:p>
          <a:p>
            <a:pPr marL="0" indent="0">
              <a:buNone/>
            </a:pPr>
            <a:r>
              <a:rPr lang="en-US" b="1" dirty="0"/>
              <a:t>Active Duty Death</a:t>
            </a:r>
          </a:p>
          <a:p>
            <a:r>
              <a:rPr lang="en-US" sz="2800" dirty="0"/>
              <a:t>A death while on active duty is given priority processing.  Most cases are submitted by a DOD casualty assistance officer.</a:t>
            </a:r>
          </a:p>
          <a:p>
            <a:endParaRPr lang="en-US" sz="2800" dirty="0"/>
          </a:p>
          <a:p>
            <a:pPr marL="0" indent="0">
              <a:buNone/>
            </a:pPr>
            <a:r>
              <a:rPr lang="en-US" b="1" dirty="0"/>
              <a:t>Service Connected Death</a:t>
            </a:r>
          </a:p>
          <a:p>
            <a:r>
              <a:rPr lang="en-US" sz="2800" dirty="0"/>
              <a:t>A death caused by a rated service connected disability or by a condition that can be linked to service</a:t>
            </a:r>
          </a:p>
          <a:p>
            <a:endParaRPr lang="en-US" sz="2800" b="1"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15</a:t>
            </a:fld>
            <a:endParaRPr lang="en-US" dirty="0"/>
          </a:p>
        </p:txBody>
      </p:sp>
      <p:sp>
        <p:nvSpPr>
          <p:cNvPr id="4" name="Title 3"/>
          <p:cNvSpPr>
            <a:spLocks noGrp="1"/>
          </p:cNvSpPr>
          <p:nvPr>
            <p:ph type="title"/>
          </p:nvPr>
        </p:nvSpPr>
        <p:spPr/>
        <p:txBody>
          <a:bodyPr/>
          <a:lstStyle/>
          <a:p>
            <a:r>
              <a:rPr lang="en-US" dirty="0"/>
              <a:t>Dependency and Indemnity Compensation (38 CFR 3.5)</a:t>
            </a:r>
          </a:p>
        </p:txBody>
      </p:sp>
    </p:spTree>
    <p:extLst>
      <p:ext uri="{BB962C8B-B14F-4D97-AF65-F5344CB8AC3E}">
        <p14:creationId xmlns:p14="http://schemas.microsoft.com/office/powerpoint/2010/main" val="598976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24543" y="1393236"/>
            <a:ext cx="11277600" cy="5142318"/>
          </a:xfrm>
        </p:spPr>
        <p:txBody>
          <a:bodyPr/>
          <a:lstStyle/>
          <a:p>
            <a:pPr marL="0" indent="0">
              <a:buNone/>
            </a:pPr>
            <a:endParaRPr lang="en-US" sz="1100" dirty="0"/>
          </a:p>
          <a:p>
            <a:pPr marL="0" indent="0">
              <a:buNone/>
            </a:pPr>
            <a:r>
              <a:rPr lang="en-US" b="1" dirty="0"/>
              <a:t>Presumptive Condition Cause of Death</a:t>
            </a:r>
          </a:p>
          <a:p>
            <a:r>
              <a:rPr lang="en-US" sz="2800" dirty="0"/>
              <a:t>If a veteran passed away due to a condition that VA has labeled as a presumptive condition (AO exposure, CLCW, Radiation exposure, etc.) an eligible dependent may receive DIC benefits even if the veteran never filed for benefits.</a:t>
            </a:r>
          </a:p>
          <a:p>
            <a:pPr marL="0" indent="0">
              <a:buNone/>
            </a:pPr>
            <a:r>
              <a:rPr lang="en-US" b="1" dirty="0"/>
              <a:t> </a:t>
            </a:r>
          </a:p>
          <a:p>
            <a:pPr marL="0" indent="0">
              <a:buNone/>
            </a:pPr>
            <a:r>
              <a:rPr lang="en-US" b="1" dirty="0"/>
              <a:t>Contributory Cause of Death</a:t>
            </a:r>
          </a:p>
          <a:p>
            <a:r>
              <a:rPr lang="en-US" sz="2800" dirty="0"/>
              <a:t>If a service connectable condition is listed as a contributory or secondary cause of death on the death certificate, dependents can still claim DIC.</a:t>
            </a:r>
          </a:p>
          <a:p>
            <a:pPr marL="0" indent="0">
              <a:buNone/>
            </a:pPr>
            <a:endParaRPr lang="en-US" sz="24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16</a:t>
            </a:fld>
            <a:endParaRPr lang="en-US" dirty="0"/>
          </a:p>
        </p:txBody>
      </p:sp>
      <p:sp>
        <p:nvSpPr>
          <p:cNvPr id="4" name="Title 3"/>
          <p:cNvSpPr>
            <a:spLocks noGrp="1"/>
          </p:cNvSpPr>
          <p:nvPr>
            <p:ph type="title"/>
          </p:nvPr>
        </p:nvSpPr>
        <p:spPr/>
        <p:txBody>
          <a:bodyPr/>
          <a:lstStyle/>
          <a:p>
            <a:r>
              <a:rPr lang="en-US" dirty="0"/>
              <a:t>Dependency and Indemnity Compensation (38 CFR 3.5)</a:t>
            </a:r>
          </a:p>
        </p:txBody>
      </p:sp>
    </p:spTree>
    <p:extLst>
      <p:ext uri="{BB962C8B-B14F-4D97-AF65-F5344CB8AC3E}">
        <p14:creationId xmlns:p14="http://schemas.microsoft.com/office/powerpoint/2010/main" val="26564942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46313" y="1654628"/>
            <a:ext cx="11310257" cy="4620665"/>
          </a:xfrm>
        </p:spPr>
        <p:txBody>
          <a:bodyPr>
            <a:normAutofit fontScale="92500" lnSpcReduction="20000"/>
          </a:bodyPr>
          <a:lstStyle/>
          <a:p>
            <a:pPr marL="0" indent="0">
              <a:buNone/>
            </a:pPr>
            <a:r>
              <a:rPr lang="en-US" b="1" dirty="0"/>
              <a:t>DIC under 38 USC 1318</a:t>
            </a:r>
          </a:p>
          <a:p>
            <a:pPr marL="0" indent="0">
              <a:buNone/>
            </a:pPr>
            <a:r>
              <a:rPr lang="en-US" sz="2800" dirty="0"/>
              <a:t>Entitlement to DIC in the same manner as if death were service connected, if a veteran was in receipt of or entitled to receive a 100% P&amp;T compensation rating for:</a:t>
            </a:r>
          </a:p>
          <a:p>
            <a:pPr marL="401638" indent="-119063">
              <a:tabLst>
                <a:tab pos="7545388" algn="l"/>
              </a:tabLst>
            </a:pPr>
            <a:r>
              <a:rPr lang="en-US" sz="2800" dirty="0"/>
              <a:t>10 or more years immediately preceding death, or</a:t>
            </a:r>
          </a:p>
          <a:p>
            <a:pPr marL="401638" indent="-119063">
              <a:tabLst>
                <a:tab pos="7545388" algn="l"/>
              </a:tabLst>
            </a:pPr>
            <a:r>
              <a:rPr lang="en-US" sz="2800" dirty="0"/>
              <a:t>a continuous period of at least five years from the time of separation from service until death, or</a:t>
            </a:r>
          </a:p>
          <a:p>
            <a:pPr marL="401638" indent="-119063">
              <a:tabLst>
                <a:tab pos="7545388" algn="l"/>
              </a:tabLst>
            </a:pPr>
            <a:r>
              <a:rPr lang="en-US" sz="2800" dirty="0"/>
              <a:t>1 or more years immediately preceding death if the Veteran was a former prisoner of war</a:t>
            </a:r>
          </a:p>
          <a:p>
            <a:pPr marL="0" indent="0">
              <a:buNone/>
            </a:pPr>
            <a:endParaRPr lang="en-US" sz="2400" dirty="0"/>
          </a:p>
          <a:p>
            <a:pPr marL="0" indent="0">
              <a:buNone/>
            </a:pPr>
            <a:r>
              <a:rPr lang="en-US" sz="2800" dirty="0"/>
              <a:t>**Includes those evaluated under the Individual</a:t>
            </a:r>
          </a:p>
          <a:p>
            <a:pPr marL="0" indent="0">
              <a:buNone/>
            </a:pPr>
            <a:r>
              <a:rPr lang="en-US" sz="2800" dirty="0"/>
              <a:t>  Unemployability benefit if P&amp;T</a:t>
            </a:r>
          </a:p>
          <a:p>
            <a:pPr marL="0" indent="0">
              <a:buNone/>
            </a:pPr>
            <a:endParaRPr lang="en-US" sz="28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17</a:t>
            </a:fld>
            <a:endParaRPr lang="en-US" dirty="0"/>
          </a:p>
        </p:txBody>
      </p:sp>
      <p:sp>
        <p:nvSpPr>
          <p:cNvPr id="4" name="Title 3"/>
          <p:cNvSpPr>
            <a:spLocks noGrp="1"/>
          </p:cNvSpPr>
          <p:nvPr>
            <p:ph type="title"/>
          </p:nvPr>
        </p:nvSpPr>
        <p:spPr/>
        <p:txBody>
          <a:bodyPr/>
          <a:lstStyle/>
          <a:p>
            <a:r>
              <a:rPr lang="en-US" dirty="0"/>
              <a:t>Dependency and Indemnity Compensation (38 </a:t>
            </a:r>
            <a:r>
              <a:rPr lang="en-US"/>
              <a:t>CFR 3.22)</a:t>
            </a:r>
            <a:endParaRPr lang="en-US" dirty="0"/>
          </a:p>
        </p:txBody>
      </p:sp>
    </p:spTree>
    <p:extLst>
      <p:ext uri="{BB962C8B-B14F-4D97-AF65-F5344CB8AC3E}">
        <p14:creationId xmlns:p14="http://schemas.microsoft.com/office/powerpoint/2010/main" val="40110791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86871" y="1393236"/>
            <a:ext cx="11698300" cy="4882058"/>
          </a:xfrm>
        </p:spPr>
        <p:txBody>
          <a:bodyPr/>
          <a:lstStyle/>
          <a:p>
            <a:pPr marL="0" indent="0">
              <a:buNone/>
            </a:pPr>
            <a:r>
              <a:rPr lang="en-US" sz="2800" b="1" dirty="0"/>
              <a:t>DIC under 38 USC 1151</a:t>
            </a:r>
          </a:p>
          <a:p>
            <a:pPr marL="0" indent="0">
              <a:buClr>
                <a:schemeClr val="accent3"/>
              </a:buClr>
              <a:buNone/>
              <a:defRPr/>
            </a:pPr>
            <a:r>
              <a:rPr lang="en-US" sz="2400" dirty="0"/>
              <a:t>DIC may be awarded if the veteran’s death was caused by: </a:t>
            </a:r>
          </a:p>
          <a:p>
            <a:pPr marL="365760" indent="-256032">
              <a:buClr>
                <a:schemeClr val="accent3"/>
              </a:buClr>
              <a:buNone/>
              <a:defRPr/>
            </a:pPr>
            <a:endParaRPr lang="en-US" sz="2400" dirty="0"/>
          </a:p>
          <a:p>
            <a:pPr marL="365760" indent="-256032">
              <a:buFont typeface="Georgia"/>
              <a:buChar char="•"/>
              <a:defRPr/>
            </a:pPr>
            <a:r>
              <a:rPr lang="en-US" sz="2400" dirty="0"/>
              <a:t>Hospital, medical, surgical treatment, or examination at a VA facility or VA contract facility</a:t>
            </a:r>
          </a:p>
          <a:p>
            <a:pPr marL="365760" indent="-256032">
              <a:buFont typeface="Georgia"/>
              <a:buChar char="•"/>
              <a:defRPr/>
            </a:pPr>
            <a:r>
              <a:rPr lang="en-US" sz="2400" dirty="0"/>
              <a:t>Participation in Vocational Rehabilitation Training</a:t>
            </a:r>
          </a:p>
          <a:p>
            <a:pPr marL="365760" indent="-256032">
              <a:buFont typeface="Georgia"/>
              <a:buChar char="•"/>
              <a:defRPr/>
            </a:pPr>
            <a:r>
              <a:rPr lang="en-US" sz="2400" dirty="0"/>
              <a:t>Participation in Compensated Work Therapy</a:t>
            </a:r>
          </a:p>
          <a:p>
            <a:pPr marL="365760" indent="-256032">
              <a:buClr>
                <a:schemeClr val="accent3"/>
              </a:buClr>
              <a:buNone/>
              <a:defRPr/>
            </a:pPr>
            <a:endParaRPr lang="en-US" sz="2400" dirty="0"/>
          </a:p>
          <a:p>
            <a:pPr marL="0" indent="0">
              <a:buClr>
                <a:schemeClr val="accent3"/>
              </a:buClr>
              <a:buNone/>
              <a:defRPr/>
            </a:pPr>
            <a:r>
              <a:rPr lang="en-US" sz="2400" dirty="0"/>
              <a:t>If eligibility is established under Section 1151, the disability is considered service-connected for payment purposes ONLY. </a:t>
            </a:r>
          </a:p>
          <a:p>
            <a:pPr marL="0" indent="0">
              <a:buNone/>
            </a:pPr>
            <a:endParaRPr lang="en-US" sz="28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18</a:t>
            </a:fld>
            <a:endParaRPr lang="en-US" dirty="0"/>
          </a:p>
        </p:txBody>
      </p:sp>
      <p:sp>
        <p:nvSpPr>
          <p:cNvPr id="4" name="Title 3"/>
          <p:cNvSpPr>
            <a:spLocks noGrp="1"/>
          </p:cNvSpPr>
          <p:nvPr>
            <p:ph type="title"/>
          </p:nvPr>
        </p:nvSpPr>
        <p:spPr/>
        <p:txBody>
          <a:bodyPr/>
          <a:lstStyle/>
          <a:p>
            <a:r>
              <a:rPr lang="en-US" dirty="0"/>
              <a:t>Dependency and Indemnity Compensation (38 CFR 3.5)</a:t>
            </a:r>
          </a:p>
        </p:txBody>
      </p:sp>
    </p:spTree>
    <p:extLst>
      <p:ext uri="{BB962C8B-B14F-4D97-AF65-F5344CB8AC3E}">
        <p14:creationId xmlns:p14="http://schemas.microsoft.com/office/powerpoint/2010/main" val="18109807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38200" y="1611086"/>
            <a:ext cx="10515600" cy="4566220"/>
          </a:xfrm>
        </p:spPr>
        <p:txBody>
          <a:bodyPr>
            <a:normAutofit lnSpcReduction="10000"/>
          </a:bodyPr>
          <a:lstStyle/>
          <a:p>
            <a:pPr marL="0" indent="0">
              <a:buNone/>
            </a:pPr>
            <a:r>
              <a:rPr lang="en-US" sz="2800" b="1" dirty="0"/>
              <a:t>A few key facts about DIC:</a:t>
            </a:r>
          </a:p>
          <a:p>
            <a:pPr marL="0" indent="0">
              <a:buNone/>
            </a:pPr>
            <a:endParaRPr lang="en-US" sz="2400" dirty="0"/>
          </a:p>
          <a:p>
            <a:pPr marL="0" indent="0">
              <a:buNone/>
            </a:pPr>
            <a:r>
              <a:rPr lang="en-US" sz="2400" dirty="0"/>
              <a:t>DIC will be discontinued if a surviving spouse remarries before age 55; if remarried after 55, DIC remains active</a:t>
            </a:r>
          </a:p>
          <a:p>
            <a:pPr marL="0" indent="0">
              <a:buNone/>
            </a:pPr>
            <a:endParaRPr lang="en-US" sz="2400" dirty="0"/>
          </a:p>
          <a:p>
            <a:pPr marL="0" indent="0">
              <a:buNone/>
            </a:pPr>
            <a:r>
              <a:rPr lang="en-US" sz="2400" dirty="0"/>
              <a:t>DIC is paid as a flat monthly rate regardless of the veteran’s former disability percentage </a:t>
            </a:r>
          </a:p>
          <a:p>
            <a:pPr marL="0" indent="0">
              <a:buNone/>
            </a:pPr>
            <a:endParaRPr lang="en-US" sz="2400" dirty="0"/>
          </a:p>
          <a:p>
            <a:pPr marL="0" indent="0">
              <a:buNone/>
            </a:pPr>
            <a:r>
              <a:rPr lang="en-US" sz="2400" dirty="0"/>
              <a:t>A higher payment called enhanced DIC is payable if the veteran was rated 100% P&amp;T for 8 continuous years prior to death and the surviving spouse was married to the veteran for those same 8 years.</a:t>
            </a:r>
          </a:p>
          <a:p>
            <a:pPr marL="0" indent="0">
              <a:buNone/>
            </a:pPr>
            <a:r>
              <a:rPr lang="en-US" sz="2400" dirty="0"/>
              <a:t>(sometimes called the 8x8 rule)</a:t>
            </a:r>
          </a:p>
          <a:p>
            <a:pPr marL="0" indent="0">
              <a:buNone/>
            </a:pPr>
            <a:endParaRPr lang="en-US" sz="20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19</a:t>
            </a:fld>
            <a:endParaRPr lang="en-US" dirty="0"/>
          </a:p>
        </p:txBody>
      </p:sp>
      <p:sp>
        <p:nvSpPr>
          <p:cNvPr id="7" name="Title 3"/>
          <p:cNvSpPr>
            <a:spLocks noGrp="1"/>
          </p:cNvSpPr>
          <p:nvPr>
            <p:ph type="title"/>
          </p:nvPr>
        </p:nvSpPr>
        <p:spPr>
          <a:xfrm>
            <a:off x="119742" y="134472"/>
            <a:ext cx="8871857" cy="981732"/>
          </a:xfrm>
        </p:spPr>
        <p:txBody>
          <a:bodyPr>
            <a:normAutofit/>
          </a:bodyPr>
          <a:lstStyle/>
          <a:p>
            <a:r>
              <a:rPr lang="en-US" dirty="0"/>
              <a:t>Dependency and Indemnity Compensation (38 CFR 3.5)</a:t>
            </a:r>
          </a:p>
        </p:txBody>
      </p:sp>
    </p:spTree>
    <p:extLst>
      <p:ext uri="{BB962C8B-B14F-4D97-AF65-F5344CB8AC3E}">
        <p14:creationId xmlns:p14="http://schemas.microsoft.com/office/powerpoint/2010/main" val="24131170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a:p>
          <a:p>
            <a:r>
              <a:rPr lang="en-US" dirty="0"/>
              <a:t>Survivor Benefits are benefits awarded to the dependents of deceased veterans </a:t>
            </a:r>
          </a:p>
          <a:p>
            <a:endParaRPr lang="en-US" dirty="0"/>
          </a:p>
          <a:p>
            <a:r>
              <a:rPr lang="en-US" dirty="0"/>
              <a:t>These benefits are awarded based on the veteran’s service and/or disabilities</a:t>
            </a:r>
          </a:p>
        </p:txBody>
      </p:sp>
      <p:sp>
        <p:nvSpPr>
          <p:cNvPr id="3" name="Slide Number Placeholder 2"/>
          <p:cNvSpPr>
            <a:spLocks noGrp="1"/>
          </p:cNvSpPr>
          <p:nvPr>
            <p:ph type="sldNum" sz="quarter" idx="12"/>
          </p:nvPr>
        </p:nvSpPr>
        <p:spPr/>
        <p:txBody>
          <a:bodyPr/>
          <a:lstStyle/>
          <a:p>
            <a:fld id="{E2FB73DA-5FDE-45B5-BAA4-C61223CC44F6}" type="slidenum">
              <a:rPr lang="en-US" smtClean="0"/>
              <a:pPr/>
              <a:t>2</a:t>
            </a:fld>
            <a:endParaRPr lang="en-US" dirty="0"/>
          </a:p>
        </p:txBody>
      </p:sp>
      <p:sp>
        <p:nvSpPr>
          <p:cNvPr id="4" name="Title 3"/>
          <p:cNvSpPr>
            <a:spLocks noGrp="1"/>
          </p:cNvSpPr>
          <p:nvPr>
            <p:ph type="title"/>
          </p:nvPr>
        </p:nvSpPr>
        <p:spPr/>
        <p:txBody>
          <a:bodyPr/>
          <a:lstStyle/>
          <a:p>
            <a:r>
              <a:rPr lang="en-US" sz="3600" dirty="0"/>
              <a:t>What are Survivor Benefits?</a:t>
            </a:r>
          </a:p>
        </p:txBody>
      </p:sp>
    </p:spTree>
    <p:extLst>
      <p:ext uri="{BB962C8B-B14F-4D97-AF65-F5344CB8AC3E}">
        <p14:creationId xmlns:p14="http://schemas.microsoft.com/office/powerpoint/2010/main" val="15529309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16428" y="1709056"/>
            <a:ext cx="10537371" cy="4468249"/>
          </a:xfrm>
        </p:spPr>
        <p:txBody>
          <a:bodyPr/>
          <a:lstStyle/>
          <a:p>
            <a:pPr marL="0" indent="0">
              <a:buNone/>
            </a:pPr>
            <a:r>
              <a:rPr lang="en-US" sz="2800" b="1" dirty="0"/>
              <a:t>DIC Scenario 1:</a:t>
            </a:r>
          </a:p>
          <a:p>
            <a:pPr marL="0" indent="0">
              <a:buNone/>
            </a:pPr>
            <a:endParaRPr lang="en-US" sz="2400" dirty="0"/>
          </a:p>
          <a:p>
            <a:pPr marL="0" indent="0">
              <a:buNone/>
            </a:pPr>
            <a:r>
              <a:rPr lang="en-US" sz="2400" dirty="0"/>
              <a:t>Julie Parsons was a gulf war veteran who was service connected for narcolepsy, tinnitus, and right knee instability with a total rating of 60%. She was driving home from work and was unfortunately killed in a car accident. Her spouse is now in your office asking if he should file for DIC.</a:t>
            </a:r>
          </a:p>
          <a:p>
            <a:pPr marL="0" indent="0">
              <a:buNone/>
            </a:pPr>
            <a:endParaRPr lang="en-US" sz="2400" dirty="0"/>
          </a:p>
          <a:p>
            <a:pPr marL="0" indent="0">
              <a:buNone/>
            </a:pPr>
            <a:r>
              <a:rPr lang="en-US" sz="2400" dirty="0"/>
              <a:t>Is DIC a possibility? </a:t>
            </a:r>
            <a:endParaRPr lang="en-US" sz="20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20</a:t>
            </a:fld>
            <a:endParaRPr lang="en-US" dirty="0"/>
          </a:p>
        </p:txBody>
      </p:sp>
      <p:sp>
        <p:nvSpPr>
          <p:cNvPr id="7" name="Title 3"/>
          <p:cNvSpPr>
            <a:spLocks noGrp="1"/>
          </p:cNvSpPr>
          <p:nvPr>
            <p:ph type="title"/>
          </p:nvPr>
        </p:nvSpPr>
        <p:spPr>
          <a:xfrm>
            <a:off x="141514" y="134472"/>
            <a:ext cx="8795657" cy="981732"/>
          </a:xfrm>
        </p:spPr>
        <p:txBody>
          <a:bodyPr>
            <a:normAutofit/>
          </a:bodyPr>
          <a:lstStyle/>
          <a:p>
            <a:r>
              <a:rPr lang="en-US" dirty="0"/>
              <a:t>Dependency and Indemnity Compensation (38 CFR 3.5)</a:t>
            </a:r>
          </a:p>
        </p:txBody>
      </p:sp>
    </p:spTree>
    <p:extLst>
      <p:ext uri="{BB962C8B-B14F-4D97-AF65-F5344CB8AC3E}">
        <p14:creationId xmlns:p14="http://schemas.microsoft.com/office/powerpoint/2010/main" val="19282989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07570" y="1665514"/>
            <a:ext cx="10646229" cy="4511792"/>
          </a:xfrm>
        </p:spPr>
        <p:txBody>
          <a:bodyPr/>
          <a:lstStyle/>
          <a:p>
            <a:pPr marL="0" indent="0">
              <a:buNone/>
            </a:pPr>
            <a:r>
              <a:rPr lang="en-US" sz="2800" b="1" dirty="0"/>
              <a:t>DIC Scenario 2:</a:t>
            </a:r>
          </a:p>
          <a:p>
            <a:pPr marL="0" indent="0">
              <a:buNone/>
            </a:pPr>
            <a:endParaRPr lang="en-US" sz="2400" dirty="0"/>
          </a:p>
          <a:p>
            <a:pPr marL="0" indent="0">
              <a:buNone/>
            </a:pPr>
            <a:r>
              <a:rPr lang="en-US" sz="2400" dirty="0"/>
              <a:t>Walter Murphy was a Vietnam veteran who recently passed away due to a heart attack. He did have boots on the ground service in Vietnam but never filed a claim with VA for service connection. He was married for nearly 40 years to his wife Sally prior to his passing.</a:t>
            </a:r>
          </a:p>
          <a:p>
            <a:pPr marL="0" indent="0">
              <a:buNone/>
            </a:pPr>
            <a:endParaRPr lang="en-US" sz="2400" dirty="0"/>
          </a:p>
          <a:p>
            <a:pPr marL="0" indent="0">
              <a:buNone/>
            </a:pPr>
            <a:r>
              <a:rPr lang="en-US" sz="2400" dirty="0"/>
              <a:t>Is Sally eligible for DIC?</a:t>
            </a:r>
          </a:p>
          <a:p>
            <a:pPr marL="0" indent="0">
              <a:buNone/>
            </a:pPr>
            <a:endParaRPr lang="en-US" sz="20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21</a:t>
            </a:fld>
            <a:endParaRPr lang="en-US" dirty="0"/>
          </a:p>
        </p:txBody>
      </p:sp>
      <p:sp>
        <p:nvSpPr>
          <p:cNvPr id="7" name="Title 3"/>
          <p:cNvSpPr>
            <a:spLocks noGrp="1"/>
          </p:cNvSpPr>
          <p:nvPr>
            <p:ph type="title"/>
          </p:nvPr>
        </p:nvSpPr>
        <p:spPr>
          <a:xfrm>
            <a:off x="76200" y="134472"/>
            <a:ext cx="8871857" cy="981732"/>
          </a:xfrm>
        </p:spPr>
        <p:txBody>
          <a:bodyPr>
            <a:normAutofit/>
          </a:bodyPr>
          <a:lstStyle/>
          <a:p>
            <a:r>
              <a:rPr lang="en-US" dirty="0"/>
              <a:t>Dependency and Indemnity Compensation (38 CFR 3.5)</a:t>
            </a:r>
          </a:p>
        </p:txBody>
      </p:sp>
    </p:spTree>
    <p:extLst>
      <p:ext uri="{BB962C8B-B14F-4D97-AF65-F5344CB8AC3E}">
        <p14:creationId xmlns:p14="http://schemas.microsoft.com/office/powerpoint/2010/main" val="36629370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968828" y="1295248"/>
            <a:ext cx="10384971" cy="4882058"/>
          </a:xfrm>
        </p:spPr>
        <p:txBody>
          <a:bodyPr>
            <a:normAutofit lnSpcReduction="10000"/>
          </a:bodyPr>
          <a:lstStyle/>
          <a:p>
            <a:pPr marL="0" indent="0">
              <a:buNone/>
            </a:pPr>
            <a:endParaRPr lang="en-US" sz="2800" dirty="0"/>
          </a:p>
          <a:p>
            <a:pPr marL="0" indent="0">
              <a:buNone/>
            </a:pPr>
            <a:r>
              <a:rPr lang="en-US" sz="2800" dirty="0"/>
              <a:t>Pending claims for benefits used to end with the veteran’s death, but the substitution law allows the claim to continue under some circumstances. </a:t>
            </a:r>
          </a:p>
          <a:p>
            <a:pPr marL="0" indent="0">
              <a:buNone/>
            </a:pPr>
            <a:endParaRPr lang="en-US" sz="2800" dirty="0"/>
          </a:p>
          <a:p>
            <a:pPr marL="0" indent="0">
              <a:buNone/>
            </a:pPr>
            <a:r>
              <a:rPr lang="en-US" sz="2800" dirty="0"/>
              <a:t>The relative of the deceased veteran, who would have been a dependent beneficiary, may file a claim to substitute for the deceased Veteran and continue the process of completing the claim.</a:t>
            </a:r>
            <a:br>
              <a:rPr lang="en-US" sz="2800" dirty="0"/>
            </a:br>
            <a:endParaRPr lang="en-US" sz="2800" dirty="0"/>
          </a:p>
          <a:p>
            <a:pPr marL="0" indent="0">
              <a:buNone/>
            </a:pPr>
            <a:r>
              <a:rPr lang="en-US" sz="2800" b="1" i="1" u="sng" dirty="0"/>
              <a:t>The substitution request must be filed within 1 year of the veteran’s death</a:t>
            </a:r>
            <a:endParaRPr lang="en-US" sz="2000" b="1" i="1" u="sng"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22</a:t>
            </a:fld>
            <a:endParaRPr lang="en-US" dirty="0"/>
          </a:p>
        </p:txBody>
      </p:sp>
      <p:sp>
        <p:nvSpPr>
          <p:cNvPr id="4" name="Title 3"/>
          <p:cNvSpPr>
            <a:spLocks noGrp="1"/>
          </p:cNvSpPr>
          <p:nvPr>
            <p:ph type="title"/>
          </p:nvPr>
        </p:nvSpPr>
        <p:spPr>
          <a:xfrm>
            <a:off x="87087" y="134472"/>
            <a:ext cx="8650516" cy="981732"/>
          </a:xfrm>
        </p:spPr>
        <p:txBody>
          <a:bodyPr/>
          <a:lstStyle/>
          <a:p>
            <a:r>
              <a:rPr lang="en-US" sz="3600" dirty="0"/>
              <a:t>Substitution (38CFR 3.1010)</a:t>
            </a:r>
          </a:p>
        </p:txBody>
      </p:sp>
    </p:spTree>
    <p:extLst>
      <p:ext uri="{BB962C8B-B14F-4D97-AF65-F5344CB8AC3E}">
        <p14:creationId xmlns:p14="http://schemas.microsoft.com/office/powerpoint/2010/main" val="34507120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44286" y="1647930"/>
            <a:ext cx="10809513" cy="4906874"/>
          </a:xfrm>
        </p:spPr>
        <p:txBody>
          <a:bodyPr/>
          <a:lstStyle/>
          <a:p>
            <a:pPr marL="0" indent="0">
              <a:buNone/>
            </a:pPr>
            <a:r>
              <a:rPr lang="en-US" sz="2800" dirty="0"/>
              <a:t>Once the substitution application is filed, VA will process the claim in the normal fashion (minus any in-person examinations) and the substitute claimant will receive any benefits that the veteran would have been entitled to up to the date of death</a:t>
            </a:r>
          </a:p>
          <a:p>
            <a:pPr marL="0" indent="0">
              <a:buNone/>
            </a:pPr>
            <a:endParaRPr lang="en-US" sz="1000" dirty="0"/>
          </a:p>
          <a:p>
            <a:pPr marL="0" indent="0">
              <a:buNone/>
            </a:pPr>
            <a:r>
              <a:rPr lang="en-US" sz="2800" dirty="0"/>
              <a:t>Substitute claimants retain the same due process and appeal rights that would have been given to the veteran</a:t>
            </a:r>
          </a:p>
          <a:p>
            <a:pPr marL="0" indent="0">
              <a:buNone/>
            </a:pPr>
            <a:endParaRPr lang="en-US" sz="1000" dirty="0"/>
          </a:p>
          <a:p>
            <a:pPr marL="0" indent="0">
              <a:buNone/>
            </a:pPr>
            <a:r>
              <a:rPr lang="en-US" sz="2800" dirty="0"/>
              <a:t>For more information review </a:t>
            </a:r>
            <a:r>
              <a:rPr lang="fr-FR" sz="2800" dirty="0"/>
              <a:t>M21-1 Part XI, Chapter 3</a:t>
            </a:r>
            <a:br>
              <a:rPr lang="en-US" sz="2800" dirty="0"/>
            </a:br>
            <a:endParaRPr lang="en-US" sz="20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23</a:t>
            </a:fld>
            <a:endParaRPr lang="en-US" dirty="0"/>
          </a:p>
        </p:txBody>
      </p:sp>
      <p:sp>
        <p:nvSpPr>
          <p:cNvPr id="7" name="Title 3"/>
          <p:cNvSpPr>
            <a:spLocks noGrp="1"/>
          </p:cNvSpPr>
          <p:nvPr>
            <p:ph type="title"/>
          </p:nvPr>
        </p:nvSpPr>
        <p:spPr>
          <a:xfrm>
            <a:off x="95410" y="80044"/>
            <a:ext cx="6338048" cy="981732"/>
          </a:xfrm>
        </p:spPr>
        <p:txBody>
          <a:bodyPr>
            <a:normAutofit/>
          </a:bodyPr>
          <a:lstStyle/>
          <a:p>
            <a:r>
              <a:rPr lang="en-US" sz="3600" dirty="0"/>
              <a:t>Substitution (38CFR 3.1010)</a:t>
            </a:r>
          </a:p>
        </p:txBody>
      </p:sp>
    </p:spTree>
    <p:extLst>
      <p:ext uri="{BB962C8B-B14F-4D97-AF65-F5344CB8AC3E}">
        <p14:creationId xmlns:p14="http://schemas.microsoft.com/office/powerpoint/2010/main" val="34526877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37457" y="1436914"/>
            <a:ext cx="11560629" cy="4919435"/>
          </a:xfrm>
        </p:spPr>
        <p:txBody>
          <a:bodyPr>
            <a:noAutofit/>
          </a:bodyPr>
          <a:lstStyle/>
          <a:p>
            <a:pPr marL="0" indent="0">
              <a:buNone/>
            </a:pPr>
            <a:r>
              <a:rPr lang="en-US" sz="2600" dirty="0"/>
              <a:t>Survivor’s Pension is a “needs based” benefit available to un-remarried surviving spouses and unmarried dependent children of deceased wartime veterans.</a:t>
            </a:r>
          </a:p>
          <a:p>
            <a:pPr marL="0" indent="0">
              <a:buNone/>
            </a:pPr>
            <a:endParaRPr lang="en-US" sz="1100" dirty="0"/>
          </a:p>
          <a:p>
            <a:pPr marL="0" indent="0">
              <a:buNone/>
            </a:pPr>
            <a:r>
              <a:rPr lang="en-US" sz="2600" dirty="0"/>
              <a:t>If a dependent is already receiving DIC, they may not receive Survivor’s Pension at the same time. VA will only award the greater of the two benefits.</a:t>
            </a:r>
          </a:p>
          <a:p>
            <a:pPr marL="0" indent="0">
              <a:buNone/>
            </a:pPr>
            <a:endParaRPr lang="en-US" sz="1100" dirty="0"/>
          </a:p>
          <a:p>
            <a:pPr marL="0" indent="0">
              <a:buNone/>
            </a:pPr>
            <a:r>
              <a:rPr lang="en-US" sz="2600" dirty="0"/>
              <a:t>To be eligible for survivor’s pension, a surviving dependent must meet the following criteria:</a:t>
            </a:r>
          </a:p>
          <a:p>
            <a:pPr marL="2111375" indent="-282575">
              <a:tabLst>
                <a:tab pos="914400" algn="l"/>
              </a:tabLst>
            </a:pPr>
            <a:r>
              <a:rPr lang="en-US" sz="2600" dirty="0"/>
              <a:t>Income Limits</a:t>
            </a:r>
          </a:p>
          <a:p>
            <a:pPr marL="2111375" indent="-282575">
              <a:tabLst>
                <a:tab pos="914400" algn="l"/>
              </a:tabLst>
            </a:pPr>
            <a:r>
              <a:rPr lang="en-US" sz="2600" dirty="0"/>
              <a:t>Net Worth Limits</a:t>
            </a:r>
          </a:p>
          <a:p>
            <a:pPr marL="2111375" indent="-282575">
              <a:tabLst>
                <a:tab pos="914400" algn="l"/>
              </a:tabLst>
            </a:pPr>
            <a:r>
              <a:rPr lang="en-US" sz="2600" dirty="0"/>
              <a:t>Service Requirements (of veteran)</a:t>
            </a:r>
          </a:p>
          <a:p>
            <a:pPr marL="0" indent="0">
              <a:buNone/>
            </a:pPr>
            <a:br>
              <a:rPr lang="en-US" sz="2400" dirty="0"/>
            </a:br>
            <a:endParaRPr lang="en-US" sz="18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24</a:t>
            </a:fld>
            <a:endParaRPr lang="en-US" dirty="0"/>
          </a:p>
        </p:txBody>
      </p:sp>
      <p:sp>
        <p:nvSpPr>
          <p:cNvPr id="4" name="Title 3"/>
          <p:cNvSpPr>
            <a:spLocks noGrp="1"/>
          </p:cNvSpPr>
          <p:nvPr>
            <p:ph type="title"/>
          </p:nvPr>
        </p:nvSpPr>
        <p:spPr>
          <a:xfrm>
            <a:off x="206829" y="134472"/>
            <a:ext cx="8530773" cy="981732"/>
          </a:xfrm>
        </p:spPr>
        <p:txBody>
          <a:bodyPr/>
          <a:lstStyle/>
          <a:p>
            <a:r>
              <a:rPr lang="en-US" sz="3600" dirty="0"/>
              <a:t>Survivor’s Pension (38 CFR 3.3)</a:t>
            </a:r>
          </a:p>
        </p:txBody>
      </p:sp>
    </p:spTree>
    <p:extLst>
      <p:ext uri="{BB962C8B-B14F-4D97-AF65-F5344CB8AC3E}">
        <p14:creationId xmlns:p14="http://schemas.microsoft.com/office/powerpoint/2010/main" val="42468994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86871" y="1404257"/>
            <a:ext cx="11426158" cy="4952093"/>
          </a:xfrm>
        </p:spPr>
        <p:txBody>
          <a:bodyPr>
            <a:noAutofit/>
          </a:bodyPr>
          <a:lstStyle/>
          <a:p>
            <a:pPr marL="0" indent="0">
              <a:buNone/>
              <a:tabLst>
                <a:tab pos="914400" algn="l"/>
              </a:tabLst>
            </a:pPr>
            <a:r>
              <a:rPr lang="en-US" sz="3000" b="1" dirty="0"/>
              <a:t>Income and Net Worth Limits</a:t>
            </a:r>
          </a:p>
          <a:p>
            <a:pPr>
              <a:tabLst>
                <a:tab pos="914400" algn="l"/>
              </a:tabLst>
            </a:pPr>
            <a:endParaRPr lang="en-US" sz="1400" dirty="0"/>
          </a:p>
          <a:p>
            <a:pPr>
              <a:tabLst>
                <a:tab pos="914400" algn="l"/>
              </a:tabLst>
            </a:pPr>
            <a:r>
              <a:rPr lang="en-US" sz="2600" dirty="0"/>
              <a:t>As of December 1, 2020 the maximum annual pension rate (MAPR) for a surviving spouse with no dependents or Special Monthly Pension (SMP) is $10,757</a:t>
            </a:r>
          </a:p>
          <a:p>
            <a:pPr>
              <a:tabLst>
                <a:tab pos="914400" algn="l"/>
              </a:tabLst>
            </a:pPr>
            <a:endParaRPr lang="en-US" sz="2600" dirty="0"/>
          </a:p>
          <a:p>
            <a:pPr>
              <a:tabLst>
                <a:tab pos="914400" algn="l"/>
              </a:tabLst>
            </a:pPr>
            <a:r>
              <a:rPr lang="en-US" sz="2600" dirty="0"/>
              <a:t>The net worth limit is $150,538</a:t>
            </a:r>
          </a:p>
          <a:p>
            <a:pPr>
              <a:tabLst>
                <a:tab pos="914400" algn="l"/>
              </a:tabLst>
            </a:pPr>
            <a:endParaRPr lang="en-US" sz="2600" dirty="0"/>
          </a:p>
          <a:p>
            <a:pPr>
              <a:tabLst>
                <a:tab pos="914400" algn="l"/>
              </a:tabLst>
            </a:pPr>
            <a:r>
              <a:rPr lang="en-US" sz="2600" dirty="0"/>
              <a:t>This means that in order for a surviving spouse to receive pension benefits, their income minus any deductible expenses must be below $10,757 </a:t>
            </a:r>
            <a:r>
              <a:rPr lang="en-US" sz="2600" b="1" u="sng" dirty="0"/>
              <a:t>and</a:t>
            </a:r>
            <a:r>
              <a:rPr lang="en-US" sz="2600" dirty="0"/>
              <a:t> their net worth must be under $130,773 </a:t>
            </a:r>
          </a:p>
          <a:p>
            <a:pPr marL="0" indent="0">
              <a:buNone/>
              <a:tabLst>
                <a:tab pos="914400" algn="l"/>
              </a:tabLst>
            </a:pPr>
            <a:endParaRPr lang="en-US" sz="2400" dirty="0"/>
          </a:p>
          <a:p>
            <a:pPr marL="0" indent="0">
              <a:buNone/>
            </a:pPr>
            <a:br>
              <a:rPr lang="en-US" sz="2400" dirty="0"/>
            </a:br>
            <a:endParaRPr lang="en-US" sz="18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25</a:t>
            </a:fld>
            <a:endParaRPr lang="en-US" dirty="0"/>
          </a:p>
        </p:txBody>
      </p:sp>
      <p:sp>
        <p:nvSpPr>
          <p:cNvPr id="4" name="Title 3"/>
          <p:cNvSpPr>
            <a:spLocks noGrp="1"/>
          </p:cNvSpPr>
          <p:nvPr>
            <p:ph type="title"/>
          </p:nvPr>
        </p:nvSpPr>
        <p:spPr/>
        <p:txBody>
          <a:bodyPr/>
          <a:lstStyle/>
          <a:p>
            <a:r>
              <a:rPr lang="en-US" sz="3600" dirty="0"/>
              <a:t>Survivor’s Pension (38 CFR 3.3)</a:t>
            </a:r>
          </a:p>
        </p:txBody>
      </p:sp>
    </p:spTree>
    <p:extLst>
      <p:ext uri="{BB962C8B-B14F-4D97-AF65-F5344CB8AC3E}">
        <p14:creationId xmlns:p14="http://schemas.microsoft.com/office/powerpoint/2010/main" val="11019206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19744" y="1295248"/>
            <a:ext cx="11919856" cy="5153678"/>
          </a:xfrm>
        </p:spPr>
        <p:txBody>
          <a:bodyPr/>
          <a:lstStyle/>
          <a:p>
            <a:pPr marL="0" indent="0">
              <a:buNone/>
            </a:pPr>
            <a:r>
              <a:rPr lang="en-US" sz="2800" dirty="0"/>
              <a:t>Similarly to non-service connected pension, the surviving dependent’s income can be offset by unreimbursed medical expenses and other expenses such as the veteran’s final debts and school tuition.  </a:t>
            </a:r>
          </a:p>
          <a:p>
            <a:pPr marL="0" indent="0">
              <a:buNone/>
            </a:pPr>
            <a:endParaRPr lang="en-US" sz="1600" dirty="0"/>
          </a:p>
          <a:p>
            <a:pPr marL="0" indent="0">
              <a:buNone/>
            </a:pPr>
            <a:r>
              <a:rPr lang="en-US" sz="2800" dirty="0"/>
              <a:t>Remember, medical expenses are not deducted on a dollar for dollar basis, instead VA subtracts 5% of the Maximum Annual Pension Rate (MAPR) from the expenses then uses the remainder as the offset. You should always use the pension rate chart to figure out the 5% exclusion rate. </a:t>
            </a:r>
            <a:br>
              <a:rPr lang="en-US" sz="2800" dirty="0"/>
            </a:br>
            <a:endParaRPr lang="en-US" sz="1600" dirty="0"/>
          </a:p>
          <a:p>
            <a:pPr marL="0" indent="0">
              <a:buNone/>
            </a:pPr>
            <a:r>
              <a:rPr lang="en-US" sz="2800" dirty="0"/>
              <a:t>VA will then subtract the expenses from the income to determine the adjusted income which is then subtracted from the MAPR to determine the payment amount.</a:t>
            </a:r>
          </a:p>
        </p:txBody>
      </p:sp>
      <p:sp>
        <p:nvSpPr>
          <p:cNvPr id="3" name="Slide Number Placeholder 2"/>
          <p:cNvSpPr>
            <a:spLocks noGrp="1"/>
          </p:cNvSpPr>
          <p:nvPr>
            <p:ph type="sldNum" sz="quarter" idx="12"/>
          </p:nvPr>
        </p:nvSpPr>
        <p:spPr/>
        <p:txBody>
          <a:bodyPr/>
          <a:lstStyle/>
          <a:p>
            <a:fld id="{E2FB73DA-5FDE-45B5-BAA4-C61223CC44F6}" type="slidenum">
              <a:rPr lang="en-US" smtClean="0"/>
              <a:pPr/>
              <a:t>26</a:t>
            </a:fld>
            <a:endParaRPr lang="en-US" dirty="0"/>
          </a:p>
        </p:txBody>
      </p:sp>
      <p:sp>
        <p:nvSpPr>
          <p:cNvPr id="6" name="Title 3"/>
          <p:cNvSpPr>
            <a:spLocks noGrp="1"/>
          </p:cNvSpPr>
          <p:nvPr>
            <p:ph type="title"/>
          </p:nvPr>
        </p:nvSpPr>
        <p:spPr>
          <a:xfrm>
            <a:off x="119743" y="134472"/>
            <a:ext cx="7957458" cy="981732"/>
          </a:xfrm>
        </p:spPr>
        <p:txBody>
          <a:bodyPr>
            <a:normAutofit/>
          </a:bodyPr>
          <a:lstStyle/>
          <a:p>
            <a:r>
              <a:rPr lang="en-US" sz="3600" dirty="0"/>
              <a:t>Survivor’s Pension (38 CFR 3.3)</a:t>
            </a:r>
          </a:p>
        </p:txBody>
      </p:sp>
    </p:spTree>
    <p:extLst>
      <p:ext uri="{BB962C8B-B14F-4D97-AF65-F5344CB8AC3E}">
        <p14:creationId xmlns:p14="http://schemas.microsoft.com/office/powerpoint/2010/main" val="23289142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599" y="1295248"/>
            <a:ext cx="11713029" cy="5211430"/>
          </a:xfrm>
        </p:spPr>
        <p:txBody>
          <a:bodyPr/>
          <a:lstStyle/>
          <a:p>
            <a:pPr marL="0" indent="0">
              <a:buNone/>
            </a:pPr>
            <a:r>
              <a:rPr lang="en-US" dirty="0"/>
              <a:t>Final Expenses:</a:t>
            </a:r>
          </a:p>
          <a:p>
            <a:pPr marL="0" indent="0">
              <a:buNone/>
            </a:pPr>
            <a:endParaRPr lang="en-US" sz="1050" dirty="0"/>
          </a:p>
          <a:p>
            <a:pPr marL="1376363" lvl="5" indent="-120650"/>
            <a:r>
              <a:rPr lang="en-US" altLang="en-US" sz="2800" b="1" dirty="0">
                <a:latin typeface="Arial" panose="020B0604020202020204" pitchFamily="34" charset="0"/>
                <a:cs typeface="Arial" panose="020B0604020202020204" pitchFamily="34" charset="0"/>
              </a:rPr>
              <a:t>burial expenses </a:t>
            </a:r>
            <a:r>
              <a:rPr lang="en-US" altLang="en-US" sz="2800" dirty="0">
                <a:latin typeface="Arial" panose="020B0604020202020204" pitchFamily="34" charset="0"/>
                <a:cs typeface="Arial" panose="020B0604020202020204" pitchFamily="34" charset="0"/>
              </a:rPr>
              <a:t>(if not reimbursed)</a:t>
            </a:r>
          </a:p>
          <a:p>
            <a:pPr marL="1376363" lvl="5" indent="-120650"/>
            <a:r>
              <a:rPr lang="en-US" altLang="en-US" sz="2800" b="1" dirty="0">
                <a:latin typeface="Arial" panose="020B0604020202020204" pitchFamily="34" charset="0"/>
                <a:cs typeface="Arial" panose="020B0604020202020204" pitchFamily="34" charset="0"/>
              </a:rPr>
              <a:t>medical expenses based on last illness</a:t>
            </a:r>
          </a:p>
          <a:p>
            <a:pPr marL="1376363" lvl="5" indent="-120650"/>
            <a:r>
              <a:rPr lang="en-US" altLang="en-US" sz="2800" b="1" dirty="0">
                <a:latin typeface="Arial" panose="020B0604020202020204" pitchFamily="34" charset="0"/>
                <a:cs typeface="Arial" panose="020B0604020202020204" pitchFamily="34" charset="0"/>
              </a:rPr>
              <a:t>just debts </a:t>
            </a:r>
            <a:r>
              <a:rPr lang="en-US" altLang="en-US" sz="2800" dirty="0">
                <a:latin typeface="Arial" panose="020B0604020202020204" pitchFamily="34" charset="0"/>
                <a:cs typeface="Arial" panose="020B0604020202020204" pitchFamily="34" charset="0"/>
              </a:rPr>
              <a:t>(legal debts of the veteran payed by the claimant)</a:t>
            </a:r>
          </a:p>
          <a:p>
            <a:pPr marL="1255713" lvl="5" indent="0">
              <a:buNone/>
            </a:pPr>
            <a:endParaRPr lang="en-US" altLang="en-US" sz="200" dirty="0">
              <a:latin typeface="Arial" panose="020B0604020202020204" pitchFamily="34" charset="0"/>
              <a:cs typeface="Arial" panose="020B0604020202020204" pitchFamily="34" charset="0"/>
            </a:endParaRPr>
          </a:p>
          <a:p>
            <a:pPr marL="0" indent="0">
              <a:buNone/>
            </a:pPr>
            <a:r>
              <a:rPr lang="en-US" sz="2800" dirty="0"/>
              <a:t>The term last illness means the period from the onset of the acute attack causing death to the date of death. Generally, expenses incurred more than one year prior to date of death should not be considered expenses of last illness.  </a:t>
            </a:r>
          </a:p>
          <a:p>
            <a:pPr marL="0" indent="0">
              <a:buNone/>
            </a:pPr>
            <a:r>
              <a:rPr lang="en-US" sz="2800" dirty="0"/>
              <a:t>If death resulted from a lingering illness, the period of last illness is considered to have begun at the time the person became so ill as to require the regular and daily attendance of another person.</a:t>
            </a:r>
          </a:p>
          <a:p>
            <a:pPr marL="0" indent="0">
              <a:buNone/>
            </a:pPr>
            <a:endParaRPr lang="en-US" sz="24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27</a:t>
            </a:fld>
            <a:endParaRPr lang="en-US" dirty="0"/>
          </a:p>
        </p:txBody>
      </p:sp>
      <p:sp>
        <p:nvSpPr>
          <p:cNvPr id="6" name="Title 3"/>
          <p:cNvSpPr>
            <a:spLocks noGrp="1"/>
          </p:cNvSpPr>
          <p:nvPr>
            <p:ph type="title"/>
          </p:nvPr>
        </p:nvSpPr>
        <p:spPr>
          <a:xfrm>
            <a:off x="108857" y="134472"/>
            <a:ext cx="7968344" cy="981732"/>
          </a:xfrm>
        </p:spPr>
        <p:txBody>
          <a:bodyPr>
            <a:normAutofit/>
          </a:bodyPr>
          <a:lstStyle/>
          <a:p>
            <a:r>
              <a:rPr lang="en-US" sz="3600" dirty="0"/>
              <a:t>Survivor’s Pension (38 CFR 3.3)</a:t>
            </a:r>
          </a:p>
        </p:txBody>
      </p:sp>
    </p:spTree>
    <p:extLst>
      <p:ext uri="{BB962C8B-B14F-4D97-AF65-F5344CB8AC3E}">
        <p14:creationId xmlns:p14="http://schemas.microsoft.com/office/powerpoint/2010/main" val="196219962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057" y="1295248"/>
            <a:ext cx="11713029" cy="5249931"/>
          </a:xfrm>
        </p:spPr>
        <p:txBody>
          <a:bodyPr/>
          <a:lstStyle/>
          <a:p>
            <a:pPr marL="0" indent="0">
              <a:buNone/>
            </a:pPr>
            <a:r>
              <a:rPr lang="en-US" dirty="0"/>
              <a:t>The same service requirements needed for non-service connected pension are used for survivor’s pension.</a:t>
            </a:r>
          </a:p>
          <a:p>
            <a:pPr marL="0" indent="0">
              <a:buNone/>
            </a:pPr>
            <a:endParaRPr lang="en-US" sz="2000" dirty="0"/>
          </a:p>
          <a:p>
            <a:r>
              <a:rPr lang="en-US" sz="2800" dirty="0"/>
              <a:t>For service on or before September 7, 1980, the veteran must have served at least 90 days of active military service, with at least one day during a war time period (Wartimes are listed in 38 CFR 3.2)</a:t>
            </a:r>
          </a:p>
          <a:p>
            <a:r>
              <a:rPr lang="en-US" sz="2800" dirty="0"/>
              <a:t>Instead of 90 days active service, there is an additional active duty service requirement for enlistees after 9/7/80 or officers after 10/16/81 (38 CFR 3.12a): </a:t>
            </a:r>
          </a:p>
          <a:p>
            <a:pPr lvl="1"/>
            <a:r>
              <a:rPr lang="en-US" sz="2400" dirty="0"/>
              <a:t>24 months OR full period called or ordered to active duty</a:t>
            </a:r>
          </a:p>
          <a:p>
            <a:pPr lvl="1"/>
            <a:r>
              <a:rPr lang="en-US" sz="2400" dirty="0"/>
              <a:t>Except if released under early out/hardship/disability</a:t>
            </a:r>
          </a:p>
          <a:p>
            <a:r>
              <a:rPr lang="en-US" sz="2800" dirty="0"/>
              <a:t>Was discharged from service under other than dishonorable conditions.</a:t>
            </a:r>
          </a:p>
        </p:txBody>
      </p:sp>
      <p:sp>
        <p:nvSpPr>
          <p:cNvPr id="3" name="Slide Number Placeholder 2"/>
          <p:cNvSpPr>
            <a:spLocks noGrp="1"/>
          </p:cNvSpPr>
          <p:nvPr>
            <p:ph type="sldNum" sz="quarter" idx="12"/>
          </p:nvPr>
        </p:nvSpPr>
        <p:spPr/>
        <p:txBody>
          <a:bodyPr/>
          <a:lstStyle/>
          <a:p>
            <a:fld id="{E2FB73DA-5FDE-45B5-BAA4-C61223CC44F6}" type="slidenum">
              <a:rPr lang="en-US" smtClean="0"/>
              <a:pPr/>
              <a:t>28</a:t>
            </a:fld>
            <a:endParaRPr lang="en-US" dirty="0"/>
          </a:p>
        </p:txBody>
      </p:sp>
      <p:sp>
        <p:nvSpPr>
          <p:cNvPr id="6" name="Title 3"/>
          <p:cNvSpPr>
            <a:spLocks noGrp="1"/>
          </p:cNvSpPr>
          <p:nvPr>
            <p:ph type="title"/>
          </p:nvPr>
        </p:nvSpPr>
        <p:spPr>
          <a:xfrm>
            <a:off x="185057" y="134472"/>
            <a:ext cx="7892144" cy="981732"/>
          </a:xfrm>
        </p:spPr>
        <p:txBody>
          <a:bodyPr>
            <a:normAutofit/>
          </a:bodyPr>
          <a:lstStyle/>
          <a:p>
            <a:r>
              <a:rPr lang="en-US" sz="3600" dirty="0"/>
              <a:t>Survivor’s Pension (38 CFR 3.3)</a:t>
            </a:r>
          </a:p>
        </p:txBody>
      </p:sp>
    </p:spTree>
    <p:extLst>
      <p:ext uri="{BB962C8B-B14F-4D97-AF65-F5344CB8AC3E}">
        <p14:creationId xmlns:p14="http://schemas.microsoft.com/office/powerpoint/2010/main" val="243875030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97972" y="1393371"/>
            <a:ext cx="11930742" cy="4783935"/>
          </a:xfrm>
        </p:spPr>
        <p:txBody>
          <a:bodyPr/>
          <a:lstStyle/>
          <a:p>
            <a:pPr marL="0" indent="0">
              <a:buNone/>
            </a:pPr>
            <a:r>
              <a:rPr lang="en-US" sz="2800" dirty="0"/>
              <a:t>Dependents with special medical needs may qualify for special monthly benefits. </a:t>
            </a:r>
          </a:p>
          <a:p>
            <a:pPr marL="0" indent="0">
              <a:buNone/>
            </a:pPr>
            <a:endParaRPr lang="en-US" sz="2800" dirty="0"/>
          </a:p>
          <a:p>
            <a:pPr marL="0" indent="0">
              <a:buNone/>
            </a:pPr>
            <a:r>
              <a:rPr lang="en-US" sz="2800" dirty="0"/>
              <a:t>There are 2 types of special monthly benefits that can be added to either DIC or Survivors Pension:</a:t>
            </a:r>
          </a:p>
          <a:p>
            <a:pPr marL="0" indent="0">
              <a:buNone/>
            </a:pPr>
            <a:endParaRPr lang="en-US" sz="2800" dirty="0"/>
          </a:p>
          <a:p>
            <a:pPr lvl="2"/>
            <a:r>
              <a:rPr lang="en-US" sz="2800" dirty="0"/>
              <a:t>Housebound</a:t>
            </a:r>
          </a:p>
          <a:p>
            <a:pPr lvl="2"/>
            <a:endParaRPr lang="en-US" sz="2800" dirty="0"/>
          </a:p>
          <a:p>
            <a:pPr lvl="2"/>
            <a:r>
              <a:rPr lang="en-US" sz="2800" dirty="0"/>
              <a:t>Aid &amp; Attendance </a:t>
            </a:r>
          </a:p>
        </p:txBody>
      </p:sp>
      <p:sp>
        <p:nvSpPr>
          <p:cNvPr id="3" name="Slide Number Placeholder 2"/>
          <p:cNvSpPr>
            <a:spLocks noGrp="1"/>
          </p:cNvSpPr>
          <p:nvPr>
            <p:ph type="sldNum" sz="quarter" idx="12"/>
          </p:nvPr>
        </p:nvSpPr>
        <p:spPr/>
        <p:txBody>
          <a:bodyPr/>
          <a:lstStyle/>
          <a:p>
            <a:fld id="{E2FB73DA-5FDE-45B5-BAA4-C61223CC44F6}" type="slidenum">
              <a:rPr lang="en-US" smtClean="0"/>
              <a:pPr/>
              <a:t>29</a:t>
            </a:fld>
            <a:endParaRPr lang="en-US" dirty="0"/>
          </a:p>
        </p:txBody>
      </p:sp>
      <p:sp>
        <p:nvSpPr>
          <p:cNvPr id="6" name="Title 3"/>
          <p:cNvSpPr>
            <a:spLocks noGrp="1"/>
          </p:cNvSpPr>
          <p:nvPr>
            <p:ph type="title"/>
          </p:nvPr>
        </p:nvSpPr>
        <p:spPr>
          <a:xfrm>
            <a:off x="97971" y="134472"/>
            <a:ext cx="8339295" cy="981732"/>
          </a:xfrm>
        </p:spPr>
        <p:txBody>
          <a:bodyPr>
            <a:normAutofit fontScale="90000"/>
          </a:bodyPr>
          <a:lstStyle/>
          <a:p>
            <a:br>
              <a:rPr lang="en-US" sz="2800" dirty="0"/>
            </a:br>
            <a:r>
              <a:rPr lang="en-US" sz="4000" dirty="0"/>
              <a:t>Special Monthly Benefits</a:t>
            </a:r>
            <a:br>
              <a:rPr lang="en-US" dirty="0"/>
            </a:br>
            <a:endParaRPr lang="en-US" dirty="0"/>
          </a:p>
        </p:txBody>
      </p:sp>
    </p:spTree>
    <p:extLst>
      <p:ext uri="{BB962C8B-B14F-4D97-AF65-F5344CB8AC3E}">
        <p14:creationId xmlns:p14="http://schemas.microsoft.com/office/powerpoint/2010/main" val="11012685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a:p>
          <a:p>
            <a:r>
              <a:rPr lang="en-US" dirty="0"/>
              <a:t>There are five (5) Survivor programs that will be discussed in this class:</a:t>
            </a:r>
          </a:p>
          <a:p>
            <a:endParaRPr lang="en-US" dirty="0"/>
          </a:p>
          <a:p>
            <a:pPr lvl="1"/>
            <a:r>
              <a:rPr lang="en-US" dirty="0"/>
              <a:t>Accrued Benefits</a:t>
            </a:r>
          </a:p>
          <a:p>
            <a:pPr lvl="1"/>
            <a:r>
              <a:rPr lang="en-US" dirty="0"/>
              <a:t>Dependency and Indemnity Compensation</a:t>
            </a:r>
          </a:p>
          <a:p>
            <a:pPr lvl="1"/>
            <a:r>
              <a:rPr lang="en-US" dirty="0"/>
              <a:t>Substitution</a:t>
            </a:r>
          </a:p>
          <a:p>
            <a:pPr lvl="1"/>
            <a:r>
              <a:rPr lang="en-US" dirty="0"/>
              <a:t>Survivors Pension</a:t>
            </a:r>
          </a:p>
          <a:p>
            <a:pPr lvl="1"/>
            <a:r>
              <a:rPr lang="en-US" dirty="0"/>
              <a:t>Burial Benefits</a:t>
            </a:r>
          </a:p>
          <a:p>
            <a:endParaRPr lang="en-US" sz="28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3</a:t>
            </a:fld>
            <a:endParaRPr lang="en-US" dirty="0"/>
          </a:p>
        </p:txBody>
      </p:sp>
      <p:sp>
        <p:nvSpPr>
          <p:cNvPr id="4" name="Title 3"/>
          <p:cNvSpPr>
            <a:spLocks noGrp="1"/>
          </p:cNvSpPr>
          <p:nvPr>
            <p:ph type="title"/>
          </p:nvPr>
        </p:nvSpPr>
        <p:spPr/>
        <p:txBody>
          <a:bodyPr/>
          <a:lstStyle/>
          <a:p>
            <a:r>
              <a:rPr lang="en-US" sz="3600" dirty="0"/>
              <a:t>What are Survivor Benefits?</a:t>
            </a:r>
          </a:p>
        </p:txBody>
      </p:sp>
    </p:spTree>
    <p:extLst>
      <p:ext uri="{BB962C8B-B14F-4D97-AF65-F5344CB8AC3E}">
        <p14:creationId xmlns:p14="http://schemas.microsoft.com/office/powerpoint/2010/main" val="65587449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48343" y="1883228"/>
            <a:ext cx="11484428" cy="4294077"/>
          </a:xfrm>
        </p:spPr>
        <p:txBody>
          <a:bodyPr/>
          <a:lstStyle/>
          <a:p>
            <a:pPr marL="0" indent="0">
              <a:buNone/>
            </a:pPr>
            <a:endParaRPr lang="en-US" sz="2800" dirty="0"/>
          </a:p>
          <a:p>
            <a:pPr marL="0" indent="0">
              <a:buNone/>
            </a:pPr>
            <a:endParaRPr lang="en-US" sz="2800" dirty="0"/>
          </a:p>
          <a:p>
            <a:pPr marL="0" indent="0">
              <a:buNone/>
            </a:pPr>
            <a:r>
              <a:rPr lang="en-US" dirty="0"/>
              <a:t>Housebound benefits require medical evidence showing that the surviving spouse is substantially confined to dwelling and immediate premises, institution, ward or clinical area. </a:t>
            </a:r>
          </a:p>
        </p:txBody>
      </p:sp>
      <p:sp>
        <p:nvSpPr>
          <p:cNvPr id="3" name="Slide Number Placeholder 2"/>
          <p:cNvSpPr>
            <a:spLocks noGrp="1"/>
          </p:cNvSpPr>
          <p:nvPr>
            <p:ph type="sldNum" sz="quarter" idx="12"/>
          </p:nvPr>
        </p:nvSpPr>
        <p:spPr/>
        <p:txBody>
          <a:bodyPr/>
          <a:lstStyle/>
          <a:p>
            <a:fld id="{E2FB73DA-5FDE-45B5-BAA4-C61223CC44F6}" type="slidenum">
              <a:rPr lang="en-US" smtClean="0"/>
              <a:pPr/>
              <a:t>30</a:t>
            </a:fld>
            <a:endParaRPr lang="en-US" dirty="0"/>
          </a:p>
        </p:txBody>
      </p:sp>
      <p:sp>
        <p:nvSpPr>
          <p:cNvPr id="6" name="Title 3"/>
          <p:cNvSpPr>
            <a:spLocks noGrp="1"/>
          </p:cNvSpPr>
          <p:nvPr>
            <p:ph type="title"/>
          </p:nvPr>
        </p:nvSpPr>
        <p:spPr>
          <a:xfrm>
            <a:off x="185057" y="134472"/>
            <a:ext cx="8252209" cy="981732"/>
          </a:xfrm>
        </p:spPr>
        <p:txBody>
          <a:bodyPr>
            <a:normAutofit/>
          </a:bodyPr>
          <a:lstStyle/>
          <a:p>
            <a:r>
              <a:rPr lang="en-US" sz="2800" dirty="0"/>
              <a:t>Special Monthly Benefits</a:t>
            </a:r>
            <a:br>
              <a:rPr lang="en-US" sz="2800" dirty="0"/>
            </a:br>
            <a:r>
              <a:rPr lang="en-US" sz="2800" dirty="0"/>
              <a:t>Housebound (</a:t>
            </a:r>
            <a:r>
              <a:rPr lang="en-US" sz="2400" dirty="0"/>
              <a:t>38 CFR 3.351, 38 CFR 3.352</a:t>
            </a:r>
            <a:r>
              <a:rPr lang="en-US" dirty="0"/>
              <a:t>)</a:t>
            </a:r>
          </a:p>
        </p:txBody>
      </p:sp>
    </p:spTree>
    <p:extLst>
      <p:ext uri="{BB962C8B-B14F-4D97-AF65-F5344CB8AC3E}">
        <p14:creationId xmlns:p14="http://schemas.microsoft.com/office/powerpoint/2010/main" val="308570523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24543" y="1654630"/>
            <a:ext cx="11375571" cy="4701720"/>
          </a:xfrm>
        </p:spPr>
        <p:txBody>
          <a:bodyPr/>
          <a:lstStyle/>
          <a:p>
            <a:pPr marL="0" indent="0">
              <a:buNone/>
            </a:pPr>
            <a:r>
              <a:rPr lang="en-US" dirty="0"/>
              <a:t>Aid and attendance may be granted when the surviving spouse is a long-term patient in a nursing home, or when there is medical evidence showing claimant:</a:t>
            </a:r>
          </a:p>
          <a:p>
            <a:pPr marL="0" indent="0">
              <a:buNone/>
            </a:pPr>
            <a:endParaRPr lang="en-US" sz="1600" dirty="0"/>
          </a:p>
          <a:p>
            <a:r>
              <a:rPr lang="en-US" sz="2800" dirty="0"/>
              <a:t>requires the assistance of another to protect them from the hazards of daily living </a:t>
            </a:r>
            <a:r>
              <a:rPr lang="en-US" sz="2800" dirty="0">
                <a:solidFill>
                  <a:srgbClr val="FF0000"/>
                </a:solidFill>
              </a:rPr>
              <a:t>or</a:t>
            </a:r>
            <a:r>
              <a:rPr lang="en-US" sz="2800" dirty="0"/>
              <a:t> </a:t>
            </a:r>
          </a:p>
          <a:p>
            <a:r>
              <a:rPr lang="en-US" sz="2800" dirty="0"/>
              <a:t>bedridden, </a:t>
            </a:r>
            <a:r>
              <a:rPr lang="en-US" sz="2800" dirty="0">
                <a:solidFill>
                  <a:srgbClr val="FF0000"/>
                </a:solidFill>
              </a:rPr>
              <a:t>or</a:t>
            </a:r>
          </a:p>
          <a:p>
            <a:r>
              <a:rPr lang="en-US" sz="2800" dirty="0"/>
              <a:t>have corrected visual acuity of 5/200 or less in both eyes, or concentric contraction of visual field to 5 degrees or less</a:t>
            </a:r>
          </a:p>
        </p:txBody>
      </p:sp>
      <p:sp>
        <p:nvSpPr>
          <p:cNvPr id="3" name="Slide Number Placeholder 2"/>
          <p:cNvSpPr>
            <a:spLocks noGrp="1"/>
          </p:cNvSpPr>
          <p:nvPr>
            <p:ph type="sldNum" sz="quarter" idx="12"/>
          </p:nvPr>
        </p:nvSpPr>
        <p:spPr/>
        <p:txBody>
          <a:bodyPr/>
          <a:lstStyle/>
          <a:p>
            <a:fld id="{E2FB73DA-5FDE-45B5-BAA4-C61223CC44F6}" type="slidenum">
              <a:rPr lang="en-US" smtClean="0"/>
              <a:pPr/>
              <a:t>31</a:t>
            </a:fld>
            <a:endParaRPr lang="en-US" dirty="0"/>
          </a:p>
        </p:txBody>
      </p:sp>
      <p:sp>
        <p:nvSpPr>
          <p:cNvPr id="6" name="Title 3"/>
          <p:cNvSpPr>
            <a:spLocks noGrp="1"/>
          </p:cNvSpPr>
          <p:nvPr>
            <p:ph type="title"/>
          </p:nvPr>
        </p:nvSpPr>
        <p:spPr>
          <a:xfrm>
            <a:off x="76200" y="134472"/>
            <a:ext cx="8361066" cy="981732"/>
          </a:xfrm>
        </p:spPr>
        <p:txBody>
          <a:bodyPr>
            <a:normAutofit/>
          </a:bodyPr>
          <a:lstStyle/>
          <a:p>
            <a:r>
              <a:rPr lang="en-US" sz="2800" dirty="0"/>
              <a:t>Special Monthly Benefits</a:t>
            </a:r>
            <a:br>
              <a:rPr lang="en-US" sz="2800" dirty="0"/>
            </a:br>
            <a:r>
              <a:rPr lang="en-US" sz="2800" dirty="0"/>
              <a:t>A&amp;A (</a:t>
            </a:r>
            <a:r>
              <a:rPr lang="en-US" sz="2400" dirty="0"/>
              <a:t>38 CFR 3.351, 38 CFR 3.352</a:t>
            </a:r>
            <a:r>
              <a:rPr lang="en-US" dirty="0"/>
              <a:t>)</a:t>
            </a:r>
          </a:p>
        </p:txBody>
      </p:sp>
    </p:spTree>
    <p:extLst>
      <p:ext uri="{BB962C8B-B14F-4D97-AF65-F5344CB8AC3E}">
        <p14:creationId xmlns:p14="http://schemas.microsoft.com/office/powerpoint/2010/main" val="147728477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93914" y="1491342"/>
            <a:ext cx="11582400" cy="4685963"/>
          </a:xfrm>
        </p:spPr>
        <p:txBody>
          <a:bodyPr/>
          <a:lstStyle/>
          <a:p>
            <a:pPr marL="0" indent="0">
              <a:buNone/>
            </a:pPr>
            <a:r>
              <a:rPr lang="en-US" b="1" dirty="0"/>
              <a:t>Applying for Housebound or A&amp;A </a:t>
            </a:r>
          </a:p>
          <a:p>
            <a:pPr marL="0" indent="0">
              <a:buNone/>
            </a:pPr>
            <a:endParaRPr lang="en-US" sz="1800" b="1" dirty="0"/>
          </a:p>
          <a:p>
            <a:r>
              <a:rPr lang="en-US" sz="2800" dirty="0"/>
              <a:t>VA Form 21-2680, Examination for Housebound Status or Permanent Need for Aid and Attendance </a:t>
            </a:r>
          </a:p>
          <a:p>
            <a:pPr marL="0" indent="0">
              <a:buNone/>
            </a:pPr>
            <a:r>
              <a:rPr lang="en-US" sz="2800" dirty="0"/>
              <a:t>				OR</a:t>
            </a:r>
          </a:p>
          <a:p>
            <a:r>
              <a:rPr lang="en-US" sz="2800" dirty="0"/>
              <a:t>VA Form 21-0779, Request for Nursing Home Information in Connection with Claim for Aid and Attendance </a:t>
            </a:r>
          </a:p>
          <a:p>
            <a:pPr marL="0" indent="0">
              <a:buNone/>
            </a:pPr>
            <a:endParaRPr lang="en-US" sz="2800" dirty="0"/>
          </a:p>
          <a:p>
            <a:pPr marL="0" indent="0" algn="ctr">
              <a:buNone/>
            </a:pPr>
            <a:r>
              <a:rPr lang="en-US" sz="2800" b="1" u="sng" dirty="0"/>
              <a:t>VA does not provide examinations for surviving spouses to support a claim for HB or A&amp;A.</a:t>
            </a:r>
          </a:p>
        </p:txBody>
      </p:sp>
      <p:sp>
        <p:nvSpPr>
          <p:cNvPr id="3" name="Slide Number Placeholder 2"/>
          <p:cNvSpPr>
            <a:spLocks noGrp="1"/>
          </p:cNvSpPr>
          <p:nvPr>
            <p:ph type="sldNum" sz="quarter" idx="12"/>
          </p:nvPr>
        </p:nvSpPr>
        <p:spPr/>
        <p:txBody>
          <a:bodyPr/>
          <a:lstStyle/>
          <a:p>
            <a:fld id="{E2FB73DA-5FDE-45B5-BAA4-C61223CC44F6}" type="slidenum">
              <a:rPr lang="en-US" smtClean="0"/>
              <a:pPr/>
              <a:t>32</a:t>
            </a:fld>
            <a:endParaRPr lang="en-US" dirty="0"/>
          </a:p>
        </p:txBody>
      </p:sp>
      <p:sp>
        <p:nvSpPr>
          <p:cNvPr id="6" name="Title 3"/>
          <p:cNvSpPr>
            <a:spLocks noGrp="1"/>
          </p:cNvSpPr>
          <p:nvPr>
            <p:ph type="title"/>
          </p:nvPr>
        </p:nvSpPr>
        <p:spPr>
          <a:xfrm>
            <a:off x="76200" y="134472"/>
            <a:ext cx="8361066" cy="981732"/>
          </a:xfrm>
        </p:spPr>
        <p:txBody>
          <a:bodyPr>
            <a:noAutofit/>
          </a:bodyPr>
          <a:lstStyle/>
          <a:p>
            <a:br>
              <a:rPr lang="en-US" sz="3600" dirty="0"/>
            </a:br>
            <a:r>
              <a:rPr lang="en-US" sz="4000" dirty="0"/>
              <a:t>Special Monthly Benefits</a:t>
            </a:r>
            <a:br>
              <a:rPr lang="en-US" sz="4000" dirty="0"/>
            </a:br>
            <a:endParaRPr lang="en-US" sz="4000" dirty="0"/>
          </a:p>
        </p:txBody>
      </p:sp>
    </p:spTree>
    <p:extLst>
      <p:ext uri="{BB962C8B-B14F-4D97-AF65-F5344CB8AC3E}">
        <p14:creationId xmlns:p14="http://schemas.microsoft.com/office/powerpoint/2010/main" val="250307298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799" y="1295248"/>
            <a:ext cx="11560629" cy="4882058"/>
          </a:xfrm>
        </p:spPr>
        <p:txBody>
          <a:bodyPr>
            <a:noAutofit/>
          </a:bodyPr>
          <a:lstStyle/>
          <a:p>
            <a:pPr marL="0" indent="0">
              <a:buNone/>
            </a:pPr>
            <a:endParaRPr lang="en-US" sz="2800" dirty="0"/>
          </a:p>
          <a:p>
            <a:pPr marL="0" indent="0">
              <a:buNone/>
            </a:pPr>
            <a:r>
              <a:rPr lang="en-US" sz="2800" dirty="0"/>
              <a:t>The VA Burial Allowance is a flat rate monetary benefit that is generally paid at the maximum amount authorized by law for an eligible veteran’s burial and funeral costs. </a:t>
            </a:r>
          </a:p>
          <a:p>
            <a:pPr marL="0" indent="0">
              <a:buNone/>
            </a:pPr>
            <a:endParaRPr lang="en-US" sz="2800" dirty="0"/>
          </a:p>
          <a:p>
            <a:pPr marL="0" indent="0">
              <a:buNone/>
            </a:pPr>
            <a:r>
              <a:rPr lang="en-US" sz="2800" dirty="0"/>
              <a:t>Eligible surviving spouses of record are paid automatically upon notification of the veteran’s death, without the need to submit a claim. </a:t>
            </a:r>
          </a:p>
          <a:p>
            <a:pPr marL="0" indent="0">
              <a:buNone/>
            </a:pPr>
            <a:endParaRPr lang="en-US" sz="2800" dirty="0"/>
          </a:p>
          <a:p>
            <a:pPr marL="0" indent="0">
              <a:buNone/>
            </a:pPr>
            <a:r>
              <a:rPr lang="en-US" sz="2800" dirty="0"/>
              <a:t>VA may grant additional benefits, including the plot or interment allowance and transportation allowance, if it receives a claim for these benefits.</a:t>
            </a:r>
          </a:p>
          <a:p>
            <a:pPr marL="0" indent="0">
              <a:buNone/>
            </a:pPr>
            <a:r>
              <a:rPr lang="en-US" sz="2400" dirty="0"/>
              <a:t> </a:t>
            </a:r>
          </a:p>
        </p:txBody>
      </p:sp>
      <p:sp>
        <p:nvSpPr>
          <p:cNvPr id="3" name="Slide Number Placeholder 2"/>
          <p:cNvSpPr>
            <a:spLocks noGrp="1"/>
          </p:cNvSpPr>
          <p:nvPr>
            <p:ph type="sldNum" sz="quarter" idx="12"/>
          </p:nvPr>
        </p:nvSpPr>
        <p:spPr/>
        <p:txBody>
          <a:bodyPr/>
          <a:lstStyle/>
          <a:p>
            <a:fld id="{E2FB73DA-5FDE-45B5-BAA4-C61223CC44F6}" type="slidenum">
              <a:rPr lang="en-US" smtClean="0"/>
              <a:pPr/>
              <a:t>33</a:t>
            </a:fld>
            <a:endParaRPr lang="en-US" dirty="0"/>
          </a:p>
        </p:txBody>
      </p:sp>
      <p:sp>
        <p:nvSpPr>
          <p:cNvPr id="6" name="Title 3"/>
          <p:cNvSpPr>
            <a:spLocks noGrp="1"/>
          </p:cNvSpPr>
          <p:nvPr>
            <p:ph type="title"/>
          </p:nvPr>
        </p:nvSpPr>
        <p:spPr>
          <a:xfrm>
            <a:off x="119743" y="134472"/>
            <a:ext cx="7957458" cy="981732"/>
          </a:xfrm>
        </p:spPr>
        <p:txBody>
          <a:bodyPr>
            <a:normAutofit/>
          </a:bodyPr>
          <a:lstStyle/>
          <a:p>
            <a:r>
              <a:rPr lang="en-US" dirty="0"/>
              <a:t>Burial Allowance </a:t>
            </a:r>
            <a:br>
              <a:rPr lang="en-US" dirty="0"/>
            </a:br>
            <a:r>
              <a:rPr lang="en-US" dirty="0"/>
              <a:t>(38 CFR 3.1700 - 3.1713)</a:t>
            </a:r>
          </a:p>
        </p:txBody>
      </p:sp>
    </p:spTree>
    <p:extLst>
      <p:ext uri="{BB962C8B-B14F-4D97-AF65-F5344CB8AC3E}">
        <p14:creationId xmlns:p14="http://schemas.microsoft.com/office/powerpoint/2010/main" val="303974815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0371" y="1219200"/>
            <a:ext cx="11647715" cy="4958106"/>
          </a:xfrm>
        </p:spPr>
        <p:txBody>
          <a:bodyPr>
            <a:noAutofit/>
          </a:bodyPr>
          <a:lstStyle/>
          <a:p>
            <a:pPr marL="0" indent="0">
              <a:buNone/>
            </a:pPr>
            <a:r>
              <a:rPr lang="en-US" b="1" dirty="0"/>
              <a:t>In order to be eligible for a burial allowance one of the following criteria must be met:</a:t>
            </a:r>
          </a:p>
          <a:p>
            <a:r>
              <a:rPr lang="en-US" sz="2800" dirty="0"/>
              <a:t>The veteran died as a result of a service-connected disability</a:t>
            </a:r>
          </a:p>
          <a:p>
            <a:pPr>
              <a:spcBef>
                <a:spcPts val="0"/>
              </a:spcBef>
            </a:pPr>
            <a:endParaRPr lang="en-US" sz="2800" dirty="0"/>
          </a:p>
          <a:p>
            <a:pPr>
              <a:spcBef>
                <a:spcPts val="0"/>
              </a:spcBef>
            </a:pPr>
            <a:r>
              <a:rPr lang="en-US" sz="2800" dirty="0"/>
              <a:t>The veteran was receiving VA pension or compensation at the time of death </a:t>
            </a:r>
          </a:p>
          <a:p>
            <a:pPr>
              <a:spcBef>
                <a:spcPts val="0"/>
              </a:spcBef>
            </a:pPr>
            <a:endParaRPr lang="en-US" sz="2800" dirty="0"/>
          </a:p>
          <a:p>
            <a:pPr>
              <a:spcBef>
                <a:spcPts val="0"/>
              </a:spcBef>
            </a:pPr>
            <a:r>
              <a:rPr lang="en-US" sz="2800" dirty="0"/>
              <a:t>The veteran was entitled to receive VA pension or compensation, but decided instead to receive full military retirement or disability pay</a:t>
            </a:r>
          </a:p>
          <a:p>
            <a:pPr>
              <a:spcBef>
                <a:spcPts val="0"/>
              </a:spcBef>
            </a:pPr>
            <a:endParaRPr lang="en-US" sz="2800" dirty="0"/>
          </a:p>
          <a:p>
            <a:pPr>
              <a:spcBef>
                <a:spcPts val="0"/>
              </a:spcBef>
            </a:pPr>
            <a:r>
              <a:rPr lang="en-US" sz="2800" dirty="0"/>
              <a:t>The veteran died while hospitalized by VA, or while receiving care under VA contract at a non-VA facility </a:t>
            </a:r>
          </a:p>
          <a:p>
            <a:pPr marL="0" indent="0">
              <a:spcBef>
                <a:spcPts val="0"/>
              </a:spcBef>
              <a:buNone/>
            </a:pPr>
            <a:endParaRPr lang="en-US" sz="2400" dirty="0"/>
          </a:p>
          <a:p>
            <a:pPr marL="0" indent="0">
              <a:buNone/>
            </a:pPr>
            <a:endParaRPr lang="en-US" sz="2400" dirty="0"/>
          </a:p>
          <a:p>
            <a:pPr marL="0" indent="0">
              <a:buNone/>
            </a:pPr>
            <a:endParaRPr lang="en-US" sz="2400" dirty="0"/>
          </a:p>
          <a:p>
            <a:pPr marL="0" indent="0">
              <a:buNone/>
            </a:pPr>
            <a:r>
              <a:rPr lang="en-US" sz="2400" dirty="0"/>
              <a:t> </a:t>
            </a:r>
          </a:p>
        </p:txBody>
      </p:sp>
      <p:sp>
        <p:nvSpPr>
          <p:cNvPr id="3" name="Slide Number Placeholder 2"/>
          <p:cNvSpPr>
            <a:spLocks noGrp="1"/>
          </p:cNvSpPr>
          <p:nvPr>
            <p:ph type="sldNum" sz="quarter" idx="12"/>
          </p:nvPr>
        </p:nvSpPr>
        <p:spPr/>
        <p:txBody>
          <a:bodyPr/>
          <a:lstStyle/>
          <a:p>
            <a:fld id="{E2FB73DA-5FDE-45B5-BAA4-C61223CC44F6}" type="slidenum">
              <a:rPr lang="en-US" smtClean="0"/>
              <a:pPr/>
              <a:t>34</a:t>
            </a:fld>
            <a:endParaRPr lang="en-US" dirty="0"/>
          </a:p>
        </p:txBody>
      </p:sp>
      <p:sp>
        <p:nvSpPr>
          <p:cNvPr id="7" name="Title 3"/>
          <p:cNvSpPr>
            <a:spLocks noGrp="1"/>
          </p:cNvSpPr>
          <p:nvPr>
            <p:ph type="title"/>
          </p:nvPr>
        </p:nvSpPr>
        <p:spPr>
          <a:xfrm>
            <a:off x="163286" y="134472"/>
            <a:ext cx="7913915" cy="981732"/>
          </a:xfrm>
        </p:spPr>
        <p:txBody>
          <a:bodyPr>
            <a:normAutofit/>
          </a:bodyPr>
          <a:lstStyle/>
          <a:p>
            <a:r>
              <a:rPr lang="en-US" dirty="0"/>
              <a:t>Burial Allowance </a:t>
            </a:r>
            <a:br>
              <a:rPr lang="en-US" dirty="0"/>
            </a:br>
            <a:r>
              <a:rPr lang="en-US" dirty="0"/>
              <a:t>(38 CFR 3.1700 - 3.1713)</a:t>
            </a:r>
          </a:p>
        </p:txBody>
      </p:sp>
    </p:spTree>
    <p:extLst>
      <p:ext uri="{BB962C8B-B14F-4D97-AF65-F5344CB8AC3E}">
        <p14:creationId xmlns:p14="http://schemas.microsoft.com/office/powerpoint/2010/main" val="59802447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0371" y="1578428"/>
            <a:ext cx="11713029" cy="4598877"/>
          </a:xfrm>
        </p:spPr>
        <p:txBody>
          <a:bodyPr>
            <a:noAutofit/>
          </a:bodyPr>
          <a:lstStyle/>
          <a:p>
            <a:endParaRPr lang="en-US" sz="2800" dirty="0"/>
          </a:p>
          <a:p>
            <a:pPr>
              <a:spcBef>
                <a:spcPts val="0"/>
              </a:spcBef>
            </a:pPr>
            <a:r>
              <a:rPr lang="en-US" sz="2800" dirty="0"/>
              <a:t>The veteran died while traveling under proper authorization and at VA expense to or from a specified place for the purpose of examination, treatment or care </a:t>
            </a:r>
          </a:p>
          <a:p>
            <a:pPr>
              <a:spcBef>
                <a:spcPts val="0"/>
              </a:spcBef>
            </a:pPr>
            <a:endParaRPr lang="en-US" sz="2800" dirty="0"/>
          </a:p>
          <a:p>
            <a:pPr>
              <a:spcBef>
                <a:spcPts val="0"/>
              </a:spcBef>
            </a:pPr>
            <a:r>
              <a:rPr lang="en-US" sz="2800" dirty="0"/>
              <a:t>The veteran had an original or reopened claim for VA compensation or pension pending at the time of death and would have been entitled to benefits from a date prior to the date of death </a:t>
            </a:r>
          </a:p>
          <a:p>
            <a:pPr>
              <a:spcBef>
                <a:spcPts val="0"/>
              </a:spcBef>
            </a:pPr>
            <a:endParaRPr lang="en-US" sz="2800" dirty="0"/>
          </a:p>
          <a:p>
            <a:pPr>
              <a:spcBef>
                <a:spcPts val="0"/>
              </a:spcBef>
            </a:pPr>
            <a:r>
              <a:rPr lang="en-US" sz="2800" dirty="0"/>
              <a:t>The veteran died on or after October 9, 1996, while a patient at a VA–approved state nursing home. </a:t>
            </a:r>
          </a:p>
          <a:p>
            <a:endParaRPr lang="en-US" sz="2400" dirty="0"/>
          </a:p>
          <a:p>
            <a:endParaRPr lang="en-US" sz="2400" dirty="0"/>
          </a:p>
          <a:p>
            <a:pPr marL="0" indent="0">
              <a:buNone/>
            </a:pPr>
            <a:endParaRPr lang="en-US" sz="2400" dirty="0"/>
          </a:p>
          <a:p>
            <a:pPr marL="0" indent="0">
              <a:buNone/>
            </a:pPr>
            <a:r>
              <a:rPr lang="en-US" sz="2400" dirty="0"/>
              <a:t> </a:t>
            </a:r>
          </a:p>
        </p:txBody>
      </p:sp>
      <p:sp>
        <p:nvSpPr>
          <p:cNvPr id="3" name="Slide Number Placeholder 2"/>
          <p:cNvSpPr>
            <a:spLocks noGrp="1"/>
          </p:cNvSpPr>
          <p:nvPr>
            <p:ph type="sldNum" sz="quarter" idx="12"/>
          </p:nvPr>
        </p:nvSpPr>
        <p:spPr/>
        <p:txBody>
          <a:bodyPr/>
          <a:lstStyle/>
          <a:p>
            <a:fld id="{E2FB73DA-5FDE-45B5-BAA4-C61223CC44F6}" type="slidenum">
              <a:rPr lang="en-US" smtClean="0"/>
              <a:pPr/>
              <a:t>35</a:t>
            </a:fld>
            <a:endParaRPr lang="en-US" dirty="0"/>
          </a:p>
        </p:txBody>
      </p:sp>
      <p:sp>
        <p:nvSpPr>
          <p:cNvPr id="7" name="Title 3"/>
          <p:cNvSpPr>
            <a:spLocks noGrp="1"/>
          </p:cNvSpPr>
          <p:nvPr>
            <p:ph type="title"/>
          </p:nvPr>
        </p:nvSpPr>
        <p:spPr>
          <a:xfrm>
            <a:off x="163286" y="134472"/>
            <a:ext cx="7913915" cy="981732"/>
          </a:xfrm>
        </p:spPr>
        <p:txBody>
          <a:bodyPr>
            <a:normAutofit/>
          </a:bodyPr>
          <a:lstStyle/>
          <a:p>
            <a:r>
              <a:rPr lang="en-US" dirty="0"/>
              <a:t>Burial Allowance </a:t>
            </a:r>
            <a:br>
              <a:rPr lang="en-US" dirty="0"/>
            </a:br>
            <a:r>
              <a:rPr lang="en-US" dirty="0"/>
              <a:t>(38 CFR 3.1700 - 3.1713)</a:t>
            </a:r>
          </a:p>
        </p:txBody>
      </p:sp>
    </p:spTree>
    <p:extLst>
      <p:ext uri="{BB962C8B-B14F-4D97-AF65-F5344CB8AC3E}">
        <p14:creationId xmlns:p14="http://schemas.microsoft.com/office/powerpoint/2010/main" val="244997764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00743" y="1643742"/>
            <a:ext cx="11288485" cy="4533563"/>
          </a:xfrm>
        </p:spPr>
        <p:txBody>
          <a:bodyPr/>
          <a:lstStyle/>
          <a:p>
            <a:pPr marL="0" indent="0">
              <a:buNone/>
            </a:pPr>
            <a:endParaRPr lang="en-US" sz="2400" dirty="0"/>
          </a:p>
          <a:p>
            <a:pPr marL="0" indent="0">
              <a:buNone/>
            </a:pPr>
            <a:r>
              <a:rPr lang="en-US" sz="2800" dirty="0"/>
              <a:t>If the veteran died on or after September 11, 2001, the maximum service-connected burial allowance is $2,000. </a:t>
            </a:r>
          </a:p>
          <a:p>
            <a:pPr marL="0" indent="0">
              <a:buNone/>
            </a:pPr>
            <a:endParaRPr lang="en-US" sz="2800" dirty="0"/>
          </a:p>
          <a:p>
            <a:pPr marL="0" indent="0">
              <a:buNone/>
            </a:pPr>
            <a:r>
              <a:rPr lang="en-US" sz="2800" dirty="0"/>
              <a:t>If the veteran died before September 11, 2001, the maximum service-connected burial allowance is $1,500. </a:t>
            </a:r>
          </a:p>
          <a:p>
            <a:pPr marL="0" indent="0">
              <a:buNone/>
            </a:pPr>
            <a:endParaRPr lang="en-US" sz="2800" dirty="0"/>
          </a:p>
          <a:p>
            <a:pPr marL="0" indent="0">
              <a:buNone/>
            </a:pPr>
            <a:r>
              <a:rPr lang="en-US" sz="2800" dirty="0"/>
              <a:t>If the veteran is buried in a VA national cemetery, VA may reimburse some or all of the cost of transporting the deceased veteran’s remains.</a:t>
            </a:r>
          </a:p>
          <a:p>
            <a:pPr marL="0" indent="0">
              <a:buNone/>
            </a:pPr>
            <a:endParaRPr lang="en-US" sz="24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36</a:t>
            </a:fld>
            <a:endParaRPr lang="en-US" dirty="0"/>
          </a:p>
        </p:txBody>
      </p:sp>
      <p:sp>
        <p:nvSpPr>
          <p:cNvPr id="6" name="Title 3"/>
          <p:cNvSpPr>
            <a:spLocks noGrp="1"/>
          </p:cNvSpPr>
          <p:nvPr>
            <p:ph type="title"/>
          </p:nvPr>
        </p:nvSpPr>
        <p:spPr>
          <a:xfrm>
            <a:off x="163286" y="134472"/>
            <a:ext cx="8730343" cy="981732"/>
          </a:xfrm>
        </p:spPr>
        <p:txBody>
          <a:bodyPr>
            <a:normAutofit/>
          </a:bodyPr>
          <a:lstStyle/>
          <a:p>
            <a:r>
              <a:rPr lang="en-US" dirty="0"/>
              <a:t>Burial Allowance: </a:t>
            </a:r>
            <a:br>
              <a:rPr lang="en-US" dirty="0"/>
            </a:br>
            <a:r>
              <a:rPr lang="en-US" dirty="0"/>
              <a:t>Service Connected Death</a:t>
            </a:r>
          </a:p>
        </p:txBody>
      </p:sp>
    </p:spTree>
    <p:extLst>
      <p:ext uri="{BB962C8B-B14F-4D97-AF65-F5344CB8AC3E}">
        <p14:creationId xmlns:p14="http://schemas.microsoft.com/office/powerpoint/2010/main" val="127838905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37458" y="1404258"/>
            <a:ext cx="11538856" cy="4773048"/>
          </a:xfrm>
        </p:spPr>
        <p:txBody>
          <a:bodyPr>
            <a:noAutofit/>
          </a:bodyPr>
          <a:lstStyle/>
          <a:p>
            <a:pPr marL="0" indent="0">
              <a:buNone/>
            </a:pPr>
            <a:r>
              <a:rPr lang="en-US" sz="2800" dirty="0"/>
              <a:t>If a veteran who was in receipt of VA benefits passed away due to a non-service connected reason:</a:t>
            </a:r>
          </a:p>
          <a:p>
            <a:pPr marL="0" indent="0">
              <a:buNone/>
            </a:pPr>
            <a:endParaRPr lang="en-US" sz="2800" dirty="0"/>
          </a:p>
          <a:p>
            <a:pPr marL="0" indent="0">
              <a:buNone/>
            </a:pPr>
            <a:r>
              <a:rPr lang="en-US" sz="2800" dirty="0"/>
              <a:t>VA will pay up to $780 toward burial and funeral expenses for deaths on or after October 1, 2018 (if hospitalized by VA at time of death) </a:t>
            </a:r>
          </a:p>
          <a:p>
            <a:pPr marL="0" indent="0" algn="ctr">
              <a:buNone/>
            </a:pPr>
            <a:r>
              <a:rPr lang="en-US" sz="3600" b="1" dirty="0"/>
              <a:t>or</a:t>
            </a:r>
            <a:endParaRPr lang="en-US" sz="3600" dirty="0"/>
          </a:p>
          <a:p>
            <a:pPr marL="0" indent="0">
              <a:buNone/>
            </a:pPr>
            <a:r>
              <a:rPr lang="en-US" sz="2800" dirty="0"/>
              <a:t>$300 toward burial and funeral expenses (if not hospitalized by VA at time of death) </a:t>
            </a:r>
          </a:p>
          <a:p>
            <a:pPr marL="0" indent="0" algn="ctr">
              <a:buNone/>
            </a:pPr>
            <a:r>
              <a:rPr lang="en-US" sz="3600" b="1" dirty="0"/>
              <a:t>and </a:t>
            </a:r>
          </a:p>
          <a:p>
            <a:pPr marL="0" indent="0">
              <a:buNone/>
            </a:pPr>
            <a:r>
              <a:rPr lang="en-US" sz="2800" dirty="0"/>
              <a:t> $780 plot-interment allowance (if not buried in a national cemetery). </a:t>
            </a:r>
          </a:p>
        </p:txBody>
      </p:sp>
      <p:sp>
        <p:nvSpPr>
          <p:cNvPr id="3" name="Slide Number Placeholder 2"/>
          <p:cNvSpPr>
            <a:spLocks noGrp="1"/>
          </p:cNvSpPr>
          <p:nvPr>
            <p:ph type="sldNum" sz="quarter" idx="12"/>
          </p:nvPr>
        </p:nvSpPr>
        <p:spPr/>
        <p:txBody>
          <a:bodyPr/>
          <a:lstStyle/>
          <a:p>
            <a:fld id="{E2FB73DA-5FDE-45B5-BAA4-C61223CC44F6}" type="slidenum">
              <a:rPr lang="en-US" smtClean="0"/>
              <a:pPr/>
              <a:t>37</a:t>
            </a:fld>
            <a:endParaRPr lang="en-US" dirty="0"/>
          </a:p>
        </p:txBody>
      </p:sp>
      <p:sp>
        <p:nvSpPr>
          <p:cNvPr id="6" name="Title 3"/>
          <p:cNvSpPr>
            <a:spLocks noGrp="1"/>
          </p:cNvSpPr>
          <p:nvPr>
            <p:ph type="title"/>
          </p:nvPr>
        </p:nvSpPr>
        <p:spPr>
          <a:xfrm>
            <a:off x="87086" y="134472"/>
            <a:ext cx="7990115" cy="981732"/>
          </a:xfrm>
        </p:spPr>
        <p:txBody>
          <a:bodyPr>
            <a:normAutofit/>
          </a:bodyPr>
          <a:lstStyle/>
          <a:p>
            <a:r>
              <a:rPr lang="en-US" dirty="0"/>
              <a:t>Burial Allowance: </a:t>
            </a:r>
            <a:br>
              <a:rPr lang="en-US" dirty="0"/>
            </a:br>
            <a:r>
              <a:rPr lang="en-US" dirty="0"/>
              <a:t>Non-Service Connected Death</a:t>
            </a:r>
          </a:p>
        </p:txBody>
      </p:sp>
    </p:spTree>
    <p:extLst>
      <p:ext uri="{BB962C8B-B14F-4D97-AF65-F5344CB8AC3E}">
        <p14:creationId xmlns:p14="http://schemas.microsoft.com/office/powerpoint/2010/main" val="38596245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72144" y="1360714"/>
            <a:ext cx="11767456" cy="4816592"/>
          </a:xfrm>
        </p:spPr>
        <p:txBody>
          <a:bodyPr/>
          <a:lstStyle/>
          <a:p>
            <a:pPr marL="0" indent="0">
              <a:buNone/>
            </a:pPr>
            <a:r>
              <a:rPr lang="en-US" sz="2800" dirty="0"/>
              <a:t>The cost of transporting the veteran’s remains to the place of burial may be paid in addition to the burial allowance when:</a:t>
            </a:r>
          </a:p>
          <a:p>
            <a:r>
              <a:rPr lang="en-US" sz="2800" dirty="0"/>
              <a:t>The veteran died of a service-connected disability or had a compensable service-connected disability and burial is in a national cemetery; OR</a:t>
            </a:r>
          </a:p>
          <a:p>
            <a:r>
              <a:rPr lang="en-US" sz="2800" dirty="0"/>
              <a:t>The veteran died while in a hospital, domiciliary or nursing home to which he/she had been properly admitted under authority of VA; OR</a:t>
            </a:r>
          </a:p>
          <a:p>
            <a:r>
              <a:rPr lang="en-US" sz="2800" dirty="0"/>
              <a:t>The veteran died while traveling under prior authorization of VA for the purpose of examination or treatment; OR</a:t>
            </a:r>
          </a:p>
          <a:p>
            <a:r>
              <a:rPr lang="en-US" sz="2800" dirty="0"/>
              <a:t>The veteran's remains are unclaimed and burial is in a national cemetery.</a:t>
            </a:r>
          </a:p>
          <a:p>
            <a:pPr marL="0" indent="0">
              <a:buNone/>
            </a:pPr>
            <a:endParaRPr lang="en-US" sz="24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38</a:t>
            </a:fld>
            <a:endParaRPr lang="en-US" dirty="0"/>
          </a:p>
        </p:txBody>
      </p:sp>
      <p:sp>
        <p:nvSpPr>
          <p:cNvPr id="6" name="Title 3"/>
          <p:cNvSpPr>
            <a:spLocks noGrp="1"/>
          </p:cNvSpPr>
          <p:nvPr>
            <p:ph type="title"/>
          </p:nvPr>
        </p:nvSpPr>
        <p:spPr>
          <a:xfrm>
            <a:off x="195943" y="134472"/>
            <a:ext cx="7881258" cy="981732"/>
          </a:xfrm>
        </p:spPr>
        <p:txBody>
          <a:bodyPr/>
          <a:lstStyle/>
          <a:p>
            <a:r>
              <a:rPr lang="en-US" dirty="0"/>
              <a:t>Transportation Expenses Prior to January 2023</a:t>
            </a:r>
          </a:p>
        </p:txBody>
      </p:sp>
    </p:spTree>
    <p:extLst>
      <p:ext uri="{BB962C8B-B14F-4D97-AF65-F5344CB8AC3E}">
        <p14:creationId xmlns:p14="http://schemas.microsoft.com/office/powerpoint/2010/main" val="36192616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72144" y="1360714"/>
            <a:ext cx="11767456" cy="4816592"/>
          </a:xfrm>
        </p:spPr>
        <p:txBody>
          <a:bodyPr/>
          <a:lstStyle/>
          <a:p>
            <a:pPr marL="0" indent="0">
              <a:buNone/>
            </a:pPr>
            <a:r>
              <a:rPr lang="en-US" sz="2400" dirty="0"/>
              <a:t>When the transportation benefit is payable under </a:t>
            </a:r>
            <a:r>
              <a:rPr lang="en-US" sz="2400" dirty="0">
                <a:hlinkClick r:id="rId2"/>
              </a:rPr>
              <a:t>38 U.S.C. 2303(a)</a:t>
            </a:r>
            <a:r>
              <a:rPr lang="en-US" sz="2400" dirty="0"/>
              <a:t>, VA will pay reasonable costs incurred to transport a Veteran’s remains from the place of death to the place of burial if the:</a:t>
            </a:r>
          </a:p>
          <a:p>
            <a:r>
              <a:rPr lang="en-US" sz="2400" dirty="0"/>
              <a:t>Veteran’s date of death is on or after January 5, 2023 </a:t>
            </a:r>
          </a:p>
          <a:p>
            <a:r>
              <a:rPr lang="en-US" sz="2400" dirty="0"/>
              <a:t>Death occurs within a State </a:t>
            </a:r>
          </a:p>
          <a:p>
            <a:r>
              <a:rPr lang="en-US" sz="2400" dirty="0"/>
              <a:t>Place of burial is in any State, and</a:t>
            </a:r>
          </a:p>
          <a:p>
            <a:r>
              <a:rPr lang="en-US" sz="2400" dirty="0"/>
              <a:t>Veteran meets any of the following:</a:t>
            </a:r>
          </a:p>
          <a:p>
            <a:pPr marL="1371600" lvl="1"/>
            <a:r>
              <a:rPr lang="en-US" sz="2000" dirty="0"/>
              <a:t>The veteran died while hospitalized by VA or other facility listed in 38 CFR 3.1706</a:t>
            </a:r>
          </a:p>
          <a:p>
            <a:pPr marL="1371600" lvl="1"/>
            <a:r>
              <a:rPr lang="en-US" sz="2000" dirty="0"/>
              <a:t>The veteran’s remains are unclaimed, or</a:t>
            </a:r>
          </a:p>
          <a:p>
            <a:pPr marL="1371600" lvl="1"/>
            <a:r>
              <a:rPr lang="en-US" sz="2000" dirty="0"/>
              <a:t>At the time of death, the veteran was in receipt of any of the following:</a:t>
            </a:r>
          </a:p>
          <a:p>
            <a:pPr marL="1371600" lvl="1"/>
            <a:r>
              <a:rPr lang="en-US" sz="2000" dirty="0"/>
              <a:t>Disability compensation </a:t>
            </a:r>
          </a:p>
          <a:p>
            <a:pPr marL="1371600" lvl="1"/>
            <a:r>
              <a:rPr lang="en-US" sz="2000" dirty="0"/>
              <a:t>Military retired pay in lieu of disability compensation</a:t>
            </a:r>
          </a:p>
          <a:p>
            <a:pPr marL="1371600" lvl="1"/>
            <a:r>
              <a:rPr lang="en-US" sz="2000" dirty="0"/>
              <a:t>VA pension</a:t>
            </a:r>
          </a:p>
          <a:p>
            <a:pPr marL="0" indent="0">
              <a:buNone/>
            </a:pPr>
            <a:endParaRPr lang="en-US" sz="24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39</a:t>
            </a:fld>
            <a:endParaRPr lang="en-US" dirty="0"/>
          </a:p>
        </p:txBody>
      </p:sp>
      <p:sp>
        <p:nvSpPr>
          <p:cNvPr id="6" name="Title 3"/>
          <p:cNvSpPr>
            <a:spLocks noGrp="1"/>
          </p:cNvSpPr>
          <p:nvPr>
            <p:ph type="title"/>
          </p:nvPr>
        </p:nvSpPr>
        <p:spPr>
          <a:xfrm>
            <a:off x="195943" y="134472"/>
            <a:ext cx="7881258" cy="981732"/>
          </a:xfrm>
        </p:spPr>
        <p:txBody>
          <a:bodyPr/>
          <a:lstStyle/>
          <a:p>
            <a:r>
              <a:rPr lang="en-US" dirty="0"/>
              <a:t>Transportation Expenses after    January 5, 2023</a:t>
            </a:r>
          </a:p>
        </p:txBody>
      </p:sp>
    </p:spTree>
    <p:extLst>
      <p:ext uri="{BB962C8B-B14F-4D97-AF65-F5344CB8AC3E}">
        <p14:creationId xmlns:p14="http://schemas.microsoft.com/office/powerpoint/2010/main" val="2169959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35429" y="1524000"/>
            <a:ext cx="11332028" cy="4751294"/>
          </a:xfrm>
        </p:spPr>
        <p:txBody>
          <a:bodyPr/>
          <a:lstStyle/>
          <a:p>
            <a:pPr marL="0" indent="0">
              <a:buNone/>
            </a:pPr>
            <a:endParaRPr lang="en-US" dirty="0"/>
          </a:p>
          <a:p>
            <a:pPr marL="0" indent="0">
              <a:buNone/>
            </a:pPr>
            <a:r>
              <a:rPr lang="en-US" dirty="0"/>
              <a:t>Accrued benefits are benefits that are owed to the veteran but not paid prior to the veteran’s death.</a:t>
            </a:r>
          </a:p>
          <a:p>
            <a:pPr marL="0" indent="0">
              <a:buNone/>
            </a:pPr>
            <a:endParaRPr lang="en-US" dirty="0"/>
          </a:p>
          <a:p>
            <a:pPr marL="0" indent="0">
              <a:buNone/>
            </a:pPr>
            <a:r>
              <a:rPr lang="en-US" dirty="0"/>
              <a:t>VA must receive an accrued benefits claim within one year after the veteran’s death.</a:t>
            </a:r>
          </a:p>
        </p:txBody>
      </p:sp>
      <p:sp>
        <p:nvSpPr>
          <p:cNvPr id="3" name="Slide Number Placeholder 2"/>
          <p:cNvSpPr>
            <a:spLocks noGrp="1"/>
          </p:cNvSpPr>
          <p:nvPr>
            <p:ph type="sldNum" sz="quarter" idx="12"/>
          </p:nvPr>
        </p:nvSpPr>
        <p:spPr/>
        <p:txBody>
          <a:bodyPr/>
          <a:lstStyle/>
          <a:p>
            <a:fld id="{E2FB73DA-5FDE-45B5-BAA4-C61223CC44F6}" type="slidenum">
              <a:rPr lang="en-US" smtClean="0"/>
              <a:pPr/>
              <a:t>4</a:t>
            </a:fld>
            <a:endParaRPr lang="en-US" dirty="0"/>
          </a:p>
        </p:txBody>
      </p:sp>
      <p:sp>
        <p:nvSpPr>
          <p:cNvPr id="4" name="Title 3"/>
          <p:cNvSpPr>
            <a:spLocks noGrp="1"/>
          </p:cNvSpPr>
          <p:nvPr>
            <p:ph type="title"/>
          </p:nvPr>
        </p:nvSpPr>
        <p:spPr>
          <a:xfrm>
            <a:off x="141514" y="134472"/>
            <a:ext cx="8253803" cy="981732"/>
          </a:xfrm>
        </p:spPr>
        <p:txBody>
          <a:bodyPr>
            <a:normAutofit/>
          </a:bodyPr>
          <a:lstStyle/>
          <a:p>
            <a:r>
              <a:rPr lang="en-US" sz="3600" dirty="0"/>
              <a:t>Accrued Benefits (38CFR 3.1000)</a:t>
            </a:r>
          </a:p>
        </p:txBody>
      </p:sp>
    </p:spTree>
    <p:extLst>
      <p:ext uri="{BB962C8B-B14F-4D97-AF65-F5344CB8AC3E}">
        <p14:creationId xmlns:p14="http://schemas.microsoft.com/office/powerpoint/2010/main" val="139604857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26572" y="1328057"/>
            <a:ext cx="11647714" cy="4849249"/>
          </a:xfrm>
        </p:spPr>
        <p:txBody>
          <a:bodyPr/>
          <a:lstStyle/>
          <a:p>
            <a:pPr marL="0" indent="0">
              <a:buNone/>
            </a:pPr>
            <a:endParaRPr lang="en-US" sz="2400" dirty="0"/>
          </a:p>
          <a:p>
            <a:pPr marL="0" indent="0">
              <a:buNone/>
            </a:pPr>
            <a:r>
              <a:rPr lang="en-US" sz="2800" dirty="0"/>
              <a:t>If the burial benefit has not been automatically paid to the surviving spouse, VA will pay the first living person to file a claim from any of the following categories: </a:t>
            </a:r>
          </a:p>
          <a:p>
            <a:pPr marL="0" indent="0">
              <a:buNone/>
            </a:pPr>
            <a:endParaRPr lang="en-US" sz="2800" dirty="0"/>
          </a:p>
          <a:p>
            <a:pPr lvl="1"/>
            <a:r>
              <a:rPr lang="en-US" dirty="0"/>
              <a:t>Veteran’s surviving spouse</a:t>
            </a:r>
          </a:p>
          <a:p>
            <a:pPr lvl="1"/>
            <a:r>
              <a:rPr lang="en-US" dirty="0"/>
              <a:t>The survivor of a legal union between the deceased veteran and the survivor</a:t>
            </a:r>
          </a:p>
          <a:p>
            <a:pPr lvl="1"/>
            <a:r>
              <a:rPr lang="en-US" dirty="0"/>
              <a:t>The veteran’s children, regardless of age</a:t>
            </a:r>
          </a:p>
          <a:p>
            <a:pPr lvl="1"/>
            <a:r>
              <a:rPr lang="en-US" dirty="0"/>
              <a:t>The veteran’s parents </a:t>
            </a:r>
          </a:p>
          <a:p>
            <a:pPr lvl="1"/>
            <a:r>
              <a:rPr lang="en-US" dirty="0"/>
              <a:t>The executor of the estate of the deceased veteran</a:t>
            </a:r>
          </a:p>
          <a:p>
            <a:pPr marL="0" indent="0">
              <a:buNone/>
            </a:pPr>
            <a:endParaRPr lang="en-US" sz="24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40</a:t>
            </a:fld>
            <a:endParaRPr lang="en-US" dirty="0"/>
          </a:p>
        </p:txBody>
      </p:sp>
      <p:sp>
        <p:nvSpPr>
          <p:cNvPr id="6" name="Title 3"/>
          <p:cNvSpPr>
            <a:spLocks noGrp="1"/>
          </p:cNvSpPr>
          <p:nvPr>
            <p:ph type="title"/>
          </p:nvPr>
        </p:nvSpPr>
        <p:spPr>
          <a:xfrm>
            <a:off x="97971" y="134472"/>
            <a:ext cx="7979230" cy="981732"/>
          </a:xfrm>
        </p:spPr>
        <p:txBody>
          <a:bodyPr/>
          <a:lstStyle/>
          <a:p>
            <a:r>
              <a:rPr lang="en-US" dirty="0"/>
              <a:t>Who is Eligible to File?</a:t>
            </a:r>
          </a:p>
        </p:txBody>
      </p:sp>
    </p:spTree>
    <p:extLst>
      <p:ext uri="{BB962C8B-B14F-4D97-AF65-F5344CB8AC3E}">
        <p14:creationId xmlns:p14="http://schemas.microsoft.com/office/powerpoint/2010/main" val="162955562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72143" y="1426030"/>
            <a:ext cx="11680371" cy="4751276"/>
          </a:xfrm>
        </p:spPr>
        <p:txBody>
          <a:bodyPr/>
          <a:lstStyle/>
          <a:p>
            <a:pPr marL="0" indent="0">
              <a:buNone/>
            </a:pPr>
            <a:endParaRPr lang="en-US" sz="2800" dirty="0"/>
          </a:p>
          <a:p>
            <a:pPr marL="0" indent="0">
              <a:buNone/>
            </a:pPr>
            <a:r>
              <a:rPr lang="en-US" sz="2800" dirty="0"/>
              <a:t>Only the person who paid for the veteran’s burial and/or funeral may apply for a burial allowance</a:t>
            </a:r>
          </a:p>
          <a:p>
            <a:pPr marL="0" indent="0">
              <a:buNone/>
            </a:pPr>
            <a:endParaRPr lang="en-US" sz="2800" dirty="0"/>
          </a:p>
          <a:p>
            <a:pPr marL="0" indent="0">
              <a:buNone/>
            </a:pPr>
            <a:r>
              <a:rPr lang="en-US" sz="2800" dirty="0"/>
              <a:t>The claimant must not have been reimbursed by another government agency or some other source, such as the deceased veteran's employer</a:t>
            </a:r>
          </a:p>
          <a:p>
            <a:pPr marL="0" indent="0">
              <a:buNone/>
            </a:pPr>
            <a:endParaRPr lang="en-US" sz="2800" dirty="0"/>
          </a:p>
          <a:p>
            <a:pPr marL="0" indent="0">
              <a:buNone/>
            </a:pPr>
            <a:r>
              <a:rPr lang="en-US" sz="2800" dirty="0"/>
              <a:t>If the veteran pre-paid for his/her final expenses the VA will not reimburse the cost</a:t>
            </a:r>
          </a:p>
          <a:p>
            <a:pPr marL="0" indent="0">
              <a:buNone/>
            </a:pPr>
            <a:endParaRPr lang="en-US" sz="24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41</a:t>
            </a:fld>
            <a:endParaRPr lang="en-US" dirty="0"/>
          </a:p>
        </p:txBody>
      </p:sp>
      <p:sp>
        <p:nvSpPr>
          <p:cNvPr id="6" name="Title 3"/>
          <p:cNvSpPr>
            <a:spLocks noGrp="1"/>
          </p:cNvSpPr>
          <p:nvPr>
            <p:ph type="title"/>
          </p:nvPr>
        </p:nvSpPr>
        <p:spPr>
          <a:xfrm>
            <a:off x="174171" y="134472"/>
            <a:ext cx="7903030" cy="981732"/>
          </a:xfrm>
        </p:spPr>
        <p:txBody>
          <a:bodyPr/>
          <a:lstStyle/>
          <a:p>
            <a:r>
              <a:rPr lang="en-US" dirty="0"/>
              <a:t>Who is Eligible to File?</a:t>
            </a:r>
          </a:p>
        </p:txBody>
      </p:sp>
    </p:spTree>
    <p:extLst>
      <p:ext uri="{BB962C8B-B14F-4D97-AF65-F5344CB8AC3E}">
        <p14:creationId xmlns:p14="http://schemas.microsoft.com/office/powerpoint/2010/main" val="18971847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338943"/>
            <a:ext cx="11734800" cy="4838363"/>
          </a:xfrm>
        </p:spPr>
        <p:txBody>
          <a:bodyPr/>
          <a:lstStyle/>
          <a:p>
            <a:pPr marL="0" indent="0">
              <a:buNone/>
            </a:pPr>
            <a:endParaRPr lang="en-US" sz="2400" dirty="0"/>
          </a:p>
          <a:p>
            <a:pPr marL="0" indent="0">
              <a:buNone/>
            </a:pPr>
            <a:r>
              <a:rPr lang="en-US" sz="2800" dirty="0"/>
              <a:t>A claim for non-service-connected burial allowance must be filed with VA within 2 years after the date of the veteran's permanent burial or cremation. </a:t>
            </a:r>
          </a:p>
          <a:p>
            <a:pPr marL="0" indent="0">
              <a:buNone/>
            </a:pPr>
            <a:endParaRPr lang="en-US" sz="2800" dirty="0"/>
          </a:p>
          <a:p>
            <a:pPr marL="0" indent="0">
              <a:buNone/>
            </a:pPr>
            <a:r>
              <a:rPr lang="en-US" sz="2800" dirty="0"/>
              <a:t>If a veteran's discharge was corrected after death to "Under Conditions Other Than Dishonorable," the claim must be filed within 2 years after the date of correction. </a:t>
            </a:r>
          </a:p>
          <a:p>
            <a:pPr marL="0" indent="0">
              <a:buNone/>
            </a:pPr>
            <a:endParaRPr lang="en-US" sz="2800" dirty="0"/>
          </a:p>
          <a:p>
            <a:pPr marL="0" indent="0">
              <a:buNone/>
            </a:pPr>
            <a:r>
              <a:rPr lang="en-US" sz="2800" dirty="0"/>
              <a:t>There is no time limit for the service connected burial allowance, plot or interment allowance, VA hospitalization death burial allowance, or reimbursement of transportation expenses.</a:t>
            </a:r>
          </a:p>
        </p:txBody>
      </p:sp>
      <p:sp>
        <p:nvSpPr>
          <p:cNvPr id="3" name="Slide Number Placeholder 2"/>
          <p:cNvSpPr>
            <a:spLocks noGrp="1"/>
          </p:cNvSpPr>
          <p:nvPr>
            <p:ph type="sldNum" sz="quarter" idx="12"/>
          </p:nvPr>
        </p:nvSpPr>
        <p:spPr/>
        <p:txBody>
          <a:bodyPr/>
          <a:lstStyle/>
          <a:p>
            <a:fld id="{E2FB73DA-5FDE-45B5-BAA4-C61223CC44F6}" type="slidenum">
              <a:rPr lang="en-US" smtClean="0"/>
              <a:pPr/>
              <a:t>42</a:t>
            </a:fld>
            <a:endParaRPr lang="en-US" dirty="0"/>
          </a:p>
        </p:txBody>
      </p:sp>
      <p:sp>
        <p:nvSpPr>
          <p:cNvPr id="6" name="Title 3"/>
          <p:cNvSpPr>
            <a:spLocks noGrp="1"/>
          </p:cNvSpPr>
          <p:nvPr>
            <p:ph type="title"/>
          </p:nvPr>
        </p:nvSpPr>
        <p:spPr>
          <a:xfrm>
            <a:off x="163286" y="134472"/>
            <a:ext cx="7913915" cy="981732"/>
          </a:xfrm>
        </p:spPr>
        <p:txBody>
          <a:bodyPr>
            <a:normAutofit/>
          </a:bodyPr>
          <a:lstStyle/>
          <a:p>
            <a:r>
              <a:rPr lang="en-US" dirty="0"/>
              <a:t>Time Limits for Burial Benefits</a:t>
            </a:r>
          </a:p>
        </p:txBody>
      </p:sp>
    </p:spTree>
    <p:extLst>
      <p:ext uri="{BB962C8B-B14F-4D97-AF65-F5344CB8AC3E}">
        <p14:creationId xmlns:p14="http://schemas.microsoft.com/office/powerpoint/2010/main" val="168684687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057" y="1436914"/>
            <a:ext cx="11658599" cy="5421086"/>
          </a:xfrm>
        </p:spPr>
        <p:txBody>
          <a:bodyPr/>
          <a:lstStyle/>
          <a:p>
            <a:pPr marL="0" indent="0">
              <a:buNone/>
            </a:pPr>
            <a:r>
              <a:rPr lang="en-US" sz="2800" dirty="0"/>
              <a:t>The VA furnishes upon request, at no charge to the applicant, a headstone or marker for the unmarked grave of any deceased veteran discharged from the US Armed Forces under conditions other than dishonorable.</a:t>
            </a:r>
          </a:p>
          <a:p>
            <a:pPr marL="0" indent="0">
              <a:buNone/>
            </a:pPr>
            <a:endParaRPr lang="en-US" sz="200" dirty="0"/>
          </a:p>
          <a:p>
            <a:r>
              <a:rPr lang="en-US" altLang="en-US" sz="2400" dirty="0"/>
              <a:t>Minimum active duty requirement for enlistees after 9/7/80 or officers after 10/16/81 in 38 CFR 3.12a - minimum of 24 months or be completed under special circumstances, e.g., death on active duty. </a:t>
            </a:r>
          </a:p>
          <a:p>
            <a:r>
              <a:rPr lang="en-US" altLang="en-US" sz="2400" dirty="0"/>
              <a:t>Persons with 20-years service in the National Guard or Reserves who are entitled to retired pay subsequent to October 27, 1992</a:t>
            </a:r>
          </a:p>
          <a:p>
            <a:r>
              <a:rPr lang="en-US" altLang="en-US" sz="2400" dirty="0"/>
              <a:t>A copy of the Reserve Retirement Eligibility Benefits Letter must accompany the application. </a:t>
            </a:r>
          </a:p>
          <a:p>
            <a:r>
              <a:rPr lang="en-US" altLang="en-US" sz="2400" dirty="0"/>
              <a:t>Active duty service while in the National Guard or Reserves also establishes eligibility.</a:t>
            </a:r>
          </a:p>
          <a:p>
            <a:pPr marL="0" indent="0">
              <a:buNone/>
            </a:pPr>
            <a:endParaRPr lang="en-US" sz="24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43</a:t>
            </a:fld>
            <a:endParaRPr lang="en-US" dirty="0"/>
          </a:p>
        </p:txBody>
      </p:sp>
      <p:sp>
        <p:nvSpPr>
          <p:cNvPr id="6" name="Title 3"/>
          <p:cNvSpPr>
            <a:spLocks noGrp="1"/>
          </p:cNvSpPr>
          <p:nvPr>
            <p:ph type="title"/>
          </p:nvPr>
        </p:nvSpPr>
        <p:spPr>
          <a:xfrm>
            <a:off x="185057" y="134472"/>
            <a:ext cx="7892144" cy="981732"/>
          </a:xfrm>
        </p:spPr>
        <p:txBody>
          <a:bodyPr>
            <a:normAutofit/>
          </a:bodyPr>
          <a:lstStyle/>
          <a:p>
            <a:r>
              <a:rPr lang="en-US" dirty="0"/>
              <a:t>Headstones and Markers</a:t>
            </a:r>
            <a:br>
              <a:rPr lang="en-US" dirty="0"/>
            </a:br>
            <a:r>
              <a:rPr lang="en-US" dirty="0"/>
              <a:t>38 CFR 38.630 - 38.633</a:t>
            </a:r>
          </a:p>
        </p:txBody>
      </p:sp>
    </p:spTree>
    <p:extLst>
      <p:ext uri="{BB962C8B-B14F-4D97-AF65-F5344CB8AC3E}">
        <p14:creationId xmlns:p14="http://schemas.microsoft.com/office/powerpoint/2010/main" val="200524684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990600" y="1295248"/>
            <a:ext cx="10363200" cy="4882058"/>
          </a:xfrm>
        </p:spPr>
        <p:txBody>
          <a:bodyPr/>
          <a:lstStyle/>
          <a:p>
            <a:pPr marL="0" indent="0">
              <a:buNone/>
            </a:pPr>
            <a:endParaRPr lang="en-US" sz="2400" dirty="0"/>
          </a:p>
          <a:p>
            <a:pPr marL="0" indent="0">
              <a:buNone/>
            </a:pPr>
            <a:endParaRPr lang="en-US" sz="2400" dirty="0"/>
          </a:p>
          <a:p>
            <a:pPr marL="0" indent="0">
              <a:buNone/>
            </a:pPr>
            <a:r>
              <a:rPr lang="en-US" sz="2800" dirty="0"/>
              <a:t>To submit a claim for a VA furnished headstone or marker, a completed VA Form 40-1330 must be submitted along with the veteran’s discharge document to the VA National Cemetery Administration Memorial Products Service. The address and fax number is located in the instructions on the form.</a:t>
            </a:r>
          </a:p>
          <a:p>
            <a:pPr marL="0" indent="0">
              <a:buNone/>
            </a:pPr>
            <a:endParaRPr lang="en-US" altLang="en-US" sz="2800" dirty="0"/>
          </a:p>
          <a:p>
            <a:pPr marL="0" indent="0">
              <a:buNone/>
            </a:pPr>
            <a:endParaRPr lang="en-US" sz="24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44</a:t>
            </a:fld>
            <a:endParaRPr lang="en-US" dirty="0"/>
          </a:p>
        </p:txBody>
      </p:sp>
      <p:sp>
        <p:nvSpPr>
          <p:cNvPr id="6" name="Title 3"/>
          <p:cNvSpPr>
            <a:spLocks noGrp="1"/>
          </p:cNvSpPr>
          <p:nvPr>
            <p:ph type="title"/>
          </p:nvPr>
        </p:nvSpPr>
        <p:spPr>
          <a:xfrm>
            <a:off x="152400" y="134472"/>
            <a:ext cx="7924801" cy="981732"/>
          </a:xfrm>
        </p:spPr>
        <p:txBody>
          <a:bodyPr/>
          <a:lstStyle/>
          <a:p>
            <a:r>
              <a:rPr lang="en-US" dirty="0"/>
              <a:t>Headstones and Markers</a:t>
            </a:r>
          </a:p>
        </p:txBody>
      </p:sp>
    </p:spTree>
    <p:extLst>
      <p:ext uri="{BB962C8B-B14F-4D97-AF65-F5344CB8AC3E}">
        <p14:creationId xmlns:p14="http://schemas.microsoft.com/office/powerpoint/2010/main" val="138132102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61257" y="1116204"/>
            <a:ext cx="11625943" cy="5339025"/>
          </a:xfrm>
        </p:spPr>
        <p:txBody>
          <a:bodyPr/>
          <a:lstStyle/>
          <a:p>
            <a:pPr marL="0" indent="0">
              <a:buNone/>
            </a:pPr>
            <a:endParaRPr lang="en-US" sz="2800" dirty="0"/>
          </a:p>
          <a:p>
            <a:pPr marL="0" indent="0">
              <a:buNone/>
            </a:pPr>
            <a:r>
              <a:rPr lang="en-US" dirty="0"/>
              <a:t>Veterans and dependents can apply for burial in a National Cemetery at any time</a:t>
            </a:r>
          </a:p>
          <a:p>
            <a:pPr marL="0" indent="0">
              <a:buNone/>
            </a:pPr>
            <a:endParaRPr lang="en-US" sz="1600" dirty="0"/>
          </a:p>
          <a:p>
            <a:pPr marL="0" indent="0">
              <a:buNone/>
            </a:pPr>
            <a:r>
              <a:rPr lang="en-US" sz="2800" dirty="0"/>
              <a:t>The following people are eligible to apply:</a:t>
            </a:r>
          </a:p>
          <a:p>
            <a:r>
              <a:rPr lang="en-US" sz="2800" dirty="0"/>
              <a:t>A service member on active duty, </a:t>
            </a:r>
            <a:r>
              <a:rPr lang="en-US" sz="2800" b="1" dirty="0"/>
              <a:t>or</a:t>
            </a:r>
            <a:endParaRPr lang="en-US" sz="2800" dirty="0"/>
          </a:p>
          <a:p>
            <a:r>
              <a:rPr lang="en-US" sz="2800" dirty="0"/>
              <a:t>A veteran who didn’t receive a dishonorable discharge when they separated from the military, </a:t>
            </a:r>
            <a:r>
              <a:rPr lang="en-US" sz="2800" b="1" dirty="0"/>
              <a:t>or</a:t>
            </a:r>
            <a:endParaRPr lang="en-US" sz="2800" dirty="0"/>
          </a:p>
          <a:p>
            <a:r>
              <a:rPr lang="en-US" sz="2800" dirty="0"/>
              <a:t>The spouse or dependent child of a service member or veteran, even if the service member or veteran has already passed away</a:t>
            </a:r>
          </a:p>
          <a:p>
            <a:r>
              <a:rPr lang="en-US" sz="2800" dirty="0"/>
              <a:t>The adult dependent child of a service member or veteran </a:t>
            </a:r>
          </a:p>
          <a:p>
            <a:pPr marL="0" indent="0">
              <a:buNone/>
            </a:pPr>
            <a:endParaRPr lang="en-US" sz="24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45</a:t>
            </a:fld>
            <a:endParaRPr lang="en-US" dirty="0"/>
          </a:p>
        </p:txBody>
      </p:sp>
      <p:sp>
        <p:nvSpPr>
          <p:cNvPr id="6" name="Title 3"/>
          <p:cNvSpPr>
            <a:spLocks noGrp="1"/>
          </p:cNvSpPr>
          <p:nvPr>
            <p:ph type="title"/>
          </p:nvPr>
        </p:nvSpPr>
        <p:spPr>
          <a:xfrm>
            <a:off x="174171" y="134472"/>
            <a:ext cx="7903030" cy="981732"/>
          </a:xfrm>
        </p:spPr>
        <p:txBody>
          <a:bodyPr>
            <a:normAutofit/>
          </a:bodyPr>
          <a:lstStyle/>
          <a:p>
            <a:r>
              <a:rPr lang="en-US" dirty="0"/>
              <a:t>Pre-Need Eligibility Determinations for Burial</a:t>
            </a:r>
          </a:p>
        </p:txBody>
      </p:sp>
    </p:spTree>
    <p:extLst>
      <p:ext uri="{BB962C8B-B14F-4D97-AF65-F5344CB8AC3E}">
        <p14:creationId xmlns:p14="http://schemas.microsoft.com/office/powerpoint/2010/main" val="262721143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39486" y="1617784"/>
            <a:ext cx="11713027" cy="4408796"/>
          </a:xfrm>
        </p:spPr>
        <p:txBody>
          <a:bodyPr/>
          <a:lstStyle/>
          <a:p>
            <a:pPr marL="0" indent="0">
              <a:buNone/>
            </a:pPr>
            <a:r>
              <a:rPr lang="en-US" sz="2800" dirty="0"/>
              <a:t>Please note:</a:t>
            </a:r>
          </a:p>
          <a:p>
            <a:pPr marL="0" indent="0">
              <a:buNone/>
            </a:pPr>
            <a:endParaRPr lang="en-US" sz="2800" dirty="0"/>
          </a:p>
          <a:p>
            <a:r>
              <a:rPr lang="en-US" sz="2800" dirty="0"/>
              <a:t>The application is only for national cemeteries</a:t>
            </a:r>
          </a:p>
          <a:p>
            <a:endParaRPr lang="en-US" sz="2800" dirty="0"/>
          </a:p>
          <a:p>
            <a:r>
              <a:rPr lang="en-US" sz="2800" dirty="0"/>
              <a:t>This application doesn’t apply to Arlington National Cemetery or the United States Soldiers and Airmen’s Home National Cemetery</a:t>
            </a:r>
          </a:p>
          <a:p>
            <a:endParaRPr lang="en-US" sz="2800" dirty="0"/>
          </a:p>
          <a:p>
            <a:r>
              <a:rPr lang="en-US" sz="2800" dirty="0"/>
              <a:t>Getting a pre-need determination of eligibility doesn’t guarantee you’ll be buried in a specific VA national cemetery</a:t>
            </a:r>
          </a:p>
        </p:txBody>
      </p:sp>
      <p:sp>
        <p:nvSpPr>
          <p:cNvPr id="3" name="Slide Number Placeholder 2"/>
          <p:cNvSpPr>
            <a:spLocks noGrp="1"/>
          </p:cNvSpPr>
          <p:nvPr>
            <p:ph type="sldNum" sz="quarter" idx="12"/>
          </p:nvPr>
        </p:nvSpPr>
        <p:spPr/>
        <p:txBody>
          <a:bodyPr/>
          <a:lstStyle/>
          <a:p>
            <a:fld id="{E2FB73DA-5FDE-45B5-BAA4-C61223CC44F6}" type="slidenum">
              <a:rPr lang="en-US" smtClean="0"/>
              <a:pPr/>
              <a:t>46</a:t>
            </a:fld>
            <a:endParaRPr lang="en-US" dirty="0"/>
          </a:p>
        </p:txBody>
      </p:sp>
      <p:sp>
        <p:nvSpPr>
          <p:cNvPr id="6" name="Title 3"/>
          <p:cNvSpPr>
            <a:spLocks noGrp="1"/>
          </p:cNvSpPr>
          <p:nvPr>
            <p:ph type="title"/>
          </p:nvPr>
        </p:nvSpPr>
        <p:spPr>
          <a:xfrm>
            <a:off x="141514" y="134472"/>
            <a:ext cx="7935687" cy="981732"/>
          </a:xfrm>
        </p:spPr>
        <p:txBody>
          <a:bodyPr>
            <a:normAutofit/>
          </a:bodyPr>
          <a:lstStyle/>
          <a:p>
            <a:r>
              <a:rPr lang="en-US" dirty="0"/>
              <a:t>Pre-Need Eligibility Determinations for Burial</a:t>
            </a:r>
          </a:p>
        </p:txBody>
      </p:sp>
    </p:spTree>
    <p:extLst>
      <p:ext uri="{BB962C8B-B14F-4D97-AF65-F5344CB8AC3E}">
        <p14:creationId xmlns:p14="http://schemas.microsoft.com/office/powerpoint/2010/main" val="428217837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1" y="1617784"/>
            <a:ext cx="11473542" cy="4408796"/>
          </a:xfrm>
        </p:spPr>
        <p:txBody>
          <a:bodyPr/>
          <a:lstStyle/>
          <a:p>
            <a:pPr marL="0" indent="0">
              <a:buNone/>
            </a:pPr>
            <a:r>
              <a:rPr lang="en-US" sz="2800" dirty="0"/>
              <a:t>To apply, veterans or dependents can visit: </a:t>
            </a:r>
          </a:p>
          <a:p>
            <a:pPr marL="0" indent="0">
              <a:buNone/>
            </a:pPr>
            <a:endParaRPr lang="en-US" sz="2800" dirty="0">
              <a:hlinkClick r:id="rId2"/>
            </a:endParaRPr>
          </a:p>
          <a:p>
            <a:pPr marL="0" indent="0" algn="ctr">
              <a:buNone/>
            </a:pPr>
            <a:r>
              <a:rPr lang="en-US" sz="2800" dirty="0">
                <a:hlinkClick r:id="rId3"/>
              </a:rPr>
              <a:t>https://www.cem.va.gov/pre-need/</a:t>
            </a:r>
            <a:endParaRPr lang="en-US" sz="2800" dirty="0"/>
          </a:p>
          <a:p>
            <a:pPr marL="0" indent="0">
              <a:buNone/>
            </a:pPr>
            <a:endParaRPr lang="en-US" sz="2800" dirty="0"/>
          </a:p>
          <a:p>
            <a:pPr marL="0" indent="0">
              <a:buNone/>
            </a:pPr>
            <a:r>
              <a:rPr lang="en-US" sz="2800" dirty="0"/>
              <a:t>Or they can submit a VA Form 40-10007 “</a:t>
            </a:r>
            <a:r>
              <a:rPr lang="en-US" sz="2800" i="1" dirty="0"/>
              <a:t>Application for Pre-need Determination of Eligibility for Burial in a VA National Cemetery”  </a:t>
            </a:r>
            <a:r>
              <a:rPr lang="en-US" sz="2800" dirty="0"/>
              <a:t>to the National Cemetery Scheduling Office</a:t>
            </a:r>
          </a:p>
          <a:p>
            <a:pPr marL="0" indent="0">
              <a:buNone/>
            </a:pPr>
            <a:endParaRPr lang="en-US" sz="2800" i="1" dirty="0"/>
          </a:p>
          <a:p>
            <a:pPr marL="0" indent="0">
              <a:buNone/>
            </a:pPr>
            <a:r>
              <a:rPr lang="en-US" sz="2800" dirty="0"/>
              <a:t>Applicants will need the veteran’s SSN, date and place of birth, and discharge documents</a:t>
            </a:r>
          </a:p>
          <a:p>
            <a:pPr marL="0" indent="0">
              <a:buNone/>
            </a:pPr>
            <a:endParaRPr lang="en-US" sz="2400" i="1" dirty="0"/>
          </a:p>
          <a:p>
            <a:pPr marL="0" indent="0">
              <a:buNone/>
            </a:pPr>
            <a:endParaRPr lang="en-US" sz="2400" dirty="0"/>
          </a:p>
          <a:p>
            <a:pPr marL="0" indent="0">
              <a:buNone/>
            </a:pPr>
            <a:endParaRPr lang="en-US" sz="24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47</a:t>
            </a:fld>
            <a:endParaRPr lang="en-US" dirty="0"/>
          </a:p>
        </p:txBody>
      </p:sp>
      <p:sp>
        <p:nvSpPr>
          <p:cNvPr id="6" name="Title 3"/>
          <p:cNvSpPr>
            <a:spLocks noGrp="1"/>
          </p:cNvSpPr>
          <p:nvPr>
            <p:ph type="title"/>
          </p:nvPr>
        </p:nvSpPr>
        <p:spPr>
          <a:xfrm>
            <a:off x="163286" y="134472"/>
            <a:ext cx="7913915" cy="981732"/>
          </a:xfrm>
        </p:spPr>
        <p:txBody>
          <a:bodyPr>
            <a:normAutofit/>
          </a:bodyPr>
          <a:lstStyle/>
          <a:p>
            <a:r>
              <a:rPr lang="en-US" dirty="0"/>
              <a:t>Pre-Need Eligibility Determinations for Burial</a:t>
            </a:r>
          </a:p>
        </p:txBody>
      </p:sp>
    </p:spTree>
    <p:extLst>
      <p:ext uri="{BB962C8B-B14F-4D97-AF65-F5344CB8AC3E}">
        <p14:creationId xmlns:p14="http://schemas.microsoft.com/office/powerpoint/2010/main" val="241725812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0371" y="1393372"/>
            <a:ext cx="11625943" cy="5171058"/>
          </a:xfrm>
        </p:spPr>
        <p:txBody>
          <a:bodyPr/>
          <a:lstStyle/>
          <a:p>
            <a:pPr marL="0" indent="0">
              <a:buNone/>
            </a:pPr>
            <a:r>
              <a:rPr lang="en-US" sz="2800" dirty="0"/>
              <a:t>Only one burial flag may be provided per veteran. Most veterans are eligible for a burial flag. Reservists entitled to retired pay are also eligible to receive a burial flag. </a:t>
            </a:r>
          </a:p>
          <a:p>
            <a:pPr marL="0" indent="0">
              <a:buNone/>
            </a:pPr>
            <a:endParaRPr lang="en-US" sz="1600" dirty="0"/>
          </a:p>
          <a:p>
            <a:pPr marL="0" indent="0">
              <a:buNone/>
            </a:pPr>
            <a:r>
              <a:rPr lang="en-US" sz="2800" dirty="0"/>
              <a:t>When burial is in a national, state or post cemetery a burial flag will be provided. </a:t>
            </a:r>
          </a:p>
          <a:p>
            <a:pPr marL="0" indent="0">
              <a:buNone/>
            </a:pPr>
            <a:endParaRPr lang="en-US" sz="1600" dirty="0"/>
          </a:p>
          <a:p>
            <a:pPr marL="0" indent="0">
              <a:buNone/>
            </a:pPr>
            <a:r>
              <a:rPr lang="en-US" sz="2800" dirty="0"/>
              <a:t>When burial is in a private cemetery, burial flags may be obtained from VA regional offices, national cemeteries and most U.S. post offices by completing VA Form 27-2008, “</a:t>
            </a:r>
            <a:r>
              <a:rPr lang="en-US" sz="2800" i="1" dirty="0"/>
              <a:t>Application for United States Flag for Burial Purposes” and</a:t>
            </a:r>
            <a:r>
              <a:rPr lang="en-US" sz="2800" dirty="0"/>
              <a:t> submitting it with a copy of the veteran’s discharge papers at any of these locations.</a:t>
            </a:r>
          </a:p>
          <a:p>
            <a:pPr marL="0" indent="0">
              <a:buNone/>
            </a:pPr>
            <a:endParaRPr lang="en-US" sz="2400" i="1" dirty="0"/>
          </a:p>
          <a:p>
            <a:pPr marL="0" indent="0">
              <a:buNone/>
            </a:pPr>
            <a:endParaRPr lang="en-US" sz="2400" dirty="0"/>
          </a:p>
          <a:p>
            <a:pPr marL="0" indent="0">
              <a:buNone/>
            </a:pPr>
            <a:endParaRPr lang="en-US" sz="24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48</a:t>
            </a:fld>
            <a:endParaRPr lang="en-US" dirty="0"/>
          </a:p>
        </p:txBody>
      </p:sp>
      <p:sp>
        <p:nvSpPr>
          <p:cNvPr id="6" name="Title 3"/>
          <p:cNvSpPr>
            <a:spLocks noGrp="1"/>
          </p:cNvSpPr>
          <p:nvPr>
            <p:ph type="title"/>
          </p:nvPr>
        </p:nvSpPr>
        <p:spPr>
          <a:xfrm>
            <a:off x="130629" y="134472"/>
            <a:ext cx="7946572" cy="981732"/>
          </a:xfrm>
        </p:spPr>
        <p:txBody>
          <a:bodyPr/>
          <a:lstStyle/>
          <a:p>
            <a:r>
              <a:rPr lang="en-US" dirty="0"/>
              <a:t>Burial Flags</a:t>
            </a:r>
          </a:p>
        </p:txBody>
      </p:sp>
    </p:spTree>
    <p:extLst>
      <p:ext uri="{BB962C8B-B14F-4D97-AF65-F5344CB8AC3E}">
        <p14:creationId xmlns:p14="http://schemas.microsoft.com/office/powerpoint/2010/main" val="163848466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15687" y="1643742"/>
            <a:ext cx="11669484" cy="4382837"/>
          </a:xfrm>
        </p:spPr>
        <p:txBody>
          <a:bodyPr/>
          <a:lstStyle/>
          <a:p>
            <a:pPr marL="0" indent="0">
              <a:buNone/>
            </a:pPr>
            <a:r>
              <a:rPr lang="en-US" altLang="en-US" sz="2800" dirty="0">
                <a:solidFill>
                  <a:srgbClr val="010000"/>
                </a:solidFill>
              </a:rPr>
              <a:t>A Presidential Memorial Certificate (PMC) is an engraved paper certificate, signed by the current President, to honor the memory of deceased Veterans who are eligible for burial in a national cemetery.</a:t>
            </a:r>
          </a:p>
          <a:p>
            <a:pPr marL="0" indent="0">
              <a:buNone/>
            </a:pPr>
            <a:endParaRPr lang="en-US" altLang="en-US" sz="2800" dirty="0">
              <a:solidFill>
                <a:srgbClr val="010000"/>
              </a:solidFill>
            </a:endParaRPr>
          </a:p>
          <a:p>
            <a:pPr marL="0" indent="0">
              <a:buNone/>
            </a:pPr>
            <a:r>
              <a:rPr lang="en-US" altLang="en-US" sz="2800" dirty="0">
                <a:solidFill>
                  <a:srgbClr val="010000"/>
                </a:solidFill>
              </a:rPr>
              <a:t>Eligible recipients include the deceased veteran’s next of kin and loved ones. </a:t>
            </a:r>
          </a:p>
          <a:p>
            <a:pPr marL="0" indent="0">
              <a:buNone/>
            </a:pPr>
            <a:endParaRPr lang="en-US" altLang="en-US" sz="2800" dirty="0">
              <a:solidFill>
                <a:srgbClr val="010000"/>
              </a:solidFill>
            </a:endParaRPr>
          </a:p>
          <a:p>
            <a:pPr marL="0" indent="0">
              <a:buNone/>
            </a:pPr>
            <a:r>
              <a:rPr lang="en-US" altLang="en-US" sz="2800" dirty="0">
                <a:solidFill>
                  <a:srgbClr val="010000"/>
                </a:solidFill>
              </a:rPr>
              <a:t>Eligible recipients may apply for a PMC by submitting a VA Form 40-0247 “</a:t>
            </a:r>
            <a:r>
              <a:rPr lang="en-US" altLang="en-US" sz="2800" i="1" dirty="0">
                <a:solidFill>
                  <a:srgbClr val="010000"/>
                </a:solidFill>
              </a:rPr>
              <a:t>Presidential Memorial Certificate Request Form”</a:t>
            </a:r>
            <a:endParaRPr lang="en-US" sz="28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49</a:t>
            </a:fld>
            <a:endParaRPr lang="en-US" dirty="0"/>
          </a:p>
        </p:txBody>
      </p:sp>
      <p:sp>
        <p:nvSpPr>
          <p:cNvPr id="6" name="Title 3"/>
          <p:cNvSpPr>
            <a:spLocks noGrp="1"/>
          </p:cNvSpPr>
          <p:nvPr>
            <p:ph type="title"/>
          </p:nvPr>
        </p:nvSpPr>
        <p:spPr>
          <a:xfrm>
            <a:off x="141514" y="134472"/>
            <a:ext cx="7935687" cy="981732"/>
          </a:xfrm>
        </p:spPr>
        <p:txBody>
          <a:bodyPr>
            <a:normAutofit/>
          </a:bodyPr>
          <a:lstStyle/>
          <a:p>
            <a:r>
              <a:rPr lang="en-US" dirty="0"/>
              <a:t>Presidential Memorial Certificates</a:t>
            </a:r>
          </a:p>
        </p:txBody>
      </p:sp>
    </p:spTree>
    <p:extLst>
      <p:ext uri="{BB962C8B-B14F-4D97-AF65-F5344CB8AC3E}">
        <p14:creationId xmlns:p14="http://schemas.microsoft.com/office/powerpoint/2010/main" val="17920485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35429" y="1393236"/>
            <a:ext cx="11190514" cy="4882058"/>
          </a:xfrm>
        </p:spPr>
        <p:txBody>
          <a:bodyPr/>
          <a:lstStyle/>
          <a:p>
            <a:pPr marL="0" indent="0">
              <a:buNone/>
            </a:pPr>
            <a:r>
              <a:rPr lang="en-US" sz="2800" dirty="0"/>
              <a:t>Examples of accrued benefits include:</a:t>
            </a:r>
          </a:p>
          <a:p>
            <a:endParaRPr lang="en-US" sz="2400" dirty="0"/>
          </a:p>
          <a:p>
            <a:r>
              <a:rPr lang="en-US" sz="2400" dirty="0"/>
              <a:t>A claim or appeal was pending at the time of the beneficiary’s death and all of the evidence needed for a favorable decision was in the file on the date of death</a:t>
            </a:r>
          </a:p>
          <a:p>
            <a:endParaRPr lang="en-US" sz="2400" dirty="0"/>
          </a:p>
          <a:p>
            <a:r>
              <a:rPr lang="en-US" sz="2400" dirty="0"/>
              <a:t>A claim had been granted, but the beneficiary died before award action could be taken</a:t>
            </a:r>
          </a:p>
          <a:p>
            <a:pPr marL="0" indent="0">
              <a:buNone/>
            </a:pPr>
            <a:endParaRPr lang="en-US" sz="2400" dirty="0"/>
          </a:p>
          <a:p>
            <a:r>
              <a:rPr lang="en-US" sz="2400" dirty="0"/>
              <a:t>At the time of the beneficiary’s death, one or more benefit checks had not been deposited</a:t>
            </a:r>
          </a:p>
        </p:txBody>
      </p:sp>
      <p:sp>
        <p:nvSpPr>
          <p:cNvPr id="3" name="Slide Number Placeholder 2"/>
          <p:cNvSpPr>
            <a:spLocks noGrp="1"/>
          </p:cNvSpPr>
          <p:nvPr>
            <p:ph type="sldNum" sz="quarter" idx="12"/>
          </p:nvPr>
        </p:nvSpPr>
        <p:spPr/>
        <p:txBody>
          <a:bodyPr/>
          <a:lstStyle/>
          <a:p>
            <a:fld id="{E2FB73DA-5FDE-45B5-BAA4-C61223CC44F6}" type="slidenum">
              <a:rPr lang="en-US" smtClean="0"/>
              <a:pPr/>
              <a:t>5</a:t>
            </a:fld>
            <a:endParaRPr lang="en-US" dirty="0"/>
          </a:p>
        </p:txBody>
      </p:sp>
      <p:sp>
        <p:nvSpPr>
          <p:cNvPr id="6" name="Title 3"/>
          <p:cNvSpPr>
            <a:spLocks noGrp="1"/>
          </p:cNvSpPr>
          <p:nvPr>
            <p:ph type="title"/>
          </p:nvPr>
        </p:nvSpPr>
        <p:spPr>
          <a:xfrm>
            <a:off x="0" y="134472"/>
            <a:ext cx="8395317" cy="981732"/>
          </a:xfrm>
        </p:spPr>
        <p:txBody>
          <a:bodyPr>
            <a:normAutofit/>
          </a:bodyPr>
          <a:lstStyle/>
          <a:p>
            <a:r>
              <a:rPr lang="en-US" sz="3600" dirty="0"/>
              <a:t>Accrued Benefits (38CFR 3.1000)</a:t>
            </a:r>
          </a:p>
        </p:txBody>
      </p:sp>
    </p:spTree>
    <p:extLst>
      <p:ext uri="{BB962C8B-B14F-4D97-AF65-F5344CB8AC3E}">
        <p14:creationId xmlns:p14="http://schemas.microsoft.com/office/powerpoint/2010/main" val="380456431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59229" y="1328058"/>
            <a:ext cx="11408228" cy="4849248"/>
          </a:xfrm>
        </p:spPr>
        <p:txBody>
          <a:bodyPr/>
          <a:lstStyle/>
          <a:p>
            <a:pPr marL="0" indent="0">
              <a:buNone/>
            </a:pPr>
            <a:endParaRPr lang="en-US" sz="2400" dirty="0"/>
          </a:p>
          <a:p>
            <a:pPr marL="0" indent="0">
              <a:buNone/>
            </a:pPr>
            <a:r>
              <a:rPr lang="en-US" sz="2800" dirty="0"/>
              <a:t>Accrued Benefits, DIC, and Survivors Pension are all filed using the VA Form 21P-534EZ: </a:t>
            </a:r>
            <a:r>
              <a:rPr lang="en-US" sz="2800" b="1" i="1" dirty="0"/>
              <a:t>“Application for DIC, Death Pension, and/or Accrued Benefits”</a:t>
            </a:r>
          </a:p>
          <a:p>
            <a:pPr marL="0" indent="0">
              <a:buNone/>
            </a:pPr>
            <a:endParaRPr lang="en-US" sz="2800" dirty="0"/>
          </a:p>
          <a:p>
            <a:pPr marL="0" indent="0">
              <a:buNone/>
            </a:pPr>
            <a:r>
              <a:rPr lang="en-US" sz="2800" dirty="0"/>
              <a:t>The 21P-0847: “</a:t>
            </a:r>
            <a:r>
              <a:rPr lang="en-US" sz="2800" b="1" i="1" dirty="0"/>
              <a:t>Request for Substitution of Claimant upon Death of Claimant” </a:t>
            </a:r>
            <a:r>
              <a:rPr lang="en-US" sz="2800" dirty="0"/>
              <a:t>is used for requests for substitution</a:t>
            </a:r>
            <a:endParaRPr lang="en-US" sz="2800" b="1" i="1" dirty="0"/>
          </a:p>
          <a:p>
            <a:pPr marL="0" indent="0">
              <a:buNone/>
            </a:pPr>
            <a:endParaRPr lang="en-US" sz="2800" b="1" i="1" dirty="0"/>
          </a:p>
          <a:p>
            <a:pPr marL="0" indent="0">
              <a:buNone/>
            </a:pPr>
            <a:r>
              <a:rPr lang="en-US" sz="2800" dirty="0"/>
              <a:t>What are some examples of evidence that you would recommend be included with the submission?</a:t>
            </a:r>
          </a:p>
        </p:txBody>
      </p:sp>
      <p:sp>
        <p:nvSpPr>
          <p:cNvPr id="3" name="Slide Number Placeholder 2"/>
          <p:cNvSpPr>
            <a:spLocks noGrp="1"/>
          </p:cNvSpPr>
          <p:nvPr>
            <p:ph type="sldNum" sz="quarter" idx="12"/>
          </p:nvPr>
        </p:nvSpPr>
        <p:spPr/>
        <p:txBody>
          <a:bodyPr/>
          <a:lstStyle/>
          <a:p>
            <a:fld id="{E2FB73DA-5FDE-45B5-BAA4-C61223CC44F6}" type="slidenum">
              <a:rPr lang="en-US" smtClean="0"/>
              <a:pPr/>
              <a:t>50</a:t>
            </a:fld>
            <a:endParaRPr lang="en-US" dirty="0"/>
          </a:p>
        </p:txBody>
      </p:sp>
      <p:sp>
        <p:nvSpPr>
          <p:cNvPr id="4" name="Title 3"/>
          <p:cNvSpPr>
            <a:spLocks noGrp="1"/>
          </p:cNvSpPr>
          <p:nvPr>
            <p:ph type="title"/>
          </p:nvPr>
        </p:nvSpPr>
        <p:spPr>
          <a:xfrm>
            <a:off x="130629" y="134472"/>
            <a:ext cx="8606973" cy="981732"/>
          </a:xfrm>
        </p:spPr>
        <p:txBody>
          <a:bodyPr/>
          <a:lstStyle/>
          <a:p>
            <a:r>
              <a:rPr lang="en-US" dirty="0"/>
              <a:t>How to File for Survivor Benefits</a:t>
            </a:r>
          </a:p>
        </p:txBody>
      </p:sp>
    </p:spTree>
    <p:extLst>
      <p:ext uri="{BB962C8B-B14F-4D97-AF65-F5344CB8AC3E}">
        <p14:creationId xmlns:p14="http://schemas.microsoft.com/office/powerpoint/2010/main" val="104285219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5057" y="1393371"/>
            <a:ext cx="11734800" cy="4783935"/>
          </a:xfrm>
        </p:spPr>
        <p:txBody>
          <a:bodyPr/>
          <a:lstStyle/>
          <a:p>
            <a:pPr marL="0" indent="0">
              <a:buNone/>
            </a:pPr>
            <a:r>
              <a:rPr lang="en-US" sz="2800" dirty="0"/>
              <a:t>When filing for survivor benefits, pay close attention to the instructions on the form. If the form is not properly filled out, VA will not process it and the claimant could miss out on benefits</a:t>
            </a:r>
          </a:p>
          <a:p>
            <a:pPr marL="0" indent="0">
              <a:buNone/>
            </a:pPr>
            <a:endParaRPr lang="en-US" sz="2800" dirty="0"/>
          </a:p>
          <a:p>
            <a:pPr marL="0" indent="0">
              <a:buNone/>
            </a:pPr>
            <a:r>
              <a:rPr lang="en-US" sz="2800" dirty="0"/>
              <a:t>Some key points to pay attention to on the 21P-534EZ:</a:t>
            </a:r>
          </a:p>
          <a:p>
            <a:r>
              <a:rPr lang="en-US" sz="2800" dirty="0"/>
              <a:t>Block 17– Ensure that ALL applicable boxes are checked; VA will only process applications for the selected benefits.</a:t>
            </a:r>
          </a:p>
          <a:p>
            <a:r>
              <a:rPr lang="en-US" sz="2800" dirty="0"/>
              <a:t>Nowhere on the form does it ask why the veteran’s death should be service connected. If it is not a clear cut, obvious connection to a disability that is already service connected submit a 21-4138 explaining why the death should be service connected.</a:t>
            </a:r>
          </a:p>
          <a:p>
            <a:endParaRPr lang="en-US" sz="24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51</a:t>
            </a:fld>
            <a:endParaRPr lang="en-US" dirty="0"/>
          </a:p>
        </p:txBody>
      </p:sp>
      <p:sp>
        <p:nvSpPr>
          <p:cNvPr id="4" name="Title 3"/>
          <p:cNvSpPr>
            <a:spLocks noGrp="1"/>
          </p:cNvSpPr>
          <p:nvPr>
            <p:ph type="title"/>
          </p:nvPr>
        </p:nvSpPr>
        <p:spPr>
          <a:xfrm>
            <a:off x="108857" y="134472"/>
            <a:ext cx="8628745" cy="981732"/>
          </a:xfrm>
        </p:spPr>
        <p:txBody>
          <a:bodyPr/>
          <a:lstStyle/>
          <a:p>
            <a:r>
              <a:rPr lang="en-US" dirty="0"/>
              <a:t>How to File for Survivor Benefits</a:t>
            </a:r>
          </a:p>
        </p:txBody>
      </p:sp>
    </p:spTree>
    <p:extLst>
      <p:ext uri="{BB962C8B-B14F-4D97-AF65-F5344CB8AC3E}">
        <p14:creationId xmlns:p14="http://schemas.microsoft.com/office/powerpoint/2010/main" val="322111622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5715000" y="2667000"/>
            <a:ext cx="5867400" cy="1143000"/>
          </a:xfrm>
        </p:spPr>
        <p:txBody>
          <a:bodyPr/>
          <a:lstStyle/>
          <a:p>
            <a:pPr algn="ctr" eaLnBrk="1" hangingPunct="1"/>
            <a:r>
              <a:rPr lang="en-US" altLang="en-US" sz="3600" b="1" dirty="0">
                <a:latin typeface="Times New Roman" panose="02020603050405020304" pitchFamily="18" charset="0"/>
                <a:cs typeface="Times New Roman" panose="02020603050405020304" pitchFamily="18" charset="0"/>
              </a:rPr>
              <a:t> Questions?</a:t>
            </a:r>
          </a:p>
        </p:txBody>
      </p:sp>
    </p:spTree>
    <p:extLst>
      <p:ext uri="{BB962C8B-B14F-4D97-AF65-F5344CB8AC3E}">
        <p14:creationId xmlns:p14="http://schemas.microsoft.com/office/powerpoint/2010/main" val="21867207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marL="0" indent="0">
              <a:buNone/>
            </a:pPr>
            <a:r>
              <a:rPr lang="en-US" sz="2800" dirty="0"/>
              <a:t>VA pays accrued benefits based on the claimant’s relationship to the deceased veteran. Payments are made to only one category and are awarded to the highest category available</a:t>
            </a:r>
          </a:p>
          <a:p>
            <a:pPr marL="0" indent="0">
              <a:buNone/>
            </a:pPr>
            <a:endParaRPr lang="en-US" sz="1600" dirty="0"/>
          </a:p>
          <a:p>
            <a:r>
              <a:rPr lang="en-US" sz="2800" dirty="0"/>
              <a:t>Eligible dependent categories:</a:t>
            </a:r>
          </a:p>
          <a:p>
            <a:pPr marL="0" indent="0">
              <a:buNone/>
            </a:pPr>
            <a:endParaRPr lang="en-US" sz="1600" dirty="0"/>
          </a:p>
          <a:p>
            <a:pPr lvl="3"/>
            <a:r>
              <a:rPr lang="en-US" sz="2800" dirty="0"/>
              <a:t>Surviving Spouse </a:t>
            </a:r>
          </a:p>
          <a:p>
            <a:pPr lvl="3"/>
            <a:r>
              <a:rPr lang="en-US" sz="2800" dirty="0"/>
              <a:t>Dependent Children*</a:t>
            </a:r>
          </a:p>
          <a:p>
            <a:pPr lvl="3"/>
            <a:r>
              <a:rPr lang="en-US" sz="2800" dirty="0"/>
              <a:t>Dependent Parents*</a:t>
            </a:r>
          </a:p>
          <a:p>
            <a:pPr marL="230188" lvl="3"/>
            <a:endParaRPr lang="en-US" sz="1800" dirty="0"/>
          </a:p>
          <a:p>
            <a:pPr marL="1588" lvl="3" indent="0">
              <a:buNone/>
            </a:pPr>
            <a:r>
              <a:rPr lang="en-US" sz="2800" dirty="0"/>
              <a:t>*Equal shares are distributed to eligible dependents in the category  </a:t>
            </a:r>
          </a:p>
        </p:txBody>
      </p:sp>
      <p:sp>
        <p:nvSpPr>
          <p:cNvPr id="3" name="Slide Number Placeholder 2"/>
          <p:cNvSpPr>
            <a:spLocks noGrp="1"/>
          </p:cNvSpPr>
          <p:nvPr>
            <p:ph type="sldNum" sz="quarter" idx="12"/>
          </p:nvPr>
        </p:nvSpPr>
        <p:spPr/>
        <p:txBody>
          <a:bodyPr/>
          <a:lstStyle/>
          <a:p>
            <a:fld id="{E2FB73DA-5FDE-45B5-BAA4-C61223CC44F6}" type="slidenum">
              <a:rPr lang="en-US" smtClean="0"/>
              <a:pPr/>
              <a:t>6</a:t>
            </a:fld>
            <a:endParaRPr lang="en-US" dirty="0"/>
          </a:p>
        </p:txBody>
      </p:sp>
      <p:sp>
        <p:nvSpPr>
          <p:cNvPr id="5" name="Title 3"/>
          <p:cNvSpPr txBox="1">
            <a:spLocks/>
          </p:cNvSpPr>
          <p:nvPr/>
        </p:nvSpPr>
        <p:spPr>
          <a:xfrm>
            <a:off x="119743" y="134472"/>
            <a:ext cx="8275574" cy="981732"/>
          </a:xfrm>
          <a:prstGeom prst="rect">
            <a:avLst/>
          </a:prstGeom>
        </p:spPr>
        <p:txBody>
          <a:bodyPr anchor="ctr"/>
          <a:lstStyle>
            <a:lvl1pPr algn="l" defTabSz="914400" rtl="0" eaLnBrk="1" latinLnBrk="0" hangingPunct="1">
              <a:lnSpc>
                <a:spcPct val="90000"/>
              </a:lnSpc>
              <a:spcBef>
                <a:spcPct val="0"/>
              </a:spcBef>
              <a:buNone/>
              <a:defRPr sz="3200" b="1" kern="1200">
                <a:solidFill>
                  <a:schemeClr val="tx1"/>
                </a:solidFill>
                <a:latin typeface="Arial" panose="020B0604020202020204" pitchFamily="34" charset="0"/>
                <a:ea typeface="+mj-ea"/>
                <a:cs typeface="Arial" panose="020B0604020202020204" pitchFamily="34" charset="0"/>
              </a:defRPr>
            </a:lvl1pPr>
          </a:lstStyle>
          <a:p>
            <a:pPr fontAlgn="auto">
              <a:spcAft>
                <a:spcPts val="0"/>
              </a:spcAft>
            </a:pPr>
            <a:r>
              <a:rPr lang="en-US" sz="3600" dirty="0"/>
              <a:t>Accrued Benefits (38CFR 3.1000)</a:t>
            </a:r>
          </a:p>
        </p:txBody>
      </p:sp>
    </p:spTree>
    <p:extLst>
      <p:ext uri="{BB962C8B-B14F-4D97-AF65-F5344CB8AC3E}">
        <p14:creationId xmlns:p14="http://schemas.microsoft.com/office/powerpoint/2010/main" val="5625019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91885" y="1393236"/>
            <a:ext cx="11451771" cy="4882058"/>
          </a:xfrm>
        </p:spPr>
        <p:txBody>
          <a:bodyPr/>
          <a:lstStyle/>
          <a:p>
            <a:endParaRPr lang="en-US" sz="2400" dirty="0"/>
          </a:p>
          <a:p>
            <a:r>
              <a:rPr lang="en-US" sz="2800" dirty="0"/>
              <a:t>Entitlement to accrued benefits is determined according to the line of succession established by law. </a:t>
            </a:r>
          </a:p>
          <a:p>
            <a:endParaRPr lang="en-US" sz="2800" dirty="0"/>
          </a:p>
          <a:p>
            <a:r>
              <a:rPr lang="en-US" sz="2800" dirty="0"/>
              <a:t>The fact that a preferred beneficiary fails to file or prosecute a claim does not permit payment of his/her share of accrued benefits to a person or persons having an equal or lower preference. </a:t>
            </a:r>
          </a:p>
          <a:p>
            <a:endParaRPr lang="en-US" sz="2800" dirty="0"/>
          </a:p>
          <a:p>
            <a:r>
              <a:rPr lang="en-US" sz="2800" dirty="0"/>
              <a:t>A waiver of right also does not permit such payment. </a:t>
            </a:r>
          </a:p>
        </p:txBody>
      </p:sp>
      <p:sp>
        <p:nvSpPr>
          <p:cNvPr id="3" name="Slide Number Placeholder 2"/>
          <p:cNvSpPr>
            <a:spLocks noGrp="1"/>
          </p:cNvSpPr>
          <p:nvPr>
            <p:ph type="sldNum" sz="quarter" idx="12"/>
          </p:nvPr>
        </p:nvSpPr>
        <p:spPr/>
        <p:txBody>
          <a:bodyPr/>
          <a:lstStyle/>
          <a:p>
            <a:fld id="{E2FB73DA-5FDE-45B5-BAA4-C61223CC44F6}" type="slidenum">
              <a:rPr lang="en-US" smtClean="0"/>
              <a:pPr/>
              <a:t>7</a:t>
            </a:fld>
            <a:endParaRPr lang="en-US" dirty="0"/>
          </a:p>
        </p:txBody>
      </p:sp>
      <p:sp>
        <p:nvSpPr>
          <p:cNvPr id="5" name="Title 3"/>
          <p:cNvSpPr txBox="1">
            <a:spLocks/>
          </p:cNvSpPr>
          <p:nvPr/>
        </p:nvSpPr>
        <p:spPr>
          <a:xfrm>
            <a:off x="130629" y="134472"/>
            <a:ext cx="8264688" cy="981732"/>
          </a:xfrm>
          <a:prstGeom prst="rect">
            <a:avLst/>
          </a:prstGeom>
        </p:spPr>
        <p:txBody>
          <a:bodyPr anchor="ctr"/>
          <a:lstStyle>
            <a:lvl1pPr algn="l" defTabSz="914400" rtl="0" eaLnBrk="1" latinLnBrk="0" hangingPunct="1">
              <a:lnSpc>
                <a:spcPct val="90000"/>
              </a:lnSpc>
              <a:spcBef>
                <a:spcPct val="0"/>
              </a:spcBef>
              <a:buNone/>
              <a:defRPr sz="3200" b="1" kern="1200">
                <a:solidFill>
                  <a:schemeClr val="tx1"/>
                </a:solidFill>
                <a:latin typeface="Arial" panose="020B0604020202020204" pitchFamily="34" charset="0"/>
                <a:ea typeface="+mj-ea"/>
                <a:cs typeface="Arial" panose="020B0604020202020204" pitchFamily="34" charset="0"/>
              </a:defRPr>
            </a:lvl1pPr>
          </a:lstStyle>
          <a:p>
            <a:pPr fontAlgn="auto">
              <a:spcAft>
                <a:spcPts val="0"/>
              </a:spcAft>
            </a:pPr>
            <a:r>
              <a:rPr lang="en-US" sz="3600" dirty="0"/>
              <a:t>Accrued Benefits (38CFR 3.1000)</a:t>
            </a:r>
          </a:p>
        </p:txBody>
      </p:sp>
    </p:spTree>
    <p:extLst>
      <p:ext uri="{BB962C8B-B14F-4D97-AF65-F5344CB8AC3E}">
        <p14:creationId xmlns:p14="http://schemas.microsoft.com/office/powerpoint/2010/main" val="3796533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59229" y="1393236"/>
            <a:ext cx="11342914" cy="4882058"/>
          </a:xfrm>
        </p:spPr>
        <p:txBody>
          <a:bodyPr/>
          <a:lstStyle/>
          <a:p>
            <a:r>
              <a:rPr lang="en-US" sz="2800" dirty="0"/>
              <a:t>If there are no living dependents, VA will pay accrued benefits to reimburse the person(s) who paid for or who are responsible to pay for the veteran’s last illness and burial expenses. </a:t>
            </a:r>
          </a:p>
          <a:p>
            <a:endParaRPr lang="en-US" sz="2800" dirty="0"/>
          </a:p>
          <a:p>
            <a:r>
              <a:rPr lang="en-US" sz="2800" dirty="0"/>
              <a:t>If the expenses were paid from funds of the deceased beneficiary’s estate, the claim should be filed by the executor of the estate. </a:t>
            </a:r>
          </a:p>
          <a:p>
            <a:endParaRPr lang="en-US" sz="2800" dirty="0"/>
          </a:p>
          <a:p>
            <a:r>
              <a:rPr lang="en-US" sz="2800" dirty="0"/>
              <a:t>The amount of accrued benefits payable as reimbursement is limited to the actual amount of expenses paid, or the amount of accrued benefits available, whichever is less. </a:t>
            </a:r>
          </a:p>
        </p:txBody>
      </p:sp>
      <p:sp>
        <p:nvSpPr>
          <p:cNvPr id="3" name="Slide Number Placeholder 2"/>
          <p:cNvSpPr>
            <a:spLocks noGrp="1"/>
          </p:cNvSpPr>
          <p:nvPr>
            <p:ph type="sldNum" sz="quarter" idx="12"/>
          </p:nvPr>
        </p:nvSpPr>
        <p:spPr/>
        <p:txBody>
          <a:bodyPr/>
          <a:lstStyle/>
          <a:p>
            <a:fld id="{E2FB73DA-5FDE-45B5-BAA4-C61223CC44F6}" type="slidenum">
              <a:rPr lang="en-US" smtClean="0"/>
              <a:pPr/>
              <a:t>8</a:t>
            </a:fld>
            <a:endParaRPr lang="en-US" dirty="0"/>
          </a:p>
        </p:txBody>
      </p:sp>
      <p:sp>
        <p:nvSpPr>
          <p:cNvPr id="5" name="Title 3"/>
          <p:cNvSpPr txBox="1">
            <a:spLocks/>
          </p:cNvSpPr>
          <p:nvPr/>
        </p:nvSpPr>
        <p:spPr>
          <a:xfrm>
            <a:off x="95409" y="117590"/>
            <a:ext cx="8014447" cy="981732"/>
          </a:xfrm>
          <a:prstGeom prst="rect">
            <a:avLst/>
          </a:prstGeom>
        </p:spPr>
        <p:txBody>
          <a:bodyPr anchor="ctr"/>
          <a:lstStyle>
            <a:lvl1pPr algn="l" defTabSz="914400" rtl="0" eaLnBrk="1" latinLnBrk="0" hangingPunct="1">
              <a:lnSpc>
                <a:spcPct val="90000"/>
              </a:lnSpc>
              <a:spcBef>
                <a:spcPct val="0"/>
              </a:spcBef>
              <a:buNone/>
              <a:defRPr sz="3200" b="1" kern="1200">
                <a:solidFill>
                  <a:schemeClr val="tx1"/>
                </a:solidFill>
                <a:latin typeface="Arial" panose="020B0604020202020204" pitchFamily="34" charset="0"/>
                <a:ea typeface="+mj-ea"/>
                <a:cs typeface="Arial" panose="020B0604020202020204" pitchFamily="34" charset="0"/>
              </a:defRPr>
            </a:lvl1pPr>
          </a:lstStyle>
          <a:p>
            <a:pPr fontAlgn="auto">
              <a:spcAft>
                <a:spcPts val="0"/>
              </a:spcAft>
            </a:pPr>
            <a:r>
              <a:rPr lang="en-US" sz="3600" dirty="0"/>
              <a:t>Accrued Benefits (38CFR 3.1000)</a:t>
            </a:r>
          </a:p>
        </p:txBody>
      </p:sp>
    </p:spTree>
    <p:extLst>
      <p:ext uri="{BB962C8B-B14F-4D97-AF65-F5344CB8AC3E}">
        <p14:creationId xmlns:p14="http://schemas.microsoft.com/office/powerpoint/2010/main" val="17430626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399" y="1393236"/>
            <a:ext cx="11234057" cy="4882058"/>
          </a:xfrm>
        </p:spPr>
        <p:txBody>
          <a:bodyPr/>
          <a:lstStyle/>
          <a:p>
            <a:pPr marL="0" indent="0">
              <a:buNone/>
            </a:pPr>
            <a:r>
              <a:rPr lang="en-US" sz="2800" dirty="0"/>
              <a:t>Time Limits:</a:t>
            </a:r>
          </a:p>
          <a:p>
            <a:pPr marL="0" indent="0">
              <a:buNone/>
            </a:pPr>
            <a:endParaRPr lang="en-US" sz="2800" dirty="0"/>
          </a:p>
          <a:p>
            <a:r>
              <a:rPr lang="en-US" sz="2800" dirty="0"/>
              <a:t>Claims for accrued benefits must be filed within 1 year of the veteran’s death. </a:t>
            </a:r>
          </a:p>
          <a:p>
            <a:endParaRPr lang="en-US" sz="2800" dirty="0"/>
          </a:p>
          <a:p>
            <a:r>
              <a:rPr lang="en-US" sz="2800" dirty="0"/>
              <a:t>If an incomplete application is submitted, VA will notify the claimant of what information is missing and they will have 1 year from the date of the notification to submit the missing information</a:t>
            </a:r>
          </a:p>
          <a:p>
            <a:endParaRPr lang="en-US" sz="2800" dirty="0"/>
          </a:p>
          <a:p>
            <a:r>
              <a:rPr lang="en-US" sz="2800" dirty="0"/>
              <a:t>Intent to File will not extend 1 year filing period  </a:t>
            </a:r>
          </a:p>
        </p:txBody>
      </p:sp>
      <p:sp>
        <p:nvSpPr>
          <p:cNvPr id="3" name="Slide Number Placeholder 2"/>
          <p:cNvSpPr>
            <a:spLocks noGrp="1"/>
          </p:cNvSpPr>
          <p:nvPr>
            <p:ph type="sldNum" sz="quarter" idx="12"/>
          </p:nvPr>
        </p:nvSpPr>
        <p:spPr/>
        <p:txBody>
          <a:bodyPr/>
          <a:lstStyle/>
          <a:p>
            <a:fld id="{E2FB73DA-5FDE-45B5-BAA4-C61223CC44F6}" type="slidenum">
              <a:rPr lang="en-US" smtClean="0"/>
              <a:pPr/>
              <a:t>9</a:t>
            </a:fld>
            <a:endParaRPr lang="en-US" dirty="0"/>
          </a:p>
        </p:txBody>
      </p:sp>
      <p:sp>
        <p:nvSpPr>
          <p:cNvPr id="5" name="Title 3"/>
          <p:cNvSpPr txBox="1">
            <a:spLocks/>
          </p:cNvSpPr>
          <p:nvPr/>
        </p:nvSpPr>
        <p:spPr>
          <a:xfrm>
            <a:off x="141514" y="134472"/>
            <a:ext cx="8253803" cy="981732"/>
          </a:xfrm>
          <a:prstGeom prst="rect">
            <a:avLst/>
          </a:prstGeom>
        </p:spPr>
        <p:txBody>
          <a:bodyPr anchor="ctr"/>
          <a:lstStyle>
            <a:lvl1pPr algn="l" defTabSz="914400" rtl="0" eaLnBrk="1" latinLnBrk="0" hangingPunct="1">
              <a:lnSpc>
                <a:spcPct val="90000"/>
              </a:lnSpc>
              <a:spcBef>
                <a:spcPct val="0"/>
              </a:spcBef>
              <a:buNone/>
              <a:defRPr sz="3200" b="1" kern="1200">
                <a:solidFill>
                  <a:schemeClr val="tx1"/>
                </a:solidFill>
                <a:latin typeface="Arial" panose="020B0604020202020204" pitchFamily="34" charset="0"/>
                <a:ea typeface="+mj-ea"/>
                <a:cs typeface="Arial" panose="020B0604020202020204" pitchFamily="34" charset="0"/>
              </a:defRPr>
            </a:lvl1pPr>
          </a:lstStyle>
          <a:p>
            <a:pPr fontAlgn="auto">
              <a:spcAft>
                <a:spcPts val="0"/>
              </a:spcAft>
            </a:pPr>
            <a:r>
              <a:rPr lang="en-US" sz="3600" dirty="0"/>
              <a:t>Accrued Benefits (38CFR 3.1000)</a:t>
            </a:r>
          </a:p>
        </p:txBody>
      </p:sp>
    </p:spTree>
    <p:extLst>
      <p:ext uri="{BB962C8B-B14F-4D97-AF65-F5344CB8AC3E}">
        <p14:creationId xmlns:p14="http://schemas.microsoft.com/office/powerpoint/2010/main" val="2167847550"/>
      </p:ext>
    </p:extLst>
  </p:cSld>
  <p:clrMapOvr>
    <a:masterClrMapping/>
  </p:clrMapOvr>
</p:sld>
</file>

<file path=ppt/theme/theme1.xml><?xml version="1.0" encoding="utf-8"?>
<a:theme xmlns:a="http://schemas.openxmlformats.org/drawingml/2006/main" name="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E64DD44C-503F-404D-A60E-09A17B832FB2}" vid="{B0259543-7EB3-4E03-9C87-69B5A069E269}"/>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2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NEW Logo</Template>
  <TotalTime>15089</TotalTime>
  <Words>4239</Words>
  <Application>Microsoft Office PowerPoint</Application>
  <PresentationFormat>Widescreen</PresentationFormat>
  <Paragraphs>459</Paragraphs>
  <Slides>52</Slides>
  <Notes>13</Notes>
  <HiddenSlides>0</HiddenSlides>
  <MMClips>0</MMClips>
  <ScaleCrop>false</ScaleCrop>
  <HeadingPairs>
    <vt:vector size="6" baseType="variant">
      <vt:variant>
        <vt:lpstr>Fonts Used</vt:lpstr>
      </vt:variant>
      <vt:variant>
        <vt:i4>6</vt:i4>
      </vt:variant>
      <vt:variant>
        <vt:lpstr>Theme</vt:lpstr>
      </vt:variant>
      <vt:variant>
        <vt:i4>4</vt:i4>
      </vt:variant>
      <vt:variant>
        <vt:lpstr>Slide Titles</vt:lpstr>
      </vt:variant>
      <vt:variant>
        <vt:i4>52</vt:i4>
      </vt:variant>
    </vt:vector>
  </HeadingPairs>
  <TitlesOfParts>
    <vt:vector size="62" baseType="lpstr">
      <vt:lpstr>Arial</vt:lpstr>
      <vt:lpstr>Calibri</vt:lpstr>
      <vt:lpstr>Calibri Light</vt:lpstr>
      <vt:lpstr>Georgia</vt:lpstr>
      <vt:lpstr>Times New Roman</vt:lpstr>
      <vt:lpstr>Tw Cen MT</vt:lpstr>
      <vt:lpstr>NEW Logo</vt:lpstr>
      <vt:lpstr>Custom Design</vt:lpstr>
      <vt:lpstr>1_Custom Design</vt:lpstr>
      <vt:lpstr>2_Custom Design</vt:lpstr>
      <vt:lpstr> Survivor Benefits  VFW Basic Training  </vt:lpstr>
      <vt:lpstr>What are Survivor Benefits?</vt:lpstr>
      <vt:lpstr>What are Survivor Benefits?</vt:lpstr>
      <vt:lpstr>Accrued Benefits (38CFR 3.1000)</vt:lpstr>
      <vt:lpstr>Accrued Benefits (38CFR 3.1000)</vt:lpstr>
      <vt:lpstr>PowerPoint Presentation</vt:lpstr>
      <vt:lpstr>PowerPoint Presentation</vt:lpstr>
      <vt:lpstr>PowerPoint Presentation</vt:lpstr>
      <vt:lpstr>PowerPoint Presentation</vt:lpstr>
      <vt:lpstr>Dependency and Indemnity Compensation (38 CFR 3.5)</vt:lpstr>
      <vt:lpstr>Dependency and Indemnity Compensation (38 CFR 3.5)</vt:lpstr>
      <vt:lpstr>Dependency and Indemnity Compensation (38 CFR 3.5)</vt:lpstr>
      <vt:lpstr>Dependency and Indemnity Compensation (38 CFR 3.22)</vt:lpstr>
      <vt:lpstr>Dependency and Indemnity Compensation (38 CFR 3.5)</vt:lpstr>
      <vt:lpstr>Dependency and Indemnity Compensation (38 CFR 3.5)</vt:lpstr>
      <vt:lpstr>Dependency and Indemnity Compensation (38 CFR 3.5)</vt:lpstr>
      <vt:lpstr>Dependency and Indemnity Compensation (38 CFR 3.22)</vt:lpstr>
      <vt:lpstr>Dependency and Indemnity Compensation (38 CFR 3.5)</vt:lpstr>
      <vt:lpstr>Dependency and Indemnity Compensation (38 CFR 3.5)</vt:lpstr>
      <vt:lpstr>Dependency and Indemnity Compensation (38 CFR 3.5)</vt:lpstr>
      <vt:lpstr>Dependency and Indemnity Compensation (38 CFR 3.5)</vt:lpstr>
      <vt:lpstr>Substitution (38CFR 3.1010)</vt:lpstr>
      <vt:lpstr>Substitution (38CFR 3.1010)</vt:lpstr>
      <vt:lpstr>Survivor’s Pension (38 CFR 3.3)</vt:lpstr>
      <vt:lpstr>Survivor’s Pension (38 CFR 3.3)</vt:lpstr>
      <vt:lpstr>Survivor’s Pension (38 CFR 3.3)</vt:lpstr>
      <vt:lpstr>Survivor’s Pension (38 CFR 3.3)</vt:lpstr>
      <vt:lpstr>Survivor’s Pension (38 CFR 3.3)</vt:lpstr>
      <vt:lpstr> Special Monthly Benefits </vt:lpstr>
      <vt:lpstr>Special Monthly Benefits Housebound (38 CFR 3.351, 38 CFR 3.352)</vt:lpstr>
      <vt:lpstr>Special Monthly Benefits A&amp;A (38 CFR 3.351, 38 CFR 3.352)</vt:lpstr>
      <vt:lpstr> Special Monthly Benefits </vt:lpstr>
      <vt:lpstr>Burial Allowance  (38 CFR 3.1700 - 3.1713)</vt:lpstr>
      <vt:lpstr>Burial Allowance  (38 CFR 3.1700 - 3.1713)</vt:lpstr>
      <vt:lpstr>Burial Allowance  (38 CFR 3.1700 - 3.1713)</vt:lpstr>
      <vt:lpstr>Burial Allowance:  Service Connected Death</vt:lpstr>
      <vt:lpstr>Burial Allowance:  Non-Service Connected Death</vt:lpstr>
      <vt:lpstr>Transportation Expenses Prior to January 2023</vt:lpstr>
      <vt:lpstr>Transportation Expenses after    January 5, 2023</vt:lpstr>
      <vt:lpstr>Who is Eligible to File?</vt:lpstr>
      <vt:lpstr>Who is Eligible to File?</vt:lpstr>
      <vt:lpstr>Time Limits for Burial Benefits</vt:lpstr>
      <vt:lpstr>Headstones and Markers 38 CFR 38.630 - 38.633</vt:lpstr>
      <vt:lpstr>Headstones and Markers</vt:lpstr>
      <vt:lpstr>Pre-Need Eligibility Determinations for Burial</vt:lpstr>
      <vt:lpstr>Pre-Need Eligibility Determinations for Burial</vt:lpstr>
      <vt:lpstr>Pre-Need Eligibility Determinations for Burial</vt:lpstr>
      <vt:lpstr>Burial Flags</vt:lpstr>
      <vt:lpstr>Presidential Memorial Certificates</vt:lpstr>
      <vt:lpstr>How to File for Survivor Benefits</vt:lpstr>
      <vt:lpstr>How to File for Survivor Benefits</vt:lpstr>
      <vt:lpstr> Questions?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Survivor Benefits Case Study</dc:title>
  <dc:creator>Chris Macinkowicz</dc:creator>
  <cp:lastModifiedBy>Christopher Macinkowicz</cp:lastModifiedBy>
  <cp:revision>129</cp:revision>
  <cp:lastPrinted>2021-09-13T14:33:32Z</cp:lastPrinted>
  <dcterms:created xsi:type="dcterms:W3CDTF">2019-04-02T14:38:36Z</dcterms:created>
  <dcterms:modified xsi:type="dcterms:W3CDTF">2023-08-11T12:54:44Z</dcterms:modified>
</cp:coreProperties>
</file>