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8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9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3" r:id="rId2"/>
    <p:sldMasterId id="2147483697" r:id="rId3"/>
    <p:sldMasterId id="2147483721" r:id="rId4"/>
    <p:sldMasterId id="2147483743" r:id="rId5"/>
    <p:sldMasterId id="2147483747" r:id="rId6"/>
    <p:sldMasterId id="2147483751" r:id="rId7"/>
    <p:sldMasterId id="2147483758" r:id="rId8"/>
    <p:sldMasterId id="2147483762" r:id="rId9"/>
    <p:sldMasterId id="2147483769" r:id="rId10"/>
  </p:sldMasterIdLst>
  <p:notesMasterIdLst>
    <p:notesMasterId r:id="rId71"/>
  </p:notesMasterIdLst>
  <p:handoutMasterIdLst>
    <p:handoutMasterId r:id="rId72"/>
  </p:handoutMasterIdLst>
  <p:sldIdLst>
    <p:sldId id="256" r:id="rId11"/>
    <p:sldId id="272" r:id="rId12"/>
    <p:sldId id="488" r:id="rId13"/>
    <p:sldId id="398" r:id="rId14"/>
    <p:sldId id="485" r:id="rId15"/>
    <p:sldId id="486" r:id="rId16"/>
    <p:sldId id="490" r:id="rId17"/>
    <p:sldId id="399" r:id="rId18"/>
    <p:sldId id="400" r:id="rId19"/>
    <p:sldId id="404" r:id="rId20"/>
    <p:sldId id="403" r:id="rId21"/>
    <p:sldId id="493" r:id="rId22"/>
    <p:sldId id="494" r:id="rId23"/>
    <p:sldId id="524" r:id="rId24"/>
    <p:sldId id="523" r:id="rId25"/>
    <p:sldId id="527" r:id="rId26"/>
    <p:sldId id="405" r:id="rId27"/>
    <p:sldId id="492" r:id="rId28"/>
    <p:sldId id="491" r:id="rId29"/>
    <p:sldId id="412" r:id="rId30"/>
    <p:sldId id="530" r:id="rId31"/>
    <p:sldId id="528" r:id="rId32"/>
    <p:sldId id="436" r:id="rId33"/>
    <p:sldId id="437" r:id="rId34"/>
    <p:sldId id="446" r:id="rId35"/>
    <p:sldId id="447" r:id="rId36"/>
    <p:sldId id="450" r:id="rId37"/>
    <p:sldId id="455" r:id="rId38"/>
    <p:sldId id="457" r:id="rId39"/>
    <p:sldId id="458" r:id="rId40"/>
    <p:sldId id="460" r:id="rId41"/>
    <p:sldId id="463" r:id="rId42"/>
    <p:sldId id="464" r:id="rId43"/>
    <p:sldId id="465" r:id="rId44"/>
    <p:sldId id="531" r:id="rId45"/>
    <p:sldId id="505" r:id="rId46"/>
    <p:sldId id="506" r:id="rId47"/>
    <p:sldId id="525" r:id="rId48"/>
    <p:sldId id="507" r:id="rId49"/>
    <p:sldId id="508" r:id="rId50"/>
    <p:sldId id="509" r:id="rId51"/>
    <p:sldId id="510" r:id="rId52"/>
    <p:sldId id="511" r:id="rId53"/>
    <p:sldId id="513" r:id="rId54"/>
    <p:sldId id="515" r:id="rId55"/>
    <p:sldId id="514" r:id="rId56"/>
    <p:sldId id="516" r:id="rId57"/>
    <p:sldId id="517" r:id="rId58"/>
    <p:sldId id="519" r:id="rId59"/>
    <p:sldId id="526" r:id="rId60"/>
    <p:sldId id="520" r:id="rId61"/>
    <p:sldId id="521" r:id="rId62"/>
    <p:sldId id="351" r:id="rId63"/>
    <p:sldId id="484" r:id="rId64"/>
    <p:sldId id="352" r:id="rId65"/>
    <p:sldId id="353" r:id="rId66"/>
    <p:sldId id="354" r:id="rId67"/>
    <p:sldId id="475" r:id="rId68"/>
    <p:sldId id="476" r:id="rId69"/>
    <p:sldId id="477" r:id="rId7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Macinkowicz" initials="CM" lastIdx="9" clrIdx="0">
    <p:extLst>
      <p:ext uri="{19B8F6BF-5375-455C-9EA6-DF929625EA0E}">
        <p15:presenceInfo xmlns:p15="http://schemas.microsoft.com/office/powerpoint/2012/main" userId="Chris Macinkowic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1A1E"/>
    <a:srgbClr val="A79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8" autoAdjust="0"/>
    <p:restoredTop sz="93979" autoAdjust="0"/>
  </p:normalViewPr>
  <p:slideViewPr>
    <p:cSldViewPr snapToGrid="0">
      <p:cViewPr varScale="1">
        <p:scale>
          <a:sx n="110" d="100"/>
          <a:sy n="110" d="100"/>
        </p:scale>
        <p:origin x="444" y="108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3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16" Type="http://schemas.openxmlformats.org/officeDocument/2006/relationships/slide" Target="slides/slide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83093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 sz="1400" dirty="0">
              <a:latin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</a:rPr>
              <a:t>TVB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583094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r>
              <a:rPr lang="en-US" sz="1400" dirty="0">
                <a:latin typeface="Times New Roman" panose="02020603050405020304" pitchFamily="18" charset="0"/>
              </a:rPr>
              <a:t>TVB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2E80BC03-E498-44F3-8895-127E4384BE97}" type="slidenum">
              <a:rPr lang="en-US" sz="140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53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6T21:20:16.33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1655 42,'-4'-4,"-1"1,0-1,0 1,0 0,0 0,-1 1,1 0,-1 0,0 0,1 1,-12-2,-70-3,61 5,-419-1,228 3,177 1,-1 2,-45 11,42-7,-67 4,62-9,-62 14,60-9,-52 3,-13-8,62-3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7T19:17:32.82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7T19:17:33.77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7T19:21:38.22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2809 42,'-5'-4,"1"0,-1 1,0 0,0 0,0 1,0-1,0 1,-1 0,1 0,-1 1,-11-2,-69-3,60 6,-855-4,442 7,-824-3,1222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7T20:14:35.33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0 160,'57'0,"0"-2,0-3,-1-2,109-29,-107 17,1 4,0 2,61-6,12-1,-91 12,79-6,697 13,-384 3,208-2,-603 2,0 2,60 14,-95-17,33 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7T20:16:20.92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2348 1,'-695'0,"630"3,0 3,-92 20,84-7,51-12,-1-2,-1 0,-28 2,6-5,7-1,-69 12,-128 35,-37-9,199-30,0-3,-111-6,97-1,39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4CCB3563-B21F-4472-A953-CA98BFE318F2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B8C36D78-C19F-4765-8B7F-2FE8BFF07D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410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36D78-C19F-4765-8B7F-2FE8BFF07D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9BF17A95-404D-483A-871D-D9773D57441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2937"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35698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9BF17A95-404D-483A-871D-D9773D57441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2937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48729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9BF17A95-404D-483A-871D-D9773D57441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2937"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1811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9BF17A95-404D-483A-871D-D9773D57441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2937"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9302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9BF17A95-404D-483A-871D-D9773D57441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2937">
                <a:defRPr/>
              </a:pPr>
              <a:t>14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51937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9BF17A95-404D-483A-871D-D9773D57441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2937">
                <a:defRPr/>
              </a:pPr>
              <a:t>15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5133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9BF17A95-404D-483A-871D-D9773D57441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2937">
                <a:defRPr/>
              </a:pPr>
              <a:t>16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39536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9BF17A95-404D-483A-871D-D9773D57441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2937">
                <a:defRPr/>
              </a:pPr>
              <a:t>17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99214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9BF17A95-404D-483A-871D-D9773D57441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2937">
                <a:defRPr/>
              </a:pPr>
              <a:t>18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049996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9BF17A95-404D-483A-871D-D9773D57441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2937">
                <a:defRPr/>
              </a:pPr>
              <a:t>19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17842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0888" y="1182688"/>
            <a:ext cx="5676900" cy="3194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FIGLIOLI-Undiagnosed Illnes 38 CFR 3.317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C91ECD-413E-4768-B09E-4DB5B906749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487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9BF17A95-404D-483A-871D-D9773D57441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2937">
                <a:defRPr/>
              </a:pPr>
              <a:t>20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061292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9BF17A95-404D-483A-871D-D9773D57441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2937">
                <a:defRPr/>
              </a:pPr>
              <a:t>21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873779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9BF17A95-404D-483A-871D-D9773D57441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2937">
                <a:defRPr/>
              </a:pPr>
              <a:t>22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037236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9BF17A95-404D-483A-871D-D9773D57441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2937">
                <a:defRPr/>
              </a:pPr>
              <a:t>35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721427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9BF17A95-404D-483A-871D-D9773D57441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2937">
                <a:defRPr/>
              </a:pPr>
              <a:t>36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345737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9BF17A95-404D-483A-871D-D9773D57441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2937">
                <a:defRPr/>
              </a:pPr>
              <a:t>37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02328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9BF17A95-404D-483A-871D-D9773D57441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2937">
                <a:defRPr/>
              </a:pPr>
              <a:t>38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978093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9BF17A95-404D-483A-871D-D9773D57441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2937">
                <a:defRPr/>
              </a:pPr>
              <a:t>39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727089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9BF17A95-404D-483A-871D-D9773D57441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2937">
                <a:defRPr/>
              </a:pPr>
              <a:t>40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031513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9BF17A95-404D-483A-871D-D9773D57441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2937">
                <a:defRPr/>
              </a:pPr>
              <a:t>41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49468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9BF17A95-404D-483A-871D-D9773D57441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2937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4391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9BF17A95-404D-483A-871D-D9773D57441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2937">
                <a:defRPr/>
              </a:pPr>
              <a:t>42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709838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9BF17A95-404D-483A-871D-D9773D57441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2937">
                <a:defRPr/>
              </a:pPr>
              <a:t>43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139237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9BF17A95-404D-483A-871D-D9773D57441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2937">
                <a:defRPr/>
              </a:pPr>
              <a:t>44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488372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9BF17A95-404D-483A-871D-D9773D57441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2937">
                <a:defRPr/>
              </a:pPr>
              <a:t>45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700258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9BF17A95-404D-483A-871D-D9773D57441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2937">
                <a:defRPr/>
              </a:pPr>
              <a:t>46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098526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9BF17A95-404D-483A-871D-D9773D57441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2937">
                <a:defRPr/>
              </a:pPr>
              <a:t>47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333488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9BF17A95-404D-483A-871D-D9773D57441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2937">
                <a:defRPr/>
              </a:pPr>
              <a:t>48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726930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9BF17A95-404D-483A-871D-D9773D57441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2937">
                <a:defRPr/>
              </a:pPr>
              <a:t>49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376329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9BF17A95-404D-483A-871D-D9773D57441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2937">
                <a:defRPr/>
              </a:pPr>
              <a:t>50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241043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9BF17A95-404D-483A-871D-D9773D57441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2937">
                <a:defRPr/>
              </a:pPr>
              <a:t>51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89213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9BF17A95-404D-483A-871D-D9773D57441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2937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18111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9BF17A95-404D-483A-871D-D9773D57441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2937">
                <a:defRPr/>
              </a:pPr>
              <a:t>52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107497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0888" y="1182688"/>
            <a:ext cx="5676900" cy="3194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12937">
              <a:defRPr/>
            </a:pPr>
            <a:r>
              <a:rPr lang="it-IT" dirty="0">
                <a:solidFill>
                  <a:prstClr val="black"/>
                </a:solidFill>
              </a:rPr>
              <a:t>FIGLIOLI-Undiagnosed Illnes 38 CFR 3.317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F442E6A5-04CB-4693-8615-B0DE006041F8}" type="slidenum">
              <a:rPr lang="en-US">
                <a:solidFill>
                  <a:prstClr val="black"/>
                </a:solidFill>
              </a:rPr>
              <a:pPr defTabSz="912937">
                <a:defRPr/>
              </a:pPr>
              <a:t>53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0978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0888" y="1182688"/>
            <a:ext cx="5676900" cy="3194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12937">
              <a:defRPr/>
            </a:pPr>
            <a:r>
              <a:rPr lang="it-IT" dirty="0">
                <a:solidFill>
                  <a:prstClr val="black"/>
                </a:solidFill>
              </a:rPr>
              <a:t>FIGLIOLI-Undiagnosed Illnes 38 CFR 3.317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F442E6A5-04CB-4693-8615-B0DE006041F8}" type="slidenum">
              <a:rPr lang="en-US">
                <a:solidFill>
                  <a:prstClr val="black"/>
                </a:solidFill>
              </a:rPr>
              <a:pPr defTabSz="912937">
                <a:defRPr/>
              </a:pPr>
              <a:t>54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432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0888" y="1182688"/>
            <a:ext cx="5676900" cy="3194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12937">
              <a:defRPr/>
            </a:pPr>
            <a:r>
              <a:rPr lang="it-IT" dirty="0">
                <a:solidFill>
                  <a:prstClr val="black"/>
                </a:solidFill>
              </a:rPr>
              <a:t>FIGLIOLI-Undiagnosed Illnes 38 CFR 3.317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F442E6A5-04CB-4693-8615-B0DE006041F8}" type="slidenum">
              <a:rPr lang="en-US">
                <a:solidFill>
                  <a:prstClr val="black"/>
                </a:solidFill>
              </a:rPr>
              <a:pPr defTabSz="912937">
                <a:defRPr/>
              </a:pPr>
              <a:t>55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5077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0888" y="1182688"/>
            <a:ext cx="5676900" cy="3194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12937">
              <a:defRPr/>
            </a:pPr>
            <a:r>
              <a:rPr lang="it-IT" dirty="0">
                <a:solidFill>
                  <a:prstClr val="black"/>
                </a:solidFill>
              </a:rPr>
              <a:t>FIGLIOLI-Undiagnosed Illnes 38 CFR 3.317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F442E6A5-04CB-4693-8615-B0DE006041F8}" type="slidenum">
              <a:rPr lang="en-US">
                <a:solidFill>
                  <a:prstClr val="black"/>
                </a:solidFill>
              </a:rPr>
              <a:pPr defTabSz="912937">
                <a:defRPr/>
              </a:pPr>
              <a:t>56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724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0888" y="1182688"/>
            <a:ext cx="5676900" cy="3194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12937">
              <a:defRPr/>
            </a:pPr>
            <a:r>
              <a:rPr lang="it-IT" dirty="0">
                <a:solidFill>
                  <a:prstClr val="black"/>
                </a:solidFill>
              </a:rPr>
              <a:t>FIGLIOLI-Undiagnosed Illnes 38 CFR 3.317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F442E6A5-04CB-4693-8615-B0DE006041F8}" type="slidenum">
              <a:rPr lang="en-US">
                <a:solidFill>
                  <a:prstClr val="black"/>
                </a:solidFill>
              </a:rPr>
              <a:pPr defTabSz="912937">
                <a:defRPr/>
              </a:pPr>
              <a:t>57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107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0888" y="1182688"/>
            <a:ext cx="5676900" cy="3194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12937">
              <a:defRPr/>
            </a:pPr>
            <a:r>
              <a:rPr lang="it-IT" dirty="0">
                <a:solidFill>
                  <a:prstClr val="black"/>
                </a:solidFill>
              </a:rPr>
              <a:t>FIGLIOLI-Undiagnosed Illnes 38 CFR 3.317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F442E6A5-04CB-4693-8615-B0DE006041F8}" type="slidenum">
              <a:rPr lang="en-US">
                <a:solidFill>
                  <a:prstClr val="black"/>
                </a:solidFill>
              </a:rPr>
              <a:pPr defTabSz="912937">
                <a:defRPr/>
              </a:pPr>
              <a:t>58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11870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0888" y="1182688"/>
            <a:ext cx="5676900" cy="3194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12937">
              <a:defRPr/>
            </a:pPr>
            <a:r>
              <a:rPr lang="it-IT" dirty="0">
                <a:solidFill>
                  <a:prstClr val="black"/>
                </a:solidFill>
              </a:rPr>
              <a:t>FIGLIOLI-Undiagnosed Illnes 38 CFR 3.317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F442E6A5-04CB-4693-8615-B0DE006041F8}" type="slidenum">
              <a:rPr lang="en-US">
                <a:solidFill>
                  <a:prstClr val="black"/>
                </a:solidFill>
              </a:rPr>
              <a:pPr defTabSz="912937">
                <a:defRPr/>
              </a:pPr>
              <a:t>59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3925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0888" y="1182688"/>
            <a:ext cx="5676900" cy="3194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12937">
              <a:defRPr/>
            </a:pPr>
            <a:r>
              <a:rPr lang="it-IT" dirty="0">
                <a:solidFill>
                  <a:prstClr val="black"/>
                </a:solidFill>
              </a:rPr>
              <a:t>FIGLIOLI-Undiagnosed Illnes 38 CFR 3.317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F442E6A5-04CB-4693-8615-B0DE006041F8}" type="slidenum">
              <a:rPr lang="en-US">
                <a:solidFill>
                  <a:prstClr val="black"/>
                </a:solidFill>
              </a:rPr>
              <a:pPr defTabSz="912937">
                <a:defRPr/>
              </a:pPr>
              <a:t>60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151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9BF17A95-404D-483A-871D-D9773D57441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2937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39536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9BF17A95-404D-483A-871D-D9773D57441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2937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78250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9BF17A95-404D-483A-871D-D9773D57441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2937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60975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9BF17A95-404D-483A-871D-D9773D57441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2937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97809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9BF17A95-404D-483A-871D-D9773D57441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2937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11162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236"/>
            <a:ext cx="10515600" cy="488205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006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06448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01522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28270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9448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77016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9485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51063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60174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7735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2482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8073"/>
            <a:ext cx="5156200" cy="4808257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8073"/>
            <a:ext cx="5156200" cy="479032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4664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64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679915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11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820625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224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D809A6-B977-45CA-BC64-77C86AC76C02}" type="datetime1">
              <a:rPr lang="en-US" smtClean="0"/>
              <a:pPr>
                <a:defRPr/>
              </a:pPr>
              <a:t>8/28/2023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F2E7C-C042-4555-B404-16BDCC60B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636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9403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627586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52395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73685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12801" y="1524000"/>
            <a:ext cx="10540999" cy="47244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681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236"/>
            <a:ext cx="10515600" cy="488205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E2FB73DA-5FDE-45B5-BAA4-C61223CC44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55069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8073"/>
            <a:ext cx="5156200" cy="4808257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8073"/>
            <a:ext cx="5156200" cy="479032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0B18D57-13A5-4968-950D-8FEF41FA43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21743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0B18D57-13A5-4968-950D-8FEF41FA43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12801" y="1524000"/>
            <a:ext cx="10540999" cy="47244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44669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0B18D57-13A5-4968-950D-8FEF41FA43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860613" y="1515035"/>
            <a:ext cx="10493188" cy="466192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33153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0B18D57-13A5-4968-950D-8FEF41FA43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19491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8275F71-03D8-4E4B-9D1C-D9F8B6AB7123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8/28/2023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675AD29-2591-4391-8D28-DD298FB87CE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271122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303296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62643"/>
            <a:ext cx="10972800" cy="7375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(#)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Seven Paths to Service Connection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9222E-0FA5-407E-8A7D-169509B952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6240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821163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62643"/>
            <a:ext cx="10972800" cy="7375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(#)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Seven Paths to Service Connection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9222E-0FA5-407E-8A7D-169509B952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4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860613" y="1515035"/>
            <a:ext cx="10493188" cy="466192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56883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236"/>
            <a:ext cx="10515600" cy="488205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90333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8073"/>
            <a:ext cx="5156200" cy="4808257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8073"/>
            <a:ext cx="5156200" cy="479032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29571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12801" y="1524000"/>
            <a:ext cx="10540999" cy="47244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33220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860613" y="1515035"/>
            <a:ext cx="10493188" cy="466192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64334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8875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DDF5C-27CD-46D4-A243-EFD7FCA713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512283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4548451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62643"/>
            <a:ext cx="10972800" cy="7375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(#)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Seven Paths to Service Connection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9222E-0FA5-407E-8A7D-169509B952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7023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236"/>
            <a:ext cx="10515600" cy="488205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87083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8073"/>
            <a:ext cx="5156200" cy="4808257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8073"/>
            <a:ext cx="5156200" cy="479032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8581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92177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12801" y="1524000"/>
            <a:ext cx="10540999" cy="47244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73884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860613" y="1515035"/>
            <a:ext cx="10493188" cy="466192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51519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37087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56610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C6E9-5994-4B35-8D1D-4FF5591F8DCB}" type="datetime1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9415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F341A-11F2-4FF5-AB3E-B81AE0D87C99}" type="datetime1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4931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58F5-2A90-40A2-A725-BABEC094CBFD}" type="datetime1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9843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869E-C804-4B35-BF5A-17F574EE0FA1}" type="datetime1">
              <a:rPr lang="en-US" smtClean="0"/>
              <a:t>8/28/2023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215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D97A-D28F-40DE-8605-B977B8B8DF7A}" type="datetime1">
              <a:rPr lang="en-US" smtClean="0"/>
              <a:t>8/28/2023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317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4F69-9B96-48D1-AF50-4BD202D845D6}" type="datetime1">
              <a:rPr lang="en-US" smtClean="0"/>
              <a:t>8/28/2023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038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2D809A6-B977-45CA-BC64-77C86AC76C02}" type="datetime1">
              <a:rPr lang="en-US" smtClean="0"/>
              <a:pPr>
                <a:defRPr/>
              </a:pPr>
              <a:t>8/28/2023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F2E7C-C042-4555-B404-16BDCC60B1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1623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90EDB7-5E2B-4B8D-B563-7A9F6169E3D7}" type="datetime1">
              <a:rPr lang="en-US" smtClean="0"/>
              <a:t>8/28/2023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F2E7C-C042-4555-B404-16BDCC60B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9181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8A1C-73CA-4FAB-B444-97DC5724B58B}" type="datetime1">
              <a:rPr lang="en-US" smtClean="0"/>
              <a:t>8/28/2023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9414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2EDE-1A64-4FA6-ABC0-B0ACD920042F}" type="datetime1">
              <a:rPr lang="en-US" smtClean="0"/>
              <a:t>8/28/2023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1417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9B53-12AA-4CB2-B687-D40C705B10E7}" type="datetime1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2573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D41C-78AD-45F1-AEB7-0D04E9D89B15}" type="datetime1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8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97467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31630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50174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4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80" r:id="rId3"/>
    <p:sldLayoutId id="2147483681" r:id="rId4"/>
    <p:sldLayoutId id="2147483678" r:id="rId5"/>
    <p:sldLayoutId id="2147483682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E0829682-0C20-4C4E-B8F7-7E5038CBA18C}" type="datetime1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4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/>
          <a:stretch/>
        </p:blipFill>
        <p:spPr>
          <a:xfrm>
            <a:off x="1" y="0"/>
            <a:ext cx="514548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35" y="623549"/>
            <a:ext cx="4659333" cy="12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9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1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0B18D57-13A5-4968-950D-8FEF41FA43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5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/>
          <a:stretch/>
        </p:blipFill>
        <p:spPr>
          <a:xfrm>
            <a:off x="1" y="0"/>
            <a:ext cx="514548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35" y="623549"/>
            <a:ext cx="4659333" cy="12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7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/>
          <a:stretch/>
        </p:blipFill>
        <p:spPr>
          <a:xfrm>
            <a:off x="1" y="0"/>
            <a:ext cx="514548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35" y="623549"/>
            <a:ext cx="4659333" cy="12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7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8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/>
          <a:stretch/>
        </p:blipFill>
        <p:spPr>
          <a:xfrm>
            <a:off x="1" y="0"/>
            <a:ext cx="514548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35" y="623549"/>
            <a:ext cx="4659333" cy="12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5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28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0.xml"/><Relationship Id="rId6" Type="http://schemas.openxmlformats.org/officeDocument/2006/relationships/customXml" Target="../ink/ink3.xml"/><Relationship Id="rId5" Type="http://schemas.openxmlformats.org/officeDocument/2006/relationships/image" Target="../media/image55.png"/><Relationship Id="rId4" Type="http://schemas.openxmlformats.org/officeDocument/2006/relationships/customXml" Target="../ink/ink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79807" y="2221713"/>
            <a:ext cx="7498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TVB Claims Management System</a:t>
            </a:r>
          </a:p>
        </p:txBody>
      </p:sp>
    </p:spTree>
    <p:extLst>
      <p:ext uri="{BB962C8B-B14F-4D97-AF65-F5344CB8AC3E}">
        <p14:creationId xmlns:p14="http://schemas.microsoft.com/office/powerpoint/2010/main" val="1307898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F2DFDD-D1D7-4F21-8F00-B4953148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09" y="1244445"/>
            <a:ext cx="11227982" cy="107582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all the fields are required to create a record, but it is encouraged to fill out all applicable fields because: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59" y="18255"/>
            <a:ext cx="8963738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Things to consider when adding       a veteran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8C3227-0A06-45DD-C9DB-F2D61D0C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E2CA27-2F8B-AB18-3E0A-A3CE7BFF72FA}"/>
              </a:ext>
            </a:extLst>
          </p:cNvPr>
          <p:cNvSpPr txBox="1"/>
          <p:nvPr/>
        </p:nvSpPr>
        <p:spPr>
          <a:xfrm>
            <a:off x="482009" y="2347288"/>
            <a:ext cx="1110039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76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Missing fields on veteran screen = missing fields on future claim forms submitted from TVB</a:t>
            </a:r>
          </a:p>
          <a:p>
            <a:pPr marL="285750" indent="-285750" defTabSz="76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data such as contact information is omitted, users may not be able to contact the veteran. </a:t>
            </a:r>
          </a:p>
          <a:p>
            <a:pPr marL="285750" indent="-285750" defTabSz="76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data will need to be captured at some point; capture it correctly in the beginning. </a:t>
            </a:r>
          </a:p>
          <a:p>
            <a:pPr marL="285750" indent="-285750" defTabSz="76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more data captured, the easier it is to track trends and search for specific situations</a:t>
            </a:r>
          </a:p>
          <a:p>
            <a:pPr marL="285750" indent="-285750" defTabSz="76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data is only as good as the data entered “Garbage in Garbage out”</a:t>
            </a:r>
          </a:p>
        </p:txBody>
      </p:sp>
    </p:spTree>
    <p:extLst>
      <p:ext uri="{BB962C8B-B14F-4D97-AF65-F5344CB8AC3E}">
        <p14:creationId xmlns:p14="http://schemas.microsoft.com/office/powerpoint/2010/main" val="1812010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57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a veteran folder</a:t>
            </a:r>
            <a:endParaRPr lang="en-US" sz="4000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F03D51E-894C-CC14-2D28-3094AD649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99" y="1298420"/>
            <a:ext cx="8108341" cy="5423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67E5F5-7F2E-9B43-1457-30A739891214}"/>
              </a:ext>
            </a:extLst>
          </p:cNvPr>
          <p:cNvSpPr txBox="1"/>
          <p:nvPr/>
        </p:nvSpPr>
        <p:spPr>
          <a:xfrm>
            <a:off x="168812" y="1617785"/>
            <a:ext cx="34075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Once all veteran data has been captured,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last step is to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veteran to the correct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Office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D13F3E-0722-8731-F4F8-D484DF3F1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68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F2DFDD-D1D7-4F21-8F00-B4953148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54138"/>
            <a:ext cx="12562450" cy="13255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7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Assigning a Veteran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C44995-A874-9007-B73E-2AF5D39A9D76}"/>
              </a:ext>
            </a:extLst>
          </p:cNvPr>
          <p:cNvSpPr txBox="1"/>
          <p:nvPr/>
        </p:nvSpPr>
        <p:spPr>
          <a:xfrm>
            <a:off x="729673" y="2556930"/>
            <a:ext cx="107865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foundation for TVB is in properly assigning claims to the correct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Field Office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Service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fficer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Failure to do this results in reports not being able to be run and extra work through repeated steps later.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F33457-B964-4B3F-6DEB-F1CE66C69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573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F2DFDD-D1D7-4F21-8F00-B4953148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54138"/>
            <a:ext cx="12562450" cy="13255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7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Assigning a Veteran to the Field Office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C44995-A874-9007-B73E-2AF5D39A9D76}"/>
              </a:ext>
            </a:extLst>
          </p:cNvPr>
          <p:cNvSpPr txBox="1"/>
          <p:nvPr/>
        </p:nvSpPr>
        <p:spPr>
          <a:xfrm>
            <a:off x="390237" y="1379398"/>
            <a:ext cx="619481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creating a new veteran folder in TVB, follow these steps to assign the veteran to the correct 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Office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required area of Field Office, Select the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next to VFW to expand the drop-down menu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Click 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Assurance (QA)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Click on the region your office is located in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QA East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QA West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F33457-B964-4B3F-6DEB-F1CE66C69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2B9121-D82E-4E43-04ED-ABA976ACF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5689" y="1578186"/>
            <a:ext cx="5293841" cy="322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04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F2DFDD-D1D7-4F21-8F00-B4953148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54138"/>
            <a:ext cx="12562450" cy="13255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7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Assigning a Veteran to the Field Office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C44995-A874-9007-B73E-2AF5D39A9D76}"/>
              </a:ext>
            </a:extLst>
          </p:cNvPr>
          <p:cNvSpPr txBox="1"/>
          <p:nvPr/>
        </p:nvSpPr>
        <p:spPr>
          <a:xfrm>
            <a:off x="390237" y="1379398"/>
            <a:ext cx="61948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 the correct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Quality Assurance Region Selected a new dropdown will populate with that region’s states.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Select 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office is located in to correctly assign the 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Office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F33457-B964-4B3F-6DEB-F1CE66C69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2B9121-D82E-4E43-04ED-ABA976ACF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5689" y="1792155"/>
            <a:ext cx="5293841" cy="279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9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F2DFDD-D1D7-4F21-8F00-B4953148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54138"/>
            <a:ext cx="12562450" cy="13255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7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Assigning a Veteran to the VSO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C44995-A874-9007-B73E-2AF5D39A9D76}"/>
              </a:ext>
            </a:extLst>
          </p:cNvPr>
          <p:cNvSpPr txBox="1"/>
          <p:nvPr/>
        </p:nvSpPr>
        <p:spPr>
          <a:xfrm>
            <a:off x="390237" y="1379398"/>
            <a:ext cx="1116735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 the field office correctly assigned the VSO can now assign the veteran to their TVB profile by: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Click the dropdown box next to Assigned To and select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Your Name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Click either Save or Save and Create New Claim to complete process.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F33457-B964-4B3F-6DEB-F1CE66C69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7E1B30-ECDA-53F6-AE31-492E53D4C5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8573" y="4330050"/>
            <a:ext cx="5894840" cy="210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81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61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Veterans Assigned to 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C44995-A874-9007-B73E-2AF5D39A9D76}"/>
              </a:ext>
            </a:extLst>
          </p:cNvPr>
          <p:cNvSpPr txBox="1"/>
          <p:nvPr/>
        </p:nvSpPr>
        <p:spPr>
          <a:xfrm>
            <a:off x="332935" y="1300900"/>
            <a:ext cx="112849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 veterans that are assigned to the user can be viewed in one location in TVB.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 these veterans click: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Queues 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Veterans Assigned to 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8209B6-F174-A701-7EC9-9B5727593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3952" y="1976696"/>
            <a:ext cx="5028423" cy="463815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3570FA-CA71-56F2-02C6-9B3C57469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A8FEB8-61B5-7943-5E18-E9003DDF903A}"/>
              </a:ext>
            </a:extLst>
          </p:cNvPr>
          <p:cNvSpPr/>
          <p:nvPr/>
        </p:nvSpPr>
        <p:spPr>
          <a:xfrm>
            <a:off x="9220200" y="4105275"/>
            <a:ext cx="1647825" cy="42862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3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Veteran’s Folder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8123DC-A264-2C52-A514-4B2009E05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25" y="3290404"/>
            <a:ext cx="11923761" cy="9899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40BD8A-85C3-EE6E-C9BA-A718A1A20D0C}"/>
              </a:ext>
            </a:extLst>
          </p:cNvPr>
          <p:cNvSpPr txBox="1"/>
          <p:nvPr/>
        </p:nvSpPr>
        <p:spPr>
          <a:xfrm>
            <a:off x="116114" y="1396497"/>
            <a:ext cx="119597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Once in a Veteran’s folder,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will see a header with tabs that take them to other aspects of the veteran’s folder.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Special Note**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When clicking a tab, to enter data into the corresponding section, you must click +New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8B65B2-D6E2-E8DF-050D-1426FF025E16}"/>
              </a:ext>
            </a:extLst>
          </p:cNvPr>
          <p:cNvSpPr txBox="1"/>
          <p:nvPr/>
        </p:nvSpPr>
        <p:spPr>
          <a:xfrm>
            <a:off x="280685" y="4343400"/>
            <a:ext cx="30667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Claim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Military Service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Contact and Dependent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Medical Condition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Document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Communication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Note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Email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89501A-C500-C128-38B9-5D7108575D41}"/>
              </a:ext>
            </a:extLst>
          </p:cNvPr>
          <p:cNvSpPr txBox="1"/>
          <p:nvPr/>
        </p:nvSpPr>
        <p:spPr>
          <a:xfrm>
            <a:off x="3938954" y="4223324"/>
            <a:ext cx="3263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Address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Work Request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Finance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Employment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Education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Previous Marriage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Other Names Served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Audit Log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BDAB8B-5726-DFC2-6F9E-278C603CD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543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Tabs in the veteran’s folder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8123DC-A264-2C52-A514-4B2009E05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26" y="1252024"/>
            <a:ext cx="11886309" cy="9868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8B65B2-D6E2-E8DF-050D-1426FF025E16}"/>
              </a:ext>
            </a:extLst>
          </p:cNvPr>
          <p:cNvSpPr txBox="1"/>
          <p:nvPr/>
        </p:nvSpPr>
        <p:spPr>
          <a:xfrm>
            <a:off x="492368" y="2496197"/>
            <a:ext cx="111134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Claim: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Used to submit a claim through TVB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Military Service: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Documents military service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Contact and Dependent: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Captures dependent information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Medical Condition: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Will be used to enter and track conditions to assist with claim submission. Currently not active – will be active in a future update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Document: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Houses the veteran’s documents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Communication: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Used to enter a communication about veteran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Note: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general use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Email: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TVB can compose and send an email from the program but cannot receive email.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BDAB8B-5726-DFC2-6F9E-278C603CD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282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Tabs in the veteran’s folder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8123DC-A264-2C52-A514-4B2009E05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94" y="1314815"/>
            <a:ext cx="11686012" cy="9702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89501A-C500-C128-38B9-5D7108575D41}"/>
              </a:ext>
            </a:extLst>
          </p:cNvPr>
          <p:cNvSpPr txBox="1"/>
          <p:nvPr/>
        </p:nvSpPr>
        <p:spPr>
          <a:xfrm>
            <a:off x="590842" y="2496197"/>
            <a:ext cx="110290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Address: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Used to capture veteran’s address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Work Request: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sed to assign a claim or action from one VSO to another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Finance: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Captures veteran’s financial records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Employment: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Captures veteran’s employment records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Education: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Captures veteran’s education records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Previous Marriage: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Captures veteran’s previous marriage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Other Names Served: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Captures veteran’s aliases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Audit Log: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Provides a history of actions taken by account users in the veteran’s folder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BDAB8B-5726-DFC2-6F9E-278C603CD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558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48" y="230862"/>
            <a:ext cx="7112624" cy="92868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Objectives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64231" y="1547442"/>
            <a:ext cx="10986868" cy="45579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TVB Home Screen click and explain each tile and column button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Creating a new veteran folder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Assigning a Veteran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Tabs in the veteran’s folder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The traditional TVB Claim submission process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VA Benefits Claims Log in Process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How to check POA Status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Using VA Benefits claims to submit ITF, POA and 526EZ</a:t>
            </a:r>
          </a:p>
          <a:p>
            <a:pPr>
              <a:lnSpc>
                <a:spcPct val="100000"/>
              </a:lnSpc>
              <a:defRPr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defRPr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defRPr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defRPr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defRPr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defRPr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defRPr/>
            </a:pPr>
            <a:endParaRPr lang="en-US" altLang="en-US" sz="4200" dirty="0"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US" altLang="en-US" sz="2100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D6DE287A-F147-4743-8801-2BF03EED09A2}" type="slidenum">
              <a:rPr lang="en-US" altLang="en-US" sz="20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2</a:t>
            </a:fld>
            <a:endParaRPr lang="en-US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648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5B0F3-2CA4-9408-66F0-8F6165315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The current version of TVB has entry-level steps for Application Programming Interface (API) using the Medical Condition Tab.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Currently, this API is not ready for use but once it is, we will release training material on how to utilize this advanced functionality. 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8541707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Tabs in Veteran Folder: Medical Condition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4045EA-4EFE-3182-1156-B5CFC416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924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8541707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Tabs in Veteran Folder: Communication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4045EA-4EFE-3182-1156-B5CFC416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3C76D2-1ECD-EE46-C25D-25FB0FACF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1564640"/>
            <a:ext cx="11094720" cy="4791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Communication tab in TVB provides a history of VFW’s interaction with the veteran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3600" b="1" dirty="0"/>
              <a:t>All Communications </a:t>
            </a:r>
            <a:r>
              <a:rPr lang="en-US" sz="3600" dirty="0"/>
              <a:t>must be captured in TVB to when communicating with a veteran.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3600" dirty="0"/>
              <a:t>A </a:t>
            </a:r>
            <a:r>
              <a:rPr lang="en-US" sz="3600" b="1" dirty="0"/>
              <a:t>General Communication </a:t>
            </a:r>
            <a:r>
              <a:rPr lang="en-US" sz="3600" dirty="0"/>
              <a:t>can be created using the following:                                                                        </a:t>
            </a:r>
            <a:r>
              <a:rPr lang="en-US" sz="3600" b="1" dirty="0"/>
              <a:t>TVB Column—Action—New Communication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1055524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48956669-6E7D-C59A-74B0-49F17D117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6" y="1479686"/>
            <a:ext cx="7969520" cy="308047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8541707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Tabs in Veteran Folder: Communication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4045EA-4EFE-3182-1156-B5CFC416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A131BF-7954-5B94-05DA-DA7E2B9CC59A}"/>
              </a:ext>
            </a:extLst>
          </p:cNvPr>
          <p:cNvSpPr txBox="1"/>
          <p:nvPr/>
        </p:nvSpPr>
        <p:spPr>
          <a:xfrm>
            <a:off x="152126" y="1550897"/>
            <a:ext cx="344451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fields consist of: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4625" indent="-168275">
              <a:buFont typeface="Arial" panose="020B0604020202020204" pitchFamily="34" charset="0"/>
              <a:buChar char="•"/>
              <a:tabLst>
                <a:tab pos="287338" algn="l"/>
              </a:tabLs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Type</a:t>
            </a:r>
          </a:p>
          <a:p>
            <a:pPr marL="174625" indent="-168275">
              <a:buFont typeface="Arial" panose="020B0604020202020204" pitchFamily="34" charset="0"/>
              <a:buChar char="•"/>
              <a:tabLst>
                <a:tab pos="287338" algn="l"/>
              </a:tabLs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Method</a:t>
            </a:r>
          </a:p>
          <a:p>
            <a:pPr marL="174625" indent="-168275">
              <a:buFont typeface="Arial" panose="020B0604020202020204" pitchFamily="34" charset="0"/>
              <a:buChar char="•"/>
              <a:tabLst>
                <a:tab pos="287338" algn="l"/>
              </a:tabLs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Date          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(Auto populates to today’s date)</a:t>
            </a:r>
          </a:p>
          <a:p>
            <a:pPr marL="174625" indent="-168275">
              <a:buFont typeface="Arial" panose="020B0604020202020204" pitchFamily="34" charset="0"/>
              <a:buChar char="•"/>
              <a:tabLst>
                <a:tab pos="287338" algn="l"/>
              </a:tabLs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6C6472-493F-1BEA-87CF-B989E5F5E0C2}"/>
              </a:ext>
            </a:extLst>
          </p:cNvPr>
          <p:cNvSpPr txBox="1"/>
          <p:nvPr/>
        </p:nvSpPr>
        <p:spPr>
          <a:xfrm>
            <a:off x="2724331" y="4991907"/>
            <a:ext cx="83210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Files uploaded into a communication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populate into the Veteran’s Documents folder OR in the Claim Package Tab.</a:t>
            </a:r>
          </a:p>
        </p:txBody>
      </p:sp>
    </p:spTree>
    <p:extLst>
      <p:ext uri="{BB962C8B-B14F-4D97-AF65-F5344CB8AC3E}">
        <p14:creationId xmlns:p14="http://schemas.microsoft.com/office/powerpoint/2010/main" val="2433482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61784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Submitting a claim to VA using TVB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FB5F57-8EE6-E369-37DE-D56AD5890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6179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cs typeface="Times New Roman" panose="02020603050405020304" pitchFamily="18" charset="0"/>
              </a:rPr>
              <a:t>From the veteran folder click on the </a:t>
            </a:r>
            <a:r>
              <a:rPr lang="en-US" sz="3200" b="1" dirty="0">
                <a:cs typeface="Times New Roman" panose="02020603050405020304" pitchFamily="18" charset="0"/>
              </a:rPr>
              <a:t>Claim</a:t>
            </a:r>
            <a:r>
              <a:rPr lang="en-US" sz="3200" dirty="0">
                <a:cs typeface="Times New Roman" panose="02020603050405020304" pitchFamily="18" charset="0"/>
              </a:rPr>
              <a:t> tab at the top.</a:t>
            </a:r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AC8434C-B9A7-F2B2-286D-D4B90B29A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362" y="2571792"/>
            <a:ext cx="5827485" cy="296830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5A91A36-E495-CFD3-8BB8-A88AA97ABF21}"/>
                  </a:ext>
                </a:extLst>
              </p14:cNvPr>
              <p14:cNvContentPartPr/>
              <p14:nvPr/>
            </p14:nvContentPartPr>
            <p14:xfrm>
              <a:off x="3926377" y="5028579"/>
              <a:ext cx="596160" cy="306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5A91A36-E495-CFD3-8BB8-A88AA97ABF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36377" y="4848579"/>
                <a:ext cx="775800" cy="39024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Arrow: Up 15">
            <a:extLst>
              <a:ext uri="{FF2B5EF4-FFF2-40B4-BE49-F238E27FC236}">
                <a16:creationId xmlns:a16="http://schemas.microsoft.com/office/drawing/2014/main" id="{CD8081F3-1A10-D37F-5198-1BC199DF4ED1}"/>
              </a:ext>
            </a:extLst>
          </p:cNvPr>
          <p:cNvSpPr/>
          <p:nvPr/>
        </p:nvSpPr>
        <p:spPr>
          <a:xfrm>
            <a:off x="3926377" y="5540099"/>
            <a:ext cx="596160" cy="5716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CD16CC-25BE-61BA-E697-2BA8DA24E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32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854F39A1-754A-D3DF-6BF7-48E4E9C7C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5808" y="1518145"/>
            <a:ext cx="5655832" cy="3309031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61784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Submitting a claim to VA using TVB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808DCF-9491-C7BC-CD4E-053F4219857A}"/>
              </a:ext>
            </a:extLst>
          </p:cNvPr>
          <p:cNvSpPr txBox="1"/>
          <p:nvPr/>
        </p:nvSpPr>
        <p:spPr>
          <a:xfrm>
            <a:off x="334535" y="1343818"/>
            <a:ext cx="554526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page will now display the claim page and the user may begin selecting a form to generate in TVB.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Claim Type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Compensation, DIC, Education, NSC Pension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Claim Status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Active, Closed, Pending, HLR, Remand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Claim Status Date: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Date the claim was generated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Save: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Saves the pages and allows users to advance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44037C-3EC5-5009-AFE1-26BA9E66F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815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61784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Submitting a claim to VA using TVB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FA87B6-9F00-6DBE-B016-9FE2CAC70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076" y="1393236"/>
            <a:ext cx="10086535" cy="13499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cs typeface="Times New Roman" panose="02020603050405020304" pitchFamily="18" charset="0"/>
              </a:rPr>
              <a:t>Once the Claim Tab is saved users advance to the ,      “</a:t>
            </a:r>
            <a:r>
              <a:rPr lang="en-US" sz="3200" b="1" u="sng" dirty="0">
                <a:cs typeface="Times New Roman" panose="02020603050405020304" pitchFamily="18" charset="0"/>
              </a:rPr>
              <a:t>Document and Form</a:t>
            </a:r>
            <a:r>
              <a:rPr lang="en-US" sz="3200" dirty="0">
                <a:cs typeface="Times New Roman" panose="02020603050405020304" pitchFamily="18" charset="0"/>
              </a:rPr>
              <a:t>” Tab and press </a:t>
            </a:r>
            <a:r>
              <a:rPr lang="en-US" sz="3600" b="1" u="sng" dirty="0">
                <a:cs typeface="Times New Roman" panose="02020603050405020304" pitchFamily="18" charset="0"/>
              </a:rPr>
              <a:t>+New </a:t>
            </a:r>
            <a:endParaRPr lang="en-US" sz="3200" b="1" u="sng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i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i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i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i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i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EBBFB5-DBC0-733E-FC58-9E6037BBA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0097" y="3179300"/>
            <a:ext cx="7904230" cy="24727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DD0AA8-9FBD-8E57-4739-F8914C49CCE6}"/>
              </a:ext>
            </a:extLst>
          </p:cNvPr>
          <p:cNvSpPr/>
          <p:nvPr/>
        </p:nvSpPr>
        <p:spPr>
          <a:xfrm>
            <a:off x="2676936" y="3763618"/>
            <a:ext cx="1444486" cy="33130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3E6DF6-8A09-29A3-939B-D14BC12CF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52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61784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Submitting a claim to VA using TVB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FA87B6-9F00-6DBE-B016-9FE2CAC70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671" y="1310779"/>
            <a:ext cx="11043684" cy="162250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cs typeface="Times New Roman" panose="02020603050405020304" pitchFamily="18" charset="0"/>
              </a:rPr>
              <a:t>Pressing </a:t>
            </a:r>
            <a:r>
              <a:rPr lang="en-US" sz="2800" b="1" dirty="0">
                <a:cs typeface="Times New Roman" panose="02020603050405020304" pitchFamily="18" charset="0"/>
              </a:rPr>
              <a:t>+New </a:t>
            </a:r>
            <a:r>
              <a:rPr lang="en-US" sz="2800" dirty="0">
                <a:cs typeface="Times New Roman" panose="02020603050405020304" pitchFamily="18" charset="0"/>
              </a:rPr>
              <a:t>takes you to this page where you will fill in the required fields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EBBFB5-DBC0-733E-FC58-9E6037BBA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3313" y="2684285"/>
            <a:ext cx="5695181" cy="30830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169245-F51C-C880-C0C9-BA6E537DD6FE}"/>
              </a:ext>
            </a:extLst>
          </p:cNvPr>
          <p:cNvSpPr txBox="1"/>
          <p:nvPr/>
        </p:nvSpPr>
        <p:spPr>
          <a:xfrm>
            <a:off x="565450" y="2636342"/>
            <a:ext cx="48106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Document Category: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Forms, General Correspondence, Other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Document Type: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 Forms was previously selected VA Forms Populate this section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Document Name: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does not auto populate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Document Date: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auto-populates to today’s date.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D822A3-485E-E545-6EF4-93290565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618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61784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Submitting a claim to VA using TVB</a:t>
            </a:r>
          </a:p>
        </p:txBody>
      </p:sp>
      <p:pic>
        <p:nvPicPr>
          <p:cNvPr id="8" name="Content Placeholder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B3F2D3A-2F21-CE75-D0BC-1DACA4FD8E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4" y="1415933"/>
            <a:ext cx="11722335" cy="187881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3CAC18-D2FE-6F94-ED93-06D4D9737AD1}"/>
              </a:ext>
            </a:extLst>
          </p:cNvPr>
          <p:cNvSpPr txBox="1"/>
          <p:nvPr/>
        </p:nvSpPr>
        <p:spPr>
          <a:xfrm>
            <a:off x="574159" y="3429000"/>
            <a:ext cx="114349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Once the form has been generated, TVB will redirect you to the “Document and Form” Page and display your recently completed form.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B27239-F1BE-DD34-3545-D1C2329D4885}"/>
              </a:ext>
            </a:extLst>
          </p:cNvPr>
          <p:cNvSpPr/>
          <p:nvPr/>
        </p:nvSpPr>
        <p:spPr>
          <a:xfrm>
            <a:off x="225287" y="2695618"/>
            <a:ext cx="11621262" cy="30997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4B042D-EB93-2E21-2077-C50341F62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871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61784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Submitting a claim to VA using TVB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C037F9-4B79-EC85-3F38-187801CD5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628" y="1343819"/>
            <a:ext cx="7150163" cy="48741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941CC-6C42-594C-2AFA-98AEC6DA8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43819"/>
            <a:ext cx="4118828" cy="5170192"/>
          </a:xfrm>
        </p:spPr>
        <p:txBody>
          <a:bodyPr/>
          <a:lstStyle/>
          <a:p>
            <a:pPr marL="0" indent="0">
              <a:buNone/>
            </a:pPr>
            <a:endParaRPr lang="en-US" sz="3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cs typeface="Times New Roman" panose="02020603050405020304" pitchFamily="18" charset="0"/>
              </a:rPr>
              <a:t>With the required fields completed users can </a:t>
            </a:r>
            <a:r>
              <a:rPr lang="en-US" sz="3200" b="1" dirty="0">
                <a:cs typeface="Times New Roman" panose="02020603050405020304" pitchFamily="18" charset="0"/>
              </a:rPr>
              <a:t>Edit</a:t>
            </a:r>
            <a:r>
              <a:rPr lang="en-US" sz="3200" dirty="0">
                <a:cs typeface="Times New Roman" panose="02020603050405020304" pitchFamily="18" charset="0"/>
              </a:rPr>
              <a:t> the document by clicking  the 3 circles</a:t>
            </a:r>
            <a:endParaRPr lang="en-US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DC456A-E599-2DC6-A620-B02D49D43547}"/>
              </a:ext>
            </a:extLst>
          </p:cNvPr>
          <p:cNvSpPr/>
          <p:nvPr/>
        </p:nvSpPr>
        <p:spPr>
          <a:xfrm>
            <a:off x="9530206" y="3523185"/>
            <a:ext cx="238539" cy="43732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D0701-F914-7277-AF82-A237E37AD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85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61784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Submitting a claim to VA using TVB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941CC-6C42-594C-2AFA-98AEC6DA8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159" y="1343818"/>
            <a:ext cx="11233528" cy="13255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4400" b="1" dirty="0">
                <a:cs typeface="Times New Roman" panose="02020603050405020304" pitchFamily="18" charset="0"/>
              </a:rPr>
              <a:t>At the bottom of the page you will see 4 symbols:</a:t>
            </a:r>
          </a:p>
          <a:p>
            <a:pPr marL="0" indent="0">
              <a:buNone/>
            </a:pPr>
            <a:endParaRPr lang="en-US" sz="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1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1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9600" b="1" dirty="0">
                <a:cs typeface="Times New Roman" panose="02020603050405020304" pitchFamily="18" charset="0"/>
              </a:rPr>
              <a:t>Add Signature	Add Barcode	Highlight	  Redact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A100DE7-0FC8-5509-5B5E-707083D58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13" y="2645195"/>
            <a:ext cx="8418293" cy="326147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E8CFAE1-2C24-596F-E10B-A1D998C0EC1B}"/>
              </a:ext>
            </a:extLst>
          </p:cNvPr>
          <p:cNvCxnSpPr>
            <a:cxnSpLocks/>
          </p:cNvCxnSpPr>
          <p:nvPr/>
        </p:nvCxnSpPr>
        <p:spPr>
          <a:xfrm flipV="1">
            <a:off x="2074127" y="5138057"/>
            <a:ext cx="1527202" cy="1107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DF15529-510E-EAC1-336F-903BDFBD64E1}"/>
              </a:ext>
            </a:extLst>
          </p:cNvPr>
          <p:cNvCxnSpPr>
            <a:cxnSpLocks/>
          </p:cNvCxnSpPr>
          <p:nvPr/>
        </p:nvCxnSpPr>
        <p:spPr>
          <a:xfrm flipH="1" flipV="1">
            <a:off x="4323928" y="5247249"/>
            <a:ext cx="125409" cy="998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15564BD-75EF-ECAB-B051-20F1B42CB304}"/>
              </a:ext>
            </a:extLst>
          </p:cNvPr>
          <p:cNvCxnSpPr>
            <a:cxnSpLocks/>
          </p:cNvCxnSpPr>
          <p:nvPr/>
        </p:nvCxnSpPr>
        <p:spPr>
          <a:xfrm flipH="1" flipV="1">
            <a:off x="5046528" y="5138057"/>
            <a:ext cx="1168742" cy="1289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2FD1D52-0EDA-BC8A-E613-7BA0DF7EFA38}"/>
              </a:ext>
            </a:extLst>
          </p:cNvPr>
          <p:cNvCxnSpPr>
            <a:cxnSpLocks/>
          </p:cNvCxnSpPr>
          <p:nvPr/>
        </p:nvCxnSpPr>
        <p:spPr>
          <a:xfrm flipH="1" flipV="1">
            <a:off x="5687122" y="4917688"/>
            <a:ext cx="2329827" cy="1328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1D5594-AB48-935D-F95B-C6AF181FD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077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F2DFDD-D1D7-4F21-8F00-B4953148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158" y="1576517"/>
            <a:ext cx="11227982" cy="443087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158" y="18255"/>
            <a:ext cx="11043684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TVB Home Screen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82D2AF5-2B87-BC5B-7DAC-AF276E5362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0" r="1472"/>
          <a:stretch/>
        </p:blipFill>
        <p:spPr>
          <a:xfrm>
            <a:off x="232042" y="1421576"/>
            <a:ext cx="11727915" cy="42622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DFD486-7AB0-53CF-3CFB-810415E5E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5348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61784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Submitting a claim to VA using TVB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941CC-6C42-594C-2AFA-98AEC6DA8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236"/>
            <a:ext cx="11043683" cy="1872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cs typeface="Times New Roman" panose="02020603050405020304" pitchFamily="18" charset="0"/>
              </a:rPr>
              <a:t>Once the form is complete, it will need to be signed. To do this click “Add Signature” which will pop up the signature box. </a:t>
            </a:r>
          </a:p>
          <a:p>
            <a:pPr marL="0" indent="0">
              <a:buNone/>
            </a:pPr>
            <a:r>
              <a:rPr lang="en-US" dirty="0">
                <a:cs typeface="Times New Roman" panose="02020603050405020304" pitchFamily="18" charset="0"/>
              </a:rPr>
              <a:t>In the signature box you can either manually create a signature using your mouse or upload a </a:t>
            </a:r>
            <a:r>
              <a:rPr lang="en-US" b="1" u="sng" dirty="0">
                <a:cs typeface="Times New Roman" panose="02020603050405020304" pitchFamily="18" charset="0"/>
              </a:rPr>
              <a:t>signature image</a:t>
            </a:r>
            <a:r>
              <a:rPr lang="en-US" dirty="0">
                <a:cs typeface="Times New Roman" panose="02020603050405020304" pitchFamily="18" charset="0"/>
              </a:rPr>
              <a:t>. Once finished click save.</a:t>
            </a: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100DE7-0FC8-5509-5B5E-707083D58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570" y="3265714"/>
            <a:ext cx="6123595" cy="2763976"/>
          </a:xfrm>
          <a:prstGeom prst="rect">
            <a:avLst/>
          </a:prstGeom>
        </p:spPr>
      </p:pic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2791E34-3DE7-3C0D-F9FE-5CD8192CC1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" r="1575" b="-2672"/>
          <a:stretch/>
        </p:blipFill>
        <p:spPr>
          <a:xfrm>
            <a:off x="7137747" y="3265714"/>
            <a:ext cx="3993553" cy="29099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7EB3FBC-83F7-9377-791E-B8428B5015B8}"/>
                  </a:ext>
                </a:extLst>
              </p14:cNvPr>
              <p14:cNvContentPartPr/>
              <p14:nvPr/>
            </p14:nvContentPartPr>
            <p14:xfrm>
              <a:off x="2190691" y="5682518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7EB3FBC-83F7-9377-791E-B8428B5015B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01051" y="550251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3355F61-55E3-ECC3-73E8-1CC89C65DE22}"/>
                  </a:ext>
                </a:extLst>
              </p14:cNvPr>
              <p14:cNvContentPartPr/>
              <p14:nvPr/>
            </p14:nvContentPartPr>
            <p14:xfrm>
              <a:off x="2220457" y="5718668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3355F61-55E3-ECC3-73E8-1CC89C65DE2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30457" y="5538668"/>
                <a:ext cx="180000" cy="360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25ED449-7DD0-C4AC-F2BA-362EEAE8C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9964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61784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Submitting a claim to VA using TVB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C037F9-4B79-EC85-3F38-187801CD5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964" y="1475340"/>
            <a:ext cx="5957271" cy="406093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941CC-6C42-594C-2AFA-98AEC6DA8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93235"/>
            <a:ext cx="4563794" cy="504976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cs typeface="Times New Roman" panose="02020603050405020304" pitchFamily="18" charset="0"/>
              </a:rPr>
              <a:t>Once the signed document has been saved, Click </a:t>
            </a:r>
          </a:p>
          <a:p>
            <a:pPr marL="0" indent="0">
              <a:buNone/>
            </a:pPr>
            <a:r>
              <a:rPr lang="en-US" b="1" dirty="0">
                <a:cs typeface="Times New Roman" panose="02020603050405020304" pitchFamily="18" charset="0"/>
              </a:rPr>
              <a:t>Mark as Signed</a:t>
            </a:r>
          </a:p>
          <a:p>
            <a:pPr marL="0" indent="0">
              <a:buNone/>
            </a:pPr>
            <a:r>
              <a:rPr lang="en-US" dirty="0">
                <a:cs typeface="Times New Roman" panose="02020603050405020304" pitchFamily="18" charset="0"/>
              </a:rPr>
              <a:t>Once the document has been marked as signed, no edits on the signed form can be made. Users will need to hit </a:t>
            </a:r>
            <a:r>
              <a:rPr lang="en-US" b="1" dirty="0">
                <a:cs typeface="Times New Roman" panose="02020603050405020304" pitchFamily="18" charset="0"/>
              </a:rPr>
              <a:t>Save</a:t>
            </a:r>
            <a:r>
              <a:rPr lang="en-US" dirty="0">
                <a:cs typeface="Times New Roman" panose="02020603050405020304" pitchFamily="18" charset="0"/>
              </a:rPr>
              <a:t> and move on to the next step in the claim process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A39C96C-7921-B30A-C2CA-1A9370C6F7AE}"/>
                  </a:ext>
                </a:extLst>
              </p14:cNvPr>
              <p14:cNvContentPartPr/>
              <p14:nvPr/>
            </p14:nvContentPartPr>
            <p14:xfrm>
              <a:off x="7326074" y="5271542"/>
              <a:ext cx="1011240" cy="151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A39C96C-7921-B30A-C2CA-1A9370C6F7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36106" y="5095728"/>
                <a:ext cx="1190816" cy="366396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F799E0-6166-34D4-583E-495691714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6173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61784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Submitting a claim to VA using TVB</a:t>
            </a:r>
          </a:p>
        </p:txBody>
      </p:sp>
      <p:pic>
        <p:nvPicPr>
          <p:cNvPr id="6" name="Picture 5" descr="Graphical user interface, application, email&#10;&#10;Description automatically generated">
            <a:extLst>
              <a:ext uri="{FF2B5EF4-FFF2-40B4-BE49-F238E27FC236}">
                <a16:creationId xmlns:a16="http://schemas.microsoft.com/office/drawing/2014/main" id="{5A2DB030-D97E-AD61-CD8E-8979E9F42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52" y="1476344"/>
            <a:ext cx="5502624" cy="471423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EF0780-CA90-93E5-B5C2-438152732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181" y="1393236"/>
            <a:ext cx="5411971" cy="4882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cs typeface="Times New Roman" panose="02020603050405020304" pitchFamily="18" charset="0"/>
              </a:rPr>
              <a:t>On this screen users will need to enter in the following:    </a:t>
            </a:r>
          </a:p>
          <a:p>
            <a:pPr marL="0" indent="0">
              <a:buNone/>
            </a:pPr>
            <a:r>
              <a:rPr lang="en-US" dirty="0">
                <a:cs typeface="Times New Roman" panose="02020603050405020304" pitchFamily="18" charset="0"/>
              </a:rPr>
              <a:t>1) Name of the claim</a:t>
            </a:r>
          </a:p>
          <a:p>
            <a:pPr marL="0" indent="0">
              <a:buNone/>
            </a:pPr>
            <a:r>
              <a:rPr lang="en-US" dirty="0">
                <a:cs typeface="Times New Roman" panose="02020603050405020304" pitchFamily="18" charset="0"/>
              </a:rPr>
              <a:t>2) Claim Package Created Date</a:t>
            </a:r>
          </a:p>
          <a:p>
            <a:pPr marL="0" indent="0">
              <a:buNone/>
            </a:pPr>
            <a:r>
              <a:rPr lang="en-US" dirty="0">
                <a:cs typeface="Times New Roman" panose="02020603050405020304" pitchFamily="18" charset="0"/>
              </a:rPr>
              <a:t>3) Select the Business Line</a:t>
            </a:r>
          </a:p>
          <a:p>
            <a:pPr marL="0" indent="0">
              <a:buNone/>
            </a:pPr>
            <a:r>
              <a:rPr lang="en-US" dirty="0">
                <a:cs typeface="Times New Roman" panose="02020603050405020304" pitchFamily="18" charset="0"/>
              </a:rPr>
              <a:t>4) Select all documents you want sent to VA</a:t>
            </a:r>
          </a:p>
          <a:p>
            <a:pPr marL="0" indent="0">
              <a:buNone/>
            </a:pPr>
            <a:r>
              <a:rPr lang="en-US" dirty="0">
                <a:cs typeface="Times New Roman" panose="02020603050405020304" pitchFamily="18" charset="0"/>
              </a:rPr>
              <a:t>5) Select the date the claim was sent to VBA</a:t>
            </a:r>
          </a:p>
          <a:p>
            <a:pPr marL="0" indent="0">
              <a:buNone/>
            </a:pPr>
            <a:r>
              <a:rPr lang="en-US" dirty="0">
                <a:cs typeface="Times New Roman" panose="02020603050405020304" pitchFamily="18" charset="0"/>
              </a:rPr>
              <a:t>Press </a:t>
            </a:r>
            <a:r>
              <a:rPr lang="en-US" b="1" dirty="0">
                <a:cs typeface="Times New Roman" panose="02020603050405020304" pitchFamily="18" charset="0"/>
              </a:rPr>
              <a:t>Save</a:t>
            </a:r>
          </a:p>
          <a:p>
            <a:pPr marL="0" indent="0">
              <a:buNone/>
            </a:pPr>
            <a:endParaRPr lang="en-US" sz="3200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D2C651-E62A-221A-3E88-9ECF35E5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8257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61784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Submitting a claim to VA using TVB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2DB030-D97E-AD61-CD8E-8979E9F42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6446" y="1343819"/>
            <a:ext cx="5123968" cy="493147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EF0780-CA90-93E5-B5C2-438152732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236"/>
            <a:ext cx="5137356" cy="48820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cs typeface="Times New Roman" panose="02020603050405020304" pitchFamily="18" charset="0"/>
              </a:rPr>
              <a:t>Once saved users can view the changes prior to uploading the package to VA. </a:t>
            </a:r>
          </a:p>
          <a:p>
            <a:pPr marL="0" indent="0">
              <a:buNone/>
            </a:pPr>
            <a:endParaRPr lang="en-US" sz="3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cs typeface="Times New Roman" panose="02020603050405020304" pitchFamily="18" charset="0"/>
              </a:rPr>
              <a:t>One thing to note is TVB will create a Submittal Letter which you can view. Once everything </a:t>
            </a:r>
            <a:r>
              <a:rPr lang="en-US" dirty="0">
                <a:cs typeface="Times New Roman" panose="02020603050405020304" pitchFamily="18" charset="0"/>
              </a:rPr>
              <a:t>has been verified press “</a:t>
            </a:r>
            <a:r>
              <a:rPr lang="en-US" b="1" dirty="0">
                <a:cs typeface="Times New Roman" panose="02020603050405020304" pitchFamily="18" charset="0"/>
              </a:rPr>
              <a:t>Upload to VA</a:t>
            </a:r>
            <a:r>
              <a:rPr lang="en-US" dirty="0">
                <a:cs typeface="Times New Roman" panose="02020603050405020304" pitchFamily="18" charset="0"/>
              </a:rPr>
              <a:t>”</a:t>
            </a:r>
            <a:endParaRPr lang="en-US" sz="3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1E66222-2856-830B-B624-8366EA5A1AA3}"/>
                  </a:ext>
                </a:extLst>
              </p14:cNvPr>
              <p14:cNvContentPartPr/>
              <p14:nvPr/>
            </p14:nvContentPartPr>
            <p14:xfrm>
              <a:off x="8032154" y="5344228"/>
              <a:ext cx="1110600" cy="57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1E66222-2856-830B-B624-8366EA5A1A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42154" y="5164588"/>
                <a:ext cx="1290240" cy="41724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F1A6A2-1A49-70FA-2FA0-008F9F4A7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7837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617842" cy="1325563"/>
          </a:xfrm>
        </p:spPr>
        <p:txBody>
          <a:bodyPr/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Submitting a claim to VA using TVB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2DB030-D97E-AD61-CD8E-8979E9F42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9354" y="1277318"/>
            <a:ext cx="4336744" cy="4749013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EF0780-CA90-93E5-B5C2-438152732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236"/>
            <a:ext cx="4977809" cy="4882058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cs typeface="Times New Roman" panose="02020603050405020304" pitchFamily="18" charset="0"/>
              </a:rPr>
              <a:t>After the claim is submitted users can check the status by clicking “</a:t>
            </a:r>
            <a:r>
              <a:rPr lang="en-US" sz="3600" b="1" dirty="0">
                <a:cs typeface="Times New Roman" panose="02020603050405020304" pitchFamily="18" charset="0"/>
              </a:rPr>
              <a:t>Check Status</a:t>
            </a:r>
            <a:r>
              <a:rPr lang="en-US" sz="3600" dirty="0">
                <a:cs typeface="Times New Roman" panose="02020603050405020304" pitchFamily="18" charset="0"/>
              </a:rPr>
              <a:t>”</a:t>
            </a:r>
          </a:p>
          <a:p>
            <a:pPr marL="0" indent="0">
              <a:buNone/>
            </a:pPr>
            <a:endParaRPr lang="en-US" sz="36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cs typeface="Times New Roman" panose="02020603050405020304" pitchFamily="18" charset="0"/>
              </a:rPr>
              <a:t>Once the status shows received the effective date is preserved. </a:t>
            </a:r>
          </a:p>
          <a:p>
            <a:pPr marL="0" indent="0">
              <a:buNone/>
            </a:pPr>
            <a:endParaRPr lang="en-US" sz="3200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52F6FC9-3F47-25C1-D675-085A1F9BBC1E}"/>
                  </a:ext>
                </a:extLst>
              </p14:cNvPr>
              <p14:cNvContentPartPr/>
              <p14:nvPr/>
            </p14:nvContentPartPr>
            <p14:xfrm>
              <a:off x="8270474" y="5387788"/>
              <a:ext cx="845640" cy="71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52F6FC9-3F47-25C1-D675-085A1F9BBC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80474" y="5208148"/>
                <a:ext cx="1025280" cy="4309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224CD9-2F45-C9E4-CCEE-4ECC27AA6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9411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5B0F3-2CA4-9408-66F0-8F6165315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dirty="0"/>
              <a:t>The following section requires the ability to log into VA.gov using one of the following log in methods:</a:t>
            </a:r>
          </a:p>
          <a:p>
            <a:pPr marL="0" indent="0">
              <a:buNone/>
            </a:pP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3200" b="1" dirty="0"/>
              <a:t>Login.gov</a:t>
            </a:r>
          </a:p>
          <a:p>
            <a:pPr>
              <a:lnSpc>
                <a:spcPct val="100000"/>
              </a:lnSpc>
            </a:pPr>
            <a:endParaRPr lang="en-US" sz="3200" b="1" dirty="0"/>
          </a:p>
          <a:p>
            <a:pPr>
              <a:lnSpc>
                <a:spcPct val="100000"/>
              </a:lnSpc>
            </a:pPr>
            <a:r>
              <a:rPr lang="en-US" sz="3200" b="1" dirty="0"/>
              <a:t>ID.me</a:t>
            </a:r>
          </a:p>
          <a:p>
            <a:pPr>
              <a:lnSpc>
                <a:spcPct val="100000"/>
              </a:lnSpc>
            </a:pPr>
            <a:endParaRPr lang="en-US" sz="3200" b="1" dirty="0"/>
          </a:p>
          <a:p>
            <a:pPr>
              <a:lnSpc>
                <a:spcPct val="100000"/>
              </a:lnSpc>
            </a:pPr>
            <a:r>
              <a:rPr lang="en-US" sz="3200" b="1" dirty="0" err="1"/>
              <a:t>DSLogon</a:t>
            </a:r>
            <a:endParaRPr lang="en-US" sz="3200" b="1" dirty="0"/>
          </a:p>
          <a:p>
            <a:pPr>
              <a:lnSpc>
                <a:spcPct val="100000"/>
              </a:lnSpc>
            </a:pPr>
            <a:endParaRPr lang="en-US" sz="3200" b="1" dirty="0"/>
          </a:p>
          <a:p>
            <a:pPr>
              <a:lnSpc>
                <a:spcPct val="100000"/>
              </a:lnSpc>
            </a:pPr>
            <a:r>
              <a:rPr lang="en-US" sz="3200" b="1" dirty="0" err="1"/>
              <a:t>MyHealthyeVet</a:t>
            </a:r>
            <a:endParaRPr lang="en-US" sz="3200" b="1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8541707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 Benefits Claims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4045EA-4EFE-3182-1156-B5CFC416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5211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 Benefits Claims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609600" y="1478249"/>
            <a:ext cx="81941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TVB has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API called 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 Benefits Claims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allows TVB to connect to VA.gov.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allows for some actions in TVB to be done in       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 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VA Benefits Claims API can be found when inside a veteran's folder toward the bottom of the page.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connect to continue with this API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3123E477-D436-50F7-5D0E-ACE3AAC17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1620520"/>
            <a:ext cx="2514599" cy="337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782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 Benefits Claims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995680" y="1671289"/>
            <a:ext cx="10159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When utilizing this functionality, TVB requires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sign in to VA.gov using one of the following log in methods: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" name="Picture 4" descr="A screenshot of a sign in a form&#10;&#10;Description automatically generated">
            <a:extLst>
              <a:ext uri="{FF2B5EF4-FFF2-40B4-BE49-F238E27FC236}">
                <a16:creationId xmlns:a16="http://schemas.microsoft.com/office/drawing/2014/main" id="{6543346E-23B5-A1B5-2D38-48866C2071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5"/>
          <a:stretch/>
        </p:blipFill>
        <p:spPr>
          <a:xfrm>
            <a:off x="2089432" y="3250243"/>
            <a:ext cx="7921417" cy="289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505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 Benefits Log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995680" y="1630649"/>
            <a:ext cx="10159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TVB users who do not have any of these accounts, can create either an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Login.gov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ID.me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account directly from the page by clicking the hyperlinks at the bottom.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5" name="Picture 4" descr="A screenshot of a login page&#10;&#10;Description automatically generated">
            <a:extLst>
              <a:ext uri="{FF2B5EF4-FFF2-40B4-BE49-F238E27FC236}">
                <a16:creationId xmlns:a16="http://schemas.microsoft.com/office/drawing/2014/main" id="{6A3F5091-8A7D-3A1D-D34E-E8CC0FCD6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840" y="3041262"/>
            <a:ext cx="6614159" cy="36816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4D1525-E6A3-F915-A14C-5715B6EB456E}"/>
              </a:ext>
            </a:extLst>
          </p:cNvPr>
          <p:cNvSpPr/>
          <p:nvPr/>
        </p:nvSpPr>
        <p:spPr>
          <a:xfrm>
            <a:off x="5750560" y="5852160"/>
            <a:ext cx="2042160" cy="869315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47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 Set 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995680" y="2601315"/>
            <a:ext cx="10159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in-depth guide for creating either a Login.gov or ID.ME account can be found in the OLP next to this presentation.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978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F2DFDD-D1D7-4F21-8F00-B4953148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54138"/>
            <a:ext cx="12562450" cy="13255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7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TVB Home Screen New Veteran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82D2AF5-2B87-BC5B-7DAC-AF276E5362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t="20423" r="81924" b="43543"/>
          <a:stretch/>
        </p:blipFill>
        <p:spPr>
          <a:xfrm>
            <a:off x="3728853" y="2304010"/>
            <a:ext cx="3961303" cy="37874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C44995-A874-9007-B73E-2AF5D39A9D76}"/>
              </a:ext>
            </a:extLst>
          </p:cNvPr>
          <p:cNvSpPr txBox="1"/>
          <p:nvPr/>
        </p:nvSpPr>
        <p:spPr>
          <a:xfrm>
            <a:off x="831273" y="1300900"/>
            <a:ext cx="10786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New Veteran Button is used to create new veteran folders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F33457-B964-4B3F-6DEB-F1CE66C69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1711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 Benefits Claims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609601" y="1478249"/>
            <a:ext cx="1104368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logged into the VA Benefits Claims section, clicking on VA Benefits Claims will populate new buttons.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3B2B05BF-D1B7-C3E1-B4B7-78B06F34D0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" r="2087"/>
          <a:stretch/>
        </p:blipFill>
        <p:spPr>
          <a:xfrm>
            <a:off x="2225406" y="3424877"/>
            <a:ext cx="7744859" cy="293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633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 Benefits Claims: Claim Status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609601" y="1478249"/>
            <a:ext cx="110436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Claim Status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button will populate all the veteran’s claims (past and present) and show 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Date Filed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Claim Type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Status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the claim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2B05BF-D1B7-C3E1-B4B7-78B06F34D0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0" b="15290"/>
          <a:stretch/>
        </p:blipFill>
        <p:spPr>
          <a:xfrm>
            <a:off x="2225406" y="3424877"/>
            <a:ext cx="7744859" cy="293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549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 Benefits Claims: Check POA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609601" y="1478249"/>
            <a:ext cx="1104368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Check POA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button will populate the veteran’s current POA as well as list any Previous POAs.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2B05BF-D1B7-C3E1-B4B7-78B06F34D0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7" b="3547"/>
          <a:stretch/>
        </p:blipFill>
        <p:spPr>
          <a:xfrm>
            <a:off x="2225406" y="3424877"/>
            <a:ext cx="7744859" cy="293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18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 Benefits Claims:                                   Submitting Forms Directly into VBMS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325120" y="1478249"/>
            <a:ext cx="11684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Another function of VA Benefits Claims is the ability to submit 21,22s, ITFs and 526EZs  directly into VBMS.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utilize this function, the following must be true.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Logged into VA.gov through VA Benefits Claims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veteran’s folder is assigned to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Field Office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Yourself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7610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 Benefits Claims:                                   Submitting Forms Directly into VBMS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609600" y="1478249"/>
            <a:ext cx="1123696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submit a form directly into VBMS a claim must first be created.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From the veteran folder Create a new claim and hit Save.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Create the form using 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Document and Form Tab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complete press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Marked As Signed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 If the claim folder does not have a form that has been    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Marked As Signed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nothing will populate in the Signed Form Document Box**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5799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 Benefits Claims:                                   Submitting Forms Directly into VBMS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609600" y="1478249"/>
            <a:ext cx="112369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 the form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Marked As Signed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follow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TVB Breadcrumb Trail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back to the claim you just created.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Scroll back down to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 Benefits Claims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3 new buttons have populated: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POA(21-22) 	ITF(21-0966) 	Disability Compensation (21-526EZ)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2B081C23-CE46-D451-B31F-9F6233178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860" y="4206240"/>
            <a:ext cx="7634079" cy="190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516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Submitting Forms Directly into VBMS POA(21-22)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244350" y="1600169"/>
            <a:ext cx="581355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POA(21-22)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button takes the user to a page where they can attach a TVB Created,      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Marked As Signed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21-22 directly to VBMS.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*Please note for those who have multiple accreditations to select the correct POA 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97E44B9F-67C2-254F-205A-9C7BF22FF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360" y="1537098"/>
            <a:ext cx="5099810" cy="477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825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Submitting Forms Directly into VBMS POA(21-22)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244350" y="1600169"/>
            <a:ext cx="58135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page contains required fields such as POA,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Signed Form Document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Authorizations and limits.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Signed Form Document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has a dropdown box that will populate with the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claim form that was generated and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Marked As Signed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TVB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97E44B9F-67C2-254F-205A-9C7BF22FF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360" y="1537098"/>
            <a:ext cx="5099810" cy="477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664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Submitting Forms Directly into VBMS POA(21-22)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244350" y="1600169"/>
            <a:ext cx="581355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 all required fields addressed, click submit to Submit the form to VBMS.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*Please note that the Authorization and limits on the signed 21-22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MUST MATCH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boxes displayed on the page. *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97E44B9F-67C2-254F-205A-9C7BF22FF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360" y="1537098"/>
            <a:ext cx="5099810" cy="477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404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Submitting Forms Directly into VBMS         ITF (21-0966)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244350" y="1615502"/>
            <a:ext cx="581355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submit an ITF a TVB claim must be created.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Claim created select ITF (21-0966) which takes the user to the ITF screen.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44B9F-67C2-254F-205A-9C7BF22FF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3360" y="1615502"/>
            <a:ext cx="5099810" cy="195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08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F2DFDD-D1D7-4F21-8F00-B4953148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54138"/>
            <a:ext cx="12562450" cy="13255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61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TVB Home Screen Quick Search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C44995-A874-9007-B73E-2AF5D39A9D76}"/>
              </a:ext>
            </a:extLst>
          </p:cNvPr>
          <p:cNvSpPr txBox="1"/>
          <p:nvPr/>
        </p:nvSpPr>
        <p:spPr>
          <a:xfrm>
            <a:off x="332935" y="1300900"/>
            <a:ext cx="11284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Quick Search function allows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search for veteran folders </a:t>
            </a: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CC621C9-0C12-233E-5057-6B866B9F12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6" t="18191" r="69759" b="42586"/>
          <a:stretch/>
        </p:blipFill>
        <p:spPr>
          <a:xfrm>
            <a:off x="436098" y="2633814"/>
            <a:ext cx="3399632" cy="3801406"/>
          </a:xfrm>
          <a:prstGeom prst="rect">
            <a:avLst/>
          </a:prstGeom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E8209B6-F174-A701-7EC9-9B5727593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828" y="2658272"/>
            <a:ext cx="6347047" cy="367691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3570FA-CA71-56F2-02C6-9B3C57469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074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Submitting Forms Directly into VBMS         ITF (21-0966)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244350" y="1615502"/>
            <a:ext cx="58135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Press Validate to confirm POA with VA, TVB will provide a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message that says valid if good or an error message that will need to be corrected.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confirmation press submit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TVB will populate the previously empty boxes with: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Claim Type</a:t>
            </a:r>
          </a:p>
          <a:p>
            <a:pPr marL="457200" marR="0" lvl="0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Intent to File Date of Submission</a:t>
            </a:r>
          </a:p>
          <a:p>
            <a:pPr marL="457200" marR="0" lvl="0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Subission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ID or confirmation number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44B9F-67C2-254F-205A-9C7BF22FF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3360" y="1615502"/>
            <a:ext cx="5099810" cy="195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81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Submitting Forms Directly into VBMS Disability Compensation (21-526EZ)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427230" y="1396940"/>
            <a:ext cx="581355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21-526EZ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button takes the user to a page where they can attach a TVB Created,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Marked As Signed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21-526EZ directly to VBMS.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Signed Form Document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has a dropdown box that will populate with the claim form that was generated and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Marked As Signed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TVB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44B9F-67C2-254F-205A-9C7BF22FF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1750" y="1396940"/>
            <a:ext cx="4457699" cy="510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70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Submitting Forms Directly into VBMS Disability Compensation (21-526EZ)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244350" y="1613118"/>
            <a:ext cx="581355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page only has 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Signed Form Document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as a required field but will default to Fully Developed Claim and Original Claim.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Veteran Documents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also be submitted with the 21-526EZ directly into VBMS.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44B9F-67C2-254F-205A-9C7BF22FF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6101" y="1427502"/>
            <a:ext cx="4056771" cy="464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441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0" y="95794"/>
            <a:ext cx="7315200" cy="1140824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a Signature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597DA8-5481-4BD8-99AA-BC9FFE98BC6D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35087C-70E9-78E3-1039-3163DAF4C937}"/>
              </a:ext>
            </a:extLst>
          </p:cNvPr>
          <p:cNvSpPr txBox="1"/>
          <p:nvPr/>
        </p:nvSpPr>
        <p:spPr>
          <a:xfrm>
            <a:off x="1207008" y="1767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231116D-5792-97E6-2692-985F656BC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5" y="1338470"/>
            <a:ext cx="11141765" cy="4838493"/>
          </a:xfrm>
        </p:spPr>
        <p:txBody>
          <a:bodyPr/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Here we will cover how to create a digital signature that is compatible with most programs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7176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0" y="95794"/>
            <a:ext cx="7315200" cy="1140824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a Signature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597DA8-5481-4BD8-99AA-BC9FFE98BC6D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35087C-70E9-78E3-1039-3163DAF4C937}"/>
              </a:ext>
            </a:extLst>
          </p:cNvPr>
          <p:cNvSpPr txBox="1"/>
          <p:nvPr/>
        </p:nvSpPr>
        <p:spPr>
          <a:xfrm>
            <a:off x="1207008" y="1767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231116D-5792-97E6-2692-985F656BC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add a Signature to an electronic Document, you will first need to create your signature. To do this in Adobe, you will first locate the Sign Document Icon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58DA85-BE68-7C45-FAF0-184F357F3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2" y="3116961"/>
            <a:ext cx="10201275" cy="819150"/>
          </a:xfrm>
          <a:prstGeom prst="rect">
            <a:avLst/>
          </a:prstGeom>
        </p:spPr>
      </p:pic>
      <p:sp>
        <p:nvSpPr>
          <p:cNvPr id="12" name="Arrow: Up 11">
            <a:extLst>
              <a:ext uri="{FF2B5EF4-FFF2-40B4-BE49-F238E27FC236}">
                <a16:creationId xmlns:a16="http://schemas.microsoft.com/office/drawing/2014/main" id="{6EF681FA-913A-BB9C-44EC-F489DD2483D5}"/>
              </a:ext>
            </a:extLst>
          </p:cNvPr>
          <p:cNvSpPr/>
          <p:nvPr/>
        </p:nvSpPr>
        <p:spPr>
          <a:xfrm>
            <a:off x="10293471" y="3882561"/>
            <a:ext cx="414528" cy="731520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3503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0" y="95794"/>
            <a:ext cx="7315200" cy="1140824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a Signature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597DA8-5481-4BD8-99AA-BC9FFE98BC6D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35087C-70E9-78E3-1039-3163DAF4C937}"/>
              </a:ext>
            </a:extLst>
          </p:cNvPr>
          <p:cNvSpPr txBox="1"/>
          <p:nvPr/>
        </p:nvSpPr>
        <p:spPr>
          <a:xfrm>
            <a:off x="1207008" y="1767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231116D-5792-97E6-2692-985F656BC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Once selected A drop-down box which looks like this will populate. You will then select  “Add Signature” 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F20D5C0-C928-D915-9D78-D9B950AF3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88" y="2920061"/>
            <a:ext cx="4800368" cy="301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30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0" y="95794"/>
            <a:ext cx="7315200" cy="1140824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a Signature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597DA8-5481-4BD8-99AA-BC9FFE98BC6D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35087C-70E9-78E3-1039-3163DAF4C937}"/>
              </a:ext>
            </a:extLst>
          </p:cNvPr>
          <p:cNvSpPr txBox="1"/>
          <p:nvPr/>
        </p:nvSpPr>
        <p:spPr>
          <a:xfrm>
            <a:off x="1207008" y="1767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231116D-5792-97E6-2692-985F656BC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Once you have selected Add Signature, you will be given 3 options to capture the signature:</a:t>
            </a:r>
          </a:p>
          <a:p>
            <a:pPr marL="0" indent="0">
              <a:buNone/>
            </a:pPr>
            <a:r>
              <a:rPr lang="en-US" dirty="0"/>
              <a:t>	1) Type</a:t>
            </a:r>
          </a:p>
          <a:p>
            <a:pPr marL="0" indent="0">
              <a:buNone/>
            </a:pPr>
            <a:r>
              <a:rPr lang="en-US" dirty="0"/>
              <a:t>	2) Draw</a:t>
            </a:r>
          </a:p>
          <a:p>
            <a:pPr marL="0" indent="0">
              <a:buNone/>
            </a:pPr>
            <a:r>
              <a:rPr lang="en-US" dirty="0"/>
              <a:t>	3) (Upload) Image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Type is the easiest option to choose from but all 3 will be accepted by VA.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C1ADFC-7223-248D-FEB8-5DBB9044A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012" y="2646821"/>
            <a:ext cx="4744646" cy="166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278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0" y="95794"/>
            <a:ext cx="7315200" cy="1140824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a Signature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597DA8-5481-4BD8-99AA-BC9FFE98BC6D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35087C-70E9-78E3-1039-3163DAF4C937}"/>
              </a:ext>
            </a:extLst>
          </p:cNvPr>
          <p:cNvSpPr txBox="1"/>
          <p:nvPr/>
        </p:nvSpPr>
        <p:spPr>
          <a:xfrm>
            <a:off x="1207008" y="1767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231116D-5792-97E6-2692-985F656BC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12" y="1538868"/>
            <a:ext cx="10896601" cy="463809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Once the signature is created, press “Apply”.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will save your signature for future uses and allow you to apply the signature to the Electronic Document.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E3F8A76-D6B0-D361-0AAA-D618E1440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5" y="2003778"/>
            <a:ext cx="7696199" cy="3338793"/>
          </a:xfrm>
          <a:prstGeom prst="rect">
            <a:avLst/>
          </a:prstGeom>
        </p:spPr>
      </p:pic>
      <p:sp>
        <p:nvSpPr>
          <p:cNvPr id="10" name="Arrow: Up 9">
            <a:extLst>
              <a:ext uri="{FF2B5EF4-FFF2-40B4-BE49-F238E27FC236}">
                <a16:creationId xmlns:a16="http://schemas.microsoft.com/office/drawing/2014/main" id="{780C6008-B864-0E45-553B-50F935EC4530}"/>
              </a:ext>
            </a:extLst>
          </p:cNvPr>
          <p:cNvSpPr/>
          <p:nvPr/>
        </p:nvSpPr>
        <p:spPr>
          <a:xfrm rot="10800000">
            <a:off x="4147811" y="4086737"/>
            <a:ext cx="365760" cy="702897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6281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0" y="95794"/>
            <a:ext cx="7315200" cy="1140824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 a Signature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597DA8-5481-4BD8-99AA-BC9FFE98BC6D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35087C-70E9-78E3-1039-3163DAF4C937}"/>
              </a:ext>
            </a:extLst>
          </p:cNvPr>
          <p:cNvSpPr txBox="1"/>
          <p:nvPr/>
        </p:nvSpPr>
        <p:spPr>
          <a:xfrm>
            <a:off x="1207008" y="1767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231116D-5792-97E6-2692-985F656BC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63" y="1538868"/>
            <a:ext cx="10600150" cy="4638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Now that you have your signature image, you will need to place it on a white background somewhere on the PDF.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 the signature in place you will need to open a new program called “Snipping Tool”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find this tool open your computer’s start menu and search “Snipping Tool”. When you find it press the icon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9617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0" y="95794"/>
            <a:ext cx="7315200" cy="1140824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 a Signature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597DA8-5481-4BD8-99AA-BC9FFE98BC6D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35087C-70E9-78E3-1039-3163DAF4C937}"/>
              </a:ext>
            </a:extLst>
          </p:cNvPr>
          <p:cNvSpPr txBox="1"/>
          <p:nvPr/>
        </p:nvSpPr>
        <p:spPr>
          <a:xfrm>
            <a:off x="1207008" y="1767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231116D-5792-97E6-2692-985F656BC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12" y="1538868"/>
            <a:ext cx="10896601" cy="46380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85875AD-8727-4100-102C-F17B6934C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654" y="1538868"/>
            <a:ext cx="5367338" cy="37133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125DC9-7AFF-685C-9463-7484DBFDA4BB}"/>
              </a:ext>
            </a:extLst>
          </p:cNvPr>
          <p:cNvSpPr txBox="1"/>
          <p:nvPr/>
        </p:nvSpPr>
        <p:spPr>
          <a:xfrm>
            <a:off x="111512" y="1538868"/>
            <a:ext cx="5529263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With the Snipping Tool Open click “New” which will change your curser to a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+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From there you will cut out your signature.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654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F2DFDD-D1D7-4F21-8F00-B4953148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54138"/>
            <a:ext cx="12562450" cy="13255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4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TVB Home Recent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C44995-A874-9007-B73E-2AF5D39A9D76}"/>
              </a:ext>
            </a:extLst>
          </p:cNvPr>
          <p:cNvSpPr txBox="1"/>
          <p:nvPr/>
        </p:nvSpPr>
        <p:spPr>
          <a:xfrm>
            <a:off x="332935" y="1300900"/>
            <a:ext cx="11284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Recent function takes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a listing of recent veteran folders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visited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8209B6-F174-A701-7EC9-9B5727593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4133" y="3062544"/>
            <a:ext cx="8734343" cy="25884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0AEA5A-2928-E0C5-912E-9ED90DB28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58" y="3098337"/>
            <a:ext cx="2183110" cy="227582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7C2FAC-C5BF-AE09-192E-E770AF1B5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0970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0" y="95794"/>
            <a:ext cx="7315200" cy="1140824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 a Signature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597DA8-5481-4BD8-99AA-BC9FFE98BC6D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35087C-70E9-78E3-1039-3163DAF4C937}"/>
              </a:ext>
            </a:extLst>
          </p:cNvPr>
          <p:cNvSpPr txBox="1"/>
          <p:nvPr/>
        </p:nvSpPr>
        <p:spPr>
          <a:xfrm>
            <a:off x="1207008" y="1767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231116D-5792-97E6-2692-985F656BC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12" y="1538868"/>
            <a:ext cx="10896601" cy="46380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5875AD-8727-4100-102C-F17B6934C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0775" y="1508523"/>
            <a:ext cx="5367338" cy="31695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125DC9-7AFF-685C-9463-7484DBFDA4BB}"/>
              </a:ext>
            </a:extLst>
          </p:cNvPr>
          <p:cNvSpPr txBox="1"/>
          <p:nvPr/>
        </p:nvSpPr>
        <p:spPr>
          <a:xfrm>
            <a:off x="383177" y="1538868"/>
            <a:ext cx="5257598" cy="4296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To save your captured signatured click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File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Save as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Choose where to save your signature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217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F2DFDD-D1D7-4F21-8F00-B4953148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54138"/>
            <a:ext cx="12562450" cy="13255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7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TVB Home Resources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C44995-A874-9007-B73E-2AF5D39A9D76}"/>
              </a:ext>
            </a:extLst>
          </p:cNvPr>
          <p:cNvSpPr txBox="1"/>
          <p:nvPr/>
        </p:nvSpPr>
        <p:spPr>
          <a:xfrm>
            <a:off x="332935" y="1300900"/>
            <a:ext cx="11284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Resources function takes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a listing of DOD and VA resources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8209B6-F174-A701-7EC9-9B5727593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5260" y="3020581"/>
            <a:ext cx="9253805" cy="23409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6DEAEC-5732-F508-A812-D9D86789F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935" y="3013579"/>
            <a:ext cx="2234223" cy="227872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8F3A64-BF58-C2A6-39FE-27A5A5A9C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049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FBABBF6-E1DD-29BE-DBB8-0F83A08861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72"/>
          <a:stretch/>
        </p:blipFill>
        <p:spPr>
          <a:xfrm>
            <a:off x="616169" y="1620489"/>
            <a:ext cx="2055779" cy="461960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TVB Home Screen Columns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2865863" y="1620489"/>
            <a:ext cx="73709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home screen displays a column with icons. To expand this to show what each icon is named, click on the arrows marked below. 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3B680FB2-9497-42B6-5412-73FA53704553}"/>
              </a:ext>
            </a:extLst>
          </p:cNvPr>
          <p:cNvSpPr/>
          <p:nvPr/>
        </p:nvSpPr>
        <p:spPr>
          <a:xfrm>
            <a:off x="2798956" y="5765184"/>
            <a:ext cx="557561" cy="423746"/>
          </a:xfrm>
          <a:prstGeom prst="leftArrow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726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F2DFDD-D1D7-4F21-8F00-B4953148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10" y="1343818"/>
            <a:ext cx="3884858" cy="443087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add a new veteran from the home screen click on the icon titled: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New Veteran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	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1" y="18255"/>
            <a:ext cx="11043684" cy="1325563"/>
          </a:xfrm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Adding a new Veteran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0A2032F-09E7-B955-C36A-CF19CC8B09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23" b="9268"/>
          <a:stretch/>
        </p:blipFill>
        <p:spPr>
          <a:xfrm>
            <a:off x="4457391" y="1343818"/>
            <a:ext cx="7568418" cy="44308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F0BD8E3-7FB8-B018-F460-568D9A2B74C7}"/>
              </a:ext>
            </a:extLst>
          </p:cNvPr>
          <p:cNvSpPr/>
          <p:nvPr/>
        </p:nvSpPr>
        <p:spPr>
          <a:xfrm>
            <a:off x="5163751" y="2556881"/>
            <a:ext cx="1533832" cy="1393723"/>
          </a:xfrm>
          <a:prstGeom prst="rect">
            <a:avLst/>
          </a:prstGeom>
          <a:noFill/>
          <a:ln w="1206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6EB039-FF11-FDDC-7B31-888CE3CBC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5125212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NEW LOG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LOGO" id="{B9A39CEB-2E9A-45FB-95E6-DE7B370B3DE6}" vid="{4DD1D5FA-30CF-47DB-B070-1AED59B559F2}"/>
    </a:ext>
  </a:extLst>
</a:theme>
</file>

<file path=ppt/theme/theme6.xml><?xml version="1.0" encoding="utf-8"?>
<a:theme xmlns:a="http://schemas.openxmlformats.org/drawingml/2006/main" name="1_NEW LOG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LOGO" id="{B9A39CEB-2E9A-45FB-95E6-DE7B370B3DE6}" vid="{4DD1D5FA-30CF-47DB-B070-1AED59B559F2}"/>
    </a:ext>
  </a:extLst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NEW LOG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LOGO" id="{B9A39CEB-2E9A-45FB-95E6-DE7B370B3DE6}" vid="{4DD1D5FA-30CF-47DB-B070-1AED59B559F2}"/>
    </a:ext>
  </a:extLst>
</a:theme>
</file>

<file path=ppt/theme/theme9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10301</TotalTime>
  <Words>2739</Words>
  <Application>Microsoft Office PowerPoint</Application>
  <PresentationFormat>Widescreen</PresentationFormat>
  <Paragraphs>493</Paragraphs>
  <Slides>60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60</vt:i4>
      </vt:variant>
    </vt:vector>
  </HeadingPairs>
  <TitlesOfParts>
    <vt:vector size="74" baseType="lpstr">
      <vt:lpstr>Arial</vt:lpstr>
      <vt:lpstr>Calibri</vt:lpstr>
      <vt:lpstr>Calibri Light</vt:lpstr>
      <vt:lpstr>Times New Roman</vt:lpstr>
      <vt:lpstr>Custom Design</vt:lpstr>
      <vt:lpstr>Office Theme</vt:lpstr>
      <vt:lpstr>1_Custom Design</vt:lpstr>
      <vt:lpstr>2_Custom Design</vt:lpstr>
      <vt:lpstr>NEW LOGO</vt:lpstr>
      <vt:lpstr>1_NEW LOGO</vt:lpstr>
      <vt:lpstr>3_Custom Design</vt:lpstr>
      <vt:lpstr>2_NEW LOGO</vt:lpstr>
      <vt:lpstr>4_Custom Design</vt:lpstr>
      <vt:lpstr>5_Custom Design</vt:lpstr>
      <vt:lpstr>PowerPoint Presentation</vt:lpstr>
      <vt:lpstr>Lesson Objectives</vt:lpstr>
      <vt:lpstr>TVB Home Screen</vt:lpstr>
      <vt:lpstr>TVB Home Screen New Veteran</vt:lpstr>
      <vt:lpstr>TVB Home Screen Quick Search</vt:lpstr>
      <vt:lpstr>TVB Home Recent</vt:lpstr>
      <vt:lpstr>TVB Home Resources</vt:lpstr>
      <vt:lpstr>TVB Home Screen Columns</vt:lpstr>
      <vt:lpstr>Adding a new Veteran</vt:lpstr>
      <vt:lpstr>Things to consider when adding       a veteran</vt:lpstr>
      <vt:lpstr>Creating a veteran folder</vt:lpstr>
      <vt:lpstr>Assigning a Veteran </vt:lpstr>
      <vt:lpstr>Assigning a Veteran to the Field Office</vt:lpstr>
      <vt:lpstr>Assigning a Veteran to the Field Office</vt:lpstr>
      <vt:lpstr>Assigning a Veteran to the VSO</vt:lpstr>
      <vt:lpstr>Veterans Assigned to Me</vt:lpstr>
      <vt:lpstr>The Veteran’s Folder</vt:lpstr>
      <vt:lpstr>Tabs in the veteran’s folder</vt:lpstr>
      <vt:lpstr>Tabs in the veteran’s folder</vt:lpstr>
      <vt:lpstr>Tabs in Veteran Folder: Medical Condition</vt:lpstr>
      <vt:lpstr>Tabs in Veteran Folder: Communication</vt:lpstr>
      <vt:lpstr>Tabs in Veteran Folder: Communication</vt:lpstr>
      <vt:lpstr>Submitting a claim to VA using TVB</vt:lpstr>
      <vt:lpstr>Submitting a claim to VA using TVB</vt:lpstr>
      <vt:lpstr>Submitting a claim to VA using TVB</vt:lpstr>
      <vt:lpstr>Submitting a claim to VA using TVB</vt:lpstr>
      <vt:lpstr>Submitting a claim to VA using TVB</vt:lpstr>
      <vt:lpstr>Submitting a claim to VA using TVB</vt:lpstr>
      <vt:lpstr>Submitting a claim to VA using TVB</vt:lpstr>
      <vt:lpstr>Submitting a claim to VA using TVB</vt:lpstr>
      <vt:lpstr>Submitting a claim to VA using TVB</vt:lpstr>
      <vt:lpstr>Submitting a claim to VA using TVB</vt:lpstr>
      <vt:lpstr>Submitting a claim to VA using TVB</vt:lpstr>
      <vt:lpstr>Submitting a claim to VA using TVB</vt:lpstr>
      <vt:lpstr>VA Benefits Claims</vt:lpstr>
      <vt:lpstr>VA Benefits Claims  </vt:lpstr>
      <vt:lpstr>VA Benefits Claims  </vt:lpstr>
      <vt:lpstr>VA Benefits Log  </vt:lpstr>
      <vt:lpstr>Account Set up</vt:lpstr>
      <vt:lpstr>VA Benefits Claims  </vt:lpstr>
      <vt:lpstr>VA Benefits Claims: Claim Status  </vt:lpstr>
      <vt:lpstr>VA Benefits Claims: Check POA</vt:lpstr>
      <vt:lpstr>VA Benefits Claims:                                   Submitting Forms Directly into VBMS</vt:lpstr>
      <vt:lpstr>VA Benefits Claims:                                   Submitting Forms Directly into VBMS</vt:lpstr>
      <vt:lpstr>VA Benefits Claims:                                   Submitting Forms Directly into VBMS</vt:lpstr>
      <vt:lpstr>Submitting Forms Directly into VBMS POA(21-22)</vt:lpstr>
      <vt:lpstr>Submitting Forms Directly into VBMS POA(21-22)</vt:lpstr>
      <vt:lpstr>Submitting Forms Directly into VBMS POA(21-22)</vt:lpstr>
      <vt:lpstr>Submitting Forms Directly into VBMS         ITF (21-0966)</vt:lpstr>
      <vt:lpstr>Submitting Forms Directly into VBMS         ITF (21-0966)</vt:lpstr>
      <vt:lpstr>Submitting Forms Directly into VBMS Disability Compensation (21-526EZ)</vt:lpstr>
      <vt:lpstr>Submitting Forms Directly into VBMS Disability Compensation (21-526EZ)</vt:lpstr>
      <vt:lpstr>Creating a Signature Image</vt:lpstr>
      <vt:lpstr>Creating a Signature Image</vt:lpstr>
      <vt:lpstr>Creating a Signature Image</vt:lpstr>
      <vt:lpstr>Creating a Signature Image</vt:lpstr>
      <vt:lpstr>Creating a Signature Image</vt:lpstr>
      <vt:lpstr>Saving a Signature Image</vt:lpstr>
      <vt:lpstr>Saving a Signature Image</vt:lpstr>
      <vt:lpstr>Saving a Signature Image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Levy</dc:creator>
  <cp:lastModifiedBy>Christopher Macinkowicz</cp:lastModifiedBy>
  <cp:revision>299</cp:revision>
  <cp:lastPrinted>2023-08-28T12:45:59Z</cp:lastPrinted>
  <dcterms:created xsi:type="dcterms:W3CDTF">2018-09-13T15:53:27Z</dcterms:created>
  <dcterms:modified xsi:type="dcterms:W3CDTF">2023-08-28T12:46:49Z</dcterms:modified>
</cp:coreProperties>
</file>