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7" r:id="rId3"/>
    <p:sldMasterId id="2147483721" r:id="rId4"/>
    <p:sldMasterId id="2147483743" r:id="rId5"/>
    <p:sldMasterId id="2147483747" r:id="rId6"/>
    <p:sldMasterId id="2147483751" r:id="rId7"/>
    <p:sldMasterId id="2147483758" r:id="rId8"/>
    <p:sldMasterId id="2147483762" r:id="rId9"/>
    <p:sldMasterId id="2147483769" r:id="rId10"/>
  </p:sldMasterIdLst>
  <p:notesMasterIdLst>
    <p:notesMasterId r:id="rId60"/>
  </p:notesMasterIdLst>
  <p:handoutMasterIdLst>
    <p:handoutMasterId r:id="rId61"/>
  </p:handoutMasterIdLst>
  <p:sldIdLst>
    <p:sldId id="256" r:id="rId11"/>
    <p:sldId id="272" r:id="rId12"/>
    <p:sldId id="398" r:id="rId13"/>
    <p:sldId id="493" r:id="rId14"/>
    <p:sldId id="524" r:id="rId15"/>
    <p:sldId id="523" r:id="rId16"/>
    <p:sldId id="485" r:id="rId17"/>
    <p:sldId id="486" r:id="rId18"/>
    <p:sldId id="494" r:id="rId19"/>
    <p:sldId id="503" r:id="rId20"/>
    <p:sldId id="497" r:id="rId21"/>
    <p:sldId id="495" r:id="rId22"/>
    <p:sldId id="498" r:id="rId23"/>
    <p:sldId id="496" r:id="rId24"/>
    <p:sldId id="499" r:id="rId25"/>
    <p:sldId id="490" r:id="rId26"/>
    <p:sldId id="500" r:id="rId27"/>
    <p:sldId id="502" r:id="rId28"/>
    <p:sldId id="504" r:id="rId29"/>
    <p:sldId id="501" r:id="rId30"/>
    <p:sldId id="535" r:id="rId31"/>
    <p:sldId id="536" r:id="rId32"/>
    <p:sldId id="537" r:id="rId33"/>
    <p:sldId id="538" r:id="rId34"/>
    <p:sldId id="539" r:id="rId35"/>
    <p:sldId id="540" r:id="rId36"/>
    <p:sldId id="541" r:id="rId37"/>
    <p:sldId id="542" r:id="rId38"/>
    <p:sldId id="543" r:id="rId39"/>
    <p:sldId id="544" r:id="rId40"/>
    <p:sldId id="546" r:id="rId41"/>
    <p:sldId id="505" r:id="rId42"/>
    <p:sldId id="506" r:id="rId43"/>
    <p:sldId id="399" r:id="rId44"/>
    <p:sldId id="507" r:id="rId45"/>
    <p:sldId id="508" r:id="rId46"/>
    <p:sldId id="509" r:id="rId47"/>
    <p:sldId id="510" r:id="rId48"/>
    <p:sldId id="511" r:id="rId49"/>
    <p:sldId id="513" r:id="rId50"/>
    <p:sldId id="515" r:id="rId51"/>
    <p:sldId id="514" r:id="rId52"/>
    <p:sldId id="516" r:id="rId53"/>
    <p:sldId id="517" r:id="rId54"/>
    <p:sldId id="519" r:id="rId55"/>
    <p:sldId id="525" r:id="rId56"/>
    <p:sldId id="520" r:id="rId57"/>
    <p:sldId id="521" r:id="rId58"/>
    <p:sldId id="547" r:id="rId5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9" clrIdx="0">
    <p:extLst>
      <p:ext uri="{19B8F6BF-5375-455C-9EA6-DF929625EA0E}">
        <p15:presenceInfo xmlns:p15="http://schemas.microsoft.com/office/powerpoint/2012/main" userId="Chris Macinkowi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1A1E"/>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3979" autoAdjust="0"/>
  </p:normalViewPr>
  <p:slideViewPr>
    <p:cSldViewPr snapToGrid="0">
      <p:cViewPr varScale="1">
        <p:scale>
          <a:sx n="110" d="100"/>
          <a:sy n="110" d="100"/>
        </p:scale>
        <p:origin x="444" y="138"/>
      </p:cViewPr>
      <p:guideLst>
        <p:guide orient="horz" pos="2160"/>
        <p:guide pos="3816"/>
      </p:guideLst>
    </p:cSldViewPr>
  </p:slideViewPr>
  <p:notesTextViewPr>
    <p:cViewPr>
      <p:scale>
        <a:sx n="1" d="1"/>
        <a:sy n="1" d="1"/>
      </p:scale>
      <p:origin x="0" y="0"/>
    </p:cViewPr>
  </p:notesTextViewPr>
  <p:notesViewPr>
    <p:cSldViewPr snapToGrid="0">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89584" cy="467072"/>
          </a:xfrm>
          <a:prstGeom prst="rect">
            <a:avLst/>
          </a:prstGeom>
        </p:spPr>
        <p:txBody>
          <a:bodyPr vert="horz" lIns="93324" tIns="46662" rIns="93324" bIns="46662" rtlCol="0"/>
          <a:lstStyle>
            <a:lvl1pPr algn="l">
              <a:defRPr sz="1200"/>
            </a:lvl1pPr>
          </a:lstStyle>
          <a:p>
            <a:r>
              <a:rPr lang="en-US" sz="1400" dirty="0">
                <a:latin typeface="Times New Roman" panose="02020603050405020304" pitchFamily="18" charset="0"/>
              </a:rPr>
              <a:t>Electronic Submission Systems</a:t>
            </a:r>
          </a:p>
        </p:txBody>
      </p:sp>
      <p:sp>
        <p:nvSpPr>
          <p:cNvPr id="4" name="Footer Placeholder 3"/>
          <p:cNvSpPr>
            <a:spLocks noGrp="1"/>
          </p:cNvSpPr>
          <p:nvPr>
            <p:ph type="ftr" sz="quarter" idx="2"/>
          </p:nvPr>
        </p:nvSpPr>
        <p:spPr>
          <a:xfrm>
            <a:off x="0" y="8842030"/>
            <a:ext cx="3589585" cy="467071"/>
          </a:xfrm>
          <a:prstGeom prst="rect">
            <a:avLst/>
          </a:prstGeom>
        </p:spPr>
        <p:txBody>
          <a:bodyPr vert="horz" lIns="93324" tIns="46662" rIns="93324" bIns="46662" rtlCol="0" anchor="b"/>
          <a:lstStyle>
            <a:lvl1pPr algn="l">
              <a:defRPr sz="1200"/>
            </a:lvl1pPr>
          </a:lstStyle>
          <a:p>
            <a:r>
              <a:rPr lang="en-US" sz="1400" dirty="0">
                <a:latin typeface="Times New Roman" panose="02020603050405020304" pitchFamily="18" charset="0"/>
              </a:rPr>
              <a:t>Electronic Submission Systems</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80BC03-E498-44F3-8895-127E4384BE97}" type="slidenum">
              <a:rPr lang="en-US" sz="140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34505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Times New Roman" panose="02020603050405020304" pitchFamily="18" charset="0"/>
              </a:defRPr>
            </a:lvl1pPr>
          </a:lstStyle>
          <a:p>
            <a:fld id="{4CCB3563-B21F-4472-A953-CA98BFE318F2}" type="datetimeFigureOut">
              <a:rPr lang="en-US" smtClean="0"/>
              <a:pPr/>
              <a:t>8/31/2023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22228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53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751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07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519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3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589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97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06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11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3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52475" y="1184275"/>
            <a:ext cx="5686425" cy="3198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CC91ECD-413E-4768-B09E-4DB5B9067497}" type="slidenum">
              <a:rPr lang="en-US" smtClean="0"/>
              <a:pPr>
                <a:defRPr/>
              </a:pPr>
              <a:t>2</a:t>
            </a:fld>
            <a:endParaRPr lang="en-US" dirty="0"/>
          </a:p>
        </p:txBody>
      </p:sp>
    </p:spTree>
    <p:extLst>
      <p:ext uri="{BB962C8B-B14F-4D97-AF65-F5344CB8AC3E}">
        <p14:creationId xmlns:p14="http://schemas.microsoft.com/office/powerpoint/2010/main" val="27694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643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72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95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6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649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52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85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381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28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10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1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409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67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573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3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809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70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151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68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983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2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02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837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025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8526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348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693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632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1043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213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749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fld id="{03B35247-28B0-49CA-AA35-CE14C62EC4E7}"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t>49</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534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93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13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53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25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17A95-404D-483A-871D-D9773D5744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3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9064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7015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92827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61944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7770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9594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35106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86017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7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124248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412164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8679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2412311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888206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57822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D809A6-B977-45CA-BC64-77C86AC76C02}" type="datetime1">
              <a:rPr lang="en-US" smtClean="0"/>
              <a:pPr>
                <a:defRPr/>
              </a:pPr>
              <a:t>8/31/2023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76F2E7C-C042-4555-B404-16BDCC60B113}" type="slidenum">
              <a:rPr lang="en-US" smtClean="0"/>
              <a:pPr>
                <a:defRPr/>
              </a:pPr>
              <a:t>‹#›</a:t>
            </a:fld>
            <a:endParaRPr lang="en-US" dirty="0"/>
          </a:p>
        </p:txBody>
      </p:sp>
    </p:spTree>
    <p:extLst>
      <p:ext uri="{BB962C8B-B14F-4D97-AF65-F5344CB8AC3E}">
        <p14:creationId xmlns:p14="http://schemas.microsoft.com/office/powerpoint/2010/main" val="264863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9794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9662758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6875239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947368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2000">
                <a:latin typeface="Times New Roman" panose="02020603050405020304" pitchFamily="18" charset="0"/>
                <a:cs typeface="Times New Roman" panose="02020603050405020304" pitchFamily="18" charset="0"/>
              </a:defRPr>
            </a:lvl1pPr>
          </a:lstStyle>
          <a:p>
            <a:pPr>
              <a:defRPr/>
            </a:pPr>
            <a:fld id="{E2FB73DA-5FDE-45B5-BAA4-C61223CC44F6}"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5506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072174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84466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24331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6519491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58275F71-03D8-4E4B-9D1C-D9F8B6AB7123}" type="datetime1">
              <a:rPr lang="en-US" smtClean="0">
                <a:solidFill>
                  <a:prstClr val="black"/>
                </a:solidFill>
              </a:rPr>
              <a:pPr>
                <a:defRPr/>
              </a:pPr>
              <a:t>8/31/2023</a:t>
            </a:fld>
            <a:endParaRPr lang="en-US" dirty="0">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atin typeface="Times New Roman" panose="02020603050405020304" pitchFamily="18" charset="0"/>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F675AD29-2591-4391-8D28-DD298FB87CE4}" type="slidenum">
              <a:rPr lang="en-US" altLang="en-US" smtClean="0">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9127112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30329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220262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82116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27084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9033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6295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322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6433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3887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221851228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5484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6397023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1870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2000"/>
            </a:lvl1pPr>
          </a:lstStyle>
          <a:p>
            <a:fld id="{60B18D57-13A5-4968-950D-8FEF41FA4399}" type="slidenum">
              <a:rPr lang="en-US" smtClean="0"/>
              <a:pPr/>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185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67388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751519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3708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610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11807"/>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a:t>
            </a:r>
            <a:endParaRPr lang="en-US" altLang="en-US" sz="1800"/>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8D816DE4-2C63-4152-8A0F-C45C00FFA49A}" type="slidenum">
              <a:rPr lang="en-US" altLang="en-US" smtClean="0"/>
              <a:pPr>
                <a:defRPr/>
              </a:pPr>
              <a:t>‹#›</a:t>
            </a:fld>
            <a:endParaRPr lang="en-US" altLang="en-US" dirty="0"/>
          </a:p>
        </p:txBody>
      </p:sp>
    </p:spTree>
    <p:extLst>
      <p:ext uri="{BB962C8B-B14F-4D97-AF65-F5344CB8AC3E}">
        <p14:creationId xmlns:p14="http://schemas.microsoft.com/office/powerpoint/2010/main" val="17112364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ltLang="en-US"/>
              <a:t>(#)</a:t>
            </a:r>
            <a:endParaRPr lang="en-US" alt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Seven Paths to Service Connection</a:t>
            </a:r>
            <a:endParaRPr lang="en-US" dirty="0"/>
          </a:p>
        </p:txBody>
      </p:sp>
      <p:sp>
        <p:nvSpPr>
          <p:cNvPr id="7" name="Slide Number Placeholder 6"/>
          <p:cNvSpPr>
            <a:spLocks noGrp="1"/>
          </p:cNvSpPr>
          <p:nvPr>
            <p:ph type="sldNum" sz="quarter" idx="12"/>
          </p:nvPr>
        </p:nvSpPr>
        <p:spPr/>
        <p:txBody>
          <a:bodyPr/>
          <a:lstStyle/>
          <a:p>
            <a:pPr>
              <a:defRPr/>
            </a:pPr>
            <a:fld id="{7259222E-0FA5-407E-8A7D-169509B95248}" type="slidenum">
              <a:rPr lang="en-US" smtClean="0"/>
              <a:pPr>
                <a:defRPr/>
              </a:pPr>
              <a:t>‹#›</a:t>
            </a:fld>
            <a:endParaRPr lang="en-US" dirty="0"/>
          </a:p>
        </p:txBody>
      </p:sp>
    </p:spTree>
    <p:extLst>
      <p:ext uri="{BB962C8B-B14F-4D97-AF65-F5344CB8AC3E}">
        <p14:creationId xmlns:p14="http://schemas.microsoft.com/office/powerpoint/2010/main" val="175158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imes New Roman" panose="02020603050405020304" pitchFamily="18" charset="0"/>
              </a:defRPr>
            </a:lvl1pPr>
          </a:lstStyle>
          <a:p>
            <a:pPr>
              <a:defRPr/>
            </a:pPr>
            <a:fld id="{22D809A6-B977-45CA-BC64-77C86AC76C02}" type="datetime1">
              <a:rPr lang="en-US" smtClean="0"/>
              <a:pPr>
                <a:defRPr/>
              </a:pPr>
              <a:t>8/31/2023</a:t>
            </a:fld>
            <a:endParaRPr lang="en-US" dirty="0"/>
          </a:p>
        </p:txBody>
      </p:sp>
      <p:sp>
        <p:nvSpPr>
          <p:cNvPr id="3" name="Footer Placeholder 4"/>
          <p:cNvSpPr>
            <a:spLocks noGrp="1"/>
          </p:cNvSpPr>
          <p:nvPr>
            <p:ph type="ftr" sz="quarter" idx="11"/>
          </p:nvPr>
        </p:nvSpPr>
        <p:spPr/>
        <p:txBody>
          <a:bodyPr/>
          <a:lstStyle>
            <a:lvl1pPr>
              <a:defRPr>
                <a:latin typeface="Times New Roman" panose="02020603050405020304" pitchFamily="18"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6F2E7C-C042-4555-B404-16BDCC60B113}" type="slidenum">
              <a:rPr lang="en-US"/>
              <a:pPr>
                <a:defRPr/>
              </a:pPr>
              <a:t>‹#›</a:t>
            </a:fld>
            <a:endParaRPr lang="en-US" dirty="0"/>
          </a:p>
        </p:txBody>
      </p:sp>
    </p:spTree>
    <p:extLst>
      <p:ext uri="{BB962C8B-B14F-4D97-AF65-F5344CB8AC3E}">
        <p14:creationId xmlns:p14="http://schemas.microsoft.com/office/powerpoint/2010/main" val="1229162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69746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53163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65017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3.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411178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8/31/2023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64809099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8/31/2023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8490178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Times New Roman" panose="02020603050405020304" pitchFamily="18" charset="0"/>
                <a:cs typeface="Times New Roman" panose="02020603050405020304" pitchFamily="18" charset="0"/>
              </a:defRPr>
            </a:lvl1pPr>
          </a:lstStyle>
          <a:p>
            <a:pPr>
              <a:defRPr/>
            </a:pPr>
            <a:fld id="{60B18D57-13A5-4968-950D-8FEF41FA4399}"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73415757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580571185"/>
      </p:ext>
    </p:extLst>
  </p:cSld>
  <p:clrMap bg1="lt1" tx1="dk1" bg2="lt2" tx2="dk2" accent1="accent1" accent2="accent2" accent3="accent3" accent4="accent4" accent5="accent5" accent6="accent6" hlink="hlink" folHlink="folHlink"/>
  <p:sldLayoutIdLst>
    <p:sldLayoutId id="2147483744" r:id="rId1"/>
    <p:sldLayoutId id="214748374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409276576"/>
      </p:ext>
    </p:extLst>
  </p:cSld>
  <p:clrMap bg1="lt1" tx1="dk1" bg2="lt2" tx2="dk2" accent1="accent1" accent2="accent2" accent3="accent3" accent4="accent4" accent5="accent5" accent6="accent6" hlink="hlink" folHlink="folHlink"/>
  <p:sldLayoutIdLst>
    <p:sldLayoutId id="2147483748" r:id="rId1"/>
    <p:sldLayoutId id="21474837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772680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179558717"/>
      </p:ext>
    </p:extLst>
  </p:cSld>
  <p:clrMap bg1="lt1" tx1="dk1" bg2="lt2" tx2="dk2" accent1="accent1" accent2="accent2" accent3="accent3" accent4="accent4" accent5="accent5" accent6="accent6" hlink="hlink" folHlink="folHlink"/>
  <p:sldLayoutIdLst>
    <p:sldLayoutId id="2147483759" r:id="rId1"/>
    <p:sldLayoutId id="21474837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2493203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search.net/r/8PC8JLW" TargetMode="External"/><Relationship Id="rId2" Type="http://schemas.openxmlformats.org/officeDocument/2006/relationships/notesSlide" Target="../notesSlides/notesSlide49.xml"/><Relationship Id="rId1" Type="http://schemas.openxmlformats.org/officeDocument/2006/relationships/slideLayout" Target="../slideLayouts/slideLayout55.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79807" y="2221713"/>
            <a:ext cx="7498801" cy="2123658"/>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TVB Claims Management System</a:t>
            </a:r>
          </a:p>
          <a:p>
            <a:pPr algn="ctr"/>
            <a:r>
              <a:rPr lang="en-US" sz="4400" b="1" dirty="0">
                <a:latin typeface="Times New Roman" panose="02020603050405020304" pitchFamily="18" charset="0"/>
                <a:cs typeface="Times New Roman" panose="02020603050405020304" pitchFamily="18" charset="0"/>
              </a:rPr>
              <a:t>September 2023</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Why Data Entry Maters</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5A365E14-0479-B32F-4149-AD8B34AF7B57}"/>
              </a:ext>
            </a:extLst>
          </p:cNvPr>
          <p:cNvSpPr txBox="1"/>
          <p:nvPr/>
        </p:nvSpPr>
        <p:spPr>
          <a:xfrm>
            <a:off x="691116" y="1343818"/>
            <a:ext cx="1018008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can capture all data related to a veteran, their military service and even VFW membership eligibility.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Reports can be run on the information entered and the data generated can be used to identify trends to help with future veteran benefit law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60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Reports</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data entered into TVB is utilized when running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If a veteran folder </a:t>
            </a:r>
            <a:r>
              <a:rPr lang="en-US" sz="3600" b="1" dirty="0">
                <a:solidFill>
                  <a:prstClr val="black"/>
                </a:solidFill>
                <a:latin typeface="Times New Roman" panose="02020603050405020304" pitchFamily="18" charset="0"/>
                <a:cs typeface="Times New Roman" panose="02020603050405020304" pitchFamily="18" charset="0"/>
              </a:rPr>
              <a:t>IS NOT </a:t>
            </a:r>
            <a:r>
              <a:rPr lang="en-US" sz="3600" dirty="0">
                <a:solidFill>
                  <a:prstClr val="black"/>
                </a:solidFill>
                <a:latin typeface="Times New Roman" panose="02020603050405020304" pitchFamily="18" charset="0"/>
                <a:cs typeface="Times New Roman" panose="02020603050405020304" pitchFamily="18" charset="0"/>
              </a:rPr>
              <a:t>assigned to a Service Officer  and Field Office it </a:t>
            </a:r>
            <a:r>
              <a:rPr lang="en-US" sz="3600" b="1" dirty="0">
                <a:solidFill>
                  <a:prstClr val="black"/>
                </a:solidFill>
                <a:latin typeface="Times New Roman" panose="02020603050405020304" pitchFamily="18" charset="0"/>
                <a:cs typeface="Times New Roman" panose="02020603050405020304" pitchFamily="18" charset="0"/>
              </a:rPr>
              <a:t>WILL NOT </a:t>
            </a:r>
            <a:r>
              <a:rPr lang="en-US" sz="3600" dirty="0">
                <a:solidFill>
                  <a:prstClr val="black"/>
                </a:solidFill>
                <a:latin typeface="Times New Roman" panose="02020603050405020304" pitchFamily="18" charset="0"/>
                <a:cs typeface="Times New Roman" panose="02020603050405020304" pitchFamily="18" charset="0"/>
              </a:rPr>
              <a:t>be captured in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To ensure reports are accurate, </a:t>
            </a:r>
            <a:r>
              <a:rPr lang="en-US" sz="3600" b="1" dirty="0">
                <a:solidFill>
                  <a:prstClr val="black"/>
                </a:solidFill>
                <a:latin typeface="Times New Roman" panose="02020603050405020304" pitchFamily="18" charset="0"/>
                <a:cs typeface="Times New Roman" panose="02020603050405020304" pitchFamily="18" charset="0"/>
              </a:rPr>
              <a:t>ALL VETERAN FOLDERS MUST BE ASSIGNED TO A SERVICE OFFICER AND FIELD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4096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Reports</a:t>
            </a:r>
          </a:p>
        </p:txBody>
      </p:sp>
      <p:sp>
        <p:nvSpPr>
          <p:cNvPr id="7" name="TextBox 6">
            <a:extLst>
              <a:ext uri="{FF2B5EF4-FFF2-40B4-BE49-F238E27FC236}">
                <a16:creationId xmlns:a16="http://schemas.microsoft.com/office/drawing/2014/main" id="{97C44995-A874-9007-B73E-2AF5D39A9D76}"/>
              </a:ext>
            </a:extLst>
          </p:cNvPr>
          <p:cNvSpPr txBox="1"/>
          <p:nvPr/>
        </p:nvSpPr>
        <p:spPr>
          <a:xfrm>
            <a:off x="3241040" y="1300900"/>
            <a:ext cx="8784763"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Times New Roman" panose="02020603050405020304" pitchFamily="18" charset="0"/>
                <a:cs typeface="Times New Roman" panose="02020603050405020304" pitchFamily="18" charset="0"/>
              </a:rPr>
              <a:t>On the TVB Column is the “Reports” which contains the following TVB-generated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Claims filed by Each VSO</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prstClr val="black"/>
                </a:solidFill>
                <a:latin typeface="Times New Roman" panose="02020603050405020304" pitchFamily="18" charset="0"/>
                <a:cs typeface="Times New Roman" panose="02020603050405020304" pitchFamily="18" charset="0"/>
              </a:rPr>
              <a:t>Claim detail Report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Detail Report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dirty="0">
                <a:solidFill>
                  <a:prstClr val="black"/>
                </a:solidFill>
                <a:latin typeface="Times New Roman" panose="02020603050405020304" pitchFamily="18" charset="0"/>
                <a:cs typeface="Times New Roman" panose="02020603050405020304" pitchFamily="18" charset="0"/>
              </a:rPr>
              <a:t>Veteran Detail Report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Award</a:t>
            </a:r>
            <a:r>
              <a:rPr lang="en-US" sz="3000" dirty="0">
                <a:solidFill>
                  <a:prstClr val="black"/>
                </a:solidFill>
                <a:latin typeface="Times New Roman" panose="02020603050405020304" pitchFamily="18" charset="0"/>
                <a:cs typeface="Times New Roman" panose="02020603050405020304" pitchFamily="18" charset="0"/>
              </a:rPr>
              <a:t> Summary Report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Additional Reports</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D877A1AE-3908-99E4-7AF7-F369D9668003}"/>
              </a:ext>
            </a:extLst>
          </p:cNvPr>
          <p:cNvPicPr>
            <a:picLocks noChangeAspect="1"/>
          </p:cNvPicPr>
          <p:nvPr/>
        </p:nvPicPr>
        <p:blipFill rotWithShape="1">
          <a:blip r:embed="rId3"/>
          <a:srcRect l="41132" t="9498" r="49982" b="36953"/>
          <a:stretch/>
        </p:blipFill>
        <p:spPr bwMode="auto">
          <a:xfrm>
            <a:off x="166197" y="1343819"/>
            <a:ext cx="2862468" cy="4003550"/>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38CCE341-C3C5-37BD-BFD9-21C738EDA6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0219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Reports</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Reporting in TVB starts with displaying ALL VFW Data and as filters are selected, the results narrow based on the filters.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reports require a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Start Date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an </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End Date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be ran.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Reports can be generated in a HTML Web page, PDF,  Word (RTF) or Excel document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0319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Report Types</a:t>
            </a:r>
          </a:p>
        </p:txBody>
      </p:sp>
      <p:sp>
        <p:nvSpPr>
          <p:cNvPr id="7" name="TextBox 6">
            <a:extLst>
              <a:ext uri="{FF2B5EF4-FFF2-40B4-BE49-F238E27FC236}">
                <a16:creationId xmlns:a16="http://schemas.microsoft.com/office/drawing/2014/main" id="{97C44995-A874-9007-B73E-2AF5D39A9D76}"/>
              </a:ext>
            </a:extLst>
          </p:cNvPr>
          <p:cNvSpPr txBox="1"/>
          <p:nvPr/>
        </p:nvSpPr>
        <p:spPr>
          <a:xfrm>
            <a:off x="284480" y="1758100"/>
            <a:ext cx="11599083"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Claims filed by Each VSO</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Report displays all claims filed by each VSO and can be filtered by the claim status such as Active, or Board </a:t>
            </a:r>
            <a:r>
              <a:rPr lang="en-US" sz="3000" dirty="0">
                <a:solidFill>
                  <a:prstClr val="black"/>
                </a:solidFill>
                <a:latin typeface="Times New Roman" panose="02020603050405020304" pitchFamily="18" charset="0"/>
                <a:cs typeface="Times New Roman" panose="02020603050405020304" pitchFamily="18" charset="0"/>
              </a:rPr>
              <a:t>A</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ppeal</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sz="3000"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Detail Report</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Report displays the types of claims filed by each VSO and can be filtered by Claim type such as  Compensation or Burial</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endParaRPr lang="en-US" sz="3000" b="1"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Communication Detail Report</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Report displays all communications filed by each VSO and can be filtered by the Communication type or Method</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8798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Report Types</a:t>
            </a:r>
          </a:p>
        </p:txBody>
      </p:sp>
      <p:sp>
        <p:nvSpPr>
          <p:cNvPr id="7" name="TextBox 6">
            <a:extLst>
              <a:ext uri="{FF2B5EF4-FFF2-40B4-BE49-F238E27FC236}">
                <a16:creationId xmlns:a16="http://schemas.microsoft.com/office/drawing/2014/main" id="{97C44995-A874-9007-B73E-2AF5D39A9D76}"/>
              </a:ext>
            </a:extLst>
          </p:cNvPr>
          <p:cNvSpPr txBox="1"/>
          <p:nvPr/>
        </p:nvSpPr>
        <p:spPr>
          <a:xfrm>
            <a:off x="284480" y="1758100"/>
            <a:ext cx="1159908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Times New Roman" panose="02020603050405020304" pitchFamily="18" charset="0"/>
                <a:cs typeface="Times New Roman" panose="02020603050405020304" pitchFamily="18" charset="0"/>
              </a:rPr>
              <a:t>Veteran Detail Report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report is only for those who have a</a:t>
            </a:r>
            <a:r>
              <a:rPr lang="en-US" sz="3000" dirty="0">
                <a:solidFill>
                  <a:prstClr val="black"/>
                </a:solidFill>
                <a:latin typeface="Times New Roman" panose="02020603050405020304" pitchFamily="18" charset="0"/>
                <a:cs typeface="Times New Roman" panose="02020603050405020304" pitchFamily="18" charset="0"/>
              </a:rPr>
              <a:t> cross accreditation and is used to view their veterans based on POA</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Award Summary Report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Any award data captured in TVB </a:t>
            </a:r>
            <a:r>
              <a:rPr lang="en-US" sz="3000" dirty="0">
                <a:solidFill>
                  <a:prstClr val="black"/>
                </a:solidFill>
                <a:latin typeface="Times New Roman" panose="02020603050405020304" pitchFamily="18" charset="0"/>
                <a:cs typeface="Times New Roman" panose="02020603050405020304" pitchFamily="18" charset="0"/>
              </a:rPr>
              <a:t>can be utilized for this report. While this is an option, </a:t>
            </a:r>
            <a:r>
              <a:rPr lang="en-US" sz="3000" b="1" dirty="0">
                <a:solidFill>
                  <a:prstClr val="black"/>
                </a:solidFill>
                <a:latin typeface="Times New Roman" panose="02020603050405020304" pitchFamily="18" charset="0"/>
                <a:cs typeface="Times New Roman" panose="02020603050405020304" pitchFamily="18" charset="0"/>
              </a:rPr>
              <a:t>NVS posts award data on the OLP every month.</a:t>
            </a:r>
            <a:endParaRPr kumimoji="0" lang="en-US" sz="30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Additional Reports</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additional Reports tab houses additional reports such as Conflict summary report or a </a:t>
            </a:r>
            <a:r>
              <a:rPr lang="en-US" sz="3000" dirty="0">
                <a:solidFill>
                  <a:prstClr val="black"/>
                </a:solidFill>
                <a:latin typeface="Times New Roman" panose="02020603050405020304" pitchFamily="18" charset="0"/>
                <a:cs typeface="Times New Roman" panose="02020603050405020304" pitchFamily="18" charset="0"/>
              </a:rPr>
              <a:t>Demographic Report. Remember,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data in TVB is able to be searched for or reported. </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834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TVB Search function </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All data entered in TVB can be searched for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On the TVB column is the Search field which contains two types of search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Times New Roman" panose="02020603050405020304" pitchFamily="18" charset="0"/>
                <a:cs typeface="Times New Roman" panose="02020603050405020304" pitchFamily="18" charset="0"/>
              </a:rPr>
              <a:t>Standard Search </a:t>
            </a:r>
            <a:r>
              <a:rPr lang="en-US" sz="3600" dirty="0">
                <a:solidFill>
                  <a:prstClr val="black"/>
                </a:solidFill>
                <a:latin typeface="Times New Roman" panose="02020603050405020304" pitchFamily="18" charset="0"/>
                <a:cs typeface="Times New Roman" panose="02020603050405020304" pitchFamily="18" charset="0"/>
              </a:rPr>
              <a:t>and </a:t>
            </a:r>
            <a:r>
              <a:rPr lang="en-US" sz="3600" b="1" dirty="0">
                <a:solidFill>
                  <a:prstClr val="black"/>
                </a:solidFill>
                <a:latin typeface="Times New Roman" panose="02020603050405020304" pitchFamily="18" charset="0"/>
                <a:cs typeface="Times New Roman" panose="02020603050405020304" pitchFamily="18" charset="0"/>
              </a:rPr>
              <a:t>Advanced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The most frequent search is for a Veteran, but a search for a  Communication or Note is also possible.  </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Tree>
    <p:extLst>
      <p:ext uri="{BB962C8B-B14F-4D97-AF65-F5344CB8AC3E}">
        <p14:creationId xmlns:p14="http://schemas.microsoft.com/office/powerpoint/2010/main" val="1627049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Standard Search </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graphicFrame>
        <p:nvGraphicFramePr>
          <p:cNvPr id="6" name="Table 7">
            <a:extLst>
              <a:ext uri="{FF2B5EF4-FFF2-40B4-BE49-F238E27FC236}">
                <a16:creationId xmlns:a16="http://schemas.microsoft.com/office/drawing/2014/main" id="{074356A2-81D6-60CD-DD5B-D425EA6F55A8}"/>
              </a:ext>
            </a:extLst>
          </p:cNvPr>
          <p:cNvGraphicFramePr>
            <a:graphicFrameLocks noGrp="1"/>
          </p:cNvGraphicFramePr>
          <p:nvPr>
            <p:extLst>
              <p:ext uri="{D42A27DB-BD31-4B8C-83A1-F6EECF244321}">
                <p14:modId xmlns:p14="http://schemas.microsoft.com/office/powerpoint/2010/main" val="2569998862"/>
              </p:ext>
            </p:extLst>
          </p:nvPr>
        </p:nvGraphicFramePr>
        <p:xfrm>
          <a:off x="1219200" y="2457026"/>
          <a:ext cx="9652000" cy="4291335"/>
        </p:xfrm>
        <a:graphic>
          <a:graphicData uri="http://schemas.openxmlformats.org/drawingml/2006/table">
            <a:tbl>
              <a:tblPr firstRow="1" bandRow="1">
                <a:tableStyleId>{D7AC3CCA-C797-4891-BE02-D94E43425B78}</a:tableStyleId>
              </a:tblPr>
              <a:tblGrid>
                <a:gridCol w="4826000">
                  <a:extLst>
                    <a:ext uri="{9D8B030D-6E8A-4147-A177-3AD203B41FA5}">
                      <a16:colId xmlns:a16="http://schemas.microsoft.com/office/drawing/2014/main" val="2278603605"/>
                    </a:ext>
                  </a:extLst>
                </a:gridCol>
                <a:gridCol w="4826000">
                  <a:extLst>
                    <a:ext uri="{9D8B030D-6E8A-4147-A177-3AD203B41FA5}">
                      <a16:colId xmlns:a16="http://schemas.microsoft.com/office/drawing/2014/main" val="1673292391"/>
                    </a:ext>
                  </a:extLst>
                </a:gridCol>
              </a:tblGrid>
              <a:tr h="476815">
                <a:tc>
                  <a:txBody>
                    <a:bodyPr/>
                    <a:lstStyle/>
                    <a:p>
                      <a:r>
                        <a:rPr lang="en-US" sz="2400" b="1" dirty="0">
                          <a:latin typeface="Times New Roman" panose="02020603050405020304" pitchFamily="18" charset="0"/>
                          <a:cs typeface="Times New Roman" panose="02020603050405020304" pitchFamily="18" charset="0"/>
                        </a:rPr>
                        <a:t>Veteran</a:t>
                      </a:r>
                    </a:p>
                  </a:txBody>
                  <a:tcPr/>
                </a:tc>
                <a:tc>
                  <a:txBody>
                    <a:bodyPr/>
                    <a:lstStyle/>
                    <a:p>
                      <a:r>
                        <a:rPr lang="en-US" sz="2400" b="1" dirty="0">
                          <a:latin typeface="Times New Roman" panose="02020603050405020304" pitchFamily="18" charset="0"/>
                          <a:cs typeface="Times New Roman" panose="02020603050405020304" pitchFamily="18" charset="0"/>
                        </a:rPr>
                        <a:t>Address</a:t>
                      </a:r>
                    </a:p>
                  </a:txBody>
                  <a:tcPr/>
                </a:tc>
                <a:extLst>
                  <a:ext uri="{0D108BD9-81ED-4DB2-BD59-A6C34878D82A}">
                    <a16:rowId xmlns:a16="http://schemas.microsoft.com/office/drawing/2014/main" val="2972195117"/>
                  </a:ext>
                </a:extLst>
              </a:tr>
              <a:tr h="476815">
                <a:tc>
                  <a:txBody>
                    <a:bodyPr/>
                    <a:lstStyle/>
                    <a:p>
                      <a:r>
                        <a:rPr lang="en-US" sz="2400" b="1" dirty="0">
                          <a:latin typeface="Times New Roman" panose="02020603050405020304" pitchFamily="18" charset="0"/>
                          <a:cs typeface="Times New Roman" panose="02020603050405020304" pitchFamily="18" charset="0"/>
                        </a:rPr>
                        <a:t>Claim</a:t>
                      </a:r>
                    </a:p>
                  </a:txBody>
                  <a:tcPr/>
                </a:tc>
                <a:tc>
                  <a:txBody>
                    <a:bodyPr/>
                    <a:lstStyle/>
                    <a:p>
                      <a:r>
                        <a:rPr lang="en-US" sz="2400" b="1" dirty="0">
                          <a:latin typeface="Times New Roman" panose="02020603050405020304" pitchFamily="18" charset="0"/>
                          <a:cs typeface="Times New Roman" panose="02020603050405020304" pitchFamily="18" charset="0"/>
                        </a:rPr>
                        <a:t>Appeal</a:t>
                      </a:r>
                    </a:p>
                  </a:txBody>
                  <a:tcPr/>
                </a:tc>
                <a:extLst>
                  <a:ext uri="{0D108BD9-81ED-4DB2-BD59-A6C34878D82A}">
                    <a16:rowId xmlns:a16="http://schemas.microsoft.com/office/drawing/2014/main" val="583474895"/>
                  </a:ext>
                </a:extLst>
              </a:tr>
              <a:tr h="476815">
                <a:tc>
                  <a:txBody>
                    <a:bodyPr/>
                    <a:lstStyle/>
                    <a:p>
                      <a:r>
                        <a:rPr lang="en-US" sz="2400" b="1" dirty="0">
                          <a:latin typeface="Times New Roman" panose="02020603050405020304" pitchFamily="18" charset="0"/>
                          <a:cs typeface="Times New Roman" panose="02020603050405020304" pitchFamily="18" charset="0"/>
                        </a:rPr>
                        <a:t>Award</a:t>
                      </a:r>
                    </a:p>
                  </a:txBody>
                  <a:tcPr/>
                </a:tc>
                <a:tc>
                  <a:txBody>
                    <a:bodyPr/>
                    <a:lstStyle/>
                    <a:p>
                      <a:r>
                        <a:rPr lang="en-US" sz="2400" b="1" dirty="0">
                          <a:latin typeface="Times New Roman" panose="02020603050405020304" pitchFamily="18" charset="0"/>
                          <a:cs typeface="Times New Roman" panose="02020603050405020304" pitchFamily="18" charset="0"/>
                        </a:rPr>
                        <a:t>Claim Package</a:t>
                      </a:r>
                    </a:p>
                  </a:txBody>
                  <a:tcPr/>
                </a:tc>
                <a:extLst>
                  <a:ext uri="{0D108BD9-81ED-4DB2-BD59-A6C34878D82A}">
                    <a16:rowId xmlns:a16="http://schemas.microsoft.com/office/drawing/2014/main" val="2671027541"/>
                  </a:ext>
                </a:extLst>
              </a:tr>
              <a:tr h="476815">
                <a:tc>
                  <a:txBody>
                    <a:bodyPr/>
                    <a:lstStyle/>
                    <a:p>
                      <a:r>
                        <a:rPr lang="en-US" sz="2400" b="1" dirty="0">
                          <a:latin typeface="Times New Roman" panose="02020603050405020304" pitchFamily="18" charset="0"/>
                          <a:cs typeface="Times New Roman" panose="02020603050405020304" pitchFamily="18" charset="0"/>
                        </a:rPr>
                        <a:t>Document and Form</a:t>
                      </a:r>
                    </a:p>
                  </a:txBody>
                  <a:tcPr/>
                </a:tc>
                <a:tc>
                  <a:txBody>
                    <a:bodyPr/>
                    <a:lstStyle/>
                    <a:p>
                      <a:r>
                        <a:rPr lang="en-US" sz="2400" b="1" dirty="0">
                          <a:latin typeface="Times New Roman" panose="02020603050405020304" pitchFamily="18" charset="0"/>
                          <a:cs typeface="Times New Roman" panose="02020603050405020304" pitchFamily="18" charset="0"/>
                        </a:rPr>
                        <a:t>Rating</a:t>
                      </a:r>
                    </a:p>
                  </a:txBody>
                  <a:tcPr/>
                </a:tc>
                <a:extLst>
                  <a:ext uri="{0D108BD9-81ED-4DB2-BD59-A6C34878D82A}">
                    <a16:rowId xmlns:a16="http://schemas.microsoft.com/office/drawing/2014/main" val="2496700852"/>
                  </a:ext>
                </a:extLst>
              </a:tr>
              <a:tr h="476815">
                <a:tc>
                  <a:txBody>
                    <a:bodyPr/>
                    <a:lstStyle/>
                    <a:p>
                      <a:r>
                        <a:rPr lang="en-US" sz="2400" b="1" dirty="0">
                          <a:latin typeface="Times New Roman" panose="02020603050405020304" pitchFamily="18" charset="0"/>
                          <a:cs typeface="Times New Roman" panose="02020603050405020304" pitchFamily="18" charset="0"/>
                        </a:rPr>
                        <a:t>Contact and Dependent</a:t>
                      </a:r>
                    </a:p>
                  </a:txBody>
                  <a:tcPr/>
                </a:tc>
                <a:tc>
                  <a:txBody>
                    <a:bodyPr/>
                    <a:lstStyle/>
                    <a:p>
                      <a:r>
                        <a:rPr lang="en-US" sz="2400" b="1" dirty="0">
                          <a:latin typeface="Times New Roman" panose="02020603050405020304" pitchFamily="18" charset="0"/>
                          <a:cs typeface="Times New Roman" panose="02020603050405020304" pitchFamily="18" charset="0"/>
                        </a:rPr>
                        <a:t>Document</a:t>
                      </a:r>
                    </a:p>
                  </a:txBody>
                  <a:tcPr/>
                </a:tc>
                <a:extLst>
                  <a:ext uri="{0D108BD9-81ED-4DB2-BD59-A6C34878D82A}">
                    <a16:rowId xmlns:a16="http://schemas.microsoft.com/office/drawing/2014/main" val="3693290246"/>
                  </a:ext>
                </a:extLst>
              </a:tr>
              <a:tr h="476815">
                <a:tc>
                  <a:txBody>
                    <a:bodyPr/>
                    <a:lstStyle/>
                    <a:p>
                      <a:r>
                        <a:rPr lang="en-US" sz="2400" b="1" dirty="0">
                          <a:latin typeface="Times New Roman" panose="02020603050405020304" pitchFamily="18" charset="0"/>
                          <a:cs typeface="Times New Roman" panose="02020603050405020304" pitchFamily="18" charset="0"/>
                        </a:rPr>
                        <a:t>Education</a:t>
                      </a:r>
                    </a:p>
                  </a:txBody>
                  <a:tcPr/>
                </a:tc>
                <a:tc>
                  <a:txBody>
                    <a:bodyPr/>
                    <a:lstStyle/>
                    <a:p>
                      <a:r>
                        <a:rPr lang="en-US" sz="2400" b="1" dirty="0">
                          <a:latin typeface="Times New Roman" panose="02020603050405020304" pitchFamily="18" charset="0"/>
                          <a:cs typeface="Times New Roman" panose="02020603050405020304" pitchFamily="18" charset="0"/>
                        </a:rPr>
                        <a:t>Email</a:t>
                      </a:r>
                    </a:p>
                  </a:txBody>
                  <a:tcPr/>
                </a:tc>
                <a:extLst>
                  <a:ext uri="{0D108BD9-81ED-4DB2-BD59-A6C34878D82A}">
                    <a16:rowId xmlns:a16="http://schemas.microsoft.com/office/drawing/2014/main" val="3891790767"/>
                  </a:ext>
                </a:extLst>
              </a:tr>
              <a:tr h="476815">
                <a:tc>
                  <a:txBody>
                    <a:bodyPr/>
                    <a:lstStyle/>
                    <a:p>
                      <a:r>
                        <a:rPr lang="en-US" sz="2400" b="1" dirty="0">
                          <a:latin typeface="Times New Roman" panose="02020603050405020304" pitchFamily="18" charset="0"/>
                          <a:cs typeface="Times New Roman" panose="02020603050405020304" pitchFamily="18" charset="0"/>
                        </a:rPr>
                        <a:t>Employment</a:t>
                      </a:r>
                    </a:p>
                  </a:txBody>
                  <a:tcPr/>
                </a:tc>
                <a:tc>
                  <a:txBody>
                    <a:bodyPr/>
                    <a:lstStyle/>
                    <a:p>
                      <a:r>
                        <a:rPr lang="en-US" sz="2400" b="1" dirty="0">
                          <a:latin typeface="Times New Roman" panose="02020603050405020304" pitchFamily="18" charset="0"/>
                          <a:cs typeface="Times New Roman" panose="02020603050405020304" pitchFamily="18" charset="0"/>
                        </a:rPr>
                        <a:t>Financial Assistance</a:t>
                      </a:r>
                    </a:p>
                  </a:txBody>
                  <a:tcPr/>
                </a:tc>
                <a:extLst>
                  <a:ext uri="{0D108BD9-81ED-4DB2-BD59-A6C34878D82A}">
                    <a16:rowId xmlns:a16="http://schemas.microsoft.com/office/drawing/2014/main" val="4240877447"/>
                  </a:ext>
                </a:extLst>
              </a:tr>
              <a:tr h="476815">
                <a:tc>
                  <a:txBody>
                    <a:bodyPr/>
                    <a:lstStyle/>
                    <a:p>
                      <a:r>
                        <a:rPr lang="en-US" sz="2400" b="1" dirty="0">
                          <a:latin typeface="Times New Roman" panose="02020603050405020304" pitchFamily="18" charset="0"/>
                          <a:cs typeface="Times New Roman" panose="02020603050405020304" pitchFamily="18" charset="0"/>
                        </a:rPr>
                        <a:t>Medical Condition</a:t>
                      </a:r>
                    </a:p>
                  </a:txBody>
                  <a:tcPr/>
                </a:tc>
                <a:tc>
                  <a:txBody>
                    <a:bodyPr/>
                    <a:lstStyle/>
                    <a:p>
                      <a:r>
                        <a:rPr lang="en-US" sz="2400" b="1" dirty="0">
                          <a:latin typeface="Times New Roman" panose="02020603050405020304" pitchFamily="18" charset="0"/>
                          <a:cs typeface="Times New Roman" panose="02020603050405020304" pitchFamily="18" charset="0"/>
                        </a:rPr>
                        <a:t>Military Service</a:t>
                      </a:r>
                    </a:p>
                  </a:txBody>
                  <a:tcPr/>
                </a:tc>
                <a:extLst>
                  <a:ext uri="{0D108BD9-81ED-4DB2-BD59-A6C34878D82A}">
                    <a16:rowId xmlns:a16="http://schemas.microsoft.com/office/drawing/2014/main" val="1722277789"/>
                  </a:ext>
                </a:extLst>
              </a:tr>
              <a:tr h="476815">
                <a:tc>
                  <a:txBody>
                    <a:bodyPr/>
                    <a:lstStyle/>
                    <a:p>
                      <a:r>
                        <a:rPr lang="en-US" sz="2400" b="1" dirty="0">
                          <a:latin typeface="Times New Roman" panose="02020603050405020304" pitchFamily="18" charset="0"/>
                          <a:cs typeface="Times New Roman" panose="02020603050405020304" pitchFamily="18" charset="0"/>
                        </a:rPr>
                        <a:t>Other Names Served</a:t>
                      </a:r>
                    </a:p>
                  </a:txBody>
                  <a:tcPr/>
                </a:tc>
                <a:tc>
                  <a:txBody>
                    <a:bodyPr/>
                    <a:lstStyle/>
                    <a:p>
                      <a:r>
                        <a:rPr lang="en-US" sz="2400" b="1" dirty="0">
                          <a:latin typeface="Times New Roman" panose="02020603050405020304" pitchFamily="18" charset="0"/>
                          <a:cs typeface="Times New Roman" panose="02020603050405020304" pitchFamily="18" charset="0"/>
                        </a:rPr>
                        <a:t>Previous Marriage</a:t>
                      </a:r>
                    </a:p>
                  </a:txBody>
                  <a:tcPr/>
                </a:tc>
                <a:extLst>
                  <a:ext uri="{0D108BD9-81ED-4DB2-BD59-A6C34878D82A}">
                    <a16:rowId xmlns:a16="http://schemas.microsoft.com/office/drawing/2014/main" val="1079861633"/>
                  </a:ext>
                </a:extLst>
              </a:tr>
            </a:tbl>
          </a:graphicData>
        </a:graphic>
      </p:graphicFrame>
      <p:sp>
        <p:nvSpPr>
          <p:cNvPr id="8" name="TextBox 7">
            <a:extLst>
              <a:ext uri="{FF2B5EF4-FFF2-40B4-BE49-F238E27FC236}">
                <a16:creationId xmlns:a16="http://schemas.microsoft.com/office/drawing/2014/main" id="{5A365E14-0479-B32F-4149-AD8B34AF7B57}"/>
              </a:ext>
            </a:extLst>
          </p:cNvPr>
          <p:cNvSpPr txBox="1"/>
          <p:nvPr/>
        </p:nvSpPr>
        <p:spPr>
          <a:xfrm>
            <a:off x="1137920" y="1343818"/>
            <a:ext cx="973328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Standard Search for a veteran has the following additional filters to assist in displaying only the desired results. </a:t>
            </a:r>
          </a:p>
        </p:txBody>
      </p:sp>
    </p:spTree>
    <p:extLst>
      <p:ext uri="{BB962C8B-B14F-4D97-AF65-F5344CB8AC3E}">
        <p14:creationId xmlns:p14="http://schemas.microsoft.com/office/powerpoint/2010/main" val="144828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Standard Search </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5A365E14-0479-B32F-4149-AD8B34AF7B57}"/>
              </a:ext>
            </a:extLst>
          </p:cNvPr>
          <p:cNvSpPr txBox="1"/>
          <p:nvPr/>
        </p:nvSpPr>
        <p:spPr>
          <a:xfrm>
            <a:off x="1137920" y="1343818"/>
            <a:ext cx="9733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Clicking on any of the extra filters, populates additional fields that further narrow down the displayed results. </a:t>
            </a:r>
          </a:p>
        </p:txBody>
      </p:sp>
      <p:pic>
        <p:nvPicPr>
          <p:cNvPr id="7" name="Picture 6" descr="A screenshot of a computer&#10;&#10;Description automatically generated">
            <a:extLst>
              <a:ext uri="{FF2B5EF4-FFF2-40B4-BE49-F238E27FC236}">
                <a16:creationId xmlns:a16="http://schemas.microsoft.com/office/drawing/2014/main" id="{7FEE6EFA-DE6B-C8F0-C746-3BAA994F0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720" y="2397761"/>
            <a:ext cx="6771514" cy="4377212"/>
          </a:xfrm>
          <a:prstGeom prst="rect">
            <a:avLst/>
          </a:prstGeom>
        </p:spPr>
      </p:pic>
    </p:spTree>
    <p:extLst>
      <p:ext uri="{BB962C8B-B14F-4D97-AF65-F5344CB8AC3E}">
        <p14:creationId xmlns:p14="http://schemas.microsoft.com/office/powerpoint/2010/main" val="250483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Standard Search </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TextBox 7">
            <a:extLst>
              <a:ext uri="{FF2B5EF4-FFF2-40B4-BE49-F238E27FC236}">
                <a16:creationId xmlns:a16="http://schemas.microsoft.com/office/drawing/2014/main" id="{5A365E14-0479-B32F-4149-AD8B34AF7B57}"/>
              </a:ext>
            </a:extLst>
          </p:cNvPr>
          <p:cNvSpPr txBox="1"/>
          <p:nvPr/>
        </p:nvSpPr>
        <p:spPr>
          <a:xfrm>
            <a:off x="355600" y="1343818"/>
            <a:ext cx="1141984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Clicking on the dropdown boxes under Operator will display all available options for that field’s selection.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These fields govern the results from the entries made in the Value Boxes and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Equal To</a:t>
            </a:r>
            <a:r>
              <a:rPr lang="en-US" sz="2800" b="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Data must match exactly</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black"/>
                </a:solidFill>
                <a:latin typeface="Times New Roman" panose="02020603050405020304" pitchFamily="18" charset="0"/>
                <a:cs typeface="Times New Roman" panose="02020603050405020304" pitchFamily="18" charset="0"/>
              </a:rPr>
              <a:t>Not Equal To : </a:t>
            </a:r>
            <a:r>
              <a:rPr lang="en-US" sz="2800" dirty="0">
                <a:solidFill>
                  <a:prstClr val="black"/>
                </a:solidFill>
                <a:latin typeface="Times New Roman" panose="02020603050405020304" pitchFamily="18" charset="0"/>
                <a:cs typeface="Times New Roman" panose="02020603050405020304" pitchFamily="18" charset="0"/>
              </a:rPr>
              <a:t>Will exclude any results that are an exact match</a:t>
            </a:r>
            <a:endParaRPr lang="en-US" sz="2800" b="1"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500" b="1" dirty="0">
              <a:solidFill>
                <a:prstClr val="black"/>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Like: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a:t>
            </a:r>
            <a:r>
              <a:rPr lang="en-US" sz="2800" dirty="0">
                <a:solidFill>
                  <a:prstClr val="black"/>
                </a:solidFill>
                <a:latin typeface="Times New Roman" panose="02020603050405020304" pitchFamily="18" charset="0"/>
                <a:cs typeface="Times New Roman" panose="02020603050405020304" pitchFamily="18" charset="0"/>
              </a:rPr>
              <a:t>similar to the actual data is produced. Example Brad and Bradly will both populate for the same veteran. </a:t>
            </a:r>
            <a:endParaRPr kumimoji="0" lang="en-US" sz="280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black"/>
                </a:solidFill>
                <a:latin typeface="Times New Roman" panose="02020603050405020304" pitchFamily="18" charset="0"/>
                <a:cs typeface="Times New Roman" panose="02020603050405020304" pitchFamily="18" charset="0"/>
              </a:rPr>
              <a:t>Not Like: </a:t>
            </a:r>
            <a:r>
              <a:rPr lang="en-US" sz="2800" dirty="0">
                <a:solidFill>
                  <a:prstClr val="black"/>
                </a:solidFill>
                <a:latin typeface="Times New Roman" panose="02020603050405020304" pitchFamily="18" charset="0"/>
                <a:cs typeface="Times New Roman" panose="02020603050405020304" pitchFamily="18" charset="0"/>
              </a:rPr>
              <a:t>Data will not exclude any results that are a partial match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Starts With: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Can enter in partial data that starts with </a:t>
            </a:r>
            <a:endParaRPr lang="en-US" sz="2800" b="1"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black"/>
                </a:solidFill>
                <a:latin typeface="Times New Roman" panose="02020603050405020304" pitchFamily="18" charset="0"/>
                <a:cs typeface="Times New Roman" panose="02020603050405020304" pitchFamily="18" charset="0"/>
              </a:rPr>
              <a:t>Ends With: </a:t>
            </a:r>
            <a:r>
              <a:rPr lang="en-US" sz="2800" dirty="0">
                <a:solidFill>
                  <a:prstClr val="black"/>
                </a:solidFill>
                <a:latin typeface="Times New Roman" panose="02020603050405020304" pitchFamily="18" charset="0"/>
                <a:cs typeface="Times New Roman" panose="02020603050405020304" pitchFamily="18" charset="0"/>
              </a:rPr>
              <a:t>Can enter in partial data that ends with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2302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8" y="230862"/>
            <a:ext cx="7112624" cy="928688"/>
          </a:xfrm>
        </p:spPr>
        <p:txBody>
          <a:bodyPr rtlCol="0">
            <a:noAutofit/>
          </a:bodyPr>
          <a:lstStyle/>
          <a:p>
            <a:pPr>
              <a:defRPr/>
            </a:pPr>
            <a:r>
              <a:rPr lang="en-US" sz="4000" b="1" dirty="0">
                <a:latin typeface="Times New Roman" panose="02020603050405020304" pitchFamily="18" charset="0"/>
                <a:cs typeface="Times New Roman" panose="02020603050405020304" pitchFamily="18" charset="0"/>
              </a:rPr>
              <a:t>Lesson Objectives</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4231" y="1547442"/>
            <a:ext cx="10986868" cy="4557934"/>
          </a:xfrm>
        </p:spPr>
        <p:txBody>
          <a:bodyPr>
            <a:normAutofit/>
          </a:bodyPr>
          <a:lstStyle/>
          <a:p>
            <a:pPr>
              <a:lnSpc>
                <a:spcPct val="100000"/>
              </a:lnSpc>
              <a:defRPr/>
            </a:pPr>
            <a:r>
              <a:rPr lang="en-US" altLang="en-US" dirty="0">
                <a:cs typeface="Times New Roman" panose="02020603050405020304" pitchFamily="18" charset="0"/>
              </a:rPr>
              <a:t>Assigning a veteran</a:t>
            </a:r>
          </a:p>
          <a:p>
            <a:pPr>
              <a:lnSpc>
                <a:spcPct val="100000"/>
              </a:lnSpc>
              <a:defRPr/>
            </a:pPr>
            <a:r>
              <a:rPr lang="en-US" altLang="en-US" dirty="0">
                <a:cs typeface="Times New Roman" panose="02020603050405020304" pitchFamily="18" charset="0"/>
              </a:rPr>
              <a:t>How to run a report</a:t>
            </a:r>
          </a:p>
          <a:p>
            <a:pPr>
              <a:lnSpc>
                <a:spcPct val="100000"/>
              </a:lnSpc>
              <a:defRPr/>
            </a:pPr>
            <a:r>
              <a:rPr lang="en-US" altLang="en-US" dirty="0">
                <a:cs typeface="Times New Roman" panose="02020603050405020304" pitchFamily="18" charset="0"/>
              </a:rPr>
              <a:t>VA Benefits Claims log in process</a:t>
            </a:r>
          </a:p>
          <a:p>
            <a:pPr>
              <a:lnSpc>
                <a:spcPct val="100000"/>
              </a:lnSpc>
              <a:defRPr/>
            </a:pPr>
            <a:r>
              <a:rPr lang="en-US" altLang="en-US" dirty="0">
                <a:cs typeface="Times New Roman" panose="02020603050405020304" pitchFamily="18" charset="0"/>
              </a:rPr>
              <a:t>How to check POA status</a:t>
            </a:r>
          </a:p>
          <a:p>
            <a:pPr>
              <a:lnSpc>
                <a:spcPct val="100000"/>
              </a:lnSpc>
              <a:defRPr/>
            </a:pPr>
            <a:r>
              <a:rPr lang="en-US" altLang="en-US" dirty="0">
                <a:cs typeface="Times New Roman" panose="02020603050405020304" pitchFamily="18" charset="0"/>
              </a:rPr>
              <a:t>Using VA Benefits claims to submit ITF, POA and 526EZ</a:t>
            </a: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a:lnSpc>
                <a:spcPct val="100000"/>
              </a:lnSpc>
              <a:defRPr/>
            </a:pPr>
            <a:endParaRPr lang="en-US" altLang="en-US" sz="2400" dirty="0">
              <a:cs typeface="Times New Roman" panose="02020603050405020304" pitchFamily="18" charset="0"/>
            </a:endParaRPr>
          </a:p>
          <a:p>
            <a:pPr eaLnBrk="1" hangingPunct="1">
              <a:lnSpc>
                <a:spcPct val="100000"/>
              </a:lnSpc>
              <a:defRPr/>
            </a:pPr>
            <a:endParaRPr lang="en-US" altLang="en-US" sz="4200" dirty="0">
              <a:cs typeface="Times New Roman" panose="02020603050405020304" pitchFamily="18" charset="0"/>
            </a:endParaRPr>
          </a:p>
          <a:p>
            <a:pPr marL="0" indent="0">
              <a:buNone/>
              <a:defRPr/>
            </a:pPr>
            <a:endParaRPr lang="en-US" altLang="en-US" sz="2100" dirty="0"/>
          </a:p>
        </p:txBody>
      </p:sp>
      <p:sp>
        <p:nvSpPr>
          <p:cNvPr id="614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D6DE287A-F147-4743-8801-2BF03EED09A2}" type="slidenum">
              <a:rPr lang="en-US" altLang="en-US" sz="2000">
                <a:solidFill>
                  <a:schemeClr val="tx1">
                    <a:lumMod val="50000"/>
                    <a:lumOff val="50000"/>
                  </a:schemeClr>
                </a:solidFill>
                <a:latin typeface="Times New Roman" panose="02020603050405020304" pitchFamily="18" charset="0"/>
              </a:rPr>
              <a:pPr>
                <a:spcBef>
                  <a:spcPct val="0"/>
                </a:spcBef>
                <a:buFontTx/>
                <a:buNone/>
                <a:defRPr/>
              </a:pPr>
              <a:t>2</a:t>
            </a:fld>
            <a:endParaRPr lang="en-US" altLang="en-US" sz="2000" dirty="0">
              <a:solidFill>
                <a:schemeClr val="tx1">
                  <a:lumMod val="50000"/>
                  <a:lumOff val="50000"/>
                </a:schemeClr>
              </a:solidFill>
              <a:latin typeface="Times New Roman" panose="02020603050405020304" pitchFamily="18" charset="0"/>
            </a:endParaRPr>
          </a:p>
        </p:txBody>
      </p:sp>
    </p:spTree>
    <p:extLst>
      <p:ext uri="{BB962C8B-B14F-4D97-AF65-F5344CB8AC3E}">
        <p14:creationId xmlns:p14="http://schemas.microsoft.com/office/powerpoint/2010/main" val="340364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Advanced Search </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2" name="TextBox 1">
            <a:extLst>
              <a:ext uri="{FF2B5EF4-FFF2-40B4-BE49-F238E27FC236}">
                <a16:creationId xmlns:a16="http://schemas.microsoft.com/office/drawing/2014/main" id="{55E8B08A-F4D7-FA5C-67C6-DA7080AD7CD1}"/>
              </a:ext>
            </a:extLst>
          </p:cNvPr>
          <p:cNvSpPr txBox="1"/>
          <p:nvPr/>
        </p:nvSpPr>
        <p:spPr>
          <a:xfrm>
            <a:off x="712381" y="1767840"/>
            <a:ext cx="10497499"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 advanced search allows users to search for any data entered into any field within TVB.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NVS has created a search to locate </a:t>
            </a:r>
            <a:r>
              <a:rPr lang="en-US" sz="3600" b="1" dirty="0">
                <a:latin typeface="Times New Roman" panose="02020603050405020304" pitchFamily="18" charset="0"/>
                <a:cs typeface="Times New Roman" panose="02020603050405020304" pitchFamily="18" charset="0"/>
              </a:rPr>
              <a:t>VFW-Eligible</a:t>
            </a:r>
            <a:r>
              <a:rPr lang="en-US" sz="3600" dirty="0">
                <a:latin typeface="Times New Roman" panose="02020603050405020304" pitchFamily="18" charset="0"/>
                <a:cs typeface="Times New Roman" panose="02020603050405020304" pitchFamily="18" charset="0"/>
              </a:rPr>
              <a:t> members using the </a:t>
            </a:r>
            <a:r>
              <a:rPr lang="en-US" sz="3600" b="1" dirty="0">
                <a:latin typeface="Times New Roman" panose="02020603050405020304" pitchFamily="18" charset="0"/>
                <a:cs typeface="Times New Roman" panose="02020603050405020304" pitchFamily="18" charset="0"/>
              </a:rPr>
              <a:t>Advanced Search </a:t>
            </a:r>
            <a:r>
              <a:rPr lang="en-US" sz="3600" dirty="0">
                <a:latin typeface="Times New Roman" panose="02020603050405020304" pitchFamily="18" charset="0"/>
                <a:cs typeface="Times New Roman" panose="02020603050405020304" pitchFamily="18" charset="0"/>
              </a:rPr>
              <a:t>function</a:t>
            </a:r>
          </a:p>
        </p:txBody>
      </p:sp>
    </p:spTree>
    <p:extLst>
      <p:ext uri="{BB962C8B-B14F-4D97-AF65-F5344CB8AC3E}">
        <p14:creationId xmlns:p14="http://schemas.microsoft.com/office/powerpoint/2010/main" val="38175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a:t>
            </a:r>
          </a:p>
        </p:txBody>
      </p:sp>
      <p:sp>
        <p:nvSpPr>
          <p:cNvPr id="7" name="TextBox 6">
            <a:extLst>
              <a:ext uri="{FF2B5EF4-FFF2-40B4-BE49-F238E27FC236}">
                <a16:creationId xmlns:a16="http://schemas.microsoft.com/office/drawing/2014/main" id="{97C44995-A874-9007-B73E-2AF5D39A9D76}"/>
              </a:ext>
            </a:extLst>
          </p:cNvPr>
          <p:cNvSpPr txBox="1"/>
          <p:nvPr/>
        </p:nvSpPr>
        <p:spPr>
          <a:xfrm>
            <a:off x="284480" y="1758100"/>
            <a:ext cx="11599083" cy="41643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run the VFW membership report in TVB, users will need to maintain the following practices: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Assign every veteran folder to a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Field Office </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User</a:t>
            </a:r>
          </a:p>
          <a:p>
            <a:pPr marR="0" lvl="0" algn="l" defTabSz="914400" rtl="0" eaLnBrk="1" fontAlgn="auto" latinLnBrk="0" hangingPunct="1">
              <a:lnSpc>
                <a:spcPct val="150000"/>
              </a:lnSpc>
              <a:spcBef>
                <a:spcPts val="0"/>
              </a:spcBef>
              <a:spcAft>
                <a:spcPts val="0"/>
              </a:spcAft>
              <a:buClrTx/>
              <a:buSzTx/>
              <a:tabLst/>
              <a:defRPr/>
            </a:pPr>
            <a:endPar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Fill in the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Military Service tab </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the veteran’s folder</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28128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3600" b="1" dirty="0">
                <a:latin typeface="Times New Roman" panose="02020603050405020304" pitchFamily="18" charset="0"/>
                <a:cs typeface="Times New Roman" panose="02020603050405020304" pitchFamily="18" charset="0"/>
              </a:rPr>
              <a:t>Military Service Tab and VFW Membership</a:t>
            </a:r>
          </a:p>
        </p:txBody>
      </p:sp>
      <p:sp>
        <p:nvSpPr>
          <p:cNvPr id="7" name="TextBox 6">
            <a:extLst>
              <a:ext uri="{FF2B5EF4-FFF2-40B4-BE49-F238E27FC236}">
                <a16:creationId xmlns:a16="http://schemas.microsoft.com/office/drawing/2014/main" id="{97C44995-A874-9007-B73E-2AF5D39A9D76}"/>
              </a:ext>
            </a:extLst>
          </p:cNvPr>
          <p:cNvSpPr txBox="1"/>
          <p:nvPr/>
        </p:nvSpPr>
        <p:spPr>
          <a:xfrm>
            <a:off x="284480" y="1585380"/>
            <a:ext cx="11599083" cy="5324022"/>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capture </a:t>
            </a:r>
            <a:r>
              <a:rPr kumimoji="0" lang="en-US" sz="28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dat</a:t>
            </a:r>
            <a:r>
              <a:rPr lang="en-US" sz="2800" dirty="0">
                <a:solidFill>
                  <a:prstClr val="black"/>
                </a:solidFill>
                <a:latin typeface="Times New Roman" panose="02020603050405020304" pitchFamily="18" charset="0"/>
                <a:cs typeface="Times New Roman" panose="02020603050405020304" pitchFamily="18" charset="0"/>
              </a:rPr>
              <a:t>a needed for the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VFW member report, follow these steps:</a:t>
            </a: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Military Service Tab in TVB</a:t>
            </a: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lang="en-US" sz="2800" dirty="0">
                <a:solidFill>
                  <a:prstClr val="black"/>
                </a:solidFill>
                <a:latin typeface="Times New Roman" panose="02020603050405020304" pitchFamily="18" charset="0"/>
                <a:cs typeface="Times New Roman" panose="02020603050405020304" pitchFamily="18" charset="0"/>
              </a:rPr>
              <a:t>Enter the </a:t>
            </a:r>
            <a:r>
              <a:rPr lang="en-US" sz="2800" b="1" dirty="0">
                <a:solidFill>
                  <a:prstClr val="black"/>
                </a:solidFill>
                <a:latin typeface="Times New Roman" panose="02020603050405020304" pitchFamily="18" charset="0"/>
                <a:cs typeface="Times New Roman" panose="02020603050405020304" pitchFamily="18" charset="0"/>
              </a:rPr>
              <a:t>Branch of Service</a:t>
            </a: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lang="en-US" sz="2800" dirty="0">
                <a:solidFill>
                  <a:prstClr val="black"/>
                </a:solidFill>
                <a:latin typeface="Times New Roman" panose="02020603050405020304" pitchFamily="18" charset="0"/>
                <a:cs typeface="Times New Roman" panose="02020603050405020304" pitchFamily="18" charset="0"/>
              </a:rPr>
              <a:t>Enter the </a:t>
            </a:r>
            <a:r>
              <a:rPr lang="en-US" sz="2800" b="1" dirty="0">
                <a:solidFill>
                  <a:prstClr val="black"/>
                </a:solidFill>
                <a:latin typeface="Times New Roman" panose="02020603050405020304" pitchFamily="18" charset="0"/>
                <a:cs typeface="Times New Roman" panose="02020603050405020304" pitchFamily="18" charset="0"/>
              </a:rPr>
              <a:t>Date Entered </a:t>
            </a:r>
            <a:r>
              <a:rPr lang="en-US" sz="2800" dirty="0">
                <a:solidFill>
                  <a:prstClr val="black"/>
                </a:solidFill>
                <a:latin typeface="Times New Roman" panose="02020603050405020304" pitchFamily="18" charset="0"/>
                <a:cs typeface="Times New Roman" panose="02020603050405020304" pitchFamily="18" charset="0"/>
              </a:rPr>
              <a:t>and the </a:t>
            </a:r>
            <a:r>
              <a:rPr lang="en-US" sz="2800" b="1" dirty="0">
                <a:solidFill>
                  <a:prstClr val="black"/>
                </a:solidFill>
                <a:latin typeface="Times New Roman" panose="02020603050405020304" pitchFamily="18" charset="0"/>
                <a:cs typeface="Times New Roman" panose="02020603050405020304" pitchFamily="18" charset="0"/>
              </a:rPr>
              <a:t>Date Separated </a:t>
            </a:r>
            <a:r>
              <a:rPr lang="en-US" sz="2800" dirty="0">
                <a:solidFill>
                  <a:prstClr val="black"/>
                </a:solidFill>
                <a:latin typeface="Times New Roman" panose="02020603050405020304" pitchFamily="18" charset="0"/>
                <a:cs typeface="Times New Roman" panose="02020603050405020304" pitchFamily="18" charset="0"/>
              </a:rPr>
              <a:t>from Service</a:t>
            </a: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lang="en-US" sz="2800" dirty="0">
                <a:solidFill>
                  <a:prstClr val="black"/>
                </a:solidFill>
                <a:latin typeface="Times New Roman" panose="02020603050405020304" pitchFamily="18" charset="0"/>
                <a:cs typeface="Times New Roman" panose="02020603050405020304" pitchFamily="18" charset="0"/>
              </a:rPr>
              <a:t>Enter the </a:t>
            </a:r>
            <a:r>
              <a:rPr lang="en-US" sz="2800" b="1" dirty="0">
                <a:solidFill>
                  <a:prstClr val="black"/>
                </a:solidFill>
                <a:latin typeface="Times New Roman" panose="02020603050405020304" pitchFamily="18" charset="0"/>
                <a:cs typeface="Times New Roman" panose="02020603050405020304" pitchFamily="18" charset="0"/>
              </a:rPr>
              <a:t>Place of Entry </a:t>
            </a: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lang="en-US" sz="2800" dirty="0">
                <a:solidFill>
                  <a:prstClr val="black"/>
                </a:solidFill>
                <a:latin typeface="Times New Roman" panose="02020603050405020304" pitchFamily="18" charset="0"/>
                <a:cs typeface="Times New Roman" panose="02020603050405020304" pitchFamily="18" charset="0"/>
              </a:rPr>
              <a:t>Locate the </a:t>
            </a:r>
            <a:r>
              <a:rPr lang="en-US" sz="2800" b="1" dirty="0">
                <a:solidFill>
                  <a:prstClr val="black"/>
                </a:solidFill>
                <a:latin typeface="Times New Roman" panose="02020603050405020304" pitchFamily="18" charset="0"/>
                <a:cs typeface="Times New Roman" panose="02020603050405020304" pitchFamily="18" charset="0"/>
              </a:rPr>
              <a:t>Service Medal </a:t>
            </a:r>
            <a:r>
              <a:rPr lang="en-US" sz="2800" dirty="0">
                <a:solidFill>
                  <a:prstClr val="black"/>
                </a:solidFill>
                <a:latin typeface="Times New Roman" panose="02020603050405020304" pitchFamily="18" charset="0"/>
                <a:cs typeface="Times New Roman" panose="02020603050405020304" pitchFamily="18" charset="0"/>
              </a:rPr>
              <a:t>section, scroll down and select </a:t>
            </a:r>
            <a:r>
              <a:rPr lang="en-US" sz="2800" b="1" dirty="0">
                <a:solidFill>
                  <a:prstClr val="black"/>
                </a:solidFill>
                <a:latin typeface="Times New Roman" panose="02020603050405020304" pitchFamily="18" charset="0"/>
                <a:cs typeface="Times New Roman" panose="02020603050405020304" pitchFamily="18" charset="0"/>
              </a:rPr>
              <a:t>Other</a:t>
            </a:r>
          </a:p>
          <a:p>
            <a:pPr marL="514350" marR="0" lvl="0" indent="-514350" algn="l" defTabSz="914400" rtl="0" eaLnBrk="1" fontAlgn="auto" latinLnBrk="0" hangingPunct="1">
              <a:lnSpc>
                <a:spcPct val="150000"/>
              </a:lnSpc>
              <a:spcBef>
                <a:spcPts val="0"/>
              </a:spcBef>
              <a:spcAft>
                <a:spcPts val="0"/>
              </a:spcAft>
              <a:buClrTx/>
              <a:buSzTx/>
              <a:buFontTx/>
              <a:buAutoNum type="arabicParenR"/>
              <a:tabLst/>
              <a:defRPr/>
            </a:pPr>
            <a:r>
              <a:rPr lang="en-US" sz="2800" dirty="0">
                <a:solidFill>
                  <a:prstClr val="black"/>
                </a:solidFill>
                <a:latin typeface="Times New Roman" panose="02020603050405020304" pitchFamily="18" charset="0"/>
                <a:cs typeface="Times New Roman" panose="02020603050405020304" pitchFamily="18" charset="0"/>
              </a:rPr>
              <a:t>In Other Service Medals enter </a:t>
            </a:r>
            <a:r>
              <a:rPr lang="en-US" sz="2800" b="1" dirty="0">
                <a:solidFill>
                  <a:prstClr val="black"/>
                </a:solidFill>
                <a:latin typeface="Times New Roman" panose="02020603050405020304" pitchFamily="18" charset="0"/>
                <a:cs typeface="Times New Roman" panose="02020603050405020304" pitchFamily="18" charset="0"/>
              </a:rPr>
              <a:t>VFW Member Eligible or Surviving Spouse Eligible </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66242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 Set Up</a:t>
            </a:r>
          </a:p>
        </p:txBody>
      </p:sp>
      <p:sp>
        <p:nvSpPr>
          <p:cNvPr id="7" name="TextBox 6">
            <a:extLst>
              <a:ext uri="{FF2B5EF4-FFF2-40B4-BE49-F238E27FC236}">
                <a16:creationId xmlns:a16="http://schemas.microsoft.com/office/drawing/2014/main" id="{97C44995-A874-9007-B73E-2AF5D39A9D76}"/>
              </a:ext>
            </a:extLst>
          </p:cNvPr>
          <p:cNvSpPr txBox="1"/>
          <p:nvPr/>
        </p:nvSpPr>
        <p:spPr>
          <a:xfrm>
            <a:off x="1493520" y="1138340"/>
            <a:ext cx="87847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run the VFW membership report first select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Search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TVB Column </a:t>
            </a:r>
            <a:r>
              <a:rPr lang="en-US" sz="3000" dirty="0">
                <a:solidFill>
                  <a:prstClr val="black"/>
                </a:solidFill>
                <a:latin typeface="Times New Roman" panose="02020603050405020304" pitchFamily="18" charset="0"/>
                <a:cs typeface="Times New Roman" panose="02020603050405020304" pitchFamily="18" charset="0"/>
              </a:rPr>
              <a:t>then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select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Shared Searches</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10" name="Picture 9" descr="A screenshot of a search box&#10;&#10;Description automatically generated">
            <a:extLst>
              <a:ext uri="{FF2B5EF4-FFF2-40B4-BE49-F238E27FC236}">
                <a16:creationId xmlns:a16="http://schemas.microsoft.com/office/drawing/2014/main" id="{8E30C5CF-FE8C-F0AE-5873-A2EBA92D7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60" y="2168525"/>
            <a:ext cx="5349240" cy="4569642"/>
          </a:xfrm>
          <a:prstGeom prst="rect">
            <a:avLst/>
          </a:prstGeom>
        </p:spPr>
      </p:pic>
      <p:sp>
        <p:nvSpPr>
          <p:cNvPr id="13" name="Rectangle 12">
            <a:extLst>
              <a:ext uri="{FF2B5EF4-FFF2-40B4-BE49-F238E27FC236}">
                <a16:creationId xmlns:a16="http://schemas.microsoft.com/office/drawing/2014/main" id="{CD3D19BF-E23B-ABD3-C9DB-8FA3852B6B4E}"/>
              </a:ext>
            </a:extLst>
          </p:cNvPr>
          <p:cNvSpPr/>
          <p:nvPr/>
        </p:nvSpPr>
        <p:spPr>
          <a:xfrm>
            <a:off x="5688039" y="4297680"/>
            <a:ext cx="1525561" cy="182880"/>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58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 Set Up</a:t>
            </a:r>
          </a:p>
        </p:txBody>
      </p:sp>
      <p:sp>
        <p:nvSpPr>
          <p:cNvPr id="7" name="TextBox 6">
            <a:extLst>
              <a:ext uri="{FF2B5EF4-FFF2-40B4-BE49-F238E27FC236}">
                <a16:creationId xmlns:a16="http://schemas.microsoft.com/office/drawing/2014/main" id="{97C44995-A874-9007-B73E-2AF5D39A9D76}"/>
              </a:ext>
            </a:extLst>
          </p:cNvPr>
          <p:cNvSpPr txBox="1"/>
          <p:nvPr/>
        </p:nvSpPr>
        <p:spPr>
          <a:xfrm>
            <a:off x="101600" y="1620101"/>
            <a:ext cx="12192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the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Pencil icon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/edit feature to the left of Organizational Development </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70" y="2351296"/>
            <a:ext cx="11639696" cy="3046731"/>
          </a:xfrm>
          <a:prstGeom prst="rect">
            <a:avLst/>
          </a:prstGeom>
        </p:spPr>
      </p:pic>
      <p:sp>
        <p:nvSpPr>
          <p:cNvPr id="8" name="Rectangle 7">
            <a:extLst>
              <a:ext uri="{FF2B5EF4-FFF2-40B4-BE49-F238E27FC236}">
                <a16:creationId xmlns:a16="http://schemas.microsoft.com/office/drawing/2014/main" id="{B5E7F925-B5AF-5FEA-5AD4-67755A29F436}"/>
              </a:ext>
            </a:extLst>
          </p:cNvPr>
          <p:cNvSpPr/>
          <p:nvPr/>
        </p:nvSpPr>
        <p:spPr>
          <a:xfrm>
            <a:off x="3147239" y="4848450"/>
            <a:ext cx="489098" cy="553998"/>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266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 Set Up</a:t>
            </a:r>
          </a:p>
        </p:txBody>
      </p:sp>
      <p:sp>
        <p:nvSpPr>
          <p:cNvPr id="7" name="TextBox 6">
            <a:extLst>
              <a:ext uri="{FF2B5EF4-FFF2-40B4-BE49-F238E27FC236}">
                <a16:creationId xmlns:a16="http://schemas.microsoft.com/office/drawing/2014/main" id="{97C44995-A874-9007-B73E-2AF5D39A9D76}"/>
              </a:ext>
            </a:extLst>
          </p:cNvPr>
          <p:cNvSpPr txBox="1"/>
          <p:nvPr/>
        </p:nvSpPr>
        <p:spPr>
          <a:xfrm>
            <a:off x="101600" y="1630734"/>
            <a:ext cx="12192000"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the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Pencil Icons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change the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of Intake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Field Office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filter the search to display results from </a:t>
            </a:r>
            <a:r>
              <a:rPr lang="en-US" sz="3000" dirty="0">
                <a:solidFill>
                  <a:prstClr val="black"/>
                </a:solidFill>
                <a:latin typeface="Times New Roman" panose="02020603050405020304" pitchFamily="18" charset="0"/>
                <a:cs typeface="Times New Roman" panose="02020603050405020304" pitchFamily="18" charset="0"/>
              </a:rPr>
              <a:t>the</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inputed</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time and your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Field Office</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070" y="2847491"/>
            <a:ext cx="11639696" cy="1884232"/>
          </a:xfrm>
          <a:prstGeom prst="rect">
            <a:avLst/>
          </a:prstGeom>
        </p:spPr>
      </p:pic>
      <p:sp>
        <p:nvSpPr>
          <p:cNvPr id="2" name="Rectangle 1">
            <a:extLst>
              <a:ext uri="{FF2B5EF4-FFF2-40B4-BE49-F238E27FC236}">
                <a16:creationId xmlns:a16="http://schemas.microsoft.com/office/drawing/2014/main" id="{7A61DACC-D450-A669-BD71-9DACC89F17FB}"/>
              </a:ext>
            </a:extLst>
          </p:cNvPr>
          <p:cNvSpPr/>
          <p:nvPr/>
        </p:nvSpPr>
        <p:spPr>
          <a:xfrm>
            <a:off x="10802707" y="3700126"/>
            <a:ext cx="489098" cy="553998"/>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83EA70C-68F4-AA56-6BAD-3832F83FD917}"/>
              </a:ext>
            </a:extLst>
          </p:cNvPr>
          <p:cNvSpPr/>
          <p:nvPr/>
        </p:nvSpPr>
        <p:spPr>
          <a:xfrm>
            <a:off x="10806251" y="4192769"/>
            <a:ext cx="489098" cy="553998"/>
          </a:xfrm>
          <a:prstGeom prst="rect">
            <a:avLst/>
          </a:prstGeom>
          <a:noFill/>
          <a:ln w="1016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3E96E19-1B1D-9B1D-836F-C460066DBC98}"/>
              </a:ext>
            </a:extLst>
          </p:cNvPr>
          <p:cNvSpPr txBox="1"/>
          <p:nvPr/>
        </p:nvSpPr>
        <p:spPr>
          <a:xfrm>
            <a:off x="254000" y="5462008"/>
            <a:ext cx="115587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Special note** No action is required for the Service Medal element as this is already populated with the correct information. </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021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 Set Up</a:t>
            </a:r>
          </a:p>
        </p:txBody>
      </p:sp>
      <p:sp>
        <p:nvSpPr>
          <p:cNvPr id="7" name="TextBox 6">
            <a:extLst>
              <a:ext uri="{FF2B5EF4-FFF2-40B4-BE49-F238E27FC236}">
                <a16:creationId xmlns:a16="http://schemas.microsoft.com/office/drawing/2014/main" id="{97C44995-A874-9007-B73E-2AF5D39A9D76}"/>
              </a:ext>
            </a:extLst>
          </p:cNvPr>
          <p:cNvSpPr txBox="1"/>
          <p:nvPr/>
        </p:nvSpPr>
        <p:spPr>
          <a:xfrm>
            <a:off x="329608" y="1630734"/>
            <a:ext cx="1164265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Times New Roman" panose="02020603050405020304" pitchFamily="18" charset="0"/>
                <a:cs typeface="Times New Roman" panose="02020603050405020304" pitchFamily="18" charset="0"/>
              </a:rPr>
              <a:t>Once the data has been captured, press </a:t>
            </a:r>
            <a:r>
              <a:rPr lang="en-US" sz="3000" b="1" dirty="0">
                <a:solidFill>
                  <a:prstClr val="black"/>
                </a:solidFill>
                <a:latin typeface="Times New Roman" panose="02020603050405020304" pitchFamily="18" charset="0"/>
                <a:cs typeface="Times New Roman" panose="02020603050405020304" pitchFamily="18" charset="0"/>
              </a:rPr>
              <a:t>Update</a:t>
            </a:r>
            <a:r>
              <a:rPr lang="en-US" sz="3000" dirty="0">
                <a:solidFill>
                  <a:prstClr val="black"/>
                </a:solidFill>
                <a:latin typeface="Times New Roman" panose="02020603050405020304" pitchFamily="18" charset="0"/>
                <a:cs typeface="Times New Roman" panose="02020603050405020304" pitchFamily="18" charset="0"/>
              </a:rPr>
              <a:t> to save progress for that field.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Times New Roman" panose="02020603050405020304" pitchFamily="18" charset="0"/>
                <a:cs typeface="Times New Roman" panose="02020603050405020304" pitchFamily="18" charset="0"/>
              </a:rPr>
              <a:t>Please note that users will need to press </a:t>
            </a:r>
            <a:r>
              <a:rPr lang="en-US" sz="3000" b="1" dirty="0">
                <a:solidFill>
                  <a:prstClr val="black"/>
                </a:solidFill>
                <a:latin typeface="Times New Roman" panose="02020603050405020304" pitchFamily="18" charset="0"/>
                <a:cs typeface="Times New Roman" panose="02020603050405020304" pitchFamily="18" charset="0"/>
              </a:rPr>
              <a:t>Update</a:t>
            </a:r>
            <a:r>
              <a:rPr lang="en-US" sz="3000" dirty="0">
                <a:solidFill>
                  <a:prstClr val="black"/>
                </a:solidFill>
                <a:latin typeface="Times New Roman" panose="02020603050405020304" pitchFamily="18" charset="0"/>
                <a:cs typeface="Times New Roman" panose="02020603050405020304" pitchFamily="18" charset="0"/>
              </a:rPr>
              <a:t> after data is entered in for </a:t>
            </a:r>
            <a:r>
              <a:rPr lang="en-US" sz="3000" b="1" dirty="0">
                <a:solidFill>
                  <a:prstClr val="black"/>
                </a:solidFill>
                <a:latin typeface="Times New Roman" panose="02020603050405020304" pitchFamily="18" charset="0"/>
                <a:cs typeface="Times New Roman" panose="02020603050405020304" pitchFamily="18" charset="0"/>
              </a:rPr>
              <a:t>EACH FIELD  </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529" y="3785200"/>
            <a:ext cx="10681359" cy="2803042"/>
          </a:xfrm>
          <a:prstGeom prst="rect">
            <a:avLst/>
          </a:prstGeom>
        </p:spPr>
      </p:pic>
      <p:sp>
        <p:nvSpPr>
          <p:cNvPr id="8" name="Rectangle 7">
            <a:extLst>
              <a:ext uri="{FF2B5EF4-FFF2-40B4-BE49-F238E27FC236}">
                <a16:creationId xmlns:a16="http://schemas.microsoft.com/office/drawing/2014/main" id="{373B00E3-9A27-2304-C76D-1BE1006E9EDA}"/>
              </a:ext>
            </a:extLst>
          </p:cNvPr>
          <p:cNvSpPr/>
          <p:nvPr/>
        </p:nvSpPr>
        <p:spPr>
          <a:xfrm>
            <a:off x="659529" y="4412512"/>
            <a:ext cx="924722" cy="350874"/>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97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 Set Up</a:t>
            </a:r>
          </a:p>
        </p:txBody>
      </p:sp>
      <p:sp>
        <p:nvSpPr>
          <p:cNvPr id="7" name="TextBox 6">
            <a:extLst>
              <a:ext uri="{FF2B5EF4-FFF2-40B4-BE49-F238E27FC236}">
                <a16:creationId xmlns:a16="http://schemas.microsoft.com/office/drawing/2014/main" id="{97C44995-A874-9007-B73E-2AF5D39A9D76}"/>
              </a:ext>
            </a:extLst>
          </p:cNvPr>
          <p:cNvSpPr txBox="1"/>
          <p:nvPr/>
        </p:nvSpPr>
        <p:spPr>
          <a:xfrm>
            <a:off x="6847367" y="1630734"/>
            <a:ext cx="5178435"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both fields updated to reflect the changes made, click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Special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Times New Roman" panose="02020603050405020304" pitchFamily="18" charset="0"/>
                <a:cs typeface="Times New Roman" panose="02020603050405020304" pitchFamily="18" charset="0"/>
              </a:rPr>
              <a:t>The </a:t>
            </a:r>
            <a:r>
              <a:rPr lang="en-US" sz="3000" b="1" dirty="0">
                <a:solidFill>
                  <a:prstClr val="black"/>
                </a:solidFill>
                <a:latin typeface="Times New Roman" panose="02020603050405020304" pitchFamily="18" charset="0"/>
                <a:cs typeface="Times New Roman" panose="02020603050405020304" pitchFamily="18" charset="0"/>
              </a:rPr>
              <a:t>Date of intake </a:t>
            </a:r>
            <a:r>
              <a:rPr lang="en-US" sz="3000" dirty="0">
                <a:solidFill>
                  <a:prstClr val="black"/>
                </a:solidFill>
                <a:latin typeface="Times New Roman" panose="02020603050405020304" pitchFamily="18" charset="0"/>
                <a:cs typeface="Times New Roman" panose="02020603050405020304" pitchFamily="18" charset="0"/>
              </a:rPr>
              <a:t>must be updated for each search as failure to do so will only display the previous month’s results </a:t>
            </a:r>
            <a:endPar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197" y="1630734"/>
            <a:ext cx="6577387" cy="3785652"/>
          </a:xfrm>
          <a:prstGeom prst="rect">
            <a:avLst/>
          </a:prstGeom>
        </p:spPr>
      </p:pic>
      <p:sp>
        <p:nvSpPr>
          <p:cNvPr id="2" name="Rectangle 1">
            <a:extLst>
              <a:ext uri="{FF2B5EF4-FFF2-40B4-BE49-F238E27FC236}">
                <a16:creationId xmlns:a16="http://schemas.microsoft.com/office/drawing/2014/main" id="{C693726C-1F0A-4FCA-40F9-BB04ABE8C846}"/>
              </a:ext>
            </a:extLst>
          </p:cNvPr>
          <p:cNvSpPr/>
          <p:nvPr/>
        </p:nvSpPr>
        <p:spPr>
          <a:xfrm>
            <a:off x="414670" y="2956297"/>
            <a:ext cx="999460" cy="472703"/>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297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Search Set Up</a:t>
            </a:r>
          </a:p>
        </p:txBody>
      </p:sp>
      <p:sp>
        <p:nvSpPr>
          <p:cNvPr id="7" name="TextBox 6">
            <a:extLst>
              <a:ext uri="{FF2B5EF4-FFF2-40B4-BE49-F238E27FC236}">
                <a16:creationId xmlns:a16="http://schemas.microsoft.com/office/drawing/2014/main" id="{97C44995-A874-9007-B73E-2AF5D39A9D76}"/>
              </a:ext>
            </a:extLst>
          </p:cNvPr>
          <p:cNvSpPr txBox="1"/>
          <p:nvPr/>
        </p:nvSpPr>
        <p:spPr>
          <a:xfrm>
            <a:off x="6847367" y="1630734"/>
            <a:ext cx="5178435"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After hitting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 As, </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screen will be updated with 3 fields that can be updated before the search is saved.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Enter in the applicable data and press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197" y="1779847"/>
            <a:ext cx="6577387" cy="3487425"/>
          </a:xfrm>
          <a:prstGeom prst="rect">
            <a:avLst/>
          </a:prstGeom>
        </p:spPr>
      </p:pic>
    </p:spTree>
    <p:extLst>
      <p:ext uri="{BB962C8B-B14F-4D97-AF65-F5344CB8AC3E}">
        <p14:creationId xmlns:p14="http://schemas.microsoft.com/office/powerpoint/2010/main" val="9973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Report</a:t>
            </a:r>
          </a:p>
        </p:txBody>
      </p:sp>
      <p:sp>
        <p:nvSpPr>
          <p:cNvPr id="7" name="TextBox 6">
            <a:extLst>
              <a:ext uri="{FF2B5EF4-FFF2-40B4-BE49-F238E27FC236}">
                <a16:creationId xmlns:a16="http://schemas.microsoft.com/office/drawing/2014/main" id="{97C44995-A874-9007-B73E-2AF5D39A9D76}"/>
              </a:ext>
            </a:extLst>
          </p:cNvPr>
          <p:cNvSpPr txBox="1"/>
          <p:nvPr/>
        </p:nvSpPr>
        <p:spPr>
          <a:xfrm>
            <a:off x="6654189" y="1630734"/>
            <a:ext cx="53716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view the recently saved search press </a:t>
            </a:r>
            <a:r>
              <a:rPr lang="en-US" sz="3000" b="1" dirty="0">
                <a:solidFill>
                  <a:prstClr val="black"/>
                </a:solidFill>
                <a:latin typeface="Times New Roman" panose="02020603050405020304" pitchFamily="18" charset="0"/>
                <a:cs typeface="Times New Roman" panose="02020603050405020304" pitchFamily="18" charset="0"/>
              </a:rPr>
              <a:t>My Saved Searches</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197" y="1682850"/>
            <a:ext cx="6410873" cy="2315332"/>
          </a:xfrm>
          <a:prstGeom prst="rect">
            <a:avLst/>
          </a:prstGeom>
        </p:spPr>
      </p:pic>
      <p:sp>
        <p:nvSpPr>
          <p:cNvPr id="2" name="Rectangle 1">
            <a:extLst>
              <a:ext uri="{FF2B5EF4-FFF2-40B4-BE49-F238E27FC236}">
                <a16:creationId xmlns:a16="http://schemas.microsoft.com/office/drawing/2014/main" id="{A8650201-7926-D48A-00EA-AD81494F7EDE}"/>
              </a:ext>
            </a:extLst>
          </p:cNvPr>
          <p:cNvSpPr/>
          <p:nvPr/>
        </p:nvSpPr>
        <p:spPr>
          <a:xfrm>
            <a:off x="3933022" y="1784733"/>
            <a:ext cx="1145754" cy="319489"/>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09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a:t>
            </a:r>
          </a:p>
        </p:txBody>
      </p:sp>
      <p:sp>
        <p:nvSpPr>
          <p:cNvPr id="7" name="TextBox 6">
            <a:extLst>
              <a:ext uri="{FF2B5EF4-FFF2-40B4-BE49-F238E27FC236}">
                <a16:creationId xmlns:a16="http://schemas.microsoft.com/office/drawing/2014/main" id="{97C44995-A874-9007-B73E-2AF5D39A9D76}"/>
              </a:ext>
            </a:extLst>
          </p:cNvPr>
          <p:cNvSpPr txBox="1"/>
          <p:nvPr/>
        </p:nvSpPr>
        <p:spPr>
          <a:xfrm>
            <a:off x="729673" y="2556930"/>
            <a:ext cx="1078656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foundation for TVB is in properly assigning claims to the correct service officer. Failure to do this results in reports not being able to be run and extra work through repeated steps later. </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4228171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VFW Membership Report</a:t>
            </a:r>
          </a:p>
        </p:txBody>
      </p:sp>
      <p:sp>
        <p:nvSpPr>
          <p:cNvPr id="7" name="TextBox 6">
            <a:extLst>
              <a:ext uri="{FF2B5EF4-FFF2-40B4-BE49-F238E27FC236}">
                <a16:creationId xmlns:a16="http://schemas.microsoft.com/office/drawing/2014/main" id="{97C44995-A874-9007-B73E-2AF5D39A9D76}"/>
              </a:ext>
            </a:extLst>
          </p:cNvPr>
          <p:cNvSpPr txBox="1"/>
          <p:nvPr/>
        </p:nvSpPr>
        <p:spPr>
          <a:xfrm>
            <a:off x="6351811" y="1630734"/>
            <a:ext cx="567399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newly saved search located, press the Excel button to generate an Excel spreadsheet of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VFW Member-Eligible </a:t>
            </a: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veterans</a:t>
            </a:r>
          </a:p>
        </p:txBody>
      </p:sp>
      <p:sp>
        <p:nvSpPr>
          <p:cNvPr id="3" name="Slide Number Placeholder 2">
            <a:extLst>
              <a:ext uri="{FF2B5EF4-FFF2-40B4-BE49-F238E27FC236}">
                <a16:creationId xmlns:a16="http://schemas.microsoft.com/office/drawing/2014/main" id="{E58F3A64-BF58-C2A6-39FE-27A5A5A9CB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40CCF7E7-69D9-7B99-0E6C-8693D941B4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4637" y="1682850"/>
            <a:ext cx="5673992" cy="2315332"/>
          </a:xfrm>
          <a:prstGeom prst="rect">
            <a:avLst/>
          </a:prstGeom>
        </p:spPr>
      </p:pic>
      <p:sp>
        <p:nvSpPr>
          <p:cNvPr id="2" name="Rectangle 1">
            <a:extLst>
              <a:ext uri="{FF2B5EF4-FFF2-40B4-BE49-F238E27FC236}">
                <a16:creationId xmlns:a16="http://schemas.microsoft.com/office/drawing/2014/main" id="{A8650201-7926-D48A-00EA-AD81494F7EDE}"/>
              </a:ext>
            </a:extLst>
          </p:cNvPr>
          <p:cNvSpPr/>
          <p:nvPr/>
        </p:nvSpPr>
        <p:spPr>
          <a:xfrm>
            <a:off x="1551326" y="3572538"/>
            <a:ext cx="543285" cy="349852"/>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450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Claim Status Update</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49" y="1613118"/>
            <a:ext cx="699591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submitting claims through TVB, it is </a:t>
            </a:r>
            <a:r>
              <a:rPr lang="en-US" sz="2600" b="1" dirty="0">
                <a:solidFill>
                  <a:prstClr val="black"/>
                </a:solidFill>
                <a:latin typeface="Times New Roman" panose="02020603050405020304" pitchFamily="18" charset="0"/>
                <a:cs typeface="Times New Roman" panose="02020603050405020304" pitchFamily="18" charset="0"/>
              </a:rPr>
              <a:t>Required </a:t>
            </a:r>
            <a:r>
              <a:rPr lang="en-US" sz="2600" dirty="0">
                <a:solidFill>
                  <a:prstClr val="black"/>
                </a:solidFill>
                <a:latin typeface="Times New Roman" panose="02020603050405020304" pitchFamily="18" charset="0"/>
                <a:cs typeface="Times New Roman" panose="02020603050405020304" pitchFamily="18" charset="0"/>
              </a:rPr>
              <a:t>to select from the appropriate claim status selection: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Active: </a:t>
            </a:r>
            <a:r>
              <a:rPr kumimoji="0" lang="en-US" sz="2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 686C, 21P-530, 10-10EZ,    21P-527EZ, 21P-534EZ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prstClr val="black"/>
                </a:solidFill>
                <a:latin typeface="Times New Roman" panose="02020603050405020304" pitchFamily="18" charset="0"/>
                <a:cs typeface="Times New Roman" panose="02020603050405020304" pitchFamily="18" charset="0"/>
              </a:rPr>
              <a:t>Higher Level Review: </a:t>
            </a:r>
            <a:r>
              <a:rPr lang="en-US" sz="2600" dirty="0">
                <a:solidFill>
                  <a:prstClr val="black"/>
                </a:solidFill>
                <a:latin typeface="Times New Roman" panose="02020603050405020304" pitchFamily="18" charset="0"/>
                <a:cs typeface="Times New Roman" panose="02020603050405020304" pitchFamily="18" charset="0"/>
              </a:rPr>
              <a:t>20-0996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 to File: </a:t>
            </a:r>
            <a:r>
              <a:rPr kumimoji="0" lang="en-US" sz="2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21-0966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prstClr val="black"/>
                </a:solidFill>
                <a:latin typeface="Times New Roman" panose="02020603050405020304" pitchFamily="18" charset="0"/>
                <a:cs typeface="Times New Roman" panose="02020603050405020304" pitchFamily="18" charset="0"/>
              </a:rPr>
              <a:t>Supplemental Claim: </a:t>
            </a:r>
            <a:r>
              <a:rPr lang="en-US" sz="2600" dirty="0">
                <a:solidFill>
                  <a:prstClr val="black"/>
                </a:solidFill>
                <a:latin typeface="Times New Roman" panose="02020603050405020304" pitchFamily="18" charset="0"/>
                <a:cs typeface="Times New Roman" panose="02020603050405020304" pitchFamily="18" charset="0"/>
              </a:rPr>
              <a:t>20-0995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Incomplete claim: </a:t>
            </a:r>
            <a:r>
              <a:rPr kumimoji="0" lang="en-US" sz="2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21-22 and any other documents or supporting forms submitted to VA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0269" y="1614170"/>
            <a:ext cx="4362451" cy="3335281"/>
          </a:xfrm>
          <a:prstGeom prst="rect">
            <a:avLst/>
          </a:prstGeom>
        </p:spPr>
      </p:pic>
    </p:spTree>
    <p:extLst>
      <p:ext uri="{BB962C8B-B14F-4D97-AF65-F5344CB8AC3E}">
        <p14:creationId xmlns:p14="http://schemas.microsoft.com/office/powerpoint/2010/main" val="1386959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8194157"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has </a:t>
            </a:r>
            <a:r>
              <a:rPr lang="en-US" sz="2600" dirty="0">
                <a:solidFill>
                  <a:prstClr val="black"/>
                </a:solidFill>
                <a:latin typeface="Times New Roman" panose="02020603050405020304" pitchFamily="18" charset="0"/>
                <a:cs typeface="Times New Roman" panose="02020603050405020304" pitchFamily="18" charset="0"/>
              </a:rPr>
              <a:t>an API called </a:t>
            </a:r>
            <a:r>
              <a:rPr lang="en-US" sz="2600" b="1" dirty="0">
                <a:solidFill>
                  <a:prstClr val="black"/>
                </a:solidFill>
                <a:latin typeface="Times New Roman" panose="02020603050405020304" pitchFamily="18" charset="0"/>
                <a:cs typeface="Times New Roman" panose="02020603050405020304" pitchFamily="18" charset="0"/>
              </a:rPr>
              <a:t>VA Benefits Claims </a:t>
            </a:r>
            <a:r>
              <a:rPr lang="en-US" sz="2600" dirty="0">
                <a:solidFill>
                  <a:prstClr val="black"/>
                </a:solidFill>
                <a:latin typeface="Times New Roman" panose="02020603050405020304" pitchFamily="18" charset="0"/>
                <a:cs typeface="Times New Roman" panose="02020603050405020304" pitchFamily="18" charset="0"/>
              </a:rPr>
              <a:t>which allows TVB to connect to VA.gov.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This allows for some actions in TVB to be done in       </a:t>
            </a:r>
            <a:r>
              <a:rPr lang="en-US" sz="2600" b="1" dirty="0">
                <a:solidFill>
                  <a:prstClr val="black"/>
                </a:solidFill>
                <a:latin typeface="Times New Roman" panose="02020603050405020304" pitchFamily="18" charset="0"/>
                <a:cs typeface="Times New Roman" panose="02020603050405020304" pitchFamily="18" charset="0"/>
              </a:rPr>
              <a:t>REAL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The VA Benefits Claims API can be found when inside a veteran's folder toward the bottom of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Click </a:t>
            </a:r>
            <a:r>
              <a:rPr lang="en-US" sz="2600" b="1" dirty="0">
                <a:solidFill>
                  <a:prstClr val="black"/>
                </a:solidFill>
                <a:latin typeface="Times New Roman" panose="02020603050405020304" pitchFamily="18" charset="0"/>
                <a:cs typeface="Times New Roman" panose="02020603050405020304" pitchFamily="18" charset="0"/>
              </a:rPr>
              <a:t>Login</a:t>
            </a:r>
            <a:r>
              <a:rPr lang="en-US" sz="2600" dirty="0">
                <a:solidFill>
                  <a:prstClr val="black"/>
                </a:solidFill>
                <a:latin typeface="Times New Roman" panose="02020603050405020304" pitchFamily="18" charset="0"/>
                <a:cs typeface="Times New Roman" panose="02020603050405020304" pitchFamily="18" charset="0"/>
              </a:rPr>
              <a:t> to connect to continue with this API</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7" name="Picture 6" descr="A screenshot of a computer&#10;&#10;Description automatically generated">
            <a:extLst>
              <a:ext uri="{FF2B5EF4-FFF2-40B4-BE49-F238E27FC236}">
                <a16:creationId xmlns:a16="http://schemas.microsoft.com/office/drawing/2014/main" id="{3123E477-D436-50F7-5D0E-ACE3AAC17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0" y="1620520"/>
            <a:ext cx="2514599" cy="3377094"/>
          </a:xfrm>
          <a:prstGeom prst="rect">
            <a:avLst/>
          </a:prstGeom>
        </p:spPr>
      </p:pic>
    </p:spTree>
    <p:extLst>
      <p:ext uri="{BB962C8B-B14F-4D97-AF65-F5344CB8AC3E}">
        <p14:creationId xmlns:p14="http://schemas.microsoft.com/office/powerpoint/2010/main" val="1128578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1671289"/>
            <a:ext cx="101599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utilizing this functionality, TVB requires </a:t>
            </a:r>
            <a:r>
              <a:rPr lang="en-US" sz="2800" dirty="0">
                <a:solidFill>
                  <a:prstClr val="black"/>
                </a:solidFill>
                <a:latin typeface="Times New Roman" panose="02020603050405020304" pitchFamily="18" charset="0"/>
                <a:cs typeface="Times New Roman" panose="02020603050405020304" pitchFamily="18" charset="0"/>
              </a:rPr>
              <a:t>the user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sign in to VA.gov using one of the following log in methods: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sign in a form&#10;&#10;Description automatically generated">
            <a:extLst>
              <a:ext uri="{FF2B5EF4-FFF2-40B4-BE49-F238E27FC236}">
                <a16:creationId xmlns:a16="http://schemas.microsoft.com/office/drawing/2014/main" id="{6543346E-23B5-A1B5-2D38-48866C207127}"/>
              </a:ext>
            </a:extLst>
          </p:cNvPr>
          <p:cNvPicPr>
            <a:picLocks noChangeAspect="1"/>
          </p:cNvPicPr>
          <p:nvPr/>
        </p:nvPicPr>
        <p:blipFill rotWithShape="1">
          <a:blip r:embed="rId3">
            <a:extLst>
              <a:ext uri="{28A0092B-C50C-407E-A947-70E740481C1C}">
                <a14:useLocalDpi xmlns:a14="http://schemas.microsoft.com/office/drawing/2010/main" val="0"/>
              </a:ext>
            </a:extLst>
          </a:blip>
          <a:srcRect b="5255"/>
          <a:stretch/>
        </p:blipFill>
        <p:spPr>
          <a:xfrm>
            <a:off x="2089432" y="3250243"/>
            <a:ext cx="7921417" cy="2896558"/>
          </a:xfrm>
          <a:prstGeom prst="rect">
            <a:avLst/>
          </a:prstGeom>
        </p:spPr>
      </p:pic>
    </p:spTree>
    <p:extLst>
      <p:ext uri="{BB962C8B-B14F-4D97-AF65-F5344CB8AC3E}">
        <p14:creationId xmlns:p14="http://schemas.microsoft.com/office/powerpoint/2010/main" val="4285150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Log  </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1630649"/>
            <a:ext cx="1015999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a:t>
            </a:r>
            <a:r>
              <a:rPr lang="en-US" sz="2800" dirty="0">
                <a:solidFill>
                  <a:prstClr val="black"/>
                </a:solidFill>
                <a:latin typeface="Times New Roman" panose="02020603050405020304" pitchFamily="18" charset="0"/>
                <a:cs typeface="Times New Roman" panose="02020603050405020304" pitchFamily="18" charset="0"/>
              </a:rPr>
              <a:t>the user</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does not have any of these accounts, </a:t>
            </a:r>
            <a:r>
              <a:rPr lang="en-US" sz="2800" dirty="0">
                <a:solidFill>
                  <a:prstClr val="black"/>
                </a:solidFill>
                <a:latin typeface="Times New Roman" panose="02020603050405020304" pitchFamily="18" charset="0"/>
                <a:cs typeface="Times New Roman" panose="02020603050405020304" pitchFamily="18" charset="0"/>
              </a:rPr>
              <a:t>they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can create either an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Login.gov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ID.me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account directly from the page by clicking the hyperlinks at the bottom. </a:t>
            </a: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fld id="{E2FB73DA-5FDE-45B5-BAA4-C61223CC44F6}" type="slidenum">
              <a:rPr lang="en-US" smtClean="0"/>
              <a:pPr/>
              <a:t>34</a:t>
            </a:fld>
            <a:endParaRPr lang="en-US" dirty="0"/>
          </a:p>
        </p:txBody>
      </p:sp>
      <p:pic>
        <p:nvPicPr>
          <p:cNvPr id="5" name="Picture 4" descr="A screenshot of a login page&#10;&#10;Description automatically generated">
            <a:extLst>
              <a:ext uri="{FF2B5EF4-FFF2-40B4-BE49-F238E27FC236}">
                <a16:creationId xmlns:a16="http://schemas.microsoft.com/office/drawing/2014/main" id="{6A3F5091-8A7D-3A1D-D34E-E8CC0FCD6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840" y="3041262"/>
            <a:ext cx="6614159" cy="3681694"/>
          </a:xfrm>
          <a:prstGeom prst="rect">
            <a:avLst/>
          </a:prstGeom>
        </p:spPr>
      </p:pic>
      <p:sp>
        <p:nvSpPr>
          <p:cNvPr id="6" name="Rectangle 5">
            <a:extLst>
              <a:ext uri="{FF2B5EF4-FFF2-40B4-BE49-F238E27FC236}">
                <a16:creationId xmlns:a16="http://schemas.microsoft.com/office/drawing/2014/main" id="{C24D1525-E6A3-F915-A14C-5715B6EB456E}"/>
              </a:ext>
            </a:extLst>
          </p:cNvPr>
          <p:cNvSpPr/>
          <p:nvPr/>
        </p:nvSpPr>
        <p:spPr>
          <a:xfrm>
            <a:off x="5750560" y="5852160"/>
            <a:ext cx="2042160" cy="869315"/>
          </a:xfrm>
          <a:prstGeom prst="rect">
            <a:avLst/>
          </a:prstGeom>
          <a:noFill/>
          <a:ln w="1270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726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Account Set up</a:t>
            </a:r>
          </a:p>
        </p:txBody>
      </p:sp>
      <p:sp>
        <p:nvSpPr>
          <p:cNvPr id="8" name="TextBox 7">
            <a:extLst>
              <a:ext uri="{FF2B5EF4-FFF2-40B4-BE49-F238E27FC236}">
                <a16:creationId xmlns:a16="http://schemas.microsoft.com/office/drawing/2014/main" id="{CCFA6A0B-0A81-E520-F517-45F9323B90EC}"/>
              </a:ext>
            </a:extLst>
          </p:cNvPr>
          <p:cNvSpPr txBox="1"/>
          <p:nvPr/>
        </p:nvSpPr>
        <p:spPr>
          <a:xfrm>
            <a:off x="995680" y="2601315"/>
            <a:ext cx="1015999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Times New Roman" panose="02020603050405020304" pitchFamily="18" charset="0"/>
                <a:cs typeface="Times New Roman" panose="02020603050405020304" pitchFamily="18" charset="0"/>
              </a:rPr>
              <a:t>An in depth guide for creating either a Login.gov or ID.ME account can be found in the OLP next to this presentation.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47978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Once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logged into the VA Benefits Claims section, clicking on VA Benefits Claims will populate new buttons.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3B2B05BF-D1B7-C3E1-B4B7-78B06F34D079}"/>
              </a:ext>
            </a:extLst>
          </p:cNvPr>
          <p:cNvPicPr>
            <a:picLocks noChangeAspect="1"/>
          </p:cNvPicPr>
          <p:nvPr/>
        </p:nvPicPr>
        <p:blipFill rotWithShape="1">
          <a:blip r:embed="rId3">
            <a:extLst>
              <a:ext uri="{28A0092B-C50C-407E-A947-70E740481C1C}">
                <a14:useLocalDpi xmlns:a14="http://schemas.microsoft.com/office/drawing/2010/main" val="0"/>
              </a:ext>
            </a:extLst>
          </a:blip>
          <a:srcRect l="2131" r="2087"/>
          <a:stretch/>
        </p:blipFill>
        <p:spPr>
          <a:xfrm>
            <a:off x="2225406" y="3424877"/>
            <a:ext cx="7744859" cy="2931473"/>
          </a:xfrm>
          <a:prstGeom prst="rect">
            <a:avLst/>
          </a:prstGeom>
        </p:spPr>
      </p:pic>
    </p:spTree>
    <p:extLst>
      <p:ext uri="{BB962C8B-B14F-4D97-AF65-F5344CB8AC3E}">
        <p14:creationId xmlns:p14="http://schemas.microsoft.com/office/powerpoint/2010/main" val="3165763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Claim Status  </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Status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button will populate all the veteran’s claims (past and present) and show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Date Filed</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Claim Type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Status</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3B2B05BF-D1B7-C3E1-B4B7-78B06F34D079}"/>
              </a:ext>
            </a:extLst>
          </p:cNvPr>
          <p:cNvPicPr>
            <a:picLocks noChangeAspect="1"/>
          </p:cNvPicPr>
          <p:nvPr/>
        </p:nvPicPr>
        <p:blipFill>
          <a:blip r:embed="rId3">
            <a:extLst>
              <a:ext uri="{28A0092B-C50C-407E-A947-70E740481C1C}">
                <a14:useLocalDpi xmlns:a14="http://schemas.microsoft.com/office/drawing/2010/main" val="0"/>
              </a:ext>
            </a:extLst>
          </a:blip>
          <a:srcRect t="15290" b="15290"/>
          <a:stretch/>
        </p:blipFill>
        <p:spPr>
          <a:xfrm>
            <a:off x="2225406" y="3424877"/>
            <a:ext cx="7744859" cy="2931473"/>
          </a:xfrm>
          <a:prstGeom prst="rect">
            <a:avLst/>
          </a:prstGeom>
        </p:spPr>
      </p:pic>
    </p:spTree>
    <p:extLst>
      <p:ext uri="{BB962C8B-B14F-4D97-AF65-F5344CB8AC3E}">
        <p14:creationId xmlns:p14="http://schemas.microsoft.com/office/powerpoint/2010/main" val="635854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lstStyle/>
          <a:p>
            <a:r>
              <a:rPr lang="en-US" b="1" dirty="0">
                <a:latin typeface="Times New Roman" panose="02020603050405020304" pitchFamily="18" charset="0"/>
                <a:cs typeface="Times New Roman" panose="02020603050405020304" pitchFamily="18" charset="0"/>
              </a:rPr>
              <a:t>VA Benefits Claims: Check POA</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1" y="1478249"/>
            <a:ext cx="11043684"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Check POA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button will populate the veteran’s current POA as well as list any Previous POAs.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a:extLst>
              <a:ext uri="{FF2B5EF4-FFF2-40B4-BE49-F238E27FC236}">
                <a16:creationId xmlns:a16="http://schemas.microsoft.com/office/drawing/2014/main" id="{3B2B05BF-D1B7-C3E1-B4B7-78B06F34D079}"/>
              </a:ext>
            </a:extLst>
          </p:cNvPr>
          <p:cNvPicPr>
            <a:picLocks noChangeAspect="1"/>
          </p:cNvPicPr>
          <p:nvPr/>
        </p:nvPicPr>
        <p:blipFill>
          <a:blip r:embed="rId3">
            <a:extLst>
              <a:ext uri="{28A0092B-C50C-407E-A947-70E740481C1C}">
                <a14:useLocalDpi xmlns:a14="http://schemas.microsoft.com/office/drawing/2010/main" val="0"/>
              </a:ext>
            </a:extLst>
          </a:blip>
          <a:srcRect t="3547" b="3547"/>
          <a:stretch/>
        </p:blipFill>
        <p:spPr>
          <a:xfrm>
            <a:off x="2225406" y="3424877"/>
            <a:ext cx="7744859" cy="2931473"/>
          </a:xfrm>
          <a:prstGeom prst="rect">
            <a:avLst/>
          </a:prstGeom>
        </p:spPr>
      </p:pic>
    </p:spTree>
    <p:extLst>
      <p:ext uri="{BB962C8B-B14F-4D97-AF65-F5344CB8AC3E}">
        <p14:creationId xmlns:p14="http://schemas.microsoft.com/office/powerpoint/2010/main" val="23543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325120" y="1478249"/>
            <a:ext cx="11196320"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Another function of VA Benefits Claims is the ability to submit 21-22s, ITFs and 526EZs  directly into VBMS.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utilize this function, the following must be true.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Times New Roman" panose="02020603050405020304" pitchFamily="18" charset="0"/>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Logged into VA.gov through VA Benefits Claims</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lang="en-US" sz="3200" dirty="0">
                <a:solidFill>
                  <a:prstClr val="black"/>
                </a:solidFill>
                <a:latin typeface="Times New Roman" panose="02020603050405020304" pitchFamily="18" charset="0"/>
                <a:cs typeface="Times New Roman" panose="02020603050405020304" pitchFamily="18" charset="0"/>
              </a:rPr>
              <a:t>The veteran’s folder is assigned to </a:t>
            </a:r>
            <a:r>
              <a:rPr lang="en-US" sz="3200" b="1" dirty="0">
                <a:solidFill>
                  <a:prstClr val="black"/>
                </a:solidFill>
                <a:latin typeface="Times New Roman" panose="02020603050405020304" pitchFamily="18" charset="0"/>
                <a:cs typeface="Times New Roman" panose="02020603050405020304" pitchFamily="18" charset="0"/>
              </a:rPr>
              <a:t>Your Field Office </a:t>
            </a:r>
            <a:r>
              <a:rPr lang="en-US" sz="3200" dirty="0">
                <a:solidFill>
                  <a:prstClr val="black"/>
                </a:solidFill>
                <a:latin typeface="Times New Roman" panose="02020603050405020304" pitchFamily="18" charset="0"/>
                <a:cs typeface="Times New Roman" panose="02020603050405020304" pitchFamily="18" charset="0"/>
              </a:rPr>
              <a:t>and </a:t>
            </a:r>
            <a:r>
              <a:rPr lang="en-US" sz="3200" b="1" dirty="0">
                <a:solidFill>
                  <a:prstClr val="black"/>
                </a:solidFill>
                <a:latin typeface="Times New Roman" panose="02020603050405020304" pitchFamily="18" charset="0"/>
                <a:cs typeface="Times New Roman" panose="02020603050405020304" pitchFamily="18" charset="0"/>
              </a:rPr>
              <a:t>Yourself</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5176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to the Field Office</a:t>
            </a:r>
          </a:p>
        </p:txBody>
      </p:sp>
      <p:sp>
        <p:nvSpPr>
          <p:cNvPr id="7" name="TextBox 6">
            <a:extLst>
              <a:ext uri="{FF2B5EF4-FFF2-40B4-BE49-F238E27FC236}">
                <a16:creationId xmlns:a16="http://schemas.microsoft.com/office/drawing/2014/main" id="{97C44995-A874-9007-B73E-2AF5D39A9D76}"/>
              </a:ext>
            </a:extLst>
          </p:cNvPr>
          <p:cNvSpPr txBox="1"/>
          <p:nvPr/>
        </p:nvSpPr>
        <p:spPr>
          <a:xfrm>
            <a:off x="390237" y="1379398"/>
            <a:ext cx="619481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Times New Roman" panose="02020603050405020304" pitchFamily="18" charset="0"/>
                <a:cs typeface="Times New Roman" panose="02020603050405020304" pitchFamily="18" charset="0"/>
              </a:rPr>
              <a:t>When creating a new veteran folder in TVB, follow these steps to assign the veteran to the correct </a:t>
            </a:r>
            <a:r>
              <a:rPr lang="en-US" sz="3000" b="1" dirty="0">
                <a:solidFill>
                  <a:prstClr val="black"/>
                </a:solidFill>
                <a:latin typeface="Times New Roman" panose="02020603050405020304" pitchFamily="18" charset="0"/>
                <a:cs typeface="Times New Roman" panose="02020603050405020304" pitchFamily="18" charset="0"/>
              </a:rPr>
              <a:t>Field Office</a:t>
            </a:r>
            <a:r>
              <a:rPr lang="en-US" sz="3000" dirty="0">
                <a:solidFill>
                  <a:prstClr val="black"/>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lang="en-US" sz="3000" dirty="0">
                <a:solidFill>
                  <a:prstClr val="black"/>
                </a:solidFill>
                <a:latin typeface="Times New Roman" panose="02020603050405020304" pitchFamily="18" charset="0"/>
                <a:cs typeface="Times New Roman" panose="02020603050405020304" pitchFamily="18" charset="0"/>
              </a:rPr>
              <a:t>In the required area of Field Office, Select the </a:t>
            </a:r>
            <a:r>
              <a:rPr lang="en-US" sz="3600" b="1" dirty="0">
                <a:solidFill>
                  <a:prstClr val="black"/>
                </a:solidFill>
                <a:latin typeface="Times New Roman" panose="02020603050405020304" pitchFamily="18" charset="0"/>
                <a:cs typeface="Times New Roman" panose="02020603050405020304" pitchFamily="18" charset="0"/>
              </a:rPr>
              <a:t>+</a:t>
            </a:r>
            <a:r>
              <a:rPr lang="en-US" sz="3000" dirty="0">
                <a:solidFill>
                  <a:prstClr val="black"/>
                </a:solidFill>
                <a:latin typeface="Times New Roman" panose="02020603050405020304" pitchFamily="18" charset="0"/>
                <a:cs typeface="Times New Roman" panose="02020603050405020304" pitchFamily="18" charset="0"/>
              </a:rPr>
              <a:t> next to VFW to expand the drop-down menu</a:t>
            </a:r>
            <a:endParaRPr lang="en-US" sz="3000" b="1" dirty="0">
              <a:solidFill>
                <a:prstClr val="black"/>
              </a:solidFill>
              <a:latin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a:t>
            </a:r>
            <a:r>
              <a:rPr lang="en-US" sz="3000" b="1" dirty="0">
                <a:solidFill>
                  <a:prstClr val="black"/>
                </a:solidFill>
                <a:latin typeface="Times New Roman" panose="02020603050405020304" pitchFamily="18" charset="0"/>
                <a:cs typeface="Times New Roman" panose="02020603050405020304" pitchFamily="18" charset="0"/>
              </a:rPr>
              <a:t>Quality Assurance (QA)</a:t>
            </a:r>
            <a:r>
              <a:rPr lang="en-US" sz="3000" dirty="0">
                <a:solidFill>
                  <a:prstClr val="black"/>
                </a:solidFill>
                <a:latin typeface="Times New Roman" panose="02020603050405020304" pitchFamily="18" charset="0"/>
                <a:cs typeface="Times New Roman" panose="02020603050405020304" pitchFamily="18" charset="0"/>
              </a:rPr>
              <a:t>. </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on the region your office is located in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QA East </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QA West</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A02B9121-D82E-4E43-04ED-ABA976ACFB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5689" y="1578186"/>
            <a:ext cx="5293841" cy="3227720"/>
          </a:xfrm>
          <a:prstGeom prst="rect">
            <a:avLst/>
          </a:prstGeom>
        </p:spPr>
      </p:pic>
    </p:spTree>
    <p:extLst>
      <p:ext uri="{BB962C8B-B14F-4D97-AF65-F5344CB8AC3E}">
        <p14:creationId xmlns:p14="http://schemas.microsoft.com/office/powerpoint/2010/main" val="1033804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11236960" cy="50167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submit a form directly into VBMS a claim must first be created.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the veteran folder Create a new claim and hit Save. </a:t>
            </a:r>
          </a:p>
          <a:p>
            <a:pPr marR="0" lvl="0" algn="l" defTabSz="914400" rtl="0" eaLnBrk="1" fontAlgn="auto" latinLnBrk="0" hangingPunct="1">
              <a:lnSpc>
                <a:spcPct val="100000"/>
              </a:lnSpc>
              <a:spcBef>
                <a:spcPts val="0"/>
              </a:spcBef>
              <a:spcAft>
                <a:spcPts val="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Create the form using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 and Form Tab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lang="en-US" sz="3200" dirty="0">
                <a:solidFill>
                  <a:prstClr val="black"/>
                </a:solidFill>
                <a:latin typeface="Times New Roman" panose="02020603050405020304" pitchFamily="18" charset="0"/>
                <a:cs typeface="Times New Roman" panose="02020603050405020304" pitchFamily="18" charset="0"/>
              </a:rPr>
              <a:t>once complete press</a:t>
            </a:r>
            <a:r>
              <a:rPr lang="en-US" sz="3200" b="1" dirty="0">
                <a:solidFill>
                  <a:prstClr val="black"/>
                </a:solidFill>
                <a:latin typeface="Times New Roman" panose="02020603050405020304" pitchFamily="18" charset="0"/>
                <a:cs typeface="Times New Roman" panose="02020603050405020304" pitchFamily="18" charset="0"/>
              </a:rPr>
              <a:t> Marked As Signed</a:t>
            </a:r>
            <a:r>
              <a:rPr lang="en-US" sz="3200" dirty="0">
                <a:solidFill>
                  <a:prstClr val="black"/>
                </a:solidFill>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endParaRPr lang="en-US" sz="3200" b="1" dirty="0">
              <a:solidFill>
                <a:prstClr val="black"/>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black"/>
                </a:solidFill>
                <a:latin typeface="Times New Roman" panose="02020603050405020304" pitchFamily="18" charset="0"/>
                <a:cs typeface="Times New Roman" panose="02020603050405020304" pitchFamily="18" charset="0"/>
              </a:rPr>
              <a:t>** If the claim folder does not have a form that has been     </a:t>
            </a:r>
            <a:r>
              <a:rPr lang="en-US" sz="3200" b="1" dirty="0">
                <a:solidFill>
                  <a:prstClr val="black"/>
                </a:solidFill>
                <a:latin typeface="Times New Roman" panose="02020603050405020304" pitchFamily="18" charset="0"/>
                <a:cs typeface="Times New Roman" panose="02020603050405020304" pitchFamily="18" charset="0"/>
              </a:rPr>
              <a:t>Marked As Signed</a:t>
            </a:r>
            <a:r>
              <a:rPr lang="en-US" sz="3200" dirty="0">
                <a:solidFill>
                  <a:prstClr val="black"/>
                </a:solidFill>
                <a:latin typeface="Times New Roman" panose="02020603050405020304" pitchFamily="18" charset="0"/>
                <a:cs typeface="Times New Roman" panose="02020603050405020304" pitchFamily="18" charset="0"/>
              </a:rPr>
              <a:t> nothing will populate in the Signed Form Document Box**</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6157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VA Benefits Claims:                                   Submitting Forms Directly into VBMS</a:t>
            </a:r>
          </a:p>
        </p:txBody>
      </p:sp>
      <p:sp>
        <p:nvSpPr>
          <p:cNvPr id="8" name="TextBox 7">
            <a:extLst>
              <a:ext uri="{FF2B5EF4-FFF2-40B4-BE49-F238E27FC236}">
                <a16:creationId xmlns:a16="http://schemas.microsoft.com/office/drawing/2014/main" id="{CCFA6A0B-0A81-E520-F517-45F9323B90EC}"/>
              </a:ext>
            </a:extLst>
          </p:cNvPr>
          <p:cNvSpPr txBox="1"/>
          <p:nvPr/>
        </p:nvSpPr>
        <p:spPr>
          <a:xfrm>
            <a:off x="609600" y="1478249"/>
            <a:ext cx="1123696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form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follow the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TVB Breadcrumb Trail</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back to the claim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Scroll back down to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 Benefits Claims </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3 new buttons have populated: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POA(21-22) 	ITF(21-0966) 	Disability Compensation (21-526EZ)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5" name="Picture 4" descr="A screenshot of a phone&#10;&#10;Description automatically generated">
            <a:extLst>
              <a:ext uri="{FF2B5EF4-FFF2-40B4-BE49-F238E27FC236}">
                <a16:creationId xmlns:a16="http://schemas.microsoft.com/office/drawing/2014/main" id="{2B081C23-CE46-D451-B31F-9F6233178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860" y="4206240"/>
            <a:ext cx="7634079" cy="1905068"/>
          </a:xfrm>
          <a:prstGeom prst="rect">
            <a:avLst/>
          </a:prstGeom>
        </p:spPr>
      </p:pic>
    </p:spTree>
    <p:extLst>
      <p:ext uri="{BB962C8B-B14F-4D97-AF65-F5344CB8AC3E}">
        <p14:creationId xmlns:p14="http://schemas.microsoft.com/office/powerpoint/2010/main" val="2100651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a:t>
            </a:r>
            <a:r>
              <a:rPr lang="en-US" sz="3200" b="1" dirty="0">
                <a:solidFill>
                  <a:prstClr val="black"/>
                </a:solidFill>
                <a:latin typeface="Times New Roman" panose="02020603050405020304" pitchFamily="18" charset="0"/>
                <a:cs typeface="Times New Roman" panose="02020603050405020304" pitchFamily="18" charset="0"/>
              </a:rPr>
              <a:t>POA(21-22) </a:t>
            </a:r>
            <a:r>
              <a:rPr lang="en-US" sz="3200" dirty="0">
                <a:solidFill>
                  <a:prstClr val="black"/>
                </a:solidFill>
                <a:latin typeface="Times New Roman" panose="02020603050405020304" pitchFamily="18" charset="0"/>
                <a:cs typeface="Times New Roman" panose="02020603050405020304" pitchFamily="18" charset="0"/>
              </a:rPr>
              <a:t>button takes the user to a page where they can attach a TVB Created,       </a:t>
            </a:r>
            <a:r>
              <a:rPr lang="en-US" sz="3200" b="1" dirty="0">
                <a:solidFill>
                  <a:prstClr val="black"/>
                </a:solidFill>
                <a:latin typeface="Times New Roman" panose="02020603050405020304" pitchFamily="18" charset="0"/>
                <a:cs typeface="Times New Roman" panose="02020603050405020304" pitchFamily="18" charset="0"/>
              </a:rPr>
              <a:t>Marked As Signed </a:t>
            </a:r>
            <a:r>
              <a:rPr lang="en-US" sz="3200" dirty="0">
                <a:solidFill>
                  <a:prstClr val="black"/>
                </a:solidFill>
                <a:latin typeface="Times New Roman" panose="02020603050405020304" pitchFamily="18" charset="0"/>
                <a:cs typeface="Times New Roman" panose="02020603050405020304" pitchFamily="18" charset="0"/>
              </a:rPr>
              <a:t>21-22 directly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note for those who have multiple accreditations to select the correct POA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1756882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The page contains required fields such as POA,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Authorizations and limits.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has a dropdown box that will populate with the</a:t>
            </a:r>
            <a:r>
              <a:rPr lang="en-US" sz="3200" dirty="0">
                <a:solidFill>
                  <a:prstClr val="black"/>
                </a:solidFill>
                <a:latin typeface="Times New Roman" panose="02020603050405020304" pitchFamily="18" charset="0"/>
                <a:cs typeface="Times New Roman" panose="02020603050405020304" pitchFamily="18" charset="0"/>
              </a:rPr>
              <a:t> claim form that was generated and </a:t>
            </a:r>
            <a:r>
              <a:rPr lang="en-US" sz="3200" b="1" dirty="0">
                <a:solidFill>
                  <a:prstClr val="black"/>
                </a:solidFill>
                <a:latin typeface="Times New Roman" panose="02020603050405020304" pitchFamily="18" charset="0"/>
                <a:cs typeface="Times New Roman" panose="02020603050405020304" pitchFamily="18" charset="0"/>
              </a:rPr>
              <a:t>Marked As Signed </a:t>
            </a:r>
            <a:r>
              <a:rPr lang="en-US" sz="3200" dirty="0">
                <a:solidFill>
                  <a:prstClr val="black"/>
                </a:solidFill>
                <a:latin typeface="Times New Roman" panose="02020603050405020304" pitchFamily="18" charset="0"/>
                <a:cs typeface="Times New Roman" panose="02020603050405020304" pitchFamily="18" charset="0"/>
              </a:rPr>
              <a:t>in TVB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881366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POA(21-22)</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00169"/>
            <a:ext cx="581355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all required fields addressed, click submit to Submit the form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note that the Authorization and limits on the signed 21-22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MATCH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boxes displayed on the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descr="A screenshot of a computer&#10;&#10;Description automatically generated">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360" y="1537098"/>
            <a:ext cx="5099810" cy="4772034"/>
          </a:xfrm>
          <a:prstGeom prst="rect">
            <a:avLst/>
          </a:prstGeom>
        </p:spPr>
      </p:pic>
    </p:spTree>
    <p:extLst>
      <p:ext uri="{BB962C8B-B14F-4D97-AF65-F5344CB8AC3E}">
        <p14:creationId xmlns:p14="http://schemas.microsoft.com/office/powerpoint/2010/main" val="155224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ITF (21-0966)</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To submit an ITF a TVB claim must be created.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With the Claim created select ITF (21-0966) which takes the user to the ITF screen.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2236308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ITF (21-0966)</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5502"/>
            <a:ext cx="5813550"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Press Validate to confirm POA with VA, TVB will provide a </a:t>
            </a:r>
            <a:r>
              <a:rPr lang="en-US" sz="2600" dirty="0">
                <a:solidFill>
                  <a:prstClr val="black"/>
                </a:solidFill>
                <a:latin typeface="Times New Roman" panose="02020603050405020304" pitchFamily="18" charset="0"/>
                <a:cs typeface="Times New Roman" panose="02020603050405020304" pitchFamily="18" charset="0"/>
              </a:rPr>
              <a:t>message that says valid if good or an error message that will need to be corrected. </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After confirmation press submit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TVB will populate the previously empty boxes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Claim Type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Intent to File Date of Submission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Times New Roman" panose="02020603050405020304" pitchFamily="18" charset="0"/>
                <a:cs typeface="Times New Roman" panose="02020603050405020304" pitchFamily="18" charset="0"/>
              </a:rPr>
              <a:t>Submission ID (confirmation number)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63360" y="1615502"/>
            <a:ext cx="5099810" cy="1953306"/>
          </a:xfrm>
          <a:prstGeom prst="rect">
            <a:avLst/>
          </a:prstGeom>
        </p:spPr>
      </p:pic>
    </p:spTree>
    <p:extLst>
      <p:ext uri="{BB962C8B-B14F-4D97-AF65-F5344CB8AC3E}">
        <p14:creationId xmlns:p14="http://schemas.microsoft.com/office/powerpoint/2010/main" val="113648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Disability Compensation (21-526EZ)</a:t>
            </a:r>
          </a:p>
        </p:txBody>
      </p:sp>
      <p:sp>
        <p:nvSpPr>
          <p:cNvPr id="8" name="TextBox 7">
            <a:extLst>
              <a:ext uri="{FF2B5EF4-FFF2-40B4-BE49-F238E27FC236}">
                <a16:creationId xmlns:a16="http://schemas.microsoft.com/office/drawing/2014/main" id="{CCFA6A0B-0A81-E520-F517-45F9323B90EC}"/>
              </a:ext>
            </a:extLst>
          </p:cNvPr>
          <p:cNvSpPr txBox="1"/>
          <p:nvPr/>
        </p:nvSpPr>
        <p:spPr>
          <a:xfrm>
            <a:off x="282450" y="1520785"/>
            <a:ext cx="5813550"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button takes the user to a page where they can attach a TVB Created,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21-526EZ directly to VBMS.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has a dropdown box that will populate with the claim form that was generated and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Marked As Signed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TVB</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37119" y="1404778"/>
            <a:ext cx="4546962" cy="5203322"/>
          </a:xfrm>
          <a:prstGeom prst="rect">
            <a:avLst/>
          </a:prstGeom>
        </p:spPr>
      </p:pic>
    </p:spTree>
    <p:extLst>
      <p:ext uri="{BB962C8B-B14F-4D97-AF65-F5344CB8AC3E}">
        <p14:creationId xmlns:p14="http://schemas.microsoft.com/office/powerpoint/2010/main" val="144987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6" y="18255"/>
            <a:ext cx="11043684" cy="1325563"/>
          </a:xfrm>
        </p:spPr>
        <p:txBody>
          <a:bodyPr>
            <a:normAutofit/>
          </a:bodyPr>
          <a:lstStyle/>
          <a:p>
            <a:r>
              <a:rPr lang="en-US" sz="4200" b="1" dirty="0">
                <a:latin typeface="Times New Roman" panose="02020603050405020304" pitchFamily="18" charset="0"/>
                <a:cs typeface="Times New Roman" panose="02020603050405020304" pitchFamily="18" charset="0"/>
              </a:rPr>
              <a:t>Submitting Forms Directly into VBMS Disability Compensation (21-526EZ)</a:t>
            </a:r>
          </a:p>
        </p:txBody>
      </p:sp>
      <p:sp>
        <p:nvSpPr>
          <p:cNvPr id="8" name="TextBox 7">
            <a:extLst>
              <a:ext uri="{FF2B5EF4-FFF2-40B4-BE49-F238E27FC236}">
                <a16:creationId xmlns:a16="http://schemas.microsoft.com/office/drawing/2014/main" id="{CCFA6A0B-0A81-E520-F517-45F9323B90EC}"/>
              </a:ext>
            </a:extLst>
          </p:cNvPr>
          <p:cNvSpPr txBox="1"/>
          <p:nvPr/>
        </p:nvSpPr>
        <p:spPr>
          <a:xfrm>
            <a:off x="244350" y="1613118"/>
            <a:ext cx="581355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page only has the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Signed Form Document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 a required field but will default to Fully Developed Claim and Original Claim.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Veteran Documents </a:t>
            </a:r>
            <a:r>
              <a:rPr lang="en-US" sz="3200" dirty="0">
                <a:solidFill>
                  <a:prstClr val="black"/>
                </a:solidFill>
                <a:latin typeface="Times New Roman" panose="02020603050405020304" pitchFamily="18" charset="0"/>
                <a:cs typeface="Times New Roman" panose="02020603050405020304" pitchFamily="18" charset="0"/>
              </a:rPr>
              <a:t>can also be submitted with the 21-526EZ directly into VBMS.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01B35BDD-269C-5160-F311-EFB54F9B8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97E44B9F-67C2-254F-205A-9C7BF22FFC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96101" y="1427502"/>
            <a:ext cx="4307111" cy="4928848"/>
          </a:xfrm>
          <a:prstGeom prst="rect">
            <a:avLst/>
          </a:prstGeom>
        </p:spPr>
      </p:pic>
    </p:spTree>
    <p:extLst>
      <p:ext uri="{BB962C8B-B14F-4D97-AF65-F5344CB8AC3E}">
        <p14:creationId xmlns:p14="http://schemas.microsoft.com/office/powerpoint/2010/main" val="3523144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endParaRPr kumimoji="0" lang="en-US" altLang="en-US" sz="60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4A42F64-D194-1F61-918A-5056961FC552}"/>
              </a:ext>
            </a:extLst>
          </p:cNvPr>
          <p:cNvSpPr txBox="1"/>
          <p:nvPr/>
        </p:nvSpPr>
        <p:spPr>
          <a:xfrm>
            <a:off x="3710609" y="2057400"/>
            <a:ext cx="81765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Skill Level Training Conference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Tyler’s Veteran Benefits (TVB)</a:t>
            </a:r>
          </a:p>
        </p:txBody>
      </p:sp>
      <p:sp>
        <p:nvSpPr>
          <p:cNvPr id="3" name="TextBox 2">
            <a:extLst>
              <a:ext uri="{FF2B5EF4-FFF2-40B4-BE49-F238E27FC236}">
                <a16:creationId xmlns:a16="http://schemas.microsoft.com/office/drawing/2014/main" id="{99381791-37E9-6F76-9EFD-09DB075C071E}"/>
              </a:ext>
            </a:extLst>
          </p:cNvPr>
          <p:cNvSpPr txBox="1"/>
          <p:nvPr/>
        </p:nvSpPr>
        <p:spPr>
          <a:xfrm>
            <a:off x="4267200" y="3810000"/>
            <a:ext cx="7696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scan the QR Code or click on the link below to take an anonymous survey about your experience during the 2023 Skill Level Training Conference. </a:t>
            </a:r>
          </a:p>
        </p:txBody>
      </p:sp>
      <p:sp>
        <p:nvSpPr>
          <p:cNvPr id="4" name="TextBox 3">
            <a:extLst>
              <a:ext uri="{FF2B5EF4-FFF2-40B4-BE49-F238E27FC236}">
                <a16:creationId xmlns:a16="http://schemas.microsoft.com/office/drawing/2014/main" id="{3A7F7896-630A-F4BE-6100-D00D30E1198E}"/>
              </a:ext>
            </a:extLst>
          </p:cNvPr>
          <p:cNvSpPr txBox="1"/>
          <p:nvPr/>
        </p:nvSpPr>
        <p:spPr>
          <a:xfrm>
            <a:off x="5105400" y="6172200"/>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https://www.research.net/r/8PC8JLW</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E4FBE22-6328-B8A4-8991-BDDE962BDC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8400" y="4648200"/>
            <a:ext cx="1524000" cy="1524000"/>
          </a:xfrm>
          <a:prstGeom prst="rect">
            <a:avLst/>
          </a:prstGeom>
        </p:spPr>
      </p:pic>
    </p:spTree>
    <p:extLst>
      <p:ext uri="{BB962C8B-B14F-4D97-AF65-F5344CB8AC3E}">
        <p14:creationId xmlns:p14="http://schemas.microsoft.com/office/powerpoint/2010/main" val="331079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to the Field Office</a:t>
            </a:r>
          </a:p>
        </p:txBody>
      </p:sp>
      <p:sp>
        <p:nvSpPr>
          <p:cNvPr id="7" name="TextBox 6">
            <a:extLst>
              <a:ext uri="{FF2B5EF4-FFF2-40B4-BE49-F238E27FC236}">
                <a16:creationId xmlns:a16="http://schemas.microsoft.com/office/drawing/2014/main" id="{97C44995-A874-9007-B73E-2AF5D39A9D76}"/>
              </a:ext>
            </a:extLst>
          </p:cNvPr>
          <p:cNvSpPr txBox="1"/>
          <p:nvPr/>
        </p:nvSpPr>
        <p:spPr>
          <a:xfrm>
            <a:off x="390237" y="1379398"/>
            <a:ext cx="619481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correct</a:t>
            </a:r>
            <a:r>
              <a:rPr lang="en-US" sz="3000" dirty="0">
                <a:solidFill>
                  <a:prstClr val="black"/>
                </a:solidFill>
                <a:latin typeface="Times New Roman" panose="02020603050405020304" pitchFamily="18" charset="0"/>
                <a:cs typeface="Times New Roman" panose="02020603050405020304" pitchFamily="18" charset="0"/>
              </a:rPr>
              <a:t> Quality Assurance Region Selected a new dropdown will populate with that region’s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Select </a:t>
            </a:r>
            <a:r>
              <a:rPr lang="en-US" sz="3000" dirty="0">
                <a:solidFill>
                  <a:prstClr val="black"/>
                </a:solidFill>
                <a:latin typeface="Times New Roman" panose="02020603050405020304" pitchFamily="18" charset="0"/>
                <a:cs typeface="Times New Roman" panose="02020603050405020304" pitchFamily="18" charset="0"/>
              </a:rPr>
              <a:t>the </a:t>
            </a:r>
            <a:r>
              <a:rPr lang="en-US" sz="3000" b="1" dirty="0">
                <a:solidFill>
                  <a:prstClr val="black"/>
                </a:solidFill>
                <a:latin typeface="Times New Roman" panose="02020603050405020304" pitchFamily="18" charset="0"/>
                <a:cs typeface="Times New Roman" panose="02020603050405020304" pitchFamily="18" charset="0"/>
              </a:rPr>
              <a:t>State </a:t>
            </a:r>
            <a:r>
              <a:rPr lang="en-US" sz="3000" dirty="0">
                <a:solidFill>
                  <a:prstClr val="black"/>
                </a:solidFill>
                <a:latin typeface="Times New Roman" panose="02020603050405020304" pitchFamily="18" charset="0"/>
                <a:cs typeface="Times New Roman" panose="02020603050405020304" pitchFamily="18" charset="0"/>
              </a:rPr>
              <a:t>your office is located in to correctly assign the </a:t>
            </a:r>
            <a:r>
              <a:rPr lang="en-US" sz="3000" b="1" dirty="0">
                <a:solidFill>
                  <a:prstClr val="black"/>
                </a:solidFill>
                <a:latin typeface="Times New Roman" panose="02020603050405020304" pitchFamily="18" charset="0"/>
                <a:cs typeface="Times New Roman" panose="02020603050405020304" pitchFamily="18" charset="0"/>
              </a:rPr>
              <a:t>Field Office</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A02B9121-D82E-4E43-04ED-ABA976ACFB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5689" y="1792155"/>
            <a:ext cx="5293841" cy="2799782"/>
          </a:xfrm>
          <a:prstGeom prst="rect">
            <a:avLst/>
          </a:prstGeom>
        </p:spPr>
      </p:pic>
    </p:spTree>
    <p:extLst>
      <p:ext uri="{BB962C8B-B14F-4D97-AF65-F5344CB8AC3E}">
        <p14:creationId xmlns:p14="http://schemas.microsoft.com/office/powerpoint/2010/main" val="15415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52127"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Assigning a Veteran to the VSO</a:t>
            </a:r>
          </a:p>
        </p:txBody>
      </p:sp>
      <p:sp>
        <p:nvSpPr>
          <p:cNvPr id="7" name="TextBox 6">
            <a:extLst>
              <a:ext uri="{FF2B5EF4-FFF2-40B4-BE49-F238E27FC236}">
                <a16:creationId xmlns:a16="http://schemas.microsoft.com/office/drawing/2014/main" id="{97C44995-A874-9007-B73E-2AF5D39A9D76}"/>
              </a:ext>
            </a:extLst>
          </p:cNvPr>
          <p:cNvSpPr txBox="1"/>
          <p:nvPr/>
        </p:nvSpPr>
        <p:spPr>
          <a:xfrm>
            <a:off x="390237" y="1379398"/>
            <a:ext cx="11167354" cy="3093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the field office correctly assigned the VSO can now assign the veteran to their TVB profile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the dropdown box next to Assigned To and select </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Name</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742950" marR="0" lvl="0" indent="-742950" algn="l" defTabSz="914400" rtl="0" eaLnBrk="1" fontAlgn="auto" latinLnBrk="0" hangingPunct="1">
              <a:lnSpc>
                <a:spcPct val="100000"/>
              </a:lnSpc>
              <a:spcBef>
                <a:spcPts val="0"/>
              </a:spcBef>
              <a:spcAft>
                <a:spcPts val="0"/>
              </a:spcAft>
              <a:buClrTx/>
              <a:buSzTx/>
              <a:buFontTx/>
              <a:buAutoNum type="arabicParenR"/>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Click either Save or Save and Create New Claim to complete process. </a:t>
            </a:r>
          </a:p>
        </p:txBody>
      </p:sp>
      <p:sp>
        <p:nvSpPr>
          <p:cNvPr id="2" name="Slide Number Placeholder 1">
            <a:extLst>
              <a:ext uri="{FF2B5EF4-FFF2-40B4-BE49-F238E27FC236}">
                <a16:creationId xmlns:a16="http://schemas.microsoft.com/office/drawing/2014/main" id="{F1F33457-B964-4B3F-6DEB-F1CE66C69B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pic>
        <p:nvPicPr>
          <p:cNvPr id="8" name="Picture 7">
            <a:extLst>
              <a:ext uri="{FF2B5EF4-FFF2-40B4-BE49-F238E27FC236}">
                <a16:creationId xmlns:a16="http://schemas.microsoft.com/office/drawing/2014/main" id="{C07E1B30-ECDA-53F6-AE31-492E53D4C5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5970" y="4614530"/>
            <a:ext cx="11403567" cy="2106945"/>
          </a:xfrm>
          <a:prstGeom prst="rect">
            <a:avLst/>
          </a:prstGeom>
        </p:spPr>
      </p:pic>
    </p:spTree>
    <p:extLst>
      <p:ext uri="{BB962C8B-B14F-4D97-AF65-F5344CB8AC3E}">
        <p14:creationId xmlns:p14="http://schemas.microsoft.com/office/powerpoint/2010/main" val="52238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80261"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Veterans Assigned to Me</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28490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 veterans that are assigned to </a:t>
            </a:r>
            <a:r>
              <a:rPr lang="en-US" sz="3600" dirty="0">
                <a:solidFill>
                  <a:prstClr val="black"/>
                </a:solidFill>
                <a:latin typeface="Times New Roman" panose="02020603050405020304" pitchFamily="18" charset="0"/>
                <a:cs typeface="Times New Roman" panose="02020603050405020304" pitchFamily="18" charset="0"/>
              </a:rPr>
              <a:t>the user</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can be viewed in one location in TVB.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lang="en-US" sz="3600" dirty="0">
                <a:solidFill>
                  <a:prstClr val="black"/>
                </a:solidFill>
                <a:latin typeface="Times New Roman" panose="02020603050405020304" pitchFamily="18" charset="0"/>
                <a:cs typeface="Times New Roman" panose="02020603050405020304" pitchFamily="18" charset="0"/>
              </a:rPr>
              <a:t>view these veterans click:</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Queues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3600" dirty="0">
                <a:solidFill>
                  <a:prstClr val="black"/>
                </a:solidFill>
                <a:latin typeface="Times New Roman" panose="02020603050405020304" pitchFamily="18" charset="0"/>
                <a:cs typeface="Times New Roman" panose="02020603050405020304" pitchFamily="18" charset="0"/>
              </a:rPr>
              <a:t>Veterans Assigned to Me</a:t>
            </a: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53952" y="1976696"/>
            <a:ext cx="5028423" cy="4638157"/>
          </a:xfrm>
          <a:prstGeom prst="rect">
            <a:avLst/>
          </a:prstGeom>
        </p:spPr>
      </p:pic>
      <p:sp>
        <p:nvSpPr>
          <p:cNvPr id="2" name="Slide Number Placeholder 1">
            <a:extLst>
              <a:ext uri="{FF2B5EF4-FFF2-40B4-BE49-F238E27FC236}">
                <a16:creationId xmlns:a16="http://schemas.microsoft.com/office/drawing/2014/main" id="{0A3570FA-CA71-56F2-02C6-9B3C574695D2}"/>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
        <p:nvSpPr>
          <p:cNvPr id="9" name="Rectangle 8">
            <a:extLst>
              <a:ext uri="{FF2B5EF4-FFF2-40B4-BE49-F238E27FC236}">
                <a16:creationId xmlns:a16="http://schemas.microsoft.com/office/drawing/2014/main" id="{DBA8FEB8-61B5-7943-5E18-E9003DDF903A}"/>
              </a:ext>
            </a:extLst>
          </p:cNvPr>
          <p:cNvSpPr/>
          <p:nvPr/>
        </p:nvSpPr>
        <p:spPr>
          <a:xfrm>
            <a:off x="9220200" y="4105275"/>
            <a:ext cx="1647825" cy="428625"/>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4"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Veterans Assigned To Me Queue</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574585"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Veterans Assigned to Me </a:t>
            </a:r>
            <a:r>
              <a:rPr lang="en-US" sz="3000" dirty="0">
                <a:solidFill>
                  <a:prstClr val="black"/>
                </a:solidFill>
                <a:latin typeface="Times New Roman" panose="02020603050405020304" pitchFamily="18" charset="0"/>
                <a:cs typeface="Times New Roman" panose="02020603050405020304" pitchFamily="18" charset="0"/>
              </a:rPr>
              <a:t>Queue has the following filters which change the displayed results based on the filter selected: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b="1" dirty="0">
                <a:solidFill>
                  <a:prstClr val="black"/>
                </a:solidFill>
                <a:latin typeface="Times New Roman" panose="02020603050405020304" pitchFamily="18" charset="0"/>
                <a:cs typeface="Times New Roman" panose="02020603050405020304" pitchFamily="18" charset="0"/>
              </a:rPr>
              <a:t>Full Name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b="1" dirty="0">
                <a:solidFill>
                  <a:prstClr val="black"/>
                </a:solidFill>
                <a:latin typeface="Times New Roman" panose="02020603050405020304" pitchFamily="18" charset="0"/>
                <a:cs typeface="Times New Roman" panose="02020603050405020304" pitchFamily="18" charset="0"/>
              </a:rPr>
              <a:t>SSN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b="1" dirty="0">
                <a:solidFill>
                  <a:prstClr val="black"/>
                </a:solidFill>
                <a:latin typeface="Times New Roman" panose="02020603050405020304" pitchFamily="18" charset="0"/>
                <a:cs typeface="Times New Roman" panose="02020603050405020304" pitchFamily="18" charset="0"/>
              </a:rPr>
              <a:t>DOB</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b="1" dirty="0">
                <a:solidFill>
                  <a:prstClr val="black"/>
                </a:solidFill>
                <a:latin typeface="Times New Roman" panose="02020603050405020304" pitchFamily="18" charset="0"/>
                <a:cs typeface="Times New Roman" panose="02020603050405020304" pitchFamily="18" charset="0"/>
              </a:rPr>
              <a:t>Veteran Status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b="1" dirty="0">
                <a:solidFill>
                  <a:prstClr val="black"/>
                </a:solidFill>
                <a:latin typeface="Times New Roman" panose="02020603050405020304" pitchFamily="18" charset="0"/>
                <a:cs typeface="Times New Roman" panose="02020603050405020304" pitchFamily="18" charset="0"/>
              </a:rPr>
              <a:t>Claim Count  </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84047"/>
            <a:ext cx="12105363" cy="1771261"/>
          </a:xfrm>
          <a:prstGeom prst="rect">
            <a:avLst/>
          </a:prstGeom>
        </p:spPr>
      </p:pic>
      <p:sp>
        <p:nvSpPr>
          <p:cNvPr id="2" name="Slide Number Placeholder 1">
            <a:extLst>
              <a:ext uri="{FF2B5EF4-FFF2-40B4-BE49-F238E27FC236}">
                <a16:creationId xmlns:a16="http://schemas.microsoft.com/office/drawing/2014/main" id="{CA7C2FAC-C5BF-AE09-192E-E770AF1B5B42}"/>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
        <p:nvSpPr>
          <p:cNvPr id="6" name="Rectangle 5">
            <a:extLst>
              <a:ext uri="{FF2B5EF4-FFF2-40B4-BE49-F238E27FC236}">
                <a16:creationId xmlns:a16="http://schemas.microsoft.com/office/drawing/2014/main" id="{CAED3E63-1963-5960-3C07-A5ADAB3D5ED2}"/>
              </a:ext>
            </a:extLst>
          </p:cNvPr>
          <p:cNvSpPr/>
          <p:nvPr/>
        </p:nvSpPr>
        <p:spPr>
          <a:xfrm>
            <a:off x="332935" y="2672080"/>
            <a:ext cx="1069145" cy="38322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33C235-AF3E-EA46-47A5-86106B9BDEC6}"/>
              </a:ext>
            </a:extLst>
          </p:cNvPr>
          <p:cNvSpPr/>
          <p:nvPr/>
        </p:nvSpPr>
        <p:spPr>
          <a:xfrm>
            <a:off x="2773680" y="2672080"/>
            <a:ext cx="843280" cy="38322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160D30-CC99-0B36-3D0F-CFDE18F8EFFE}"/>
              </a:ext>
            </a:extLst>
          </p:cNvPr>
          <p:cNvSpPr/>
          <p:nvPr/>
        </p:nvSpPr>
        <p:spPr>
          <a:xfrm>
            <a:off x="4470400" y="2609610"/>
            <a:ext cx="843280" cy="38322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1A3E75-4A5B-580B-DB8B-5AA51FFA4B17}"/>
              </a:ext>
            </a:extLst>
          </p:cNvPr>
          <p:cNvSpPr/>
          <p:nvPr/>
        </p:nvSpPr>
        <p:spPr>
          <a:xfrm>
            <a:off x="6350000" y="2609610"/>
            <a:ext cx="1290320" cy="44569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FF2287-683E-4F9E-05B5-D33840282E95}"/>
              </a:ext>
            </a:extLst>
          </p:cNvPr>
          <p:cNvSpPr/>
          <p:nvPr/>
        </p:nvSpPr>
        <p:spPr>
          <a:xfrm>
            <a:off x="9316720" y="2672080"/>
            <a:ext cx="1290320" cy="383228"/>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09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0" y="5654138"/>
            <a:ext cx="12562450" cy="1325563"/>
          </a:xfrm>
        </p:spPr>
        <p:txBody>
          <a:bodyPr>
            <a:noAutofit/>
          </a:bodyPr>
          <a:lstStyle/>
          <a:p>
            <a:pPr marL="0" indent="0">
              <a:lnSpc>
                <a:spcPct val="150000"/>
              </a:lnSpc>
              <a:buNone/>
            </a:pPr>
            <a:r>
              <a:rPr lang="en-US" sz="28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166194" y="18255"/>
            <a:ext cx="11043684" cy="1325563"/>
          </a:xfrm>
        </p:spPr>
        <p:txBody>
          <a:bodyPr>
            <a:normAutofit/>
          </a:bodyPr>
          <a:lstStyle/>
          <a:p>
            <a:r>
              <a:rPr lang="en-US" sz="4000" b="1" dirty="0">
                <a:latin typeface="Times New Roman" panose="02020603050405020304" pitchFamily="18" charset="0"/>
                <a:cs typeface="Times New Roman" panose="02020603050405020304" pitchFamily="18" charset="0"/>
              </a:rPr>
              <a:t>Veterans Assigned To Me Queue</a:t>
            </a:r>
          </a:p>
        </p:txBody>
      </p:sp>
      <p:sp>
        <p:nvSpPr>
          <p:cNvPr id="7" name="TextBox 6">
            <a:extLst>
              <a:ext uri="{FF2B5EF4-FFF2-40B4-BE49-F238E27FC236}">
                <a16:creationId xmlns:a16="http://schemas.microsoft.com/office/drawing/2014/main" id="{97C44995-A874-9007-B73E-2AF5D39A9D76}"/>
              </a:ext>
            </a:extLst>
          </p:cNvPr>
          <p:cNvSpPr txBox="1"/>
          <p:nvPr/>
        </p:nvSpPr>
        <p:spPr>
          <a:xfrm>
            <a:off x="332935" y="1300900"/>
            <a:ext cx="11574585"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5E8209B6-F174-A701-7EC9-9B57275938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284047"/>
            <a:ext cx="12105363" cy="1771261"/>
          </a:xfrm>
          <a:prstGeom prst="rect">
            <a:avLst/>
          </a:prstGeom>
        </p:spPr>
      </p:pic>
      <p:sp>
        <p:nvSpPr>
          <p:cNvPr id="2" name="Slide Number Placeholder 1">
            <a:extLst>
              <a:ext uri="{FF2B5EF4-FFF2-40B4-BE49-F238E27FC236}">
                <a16:creationId xmlns:a16="http://schemas.microsoft.com/office/drawing/2014/main" id="{CA7C2FAC-C5BF-AE09-192E-E770AF1B5B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Rectangle 5">
            <a:extLst>
              <a:ext uri="{FF2B5EF4-FFF2-40B4-BE49-F238E27FC236}">
                <a16:creationId xmlns:a16="http://schemas.microsoft.com/office/drawing/2014/main" id="{CAED3E63-1963-5960-3C07-A5ADAB3D5ED2}"/>
              </a:ext>
            </a:extLst>
          </p:cNvPr>
          <p:cNvSpPr/>
          <p:nvPr/>
        </p:nvSpPr>
        <p:spPr>
          <a:xfrm>
            <a:off x="9964615" y="2245360"/>
            <a:ext cx="2109646" cy="397873"/>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709E37A-C358-0D91-6495-F40B5CEF44A7}"/>
              </a:ext>
            </a:extLst>
          </p:cNvPr>
          <p:cNvSpPr txBox="1"/>
          <p:nvPr/>
        </p:nvSpPr>
        <p:spPr>
          <a:xfrm>
            <a:off x="332935" y="1300900"/>
            <a:ext cx="1157458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addition to filtering results in this queue, a search box is </a:t>
            </a:r>
            <a:r>
              <a:rPr lang="en-US" sz="3000" dirty="0">
                <a:solidFill>
                  <a:prstClr val="black"/>
                </a:solidFill>
                <a:latin typeface="Times New Roman" panose="02020603050405020304" pitchFamily="18" charset="0"/>
                <a:cs typeface="Times New Roman" panose="02020603050405020304" pitchFamily="18" charset="0"/>
              </a:rPr>
              <a:t>available to search through the results. </a:t>
            </a:r>
          </a:p>
        </p:txBody>
      </p:sp>
    </p:spTree>
    <p:extLst>
      <p:ext uri="{BB962C8B-B14F-4D97-AF65-F5344CB8AC3E}">
        <p14:creationId xmlns:p14="http://schemas.microsoft.com/office/powerpoint/2010/main" val="23331029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6.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12752</TotalTime>
  <Words>2377</Words>
  <Application>Microsoft Office PowerPoint</Application>
  <PresentationFormat>Widescreen</PresentationFormat>
  <Paragraphs>416</Paragraphs>
  <Slides>49</Slides>
  <Notes>49</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49</vt:i4>
      </vt:variant>
    </vt:vector>
  </HeadingPairs>
  <TitlesOfParts>
    <vt:vector size="63" baseType="lpstr">
      <vt:lpstr>Arial</vt:lpstr>
      <vt:lpstr>Calibri</vt:lpstr>
      <vt:lpstr>Calibri Light</vt:lpstr>
      <vt:lpstr>Times New Roman</vt:lpstr>
      <vt:lpstr>Custom Design</vt:lpstr>
      <vt:lpstr>Office Theme</vt:lpstr>
      <vt:lpstr>1_Custom Design</vt:lpstr>
      <vt:lpstr>2_Custom Design</vt:lpstr>
      <vt:lpstr>NEW LOGO</vt:lpstr>
      <vt:lpstr>1_NEW LOGO</vt:lpstr>
      <vt:lpstr>3_Custom Design</vt:lpstr>
      <vt:lpstr>2_NEW LOGO</vt:lpstr>
      <vt:lpstr>4_Custom Design</vt:lpstr>
      <vt:lpstr>3_NEW LOGO</vt:lpstr>
      <vt:lpstr>PowerPoint Presentation</vt:lpstr>
      <vt:lpstr>Lesson Objectives</vt:lpstr>
      <vt:lpstr>Assigning a Veteran </vt:lpstr>
      <vt:lpstr>Assigning a Veteran to the Field Office</vt:lpstr>
      <vt:lpstr>Assigning a Veteran to the Field Office</vt:lpstr>
      <vt:lpstr>Assigning a Veteran to the VSO</vt:lpstr>
      <vt:lpstr>Veterans Assigned to Me</vt:lpstr>
      <vt:lpstr>Veterans Assigned To Me Queue</vt:lpstr>
      <vt:lpstr>Veterans Assigned To Me Queue</vt:lpstr>
      <vt:lpstr>Why Data Entry Maters</vt:lpstr>
      <vt:lpstr>TVB Reports</vt:lpstr>
      <vt:lpstr>TVB Reports</vt:lpstr>
      <vt:lpstr>TVB Reports</vt:lpstr>
      <vt:lpstr>TVB Report Types</vt:lpstr>
      <vt:lpstr>TVB Report Types</vt:lpstr>
      <vt:lpstr>TVB Search function </vt:lpstr>
      <vt:lpstr>Standard Search </vt:lpstr>
      <vt:lpstr>Standard Search </vt:lpstr>
      <vt:lpstr>Standard Search </vt:lpstr>
      <vt:lpstr>Advanced Search </vt:lpstr>
      <vt:lpstr>VFW Membership Search</vt:lpstr>
      <vt:lpstr>Military Service Tab and VFW Membership</vt:lpstr>
      <vt:lpstr>VFW Membership Search Set Up</vt:lpstr>
      <vt:lpstr>VFW Membership Search Set Up</vt:lpstr>
      <vt:lpstr>VFW Membership Search Set Up</vt:lpstr>
      <vt:lpstr>VFW Membership Search Set Up</vt:lpstr>
      <vt:lpstr>VFW Membership Search Set Up</vt:lpstr>
      <vt:lpstr>VFW Membership Search Set Up</vt:lpstr>
      <vt:lpstr>VFW Membership Report</vt:lpstr>
      <vt:lpstr>VFW Membership Report</vt:lpstr>
      <vt:lpstr>Claim Status Update</vt:lpstr>
      <vt:lpstr>VA Benefits Claims  </vt:lpstr>
      <vt:lpstr>VA Benefits Claims  </vt:lpstr>
      <vt:lpstr>VA Benefits Log  </vt:lpstr>
      <vt:lpstr>Account Set up</vt:lpstr>
      <vt:lpstr>VA Benefits Claims  </vt:lpstr>
      <vt:lpstr>VA Benefits Claims: Claim Status  </vt:lpstr>
      <vt:lpstr>VA Benefits Claims: Check POA</vt:lpstr>
      <vt:lpstr>VA Benefits Claims:                                   Submitting Forms Directly into VBMS</vt:lpstr>
      <vt:lpstr>VA Benefits Claims:                                   Submitting Forms Directly into VBMS</vt:lpstr>
      <vt:lpstr>VA Benefits Claims:                                   Submitting Forms Directly into VBMS</vt:lpstr>
      <vt:lpstr>Submitting Forms Directly into VBMS POA(21-22)</vt:lpstr>
      <vt:lpstr>Submitting Forms Directly into VBMS POA(21-22)</vt:lpstr>
      <vt:lpstr>Submitting Forms Directly into VBMS POA(21-22)</vt:lpstr>
      <vt:lpstr>Submitting Forms Directly into VBMS         ITF (21-0966)</vt:lpstr>
      <vt:lpstr>Submitting Forms Directly into VBMS         ITF (21-0966)</vt:lpstr>
      <vt:lpstr>Submitting Forms Directly into VBMS Disability Compensation (21-526EZ)</vt:lpstr>
      <vt:lpstr>Submitting Forms Directly into VBMS Disability Compensation (21-526EZ)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381</cp:revision>
  <cp:lastPrinted>2019-04-23T12:55:55Z</cp:lastPrinted>
  <dcterms:created xsi:type="dcterms:W3CDTF">2018-09-13T15:53:27Z</dcterms:created>
  <dcterms:modified xsi:type="dcterms:W3CDTF">2023-08-31T17:35:14Z</dcterms:modified>
</cp:coreProperties>
</file>