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95" r:id="rId3"/>
  </p:sldMasterIdLst>
  <p:notesMasterIdLst>
    <p:notesMasterId r:id="rId30"/>
  </p:notesMasterIdLst>
  <p:handoutMasterIdLst>
    <p:handoutMasterId r:id="rId31"/>
  </p:handoutMasterIdLst>
  <p:sldIdLst>
    <p:sldId id="339" r:id="rId4"/>
    <p:sldId id="367" r:id="rId5"/>
    <p:sldId id="270" r:id="rId6"/>
    <p:sldId id="293" r:id="rId7"/>
    <p:sldId id="371" r:id="rId8"/>
    <p:sldId id="372" r:id="rId9"/>
    <p:sldId id="265" r:id="rId10"/>
    <p:sldId id="340" r:id="rId11"/>
    <p:sldId id="341" r:id="rId12"/>
    <p:sldId id="342" r:id="rId13"/>
    <p:sldId id="369" r:id="rId14"/>
    <p:sldId id="351" r:id="rId15"/>
    <p:sldId id="353" r:id="rId16"/>
    <p:sldId id="354" r:id="rId17"/>
    <p:sldId id="355" r:id="rId18"/>
    <p:sldId id="343" r:id="rId19"/>
    <p:sldId id="344" r:id="rId20"/>
    <p:sldId id="349" r:id="rId21"/>
    <p:sldId id="370" r:id="rId22"/>
    <p:sldId id="373" r:id="rId23"/>
    <p:sldId id="362" r:id="rId24"/>
    <p:sldId id="364" r:id="rId25"/>
    <p:sldId id="263" r:id="rId26"/>
    <p:sldId id="356" r:id="rId27"/>
    <p:sldId id="357" r:id="rId28"/>
    <p:sldId id="358" r:id="rId29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lips, Dale S." initials="PDS" lastIdx="1" clrIdx="0">
    <p:extLst>
      <p:ext uri="{19B8F6BF-5375-455C-9EA6-DF929625EA0E}">
        <p15:presenceInfo xmlns:p15="http://schemas.microsoft.com/office/powerpoint/2012/main" userId="S::dale.phillips318@va.gov::39e8f4d2-03f2-43dd-99fc-1c66b5186fd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35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1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6E31B2-3C7F-4EFC-B3C8-4AFCAE4D13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/>
          <a:lstStyle>
            <a:lvl1pPr algn="l">
              <a:defRPr sz="1200"/>
            </a:lvl1pPr>
          </a:lstStyle>
          <a:p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2D8EB-545D-45A2-B414-E61BCA7019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40157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l">
              <a:defRPr sz="1200"/>
            </a:lvl1pPr>
          </a:lstStyle>
          <a:p>
            <a:r>
              <a:rPr lang="en-US" dirty="0">
                <a:latin typeface="Times New Roman" panose="02020603050405020304" pitchFamily="18" charset="0"/>
              </a:rPr>
              <a:t>VSO Notifications - Hazell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9349E8-3414-420E-9EE5-366D33EE73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5971" y="8840157"/>
            <a:ext cx="3042386" cy="465768"/>
          </a:xfrm>
          <a:prstGeom prst="rect">
            <a:avLst/>
          </a:prstGeom>
        </p:spPr>
        <p:txBody>
          <a:bodyPr vert="horz" lIns="90516" tIns="45258" rIns="90516" bIns="45258" rtlCol="0" anchor="b"/>
          <a:lstStyle>
            <a:lvl1pPr algn="r">
              <a:defRPr sz="1200"/>
            </a:lvl1pPr>
          </a:lstStyle>
          <a:p>
            <a:fld id="{9242BD48-70F2-4A7B-965E-147FE39F9E2A}" type="slidenum">
              <a:rPr lang="en-US" smtClean="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902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2"/>
          </a:xfrm>
          <a:prstGeom prst="rect">
            <a:avLst/>
          </a:prstGeom>
        </p:spPr>
        <p:txBody>
          <a:bodyPr vert="horz" lIns="93277" tIns="46638" rIns="93277" bIns="46638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7" cy="466912"/>
          </a:xfrm>
          <a:prstGeom prst="rect">
            <a:avLst/>
          </a:prstGeom>
        </p:spPr>
        <p:txBody>
          <a:bodyPr vert="horz" lIns="93277" tIns="46638" rIns="93277" bIns="46638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8/26/2022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7" tIns="46638" rIns="93277" bIns="4663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8"/>
          </a:xfrm>
          <a:prstGeom prst="rect">
            <a:avLst/>
          </a:prstGeom>
        </p:spPr>
        <p:txBody>
          <a:bodyPr vert="horz" lIns="93277" tIns="46638" rIns="93277" bIns="46638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6911"/>
          </a:xfrm>
          <a:prstGeom prst="rect">
            <a:avLst/>
          </a:prstGeom>
        </p:spPr>
        <p:txBody>
          <a:bodyPr vert="horz" lIns="93277" tIns="46638" rIns="93277" bIns="46638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7" cy="466911"/>
          </a:xfrm>
          <a:prstGeom prst="rect">
            <a:avLst/>
          </a:prstGeom>
        </p:spPr>
        <p:txBody>
          <a:bodyPr vert="horz" lIns="93277" tIns="46638" rIns="93277" bIns="46638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31038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8388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9992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28780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9422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70812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4288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136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2123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44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33441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71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16805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938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02690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604902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070580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12801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7859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2881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528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1459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874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2365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1138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C60A52-153D-4415-8D02-E83B0A3D2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C9B513-F4C8-4F4C-A2D6-02734B510B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AFAC63-3EB3-49D5-8218-E6FF71C4E1B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59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C764DE79-268F-4C1A-8933-263129D2AF90}" type="datetimeFigureOut">
              <a:rPr lang="en-US" smtClean="0"/>
              <a:pPr/>
              <a:t>8/26/2022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8484DE-0276-44F3-83A4-9BD58D790EEE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4AB17F-6212-4014-AB9F-916C8867A25C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392146-1322-4AB6-93BC-9D1EAC73927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10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91598" y="2452513"/>
            <a:ext cx="55745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VBMS Notification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3846597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351144"/>
            <a:ext cx="11000792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4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Now it’s time to set up your filters. These filters will narrow down all notifications so that only filtered results will be displayed.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</a:rPr>
              <a:t>New or Acknowledged Documents</a:t>
            </a:r>
            <a:r>
              <a:rPr lang="en-US" sz="2400" dirty="0">
                <a:latin typeface="Times New Roman" panose="02020603050405020304" pitchFamily="18" charset="0"/>
              </a:rPr>
              <a:t>: Filters new or previously acknowledged documents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</a:rPr>
              <a:t>Days since Upload</a:t>
            </a:r>
            <a:r>
              <a:rPr lang="en-US" sz="2400" dirty="0">
                <a:latin typeface="Times New Roman" panose="02020603050405020304" pitchFamily="18" charset="0"/>
              </a:rPr>
              <a:t>: Shows only documents uploaded within X amount of busines days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</a:rPr>
              <a:t>Date of Document Upload</a:t>
            </a:r>
            <a:r>
              <a:rPr lang="en-US" sz="2400" dirty="0">
                <a:latin typeface="Times New Roman" panose="02020603050405020304" pitchFamily="18" charset="0"/>
              </a:rPr>
              <a:t>: Allows you to select a specific date you wish to view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</a:rPr>
              <a:t>Categories</a:t>
            </a:r>
            <a:r>
              <a:rPr lang="en-US" sz="2400" dirty="0">
                <a:latin typeface="Times New Roman" panose="02020603050405020304" pitchFamily="18" charset="0"/>
              </a:rPr>
              <a:t>: Appeal, Development, Due Process, General, Notification, Medical Records</a:t>
            </a:r>
          </a:p>
          <a:p>
            <a:endParaRPr lang="en-US" sz="9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318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Step 4 continued..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351144"/>
            <a:ext cx="1100079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Descriptions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Allows input of a specific document type as opposed to all in that category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Local Station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filters by all in your local station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System Source: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Reduces the number of documents that are populated when choosing one of the 8 choices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Power of Attorney: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If you have cross accreditation, you can choose which POA to view. Be sure to only view one POA at a time.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Special note*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Claim station is the station the claim is being worked, whereas local station is the station associated with home address.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Special note*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You can choose to filter by viewing every document/description, category or both when you set up your filters. </a:t>
            </a:r>
          </a:p>
        </p:txBody>
      </p:sp>
    </p:spTree>
    <p:extLst>
      <p:ext uri="{BB962C8B-B14F-4D97-AF65-F5344CB8AC3E}">
        <p14:creationId xmlns:p14="http://schemas.microsoft.com/office/powerpoint/2010/main" val="55391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Once your filters are in place you will want to click “Save New Filter”.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33C8DE8-7EC5-4298-9440-52DD4CEF34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854" y="1305659"/>
            <a:ext cx="2743200" cy="5552341"/>
          </a:xfrm>
          <a:prstGeom prst="rect">
            <a:avLst/>
          </a:prstGeom>
        </p:spPr>
      </p:pic>
      <p:sp>
        <p:nvSpPr>
          <p:cNvPr id="3" name="Arrow: Down 2">
            <a:extLst>
              <a:ext uri="{FF2B5EF4-FFF2-40B4-BE49-F238E27FC236}">
                <a16:creationId xmlns:a16="http://schemas.microsoft.com/office/drawing/2014/main" id="{0D8F2E93-EFDB-4F0D-AB7D-B32EA7168AFA}"/>
              </a:ext>
            </a:extLst>
          </p:cNvPr>
          <p:cNvSpPr/>
          <p:nvPr/>
        </p:nvSpPr>
        <p:spPr>
          <a:xfrm>
            <a:off x="8016533" y="6045693"/>
            <a:ext cx="239697" cy="310657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34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From here you can choose to name your filter as well as make it your Default Filter.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The Default filter will automatically populate only notifications that meet the filtered criteria every time you open this page.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6539C49-ACAA-41D7-9EB7-9595E496C3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097" y="1439280"/>
            <a:ext cx="5745978" cy="2781541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02D85007-4750-4DE5-AE8A-56874C51D9E7}"/>
              </a:ext>
            </a:extLst>
          </p:cNvPr>
          <p:cNvSpPr/>
          <p:nvPr/>
        </p:nvSpPr>
        <p:spPr>
          <a:xfrm>
            <a:off x="5007007" y="2849732"/>
            <a:ext cx="447788" cy="3373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383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You can save multiple filters and  manage them with the “Managed Saved filters button”.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When you press the Managed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</a:rPr>
              <a:t>Saved Filters Button you are directed to the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Filter Manager. This allows you to delete filters as well as change your Default Filter.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3" name="Picture 12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BB0E65E5-6934-431A-BB00-B88A248CF8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138" y="1522935"/>
            <a:ext cx="4403310" cy="1579565"/>
          </a:xfrm>
          <a:prstGeom prst="rect">
            <a:avLst/>
          </a:prstGeom>
        </p:spPr>
      </p:pic>
      <p:pic>
        <p:nvPicPr>
          <p:cNvPr id="5" name="Picture 4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46E8632-79BE-42AD-A481-C64CCD95E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125" y="3429000"/>
            <a:ext cx="5745978" cy="2781541"/>
          </a:xfrm>
          <a:prstGeom prst="rect">
            <a:avLst/>
          </a:prstGeo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AF2E45CA-2BF4-4F11-B7CA-996023E48681}"/>
              </a:ext>
            </a:extLst>
          </p:cNvPr>
          <p:cNvSpPr/>
          <p:nvPr/>
        </p:nvSpPr>
        <p:spPr>
          <a:xfrm>
            <a:off x="9650025" y="2929629"/>
            <a:ext cx="452761" cy="26633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554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374573" y="1439280"/>
            <a:ext cx="412122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Step 4 continued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If you click on the drop-down arrow you can select what filter you would like to populate.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Once your desired filter is selected press  the “Apply Filter” Button to update your queue. </a:t>
            </a:r>
          </a:p>
        </p:txBody>
      </p:sp>
      <p:pic>
        <p:nvPicPr>
          <p:cNvPr id="7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F0B63934-7A77-4D8C-A64D-CE01F9019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98" y="1369142"/>
            <a:ext cx="5712945" cy="2328646"/>
          </a:xfrm>
          <a:prstGeom prst="rect">
            <a:avLst/>
          </a:prstGeom>
        </p:spPr>
      </p:pic>
      <p:pic>
        <p:nvPicPr>
          <p:cNvPr id="9" name="Picture 8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FBC7CC6A-44C0-4A3C-917C-179AB0092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798" y="3899446"/>
            <a:ext cx="5712946" cy="2159438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9CB4AA9B-AEA4-499C-A6BE-C18D09F04A6B}"/>
              </a:ext>
            </a:extLst>
          </p:cNvPr>
          <p:cNvSpPr/>
          <p:nvPr/>
        </p:nvSpPr>
        <p:spPr>
          <a:xfrm>
            <a:off x="4189228" y="5486400"/>
            <a:ext cx="382772" cy="35087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033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154068"/>
            <a:ext cx="11000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5 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Once your filters have been updated, your queue will now reflect only notifications that meet your perimeters. </a:t>
            </a: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8CFD270-BC67-4EA4-905F-079DFF79EE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00"/>
          <a:stretch/>
        </p:blipFill>
        <p:spPr>
          <a:xfrm>
            <a:off x="1345276" y="2307341"/>
            <a:ext cx="8893879" cy="4360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120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6 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With your updated work queue now in place you can review your filtered notifications.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</a:rPr>
              <a:t>Special Note</a:t>
            </a:r>
            <a:r>
              <a:rPr lang="en-US" sz="2400" dirty="0">
                <a:latin typeface="Times New Roman" panose="02020603050405020304" pitchFamily="18" charset="0"/>
              </a:rPr>
              <a:t>* Clicking on the description item opens that specific item. </a:t>
            </a:r>
          </a:p>
          <a:p>
            <a:r>
              <a:rPr lang="en-US" sz="2400" b="1" dirty="0">
                <a:latin typeface="Times New Roman" panose="02020603050405020304" pitchFamily="18" charset="0"/>
              </a:rPr>
              <a:t>Special Note</a:t>
            </a:r>
            <a:r>
              <a:rPr lang="en-US" sz="2400" dirty="0">
                <a:latin typeface="Times New Roman" panose="02020603050405020304" pitchFamily="18" charset="0"/>
              </a:rPr>
              <a:t>* Clicking on the file number opens the veterans claim folder</a:t>
            </a: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AC52AA49-5BD1-4AC1-90AF-936EA8DFA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3" y="2438399"/>
            <a:ext cx="9648196" cy="353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1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/>
              <a:t>How does it work?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7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Once you have viewed the notification you can clear it. To remove the notification, click on the “Acknowledged” box next to the notification you reviewed and click save.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5" name="Picture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7CD6023-7815-4A53-9502-F6665F4629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28" y="2922718"/>
            <a:ext cx="11118544" cy="2209992"/>
          </a:xfrm>
          <a:prstGeom prst="rect">
            <a:avLst/>
          </a:prstGeom>
        </p:spPr>
      </p:pic>
      <p:sp>
        <p:nvSpPr>
          <p:cNvPr id="3" name="Arrow: Up 2">
            <a:extLst>
              <a:ext uri="{FF2B5EF4-FFF2-40B4-BE49-F238E27FC236}">
                <a16:creationId xmlns:a16="http://schemas.microsoft.com/office/drawing/2014/main" id="{EDE5A3D8-8640-4120-9C13-1819DFA6E933}"/>
              </a:ext>
            </a:extLst>
          </p:cNvPr>
          <p:cNvSpPr/>
          <p:nvPr/>
        </p:nvSpPr>
        <p:spPr>
          <a:xfrm>
            <a:off x="11089758" y="5348177"/>
            <a:ext cx="264042" cy="365125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007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022A1-0D7A-DB7B-8FEF-B332516A8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569" y="131202"/>
            <a:ext cx="10515600" cy="1094559"/>
          </a:xfrm>
        </p:spPr>
        <p:txBody>
          <a:bodyPr/>
          <a:lstStyle/>
          <a:p>
            <a:r>
              <a:rPr lang="en-US" b="1" dirty="0"/>
              <a:t>Helpful Filter Set-ups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A00DF-50FA-6D95-FF0A-B6E5EF082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7072"/>
            <a:ext cx="10515600" cy="5404403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b="1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b="1" dirty="0">
              <a:effectLst/>
              <a:ea typeface="Calibri" panose="020F0502020204030204" pitchFamily="34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ea typeface="Calibri" panose="020F0502020204030204" pitchFamily="34" charset="0"/>
              </a:rPr>
              <a:t>The following slides contain beneficial filter settings to help you navigate the VSO queue for common searches</a:t>
            </a:r>
            <a:endParaRPr lang="en-US" sz="4000" b="1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3E82F-55CF-E452-EA10-DEC29DEA6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3875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36576" y="35941"/>
            <a:ext cx="113538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VSO Notification Queue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97159" y="1604865"/>
            <a:ext cx="11000792" cy="4661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VSO Notification Queue is a work queue in VBMS that documents every “Notification” associated with a veteran claim.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On average there are 60,000+ notifications in VFW’s Notification queue each day.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By the conclusion of this class, you will have learned how to filter this number to only reflect notifications that meet your office’s specific needs.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9329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1AA3E-1259-65B7-D922-96AE142E3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8" y="51463"/>
            <a:ext cx="10515600" cy="135671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</a:rPr>
              <a:t>VBMS FILTERS FOR BVA/CAVC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9A316-BE0E-117E-0D63-B5F1E657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905"/>
            <a:ext cx="10515600" cy="5503178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effectLst/>
                <a:ea typeface="Calibri" panose="020F0502020204030204" pitchFamily="34" charset="0"/>
              </a:rPr>
              <a:t>Used to review Rating Decisions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>
              <a:effectLst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Document Status – Default is new documents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Power of Attorney – VFW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Date of Document – Date or dates you want to search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Categories – Choose Notification and Correspondence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Descriptions – Leave Blank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Local Station – This is your RO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Zip Code – Leave Blank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File number – Leave Blank</a:t>
            </a:r>
          </a:p>
          <a:p>
            <a:pPr>
              <a:spcBef>
                <a:spcPts val="0"/>
              </a:spcBef>
            </a:pPr>
            <a:r>
              <a:rPr lang="en-US" sz="3200" dirty="0">
                <a:effectLst/>
                <a:ea typeface="Calibri" panose="020F0502020204030204" pitchFamily="34" charset="0"/>
              </a:rPr>
              <a:t>Award Station – Leave Blank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C05E3-2884-FEAB-F1C3-29B3FBC4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198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1AA3E-1259-65B7-D922-96AE142E3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8" y="51463"/>
            <a:ext cx="10515600" cy="135671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Times New Roman" panose="02020603050405020304" pitchFamily="18" charset="0"/>
              </a:rPr>
              <a:t>VBMS FILTERS FOR BVA/CAVC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9A316-BE0E-117E-0D63-B5F1E657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905"/>
            <a:ext cx="10515600" cy="5503178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effectLst/>
                <a:ea typeface="Calibri" panose="020F0502020204030204" pitchFamily="34" charset="0"/>
              </a:rPr>
              <a:t>Used to review BVA/CAVC Decisions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Document Status – Default is New Documents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Power of Attorney – VFW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Date of Document – Date or dates you want to search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Categories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Descriptions – Choose BVA Decision and CAVC Decision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Local Station – This is your RO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Zip Code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File number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Award Station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System Source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200" dirty="0"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9C05E3-2884-FEAB-F1C3-29B3FBC4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2078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94139-4DBE-86DD-F373-031DA672C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2" y="120278"/>
            <a:ext cx="10515600" cy="981511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Times New Roman" panose="02020603050405020304" pitchFamily="18" charset="0"/>
              </a:rPr>
              <a:t>VBMS FILTERS </a:t>
            </a:r>
            <a:r>
              <a:rPr lang="en-US" sz="3600" b="1" dirty="0"/>
              <a:t>for </a:t>
            </a:r>
            <a:r>
              <a:rPr lang="en-US" sz="3600" b="1" dirty="0">
                <a:latin typeface="Times New Roman" panose="02020603050405020304" pitchFamily="18" charset="0"/>
              </a:rPr>
              <a:t>CORRESPONDENCES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D787B-ABCA-A732-6629-FF2429F5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959"/>
            <a:ext cx="10515600" cy="5754847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effectLst/>
                <a:ea typeface="Calibri" panose="020F0502020204030204" pitchFamily="34" charset="0"/>
              </a:rPr>
              <a:t>Used to view Correspondence: Letters may include:</a:t>
            </a:r>
            <a:r>
              <a:rPr lang="en-US" sz="3000" b="1" dirty="0">
                <a:ea typeface="Calibri" panose="020F0502020204030204" pitchFamily="34" charset="0"/>
              </a:rPr>
              <a:t> </a:t>
            </a:r>
            <a:r>
              <a:rPr lang="en-US" sz="3000" b="1" dirty="0">
                <a:effectLst/>
                <a:ea typeface="Calibri" panose="020F0502020204030204" pitchFamily="34" charset="0"/>
              </a:rPr>
              <a:t>claims on a wrong form or a missing signature.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3000" b="1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Document Status – Default is New Documents, but I do check the Acknowledged documents to see who has gone thru the queue.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Power of Attorney – VFW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Date of Document upload – Date or dates you want to search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Categories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Descriptions – Choose correspondence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Local Station – This is your RO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Zip Code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File number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Award Station – Leave blank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ea typeface="Calibri" panose="020F0502020204030204" pitchFamily="34" charset="0"/>
              </a:rPr>
              <a:t>System Source – VBMS-UI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E0F71-E992-3BA7-BDE6-66D0C6E9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20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27500" y="2921168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472"/>
            <a:ext cx="9069571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A885E07-D80D-4DDD-8FF6-4FC7BFBB9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846" y="1372427"/>
            <a:ext cx="9824483" cy="523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304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472"/>
            <a:ext cx="9058939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Table&#10;&#10;Description automatically generated with low confidence">
            <a:extLst>
              <a:ext uri="{FF2B5EF4-FFF2-40B4-BE49-F238E27FC236}">
                <a16:creationId xmlns:a16="http://schemas.microsoft.com/office/drawing/2014/main" id="{2BD88C9D-377B-452C-BA1A-C89EB5501D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99" y="1711851"/>
            <a:ext cx="11925849" cy="443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013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9005776" cy="981732"/>
          </a:xfrm>
        </p:spPr>
        <p:txBody>
          <a:bodyPr/>
          <a:lstStyle/>
          <a:p>
            <a:r>
              <a:rPr lang="en-US" b="0" dirty="0"/>
              <a:t>All Description/ Document types and Categories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99CDC99A-A07D-41B3-977C-E257E6FB36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82" y="2853369"/>
            <a:ext cx="11771334" cy="242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71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-36576" y="35941"/>
            <a:ext cx="113538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6 Categories of notification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97159" y="1604865"/>
            <a:ext cx="11000792" cy="4661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Notification Process allows you to choose to be notified for one or more categories of VA Notifications. There are 6 categories, and they are: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Appeal</a:t>
            </a:r>
          </a:p>
          <a:p>
            <a:r>
              <a:rPr lang="en-US" b="1" dirty="0"/>
              <a:t>Development</a:t>
            </a:r>
          </a:p>
          <a:p>
            <a:r>
              <a:rPr lang="en-US" b="1" dirty="0"/>
              <a:t>Due Process</a:t>
            </a:r>
          </a:p>
          <a:p>
            <a:r>
              <a:rPr lang="en-US" b="1" dirty="0"/>
              <a:t>General</a:t>
            </a:r>
          </a:p>
          <a:p>
            <a:r>
              <a:rPr lang="en-US" b="1" dirty="0"/>
              <a:t>Notification </a:t>
            </a:r>
          </a:p>
          <a:p>
            <a:r>
              <a:rPr lang="en-US" b="1" dirty="0"/>
              <a:t>Medical Records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1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The 6 Categories of notification continued…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cs typeface="+mn-cs"/>
              </a:rPr>
              <a:t>Each notification category has its own Description/Documents. </a:t>
            </a:r>
          </a:p>
          <a:p>
            <a:pPr marL="0" indent="0">
              <a:buNone/>
            </a:pPr>
            <a:endParaRPr lang="en-US" sz="2400" dirty="0">
              <a:cs typeface="+mn-cs"/>
            </a:endParaRPr>
          </a:p>
          <a:p>
            <a:pPr marL="0" indent="0">
              <a:buNone/>
            </a:pPr>
            <a:r>
              <a:rPr lang="en-US" sz="2400" dirty="0">
                <a:cs typeface="+mn-cs"/>
              </a:rPr>
              <a:t>For example, the Appeal Category governs the following Descriptions/Documents:</a:t>
            </a:r>
          </a:p>
          <a:p>
            <a:pPr marL="0" indent="0">
              <a:buNone/>
            </a:pPr>
            <a:endParaRPr lang="en-US" sz="2400" dirty="0">
              <a:cs typeface="+mn-cs"/>
            </a:endParaRPr>
          </a:p>
          <a:p>
            <a:r>
              <a:rPr lang="en-US" sz="2400" dirty="0">
                <a:cs typeface="+mn-cs"/>
              </a:rPr>
              <a:t>BVA Decision </a:t>
            </a:r>
          </a:p>
          <a:p>
            <a:r>
              <a:rPr lang="en-US" sz="2400" dirty="0">
                <a:cs typeface="+mn-cs"/>
              </a:rPr>
              <a:t>CAVC Decision</a:t>
            </a:r>
          </a:p>
          <a:p>
            <a:r>
              <a:rPr lang="en-US" sz="2400" dirty="0">
                <a:cs typeface="+mn-cs"/>
              </a:rPr>
              <a:t>Appeal Notification Letter</a:t>
            </a:r>
          </a:p>
          <a:p>
            <a:r>
              <a:rPr lang="en-US" sz="2400" dirty="0">
                <a:cs typeface="+mn-cs"/>
              </a:rPr>
              <a:t>BVA General</a:t>
            </a:r>
          </a:p>
          <a:p>
            <a:r>
              <a:rPr lang="en-US" sz="2400" dirty="0">
                <a:cs typeface="+mn-cs"/>
              </a:rPr>
              <a:t>Appeal Satisfaction Notice</a:t>
            </a:r>
          </a:p>
          <a:p>
            <a:pPr marL="0" indent="0">
              <a:buNone/>
            </a:pPr>
            <a:endParaRPr lang="en-US" sz="2400" dirty="0">
              <a:cs typeface="+mn-cs"/>
            </a:endParaRPr>
          </a:p>
          <a:p>
            <a:pPr marL="0" indent="0">
              <a:buNone/>
            </a:pPr>
            <a:r>
              <a:rPr lang="en-US" sz="2400" b="1" u="sng" dirty="0">
                <a:cs typeface="+mn-cs"/>
              </a:rPr>
              <a:t>A Complete list of every Category and Description/Documents can be found on the last 3 slides of this presentation. </a:t>
            </a:r>
          </a:p>
          <a:p>
            <a:pPr marL="0" indent="0">
              <a:buNone/>
            </a:pPr>
            <a:endParaRPr lang="en-US" sz="24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19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System Source Codes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System Codes further filter your results by narrowing down the types of notifications by system. Examples include: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VBMSA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VBMS-Awards/Decision Letters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VBMSSYSACCT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VBMS System Account (Such as a document created within VBMS, like an exam request)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EVSS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Enterprise Veterans Self Service (Submissions through VA.gov, Stakeholder Enterprise Portal SEP, etc.)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VBMS-UI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VBMS User Intake (meaning an employee manually uploaded the document)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00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1347E9-3CE7-478D-BE7F-0D5CDB947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18D57-13A5-4968-950D-8FEF41FA439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7D756C-E09D-43C3-BB41-27193EE0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System Source Codes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0F03AFD-33C5-4275-93F4-BF816EE2B247}"/>
              </a:ext>
            </a:extLst>
          </p:cNvPr>
          <p:cNvSpPr txBox="1">
            <a:spLocks/>
          </p:cNvSpPr>
          <p:nvPr/>
        </p:nvSpPr>
        <p:spPr>
          <a:xfrm>
            <a:off x="377952" y="1328928"/>
            <a:ext cx="11497056" cy="526660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VVA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Virtual VA (VA retired the use of Virtual VA on June 1, 20217. VVA was a separate area electronic documents were housed)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VVA</a:t>
            </a:r>
            <a:r>
              <a:rPr lang="en-US" sz="2400" dirty="0">
                <a:solidFill>
                  <a:prstClr val="black"/>
                </a:solidFill>
              </a:rPr>
              <a:t> 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Document Migration – With the retirement of Virtual VA – electronic documents were migrated into the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efolder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SMS</a:t>
            </a:r>
            <a:r>
              <a:rPr lang="en-US" sz="2400" dirty="0">
                <a:solidFill>
                  <a:prstClr val="black"/>
                </a:solidFill>
              </a:rPr>
              <a:t> –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Source Material Sent. It represents that the document was uploaded via a scanning vendor.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CSRA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– Is another acronym for folders converted and stored from a scanning vendor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26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606490" y="1560467"/>
            <a:ext cx="11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1 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Log into VBMS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A6D0D5-E2BF-4865-AA32-7EFC50E5A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647" y="2353183"/>
            <a:ext cx="9950855" cy="327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39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498068" y="1595021"/>
            <a:ext cx="11000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2 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Click on “View Documents” hyperlink located in the banner at the top of your VBMS all claims Queue 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100B406-644A-47F1-9CAE-B2C5B1D6D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68" y="3041860"/>
            <a:ext cx="9123085" cy="221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166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134472"/>
            <a:ext cx="8737602" cy="981732"/>
          </a:xfrm>
        </p:spPr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C1FEDD-D367-4007-B29D-E6FEBEFD8CF0}"/>
              </a:ext>
            </a:extLst>
          </p:cNvPr>
          <p:cNvSpPr txBox="1"/>
          <p:nvPr/>
        </p:nvSpPr>
        <p:spPr>
          <a:xfrm>
            <a:off x="128337" y="1299411"/>
            <a:ext cx="1147894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</a:rPr>
              <a:t>Step 3 </a:t>
            </a:r>
            <a:r>
              <a:rPr lang="en-US" sz="2400" dirty="0">
                <a:latin typeface="Times New Roman" panose="02020603050405020304" pitchFamily="18" charset="0"/>
              </a:rPr>
              <a:t>Once you click on the banner you will be redirected to a page that contains </a:t>
            </a:r>
            <a:r>
              <a:rPr lang="en-US" sz="2400" b="1" u="sng" dirty="0">
                <a:latin typeface="Times New Roman" panose="02020603050405020304" pitchFamily="18" charset="0"/>
              </a:rPr>
              <a:t>all</a:t>
            </a:r>
            <a:r>
              <a:rPr lang="en-US" sz="2400" dirty="0">
                <a:latin typeface="Times New Roman" panose="02020603050405020304" pitchFamily="18" charset="0"/>
              </a:rPr>
              <a:t> notifications for the organization.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71CE4E9B-E285-1AE8-B034-A0EB88D69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62" y="2139014"/>
            <a:ext cx="1943223" cy="4554751"/>
          </a:xfrm>
          <a:prstGeom prst="rect">
            <a:avLst/>
          </a:prstGeom>
        </p:spPr>
      </p:pic>
      <p:pic>
        <p:nvPicPr>
          <p:cNvPr id="9" name="Picture 8" descr="Graphical user interface, text, email&#10;&#10;Description automatically generated">
            <a:extLst>
              <a:ext uri="{FF2B5EF4-FFF2-40B4-BE49-F238E27FC236}">
                <a16:creationId xmlns:a16="http://schemas.microsoft.com/office/drawing/2014/main" id="{27174C65-8585-D22E-65C1-B31F73D9A88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52"/>
          <a:stretch/>
        </p:blipFill>
        <p:spPr>
          <a:xfrm>
            <a:off x="2230582" y="2130972"/>
            <a:ext cx="7689272" cy="470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7120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3359</TotalTime>
  <Words>1214</Words>
  <Application>Microsoft Office PowerPoint</Application>
  <PresentationFormat>Widescreen</PresentationFormat>
  <Paragraphs>208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Custom Design</vt:lpstr>
      <vt:lpstr>Office Theme</vt:lpstr>
      <vt:lpstr>1_Custom Design</vt:lpstr>
      <vt:lpstr>PowerPoint Presentation</vt:lpstr>
      <vt:lpstr>What is the VSO Notification Queue</vt:lpstr>
      <vt:lpstr>The 6 Categories of notification</vt:lpstr>
      <vt:lpstr>The 6 Categories of notification continued…</vt:lpstr>
      <vt:lpstr>System Source Codes</vt:lpstr>
      <vt:lpstr>System Source Codes</vt:lpstr>
      <vt:lpstr>How does it work?</vt:lpstr>
      <vt:lpstr>How does it work?</vt:lpstr>
      <vt:lpstr>How does it work?</vt:lpstr>
      <vt:lpstr>How does it work?</vt:lpstr>
      <vt:lpstr>Step 4 continued..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How does it work?</vt:lpstr>
      <vt:lpstr>Helpful Filter Set-ups</vt:lpstr>
      <vt:lpstr>VBMS FILTERS FOR BVA/CAVC DECISIONS</vt:lpstr>
      <vt:lpstr>VBMS FILTERS FOR BVA/CAVC DECISIONS</vt:lpstr>
      <vt:lpstr>VBMS FILTERS for CORRESPONDENCES</vt:lpstr>
      <vt:lpstr>PowerPoint Presentation</vt:lpstr>
      <vt:lpstr>All Description/ Document types and Categories</vt:lpstr>
      <vt:lpstr>All Description/ Document types and Categories</vt:lpstr>
      <vt:lpstr>All Description/ Document types and Categories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289</cp:revision>
  <cp:lastPrinted>2021-11-03T16:11:13Z</cp:lastPrinted>
  <dcterms:created xsi:type="dcterms:W3CDTF">2018-09-13T15:53:27Z</dcterms:created>
  <dcterms:modified xsi:type="dcterms:W3CDTF">2022-08-26T18:32:52Z</dcterms:modified>
</cp:coreProperties>
</file>