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3986" r:id="rId2"/>
  </p:sldMasterIdLst>
  <p:notesMasterIdLst>
    <p:notesMasterId r:id="rId35"/>
  </p:notesMasterIdLst>
  <p:handoutMasterIdLst>
    <p:handoutMasterId r:id="rId36"/>
  </p:handoutMasterIdLst>
  <p:sldIdLst>
    <p:sldId id="269" r:id="rId3"/>
    <p:sldId id="349" r:id="rId4"/>
    <p:sldId id="272" r:id="rId5"/>
    <p:sldId id="273" r:id="rId6"/>
    <p:sldId id="274" r:id="rId7"/>
    <p:sldId id="356" r:id="rId8"/>
    <p:sldId id="279" r:id="rId9"/>
    <p:sldId id="357" r:id="rId10"/>
    <p:sldId id="281" r:id="rId11"/>
    <p:sldId id="283" r:id="rId12"/>
    <p:sldId id="282" r:id="rId13"/>
    <p:sldId id="350" r:id="rId14"/>
    <p:sldId id="358" r:id="rId15"/>
    <p:sldId id="278" r:id="rId16"/>
    <p:sldId id="359" r:id="rId17"/>
    <p:sldId id="312" r:id="rId18"/>
    <p:sldId id="313" r:id="rId19"/>
    <p:sldId id="355" r:id="rId20"/>
    <p:sldId id="315" r:id="rId21"/>
    <p:sldId id="316" r:id="rId22"/>
    <p:sldId id="317" r:id="rId23"/>
    <p:sldId id="319" r:id="rId24"/>
    <p:sldId id="354" r:id="rId25"/>
    <p:sldId id="320" r:id="rId26"/>
    <p:sldId id="322" r:id="rId27"/>
    <p:sldId id="325" r:id="rId28"/>
    <p:sldId id="327" r:id="rId29"/>
    <p:sldId id="328" r:id="rId30"/>
    <p:sldId id="280" r:id="rId31"/>
    <p:sldId id="314" r:id="rId32"/>
    <p:sldId id="345" r:id="rId33"/>
    <p:sldId id="360" r:id="rId3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8" clrIdx="0">
    <p:extLst>
      <p:ext uri="{19B8F6BF-5375-455C-9EA6-DF929625EA0E}">
        <p15:presenceInfo xmlns:p15="http://schemas.microsoft.com/office/powerpoint/2012/main" userId="Chris Macinkowicz" providerId="None"/>
      </p:ext>
    </p:extLst>
  </p:cmAuthor>
  <p:cmAuthor id="2" name="Lauren Barefoot" initials="LB" lastIdx="7" clrIdx="1">
    <p:extLst>
      <p:ext uri="{19B8F6BF-5375-455C-9EA6-DF929625EA0E}">
        <p15:presenceInfo xmlns:p15="http://schemas.microsoft.com/office/powerpoint/2012/main" userId="Lauren Barefo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7778" autoAdjust="0"/>
  </p:normalViewPr>
  <p:slideViewPr>
    <p:cSldViewPr>
      <p:cViewPr varScale="1">
        <p:scale>
          <a:sx n="85" d="100"/>
          <a:sy n="85" d="100"/>
        </p:scale>
        <p:origin x="1410" y="84"/>
      </p:cViewPr>
      <p:guideLst>
        <p:guide orient="horz" pos="2160"/>
        <p:guide pos="3840"/>
      </p:guideLst>
    </p:cSldViewPr>
  </p:slideViewPr>
  <p:notesTextViewPr>
    <p:cViewPr>
      <p:scale>
        <a:sx n="3" d="2"/>
        <a:sy n="3" d="2"/>
      </p:scale>
      <p:origin x="0" y="0"/>
    </p:cViewPr>
  </p:notesTextViewPr>
  <p:notesViewPr>
    <p:cSldViewPr>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45952" cy="466913"/>
          </a:xfrm>
          <a:prstGeom prst="rect">
            <a:avLst/>
          </a:prstGeom>
        </p:spPr>
        <p:txBody>
          <a:bodyPr vert="horz" lIns="93287" tIns="46643" rIns="93287" bIns="46643"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Workload Management </a:t>
            </a:r>
          </a:p>
        </p:txBody>
      </p:sp>
      <p:sp>
        <p:nvSpPr>
          <p:cNvPr id="3" name="Slide Number Placeholder 2"/>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BEFBE51E-31B1-401F-B2B2-FA5DC70B5E08}" type="slidenum">
              <a:rPr lang="en-US" sz="2000">
                <a:latin typeface="Times New Roman" panose="02020603050405020304" pitchFamily="18" charset="0"/>
                <a:cs typeface="Times New Roman" panose="02020603050405020304" pitchFamily="18" charset="0"/>
              </a:rPr>
              <a:t>‹#›</a:t>
            </a:fld>
            <a:endParaRPr lang="en-US" sz="2000" dirty="0">
              <a:latin typeface="Times New Roman" panose="02020603050405020304" pitchFamily="18" charset="0"/>
              <a:cs typeface="Times New Roman" panose="02020603050405020304" pitchFamily="18" charset="0"/>
            </a:endParaRPr>
          </a:p>
        </p:txBody>
      </p:sp>
      <p:sp>
        <p:nvSpPr>
          <p:cNvPr id="4" name="Header Placeholder 1"/>
          <p:cNvSpPr txBox="1">
            <a:spLocks/>
          </p:cNvSpPr>
          <p:nvPr/>
        </p:nvSpPr>
        <p:spPr>
          <a:xfrm>
            <a:off x="35999" y="8763079"/>
            <a:ext cx="4175955" cy="466913"/>
          </a:xfrm>
          <a:prstGeom prst="rect">
            <a:avLst/>
          </a:prstGeom>
        </p:spPr>
        <p:txBody>
          <a:bodyPr vert="horz" lIns="93287" tIns="46643" rIns="93287" bIns="46643" rtlCol="0"/>
          <a:lstStyle>
            <a:defPPr>
              <a:defRPr lang="en-US"/>
            </a:defPPr>
            <a:lvl1pPr algn="l"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600" dirty="0">
                <a:latin typeface="Times New Roman" panose="02020603050405020304" pitchFamily="18" charset="0"/>
                <a:cs typeface="Times New Roman" panose="02020603050405020304" pitchFamily="18" charset="0"/>
              </a:rPr>
              <a:t>Workload Management </a:t>
            </a:r>
          </a:p>
        </p:txBody>
      </p:sp>
    </p:spTree>
    <p:extLst>
      <p:ext uri="{BB962C8B-B14F-4D97-AF65-F5344CB8AC3E}">
        <p14:creationId xmlns:p14="http://schemas.microsoft.com/office/powerpoint/2010/main" val="226957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87" tIns="46643" rIns="93287" bIns="466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4" y="1"/>
            <a:ext cx="3041967" cy="465296"/>
          </a:xfrm>
          <a:prstGeom prst="rect">
            <a:avLst/>
          </a:prstGeom>
        </p:spPr>
        <p:txBody>
          <a:bodyPr vert="horz" lIns="93287" tIns="46643" rIns="93287" bIns="46643" rtlCol="0"/>
          <a:lstStyle>
            <a:lvl1pPr algn="r" eaLnBrk="1" fontAlgn="auto" hangingPunct="1">
              <a:spcBef>
                <a:spcPts val="0"/>
              </a:spcBef>
              <a:spcAft>
                <a:spcPts val="0"/>
              </a:spcAft>
              <a:defRPr sz="1200">
                <a:latin typeface="+mn-lt"/>
              </a:defRPr>
            </a:lvl1pPr>
          </a:lstStyle>
          <a:p>
            <a:pPr>
              <a:defRPr/>
            </a:pPr>
            <a:fld id="{3A5FFED6-72DE-46D5-B40C-81FA478AF538}" type="datetimeFigureOut">
              <a:rPr lang="en-US"/>
              <a:pPr>
                <a:defRPr/>
              </a:pPr>
              <a:t>7/11/2023</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3" rIns="93287" bIns="46643"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3" rIns="93287" bIns="466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9014"/>
            <a:ext cx="3041967" cy="465296"/>
          </a:xfrm>
          <a:prstGeom prst="rect">
            <a:avLst/>
          </a:prstGeom>
        </p:spPr>
        <p:txBody>
          <a:bodyPr vert="horz" lIns="93287" tIns="46643" rIns="93287" bIns="4664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4" y="8839014"/>
            <a:ext cx="3041967" cy="465296"/>
          </a:xfrm>
          <a:prstGeom prst="rect">
            <a:avLst/>
          </a:prstGeom>
        </p:spPr>
        <p:txBody>
          <a:bodyPr vert="horz" lIns="93287" tIns="46643" rIns="93287" bIns="46643" rtlCol="0" anchor="b"/>
          <a:lstStyle>
            <a:lvl1pPr algn="r" eaLnBrk="1" fontAlgn="auto" hangingPunct="1">
              <a:spcBef>
                <a:spcPts val="0"/>
              </a:spcBef>
              <a:spcAft>
                <a:spcPts val="0"/>
              </a:spcAft>
              <a:defRPr sz="1200">
                <a:latin typeface="+mn-lt"/>
              </a:defRPr>
            </a:lvl1pPr>
          </a:lstStyle>
          <a:p>
            <a:pPr>
              <a:defRPr/>
            </a:pPr>
            <a:fld id="{77CDC31A-AD7A-4F56-BF90-EBDA062DC1A1}" type="slidenum">
              <a:rPr lang="en-US"/>
              <a:pPr>
                <a:defRPr/>
              </a:pPr>
              <a:t>‹#›</a:t>
            </a:fld>
            <a:endParaRPr lang="en-US"/>
          </a:p>
        </p:txBody>
      </p:sp>
    </p:spTree>
    <p:extLst>
      <p:ext uri="{BB962C8B-B14F-4D97-AF65-F5344CB8AC3E}">
        <p14:creationId xmlns:p14="http://schemas.microsoft.com/office/powerpoint/2010/main" val="220292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35464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Bullet</a:t>
            </a:r>
            <a:r>
              <a:rPr lang="en-US" baseline="0" dirty="0"/>
              <a:t> 1 – This will help you to avoid wasted time waiting for the programs to load while you are the phone with the veteran.</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10</a:t>
            </a:fld>
            <a:endParaRPr lang="en-US"/>
          </a:p>
        </p:txBody>
      </p:sp>
    </p:spTree>
    <p:extLst>
      <p:ext uri="{BB962C8B-B14F-4D97-AF65-F5344CB8AC3E}">
        <p14:creationId xmlns:p14="http://schemas.microsoft.com/office/powerpoint/2010/main" val="310832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 complaint we get at NVS is not returning phone calls</a:t>
            </a:r>
          </a:p>
          <a:p>
            <a:pPr eaLnBrk="1" hangingPunct="1">
              <a:spcBef>
                <a:spcPct val="0"/>
              </a:spcBef>
            </a:pPr>
            <a:r>
              <a:rPr lang="en-US" altLang="en-US" dirty="0"/>
              <a:t>Emphasize the phone calls, return other DSO calls ASAP</a:t>
            </a:r>
          </a:p>
          <a:p>
            <a:pPr eaLnBrk="1" hangingPunct="1">
              <a:spcBef>
                <a:spcPct val="0"/>
              </a:spcBef>
            </a:pPr>
            <a:endParaRPr lang="en-US" altLang="en-US" dirty="0"/>
          </a:p>
          <a:p>
            <a:pPr eaLnBrk="1" hangingPunct="1">
              <a:spcBef>
                <a:spcPct val="0"/>
              </a:spcBef>
            </a:pPr>
            <a:r>
              <a:rPr lang="en-US" altLang="en-US" dirty="0"/>
              <a:t>Goal date – Give</a:t>
            </a:r>
            <a:r>
              <a:rPr lang="en-US" altLang="en-US" baseline="0" dirty="0"/>
              <a:t> the veteran a specific or range of dates for them to call back. (i.e. VA usually takes at least 4 months for a claim so if you don’t hear anything by (insert timeframe) give me a call and I’ll look into it.)</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3BC998-735B-4189-9F77-F01AACE4DA71}"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57141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pPr defTabSz="93286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12</a:t>
            </a:fld>
            <a:endParaRPr lang="en-US"/>
          </a:p>
        </p:txBody>
      </p:sp>
    </p:spTree>
    <p:extLst>
      <p:ext uri="{BB962C8B-B14F-4D97-AF65-F5344CB8AC3E}">
        <p14:creationId xmlns:p14="http://schemas.microsoft.com/office/powerpoint/2010/main" val="246018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 NOT simply tell the VA that they made a mistake. Do the research and come up with a potential solution and give the VA your solution. Be professional and choose your battles.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4C21D7-6B41-4758-9126-18650E21FBE6}"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34350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 NOT simply tell the VA that they made a mistake. Do the research and come up with a potential solution and give the VA your solution. Be professional and choose your battles.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4C21D7-6B41-4758-9126-18650E21FBE6}"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283417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Keep the sign in sheets indefinitely </a:t>
            </a:r>
          </a:p>
          <a:p>
            <a:pPr eaLnBrk="1" hangingPunct="1">
              <a:spcBef>
                <a:spcPct val="0"/>
              </a:spcBef>
            </a:pPr>
            <a:r>
              <a:rPr lang="en-US" altLang="en-US" dirty="0"/>
              <a:t>Sign in sheets can also help if there are unfiled claim allegations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209ECB-B006-478F-88CB-457596E6AB72}"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298550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a:t>
            </a:r>
            <a:r>
              <a:rPr lang="en-US" altLang="en-US" baseline="0" dirty="0"/>
              <a:t> includes VSCM meetings, hearings, and informal conferences</a:t>
            </a: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F0CE65-D74D-4CBF-87CF-EBB79D1B4508}"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340641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VA can lose things!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F0CE65-D74D-4CBF-87CF-EBB79D1B4508}" type="slidenum">
              <a:rPr lang="en-US" altLang="en-US" smtClean="0"/>
              <a:pPr fontAlgn="base">
                <a:spcBef>
                  <a:spcPct val="0"/>
                </a:spcBef>
                <a:spcAft>
                  <a:spcPct val="0"/>
                </a:spcAft>
              </a:pPr>
              <a:t>18</a:t>
            </a:fld>
            <a:endParaRPr lang="en-US" altLang="en-US"/>
          </a:p>
        </p:txBody>
      </p:sp>
    </p:spTree>
    <p:extLst>
      <p:ext uri="{BB962C8B-B14F-4D97-AF65-F5344CB8AC3E}">
        <p14:creationId xmlns:p14="http://schemas.microsoft.com/office/powerpoint/2010/main" val="286718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Stress</a:t>
            </a:r>
            <a:r>
              <a:rPr lang="en-US" baseline="0" dirty="0"/>
              <a:t> that these are IMPORTANT!!!!!</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19</a:t>
            </a:fld>
            <a:endParaRPr lang="en-US"/>
          </a:p>
        </p:txBody>
      </p:sp>
    </p:spTree>
    <p:extLst>
      <p:ext uri="{BB962C8B-B14F-4D97-AF65-F5344CB8AC3E}">
        <p14:creationId xmlns:p14="http://schemas.microsoft.com/office/powerpoint/2010/main" val="384581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VSCM Acronym- Veteran Service Center Manager-</a:t>
            </a:r>
            <a:r>
              <a:rPr lang="en-US" altLang="en-US" baseline="0" dirty="0"/>
              <a:t> Right under RO Director</a:t>
            </a:r>
            <a:endParaRPr lang="en-US" altLang="en-US" dirty="0"/>
          </a:p>
        </p:txBody>
      </p:sp>
      <p:sp>
        <p:nvSpPr>
          <p:cNvPr id="4" name="Slide Number Placeholder 3"/>
          <p:cNvSpPr>
            <a:spLocks noGrp="1"/>
          </p:cNvSpPr>
          <p:nvPr>
            <p:ph type="sldNum" sz="quarter" idx="5"/>
          </p:nvPr>
        </p:nvSpPr>
        <p:spPr/>
        <p:txBody>
          <a:bodyPr/>
          <a:lstStyle/>
          <a:p>
            <a:pPr>
              <a:defRPr/>
            </a:pPr>
            <a:fld id="{478B4158-B2DF-4101-A810-6B47ABD271B8}" type="slidenum">
              <a:rPr lang="en-US" smtClean="0"/>
              <a:pPr>
                <a:defRPr/>
              </a:pPr>
              <a:t>20</a:t>
            </a:fld>
            <a:endParaRPr lang="en-US"/>
          </a:p>
        </p:txBody>
      </p:sp>
    </p:spTree>
    <p:extLst>
      <p:ext uri="{BB962C8B-B14F-4D97-AF65-F5344CB8AC3E}">
        <p14:creationId xmlns:p14="http://schemas.microsoft.com/office/powerpoint/2010/main" val="73306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70601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21</a:t>
            </a:fld>
            <a:endParaRPr lang="en-US"/>
          </a:p>
        </p:txBody>
      </p:sp>
    </p:spTree>
    <p:extLst>
      <p:ext uri="{BB962C8B-B14F-4D97-AF65-F5344CB8AC3E}">
        <p14:creationId xmlns:p14="http://schemas.microsoft.com/office/powerpoint/2010/main" val="3006457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22</a:t>
            </a:fld>
            <a:endParaRPr lang="en-US"/>
          </a:p>
        </p:txBody>
      </p:sp>
    </p:spTree>
    <p:extLst>
      <p:ext uri="{BB962C8B-B14F-4D97-AF65-F5344CB8AC3E}">
        <p14:creationId xmlns:p14="http://schemas.microsoft.com/office/powerpoint/2010/main" val="37715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pPr defTabSz="932864">
              <a:defRPr/>
            </a:pPr>
            <a:r>
              <a:rPr lang="en-US" dirty="0"/>
              <a:t>You</a:t>
            </a:r>
            <a:r>
              <a:rPr lang="en-US" baseline="0" dirty="0"/>
              <a:t> can’t help others if you aren’t in a calm space.</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23</a:t>
            </a:fld>
            <a:endParaRPr lang="en-US"/>
          </a:p>
        </p:txBody>
      </p:sp>
    </p:spTree>
    <p:extLst>
      <p:ext uri="{BB962C8B-B14F-4D97-AF65-F5344CB8AC3E}">
        <p14:creationId xmlns:p14="http://schemas.microsoft.com/office/powerpoint/2010/main" val="37995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Possible answers: </a:t>
            </a:r>
            <a:r>
              <a:rPr lang="en-US" altLang="en-US" dirty="0"/>
              <a:t>Certs of Appreciation, holiday treats,</a:t>
            </a:r>
            <a:r>
              <a:rPr lang="en-US" altLang="en-US" baseline="0" dirty="0"/>
              <a:t> thank you email/letter</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C27833-7074-4953-87C7-BDE07C5B15DA}"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3178484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25</a:t>
            </a:fld>
            <a:endParaRPr lang="en-US"/>
          </a:p>
        </p:txBody>
      </p:sp>
    </p:spTree>
    <p:extLst>
      <p:ext uri="{BB962C8B-B14F-4D97-AF65-F5344CB8AC3E}">
        <p14:creationId xmlns:p14="http://schemas.microsoft.com/office/powerpoint/2010/main" val="3052866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Ask what some of the routine tasks in their offices are….</a:t>
            </a:r>
          </a:p>
          <a:p>
            <a:pPr eaLnBrk="1" hangingPunct="1">
              <a:spcBef>
                <a:spcPct val="0"/>
              </a:spcBef>
            </a:pPr>
            <a:r>
              <a:rPr lang="en-US" altLang="en-US" dirty="0"/>
              <a:t>Ratings need to be reviewed daily</a:t>
            </a:r>
          </a:p>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79EAC9-DF5A-4498-9529-88087C24AD5B}" type="slidenum">
              <a:rPr lang="en-US" altLang="en-US" smtClean="0"/>
              <a:pPr fontAlgn="base">
                <a:spcBef>
                  <a:spcPct val="0"/>
                </a:spcBef>
                <a:spcAft>
                  <a:spcPct val="0"/>
                </a:spcAft>
              </a:pPr>
              <a:t>26</a:t>
            </a:fld>
            <a:endParaRPr lang="en-US" altLang="en-US"/>
          </a:p>
        </p:txBody>
      </p:sp>
    </p:spTree>
    <p:extLst>
      <p:ext uri="{BB962C8B-B14F-4D97-AF65-F5344CB8AC3E}">
        <p14:creationId xmlns:p14="http://schemas.microsoft.com/office/powerpoint/2010/main" val="3531639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have the admin reviewing decisions…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AF5739-A58B-4F72-9FBF-5C83C8B325A1}" type="slidenum">
              <a:rPr lang="en-US" altLang="en-US" smtClean="0"/>
              <a:pPr fontAlgn="base">
                <a:spcBef>
                  <a:spcPct val="0"/>
                </a:spcBef>
                <a:spcAft>
                  <a:spcPct val="0"/>
                </a:spcAft>
              </a:pPr>
              <a:t>27</a:t>
            </a:fld>
            <a:endParaRPr lang="en-US" altLang="en-US"/>
          </a:p>
        </p:txBody>
      </p:sp>
    </p:spTree>
    <p:extLst>
      <p:ext uri="{BB962C8B-B14F-4D97-AF65-F5344CB8AC3E}">
        <p14:creationId xmlns:p14="http://schemas.microsoft.com/office/powerpoint/2010/main" val="333263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Sit where</a:t>
            </a:r>
            <a:r>
              <a:rPr lang="en-US" baseline="0" dirty="0"/>
              <a:t> the veteran would sit and take a look around… what do you see? Should it be improved?</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28</a:t>
            </a:fld>
            <a:endParaRPr lang="en-US"/>
          </a:p>
        </p:txBody>
      </p:sp>
    </p:spTree>
    <p:extLst>
      <p:ext uri="{BB962C8B-B14F-4D97-AF65-F5344CB8AC3E}">
        <p14:creationId xmlns:p14="http://schemas.microsoft.com/office/powerpoint/2010/main" val="1938766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an office that was visited by QA</a:t>
            </a:r>
          </a:p>
          <a:p>
            <a:pPr eaLnBrk="1" hangingPunct="1">
              <a:spcBef>
                <a:spcPct val="0"/>
              </a:spcBef>
            </a:pPr>
            <a:endParaRPr lang="en-US" altLang="en-US" dirty="0"/>
          </a:p>
          <a:p>
            <a:pPr eaLnBrk="1" hangingPunct="1">
              <a:spcBef>
                <a:spcPct val="0"/>
              </a:spcBef>
            </a:pPr>
            <a:r>
              <a:rPr lang="en-US" altLang="en-US" dirty="0"/>
              <a:t>Out based VSO’s such as hospital or field officers need to set up a routine to make sure that all PII is locked up. If you share an office with a different organization, you need to make sure that other VSOs do not have access to your PII. This includes breaks and overnights.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4E1BF-40F4-45C4-9167-BD28A95A9FF8}" type="slidenum">
              <a:rPr lang="en-US" altLang="en-US" smtClean="0"/>
              <a:pPr fontAlgn="base">
                <a:spcBef>
                  <a:spcPct val="0"/>
                </a:spcBef>
                <a:spcAft>
                  <a:spcPct val="0"/>
                </a:spcAft>
              </a:pPr>
              <a:t>29</a:t>
            </a:fld>
            <a:endParaRPr lang="en-US" altLang="en-US"/>
          </a:p>
        </p:txBody>
      </p:sp>
    </p:spTree>
    <p:extLst>
      <p:ext uri="{BB962C8B-B14F-4D97-AF65-F5344CB8AC3E}">
        <p14:creationId xmlns:p14="http://schemas.microsoft.com/office/powerpoint/2010/main" val="1576176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While this doesn't happen often it is best to think about these situations ahead of time and be prepared.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15F886-6381-4B84-B895-99636C842B35}" type="slidenum">
              <a:rPr lang="en-US" altLang="en-US" smtClean="0"/>
              <a:pPr fontAlgn="base">
                <a:spcBef>
                  <a:spcPct val="0"/>
                </a:spcBef>
                <a:spcAft>
                  <a:spcPct val="0"/>
                </a:spcAft>
              </a:pPr>
              <a:t>30</a:t>
            </a:fld>
            <a:endParaRPr lang="en-US" altLang="en-US"/>
          </a:p>
        </p:txBody>
      </p:sp>
    </p:spTree>
    <p:extLst>
      <p:ext uri="{BB962C8B-B14F-4D97-AF65-F5344CB8AC3E}">
        <p14:creationId xmlns:p14="http://schemas.microsoft.com/office/powerpoint/2010/main" val="402917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This is just a title slide to identify the tasks, you will go into detail later.</a:t>
            </a:r>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3</a:t>
            </a:fld>
            <a:endParaRPr lang="en-US"/>
          </a:p>
        </p:txBody>
      </p:sp>
    </p:spTree>
    <p:extLst>
      <p:ext uri="{BB962C8B-B14F-4D97-AF65-F5344CB8AC3E}">
        <p14:creationId xmlns:p14="http://schemas.microsoft.com/office/powerpoint/2010/main" val="172260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4C9E6D-12AE-4607-BBE4-66220E7FC31A}"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300306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32</a:t>
            </a:fld>
            <a:endParaRPr lang="en-US" altLang="en-US"/>
          </a:p>
        </p:txBody>
      </p:sp>
    </p:spTree>
    <p:extLst>
      <p:ext uri="{BB962C8B-B14F-4D97-AF65-F5344CB8AC3E}">
        <p14:creationId xmlns:p14="http://schemas.microsoft.com/office/powerpoint/2010/main" val="350571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what is timely.</a:t>
            </a:r>
          </a:p>
          <a:p>
            <a:pPr eaLnBrk="1" hangingPunct="1">
              <a:spcBef>
                <a:spcPct val="0"/>
              </a:spcBef>
            </a:pPr>
            <a:endParaRPr lang="en-US" altLang="en-US" dirty="0"/>
          </a:p>
          <a:p>
            <a:pPr eaLnBrk="1" hangingPunct="1">
              <a:spcBef>
                <a:spcPct val="0"/>
              </a:spcBef>
            </a:pPr>
            <a:r>
              <a:rPr lang="en-US" altLang="en-US" dirty="0"/>
              <a:t>Each situation is different so what is "timely" for a claim End of Month  (EOM) may mean nothing if it's September 3 and the appeal period ends on September 5.</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F085F-A06A-4F26-813E-CB237FB0B437}"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47323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17053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32776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MST, widows, PTSD and sensitive topics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C9A54-9840-4EC5-9D97-0BB563726023}"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25025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MST, widows, PTSD and sensitive topics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C9A54-9840-4EC5-9D97-0BB563726023}"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274498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answer the phone, don't text or Facebook.  Their time is as important as yours.</a:t>
            </a:r>
          </a:p>
          <a:p>
            <a:pPr eaLnBrk="1" hangingPunct="1">
              <a:spcBef>
                <a:spcPct val="0"/>
              </a:spcBef>
            </a:pPr>
            <a:endParaRPr lang="en-US" altLang="en-US" dirty="0"/>
          </a:p>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44F24B-916D-4FBE-9F4D-DA3B69A0FB8E}"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58844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416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595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2944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3597880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Helping your Client Receive the Earliest Effective Date</a:t>
            </a:r>
          </a:p>
        </p:txBody>
      </p:sp>
      <p:sp>
        <p:nvSpPr>
          <p:cNvPr id="6" name="Slide Number Placeholder 5"/>
          <p:cNvSpPr>
            <a:spLocks noGrp="1"/>
          </p:cNvSpPr>
          <p:nvPr>
            <p:ph type="sldNum" sz="quarter" idx="12"/>
          </p:nvPr>
        </p:nvSpPr>
        <p:spPr/>
        <p:txBody>
          <a:bodyPr/>
          <a:lstStyle/>
          <a:p>
            <a:pPr>
              <a:defRPr/>
            </a:pPr>
            <a:fld id="{5BB4CD79-9CA8-4527-AC5F-75C138BCBA41}" type="slidenum">
              <a:rPr lang="en-US" smtClean="0"/>
              <a:pPr>
                <a:defRPr/>
              </a:pPr>
              <a:t>‹#›</a:t>
            </a:fld>
            <a:endParaRPr lang="en-US" dirty="0"/>
          </a:p>
        </p:txBody>
      </p:sp>
    </p:spTree>
    <p:extLst>
      <p:ext uri="{BB962C8B-B14F-4D97-AF65-F5344CB8AC3E}">
        <p14:creationId xmlns:p14="http://schemas.microsoft.com/office/powerpoint/2010/main" val="3139502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2EDB1D41-CDF4-4E5D-BEF4-8EB2F5A87E9A}" type="slidenum">
              <a:rPr lang="en-US" smtClean="0"/>
              <a:pPr>
                <a:defRPr/>
              </a:pPr>
              <a:t>‹#›</a:t>
            </a:fld>
            <a:endParaRPr lang="en-US" dirty="0"/>
          </a:p>
        </p:txBody>
      </p:sp>
    </p:spTree>
    <p:extLst>
      <p:ext uri="{BB962C8B-B14F-4D97-AF65-F5344CB8AC3E}">
        <p14:creationId xmlns:p14="http://schemas.microsoft.com/office/powerpoint/2010/main" val="508464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AAF2E6-EF9F-4AFB-8AE7-9FF96EC442FF}" type="slidenum">
              <a:rPr lang="en-US" smtClean="0"/>
              <a:pPr>
                <a:defRPr/>
              </a:pPr>
              <a:t>‹#›</a:t>
            </a:fld>
            <a:endParaRPr lang="en-US" dirty="0"/>
          </a:p>
        </p:txBody>
      </p:sp>
    </p:spTree>
    <p:extLst>
      <p:ext uri="{BB962C8B-B14F-4D97-AF65-F5344CB8AC3E}">
        <p14:creationId xmlns:p14="http://schemas.microsoft.com/office/powerpoint/2010/main" val="16952923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3408564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04800" y="6351589"/>
            <a:ext cx="751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800">
                <a:solidFill>
                  <a:schemeClr val="bg1"/>
                </a:solidFill>
              </a:rPr>
              <a:t>Macinkowicz - Workload Management August 2017</a:t>
            </a:r>
          </a:p>
        </p:txBody>
      </p:sp>
      <p:sp>
        <p:nvSpPr>
          <p:cNvPr id="6" name="Text Placeholder 5"/>
          <p:cNvSpPr>
            <a:spLocks noGrp="1"/>
          </p:cNvSpPr>
          <p:nvPr>
            <p:ph type="body" sz="quarter" idx="10"/>
          </p:nvPr>
        </p:nvSpPr>
        <p:spPr>
          <a:xfrm>
            <a:off x="508000" y="2362200"/>
            <a:ext cx="11176000" cy="3810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508000" y="990600"/>
            <a:ext cx="10972800" cy="1143000"/>
          </a:xfrm>
          <a:prstGeom prst="rect">
            <a:avLst/>
          </a:prstGeom>
        </p:spPr>
        <p:txBody>
          <a:bodyPr/>
          <a:lstStyle/>
          <a:p>
            <a:r>
              <a:rPr lang="en-US" dirty="0"/>
              <a:t>Click to edit Master title style</a:t>
            </a:r>
          </a:p>
        </p:txBody>
      </p:sp>
      <p:sp>
        <p:nvSpPr>
          <p:cNvPr id="5" name="Slide Number Placeholder 1"/>
          <p:cNvSpPr>
            <a:spLocks noGrp="1"/>
          </p:cNvSpPr>
          <p:nvPr>
            <p:ph type="sldNum" sz="quarter" idx="11"/>
          </p:nvPr>
        </p:nvSpPr>
        <p:spPr>
          <a:xfrm>
            <a:off x="8737600" y="6356351"/>
            <a:ext cx="2844800" cy="365125"/>
          </a:xfrm>
          <a:prstGeom prst="rect">
            <a:avLst/>
          </a:prstGeom>
        </p:spPr>
        <p:txBody>
          <a:bodyPr/>
          <a:lstStyle>
            <a:lvl1pPr>
              <a:defRPr>
                <a:solidFill>
                  <a:schemeClr val="bg1"/>
                </a:solidFill>
              </a:defRPr>
            </a:lvl1pPr>
          </a:lstStyle>
          <a:p>
            <a:pPr>
              <a:defRPr/>
            </a:pPr>
            <a:fld id="{D7AF362E-0CF7-44D8-8BA1-C31B37B586CA}" type="slidenum">
              <a:rPr lang="en-US"/>
              <a:pPr>
                <a:defRPr/>
              </a:pPr>
              <a:t>‹#›</a:t>
            </a:fld>
            <a:fld id="{22ADF04C-641C-4596-AE3B-D3E2C8F29459}" type="slidenum">
              <a:rPr lang="en-US"/>
              <a:pPr>
                <a:defRPr/>
              </a:pPr>
              <a:t>‹#›</a:t>
            </a:fld>
            <a:endParaRPr lang="en-US" dirty="0"/>
          </a:p>
        </p:txBody>
      </p:sp>
    </p:spTree>
    <p:extLst>
      <p:ext uri="{BB962C8B-B14F-4D97-AF65-F5344CB8AC3E}">
        <p14:creationId xmlns:p14="http://schemas.microsoft.com/office/powerpoint/2010/main" val="40660608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8082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879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34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807343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79"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55030685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macinkowicz@vfw.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12877"/>
            <a:ext cx="8382000" cy="3235324"/>
          </a:xfrm>
        </p:spPr>
        <p:txBody>
          <a:bodyPr rtlCol="0">
            <a:normAutofit/>
          </a:bodyPr>
          <a:lstStyle/>
          <a:p>
            <a:pPr marL="0" indent="0" defTabSz="914363">
              <a:buNone/>
              <a:defRPr/>
            </a:pPr>
            <a:endParaRPr lang="en-US" dirty="0"/>
          </a:p>
          <a:p>
            <a:pPr defTabSz="914363">
              <a:defRPr/>
            </a:pPr>
            <a:endParaRPr lang="en-US" dirty="0"/>
          </a:p>
        </p:txBody>
      </p:sp>
      <p:sp>
        <p:nvSpPr>
          <p:cNvPr id="7" name="Title 1"/>
          <p:cNvSpPr txBox="1">
            <a:spLocks/>
          </p:cNvSpPr>
          <p:nvPr/>
        </p:nvSpPr>
        <p:spPr bwMode="auto">
          <a:xfrm>
            <a:off x="3657600" y="299949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defTabSz="912813" eaLnBrk="1" hangingPunct="1"/>
            <a:r>
              <a:rPr lang="en-US" altLang="en-US" sz="4400" b="1" dirty="0">
                <a:latin typeface="Times New Roman" panose="02020603050405020304" pitchFamily="18" charset="0"/>
                <a:cs typeface="Times New Roman" panose="02020603050405020304" pitchFamily="18" charset="0"/>
              </a:rPr>
              <a:t>WORKLOAD MANAGEMENT</a:t>
            </a:r>
          </a:p>
          <a:p>
            <a:pPr defTabSz="912813" eaLnBrk="1" hangingPunct="1"/>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VFW Basic Training</a:t>
            </a:r>
            <a:b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lang="en-US" altLang="en-US" sz="44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If additional evidence is needed, give the veteran a written list of what to get and how to submit it to you.</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Ensure that the veteran understands when you need the information back from them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 veteran needs a medical nexus, provide the Medical Nexus Fact Sheet that is available on the VFW Online Learning Portal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10</a:t>
            </a:fld>
            <a:endParaRPr lang="en-US" dirty="0"/>
          </a:p>
        </p:txBody>
      </p:sp>
      <p:sp>
        <p:nvSpPr>
          <p:cNvPr id="6" name="Title 1"/>
          <p:cNvSpPr>
            <a:spLocks noGrp="1"/>
          </p:cNvSpPr>
          <p:nvPr>
            <p:ph type="title"/>
          </p:nvPr>
        </p:nvSpPr>
        <p:spPr>
          <a:xfrm>
            <a:off x="0" y="457200"/>
            <a:ext cx="52578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676400"/>
            <a:ext cx="10972800" cy="4598894"/>
          </a:xfrm>
        </p:spPr>
        <p:txBody>
          <a:bodyPr rtlCol="0">
            <a:normAutofit/>
          </a:bodyPr>
          <a:lstStyle/>
          <a:p>
            <a:pPr defTabSz="914363">
              <a:lnSpc>
                <a:spcPct val="110000"/>
              </a:lnSpc>
              <a:defRPr/>
            </a:pPr>
            <a:r>
              <a:rPr lang="en-US" sz="2800" dirty="0">
                <a:latin typeface="Times New Roman" panose="02020603050405020304" pitchFamily="18" charset="0"/>
                <a:cs typeface="Times New Roman" panose="02020603050405020304" pitchFamily="18" charset="0"/>
              </a:rPr>
              <a:t>All phone calls and emails should be returned within 1-2 business days.</a:t>
            </a:r>
          </a:p>
          <a:p>
            <a:pPr defTabSz="914363">
              <a:lnSpc>
                <a:spcPct val="110000"/>
              </a:lnSpc>
              <a:defRPr/>
            </a:pPr>
            <a:r>
              <a:rPr lang="en-US" sz="2800" dirty="0">
                <a:latin typeface="Times New Roman" panose="02020603050405020304" pitchFamily="18" charset="0"/>
                <a:cs typeface="Times New Roman" panose="02020603050405020304" pitchFamily="18" charset="0"/>
              </a:rPr>
              <a:t>Outgoing messages on email and voicemail should be current and give the veteran basic information</a:t>
            </a:r>
          </a:p>
          <a:p>
            <a:pPr defTabSz="914363">
              <a:lnSpc>
                <a:spcPct val="110000"/>
              </a:lnSpc>
              <a:defRPr/>
            </a:pPr>
            <a:r>
              <a:rPr lang="en-US" sz="2800" dirty="0">
                <a:latin typeface="Times New Roman" panose="02020603050405020304" pitchFamily="18" charset="0"/>
                <a:cs typeface="Times New Roman" panose="02020603050405020304" pitchFamily="18" charset="0"/>
              </a:rPr>
              <a:t>Template emails can be very helpful, but ensure they are relevant and tailored to the situation</a:t>
            </a:r>
          </a:p>
          <a:p>
            <a:pPr defTabSz="914363">
              <a:lnSpc>
                <a:spcPct val="110000"/>
              </a:lnSpc>
              <a:defRPr/>
            </a:pPr>
            <a:r>
              <a:rPr lang="en-US" sz="2800" dirty="0">
                <a:latin typeface="Times New Roman" panose="02020603050405020304" pitchFamily="18" charset="0"/>
                <a:cs typeface="Times New Roman" panose="02020603050405020304" pitchFamily="18" charset="0"/>
              </a:rPr>
              <a:t>Give the veteran a “Goal Date” to follow up</a:t>
            </a:r>
          </a:p>
          <a:p>
            <a:pPr defTabSz="914363">
              <a:lnSpc>
                <a:spcPct val="110000"/>
              </a:lnSpc>
              <a:defRPr/>
            </a:pPr>
            <a:endParaRPr lang="en-US" sz="2800" dirty="0">
              <a:latin typeface="Times New Roman" panose="02020603050405020304" pitchFamily="18" charset="0"/>
              <a:cs typeface="Times New Roman" panose="02020603050405020304" pitchFamily="18" charset="0"/>
            </a:endParaRPr>
          </a:p>
          <a:p>
            <a:pPr marL="0" indent="0" algn="ctr" defTabSz="914363">
              <a:lnSpc>
                <a:spcPct val="110000"/>
              </a:lnSpc>
              <a:buNone/>
              <a:defRPr/>
            </a:pPr>
            <a:r>
              <a:rPr lang="en-US" sz="2800" b="1" dirty="0">
                <a:solidFill>
                  <a:srgbClr val="FF0000"/>
                </a:solidFill>
                <a:latin typeface="Times New Roman" panose="02020603050405020304" pitchFamily="18" charset="0"/>
                <a:cs typeface="Times New Roman" panose="02020603050405020304" pitchFamily="18" charset="0"/>
              </a:rPr>
              <a:t>REMEMBER YOUR ROUTINE!!!</a:t>
            </a:r>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11</a:t>
            </a:fld>
            <a:endParaRPr lang="en-US" dirty="0"/>
          </a:p>
        </p:txBody>
      </p:sp>
      <p:sp>
        <p:nvSpPr>
          <p:cNvPr id="41986" name="Title 1"/>
          <p:cNvSpPr>
            <a:spLocks noGrp="1"/>
          </p:cNvSpPr>
          <p:nvPr>
            <p:ph type="title"/>
          </p:nvPr>
        </p:nvSpPr>
        <p:spPr>
          <a:xfrm>
            <a:off x="0" y="304800"/>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ANSWER REQUESTS FOR ASSISTANCE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678363"/>
          </a:xfrm>
        </p:spPr>
        <p:txBody>
          <a:bodyPr rtlCol="0">
            <a:normAutofit lnSpcReduction="10000"/>
          </a:bodyPr>
          <a:lstStyle/>
          <a:p>
            <a:pPr defTabSz="914363">
              <a:defRPr/>
            </a:pPr>
            <a:r>
              <a:rPr lang="en-US" sz="2600" dirty="0">
                <a:latin typeface="Times New Roman" panose="02020603050405020304" pitchFamily="18" charset="0"/>
                <a:cs typeface="Times New Roman" panose="02020603050405020304" pitchFamily="18" charset="0"/>
              </a:rPr>
              <a:t>Managing expectations is important for managing your time - veterans who don’t understand the process will spend a lot of time contacting you. </a:t>
            </a:r>
          </a:p>
          <a:p>
            <a:pPr marL="0" indent="0" defTabSz="914363">
              <a:buNone/>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Explain the process and give claimants a realistic timeline. </a:t>
            </a: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Don’t overpromise on what you can do, be genuine to the veteran.</a:t>
            </a:r>
          </a:p>
          <a:p>
            <a:pPr lvl="1" defTabSz="914363">
              <a:defRPr/>
            </a:pPr>
            <a:r>
              <a:rPr lang="en-US" sz="2400" dirty="0">
                <a:latin typeface="Times New Roman" panose="02020603050405020304" pitchFamily="18" charset="0"/>
                <a:cs typeface="Times New Roman" panose="02020603050405020304" pitchFamily="18" charset="0"/>
              </a:rPr>
              <a:t>It is better to paint a realistic picture than give false hope</a:t>
            </a:r>
            <a:endParaRPr lang="en-US" sz="2200" dirty="0">
              <a:latin typeface="Times New Roman" panose="02020603050405020304" pitchFamily="18" charset="0"/>
              <a:cs typeface="Times New Roman" panose="02020603050405020304" pitchFamily="18" charset="0"/>
            </a:endParaRP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Let the veteran know how they can help you. For example: obtaining records or lay statements. Writing it down for them whether on paper or email, will assist in follow up.</a:t>
            </a:r>
          </a:p>
          <a:p>
            <a:pPr defTabSz="914363">
              <a:defRPr/>
            </a:pPr>
            <a:endParaRPr lang="en-US" sz="2600" dirty="0">
              <a:latin typeface="Times New Roman" panose="02020603050405020304" pitchFamily="18" charset="0"/>
              <a:cs typeface="Times New Roman" panose="02020603050405020304" pitchFamily="18" charset="0"/>
            </a:endParaRPr>
          </a:p>
          <a:p>
            <a:pPr>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12</a:t>
            </a:fld>
            <a:endParaRPr lang="en-US" dirty="0"/>
          </a:p>
        </p:txBody>
      </p:sp>
      <p:sp>
        <p:nvSpPr>
          <p:cNvPr id="6" name="Title 2"/>
          <p:cNvSpPr>
            <a:spLocks noGrp="1"/>
          </p:cNvSpPr>
          <p:nvPr>
            <p:ph type="title"/>
          </p:nvPr>
        </p:nvSpPr>
        <p:spPr>
          <a:xfrm>
            <a:off x="0" y="347661"/>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SETTING EXPECTATIONS</a:t>
            </a:r>
          </a:p>
        </p:txBody>
      </p:sp>
    </p:spTree>
    <p:extLst>
      <p:ext uri="{BB962C8B-B14F-4D97-AF65-F5344CB8AC3E}">
        <p14:creationId xmlns:p14="http://schemas.microsoft.com/office/powerpoint/2010/main" val="316802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B6FF1-D00D-49C3-A1C8-95767898A745}"/>
              </a:ext>
            </a:extLst>
          </p:cNvPr>
          <p:cNvSpPr>
            <a:spLocks noGrp="1"/>
          </p:cNvSpPr>
          <p:nvPr>
            <p:ph sz="half" idx="1"/>
          </p:nvPr>
        </p:nvSpPr>
        <p:spPr>
          <a:xfrm>
            <a:off x="600634" y="2133600"/>
            <a:ext cx="10990731" cy="3048000"/>
          </a:xfrm>
        </p:spPr>
        <p:txBody>
          <a:bodyPr/>
          <a:lstStyle/>
          <a:p>
            <a:pPr marL="0" indent="0" algn="ctr">
              <a:buNone/>
            </a:pPr>
            <a:r>
              <a:rPr lang="en-US" sz="4400" b="1" dirty="0">
                <a:latin typeface="Times New Roman" panose="02020603050405020304" pitchFamily="18" charset="0"/>
                <a:cs typeface="Times New Roman" panose="02020603050405020304" pitchFamily="18" charset="0"/>
              </a:rPr>
              <a:t>Explaining the claims process thoroughly </a:t>
            </a:r>
            <a:r>
              <a:rPr lang="en-US" sz="4400" b="1" u="sng" dirty="0">
                <a:latin typeface="Times New Roman" panose="02020603050405020304" pitchFamily="18" charset="0"/>
                <a:cs typeface="Times New Roman" panose="02020603050405020304" pitchFamily="18" charset="0"/>
              </a:rPr>
              <a:t>NOW</a:t>
            </a:r>
            <a:r>
              <a:rPr lang="en-US" sz="4400" b="1" dirty="0">
                <a:latin typeface="Times New Roman" panose="02020603050405020304" pitchFamily="18" charset="0"/>
                <a:cs typeface="Times New Roman" panose="02020603050405020304" pitchFamily="18" charset="0"/>
              </a:rPr>
              <a:t> will help prevent numerous phone calls or emails </a:t>
            </a:r>
            <a:r>
              <a:rPr lang="en-US" sz="4400" b="1" u="sng" dirty="0">
                <a:latin typeface="Times New Roman" panose="02020603050405020304" pitchFamily="18" charset="0"/>
                <a:cs typeface="Times New Roman" panose="02020603050405020304" pitchFamily="18" charset="0"/>
              </a:rPr>
              <a:t>LATER!</a:t>
            </a:r>
          </a:p>
        </p:txBody>
      </p:sp>
      <p:sp>
        <p:nvSpPr>
          <p:cNvPr id="4" name="Slide Number Placeholder 3">
            <a:extLst>
              <a:ext uri="{FF2B5EF4-FFF2-40B4-BE49-F238E27FC236}">
                <a16:creationId xmlns:a16="http://schemas.microsoft.com/office/drawing/2014/main" id="{E5DD316A-615F-463F-B038-7827DB6B651D}"/>
              </a:ext>
            </a:extLst>
          </p:cNvPr>
          <p:cNvSpPr>
            <a:spLocks noGrp="1"/>
          </p:cNvSpPr>
          <p:nvPr>
            <p:ph type="sldNum" sz="quarter" idx="12"/>
          </p:nvPr>
        </p:nvSpPr>
        <p:spPr/>
        <p:txBody>
          <a:bodyPr/>
          <a:lstStyle/>
          <a:p>
            <a:fld id="{60B18D57-13A5-4968-950D-8FEF41FA4399}" type="slidenum">
              <a:rPr lang="en-US" smtClean="0"/>
              <a:t>13</a:t>
            </a:fld>
            <a:endParaRPr lang="en-US"/>
          </a:p>
        </p:txBody>
      </p:sp>
      <p:sp>
        <p:nvSpPr>
          <p:cNvPr id="5" name="Title 4">
            <a:extLst>
              <a:ext uri="{FF2B5EF4-FFF2-40B4-BE49-F238E27FC236}">
                <a16:creationId xmlns:a16="http://schemas.microsoft.com/office/drawing/2014/main" id="{4AE52706-0F83-4A57-B6C5-D75ADF5767C6}"/>
              </a:ext>
            </a:extLst>
          </p:cNvPr>
          <p:cNvSpPr>
            <a:spLocks noGrp="1"/>
          </p:cNvSpPr>
          <p:nvPr>
            <p:ph type="title"/>
          </p:nvPr>
        </p:nvSpPr>
        <p:spPr>
          <a:xfrm>
            <a:off x="0" y="304800"/>
            <a:ext cx="8450731" cy="981732"/>
          </a:xfrm>
        </p:spPr>
        <p:txBody>
          <a:bodyPr/>
          <a:lstStyle/>
          <a:p>
            <a:r>
              <a:rPr lang="en-US" sz="2700" dirty="0">
                <a:latin typeface="Times New Roman" panose="02020603050405020304" pitchFamily="18" charset="0"/>
                <a:cs typeface="Times New Roman" panose="02020603050405020304" pitchFamily="18" charset="0"/>
              </a:rPr>
              <a:t>SETTING EXPECTATIONS</a:t>
            </a:r>
          </a:p>
        </p:txBody>
      </p:sp>
    </p:spTree>
    <p:extLst>
      <p:ext uri="{BB962C8B-B14F-4D97-AF65-F5344CB8AC3E}">
        <p14:creationId xmlns:p14="http://schemas.microsoft.com/office/powerpoint/2010/main" val="287312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5167312"/>
          </a:xfrm>
        </p:spPr>
        <p:txBody>
          <a:bodyPr rtlCol="0">
            <a:normAutofit/>
          </a:bodyPr>
          <a:lstStyle/>
          <a:p>
            <a:pPr marL="0" indent="0" defTabSz="914363">
              <a:buNone/>
              <a:defRPr/>
            </a:pPr>
            <a:endParaRPr lang="en-US" sz="105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Reviewing decisions for accuracy is one of the most important functions of a VFW representative</a:t>
            </a: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WHY?</a:t>
            </a:r>
          </a:p>
          <a:p>
            <a:pPr marL="0" indent="0" algn="ctr" defTabSz="914363">
              <a:buNone/>
              <a:defRPr/>
            </a:pPr>
            <a:endParaRPr lang="en-US" sz="280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Be sure that you determine what the rating should be before approaching the VA or contacting the veteran</a:t>
            </a:r>
          </a:p>
          <a:p>
            <a:pPr defTabSz="914363">
              <a:defRPr/>
            </a:pPr>
            <a:endParaRPr lang="en-US" sz="280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When approaching VA about an issue research it completely and know which regulations apply</a:t>
            </a:r>
          </a:p>
          <a:p>
            <a:pPr defTabSz="914363">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14</a:t>
            </a:fld>
            <a:endParaRPr lang="en-US" dirty="0"/>
          </a:p>
        </p:txBody>
      </p:sp>
      <p:sp>
        <p:nvSpPr>
          <p:cNvPr id="2" name="Title 1"/>
          <p:cNvSpPr>
            <a:spLocks noGrp="1"/>
          </p:cNvSpPr>
          <p:nvPr>
            <p:ph type="title"/>
          </p:nvPr>
        </p:nvSpPr>
        <p:spPr>
          <a:xfrm>
            <a:off x="16933" y="319088"/>
            <a:ext cx="8675511" cy="914400"/>
          </a:xfrm>
        </p:spPr>
        <p:txBody>
          <a:bodyPr rtlCol="0">
            <a:noAutofit/>
          </a:bodyPr>
          <a:lstStyle/>
          <a:p>
            <a:pPr defTabSz="914363">
              <a:defRPr/>
            </a:pPr>
            <a:r>
              <a:rPr lang="en-US" sz="2700" dirty="0">
                <a:latin typeface="Times New Roman" panose="02020603050405020304" pitchFamily="18" charset="0"/>
                <a:cs typeface="Times New Roman" panose="02020603050405020304" pitchFamily="18" charset="0"/>
              </a:rPr>
              <a:t>REVIEWING DECISIONS AND ADVOCATING FOR VETERANS</a:t>
            </a:r>
          </a:p>
        </p:txBody>
      </p:sp>
      <p:sp>
        <p:nvSpPr>
          <p:cNvPr id="33797"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5167312"/>
          </a:xfrm>
        </p:spPr>
        <p:txBody>
          <a:bodyPr rtlCol="0">
            <a:normAutofit/>
          </a:bodyPr>
          <a:lstStyle/>
          <a:p>
            <a:pPr marL="0" indent="0" defTabSz="914363">
              <a:buNone/>
              <a:defRPr/>
            </a:pPr>
            <a:endParaRPr lang="en-US" sz="1050" dirty="0">
              <a:latin typeface="Times New Roman" panose="02020603050405020304" pitchFamily="18" charset="0"/>
              <a:cs typeface="Times New Roman" panose="02020603050405020304" pitchFamily="18" charset="0"/>
            </a:endParaRPr>
          </a:p>
          <a:p>
            <a:pPr defTabSz="914363">
              <a:defRPr/>
            </a:pPr>
            <a:endParaRPr lang="en-US" sz="28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As an accredited representative you are there to look out for the veteran’s best interest</a:t>
            </a:r>
          </a:p>
          <a:p>
            <a:pPr lvl="1" defTabSz="914363">
              <a:defRPr/>
            </a:pPr>
            <a:r>
              <a:rPr lang="en-US" dirty="0">
                <a:latin typeface="Times New Roman" panose="02020603050405020304" pitchFamily="18" charset="0"/>
                <a:cs typeface="Times New Roman" panose="02020603050405020304" pitchFamily="18" charset="0"/>
              </a:rPr>
              <a:t>This sometimes includes telling veterans what they don’t want to hear</a:t>
            </a:r>
          </a:p>
          <a:p>
            <a:pPr lvl="1" defTabSz="914363">
              <a:defRPr/>
            </a:pPr>
            <a:endParaRPr lang="en-US" dirty="0">
              <a:latin typeface="Times New Roman" panose="02020603050405020304" pitchFamily="18" charset="0"/>
              <a:cs typeface="Times New Roman" panose="02020603050405020304" pitchFamily="18" charset="0"/>
            </a:endParaRPr>
          </a:p>
          <a:p>
            <a:pPr marL="457200" lvl="1"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Whenever advocating for a veteran be professional</a:t>
            </a:r>
          </a:p>
          <a:p>
            <a:pPr lvl="1" defTabSz="914363">
              <a:defRPr/>
            </a:pPr>
            <a:r>
              <a:rPr lang="en-US" dirty="0">
                <a:latin typeface="Times New Roman" panose="02020603050405020304" pitchFamily="18" charset="0"/>
                <a:cs typeface="Times New Roman" panose="02020603050405020304" pitchFamily="18" charset="0"/>
              </a:rPr>
              <a:t>Though its easy to get frustrated and angry with VA, you must still approach VA with a collaborative attitude</a:t>
            </a:r>
          </a:p>
          <a:p>
            <a:pPr defTabSz="914363">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15</a:t>
            </a:fld>
            <a:endParaRPr lang="en-US" dirty="0"/>
          </a:p>
        </p:txBody>
      </p:sp>
      <p:sp>
        <p:nvSpPr>
          <p:cNvPr id="2" name="Title 1"/>
          <p:cNvSpPr>
            <a:spLocks noGrp="1"/>
          </p:cNvSpPr>
          <p:nvPr>
            <p:ph type="title"/>
          </p:nvPr>
        </p:nvSpPr>
        <p:spPr>
          <a:xfrm>
            <a:off x="8467" y="320145"/>
            <a:ext cx="8675511" cy="914400"/>
          </a:xfrm>
        </p:spPr>
        <p:txBody>
          <a:bodyPr rtlCol="0">
            <a:noAutofit/>
          </a:bodyPr>
          <a:lstStyle/>
          <a:p>
            <a:pPr defTabSz="914363">
              <a:defRPr/>
            </a:pPr>
            <a:r>
              <a:rPr lang="en-US" sz="2700" dirty="0">
                <a:latin typeface="Times New Roman" panose="02020603050405020304" pitchFamily="18" charset="0"/>
                <a:cs typeface="Times New Roman" panose="02020603050405020304" pitchFamily="18" charset="0"/>
              </a:rPr>
              <a:t>REVIEWING DECISIONS AND ADVOCATING FOR VETERANS</a:t>
            </a:r>
          </a:p>
        </p:txBody>
      </p:sp>
      <p:sp>
        <p:nvSpPr>
          <p:cNvPr id="33797"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9319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Placeholder 2"/>
          <p:cNvSpPr>
            <a:spLocks noGrp="1"/>
          </p:cNvSpPr>
          <p:nvPr>
            <p:ph idx="1"/>
          </p:nvPr>
        </p:nvSpPr>
        <p:spPr>
          <a:xfrm>
            <a:off x="609600" y="1295400"/>
            <a:ext cx="10972800" cy="5257800"/>
          </a:xfrm>
        </p:spPr>
        <p:txBody>
          <a:bodyPr/>
          <a:lstStyle/>
          <a:p>
            <a:endParaRPr lang="en-US" altLang="en-US" sz="1600" dirty="0"/>
          </a:p>
          <a:p>
            <a:r>
              <a:rPr lang="en-US" altLang="en-US" dirty="0">
                <a:latin typeface="Times New Roman" panose="02020603050405020304" pitchFamily="18" charset="0"/>
                <a:cs typeface="Times New Roman" panose="02020603050405020304" pitchFamily="18" charset="0"/>
              </a:rPr>
              <a:t>You must keep a record of who has visited your office</a:t>
            </a:r>
          </a:p>
          <a:p>
            <a:pPr lvl="1"/>
            <a:r>
              <a:rPr lang="en-US" altLang="en-US" dirty="0">
                <a:latin typeface="Times New Roman" panose="02020603050405020304" pitchFamily="18" charset="0"/>
                <a:cs typeface="Times New Roman" panose="02020603050405020304" pitchFamily="18" charset="0"/>
              </a:rPr>
              <a:t>Verifying when a veteran received assistance</a:t>
            </a:r>
          </a:p>
          <a:p>
            <a:pPr marL="45720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Sign in logs are the tried and true method</a:t>
            </a:r>
          </a:p>
          <a:p>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Once a sign in sheet is filled, keep an electronic record of it</a:t>
            </a:r>
          </a:p>
          <a:p>
            <a:pPr eaLnBrk="1" hangingPunct="1"/>
            <a:endParaRPr lang="en-US" altLang="en-US" dirty="0">
              <a:latin typeface="Times New Roman" panose="02020603050405020304" pitchFamily="18" charset="0"/>
              <a:cs typeface="Times New Roman" panose="02020603050405020304" pitchFamily="18" charset="0"/>
            </a:endParaRPr>
          </a:p>
          <a:p>
            <a:pPr marL="0" indent="0" eaLnBrk="1" hangingPunct="1">
              <a:buNone/>
            </a:pPr>
            <a:r>
              <a:rPr lang="en-US" altLang="en-US" sz="3600" b="1" dirty="0">
                <a:latin typeface="Times New Roman" panose="02020603050405020304" pitchFamily="18" charset="0"/>
                <a:cs typeface="Times New Roman" panose="02020603050405020304" pitchFamily="18" charset="0"/>
              </a:rPr>
              <a:t>		Why are sign in sheets important?</a:t>
            </a:r>
          </a:p>
          <a:p>
            <a:pPr marL="0" indent="0" algn="ctr">
              <a:buNone/>
            </a:pPr>
            <a:endParaRPr lang="en-US" altLang="en-US" dirty="0"/>
          </a:p>
          <a:p>
            <a:pPr marL="0" indent="0" algn="ctr">
              <a:buNone/>
            </a:pPr>
            <a:endParaRPr lang="en-US" altLang="en-US"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16</a:t>
            </a:fld>
            <a:endParaRPr lang="en-US" dirty="0"/>
          </a:p>
        </p:txBody>
      </p:sp>
      <p:sp>
        <p:nvSpPr>
          <p:cNvPr id="53250" name="Title 1"/>
          <p:cNvSpPr>
            <a:spLocks noGrp="1"/>
          </p:cNvSpPr>
          <p:nvPr>
            <p:ph type="title"/>
          </p:nvPr>
        </p:nvSpPr>
        <p:spPr>
          <a:xfrm>
            <a:off x="0" y="168626"/>
            <a:ext cx="73152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6785"/>
            <a:ext cx="10972800" cy="5105400"/>
          </a:xfrm>
        </p:spPr>
        <p:txBody>
          <a:bodyPr rtlCol="0">
            <a:normAutofit fontScale="92500" lnSpcReduction="10000"/>
          </a:bodyPr>
          <a:lstStyle/>
          <a:p>
            <a:pPr defTabSz="914363">
              <a:defRPr/>
            </a:pPr>
            <a:r>
              <a:rPr lang="en-US" dirty="0">
                <a:latin typeface="Times New Roman" panose="02020603050405020304" pitchFamily="18" charset="0"/>
                <a:cs typeface="Times New Roman" panose="02020603050405020304" pitchFamily="18" charset="0"/>
              </a:rPr>
              <a:t>Whenever you meet with VA you must keep a record of the interaction</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b="1" dirty="0">
                <a:latin typeface="Times New Roman" panose="02020603050405020304" pitchFamily="18" charset="0"/>
                <a:cs typeface="Times New Roman" panose="02020603050405020304" pitchFamily="18" charset="0"/>
              </a:rPr>
              <a:t>For general VA meetings: </a:t>
            </a:r>
          </a:p>
          <a:p>
            <a:pPr marL="0" indent="0" defTabSz="914363">
              <a:buNone/>
              <a:defRPr/>
            </a:pPr>
            <a:r>
              <a:rPr lang="en-US" dirty="0">
                <a:latin typeface="Times New Roman" panose="02020603050405020304" pitchFamily="18" charset="0"/>
                <a:cs typeface="Times New Roman" panose="02020603050405020304" pitchFamily="18" charset="0"/>
              </a:rPr>
              <a:t>Take good notes during your meetings with VA, then write up a brief summary, keep an electronic copy and distribute it to those who need the information </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b="1" dirty="0">
                <a:latin typeface="Times New Roman" panose="02020603050405020304" pitchFamily="18" charset="0"/>
                <a:cs typeface="Times New Roman" panose="02020603050405020304" pitchFamily="18" charset="0"/>
              </a:rPr>
              <a:t>For meetings about a specific veteran or claim: </a:t>
            </a:r>
          </a:p>
          <a:p>
            <a:pPr marL="0" indent="0" defTabSz="914363">
              <a:buNone/>
              <a:defRPr/>
            </a:pPr>
            <a:r>
              <a:rPr lang="en-US" dirty="0">
                <a:latin typeface="Times New Roman" panose="02020603050405020304" pitchFamily="18" charset="0"/>
                <a:cs typeface="Times New Roman" panose="02020603050405020304" pitchFamily="18" charset="0"/>
              </a:rPr>
              <a:t>Take good notes, write up a brief summary and upload it to either communications or documents in the veteran’s file </a:t>
            </a:r>
          </a:p>
          <a:p>
            <a:pPr marL="0" indent="0" defTabSz="914363">
              <a:buNone/>
              <a:defRPr/>
            </a:pPr>
            <a:endParaRPr lang="en-US" sz="2600" dirty="0">
              <a:latin typeface="Times New Roman" panose="02020603050405020304" pitchFamily="18" charset="0"/>
              <a:cs typeface="Times New Roman" panose="02020603050405020304" pitchFamily="18" charset="0"/>
            </a:endParaRPr>
          </a:p>
          <a:p>
            <a:pPr lvl="2" defTabSz="914363">
              <a:defRPr/>
            </a:pPr>
            <a:endParaRPr lang="en-US" sz="3400" dirty="0"/>
          </a:p>
          <a:p>
            <a:pPr marL="0" lvl="2" indent="0" algn="ctr" defTabSz="914363">
              <a:buNone/>
              <a:defRPr/>
            </a:pPr>
            <a:endParaRPr lang="en-US" sz="12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17</a:t>
            </a:fld>
            <a:endParaRPr lang="en-US" dirty="0"/>
          </a:p>
        </p:txBody>
      </p:sp>
      <p:sp>
        <p:nvSpPr>
          <p:cNvPr id="55298" name="Title 1"/>
          <p:cNvSpPr>
            <a:spLocks noGrp="1"/>
          </p:cNvSpPr>
          <p:nvPr>
            <p:ph type="title"/>
          </p:nvPr>
        </p:nvSpPr>
        <p:spPr>
          <a:xfrm>
            <a:off x="0" y="0"/>
            <a:ext cx="8001000" cy="12192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0950"/>
            <a:ext cx="10972800" cy="5226050"/>
          </a:xfrm>
        </p:spPr>
        <p:txBody>
          <a:bodyPr rtlCol="0">
            <a:normAutofit lnSpcReduction="10000"/>
          </a:bodyPr>
          <a:lstStyle/>
          <a:p>
            <a:pPr marL="0" indent="0" defTabSz="914363">
              <a:buNone/>
              <a:defRPr/>
            </a:pPr>
            <a:r>
              <a:rPr lang="en-US" sz="2600" dirty="0">
                <a:latin typeface="Times New Roman" panose="02020603050405020304" pitchFamily="18" charset="0"/>
                <a:cs typeface="Times New Roman" panose="02020603050405020304" pitchFamily="18" charset="0"/>
              </a:rPr>
              <a:t>Return Receipts</a:t>
            </a:r>
          </a:p>
          <a:p>
            <a:pPr marL="0" indent="0" defTabSz="914363">
              <a:buNone/>
              <a:defRPr/>
            </a:pPr>
            <a:endParaRPr lang="en-US" sz="9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If you are in an office that accepts submissions directly,  request that the VA date stamp a copy of a submission letter and return it to you, then scan it into TVB</a:t>
            </a:r>
          </a:p>
          <a:p>
            <a:pPr marL="404813" lvl="2" indent="-34925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If you fax in claims, scan a copy of the fax transmission receipt into TVB</a:t>
            </a:r>
          </a:p>
          <a:p>
            <a:pPr marL="55563" lvl="2" indent="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When using the QuickSubmit, copy the confirmation number into the communications or documents tab in TVB</a:t>
            </a:r>
          </a:p>
          <a:p>
            <a:pPr marL="404813" lvl="2" indent="-34925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When using SEP, take a screenshot of the confirmation and upload it to the documents section of TVB</a:t>
            </a:r>
          </a:p>
          <a:p>
            <a:pPr marL="55563" lvl="2" indent="0" defTabSz="914363">
              <a:buNone/>
              <a:defRPr/>
            </a:pPr>
            <a:endParaRPr lang="en-US" sz="2600" dirty="0">
              <a:latin typeface="Times New Roman" panose="02020603050405020304" pitchFamily="18" charset="0"/>
              <a:cs typeface="Times New Roman" panose="02020603050405020304" pitchFamily="18" charset="0"/>
            </a:endParaRPr>
          </a:p>
          <a:p>
            <a:pPr marL="55563" lvl="2" indent="0" algn="ctr" defTabSz="914363">
              <a:buNone/>
              <a:defRPr/>
            </a:pPr>
            <a:endParaRPr lang="en-US" sz="1500" b="1" dirty="0">
              <a:latin typeface="Times New Roman" panose="02020603050405020304" pitchFamily="18" charset="0"/>
              <a:cs typeface="Times New Roman" panose="02020603050405020304" pitchFamily="18" charset="0"/>
            </a:endParaRPr>
          </a:p>
          <a:p>
            <a:pPr marL="55563" lvl="2" indent="0" algn="ctr" defTabSz="914363">
              <a:buNone/>
              <a:defRPr/>
            </a:pPr>
            <a:r>
              <a:rPr lang="en-US" sz="3000" b="1" dirty="0">
                <a:latin typeface="Times New Roman" panose="02020603050405020304" pitchFamily="18" charset="0"/>
                <a:cs typeface="Times New Roman" panose="02020603050405020304" pitchFamily="18" charset="0"/>
              </a:rPr>
              <a:t>Why are return receipts important?</a:t>
            </a:r>
          </a:p>
          <a:p>
            <a:pPr lvl="2" defTabSz="914363">
              <a:defRPr/>
            </a:pPr>
            <a:endParaRPr lang="en-US" sz="3400" dirty="0"/>
          </a:p>
          <a:p>
            <a:pPr marL="0" lvl="2" indent="0" algn="ctr" defTabSz="914363">
              <a:buNone/>
              <a:defRPr/>
            </a:pPr>
            <a:endParaRPr lang="en-US" sz="12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18</a:t>
            </a:fld>
            <a:endParaRPr lang="en-US" dirty="0"/>
          </a:p>
        </p:txBody>
      </p:sp>
      <p:sp>
        <p:nvSpPr>
          <p:cNvPr id="55298" name="Title 1"/>
          <p:cNvSpPr>
            <a:spLocks noGrp="1"/>
          </p:cNvSpPr>
          <p:nvPr>
            <p:ph type="title"/>
          </p:nvPr>
        </p:nvSpPr>
        <p:spPr>
          <a:xfrm>
            <a:off x="2822" y="0"/>
            <a:ext cx="8001000" cy="12192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extLst>
      <p:ext uri="{BB962C8B-B14F-4D97-AF65-F5344CB8AC3E}">
        <p14:creationId xmlns:p14="http://schemas.microsoft.com/office/powerpoint/2010/main" val="356513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5328239"/>
          </a:xfrm>
        </p:spPr>
        <p:txBody>
          <a:bodyPr rtlCol="0">
            <a:noAutofit/>
          </a:bodyPr>
          <a:lstStyle/>
          <a:p>
            <a:pPr defTabSz="914363">
              <a:defRPr/>
            </a:pPr>
            <a:r>
              <a:rPr lang="en-US" sz="2600" dirty="0">
                <a:latin typeface="Times New Roman" panose="02020603050405020304" pitchFamily="18" charset="0"/>
                <a:cs typeface="Times New Roman" panose="02020603050405020304" pitchFamily="18" charset="0"/>
              </a:rPr>
              <a:t>Several times a year National Veterans Service publishes and distributes via email an update about subjects that are important to you</a:t>
            </a:r>
          </a:p>
          <a:p>
            <a:pPr defTabSz="914363">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NVS Updates can also be accessed on the Online Learning Portal in the Resources area</a:t>
            </a:r>
          </a:p>
          <a:p>
            <a:pPr marL="0" indent="0" defTabSz="914363">
              <a:buNone/>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Many VA law changes and VFW policy changes are explained in these updates, so it is imperative that you read them</a:t>
            </a:r>
          </a:p>
          <a:p>
            <a:pPr defTabSz="914363">
              <a:defRPr/>
            </a:pPr>
            <a:endParaRPr lang="en-US" sz="9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Once an update is published NVS hosts a virtual forum to discuss the topics and answer any questions</a:t>
            </a:r>
          </a:p>
          <a:p>
            <a:pPr marL="0" indent="0" defTabSz="914363">
              <a:buNone/>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If you are not receiving the NVS Update please contact Chris Macinkowicz at </a:t>
            </a:r>
            <a:r>
              <a:rPr lang="en-US" sz="2600" dirty="0">
                <a:latin typeface="Times New Roman" panose="02020603050405020304" pitchFamily="18" charset="0"/>
                <a:cs typeface="Times New Roman" panose="02020603050405020304" pitchFamily="18" charset="0"/>
                <a:hlinkClick r:id="rId3"/>
              </a:rPr>
              <a:t>cmacinkowicz@vfw.org</a:t>
            </a:r>
            <a:r>
              <a:rPr lang="en-US" sz="26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19</a:t>
            </a:fld>
            <a:endParaRPr lang="en-US" dirty="0"/>
          </a:p>
        </p:txBody>
      </p:sp>
      <p:sp>
        <p:nvSpPr>
          <p:cNvPr id="59394" name="Title 1"/>
          <p:cNvSpPr>
            <a:spLocks noGrp="1"/>
          </p:cNvSpPr>
          <p:nvPr>
            <p:ph type="title"/>
          </p:nvPr>
        </p:nvSpPr>
        <p:spPr>
          <a:xfrm>
            <a:off x="76200" y="136525"/>
            <a:ext cx="7985666"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NVS UPDATES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572000"/>
          </a:xfrm>
        </p:spPr>
        <p:txBody>
          <a:bodyPr rtlCol="0">
            <a:normAutofit/>
          </a:bodyPr>
          <a:lstStyle/>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dirty="0">
                <a:latin typeface="Times New Roman" panose="02020603050405020304" pitchFamily="18" charset="0"/>
                <a:cs typeface="Times New Roman" panose="02020603050405020304" pitchFamily="18" charset="0"/>
              </a:rPr>
              <a:t>In this class we are going to discuss ways to help you be successful in your office</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dirty="0">
                <a:latin typeface="Times New Roman" panose="02020603050405020304" pitchFamily="18" charset="0"/>
                <a:cs typeface="Times New Roman" panose="02020603050405020304" pitchFamily="18" charset="0"/>
              </a:rPr>
              <a:t>The suggestions made in this class are NOT mandatory rather you should use what you feel will help make your workday easier</a:t>
            </a:r>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a:t>
            </a:fld>
            <a:endParaRPr lang="en-US" dirty="0"/>
          </a:p>
        </p:txBody>
      </p:sp>
      <p:sp>
        <p:nvSpPr>
          <p:cNvPr id="25602" name="Title 1"/>
          <p:cNvSpPr>
            <a:spLocks noGrp="1"/>
          </p:cNvSpPr>
          <p:nvPr>
            <p:ph type="title"/>
          </p:nvPr>
        </p:nvSpPr>
        <p:spPr>
          <a:xfrm>
            <a:off x="0" y="228600"/>
            <a:ext cx="82296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WORKLOAD MANAGEMENT</a:t>
            </a:r>
          </a:p>
        </p:txBody>
      </p:sp>
    </p:spTree>
    <p:extLst>
      <p:ext uri="{BB962C8B-B14F-4D97-AF65-F5344CB8AC3E}">
        <p14:creationId xmlns:p14="http://schemas.microsoft.com/office/powerpoint/2010/main" val="126867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4882058"/>
          </a:xfrm>
        </p:spPr>
        <p:txBody>
          <a:bodyPr rtlCol="0">
            <a:normAutofit/>
          </a:bodyPr>
          <a:lstStyle/>
          <a:p>
            <a:pPr defTabSz="914363">
              <a:defRPr/>
            </a:pPr>
            <a:endParaRPr lang="en-US" dirty="0"/>
          </a:p>
          <a:p>
            <a:pPr defTabSz="914363">
              <a:defRPr/>
            </a:pPr>
            <a:r>
              <a:rPr lang="en-US" sz="3600" dirty="0">
                <a:latin typeface="Times New Roman" panose="02020603050405020304" pitchFamily="18" charset="0"/>
                <a:cs typeface="Times New Roman" panose="02020603050405020304" pitchFamily="18" charset="0"/>
              </a:rPr>
              <a:t>Most VAROs will provide training on various topics to VSOs if asked.</a:t>
            </a:r>
          </a:p>
          <a:p>
            <a:pPr marL="0" indent="0" defTabSz="914363">
              <a:buNone/>
              <a:defRPr/>
            </a:pPr>
            <a:endParaRPr lang="en-US" sz="3600" dirty="0">
              <a:latin typeface="Times New Roman" panose="02020603050405020304" pitchFamily="18" charset="0"/>
              <a:cs typeface="Times New Roman" panose="02020603050405020304" pitchFamily="18" charset="0"/>
            </a:endParaRPr>
          </a:p>
          <a:p>
            <a:pPr defTabSz="914363">
              <a:defRPr/>
            </a:pPr>
            <a:r>
              <a:rPr lang="en-US" sz="3600" dirty="0">
                <a:latin typeface="Times New Roman" panose="02020603050405020304" pitchFamily="18" charset="0"/>
                <a:cs typeface="Times New Roman" panose="02020603050405020304" pitchFamily="18" charset="0"/>
              </a:rPr>
              <a:t>Coordinate with other VSOs and the VSCM or Change Management Agent (CMA), to provide training.</a:t>
            </a:r>
          </a:p>
          <a:p>
            <a:pPr defTabSz="914363">
              <a:defRPr/>
            </a:pPr>
            <a:endParaRPr lang="en-US" sz="36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20</a:t>
            </a:fld>
            <a:endParaRPr lang="en-US" dirty="0"/>
          </a:p>
        </p:txBody>
      </p:sp>
      <p:sp>
        <p:nvSpPr>
          <p:cNvPr id="60418" name="Title 1"/>
          <p:cNvSpPr>
            <a:spLocks noGrp="1"/>
          </p:cNvSpPr>
          <p:nvPr>
            <p:ph type="title"/>
          </p:nvPr>
        </p:nvSpPr>
        <p:spPr>
          <a:xfrm>
            <a:off x="36689" y="125506"/>
            <a:ext cx="65532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VARO TRAINING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4984750"/>
          </a:xfrm>
        </p:spPr>
        <p:txBody>
          <a:bodyPr rtlCol="0">
            <a:normAutofit/>
          </a:bodyPr>
          <a:lstStyle/>
          <a:p>
            <a:pPr marL="0" indent="0" defTabSz="914363">
              <a:buNone/>
              <a:defRPr/>
            </a:pPr>
            <a:endParaRPr lang="en-US" sz="4000" dirty="0"/>
          </a:p>
          <a:p>
            <a:pPr defTabSz="914363">
              <a:defRPr/>
            </a:pPr>
            <a:r>
              <a:rPr lang="en-US" dirty="0">
                <a:latin typeface="Times New Roman" panose="02020603050405020304" pitchFamily="18" charset="0"/>
                <a:cs typeface="Times New Roman" panose="02020603050405020304" pitchFamily="18" charset="0"/>
              </a:rPr>
              <a:t>You should set aside time at least once a month for training </a:t>
            </a:r>
          </a:p>
          <a:p>
            <a:pPr marL="0"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Training should include new concepts as well as reinforcement of previously covered topics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The VFW OLP is a resource that can be used for this purpose</a:t>
            </a:r>
          </a:p>
          <a:p>
            <a:pPr marL="0" indent="0" defTabSz="914363">
              <a:buNone/>
              <a:defRPr/>
            </a:pPr>
            <a:endParaRPr lang="en-US"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21</a:t>
            </a:fld>
            <a:endParaRPr lang="en-US" dirty="0"/>
          </a:p>
        </p:txBody>
      </p:sp>
      <p:sp>
        <p:nvSpPr>
          <p:cNvPr id="62466" name="Title 1"/>
          <p:cNvSpPr>
            <a:spLocks noGrp="1"/>
          </p:cNvSpPr>
          <p:nvPr>
            <p:ph type="title"/>
          </p:nvPr>
        </p:nvSpPr>
        <p:spPr>
          <a:xfrm>
            <a:off x="36689" y="0"/>
            <a:ext cx="6705600" cy="1210235"/>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Online Learning Portal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2286000"/>
            <a:ext cx="10972800" cy="3810000"/>
          </a:xfrm>
        </p:spPr>
        <p:txBody>
          <a:bodyPr rtlCol="0">
            <a:normAutofit/>
          </a:bodyPr>
          <a:lstStyle/>
          <a:p>
            <a:pPr>
              <a:defRPr/>
            </a:pPr>
            <a:r>
              <a:rPr lang="en-US" altLang="en-US" sz="3600" dirty="0">
                <a:latin typeface="Times New Roman" panose="02020603050405020304" pitchFamily="18" charset="0"/>
                <a:cs typeface="Times New Roman" panose="02020603050405020304" pitchFamily="18" charset="0"/>
              </a:rPr>
              <a:t>Make sure that you take your breaks</a:t>
            </a:r>
          </a:p>
          <a:p>
            <a:pPr>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sz="3600" dirty="0">
                <a:latin typeface="Times New Roman" panose="02020603050405020304" pitchFamily="18" charset="0"/>
                <a:cs typeface="Times New Roman" panose="02020603050405020304" pitchFamily="18" charset="0"/>
              </a:rPr>
              <a:t>Burnout can and does happen</a:t>
            </a:r>
          </a:p>
          <a:p>
            <a:pPr>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sz="3600" dirty="0">
                <a:latin typeface="Times New Roman" panose="02020603050405020304" pitchFamily="18" charset="0"/>
                <a:cs typeface="Times New Roman" panose="02020603050405020304" pitchFamily="18" charset="0"/>
              </a:rPr>
              <a:t>Recognize your coworkers hard work and offer help if they need it</a:t>
            </a:r>
          </a:p>
          <a:p>
            <a:pPr>
              <a:defRPr/>
            </a:pPr>
            <a:endParaRPr lang="en-US" altLang="en-US" sz="3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22</a:t>
            </a:fld>
            <a:endParaRPr lang="en-US" dirty="0"/>
          </a:p>
        </p:txBody>
      </p:sp>
      <p:sp>
        <p:nvSpPr>
          <p:cNvPr id="65538" name="Title 1"/>
          <p:cNvSpPr>
            <a:spLocks noGrp="1"/>
          </p:cNvSpPr>
          <p:nvPr>
            <p:ph type="title"/>
          </p:nvPr>
        </p:nvSpPr>
        <p:spPr>
          <a:xfrm>
            <a:off x="14111" y="0"/>
            <a:ext cx="6934200" cy="1237129"/>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060950"/>
          </a:xfrm>
        </p:spPr>
        <p:txBody>
          <a:bodyPr rtlCol="0">
            <a:noAutofit/>
          </a:bodyPr>
          <a:lstStyle/>
          <a:p>
            <a:pPr marL="0" indent="0" algn="ctr" defTabSz="914363">
              <a:lnSpc>
                <a:spcPct val="120000"/>
              </a:lnSpc>
              <a:buNone/>
              <a:defRPr/>
            </a:pPr>
            <a:endParaRPr lang="en-US" sz="4400" b="1" dirty="0">
              <a:latin typeface="Times New Roman" panose="02020603050405020304" pitchFamily="18" charset="0"/>
              <a:cs typeface="Times New Roman" panose="02020603050405020304" pitchFamily="18" charset="0"/>
            </a:endParaRPr>
          </a:p>
          <a:p>
            <a:pPr marL="0" indent="0" algn="ctr" defTabSz="914363">
              <a:lnSpc>
                <a:spcPct val="120000"/>
              </a:lnSpc>
              <a:buNone/>
              <a:defRPr/>
            </a:pPr>
            <a:r>
              <a:rPr lang="en-US" sz="4000" b="1" dirty="0">
                <a:latin typeface="Times New Roman" panose="02020603050405020304" pitchFamily="18" charset="0"/>
                <a:cs typeface="Times New Roman" panose="02020603050405020304" pitchFamily="18" charset="0"/>
              </a:rPr>
              <a:t>It’s ok to take a few minute breather between appointments or calls</a:t>
            </a:r>
            <a:endParaRPr lang="en-US" sz="4000" b="1"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23</a:t>
            </a:fld>
            <a:endParaRPr lang="en-US" dirty="0"/>
          </a:p>
        </p:txBody>
      </p:sp>
      <p:sp>
        <p:nvSpPr>
          <p:cNvPr id="6" name="Title 2"/>
          <p:cNvSpPr>
            <a:spLocks noGrp="1"/>
          </p:cNvSpPr>
          <p:nvPr>
            <p:ph type="title"/>
          </p:nvPr>
        </p:nvSpPr>
        <p:spPr>
          <a:xfrm>
            <a:off x="0" y="228600"/>
            <a:ext cx="8444706"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spTree>
    <p:extLst>
      <p:ext uri="{BB962C8B-B14F-4D97-AF65-F5344CB8AC3E}">
        <p14:creationId xmlns:p14="http://schemas.microsoft.com/office/powerpoint/2010/main" val="119041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474292"/>
            <a:ext cx="10972800" cy="4882058"/>
          </a:xfrm>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We are all on the same team, it is not VFW vs VA</a:t>
            </a:r>
          </a:p>
          <a:p>
            <a:pPr marL="0" indent="0">
              <a:buNone/>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Before approaching the VA with an issue, research it and have a plan with a potential solution</a:t>
            </a:r>
          </a:p>
          <a:p>
            <a:pPr marL="0" indent="0">
              <a:buNone/>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Recognize and show appreciation for the VA’s work</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b="1" dirty="0">
                <a:latin typeface="Times New Roman" panose="02020603050405020304" pitchFamily="18" charset="0"/>
                <a:cs typeface="Times New Roman" panose="02020603050405020304" pitchFamily="18" charset="0"/>
              </a:rPr>
              <a:t>What are some ways to show appreciation at the VARO?</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24</a:t>
            </a:fld>
            <a:endParaRPr lang="en-US" dirty="0"/>
          </a:p>
        </p:txBody>
      </p:sp>
      <p:sp>
        <p:nvSpPr>
          <p:cNvPr id="66562" name="Title 1"/>
          <p:cNvSpPr>
            <a:spLocks noGrp="1"/>
          </p:cNvSpPr>
          <p:nvPr>
            <p:ph type="title"/>
          </p:nvPr>
        </p:nvSpPr>
        <p:spPr>
          <a:xfrm>
            <a:off x="31044" y="152400"/>
            <a:ext cx="7900501"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VARO RELATIONSHIP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85800" y="1393236"/>
            <a:ext cx="10896600" cy="4882058"/>
          </a:xfrm>
        </p:spPr>
        <p:txBody>
          <a:bodyPr/>
          <a:lstStyle/>
          <a:p>
            <a:pPr>
              <a:lnSpc>
                <a:spcPct val="100000"/>
              </a:lnSpc>
            </a:pPr>
            <a:r>
              <a:rPr lang="en-US" altLang="en-US" sz="2800" dirty="0">
                <a:latin typeface="Times New Roman" panose="02020603050405020304" pitchFamily="18" charset="0"/>
                <a:cs typeface="Times New Roman" panose="02020603050405020304" pitchFamily="18" charset="0"/>
              </a:rPr>
              <a:t>Don’t micromanage! You have enough work to do without taking on other’s responsibilities</a:t>
            </a:r>
          </a:p>
          <a:p>
            <a:pPr>
              <a:lnSpc>
                <a:spcPct val="100000"/>
              </a:lnSpc>
              <a:spcBef>
                <a:spcPts val="300"/>
              </a:spcBef>
            </a:pPr>
            <a:endParaRPr lang="en-US" altLang="en-US" sz="28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2800" dirty="0">
                <a:latin typeface="Times New Roman" panose="02020603050405020304" pitchFamily="18" charset="0"/>
                <a:cs typeface="Times New Roman" panose="02020603050405020304" pitchFamily="18" charset="0"/>
              </a:rPr>
              <a:t>Distribute the workload based on experience and expertise – remember claims consultants </a:t>
            </a:r>
            <a:r>
              <a:rPr lang="en-US" altLang="en-US" sz="2800" b="1" u="sng" dirty="0">
                <a:latin typeface="Times New Roman" panose="02020603050405020304" pitchFamily="18" charset="0"/>
                <a:cs typeface="Times New Roman" panose="02020603050405020304" pitchFamily="18" charset="0"/>
              </a:rPr>
              <a:t>are</a:t>
            </a:r>
            <a:r>
              <a:rPr lang="en-US" altLang="en-US" sz="2800" dirty="0">
                <a:latin typeface="Times New Roman" panose="02020603050405020304" pitchFamily="18" charset="0"/>
                <a:cs typeface="Times New Roman" panose="02020603050405020304" pitchFamily="18" charset="0"/>
              </a:rPr>
              <a:t> fully trained representatives</a:t>
            </a:r>
          </a:p>
          <a:p>
            <a:pPr>
              <a:lnSpc>
                <a:spcPct val="100000"/>
              </a:lnSpc>
              <a:spcBef>
                <a:spcPts val="300"/>
              </a:spcBef>
            </a:pPr>
            <a:endParaRPr lang="en-US" altLang="en-US" sz="28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2800" dirty="0">
                <a:latin typeface="Times New Roman" panose="02020603050405020304" pitchFamily="18" charset="0"/>
                <a:cs typeface="Times New Roman" panose="02020603050405020304" pitchFamily="18" charset="0"/>
              </a:rPr>
              <a:t>Communication is key. Inform your coworkers of your status and schedule in order to help the office run smoother</a:t>
            </a:r>
          </a:p>
          <a:p>
            <a:pPr>
              <a:lnSpc>
                <a:spcPct val="100000"/>
              </a:lnSpc>
            </a:pPr>
            <a:endParaRPr lang="en-US" altLang="en-US" sz="2800" dirty="0">
              <a:latin typeface="Times New Roman" panose="02020603050405020304" pitchFamily="18" charset="0"/>
              <a:cs typeface="Times New Roman" panose="02020603050405020304" pitchFamily="18" charset="0"/>
            </a:endParaRPr>
          </a:p>
          <a:p>
            <a:pPr>
              <a:lnSpc>
                <a:spcPct val="100000"/>
              </a:lnSpc>
            </a:pPr>
            <a:r>
              <a:rPr lang="en-US" altLang="en-US" sz="2800" dirty="0">
                <a:latin typeface="Times New Roman" panose="02020603050405020304" pitchFamily="18" charset="0"/>
                <a:cs typeface="Times New Roman" panose="02020603050405020304" pitchFamily="18" charset="0"/>
              </a:rPr>
              <a:t>Remember, the VFW is a team, you </a:t>
            </a:r>
            <a:r>
              <a:rPr lang="en-US" altLang="en-US" sz="2800" b="1" u="sng" dirty="0">
                <a:latin typeface="Times New Roman" panose="02020603050405020304" pitchFamily="18" charset="0"/>
                <a:cs typeface="Times New Roman" panose="02020603050405020304" pitchFamily="18" charset="0"/>
              </a:rPr>
              <a:t>MUST</a:t>
            </a:r>
            <a:r>
              <a:rPr lang="en-US" altLang="en-US" sz="2800" dirty="0">
                <a:latin typeface="Times New Roman" panose="02020603050405020304" pitchFamily="18" charset="0"/>
                <a:cs typeface="Times New Roman" panose="02020603050405020304" pitchFamily="18" charset="0"/>
              </a:rPr>
              <a:t> work together</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25</a:t>
            </a:fld>
            <a:endParaRPr lang="en-US" dirty="0"/>
          </a:p>
        </p:txBody>
      </p:sp>
      <p:sp>
        <p:nvSpPr>
          <p:cNvPr id="69634" name="Title 1"/>
          <p:cNvSpPr>
            <a:spLocks noGrp="1"/>
          </p:cNvSpPr>
          <p:nvPr>
            <p:ph type="title"/>
          </p:nvPr>
        </p:nvSpPr>
        <p:spPr>
          <a:xfrm>
            <a:off x="0" y="457200"/>
            <a:ext cx="8202612" cy="38100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MANAGING YOUR OFFICE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533400" y="1393236"/>
            <a:ext cx="11049000" cy="4963114"/>
          </a:xfrm>
        </p:spPr>
        <p:txBody>
          <a:bodyPr rtlCol="0">
            <a:normAutofit lnSpcReduction="10000"/>
          </a:bodyPr>
          <a:lstStyle/>
          <a:p>
            <a:pPr marL="0" indent="0" algn="ctr" defTabSz="914363">
              <a:buNone/>
              <a:defRPr/>
            </a:pPr>
            <a:r>
              <a:rPr lang="en-US" sz="3500" b="1" dirty="0">
                <a:latin typeface="Times New Roman" panose="02020603050405020304" pitchFamily="18" charset="0"/>
                <a:cs typeface="Times New Roman" panose="02020603050405020304" pitchFamily="18" charset="0"/>
              </a:rPr>
              <a:t>Establish office management routines and stick to them.</a:t>
            </a:r>
          </a:p>
          <a:p>
            <a:pPr defTabSz="914363">
              <a:spcAft>
                <a:spcPts val="1200"/>
              </a:spcAft>
              <a:defRPr/>
            </a:pPr>
            <a:endParaRPr lang="en-US" sz="2600" dirty="0">
              <a:latin typeface="Times New Roman" panose="02020603050405020304" pitchFamily="18" charset="0"/>
              <a:cs typeface="Times New Roman" panose="02020603050405020304" pitchFamily="18" charset="0"/>
            </a:endParaRPr>
          </a:p>
          <a:p>
            <a:pPr defTabSz="914363">
              <a:spcAft>
                <a:spcPts val="1200"/>
              </a:spcAft>
              <a:defRPr/>
            </a:pPr>
            <a:r>
              <a:rPr lang="en-US" sz="2600" dirty="0">
                <a:latin typeface="Times New Roman" panose="02020603050405020304" pitchFamily="18" charset="0"/>
                <a:cs typeface="Times New Roman" panose="02020603050405020304" pitchFamily="18" charset="0"/>
              </a:rPr>
              <a:t>Routine tasks need routine procedures; if you want to stay organized and keep things running smoothly. </a:t>
            </a:r>
          </a:p>
          <a:p>
            <a:pPr defTabSz="914363">
              <a:spcAft>
                <a:spcPts val="1200"/>
              </a:spcAft>
              <a:defRPr/>
            </a:pPr>
            <a:r>
              <a:rPr lang="en-US" sz="2600" dirty="0">
                <a:latin typeface="Times New Roman" panose="02020603050405020304" pitchFamily="18" charset="0"/>
                <a:cs typeface="Times New Roman" panose="02020603050405020304" pitchFamily="18" charset="0"/>
              </a:rPr>
              <a:t>Set up routines for handling paperwork and reviewing decisions – this will help you to remember to complete your tasks</a:t>
            </a:r>
          </a:p>
          <a:p>
            <a:pPr defTabSz="914363">
              <a:spcAft>
                <a:spcPts val="1200"/>
              </a:spcAft>
              <a:defRPr/>
            </a:pPr>
            <a:r>
              <a:rPr lang="en-US" sz="2600" dirty="0">
                <a:latin typeface="Times New Roman" panose="02020603050405020304" pitchFamily="18" charset="0"/>
                <a:cs typeface="Times New Roman" panose="02020603050405020304" pitchFamily="18" charset="0"/>
              </a:rPr>
              <a:t>For instance, every piece of paper that comes into your office should be handled, acted upon, and filed – not haphazardly piled on a desk.</a:t>
            </a:r>
          </a:p>
          <a:p>
            <a:pPr marL="0" indent="0" algn="ctr" defTabSz="914363">
              <a:buNone/>
              <a:defRPr/>
            </a:pPr>
            <a:r>
              <a:rPr lang="en-US" sz="3000" b="1" dirty="0">
                <a:latin typeface="Times New Roman" panose="02020603050405020304" pitchFamily="18" charset="0"/>
                <a:cs typeface="Times New Roman" panose="02020603050405020304" pitchFamily="18" charset="0"/>
              </a:rPr>
              <a:t>What are some routines in your office that help you keep organized?</a:t>
            </a:r>
          </a:p>
        </p:txBody>
      </p:sp>
      <p:sp>
        <p:nvSpPr>
          <p:cNvPr id="3" name="Slide Number Placeholder 2"/>
          <p:cNvSpPr>
            <a:spLocks noGrp="1"/>
          </p:cNvSpPr>
          <p:nvPr>
            <p:ph type="sldNum" sz="quarter" idx="12"/>
          </p:nvPr>
        </p:nvSpPr>
        <p:spPr/>
        <p:txBody>
          <a:bodyPr/>
          <a:lstStyle/>
          <a:p>
            <a:pPr>
              <a:defRPr/>
            </a:pPr>
            <a:fld id="{2EDB1D41-CDF4-4E5D-BEF4-8EB2F5A87E9A}" type="slidenum">
              <a:rPr lang="en-US" smtClean="0"/>
              <a:pPr>
                <a:defRPr/>
              </a:pPr>
              <a:t>26</a:t>
            </a:fld>
            <a:endParaRPr lang="en-US" dirty="0"/>
          </a:p>
        </p:txBody>
      </p:sp>
      <p:sp>
        <p:nvSpPr>
          <p:cNvPr id="74754" name="Title 2"/>
          <p:cNvSpPr>
            <a:spLocks noGrp="1"/>
          </p:cNvSpPr>
          <p:nvPr>
            <p:ph type="title"/>
          </p:nvPr>
        </p:nvSpPr>
        <p:spPr>
          <a:xfrm>
            <a:off x="0" y="50165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875"/>
            <a:ext cx="10972800" cy="3841750"/>
          </a:xfrm>
        </p:spPr>
        <p:txBody>
          <a:bodyPr rtlCol="0">
            <a:normAutofit/>
          </a:bodyPr>
          <a:lstStyle/>
          <a:p>
            <a:pPr marL="0" indent="0" algn="ctr">
              <a:buNone/>
            </a:pPr>
            <a:r>
              <a:rPr lang="en-US" altLang="en-US" b="1" dirty="0">
                <a:solidFill>
                  <a:prstClr val="black"/>
                </a:solidFill>
                <a:latin typeface="Times New Roman" panose="02020603050405020304" pitchFamily="18" charset="0"/>
                <a:cs typeface="Times New Roman" panose="02020603050405020304" pitchFamily="18" charset="0"/>
              </a:rPr>
              <a:t>Set up clearly defined responsibilities</a:t>
            </a:r>
          </a:p>
          <a:p>
            <a:pPr defTabSz="914363">
              <a:defRPr/>
            </a:pPr>
            <a:endParaRPr lang="en-US" dirty="0"/>
          </a:p>
          <a:p>
            <a:pPr defTabSz="914363">
              <a:defRPr/>
            </a:pPr>
            <a:r>
              <a:rPr lang="en-US" sz="2600" dirty="0">
                <a:latin typeface="Times New Roman" panose="02020603050405020304" pitchFamily="18" charset="0"/>
                <a:cs typeface="Times New Roman" panose="02020603050405020304" pitchFamily="18" charset="0"/>
              </a:rPr>
              <a:t>Good office management depends on people knowing who is responsible for what –accountable </a:t>
            </a:r>
            <a:r>
              <a:rPr lang="en-US" sz="2600" b="1" dirty="0">
                <a:latin typeface="Times New Roman" panose="02020603050405020304" pitchFamily="18" charset="0"/>
                <a:cs typeface="Times New Roman" panose="02020603050405020304" pitchFamily="18" charset="0"/>
              </a:rPr>
              <a:t>PEOPLE</a:t>
            </a:r>
            <a:r>
              <a:rPr lang="en-US" sz="2600" dirty="0">
                <a:latin typeface="Times New Roman" panose="02020603050405020304" pitchFamily="18" charset="0"/>
                <a:cs typeface="Times New Roman" panose="02020603050405020304" pitchFamily="18" charset="0"/>
              </a:rPr>
              <a:t> get things done.</a:t>
            </a: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When you delegate responsibilities, make sure the task is appropriate to the person, understood, and supervised.</a:t>
            </a:r>
          </a:p>
          <a:p>
            <a:pPr marL="0" indent="0" defTabSz="914363">
              <a:buNone/>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27</a:t>
            </a:fld>
            <a:endParaRPr lang="en-US" dirty="0"/>
          </a:p>
        </p:txBody>
      </p:sp>
      <p:sp>
        <p:nvSpPr>
          <p:cNvPr id="7" name="Title 2"/>
          <p:cNvSpPr>
            <a:spLocks noGrp="1"/>
          </p:cNvSpPr>
          <p:nvPr>
            <p:ph type="title"/>
          </p:nvPr>
        </p:nvSpPr>
        <p:spPr>
          <a:xfrm>
            <a:off x="0" y="45720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609600" y="1371600"/>
            <a:ext cx="10972800" cy="5349875"/>
          </a:xfrm>
        </p:spPr>
        <p:txBody>
          <a:bodyPr rtlCol="0">
            <a:normAutofit fontScale="85000" lnSpcReduction="20000"/>
          </a:bodyPr>
          <a:lstStyle/>
          <a:p>
            <a:pPr marL="0" indent="0" algn="ctr">
              <a:buNone/>
              <a:defRPr/>
            </a:pPr>
            <a:r>
              <a:rPr lang="en-US" altLang="en-US" sz="3600" b="1" dirty="0">
                <a:latin typeface="Times New Roman" panose="02020603050405020304" pitchFamily="18" charset="0"/>
                <a:cs typeface="Times New Roman" panose="02020603050405020304" pitchFamily="18" charset="0"/>
              </a:rPr>
              <a:t>Take a walk through your office and have a seat.</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When you walk through the office, do you have to detour around obstacles or run the risk of tripping over something?</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When you sit down at a desk, can you work comfortably there? Are things logically arranged so that the things that you would use most at the desk are closest at hand?</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Sit on the other side of your desk too and look around… What do you see?</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Things like dead plants, broken office equipment, trash, and clutter have no place in the office.</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endParaRPr lang="en-US" altLang="en-US" sz="4800" b="1" dirty="0">
              <a:latin typeface="Times New Roman" panose="02020603050405020304" pitchFamily="18" charset="0"/>
              <a:cs typeface="Times New Roman" panose="02020603050405020304" pitchFamily="18" charset="0"/>
            </a:endParaRPr>
          </a:p>
          <a:p>
            <a:pPr marL="0" indent="0" algn="ctr">
              <a:buNone/>
              <a:defRPr/>
            </a:pPr>
            <a:endParaRPr lang="en-US" altLang="en-US" sz="48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28</a:t>
            </a:fld>
            <a:endParaRPr lang="en-US" dirty="0"/>
          </a:p>
        </p:txBody>
      </p:sp>
      <p:sp>
        <p:nvSpPr>
          <p:cNvPr id="7" name="Title 2"/>
          <p:cNvSpPr>
            <a:spLocks noGrp="1"/>
          </p:cNvSpPr>
          <p:nvPr>
            <p:ph type="title"/>
          </p:nvPr>
        </p:nvSpPr>
        <p:spPr>
          <a:xfrm>
            <a:off x="-25400" y="30480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marL="0" indent="0" algn="ctr" defTabSz="914363">
              <a:buNone/>
              <a:defRPr/>
            </a:pPr>
            <a:r>
              <a:rPr lang="en-US" dirty="0">
                <a:latin typeface="Times New Roman" panose="02020603050405020304" pitchFamily="18" charset="0"/>
                <a:cs typeface="Times New Roman" panose="02020603050405020304" pitchFamily="18" charset="0"/>
              </a:rPr>
              <a:t>All personally identifiable information must be secured and out of sight from the veteran. </a:t>
            </a:r>
          </a:p>
          <a:p>
            <a:pPr defTabSz="914363">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29</a:t>
            </a:fld>
            <a:endParaRPr lang="en-US" dirty="0"/>
          </a:p>
        </p:txBody>
      </p:sp>
      <p:sp>
        <p:nvSpPr>
          <p:cNvPr id="7" name="Title 1"/>
          <p:cNvSpPr>
            <a:spLocks noGrp="1"/>
          </p:cNvSpPr>
          <p:nvPr>
            <p:ph type="title"/>
          </p:nvPr>
        </p:nvSpPr>
        <p:spPr>
          <a:xfrm>
            <a:off x="11289" y="198531"/>
            <a:ext cx="5715000"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a:t>
            </a:r>
          </a:p>
        </p:txBody>
      </p:sp>
      <p:pic>
        <p:nvPicPr>
          <p:cNvPr id="378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2743201"/>
            <a:ext cx="48006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71DDF5C-27CD-46D4-A243-EFD7FCA7131D}" type="slidenum">
              <a:rPr lang="en-US" smtClean="0"/>
              <a:pPr>
                <a:defRPr/>
              </a:pPr>
              <a:t>3</a:t>
            </a:fld>
            <a:endParaRPr lang="en-US" dirty="0"/>
          </a:p>
        </p:txBody>
      </p:sp>
      <p:pic>
        <p:nvPicPr>
          <p:cNvPr id="2" name="Picture 1"/>
          <p:cNvPicPr>
            <a:picLocks noChangeAspect="1"/>
          </p:cNvPicPr>
          <p:nvPr/>
        </p:nvPicPr>
        <p:blipFill>
          <a:blip r:embed="rId3"/>
          <a:stretch>
            <a:fillRect/>
          </a:stretch>
        </p:blipFill>
        <p:spPr>
          <a:xfrm>
            <a:off x="1905000" y="1524001"/>
            <a:ext cx="8401016" cy="4724809"/>
          </a:xfrm>
          <a:prstGeom prst="rect">
            <a:avLst/>
          </a:prstGeom>
        </p:spPr>
      </p:pic>
      <p:sp>
        <p:nvSpPr>
          <p:cNvPr id="5" name="Title 1"/>
          <p:cNvSpPr txBox="1">
            <a:spLocks/>
          </p:cNvSpPr>
          <p:nvPr/>
        </p:nvSpPr>
        <p:spPr>
          <a:xfrm>
            <a:off x="0" y="457200"/>
            <a:ext cx="8202612" cy="60960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defTabSz="912813"/>
            <a:r>
              <a:rPr lang="en-US" altLang="en-US" sz="2700" b="1" dirty="0"/>
              <a:t>The Four Core Tasks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eaLnBrk="1" hangingPunct="1">
              <a:defRPr/>
            </a:pPr>
            <a:r>
              <a:rPr lang="en-US" altLang="en-US" sz="2600" dirty="0">
                <a:latin typeface="Times New Roman" panose="02020603050405020304" pitchFamily="18" charset="0"/>
                <a:cs typeface="Times New Roman" panose="02020603050405020304" pitchFamily="18" charset="0"/>
              </a:rPr>
              <a:t>Veterans may get frustrated with you and the VA</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Though this is rare, if a veteran gets violent, you need to be able to escape and call the police / security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Ensure that you have a clear route to the exit in case you need to leave quickly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Know what to do in a medical emergency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Talk to your facilities manager about panic buttons and other emergency protocols</a:t>
            </a:r>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30</a:t>
            </a:fld>
            <a:endParaRPr lang="en-US" dirty="0"/>
          </a:p>
        </p:txBody>
      </p:sp>
      <p:sp>
        <p:nvSpPr>
          <p:cNvPr id="2" name="Title 1"/>
          <p:cNvSpPr>
            <a:spLocks noGrp="1"/>
          </p:cNvSpPr>
          <p:nvPr>
            <p:ph type="title"/>
          </p:nvPr>
        </p:nvSpPr>
        <p:spPr>
          <a:xfrm>
            <a:off x="-5644" y="125506"/>
            <a:ext cx="8202612" cy="914400"/>
          </a:xfrm>
        </p:spPr>
        <p:txBody>
          <a:bodyPr rtlCol="0">
            <a:normAutofit/>
          </a:bodyPr>
          <a:lstStyle/>
          <a:p>
            <a:pPr defTabSz="914363">
              <a:defRPr/>
            </a:pPr>
            <a:r>
              <a:rPr lang="en-US" sz="2700" dirty="0">
                <a:latin typeface="Times New Roman" panose="02020603050405020304" pitchFamily="18" charset="0"/>
                <a:cs typeface="Times New Roman" panose="02020603050405020304" pitchFamily="18" charset="0"/>
              </a:rPr>
              <a:t>EMERGENCY PLANNING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lnSpcReduction="10000"/>
          </a:bodyPr>
          <a:lstStyle/>
          <a:p>
            <a:pPr defTabSz="914363">
              <a:defRPr/>
            </a:pPr>
            <a:r>
              <a:rPr lang="en-US" dirty="0">
                <a:latin typeface="Times New Roman" panose="02020603050405020304" pitchFamily="18" charset="0"/>
                <a:cs typeface="Times New Roman" panose="02020603050405020304" pitchFamily="18" charset="0"/>
              </a:rPr>
              <a:t>Keep things simple </a:t>
            </a:r>
          </a:p>
          <a:p>
            <a:pPr lvl="1" defTabSz="914363">
              <a:defRPr/>
            </a:pPr>
            <a:r>
              <a:rPr lang="en-US" dirty="0">
                <a:latin typeface="Times New Roman" panose="02020603050405020304" pitchFamily="18" charset="0"/>
                <a:cs typeface="Times New Roman" panose="02020603050405020304" pitchFamily="18" charset="0"/>
              </a:rPr>
              <a:t>Make sure that you don’t overcomplicate things. If something seems simple, it probably is.</a:t>
            </a:r>
          </a:p>
          <a:p>
            <a:pPr marL="460375" lvl="1" indent="0" defTabSz="914363">
              <a:buNone/>
              <a:defRPr/>
            </a:pPr>
            <a:endParaRPr lang="en-US" sz="12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Learn from your mistakes</a:t>
            </a:r>
          </a:p>
          <a:p>
            <a:pPr lvl="1" defTabSz="914363">
              <a:defRPr/>
            </a:pPr>
            <a:r>
              <a:rPr lang="en-US" dirty="0">
                <a:latin typeface="Times New Roman" panose="02020603050405020304" pitchFamily="18" charset="0"/>
                <a:cs typeface="Times New Roman" panose="02020603050405020304" pitchFamily="18" charset="0"/>
              </a:rPr>
              <a:t>Everybody makes mistakes.</a:t>
            </a:r>
          </a:p>
          <a:p>
            <a:pPr lvl="1" defTabSz="914363">
              <a:defRPr/>
            </a:pPr>
            <a:r>
              <a:rPr lang="en-US" dirty="0">
                <a:latin typeface="Times New Roman" panose="02020603050405020304" pitchFamily="18" charset="0"/>
                <a:cs typeface="Times New Roman" panose="02020603050405020304" pitchFamily="18" charset="0"/>
              </a:rPr>
              <a:t>Don’t hide from your mistakes; learn from them</a:t>
            </a:r>
          </a:p>
          <a:p>
            <a:pPr marL="460375" lvl="1" indent="0" defTabSz="914363">
              <a:buNone/>
              <a:defRPr/>
            </a:pPr>
            <a:endParaRPr lang="en-US" sz="14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Admit when you need help</a:t>
            </a:r>
          </a:p>
          <a:p>
            <a:pPr lvl="1" defTabSz="914363">
              <a:defRPr/>
            </a:pPr>
            <a:r>
              <a:rPr lang="en-US" dirty="0">
                <a:latin typeface="Times New Roman" panose="02020603050405020304" pitchFamily="18" charset="0"/>
                <a:cs typeface="Times New Roman" panose="02020603050405020304" pitchFamily="18" charset="0"/>
              </a:rPr>
              <a:t>Everybody needs a little help now and then</a:t>
            </a:r>
          </a:p>
          <a:p>
            <a:pPr lvl="1" defTabSz="914363">
              <a:defRPr/>
            </a:pPr>
            <a:r>
              <a:rPr lang="en-US" dirty="0">
                <a:latin typeface="Times New Roman" panose="02020603050405020304" pitchFamily="18" charset="0"/>
                <a:cs typeface="Times New Roman" panose="02020603050405020304" pitchFamily="18" charset="0"/>
              </a:rPr>
              <a:t>If you feel like you are overloaded or falling behind, don’t be afraid to ask for help.</a:t>
            </a:r>
          </a:p>
          <a:p>
            <a:pPr marL="460375" lvl="1" indent="0" defTabSz="914363">
              <a:buNone/>
              <a:defRPr/>
            </a:pPr>
            <a:endParaRPr lang="en-US" altLang="en-US" sz="1800" dirty="0"/>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31</a:t>
            </a:fld>
            <a:endParaRPr lang="en-US" dirty="0"/>
          </a:p>
        </p:txBody>
      </p:sp>
      <p:sp>
        <p:nvSpPr>
          <p:cNvPr id="83970" name="Title 1"/>
          <p:cNvSpPr>
            <a:spLocks noGrp="1"/>
          </p:cNvSpPr>
          <p:nvPr>
            <p:ph type="title"/>
          </p:nvPr>
        </p:nvSpPr>
        <p:spPr>
          <a:xfrm>
            <a:off x="0" y="125506"/>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 FEW HELPFUL HINTS…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12877"/>
            <a:ext cx="8382000" cy="3235324"/>
          </a:xfrm>
        </p:spPr>
        <p:txBody>
          <a:bodyPr rtlCol="0">
            <a:normAutofit/>
          </a:bodyPr>
          <a:lstStyle/>
          <a:p>
            <a:pPr marL="0" indent="0" defTabSz="914363">
              <a:buNone/>
              <a:defRPr/>
            </a:pPr>
            <a:endParaRPr lang="en-US" dirty="0"/>
          </a:p>
          <a:p>
            <a:pPr defTabSz="914363">
              <a:defRPr/>
            </a:pPr>
            <a:endParaRPr lang="en-US" dirty="0"/>
          </a:p>
        </p:txBody>
      </p:sp>
      <p:sp>
        <p:nvSpPr>
          <p:cNvPr id="2" name="TextBox 1">
            <a:extLst>
              <a:ext uri="{FF2B5EF4-FFF2-40B4-BE49-F238E27FC236}">
                <a16:creationId xmlns:a16="http://schemas.microsoft.com/office/drawing/2014/main" id="{929CA406-0644-4321-9EDA-669CC505BDB1}"/>
              </a:ext>
            </a:extLst>
          </p:cNvPr>
          <p:cNvSpPr txBox="1"/>
          <p:nvPr/>
        </p:nvSpPr>
        <p:spPr>
          <a:xfrm>
            <a:off x="4267200" y="2667000"/>
            <a:ext cx="5257800" cy="1200329"/>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2684578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698036"/>
            <a:ext cx="10972800" cy="4093164"/>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The most important task of a Service Officer is to ensure that all forms are completed correctly and filed in a timely manner. </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r>
              <a:rPr lang="en-US" altLang="en-US" dirty="0">
                <a:latin typeface="Times New Roman" panose="02020603050405020304" pitchFamily="18" charset="0"/>
                <a:cs typeface="Times New Roman" panose="02020603050405020304" pitchFamily="18" charset="0"/>
              </a:rPr>
              <a:t>If a claim is filed late, the veteran or claimant could miss out on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3600" b="1" dirty="0">
                <a:latin typeface="Times New Roman" panose="02020603050405020304" pitchFamily="18" charset="0"/>
                <a:cs typeface="Times New Roman" panose="02020603050405020304" pitchFamily="18" charset="0"/>
              </a:rPr>
              <a:t>What does timely mean?</a:t>
            </a:r>
          </a:p>
          <a:p>
            <a:pPr marL="0" indent="0">
              <a:buNone/>
              <a:defRPr/>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4</a:t>
            </a:fld>
            <a:endParaRPr lang="en-US" dirty="0"/>
          </a:p>
        </p:txBody>
      </p:sp>
      <p:sp>
        <p:nvSpPr>
          <p:cNvPr id="28674"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marL="0" indent="0" defTabSz="914363">
              <a:buNone/>
              <a:defRPr/>
            </a:pPr>
            <a:r>
              <a:rPr lang="en-US" dirty="0">
                <a:latin typeface="Times New Roman" panose="02020603050405020304" pitchFamily="18" charset="0"/>
                <a:cs typeface="Times New Roman" panose="02020603050405020304" pitchFamily="18" charset="0"/>
              </a:rPr>
              <a:t>Here are some suggestions to help make sure you don’t miss an effective date</a:t>
            </a:r>
          </a:p>
          <a:p>
            <a:pPr marL="0"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Structure your day – If you have a routine, you will remember to complete your tasks (more on this later)</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Give yourself ample time to complete your tasks and understand that even the best schedule can be shattered by the unexpected</a:t>
            </a: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5</a:t>
            </a:fld>
            <a:endParaRPr lang="en-US" dirty="0"/>
          </a:p>
        </p:txBody>
      </p:sp>
      <p:sp>
        <p:nvSpPr>
          <p:cNvPr id="8" name="Title 1"/>
          <p:cNvSpPr>
            <a:spLocks noGrp="1"/>
          </p:cNvSpPr>
          <p:nvPr>
            <p:ph type="title"/>
          </p:nvPr>
        </p:nvSpPr>
        <p:spPr>
          <a:xfrm>
            <a:off x="0" y="616501"/>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07156" y="1765599"/>
            <a:ext cx="10515600" cy="4882058"/>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Don’t hold onto submissions – as soon as it is ready to submit, get it submitted!</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Use electronic submission methods – They are more secure, faster, and easier to track than faxing</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Ensure that you and your clients know their deadlines!</a:t>
            </a: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6</a:t>
            </a:fld>
            <a:endParaRPr lang="en-US" dirty="0"/>
          </a:p>
        </p:txBody>
      </p:sp>
      <p:sp>
        <p:nvSpPr>
          <p:cNvPr id="8"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79740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2"/>
          <p:cNvSpPr>
            <a:spLocks noGrp="1"/>
          </p:cNvSpPr>
          <p:nvPr>
            <p:ph idx="1"/>
          </p:nvPr>
        </p:nvSpPr>
        <p:spPr/>
        <p:txBody>
          <a:bodyPr/>
          <a:lstStyle/>
          <a:p>
            <a:pPr marL="0" indent="0" algn="ctr">
              <a:buNone/>
            </a:pPr>
            <a:endParaRPr lang="en-US" altLang="en-US" dirty="0"/>
          </a:p>
          <a:p>
            <a:pPr marL="0" indent="0" algn="ctr">
              <a:buNone/>
            </a:pPr>
            <a:r>
              <a:rPr lang="en-US" altLang="en-US" sz="4400" dirty="0">
                <a:latin typeface="Times New Roman" panose="02020603050405020304" pitchFamily="18" charset="0"/>
                <a:cs typeface="Times New Roman" panose="02020603050405020304" pitchFamily="18" charset="0"/>
              </a:rPr>
              <a:t>When you meet with veterans, ensure that you are providing them with a safe and professional environment to discuss their claim.</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7</a:t>
            </a:fld>
            <a:endParaRPr lang="en-US" dirty="0"/>
          </a:p>
        </p:txBody>
      </p:sp>
      <p:sp>
        <p:nvSpPr>
          <p:cNvPr id="35842" name="Title 1"/>
          <p:cNvSpPr>
            <a:spLocks noGrp="1"/>
          </p:cNvSpPr>
          <p:nvPr>
            <p:ph type="title"/>
          </p:nvPr>
        </p:nvSpPr>
        <p:spPr>
          <a:xfrm>
            <a:off x="0" y="457200"/>
            <a:ext cx="57150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2"/>
          <p:cNvSpPr>
            <a:spLocks noGrp="1"/>
          </p:cNvSpPr>
          <p:nvPr>
            <p:ph idx="1"/>
          </p:nvPr>
        </p:nvSpPr>
        <p:spPr/>
        <p:txBody>
          <a:bodyPr/>
          <a:lstStyle/>
          <a:p>
            <a:pPr marL="0" indent="0">
              <a:buNone/>
            </a:pPr>
            <a:r>
              <a:rPr lang="en-US" altLang="en-US" dirty="0">
                <a:latin typeface="Times New Roman" panose="02020603050405020304" pitchFamily="18" charset="0"/>
                <a:cs typeface="Times New Roman" panose="02020603050405020304" pitchFamily="18" charset="0"/>
              </a:rPr>
              <a:t>Whether you are meeting with the veteran face to face, over the phone, or virtually using Zoom or Teams you must always ensure that the veteran is your priority during your meeting.</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Phone calls, emails, and other distractions can wait until after your meeting.</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Privacy should be of the utmost concern – ensure that your conversation remains within the room</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8</a:t>
            </a:fld>
            <a:endParaRPr lang="en-US" dirty="0"/>
          </a:p>
        </p:txBody>
      </p:sp>
      <p:sp>
        <p:nvSpPr>
          <p:cNvPr id="35842" name="Title 1"/>
          <p:cNvSpPr>
            <a:spLocks noGrp="1"/>
          </p:cNvSpPr>
          <p:nvPr>
            <p:ph type="title"/>
          </p:nvPr>
        </p:nvSpPr>
        <p:spPr>
          <a:xfrm>
            <a:off x="0" y="457200"/>
            <a:ext cx="57150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extLst>
      <p:ext uri="{BB962C8B-B14F-4D97-AF65-F5344CB8AC3E}">
        <p14:creationId xmlns:p14="http://schemas.microsoft.com/office/powerpoint/2010/main" val="181716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5328239"/>
          </a:xfrm>
        </p:spPr>
        <p:txBody>
          <a:bodyPr rtlCol="0">
            <a:normAutofit/>
          </a:bodyPr>
          <a:lstStyle/>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Review all of the evidence the veteran provided prior to submitting it to VA. </a:t>
            </a:r>
          </a:p>
          <a:p>
            <a:pPr defTabSz="914363">
              <a:lnSpc>
                <a:spcPct val="120000"/>
              </a:lnSpc>
              <a:spcAft>
                <a:spcPts val="600"/>
              </a:spcAft>
              <a:defRPr/>
            </a:pPr>
            <a:r>
              <a:rPr lang="en-US" sz="3400" b="1" u="sng" dirty="0">
                <a:latin typeface="Times New Roman" panose="02020603050405020304" pitchFamily="18" charset="0"/>
                <a:cs typeface="Times New Roman" panose="02020603050405020304" pitchFamily="18" charset="0"/>
              </a:rPr>
              <a:t>NEVER</a:t>
            </a:r>
            <a:r>
              <a:rPr lang="en-US" sz="3400" dirty="0">
                <a:latin typeface="Times New Roman" panose="02020603050405020304" pitchFamily="18" charset="0"/>
                <a:cs typeface="Times New Roman" panose="02020603050405020304" pitchFamily="18" charset="0"/>
              </a:rPr>
              <a:t> submit evidence without reviewing it first</a:t>
            </a:r>
          </a:p>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If the evidence is detrimental to the claim, explain why and offer suggestions on how to obtain better evidence. </a:t>
            </a:r>
          </a:p>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If the veteran is adamant about submitting negative evidence, remember it’s their claim; we are here to advise.</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9</a:t>
            </a:fld>
            <a:endParaRPr lang="en-US" dirty="0"/>
          </a:p>
        </p:txBody>
      </p:sp>
      <p:sp>
        <p:nvSpPr>
          <p:cNvPr id="7" name="Title 1"/>
          <p:cNvSpPr>
            <a:spLocks noGrp="1"/>
          </p:cNvSpPr>
          <p:nvPr>
            <p:ph type="title"/>
          </p:nvPr>
        </p:nvSpPr>
        <p:spPr>
          <a:xfrm>
            <a:off x="0" y="490653"/>
            <a:ext cx="5307012"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
        <p:nvSpPr>
          <p:cNvPr id="39941"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6283</TotalTime>
  <Words>2310</Words>
  <Application>Microsoft Office PowerPoint</Application>
  <PresentationFormat>Widescreen</PresentationFormat>
  <Paragraphs>309</Paragraphs>
  <Slides>32</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Times New Roman</vt:lpstr>
      <vt:lpstr>NEW LOGO</vt:lpstr>
      <vt:lpstr>Custom Design</vt:lpstr>
      <vt:lpstr>PowerPoint Presentation</vt:lpstr>
      <vt:lpstr>WORKLOAD MANAGEMENT</vt:lpstr>
      <vt:lpstr>PowerPoint Presentation</vt:lpstr>
      <vt:lpstr>FILE CLAIMS TIMELY</vt:lpstr>
      <vt:lpstr>FILE CLAIMS TIMELY</vt:lpstr>
      <vt:lpstr>FILE CLAIMS TIMELY</vt:lpstr>
      <vt:lpstr>MEET WITH VETERANS AND DEVELOP EVIDENCE</vt:lpstr>
      <vt:lpstr>MEET WITH VETERANS AND DEVELOP EVIDENCE</vt:lpstr>
      <vt:lpstr>MEET WITH VETERANS AND DEVELOP EVIDENCE</vt:lpstr>
      <vt:lpstr>MEET WITH VETERANS AND DEVELOP EVIDENCE</vt:lpstr>
      <vt:lpstr>ANSWER REQUESTS FOR ASSISTANCE</vt:lpstr>
      <vt:lpstr>SETTING EXPECTATIONS</vt:lpstr>
      <vt:lpstr>SETTING EXPECTATIONS</vt:lpstr>
      <vt:lpstr>REVIEWING DECISIONS AND ADVOCATING FOR VETERANS</vt:lpstr>
      <vt:lpstr>REVIEWING DECISIONS AND ADVOCATING FOR VETERANS</vt:lpstr>
      <vt:lpstr>OFFICE ESSENTIALS –  ACCOUNTABILITY </vt:lpstr>
      <vt:lpstr>OFFICE ESSENTIALS –  ACCOUNTABILITY </vt:lpstr>
      <vt:lpstr>OFFICE ESSENTIALS –  ACCOUNTABILITY </vt:lpstr>
      <vt:lpstr>TRAINING ESSENTIALS –  NVS UPDATES</vt:lpstr>
      <vt:lpstr>TRAINING ESSENTIALS –  VARO TRAINING </vt:lpstr>
      <vt:lpstr>TRAINING ESSENTIALS –  Online Learning Portal</vt:lpstr>
      <vt:lpstr>WORKPLACE ESSENTIALS –  WELLNESS</vt:lpstr>
      <vt:lpstr>WORKPLACE ESSENTIALS –  WELLNESS</vt:lpstr>
      <vt:lpstr>WORKPLACE ESSENTIALS                               VARO RELATIONSHIP</vt:lpstr>
      <vt:lpstr>MANAGING YOUR OFFICE</vt:lpstr>
      <vt:lpstr>CONTROLLING THE CHAOS </vt:lpstr>
      <vt:lpstr>CONTROLLING THE CHAOS </vt:lpstr>
      <vt:lpstr>CONTROLLING THE CHAOS </vt:lpstr>
      <vt:lpstr>CONTROLLING THE CHAOS</vt:lpstr>
      <vt:lpstr>EMERGENCY PLANNING</vt:lpstr>
      <vt:lpstr>A FEW HELPFUL HINTS…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Management</dc:title>
  <dc:creator>Chris Macinkowicz</dc:creator>
  <cp:keywords/>
  <cp:lastModifiedBy>Christopher Macinkowicz</cp:lastModifiedBy>
  <cp:revision>141</cp:revision>
  <cp:lastPrinted>2021-09-13T14:20:26Z</cp:lastPrinted>
  <dcterms:created xsi:type="dcterms:W3CDTF">2015-07-31T12:30:47Z</dcterms:created>
  <dcterms:modified xsi:type="dcterms:W3CDTF">2023-07-11T13:11:54Z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