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1"/>
  </p:notesMasterIdLst>
  <p:handoutMasterIdLst>
    <p:handoutMasterId r:id="rId42"/>
  </p:handoutMasterIdLst>
  <p:sldIdLst>
    <p:sldId id="256" r:id="rId3"/>
    <p:sldId id="271" r:id="rId4"/>
    <p:sldId id="306" r:id="rId5"/>
    <p:sldId id="270" r:id="rId6"/>
    <p:sldId id="273" r:id="rId7"/>
    <p:sldId id="274" r:id="rId8"/>
    <p:sldId id="303" r:id="rId9"/>
    <p:sldId id="307"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 id="293" r:id="rId29"/>
    <p:sldId id="294" r:id="rId30"/>
    <p:sldId id="295" r:id="rId31"/>
    <p:sldId id="296" r:id="rId32"/>
    <p:sldId id="304" r:id="rId33"/>
    <p:sldId id="297" r:id="rId34"/>
    <p:sldId id="298" r:id="rId35"/>
    <p:sldId id="299" r:id="rId36"/>
    <p:sldId id="300" r:id="rId37"/>
    <p:sldId id="301" r:id="rId38"/>
    <p:sldId id="302" r:id="rId39"/>
    <p:sldId id="263" r:id="rId4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1" d="100"/>
          <a:sy n="61" d="100"/>
        </p:scale>
        <p:origin x="1392" y="60"/>
      </p:cViewPr>
      <p:guideLst/>
    </p:cSldViewPr>
  </p:slideViewPr>
  <p:notesTextViewPr>
    <p:cViewPr>
      <p:scale>
        <a:sx n="1" d="1"/>
        <a:sy n="1" d="1"/>
      </p:scale>
      <p:origin x="0" y="0"/>
    </p:cViewPr>
  </p:notesTextViewPr>
  <p:notesViewPr>
    <p:cSldViewPr snapToGrid="0">
      <p:cViewPr varScale="1">
        <p:scale>
          <a:sx n="65" d="100"/>
          <a:sy n="65" d="100"/>
        </p:scale>
        <p:origin x="3082"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dirty="0" smtClean="0"/>
              <a:t>Basic Part 2 Debt Management</a:t>
            </a:r>
            <a:endParaRPr lang="en-US" dirty="0"/>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r>
              <a:rPr lang="en-US" dirty="0"/>
              <a:t>Basic Part 2 Debt Management</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AE237EAF-EDBA-494D-8C30-D307523F4D4F}" type="slidenum">
              <a:rPr lang="en-US" smtClean="0"/>
              <a:t>‹#›</a:t>
            </a:fld>
            <a:endParaRPr lang="en-US"/>
          </a:p>
        </p:txBody>
      </p:sp>
    </p:spTree>
    <p:extLst>
      <p:ext uri="{BB962C8B-B14F-4D97-AF65-F5344CB8AC3E}">
        <p14:creationId xmlns:p14="http://schemas.microsoft.com/office/powerpoint/2010/main" val="4081640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4/27/2020</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9550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236"/>
            <a:ext cx="78867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58072"/>
            <a:ext cx="386715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58073"/>
            <a:ext cx="386715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609600" y="1524000"/>
            <a:ext cx="790574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645459" y="1515035"/>
            <a:ext cx="7869891"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15153" y="134472"/>
            <a:ext cx="6338048"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3.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rotWithShape="1">
          <a:blip r:embed="rId3">
            <a:extLst>
              <a:ext uri="{28A0092B-C50C-407E-A947-70E740481C1C}">
                <a14:useLocalDpi xmlns:a14="http://schemas.microsoft.com/office/drawing/2010/main" val="0"/>
              </a:ext>
            </a:extLst>
          </a:blip>
          <a:srcRect l="28941"/>
          <a:stretch/>
        </p:blipFill>
        <p:spPr>
          <a:xfrm>
            <a:off x="1" y="0"/>
            <a:ext cx="3859110" cy="6858000"/>
          </a:xfrm>
          <a:prstGeom prst="rect">
            <a:avLst/>
          </a:prstGeom>
        </p:spPr>
      </p:pic>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854401" y="623548"/>
            <a:ext cx="3494500" cy="1221785"/>
          </a:xfrm>
          <a:prstGeom prst="rect">
            <a:avLst/>
          </a:prstGeom>
        </p:spPr>
      </p:pic>
    </p:spTree>
    <p:extLst>
      <p:ext uri="{BB962C8B-B14F-4D97-AF65-F5344CB8AC3E}">
        <p14:creationId xmlns:p14="http://schemas.microsoft.com/office/powerpoint/2010/main" val="3038192845"/>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9144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9144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797845" y="273873"/>
            <a:ext cx="1977485"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va.gov/debtman/Financial_Status_Report.as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va.gov/debtman/Financial_Status_Report.asp"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va.gov/debtman/Financial_Status_Report.asp"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mailto:dmc.ops@va.gov"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51071" y="2517827"/>
            <a:ext cx="5150561" cy="1569660"/>
          </a:xfrm>
          <a:prstGeom prst="rect">
            <a:avLst/>
          </a:prstGeom>
          <a:noFill/>
        </p:spPr>
        <p:txBody>
          <a:bodyPr wrap="square" rtlCol="0">
            <a:spAutoFit/>
          </a:bodyPr>
          <a:lstStyle/>
          <a:p>
            <a:r>
              <a:rPr lang="en-US" sz="4800" b="1" dirty="0">
                <a:latin typeface="Times New Roman" panose="02020603050405020304" pitchFamily="18" charset="0"/>
                <a:cs typeface="Times New Roman" panose="02020603050405020304" pitchFamily="18" charset="0"/>
              </a:rPr>
              <a:t>Debt Management and Collection</a:t>
            </a:r>
          </a:p>
        </p:txBody>
      </p:sp>
    </p:spTree>
    <p:extLst>
      <p:ext uri="{BB962C8B-B14F-4D97-AF65-F5344CB8AC3E}">
        <p14:creationId xmlns:p14="http://schemas.microsoft.com/office/powerpoint/2010/main" val="13078982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129BA6-22A8-4F0D-A917-24B097B9D519}"/>
              </a:ext>
            </a:extLst>
          </p:cNvPr>
          <p:cNvSpPr>
            <a:spLocks noGrp="1"/>
          </p:cNvSpPr>
          <p:nvPr>
            <p:ph idx="1"/>
          </p:nvPr>
        </p:nvSpPr>
        <p:spPr/>
        <p:txBody>
          <a:bodyPr/>
          <a:lstStyle/>
          <a:p>
            <a:pPr>
              <a:defRPr/>
            </a:pPr>
            <a:endParaRPr lang="en-US" altLang="en-US" dirty="0" smtClean="0"/>
          </a:p>
          <a:p>
            <a:pPr>
              <a:defRPr/>
            </a:pPr>
            <a:r>
              <a:rPr lang="en-US" altLang="en-US" dirty="0" smtClean="0"/>
              <a:t>Claimant </a:t>
            </a:r>
            <a:r>
              <a:rPr lang="en-US" altLang="en-US" dirty="0"/>
              <a:t>must explain clearly that they want an audit of overpayment  </a:t>
            </a:r>
          </a:p>
          <a:p>
            <a:pPr marL="0" indent="0">
              <a:buNone/>
              <a:defRPr/>
            </a:pPr>
            <a:endParaRPr lang="en-US" altLang="en-US" sz="1200" dirty="0"/>
          </a:p>
          <a:p>
            <a:r>
              <a:rPr lang="en-US" dirty="0"/>
              <a:t>Once an audit is completed, it will include repayment options</a:t>
            </a:r>
          </a:p>
        </p:txBody>
      </p:sp>
      <p:sp>
        <p:nvSpPr>
          <p:cNvPr id="3" name="Slide Number Placeholder 2">
            <a:extLst>
              <a:ext uri="{FF2B5EF4-FFF2-40B4-BE49-F238E27FC236}">
                <a16:creationId xmlns:a16="http://schemas.microsoft.com/office/drawing/2014/main" id="{753DDB5B-BF88-473A-A727-1F6168FDD29C}"/>
              </a:ext>
            </a:extLst>
          </p:cNvPr>
          <p:cNvSpPr>
            <a:spLocks noGrp="1"/>
          </p:cNvSpPr>
          <p:nvPr>
            <p:ph type="sldNum" sz="quarter" idx="12"/>
          </p:nvPr>
        </p:nvSpPr>
        <p:spPr/>
        <p:txBody>
          <a:bodyPr/>
          <a:lstStyle/>
          <a:p>
            <a:fld id="{E2FB73DA-5FDE-45B5-BAA4-C61223CC44F6}" type="slidenum">
              <a:rPr lang="en-US" smtClean="0"/>
              <a:pPr/>
              <a:t>10</a:t>
            </a:fld>
            <a:endParaRPr lang="en-US" dirty="0"/>
          </a:p>
        </p:txBody>
      </p:sp>
      <p:sp>
        <p:nvSpPr>
          <p:cNvPr id="4" name="Title 3">
            <a:extLst>
              <a:ext uri="{FF2B5EF4-FFF2-40B4-BE49-F238E27FC236}">
                <a16:creationId xmlns:a16="http://schemas.microsoft.com/office/drawing/2014/main" id="{A29F2ECE-38EF-47E4-9252-F2A167A41240}"/>
              </a:ext>
            </a:extLst>
          </p:cNvPr>
          <p:cNvSpPr>
            <a:spLocks noGrp="1"/>
          </p:cNvSpPr>
          <p:nvPr>
            <p:ph type="title"/>
          </p:nvPr>
        </p:nvSpPr>
        <p:spPr/>
        <p:txBody>
          <a:bodyPr/>
          <a:lstStyle/>
          <a:p>
            <a:r>
              <a:rPr lang="en-US" altLang="en-US" dirty="0"/>
              <a:t>Challenging validity of debt</a:t>
            </a:r>
            <a:endParaRPr lang="en-US" dirty="0"/>
          </a:p>
        </p:txBody>
      </p:sp>
    </p:spTree>
    <p:extLst>
      <p:ext uri="{BB962C8B-B14F-4D97-AF65-F5344CB8AC3E}">
        <p14:creationId xmlns:p14="http://schemas.microsoft.com/office/powerpoint/2010/main" val="2586217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DD1184-9183-47E9-82FE-47EF4A5B8664}"/>
              </a:ext>
            </a:extLst>
          </p:cNvPr>
          <p:cNvSpPr>
            <a:spLocks noGrp="1"/>
          </p:cNvSpPr>
          <p:nvPr>
            <p:ph idx="1"/>
          </p:nvPr>
        </p:nvSpPr>
        <p:spPr/>
        <p:txBody>
          <a:bodyPr/>
          <a:lstStyle/>
          <a:p>
            <a:pPr>
              <a:defRPr/>
            </a:pPr>
            <a:r>
              <a:rPr lang="en-US" altLang="en-US" dirty="0"/>
              <a:t>Waiver grant </a:t>
            </a:r>
            <a:r>
              <a:rPr lang="en-US" altLang="en-US" b="1" dirty="0">
                <a:solidFill>
                  <a:srgbClr val="FF0000"/>
                </a:solidFill>
              </a:rPr>
              <a:t>releases debtor of liability</a:t>
            </a:r>
          </a:p>
          <a:p>
            <a:pPr marL="0" indent="0">
              <a:buNone/>
              <a:defRPr/>
            </a:pPr>
            <a:endParaRPr lang="en-US" altLang="en-US" dirty="0"/>
          </a:p>
          <a:p>
            <a:pPr>
              <a:defRPr/>
            </a:pPr>
            <a:r>
              <a:rPr lang="en-US" altLang="en-US" dirty="0"/>
              <a:t>Overpayment may be waived </a:t>
            </a:r>
            <a:r>
              <a:rPr lang="en-US" altLang="en-US" b="1" i="1" dirty="0">
                <a:solidFill>
                  <a:srgbClr val="FF0000"/>
                </a:solidFill>
              </a:rPr>
              <a:t>if</a:t>
            </a:r>
            <a:r>
              <a:rPr lang="en-US" altLang="en-US" dirty="0">
                <a:solidFill>
                  <a:srgbClr val="FF0000"/>
                </a:solidFill>
              </a:rPr>
              <a:t> </a:t>
            </a:r>
            <a:r>
              <a:rPr lang="en-US" altLang="en-US" dirty="0"/>
              <a:t>no indication of fraud, misrepresentation, or bad faith, on part of person/persons requesting waiver, and recovery of such indebtedness would be against equity and good conscience.  </a:t>
            </a:r>
          </a:p>
          <a:p>
            <a:pPr marL="0" indent="0">
              <a:buNone/>
              <a:defRPr/>
            </a:pPr>
            <a:r>
              <a:rPr lang="en-US" altLang="en-US" i="1" dirty="0">
                <a:solidFill>
                  <a:srgbClr val="FF0000"/>
                </a:solidFill>
              </a:rPr>
              <a:t>See 38 USC § 5302 (c); 38 CFR </a:t>
            </a:r>
            <a:r>
              <a:rPr lang="en-US" altLang="en-US" i="1" dirty="0" smtClean="0">
                <a:solidFill>
                  <a:srgbClr val="FF0000"/>
                </a:solidFill>
              </a:rPr>
              <a:t>§ </a:t>
            </a:r>
            <a:r>
              <a:rPr lang="en-US" altLang="en-US" i="1" dirty="0">
                <a:solidFill>
                  <a:srgbClr val="FF0000"/>
                </a:solidFill>
              </a:rPr>
              <a:t>1.962, 1.963</a:t>
            </a:r>
            <a:endParaRPr lang="en-US" dirty="0"/>
          </a:p>
        </p:txBody>
      </p:sp>
      <p:sp>
        <p:nvSpPr>
          <p:cNvPr id="3" name="Slide Number Placeholder 2">
            <a:extLst>
              <a:ext uri="{FF2B5EF4-FFF2-40B4-BE49-F238E27FC236}">
                <a16:creationId xmlns:a16="http://schemas.microsoft.com/office/drawing/2014/main" id="{67E615F5-1FDE-41A9-B2A9-C8A6ED95F105}"/>
              </a:ext>
            </a:extLst>
          </p:cNvPr>
          <p:cNvSpPr>
            <a:spLocks noGrp="1"/>
          </p:cNvSpPr>
          <p:nvPr>
            <p:ph type="sldNum" sz="quarter" idx="12"/>
          </p:nvPr>
        </p:nvSpPr>
        <p:spPr/>
        <p:txBody>
          <a:bodyPr/>
          <a:lstStyle/>
          <a:p>
            <a:fld id="{E2FB73DA-5FDE-45B5-BAA4-C61223CC44F6}" type="slidenum">
              <a:rPr lang="en-US" smtClean="0"/>
              <a:pPr/>
              <a:t>11</a:t>
            </a:fld>
            <a:endParaRPr lang="en-US" dirty="0"/>
          </a:p>
        </p:txBody>
      </p:sp>
      <p:sp>
        <p:nvSpPr>
          <p:cNvPr id="4" name="Title 3">
            <a:extLst>
              <a:ext uri="{FF2B5EF4-FFF2-40B4-BE49-F238E27FC236}">
                <a16:creationId xmlns:a16="http://schemas.microsoft.com/office/drawing/2014/main" id="{91650458-116D-4620-A408-2D4F60E49F36}"/>
              </a:ext>
            </a:extLst>
          </p:cNvPr>
          <p:cNvSpPr>
            <a:spLocks noGrp="1"/>
          </p:cNvSpPr>
          <p:nvPr>
            <p:ph type="title"/>
          </p:nvPr>
        </p:nvSpPr>
        <p:spPr/>
        <p:txBody>
          <a:bodyPr/>
          <a:lstStyle/>
          <a:p>
            <a:r>
              <a:rPr lang="en-US" altLang="en-US" dirty="0"/>
              <a:t>Requesting waiver</a:t>
            </a:r>
            <a:endParaRPr lang="en-US" dirty="0"/>
          </a:p>
        </p:txBody>
      </p:sp>
    </p:spTree>
    <p:extLst>
      <p:ext uri="{BB962C8B-B14F-4D97-AF65-F5344CB8AC3E}">
        <p14:creationId xmlns:p14="http://schemas.microsoft.com/office/powerpoint/2010/main" val="1236862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22657E6-73FB-4712-9E75-08806B3DCD3C}"/>
              </a:ext>
            </a:extLst>
          </p:cNvPr>
          <p:cNvSpPr>
            <a:spLocks noGrp="1"/>
          </p:cNvSpPr>
          <p:nvPr>
            <p:ph idx="1"/>
          </p:nvPr>
        </p:nvSpPr>
        <p:spPr/>
        <p:txBody>
          <a:bodyPr/>
          <a:lstStyle/>
          <a:p>
            <a:pPr>
              <a:defRPr/>
            </a:pPr>
            <a:r>
              <a:rPr lang="en-US" altLang="en-US" sz="2800" dirty="0"/>
              <a:t>A waiver cannot be granted if determined that the debtor’s actions led to creation of debt due to:</a:t>
            </a:r>
          </a:p>
          <a:p>
            <a:pPr marL="0" indent="0">
              <a:buNone/>
              <a:defRPr/>
            </a:pPr>
            <a:endParaRPr lang="en-US" altLang="en-US" sz="2800" dirty="0"/>
          </a:p>
          <a:p>
            <a:pPr lvl="1">
              <a:defRPr/>
            </a:pPr>
            <a:r>
              <a:rPr lang="en-US" altLang="en-US" dirty="0"/>
              <a:t>Fraud	</a:t>
            </a:r>
          </a:p>
          <a:p>
            <a:pPr lvl="1">
              <a:defRPr/>
            </a:pPr>
            <a:r>
              <a:rPr lang="en-US" altLang="en-US" dirty="0"/>
              <a:t>Misrepresentation</a:t>
            </a:r>
          </a:p>
          <a:p>
            <a:pPr lvl="1">
              <a:defRPr/>
            </a:pPr>
            <a:r>
              <a:rPr lang="en-US" altLang="en-US" dirty="0"/>
              <a:t>Bad faith</a:t>
            </a:r>
          </a:p>
          <a:p>
            <a:pPr marL="342900" lvl="1" indent="0">
              <a:buNone/>
              <a:defRPr/>
            </a:pPr>
            <a:endParaRPr lang="en-US" altLang="en-US" sz="1050" dirty="0"/>
          </a:p>
          <a:p>
            <a:endParaRPr lang="en-US" dirty="0"/>
          </a:p>
        </p:txBody>
      </p:sp>
      <p:sp>
        <p:nvSpPr>
          <p:cNvPr id="3" name="Slide Number Placeholder 2">
            <a:extLst>
              <a:ext uri="{FF2B5EF4-FFF2-40B4-BE49-F238E27FC236}">
                <a16:creationId xmlns:a16="http://schemas.microsoft.com/office/drawing/2014/main" id="{D7FB80C9-1851-45C9-9C37-F21C87767693}"/>
              </a:ext>
            </a:extLst>
          </p:cNvPr>
          <p:cNvSpPr>
            <a:spLocks noGrp="1"/>
          </p:cNvSpPr>
          <p:nvPr>
            <p:ph type="sldNum" sz="quarter" idx="12"/>
          </p:nvPr>
        </p:nvSpPr>
        <p:spPr/>
        <p:txBody>
          <a:bodyPr/>
          <a:lstStyle/>
          <a:p>
            <a:fld id="{E2FB73DA-5FDE-45B5-BAA4-C61223CC44F6}" type="slidenum">
              <a:rPr lang="en-US" smtClean="0"/>
              <a:pPr/>
              <a:t>12</a:t>
            </a:fld>
            <a:endParaRPr lang="en-US" dirty="0"/>
          </a:p>
        </p:txBody>
      </p:sp>
      <p:sp>
        <p:nvSpPr>
          <p:cNvPr id="4" name="Title 3">
            <a:extLst>
              <a:ext uri="{FF2B5EF4-FFF2-40B4-BE49-F238E27FC236}">
                <a16:creationId xmlns:a16="http://schemas.microsoft.com/office/drawing/2014/main" id="{93E46EB7-D14A-4C71-BF1C-3C19A3556FF0}"/>
              </a:ext>
            </a:extLst>
          </p:cNvPr>
          <p:cNvSpPr>
            <a:spLocks noGrp="1"/>
          </p:cNvSpPr>
          <p:nvPr>
            <p:ph type="title"/>
          </p:nvPr>
        </p:nvSpPr>
        <p:spPr/>
        <p:txBody>
          <a:bodyPr/>
          <a:lstStyle/>
          <a:p>
            <a:r>
              <a:rPr lang="en-US" altLang="en-US" dirty="0"/>
              <a:t>Waiver prohibited</a:t>
            </a:r>
            <a:endParaRPr lang="en-US" dirty="0"/>
          </a:p>
        </p:txBody>
      </p:sp>
    </p:spTree>
    <p:extLst>
      <p:ext uri="{BB962C8B-B14F-4D97-AF65-F5344CB8AC3E}">
        <p14:creationId xmlns:p14="http://schemas.microsoft.com/office/powerpoint/2010/main" val="321741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9AC20DB-E1B6-4CFB-B218-ADD146E7E9E2}"/>
              </a:ext>
            </a:extLst>
          </p:cNvPr>
          <p:cNvSpPr>
            <a:spLocks noGrp="1"/>
          </p:cNvSpPr>
          <p:nvPr>
            <p:ph idx="1"/>
          </p:nvPr>
        </p:nvSpPr>
        <p:spPr>
          <a:xfrm>
            <a:off x="628650" y="1393235"/>
            <a:ext cx="7886700" cy="5328239"/>
          </a:xfrm>
        </p:spPr>
        <p:txBody>
          <a:bodyPr/>
          <a:lstStyle/>
          <a:p>
            <a:pPr>
              <a:defRPr/>
            </a:pPr>
            <a:r>
              <a:rPr lang="en-US" altLang="zh-CN" dirty="0"/>
              <a:t>Consider whether recovery of overpayment would be against equity and good conscience</a:t>
            </a:r>
          </a:p>
          <a:p>
            <a:pPr marL="0" indent="0">
              <a:buNone/>
              <a:defRPr/>
            </a:pPr>
            <a:endParaRPr lang="en-US" altLang="zh-CN" sz="1200" dirty="0"/>
          </a:p>
          <a:p>
            <a:pPr>
              <a:defRPr/>
            </a:pPr>
            <a:r>
              <a:rPr lang="en-US" altLang="zh-CN" dirty="0"/>
              <a:t>“Equity and good conscience" applies when facts and circumstances indicate need for reasonableness and moderation in the exercise of the Government's </a:t>
            </a:r>
            <a:r>
              <a:rPr lang="en-US" altLang="zh-CN" dirty="0" smtClean="0"/>
              <a:t>rights</a:t>
            </a:r>
          </a:p>
          <a:p>
            <a:pPr marL="0" indent="0">
              <a:buNone/>
              <a:defRPr/>
            </a:pPr>
            <a:endParaRPr lang="en-US" altLang="zh-CN" dirty="0" smtClean="0"/>
          </a:p>
          <a:p>
            <a:pPr>
              <a:defRPr/>
            </a:pPr>
            <a:r>
              <a:rPr lang="en-US" altLang="zh-CN" dirty="0" smtClean="0"/>
              <a:t>Decision </a:t>
            </a:r>
            <a:r>
              <a:rPr lang="en-US" altLang="zh-CN" dirty="0"/>
              <a:t>should not be unduly favorable or adverse to either side  </a:t>
            </a:r>
            <a:endParaRPr lang="en-US" altLang="en-US" dirty="0"/>
          </a:p>
          <a:p>
            <a:endParaRPr lang="en-US" dirty="0"/>
          </a:p>
        </p:txBody>
      </p:sp>
      <p:sp>
        <p:nvSpPr>
          <p:cNvPr id="3" name="Slide Number Placeholder 2">
            <a:extLst>
              <a:ext uri="{FF2B5EF4-FFF2-40B4-BE49-F238E27FC236}">
                <a16:creationId xmlns:a16="http://schemas.microsoft.com/office/drawing/2014/main" id="{A5A60261-D4B9-4409-86F1-543743D7C3FC}"/>
              </a:ext>
            </a:extLst>
          </p:cNvPr>
          <p:cNvSpPr>
            <a:spLocks noGrp="1"/>
          </p:cNvSpPr>
          <p:nvPr>
            <p:ph type="sldNum" sz="quarter" idx="12"/>
          </p:nvPr>
        </p:nvSpPr>
        <p:spPr/>
        <p:txBody>
          <a:bodyPr/>
          <a:lstStyle/>
          <a:p>
            <a:fld id="{E2FB73DA-5FDE-45B5-BAA4-C61223CC44F6}" type="slidenum">
              <a:rPr lang="en-US" smtClean="0"/>
              <a:pPr/>
              <a:t>13</a:t>
            </a:fld>
            <a:endParaRPr lang="en-US" dirty="0"/>
          </a:p>
        </p:txBody>
      </p:sp>
      <p:sp>
        <p:nvSpPr>
          <p:cNvPr id="4" name="Title 3">
            <a:extLst>
              <a:ext uri="{FF2B5EF4-FFF2-40B4-BE49-F238E27FC236}">
                <a16:creationId xmlns:a16="http://schemas.microsoft.com/office/drawing/2014/main" id="{BDC90104-1C1D-45A7-B31E-2BBA149E5DDB}"/>
              </a:ext>
            </a:extLst>
          </p:cNvPr>
          <p:cNvSpPr>
            <a:spLocks noGrp="1"/>
          </p:cNvSpPr>
          <p:nvPr>
            <p:ph type="title"/>
          </p:nvPr>
        </p:nvSpPr>
        <p:spPr/>
        <p:txBody>
          <a:bodyPr/>
          <a:lstStyle/>
          <a:p>
            <a:r>
              <a:rPr lang="en-US" altLang="en-US" dirty="0"/>
              <a:t>Waiver criteria</a:t>
            </a:r>
            <a:endParaRPr lang="en-US" dirty="0"/>
          </a:p>
        </p:txBody>
      </p:sp>
    </p:spTree>
    <p:extLst>
      <p:ext uri="{BB962C8B-B14F-4D97-AF65-F5344CB8AC3E}">
        <p14:creationId xmlns:p14="http://schemas.microsoft.com/office/powerpoint/2010/main" val="1988139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65A2121-E203-4008-8717-C7545A546FD9}"/>
              </a:ext>
            </a:extLst>
          </p:cNvPr>
          <p:cNvSpPr>
            <a:spLocks noGrp="1"/>
          </p:cNvSpPr>
          <p:nvPr>
            <p:ph idx="1"/>
          </p:nvPr>
        </p:nvSpPr>
        <p:spPr/>
        <p:txBody>
          <a:bodyPr/>
          <a:lstStyle/>
          <a:p>
            <a:r>
              <a:rPr lang="en-US" altLang="zh-CN" sz="2800" dirty="0"/>
              <a:t>Arriving at a fair decision between obligor and Government </a:t>
            </a:r>
          </a:p>
          <a:p>
            <a:r>
              <a:rPr lang="en-US" altLang="zh-CN" sz="2800" dirty="0"/>
              <a:t>Consideration given to these elements:</a:t>
            </a:r>
          </a:p>
          <a:p>
            <a:pPr lvl="1"/>
            <a:r>
              <a:rPr lang="en-US" altLang="en-US" sz="2000" dirty="0"/>
              <a:t>(1) fault of the debtor 	</a:t>
            </a:r>
          </a:p>
          <a:p>
            <a:pPr lvl="1"/>
            <a:r>
              <a:rPr lang="en-US" altLang="en-US" sz="2000" dirty="0"/>
              <a:t>(2) balancing of faults between debtor and VA</a:t>
            </a:r>
          </a:p>
          <a:p>
            <a:pPr lvl="1"/>
            <a:r>
              <a:rPr lang="en-US" altLang="en-US" sz="2000" dirty="0"/>
              <a:t>(3) undue hardship of collection on debtor 	</a:t>
            </a:r>
          </a:p>
          <a:p>
            <a:pPr lvl="1"/>
            <a:r>
              <a:rPr lang="en-US" altLang="en-US" sz="2000" dirty="0"/>
              <a:t>(4) whether collection would defeat the purpose of benefit 	</a:t>
            </a:r>
          </a:p>
          <a:p>
            <a:pPr lvl="1"/>
            <a:r>
              <a:rPr lang="en-US" altLang="en-US" sz="2000" dirty="0"/>
              <a:t>(5) whether failure to collect debt would result in unjust enrichment of the debtor 	</a:t>
            </a:r>
          </a:p>
          <a:p>
            <a:pPr lvl="1"/>
            <a:r>
              <a:rPr lang="en-US" altLang="en-US" sz="2000" dirty="0"/>
              <a:t>(6) whether debtor changed positions to his or her detriment in reliance upon a granted VA benefit </a:t>
            </a:r>
          </a:p>
          <a:p>
            <a:pPr lvl="1" algn="r">
              <a:buNone/>
            </a:pPr>
            <a:r>
              <a:rPr lang="en-US" altLang="zh-CN" sz="2000" i="1" dirty="0">
                <a:solidFill>
                  <a:srgbClr val="FF0000"/>
                </a:solidFill>
              </a:rPr>
              <a:t>38 USC §5302</a:t>
            </a:r>
          </a:p>
          <a:p>
            <a:pPr lvl="1" algn="r">
              <a:buNone/>
            </a:pPr>
            <a:r>
              <a:rPr lang="en-US" altLang="zh-CN" sz="2000" i="1" dirty="0">
                <a:solidFill>
                  <a:srgbClr val="FF0000"/>
                </a:solidFill>
              </a:rPr>
              <a:t>38 CFR §1.965 (a)</a:t>
            </a:r>
          </a:p>
          <a:p>
            <a:pPr lvl="1" algn="r">
              <a:buNone/>
            </a:pPr>
            <a:r>
              <a:rPr lang="en-US" altLang="zh-CN" sz="2000" i="1" dirty="0">
                <a:solidFill>
                  <a:srgbClr val="FF0000"/>
                </a:solidFill>
              </a:rPr>
              <a:t>Ridings v. Brown (1994)</a:t>
            </a:r>
            <a:endParaRPr lang="en-US" altLang="en-US" sz="2000" i="1" dirty="0">
              <a:solidFill>
                <a:srgbClr val="FF0000"/>
              </a:solidFill>
            </a:endParaRPr>
          </a:p>
          <a:p>
            <a:endParaRPr lang="en-US" dirty="0"/>
          </a:p>
        </p:txBody>
      </p:sp>
      <p:sp>
        <p:nvSpPr>
          <p:cNvPr id="3" name="Slide Number Placeholder 2">
            <a:extLst>
              <a:ext uri="{FF2B5EF4-FFF2-40B4-BE49-F238E27FC236}">
                <a16:creationId xmlns:a16="http://schemas.microsoft.com/office/drawing/2014/main" id="{5083DD4F-E9E6-4072-92CC-74C010A68C30}"/>
              </a:ext>
            </a:extLst>
          </p:cNvPr>
          <p:cNvSpPr>
            <a:spLocks noGrp="1"/>
          </p:cNvSpPr>
          <p:nvPr>
            <p:ph type="sldNum" sz="quarter" idx="12"/>
          </p:nvPr>
        </p:nvSpPr>
        <p:spPr/>
        <p:txBody>
          <a:bodyPr/>
          <a:lstStyle/>
          <a:p>
            <a:fld id="{E2FB73DA-5FDE-45B5-BAA4-C61223CC44F6}" type="slidenum">
              <a:rPr lang="en-US" smtClean="0"/>
              <a:pPr/>
              <a:t>14</a:t>
            </a:fld>
            <a:endParaRPr lang="en-US" dirty="0"/>
          </a:p>
        </p:txBody>
      </p:sp>
      <p:sp>
        <p:nvSpPr>
          <p:cNvPr id="4" name="Title 3">
            <a:extLst>
              <a:ext uri="{FF2B5EF4-FFF2-40B4-BE49-F238E27FC236}">
                <a16:creationId xmlns:a16="http://schemas.microsoft.com/office/drawing/2014/main" id="{1C9E911D-FA33-4C32-9AED-6E30E096DC89}"/>
              </a:ext>
            </a:extLst>
          </p:cNvPr>
          <p:cNvSpPr>
            <a:spLocks noGrp="1"/>
          </p:cNvSpPr>
          <p:nvPr>
            <p:ph type="title"/>
          </p:nvPr>
        </p:nvSpPr>
        <p:spPr/>
        <p:txBody>
          <a:bodyPr/>
          <a:lstStyle/>
          <a:p>
            <a:r>
              <a:rPr lang="en-US" altLang="en-US" dirty="0"/>
              <a:t>Equity and good conscience</a:t>
            </a:r>
            <a:endParaRPr lang="en-US" dirty="0"/>
          </a:p>
        </p:txBody>
      </p:sp>
    </p:spTree>
    <p:extLst>
      <p:ext uri="{BB962C8B-B14F-4D97-AF65-F5344CB8AC3E}">
        <p14:creationId xmlns:p14="http://schemas.microsoft.com/office/powerpoint/2010/main" val="3333480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18A749-C8FB-4B01-889E-9D45E59A72B7}"/>
              </a:ext>
            </a:extLst>
          </p:cNvPr>
          <p:cNvSpPr>
            <a:spLocks noGrp="1"/>
          </p:cNvSpPr>
          <p:nvPr>
            <p:ph idx="1"/>
          </p:nvPr>
        </p:nvSpPr>
        <p:spPr/>
        <p:txBody>
          <a:bodyPr/>
          <a:lstStyle/>
          <a:p>
            <a:r>
              <a:rPr lang="en-US" altLang="en-US" dirty="0"/>
              <a:t>Veteran</a:t>
            </a:r>
          </a:p>
          <a:p>
            <a:r>
              <a:rPr lang="en-US" altLang="en-US" dirty="0"/>
              <a:t>Payee</a:t>
            </a:r>
          </a:p>
          <a:p>
            <a:r>
              <a:rPr lang="en-US" altLang="en-US" dirty="0"/>
              <a:t>Beneficiary</a:t>
            </a:r>
          </a:p>
          <a:p>
            <a:r>
              <a:rPr lang="en-US" altLang="en-US" dirty="0"/>
              <a:t>Fiduciary</a:t>
            </a:r>
          </a:p>
          <a:p>
            <a:r>
              <a:rPr lang="en-US" altLang="en-US" dirty="0"/>
              <a:t>Representative acting on behalf of </a:t>
            </a:r>
            <a:r>
              <a:rPr lang="en-US" altLang="zh-CN" dirty="0"/>
              <a:t>a debtor such a parent, sibling </a:t>
            </a:r>
            <a:endParaRPr lang="en-US" altLang="en-US" dirty="0"/>
          </a:p>
          <a:p>
            <a:r>
              <a:rPr lang="en-US" altLang="en-US" dirty="0"/>
              <a:t>Representative of estate of deceased payee</a:t>
            </a:r>
          </a:p>
          <a:p>
            <a:endParaRPr lang="en-US" dirty="0"/>
          </a:p>
        </p:txBody>
      </p:sp>
      <p:sp>
        <p:nvSpPr>
          <p:cNvPr id="3" name="Slide Number Placeholder 2">
            <a:extLst>
              <a:ext uri="{FF2B5EF4-FFF2-40B4-BE49-F238E27FC236}">
                <a16:creationId xmlns:a16="http://schemas.microsoft.com/office/drawing/2014/main" id="{30892A2D-2839-43AB-BD77-D5BB94E2A3BC}"/>
              </a:ext>
            </a:extLst>
          </p:cNvPr>
          <p:cNvSpPr>
            <a:spLocks noGrp="1"/>
          </p:cNvSpPr>
          <p:nvPr>
            <p:ph type="sldNum" sz="quarter" idx="12"/>
          </p:nvPr>
        </p:nvSpPr>
        <p:spPr/>
        <p:txBody>
          <a:bodyPr/>
          <a:lstStyle/>
          <a:p>
            <a:fld id="{E2FB73DA-5FDE-45B5-BAA4-C61223CC44F6}" type="slidenum">
              <a:rPr lang="en-US" smtClean="0"/>
              <a:pPr/>
              <a:t>15</a:t>
            </a:fld>
            <a:endParaRPr lang="en-US" dirty="0"/>
          </a:p>
        </p:txBody>
      </p:sp>
      <p:sp>
        <p:nvSpPr>
          <p:cNvPr id="4" name="Title 3">
            <a:extLst>
              <a:ext uri="{FF2B5EF4-FFF2-40B4-BE49-F238E27FC236}">
                <a16:creationId xmlns:a16="http://schemas.microsoft.com/office/drawing/2014/main" id="{CFF00D69-CE1E-4D94-8BEB-06DEA5B9A5D9}"/>
              </a:ext>
            </a:extLst>
          </p:cNvPr>
          <p:cNvSpPr>
            <a:spLocks noGrp="1"/>
          </p:cNvSpPr>
          <p:nvPr>
            <p:ph type="title"/>
          </p:nvPr>
        </p:nvSpPr>
        <p:spPr/>
        <p:txBody>
          <a:bodyPr/>
          <a:lstStyle/>
          <a:p>
            <a:r>
              <a:rPr lang="en-US" altLang="en-US" dirty="0"/>
              <a:t>Who can </a:t>
            </a:r>
            <a:r>
              <a:rPr lang="en-US" altLang="en-US" dirty="0" smtClean="0"/>
              <a:t>apply for a waiver</a:t>
            </a:r>
            <a:endParaRPr lang="en-US" dirty="0"/>
          </a:p>
        </p:txBody>
      </p:sp>
    </p:spTree>
    <p:extLst>
      <p:ext uri="{BB962C8B-B14F-4D97-AF65-F5344CB8AC3E}">
        <p14:creationId xmlns:p14="http://schemas.microsoft.com/office/powerpoint/2010/main" val="3647073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76F820-4599-4A79-B1EB-66CFECD9C7DD}"/>
              </a:ext>
            </a:extLst>
          </p:cNvPr>
          <p:cNvSpPr>
            <a:spLocks noGrp="1"/>
          </p:cNvSpPr>
          <p:nvPr>
            <p:ph idx="1"/>
          </p:nvPr>
        </p:nvSpPr>
        <p:spPr>
          <a:xfrm>
            <a:off x="628650" y="1393236"/>
            <a:ext cx="7886700" cy="5464764"/>
          </a:xfrm>
        </p:spPr>
        <p:txBody>
          <a:bodyPr/>
          <a:lstStyle/>
          <a:p>
            <a:pPr>
              <a:lnSpc>
                <a:spcPct val="80000"/>
              </a:lnSpc>
            </a:pPr>
            <a:r>
              <a:rPr lang="en-US" altLang="en-US" sz="2800" dirty="0"/>
              <a:t>Written letter explaining why requesting waiver</a:t>
            </a:r>
          </a:p>
          <a:p>
            <a:pPr lvl="1">
              <a:lnSpc>
                <a:spcPct val="80000"/>
              </a:lnSpc>
            </a:pPr>
            <a:r>
              <a:rPr lang="en-US" altLang="en-US" sz="2400" dirty="0"/>
              <a:t>explain reasons why debtor should not be held responsible for payment of debt </a:t>
            </a:r>
            <a:r>
              <a:rPr lang="en-US" altLang="en-US" sz="2400" i="1" dirty="0">
                <a:solidFill>
                  <a:srgbClr val="FF0000"/>
                </a:solidFill>
              </a:rPr>
              <a:t>or</a:t>
            </a:r>
          </a:p>
          <a:p>
            <a:pPr lvl="1">
              <a:lnSpc>
                <a:spcPct val="80000"/>
              </a:lnSpc>
            </a:pPr>
            <a:r>
              <a:rPr lang="en-US" altLang="en-US" sz="2400" dirty="0"/>
              <a:t>why collection of debt would be unfair and create financial </a:t>
            </a:r>
            <a:r>
              <a:rPr lang="en-US" altLang="en-US" sz="2400" dirty="0" smtClean="0"/>
              <a:t>hardship</a:t>
            </a:r>
          </a:p>
          <a:p>
            <a:pPr lvl="1">
              <a:lnSpc>
                <a:spcPct val="80000"/>
              </a:lnSpc>
            </a:pPr>
            <a:endParaRPr lang="en-US" altLang="en-US" sz="2400" dirty="0"/>
          </a:p>
          <a:p>
            <a:pPr>
              <a:lnSpc>
                <a:spcPct val="80000"/>
              </a:lnSpc>
            </a:pPr>
            <a:r>
              <a:rPr lang="en-US" altLang="en-US" sz="2800" dirty="0"/>
              <a:t>Complete/sign Financial Status Report Form, </a:t>
            </a:r>
            <a:r>
              <a:rPr lang="en-US" altLang="en-US" sz="2800" u="sng" dirty="0">
                <a:solidFill>
                  <a:srgbClr val="FF0000"/>
                </a:solidFill>
              </a:rPr>
              <a:t>VA Form </a:t>
            </a:r>
            <a:r>
              <a:rPr lang="en-US" altLang="en-US" sz="2800" u="sng" dirty="0" smtClean="0">
                <a:solidFill>
                  <a:srgbClr val="FF0000"/>
                </a:solidFill>
              </a:rPr>
              <a:t>5655</a:t>
            </a:r>
          </a:p>
          <a:p>
            <a:pPr>
              <a:lnSpc>
                <a:spcPct val="80000"/>
              </a:lnSpc>
            </a:pPr>
            <a:endParaRPr lang="en-US" altLang="en-US" sz="2800" u="sng" dirty="0">
              <a:solidFill>
                <a:srgbClr val="FF0000"/>
              </a:solidFill>
            </a:endParaRPr>
          </a:p>
          <a:p>
            <a:pPr>
              <a:lnSpc>
                <a:spcPct val="80000"/>
              </a:lnSpc>
            </a:pPr>
            <a:r>
              <a:rPr lang="en-US" altLang="en-US" sz="2800" dirty="0"/>
              <a:t>Mail waiver request and completed/signed Financial Status Report form to:</a:t>
            </a:r>
          </a:p>
          <a:p>
            <a:pPr lvl="1">
              <a:lnSpc>
                <a:spcPct val="80000"/>
              </a:lnSpc>
            </a:pPr>
            <a:r>
              <a:rPr lang="en-US" altLang="en-US" sz="2400" dirty="0"/>
              <a:t>US Department of Veterans Affairs</a:t>
            </a:r>
            <a:br>
              <a:rPr lang="en-US" altLang="en-US" sz="2400" dirty="0"/>
            </a:br>
            <a:r>
              <a:rPr lang="en-US" altLang="en-US" sz="2400" dirty="0"/>
              <a:t>Debt Management Center</a:t>
            </a:r>
            <a:br>
              <a:rPr lang="en-US" altLang="en-US" sz="2400" dirty="0"/>
            </a:br>
            <a:r>
              <a:rPr lang="en-US" altLang="en-US" sz="2400" dirty="0"/>
              <a:t>P.O. Box 11930</a:t>
            </a:r>
            <a:br>
              <a:rPr lang="en-US" altLang="en-US" sz="2400" dirty="0"/>
            </a:br>
            <a:r>
              <a:rPr lang="en-US" altLang="en-US" sz="2400" dirty="0"/>
              <a:t>St. Paul, MN 55111</a:t>
            </a:r>
          </a:p>
          <a:p>
            <a:endParaRPr lang="en-US" dirty="0"/>
          </a:p>
        </p:txBody>
      </p:sp>
      <p:sp>
        <p:nvSpPr>
          <p:cNvPr id="3" name="Slide Number Placeholder 2">
            <a:extLst>
              <a:ext uri="{FF2B5EF4-FFF2-40B4-BE49-F238E27FC236}">
                <a16:creationId xmlns:a16="http://schemas.microsoft.com/office/drawing/2014/main" id="{C50D4370-2CD9-4500-839C-764A0F9ADD8B}"/>
              </a:ext>
            </a:extLst>
          </p:cNvPr>
          <p:cNvSpPr>
            <a:spLocks noGrp="1"/>
          </p:cNvSpPr>
          <p:nvPr>
            <p:ph type="sldNum" sz="quarter" idx="12"/>
          </p:nvPr>
        </p:nvSpPr>
        <p:spPr/>
        <p:txBody>
          <a:bodyPr/>
          <a:lstStyle/>
          <a:p>
            <a:fld id="{E2FB73DA-5FDE-45B5-BAA4-C61223CC44F6}" type="slidenum">
              <a:rPr lang="en-US" smtClean="0"/>
              <a:pPr/>
              <a:t>16</a:t>
            </a:fld>
            <a:endParaRPr lang="en-US" dirty="0"/>
          </a:p>
        </p:txBody>
      </p:sp>
      <p:sp>
        <p:nvSpPr>
          <p:cNvPr id="4" name="Title 3">
            <a:extLst>
              <a:ext uri="{FF2B5EF4-FFF2-40B4-BE49-F238E27FC236}">
                <a16:creationId xmlns:a16="http://schemas.microsoft.com/office/drawing/2014/main" id="{78861FB0-A25D-45C0-ADA0-CEC8A5B2AF9C}"/>
              </a:ext>
            </a:extLst>
          </p:cNvPr>
          <p:cNvSpPr>
            <a:spLocks noGrp="1"/>
          </p:cNvSpPr>
          <p:nvPr>
            <p:ph type="title"/>
          </p:nvPr>
        </p:nvSpPr>
        <p:spPr/>
        <p:txBody>
          <a:bodyPr/>
          <a:lstStyle/>
          <a:p>
            <a:r>
              <a:rPr lang="en-US" altLang="en-US" dirty="0"/>
              <a:t>How to </a:t>
            </a:r>
            <a:r>
              <a:rPr lang="en-US" altLang="en-US" dirty="0" smtClean="0"/>
              <a:t>apply for a waiver</a:t>
            </a:r>
            <a:endParaRPr lang="en-US" dirty="0"/>
          </a:p>
        </p:txBody>
      </p:sp>
    </p:spTree>
    <p:extLst>
      <p:ext uri="{BB962C8B-B14F-4D97-AF65-F5344CB8AC3E}">
        <p14:creationId xmlns:p14="http://schemas.microsoft.com/office/powerpoint/2010/main" val="1814741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4B76D4-369A-4AA8-A16C-2B38BB510F60}"/>
              </a:ext>
            </a:extLst>
          </p:cNvPr>
          <p:cNvSpPr>
            <a:spLocks noGrp="1"/>
          </p:cNvSpPr>
          <p:nvPr>
            <p:ph idx="1"/>
          </p:nvPr>
        </p:nvSpPr>
        <p:spPr/>
        <p:txBody>
          <a:bodyPr/>
          <a:lstStyle/>
          <a:p>
            <a:pPr>
              <a:defRPr/>
            </a:pPr>
            <a:r>
              <a:rPr lang="en-US" altLang="en-US" dirty="0"/>
              <a:t>Right to hearing in conjunction with waiver request</a:t>
            </a:r>
          </a:p>
          <a:p>
            <a:pPr marL="0" indent="0">
              <a:buNone/>
              <a:defRPr/>
            </a:pPr>
            <a:endParaRPr lang="en-US" altLang="en-US" sz="1400" dirty="0"/>
          </a:p>
          <a:p>
            <a:pPr>
              <a:defRPr/>
            </a:pPr>
            <a:r>
              <a:rPr lang="en-US" altLang="en-US" dirty="0" smtClean="0"/>
              <a:t>If the debtor wants a hearing, state </a:t>
            </a:r>
            <a:r>
              <a:rPr lang="en-US" altLang="en-US" dirty="0"/>
              <a:t>so in request for waiver</a:t>
            </a:r>
          </a:p>
          <a:p>
            <a:pPr marL="0" indent="0">
              <a:buNone/>
              <a:defRPr/>
            </a:pPr>
            <a:endParaRPr lang="en-US" altLang="en-US" sz="1400" dirty="0"/>
          </a:p>
          <a:p>
            <a:pPr>
              <a:defRPr/>
            </a:pPr>
            <a:r>
              <a:rPr lang="en-US" altLang="en-US" dirty="0"/>
              <a:t>Debtor will be notified of date, time, and </a:t>
            </a:r>
            <a:r>
              <a:rPr lang="en-US" altLang="en-US" dirty="0" smtClean="0"/>
              <a:t>location of hearing </a:t>
            </a:r>
            <a:r>
              <a:rPr lang="en-US" altLang="en-US" dirty="0"/>
              <a:t>prior to </a:t>
            </a:r>
            <a:r>
              <a:rPr lang="en-US" altLang="en-US" dirty="0" smtClean="0"/>
              <a:t>the waiver </a:t>
            </a:r>
            <a:r>
              <a:rPr lang="en-US" altLang="en-US" dirty="0"/>
              <a:t>request being referred for consideration</a:t>
            </a:r>
          </a:p>
          <a:p>
            <a:endParaRPr lang="en-US" dirty="0"/>
          </a:p>
        </p:txBody>
      </p:sp>
      <p:sp>
        <p:nvSpPr>
          <p:cNvPr id="3" name="Slide Number Placeholder 2">
            <a:extLst>
              <a:ext uri="{FF2B5EF4-FFF2-40B4-BE49-F238E27FC236}">
                <a16:creationId xmlns:a16="http://schemas.microsoft.com/office/drawing/2014/main" id="{839A63F3-DDC9-4A55-AD22-728477050B31}"/>
              </a:ext>
            </a:extLst>
          </p:cNvPr>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 name="Title 3">
            <a:extLst>
              <a:ext uri="{FF2B5EF4-FFF2-40B4-BE49-F238E27FC236}">
                <a16:creationId xmlns:a16="http://schemas.microsoft.com/office/drawing/2014/main" id="{3130F640-8E91-4DAD-91A6-64DB34E50AC1}"/>
              </a:ext>
            </a:extLst>
          </p:cNvPr>
          <p:cNvSpPr>
            <a:spLocks noGrp="1"/>
          </p:cNvSpPr>
          <p:nvPr>
            <p:ph type="title"/>
          </p:nvPr>
        </p:nvSpPr>
        <p:spPr/>
        <p:txBody>
          <a:bodyPr/>
          <a:lstStyle/>
          <a:p>
            <a:r>
              <a:rPr lang="en-US" altLang="en-US" dirty="0"/>
              <a:t>Hearing</a:t>
            </a:r>
            <a:endParaRPr lang="en-US" dirty="0"/>
          </a:p>
        </p:txBody>
      </p:sp>
    </p:spTree>
    <p:extLst>
      <p:ext uri="{BB962C8B-B14F-4D97-AF65-F5344CB8AC3E}">
        <p14:creationId xmlns:p14="http://schemas.microsoft.com/office/powerpoint/2010/main" val="3951321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A5C74D-7CAF-4329-A21D-6DE5213431CB}"/>
              </a:ext>
            </a:extLst>
          </p:cNvPr>
          <p:cNvSpPr>
            <a:spLocks noGrp="1"/>
          </p:cNvSpPr>
          <p:nvPr>
            <p:ph idx="1"/>
          </p:nvPr>
        </p:nvSpPr>
        <p:spPr/>
        <p:txBody>
          <a:bodyPr/>
          <a:lstStyle/>
          <a:p>
            <a:r>
              <a:rPr lang="en-US" altLang="en-US" sz="2800" b="1" dirty="0"/>
              <a:t>Education, Pension and Disability Waiver Request</a:t>
            </a:r>
          </a:p>
          <a:p>
            <a:pPr lvl="1"/>
            <a:r>
              <a:rPr lang="en-US" altLang="en-US" sz="2400" dirty="0"/>
              <a:t>must submit request within </a:t>
            </a:r>
            <a:r>
              <a:rPr lang="en-US" altLang="en-US" sz="2400" dirty="0">
                <a:solidFill>
                  <a:srgbClr val="FF0000"/>
                </a:solidFill>
              </a:rPr>
              <a:t>180 days </a:t>
            </a:r>
            <a:r>
              <a:rPr lang="en-US" altLang="en-US" sz="2400" dirty="0"/>
              <a:t>of date originally notified of debt</a:t>
            </a:r>
          </a:p>
          <a:p>
            <a:r>
              <a:rPr lang="en-US" altLang="en-US" sz="2800" b="1" dirty="0"/>
              <a:t>Loan Guaranty Waiver Requests</a:t>
            </a:r>
          </a:p>
          <a:p>
            <a:pPr lvl="1"/>
            <a:r>
              <a:rPr lang="en-US" altLang="en-US" sz="2400" dirty="0">
                <a:solidFill>
                  <a:srgbClr val="FF0000"/>
                </a:solidFill>
              </a:rPr>
              <a:t>one year </a:t>
            </a:r>
            <a:r>
              <a:rPr lang="en-US" altLang="en-US" sz="2400" dirty="0"/>
              <a:t>from the date of signing certified mail receipt for original notification letter</a:t>
            </a:r>
          </a:p>
          <a:p>
            <a:r>
              <a:rPr lang="en-US" altLang="en-US" sz="2800" dirty="0"/>
              <a:t>Note: </a:t>
            </a:r>
            <a:r>
              <a:rPr lang="en-US" altLang="en-US" sz="2800" i="1" u="sng" dirty="0"/>
              <a:t> If VA receives request for waiver within </a:t>
            </a:r>
            <a:r>
              <a:rPr lang="en-US" altLang="en-US" sz="2800" b="1" i="1" u="sng" dirty="0">
                <a:solidFill>
                  <a:srgbClr val="FF0000"/>
                </a:solidFill>
              </a:rPr>
              <a:t>30 days of date of notification</a:t>
            </a:r>
            <a:r>
              <a:rPr lang="en-US" altLang="en-US" sz="2800" i="1" u="sng" dirty="0"/>
              <a:t>, offset action from current benefits will be suspended until decision regarding request for waiver is rendered</a:t>
            </a:r>
          </a:p>
          <a:p>
            <a:endParaRPr lang="en-US" dirty="0"/>
          </a:p>
        </p:txBody>
      </p:sp>
      <p:sp>
        <p:nvSpPr>
          <p:cNvPr id="3" name="Slide Number Placeholder 2">
            <a:extLst>
              <a:ext uri="{FF2B5EF4-FFF2-40B4-BE49-F238E27FC236}">
                <a16:creationId xmlns:a16="http://schemas.microsoft.com/office/drawing/2014/main" id="{E7B11E0E-9F1F-468D-8AB9-9894BF0F141F}"/>
              </a:ext>
            </a:extLst>
          </p:cNvPr>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 name="Title 3">
            <a:extLst>
              <a:ext uri="{FF2B5EF4-FFF2-40B4-BE49-F238E27FC236}">
                <a16:creationId xmlns:a16="http://schemas.microsoft.com/office/drawing/2014/main" id="{39C48D77-5CB5-4910-A9FE-14EA664AB2D1}"/>
              </a:ext>
            </a:extLst>
          </p:cNvPr>
          <p:cNvSpPr>
            <a:spLocks noGrp="1"/>
          </p:cNvSpPr>
          <p:nvPr>
            <p:ph type="title"/>
          </p:nvPr>
        </p:nvSpPr>
        <p:spPr/>
        <p:txBody>
          <a:bodyPr/>
          <a:lstStyle/>
          <a:p>
            <a:r>
              <a:rPr lang="en-US" altLang="en-US" dirty="0"/>
              <a:t>Time standards</a:t>
            </a:r>
            <a:endParaRPr lang="en-US" dirty="0"/>
          </a:p>
        </p:txBody>
      </p:sp>
    </p:spTree>
    <p:extLst>
      <p:ext uri="{BB962C8B-B14F-4D97-AF65-F5344CB8AC3E}">
        <p14:creationId xmlns:p14="http://schemas.microsoft.com/office/powerpoint/2010/main" val="2901402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12D6A4-5E84-411C-B1CD-1A7D395238CD}"/>
              </a:ext>
            </a:extLst>
          </p:cNvPr>
          <p:cNvSpPr>
            <a:spLocks noGrp="1"/>
          </p:cNvSpPr>
          <p:nvPr>
            <p:ph idx="1"/>
          </p:nvPr>
        </p:nvSpPr>
        <p:spPr/>
        <p:txBody>
          <a:bodyPr/>
          <a:lstStyle/>
          <a:p>
            <a:pPr>
              <a:defRPr/>
            </a:pPr>
            <a:r>
              <a:rPr lang="en-US" altLang="en-US" sz="2400" dirty="0" smtClean="0"/>
              <a:t>Debtor will be </a:t>
            </a:r>
            <a:r>
              <a:rPr lang="en-US" altLang="en-US" sz="2400" dirty="0"/>
              <a:t>notified in writing when decision regarding </a:t>
            </a:r>
            <a:r>
              <a:rPr lang="en-US" altLang="en-US" sz="2400" dirty="0" smtClean="0"/>
              <a:t>waiver request rendered</a:t>
            </a:r>
            <a:endParaRPr lang="en-US" altLang="en-US" sz="2400" dirty="0"/>
          </a:p>
          <a:p>
            <a:pPr>
              <a:defRPr/>
            </a:pPr>
            <a:r>
              <a:rPr lang="en-US" altLang="en-US" sz="2400" dirty="0"/>
              <a:t>If </a:t>
            </a:r>
            <a:r>
              <a:rPr lang="en-US" altLang="en-US" sz="2400" dirty="0" smtClean="0"/>
              <a:t>the request is denied</a:t>
            </a:r>
            <a:r>
              <a:rPr lang="en-US" altLang="en-US" sz="2400" dirty="0"/>
              <a:t>, provides appeal rights</a:t>
            </a:r>
          </a:p>
          <a:p>
            <a:pPr>
              <a:defRPr/>
            </a:pPr>
            <a:r>
              <a:rPr lang="en-US" altLang="en-US" sz="2400" dirty="0"/>
              <a:t>If request granted in full, no further collection action </a:t>
            </a:r>
            <a:r>
              <a:rPr lang="en-US" altLang="en-US" sz="2400" dirty="0" smtClean="0"/>
              <a:t>will be taken</a:t>
            </a:r>
            <a:endParaRPr lang="en-US" altLang="en-US" sz="2400" dirty="0"/>
          </a:p>
          <a:p>
            <a:pPr>
              <a:defRPr/>
            </a:pPr>
            <a:r>
              <a:rPr lang="en-US" altLang="en-US" sz="2400" dirty="0"/>
              <a:t>If partial waiver granted, notice of balance and appeal rights will be included</a:t>
            </a:r>
          </a:p>
          <a:p>
            <a:pPr>
              <a:defRPr/>
            </a:pPr>
            <a:r>
              <a:rPr lang="en-US" altLang="en-US" sz="2400" b="1" dirty="0">
                <a:solidFill>
                  <a:srgbClr val="FF0000"/>
                </a:solidFill>
              </a:rPr>
              <a:t>Note</a:t>
            </a:r>
            <a:r>
              <a:rPr lang="en-US" altLang="en-US" sz="2400" dirty="0"/>
              <a:t>:  If balance exists after waiver action completed, </a:t>
            </a:r>
            <a:r>
              <a:rPr lang="en-US" altLang="en-US" sz="2400" dirty="0" smtClean="0"/>
              <a:t>the debtor must </a:t>
            </a:r>
            <a:r>
              <a:rPr lang="en-US" altLang="en-US" sz="2400" dirty="0"/>
              <a:t>contact VA to make arrangements to pay </a:t>
            </a:r>
          </a:p>
          <a:p>
            <a:pPr>
              <a:defRPr/>
            </a:pPr>
            <a:r>
              <a:rPr lang="en-US" altLang="en-US" sz="2400" dirty="0"/>
              <a:t>Action will be taken to begin offsetting any VA benefits in order to recoup any balance not waived</a:t>
            </a:r>
          </a:p>
          <a:p>
            <a:endParaRPr lang="en-US" dirty="0"/>
          </a:p>
        </p:txBody>
      </p:sp>
      <p:sp>
        <p:nvSpPr>
          <p:cNvPr id="3" name="Slide Number Placeholder 2">
            <a:extLst>
              <a:ext uri="{FF2B5EF4-FFF2-40B4-BE49-F238E27FC236}">
                <a16:creationId xmlns:a16="http://schemas.microsoft.com/office/drawing/2014/main" id="{7D72616A-A649-4497-A8F2-6D1A725A490D}"/>
              </a:ext>
            </a:extLst>
          </p:cNvPr>
          <p:cNvSpPr>
            <a:spLocks noGrp="1"/>
          </p:cNvSpPr>
          <p:nvPr>
            <p:ph type="sldNum" sz="quarter" idx="12"/>
          </p:nvPr>
        </p:nvSpPr>
        <p:spPr/>
        <p:txBody>
          <a:bodyPr/>
          <a:lstStyle/>
          <a:p>
            <a:fld id="{E2FB73DA-5FDE-45B5-BAA4-C61223CC44F6}" type="slidenum">
              <a:rPr lang="en-US" smtClean="0"/>
              <a:pPr/>
              <a:t>19</a:t>
            </a:fld>
            <a:endParaRPr lang="en-US" dirty="0"/>
          </a:p>
        </p:txBody>
      </p:sp>
      <p:sp>
        <p:nvSpPr>
          <p:cNvPr id="4" name="Title 3">
            <a:extLst>
              <a:ext uri="{FF2B5EF4-FFF2-40B4-BE49-F238E27FC236}">
                <a16:creationId xmlns:a16="http://schemas.microsoft.com/office/drawing/2014/main" id="{176B353D-CCB6-487D-AB19-B795737F18BC}"/>
              </a:ext>
            </a:extLst>
          </p:cNvPr>
          <p:cNvSpPr>
            <a:spLocks noGrp="1"/>
          </p:cNvSpPr>
          <p:nvPr>
            <p:ph type="title"/>
          </p:nvPr>
        </p:nvSpPr>
        <p:spPr/>
        <p:txBody>
          <a:bodyPr/>
          <a:lstStyle/>
          <a:p>
            <a:r>
              <a:rPr lang="en-US" altLang="en-US" dirty="0"/>
              <a:t>Notice of waiver decision</a:t>
            </a:r>
            <a:endParaRPr lang="en-US" dirty="0"/>
          </a:p>
        </p:txBody>
      </p:sp>
    </p:spTree>
    <p:extLst>
      <p:ext uri="{BB962C8B-B14F-4D97-AF65-F5344CB8AC3E}">
        <p14:creationId xmlns:p14="http://schemas.microsoft.com/office/powerpoint/2010/main" val="412489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defRPr/>
            </a:pPr>
            <a:r>
              <a:rPr lang="en-US" altLang="en-US" dirty="0" smtClean="0"/>
              <a:t>What is the DMC?</a:t>
            </a:r>
          </a:p>
          <a:p>
            <a:pPr>
              <a:defRPr/>
            </a:pPr>
            <a:r>
              <a:rPr lang="en-US" altLang="en-US" dirty="0" smtClean="0"/>
              <a:t>Common </a:t>
            </a:r>
            <a:r>
              <a:rPr lang="en-US" altLang="en-US" dirty="0"/>
              <a:t>reasons for debts</a:t>
            </a:r>
          </a:p>
          <a:p>
            <a:pPr>
              <a:defRPr/>
            </a:pPr>
            <a:r>
              <a:rPr lang="en-US" altLang="en-US" dirty="0"/>
              <a:t>Notification process</a:t>
            </a:r>
          </a:p>
          <a:p>
            <a:pPr>
              <a:defRPr/>
            </a:pPr>
            <a:r>
              <a:rPr lang="en-US" altLang="en-US" dirty="0"/>
              <a:t>Audits of indebtedness </a:t>
            </a:r>
          </a:p>
          <a:p>
            <a:pPr>
              <a:defRPr/>
            </a:pPr>
            <a:r>
              <a:rPr lang="en-US" altLang="en-US" dirty="0"/>
              <a:t>Requests for waiver/compromise</a:t>
            </a:r>
          </a:p>
          <a:p>
            <a:pPr>
              <a:defRPr/>
            </a:pPr>
            <a:r>
              <a:rPr lang="en-US" altLang="en-US" dirty="0"/>
              <a:t>Time standards</a:t>
            </a:r>
          </a:p>
          <a:p>
            <a:pPr>
              <a:defRPr/>
            </a:pPr>
            <a:r>
              <a:rPr lang="en-US" altLang="en-US" dirty="0" smtClean="0"/>
              <a:t>Tax </a:t>
            </a:r>
            <a:r>
              <a:rPr lang="en-US" altLang="en-US" dirty="0"/>
              <a:t>consequences of waiver/compromise</a:t>
            </a:r>
          </a:p>
          <a:p>
            <a:pPr>
              <a:defRPr/>
            </a:pPr>
            <a:r>
              <a:rPr lang="en-US" altLang="en-US" dirty="0"/>
              <a:t>Garnishments</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
        <p:nvSpPr>
          <p:cNvPr id="4" name="Title 3"/>
          <p:cNvSpPr>
            <a:spLocks noGrp="1"/>
          </p:cNvSpPr>
          <p:nvPr>
            <p:ph type="title"/>
          </p:nvPr>
        </p:nvSpPr>
        <p:spPr/>
        <p:txBody>
          <a:bodyPr/>
          <a:lstStyle/>
          <a:p>
            <a:pPr algn="ctr"/>
            <a:r>
              <a:rPr lang="en-US" altLang="en-US" dirty="0"/>
              <a:t>Objectives</a:t>
            </a:r>
            <a:endParaRPr lang="en-US" dirty="0"/>
          </a:p>
        </p:txBody>
      </p:sp>
    </p:spTree>
    <p:extLst>
      <p:ext uri="{BB962C8B-B14F-4D97-AF65-F5344CB8AC3E}">
        <p14:creationId xmlns:p14="http://schemas.microsoft.com/office/powerpoint/2010/main" val="3164252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CD13C2-37AF-4764-ADEF-7CA839A37A7D}"/>
              </a:ext>
            </a:extLst>
          </p:cNvPr>
          <p:cNvSpPr>
            <a:spLocks noGrp="1"/>
          </p:cNvSpPr>
          <p:nvPr>
            <p:ph idx="1"/>
          </p:nvPr>
        </p:nvSpPr>
        <p:spPr/>
        <p:txBody>
          <a:bodyPr/>
          <a:lstStyle/>
          <a:p>
            <a:pPr>
              <a:defRPr/>
            </a:pPr>
            <a:r>
              <a:rPr lang="en-US" altLang="en-US" dirty="0"/>
              <a:t>If </a:t>
            </a:r>
            <a:r>
              <a:rPr lang="en-US" altLang="en-US" dirty="0" smtClean="0"/>
              <a:t>the debtor is unable </a:t>
            </a:r>
            <a:r>
              <a:rPr lang="en-US" altLang="en-US" dirty="0"/>
              <a:t>to pay debt in full or clear the debt in a reasonable timeframe through monthly payments, VA can consider a compromise offer  </a:t>
            </a:r>
          </a:p>
          <a:p>
            <a:pPr marL="0" indent="0">
              <a:buNone/>
              <a:defRPr/>
            </a:pPr>
            <a:endParaRPr lang="en-US" altLang="en-US" sz="1100" dirty="0"/>
          </a:p>
          <a:p>
            <a:pPr>
              <a:defRPr/>
            </a:pPr>
            <a:r>
              <a:rPr lang="en-US" altLang="en-US" dirty="0"/>
              <a:t>A compromise means VA can accept a lesser amount of money as full settlement of debt</a:t>
            </a:r>
          </a:p>
          <a:p>
            <a:endParaRPr lang="en-US" dirty="0"/>
          </a:p>
        </p:txBody>
      </p:sp>
      <p:sp>
        <p:nvSpPr>
          <p:cNvPr id="3" name="Slide Number Placeholder 2">
            <a:extLst>
              <a:ext uri="{FF2B5EF4-FFF2-40B4-BE49-F238E27FC236}">
                <a16:creationId xmlns:a16="http://schemas.microsoft.com/office/drawing/2014/main" id="{F002ED85-7511-47AA-8BB2-A0C7AF5961E1}"/>
              </a:ext>
            </a:extLst>
          </p:cNvPr>
          <p:cNvSpPr>
            <a:spLocks noGrp="1"/>
          </p:cNvSpPr>
          <p:nvPr>
            <p:ph type="sldNum" sz="quarter" idx="12"/>
          </p:nvPr>
        </p:nvSpPr>
        <p:spPr/>
        <p:txBody>
          <a:bodyPr/>
          <a:lstStyle/>
          <a:p>
            <a:fld id="{E2FB73DA-5FDE-45B5-BAA4-C61223CC44F6}" type="slidenum">
              <a:rPr lang="en-US" smtClean="0"/>
              <a:pPr/>
              <a:t>20</a:t>
            </a:fld>
            <a:endParaRPr lang="en-US" dirty="0"/>
          </a:p>
        </p:txBody>
      </p:sp>
      <p:sp>
        <p:nvSpPr>
          <p:cNvPr id="4" name="Title 3">
            <a:extLst>
              <a:ext uri="{FF2B5EF4-FFF2-40B4-BE49-F238E27FC236}">
                <a16:creationId xmlns:a16="http://schemas.microsoft.com/office/drawing/2014/main" id="{A3620014-B711-4084-B36D-FF2EFE8D4235}"/>
              </a:ext>
            </a:extLst>
          </p:cNvPr>
          <p:cNvSpPr>
            <a:spLocks noGrp="1"/>
          </p:cNvSpPr>
          <p:nvPr>
            <p:ph type="title"/>
          </p:nvPr>
        </p:nvSpPr>
        <p:spPr/>
        <p:txBody>
          <a:bodyPr/>
          <a:lstStyle/>
          <a:p>
            <a:pPr algn="ctr"/>
            <a:r>
              <a:rPr lang="en-US" altLang="en-US" dirty="0"/>
              <a:t>Offering a compromise</a:t>
            </a:r>
            <a:endParaRPr lang="en-US" dirty="0"/>
          </a:p>
        </p:txBody>
      </p:sp>
    </p:spTree>
    <p:extLst>
      <p:ext uri="{BB962C8B-B14F-4D97-AF65-F5344CB8AC3E}">
        <p14:creationId xmlns:p14="http://schemas.microsoft.com/office/powerpoint/2010/main" val="1177939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2BEA36-D51C-4049-B35A-EF813AB37E57}"/>
              </a:ext>
            </a:extLst>
          </p:cNvPr>
          <p:cNvSpPr>
            <a:spLocks noGrp="1"/>
          </p:cNvSpPr>
          <p:nvPr>
            <p:ph idx="1"/>
          </p:nvPr>
        </p:nvSpPr>
        <p:spPr/>
        <p:txBody>
          <a:bodyPr/>
          <a:lstStyle/>
          <a:p>
            <a:r>
              <a:rPr lang="en-US" altLang="en-US" sz="2800" dirty="0"/>
              <a:t>Write letter explaining why requesting a compromise offer</a:t>
            </a:r>
          </a:p>
          <a:p>
            <a:r>
              <a:rPr lang="en-US" altLang="en-US" sz="2800" dirty="0"/>
              <a:t>Specify the amount of money wish to pay</a:t>
            </a:r>
          </a:p>
          <a:p>
            <a:r>
              <a:rPr lang="en-US" altLang="en-US" sz="2800" dirty="0"/>
              <a:t>Complete and include </a:t>
            </a:r>
            <a:r>
              <a:rPr lang="en-US" altLang="en-US" sz="2800" b="1" dirty="0">
                <a:solidFill>
                  <a:srgbClr val="FF0000"/>
                </a:solidFill>
                <a:hlinkClick r:id="rId2">
                  <a:extLst>
                    <a:ext uri="{A12FA001-AC4F-418D-AE19-62706E023703}">
                      <ahyp:hlinkClr xmlns="" xmlns:ahyp="http://schemas.microsoft.com/office/drawing/2018/hyperlinkcolor" val="tx"/>
                    </a:ext>
                  </a:extLst>
                </a:hlinkClick>
              </a:rPr>
              <a:t>Financial Status Report</a:t>
            </a:r>
            <a:r>
              <a:rPr lang="en-US" altLang="en-US" sz="2800" b="1" dirty="0">
                <a:solidFill>
                  <a:srgbClr val="FF0000"/>
                </a:solidFill>
              </a:rPr>
              <a:t> </a:t>
            </a:r>
            <a:r>
              <a:rPr lang="en-US" altLang="en-US" sz="2800" dirty="0"/>
              <a:t>along with letter and send by mail or fax to:</a:t>
            </a:r>
          </a:p>
          <a:p>
            <a:pPr lvl="1"/>
            <a:r>
              <a:rPr lang="en-US" altLang="en-US" sz="2400" dirty="0"/>
              <a:t>U.S. Department of Veterans Affairs</a:t>
            </a:r>
            <a:br>
              <a:rPr lang="en-US" altLang="en-US" sz="2400" dirty="0"/>
            </a:br>
            <a:r>
              <a:rPr lang="en-US" altLang="en-US" sz="2400" dirty="0"/>
              <a:t>Debt Management Center</a:t>
            </a:r>
            <a:br>
              <a:rPr lang="en-US" altLang="en-US" sz="2400" dirty="0"/>
            </a:br>
            <a:r>
              <a:rPr lang="en-US" altLang="en-US" sz="2400" dirty="0"/>
              <a:t>P.O. Box 11930</a:t>
            </a:r>
            <a:br>
              <a:rPr lang="en-US" altLang="en-US" sz="2400" dirty="0"/>
            </a:br>
            <a:r>
              <a:rPr lang="en-US" altLang="en-US" sz="2400" dirty="0"/>
              <a:t>St Paul, MN 55111</a:t>
            </a:r>
            <a:br>
              <a:rPr lang="en-US" altLang="en-US" sz="2400" dirty="0"/>
            </a:br>
            <a:r>
              <a:rPr lang="en-US" altLang="en-US" sz="2400" dirty="0"/>
              <a:t>1-612-970-5688 (fax)</a:t>
            </a:r>
          </a:p>
          <a:p>
            <a:endParaRPr lang="en-US" dirty="0"/>
          </a:p>
        </p:txBody>
      </p:sp>
      <p:sp>
        <p:nvSpPr>
          <p:cNvPr id="3" name="Slide Number Placeholder 2">
            <a:extLst>
              <a:ext uri="{FF2B5EF4-FFF2-40B4-BE49-F238E27FC236}">
                <a16:creationId xmlns:a16="http://schemas.microsoft.com/office/drawing/2014/main" id="{AEEEB0BD-C6F4-4422-BEA5-9BC2BBC6BC18}"/>
              </a:ext>
            </a:extLst>
          </p:cNvPr>
          <p:cNvSpPr>
            <a:spLocks noGrp="1"/>
          </p:cNvSpPr>
          <p:nvPr>
            <p:ph type="sldNum" sz="quarter" idx="12"/>
          </p:nvPr>
        </p:nvSpPr>
        <p:spPr/>
        <p:txBody>
          <a:bodyPr/>
          <a:lstStyle/>
          <a:p>
            <a:fld id="{E2FB73DA-5FDE-45B5-BAA4-C61223CC44F6}" type="slidenum">
              <a:rPr lang="en-US" smtClean="0"/>
              <a:pPr/>
              <a:t>21</a:t>
            </a:fld>
            <a:endParaRPr lang="en-US" dirty="0"/>
          </a:p>
        </p:txBody>
      </p:sp>
      <p:sp>
        <p:nvSpPr>
          <p:cNvPr id="4" name="Title 3">
            <a:extLst>
              <a:ext uri="{FF2B5EF4-FFF2-40B4-BE49-F238E27FC236}">
                <a16:creationId xmlns:a16="http://schemas.microsoft.com/office/drawing/2014/main" id="{9FBFCFB8-E067-4A40-A535-DB6548A488D6}"/>
              </a:ext>
            </a:extLst>
          </p:cNvPr>
          <p:cNvSpPr>
            <a:spLocks noGrp="1"/>
          </p:cNvSpPr>
          <p:nvPr>
            <p:ph type="title"/>
          </p:nvPr>
        </p:nvSpPr>
        <p:spPr/>
        <p:txBody>
          <a:bodyPr/>
          <a:lstStyle/>
          <a:p>
            <a:r>
              <a:rPr lang="en-US" altLang="en-US" sz="2800" dirty="0"/>
              <a:t>How to submit compromise offer</a:t>
            </a:r>
            <a:endParaRPr lang="en-US" sz="2800" dirty="0"/>
          </a:p>
        </p:txBody>
      </p:sp>
    </p:spTree>
    <p:extLst>
      <p:ext uri="{BB962C8B-B14F-4D97-AF65-F5344CB8AC3E}">
        <p14:creationId xmlns:p14="http://schemas.microsoft.com/office/powerpoint/2010/main" val="614565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853EE9-F603-46BD-BBD8-D93DFEAD4D9C}"/>
              </a:ext>
            </a:extLst>
          </p:cNvPr>
          <p:cNvSpPr>
            <a:spLocks noGrp="1"/>
          </p:cNvSpPr>
          <p:nvPr>
            <p:ph idx="1"/>
          </p:nvPr>
        </p:nvSpPr>
        <p:spPr/>
        <p:txBody>
          <a:bodyPr/>
          <a:lstStyle/>
          <a:p>
            <a:pPr>
              <a:lnSpc>
                <a:spcPct val="80000"/>
              </a:lnSpc>
              <a:defRPr/>
            </a:pPr>
            <a:r>
              <a:rPr lang="en-US" altLang="en-US" sz="2800" dirty="0"/>
              <a:t>VA may compromise debt if it cannot collect full amount because:</a:t>
            </a:r>
          </a:p>
          <a:p>
            <a:pPr lvl="1">
              <a:lnSpc>
                <a:spcPct val="80000"/>
              </a:lnSpc>
              <a:defRPr/>
            </a:pPr>
            <a:r>
              <a:rPr lang="en-US" altLang="en-US" sz="2400" dirty="0"/>
              <a:t>debtor is unable to pay full amount in a reasonable time, as verified through credit reports or other financial information;</a:t>
            </a:r>
          </a:p>
          <a:p>
            <a:pPr lvl="1">
              <a:lnSpc>
                <a:spcPct val="80000"/>
              </a:lnSpc>
              <a:defRPr/>
            </a:pPr>
            <a:endParaRPr lang="en-US" altLang="en-US" sz="2400" dirty="0"/>
          </a:p>
          <a:p>
            <a:pPr lvl="1">
              <a:lnSpc>
                <a:spcPct val="80000"/>
              </a:lnSpc>
              <a:defRPr/>
            </a:pPr>
            <a:r>
              <a:rPr lang="en-US" altLang="en-US" sz="2400" dirty="0"/>
              <a:t>VA unable to collect debt in full within a reasonable time by enforced collection proceedings;</a:t>
            </a:r>
          </a:p>
          <a:p>
            <a:pPr lvl="1">
              <a:lnSpc>
                <a:spcPct val="80000"/>
              </a:lnSpc>
              <a:defRPr/>
            </a:pPr>
            <a:endParaRPr lang="en-US" altLang="en-US" sz="2400" dirty="0"/>
          </a:p>
          <a:p>
            <a:pPr lvl="1">
              <a:lnSpc>
                <a:spcPct val="80000"/>
              </a:lnSpc>
              <a:defRPr/>
            </a:pPr>
            <a:r>
              <a:rPr lang="en-US" altLang="en-US" sz="2400" dirty="0"/>
              <a:t>cost of collecting debt does not justify enforced collection of full amount; or</a:t>
            </a:r>
          </a:p>
          <a:p>
            <a:pPr lvl="1">
              <a:lnSpc>
                <a:spcPct val="80000"/>
              </a:lnSpc>
              <a:defRPr/>
            </a:pPr>
            <a:endParaRPr lang="en-US" altLang="en-US" sz="2400" dirty="0"/>
          </a:p>
          <a:p>
            <a:pPr lvl="1">
              <a:lnSpc>
                <a:spcPct val="80000"/>
              </a:lnSpc>
              <a:defRPr/>
            </a:pPr>
            <a:r>
              <a:rPr lang="en-US" altLang="en-US" sz="2400" dirty="0"/>
              <a:t>significant doubt concerning VA’s ability to prove its case in court.</a:t>
            </a:r>
          </a:p>
          <a:p>
            <a:endParaRPr lang="en-US" dirty="0"/>
          </a:p>
        </p:txBody>
      </p:sp>
      <p:sp>
        <p:nvSpPr>
          <p:cNvPr id="3" name="Slide Number Placeholder 2">
            <a:extLst>
              <a:ext uri="{FF2B5EF4-FFF2-40B4-BE49-F238E27FC236}">
                <a16:creationId xmlns:a16="http://schemas.microsoft.com/office/drawing/2014/main" id="{95DB0C7E-F023-40BF-94FF-BE6A60CAB802}"/>
              </a:ext>
            </a:extLst>
          </p:cNvPr>
          <p:cNvSpPr>
            <a:spLocks noGrp="1"/>
          </p:cNvSpPr>
          <p:nvPr>
            <p:ph type="sldNum" sz="quarter" idx="12"/>
          </p:nvPr>
        </p:nvSpPr>
        <p:spPr/>
        <p:txBody>
          <a:bodyPr/>
          <a:lstStyle/>
          <a:p>
            <a:fld id="{E2FB73DA-5FDE-45B5-BAA4-C61223CC44F6}" type="slidenum">
              <a:rPr lang="en-US" smtClean="0"/>
              <a:pPr/>
              <a:t>22</a:t>
            </a:fld>
            <a:endParaRPr lang="en-US" dirty="0"/>
          </a:p>
        </p:txBody>
      </p:sp>
      <p:sp>
        <p:nvSpPr>
          <p:cNvPr id="4" name="Title 3">
            <a:extLst>
              <a:ext uri="{FF2B5EF4-FFF2-40B4-BE49-F238E27FC236}">
                <a16:creationId xmlns:a16="http://schemas.microsoft.com/office/drawing/2014/main" id="{65B944C6-4CAB-4098-A303-297EA038DDCA}"/>
              </a:ext>
            </a:extLst>
          </p:cNvPr>
          <p:cNvSpPr>
            <a:spLocks noGrp="1"/>
          </p:cNvSpPr>
          <p:nvPr>
            <p:ph type="title"/>
          </p:nvPr>
        </p:nvSpPr>
        <p:spPr/>
        <p:txBody>
          <a:bodyPr/>
          <a:lstStyle/>
          <a:p>
            <a:pPr algn="ctr"/>
            <a:r>
              <a:rPr lang="en-US" altLang="en-US" dirty="0"/>
              <a:t>Bases for compromise</a:t>
            </a:r>
            <a:endParaRPr lang="en-US" dirty="0"/>
          </a:p>
        </p:txBody>
      </p:sp>
    </p:spTree>
    <p:extLst>
      <p:ext uri="{BB962C8B-B14F-4D97-AF65-F5344CB8AC3E}">
        <p14:creationId xmlns:p14="http://schemas.microsoft.com/office/powerpoint/2010/main" val="839785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DD31C4B-DCC6-417B-AD3E-FBA1B2B479E1}"/>
              </a:ext>
            </a:extLst>
          </p:cNvPr>
          <p:cNvSpPr>
            <a:spLocks noGrp="1"/>
          </p:cNvSpPr>
          <p:nvPr>
            <p:ph idx="1"/>
          </p:nvPr>
        </p:nvSpPr>
        <p:spPr/>
        <p:txBody>
          <a:bodyPr/>
          <a:lstStyle/>
          <a:p>
            <a:pPr>
              <a:lnSpc>
                <a:spcPct val="80000"/>
              </a:lnSpc>
              <a:defRPr/>
            </a:pPr>
            <a:r>
              <a:rPr lang="en-US" altLang="en-US" sz="2800" dirty="0"/>
              <a:t>In determining the debtor’s inability to pay, VA will consider:</a:t>
            </a:r>
          </a:p>
          <a:p>
            <a:pPr marL="0" indent="0">
              <a:lnSpc>
                <a:spcPct val="80000"/>
              </a:lnSpc>
              <a:buNone/>
              <a:defRPr/>
            </a:pPr>
            <a:endParaRPr lang="en-US" altLang="en-US" sz="1050" dirty="0"/>
          </a:p>
          <a:p>
            <a:pPr lvl="1">
              <a:lnSpc>
                <a:spcPct val="80000"/>
              </a:lnSpc>
              <a:defRPr/>
            </a:pPr>
            <a:r>
              <a:rPr lang="en-US" altLang="en-US" dirty="0"/>
              <a:t>age and health of debtor;</a:t>
            </a:r>
          </a:p>
          <a:p>
            <a:pPr marL="342900" lvl="1" indent="0">
              <a:lnSpc>
                <a:spcPct val="80000"/>
              </a:lnSpc>
              <a:buNone/>
              <a:defRPr/>
            </a:pPr>
            <a:endParaRPr lang="en-US" altLang="en-US" sz="800" dirty="0"/>
          </a:p>
          <a:p>
            <a:pPr lvl="1">
              <a:lnSpc>
                <a:spcPct val="80000"/>
              </a:lnSpc>
              <a:defRPr/>
            </a:pPr>
            <a:r>
              <a:rPr lang="en-US" altLang="en-US" dirty="0"/>
              <a:t>present and potential income;</a:t>
            </a:r>
          </a:p>
          <a:p>
            <a:pPr marL="342900" lvl="1" indent="0">
              <a:lnSpc>
                <a:spcPct val="80000"/>
              </a:lnSpc>
              <a:buNone/>
              <a:defRPr/>
            </a:pPr>
            <a:endParaRPr lang="en-US" altLang="en-US" sz="800" dirty="0"/>
          </a:p>
          <a:p>
            <a:pPr lvl="1">
              <a:lnSpc>
                <a:spcPct val="80000"/>
              </a:lnSpc>
              <a:defRPr/>
            </a:pPr>
            <a:r>
              <a:rPr lang="en-US" altLang="en-US" dirty="0"/>
              <a:t>inheritance prospects;</a:t>
            </a:r>
          </a:p>
          <a:p>
            <a:pPr marL="342900" lvl="1" indent="0">
              <a:lnSpc>
                <a:spcPct val="80000"/>
              </a:lnSpc>
              <a:buNone/>
              <a:defRPr/>
            </a:pPr>
            <a:endParaRPr lang="en-US" altLang="en-US" sz="800" dirty="0"/>
          </a:p>
          <a:p>
            <a:pPr lvl="1">
              <a:lnSpc>
                <a:spcPct val="80000"/>
              </a:lnSpc>
              <a:defRPr/>
            </a:pPr>
            <a:r>
              <a:rPr lang="en-US" altLang="en-US" dirty="0"/>
              <a:t>possibility that assets have been concealed or improperly transferred by debtor; and</a:t>
            </a:r>
          </a:p>
          <a:p>
            <a:pPr marL="342900" lvl="1" indent="0">
              <a:lnSpc>
                <a:spcPct val="80000"/>
              </a:lnSpc>
              <a:buNone/>
              <a:defRPr/>
            </a:pPr>
            <a:endParaRPr lang="en-US" altLang="en-US" sz="800" dirty="0"/>
          </a:p>
          <a:p>
            <a:pPr lvl="1">
              <a:lnSpc>
                <a:spcPct val="80000"/>
              </a:lnSpc>
              <a:defRPr/>
            </a:pPr>
            <a:r>
              <a:rPr lang="en-US" altLang="en-US" dirty="0"/>
              <a:t>availability of assets or income that may be realized by enforced collection proceedings.</a:t>
            </a:r>
          </a:p>
          <a:p>
            <a:endParaRPr lang="en-US" dirty="0"/>
          </a:p>
        </p:txBody>
      </p:sp>
      <p:sp>
        <p:nvSpPr>
          <p:cNvPr id="3" name="Slide Number Placeholder 2">
            <a:extLst>
              <a:ext uri="{FF2B5EF4-FFF2-40B4-BE49-F238E27FC236}">
                <a16:creationId xmlns:a16="http://schemas.microsoft.com/office/drawing/2014/main" id="{AEA4D65E-B04B-4726-889E-0AD94B9D65CD}"/>
              </a:ext>
            </a:extLst>
          </p:cNvPr>
          <p:cNvSpPr>
            <a:spLocks noGrp="1"/>
          </p:cNvSpPr>
          <p:nvPr>
            <p:ph type="sldNum" sz="quarter" idx="12"/>
          </p:nvPr>
        </p:nvSpPr>
        <p:spPr/>
        <p:txBody>
          <a:bodyPr/>
          <a:lstStyle/>
          <a:p>
            <a:fld id="{E2FB73DA-5FDE-45B5-BAA4-C61223CC44F6}" type="slidenum">
              <a:rPr lang="en-US" smtClean="0"/>
              <a:pPr/>
              <a:t>23</a:t>
            </a:fld>
            <a:endParaRPr lang="en-US" dirty="0"/>
          </a:p>
        </p:txBody>
      </p:sp>
      <p:sp>
        <p:nvSpPr>
          <p:cNvPr id="4" name="Title 3">
            <a:extLst>
              <a:ext uri="{FF2B5EF4-FFF2-40B4-BE49-F238E27FC236}">
                <a16:creationId xmlns:a16="http://schemas.microsoft.com/office/drawing/2014/main" id="{60D0BB8D-03A9-4D57-9E62-676853BAD79B}"/>
              </a:ext>
            </a:extLst>
          </p:cNvPr>
          <p:cNvSpPr>
            <a:spLocks noGrp="1"/>
          </p:cNvSpPr>
          <p:nvPr>
            <p:ph type="title"/>
          </p:nvPr>
        </p:nvSpPr>
        <p:spPr/>
        <p:txBody>
          <a:bodyPr/>
          <a:lstStyle/>
          <a:p>
            <a:pPr algn="ctr"/>
            <a:r>
              <a:rPr lang="en-US" altLang="en-US" dirty="0"/>
              <a:t>Bases for compromise</a:t>
            </a:r>
            <a:endParaRPr lang="en-US" dirty="0"/>
          </a:p>
        </p:txBody>
      </p:sp>
    </p:spTree>
    <p:extLst>
      <p:ext uri="{BB962C8B-B14F-4D97-AF65-F5344CB8AC3E}">
        <p14:creationId xmlns:p14="http://schemas.microsoft.com/office/powerpoint/2010/main" val="40129288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834E8E6-7322-4B8C-A01B-20D33ED442B8}"/>
              </a:ext>
            </a:extLst>
          </p:cNvPr>
          <p:cNvSpPr>
            <a:spLocks noGrp="1"/>
          </p:cNvSpPr>
          <p:nvPr>
            <p:ph idx="1"/>
          </p:nvPr>
        </p:nvSpPr>
        <p:spPr/>
        <p:txBody>
          <a:bodyPr/>
          <a:lstStyle/>
          <a:p>
            <a:pPr>
              <a:defRPr/>
            </a:pPr>
            <a:r>
              <a:rPr lang="en-US" altLang="en-US" dirty="0"/>
              <a:t>Considered by Committee on Waivers and Compromises</a:t>
            </a:r>
          </a:p>
          <a:p>
            <a:pPr marL="0" indent="0">
              <a:buNone/>
              <a:defRPr/>
            </a:pPr>
            <a:endParaRPr lang="en-US" altLang="en-US" sz="1200" dirty="0"/>
          </a:p>
          <a:p>
            <a:pPr>
              <a:defRPr/>
            </a:pPr>
            <a:r>
              <a:rPr lang="en-US" altLang="en-US" dirty="0"/>
              <a:t>Notice of decision</a:t>
            </a:r>
          </a:p>
          <a:p>
            <a:pPr marL="0" indent="0">
              <a:buNone/>
              <a:defRPr/>
            </a:pPr>
            <a:endParaRPr lang="en-US" altLang="en-US" sz="1200" dirty="0"/>
          </a:p>
          <a:p>
            <a:pPr>
              <a:defRPr/>
            </a:pPr>
            <a:r>
              <a:rPr lang="en-US" altLang="en-US" dirty="0"/>
              <a:t>If offer accepted, VA will advise on terms of acceptance and how to make payment</a:t>
            </a:r>
          </a:p>
          <a:p>
            <a:pPr marL="0" indent="0">
              <a:buNone/>
              <a:defRPr/>
            </a:pPr>
            <a:endParaRPr lang="en-US" altLang="en-US" sz="1200" dirty="0"/>
          </a:p>
          <a:p>
            <a:pPr>
              <a:defRPr/>
            </a:pPr>
            <a:r>
              <a:rPr lang="en-US" altLang="en-US" dirty="0"/>
              <a:t>Compromise offers should be paid in </a:t>
            </a:r>
            <a:r>
              <a:rPr lang="en-US" altLang="en-US" b="1" dirty="0">
                <a:solidFill>
                  <a:srgbClr val="FF0000"/>
                </a:solidFill>
              </a:rPr>
              <a:t>lump sum within 30 days of acceptance</a:t>
            </a:r>
          </a:p>
          <a:p>
            <a:endParaRPr lang="en-US" dirty="0"/>
          </a:p>
        </p:txBody>
      </p:sp>
      <p:sp>
        <p:nvSpPr>
          <p:cNvPr id="3" name="Slide Number Placeholder 2">
            <a:extLst>
              <a:ext uri="{FF2B5EF4-FFF2-40B4-BE49-F238E27FC236}">
                <a16:creationId xmlns:a16="http://schemas.microsoft.com/office/drawing/2014/main" id="{1B4A4901-4692-4BBF-9128-F7A966B811D2}"/>
              </a:ext>
            </a:extLst>
          </p:cNvPr>
          <p:cNvSpPr>
            <a:spLocks noGrp="1"/>
          </p:cNvSpPr>
          <p:nvPr>
            <p:ph type="sldNum" sz="quarter" idx="12"/>
          </p:nvPr>
        </p:nvSpPr>
        <p:spPr/>
        <p:txBody>
          <a:bodyPr/>
          <a:lstStyle/>
          <a:p>
            <a:fld id="{E2FB73DA-5FDE-45B5-BAA4-C61223CC44F6}" type="slidenum">
              <a:rPr lang="en-US" smtClean="0"/>
              <a:pPr/>
              <a:t>24</a:t>
            </a:fld>
            <a:endParaRPr lang="en-US" dirty="0"/>
          </a:p>
        </p:txBody>
      </p:sp>
      <p:sp>
        <p:nvSpPr>
          <p:cNvPr id="4" name="Title 3">
            <a:extLst>
              <a:ext uri="{FF2B5EF4-FFF2-40B4-BE49-F238E27FC236}">
                <a16:creationId xmlns:a16="http://schemas.microsoft.com/office/drawing/2014/main" id="{58FA42A2-62E0-4933-86C2-34EF63992CA3}"/>
              </a:ext>
            </a:extLst>
          </p:cNvPr>
          <p:cNvSpPr>
            <a:spLocks noGrp="1"/>
          </p:cNvSpPr>
          <p:nvPr>
            <p:ph type="title"/>
          </p:nvPr>
        </p:nvSpPr>
        <p:spPr/>
        <p:txBody>
          <a:bodyPr/>
          <a:lstStyle/>
          <a:p>
            <a:pPr algn="ctr"/>
            <a:r>
              <a:rPr lang="en-US" altLang="en-US" dirty="0"/>
              <a:t>Decision process</a:t>
            </a:r>
            <a:endParaRPr lang="en-US" dirty="0"/>
          </a:p>
        </p:txBody>
      </p:sp>
    </p:spTree>
    <p:extLst>
      <p:ext uri="{BB962C8B-B14F-4D97-AF65-F5344CB8AC3E}">
        <p14:creationId xmlns:p14="http://schemas.microsoft.com/office/powerpoint/2010/main" val="33951873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0ACA60-8B8A-40CC-B8A7-CF995AB2A530}"/>
              </a:ext>
            </a:extLst>
          </p:cNvPr>
          <p:cNvSpPr>
            <a:spLocks noGrp="1"/>
          </p:cNvSpPr>
          <p:nvPr>
            <p:ph idx="1"/>
          </p:nvPr>
        </p:nvSpPr>
        <p:spPr/>
        <p:txBody>
          <a:bodyPr/>
          <a:lstStyle/>
          <a:p>
            <a:r>
              <a:rPr lang="en-US" altLang="en-US" sz="2800" b="1" dirty="0"/>
              <a:t>Monthly Payments</a:t>
            </a:r>
          </a:p>
          <a:p>
            <a:r>
              <a:rPr lang="en-US" altLang="en-US" sz="2800" dirty="0"/>
              <a:t>Mail letter indicating amount debtor can pay on monthly basis along with completed </a:t>
            </a:r>
            <a:r>
              <a:rPr lang="en-US" altLang="en-US" sz="2800" dirty="0">
                <a:solidFill>
                  <a:srgbClr val="FF0000"/>
                </a:solidFill>
                <a:hlinkClick r:id="rId2">
                  <a:extLst>
                    <a:ext uri="{A12FA001-AC4F-418D-AE19-62706E023703}">
                      <ahyp:hlinkClr xmlns="" xmlns:ahyp="http://schemas.microsoft.com/office/drawing/2018/hyperlinkcolor" val="tx"/>
                    </a:ext>
                  </a:extLst>
                </a:hlinkClick>
              </a:rPr>
              <a:t>Financial Status </a:t>
            </a:r>
            <a:r>
              <a:rPr lang="en-US" altLang="en-US" sz="2800" dirty="0" smtClean="0">
                <a:solidFill>
                  <a:srgbClr val="FF0000"/>
                </a:solidFill>
                <a:hlinkClick r:id="rId2">
                  <a:extLst>
                    <a:ext uri="{A12FA001-AC4F-418D-AE19-62706E023703}">
                      <ahyp:hlinkClr xmlns="" xmlns:ahyp="http://schemas.microsoft.com/office/drawing/2018/hyperlinkcolor" val="tx"/>
                    </a:ext>
                  </a:extLst>
                </a:hlinkClick>
              </a:rPr>
              <a:t>Report</a:t>
            </a:r>
            <a:endParaRPr lang="en-US" altLang="en-US" sz="2800" dirty="0">
              <a:solidFill>
                <a:srgbClr val="FF0000"/>
              </a:solidFill>
            </a:endParaRPr>
          </a:p>
          <a:p>
            <a:r>
              <a:rPr lang="en-US" altLang="en-US" dirty="0"/>
              <a:t>Complete Block 24B on the </a:t>
            </a:r>
            <a:r>
              <a:rPr lang="en-US" altLang="en-US" dirty="0">
                <a:solidFill>
                  <a:srgbClr val="FF0000"/>
                </a:solidFill>
                <a:hlinkClick r:id="rId2">
                  <a:extLst>
                    <a:ext uri="{A12FA001-AC4F-418D-AE19-62706E023703}">
                      <ahyp:hlinkClr xmlns="" xmlns:ahyp="http://schemas.microsoft.com/office/drawing/2018/hyperlinkcolor" val="tx"/>
                    </a:ext>
                  </a:extLst>
                </a:hlinkClick>
              </a:rPr>
              <a:t>Financial</a:t>
            </a:r>
            <a:r>
              <a:rPr lang="en-US" altLang="en-US" dirty="0">
                <a:hlinkClick r:id="rId2">
                  <a:extLst>
                    <a:ext uri="{A12FA001-AC4F-418D-AE19-62706E023703}">
                      <ahyp:hlinkClr xmlns="" xmlns:ahyp="http://schemas.microsoft.com/office/drawing/2018/hyperlinkcolor" val="tx"/>
                    </a:ext>
                  </a:extLst>
                </a:hlinkClick>
              </a:rPr>
              <a:t> </a:t>
            </a:r>
            <a:r>
              <a:rPr lang="en-US" altLang="en-US" dirty="0">
                <a:solidFill>
                  <a:srgbClr val="FF0000"/>
                </a:solidFill>
                <a:hlinkClick r:id="rId2">
                  <a:extLst>
                    <a:ext uri="{A12FA001-AC4F-418D-AE19-62706E023703}">
                      <ahyp:hlinkClr xmlns="" xmlns:ahyp="http://schemas.microsoft.com/office/drawing/2018/hyperlinkcolor" val="tx"/>
                    </a:ext>
                  </a:extLst>
                </a:hlinkClick>
              </a:rPr>
              <a:t>Status Report</a:t>
            </a:r>
            <a:r>
              <a:rPr lang="en-US" altLang="en-US" dirty="0">
                <a:solidFill>
                  <a:srgbClr val="FF0000"/>
                </a:solidFill>
              </a:rPr>
              <a:t> </a:t>
            </a:r>
            <a:r>
              <a:rPr lang="en-US" altLang="en-US" dirty="0"/>
              <a:t>to indicate the amount proposed to pay monthly</a:t>
            </a:r>
          </a:p>
          <a:p>
            <a:r>
              <a:rPr lang="en-US" altLang="en-US" dirty="0"/>
              <a:t>VA will advise if proposed monthly payment plan is acceptable</a:t>
            </a:r>
          </a:p>
          <a:p>
            <a:endParaRPr lang="en-US" dirty="0"/>
          </a:p>
        </p:txBody>
      </p:sp>
      <p:sp>
        <p:nvSpPr>
          <p:cNvPr id="3" name="Slide Number Placeholder 2">
            <a:extLst>
              <a:ext uri="{FF2B5EF4-FFF2-40B4-BE49-F238E27FC236}">
                <a16:creationId xmlns:a16="http://schemas.microsoft.com/office/drawing/2014/main" id="{780D9E82-C0D3-44D1-9627-B0F3377CEFE0}"/>
              </a:ext>
            </a:extLst>
          </p:cNvPr>
          <p:cNvSpPr>
            <a:spLocks noGrp="1"/>
          </p:cNvSpPr>
          <p:nvPr>
            <p:ph type="sldNum" sz="quarter" idx="12"/>
          </p:nvPr>
        </p:nvSpPr>
        <p:spPr/>
        <p:txBody>
          <a:bodyPr/>
          <a:lstStyle/>
          <a:p>
            <a:fld id="{E2FB73DA-5FDE-45B5-BAA4-C61223CC44F6}" type="slidenum">
              <a:rPr lang="en-US" smtClean="0"/>
              <a:pPr/>
              <a:t>25</a:t>
            </a:fld>
            <a:endParaRPr lang="en-US" dirty="0"/>
          </a:p>
        </p:txBody>
      </p:sp>
      <p:sp>
        <p:nvSpPr>
          <p:cNvPr id="4" name="Title 3">
            <a:extLst>
              <a:ext uri="{FF2B5EF4-FFF2-40B4-BE49-F238E27FC236}">
                <a16:creationId xmlns:a16="http://schemas.microsoft.com/office/drawing/2014/main" id="{6A2D3E92-AC55-46B5-8EFE-C89C651FF6C4}"/>
              </a:ext>
            </a:extLst>
          </p:cNvPr>
          <p:cNvSpPr>
            <a:spLocks noGrp="1"/>
          </p:cNvSpPr>
          <p:nvPr>
            <p:ph type="title"/>
          </p:nvPr>
        </p:nvSpPr>
        <p:spPr/>
        <p:txBody>
          <a:bodyPr/>
          <a:lstStyle/>
          <a:p>
            <a:pPr algn="ctr"/>
            <a:r>
              <a:rPr lang="en-US" altLang="en-US" dirty="0"/>
              <a:t>Payment plans</a:t>
            </a:r>
            <a:endParaRPr lang="en-US" dirty="0"/>
          </a:p>
        </p:txBody>
      </p:sp>
    </p:spTree>
    <p:extLst>
      <p:ext uri="{BB962C8B-B14F-4D97-AF65-F5344CB8AC3E}">
        <p14:creationId xmlns:p14="http://schemas.microsoft.com/office/powerpoint/2010/main" val="4050240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78DE12-B9B2-4513-9614-159B6B54DC05}"/>
              </a:ext>
            </a:extLst>
          </p:cNvPr>
          <p:cNvSpPr>
            <a:spLocks noGrp="1"/>
          </p:cNvSpPr>
          <p:nvPr>
            <p:ph idx="1"/>
          </p:nvPr>
        </p:nvSpPr>
        <p:spPr/>
        <p:txBody>
          <a:bodyPr/>
          <a:lstStyle/>
          <a:p>
            <a:r>
              <a:rPr lang="en-US" altLang="en-US" sz="2800" dirty="0"/>
              <a:t>Mail all to</a:t>
            </a:r>
          </a:p>
          <a:p>
            <a:pPr lvl="1"/>
            <a:r>
              <a:rPr lang="en-US" altLang="en-US" dirty="0"/>
              <a:t>U.S. Department of Veterans Affairs</a:t>
            </a:r>
            <a:br>
              <a:rPr lang="en-US" altLang="en-US" dirty="0"/>
            </a:br>
            <a:r>
              <a:rPr lang="en-US" altLang="en-US" dirty="0"/>
              <a:t>Debt Management Center</a:t>
            </a:r>
            <a:br>
              <a:rPr lang="en-US" altLang="en-US" dirty="0"/>
            </a:br>
            <a:r>
              <a:rPr lang="en-US" altLang="en-US" dirty="0"/>
              <a:t>P.O. Box 11930</a:t>
            </a:r>
            <a:br>
              <a:rPr lang="en-US" altLang="en-US" dirty="0"/>
            </a:br>
            <a:r>
              <a:rPr lang="en-US" altLang="en-US" dirty="0"/>
              <a:t>St. Paul, MN 55111</a:t>
            </a:r>
          </a:p>
          <a:p>
            <a:pPr lvl="1"/>
            <a:r>
              <a:rPr lang="en-US" altLang="en-US" dirty="0"/>
              <a:t>To expedite the processing, fax letter and completed Financial Status Report to </a:t>
            </a:r>
            <a:r>
              <a:rPr lang="en-US" altLang="en-US" b="1" dirty="0"/>
              <a:t>1-612-970-5688</a:t>
            </a:r>
            <a:r>
              <a:rPr lang="en-US" altLang="en-US" dirty="0"/>
              <a:t>.</a:t>
            </a:r>
          </a:p>
          <a:p>
            <a:endParaRPr lang="en-US" dirty="0"/>
          </a:p>
        </p:txBody>
      </p:sp>
      <p:sp>
        <p:nvSpPr>
          <p:cNvPr id="3" name="Slide Number Placeholder 2">
            <a:extLst>
              <a:ext uri="{FF2B5EF4-FFF2-40B4-BE49-F238E27FC236}">
                <a16:creationId xmlns:a16="http://schemas.microsoft.com/office/drawing/2014/main" id="{E1766E5E-C7E2-4F81-8CFF-60B5BC7CD8F0}"/>
              </a:ext>
            </a:extLst>
          </p:cNvPr>
          <p:cNvSpPr>
            <a:spLocks noGrp="1"/>
          </p:cNvSpPr>
          <p:nvPr>
            <p:ph type="sldNum" sz="quarter" idx="12"/>
          </p:nvPr>
        </p:nvSpPr>
        <p:spPr/>
        <p:txBody>
          <a:bodyPr/>
          <a:lstStyle/>
          <a:p>
            <a:fld id="{E2FB73DA-5FDE-45B5-BAA4-C61223CC44F6}" type="slidenum">
              <a:rPr lang="en-US" smtClean="0"/>
              <a:pPr/>
              <a:t>26</a:t>
            </a:fld>
            <a:endParaRPr lang="en-US" dirty="0"/>
          </a:p>
        </p:txBody>
      </p:sp>
      <p:sp>
        <p:nvSpPr>
          <p:cNvPr id="4" name="Title 3">
            <a:extLst>
              <a:ext uri="{FF2B5EF4-FFF2-40B4-BE49-F238E27FC236}">
                <a16:creationId xmlns:a16="http://schemas.microsoft.com/office/drawing/2014/main" id="{3CC46856-0E00-46B6-92BB-CB1B2F6218C3}"/>
              </a:ext>
            </a:extLst>
          </p:cNvPr>
          <p:cNvSpPr>
            <a:spLocks noGrp="1"/>
          </p:cNvSpPr>
          <p:nvPr>
            <p:ph type="title"/>
          </p:nvPr>
        </p:nvSpPr>
        <p:spPr/>
        <p:txBody>
          <a:bodyPr/>
          <a:lstStyle/>
          <a:p>
            <a:pPr algn="ctr"/>
            <a:r>
              <a:rPr lang="en-US" altLang="en-US" dirty="0"/>
              <a:t>Payment plans</a:t>
            </a:r>
            <a:endParaRPr lang="en-US" dirty="0"/>
          </a:p>
        </p:txBody>
      </p:sp>
    </p:spTree>
    <p:extLst>
      <p:ext uri="{BB962C8B-B14F-4D97-AF65-F5344CB8AC3E}">
        <p14:creationId xmlns:p14="http://schemas.microsoft.com/office/powerpoint/2010/main" val="3483858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BCAEE5-C3A1-47AE-A5E5-0224EEFF2472}"/>
              </a:ext>
            </a:extLst>
          </p:cNvPr>
          <p:cNvSpPr>
            <a:spLocks noGrp="1"/>
          </p:cNvSpPr>
          <p:nvPr>
            <p:ph idx="1"/>
          </p:nvPr>
        </p:nvSpPr>
        <p:spPr/>
        <p:txBody>
          <a:bodyPr/>
          <a:lstStyle/>
          <a:p>
            <a:pPr marL="0" indent="0">
              <a:lnSpc>
                <a:spcPct val="80000"/>
              </a:lnSpc>
              <a:buNone/>
              <a:defRPr/>
            </a:pPr>
            <a:r>
              <a:rPr lang="en-US" altLang="en-US" b="1" dirty="0"/>
              <a:t>Pay By Monthly Offsets</a:t>
            </a:r>
          </a:p>
          <a:p>
            <a:pPr>
              <a:lnSpc>
                <a:spcPct val="80000"/>
              </a:lnSpc>
              <a:defRPr/>
            </a:pPr>
            <a:endParaRPr lang="en-US" altLang="en-US" sz="2800" dirty="0" smtClean="0"/>
          </a:p>
          <a:p>
            <a:pPr>
              <a:lnSpc>
                <a:spcPct val="80000"/>
              </a:lnSpc>
              <a:defRPr/>
            </a:pPr>
            <a:r>
              <a:rPr lang="en-US" altLang="en-US" sz="2800" dirty="0" smtClean="0"/>
              <a:t>If </a:t>
            </a:r>
            <a:r>
              <a:rPr lang="en-US" altLang="en-US" sz="2800" dirty="0"/>
              <a:t>receiving monthly benefit check from VA and VA advised that they plan to offset the entire check amount to apply to debt, debtor can request a smaller offset amount</a:t>
            </a:r>
          </a:p>
          <a:p>
            <a:pPr marL="0" indent="0">
              <a:lnSpc>
                <a:spcPct val="80000"/>
              </a:lnSpc>
              <a:buNone/>
              <a:defRPr/>
            </a:pPr>
            <a:endParaRPr lang="en-US" altLang="en-US" sz="2800" dirty="0"/>
          </a:p>
          <a:p>
            <a:pPr>
              <a:lnSpc>
                <a:spcPct val="80000"/>
              </a:lnSpc>
              <a:defRPr/>
            </a:pPr>
            <a:r>
              <a:rPr lang="en-US" altLang="en-US" sz="2800" dirty="0"/>
              <a:t>If offset amount proposed can liquidate debt within a one-year timeframe or less, do not need to complete </a:t>
            </a:r>
            <a:r>
              <a:rPr lang="en-US" altLang="en-US" sz="2800" dirty="0">
                <a:hlinkClick r:id="rId2"/>
              </a:rPr>
              <a:t>Financial Status Report</a:t>
            </a:r>
            <a:endParaRPr lang="en-US" altLang="en-US" sz="2800" dirty="0"/>
          </a:p>
          <a:p>
            <a:pPr marL="0" indent="0">
              <a:lnSpc>
                <a:spcPct val="80000"/>
              </a:lnSpc>
              <a:buNone/>
              <a:defRPr/>
            </a:pPr>
            <a:endParaRPr lang="en-US" altLang="en-US" sz="1000" dirty="0"/>
          </a:p>
          <a:p>
            <a:endParaRPr lang="en-US" dirty="0"/>
          </a:p>
        </p:txBody>
      </p:sp>
      <p:sp>
        <p:nvSpPr>
          <p:cNvPr id="3" name="Slide Number Placeholder 2">
            <a:extLst>
              <a:ext uri="{FF2B5EF4-FFF2-40B4-BE49-F238E27FC236}">
                <a16:creationId xmlns:a16="http://schemas.microsoft.com/office/drawing/2014/main" id="{EF30A5DE-261B-425D-AEC0-07B57260ECC7}"/>
              </a:ext>
            </a:extLst>
          </p:cNvPr>
          <p:cNvSpPr>
            <a:spLocks noGrp="1"/>
          </p:cNvSpPr>
          <p:nvPr>
            <p:ph type="sldNum" sz="quarter" idx="12"/>
          </p:nvPr>
        </p:nvSpPr>
        <p:spPr/>
        <p:txBody>
          <a:bodyPr/>
          <a:lstStyle/>
          <a:p>
            <a:fld id="{E2FB73DA-5FDE-45B5-BAA4-C61223CC44F6}" type="slidenum">
              <a:rPr lang="en-US" smtClean="0"/>
              <a:pPr/>
              <a:t>27</a:t>
            </a:fld>
            <a:endParaRPr lang="en-US" dirty="0"/>
          </a:p>
        </p:txBody>
      </p:sp>
      <p:sp>
        <p:nvSpPr>
          <p:cNvPr id="4" name="Title 3">
            <a:extLst>
              <a:ext uri="{FF2B5EF4-FFF2-40B4-BE49-F238E27FC236}">
                <a16:creationId xmlns:a16="http://schemas.microsoft.com/office/drawing/2014/main" id="{8DC5C273-8192-4BE9-8840-6E17C375DBA3}"/>
              </a:ext>
            </a:extLst>
          </p:cNvPr>
          <p:cNvSpPr>
            <a:spLocks noGrp="1"/>
          </p:cNvSpPr>
          <p:nvPr>
            <p:ph type="title"/>
          </p:nvPr>
        </p:nvSpPr>
        <p:spPr/>
        <p:txBody>
          <a:bodyPr/>
          <a:lstStyle/>
          <a:p>
            <a:r>
              <a:rPr lang="en-US" altLang="en-US" dirty="0"/>
              <a:t>Payment plans</a:t>
            </a:r>
            <a:endParaRPr lang="en-US" dirty="0"/>
          </a:p>
        </p:txBody>
      </p:sp>
    </p:spTree>
    <p:extLst>
      <p:ext uri="{BB962C8B-B14F-4D97-AF65-F5344CB8AC3E}">
        <p14:creationId xmlns:p14="http://schemas.microsoft.com/office/powerpoint/2010/main" val="3681404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FDBC22-7F25-4EC1-A445-31E9D8AC6358}"/>
              </a:ext>
            </a:extLst>
          </p:cNvPr>
          <p:cNvSpPr>
            <a:spLocks noGrp="1"/>
          </p:cNvSpPr>
          <p:nvPr>
            <p:ph idx="1"/>
          </p:nvPr>
        </p:nvSpPr>
        <p:spPr/>
        <p:txBody>
          <a:bodyPr/>
          <a:lstStyle/>
          <a:p>
            <a:pPr>
              <a:lnSpc>
                <a:spcPct val="80000"/>
              </a:lnSpc>
              <a:defRPr/>
            </a:pPr>
            <a:endParaRPr lang="en-US" altLang="en-US" dirty="0" smtClean="0"/>
          </a:p>
          <a:p>
            <a:pPr>
              <a:lnSpc>
                <a:spcPct val="80000"/>
              </a:lnSpc>
              <a:defRPr/>
            </a:pPr>
            <a:endParaRPr lang="en-US" altLang="en-US" dirty="0"/>
          </a:p>
          <a:p>
            <a:pPr>
              <a:lnSpc>
                <a:spcPct val="80000"/>
              </a:lnSpc>
              <a:defRPr/>
            </a:pPr>
            <a:r>
              <a:rPr lang="en-US" altLang="en-US" dirty="0" smtClean="0"/>
              <a:t>If </a:t>
            </a:r>
            <a:r>
              <a:rPr lang="en-US" altLang="en-US" dirty="0"/>
              <a:t>timeframe exceeds one year, need to follow same procedures as specified in pay by monthly payments section</a:t>
            </a:r>
          </a:p>
          <a:p>
            <a:pPr marL="0" indent="0">
              <a:lnSpc>
                <a:spcPct val="80000"/>
              </a:lnSpc>
              <a:buNone/>
              <a:defRPr/>
            </a:pPr>
            <a:endParaRPr lang="en-US" altLang="en-US" sz="1000" dirty="0"/>
          </a:p>
          <a:p>
            <a:pPr>
              <a:lnSpc>
                <a:spcPct val="80000"/>
              </a:lnSpc>
              <a:defRPr/>
            </a:pPr>
            <a:r>
              <a:rPr lang="en-US" altLang="en-US" dirty="0"/>
              <a:t>Any questions, contact VA via phone </a:t>
            </a:r>
            <a:r>
              <a:rPr lang="en-US" altLang="en-US" b="1" dirty="0"/>
              <a:t>1-800-827-0648</a:t>
            </a:r>
            <a:r>
              <a:rPr lang="en-US" altLang="en-US" dirty="0"/>
              <a:t> or e-mail </a:t>
            </a:r>
            <a:r>
              <a:rPr lang="en-US" altLang="en-US" dirty="0">
                <a:hlinkClick r:id="rId2"/>
              </a:rPr>
              <a:t>dmc.ops@va.gov</a:t>
            </a:r>
            <a:endParaRPr lang="en-US" altLang="en-US" dirty="0"/>
          </a:p>
          <a:p>
            <a:endParaRPr lang="en-US" dirty="0"/>
          </a:p>
        </p:txBody>
      </p:sp>
      <p:sp>
        <p:nvSpPr>
          <p:cNvPr id="3" name="Slide Number Placeholder 2">
            <a:extLst>
              <a:ext uri="{FF2B5EF4-FFF2-40B4-BE49-F238E27FC236}">
                <a16:creationId xmlns:a16="http://schemas.microsoft.com/office/drawing/2014/main" id="{96C80F44-D85B-45B0-8E2B-991EBD2BD747}"/>
              </a:ext>
            </a:extLst>
          </p:cNvPr>
          <p:cNvSpPr>
            <a:spLocks noGrp="1"/>
          </p:cNvSpPr>
          <p:nvPr>
            <p:ph type="sldNum" sz="quarter" idx="12"/>
          </p:nvPr>
        </p:nvSpPr>
        <p:spPr/>
        <p:txBody>
          <a:bodyPr/>
          <a:lstStyle/>
          <a:p>
            <a:fld id="{E2FB73DA-5FDE-45B5-BAA4-C61223CC44F6}" type="slidenum">
              <a:rPr lang="en-US" smtClean="0"/>
              <a:pPr/>
              <a:t>28</a:t>
            </a:fld>
            <a:endParaRPr lang="en-US" dirty="0"/>
          </a:p>
        </p:txBody>
      </p:sp>
      <p:sp>
        <p:nvSpPr>
          <p:cNvPr id="4" name="Title 3">
            <a:extLst>
              <a:ext uri="{FF2B5EF4-FFF2-40B4-BE49-F238E27FC236}">
                <a16:creationId xmlns:a16="http://schemas.microsoft.com/office/drawing/2014/main" id="{A2F3821F-B1B0-434D-A54D-D5C89308E59D}"/>
              </a:ext>
            </a:extLst>
          </p:cNvPr>
          <p:cNvSpPr>
            <a:spLocks noGrp="1"/>
          </p:cNvSpPr>
          <p:nvPr>
            <p:ph type="title"/>
          </p:nvPr>
        </p:nvSpPr>
        <p:spPr/>
        <p:txBody>
          <a:bodyPr/>
          <a:lstStyle/>
          <a:p>
            <a:r>
              <a:rPr lang="en-US" altLang="en-US" dirty="0"/>
              <a:t>Payment plans</a:t>
            </a:r>
            <a:endParaRPr lang="en-US" dirty="0"/>
          </a:p>
        </p:txBody>
      </p:sp>
    </p:spTree>
    <p:extLst>
      <p:ext uri="{BB962C8B-B14F-4D97-AF65-F5344CB8AC3E}">
        <p14:creationId xmlns:p14="http://schemas.microsoft.com/office/powerpoint/2010/main" val="27293699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72E00A-AAB1-4CF2-85CA-1486EC172E92}"/>
              </a:ext>
            </a:extLst>
          </p:cNvPr>
          <p:cNvSpPr>
            <a:spLocks noGrp="1"/>
          </p:cNvSpPr>
          <p:nvPr>
            <p:ph idx="1"/>
          </p:nvPr>
        </p:nvSpPr>
        <p:spPr/>
        <p:txBody>
          <a:bodyPr/>
          <a:lstStyle/>
          <a:p>
            <a:pPr>
              <a:defRPr/>
            </a:pPr>
            <a:r>
              <a:rPr lang="en-US" altLang="en-US" dirty="0"/>
              <a:t>Discharges of debt require reporting to IRS</a:t>
            </a:r>
          </a:p>
          <a:p>
            <a:pPr marL="0" indent="0">
              <a:buNone/>
              <a:defRPr/>
            </a:pPr>
            <a:endParaRPr lang="en-US" altLang="en-US" sz="1000" dirty="0"/>
          </a:p>
          <a:p>
            <a:pPr>
              <a:defRPr/>
            </a:pPr>
            <a:r>
              <a:rPr lang="en-US" altLang="en-US" dirty="0"/>
              <a:t>26 CFR 1.6050P-1</a:t>
            </a:r>
          </a:p>
          <a:p>
            <a:pPr marL="0" indent="0">
              <a:buNone/>
              <a:defRPr/>
            </a:pPr>
            <a:endParaRPr lang="en-US" altLang="en-US" sz="1000" dirty="0"/>
          </a:p>
          <a:p>
            <a:pPr>
              <a:defRPr/>
            </a:pPr>
            <a:r>
              <a:rPr lang="en-US" altLang="en-US" dirty="0"/>
              <a:t>Debt at least $600</a:t>
            </a:r>
          </a:p>
          <a:p>
            <a:pPr>
              <a:defRPr/>
            </a:pPr>
            <a:endParaRPr lang="en-US" altLang="en-US" sz="1000" dirty="0"/>
          </a:p>
          <a:p>
            <a:pPr>
              <a:defRPr/>
            </a:pPr>
            <a:r>
              <a:rPr lang="en-US" altLang="en-US" dirty="0"/>
              <a:t>Form 1099-C issued</a:t>
            </a:r>
          </a:p>
          <a:p>
            <a:pPr>
              <a:defRPr/>
            </a:pPr>
            <a:endParaRPr lang="en-US" altLang="en-US" sz="1000" dirty="0"/>
          </a:p>
          <a:p>
            <a:pPr>
              <a:defRPr/>
            </a:pPr>
            <a:r>
              <a:rPr lang="en-US" altLang="en-US" i="1" u="sng" dirty="0">
                <a:solidFill>
                  <a:srgbClr val="FF0000"/>
                </a:solidFill>
              </a:rPr>
              <a:t>Personal income tax liability depends on other IRS countable income</a:t>
            </a:r>
          </a:p>
          <a:p>
            <a:endParaRPr lang="en-US" dirty="0"/>
          </a:p>
        </p:txBody>
      </p:sp>
      <p:sp>
        <p:nvSpPr>
          <p:cNvPr id="3" name="Slide Number Placeholder 2">
            <a:extLst>
              <a:ext uri="{FF2B5EF4-FFF2-40B4-BE49-F238E27FC236}">
                <a16:creationId xmlns:a16="http://schemas.microsoft.com/office/drawing/2014/main" id="{7B37540B-C25A-451A-A98F-202037715FB0}"/>
              </a:ext>
            </a:extLst>
          </p:cNvPr>
          <p:cNvSpPr>
            <a:spLocks noGrp="1"/>
          </p:cNvSpPr>
          <p:nvPr>
            <p:ph type="sldNum" sz="quarter" idx="12"/>
          </p:nvPr>
        </p:nvSpPr>
        <p:spPr/>
        <p:txBody>
          <a:bodyPr/>
          <a:lstStyle/>
          <a:p>
            <a:fld id="{E2FB73DA-5FDE-45B5-BAA4-C61223CC44F6}" type="slidenum">
              <a:rPr lang="en-US" smtClean="0"/>
              <a:pPr/>
              <a:t>29</a:t>
            </a:fld>
            <a:endParaRPr lang="en-US" dirty="0"/>
          </a:p>
        </p:txBody>
      </p:sp>
      <p:sp>
        <p:nvSpPr>
          <p:cNvPr id="4" name="Title 3">
            <a:extLst>
              <a:ext uri="{FF2B5EF4-FFF2-40B4-BE49-F238E27FC236}">
                <a16:creationId xmlns:a16="http://schemas.microsoft.com/office/drawing/2014/main" id="{D8CF2DD4-CDDD-4465-82C3-2DFC26D50AB3}"/>
              </a:ext>
            </a:extLst>
          </p:cNvPr>
          <p:cNvSpPr>
            <a:spLocks noGrp="1"/>
          </p:cNvSpPr>
          <p:nvPr>
            <p:ph type="title"/>
          </p:nvPr>
        </p:nvSpPr>
        <p:spPr/>
        <p:txBody>
          <a:bodyPr/>
          <a:lstStyle/>
          <a:p>
            <a:r>
              <a:rPr lang="en-US" altLang="en-US" dirty="0"/>
              <a:t>Tax consequences</a:t>
            </a:r>
            <a:endParaRPr lang="en-US" dirty="0"/>
          </a:p>
        </p:txBody>
      </p:sp>
    </p:spTree>
    <p:extLst>
      <p:ext uri="{BB962C8B-B14F-4D97-AF65-F5344CB8AC3E}">
        <p14:creationId xmlns:p14="http://schemas.microsoft.com/office/powerpoint/2010/main" val="369834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81505" y="1295248"/>
            <a:ext cx="7886700" cy="4882058"/>
          </a:xfrm>
        </p:spPr>
        <p:txBody>
          <a:bodyPr/>
          <a:lstStyle/>
          <a:p>
            <a:pPr>
              <a:defRPr/>
            </a:pPr>
            <a:r>
              <a:rPr lang="en-US" altLang="en-US" dirty="0" smtClean="0"/>
              <a:t>The Debt Management Center is located in the VA Regional Office in St. Paul, MN</a:t>
            </a:r>
          </a:p>
          <a:p>
            <a:pPr>
              <a:defRPr/>
            </a:pPr>
            <a:endParaRPr lang="en-US" altLang="en-US" sz="1050" dirty="0"/>
          </a:p>
          <a:p>
            <a:pPr>
              <a:defRPr/>
            </a:pPr>
            <a:r>
              <a:rPr lang="en-US" altLang="en-US" dirty="0" smtClean="0"/>
              <a:t>Provides debt collection services for:</a:t>
            </a:r>
            <a:endParaRPr lang="en-US" altLang="en-US" dirty="0"/>
          </a:p>
          <a:p>
            <a:pPr marL="742950" lvl="2" indent="-342900" fontAlgn="base">
              <a:lnSpc>
                <a:spcPct val="100000"/>
              </a:lnSpc>
              <a:spcBef>
                <a:spcPts val="0"/>
              </a:spcBef>
              <a:spcAft>
                <a:spcPct val="0"/>
              </a:spcAft>
              <a:defRPr/>
            </a:pPr>
            <a:r>
              <a:rPr lang="en-US" altLang="en-US" dirty="0">
                <a:solidFill>
                  <a:prstClr val="black"/>
                </a:solidFill>
              </a:rPr>
              <a:t>Veterans Benefits Administration (VBA)</a:t>
            </a:r>
          </a:p>
          <a:p>
            <a:pPr marL="1200150" lvl="3" indent="-342900" fontAlgn="base">
              <a:lnSpc>
                <a:spcPct val="100000"/>
              </a:lnSpc>
              <a:spcBef>
                <a:spcPts val="0"/>
              </a:spcBef>
              <a:spcAft>
                <a:spcPct val="0"/>
              </a:spcAft>
              <a:defRPr/>
            </a:pPr>
            <a:r>
              <a:rPr lang="en-US" altLang="en-US" sz="2400" dirty="0">
                <a:solidFill>
                  <a:prstClr val="black"/>
                </a:solidFill>
              </a:rPr>
              <a:t>Compensation</a:t>
            </a:r>
          </a:p>
          <a:p>
            <a:pPr marL="1200150" lvl="3" indent="-342900" fontAlgn="base">
              <a:lnSpc>
                <a:spcPct val="100000"/>
              </a:lnSpc>
              <a:spcBef>
                <a:spcPts val="0"/>
              </a:spcBef>
              <a:spcAft>
                <a:spcPct val="0"/>
              </a:spcAft>
              <a:defRPr/>
            </a:pPr>
            <a:r>
              <a:rPr lang="en-US" altLang="en-US" sz="2400" dirty="0">
                <a:solidFill>
                  <a:prstClr val="black"/>
                </a:solidFill>
              </a:rPr>
              <a:t>Pension</a:t>
            </a:r>
          </a:p>
          <a:p>
            <a:pPr marL="1200150" lvl="3" indent="-342900" fontAlgn="base">
              <a:lnSpc>
                <a:spcPct val="100000"/>
              </a:lnSpc>
              <a:spcBef>
                <a:spcPts val="0"/>
              </a:spcBef>
              <a:spcAft>
                <a:spcPct val="0"/>
              </a:spcAft>
              <a:defRPr/>
            </a:pPr>
            <a:r>
              <a:rPr lang="en-US" altLang="en-US" sz="2400" dirty="0">
                <a:solidFill>
                  <a:prstClr val="black"/>
                </a:solidFill>
              </a:rPr>
              <a:t>Vocational Rehabilitation</a:t>
            </a:r>
          </a:p>
          <a:p>
            <a:pPr marL="1200150" lvl="3" indent="-342900" fontAlgn="base">
              <a:lnSpc>
                <a:spcPct val="100000"/>
              </a:lnSpc>
              <a:spcBef>
                <a:spcPts val="0"/>
              </a:spcBef>
              <a:spcAft>
                <a:spcPct val="0"/>
              </a:spcAft>
              <a:defRPr/>
            </a:pPr>
            <a:r>
              <a:rPr lang="en-US" altLang="en-US" sz="2400" dirty="0">
                <a:solidFill>
                  <a:prstClr val="black"/>
                </a:solidFill>
              </a:rPr>
              <a:t>Education</a:t>
            </a:r>
          </a:p>
          <a:p>
            <a:pPr marL="1200150" lvl="3" indent="-342900" fontAlgn="base">
              <a:lnSpc>
                <a:spcPct val="100000"/>
              </a:lnSpc>
              <a:spcBef>
                <a:spcPts val="0"/>
              </a:spcBef>
              <a:spcAft>
                <a:spcPct val="0"/>
              </a:spcAft>
              <a:defRPr/>
            </a:pPr>
            <a:r>
              <a:rPr lang="en-US" altLang="en-US" sz="2400" dirty="0">
                <a:solidFill>
                  <a:prstClr val="black"/>
                </a:solidFill>
              </a:rPr>
              <a:t>Home Loan Guaranty</a:t>
            </a:r>
          </a:p>
          <a:p>
            <a:pPr marL="742950" lvl="2" indent="-342900" fontAlgn="base">
              <a:lnSpc>
                <a:spcPct val="100000"/>
              </a:lnSpc>
              <a:spcBef>
                <a:spcPts val="0"/>
              </a:spcBef>
              <a:spcAft>
                <a:spcPct val="0"/>
              </a:spcAft>
              <a:defRPr/>
            </a:pPr>
            <a:r>
              <a:rPr lang="en-US" altLang="en-US" dirty="0" smtClean="0">
                <a:solidFill>
                  <a:prstClr val="black"/>
                </a:solidFill>
              </a:rPr>
              <a:t>Veterans </a:t>
            </a:r>
            <a:r>
              <a:rPr lang="en-US" altLang="en-US" dirty="0">
                <a:solidFill>
                  <a:prstClr val="black"/>
                </a:solidFill>
              </a:rPr>
              <a:t>Health Administration (VHA)</a:t>
            </a:r>
          </a:p>
          <a:p>
            <a:pPr marL="742950" lvl="2" indent="-342900" fontAlgn="base">
              <a:lnSpc>
                <a:spcPct val="100000"/>
              </a:lnSpc>
              <a:spcBef>
                <a:spcPts val="0"/>
              </a:spcBef>
              <a:spcAft>
                <a:spcPct val="0"/>
              </a:spcAft>
              <a:defRPr/>
            </a:pPr>
            <a:r>
              <a:rPr lang="en-US" altLang="en-US" dirty="0" smtClean="0">
                <a:solidFill>
                  <a:prstClr val="black"/>
                </a:solidFill>
              </a:rPr>
              <a:t>National </a:t>
            </a:r>
            <a:r>
              <a:rPr lang="en-US" altLang="en-US" dirty="0">
                <a:solidFill>
                  <a:prstClr val="black"/>
                </a:solidFill>
              </a:rPr>
              <a:t>Cemetery Administration (NCA)</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
        <p:nvSpPr>
          <p:cNvPr id="4" name="Title 3"/>
          <p:cNvSpPr>
            <a:spLocks noGrp="1"/>
          </p:cNvSpPr>
          <p:nvPr>
            <p:ph type="title"/>
          </p:nvPr>
        </p:nvSpPr>
        <p:spPr/>
        <p:txBody>
          <a:bodyPr/>
          <a:lstStyle/>
          <a:p>
            <a:pPr algn="ctr"/>
            <a:r>
              <a:rPr lang="en-US" altLang="en-US" dirty="0" smtClean="0"/>
              <a:t>What is the DMC?</a:t>
            </a:r>
            <a:endParaRPr lang="en-US" dirty="0"/>
          </a:p>
        </p:txBody>
      </p:sp>
    </p:spTree>
    <p:extLst>
      <p:ext uri="{BB962C8B-B14F-4D97-AF65-F5344CB8AC3E}">
        <p14:creationId xmlns:p14="http://schemas.microsoft.com/office/powerpoint/2010/main" val="21085414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C79344B-74CB-445C-970C-F3200DA394E2}"/>
              </a:ext>
            </a:extLst>
          </p:cNvPr>
          <p:cNvSpPr>
            <a:spLocks noGrp="1"/>
          </p:cNvSpPr>
          <p:nvPr>
            <p:ph idx="1"/>
          </p:nvPr>
        </p:nvSpPr>
        <p:spPr/>
        <p:txBody>
          <a:bodyPr/>
          <a:lstStyle/>
          <a:p>
            <a:pPr>
              <a:defRPr/>
            </a:pPr>
            <a:endParaRPr lang="en-US" altLang="en-US" dirty="0" smtClean="0"/>
          </a:p>
          <a:p>
            <a:pPr>
              <a:defRPr/>
            </a:pPr>
            <a:endParaRPr lang="en-US" altLang="en-US" dirty="0"/>
          </a:p>
          <a:p>
            <a:pPr>
              <a:defRPr/>
            </a:pPr>
            <a:r>
              <a:rPr lang="en-US" altLang="en-US" dirty="0" smtClean="0"/>
              <a:t>38 </a:t>
            </a:r>
            <a:r>
              <a:rPr lang="en-US" altLang="en-US" dirty="0"/>
              <a:t>CFR 1.923</a:t>
            </a:r>
          </a:p>
          <a:p>
            <a:pPr>
              <a:defRPr/>
            </a:pPr>
            <a:endParaRPr lang="en-US" altLang="en-US" sz="1100" dirty="0"/>
          </a:p>
          <a:p>
            <a:pPr>
              <a:defRPr/>
            </a:pPr>
            <a:r>
              <a:rPr lang="en-US" altLang="en-US" dirty="0"/>
              <a:t>30 day written notice prior to initiation of garnishment</a:t>
            </a:r>
          </a:p>
          <a:p>
            <a:pPr>
              <a:defRPr/>
            </a:pPr>
            <a:endParaRPr lang="en-US" altLang="en-US" sz="1100" dirty="0"/>
          </a:p>
          <a:p>
            <a:pPr>
              <a:defRPr/>
            </a:pPr>
            <a:r>
              <a:rPr lang="en-US" altLang="en-US" dirty="0"/>
              <a:t>Right to hearing</a:t>
            </a:r>
          </a:p>
          <a:p>
            <a:endParaRPr lang="en-US" dirty="0"/>
          </a:p>
        </p:txBody>
      </p:sp>
      <p:sp>
        <p:nvSpPr>
          <p:cNvPr id="3" name="Slide Number Placeholder 2">
            <a:extLst>
              <a:ext uri="{FF2B5EF4-FFF2-40B4-BE49-F238E27FC236}">
                <a16:creationId xmlns:a16="http://schemas.microsoft.com/office/drawing/2014/main" id="{C9C1ED69-8B31-4DB8-A313-656C1F891E32}"/>
              </a:ext>
            </a:extLst>
          </p:cNvPr>
          <p:cNvSpPr>
            <a:spLocks noGrp="1"/>
          </p:cNvSpPr>
          <p:nvPr>
            <p:ph type="sldNum" sz="quarter" idx="12"/>
          </p:nvPr>
        </p:nvSpPr>
        <p:spPr/>
        <p:txBody>
          <a:bodyPr/>
          <a:lstStyle/>
          <a:p>
            <a:fld id="{E2FB73DA-5FDE-45B5-BAA4-C61223CC44F6}" type="slidenum">
              <a:rPr lang="en-US" smtClean="0"/>
              <a:pPr/>
              <a:t>30</a:t>
            </a:fld>
            <a:endParaRPr lang="en-US" dirty="0"/>
          </a:p>
        </p:txBody>
      </p:sp>
      <p:sp>
        <p:nvSpPr>
          <p:cNvPr id="4" name="Title 3">
            <a:extLst>
              <a:ext uri="{FF2B5EF4-FFF2-40B4-BE49-F238E27FC236}">
                <a16:creationId xmlns:a16="http://schemas.microsoft.com/office/drawing/2014/main" id="{546EED17-6BDE-4DE5-9CB6-B3FD1105E2BC}"/>
              </a:ext>
            </a:extLst>
          </p:cNvPr>
          <p:cNvSpPr>
            <a:spLocks noGrp="1"/>
          </p:cNvSpPr>
          <p:nvPr>
            <p:ph type="title"/>
          </p:nvPr>
        </p:nvSpPr>
        <p:spPr/>
        <p:txBody>
          <a:bodyPr/>
          <a:lstStyle/>
          <a:p>
            <a:r>
              <a:rPr lang="en-US" altLang="en-US" dirty="0"/>
              <a:t>Garnishments of wages</a:t>
            </a:r>
            <a:endParaRPr lang="en-US" dirty="0"/>
          </a:p>
        </p:txBody>
      </p:sp>
    </p:spTree>
    <p:extLst>
      <p:ext uri="{BB962C8B-B14F-4D97-AF65-F5344CB8AC3E}">
        <p14:creationId xmlns:p14="http://schemas.microsoft.com/office/powerpoint/2010/main" val="15077560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73FF069-0F1D-451D-A95B-FFA766C6C4D5}"/>
              </a:ext>
            </a:extLst>
          </p:cNvPr>
          <p:cNvSpPr>
            <a:spLocks noGrp="1"/>
          </p:cNvSpPr>
          <p:nvPr>
            <p:ph idx="1"/>
          </p:nvPr>
        </p:nvSpPr>
        <p:spPr/>
        <p:txBody>
          <a:bodyPr/>
          <a:lstStyle/>
          <a:p>
            <a:pPr>
              <a:lnSpc>
                <a:spcPct val="80000"/>
              </a:lnSpc>
              <a:defRPr/>
            </a:pPr>
            <a:endParaRPr lang="en-US" altLang="en-US" sz="2800" dirty="0" smtClean="0"/>
          </a:p>
          <a:p>
            <a:pPr>
              <a:lnSpc>
                <a:spcPct val="80000"/>
              </a:lnSpc>
              <a:defRPr/>
            </a:pPr>
            <a:r>
              <a:rPr lang="en-US" altLang="en-US" sz="2800" dirty="0" smtClean="0"/>
              <a:t>Permits </a:t>
            </a:r>
            <a:r>
              <a:rPr lang="en-US" altLang="en-US" sz="2800" dirty="0"/>
              <a:t>collection of VA indebtedness from Social Security benefits</a:t>
            </a:r>
          </a:p>
          <a:p>
            <a:pPr marL="0" indent="0">
              <a:lnSpc>
                <a:spcPct val="80000"/>
              </a:lnSpc>
              <a:buNone/>
              <a:defRPr/>
            </a:pPr>
            <a:endParaRPr lang="en-US" altLang="en-US" sz="2800" dirty="0"/>
          </a:p>
          <a:p>
            <a:pPr>
              <a:lnSpc>
                <a:spcPct val="80000"/>
              </a:lnSpc>
              <a:defRPr/>
            </a:pPr>
            <a:r>
              <a:rPr lang="en-US" altLang="en-US" sz="2800" dirty="0" smtClean="0"/>
              <a:t>If </a:t>
            </a:r>
            <a:r>
              <a:rPr lang="en-US" altLang="en-US" sz="2800" dirty="0"/>
              <a:t>offset of both VA benefits and Social Security creates financial hardship, request reduction in total amount being withheld</a:t>
            </a:r>
          </a:p>
          <a:p>
            <a:pPr marL="0" indent="0">
              <a:lnSpc>
                <a:spcPct val="80000"/>
              </a:lnSpc>
              <a:buNone/>
              <a:defRPr/>
            </a:pPr>
            <a:endParaRPr lang="en-US" altLang="en-US" sz="2800" dirty="0"/>
          </a:p>
          <a:p>
            <a:pPr>
              <a:lnSpc>
                <a:spcPct val="80000"/>
              </a:lnSpc>
              <a:defRPr/>
            </a:pPr>
            <a:r>
              <a:rPr lang="en-US" altLang="en-US" sz="2800" dirty="0"/>
              <a:t>Complete a </a:t>
            </a:r>
            <a:r>
              <a:rPr lang="en-US" altLang="en-US" sz="2800" dirty="0">
                <a:solidFill>
                  <a:srgbClr val="FF0000"/>
                </a:solidFill>
              </a:rPr>
              <a:t>Financial Status Report </a:t>
            </a:r>
            <a:r>
              <a:rPr lang="en-US" altLang="en-US" sz="2800" dirty="0"/>
              <a:t>and send to Debt Management Center</a:t>
            </a:r>
          </a:p>
          <a:p>
            <a:endParaRPr lang="en-US" dirty="0"/>
          </a:p>
        </p:txBody>
      </p:sp>
      <p:sp>
        <p:nvSpPr>
          <p:cNvPr id="3" name="Slide Number Placeholder 2">
            <a:extLst>
              <a:ext uri="{FF2B5EF4-FFF2-40B4-BE49-F238E27FC236}">
                <a16:creationId xmlns:a16="http://schemas.microsoft.com/office/drawing/2014/main" id="{A061F58B-EF82-490D-86BD-D70BA3176AF0}"/>
              </a:ext>
            </a:extLst>
          </p:cNvPr>
          <p:cNvSpPr>
            <a:spLocks noGrp="1"/>
          </p:cNvSpPr>
          <p:nvPr>
            <p:ph type="sldNum" sz="quarter" idx="12"/>
          </p:nvPr>
        </p:nvSpPr>
        <p:spPr/>
        <p:txBody>
          <a:bodyPr/>
          <a:lstStyle/>
          <a:p>
            <a:fld id="{E2FB73DA-5FDE-45B5-BAA4-C61223CC44F6}" type="slidenum">
              <a:rPr lang="en-US" smtClean="0"/>
              <a:pPr/>
              <a:t>31</a:t>
            </a:fld>
            <a:endParaRPr lang="en-US" dirty="0"/>
          </a:p>
        </p:txBody>
      </p:sp>
      <p:sp>
        <p:nvSpPr>
          <p:cNvPr id="4" name="Title 3">
            <a:extLst>
              <a:ext uri="{FF2B5EF4-FFF2-40B4-BE49-F238E27FC236}">
                <a16:creationId xmlns:a16="http://schemas.microsoft.com/office/drawing/2014/main" id="{9E181781-F503-4A62-830D-115575A111D8}"/>
              </a:ext>
            </a:extLst>
          </p:cNvPr>
          <p:cNvSpPr>
            <a:spLocks noGrp="1"/>
          </p:cNvSpPr>
          <p:nvPr>
            <p:ph type="title"/>
          </p:nvPr>
        </p:nvSpPr>
        <p:spPr/>
        <p:txBody>
          <a:bodyPr/>
          <a:lstStyle/>
          <a:p>
            <a:r>
              <a:rPr lang="en-US" altLang="en-US" dirty="0"/>
              <a:t>Debt collection</a:t>
            </a:r>
            <a:endParaRPr lang="en-US" dirty="0"/>
          </a:p>
        </p:txBody>
      </p:sp>
    </p:spTree>
    <p:extLst>
      <p:ext uri="{BB962C8B-B14F-4D97-AF65-F5344CB8AC3E}">
        <p14:creationId xmlns:p14="http://schemas.microsoft.com/office/powerpoint/2010/main" val="26968710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1C48D2-121E-4E65-809A-7BA59E326D0A}"/>
              </a:ext>
            </a:extLst>
          </p:cNvPr>
          <p:cNvSpPr>
            <a:spLocks noGrp="1"/>
          </p:cNvSpPr>
          <p:nvPr>
            <p:ph idx="1"/>
          </p:nvPr>
        </p:nvSpPr>
        <p:spPr/>
        <p:txBody>
          <a:bodyPr/>
          <a:lstStyle/>
          <a:p>
            <a:pPr>
              <a:defRPr/>
            </a:pPr>
            <a:r>
              <a:rPr lang="en-US" altLang="en-US" sz="2800" dirty="0"/>
              <a:t>Delinquent debts are referred to various private sector entities and federal agencies in effort to collect delinquent balance. </a:t>
            </a:r>
          </a:p>
          <a:p>
            <a:pPr marL="0" indent="0">
              <a:buNone/>
              <a:defRPr/>
            </a:pPr>
            <a:endParaRPr lang="en-US" altLang="en-US" sz="1050" dirty="0"/>
          </a:p>
          <a:p>
            <a:pPr>
              <a:defRPr/>
            </a:pPr>
            <a:r>
              <a:rPr lang="en-US" altLang="en-US" sz="2800" dirty="0"/>
              <a:t>Referrals include:</a:t>
            </a:r>
          </a:p>
          <a:p>
            <a:pPr marL="0" indent="0">
              <a:buNone/>
              <a:defRPr/>
            </a:pPr>
            <a:endParaRPr lang="en-US" altLang="en-US" sz="1050" dirty="0"/>
          </a:p>
          <a:p>
            <a:pPr lvl="1">
              <a:defRPr/>
            </a:pPr>
            <a:r>
              <a:rPr lang="en-US" altLang="en-US" sz="2400" dirty="0"/>
              <a:t>Credit Reporting Agencies</a:t>
            </a:r>
          </a:p>
          <a:p>
            <a:pPr marL="342900" lvl="1" indent="0">
              <a:buNone/>
              <a:defRPr/>
            </a:pPr>
            <a:endParaRPr lang="en-US" altLang="en-US" sz="800" dirty="0"/>
          </a:p>
          <a:p>
            <a:pPr lvl="1">
              <a:defRPr/>
            </a:pPr>
            <a:r>
              <a:rPr lang="en-US" altLang="en-US" sz="2400" dirty="0"/>
              <a:t>Credit Alert Interactive Verification Reporting System</a:t>
            </a:r>
          </a:p>
          <a:p>
            <a:pPr marL="342900" lvl="1" indent="0">
              <a:buNone/>
              <a:defRPr/>
            </a:pPr>
            <a:endParaRPr lang="en-US" altLang="en-US" sz="800" dirty="0"/>
          </a:p>
          <a:p>
            <a:pPr lvl="1">
              <a:defRPr/>
            </a:pPr>
            <a:r>
              <a:rPr lang="en-US" altLang="en-US" sz="2400" dirty="0"/>
              <a:t>Department of the Treasury</a:t>
            </a:r>
          </a:p>
          <a:p>
            <a:pPr marL="342900" lvl="1" indent="0">
              <a:buNone/>
              <a:defRPr/>
            </a:pPr>
            <a:endParaRPr lang="en-US" altLang="en-US" sz="800" dirty="0"/>
          </a:p>
          <a:p>
            <a:pPr lvl="1">
              <a:defRPr/>
            </a:pPr>
            <a:r>
              <a:rPr lang="en-US" altLang="en-US" sz="2400" dirty="0"/>
              <a:t>Department of Justice</a:t>
            </a:r>
          </a:p>
          <a:p>
            <a:endParaRPr lang="en-US" dirty="0"/>
          </a:p>
        </p:txBody>
      </p:sp>
      <p:sp>
        <p:nvSpPr>
          <p:cNvPr id="3" name="Slide Number Placeholder 2">
            <a:extLst>
              <a:ext uri="{FF2B5EF4-FFF2-40B4-BE49-F238E27FC236}">
                <a16:creationId xmlns:a16="http://schemas.microsoft.com/office/drawing/2014/main" id="{63164ACA-F490-48A7-B266-43F836B65E46}"/>
              </a:ext>
            </a:extLst>
          </p:cNvPr>
          <p:cNvSpPr>
            <a:spLocks noGrp="1"/>
          </p:cNvSpPr>
          <p:nvPr>
            <p:ph type="sldNum" sz="quarter" idx="12"/>
          </p:nvPr>
        </p:nvSpPr>
        <p:spPr/>
        <p:txBody>
          <a:bodyPr/>
          <a:lstStyle/>
          <a:p>
            <a:fld id="{E2FB73DA-5FDE-45B5-BAA4-C61223CC44F6}" type="slidenum">
              <a:rPr lang="en-US" smtClean="0"/>
              <a:pPr/>
              <a:t>32</a:t>
            </a:fld>
            <a:endParaRPr lang="en-US" dirty="0"/>
          </a:p>
        </p:txBody>
      </p:sp>
      <p:sp>
        <p:nvSpPr>
          <p:cNvPr id="4" name="Title 3">
            <a:extLst>
              <a:ext uri="{FF2B5EF4-FFF2-40B4-BE49-F238E27FC236}">
                <a16:creationId xmlns:a16="http://schemas.microsoft.com/office/drawing/2014/main" id="{66EA2B43-C70E-44DA-A2F7-CD8F249A7091}"/>
              </a:ext>
            </a:extLst>
          </p:cNvPr>
          <p:cNvSpPr>
            <a:spLocks noGrp="1"/>
          </p:cNvSpPr>
          <p:nvPr>
            <p:ph type="title"/>
          </p:nvPr>
        </p:nvSpPr>
        <p:spPr/>
        <p:txBody>
          <a:bodyPr/>
          <a:lstStyle/>
          <a:p>
            <a:r>
              <a:rPr lang="en-US" altLang="en-US" dirty="0"/>
              <a:t>Debt referral</a:t>
            </a:r>
            <a:endParaRPr lang="en-US" dirty="0"/>
          </a:p>
        </p:txBody>
      </p:sp>
    </p:spTree>
    <p:extLst>
      <p:ext uri="{BB962C8B-B14F-4D97-AF65-F5344CB8AC3E}">
        <p14:creationId xmlns:p14="http://schemas.microsoft.com/office/powerpoint/2010/main" val="14342911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C7E420-BB68-48C7-A62A-2E504051E2EA}"/>
              </a:ext>
            </a:extLst>
          </p:cNvPr>
          <p:cNvSpPr>
            <a:spLocks noGrp="1"/>
          </p:cNvSpPr>
          <p:nvPr>
            <p:ph idx="1"/>
          </p:nvPr>
        </p:nvSpPr>
        <p:spPr/>
        <p:txBody>
          <a:bodyPr/>
          <a:lstStyle/>
          <a:p>
            <a:endParaRPr lang="en-US" altLang="en-US" dirty="0" smtClean="0"/>
          </a:p>
          <a:p>
            <a:r>
              <a:rPr lang="en-US" altLang="en-US" dirty="0" smtClean="0"/>
              <a:t>Accounts </a:t>
            </a:r>
            <a:r>
              <a:rPr lang="en-US" altLang="en-US" dirty="0"/>
              <a:t>are referred to credit reporting agencies within 60 days of issuance of second collection notice if debtor does not have an approved payment plan or some other action that will lead to liquidation of debt</a:t>
            </a:r>
          </a:p>
          <a:p>
            <a:endParaRPr lang="en-US" dirty="0"/>
          </a:p>
        </p:txBody>
      </p:sp>
      <p:sp>
        <p:nvSpPr>
          <p:cNvPr id="3" name="Slide Number Placeholder 2">
            <a:extLst>
              <a:ext uri="{FF2B5EF4-FFF2-40B4-BE49-F238E27FC236}">
                <a16:creationId xmlns:a16="http://schemas.microsoft.com/office/drawing/2014/main" id="{926EE20C-54C1-4208-B02F-15061F255B43}"/>
              </a:ext>
            </a:extLst>
          </p:cNvPr>
          <p:cNvSpPr>
            <a:spLocks noGrp="1"/>
          </p:cNvSpPr>
          <p:nvPr>
            <p:ph type="sldNum" sz="quarter" idx="12"/>
          </p:nvPr>
        </p:nvSpPr>
        <p:spPr/>
        <p:txBody>
          <a:bodyPr/>
          <a:lstStyle/>
          <a:p>
            <a:fld id="{E2FB73DA-5FDE-45B5-BAA4-C61223CC44F6}" type="slidenum">
              <a:rPr lang="en-US" smtClean="0"/>
              <a:pPr/>
              <a:t>33</a:t>
            </a:fld>
            <a:endParaRPr lang="en-US" dirty="0"/>
          </a:p>
        </p:txBody>
      </p:sp>
      <p:sp>
        <p:nvSpPr>
          <p:cNvPr id="4" name="Title 3">
            <a:extLst>
              <a:ext uri="{FF2B5EF4-FFF2-40B4-BE49-F238E27FC236}">
                <a16:creationId xmlns:a16="http://schemas.microsoft.com/office/drawing/2014/main" id="{4FFEBC93-4825-48A7-896D-890003A4B496}"/>
              </a:ext>
            </a:extLst>
          </p:cNvPr>
          <p:cNvSpPr>
            <a:spLocks noGrp="1"/>
          </p:cNvSpPr>
          <p:nvPr>
            <p:ph type="title"/>
          </p:nvPr>
        </p:nvSpPr>
        <p:spPr/>
        <p:txBody>
          <a:bodyPr/>
          <a:lstStyle/>
          <a:p>
            <a:r>
              <a:rPr lang="en-US" altLang="en-US" dirty="0"/>
              <a:t>Credit reporting agencies</a:t>
            </a:r>
            <a:endParaRPr lang="en-US" dirty="0"/>
          </a:p>
        </p:txBody>
      </p:sp>
    </p:spTree>
    <p:extLst>
      <p:ext uri="{BB962C8B-B14F-4D97-AF65-F5344CB8AC3E}">
        <p14:creationId xmlns:p14="http://schemas.microsoft.com/office/powerpoint/2010/main" val="33489561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28DCA59-4C68-46E8-B2A4-198CBF1B6558}"/>
              </a:ext>
            </a:extLst>
          </p:cNvPr>
          <p:cNvSpPr>
            <a:spLocks noGrp="1"/>
          </p:cNvSpPr>
          <p:nvPr>
            <p:ph idx="1"/>
          </p:nvPr>
        </p:nvSpPr>
        <p:spPr>
          <a:xfrm>
            <a:off x="215153" y="1393236"/>
            <a:ext cx="8654527" cy="4882058"/>
          </a:xfrm>
        </p:spPr>
        <p:txBody>
          <a:bodyPr/>
          <a:lstStyle/>
          <a:p>
            <a:pPr>
              <a:lnSpc>
                <a:spcPct val="80000"/>
              </a:lnSpc>
              <a:defRPr/>
            </a:pPr>
            <a:r>
              <a:rPr lang="en-US" altLang="en-US" sz="2800" dirty="0"/>
              <a:t>Accounts are referred to this service within 30 days of issuance of letter notifying debtor of referral. </a:t>
            </a:r>
          </a:p>
          <a:p>
            <a:pPr marL="0" indent="0">
              <a:lnSpc>
                <a:spcPct val="80000"/>
              </a:lnSpc>
              <a:buNone/>
              <a:defRPr/>
            </a:pPr>
            <a:endParaRPr lang="en-US" altLang="en-US" sz="2800" dirty="0"/>
          </a:p>
          <a:p>
            <a:pPr>
              <a:lnSpc>
                <a:spcPct val="80000"/>
              </a:lnSpc>
              <a:defRPr/>
            </a:pPr>
            <a:r>
              <a:rPr lang="en-US" altLang="en-US" sz="2800" dirty="0"/>
              <a:t>This is a Federal government database of delinquent Federal debtors, which allows authorized individuals from participating Federal agencies and approved private lenders to access the database for the purpose of pre-screening applicants for loans issued by, or guaranteed by, the Federal government. </a:t>
            </a:r>
          </a:p>
          <a:p>
            <a:pPr marL="0" indent="0">
              <a:lnSpc>
                <a:spcPct val="80000"/>
              </a:lnSpc>
              <a:buNone/>
              <a:defRPr/>
            </a:pPr>
            <a:r>
              <a:rPr lang="en-US" altLang="en-US" sz="2800" dirty="0"/>
              <a:t> </a:t>
            </a:r>
          </a:p>
          <a:p>
            <a:pPr>
              <a:lnSpc>
                <a:spcPct val="80000"/>
              </a:lnSpc>
              <a:defRPr/>
            </a:pPr>
            <a:r>
              <a:rPr lang="en-US" altLang="en-US" sz="2800" dirty="0"/>
              <a:t>The information is used to determine credit worthiness.</a:t>
            </a:r>
          </a:p>
          <a:p>
            <a:endParaRPr lang="en-US" dirty="0"/>
          </a:p>
        </p:txBody>
      </p:sp>
      <p:sp>
        <p:nvSpPr>
          <p:cNvPr id="3" name="Slide Number Placeholder 2">
            <a:extLst>
              <a:ext uri="{FF2B5EF4-FFF2-40B4-BE49-F238E27FC236}">
                <a16:creationId xmlns:a16="http://schemas.microsoft.com/office/drawing/2014/main" id="{B8D59822-60F6-4771-8278-5F9DBFE8CA9E}"/>
              </a:ext>
            </a:extLst>
          </p:cNvPr>
          <p:cNvSpPr>
            <a:spLocks noGrp="1"/>
          </p:cNvSpPr>
          <p:nvPr>
            <p:ph type="sldNum" sz="quarter" idx="12"/>
          </p:nvPr>
        </p:nvSpPr>
        <p:spPr/>
        <p:txBody>
          <a:bodyPr/>
          <a:lstStyle/>
          <a:p>
            <a:fld id="{E2FB73DA-5FDE-45B5-BAA4-C61223CC44F6}" type="slidenum">
              <a:rPr lang="en-US" smtClean="0"/>
              <a:pPr/>
              <a:t>34</a:t>
            </a:fld>
            <a:endParaRPr lang="en-US" dirty="0"/>
          </a:p>
        </p:txBody>
      </p:sp>
      <p:sp>
        <p:nvSpPr>
          <p:cNvPr id="4" name="Title 3">
            <a:extLst>
              <a:ext uri="{FF2B5EF4-FFF2-40B4-BE49-F238E27FC236}">
                <a16:creationId xmlns:a16="http://schemas.microsoft.com/office/drawing/2014/main" id="{121717BB-9B29-4BF3-AA95-8F88AD359102}"/>
              </a:ext>
            </a:extLst>
          </p:cNvPr>
          <p:cNvSpPr>
            <a:spLocks noGrp="1"/>
          </p:cNvSpPr>
          <p:nvPr>
            <p:ph type="title"/>
          </p:nvPr>
        </p:nvSpPr>
        <p:spPr/>
        <p:txBody>
          <a:bodyPr/>
          <a:lstStyle/>
          <a:p>
            <a:r>
              <a:rPr lang="en-US" altLang="en-US" dirty="0"/>
              <a:t>Credit Alert Interactive Verification Reporting System</a:t>
            </a:r>
            <a:endParaRPr lang="en-US" dirty="0"/>
          </a:p>
        </p:txBody>
      </p:sp>
    </p:spTree>
    <p:extLst>
      <p:ext uri="{BB962C8B-B14F-4D97-AF65-F5344CB8AC3E}">
        <p14:creationId xmlns:p14="http://schemas.microsoft.com/office/powerpoint/2010/main" val="28381851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072176-9135-4038-9977-1DF5E7790266}"/>
              </a:ext>
            </a:extLst>
          </p:cNvPr>
          <p:cNvSpPr>
            <a:spLocks noGrp="1"/>
          </p:cNvSpPr>
          <p:nvPr>
            <p:ph idx="1"/>
          </p:nvPr>
        </p:nvSpPr>
        <p:spPr/>
        <p:txBody>
          <a:bodyPr/>
          <a:lstStyle/>
          <a:p>
            <a:endParaRPr lang="en-US" altLang="en-US" dirty="0" smtClean="0"/>
          </a:p>
          <a:p>
            <a:r>
              <a:rPr lang="en-US" altLang="en-US" dirty="0" smtClean="0"/>
              <a:t>Most </a:t>
            </a:r>
            <a:r>
              <a:rPr lang="en-US" altLang="en-US" dirty="0"/>
              <a:t>Government agencies, including VA, refer debts delinquent more than 120 days to the Department of the Treasury for collection under the Treasury Offset Program and Treasury Cross-Servicing Program.</a:t>
            </a:r>
            <a:endParaRPr lang="en-US" altLang="en-US" b="1" dirty="0"/>
          </a:p>
          <a:p>
            <a:endParaRPr lang="en-US" dirty="0"/>
          </a:p>
        </p:txBody>
      </p:sp>
      <p:sp>
        <p:nvSpPr>
          <p:cNvPr id="3" name="Slide Number Placeholder 2">
            <a:extLst>
              <a:ext uri="{FF2B5EF4-FFF2-40B4-BE49-F238E27FC236}">
                <a16:creationId xmlns:a16="http://schemas.microsoft.com/office/drawing/2014/main" id="{9B688289-F489-40C6-A665-4EB1B7B52D5F}"/>
              </a:ext>
            </a:extLst>
          </p:cNvPr>
          <p:cNvSpPr>
            <a:spLocks noGrp="1"/>
          </p:cNvSpPr>
          <p:nvPr>
            <p:ph type="sldNum" sz="quarter" idx="12"/>
          </p:nvPr>
        </p:nvSpPr>
        <p:spPr/>
        <p:txBody>
          <a:bodyPr/>
          <a:lstStyle/>
          <a:p>
            <a:fld id="{E2FB73DA-5FDE-45B5-BAA4-C61223CC44F6}" type="slidenum">
              <a:rPr lang="en-US" smtClean="0"/>
              <a:pPr/>
              <a:t>35</a:t>
            </a:fld>
            <a:endParaRPr lang="en-US" dirty="0"/>
          </a:p>
        </p:txBody>
      </p:sp>
      <p:sp>
        <p:nvSpPr>
          <p:cNvPr id="4" name="Title 3">
            <a:extLst>
              <a:ext uri="{FF2B5EF4-FFF2-40B4-BE49-F238E27FC236}">
                <a16:creationId xmlns:a16="http://schemas.microsoft.com/office/drawing/2014/main" id="{2C1846A6-7389-470F-AC2A-3467EEAB44BF}"/>
              </a:ext>
            </a:extLst>
          </p:cNvPr>
          <p:cNvSpPr>
            <a:spLocks noGrp="1"/>
          </p:cNvSpPr>
          <p:nvPr>
            <p:ph type="title"/>
          </p:nvPr>
        </p:nvSpPr>
        <p:spPr/>
        <p:txBody>
          <a:bodyPr/>
          <a:lstStyle/>
          <a:p>
            <a:r>
              <a:rPr lang="en-US" altLang="en-US" dirty="0"/>
              <a:t>Department of the Treasury</a:t>
            </a:r>
            <a:endParaRPr lang="en-US" dirty="0"/>
          </a:p>
        </p:txBody>
      </p:sp>
    </p:spTree>
    <p:extLst>
      <p:ext uri="{BB962C8B-B14F-4D97-AF65-F5344CB8AC3E}">
        <p14:creationId xmlns:p14="http://schemas.microsoft.com/office/powerpoint/2010/main" val="1381697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CCD522-411B-4403-8EA2-86C9C8E36285}"/>
              </a:ext>
            </a:extLst>
          </p:cNvPr>
          <p:cNvSpPr>
            <a:spLocks noGrp="1"/>
          </p:cNvSpPr>
          <p:nvPr>
            <p:ph idx="1"/>
          </p:nvPr>
        </p:nvSpPr>
        <p:spPr/>
        <p:txBody>
          <a:bodyPr/>
          <a:lstStyle/>
          <a:p>
            <a:pPr>
              <a:lnSpc>
                <a:spcPct val="80000"/>
              </a:lnSpc>
              <a:defRPr/>
            </a:pPr>
            <a:r>
              <a:rPr lang="en-US" altLang="en-US" sz="2400" dirty="0"/>
              <a:t>The Department of the Treasury collects debts by reducing or withholding Federal and State payments. These offsets are authorized by the Debt Collection Improvement Act of 1996.</a:t>
            </a:r>
          </a:p>
          <a:p>
            <a:pPr marL="0" indent="0">
              <a:lnSpc>
                <a:spcPct val="80000"/>
              </a:lnSpc>
              <a:buNone/>
              <a:defRPr/>
            </a:pPr>
            <a:endParaRPr lang="en-US" altLang="en-US" sz="2400" dirty="0"/>
          </a:p>
          <a:p>
            <a:pPr>
              <a:lnSpc>
                <a:spcPct val="80000"/>
              </a:lnSpc>
              <a:defRPr/>
            </a:pPr>
            <a:r>
              <a:rPr lang="en-US" altLang="en-US" sz="2400" dirty="0">
                <a:solidFill>
                  <a:srgbClr val="FF0000"/>
                </a:solidFill>
              </a:rPr>
              <a:t>Government-wide Cross-Servicing </a:t>
            </a:r>
            <a:r>
              <a:rPr lang="en-US" altLang="en-US" sz="2400" dirty="0"/>
              <a:t>is the referral of debts to other Federal agencies for specialized handling or to private collection agencies under contract with the Department of the Treasury.</a:t>
            </a:r>
          </a:p>
          <a:p>
            <a:pPr marL="0" indent="0">
              <a:lnSpc>
                <a:spcPct val="80000"/>
              </a:lnSpc>
              <a:buNone/>
              <a:defRPr/>
            </a:pPr>
            <a:endParaRPr lang="en-US" altLang="en-US" sz="2400" dirty="0"/>
          </a:p>
          <a:p>
            <a:pPr>
              <a:lnSpc>
                <a:spcPct val="80000"/>
              </a:lnSpc>
              <a:defRPr/>
            </a:pPr>
            <a:r>
              <a:rPr lang="en-US" altLang="en-US" sz="2400" dirty="0">
                <a:solidFill>
                  <a:srgbClr val="FF0000"/>
                </a:solidFill>
              </a:rPr>
              <a:t>Debt Collection Improvement Act of 1996 </a:t>
            </a:r>
            <a:r>
              <a:rPr lang="en-US" altLang="en-US" sz="2400" dirty="0"/>
              <a:t>also provides for administrative wage garnishment against debtors employed in the private sector and publication of debtor information.  Visit Department of Treasury’s Administrative Wage Garnishment site for additional information.</a:t>
            </a:r>
          </a:p>
          <a:p>
            <a:endParaRPr lang="en-US" dirty="0"/>
          </a:p>
        </p:txBody>
      </p:sp>
      <p:sp>
        <p:nvSpPr>
          <p:cNvPr id="3" name="Slide Number Placeholder 2">
            <a:extLst>
              <a:ext uri="{FF2B5EF4-FFF2-40B4-BE49-F238E27FC236}">
                <a16:creationId xmlns:a16="http://schemas.microsoft.com/office/drawing/2014/main" id="{DC527705-7591-4AD9-B797-B6B489248701}"/>
              </a:ext>
            </a:extLst>
          </p:cNvPr>
          <p:cNvSpPr>
            <a:spLocks noGrp="1"/>
          </p:cNvSpPr>
          <p:nvPr>
            <p:ph type="sldNum" sz="quarter" idx="12"/>
          </p:nvPr>
        </p:nvSpPr>
        <p:spPr/>
        <p:txBody>
          <a:bodyPr/>
          <a:lstStyle/>
          <a:p>
            <a:fld id="{E2FB73DA-5FDE-45B5-BAA4-C61223CC44F6}" type="slidenum">
              <a:rPr lang="en-US" smtClean="0"/>
              <a:pPr/>
              <a:t>36</a:t>
            </a:fld>
            <a:endParaRPr lang="en-US" dirty="0"/>
          </a:p>
        </p:txBody>
      </p:sp>
      <p:sp>
        <p:nvSpPr>
          <p:cNvPr id="4" name="Title 3">
            <a:extLst>
              <a:ext uri="{FF2B5EF4-FFF2-40B4-BE49-F238E27FC236}">
                <a16:creationId xmlns:a16="http://schemas.microsoft.com/office/drawing/2014/main" id="{5EADFAE2-48D4-45B5-AC03-EB5EF9BF6598}"/>
              </a:ext>
            </a:extLst>
          </p:cNvPr>
          <p:cNvSpPr>
            <a:spLocks noGrp="1"/>
          </p:cNvSpPr>
          <p:nvPr>
            <p:ph type="title"/>
          </p:nvPr>
        </p:nvSpPr>
        <p:spPr/>
        <p:txBody>
          <a:bodyPr/>
          <a:lstStyle/>
          <a:p>
            <a:pPr algn="ctr"/>
            <a:r>
              <a:rPr lang="en-US" altLang="en-US" dirty="0"/>
              <a:t>Treasury Offset Program</a:t>
            </a:r>
            <a:endParaRPr lang="en-US" dirty="0"/>
          </a:p>
        </p:txBody>
      </p:sp>
    </p:spTree>
    <p:extLst>
      <p:ext uri="{BB962C8B-B14F-4D97-AF65-F5344CB8AC3E}">
        <p14:creationId xmlns:p14="http://schemas.microsoft.com/office/powerpoint/2010/main" val="16016912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1012A9-0ED5-4AE7-90AB-63961F28BE7B}"/>
              </a:ext>
            </a:extLst>
          </p:cNvPr>
          <p:cNvSpPr>
            <a:spLocks noGrp="1"/>
          </p:cNvSpPr>
          <p:nvPr>
            <p:ph idx="1"/>
          </p:nvPr>
        </p:nvSpPr>
        <p:spPr/>
        <p:txBody>
          <a:bodyPr/>
          <a:lstStyle/>
          <a:p>
            <a:endParaRPr lang="en-US" altLang="en-US" dirty="0" smtClean="0"/>
          </a:p>
          <a:p>
            <a:endParaRPr lang="en-US" altLang="en-US" dirty="0"/>
          </a:p>
          <a:p>
            <a:r>
              <a:rPr lang="en-US" altLang="en-US" dirty="0" smtClean="0"/>
              <a:t>If </a:t>
            </a:r>
            <a:r>
              <a:rPr lang="en-US" altLang="en-US" dirty="0"/>
              <a:t>the collection tools are not successful, VA may refer accounts for litigation by U.S. Attorneys or VA regional counsel.</a:t>
            </a:r>
          </a:p>
          <a:p>
            <a:endParaRPr lang="en-US" dirty="0"/>
          </a:p>
        </p:txBody>
      </p:sp>
      <p:sp>
        <p:nvSpPr>
          <p:cNvPr id="3" name="Slide Number Placeholder 2">
            <a:extLst>
              <a:ext uri="{FF2B5EF4-FFF2-40B4-BE49-F238E27FC236}">
                <a16:creationId xmlns:a16="http://schemas.microsoft.com/office/drawing/2014/main" id="{B1710E13-6366-48EB-9D9C-DDFF3947987B}"/>
              </a:ext>
            </a:extLst>
          </p:cNvPr>
          <p:cNvSpPr>
            <a:spLocks noGrp="1"/>
          </p:cNvSpPr>
          <p:nvPr>
            <p:ph type="sldNum" sz="quarter" idx="12"/>
          </p:nvPr>
        </p:nvSpPr>
        <p:spPr/>
        <p:txBody>
          <a:bodyPr/>
          <a:lstStyle/>
          <a:p>
            <a:fld id="{E2FB73DA-5FDE-45B5-BAA4-C61223CC44F6}" type="slidenum">
              <a:rPr lang="en-US" smtClean="0"/>
              <a:pPr/>
              <a:t>37</a:t>
            </a:fld>
            <a:endParaRPr lang="en-US" dirty="0"/>
          </a:p>
        </p:txBody>
      </p:sp>
      <p:sp>
        <p:nvSpPr>
          <p:cNvPr id="4" name="Title 3">
            <a:extLst>
              <a:ext uri="{FF2B5EF4-FFF2-40B4-BE49-F238E27FC236}">
                <a16:creationId xmlns:a16="http://schemas.microsoft.com/office/drawing/2014/main" id="{B640F34F-C9CB-4873-89C3-6250A3C03F6F}"/>
              </a:ext>
            </a:extLst>
          </p:cNvPr>
          <p:cNvSpPr>
            <a:spLocks noGrp="1"/>
          </p:cNvSpPr>
          <p:nvPr>
            <p:ph type="title"/>
          </p:nvPr>
        </p:nvSpPr>
        <p:spPr/>
        <p:txBody>
          <a:bodyPr/>
          <a:lstStyle/>
          <a:p>
            <a:pPr algn="ctr"/>
            <a:r>
              <a:rPr lang="en-US" altLang="en-US" dirty="0"/>
              <a:t>Department of Justice</a:t>
            </a:r>
            <a:endParaRPr lang="en-US" dirty="0"/>
          </a:p>
        </p:txBody>
      </p:sp>
    </p:spTree>
    <p:extLst>
      <p:ext uri="{BB962C8B-B14F-4D97-AF65-F5344CB8AC3E}">
        <p14:creationId xmlns:p14="http://schemas.microsoft.com/office/powerpoint/2010/main" val="40943623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16353" y="2865299"/>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lstStyle/>
          <a:p>
            <a:pPr marL="0" indent="0" algn="ctr">
              <a:buNone/>
              <a:defRPr/>
            </a:pPr>
            <a:r>
              <a:rPr lang="en-US" altLang="en-US" sz="2400" b="1" u="sng" dirty="0"/>
              <a:t>Compensation/Pension</a:t>
            </a:r>
          </a:p>
          <a:p>
            <a:pPr>
              <a:buFont typeface="Arial" charset="0"/>
              <a:buChar char="•"/>
              <a:defRPr/>
            </a:pPr>
            <a:endParaRPr lang="en-US" altLang="en-US" sz="2400" dirty="0" smtClean="0"/>
          </a:p>
          <a:p>
            <a:pPr>
              <a:buFont typeface="Arial" charset="0"/>
              <a:buChar char="•"/>
              <a:defRPr/>
            </a:pPr>
            <a:r>
              <a:rPr lang="en-US" altLang="en-US" sz="2400" dirty="0" smtClean="0"/>
              <a:t>Changes </a:t>
            </a:r>
            <a:r>
              <a:rPr lang="en-US" altLang="en-US" sz="2400" dirty="0"/>
              <a:t>in income or net worth</a:t>
            </a:r>
          </a:p>
          <a:p>
            <a:pPr>
              <a:buFont typeface="Arial" charset="0"/>
              <a:buChar char="•"/>
              <a:defRPr/>
            </a:pPr>
            <a:r>
              <a:rPr lang="en-US" altLang="en-US" sz="2400" dirty="0"/>
              <a:t>Return to active duty</a:t>
            </a:r>
          </a:p>
          <a:p>
            <a:pPr>
              <a:buFont typeface="Arial" charset="0"/>
              <a:buChar char="•"/>
              <a:defRPr/>
            </a:pPr>
            <a:r>
              <a:rPr lang="en-US" altLang="en-US" sz="2400" dirty="0"/>
              <a:t>Failure to report changes in dependency</a:t>
            </a:r>
          </a:p>
          <a:p>
            <a:pPr>
              <a:buFont typeface="Arial" charset="0"/>
              <a:buChar char="•"/>
              <a:defRPr/>
            </a:pPr>
            <a:r>
              <a:rPr lang="en-US" altLang="en-US" sz="2400" dirty="0"/>
              <a:t>Fugitive felon status or incarceration</a:t>
            </a:r>
          </a:p>
          <a:p>
            <a:pPr>
              <a:buFont typeface="Arial" charset="0"/>
              <a:buChar char="•"/>
              <a:defRPr/>
            </a:pPr>
            <a:r>
              <a:rPr lang="en-US" altLang="en-US" sz="2400" dirty="0"/>
              <a:t>Payments issued after death of beneficiary</a:t>
            </a:r>
          </a:p>
          <a:p>
            <a:endParaRPr lang="en-US" dirty="0"/>
          </a:p>
        </p:txBody>
      </p:sp>
      <p:sp>
        <p:nvSpPr>
          <p:cNvPr id="3" name="Content Placeholder 2"/>
          <p:cNvSpPr>
            <a:spLocks noGrp="1"/>
          </p:cNvSpPr>
          <p:nvPr>
            <p:ph sz="half" idx="2"/>
          </p:nvPr>
        </p:nvSpPr>
        <p:spPr/>
        <p:txBody>
          <a:bodyPr/>
          <a:lstStyle/>
          <a:p>
            <a:pPr marL="0" indent="0" algn="ctr">
              <a:buFont typeface="Arial" charset="0"/>
              <a:buNone/>
              <a:defRPr/>
            </a:pPr>
            <a:r>
              <a:rPr lang="en-US" sz="2800" b="1" u="sng" dirty="0"/>
              <a:t>Education</a:t>
            </a:r>
          </a:p>
          <a:p>
            <a:pPr>
              <a:buFont typeface="Arial" charset="0"/>
              <a:buChar char="•"/>
              <a:defRPr/>
            </a:pPr>
            <a:endParaRPr lang="en-US" altLang="en-US" sz="2400" dirty="0" smtClean="0"/>
          </a:p>
          <a:p>
            <a:pPr>
              <a:buFont typeface="Arial" charset="0"/>
              <a:buChar char="•"/>
              <a:defRPr/>
            </a:pPr>
            <a:r>
              <a:rPr lang="en-US" altLang="en-US" sz="2400" dirty="0" smtClean="0"/>
              <a:t>Withdrawal </a:t>
            </a:r>
            <a:r>
              <a:rPr lang="en-US" altLang="en-US" sz="2400" dirty="0"/>
              <a:t>from class</a:t>
            </a:r>
          </a:p>
          <a:p>
            <a:pPr>
              <a:buFont typeface="Arial" charset="0"/>
              <a:buChar char="•"/>
              <a:defRPr/>
            </a:pPr>
            <a:r>
              <a:rPr lang="en-US" altLang="en-US" sz="2400" dirty="0"/>
              <a:t>Not attending class</a:t>
            </a:r>
          </a:p>
          <a:p>
            <a:pPr>
              <a:buFont typeface="Arial" charset="0"/>
              <a:buChar char="•"/>
              <a:defRPr/>
            </a:pPr>
            <a:r>
              <a:rPr lang="en-US" altLang="en-US" sz="2400" dirty="0"/>
              <a:t>Class did not count towards graduation</a:t>
            </a:r>
          </a:p>
          <a:p>
            <a:pPr>
              <a:buFont typeface="Arial" charset="0"/>
              <a:buChar char="•"/>
              <a:defRPr/>
            </a:pPr>
            <a:r>
              <a:rPr lang="en-US" altLang="en-US" sz="2400" dirty="0" smtClean="0"/>
              <a:t>Duplicate </a:t>
            </a:r>
            <a:r>
              <a:rPr lang="en-US" altLang="en-US" sz="2400" dirty="0"/>
              <a:t>or erroneous payments issued</a:t>
            </a:r>
          </a:p>
          <a:p>
            <a:pPr marL="0" indent="0" algn="ctr">
              <a:buFont typeface="Arial" charset="0"/>
              <a:buNone/>
              <a:defRPr/>
            </a:pPr>
            <a:endParaRPr lang="en-US" b="1" dirty="0"/>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4</a:t>
            </a:fld>
            <a:endParaRPr lang="en-US"/>
          </a:p>
        </p:txBody>
      </p:sp>
      <p:sp>
        <p:nvSpPr>
          <p:cNvPr id="5" name="Title 4"/>
          <p:cNvSpPr>
            <a:spLocks noGrp="1"/>
          </p:cNvSpPr>
          <p:nvPr>
            <p:ph type="title"/>
          </p:nvPr>
        </p:nvSpPr>
        <p:spPr/>
        <p:txBody>
          <a:bodyPr/>
          <a:lstStyle/>
          <a:p>
            <a:r>
              <a:rPr lang="en-US" altLang="en-US" dirty="0"/>
              <a:t>Common reasons for debt</a:t>
            </a:r>
            <a:endParaRPr lang="en-US" dirty="0"/>
          </a:p>
        </p:txBody>
      </p:sp>
    </p:spTree>
    <p:extLst>
      <p:ext uri="{BB962C8B-B14F-4D97-AF65-F5344CB8AC3E}">
        <p14:creationId xmlns:p14="http://schemas.microsoft.com/office/powerpoint/2010/main" val="1830216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86A155-C154-4695-8638-5ADAACB9BF90}"/>
              </a:ext>
            </a:extLst>
          </p:cNvPr>
          <p:cNvSpPr>
            <a:spLocks noGrp="1"/>
          </p:cNvSpPr>
          <p:nvPr>
            <p:ph idx="1"/>
          </p:nvPr>
        </p:nvSpPr>
        <p:spPr>
          <a:xfrm>
            <a:off x="913463" y="1700784"/>
            <a:ext cx="6266825" cy="4242816"/>
          </a:xfrm>
        </p:spPr>
        <p:txBody>
          <a:bodyPr/>
          <a:lstStyle/>
          <a:p>
            <a:endParaRPr lang="en-US" altLang="en-US" sz="2800" dirty="0" smtClean="0"/>
          </a:p>
          <a:p>
            <a:r>
              <a:rPr lang="en-US" altLang="en-US" sz="2800" dirty="0" smtClean="0"/>
              <a:t>Debt </a:t>
            </a:r>
            <a:r>
              <a:rPr lang="en-US" altLang="en-US" sz="2800" dirty="0"/>
              <a:t>due to home loan indebtedness</a:t>
            </a:r>
          </a:p>
          <a:p>
            <a:endParaRPr lang="en-US" altLang="en-US" sz="2800" dirty="0" smtClean="0"/>
          </a:p>
          <a:p>
            <a:r>
              <a:rPr lang="en-US" altLang="en-US" sz="2800" dirty="0" smtClean="0"/>
              <a:t>Medical </a:t>
            </a:r>
            <a:r>
              <a:rPr lang="en-US" altLang="en-US" sz="2800" dirty="0" smtClean="0"/>
              <a:t>copays</a:t>
            </a:r>
            <a:endParaRPr lang="en-US" altLang="en-US" sz="2800" dirty="0"/>
          </a:p>
          <a:p>
            <a:endParaRPr lang="en-US" altLang="en-US" sz="2800" dirty="0" smtClean="0"/>
          </a:p>
          <a:p>
            <a:pPr marL="0" indent="0">
              <a:buNone/>
            </a:pPr>
            <a:endParaRPr lang="en-US" dirty="0"/>
          </a:p>
        </p:txBody>
      </p:sp>
      <p:sp>
        <p:nvSpPr>
          <p:cNvPr id="3" name="Slide Number Placeholder 2">
            <a:extLst>
              <a:ext uri="{FF2B5EF4-FFF2-40B4-BE49-F238E27FC236}">
                <a16:creationId xmlns:a16="http://schemas.microsoft.com/office/drawing/2014/main" id="{F04E5F4A-18BD-4ABA-8684-83982E42E49C}"/>
              </a:ext>
            </a:extLst>
          </p:cNvPr>
          <p:cNvSpPr>
            <a:spLocks noGrp="1"/>
          </p:cNvSpPr>
          <p:nvPr>
            <p:ph type="sldNum" sz="quarter" idx="12"/>
          </p:nvPr>
        </p:nvSpPr>
        <p:spPr/>
        <p:txBody>
          <a:bodyPr/>
          <a:lstStyle/>
          <a:p>
            <a:fld id="{E2FB73DA-5FDE-45B5-BAA4-C61223CC44F6}" type="slidenum">
              <a:rPr lang="en-US" smtClean="0"/>
              <a:pPr/>
              <a:t>5</a:t>
            </a:fld>
            <a:endParaRPr lang="en-US" dirty="0"/>
          </a:p>
        </p:txBody>
      </p:sp>
      <p:sp>
        <p:nvSpPr>
          <p:cNvPr id="4" name="Title 3">
            <a:extLst>
              <a:ext uri="{FF2B5EF4-FFF2-40B4-BE49-F238E27FC236}">
                <a16:creationId xmlns:a16="http://schemas.microsoft.com/office/drawing/2014/main" id="{67B93A74-2D5C-4AF6-B0A4-A214BAC60ED6}"/>
              </a:ext>
            </a:extLst>
          </p:cNvPr>
          <p:cNvSpPr>
            <a:spLocks noGrp="1"/>
          </p:cNvSpPr>
          <p:nvPr>
            <p:ph type="title"/>
          </p:nvPr>
        </p:nvSpPr>
        <p:spPr/>
        <p:txBody>
          <a:bodyPr/>
          <a:lstStyle/>
          <a:p>
            <a:r>
              <a:rPr lang="en-US" altLang="en-US" dirty="0"/>
              <a:t>Common reasons for debt</a:t>
            </a:r>
            <a:endParaRPr lang="en-US" dirty="0"/>
          </a:p>
        </p:txBody>
      </p:sp>
    </p:spTree>
    <p:extLst>
      <p:ext uri="{BB962C8B-B14F-4D97-AF65-F5344CB8AC3E}">
        <p14:creationId xmlns:p14="http://schemas.microsoft.com/office/powerpoint/2010/main" val="2939579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8E9ACA4-95F3-4481-BDA3-4651434F74DF}"/>
              </a:ext>
            </a:extLst>
          </p:cNvPr>
          <p:cNvSpPr>
            <a:spLocks noGrp="1"/>
          </p:cNvSpPr>
          <p:nvPr>
            <p:ph idx="1"/>
          </p:nvPr>
        </p:nvSpPr>
        <p:spPr>
          <a:xfrm>
            <a:off x="511314" y="1431142"/>
            <a:ext cx="7886700" cy="4123144"/>
          </a:xfrm>
        </p:spPr>
        <p:txBody>
          <a:bodyPr/>
          <a:lstStyle/>
          <a:p>
            <a:pPr marL="0" indent="0">
              <a:buNone/>
              <a:defRPr/>
            </a:pPr>
            <a:r>
              <a:rPr lang="en-US" altLang="en-US" dirty="0" smtClean="0"/>
              <a:t>Notification Letter explaining debt – first sent 10 - 30 days after DMC is notified of debt depending on type of debt</a:t>
            </a:r>
            <a:endParaRPr lang="en-US" altLang="en-US" dirty="0"/>
          </a:p>
          <a:p>
            <a:pPr marL="0" indent="0">
              <a:buNone/>
              <a:defRPr/>
            </a:pPr>
            <a:endParaRPr lang="en-US" altLang="en-US" dirty="0" smtClean="0"/>
          </a:p>
          <a:p>
            <a:pPr marL="0" indent="0">
              <a:buNone/>
              <a:defRPr/>
            </a:pPr>
            <a:r>
              <a:rPr lang="en-US" altLang="en-US" dirty="0" smtClean="0"/>
              <a:t>This letter includes:</a:t>
            </a:r>
            <a:endParaRPr lang="en-US" altLang="en-US" dirty="0"/>
          </a:p>
          <a:p>
            <a:pPr lvl="1">
              <a:defRPr/>
            </a:pPr>
            <a:r>
              <a:rPr lang="en-US" altLang="en-US" dirty="0" smtClean="0"/>
              <a:t>Right </a:t>
            </a:r>
            <a:r>
              <a:rPr lang="en-US" altLang="en-US" dirty="0"/>
              <a:t>to request waiver or offer compromise</a:t>
            </a:r>
          </a:p>
          <a:p>
            <a:pPr marL="457200" lvl="1" indent="0">
              <a:buNone/>
              <a:defRPr/>
            </a:pPr>
            <a:endParaRPr lang="en-US" altLang="en-US" sz="700" dirty="0"/>
          </a:p>
          <a:p>
            <a:pPr lvl="1">
              <a:defRPr/>
            </a:pPr>
            <a:r>
              <a:rPr lang="en-US" altLang="en-US" dirty="0"/>
              <a:t>Time limits to make request/offer</a:t>
            </a:r>
          </a:p>
          <a:p>
            <a:pPr marL="457200" lvl="1" indent="0">
              <a:buNone/>
              <a:defRPr/>
            </a:pPr>
            <a:endParaRPr lang="en-US" altLang="en-US" sz="700" dirty="0"/>
          </a:p>
          <a:p>
            <a:pPr lvl="1">
              <a:defRPr/>
            </a:pPr>
            <a:r>
              <a:rPr lang="en-US" altLang="en-US" dirty="0" smtClean="0"/>
              <a:t>How to dispute the debt</a:t>
            </a:r>
            <a:endParaRPr lang="en-US" altLang="en-US" dirty="0"/>
          </a:p>
          <a:p>
            <a:endParaRPr lang="en-US" dirty="0"/>
          </a:p>
        </p:txBody>
      </p:sp>
      <p:sp>
        <p:nvSpPr>
          <p:cNvPr id="3" name="Slide Number Placeholder 2">
            <a:extLst>
              <a:ext uri="{FF2B5EF4-FFF2-40B4-BE49-F238E27FC236}">
                <a16:creationId xmlns:a16="http://schemas.microsoft.com/office/drawing/2014/main" id="{810F4BA8-1A5B-4A2F-9242-6B3A5AF2CE32}"/>
              </a:ext>
            </a:extLst>
          </p:cNvPr>
          <p:cNvSpPr>
            <a:spLocks noGrp="1"/>
          </p:cNvSpPr>
          <p:nvPr>
            <p:ph type="sldNum" sz="quarter" idx="12"/>
          </p:nvPr>
        </p:nvSpPr>
        <p:spPr/>
        <p:txBody>
          <a:bodyPr/>
          <a:lstStyle/>
          <a:p>
            <a:fld id="{E2FB73DA-5FDE-45B5-BAA4-C61223CC44F6}" type="slidenum">
              <a:rPr lang="en-US" smtClean="0"/>
              <a:pPr/>
              <a:t>6</a:t>
            </a:fld>
            <a:endParaRPr lang="en-US" dirty="0"/>
          </a:p>
        </p:txBody>
      </p:sp>
      <p:sp>
        <p:nvSpPr>
          <p:cNvPr id="4" name="Title 3">
            <a:extLst>
              <a:ext uri="{FF2B5EF4-FFF2-40B4-BE49-F238E27FC236}">
                <a16:creationId xmlns:a16="http://schemas.microsoft.com/office/drawing/2014/main" id="{960A568E-D3E5-4E82-BE93-5B1EA9EDD974}"/>
              </a:ext>
            </a:extLst>
          </p:cNvPr>
          <p:cNvSpPr>
            <a:spLocks noGrp="1"/>
          </p:cNvSpPr>
          <p:nvPr>
            <p:ph type="title"/>
          </p:nvPr>
        </p:nvSpPr>
        <p:spPr/>
        <p:txBody>
          <a:bodyPr/>
          <a:lstStyle/>
          <a:p>
            <a:pPr algn="ctr"/>
            <a:r>
              <a:rPr lang="en-US" altLang="en-US" dirty="0"/>
              <a:t>Notification process</a:t>
            </a:r>
            <a:endParaRPr lang="en-US" dirty="0"/>
          </a:p>
        </p:txBody>
      </p:sp>
    </p:spTree>
    <p:extLst>
      <p:ext uri="{BB962C8B-B14F-4D97-AF65-F5344CB8AC3E}">
        <p14:creationId xmlns:p14="http://schemas.microsoft.com/office/powerpoint/2010/main" val="1401429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5D5FB2-34BA-40E2-B5D9-63DC595D5425}"/>
              </a:ext>
            </a:extLst>
          </p:cNvPr>
          <p:cNvSpPr>
            <a:spLocks noGrp="1"/>
          </p:cNvSpPr>
          <p:nvPr>
            <p:ph sz="half" idx="1"/>
          </p:nvPr>
        </p:nvSpPr>
        <p:spPr>
          <a:xfrm>
            <a:off x="628650" y="1458072"/>
            <a:ext cx="3867150" cy="5027788"/>
          </a:xfrm>
        </p:spPr>
        <p:txBody>
          <a:bodyPr/>
          <a:lstStyle/>
          <a:p>
            <a:r>
              <a:rPr lang="en-US" sz="2400" b="1" u="sng" dirty="0">
                <a:solidFill>
                  <a:srgbClr val="FF0000"/>
                </a:solidFill>
              </a:rPr>
              <a:t>Compensation/Pension</a:t>
            </a:r>
          </a:p>
          <a:p>
            <a:r>
              <a:rPr lang="en-US" sz="2400" dirty="0"/>
              <a:t>Address information comes from RO or Pension Center</a:t>
            </a:r>
          </a:p>
          <a:p>
            <a:r>
              <a:rPr lang="en-US" sz="2400" dirty="0"/>
              <a:t>Letter is sent 10 days after DMC receives debt</a:t>
            </a:r>
          </a:p>
          <a:p>
            <a:r>
              <a:rPr lang="en-US" sz="2400" dirty="0"/>
              <a:t>If debtor has active benefits, letter notifies benefits </a:t>
            </a:r>
            <a:r>
              <a:rPr lang="en-US" sz="2400" dirty="0" smtClean="0"/>
              <a:t>will </a:t>
            </a:r>
            <a:r>
              <a:rPr lang="en-US" sz="2400" dirty="0"/>
              <a:t>be offset in 60 days</a:t>
            </a:r>
          </a:p>
          <a:p>
            <a:r>
              <a:rPr lang="en-US" sz="2400" dirty="0"/>
              <a:t>If debtor is not receiving benefits, letter advises debtor to contact DMC  </a:t>
            </a:r>
          </a:p>
          <a:p>
            <a:endParaRPr lang="en-US" dirty="0"/>
          </a:p>
        </p:txBody>
      </p:sp>
      <p:sp>
        <p:nvSpPr>
          <p:cNvPr id="3" name="Content Placeholder 2">
            <a:extLst>
              <a:ext uri="{FF2B5EF4-FFF2-40B4-BE49-F238E27FC236}">
                <a16:creationId xmlns:a16="http://schemas.microsoft.com/office/drawing/2014/main" id="{41E65718-7415-4757-B676-126720480062}"/>
              </a:ext>
            </a:extLst>
          </p:cNvPr>
          <p:cNvSpPr>
            <a:spLocks noGrp="1"/>
          </p:cNvSpPr>
          <p:nvPr>
            <p:ph sz="half" idx="2"/>
          </p:nvPr>
        </p:nvSpPr>
        <p:spPr>
          <a:xfrm>
            <a:off x="4648200" y="1458073"/>
            <a:ext cx="3867150" cy="5263402"/>
          </a:xfrm>
        </p:spPr>
        <p:txBody>
          <a:bodyPr/>
          <a:lstStyle/>
          <a:p>
            <a:r>
              <a:rPr lang="en-US" sz="2400" b="1" u="sng" dirty="0">
                <a:solidFill>
                  <a:srgbClr val="FF0000"/>
                </a:solidFill>
              </a:rPr>
              <a:t>Education</a:t>
            </a:r>
          </a:p>
          <a:p>
            <a:r>
              <a:rPr lang="en-US" sz="2000" dirty="0"/>
              <a:t>Address information comes from Education Center</a:t>
            </a:r>
          </a:p>
          <a:p>
            <a:r>
              <a:rPr lang="en-US" sz="2000" dirty="0"/>
              <a:t>Letter is sent 10-30 days after DMC receives debt </a:t>
            </a:r>
          </a:p>
          <a:p>
            <a:r>
              <a:rPr lang="en-US" sz="2000" dirty="0"/>
              <a:t>Education benefit offset can begin 30 days after debt created</a:t>
            </a:r>
          </a:p>
          <a:p>
            <a:r>
              <a:rPr lang="en-US" sz="2000" dirty="0"/>
              <a:t>If education benefits not available,  DMC provides 60 day notice before offset of other benefits </a:t>
            </a:r>
          </a:p>
          <a:p>
            <a:r>
              <a:rPr lang="en-US" sz="2000" dirty="0"/>
              <a:t>If debtor is not receiving benefits, letter advises debtor to contact DMC  </a:t>
            </a:r>
          </a:p>
          <a:p>
            <a:endParaRPr lang="en-US" dirty="0"/>
          </a:p>
        </p:txBody>
      </p:sp>
      <p:sp>
        <p:nvSpPr>
          <p:cNvPr id="4" name="Slide Number Placeholder 3">
            <a:extLst>
              <a:ext uri="{FF2B5EF4-FFF2-40B4-BE49-F238E27FC236}">
                <a16:creationId xmlns:a16="http://schemas.microsoft.com/office/drawing/2014/main" id="{E32A6D77-0B17-483A-AC9D-1DF1F7B26A8C}"/>
              </a:ext>
            </a:extLst>
          </p:cNvPr>
          <p:cNvSpPr>
            <a:spLocks noGrp="1"/>
          </p:cNvSpPr>
          <p:nvPr>
            <p:ph type="sldNum" sz="quarter" idx="12"/>
          </p:nvPr>
        </p:nvSpPr>
        <p:spPr/>
        <p:txBody>
          <a:bodyPr/>
          <a:lstStyle/>
          <a:p>
            <a:fld id="{60B18D57-13A5-4968-950D-8FEF41FA4399}" type="slidenum">
              <a:rPr lang="en-US" smtClean="0"/>
              <a:t>7</a:t>
            </a:fld>
            <a:endParaRPr lang="en-US"/>
          </a:p>
        </p:txBody>
      </p:sp>
      <p:sp>
        <p:nvSpPr>
          <p:cNvPr id="5" name="Title 4">
            <a:extLst>
              <a:ext uri="{FF2B5EF4-FFF2-40B4-BE49-F238E27FC236}">
                <a16:creationId xmlns:a16="http://schemas.microsoft.com/office/drawing/2014/main" id="{CAFA7447-43D0-4A1D-84FD-00F7D8DFECD6}"/>
              </a:ext>
            </a:extLst>
          </p:cNvPr>
          <p:cNvSpPr>
            <a:spLocks noGrp="1"/>
          </p:cNvSpPr>
          <p:nvPr>
            <p:ph type="title"/>
          </p:nvPr>
        </p:nvSpPr>
        <p:spPr/>
        <p:txBody>
          <a:bodyPr/>
          <a:lstStyle/>
          <a:p>
            <a:r>
              <a:rPr lang="en-US" altLang="en-US" dirty="0"/>
              <a:t>Initial Debt Notification from DMC</a:t>
            </a:r>
            <a:endParaRPr lang="en-US" dirty="0"/>
          </a:p>
        </p:txBody>
      </p:sp>
    </p:spTree>
    <p:extLst>
      <p:ext uri="{BB962C8B-B14F-4D97-AF65-F5344CB8AC3E}">
        <p14:creationId xmlns:p14="http://schemas.microsoft.com/office/powerpoint/2010/main" val="1277782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E65718-7415-4757-B676-126720480062}"/>
              </a:ext>
            </a:extLst>
          </p:cNvPr>
          <p:cNvSpPr>
            <a:spLocks noGrp="1"/>
          </p:cNvSpPr>
          <p:nvPr>
            <p:ph sz="half" idx="2"/>
          </p:nvPr>
        </p:nvSpPr>
        <p:spPr>
          <a:xfrm>
            <a:off x="536028" y="1458073"/>
            <a:ext cx="7979322" cy="5263402"/>
          </a:xfrm>
        </p:spPr>
        <p:txBody>
          <a:bodyPr/>
          <a:lstStyle/>
          <a:p>
            <a:r>
              <a:rPr lang="en-US" sz="2400" dirty="0" smtClean="0"/>
              <a:t>If the debtor does not respond to the initial debt letter, the DMC will send a second letter after 30 days </a:t>
            </a:r>
          </a:p>
          <a:p>
            <a:endParaRPr lang="en-US" sz="2400" dirty="0" smtClean="0"/>
          </a:p>
          <a:p>
            <a:r>
              <a:rPr lang="en-US" sz="2400" dirty="0" smtClean="0"/>
              <a:t>If still no response, the DMC will send a third notice after another 30 days</a:t>
            </a:r>
            <a:endParaRPr lang="en-US" sz="2400" dirty="0"/>
          </a:p>
          <a:p>
            <a:endParaRPr lang="en-US" sz="2400" dirty="0" smtClean="0"/>
          </a:p>
          <a:p>
            <a:r>
              <a:rPr lang="en-US" sz="2400" dirty="0" smtClean="0"/>
              <a:t>If after 60 days from the 2</a:t>
            </a:r>
            <a:r>
              <a:rPr lang="en-US" sz="2400" baseline="30000" dirty="0" smtClean="0"/>
              <a:t>nd</a:t>
            </a:r>
            <a:r>
              <a:rPr lang="en-US" sz="2400" dirty="0" smtClean="0"/>
              <a:t> notice there still has been </a:t>
            </a:r>
            <a:r>
              <a:rPr lang="en-US" sz="2400" dirty="0" smtClean="0"/>
              <a:t>no response from the debtor, the </a:t>
            </a:r>
            <a:r>
              <a:rPr lang="en-US" sz="2400" dirty="0" smtClean="0"/>
              <a:t>debt will be referred to credit reporting agencies</a:t>
            </a:r>
          </a:p>
          <a:p>
            <a:endParaRPr lang="en-US" sz="2400" dirty="0"/>
          </a:p>
          <a:p>
            <a:r>
              <a:rPr lang="en-US" sz="2400" dirty="0" smtClean="0"/>
              <a:t>If after 60 days from the 3</a:t>
            </a:r>
            <a:r>
              <a:rPr lang="en-US" sz="2400" baseline="30000" dirty="0" smtClean="0"/>
              <a:t>rd</a:t>
            </a:r>
            <a:r>
              <a:rPr lang="en-US" sz="2400" dirty="0" smtClean="0"/>
              <a:t> notice there has still been no response, the debt is referred to the treasury for collection </a:t>
            </a:r>
          </a:p>
          <a:p>
            <a:endParaRPr lang="en-US" sz="2400" dirty="0"/>
          </a:p>
          <a:p>
            <a:pPr marL="0" indent="0">
              <a:buNone/>
            </a:pPr>
            <a:endParaRPr lang="en-US" sz="2000" dirty="0"/>
          </a:p>
          <a:p>
            <a:endParaRPr lang="en-US" dirty="0"/>
          </a:p>
        </p:txBody>
      </p:sp>
      <p:sp>
        <p:nvSpPr>
          <p:cNvPr id="4" name="Slide Number Placeholder 3">
            <a:extLst>
              <a:ext uri="{FF2B5EF4-FFF2-40B4-BE49-F238E27FC236}">
                <a16:creationId xmlns:a16="http://schemas.microsoft.com/office/drawing/2014/main" id="{E32A6D77-0B17-483A-AC9D-1DF1F7B26A8C}"/>
              </a:ext>
            </a:extLst>
          </p:cNvPr>
          <p:cNvSpPr>
            <a:spLocks noGrp="1"/>
          </p:cNvSpPr>
          <p:nvPr>
            <p:ph type="sldNum" sz="quarter" idx="12"/>
          </p:nvPr>
        </p:nvSpPr>
        <p:spPr/>
        <p:txBody>
          <a:bodyPr/>
          <a:lstStyle/>
          <a:p>
            <a:fld id="{60B18D57-13A5-4968-950D-8FEF41FA4399}" type="slidenum">
              <a:rPr lang="en-US" smtClean="0"/>
              <a:t>8</a:t>
            </a:fld>
            <a:endParaRPr lang="en-US"/>
          </a:p>
        </p:txBody>
      </p:sp>
      <p:sp>
        <p:nvSpPr>
          <p:cNvPr id="5" name="Title 4">
            <a:extLst>
              <a:ext uri="{FF2B5EF4-FFF2-40B4-BE49-F238E27FC236}">
                <a16:creationId xmlns:a16="http://schemas.microsoft.com/office/drawing/2014/main" id="{CAFA7447-43D0-4A1D-84FD-00F7D8DFECD6}"/>
              </a:ext>
            </a:extLst>
          </p:cNvPr>
          <p:cNvSpPr>
            <a:spLocks noGrp="1"/>
          </p:cNvSpPr>
          <p:nvPr>
            <p:ph type="title"/>
          </p:nvPr>
        </p:nvSpPr>
        <p:spPr/>
        <p:txBody>
          <a:bodyPr/>
          <a:lstStyle/>
          <a:p>
            <a:r>
              <a:rPr lang="en-US" altLang="en-US" dirty="0" smtClean="0"/>
              <a:t>Subsequent</a:t>
            </a:r>
            <a:r>
              <a:rPr lang="en-US" altLang="en-US" dirty="0" smtClean="0"/>
              <a:t> </a:t>
            </a:r>
            <a:r>
              <a:rPr lang="en-US" altLang="en-US" dirty="0"/>
              <a:t>Debt </a:t>
            </a:r>
            <a:r>
              <a:rPr lang="en-US" altLang="en-US" dirty="0" smtClean="0"/>
              <a:t>Notifications </a:t>
            </a:r>
            <a:r>
              <a:rPr lang="en-US" altLang="en-US" dirty="0"/>
              <a:t>from DMC</a:t>
            </a:r>
            <a:endParaRPr lang="en-US" dirty="0"/>
          </a:p>
        </p:txBody>
      </p:sp>
    </p:spTree>
    <p:extLst>
      <p:ext uri="{BB962C8B-B14F-4D97-AF65-F5344CB8AC3E}">
        <p14:creationId xmlns:p14="http://schemas.microsoft.com/office/powerpoint/2010/main" val="622528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3012B7-62A8-4FA6-8949-8091CC378440}"/>
              </a:ext>
            </a:extLst>
          </p:cNvPr>
          <p:cNvSpPr>
            <a:spLocks noGrp="1"/>
          </p:cNvSpPr>
          <p:nvPr>
            <p:ph idx="1"/>
          </p:nvPr>
        </p:nvSpPr>
        <p:spPr>
          <a:xfrm>
            <a:off x="628650" y="1393235"/>
            <a:ext cx="7886700" cy="5328239"/>
          </a:xfrm>
        </p:spPr>
        <p:txBody>
          <a:bodyPr/>
          <a:lstStyle/>
          <a:p>
            <a:pPr>
              <a:defRPr/>
            </a:pPr>
            <a:r>
              <a:rPr lang="en-US" altLang="en-US" dirty="0"/>
              <a:t>Request audit of overpayment</a:t>
            </a:r>
          </a:p>
          <a:p>
            <a:pPr lvl="1">
              <a:defRPr/>
            </a:pPr>
            <a:r>
              <a:rPr lang="en-US" altLang="en-US" dirty="0" smtClean="0"/>
              <a:t>Written request</a:t>
            </a:r>
          </a:p>
          <a:p>
            <a:pPr lvl="1">
              <a:defRPr/>
            </a:pPr>
            <a:endParaRPr lang="en-US" altLang="en-US" dirty="0"/>
          </a:p>
          <a:p>
            <a:pPr>
              <a:defRPr/>
            </a:pPr>
            <a:r>
              <a:rPr lang="en-US" altLang="en-US" dirty="0"/>
              <a:t>Send letter to:</a:t>
            </a:r>
          </a:p>
          <a:p>
            <a:pPr lvl="1">
              <a:defRPr/>
            </a:pPr>
            <a:r>
              <a:rPr lang="en-US" altLang="en-US" sz="2400" i="1" dirty="0"/>
              <a:t>U.S. Department of Veterans Affairs</a:t>
            </a:r>
            <a:br>
              <a:rPr lang="en-US" altLang="en-US" sz="2400" i="1" dirty="0"/>
            </a:br>
            <a:r>
              <a:rPr lang="en-US" altLang="en-US" sz="2400" i="1" dirty="0"/>
              <a:t>Debt Management Center</a:t>
            </a:r>
            <a:br>
              <a:rPr lang="en-US" altLang="en-US" sz="2400" i="1" dirty="0"/>
            </a:br>
            <a:r>
              <a:rPr lang="en-US" altLang="en-US" sz="2400" i="1" dirty="0"/>
              <a:t>P.O. Box 11930</a:t>
            </a:r>
            <a:br>
              <a:rPr lang="en-US" altLang="en-US" sz="2400" i="1" dirty="0"/>
            </a:br>
            <a:r>
              <a:rPr lang="en-US" altLang="en-US" sz="2400" i="1" dirty="0"/>
              <a:t>St. Paul, MN </a:t>
            </a:r>
            <a:r>
              <a:rPr lang="en-US" altLang="en-US" sz="2400" i="1" dirty="0" smtClean="0"/>
              <a:t>55111</a:t>
            </a:r>
            <a:endParaRPr lang="en-US" altLang="en-US" sz="2400" i="1" dirty="0"/>
          </a:p>
          <a:p>
            <a:pPr algn="ctr"/>
            <a:endParaRPr lang="en-US" altLang="en-US" u="sng" dirty="0" smtClean="0">
              <a:solidFill>
                <a:srgbClr val="FF0000"/>
              </a:solidFill>
            </a:endParaRPr>
          </a:p>
          <a:p>
            <a:pPr algn="ctr"/>
            <a:r>
              <a:rPr lang="en-US" altLang="en-US" u="sng" dirty="0" smtClean="0">
                <a:solidFill>
                  <a:srgbClr val="FF0000"/>
                </a:solidFill>
              </a:rPr>
              <a:t>**</a:t>
            </a:r>
            <a:r>
              <a:rPr lang="en-US" altLang="en-US" u="sng" dirty="0">
                <a:solidFill>
                  <a:srgbClr val="FF0000"/>
                </a:solidFill>
              </a:rPr>
              <a:t>VSO only DMC line</a:t>
            </a:r>
            <a:r>
              <a:rPr lang="en-US" altLang="en-US" b="1" dirty="0">
                <a:solidFill>
                  <a:srgbClr val="000000"/>
                </a:solidFill>
              </a:rPr>
              <a:t>: </a:t>
            </a:r>
            <a:r>
              <a:rPr lang="en-US" altLang="en-US" dirty="0">
                <a:solidFill>
                  <a:srgbClr val="000000"/>
                </a:solidFill>
              </a:rPr>
              <a:t>(612) 970-5737</a:t>
            </a:r>
          </a:p>
          <a:p>
            <a:pPr algn="ctr"/>
            <a:endParaRPr lang="en-US" altLang="en-US" dirty="0"/>
          </a:p>
          <a:p>
            <a:pPr algn="ctr"/>
            <a:endParaRPr lang="en-US" altLang="en-US" dirty="0"/>
          </a:p>
          <a:p>
            <a:pPr lvl="1">
              <a:defRPr/>
            </a:pPr>
            <a:endParaRPr lang="en-US" altLang="en-US" dirty="0"/>
          </a:p>
          <a:p>
            <a:endParaRPr lang="en-US" dirty="0"/>
          </a:p>
        </p:txBody>
      </p:sp>
      <p:sp>
        <p:nvSpPr>
          <p:cNvPr id="3" name="Slide Number Placeholder 2">
            <a:extLst>
              <a:ext uri="{FF2B5EF4-FFF2-40B4-BE49-F238E27FC236}">
                <a16:creationId xmlns:a16="http://schemas.microsoft.com/office/drawing/2014/main" id="{056A6734-4EE4-4CD2-B06C-C9996CF7F6F7}"/>
              </a:ext>
            </a:extLst>
          </p:cNvPr>
          <p:cNvSpPr>
            <a:spLocks noGrp="1"/>
          </p:cNvSpPr>
          <p:nvPr>
            <p:ph type="sldNum" sz="quarter" idx="12"/>
          </p:nvPr>
        </p:nvSpPr>
        <p:spPr/>
        <p:txBody>
          <a:bodyPr/>
          <a:lstStyle/>
          <a:p>
            <a:fld id="{E2FB73DA-5FDE-45B5-BAA4-C61223CC44F6}" type="slidenum">
              <a:rPr lang="en-US" smtClean="0"/>
              <a:pPr/>
              <a:t>9</a:t>
            </a:fld>
            <a:endParaRPr lang="en-US" dirty="0"/>
          </a:p>
        </p:txBody>
      </p:sp>
      <p:sp>
        <p:nvSpPr>
          <p:cNvPr id="4" name="Title 3">
            <a:extLst>
              <a:ext uri="{FF2B5EF4-FFF2-40B4-BE49-F238E27FC236}">
                <a16:creationId xmlns:a16="http://schemas.microsoft.com/office/drawing/2014/main" id="{7AC51AE3-1A47-4EB2-94A3-DBB5B00A38B1}"/>
              </a:ext>
            </a:extLst>
          </p:cNvPr>
          <p:cNvSpPr>
            <a:spLocks noGrp="1"/>
          </p:cNvSpPr>
          <p:nvPr>
            <p:ph type="title"/>
          </p:nvPr>
        </p:nvSpPr>
        <p:spPr/>
        <p:txBody>
          <a:bodyPr/>
          <a:lstStyle/>
          <a:p>
            <a:r>
              <a:rPr lang="en-US" altLang="en-US" dirty="0"/>
              <a:t>Challenging validity of debt</a:t>
            </a:r>
            <a:endParaRPr lang="en-US" dirty="0"/>
          </a:p>
        </p:txBody>
      </p:sp>
    </p:spTree>
    <p:extLst>
      <p:ext uri="{BB962C8B-B14F-4D97-AF65-F5344CB8AC3E}">
        <p14:creationId xmlns:p14="http://schemas.microsoft.com/office/powerpoint/2010/main" val="14150558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641</TotalTime>
  <Words>1558</Words>
  <Application>Microsoft Office PowerPoint</Application>
  <PresentationFormat>On-screen Show (4:3)</PresentationFormat>
  <Paragraphs>305</Paragraphs>
  <Slides>38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38</vt:i4>
      </vt:variant>
    </vt:vector>
  </HeadingPairs>
  <TitlesOfParts>
    <vt:vector size="44" baseType="lpstr">
      <vt:lpstr>Arial</vt:lpstr>
      <vt:lpstr>Calibri</vt:lpstr>
      <vt:lpstr>等线</vt:lpstr>
      <vt:lpstr>Times New Roman</vt:lpstr>
      <vt:lpstr>Office Theme</vt:lpstr>
      <vt:lpstr>Custom Design</vt:lpstr>
      <vt:lpstr>PowerPoint Presentation</vt:lpstr>
      <vt:lpstr>Objectives</vt:lpstr>
      <vt:lpstr>What is the DMC?</vt:lpstr>
      <vt:lpstr>Common reasons for debt</vt:lpstr>
      <vt:lpstr>Common reasons for debt</vt:lpstr>
      <vt:lpstr>Notification process</vt:lpstr>
      <vt:lpstr>Initial Debt Notification from DMC</vt:lpstr>
      <vt:lpstr>Subsequent Debt Notifications from DMC</vt:lpstr>
      <vt:lpstr>Challenging validity of debt</vt:lpstr>
      <vt:lpstr>Challenging validity of debt</vt:lpstr>
      <vt:lpstr>Requesting waiver</vt:lpstr>
      <vt:lpstr>Waiver prohibited</vt:lpstr>
      <vt:lpstr>Waiver criteria</vt:lpstr>
      <vt:lpstr>Equity and good conscience</vt:lpstr>
      <vt:lpstr>Who can apply for a waiver</vt:lpstr>
      <vt:lpstr>How to apply for a waiver</vt:lpstr>
      <vt:lpstr>Hearing</vt:lpstr>
      <vt:lpstr>Time standards</vt:lpstr>
      <vt:lpstr>Notice of waiver decision</vt:lpstr>
      <vt:lpstr>Offering a compromise</vt:lpstr>
      <vt:lpstr>How to submit compromise offer</vt:lpstr>
      <vt:lpstr>Bases for compromise</vt:lpstr>
      <vt:lpstr>Bases for compromise</vt:lpstr>
      <vt:lpstr>Decision process</vt:lpstr>
      <vt:lpstr>Payment plans</vt:lpstr>
      <vt:lpstr>Payment plans</vt:lpstr>
      <vt:lpstr>Payment plans</vt:lpstr>
      <vt:lpstr>Payment plans</vt:lpstr>
      <vt:lpstr>Tax consequences</vt:lpstr>
      <vt:lpstr>Garnishments of wages</vt:lpstr>
      <vt:lpstr>Debt collection</vt:lpstr>
      <vt:lpstr>Debt referral</vt:lpstr>
      <vt:lpstr>Credit reporting agencies</vt:lpstr>
      <vt:lpstr>Credit Alert Interactive Verification Reporting System</vt:lpstr>
      <vt:lpstr>Department of the Treasury</vt:lpstr>
      <vt:lpstr>Treasury Offset Program</vt:lpstr>
      <vt:lpstr>Department of Justice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68</cp:revision>
  <cp:lastPrinted>2019-04-23T18:54:17Z</cp:lastPrinted>
  <dcterms:created xsi:type="dcterms:W3CDTF">2018-09-13T15:53:27Z</dcterms:created>
  <dcterms:modified xsi:type="dcterms:W3CDTF">2020-04-27T16:59:36Z</dcterms:modified>
</cp:coreProperties>
</file>