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omments/comment3.xml" ContentType="application/vnd.openxmlformats-officedocument.presentationml.comment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2" r:id="rId2"/>
    <p:sldMasterId id="2147483695" r:id="rId3"/>
  </p:sldMasterIdLst>
  <p:notesMasterIdLst>
    <p:notesMasterId r:id="rId49"/>
  </p:notesMasterIdLst>
  <p:sldIdLst>
    <p:sldId id="256" r:id="rId4"/>
    <p:sldId id="271" r:id="rId5"/>
    <p:sldId id="272" r:id="rId6"/>
    <p:sldId id="273" r:id="rId7"/>
    <p:sldId id="275" r:id="rId8"/>
    <p:sldId id="274" r:id="rId9"/>
    <p:sldId id="280" r:id="rId10"/>
    <p:sldId id="278" r:id="rId11"/>
    <p:sldId id="264" r:id="rId12"/>
    <p:sldId id="276" r:id="rId13"/>
    <p:sldId id="316" r:id="rId14"/>
    <p:sldId id="315" r:id="rId15"/>
    <p:sldId id="289" r:id="rId16"/>
    <p:sldId id="288" r:id="rId17"/>
    <p:sldId id="279" r:id="rId18"/>
    <p:sldId id="290" r:id="rId19"/>
    <p:sldId id="294" r:id="rId20"/>
    <p:sldId id="282" r:id="rId21"/>
    <p:sldId id="281" r:id="rId22"/>
    <p:sldId id="286" r:id="rId23"/>
    <p:sldId id="303" r:id="rId24"/>
    <p:sldId id="312" r:id="rId25"/>
    <p:sldId id="310" r:id="rId26"/>
    <p:sldId id="311" r:id="rId27"/>
    <p:sldId id="285" r:id="rId28"/>
    <p:sldId id="302" r:id="rId29"/>
    <p:sldId id="295" r:id="rId30"/>
    <p:sldId id="307" r:id="rId31"/>
    <p:sldId id="277" r:id="rId32"/>
    <p:sldId id="304" r:id="rId33"/>
    <p:sldId id="313" r:id="rId34"/>
    <p:sldId id="297" r:id="rId35"/>
    <p:sldId id="308" r:id="rId36"/>
    <p:sldId id="306" r:id="rId37"/>
    <p:sldId id="299" r:id="rId38"/>
    <p:sldId id="314" r:id="rId39"/>
    <p:sldId id="284" r:id="rId40"/>
    <p:sldId id="292" r:id="rId41"/>
    <p:sldId id="300" r:id="rId42"/>
    <p:sldId id="293" r:id="rId43"/>
    <p:sldId id="301" r:id="rId44"/>
    <p:sldId id="287" r:id="rId45"/>
    <p:sldId id="283" r:id="rId46"/>
    <p:sldId id="317" r:id="rId47"/>
    <p:sldId id="26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dvogler@gmail.com" initials="c" lastIdx="3" clrIdx="0">
    <p:extLst>
      <p:ext uri="{19B8F6BF-5375-455C-9EA6-DF929625EA0E}">
        <p15:presenceInfo xmlns:p15="http://schemas.microsoft.com/office/powerpoint/2012/main" userId="b2a0daf64a65b36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9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EBB291-25EC-C54E-A7B4-A82F30EBCA8D}" v="1" dt="2021-10-24T02:42:58.2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6357" autoAdjust="0"/>
  </p:normalViewPr>
  <p:slideViewPr>
    <p:cSldViewPr snapToGrid="0">
      <p:cViewPr>
        <p:scale>
          <a:sx n="114" d="100"/>
          <a:sy n="114" d="100"/>
        </p:scale>
        <p:origin x="1134" y="84"/>
      </p:cViewPr>
      <p:guideLst/>
    </p:cSldViewPr>
  </p:slideViewPr>
  <p:notesTextViewPr>
    <p:cViewPr>
      <p:scale>
        <a:sx n="55" d="100"/>
        <a:sy n="55" d="100"/>
      </p:scale>
      <p:origin x="0" y="0"/>
    </p:cViewPr>
  </p:notesTextViewPr>
  <p:notesViewPr>
    <p:cSldViewPr snapToGrid="0">
      <p:cViewPr varScale="1">
        <p:scale>
          <a:sx n="80" d="100"/>
          <a:sy n="80" d="100"/>
        </p:scale>
        <p:origin x="4048"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27T22:14:43.159" idx="2">
    <p:pos x="10" y="10"/>
    <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8-27T22:14:55.943" idx="3">
    <p:pos x="10" y="10"/>
    <p:text>Introduce myself and Slide 1,</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8-27T21:52:20.879" idx="1">
    <p:pos x="10" y="10"/>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CB3563-B21F-4472-A953-CA98BFE318F2}" type="datetimeFigureOut">
              <a:rPr lang="en-US" smtClean="0"/>
              <a:t>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C36D78-C19F-4765-8B7F-2FE8BFF07D6C}" type="slidenum">
              <a:rPr lang="en-US" smtClean="0"/>
              <a:t>‹#›</a:t>
            </a:fld>
            <a:endParaRPr lang="en-US"/>
          </a:p>
        </p:txBody>
      </p:sp>
    </p:spTree>
    <p:extLst>
      <p:ext uri="{BB962C8B-B14F-4D97-AF65-F5344CB8AC3E}">
        <p14:creationId xmlns:p14="http://schemas.microsoft.com/office/powerpoint/2010/main" val="830410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1</a:t>
            </a:fld>
            <a:endParaRPr lang="en-US"/>
          </a:p>
        </p:txBody>
      </p:sp>
    </p:spTree>
    <p:extLst>
      <p:ext uri="{BB962C8B-B14F-4D97-AF65-F5344CB8AC3E}">
        <p14:creationId xmlns:p14="http://schemas.microsoft.com/office/powerpoint/2010/main" val="83898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percentage that they qualify for, based on the length of service.  </a:t>
            </a:r>
          </a:p>
          <a:p>
            <a:endParaRPr lang="en-US" dirty="0"/>
          </a:p>
          <a:p>
            <a:r>
              <a:rPr lang="en-US" dirty="0"/>
              <a:t>When the Post 9/11 GI Bill first started, it could only be used for Institutes of Higher Learning (IHL), that was changed with the Forever GI Bill.</a:t>
            </a:r>
          </a:p>
          <a:p>
            <a:endParaRPr lang="en-US" dirty="0"/>
          </a:p>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10</a:t>
            </a:fld>
            <a:endParaRPr lang="en-US"/>
          </a:p>
        </p:txBody>
      </p:sp>
    </p:spTree>
    <p:extLst>
      <p:ext uri="{BB962C8B-B14F-4D97-AF65-F5344CB8AC3E}">
        <p14:creationId xmlns:p14="http://schemas.microsoft.com/office/powerpoint/2010/main" val="2000151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using the GI Bill website, you can determine if a school participates in the Yellow Ribbon Program.  Not all schools participant, and they may have a limited amount of Yellow Ribbon slots.</a:t>
            </a:r>
          </a:p>
          <a:p>
            <a:endParaRPr lang="en-US" dirty="0"/>
          </a:p>
          <a:p>
            <a:r>
              <a:rPr lang="en-US" dirty="0"/>
              <a:t>The VA certifying official at each school and provide this information as well.</a:t>
            </a:r>
          </a:p>
        </p:txBody>
      </p:sp>
      <p:sp>
        <p:nvSpPr>
          <p:cNvPr id="4" name="Slide Number Placeholder 3"/>
          <p:cNvSpPr>
            <a:spLocks noGrp="1"/>
          </p:cNvSpPr>
          <p:nvPr>
            <p:ph type="sldNum" sz="quarter" idx="5"/>
          </p:nvPr>
        </p:nvSpPr>
        <p:spPr/>
        <p:txBody>
          <a:bodyPr/>
          <a:lstStyle/>
          <a:p>
            <a:fld id="{B8C36D78-C19F-4765-8B7F-2FE8BFF07D6C}" type="slidenum">
              <a:rPr lang="en-US" smtClean="0"/>
              <a:t>11</a:t>
            </a:fld>
            <a:endParaRPr lang="en-US"/>
          </a:p>
        </p:txBody>
      </p:sp>
    </p:spTree>
    <p:extLst>
      <p:ext uri="{BB962C8B-B14F-4D97-AF65-F5344CB8AC3E}">
        <p14:creationId xmlns:p14="http://schemas.microsoft.com/office/powerpoint/2010/main" val="3578332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12</a:t>
            </a:fld>
            <a:endParaRPr lang="en-US"/>
          </a:p>
        </p:txBody>
      </p:sp>
    </p:spTree>
    <p:extLst>
      <p:ext uri="{BB962C8B-B14F-4D97-AF65-F5344CB8AC3E}">
        <p14:creationId xmlns:p14="http://schemas.microsoft.com/office/powerpoint/2010/main" val="3909316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 find it interesting that the Forever Gi Bill, is known as the Harry W. </a:t>
            </a:r>
            <a:r>
              <a:rPr lang="en-US" b="0" dirty="0" err="1"/>
              <a:t>Colmery</a:t>
            </a:r>
            <a:r>
              <a:rPr lang="en-US" b="0" dirty="0"/>
              <a:t> Veterans Education Assistance Act.  Harry </a:t>
            </a:r>
            <a:r>
              <a:rPr lang="en-US" b="0" dirty="0" err="1"/>
              <a:t>Colmery</a:t>
            </a:r>
            <a:r>
              <a:rPr lang="en-US" b="0" dirty="0"/>
              <a:t> it the person credited with the first draft of the original GI Bill on January 10, 1944.   In reading the original GI Bill, it basically provided free education benefits to Veterans, and the Post 9/11 GI Bill is basically providing the same benefit to Veterans and their dependents.</a:t>
            </a:r>
          </a:p>
        </p:txBody>
      </p:sp>
      <p:sp>
        <p:nvSpPr>
          <p:cNvPr id="4" name="Slide Number Placeholder 3"/>
          <p:cNvSpPr>
            <a:spLocks noGrp="1"/>
          </p:cNvSpPr>
          <p:nvPr>
            <p:ph type="sldNum" sz="quarter" idx="5"/>
          </p:nvPr>
        </p:nvSpPr>
        <p:spPr/>
        <p:txBody>
          <a:bodyPr/>
          <a:lstStyle/>
          <a:p>
            <a:fld id="{B8C36D78-C19F-4765-8B7F-2FE8BFF07D6C}" type="slidenum">
              <a:rPr lang="en-US" smtClean="0"/>
              <a:t>13</a:t>
            </a:fld>
            <a:endParaRPr lang="en-US"/>
          </a:p>
        </p:txBody>
      </p:sp>
    </p:spTree>
    <p:extLst>
      <p:ext uri="{BB962C8B-B14F-4D97-AF65-F5344CB8AC3E}">
        <p14:creationId xmlns:p14="http://schemas.microsoft.com/office/powerpoint/2010/main" val="3263159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GI Bill website is your life saver when it comes to education information.  If you can’t seem to locate exactly what you are looking for, I highly recommend searching the FAQ’s for answers to your questions.  If you still can’t find the information you are looking for, you can always submit a question.  They are very prompt with answering these questions.</a:t>
            </a:r>
          </a:p>
          <a:p>
            <a:endParaRPr lang="en-US" dirty="0"/>
          </a:p>
          <a:p>
            <a:r>
              <a:rPr lang="en-US" dirty="0"/>
              <a:t>The Summary of the Forever GI Bill is an excellent reference tool for the changes that came about with this program.  You have this hand-out, when you pull it up on line, it  has links to take you to  specific topics.   I am going to touch on each point that is covered in this summary.  There are several topics that we will explore in detail.</a:t>
            </a:r>
          </a:p>
        </p:txBody>
      </p:sp>
      <p:sp>
        <p:nvSpPr>
          <p:cNvPr id="4" name="Slide Number Placeholder 3"/>
          <p:cNvSpPr>
            <a:spLocks noGrp="1"/>
          </p:cNvSpPr>
          <p:nvPr>
            <p:ph type="sldNum" sz="quarter" idx="5"/>
          </p:nvPr>
        </p:nvSpPr>
        <p:spPr/>
        <p:txBody>
          <a:bodyPr/>
          <a:lstStyle/>
          <a:p>
            <a:fld id="{B8C36D78-C19F-4765-8B7F-2FE8BFF07D6C}" type="slidenum">
              <a:rPr lang="en-US" smtClean="0"/>
              <a:t>14</a:t>
            </a:fld>
            <a:endParaRPr lang="en-US"/>
          </a:p>
        </p:txBody>
      </p:sp>
    </p:spTree>
    <p:extLst>
      <p:ext uri="{BB962C8B-B14F-4D97-AF65-F5344CB8AC3E}">
        <p14:creationId xmlns:p14="http://schemas.microsoft.com/office/powerpoint/2010/main" val="3109715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15</a:t>
            </a:fld>
            <a:endParaRPr lang="en-US"/>
          </a:p>
        </p:txBody>
      </p:sp>
    </p:spTree>
    <p:extLst>
      <p:ext uri="{BB962C8B-B14F-4D97-AF65-F5344CB8AC3E}">
        <p14:creationId xmlns:p14="http://schemas.microsoft.com/office/powerpoint/2010/main" val="213237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that the 40% rate was removed and receipt of a Purple Heart on or after 9/11/01 was added to receive benefits at the 100% rate.</a:t>
            </a:r>
          </a:p>
          <a:p>
            <a:endParaRPr lang="en-US" dirty="0"/>
          </a:p>
          <a:p>
            <a:r>
              <a:rPr lang="en-US" dirty="0"/>
              <a:t>This entitlement benefits was not retroactive.  But, if a student was previously receiving the 40% rate on 8/1/20, their entitlement rate from that day forward would increase to 50%.</a:t>
            </a:r>
          </a:p>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16</a:t>
            </a:fld>
            <a:endParaRPr lang="en-US"/>
          </a:p>
        </p:txBody>
      </p:sp>
    </p:spTree>
    <p:extLst>
      <p:ext uri="{BB962C8B-B14F-4D97-AF65-F5344CB8AC3E}">
        <p14:creationId xmlns:p14="http://schemas.microsoft.com/office/powerpoint/2010/main" val="1815489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17</a:t>
            </a:fld>
            <a:endParaRPr lang="en-US"/>
          </a:p>
        </p:txBody>
      </p:sp>
    </p:spTree>
    <p:extLst>
      <p:ext uri="{BB962C8B-B14F-4D97-AF65-F5344CB8AC3E}">
        <p14:creationId xmlns:p14="http://schemas.microsoft.com/office/powerpoint/2010/main" val="1773685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18</a:t>
            </a:fld>
            <a:endParaRPr lang="en-US"/>
          </a:p>
        </p:txBody>
      </p:sp>
    </p:spTree>
    <p:extLst>
      <p:ext uri="{BB962C8B-B14F-4D97-AF65-F5344CB8AC3E}">
        <p14:creationId xmlns:p14="http://schemas.microsoft.com/office/powerpoint/2010/main" val="674588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19</a:t>
            </a:fld>
            <a:endParaRPr lang="en-US"/>
          </a:p>
        </p:txBody>
      </p:sp>
    </p:spTree>
    <p:extLst>
      <p:ext uri="{BB962C8B-B14F-4D97-AF65-F5344CB8AC3E}">
        <p14:creationId xmlns:p14="http://schemas.microsoft.com/office/powerpoint/2010/main" val="3303130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myself share my VA career to include OMSC, which is where I received my education experience.  All information that is in being presented comes straight from the GI Bill website.  I encourage you to ask questions, I may have to research to locate and answer, but I will definitely research and get back with you!</a:t>
            </a:r>
          </a:p>
        </p:txBody>
      </p:sp>
      <p:sp>
        <p:nvSpPr>
          <p:cNvPr id="4" name="Slide Number Placeholder 3"/>
          <p:cNvSpPr>
            <a:spLocks noGrp="1"/>
          </p:cNvSpPr>
          <p:nvPr>
            <p:ph type="sldNum" sz="quarter" idx="5"/>
          </p:nvPr>
        </p:nvSpPr>
        <p:spPr/>
        <p:txBody>
          <a:bodyPr/>
          <a:lstStyle/>
          <a:p>
            <a:fld id="{B8C36D78-C19F-4765-8B7F-2FE8BFF07D6C}" type="slidenum">
              <a:rPr lang="en-US" smtClean="0"/>
              <a:t>2</a:t>
            </a:fld>
            <a:endParaRPr lang="en-US"/>
          </a:p>
        </p:txBody>
      </p:sp>
    </p:spTree>
    <p:extLst>
      <p:ext uri="{BB962C8B-B14F-4D97-AF65-F5344CB8AC3E}">
        <p14:creationId xmlns:p14="http://schemas.microsoft.com/office/powerpoint/2010/main" val="4699928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20</a:t>
            </a:fld>
            <a:endParaRPr lang="en-US"/>
          </a:p>
        </p:txBody>
      </p:sp>
    </p:spTree>
    <p:extLst>
      <p:ext uri="{BB962C8B-B14F-4D97-AF65-F5344CB8AC3E}">
        <p14:creationId xmlns:p14="http://schemas.microsoft.com/office/powerpoint/2010/main" val="4137116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the service member MUST be on active duty when they transfer their education benefits to their dependents.  If a veteran has been discharged and wants to transfer their entitlement to a dependent, they cannot, the Transfer of Entitlement had to be completed while they were on active duty.  </a:t>
            </a:r>
          </a:p>
          <a:p>
            <a:endParaRPr lang="en-US" dirty="0"/>
          </a:p>
          <a:p>
            <a:r>
              <a:rPr lang="en-US" dirty="0"/>
              <a:t>Transfer of Entitlement  must be approved by the Department of Defense.  VA does not make this determination.</a:t>
            </a:r>
          </a:p>
        </p:txBody>
      </p:sp>
      <p:sp>
        <p:nvSpPr>
          <p:cNvPr id="4" name="Slide Number Placeholder 3"/>
          <p:cNvSpPr>
            <a:spLocks noGrp="1"/>
          </p:cNvSpPr>
          <p:nvPr>
            <p:ph type="sldNum" sz="quarter" idx="5"/>
          </p:nvPr>
        </p:nvSpPr>
        <p:spPr/>
        <p:txBody>
          <a:bodyPr/>
          <a:lstStyle/>
          <a:p>
            <a:fld id="{B8C36D78-C19F-4765-8B7F-2FE8BFF07D6C}" type="slidenum">
              <a:rPr lang="en-US" smtClean="0"/>
              <a:t>21</a:t>
            </a:fld>
            <a:endParaRPr lang="en-US"/>
          </a:p>
        </p:txBody>
      </p:sp>
    </p:spTree>
    <p:extLst>
      <p:ext uri="{BB962C8B-B14F-4D97-AF65-F5344CB8AC3E}">
        <p14:creationId xmlns:p14="http://schemas.microsoft.com/office/powerpoint/2010/main" val="1247562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always advised service members to transfer at least one month to each dependent.  Once they are released from active duty, they cannot go in and make the transfer to a new dependent.  The transferred entitlement months can be moved around between dependents as the Veteran sees fit.  </a:t>
            </a:r>
          </a:p>
          <a:p>
            <a:endParaRPr lang="en-US" dirty="0"/>
          </a:p>
          <a:p>
            <a:r>
              <a:rPr lang="en-US" dirty="0"/>
              <a:t>Caution the Veteran that if they totally revoke benefits to a dependent, they cannot go back and transfer benefits back to them.</a:t>
            </a:r>
          </a:p>
        </p:txBody>
      </p:sp>
      <p:sp>
        <p:nvSpPr>
          <p:cNvPr id="4" name="Slide Number Placeholder 3"/>
          <p:cNvSpPr>
            <a:spLocks noGrp="1"/>
          </p:cNvSpPr>
          <p:nvPr>
            <p:ph type="sldNum" sz="quarter" idx="5"/>
          </p:nvPr>
        </p:nvSpPr>
        <p:spPr/>
        <p:txBody>
          <a:bodyPr/>
          <a:lstStyle/>
          <a:p>
            <a:fld id="{B8C36D78-C19F-4765-8B7F-2FE8BFF07D6C}" type="slidenum">
              <a:rPr lang="en-US" smtClean="0"/>
              <a:t>22</a:t>
            </a:fld>
            <a:endParaRPr lang="en-US"/>
          </a:p>
        </p:txBody>
      </p:sp>
    </p:spTree>
    <p:extLst>
      <p:ext uri="{BB962C8B-B14F-4D97-AF65-F5344CB8AC3E}">
        <p14:creationId xmlns:p14="http://schemas.microsoft.com/office/powerpoint/2010/main" val="3696565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service member is on active duty, the spouse cannot receive MHA, because service member is already receiving a housing allowance.  If a service member or veteran gets divorced, the ex-spouse can still use the benefit unless the Veteran revokes the entitlement.  </a:t>
            </a:r>
          </a:p>
          <a:p>
            <a:br>
              <a:rPr lang="en-US" dirty="0"/>
            </a:br>
            <a:r>
              <a:rPr lang="en-US" dirty="0"/>
              <a:t>This benefit cannot be used in a divorce settlement,  example as a court order that the Veteran must give the ex-spouse a certain amount of entitlement is not valid.</a:t>
            </a:r>
          </a:p>
        </p:txBody>
      </p:sp>
      <p:sp>
        <p:nvSpPr>
          <p:cNvPr id="4" name="Slide Number Placeholder 3"/>
          <p:cNvSpPr>
            <a:spLocks noGrp="1"/>
          </p:cNvSpPr>
          <p:nvPr>
            <p:ph type="sldNum" sz="quarter" idx="5"/>
          </p:nvPr>
        </p:nvSpPr>
        <p:spPr/>
        <p:txBody>
          <a:bodyPr/>
          <a:lstStyle/>
          <a:p>
            <a:fld id="{B8C36D78-C19F-4765-8B7F-2FE8BFF07D6C}" type="slidenum">
              <a:rPr lang="en-US" smtClean="0"/>
              <a:t>23</a:t>
            </a:fld>
            <a:endParaRPr lang="en-US"/>
          </a:p>
        </p:txBody>
      </p:sp>
    </p:spTree>
    <p:extLst>
      <p:ext uri="{BB962C8B-B14F-4D97-AF65-F5344CB8AC3E}">
        <p14:creationId xmlns:p14="http://schemas.microsoft.com/office/powerpoint/2010/main" val="22145845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 must reach the age of 18 or have a high school diploma or equivalent to use benefit.  They can receive the MHA while service member is on active duty.  The child has until age 26 to use their entitlement.</a:t>
            </a:r>
          </a:p>
        </p:txBody>
      </p:sp>
      <p:sp>
        <p:nvSpPr>
          <p:cNvPr id="4" name="Slide Number Placeholder 3"/>
          <p:cNvSpPr>
            <a:spLocks noGrp="1"/>
          </p:cNvSpPr>
          <p:nvPr>
            <p:ph type="sldNum" sz="quarter" idx="5"/>
          </p:nvPr>
        </p:nvSpPr>
        <p:spPr/>
        <p:txBody>
          <a:bodyPr/>
          <a:lstStyle/>
          <a:p>
            <a:fld id="{B8C36D78-C19F-4765-8B7F-2FE8BFF07D6C}" type="slidenum">
              <a:rPr lang="en-US" smtClean="0"/>
              <a:t>24</a:t>
            </a:fld>
            <a:endParaRPr lang="en-US"/>
          </a:p>
        </p:txBody>
      </p:sp>
    </p:spTree>
    <p:extLst>
      <p:ext uri="{BB962C8B-B14F-4D97-AF65-F5344CB8AC3E}">
        <p14:creationId xmlns:p14="http://schemas.microsoft.com/office/powerpoint/2010/main" val="11789207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25</a:t>
            </a:fld>
            <a:endParaRPr lang="en-US"/>
          </a:p>
        </p:txBody>
      </p:sp>
    </p:spTree>
    <p:extLst>
      <p:ext uri="{BB962C8B-B14F-4D97-AF65-F5344CB8AC3E}">
        <p14:creationId xmlns:p14="http://schemas.microsoft.com/office/powerpoint/2010/main" val="35113563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26</a:t>
            </a:fld>
            <a:endParaRPr lang="en-US"/>
          </a:p>
        </p:txBody>
      </p:sp>
    </p:spTree>
    <p:extLst>
      <p:ext uri="{BB962C8B-B14F-4D97-AF65-F5344CB8AC3E}">
        <p14:creationId xmlns:p14="http://schemas.microsoft.com/office/powerpoint/2010/main" val="10800656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27</a:t>
            </a:fld>
            <a:endParaRPr lang="en-US"/>
          </a:p>
        </p:txBody>
      </p:sp>
    </p:spTree>
    <p:extLst>
      <p:ext uri="{BB962C8B-B14F-4D97-AF65-F5344CB8AC3E}">
        <p14:creationId xmlns:p14="http://schemas.microsoft.com/office/powerpoint/2010/main" val="3023364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 Bill website has a list of the programs that are covered by VET TEC.</a:t>
            </a:r>
          </a:p>
        </p:txBody>
      </p:sp>
      <p:sp>
        <p:nvSpPr>
          <p:cNvPr id="4" name="Slide Number Placeholder 3"/>
          <p:cNvSpPr>
            <a:spLocks noGrp="1"/>
          </p:cNvSpPr>
          <p:nvPr>
            <p:ph type="sldNum" sz="quarter" idx="5"/>
          </p:nvPr>
        </p:nvSpPr>
        <p:spPr/>
        <p:txBody>
          <a:bodyPr/>
          <a:lstStyle/>
          <a:p>
            <a:fld id="{B8C36D78-C19F-4765-8B7F-2FE8BFF07D6C}" type="slidenum">
              <a:rPr lang="en-US" smtClean="0"/>
              <a:t>28</a:t>
            </a:fld>
            <a:endParaRPr lang="en-US"/>
          </a:p>
        </p:txBody>
      </p:sp>
    </p:spTree>
    <p:extLst>
      <p:ext uri="{BB962C8B-B14F-4D97-AF65-F5344CB8AC3E}">
        <p14:creationId xmlns:p14="http://schemas.microsoft.com/office/powerpoint/2010/main" val="9661450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29</a:t>
            </a:fld>
            <a:endParaRPr lang="en-US"/>
          </a:p>
        </p:txBody>
      </p:sp>
    </p:spTree>
    <p:extLst>
      <p:ext uri="{BB962C8B-B14F-4D97-AF65-F5344CB8AC3E}">
        <p14:creationId xmlns:p14="http://schemas.microsoft.com/office/powerpoint/2010/main" val="9057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 of this training to give a brief overview of VA Education benefits.  We will also look at the VA website in order to familiarize you all with researching education benefits.</a:t>
            </a:r>
          </a:p>
        </p:txBody>
      </p:sp>
      <p:sp>
        <p:nvSpPr>
          <p:cNvPr id="4" name="Slide Number Placeholder 3"/>
          <p:cNvSpPr>
            <a:spLocks noGrp="1"/>
          </p:cNvSpPr>
          <p:nvPr>
            <p:ph type="sldNum" sz="quarter" idx="5"/>
          </p:nvPr>
        </p:nvSpPr>
        <p:spPr/>
        <p:txBody>
          <a:bodyPr/>
          <a:lstStyle/>
          <a:p>
            <a:fld id="{B8C36D78-C19F-4765-8B7F-2FE8BFF07D6C}" type="slidenum">
              <a:rPr lang="en-US" smtClean="0"/>
              <a:t>3</a:t>
            </a:fld>
            <a:endParaRPr lang="en-US"/>
          </a:p>
        </p:txBody>
      </p:sp>
    </p:spTree>
    <p:extLst>
      <p:ext uri="{BB962C8B-B14F-4D97-AF65-F5344CB8AC3E}">
        <p14:creationId xmlns:p14="http://schemas.microsoft.com/office/powerpoint/2010/main" val="21352642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30</a:t>
            </a:fld>
            <a:endParaRPr lang="en-US"/>
          </a:p>
        </p:txBody>
      </p:sp>
    </p:spTree>
    <p:extLst>
      <p:ext uri="{BB962C8B-B14F-4D97-AF65-F5344CB8AC3E}">
        <p14:creationId xmlns:p14="http://schemas.microsoft.com/office/powerpoint/2010/main" val="16611564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31</a:t>
            </a:fld>
            <a:endParaRPr lang="en-US"/>
          </a:p>
        </p:txBody>
      </p:sp>
    </p:spTree>
    <p:extLst>
      <p:ext uri="{BB962C8B-B14F-4D97-AF65-F5344CB8AC3E}">
        <p14:creationId xmlns:p14="http://schemas.microsoft.com/office/powerpoint/2010/main" val="8821898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32</a:t>
            </a:fld>
            <a:endParaRPr lang="en-US"/>
          </a:p>
        </p:txBody>
      </p:sp>
    </p:spTree>
    <p:extLst>
      <p:ext uri="{BB962C8B-B14F-4D97-AF65-F5344CB8AC3E}">
        <p14:creationId xmlns:p14="http://schemas.microsoft.com/office/powerpoint/2010/main" val="15442844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33</a:t>
            </a:fld>
            <a:endParaRPr lang="en-US"/>
          </a:p>
        </p:txBody>
      </p:sp>
    </p:spTree>
    <p:extLst>
      <p:ext uri="{BB962C8B-B14F-4D97-AF65-F5344CB8AC3E}">
        <p14:creationId xmlns:p14="http://schemas.microsoft.com/office/powerpoint/2010/main" val="2657447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34</a:t>
            </a:fld>
            <a:endParaRPr lang="en-US"/>
          </a:p>
        </p:txBody>
      </p:sp>
    </p:spTree>
    <p:extLst>
      <p:ext uri="{BB962C8B-B14F-4D97-AF65-F5344CB8AC3E}">
        <p14:creationId xmlns:p14="http://schemas.microsoft.com/office/powerpoint/2010/main" val="8456524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35</a:t>
            </a:fld>
            <a:endParaRPr lang="en-US"/>
          </a:p>
        </p:txBody>
      </p:sp>
    </p:spTree>
    <p:extLst>
      <p:ext uri="{BB962C8B-B14F-4D97-AF65-F5344CB8AC3E}">
        <p14:creationId xmlns:p14="http://schemas.microsoft.com/office/powerpoint/2010/main" val="6371549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36</a:t>
            </a:fld>
            <a:endParaRPr lang="en-US"/>
          </a:p>
        </p:txBody>
      </p:sp>
    </p:spTree>
    <p:extLst>
      <p:ext uri="{BB962C8B-B14F-4D97-AF65-F5344CB8AC3E}">
        <p14:creationId xmlns:p14="http://schemas.microsoft.com/office/powerpoint/2010/main" val="14410812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Example of eligible for 45 months of entitlement under Chapter 35, the student would have had to have used entitled prior to 8/1/18, Examples include the following</a:t>
            </a:r>
          </a:p>
          <a:p>
            <a:pPr marL="0" indent="0">
              <a:buNone/>
            </a:pPr>
            <a:r>
              <a:rPr lang="en-US" dirty="0"/>
              <a:t>Attended class in 2017</a:t>
            </a:r>
          </a:p>
          <a:p>
            <a:pPr marL="0" indent="0">
              <a:buNone/>
            </a:pPr>
            <a:r>
              <a:rPr lang="en-US" dirty="0"/>
              <a:t>Current term began 7/3/18 and the student is attending</a:t>
            </a:r>
          </a:p>
          <a:p>
            <a:pPr marL="0" indent="0">
              <a:buNone/>
            </a:pPr>
            <a:r>
              <a:rPr lang="en-US" dirty="0"/>
              <a:t>Used at least one day of entitlement prior to August 1, 2018</a:t>
            </a:r>
          </a:p>
          <a:p>
            <a:pPr marL="0" indent="0">
              <a:buNone/>
            </a:pPr>
            <a:endParaRPr lang="en-US" dirty="0"/>
          </a:p>
          <a:p>
            <a:pPr marL="0" indent="0">
              <a:buNone/>
            </a:pPr>
            <a:r>
              <a:rPr lang="en-US" dirty="0"/>
              <a:t>Examples for 36 months  of entitlement under Chapter 35, the student has not used any entitlement prior to 8/1/18</a:t>
            </a:r>
          </a:p>
          <a:p>
            <a:pPr marL="0" indent="0">
              <a:buNone/>
            </a:pPr>
            <a:r>
              <a:rPr lang="en-US" dirty="0"/>
              <a:t>Submitted and application for Chapter 35 on or after 8/1/18 </a:t>
            </a:r>
          </a:p>
          <a:p>
            <a:pPr marL="0" indent="0">
              <a:buNone/>
            </a:pPr>
            <a:r>
              <a:rPr lang="en-US" dirty="0"/>
              <a:t>Has a Certificate of Entitlement prior to 8/1/18,  but has not registered for classes as of  8/1/18</a:t>
            </a:r>
          </a:p>
          <a:p>
            <a:pPr marL="0" indent="0">
              <a:buNone/>
            </a:pPr>
            <a:endParaRPr lang="en-US" dirty="0"/>
          </a:p>
          <a:p>
            <a:pPr marL="0" indent="0">
              <a:buNone/>
            </a:pPr>
            <a:r>
              <a:rPr lang="en-US" dirty="0"/>
              <a:t>Basically, twin students beneficiaries could have different entitlement based on when they actually started school.</a:t>
            </a:r>
          </a:p>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37</a:t>
            </a:fld>
            <a:endParaRPr lang="en-US"/>
          </a:p>
        </p:txBody>
      </p:sp>
    </p:spTree>
    <p:extLst>
      <p:ext uri="{BB962C8B-B14F-4D97-AF65-F5344CB8AC3E}">
        <p14:creationId xmlns:p14="http://schemas.microsoft.com/office/powerpoint/2010/main" val="41209744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38</a:t>
            </a:fld>
            <a:endParaRPr lang="en-US"/>
          </a:p>
        </p:txBody>
      </p:sp>
    </p:spTree>
    <p:extLst>
      <p:ext uri="{BB962C8B-B14F-4D97-AF65-F5344CB8AC3E}">
        <p14:creationId xmlns:p14="http://schemas.microsoft.com/office/powerpoint/2010/main" val="24152169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39</a:t>
            </a:fld>
            <a:endParaRPr lang="en-US"/>
          </a:p>
        </p:txBody>
      </p:sp>
    </p:spTree>
    <p:extLst>
      <p:ext uri="{BB962C8B-B14F-4D97-AF65-F5344CB8AC3E}">
        <p14:creationId xmlns:p14="http://schemas.microsoft.com/office/powerpoint/2010/main" val="3347319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4</a:t>
            </a:fld>
            <a:endParaRPr lang="en-US"/>
          </a:p>
        </p:txBody>
      </p:sp>
    </p:spTree>
    <p:extLst>
      <p:ext uri="{BB962C8B-B14F-4D97-AF65-F5344CB8AC3E}">
        <p14:creationId xmlns:p14="http://schemas.microsoft.com/office/powerpoint/2010/main" val="26316665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40</a:t>
            </a:fld>
            <a:endParaRPr lang="en-US"/>
          </a:p>
        </p:txBody>
      </p:sp>
    </p:spTree>
    <p:extLst>
      <p:ext uri="{BB962C8B-B14F-4D97-AF65-F5344CB8AC3E}">
        <p14:creationId xmlns:p14="http://schemas.microsoft.com/office/powerpoint/2010/main" val="21190239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41</a:t>
            </a:fld>
            <a:endParaRPr lang="en-US"/>
          </a:p>
        </p:txBody>
      </p:sp>
    </p:spTree>
    <p:extLst>
      <p:ext uri="{BB962C8B-B14F-4D97-AF65-F5344CB8AC3E}">
        <p14:creationId xmlns:p14="http://schemas.microsoft.com/office/powerpoint/2010/main" val="15780497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42</a:t>
            </a:fld>
            <a:endParaRPr lang="en-US"/>
          </a:p>
        </p:txBody>
      </p:sp>
    </p:spTree>
    <p:extLst>
      <p:ext uri="{BB962C8B-B14F-4D97-AF65-F5344CB8AC3E}">
        <p14:creationId xmlns:p14="http://schemas.microsoft.com/office/powerpoint/2010/main" val="20422812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43</a:t>
            </a:fld>
            <a:endParaRPr lang="en-US"/>
          </a:p>
        </p:txBody>
      </p:sp>
    </p:spTree>
    <p:extLst>
      <p:ext uri="{BB962C8B-B14F-4D97-AF65-F5344CB8AC3E}">
        <p14:creationId xmlns:p14="http://schemas.microsoft.com/office/powerpoint/2010/main" val="40833808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Stress this information!</a:t>
            </a:r>
          </a:p>
        </p:txBody>
      </p:sp>
      <p:sp>
        <p:nvSpPr>
          <p:cNvPr id="4" name="Slide Number Placeholder 3"/>
          <p:cNvSpPr>
            <a:spLocks noGrp="1"/>
          </p:cNvSpPr>
          <p:nvPr>
            <p:ph type="sldNum" sz="quarter" idx="5"/>
          </p:nvPr>
        </p:nvSpPr>
        <p:spPr/>
        <p:txBody>
          <a:bodyPr/>
          <a:lstStyle/>
          <a:p>
            <a:fld id="{B8C36D78-C19F-4765-8B7F-2FE8BFF07D6C}" type="slidenum">
              <a:rPr lang="en-US" smtClean="0"/>
              <a:t>44</a:t>
            </a:fld>
            <a:endParaRPr lang="en-US"/>
          </a:p>
        </p:txBody>
      </p:sp>
    </p:spTree>
    <p:extLst>
      <p:ext uri="{BB962C8B-B14F-4D97-AF65-F5344CB8AC3E}">
        <p14:creationId xmlns:p14="http://schemas.microsoft.com/office/powerpoint/2010/main" val="30573111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45</a:t>
            </a:fld>
            <a:endParaRPr lang="en-US"/>
          </a:p>
        </p:txBody>
      </p:sp>
    </p:spTree>
    <p:extLst>
      <p:ext uri="{BB962C8B-B14F-4D97-AF65-F5344CB8AC3E}">
        <p14:creationId xmlns:p14="http://schemas.microsoft.com/office/powerpoint/2010/main" val="1751346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program was dubbed the GI Bill of Rights because it offered federal aid to help Veterans buy homes, get jobs and pursue an education and in general help them to readjust to civilian life.</a:t>
            </a:r>
          </a:p>
          <a:p>
            <a:r>
              <a:rPr lang="en-US" dirty="0"/>
              <a:t>Thanks to the GI Bill millions who would have flooded the job market instead opted for education.  In the peak year of 1947, Veterans accounted for 49% of college admissions.  By the time the original GI Bill ended on July 25, 1956, 7.8 million of the 16 million WWII Veterans had participated in an education training program.</a:t>
            </a:r>
          </a:p>
        </p:txBody>
      </p:sp>
      <p:sp>
        <p:nvSpPr>
          <p:cNvPr id="4" name="Slide Number Placeholder 3"/>
          <p:cNvSpPr>
            <a:spLocks noGrp="1"/>
          </p:cNvSpPr>
          <p:nvPr>
            <p:ph type="sldNum" sz="quarter" idx="5"/>
          </p:nvPr>
        </p:nvSpPr>
        <p:spPr/>
        <p:txBody>
          <a:bodyPr/>
          <a:lstStyle/>
          <a:p>
            <a:fld id="{B8C36D78-C19F-4765-8B7F-2FE8BFF07D6C}" type="slidenum">
              <a:rPr lang="en-US" smtClean="0"/>
              <a:t>5</a:t>
            </a:fld>
            <a:endParaRPr lang="en-US"/>
          </a:p>
        </p:txBody>
      </p:sp>
    </p:spTree>
    <p:extLst>
      <p:ext uri="{BB962C8B-B14F-4D97-AF65-F5344CB8AC3E}">
        <p14:creationId xmlns:p14="http://schemas.microsoft.com/office/powerpoint/2010/main" val="3747397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REAP was also known as the National Call to Service Program, It is a Department of Defense Program that is administered by VA.  Incentives included either a cash bonus of $5,000, repayment of a qualifying student loan not to exceed $18,000.  I have a print out of the eligibility requirements and the incentives if anyone would like to know more about his program.</a:t>
            </a:r>
          </a:p>
          <a:p>
            <a:endParaRPr lang="en-US" dirty="0"/>
          </a:p>
          <a:p>
            <a:r>
              <a:rPr lang="en-US" dirty="0"/>
              <a:t>The Education programs that are still in existence are the Montgomery GI Bill , Chapter 30 and Chapter 1606, Post 9/11 GI Bill, Chapter 33, Vocational Readiness &amp; Education (VR&amp;E), Chapter 31 and Dependents Educational Assistance (DEA), Chapter 35.</a:t>
            </a:r>
          </a:p>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6</a:t>
            </a:fld>
            <a:endParaRPr lang="en-US"/>
          </a:p>
        </p:txBody>
      </p:sp>
    </p:spTree>
    <p:extLst>
      <p:ext uri="{BB962C8B-B14F-4D97-AF65-F5344CB8AC3E}">
        <p14:creationId xmlns:p14="http://schemas.microsoft.com/office/powerpoint/2010/main" val="1211774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my opinion, this his the best education program that VA has offered since the  World War II GI Bill.  It is the first education program that can have entitlement transferred to eligible dependents!</a:t>
            </a:r>
          </a:p>
        </p:txBody>
      </p:sp>
      <p:sp>
        <p:nvSpPr>
          <p:cNvPr id="4" name="Slide Number Placeholder 3"/>
          <p:cNvSpPr>
            <a:spLocks noGrp="1"/>
          </p:cNvSpPr>
          <p:nvPr>
            <p:ph type="sldNum" sz="quarter" idx="5"/>
          </p:nvPr>
        </p:nvSpPr>
        <p:spPr/>
        <p:txBody>
          <a:bodyPr/>
          <a:lstStyle/>
          <a:p>
            <a:fld id="{B8C36D78-C19F-4765-8B7F-2FE8BFF07D6C}" type="slidenum">
              <a:rPr lang="en-US" smtClean="0"/>
              <a:t>7</a:t>
            </a:fld>
            <a:endParaRPr lang="en-US"/>
          </a:p>
        </p:txBody>
      </p:sp>
    </p:spTree>
    <p:extLst>
      <p:ext uri="{BB962C8B-B14F-4D97-AF65-F5344CB8AC3E}">
        <p14:creationId xmlns:p14="http://schemas.microsoft.com/office/powerpoint/2010/main" val="831046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are some circumstances where the Veteran can have a General or UHC discharge.  An example would be receipt of a Purple Heart with a General or UHC discharge.</a:t>
            </a:r>
          </a:p>
          <a:p>
            <a:endParaRPr lang="en-US" dirty="0"/>
          </a:p>
          <a:p>
            <a:r>
              <a:rPr lang="en-US" dirty="0"/>
              <a:t>I always encourage everyone to apply for benefits and  let VA make a formal decision on eligibility and entitlement.  As with every VA decision, it the Veteran  disagrees with the VA decision, it can be appealed.</a:t>
            </a:r>
          </a:p>
          <a:p>
            <a:endParaRPr lang="en-US" dirty="0"/>
          </a:p>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8</a:t>
            </a:fld>
            <a:endParaRPr lang="en-US"/>
          </a:p>
        </p:txBody>
      </p:sp>
    </p:spTree>
    <p:extLst>
      <p:ext uri="{BB962C8B-B14F-4D97-AF65-F5344CB8AC3E}">
        <p14:creationId xmlns:p14="http://schemas.microsoft.com/office/powerpoint/2010/main" val="3503836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this chart mean?  The percentage shown on the right is the amount that will be paid based on length of service.  For example, a Veteran served 18 months of active duty (not including initial active duty and specialized training, when he was honorably discharged, they would receive 70%.  This means that VA will pay the school 70% of the veteran's tuition and fees.  Veteran will receive 70% of the housing allowance based on the zip code of the school and 70% of the books allowance.</a:t>
            </a:r>
          </a:p>
          <a:p>
            <a:endParaRPr lang="en-US" dirty="0"/>
          </a:p>
          <a:p>
            <a:r>
              <a:rPr lang="en-US" dirty="0"/>
              <a:t>Forever GI Bill changed this eligibility chart, but t eel like it is a good reference tool for historical purposes, and you could certainly talk with Veterans or dependents that received benefits prior to the Forever GI Bill.</a:t>
            </a:r>
          </a:p>
        </p:txBody>
      </p:sp>
      <p:sp>
        <p:nvSpPr>
          <p:cNvPr id="4" name="Slide Number Placeholder 3"/>
          <p:cNvSpPr>
            <a:spLocks noGrp="1"/>
          </p:cNvSpPr>
          <p:nvPr>
            <p:ph type="sldNum" sz="quarter" idx="5"/>
          </p:nvPr>
        </p:nvSpPr>
        <p:spPr/>
        <p:txBody>
          <a:bodyPr/>
          <a:lstStyle/>
          <a:p>
            <a:fld id="{B8C36D78-C19F-4765-8B7F-2FE8BFF07D6C}" type="slidenum">
              <a:rPr lang="en-US" smtClean="0"/>
              <a:t>9</a:t>
            </a:fld>
            <a:endParaRPr lang="en-US"/>
          </a:p>
        </p:txBody>
      </p:sp>
    </p:spTree>
    <p:extLst>
      <p:ext uri="{BB962C8B-B14F-4D97-AF65-F5344CB8AC3E}">
        <p14:creationId xmlns:p14="http://schemas.microsoft.com/office/powerpoint/2010/main" val="826667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20064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822010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9667520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7732367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1166099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338364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133249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6817956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1090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2535085989"/>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B73DA-5FDE-45B5-BAA4-C61223CC44F6}" type="slidenum">
              <a:rPr lang="en-US" smtClean="0"/>
              <a:pPr/>
              <a:t>‹#›</a:t>
            </a:fld>
            <a:endParaRPr lang="en-US" dirty="0"/>
          </a:p>
        </p:txBody>
      </p:sp>
    </p:spTree>
    <p:extLst>
      <p:ext uri="{BB962C8B-B14F-4D97-AF65-F5344CB8AC3E}">
        <p14:creationId xmlns:p14="http://schemas.microsoft.com/office/powerpoint/2010/main" val="3600001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594664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1637171925"/>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Tree>
    <p:extLst>
      <p:ext uri="{BB962C8B-B14F-4D97-AF65-F5344CB8AC3E}">
        <p14:creationId xmlns:p14="http://schemas.microsoft.com/office/powerpoint/2010/main" val="4070083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1716975774"/>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Tree>
    <p:extLst>
      <p:ext uri="{BB962C8B-B14F-4D97-AF65-F5344CB8AC3E}">
        <p14:creationId xmlns:p14="http://schemas.microsoft.com/office/powerpoint/2010/main" val="7234536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4135099152"/>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51356623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93003303"/>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32765403"/>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728757304"/>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84283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13681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8568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39217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2971823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6976353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4936158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26897979"/>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3.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400">
                <a:solidFill>
                  <a:schemeClr val="tx1">
                    <a:tint val="75000"/>
                  </a:schemeClr>
                </a:solidFill>
                <a:latin typeface="Times New Roman" panose="02020603050405020304" pitchFamily="18" charset="0"/>
                <a:cs typeface="Times New Roman" panose="02020603050405020304" pitchFamily="18" charset="0"/>
              </a:defRPr>
            </a:lvl1pPr>
          </a:lstStyle>
          <a:p>
            <a:fld id="{60B18D57-13A5-4968-950D-8FEF41FA4399}" type="slidenum">
              <a:rPr lang="en-US" smtClean="0"/>
              <a:pPr/>
              <a:t>‹#›</a:t>
            </a:fld>
            <a:endParaRPr lang="en-US" dirty="0"/>
          </a:p>
        </p:txBody>
      </p:sp>
      <p:cxnSp>
        <p:nvCxnSpPr>
          <p:cNvPr id="5" name="Straight Connector 4"/>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2365841268"/>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80" r:id="rId3"/>
    <p:sldLayoutId id="2147483681" r:id="rId4"/>
    <p:sldLayoutId id="2147483678" r:id="rId5"/>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87739E06-FEC5-4B73-843E-761C636C002F}"/>
              </a:ext>
            </a:extLst>
          </p:cNvPr>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1AD877C8-8BD6-4FFA-B010-3977FC15D992}"/>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9" name="Picture 8">
            <a:extLst>
              <a:ext uri="{FF2B5EF4-FFF2-40B4-BE49-F238E27FC236}">
                <a16:creationId xmlns:a16="http://schemas.microsoft.com/office/drawing/2014/main" id="{FADE8BE6-6C80-4448-B59A-247FC9BF2C1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6154343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18D57-13A5-4968-950D-8FEF41FA4399}" type="slidenum">
              <a:rPr lang="en-US" smtClean="0"/>
              <a:pPr/>
              <a:t>‹#›</a:t>
            </a:fld>
            <a:endParaRPr lang="en-US" dirty="0"/>
          </a:p>
        </p:txBody>
      </p:sp>
      <p:sp>
        <p:nvSpPr>
          <p:cNvPr id="7" name="Rectangle 6">
            <a:extLst>
              <a:ext uri="{FF2B5EF4-FFF2-40B4-BE49-F238E27FC236}">
                <a16:creationId xmlns:a16="http://schemas.microsoft.com/office/drawing/2014/main" id="{41612628-F3C9-480F-B236-0AB92D70B536}"/>
              </a:ext>
            </a:extLst>
          </p:cNvPr>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8" name="Straight Connector 7">
            <a:extLst>
              <a:ext uri="{FF2B5EF4-FFF2-40B4-BE49-F238E27FC236}">
                <a16:creationId xmlns:a16="http://schemas.microsoft.com/office/drawing/2014/main" id="{1362B747-DA36-4F1E-8346-B14B92D1DE3F}"/>
              </a:ext>
            </a:extLst>
          </p:cNvPr>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15FC9C0-34CE-4B79-A431-926F49CCEA1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207451934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hyperlink" Target="https://www.va.gov/education/survivor-dependent-benefits/fry-scholarship" TargetMode="External"/><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hyperlink" Target="https://benefits.va.gov/GIBILL/FGIBSummaries.asp" TargetMode="External"/><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hyperlink" Target="http://www.gibill.va.gov/"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hyperlink" Target="mailto:caroldvogler@gmail.com"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comments" Target="../comments/commen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hyperlink" Target="https://www.va.gov/careers-employment/vocational-rehabilitation/programs/reemployment" TargetMode="External"/><Relationship Id="rId2" Type="http://schemas.openxmlformats.org/officeDocument/2006/relationships/notesSlide" Target="../notesSlides/notesSlide32.xml"/><Relationship Id="rId1" Type="http://schemas.openxmlformats.org/officeDocument/2006/relationships/slideLayout" Target="../slideLayouts/slideLayout19.xml"/><Relationship Id="rId5" Type="http://schemas.openxmlformats.org/officeDocument/2006/relationships/comments" Target="../comments/comment3.xml"/><Relationship Id="rId4" Type="http://schemas.openxmlformats.org/officeDocument/2006/relationships/hyperlink" Target="https://www.va.gov/careers-employment/vocational-rehabilitation/programs/rapid-access-to-employment"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va.gov/careers-employment/vocational-rehabilitation/programs/self-employment" TargetMode="External"/><Relationship Id="rId2" Type="http://schemas.openxmlformats.org/officeDocument/2006/relationships/notesSlide" Target="../notesSlides/notesSlide33.xml"/><Relationship Id="rId1" Type="http://schemas.openxmlformats.org/officeDocument/2006/relationships/slideLayout" Target="../slideLayouts/slideLayout19.xml"/><Relationship Id="rId5" Type="http://schemas.openxmlformats.org/officeDocument/2006/relationships/hyperlink" Target="https://www.va.gov/careers-employment/vocational-rehabilitation/programs/independent-living" TargetMode="External"/><Relationship Id="rId4" Type="http://schemas.openxmlformats.org/officeDocument/2006/relationships/hyperlink" Target="https://www.va.gov/careers-employment/vocational-rehabilitation/programs/long-term-service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hyperlink" Target="http://www.benefits.va.gov/GIBILL/FGIBSummaries.asp" TargetMode="External"/><Relationship Id="rId2" Type="http://schemas.openxmlformats.org/officeDocument/2006/relationships/notesSlide" Target="../notesSlides/notesSlide43.xml"/><Relationship Id="rId1" Type="http://schemas.openxmlformats.org/officeDocument/2006/relationships/slideLayout" Target="../slideLayouts/slideLayout19.xml"/><Relationship Id="rId5" Type="http://schemas.openxmlformats.org/officeDocument/2006/relationships/hyperlink" Target="http://www.gibill.va.gov/" TargetMode="External"/><Relationship Id="rId4" Type="http://schemas.openxmlformats.org/officeDocument/2006/relationships/hyperlink" Target="http://www.benefits.va.gov/"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75072" y="2517828"/>
            <a:ext cx="5150561" cy="830997"/>
          </a:xfrm>
          <a:prstGeom prst="rect">
            <a:avLst/>
          </a:prstGeom>
          <a:noFill/>
        </p:spPr>
        <p:txBody>
          <a:bodyPr wrap="square" rtlCol="0">
            <a:spAutoFit/>
          </a:bodyPr>
          <a:lstStyle/>
          <a:p>
            <a:pPr algn="r"/>
            <a:r>
              <a:rPr lang="en-US" sz="4800" b="1" dirty="0">
                <a:latin typeface="Times New Roman" panose="02020603050405020304" pitchFamily="18" charset="0"/>
                <a:cs typeface="Times New Roman" panose="02020603050405020304" pitchFamily="18" charset="0"/>
              </a:rPr>
              <a:t>Education Benefits</a:t>
            </a:r>
          </a:p>
        </p:txBody>
      </p:sp>
      <p:sp>
        <p:nvSpPr>
          <p:cNvPr id="5" name="TextBox 4"/>
          <p:cNvSpPr txBox="1"/>
          <p:nvPr/>
        </p:nvSpPr>
        <p:spPr>
          <a:xfrm>
            <a:off x="5491598" y="5279095"/>
            <a:ext cx="4434035" cy="954107"/>
          </a:xfrm>
          <a:prstGeom prst="rect">
            <a:avLst/>
          </a:prstGeom>
          <a:noFill/>
        </p:spPr>
        <p:txBody>
          <a:bodyPr wrap="square" rtlCol="0">
            <a:spAutoFit/>
          </a:bodyPr>
          <a:lstStyle/>
          <a:p>
            <a:pPr algn="r"/>
            <a:r>
              <a:rPr lang="en-US" sz="2800" dirty="0">
                <a:latin typeface="Times New Roman" panose="02020603050405020304" pitchFamily="18" charset="0"/>
                <a:cs typeface="Times New Roman" panose="02020603050405020304" pitchFamily="18" charset="0"/>
              </a:rPr>
              <a:t>Carol Vogler</a:t>
            </a:r>
          </a:p>
          <a:p>
            <a:pPr algn="r"/>
            <a:r>
              <a:rPr lang="en-US" sz="2800" dirty="0">
                <a:latin typeface="Times New Roman" panose="02020603050405020304" pitchFamily="18" charset="0"/>
                <a:cs typeface="Times New Roman" panose="02020603050405020304" pitchFamily="18" charset="0"/>
              </a:rPr>
              <a:t>November 2021</a:t>
            </a:r>
          </a:p>
        </p:txBody>
      </p:sp>
    </p:spTree>
    <p:extLst>
      <p:ext uri="{BB962C8B-B14F-4D97-AF65-F5344CB8AC3E}">
        <p14:creationId xmlns:p14="http://schemas.microsoft.com/office/powerpoint/2010/main" val="1307898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624A1-44FE-B148-9FD1-5C9E2FE99B17}"/>
              </a:ext>
            </a:extLst>
          </p:cNvPr>
          <p:cNvSpPr>
            <a:spLocks noGrp="1"/>
          </p:cNvSpPr>
          <p:nvPr>
            <p:ph type="title"/>
          </p:nvPr>
        </p:nvSpPr>
        <p:spPr>
          <a:xfrm>
            <a:off x="838200" y="365125"/>
            <a:ext cx="10515600" cy="870117"/>
          </a:xfrm>
        </p:spPr>
        <p:txBody>
          <a:bodyPr/>
          <a:lstStyle/>
          <a:p>
            <a:r>
              <a:rPr lang="en-US" dirty="0"/>
              <a:t>Benefit entitlement</a:t>
            </a:r>
          </a:p>
        </p:txBody>
      </p:sp>
      <p:sp>
        <p:nvSpPr>
          <p:cNvPr id="4" name="Slide Number Placeholder 3">
            <a:extLst>
              <a:ext uri="{FF2B5EF4-FFF2-40B4-BE49-F238E27FC236}">
                <a16:creationId xmlns:a16="http://schemas.microsoft.com/office/drawing/2014/main" id="{824A1998-43E9-574F-A2BD-4DA201A737B4}"/>
              </a:ext>
            </a:extLst>
          </p:cNvPr>
          <p:cNvSpPr>
            <a:spLocks noGrp="1"/>
          </p:cNvSpPr>
          <p:nvPr>
            <p:ph type="sldNum" sz="quarter" idx="12"/>
          </p:nvPr>
        </p:nvSpPr>
        <p:spPr/>
        <p:txBody>
          <a:bodyPr/>
          <a:lstStyle/>
          <a:p>
            <a:fld id="{E2FB73DA-5FDE-45B5-BAA4-C61223CC44F6}" type="slidenum">
              <a:rPr lang="en-US" smtClean="0"/>
              <a:pPr/>
              <a:t>10</a:t>
            </a:fld>
            <a:endParaRPr lang="en-US" dirty="0"/>
          </a:p>
        </p:txBody>
      </p:sp>
      <p:sp>
        <p:nvSpPr>
          <p:cNvPr id="6" name="Content Placeholder 5">
            <a:extLst>
              <a:ext uri="{FF2B5EF4-FFF2-40B4-BE49-F238E27FC236}">
                <a16:creationId xmlns:a16="http://schemas.microsoft.com/office/drawing/2014/main" id="{132B1399-31C4-6A4D-880E-0D32A7A313BC}"/>
              </a:ext>
            </a:extLst>
          </p:cNvPr>
          <p:cNvSpPr>
            <a:spLocks noGrp="1"/>
          </p:cNvSpPr>
          <p:nvPr>
            <p:ph idx="1"/>
          </p:nvPr>
        </p:nvSpPr>
        <p:spPr>
          <a:xfrm>
            <a:off x="663879" y="1440492"/>
            <a:ext cx="10689921" cy="4915857"/>
          </a:xfrm>
        </p:spPr>
        <p:txBody>
          <a:bodyPr>
            <a:normAutofit/>
          </a:bodyPr>
          <a:lstStyle/>
          <a:p>
            <a:r>
              <a:rPr lang="en-US" dirty="0"/>
              <a:t>Tuition and Fee Payment (paid directly to school)</a:t>
            </a:r>
          </a:p>
          <a:p>
            <a:pPr lvl="1"/>
            <a:r>
              <a:rPr lang="en-US" sz="2800" dirty="0"/>
              <a:t>Full cost of public, in-state tuition and fees</a:t>
            </a:r>
          </a:p>
          <a:p>
            <a:pPr lvl="1"/>
            <a:r>
              <a:rPr lang="en-US" sz="2800" dirty="0"/>
              <a:t>Rates are capped for private and foreign schools; these rates are updated each year.  Current rate, up to $26,042.81 per academic year National Maximum</a:t>
            </a:r>
          </a:p>
          <a:p>
            <a:r>
              <a:rPr lang="en-US" dirty="0"/>
              <a:t>Monthly housing allowance - if enrolled more than half-time (paid to Veteran)</a:t>
            </a:r>
          </a:p>
          <a:p>
            <a:r>
              <a:rPr lang="en-US" dirty="0"/>
              <a:t>Books and supplies stipend up to $1,000 per school year (paid to Veteran)</a:t>
            </a:r>
          </a:p>
          <a:p>
            <a:r>
              <a:rPr lang="en-US" sz="2200" dirty="0"/>
              <a:t>If attending IHL as a non-resident student or a private IHL that is more expensive than the annual cap, may be eligible for extra payment thru the Yellow Ribbon Program</a:t>
            </a:r>
          </a:p>
        </p:txBody>
      </p:sp>
    </p:spTree>
    <p:extLst>
      <p:ext uri="{BB962C8B-B14F-4D97-AF65-F5344CB8AC3E}">
        <p14:creationId xmlns:p14="http://schemas.microsoft.com/office/powerpoint/2010/main" val="1306670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08CA-995E-4B4A-9A67-6DAAF72D198E}"/>
              </a:ext>
            </a:extLst>
          </p:cNvPr>
          <p:cNvSpPr>
            <a:spLocks noGrp="1"/>
          </p:cNvSpPr>
          <p:nvPr>
            <p:ph type="title"/>
          </p:nvPr>
        </p:nvSpPr>
        <p:spPr>
          <a:xfrm>
            <a:off x="838200" y="365126"/>
            <a:ext cx="10515600" cy="867930"/>
          </a:xfrm>
        </p:spPr>
        <p:txBody>
          <a:bodyPr/>
          <a:lstStyle/>
          <a:p>
            <a:r>
              <a:rPr lang="en-US" dirty="0"/>
              <a:t>Yellow Ribbon Program</a:t>
            </a:r>
          </a:p>
        </p:txBody>
      </p:sp>
      <p:sp>
        <p:nvSpPr>
          <p:cNvPr id="3" name="Content Placeholder 2">
            <a:extLst>
              <a:ext uri="{FF2B5EF4-FFF2-40B4-BE49-F238E27FC236}">
                <a16:creationId xmlns:a16="http://schemas.microsoft.com/office/drawing/2014/main" id="{8B80945C-D34C-6D4F-927C-EB7FE3DD8F30}"/>
              </a:ext>
            </a:extLst>
          </p:cNvPr>
          <p:cNvSpPr>
            <a:spLocks noGrp="1"/>
          </p:cNvSpPr>
          <p:nvPr>
            <p:ph idx="1"/>
          </p:nvPr>
        </p:nvSpPr>
        <p:spPr/>
        <p:txBody>
          <a:bodyPr>
            <a:normAutofit lnSpcReduction="10000"/>
          </a:bodyPr>
          <a:lstStyle/>
          <a:p>
            <a:r>
              <a:rPr lang="en-US" dirty="0"/>
              <a:t>The Yellow Ribbon Program can help pay for higher out-of-state, private school, or graduate school tuition that the Post-9/11 GI Bill doesn’t cover.</a:t>
            </a:r>
          </a:p>
          <a:p>
            <a:r>
              <a:rPr lang="en-US" b="1" dirty="0"/>
              <a:t>School must meet all the following requirements:</a:t>
            </a:r>
          </a:p>
          <a:p>
            <a:r>
              <a:rPr lang="en-US" dirty="0"/>
              <a:t>Is an institution of higher learning,</a:t>
            </a:r>
            <a:r>
              <a:rPr lang="en-US" b="1" dirty="0"/>
              <a:t> and</a:t>
            </a:r>
            <a:endParaRPr lang="en-US" dirty="0"/>
          </a:p>
          <a:p>
            <a:r>
              <a:rPr lang="en-US" dirty="0"/>
              <a:t>Offers the Yellow Ribbon Program, </a:t>
            </a:r>
            <a:r>
              <a:rPr lang="en-US" b="1" dirty="0"/>
              <a:t>and</a:t>
            </a:r>
            <a:endParaRPr lang="en-US" dirty="0"/>
          </a:p>
          <a:p>
            <a:r>
              <a:rPr lang="en-US" dirty="0"/>
              <a:t>Hasn’t offered the Yellow Ribbon benefit to more than the maximum number of students in their agreement with VA, </a:t>
            </a:r>
            <a:r>
              <a:rPr lang="en-US" b="1" dirty="0"/>
              <a:t>and</a:t>
            </a:r>
            <a:endParaRPr lang="en-US" dirty="0"/>
          </a:p>
          <a:p>
            <a:r>
              <a:rPr lang="en-US" dirty="0"/>
              <a:t>Has certified student's enrollment and provided Yellow Ribbon Program information</a:t>
            </a:r>
          </a:p>
          <a:p>
            <a:endParaRPr lang="en-US" dirty="0"/>
          </a:p>
        </p:txBody>
      </p:sp>
      <p:sp>
        <p:nvSpPr>
          <p:cNvPr id="4" name="Slide Number Placeholder 3">
            <a:extLst>
              <a:ext uri="{FF2B5EF4-FFF2-40B4-BE49-F238E27FC236}">
                <a16:creationId xmlns:a16="http://schemas.microsoft.com/office/drawing/2014/main" id="{B5030F16-1873-DB4E-AC34-2A0E3B41BACA}"/>
              </a:ext>
            </a:extLst>
          </p:cNvPr>
          <p:cNvSpPr>
            <a:spLocks noGrp="1"/>
          </p:cNvSpPr>
          <p:nvPr>
            <p:ph type="sldNum" sz="quarter" idx="12"/>
          </p:nvPr>
        </p:nvSpPr>
        <p:spPr/>
        <p:txBody>
          <a:bodyPr/>
          <a:lstStyle/>
          <a:p>
            <a:fld id="{E2FB73DA-5FDE-45B5-BAA4-C61223CC44F6}" type="slidenum">
              <a:rPr lang="en-US" smtClean="0"/>
              <a:pPr/>
              <a:t>11</a:t>
            </a:fld>
            <a:endParaRPr lang="en-US" dirty="0"/>
          </a:p>
        </p:txBody>
      </p:sp>
    </p:spTree>
    <p:extLst>
      <p:ext uri="{BB962C8B-B14F-4D97-AF65-F5344CB8AC3E}">
        <p14:creationId xmlns:p14="http://schemas.microsoft.com/office/powerpoint/2010/main" val="2856398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C45F8-B51D-5546-A1A7-8E96CC13E505}"/>
              </a:ext>
            </a:extLst>
          </p:cNvPr>
          <p:cNvSpPr>
            <a:spLocks noGrp="1"/>
          </p:cNvSpPr>
          <p:nvPr>
            <p:ph type="title"/>
          </p:nvPr>
        </p:nvSpPr>
        <p:spPr>
          <a:xfrm>
            <a:off x="838200" y="365125"/>
            <a:ext cx="10515600" cy="854075"/>
          </a:xfrm>
        </p:spPr>
        <p:txBody>
          <a:bodyPr/>
          <a:lstStyle/>
          <a:p>
            <a:r>
              <a:rPr lang="en-US" dirty="0"/>
              <a:t>Yellow Ribbon Eligibility</a:t>
            </a:r>
          </a:p>
        </p:txBody>
      </p:sp>
      <p:sp>
        <p:nvSpPr>
          <p:cNvPr id="3" name="Content Placeholder 2">
            <a:extLst>
              <a:ext uri="{FF2B5EF4-FFF2-40B4-BE49-F238E27FC236}">
                <a16:creationId xmlns:a16="http://schemas.microsoft.com/office/drawing/2014/main" id="{0F1FC753-255E-D249-B6F3-AFE526B79042}"/>
              </a:ext>
            </a:extLst>
          </p:cNvPr>
          <p:cNvSpPr>
            <a:spLocks noGrp="1"/>
          </p:cNvSpPr>
          <p:nvPr>
            <p:ph idx="1"/>
          </p:nvPr>
        </p:nvSpPr>
        <p:spPr>
          <a:xfrm>
            <a:off x="838200" y="1399309"/>
            <a:ext cx="11049000" cy="5322166"/>
          </a:xfrm>
        </p:spPr>
        <p:txBody>
          <a:bodyPr>
            <a:normAutofit fontScale="77500" lnSpcReduction="20000"/>
          </a:bodyPr>
          <a:lstStyle/>
          <a:p>
            <a:r>
              <a:rPr lang="en-US" sz="3100" b="1" dirty="0"/>
              <a:t>Student must qualify for the maximum benefit rate under the Post-9/11 GI Bill.</a:t>
            </a:r>
          </a:p>
          <a:p>
            <a:r>
              <a:rPr lang="en-US" sz="3100" b="1" dirty="0"/>
              <a:t>To qualify, at least one of these must be true:</a:t>
            </a:r>
            <a:endParaRPr lang="en-US" sz="3100" dirty="0"/>
          </a:p>
          <a:p>
            <a:r>
              <a:rPr lang="en-US" sz="3100" dirty="0"/>
              <a:t>Served at least 36 months on active duty (either all at once or with breaks in service), </a:t>
            </a:r>
            <a:r>
              <a:rPr lang="en-US" sz="3100" b="1" dirty="0"/>
              <a:t>or</a:t>
            </a:r>
            <a:endParaRPr lang="en-US" sz="3100" dirty="0"/>
          </a:p>
          <a:p>
            <a:r>
              <a:rPr lang="en-US" sz="3100" dirty="0"/>
              <a:t>Received a Purple Heart on or after September 11, 2001, and were honorably discharged after any amount of service, </a:t>
            </a:r>
            <a:r>
              <a:rPr lang="en-US" sz="3100" b="1" dirty="0"/>
              <a:t>or</a:t>
            </a:r>
            <a:endParaRPr lang="en-US" sz="3100" dirty="0"/>
          </a:p>
          <a:p>
            <a:r>
              <a:rPr lang="en-US" sz="3100" dirty="0"/>
              <a:t>Served for at least 30 continuous days (all at once, without a break) on or after September 11, 2001, and were discharged after 60 days with a service-connected disability, </a:t>
            </a:r>
            <a:r>
              <a:rPr lang="en-US" sz="3100" b="1" dirty="0"/>
              <a:t>or</a:t>
            </a:r>
            <a:endParaRPr lang="en-US" sz="3100" dirty="0"/>
          </a:p>
          <a:p>
            <a:r>
              <a:rPr lang="en-US" sz="3100" dirty="0"/>
              <a:t>Are a dependent child using benefits transferred by a Veteran or a service member who has served for at least 36 months on active duty and qualifies at the 100% level, </a:t>
            </a:r>
            <a:r>
              <a:rPr lang="en-US" sz="3100" b="1" dirty="0"/>
              <a:t>or</a:t>
            </a:r>
          </a:p>
          <a:p>
            <a:r>
              <a:rPr lang="en-US" sz="3100" dirty="0"/>
              <a:t>Are a </a:t>
            </a:r>
            <a:r>
              <a:rPr lang="en-US" sz="3100" u="sng" dirty="0">
                <a:hlinkClick r:id="rId3" tooltip="Fry Scholarships"/>
              </a:rPr>
              <a:t>Fry Scholar</a:t>
            </a:r>
            <a:r>
              <a:rPr lang="en-US" sz="3100" dirty="0"/>
              <a:t> (eligible for the Yellow Ribbon Program on or after August 1, 2018)</a:t>
            </a:r>
            <a:endParaRPr lang="en-US" sz="3100" b="1" dirty="0"/>
          </a:p>
          <a:p>
            <a:r>
              <a:rPr lang="en-US" sz="3100" b="1" dirty="0"/>
              <a:t>Note:</a:t>
            </a:r>
            <a:r>
              <a:rPr lang="en-US" sz="3100" dirty="0"/>
              <a:t>   As of August 1, 2022, active-duty service members who qualifies at the 100% level, or the spouse using the transferred benefits of an active-duty service member who qualifies at the 100% level may be entitled to Yellow Ribbon Program</a:t>
            </a:r>
          </a:p>
          <a:p>
            <a:endParaRPr lang="en-US" dirty="0"/>
          </a:p>
        </p:txBody>
      </p:sp>
      <p:sp>
        <p:nvSpPr>
          <p:cNvPr id="4" name="Slide Number Placeholder 3">
            <a:extLst>
              <a:ext uri="{FF2B5EF4-FFF2-40B4-BE49-F238E27FC236}">
                <a16:creationId xmlns:a16="http://schemas.microsoft.com/office/drawing/2014/main" id="{9F296B06-7047-9048-8EEC-6068EB1A92AF}"/>
              </a:ext>
            </a:extLst>
          </p:cNvPr>
          <p:cNvSpPr>
            <a:spLocks noGrp="1"/>
          </p:cNvSpPr>
          <p:nvPr>
            <p:ph type="sldNum" sz="quarter" idx="12"/>
          </p:nvPr>
        </p:nvSpPr>
        <p:spPr/>
        <p:txBody>
          <a:bodyPr/>
          <a:lstStyle/>
          <a:p>
            <a:fld id="{E2FB73DA-5FDE-45B5-BAA4-C61223CC44F6}" type="slidenum">
              <a:rPr lang="en-US" smtClean="0"/>
              <a:pPr/>
              <a:t>12</a:t>
            </a:fld>
            <a:endParaRPr lang="en-US" dirty="0"/>
          </a:p>
        </p:txBody>
      </p:sp>
    </p:spTree>
    <p:extLst>
      <p:ext uri="{BB962C8B-B14F-4D97-AF65-F5344CB8AC3E}">
        <p14:creationId xmlns:p14="http://schemas.microsoft.com/office/powerpoint/2010/main" val="3087304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2579BA-1A14-8F4C-A4F4-4B857974B65F}"/>
              </a:ext>
            </a:extLst>
          </p:cNvPr>
          <p:cNvSpPr>
            <a:spLocks noGrp="1"/>
          </p:cNvSpPr>
          <p:nvPr>
            <p:ph type="sldNum" sz="quarter" idx="12"/>
          </p:nvPr>
        </p:nvSpPr>
        <p:spPr/>
        <p:txBody>
          <a:bodyPr/>
          <a:lstStyle/>
          <a:p>
            <a:fld id="{60B18D57-13A5-4968-950D-8FEF41FA4399}" type="slidenum">
              <a:rPr lang="en-US" smtClean="0"/>
              <a:pPr/>
              <a:t>13</a:t>
            </a:fld>
            <a:endParaRPr lang="en-US" dirty="0"/>
          </a:p>
        </p:txBody>
      </p:sp>
      <p:pic>
        <p:nvPicPr>
          <p:cNvPr id="1028" name="Picture 4" descr="Forever GI Bill">
            <a:extLst>
              <a:ext uri="{FF2B5EF4-FFF2-40B4-BE49-F238E27FC236}">
                <a16:creationId xmlns:a16="http://schemas.microsoft.com/office/drawing/2014/main" id="{FCF9FA31-FBC3-004D-987E-59BA0DD86B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7733" y="1321560"/>
            <a:ext cx="8923867" cy="5536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93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FF782-474E-2C42-88CD-A060F3D877E3}"/>
              </a:ext>
            </a:extLst>
          </p:cNvPr>
          <p:cNvSpPr>
            <a:spLocks noGrp="1"/>
          </p:cNvSpPr>
          <p:nvPr>
            <p:ph type="title"/>
          </p:nvPr>
        </p:nvSpPr>
        <p:spPr/>
        <p:txBody>
          <a:bodyPr/>
          <a:lstStyle/>
          <a:p>
            <a:r>
              <a:rPr lang="en-US" dirty="0"/>
              <a:t>Forever GI Bill </a:t>
            </a:r>
          </a:p>
        </p:txBody>
      </p:sp>
      <p:sp>
        <p:nvSpPr>
          <p:cNvPr id="3" name="Content Placeholder 2">
            <a:extLst>
              <a:ext uri="{FF2B5EF4-FFF2-40B4-BE49-F238E27FC236}">
                <a16:creationId xmlns:a16="http://schemas.microsoft.com/office/drawing/2014/main" id="{4B05C070-35E3-9C47-A9C8-79D055A4614F}"/>
              </a:ext>
            </a:extLst>
          </p:cNvPr>
          <p:cNvSpPr>
            <a:spLocks noGrp="1"/>
          </p:cNvSpPr>
          <p:nvPr>
            <p:ph idx="1"/>
          </p:nvPr>
        </p:nvSpPr>
        <p:spPr>
          <a:xfrm>
            <a:off x="838200" y="1690687"/>
            <a:ext cx="10515600" cy="3944569"/>
          </a:xfrm>
        </p:spPr>
        <p:txBody>
          <a:bodyPr>
            <a:normAutofit lnSpcReduction="10000"/>
          </a:bodyPr>
          <a:lstStyle/>
          <a:p>
            <a:pPr marL="0" indent="0">
              <a:buNone/>
            </a:pPr>
            <a:r>
              <a:rPr lang="en-US" sz="3600" dirty="0"/>
              <a:t>Excellent reference tool to the </a:t>
            </a:r>
            <a:r>
              <a:rPr lang="en-US" sz="3600" i="1" dirty="0"/>
              <a:t>Forever GI Bill – Harry W. </a:t>
            </a:r>
            <a:r>
              <a:rPr lang="en-US" sz="3600" i="1" dirty="0" err="1"/>
              <a:t>Colmery</a:t>
            </a:r>
            <a:r>
              <a:rPr lang="en-US" sz="3600" i="1" dirty="0"/>
              <a:t> Veterans Educational Assistance Act </a:t>
            </a:r>
            <a:r>
              <a:rPr lang="en-US" sz="3600" dirty="0"/>
              <a:t>which has links to the updated benefits</a:t>
            </a:r>
          </a:p>
          <a:p>
            <a:pPr marL="0" indent="0">
              <a:buNone/>
            </a:pPr>
            <a:endParaRPr lang="en-US" sz="3600" dirty="0"/>
          </a:p>
          <a:p>
            <a:pPr marL="0" indent="0">
              <a:buNone/>
            </a:pPr>
            <a:r>
              <a:rPr lang="en-US" sz="3600" dirty="0">
                <a:hlinkClick r:id="rId3"/>
              </a:rPr>
              <a:t>https://benefits.va.gov/GIBILL/FGIBSummaries.asp</a:t>
            </a:r>
            <a:endParaRPr lang="en-US" sz="3600" dirty="0"/>
          </a:p>
          <a:p>
            <a:pPr marL="0" indent="0">
              <a:buNone/>
            </a:pPr>
            <a:endParaRPr lang="en-US" sz="3600" dirty="0"/>
          </a:p>
          <a:p>
            <a:pPr marL="0" indent="0">
              <a:buNone/>
            </a:pPr>
            <a:r>
              <a:rPr lang="en-US" sz="3600" dirty="0">
                <a:hlinkClick r:id="rId4"/>
              </a:rPr>
              <a:t>www.gibill.va.gov</a:t>
            </a:r>
            <a:endParaRPr lang="en-US" sz="3600" dirty="0"/>
          </a:p>
          <a:p>
            <a:pPr marL="0" indent="0">
              <a:buNone/>
            </a:pPr>
            <a:endParaRPr lang="en-US" sz="3600" dirty="0"/>
          </a:p>
          <a:p>
            <a:endParaRPr lang="en-US" dirty="0"/>
          </a:p>
        </p:txBody>
      </p:sp>
      <p:sp>
        <p:nvSpPr>
          <p:cNvPr id="4" name="Slide Number Placeholder 3">
            <a:extLst>
              <a:ext uri="{FF2B5EF4-FFF2-40B4-BE49-F238E27FC236}">
                <a16:creationId xmlns:a16="http://schemas.microsoft.com/office/drawing/2014/main" id="{549BE997-8F69-1B42-988E-E80C8DCDEE25}"/>
              </a:ext>
            </a:extLst>
          </p:cNvPr>
          <p:cNvSpPr>
            <a:spLocks noGrp="1"/>
          </p:cNvSpPr>
          <p:nvPr>
            <p:ph type="sldNum" sz="quarter" idx="12"/>
          </p:nvPr>
        </p:nvSpPr>
        <p:spPr/>
        <p:txBody>
          <a:bodyPr/>
          <a:lstStyle/>
          <a:p>
            <a:fld id="{E2FB73DA-5FDE-45B5-BAA4-C61223CC44F6}" type="slidenum">
              <a:rPr lang="en-US" smtClean="0"/>
              <a:pPr/>
              <a:t>14</a:t>
            </a:fld>
            <a:endParaRPr lang="en-US" dirty="0"/>
          </a:p>
        </p:txBody>
      </p:sp>
    </p:spTree>
    <p:extLst>
      <p:ext uri="{BB962C8B-B14F-4D97-AF65-F5344CB8AC3E}">
        <p14:creationId xmlns:p14="http://schemas.microsoft.com/office/powerpoint/2010/main" val="4144558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31D65-3C33-EB44-A234-B485E3883909}"/>
              </a:ext>
            </a:extLst>
          </p:cNvPr>
          <p:cNvSpPr>
            <a:spLocks noGrp="1"/>
          </p:cNvSpPr>
          <p:nvPr>
            <p:ph type="title"/>
          </p:nvPr>
        </p:nvSpPr>
        <p:spPr>
          <a:xfrm>
            <a:off x="838200" y="365126"/>
            <a:ext cx="10515600" cy="837373"/>
          </a:xfrm>
        </p:spPr>
        <p:txBody>
          <a:bodyPr>
            <a:normAutofit/>
          </a:bodyPr>
          <a:lstStyle/>
          <a:p>
            <a:r>
              <a:rPr lang="en-US" dirty="0"/>
              <a:t>Forever GI Bill</a:t>
            </a:r>
          </a:p>
        </p:txBody>
      </p:sp>
      <p:sp>
        <p:nvSpPr>
          <p:cNvPr id="3" name="Content Placeholder 2">
            <a:extLst>
              <a:ext uri="{FF2B5EF4-FFF2-40B4-BE49-F238E27FC236}">
                <a16:creationId xmlns:a16="http://schemas.microsoft.com/office/drawing/2014/main" id="{8806F4B2-522E-A344-BFB5-51CD98057A28}"/>
              </a:ext>
            </a:extLst>
          </p:cNvPr>
          <p:cNvSpPr>
            <a:spLocks noGrp="1"/>
          </p:cNvSpPr>
          <p:nvPr>
            <p:ph idx="1"/>
          </p:nvPr>
        </p:nvSpPr>
        <p:spPr>
          <a:xfrm>
            <a:off x="838200" y="1302706"/>
            <a:ext cx="10515600" cy="5190167"/>
          </a:xfrm>
        </p:spPr>
        <p:txBody>
          <a:bodyPr>
            <a:normAutofit/>
          </a:bodyPr>
          <a:lstStyle/>
          <a:p>
            <a:r>
              <a:rPr lang="en-US" dirty="0"/>
              <a:t>Reservist ordered to active duty to receive medical care on of after September 11, 2001, now counts as active duty toward eligibility for Post-9/11 GI Bill beginning on or after August 1, 2018</a:t>
            </a:r>
          </a:p>
          <a:p>
            <a:r>
              <a:rPr lang="en-US" dirty="0"/>
              <a:t>Service members and honorably discharged Veterans who were awarded a Purple Heart on or after September 11, 2001, are now entitled to benefits at the 100-percent rate for up to 36 months of entitlement effective August 1, 2018</a:t>
            </a:r>
          </a:p>
          <a:p>
            <a:r>
              <a:rPr lang="en-US" dirty="0"/>
              <a:t>Recipients of the Fry Scholarship and Purple Heart will be covered under the Yellow Ribbon Program effective August 1, 2018</a:t>
            </a:r>
          </a:p>
          <a:p>
            <a:r>
              <a:rPr lang="en-US" dirty="0"/>
              <a:t>Yellow Ribbon Program may be used by active-duty service members effective August 1, 2022</a:t>
            </a:r>
          </a:p>
        </p:txBody>
      </p:sp>
      <p:sp>
        <p:nvSpPr>
          <p:cNvPr id="4" name="Slide Number Placeholder 3">
            <a:extLst>
              <a:ext uri="{FF2B5EF4-FFF2-40B4-BE49-F238E27FC236}">
                <a16:creationId xmlns:a16="http://schemas.microsoft.com/office/drawing/2014/main" id="{89B5DC83-0705-A940-B83B-3BF1C251DC58}"/>
              </a:ext>
            </a:extLst>
          </p:cNvPr>
          <p:cNvSpPr>
            <a:spLocks noGrp="1"/>
          </p:cNvSpPr>
          <p:nvPr>
            <p:ph type="sldNum" sz="quarter" idx="12"/>
          </p:nvPr>
        </p:nvSpPr>
        <p:spPr/>
        <p:txBody>
          <a:bodyPr/>
          <a:lstStyle/>
          <a:p>
            <a:fld id="{E2FB73DA-5FDE-45B5-BAA4-C61223CC44F6}" type="slidenum">
              <a:rPr lang="en-US" smtClean="0"/>
              <a:pPr/>
              <a:t>15</a:t>
            </a:fld>
            <a:endParaRPr lang="en-US" dirty="0"/>
          </a:p>
        </p:txBody>
      </p:sp>
    </p:spTree>
    <p:extLst>
      <p:ext uri="{BB962C8B-B14F-4D97-AF65-F5344CB8AC3E}">
        <p14:creationId xmlns:p14="http://schemas.microsoft.com/office/powerpoint/2010/main" val="980962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60B18D57-13A5-4968-950D-8FEF41FA4399}" type="slidenum">
              <a:rPr lang="en-US" smtClean="0"/>
              <a:t>16</a:t>
            </a:fld>
            <a:endParaRPr lang="en-US" dirty="0"/>
          </a:p>
        </p:txBody>
      </p:sp>
      <p:graphicFrame>
        <p:nvGraphicFramePr>
          <p:cNvPr id="3" name="Table 3">
            <a:extLst>
              <a:ext uri="{FF2B5EF4-FFF2-40B4-BE49-F238E27FC236}">
                <a16:creationId xmlns:a16="http://schemas.microsoft.com/office/drawing/2014/main" id="{E8E7F841-5F22-894B-8489-9D146D0874DF}"/>
              </a:ext>
            </a:extLst>
          </p:cNvPr>
          <p:cNvGraphicFramePr>
            <a:graphicFrameLocks noGrp="1"/>
          </p:cNvGraphicFramePr>
          <p:nvPr>
            <p:ph type="tbl" sz="quarter" idx="13"/>
            <p:extLst>
              <p:ext uri="{D42A27DB-BD31-4B8C-83A1-F6EECF244321}">
                <p14:modId xmlns:p14="http://schemas.microsoft.com/office/powerpoint/2010/main" val="2217241178"/>
              </p:ext>
            </p:extLst>
          </p:nvPr>
        </p:nvGraphicFramePr>
        <p:xfrm>
          <a:off x="513347" y="1328380"/>
          <a:ext cx="11049000" cy="5231847"/>
        </p:xfrm>
        <a:graphic>
          <a:graphicData uri="http://schemas.openxmlformats.org/drawingml/2006/table">
            <a:tbl>
              <a:tblPr firstRow="1" bandRow="1">
                <a:tableStyleId>{5C22544A-7EE6-4342-B048-85BDC9FD1C3A}</a:tableStyleId>
              </a:tblPr>
              <a:tblGrid>
                <a:gridCol w="7074569">
                  <a:extLst>
                    <a:ext uri="{9D8B030D-6E8A-4147-A177-3AD203B41FA5}">
                      <a16:colId xmlns:a16="http://schemas.microsoft.com/office/drawing/2014/main" val="997662356"/>
                    </a:ext>
                  </a:extLst>
                </a:gridCol>
                <a:gridCol w="3974431">
                  <a:extLst>
                    <a:ext uri="{9D8B030D-6E8A-4147-A177-3AD203B41FA5}">
                      <a16:colId xmlns:a16="http://schemas.microsoft.com/office/drawing/2014/main" val="1743417827"/>
                    </a:ext>
                  </a:extLst>
                </a:gridCol>
              </a:tblGrid>
              <a:tr h="533142">
                <a:tc>
                  <a:txBody>
                    <a:bodyPr/>
                    <a:lstStyle/>
                    <a:p>
                      <a:r>
                        <a:rPr lang="en-US" sz="2400" dirty="0"/>
                        <a:t>Member Serves</a:t>
                      </a:r>
                    </a:p>
                    <a:p>
                      <a:r>
                        <a:rPr lang="en-US" sz="2400" dirty="0"/>
                        <a:t>Benefits effective 8/1/2020 (elimination of 40%)</a:t>
                      </a:r>
                    </a:p>
                  </a:txBody>
                  <a:tcPr/>
                </a:tc>
                <a:tc>
                  <a:txBody>
                    <a:bodyPr/>
                    <a:lstStyle/>
                    <a:p>
                      <a:r>
                        <a:rPr lang="en-US" sz="2400" dirty="0"/>
                        <a:t>Percentage of Maximum Benefit Payable</a:t>
                      </a:r>
                    </a:p>
                  </a:txBody>
                  <a:tcPr/>
                </a:tc>
                <a:extLst>
                  <a:ext uri="{0D108BD9-81ED-4DB2-BD59-A6C34878D82A}">
                    <a16:rowId xmlns:a16="http://schemas.microsoft.com/office/drawing/2014/main" val="3239789036"/>
                  </a:ext>
                </a:extLst>
              </a:tr>
              <a:tr h="533142">
                <a:tc>
                  <a:txBody>
                    <a:bodyPr/>
                    <a:lstStyle/>
                    <a:p>
                      <a:r>
                        <a:rPr lang="en-US" sz="2400" dirty="0"/>
                        <a:t>At least 36 months or received a Purple Heart on or after 9/11/01 (Purple Heart effective 8/1/18)</a:t>
                      </a:r>
                    </a:p>
                  </a:txBody>
                  <a:tcPr/>
                </a:tc>
                <a:tc>
                  <a:txBody>
                    <a:bodyPr/>
                    <a:lstStyle/>
                    <a:p>
                      <a:r>
                        <a:rPr lang="en-US" sz="2400" dirty="0"/>
                        <a:t>100%</a:t>
                      </a:r>
                    </a:p>
                  </a:txBody>
                  <a:tcPr/>
                </a:tc>
                <a:extLst>
                  <a:ext uri="{0D108BD9-81ED-4DB2-BD59-A6C34878D82A}">
                    <a16:rowId xmlns:a16="http://schemas.microsoft.com/office/drawing/2014/main" val="368009664"/>
                  </a:ext>
                </a:extLst>
              </a:tr>
              <a:tr h="920217">
                <a:tc>
                  <a:txBody>
                    <a:bodyPr/>
                    <a:lstStyle/>
                    <a:p>
                      <a:r>
                        <a:rPr lang="en-US" sz="2400" dirty="0"/>
                        <a:t>At least 30 continuous days on active duty and must be discharged due to a service-connected disability</a:t>
                      </a:r>
                    </a:p>
                  </a:txBody>
                  <a:tcPr/>
                </a:tc>
                <a:tc>
                  <a:txBody>
                    <a:bodyPr/>
                    <a:lstStyle/>
                    <a:p>
                      <a:r>
                        <a:rPr lang="en-US" sz="2400" dirty="0"/>
                        <a:t>100%</a:t>
                      </a:r>
                    </a:p>
                  </a:txBody>
                  <a:tcPr/>
                </a:tc>
                <a:extLst>
                  <a:ext uri="{0D108BD9-81ED-4DB2-BD59-A6C34878D82A}">
                    <a16:rowId xmlns:a16="http://schemas.microsoft.com/office/drawing/2014/main" val="581767508"/>
                  </a:ext>
                </a:extLst>
              </a:tr>
              <a:tr h="533142">
                <a:tc>
                  <a:txBody>
                    <a:bodyPr/>
                    <a:lstStyle/>
                    <a:p>
                      <a:r>
                        <a:rPr lang="en-US" sz="2400" dirty="0"/>
                        <a:t>At least 30 months, but less than 36 months</a:t>
                      </a:r>
                    </a:p>
                  </a:txBody>
                  <a:tcPr/>
                </a:tc>
                <a:tc>
                  <a:txBody>
                    <a:bodyPr/>
                    <a:lstStyle/>
                    <a:p>
                      <a:r>
                        <a:rPr lang="en-US" sz="2400" dirty="0"/>
                        <a:t>90%</a:t>
                      </a:r>
                    </a:p>
                  </a:txBody>
                  <a:tcPr/>
                </a:tc>
                <a:extLst>
                  <a:ext uri="{0D108BD9-81ED-4DB2-BD59-A6C34878D82A}">
                    <a16:rowId xmlns:a16="http://schemas.microsoft.com/office/drawing/2014/main" val="3968524000"/>
                  </a:ext>
                </a:extLst>
              </a:tr>
              <a:tr h="533142">
                <a:tc>
                  <a:txBody>
                    <a:bodyPr/>
                    <a:lstStyle/>
                    <a:p>
                      <a:r>
                        <a:rPr lang="en-US" sz="2400" dirty="0"/>
                        <a:t>At least 24 months, but less than 30 months</a:t>
                      </a:r>
                    </a:p>
                  </a:txBody>
                  <a:tcPr/>
                </a:tc>
                <a:tc>
                  <a:txBody>
                    <a:bodyPr/>
                    <a:lstStyle/>
                    <a:p>
                      <a:r>
                        <a:rPr lang="en-US" sz="2400" dirty="0"/>
                        <a:t>80%</a:t>
                      </a:r>
                    </a:p>
                  </a:txBody>
                  <a:tcPr/>
                </a:tc>
                <a:extLst>
                  <a:ext uri="{0D108BD9-81ED-4DB2-BD59-A6C34878D82A}">
                    <a16:rowId xmlns:a16="http://schemas.microsoft.com/office/drawing/2014/main" val="3789532238"/>
                  </a:ext>
                </a:extLst>
              </a:tr>
              <a:tr h="533142">
                <a:tc>
                  <a:txBody>
                    <a:bodyPr/>
                    <a:lstStyle/>
                    <a:p>
                      <a:r>
                        <a:rPr lang="en-US" sz="2400" dirty="0"/>
                        <a:t>At least 18 months, but less than 24 months</a:t>
                      </a:r>
                    </a:p>
                  </a:txBody>
                  <a:tcPr/>
                </a:tc>
                <a:tc>
                  <a:txBody>
                    <a:bodyPr/>
                    <a:lstStyle/>
                    <a:p>
                      <a:r>
                        <a:rPr lang="en-US" sz="2400" dirty="0"/>
                        <a:t>70%</a:t>
                      </a:r>
                    </a:p>
                  </a:txBody>
                  <a:tcPr/>
                </a:tc>
                <a:extLst>
                  <a:ext uri="{0D108BD9-81ED-4DB2-BD59-A6C34878D82A}">
                    <a16:rowId xmlns:a16="http://schemas.microsoft.com/office/drawing/2014/main" val="1652311636"/>
                  </a:ext>
                </a:extLst>
              </a:tr>
              <a:tr h="533142">
                <a:tc>
                  <a:txBody>
                    <a:bodyPr/>
                    <a:lstStyle/>
                    <a:p>
                      <a:r>
                        <a:rPr lang="en-US" sz="2400" dirty="0"/>
                        <a:t>At least 6 months, but less than 18 months</a:t>
                      </a:r>
                    </a:p>
                  </a:txBody>
                  <a:tcPr/>
                </a:tc>
                <a:tc>
                  <a:txBody>
                    <a:bodyPr/>
                    <a:lstStyle/>
                    <a:p>
                      <a:r>
                        <a:rPr lang="en-US" sz="2400" dirty="0"/>
                        <a:t>60%</a:t>
                      </a:r>
                    </a:p>
                  </a:txBody>
                  <a:tcPr/>
                </a:tc>
                <a:extLst>
                  <a:ext uri="{0D108BD9-81ED-4DB2-BD59-A6C34878D82A}">
                    <a16:rowId xmlns:a16="http://schemas.microsoft.com/office/drawing/2014/main" val="2511503712"/>
                  </a:ext>
                </a:extLst>
              </a:tr>
              <a:tr h="533142">
                <a:tc>
                  <a:txBody>
                    <a:bodyPr/>
                    <a:lstStyle/>
                    <a:p>
                      <a:r>
                        <a:rPr lang="en-US" sz="2400" dirty="0"/>
                        <a:t>At least 90 days, but less than 6 months</a:t>
                      </a:r>
                    </a:p>
                  </a:txBody>
                  <a:tcPr/>
                </a:tc>
                <a:tc>
                  <a:txBody>
                    <a:bodyPr/>
                    <a:lstStyle/>
                    <a:p>
                      <a:r>
                        <a:rPr lang="en-US" sz="2400" dirty="0"/>
                        <a:t>50%</a:t>
                      </a:r>
                    </a:p>
                  </a:txBody>
                  <a:tcPr/>
                </a:tc>
                <a:extLst>
                  <a:ext uri="{0D108BD9-81ED-4DB2-BD59-A6C34878D82A}">
                    <a16:rowId xmlns:a16="http://schemas.microsoft.com/office/drawing/2014/main" val="1739688161"/>
                  </a:ext>
                </a:extLst>
              </a:tr>
            </a:tbl>
          </a:graphicData>
        </a:graphic>
      </p:graphicFrame>
      <p:sp>
        <p:nvSpPr>
          <p:cNvPr id="5" name="Title 4"/>
          <p:cNvSpPr>
            <a:spLocks noGrp="1"/>
          </p:cNvSpPr>
          <p:nvPr>
            <p:ph type="title"/>
          </p:nvPr>
        </p:nvSpPr>
        <p:spPr/>
        <p:txBody>
          <a:bodyPr/>
          <a:lstStyle/>
          <a:p>
            <a:r>
              <a:rPr lang="en-US" b="0" dirty="0"/>
              <a:t>Forever GI Bill - Eligibility</a:t>
            </a:r>
          </a:p>
        </p:txBody>
      </p:sp>
    </p:spTree>
    <p:extLst>
      <p:ext uri="{BB962C8B-B14F-4D97-AF65-F5344CB8AC3E}">
        <p14:creationId xmlns:p14="http://schemas.microsoft.com/office/powerpoint/2010/main" val="2232005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504AF-5F03-7343-97DE-7302F2A5BC28}"/>
              </a:ext>
            </a:extLst>
          </p:cNvPr>
          <p:cNvSpPr>
            <a:spLocks noGrp="1"/>
          </p:cNvSpPr>
          <p:nvPr>
            <p:ph type="title"/>
          </p:nvPr>
        </p:nvSpPr>
        <p:spPr/>
        <p:txBody>
          <a:bodyPr/>
          <a:lstStyle/>
          <a:p>
            <a:r>
              <a:rPr lang="en-US" dirty="0">
                <a:latin typeface="+mn-lt"/>
              </a:rPr>
              <a:t>Forever GI Bill</a:t>
            </a:r>
          </a:p>
        </p:txBody>
      </p:sp>
      <p:sp>
        <p:nvSpPr>
          <p:cNvPr id="3" name="Content Placeholder 2">
            <a:extLst>
              <a:ext uri="{FF2B5EF4-FFF2-40B4-BE49-F238E27FC236}">
                <a16:creationId xmlns:a16="http://schemas.microsoft.com/office/drawing/2014/main" id="{DC346943-E2B9-5F4E-9239-543FAF280071}"/>
              </a:ext>
            </a:extLst>
          </p:cNvPr>
          <p:cNvSpPr>
            <a:spLocks noGrp="1"/>
          </p:cNvSpPr>
          <p:nvPr>
            <p:ph idx="1"/>
          </p:nvPr>
        </p:nvSpPr>
        <p:spPr>
          <a:xfrm>
            <a:off x="838200" y="1193370"/>
            <a:ext cx="10515600" cy="4983594"/>
          </a:xfrm>
        </p:spPr>
        <p:txBody>
          <a:bodyPr>
            <a:normAutofit/>
          </a:bodyPr>
          <a:lstStyle/>
          <a:p>
            <a:endParaRPr lang="en-US" dirty="0"/>
          </a:p>
          <a:p>
            <a:r>
              <a:rPr lang="en-US" dirty="0"/>
              <a:t>REAP Eligibility credited toward Post 9/11 GI Bill Program </a:t>
            </a:r>
          </a:p>
          <a:p>
            <a:r>
              <a:rPr lang="en-US" dirty="0"/>
              <a:t>Monthly Housing Allowance (MHA) is to be calculated based on the zip code of the campus where the student physically attends most of their classes, rather than the location of the IHL where the student is enrolled.  This applies to the first enrollment in an education program on or after 8/1/18.</a:t>
            </a:r>
          </a:p>
          <a:p>
            <a:r>
              <a:rPr lang="en-US" dirty="0"/>
              <a:t>Changes to Licensing and Certification Charges</a:t>
            </a:r>
          </a:p>
          <a:p>
            <a:r>
              <a:rPr lang="en-US" dirty="0"/>
              <a:t>Assistance for students affected by school closures and certain disapprovals</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92F2E26-A49C-1C48-8055-D4ECF6A105EC}"/>
              </a:ext>
            </a:extLst>
          </p:cNvPr>
          <p:cNvSpPr>
            <a:spLocks noGrp="1"/>
          </p:cNvSpPr>
          <p:nvPr>
            <p:ph type="sldNum" sz="quarter" idx="12"/>
          </p:nvPr>
        </p:nvSpPr>
        <p:spPr/>
        <p:txBody>
          <a:bodyPr/>
          <a:lstStyle/>
          <a:p>
            <a:fld id="{E2FB73DA-5FDE-45B5-BAA4-C61223CC44F6}" type="slidenum">
              <a:rPr lang="en-US" smtClean="0"/>
              <a:pPr/>
              <a:t>17</a:t>
            </a:fld>
            <a:endParaRPr lang="en-US" dirty="0"/>
          </a:p>
        </p:txBody>
      </p:sp>
    </p:spTree>
    <p:extLst>
      <p:ext uri="{BB962C8B-B14F-4D97-AF65-F5344CB8AC3E}">
        <p14:creationId xmlns:p14="http://schemas.microsoft.com/office/powerpoint/2010/main" val="2800242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AA042-F8C7-814A-9822-C514B7D7F8C2}"/>
              </a:ext>
            </a:extLst>
          </p:cNvPr>
          <p:cNvSpPr>
            <a:spLocks noGrp="1"/>
          </p:cNvSpPr>
          <p:nvPr>
            <p:ph type="title"/>
          </p:nvPr>
        </p:nvSpPr>
        <p:spPr>
          <a:xfrm>
            <a:off x="563671" y="365126"/>
            <a:ext cx="10790129" cy="849900"/>
          </a:xfrm>
        </p:spPr>
        <p:txBody>
          <a:bodyPr/>
          <a:lstStyle/>
          <a:p>
            <a:r>
              <a:rPr lang="en-US" dirty="0"/>
              <a:t>Forever GI Bill continued</a:t>
            </a:r>
          </a:p>
        </p:txBody>
      </p:sp>
      <p:sp>
        <p:nvSpPr>
          <p:cNvPr id="3" name="Content Placeholder 2">
            <a:extLst>
              <a:ext uri="{FF2B5EF4-FFF2-40B4-BE49-F238E27FC236}">
                <a16:creationId xmlns:a16="http://schemas.microsoft.com/office/drawing/2014/main" id="{9C334CFC-E73B-6C4A-A3FE-062617C67538}"/>
              </a:ext>
            </a:extLst>
          </p:cNvPr>
          <p:cNvSpPr>
            <a:spLocks noGrp="1"/>
          </p:cNvSpPr>
          <p:nvPr>
            <p:ph idx="1"/>
          </p:nvPr>
        </p:nvSpPr>
        <p:spPr>
          <a:xfrm>
            <a:off x="563671" y="1356359"/>
            <a:ext cx="11235847" cy="5136515"/>
          </a:xfrm>
        </p:spPr>
        <p:txBody>
          <a:bodyPr>
            <a:noAutofit/>
          </a:bodyPr>
          <a:lstStyle/>
          <a:p>
            <a:r>
              <a:rPr lang="en-US" dirty="0"/>
              <a:t>Assistance for Post 9/11 GI Bill students impacted by the </a:t>
            </a:r>
            <a:r>
              <a:rPr lang="en-US" dirty="0" err="1"/>
              <a:t>Colmery</a:t>
            </a:r>
            <a:r>
              <a:rPr lang="en-US" dirty="0"/>
              <a:t> Act MHA changes</a:t>
            </a:r>
          </a:p>
          <a:p>
            <a:r>
              <a:rPr lang="en-US" dirty="0"/>
              <a:t>Changes to Transfer of Entitlement</a:t>
            </a:r>
          </a:p>
          <a:p>
            <a:r>
              <a:rPr lang="en-US" dirty="0"/>
              <a:t>STEM Benefits </a:t>
            </a:r>
          </a:p>
          <a:p>
            <a:r>
              <a:rPr lang="en-US" dirty="0"/>
              <a:t>Elimination of 15-year limitation to use the Post 9/11 GI Bill Program</a:t>
            </a:r>
          </a:p>
          <a:p>
            <a:pPr lvl="1"/>
            <a:r>
              <a:rPr lang="en-US" sz="2800" dirty="0"/>
              <a:t>Removes the time limit for use of Post-9/11 GI Bill for individuals last discharged or released from active duty on or after January 1, 2013, children of deceased service members who first became entitled to Post-9/11 benefits on or after January 1, 2013, and all Fry spouses.  </a:t>
            </a:r>
          </a:p>
          <a:p>
            <a:pPr lvl="1"/>
            <a:r>
              <a:rPr lang="en-US" sz="2800" dirty="0"/>
              <a:t>All others remain subject to the current 15-year time limit to use benefits</a:t>
            </a:r>
          </a:p>
          <a:p>
            <a:pPr lvl="1"/>
            <a:endParaRPr lang="en-US" dirty="0"/>
          </a:p>
          <a:p>
            <a:pPr marL="457200" lvl="1" indent="0">
              <a:buNone/>
            </a:pPr>
            <a:r>
              <a:rPr lang="en-US" dirty="0"/>
              <a:t>	</a:t>
            </a:r>
          </a:p>
        </p:txBody>
      </p:sp>
      <p:sp>
        <p:nvSpPr>
          <p:cNvPr id="4" name="Slide Number Placeholder 3">
            <a:extLst>
              <a:ext uri="{FF2B5EF4-FFF2-40B4-BE49-F238E27FC236}">
                <a16:creationId xmlns:a16="http://schemas.microsoft.com/office/drawing/2014/main" id="{502A8307-9613-5147-9016-86596E7D22F2}"/>
              </a:ext>
            </a:extLst>
          </p:cNvPr>
          <p:cNvSpPr>
            <a:spLocks noGrp="1"/>
          </p:cNvSpPr>
          <p:nvPr>
            <p:ph type="sldNum" sz="quarter" idx="12"/>
          </p:nvPr>
        </p:nvSpPr>
        <p:spPr/>
        <p:txBody>
          <a:bodyPr/>
          <a:lstStyle/>
          <a:p>
            <a:fld id="{E2FB73DA-5FDE-45B5-BAA4-C61223CC44F6}" type="slidenum">
              <a:rPr lang="en-US" smtClean="0"/>
              <a:pPr/>
              <a:t>18</a:t>
            </a:fld>
            <a:endParaRPr lang="en-US" dirty="0"/>
          </a:p>
        </p:txBody>
      </p:sp>
    </p:spTree>
    <p:extLst>
      <p:ext uri="{BB962C8B-B14F-4D97-AF65-F5344CB8AC3E}">
        <p14:creationId xmlns:p14="http://schemas.microsoft.com/office/powerpoint/2010/main" val="1748366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222EC-6698-7945-B35E-14186E5131A4}"/>
              </a:ext>
            </a:extLst>
          </p:cNvPr>
          <p:cNvSpPr>
            <a:spLocks noGrp="1"/>
          </p:cNvSpPr>
          <p:nvPr>
            <p:ph type="title"/>
          </p:nvPr>
        </p:nvSpPr>
        <p:spPr>
          <a:xfrm>
            <a:off x="838200" y="365126"/>
            <a:ext cx="10515600" cy="837142"/>
          </a:xfrm>
        </p:spPr>
        <p:txBody>
          <a:bodyPr/>
          <a:lstStyle/>
          <a:p>
            <a:r>
              <a:rPr lang="en-US" dirty="0"/>
              <a:t>Forever GI Bill continued</a:t>
            </a:r>
          </a:p>
        </p:txBody>
      </p:sp>
      <p:sp>
        <p:nvSpPr>
          <p:cNvPr id="3" name="Content Placeholder 2">
            <a:extLst>
              <a:ext uri="{FF2B5EF4-FFF2-40B4-BE49-F238E27FC236}">
                <a16:creationId xmlns:a16="http://schemas.microsoft.com/office/drawing/2014/main" id="{1171BB83-53EC-064E-BD32-3EFB4A2D9973}"/>
              </a:ext>
            </a:extLst>
          </p:cNvPr>
          <p:cNvSpPr>
            <a:spLocks noGrp="1"/>
          </p:cNvSpPr>
          <p:nvPr>
            <p:ph idx="1"/>
          </p:nvPr>
        </p:nvSpPr>
        <p:spPr>
          <a:xfrm>
            <a:off x="838200" y="1507067"/>
            <a:ext cx="10515600" cy="4669896"/>
          </a:xfrm>
        </p:spPr>
        <p:txBody>
          <a:bodyPr>
            <a:normAutofit/>
          </a:bodyPr>
          <a:lstStyle/>
          <a:p>
            <a:r>
              <a:rPr lang="en-US" dirty="0"/>
              <a:t>Reserve Components Monthly Housing Allowance</a:t>
            </a:r>
          </a:p>
          <a:p>
            <a:pPr lvl="1"/>
            <a:r>
              <a:rPr lang="en-US" sz="2800" dirty="0"/>
              <a:t>VA will prorate the MHA stipend for members of the reserve components</a:t>
            </a:r>
          </a:p>
          <a:p>
            <a:r>
              <a:rPr lang="en-US" dirty="0"/>
              <a:t>Established a five-year pilot program for Veterans to training in the high-tech industry (VET TEC)</a:t>
            </a:r>
          </a:p>
          <a:p>
            <a:r>
              <a:rPr lang="en-US" dirty="0"/>
              <a:t>Work study Expansion removes expiration date of June 30, 2022, for certain qualifying work-study activities</a:t>
            </a:r>
          </a:p>
          <a:p>
            <a:r>
              <a:rPr lang="en-US" dirty="0"/>
              <a:t>Changes to Survivors’ and Dependents’ Educational Assistance (DEA)</a:t>
            </a:r>
          </a:p>
          <a:p>
            <a:endParaRPr lang="en-US" sz="3300"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F17BA57-9083-A943-937A-3DE76095D4AC}"/>
              </a:ext>
            </a:extLst>
          </p:cNvPr>
          <p:cNvSpPr>
            <a:spLocks noGrp="1"/>
          </p:cNvSpPr>
          <p:nvPr>
            <p:ph type="sldNum" sz="quarter" idx="12"/>
          </p:nvPr>
        </p:nvSpPr>
        <p:spPr/>
        <p:txBody>
          <a:bodyPr/>
          <a:lstStyle/>
          <a:p>
            <a:fld id="{E2FB73DA-5FDE-45B5-BAA4-C61223CC44F6}" type="slidenum">
              <a:rPr lang="en-US" smtClean="0"/>
              <a:pPr/>
              <a:t>19</a:t>
            </a:fld>
            <a:endParaRPr lang="en-US" dirty="0"/>
          </a:p>
        </p:txBody>
      </p:sp>
    </p:spTree>
    <p:extLst>
      <p:ext uri="{BB962C8B-B14F-4D97-AF65-F5344CB8AC3E}">
        <p14:creationId xmlns:p14="http://schemas.microsoft.com/office/powerpoint/2010/main" val="4115911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854817"/>
          </a:xfrm>
        </p:spPr>
        <p:txBody>
          <a:bodyPr/>
          <a:lstStyle/>
          <a:p>
            <a:r>
              <a:rPr lang="en-US" dirty="0"/>
              <a:t>Introduction</a:t>
            </a:r>
          </a:p>
        </p:txBody>
      </p:sp>
      <p:sp>
        <p:nvSpPr>
          <p:cNvPr id="2" name="Content Placeholder 1"/>
          <p:cNvSpPr>
            <a:spLocks noGrp="1"/>
          </p:cNvSpPr>
          <p:nvPr>
            <p:ph idx="1"/>
          </p:nvPr>
        </p:nvSpPr>
        <p:spPr>
          <a:xfrm>
            <a:off x="838200" y="1349115"/>
            <a:ext cx="10515600" cy="4542019"/>
          </a:xfrm>
        </p:spPr>
        <p:txBody>
          <a:bodyPr>
            <a:normAutofit fontScale="55000" lnSpcReduction="20000"/>
          </a:bodyPr>
          <a:lstStyle/>
          <a:p>
            <a:endParaRPr lang="en-US" dirty="0"/>
          </a:p>
          <a:p>
            <a:pPr marL="0" indent="0">
              <a:buNone/>
            </a:pPr>
            <a:endParaRPr lang="en-US" sz="4500" dirty="0"/>
          </a:p>
          <a:p>
            <a:pPr marL="0" indent="0">
              <a:buNone/>
            </a:pPr>
            <a:r>
              <a:rPr lang="en-US" sz="5100" dirty="0"/>
              <a:t>Carol D. Vogler</a:t>
            </a:r>
          </a:p>
          <a:p>
            <a:pPr marL="0" indent="0">
              <a:buNone/>
            </a:pPr>
            <a:r>
              <a:rPr lang="en-US" sz="5100" dirty="0"/>
              <a:t>	 </a:t>
            </a:r>
            <a:r>
              <a:rPr lang="en-US" sz="5100" dirty="0">
                <a:hlinkClick r:id="rId3"/>
              </a:rPr>
              <a:t>caroldvogler@gmail.com</a:t>
            </a:r>
            <a:endParaRPr lang="en-US" sz="5100" dirty="0"/>
          </a:p>
          <a:p>
            <a:pPr marL="0" indent="0">
              <a:buNone/>
            </a:pPr>
            <a:r>
              <a:rPr lang="en-US" sz="5100" dirty="0"/>
              <a:t>	501-690-4627</a:t>
            </a:r>
          </a:p>
          <a:p>
            <a:pPr marL="0" indent="0">
              <a:buNone/>
            </a:pPr>
            <a:endParaRPr lang="en-US" sz="5100" dirty="0"/>
          </a:p>
          <a:p>
            <a:pPr marL="0" indent="0">
              <a:buNone/>
            </a:pPr>
            <a:r>
              <a:rPr lang="en-US" sz="5100" dirty="0"/>
              <a:t>Department of Veterans Affairs</a:t>
            </a:r>
          </a:p>
          <a:p>
            <a:pPr marL="0" indent="0">
              <a:buNone/>
            </a:pPr>
            <a:r>
              <a:rPr lang="en-US" sz="5100" dirty="0"/>
              <a:t>	Little Rock, Arkansas</a:t>
            </a:r>
          </a:p>
          <a:p>
            <a:pPr marL="0" indent="0">
              <a:buNone/>
            </a:pPr>
            <a:r>
              <a:rPr lang="en-US" sz="5100" dirty="0"/>
              <a:t>	SSVSR</a:t>
            </a:r>
          </a:p>
          <a:p>
            <a:pPr marL="0" indent="0">
              <a:buNone/>
            </a:pPr>
            <a:r>
              <a:rPr lang="en-US" sz="5100" dirty="0"/>
              <a:t>	</a:t>
            </a:r>
          </a:p>
          <a:p>
            <a:pPr marL="0" indent="0">
              <a:buNone/>
            </a:pPr>
            <a:r>
              <a:rPr lang="en-US" dirty="0"/>
              <a:t>	</a:t>
            </a:r>
          </a:p>
          <a:p>
            <a:pPr marL="0" indent="0">
              <a:buNone/>
            </a:pPr>
            <a:r>
              <a:rPr lang="en-US" dirty="0"/>
              <a:t>	</a:t>
            </a:r>
          </a:p>
        </p:txBody>
      </p:sp>
      <p:sp>
        <p:nvSpPr>
          <p:cNvPr id="3" name="Slide Number Placeholder 2"/>
          <p:cNvSpPr>
            <a:spLocks noGrp="1"/>
          </p:cNvSpPr>
          <p:nvPr>
            <p:ph type="sldNum" sz="quarter" idx="12"/>
          </p:nvPr>
        </p:nvSpPr>
        <p:spPr/>
        <p:txBody>
          <a:bodyPr/>
          <a:lstStyle/>
          <a:p>
            <a:fld id="{E2FB73DA-5FDE-45B5-BAA4-C61223CC44F6}" type="slidenum">
              <a:rPr lang="en-US" smtClean="0"/>
              <a:pPr/>
              <a:t>2</a:t>
            </a:fld>
            <a:endParaRPr lang="en-US" dirty="0"/>
          </a:p>
        </p:txBody>
      </p:sp>
      <p:pic>
        <p:nvPicPr>
          <p:cNvPr id="5" name="Picture 4">
            <a:extLst>
              <a:ext uri="{FF2B5EF4-FFF2-40B4-BE49-F238E27FC236}">
                <a16:creationId xmlns:a16="http://schemas.microsoft.com/office/drawing/2014/main" id="{0E4CB0E4-4A2A-0C45-A77A-DBDA1C4900EB}"/>
              </a:ext>
            </a:extLst>
          </p:cNvPr>
          <p:cNvPicPr>
            <a:picLocks noChangeAspect="1"/>
          </p:cNvPicPr>
          <p:nvPr/>
        </p:nvPicPr>
        <p:blipFill>
          <a:blip r:embed="rId4" cstate="print">
            <a:extLst>
              <a:ext uri="{28A0092B-C50C-407E-A947-70E740481C1C}">
                <a14:useLocalDpi xmlns:a14="http://schemas.microsoft.com/office/drawing/2010/main" val="0"/>
              </a:ext>
            </a:extLst>
          </a:blip>
          <a:stretch/>
        </p:blipFill>
        <p:spPr>
          <a:xfrm>
            <a:off x="8240667" y="2177588"/>
            <a:ext cx="2743200" cy="2726046"/>
          </a:xfrm>
          <a:prstGeom prst="rect">
            <a:avLst/>
          </a:prstGeom>
        </p:spPr>
      </p:pic>
    </p:spTree>
    <p:extLst>
      <p:ext uri="{BB962C8B-B14F-4D97-AF65-F5344CB8AC3E}">
        <p14:creationId xmlns:p14="http://schemas.microsoft.com/office/powerpoint/2010/main" val="3164252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968EC-1DC2-8444-850C-6F52F45ADA97}"/>
              </a:ext>
            </a:extLst>
          </p:cNvPr>
          <p:cNvSpPr>
            <a:spLocks noGrp="1"/>
          </p:cNvSpPr>
          <p:nvPr>
            <p:ph type="title"/>
          </p:nvPr>
        </p:nvSpPr>
        <p:spPr>
          <a:xfrm>
            <a:off x="838200" y="365126"/>
            <a:ext cx="10515600" cy="921808"/>
          </a:xfrm>
        </p:spPr>
        <p:txBody>
          <a:bodyPr/>
          <a:lstStyle/>
          <a:p>
            <a:r>
              <a:rPr lang="en-US" dirty="0"/>
              <a:t>Forever GI Bill continued</a:t>
            </a:r>
          </a:p>
        </p:txBody>
      </p:sp>
      <p:sp>
        <p:nvSpPr>
          <p:cNvPr id="3" name="Content Placeholder 2">
            <a:extLst>
              <a:ext uri="{FF2B5EF4-FFF2-40B4-BE49-F238E27FC236}">
                <a16:creationId xmlns:a16="http://schemas.microsoft.com/office/drawing/2014/main" id="{41516420-9E15-C94A-827D-59C2B6373AD8}"/>
              </a:ext>
            </a:extLst>
          </p:cNvPr>
          <p:cNvSpPr>
            <a:spLocks noGrp="1"/>
          </p:cNvSpPr>
          <p:nvPr>
            <p:ph idx="1"/>
          </p:nvPr>
        </p:nvSpPr>
        <p:spPr>
          <a:xfrm>
            <a:off x="838200" y="1286934"/>
            <a:ext cx="10515600" cy="5434541"/>
          </a:xfrm>
        </p:spPr>
        <p:txBody>
          <a:bodyPr>
            <a:normAutofit/>
          </a:bodyPr>
          <a:lstStyle/>
          <a:p>
            <a:r>
              <a:rPr lang="en-US" dirty="0"/>
              <a:t>Using GI Bill at Technical Schools and non-Institutions of Higher Learning (IHLs) effective August 16, 2017</a:t>
            </a:r>
          </a:p>
          <a:p>
            <a:r>
              <a:rPr lang="en-US" dirty="0"/>
              <a:t>Priority Enrollment effective August 16, 2017</a:t>
            </a:r>
          </a:p>
          <a:p>
            <a:r>
              <a:rPr lang="en-US" dirty="0"/>
              <a:t>Informing School about Beneficiary Entitlement effective August 1, 2018</a:t>
            </a:r>
          </a:p>
          <a:p>
            <a:r>
              <a:rPr lang="en-US" dirty="0"/>
              <a:t>Reserve Component Benefits</a:t>
            </a:r>
          </a:p>
          <a:p>
            <a:r>
              <a:rPr lang="en-US" dirty="0"/>
              <a:t>GI Bill Monthly Housing Allowance – individuals  who first used Post 9/11 GI Bill on or after January 1, 2018, will receive monthly housing allowance based on DoD’s reduced basic housing allowance (BAH) for monthly housing rates.  Those that began using benefits prior to January 1, 2018, will continue to receive a higher monthly housing rated based on the non-adjusted BAH rates.</a:t>
            </a:r>
          </a:p>
        </p:txBody>
      </p:sp>
      <p:sp>
        <p:nvSpPr>
          <p:cNvPr id="4" name="Slide Number Placeholder 3">
            <a:extLst>
              <a:ext uri="{FF2B5EF4-FFF2-40B4-BE49-F238E27FC236}">
                <a16:creationId xmlns:a16="http://schemas.microsoft.com/office/drawing/2014/main" id="{686CEA99-F66D-0141-B2C4-286E3C43B4CD}"/>
              </a:ext>
            </a:extLst>
          </p:cNvPr>
          <p:cNvSpPr>
            <a:spLocks noGrp="1"/>
          </p:cNvSpPr>
          <p:nvPr>
            <p:ph type="sldNum" sz="quarter" idx="12"/>
          </p:nvPr>
        </p:nvSpPr>
        <p:spPr/>
        <p:txBody>
          <a:bodyPr/>
          <a:lstStyle/>
          <a:p>
            <a:fld id="{E2FB73DA-5FDE-45B5-BAA4-C61223CC44F6}" type="slidenum">
              <a:rPr lang="en-US" smtClean="0"/>
              <a:pPr/>
              <a:t>20</a:t>
            </a:fld>
            <a:endParaRPr lang="en-US" dirty="0"/>
          </a:p>
        </p:txBody>
      </p:sp>
    </p:spTree>
    <p:extLst>
      <p:ext uri="{BB962C8B-B14F-4D97-AF65-F5344CB8AC3E}">
        <p14:creationId xmlns:p14="http://schemas.microsoft.com/office/powerpoint/2010/main" val="1262287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1A330-C51C-F44E-88A9-E9708C482981}"/>
              </a:ext>
            </a:extLst>
          </p:cNvPr>
          <p:cNvSpPr>
            <a:spLocks noGrp="1"/>
          </p:cNvSpPr>
          <p:nvPr>
            <p:ph type="title"/>
          </p:nvPr>
        </p:nvSpPr>
        <p:spPr>
          <a:xfrm>
            <a:off x="838200" y="365125"/>
            <a:ext cx="10515600" cy="549275"/>
          </a:xfrm>
        </p:spPr>
        <p:txBody>
          <a:bodyPr>
            <a:normAutofit fontScale="90000"/>
          </a:bodyPr>
          <a:lstStyle/>
          <a:p>
            <a:r>
              <a:rPr lang="en-US" dirty="0"/>
              <a:t>Transferability – Post 9/11 GI Bill</a:t>
            </a:r>
          </a:p>
        </p:txBody>
      </p:sp>
      <p:sp>
        <p:nvSpPr>
          <p:cNvPr id="4" name="Slide Number Placeholder 3">
            <a:extLst>
              <a:ext uri="{FF2B5EF4-FFF2-40B4-BE49-F238E27FC236}">
                <a16:creationId xmlns:a16="http://schemas.microsoft.com/office/drawing/2014/main" id="{7C28AD56-68A9-0848-812C-B1762D8AC1EF}"/>
              </a:ext>
            </a:extLst>
          </p:cNvPr>
          <p:cNvSpPr>
            <a:spLocks noGrp="1"/>
          </p:cNvSpPr>
          <p:nvPr>
            <p:ph type="sldNum" sz="quarter" idx="12"/>
          </p:nvPr>
        </p:nvSpPr>
        <p:spPr/>
        <p:txBody>
          <a:bodyPr/>
          <a:lstStyle/>
          <a:p>
            <a:fld id="{E2FB73DA-5FDE-45B5-BAA4-C61223CC44F6}" type="slidenum">
              <a:rPr lang="en-US" smtClean="0"/>
              <a:pPr/>
              <a:t>21</a:t>
            </a:fld>
            <a:endParaRPr lang="en-US" dirty="0"/>
          </a:p>
        </p:txBody>
      </p:sp>
      <p:sp>
        <p:nvSpPr>
          <p:cNvPr id="5" name="Content Placeholder 4">
            <a:extLst>
              <a:ext uri="{FF2B5EF4-FFF2-40B4-BE49-F238E27FC236}">
                <a16:creationId xmlns:a16="http://schemas.microsoft.com/office/drawing/2014/main" id="{6A92B94D-54DE-C749-9322-AF815BC742D1}"/>
              </a:ext>
            </a:extLst>
          </p:cNvPr>
          <p:cNvSpPr>
            <a:spLocks noGrp="1"/>
          </p:cNvSpPr>
          <p:nvPr>
            <p:ph idx="1"/>
          </p:nvPr>
        </p:nvSpPr>
        <p:spPr/>
        <p:txBody>
          <a:bodyPr/>
          <a:lstStyle/>
          <a:p>
            <a:pPr marL="0" indent="0">
              <a:buNone/>
            </a:pPr>
            <a:r>
              <a:rPr lang="en-US" dirty="0"/>
              <a:t>Service members may be eligible to transfer education benefits </a:t>
            </a:r>
            <a:r>
              <a:rPr lang="en-US" b="1" dirty="0"/>
              <a:t>while they are on active duty or in the Selected Reserve and</a:t>
            </a:r>
            <a:r>
              <a:rPr lang="en-US" dirty="0"/>
              <a:t> meet all the requirements listed below.</a:t>
            </a:r>
          </a:p>
          <a:p>
            <a:r>
              <a:rPr lang="en-US" b="1" dirty="0"/>
              <a:t>All of these must be true:</a:t>
            </a:r>
            <a:endParaRPr lang="en-US" dirty="0"/>
          </a:p>
          <a:p>
            <a:r>
              <a:rPr lang="en-US" dirty="0"/>
              <a:t>Must have completed at least 6 years of service on the date request is approved, </a:t>
            </a:r>
            <a:r>
              <a:rPr lang="en-US" b="1" dirty="0"/>
              <a:t>and</a:t>
            </a:r>
            <a:endParaRPr lang="en-US" dirty="0"/>
          </a:p>
          <a:p>
            <a:r>
              <a:rPr lang="en-US" dirty="0"/>
              <a:t>Must agree to add 4 more years of service, </a:t>
            </a:r>
            <a:r>
              <a:rPr lang="en-US" b="1" dirty="0"/>
              <a:t>and</a:t>
            </a:r>
            <a:endParaRPr lang="en-US" dirty="0"/>
          </a:p>
          <a:p>
            <a:r>
              <a:rPr lang="en-US" dirty="0"/>
              <a:t>The person getting benefits is enrolled in the Defense Enrollment Eligibility Reporting System (DEERS).</a:t>
            </a:r>
          </a:p>
        </p:txBody>
      </p:sp>
    </p:spTree>
    <p:extLst>
      <p:ext uri="{BB962C8B-B14F-4D97-AF65-F5344CB8AC3E}">
        <p14:creationId xmlns:p14="http://schemas.microsoft.com/office/powerpoint/2010/main" val="3775700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F1500-6494-D541-9408-70CC8CC96BDE}"/>
              </a:ext>
            </a:extLst>
          </p:cNvPr>
          <p:cNvSpPr>
            <a:spLocks noGrp="1"/>
          </p:cNvSpPr>
          <p:nvPr>
            <p:ph type="title"/>
          </p:nvPr>
        </p:nvSpPr>
        <p:spPr>
          <a:xfrm>
            <a:off x="838200" y="365126"/>
            <a:ext cx="10515600" cy="908504"/>
          </a:xfrm>
        </p:spPr>
        <p:txBody>
          <a:bodyPr/>
          <a:lstStyle/>
          <a:p>
            <a:r>
              <a:rPr lang="en-US" dirty="0"/>
              <a:t>Transfer of Entitlement </a:t>
            </a:r>
          </a:p>
        </p:txBody>
      </p:sp>
      <p:sp>
        <p:nvSpPr>
          <p:cNvPr id="3" name="Content Placeholder 2">
            <a:extLst>
              <a:ext uri="{FF2B5EF4-FFF2-40B4-BE49-F238E27FC236}">
                <a16:creationId xmlns:a16="http://schemas.microsoft.com/office/drawing/2014/main" id="{F3E3048E-9390-4D4D-A245-AB44AE2F39B4}"/>
              </a:ext>
            </a:extLst>
          </p:cNvPr>
          <p:cNvSpPr>
            <a:spLocks noGrp="1"/>
          </p:cNvSpPr>
          <p:nvPr>
            <p:ph idx="1"/>
          </p:nvPr>
        </p:nvSpPr>
        <p:spPr/>
        <p:txBody>
          <a:bodyPr/>
          <a:lstStyle/>
          <a:p>
            <a:r>
              <a:rPr lang="en-US" dirty="0"/>
              <a:t>Children still qualify even if a child marries </a:t>
            </a:r>
          </a:p>
          <a:p>
            <a:r>
              <a:rPr lang="en-US" dirty="0"/>
              <a:t>Spouse may still be qualified even if they are divorced from Veteran</a:t>
            </a:r>
          </a:p>
          <a:p>
            <a:r>
              <a:rPr lang="en-US" dirty="0"/>
              <a:t>However, service members and Veterans can revoke (cancel) or change a TOE at any time. </a:t>
            </a:r>
          </a:p>
          <a:p>
            <a:pPr lvl="1"/>
            <a:r>
              <a:rPr lang="en-US" dirty="0"/>
              <a:t>If entitlement is totally revoked transferred benefits for a dependent and service member is still in the service, they need to complete another transfer request for the dependent through </a:t>
            </a:r>
            <a:r>
              <a:rPr lang="en-US" dirty="0" err="1"/>
              <a:t>milConnect</a:t>
            </a:r>
            <a:r>
              <a:rPr lang="en-US" dirty="0"/>
              <a:t>. </a:t>
            </a:r>
          </a:p>
          <a:p>
            <a:r>
              <a:rPr lang="en-US" dirty="0"/>
              <a:t>If a dependent’s transfer eligibility has been totally revoked, benefits cannot be  transferred again to that dependent.</a:t>
            </a:r>
          </a:p>
        </p:txBody>
      </p:sp>
      <p:sp>
        <p:nvSpPr>
          <p:cNvPr id="4" name="Slide Number Placeholder 3">
            <a:extLst>
              <a:ext uri="{FF2B5EF4-FFF2-40B4-BE49-F238E27FC236}">
                <a16:creationId xmlns:a16="http://schemas.microsoft.com/office/drawing/2014/main" id="{6AE8646C-C96D-0047-9F11-14F94DC3A4AE}"/>
              </a:ext>
            </a:extLst>
          </p:cNvPr>
          <p:cNvSpPr>
            <a:spLocks noGrp="1"/>
          </p:cNvSpPr>
          <p:nvPr>
            <p:ph type="sldNum" sz="quarter" idx="12"/>
          </p:nvPr>
        </p:nvSpPr>
        <p:spPr/>
        <p:txBody>
          <a:bodyPr/>
          <a:lstStyle/>
          <a:p>
            <a:fld id="{E2FB73DA-5FDE-45B5-BAA4-C61223CC44F6}" type="slidenum">
              <a:rPr lang="en-US" smtClean="0"/>
              <a:pPr/>
              <a:t>22</a:t>
            </a:fld>
            <a:endParaRPr lang="en-US" dirty="0"/>
          </a:p>
        </p:txBody>
      </p:sp>
    </p:spTree>
    <p:extLst>
      <p:ext uri="{BB962C8B-B14F-4D97-AF65-F5344CB8AC3E}">
        <p14:creationId xmlns:p14="http://schemas.microsoft.com/office/powerpoint/2010/main" val="890184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3C342-4F01-294D-AB08-7D39FD7F6F9E}"/>
              </a:ext>
            </a:extLst>
          </p:cNvPr>
          <p:cNvSpPr>
            <a:spLocks noGrp="1"/>
          </p:cNvSpPr>
          <p:nvPr>
            <p:ph type="title"/>
          </p:nvPr>
        </p:nvSpPr>
        <p:spPr>
          <a:xfrm>
            <a:off x="838200" y="365125"/>
            <a:ext cx="10515600" cy="888207"/>
          </a:xfrm>
        </p:spPr>
        <p:txBody>
          <a:bodyPr/>
          <a:lstStyle/>
          <a:p>
            <a:r>
              <a:rPr lang="en-US" dirty="0"/>
              <a:t>Transfer of Entitlement - Spouse</a:t>
            </a:r>
          </a:p>
        </p:txBody>
      </p:sp>
      <p:sp>
        <p:nvSpPr>
          <p:cNvPr id="3" name="Content Placeholder 2">
            <a:extLst>
              <a:ext uri="{FF2B5EF4-FFF2-40B4-BE49-F238E27FC236}">
                <a16:creationId xmlns:a16="http://schemas.microsoft.com/office/drawing/2014/main" id="{CC425D9F-9B6D-F849-8009-DDE234BC7CDA}"/>
              </a:ext>
            </a:extLst>
          </p:cNvPr>
          <p:cNvSpPr>
            <a:spLocks noGrp="1"/>
          </p:cNvSpPr>
          <p:nvPr>
            <p:ph idx="1"/>
          </p:nvPr>
        </p:nvSpPr>
        <p:spPr>
          <a:xfrm>
            <a:off x="838200" y="1580827"/>
            <a:ext cx="10515600" cy="4023841"/>
          </a:xfrm>
        </p:spPr>
        <p:txBody>
          <a:bodyPr>
            <a:normAutofit fontScale="92500" lnSpcReduction="10000"/>
          </a:bodyPr>
          <a:lstStyle/>
          <a:p>
            <a:pPr marL="0" indent="0">
              <a:buNone/>
            </a:pPr>
            <a:endParaRPr lang="en-US" b="1" dirty="0"/>
          </a:p>
          <a:p>
            <a:r>
              <a:rPr lang="en-US" dirty="0"/>
              <a:t>May use the benefit right away</a:t>
            </a:r>
          </a:p>
          <a:p>
            <a:r>
              <a:rPr lang="en-US" dirty="0"/>
              <a:t>May use the benefit while service member is on active duty or after they have separated from service</a:t>
            </a:r>
          </a:p>
          <a:p>
            <a:r>
              <a:rPr lang="en-US" dirty="0"/>
              <a:t>Don’t qualify for the monthly housing allowance while service member is on active duty</a:t>
            </a:r>
          </a:p>
          <a:p>
            <a:r>
              <a:rPr lang="en-US" dirty="0"/>
              <a:t>May use the benefit for up to 15 years after Veteran has separated from active duty</a:t>
            </a:r>
          </a:p>
          <a:p>
            <a:pPr marL="0" indent="0">
              <a:buNone/>
            </a:pPr>
            <a:br>
              <a:rPr lang="en-US" dirty="0"/>
            </a:br>
            <a:endParaRPr lang="en-US" dirty="0"/>
          </a:p>
        </p:txBody>
      </p:sp>
      <p:sp>
        <p:nvSpPr>
          <p:cNvPr id="4" name="Slide Number Placeholder 3">
            <a:extLst>
              <a:ext uri="{FF2B5EF4-FFF2-40B4-BE49-F238E27FC236}">
                <a16:creationId xmlns:a16="http://schemas.microsoft.com/office/drawing/2014/main" id="{DB35E4D8-A00C-6C4A-A67D-6B49EAF080CA}"/>
              </a:ext>
            </a:extLst>
          </p:cNvPr>
          <p:cNvSpPr>
            <a:spLocks noGrp="1"/>
          </p:cNvSpPr>
          <p:nvPr>
            <p:ph type="sldNum" sz="quarter" idx="12"/>
          </p:nvPr>
        </p:nvSpPr>
        <p:spPr/>
        <p:txBody>
          <a:bodyPr/>
          <a:lstStyle/>
          <a:p>
            <a:fld id="{E2FB73DA-5FDE-45B5-BAA4-C61223CC44F6}" type="slidenum">
              <a:rPr lang="en-US" smtClean="0"/>
              <a:pPr/>
              <a:t>23</a:t>
            </a:fld>
            <a:endParaRPr lang="en-US" dirty="0"/>
          </a:p>
        </p:txBody>
      </p:sp>
    </p:spTree>
    <p:extLst>
      <p:ext uri="{BB962C8B-B14F-4D97-AF65-F5344CB8AC3E}">
        <p14:creationId xmlns:p14="http://schemas.microsoft.com/office/powerpoint/2010/main" val="2620747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EFCDF-D31C-3C41-AD81-8E866A6C9AA3}"/>
              </a:ext>
            </a:extLst>
          </p:cNvPr>
          <p:cNvSpPr>
            <a:spLocks noGrp="1"/>
          </p:cNvSpPr>
          <p:nvPr>
            <p:ph type="title"/>
          </p:nvPr>
        </p:nvSpPr>
        <p:spPr>
          <a:xfrm>
            <a:off x="838200" y="365126"/>
            <a:ext cx="10515600" cy="890238"/>
          </a:xfrm>
        </p:spPr>
        <p:txBody>
          <a:bodyPr/>
          <a:lstStyle/>
          <a:p>
            <a:r>
              <a:rPr lang="en-US" dirty="0"/>
              <a:t>Transfer of Entitlement - Children</a:t>
            </a:r>
          </a:p>
        </p:txBody>
      </p:sp>
      <p:sp>
        <p:nvSpPr>
          <p:cNvPr id="3" name="Content Placeholder 2">
            <a:extLst>
              <a:ext uri="{FF2B5EF4-FFF2-40B4-BE49-F238E27FC236}">
                <a16:creationId xmlns:a16="http://schemas.microsoft.com/office/drawing/2014/main" id="{B1B1EA5E-D840-7749-B1BC-628D1167B653}"/>
              </a:ext>
            </a:extLst>
          </p:cNvPr>
          <p:cNvSpPr>
            <a:spLocks noGrp="1"/>
          </p:cNvSpPr>
          <p:nvPr>
            <p:ph idx="1"/>
          </p:nvPr>
        </p:nvSpPr>
        <p:spPr>
          <a:xfrm>
            <a:off x="838200" y="1534332"/>
            <a:ext cx="10515600" cy="4642631"/>
          </a:xfrm>
        </p:spPr>
        <p:txBody>
          <a:bodyPr>
            <a:normAutofit/>
          </a:bodyPr>
          <a:lstStyle/>
          <a:p>
            <a:r>
              <a:rPr lang="en-US" dirty="0"/>
              <a:t>May start to use the benefit only after service member finished at least 10 years of service</a:t>
            </a:r>
          </a:p>
          <a:p>
            <a:r>
              <a:rPr lang="en-US" dirty="0"/>
              <a:t>May use the benefit while service member is on active duty or after they separated from service</a:t>
            </a:r>
          </a:p>
          <a:p>
            <a:r>
              <a:rPr lang="en-US" dirty="0"/>
              <a:t>May not use the benefit until they’ve gotten a high school diploma (or equivalency certificate), or have reached 18 years of age</a:t>
            </a:r>
          </a:p>
          <a:p>
            <a:r>
              <a:rPr lang="en-US" dirty="0"/>
              <a:t>Qualify for the monthly housing allowance even if service member is on active duty</a:t>
            </a:r>
          </a:p>
          <a:p>
            <a:r>
              <a:rPr lang="en-US" dirty="0"/>
              <a:t>Can’t use the benefit after they’ve turned 26 years old.</a:t>
            </a:r>
          </a:p>
          <a:p>
            <a:endParaRPr lang="en-US" dirty="0"/>
          </a:p>
        </p:txBody>
      </p:sp>
      <p:sp>
        <p:nvSpPr>
          <p:cNvPr id="4" name="Slide Number Placeholder 3">
            <a:extLst>
              <a:ext uri="{FF2B5EF4-FFF2-40B4-BE49-F238E27FC236}">
                <a16:creationId xmlns:a16="http://schemas.microsoft.com/office/drawing/2014/main" id="{20F672F8-2746-2341-A890-D99FAC5F5F73}"/>
              </a:ext>
            </a:extLst>
          </p:cNvPr>
          <p:cNvSpPr>
            <a:spLocks noGrp="1"/>
          </p:cNvSpPr>
          <p:nvPr>
            <p:ph type="sldNum" sz="quarter" idx="12"/>
          </p:nvPr>
        </p:nvSpPr>
        <p:spPr/>
        <p:txBody>
          <a:bodyPr/>
          <a:lstStyle/>
          <a:p>
            <a:fld id="{E2FB73DA-5FDE-45B5-BAA4-C61223CC44F6}" type="slidenum">
              <a:rPr lang="en-US" smtClean="0"/>
              <a:pPr/>
              <a:t>24</a:t>
            </a:fld>
            <a:endParaRPr lang="en-US" dirty="0"/>
          </a:p>
        </p:txBody>
      </p:sp>
    </p:spTree>
    <p:extLst>
      <p:ext uri="{BB962C8B-B14F-4D97-AF65-F5344CB8AC3E}">
        <p14:creationId xmlns:p14="http://schemas.microsoft.com/office/powerpoint/2010/main" val="774858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B8172-30B9-EC4A-98B3-84D5B302FBC2}"/>
              </a:ext>
            </a:extLst>
          </p:cNvPr>
          <p:cNvSpPr>
            <a:spLocks noGrp="1"/>
          </p:cNvSpPr>
          <p:nvPr>
            <p:ph type="title"/>
          </p:nvPr>
        </p:nvSpPr>
        <p:spPr/>
        <p:txBody>
          <a:bodyPr/>
          <a:lstStyle/>
          <a:p>
            <a:r>
              <a:rPr lang="en-US" dirty="0"/>
              <a:t>Transfer of Entitlement  </a:t>
            </a:r>
          </a:p>
        </p:txBody>
      </p:sp>
      <p:sp>
        <p:nvSpPr>
          <p:cNvPr id="3" name="Content Placeholder 2">
            <a:extLst>
              <a:ext uri="{FF2B5EF4-FFF2-40B4-BE49-F238E27FC236}">
                <a16:creationId xmlns:a16="http://schemas.microsoft.com/office/drawing/2014/main" id="{C3EB79D5-F83F-9546-940B-8A04A98C317E}"/>
              </a:ext>
            </a:extLst>
          </p:cNvPr>
          <p:cNvSpPr>
            <a:spLocks noGrp="1"/>
          </p:cNvSpPr>
          <p:nvPr>
            <p:ph idx="1"/>
          </p:nvPr>
        </p:nvSpPr>
        <p:spPr>
          <a:xfrm>
            <a:off x="380646" y="1426464"/>
            <a:ext cx="10515600" cy="4285044"/>
          </a:xfrm>
        </p:spPr>
        <p:txBody>
          <a:bodyPr>
            <a:normAutofit/>
          </a:bodyPr>
          <a:lstStyle/>
          <a:p>
            <a:pPr lvl="1"/>
            <a:r>
              <a:rPr lang="en-US" sz="3200" dirty="0"/>
              <a:t>Forever GI Bill updates </a:t>
            </a:r>
          </a:p>
          <a:p>
            <a:pPr lvl="1"/>
            <a:endParaRPr lang="en-US" dirty="0"/>
          </a:p>
          <a:p>
            <a:pPr lvl="1"/>
            <a:r>
              <a:rPr lang="en-US" sz="2600" dirty="0"/>
              <a:t>Veterans who transferred entitlement to a dependent can now designate a new dependent if the original dependent dies before using the entitlement.</a:t>
            </a:r>
          </a:p>
          <a:p>
            <a:pPr lvl="1"/>
            <a:r>
              <a:rPr lang="en-US" sz="2600" dirty="0"/>
              <a:t>Dependents who received transfer of entitlement can transfer their entitlement to another eligible dependent if the service member or Veteran who made the transfer subsequently dies.</a:t>
            </a:r>
          </a:p>
          <a:p>
            <a:pPr lvl="1"/>
            <a:r>
              <a:rPr lang="en-US" sz="2600" dirty="0"/>
              <a:t>This law applies to death on or after  August 1, 2009, and took effect August 1, 2018</a:t>
            </a:r>
          </a:p>
        </p:txBody>
      </p:sp>
      <p:sp>
        <p:nvSpPr>
          <p:cNvPr id="4" name="Slide Number Placeholder 3">
            <a:extLst>
              <a:ext uri="{FF2B5EF4-FFF2-40B4-BE49-F238E27FC236}">
                <a16:creationId xmlns:a16="http://schemas.microsoft.com/office/drawing/2014/main" id="{436D3155-4DF2-9045-95DC-70A860DFF75C}"/>
              </a:ext>
            </a:extLst>
          </p:cNvPr>
          <p:cNvSpPr>
            <a:spLocks noGrp="1"/>
          </p:cNvSpPr>
          <p:nvPr>
            <p:ph type="sldNum" sz="quarter" idx="12"/>
          </p:nvPr>
        </p:nvSpPr>
        <p:spPr/>
        <p:txBody>
          <a:bodyPr/>
          <a:lstStyle/>
          <a:p>
            <a:fld id="{E2FB73DA-5FDE-45B5-BAA4-C61223CC44F6}" type="slidenum">
              <a:rPr lang="en-US" smtClean="0"/>
              <a:pPr/>
              <a:t>25</a:t>
            </a:fld>
            <a:endParaRPr lang="en-US" dirty="0"/>
          </a:p>
        </p:txBody>
      </p:sp>
    </p:spTree>
    <p:extLst>
      <p:ext uri="{BB962C8B-B14F-4D97-AF65-F5344CB8AC3E}">
        <p14:creationId xmlns:p14="http://schemas.microsoft.com/office/powerpoint/2010/main" val="3501507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15D48-4DBE-2F41-851A-13A82176D357}"/>
              </a:ext>
            </a:extLst>
          </p:cNvPr>
          <p:cNvSpPr>
            <a:spLocks noGrp="1"/>
          </p:cNvSpPr>
          <p:nvPr>
            <p:ph type="title"/>
          </p:nvPr>
        </p:nvSpPr>
        <p:spPr/>
        <p:txBody>
          <a:bodyPr/>
          <a:lstStyle/>
          <a:p>
            <a:r>
              <a:rPr lang="en-US" dirty="0"/>
              <a:t>STEM</a:t>
            </a:r>
          </a:p>
        </p:txBody>
      </p:sp>
      <p:sp>
        <p:nvSpPr>
          <p:cNvPr id="3" name="Content Placeholder 2">
            <a:extLst>
              <a:ext uri="{FF2B5EF4-FFF2-40B4-BE49-F238E27FC236}">
                <a16:creationId xmlns:a16="http://schemas.microsoft.com/office/drawing/2014/main" id="{230789F5-0BB7-454F-8D09-C3D3F067808A}"/>
              </a:ext>
            </a:extLst>
          </p:cNvPr>
          <p:cNvSpPr>
            <a:spLocks noGrp="1"/>
          </p:cNvSpPr>
          <p:nvPr>
            <p:ph idx="1"/>
          </p:nvPr>
        </p:nvSpPr>
        <p:spPr>
          <a:xfrm>
            <a:off x="838200" y="1438656"/>
            <a:ext cx="10515600" cy="4738307"/>
          </a:xfrm>
        </p:spPr>
        <p:txBody>
          <a:bodyPr>
            <a:normAutofit/>
          </a:bodyPr>
          <a:lstStyle/>
          <a:p>
            <a:pPr marL="0" indent="0">
              <a:buNone/>
            </a:pPr>
            <a:r>
              <a:rPr lang="en-US" b="1" dirty="0"/>
              <a:t>Edith Nourse Rogers Science Technology Engineering and Math (Rogers STEM) Scholarship</a:t>
            </a:r>
          </a:p>
          <a:p>
            <a:r>
              <a:rPr lang="en-US" dirty="0"/>
              <a:t>The Rogers STEM Scholarship provides up to nine months of additional Post 9/11 GI Bill benefits (with a maximum of $30,000) to qualifying Veterans and Fry Scholars seeking an undergraduate STEM (Science, Technology, Engineering and Math) degree or who have earned a STEM degree and are now seeking a teaching certificate.</a:t>
            </a:r>
          </a:p>
          <a:p>
            <a:r>
              <a:rPr lang="en-US" dirty="0"/>
              <a:t>Priority is given to students who are entitled to 100% of the Post 9/11 GI Bill benefits and those who require the most credit hours.</a:t>
            </a:r>
          </a:p>
          <a:p>
            <a:r>
              <a:rPr lang="en-US" dirty="0"/>
              <a:t>The STEM Designated Degree Program List can be viewed at </a:t>
            </a:r>
            <a:r>
              <a:rPr lang="en-US" dirty="0" err="1"/>
              <a:t>va.gov</a:t>
            </a:r>
            <a:endParaRPr lang="en-US" dirty="0"/>
          </a:p>
        </p:txBody>
      </p:sp>
      <p:sp>
        <p:nvSpPr>
          <p:cNvPr id="4" name="Slide Number Placeholder 3">
            <a:extLst>
              <a:ext uri="{FF2B5EF4-FFF2-40B4-BE49-F238E27FC236}">
                <a16:creationId xmlns:a16="http://schemas.microsoft.com/office/drawing/2014/main" id="{79C475F6-A538-1941-8E60-E04547FE2DB6}"/>
              </a:ext>
            </a:extLst>
          </p:cNvPr>
          <p:cNvSpPr>
            <a:spLocks noGrp="1"/>
          </p:cNvSpPr>
          <p:nvPr>
            <p:ph type="sldNum" sz="quarter" idx="12"/>
          </p:nvPr>
        </p:nvSpPr>
        <p:spPr/>
        <p:txBody>
          <a:bodyPr/>
          <a:lstStyle/>
          <a:p>
            <a:fld id="{E2FB73DA-5FDE-45B5-BAA4-C61223CC44F6}" type="slidenum">
              <a:rPr lang="en-US" smtClean="0"/>
              <a:pPr/>
              <a:t>26</a:t>
            </a:fld>
            <a:endParaRPr lang="en-US" dirty="0"/>
          </a:p>
        </p:txBody>
      </p:sp>
    </p:spTree>
    <p:extLst>
      <p:ext uri="{BB962C8B-B14F-4D97-AF65-F5344CB8AC3E}">
        <p14:creationId xmlns:p14="http://schemas.microsoft.com/office/powerpoint/2010/main" val="1521118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9A01C-B480-B548-B189-049D613BC684}"/>
              </a:ext>
            </a:extLst>
          </p:cNvPr>
          <p:cNvSpPr>
            <a:spLocks noGrp="1"/>
          </p:cNvSpPr>
          <p:nvPr>
            <p:ph type="title"/>
          </p:nvPr>
        </p:nvSpPr>
        <p:spPr/>
        <p:txBody>
          <a:bodyPr/>
          <a:lstStyle/>
          <a:p>
            <a:r>
              <a:rPr lang="en-US" dirty="0"/>
              <a:t>VET TEC</a:t>
            </a:r>
          </a:p>
        </p:txBody>
      </p:sp>
      <p:sp>
        <p:nvSpPr>
          <p:cNvPr id="3" name="Content Placeholder 2">
            <a:extLst>
              <a:ext uri="{FF2B5EF4-FFF2-40B4-BE49-F238E27FC236}">
                <a16:creationId xmlns:a16="http://schemas.microsoft.com/office/drawing/2014/main" id="{18FE31A0-BEAF-D54C-AA12-FD0C4058235A}"/>
              </a:ext>
            </a:extLst>
          </p:cNvPr>
          <p:cNvSpPr>
            <a:spLocks noGrp="1"/>
          </p:cNvSpPr>
          <p:nvPr>
            <p:ph idx="1"/>
          </p:nvPr>
        </p:nvSpPr>
        <p:spPr/>
        <p:txBody>
          <a:bodyPr/>
          <a:lstStyle/>
          <a:p>
            <a:pPr marL="0" indent="0">
              <a:buNone/>
            </a:pPr>
            <a:r>
              <a:rPr lang="en-US" dirty="0"/>
              <a:t>Veteran Employment Through Technology Education Courses (VET TEC)</a:t>
            </a:r>
          </a:p>
          <a:p>
            <a:r>
              <a:rPr lang="en-US" dirty="0"/>
              <a:t>A five-year pilot program for eligible Veterans to help them secure meaningful employment in the technology sector.</a:t>
            </a:r>
          </a:p>
          <a:p>
            <a:r>
              <a:rPr lang="en-US" dirty="0"/>
              <a:t>The program pairs eligible Veterans with market-leading training providers that offer training and skills development in areas such as information science, computer programing, data processing, media applications and computer software programs.</a:t>
            </a:r>
          </a:p>
        </p:txBody>
      </p:sp>
      <p:sp>
        <p:nvSpPr>
          <p:cNvPr id="4" name="Slide Number Placeholder 3">
            <a:extLst>
              <a:ext uri="{FF2B5EF4-FFF2-40B4-BE49-F238E27FC236}">
                <a16:creationId xmlns:a16="http://schemas.microsoft.com/office/drawing/2014/main" id="{0D5ECDE9-B135-2B47-ADC1-AC05B60B5C05}"/>
              </a:ext>
            </a:extLst>
          </p:cNvPr>
          <p:cNvSpPr>
            <a:spLocks noGrp="1"/>
          </p:cNvSpPr>
          <p:nvPr>
            <p:ph type="sldNum" sz="quarter" idx="12"/>
          </p:nvPr>
        </p:nvSpPr>
        <p:spPr/>
        <p:txBody>
          <a:bodyPr/>
          <a:lstStyle/>
          <a:p>
            <a:fld id="{E2FB73DA-5FDE-45B5-BAA4-C61223CC44F6}" type="slidenum">
              <a:rPr lang="en-US" smtClean="0"/>
              <a:pPr/>
              <a:t>27</a:t>
            </a:fld>
            <a:endParaRPr lang="en-US" dirty="0"/>
          </a:p>
        </p:txBody>
      </p:sp>
    </p:spTree>
    <p:extLst>
      <p:ext uri="{BB962C8B-B14F-4D97-AF65-F5344CB8AC3E}">
        <p14:creationId xmlns:p14="http://schemas.microsoft.com/office/powerpoint/2010/main" val="2167589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4216D-DC33-F145-8277-9C0D2CB080C6}"/>
              </a:ext>
            </a:extLst>
          </p:cNvPr>
          <p:cNvSpPr>
            <a:spLocks noGrp="1"/>
          </p:cNvSpPr>
          <p:nvPr>
            <p:ph type="title"/>
          </p:nvPr>
        </p:nvSpPr>
        <p:spPr/>
        <p:txBody>
          <a:bodyPr/>
          <a:lstStyle/>
          <a:p>
            <a:r>
              <a:rPr lang="en-US" dirty="0"/>
              <a:t>VET TEC continued</a:t>
            </a:r>
          </a:p>
        </p:txBody>
      </p:sp>
      <p:sp>
        <p:nvSpPr>
          <p:cNvPr id="3" name="Content Placeholder 2">
            <a:extLst>
              <a:ext uri="{FF2B5EF4-FFF2-40B4-BE49-F238E27FC236}">
                <a16:creationId xmlns:a16="http://schemas.microsoft.com/office/drawing/2014/main" id="{0EB35EEF-2E31-7C46-B7E5-749AA06E1165}"/>
              </a:ext>
            </a:extLst>
          </p:cNvPr>
          <p:cNvSpPr>
            <a:spLocks noGrp="1"/>
          </p:cNvSpPr>
          <p:nvPr>
            <p:ph idx="1"/>
          </p:nvPr>
        </p:nvSpPr>
        <p:spPr/>
        <p:txBody>
          <a:bodyPr/>
          <a:lstStyle/>
          <a:p>
            <a:r>
              <a:rPr lang="en-US" dirty="0"/>
              <a:t>Veterans with at least one day of unexpired GI Bill entitlement may be eligible.</a:t>
            </a:r>
          </a:p>
          <a:p>
            <a:r>
              <a:rPr lang="en-US" dirty="0"/>
              <a:t>Participants receive tuition for a full-time high-tech training program and money for housing during training.</a:t>
            </a:r>
          </a:p>
          <a:p>
            <a:r>
              <a:rPr lang="en-US" dirty="0"/>
              <a:t>VET TEC is subject to law to a $15 million annual budget.  If the annual budget cap is hit, VA will not accept new VET TEC student enrollment until additional funding is secured or the new fiscal year starts on October 1.</a:t>
            </a:r>
          </a:p>
          <a:p>
            <a:pPr marL="0" indent="0">
              <a:buNone/>
            </a:pPr>
            <a:endParaRPr lang="en-US" dirty="0"/>
          </a:p>
        </p:txBody>
      </p:sp>
      <p:sp>
        <p:nvSpPr>
          <p:cNvPr id="4" name="Slide Number Placeholder 3">
            <a:extLst>
              <a:ext uri="{FF2B5EF4-FFF2-40B4-BE49-F238E27FC236}">
                <a16:creationId xmlns:a16="http://schemas.microsoft.com/office/drawing/2014/main" id="{A6C079C4-08B8-3A4D-BE83-F7E1A09E8B88}"/>
              </a:ext>
            </a:extLst>
          </p:cNvPr>
          <p:cNvSpPr>
            <a:spLocks noGrp="1"/>
          </p:cNvSpPr>
          <p:nvPr>
            <p:ph type="sldNum" sz="quarter" idx="12"/>
          </p:nvPr>
        </p:nvSpPr>
        <p:spPr/>
        <p:txBody>
          <a:bodyPr/>
          <a:lstStyle/>
          <a:p>
            <a:fld id="{E2FB73DA-5FDE-45B5-BAA4-C61223CC44F6}" type="slidenum">
              <a:rPr lang="en-US" smtClean="0"/>
              <a:pPr/>
              <a:t>28</a:t>
            </a:fld>
            <a:endParaRPr lang="en-US" dirty="0"/>
          </a:p>
        </p:txBody>
      </p:sp>
    </p:spTree>
    <p:extLst>
      <p:ext uri="{BB962C8B-B14F-4D97-AF65-F5344CB8AC3E}">
        <p14:creationId xmlns:p14="http://schemas.microsoft.com/office/powerpoint/2010/main" val="3077263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34C8-3B7B-3148-99DE-39B5E6F4C6C2}"/>
              </a:ext>
            </a:extLst>
          </p:cNvPr>
          <p:cNvSpPr>
            <a:spLocks noGrp="1"/>
          </p:cNvSpPr>
          <p:nvPr>
            <p:ph type="title"/>
          </p:nvPr>
        </p:nvSpPr>
        <p:spPr>
          <a:xfrm>
            <a:off x="838200" y="365126"/>
            <a:ext cx="10515600" cy="849900"/>
          </a:xfrm>
        </p:spPr>
        <p:txBody>
          <a:bodyPr/>
          <a:lstStyle/>
          <a:p>
            <a:r>
              <a:rPr lang="en-US" dirty="0"/>
              <a:t>VRRAP</a:t>
            </a:r>
          </a:p>
        </p:txBody>
      </p:sp>
      <p:sp>
        <p:nvSpPr>
          <p:cNvPr id="3" name="Content Placeholder 2">
            <a:extLst>
              <a:ext uri="{FF2B5EF4-FFF2-40B4-BE49-F238E27FC236}">
                <a16:creationId xmlns:a16="http://schemas.microsoft.com/office/drawing/2014/main" id="{A511E1C1-86D5-D94A-84C8-A7805FB1206C}"/>
              </a:ext>
            </a:extLst>
          </p:cNvPr>
          <p:cNvSpPr>
            <a:spLocks noGrp="1"/>
          </p:cNvSpPr>
          <p:nvPr>
            <p:ph idx="1"/>
          </p:nvPr>
        </p:nvSpPr>
        <p:spPr>
          <a:xfrm>
            <a:off x="838200" y="1327760"/>
            <a:ext cx="10515600" cy="5165114"/>
          </a:xfrm>
        </p:spPr>
        <p:txBody>
          <a:bodyPr>
            <a:normAutofit fontScale="92500" lnSpcReduction="10000"/>
          </a:bodyPr>
          <a:lstStyle/>
          <a:p>
            <a:pPr marL="0" indent="0" algn="ctr">
              <a:buNone/>
            </a:pPr>
            <a:r>
              <a:rPr lang="en-US" b="1" dirty="0"/>
              <a:t>Veterans Rapid Retraining Assistance Program (VRRAP)</a:t>
            </a:r>
          </a:p>
          <a:p>
            <a:pPr marL="0" indent="0">
              <a:buNone/>
            </a:pPr>
            <a:endParaRPr lang="en-US" b="1" dirty="0"/>
          </a:p>
          <a:p>
            <a:pPr marL="0" indent="0">
              <a:buNone/>
            </a:pPr>
            <a:r>
              <a:rPr lang="en-US" dirty="0"/>
              <a:t>Offers education and training for high-demand jobs to Veterans who are unemployed because of the COVID-19 pandemic.  </a:t>
            </a:r>
          </a:p>
          <a:p>
            <a:pPr marL="0" indent="0">
              <a:buNone/>
            </a:pPr>
            <a:r>
              <a:rPr lang="en-US" b="1" dirty="0"/>
              <a:t>Eligibility:</a:t>
            </a:r>
          </a:p>
          <a:p>
            <a:r>
              <a:rPr lang="en-US" dirty="0"/>
              <a:t>At least 22 years old, but not older than 66, and</a:t>
            </a:r>
          </a:p>
          <a:p>
            <a:r>
              <a:rPr lang="en-US" dirty="0"/>
              <a:t>Unemployed because of the COVID-19 pandemic, and</a:t>
            </a:r>
          </a:p>
          <a:p>
            <a:r>
              <a:rPr lang="en-US" dirty="0"/>
              <a:t>Not rated as totally disabled because you can’t work, and</a:t>
            </a:r>
          </a:p>
          <a:p>
            <a:r>
              <a:rPr lang="en-US" dirty="0"/>
              <a:t>Not enrolled in a federal or state jobs program</a:t>
            </a:r>
          </a:p>
          <a:p>
            <a:endParaRPr lang="en-US" dirty="0"/>
          </a:p>
          <a:p>
            <a:pPr marL="0" indent="0">
              <a:buNone/>
            </a:pPr>
            <a:r>
              <a:rPr lang="en-US" dirty="0"/>
              <a:t>Cannot receive VRRAP benefits at the same time as receiving unemployment benefits (including CARES Act benefits).</a:t>
            </a:r>
          </a:p>
        </p:txBody>
      </p:sp>
      <p:sp>
        <p:nvSpPr>
          <p:cNvPr id="4" name="Slide Number Placeholder 3">
            <a:extLst>
              <a:ext uri="{FF2B5EF4-FFF2-40B4-BE49-F238E27FC236}">
                <a16:creationId xmlns:a16="http://schemas.microsoft.com/office/drawing/2014/main" id="{3A3F9D13-FF51-9344-BDB1-F8934999B7DD}"/>
              </a:ext>
            </a:extLst>
          </p:cNvPr>
          <p:cNvSpPr>
            <a:spLocks noGrp="1"/>
          </p:cNvSpPr>
          <p:nvPr>
            <p:ph type="sldNum" sz="quarter" idx="12"/>
          </p:nvPr>
        </p:nvSpPr>
        <p:spPr/>
        <p:txBody>
          <a:bodyPr/>
          <a:lstStyle/>
          <a:p>
            <a:fld id="{E2FB73DA-5FDE-45B5-BAA4-C61223CC44F6}" type="slidenum">
              <a:rPr lang="en-US" smtClean="0"/>
              <a:pPr/>
              <a:t>29</a:t>
            </a:fld>
            <a:endParaRPr lang="en-US" dirty="0"/>
          </a:p>
        </p:txBody>
      </p:sp>
    </p:spTree>
    <p:extLst>
      <p:ext uri="{BB962C8B-B14F-4D97-AF65-F5344CB8AC3E}">
        <p14:creationId xmlns:p14="http://schemas.microsoft.com/office/powerpoint/2010/main" val="1529466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69DAB-9584-3042-BECE-9564B804FBAE}"/>
              </a:ext>
            </a:extLst>
          </p:cNvPr>
          <p:cNvSpPr>
            <a:spLocks noGrp="1"/>
          </p:cNvSpPr>
          <p:nvPr>
            <p:ph type="title"/>
          </p:nvPr>
        </p:nvSpPr>
        <p:spPr>
          <a:xfrm>
            <a:off x="838200" y="365126"/>
            <a:ext cx="10515600" cy="896516"/>
          </a:xfrm>
        </p:spPr>
        <p:txBody>
          <a:bodyPr/>
          <a:lstStyle/>
          <a:p>
            <a:r>
              <a:rPr lang="en-US" dirty="0"/>
              <a:t>Objectives</a:t>
            </a:r>
          </a:p>
        </p:txBody>
      </p:sp>
      <p:sp>
        <p:nvSpPr>
          <p:cNvPr id="3" name="Content Placeholder 2">
            <a:extLst>
              <a:ext uri="{FF2B5EF4-FFF2-40B4-BE49-F238E27FC236}">
                <a16:creationId xmlns:a16="http://schemas.microsoft.com/office/drawing/2014/main" id="{AD12CB9B-D6F5-7943-AB25-688FED6E7A2F}"/>
              </a:ext>
            </a:extLst>
          </p:cNvPr>
          <p:cNvSpPr>
            <a:spLocks noGrp="1"/>
          </p:cNvSpPr>
          <p:nvPr>
            <p:ph idx="1"/>
          </p:nvPr>
        </p:nvSpPr>
        <p:spPr/>
        <p:txBody>
          <a:bodyPr>
            <a:normAutofit/>
          </a:bodyPr>
          <a:lstStyle/>
          <a:p>
            <a:r>
              <a:rPr lang="en-US" dirty="0"/>
              <a:t>History of VA Education</a:t>
            </a:r>
          </a:p>
          <a:p>
            <a:r>
              <a:rPr lang="en-US" dirty="0"/>
              <a:t>Montgomery GI Bill </a:t>
            </a:r>
          </a:p>
          <a:p>
            <a:r>
              <a:rPr lang="en-US" dirty="0"/>
              <a:t>Post 9/11 GI Bill</a:t>
            </a:r>
          </a:p>
          <a:p>
            <a:r>
              <a:rPr lang="en-US" dirty="0"/>
              <a:t>Yellow Ribbon Program</a:t>
            </a:r>
          </a:p>
          <a:p>
            <a:r>
              <a:rPr lang="en-US" dirty="0"/>
              <a:t>Forever GI Bill</a:t>
            </a:r>
          </a:p>
          <a:p>
            <a:r>
              <a:rPr lang="en-US" dirty="0"/>
              <a:t>Transfer of Entitlement Post 9/11 GI Bill</a:t>
            </a:r>
          </a:p>
          <a:p>
            <a:r>
              <a:rPr lang="en-US" dirty="0"/>
              <a:t>Edith Nourse Rogers STEM Scholarship (STEM)</a:t>
            </a:r>
          </a:p>
          <a:p>
            <a:r>
              <a:rPr lang="en-US" dirty="0"/>
              <a:t>Veteran Employment Through Technology Education Course (VET TEC)</a:t>
            </a:r>
          </a:p>
        </p:txBody>
      </p:sp>
      <p:sp>
        <p:nvSpPr>
          <p:cNvPr id="4" name="Slide Number Placeholder 3">
            <a:extLst>
              <a:ext uri="{FF2B5EF4-FFF2-40B4-BE49-F238E27FC236}">
                <a16:creationId xmlns:a16="http://schemas.microsoft.com/office/drawing/2014/main" id="{3009319F-FBA1-3F41-B5B9-179F2F2B7D39}"/>
              </a:ext>
            </a:extLst>
          </p:cNvPr>
          <p:cNvSpPr>
            <a:spLocks noGrp="1"/>
          </p:cNvSpPr>
          <p:nvPr>
            <p:ph type="sldNum" sz="quarter" idx="12"/>
          </p:nvPr>
        </p:nvSpPr>
        <p:spPr/>
        <p:txBody>
          <a:bodyPr/>
          <a:lstStyle/>
          <a:p>
            <a:fld id="{E2FB73DA-5FDE-45B5-BAA4-C61223CC44F6}" type="slidenum">
              <a:rPr lang="en-US" smtClean="0"/>
              <a:pPr/>
              <a:t>3</a:t>
            </a:fld>
            <a:endParaRPr lang="en-US" dirty="0"/>
          </a:p>
        </p:txBody>
      </p:sp>
    </p:spTree>
    <p:extLst>
      <p:ext uri="{BB962C8B-B14F-4D97-AF65-F5344CB8AC3E}">
        <p14:creationId xmlns:p14="http://schemas.microsoft.com/office/powerpoint/2010/main" val="3124885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1792-123A-A44D-B76B-A2C1009E27FE}"/>
              </a:ext>
            </a:extLst>
          </p:cNvPr>
          <p:cNvSpPr>
            <a:spLocks noGrp="1"/>
          </p:cNvSpPr>
          <p:nvPr>
            <p:ph type="title"/>
          </p:nvPr>
        </p:nvSpPr>
        <p:spPr/>
        <p:txBody>
          <a:bodyPr/>
          <a:lstStyle/>
          <a:p>
            <a:r>
              <a:rPr lang="en-US" dirty="0"/>
              <a:t>VRRAP continued</a:t>
            </a:r>
          </a:p>
        </p:txBody>
      </p:sp>
      <p:sp>
        <p:nvSpPr>
          <p:cNvPr id="3" name="Content Placeholder 2">
            <a:extLst>
              <a:ext uri="{FF2B5EF4-FFF2-40B4-BE49-F238E27FC236}">
                <a16:creationId xmlns:a16="http://schemas.microsoft.com/office/drawing/2014/main" id="{6512D79C-DC90-7B4F-860A-958A2DDF54E3}"/>
              </a:ext>
            </a:extLst>
          </p:cNvPr>
          <p:cNvSpPr>
            <a:spLocks noGrp="1"/>
          </p:cNvSpPr>
          <p:nvPr>
            <p:ph idx="1"/>
          </p:nvPr>
        </p:nvSpPr>
        <p:spPr/>
        <p:txBody>
          <a:bodyPr>
            <a:normAutofit lnSpcReduction="10000"/>
          </a:bodyPr>
          <a:lstStyle/>
          <a:p>
            <a:pPr marL="0" indent="0">
              <a:buNone/>
            </a:pPr>
            <a:r>
              <a:rPr lang="en-US" dirty="0"/>
              <a:t>Cannot be eligible for any of the following benefits:</a:t>
            </a:r>
          </a:p>
          <a:p>
            <a:r>
              <a:rPr lang="en-US" dirty="0"/>
              <a:t>Post 9/11 GI Bill</a:t>
            </a:r>
          </a:p>
          <a:p>
            <a:r>
              <a:rPr lang="en-US" dirty="0"/>
              <a:t>Montgomery GI Bill</a:t>
            </a:r>
          </a:p>
          <a:p>
            <a:r>
              <a:rPr lang="en-US" dirty="0"/>
              <a:t>Veteran Readiness and Employment (VR&amp;E)</a:t>
            </a:r>
          </a:p>
          <a:p>
            <a:r>
              <a:rPr lang="en-US" dirty="0"/>
              <a:t>Survivors’ and Dependents’ Educational Assistance (DEA)</a:t>
            </a:r>
          </a:p>
          <a:p>
            <a:r>
              <a:rPr lang="en-US" dirty="0"/>
              <a:t>Veterans’ Education Assistance Program (VEAP)</a:t>
            </a:r>
          </a:p>
          <a:p>
            <a:pPr marL="0" indent="0">
              <a:buNone/>
            </a:pPr>
            <a:endParaRPr lang="en-US" dirty="0"/>
          </a:p>
          <a:p>
            <a:pPr marL="0" indent="0">
              <a:buNone/>
            </a:pPr>
            <a:r>
              <a:rPr lang="en-US" dirty="0"/>
              <a:t>Veteran may be eligible for VRRAP if at one time eligible for the Post 9/11 GI Bill but all benefits were transferred to family members</a:t>
            </a:r>
          </a:p>
        </p:txBody>
      </p:sp>
      <p:sp>
        <p:nvSpPr>
          <p:cNvPr id="4" name="Slide Number Placeholder 3">
            <a:extLst>
              <a:ext uri="{FF2B5EF4-FFF2-40B4-BE49-F238E27FC236}">
                <a16:creationId xmlns:a16="http://schemas.microsoft.com/office/drawing/2014/main" id="{D4D5D888-C61B-B94B-9DA0-77DB6F116010}"/>
              </a:ext>
            </a:extLst>
          </p:cNvPr>
          <p:cNvSpPr>
            <a:spLocks noGrp="1"/>
          </p:cNvSpPr>
          <p:nvPr>
            <p:ph type="sldNum" sz="quarter" idx="12"/>
          </p:nvPr>
        </p:nvSpPr>
        <p:spPr/>
        <p:txBody>
          <a:bodyPr/>
          <a:lstStyle/>
          <a:p>
            <a:fld id="{E2FB73DA-5FDE-45B5-BAA4-C61223CC44F6}" type="slidenum">
              <a:rPr lang="en-US" smtClean="0"/>
              <a:pPr/>
              <a:t>30</a:t>
            </a:fld>
            <a:endParaRPr lang="en-US" dirty="0"/>
          </a:p>
        </p:txBody>
      </p:sp>
    </p:spTree>
    <p:extLst>
      <p:ext uri="{BB962C8B-B14F-4D97-AF65-F5344CB8AC3E}">
        <p14:creationId xmlns:p14="http://schemas.microsoft.com/office/powerpoint/2010/main" val="1559784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19691-A004-7648-9078-7A5D849B8207}"/>
              </a:ext>
            </a:extLst>
          </p:cNvPr>
          <p:cNvSpPr>
            <a:spLocks noGrp="1"/>
          </p:cNvSpPr>
          <p:nvPr>
            <p:ph type="title"/>
          </p:nvPr>
        </p:nvSpPr>
        <p:spPr>
          <a:xfrm>
            <a:off x="838200" y="365125"/>
            <a:ext cx="10515600" cy="858557"/>
          </a:xfrm>
        </p:spPr>
        <p:txBody>
          <a:bodyPr/>
          <a:lstStyle/>
          <a:p>
            <a:r>
              <a:rPr lang="en-US" dirty="0"/>
              <a:t>VRRAP continued</a:t>
            </a:r>
          </a:p>
        </p:txBody>
      </p:sp>
      <p:sp>
        <p:nvSpPr>
          <p:cNvPr id="3" name="Content Placeholder 2">
            <a:extLst>
              <a:ext uri="{FF2B5EF4-FFF2-40B4-BE49-F238E27FC236}">
                <a16:creationId xmlns:a16="http://schemas.microsoft.com/office/drawing/2014/main" id="{4E4E3861-18B1-BF42-8E36-40BA4D69A59E}"/>
              </a:ext>
            </a:extLst>
          </p:cNvPr>
          <p:cNvSpPr>
            <a:spLocks noGrp="1"/>
          </p:cNvSpPr>
          <p:nvPr>
            <p:ph idx="1"/>
          </p:nvPr>
        </p:nvSpPr>
        <p:spPr/>
        <p:txBody>
          <a:bodyPr>
            <a:normAutofit lnSpcReduction="10000"/>
          </a:bodyPr>
          <a:lstStyle/>
          <a:p>
            <a:pPr marL="0" indent="0">
              <a:buNone/>
            </a:pPr>
            <a:r>
              <a:rPr lang="en-US" dirty="0"/>
              <a:t>VRRAP covers education and training programs approved under the GI Bill and Veteran Employment Through Technology Education Courses (VET TEC) that lead to high-demand jobs. These include associate degrees, non-college degrees, and certificate programs. The Department of Labor determines what’s considered a high-demand job for VRRAP.  A listing of high demand jobs can be found at </a:t>
            </a:r>
            <a:r>
              <a:rPr lang="en-US" dirty="0" err="1"/>
              <a:t>va.gov</a:t>
            </a:r>
            <a:r>
              <a:rPr lang="en-US" dirty="0"/>
              <a:t>.</a:t>
            </a:r>
          </a:p>
          <a:p>
            <a:pPr marL="0" indent="0">
              <a:buNone/>
            </a:pPr>
            <a:endParaRPr lang="en-US" dirty="0"/>
          </a:p>
          <a:p>
            <a:pPr marL="0" indent="0">
              <a:buNone/>
            </a:pPr>
            <a:r>
              <a:rPr lang="en-US" b="1" dirty="0"/>
              <a:t>VRRAP benefits include:</a:t>
            </a:r>
          </a:p>
          <a:p>
            <a:r>
              <a:rPr lang="en-US" dirty="0"/>
              <a:t>Up to 12 months of tuition and fees, </a:t>
            </a:r>
            <a:r>
              <a:rPr lang="en-US" b="1" dirty="0"/>
              <a:t>and </a:t>
            </a:r>
            <a:endParaRPr lang="en-US" dirty="0"/>
          </a:p>
          <a:p>
            <a:r>
              <a:rPr lang="en-US" dirty="0"/>
              <a:t>A monthly housing allowance based on Post-9/11 GI Bill rates</a:t>
            </a:r>
          </a:p>
          <a:p>
            <a:pPr marL="0" indent="0">
              <a:buNone/>
            </a:pPr>
            <a:endParaRPr lang="en-US" dirty="0"/>
          </a:p>
        </p:txBody>
      </p:sp>
      <p:sp>
        <p:nvSpPr>
          <p:cNvPr id="4" name="Slide Number Placeholder 3">
            <a:extLst>
              <a:ext uri="{FF2B5EF4-FFF2-40B4-BE49-F238E27FC236}">
                <a16:creationId xmlns:a16="http://schemas.microsoft.com/office/drawing/2014/main" id="{2790F8F0-6C14-5847-AD59-AB9DAC6A75E8}"/>
              </a:ext>
            </a:extLst>
          </p:cNvPr>
          <p:cNvSpPr>
            <a:spLocks noGrp="1"/>
          </p:cNvSpPr>
          <p:nvPr>
            <p:ph type="sldNum" sz="quarter" idx="12"/>
          </p:nvPr>
        </p:nvSpPr>
        <p:spPr/>
        <p:txBody>
          <a:bodyPr/>
          <a:lstStyle/>
          <a:p>
            <a:fld id="{E2FB73DA-5FDE-45B5-BAA4-C61223CC44F6}" type="slidenum">
              <a:rPr lang="en-US" smtClean="0"/>
              <a:pPr/>
              <a:t>31</a:t>
            </a:fld>
            <a:endParaRPr lang="en-US" dirty="0"/>
          </a:p>
        </p:txBody>
      </p:sp>
    </p:spTree>
    <p:extLst>
      <p:ext uri="{BB962C8B-B14F-4D97-AF65-F5344CB8AC3E}">
        <p14:creationId xmlns:p14="http://schemas.microsoft.com/office/powerpoint/2010/main" val="2519169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1C01D-41B0-2946-8624-52401BCE651E}"/>
              </a:ext>
            </a:extLst>
          </p:cNvPr>
          <p:cNvSpPr>
            <a:spLocks noGrp="1"/>
          </p:cNvSpPr>
          <p:nvPr>
            <p:ph type="title"/>
          </p:nvPr>
        </p:nvSpPr>
        <p:spPr>
          <a:xfrm>
            <a:off x="838200" y="365125"/>
            <a:ext cx="10515600" cy="866267"/>
          </a:xfrm>
        </p:spPr>
        <p:txBody>
          <a:bodyPr/>
          <a:lstStyle/>
          <a:p>
            <a:r>
              <a:rPr lang="en-US" dirty="0"/>
              <a:t>Vocational Readiness &amp; Employment</a:t>
            </a:r>
          </a:p>
        </p:txBody>
      </p:sp>
      <p:sp>
        <p:nvSpPr>
          <p:cNvPr id="3" name="Content Placeholder 2">
            <a:extLst>
              <a:ext uri="{FF2B5EF4-FFF2-40B4-BE49-F238E27FC236}">
                <a16:creationId xmlns:a16="http://schemas.microsoft.com/office/drawing/2014/main" id="{CAE12A4E-C36A-3E44-9522-C0CF270A80BE}"/>
              </a:ext>
            </a:extLst>
          </p:cNvPr>
          <p:cNvSpPr>
            <a:spLocks noGrp="1"/>
          </p:cNvSpPr>
          <p:nvPr>
            <p:ph idx="1"/>
          </p:nvPr>
        </p:nvSpPr>
        <p:spPr>
          <a:xfrm>
            <a:off x="838200" y="1341120"/>
            <a:ext cx="10610088" cy="4835843"/>
          </a:xfrm>
        </p:spPr>
        <p:txBody>
          <a:bodyPr>
            <a:normAutofit/>
          </a:bodyPr>
          <a:lstStyle/>
          <a:p>
            <a:r>
              <a:rPr lang="en-US" dirty="0"/>
              <a:t>A Veteran or service member with a service-connected disability that impacts their ability to work, may be eligible for the Veteran Readiness and Employment (VR&amp;E) program (formerly called Vocational Rehabilitation and Employment).</a:t>
            </a:r>
          </a:p>
          <a:p>
            <a:r>
              <a:rPr lang="en-US" dirty="0"/>
              <a:t>There are 5 support-and-services tracks to help them find and keep a job and live as independently as possible.</a:t>
            </a:r>
          </a:p>
          <a:p>
            <a:pPr lvl="1"/>
            <a:r>
              <a:rPr lang="en-US" b="1" dirty="0">
                <a:hlinkClick r:id="rId3">
                  <a:extLst>
                    <a:ext uri="{A12FA001-AC4F-418D-AE19-62706E023703}">
                      <ahyp:hlinkClr xmlns:ahyp="http://schemas.microsoft.com/office/drawing/2018/hyperlinkcolor" val="tx"/>
                    </a:ext>
                  </a:extLst>
                </a:hlinkClick>
              </a:rPr>
              <a:t>Reemployment track</a:t>
            </a:r>
            <a:endParaRPr lang="en-US" b="1" dirty="0"/>
          </a:p>
          <a:p>
            <a:pPr lvl="2"/>
            <a:r>
              <a:rPr lang="en-US" sz="2400" dirty="0"/>
              <a:t>Veteran or service member may have the right to return to the civilian job that was held before they deployed.</a:t>
            </a:r>
            <a:r>
              <a:rPr lang="en-US" sz="2400" b="1" dirty="0"/>
              <a:t> </a:t>
            </a:r>
          </a:p>
          <a:p>
            <a:pPr lvl="1"/>
            <a:r>
              <a:rPr lang="en-US" b="1" dirty="0">
                <a:hlinkClick r:id="rId4">
                  <a:extLst>
                    <a:ext uri="{A12FA001-AC4F-418D-AE19-62706E023703}">
                      <ahyp:hlinkClr xmlns:ahyp="http://schemas.microsoft.com/office/drawing/2018/hyperlinkcolor" val="tx"/>
                    </a:ext>
                  </a:extLst>
                </a:hlinkClick>
              </a:rPr>
              <a:t>Rapid Access to Employment track</a:t>
            </a:r>
            <a:r>
              <a:rPr lang="en-US" b="1" dirty="0"/>
              <a:t> </a:t>
            </a:r>
          </a:p>
          <a:p>
            <a:pPr lvl="2"/>
            <a:r>
              <a:rPr lang="en-US" sz="2400" dirty="0"/>
              <a:t>If Veteran or service member wants a job that matches their existing skills, they may be able get employment counseling and job-search support.</a:t>
            </a:r>
          </a:p>
          <a:p>
            <a:endParaRPr lang="en-US" dirty="0"/>
          </a:p>
        </p:txBody>
      </p:sp>
      <p:sp>
        <p:nvSpPr>
          <p:cNvPr id="4" name="Slide Number Placeholder 3">
            <a:extLst>
              <a:ext uri="{FF2B5EF4-FFF2-40B4-BE49-F238E27FC236}">
                <a16:creationId xmlns:a16="http://schemas.microsoft.com/office/drawing/2014/main" id="{9C5C8D0A-48FC-5B4B-BF56-5535556E7CD8}"/>
              </a:ext>
            </a:extLst>
          </p:cNvPr>
          <p:cNvSpPr>
            <a:spLocks noGrp="1"/>
          </p:cNvSpPr>
          <p:nvPr>
            <p:ph type="sldNum" sz="quarter" idx="12"/>
          </p:nvPr>
        </p:nvSpPr>
        <p:spPr/>
        <p:txBody>
          <a:bodyPr/>
          <a:lstStyle/>
          <a:p>
            <a:fld id="{E2FB73DA-5FDE-45B5-BAA4-C61223CC44F6}" type="slidenum">
              <a:rPr lang="en-US" smtClean="0"/>
              <a:pPr/>
              <a:t>32</a:t>
            </a:fld>
            <a:endParaRPr lang="en-US" dirty="0"/>
          </a:p>
        </p:txBody>
      </p:sp>
    </p:spTree>
    <p:extLst>
      <p:ext uri="{BB962C8B-B14F-4D97-AF65-F5344CB8AC3E}">
        <p14:creationId xmlns:p14="http://schemas.microsoft.com/office/powerpoint/2010/main" val="2687532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A0CBE-6BD5-F345-A716-A77D524B6D9A}"/>
              </a:ext>
            </a:extLst>
          </p:cNvPr>
          <p:cNvSpPr>
            <a:spLocks noGrp="1"/>
          </p:cNvSpPr>
          <p:nvPr>
            <p:ph type="title"/>
          </p:nvPr>
        </p:nvSpPr>
        <p:spPr>
          <a:xfrm>
            <a:off x="838200" y="365125"/>
            <a:ext cx="10515600" cy="866267"/>
          </a:xfrm>
        </p:spPr>
        <p:txBody>
          <a:bodyPr/>
          <a:lstStyle/>
          <a:p>
            <a:r>
              <a:rPr lang="en-US" dirty="0"/>
              <a:t>VR&amp;E continued</a:t>
            </a:r>
          </a:p>
        </p:txBody>
      </p:sp>
      <p:sp>
        <p:nvSpPr>
          <p:cNvPr id="3" name="Content Placeholder 2">
            <a:extLst>
              <a:ext uri="{FF2B5EF4-FFF2-40B4-BE49-F238E27FC236}">
                <a16:creationId xmlns:a16="http://schemas.microsoft.com/office/drawing/2014/main" id="{99DD5226-EDF4-5C4C-BEFB-ACF14277A615}"/>
              </a:ext>
            </a:extLst>
          </p:cNvPr>
          <p:cNvSpPr>
            <a:spLocks noGrp="1"/>
          </p:cNvSpPr>
          <p:nvPr>
            <p:ph idx="1"/>
          </p:nvPr>
        </p:nvSpPr>
        <p:spPr/>
        <p:txBody>
          <a:bodyPr/>
          <a:lstStyle/>
          <a:p>
            <a:pPr lvl="1"/>
            <a:r>
              <a:rPr lang="en-US" b="1" dirty="0">
                <a:hlinkClick r:id="rId3">
                  <a:extLst>
                    <a:ext uri="{A12FA001-AC4F-418D-AE19-62706E023703}">
                      <ahyp:hlinkClr xmlns:ahyp="http://schemas.microsoft.com/office/drawing/2018/hyperlinkcolor" val="tx"/>
                    </a:ext>
                  </a:extLst>
                </a:hlinkClick>
              </a:rPr>
              <a:t>Self-Employment track</a:t>
            </a:r>
            <a:endParaRPr lang="en-US" b="1" dirty="0"/>
          </a:p>
          <a:p>
            <a:pPr lvl="2"/>
            <a:r>
              <a:rPr lang="en-US" sz="2400" dirty="0"/>
              <a:t>Veteran or service member with a service-connected disability, may be eligible for VA to assist them to start their own business.</a:t>
            </a:r>
          </a:p>
          <a:p>
            <a:pPr lvl="1"/>
            <a:r>
              <a:rPr lang="en-US" b="1" dirty="0">
                <a:hlinkClick r:id="rId4">
                  <a:extLst>
                    <a:ext uri="{A12FA001-AC4F-418D-AE19-62706E023703}">
                      <ahyp:hlinkClr xmlns:ahyp="http://schemas.microsoft.com/office/drawing/2018/hyperlinkcolor" val="tx"/>
                    </a:ext>
                  </a:extLst>
                </a:hlinkClick>
              </a:rPr>
              <a:t>Employment Through Long-Term Services track</a:t>
            </a:r>
            <a:endParaRPr lang="en-US" b="1" dirty="0"/>
          </a:p>
          <a:p>
            <a:pPr lvl="2"/>
            <a:r>
              <a:rPr lang="en-US" sz="2400" dirty="0"/>
              <a:t>Veteran or service member may be eligible for professional or vocational training to help develop new job skills.</a:t>
            </a:r>
          </a:p>
          <a:p>
            <a:pPr lvl="1"/>
            <a:r>
              <a:rPr lang="en-US" b="1" dirty="0">
                <a:hlinkClick r:id="rId5">
                  <a:extLst>
                    <a:ext uri="{A12FA001-AC4F-418D-AE19-62706E023703}">
                      <ahyp:hlinkClr xmlns:ahyp="http://schemas.microsoft.com/office/drawing/2018/hyperlinkcolor" val="tx"/>
                    </a:ext>
                  </a:extLst>
                </a:hlinkClick>
              </a:rPr>
              <a:t>Independent Living track</a:t>
            </a:r>
            <a:endParaRPr lang="en-US" b="1" dirty="0"/>
          </a:p>
          <a:p>
            <a:pPr lvl="2"/>
            <a:r>
              <a:rPr lang="en-US" sz="2400" dirty="0"/>
              <a:t>Veteran or service member may be able to receive services to live as independently as possible if they can't return to work right away.</a:t>
            </a:r>
          </a:p>
          <a:p>
            <a:endParaRPr lang="en-US" dirty="0"/>
          </a:p>
        </p:txBody>
      </p:sp>
      <p:sp>
        <p:nvSpPr>
          <p:cNvPr id="4" name="Slide Number Placeholder 3">
            <a:extLst>
              <a:ext uri="{FF2B5EF4-FFF2-40B4-BE49-F238E27FC236}">
                <a16:creationId xmlns:a16="http://schemas.microsoft.com/office/drawing/2014/main" id="{40B84BE4-E714-4C46-A8CE-6177D1406FC7}"/>
              </a:ext>
            </a:extLst>
          </p:cNvPr>
          <p:cNvSpPr>
            <a:spLocks noGrp="1"/>
          </p:cNvSpPr>
          <p:nvPr>
            <p:ph type="sldNum" sz="quarter" idx="12"/>
          </p:nvPr>
        </p:nvSpPr>
        <p:spPr/>
        <p:txBody>
          <a:bodyPr/>
          <a:lstStyle/>
          <a:p>
            <a:fld id="{E2FB73DA-5FDE-45B5-BAA4-C61223CC44F6}" type="slidenum">
              <a:rPr lang="en-US" smtClean="0"/>
              <a:pPr/>
              <a:t>33</a:t>
            </a:fld>
            <a:endParaRPr lang="en-US" dirty="0"/>
          </a:p>
        </p:txBody>
      </p:sp>
    </p:spTree>
    <p:extLst>
      <p:ext uri="{BB962C8B-B14F-4D97-AF65-F5344CB8AC3E}">
        <p14:creationId xmlns:p14="http://schemas.microsoft.com/office/powerpoint/2010/main" val="1478878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AFD12-D67B-9745-894A-B081BA2328D4}"/>
              </a:ext>
            </a:extLst>
          </p:cNvPr>
          <p:cNvSpPr>
            <a:spLocks noGrp="1"/>
          </p:cNvSpPr>
          <p:nvPr>
            <p:ph type="sldNum" sz="quarter" idx="12"/>
          </p:nvPr>
        </p:nvSpPr>
        <p:spPr/>
        <p:txBody>
          <a:bodyPr/>
          <a:lstStyle/>
          <a:p>
            <a:fld id="{E2FB73DA-5FDE-45B5-BAA4-C61223CC44F6}" type="slidenum">
              <a:rPr lang="en-US" smtClean="0"/>
              <a:pPr/>
              <a:t>34</a:t>
            </a:fld>
            <a:endParaRPr lang="en-US" dirty="0"/>
          </a:p>
        </p:txBody>
      </p:sp>
      <p:sp>
        <p:nvSpPr>
          <p:cNvPr id="4" name="Title 3">
            <a:extLst>
              <a:ext uri="{FF2B5EF4-FFF2-40B4-BE49-F238E27FC236}">
                <a16:creationId xmlns:a16="http://schemas.microsoft.com/office/drawing/2014/main" id="{98D862D1-CF21-9048-9B75-62BF3A377A36}"/>
              </a:ext>
            </a:extLst>
          </p:cNvPr>
          <p:cNvSpPr>
            <a:spLocks noGrp="1"/>
          </p:cNvSpPr>
          <p:nvPr>
            <p:ph type="title"/>
          </p:nvPr>
        </p:nvSpPr>
        <p:spPr/>
        <p:txBody>
          <a:bodyPr/>
          <a:lstStyle/>
          <a:p>
            <a:endParaRPr lang="en-US" dirty="0"/>
          </a:p>
        </p:txBody>
      </p:sp>
      <p:pic>
        <p:nvPicPr>
          <p:cNvPr id="5" name="Picture 2" descr="Survivors&amp;#39; and Dependents&amp;#39; Educational Assistance Program (DEA)">
            <a:extLst>
              <a:ext uri="{FF2B5EF4-FFF2-40B4-BE49-F238E27FC236}">
                <a16:creationId xmlns:a16="http://schemas.microsoft.com/office/drawing/2014/main" id="{2A8AA5CA-7B3D-A044-9D2C-F8492C1E1ED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6152" y="1306829"/>
            <a:ext cx="8951976" cy="4858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7250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2421E-6708-9540-941F-B0704BB25154}"/>
              </a:ext>
            </a:extLst>
          </p:cNvPr>
          <p:cNvSpPr>
            <a:spLocks noGrp="1"/>
          </p:cNvSpPr>
          <p:nvPr>
            <p:ph type="title"/>
          </p:nvPr>
        </p:nvSpPr>
        <p:spPr>
          <a:xfrm>
            <a:off x="838200" y="297712"/>
            <a:ext cx="10515600" cy="935666"/>
          </a:xfrm>
        </p:spPr>
        <p:txBody>
          <a:bodyPr>
            <a:normAutofit/>
          </a:bodyPr>
          <a:lstStyle/>
          <a:p>
            <a:r>
              <a:rPr lang="en-US" dirty="0"/>
              <a:t>DEA - Eligibility</a:t>
            </a:r>
          </a:p>
        </p:txBody>
      </p:sp>
      <p:sp>
        <p:nvSpPr>
          <p:cNvPr id="3" name="Content Placeholder 2">
            <a:extLst>
              <a:ext uri="{FF2B5EF4-FFF2-40B4-BE49-F238E27FC236}">
                <a16:creationId xmlns:a16="http://schemas.microsoft.com/office/drawing/2014/main" id="{58226321-0470-A14F-976F-2BCDF96EB4AE}"/>
              </a:ext>
            </a:extLst>
          </p:cNvPr>
          <p:cNvSpPr>
            <a:spLocks noGrp="1"/>
          </p:cNvSpPr>
          <p:nvPr>
            <p:ph idx="1"/>
          </p:nvPr>
        </p:nvSpPr>
        <p:spPr>
          <a:xfrm>
            <a:off x="838200" y="1233378"/>
            <a:ext cx="10515600" cy="4943585"/>
          </a:xfrm>
        </p:spPr>
        <p:txBody>
          <a:bodyPr>
            <a:normAutofit/>
          </a:bodyPr>
          <a:lstStyle/>
          <a:p>
            <a:pPr marL="0" indent="0">
              <a:buNone/>
            </a:pPr>
            <a:r>
              <a:rPr lang="en-US" dirty="0"/>
              <a:t>Also know as Chapter 35 Benefits.</a:t>
            </a:r>
          </a:p>
          <a:p>
            <a:pPr marL="0" indent="0">
              <a:buNone/>
            </a:pPr>
            <a:endParaRPr lang="en-US" dirty="0"/>
          </a:p>
          <a:p>
            <a:pPr marL="0" indent="0">
              <a:buNone/>
            </a:pPr>
            <a:r>
              <a:rPr lang="en-US" dirty="0"/>
              <a:t>Spouse or dependent children of a Veteran or service member who:</a:t>
            </a:r>
          </a:p>
          <a:p>
            <a:r>
              <a:rPr lang="en-US" dirty="0"/>
              <a:t>Is determined to be permanently and totally disabled from service-connected causes or</a:t>
            </a:r>
          </a:p>
          <a:p>
            <a:r>
              <a:rPr lang="en-US" dirty="0"/>
              <a:t>Is on active duty is a likely to be discharged with a permanent and total disability, or</a:t>
            </a:r>
          </a:p>
          <a:p>
            <a:r>
              <a:rPr lang="en-US" dirty="0"/>
              <a:t>Died in service, or</a:t>
            </a:r>
          </a:p>
          <a:p>
            <a:r>
              <a:rPr lang="en-US" dirty="0"/>
              <a:t>Died of service-connected causes, or</a:t>
            </a:r>
          </a:p>
          <a:p>
            <a:r>
              <a:rPr lang="en-US" dirty="0"/>
              <a:t>Is currently missing in action or captured in the line of duty</a:t>
            </a:r>
          </a:p>
        </p:txBody>
      </p:sp>
      <p:sp>
        <p:nvSpPr>
          <p:cNvPr id="4" name="Slide Number Placeholder 3">
            <a:extLst>
              <a:ext uri="{FF2B5EF4-FFF2-40B4-BE49-F238E27FC236}">
                <a16:creationId xmlns:a16="http://schemas.microsoft.com/office/drawing/2014/main" id="{232FA484-C553-6A40-8FFB-392D3B634096}"/>
              </a:ext>
            </a:extLst>
          </p:cNvPr>
          <p:cNvSpPr>
            <a:spLocks noGrp="1"/>
          </p:cNvSpPr>
          <p:nvPr>
            <p:ph type="sldNum" sz="quarter" idx="12"/>
          </p:nvPr>
        </p:nvSpPr>
        <p:spPr/>
        <p:txBody>
          <a:bodyPr/>
          <a:lstStyle/>
          <a:p>
            <a:fld id="{E2FB73DA-5FDE-45B5-BAA4-C61223CC44F6}" type="slidenum">
              <a:rPr lang="en-US" smtClean="0"/>
              <a:pPr/>
              <a:t>35</a:t>
            </a:fld>
            <a:endParaRPr lang="en-US" dirty="0"/>
          </a:p>
        </p:txBody>
      </p:sp>
    </p:spTree>
    <p:extLst>
      <p:ext uri="{BB962C8B-B14F-4D97-AF65-F5344CB8AC3E}">
        <p14:creationId xmlns:p14="http://schemas.microsoft.com/office/powerpoint/2010/main" val="26355825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92EB0-6AAD-9647-8260-580A4D22B240}"/>
              </a:ext>
            </a:extLst>
          </p:cNvPr>
          <p:cNvSpPr>
            <a:spLocks noGrp="1"/>
          </p:cNvSpPr>
          <p:nvPr>
            <p:ph type="title"/>
          </p:nvPr>
        </p:nvSpPr>
        <p:spPr/>
        <p:txBody>
          <a:bodyPr/>
          <a:lstStyle/>
          <a:p>
            <a:r>
              <a:rPr lang="en-US" dirty="0"/>
              <a:t>DEA</a:t>
            </a:r>
          </a:p>
        </p:txBody>
      </p:sp>
      <p:sp>
        <p:nvSpPr>
          <p:cNvPr id="3" name="Content Placeholder 2">
            <a:extLst>
              <a:ext uri="{FF2B5EF4-FFF2-40B4-BE49-F238E27FC236}">
                <a16:creationId xmlns:a16="http://schemas.microsoft.com/office/drawing/2014/main" id="{3D2BD84D-CC3E-F749-881E-20D1F17D26B2}"/>
              </a:ext>
            </a:extLst>
          </p:cNvPr>
          <p:cNvSpPr>
            <a:spLocks noGrp="1"/>
          </p:cNvSpPr>
          <p:nvPr>
            <p:ph idx="1"/>
          </p:nvPr>
        </p:nvSpPr>
        <p:spPr/>
        <p:txBody>
          <a:bodyPr/>
          <a:lstStyle/>
          <a:p>
            <a:r>
              <a:rPr lang="en-US" b="1" dirty="0"/>
              <a:t>Duration of benefits for spouses:</a:t>
            </a:r>
            <a:r>
              <a:rPr lang="en-US" dirty="0"/>
              <a:t> </a:t>
            </a:r>
            <a:br>
              <a:rPr lang="en-US" dirty="0"/>
            </a:br>
            <a:r>
              <a:rPr lang="en-US" dirty="0"/>
              <a:t>20 years from the service member’s date of death if they died on active duty, or 10 years from the date VA determined they qualify or from the Veteran’s date of death (there may be exceptions).</a:t>
            </a:r>
          </a:p>
          <a:p>
            <a:pPr marL="0" indent="0">
              <a:buNone/>
            </a:pPr>
            <a:endParaRPr lang="en-US" dirty="0"/>
          </a:p>
          <a:p>
            <a:r>
              <a:rPr lang="en-US" b="1" dirty="0"/>
              <a:t>Duration of benefits for children:</a:t>
            </a:r>
            <a:r>
              <a:rPr lang="en-US" dirty="0"/>
              <a:t> </a:t>
            </a:r>
            <a:br>
              <a:rPr lang="en-US" dirty="0"/>
            </a:br>
            <a:r>
              <a:rPr lang="en-US" dirty="0"/>
              <a:t>A child may use benefits between ages 18 and 26 (there may be exceptions).</a:t>
            </a:r>
          </a:p>
        </p:txBody>
      </p:sp>
      <p:sp>
        <p:nvSpPr>
          <p:cNvPr id="4" name="Slide Number Placeholder 3">
            <a:extLst>
              <a:ext uri="{FF2B5EF4-FFF2-40B4-BE49-F238E27FC236}">
                <a16:creationId xmlns:a16="http://schemas.microsoft.com/office/drawing/2014/main" id="{9C24FD2F-96DF-D648-AE40-6D7917D092BC}"/>
              </a:ext>
            </a:extLst>
          </p:cNvPr>
          <p:cNvSpPr>
            <a:spLocks noGrp="1"/>
          </p:cNvSpPr>
          <p:nvPr>
            <p:ph type="sldNum" sz="quarter" idx="12"/>
          </p:nvPr>
        </p:nvSpPr>
        <p:spPr/>
        <p:txBody>
          <a:bodyPr/>
          <a:lstStyle/>
          <a:p>
            <a:fld id="{E2FB73DA-5FDE-45B5-BAA4-C61223CC44F6}" type="slidenum">
              <a:rPr lang="en-US" smtClean="0"/>
              <a:pPr/>
              <a:t>36</a:t>
            </a:fld>
            <a:endParaRPr lang="en-US" dirty="0"/>
          </a:p>
        </p:txBody>
      </p:sp>
    </p:spTree>
    <p:extLst>
      <p:ext uri="{BB962C8B-B14F-4D97-AF65-F5344CB8AC3E}">
        <p14:creationId xmlns:p14="http://schemas.microsoft.com/office/powerpoint/2010/main" val="4127429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1BD52-042F-5E41-A952-A9C27CEF6863}"/>
              </a:ext>
            </a:extLst>
          </p:cNvPr>
          <p:cNvSpPr>
            <a:spLocks noGrp="1"/>
          </p:cNvSpPr>
          <p:nvPr>
            <p:ph type="title"/>
          </p:nvPr>
        </p:nvSpPr>
        <p:spPr>
          <a:xfrm>
            <a:off x="838200" y="365125"/>
            <a:ext cx="10515600" cy="866267"/>
          </a:xfrm>
        </p:spPr>
        <p:txBody>
          <a:bodyPr/>
          <a:lstStyle/>
          <a:p>
            <a:r>
              <a:rPr lang="en-US" dirty="0"/>
              <a:t>DEA</a:t>
            </a:r>
          </a:p>
        </p:txBody>
      </p:sp>
      <p:sp>
        <p:nvSpPr>
          <p:cNvPr id="3" name="Content Placeholder 2">
            <a:extLst>
              <a:ext uri="{FF2B5EF4-FFF2-40B4-BE49-F238E27FC236}">
                <a16:creationId xmlns:a16="http://schemas.microsoft.com/office/drawing/2014/main" id="{F2942F17-ABDB-8A43-8D34-375DE575F354}"/>
              </a:ext>
            </a:extLst>
          </p:cNvPr>
          <p:cNvSpPr>
            <a:spLocks noGrp="1"/>
          </p:cNvSpPr>
          <p:nvPr>
            <p:ph idx="1"/>
          </p:nvPr>
        </p:nvSpPr>
        <p:spPr/>
        <p:txBody>
          <a:bodyPr>
            <a:normAutofit fontScale="92500"/>
          </a:bodyPr>
          <a:lstStyle/>
          <a:p>
            <a:r>
              <a:rPr lang="en-US" dirty="0"/>
              <a:t>This benefit may be used for pursuit of an undergraduate or graduate degree, courses leading to a certificate or diploma from business, technical or vocational schools, apprenticeship, and on-the-job training programs. </a:t>
            </a:r>
          </a:p>
          <a:p>
            <a:r>
              <a:rPr lang="en-US" dirty="0"/>
              <a:t>Benefits for correspondence courses are available to spouses only. </a:t>
            </a:r>
          </a:p>
          <a:p>
            <a:r>
              <a:rPr lang="en-US" dirty="0"/>
              <a:t>Provides up to 45 months of education or training for beneficiaries who used at least one day of their </a:t>
            </a:r>
            <a:r>
              <a:rPr lang="en-US" b="1" dirty="0"/>
              <a:t>Chapter</a:t>
            </a:r>
            <a:r>
              <a:rPr lang="en-US" dirty="0"/>
              <a:t> </a:t>
            </a:r>
            <a:r>
              <a:rPr lang="en-US" b="1" dirty="0"/>
              <a:t>35</a:t>
            </a:r>
            <a:r>
              <a:rPr lang="en-US" dirty="0"/>
              <a:t> benefits before August 1, 2018</a:t>
            </a:r>
          </a:p>
          <a:p>
            <a:r>
              <a:rPr lang="en-US" dirty="0"/>
              <a:t>Provides 36 months of education or training for beneficiaries who first used their </a:t>
            </a:r>
            <a:r>
              <a:rPr lang="en-US" b="1" dirty="0"/>
              <a:t>Chapter</a:t>
            </a:r>
            <a:r>
              <a:rPr lang="en-US" dirty="0"/>
              <a:t> </a:t>
            </a:r>
            <a:r>
              <a:rPr lang="en-US" b="1" dirty="0"/>
              <a:t>35</a:t>
            </a:r>
            <a:r>
              <a:rPr lang="en-US" dirty="0"/>
              <a:t> benefits on or after August 1, 2018</a:t>
            </a:r>
          </a:p>
          <a:p>
            <a:pPr marL="0" indent="0">
              <a:buNone/>
            </a:pPr>
            <a:br>
              <a:rPr lang="en-US" dirty="0"/>
            </a:br>
            <a:endParaRPr lang="en-US" dirty="0"/>
          </a:p>
        </p:txBody>
      </p:sp>
      <p:sp>
        <p:nvSpPr>
          <p:cNvPr id="4" name="Slide Number Placeholder 3">
            <a:extLst>
              <a:ext uri="{FF2B5EF4-FFF2-40B4-BE49-F238E27FC236}">
                <a16:creationId xmlns:a16="http://schemas.microsoft.com/office/drawing/2014/main" id="{49F89A6F-4BB4-4D40-9E7F-AB7C62A7009C}"/>
              </a:ext>
            </a:extLst>
          </p:cNvPr>
          <p:cNvSpPr>
            <a:spLocks noGrp="1"/>
          </p:cNvSpPr>
          <p:nvPr>
            <p:ph type="sldNum" sz="quarter" idx="12"/>
          </p:nvPr>
        </p:nvSpPr>
        <p:spPr/>
        <p:txBody>
          <a:bodyPr/>
          <a:lstStyle/>
          <a:p>
            <a:fld id="{E2FB73DA-5FDE-45B5-BAA4-C61223CC44F6}" type="slidenum">
              <a:rPr lang="en-US" smtClean="0"/>
              <a:pPr/>
              <a:t>37</a:t>
            </a:fld>
            <a:endParaRPr lang="en-US" dirty="0"/>
          </a:p>
        </p:txBody>
      </p:sp>
    </p:spTree>
    <p:extLst>
      <p:ext uri="{BB962C8B-B14F-4D97-AF65-F5344CB8AC3E}">
        <p14:creationId xmlns:p14="http://schemas.microsoft.com/office/powerpoint/2010/main" val="20706514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2BDD5-4AA8-0744-8EE4-1BEBCE6C1ED9}"/>
              </a:ext>
            </a:extLst>
          </p:cNvPr>
          <p:cNvSpPr>
            <a:spLocks noGrp="1"/>
          </p:cNvSpPr>
          <p:nvPr>
            <p:ph type="title"/>
          </p:nvPr>
        </p:nvSpPr>
        <p:spPr/>
        <p:txBody>
          <a:bodyPr/>
          <a:lstStyle/>
          <a:p>
            <a:r>
              <a:rPr lang="en-US" dirty="0"/>
              <a:t>Fry Scholarship</a:t>
            </a:r>
          </a:p>
        </p:txBody>
      </p:sp>
      <p:sp>
        <p:nvSpPr>
          <p:cNvPr id="3" name="Content Placeholder 2">
            <a:extLst>
              <a:ext uri="{FF2B5EF4-FFF2-40B4-BE49-F238E27FC236}">
                <a16:creationId xmlns:a16="http://schemas.microsoft.com/office/drawing/2014/main" id="{D18996F3-D8B6-D94F-8452-AF936E886F08}"/>
              </a:ext>
            </a:extLst>
          </p:cNvPr>
          <p:cNvSpPr>
            <a:spLocks noGrp="1"/>
          </p:cNvSpPr>
          <p:nvPr>
            <p:ph idx="1"/>
          </p:nvPr>
        </p:nvSpPr>
        <p:spPr/>
        <p:txBody>
          <a:bodyPr/>
          <a:lstStyle/>
          <a:p>
            <a:pPr fontAlgn="base"/>
            <a:r>
              <a:rPr lang="en-US" dirty="0"/>
              <a:t>The Marine Gunnery Sergeant John David Fry Scholarship (Fry Scholarship) currently pays a benefit equal to the Post-9/11 GI Bill.  Beneficiaries attending school may receive up to their full tuition and fees for a public school or a statutory annual maximum amount for a private school, plus a monthly living stipend and book allowance under this program.</a:t>
            </a:r>
          </a:p>
          <a:p>
            <a:pPr marL="0" indent="0" fontAlgn="base">
              <a:buNone/>
            </a:pPr>
            <a:endParaRPr lang="en-US" dirty="0"/>
          </a:p>
          <a:p>
            <a:pPr fontAlgn="base"/>
            <a:r>
              <a:rPr lang="en-US" dirty="0"/>
              <a:t>The benefit is available to the children and surviving spouses of service members who died in the line of duty after Sept. 10, 2001</a:t>
            </a:r>
          </a:p>
          <a:p>
            <a:endParaRPr lang="en-US" dirty="0"/>
          </a:p>
        </p:txBody>
      </p:sp>
      <p:sp>
        <p:nvSpPr>
          <p:cNvPr id="4" name="Slide Number Placeholder 3">
            <a:extLst>
              <a:ext uri="{FF2B5EF4-FFF2-40B4-BE49-F238E27FC236}">
                <a16:creationId xmlns:a16="http://schemas.microsoft.com/office/drawing/2014/main" id="{1CF45BE9-B6F2-044D-A856-E67C8225260F}"/>
              </a:ext>
            </a:extLst>
          </p:cNvPr>
          <p:cNvSpPr>
            <a:spLocks noGrp="1"/>
          </p:cNvSpPr>
          <p:nvPr>
            <p:ph type="sldNum" sz="quarter" idx="12"/>
          </p:nvPr>
        </p:nvSpPr>
        <p:spPr/>
        <p:txBody>
          <a:bodyPr/>
          <a:lstStyle/>
          <a:p>
            <a:fld id="{E2FB73DA-5FDE-45B5-BAA4-C61223CC44F6}" type="slidenum">
              <a:rPr lang="en-US" smtClean="0"/>
              <a:pPr/>
              <a:t>38</a:t>
            </a:fld>
            <a:endParaRPr lang="en-US" dirty="0"/>
          </a:p>
        </p:txBody>
      </p:sp>
    </p:spTree>
    <p:extLst>
      <p:ext uri="{BB962C8B-B14F-4D97-AF65-F5344CB8AC3E}">
        <p14:creationId xmlns:p14="http://schemas.microsoft.com/office/powerpoint/2010/main" val="38832970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24199-0E75-AD43-AA03-76CF8F287568}"/>
              </a:ext>
            </a:extLst>
          </p:cNvPr>
          <p:cNvSpPr>
            <a:spLocks noGrp="1"/>
          </p:cNvSpPr>
          <p:nvPr>
            <p:ph type="title"/>
          </p:nvPr>
        </p:nvSpPr>
        <p:spPr>
          <a:xfrm>
            <a:off x="838200" y="365125"/>
            <a:ext cx="10515600" cy="839207"/>
          </a:xfrm>
        </p:spPr>
        <p:txBody>
          <a:bodyPr/>
          <a:lstStyle/>
          <a:p>
            <a:r>
              <a:rPr lang="en-US" dirty="0"/>
              <a:t>Fry Scholarship eligibility rules</a:t>
            </a:r>
          </a:p>
        </p:txBody>
      </p:sp>
      <p:sp>
        <p:nvSpPr>
          <p:cNvPr id="3" name="Content Placeholder 2">
            <a:extLst>
              <a:ext uri="{FF2B5EF4-FFF2-40B4-BE49-F238E27FC236}">
                <a16:creationId xmlns:a16="http://schemas.microsoft.com/office/drawing/2014/main" id="{FC301313-CC20-2648-933A-3BBDFF23A51E}"/>
              </a:ext>
            </a:extLst>
          </p:cNvPr>
          <p:cNvSpPr>
            <a:spLocks noGrp="1"/>
          </p:cNvSpPr>
          <p:nvPr>
            <p:ph idx="1"/>
          </p:nvPr>
        </p:nvSpPr>
        <p:spPr>
          <a:xfrm>
            <a:off x="838200" y="1204332"/>
            <a:ext cx="10515600" cy="5517143"/>
          </a:xfrm>
        </p:spPr>
        <p:txBody>
          <a:bodyPr>
            <a:normAutofit fontScale="85000" lnSpcReduction="10000"/>
          </a:bodyPr>
          <a:lstStyle/>
          <a:p>
            <a:pPr marL="0" indent="0">
              <a:buNone/>
            </a:pPr>
            <a:endParaRPr lang="en-US" sz="3100" dirty="0"/>
          </a:p>
          <a:p>
            <a:r>
              <a:rPr lang="en-US" sz="3100" dirty="0"/>
              <a:t>Eligible persons are entitled to 36 months of benefits at the 100% level</a:t>
            </a:r>
          </a:p>
          <a:p>
            <a:r>
              <a:rPr lang="en-US" sz="3100" dirty="0"/>
              <a:t>Recipients are now eligible for the Yellow Ribbon Program</a:t>
            </a:r>
          </a:p>
          <a:p>
            <a:r>
              <a:rPr lang="en-US" sz="3100" dirty="0"/>
              <a:t>Children:</a:t>
            </a:r>
          </a:p>
          <a:p>
            <a:pPr lvl="1"/>
            <a:r>
              <a:rPr lang="en-US" sz="3100" dirty="0"/>
              <a:t>A child who became eligible before January 1, 2013, qualifies when they turn 18 years old, and can use benefits until they turn 33 years old. </a:t>
            </a:r>
            <a:br>
              <a:rPr lang="en-US" sz="3100" dirty="0"/>
            </a:br>
            <a:r>
              <a:rPr lang="en-US" sz="3100" dirty="0"/>
              <a:t>A child who became eligible on or after January 1, 2013, has no time limit to use benefits.</a:t>
            </a:r>
          </a:p>
          <a:p>
            <a:pPr lvl="1"/>
            <a:r>
              <a:rPr lang="en-US" sz="3100" dirty="0"/>
              <a:t>may use the benefit until their 33rd birthday</a:t>
            </a:r>
          </a:p>
          <a:p>
            <a:r>
              <a:rPr lang="en-US" sz="3100" dirty="0"/>
              <a:t>Surviving Spouses:</a:t>
            </a:r>
          </a:p>
          <a:p>
            <a:pPr lvl="1"/>
            <a:r>
              <a:rPr lang="en-US" sz="3100" dirty="0"/>
              <a:t>No time limit to use benefit</a:t>
            </a:r>
          </a:p>
          <a:p>
            <a:pPr lvl="1"/>
            <a:r>
              <a:rPr lang="en-US" sz="3100" dirty="0"/>
              <a:t>Benefit will terminate upon remarriage</a:t>
            </a:r>
          </a:p>
          <a:p>
            <a:pPr marL="0" indent="0">
              <a:buNone/>
            </a:pPr>
            <a:br>
              <a:rPr lang="en-US" dirty="0"/>
            </a:br>
            <a:endParaRPr lang="en-US" dirty="0"/>
          </a:p>
        </p:txBody>
      </p:sp>
      <p:sp>
        <p:nvSpPr>
          <p:cNvPr id="4" name="Slide Number Placeholder 3">
            <a:extLst>
              <a:ext uri="{FF2B5EF4-FFF2-40B4-BE49-F238E27FC236}">
                <a16:creationId xmlns:a16="http://schemas.microsoft.com/office/drawing/2014/main" id="{1A247AC1-EC28-E146-8BEA-F6E16BB2CD29}"/>
              </a:ext>
            </a:extLst>
          </p:cNvPr>
          <p:cNvSpPr>
            <a:spLocks noGrp="1"/>
          </p:cNvSpPr>
          <p:nvPr>
            <p:ph type="sldNum" sz="quarter" idx="12"/>
          </p:nvPr>
        </p:nvSpPr>
        <p:spPr/>
        <p:txBody>
          <a:bodyPr/>
          <a:lstStyle/>
          <a:p>
            <a:fld id="{E2FB73DA-5FDE-45B5-BAA4-C61223CC44F6}" type="slidenum">
              <a:rPr lang="en-US" smtClean="0"/>
              <a:pPr/>
              <a:t>39</a:t>
            </a:fld>
            <a:endParaRPr lang="en-US" dirty="0"/>
          </a:p>
        </p:txBody>
      </p:sp>
    </p:spTree>
    <p:extLst>
      <p:ext uri="{BB962C8B-B14F-4D97-AF65-F5344CB8AC3E}">
        <p14:creationId xmlns:p14="http://schemas.microsoft.com/office/powerpoint/2010/main" val="2204631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0DF2E-CFFF-B748-B283-D3FA5BF5C2AA}"/>
              </a:ext>
            </a:extLst>
          </p:cNvPr>
          <p:cNvSpPr>
            <a:spLocks noGrp="1"/>
          </p:cNvSpPr>
          <p:nvPr>
            <p:ph type="title"/>
          </p:nvPr>
        </p:nvSpPr>
        <p:spPr/>
        <p:txBody>
          <a:bodyPr/>
          <a:lstStyle/>
          <a:p>
            <a:r>
              <a:rPr lang="en-US" dirty="0"/>
              <a:t>Objectives continued</a:t>
            </a:r>
          </a:p>
        </p:txBody>
      </p:sp>
      <p:sp>
        <p:nvSpPr>
          <p:cNvPr id="3" name="Content Placeholder 2">
            <a:extLst>
              <a:ext uri="{FF2B5EF4-FFF2-40B4-BE49-F238E27FC236}">
                <a16:creationId xmlns:a16="http://schemas.microsoft.com/office/drawing/2014/main" id="{5969DE49-1D5F-B64A-BCDB-3F4EF652DB43}"/>
              </a:ext>
            </a:extLst>
          </p:cNvPr>
          <p:cNvSpPr>
            <a:spLocks noGrp="1"/>
          </p:cNvSpPr>
          <p:nvPr>
            <p:ph idx="1"/>
          </p:nvPr>
        </p:nvSpPr>
        <p:spPr/>
        <p:txBody>
          <a:bodyPr/>
          <a:lstStyle/>
          <a:p>
            <a:r>
              <a:rPr lang="en-US" dirty="0"/>
              <a:t>Veteran Rapid Retraining Assistance Program (VRRAP)</a:t>
            </a:r>
          </a:p>
          <a:p>
            <a:r>
              <a:rPr lang="en-US" dirty="0"/>
              <a:t>Veterans Readiness &amp; Employment (VR&amp;E) (Chapter 31)</a:t>
            </a:r>
          </a:p>
          <a:p>
            <a:r>
              <a:rPr lang="en-US" dirty="0"/>
              <a:t>Chapter 36 Education &amp; career counseling</a:t>
            </a:r>
          </a:p>
          <a:p>
            <a:r>
              <a:rPr lang="en-US" dirty="0"/>
              <a:t>Education benefits for dependents and survivors (Chapter 35)</a:t>
            </a:r>
          </a:p>
          <a:p>
            <a:r>
              <a:rPr lang="en-US" dirty="0"/>
              <a:t>Marine Gunnery Sergeant John David Fry Scholarship</a:t>
            </a:r>
          </a:p>
          <a:p>
            <a:endParaRPr lang="en-US" dirty="0"/>
          </a:p>
          <a:p>
            <a:endParaRPr lang="en-US" dirty="0"/>
          </a:p>
        </p:txBody>
      </p:sp>
      <p:sp>
        <p:nvSpPr>
          <p:cNvPr id="4" name="Slide Number Placeholder 3">
            <a:extLst>
              <a:ext uri="{FF2B5EF4-FFF2-40B4-BE49-F238E27FC236}">
                <a16:creationId xmlns:a16="http://schemas.microsoft.com/office/drawing/2014/main" id="{553BF37B-9EE7-2A4E-8836-997800E494FA}"/>
              </a:ext>
            </a:extLst>
          </p:cNvPr>
          <p:cNvSpPr>
            <a:spLocks noGrp="1"/>
          </p:cNvSpPr>
          <p:nvPr>
            <p:ph type="sldNum" sz="quarter" idx="12"/>
          </p:nvPr>
        </p:nvSpPr>
        <p:spPr/>
        <p:txBody>
          <a:bodyPr/>
          <a:lstStyle/>
          <a:p>
            <a:fld id="{E2FB73DA-5FDE-45B5-BAA4-C61223CC44F6}" type="slidenum">
              <a:rPr lang="en-US" smtClean="0"/>
              <a:pPr/>
              <a:t>4</a:t>
            </a:fld>
            <a:endParaRPr lang="en-US" dirty="0"/>
          </a:p>
        </p:txBody>
      </p:sp>
    </p:spTree>
    <p:extLst>
      <p:ext uri="{BB962C8B-B14F-4D97-AF65-F5344CB8AC3E}">
        <p14:creationId xmlns:p14="http://schemas.microsoft.com/office/powerpoint/2010/main" val="21681438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25510-B407-C142-A2C9-FAD1C85D3145}"/>
              </a:ext>
            </a:extLst>
          </p:cNvPr>
          <p:cNvSpPr>
            <a:spLocks noGrp="1"/>
          </p:cNvSpPr>
          <p:nvPr>
            <p:ph type="title"/>
          </p:nvPr>
        </p:nvSpPr>
        <p:spPr/>
        <p:txBody>
          <a:bodyPr/>
          <a:lstStyle/>
          <a:p>
            <a:r>
              <a:rPr lang="en-US" dirty="0"/>
              <a:t>Chapter 36</a:t>
            </a:r>
          </a:p>
        </p:txBody>
      </p:sp>
      <p:sp>
        <p:nvSpPr>
          <p:cNvPr id="3" name="Content Placeholder 2">
            <a:extLst>
              <a:ext uri="{FF2B5EF4-FFF2-40B4-BE49-F238E27FC236}">
                <a16:creationId xmlns:a16="http://schemas.microsoft.com/office/drawing/2014/main" id="{1EB57A5A-5942-BA4B-9E25-48F8D8CF2369}"/>
              </a:ext>
            </a:extLst>
          </p:cNvPr>
          <p:cNvSpPr>
            <a:spLocks noGrp="1"/>
          </p:cNvSpPr>
          <p:nvPr>
            <p:ph idx="1"/>
          </p:nvPr>
        </p:nvSpPr>
        <p:spPr>
          <a:xfrm>
            <a:off x="838200" y="1597152"/>
            <a:ext cx="10515600" cy="3121152"/>
          </a:xfrm>
        </p:spPr>
        <p:txBody>
          <a:bodyPr>
            <a:normAutofit/>
          </a:bodyPr>
          <a:lstStyle/>
          <a:p>
            <a:pPr marL="0" indent="0">
              <a:buNone/>
            </a:pPr>
            <a:r>
              <a:rPr lang="en-US" sz="3200" dirty="0"/>
              <a:t>Personalized Career Planning and Guidance (PCPG)</a:t>
            </a:r>
          </a:p>
          <a:p>
            <a:pPr marL="0" indent="0">
              <a:buNone/>
            </a:pPr>
            <a:endParaRPr lang="en-US" sz="3200" dirty="0"/>
          </a:p>
          <a:p>
            <a:pPr marL="0" indent="0">
              <a:buNone/>
            </a:pPr>
            <a:r>
              <a:rPr lang="en-US" sz="3200" dirty="0"/>
              <a:t>VA Chapter 36, offers free educational and career guidance, planning, and resources to Veterans, service members and their dependents who are eligible for a VA education benefit. </a:t>
            </a:r>
          </a:p>
          <a:p>
            <a:endParaRPr lang="en-US" dirty="0"/>
          </a:p>
        </p:txBody>
      </p:sp>
      <p:sp>
        <p:nvSpPr>
          <p:cNvPr id="4" name="Slide Number Placeholder 3">
            <a:extLst>
              <a:ext uri="{FF2B5EF4-FFF2-40B4-BE49-F238E27FC236}">
                <a16:creationId xmlns:a16="http://schemas.microsoft.com/office/drawing/2014/main" id="{740B2391-7D05-C34E-8492-075D1E39F6A7}"/>
              </a:ext>
            </a:extLst>
          </p:cNvPr>
          <p:cNvSpPr>
            <a:spLocks noGrp="1"/>
          </p:cNvSpPr>
          <p:nvPr>
            <p:ph type="sldNum" sz="quarter" idx="12"/>
          </p:nvPr>
        </p:nvSpPr>
        <p:spPr/>
        <p:txBody>
          <a:bodyPr/>
          <a:lstStyle/>
          <a:p>
            <a:fld id="{E2FB73DA-5FDE-45B5-BAA4-C61223CC44F6}" type="slidenum">
              <a:rPr lang="en-US" smtClean="0"/>
              <a:pPr/>
              <a:t>40</a:t>
            </a:fld>
            <a:endParaRPr lang="en-US" dirty="0"/>
          </a:p>
        </p:txBody>
      </p:sp>
    </p:spTree>
    <p:extLst>
      <p:ext uri="{BB962C8B-B14F-4D97-AF65-F5344CB8AC3E}">
        <p14:creationId xmlns:p14="http://schemas.microsoft.com/office/powerpoint/2010/main" val="17463379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FE21B-958C-5944-8C74-2909A950F014}"/>
              </a:ext>
            </a:extLst>
          </p:cNvPr>
          <p:cNvSpPr>
            <a:spLocks noGrp="1"/>
          </p:cNvSpPr>
          <p:nvPr>
            <p:ph type="title"/>
          </p:nvPr>
        </p:nvSpPr>
        <p:spPr/>
        <p:txBody>
          <a:bodyPr/>
          <a:lstStyle/>
          <a:p>
            <a:r>
              <a:rPr lang="en-US" dirty="0"/>
              <a:t>Chapter 36 - Eligibility</a:t>
            </a:r>
          </a:p>
        </p:txBody>
      </p:sp>
      <p:sp>
        <p:nvSpPr>
          <p:cNvPr id="3" name="Content Placeholder 2">
            <a:extLst>
              <a:ext uri="{FF2B5EF4-FFF2-40B4-BE49-F238E27FC236}">
                <a16:creationId xmlns:a16="http://schemas.microsoft.com/office/drawing/2014/main" id="{954BC0AA-9CD7-3A4C-9097-8A0BF44D79CF}"/>
              </a:ext>
            </a:extLst>
          </p:cNvPr>
          <p:cNvSpPr>
            <a:spLocks noGrp="1"/>
          </p:cNvSpPr>
          <p:nvPr>
            <p:ph idx="1"/>
          </p:nvPr>
        </p:nvSpPr>
        <p:spPr/>
        <p:txBody>
          <a:bodyPr>
            <a:normAutofit/>
          </a:bodyPr>
          <a:lstStyle/>
          <a:p>
            <a:r>
              <a:rPr lang="en-US" dirty="0"/>
              <a:t>Will be discharged under conditions other than dishonorable from active duty within 6 months, </a:t>
            </a:r>
            <a:r>
              <a:rPr lang="en-US" b="1" dirty="0"/>
              <a:t>or</a:t>
            </a:r>
            <a:endParaRPr lang="en-US" dirty="0"/>
          </a:p>
          <a:p>
            <a:r>
              <a:rPr lang="en-US" dirty="0"/>
              <a:t>Separated from active duty under conditions other than dishonorable not more than one year ago, </a:t>
            </a:r>
            <a:r>
              <a:rPr lang="en-US" b="1" dirty="0"/>
              <a:t>or</a:t>
            </a:r>
            <a:endParaRPr lang="en-US" dirty="0"/>
          </a:p>
          <a:p>
            <a:r>
              <a:rPr lang="en-US" dirty="0"/>
              <a:t>Qualify as a Veteran or service member for educational assistance under a VA educational program, </a:t>
            </a:r>
            <a:r>
              <a:rPr lang="en-US" b="1" dirty="0"/>
              <a:t>or</a:t>
            </a:r>
            <a:endParaRPr lang="en-US" dirty="0"/>
          </a:p>
          <a:p>
            <a:r>
              <a:rPr lang="en-US" dirty="0"/>
              <a:t>Are a service member, Veteran, or dependent currently eligible for VA education benefits</a:t>
            </a:r>
          </a:p>
          <a:p>
            <a:endParaRPr lang="en-US" dirty="0"/>
          </a:p>
        </p:txBody>
      </p:sp>
      <p:sp>
        <p:nvSpPr>
          <p:cNvPr id="4" name="Slide Number Placeholder 3">
            <a:extLst>
              <a:ext uri="{FF2B5EF4-FFF2-40B4-BE49-F238E27FC236}">
                <a16:creationId xmlns:a16="http://schemas.microsoft.com/office/drawing/2014/main" id="{C480E895-94BA-A641-BD2E-428EAE1BA049}"/>
              </a:ext>
            </a:extLst>
          </p:cNvPr>
          <p:cNvSpPr>
            <a:spLocks noGrp="1"/>
          </p:cNvSpPr>
          <p:nvPr>
            <p:ph type="sldNum" sz="quarter" idx="12"/>
          </p:nvPr>
        </p:nvSpPr>
        <p:spPr/>
        <p:txBody>
          <a:bodyPr/>
          <a:lstStyle/>
          <a:p>
            <a:fld id="{E2FB73DA-5FDE-45B5-BAA4-C61223CC44F6}" type="slidenum">
              <a:rPr lang="en-US" smtClean="0"/>
              <a:pPr/>
              <a:t>41</a:t>
            </a:fld>
            <a:endParaRPr lang="en-US" dirty="0"/>
          </a:p>
        </p:txBody>
      </p:sp>
    </p:spTree>
    <p:extLst>
      <p:ext uri="{BB962C8B-B14F-4D97-AF65-F5344CB8AC3E}">
        <p14:creationId xmlns:p14="http://schemas.microsoft.com/office/powerpoint/2010/main" val="733230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0352-1C92-164F-86DC-28A00A3F6A34}"/>
              </a:ext>
            </a:extLst>
          </p:cNvPr>
          <p:cNvSpPr>
            <a:spLocks noGrp="1"/>
          </p:cNvSpPr>
          <p:nvPr>
            <p:ph type="title"/>
          </p:nvPr>
        </p:nvSpPr>
        <p:spPr>
          <a:xfrm>
            <a:off x="838200" y="365125"/>
            <a:ext cx="10515600" cy="866267"/>
          </a:xfrm>
        </p:spPr>
        <p:txBody>
          <a:bodyPr/>
          <a:lstStyle/>
          <a:p>
            <a:r>
              <a:rPr lang="en-US" dirty="0"/>
              <a:t>Chapter 36 - Benefits</a:t>
            </a:r>
          </a:p>
        </p:txBody>
      </p:sp>
      <p:sp>
        <p:nvSpPr>
          <p:cNvPr id="3" name="Content Placeholder 2">
            <a:extLst>
              <a:ext uri="{FF2B5EF4-FFF2-40B4-BE49-F238E27FC236}">
                <a16:creationId xmlns:a16="http://schemas.microsoft.com/office/drawing/2014/main" id="{CEDF691C-9863-DF43-8B7F-380C8CB0E33F}"/>
              </a:ext>
            </a:extLst>
          </p:cNvPr>
          <p:cNvSpPr>
            <a:spLocks noGrp="1"/>
          </p:cNvSpPr>
          <p:nvPr>
            <p:ph idx="1"/>
          </p:nvPr>
        </p:nvSpPr>
        <p:spPr>
          <a:xfrm>
            <a:off x="838200" y="1584960"/>
            <a:ext cx="10515600" cy="4771389"/>
          </a:xfrm>
        </p:spPr>
        <p:txBody>
          <a:bodyPr>
            <a:normAutofit/>
          </a:bodyPr>
          <a:lstStyle/>
          <a:p>
            <a:r>
              <a:rPr lang="en-US" b="1" dirty="0"/>
              <a:t>Benefit includes</a:t>
            </a:r>
          </a:p>
          <a:p>
            <a:r>
              <a:rPr lang="en-US" dirty="0"/>
              <a:t>Career counseling to help you decide which civilian or military jobs you want</a:t>
            </a:r>
          </a:p>
          <a:p>
            <a:r>
              <a:rPr lang="en-US" dirty="0"/>
              <a:t>Educational counseling to help you find a training program or field of study</a:t>
            </a:r>
          </a:p>
          <a:p>
            <a:r>
              <a:rPr lang="en-US" dirty="0"/>
              <a:t>Academic and adjustment counseling to help you address issues or barriers that get in the way of your success</a:t>
            </a:r>
          </a:p>
          <a:p>
            <a:r>
              <a:rPr lang="en-US" dirty="0"/>
              <a:t>Resume support and goal planning </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A1BB4B35-161E-1B4E-8FEF-D0273415C79C}"/>
              </a:ext>
            </a:extLst>
          </p:cNvPr>
          <p:cNvSpPr>
            <a:spLocks noGrp="1"/>
          </p:cNvSpPr>
          <p:nvPr>
            <p:ph type="sldNum" sz="quarter" idx="12"/>
          </p:nvPr>
        </p:nvSpPr>
        <p:spPr/>
        <p:txBody>
          <a:bodyPr/>
          <a:lstStyle/>
          <a:p>
            <a:fld id="{E2FB73DA-5FDE-45B5-BAA4-C61223CC44F6}" type="slidenum">
              <a:rPr lang="en-US" smtClean="0"/>
              <a:pPr/>
              <a:t>42</a:t>
            </a:fld>
            <a:endParaRPr lang="en-US" dirty="0"/>
          </a:p>
        </p:txBody>
      </p:sp>
    </p:spTree>
    <p:extLst>
      <p:ext uri="{BB962C8B-B14F-4D97-AF65-F5344CB8AC3E}">
        <p14:creationId xmlns:p14="http://schemas.microsoft.com/office/powerpoint/2010/main" val="3727858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84959-E3C8-074D-80BE-8A8BB288FAE4}"/>
              </a:ext>
            </a:extLst>
          </p:cNvPr>
          <p:cNvSpPr>
            <a:spLocks noGrp="1"/>
          </p:cNvSpPr>
          <p:nvPr>
            <p:ph type="title"/>
          </p:nvPr>
        </p:nvSpPr>
        <p:spPr>
          <a:xfrm>
            <a:off x="838200" y="365126"/>
            <a:ext cx="10515600" cy="837142"/>
          </a:xfrm>
        </p:spPr>
        <p:txBody>
          <a:bodyPr/>
          <a:lstStyle/>
          <a:p>
            <a:r>
              <a:rPr lang="en-US" dirty="0"/>
              <a:t>References</a:t>
            </a:r>
          </a:p>
        </p:txBody>
      </p:sp>
      <p:sp>
        <p:nvSpPr>
          <p:cNvPr id="3" name="Content Placeholder 2">
            <a:extLst>
              <a:ext uri="{FF2B5EF4-FFF2-40B4-BE49-F238E27FC236}">
                <a16:creationId xmlns:a16="http://schemas.microsoft.com/office/drawing/2014/main" id="{04563EF0-F345-A449-ADB4-82B2F4292F56}"/>
              </a:ext>
            </a:extLst>
          </p:cNvPr>
          <p:cNvSpPr>
            <a:spLocks noGrp="1"/>
          </p:cNvSpPr>
          <p:nvPr>
            <p:ph idx="1"/>
          </p:nvPr>
        </p:nvSpPr>
        <p:spPr/>
        <p:txBody>
          <a:bodyPr/>
          <a:lstStyle/>
          <a:p>
            <a:r>
              <a:rPr lang="en-US" dirty="0">
                <a:hlinkClick r:id="rId3"/>
              </a:rPr>
              <a:t>www.benefits.va.gov/GIBILL/FGIBSummaries.asp</a:t>
            </a:r>
            <a:endParaRPr lang="en-US" dirty="0"/>
          </a:p>
          <a:p>
            <a:r>
              <a:rPr lang="en-US" dirty="0">
                <a:hlinkClick r:id="rId4"/>
              </a:rPr>
              <a:t>www.benefits.va.gov</a:t>
            </a:r>
            <a:endParaRPr lang="en-US" dirty="0"/>
          </a:p>
          <a:p>
            <a:r>
              <a:rPr lang="en-US" dirty="0">
                <a:hlinkClick r:id="rId5"/>
              </a:rPr>
              <a:t>www.gibill.va.gov</a:t>
            </a:r>
            <a:r>
              <a:rPr lang="en-US" dirty="0"/>
              <a:t>  </a:t>
            </a:r>
          </a:p>
          <a:p>
            <a:r>
              <a:rPr lang="en-US" dirty="0"/>
              <a:t>M22-4, Education </a:t>
            </a:r>
          </a:p>
          <a:p>
            <a:r>
              <a:rPr lang="en-US" dirty="0"/>
              <a:t>38 CFR Part 21</a:t>
            </a: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33EF6F7-9157-834E-8D54-8F404ECCF1B1}"/>
              </a:ext>
            </a:extLst>
          </p:cNvPr>
          <p:cNvSpPr>
            <a:spLocks noGrp="1"/>
          </p:cNvSpPr>
          <p:nvPr>
            <p:ph type="sldNum" sz="quarter" idx="12"/>
          </p:nvPr>
        </p:nvSpPr>
        <p:spPr/>
        <p:txBody>
          <a:bodyPr/>
          <a:lstStyle/>
          <a:p>
            <a:fld id="{E2FB73DA-5FDE-45B5-BAA4-C61223CC44F6}" type="slidenum">
              <a:rPr lang="en-US" smtClean="0"/>
              <a:pPr/>
              <a:t>43</a:t>
            </a:fld>
            <a:endParaRPr lang="en-US" dirty="0"/>
          </a:p>
        </p:txBody>
      </p:sp>
    </p:spTree>
    <p:extLst>
      <p:ext uri="{BB962C8B-B14F-4D97-AF65-F5344CB8AC3E}">
        <p14:creationId xmlns:p14="http://schemas.microsoft.com/office/powerpoint/2010/main" val="42879876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995DD-FA45-9642-9B72-C292E4993E2B}"/>
              </a:ext>
            </a:extLst>
          </p:cNvPr>
          <p:cNvSpPr>
            <a:spLocks noGrp="1"/>
          </p:cNvSpPr>
          <p:nvPr>
            <p:ph type="title"/>
          </p:nvPr>
        </p:nvSpPr>
        <p:spPr/>
        <p:txBody>
          <a:bodyPr/>
          <a:lstStyle/>
          <a:p>
            <a:r>
              <a:rPr lang="en-US" dirty="0"/>
              <a:t>Helpful hints for students</a:t>
            </a:r>
          </a:p>
        </p:txBody>
      </p:sp>
      <p:sp>
        <p:nvSpPr>
          <p:cNvPr id="3" name="Content Placeholder 2">
            <a:extLst>
              <a:ext uri="{FF2B5EF4-FFF2-40B4-BE49-F238E27FC236}">
                <a16:creationId xmlns:a16="http://schemas.microsoft.com/office/drawing/2014/main" id="{165D01B2-3C45-DD4A-8D7B-B25623508B63}"/>
              </a:ext>
            </a:extLst>
          </p:cNvPr>
          <p:cNvSpPr>
            <a:spLocks noGrp="1"/>
          </p:cNvSpPr>
          <p:nvPr>
            <p:ph idx="1"/>
          </p:nvPr>
        </p:nvSpPr>
        <p:spPr/>
        <p:txBody>
          <a:bodyPr/>
          <a:lstStyle/>
          <a:p>
            <a:r>
              <a:rPr lang="en-US" b="1" dirty="0"/>
              <a:t>They need to establish a relationship with the VA Certifying official at their school.  They are a wealth </a:t>
            </a:r>
            <a:r>
              <a:rPr lang="en-US" b="1"/>
              <a:t>of knowledge!</a:t>
            </a:r>
            <a:endParaRPr lang="en-US" b="1" dirty="0"/>
          </a:p>
          <a:p>
            <a:r>
              <a:rPr lang="en-US" dirty="0"/>
              <a:t>VA only pays for classes that are in part of their degree program.</a:t>
            </a:r>
          </a:p>
          <a:p>
            <a:pPr lvl="1"/>
            <a:r>
              <a:rPr lang="en-US" dirty="0"/>
              <a:t>Example:</a:t>
            </a:r>
          </a:p>
          <a:p>
            <a:pPr lvl="1"/>
            <a:r>
              <a:rPr lang="en-US" dirty="0"/>
              <a:t>Student is enrolled full time for a degree program, student has completed all their general study courses.  If they decide to take another general study course that is </a:t>
            </a:r>
            <a:r>
              <a:rPr lang="en-US" b="1" dirty="0"/>
              <a:t>NOT</a:t>
            </a:r>
            <a:r>
              <a:rPr lang="en-US" dirty="0"/>
              <a:t> part of their degree program, VA will not pay for this course.</a:t>
            </a:r>
          </a:p>
          <a:p>
            <a:pPr lvl="1"/>
            <a:r>
              <a:rPr lang="en-US" dirty="0"/>
              <a:t>This could have an impact if the study is enrolled for 12 hours (full-time) and one of the courses is not part of their degree program, and is not counted, then they would only be paid at ¾ time rate. </a:t>
            </a:r>
          </a:p>
        </p:txBody>
      </p:sp>
      <p:sp>
        <p:nvSpPr>
          <p:cNvPr id="4" name="Slide Number Placeholder 3">
            <a:extLst>
              <a:ext uri="{FF2B5EF4-FFF2-40B4-BE49-F238E27FC236}">
                <a16:creationId xmlns:a16="http://schemas.microsoft.com/office/drawing/2014/main" id="{145D4881-E663-3345-B4C9-14746ACEB935}"/>
              </a:ext>
            </a:extLst>
          </p:cNvPr>
          <p:cNvSpPr>
            <a:spLocks noGrp="1"/>
          </p:cNvSpPr>
          <p:nvPr>
            <p:ph type="sldNum" sz="quarter" idx="12"/>
          </p:nvPr>
        </p:nvSpPr>
        <p:spPr/>
        <p:txBody>
          <a:bodyPr/>
          <a:lstStyle/>
          <a:p>
            <a:fld id="{E2FB73DA-5FDE-45B5-BAA4-C61223CC44F6}" type="slidenum">
              <a:rPr lang="en-US" smtClean="0"/>
              <a:pPr/>
              <a:t>44</a:t>
            </a:fld>
            <a:endParaRPr lang="en-US" dirty="0"/>
          </a:p>
        </p:txBody>
      </p:sp>
    </p:spTree>
    <p:extLst>
      <p:ext uri="{BB962C8B-B14F-4D97-AF65-F5344CB8AC3E}">
        <p14:creationId xmlns:p14="http://schemas.microsoft.com/office/powerpoint/2010/main" val="5852947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0353" y="2865300"/>
            <a:ext cx="5585280" cy="1015663"/>
          </a:xfrm>
          <a:prstGeom prst="rect">
            <a:avLst/>
          </a:prstGeom>
          <a:noFill/>
        </p:spPr>
        <p:txBody>
          <a:bodyPr wrap="square" rtlCol="0">
            <a:spAutoFit/>
          </a:bodyPr>
          <a:lstStyle/>
          <a:p>
            <a:pPr algn="r"/>
            <a:r>
              <a:rPr lang="en-US" sz="6000" b="1" dirty="0">
                <a:latin typeface="Times New Roman" panose="02020603050405020304" pitchFamily="18" charset="0"/>
                <a:cs typeface="Times New Roman" panose="02020603050405020304" pitchFamily="18" charset="0"/>
              </a:rPr>
              <a:t>QUESTIONS?</a:t>
            </a:r>
          </a:p>
        </p:txBody>
      </p:sp>
      <p:sp>
        <p:nvSpPr>
          <p:cNvPr id="3" name="TextBox 2"/>
          <p:cNvSpPr txBox="1"/>
          <p:nvPr/>
        </p:nvSpPr>
        <p:spPr>
          <a:xfrm>
            <a:off x="5491598" y="4959055"/>
            <a:ext cx="4434035" cy="1384995"/>
          </a:xfrm>
          <a:prstGeom prst="rect">
            <a:avLst/>
          </a:prstGeom>
          <a:noFill/>
        </p:spPr>
        <p:txBody>
          <a:bodyPr wrap="square" rtlCol="0">
            <a:spAutoFit/>
          </a:bodyPr>
          <a:lstStyle/>
          <a:p>
            <a:pPr algn="r"/>
            <a:r>
              <a:rPr lang="en-US" sz="2800" dirty="0">
                <a:latin typeface="Times New Roman" panose="02020603050405020304" pitchFamily="18" charset="0"/>
                <a:cs typeface="Times New Roman" panose="02020603050405020304" pitchFamily="18" charset="0"/>
              </a:rPr>
              <a:t>Carol Vogler</a:t>
            </a:r>
          </a:p>
          <a:p>
            <a:pPr algn="r"/>
            <a:r>
              <a:rPr lang="en-US" sz="2800" dirty="0">
                <a:latin typeface="Times New Roman" panose="02020603050405020304" pitchFamily="18" charset="0"/>
                <a:cs typeface="Times New Roman" panose="02020603050405020304" pitchFamily="18" charset="0"/>
              </a:rPr>
              <a:t>501-690-4627</a:t>
            </a:r>
          </a:p>
          <a:p>
            <a:pPr algn="r"/>
            <a:r>
              <a:rPr lang="en-US" sz="2800" dirty="0">
                <a:latin typeface="Times New Roman" panose="02020603050405020304" pitchFamily="18" charset="0"/>
                <a:cs typeface="Times New Roman" panose="02020603050405020304" pitchFamily="18" charset="0"/>
              </a:rPr>
              <a:t>caroldvogler@gmail.com</a:t>
            </a:r>
          </a:p>
        </p:txBody>
      </p:sp>
    </p:spTree>
    <p:extLst>
      <p:ext uri="{BB962C8B-B14F-4D97-AF65-F5344CB8AC3E}">
        <p14:creationId xmlns:p14="http://schemas.microsoft.com/office/powerpoint/2010/main" val="2671895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485B4-CDCA-5D42-9B67-0E725E7B96B7}"/>
              </a:ext>
            </a:extLst>
          </p:cNvPr>
          <p:cNvSpPr>
            <a:spLocks noGrp="1"/>
          </p:cNvSpPr>
          <p:nvPr>
            <p:ph type="title"/>
          </p:nvPr>
        </p:nvSpPr>
        <p:spPr>
          <a:xfrm>
            <a:off x="838200" y="365125"/>
            <a:ext cx="10515600" cy="902323"/>
          </a:xfrm>
        </p:spPr>
        <p:txBody>
          <a:bodyPr/>
          <a:lstStyle/>
          <a:p>
            <a:r>
              <a:rPr lang="en-US" dirty="0"/>
              <a:t>History of VA Education Benefits</a:t>
            </a:r>
          </a:p>
        </p:txBody>
      </p:sp>
      <p:sp>
        <p:nvSpPr>
          <p:cNvPr id="3" name="Content Placeholder 2">
            <a:extLst>
              <a:ext uri="{FF2B5EF4-FFF2-40B4-BE49-F238E27FC236}">
                <a16:creationId xmlns:a16="http://schemas.microsoft.com/office/drawing/2014/main" id="{D0428797-79E4-454E-8E29-A4FA0415E921}"/>
              </a:ext>
            </a:extLst>
          </p:cNvPr>
          <p:cNvSpPr>
            <a:spLocks noGrp="1"/>
          </p:cNvSpPr>
          <p:nvPr>
            <p:ph idx="1"/>
          </p:nvPr>
        </p:nvSpPr>
        <p:spPr>
          <a:xfrm>
            <a:off x="838200" y="1446835"/>
            <a:ext cx="10515600" cy="4730128"/>
          </a:xfrm>
        </p:spPr>
        <p:txBody>
          <a:bodyPr>
            <a:noAutofit/>
          </a:bodyPr>
          <a:lstStyle/>
          <a:p>
            <a:r>
              <a:rPr lang="en-US" dirty="0"/>
              <a:t>Servicemen’s Readjustment Act of 1944 was signed into law by President Franklin Roosevelt on June 22, 1944</a:t>
            </a:r>
          </a:p>
          <a:p>
            <a:pPr lvl="1"/>
            <a:r>
              <a:rPr lang="en-US" sz="2800" dirty="0"/>
              <a:t>Final cut off date July 25, 1956</a:t>
            </a:r>
          </a:p>
          <a:p>
            <a:r>
              <a:rPr lang="en-US" dirty="0"/>
              <a:t>Veterans’ Readjustment Assistance Act of 1952 Korean Conflict GI Bill</a:t>
            </a:r>
          </a:p>
          <a:p>
            <a:pPr lvl="1"/>
            <a:r>
              <a:rPr lang="en-US" sz="2800" dirty="0"/>
              <a:t>Final cut off date January 31, 1965</a:t>
            </a:r>
          </a:p>
          <a:p>
            <a:r>
              <a:rPr lang="en-US" dirty="0"/>
              <a:t>Veterans’ Education and Employment Assistance Act of 1976 – (VEAP) Post-Vietnam Era Veterans Educational Assistance</a:t>
            </a:r>
          </a:p>
          <a:p>
            <a:pPr lvl="1"/>
            <a:r>
              <a:rPr lang="en-US" sz="2800" dirty="0"/>
              <a:t>Final cut off date June 30, 1985</a:t>
            </a:r>
          </a:p>
        </p:txBody>
      </p:sp>
      <p:sp>
        <p:nvSpPr>
          <p:cNvPr id="4" name="Slide Number Placeholder 3">
            <a:extLst>
              <a:ext uri="{FF2B5EF4-FFF2-40B4-BE49-F238E27FC236}">
                <a16:creationId xmlns:a16="http://schemas.microsoft.com/office/drawing/2014/main" id="{BA86F2BA-5F33-4249-AFA0-8BDCFEBAAD13}"/>
              </a:ext>
            </a:extLst>
          </p:cNvPr>
          <p:cNvSpPr>
            <a:spLocks noGrp="1"/>
          </p:cNvSpPr>
          <p:nvPr>
            <p:ph type="sldNum" sz="quarter" idx="12"/>
          </p:nvPr>
        </p:nvSpPr>
        <p:spPr/>
        <p:txBody>
          <a:bodyPr/>
          <a:lstStyle/>
          <a:p>
            <a:fld id="{E2FB73DA-5FDE-45B5-BAA4-C61223CC44F6}" type="slidenum">
              <a:rPr lang="en-US" smtClean="0"/>
              <a:pPr/>
              <a:t>5</a:t>
            </a:fld>
            <a:endParaRPr lang="en-US" dirty="0"/>
          </a:p>
        </p:txBody>
      </p:sp>
    </p:spTree>
    <p:extLst>
      <p:ext uri="{BB962C8B-B14F-4D97-AF65-F5344CB8AC3E}">
        <p14:creationId xmlns:p14="http://schemas.microsoft.com/office/powerpoint/2010/main" val="2667255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CA335-1A9A-274B-80D6-6A4B8B9A9E1F}"/>
              </a:ext>
            </a:extLst>
          </p:cNvPr>
          <p:cNvSpPr>
            <a:spLocks noGrp="1"/>
          </p:cNvSpPr>
          <p:nvPr>
            <p:ph type="title"/>
          </p:nvPr>
        </p:nvSpPr>
        <p:spPr>
          <a:xfrm>
            <a:off x="838200" y="365126"/>
            <a:ext cx="10515600" cy="960438"/>
          </a:xfrm>
        </p:spPr>
        <p:txBody>
          <a:bodyPr/>
          <a:lstStyle/>
          <a:p>
            <a:r>
              <a:rPr lang="en-US" dirty="0"/>
              <a:t>History continued</a:t>
            </a:r>
          </a:p>
        </p:txBody>
      </p:sp>
      <p:sp>
        <p:nvSpPr>
          <p:cNvPr id="3" name="Content Placeholder 2">
            <a:extLst>
              <a:ext uri="{FF2B5EF4-FFF2-40B4-BE49-F238E27FC236}">
                <a16:creationId xmlns:a16="http://schemas.microsoft.com/office/drawing/2014/main" id="{3E82B7CD-4A37-C349-AA6D-8A7E8EA959B3}"/>
              </a:ext>
            </a:extLst>
          </p:cNvPr>
          <p:cNvSpPr>
            <a:spLocks noGrp="1"/>
          </p:cNvSpPr>
          <p:nvPr>
            <p:ph idx="1"/>
          </p:nvPr>
        </p:nvSpPr>
        <p:spPr>
          <a:xfrm>
            <a:off x="838200" y="1036319"/>
            <a:ext cx="10891838" cy="5685155"/>
          </a:xfrm>
        </p:spPr>
        <p:txBody>
          <a:bodyPr>
            <a:normAutofit/>
          </a:bodyPr>
          <a:lstStyle/>
          <a:p>
            <a:pPr marL="457200" lvl="1" indent="0">
              <a:buNone/>
            </a:pPr>
            <a:endParaRPr lang="en-US" dirty="0"/>
          </a:p>
          <a:p>
            <a:r>
              <a:rPr lang="en-US" dirty="0"/>
              <a:t>Veterans Readjustment Benefits Act of 1966 Post-Korean Conflict and Vietnam Era GI Bill</a:t>
            </a:r>
          </a:p>
          <a:p>
            <a:pPr lvl="1"/>
            <a:r>
              <a:rPr lang="en-US" dirty="0"/>
              <a:t>Final cut off date December 31, 1989</a:t>
            </a:r>
          </a:p>
          <a:p>
            <a:r>
              <a:rPr lang="en-US" dirty="0"/>
              <a:t>Department of Defense Authorization Act 1985 – Montgomery GI Bill</a:t>
            </a:r>
          </a:p>
          <a:p>
            <a:pPr lvl="1"/>
            <a:r>
              <a:rPr lang="en-US" sz="2800" dirty="0"/>
              <a:t>Must have entered active-duty on or after June 30, 1985</a:t>
            </a:r>
          </a:p>
          <a:p>
            <a:pPr lvl="1"/>
            <a:r>
              <a:rPr lang="en-US" sz="2800" dirty="0"/>
              <a:t>Chapter 30  Active Duty</a:t>
            </a:r>
          </a:p>
          <a:p>
            <a:pPr lvl="1"/>
            <a:r>
              <a:rPr lang="en-US" sz="2800" dirty="0"/>
              <a:t>Chapter 1606 – Selected Reserves</a:t>
            </a:r>
          </a:p>
          <a:p>
            <a:r>
              <a:rPr lang="en-US" dirty="0"/>
              <a:t>REAP Program – Also know as the National Call to Service Program</a:t>
            </a:r>
          </a:p>
          <a:p>
            <a:r>
              <a:rPr lang="en-US" dirty="0"/>
              <a:t>Post 9/11 Veterans Education Assistance Act of 2008</a:t>
            </a:r>
          </a:p>
          <a:p>
            <a:r>
              <a:rPr lang="en-US" dirty="0"/>
              <a:t>Forever GI Bill – Harry W. </a:t>
            </a:r>
            <a:r>
              <a:rPr lang="en-US" dirty="0" err="1"/>
              <a:t>Colmery</a:t>
            </a:r>
            <a:r>
              <a:rPr lang="en-US" dirty="0"/>
              <a:t> Veterans Educational Assistance Act</a:t>
            </a:r>
          </a:p>
          <a:p>
            <a:endParaRPr lang="en-US" dirty="0"/>
          </a:p>
        </p:txBody>
      </p:sp>
      <p:sp>
        <p:nvSpPr>
          <p:cNvPr id="4" name="Slide Number Placeholder 3">
            <a:extLst>
              <a:ext uri="{FF2B5EF4-FFF2-40B4-BE49-F238E27FC236}">
                <a16:creationId xmlns:a16="http://schemas.microsoft.com/office/drawing/2014/main" id="{136EBFF1-D628-094B-98F5-FD9D94FC9904}"/>
              </a:ext>
            </a:extLst>
          </p:cNvPr>
          <p:cNvSpPr>
            <a:spLocks noGrp="1"/>
          </p:cNvSpPr>
          <p:nvPr>
            <p:ph type="sldNum" sz="quarter" idx="12"/>
          </p:nvPr>
        </p:nvSpPr>
        <p:spPr/>
        <p:txBody>
          <a:bodyPr/>
          <a:lstStyle/>
          <a:p>
            <a:fld id="{E2FB73DA-5FDE-45B5-BAA4-C61223CC44F6}" type="slidenum">
              <a:rPr lang="en-US" smtClean="0"/>
              <a:pPr/>
              <a:t>6</a:t>
            </a:fld>
            <a:endParaRPr lang="en-US" dirty="0"/>
          </a:p>
        </p:txBody>
      </p:sp>
    </p:spTree>
    <p:extLst>
      <p:ext uri="{BB962C8B-B14F-4D97-AF65-F5344CB8AC3E}">
        <p14:creationId xmlns:p14="http://schemas.microsoft.com/office/powerpoint/2010/main" val="298593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6B8B0C-0AEA-2542-9625-F2B61311B210}"/>
              </a:ext>
            </a:extLst>
          </p:cNvPr>
          <p:cNvSpPr>
            <a:spLocks noGrp="1"/>
          </p:cNvSpPr>
          <p:nvPr>
            <p:ph type="sldNum" sz="quarter" idx="12"/>
          </p:nvPr>
        </p:nvSpPr>
        <p:spPr/>
        <p:txBody>
          <a:bodyPr/>
          <a:lstStyle/>
          <a:p>
            <a:fld id="{60B18D57-13A5-4968-950D-8FEF41FA4399}" type="slidenum">
              <a:rPr lang="en-US" smtClean="0"/>
              <a:pPr/>
              <a:t>7</a:t>
            </a:fld>
            <a:endParaRPr lang="en-US" dirty="0"/>
          </a:p>
        </p:txBody>
      </p:sp>
      <p:pic>
        <p:nvPicPr>
          <p:cNvPr id="3" name="Picture 4" descr="5 Facts About Using the Post 9/11 GI Bill for College Centura College Blog">
            <a:extLst>
              <a:ext uri="{FF2B5EF4-FFF2-40B4-BE49-F238E27FC236}">
                <a16:creationId xmlns:a16="http://schemas.microsoft.com/office/drawing/2014/main" id="{1C8CDE2D-8D58-BD4A-8435-27280DC31D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08868"/>
            <a:ext cx="10367075" cy="5147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094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F0526-9ECD-1A49-BAF2-7C843179D540}"/>
              </a:ext>
            </a:extLst>
          </p:cNvPr>
          <p:cNvSpPr>
            <a:spLocks noGrp="1"/>
          </p:cNvSpPr>
          <p:nvPr>
            <p:ph type="title"/>
          </p:nvPr>
        </p:nvSpPr>
        <p:spPr>
          <a:xfrm>
            <a:off x="838200" y="365125"/>
            <a:ext cx="10515600" cy="955675"/>
          </a:xfrm>
        </p:spPr>
        <p:txBody>
          <a:bodyPr/>
          <a:lstStyle/>
          <a:p>
            <a:r>
              <a:rPr lang="en-US" dirty="0"/>
              <a:t>Post 9/11 GI Bill</a:t>
            </a:r>
          </a:p>
        </p:txBody>
      </p:sp>
      <p:sp>
        <p:nvSpPr>
          <p:cNvPr id="3" name="Content Placeholder 2">
            <a:extLst>
              <a:ext uri="{FF2B5EF4-FFF2-40B4-BE49-F238E27FC236}">
                <a16:creationId xmlns:a16="http://schemas.microsoft.com/office/drawing/2014/main" id="{C8813EBE-116B-5045-A6F7-0923A9823B64}"/>
              </a:ext>
            </a:extLst>
          </p:cNvPr>
          <p:cNvSpPr>
            <a:spLocks noGrp="1"/>
          </p:cNvSpPr>
          <p:nvPr>
            <p:ph idx="1"/>
          </p:nvPr>
        </p:nvSpPr>
        <p:spPr>
          <a:xfrm>
            <a:off x="838200" y="1320800"/>
            <a:ext cx="10515600" cy="5035550"/>
          </a:xfrm>
        </p:spPr>
        <p:txBody>
          <a:bodyPr>
            <a:normAutofit/>
          </a:bodyPr>
          <a:lstStyle/>
          <a:p>
            <a:pPr marL="0" indent="0">
              <a:buNone/>
            </a:pPr>
            <a:endParaRPr lang="en-US" dirty="0"/>
          </a:p>
          <a:p>
            <a:r>
              <a:rPr lang="en-US" dirty="0"/>
              <a:t>Eligibility</a:t>
            </a:r>
          </a:p>
          <a:p>
            <a:pPr lvl="1"/>
            <a:r>
              <a:rPr lang="en-US" sz="2800" dirty="0"/>
              <a:t>Serve at least 90 days active duty after September 11, 2001</a:t>
            </a:r>
          </a:p>
          <a:p>
            <a:pPr lvl="1"/>
            <a:r>
              <a:rPr lang="en-US" sz="2800" dirty="0"/>
              <a:t>Honorable discharge (some exceptions apply)</a:t>
            </a:r>
          </a:p>
          <a:p>
            <a:pPr lvl="1"/>
            <a:r>
              <a:rPr lang="en-US" sz="2800" dirty="0"/>
              <a:t>To qualify for full-benefits service member or Veteran must have served at least three years of active duty after September 10, 2001</a:t>
            </a:r>
          </a:p>
          <a:p>
            <a:pPr lvl="1"/>
            <a:r>
              <a:rPr lang="en-US" sz="2800" dirty="0"/>
              <a:t>Serve at least 30 continuous days on active duty and must have been discharged due to a service-connected disability</a:t>
            </a:r>
          </a:p>
          <a:p>
            <a:pPr marL="457200" lvl="1" indent="0">
              <a:buNone/>
            </a:pPr>
            <a:endParaRPr lang="en-US" sz="2800" dirty="0"/>
          </a:p>
          <a:p>
            <a:pPr lvl="1"/>
            <a:r>
              <a:rPr lang="en-US" sz="2800" b="1" dirty="0"/>
              <a:t>The following chart reflects the eligibility criteria prior the the Forever GI Bill effective August 1, 2020</a:t>
            </a:r>
          </a:p>
          <a:p>
            <a:pPr marL="0" indent="0">
              <a:buNone/>
            </a:pPr>
            <a:endParaRPr lang="en-US" dirty="0"/>
          </a:p>
        </p:txBody>
      </p:sp>
      <p:sp>
        <p:nvSpPr>
          <p:cNvPr id="4" name="Slide Number Placeholder 3">
            <a:extLst>
              <a:ext uri="{FF2B5EF4-FFF2-40B4-BE49-F238E27FC236}">
                <a16:creationId xmlns:a16="http://schemas.microsoft.com/office/drawing/2014/main" id="{0F0D8E04-F201-DB4C-829F-9373B199A3B6}"/>
              </a:ext>
            </a:extLst>
          </p:cNvPr>
          <p:cNvSpPr>
            <a:spLocks noGrp="1"/>
          </p:cNvSpPr>
          <p:nvPr>
            <p:ph type="sldNum" sz="quarter" idx="12"/>
          </p:nvPr>
        </p:nvSpPr>
        <p:spPr/>
        <p:txBody>
          <a:bodyPr/>
          <a:lstStyle/>
          <a:p>
            <a:fld id="{E2FB73DA-5FDE-45B5-BAA4-C61223CC44F6}" type="slidenum">
              <a:rPr lang="en-US" smtClean="0"/>
              <a:pPr/>
              <a:t>8</a:t>
            </a:fld>
            <a:endParaRPr lang="en-US" dirty="0"/>
          </a:p>
        </p:txBody>
      </p:sp>
    </p:spTree>
    <p:extLst>
      <p:ext uri="{BB962C8B-B14F-4D97-AF65-F5344CB8AC3E}">
        <p14:creationId xmlns:p14="http://schemas.microsoft.com/office/powerpoint/2010/main" val="610383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60B18D57-13A5-4968-950D-8FEF41FA4399}" type="slidenum">
              <a:rPr lang="en-US" smtClean="0"/>
              <a:t>9</a:t>
            </a:fld>
            <a:endParaRPr lang="en-US" dirty="0"/>
          </a:p>
        </p:txBody>
      </p:sp>
      <p:graphicFrame>
        <p:nvGraphicFramePr>
          <p:cNvPr id="3" name="Table 3">
            <a:extLst>
              <a:ext uri="{FF2B5EF4-FFF2-40B4-BE49-F238E27FC236}">
                <a16:creationId xmlns:a16="http://schemas.microsoft.com/office/drawing/2014/main" id="{E8E7F841-5F22-894B-8489-9D146D0874DF}"/>
              </a:ext>
            </a:extLst>
          </p:cNvPr>
          <p:cNvGraphicFramePr>
            <a:graphicFrameLocks noGrp="1"/>
          </p:cNvGraphicFramePr>
          <p:nvPr>
            <p:ph type="tbl" sz="quarter" idx="13"/>
            <p:extLst>
              <p:ext uri="{D42A27DB-BD31-4B8C-83A1-F6EECF244321}">
                <p14:modId xmlns:p14="http://schemas.microsoft.com/office/powerpoint/2010/main" val="3835311470"/>
              </p:ext>
            </p:extLst>
          </p:nvPr>
        </p:nvGraphicFramePr>
        <p:xfrm>
          <a:off x="436033" y="1169963"/>
          <a:ext cx="11049000" cy="4905181"/>
        </p:xfrm>
        <a:graphic>
          <a:graphicData uri="http://schemas.openxmlformats.org/drawingml/2006/table">
            <a:tbl>
              <a:tblPr firstRow="1" bandRow="1">
                <a:tableStyleId>{5C22544A-7EE6-4342-B048-85BDC9FD1C3A}</a:tableStyleId>
              </a:tblPr>
              <a:tblGrid>
                <a:gridCol w="7074569">
                  <a:extLst>
                    <a:ext uri="{9D8B030D-6E8A-4147-A177-3AD203B41FA5}">
                      <a16:colId xmlns:a16="http://schemas.microsoft.com/office/drawing/2014/main" val="997662356"/>
                    </a:ext>
                  </a:extLst>
                </a:gridCol>
                <a:gridCol w="3974431">
                  <a:extLst>
                    <a:ext uri="{9D8B030D-6E8A-4147-A177-3AD203B41FA5}">
                      <a16:colId xmlns:a16="http://schemas.microsoft.com/office/drawing/2014/main" val="1743417827"/>
                    </a:ext>
                  </a:extLst>
                </a:gridCol>
              </a:tblGrid>
              <a:tr h="791186">
                <a:tc>
                  <a:txBody>
                    <a:bodyPr/>
                    <a:lstStyle/>
                    <a:p>
                      <a:r>
                        <a:rPr lang="en-US" sz="2400" dirty="0"/>
                        <a:t>Member Serves </a:t>
                      </a:r>
                    </a:p>
                  </a:txBody>
                  <a:tcPr/>
                </a:tc>
                <a:tc>
                  <a:txBody>
                    <a:bodyPr/>
                    <a:lstStyle/>
                    <a:p>
                      <a:r>
                        <a:rPr lang="en-US" sz="2400" dirty="0"/>
                        <a:t>Percentage of Maximum Benefit Payable</a:t>
                      </a:r>
                    </a:p>
                  </a:txBody>
                  <a:tcPr/>
                </a:tc>
                <a:extLst>
                  <a:ext uri="{0D108BD9-81ED-4DB2-BD59-A6C34878D82A}">
                    <a16:rowId xmlns:a16="http://schemas.microsoft.com/office/drawing/2014/main" val="3239789036"/>
                  </a:ext>
                </a:extLst>
              </a:tr>
              <a:tr h="439548">
                <a:tc>
                  <a:txBody>
                    <a:bodyPr/>
                    <a:lstStyle/>
                    <a:p>
                      <a:r>
                        <a:rPr lang="en-US" sz="2400" dirty="0"/>
                        <a:t>At least 36 months</a:t>
                      </a:r>
                    </a:p>
                  </a:txBody>
                  <a:tcPr/>
                </a:tc>
                <a:tc>
                  <a:txBody>
                    <a:bodyPr/>
                    <a:lstStyle/>
                    <a:p>
                      <a:r>
                        <a:rPr lang="en-US" sz="2400" dirty="0"/>
                        <a:t>100%</a:t>
                      </a:r>
                    </a:p>
                  </a:txBody>
                  <a:tcPr/>
                </a:tc>
                <a:extLst>
                  <a:ext uri="{0D108BD9-81ED-4DB2-BD59-A6C34878D82A}">
                    <a16:rowId xmlns:a16="http://schemas.microsoft.com/office/drawing/2014/main" val="368009664"/>
                  </a:ext>
                </a:extLst>
              </a:tr>
              <a:tr h="791186">
                <a:tc>
                  <a:txBody>
                    <a:bodyPr/>
                    <a:lstStyle/>
                    <a:p>
                      <a:r>
                        <a:rPr lang="en-US" sz="2400" dirty="0"/>
                        <a:t>At least 30 continuous days on active duty and must be discharged due to a service-connected disability</a:t>
                      </a:r>
                    </a:p>
                  </a:txBody>
                  <a:tcPr/>
                </a:tc>
                <a:tc>
                  <a:txBody>
                    <a:bodyPr/>
                    <a:lstStyle/>
                    <a:p>
                      <a:r>
                        <a:rPr lang="en-US" sz="2400" dirty="0"/>
                        <a:t>100%</a:t>
                      </a:r>
                    </a:p>
                  </a:txBody>
                  <a:tcPr/>
                </a:tc>
                <a:extLst>
                  <a:ext uri="{0D108BD9-81ED-4DB2-BD59-A6C34878D82A}">
                    <a16:rowId xmlns:a16="http://schemas.microsoft.com/office/drawing/2014/main" val="581767508"/>
                  </a:ext>
                </a:extLst>
              </a:tr>
              <a:tr h="439548">
                <a:tc>
                  <a:txBody>
                    <a:bodyPr/>
                    <a:lstStyle/>
                    <a:p>
                      <a:r>
                        <a:rPr lang="en-US" sz="2400" dirty="0"/>
                        <a:t>At least 30 months, but less than 36 months</a:t>
                      </a:r>
                    </a:p>
                  </a:txBody>
                  <a:tcPr/>
                </a:tc>
                <a:tc>
                  <a:txBody>
                    <a:bodyPr/>
                    <a:lstStyle/>
                    <a:p>
                      <a:r>
                        <a:rPr lang="en-US" sz="2400" dirty="0"/>
                        <a:t>90%</a:t>
                      </a:r>
                    </a:p>
                  </a:txBody>
                  <a:tcPr/>
                </a:tc>
                <a:extLst>
                  <a:ext uri="{0D108BD9-81ED-4DB2-BD59-A6C34878D82A}">
                    <a16:rowId xmlns:a16="http://schemas.microsoft.com/office/drawing/2014/main" val="3968524000"/>
                  </a:ext>
                </a:extLst>
              </a:tr>
              <a:tr h="439548">
                <a:tc>
                  <a:txBody>
                    <a:bodyPr/>
                    <a:lstStyle/>
                    <a:p>
                      <a:r>
                        <a:rPr lang="en-US" sz="2400" dirty="0"/>
                        <a:t>At least 24 months, but less than 30 months</a:t>
                      </a:r>
                    </a:p>
                  </a:txBody>
                  <a:tcPr/>
                </a:tc>
                <a:tc>
                  <a:txBody>
                    <a:bodyPr/>
                    <a:lstStyle/>
                    <a:p>
                      <a:r>
                        <a:rPr lang="en-US" sz="2400" dirty="0"/>
                        <a:t>80%</a:t>
                      </a:r>
                    </a:p>
                  </a:txBody>
                  <a:tcPr/>
                </a:tc>
                <a:extLst>
                  <a:ext uri="{0D108BD9-81ED-4DB2-BD59-A6C34878D82A}">
                    <a16:rowId xmlns:a16="http://schemas.microsoft.com/office/drawing/2014/main" val="3789532238"/>
                  </a:ext>
                </a:extLst>
              </a:tr>
              <a:tr h="439548">
                <a:tc>
                  <a:txBody>
                    <a:bodyPr/>
                    <a:lstStyle/>
                    <a:p>
                      <a:r>
                        <a:rPr lang="en-US" sz="2400" dirty="0"/>
                        <a:t>**At least 18 months, but less than 24 months</a:t>
                      </a:r>
                    </a:p>
                  </a:txBody>
                  <a:tcPr/>
                </a:tc>
                <a:tc>
                  <a:txBody>
                    <a:bodyPr/>
                    <a:lstStyle/>
                    <a:p>
                      <a:r>
                        <a:rPr lang="en-US" sz="2400" dirty="0"/>
                        <a:t>70%</a:t>
                      </a:r>
                    </a:p>
                  </a:txBody>
                  <a:tcPr/>
                </a:tc>
                <a:extLst>
                  <a:ext uri="{0D108BD9-81ED-4DB2-BD59-A6C34878D82A}">
                    <a16:rowId xmlns:a16="http://schemas.microsoft.com/office/drawing/2014/main" val="1652311636"/>
                  </a:ext>
                </a:extLst>
              </a:tr>
              <a:tr h="439548">
                <a:tc>
                  <a:txBody>
                    <a:bodyPr/>
                    <a:lstStyle/>
                    <a:p>
                      <a:r>
                        <a:rPr lang="en-US" sz="2400" dirty="0"/>
                        <a:t>**At least 12 months, but less than 18 months</a:t>
                      </a:r>
                    </a:p>
                  </a:txBody>
                  <a:tcPr/>
                </a:tc>
                <a:tc>
                  <a:txBody>
                    <a:bodyPr/>
                    <a:lstStyle/>
                    <a:p>
                      <a:r>
                        <a:rPr lang="en-US" sz="2400" dirty="0"/>
                        <a:t>60%</a:t>
                      </a:r>
                    </a:p>
                  </a:txBody>
                  <a:tcPr/>
                </a:tc>
                <a:extLst>
                  <a:ext uri="{0D108BD9-81ED-4DB2-BD59-A6C34878D82A}">
                    <a16:rowId xmlns:a16="http://schemas.microsoft.com/office/drawing/2014/main" val="2511503712"/>
                  </a:ext>
                </a:extLst>
              </a:tr>
              <a:tr h="439548">
                <a:tc>
                  <a:txBody>
                    <a:bodyPr/>
                    <a:lstStyle/>
                    <a:p>
                      <a:r>
                        <a:rPr lang="en-US" sz="2400" dirty="0"/>
                        <a:t>**At least 6 months, but less than 12 months</a:t>
                      </a:r>
                    </a:p>
                  </a:txBody>
                  <a:tcPr/>
                </a:tc>
                <a:tc>
                  <a:txBody>
                    <a:bodyPr/>
                    <a:lstStyle/>
                    <a:p>
                      <a:r>
                        <a:rPr lang="en-US" sz="2400" dirty="0"/>
                        <a:t>50%</a:t>
                      </a:r>
                    </a:p>
                  </a:txBody>
                  <a:tcPr/>
                </a:tc>
                <a:extLst>
                  <a:ext uri="{0D108BD9-81ED-4DB2-BD59-A6C34878D82A}">
                    <a16:rowId xmlns:a16="http://schemas.microsoft.com/office/drawing/2014/main" val="1739688161"/>
                  </a:ext>
                </a:extLst>
              </a:tr>
              <a:tr h="516061">
                <a:tc>
                  <a:txBody>
                    <a:bodyPr/>
                    <a:lstStyle/>
                    <a:p>
                      <a:r>
                        <a:rPr lang="en-US" sz="2400" dirty="0"/>
                        <a:t>**At least 90 days, but less than 6 months***</a:t>
                      </a:r>
                    </a:p>
                  </a:txBody>
                  <a:tcPr/>
                </a:tc>
                <a:tc>
                  <a:txBody>
                    <a:bodyPr/>
                    <a:lstStyle/>
                    <a:p>
                      <a:r>
                        <a:rPr lang="en-US" sz="2400" dirty="0"/>
                        <a:t>40%</a:t>
                      </a:r>
                    </a:p>
                  </a:txBody>
                  <a:tcPr/>
                </a:tc>
                <a:extLst>
                  <a:ext uri="{0D108BD9-81ED-4DB2-BD59-A6C34878D82A}">
                    <a16:rowId xmlns:a16="http://schemas.microsoft.com/office/drawing/2014/main" val="2922250393"/>
                  </a:ext>
                </a:extLst>
              </a:tr>
            </a:tbl>
          </a:graphicData>
        </a:graphic>
      </p:graphicFrame>
      <p:sp>
        <p:nvSpPr>
          <p:cNvPr id="5" name="Title 4"/>
          <p:cNvSpPr>
            <a:spLocks noGrp="1"/>
          </p:cNvSpPr>
          <p:nvPr>
            <p:ph type="title"/>
          </p:nvPr>
        </p:nvSpPr>
        <p:spPr/>
        <p:txBody>
          <a:bodyPr/>
          <a:lstStyle/>
          <a:p>
            <a:r>
              <a:rPr lang="en-US" b="0" dirty="0"/>
              <a:t>Eligibility</a:t>
            </a:r>
          </a:p>
        </p:txBody>
      </p:sp>
      <p:sp>
        <p:nvSpPr>
          <p:cNvPr id="9" name="TextBox 8">
            <a:extLst>
              <a:ext uri="{FF2B5EF4-FFF2-40B4-BE49-F238E27FC236}">
                <a16:creationId xmlns:a16="http://schemas.microsoft.com/office/drawing/2014/main" id="{BBE5CEE7-F2A8-DD41-A4E9-464604F48208}"/>
              </a:ext>
            </a:extLst>
          </p:cNvPr>
          <p:cNvSpPr txBox="1"/>
          <p:nvPr/>
        </p:nvSpPr>
        <p:spPr>
          <a:xfrm>
            <a:off x="436033" y="6033184"/>
            <a:ext cx="11049000" cy="707886"/>
          </a:xfrm>
          <a:prstGeom prst="rect">
            <a:avLst/>
          </a:prstGeom>
          <a:noFill/>
        </p:spPr>
        <p:txBody>
          <a:bodyPr wrap="square" rtlCol="0">
            <a:spAutoFit/>
          </a:bodyPr>
          <a:lstStyle/>
          <a:p>
            <a:r>
              <a:rPr lang="en-US" sz="2000" dirty="0"/>
              <a:t>**Excludes time in basic training and/or skill training</a:t>
            </a:r>
          </a:p>
          <a:p>
            <a:r>
              <a:rPr lang="en-US" sz="2000" b="1" dirty="0"/>
              <a:t>Rate chart effective prior to Forever GI Bill </a:t>
            </a:r>
          </a:p>
        </p:txBody>
      </p:sp>
    </p:spTree>
    <p:extLst>
      <p:ext uri="{BB962C8B-B14F-4D97-AF65-F5344CB8AC3E}">
        <p14:creationId xmlns:p14="http://schemas.microsoft.com/office/powerpoint/2010/main" val="265015603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9931</TotalTime>
  <Words>4881</Words>
  <Application>Microsoft Office PowerPoint</Application>
  <PresentationFormat>Widescreen</PresentationFormat>
  <Paragraphs>450</Paragraphs>
  <Slides>45</Slides>
  <Notes>45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45</vt:i4>
      </vt:variant>
    </vt:vector>
  </HeadingPairs>
  <TitlesOfParts>
    <vt:vector size="52" baseType="lpstr">
      <vt:lpstr>Arial</vt:lpstr>
      <vt:lpstr>Calibri</vt:lpstr>
      <vt:lpstr>Calibri Light</vt:lpstr>
      <vt:lpstr>Times New Roman</vt:lpstr>
      <vt:lpstr>Custom Design</vt:lpstr>
      <vt:lpstr>Office Theme</vt:lpstr>
      <vt:lpstr>1_Custom Design</vt:lpstr>
      <vt:lpstr>PowerPoint Presentation</vt:lpstr>
      <vt:lpstr>Introduction</vt:lpstr>
      <vt:lpstr>Objectives</vt:lpstr>
      <vt:lpstr>Objectives continued</vt:lpstr>
      <vt:lpstr>History of VA Education Benefits</vt:lpstr>
      <vt:lpstr>History continued</vt:lpstr>
      <vt:lpstr>PowerPoint Presentation</vt:lpstr>
      <vt:lpstr>Post 9/11 GI Bill</vt:lpstr>
      <vt:lpstr>Eligibility</vt:lpstr>
      <vt:lpstr>Benefit entitlement</vt:lpstr>
      <vt:lpstr>Yellow Ribbon Program</vt:lpstr>
      <vt:lpstr>Yellow Ribbon Eligibility</vt:lpstr>
      <vt:lpstr>PowerPoint Presentation</vt:lpstr>
      <vt:lpstr>Forever GI Bill </vt:lpstr>
      <vt:lpstr>Forever GI Bill</vt:lpstr>
      <vt:lpstr>Forever GI Bill - Eligibility</vt:lpstr>
      <vt:lpstr>Forever GI Bill</vt:lpstr>
      <vt:lpstr>Forever GI Bill continued</vt:lpstr>
      <vt:lpstr>Forever GI Bill continued</vt:lpstr>
      <vt:lpstr>Forever GI Bill continued</vt:lpstr>
      <vt:lpstr>Transferability – Post 9/11 GI Bill</vt:lpstr>
      <vt:lpstr>Transfer of Entitlement </vt:lpstr>
      <vt:lpstr>Transfer of Entitlement - Spouse</vt:lpstr>
      <vt:lpstr>Transfer of Entitlement - Children</vt:lpstr>
      <vt:lpstr>Transfer of Entitlement  </vt:lpstr>
      <vt:lpstr>STEM</vt:lpstr>
      <vt:lpstr>VET TEC</vt:lpstr>
      <vt:lpstr>VET TEC continued</vt:lpstr>
      <vt:lpstr>VRRAP</vt:lpstr>
      <vt:lpstr>VRRAP continued</vt:lpstr>
      <vt:lpstr>VRRAP continued</vt:lpstr>
      <vt:lpstr>Vocational Readiness &amp; Employment</vt:lpstr>
      <vt:lpstr>VR&amp;E continued</vt:lpstr>
      <vt:lpstr>PowerPoint Presentation</vt:lpstr>
      <vt:lpstr>DEA - Eligibility</vt:lpstr>
      <vt:lpstr>DEA</vt:lpstr>
      <vt:lpstr>DEA</vt:lpstr>
      <vt:lpstr>Fry Scholarship</vt:lpstr>
      <vt:lpstr>Fry Scholarship eligibility rules</vt:lpstr>
      <vt:lpstr>Chapter 36</vt:lpstr>
      <vt:lpstr>Chapter 36 - Eligibility</vt:lpstr>
      <vt:lpstr>Chapter 36 - Benefits</vt:lpstr>
      <vt:lpstr>References</vt:lpstr>
      <vt:lpstr>Helpful hints for students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Levy</dc:creator>
  <cp:lastModifiedBy>Christopher Macinkowicz</cp:lastModifiedBy>
  <cp:revision>46</cp:revision>
  <cp:lastPrinted>2021-08-29T20:46:54Z</cp:lastPrinted>
  <dcterms:created xsi:type="dcterms:W3CDTF">2018-09-13T15:53:27Z</dcterms:created>
  <dcterms:modified xsi:type="dcterms:W3CDTF">2024-02-05T13:10:58Z</dcterms:modified>
</cp:coreProperties>
</file>