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14"/>
  </p:notesMasterIdLst>
  <p:sldIdLst>
    <p:sldId id="261" r:id="rId3"/>
    <p:sldId id="265" r:id="rId4"/>
    <p:sldId id="291" r:id="rId5"/>
    <p:sldId id="2076138161" r:id="rId6"/>
    <p:sldId id="307" r:id="rId7"/>
    <p:sldId id="296" r:id="rId8"/>
    <p:sldId id="2076138163" r:id="rId9"/>
    <p:sldId id="297" r:id="rId10"/>
    <p:sldId id="2076138162" r:id="rId11"/>
    <p:sldId id="331" r:id="rId12"/>
    <p:sldId id="293" r:id="rId1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Cynthia R." initials="JCR" lastIdx="4" clrIdx="0">
    <p:extLst>
      <p:ext uri="{19B8F6BF-5375-455C-9EA6-DF929625EA0E}">
        <p15:presenceInfo xmlns:p15="http://schemas.microsoft.com/office/powerpoint/2012/main" userId="S-1-5-21-776561741-1292428093-725345543-319946" providerId="AD"/>
      </p:ext>
    </p:extLst>
  </p:cmAuthor>
  <p:cmAuthor id="2" name="Walker, Debra" initials="WD" lastIdx="1" clrIdx="1">
    <p:extLst>
      <p:ext uri="{19B8F6BF-5375-455C-9EA6-DF929625EA0E}">
        <p15:presenceInfo xmlns:p15="http://schemas.microsoft.com/office/powerpoint/2012/main" userId="S-1-5-21-776561741-1292428093-725345543-48613" providerId="AD"/>
      </p:ext>
    </p:extLst>
  </p:cmAuthor>
  <p:cmAuthor id="3" name="Culzoni, Katherine (Kate) (Creative Business Solutions)" initials="CK((BS" lastIdx="1" clrIdx="2">
    <p:extLst>
      <p:ext uri="{19B8F6BF-5375-455C-9EA6-DF929625EA0E}">
        <p15:presenceInfo xmlns:p15="http://schemas.microsoft.com/office/powerpoint/2012/main" userId="S::Katherine.Culzoni@va.gov::cc5de7fc-5851-4319-bc6c-145652b157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D"/>
    <a:srgbClr val="FFFFFF"/>
    <a:srgbClr val="002F56"/>
    <a:srgbClr val="00823B"/>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72874" autoAdjust="0"/>
  </p:normalViewPr>
  <p:slideViewPr>
    <p:cSldViewPr snapToGrid="0">
      <p:cViewPr varScale="1">
        <p:scale>
          <a:sx n="50" d="100"/>
          <a:sy n="50" d="100"/>
        </p:scale>
        <p:origin x="1352"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798" tIns="46400" rIns="92798" bIns="46400"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798" tIns="46400" rIns="92798" bIns="46400" rtlCol="0"/>
          <a:lstStyle>
            <a:lvl1pPr algn="r">
              <a:defRPr sz="1200"/>
            </a:lvl1pPr>
          </a:lstStyle>
          <a:p>
            <a:fld id="{ADFC16AD-CBB5-4F45-B44D-8E24E9BC1B9E}" type="datetimeFigureOut">
              <a:rPr lang="en-US" smtClean="0"/>
              <a:t>9/22/2024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798" tIns="46400" rIns="92798" bIns="46400" rtlCol="0" anchor="ctr"/>
          <a:lstStyle/>
          <a:p>
            <a:endParaRPr lang="en-US" dirty="0"/>
          </a:p>
        </p:txBody>
      </p:sp>
      <p:sp>
        <p:nvSpPr>
          <p:cNvPr id="5" name="Notes Placeholder 4"/>
          <p:cNvSpPr>
            <a:spLocks noGrp="1"/>
          </p:cNvSpPr>
          <p:nvPr>
            <p:ph type="body" sz="quarter" idx="3"/>
          </p:nvPr>
        </p:nvSpPr>
        <p:spPr>
          <a:xfrm>
            <a:off x="701042" y="4444865"/>
            <a:ext cx="5608320" cy="3636705"/>
          </a:xfrm>
          <a:prstGeom prst="rect">
            <a:avLst/>
          </a:prstGeom>
        </p:spPr>
        <p:txBody>
          <a:bodyPr vert="horz" lIns="92798" tIns="46400" rIns="92798" bIns="4640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4"/>
            <a:ext cx="3037840" cy="463407"/>
          </a:xfrm>
          <a:prstGeom prst="rect">
            <a:avLst/>
          </a:prstGeom>
        </p:spPr>
        <p:txBody>
          <a:bodyPr vert="horz" lIns="92798" tIns="46400" rIns="92798" bIns="464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74"/>
            <a:ext cx="3037840" cy="463407"/>
          </a:xfrm>
          <a:prstGeom prst="rect">
            <a:avLst/>
          </a:prstGeom>
        </p:spPr>
        <p:txBody>
          <a:bodyPr vert="horz" lIns="92798" tIns="46400" rIns="92798" bIns="46400" rtlCol="0" anchor="b"/>
          <a:lstStyle>
            <a:lvl1pPr algn="r">
              <a:defRPr sz="1200"/>
            </a:lvl1pPr>
          </a:lstStyle>
          <a:p>
            <a:fld id="{4338FC4F-C918-4AE0-8CE7-87A97F23411B}" type="slidenum">
              <a:rPr lang="en-US" smtClean="0"/>
              <a:t>‹#›</a:t>
            </a:fld>
            <a:endParaRPr lang="en-US" dirty="0"/>
          </a:p>
        </p:txBody>
      </p:sp>
    </p:spTree>
    <p:extLst>
      <p:ext uri="{BB962C8B-B14F-4D97-AF65-F5344CB8AC3E}">
        <p14:creationId xmlns:p14="http://schemas.microsoft.com/office/powerpoint/2010/main" val="262185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by thanking the organizers of this training for inviting me to speak today. My name is Dr. Stephanie Guedj, and I am currently serving as the LGBTQ+ Liaison </a:t>
            </a:r>
            <a:r>
              <a:rPr lang="en-US" dirty="0" err="1"/>
              <a:t>detailee</a:t>
            </a:r>
            <a:r>
              <a:rPr lang="en-US" dirty="0"/>
              <a:t> for the Center for Minority Veterans at the VA. In this role, my primary focus is advocating for and supporting LGBTQ+ Veterans, ensuring that their unique needs are addressed within the VA system. I’ve been with the VA since 2014, initially as a psychology trainee and now in various roles including as a psychologist in the PTSD Clinic and the LGBTQ+ Veteran Care Coordinator at the Washington DC VAMC. My focus has always been on supporting diverse Veteran populations, particularly LGBTQ+ Veterans, and ensuring their voices are heard in the broader VA system. </a:t>
            </a:r>
          </a:p>
          <a:p>
            <a:endParaRPr lang="en-US" dirty="0"/>
          </a:p>
          <a:p>
            <a:r>
              <a:rPr lang="en-US" b="0" dirty="0"/>
              <a:t>The purpose of my presentation today is to share with you more about the Center for Minority Veterans, who we are, and what we do. The CMV was established to ensure that minority Veterans, including those who identify as racial and ethnic minorities, LGBTQ+, women, and others, are provided with equitable access to VA benefits and services. Our work centers on advocacy, policy development, and creating a bridge between the VA and the communities we serve. We aim to ensure that the diverse voices of minority Veterans are heard, their experiences recognized, and their needs met.</a:t>
            </a:r>
          </a:p>
          <a:p>
            <a:endParaRPr lang="en-US" b="0" dirty="0"/>
          </a:p>
          <a:p>
            <a:r>
              <a:rPr lang="en-US" dirty="0"/>
              <a:t>I will be walking you through the organizational structure of the CMV, highlighting our key initiatives, and explaining how we collaborate with various stakeholders, including Veteran Service Organizations such as VFW, to support minority Veterans. By the end of this presentation, I hope you’ll have a better understanding of how the CMV operates and how we can work together to create a more inclusive and supportive environment for all Veterans.</a:t>
            </a:r>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2</a:t>
            </a:fld>
            <a:endParaRPr lang="en-US" dirty="0"/>
          </a:p>
        </p:txBody>
      </p:sp>
    </p:spTree>
    <p:extLst>
      <p:ext uri="{BB962C8B-B14F-4D97-AF65-F5344CB8AC3E}">
        <p14:creationId xmlns:p14="http://schemas.microsoft.com/office/powerpoint/2010/main" val="157376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For more information about our programs and updates, please visit our website. You can scan this QR code to join our mailing list as well.</a:t>
            </a:r>
          </a:p>
          <a:p>
            <a:endParaRPr lang="en-US" sz="1800" dirty="0">
              <a:effectLst/>
              <a:latin typeface="Calibri" panose="020F0502020204030204" pitchFamily="34" charset="0"/>
            </a:endParaRPr>
          </a:p>
          <a:p>
            <a:r>
              <a:rPr lang="en-US" sz="1800" dirty="0">
                <a:effectLst/>
                <a:latin typeface="Calibri" panose="020F0502020204030204" pitchFamily="34" charset="0"/>
              </a:rPr>
              <a:t>Thank you for your time and attention today! I welcome any questions.</a:t>
            </a: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11</a:t>
            </a:fld>
            <a:endParaRPr lang="en-US" dirty="0"/>
          </a:p>
        </p:txBody>
      </p:sp>
    </p:spTree>
    <p:extLst>
      <p:ext uri="{BB962C8B-B14F-4D97-AF65-F5344CB8AC3E}">
        <p14:creationId xmlns:p14="http://schemas.microsoft.com/office/powerpoint/2010/main" val="130309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CMV’s primary goal is to provide intentional engagement, outreach, support, and assistance to minority Veterans. This means addressing their unique challenges and ensuring they have equitable access to VA benefits, healthcare, services, and programs that they deserve.</a:t>
            </a:r>
          </a:p>
          <a:p>
            <a:endParaRPr lang="en-US" dirty="0"/>
          </a:p>
          <a:p>
            <a:r>
              <a:rPr lang="en-US" dirty="0"/>
              <a:t>Now, let’s take a moment to understand the origin story of the CMV and their vital role in serving Veterans. The CMV was established on November 2, 1994, through Public Law 103-446. This legislation was a response to the low utilization of VA benefits and services by minority Veterans. Under this law, a "minority group member" includes Veterans who are Asian American, Black, Hispanic, Native American, or Pacific Islander.</a:t>
            </a:r>
          </a:p>
          <a:p>
            <a:r>
              <a:rPr lang="en-US" dirty="0"/>
              <a:t>The creation of CMV was pivotal in addressing disparities and ensuring that these veterans, who faced historical inequities, receive the benefits and services they’ve earned.</a:t>
            </a:r>
          </a:p>
          <a:p>
            <a:r>
              <a:rPr lang="en-US" dirty="0"/>
              <a:t>In addition to its foundational mandate, the CMV supports broader administrative goals like Executive Order 13985, focused on Advancing Racial Equity and Support for Underserved Communities. This aims to tackle systemic inequities and improve access to resources for underserved communities. It also supports the VA Strategic Objective 2.1, titled "Reaching All Veterans," which focuses on ensuring that every Veteran, no matter their background, has full access to the VA’s services and resources.</a:t>
            </a:r>
          </a:p>
          <a:p>
            <a:endParaRPr lang="en-US" dirty="0"/>
          </a:p>
          <a:p>
            <a:r>
              <a:rPr lang="en-US" dirty="0"/>
              <a:t>It’s important to emphasize that VA benefits generally do not accrue based on race or ethnicity. However, there is one specific exception—the Native American Direct Loan (NADL) Program, which directly supports Native American Veterans with their homeownership goals.</a:t>
            </a:r>
          </a:p>
          <a:p>
            <a:endParaRPr lang="en-US" dirty="0"/>
          </a:p>
          <a:p>
            <a:r>
              <a:rPr lang="en-US" dirty="0"/>
              <a:t>Understanding this foundation helps us appreciate CMV’s ongoing role in advocating for and supporting minority Veterans. The work they do ensures that minority Veterans receive the equitable service and representation they deserve.</a:t>
            </a:r>
          </a:p>
          <a:p>
            <a:r>
              <a:rPr lang="en-US" dirty="0"/>
              <a:t>Now, let’s look at some of the key activities CMV undertakes:</a:t>
            </a:r>
          </a:p>
          <a:p>
            <a:pPr marL="171450" indent="-171450">
              <a:buFontTx/>
              <a:buChar char="-"/>
            </a:pPr>
            <a:r>
              <a:rPr lang="en-US" dirty="0"/>
              <a:t>We make strategic recommendations to the Secretary of Veterans Affairs and other department officials about programs for minority Veterans. </a:t>
            </a:r>
          </a:p>
          <a:p>
            <a:pPr marL="171450" indent="-171450">
              <a:buFontTx/>
              <a:buChar char="-"/>
            </a:pPr>
            <a:r>
              <a:rPr lang="en-US" dirty="0"/>
              <a:t>We promote the use of benefits by minority Veterans and actively participate in outreach efforts to engage with them. </a:t>
            </a:r>
          </a:p>
          <a:p>
            <a:pPr marL="171450" indent="-171450">
              <a:buFontTx/>
              <a:buChar char="-"/>
            </a:pPr>
            <a:r>
              <a:rPr lang="en-US" dirty="0"/>
              <a:t>CMV serves as a resource center, providing information on successful programs that improve services for minority Veterans. Additionally, CMV conducts social and demographic research on the needs of minority Veterans to ensure programs meet their needs. </a:t>
            </a:r>
          </a:p>
          <a:p>
            <a:pPr marL="171450" indent="-171450">
              <a:buFontTx/>
              <a:buChar char="-"/>
            </a:pPr>
            <a:r>
              <a:rPr lang="en-US" dirty="0"/>
              <a:t>We evaluate complaints made by or on behalf of minority Veterans to ensure the services provided by the VA are adequate and timely. </a:t>
            </a:r>
          </a:p>
          <a:p>
            <a:pPr marL="171450" indent="-171450">
              <a:buFontTx/>
              <a:buChar char="-"/>
            </a:pPr>
            <a:r>
              <a:rPr lang="en-US" dirty="0"/>
              <a:t>CMV works closely with Federal, State, local, and private programs to promote policies that benefit minority Veterans.</a:t>
            </a:r>
          </a:p>
          <a:p>
            <a:pPr marL="171450" indent="-171450">
              <a:buFontTx/>
              <a:buChar char="-"/>
            </a:pPr>
            <a:r>
              <a:rPr lang="en-US" dirty="0"/>
              <a:t>Another important area is their support of medical research focused on health issues affecting minority Veterans, advising on areas that require more attention. Lastly, CMV provides administrative support to the Advisory Committee on Minority Veterans and other relevant entities.</a:t>
            </a:r>
          </a:p>
          <a:p>
            <a:pPr marL="171450" indent="-171450">
              <a:buFontTx/>
              <a:buChar char="-"/>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3</a:t>
            </a:fld>
            <a:endParaRPr lang="en-US" dirty="0"/>
          </a:p>
        </p:txBody>
      </p:sp>
    </p:spTree>
    <p:extLst>
      <p:ext uri="{BB962C8B-B14F-4D97-AF65-F5344CB8AC3E}">
        <p14:creationId xmlns:p14="http://schemas.microsoft.com/office/powerpoint/2010/main" val="3168848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that time, new legislation has come about to expand PL 103-446. Specifically, </a:t>
            </a:r>
            <a:r>
              <a:rPr lang="en-US" b="1" dirty="0"/>
              <a:t>HR 4325 - The Historically Underserved Veterans Inclusion Act of 2023</a:t>
            </a:r>
            <a:r>
              <a:rPr lang="en-US" dirty="0"/>
              <a:t>.</a:t>
            </a:r>
          </a:p>
          <a:p>
            <a:endParaRPr lang="en-US" dirty="0"/>
          </a:p>
          <a:p>
            <a:r>
              <a:rPr lang="en-US" b="0" dirty="0"/>
              <a:t>Now, </a:t>
            </a:r>
            <a:r>
              <a:rPr lang="en-US" b="1" dirty="0"/>
              <a:t>PL 103-446</a:t>
            </a:r>
            <a:r>
              <a:rPr lang="en-US" dirty="0"/>
              <a:t> was an important step toward improving benefits for all veterans, focusing on healthcare and disability services. However, it didn’t specifically address the unique needs of underserved populations like </a:t>
            </a:r>
            <a:r>
              <a:rPr lang="en-US" b="1" dirty="0"/>
              <a:t>LGBTQ+ veterans</a:t>
            </a:r>
            <a:r>
              <a:rPr lang="en-US" dirty="0"/>
              <a:t>, </a:t>
            </a:r>
            <a:r>
              <a:rPr lang="en-US" b="1" dirty="0"/>
              <a:t>minority veterans</a:t>
            </a:r>
            <a:r>
              <a:rPr lang="en-US" dirty="0"/>
              <a:t>, or </a:t>
            </a:r>
            <a:r>
              <a:rPr lang="en-US" b="1" dirty="0"/>
              <a:t>veterans in rural areas</a:t>
            </a:r>
            <a:r>
              <a:rPr lang="en-US" dirty="0"/>
              <a:t>.</a:t>
            </a:r>
          </a:p>
          <a:p>
            <a:endParaRPr lang="en-US" dirty="0"/>
          </a:p>
          <a:p>
            <a:r>
              <a:rPr lang="en-US" dirty="0"/>
              <a:t>That’s where </a:t>
            </a:r>
            <a:r>
              <a:rPr lang="en-US" b="1" dirty="0"/>
              <a:t>HR 4325</a:t>
            </a:r>
            <a:r>
              <a:rPr lang="en-US" dirty="0"/>
              <a:t> comes in. This act explicitly names these historically underserved groups, ensuring they are now prioritized in the VA system.</a:t>
            </a:r>
          </a:p>
          <a:p>
            <a:r>
              <a:rPr lang="en-US" dirty="0"/>
              <a:t>It also mandates better </a:t>
            </a:r>
            <a:r>
              <a:rPr lang="en-US" b="1" dirty="0"/>
              <a:t>data collection</a:t>
            </a:r>
            <a:r>
              <a:rPr lang="en-US" dirty="0"/>
              <a:t>, so the VA can gain a deeper understanding of the experiences and challenges faced by these groups. This allows for more </a:t>
            </a:r>
            <a:r>
              <a:rPr lang="en-US" b="1" dirty="0"/>
              <a:t>targeted outreach</a:t>
            </a:r>
            <a:r>
              <a:rPr lang="en-US" dirty="0"/>
              <a:t> and </a:t>
            </a:r>
            <a:r>
              <a:rPr lang="en-US" b="1" dirty="0"/>
              <a:t>tailored services</a:t>
            </a:r>
            <a:r>
              <a:rPr lang="en-US" dirty="0"/>
              <a:t>, including healthcare, mental health support, and disability compensation.</a:t>
            </a:r>
          </a:p>
          <a:p>
            <a:endParaRPr lang="en-US" dirty="0"/>
          </a:p>
          <a:p>
            <a:r>
              <a:rPr lang="en-US" dirty="0"/>
              <a:t>By addressing these gaps, </a:t>
            </a:r>
            <a:r>
              <a:rPr lang="en-US" b="1" dirty="0"/>
              <a:t>HR 4325</a:t>
            </a:r>
            <a:r>
              <a:rPr lang="en-US" dirty="0"/>
              <a:t> directly aligns with </a:t>
            </a:r>
            <a:r>
              <a:rPr lang="en-US" b="1" dirty="0"/>
              <a:t>Strategic Objective 2.1: Reaching All Veterans</a:t>
            </a:r>
            <a:r>
              <a:rPr lang="en-US" dirty="0"/>
              <a:t>, which emphasizes the VA’s commitment to ensuring that </a:t>
            </a:r>
            <a:r>
              <a:rPr lang="en-US" b="1" dirty="0"/>
              <a:t>every veteran</a:t>
            </a:r>
            <a:r>
              <a:rPr lang="en-US" dirty="0"/>
              <a:t>—regardless of background or location—has access to the care and benefits they’ve earned. </a:t>
            </a:r>
            <a:r>
              <a:rPr lang="en-US" b="1" dirty="0"/>
              <a:t>HR 4325</a:t>
            </a:r>
            <a:r>
              <a:rPr lang="en-US" dirty="0"/>
              <a:t> furthers this mission by ensuring that historically underserved veterans receive the recognition and support they deserve.</a:t>
            </a:r>
          </a:p>
          <a:p>
            <a:r>
              <a:rPr lang="en-US" dirty="0"/>
              <a:t>In short, </a:t>
            </a:r>
            <a:r>
              <a:rPr lang="en-US" b="1" dirty="0"/>
              <a:t>HR 4325</a:t>
            </a:r>
            <a:r>
              <a:rPr lang="en-US" dirty="0"/>
              <a:t> builds on </a:t>
            </a:r>
            <a:r>
              <a:rPr lang="en-US" b="1" dirty="0"/>
              <a:t>PL 103-446</a:t>
            </a:r>
            <a:r>
              <a:rPr lang="en-US" dirty="0"/>
              <a:t> by closing the gap and making sure that all veterans, especially those who have been overlooked, are included in VA services and care.</a:t>
            </a:r>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4</a:t>
            </a:fld>
            <a:endParaRPr lang="en-US" dirty="0"/>
          </a:p>
        </p:txBody>
      </p:sp>
    </p:spTree>
    <p:extLst>
      <p:ext uri="{BB962C8B-B14F-4D97-AF65-F5344CB8AC3E}">
        <p14:creationId xmlns:p14="http://schemas.microsoft.com/office/powerpoint/2010/main" val="35568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So now that you have a little background on how CMV came to be. I’d like to share more about our vision and mission for the care of our Veterans. Our vision is to empower minority veterans by ensuring they are aware of and have equitable access to the benefits and services they’ve earned. Our mission includes advising on policy implementation, promoting VA benefits usage, conducting research, and providing support to the Advisory Committee on Minority Veterans.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Looking ahead to 2024, we have several strategic goals:</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1) We aim to enhance our visibility with both internal stakeholders and external community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2) We plan to leverage technology to engage veterans, families, caregivers, and survivors through virtual workshops, mobile apps, webinars, and more.</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3) We will analyze veteran participation across different demographics and geographic locations to identify gaps and create targeted strategies to improve engagement.</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4) We’ll foster collaborative partnerships and streamline communication to ensure efficient program updates and feedback.”</a:t>
            </a: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5</a:t>
            </a:fld>
            <a:endParaRPr lang="en-US" dirty="0"/>
          </a:p>
        </p:txBody>
      </p:sp>
    </p:spTree>
    <p:extLst>
      <p:ext uri="{BB962C8B-B14F-4D97-AF65-F5344CB8AC3E}">
        <p14:creationId xmlns:p14="http://schemas.microsoft.com/office/powerpoint/2010/main" val="43183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Center for Minority Veterans' organizational chart. At the top, we have our Executive Director, James Albino, and our Deputy Director, Debra Walker. Carmen Drummond serves as our MVP Program Manager and the Hispanic Veterans Liaison. Additionally, we have Liaisons dedicated to representing specific minority Veteran groups: Dwayne Campbell is our African American Veterans Liaison, Dee Jacobs serves as the Hispanic Veterans Liaison, Gregoria Kishketon is our American Indian Veterans Liaison, and Ron Sagudan represents Native Hawaiian, Asian American, and Pacific Islander Veterans.</a:t>
            </a:r>
          </a:p>
          <a:p>
            <a:r>
              <a:rPr lang="en-US" dirty="0"/>
              <a:t>Now, you may notice that the LGBTQ+ Liaison role is not reflected on this chart. That’s because this role was introduced in April 2023 and is still in the process of being formalized. We’re working toward creating a full-time position to ensure that the LGBTQ+ Veteran community has permanent representation within CMV.</a:t>
            </a:r>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6</a:t>
            </a:fld>
            <a:endParaRPr lang="en-US" dirty="0"/>
          </a:p>
        </p:txBody>
      </p:sp>
    </p:spTree>
    <p:extLst>
      <p:ext uri="{BB962C8B-B14F-4D97-AF65-F5344CB8AC3E}">
        <p14:creationId xmlns:p14="http://schemas.microsoft.com/office/powerpoint/2010/main" val="128278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 look at the evolving demographics of the Veteran population, it's important to highlight how this landscape is changing. If we compare the breakdown from 2021 with projections for 2041, we see a significant shift toward a more diverse Veteran population. In 2021, Veterans who identified as part of a racial minority made up about a quarter of the total population. By 2041, that figure is projected to grow to nearly half, reflecting the increasing diversity in our Veteran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Additionally, we’re seeing a rapid increase in the number of women Veterans. Today, more than 2 million women Veterans live in the U.S. In 2000, women Veterans made up just 4% of the total Veteran population. By 2040, they are projected to make up 18%, making women the fastest-growing group of Veterans.</a:t>
            </a:r>
          </a:p>
          <a:p>
            <a:endParaRPr lang="en-US" dirty="0"/>
          </a:p>
          <a:p>
            <a:r>
              <a:rPr lang="en-US" dirty="0"/>
              <a:t>These shifts are important to pay attention to because the VA must ultimately adapt to meet the unique needs of a more diverse and evolving Veteran population. Different racial, ethnic, and gender groups often have distinct healthcare challenges, cultural considerations, and barriers to access. By paying attention to these changes now, we can better tailor our services, from healthcare delivery to benefits outreach, ensuring we provide culturally competent care and equitable access for all Veterans.</a:t>
            </a:r>
          </a:p>
          <a:p>
            <a:r>
              <a:rPr lang="en-US" dirty="0"/>
              <a:t>This data allows us to anticipate and address gaps in care and services, ultimately improving how we support the Veterans who rely on us. By being proactive in understanding these demographic shifts, we can make informed decisions that lead to more personalized, effective care for every Veteran. I’ll give you some examples of this from my own experience as an LGBTQ+ Veteran Care Coordinator (which is separate from my work as the LGBTQ Liaison). Trans and gender diverse individuals are overrepresented in the Veteran population. Meaning, you’ll find a higher proportion of trans and gender diverse folks in the military and Veteran communities than you will amongst civilians. Gender diverse folks often have unique healthcare needs. One of the most common requests I get from my Veterans is for gender-affirming care. And in fact, the VA offers many types of services for gender-affirming care services because of course there is a need and a demand for it. We’re also getting better at demonstrating the data around these needs with improved data collection and tracking of sexual orientation and gender identity, and with that we hope to continue expanding care services and improving access to medically necessary services.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7</a:t>
            </a:fld>
            <a:endParaRPr lang="en-US" dirty="0"/>
          </a:p>
        </p:txBody>
      </p:sp>
    </p:spTree>
    <p:extLst>
      <p:ext uri="{BB962C8B-B14F-4D97-AF65-F5344CB8AC3E}">
        <p14:creationId xmlns:p14="http://schemas.microsoft.com/office/powerpoint/2010/main" val="334754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our focus areas.</a:t>
            </a:r>
          </a:p>
          <a:p>
            <a:endParaRPr lang="en-US" dirty="0"/>
          </a:p>
          <a:p>
            <a:r>
              <a:rPr lang="en-US" sz="1800" dirty="0">
                <a:effectLst/>
                <a:latin typeface="Calibri" panose="020F0502020204030204" pitchFamily="34" charset="0"/>
                <a:ea typeface="Calibri" panose="020F0502020204030204" pitchFamily="34" charset="0"/>
              </a:rPr>
              <a:t>The Advisory Committee on Minority Veterans (ACMV) is crucial in advising the Secretary on VA’s service delivery. The committee members, appointed by the Secretary, represent various minority groups and offer invaluable insights through recommendations, reports, and direct engagement with stakeholders.</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Our Minority Veteran Program is driven by the Minority Veteran Program Manager and includes a network of Program Coordinators and Liaisons. This program aims to increase awareness of minority veteran issues and develop strategies to enhance participation in VA services. Coordinators provide direct support at VA centers and advocate for improved service delivery.”</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CMV Liaisons are dedicated to understanding the unique needs of specific minority communities. They engage with external stakeholders, provide case management for veterans seeking assistance, and advocate for equitable access to VA benefits and services.</a:t>
            </a:r>
            <a:br>
              <a:rPr lang="en-US" sz="1800" dirty="0">
                <a:effectLst/>
                <a:latin typeface="Calibri" panose="020F0502020204030204" pitchFamily="34"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CMV conducts research to better understand social determinants of health and barriers faced by minority veterans. This research informs our strategies and helps improve outcomes for our veterans.</a:t>
            </a:r>
            <a:br>
              <a:rPr lang="en-US" sz="1800"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8</a:t>
            </a:fld>
            <a:endParaRPr lang="en-US" dirty="0"/>
          </a:p>
        </p:txBody>
      </p:sp>
    </p:spTree>
    <p:extLst>
      <p:ext uri="{BB962C8B-B14F-4D97-AF65-F5344CB8AC3E}">
        <p14:creationId xmlns:p14="http://schemas.microsoft.com/office/powerpoint/2010/main" val="363855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recent and upcoming events for special observances.</a:t>
            </a:r>
          </a:p>
        </p:txBody>
      </p:sp>
      <p:sp>
        <p:nvSpPr>
          <p:cNvPr id="4" name="Slide Number Placeholder 3"/>
          <p:cNvSpPr>
            <a:spLocks noGrp="1"/>
          </p:cNvSpPr>
          <p:nvPr>
            <p:ph type="sldNum" sz="quarter" idx="5"/>
          </p:nvPr>
        </p:nvSpPr>
        <p:spPr/>
        <p:txBody>
          <a:bodyPr/>
          <a:lstStyle/>
          <a:p>
            <a:fld id="{4338FC4F-C918-4AE0-8CE7-87A97F23411B}" type="slidenum">
              <a:rPr lang="en-US" smtClean="0"/>
              <a:t>9</a:t>
            </a:fld>
            <a:endParaRPr lang="en-US" dirty="0"/>
          </a:p>
        </p:txBody>
      </p:sp>
    </p:spTree>
    <p:extLst>
      <p:ext uri="{BB962C8B-B14F-4D97-AF65-F5344CB8AC3E}">
        <p14:creationId xmlns:p14="http://schemas.microsoft.com/office/powerpoint/2010/main" val="353669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Center for Minority Veterans, one of our core responsibilities is outreach and engagement with both internal and external stakeholders to ensure minority Veterans' unique needs are recognized and addressed.</a:t>
            </a:r>
          </a:p>
          <a:p>
            <a:endParaRPr lang="en-US" dirty="0"/>
          </a:p>
          <a:p>
            <a:r>
              <a:rPr lang="en-US" dirty="0"/>
              <a:t>We support and initiate activities that educate and sensitize staff, both within the VA and in the broader community. This means developing and participating in programs and training sessions designed to enhance cultural awareness, helping staff to better understand the challenges and experiences of minority Veterans. By doing so, we foster a more inclusive environment that ensures all Veterans receive equitable care and services.</a:t>
            </a:r>
          </a:p>
          <a:p>
            <a:endParaRPr lang="en-US" dirty="0"/>
          </a:p>
          <a:p>
            <a:r>
              <a:rPr lang="en-US" dirty="0"/>
              <a:t>To broaden our reach, we also participate in targeted outreach activities and educational forums, working with community networks that are vital to connecting us with minority Veterans. These networks allow us to engage directly with Veterans in their communities and build relationships that enable us to better understand and respond to their needs.</a:t>
            </a:r>
          </a:p>
          <a:p>
            <a:endParaRPr lang="en-US" dirty="0"/>
          </a:p>
          <a:p>
            <a:r>
              <a:rPr lang="en-US" dirty="0"/>
              <a:t>Finally, a key part of our mission is to assist in disseminating important information from CMV. Whether it’s sharing new policies, resources, or opportunities for Veterans, our goal is to ensure that minority Veterans are well-informed and able to access the benefits and services they have earned.</a:t>
            </a:r>
          </a:p>
          <a:p>
            <a:endParaRPr lang="en-US" dirty="0"/>
          </a:p>
          <a:p>
            <a:r>
              <a:rPr lang="en-US" dirty="0"/>
              <a:t>Through these efforts, we aim to strengthen our engagement with minority Veterans, improve awareness among service providers, and build lasting partnerships with community networks to ensure no Veteran is left behind</a:t>
            </a:r>
          </a:p>
          <a:p>
            <a:endParaRPr lang="en-US" dirty="0"/>
          </a:p>
          <a:p>
            <a:r>
              <a:rPr lang="en-US" dirty="0"/>
              <a:t>CMV engages with Veteran Service Organizations (VSOs) through several key avenues:</a:t>
            </a:r>
          </a:p>
          <a:p>
            <a:pPr>
              <a:buFont typeface="Arial" panose="020B0604020202020204" pitchFamily="34" charset="0"/>
              <a:buChar char="•"/>
            </a:pPr>
            <a:r>
              <a:rPr lang="en-US" b="1" dirty="0"/>
              <a:t>Advocacy and Legislative Support</a:t>
            </a:r>
            <a:r>
              <a:rPr lang="en-US" dirty="0"/>
              <a:t>: CMV partners with VSOs like the VFW to advocate for legislation benefiting minority veterans. This includes drafting position papers, testifying at Congressional hearings, and organizing grassroots lobbying to ensure minority veterans' issues are prioritized in legislative discussions.</a:t>
            </a:r>
          </a:p>
          <a:p>
            <a:pPr>
              <a:buFont typeface="Arial" panose="020B0604020202020204" pitchFamily="34" charset="0"/>
              <a:buChar char="•"/>
            </a:pPr>
            <a:r>
              <a:rPr lang="en-US" b="1" dirty="0"/>
              <a:t>Outreach and Engagement</a:t>
            </a:r>
            <a:r>
              <a:rPr lang="en-US" dirty="0"/>
              <a:t>: Together with VSOs, CMV participates in community events, town halls, and seminars to educate minority veterans about available benefits and services. This outreach helps overcome the information barriers that minority veterans often face.</a:t>
            </a:r>
          </a:p>
          <a:p>
            <a:pPr>
              <a:buFont typeface="Arial" panose="020B0604020202020204" pitchFamily="34" charset="0"/>
              <a:buChar char="•"/>
            </a:pPr>
            <a:r>
              <a:rPr lang="en-US" b="1" dirty="0"/>
              <a:t>Partnership in Research and Policy Development</a:t>
            </a:r>
            <a:r>
              <a:rPr lang="en-US" dirty="0"/>
              <a:t>: CMV and VSOs collaborate on collecting and analyzing data on minority veteran populations. They work on research projects and reports to identify trends, barriers, and disparities in benefits and care, which inform policy recommendations and program enhancements.</a:t>
            </a:r>
          </a:p>
          <a:p>
            <a:pPr>
              <a:buFont typeface="Arial" panose="020B0604020202020204" pitchFamily="34" charset="0"/>
              <a:buChar char="•"/>
            </a:pPr>
            <a:r>
              <a:rPr lang="en-US" b="1" dirty="0"/>
              <a:t>Participation in National Events</a:t>
            </a:r>
            <a:r>
              <a:rPr lang="en-US" dirty="0"/>
              <a:t>: CMV and VSOs come together for national observances and events such as MVPC trainings, Minority Veterans Summits, and Veterans Day celebrations. These events serve to raise awareness and provide direct services to veterans."</a:t>
            </a:r>
          </a:p>
          <a:p>
            <a:endParaRPr lang="en-US" dirty="0"/>
          </a:p>
          <a:p>
            <a:endParaRPr lang="en-US" dirty="0"/>
          </a:p>
        </p:txBody>
      </p:sp>
      <p:sp>
        <p:nvSpPr>
          <p:cNvPr id="4" name="Slide Number Placeholder 3"/>
          <p:cNvSpPr>
            <a:spLocks noGrp="1"/>
          </p:cNvSpPr>
          <p:nvPr>
            <p:ph type="sldNum" sz="quarter" idx="5"/>
          </p:nvPr>
        </p:nvSpPr>
        <p:spPr/>
        <p:txBody>
          <a:bodyPr/>
          <a:lstStyle/>
          <a:p>
            <a:fld id="{4338FC4F-C918-4AE0-8CE7-87A97F23411B}" type="slidenum">
              <a:rPr lang="en-US" smtClean="0"/>
              <a:t>10</a:t>
            </a:fld>
            <a:endParaRPr lang="en-US" dirty="0"/>
          </a:p>
        </p:txBody>
      </p:sp>
    </p:spTree>
    <p:extLst>
      <p:ext uri="{BB962C8B-B14F-4D97-AF65-F5344CB8AC3E}">
        <p14:creationId xmlns:p14="http://schemas.microsoft.com/office/powerpoint/2010/main" val="145348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5376959"/>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685800"/>
            <a:endParaRPr lang="en-US" sz="1350" dirty="0">
              <a:solidFill>
                <a:prstClr val="white"/>
              </a:solidFill>
            </a:endParaRPr>
          </a:p>
        </p:txBody>
      </p:sp>
      <p:sp>
        <p:nvSpPr>
          <p:cNvPr id="6" name="Title 1"/>
          <p:cNvSpPr txBox="1">
            <a:spLocks/>
          </p:cNvSpPr>
          <p:nvPr userDrawn="1"/>
        </p:nvSpPr>
        <p:spPr>
          <a:xfrm>
            <a:off x="3895122" y="4803738"/>
            <a:ext cx="7700433"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714248" y="1694043"/>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4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42793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874FF2D-8B13-4563-AEE3-F4CD73A2E484}"/>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C874FF2D-8B13-4563-AEE3-F4CD73A2E484}"/>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Agenda</a:t>
            </a:r>
            <a:endParaRPr lang="en-US" sz="2700" u="sng" dirty="0"/>
          </a:p>
        </p:txBody>
      </p:sp>
      <p:sp>
        <p:nvSpPr>
          <p:cNvPr id="6" name="TextBox 5"/>
          <p:cNvSpPr txBox="1"/>
          <p:nvPr userDrawn="1"/>
        </p:nvSpPr>
        <p:spPr>
          <a:xfrm>
            <a:off x="441834" y="1659469"/>
            <a:ext cx="11308337" cy="276999"/>
          </a:xfrm>
          <a:prstGeom prst="rect">
            <a:avLst/>
          </a:prstGeom>
          <a:solidFill>
            <a:srgbClr val="00B0F0"/>
          </a:solidFill>
        </p:spPr>
        <p:txBody>
          <a:bodyPr wrap="square" lIns="68580" tIns="34290" rIns="68580" bIns="34290" rtlCol="0">
            <a:spAutoFit/>
          </a:bodyPr>
          <a:lstStyle/>
          <a:p>
            <a:pPr fontAlgn="base">
              <a:spcBef>
                <a:spcPct val="0"/>
              </a:spcBef>
              <a:spcAft>
                <a:spcPct val="0"/>
              </a:spcAft>
            </a:pPr>
            <a:endParaRPr lang="en-US" sz="135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7" name="TextBox 6"/>
          <p:cNvSpPr txBox="1"/>
          <p:nvPr userDrawn="1"/>
        </p:nvSpPr>
        <p:spPr>
          <a:xfrm>
            <a:off x="863591" y="2846077"/>
            <a:ext cx="10522964" cy="669414"/>
          </a:xfrm>
          <a:prstGeom prst="rect">
            <a:avLst/>
          </a:prstGeom>
          <a:noFill/>
        </p:spPr>
        <p:txBody>
          <a:bodyPr wrap="square" lIns="68580" tIns="34290" rIns="68580" bIns="34290" rtlCol="0" anchor="ctr">
            <a:spAutoFit/>
          </a:bodyPr>
          <a:lstStyle/>
          <a:p>
            <a:pPr marL="0" lvl="1" indent="-257175" fontAlgn="base">
              <a:spcBef>
                <a:spcPts val="900"/>
              </a:spcBef>
              <a:spcAft>
                <a:spcPct val="0"/>
              </a:spcAft>
              <a:buFont typeface="+mj-lt"/>
              <a:buAutoNum type="arabicPeriod"/>
            </a:pPr>
            <a:r>
              <a:rPr lang="en-US" sz="1500" b="1" dirty="0">
                <a:solidFill>
                  <a:srgbClr val="000000"/>
                </a:solidFill>
                <a:latin typeface="Arial" panose="020B0604020202020204" pitchFamily="34" charset="0"/>
                <a:cs typeface="Arial" panose="020B0604020202020204" pitchFamily="34" charset="0"/>
                <a:sym typeface="Arial" panose="020B0604020202020204" pitchFamily="34" charset="0"/>
              </a:rPr>
              <a:t>Good News Story</a:t>
            </a:r>
          </a:p>
          <a:p>
            <a:pPr marL="0" lvl="1" fontAlgn="base">
              <a:spcBef>
                <a:spcPts val="900"/>
              </a:spcBef>
              <a:spcAft>
                <a:spcPct val="0"/>
              </a:spcAft>
            </a:pPr>
            <a:endParaRPr lang="en-US" sz="1500" b="1" dirty="0">
              <a:solidFill>
                <a:srgbClr val="000000"/>
              </a:solidFill>
              <a:latin typeface="Tahoma" pitchFamily="34" charset="0"/>
              <a:cs typeface="Arial" pitchFamily="34" charset="0"/>
            </a:endParaRPr>
          </a:p>
        </p:txBody>
      </p:sp>
    </p:spTree>
    <p:extLst>
      <p:ext uri="{BB962C8B-B14F-4D97-AF65-F5344CB8AC3E}">
        <p14:creationId xmlns:p14="http://schemas.microsoft.com/office/powerpoint/2010/main" val="691351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D7BCEC-E989-4183-95E9-7A79BC90C684}"/>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1CD7BCEC-E989-4183-95E9-7A79BC90C684}"/>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0B8E55-B9DB-4840-93D5-17A6AEA62228}"/>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2307435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A232F51-047C-49B7-BCD6-1354248E32A3}"/>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A232F51-047C-49B7-BCD6-1354248E32A3}"/>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81907D9-2698-4DD3-B08E-45A9807BDF60}"/>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a:xfrm>
            <a:off x="914400" y="2130524"/>
            <a:ext cx="10363200" cy="1470025"/>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sym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4146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5"/>
                      <a:stretch>
                        <a:fillRect/>
                      </a:stretch>
                    </p:blipFill>
                    <p:spPr>
                      <a:xfrm>
                        <a:off x="2119" y="1593"/>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304BA5F-7905-4062-975E-071EC675F8E3}"/>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Content Placeholder 2"/>
          <p:cNvSpPr>
            <a:spLocks noGrp="1"/>
          </p:cNvSpPr>
          <p:nvPr>
            <p:ph idx="1"/>
          </p:nvPr>
        </p:nvSpPr>
        <p:spPr>
          <a:xfrm>
            <a:off x="609600" y="990605"/>
            <a:ext cx="10972800" cy="4525963"/>
          </a:xfrm>
        </p:spPr>
        <p:txBody>
          <a:bodyPr/>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Click to edit Slide Master Style</a:t>
            </a:r>
            <a:endParaRPr lang="en-US" sz="2700" u="sng" dirty="0"/>
          </a:p>
        </p:txBody>
      </p:sp>
      <p:sp>
        <p:nvSpPr>
          <p:cNvPr id="8" name="object 7">
            <a:extLst>
              <a:ext uri="{FF2B5EF4-FFF2-40B4-BE49-F238E27FC236}">
                <a16:creationId xmlns:a16="http://schemas.microsoft.com/office/drawing/2014/main" id="{DE6E9602-8FB9-4278-96EF-1140A563ECA3}"/>
              </a:ext>
            </a:extLst>
          </p:cNvPr>
          <p:cNvSpPr txBox="1"/>
          <p:nvPr userDrawn="1"/>
        </p:nvSpPr>
        <p:spPr>
          <a:xfrm>
            <a:off x="3301136" y="6396811"/>
            <a:ext cx="5076642" cy="197490"/>
          </a:xfrm>
          <a:prstGeom prst="rect">
            <a:avLst/>
          </a:prstGeom>
        </p:spPr>
        <p:txBody>
          <a:bodyPr vert="horz" wrap="square" lIns="0" tIns="12700" rIns="0" bIns="0" rtlCol="0">
            <a:spAutoFit/>
          </a:bodyPr>
          <a:lstStyle/>
          <a:p>
            <a:pPr marL="12700">
              <a:spcBef>
                <a:spcPts val="100"/>
              </a:spcBef>
            </a:pPr>
            <a:r>
              <a:rPr sz="1200" spc="-10" dirty="0">
                <a:solidFill>
                  <a:schemeClr val="bg1"/>
                </a:solidFill>
                <a:latin typeface="Arial"/>
                <a:cs typeface="Arial"/>
              </a:rPr>
              <a:t>Draft</a:t>
            </a:r>
            <a:r>
              <a:rPr sz="1200" spc="-25" dirty="0">
                <a:solidFill>
                  <a:schemeClr val="bg1"/>
                </a:solidFill>
                <a:latin typeface="Arial"/>
                <a:cs typeface="Arial"/>
              </a:rPr>
              <a:t> </a:t>
            </a:r>
            <a:r>
              <a:rPr sz="1200" dirty="0">
                <a:solidFill>
                  <a:schemeClr val="bg1"/>
                </a:solidFill>
                <a:latin typeface="Arial"/>
                <a:cs typeface="Arial"/>
              </a:rPr>
              <a:t>-</a:t>
            </a:r>
            <a:r>
              <a:rPr sz="1200" spc="10" dirty="0">
                <a:solidFill>
                  <a:schemeClr val="bg1"/>
                </a:solidFill>
                <a:latin typeface="Arial"/>
                <a:cs typeface="Arial"/>
              </a:rPr>
              <a:t> </a:t>
            </a:r>
            <a:r>
              <a:rPr sz="1200" spc="-10" dirty="0">
                <a:solidFill>
                  <a:schemeClr val="bg1"/>
                </a:solidFill>
                <a:latin typeface="Arial"/>
                <a:cs typeface="Arial"/>
              </a:rPr>
              <a:t>Pre-Decisional</a:t>
            </a:r>
            <a:r>
              <a:rPr sz="1200" spc="-35" dirty="0">
                <a:solidFill>
                  <a:schemeClr val="bg1"/>
                </a:solidFill>
                <a:latin typeface="Arial"/>
                <a:cs typeface="Arial"/>
              </a:rPr>
              <a:t> </a:t>
            </a:r>
            <a:r>
              <a:rPr sz="1200" spc="-10" dirty="0">
                <a:solidFill>
                  <a:schemeClr val="bg1"/>
                </a:solidFill>
                <a:latin typeface="Arial"/>
                <a:cs typeface="Arial"/>
              </a:rPr>
              <a:t>Deliberative</a:t>
            </a:r>
            <a:r>
              <a:rPr sz="1200" spc="-45" dirty="0">
                <a:solidFill>
                  <a:schemeClr val="bg1"/>
                </a:solidFill>
                <a:latin typeface="Arial"/>
                <a:cs typeface="Arial"/>
              </a:rPr>
              <a:t> </a:t>
            </a:r>
            <a:r>
              <a:rPr sz="1200" spc="-10" dirty="0">
                <a:solidFill>
                  <a:schemeClr val="bg1"/>
                </a:solidFill>
                <a:latin typeface="Arial"/>
                <a:cs typeface="Arial"/>
              </a:rPr>
              <a:t>Document</a:t>
            </a:r>
            <a:r>
              <a:rPr sz="1200" spc="-60" dirty="0">
                <a:solidFill>
                  <a:schemeClr val="bg1"/>
                </a:solidFill>
                <a:latin typeface="Arial"/>
                <a:cs typeface="Arial"/>
              </a:rPr>
              <a:t> </a:t>
            </a:r>
            <a:r>
              <a:rPr sz="1200" dirty="0">
                <a:solidFill>
                  <a:schemeClr val="bg1"/>
                </a:solidFill>
                <a:latin typeface="Arial"/>
                <a:cs typeface="Arial"/>
              </a:rPr>
              <a:t>–</a:t>
            </a:r>
            <a:r>
              <a:rPr sz="1200" spc="-5" dirty="0">
                <a:solidFill>
                  <a:schemeClr val="bg1"/>
                </a:solidFill>
                <a:latin typeface="Arial"/>
                <a:cs typeface="Arial"/>
              </a:rPr>
              <a:t> </a:t>
            </a:r>
            <a:r>
              <a:rPr sz="1200" spc="-10" dirty="0">
                <a:solidFill>
                  <a:schemeClr val="bg1"/>
                </a:solidFill>
                <a:latin typeface="Arial"/>
                <a:cs typeface="Arial"/>
              </a:rPr>
              <a:t>Internal</a:t>
            </a:r>
            <a:r>
              <a:rPr sz="1200" spc="-35" dirty="0">
                <a:solidFill>
                  <a:schemeClr val="bg1"/>
                </a:solidFill>
                <a:latin typeface="Arial"/>
                <a:cs typeface="Arial"/>
              </a:rPr>
              <a:t> </a:t>
            </a:r>
            <a:r>
              <a:rPr sz="1200" spc="-5" dirty="0">
                <a:solidFill>
                  <a:schemeClr val="bg1"/>
                </a:solidFill>
                <a:latin typeface="Arial"/>
                <a:cs typeface="Arial"/>
              </a:rPr>
              <a:t>VA</a:t>
            </a:r>
            <a:r>
              <a:rPr sz="1200" spc="-25" dirty="0">
                <a:solidFill>
                  <a:schemeClr val="bg1"/>
                </a:solidFill>
                <a:latin typeface="Arial"/>
                <a:cs typeface="Arial"/>
              </a:rPr>
              <a:t> </a:t>
            </a:r>
            <a:r>
              <a:rPr sz="1200" dirty="0">
                <a:solidFill>
                  <a:schemeClr val="bg1"/>
                </a:solidFill>
                <a:latin typeface="Arial"/>
                <a:cs typeface="Arial"/>
              </a:rPr>
              <a:t>Use</a:t>
            </a:r>
            <a:r>
              <a:rPr sz="1200" spc="-30" dirty="0">
                <a:solidFill>
                  <a:schemeClr val="bg1"/>
                </a:solidFill>
                <a:latin typeface="Arial"/>
                <a:cs typeface="Arial"/>
              </a:rPr>
              <a:t> </a:t>
            </a:r>
            <a:r>
              <a:rPr sz="1200" spc="-10" dirty="0">
                <a:solidFill>
                  <a:schemeClr val="bg1"/>
                </a:solidFill>
                <a:latin typeface="Arial"/>
                <a:cs typeface="Arial"/>
              </a:rPr>
              <a:t>Only</a:t>
            </a:r>
            <a:endParaRPr sz="1200" dirty="0">
              <a:solidFill>
                <a:schemeClr val="bg1"/>
              </a:solidFill>
              <a:latin typeface="Arial"/>
              <a:cs typeface="Arial"/>
            </a:endParaRPr>
          </a:p>
        </p:txBody>
      </p:sp>
    </p:spTree>
    <p:extLst>
      <p:ext uri="{BB962C8B-B14F-4D97-AF65-F5344CB8AC3E}">
        <p14:creationId xmlns:p14="http://schemas.microsoft.com/office/powerpoint/2010/main" val="37610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5"/>
                      <a:stretch>
                        <a:fillRect/>
                      </a:stretch>
                    </p:blipFill>
                    <p:spPr>
                      <a:xfrm>
                        <a:off x="2119" y="1593"/>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869541E-D74D-49D9-AD8E-B0D36B9587D9}"/>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27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r>
              <a:rPr lang="en-US" sz="2700" dirty="0"/>
              <a:t>Click to edit Slide Master Style</a:t>
            </a:r>
            <a:endParaRPr lang="en-US" sz="2700" u="sng" dirty="0"/>
          </a:p>
        </p:txBody>
      </p:sp>
    </p:spTree>
    <p:extLst>
      <p:ext uri="{BB962C8B-B14F-4D97-AF65-F5344CB8AC3E}">
        <p14:creationId xmlns:p14="http://schemas.microsoft.com/office/powerpoint/2010/main" val="144662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FC25711-35B1-4133-B684-918735DCA3FD}"/>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1FC25711-35B1-4133-B684-918735DCA3FD}"/>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E0B27D3-E25C-4B1B-9972-D793A083F0E6}"/>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1500" b="1"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609607" y="273146"/>
            <a:ext cx="4011084" cy="1162051"/>
          </a:xfrm>
        </p:spPr>
        <p:txBody>
          <a:bodyPr anchor="b"/>
          <a:lstStyle>
            <a:lvl1pPr algn="l">
              <a:defRPr sz="1500" b="1">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859" y="273060"/>
            <a:ext cx="6815668" cy="5853113"/>
          </a:xfrm>
        </p:spPr>
        <p:txBody>
          <a:bodyPr/>
          <a:lstStyle>
            <a:lvl1pPr>
              <a:defRPr sz="2400">
                <a:latin typeface="Arial" panose="020B0604020202020204" pitchFamily="34" charset="0"/>
                <a:cs typeface="Arial" panose="020B0604020202020204" pitchFamily="34" charset="0"/>
                <a:sym typeface="Arial" panose="020B0604020202020204" pitchFamily="34" charset="0"/>
              </a:defRPr>
            </a:lvl1pPr>
            <a:lvl2pPr>
              <a:defRPr sz="2100">
                <a:latin typeface="Arial" panose="020B0604020202020204" pitchFamily="34" charset="0"/>
                <a:cs typeface="Arial" panose="020B0604020202020204" pitchFamily="34" charset="0"/>
                <a:sym typeface="Arial" panose="020B0604020202020204" pitchFamily="34" charset="0"/>
              </a:defRPr>
            </a:lvl2pPr>
            <a:lvl3pPr>
              <a:defRPr sz="1800">
                <a:latin typeface="Arial" panose="020B0604020202020204" pitchFamily="34" charset="0"/>
                <a:cs typeface="Arial" panose="020B0604020202020204" pitchFamily="34" charset="0"/>
                <a:sym typeface="Arial" panose="020B0604020202020204" pitchFamily="34" charset="0"/>
              </a:defRPr>
            </a:lvl3pPr>
            <a:lvl4pPr>
              <a:defRPr sz="1500">
                <a:latin typeface="Arial" panose="020B0604020202020204" pitchFamily="34" charset="0"/>
                <a:cs typeface="Arial" panose="020B0604020202020204" pitchFamily="34" charset="0"/>
                <a:sym typeface="Arial" panose="020B0604020202020204" pitchFamily="34" charset="0"/>
              </a:defRPr>
            </a:lvl4pPr>
            <a:lvl5pPr>
              <a:defRPr sz="1500">
                <a:latin typeface="Arial" panose="020B0604020202020204" pitchFamily="34" charset="0"/>
                <a:cs typeface="Arial" panose="020B0604020202020204" pitchFamily="34" charset="0"/>
                <a:sym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050">
                <a:latin typeface="Arial" panose="020B0604020202020204" pitchFamily="34" charset="0"/>
                <a:cs typeface="Arial" panose="020B0604020202020204" pitchFamily="34" charset="0"/>
                <a:sym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060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827574E-796D-4CCD-A810-09985F5FA7AB}"/>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9827574E-796D-4CCD-A810-09985F5FA7AB}"/>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1947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0D7B790-6685-4B67-AD11-6D6DB6C5C407}"/>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20D7B790-6685-4B67-AD11-6D6DB6C5C407}"/>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480ABA3-F04C-474F-A0DC-5A00D1DA38C8}"/>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sym typeface="Arial" panose="020B0604020202020204" pitchFamily="34" charset="0"/>
              </a:defRPr>
            </a:lvl1pPr>
            <a:lvl2pPr>
              <a:defRPr>
                <a:latin typeface="Arial" panose="020B0604020202020204" pitchFamily="34" charset="0"/>
                <a:cs typeface="Arial" panose="020B0604020202020204" pitchFamily="34" charset="0"/>
                <a:sym typeface="Arial" panose="020B0604020202020204" pitchFamily="34" charset="0"/>
              </a:defRPr>
            </a:lvl2pPr>
            <a:lvl3pPr>
              <a:defRPr>
                <a:latin typeface="Arial" panose="020B0604020202020204" pitchFamily="34" charset="0"/>
                <a:cs typeface="Arial" panose="020B0604020202020204" pitchFamily="34" charset="0"/>
                <a:sym typeface="Arial" panose="020B0604020202020204" pitchFamily="34" charset="0"/>
              </a:defRPr>
            </a:lvl3pPr>
            <a:lvl4pPr>
              <a:defRPr>
                <a:latin typeface="Arial" panose="020B0604020202020204" pitchFamily="34" charset="0"/>
                <a:cs typeface="Arial" panose="020B0604020202020204" pitchFamily="34" charset="0"/>
                <a:sym typeface="Arial" panose="020B0604020202020204" pitchFamily="34" charset="0"/>
              </a:defRPr>
            </a:lvl4pPr>
            <a:lvl5pPr>
              <a:defRPr>
                <a:latin typeface="Arial" panose="020B0604020202020204" pitchFamily="34" charset="0"/>
                <a:cs typeface="Arial" panose="020B0604020202020204" pitchFamily="34" charset="0"/>
                <a:sym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5"/>
            <a:ext cx="7315200" cy="365125"/>
          </a:xfrm>
          <a:prstGeom prst="rect">
            <a:avLst/>
          </a:prstGeom>
        </p:spPr>
        <p:txBody>
          <a:bodyPr lIns="91440" tIns="45720" rIns="91440" bIns="45720"/>
          <a:lstStyle>
            <a:lvl1pPr algn="ctr">
              <a:defRPr sz="788">
                <a:latin typeface="Arial" panose="020B0604020202020204" pitchFamily="34" charset="0"/>
                <a:cs typeface="Arial" panose="020B0604020202020204" pitchFamily="34" charset="0"/>
                <a:sym typeface="Arial" panose="020B0604020202020204" pitchFamily="34" charset="0"/>
              </a:defRPr>
            </a:lvl1pPr>
          </a:lstStyle>
          <a:p>
            <a:pPr defTabSz="342900" fontAlgn="base">
              <a:spcBef>
                <a:spcPct val="0"/>
              </a:spcBef>
              <a:spcAft>
                <a:spcPct val="0"/>
              </a:spcAft>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370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BC2429-C0B1-4DCE-BF34-89AC6A17F69C}"/>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Object 2" hidden="1">
                        <a:extLst>
                          <a:ext uri="{FF2B5EF4-FFF2-40B4-BE49-F238E27FC236}">
                            <a16:creationId xmlns:a16="http://schemas.microsoft.com/office/drawing/2014/main" id="{1EBC2429-C0B1-4DCE-BF34-89AC6A17F69C}"/>
                          </a:ext>
                        </a:extLst>
                      </p:cNvPr>
                      <p:cNvPicPr/>
                      <p:nvPr/>
                    </p:nvPicPr>
                    <p:blipFill>
                      <a:blip r:embed="rId4"/>
                      <a:stretch>
                        <a:fillRect/>
                      </a:stretch>
                    </p:blipFill>
                    <p:spPr>
                      <a:xfrm>
                        <a:off x="2120" y="1588"/>
                        <a:ext cx="2117"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60A417E-E8F0-429A-817B-227FA876778D}"/>
              </a:ext>
            </a:extLst>
          </p:cNvPr>
          <p:cNvSpPr>
            <a:spLocks noGrp="1"/>
          </p:cNvSpPr>
          <p:nvPr>
            <p:ph type="sldNum" sz="quarter" idx="10"/>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353662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441834" y="1659469"/>
            <a:ext cx="11308337" cy="276999"/>
          </a:xfrm>
          <a:prstGeom prst="rect">
            <a:avLst/>
          </a:prstGeom>
          <a:solidFill>
            <a:srgbClr val="00B0F0"/>
          </a:solidFill>
        </p:spPr>
        <p:txBody>
          <a:bodyPr wrap="square" lIns="68580" tIns="34290" rIns="68580" bIns="34290" rtlCol="0">
            <a:spAutoFit/>
          </a:bodyPr>
          <a:lstStyle/>
          <a:p>
            <a:pPr defTabSz="685800"/>
            <a:endParaRPr lang="en-US" sz="1350" dirty="0">
              <a:solidFill>
                <a:srgbClr val="000000"/>
              </a:solidFill>
            </a:endParaRPr>
          </a:p>
        </p:txBody>
      </p:sp>
      <p:sp>
        <p:nvSpPr>
          <p:cNvPr id="7" name="TextBox 6"/>
          <p:cNvSpPr txBox="1"/>
          <p:nvPr userDrawn="1"/>
        </p:nvSpPr>
        <p:spPr>
          <a:xfrm>
            <a:off x="863591" y="2846077"/>
            <a:ext cx="10522964" cy="669414"/>
          </a:xfrm>
          <a:prstGeom prst="rect">
            <a:avLst/>
          </a:prstGeom>
          <a:noFill/>
        </p:spPr>
        <p:txBody>
          <a:bodyPr wrap="square" lIns="68580" tIns="34290" rIns="68580" bIns="34290" rtlCol="0" anchor="ctr">
            <a:spAutoFit/>
          </a:bodyPr>
          <a:lstStyle/>
          <a:p>
            <a:pPr marL="0" lvl="1" indent="-257175" defTabSz="685800">
              <a:spcBef>
                <a:spcPts val="900"/>
              </a:spcBef>
              <a:buFont typeface="+mj-lt"/>
              <a:buAutoNum type="arabicPeriod"/>
            </a:pPr>
            <a:r>
              <a:rPr lang="en-US" sz="1500" b="1" dirty="0">
                <a:solidFill>
                  <a:srgbClr val="000000"/>
                </a:solidFill>
              </a:rPr>
              <a:t>Good News Story</a:t>
            </a:r>
          </a:p>
          <a:p>
            <a:pPr marL="0" lvl="1" defTabSz="685800">
              <a:spcBef>
                <a:spcPts val="900"/>
              </a:spcBef>
            </a:pPr>
            <a:endParaRPr lang="en-US" sz="1500" b="1" dirty="0">
              <a:solidFill>
                <a:srgbClr val="000000"/>
              </a:solidFill>
            </a:endParaRPr>
          </a:p>
        </p:txBody>
      </p:sp>
    </p:spTree>
    <p:extLst>
      <p:ext uri="{BB962C8B-B14F-4D97-AF65-F5344CB8AC3E}">
        <p14:creationId xmlns:p14="http://schemas.microsoft.com/office/powerpoint/2010/main" val="420087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2A90704-342A-4203-AC59-484FA3C60EC8}"/>
              </a:ext>
            </a:extLst>
          </p:cNvPr>
          <p:cNvGraphicFramePr>
            <a:graphicFrameLocks noChangeAspect="1"/>
          </p:cNvGraphicFramePr>
          <p:nvPr userDrawn="1">
            <p:custDataLst>
              <p:tags r:id="rId1"/>
            </p:custDataLst>
          </p:nvPr>
        </p:nvGraphicFramePr>
        <p:xfrm>
          <a:off x="2120" y="1588"/>
          <a:ext cx="2117"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2A90704-342A-4203-AC59-484FA3C60EC8}"/>
                          </a:ext>
                        </a:extLst>
                      </p:cNvPr>
                      <p:cNvPicPr/>
                      <p:nvPr/>
                    </p:nvPicPr>
                    <p:blipFill>
                      <a:blip r:embed="rId5"/>
                      <a:stretch>
                        <a:fillRect/>
                      </a:stretch>
                    </p:blipFill>
                    <p:spPr>
                      <a:xfrm>
                        <a:off x="2120"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8D4493-252F-404E-968C-2AC16788CB70}"/>
              </a:ext>
            </a:extLst>
          </p:cNvPr>
          <p:cNvSpPr/>
          <p:nvPr userDrawn="1">
            <p:custDataLst>
              <p:tags r:id="rId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fld id="{6CE3B0C8-769F-4932-A783-54744893CC7C}"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884213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No photo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48E6D-4898-7741-9863-F1C8A5BA9027}"/>
              </a:ext>
            </a:extLst>
          </p:cNvPr>
          <p:cNvSpPr/>
          <p:nvPr userDrawn="1"/>
        </p:nvSpPr>
        <p:spPr>
          <a:xfrm>
            <a:off x="0" y="0"/>
            <a:ext cx="12192000" cy="589082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a:solidFill>
                  <a:schemeClr val="bg1"/>
                </a:solidFill>
                <a:latin typeface="+mn-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bg1"/>
                </a:solidFill>
                <a:latin typeface="+mn-lt"/>
              </a:defRPr>
            </a:lvl1pPr>
          </a:lstStyle>
          <a:p>
            <a:pPr lvl="0"/>
            <a:r>
              <a:rPr lang="en-US"/>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descr="A picture containing text&#10;&#10;Description automatically generated">
            <a:extLst>
              <a:ext uri="{FF2B5EF4-FFF2-40B4-BE49-F238E27FC236}">
                <a16:creationId xmlns:a16="http://schemas.microsoft.com/office/drawing/2014/main" id="{A127A142-B1C5-9CCC-07D5-5793F1FA1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9427" y="6018409"/>
            <a:ext cx="3803912" cy="749810"/>
          </a:xfrm>
          <a:prstGeom prst="rect">
            <a:avLst/>
          </a:prstGeom>
        </p:spPr>
      </p:pic>
    </p:spTree>
    <p:extLst>
      <p:ext uri="{BB962C8B-B14F-4D97-AF65-F5344CB8AC3E}">
        <p14:creationId xmlns:p14="http://schemas.microsoft.com/office/powerpoint/2010/main" val="364836074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2281815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39D4E6-49E3-4273-9EDF-AD58558B9F7E}"/>
              </a:ext>
            </a:extLst>
          </p:cNvPr>
          <p:cNvSpPr>
            <a:spLocks noGrp="1"/>
          </p:cNvSpPr>
          <p:nvPr>
            <p:ph type="ctrTitle"/>
          </p:nvPr>
        </p:nvSpPr>
        <p:spPr>
          <a:xfrm>
            <a:off x="685800" y="908651"/>
            <a:ext cx="3620882" cy="3640345"/>
          </a:xfrm>
          <a:prstGeom prst="rect">
            <a:avLst/>
          </a:prstGeom>
        </p:spPr>
        <p:txBody>
          <a:bodyPr anchor="t">
            <a:normAutofit/>
          </a:bodyPr>
          <a:lstStyle>
            <a:lvl1pPr>
              <a:defRPr>
                <a:solidFill>
                  <a:schemeClr val="bg1"/>
                </a:solidFill>
              </a:defRPr>
            </a:lvl1pPr>
          </a:lstStyle>
          <a:p>
            <a:r>
              <a:rPr lang="en-US" sz="4000">
                <a:solidFill>
                  <a:schemeClr val="bg1"/>
                </a:solidFill>
              </a:rPr>
              <a:t>Click to edit Master title style</a:t>
            </a:r>
            <a:endParaRPr lang="en-US" sz="4000" dirty="0">
              <a:solidFill>
                <a:schemeClr val="bg1"/>
              </a:solidFill>
            </a:endParaRPr>
          </a:p>
        </p:txBody>
      </p:sp>
      <p:sp>
        <p:nvSpPr>
          <p:cNvPr id="10" name="Subtitle 2">
            <a:extLst>
              <a:ext uri="{FF2B5EF4-FFF2-40B4-BE49-F238E27FC236}">
                <a16:creationId xmlns:a16="http://schemas.microsoft.com/office/drawing/2014/main" id="{FE9D8936-4795-43B2-9C32-4BE93A672131}"/>
              </a:ext>
            </a:extLst>
          </p:cNvPr>
          <p:cNvSpPr>
            <a:spLocks noGrp="1"/>
          </p:cNvSpPr>
          <p:nvPr>
            <p:ph type="subTitle" idx="1" hasCustomPrompt="1"/>
          </p:nvPr>
        </p:nvSpPr>
        <p:spPr>
          <a:xfrm>
            <a:off x="705934" y="5220450"/>
            <a:ext cx="3380437" cy="570748"/>
          </a:xfrm>
          <a:prstGeom prst="rect">
            <a:avLst/>
          </a:prstGeom>
        </p:spPr>
        <p:txBody>
          <a:bodyPr anchor="b">
            <a:normAutofit/>
          </a:bodyPr>
          <a:lstStyle>
            <a:lvl1pPr marL="0" indent="0">
              <a:buNone/>
              <a:defRPr sz="1800">
                <a:solidFill>
                  <a:schemeClr val="bg1"/>
                </a:solidFill>
              </a:defRPr>
            </a:lvl1pPr>
          </a:lstStyle>
          <a:p>
            <a:r>
              <a:rPr lang="en-US" sz="1800" dirty="0">
                <a:solidFill>
                  <a:schemeClr val="bg1"/>
                </a:solidFill>
              </a:rPr>
              <a:t>Insert subtitle here</a:t>
            </a:r>
          </a:p>
        </p:txBody>
      </p:sp>
      <p:sp>
        <p:nvSpPr>
          <p:cNvPr id="18" name="Picture Placeholder 16">
            <a:extLst>
              <a:ext uri="{FF2B5EF4-FFF2-40B4-BE49-F238E27FC236}">
                <a16:creationId xmlns:a16="http://schemas.microsoft.com/office/drawing/2014/main" id="{6C8B8511-EE4E-4935-ABB8-E8C2FCB1C46F}"/>
              </a:ext>
            </a:extLst>
          </p:cNvPr>
          <p:cNvSpPr>
            <a:spLocks noGrp="1"/>
          </p:cNvSpPr>
          <p:nvPr>
            <p:ph type="pic" sz="quarter" idx="13" hasCustomPrompt="1"/>
          </p:nvPr>
        </p:nvSpPr>
        <p:spPr>
          <a:xfrm>
            <a:off x="4876158" y="0"/>
            <a:ext cx="7315841" cy="6858000"/>
          </a:xfrm>
          <a:prstGeom prst="rect">
            <a:avLst/>
          </a:prstGeom>
        </p:spPr>
        <p:txBody>
          <a:bodyPr anchor="t"/>
          <a:lstStyle>
            <a:lvl1pPr marL="0" indent="0" algn="ctr">
              <a:buNone/>
              <a:defRPr>
                <a:solidFill>
                  <a:schemeClr val="bg1"/>
                </a:solidFill>
              </a:defRPr>
            </a:lvl1pPr>
          </a:lstStyle>
          <a:p>
            <a:r>
              <a:rPr lang="en-US" dirty="0"/>
              <a:t>Insert photo here</a:t>
            </a:r>
          </a:p>
        </p:txBody>
      </p:sp>
      <p:cxnSp>
        <p:nvCxnSpPr>
          <p:cNvPr id="11" name="Straight Connector 10">
            <a:extLst>
              <a:ext uri="{FF2B5EF4-FFF2-40B4-BE49-F238E27FC236}">
                <a16:creationId xmlns:a16="http://schemas.microsoft.com/office/drawing/2014/main" id="{8239FAB6-0B6C-402C-A107-EFFF82281DAE}"/>
              </a:ext>
              <a:ext uri="{C183D7F6-B498-43B3-948B-1728B52AA6E4}">
                <adec:decorative xmlns:adec="http://schemas.microsoft.com/office/drawing/2017/decorative" val="1"/>
              </a:ext>
            </a:extLst>
          </p:cNvPr>
          <p:cNvCxnSpPr>
            <a:cxnSpLocks/>
          </p:cNvCxnSpPr>
          <p:nvPr userDrawn="1"/>
        </p:nvCxnSpPr>
        <p:spPr>
          <a:xfrm>
            <a:off x="800100" y="723900"/>
            <a:ext cx="16383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6">
            <a:extLst>
              <a:ext uri="{FF2B5EF4-FFF2-40B4-BE49-F238E27FC236}">
                <a16:creationId xmlns:a16="http://schemas.microsoft.com/office/drawing/2014/main" id="{DBE487E6-4032-4195-9823-685A39371B0C}"/>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defRPr>
            </a:lvl1pPr>
          </a:lstStyle>
          <a:p>
            <a:r>
              <a:rPr lang="en-US"/>
              <a:t>PRESENTATION TITLE</a:t>
            </a:r>
          </a:p>
        </p:txBody>
      </p:sp>
      <p:sp>
        <p:nvSpPr>
          <p:cNvPr id="14" name="Date Placeholder 5">
            <a:extLst>
              <a:ext uri="{FF2B5EF4-FFF2-40B4-BE49-F238E27FC236}">
                <a16:creationId xmlns:a16="http://schemas.microsoft.com/office/drawing/2014/main" id="{C71E06DF-BA1B-43E6-A74C-85231D2EC37E}"/>
              </a:ext>
            </a:extLst>
          </p:cNvPr>
          <p:cNvSpPr>
            <a:spLocks noGrp="1"/>
          </p:cNvSpPr>
          <p:nvPr>
            <p:ph type="dt" sz="half" idx="10"/>
          </p:nvPr>
        </p:nvSpPr>
        <p:spPr>
          <a:xfrm>
            <a:off x="8369448" y="6356350"/>
            <a:ext cx="2592594" cy="365125"/>
          </a:xfrm>
          <a:prstGeom prst="rect">
            <a:avLst/>
          </a:prstGeom>
        </p:spPr>
        <p:txBody>
          <a:bodyPr/>
          <a:lstStyle/>
          <a:p>
            <a:r>
              <a:rPr lang="en-US">
                <a:solidFill>
                  <a:srgbClr val="FFFFFF"/>
                </a:solidFill>
                <a:effectLst>
                  <a:outerShdw blurRad="38100" dist="38100" dir="2700000" algn="tl">
                    <a:srgbClr val="000000">
                      <a:alpha val="43137"/>
                    </a:srgbClr>
                  </a:outerShdw>
                </a:effectLst>
              </a:rPr>
              <a:t>2/11/20XX</a:t>
            </a:r>
            <a:endParaRPr lang="en-US" dirty="0">
              <a:solidFill>
                <a:srgbClr val="FFFFFF"/>
              </a:solidFill>
              <a:effectLst>
                <a:outerShdw blurRad="38100" dist="38100" dir="2700000" algn="tl">
                  <a:srgbClr val="000000">
                    <a:alpha val="43137"/>
                  </a:srgbClr>
                </a:outerShdw>
              </a:effectLst>
            </a:endParaRPr>
          </a:p>
        </p:txBody>
      </p:sp>
      <p:sp>
        <p:nvSpPr>
          <p:cNvPr id="15" name="Slide Number Placeholder 7">
            <a:extLst>
              <a:ext uri="{FF2B5EF4-FFF2-40B4-BE49-F238E27FC236}">
                <a16:creationId xmlns:a16="http://schemas.microsoft.com/office/drawing/2014/main" id="{0BD36B16-3F07-4955-8D4D-BC0FD17C1CE4}"/>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solidFill>
                  <a:srgbClr val="FFFFFF"/>
                </a:solidFill>
                <a:effectLst>
                  <a:outerShdw blurRad="38100" dist="38100" dir="2700000" algn="tl">
                    <a:srgbClr val="000000">
                      <a:alpha val="43137"/>
                    </a:srgbClr>
                  </a:outerShdw>
                </a:effectLst>
              </a:rPr>
              <a:t>‹#›</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86346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695A76E-1EF3-4F47-9E87-6FCAB7D5DFE2}"/>
              </a:ext>
            </a:extLst>
          </p:cNvPr>
          <p:cNvSpPr>
            <a:spLocks noGrp="1"/>
          </p:cNvSpPr>
          <p:nvPr>
            <p:ph type="title"/>
          </p:nvPr>
        </p:nvSpPr>
        <p:spPr>
          <a:xfrm>
            <a:off x="5604846" y="860615"/>
            <a:ext cx="5922279" cy="1272986"/>
          </a:xfrm>
          <a:prstGeom prst="rect">
            <a:avLst/>
          </a:prstGeom>
        </p:spPr>
        <p:txBody>
          <a:bodyPr>
            <a:normAutofit/>
          </a:bodyPr>
          <a:lstStyle/>
          <a:p>
            <a:r>
              <a:rPr lang="en-US" sz="4000"/>
              <a:t>Click to edit Master title style</a:t>
            </a:r>
            <a:endParaRPr lang="en-US" sz="4000" dirty="0"/>
          </a:p>
        </p:txBody>
      </p:sp>
      <p:sp>
        <p:nvSpPr>
          <p:cNvPr id="18" name="Picture Placeholder 16">
            <a:extLst>
              <a:ext uri="{FF2B5EF4-FFF2-40B4-BE49-F238E27FC236}">
                <a16:creationId xmlns:a16="http://schemas.microsoft.com/office/drawing/2014/main" id="{EAD023B5-9ABC-4D4A-A1AD-D4D83D662192}"/>
              </a:ext>
            </a:extLst>
          </p:cNvPr>
          <p:cNvSpPr>
            <a:spLocks noGrp="1"/>
          </p:cNvSpPr>
          <p:nvPr>
            <p:ph type="pic" sz="quarter" idx="13" hasCustomPrompt="1"/>
          </p:nvPr>
        </p:nvSpPr>
        <p:spPr>
          <a:xfrm>
            <a:off x="-1" y="1"/>
            <a:ext cx="4876799" cy="6858000"/>
          </a:xfrm>
          <a:prstGeom prst="rect">
            <a:avLst/>
          </a:prstGeom>
        </p:spPr>
        <p:txBody>
          <a:bodyPr/>
          <a:lstStyle>
            <a:lvl1pPr marL="0" indent="0" algn="ctr">
              <a:buNone/>
              <a:defRPr/>
            </a:lvl1pPr>
          </a:lstStyle>
          <a:p>
            <a:r>
              <a:rPr lang="en-US" dirty="0"/>
              <a:t>Insert photo here</a:t>
            </a:r>
          </a:p>
        </p:txBody>
      </p:sp>
      <p:cxnSp>
        <p:nvCxnSpPr>
          <p:cNvPr id="10" name="Straight Connector 9">
            <a:extLst>
              <a:ext uri="{FF2B5EF4-FFF2-40B4-BE49-F238E27FC236}">
                <a16:creationId xmlns:a16="http://schemas.microsoft.com/office/drawing/2014/main" id="{C0AFB647-646C-4130-9EF5-C19C686B184A}"/>
              </a:ext>
              <a:ext uri="{C183D7F6-B498-43B3-948B-1728B52AA6E4}">
                <adec:decorative xmlns:adec="http://schemas.microsoft.com/office/drawing/2017/decorative" val="1"/>
              </a:ext>
            </a:extLst>
          </p:cNvPr>
          <p:cNvCxnSpPr>
            <a:cxnSpLocks/>
          </p:cNvCxnSpPr>
          <p:nvPr userDrawn="1"/>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09D5546-AD01-4B29-B174-EDA7105100BE}"/>
              </a:ext>
            </a:extLst>
          </p:cNvPr>
          <p:cNvSpPr>
            <a:spLocks noGrp="1"/>
          </p:cNvSpPr>
          <p:nvPr>
            <p:ph idx="1"/>
          </p:nvPr>
        </p:nvSpPr>
        <p:spPr>
          <a:xfrm>
            <a:off x="5566943" y="2133600"/>
            <a:ext cx="6005933" cy="3774464"/>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C0A0972-FD9A-4E9D-A0A3-BD0AF8C7B74C}"/>
              </a:ext>
              <a:ext uri="{C183D7F6-B498-43B3-948B-1728B52AA6E4}">
                <adec:decorative xmlns:adec="http://schemas.microsoft.com/office/drawing/2017/decorative" val="1"/>
              </a:ext>
            </a:extLst>
          </p:cNvPr>
          <p:cNvCxnSpPr>
            <a:cxnSpLocks/>
          </p:cNvCxnSpPr>
          <p:nvPr userDrawn="1"/>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3B2F557-7BE5-4154-A82F-928EE54A585D}"/>
              </a:ext>
            </a:extLst>
          </p:cNvPr>
          <p:cNvSpPr>
            <a:spLocks noGrp="1"/>
          </p:cNvSpPr>
          <p:nvPr>
            <p:ph type="ftr" sz="quarter" idx="11"/>
          </p:nvPr>
        </p:nvSpPr>
        <p:spPr>
          <a:xfrm>
            <a:off x="715383" y="6356350"/>
            <a:ext cx="4539727" cy="365125"/>
          </a:xfrm>
          <a:prstGeom prst="rect">
            <a:avLst/>
          </a:prstGeom>
        </p:spPr>
        <p:txBody>
          <a:bodyPr/>
          <a:lstStyle>
            <a:lvl1pPr>
              <a:defRPr>
                <a:solidFill>
                  <a:schemeClr val="bg1"/>
                </a:solidFill>
                <a:effectLst/>
              </a:defRPr>
            </a:lvl1pPr>
          </a:lstStyle>
          <a:p>
            <a:r>
              <a:rPr lang="en-US"/>
              <a:t>PRESENTATION TITLE</a:t>
            </a:r>
            <a:endParaRPr lang="en-US" dirty="0"/>
          </a:p>
        </p:txBody>
      </p:sp>
      <p:sp>
        <p:nvSpPr>
          <p:cNvPr id="14" name="Date Placeholder 3">
            <a:extLst>
              <a:ext uri="{FF2B5EF4-FFF2-40B4-BE49-F238E27FC236}">
                <a16:creationId xmlns:a16="http://schemas.microsoft.com/office/drawing/2014/main" id="{DE54A7E3-1026-464C-BB67-2D7F714067E7}"/>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5" name="Slide Number Placeholder 5">
            <a:extLst>
              <a:ext uri="{FF2B5EF4-FFF2-40B4-BE49-F238E27FC236}">
                <a16:creationId xmlns:a16="http://schemas.microsoft.com/office/drawing/2014/main" id="{F1723F54-B646-4D12-AEA1-08269C254710}"/>
              </a:ext>
            </a:extLst>
          </p:cNvPr>
          <p:cNvSpPr>
            <a:spLocks noGrp="1"/>
          </p:cNvSpPr>
          <p:nvPr>
            <p:ph type="sldNum" sz="quarter" idx="12"/>
          </p:nvPr>
        </p:nvSpPr>
        <p:spPr>
          <a:xfrm>
            <a:off x="10919012" y="6356350"/>
            <a:ext cx="672354" cy="365125"/>
          </a:xfrm>
          <a:prstGeom prst="rect">
            <a:avLst/>
          </a:prstGeom>
        </p:spPr>
        <p:txBody>
          <a:bodyPr/>
          <a:lstStyle/>
          <a:p>
            <a:fld id="{E30AF5A0-43BB-4336-8627-9123B9144D80}" type="slidenum">
              <a:rPr lang="en-US" smtClean="0"/>
              <a:t>‹#›</a:t>
            </a:fld>
            <a:endParaRPr lang="en-US"/>
          </a:p>
        </p:txBody>
      </p:sp>
    </p:spTree>
    <p:extLst>
      <p:ext uri="{BB962C8B-B14F-4D97-AF65-F5344CB8AC3E}">
        <p14:creationId xmlns:p14="http://schemas.microsoft.com/office/powerpoint/2010/main" val="1050235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C8837BA0-445B-4D04-ADA9-C65084B15F90}"/>
              </a:ext>
            </a:extLst>
          </p:cNvPr>
          <p:cNvSpPr>
            <a:spLocks noGrp="1"/>
          </p:cNvSpPr>
          <p:nvPr>
            <p:ph type="title"/>
          </p:nvPr>
        </p:nvSpPr>
        <p:spPr>
          <a:xfrm>
            <a:off x="800099" y="904730"/>
            <a:ext cx="4152900" cy="1652590"/>
          </a:xfrm>
          <a:prstGeom prst="rect">
            <a:avLst/>
          </a:prstGeom>
        </p:spPr>
        <p:txBody>
          <a:bodyPr>
            <a:normAutofit/>
          </a:bodyPr>
          <a:lstStyle/>
          <a:p>
            <a:r>
              <a:rPr lang="en-US"/>
              <a:t>Click to edit Master title style</a:t>
            </a:r>
            <a:endParaRPr lang="en-US" dirty="0"/>
          </a:p>
        </p:txBody>
      </p:sp>
      <p:sp>
        <p:nvSpPr>
          <p:cNvPr id="10" name="Content Placeholder 10">
            <a:extLst>
              <a:ext uri="{FF2B5EF4-FFF2-40B4-BE49-F238E27FC236}">
                <a16:creationId xmlns:a16="http://schemas.microsoft.com/office/drawing/2014/main" id="{0CFA4CCF-323F-4998-B6BF-56207329CDA8}"/>
              </a:ext>
            </a:extLst>
          </p:cNvPr>
          <p:cNvSpPr>
            <a:spLocks noGrp="1"/>
          </p:cNvSpPr>
          <p:nvPr>
            <p:ph idx="1"/>
          </p:nvPr>
        </p:nvSpPr>
        <p:spPr>
          <a:xfrm>
            <a:off x="5133975" y="952368"/>
            <a:ext cx="6257926" cy="1773893"/>
          </a:xfrm>
          <a:prstGeom prst="rect">
            <a:avLst/>
          </a:prstGeom>
        </p:spPr>
        <p:txBody>
          <a:bodyPr>
            <a:normAutofit/>
          </a:bodyPr>
          <a:lstStyle>
            <a:lvl1pPr marL="0" indent="0">
              <a:lnSpc>
                <a:spcPct val="100000"/>
              </a:lnSpc>
              <a:buNone/>
              <a:defRPr sz="1800"/>
            </a:lvl1pPr>
          </a:lstStyle>
          <a:p>
            <a:pPr lvl="0"/>
            <a:r>
              <a:rPr lang="en-US"/>
              <a:t>Click to edit Master text styles</a:t>
            </a:r>
          </a:p>
        </p:txBody>
      </p:sp>
      <p:cxnSp>
        <p:nvCxnSpPr>
          <p:cNvPr id="13" name="Straight Connector 12">
            <a:extLst>
              <a:ext uri="{FF2B5EF4-FFF2-40B4-BE49-F238E27FC236}">
                <a16:creationId xmlns:a16="http://schemas.microsoft.com/office/drawing/2014/main" id="{DFFFF70A-3EED-4002-B2F8-FB8301C80C77}"/>
              </a:ext>
              <a:ext uri="{C183D7F6-B498-43B3-948B-1728B52AA6E4}">
                <adec:decorative xmlns:adec="http://schemas.microsoft.com/office/drawing/2017/decorative" val="1"/>
              </a:ext>
            </a:extLst>
          </p:cNvPr>
          <p:cNvCxnSpPr>
            <a:cxnSpLocks/>
          </p:cNvCxnSpPr>
          <p:nvPr userDrawn="1"/>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7">
            <a:extLst>
              <a:ext uri="{FF2B5EF4-FFF2-40B4-BE49-F238E27FC236}">
                <a16:creationId xmlns:a16="http://schemas.microsoft.com/office/drawing/2014/main" id="{DD78C1EE-0224-4362-B796-4CC7B06992BD}"/>
              </a:ext>
            </a:extLst>
          </p:cNvPr>
          <p:cNvSpPr>
            <a:spLocks noGrp="1"/>
          </p:cNvSpPr>
          <p:nvPr>
            <p:ph type="pic" sz="quarter" idx="13" hasCustomPrompt="1"/>
          </p:nvPr>
        </p:nvSpPr>
        <p:spPr>
          <a:xfrm>
            <a:off x="800099" y="3048000"/>
            <a:ext cx="5133990" cy="2737531"/>
          </a:xfrm>
          <a:prstGeom prst="rect">
            <a:avLst/>
          </a:prstGeom>
        </p:spPr>
        <p:txBody>
          <a:bodyPr/>
          <a:lstStyle>
            <a:lvl1pPr marL="0" indent="0" algn="ctr">
              <a:buNone/>
              <a:defRPr/>
            </a:lvl1pPr>
          </a:lstStyle>
          <a:p>
            <a:r>
              <a:rPr lang="en-US" dirty="0"/>
              <a:t>Insert photo here</a:t>
            </a:r>
          </a:p>
        </p:txBody>
      </p:sp>
      <p:sp>
        <p:nvSpPr>
          <p:cNvPr id="21" name="Picture Placeholder 17">
            <a:extLst>
              <a:ext uri="{FF2B5EF4-FFF2-40B4-BE49-F238E27FC236}">
                <a16:creationId xmlns:a16="http://schemas.microsoft.com/office/drawing/2014/main" id="{2C1748F4-2D05-4407-8CB0-D854F9602DA3}"/>
              </a:ext>
            </a:extLst>
          </p:cNvPr>
          <p:cNvSpPr>
            <a:spLocks noGrp="1"/>
          </p:cNvSpPr>
          <p:nvPr>
            <p:ph type="pic" sz="quarter" idx="14" hasCustomPrompt="1"/>
          </p:nvPr>
        </p:nvSpPr>
        <p:spPr>
          <a:xfrm>
            <a:off x="6209621" y="3048000"/>
            <a:ext cx="5182278" cy="2737531"/>
          </a:xfrm>
          <a:prstGeom prst="rect">
            <a:avLst/>
          </a:prstGeom>
        </p:spPr>
        <p:txBody>
          <a:bodyPr/>
          <a:lstStyle>
            <a:lvl1pPr marL="0" indent="0" algn="ctr">
              <a:buNone/>
              <a:defRPr/>
            </a:lvl1pPr>
          </a:lstStyle>
          <a:p>
            <a:r>
              <a:rPr lang="en-US" dirty="0"/>
              <a:t>Insert photo here</a:t>
            </a:r>
          </a:p>
        </p:txBody>
      </p:sp>
      <p:sp>
        <p:nvSpPr>
          <p:cNvPr id="14" name="Footer Placeholder 7">
            <a:extLst>
              <a:ext uri="{FF2B5EF4-FFF2-40B4-BE49-F238E27FC236}">
                <a16:creationId xmlns:a16="http://schemas.microsoft.com/office/drawing/2014/main" id="{59837BA4-E3C3-4F0D-A113-75128BC03EF4}"/>
              </a:ext>
            </a:extLst>
          </p:cNvPr>
          <p:cNvSpPr>
            <a:spLocks noGrp="1"/>
          </p:cNvSpPr>
          <p:nvPr>
            <p:ph type="ftr" sz="quarter" idx="11"/>
          </p:nvPr>
        </p:nvSpPr>
        <p:spPr>
          <a:xfrm>
            <a:off x="715383" y="6356350"/>
            <a:ext cx="4539727" cy="365125"/>
          </a:xfrm>
          <a:prstGeom prst="rect">
            <a:avLst/>
          </a:prstGeom>
        </p:spPr>
        <p:txBody>
          <a:bodyPr/>
          <a:lstStyle>
            <a:lvl1pPr>
              <a:defRPr/>
            </a:lvl1pPr>
          </a:lstStyle>
          <a:p>
            <a:r>
              <a:rPr lang="en-US" dirty="0"/>
              <a:t>PRESENTATION TITLE</a:t>
            </a:r>
          </a:p>
        </p:txBody>
      </p:sp>
      <p:sp>
        <p:nvSpPr>
          <p:cNvPr id="15" name="Date Placeholder 1">
            <a:extLst>
              <a:ext uri="{FF2B5EF4-FFF2-40B4-BE49-F238E27FC236}">
                <a16:creationId xmlns:a16="http://schemas.microsoft.com/office/drawing/2014/main" id="{5DA65157-50C9-4A85-912D-6DC9A606192F}"/>
              </a:ext>
            </a:extLst>
          </p:cNvPr>
          <p:cNvSpPr>
            <a:spLocks noGrp="1"/>
          </p:cNvSpPr>
          <p:nvPr>
            <p:ph type="dt" sz="half" idx="10"/>
          </p:nvPr>
        </p:nvSpPr>
        <p:spPr>
          <a:xfrm>
            <a:off x="8369448" y="6356350"/>
            <a:ext cx="2592594" cy="365125"/>
          </a:xfrm>
          <a:prstGeom prst="rect">
            <a:avLst/>
          </a:prstGeom>
        </p:spPr>
        <p:txBody>
          <a:bodyPr/>
          <a:lstStyle/>
          <a:p>
            <a:r>
              <a:rPr lang="en-US"/>
              <a:t>2/11/20XX</a:t>
            </a:r>
          </a:p>
        </p:txBody>
      </p:sp>
      <p:sp>
        <p:nvSpPr>
          <p:cNvPr id="16" name="Slide Number Placeholder 6">
            <a:extLst>
              <a:ext uri="{FF2B5EF4-FFF2-40B4-BE49-F238E27FC236}">
                <a16:creationId xmlns:a16="http://schemas.microsoft.com/office/drawing/2014/main" id="{9DE415B0-F0C3-4971-8C76-0D54D6407C42}"/>
              </a:ext>
            </a:extLst>
          </p:cNvPr>
          <p:cNvSpPr>
            <a:spLocks noGrp="1"/>
          </p:cNvSpPr>
          <p:nvPr>
            <p:ph type="sldNum" sz="quarter" idx="12"/>
          </p:nvPr>
        </p:nvSpPr>
        <p:spPr>
          <a:xfrm>
            <a:off x="10919012" y="6356350"/>
            <a:ext cx="672354" cy="365125"/>
          </a:xfrm>
          <a:prstGeom prst="rect">
            <a:avLst/>
          </a:prstGeom>
        </p:spPr>
        <p:txBody>
          <a:bodyPr/>
          <a:lstStyle/>
          <a:p>
            <a:fld id="{A53D7EE4-1EDB-42FD-B6B7-A82C9F31F0F4}" type="slidenum">
              <a:rPr lang="en-US" smtClean="0"/>
              <a:t>‹#›</a:t>
            </a:fld>
            <a:endParaRPr lang="en-US"/>
          </a:p>
        </p:txBody>
      </p:sp>
    </p:spTree>
    <p:extLst>
      <p:ext uri="{BB962C8B-B14F-4D97-AF65-F5344CB8AC3E}">
        <p14:creationId xmlns:p14="http://schemas.microsoft.com/office/powerpoint/2010/main" val="32863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4"/>
                      <a:stretch>
                        <a:fillRect/>
                      </a:stretch>
                    </p:blipFill>
                    <p:spPr>
                      <a:xfrm>
                        <a:off x="2119" y="1595"/>
                        <a:ext cx="2116"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marL="0" marR="0" lvl="0" indent="0" algn="ctr" defTabSz="342891"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1381639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2404A1-BF4E-4858-BD1C-1BEFE71B63DE}"/>
              </a:ext>
            </a:extLst>
          </p:cNvPr>
          <p:cNvSpPr>
            <a:spLocks noGrp="1"/>
          </p:cNvSpPr>
          <p:nvPr>
            <p:ph type="ctrTitle" hasCustomPrompt="1"/>
          </p:nvPr>
        </p:nvSpPr>
        <p:spPr>
          <a:xfrm>
            <a:off x="695325" y="4296094"/>
            <a:ext cx="10782299" cy="1100621"/>
          </a:xfrm>
          <a:prstGeom prst="rect">
            <a:avLst/>
          </a:prstGeom>
        </p:spPr>
        <p:txBody>
          <a:bodyPr>
            <a:normAutofit/>
          </a:bodyPr>
          <a:lstStyle>
            <a:lvl1pPr>
              <a:defRPr>
                <a:solidFill>
                  <a:schemeClr val="bg1"/>
                </a:solidFill>
              </a:defRPr>
            </a:lvl1pPr>
          </a:lstStyle>
          <a:p>
            <a:r>
              <a:rPr lang="en-US" dirty="0"/>
              <a:t>Click to add title</a:t>
            </a:r>
          </a:p>
        </p:txBody>
      </p:sp>
      <p:sp>
        <p:nvSpPr>
          <p:cNvPr id="9" name="Subtitle 2">
            <a:extLst>
              <a:ext uri="{FF2B5EF4-FFF2-40B4-BE49-F238E27FC236}">
                <a16:creationId xmlns:a16="http://schemas.microsoft.com/office/drawing/2014/main" id="{B0053544-3012-4C81-98D6-E2665A3A3F5D}"/>
              </a:ext>
            </a:extLst>
          </p:cNvPr>
          <p:cNvSpPr>
            <a:spLocks noGrp="1"/>
          </p:cNvSpPr>
          <p:nvPr>
            <p:ph type="subTitle" idx="1" hasCustomPrompt="1"/>
          </p:nvPr>
        </p:nvSpPr>
        <p:spPr>
          <a:xfrm>
            <a:off x="695324" y="5533242"/>
            <a:ext cx="9972675" cy="543505"/>
          </a:xfrm>
          <a:prstGeom prst="rect">
            <a:avLst/>
          </a:prstGeom>
        </p:spPr>
        <p:txBody>
          <a:bodyPr anchor="t"/>
          <a:lstStyle>
            <a:lvl1pPr marL="0" indent="0">
              <a:buNone/>
              <a:defRPr sz="1800">
                <a:solidFill>
                  <a:schemeClr val="bg1"/>
                </a:solidFill>
              </a:defRPr>
            </a:lvl1pPr>
          </a:lstStyle>
          <a:p>
            <a:r>
              <a:rPr lang="en-US" dirty="0"/>
              <a:t>Click to add subtitle</a:t>
            </a:r>
          </a:p>
        </p:txBody>
      </p:sp>
      <p:sp>
        <p:nvSpPr>
          <p:cNvPr id="20" name="Picture Placeholder 16">
            <a:extLst>
              <a:ext uri="{FF2B5EF4-FFF2-40B4-BE49-F238E27FC236}">
                <a16:creationId xmlns:a16="http://schemas.microsoft.com/office/drawing/2014/main" id="{C177CBDB-952D-484B-B43B-F988558931C5}"/>
              </a:ext>
            </a:extLst>
          </p:cNvPr>
          <p:cNvSpPr>
            <a:spLocks noGrp="1"/>
          </p:cNvSpPr>
          <p:nvPr>
            <p:ph type="pic" sz="quarter" idx="13" hasCustomPrompt="1"/>
          </p:nvPr>
        </p:nvSpPr>
        <p:spPr>
          <a:xfrm>
            <a:off x="800100" y="727075"/>
            <a:ext cx="5176838" cy="3071813"/>
          </a:xfrm>
          <a:prstGeom prst="rect">
            <a:avLst/>
          </a:prstGeom>
        </p:spPr>
        <p:txBody>
          <a:bodyPr/>
          <a:lstStyle>
            <a:lvl1pPr marL="0" indent="0" algn="ctr">
              <a:buNone/>
              <a:defRPr>
                <a:solidFill>
                  <a:schemeClr val="bg1"/>
                </a:solidFill>
              </a:defRPr>
            </a:lvl1pPr>
          </a:lstStyle>
          <a:p>
            <a:r>
              <a:rPr lang="en-US" dirty="0"/>
              <a:t>Insert photo here</a:t>
            </a:r>
          </a:p>
        </p:txBody>
      </p:sp>
      <p:sp>
        <p:nvSpPr>
          <p:cNvPr id="21" name="Picture Placeholder 18">
            <a:extLst>
              <a:ext uri="{FF2B5EF4-FFF2-40B4-BE49-F238E27FC236}">
                <a16:creationId xmlns:a16="http://schemas.microsoft.com/office/drawing/2014/main" id="{D789E88D-76E7-4745-B062-102E233A6722}"/>
              </a:ext>
            </a:extLst>
          </p:cNvPr>
          <p:cNvSpPr>
            <a:spLocks noGrp="1"/>
          </p:cNvSpPr>
          <p:nvPr>
            <p:ph type="pic" sz="quarter" idx="14" hasCustomPrompt="1"/>
          </p:nvPr>
        </p:nvSpPr>
        <p:spPr>
          <a:xfrm>
            <a:off x="6146800" y="727075"/>
            <a:ext cx="5245100" cy="3070225"/>
          </a:xfrm>
          <a:prstGeom prst="rect">
            <a:avLst/>
          </a:prstGeom>
        </p:spPr>
        <p:txBody>
          <a:bodyPr/>
          <a:lstStyle>
            <a:lvl1pPr marL="0" indent="0" algn="ctr">
              <a:buNone/>
              <a:defRPr>
                <a:solidFill>
                  <a:schemeClr val="bg1"/>
                </a:solidFill>
              </a:defRPr>
            </a:lvl1pPr>
          </a:lstStyle>
          <a:p>
            <a:r>
              <a:rPr lang="en-US" dirty="0"/>
              <a:t>Insert photo here</a:t>
            </a:r>
          </a:p>
        </p:txBody>
      </p:sp>
      <p:cxnSp>
        <p:nvCxnSpPr>
          <p:cNvPr id="12" name="Straight Connector 11">
            <a:extLst>
              <a:ext uri="{FF2B5EF4-FFF2-40B4-BE49-F238E27FC236}">
                <a16:creationId xmlns:a16="http://schemas.microsoft.com/office/drawing/2014/main" id="{433A5CE3-0C01-4DBF-926A-2F9BFD0432AB}"/>
              </a:ext>
              <a:ext uri="{C183D7F6-B498-43B3-948B-1728B52AA6E4}">
                <adec:decorative xmlns:adec="http://schemas.microsoft.com/office/drawing/2017/decorative" val="1"/>
              </a:ext>
            </a:extLst>
          </p:cNvPr>
          <p:cNvCxnSpPr>
            <a:cxnSpLocks/>
          </p:cNvCxnSpPr>
          <p:nvPr userDrawn="1"/>
        </p:nvCxnSpPr>
        <p:spPr>
          <a:xfrm>
            <a:off x="800100" y="4144434"/>
            <a:ext cx="106299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oter Placeholder 11">
            <a:extLst>
              <a:ext uri="{FF2B5EF4-FFF2-40B4-BE49-F238E27FC236}">
                <a16:creationId xmlns:a16="http://schemas.microsoft.com/office/drawing/2014/main" id="{083D82F8-F43B-4D01-891B-F77BC6F6F877}"/>
              </a:ext>
            </a:extLst>
          </p:cNvPr>
          <p:cNvSpPr>
            <a:spLocks noGrp="1"/>
          </p:cNvSpPr>
          <p:nvPr>
            <p:ph type="ftr" sz="quarter" idx="11"/>
          </p:nvPr>
        </p:nvSpPr>
        <p:spPr>
          <a:xfrm>
            <a:off x="715383" y="6356350"/>
            <a:ext cx="4539727" cy="365125"/>
          </a:xfrm>
        </p:spPr>
        <p:txBody>
          <a:bodyPr/>
          <a:lstStyle>
            <a:lvl1pPr>
              <a:defRPr>
                <a:solidFill>
                  <a:schemeClr val="bg1"/>
                </a:solidFill>
              </a:defRPr>
            </a:lvl1pPr>
          </a:lstStyle>
          <a:p>
            <a:r>
              <a:rPr lang="en-US" dirty="0"/>
              <a:t>PRESENTATION TITLE</a:t>
            </a:r>
          </a:p>
        </p:txBody>
      </p:sp>
      <p:sp>
        <p:nvSpPr>
          <p:cNvPr id="14" name="Date Placeholder 6">
            <a:extLst>
              <a:ext uri="{FF2B5EF4-FFF2-40B4-BE49-F238E27FC236}">
                <a16:creationId xmlns:a16="http://schemas.microsoft.com/office/drawing/2014/main" id="{B8CBC856-A31F-40C2-B7EA-91B860D3066C}"/>
              </a:ext>
            </a:extLst>
          </p:cNvPr>
          <p:cNvSpPr>
            <a:spLocks noGrp="1"/>
          </p:cNvSpPr>
          <p:nvPr>
            <p:ph type="dt" sz="half" idx="10"/>
          </p:nvPr>
        </p:nvSpPr>
        <p:spPr>
          <a:xfrm>
            <a:off x="8369448" y="6356350"/>
            <a:ext cx="2592594" cy="365125"/>
          </a:xfrm>
        </p:spPr>
        <p:txBody>
          <a:bodyPr/>
          <a:lstStyle>
            <a:lvl1pPr>
              <a:defRPr>
                <a:solidFill>
                  <a:schemeClr val="bg1"/>
                </a:solidFill>
              </a:defRPr>
            </a:lvl1pPr>
          </a:lstStyle>
          <a:p>
            <a:r>
              <a:rPr lang="en-US"/>
              <a:t>2/11/20XX</a:t>
            </a:r>
            <a:endParaRPr lang="en-US" dirty="0"/>
          </a:p>
        </p:txBody>
      </p:sp>
      <p:sp>
        <p:nvSpPr>
          <p:cNvPr id="15" name="Slide Number Placeholder 10">
            <a:extLst>
              <a:ext uri="{FF2B5EF4-FFF2-40B4-BE49-F238E27FC236}">
                <a16:creationId xmlns:a16="http://schemas.microsoft.com/office/drawing/2014/main" id="{966FFB51-C55B-469E-B3C6-1A6369920BE5}"/>
              </a:ext>
            </a:extLst>
          </p:cNvPr>
          <p:cNvSpPr>
            <a:spLocks noGrp="1"/>
          </p:cNvSpPr>
          <p:nvPr>
            <p:ph type="sldNum" sz="quarter" idx="12"/>
          </p:nvPr>
        </p:nvSpPr>
        <p:spPr>
          <a:xfrm>
            <a:off x="10919012" y="6356350"/>
            <a:ext cx="672354" cy="365125"/>
          </a:xfrm>
        </p:spPr>
        <p:txBody>
          <a:bodyPr/>
          <a:lstStyle>
            <a:lvl1pPr>
              <a:defRPr>
                <a:solidFill>
                  <a:schemeClr val="bg1"/>
                </a:solidFill>
              </a:defRPr>
            </a:lvl1pPr>
          </a:lstStyle>
          <a:p>
            <a:fld id="{A53D7EE4-1EDB-42FD-B6B7-A82C9F31F0F4}" type="slidenum">
              <a:rPr lang="en-US" smtClean="0"/>
              <a:pPr/>
              <a:t>‹#›</a:t>
            </a:fld>
            <a:endParaRPr lang="en-US" dirty="0"/>
          </a:p>
        </p:txBody>
      </p:sp>
    </p:spTree>
    <p:extLst>
      <p:ext uri="{BB962C8B-B14F-4D97-AF65-F5344CB8AC3E}">
        <p14:creationId xmlns:p14="http://schemas.microsoft.com/office/powerpoint/2010/main" val="243676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841248" y="374904"/>
            <a:ext cx="10521696" cy="686924"/>
          </a:xfrm>
          <a:prstGeom prst="rect">
            <a:avLst/>
          </a:prstGeom>
        </p:spPr>
        <p:txBody>
          <a:bodyPr>
            <a:noAutofit/>
          </a:bodyPr>
          <a:lstStyle>
            <a:lvl1pPr>
              <a:defRPr baseline="0">
                <a:solidFill>
                  <a:srgbClr val="1F1F1F"/>
                </a:solidFill>
              </a:defRPr>
            </a:lvl1pPr>
          </a:lstStyle>
          <a:p>
            <a:r>
              <a:rPr lang="en-US" dirty="0"/>
              <a:t>Insert Title, 28pt Calibri Bold (Color: RGB 33, 33, 33)</a:t>
            </a:r>
          </a:p>
        </p:txBody>
      </p:sp>
      <p:sp>
        <p:nvSpPr>
          <p:cNvPr id="12" name="Heading Placeholder 1"/>
          <p:cNvSpPr>
            <a:spLocks noGrp="1"/>
          </p:cNvSpPr>
          <p:nvPr>
            <p:ph type="body" sz="quarter" idx="12" hasCustomPrompt="1"/>
          </p:nvPr>
        </p:nvSpPr>
        <p:spPr>
          <a:xfrm>
            <a:off x="840317" y="1197864"/>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6" name="Content Placeholder 1"/>
          <p:cNvSpPr>
            <a:spLocks noGrp="1"/>
          </p:cNvSpPr>
          <p:nvPr>
            <p:ph sz="quarter" idx="13" hasCustomPrompt="1"/>
          </p:nvPr>
        </p:nvSpPr>
        <p:spPr>
          <a:xfrm>
            <a:off x="835027" y="1744746"/>
            <a:ext cx="10521949" cy="1993392"/>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17" name="Heading Placeholder 2"/>
          <p:cNvSpPr>
            <a:spLocks noGrp="1"/>
          </p:cNvSpPr>
          <p:nvPr>
            <p:ph type="body" sz="quarter" idx="14" hasCustomPrompt="1"/>
          </p:nvPr>
        </p:nvSpPr>
        <p:spPr>
          <a:xfrm>
            <a:off x="840317" y="3634948"/>
            <a:ext cx="10521696" cy="411480"/>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Heading, 22pt Calibri Bold (Color: RGB 33, 33, 33)</a:t>
            </a:r>
          </a:p>
        </p:txBody>
      </p:sp>
      <p:sp>
        <p:nvSpPr>
          <p:cNvPr id="18" name="Content Placeholder 2"/>
          <p:cNvSpPr>
            <a:spLocks noGrp="1"/>
          </p:cNvSpPr>
          <p:nvPr>
            <p:ph sz="quarter" idx="15" hasCustomPrompt="1"/>
          </p:nvPr>
        </p:nvSpPr>
        <p:spPr>
          <a:xfrm>
            <a:off x="840319" y="4054882"/>
            <a:ext cx="10521949" cy="1928313"/>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835154" y="6028292"/>
            <a:ext cx="75317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a:t>FOR INTERNAL USE ONLY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pic>
        <p:nvPicPr>
          <p:cNvPr id="11" name="Picture 10">
            <a:extLst>
              <a:ext uri="{FF2B5EF4-FFF2-40B4-BE49-F238E27FC236}">
                <a16:creationId xmlns:a16="http://schemas.microsoft.com/office/drawing/2014/main" id="{6E824094-0407-4A92-BA63-BF06FF72028C}"/>
              </a:ext>
              <a:ext uri="{C183D7F6-B498-43B3-948B-1728B52AA6E4}">
                <adec:decorative xmlns:adec="http://schemas.microsoft.com/office/drawing/2017/decorative" val="1"/>
              </a:ext>
            </a:extLst>
          </p:cNvPr>
          <p:cNvPicPr>
            <a:picLocks noChangeAspect="1"/>
          </p:cNvPicPr>
          <p:nvPr userDrawn="1"/>
        </p:nvPicPr>
        <p:blipFill rotWithShape="1">
          <a:blip r:embed="rId2"/>
          <a:srcRect l="-598" t="6015" r="48763" b="-6015"/>
          <a:stretch/>
        </p:blipFill>
        <p:spPr>
          <a:xfrm>
            <a:off x="-142042" y="0"/>
            <a:ext cx="12334043" cy="642464"/>
          </a:xfrm>
          <a:prstGeom prst="rect">
            <a:avLst/>
          </a:prstGeom>
        </p:spPr>
      </p:pic>
    </p:spTree>
    <p:extLst>
      <p:ext uri="{BB962C8B-B14F-4D97-AF65-F5344CB8AC3E}">
        <p14:creationId xmlns:p14="http://schemas.microsoft.com/office/powerpoint/2010/main" val="1228848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7" name="Content Placeholder 6"/>
          <p:cNvSpPr>
            <a:spLocks noGrp="1"/>
          </p:cNvSpPr>
          <p:nvPr>
            <p:ph sz="quarter" idx="12" hasCustomPrompt="1"/>
          </p:nvPr>
        </p:nvSpPr>
        <p:spPr>
          <a:xfrm>
            <a:off x="838202" y="1354141"/>
            <a:ext cx="5535084" cy="4352925"/>
          </a:xfrm>
          <a:prstGeom prst="rect">
            <a:avLst/>
          </a:prstGeom>
        </p:spPr>
        <p:txBody>
          <a:bodyPr/>
          <a:lstStyle/>
          <a:p>
            <a:pPr lvl="0"/>
            <a:r>
              <a:rPr lang="en-US" dirty="0"/>
              <a:t>Body Text no smaller than 18pt font, Calibri Regular</a:t>
            </a:r>
          </a:p>
          <a:p>
            <a:pPr lvl="1"/>
            <a:r>
              <a:rPr lang="en-US" dirty="0"/>
              <a:t>Second level</a:t>
            </a:r>
          </a:p>
          <a:p>
            <a:pPr lvl="2"/>
            <a:r>
              <a:rPr lang="en-US" dirty="0"/>
              <a:t>Third level</a:t>
            </a:r>
          </a:p>
          <a:p>
            <a:pPr lvl="3"/>
            <a:r>
              <a:rPr lang="en-US" dirty="0"/>
              <a:t>Fourth level</a:t>
            </a:r>
          </a:p>
        </p:txBody>
      </p:sp>
      <p:sp>
        <p:nvSpPr>
          <p:cNvPr id="9" name="Content Placeholder 8"/>
          <p:cNvSpPr>
            <a:spLocks noGrp="1"/>
          </p:cNvSpPr>
          <p:nvPr>
            <p:ph sz="quarter" idx="13" hasCustomPrompt="1"/>
          </p:nvPr>
        </p:nvSpPr>
        <p:spPr>
          <a:xfrm>
            <a:off x="6635753" y="1354141"/>
            <a:ext cx="4718049" cy="4352925"/>
          </a:xfrm>
          <a:prstGeom prst="rect">
            <a:avLst/>
          </a:prstGeo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5560480" y="915234"/>
            <a:ext cx="5141384" cy="2376609"/>
          </a:xfrm>
          <a:prstGeom prst="rect">
            <a:avLst/>
          </a:prstGeom>
        </p:spPr>
        <p:txBody>
          <a:bodyPr/>
          <a:lstStyle/>
          <a:p>
            <a:r>
              <a:rPr lang="en-US" dirty="0"/>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12192000" cy="329184"/>
          </a:xfrm>
          <a:prstGeom prst="rect">
            <a:avLst/>
          </a:prstGeom>
        </p:spPr>
      </p:pic>
      <p:sp>
        <p:nvSpPr>
          <p:cNvPr id="4" name="Title 3">
            <a:extLst>
              <a:ext uri="{FF2B5EF4-FFF2-40B4-BE49-F238E27FC236}">
                <a16:creationId xmlns:a16="http://schemas.microsoft.com/office/drawing/2014/main" id="{4110CD37-B177-4C5A-A9ED-4CD3C5A8CAE6}"/>
              </a:ext>
            </a:extLst>
          </p:cNvPr>
          <p:cNvSpPr>
            <a:spLocks noGrp="1"/>
          </p:cNvSpPr>
          <p:nvPr>
            <p:ph type="title"/>
          </p:nvPr>
        </p:nvSpPr>
        <p:spPr>
          <a:xfrm>
            <a:off x="838200" y="374904"/>
            <a:ext cx="10515600" cy="685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5979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10910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3116524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0E658E0-7378-4E50-8854-190E0019B96D}"/>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F0E658E0-7378-4E50-8854-190E0019B96D}"/>
                          </a:ext>
                        </a:extLst>
                      </p:cNvPr>
                      <p:cNvPicPr/>
                      <p:nvPr/>
                    </p:nvPicPr>
                    <p:blipFill>
                      <a:blip r:embed="rId4"/>
                      <a:stretch>
                        <a:fillRect/>
                      </a:stretch>
                    </p:blipFill>
                    <p:spPr>
                      <a:xfrm>
                        <a:off x="2119" y="1593"/>
                        <a:ext cx="2116" cy="1587"/>
                      </a:xfrm>
                      <a:prstGeom prst="rect">
                        <a:avLst/>
                      </a:prstGeom>
                    </p:spPr>
                  </p:pic>
                </p:oleObj>
              </mc:Fallback>
            </mc:AlternateContent>
          </a:graphicData>
        </a:graphic>
      </p:graphicFrame>
      <p:sp>
        <p:nvSpPr>
          <p:cNvPr id="3" name="Content Placeholder 2"/>
          <p:cNvSpPr>
            <a:spLocks noGrp="1"/>
          </p:cNvSpPr>
          <p:nvPr>
            <p:ph idx="1"/>
          </p:nvPr>
        </p:nvSpPr>
        <p:spPr>
          <a:xfrm>
            <a:off x="609600" y="990605"/>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336587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91BECE9-3A03-40B9-9D97-28993E0926CF}"/>
              </a:ext>
            </a:extLst>
          </p:cNvPr>
          <p:cNvGraphicFramePr>
            <a:graphicFrameLocks noChangeAspect="1"/>
          </p:cNvGraphicFramePr>
          <p:nvPr userDrawn="1">
            <p:custDataLst>
              <p:tags r:id="rId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a:extLst>
                          <a:ext uri="{FF2B5EF4-FFF2-40B4-BE49-F238E27FC236}">
                            <a16:creationId xmlns:a16="http://schemas.microsoft.com/office/drawing/2014/main" id="{691BECE9-3A03-40B9-9D97-28993E0926CF}"/>
                          </a:ext>
                        </a:extLst>
                      </p:cNvPr>
                      <p:cNvPicPr/>
                      <p:nvPr/>
                    </p:nvPicPr>
                    <p:blipFill>
                      <a:blip r:embed="rId4"/>
                      <a:stretch>
                        <a:fillRect/>
                      </a:stretch>
                    </p:blipFill>
                    <p:spPr>
                      <a:xfrm>
                        <a:off x="2119" y="1593"/>
                        <a:ext cx="2116"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126941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6"/>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859" y="273060"/>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755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077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251200" y="4953005"/>
            <a:ext cx="7315200" cy="365125"/>
          </a:xfrm>
          <a:prstGeom prst="rect">
            <a:avLst/>
          </a:prstGeom>
        </p:spPr>
        <p:txBody>
          <a:bodyPr lIns="91440" tIns="45720" rIns="91440" bIns="45720"/>
          <a:lstStyle>
            <a:lvl1pPr algn="ctr">
              <a:defRPr sz="788"/>
            </a:lvl1p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38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ags" Target="../tags/tag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1.emf"/><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oleObject" Target="../embeddings/oleObject4.bin"/><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12"/>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14"/>
                      <a:stretch>
                        <a:fillRect/>
                      </a:stretch>
                    </p:blipFill>
                    <p:spPr>
                      <a:xfrm>
                        <a:off x="2119" y="1593"/>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Slide Number Placeholder 5"/>
          <p:cNvSpPr>
            <a:spLocks noGrp="1"/>
          </p:cNvSpPr>
          <p:nvPr>
            <p:ph type="sldNum" sz="quarter" idx="4"/>
          </p:nvPr>
        </p:nvSpPr>
        <p:spPr>
          <a:xfrm>
            <a:off x="9250441" y="6400237"/>
            <a:ext cx="284480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2785" y="6163811"/>
            <a:ext cx="2190468"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4103298" y="6385809"/>
            <a:ext cx="5486400" cy="219291"/>
          </a:xfrm>
          <a:prstGeom prst="rect">
            <a:avLst/>
          </a:prstGeom>
          <a:noFill/>
        </p:spPr>
        <p:txBody>
          <a:bodyPr wrap="square" rtlCol="0">
            <a:spAutoFit/>
          </a:bodyPr>
          <a:lstStyle/>
          <a:p>
            <a:pPr defTabSz="685800"/>
            <a:r>
              <a:rPr lang="en-US" sz="825" dirty="0">
                <a:solidFill>
                  <a:prstClr val="white"/>
                </a:solidFill>
              </a:rPr>
              <a:t>Draft – Pre-Decisional Deliberative Document Internal VA Use Only</a:t>
            </a:r>
          </a:p>
        </p:txBody>
      </p:sp>
    </p:spTree>
    <p:extLst>
      <p:ext uri="{BB962C8B-B14F-4D97-AF65-F5344CB8AC3E}">
        <p14:creationId xmlns:p14="http://schemas.microsoft.com/office/powerpoint/2010/main" val="1855351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DD5BDD-0EF3-4EAE-81F4-BCDCDBD76F9D}"/>
              </a:ext>
            </a:extLst>
          </p:cNvPr>
          <p:cNvGraphicFramePr>
            <a:graphicFrameLocks noChangeAspect="1"/>
          </p:cNvGraphicFramePr>
          <p:nvPr userDrawn="1">
            <p:custDataLst>
              <p:tags r:id="rId21"/>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23" imgW="395" imgH="394" progId="TCLayout.ActiveDocument.1">
                  <p:embed/>
                </p:oleObj>
              </mc:Choice>
              <mc:Fallback>
                <p:oleObj name="think-cell Slide" r:id="rId23" imgW="395" imgH="394" progId="TCLayout.ActiveDocument.1">
                  <p:embed/>
                  <p:pic>
                    <p:nvPicPr>
                      <p:cNvPr id="4" name="Object 3" hidden="1">
                        <a:extLst>
                          <a:ext uri="{FF2B5EF4-FFF2-40B4-BE49-F238E27FC236}">
                            <a16:creationId xmlns:a16="http://schemas.microsoft.com/office/drawing/2014/main" id="{C4DD5BDD-0EF3-4EAE-81F4-BCDCDBD76F9D}"/>
                          </a:ext>
                        </a:extLst>
                      </p:cNvPr>
                      <p:cNvPicPr/>
                      <p:nvPr/>
                    </p:nvPicPr>
                    <p:blipFill>
                      <a:blip r:embed="rId24"/>
                      <a:stretch>
                        <a:fillRect/>
                      </a:stretch>
                    </p:blipFill>
                    <p:spPr>
                      <a:xfrm>
                        <a:off x="2119" y="1593"/>
                        <a:ext cx="2116"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DFEA488-B13E-4BE4-9DB4-BEFF8A810035}"/>
              </a:ext>
            </a:extLst>
          </p:cNvPr>
          <p:cNvSpPr/>
          <p:nvPr userDrawn="1">
            <p:custDataLst>
              <p:tags r:id="rId22"/>
            </p:custDataLst>
          </p:nvPr>
        </p:nvSpPr>
        <p:spPr>
          <a:xfrm>
            <a:off x="1" y="0"/>
            <a:ext cx="211667"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fontAlgn="base">
              <a:spcBef>
                <a:spcPct val="0"/>
              </a:spcBef>
              <a:spcAft>
                <a:spcPct val="0"/>
              </a:spcAft>
            </a:pPr>
            <a:endParaRPr lang="en-US" sz="330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3" name="Text Placeholder 2"/>
          <p:cNvSpPr>
            <a:spLocks noGrp="1"/>
          </p:cNvSpPr>
          <p:nvPr>
            <p:ph type="body" idx="1"/>
          </p:nvPr>
        </p:nvSpPr>
        <p:spPr>
          <a:xfrm>
            <a:off x="230038" y="1066800"/>
            <a:ext cx="10972800" cy="49667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350" dirty="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9250441" y="6400237"/>
            <a:ext cx="284480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pPr defTabSz="342900" fontAlgn="base">
              <a:spcBef>
                <a:spcPct val="0"/>
              </a:spcBef>
              <a:spcAft>
                <a:spcPct val="0"/>
              </a:spcAft>
            </a:pPr>
            <a:fld id="{D983F1FA-211D-3044-9E35-958DFBC26156}" type="slidenum">
              <a:rPr lang="en-US" smtClean="0">
                <a:solidFill>
                  <a:prstClr val="white"/>
                </a:solidFill>
              </a:rPr>
              <a:pPr defTabSz="342900" fontAlgn="base">
                <a:spcBef>
                  <a:spcPct val="0"/>
                </a:spcBef>
                <a:spcAft>
                  <a:spcPct val="0"/>
                </a:spcAft>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112785" y="6163811"/>
            <a:ext cx="2112830"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B1FB390-1747-40D3-92C6-1C90C2EB3779}"/>
              </a:ext>
            </a:extLst>
          </p:cNvPr>
          <p:cNvSpPr/>
          <p:nvPr userDrawn="1"/>
        </p:nvSpPr>
        <p:spPr>
          <a:xfrm>
            <a:off x="0" y="10626"/>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fontAlgn="base">
              <a:spcBef>
                <a:spcPct val="0"/>
              </a:spcBef>
              <a:spcAft>
                <a:spcPct val="0"/>
              </a:spcAft>
            </a:pPr>
            <a:endParaRPr lang="en-US" sz="18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86264" y="-1"/>
            <a:ext cx="12278264" cy="73152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4805182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dt="0"/>
  <p:txStyles>
    <p:titleStyle>
      <a:lvl1pPr algn="ctr" defTabSz="3429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sym typeface="Arial" panose="020B0604020202020204" pitchFamily="34"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jpeg"/><Relationship Id="rId12" Type="http://schemas.openxmlformats.org/officeDocument/2006/relationships/image" Target="cid:image002.png@01D42E47.ADADEF00"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hyperlink" Target="https://www.va.gov/centerforminorityveterans/" TargetMode="External"/><Relationship Id="rId10" Type="http://schemas.openxmlformats.org/officeDocument/2006/relationships/image" Target="../media/image21.png"/><Relationship Id="rId4" Type="http://schemas.openxmlformats.org/officeDocument/2006/relationships/hyperlink" Target="mailto:vacocmv@va.gov" TargetMode="External"/><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gcc02.safelinks.protection.outlook.com/?url=https%3A%2F%2Fwww.congress.gov%2Fbill%2F118th-congress%2Fhouse-bill%2F4325%3Fs%3D1%26r%3D13&amp;data=05%7C01%7C%7Cd45adfac4b4541fe3b9608db936ed04a%7Ce95f1b23abaf45ee821db7ab251ab3bf%7C0%7C0%7C638265876366205757%7CUnknown%7CTWFpbGZsb3d8eyJWIjoiMC4wLjAwMDAiLCJQIjoiV2luMzIiLCJBTiI6Ik1haWwiLCJXVCI6Mn0%3D%7C3000%7C%7C%7C&amp;sdata=By2Y95bhk%2BHM144RSKUt6A1g2L7z%2FBQWRWe%2BMyJg5QY%3D&amp;reserved=0"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va.gov/centerforminorityveterans/acmv/index.asp"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37C1CB-2CA8-FCAF-466D-FA9E71E1F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2633C05-E463-2030-9705-A4DC82DAAEAC}"/>
              </a:ext>
            </a:extLst>
          </p:cNvPr>
          <p:cNvSpPr txBox="1"/>
          <p:nvPr/>
        </p:nvSpPr>
        <p:spPr>
          <a:xfrm>
            <a:off x="2290822" y="5749722"/>
            <a:ext cx="6457252" cy="830997"/>
          </a:xfrm>
          <a:prstGeom prst="rect">
            <a:avLst/>
          </a:prstGeom>
          <a:noFill/>
        </p:spPr>
        <p:txBody>
          <a:bodyPr wrap="square" rtlCol="0">
            <a:spAutoFit/>
          </a:bodyPr>
          <a:lstStyle/>
          <a:p>
            <a:r>
              <a:rPr lang="en-US" sz="2400" b="1" dirty="0">
                <a:solidFill>
                  <a:schemeClr val="bg1"/>
                </a:solidFill>
                <a:latin typeface="Trade Gothic Next Rounded" panose="020F0502020204030204" pitchFamily="34" charset="0"/>
              </a:rPr>
              <a:t>VA Center for Minority Veterans</a:t>
            </a:r>
          </a:p>
          <a:p>
            <a:r>
              <a:rPr lang="en-US" sz="2400" b="1" dirty="0">
                <a:solidFill>
                  <a:schemeClr val="bg1"/>
                </a:solidFill>
                <a:latin typeface="Trade Gothic Next Rounded" panose="020F0502020204030204" pitchFamily="34" charset="0"/>
              </a:rPr>
              <a:t>Dr. Stephanie </a:t>
            </a:r>
            <a:r>
              <a:rPr lang="en-US" sz="2400" b="1" dirty="0" err="1">
                <a:solidFill>
                  <a:schemeClr val="bg1"/>
                </a:solidFill>
                <a:latin typeface="Trade Gothic Next Rounded" panose="020F0502020204030204" pitchFamily="34" charset="0"/>
              </a:rPr>
              <a:t>Guedj</a:t>
            </a:r>
            <a:endParaRPr lang="en-US" sz="2400" b="1" dirty="0">
              <a:solidFill>
                <a:schemeClr val="bg1"/>
              </a:solidFill>
              <a:latin typeface="Trade Gothic Next Rounded" panose="020F0502020204030204" pitchFamily="34" charset="0"/>
            </a:endParaRPr>
          </a:p>
        </p:txBody>
      </p:sp>
      <p:pic>
        <p:nvPicPr>
          <p:cNvPr id="3" name="Picture 2" descr="A person smiling in front of flags&#10;&#10;Description automatically generated">
            <a:extLst>
              <a:ext uri="{FF2B5EF4-FFF2-40B4-BE49-F238E27FC236}">
                <a16:creationId xmlns:a16="http://schemas.microsoft.com/office/drawing/2014/main" id="{6C29B2B2-59D3-CE11-ED13-4E0EA8B7B4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973" y="5000605"/>
            <a:ext cx="1385849" cy="1498233"/>
          </a:xfrm>
          <a:prstGeom prst="rect">
            <a:avLst/>
          </a:prstGeom>
          <a:noFill/>
          <a:ln>
            <a:noFill/>
          </a:ln>
        </p:spPr>
      </p:pic>
    </p:spTree>
    <p:extLst>
      <p:ext uri="{BB962C8B-B14F-4D97-AF65-F5344CB8AC3E}">
        <p14:creationId xmlns:p14="http://schemas.microsoft.com/office/powerpoint/2010/main" val="202883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8632" y="1641183"/>
            <a:ext cx="4286250" cy="4190513"/>
          </a:xfrm>
          <a:prstGeom prst="rect">
            <a:avLst/>
          </a:prstGeom>
        </p:spPr>
        <p:txBody>
          <a:bodyPr vert="horz" lIns="91440" tIns="45720" rIns="91440" bIns="45720" rtlCol="0" anchor="t">
            <a:normAutofit/>
          </a:bodyPr>
          <a:lstStyle/>
          <a:p>
            <a:pPr marL="0" indent="0">
              <a:buNone/>
            </a:pPr>
            <a:endParaRPr lang="en-US" sz="1600" dirty="0">
              <a:latin typeface="Arial"/>
              <a:cs typeface="Arial"/>
            </a:endParaRPr>
          </a:p>
          <a:p>
            <a:pPr marL="0" indent="0">
              <a:buNone/>
            </a:pPr>
            <a:r>
              <a:rPr lang="en-US" sz="1800" dirty="0">
                <a:latin typeface="Segoe UI"/>
                <a:cs typeface="Arial"/>
              </a:rPr>
              <a:t>Support and initiate activities that educate and sensitize internal and external partners to the unique needs of minority Veterans.</a:t>
            </a:r>
            <a:endParaRPr lang="en-US" sz="1800" dirty="0">
              <a:latin typeface="Segoe UI"/>
              <a:cs typeface="Calibri"/>
            </a:endParaRPr>
          </a:p>
          <a:p>
            <a:pPr marL="0" indent="0">
              <a:buNone/>
            </a:pPr>
            <a:endParaRPr lang="en-US" sz="1800" dirty="0">
              <a:latin typeface="Segoe UI"/>
              <a:cs typeface="Arial" panose="020B0604020202020204" pitchFamily="34" charset="0"/>
            </a:endParaRPr>
          </a:p>
          <a:p>
            <a:pPr marL="0" indent="0">
              <a:buNone/>
            </a:pPr>
            <a:r>
              <a:rPr lang="en-US" sz="1800" dirty="0">
                <a:latin typeface="Segoe UI"/>
                <a:cs typeface="Arial"/>
              </a:rPr>
              <a:t>Target and participate in outreach activities and educational forums utilizing Community Networks.</a:t>
            </a:r>
          </a:p>
          <a:p>
            <a:pPr marL="0" indent="0">
              <a:buNone/>
            </a:pPr>
            <a:endParaRPr lang="en-US" sz="1800" dirty="0">
              <a:latin typeface="Segoe UI"/>
              <a:cs typeface="Arial" panose="020B0604020202020204" pitchFamily="34" charset="0"/>
            </a:endParaRPr>
          </a:p>
          <a:p>
            <a:pPr marL="0" indent="0">
              <a:buNone/>
            </a:pPr>
            <a:r>
              <a:rPr lang="en-US" sz="1800" dirty="0">
                <a:latin typeface="Segoe UI"/>
                <a:cs typeface="Arial"/>
              </a:rPr>
              <a:t>Assist CMV in disseminating information.</a:t>
            </a:r>
          </a:p>
        </p:txBody>
      </p:sp>
      <p:sp>
        <p:nvSpPr>
          <p:cNvPr id="2" name="Title 1"/>
          <p:cNvSpPr>
            <a:spLocks noGrp="1"/>
          </p:cNvSpPr>
          <p:nvPr>
            <p:ph type="title"/>
          </p:nvPr>
        </p:nvSpPr>
        <p:spPr>
          <a:xfrm>
            <a:off x="1524001" y="80709"/>
            <a:ext cx="8958847" cy="719418"/>
          </a:xfrm>
        </p:spPr>
        <p:txBody>
          <a:bodyPr>
            <a:noAutofit/>
          </a:bodyPr>
          <a:lstStyle/>
          <a:p>
            <a:r>
              <a:rPr lang="en-US">
                <a:latin typeface="Calibri"/>
                <a:cs typeface="Arial"/>
              </a:rPr>
              <a:t>Outreach, Engagement and Collaboration</a:t>
            </a:r>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1000"/>
                    </a14:imgEffect>
                  </a14:imgLayer>
                </a14:imgProps>
              </a:ext>
              <a:ext uri="{28A0092B-C50C-407E-A947-70E740481C1C}">
                <a14:useLocalDpi xmlns:a14="http://schemas.microsoft.com/office/drawing/2010/main" val="0"/>
              </a:ext>
            </a:extLst>
          </a:blip>
          <a:srcRect/>
          <a:stretch>
            <a:fillRect/>
          </a:stretch>
        </p:blipFill>
        <p:spPr bwMode="auto">
          <a:xfrm>
            <a:off x="1709153" y="1540047"/>
            <a:ext cx="2102041" cy="1417757"/>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37000"/>
                    </a14:imgEffect>
                  </a14:imgLayer>
                </a14:imgProps>
              </a:ext>
              <a:ext uri="{28A0092B-C50C-407E-A947-70E740481C1C}">
                <a14:useLocalDpi xmlns:a14="http://schemas.microsoft.com/office/drawing/2010/main" val="0"/>
              </a:ext>
            </a:extLst>
          </a:blip>
          <a:srcRect/>
          <a:stretch>
            <a:fillRect/>
          </a:stretch>
        </p:blipFill>
        <p:spPr bwMode="auto">
          <a:xfrm>
            <a:off x="1692588" y="3093608"/>
            <a:ext cx="2117413" cy="1285662"/>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9000" contrast="20000"/>
                    </a14:imgEffect>
                  </a14:imgLayer>
                </a14:imgProps>
              </a:ext>
              <a:ext uri="{28A0092B-C50C-407E-A947-70E740481C1C}">
                <a14:useLocalDpi xmlns:a14="http://schemas.microsoft.com/office/drawing/2010/main" val="0"/>
              </a:ext>
            </a:extLst>
          </a:blip>
          <a:stretch>
            <a:fillRect/>
          </a:stretch>
        </p:blipFill>
        <p:spPr>
          <a:xfrm>
            <a:off x="1623530" y="4477563"/>
            <a:ext cx="2190721" cy="1397118"/>
          </a:xfrm>
          <a:prstGeom prst="rect">
            <a:avLst/>
          </a:prstGeom>
          <a:noFill/>
          <a:effectLst>
            <a:outerShdw blurRad="50800" dist="38100" dir="18900000" algn="bl" rotWithShape="0">
              <a:prstClr val="black">
                <a:alpha val="40000"/>
              </a:prstClr>
            </a:outerShdw>
          </a:effectLst>
        </p:spPr>
      </p:pic>
      <p:pic>
        <p:nvPicPr>
          <p:cNvPr id="4098" name="Picture 2">
            <a:extLst>
              <a:ext uri="{FF2B5EF4-FFF2-40B4-BE49-F238E27FC236}">
                <a16:creationId xmlns:a16="http://schemas.microsoft.com/office/drawing/2014/main" id="{18152984-7F87-4F72-AA75-4BA2C21C8B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4771"/>
          <a:stretch/>
        </p:blipFill>
        <p:spPr bwMode="auto">
          <a:xfrm>
            <a:off x="8329183" y="1540046"/>
            <a:ext cx="1957818" cy="125275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5">
            <a:extLst>
              <a:ext uri="{FF2B5EF4-FFF2-40B4-BE49-F238E27FC236}">
                <a16:creationId xmlns:a16="http://schemas.microsoft.com/office/drawing/2014/main" id="{16065ACC-EA99-4DCD-AF6E-ECD27A36B9A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8889" r="20000"/>
          <a:stretch/>
        </p:blipFill>
        <p:spPr>
          <a:xfrm rot="5400000">
            <a:off x="8661255" y="2574179"/>
            <a:ext cx="1309728" cy="1921884"/>
          </a:xfrm>
          <a:prstGeom prst="rect">
            <a:avLst/>
          </a:prstGeom>
          <a:noFill/>
          <a:effectLst>
            <a:outerShdw blurRad="50800" dist="38100" dir="18900000" algn="bl" rotWithShape="0">
              <a:prstClr val="black">
                <a:alpha val="40000"/>
              </a:prstClr>
            </a:outerShdw>
          </a:effectLst>
        </p:spPr>
      </p:pic>
      <p:pic>
        <p:nvPicPr>
          <p:cNvPr id="4099" name="Picture 3" descr="cid:image002.png@01D42E47.ADADEF00">
            <a:extLst>
              <a:ext uri="{FF2B5EF4-FFF2-40B4-BE49-F238E27FC236}">
                <a16:creationId xmlns:a16="http://schemas.microsoft.com/office/drawing/2014/main" id="{3B690CF6-6E53-46B3-962C-060E3982833C}"/>
              </a:ext>
            </a:extLst>
          </p:cNvPr>
          <p:cNvPicPr>
            <a:picLocks noChangeAspect="1" noChangeArrowheads="1"/>
          </p:cNvPicPr>
          <p:nvPr/>
        </p:nvPicPr>
        <p:blipFill rotWithShape="1">
          <a:blip r:embed="rId11" r:link="rId12">
            <a:extLst>
              <a:ext uri="{28A0092B-C50C-407E-A947-70E740481C1C}">
                <a14:useLocalDpi xmlns:a14="http://schemas.microsoft.com/office/drawing/2010/main" val="0"/>
              </a:ext>
            </a:extLst>
          </a:blip>
          <a:srcRect l="52560" t="12709" b="24231"/>
          <a:stretch>
            <a:fillRect/>
          </a:stretch>
        </p:blipFill>
        <p:spPr bwMode="auto">
          <a:xfrm>
            <a:off x="8355177" y="4277446"/>
            <a:ext cx="1921884" cy="1479010"/>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330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AA774F6-BBA5-4B8D-9568-7A021F5022F6}"/>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a:extLst>
              <a:ext uri="{FF2B5EF4-FFF2-40B4-BE49-F238E27FC236}">
                <a16:creationId xmlns:a16="http://schemas.microsoft.com/office/drawing/2014/main" id="{555DE748-1F05-4EB8-8DBD-9024E50F613B}"/>
              </a:ext>
            </a:extLst>
          </p:cNvPr>
          <p:cNvSpPr>
            <a:spLocks noGrp="1"/>
          </p:cNvSpPr>
          <p:nvPr>
            <p:ph type="title"/>
          </p:nvPr>
        </p:nvSpPr>
        <p:spPr/>
        <p:txBody>
          <a:bodyPr>
            <a:normAutofit/>
          </a:bodyPr>
          <a:lstStyle/>
          <a:p>
            <a:r>
              <a:rPr lang="en-US" sz="3200" dirty="0"/>
              <a:t>Connect with CMV </a:t>
            </a:r>
          </a:p>
        </p:txBody>
      </p:sp>
      <p:pic>
        <p:nvPicPr>
          <p:cNvPr id="6" name="Picture 5" descr="Qr code&#10;&#10;Description automatically generated">
            <a:extLst>
              <a:ext uri="{FF2B5EF4-FFF2-40B4-BE49-F238E27FC236}">
                <a16:creationId xmlns:a16="http://schemas.microsoft.com/office/drawing/2014/main" id="{1C6431E5-FECD-48F2-8D46-CF71AFA00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077" y="1196399"/>
            <a:ext cx="4465202" cy="4465202"/>
          </a:xfrm>
          <a:prstGeom prst="rect">
            <a:avLst/>
          </a:prstGeom>
        </p:spPr>
      </p:pic>
      <p:sp>
        <p:nvSpPr>
          <p:cNvPr id="7" name="Content Placeholder 1">
            <a:extLst>
              <a:ext uri="{FF2B5EF4-FFF2-40B4-BE49-F238E27FC236}">
                <a16:creationId xmlns:a16="http://schemas.microsoft.com/office/drawing/2014/main" id="{9F754D68-7C30-4A9F-AE2B-BDCBC36B3370}"/>
              </a:ext>
            </a:extLst>
          </p:cNvPr>
          <p:cNvSpPr txBox="1">
            <a:spLocks/>
          </p:cNvSpPr>
          <p:nvPr/>
        </p:nvSpPr>
        <p:spPr>
          <a:xfrm>
            <a:off x="1093195" y="4409642"/>
            <a:ext cx="9956494" cy="2289614"/>
          </a:xfrm>
          <a:prstGeom prst="rect">
            <a:avLst/>
          </a:prstGeom>
        </p:spPr>
        <p:txBody>
          <a:bodyPr vert="horz" lIns="91440" tIns="45720" rIns="91440" bIns="45720" rtlCol="0">
            <a:noAutofit/>
          </a:bodyPr>
          <a:lst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sym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2800" dirty="0">
                <a:solidFill>
                  <a:srgbClr val="0070C0"/>
                </a:solidFill>
                <a:hlinkClick r:id="rId4">
                  <a:extLst>
                    <a:ext uri="{A12FA001-AC4F-418D-AE19-62706E023703}">
                      <ahyp:hlinkClr xmlns:ahyp="http://schemas.microsoft.com/office/drawing/2018/hyperlinkcolor" val="tx"/>
                    </a:ext>
                  </a:extLst>
                </a:hlinkClick>
              </a:rPr>
              <a:t>vacocmv@va.gov</a:t>
            </a:r>
            <a:r>
              <a:rPr lang="en-US" sz="2800" dirty="0">
                <a:solidFill>
                  <a:srgbClr val="0070C0"/>
                </a:solidFill>
                <a:highlight>
                  <a:srgbClr val="FFFF00"/>
                </a:highlight>
              </a:rPr>
              <a:t>  </a:t>
            </a:r>
            <a:endParaRPr lang="en-US" sz="2800" dirty="0"/>
          </a:p>
          <a:p>
            <a:pPr marL="0" indent="0">
              <a:buFont typeface="Arial"/>
              <a:buNone/>
            </a:pPr>
            <a:r>
              <a:rPr lang="en-US" sz="2800" b="1" dirty="0"/>
              <a:t>(202) 461-6191</a:t>
            </a:r>
            <a:br>
              <a:rPr lang="en-US" sz="2800" dirty="0"/>
            </a:br>
            <a:r>
              <a:rPr lang="en-US" sz="2800" dirty="0">
                <a:solidFill>
                  <a:srgbClr val="0070C0"/>
                </a:solidFill>
                <a:hlinkClick r:id="rId5">
                  <a:extLst>
                    <a:ext uri="{A12FA001-AC4F-418D-AE19-62706E023703}">
                      <ahyp:hlinkClr xmlns:ahyp="http://schemas.microsoft.com/office/drawing/2018/hyperlinkcolor" val="tx"/>
                    </a:ext>
                  </a:extLst>
                </a:hlinkClick>
              </a:rPr>
              <a:t>www.va.gov/centerforminorityveterans/</a:t>
            </a:r>
            <a:r>
              <a:rPr lang="en-US" sz="2800" dirty="0">
                <a:solidFill>
                  <a:srgbClr val="0070C0"/>
                </a:solidFill>
              </a:rPr>
              <a:t>  </a:t>
            </a:r>
          </a:p>
        </p:txBody>
      </p:sp>
      <p:pic>
        <p:nvPicPr>
          <p:cNvPr id="12" name="Graphic 11" descr="Email outline">
            <a:extLst>
              <a:ext uri="{FF2B5EF4-FFF2-40B4-BE49-F238E27FC236}">
                <a16:creationId xmlns:a16="http://schemas.microsoft.com/office/drawing/2014/main" id="{87A94E9E-C96A-48B1-9604-9D0108C582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156" y="4409642"/>
            <a:ext cx="459451" cy="459451"/>
          </a:xfrm>
          <a:prstGeom prst="rect">
            <a:avLst/>
          </a:prstGeom>
        </p:spPr>
      </p:pic>
      <p:pic>
        <p:nvPicPr>
          <p:cNvPr id="16" name="Graphic 15" descr="Speaker phone outline">
            <a:extLst>
              <a:ext uri="{FF2B5EF4-FFF2-40B4-BE49-F238E27FC236}">
                <a16:creationId xmlns:a16="http://schemas.microsoft.com/office/drawing/2014/main" id="{5CAE8A8C-3289-4A62-A5C9-A2958A7147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568" y="4858602"/>
            <a:ext cx="570693" cy="570693"/>
          </a:xfrm>
          <a:prstGeom prst="rect">
            <a:avLst/>
          </a:prstGeom>
        </p:spPr>
      </p:pic>
      <p:pic>
        <p:nvPicPr>
          <p:cNvPr id="18" name="Graphic 17" descr="Internet outline">
            <a:extLst>
              <a:ext uri="{FF2B5EF4-FFF2-40B4-BE49-F238E27FC236}">
                <a16:creationId xmlns:a16="http://schemas.microsoft.com/office/drawing/2014/main" id="{8403F536-B04B-4353-BE5E-66C6BE37A5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567" y="5318053"/>
            <a:ext cx="570693" cy="570693"/>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05CE48B5-657F-4483-82E5-1BE3146C8E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602" y="1104280"/>
            <a:ext cx="3810008" cy="749810"/>
          </a:xfrm>
          <a:prstGeom prst="rect">
            <a:avLst/>
          </a:prstGeom>
        </p:spPr>
      </p:pic>
      <p:sp>
        <p:nvSpPr>
          <p:cNvPr id="21" name="TextBox 20">
            <a:extLst>
              <a:ext uri="{FF2B5EF4-FFF2-40B4-BE49-F238E27FC236}">
                <a16:creationId xmlns:a16="http://schemas.microsoft.com/office/drawing/2014/main" id="{45A47ACF-FAA6-4092-82C3-AC2D6F9F83C5}"/>
              </a:ext>
            </a:extLst>
          </p:cNvPr>
          <p:cNvSpPr txBox="1"/>
          <p:nvPr/>
        </p:nvSpPr>
        <p:spPr>
          <a:xfrm>
            <a:off x="479602" y="2943003"/>
            <a:ext cx="6274283" cy="461665"/>
          </a:xfrm>
          <a:prstGeom prst="rect">
            <a:avLst/>
          </a:prstGeom>
          <a:noFill/>
        </p:spPr>
        <p:txBody>
          <a:bodyPr wrap="square" rtlCol="0">
            <a:spAutoFit/>
          </a:bodyPr>
          <a:lstStyle/>
          <a:p>
            <a:r>
              <a:rPr lang="en-US" sz="2400" b="1" dirty="0"/>
              <a:t>Scan our QR code to join our mailing list!</a:t>
            </a:r>
          </a:p>
        </p:txBody>
      </p:sp>
      <p:sp>
        <p:nvSpPr>
          <p:cNvPr id="28" name="Arrow: Right 27">
            <a:extLst>
              <a:ext uri="{FF2B5EF4-FFF2-40B4-BE49-F238E27FC236}">
                <a16:creationId xmlns:a16="http://schemas.microsoft.com/office/drawing/2014/main" id="{CE445A28-40DC-463E-9633-F50F0B1B5629}"/>
              </a:ext>
            </a:extLst>
          </p:cNvPr>
          <p:cNvSpPr/>
          <p:nvPr/>
        </p:nvSpPr>
        <p:spPr>
          <a:xfrm>
            <a:off x="6096000" y="3034086"/>
            <a:ext cx="1101505" cy="2794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02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 </a:t>
            </a:r>
          </a:p>
        </p:txBody>
      </p:sp>
      <p:pic>
        <p:nvPicPr>
          <p:cNvPr id="7" name="Picture 6">
            <a:extLst>
              <a:ext uri="{FF2B5EF4-FFF2-40B4-BE49-F238E27FC236}">
                <a16:creationId xmlns:a16="http://schemas.microsoft.com/office/drawing/2014/main" id="{A368B941-5C06-4252-A20C-7E01D6B94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0233" y="1716457"/>
            <a:ext cx="3351534" cy="3425086"/>
          </a:xfrm>
          <a:prstGeom prst="rect">
            <a:avLst/>
          </a:prstGeom>
        </p:spPr>
      </p:pic>
      <p:sp>
        <p:nvSpPr>
          <p:cNvPr id="8" name="Title 6">
            <a:extLst>
              <a:ext uri="{FF2B5EF4-FFF2-40B4-BE49-F238E27FC236}">
                <a16:creationId xmlns:a16="http://schemas.microsoft.com/office/drawing/2014/main" id="{740FA4C0-2EFE-41DC-B950-2E316C1205D1}"/>
              </a:ext>
            </a:extLst>
          </p:cNvPr>
          <p:cNvSpPr txBox="1">
            <a:spLocks/>
          </p:cNvSpPr>
          <p:nvPr/>
        </p:nvSpPr>
        <p:spPr>
          <a:xfrm>
            <a:off x="152400" y="-14990"/>
            <a:ext cx="12192000" cy="731520"/>
          </a:xfrm>
          <a:prstGeom prst="rect">
            <a:avLst/>
          </a:prstGeom>
        </p:spPr>
        <p:txBody>
          <a:bodyPr vert="horz" lIns="91440" tIns="45720" rIns="91440" bIns="45720" rtlCol="0" anchor="ctr">
            <a:normAutofit/>
          </a:bodyPr>
          <a:lstStyle>
            <a:lvl1pPr algn="ctr" defTabSz="342900" rtl="0" eaLnBrk="1" latinLnBrk="0" hangingPunct="1">
              <a:spcBef>
                <a:spcPct val="0"/>
              </a:spcBef>
              <a:buNone/>
              <a:defRPr sz="3600" b="1" kern="1200" baseline="0">
                <a:solidFill>
                  <a:schemeClr val="bg1"/>
                </a:solidFill>
                <a:latin typeface="Arial" panose="020B0604020202020204" pitchFamily="34" charset="0"/>
                <a:ea typeface="+mj-ea"/>
                <a:cs typeface="Arial" panose="020B0604020202020204" pitchFamily="34" charset="0"/>
                <a:sym typeface="Arial" panose="020B0604020202020204" pitchFamily="34" charset="0"/>
              </a:defRPr>
            </a:lvl1pPr>
          </a:lstStyle>
          <a:p>
            <a:r>
              <a:rPr lang="en-US" sz="3200" dirty="0"/>
              <a:t>Center for Minority Veterans</a:t>
            </a:r>
          </a:p>
        </p:txBody>
      </p:sp>
    </p:spTree>
    <p:extLst>
      <p:ext uri="{BB962C8B-B14F-4D97-AF65-F5344CB8AC3E}">
        <p14:creationId xmlns:p14="http://schemas.microsoft.com/office/powerpoint/2010/main" val="234331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A9E11B-CDF9-4BE6-8B7B-8F72834CE213}"/>
              </a:ext>
            </a:extLst>
          </p:cNvPr>
          <p:cNvSpPr>
            <a:spLocks noGrp="1"/>
          </p:cNvSpPr>
          <p:nvPr>
            <p:ph idx="1"/>
          </p:nvPr>
        </p:nvSpPr>
        <p:spPr>
          <a:xfrm>
            <a:off x="279816" y="1056313"/>
            <a:ext cx="11632367" cy="5246557"/>
          </a:xfrm>
        </p:spPr>
        <p:txBody>
          <a:bodyPr>
            <a:normAutofit/>
          </a:bodyPr>
          <a:lstStyle/>
          <a:p>
            <a:pPr marL="0" indent="0">
              <a:buNone/>
            </a:pPr>
            <a:r>
              <a:rPr lang="en-US" sz="1600" dirty="0"/>
              <a:t>The Center for Minority Veterans (CMV) was established by Public Law (PL) 103-446 on November 2, 1994, in response to low utilization of VA benefits and services* by minority Veterans. </a:t>
            </a:r>
          </a:p>
          <a:p>
            <a:pPr marL="0" indent="0">
              <a:buNone/>
            </a:pPr>
            <a:endParaRPr lang="en-US" sz="1600" dirty="0"/>
          </a:p>
          <a:p>
            <a:pPr marL="0" indent="0">
              <a:buNone/>
            </a:pPr>
            <a:r>
              <a:rPr lang="en-US" sz="1600" dirty="0"/>
              <a:t>PL 103-446 defines “minority group member” as a Veteran who is:</a:t>
            </a:r>
          </a:p>
          <a:p>
            <a:pPr marL="465138" indent="-180975"/>
            <a:r>
              <a:rPr lang="en-US" sz="1600" dirty="0"/>
              <a:t>Asian American;</a:t>
            </a:r>
          </a:p>
          <a:p>
            <a:pPr marL="465138" indent="-180975"/>
            <a:r>
              <a:rPr lang="en-US" sz="1600" dirty="0"/>
              <a:t>Black;</a:t>
            </a:r>
          </a:p>
          <a:p>
            <a:pPr marL="465138" indent="-180975"/>
            <a:r>
              <a:rPr lang="en-US" sz="1600" dirty="0"/>
              <a:t>Hispanic;</a:t>
            </a:r>
          </a:p>
          <a:p>
            <a:pPr marL="465138" indent="-180975"/>
            <a:r>
              <a:rPr lang="en-US" sz="1600" dirty="0"/>
              <a:t>Native American (including American Indian, Alaskan Native, and Native Hawaiian); or</a:t>
            </a:r>
          </a:p>
          <a:p>
            <a:pPr marL="465138" indent="-180975"/>
            <a:r>
              <a:rPr lang="en-US" sz="1600" dirty="0"/>
              <a:t>Pacific-Islander American.</a:t>
            </a:r>
          </a:p>
          <a:p>
            <a:endParaRPr lang="en-US" sz="1600" dirty="0"/>
          </a:p>
          <a:p>
            <a:pPr marL="0" indent="0">
              <a:buNone/>
            </a:pPr>
            <a:r>
              <a:rPr lang="en-US" sz="1600" dirty="0"/>
              <a:t>CMV also supports Administration and </a:t>
            </a:r>
            <a:r>
              <a:rPr lang="en-US" sz="1600" dirty="0" err="1"/>
              <a:t>SecVA</a:t>
            </a:r>
            <a:r>
              <a:rPr lang="en-US" sz="1600" dirty="0"/>
              <a:t> Goals:</a:t>
            </a:r>
            <a:endParaRPr lang="en-US" sz="1600" i="1" dirty="0"/>
          </a:p>
          <a:p>
            <a:pPr marL="404813" indent="-179388"/>
            <a:r>
              <a:rPr lang="en-US" sz="1600" dirty="0"/>
              <a:t>Executive Order On Advancing Racial Equity and Support for Underserved Communities Through the Federal Government (EO 13985)</a:t>
            </a:r>
          </a:p>
          <a:p>
            <a:pPr marL="404813" indent="-179388"/>
            <a:r>
              <a:rPr lang="en-US" sz="1600" dirty="0"/>
              <a:t>VA Strategic Objective 2.1 - Reaching all Veterans</a:t>
            </a:r>
          </a:p>
          <a:p>
            <a:pPr marL="404813" indent="-179388"/>
            <a:endParaRPr lang="en-US" sz="1600" dirty="0"/>
          </a:p>
          <a:p>
            <a:pPr marL="0" indent="0" algn="ctr">
              <a:buNone/>
            </a:pPr>
            <a:r>
              <a:rPr lang="en-US" sz="1600" i="1" dirty="0"/>
              <a:t>*Benefits do not accrue to Veterans based on their race or ethnicity except the Native American Direct Loan (NADL) Program.</a:t>
            </a:r>
          </a:p>
          <a:p>
            <a:endParaRPr lang="en-US" sz="1600" dirty="0"/>
          </a:p>
        </p:txBody>
      </p:sp>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Who Are We?</a:t>
            </a:r>
          </a:p>
        </p:txBody>
      </p:sp>
      <p:sp>
        <p:nvSpPr>
          <p:cNvPr id="4" name="Slide Number Placeholder 2">
            <a:extLst>
              <a:ext uri="{FF2B5EF4-FFF2-40B4-BE49-F238E27FC236}">
                <a16:creationId xmlns:a16="http://schemas.microsoft.com/office/drawing/2014/main" id="{248CE84D-669E-4A5E-B7CD-2FF7D2E192C1}"/>
              </a:ext>
            </a:extLst>
          </p:cNvPr>
          <p:cNvSpPr>
            <a:spLocks noGrp="1"/>
          </p:cNvSpPr>
          <p:nvPr>
            <p:ph type="sldNum" sz="quarter" idx="12"/>
          </p:nvPr>
        </p:nvSpPr>
        <p:spPr>
          <a:xfrm>
            <a:off x="9250441" y="6400237"/>
            <a:ext cx="2844800" cy="365125"/>
          </a:xfrm>
        </p:spPr>
        <p:txBody>
          <a:bodyPr/>
          <a:lstStyle/>
          <a:p>
            <a:fld id="{D983F1FA-211D-3044-9E35-958DFBC2615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16648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A9E11B-CDF9-4BE6-8B7B-8F72834CE213}"/>
              </a:ext>
            </a:extLst>
          </p:cNvPr>
          <p:cNvSpPr>
            <a:spLocks noGrp="1"/>
          </p:cNvSpPr>
          <p:nvPr>
            <p:ph idx="1"/>
          </p:nvPr>
        </p:nvSpPr>
        <p:spPr>
          <a:xfrm>
            <a:off x="227351" y="816458"/>
            <a:ext cx="11737298" cy="5299529"/>
          </a:xfrm>
        </p:spPr>
        <p:txBody>
          <a:bodyPr>
            <a:normAutofit/>
          </a:bodyPr>
          <a:lstStyle/>
          <a:p>
            <a:pPr marL="0" indent="0">
              <a:buNone/>
            </a:pPr>
            <a:r>
              <a:rPr lang="en-US" sz="1800" b="1" dirty="0"/>
              <a:t>Legislative Proposal</a:t>
            </a:r>
          </a:p>
          <a:p>
            <a:pP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Alignment with Administration and VA policies and Strategic Objective 2.1, Reaching All Veterans, which includes underserved, marginalized, and at-risk Veterans</a:t>
            </a:r>
          </a:p>
          <a:p>
            <a:pPr>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Representative Sheila Cherfilus-McCormick (D-Fl) and 14 co-sponsors introduced the </a:t>
            </a:r>
            <a:r>
              <a:rPr lang="en-US" sz="1800" u="sng" dirty="0">
                <a:solidFill>
                  <a:srgbClr val="0000FF"/>
                </a:solidFill>
                <a:effectLst/>
                <a:latin typeface="Arial" panose="020B0604020202020204" pitchFamily="34" charset="0"/>
                <a:ea typeface="Times New Roman" panose="02020603050405020304" pitchFamily="18" charset="0"/>
                <a:hlinkClick r:id="rId3"/>
              </a:rPr>
              <a:t>HR 4325 - Historically Underserved Veterans Inclusion Act of 2023</a:t>
            </a:r>
            <a:endParaRPr lang="en-US" sz="1800" u="sng" dirty="0">
              <a:solidFill>
                <a:srgbClr val="0000FF"/>
              </a:solidFill>
              <a:effectLst/>
              <a:latin typeface="Arial" panose="020B0604020202020204" pitchFamily="34" charset="0"/>
              <a:ea typeface="Times New Roman" panose="02020603050405020304" pitchFamily="18" charset="0"/>
            </a:endParaRPr>
          </a:p>
          <a:p>
            <a:pPr>
              <a:buFont typeface="Arial" panose="020B0604020202020204" pitchFamily="34" charset="0"/>
              <a:buChar char="•"/>
            </a:pPr>
            <a:r>
              <a:rPr lang="en-US" sz="1800" dirty="0"/>
              <a:t>Expands to include “historically underserved” groups to include, but not limited to:</a:t>
            </a:r>
          </a:p>
          <a:p>
            <a:pPr marL="569913" lvl="1" indent="-285750">
              <a:buFont typeface="Courier New" panose="02070309020205020404" pitchFamily="49" charset="0"/>
              <a:buChar char="o"/>
            </a:pPr>
            <a:r>
              <a:rPr lang="en-US" sz="1800" dirty="0"/>
              <a:t>LGBTQ+</a:t>
            </a:r>
          </a:p>
          <a:p>
            <a:pPr lvl="1" indent="-273050">
              <a:buFont typeface="Courier New" panose="02070309020205020404" pitchFamily="49" charset="0"/>
              <a:buChar char="o"/>
            </a:pPr>
            <a:r>
              <a:rPr lang="en-US" sz="1800" dirty="0"/>
              <a:t>Language barriers</a:t>
            </a:r>
          </a:p>
          <a:p>
            <a:pPr lvl="1" indent="-273050">
              <a:buFont typeface="Courier New" panose="02070309020205020404" pitchFamily="49" charset="0"/>
              <a:buChar char="o"/>
            </a:pPr>
            <a:r>
              <a:rPr lang="en-US" sz="1800" dirty="0"/>
              <a:t>Without citizenship status</a:t>
            </a:r>
          </a:p>
          <a:p>
            <a:pPr lvl="1" indent="-273050">
              <a:buFont typeface="Courier New" panose="02070309020205020404" pitchFamily="49" charset="0"/>
              <a:buChar char="o"/>
            </a:pPr>
            <a:r>
              <a:rPr lang="en-US" sz="1800" dirty="0"/>
              <a:t>Religious minorities</a:t>
            </a:r>
          </a:p>
          <a:p>
            <a:pPr lvl="1" indent="-273050">
              <a:buFont typeface="Courier New" panose="02070309020205020404" pitchFamily="49" charset="0"/>
              <a:buChar char="o"/>
            </a:pPr>
            <a:r>
              <a:rPr lang="en-US" sz="1800" dirty="0"/>
              <a:t>Allows for SEVA to consider additional groups</a:t>
            </a:r>
          </a:p>
          <a:p>
            <a:pPr marL="0" indent="0">
              <a:buNone/>
            </a:pPr>
            <a:endParaRPr lang="en-US" sz="1800" b="1" dirty="0"/>
          </a:p>
          <a:p>
            <a:pPr marL="0" indent="0">
              <a:buNone/>
            </a:pPr>
            <a:endParaRPr lang="en-US" sz="1800" b="1" dirty="0"/>
          </a:p>
          <a:p>
            <a:pPr marL="0" indent="0">
              <a:buNone/>
            </a:pPr>
            <a:endParaRPr lang="en-US" sz="1800" b="1" dirty="0"/>
          </a:p>
          <a:p>
            <a:pPr lvl="1">
              <a:buFont typeface="Courier New" panose="02070309020205020404" pitchFamily="49" charset="0"/>
              <a:buChar char="o"/>
            </a:pPr>
            <a:endParaRPr lang="en-US" sz="1800" dirty="0"/>
          </a:p>
          <a:p>
            <a:pPr lvl="1">
              <a:buFont typeface="Courier New" panose="02070309020205020404" pitchFamily="49" charset="0"/>
              <a:buChar char="o"/>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a:t>CMV Legislative Highlights</a:t>
            </a:r>
            <a:endParaRPr lang="en-US" sz="3200" dirty="0"/>
          </a:p>
        </p:txBody>
      </p:sp>
      <p:sp>
        <p:nvSpPr>
          <p:cNvPr id="8" name="Slide Number Placeholder 2">
            <a:extLst>
              <a:ext uri="{FF2B5EF4-FFF2-40B4-BE49-F238E27FC236}">
                <a16:creationId xmlns:a16="http://schemas.microsoft.com/office/drawing/2014/main" id="{1743DB44-89B0-4693-BAC7-C26713C41130}"/>
              </a:ext>
            </a:extLst>
          </p:cNvPr>
          <p:cNvSpPr>
            <a:spLocks noGrp="1"/>
          </p:cNvSpPr>
          <p:nvPr>
            <p:ph type="sldNum" sz="quarter" idx="12"/>
          </p:nvPr>
        </p:nvSpPr>
        <p:spPr>
          <a:xfrm>
            <a:off x="9250441" y="6400237"/>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9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5572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Mission and Vision</a:t>
            </a:r>
          </a:p>
        </p:txBody>
      </p:sp>
      <p:sp>
        <p:nvSpPr>
          <p:cNvPr id="6" name="Content Placeholder 5">
            <a:extLst>
              <a:ext uri="{FF2B5EF4-FFF2-40B4-BE49-F238E27FC236}">
                <a16:creationId xmlns:a16="http://schemas.microsoft.com/office/drawing/2014/main" id="{BAA9E11B-CDF9-4BE6-8B7B-8F72834CE213}"/>
              </a:ext>
            </a:extLst>
          </p:cNvPr>
          <p:cNvSpPr>
            <a:spLocks noGrp="1"/>
          </p:cNvSpPr>
          <p:nvPr>
            <p:ph idx="4294967295"/>
          </p:nvPr>
        </p:nvSpPr>
        <p:spPr>
          <a:xfrm>
            <a:off x="609600" y="906118"/>
            <a:ext cx="10972800" cy="5287963"/>
          </a:xfrm>
        </p:spPr>
        <p:txBody>
          <a:bodyPr vert="horz" lIns="91440" tIns="45720" rIns="91440" bIns="45720" rtlCol="0" anchor="t">
            <a:normAutofit/>
          </a:bodyPr>
          <a:lstStyle/>
          <a:p>
            <a:pPr marL="0" indent="0">
              <a:spcAft>
                <a:spcPts val="600"/>
              </a:spcAft>
              <a:buNone/>
            </a:pPr>
            <a:r>
              <a:rPr lang="en-US" sz="1800" b="1" dirty="0">
                <a:highlight>
                  <a:srgbClr val="FFFFFF"/>
                </a:highlight>
                <a:latin typeface="Arial" panose="020B0604020202020204" pitchFamily="34" charset="0"/>
                <a:cs typeface="Arial" panose="020B0604020202020204" pitchFamily="34" charset="0"/>
              </a:rPr>
              <a:t>Vision</a:t>
            </a:r>
            <a:endParaRPr lang="en-US" sz="1800" dirty="0">
              <a:effectLst/>
              <a:highlight>
                <a:srgbClr val="FFFFFF"/>
              </a:highligh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dirty="0">
                <a:effectLst/>
                <a:latin typeface="Arial"/>
                <a:ea typeface="Calibri" panose="020F0502020204030204" pitchFamily="34" charset="0"/>
                <a:cs typeface="Arial"/>
              </a:rPr>
              <a:t>Campion minority Veterans by ensuring awareness of, and equitable access to, the benefits and services they have earned by serving our Nation, with the goal of enhancing the well-being of Veterans, their families, and survivors.</a:t>
            </a:r>
          </a:p>
          <a:p>
            <a:pPr marL="0" marR="0" indent="0">
              <a:spcBef>
                <a:spcPts val="0"/>
              </a:spcBef>
              <a:spcAft>
                <a:spcPts val="0"/>
              </a:spcAft>
              <a:buNone/>
            </a:pPr>
            <a:endParaRPr lang="en-US" sz="1800" b="1" dirty="0">
              <a:highlight>
                <a:srgbClr val="FFFF00"/>
              </a:highlight>
              <a:latin typeface="Arial" panose="020B0604020202020204" pitchFamily="34" charset="0"/>
              <a:cs typeface="Arial" panose="020B0604020202020204" pitchFamily="34" charset="0"/>
            </a:endParaRPr>
          </a:p>
          <a:p>
            <a:pPr marL="0" indent="0">
              <a:buNone/>
            </a:pPr>
            <a:r>
              <a:rPr lang="en-US" sz="1800" b="1" dirty="0">
                <a:highlight>
                  <a:srgbClr val="FFFFFF"/>
                </a:highlight>
                <a:latin typeface="Arial"/>
                <a:cs typeface="Arial"/>
              </a:rPr>
              <a:t>Mission</a:t>
            </a:r>
            <a:endParaRPr lang="en-US" sz="1800" b="1" dirty="0">
              <a:highlight>
                <a:srgbClr val="FFFF00"/>
              </a:highlight>
              <a:latin typeface="Arial"/>
              <a:cs typeface="Arial"/>
            </a:endParaRP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Advise and make recommendations to the Secretary of VA on the adoption and implementation of policies and programs affecting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Promote the use of VA benefits by minority Veterans and the conduct of outreach activities to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Conduct and sponsor appropriate social and demographic research on the needs of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Advise the Secretary when laws or policies have the effect of discouraging the use of benefits by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Publicize the results of medical research which are of particular significance to minority Veterans</a:t>
            </a:r>
          </a:p>
          <a:p>
            <a:pPr marL="285750" indent="-285750">
              <a:buFont typeface="Arial" panose="020B0604020202020204" pitchFamily="34" charset="0"/>
              <a:buChar char="•"/>
            </a:pPr>
            <a:r>
              <a:rPr lang="en-US" sz="1800" dirty="0">
                <a:highlight>
                  <a:srgbClr val="FFFFFF"/>
                </a:highlight>
                <a:latin typeface="Arial" panose="020B0604020202020204" pitchFamily="34" charset="0"/>
                <a:cs typeface="Arial" panose="020B0604020202020204" pitchFamily="34" charset="0"/>
              </a:rPr>
              <a:t>Provide support and administrative services to the Advisory Committee on Minority Veterans</a:t>
            </a:r>
          </a:p>
          <a:p>
            <a:endParaRPr lang="en-US" sz="1800" dirty="0"/>
          </a:p>
        </p:txBody>
      </p:sp>
    </p:spTree>
    <p:extLst>
      <p:ext uri="{BB962C8B-B14F-4D97-AF65-F5344CB8AC3E}">
        <p14:creationId xmlns:p14="http://schemas.microsoft.com/office/powerpoint/2010/main" val="91204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a:xfrm>
            <a:off x="0" y="-88128"/>
            <a:ext cx="12192000" cy="665018"/>
          </a:xfrm>
        </p:spPr>
        <p:txBody>
          <a:bodyPr>
            <a:normAutofit/>
          </a:bodyPr>
          <a:lstStyle/>
          <a:p>
            <a:r>
              <a:rPr lang="en-US" sz="3200" dirty="0">
                <a:latin typeface="Arial" panose="020B0604020202020204" pitchFamily="34" charset="0"/>
                <a:cs typeface="Arial" panose="020B0604020202020204" pitchFamily="34" charset="0"/>
              </a:rPr>
              <a:t>Organizational Chart</a:t>
            </a:r>
          </a:p>
        </p:txBody>
      </p:sp>
      <p:sp>
        <p:nvSpPr>
          <p:cNvPr id="7" name="Rounded Rectangle 58">
            <a:extLst>
              <a:ext uri="{FF2B5EF4-FFF2-40B4-BE49-F238E27FC236}">
                <a16:creationId xmlns:a16="http://schemas.microsoft.com/office/drawing/2014/main" id="{7242315B-1976-4D3A-B260-25530DF8AE90}"/>
              </a:ext>
            </a:extLst>
          </p:cNvPr>
          <p:cNvSpPr/>
          <p:nvPr/>
        </p:nvSpPr>
        <p:spPr>
          <a:xfrm>
            <a:off x="7696200" y="3098475"/>
            <a:ext cx="2029968"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r>
              <a:rPr lang="en-US" sz="1050" b="1" dirty="0">
                <a:solidFill>
                  <a:prstClr val="white"/>
                </a:solidFill>
                <a:latin typeface="Arial" panose="020B0604020202020204" pitchFamily="34" charset="0"/>
                <a:cs typeface="Arial" panose="020B0604020202020204" pitchFamily="34" charset="0"/>
              </a:rPr>
              <a:t>VACANT</a:t>
            </a:r>
          </a:p>
          <a:p>
            <a:pPr algn="ctr">
              <a:defRPr/>
            </a:pPr>
            <a:r>
              <a:rPr lang="en-US" sz="1050" b="1" dirty="0">
                <a:solidFill>
                  <a:schemeClr val="bg1"/>
                </a:solidFill>
                <a:latin typeface="Arial" panose="020B0604020202020204" pitchFamily="34" charset="0"/>
                <a:cs typeface="Arial" panose="020B0604020202020204" pitchFamily="34" charset="0"/>
              </a:rPr>
              <a:t>Research and Data Liaison</a:t>
            </a:r>
          </a:p>
          <a:p>
            <a:pPr algn="ctr">
              <a:defRPr/>
            </a:pPr>
            <a:endParaRPr lang="en-US" sz="1050" b="1" dirty="0">
              <a:solidFill>
                <a:schemeClr val="bg1"/>
              </a:solidFill>
              <a:latin typeface="Arial" panose="020B0604020202020204" pitchFamily="34" charset="0"/>
              <a:cs typeface="Arial" panose="020B0604020202020204" pitchFamily="34" charset="0"/>
            </a:endParaRPr>
          </a:p>
        </p:txBody>
      </p:sp>
      <p:sp>
        <p:nvSpPr>
          <p:cNvPr id="8" name="Rounded Rectangle 25">
            <a:extLst>
              <a:ext uri="{FF2B5EF4-FFF2-40B4-BE49-F238E27FC236}">
                <a16:creationId xmlns:a16="http://schemas.microsoft.com/office/drawing/2014/main" id="{611F39E0-3652-4FC2-A863-7DCC0CF4AC6E}"/>
              </a:ext>
            </a:extLst>
          </p:cNvPr>
          <p:cNvSpPr/>
          <p:nvPr/>
        </p:nvSpPr>
        <p:spPr>
          <a:xfrm>
            <a:off x="4807671" y="795684"/>
            <a:ext cx="2277035" cy="598044"/>
          </a:xfrm>
          <a:prstGeom prst="roundRect">
            <a:avLst/>
          </a:prstGeom>
          <a:solidFill>
            <a:schemeClr val="tx2">
              <a:lumMod val="5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400" b="1" dirty="0">
                <a:solidFill>
                  <a:prstClr val="white"/>
                </a:solidFill>
                <a:latin typeface="Arial" panose="020B0604020202020204" pitchFamily="34" charset="0"/>
                <a:cs typeface="Arial" panose="020B0604020202020204" pitchFamily="34" charset="0"/>
              </a:rPr>
              <a:t>James Albino</a:t>
            </a:r>
          </a:p>
          <a:p>
            <a:pPr algn="ctr">
              <a:defRPr/>
            </a:pPr>
            <a:r>
              <a:rPr lang="en-US" sz="1400" b="1" dirty="0">
                <a:solidFill>
                  <a:prstClr val="white"/>
                </a:solidFill>
                <a:latin typeface="Arial" panose="020B0604020202020204" pitchFamily="34" charset="0"/>
                <a:cs typeface="Arial" panose="020B0604020202020204" pitchFamily="34" charset="0"/>
              </a:rPr>
              <a:t> </a:t>
            </a:r>
            <a:r>
              <a:rPr lang="en-US" sz="1400" b="1" dirty="0">
                <a:solidFill>
                  <a:schemeClr val="bg1"/>
                </a:solidFill>
                <a:latin typeface="Arial" panose="020B0604020202020204" pitchFamily="34" charset="0"/>
                <a:cs typeface="Arial" panose="020B0604020202020204" pitchFamily="34" charset="0"/>
              </a:rPr>
              <a:t>Director</a:t>
            </a:r>
          </a:p>
        </p:txBody>
      </p:sp>
      <p:sp>
        <p:nvSpPr>
          <p:cNvPr id="9" name="Rounded Rectangle 26">
            <a:extLst>
              <a:ext uri="{FF2B5EF4-FFF2-40B4-BE49-F238E27FC236}">
                <a16:creationId xmlns:a16="http://schemas.microsoft.com/office/drawing/2014/main" id="{B4FE0F2E-F5C0-4526-BE83-E8B19CA9F21F}"/>
              </a:ext>
            </a:extLst>
          </p:cNvPr>
          <p:cNvSpPr/>
          <p:nvPr/>
        </p:nvSpPr>
        <p:spPr>
          <a:xfrm>
            <a:off x="4791464" y="1612522"/>
            <a:ext cx="2286000" cy="577523"/>
          </a:xfrm>
          <a:prstGeom prst="roundRect">
            <a:avLst/>
          </a:prstGeom>
          <a:solidFill>
            <a:schemeClr val="tx2">
              <a:lumMod val="50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100" b="1" dirty="0">
                <a:solidFill>
                  <a:prstClr val="white"/>
                </a:solidFill>
                <a:latin typeface="Arial" panose="020B0604020202020204" pitchFamily="34" charset="0"/>
                <a:cs typeface="Arial" panose="020B0604020202020204" pitchFamily="34" charset="0"/>
              </a:rPr>
              <a:t>Debra Walker</a:t>
            </a:r>
          </a:p>
          <a:p>
            <a:pPr algn="ctr">
              <a:defRPr/>
            </a:pPr>
            <a:r>
              <a:rPr lang="en-US" sz="1050" b="1" dirty="0">
                <a:solidFill>
                  <a:schemeClr val="bg1"/>
                </a:solidFill>
                <a:latin typeface="Arial" panose="020B0604020202020204" pitchFamily="34" charset="0"/>
                <a:cs typeface="Arial" panose="020B0604020202020204" pitchFamily="34" charset="0"/>
              </a:rPr>
              <a:t>Deputy Director</a:t>
            </a:r>
          </a:p>
        </p:txBody>
      </p:sp>
      <p:sp>
        <p:nvSpPr>
          <p:cNvPr id="10" name="Rounded Rectangle 28">
            <a:extLst>
              <a:ext uri="{FF2B5EF4-FFF2-40B4-BE49-F238E27FC236}">
                <a16:creationId xmlns:a16="http://schemas.microsoft.com/office/drawing/2014/main" id="{B9A7D22B-F858-4A52-930E-A4ABD7F9E3C0}"/>
              </a:ext>
            </a:extLst>
          </p:cNvPr>
          <p:cNvSpPr/>
          <p:nvPr/>
        </p:nvSpPr>
        <p:spPr>
          <a:xfrm>
            <a:off x="2209800" y="3101353"/>
            <a:ext cx="2031450"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Carmen Drummond</a:t>
            </a:r>
          </a:p>
          <a:p>
            <a:pPr algn="ctr">
              <a:defRPr/>
            </a:pPr>
            <a:r>
              <a:rPr lang="en-US" sz="1050" b="1" dirty="0">
                <a:solidFill>
                  <a:prstClr val="white"/>
                </a:solidFill>
                <a:latin typeface="Arial" panose="020B0604020202020204" pitchFamily="34" charset="0"/>
                <a:cs typeface="Arial" panose="020B0604020202020204" pitchFamily="34" charset="0"/>
              </a:rPr>
              <a:t>Minority Veterans Program Manager / Hispanic Veterans Liaison</a:t>
            </a:r>
          </a:p>
        </p:txBody>
      </p:sp>
      <p:sp>
        <p:nvSpPr>
          <p:cNvPr id="11" name="Rounded Rectangle 29">
            <a:extLst>
              <a:ext uri="{FF2B5EF4-FFF2-40B4-BE49-F238E27FC236}">
                <a16:creationId xmlns:a16="http://schemas.microsoft.com/office/drawing/2014/main" id="{90A5FBF5-F314-49E2-BF0F-B9A5766618D9}"/>
              </a:ext>
            </a:extLst>
          </p:cNvPr>
          <p:cNvSpPr/>
          <p:nvPr/>
        </p:nvSpPr>
        <p:spPr>
          <a:xfrm>
            <a:off x="4791464" y="4470075"/>
            <a:ext cx="2274275" cy="658368"/>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Gregorio Kishketon</a:t>
            </a:r>
          </a:p>
          <a:p>
            <a:pPr algn="ctr">
              <a:defRPr/>
            </a:pPr>
            <a:r>
              <a:rPr lang="en-US" sz="1050" b="1" dirty="0">
                <a:solidFill>
                  <a:schemeClr val="bg1"/>
                </a:solidFill>
                <a:latin typeface="Arial" panose="020B0604020202020204" pitchFamily="34" charset="0"/>
                <a:cs typeface="Arial" panose="020B0604020202020204" pitchFamily="34" charset="0"/>
              </a:rPr>
              <a:t>American Indian Veterans Liaison</a:t>
            </a:r>
          </a:p>
        </p:txBody>
      </p:sp>
      <p:sp>
        <p:nvSpPr>
          <p:cNvPr id="12" name="Rounded Rectangle 30">
            <a:extLst>
              <a:ext uri="{FF2B5EF4-FFF2-40B4-BE49-F238E27FC236}">
                <a16:creationId xmlns:a16="http://schemas.microsoft.com/office/drawing/2014/main" id="{BBF5AD4A-DE34-4373-8160-4BF2CA52802E}"/>
              </a:ext>
            </a:extLst>
          </p:cNvPr>
          <p:cNvSpPr/>
          <p:nvPr/>
        </p:nvSpPr>
        <p:spPr>
          <a:xfrm>
            <a:off x="4803187" y="3101352"/>
            <a:ext cx="2274276" cy="661620"/>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Dwayne Campbell</a:t>
            </a:r>
          </a:p>
          <a:p>
            <a:pPr algn="ctr">
              <a:defRPr/>
            </a:pPr>
            <a:r>
              <a:rPr lang="en-US" sz="1050" b="1" dirty="0">
                <a:solidFill>
                  <a:schemeClr val="bg1"/>
                </a:solidFill>
                <a:latin typeface="Arial" panose="020B0604020202020204" pitchFamily="34" charset="0"/>
                <a:cs typeface="Arial" panose="020B0604020202020204" pitchFamily="34" charset="0"/>
              </a:rPr>
              <a:t>African American Veterans Liaison</a:t>
            </a:r>
          </a:p>
        </p:txBody>
      </p:sp>
      <p:sp>
        <p:nvSpPr>
          <p:cNvPr id="13" name="Rounded Rectangle 6143">
            <a:extLst>
              <a:ext uri="{FF2B5EF4-FFF2-40B4-BE49-F238E27FC236}">
                <a16:creationId xmlns:a16="http://schemas.microsoft.com/office/drawing/2014/main" id="{341C81FA-B585-4F15-8976-67ADC4C7A863}"/>
              </a:ext>
            </a:extLst>
          </p:cNvPr>
          <p:cNvSpPr/>
          <p:nvPr/>
        </p:nvSpPr>
        <p:spPr>
          <a:xfrm>
            <a:off x="4803187" y="5240251"/>
            <a:ext cx="2300484" cy="830024"/>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Ron Sagudan</a:t>
            </a:r>
          </a:p>
          <a:p>
            <a:pPr algn="ctr">
              <a:defRPr/>
            </a:pPr>
            <a:r>
              <a:rPr lang="en-US" sz="1050" b="1" dirty="0">
                <a:solidFill>
                  <a:schemeClr val="bg1"/>
                </a:solidFill>
                <a:latin typeface="Arial" panose="020B0604020202020204" pitchFamily="34" charset="0"/>
                <a:cs typeface="Arial" panose="020B0604020202020204" pitchFamily="34" charset="0"/>
              </a:rPr>
              <a:t>Native Hawaiian, Asian American, Pacific Islander Veterans Liaison</a:t>
            </a:r>
          </a:p>
        </p:txBody>
      </p:sp>
      <p:sp>
        <p:nvSpPr>
          <p:cNvPr id="14" name="Rounded Rectangle 6174">
            <a:extLst>
              <a:ext uri="{FF2B5EF4-FFF2-40B4-BE49-F238E27FC236}">
                <a16:creationId xmlns:a16="http://schemas.microsoft.com/office/drawing/2014/main" id="{4B563718-F5C1-426F-904C-E83F7CA64370}"/>
              </a:ext>
            </a:extLst>
          </p:cNvPr>
          <p:cNvSpPr/>
          <p:nvPr/>
        </p:nvSpPr>
        <p:spPr>
          <a:xfrm>
            <a:off x="7787516" y="1316874"/>
            <a:ext cx="1819831" cy="457200"/>
          </a:xfrm>
          <a:prstGeom prst="roundRect">
            <a:avLst/>
          </a:prstGeom>
          <a:solidFill>
            <a:schemeClr val="accent1">
              <a:lumMod val="75000"/>
            </a:schemeClr>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100" b="1" dirty="0">
                <a:solidFill>
                  <a:prstClr val="white"/>
                </a:solidFill>
                <a:latin typeface="Arial" panose="020B0604020202020204" pitchFamily="34" charset="0"/>
                <a:cs typeface="Arial" panose="020B0604020202020204" pitchFamily="34" charset="0"/>
              </a:rPr>
              <a:t>Carl McPherson</a:t>
            </a:r>
          </a:p>
          <a:p>
            <a:pPr algn="ctr">
              <a:defRPr/>
            </a:pPr>
            <a:r>
              <a:rPr lang="en-US" sz="1050" b="1" dirty="0">
                <a:solidFill>
                  <a:schemeClr val="bg1"/>
                </a:solidFill>
                <a:latin typeface="Arial" panose="020B0604020202020204" pitchFamily="34" charset="0"/>
                <a:cs typeface="Arial" panose="020B0604020202020204" pitchFamily="34" charset="0"/>
              </a:rPr>
              <a:t>Staff Assistant</a:t>
            </a:r>
          </a:p>
        </p:txBody>
      </p:sp>
      <p:cxnSp>
        <p:nvCxnSpPr>
          <p:cNvPr id="15" name="Elbow Connector 1028">
            <a:extLst>
              <a:ext uri="{FF2B5EF4-FFF2-40B4-BE49-F238E27FC236}">
                <a16:creationId xmlns:a16="http://schemas.microsoft.com/office/drawing/2014/main" id="{43304E76-B85E-42E9-8673-DC2C22C14723}"/>
              </a:ext>
            </a:extLst>
          </p:cNvPr>
          <p:cNvCxnSpPr>
            <a:cxnSpLocks/>
            <a:endCxn id="14" idx="1"/>
          </p:cNvCxnSpPr>
          <p:nvPr/>
        </p:nvCxnSpPr>
        <p:spPr>
          <a:xfrm flipV="1">
            <a:off x="7077464" y="1545474"/>
            <a:ext cx="710052" cy="380346"/>
          </a:xfrm>
          <a:prstGeom prst="bentConnector3">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2D801D3E-D27B-491F-8C04-3DD4210ACEB9}"/>
              </a:ext>
            </a:extLst>
          </p:cNvPr>
          <p:cNvCxnSpPr>
            <a:cxnSpLocks/>
            <a:stCxn id="8" idx="2"/>
            <a:endCxn id="9" idx="0"/>
          </p:cNvCxnSpPr>
          <p:nvPr/>
        </p:nvCxnSpPr>
        <p:spPr>
          <a:xfrm flipH="1">
            <a:off x="5934464" y="1393728"/>
            <a:ext cx="11725" cy="21879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7" name="Rounded Rectangle 58">
            <a:extLst>
              <a:ext uri="{FF2B5EF4-FFF2-40B4-BE49-F238E27FC236}">
                <a16:creationId xmlns:a16="http://schemas.microsoft.com/office/drawing/2014/main" id="{A204663D-5209-4ECE-AFB8-414DF1CF6BA2}"/>
              </a:ext>
            </a:extLst>
          </p:cNvPr>
          <p:cNvSpPr/>
          <p:nvPr/>
        </p:nvSpPr>
        <p:spPr>
          <a:xfrm>
            <a:off x="4803187" y="3860475"/>
            <a:ext cx="2274275" cy="475488"/>
          </a:xfrm>
          <a:prstGeom prst="roundRect">
            <a:avLst/>
          </a:prstGeom>
          <a:solidFill>
            <a:schemeClr val="accent1">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r>
              <a:rPr lang="en-US" sz="1050" b="1" dirty="0">
                <a:solidFill>
                  <a:prstClr val="white"/>
                </a:solidFill>
                <a:latin typeface="Arial" panose="020B0604020202020204" pitchFamily="34" charset="0"/>
                <a:cs typeface="Arial" panose="020B0604020202020204" pitchFamily="34" charset="0"/>
              </a:rPr>
              <a:t>D’Andrea Jacobs</a:t>
            </a:r>
          </a:p>
          <a:p>
            <a:pPr algn="ctr">
              <a:defRPr/>
            </a:pPr>
            <a:r>
              <a:rPr lang="en-US" sz="1050" b="1" dirty="0">
                <a:solidFill>
                  <a:schemeClr val="bg1"/>
                </a:solidFill>
                <a:latin typeface="Arial" panose="020B0604020202020204" pitchFamily="34" charset="0"/>
                <a:cs typeface="Arial" panose="020B0604020202020204" pitchFamily="34" charset="0"/>
              </a:rPr>
              <a:t>Hispanic Veterans Liaison</a:t>
            </a:r>
          </a:p>
          <a:p>
            <a:pPr algn="ctr">
              <a:defRPr/>
            </a:pPr>
            <a:endParaRPr lang="en-US" sz="1050" b="1" dirty="0">
              <a:solidFill>
                <a:prstClr val="white"/>
              </a:solidFill>
              <a:latin typeface="Arial" panose="020B0604020202020204" pitchFamily="34" charset="0"/>
              <a:cs typeface="Arial" panose="020B0604020202020204" pitchFamily="34" charset="0"/>
            </a:endParaRPr>
          </a:p>
        </p:txBody>
      </p:sp>
      <p:sp>
        <p:nvSpPr>
          <p:cNvPr id="18" name="Rounded Rectangle 28">
            <a:extLst>
              <a:ext uri="{FF2B5EF4-FFF2-40B4-BE49-F238E27FC236}">
                <a16:creationId xmlns:a16="http://schemas.microsoft.com/office/drawing/2014/main" id="{FDB98F3E-955A-47F4-8374-F8741BAF8EA5}"/>
              </a:ext>
            </a:extLst>
          </p:cNvPr>
          <p:cNvSpPr/>
          <p:nvPr/>
        </p:nvSpPr>
        <p:spPr>
          <a:xfrm>
            <a:off x="2209800" y="2320359"/>
            <a:ext cx="2031450"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 </a:t>
            </a:r>
          </a:p>
          <a:p>
            <a:pPr algn="ctr">
              <a:defRPr/>
            </a:pPr>
            <a:r>
              <a:rPr lang="en-US" sz="1050" b="1" dirty="0">
                <a:solidFill>
                  <a:prstClr val="white"/>
                </a:solidFill>
                <a:latin typeface="Arial" panose="020B0604020202020204" pitchFamily="34" charset="0"/>
                <a:cs typeface="Arial" panose="020B0604020202020204" pitchFamily="34" charset="0"/>
              </a:rPr>
              <a:t>Minority Veterans  Program </a:t>
            </a:r>
          </a:p>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endParaRPr lang="en-US" sz="1050" b="1" dirty="0">
              <a:solidFill>
                <a:prstClr val="white"/>
              </a:solidFill>
              <a:latin typeface="Arial" panose="020B0604020202020204" pitchFamily="34" charset="0"/>
              <a:cs typeface="Arial" panose="020B0604020202020204" pitchFamily="34" charset="0"/>
            </a:endParaRPr>
          </a:p>
        </p:txBody>
      </p:sp>
      <p:sp>
        <p:nvSpPr>
          <p:cNvPr id="19" name="Rounded Rectangle 28">
            <a:extLst>
              <a:ext uri="{FF2B5EF4-FFF2-40B4-BE49-F238E27FC236}">
                <a16:creationId xmlns:a16="http://schemas.microsoft.com/office/drawing/2014/main" id="{E62EE82E-88E9-4F4B-9B65-3A8D0C5A4F4D}"/>
              </a:ext>
            </a:extLst>
          </p:cNvPr>
          <p:cNvSpPr/>
          <p:nvPr/>
        </p:nvSpPr>
        <p:spPr>
          <a:xfrm>
            <a:off x="4784222" y="2300240"/>
            <a:ext cx="2293242"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 </a:t>
            </a:r>
          </a:p>
          <a:p>
            <a:pPr algn="ctr">
              <a:defRPr/>
            </a:pPr>
            <a:r>
              <a:rPr lang="en-US" sz="1050" b="1" dirty="0">
                <a:solidFill>
                  <a:prstClr val="white"/>
                </a:solidFill>
                <a:latin typeface="Arial" panose="020B0604020202020204" pitchFamily="34" charset="0"/>
                <a:cs typeface="Arial" panose="020B0604020202020204" pitchFamily="34" charset="0"/>
              </a:rPr>
              <a:t>Advocacy/Engagement/ Outreach</a:t>
            </a:r>
          </a:p>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endParaRPr lang="en-US" sz="1050" b="1" dirty="0">
              <a:solidFill>
                <a:prstClr val="white"/>
              </a:solidFill>
              <a:latin typeface="Arial" panose="020B0604020202020204" pitchFamily="34" charset="0"/>
              <a:cs typeface="Arial" panose="020B0604020202020204" pitchFamily="34" charset="0"/>
            </a:endParaRPr>
          </a:p>
        </p:txBody>
      </p:sp>
      <p:sp>
        <p:nvSpPr>
          <p:cNvPr id="20" name="Rounded Rectangle 28">
            <a:extLst>
              <a:ext uri="{FF2B5EF4-FFF2-40B4-BE49-F238E27FC236}">
                <a16:creationId xmlns:a16="http://schemas.microsoft.com/office/drawing/2014/main" id="{C55B33A5-D51B-4AB3-8373-E2B0B537F02F}"/>
              </a:ext>
            </a:extLst>
          </p:cNvPr>
          <p:cNvSpPr/>
          <p:nvPr/>
        </p:nvSpPr>
        <p:spPr>
          <a:xfrm>
            <a:off x="7681807" y="2320359"/>
            <a:ext cx="2031450" cy="645835"/>
          </a:xfrm>
          <a:prstGeom prst="roundRect">
            <a:avLst/>
          </a:prstGeom>
          <a:solidFill>
            <a:schemeClr val="tx2">
              <a:lumMod val="75000"/>
            </a:schemeClr>
          </a:solidFill>
          <a:ln>
            <a:solidFill>
              <a:schemeClr val="bg1"/>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sz="1050" b="1" dirty="0">
                <a:solidFill>
                  <a:prstClr val="white"/>
                </a:solidFill>
                <a:latin typeface="Arial" panose="020B0604020202020204" pitchFamily="34" charset="0"/>
                <a:cs typeface="Arial" panose="020B0604020202020204" pitchFamily="34" charset="0"/>
              </a:rPr>
              <a:t> </a:t>
            </a:r>
          </a:p>
          <a:p>
            <a:pPr algn="ctr">
              <a:defRPr/>
            </a:pPr>
            <a:r>
              <a:rPr lang="en-US" sz="1050" b="1" dirty="0">
                <a:solidFill>
                  <a:prstClr val="white"/>
                </a:solidFill>
                <a:latin typeface="Arial" panose="020B0604020202020204" pitchFamily="34" charset="0"/>
                <a:cs typeface="Arial" panose="020B0604020202020204" pitchFamily="34" charset="0"/>
              </a:rPr>
              <a:t>Research and </a:t>
            </a:r>
            <a:r>
              <a:rPr lang="en-US" sz="1050" b="1" dirty="0">
                <a:solidFill>
                  <a:schemeClr val="bg1"/>
                </a:solidFill>
                <a:latin typeface="Arial" panose="020B0604020202020204" pitchFamily="34" charset="0"/>
                <a:cs typeface="Arial" panose="020B0604020202020204" pitchFamily="34" charset="0"/>
              </a:rPr>
              <a:t>Data</a:t>
            </a:r>
            <a:r>
              <a:rPr lang="en-US" sz="1050" b="1" dirty="0">
                <a:solidFill>
                  <a:prstClr val="white"/>
                </a:solidFill>
                <a:latin typeface="Arial" panose="020B0604020202020204" pitchFamily="34" charset="0"/>
                <a:cs typeface="Arial" panose="020B0604020202020204" pitchFamily="34" charset="0"/>
              </a:rPr>
              <a:t> </a:t>
            </a:r>
          </a:p>
          <a:p>
            <a:pPr algn="ctr">
              <a:defRPr/>
            </a:pPr>
            <a:endParaRPr lang="en-US" sz="1050" b="1" dirty="0">
              <a:solidFill>
                <a:prstClr val="white"/>
              </a:solidFill>
              <a:latin typeface="Arial" panose="020B0604020202020204" pitchFamily="34" charset="0"/>
              <a:cs typeface="Arial" panose="020B0604020202020204" pitchFamily="34" charset="0"/>
            </a:endParaRPr>
          </a:p>
          <a:p>
            <a:pPr algn="ctr">
              <a:defRPr/>
            </a:pPr>
            <a:endParaRPr lang="en-US" sz="1050" b="1" dirty="0">
              <a:solidFill>
                <a:prstClr val="white"/>
              </a:solidFill>
              <a:latin typeface="Arial" panose="020B0604020202020204" pitchFamily="34" charset="0"/>
              <a:cs typeface="Arial" panose="020B0604020202020204" pitchFamily="34" charset="0"/>
            </a:endParaRPr>
          </a:p>
        </p:txBody>
      </p:sp>
      <p:cxnSp>
        <p:nvCxnSpPr>
          <p:cNvPr id="21" name="Elbow Connector 1024">
            <a:extLst>
              <a:ext uri="{FF2B5EF4-FFF2-40B4-BE49-F238E27FC236}">
                <a16:creationId xmlns:a16="http://schemas.microsoft.com/office/drawing/2014/main" id="{091B526A-959E-4EFE-8A15-C93497D15A48}"/>
              </a:ext>
            </a:extLst>
          </p:cNvPr>
          <p:cNvCxnSpPr>
            <a:cxnSpLocks/>
          </p:cNvCxnSpPr>
          <p:nvPr/>
        </p:nvCxnSpPr>
        <p:spPr>
          <a:xfrm>
            <a:off x="7086600" y="1117275"/>
            <a:ext cx="702810" cy="450768"/>
          </a:xfrm>
          <a:prstGeom prst="bentConnector3">
            <a:avLst/>
          </a:prstGeom>
          <a:ln>
            <a:solidFill>
              <a:schemeClr val="bg1">
                <a:lumMod val="50000"/>
              </a:schemeClr>
            </a:solidFill>
            <a:tailEnd type="arrow"/>
          </a:ln>
        </p:spPr>
        <p:style>
          <a:lnRef idx="2">
            <a:schemeClr val="accent5"/>
          </a:lnRef>
          <a:fillRef idx="0">
            <a:schemeClr val="accent5"/>
          </a:fillRef>
          <a:effectRef idx="1">
            <a:schemeClr val="accent5"/>
          </a:effectRef>
          <a:fontRef idx="minor">
            <a:schemeClr val="tx1"/>
          </a:fontRef>
        </p:style>
      </p:cxnSp>
      <p:sp>
        <p:nvSpPr>
          <p:cNvPr id="24" name="Slide Number Placeholder 2">
            <a:extLst>
              <a:ext uri="{FF2B5EF4-FFF2-40B4-BE49-F238E27FC236}">
                <a16:creationId xmlns:a16="http://schemas.microsoft.com/office/drawing/2014/main" id="{395B4879-14FC-40CD-B421-CE996A751A36}"/>
              </a:ext>
            </a:extLst>
          </p:cNvPr>
          <p:cNvSpPr txBox="1">
            <a:spLocks/>
          </p:cNvSpPr>
          <p:nvPr/>
        </p:nvSpPr>
        <p:spPr>
          <a:xfrm>
            <a:off x="9250441" y="640023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983F1FA-211D-3044-9E35-958DFBC26156}" type="slidenum">
              <a:rPr lang="en-US" sz="900" smtClean="0">
                <a:solidFill>
                  <a:prstClr val="white"/>
                </a:solidFill>
                <a:latin typeface="Arial" panose="020B0604020202020204" pitchFamily="34" charset="0"/>
                <a:cs typeface="Arial" panose="020B0604020202020204" pitchFamily="34" charset="0"/>
              </a:rPr>
              <a:pPr algn="r"/>
              <a:t>6</a:t>
            </a:fld>
            <a:endParaRPr lang="en-US" sz="9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21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3A085-D7A1-B941-EBF8-7F1F1AE99F79}"/>
              </a:ext>
            </a:extLst>
          </p:cNvPr>
          <p:cNvSpPr>
            <a:spLocks noGrp="1"/>
          </p:cNvSpPr>
          <p:nvPr>
            <p:ph idx="1"/>
          </p:nvPr>
        </p:nvSpPr>
        <p:spPr/>
        <p:txBody>
          <a:bodyPr/>
          <a:lstStyle/>
          <a:p>
            <a:r>
              <a:rPr lang="en-US" dirty="0"/>
              <a:t>The Veteran population is becoming increasingly diverse in terms of gender and racial/ethnic backgrounds.</a:t>
            </a:r>
          </a:p>
          <a:p>
            <a:pPr marL="0" indent="0">
              <a:buNone/>
            </a:pPr>
            <a:endParaRPr lang="en-US" dirty="0"/>
          </a:p>
          <a:p>
            <a:r>
              <a:rPr lang="en-US" dirty="0"/>
              <a:t>Take Away: We must adapt to meet the unique needs of a more diverse and evolving Veteran population.</a:t>
            </a:r>
          </a:p>
        </p:txBody>
      </p:sp>
      <p:sp>
        <p:nvSpPr>
          <p:cNvPr id="3" name="Slide Number Placeholder 2">
            <a:extLst>
              <a:ext uri="{FF2B5EF4-FFF2-40B4-BE49-F238E27FC236}">
                <a16:creationId xmlns:a16="http://schemas.microsoft.com/office/drawing/2014/main" id="{8E593FB2-8F96-905A-8BE1-01AF87B1185B}"/>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a16="http://schemas.microsoft.com/office/drawing/2014/main" id="{213D802F-8430-53FC-BE5A-CEC67E2978CD}"/>
              </a:ext>
            </a:extLst>
          </p:cNvPr>
          <p:cNvSpPr>
            <a:spLocks noGrp="1"/>
          </p:cNvSpPr>
          <p:nvPr>
            <p:ph type="title"/>
          </p:nvPr>
        </p:nvSpPr>
        <p:spPr/>
        <p:txBody>
          <a:bodyPr/>
          <a:lstStyle/>
          <a:p>
            <a:r>
              <a:rPr lang="en-US" dirty="0"/>
              <a:t>Shift in Veteran Demographics</a:t>
            </a:r>
          </a:p>
        </p:txBody>
      </p:sp>
    </p:spTree>
    <p:extLst>
      <p:ext uri="{BB962C8B-B14F-4D97-AF65-F5344CB8AC3E}">
        <p14:creationId xmlns:p14="http://schemas.microsoft.com/office/powerpoint/2010/main" val="396340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A9E11B-CDF9-4BE6-8B7B-8F72834CE213}"/>
              </a:ext>
            </a:extLst>
          </p:cNvPr>
          <p:cNvSpPr>
            <a:spLocks noGrp="1"/>
          </p:cNvSpPr>
          <p:nvPr>
            <p:ph idx="1"/>
          </p:nvPr>
        </p:nvSpPr>
        <p:spPr>
          <a:xfrm>
            <a:off x="134911" y="811139"/>
            <a:ext cx="11829738" cy="3250671"/>
          </a:xfrm>
        </p:spPr>
        <p:txBody>
          <a:bodyPr>
            <a:normAutofit fontScale="85000" lnSpcReduction="20000"/>
          </a:bodyPr>
          <a:lstStyle/>
          <a:p>
            <a:pPr marL="0" indent="0">
              <a:buNone/>
            </a:pPr>
            <a:r>
              <a:rPr lang="en-US" sz="1900" b="1" dirty="0"/>
              <a:t>Advisory Committee on Minority Veterans (ACMV) </a:t>
            </a:r>
            <a:r>
              <a:rPr lang="en-US" sz="1900" dirty="0"/>
              <a:t>is appointed by the Secretary and advises on VA’s administration of benefits and provision of health care and services to minority Veterans. </a:t>
            </a:r>
            <a:r>
              <a:rPr lang="en-US" sz="1600" dirty="0">
                <a:hlinkClick r:id="rId3"/>
              </a:rPr>
              <a:t>Advisory Committee on Minority Veterans - Center for Minority Veterans (CMV) (va.gov)</a:t>
            </a:r>
            <a:br>
              <a:rPr lang="en-US" sz="1900" dirty="0"/>
            </a:br>
            <a:endParaRPr lang="en-US" sz="1900" dirty="0"/>
          </a:p>
          <a:p>
            <a:pPr marL="0" indent="0">
              <a:buNone/>
            </a:pPr>
            <a:r>
              <a:rPr lang="en-US" sz="1900" b="1" dirty="0"/>
              <a:t>Minority Veteran Program (MVP)</a:t>
            </a:r>
            <a:r>
              <a:rPr lang="en-US" sz="1900" dirty="0"/>
              <a:t> increases awareness of minority Veteran-related issues at the local level and to develop strategies for increasing Veterans’ participation in VA healthcare, benefit programs, and other services. This is the Center’s boots on the ground program, and a very important footprint with Minority Veteran Program Coordinators (MVPCs) from VHA, VBA, and NCA as points of contact for local facilities..</a:t>
            </a:r>
          </a:p>
          <a:p>
            <a:pPr marL="0" indent="0">
              <a:buNone/>
            </a:pPr>
            <a:endParaRPr lang="en-US" sz="1900" dirty="0"/>
          </a:p>
          <a:p>
            <a:pPr marL="0" indent="0">
              <a:buNone/>
            </a:pPr>
            <a:r>
              <a:rPr lang="en-US" sz="1900" b="1" dirty="0"/>
              <a:t>CMV Liaisons</a:t>
            </a:r>
            <a:r>
              <a:rPr lang="en-US" sz="1900" dirty="0"/>
              <a:t> provide case management for individual Veterans requesting assistance with accessing VA benefits, health care and services or who believe they have been subject to discrimination while interacting with VA. Liaisons work closely with the MVPCs for resolutions.</a:t>
            </a:r>
          </a:p>
          <a:p>
            <a:pPr marL="0" indent="0">
              <a:buNone/>
            </a:pPr>
            <a:endParaRPr lang="en-US" sz="1900" dirty="0"/>
          </a:p>
          <a:p>
            <a:pPr marL="0" indent="0">
              <a:buNone/>
            </a:pPr>
            <a:r>
              <a:rPr lang="en-US" sz="1900" b="1" dirty="0"/>
              <a:t>Research, Reports and Recommendations</a:t>
            </a:r>
            <a:r>
              <a:rPr lang="en-US" sz="1900" dirty="0"/>
              <a:t> leverage data from across the Department, federal government and other sources to improve outcomes for minority Veterans.  </a:t>
            </a:r>
          </a:p>
          <a:p>
            <a:pPr marL="0" indent="0">
              <a:buNone/>
            </a:pPr>
            <a:endParaRPr lang="en-US" sz="1800" dirty="0"/>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E6368AA7-883E-4C4D-9676-69CB043DC6A4}"/>
              </a:ext>
            </a:extLst>
          </p:cNvPr>
          <p:cNvSpPr>
            <a:spLocks noGrp="1"/>
          </p:cNvSpPr>
          <p:nvPr>
            <p:ph type="title"/>
          </p:nvPr>
        </p:nvSpPr>
        <p:spPr/>
        <p:txBody>
          <a:bodyPr>
            <a:normAutofit/>
          </a:bodyPr>
          <a:lstStyle/>
          <a:p>
            <a:r>
              <a:rPr lang="en-US" sz="3200" dirty="0"/>
              <a:t>CMV Focus Areas</a:t>
            </a:r>
          </a:p>
        </p:txBody>
      </p:sp>
      <p:sp>
        <p:nvSpPr>
          <p:cNvPr id="8" name="Slide Number Placeholder 2">
            <a:extLst>
              <a:ext uri="{FF2B5EF4-FFF2-40B4-BE49-F238E27FC236}">
                <a16:creationId xmlns:a16="http://schemas.microsoft.com/office/drawing/2014/main" id="{1743DB44-89B0-4693-BAC7-C26713C41130}"/>
              </a:ext>
            </a:extLst>
          </p:cNvPr>
          <p:cNvSpPr>
            <a:spLocks noGrp="1"/>
          </p:cNvSpPr>
          <p:nvPr>
            <p:ph type="sldNum" sz="quarter" idx="12"/>
          </p:nvPr>
        </p:nvSpPr>
        <p:spPr>
          <a:xfrm>
            <a:off x="9250441" y="6400237"/>
            <a:ext cx="2844800" cy="365125"/>
          </a:xfrm>
        </p:spPr>
        <p:txBody>
          <a:bodyPr/>
          <a:lstStyle/>
          <a:p>
            <a:fld id="{D983F1FA-211D-3044-9E35-958DFBC26156}" type="slidenum">
              <a:rPr lang="en-US" smtClean="0">
                <a:solidFill>
                  <a:prstClr val="white"/>
                </a:solidFill>
              </a:rPr>
              <a:pPr/>
              <a:t>8</a:t>
            </a:fld>
            <a:endParaRPr lang="en-US" dirty="0">
              <a:solidFill>
                <a:prstClr val="white"/>
              </a:solidFill>
            </a:endParaRPr>
          </a:p>
        </p:txBody>
      </p:sp>
      <p:pic>
        <p:nvPicPr>
          <p:cNvPr id="3" name="Picture 2" descr="A picture containing posing&#10;&#10;Description automatically generated">
            <a:extLst>
              <a:ext uri="{FF2B5EF4-FFF2-40B4-BE49-F238E27FC236}">
                <a16:creationId xmlns:a16="http://schemas.microsoft.com/office/drawing/2014/main" id="{EA4FC1CB-3638-CB51-DCB4-37F4CAF58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647" y="4300080"/>
            <a:ext cx="8008883" cy="1861888"/>
          </a:xfrm>
          <a:prstGeom prst="rect">
            <a:avLst/>
          </a:prstGeom>
        </p:spPr>
      </p:pic>
    </p:spTree>
    <p:extLst>
      <p:ext uri="{BB962C8B-B14F-4D97-AF65-F5344CB8AC3E}">
        <p14:creationId xmlns:p14="http://schemas.microsoft.com/office/powerpoint/2010/main" val="6330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F67D93-1945-6BA2-BD37-D7DFFB2DB534}"/>
              </a:ext>
            </a:extLst>
          </p:cNvPr>
          <p:cNvSpPr>
            <a:spLocks noGrp="1"/>
          </p:cNvSpPr>
          <p:nvPr>
            <p:ph type="title"/>
          </p:nvPr>
        </p:nvSpPr>
        <p:spPr>
          <a:xfrm>
            <a:off x="609599" y="193963"/>
            <a:ext cx="10972800" cy="557904"/>
          </a:xfrm>
        </p:spPr>
        <p:txBody>
          <a:bodyPr>
            <a:normAutofit fontScale="90000"/>
          </a:bodyPr>
          <a:lstStyle/>
          <a:p>
            <a:pPr algn="ctr"/>
            <a:r>
              <a:rPr lang="en-US" b="1" dirty="0">
                <a:latin typeface="+mj-lt"/>
              </a:rPr>
              <a:t>CMV Updates</a:t>
            </a:r>
          </a:p>
        </p:txBody>
      </p:sp>
      <p:sp>
        <p:nvSpPr>
          <p:cNvPr id="4" name="TextBox 3">
            <a:extLst>
              <a:ext uri="{FF2B5EF4-FFF2-40B4-BE49-F238E27FC236}">
                <a16:creationId xmlns:a16="http://schemas.microsoft.com/office/drawing/2014/main" id="{59A8E6B1-6BDC-8AA5-15B7-6AA8AFA8BBAB}"/>
              </a:ext>
            </a:extLst>
          </p:cNvPr>
          <p:cNvSpPr txBox="1"/>
          <p:nvPr/>
        </p:nvSpPr>
        <p:spPr>
          <a:xfrm>
            <a:off x="609599" y="751867"/>
            <a:ext cx="11061032" cy="5047536"/>
          </a:xfrm>
          <a:prstGeom prst="rect">
            <a:avLst/>
          </a:prstGeom>
          <a:noFill/>
        </p:spPr>
        <p:txBody>
          <a:bodyPr wrap="square" lIns="91440" tIns="45720" rIns="91440" bIns="45720" anchor="t">
            <a:spAutoFit/>
          </a:bodyPr>
          <a:lstStyle/>
          <a:p>
            <a:pPr>
              <a:defRPr/>
            </a:pPr>
            <a:endParaRPr lang="en-US" sz="1400" b="1"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kern="1200" dirty="0">
                <a:solidFill>
                  <a:schemeClr val="dk1"/>
                </a:solidFill>
                <a:effectLst/>
                <a:latin typeface="Arial" panose="020B0604020202020204" pitchFamily="34" charset="0"/>
                <a:ea typeface="+mn-ea"/>
                <a:cs typeface="Arial" panose="020B0604020202020204" pitchFamily="34" charset="0"/>
              </a:rPr>
              <a:t>September 17 – 19: </a:t>
            </a:r>
            <a:r>
              <a:rPr lang="en-US" sz="1400" kern="1200" dirty="0">
                <a:solidFill>
                  <a:schemeClr val="dk1"/>
                </a:solidFill>
                <a:effectLst/>
                <a:latin typeface="Arial" panose="020B0604020202020204" pitchFamily="34" charset="0"/>
                <a:ea typeface="+mn-ea"/>
                <a:cs typeface="Arial" panose="020B0604020202020204" pitchFamily="34" charset="0"/>
              </a:rPr>
              <a:t>Congressional Hispanic Caucus Institute Leadership Conference, Washington, DC (in-person)</a:t>
            </a:r>
            <a:endParaRPr lang="en-US" sz="1400" b="1" kern="1200" dirty="0">
              <a:solidFill>
                <a:schemeClr val="dk1"/>
              </a:solidFill>
              <a:effectLst/>
              <a:latin typeface="Arial" panose="020B0604020202020204" pitchFamily="34" charset="0"/>
              <a:ea typeface="+mn-ea"/>
              <a:cs typeface="Arial" panose="020B0604020202020204" pitchFamily="34" charset="0"/>
            </a:endParaRPr>
          </a:p>
          <a:p>
            <a:pPr marL="168275" indent="-168275">
              <a:buFont typeface="Arial" panose="020B0604020202020204" pitchFamily="34" charset="0"/>
              <a:buChar char="•"/>
              <a:defRPr/>
            </a:pPr>
            <a:r>
              <a:rPr lang="en-US" sz="1400" b="1" kern="1200" dirty="0">
                <a:solidFill>
                  <a:schemeClr val="dk1"/>
                </a:solidFill>
                <a:effectLst/>
                <a:latin typeface="Arial" panose="020B0604020202020204" pitchFamily="34" charset="0"/>
                <a:ea typeface="+mn-ea"/>
                <a:cs typeface="Arial" panose="020B0604020202020204" pitchFamily="34" charset="0"/>
              </a:rPr>
              <a:t>September 18:</a:t>
            </a:r>
            <a:r>
              <a:rPr lang="en-US" sz="1400" b="0" kern="1200" dirty="0">
                <a:solidFill>
                  <a:schemeClr val="dk1"/>
                </a:solidFill>
                <a:effectLst/>
                <a:latin typeface="Arial" panose="020B0604020202020204" pitchFamily="34" charset="0"/>
                <a:ea typeface="+mn-ea"/>
                <a:cs typeface="Arial" panose="020B0604020202020204" pitchFamily="34" charset="0"/>
              </a:rPr>
              <a:t> Hispanic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September 20:</a:t>
            </a:r>
            <a:r>
              <a:rPr lang="en-US" sz="1400" dirty="0">
                <a:solidFill>
                  <a:schemeClr val="dk1"/>
                </a:solidFill>
                <a:latin typeface="Arial" panose="020B0604020202020204" pitchFamily="34" charset="0"/>
                <a:cs typeface="Arial" panose="020B0604020202020204" pitchFamily="34" charset="0"/>
              </a:rPr>
              <a:t> Don’t Ask, Don’t Tell Program (virtual)</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September 21 – 22:</a:t>
            </a:r>
            <a:r>
              <a:rPr lang="en-US" sz="1400" dirty="0">
                <a:solidFill>
                  <a:schemeClr val="dk1"/>
                </a:solidFill>
                <a:latin typeface="Arial" panose="020B0604020202020204" pitchFamily="34" charset="0"/>
                <a:cs typeface="Arial" panose="020B0604020202020204" pitchFamily="34" charset="0"/>
              </a:rPr>
              <a:t> Pacific Islander Festival Association, San Diego, CA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September 23:</a:t>
            </a:r>
            <a:r>
              <a:rPr lang="en-US" sz="1400" dirty="0">
                <a:solidFill>
                  <a:schemeClr val="dk1"/>
                </a:solidFill>
                <a:latin typeface="Arial" panose="020B0604020202020204" pitchFamily="34" charset="0"/>
                <a:cs typeface="Arial" panose="020B0604020202020204" pitchFamily="34" charset="0"/>
              </a:rPr>
              <a:t> Million Veteran Program Celebration, Washington, DC (in-person)</a:t>
            </a:r>
          </a:p>
          <a:p>
            <a:pPr marL="168275" indent="-168275">
              <a:buFont typeface="Arial" panose="020B0604020202020204" pitchFamily="34" charset="0"/>
              <a:buChar char="•"/>
              <a:defRPr/>
            </a:pPr>
            <a:endParaRPr lang="en-US" sz="1400"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2:</a:t>
            </a:r>
            <a:r>
              <a:rPr lang="en-US" sz="1400" dirty="0">
                <a:solidFill>
                  <a:schemeClr val="dk1"/>
                </a:solidFill>
                <a:latin typeface="Arial" panose="020B0604020202020204" pitchFamily="34" charset="0"/>
                <a:cs typeface="Arial" panose="020B0604020202020204" pitchFamily="34" charset="0"/>
              </a:rPr>
              <a:t> Hispanic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8 – 10:</a:t>
            </a:r>
            <a:r>
              <a:rPr lang="en-US" sz="1400" dirty="0">
                <a:solidFill>
                  <a:schemeClr val="dk1"/>
                </a:solidFill>
                <a:latin typeface="Arial" panose="020B0604020202020204" pitchFamily="34" charset="0"/>
                <a:cs typeface="Arial" panose="020B0604020202020204" pitchFamily="34" charset="0"/>
              </a:rPr>
              <a:t> Out &amp; Equal Workplace Summit, Orlando, FL (in-person) </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10 – 12:</a:t>
            </a:r>
            <a:r>
              <a:rPr lang="en-US" sz="1400" dirty="0">
                <a:solidFill>
                  <a:schemeClr val="dk1"/>
                </a:solidFill>
                <a:latin typeface="Arial" panose="020B0604020202020204" pitchFamily="34" charset="0"/>
                <a:cs typeface="Arial" panose="020B0604020202020204" pitchFamily="34" charset="0"/>
              </a:rPr>
              <a:t> NAACP 82</a:t>
            </a:r>
            <a:r>
              <a:rPr lang="en-US" sz="1400" baseline="30000" dirty="0">
                <a:solidFill>
                  <a:schemeClr val="dk1"/>
                </a:solidFill>
                <a:latin typeface="Arial" panose="020B0604020202020204" pitchFamily="34" charset="0"/>
                <a:cs typeface="Arial" panose="020B0604020202020204" pitchFamily="34" charset="0"/>
              </a:rPr>
              <a:t>nd</a:t>
            </a:r>
            <a:r>
              <a:rPr lang="en-US" sz="1400" dirty="0">
                <a:solidFill>
                  <a:schemeClr val="dk1"/>
                </a:solidFill>
                <a:latin typeface="Arial" panose="020B0604020202020204" pitchFamily="34" charset="0"/>
                <a:cs typeface="Arial" panose="020B0604020202020204" pitchFamily="34" charset="0"/>
              </a:rPr>
              <a:t> Georgia State Conference, Augusta, GA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16:</a:t>
            </a:r>
            <a:r>
              <a:rPr lang="en-US" sz="1400" dirty="0">
                <a:solidFill>
                  <a:schemeClr val="dk1"/>
                </a:solidFill>
                <a:latin typeface="Arial" panose="020B0604020202020204" pitchFamily="34" charset="0"/>
                <a:cs typeface="Arial" panose="020B0604020202020204" pitchFamily="34" charset="0"/>
              </a:rPr>
              <a:t> Hispanic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18:</a:t>
            </a:r>
            <a:r>
              <a:rPr lang="en-US" sz="1400" dirty="0">
                <a:solidFill>
                  <a:schemeClr val="dk1"/>
                </a:solidFill>
                <a:latin typeface="Arial" panose="020B0604020202020204" pitchFamily="34" charset="0"/>
                <a:cs typeface="Arial" panose="020B0604020202020204" pitchFamily="34" charset="0"/>
              </a:rPr>
              <a:t> Filipino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October 24 – 27:</a:t>
            </a:r>
            <a:r>
              <a:rPr lang="en-US" sz="1400" dirty="0">
                <a:solidFill>
                  <a:schemeClr val="dk1"/>
                </a:solidFill>
                <a:latin typeface="Arial" panose="020B0604020202020204" pitchFamily="34" charset="0"/>
                <a:cs typeface="Arial" panose="020B0604020202020204" pitchFamily="34" charset="0"/>
              </a:rPr>
              <a:t> NAACP California/Hawaii State Conference, Los Angeles, CA (in-person)</a:t>
            </a:r>
          </a:p>
          <a:p>
            <a:pPr marL="168275" indent="-168275">
              <a:buFont typeface="Arial" panose="020B0604020202020204" pitchFamily="34" charset="0"/>
              <a:buChar char="•"/>
              <a:defRPr/>
            </a:pPr>
            <a:endParaRPr lang="en-US" sz="1400" b="1"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2: </a:t>
            </a:r>
            <a:r>
              <a:rPr lang="en-US" sz="1400" dirty="0">
                <a:solidFill>
                  <a:schemeClr val="dk1"/>
                </a:solidFill>
                <a:latin typeface="Arial" panose="020B0604020202020204" pitchFamily="34" charset="0"/>
                <a:cs typeface="Arial" panose="020B0604020202020204" pitchFamily="34" charset="0"/>
              </a:rPr>
              <a:t>CMV and CWV 30</a:t>
            </a:r>
            <a:r>
              <a:rPr lang="en-US" sz="1400" baseline="30000" dirty="0">
                <a:solidFill>
                  <a:schemeClr val="dk1"/>
                </a:solidFill>
                <a:latin typeface="Arial" panose="020B0604020202020204" pitchFamily="34" charset="0"/>
                <a:cs typeface="Arial" panose="020B0604020202020204" pitchFamily="34" charset="0"/>
              </a:rPr>
              <a:t>th</a:t>
            </a:r>
            <a:r>
              <a:rPr lang="en-US" sz="1400" dirty="0">
                <a:solidFill>
                  <a:schemeClr val="dk1"/>
                </a:solidFill>
                <a:latin typeface="Arial" panose="020B0604020202020204" pitchFamily="34" charset="0"/>
                <a:cs typeface="Arial" panose="020B0604020202020204" pitchFamily="34" charset="0"/>
              </a:rPr>
              <a:t> Birthday</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6:</a:t>
            </a:r>
            <a:r>
              <a:rPr lang="en-US" sz="1400" dirty="0">
                <a:solidFill>
                  <a:schemeClr val="dk1"/>
                </a:solidFill>
                <a:latin typeface="Arial" panose="020B0604020202020204" pitchFamily="34" charset="0"/>
                <a:cs typeface="Arial" panose="020B0604020202020204" pitchFamily="34" charset="0"/>
              </a:rPr>
              <a:t> Native American Heritage Month Program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12:</a:t>
            </a:r>
            <a:r>
              <a:rPr lang="en-US" sz="1400" dirty="0">
                <a:solidFill>
                  <a:schemeClr val="dk1"/>
                </a:solidFill>
                <a:latin typeface="Arial" panose="020B0604020202020204" pitchFamily="34" charset="0"/>
                <a:cs typeface="Arial" panose="020B0604020202020204" pitchFamily="34" charset="0"/>
              </a:rPr>
              <a:t> Disabled Veterans National Foundation Veterans Resource Fairs, Silver Spring, MD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13:</a:t>
            </a:r>
            <a:r>
              <a:rPr lang="en-US" sz="1400" dirty="0">
                <a:solidFill>
                  <a:schemeClr val="dk1"/>
                </a:solidFill>
                <a:latin typeface="Arial" panose="020B0604020202020204" pitchFamily="34" charset="0"/>
                <a:cs typeface="Arial" panose="020B0604020202020204" pitchFamily="34" charset="0"/>
              </a:rPr>
              <a:t> Native American Heritage Month Program (in-person)</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20: </a:t>
            </a:r>
            <a:r>
              <a:rPr lang="en-US" sz="1400" dirty="0">
                <a:solidFill>
                  <a:schemeClr val="dk1"/>
                </a:solidFill>
                <a:latin typeface="Arial" panose="020B0604020202020204" pitchFamily="34" charset="0"/>
                <a:cs typeface="Arial" panose="020B0604020202020204" pitchFamily="34" charset="0"/>
              </a:rPr>
              <a:t>Transgender Day of Remembrance (hybrid)</a:t>
            </a: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November 20:</a:t>
            </a:r>
            <a:r>
              <a:rPr lang="en-US" sz="1400" dirty="0">
                <a:solidFill>
                  <a:schemeClr val="dk1"/>
                </a:solidFill>
                <a:latin typeface="Arial" panose="020B0604020202020204" pitchFamily="34" charset="0"/>
                <a:cs typeface="Arial" panose="020B0604020202020204" pitchFamily="34" charset="0"/>
              </a:rPr>
              <a:t> Native American Heritage Month Program (hybrid)</a:t>
            </a:r>
          </a:p>
          <a:p>
            <a:pPr marL="168275" indent="-168275">
              <a:buFont typeface="Arial" panose="020B0604020202020204" pitchFamily="34" charset="0"/>
              <a:buChar char="•"/>
              <a:defRPr/>
            </a:pPr>
            <a:endParaRPr lang="en-US" sz="1400" dirty="0">
              <a:solidFill>
                <a:schemeClr val="dk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defRPr/>
            </a:pPr>
            <a:r>
              <a:rPr lang="en-US" sz="1400" b="1" dirty="0">
                <a:solidFill>
                  <a:schemeClr val="dk1"/>
                </a:solidFill>
                <a:latin typeface="Arial" panose="020B0604020202020204" pitchFamily="34" charset="0"/>
                <a:cs typeface="Arial" panose="020B0604020202020204" pitchFamily="34" charset="0"/>
              </a:rPr>
              <a:t>February 5, 2025:</a:t>
            </a:r>
            <a:r>
              <a:rPr lang="en-US" sz="1400" dirty="0">
                <a:solidFill>
                  <a:schemeClr val="dk1"/>
                </a:solidFill>
                <a:latin typeface="Arial" panose="020B0604020202020204" pitchFamily="34" charset="0"/>
                <a:cs typeface="Arial" panose="020B0604020202020204" pitchFamily="34" charset="0"/>
              </a:rPr>
              <a:t> Black History Month Program (hybrid)</a:t>
            </a:r>
          </a:p>
          <a:p>
            <a:pPr marL="168275" indent="-168275">
              <a:buFont typeface="Arial" panose="020B0604020202020204" pitchFamily="34" charset="0"/>
              <a:buChar char="•"/>
              <a:defRPr/>
            </a:pPr>
            <a:r>
              <a:rPr lang="en-US" sz="1400" b="1" kern="1200" dirty="0">
                <a:solidFill>
                  <a:schemeClr val="dk1"/>
                </a:solidFill>
                <a:effectLst/>
                <a:latin typeface="Arial" panose="020B0604020202020204" pitchFamily="34" charset="0"/>
                <a:ea typeface="+mn-ea"/>
                <a:cs typeface="Arial" panose="020B0604020202020204" pitchFamily="34" charset="0"/>
              </a:rPr>
              <a:t>February 26, 2025:</a:t>
            </a:r>
            <a:r>
              <a:rPr lang="en-US" sz="1400" b="0" kern="1200" dirty="0">
                <a:solidFill>
                  <a:schemeClr val="dk1"/>
                </a:solidFill>
                <a:effectLst/>
                <a:latin typeface="Arial" panose="020B0604020202020204" pitchFamily="34" charset="0"/>
                <a:ea typeface="+mn-ea"/>
                <a:cs typeface="Arial" panose="020B0604020202020204" pitchFamily="34" charset="0"/>
              </a:rPr>
              <a:t> Black History Month Program (hybrid)</a:t>
            </a:r>
          </a:p>
        </p:txBody>
      </p:sp>
    </p:spTree>
    <p:extLst>
      <p:ext uri="{BB962C8B-B14F-4D97-AF65-F5344CB8AC3E}">
        <p14:creationId xmlns:p14="http://schemas.microsoft.com/office/powerpoint/2010/main" val="18325156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q6TFT3H0TNevVMM4QryA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rLC5xQ3QB.wmD4ZkfTm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qNpGyHPRgmPcMgzYNC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3Os9IHqSZuzl5yQO9zg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OLKF2QXRKeMDLsebjrO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9RA.z9TCW2.XFHN4OE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hpyM4uFQ1O.hFO5rFUkr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T3Uyw2_T1Wj90SPW1vfi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0f5b659-45e0-406d-ada9-08e0b284cfc4}" enabled="1" method="Standard" siteId="{e95f1b23-abaf-45ee-821d-b7ab251ab3bf}" contentBits="0" removed="0"/>
</clbl:labelList>
</file>

<file path=docProps/app.xml><?xml version="1.0" encoding="utf-8"?>
<Properties xmlns="http://schemas.openxmlformats.org/officeDocument/2006/extended-properties" xmlns:vt="http://schemas.openxmlformats.org/officeDocument/2006/docPropsVTypes">
  <TotalTime>8561</TotalTime>
  <Words>3588</Words>
  <Application>Microsoft Office PowerPoint</Application>
  <PresentationFormat>Widescreen</PresentationFormat>
  <Paragraphs>207</Paragraphs>
  <Slides>11</Slides>
  <Notes>10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23" baseType="lpstr">
      <vt:lpstr>.AppleSystemUIFont</vt:lpstr>
      <vt:lpstr>Arial</vt:lpstr>
      <vt:lpstr>Calibri</vt:lpstr>
      <vt:lpstr>CambriaMath</vt:lpstr>
      <vt:lpstr>Courier New</vt:lpstr>
      <vt:lpstr>Myriad Pro</vt:lpstr>
      <vt:lpstr>Segoe UI</vt:lpstr>
      <vt:lpstr>Tahoma</vt:lpstr>
      <vt:lpstr>Trade Gothic Next Rounded</vt:lpstr>
      <vt:lpstr>3_Office Theme</vt:lpstr>
      <vt:lpstr>4_Office Theme</vt:lpstr>
      <vt:lpstr>think-cell Slide</vt:lpstr>
      <vt:lpstr>PowerPoint Presentation</vt:lpstr>
      <vt:lpstr> </vt:lpstr>
      <vt:lpstr>Who Are We?</vt:lpstr>
      <vt:lpstr>CMV Legislative Highlights</vt:lpstr>
      <vt:lpstr>Mission and Vision</vt:lpstr>
      <vt:lpstr>Organizational Chart</vt:lpstr>
      <vt:lpstr>Shift in Veteran Demographics</vt:lpstr>
      <vt:lpstr>CMV Focus Areas</vt:lpstr>
      <vt:lpstr>CMV Updates</vt:lpstr>
      <vt:lpstr>Outreach, Engagement and Collaboration</vt:lpstr>
      <vt:lpstr>Connect with CMV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Debra</dc:creator>
  <cp:lastModifiedBy>Keith Garrison</cp:lastModifiedBy>
  <cp:revision>523</cp:revision>
  <cp:lastPrinted>2019-09-17T13:32:55Z</cp:lastPrinted>
  <dcterms:created xsi:type="dcterms:W3CDTF">2018-10-04T10:40:26Z</dcterms:created>
  <dcterms:modified xsi:type="dcterms:W3CDTF">2024-09-22T04:19:17Z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f5b659-45e0-406d-ada9-08e0b284cfc4_Enabled">
    <vt:lpwstr>true</vt:lpwstr>
  </property>
  <property fmtid="{D5CDD505-2E9C-101B-9397-08002B2CF9AE}" pid="3" name="MSIP_Label_40f5b659-45e0-406d-ada9-08e0b284cfc4_SetDate">
    <vt:lpwstr>2023-12-07T00:37:07Z</vt:lpwstr>
  </property>
  <property fmtid="{D5CDD505-2E9C-101B-9397-08002B2CF9AE}" pid="4" name="MSIP_Label_40f5b659-45e0-406d-ada9-08e0b284cfc4_Method">
    <vt:lpwstr>Standard</vt:lpwstr>
  </property>
  <property fmtid="{D5CDD505-2E9C-101B-9397-08002B2CF9AE}" pid="5" name="MSIP_Label_40f5b659-45e0-406d-ada9-08e0b284cfc4_Name">
    <vt:lpwstr>General (Non-CUI)</vt:lpwstr>
  </property>
  <property fmtid="{D5CDD505-2E9C-101B-9397-08002B2CF9AE}" pid="6" name="MSIP_Label_40f5b659-45e0-406d-ada9-08e0b284cfc4_SiteId">
    <vt:lpwstr>e95f1b23-abaf-45ee-821d-b7ab251ab3bf</vt:lpwstr>
  </property>
  <property fmtid="{D5CDD505-2E9C-101B-9397-08002B2CF9AE}" pid="7" name="MSIP_Label_40f5b659-45e0-406d-ada9-08e0b284cfc4_ActionId">
    <vt:lpwstr>be8a2513-7b43-49fc-95f9-09e141d331f5</vt:lpwstr>
  </property>
  <property fmtid="{D5CDD505-2E9C-101B-9397-08002B2CF9AE}" pid="8" name="MSIP_Label_40f5b659-45e0-406d-ada9-08e0b284cfc4_ContentBits">
    <vt:lpwstr>0</vt:lpwstr>
  </property>
</Properties>
</file>