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Lst>
  <p:notesMasterIdLst>
    <p:notesMasterId r:id="rId31"/>
  </p:notesMasterIdLst>
  <p:sldIdLst>
    <p:sldId id="302" r:id="rId4"/>
    <p:sldId id="297" r:id="rId5"/>
    <p:sldId id="303" r:id="rId6"/>
    <p:sldId id="296" r:id="rId7"/>
    <p:sldId id="280" r:id="rId8"/>
    <p:sldId id="282" r:id="rId9"/>
    <p:sldId id="276" r:id="rId10"/>
    <p:sldId id="283" r:id="rId11"/>
    <p:sldId id="284" r:id="rId12"/>
    <p:sldId id="305" r:id="rId13"/>
    <p:sldId id="275" r:id="rId14"/>
    <p:sldId id="277" r:id="rId15"/>
    <p:sldId id="306" r:id="rId16"/>
    <p:sldId id="304" r:id="rId17"/>
    <p:sldId id="286" r:id="rId18"/>
    <p:sldId id="287" r:id="rId19"/>
    <p:sldId id="288" r:id="rId20"/>
    <p:sldId id="279" r:id="rId21"/>
    <p:sldId id="292" r:id="rId22"/>
    <p:sldId id="293" r:id="rId23"/>
    <p:sldId id="290" r:id="rId24"/>
    <p:sldId id="291" r:id="rId25"/>
    <p:sldId id="289" r:id="rId26"/>
    <p:sldId id="295" r:id="rId27"/>
    <p:sldId id="307" r:id="rId28"/>
    <p:sldId id="299" r:id="rId29"/>
    <p:sldId id="30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961" autoAdjust="0"/>
  </p:normalViewPr>
  <p:slideViewPr>
    <p:cSldViewPr snapToGrid="0">
      <p:cViewPr varScale="1">
        <p:scale>
          <a:sx n="96" d="100"/>
          <a:sy n="96" d="100"/>
        </p:scale>
        <p:origin x="10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7DB30F-BE94-48DD-9DA3-D86DE72AABD3}" type="datetimeFigureOut">
              <a:rPr lang="en-US" smtClean="0"/>
              <a:t>9/16/2024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ABB767-129A-4665-B40D-C4D7AE28120B}" type="slidenum">
              <a:rPr lang="en-US" smtClean="0"/>
              <a:t>‹#›</a:t>
            </a:fld>
            <a:endParaRPr lang="en-US"/>
          </a:p>
        </p:txBody>
      </p:sp>
    </p:spTree>
    <p:extLst>
      <p:ext uri="{BB962C8B-B14F-4D97-AF65-F5344CB8AC3E}">
        <p14:creationId xmlns:p14="http://schemas.microsoft.com/office/powerpoint/2010/main" val="1863115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va.gov/family-and-caregiver-benefits/health-and-disability/comprehensive-assistance-for-family-caregivers/apply-form-10-10cg/introduction"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va.gov/COMMUNITYCARE/programs/dependents/champva/champva-claim.asp"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tel:+18007338387"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changehealthcare.com/"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tel:+18885456127"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CHAMPVA &amp; DOD TRICARE programs are very similar and are often mistaken for each other:</a:t>
            </a:r>
          </a:p>
          <a:p>
            <a:pPr marL="171450" indent="-171450">
              <a:buFont typeface="Arial" panose="020B0604020202020204" pitchFamily="34" charset="0"/>
              <a:buChar char="•"/>
            </a:pPr>
            <a:r>
              <a:rPr lang="en-US" dirty="0"/>
              <a:t>Tricare is a DOD regionally managed health care program for active duty and retirees and members of the uniformed services and their families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 some cases, a veteran may appear to be eligible for both programs, however if you are a military retiree, or the spouse of a veteran who was killed in action, you are and will always be a TRICARE beneficiary and cannot choose between the two programs.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4</a:t>
            </a:fld>
            <a:endParaRPr lang="en-US"/>
          </a:p>
        </p:txBody>
      </p:sp>
    </p:spTree>
    <p:extLst>
      <p:ext uri="{BB962C8B-B14F-4D97-AF65-F5344CB8AC3E}">
        <p14:creationId xmlns:p14="http://schemas.microsoft.com/office/powerpoint/2010/main" val="1312091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600" dirty="0">
                <a:latin typeface="Times New Roman" panose="02020603050405020304" pitchFamily="18" charset="0"/>
                <a:cs typeface="Times New Roman" panose="02020603050405020304" pitchFamily="18" charset="0"/>
              </a:rPr>
              <a:t>You can take your completed 10-10CG to a local Caregiver Support Team member. </a:t>
            </a:r>
          </a:p>
          <a:p>
            <a:endParaRPr lang="en-US" sz="9600"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DO NOT send medical records with your application</a:t>
            </a:r>
            <a:r>
              <a:rPr lang="en-US" dirty="0">
                <a:latin typeface="Times New Roman" panose="02020603050405020304" pitchFamily="18" charset="0"/>
                <a:cs typeface="Times New Roman" panose="02020603050405020304" pitchFamily="18" charset="0"/>
              </a:rPr>
              <a:t>.  VA will gathering any necessary documentation</a:t>
            </a:r>
          </a:p>
          <a:p>
            <a:r>
              <a:rPr lang="en-US" dirty="0">
                <a:latin typeface="Times New Roman" panose="02020603050405020304" pitchFamily="18" charset="0"/>
                <a:cs typeface="Times New Roman" panose="02020603050405020304" pitchFamily="18" charset="0"/>
              </a:rPr>
              <a:t>The following website will walk you through the application process and provide the opportunity to begin applying on-line</a:t>
            </a:r>
          </a:p>
          <a:p>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hlinkClick r:id="rId3"/>
              </a:rPr>
              <a:t>https://www.va.gov/family-and-caregiver-benefits/health-and-disability/comprehensive-assistance-for-family-caregivers/apply-form-10-10cg/introduction</a:t>
            </a:r>
            <a:r>
              <a:rPr lang="en-US" dirty="0">
                <a:latin typeface="Times New Roman" panose="02020603050405020304" pitchFamily="18" charset="0"/>
                <a:cs typeface="Times New Roman" panose="02020603050405020304" pitchFamily="18" charset="0"/>
              </a:rPr>
              <a:t> </a:t>
            </a:r>
          </a:p>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20</a:t>
            </a:fld>
            <a:endParaRPr lang="en-US"/>
          </a:p>
        </p:txBody>
      </p:sp>
    </p:spTree>
    <p:extLst>
      <p:ext uri="{BB962C8B-B14F-4D97-AF65-F5344CB8AC3E}">
        <p14:creationId xmlns:p14="http://schemas.microsoft.com/office/powerpoint/2010/main" val="2873697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If you disagree with your Caregiver decision, you can begin a Clinical Appeal process at the Patient Advocates/Experience Office in your local VAMC</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You can appeal a caregiver denial directly to the Board of Veterans Appeals.  </a:t>
            </a:r>
            <a:r>
              <a:rPr lang="en-US" sz="2800" dirty="0">
                <a:latin typeface="Times New Roman" panose="02020603050405020304" pitchFamily="18" charset="0"/>
                <a:cs typeface="Times New Roman" panose="02020603050405020304" pitchFamily="18" charset="0"/>
              </a:rPr>
              <a:t>To appeal a decision issued on or after February 19, 2019, you must submit VA Form 10182 to the board by:</a:t>
            </a:r>
          </a:p>
          <a:p>
            <a:pPr lvl="2">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Online submission</a:t>
            </a:r>
          </a:p>
          <a:p>
            <a:pPr lvl="2">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Mail to:  Board of Veterans’ Appeals; PO Box 27063 Washington  DC 20038 </a:t>
            </a:r>
          </a:p>
          <a:p>
            <a:pPr lvl="2">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Or fax to: 1-844-678-8979</a:t>
            </a:r>
          </a:p>
          <a:p>
            <a:pPr lvl="2">
              <a:buFont typeface="Wingdings" panose="05000000000000000000" pitchFamily="2" charset="2"/>
              <a:buNone/>
            </a:pPr>
            <a:endParaRPr lang="en-US" sz="2800" b="0" i="0" dirty="0">
              <a:solidFill>
                <a:srgbClr val="001D35"/>
              </a:solidFill>
              <a:effectLst/>
              <a:latin typeface="Times New Roman" panose="02020603050405020304" pitchFamily="18" charset="0"/>
              <a:cs typeface="Times New Roman" panose="02020603050405020304" pitchFamily="18" charset="0"/>
            </a:endParaRPr>
          </a:p>
          <a:p>
            <a:pPr lvl="2" algn="l">
              <a:buFont typeface="Wingdings" panose="05000000000000000000" pitchFamily="2" charset="2"/>
              <a:buNone/>
            </a:pPr>
            <a:r>
              <a:rPr lang="en-US" b="0" i="0" dirty="0">
                <a:solidFill>
                  <a:srgbClr val="001D35"/>
                </a:solidFill>
                <a:effectLst/>
                <a:latin typeface="Google Sans"/>
              </a:rPr>
              <a:t>There are multiple ways to appeal a denial of the VA's Program of Comprehensive Assistance for Family Caregivers (PCAFC): </a:t>
            </a:r>
          </a:p>
          <a:p>
            <a:pPr algn="l" fontAlgn="ctr">
              <a:buFont typeface="Arial" panose="020B0604020202020204" pitchFamily="34" charset="0"/>
              <a:buChar char="•"/>
            </a:pPr>
            <a:r>
              <a:rPr lang="en-US" b="0" i="0" dirty="0">
                <a:solidFill>
                  <a:srgbClr val="001D35"/>
                </a:solidFill>
                <a:effectLst/>
                <a:latin typeface="Google Sans"/>
              </a:rPr>
              <a:t>Board Appeal: Request a review by a Veterans Law Judge at the Board of Veterans' Appeals by submitting a completed VA Form 10-307, the Program of Comprehensive Assistance for Family Caregivers (PCAFC) Notice of Disagreement (NOD). </a:t>
            </a:r>
          </a:p>
          <a:p>
            <a:pPr algn="l" fontAlgn="ctr">
              <a:buFont typeface="Arial" panose="020B0604020202020204" pitchFamily="34" charset="0"/>
              <a:buChar char="•"/>
            </a:pPr>
            <a:r>
              <a:rPr lang="en-US" b="0" i="0" dirty="0">
                <a:solidFill>
                  <a:srgbClr val="001D35"/>
                </a:solidFill>
                <a:effectLst/>
                <a:latin typeface="Google Sans"/>
              </a:rPr>
              <a:t>Higher-Level Review: Request a new review of your case by a higher-level reviewer. This reviewer will determine if an error or difference of opinion changed the decision. </a:t>
            </a:r>
          </a:p>
          <a:p>
            <a:pPr algn="l">
              <a:buFont typeface="Arial" panose="020B0604020202020204" pitchFamily="34" charset="0"/>
              <a:buChar char="•"/>
            </a:pPr>
            <a:r>
              <a:rPr lang="en-US" b="0" i="0" dirty="0">
                <a:solidFill>
                  <a:srgbClr val="001D35"/>
                </a:solidFill>
                <a:effectLst/>
                <a:latin typeface="Google Sans"/>
              </a:rPr>
              <a:t>VHA Clinical Review Process: This process is also known as the VHA Clinical Appeals Process</a:t>
            </a:r>
          </a:p>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24</a:t>
            </a:fld>
            <a:endParaRPr lang="en-US"/>
          </a:p>
        </p:txBody>
      </p:sp>
    </p:spTree>
    <p:extLst>
      <p:ext uri="{BB962C8B-B14F-4D97-AF65-F5344CB8AC3E}">
        <p14:creationId xmlns:p14="http://schemas.microsoft.com/office/powerpoint/2010/main" val="1481172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25</a:t>
            </a:fld>
            <a:endParaRPr lang="en-US"/>
          </a:p>
        </p:txBody>
      </p:sp>
    </p:spTree>
    <p:extLst>
      <p:ext uri="{BB962C8B-B14F-4D97-AF65-F5344CB8AC3E}">
        <p14:creationId xmlns:p14="http://schemas.microsoft.com/office/powerpoint/2010/main" val="19403363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ABB767-129A-4665-B40D-C4D7AE28120B}" type="slidenum">
              <a:rPr lang="en-US" smtClean="0"/>
              <a:t>26</a:t>
            </a:fld>
            <a:endParaRPr lang="en-US"/>
          </a:p>
        </p:txBody>
      </p:sp>
    </p:spTree>
    <p:extLst>
      <p:ext uri="{BB962C8B-B14F-4D97-AF65-F5344CB8AC3E}">
        <p14:creationId xmlns:p14="http://schemas.microsoft.com/office/powerpoint/2010/main" val="2275849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After using an authorized provider, the provider or the beneficiary files the claim to </a:t>
            </a:r>
            <a:r>
              <a:rPr lang="en-US" dirty="0" err="1">
                <a:latin typeface="Times New Roman" panose="02020603050405020304" pitchFamily="18" charset="0"/>
                <a:cs typeface="Times New Roman" panose="02020603050405020304" pitchFamily="18" charset="0"/>
              </a:rPr>
              <a:t>ChampVA</a:t>
            </a:r>
            <a:r>
              <a:rPr lang="en-US" dirty="0">
                <a:latin typeface="Times New Roman" panose="02020603050405020304" pitchFamily="18" charset="0"/>
                <a:cs typeface="Times New Roman" panose="02020603050405020304" pitchFamily="18" charset="0"/>
              </a:rPr>
              <a:t> using VA Form 10-7959a.  In most cases the authorized provider will submit the necessary documentation</a:t>
            </a:r>
          </a:p>
          <a:p>
            <a:endParaRPr lang="en-US" dirty="0"/>
          </a:p>
          <a:p>
            <a:r>
              <a:rPr lang="en-US" dirty="0">
                <a:latin typeface="Times New Roman" panose="02020603050405020304" pitchFamily="18" charset="0"/>
                <a:cs typeface="Times New Roman" panose="02020603050405020304" pitchFamily="18" charset="0"/>
              </a:rPr>
              <a:t>The following site has information regarding the procedures for beneficiaries to file reimbursement claims:</a:t>
            </a:r>
          </a:p>
          <a:p>
            <a:pPr marL="0" indent="0">
              <a:buNone/>
            </a:pPr>
            <a:r>
              <a:rPr lang="en-US" sz="1200" dirty="0">
                <a:latin typeface="Times New Roman" panose="02020603050405020304" pitchFamily="18" charset="0"/>
                <a:cs typeface="Times New Roman" panose="02020603050405020304" pitchFamily="18" charset="0"/>
                <a:hlinkClick r:id="rId3"/>
              </a:rPr>
              <a:t>https</a:t>
            </a:r>
            <a:r>
              <a:rPr lang="en-US" dirty="0">
                <a:latin typeface="Times New Roman" panose="02020603050405020304" pitchFamily="18" charset="0"/>
                <a:cs typeface="Times New Roman" panose="02020603050405020304" pitchFamily="18" charset="0"/>
                <a:hlinkClick r:id="rId3"/>
              </a:rPr>
              <a:t>://www.va.gov/COMMUNITYCARE/programs/dependents/champva/champva-claim.asp</a:t>
            </a:r>
            <a:r>
              <a:rPr lang="en-US" dirty="0">
                <a:latin typeface="Times New Roman" panose="02020603050405020304" pitchFamily="18" charset="0"/>
                <a:cs typeface="Times New Roman" panose="02020603050405020304" pitchFamily="18" charset="0"/>
              </a:rPr>
              <a:t> </a:t>
            </a:r>
          </a:p>
          <a:p>
            <a:pPr marL="0" indent="0">
              <a:buNone/>
            </a:pPr>
            <a:r>
              <a:rPr lang="en-US" sz="1200" dirty="0">
                <a:latin typeface="Times New Roman" panose="02020603050405020304" pitchFamily="18" charset="0"/>
                <a:cs typeface="Times New Roman" panose="02020603050405020304" pitchFamily="18" charset="0"/>
              </a:rPr>
              <a:t>Ben</a:t>
            </a:r>
            <a:r>
              <a:rPr lang="en-US" dirty="0">
                <a:latin typeface="Times New Roman" panose="02020603050405020304" pitchFamily="18" charset="0"/>
                <a:cs typeface="Times New Roman" panose="02020603050405020304" pitchFamily="18" charset="0"/>
              </a:rPr>
              <a:t>eficiaries should send pharmacy and medical claims reimbursement </a:t>
            </a:r>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5</a:t>
            </a:fld>
            <a:endParaRPr lang="en-US"/>
          </a:p>
        </p:txBody>
      </p:sp>
    </p:spTree>
    <p:extLst>
      <p:ext uri="{BB962C8B-B14F-4D97-AF65-F5344CB8AC3E}">
        <p14:creationId xmlns:p14="http://schemas.microsoft.com/office/powerpoint/2010/main" val="2732620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service-connected disability is a disability that we’ve concluded was caused , or made worse, by the Veteran’s active-duty service. Example: my elbow.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permanent disability is one that’s not expected to improve. Can someone provide an example of a condition that may be classified as permanent?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1B1B1B"/>
                </a:solidFill>
                <a:effectLst/>
                <a:latin typeface="Source Sans Pro Web"/>
              </a:rPr>
              <a:t> If 2 spouses are both Veterans who qualify as CHAMPVA sponsors for their family, they both may now qualify for CHAMPVA benefits. Each time they need medical care, they may choose to get care through the VA health care program or using their CHAMPVA coverage.</a:t>
            </a:r>
            <a:endParaRPr lang="en-US" dirty="0"/>
          </a:p>
          <a:p>
            <a:endParaRPr lang="en-US" dirty="0"/>
          </a:p>
          <a:p>
            <a:r>
              <a:rPr lang="en-US" dirty="0"/>
              <a:t>*In most cases, these family members qualify for TRICARE, not CHAMPVA</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PCAFC will be discussed in further detail later in this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Eligible child pursing an approved course of instruction who incurs a disabling illness/injury while pursing the instruction, not of their own misconduct, and results in the inability to continue instruction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6</a:t>
            </a:fld>
            <a:endParaRPr lang="en-US"/>
          </a:p>
        </p:txBody>
      </p:sp>
    </p:spTree>
    <p:extLst>
      <p:ext uri="{BB962C8B-B14F-4D97-AF65-F5344CB8AC3E}">
        <p14:creationId xmlns:p14="http://schemas.microsoft.com/office/powerpoint/2010/main" val="2121578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E2E2E"/>
                </a:solidFill>
                <a:effectLst/>
                <a:latin typeface="Arial" panose="020B0604020202020204" pitchFamily="34" charset="0"/>
              </a:rPr>
              <a:t>For individuals who are eligible for Medicare for any reason, we need a copy of your Medicare card.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E2E2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E2E2E"/>
                </a:solidFill>
                <a:effectLst/>
                <a:latin typeface="Arial" panose="020B0604020202020204" pitchFamily="34" charset="0"/>
              </a:rPr>
              <a:t>If you are age 65 or older and not entitled to Medicare, you must send documentation from the Social Security Administration that confirms </a:t>
            </a:r>
            <a:r>
              <a:rPr lang="en-US" b="1" i="0" u="sng" dirty="0">
                <a:solidFill>
                  <a:srgbClr val="2E2E2E"/>
                </a:solidFill>
                <a:effectLst/>
                <a:latin typeface="Arial" panose="020B0604020202020204" pitchFamily="34" charset="0"/>
              </a:rPr>
              <a:t>you are not entitled to Medicare benefits under anyone's social security number.</a:t>
            </a:r>
          </a:p>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7</a:t>
            </a:fld>
            <a:endParaRPr lang="en-US"/>
          </a:p>
        </p:txBody>
      </p:sp>
    </p:spTree>
    <p:extLst>
      <p:ext uri="{BB962C8B-B14F-4D97-AF65-F5344CB8AC3E}">
        <p14:creationId xmlns:p14="http://schemas.microsoft.com/office/powerpoint/2010/main" val="3597443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E2E2E"/>
                </a:solidFill>
                <a:effectLst/>
                <a:latin typeface="Arial" panose="020B0604020202020204" pitchFamily="34" charset="0"/>
              </a:rPr>
              <a:t>Veteran's DD214, </a:t>
            </a:r>
            <a:r>
              <a:rPr lang="en-US" b="0" i="1" dirty="0">
                <a:solidFill>
                  <a:srgbClr val="2E2E2E"/>
                </a:solidFill>
                <a:effectLst/>
                <a:latin typeface="Arial" panose="020B0604020202020204" pitchFamily="34" charset="0"/>
              </a:rPr>
              <a:t>Certificate of Release or Discharge from Active Duty, </a:t>
            </a:r>
            <a:r>
              <a:rPr lang="en-US" b="0" i="0" dirty="0">
                <a:solidFill>
                  <a:srgbClr val="2E2E2E"/>
                </a:solidFill>
                <a:effectLst/>
                <a:latin typeface="Arial" panose="020B0604020202020204" pitchFamily="34" charset="0"/>
              </a:rPr>
              <a:t>or if the Veteran was a WWII or Korean War Veteran, the </a:t>
            </a:r>
            <a:r>
              <a:rPr lang="en-US" b="0" i="1" dirty="0">
                <a:solidFill>
                  <a:srgbClr val="2E2E2E"/>
                </a:solidFill>
                <a:effectLst/>
                <a:latin typeface="Arial" panose="020B0604020202020204" pitchFamily="34" charset="0"/>
              </a:rPr>
              <a:t>Report of Separation</a:t>
            </a:r>
            <a:r>
              <a:rPr lang="en-US" b="0" i="0" dirty="0">
                <a:solidFill>
                  <a:srgbClr val="2E2E2E"/>
                </a:solidFill>
                <a:effectLst/>
                <a:latin typeface="Arial" panose="020B0604020202020204" pitchFamily="34" charset="0"/>
              </a:rPr>
              <a:t>. If you do not have a copy of the necessary form, you may request it by submitting a Standard Form 180, </a:t>
            </a:r>
            <a:r>
              <a:rPr lang="en-US" b="0" i="1" dirty="0">
                <a:solidFill>
                  <a:srgbClr val="2E2E2E"/>
                </a:solidFill>
                <a:effectLst/>
                <a:latin typeface="Arial" panose="020B0604020202020204" pitchFamily="34" charset="0"/>
              </a:rPr>
              <a:t>Request Pertaining to Military Records</a:t>
            </a:r>
            <a:r>
              <a:rPr lang="en-US" b="0" i="0" dirty="0">
                <a:solidFill>
                  <a:srgbClr val="2E2E2E"/>
                </a:solidFill>
                <a:effectLst/>
                <a:latin typeface="Arial" panose="020B0604020202020204" pitchFamily="34" charset="0"/>
              </a:rPr>
              <a:t>, from the National Archives.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E2E2E"/>
                </a:solidFill>
                <a:effectLst/>
                <a:latin typeface="Arial" panose="020B0604020202020204" pitchFamily="34" charset="0"/>
              </a:rPr>
              <a:t>If you are a remarried widow/widower and are once again single, provide a copy of the legal documentation that terminated the remarriage. The legal documentation of termination of a remarriage may be a divorce decree, death certificate or annulment decree.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E2E2E"/>
              </a:solidFill>
              <a:effectLst/>
              <a:latin typeface="Arial" panose="020B0604020202020204" pitchFamily="34" charset="0"/>
            </a:endParaRPr>
          </a:p>
          <a:p>
            <a:pPr algn="l"/>
            <a:r>
              <a:rPr lang="en-US" b="0" i="0" dirty="0">
                <a:solidFill>
                  <a:srgbClr val="2E2E2E"/>
                </a:solidFill>
                <a:effectLst/>
                <a:latin typeface="Arial" panose="020B0604020202020204" pitchFamily="34" charset="0"/>
              </a:rPr>
              <a:t>If you provide only the required documents, and not the optional documents, processing can take two to eight months since we have to confirm information with other federal agencies.</a:t>
            </a:r>
          </a:p>
          <a:p>
            <a:pPr algn="l"/>
            <a:r>
              <a:rPr lang="en-US" b="0" i="0" dirty="0">
                <a:solidFill>
                  <a:srgbClr val="2E2E2E"/>
                </a:solidFill>
                <a:effectLst/>
                <a:latin typeface="Arial" panose="020B0604020202020204" pitchFamily="34" charset="0"/>
              </a:rPr>
              <a:t>Once we get your application, we will review it to be sure it is complete and that all the required forms are included. If your application is not complete, we will return it to you with further instructions.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E2E2E"/>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8</a:t>
            </a:fld>
            <a:endParaRPr lang="en-US"/>
          </a:p>
        </p:txBody>
      </p:sp>
    </p:spTree>
    <p:extLst>
      <p:ext uri="{BB962C8B-B14F-4D97-AF65-F5344CB8AC3E}">
        <p14:creationId xmlns:p14="http://schemas.microsoft.com/office/powerpoint/2010/main" val="3966235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E2E2E"/>
                </a:solidFill>
                <a:effectLst/>
                <a:latin typeface="Times New Roman" panose="02020603050405020304" pitchFamily="18" charset="0"/>
                <a:cs typeface="Times New Roman" panose="02020603050405020304" pitchFamily="18" charset="0"/>
              </a:rPr>
              <a:t>IMPORTANT: Ensure the application is signed and dated. Also, if applying for a spouse, please include the date of marriage on the application</a:t>
            </a:r>
          </a:p>
          <a:p>
            <a:endParaRPr lang="en-US" b="0" i="0" dirty="0">
              <a:solidFill>
                <a:srgbClr val="2E2E2E"/>
              </a:solidFill>
              <a:effectLst/>
              <a:latin typeface="Times New Roman" panose="02020603050405020304" pitchFamily="18" charset="0"/>
              <a:cs typeface="Times New Roman" panose="02020603050405020304" pitchFamily="18" charset="0"/>
            </a:endParaRPr>
          </a:p>
          <a:p>
            <a:r>
              <a:rPr lang="en-US" b="0" i="0" dirty="0">
                <a:solidFill>
                  <a:srgbClr val="2E2E2E"/>
                </a:solidFill>
                <a:effectLst/>
                <a:latin typeface="Times New Roman" panose="02020603050405020304" pitchFamily="18" charset="0"/>
                <a:cs typeface="Times New Roman" panose="02020603050405020304" pitchFamily="18" charset="0"/>
              </a:rPr>
              <a:t>We are currently experiencing a backlog in processing applications. If you have questions regarding the status of your application, we encourage you to call the CHAMPVA call center at </a:t>
            </a:r>
            <a:r>
              <a:rPr lang="en-US" b="0" i="0" u="sng" dirty="0">
                <a:solidFill>
                  <a:srgbClr val="0B6CB2"/>
                </a:solidFill>
                <a:effectLst/>
                <a:latin typeface="Times New Roman" panose="02020603050405020304" pitchFamily="18" charset="0"/>
                <a:cs typeface="Times New Roman" panose="02020603050405020304" pitchFamily="18" charset="0"/>
                <a:hlinkClick r:id="rId3"/>
              </a:rPr>
              <a:t>800-733-8387</a:t>
            </a:r>
            <a:r>
              <a:rPr lang="en-US" b="0" i="0" dirty="0">
                <a:solidFill>
                  <a:srgbClr val="2E2E2E"/>
                </a:solidFill>
                <a:effectLst/>
                <a:latin typeface="Times New Roman" panose="02020603050405020304" pitchFamily="18" charset="0"/>
                <a:cs typeface="Times New Roman" panose="02020603050405020304" pitchFamily="18" charset="0"/>
              </a:rPr>
              <a:t>.</a:t>
            </a:r>
          </a:p>
          <a:p>
            <a:endParaRPr lang="en-US" b="0" i="0" dirty="0">
              <a:solidFill>
                <a:srgbClr val="2E2E2E"/>
              </a:solidFill>
              <a:effectLst/>
              <a:latin typeface="Times New Roman" panose="02020603050405020304" pitchFamily="18" charset="0"/>
              <a:cs typeface="Times New Roman" panose="02020603050405020304" pitchFamily="18" charset="0"/>
            </a:endParaRPr>
          </a:p>
          <a:p>
            <a:pPr algn="l"/>
            <a:r>
              <a:rPr lang="en-US" b="0" i="0" dirty="0">
                <a:solidFill>
                  <a:srgbClr val="1B1B1B"/>
                </a:solidFill>
                <a:effectLst/>
                <a:latin typeface="Source Sans Pro Web"/>
              </a:rPr>
              <a:t>If you send us all required and optional documents—and if your application is complete—it’ll take about 6 weeks after we get your package until you get your CHAMPVA ID card and related materials.</a:t>
            </a:r>
          </a:p>
          <a:p>
            <a:pPr algn="l"/>
            <a:r>
              <a:rPr lang="en-US" b="0" i="0" dirty="0">
                <a:solidFill>
                  <a:srgbClr val="1B1B1B"/>
                </a:solidFill>
                <a:effectLst/>
                <a:latin typeface="Source Sans Pro Web"/>
              </a:rPr>
              <a:t>If you send us only the required documents, it may take 2 to 8 months since we’ll need to confirm your information with other federal agencies.</a:t>
            </a:r>
          </a:p>
          <a:p>
            <a:endParaRPr lang="en-US" b="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EABB767-129A-4665-B40D-C4D7AE28120B}" type="slidenum">
              <a:rPr lang="en-US" smtClean="0"/>
              <a:t>9</a:t>
            </a:fld>
            <a:endParaRPr lang="en-US"/>
          </a:p>
        </p:txBody>
      </p:sp>
    </p:spTree>
    <p:extLst>
      <p:ext uri="{BB962C8B-B14F-4D97-AF65-F5344CB8AC3E}">
        <p14:creationId xmlns:p14="http://schemas.microsoft.com/office/powerpoint/2010/main" val="2618672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services covered: Ambulatory surgery, hospice, skilled nursing care, and transplants</a:t>
            </a:r>
          </a:p>
          <a:p>
            <a:endParaRPr lang="en-US" dirty="0"/>
          </a:p>
          <a:p>
            <a:r>
              <a:rPr lang="en-US" dirty="0"/>
              <a:t>Some services that may be covered are substance abuse disorder/mental/behavioral health and dental care – refer to benefits guide or CHAMPVA program manager for further details and questions.</a:t>
            </a:r>
          </a:p>
          <a:p>
            <a:endParaRPr lang="en-US" dirty="0"/>
          </a:p>
          <a:p>
            <a:r>
              <a:rPr lang="en-US" b="0" i="0" dirty="0">
                <a:solidFill>
                  <a:srgbClr val="1B1B1B"/>
                </a:solidFill>
                <a:effectLst/>
                <a:latin typeface="Source Sans Pro Web"/>
              </a:rPr>
              <a:t>When you’re signed up for CHAMPVA, you’ll get a copy of the CHAMPVA Program Guide. This guide will tell you more about covered and non-covered services and supplies.</a:t>
            </a:r>
          </a:p>
          <a:p>
            <a:endParaRPr lang="en-US" b="0" i="0" dirty="0">
              <a:solidFill>
                <a:srgbClr val="1B1B1B"/>
              </a:solidFill>
              <a:effectLst/>
              <a:latin typeface="Source Sans Pro Web"/>
            </a:endParaRPr>
          </a:p>
          <a:p>
            <a:r>
              <a:rPr lang="en-US" dirty="0"/>
              <a:t>Services that require authorization: • Durable Medical Equipment (DME) with a purchase price or total rental of $2,000 or more (see Section 4) • Mental health care (Contact CHAMPVA for required approval) – Inpatient mental health care – Care at residential treatment facilities (RTF) – Alcohol/substance abuse – Care in Partial Hospital Programs (PHP) – Requests for extensions to our yearly limits on inpatient mental health care (see Section 4) – Outpatient mental health visits in excess of 23 per year • Dental care coverage (Dental coverage is very limited and under most circumstances is not covered.) • Organ transplant</a:t>
            </a:r>
          </a:p>
          <a:p>
            <a:pPr marL="171450" indent="-171450">
              <a:buFont typeface="Arial" panose="020B0604020202020204" pitchFamily="34" charset="0"/>
              <a:buChar char="•"/>
            </a:pPr>
            <a:r>
              <a:rPr lang="en-US" dirty="0"/>
              <a:t>Mental health services and durable medical equipment (DME) provided through the VA CITI program do not require authorization. </a:t>
            </a:r>
          </a:p>
        </p:txBody>
      </p:sp>
      <p:sp>
        <p:nvSpPr>
          <p:cNvPr id="4" name="Slide Number Placeholder 3"/>
          <p:cNvSpPr>
            <a:spLocks noGrp="1"/>
          </p:cNvSpPr>
          <p:nvPr>
            <p:ph type="sldNum" sz="quarter" idx="5"/>
          </p:nvPr>
        </p:nvSpPr>
        <p:spPr/>
        <p:txBody>
          <a:bodyPr/>
          <a:lstStyle/>
          <a:p>
            <a:fld id="{7EABB767-129A-4665-B40D-C4D7AE28120B}" type="slidenum">
              <a:rPr lang="en-US" smtClean="0"/>
              <a:t>10</a:t>
            </a:fld>
            <a:endParaRPr lang="en-US"/>
          </a:p>
        </p:txBody>
      </p:sp>
    </p:spTree>
    <p:extLst>
      <p:ext uri="{BB962C8B-B14F-4D97-AF65-F5344CB8AC3E}">
        <p14:creationId xmlns:p14="http://schemas.microsoft.com/office/powerpoint/2010/main" val="3650188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Every VAMC has a person who handles CHAMPVA problems.  Contact your local VA to engage with your CHAMPVA representative.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l"/>
            <a:r>
              <a:rPr lang="en-US" b="0" i="0" dirty="0">
                <a:solidFill>
                  <a:srgbClr val="2E2E2E"/>
                </a:solidFill>
                <a:effectLst/>
                <a:latin typeface="Arial" panose="020B0604020202020204" pitchFamily="34" charset="0"/>
              </a:rPr>
              <a:t>Eligibility/Claims Status Inquiry </a:t>
            </a:r>
            <a:r>
              <a:rPr lang="en-US" b="0" i="1" dirty="0">
                <a:solidFill>
                  <a:srgbClr val="2E2E2E"/>
                </a:solidFill>
                <a:effectLst/>
                <a:latin typeface="Arial" panose="020B0604020202020204" pitchFamily="34" charset="0"/>
              </a:rPr>
              <a:t>(Payer ID: VAHAC)</a:t>
            </a:r>
            <a:br>
              <a:rPr lang="en-US" b="0" i="1" dirty="0">
                <a:solidFill>
                  <a:srgbClr val="2E2E2E"/>
                </a:solidFill>
                <a:effectLst/>
                <a:latin typeface="Arial" panose="020B0604020202020204" pitchFamily="34" charset="0"/>
              </a:rPr>
            </a:br>
            <a:r>
              <a:rPr lang="en-US" b="0" i="0" dirty="0">
                <a:solidFill>
                  <a:srgbClr val="2E2E2E"/>
                </a:solidFill>
                <a:effectLst/>
                <a:latin typeface="Arial" panose="020B0604020202020204" pitchFamily="34" charset="0"/>
              </a:rPr>
              <a:t>AND</a:t>
            </a:r>
            <a:br>
              <a:rPr lang="en-US" b="0" i="0" dirty="0">
                <a:solidFill>
                  <a:srgbClr val="2E2E2E"/>
                </a:solidFill>
                <a:effectLst/>
                <a:latin typeface="Arial" panose="020B0604020202020204" pitchFamily="34" charset="0"/>
              </a:rPr>
            </a:br>
            <a:r>
              <a:rPr lang="en-US" b="0" i="0" dirty="0">
                <a:solidFill>
                  <a:srgbClr val="2E2E2E"/>
                </a:solidFill>
                <a:effectLst/>
                <a:latin typeface="Arial" panose="020B0604020202020204" pitchFamily="34" charset="0"/>
              </a:rPr>
              <a:t>Medical Claims/Electronic Remittance Advice (ERA) </a:t>
            </a:r>
            <a:r>
              <a:rPr lang="en-US" b="0" i="1" dirty="0">
                <a:solidFill>
                  <a:srgbClr val="2E2E2E"/>
                </a:solidFill>
                <a:effectLst/>
                <a:latin typeface="Arial" panose="020B0604020202020204" pitchFamily="34" charset="0"/>
              </a:rPr>
              <a:t>(Payer ID: 84146)</a:t>
            </a:r>
            <a:endParaRPr lang="en-US" b="0" i="0" dirty="0">
              <a:solidFill>
                <a:srgbClr val="2E2E2E"/>
              </a:solidFill>
              <a:effectLst/>
              <a:latin typeface="Arial" panose="020B0604020202020204" pitchFamily="34" charset="0"/>
            </a:endParaRPr>
          </a:p>
          <a:p>
            <a:pPr algn="l"/>
            <a:r>
              <a:rPr lang="en-US" b="0" i="0" dirty="0">
                <a:solidFill>
                  <a:srgbClr val="2E2E2E"/>
                </a:solidFill>
                <a:effectLst/>
                <a:latin typeface="Arial" panose="020B0604020202020204" pitchFamily="34" charset="0"/>
              </a:rPr>
              <a:t>Change Health Care (formerly Emdeon Inc.) Electronic Claim Submissions</a:t>
            </a:r>
            <a:br>
              <a:rPr lang="en-US" b="0" i="0" dirty="0">
                <a:solidFill>
                  <a:srgbClr val="2E2E2E"/>
                </a:solidFill>
                <a:effectLst/>
                <a:latin typeface="Arial" panose="020B0604020202020204" pitchFamily="34" charset="0"/>
              </a:rPr>
            </a:br>
            <a:r>
              <a:rPr lang="en-US" b="0" i="1" u="sng" dirty="0">
                <a:solidFill>
                  <a:srgbClr val="0B6CB2"/>
                </a:solidFill>
                <a:effectLst/>
                <a:latin typeface="Arial" panose="020B0604020202020204" pitchFamily="34" charset="0"/>
                <a:hlinkClick r:id="rId3" tooltip="link to Change Healthcare website"/>
              </a:rPr>
              <a:t>https://www.changehealthcare.com/</a:t>
            </a:r>
            <a:endParaRPr lang="en-US" b="0" i="0" dirty="0">
              <a:solidFill>
                <a:srgbClr val="2E2E2E"/>
              </a:solidFill>
              <a:effectLst/>
              <a:latin typeface="Arial" panose="020B0604020202020204" pitchFamily="34" charset="0"/>
            </a:endParaRPr>
          </a:p>
          <a:p>
            <a:pPr algn="l"/>
            <a:r>
              <a:rPr lang="en-US" b="0" i="0" u="sng" dirty="0">
                <a:solidFill>
                  <a:srgbClr val="0B6CB2"/>
                </a:solidFill>
                <a:effectLst/>
                <a:latin typeface="Arial" panose="020B0604020202020204" pitchFamily="34" charset="0"/>
                <a:hlinkClick r:id="rId4"/>
              </a:rPr>
              <a:t>888-545-6127</a:t>
            </a:r>
            <a:endParaRPr lang="en-US" b="0" i="0" dirty="0">
              <a:solidFill>
                <a:srgbClr val="2E2E2E"/>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12</a:t>
            </a:fld>
            <a:endParaRPr lang="en-US"/>
          </a:p>
        </p:txBody>
      </p:sp>
    </p:spTree>
    <p:extLst>
      <p:ext uri="{BB962C8B-B14F-4D97-AF65-F5344CB8AC3E}">
        <p14:creationId xmlns:p14="http://schemas.microsoft.com/office/powerpoint/2010/main" val="4049240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services covered: Ambulatory surgery, hospice, skilled nursing care, and transplants</a:t>
            </a:r>
          </a:p>
          <a:p>
            <a:endParaRPr lang="en-US" dirty="0"/>
          </a:p>
          <a:p>
            <a:r>
              <a:rPr lang="en-US" dirty="0"/>
              <a:t>Some services that may be covered are substance abuse disorder/mental/behavioral health and dental care – refer to benefits guide or CHAMPVA program manager for further details and questions.</a:t>
            </a:r>
          </a:p>
          <a:p>
            <a:endParaRPr lang="en-US" dirty="0"/>
          </a:p>
          <a:p>
            <a:r>
              <a:rPr lang="en-US" b="0" i="0" dirty="0">
                <a:solidFill>
                  <a:srgbClr val="1B1B1B"/>
                </a:solidFill>
                <a:effectLst/>
                <a:latin typeface="Source Sans Pro Web"/>
              </a:rPr>
              <a:t>When you’re signed up for CHAMPVA, you’ll get a copy of the CHAMPVA Program Guide. This guide will tell you more about covered and non-covered services and supplies.</a:t>
            </a:r>
          </a:p>
          <a:p>
            <a:endParaRPr lang="en-US" b="0" i="0" dirty="0">
              <a:solidFill>
                <a:srgbClr val="1B1B1B"/>
              </a:solidFill>
              <a:effectLst/>
              <a:latin typeface="Source Sans Pro Web"/>
            </a:endParaRPr>
          </a:p>
          <a:p>
            <a:r>
              <a:rPr lang="en-US" dirty="0"/>
              <a:t>Services that require authorization: • Durable Medical Equipment (DME) with a purchase price or total rental of $2,000 or more (see Section 4) • Mental health care (Contact CHAMPVA for required approval) – Inpatient mental health care – Care at residential treatment facilities (RTF) – Alcohol/substance abuse – Care in Partial Hospital Programs (PHP) – Requests for extensions to our yearly limits on inpatient mental health care (see Section 4) – Outpatient mental health visits in excess of 23 per year • Dental care coverage (Dental coverage is very limited and under most circumstances is not covered.) • Organ transplant</a:t>
            </a:r>
          </a:p>
          <a:p>
            <a:pPr marL="171450" indent="-171450">
              <a:buFont typeface="Arial" panose="020B0604020202020204" pitchFamily="34" charset="0"/>
              <a:buChar char="•"/>
            </a:pPr>
            <a:r>
              <a:rPr lang="en-US" dirty="0"/>
              <a:t>Mental health services and durable medical equipment (DME) provided through the VA CITI program do not require authorization. </a:t>
            </a:r>
          </a:p>
        </p:txBody>
      </p:sp>
      <p:sp>
        <p:nvSpPr>
          <p:cNvPr id="4" name="Slide Number Placeholder 3"/>
          <p:cNvSpPr>
            <a:spLocks noGrp="1"/>
          </p:cNvSpPr>
          <p:nvPr>
            <p:ph type="sldNum" sz="quarter" idx="5"/>
          </p:nvPr>
        </p:nvSpPr>
        <p:spPr/>
        <p:txBody>
          <a:bodyPr/>
          <a:lstStyle/>
          <a:p>
            <a:fld id="{7EABB767-129A-4665-B40D-C4D7AE28120B}" type="slidenum">
              <a:rPr lang="en-US" smtClean="0"/>
              <a:t>13</a:t>
            </a:fld>
            <a:endParaRPr lang="en-US"/>
          </a:p>
        </p:txBody>
      </p:sp>
    </p:spTree>
    <p:extLst>
      <p:ext uri="{BB962C8B-B14F-4D97-AF65-F5344CB8AC3E}">
        <p14:creationId xmlns:p14="http://schemas.microsoft.com/office/powerpoint/2010/main" val="1910558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4922285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0707728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626219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5991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39706079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825624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091326225"/>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13704140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62399198"/>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41089094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06437731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83044693"/>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21160283"/>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10732061"/>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52813228"/>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751391370"/>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0099457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048874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4488423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56160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711034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04045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60123845"/>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7C4307DE-A0A1-4B2F-B122-7EF6D5D13513}" type="slidenum">
              <a:rPr lang="en-US" smtClean="0"/>
              <a:pPr/>
              <a:t>‹#›</a:t>
            </a:fld>
            <a:endParaRPr lang="en-US" dirty="0"/>
          </a:p>
        </p:txBody>
      </p:sp>
    </p:spTree>
    <p:extLst>
      <p:ext uri="{BB962C8B-B14F-4D97-AF65-F5344CB8AC3E}">
        <p14:creationId xmlns:p14="http://schemas.microsoft.com/office/powerpoint/2010/main" val="74369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5345534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14958349"/>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8287724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630162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769365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955178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27.xml"/><Relationship Id="rId7"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9/16/2024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F783AAAC-0CAD-DA2D-450E-5ACDB9D7D81A}"/>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4FBDEFB4-DFE6-8B06-E38D-CD469A7CA624}"/>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21C097EA-22E1-5709-715A-8E0C085487D9}"/>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564108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9/16/2024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9891F103-988B-85A1-FB0F-5C2E84FFEC4D}"/>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4FB1C7D6-A483-1F8A-9AA6-0E1296EDDCB0}"/>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627E8DD-836D-BF42-E64A-93EF717B78B5}"/>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2773447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76679371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hyperlink" Target="https://www.va.gov/COMMUNITYCARE/docs/pubfiles/programguides/CHAMPVA-Guide.pdf" TargetMode="External"/><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hyperlink" Target="https://www.va.gov/COMMUNITYCARE/programs/dependents/champva/champva-claim.asp" TargetMode="External"/><Relationship Id="rId5" Type="http://schemas.openxmlformats.org/officeDocument/2006/relationships/hyperlink" Target="https://www.va.gov/COMMUNITYCARE/programs/dependents/locate-provider.asp" TargetMode="External"/><Relationship Id="rId4" Type="http://schemas.openxmlformats.org/officeDocument/2006/relationships/hyperlink" Target="https://www.va.gov/COMMUNITYCARE/pubs/factsheets.asp#CHAMPVA"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hyperlink" Target="https://www.va.gov/family-and-caregiver-benefits/health-and-disability/comprehensive-assistance-for-family-caregivers/" TargetMode="Externa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3" Type="http://schemas.openxmlformats.org/officeDocument/2006/relationships/hyperlink" Target="https://www.va.gov/family-and-caregiver-benefits/health-and-disability/comprehensive-assistance-for-family-caregivers/apply-form-10-10cg/introduction" TargetMode="External"/><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hyperlink" Target="https://www.caregiver.va.gov/support/New_CSC_Page.asp"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hyperlink" Target="https://www.caregiver.va.gov/" TargetMode="External"/><Relationship Id="rId2" Type="http://schemas.openxmlformats.org/officeDocument/2006/relationships/notesSlide" Target="../notesSlides/notesSlide12.xml"/><Relationship Id="rId1" Type="http://schemas.openxmlformats.org/officeDocument/2006/relationships/slideLayout" Target="../slideLayouts/slideLayout14.xml"/><Relationship Id="rId4" Type="http://schemas.openxmlformats.org/officeDocument/2006/relationships/hyperlink" Target="https://www.va.gov/family-and-caregiver-benefits/health-and-disability/comprehensive-assistance-for-family-caregivers/"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mailto:Kcassell@vfw.org" TargetMode="External"/><Relationship Id="rId2" Type="http://schemas.openxmlformats.org/officeDocument/2006/relationships/notesSlide" Target="../notesSlides/notesSlide13.xml"/><Relationship Id="rId1" Type="http://schemas.openxmlformats.org/officeDocument/2006/relationships/slideLayout" Target="../slideLayouts/slideLayout24.xml"/><Relationship Id="rId5" Type="http://schemas.openxmlformats.org/officeDocument/2006/relationships/hyperlink" Target="mailto:mfera@vfw.org" TargetMode="External"/><Relationship Id="rId4" Type="http://schemas.openxmlformats.org/officeDocument/2006/relationships/hyperlink" Target="mailto:Jholt@vfw.org"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83416" y="2644170"/>
            <a:ext cx="6450398" cy="156966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CHAMPVA &amp; VA Caregiver Programs</a:t>
            </a:r>
          </a:p>
        </p:txBody>
      </p:sp>
      <p:sp>
        <p:nvSpPr>
          <p:cNvPr id="5" name="TextBox 4"/>
          <p:cNvSpPr txBox="1"/>
          <p:nvPr/>
        </p:nvSpPr>
        <p:spPr>
          <a:xfrm>
            <a:off x="7708615" y="5473005"/>
            <a:ext cx="4434035" cy="138499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Katherine Cassel</a:t>
            </a:r>
          </a:p>
          <a:p>
            <a:pPr marL="0" marR="0" lvl="0" indent="0" algn="r" defTabSz="914400" rtl="0" eaLnBrk="1" fontAlgn="auto" latinLnBrk="0" hangingPunct="1">
              <a:lnSpc>
                <a:spcPct val="100000"/>
              </a:lnSpc>
              <a:spcBef>
                <a:spcPts val="0"/>
              </a:spcBef>
              <a:spcAft>
                <a:spcPts val="0"/>
              </a:spcAft>
              <a:buClrTx/>
              <a:buSzTx/>
              <a:buFontTx/>
              <a:buNone/>
              <a:tabLst/>
              <a:defRPr/>
            </a:pPr>
            <a:r>
              <a:rPr lang="en-US" sz="2800" dirty="0">
                <a:solidFill>
                  <a:prstClr val="black"/>
                </a:solidFill>
                <a:latin typeface="Times New Roman" panose="02020603050405020304" pitchFamily="18" charset="0"/>
                <a:cs typeface="Times New Roman" panose="02020603050405020304" pitchFamily="18" charset="0"/>
              </a:rPr>
              <a:t>Assistant Director</a:t>
            </a:r>
          </a:p>
          <a:p>
            <a:pPr marL="0" marR="0" lvl="0" indent="0" algn="r" defTabSz="914400" rtl="0" eaLnBrk="1" fontAlgn="auto" latinLnBrk="0" hangingPunct="1">
              <a:lnSpc>
                <a:spcPct val="100000"/>
              </a:lnSpc>
              <a:spcBef>
                <a:spcPts val="0"/>
              </a:spcBef>
              <a:spcAft>
                <a:spcPts val="0"/>
              </a:spcAft>
              <a:buClrTx/>
              <a:buSzTx/>
              <a:buFontTx/>
              <a:buNone/>
              <a:tabLst/>
              <a:defRPr/>
            </a:pPr>
            <a:r>
              <a:rPr lang="en-US" sz="2800" dirty="0">
                <a:solidFill>
                  <a:prstClr val="black"/>
                </a:solidFill>
                <a:latin typeface="Times New Roman" panose="02020603050405020304" pitchFamily="18" charset="0"/>
                <a:cs typeface="Times New Roman" panose="02020603050405020304" pitchFamily="18" charset="0"/>
              </a:rPr>
              <a:t>Healthcare Policy</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88365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1EAA3-F34E-1880-9E65-E52AAB201C4C}"/>
              </a:ext>
            </a:extLst>
          </p:cNvPr>
          <p:cNvSpPr>
            <a:spLocks noGrp="1"/>
          </p:cNvSpPr>
          <p:nvPr>
            <p:ph type="title"/>
          </p:nvPr>
        </p:nvSpPr>
        <p:spPr>
          <a:xfrm>
            <a:off x="0" y="596349"/>
            <a:ext cx="5343939" cy="606286"/>
          </a:xfrm>
        </p:spPr>
        <p:txBody>
          <a:bodyPr>
            <a:normAutofit fontScale="90000"/>
          </a:bodyPr>
          <a:lstStyle/>
          <a:p>
            <a:r>
              <a:rPr lang="en-US" b="1" dirty="0">
                <a:latin typeface="Times New Roman" panose="02020603050405020304" pitchFamily="18" charset="0"/>
                <a:cs typeface="Times New Roman" panose="02020603050405020304" pitchFamily="18" charset="0"/>
              </a:rPr>
              <a:t>Benefits and Services</a:t>
            </a:r>
          </a:p>
        </p:txBody>
      </p:sp>
      <p:sp>
        <p:nvSpPr>
          <p:cNvPr id="3" name="Content Placeholder 2">
            <a:extLst>
              <a:ext uri="{FF2B5EF4-FFF2-40B4-BE49-F238E27FC236}">
                <a16:creationId xmlns:a16="http://schemas.microsoft.com/office/drawing/2014/main" id="{5439D41D-2469-C844-AC36-FDAC8F25FDA2}"/>
              </a:ext>
            </a:extLst>
          </p:cNvPr>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Ambulance service</a:t>
            </a:r>
          </a:p>
          <a:p>
            <a:endParaRPr lang="en-US" sz="1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Durable Medical Equipment </a:t>
            </a:r>
          </a:p>
          <a:p>
            <a:endParaRPr lang="en-US" sz="10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Family plan</a:t>
            </a:r>
            <a:r>
              <a:rPr lang="en-US" dirty="0">
                <a:latin typeface="Times New Roman" panose="02020603050405020304" pitchFamily="18" charset="0"/>
                <a:cs typeface="Times New Roman" panose="02020603050405020304" pitchFamily="18" charset="0"/>
              </a:rPr>
              <a:t>ning and maternity</a:t>
            </a:r>
          </a:p>
          <a:p>
            <a:endParaRPr lang="en-US" sz="1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Inpatient/Outpatient services</a:t>
            </a:r>
          </a:p>
          <a:p>
            <a:endParaRPr lang="en-US" sz="10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Pharmacy (prescription medicines)</a:t>
            </a:r>
          </a:p>
          <a:p>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5DF8F426-B020-F791-972D-F953BBE2B674}"/>
              </a:ext>
            </a:extLst>
          </p:cNvPr>
          <p:cNvSpPr>
            <a:spLocks noGrp="1"/>
          </p:cNvSpPr>
          <p:nvPr>
            <p:ph type="sldNum" sz="quarter" idx="12"/>
          </p:nvPr>
        </p:nvSpPr>
        <p:spPr/>
        <p:txBody>
          <a:bodyPr/>
          <a:lstStyle/>
          <a:p>
            <a:fld id="{E2FB73DA-5FDE-45B5-BAA4-C61223CC44F6}" type="slidenum">
              <a:rPr lang="en-US" smtClean="0"/>
              <a:pPr/>
              <a:t>10</a:t>
            </a:fld>
            <a:endParaRPr lang="en-US" dirty="0"/>
          </a:p>
        </p:txBody>
      </p:sp>
      <p:pic>
        <p:nvPicPr>
          <p:cNvPr id="6" name="Picture 5">
            <a:extLst>
              <a:ext uri="{FF2B5EF4-FFF2-40B4-BE49-F238E27FC236}">
                <a16:creationId xmlns:a16="http://schemas.microsoft.com/office/drawing/2014/main" id="{9A5444AD-2A10-74FE-93B9-77EAF9510960}"/>
              </a:ext>
            </a:extLst>
          </p:cNvPr>
          <p:cNvPicPr>
            <a:picLocks noChangeAspect="1"/>
          </p:cNvPicPr>
          <p:nvPr/>
        </p:nvPicPr>
        <p:blipFill>
          <a:blip r:embed="rId3"/>
          <a:stretch>
            <a:fillRect/>
          </a:stretch>
        </p:blipFill>
        <p:spPr>
          <a:xfrm>
            <a:off x="8484870" y="1825625"/>
            <a:ext cx="2705243" cy="3512185"/>
          </a:xfrm>
          <a:prstGeom prst="rect">
            <a:avLst/>
          </a:prstGeom>
        </p:spPr>
      </p:pic>
    </p:spTree>
    <p:extLst>
      <p:ext uri="{BB962C8B-B14F-4D97-AF65-F5344CB8AC3E}">
        <p14:creationId xmlns:p14="http://schemas.microsoft.com/office/powerpoint/2010/main" val="405956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E53F1-76FC-65AB-BE58-FD844147ED8F}"/>
              </a:ext>
            </a:extLst>
          </p:cNvPr>
          <p:cNvSpPr>
            <a:spLocks noGrp="1"/>
          </p:cNvSpPr>
          <p:nvPr>
            <p:ph type="title"/>
          </p:nvPr>
        </p:nvSpPr>
        <p:spPr>
          <a:xfrm>
            <a:off x="0" y="681037"/>
            <a:ext cx="6457122" cy="536712"/>
          </a:xfrm>
        </p:spPr>
        <p:txBody>
          <a:bodyPr>
            <a:normAutofit fontScale="90000"/>
          </a:bodyPr>
          <a:lstStyle/>
          <a:p>
            <a:r>
              <a:rPr lang="en-US" b="1" dirty="0">
                <a:latin typeface="Times New Roman" panose="02020603050405020304" pitchFamily="18" charset="0"/>
                <a:cs typeface="Times New Roman" panose="02020603050405020304" pitchFamily="18" charset="0"/>
              </a:rPr>
              <a:t>CHAMPVA and Medicare</a:t>
            </a:r>
          </a:p>
        </p:txBody>
      </p:sp>
      <p:sp>
        <p:nvSpPr>
          <p:cNvPr id="3" name="Content Placeholder 2">
            <a:extLst>
              <a:ext uri="{FF2B5EF4-FFF2-40B4-BE49-F238E27FC236}">
                <a16:creationId xmlns:a16="http://schemas.microsoft.com/office/drawing/2014/main" id="{E28F2189-2624-B2F5-F44C-7B2CBBA30933}"/>
              </a:ext>
            </a:extLst>
          </p:cNvPr>
          <p:cNvSpPr>
            <a:spLocks noGrp="1"/>
          </p:cNvSpPr>
          <p:nvPr>
            <p:ph idx="1"/>
          </p:nvPr>
        </p:nvSpPr>
        <p:spPr>
          <a:xfrm>
            <a:off x="891365" y="1414373"/>
            <a:ext cx="5817781" cy="4762590"/>
          </a:xfrm>
        </p:spPr>
        <p:txBody>
          <a:bodyPr>
            <a:normAutofit fontScale="92500" lnSpcReduction="20000"/>
          </a:bodyPr>
          <a:lstStyle/>
          <a:p>
            <a:r>
              <a:rPr lang="en-US" sz="3000" dirty="0">
                <a:latin typeface="Times New Roman" panose="02020603050405020304" pitchFamily="18" charset="0"/>
                <a:cs typeface="Times New Roman" panose="02020603050405020304" pitchFamily="18" charset="0"/>
              </a:rPr>
              <a:t>CHAMPVA is always the second payer to Medicare</a:t>
            </a:r>
          </a:p>
          <a:p>
            <a:pPr marL="0" indent="0">
              <a:buNone/>
            </a:pPr>
            <a:endParaRPr lang="en-US" sz="11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If you’re under 65 years old, you’re eligible for CHAMPVA if you meet both of these</a:t>
            </a:r>
            <a:r>
              <a:rPr lang="en-US" dirty="0">
                <a:latin typeface="Times New Roman" panose="02020603050405020304" pitchFamily="18" charset="0"/>
                <a:cs typeface="Times New Roman" panose="02020603050405020304" pitchFamily="18" charset="0"/>
              </a:rPr>
              <a:t>:</a:t>
            </a:r>
          </a:p>
          <a:p>
            <a:pPr lvl="1"/>
            <a:r>
              <a:rPr lang="en-US" sz="2600" dirty="0">
                <a:latin typeface="Times New Roman" panose="02020603050405020304" pitchFamily="18" charset="0"/>
                <a:cs typeface="Times New Roman" panose="02020603050405020304" pitchFamily="18" charset="0"/>
              </a:rPr>
              <a:t>You have Medicare Parts A and B, </a:t>
            </a:r>
            <a:r>
              <a:rPr lang="en-US" sz="2600" b="1" dirty="0">
                <a:latin typeface="Times New Roman" panose="02020603050405020304" pitchFamily="18" charset="0"/>
                <a:cs typeface="Times New Roman" panose="02020603050405020304" pitchFamily="18" charset="0"/>
              </a:rPr>
              <a:t>and</a:t>
            </a:r>
            <a:endParaRPr lang="en-US" sz="2600" dirty="0">
              <a:latin typeface="Times New Roman" panose="02020603050405020304" pitchFamily="18" charset="0"/>
              <a:cs typeface="Times New Roman" panose="02020603050405020304" pitchFamily="18" charset="0"/>
            </a:endParaRPr>
          </a:p>
          <a:p>
            <a:pPr lvl="1"/>
            <a:r>
              <a:rPr lang="en-US" sz="2600" dirty="0">
                <a:latin typeface="Times New Roman" panose="02020603050405020304" pitchFamily="18" charset="0"/>
                <a:cs typeface="Times New Roman" panose="02020603050405020304" pitchFamily="18" charset="0"/>
              </a:rPr>
              <a:t>You are otherwise eligible for CHAMPVA</a:t>
            </a:r>
          </a:p>
          <a:p>
            <a:pPr marL="457200" lvl="1" indent="0">
              <a:buNone/>
            </a:pPr>
            <a:endParaRPr lang="en-US" sz="11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If you’re 65 years old or older, you’re eligible for CHAMPVA if you’re eligible for Medicare. </a:t>
            </a:r>
          </a:p>
          <a:p>
            <a:pPr lvl="1"/>
            <a:r>
              <a:rPr lang="en-US" sz="2600" dirty="0">
                <a:latin typeface="Times New Roman" panose="02020603050405020304" pitchFamily="18" charset="0"/>
                <a:cs typeface="Times New Roman" panose="02020603050405020304" pitchFamily="18" charset="0"/>
              </a:rPr>
              <a:t>See chart for specific requirements</a:t>
            </a:r>
          </a:p>
          <a:p>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09AC83D6-B378-BB2C-8649-D15BC7AAD03A}"/>
              </a:ext>
            </a:extLst>
          </p:cNvPr>
          <p:cNvSpPr>
            <a:spLocks noGrp="1"/>
          </p:cNvSpPr>
          <p:nvPr>
            <p:ph type="sldNum" sz="quarter" idx="12"/>
          </p:nvPr>
        </p:nvSpPr>
        <p:spPr/>
        <p:txBody>
          <a:bodyPr/>
          <a:lstStyle/>
          <a:p>
            <a:fld id="{E2FB73DA-5FDE-45B5-BAA4-C61223CC44F6}" type="slidenum">
              <a:rPr lang="en-US" smtClean="0"/>
              <a:pPr/>
              <a:t>11</a:t>
            </a:fld>
            <a:endParaRPr lang="en-US" dirty="0"/>
          </a:p>
        </p:txBody>
      </p:sp>
      <p:pic>
        <p:nvPicPr>
          <p:cNvPr id="6" name="Picture 5">
            <a:extLst>
              <a:ext uri="{FF2B5EF4-FFF2-40B4-BE49-F238E27FC236}">
                <a16:creationId xmlns:a16="http://schemas.microsoft.com/office/drawing/2014/main" id="{8A6856D8-163E-3C99-CB8A-C02AF14CD7AB}"/>
              </a:ext>
            </a:extLst>
          </p:cNvPr>
          <p:cNvPicPr>
            <a:picLocks noChangeAspect="1"/>
          </p:cNvPicPr>
          <p:nvPr/>
        </p:nvPicPr>
        <p:blipFill>
          <a:blip r:embed="rId2"/>
          <a:stretch>
            <a:fillRect/>
          </a:stretch>
        </p:blipFill>
        <p:spPr>
          <a:xfrm>
            <a:off x="7146235" y="1315478"/>
            <a:ext cx="3627782" cy="5278748"/>
          </a:xfrm>
          <a:prstGeom prst="rect">
            <a:avLst/>
          </a:prstGeom>
        </p:spPr>
      </p:pic>
    </p:spTree>
    <p:extLst>
      <p:ext uri="{BB962C8B-B14F-4D97-AF65-F5344CB8AC3E}">
        <p14:creationId xmlns:p14="http://schemas.microsoft.com/office/powerpoint/2010/main" val="635005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94DED-7267-4866-837C-2F27FE341EE8}"/>
              </a:ext>
            </a:extLst>
          </p:cNvPr>
          <p:cNvSpPr>
            <a:spLocks noGrp="1"/>
          </p:cNvSpPr>
          <p:nvPr>
            <p:ph type="title"/>
          </p:nvPr>
        </p:nvSpPr>
        <p:spPr>
          <a:xfrm>
            <a:off x="838200" y="1"/>
            <a:ext cx="10515600" cy="1223009"/>
          </a:xfrm>
        </p:spPr>
        <p:txBody>
          <a:bodyPr/>
          <a:lstStyle/>
          <a:p>
            <a:r>
              <a:rPr lang="en-US" b="1" dirty="0">
                <a:latin typeface="Times New Roman" panose="02020603050405020304" pitchFamily="18" charset="0"/>
                <a:cs typeface="Times New Roman" panose="02020603050405020304" pitchFamily="18" charset="0"/>
              </a:rPr>
              <a:t>CHAMPVA Contact</a:t>
            </a:r>
          </a:p>
        </p:txBody>
      </p:sp>
      <p:sp>
        <p:nvSpPr>
          <p:cNvPr id="3" name="Content Placeholder 2">
            <a:extLst>
              <a:ext uri="{FF2B5EF4-FFF2-40B4-BE49-F238E27FC236}">
                <a16:creationId xmlns:a16="http://schemas.microsoft.com/office/drawing/2014/main" id="{D9BD2BCF-FB07-8A05-0DA9-1417D6143DC4}"/>
              </a:ext>
            </a:extLst>
          </p:cNvPr>
          <p:cNvSpPr>
            <a:spLocks noGrp="1"/>
          </p:cNvSpPr>
          <p:nvPr>
            <p:ph idx="1"/>
          </p:nvPr>
        </p:nvSpPr>
        <p:spPr/>
        <p:txBody>
          <a:bodyPr>
            <a:normAutofit/>
          </a:bodyPr>
          <a:lstStyle/>
          <a:p>
            <a:r>
              <a:rPr lang="en-US" sz="3200" dirty="0">
                <a:latin typeface="Times New Roman" panose="02020603050405020304" pitchFamily="18" charset="0"/>
                <a:cs typeface="Times New Roman" panose="02020603050405020304" pitchFamily="18" charset="0"/>
              </a:rPr>
              <a:t>Customer Service </a:t>
            </a:r>
            <a:r>
              <a:rPr lang="en-US" sz="28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Eligibility, Other Health Insurance (OHI) Coverage, and Claims</a:t>
            </a:r>
          </a:p>
          <a:p>
            <a:pPr lvl="1"/>
            <a:r>
              <a:rPr lang="en-US" dirty="0">
                <a:latin typeface="Times New Roman" panose="02020603050405020304" pitchFamily="18" charset="0"/>
                <a:cs typeface="Times New Roman" panose="02020603050405020304" pitchFamily="18" charset="0"/>
              </a:rPr>
              <a:t>Phone: 1-800-733-8387 (Monday - Friday, 8:05 a.m. to 7:30 p.m. ET)</a:t>
            </a:r>
          </a:p>
          <a:p>
            <a:pPr lvl="1"/>
            <a:r>
              <a:rPr lang="en-US" dirty="0">
                <a:latin typeface="Times New Roman" panose="02020603050405020304" pitchFamily="18" charset="0"/>
                <a:cs typeface="Times New Roman" panose="02020603050405020304" pitchFamily="18" charset="0"/>
              </a:rPr>
              <a:t>Email Ask VA: ask.va.gov</a:t>
            </a:r>
          </a:p>
          <a:p>
            <a:pPr marL="457200" lvl="1" indent="0">
              <a:buNone/>
            </a:pPr>
            <a:endParaRPr lang="en-US" sz="10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ea typeface="Calibri" panose="020F0502020204030204" pitchFamily="34" charset="0"/>
                <a:cs typeface="Times New Roman" panose="02020603050405020304" pitchFamily="18" charset="0"/>
              </a:rPr>
              <a:t>Customer Engagement Portal </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Payments</a:t>
            </a:r>
          </a:p>
          <a:p>
            <a:pPr lvl="1"/>
            <a:r>
              <a:rPr lang="en-US" dirty="0">
                <a:effectLst/>
                <a:latin typeface="Times New Roman" panose="02020603050405020304" pitchFamily="18" charset="0"/>
                <a:ea typeface="Calibri" panose="020F0502020204030204" pitchFamily="34" charset="0"/>
                <a:cs typeface="Times New Roman" panose="02020603050405020304" pitchFamily="18" charset="0"/>
              </a:rPr>
              <a:t>https://www.cep.fsc.va.gov/</a:t>
            </a:r>
          </a:p>
          <a:p>
            <a:endParaRPr lang="en-US" sz="1000" dirty="0">
              <a:latin typeface="Times New Roman" panose="02020603050405020304" pitchFamily="18" charset="0"/>
              <a:ea typeface="Calibri" panose="020F0502020204030204" pitchFamily="34" charset="0"/>
              <a:cs typeface="Times New Roman" panose="02020603050405020304" pitchFamily="18" charset="0"/>
            </a:endParaRPr>
          </a:p>
          <a:p>
            <a:r>
              <a:rPr lang="en-US" sz="3200" dirty="0">
                <a:latin typeface="Times New Roman" panose="02020603050405020304" pitchFamily="18" charset="0"/>
                <a:ea typeface="Calibri" panose="020F0502020204030204" pitchFamily="34" charset="0"/>
                <a:cs typeface="Times New Roman" panose="02020603050405020304" pitchFamily="18" charset="0"/>
              </a:rPr>
              <a:t>Contact them by mail</a:t>
            </a:r>
          </a:p>
          <a:p>
            <a:pPr lvl="1"/>
            <a:r>
              <a:rPr lang="en-US" dirty="0">
                <a:latin typeface="Times New Roman" panose="02020603050405020304" pitchFamily="18" charset="0"/>
                <a:ea typeface="Calibri" panose="020F0502020204030204" pitchFamily="34" charset="0"/>
                <a:cs typeface="Times New Roman" panose="02020603050405020304" pitchFamily="18" charset="0"/>
              </a:rPr>
              <a:t>CHAMPVA; PO Box 469063; Denver, CO; 80246-9063</a:t>
            </a: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55170925-0892-000D-1634-DCBB6204630B}"/>
              </a:ext>
            </a:extLst>
          </p:cNvPr>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3841064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1EAA3-F34E-1880-9E65-E52AAB201C4C}"/>
              </a:ext>
            </a:extLst>
          </p:cNvPr>
          <p:cNvSpPr>
            <a:spLocks noGrp="1"/>
          </p:cNvSpPr>
          <p:nvPr>
            <p:ph type="title"/>
          </p:nvPr>
        </p:nvSpPr>
        <p:spPr>
          <a:xfrm>
            <a:off x="838200" y="1"/>
            <a:ext cx="10515600" cy="1257299"/>
          </a:xfrm>
        </p:spPr>
        <p:txBody>
          <a:bodyPr/>
          <a:lstStyle/>
          <a:p>
            <a:r>
              <a:rPr lang="en-US" b="1" dirty="0">
                <a:latin typeface="Times New Roman" panose="02020603050405020304" pitchFamily="18" charset="0"/>
                <a:cs typeface="Times New Roman" panose="02020603050405020304" pitchFamily="18" charset="0"/>
              </a:rPr>
              <a:t>Resources</a:t>
            </a:r>
          </a:p>
        </p:txBody>
      </p:sp>
      <p:sp>
        <p:nvSpPr>
          <p:cNvPr id="3" name="Content Placeholder 2">
            <a:extLst>
              <a:ext uri="{FF2B5EF4-FFF2-40B4-BE49-F238E27FC236}">
                <a16:creationId xmlns:a16="http://schemas.microsoft.com/office/drawing/2014/main" id="{5439D41D-2469-C844-AC36-FDAC8F25FDA2}"/>
              </a:ext>
            </a:extLst>
          </p:cNvPr>
          <p:cNvSpPr>
            <a:spLocks noGrp="1"/>
          </p:cNvSpPr>
          <p:nvPr>
            <p:ph idx="1"/>
          </p:nvPr>
        </p:nvSpPr>
        <p:spPr/>
        <p:txBody>
          <a:bodyPr>
            <a:normAutofit fontScale="70000" lnSpcReduction="20000"/>
          </a:bodyPr>
          <a:lstStyle/>
          <a:p>
            <a:r>
              <a:rPr lang="en-US" sz="4100" dirty="0">
                <a:latin typeface="Times New Roman" panose="02020603050405020304" pitchFamily="18" charset="0"/>
                <a:cs typeface="Times New Roman" panose="02020603050405020304" pitchFamily="18" charset="0"/>
                <a:hlinkClick r:id="rId3"/>
              </a:rPr>
              <a:t>CHAMPVA Guide</a:t>
            </a:r>
            <a:endParaRPr lang="en-US" sz="4100" dirty="0">
              <a:latin typeface="Times New Roman" panose="02020603050405020304" pitchFamily="18" charset="0"/>
              <a:cs typeface="Times New Roman" panose="02020603050405020304" pitchFamily="18" charset="0"/>
            </a:endParaRPr>
          </a:p>
          <a:p>
            <a:pPr lvl="1"/>
            <a:r>
              <a:rPr lang="en-US" sz="3100" dirty="0">
                <a:latin typeface="Times New Roman" panose="02020603050405020304" pitchFamily="18" charset="0"/>
                <a:cs typeface="Times New Roman" panose="02020603050405020304" pitchFamily="18" charset="0"/>
              </a:rPr>
              <a:t>https://www.va.gov/COMMUNITYCARE/docs/pubfiles/programguides/CHAMPVA-Guide.pdf#</a:t>
            </a:r>
          </a:p>
          <a:p>
            <a:endParaRPr lang="en-US" sz="1000" dirty="0">
              <a:latin typeface="Times New Roman" panose="02020603050405020304" pitchFamily="18" charset="0"/>
              <a:cs typeface="Times New Roman" panose="02020603050405020304" pitchFamily="18" charset="0"/>
            </a:endParaRPr>
          </a:p>
          <a:p>
            <a:r>
              <a:rPr lang="en-US" sz="4100" dirty="0">
                <a:latin typeface="Times New Roman" panose="02020603050405020304" pitchFamily="18" charset="0"/>
                <a:cs typeface="Times New Roman" panose="02020603050405020304" pitchFamily="18" charset="0"/>
                <a:hlinkClick r:id="rId4"/>
              </a:rPr>
              <a:t>CHAMPVA Fact Sheets</a:t>
            </a:r>
            <a:endParaRPr lang="en-US" sz="4100" dirty="0">
              <a:latin typeface="Times New Roman" panose="02020603050405020304" pitchFamily="18" charset="0"/>
              <a:cs typeface="Times New Roman" panose="02020603050405020304" pitchFamily="18" charset="0"/>
            </a:endParaRPr>
          </a:p>
          <a:p>
            <a:pPr lvl="1"/>
            <a:r>
              <a:rPr lang="en-US" sz="3100" dirty="0">
                <a:latin typeface="Times New Roman" panose="02020603050405020304" pitchFamily="18" charset="0"/>
                <a:cs typeface="Times New Roman" panose="02020603050405020304" pitchFamily="18" charset="0"/>
              </a:rPr>
              <a:t>https://www.va.gov/COMMUNITYCARE/pubs/factsheets.asp#CHAMPVA</a:t>
            </a:r>
          </a:p>
          <a:p>
            <a:endParaRPr lang="en-US" sz="1000" dirty="0">
              <a:latin typeface="Times New Roman" panose="02020603050405020304" pitchFamily="18" charset="0"/>
              <a:cs typeface="Times New Roman" panose="02020603050405020304" pitchFamily="18" charset="0"/>
            </a:endParaRPr>
          </a:p>
          <a:p>
            <a:r>
              <a:rPr lang="en-US" sz="4100" dirty="0">
                <a:latin typeface="Times New Roman" panose="02020603050405020304" pitchFamily="18" charset="0"/>
                <a:cs typeface="Times New Roman" panose="02020603050405020304" pitchFamily="18" charset="0"/>
                <a:hlinkClick r:id="rId5"/>
              </a:rPr>
              <a:t>Locating a Provider</a:t>
            </a:r>
            <a:endParaRPr lang="en-US" sz="4100" dirty="0">
              <a:latin typeface="Times New Roman" panose="02020603050405020304" pitchFamily="18" charset="0"/>
              <a:cs typeface="Times New Roman" panose="02020603050405020304" pitchFamily="18" charset="0"/>
            </a:endParaRPr>
          </a:p>
          <a:p>
            <a:pPr lvl="1"/>
            <a:r>
              <a:rPr lang="en-US" sz="3100" dirty="0">
                <a:latin typeface="Times New Roman" panose="02020603050405020304" pitchFamily="18" charset="0"/>
                <a:cs typeface="Times New Roman" panose="02020603050405020304" pitchFamily="18" charset="0"/>
              </a:rPr>
              <a:t>https://www.va.gov/COMMUNITYCARE/programs/dependents/locate-provider.asp</a:t>
            </a:r>
          </a:p>
          <a:p>
            <a:endParaRPr lang="en-US" sz="1000" dirty="0">
              <a:latin typeface="Times New Roman" panose="02020603050405020304" pitchFamily="18" charset="0"/>
              <a:cs typeface="Times New Roman" panose="02020603050405020304" pitchFamily="18" charset="0"/>
            </a:endParaRPr>
          </a:p>
          <a:p>
            <a:r>
              <a:rPr lang="en-US" sz="4100" dirty="0">
                <a:latin typeface="Times New Roman" panose="02020603050405020304" pitchFamily="18" charset="0"/>
                <a:cs typeface="Times New Roman" panose="02020603050405020304" pitchFamily="18" charset="0"/>
              </a:rPr>
              <a:t>How to File a </a:t>
            </a:r>
            <a:r>
              <a:rPr lang="en-US" sz="4100" dirty="0">
                <a:latin typeface="Times New Roman" panose="02020603050405020304" pitchFamily="18" charset="0"/>
                <a:cs typeface="Times New Roman" panose="02020603050405020304" pitchFamily="18" charset="0"/>
                <a:hlinkClick r:id="rId6"/>
              </a:rPr>
              <a:t>CHAMPVA Claim</a:t>
            </a:r>
            <a:endParaRPr lang="en-US" sz="4100" dirty="0">
              <a:latin typeface="Times New Roman" panose="02020603050405020304" pitchFamily="18" charset="0"/>
              <a:cs typeface="Times New Roman" panose="02020603050405020304" pitchFamily="18" charset="0"/>
            </a:endParaRPr>
          </a:p>
          <a:p>
            <a:pPr lvl="1"/>
            <a:r>
              <a:rPr lang="en-US" sz="3100" dirty="0">
                <a:latin typeface="Times New Roman" panose="02020603050405020304" pitchFamily="18" charset="0"/>
                <a:cs typeface="Times New Roman" panose="02020603050405020304" pitchFamily="18" charset="0"/>
              </a:rPr>
              <a:t>https://www.va.gov/COMMUNITYCARE/programs/dependents/champva/champva-claim.asp</a:t>
            </a:r>
          </a:p>
          <a:p>
            <a:endParaRPr lang="en-US" sz="1000" dirty="0">
              <a:latin typeface="Times New Roman" panose="02020603050405020304" pitchFamily="18" charset="0"/>
              <a:cs typeface="Times New Roman" panose="02020603050405020304" pitchFamily="18" charset="0"/>
            </a:endParaRPr>
          </a:p>
          <a:p>
            <a:endParaRPr lang="en-US" sz="10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5DF8F426-B020-F791-972D-F953BBE2B674}"/>
              </a:ext>
            </a:extLst>
          </p:cNvPr>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4196256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FB40C5-0219-520F-A418-1AA21D9D6772}"/>
              </a:ext>
            </a:extLst>
          </p:cNvPr>
          <p:cNvSpPr>
            <a:spLocks noGrp="1"/>
          </p:cNvSpPr>
          <p:nvPr>
            <p:ph type="body" idx="1"/>
          </p:nvPr>
        </p:nvSpPr>
        <p:spPr>
          <a:xfrm>
            <a:off x="838200" y="3429000"/>
            <a:ext cx="10515600" cy="1500187"/>
          </a:xfrm>
        </p:spPr>
        <p:txBody>
          <a:bodyPr>
            <a:normAutofit/>
          </a:bodyPr>
          <a:lstStyle/>
          <a:p>
            <a:pPr algn="ctr"/>
            <a:r>
              <a:rPr lang="en-US" sz="44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Caregiver Programs</a:t>
            </a:r>
          </a:p>
        </p:txBody>
      </p:sp>
      <p:sp>
        <p:nvSpPr>
          <p:cNvPr id="4" name="Slide Number Placeholder 3">
            <a:extLst>
              <a:ext uri="{FF2B5EF4-FFF2-40B4-BE49-F238E27FC236}">
                <a16:creationId xmlns:a16="http://schemas.microsoft.com/office/drawing/2014/main" id="{A7316474-C07B-1054-680E-B3E4F03238D1}"/>
              </a:ext>
            </a:extLst>
          </p:cNvPr>
          <p:cNvSpPr>
            <a:spLocks noGrp="1"/>
          </p:cNvSpPr>
          <p:nvPr>
            <p:ph type="sldNum" sz="quarter" idx="12"/>
          </p:nvPr>
        </p:nvSpPr>
        <p:spPr/>
        <p:txBody>
          <a:bodyPr/>
          <a:lstStyle/>
          <a:p>
            <a:fld id="{60B18D57-13A5-4968-950D-8FEF41FA4399}" type="slidenum">
              <a:rPr lang="en-US" smtClean="0"/>
              <a:pPr/>
              <a:t>14</a:t>
            </a:fld>
            <a:endParaRPr lang="en-US" dirty="0"/>
          </a:p>
        </p:txBody>
      </p:sp>
    </p:spTree>
    <p:extLst>
      <p:ext uri="{BB962C8B-B14F-4D97-AF65-F5344CB8AC3E}">
        <p14:creationId xmlns:p14="http://schemas.microsoft.com/office/powerpoint/2010/main" val="3530641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2751A-C4D7-F339-22CF-423CA69A3E13}"/>
              </a:ext>
            </a:extLst>
          </p:cNvPr>
          <p:cNvSpPr>
            <a:spLocks noGrp="1"/>
          </p:cNvSpPr>
          <p:nvPr>
            <p:ph type="title"/>
          </p:nvPr>
        </p:nvSpPr>
        <p:spPr>
          <a:xfrm>
            <a:off x="-3313" y="596348"/>
            <a:ext cx="6099313" cy="606286"/>
          </a:xfrm>
        </p:spPr>
        <p:txBody>
          <a:bodyPr>
            <a:normAutofit fontScale="90000"/>
          </a:bodyPr>
          <a:lstStyle/>
          <a:p>
            <a:r>
              <a:rPr lang="en-US" b="1" dirty="0">
                <a:latin typeface="Times New Roman" panose="02020603050405020304" pitchFamily="18" charset="0"/>
                <a:cs typeface="Times New Roman" panose="02020603050405020304" pitchFamily="18" charset="0"/>
              </a:rPr>
              <a:t>VA Caregiver Programs</a:t>
            </a:r>
          </a:p>
        </p:txBody>
      </p:sp>
      <p:sp>
        <p:nvSpPr>
          <p:cNvPr id="3" name="Content Placeholder 2">
            <a:extLst>
              <a:ext uri="{FF2B5EF4-FFF2-40B4-BE49-F238E27FC236}">
                <a16:creationId xmlns:a16="http://schemas.microsoft.com/office/drawing/2014/main" id="{747A487E-FB67-B8DF-4F57-9D54247A0F1D}"/>
              </a:ext>
            </a:extLst>
          </p:cNvPr>
          <p:cNvSpPr>
            <a:spLocks noGrp="1"/>
          </p:cNvSpPr>
          <p:nvPr>
            <p:ph idx="1"/>
          </p:nvPr>
        </p:nvSpPr>
        <p:spPr>
          <a:xfrm>
            <a:off x="838200" y="1520456"/>
            <a:ext cx="10515600" cy="4656507"/>
          </a:xfrm>
        </p:spPr>
        <p:txBody>
          <a:bodyPr>
            <a:normAutofit lnSpcReduction="10000"/>
          </a:bodyPr>
          <a:lstStyle/>
          <a:p>
            <a:pPr marL="0" indent="0">
              <a:buNone/>
            </a:pPr>
            <a:r>
              <a:rPr lang="en-US" sz="3500" dirty="0">
                <a:latin typeface="Times New Roman" panose="02020603050405020304" pitchFamily="18" charset="0"/>
                <a:cs typeface="Times New Roman" panose="02020603050405020304" pitchFamily="18" charset="0"/>
              </a:rPr>
              <a:t>The VA has two Caregiver programs:</a:t>
            </a:r>
          </a:p>
          <a:p>
            <a:pPr marL="0" indent="0">
              <a:buNone/>
            </a:pPr>
            <a:endParaRPr lang="en-US" sz="1100" dirty="0">
              <a:latin typeface="Times New Roman" panose="02020603050405020304" pitchFamily="18" charset="0"/>
              <a:cs typeface="Times New Roman" panose="02020603050405020304" pitchFamily="18" charset="0"/>
            </a:endParaRPr>
          </a:p>
          <a:p>
            <a:r>
              <a:rPr lang="en-US" sz="3000" b="1" dirty="0">
                <a:latin typeface="Times New Roman" panose="02020603050405020304" pitchFamily="18" charset="0"/>
                <a:cs typeface="Times New Roman" panose="02020603050405020304" pitchFamily="18" charset="0"/>
              </a:rPr>
              <a:t>Program of General Caregiver Support Services (PGCSS) – </a:t>
            </a:r>
            <a:r>
              <a:rPr lang="en-US" sz="3000" dirty="0">
                <a:latin typeface="Times New Roman" panose="02020603050405020304" pitchFamily="18" charset="0"/>
                <a:cs typeface="Times New Roman" panose="02020603050405020304" pitchFamily="18" charset="0"/>
              </a:rPr>
              <a:t>There is no formal application required to enroll to this program</a:t>
            </a:r>
          </a:p>
          <a:p>
            <a:pPr lvl="1"/>
            <a:r>
              <a:rPr lang="en-US" sz="2600" dirty="0">
                <a:latin typeface="Times New Roman" panose="02020603050405020304" pitchFamily="18" charset="0"/>
                <a:cs typeface="Times New Roman" panose="02020603050405020304" pitchFamily="18" charset="0"/>
              </a:rPr>
              <a:t>To be eligible, the Veteran must be enrolled in VA healthcare and receiving assistance from a caregiver</a:t>
            </a:r>
          </a:p>
          <a:p>
            <a:pPr marL="457200" lvl="1" indent="0">
              <a:buNone/>
            </a:pPr>
            <a:endParaRPr lang="en-US" sz="1000" dirty="0">
              <a:latin typeface="Times New Roman" panose="02020603050405020304" pitchFamily="18" charset="0"/>
              <a:cs typeface="Times New Roman" panose="02020603050405020304" pitchFamily="18" charset="0"/>
            </a:endParaRPr>
          </a:p>
          <a:p>
            <a:r>
              <a:rPr lang="en-US" sz="3000" b="1" dirty="0">
                <a:latin typeface="Times New Roman" panose="02020603050405020304" pitchFamily="18" charset="0"/>
                <a:cs typeface="Times New Roman" panose="02020603050405020304" pitchFamily="18" charset="0"/>
              </a:rPr>
              <a:t>Program of Comprehensive Assistance for Family Caregivers (PCAFC) - </a:t>
            </a:r>
            <a:r>
              <a:rPr lang="en-US" sz="3000" dirty="0">
                <a:latin typeface="Times New Roman" panose="02020603050405020304" pitchFamily="18" charset="0"/>
                <a:cs typeface="Times New Roman" panose="02020603050405020304" pitchFamily="18" charset="0"/>
              </a:rPr>
              <a:t>There is a formal application process</a:t>
            </a:r>
          </a:p>
          <a:p>
            <a:pPr lvl="1"/>
            <a:r>
              <a:rPr lang="en-US" sz="2600" dirty="0">
                <a:latin typeface="Times New Roman" panose="02020603050405020304" pitchFamily="18" charset="0"/>
                <a:cs typeface="Times New Roman" panose="02020603050405020304" pitchFamily="18" charset="0"/>
              </a:rPr>
              <a:t>The veteran and the caregiver need to meet certain eligibility criteria</a:t>
            </a:r>
          </a:p>
          <a:p>
            <a:pPr marL="457200" lvl="1" indent="0">
              <a:buNone/>
            </a:pPr>
            <a:r>
              <a:rPr lang="es-ES" sz="2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https://www.va.gov/family-and-caregiver-benefits/health-and-disability/comprehensive-assistance-for-family-caregivers/</a:t>
            </a:r>
            <a:r>
              <a:rPr lang="es-ES" sz="2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6B4DAFF-2438-531F-7749-93B473BC21FE}"/>
              </a:ext>
            </a:extLst>
          </p:cNvPr>
          <p:cNvSpPr>
            <a:spLocks noGrp="1"/>
          </p:cNvSpPr>
          <p:nvPr>
            <p:ph type="sldNum" sz="quarter" idx="12"/>
          </p:nvPr>
        </p:nvSpPr>
        <p:spPr/>
        <p:txBody>
          <a:bodyPr/>
          <a:lstStyle/>
          <a:p>
            <a:fld id="{E2FB73DA-5FDE-45B5-BAA4-C61223CC44F6}" type="slidenum">
              <a:rPr lang="en-US" smtClean="0"/>
              <a:pPr/>
              <a:t>15</a:t>
            </a:fld>
            <a:endParaRPr lang="en-US" dirty="0"/>
          </a:p>
        </p:txBody>
      </p:sp>
    </p:spTree>
    <p:extLst>
      <p:ext uri="{BB962C8B-B14F-4D97-AF65-F5344CB8AC3E}">
        <p14:creationId xmlns:p14="http://schemas.microsoft.com/office/powerpoint/2010/main" val="2885351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4263E-FD2C-8298-EB24-03FDB535423F}"/>
              </a:ext>
            </a:extLst>
          </p:cNvPr>
          <p:cNvSpPr>
            <a:spLocks noGrp="1"/>
          </p:cNvSpPr>
          <p:nvPr>
            <p:ph type="title"/>
          </p:nvPr>
        </p:nvSpPr>
        <p:spPr>
          <a:xfrm>
            <a:off x="0" y="580437"/>
            <a:ext cx="7987748" cy="695738"/>
          </a:xfrm>
        </p:spPr>
        <p:txBody>
          <a:bodyPr/>
          <a:lstStyle/>
          <a:p>
            <a:r>
              <a:rPr lang="en-US" b="1" dirty="0">
                <a:latin typeface="Times New Roman" panose="02020603050405020304" pitchFamily="18" charset="0"/>
                <a:cs typeface="Times New Roman" panose="02020603050405020304" pitchFamily="18" charset="0"/>
              </a:rPr>
              <a:t>Caregiver Program Comparison</a:t>
            </a:r>
          </a:p>
        </p:txBody>
      </p:sp>
      <p:sp>
        <p:nvSpPr>
          <p:cNvPr id="4" name="Slide Number Placeholder 3">
            <a:extLst>
              <a:ext uri="{FF2B5EF4-FFF2-40B4-BE49-F238E27FC236}">
                <a16:creationId xmlns:a16="http://schemas.microsoft.com/office/drawing/2014/main" id="{4580B529-D196-C532-3C94-2EAEC19EB798}"/>
              </a:ext>
            </a:extLst>
          </p:cNvPr>
          <p:cNvSpPr>
            <a:spLocks noGrp="1"/>
          </p:cNvSpPr>
          <p:nvPr>
            <p:ph type="sldNum" sz="quarter" idx="12"/>
          </p:nvPr>
        </p:nvSpPr>
        <p:spPr/>
        <p:txBody>
          <a:bodyPr/>
          <a:lstStyle/>
          <a:p>
            <a:fld id="{E2FB73DA-5FDE-45B5-BAA4-C61223CC44F6}" type="slidenum">
              <a:rPr lang="en-US" smtClean="0"/>
              <a:pPr/>
              <a:t>16</a:t>
            </a:fld>
            <a:endParaRPr lang="en-US" dirty="0"/>
          </a:p>
        </p:txBody>
      </p:sp>
      <p:pic>
        <p:nvPicPr>
          <p:cNvPr id="5" name="Content Placeholder 4">
            <a:extLst>
              <a:ext uri="{FF2B5EF4-FFF2-40B4-BE49-F238E27FC236}">
                <a16:creationId xmlns:a16="http://schemas.microsoft.com/office/drawing/2014/main" id="{10B211B6-671D-7585-E0C9-E6870E3E2A4D}"/>
              </a:ext>
            </a:extLst>
          </p:cNvPr>
          <p:cNvPicPr>
            <a:picLocks noGrp="1" noChangeAspect="1"/>
          </p:cNvPicPr>
          <p:nvPr>
            <p:ph idx="1"/>
          </p:nvPr>
        </p:nvPicPr>
        <p:blipFill>
          <a:blip r:embed="rId2"/>
          <a:stretch>
            <a:fillRect/>
          </a:stretch>
        </p:blipFill>
        <p:spPr>
          <a:xfrm>
            <a:off x="616423" y="1276175"/>
            <a:ext cx="11028839" cy="5570221"/>
          </a:xfrm>
          <a:prstGeom prst="rect">
            <a:avLst/>
          </a:prstGeom>
        </p:spPr>
      </p:pic>
    </p:spTree>
    <p:extLst>
      <p:ext uri="{BB962C8B-B14F-4D97-AF65-F5344CB8AC3E}">
        <p14:creationId xmlns:p14="http://schemas.microsoft.com/office/powerpoint/2010/main" val="615148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C2825-0A9C-8088-B942-D5D072E7EA05}"/>
              </a:ext>
            </a:extLst>
          </p:cNvPr>
          <p:cNvSpPr>
            <a:spLocks noGrp="1"/>
          </p:cNvSpPr>
          <p:nvPr>
            <p:ph type="title"/>
          </p:nvPr>
        </p:nvSpPr>
        <p:spPr>
          <a:xfrm>
            <a:off x="0" y="487019"/>
            <a:ext cx="7540487" cy="755373"/>
          </a:xfrm>
        </p:spPr>
        <p:txBody>
          <a:bodyPr/>
          <a:lstStyle/>
          <a:p>
            <a:r>
              <a:rPr lang="en-US" b="1" dirty="0">
                <a:latin typeface="Times New Roman" panose="02020603050405020304" pitchFamily="18" charset="0"/>
                <a:cs typeface="Times New Roman" panose="02020603050405020304" pitchFamily="18" charset="0"/>
              </a:rPr>
              <a:t>PCAFC Criteria for Eligibility</a:t>
            </a:r>
          </a:p>
        </p:txBody>
      </p:sp>
      <p:sp>
        <p:nvSpPr>
          <p:cNvPr id="3" name="Content Placeholder 2">
            <a:extLst>
              <a:ext uri="{FF2B5EF4-FFF2-40B4-BE49-F238E27FC236}">
                <a16:creationId xmlns:a16="http://schemas.microsoft.com/office/drawing/2014/main" id="{40162F8C-6559-4003-1766-C68E7FC45453}"/>
              </a:ext>
            </a:extLst>
          </p:cNvPr>
          <p:cNvSpPr>
            <a:spLocks noGrp="1"/>
          </p:cNvSpPr>
          <p:nvPr>
            <p:ph idx="1"/>
          </p:nvPr>
        </p:nvSpPr>
        <p:spPr>
          <a:xfrm>
            <a:off x="838200" y="1894445"/>
            <a:ext cx="10515600" cy="4560814"/>
          </a:xfrm>
        </p:spPr>
        <p:txBody>
          <a:bodyPr/>
          <a:lstStyle/>
          <a:p>
            <a:pPr marL="0" indent="0">
              <a:buNone/>
            </a:pPr>
            <a:r>
              <a:rPr lang="en-US" sz="3000" b="1" u="sng" dirty="0">
                <a:latin typeface="Times New Roman" panose="02020603050405020304" pitchFamily="18" charset="0"/>
                <a:cs typeface="Times New Roman" panose="02020603050405020304" pitchFamily="18" charset="0"/>
              </a:rPr>
              <a:t>Caregiver eligibility</a:t>
            </a:r>
            <a:r>
              <a:rPr lang="en-US" sz="3000" b="1" dirty="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 You must be at least 18 years old and at least one of the following must be true:</a:t>
            </a:r>
          </a:p>
          <a:p>
            <a:pPr marL="0" indent="0">
              <a:buNone/>
            </a:pPr>
            <a:endParaRPr lang="en-US" sz="10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You’re a spouse, son, daughter, parent, stepfamily member, or extended family member of the veteran, OR</a:t>
            </a:r>
          </a:p>
          <a:p>
            <a:pPr lvl="1"/>
            <a:endParaRPr lang="en-US" sz="10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You live full time with the veteran, or you're willing to live full time with the veteran if designated as the family caregiver</a:t>
            </a:r>
          </a:p>
          <a:p>
            <a:endParaRPr lang="en-US" dirty="0"/>
          </a:p>
        </p:txBody>
      </p:sp>
      <p:sp>
        <p:nvSpPr>
          <p:cNvPr id="4" name="Slide Number Placeholder 3">
            <a:extLst>
              <a:ext uri="{FF2B5EF4-FFF2-40B4-BE49-F238E27FC236}">
                <a16:creationId xmlns:a16="http://schemas.microsoft.com/office/drawing/2014/main" id="{03AD340C-6763-86D6-06E8-37BDEB03324F}"/>
              </a:ext>
            </a:extLst>
          </p:cNvPr>
          <p:cNvSpPr>
            <a:spLocks noGrp="1"/>
          </p:cNvSpPr>
          <p:nvPr>
            <p:ph type="sldNum" sz="quarter" idx="12"/>
          </p:nvPr>
        </p:nvSpPr>
        <p:spPr/>
        <p:txBody>
          <a:bodyPr/>
          <a:lstStyle/>
          <a:p>
            <a:fld id="{E2FB73DA-5FDE-45B5-BAA4-C61223CC44F6}" type="slidenum">
              <a:rPr lang="en-US" smtClean="0"/>
              <a:pPr/>
              <a:t>17</a:t>
            </a:fld>
            <a:endParaRPr lang="en-US" dirty="0"/>
          </a:p>
        </p:txBody>
      </p:sp>
    </p:spTree>
    <p:extLst>
      <p:ext uri="{BB962C8B-B14F-4D97-AF65-F5344CB8AC3E}">
        <p14:creationId xmlns:p14="http://schemas.microsoft.com/office/powerpoint/2010/main" val="38651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4E54-1229-0B2B-EE7C-5E5A9699E19E}"/>
              </a:ext>
            </a:extLst>
          </p:cNvPr>
          <p:cNvSpPr>
            <a:spLocks noGrp="1"/>
          </p:cNvSpPr>
          <p:nvPr>
            <p:ph type="title"/>
          </p:nvPr>
        </p:nvSpPr>
        <p:spPr>
          <a:xfrm>
            <a:off x="0" y="347871"/>
            <a:ext cx="7530548" cy="864703"/>
          </a:xfrm>
        </p:spPr>
        <p:txBody>
          <a:bodyPr/>
          <a:lstStyle/>
          <a:p>
            <a:r>
              <a:rPr lang="en-US" b="1" dirty="0">
                <a:latin typeface="Times New Roman" panose="02020603050405020304" pitchFamily="18" charset="0"/>
                <a:cs typeface="Times New Roman" panose="02020603050405020304" pitchFamily="18" charset="0"/>
              </a:rPr>
              <a:t>PCAFC Criteria for Eligibility</a:t>
            </a:r>
          </a:p>
        </p:txBody>
      </p:sp>
      <p:sp>
        <p:nvSpPr>
          <p:cNvPr id="3" name="Content Placeholder 2">
            <a:extLst>
              <a:ext uri="{FF2B5EF4-FFF2-40B4-BE49-F238E27FC236}">
                <a16:creationId xmlns:a16="http://schemas.microsoft.com/office/drawing/2014/main" id="{FFD175B0-CA15-A71C-F76C-0A6276ECA57B}"/>
              </a:ext>
            </a:extLst>
          </p:cNvPr>
          <p:cNvSpPr>
            <a:spLocks noGrp="1"/>
          </p:cNvSpPr>
          <p:nvPr>
            <p:ph idx="1"/>
          </p:nvPr>
        </p:nvSpPr>
        <p:spPr>
          <a:xfrm>
            <a:off x="838200" y="1562986"/>
            <a:ext cx="10515600" cy="4613977"/>
          </a:xfrm>
        </p:spPr>
        <p:txBody>
          <a:bodyPr>
            <a:normAutofit/>
          </a:bodyPr>
          <a:lstStyle/>
          <a:p>
            <a:pPr marL="0" indent="0">
              <a:buNone/>
            </a:pPr>
            <a:r>
              <a:rPr lang="en-US" sz="3000" b="1" u="sng" dirty="0">
                <a:latin typeface="Times New Roman" panose="02020603050405020304" pitchFamily="18" charset="0"/>
                <a:cs typeface="Times New Roman" panose="02020603050405020304" pitchFamily="18" charset="0"/>
              </a:rPr>
              <a:t>Veteran Eligibility</a:t>
            </a:r>
            <a:r>
              <a:rPr lang="en-US" sz="3000" b="1" dirty="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 All of the following must be true of the veteran:</a:t>
            </a:r>
          </a:p>
          <a:p>
            <a:pPr marL="0" indent="0">
              <a:buNone/>
            </a:pPr>
            <a:endParaRPr lang="en-US" sz="1000" dirty="0">
              <a:latin typeface="Times New Roman" panose="02020603050405020304" pitchFamily="18" charset="0"/>
              <a:cs typeface="Times New Roman" panose="02020603050405020304" pitchFamily="18" charset="0"/>
            </a:endParaRPr>
          </a:p>
          <a:p>
            <a:pPr marL="937260" lvl="1" indent="-342900"/>
            <a:r>
              <a:rPr lang="en-US" sz="2800" dirty="0">
                <a:latin typeface="Times New Roman" panose="02020603050405020304" pitchFamily="18" charset="0"/>
                <a:cs typeface="Times New Roman" panose="02020603050405020304" pitchFamily="18" charset="0"/>
              </a:rPr>
              <a:t>Veteran must have a VA disability rating, individual or combined, of 70% or higher, and</a:t>
            </a:r>
          </a:p>
          <a:p>
            <a:pPr marL="594360" lvl="1" indent="0">
              <a:buNone/>
            </a:pPr>
            <a:endParaRPr lang="en-US" sz="1000" dirty="0">
              <a:latin typeface="Times New Roman" panose="02020603050405020304" pitchFamily="18" charset="0"/>
              <a:cs typeface="Times New Roman" panose="02020603050405020304" pitchFamily="18" charset="0"/>
            </a:endParaRPr>
          </a:p>
          <a:p>
            <a:pPr marL="937260" lvl="1" indent="-342900"/>
            <a:r>
              <a:rPr lang="en-US" sz="2800" dirty="0">
                <a:latin typeface="Times New Roman" panose="02020603050405020304" pitchFamily="18" charset="0"/>
                <a:cs typeface="Times New Roman" panose="02020603050405020304" pitchFamily="18" charset="0"/>
              </a:rPr>
              <a:t>Veteran was discharge from the U.S. military or has a date of medical discharge, and </a:t>
            </a:r>
          </a:p>
          <a:p>
            <a:pPr marL="937260" lvl="1" indent="-342900"/>
            <a:endParaRPr lang="en-US" sz="1000" dirty="0">
              <a:latin typeface="Times New Roman" panose="02020603050405020304" pitchFamily="18" charset="0"/>
              <a:cs typeface="Times New Roman" panose="02020603050405020304" pitchFamily="18" charset="0"/>
            </a:endParaRPr>
          </a:p>
          <a:p>
            <a:pPr marL="937260" lvl="1" indent="-342900"/>
            <a:r>
              <a:rPr lang="en-US" sz="2800" dirty="0">
                <a:latin typeface="Times New Roman" panose="02020603050405020304" pitchFamily="18" charset="0"/>
                <a:cs typeface="Times New Roman" panose="02020603050405020304" pitchFamily="18" charset="0"/>
              </a:rPr>
              <a:t>Veteran must need at least 6 months of continuous, in-person personal care services</a:t>
            </a:r>
          </a:p>
          <a:p>
            <a:pPr marL="937260" lvl="1" indent="-342900"/>
            <a:endParaRPr lang="en-US" sz="28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BF461E0-8333-70E9-2D9F-6B5D4BE2DCBF}"/>
              </a:ext>
            </a:extLst>
          </p:cNvPr>
          <p:cNvSpPr>
            <a:spLocks noGrp="1"/>
          </p:cNvSpPr>
          <p:nvPr>
            <p:ph type="sldNum" sz="quarter" idx="12"/>
          </p:nvPr>
        </p:nvSpPr>
        <p:spPr/>
        <p:txBody>
          <a:bodyPr/>
          <a:lstStyle/>
          <a:p>
            <a:fld id="{E2FB73DA-5FDE-45B5-BAA4-C61223CC44F6}" type="slidenum">
              <a:rPr lang="en-US" smtClean="0"/>
              <a:pPr/>
              <a:t>18</a:t>
            </a:fld>
            <a:endParaRPr lang="en-US" dirty="0"/>
          </a:p>
        </p:txBody>
      </p:sp>
    </p:spTree>
    <p:extLst>
      <p:ext uri="{BB962C8B-B14F-4D97-AF65-F5344CB8AC3E}">
        <p14:creationId xmlns:p14="http://schemas.microsoft.com/office/powerpoint/2010/main" val="1634901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689CE-8479-C956-67D7-C115A82B63C7}"/>
              </a:ext>
            </a:extLst>
          </p:cNvPr>
          <p:cNvSpPr>
            <a:spLocks noGrp="1"/>
          </p:cNvSpPr>
          <p:nvPr>
            <p:ph type="title"/>
          </p:nvPr>
        </p:nvSpPr>
        <p:spPr>
          <a:xfrm>
            <a:off x="0" y="526776"/>
            <a:ext cx="7043530" cy="681036"/>
          </a:xfrm>
        </p:spPr>
        <p:txBody>
          <a:bodyPr>
            <a:normAutofit fontScale="90000"/>
          </a:bodyPr>
          <a:lstStyle/>
          <a:p>
            <a:r>
              <a:rPr lang="en-US" b="1" dirty="0">
                <a:latin typeface="Times New Roman" panose="02020603050405020304" pitchFamily="18" charset="0"/>
                <a:cs typeface="Times New Roman" panose="02020603050405020304" pitchFamily="18" charset="0"/>
              </a:rPr>
              <a:t>Qualifying Care for Veteran  </a:t>
            </a:r>
          </a:p>
        </p:txBody>
      </p:sp>
      <p:sp>
        <p:nvSpPr>
          <p:cNvPr id="4" name="Slide Number Placeholder 3">
            <a:extLst>
              <a:ext uri="{FF2B5EF4-FFF2-40B4-BE49-F238E27FC236}">
                <a16:creationId xmlns:a16="http://schemas.microsoft.com/office/drawing/2014/main" id="{6242A3F3-CD47-CC24-C745-BF32C6C56848}"/>
              </a:ext>
            </a:extLst>
          </p:cNvPr>
          <p:cNvSpPr>
            <a:spLocks noGrp="1"/>
          </p:cNvSpPr>
          <p:nvPr>
            <p:ph type="sldNum" sz="quarter" idx="12"/>
          </p:nvPr>
        </p:nvSpPr>
        <p:spPr/>
        <p:txBody>
          <a:bodyPr/>
          <a:lstStyle/>
          <a:p>
            <a:fld id="{E2FB73DA-5FDE-45B5-BAA4-C61223CC44F6}" type="slidenum">
              <a:rPr lang="en-US" smtClean="0"/>
              <a:pPr/>
              <a:t>19</a:t>
            </a:fld>
            <a:endParaRPr lang="en-US" dirty="0"/>
          </a:p>
        </p:txBody>
      </p:sp>
      <p:sp>
        <p:nvSpPr>
          <p:cNvPr id="7" name="Content Placeholder 2">
            <a:extLst>
              <a:ext uri="{FF2B5EF4-FFF2-40B4-BE49-F238E27FC236}">
                <a16:creationId xmlns:a16="http://schemas.microsoft.com/office/drawing/2014/main" id="{D0881300-9D5A-0D77-F2FC-65CB96F0FE27}"/>
              </a:ext>
            </a:extLst>
          </p:cNvPr>
          <p:cNvSpPr>
            <a:spLocks noGrp="1"/>
          </p:cNvSpPr>
          <p:nvPr>
            <p:ph idx="1"/>
          </p:nvPr>
        </p:nvSpPr>
        <p:spPr>
          <a:xfrm>
            <a:off x="838200" y="1717247"/>
            <a:ext cx="10515600" cy="4613977"/>
          </a:xfrm>
        </p:spPr>
        <p:txBody>
          <a:bodyPr>
            <a:normAutofit lnSpcReduction="10000"/>
          </a:bodyPr>
          <a:lstStyle/>
          <a:p>
            <a:pPr marL="0" indent="0">
              <a:buNone/>
            </a:pPr>
            <a:r>
              <a:rPr lang="en-US" sz="3000" dirty="0">
                <a:latin typeface="Times New Roman" panose="02020603050405020304" pitchFamily="18" charset="0"/>
                <a:cs typeface="Times New Roman" panose="02020603050405020304" pitchFamily="18" charset="0"/>
              </a:rPr>
              <a:t>Veteran must need continuous in-person care with activities of daily (ADLs) living for at least six-months</a:t>
            </a:r>
          </a:p>
          <a:p>
            <a:pPr marL="0" indent="0">
              <a:buNone/>
            </a:pPr>
            <a:endParaRPr lang="en-US" sz="1000" dirty="0">
              <a:latin typeface="Times New Roman" panose="02020603050405020304" pitchFamily="18" charset="0"/>
              <a:cs typeface="Times New Roman" panose="02020603050405020304" pitchFamily="18" charset="0"/>
            </a:endParaRPr>
          </a:p>
          <a:p>
            <a:pPr marL="937260" lvl="1" indent="-342900"/>
            <a:r>
              <a:rPr lang="en-US" sz="2800" b="1" dirty="0">
                <a:latin typeface="Times New Roman" panose="02020603050405020304" pitchFamily="18" charset="0"/>
                <a:cs typeface="Times New Roman" panose="02020603050405020304" pitchFamily="18" charset="0"/>
              </a:rPr>
              <a:t>Basic/Primary </a:t>
            </a:r>
            <a:r>
              <a:rPr lang="en-US" sz="2800" dirty="0">
                <a:latin typeface="Times New Roman" panose="02020603050405020304" pitchFamily="18" charset="0"/>
                <a:cs typeface="Times New Roman" panose="02020603050405020304" pitchFamily="18" charset="0"/>
              </a:rPr>
              <a:t>– simple functioning tasks</a:t>
            </a:r>
          </a:p>
          <a:p>
            <a:pPr marL="1394460" lvl="2" indent="-342900"/>
            <a:r>
              <a:rPr lang="en-US" sz="2400" dirty="0">
                <a:latin typeface="Times New Roman" panose="02020603050405020304" pitchFamily="18" charset="0"/>
                <a:cs typeface="Times New Roman" panose="02020603050405020304" pitchFamily="18" charset="0"/>
              </a:rPr>
              <a:t>Bathing</a:t>
            </a:r>
          </a:p>
          <a:p>
            <a:pPr marL="1394460" lvl="2" indent="-342900"/>
            <a:r>
              <a:rPr lang="en-US" sz="2400" dirty="0">
                <a:latin typeface="Times New Roman" panose="02020603050405020304" pitchFamily="18" charset="0"/>
                <a:cs typeface="Times New Roman" panose="02020603050405020304" pitchFamily="18" charset="0"/>
              </a:rPr>
              <a:t>Dressing</a:t>
            </a:r>
          </a:p>
          <a:p>
            <a:pPr marL="1394460" lvl="2" indent="-342900"/>
            <a:r>
              <a:rPr lang="en-US" sz="2400" dirty="0">
                <a:latin typeface="Times New Roman" panose="02020603050405020304" pitchFamily="18" charset="0"/>
                <a:cs typeface="Times New Roman" panose="02020603050405020304" pitchFamily="18" charset="0"/>
              </a:rPr>
              <a:t>Toileting</a:t>
            </a:r>
          </a:p>
          <a:p>
            <a:pPr marL="594360" lvl="1" indent="0">
              <a:buNone/>
            </a:pPr>
            <a:endParaRPr lang="en-US" sz="1000" b="1" dirty="0">
              <a:latin typeface="Times New Roman" panose="02020603050405020304" pitchFamily="18" charset="0"/>
              <a:cs typeface="Times New Roman" panose="02020603050405020304" pitchFamily="18" charset="0"/>
            </a:endParaRPr>
          </a:p>
          <a:p>
            <a:pPr marL="937260" lvl="1" indent="-342900"/>
            <a:r>
              <a:rPr lang="en-US" sz="2800" b="1" dirty="0">
                <a:latin typeface="Times New Roman" panose="02020603050405020304" pitchFamily="18" charset="0"/>
                <a:cs typeface="Times New Roman" panose="02020603050405020304" pitchFamily="18" charset="0"/>
              </a:rPr>
              <a:t>Executive/Instrumental </a:t>
            </a:r>
            <a:r>
              <a:rPr lang="en-US" sz="2800" dirty="0">
                <a:latin typeface="Times New Roman" panose="02020603050405020304" pitchFamily="18" charset="0"/>
                <a:cs typeface="Times New Roman" panose="02020603050405020304" pitchFamily="18" charset="0"/>
              </a:rPr>
              <a:t>– more complex tasks</a:t>
            </a:r>
          </a:p>
          <a:p>
            <a:pPr marL="1394460" lvl="2" indent="-342900"/>
            <a:r>
              <a:rPr lang="en-US" sz="2400" dirty="0">
                <a:latin typeface="Times New Roman" panose="02020603050405020304" pitchFamily="18" charset="0"/>
                <a:cs typeface="Times New Roman" panose="02020603050405020304" pitchFamily="18" charset="0"/>
              </a:rPr>
              <a:t>Driving</a:t>
            </a:r>
          </a:p>
          <a:p>
            <a:pPr marL="1394460" lvl="2" indent="-342900"/>
            <a:r>
              <a:rPr lang="en-US" sz="2400" dirty="0">
                <a:latin typeface="Times New Roman" panose="02020603050405020304" pitchFamily="18" charset="0"/>
                <a:cs typeface="Times New Roman" panose="02020603050405020304" pitchFamily="18" charset="0"/>
              </a:rPr>
              <a:t>Managing Finances</a:t>
            </a:r>
          </a:p>
          <a:p>
            <a:pPr marL="1394460" lvl="2" indent="-342900"/>
            <a:r>
              <a:rPr lang="en-US" sz="2400" dirty="0">
                <a:latin typeface="Times New Roman" panose="02020603050405020304" pitchFamily="18" charset="0"/>
                <a:cs typeface="Times New Roman" panose="02020603050405020304" pitchFamily="18" charset="0"/>
              </a:rPr>
              <a:t>Medication</a:t>
            </a:r>
          </a:p>
          <a:p>
            <a:pPr marL="937260" lvl="1" indent="-342900"/>
            <a:endParaRPr lang="en-US" sz="1000" dirty="0">
              <a:latin typeface="Times New Roman" panose="02020603050405020304" pitchFamily="18" charset="0"/>
              <a:cs typeface="Times New Roman" panose="02020603050405020304" pitchFamily="18" charset="0"/>
            </a:endParaRPr>
          </a:p>
          <a:p>
            <a:pPr marL="937260" lvl="1" indent="-342900"/>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6946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6780" y="1833770"/>
            <a:ext cx="10378440" cy="4697730"/>
          </a:xfrm>
        </p:spPr>
        <p:txBody>
          <a:bodyPr>
            <a:noAutofit/>
          </a:bodyPr>
          <a:lstStyle/>
          <a:p>
            <a:r>
              <a:rPr lang="en-US" sz="2800" dirty="0">
                <a:latin typeface="Times New Roman" panose="02020603050405020304" pitchFamily="18" charset="0"/>
                <a:cs typeface="Times New Roman" panose="02020603050405020304" pitchFamily="18" charset="0"/>
              </a:rPr>
              <a:t>What is CHAMPVA and Caregiver Programs and the basics of each</a:t>
            </a:r>
          </a:p>
          <a:p>
            <a:r>
              <a:rPr lang="en-US" sz="2800" dirty="0">
                <a:latin typeface="Times New Roman" panose="02020603050405020304" pitchFamily="18" charset="0"/>
                <a:cs typeface="Times New Roman" panose="02020603050405020304" pitchFamily="18" charset="0"/>
              </a:rPr>
              <a:t>Identify Eligibility and How to Apply/Enroll</a:t>
            </a:r>
            <a:endParaRPr lang="en-US" sz="1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Available Benefits and Services</a:t>
            </a:r>
          </a:p>
          <a:p>
            <a:r>
              <a:rPr lang="en-US" sz="2800" dirty="0">
                <a:latin typeface="Times New Roman" panose="02020603050405020304" pitchFamily="18" charset="0"/>
                <a:cs typeface="Times New Roman" panose="02020603050405020304" pitchFamily="18" charset="0"/>
              </a:rPr>
              <a:t>Know the exclusions and considerations when utilizing Other </a:t>
            </a:r>
            <a:r>
              <a:rPr lang="en-US" sz="2800" dirty="0"/>
              <a:t>H</a:t>
            </a:r>
            <a:r>
              <a:rPr lang="en-US" sz="2800" dirty="0">
                <a:latin typeface="Times New Roman" panose="02020603050405020304" pitchFamily="18" charset="0"/>
                <a:cs typeface="Times New Roman" panose="02020603050405020304" pitchFamily="18" charset="0"/>
              </a:rPr>
              <a:t>ealth </a:t>
            </a:r>
            <a:r>
              <a:rPr lang="en-US" sz="2800" dirty="0"/>
              <a:t>I</a:t>
            </a:r>
            <a:r>
              <a:rPr lang="en-US" sz="2800" dirty="0">
                <a:latin typeface="Times New Roman" panose="02020603050405020304" pitchFamily="18" charset="0"/>
                <a:cs typeface="Times New Roman" panose="02020603050405020304" pitchFamily="18" charset="0"/>
              </a:rPr>
              <a:t>nsurances (including Medicare)</a:t>
            </a:r>
          </a:p>
          <a:p>
            <a:r>
              <a:rPr lang="en-US" sz="2800" dirty="0"/>
              <a:t>Issue Resolution and the Appeals Process</a:t>
            </a:r>
          </a:p>
          <a:p>
            <a:r>
              <a:rPr lang="en-US" sz="2800" dirty="0"/>
              <a:t>Alternative support </a:t>
            </a:r>
            <a:endParaRPr lang="en-US" sz="2800" dirty="0">
              <a:latin typeface="Times New Roman" panose="02020603050405020304" pitchFamily="18" charset="0"/>
              <a:cs typeface="Times New Roman" panose="02020603050405020304" pitchFamily="18" charset="0"/>
            </a:endParaRPr>
          </a:p>
          <a:p>
            <a:pPr marL="137160" indent="0" algn="r">
              <a:buNone/>
            </a:pPr>
            <a:endParaRPr lang="en-US" dirty="0"/>
          </a:p>
          <a:p>
            <a:pPr marL="137160" indent="0">
              <a:buNone/>
            </a:pPr>
            <a:r>
              <a:rPr lang="en-US" dirty="0"/>
              <a:t> </a:t>
            </a:r>
          </a:p>
        </p:txBody>
      </p:sp>
      <p:sp>
        <p:nvSpPr>
          <p:cNvPr id="6" name="Title 1">
            <a:extLst>
              <a:ext uri="{FF2B5EF4-FFF2-40B4-BE49-F238E27FC236}">
                <a16:creationId xmlns:a16="http://schemas.microsoft.com/office/drawing/2014/main" id="{DB055326-DCD8-F97F-F155-2BFAB171F591}"/>
              </a:ext>
            </a:extLst>
          </p:cNvPr>
          <p:cNvSpPr>
            <a:spLocks noGrp="1"/>
          </p:cNvSpPr>
          <p:nvPr>
            <p:ph type="title"/>
          </p:nvPr>
        </p:nvSpPr>
        <p:spPr>
          <a:xfrm>
            <a:off x="0" y="546653"/>
            <a:ext cx="5092313" cy="674369"/>
          </a:xfrm>
        </p:spPr>
        <p:txBody>
          <a:bodyPr/>
          <a:lstStyle/>
          <a:p>
            <a:r>
              <a:rPr lang="en-US" sz="4400" b="1" dirty="0">
                <a:latin typeface="Times New Roman" panose="02020603050405020304" pitchFamily="18" charset="0"/>
                <a:cs typeface="Times New Roman" panose="02020603050405020304" pitchFamily="18" charset="0"/>
              </a:rPr>
              <a:t>What is CHAMPVA</a:t>
            </a:r>
          </a:p>
        </p:txBody>
      </p:sp>
    </p:spTree>
    <p:extLst>
      <p:ext uri="{BB962C8B-B14F-4D97-AF65-F5344CB8AC3E}">
        <p14:creationId xmlns:p14="http://schemas.microsoft.com/office/powerpoint/2010/main" val="26996386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02560-582A-BFCC-BAEA-55E8EBFDB6DC}"/>
              </a:ext>
            </a:extLst>
          </p:cNvPr>
          <p:cNvSpPr>
            <a:spLocks noGrp="1"/>
          </p:cNvSpPr>
          <p:nvPr>
            <p:ph type="title"/>
          </p:nvPr>
        </p:nvSpPr>
        <p:spPr>
          <a:xfrm>
            <a:off x="0" y="397566"/>
            <a:ext cx="3515139" cy="844825"/>
          </a:xfrm>
        </p:spPr>
        <p:txBody>
          <a:bodyPr/>
          <a:lstStyle/>
          <a:p>
            <a:r>
              <a:rPr lang="en-US" b="1" dirty="0">
                <a:latin typeface="Times New Roman" panose="02020603050405020304" pitchFamily="18" charset="0"/>
                <a:cs typeface="Times New Roman" panose="02020603050405020304" pitchFamily="18" charset="0"/>
              </a:rPr>
              <a:t>How to Apply</a:t>
            </a:r>
          </a:p>
        </p:txBody>
      </p:sp>
      <p:sp>
        <p:nvSpPr>
          <p:cNvPr id="3" name="Content Placeholder 2">
            <a:extLst>
              <a:ext uri="{FF2B5EF4-FFF2-40B4-BE49-F238E27FC236}">
                <a16:creationId xmlns:a16="http://schemas.microsoft.com/office/drawing/2014/main" id="{6015AFA7-B168-58E8-30C1-F44E7819836A}"/>
              </a:ext>
            </a:extLst>
          </p:cNvPr>
          <p:cNvSpPr>
            <a:spLocks noGrp="1"/>
          </p:cNvSpPr>
          <p:nvPr>
            <p:ph idx="1"/>
          </p:nvPr>
        </p:nvSpPr>
        <p:spPr>
          <a:xfrm>
            <a:off x="838200" y="1669312"/>
            <a:ext cx="10515600" cy="4507651"/>
          </a:xfrm>
        </p:spPr>
        <p:txBody>
          <a:bodyPr>
            <a:normAutofit fontScale="25000" lnSpcReduction="20000"/>
          </a:bodyPr>
          <a:lstStyle/>
          <a:p>
            <a:r>
              <a:rPr lang="en-US" sz="11200" dirty="0">
                <a:latin typeface="Times New Roman" panose="02020603050405020304" pitchFamily="18" charset="0"/>
                <a:cs typeface="Times New Roman" panose="02020603050405020304" pitchFamily="18" charset="0"/>
              </a:rPr>
              <a:t>Utilizing an Accredited Veteran Service Officer </a:t>
            </a:r>
          </a:p>
          <a:p>
            <a:pPr marL="0" indent="0">
              <a:buNone/>
            </a:pPr>
            <a:endParaRPr lang="en-US" sz="4000" dirty="0">
              <a:latin typeface="Times New Roman" panose="02020603050405020304" pitchFamily="18" charset="0"/>
              <a:cs typeface="Times New Roman" panose="02020603050405020304" pitchFamily="18" charset="0"/>
            </a:endParaRPr>
          </a:p>
          <a:p>
            <a:r>
              <a:rPr lang="en-US" sz="11200" dirty="0">
                <a:latin typeface="Times New Roman" panose="02020603050405020304" pitchFamily="18" charset="0"/>
                <a:cs typeface="Times New Roman" panose="02020603050405020304" pitchFamily="18" charset="0"/>
                <a:hlinkClick r:id="rId3"/>
              </a:rPr>
              <a:t>Apply on-line</a:t>
            </a:r>
            <a:r>
              <a:rPr lang="en-US" sz="11200" dirty="0">
                <a:latin typeface="Times New Roman" panose="02020603050405020304" pitchFamily="18" charset="0"/>
                <a:cs typeface="Times New Roman" panose="02020603050405020304" pitchFamily="18" charset="0"/>
              </a:rPr>
              <a:t>  </a:t>
            </a:r>
          </a:p>
          <a:p>
            <a:endParaRPr lang="en-US" sz="4000" dirty="0">
              <a:latin typeface="Times New Roman" panose="02020603050405020304" pitchFamily="18" charset="0"/>
              <a:cs typeface="Times New Roman" panose="02020603050405020304" pitchFamily="18" charset="0"/>
            </a:endParaRPr>
          </a:p>
          <a:p>
            <a:r>
              <a:rPr lang="en-US" sz="11200" dirty="0">
                <a:latin typeface="Times New Roman" panose="02020603050405020304" pitchFamily="18" charset="0"/>
                <a:cs typeface="Times New Roman" panose="02020603050405020304" pitchFamily="18" charset="0"/>
              </a:rPr>
              <a:t>You can apply by mailing your 10-10CG to:</a:t>
            </a:r>
          </a:p>
          <a:p>
            <a:pPr marL="457200" lvl="1" indent="0">
              <a:buNone/>
            </a:pPr>
            <a:r>
              <a:rPr lang="en-US" sz="11200" dirty="0">
                <a:latin typeface="Times New Roman" panose="02020603050405020304" pitchFamily="18" charset="0"/>
                <a:cs typeface="Times New Roman" panose="02020603050405020304" pitchFamily="18" charset="0"/>
              </a:rPr>
              <a:t>		Evidence Intake Center</a:t>
            </a:r>
          </a:p>
          <a:p>
            <a:pPr marL="0" indent="0">
              <a:buNone/>
            </a:pPr>
            <a:r>
              <a:rPr lang="en-US" sz="11200" dirty="0">
                <a:latin typeface="Times New Roman" panose="02020603050405020304" pitchFamily="18" charset="0"/>
                <a:cs typeface="Times New Roman" panose="02020603050405020304" pitchFamily="18" charset="0"/>
              </a:rPr>
              <a:t>		PO Box 5154 </a:t>
            </a:r>
          </a:p>
          <a:p>
            <a:pPr marL="0" indent="0">
              <a:buNone/>
            </a:pPr>
            <a:r>
              <a:rPr lang="en-US" sz="11200" dirty="0">
                <a:latin typeface="Times New Roman" panose="02020603050405020304" pitchFamily="18" charset="0"/>
                <a:cs typeface="Times New Roman" panose="02020603050405020304" pitchFamily="18" charset="0"/>
              </a:rPr>
              <a:t>		Janesville, WI 53547-5154</a:t>
            </a:r>
          </a:p>
          <a:p>
            <a:pPr marL="0" indent="0">
              <a:buNone/>
            </a:pPr>
            <a:endParaRPr lang="en-US" sz="4000" dirty="0">
              <a:latin typeface="Times New Roman" panose="02020603050405020304" pitchFamily="18" charset="0"/>
              <a:cs typeface="Times New Roman" panose="02020603050405020304" pitchFamily="18" charset="0"/>
            </a:endParaRPr>
          </a:p>
          <a:p>
            <a:r>
              <a:rPr lang="en-US" sz="11200" dirty="0">
                <a:latin typeface="Times New Roman" panose="02020603050405020304" pitchFamily="18" charset="0"/>
                <a:cs typeface="Times New Roman" panose="02020603050405020304" pitchFamily="18" charset="0"/>
              </a:rPr>
              <a:t>Find your local </a:t>
            </a:r>
            <a:r>
              <a:rPr lang="en-US" sz="11200" dirty="0">
                <a:latin typeface="Times New Roman" panose="02020603050405020304" pitchFamily="18" charset="0"/>
                <a:cs typeface="Times New Roman" panose="02020603050405020304" pitchFamily="18" charset="0"/>
                <a:hlinkClick r:id="rId4"/>
              </a:rPr>
              <a:t>Caregiver Support Team</a:t>
            </a:r>
            <a:endParaRPr lang="en-US" sz="11200" dirty="0">
              <a:latin typeface="Times New Roman" panose="02020603050405020304" pitchFamily="18" charset="0"/>
              <a:cs typeface="Times New Roman" panose="02020603050405020304" pitchFamily="18" charset="0"/>
            </a:endParaRPr>
          </a:p>
          <a:p>
            <a:pPr lvl="1"/>
            <a:r>
              <a:rPr lang="en-US" sz="10800" dirty="0">
                <a:latin typeface="Times New Roman" panose="02020603050405020304" pitchFamily="18" charset="0"/>
                <a:cs typeface="Times New Roman" panose="02020603050405020304" pitchFamily="18" charset="0"/>
              </a:rPr>
              <a:t>You can apply in person, </a:t>
            </a:r>
            <a:r>
              <a:rPr lang="en-US" sz="10800" b="1" dirty="0">
                <a:latin typeface="Times New Roman" panose="02020603050405020304" pitchFamily="18" charset="0"/>
                <a:cs typeface="Times New Roman" panose="02020603050405020304" pitchFamily="18" charset="0"/>
              </a:rPr>
              <a:t>or</a:t>
            </a:r>
          </a:p>
          <a:p>
            <a:pPr lvl="1"/>
            <a:r>
              <a:rPr lang="en-US" sz="10800" dirty="0">
                <a:latin typeface="Times New Roman" panose="02020603050405020304" pitchFamily="18" charset="0"/>
                <a:cs typeface="Times New Roman" panose="02020603050405020304" pitchFamily="18" charset="0"/>
              </a:rPr>
              <a:t>C</a:t>
            </a:r>
            <a:r>
              <a:rPr lang="en-US" sz="11200" dirty="0">
                <a:latin typeface="Times New Roman" panose="02020603050405020304" pitchFamily="18" charset="0"/>
                <a:cs typeface="Times New Roman" panose="02020603050405020304" pitchFamily="18" charset="0"/>
              </a:rPr>
              <a:t>all 1-855-260-3274</a:t>
            </a:r>
          </a:p>
          <a:p>
            <a:pPr marL="0" indent="0">
              <a:buNone/>
            </a:pPr>
            <a:r>
              <a:rPr lang="en-US" sz="11200" b="1" i="0" dirty="0">
                <a:solidFill>
                  <a:srgbClr val="2E2E2E"/>
                </a:solidFill>
                <a:effectLst/>
                <a:highlight>
                  <a:srgbClr val="FFFFFF"/>
                </a:highlight>
                <a:latin typeface="Times New Roman" panose="02020603050405020304" pitchFamily="18" charset="0"/>
                <a:cs typeface="Times New Roman" panose="02020603050405020304" pitchFamily="18" charset="0"/>
              </a:rPr>
              <a:t> </a:t>
            </a:r>
            <a:endParaRPr lang="en-US" sz="11200" b="0" i="0" dirty="0">
              <a:solidFill>
                <a:srgbClr val="2E2E2E"/>
              </a:solidFill>
              <a:effectLst/>
              <a:highlight>
                <a:srgbClr val="FFFFFF"/>
              </a:highlight>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C4617A81-2EB4-5596-CF24-476642ABE3D0}"/>
              </a:ext>
            </a:extLst>
          </p:cNvPr>
          <p:cNvSpPr>
            <a:spLocks noGrp="1"/>
          </p:cNvSpPr>
          <p:nvPr>
            <p:ph type="sldNum" sz="quarter" idx="12"/>
          </p:nvPr>
        </p:nvSpPr>
        <p:spPr/>
        <p:txBody>
          <a:bodyPr/>
          <a:lstStyle/>
          <a:p>
            <a:fld id="{E2FB73DA-5FDE-45B5-BAA4-C61223CC44F6}" type="slidenum">
              <a:rPr lang="en-US" smtClean="0"/>
              <a:pPr/>
              <a:t>20</a:t>
            </a:fld>
            <a:endParaRPr lang="en-US" dirty="0"/>
          </a:p>
        </p:txBody>
      </p:sp>
    </p:spTree>
    <p:extLst>
      <p:ext uri="{BB962C8B-B14F-4D97-AF65-F5344CB8AC3E}">
        <p14:creationId xmlns:p14="http://schemas.microsoft.com/office/powerpoint/2010/main" val="1297980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39F5C-28ED-80B8-C2E4-10D089FEB0D5}"/>
              </a:ext>
            </a:extLst>
          </p:cNvPr>
          <p:cNvSpPr>
            <a:spLocks noGrp="1"/>
          </p:cNvSpPr>
          <p:nvPr>
            <p:ph type="title"/>
          </p:nvPr>
        </p:nvSpPr>
        <p:spPr>
          <a:xfrm>
            <a:off x="0" y="546654"/>
            <a:ext cx="8514522" cy="681036"/>
          </a:xfrm>
        </p:spPr>
        <p:txBody>
          <a:bodyPr>
            <a:normAutofit fontScale="90000"/>
          </a:bodyPr>
          <a:lstStyle/>
          <a:p>
            <a:r>
              <a:rPr lang="en-US" b="1" dirty="0">
                <a:latin typeface="Times New Roman" panose="02020603050405020304" pitchFamily="18" charset="0"/>
                <a:cs typeface="Times New Roman" panose="02020603050405020304" pitchFamily="18" charset="0"/>
              </a:rPr>
              <a:t>Benefits for the Veteran in PCAFC</a:t>
            </a:r>
          </a:p>
        </p:txBody>
      </p:sp>
      <p:sp>
        <p:nvSpPr>
          <p:cNvPr id="3" name="Content Placeholder 2">
            <a:extLst>
              <a:ext uri="{FF2B5EF4-FFF2-40B4-BE49-F238E27FC236}">
                <a16:creationId xmlns:a16="http://schemas.microsoft.com/office/drawing/2014/main" id="{D4EA29BF-4EBC-2158-68DD-079A2251E1EB}"/>
              </a:ext>
            </a:extLst>
          </p:cNvPr>
          <p:cNvSpPr>
            <a:spLocks noGrp="1"/>
          </p:cNvSpPr>
          <p:nvPr>
            <p:ph idx="1"/>
          </p:nvPr>
        </p:nvSpPr>
        <p:spPr>
          <a:xfrm>
            <a:off x="838200" y="1562986"/>
            <a:ext cx="10515600" cy="4613977"/>
          </a:xfrm>
        </p:spPr>
        <p:txBody>
          <a:bodyPr/>
          <a:lstStyle/>
          <a:p>
            <a:pPr marL="0" indent="0">
              <a:buNone/>
            </a:pPr>
            <a:r>
              <a:rPr lang="en-US" sz="3200" dirty="0">
                <a:latin typeface="Times New Roman" panose="02020603050405020304" pitchFamily="18" charset="0"/>
                <a:cs typeface="Times New Roman" panose="02020603050405020304" pitchFamily="18" charset="0"/>
              </a:rPr>
              <a:t>This program supports the health and wellness of veterans by:</a:t>
            </a:r>
          </a:p>
          <a:p>
            <a:pPr marL="0" indent="0">
              <a:buNone/>
            </a:pPr>
            <a:endParaRPr lang="en-US" sz="10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Providing the veteran with increased independence</a:t>
            </a:r>
          </a:p>
          <a:p>
            <a:pPr lvl="1"/>
            <a:r>
              <a:rPr lang="en-US" sz="2800" dirty="0">
                <a:latin typeface="Times New Roman" panose="02020603050405020304" pitchFamily="18" charset="0"/>
                <a:cs typeface="Times New Roman" panose="02020603050405020304" pitchFamily="18" charset="0"/>
              </a:rPr>
              <a:t>Provides safety, protection and or instruction</a:t>
            </a:r>
          </a:p>
          <a:p>
            <a:pPr lvl="1"/>
            <a:r>
              <a:rPr lang="en-US" sz="2800" dirty="0">
                <a:latin typeface="Times New Roman" panose="02020603050405020304" pitchFamily="18" charset="0"/>
                <a:cs typeface="Times New Roman" panose="02020603050405020304" pitchFamily="18" charset="0"/>
              </a:rPr>
              <a:t>Provides support for personal needs:</a:t>
            </a:r>
          </a:p>
          <a:p>
            <a:pPr lvl="2"/>
            <a:r>
              <a:rPr lang="en-US" sz="2400" dirty="0">
                <a:latin typeface="Times New Roman" panose="02020603050405020304" pitchFamily="18" charset="0"/>
                <a:cs typeface="Times New Roman" panose="02020603050405020304" pitchFamily="18" charset="0"/>
              </a:rPr>
              <a:t>Feeding</a:t>
            </a:r>
          </a:p>
          <a:p>
            <a:pPr lvl="2"/>
            <a:r>
              <a:rPr lang="en-US" sz="2400" dirty="0">
                <a:latin typeface="Times New Roman" panose="02020603050405020304" pitchFamily="18" charset="0"/>
                <a:cs typeface="Times New Roman" panose="02020603050405020304" pitchFamily="18" charset="0"/>
              </a:rPr>
              <a:t>Bathing</a:t>
            </a:r>
          </a:p>
          <a:p>
            <a:pPr lvl="2"/>
            <a:r>
              <a:rPr lang="en-US" sz="2400" dirty="0">
                <a:latin typeface="Times New Roman" panose="02020603050405020304" pitchFamily="18" charset="0"/>
                <a:cs typeface="Times New Roman" panose="02020603050405020304" pitchFamily="18" charset="0"/>
              </a:rPr>
              <a:t>Dressing</a:t>
            </a:r>
          </a:p>
          <a:p>
            <a:pPr lvl="2"/>
            <a:r>
              <a:rPr lang="en-US" sz="2400" dirty="0">
                <a:latin typeface="Times New Roman" panose="02020603050405020304" pitchFamily="18" charset="0"/>
                <a:cs typeface="Times New Roman" panose="02020603050405020304" pitchFamily="18" charset="0"/>
              </a:rPr>
              <a:t>Driving</a:t>
            </a:r>
          </a:p>
          <a:p>
            <a:pPr lvl="2"/>
            <a:r>
              <a:rPr lang="en-US" sz="2400" dirty="0">
                <a:latin typeface="Times New Roman" panose="02020603050405020304" pitchFamily="18" charset="0"/>
                <a:cs typeface="Times New Roman" panose="02020603050405020304" pitchFamily="18" charset="0"/>
              </a:rPr>
              <a:t>Cooking &amp; Cleaning</a:t>
            </a:r>
          </a:p>
          <a:p>
            <a:pPr lvl="2"/>
            <a:r>
              <a:rPr lang="en-US" sz="2400" dirty="0">
                <a:latin typeface="Times New Roman" panose="02020603050405020304" pitchFamily="18" charset="0"/>
                <a:cs typeface="Times New Roman" panose="02020603050405020304" pitchFamily="18" charset="0"/>
              </a:rPr>
              <a:t>Medication</a:t>
            </a:r>
          </a:p>
          <a:p>
            <a:endParaRPr lang="en-US" dirty="0"/>
          </a:p>
        </p:txBody>
      </p:sp>
      <p:sp>
        <p:nvSpPr>
          <p:cNvPr id="4" name="Slide Number Placeholder 3">
            <a:extLst>
              <a:ext uri="{FF2B5EF4-FFF2-40B4-BE49-F238E27FC236}">
                <a16:creationId xmlns:a16="http://schemas.microsoft.com/office/drawing/2014/main" id="{CB00FB8B-8DC7-E7D2-D950-C730DE49D7F6}"/>
              </a:ext>
            </a:extLst>
          </p:cNvPr>
          <p:cNvSpPr>
            <a:spLocks noGrp="1"/>
          </p:cNvSpPr>
          <p:nvPr>
            <p:ph type="sldNum" sz="quarter" idx="12"/>
          </p:nvPr>
        </p:nvSpPr>
        <p:spPr/>
        <p:txBody>
          <a:bodyPr/>
          <a:lstStyle/>
          <a:p>
            <a:fld id="{E2FB73DA-5FDE-45B5-BAA4-C61223CC44F6}" type="slidenum">
              <a:rPr lang="en-US" smtClean="0"/>
              <a:pPr/>
              <a:t>21</a:t>
            </a:fld>
            <a:endParaRPr lang="en-US" dirty="0"/>
          </a:p>
        </p:txBody>
      </p:sp>
    </p:spTree>
    <p:extLst>
      <p:ext uri="{BB962C8B-B14F-4D97-AF65-F5344CB8AC3E}">
        <p14:creationId xmlns:p14="http://schemas.microsoft.com/office/powerpoint/2010/main" val="3061831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0B200-BD7A-3146-5216-62D5347383CD}"/>
              </a:ext>
            </a:extLst>
          </p:cNvPr>
          <p:cNvSpPr>
            <a:spLocks noGrp="1"/>
          </p:cNvSpPr>
          <p:nvPr>
            <p:ph type="title"/>
          </p:nvPr>
        </p:nvSpPr>
        <p:spPr>
          <a:xfrm>
            <a:off x="72887" y="506898"/>
            <a:ext cx="8981661" cy="708196"/>
          </a:xfrm>
        </p:spPr>
        <p:txBody>
          <a:bodyPr/>
          <a:lstStyle/>
          <a:p>
            <a:r>
              <a:rPr lang="en-US" b="1" dirty="0">
                <a:latin typeface="Times New Roman" panose="02020603050405020304" pitchFamily="18" charset="0"/>
                <a:cs typeface="Times New Roman" panose="02020603050405020304" pitchFamily="18" charset="0"/>
              </a:rPr>
              <a:t>Benefits for the Caregiver in PCAFC</a:t>
            </a:r>
          </a:p>
        </p:txBody>
      </p:sp>
      <p:sp>
        <p:nvSpPr>
          <p:cNvPr id="3" name="Content Placeholder 2">
            <a:extLst>
              <a:ext uri="{FF2B5EF4-FFF2-40B4-BE49-F238E27FC236}">
                <a16:creationId xmlns:a16="http://schemas.microsoft.com/office/drawing/2014/main" id="{6334C0C0-04B0-5AE3-5B73-7BEED2CD623C}"/>
              </a:ext>
            </a:extLst>
          </p:cNvPr>
          <p:cNvSpPr>
            <a:spLocks noGrp="1"/>
          </p:cNvSpPr>
          <p:nvPr>
            <p:ph idx="1"/>
          </p:nvPr>
        </p:nvSpPr>
        <p:spPr>
          <a:xfrm>
            <a:off x="838200" y="1594884"/>
            <a:ext cx="10515600" cy="4554919"/>
          </a:xfrm>
        </p:spPr>
        <p:txBody>
          <a:bodyPr>
            <a:normAutofit/>
          </a:bodyPr>
          <a:lstStyle/>
          <a:p>
            <a:r>
              <a:rPr lang="en-US" dirty="0">
                <a:latin typeface="Times New Roman" panose="02020603050405020304" pitchFamily="18" charset="0"/>
                <a:cs typeface="Times New Roman" panose="02020603050405020304" pitchFamily="18" charset="0"/>
              </a:rPr>
              <a:t>Comprehensive training </a:t>
            </a:r>
          </a:p>
          <a:p>
            <a:endParaRPr lang="en-US" sz="1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Peer support</a:t>
            </a:r>
          </a:p>
          <a:p>
            <a:endParaRPr lang="en-US" sz="10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 monthly stipend is payable to the Primary Caregiver</a:t>
            </a:r>
          </a:p>
          <a:p>
            <a:endParaRPr lang="en-US" sz="10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Eligibility to </a:t>
            </a:r>
            <a:r>
              <a:rPr lang="en-US" sz="2800" dirty="0" err="1">
                <a:latin typeface="Times New Roman" panose="02020603050405020304" pitchFamily="18" charset="0"/>
                <a:cs typeface="Times New Roman" panose="02020603050405020304" pitchFamily="18" charset="0"/>
              </a:rPr>
              <a:t>ChampVA</a:t>
            </a:r>
            <a:r>
              <a:rPr lang="en-US" sz="2800" dirty="0">
                <a:latin typeface="Times New Roman" panose="02020603050405020304" pitchFamily="18" charset="0"/>
                <a:cs typeface="Times New Roman" panose="02020603050405020304" pitchFamily="18" charset="0"/>
              </a:rPr>
              <a:t> for the Primary Caregiver</a:t>
            </a:r>
          </a:p>
          <a:p>
            <a:endParaRPr lang="en-US" sz="10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Mental Health Counseling</a:t>
            </a:r>
          </a:p>
          <a:p>
            <a:endParaRPr lang="en-US" sz="10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At least 30 days respite care per year for the Veteran</a:t>
            </a:r>
          </a:p>
        </p:txBody>
      </p:sp>
      <p:sp>
        <p:nvSpPr>
          <p:cNvPr id="4" name="Slide Number Placeholder 3">
            <a:extLst>
              <a:ext uri="{FF2B5EF4-FFF2-40B4-BE49-F238E27FC236}">
                <a16:creationId xmlns:a16="http://schemas.microsoft.com/office/drawing/2014/main" id="{1679CF42-989F-4FA9-65F6-DE9E6E330039}"/>
              </a:ext>
            </a:extLst>
          </p:cNvPr>
          <p:cNvSpPr>
            <a:spLocks noGrp="1"/>
          </p:cNvSpPr>
          <p:nvPr>
            <p:ph type="sldNum" sz="quarter" idx="12"/>
          </p:nvPr>
        </p:nvSpPr>
        <p:spPr/>
        <p:txBody>
          <a:bodyPr/>
          <a:lstStyle/>
          <a:p>
            <a:fld id="{E2FB73DA-5FDE-45B5-BAA4-C61223CC44F6}" type="slidenum">
              <a:rPr lang="en-US" smtClean="0"/>
              <a:pPr/>
              <a:t>22</a:t>
            </a:fld>
            <a:endParaRPr lang="en-US" dirty="0"/>
          </a:p>
        </p:txBody>
      </p:sp>
    </p:spTree>
    <p:extLst>
      <p:ext uri="{BB962C8B-B14F-4D97-AF65-F5344CB8AC3E}">
        <p14:creationId xmlns:p14="http://schemas.microsoft.com/office/powerpoint/2010/main" val="1816789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DFC8A-D608-0E34-F4EB-CAEC4C4C3C81}"/>
              </a:ext>
            </a:extLst>
          </p:cNvPr>
          <p:cNvSpPr>
            <a:spLocks noGrp="1"/>
          </p:cNvSpPr>
          <p:nvPr>
            <p:ph type="title"/>
          </p:nvPr>
        </p:nvSpPr>
        <p:spPr>
          <a:xfrm>
            <a:off x="0" y="526775"/>
            <a:ext cx="6645965" cy="681036"/>
          </a:xfrm>
        </p:spPr>
        <p:txBody>
          <a:bodyPr>
            <a:normAutofit fontScale="90000"/>
          </a:bodyPr>
          <a:lstStyle/>
          <a:p>
            <a:r>
              <a:rPr lang="en-US" b="1" dirty="0">
                <a:latin typeface="Times New Roman" panose="02020603050405020304" pitchFamily="18" charset="0"/>
                <a:cs typeface="Times New Roman" panose="02020603050405020304" pitchFamily="18" charset="0"/>
              </a:rPr>
              <a:t>Misconceptions of PCAFC</a:t>
            </a:r>
          </a:p>
        </p:txBody>
      </p:sp>
      <p:sp>
        <p:nvSpPr>
          <p:cNvPr id="3" name="Content Placeholder 2">
            <a:extLst>
              <a:ext uri="{FF2B5EF4-FFF2-40B4-BE49-F238E27FC236}">
                <a16:creationId xmlns:a16="http://schemas.microsoft.com/office/drawing/2014/main" id="{67B02446-4463-CFC6-2195-D19D3A85D9B5}"/>
              </a:ext>
            </a:extLst>
          </p:cNvPr>
          <p:cNvSpPr>
            <a:spLocks noGrp="1"/>
          </p:cNvSpPr>
          <p:nvPr>
            <p:ph idx="1"/>
          </p:nvPr>
        </p:nvSpPr>
        <p:spPr/>
        <p:txBody>
          <a:bodyPr>
            <a:normAutofit lnSpcReduction="10000"/>
          </a:bodyPr>
          <a:lstStyle/>
          <a:p>
            <a:r>
              <a:rPr lang="en-US" i="1" dirty="0">
                <a:solidFill>
                  <a:schemeClr val="accent4">
                    <a:lumMod val="50000"/>
                  </a:schemeClr>
                </a:solidFill>
                <a:latin typeface="Times New Roman" panose="02020603050405020304" pitchFamily="18" charset="0"/>
                <a:cs typeface="Times New Roman" panose="02020603050405020304" pitchFamily="18" charset="0"/>
              </a:rPr>
              <a:t>ONLY spouses can be caregivers</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The program is open to family members, parents, or anyone who is living with the veteran full-time.</a:t>
            </a:r>
          </a:p>
          <a:p>
            <a:r>
              <a:rPr lang="en-US" i="1" dirty="0">
                <a:solidFill>
                  <a:schemeClr val="accent4">
                    <a:lumMod val="50000"/>
                  </a:schemeClr>
                </a:solidFill>
                <a:latin typeface="Times New Roman" panose="02020603050405020304" pitchFamily="18" charset="0"/>
                <a:cs typeface="Times New Roman" panose="02020603050405020304" pitchFamily="18" charset="0"/>
              </a:rPr>
              <a:t>ALL veterans are eligible </a:t>
            </a:r>
            <a:r>
              <a:rPr lang="en-US" dirty="0">
                <a:latin typeface="Times New Roman" panose="02020603050405020304" pitchFamily="18" charset="0"/>
                <a:cs typeface="Times New Roman" panose="02020603050405020304" pitchFamily="18" charset="0"/>
              </a:rPr>
              <a:t>– Not all veterans qualify for the program.  They must have a 70% service-connection rating or higher and need continuous personal care services for at least six months and require assistance with activities of daily living.</a:t>
            </a:r>
          </a:p>
          <a:p>
            <a:r>
              <a:rPr lang="en-US" i="1" dirty="0">
                <a:solidFill>
                  <a:schemeClr val="accent4">
                    <a:lumMod val="50000"/>
                  </a:schemeClr>
                </a:solidFill>
                <a:latin typeface="Times New Roman" panose="02020603050405020304" pitchFamily="18" charset="0"/>
                <a:cs typeface="Times New Roman" panose="02020603050405020304" pitchFamily="18" charset="0"/>
              </a:rPr>
              <a:t>Caregivers receive full time pay </a:t>
            </a:r>
            <a:r>
              <a:rPr lang="en-US" dirty="0">
                <a:latin typeface="Times New Roman" panose="02020603050405020304" pitchFamily="18" charset="0"/>
                <a:cs typeface="Times New Roman" panose="02020603050405020304" pitchFamily="18" charset="0"/>
              </a:rPr>
              <a:t>– Only the Primary Caregiver is eligible for a stipend and the stipend IS NOT equivalent to substantial full time employment income</a:t>
            </a:r>
          </a:p>
          <a:p>
            <a:r>
              <a:rPr lang="en-US" i="1" dirty="0">
                <a:solidFill>
                  <a:schemeClr val="accent4">
                    <a:lumMod val="50000"/>
                  </a:schemeClr>
                </a:solidFill>
                <a:latin typeface="Times New Roman" panose="02020603050405020304" pitchFamily="18" charset="0"/>
                <a:cs typeface="Times New Roman" panose="02020603050405020304" pitchFamily="18" charset="0"/>
              </a:rPr>
              <a:t>Caregivers get health benefits </a:t>
            </a:r>
            <a:r>
              <a:rPr lang="en-US" dirty="0">
                <a:latin typeface="Times New Roman" panose="02020603050405020304" pitchFamily="18" charset="0"/>
                <a:cs typeface="Times New Roman" panose="02020603050405020304" pitchFamily="18" charset="0"/>
              </a:rPr>
              <a:t>– only the Primary Caregiver is eligible for </a:t>
            </a:r>
            <a:r>
              <a:rPr lang="en-US" dirty="0" err="1">
                <a:latin typeface="Times New Roman" panose="02020603050405020304" pitchFamily="18" charset="0"/>
                <a:cs typeface="Times New Roman" panose="02020603050405020304" pitchFamily="18" charset="0"/>
              </a:rPr>
              <a:t>ChampVA</a:t>
            </a:r>
            <a:r>
              <a:rPr lang="en-US" dirty="0">
                <a:latin typeface="Times New Roman" panose="02020603050405020304" pitchFamily="18" charset="0"/>
                <a:cs typeface="Times New Roman" panose="02020603050405020304" pitchFamily="18" charset="0"/>
              </a:rPr>
              <a:t>, and only if they do not have other health insurance</a:t>
            </a:r>
          </a:p>
          <a:p>
            <a:endParaRPr lang="en-US" dirty="0"/>
          </a:p>
          <a:p>
            <a:endParaRPr lang="en-US" dirty="0"/>
          </a:p>
        </p:txBody>
      </p:sp>
      <p:sp>
        <p:nvSpPr>
          <p:cNvPr id="4" name="Slide Number Placeholder 3">
            <a:extLst>
              <a:ext uri="{FF2B5EF4-FFF2-40B4-BE49-F238E27FC236}">
                <a16:creationId xmlns:a16="http://schemas.microsoft.com/office/drawing/2014/main" id="{380B7D42-3DE3-824C-B051-3E24E2FBFC06}"/>
              </a:ext>
            </a:extLst>
          </p:cNvPr>
          <p:cNvSpPr>
            <a:spLocks noGrp="1"/>
          </p:cNvSpPr>
          <p:nvPr>
            <p:ph type="sldNum" sz="quarter" idx="12"/>
          </p:nvPr>
        </p:nvSpPr>
        <p:spPr/>
        <p:txBody>
          <a:bodyPr/>
          <a:lstStyle/>
          <a:p>
            <a:fld id="{E2FB73DA-5FDE-45B5-BAA4-C61223CC44F6}" type="slidenum">
              <a:rPr lang="en-US" smtClean="0"/>
              <a:pPr/>
              <a:t>23</a:t>
            </a:fld>
            <a:endParaRPr lang="en-US" dirty="0"/>
          </a:p>
        </p:txBody>
      </p:sp>
    </p:spTree>
    <p:extLst>
      <p:ext uri="{BB962C8B-B14F-4D97-AF65-F5344CB8AC3E}">
        <p14:creationId xmlns:p14="http://schemas.microsoft.com/office/powerpoint/2010/main" val="1653388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B3CFC-7E38-AB13-2E6B-4DE047510CF6}"/>
              </a:ext>
            </a:extLst>
          </p:cNvPr>
          <p:cNvSpPr>
            <a:spLocks noGrp="1"/>
          </p:cNvSpPr>
          <p:nvPr>
            <p:ph type="title"/>
          </p:nvPr>
        </p:nvSpPr>
        <p:spPr>
          <a:xfrm>
            <a:off x="0" y="528637"/>
            <a:ext cx="8285922" cy="681036"/>
          </a:xfrm>
        </p:spPr>
        <p:txBody>
          <a:bodyPr>
            <a:normAutofit fontScale="90000"/>
          </a:bodyPr>
          <a:lstStyle/>
          <a:p>
            <a:r>
              <a:rPr lang="en-US" b="1" dirty="0">
                <a:latin typeface="Times New Roman" panose="02020603050405020304" pitchFamily="18" charset="0"/>
                <a:cs typeface="Times New Roman" panose="02020603050405020304" pitchFamily="18" charset="0"/>
              </a:rPr>
              <a:t>How to appeal a negative decision</a:t>
            </a:r>
          </a:p>
        </p:txBody>
      </p:sp>
      <p:sp>
        <p:nvSpPr>
          <p:cNvPr id="3" name="Content Placeholder 2">
            <a:extLst>
              <a:ext uri="{FF2B5EF4-FFF2-40B4-BE49-F238E27FC236}">
                <a16:creationId xmlns:a16="http://schemas.microsoft.com/office/drawing/2014/main" id="{B73F88D0-691D-6DCD-E16B-C0B8B769515E}"/>
              </a:ext>
            </a:extLst>
          </p:cNvPr>
          <p:cNvSpPr>
            <a:spLocks noGrp="1"/>
          </p:cNvSpPr>
          <p:nvPr>
            <p:ph idx="1"/>
          </p:nvPr>
        </p:nvSpPr>
        <p:spPr/>
        <p:txBody>
          <a:bodyPr>
            <a:normAutofit/>
          </a:bodyPr>
          <a:lstStyle/>
          <a:p>
            <a:endParaRPr lang="en-US" dirty="0"/>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542235E8-6D1C-D1AF-292A-AA1222264FEF}"/>
              </a:ext>
            </a:extLst>
          </p:cNvPr>
          <p:cNvSpPr>
            <a:spLocks noGrp="1"/>
          </p:cNvSpPr>
          <p:nvPr>
            <p:ph type="sldNum" sz="quarter" idx="12"/>
          </p:nvPr>
        </p:nvSpPr>
        <p:spPr/>
        <p:txBody>
          <a:bodyPr/>
          <a:lstStyle/>
          <a:p>
            <a:fld id="{E2FB73DA-5FDE-45B5-BAA4-C61223CC44F6}" type="slidenum">
              <a:rPr lang="en-US" smtClean="0"/>
              <a:pPr/>
              <a:t>24</a:t>
            </a:fld>
            <a:endParaRPr lang="en-US" dirty="0"/>
          </a:p>
        </p:txBody>
      </p:sp>
      <p:sp>
        <p:nvSpPr>
          <p:cNvPr id="5" name="Content Placeholder 2">
            <a:extLst>
              <a:ext uri="{FF2B5EF4-FFF2-40B4-BE49-F238E27FC236}">
                <a16:creationId xmlns:a16="http://schemas.microsoft.com/office/drawing/2014/main" id="{B2C42BD5-34CD-D995-F2E8-1F618BB90754}"/>
              </a:ext>
            </a:extLst>
          </p:cNvPr>
          <p:cNvSpPr txBox="1">
            <a:spLocks/>
          </p:cNvSpPr>
          <p:nvPr/>
        </p:nvSpPr>
        <p:spPr>
          <a:xfrm>
            <a:off x="990600" y="1573619"/>
            <a:ext cx="10515600" cy="47557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chemeClr val="tx1">
                    <a:lumMod val="95000"/>
                    <a:lumOff val="5000"/>
                  </a:schemeClr>
                </a:solidFill>
                <a:latin typeface="Times New Roman" panose="02020603050405020304" pitchFamily="18" charset="0"/>
                <a:cs typeface="Times New Roman" panose="02020603050405020304" pitchFamily="18" charset="0"/>
              </a:rPr>
              <a:t>VHA Clinical Review Process </a:t>
            </a:r>
            <a:r>
              <a:rPr lang="en-US" dirty="0">
                <a:solidFill>
                  <a:schemeClr val="tx1">
                    <a:lumMod val="95000"/>
                    <a:lumOff val="5000"/>
                  </a:schemeClr>
                </a:solidFill>
                <a:latin typeface="Times New Roman" panose="02020603050405020304" pitchFamily="18" charset="0"/>
                <a:cs typeface="Times New Roman" panose="02020603050405020304" pitchFamily="18" charset="0"/>
              </a:rPr>
              <a:t>– this is also known as the clinical appeals process and is conducted locally.</a:t>
            </a:r>
          </a:p>
          <a:p>
            <a:pPr lvl="1"/>
            <a:r>
              <a:rPr lang="en-US" dirty="0">
                <a:solidFill>
                  <a:schemeClr val="tx1">
                    <a:lumMod val="95000"/>
                    <a:lumOff val="5000"/>
                  </a:schemeClr>
                </a:solidFill>
                <a:latin typeface="Times New Roman" panose="02020603050405020304" pitchFamily="18" charset="0"/>
                <a:cs typeface="Times New Roman" panose="02020603050405020304" pitchFamily="18" charset="0"/>
              </a:rPr>
              <a:t>Conducted at the Patient Advocates/Experience Office.</a:t>
            </a:r>
          </a:p>
          <a:p>
            <a:r>
              <a:rPr lang="en-US" b="1" dirty="0">
                <a:solidFill>
                  <a:schemeClr val="tx1">
                    <a:lumMod val="95000"/>
                    <a:lumOff val="5000"/>
                  </a:schemeClr>
                </a:solidFill>
                <a:latin typeface="Times New Roman" panose="02020603050405020304" pitchFamily="18" charset="0"/>
                <a:cs typeface="Times New Roman" panose="02020603050405020304" pitchFamily="18" charset="0"/>
              </a:rPr>
              <a:t>Higher-Level Review </a:t>
            </a:r>
            <a:r>
              <a:rPr lang="en-US" dirty="0">
                <a:solidFill>
                  <a:schemeClr val="tx1">
                    <a:lumMod val="95000"/>
                    <a:lumOff val="5000"/>
                  </a:schemeClr>
                </a:solidFill>
                <a:latin typeface="Times New Roman" panose="02020603050405020304" pitchFamily="18" charset="0"/>
                <a:cs typeface="Times New Roman" panose="02020603050405020304" pitchFamily="18" charset="0"/>
              </a:rPr>
              <a:t>– request a new review of your case by higher-level reviewer will determine if an error or difference of opinion changed the decision.</a:t>
            </a:r>
          </a:p>
          <a:p>
            <a:pPr lvl="1"/>
            <a:r>
              <a:rPr lang="en-US" dirty="0">
                <a:solidFill>
                  <a:schemeClr val="tx1">
                    <a:lumMod val="95000"/>
                    <a:lumOff val="5000"/>
                  </a:schemeClr>
                </a:solidFill>
                <a:latin typeface="Times New Roman" panose="02020603050405020304" pitchFamily="18" charset="0"/>
                <a:cs typeface="Times New Roman" panose="02020603050405020304" pitchFamily="18" charset="0"/>
              </a:rPr>
              <a:t>Conducted at the VARO.</a:t>
            </a:r>
          </a:p>
          <a:p>
            <a:r>
              <a:rPr lang="en-US" b="1" dirty="0">
                <a:solidFill>
                  <a:schemeClr val="tx1">
                    <a:lumMod val="95000"/>
                    <a:lumOff val="5000"/>
                  </a:schemeClr>
                </a:solidFill>
                <a:latin typeface="Times New Roman" panose="02020603050405020304" pitchFamily="18" charset="0"/>
                <a:cs typeface="Times New Roman" panose="02020603050405020304" pitchFamily="18" charset="0"/>
              </a:rPr>
              <a:t>Board Appeal</a:t>
            </a:r>
            <a:r>
              <a:rPr lang="en-US" dirty="0">
                <a:solidFill>
                  <a:schemeClr val="tx1">
                    <a:lumMod val="95000"/>
                    <a:lumOff val="5000"/>
                  </a:schemeClr>
                </a:solidFill>
                <a:latin typeface="Times New Roman" panose="02020603050405020304" pitchFamily="18" charset="0"/>
                <a:cs typeface="Times New Roman" panose="02020603050405020304" pitchFamily="18" charset="0"/>
              </a:rPr>
              <a:t>– Review by a Veterans Law Judge by submitting a completed VA Form 10-307 (PCAFC Notice of Disagreement (NOD))</a:t>
            </a:r>
          </a:p>
          <a:p>
            <a:pPr lvl="1"/>
            <a:r>
              <a:rPr lang="en-US" dirty="0">
                <a:solidFill>
                  <a:schemeClr val="tx1">
                    <a:lumMod val="95000"/>
                    <a:lumOff val="5000"/>
                  </a:schemeClr>
                </a:solidFill>
                <a:latin typeface="Times New Roman" panose="02020603050405020304" pitchFamily="18" charset="0"/>
                <a:cs typeface="Times New Roman" panose="02020603050405020304" pitchFamily="18" charset="0"/>
              </a:rPr>
              <a:t>Conducted at the Board of Veterans’ Appeals</a:t>
            </a:r>
          </a:p>
          <a:p>
            <a:pPr marL="0" indent="0">
              <a:buNone/>
            </a:pPr>
            <a:endParaRPr lang="en-US" dirty="0">
              <a:solidFill>
                <a:schemeClr val="tx1">
                  <a:lumMod val="95000"/>
                  <a:lumOff val="5000"/>
                </a:schemeClr>
              </a:solidFill>
              <a:latin typeface="Times New Roman" panose="02020603050405020304" pitchFamily="18" charset="0"/>
              <a:cs typeface="Times New Roman" panose="02020603050405020304" pitchFamily="18" charset="0"/>
            </a:endParaRPr>
          </a:p>
          <a:p>
            <a:endParaRPr lang="en-US"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50770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1EAA3-F34E-1880-9E65-E52AAB201C4C}"/>
              </a:ext>
            </a:extLst>
          </p:cNvPr>
          <p:cNvSpPr>
            <a:spLocks noGrp="1"/>
          </p:cNvSpPr>
          <p:nvPr>
            <p:ph type="title"/>
          </p:nvPr>
        </p:nvSpPr>
        <p:spPr>
          <a:xfrm>
            <a:off x="0" y="671098"/>
            <a:ext cx="3654287" cy="586408"/>
          </a:xfrm>
        </p:spPr>
        <p:txBody>
          <a:bodyPr>
            <a:normAutofit fontScale="90000"/>
          </a:bodyPr>
          <a:lstStyle/>
          <a:p>
            <a:r>
              <a:rPr lang="en-US" b="1" dirty="0">
                <a:latin typeface="Times New Roman" panose="02020603050405020304" pitchFamily="18" charset="0"/>
                <a:cs typeface="Times New Roman" panose="02020603050405020304" pitchFamily="18" charset="0"/>
              </a:rPr>
              <a:t>Resources</a:t>
            </a:r>
          </a:p>
        </p:txBody>
      </p:sp>
      <p:sp>
        <p:nvSpPr>
          <p:cNvPr id="3" name="Content Placeholder 2">
            <a:extLst>
              <a:ext uri="{FF2B5EF4-FFF2-40B4-BE49-F238E27FC236}">
                <a16:creationId xmlns:a16="http://schemas.microsoft.com/office/drawing/2014/main" id="{5439D41D-2469-C844-AC36-FDAC8F25FDA2}"/>
              </a:ext>
            </a:extLst>
          </p:cNvPr>
          <p:cNvSpPr>
            <a:spLocks noGrp="1"/>
          </p:cNvSpPr>
          <p:nvPr>
            <p:ph idx="1"/>
          </p:nvPr>
        </p:nvSpPr>
        <p:spPr/>
        <p:txBody>
          <a:bodyPr>
            <a:normAutofit fontScale="77500" lnSpcReduction="20000"/>
          </a:bodyPr>
          <a:lstStyle/>
          <a:p>
            <a:r>
              <a:rPr lang="en-US" sz="3800" dirty="0">
                <a:latin typeface="Times New Roman" panose="02020603050405020304" pitchFamily="18" charset="0"/>
                <a:cs typeface="Times New Roman" panose="02020603050405020304" pitchFamily="18" charset="0"/>
                <a:hlinkClick r:id="rId3"/>
              </a:rPr>
              <a:t>VA Caregiver Support Program</a:t>
            </a:r>
            <a:endParaRPr lang="en-US" sz="38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https://www.caregiver.va.gov/</a:t>
            </a:r>
          </a:p>
          <a:p>
            <a:endParaRPr lang="en-US" sz="1000" dirty="0">
              <a:latin typeface="Times New Roman" panose="02020603050405020304" pitchFamily="18" charset="0"/>
              <a:cs typeface="Times New Roman" panose="02020603050405020304" pitchFamily="18" charset="0"/>
            </a:endParaRPr>
          </a:p>
          <a:p>
            <a:r>
              <a:rPr lang="en-US" sz="3800" dirty="0">
                <a:latin typeface="Times New Roman" panose="02020603050405020304" pitchFamily="18" charset="0"/>
                <a:cs typeface="Times New Roman" panose="02020603050405020304" pitchFamily="18" charset="0"/>
                <a:hlinkClick r:id="rId4"/>
              </a:rPr>
              <a:t>The Program of Comprehensive Assistance for Family Caregivers (PCAFC)</a:t>
            </a:r>
            <a:endParaRPr lang="en-US" sz="38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https://www.va.gov/family-and-caregiver-benefits/health-and-disability/comprehensive-assistance-for-family-caregivers/</a:t>
            </a:r>
          </a:p>
          <a:p>
            <a:endParaRPr lang="en-US" sz="1000" dirty="0">
              <a:latin typeface="Times New Roman" panose="02020603050405020304" pitchFamily="18" charset="0"/>
              <a:cs typeface="Times New Roman" panose="02020603050405020304" pitchFamily="18" charset="0"/>
            </a:endParaRPr>
          </a:p>
          <a:p>
            <a:r>
              <a:rPr lang="en-US" sz="3800" dirty="0">
                <a:latin typeface="Times New Roman" panose="02020603050405020304" pitchFamily="18" charset="0"/>
                <a:cs typeface="Times New Roman" panose="02020603050405020304" pitchFamily="18" charset="0"/>
              </a:rPr>
              <a:t>Some additional Local Agencies that may be able to assist:</a:t>
            </a:r>
          </a:p>
          <a:p>
            <a:pPr lvl="1"/>
            <a:r>
              <a:rPr lang="en-US" sz="2800" dirty="0">
                <a:latin typeface="Times New Roman" panose="02020603050405020304" pitchFamily="18" charset="0"/>
                <a:cs typeface="Times New Roman" panose="02020603050405020304" pitchFamily="18" charset="0"/>
              </a:rPr>
              <a:t>Department of Aging</a:t>
            </a:r>
          </a:p>
          <a:p>
            <a:pPr lvl="1"/>
            <a:r>
              <a:rPr lang="en-US" sz="2800" dirty="0">
                <a:latin typeface="Times New Roman" panose="02020603050405020304" pitchFamily="18" charset="0"/>
                <a:cs typeface="Times New Roman" panose="02020603050405020304" pitchFamily="18" charset="0"/>
              </a:rPr>
              <a:t>Social Security Administration</a:t>
            </a:r>
          </a:p>
          <a:p>
            <a:pPr lvl="1"/>
            <a:r>
              <a:rPr lang="en-US" sz="2800" dirty="0">
                <a:latin typeface="Times New Roman" panose="02020603050405020304" pitchFamily="18" charset="0"/>
                <a:cs typeface="Times New Roman" panose="02020603050405020304" pitchFamily="18" charset="0"/>
              </a:rPr>
              <a:t>Administration for Community Living</a:t>
            </a:r>
          </a:p>
          <a:p>
            <a:pPr lvl="1"/>
            <a:r>
              <a:rPr lang="en-US" sz="2800" dirty="0">
                <a:latin typeface="Times New Roman" panose="02020603050405020304" pitchFamily="18" charset="0"/>
                <a:cs typeface="Times New Roman" panose="02020603050405020304" pitchFamily="18" charset="0"/>
              </a:rPr>
              <a:t>Department of Health &amp; Human Services</a:t>
            </a:r>
          </a:p>
          <a:p>
            <a:pPr lvl="1"/>
            <a:r>
              <a:rPr lang="en-US" sz="2800" dirty="0">
                <a:latin typeface="Times New Roman" panose="02020603050405020304" pitchFamily="18" charset="0"/>
                <a:cs typeface="Times New Roman" panose="02020603050405020304" pitchFamily="18" charset="0"/>
              </a:rPr>
              <a:t>Insurance Companies</a:t>
            </a:r>
          </a:p>
          <a:p>
            <a:pPr lvl="1"/>
            <a:endParaRPr lang="en-US" sz="2700" dirty="0">
              <a:latin typeface="Times New Roman" panose="02020603050405020304" pitchFamily="18" charset="0"/>
              <a:cs typeface="Times New Roman" panose="02020603050405020304" pitchFamily="18" charset="0"/>
            </a:endParaRPr>
          </a:p>
          <a:p>
            <a:endParaRPr lang="en-US" sz="1000" dirty="0">
              <a:latin typeface="Times New Roman" panose="02020603050405020304" pitchFamily="18" charset="0"/>
              <a:cs typeface="Times New Roman" panose="02020603050405020304" pitchFamily="18" charset="0"/>
            </a:endParaRPr>
          </a:p>
          <a:p>
            <a:endParaRPr lang="en-US" sz="10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5DF8F426-B020-F791-972D-F953BBE2B674}"/>
              </a:ext>
            </a:extLst>
          </p:cNvPr>
          <p:cNvSpPr>
            <a:spLocks noGrp="1"/>
          </p:cNvSpPr>
          <p:nvPr>
            <p:ph type="sldNum" sz="quarter" idx="12"/>
          </p:nvPr>
        </p:nvSpPr>
        <p:spPr/>
        <p:txBody>
          <a:bodyPr/>
          <a:lstStyle/>
          <a:p>
            <a:fld id="{E2FB73DA-5FDE-45B5-BAA4-C61223CC44F6}" type="slidenum">
              <a:rPr lang="en-US" smtClean="0"/>
              <a:pPr/>
              <a:t>25</a:t>
            </a:fld>
            <a:endParaRPr lang="en-US" dirty="0"/>
          </a:p>
        </p:txBody>
      </p:sp>
    </p:spTree>
    <p:extLst>
      <p:ext uri="{BB962C8B-B14F-4D97-AF65-F5344CB8AC3E}">
        <p14:creationId xmlns:p14="http://schemas.microsoft.com/office/powerpoint/2010/main" val="29436230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hart Placeholder 4"/>
          <p:cNvSpPr>
            <a:spLocks noGrp="1"/>
          </p:cNvSpPr>
          <p:nvPr>
            <p:ph type="chart" sz="quarter" idx="11"/>
          </p:nvPr>
        </p:nvSpPr>
        <p:spPr>
          <a:xfrm>
            <a:off x="586966" y="1499813"/>
            <a:ext cx="11018068" cy="5302648"/>
          </a:xfrm>
        </p:spPr>
        <p:txBody>
          <a:bodyPr/>
          <a:lstStyle/>
          <a:p>
            <a:pPr marL="0" indent="0" algn="ctr">
              <a:buNone/>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VFW Healthcare Team may be able to help with healthcare issues:</a:t>
            </a:r>
          </a:p>
          <a:p>
            <a:pPr marL="0" indent="0" algn="ctr">
              <a:buNone/>
            </a:pPr>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lvl="1">
              <a:lnSpc>
                <a:spcPct val="107000"/>
              </a:lnSpc>
              <a:spcBef>
                <a:spcPts val="0"/>
              </a:spcBef>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Katherine Cassell, Assistant Director of Veterans Health Policy</a:t>
            </a:r>
          </a:p>
          <a:p>
            <a:pPr marL="457200" lvl="1" indent="0">
              <a:lnSpc>
                <a:spcPct val="107000"/>
              </a:lnSpc>
              <a:spcBef>
                <a:spcPts val="0"/>
              </a:spcBef>
              <a:spcAft>
                <a:spcPts val="800"/>
              </a:spcAft>
              <a:buNone/>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202-608-8371, </a:t>
            </a:r>
            <a:r>
              <a:rPr lang="en-US" sz="2800" u="sng" kern="100" dirty="0">
                <a:solidFill>
                  <a:srgbClr val="467886"/>
                </a:solidFill>
                <a:effectLst/>
                <a:latin typeface="Times New Roman" panose="02020603050405020304" pitchFamily="18" charset="0"/>
                <a:ea typeface="Aptos" panose="020B0004020202020204" pitchFamily="34" charset="0"/>
                <a:cs typeface="Times New Roman" panose="02020603050405020304" pitchFamily="18" charset="0"/>
                <a:hlinkClick r:id="rId3"/>
              </a:rPr>
              <a:t>Kcassell@vfw.org</a:t>
            </a:r>
            <a:endParaRPr lang="en-US" sz="2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457200" lvl="1">
              <a:lnSpc>
                <a:spcPct val="107000"/>
              </a:lnSpc>
              <a:spcBef>
                <a:spcPts val="0"/>
              </a:spcBef>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Julie Holt, Special Assistant of Veterans Health Policy</a:t>
            </a:r>
          </a:p>
          <a:p>
            <a:pPr marL="457200" lvl="1" indent="0">
              <a:lnSpc>
                <a:spcPct val="107000"/>
              </a:lnSpc>
              <a:spcBef>
                <a:spcPts val="0"/>
              </a:spcBef>
              <a:spcAft>
                <a:spcPts val="800"/>
              </a:spcAft>
              <a:buNone/>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202-608-8364, </a:t>
            </a:r>
            <a:r>
              <a:rPr lang="en-US" sz="2800" u="sng" kern="100" dirty="0">
                <a:solidFill>
                  <a:srgbClr val="467886"/>
                </a:solidFill>
                <a:effectLst/>
                <a:latin typeface="Times New Roman" panose="02020603050405020304" pitchFamily="18" charset="0"/>
                <a:ea typeface="Aptos" panose="020B0004020202020204" pitchFamily="34" charset="0"/>
                <a:cs typeface="Times New Roman" panose="02020603050405020304" pitchFamily="18" charset="0"/>
                <a:hlinkClick r:id="rId4"/>
              </a:rPr>
              <a:t>Jholt@vfw.org</a:t>
            </a:r>
            <a:endParaRPr lang="en-US" sz="2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457200" lvl="1">
              <a:lnSpc>
                <a:spcPct val="107000"/>
              </a:lnSpc>
              <a:spcBef>
                <a:spcPts val="0"/>
              </a:spcBef>
              <a:spcAft>
                <a:spcPts val="800"/>
              </a:spcAft>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Marion Fera, Health Consultant of Veterans Health Policy</a:t>
            </a:r>
          </a:p>
          <a:p>
            <a:pPr marL="457200" lvl="1" indent="0">
              <a:lnSpc>
                <a:spcPct val="107000"/>
              </a:lnSpc>
              <a:spcBef>
                <a:spcPts val="0"/>
              </a:spcBef>
              <a:spcAft>
                <a:spcPts val="800"/>
              </a:spcAft>
              <a:buNone/>
            </a:pP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202-608-8349, </a:t>
            </a:r>
            <a:r>
              <a:rPr lang="en-US" sz="2800" u="sng" kern="100" dirty="0">
                <a:solidFill>
                  <a:srgbClr val="467886"/>
                </a:solidFill>
                <a:effectLst/>
                <a:latin typeface="Times New Roman" panose="02020603050405020304" pitchFamily="18" charset="0"/>
                <a:ea typeface="Aptos" panose="020B0004020202020204" pitchFamily="34" charset="0"/>
                <a:cs typeface="Times New Roman" panose="02020603050405020304" pitchFamily="18" charset="0"/>
                <a:hlinkClick r:id="rId5"/>
              </a:rPr>
              <a:t>mfera@vfw.org</a:t>
            </a:r>
            <a:endParaRPr lang="en-US" sz="2800" kern="1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Title 3"/>
          <p:cNvSpPr>
            <a:spLocks noGrp="1"/>
          </p:cNvSpPr>
          <p:nvPr>
            <p:ph type="title"/>
          </p:nvPr>
        </p:nvSpPr>
        <p:spPr>
          <a:xfrm>
            <a:off x="0" y="774672"/>
            <a:ext cx="7992425" cy="491693"/>
          </a:xfrm>
        </p:spPr>
        <p:txBody>
          <a:bodyPr>
            <a:normAutofit fontScale="90000"/>
          </a:bodyPr>
          <a:lstStyle/>
          <a:p>
            <a:r>
              <a:rPr lang="en-US" sz="4400" dirty="0">
                <a:latin typeface="Times New Roman" panose="02020603050405020304" pitchFamily="18" charset="0"/>
                <a:cs typeface="Times New Roman" panose="02020603050405020304" pitchFamily="18" charset="0"/>
              </a:rPr>
              <a:t>Final Thoughts</a:t>
            </a:r>
          </a:p>
        </p:txBody>
      </p:sp>
      <p:sp>
        <p:nvSpPr>
          <p:cNvPr id="6" name="Slide Number Placeholder 5"/>
          <p:cNvSpPr>
            <a:spLocks noGrp="1"/>
          </p:cNvSpPr>
          <p:nvPr>
            <p:ph type="sldNum" sz="quarter" idx="10"/>
          </p:nvPr>
        </p:nvSpPr>
        <p:spPr/>
        <p:txBody>
          <a:bodyPr/>
          <a:lstStyle/>
          <a:p>
            <a:fld id="{60B18D57-13A5-4968-950D-8FEF41FA4399}" type="slidenum">
              <a:rPr lang="en-US" smtClean="0"/>
              <a:t>26</a:t>
            </a:fld>
            <a:endParaRPr lang="en-US"/>
          </a:p>
        </p:txBody>
      </p:sp>
    </p:spTree>
    <p:extLst>
      <p:ext uri="{BB962C8B-B14F-4D97-AF65-F5344CB8AC3E}">
        <p14:creationId xmlns:p14="http://schemas.microsoft.com/office/powerpoint/2010/main" val="27430177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hart Placeholder 4"/>
          <p:cNvSpPr>
            <a:spLocks noGrp="1"/>
          </p:cNvSpPr>
          <p:nvPr>
            <p:ph type="chart" sz="quarter" idx="11"/>
          </p:nvPr>
        </p:nvSpPr>
        <p:spPr>
          <a:xfrm>
            <a:off x="3030057" y="1784073"/>
            <a:ext cx="6131886" cy="3289853"/>
          </a:xfrm>
        </p:spPr>
        <p:txBody>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lgn="ctr">
              <a:buNone/>
            </a:pPr>
            <a:r>
              <a:rPr lang="en-US" sz="4000" b="1" dirty="0">
                <a:latin typeface="Times New Roman" panose="02020603050405020304" pitchFamily="18" charset="0"/>
                <a:cs typeface="Times New Roman" panose="02020603050405020304" pitchFamily="18" charset="0"/>
              </a:rPr>
              <a:t>QUESTIONS?</a:t>
            </a:r>
          </a:p>
        </p:txBody>
      </p:sp>
      <p:sp>
        <p:nvSpPr>
          <p:cNvPr id="6" name="Slide Number Placeholder 5"/>
          <p:cNvSpPr>
            <a:spLocks noGrp="1"/>
          </p:cNvSpPr>
          <p:nvPr>
            <p:ph type="sldNum" sz="quarter" idx="10"/>
          </p:nvPr>
        </p:nvSpPr>
        <p:spPr/>
        <p:txBody>
          <a:bodyPr/>
          <a:lstStyle/>
          <a:p>
            <a:fld id="{60B18D57-13A5-4968-950D-8FEF41FA4399}" type="slidenum">
              <a:rPr lang="en-US" smtClean="0"/>
              <a:t>27</a:t>
            </a:fld>
            <a:endParaRPr lang="en-US"/>
          </a:p>
        </p:txBody>
      </p:sp>
    </p:spTree>
    <p:extLst>
      <p:ext uri="{BB962C8B-B14F-4D97-AF65-F5344CB8AC3E}">
        <p14:creationId xmlns:p14="http://schemas.microsoft.com/office/powerpoint/2010/main" val="204981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FB40C5-0219-520F-A418-1AA21D9D6772}"/>
              </a:ext>
            </a:extLst>
          </p:cNvPr>
          <p:cNvSpPr>
            <a:spLocks noGrp="1"/>
          </p:cNvSpPr>
          <p:nvPr>
            <p:ph type="body" idx="1"/>
          </p:nvPr>
        </p:nvSpPr>
        <p:spPr>
          <a:xfrm>
            <a:off x="838200" y="3429000"/>
            <a:ext cx="10515600" cy="1500187"/>
          </a:xfrm>
        </p:spPr>
        <p:txBody>
          <a:bodyPr>
            <a:normAutofit/>
          </a:bodyPr>
          <a:lstStyle/>
          <a:p>
            <a:pPr algn="ctr"/>
            <a:r>
              <a:rPr lang="en-US" sz="44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CHAMPVA</a:t>
            </a:r>
          </a:p>
        </p:txBody>
      </p:sp>
      <p:sp>
        <p:nvSpPr>
          <p:cNvPr id="4" name="Slide Number Placeholder 3">
            <a:extLst>
              <a:ext uri="{FF2B5EF4-FFF2-40B4-BE49-F238E27FC236}">
                <a16:creationId xmlns:a16="http://schemas.microsoft.com/office/drawing/2014/main" id="{A7316474-C07B-1054-680E-B3E4F03238D1}"/>
              </a:ext>
            </a:extLst>
          </p:cNvPr>
          <p:cNvSpPr>
            <a:spLocks noGrp="1"/>
          </p:cNvSpPr>
          <p:nvPr>
            <p:ph type="sldNum" sz="quarter" idx="12"/>
          </p:nvPr>
        </p:nvSpPr>
        <p:spPr/>
        <p:txBody>
          <a:bodyPr/>
          <a:lstStyle/>
          <a:p>
            <a:fld id="{60B18D57-13A5-4968-950D-8FEF41FA4399}" type="slidenum">
              <a:rPr lang="en-US" smtClean="0"/>
              <a:pPr/>
              <a:t>3</a:t>
            </a:fld>
            <a:endParaRPr lang="en-US" dirty="0"/>
          </a:p>
        </p:txBody>
      </p:sp>
    </p:spTree>
    <p:extLst>
      <p:ext uri="{BB962C8B-B14F-4D97-AF65-F5344CB8AC3E}">
        <p14:creationId xmlns:p14="http://schemas.microsoft.com/office/powerpoint/2010/main" val="3186768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33814-3230-33D7-6C39-5E748F2510D6}"/>
              </a:ext>
            </a:extLst>
          </p:cNvPr>
          <p:cNvSpPr>
            <a:spLocks noGrp="1"/>
          </p:cNvSpPr>
          <p:nvPr>
            <p:ph type="title"/>
          </p:nvPr>
        </p:nvSpPr>
        <p:spPr>
          <a:xfrm>
            <a:off x="0" y="566531"/>
            <a:ext cx="5257800" cy="681036"/>
          </a:xfrm>
        </p:spPr>
        <p:txBody>
          <a:bodyPr>
            <a:normAutofit fontScale="90000"/>
          </a:bodyPr>
          <a:lstStyle/>
          <a:p>
            <a:r>
              <a:rPr lang="en-US" b="1" dirty="0">
                <a:latin typeface="Times New Roman" panose="02020603050405020304" pitchFamily="18" charset="0"/>
                <a:cs typeface="Times New Roman" panose="02020603050405020304" pitchFamily="18" charset="0"/>
              </a:rPr>
              <a:t>What is CHAMPVA</a:t>
            </a:r>
          </a:p>
        </p:txBody>
      </p:sp>
      <p:sp>
        <p:nvSpPr>
          <p:cNvPr id="3" name="Content Placeholder 2">
            <a:extLst>
              <a:ext uri="{FF2B5EF4-FFF2-40B4-BE49-F238E27FC236}">
                <a16:creationId xmlns:a16="http://schemas.microsoft.com/office/drawing/2014/main" id="{8B0F999C-05B8-6101-89D6-7D754A951E51}"/>
              </a:ext>
            </a:extLst>
          </p:cNvPr>
          <p:cNvSpPr>
            <a:spLocks noGrp="1"/>
          </p:cNvSpPr>
          <p:nvPr>
            <p:ph idx="1"/>
          </p:nvPr>
        </p:nvSpPr>
        <p:spPr>
          <a:xfrm>
            <a:off x="838200" y="1509822"/>
            <a:ext cx="10515600" cy="5139456"/>
          </a:xfrm>
        </p:spPr>
        <p:txBody>
          <a:bodyPr>
            <a:noAutofit/>
          </a:bodyPr>
          <a:lstStyle/>
          <a:p>
            <a:pPr marL="0" indent="0">
              <a:buNone/>
            </a:pPr>
            <a:r>
              <a:rPr lang="en-US" sz="3200" u="sng" dirty="0">
                <a:latin typeface="Times New Roman" panose="02020603050405020304" pitchFamily="18" charset="0"/>
                <a:cs typeface="Times New Roman" panose="02020603050405020304" pitchFamily="18" charset="0"/>
              </a:rPr>
              <a:t>Civilian Health and Medical Program of the Department of Veterans Affairs</a:t>
            </a:r>
            <a:r>
              <a:rPr lang="en-US" sz="3200" dirty="0">
                <a:latin typeface="Times New Roman" panose="02020603050405020304" pitchFamily="18" charset="0"/>
                <a:cs typeface="Times New Roman" panose="02020603050405020304" pitchFamily="18" charset="0"/>
              </a:rPr>
              <a:t> (CHAMPVA):</a:t>
            </a:r>
          </a:p>
          <a:p>
            <a:pPr marL="0" indent="0">
              <a:buNone/>
            </a:pPr>
            <a:endParaRPr lang="en-US" sz="1000" dirty="0">
              <a:latin typeface="Times New Roman" panose="02020603050405020304" pitchFamily="18" charset="0"/>
              <a:cs typeface="Times New Roman" panose="02020603050405020304" pitchFamily="18" charset="0"/>
            </a:endParaRPr>
          </a:p>
          <a:p>
            <a:pPr lvl="1"/>
            <a:r>
              <a:rPr lang="en-US" sz="2800" b="1" dirty="0">
                <a:latin typeface="Times New Roman" panose="02020603050405020304" pitchFamily="18" charset="0"/>
                <a:cs typeface="Times New Roman" panose="02020603050405020304" pitchFamily="18" charset="0"/>
              </a:rPr>
              <a:t>37 CFR 17.270</a:t>
            </a:r>
            <a:r>
              <a:rPr lang="en-US" sz="2800" dirty="0">
                <a:latin typeface="Times New Roman" panose="02020603050405020304" pitchFamily="18" charset="0"/>
                <a:cs typeface="Times New Roman" panose="02020603050405020304" pitchFamily="18" charset="0"/>
              </a:rPr>
              <a:t> is the governing regulation</a:t>
            </a:r>
          </a:p>
          <a:p>
            <a:pPr lvl="1"/>
            <a:endParaRPr lang="en-US" sz="1000" dirty="0">
              <a:latin typeface="Times New Roman" panose="02020603050405020304" pitchFamily="18" charset="0"/>
              <a:cs typeface="Times New Roman" panose="02020603050405020304" pitchFamily="18" charset="0"/>
            </a:endParaRPr>
          </a:p>
          <a:p>
            <a:pPr lvl="1"/>
            <a:r>
              <a:rPr lang="en-US" sz="2800" dirty="0" err="1">
                <a:latin typeface="Times New Roman" panose="02020603050405020304" pitchFamily="18" charset="0"/>
                <a:cs typeface="Times New Roman" panose="02020603050405020304" pitchFamily="18" charset="0"/>
              </a:rPr>
              <a:t>ChampVA</a:t>
            </a:r>
            <a:r>
              <a:rPr lang="en-US" sz="2800" dirty="0">
                <a:latin typeface="Times New Roman" panose="02020603050405020304" pitchFamily="18" charset="0"/>
                <a:cs typeface="Times New Roman" panose="02020603050405020304" pitchFamily="18" charset="0"/>
              </a:rPr>
              <a:t> is not an insurance plan, it is a cost share program in which VA shares the cost of covered health care services and supplies with eligible beneficiaries.</a:t>
            </a:r>
          </a:p>
          <a:p>
            <a:pPr lvl="1"/>
            <a:endParaRPr lang="en-US" sz="10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Affordable Care Act (ACA) designates CHAMPVA as fulfilling minimum essential coverage requirements</a:t>
            </a:r>
          </a:p>
          <a:p>
            <a:pPr lvl="2"/>
            <a:r>
              <a:rPr lang="en-US" sz="2400" dirty="0">
                <a:latin typeface="Times New Roman" panose="02020603050405020304" pitchFamily="18" charset="0"/>
                <a:cs typeface="Times New Roman" panose="02020603050405020304" pitchFamily="18" charset="0"/>
              </a:rPr>
              <a:t>TRICARE</a:t>
            </a:r>
          </a:p>
          <a:p>
            <a:pPr lvl="2"/>
            <a:r>
              <a:rPr lang="en-US" sz="2400" dirty="0">
                <a:latin typeface="Times New Roman" panose="02020603050405020304" pitchFamily="18" charset="0"/>
                <a:cs typeface="Times New Roman" panose="02020603050405020304" pitchFamily="18" charset="0"/>
              </a:rPr>
              <a:t>VA Health Care</a:t>
            </a:r>
          </a:p>
        </p:txBody>
      </p:sp>
      <p:sp>
        <p:nvSpPr>
          <p:cNvPr id="4" name="Slide Number Placeholder 3">
            <a:extLst>
              <a:ext uri="{FF2B5EF4-FFF2-40B4-BE49-F238E27FC236}">
                <a16:creationId xmlns:a16="http://schemas.microsoft.com/office/drawing/2014/main" id="{DE5BA64E-DF18-8770-94CA-A11C0BE68592}"/>
              </a:ext>
            </a:extLst>
          </p:cNvPr>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634305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28122-2CD5-D463-08F6-5802164B97E8}"/>
              </a:ext>
            </a:extLst>
          </p:cNvPr>
          <p:cNvSpPr>
            <a:spLocks noGrp="1"/>
          </p:cNvSpPr>
          <p:nvPr>
            <p:ph type="title"/>
          </p:nvPr>
        </p:nvSpPr>
        <p:spPr>
          <a:xfrm>
            <a:off x="0" y="665923"/>
            <a:ext cx="5025887" cy="546651"/>
          </a:xfrm>
        </p:spPr>
        <p:txBody>
          <a:bodyPr>
            <a:normAutofit fontScale="90000"/>
          </a:bodyPr>
          <a:lstStyle/>
          <a:p>
            <a:r>
              <a:rPr lang="en-US" b="1" dirty="0">
                <a:latin typeface="Times New Roman" panose="02020603050405020304" pitchFamily="18" charset="0"/>
                <a:cs typeface="Times New Roman" panose="02020603050405020304" pitchFamily="18" charset="0"/>
              </a:rPr>
              <a:t>Basics of </a:t>
            </a:r>
            <a:r>
              <a:rPr lang="en-US" b="1" dirty="0" err="1">
                <a:latin typeface="Times New Roman" panose="02020603050405020304" pitchFamily="18" charset="0"/>
                <a:cs typeface="Times New Roman" panose="02020603050405020304" pitchFamily="18" charset="0"/>
              </a:rPr>
              <a:t>ChampVA</a:t>
            </a:r>
            <a:r>
              <a:rPr lang="en-US"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532B45B-56A9-3D96-8AB3-334667BCB8CB}"/>
              </a:ext>
            </a:extLst>
          </p:cNvPr>
          <p:cNvSpPr>
            <a:spLocks noGrp="1"/>
          </p:cNvSpPr>
          <p:nvPr>
            <p:ph idx="1"/>
          </p:nvPr>
        </p:nvSpPr>
        <p:spPr>
          <a:xfrm>
            <a:off x="838200" y="1736725"/>
            <a:ext cx="10515600" cy="4802187"/>
          </a:xfrm>
        </p:spPr>
        <p:txBody>
          <a:bodyPr>
            <a:normAutofit/>
          </a:bodyPr>
          <a:lstStyle/>
          <a:p>
            <a:r>
              <a:rPr lang="en-US" dirty="0">
                <a:latin typeface="Times New Roman" panose="02020603050405020304" pitchFamily="18" charset="0"/>
                <a:cs typeface="Times New Roman" panose="02020603050405020304" pitchFamily="18" charset="0"/>
              </a:rPr>
              <a:t>The beneficiary must use an authorized provider to be covered</a:t>
            </a:r>
          </a:p>
          <a:p>
            <a:endParaRPr lang="en-US" sz="1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beneficiaries will have a $50 annual deductible, and $100 for a family</a:t>
            </a:r>
          </a:p>
          <a:p>
            <a:endParaRPr lang="en-US" sz="1000"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ChampVA</a:t>
            </a:r>
            <a:r>
              <a:rPr lang="en-US" dirty="0">
                <a:latin typeface="Times New Roman" panose="02020603050405020304" pitchFamily="18" charset="0"/>
                <a:cs typeface="Times New Roman" panose="02020603050405020304" pitchFamily="18" charset="0"/>
              </a:rPr>
              <a:t> covers 75% of the allowable amount, which is the Medicare rate, and the beneficiary pays the remaining 25%, up to $3000.00 per year</a:t>
            </a:r>
          </a:p>
          <a:p>
            <a:endParaRPr lang="en-US" sz="3000" dirty="0">
              <a:latin typeface="Times New Roman" panose="02020603050405020304" pitchFamily="18" charset="0"/>
              <a:cs typeface="Times New Roman" panose="02020603050405020304" pitchFamily="18" charset="0"/>
            </a:endParaRPr>
          </a:p>
          <a:p>
            <a:endParaRPr lang="en-US" sz="3000" dirty="0">
              <a:latin typeface="Times New Roman" panose="02020603050405020304" pitchFamily="18" charset="0"/>
              <a:cs typeface="Times New Roman" panose="02020603050405020304" pitchFamily="18" charset="0"/>
            </a:endParaRPr>
          </a:p>
          <a:p>
            <a:endParaRPr lang="en-US" sz="30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2D03AA59-6689-0257-A47F-3720323B3590}"/>
              </a:ext>
            </a:extLst>
          </p:cNvPr>
          <p:cNvSpPr>
            <a:spLocks noGrp="1"/>
          </p:cNvSpPr>
          <p:nvPr>
            <p:ph type="sldNum" sz="quarter" idx="12"/>
          </p:nvPr>
        </p:nvSpPr>
        <p:spPr/>
        <p:txBody>
          <a:bodyPr/>
          <a:lstStyle/>
          <a:p>
            <a:fld id="{E2FB73DA-5FDE-45B5-BAA4-C61223CC44F6}" type="slidenum">
              <a:rPr lang="en-US" smtClean="0"/>
              <a:pPr/>
              <a:t>5</a:t>
            </a:fld>
            <a:endParaRPr lang="en-US" dirty="0"/>
          </a:p>
        </p:txBody>
      </p:sp>
    </p:spTree>
    <p:extLst>
      <p:ext uri="{BB962C8B-B14F-4D97-AF65-F5344CB8AC3E}">
        <p14:creationId xmlns:p14="http://schemas.microsoft.com/office/powerpoint/2010/main" val="658728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826E1-3E1A-3E0F-9144-39A81AC5A286}"/>
              </a:ext>
            </a:extLst>
          </p:cNvPr>
          <p:cNvSpPr>
            <a:spLocks noGrp="1"/>
          </p:cNvSpPr>
          <p:nvPr>
            <p:ph type="title"/>
          </p:nvPr>
        </p:nvSpPr>
        <p:spPr>
          <a:xfrm>
            <a:off x="23191" y="501650"/>
            <a:ext cx="6526696" cy="755373"/>
          </a:xfrm>
        </p:spPr>
        <p:txBody>
          <a:bodyPr/>
          <a:lstStyle/>
          <a:p>
            <a:r>
              <a:rPr lang="en-US" b="1" dirty="0">
                <a:latin typeface="Times New Roman" panose="02020603050405020304" pitchFamily="18" charset="0"/>
                <a:cs typeface="Times New Roman" panose="02020603050405020304" pitchFamily="18" charset="0"/>
              </a:rPr>
              <a:t>Eligibility for CHAMPVA</a:t>
            </a:r>
          </a:p>
        </p:txBody>
      </p:sp>
      <p:sp>
        <p:nvSpPr>
          <p:cNvPr id="3" name="Content Placeholder 2">
            <a:extLst>
              <a:ext uri="{FF2B5EF4-FFF2-40B4-BE49-F238E27FC236}">
                <a16:creationId xmlns:a16="http://schemas.microsoft.com/office/drawing/2014/main" id="{B7EBAB24-8567-6C09-4DF5-6A51CFCBDB6C}"/>
              </a:ext>
            </a:extLst>
          </p:cNvPr>
          <p:cNvSpPr>
            <a:spLocks noGrp="1"/>
          </p:cNvSpPr>
          <p:nvPr>
            <p:ph idx="1"/>
          </p:nvPr>
        </p:nvSpPr>
        <p:spPr>
          <a:xfrm>
            <a:off x="838200" y="1688147"/>
            <a:ext cx="10515600" cy="4668203"/>
          </a:xfrm>
        </p:spPr>
        <p:txBody>
          <a:bodyPr>
            <a:normAutofit/>
          </a:bodyPr>
          <a:lstStyle/>
          <a:p>
            <a:r>
              <a:rPr lang="en-US" dirty="0">
                <a:latin typeface="Times New Roman" panose="02020603050405020304" pitchFamily="18" charset="0"/>
                <a:cs typeface="Times New Roman" panose="02020603050405020304" pitchFamily="18" charset="0"/>
              </a:rPr>
              <a:t>Covered services include:</a:t>
            </a:r>
          </a:p>
          <a:p>
            <a:pPr lvl="1"/>
            <a:r>
              <a:rPr lang="en-US" sz="2400" dirty="0">
                <a:latin typeface="Times New Roman" panose="02020603050405020304" pitchFamily="18" charset="0"/>
                <a:cs typeface="Times New Roman" panose="02020603050405020304" pitchFamily="18" charset="0"/>
              </a:rPr>
              <a:t>Spouse or child of a Veteran who has been rated by VA as having a permanent and total service-connected disability, </a:t>
            </a:r>
            <a:r>
              <a:rPr lang="en-US" sz="2400" b="1" dirty="0">
                <a:latin typeface="Times New Roman" panose="02020603050405020304" pitchFamily="18" charset="0"/>
                <a:cs typeface="Times New Roman" panose="02020603050405020304" pitchFamily="18" charset="0"/>
              </a:rPr>
              <a:t>or</a:t>
            </a:r>
          </a:p>
          <a:p>
            <a:pPr lvl="1"/>
            <a:r>
              <a:rPr lang="en-US" sz="2400" dirty="0">
                <a:latin typeface="Times New Roman" panose="02020603050405020304" pitchFamily="18" charset="0"/>
                <a:cs typeface="Times New Roman" panose="02020603050405020304" pitchFamily="18" charset="0"/>
              </a:rPr>
              <a:t>Spouse or child of a Veteran who has been rated by VA as having a permanent and total service-connected disability, </a:t>
            </a:r>
            <a:r>
              <a:rPr lang="en-US" sz="2400" b="1" dirty="0">
                <a:latin typeface="Times New Roman" panose="02020603050405020304" pitchFamily="18" charset="0"/>
                <a:cs typeface="Times New Roman" panose="02020603050405020304" pitchFamily="18" charset="0"/>
              </a:rPr>
              <a:t>or</a:t>
            </a:r>
            <a:endParaRPr lang="en-US" sz="2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Surviving spouse or child of a Veteran who was at the time of death rated permanently and totally disabled from a service-connected disability, </a:t>
            </a:r>
            <a:r>
              <a:rPr lang="en-US" b="1" dirty="0">
                <a:latin typeface="Times New Roman" panose="02020603050405020304" pitchFamily="18" charset="0"/>
                <a:cs typeface="Times New Roman" panose="02020603050405020304" pitchFamily="18" charset="0"/>
              </a:rPr>
              <a:t>or</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Surviving spouse or child of a service member who dies in the line of duty, not due to misconduct*, </a:t>
            </a:r>
            <a:r>
              <a:rPr lang="en-US" b="1" dirty="0">
                <a:latin typeface="Times New Roman" panose="02020603050405020304" pitchFamily="18" charset="0"/>
                <a:cs typeface="Times New Roman" panose="02020603050405020304" pitchFamily="18" charset="0"/>
              </a:rPr>
              <a:t>or</a:t>
            </a:r>
          </a:p>
          <a:p>
            <a:pPr lvl="1"/>
            <a:r>
              <a:rPr lang="en-US" sz="2400" dirty="0">
                <a:latin typeface="Times New Roman" panose="02020603050405020304" pitchFamily="18" charset="0"/>
                <a:cs typeface="Times New Roman" panose="02020603050405020304" pitchFamily="18" charset="0"/>
              </a:rPr>
              <a:t>An individual who is the Primary Family Caregiver in the Program of Comprehensive Assistance for Family Caregivers (PCAFC) who is not entitled to care and services under another health-plan</a:t>
            </a:r>
          </a:p>
          <a:p>
            <a:pPr lvl="1"/>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CBC7AD0-197C-6402-0274-3A2564C2C816}"/>
              </a:ext>
            </a:extLst>
          </p:cNvPr>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734519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73E64-64AF-6AF7-147B-531078800619}"/>
              </a:ext>
            </a:extLst>
          </p:cNvPr>
          <p:cNvSpPr>
            <a:spLocks noGrp="1"/>
          </p:cNvSpPr>
          <p:nvPr>
            <p:ph type="title"/>
          </p:nvPr>
        </p:nvSpPr>
        <p:spPr>
          <a:xfrm>
            <a:off x="0" y="477079"/>
            <a:ext cx="7520609" cy="775251"/>
          </a:xfrm>
        </p:spPr>
        <p:txBody>
          <a:bodyPr/>
          <a:lstStyle/>
          <a:p>
            <a:r>
              <a:rPr lang="en-US" b="1" dirty="0">
                <a:latin typeface="Times New Roman" panose="02020603050405020304" pitchFamily="18" charset="0"/>
                <a:cs typeface="Times New Roman" panose="02020603050405020304" pitchFamily="18" charset="0"/>
              </a:rPr>
              <a:t>How to Apply for CHAMPVA</a:t>
            </a:r>
          </a:p>
        </p:txBody>
      </p:sp>
      <p:sp>
        <p:nvSpPr>
          <p:cNvPr id="3" name="Content Placeholder 2">
            <a:extLst>
              <a:ext uri="{FF2B5EF4-FFF2-40B4-BE49-F238E27FC236}">
                <a16:creationId xmlns:a16="http://schemas.microsoft.com/office/drawing/2014/main" id="{217295EC-E6A7-E1C3-B1B7-97DA1C694F68}"/>
              </a:ext>
            </a:extLst>
          </p:cNvPr>
          <p:cNvSpPr>
            <a:spLocks noGrp="1"/>
          </p:cNvSpPr>
          <p:nvPr>
            <p:ph idx="1"/>
          </p:nvPr>
        </p:nvSpPr>
        <p:spPr>
          <a:xfrm>
            <a:off x="838200" y="1711007"/>
            <a:ext cx="10515600" cy="4645343"/>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Required Documents</a:t>
            </a:r>
            <a:r>
              <a:rPr lang="en-US" dirty="0">
                <a:latin typeface="Times New Roman" panose="02020603050405020304" pitchFamily="18" charset="0"/>
                <a:cs typeface="Times New Roman" panose="02020603050405020304" pitchFamily="18" charset="0"/>
              </a:rPr>
              <a:t>:</a:t>
            </a:r>
          </a:p>
          <a:p>
            <a:pPr marL="0" indent="0">
              <a:buNone/>
            </a:pPr>
            <a:endParaRPr lang="en-US" sz="11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VA Form 10-10d (</a:t>
            </a:r>
            <a:r>
              <a:rPr lang="en-US" sz="2800" i="1" dirty="0">
                <a:latin typeface="Times New Roman" panose="02020603050405020304" pitchFamily="18" charset="0"/>
                <a:cs typeface="Times New Roman" panose="02020603050405020304" pitchFamily="18" charset="0"/>
              </a:rPr>
              <a:t>Application for CHAMPVA Benefits</a:t>
            </a:r>
            <a:r>
              <a:rPr lang="en-US" sz="2800" dirty="0">
                <a:latin typeface="Times New Roman" panose="02020603050405020304" pitchFamily="18" charset="0"/>
                <a:cs typeface="Times New Roman" panose="02020603050405020304" pitchFamily="18" charset="0"/>
              </a:rPr>
              <a:t>)</a:t>
            </a:r>
          </a:p>
          <a:p>
            <a:pPr lvl="1"/>
            <a:endParaRPr lang="en-US" sz="11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VA Form 10-7959c (</a:t>
            </a:r>
            <a:r>
              <a:rPr lang="en-US" sz="2800" i="1" dirty="0">
                <a:latin typeface="Times New Roman" panose="02020603050405020304" pitchFamily="18" charset="0"/>
                <a:cs typeface="Times New Roman" panose="02020603050405020304" pitchFamily="18" charset="0"/>
              </a:rPr>
              <a:t>CHAMPVA—Other Health Insurance (OHI) Certification</a:t>
            </a:r>
            <a:r>
              <a:rPr lang="en-US" sz="2800" dirty="0">
                <a:latin typeface="Times New Roman" panose="02020603050405020304" pitchFamily="18" charset="0"/>
                <a:cs typeface="Times New Roman" panose="02020603050405020304" pitchFamily="18" charset="0"/>
              </a:rPr>
              <a:t>)</a:t>
            </a:r>
            <a:endParaRPr lang="en-US" sz="2800" i="1" dirty="0">
              <a:latin typeface="Times New Roman" panose="02020603050405020304" pitchFamily="18" charset="0"/>
              <a:cs typeface="Times New Roman" panose="02020603050405020304" pitchFamily="18" charset="0"/>
            </a:endParaRPr>
          </a:p>
          <a:p>
            <a:pPr lvl="1"/>
            <a:endParaRPr lang="en-US" sz="11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Copy of Medicare card for individuals who are eligible</a:t>
            </a:r>
          </a:p>
          <a:p>
            <a:pPr lvl="1"/>
            <a:endParaRPr lang="en-US" sz="10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For those 65+ years old and don’t qualify for Medicare, you will need to send documentation from the Social Security Administration the confirms you don’t qualify for Medicare</a:t>
            </a:r>
          </a:p>
        </p:txBody>
      </p:sp>
      <p:sp>
        <p:nvSpPr>
          <p:cNvPr id="4" name="Slide Number Placeholder 3">
            <a:extLst>
              <a:ext uri="{FF2B5EF4-FFF2-40B4-BE49-F238E27FC236}">
                <a16:creationId xmlns:a16="http://schemas.microsoft.com/office/drawing/2014/main" id="{C6257230-3B84-FD54-0534-C2E117952D87}"/>
              </a:ext>
            </a:extLst>
          </p:cNvPr>
          <p:cNvSpPr>
            <a:spLocks noGrp="1"/>
          </p:cNvSpPr>
          <p:nvPr>
            <p:ph type="sldNum" sz="quarter" idx="12"/>
          </p:nvPr>
        </p:nvSpPr>
        <p:spPr/>
        <p:txBody>
          <a:bodyPr/>
          <a:lstStyle/>
          <a:p>
            <a:fld id="{E2FB73DA-5FDE-45B5-BAA4-C61223CC44F6}" type="slidenum">
              <a:rPr lang="en-US" smtClean="0"/>
              <a:pPr/>
              <a:t>7</a:t>
            </a:fld>
            <a:endParaRPr lang="en-US" dirty="0"/>
          </a:p>
        </p:txBody>
      </p:sp>
    </p:spTree>
    <p:extLst>
      <p:ext uri="{BB962C8B-B14F-4D97-AF65-F5344CB8AC3E}">
        <p14:creationId xmlns:p14="http://schemas.microsoft.com/office/powerpoint/2010/main" val="3862773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860AE-69DD-021B-0E10-73EE611C375F}"/>
              </a:ext>
            </a:extLst>
          </p:cNvPr>
          <p:cNvSpPr>
            <a:spLocks noGrp="1"/>
          </p:cNvSpPr>
          <p:nvPr>
            <p:ph type="title"/>
          </p:nvPr>
        </p:nvSpPr>
        <p:spPr>
          <a:xfrm>
            <a:off x="0" y="606289"/>
            <a:ext cx="7341704" cy="586408"/>
          </a:xfrm>
        </p:spPr>
        <p:txBody>
          <a:bodyPr>
            <a:normAutofit fontScale="90000"/>
          </a:bodyPr>
          <a:lstStyle/>
          <a:p>
            <a:r>
              <a:rPr lang="en-US" b="1" dirty="0">
                <a:latin typeface="Times New Roman" panose="02020603050405020304" pitchFamily="18" charset="0"/>
                <a:cs typeface="Times New Roman" panose="02020603050405020304" pitchFamily="18" charset="0"/>
              </a:rPr>
              <a:t>How to Apply for CHAMPVA</a:t>
            </a:r>
          </a:p>
        </p:txBody>
      </p:sp>
      <p:sp>
        <p:nvSpPr>
          <p:cNvPr id="4" name="Slide Number Placeholder 3">
            <a:extLst>
              <a:ext uri="{FF2B5EF4-FFF2-40B4-BE49-F238E27FC236}">
                <a16:creationId xmlns:a16="http://schemas.microsoft.com/office/drawing/2014/main" id="{8D5F2434-AAF2-E4D4-C1AD-03EE3CC5CBA9}"/>
              </a:ext>
            </a:extLst>
          </p:cNvPr>
          <p:cNvSpPr>
            <a:spLocks noGrp="1"/>
          </p:cNvSpPr>
          <p:nvPr>
            <p:ph type="sldNum" sz="quarter" idx="12"/>
          </p:nvPr>
        </p:nvSpPr>
        <p:spPr/>
        <p:txBody>
          <a:bodyPr/>
          <a:lstStyle/>
          <a:p>
            <a:fld id="{E2FB73DA-5FDE-45B5-BAA4-C61223CC44F6}" type="slidenum">
              <a:rPr lang="en-US" smtClean="0"/>
              <a:pPr/>
              <a:t>8</a:t>
            </a:fld>
            <a:endParaRPr lang="en-US" dirty="0"/>
          </a:p>
        </p:txBody>
      </p:sp>
      <p:sp>
        <p:nvSpPr>
          <p:cNvPr id="7" name="Content Placeholder 2">
            <a:extLst>
              <a:ext uri="{FF2B5EF4-FFF2-40B4-BE49-F238E27FC236}">
                <a16:creationId xmlns:a16="http://schemas.microsoft.com/office/drawing/2014/main" id="{D430A244-A058-3139-C11C-53AE0BD1CF73}"/>
              </a:ext>
            </a:extLst>
          </p:cNvPr>
          <p:cNvSpPr>
            <a:spLocks noGrp="1"/>
          </p:cNvSpPr>
          <p:nvPr>
            <p:ph idx="1"/>
          </p:nvPr>
        </p:nvSpPr>
        <p:spPr>
          <a:xfrm>
            <a:off x="768626" y="1606368"/>
            <a:ext cx="10515600" cy="4645343"/>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Optional Documents: </a:t>
            </a:r>
            <a:r>
              <a:rPr lang="en-US" sz="2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(copies only)</a:t>
            </a:r>
            <a:endParaRPr lang="en-US" sz="2200" dirty="0">
              <a:latin typeface="Times New Roman" panose="02020603050405020304" pitchFamily="18" charset="0"/>
              <a:cs typeface="Times New Roman" panose="02020603050405020304" pitchFamily="18" charset="0"/>
            </a:endParaRPr>
          </a:p>
          <a:p>
            <a:pPr lvl="1"/>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VBA decision showing permanent and total status, or death rating</a:t>
            </a:r>
          </a:p>
          <a:p>
            <a:pPr lvl="1"/>
            <a:endParaRPr lang="en-US" sz="11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Veteran’s DD 214 (</a:t>
            </a:r>
            <a:r>
              <a:rPr lang="en-US" sz="2800" i="1" dirty="0">
                <a:latin typeface="Times New Roman" panose="02020603050405020304" pitchFamily="18" charset="0"/>
                <a:cs typeface="Times New Roman" panose="02020603050405020304" pitchFamily="18" charset="0"/>
              </a:rPr>
              <a:t>Certificate of Release or Discharge from Active Duty</a:t>
            </a:r>
            <a:r>
              <a:rPr lang="en-US" sz="2800" dirty="0">
                <a:latin typeface="Times New Roman" panose="02020603050405020304" pitchFamily="18" charset="0"/>
                <a:cs typeface="Times New Roman" panose="02020603050405020304" pitchFamily="18" charset="0"/>
              </a:rPr>
              <a:t>)</a:t>
            </a:r>
          </a:p>
          <a:p>
            <a:pPr lvl="1"/>
            <a:endParaRPr lang="en-US" sz="11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Proof of Dependency</a:t>
            </a:r>
          </a:p>
          <a:p>
            <a:pPr lvl="2"/>
            <a:r>
              <a:rPr lang="en-US" sz="2400" dirty="0">
                <a:latin typeface="Times New Roman" panose="02020603050405020304" pitchFamily="18" charset="0"/>
                <a:cs typeface="Times New Roman" panose="02020603050405020304" pitchFamily="18" charset="0"/>
              </a:rPr>
              <a:t>Marriage license</a:t>
            </a:r>
          </a:p>
          <a:p>
            <a:pPr lvl="3"/>
            <a:r>
              <a:rPr lang="en-US" sz="2200" dirty="0">
                <a:latin typeface="Times New Roman" panose="02020603050405020304" pitchFamily="18" charset="0"/>
                <a:cs typeface="Times New Roman" panose="02020603050405020304" pitchFamily="18" charset="0"/>
              </a:rPr>
              <a:t>Remarried widow/widower once again single (legal documentation terminating the remarriage_</a:t>
            </a:r>
          </a:p>
          <a:p>
            <a:pPr lvl="2"/>
            <a:r>
              <a:rPr lang="en-US" sz="2400" dirty="0">
                <a:latin typeface="Times New Roman" panose="02020603050405020304" pitchFamily="18" charset="0"/>
                <a:cs typeface="Times New Roman" panose="02020603050405020304" pitchFamily="18" charset="0"/>
              </a:rPr>
              <a:t>Birth Certificate/adoption papers for children</a:t>
            </a:r>
          </a:p>
          <a:p>
            <a:pPr lvl="3"/>
            <a:r>
              <a:rPr lang="en-US" sz="2200" dirty="0">
                <a:latin typeface="Times New Roman" panose="02020603050405020304" pitchFamily="18" charset="0"/>
                <a:cs typeface="Times New Roman" panose="02020603050405020304" pitchFamily="18" charset="0"/>
              </a:rPr>
              <a:t>School certification of full-time enrollment for ages 18-23 years </a:t>
            </a:r>
            <a:r>
              <a:rPr lang="en-US" sz="2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(original)</a:t>
            </a:r>
          </a:p>
          <a:p>
            <a:pPr marL="1371600" lvl="3" indent="0">
              <a:buNone/>
            </a:pP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2656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1EAA3-F34E-1880-9E65-E52AAB201C4C}"/>
              </a:ext>
            </a:extLst>
          </p:cNvPr>
          <p:cNvSpPr>
            <a:spLocks noGrp="1"/>
          </p:cNvSpPr>
          <p:nvPr>
            <p:ph type="title"/>
          </p:nvPr>
        </p:nvSpPr>
        <p:spPr>
          <a:xfrm>
            <a:off x="838200" y="1"/>
            <a:ext cx="10515600" cy="1257299"/>
          </a:xfrm>
        </p:spPr>
        <p:txBody>
          <a:bodyPr/>
          <a:lstStyle/>
          <a:p>
            <a:r>
              <a:rPr lang="en-US" b="1" dirty="0">
                <a:latin typeface="Times New Roman" panose="02020603050405020304" pitchFamily="18" charset="0"/>
                <a:cs typeface="Times New Roman" panose="02020603050405020304" pitchFamily="18" charset="0"/>
              </a:rPr>
              <a:t>How to Apply for </a:t>
            </a:r>
            <a:r>
              <a:rPr lang="en-US" b="1" dirty="0" err="1">
                <a:latin typeface="Times New Roman" panose="02020603050405020304" pitchFamily="18" charset="0"/>
                <a:cs typeface="Times New Roman" panose="02020603050405020304" pitchFamily="18" charset="0"/>
              </a:rPr>
              <a:t>ChampVA</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439D41D-2469-C844-AC36-FDAC8F25FDA2}"/>
              </a:ext>
            </a:extLst>
          </p:cNvPr>
          <p:cNvSpPr>
            <a:spLocks noGrp="1"/>
          </p:cNvSpPr>
          <p:nvPr>
            <p:ph idx="1"/>
          </p:nvPr>
        </p:nvSpPr>
        <p:spPr>
          <a:xfrm>
            <a:off x="1136374" y="2005012"/>
            <a:ext cx="10515600" cy="4351338"/>
          </a:xfrm>
        </p:spPr>
        <p:txBody>
          <a:bodyPr/>
          <a:lstStyle/>
          <a:p>
            <a:r>
              <a:rPr lang="en-US" sz="2800" dirty="0">
                <a:latin typeface="Times New Roman" panose="02020603050405020304" pitchFamily="18" charset="0"/>
                <a:cs typeface="Times New Roman" panose="02020603050405020304" pitchFamily="18" charset="0"/>
              </a:rPr>
              <a:t>Mail your application, and associated documents, to:</a:t>
            </a:r>
          </a:p>
          <a:p>
            <a:pPr marL="0" indent="0">
              <a:buNone/>
            </a:pPr>
            <a:r>
              <a:rPr lang="en-US" sz="2800" dirty="0">
                <a:latin typeface="Times New Roman" panose="02020603050405020304" pitchFamily="18" charset="0"/>
                <a:cs typeface="Times New Roman" panose="02020603050405020304" pitchFamily="18" charset="0"/>
              </a:rPr>
              <a:t>		VHA Office of Community Care</a:t>
            </a:r>
          </a:p>
          <a:p>
            <a:pPr marL="0" indent="0">
              <a:buNone/>
            </a:pPr>
            <a:r>
              <a:rPr lang="en-US" dirty="0">
                <a:latin typeface="Times New Roman" panose="02020603050405020304" pitchFamily="18" charset="0"/>
                <a:cs typeface="Times New Roman" panose="02020603050405020304" pitchFamily="18" charset="0"/>
              </a:rPr>
              <a:t>		CHAMPVA Eligibility</a:t>
            </a:r>
          </a:p>
          <a:p>
            <a:pPr marL="0" indent="0">
              <a:buNone/>
            </a:pPr>
            <a:r>
              <a:rPr lang="en-US" sz="2800" dirty="0">
                <a:latin typeface="Times New Roman" panose="02020603050405020304" pitchFamily="18" charset="0"/>
                <a:cs typeface="Times New Roman" panose="02020603050405020304" pitchFamily="18" charset="0"/>
              </a:rPr>
              <a:t>		PO Bo</a:t>
            </a:r>
            <a:r>
              <a:rPr lang="en-US" dirty="0">
                <a:latin typeface="Times New Roman" panose="02020603050405020304" pitchFamily="18" charset="0"/>
                <a:cs typeface="Times New Roman" panose="02020603050405020304" pitchFamily="18" charset="0"/>
              </a:rPr>
              <a:t>x 469028</a:t>
            </a:r>
          </a:p>
          <a:p>
            <a:pPr marL="0" indent="0">
              <a:buNone/>
            </a:pPr>
            <a:r>
              <a:rPr lang="en-US" sz="2800" dirty="0">
                <a:latin typeface="Times New Roman" panose="02020603050405020304" pitchFamily="18" charset="0"/>
                <a:cs typeface="Times New Roman" panose="02020603050405020304" pitchFamily="18" charset="0"/>
              </a:rPr>
              <a:t>		Denver, CO 80246-9028</a:t>
            </a:r>
          </a:p>
          <a:p>
            <a:pPr marL="0" indent="0">
              <a:buNone/>
            </a:pPr>
            <a:endParaRPr lang="en-US" sz="1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Or fax your forms: 303-331-7809</a:t>
            </a: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5DF8F426-B020-F791-972D-F953BBE2B674}"/>
              </a:ext>
            </a:extLst>
          </p:cNvPr>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405518187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1639</TotalTime>
  <Words>3032</Words>
  <Application>Microsoft Office PowerPoint</Application>
  <PresentationFormat>Widescreen</PresentationFormat>
  <Paragraphs>339</Paragraphs>
  <Slides>27</Slides>
  <Notes>13</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27</vt:i4>
      </vt:variant>
    </vt:vector>
  </HeadingPairs>
  <TitlesOfParts>
    <vt:vector size="38" baseType="lpstr">
      <vt:lpstr>Aptos</vt:lpstr>
      <vt:lpstr>Arial</vt:lpstr>
      <vt:lpstr>Calibri</vt:lpstr>
      <vt:lpstr>Calibri Light</vt:lpstr>
      <vt:lpstr>Google Sans</vt:lpstr>
      <vt:lpstr>Source Sans Pro Web</vt:lpstr>
      <vt:lpstr>Times New Roman</vt:lpstr>
      <vt:lpstr>Wingdings</vt:lpstr>
      <vt:lpstr>Office 2013 - 2022 Theme</vt:lpstr>
      <vt:lpstr>1_Office 2013 - 2022 Theme</vt:lpstr>
      <vt:lpstr>Custom Design</vt:lpstr>
      <vt:lpstr>PowerPoint Presentation</vt:lpstr>
      <vt:lpstr>What is CHAMPVA</vt:lpstr>
      <vt:lpstr>PowerPoint Presentation</vt:lpstr>
      <vt:lpstr>What is CHAMPVA</vt:lpstr>
      <vt:lpstr>Basics of ChampVA </vt:lpstr>
      <vt:lpstr>Eligibility for CHAMPVA</vt:lpstr>
      <vt:lpstr>How to Apply for CHAMPVA</vt:lpstr>
      <vt:lpstr>How to Apply for CHAMPVA</vt:lpstr>
      <vt:lpstr>How to Apply for ChampVA</vt:lpstr>
      <vt:lpstr>Benefits and Services</vt:lpstr>
      <vt:lpstr>CHAMPVA and Medicare</vt:lpstr>
      <vt:lpstr>CHAMPVA Contact</vt:lpstr>
      <vt:lpstr>Resources</vt:lpstr>
      <vt:lpstr>PowerPoint Presentation</vt:lpstr>
      <vt:lpstr>VA Caregiver Programs</vt:lpstr>
      <vt:lpstr>Caregiver Program Comparison</vt:lpstr>
      <vt:lpstr>PCAFC Criteria for Eligibility</vt:lpstr>
      <vt:lpstr>PCAFC Criteria for Eligibility</vt:lpstr>
      <vt:lpstr>Qualifying Care for Veteran  </vt:lpstr>
      <vt:lpstr>How to Apply</vt:lpstr>
      <vt:lpstr>Benefits for the Veteran in PCAFC</vt:lpstr>
      <vt:lpstr>Benefits for the Caregiver in PCAFC</vt:lpstr>
      <vt:lpstr>Misconceptions of PCAFC</vt:lpstr>
      <vt:lpstr>How to appeal a negative decision</vt:lpstr>
      <vt:lpstr>Resources</vt:lpstr>
      <vt:lpstr>Final Thoughts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Garrison</dc:creator>
  <cp:lastModifiedBy>Keith Garrison</cp:lastModifiedBy>
  <cp:revision>121</cp:revision>
  <dcterms:created xsi:type="dcterms:W3CDTF">2024-04-09T13:07:41Z</dcterms:created>
  <dcterms:modified xsi:type="dcterms:W3CDTF">2024-09-16T18:21:05Z</dcterms:modified>
</cp:coreProperties>
</file>