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7.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8.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9.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10.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6.xml" ContentType="application/vnd.openxmlformats-officedocument.theme+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theme/themeOverride1.xml" ContentType="application/vnd.openxmlformats-officedocument.themeOverr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theme/themeOverride2.xml" ContentType="application/vnd.openxmlformats-officedocument.themeOverride+xml"/>
  <Override PartName="/ppt/notesSlides/notesSlide80.xml" ContentType="application/vnd.openxmlformats-officedocument.presentationml.notesSlide+xml"/>
  <Override PartName="/ppt/theme/themeOverride3.xml" ContentType="application/vnd.openxmlformats-officedocument.themeOverr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ink/ink1.xml" ContentType="application/inkml+xml"/>
  <Override PartName="/ppt/notesSlides/notesSlide9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theme/themeOverride4.xml" ContentType="application/vnd.openxmlformats-officedocument.themeOverride+xml"/>
  <Override PartName="/ppt/notesSlides/notesSlide9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theme/themeOverride5.xml" ContentType="application/vnd.openxmlformats-officedocument.themeOverride+xml"/>
  <Override PartName="/ppt/notesSlides/notesSlide10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6.xml" ContentType="application/vnd.openxmlformats-officedocument.themeOverr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ink/ink2.xml" ContentType="application/inkml+xml"/>
  <Override PartName="/ppt/ink/ink3.xml" ContentType="application/inkml+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94" r:id="rId3"/>
    <p:sldMasterId id="2147483700" r:id="rId4"/>
    <p:sldMasterId id="2147483713" r:id="rId5"/>
    <p:sldMasterId id="2147483726" r:id="rId6"/>
    <p:sldMasterId id="2147483733" r:id="rId7"/>
    <p:sldMasterId id="2147483745" r:id="rId8"/>
    <p:sldMasterId id="2147483758" r:id="rId9"/>
    <p:sldMasterId id="2147483770" r:id="rId10"/>
    <p:sldMasterId id="2147483782" r:id="rId11"/>
    <p:sldMasterId id="2147483795" r:id="rId12"/>
    <p:sldMasterId id="2147483807" r:id="rId13"/>
    <p:sldMasterId id="2147483813" r:id="rId14"/>
    <p:sldMasterId id="2147483826" r:id="rId15"/>
    <p:sldMasterId id="2147483828" r:id="rId16"/>
    <p:sldMasterId id="2147483841" r:id="rId17"/>
    <p:sldMasterId id="2147483843" r:id="rId18"/>
  </p:sldMasterIdLst>
  <p:notesMasterIdLst>
    <p:notesMasterId r:id="rId532"/>
  </p:notesMasterIdLst>
  <p:sldIdLst>
    <p:sldId id="2076138417" r:id="rId19"/>
    <p:sldId id="2076138418" r:id="rId20"/>
    <p:sldId id="2076138419" r:id="rId21"/>
    <p:sldId id="2076138420" r:id="rId22"/>
    <p:sldId id="2076138421" r:id="rId23"/>
    <p:sldId id="265" r:id="rId24"/>
    <p:sldId id="291" r:id="rId25"/>
    <p:sldId id="2076138161" r:id="rId26"/>
    <p:sldId id="307" r:id="rId27"/>
    <p:sldId id="296" r:id="rId28"/>
    <p:sldId id="2076138163" r:id="rId29"/>
    <p:sldId id="297" r:id="rId30"/>
    <p:sldId id="2076138162" r:id="rId31"/>
    <p:sldId id="331" r:id="rId32"/>
    <p:sldId id="293" r:id="rId33"/>
    <p:sldId id="256" r:id="rId34"/>
    <p:sldId id="257" r:id="rId35"/>
    <p:sldId id="258" r:id="rId36"/>
    <p:sldId id="261" r:id="rId37"/>
    <p:sldId id="259" r:id="rId38"/>
    <p:sldId id="262" r:id="rId39"/>
    <p:sldId id="268" r:id="rId40"/>
    <p:sldId id="269" r:id="rId41"/>
    <p:sldId id="308" r:id="rId42"/>
    <p:sldId id="2076138164" r:id="rId43"/>
    <p:sldId id="302" r:id="rId44"/>
    <p:sldId id="304" r:id="rId45"/>
    <p:sldId id="303" r:id="rId46"/>
    <p:sldId id="277" r:id="rId47"/>
    <p:sldId id="290" r:id="rId48"/>
    <p:sldId id="287" r:id="rId49"/>
    <p:sldId id="289" r:id="rId50"/>
    <p:sldId id="279" r:id="rId51"/>
    <p:sldId id="2076138165" r:id="rId52"/>
    <p:sldId id="292" r:id="rId53"/>
    <p:sldId id="281" r:id="rId54"/>
    <p:sldId id="305" r:id="rId55"/>
    <p:sldId id="284" r:id="rId56"/>
    <p:sldId id="285" r:id="rId57"/>
    <p:sldId id="295" r:id="rId58"/>
    <p:sldId id="2076138166" r:id="rId59"/>
    <p:sldId id="2076138167" r:id="rId60"/>
    <p:sldId id="300" r:id="rId61"/>
    <p:sldId id="298" r:id="rId62"/>
    <p:sldId id="299" r:id="rId63"/>
    <p:sldId id="306" r:id="rId64"/>
    <p:sldId id="278" r:id="rId65"/>
    <p:sldId id="2076138168" r:id="rId66"/>
    <p:sldId id="2076138169" r:id="rId67"/>
    <p:sldId id="274" r:id="rId68"/>
    <p:sldId id="275" r:id="rId69"/>
    <p:sldId id="263" r:id="rId70"/>
    <p:sldId id="2076138170" r:id="rId71"/>
    <p:sldId id="2076138171" r:id="rId72"/>
    <p:sldId id="2076138172" r:id="rId73"/>
    <p:sldId id="2076138173" r:id="rId74"/>
    <p:sldId id="280" r:id="rId75"/>
    <p:sldId id="282" r:id="rId76"/>
    <p:sldId id="276" r:id="rId77"/>
    <p:sldId id="283" r:id="rId78"/>
    <p:sldId id="2076138174" r:id="rId79"/>
    <p:sldId id="2076138175" r:id="rId80"/>
    <p:sldId id="2076138176" r:id="rId81"/>
    <p:sldId id="2076138177" r:id="rId82"/>
    <p:sldId id="2076138178" r:id="rId83"/>
    <p:sldId id="2076138179" r:id="rId84"/>
    <p:sldId id="286" r:id="rId85"/>
    <p:sldId id="2076138180" r:id="rId86"/>
    <p:sldId id="288" r:id="rId87"/>
    <p:sldId id="2076138181" r:id="rId88"/>
    <p:sldId id="2076138182" r:id="rId89"/>
    <p:sldId id="2076138183" r:id="rId90"/>
    <p:sldId id="2076138184" r:id="rId91"/>
    <p:sldId id="2076138185" r:id="rId92"/>
    <p:sldId id="2076138186" r:id="rId93"/>
    <p:sldId id="2076138187" r:id="rId94"/>
    <p:sldId id="2076138188" r:id="rId95"/>
    <p:sldId id="2076138189" r:id="rId96"/>
    <p:sldId id="2076138190" r:id="rId97"/>
    <p:sldId id="345" r:id="rId98"/>
    <p:sldId id="333" r:id="rId99"/>
    <p:sldId id="332" r:id="rId100"/>
    <p:sldId id="398" r:id="rId101"/>
    <p:sldId id="2076138191" r:id="rId102"/>
    <p:sldId id="2076138192" r:id="rId103"/>
    <p:sldId id="368" r:id="rId104"/>
    <p:sldId id="411" r:id="rId105"/>
    <p:sldId id="412" r:id="rId106"/>
    <p:sldId id="514" r:id="rId107"/>
    <p:sldId id="413" r:id="rId108"/>
    <p:sldId id="414" r:id="rId109"/>
    <p:sldId id="485" r:id="rId110"/>
    <p:sldId id="478" r:id="rId111"/>
    <p:sldId id="479" r:id="rId112"/>
    <p:sldId id="480" r:id="rId113"/>
    <p:sldId id="481" r:id="rId114"/>
    <p:sldId id="482" r:id="rId115"/>
    <p:sldId id="483" r:id="rId116"/>
    <p:sldId id="415" r:id="rId117"/>
    <p:sldId id="416" r:id="rId118"/>
    <p:sldId id="360" r:id="rId119"/>
    <p:sldId id="437" r:id="rId120"/>
    <p:sldId id="438" r:id="rId121"/>
    <p:sldId id="347" r:id="rId122"/>
    <p:sldId id="441" r:id="rId123"/>
    <p:sldId id="442" r:id="rId124"/>
    <p:sldId id="443" r:id="rId125"/>
    <p:sldId id="351" r:id="rId126"/>
    <p:sldId id="352" r:id="rId127"/>
    <p:sldId id="515" r:id="rId128"/>
    <p:sldId id="2076138193" r:id="rId129"/>
    <p:sldId id="354" r:id="rId130"/>
    <p:sldId id="355" r:id="rId131"/>
    <p:sldId id="334" r:id="rId132"/>
    <p:sldId id="516" r:id="rId133"/>
    <p:sldId id="2076138194" r:id="rId134"/>
    <p:sldId id="343" r:id="rId135"/>
    <p:sldId id="344" r:id="rId136"/>
    <p:sldId id="359" r:id="rId137"/>
    <p:sldId id="2076138195" r:id="rId138"/>
    <p:sldId id="270" r:id="rId139"/>
    <p:sldId id="357" r:id="rId140"/>
    <p:sldId id="445" r:id="rId141"/>
    <p:sldId id="341" r:id="rId142"/>
    <p:sldId id="336" r:id="rId143"/>
    <p:sldId id="349" r:id="rId144"/>
    <p:sldId id="350" r:id="rId145"/>
    <p:sldId id="316" r:id="rId146"/>
    <p:sldId id="367" r:id="rId147"/>
    <p:sldId id="301" r:id="rId148"/>
    <p:sldId id="447" r:id="rId149"/>
    <p:sldId id="330" r:id="rId150"/>
    <p:sldId id="319" r:id="rId151"/>
    <p:sldId id="2076138196" r:id="rId152"/>
    <p:sldId id="365" r:id="rId153"/>
    <p:sldId id="455" r:id="rId154"/>
    <p:sldId id="366" r:id="rId155"/>
    <p:sldId id="370" r:id="rId156"/>
    <p:sldId id="371" r:id="rId157"/>
    <p:sldId id="454" r:id="rId158"/>
    <p:sldId id="433" r:id="rId159"/>
    <p:sldId id="498" r:id="rId160"/>
    <p:sldId id="499" r:id="rId161"/>
    <p:sldId id="500" r:id="rId162"/>
    <p:sldId id="501" r:id="rId163"/>
    <p:sldId id="502" r:id="rId164"/>
    <p:sldId id="503" r:id="rId165"/>
    <p:sldId id="504" r:id="rId166"/>
    <p:sldId id="505" r:id="rId167"/>
    <p:sldId id="434" r:id="rId168"/>
    <p:sldId id="435" r:id="rId169"/>
    <p:sldId id="436" r:id="rId170"/>
    <p:sldId id="393" r:id="rId171"/>
    <p:sldId id="384" r:id="rId172"/>
    <p:sldId id="385" r:id="rId173"/>
    <p:sldId id="386" r:id="rId174"/>
    <p:sldId id="372" r:id="rId175"/>
    <p:sldId id="477" r:id="rId176"/>
    <p:sldId id="476" r:id="rId177"/>
    <p:sldId id="373" r:id="rId178"/>
    <p:sldId id="456" r:id="rId179"/>
    <p:sldId id="457" r:id="rId180"/>
    <p:sldId id="458" r:id="rId181"/>
    <p:sldId id="459" r:id="rId182"/>
    <p:sldId id="460" r:id="rId183"/>
    <p:sldId id="461" r:id="rId184"/>
    <p:sldId id="462" r:id="rId185"/>
    <p:sldId id="463" r:id="rId186"/>
    <p:sldId id="464" r:id="rId187"/>
    <p:sldId id="465" r:id="rId188"/>
    <p:sldId id="466" r:id="rId189"/>
    <p:sldId id="467" r:id="rId190"/>
    <p:sldId id="468" r:id="rId191"/>
    <p:sldId id="472" r:id="rId192"/>
    <p:sldId id="471" r:id="rId193"/>
    <p:sldId id="470" r:id="rId194"/>
    <p:sldId id="473" r:id="rId195"/>
    <p:sldId id="518" r:id="rId196"/>
    <p:sldId id="519" r:id="rId197"/>
    <p:sldId id="521" r:id="rId198"/>
    <p:sldId id="517" r:id="rId199"/>
    <p:sldId id="506" r:id="rId200"/>
    <p:sldId id="507" r:id="rId201"/>
    <p:sldId id="508" r:id="rId202"/>
    <p:sldId id="2076138197" r:id="rId203"/>
    <p:sldId id="509" r:id="rId204"/>
    <p:sldId id="510" r:id="rId205"/>
    <p:sldId id="511" r:id="rId206"/>
    <p:sldId id="512" r:id="rId207"/>
    <p:sldId id="2076138198" r:id="rId208"/>
    <p:sldId id="513" r:id="rId209"/>
    <p:sldId id="2076138199" r:id="rId210"/>
    <p:sldId id="2076138200" r:id="rId211"/>
    <p:sldId id="2076138201" r:id="rId212"/>
    <p:sldId id="2076138202" r:id="rId213"/>
    <p:sldId id="495" r:id="rId214"/>
    <p:sldId id="2076138203" r:id="rId215"/>
    <p:sldId id="2076138204" r:id="rId216"/>
    <p:sldId id="2076138205" r:id="rId217"/>
    <p:sldId id="2076138206" r:id="rId218"/>
    <p:sldId id="387" r:id="rId219"/>
    <p:sldId id="452" r:id="rId220"/>
    <p:sldId id="378" r:id="rId221"/>
    <p:sldId id="2076138207" r:id="rId222"/>
    <p:sldId id="2076138208" r:id="rId223"/>
    <p:sldId id="453" r:id="rId224"/>
    <p:sldId id="2076138209" r:id="rId225"/>
    <p:sldId id="2076138210" r:id="rId226"/>
    <p:sldId id="2076138211" r:id="rId227"/>
    <p:sldId id="427" r:id="rId228"/>
    <p:sldId id="431" r:id="rId229"/>
    <p:sldId id="2076138212" r:id="rId230"/>
    <p:sldId id="2076138213" r:id="rId231"/>
    <p:sldId id="2076138214" r:id="rId232"/>
    <p:sldId id="2076138215" r:id="rId233"/>
    <p:sldId id="2076138216" r:id="rId234"/>
    <p:sldId id="2076138217" r:id="rId235"/>
    <p:sldId id="2076138218" r:id="rId236"/>
    <p:sldId id="2076138219" r:id="rId237"/>
    <p:sldId id="2076138220" r:id="rId238"/>
    <p:sldId id="389" r:id="rId239"/>
    <p:sldId id="430" r:id="rId240"/>
    <p:sldId id="2076138221" r:id="rId241"/>
    <p:sldId id="2076138222" r:id="rId242"/>
    <p:sldId id="2076138223" r:id="rId243"/>
    <p:sldId id="2076138224" r:id="rId244"/>
    <p:sldId id="2076138225" r:id="rId245"/>
    <p:sldId id="2076138226" r:id="rId246"/>
    <p:sldId id="2076138227" r:id="rId247"/>
    <p:sldId id="2076138228" r:id="rId248"/>
    <p:sldId id="2076138229" r:id="rId249"/>
    <p:sldId id="2076138230" r:id="rId250"/>
    <p:sldId id="475" r:id="rId251"/>
    <p:sldId id="2076138231" r:id="rId252"/>
    <p:sldId id="2076138232" r:id="rId253"/>
    <p:sldId id="2076138233" r:id="rId254"/>
    <p:sldId id="2076138234" r:id="rId255"/>
    <p:sldId id="474" r:id="rId256"/>
    <p:sldId id="2076138235" r:id="rId257"/>
    <p:sldId id="2076138236" r:id="rId258"/>
    <p:sldId id="2076138237" r:id="rId259"/>
    <p:sldId id="520" r:id="rId260"/>
    <p:sldId id="2076138238" r:id="rId261"/>
    <p:sldId id="2076138239" r:id="rId262"/>
    <p:sldId id="363" r:id="rId263"/>
    <p:sldId id="2076138240" r:id="rId264"/>
    <p:sldId id="489" r:id="rId265"/>
    <p:sldId id="2076138241" r:id="rId266"/>
    <p:sldId id="2076138242" r:id="rId267"/>
    <p:sldId id="488" r:id="rId268"/>
    <p:sldId id="2076138243" r:id="rId269"/>
    <p:sldId id="2076138244" r:id="rId270"/>
    <p:sldId id="490" r:id="rId271"/>
    <p:sldId id="486" r:id="rId272"/>
    <p:sldId id="2076138245" r:id="rId273"/>
    <p:sldId id="492" r:id="rId274"/>
    <p:sldId id="491" r:id="rId275"/>
    <p:sldId id="494" r:id="rId276"/>
    <p:sldId id="2076138246" r:id="rId277"/>
    <p:sldId id="496" r:id="rId278"/>
    <p:sldId id="2076138247" r:id="rId279"/>
    <p:sldId id="2076138248" r:id="rId280"/>
    <p:sldId id="2076138249" r:id="rId281"/>
    <p:sldId id="272" r:id="rId282"/>
    <p:sldId id="273" r:id="rId283"/>
    <p:sldId id="2076138250" r:id="rId284"/>
    <p:sldId id="2076138251" r:id="rId285"/>
    <p:sldId id="2076138252" r:id="rId286"/>
    <p:sldId id="2076138253" r:id="rId287"/>
    <p:sldId id="548" r:id="rId288"/>
    <p:sldId id="549" r:id="rId289"/>
    <p:sldId id="550" r:id="rId290"/>
    <p:sldId id="551" r:id="rId291"/>
    <p:sldId id="577" r:id="rId292"/>
    <p:sldId id="576" r:id="rId293"/>
    <p:sldId id="554" r:id="rId294"/>
    <p:sldId id="555" r:id="rId295"/>
    <p:sldId id="2076138254" r:id="rId296"/>
    <p:sldId id="546" r:id="rId297"/>
    <p:sldId id="552" r:id="rId298"/>
    <p:sldId id="558" r:id="rId299"/>
    <p:sldId id="559" r:id="rId300"/>
    <p:sldId id="556" r:id="rId301"/>
    <p:sldId id="557" r:id="rId302"/>
    <p:sldId id="2076138255" r:id="rId303"/>
    <p:sldId id="2076138256" r:id="rId304"/>
    <p:sldId id="2076138257" r:id="rId305"/>
    <p:sldId id="561" r:id="rId306"/>
    <p:sldId id="562" r:id="rId307"/>
    <p:sldId id="560" r:id="rId308"/>
    <p:sldId id="563" r:id="rId309"/>
    <p:sldId id="564" r:id="rId310"/>
    <p:sldId id="565" r:id="rId311"/>
    <p:sldId id="567" r:id="rId312"/>
    <p:sldId id="568" r:id="rId313"/>
    <p:sldId id="570" r:id="rId314"/>
    <p:sldId id="575" r:id="rId315"/>
    <p:sldId id="572" r:id="rId316"/>
    <p:sldId id="2076138258" r:id="rId317"/>
    <p:sldId id="2076138259" r:id="rId318"/>
    <p:sldId id="399" r:id="rId319"/>
    <p:sldId id="2076138260" r:id="rId320"/>
    <p:sldId id="2076138261" r:id="rId321"/>
    <p:sldId id="2076138262" r:id="rId322"/>
    <p:sldId id="2076138263" r:id="rId323"/>
    <p:sldId id="2076138264" r:id="rId324"/>
    <p:sldId id="2076138265" r:id="rId325"/>
    <p:sldId id="2076138266" r:id="rId326"/>
    <p:sldId id="2076138267" r:id="rId327"/>
    <p:sldId id="2076138268" r:id="rId328"/>
    <p:sldId id="2076138269" r:id="rId329"/>
    <p:sldId id="2076138270" r:id="rId330"/>
    <p:sldId id="525" r:id="rId331"/>
    <p:sldId id="579" r:id="rId332"/>
    <p:sldId id="578" r:id="rId333"/>
    <p:sldId id="2076138271" r:id="rId334"/>
    <p:sldId id="2076138272" r:id="rId335"/>
    <p:sldId id="2076138273" r:id="rId336"/>
    <p:sldId id="264" r:id="rId337"/>
    <p:sldId id="2076138274" r:id="rId338"/>
    <p:sldId id="2076138275" r:id="rId339"/>
    <p:sldId id="2076138276" r:id="rId340"/>
    <p:sldId id="388" r:id="rId341"/>
    <p:sldId id="395" r:id="rId342"/>
    <p:sldId id="2076138277" r:id="rId343"/>
    <p:sldId id="2076138278" r:id="rId344"/>
    <p:sldId id="390" r:id="rId345"/>
    <p:sldId id="2076138279" r:id="rId346"/>
    <p:sldId id="267" r:id="rId347"/>
    <p:sldId id="396" r:id="rId348"/>
    <p:sldId id="397" r:id="rId349"/>
    <p:sldId id="392" r:id="rId350"/>
    <p:sldId id="2076138280" r:id="rId351"/>
    <p:sldId id="2076138281" r:id="rId352"/>
    <p:sldId id="2076138282" r:id="rId353"/>
    <p:sldId id="266" r:id="rId354"/>
    <p:sldId id="2076138283" r:id="rId355"/>
    <p:sldId id="444" r:id="rId356"/>
    <p:sldId id="2076138284" r:id="rId357"/>
    <p:sldId id="451" r:id="rId358"/>
    <p:sldId id="446" r:id="rId359"/>
    <p:sldId id="2076138285" r:id="rId360"/>
    <p:sldId id="448" r:id="rId361"/>
    <p:sldId id="449" r:id="rId362"/>
    <p:sldId id="2076138286" r:id="rId363"/>
    <p:sldId id="2076138287" r:id="rId364"/>
    <p:sldId id="524" r:id="rId365"/>
    <p:sldId id="522" r:id="rId366"/>
    <p:sldId id="2076138288" r:id="rId367"/>
    <p:sldId id="523" r:id="rId368"/>
    <p:sldId id="2076138289" r:id="rId369"/>
    <p:sldId id="2076138290" r:id="rId370"/>
    <p:sldId id="527" r:id="rId371"/>
    <p:sldId id="526" r:id="rId372"/>
    <p:sldId id="2076138291" r:id="rId373"/>
    <p:sldId id="2076138292" r:id="rId374"/>
    <p:sldId id="2076138293" r:id="rId375"/>
    <p:sldId id="2076138294" r:id="rId376"/>
    <p:sldId id="409" r:id="rId377"/>
    <p:sldId id="410" r:id="rId378"/>
    <p:sldId id="2076138295" r:id="rId379"/>
    <p:sldId id="425" r:id="rId380"/>
    <p:sldId id="2076138296" r:id="rId381"/>
    <p:sldId id="432" r:id="rId382"/>
    <p:sldId id="2076138297" r:id="rId383"/>
    <p:sldId id="2076138298" r:id="rId384"/>
    <p:sldId id="2076138299" r:id="rId385"/>
    <p:sldId id="2076138300" r:id="rId386"/>
    <p:sldId id="529" r:id="rId387"/>
    <p:sldId id="2076138301" r:id="rId388"/>
    <p:sldId id="405" r:id="rId389"/>
    <p:sldId id="531" r:id="rId390"/>
    <p:sldId id="423" r:id="rId391"/>
    <p:sldId id="424" r:id="rId392"/>
    <p:sldId id="428" r:id="rId393"/>
    <p:sldId id="484" r:id="rId394"/>
    <p:sldId id="2076138302" r:id="rId395"/>
    <p:sldId id="429" r:id="rId396"/>
    <p:sldId id="2076138303" r:id="rId397"/>
    <p:sldId id="2076138304" r:id="rId398"/>
    <p:sldId id="2076138305" r:id="rId399"/>
    <p:sldId id="2076138306" r:id="rId400"/>
    <p:sldId id="2076138307" r:id="rId401"/>
    <p:sldId id="2076138308" r:id="rId402"/>
    <p:sldId id="2076138309" r:id="rId403"/>
    <p:sldId id="401" r:id="rId404"/>
    <p:sldId id="532" r:id="rId405"/>
    <p:sldId id="2076138310" r:id="rId406"/>
    <p:sldId id="2076138311" r:id="rId407"/>
    <p:sldId id="2076138312" r:id="rId408"/>
    <p:sldId id="2076138313" r:id="rId409"/>
    <p:sldId id="337" r:id="rId410"/>
    <p:sldId id="2076138314" r:id="rId411"/>
    <p:sldId id="2076138315" r:id="rId412"/>
    <p:sldId id="2076138316" r:id="rId413"/>
    <p:sldId id="2076138317" r:id="rId414"/>
    <p:sldId id="2076138318" r:id="rId415"/>
    <p:sldId id="2076138319" r:id="rId416"/>
    <p:sldId id="2076138320" r:id="rId417"/>
    <p:sldId id="2076138321" r:id="rId418"/>
    <p:sldId id="2076138322" r:id="rId419"/>
    <p:sldId id="2076138323" r:id="rId420"/>
    <p:sldId id="2076138324" r:id="rId421"/>
    <p:sldId id="2076138325" r:id="rId422"/>
    <p:sldId id="2076138326" r:id="rId423"/>
    <p:sldId id="2076138327" r:id="rId424"/>
    <p:sldId id="2076138328" r:id="rId425"/>
    <p:sldId id="2076138329" r:id="rId426"/>
    <p:sldId id="294" r:id="rId427"/>
    <p:sldId id="2076138330" r:id="rId428"/>
    <p:sldId id="2076138331" r:id="rId429"/>
    <p:sldId id="2076138332" r:id="rId430"/>
    <p:sldId id="2076138333" r:id="rId431"/>
    <p:sldId id="2076138334" r:id="rId432"/>
    <p:sldId id="2076138335" r:id="rId433"/>
    <p:sldId id="2076138336" r:id="rId434"/>
    <p:sldId id="2076138337" r:id="rId435"/>
    <p:sldId id="2076138338" r:id="rId436"/>
    <p:sldId id="271" r:id="rId437"/>
    <p:sldId id="2076138339" r:id="rId438"/>
    <p:sldId id="356" r:id="rId439"/>
    <p:sldId id="407" r:id="rId440"/>
    <p:sldId id="408" r:id="rId441"/>
    <p:sldId id="2076138340" r:id="rId442"/>
    <p:sldId id="2076138341" r:id="rId443"/>
    <p:sldId id="2076138342" r:id="rId444"/>
    <p:sldId id="2076138343" r:id="rId445"/>
    <p:sldId id="2076138344" r:id="rId446"/>
    <p:sldId id="2076138345" r:id="rId447"/>
    <p:sldId id="2076138346" r:id="rId448"/>
    <p:sldId id="2076138347" r:id="rId449"/>
    <p:sldId id="2076138348" r:id="rId450"/>
    <p:sldId id="450" r:id="rId451"/>
    <p:sldId id="2076138349" r:id="rId452"/>
    <p:sldId id="2076138350" r:id="rId453"/>
    <p:sldId id="2076138351" r:id="rId454"/>
    <p:sldId id="2076138352" r:id="rId455"/>
    <p:sldId id="417" r:id="rId456"/>
    <p:sldId id="418" r:id="rId457"/>
    <p:sldId id="419" r:id="rId458"/>
    <p:sldId id="420" r:id="rId459"/>
    <p:sldId id="421" r:id="rId460"/>
    <p:sldId id="2076138353" r:id="rId461"/>
    <p:sldId id="422" r:id="rId462"/>
    <p:sldId id="2076138354" r:id="rId463"/>
    <p:sldId id="2076138355" r:id="rId464"/>
    <p:sldId id="426" r:id="rId465"/>
    <p:sldId id="2076138356" r:id="rId466"/>
    <p:sldId id="2076138357" r:id="rId467"/>
    <p:sldId id="2076138358" r:id="rId468"/>
    <p:sldId id="2076138359" r:id="rId469"/>
    <p:sldId id="2076138360" r:id="rId470"/>
    <p:sldId id="2076138361" r:id="rId471"/>
    <p:sldId id="2076138362" r:id="rId472"/>
    <p:sldId id="440" r:id="rId473"/>
    <p:sldId id="2076138363" r:id="rId474"/>
    <p:sldId id="2076138364" r:id="rId475"/>
    <p:sldId id="2076138365" r:id="rId476"/>
    <p:sldId id="2076138366" r:id="rId477"/>
    <p:sldId id="2076138367" r:id="rId478"/>
    <p:sldId id="2076138368" r:id="rId479"/>
    <p:sldId id="2076138369" r:id="rId480"/>
    <p:sldId id="2076138370" r:id="rId481"/>
    <p:sldId id="439" r:id="rId482"/>
    <p:sldId id="322" r:id="rId483"/>
    <p:sldId id="353" r:id="rId484"/>
    <p:sldId id="2076138371" r:id="rId485"/>
    <p:sldId id="2076138372" r:id="rId486"/>
    <p:sldId id="2076138373" r:id="rId487"/>
    <p:sldId id="2076138374" r:id="rId488"/>
    <p:sldId id="2076138375" r:id="rId489"/>
    <p:sldId id="2076138376" r:id="rId490"/>
    <p:sldId id="2076138377" r:id="rId491"/>
    <p:sldId id="2076138378" r:id="rId492"/>
    <p:sldId id="260" r:id="rId493"/>
    <p:sldId id="2076138379" r:id="rId494"/>
    <p:sldId id="2076138380" r:id="rId495"/>
    <p:sldId id="2076138381" r:id="rId496"/>
    <p:sldId id="2076138382" r:id="rId497"/>
    <p:sldId id="2076138383" r:id="rId498"/>
    <p:sldId id="2076138384" r:id="rId499"/>
    <p:sldId id="2076138385" r:id="rId500"/>
    <p:sldId id="2076138386" r:id="rId501"/>
    <p:sldId id="2076138387" r:id="rId502"/>
    <p:sldId id="2076138388" r:id="rId503"/>
    <p:sldId id="2076138389" r:id="rId504"/>
    <p:sldId id="2076138390" r:id="rId505"/>
    <p:sldId id="2076138391" r:id="rId506"/>
    <p:sldId id="2076138392" r:id="rId507"/>
    <p:sldId id="2076138393" r:id="rId508"/>
    <p:sldId id="2076138394" r:id="rId509"/>
    <p:sldId id="2076138395" r:id="rId510"/>
    <p:sldId id="2076138396" r:id="rId511"/>
    <p:sldId id="2076138397" r:id="rId512"/>
    <p:sldId id="2076138398" r:id="rId513"/>
    <p:sldId id="2076138399" r:id="rId514"/>
    <p:sldId id="2076138400" r:id="rId515"/>
    <p:sldId id="2076138401" r:id="rId516"/>
    <p:sldId id="2076138402" r:id="rId517"/>
    <p:sldId id="2076138403" r:id="rId518"/>
    <p:sldId id="2076138404" r:id="rId519"/>
    <p:sldId id="2076138405" r:id="rId520"/>
    <p:sldId id="2076138406" r:id="rId521"/>
    <p:sldId id="2076138407" r:id="rId522"/>
    <p:sldId id="2076138408" r:id="rId523"/>
    <p:sldId id="2076138409" r:id="rId524"/>
    <p:sldId id="2076138410" r:id="rId525"/>
    <p:sldId id="2076138411" r:id="rId526"/>
    <p:sldId id="2076138412" r:id="rId527"/>
    <p:sldId id="2076138413" r:id="rId528"/>
    <p:sldId id="2076138414" r:id="rId529"/>
    <p:sldId id="2076138415" r:id="rId530"/>
    <p:sldId id="2076138416" r:id="rId531"/>
  </p:sldIdLst>
  <p:sldSz cx="12192000" cy="6858000"/>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genda" id="{C18F44EA-0EBB-4A2C-A97D-B50B6EF0FA6A}">
          <p14:sldIdLst>
            <p14:sldId id="2076138417"/>
            <p14:sldId id="2076138418"/>
            <p14:sldId id="2076138419"/>
            <p14:sldId id="2076138420"/>
            <p14:sldId id="2076138421"/>
          </p14:sldIdLst>
        </p14:section>
        <p14:section name="Center for minority veterans" id="{83CDB39C-EE52-4C83-8797-30818F939A39}">
          <p14:sldIdLst>
            <p14:sldId id="265"/>
            <p14:sldId id="291"/>
            <p14:sldId id="2076138161"/>
            <p14:sldId id="307"/>
            <p14:sldId id="296"/>
            <p14:sldId id="2076138163"/>
            <p14:sldId id="297"/>
            <p14:sldId id="2076138162"/>
            <p14:sldId id="331"/>
            <p14:sldId id="293"/>
          </p14:sldIdLst>
        </p14:section>
        <p14:section name="Debt Management" id="{B0C19716-F253-4EC1-AA36-39FF28BBCEC4}">
          <p14:sldIdLst>
            <p14:sldId id="256"/>
            <p14:sldId id="257"/>
            <p14:sldId id="258"/>
            <p14:sldId id="261"/>
            <p14:sldId id="259"/>
            <p14:sldId id="262"/>
            <p14:sldId id="268"/>
            <p14:sldId id="269"/>
            <p14:sldId id="308"/>
            <p14:sldId id="2076138164"/>
            <p14:sldId id="302"/>
            <p14:sldId id="304"/>
            <p14:sldId id="303"/>
            <p14:sldId id="277"/>
            <p14:sldId id="290"/>
            <p14:sldId id="287"/>
            <p14:sldId id="289"/>
            <p14:sldId id="279"/>
            <p14:sldId id="2076138165"/>
            <p14:sldId id="292"/>
            <p14:sldId id="281"/>
            <p14:sldId id="305"/>
            <p14:sldId id="284"/>
            <p14:sldId id="285"/>
            <p14:sldId id="295"/>
            <p14:sldId id="2076138166"/>
            <p14:sldId id="2076138167"/>
            <p14:sldId id="300"/>
            <p14:sldId id="298"/>
            <p14:sldId id="299"/>
            <p14:sldId id="306"/>
            <p14:sldId id="278"/>
          </p14:sldIdLst>
        </p14:section>
        <p14:section name="Navigating Politics" id="{9C9B7508-EE12-4D70-A830-EE1BCDC43DA0}">
          <p14:sldIdLst>
            <p14:sldId id="2076138168"/>
            <p14:sldId id="2076138169"/>
            <p14:sldId id="274"/>
            <p14:sldId id="275"/>
            <p14:sldId id="263"/>
          </p14:sldIdLst>
        </p14:section>
        <p14:section name="ChampVA &amp; Caregiver" id="{32DF8367-EE1E-4DDE-96E8-DE5AF0DC4DA8}">
          <p14:sldIdLst>
            <p14:sldId id="2076138170"/>
            <p14:sldId id="2076138171"/>
            <p14:sldId id="2076138172"/>
            <p14:sldId id="2076138173"/>
            <p14:sldId id="280"/>
            <p14:sldId id="282"/>
            <p14:sldId id="276"/>
            <p14:sldId id="283"/>
            <p14:sldId id="2076138174"/>
            <p14:sldId id="2076138175"/>
            <p14:sldId id="2076138176"/>
            <p14:sldId id="2076138177"/>
            <p14:sldId id="2076138178"/>
            <p14:sldId id="2076138179"/>
            <p14:sldId id="286"/>
            <p14:sldId id="2076138180"/>
            <p14:sldId id="288"/>
            <p14:sldId id="2076138181"/>
            <p14:sldId id="2076138182"/>
            <p14:sldId id="2076138183"/>
            <p14:sldId id="2076138184"/>
            <p14:sldId id="2076138185"/>
            <p14:sldId id="2076138186"/>
            <p14:sldId id="2076138187"/>
            <p14:sldId id="2076138188"/>
            <p14:sldId id="2076138189"/>
            <p14:sldId id="2076138190"/>
          </p14:sldIdLst>
        </p14:section>
        <p14:section name="Ancillary Benefits" id="{857E7A92-5CCE-4FB0-94F9-E7FEF9E03A01}">
          <p14:sldIdLst>
            <p14:sldId id="345"/>
            <p14:sldId id="333"/>
            <p14:sldId id="332"/>
            <p14:sldId id="398"/>
            <p14:sldId id="2076138191"/>
            <p14:sldId id="2076138192"/>
            <p14:sldId id="368"/>
            <p14:sldId id="411"/>
            <p14:sldId id="412"/>
            <p14:sldId id="514"/>
            <p14:sldId id="413"/>
            <p14:sldId id="414"/>
            <p14:sldId id="485"/>
            <p14:sldId id="478"/>
            <p14:sldId id="479"/>
            <p14:sldId id="480"/>
            <p14:sldId id="481"/>
            <p14:sldId id="482"/>
            <p14:sldId id="483"/>
            <p14:sldId id="415"/>
            <p14:sldId id="416"/>
            <p14:sldId id="360"/>
            <p14:sldId id="437"/>
            <p14:sldId id="438"/>
            <p14:sldId id="347"/>
            <p14:sldId id="441"/>
            <p14:sldId id="442"/>
            <p14:sldId id="443"/>
            <p14:sldId id="351"/>
            <p14:sldId id="352"/>
            <p14:sldId id="515"/>
            <p14:sldId id="2076138193"/>
            <p14:sldId id="354"/>
            <p14:sldId id="355"/>
            <p14:sldId id="334"/>
            <p14:sldId id="516"/>
            <p14:sldId id="2076138194"/>
            <p14:sldId id="343"/>
            <p14:sldId id="344"/>
            <p14:sldId id="359"/>
            <p14:sldId id="2076138195"/>
            <p14:sldId id="270"/>
            <p14:sldId id="357"/>
            <p14:sldId id="445"/>
            <p14:sldId id="341"/>
            <p14:sldId id="336"/>
            <p14:sldId id="349"/>
            <p14:sldId id="350"/>
            <p14:sldId id="316"/>
            <p14:sldId id="367"/>
            <p14:sldId id="301"/>
            <p14:sldId id="447"/>
            <p14:sldId id="330"/>
            <p14:sldId id="319"/>
            <p14:sldId id="2076138196"/>
            <p14:sldId id="365"/>
            <p14:sldId id="455"/>
            <p14:sldId id="366"/>
            <p14:sldId id="370"/>
            <p14:sldId id="371"/>
            <p14:sldId id="454"/>
            <p14:sldId id="433"/>
            <p14:sldId id="498"/>
            <p14:sldId id="499"/>
            <p14:sldId id="500"/>
            <p14:sldId id="501"/>
            <p14:sldId id="502"/>
            <p14:sldId id="503"/>
            <p14:sldId id="504"/>
            <p14:sldId id="505"/>
            <p14:sldId id="434"/>
            <p14:sldId id="435"/>
            <p14:sldId id="436"/>
            <p14:sldId id="393"/>
            <p14:sldId id="384"/>
            <p14:sldId id="385"/>
            <p14:sldId id="386"/>
            <p14:sldId id="372"/>
            <p14:sldId id="477"/>
            <p14:sldId id="476"/>
            <p14:sldId id="373"/>
            <p14:sldId id="456"/>
            <p14:sldId id="457"/>
            <p14:sldId id="458"/>
            <p14:sldId id="459"/>
            <p14:sldId id="460"/>
            <p14:sldId id="461"/>
            <p14:sldId id="462"/>
            <p14:sldId id="463"/>
            <p14:sldId id="464"/>
            <p14:sldId id="465"/>
            <p14:sldId id="466"/>
            <p14:sldId id="467"/>
            <p14:sldId id="468"/>
            <p14:sldId id="472"/>
            <p14:sldId id="471"/>
            <p14:sldId id="470"/>
            <p14:sldId id="473"/>
            <p14:sldId id="518"/>
            <p14:sldId id="519"/>
            <p14:sldId id="521"/>
            <p14:sldId id="517"/>
            <p14:sldId id="506"/>
            <p14:sldId id="507"/>
            <p14:sldId id="508"/>
            <p14:sldId id="2076138197"/>
            <p14:sldId id="509"/>
            <p14:sldId id="510"/>
            <p14:sldId id="511"/>
            <p14:sldId id="512"/>
            <p14:sldId id="2076138198"/>
            <p14:sldId id="513"/>
            <p14:sldId id="2076138199"/>
            <p14:sldId id="2076138200"/>
            <p14:sldId id="2076138201"/>
            <p14:sldId id="2076138202"/>
            <p14:sldId id="495"/>
            <p14:sldId id="2076138203"/>
          </p14:sldIdLst>
        </p14:section>
        <p14:section name="National Guard and reserve benefits" id="{106B7EFA-C36F-4ACC-86DE-B795E0670D1C}">
          <p14:sldIdLst>
            <p14:sldId id="2076138204"/>
            <p14:sldId id="2076138205"/>
            <p14:sldId id="2076138206"/>
            <p14:sldId id="387"/>
            <p14:sldId id="452"/>
            <p14:sldId id="378"/>
            <p14:sldId id="2076138207"/>
            <p14:sldId id="2076138208"/>
            <p14:sldId id="453"/>
            <p14:sldId id="2076138209"/>
            <p14:sldId id="2076138210"/>
            <p14:sldId id="2076138211"/>
            <p14:sldId id="427"/>
            <p14:sldId id="431"/>
            <p14:sldId id="2076138212"/>
            <p14:sldId id="2076138213"/>
            <p14:sldId id="2076138214"/>
            <p14:sldId id="2076138215"/>
            <p14:sldId id="2076138216"/>
            <p14:sldId id="2076138217"/>
            <p14:sldId id="2076138218"/>
            <p14:sldId id="2076138219"/>
            <p14:sldId id="2076138220"/>
            <p14:sldId id="389"/>
            <p14:sldId id="430"/>
            <p14:sldId id="2076138221"/>
            <p14:sldId id="2076138222"/>
            <p14:sldId id="2076138223"/>
            <p14:sldId id="2076138224"/>
            <p14:sldId id="2076138225"/>
            <p14:sldId id="2076138226"/>
            <p14:sldId id="2076138227"/>
            <p14:sldId id="2076138228"/>
            <p14:sldId id="2076138229"/>
            <p14:sldId id="2076138230"/>
            <p14:sldId id="475"/>
            <p14:sldId id="2076138231"/>
            <p14:sldId id="2076138232"/>
            <p14:sldId id="2076138233"/>
            <p14:sldId id="2076138234"/>
            <p14:sldId id="474"/>
            <p14:sldId id="2076138235"/>
            <p14:sldId id="2076138236"/>
            <p14:sldId id="2076138237"/>
            <p14:sldId id="520"/>
            <p14:sldId id="2076138238"/>
            <p14:sldId id="2076138239"/>
            <p14:sldId id="363"/>
            <p14:sldId id="2076138240"/>
            <p14:sldId id="489"/>
            <p14:sldId id="2076138241"/>
            <p14:sldId id="2076138242"/>
            <p14:sldId id="488"/>
            <p14:sldId id="2076138243"/>
            <p14:sldId id="2076138244"/>
            <p14:sldId id="490"/>
            <p14:sldId id="486"/>
            <p14:sldId id="2076138245"/>
            <p14:sldId id="492"/>
            <p14:sldId id="491"/>
            <p14:sldId id="494"/>
            <p14:sldId id="2076138246"/>
            <p14:sldId id="496"/>
            <p14:sldId id="2076138247"/>
            <p14:sldId id="2076138248"/>
          </p14:sldIdLst>
        </p14:section>
        <p14:section name="Deputy Director" id="{8FC58053-5568-4798-B094-0A0011FDE2E3}">
          <p14:sldIdLst>
            <p14:sldId id="2076138249"/>
            <p14:sldId id="272"/>
            <p14:sldId id="273"/>
            <p14:sldId id="2076138250"/>
          </p14:sldIdLst>
        </p14:section>
        <p14:section name="TVB" id="{D2DE11CA-88B4-4665-94E5-D849029B0BFD}">
          <p14:sldIdLst>
            <p14:sldId id="2076138251"/>
            <p14:sldId id="2076138252"/>
            <p14:sldId id="2076138253"/>
            <p14:sldId id="548"/>
            <p14:sldId id="549"/>
            <p14:sldId id="550"/>
            <p14:sldId id="551"/>
            <p14:sldId id="577"/>
            <p14:sldId id="576"/>
            <p14:sldId id="554"/>
            <p14:sldId id="555"/>
            <p14:sldId id="2076138254"/>
            <p14:sldId id="546"/>
            <p14:sldId id="552"/>
            <p14:sldId id="558"/>
            <p14:sldId id="559"/>
            <p14:sldId id="556"/>
            <p14:sldId id="557"/>
            <p14:sldId id="2076138255"/>
            <p14:sldId id="2076138256"/>
            <p14:sldId id="2076138257"/>
            <p14:sldId id="561"/>
            <p14:sldId id="562"/>
            <p14:sldId id="560"/>
            <p14:sldId id="563"/>
            <p14:sldId id="564"/>
            <p14:sldId id="565"/>
            <p14:sldId id="567"/>
            <p14:sldId id="568"/>
            <p14:sldId id="570"/>
            <p14:sldId id="575"/>
            <p14:sldId id="572"/>
            <p14:sldId id="2076138258"/>
            <p14:sldId id="2076138259"/>
            <p14:sldId id="399"/>
            <p14:sldId id="2076138260"/>
            <p14:sldId id="2076138261"/>
            <p14:sldId id="2076138262"/>
            <p14:sldId id="2076138263"/>
            <p14:sldId id="2076138264"/>
            <p14:sldId id="2076138265"/>
            <p14:sldId id="2076138266"/>
            <p14:sldId id="2076138267"/>
            <p14:sldId id="2076138268"/>
            <p14:sldId id="2076138269"/>
            <p14:sldId id="2076138270"/>
            <p14:sldId id="525"/>
            <p14:sldId id="579"/>
            <p14:sldId id="578"/>
          </p14:sldIdLst>
        </p14:section>
        <p14:section name="M21" id="{B650EE08-A5CC-43E0-B488-82A67B1C450A}">
          <p14:sldIdLst>
            <p14:sldId id="2076138271"/>
            <p14:sldId id="2076138272"/>
            <p14:sldId id="2076138273"/>
            <p14:sldId id="264"/>
            <p14:sldId id="2076138274"/>
            <p14:sldId id="2076138275"/>
            <p14:sldId id="2076138276"/>
            <p14:sldId id="388"/>
            <p14:sldId id="395"/>
            <p14:sldId id="2076138277"/>
            <p14:sldId id="2076138278"/>
            <p14:sldId id="390"/>
            <p14:sldId id="2076138279"/>
            <p14:sldId id="267"/>
            <p14:sldId id="396"/>
            <p14:sldId id="397"/>
            <p14:sldId id="392"/>
            <p14:sldId id="2076138280"/>
          </p14:sldIdLst>
        </p14:section>
        <p14:section name="PACT vs. Gulf War" id="{A3C0B0B9-DC5E-4D27-9851-4EAEDFAE6423}">
          <p14:sldIdLst>
            <p14:sldId id="2076138281"/>
            <p14:sldId id="2076138282"/>
            <p14:sldId id="266"/>
            <p14:sldId id="2076138283"/>
            <p14:sldId id="444"/>
            <p14:sldId id="2076138284"/>
            <p14:sldId id="451"/>
            <p14:sldId id="446"/>
            <p14:sldId id="2076138285"/>
            <p14:sldId id="448"/>
            <p14:sldId id="449"/>
            <p14:sldId id="2076138286"/>
            <p14:sldId id="2076138287"/>
            <p14:sldId id="524"/>
            <p14:sldId id="522"/>
            <p14:sldId id="2076138288"/>
            <p14:sldId id="523"/>
            <p14:sldId id="2076138289"/>
            <p14:sldId id="2076138290"/>
            <p14:sldId id="527"/>
            <p14:sldId id="526"/>
            <p14:sldId id="2076138291"/>
            <p14:sldId id="2076138292"/>
            <p14:sldId id="2076138293"/>
            <p14:sldId id="2076138294"/>
            <p14:sldId id="409"/>
            <p14:sldId id="410"/>
            <p14:sldId id="2076138295"/>
            <p14:sldId id="425"/>
            <p14:sldId id="2076138296"/>
            <p14:sldId id="432"/>
            <p14:sldId id="2076138297"/>
            <p14:sldId id="2076138298"/>
            <p14:sldId id="2076138299"/>
            <p14:sldId id="2076138300"/>
            <p14:sldId id="529"/>
            <p14:sldId id="2076138301"/>
            <p14:sldId id="405"/>
            <p14:sldId id="531"/>
            <p14:sldId id="423"/>
            <p14:sldId id="424"/>
            <p14:sldId id="428"/>
            <p14:sldId id="484"/>
            <p14:sldId id="2076138302"/>
            <p14:sldId id="429"/>
            <p14:sldId id="2076138303"/>
            <p14:sldId id="2076138304"/>
            <p14:sldId id="2076138305"/>
            <p14:sldId id="2076138306"/>
            <p14:sldId id="2076138307"/>
            <p14:sldId id="2076138308"/>
            <p14:sldId id="2076138309"/>
            <p14:sldId id="401"/>
            <p14:sldId id="532"/>
            <p14:sldId id="2076138310"/>
            <p14:sldId id="2076138311"/>
            <p14:sldId id="2076138312"/>
            <p14:sldId id="2076138313"/>
            <p14:sldId id="337"/>
            <p14:sldId id="2076138314"/>
            <p14:sldId id="2076138315"/>
          </p14:sldIdLst>
        </p14:section>
        <p14:section name="Incarcerated veterans" id="{8B387043-443E-497A-BFFF-715A699F0786}">
          <p14:sldIdLst>
            <p14:sldId id="2076138316"/>
            <p14:sldId id="2076138317"/>
            <p14:sldId id="2076138318"/>
            <p14:sldId id="2076138319"/>
            <p14:sldId id="2076138320"/>
            <p14:sldId id="2076138321"/>
            <p14:sldId id="2076138322"/>
            <p14:sldId id="2076138323"/>
            <p14:sldId id="2076138324"/>
            <p14:sldId id="2076138325"/>
            <p14:sldId id="2076138326"/>
            <p14:sldId id="2076138327"/>
            <p14:sldId id="2076138328"/>
            <p14:sldId id="2076138329"/>
            <p14:sldId id="294"/>
            <p14:sldId id="2076138330"/>
            <p14:sldId id="2076138331"/>
            <p14:sldId id="2076138332"/>
            <p14:sldId id="2076138333"/>
            <p14:sldId id="2076138334"/>
            <p14:sldId id="2076138335"/>
            <p14:sldId id="2076138336"/>
          </p14:sldIdLst>
        </p14:section>
        <p14:section name="Whats new" id="{76FA37AB-1B4A-4F2C-B813-28CC1475D429}">
          <p14:sldIdLst>
            <p14:sldId id="2076138337"/>
            <p14:sldId id="2076138338"/>
            <p14:sldId id="271"/>
            <p14:sldId id="2076138339"/>
            <p14:sldId id="356"/>
            <p14:sldId id="407"/>
            <p14:sldId id="408"/>
            <p14:sldId id="2076138340"/>
            <p14:sldId id="2076138341"/>
            <p14:sldId id="2076138342"/>
            <p14:sldId id="2076138343"/>
            <p14:sldId id="2076138344"/>
            <p14:sldId id="2076138345"/>
            <p14:sldId id="2076138346"/>
            <p14:sldId id="2076138347"/>
            <p14:sldId id="2076138348"/>
            <p14:sldId id="450"/>
            <p14:sldId id="2076138349"/>
            <p14:sldId id="2076138350"/>
            <p14:sldId id="2076138351"/>
            <p14:sldId id="2076138352"/>
            <p14:sldId id="417"/>
            <p14:sldId id="418"/>
            <p14:sldId id="419"/>
            <p14:sldId id="420"/>
            <p14:sldId id="421"/>
            <p14:sldId id="2076138353"/>
            <p14:sldId id="422"/>
            <p14:sldId id="2076138354"/>
            <p14:sldId id="2076138355"/>
            <p14:sldId id="426"/>
            <p14:sldId id="2076138356"/>
            <p14:sldId id="2076138357"/>
            <p14:sldId id="2076138358"/>
            <p14:sldId id="2076138359"/>
            <p14:sldId id="2076138360"/>
            <p14:sldId id="2076138361"/>
            <p14:sldId id="2076138362"/>
            <p14:sldId id="440"/>
            <p14:sldId id="2076138363"/>
            <p14:sldId id="2076138364"/>
            <p14:sldId id="2076138365"/>
            <p14:sldId id="2076138366"/>
            <p14:sldId id="2076138367"/>
            <p14:sldId id="2076138368"/>
            <p14:sldId id="2076138369"/>
            <p14:sldId id="2076138370"/>
            <p14:sldId id="439"/>
            <p14:sldId id="322"/>
            <p14:sldId id="353"/>
            <p14:sldId id="2076138371"/>
            <p14:sldId id="2076138372"/>
            <p14:sldId id="2076138373"/>
            <p14:sldId id="2076138374"/>
          </p14:sldIdLst>
        </p14:section>
        <p14:section name="Digestive" id="{BA75DDDD-2162-41B6-8867-74538576225E}">
          <p14:sldIdLst>
            <p14:sldId id="2076138375"/>
            <p14:sldId id="2076138376"/>
            <p14:sldId id="2076138377"/>
            <p14:sldId id="2076138378"/>
            <p14:sldId id="260"/>
            <p14:sldId id="2076138379"/>
            <p14:sldId id="2076138380"/>
            <p14:sldId id="2076138381"/>
            <p14:sldId id="2076138382"/>
            <p14:sldId id="2076138383"/>
            <p14:sldId id="2076138384"/>
            <p14:sldId id="2076138385"/>
            <p14:sldId id="2076138386"/>
            <p14:sldId id="2076138387"/>
            <p14:sldId id="2076138388"/>
            <p14:sldId id="2076138389"/>
            <p14:sldId id="2076138390"/>
            <p14:sldId id="2076138391"/>
            <p14:sldId id="2076138392"/>
            <p14:sldId id="2076138393"/>
            <p14:sldId id="2076138394"/>
            <p14:sldId id="2076138395"/>
            <p14:sldId id="2076138396"/>
            <p14:sldId id="2076138397"/>
            <p14:sldId id="2076138398"/>
            <p14:sldId id="2076138399"/>
            <p14:sldId id="2076138400"/>
            <p14:sldId id="2076138401"/>
            <p14:sldId id="2076138402"/>
            <p14:sldId id="2076138403"/>
            <p14:sldId id="2076138404"/>
            <p14:sldId id="2076138405"/>
            <p14:sldId id="2076138406"/>
            <p14:sldId id="2076138407"/>
            <p14:sldId id="2076138408"/>
            <p14:sldId id="2076138409"/>
            <p14:sldId id="2076138410"/>
            <p14:sldId id="2076138411"/>
            <p14:sldId id="2076138412"/>
            <p14:sldId id="2076138413"/>
            <p14:sldId id="2076138414"/>
            <p14:sldId id="2076138415"/>
            <p14:sldId id="2076138416"/>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ckson, Cynthia R." initials="JCR" lastIdx="4" clrIdx="0">
    <p:extLst>
      <p:ext uri="{19B8F6BF-5375-455C-9EA6-DF929625EA0E}">
        <p15:presenceInfo xmlns:p15="http://schemas.microsoft.com/office/powerpoint/2012/main" userId="S-1-5-21-776561741-1292428093-725345543-319946" providerId="AD"/>
      </p:ext>
    </p:extLst>
  </p:cmAuthor>
  <p:cmAuthor id="2" name="Walker, Debra" initials="WD" lastIdx="1" clrIdx="1">
    <p:extLst>
      <p:ext uri="{19B8F6BF-5375-455C-9EA6-DF929625EA0E}">
        <p15:presenceInfo xmlns:p15="http://schemas.microsoft.com/office/powerpoint/2012/main" userId="S-1-5-21-776561741-1292428093-725345543-48613" providerId="AD"/>
      </p:ext>
    </p:extLst>
  </p:cmAuthor>
  <p:cmAuthor id="3" name="Culzoni, Katherine (Kate) (Creative Business Solutions)" initials="CK((BS" lastIdx="1" clrIdx="2">
    <p:extLst>
      <p:ext uri="{19B8F6BF-5375-455C-9EA6-DF929625EA0E}">
        <p15:presenceInfo xmlns:p15="http://schemas.microsoft.com/office/powerpoint/2012/main" userId="S::Katherine.Culzoni@va.gov::cc5de7fc-5851-4319-bc6c-145652b157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F8F9FD"/>
    <a:srgbClr val="FFFFFF"/>
    <a:srgbClr val="002F56"/>
    <a:srgbClr val="00823B"/>
    <a:srgbClr val="CC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162" autoAdjust="0"/>
    <p:restoredTop sz="72874" autoAdjust="0"/>
  </p:normalViewPr>
  <p:slideViewPr>
    <p:cSldViewPr snapToGrid="0">
      <p:cViewPr varScale="1">
        <p:scale>
          <a:sx n="50" d="100"/>
          <a:sy n="50" d="100"/>
        </p:scale>
        <p:origin x="1572"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9.xml"/><Relationship Id="rId21" Type="http://schemas.openxmlformats.org/officeDocument/2006/relationships/slide" Target="slides/slide3.xml"/><Relationship Id="rId324" Type="http://schemas.openxmlformats.org/officeDocument/2006/relationships/slide" Target="slides/slide306.xml"/><Relationship Id="rId531" Type="http://schemas.openxmlformats.org/officeDocument/2006/relationships/slide" Target="slides/slide513.xml"/><Relationship Id="rId170" Type="http://schemas.openxmlformats.org/officeDocument/2006/relationships/slide" Target="slides/slide152.xml"/><Relationship Id="rId268" Type="http://schemas.openxmlformats.org/officeDocument/2006/relationships/slide" Target="slides/slide250.xml"/><Relationship Id="rId475" Type="http://schemas.openxmlformats.org/officeDocument/2006/relationships/slide" Target="slides/slide457.xml"/><Relationship Id="rId32" Type="http://schemas.openxmlformats.org/officeDocument/2006/relationships/slide" Target="slides/slide14.xml"/><Relationship Id="rId128" Type="http://schemas.openxmlformats.org/officeDocument/2006/relationships/slide" Target="slides/slide110.xml"/><Relationship Id="rId335" Type="http://schemas.openxmlformats.org/officeDocument/2006/relationships/slide" Target="slides/slide317.xml"/><Relationship Id="rId181" Type="http://schemas.openxmlformats.org/officeDocument/2006/relationships/slide" Target="slides/slide163.xml"/><Relationship Id="rId402" Type="http://schemas.openxmlformats.org/officeDocument/2006/relationships/slide" Target="slides/slide384.xml"/><Relationship Id="rId279" Type="http://schemas.openxmlformats.org/officeDocument/2006/relationships/slide" Target="slides/slide261.xml"/><Relationship Id="rId486" Type="http://schemas.openxmlformats.org/officeDocument/2006/relationships/slide" Target="slides/slide468.xml"/><Relationship Id="rId43" Type="http://schemas.openxmlformats.org/officeDocument/2006/relationships/slide" Target="slides/slide25.xml"/><Relationship Id="rId139" Type="http://schemas.openxmlformats.org/officeDocument/2006/relationships/slide" Target="slides/slide121.xml"/><Relationship Id="rId290" Type="http://schemas.openxmlformats.org/officeDocument/2006/relationships/slide" Target="slides/slide272.xml"/><Relationship Id="rId304" Type="http://schemas.openxmlformats.org/officeDocument/2006/relationships/slide" Target="slides/slide286.xml"/><Relationship Id="rId346" Type="http://schemas.openxmlformats.org/officeDocument/2006/relationships/slide" Target="slides/slide328.xml"/><Relationship Id="rId388" Type="http://schemas.openxmlformats.org/officeDocument/2006/relationships/slide" Target="slides/slide370.xml"/><Relationship Id="rId511" Type="http://schemas.openxmlformats.org/officeDocument/2006/relationships/slide" Target="slides/slide493.xml"/><Relationship Id="rId85" Type="http://schemas.openxmlformats.org/officeDocument/2006/relationships/slide" Target="slides/slide67.xml"/><Relationship Id="rId150" Type="http://schemas.openxmlformats.org/officeDocument/2006/relationships/slide" Target="slides/slide132.xml"/><Relationship Id="rId192" Type="http://schemas.openxmlformats.org/officeDocument/2006/relationships/slide" Target="slides/slide174.xml"/><Relationship Id="rId206" Type="http://schemas.openxmlformats.org/officeDocument/2006/relationships/slide" Target="slides/slide188.xml"/><Relationship Id="rId413" Type="http://schemas.openxmlformats.org/officeDocument/2006/relationships/slide" Target="slides/slide395.xml"/><Relationship Id="rId248" Type="http://schemas.openxmlformats.org/officeDocument/2006/relationships/slide" Target="slides/slide230.xml"/><Relationship Id="rId455" Type="http://schemas.openxmlformats.org/officeDocument/2006/relationships/slide" Target="slides/slide437.xml"/><Relationship Id="rId497" Type="http://schemas.openxmlformats.org/officeDocument/2006/relationships/slide" Target="slides/slide479.xml"/><Relationship Id="rId12" Type="http://schemas.openxmlformats.org/officeDocument/2006/relationships/slideMaster" Target="slideMasters/slideMaster12.xml"/><Relationship Id="rId108" Type="http://schemas.openxmlformats.org/officeDocument/2006/relationships/slide" Target="slides/slide90.xml"/><Relationship Id="rId315" Type="http://schemas.openxmlformats.org/officeDocument/2006/relationships/slide" Target="slides/slide297.xml"/><Relationship Id="rId357" Type="http://schemas.openxmlformats.org/officeDocument/2006/relationships/slide" Target="slides/slide339.xml"/><Relationship Id="rId522" Type="http://schemas.openxmlformats.org/officeDocument/2006/relationships/slide" Target="slides/slide504.xml"/><Relationship Id="rId54" Type="http://schemas.openxmlformats.org/officeDocument/2006/relationships/slide" Target="slides/slide36.xml"/><Relationship Id="rId96" Type="http://schemas.openxmlformats.org/officeDocument/2006/relationships/slide" Target="slides/slide78.xml"/><Relationship Id="rId161" Type="http://schemas.openxmlformats.org/officeDocument/2006/relationships/slide" Target="slides/slide143.xml"/><Relationship Id="rId217" Type="http://schemas.openxmlformats.org/officeDocument/2006/relationships/slide" Target="slides/slide199.xml"/><Relationship Id="rId399" Type="http://schemas.openxmlformats.org/officeDocument/2006/relationships/slide" Target="slides/slide381.xml"/><Relationship Id="rId259" Type="http://schemas.openxmlformats.org/officeDocument/2006/relationships/slide" Target="slides/slide241.xml"/><Relationship Id="rId424" Type="http://schemas.openxmlformats.org/officeDocument/2006/relationships/slide" Target="slides/slide406.xml"/><Relationship Id="rId466" Type="http://schemas.openxmlformats.org/officeDocument/2006/relationships/slide" Target="slides/slide448.xml"/><Relationship Id="rId23" Type="http://schemas.openxmlformats.org/officeDocument/2006/relationships/slide" Target="slides/slide5.xml"/><Relationship Id="rId119" Type="http://schemas.openxmlformats.org/officeDocument/2006/relationships/slide" Target="slides/slide101.xml"/><Relationship Id="rId270" Type="http://schemas.openxmlformats.org/officeDocument/2006/relationships/slide" Target="slides/slide252.xml"/><Relationship Id="rId326" Type="http://schemas.openxmlformats.org/officeDocument/2006/relationships/slide" Target="slides/slide308.xml"/><Relationship Id="rId533" Type="http://schemas.openxmlformats.org/officeDocument/2006/relationships/commentAuthors" Target="commentAuthors.xml"/><Relationship Id="rId65" Type="http://schemas.openxmlformats.org/officeDocument/2006/relationships/slide" Target="slides/slide47.xml"/><Relationship Id="rId130" Type="http://schemas.openxmlformats.org/officeDocument/2006/relationships/slide" Target="slides/slide112.xml"/><Relationship Id="rId368" Type="http://schemas.openxmlformats.org/officeDocument/2006/relationships/slide" Target="slides/slide350.xml"/><Relationship Id="rId172" Type="http://schemas.openxmlformats.org/officeDocument/2006/relationships/slide" Target="slides/slide154.xml"/><Relationship Id="rId228" Type="http://schemas.openxmlformats.org/officeDocument/2006/relationships/slide" Target="slides/slide210.xml"/><Relationship Id="rId435" Type="http://schemas.openxmlformats.org/officeDocument/2006/relationships/slide" Target="slides/slide417.xml"/><Relationship Id="rId477" Type="http://schemas.openxmlformats.org/officeDocument/2006/relationships/slide" Target="slides/slide459.xml"/><Relationship Id="rId281" Type="http://schemas.openxmlformats.org/officeDocument/2006/relationships/slide" Target="slides/slide263.xml"/><Relationship Id="rId337" Type="http://schemas.openxmlformats.org/officeDocument/2006/relationships/slide" Target="slides/slide319.xml"/><Relationship Id="rId502" Type="http://schemas.openxmlformats.org/officeDocument/2006/relationships/slide" Target="slides/slide484.xml"/><Relationship Id="rId34" Type="http://schemas.openxmlformats.org/officeDocument/2006/relationships/slide" Target="slides/slide16.xml"/><Relationship Id="rId76" Type="http://schemas.openxmlformats.org/officeDocument/2006/relationships/slide" Target="slides/slide58.xml"/><Relationship Id="rId141" Type="http://schemas.openxmlformats.org/officeDocument/2006/relationships/slide" Target="slides/slide123.xml"/><Relationship Id="rId379" Type="http://schemas.openxmlformats.org/officeDocument/2006/relationships/slide" Target="slides/slide361.xml"/><Relationship Id="rId7" Type="http://schemas.openxmlformats.org/officeDocument/2006/relationships/slideMaster" Target="slideMasters/slideMaster7.xml"/><Relationship Id="rId183" Type="http://schemas.openxmlformats.org/officeDocument/2006/relationships/slide" Target="slides/slide165.xml"/><Relationship Id="rId239" Type="http://schemas.openxmlformats.org/officeDocument/2006/relationships/slide" Target="slides/slide221.xml"/><Relationship Id="rId390" Type="http://schemas.openxmlformats.org/officeDocument/2006/relationships/slide" Target="slides/slide372.xml"/><Relationship Id="rId404" Type="http://schemas.openxmlformats.org/officeDocument/2006/relationships/slide" Target="slides/slide386.xml"/><Relationship Id="rId446" Type="http://schemas.openxmlformats.org/officeDocument/2006/relationships/slide" Target="slides/slide428.xml"/><Relationship Id="rId250" Type="http://schemas.openxmlformats.org/officeDocument/2006/relationships/slide" Target="slides/slide232.xml"/><Relationship Id="rId292" Type="http://schemas.openxmlformats.org/officeDocument/2006/relationships/slide" Target="slides/slide274.xml"/><Relationship Id="rId306" Type="http://schemas.openxmlformats.org/officeDocument/2006/relationships/slide" Target="slides/slide288.xml"/><Relationship Id="rId488" Type="http://schemas.openxmlformats.org/officeDocument/2006/relationships/slide" Target="slides/slide470.xml"/><Relationship Id="rId45" Type="http://schemas.openxmlformats.org/officeDocument/2006/relationships/slide" Target="slides/slide27.xml"/><Relationship Id="rId87" Type="http://schemas.openxmlformats.org/officeDocument/2006/relationships/slide" Target="slides/slide69.xml"/><Relationship Id="rId110" Type="http://schemas.openxmlformats.org/officeDocument/2006/relationships/slide" Target="slides/slide92.xml"/><Relationship Id="rId348" Type="http://schemas.openxmlformats.org/officeDocument/2006/relationships/slide" Target="slides/slide330.xml"/><Relationship Id="rId513" Type="http://schemas.openxmlformats.org/officeDocument/2006/relationships/slide" Target="slides/slide495.xml"/><Relationship Id="rId152" Type="http://schemas.openxmlformats.org/officeDocument/2006/relationships/slide" Target="slides/slide134.xml"/><Relationship Id="rId194" Type="http://schemas.openxmlformats.org/officeDocument/2006/relationships/slide" Target="slides/slide176.xml"/><Relationship Id="rId208" Type="http://schemas.openxmlformats.org/officeDocument/2006/relationships/slide" Target="slides/slide190.xml"/><Relationship Id="rId415" Type="http://schemas.openxmlformats.org/officeDocument/2006/relationships/slide" Target="slides/slide397.xml"/><Relationship Id="rId457" Type="http://schemas.openxmlformats.org/officeDocument/2006/relationships/slide" Target="slides/slide439.xml"/><Relationship Id="rId261" Type="http://schemas.openxmlformats.org/officeDocument/2006/relationships/slide" Target="slides/slide243.xml"/><Relationship Id="rId499" Type="http://schemas.openxmlformats.org/officeDocument/2006/relationships/slide" Target="slides/slide481.xml"/><Relationship Id="rId14" Type="http://schemas.openxmlformats.org/officeDocument/2006/relationships/slideMaster" Target="slideMasters/slideMaster14.xml"/><Relationship Id="rId56" Type="http://schemas.openxmlformats.org/officeDocument/2006/relationships/slide" Target="slides/slide38.xml"/><Relationship Id="rId317" Type="http://schemas.openxmlformats.org/officeDocument/2006/relationships/slide" Target="slides/slide299.xml"/><Relationship Id="rId359" Type="http://schemas.openxmlformats.org/officeDocument/2006/relationships/slide" Target="slides/slide341.xml"/><Relationship Id="rId524" Type="http://schemas.openxmlformats.org/officeDocument/2006/relationships/slide" Target="slides/slide506.xml"/><Relationship Id="rId98" Type="http://schemas.openxmlformats.org/officeDocument/2006/relationships/slide" Target="slides/slide80.xml"/><Relationship Id="rId121" Type="http://schemas.openxmlformats.org/officeDocument/2006/relationships/slide" Target="slides/slide103.xml"/><Relationship Id="rId163" Type="http://schemas.openxmlformats.org/officeDocument/2006/relationships/slide" Target="slides/slide145.xml"/><Relationship Id="rId219" Type="http://schemas.openxmlformats.org/officeDocument/2006/relationships/slide" Target="slides/slide201.xml"/><Relationship Id="rId370" Type="http://schemas.openxmlformats.org/officeDocument/2006/relationships/slide" Target="slides/slide352.xml"/><Relationship Id="rId426" Type="http://schemas.openxmlformats.org/officeDocument/2006/relationships/slide" Target="slides/slide408.xml"/><Relationship Id="rId230" Type="http://schemas.openxmlformats.org/officeDocument/2006/relationships/slide" Target="slides/slide212.xml"/><Relationship Id="rId468" Type="http://schemas.openxmlformats.org/officeDocument/2006/relationships/slide" Target="slides/slide450.xml"/><Relationship Id="rId25" Type="http://schemas.openxmlformats.org/officeDocument/2006/relationships/slide" Target="slides/slide7.xml"/><Relationship Id="rId67" Type="http://schemas.openxmlformats.org/officeDocument/2006/relationships/slide" Target="slides/slide49.xml"/><Relationship Id="rId272" Type="http://schemas.openxmlformats.org/officeDocument/2006/relationships/slide" Target="slides/slide254.xml"/><Relationship Id="rId328" Type="http://schemas.openxmlformats.org/officeDocument/2006/relationships/slide" Target="slides/slide310.xml"/><Relationship Id="rId535" Type="http://schemas.openxmlformats.org/officeDocument/2006/relationships/viewProps" Target="viewProps.xml"/><Relationship Id="rId132" Type="http://schemas.openxmlformats.org/officeDocument/2006/relationships/slide" Target="slides/slide114.xml"/><Relationship Id="rId174" Type="http://schemas.openxmlformats.org/officeDocument/2006/relationships/slide" Target="slides/slide156.xml"/><Relationship Id="rId381" Type="http://schemas.openxmlformats.org/officeDocument/2006/relationships/slide" Target="slides/slide363.xml"/><Relationship Id="rId241" Type="http://schemas.openxmlformats.org/officeDocument/2006/relationships/slide" Target="slides/slide223.xml"/><Relationship Id="rId437" Type="http://schemas.openxmlformats.org/officeDocument/2006/relationships/slide" Target="slides/slide419.xml"/><Relationship Id="rId479" Type="http://schemas.openxmlformats.org/officeDocument/2006/relationships/slide" Target="slides/slide461.xml"/><Relationship Id="rId36" Type="http://schemas.openxmlformats.org/officeDocument/2006/relationships/slide" Target="slides/slide18.xml"/><Relationship Id="rId283" Type="http://schemas.openxmlformats.org/officeDocument/2006/relationships/slide" Target="slides/slide265.xml"/><Relationship Id="rId339" Type="http://schemas.openxmlformats.org/officeDocument/2006/relationships/slide" Target="slides/slide321.xml"/><Relationship Id="rId490" Type="http://schemas.openxmlformats.org/officeDocument/2006/relationships/slide" Target="slides/slide472.xml"/><Relationship Id="rId504" Type="http://schemas.openxmlformats.org/officeDocument/2006/relationships/slide" Target="slides/slide486.xml"/><Relationship Id="rId78" Type="http://schemas.openxmlformats.org/officeDocument/2006/relationships/slide" Target="slides/slide60.xml"/><Relationship Id="rId101" Type="http://schemas.openxmlformats.org/officeDocument/2006/relationships/slide" Target="slides/slide83.xml"/><Relationship Id="rId143" Type="http://schemas.openxmlformats.org/officeDocument/2006/relationships/slide" Target="slides/slide125.xml"/><Relationship Id="rId185" Type="http://schemas.openxmlformats.org/officeDocument/2006/relationships/slide" Target="slides/slide167.xml"/><Relationship Id="rId350" Type="http://schemas.openxmlformats.org/officeDocument/2006/relationships/slide" Target="slides/slide332.xml"/><Relationship Id="rId406" Type="http://schemas.openxmlformats.org/officeDocument/2006/relationships/slide" Target="slides/slide388.xml"/><Relationship Id="rId9" Type="http://schemas.openxmlformats.org/officeDocument/2006/relationships/slideMaster" Target="slideMasters/slideMaster9.xml"/><Relationship Id="rId210" Type="http://schemas.openxmlformats.org/officeDocument/2006/relationships/slide" Target="slides/slide192.xml"/><Relationship Id="rId392" Type="http://schemas.openxmlformats.org/officeDocument/2006/relationships/slide" Target="slides/slide374.xml"/><Relationship Id="rId448" Type="http://schemas.openxmlformats.org/officeDocument/2006/relationships/slide" Target="slides/slide430.xml"/><Relationship Id="rId252" Type="http://schemas.openxmlformats.org/officeDocument/2006/relationships/slide" Target="slides/slide234.xml"/><Relationship Id="rId294" Type="http://schemas.openxmlformats.org/officeDocument/2006/relationships/slide" Target="slides/slide276.xml"/><Relationship Id="rId308" Type="http://schemas.openxmlformats.org/officeDocument/2006/relationships/slide" Target="slides/slide290.xml"/><Relationship Id="rId515" Type="http://schemas.openxmlformats.org/officeDocument/2006/relationships/slide" Target="slides/slide497.xml"/><Relationship Id="rId47" Type="http://schemas.openxmlformats.org/officeDocument/2006/relationships/slide" Target="slides/slide29.xml"/><Relationship Id="rId89" Type="http://schemas.openxmlformats.org/officeDocument/2006/relationships/slide" Target="slides/slide71.xml"/><Relationship Id="rId112" Type="http://schemas.openxmlformats.org/officeDocument/2006/relationships/slide" Target="slides/slide94.xml"/><Relationship Id="rId154" Type="http://schemas.openxmlformats.org/officeDocument/2006/relationships/slide" Target="slides/slide136.xml"/><Relationship Id="rId361" Type="http://schemas.openxmlformats.org/officeDocument/2006/relationships/slide" Target="slides/slide343.xml"/><Relationship Id="rId196" Type="http://schemas.openxmlformats.org/officeDocument/2006/relationships/slide" Target="slides/slide178.xml"/><Relationship Id="rId417" Type="http://schemas.openxmlformats.org/officeDocument/2006/relationships/slide" Target="slides/slide399.xml"/><Relationship Id="rId459" Type="http://schemas.openxmlformats.org/officeDocument/2006/relationships/slide" Target="slides/slide441.xml"/><Relationship Id="rId16" Type="http://schemas.openxmlformats.org/officeDocument/2006/relationships/slideMaster" Target="slideMasters/slideMaster16.xml"/><Relationship Id="rId221" Type="http://schemas.openxmlformats.org/officeDocument/2006/relationships/slide" Target="slides/slide203.xml"/><Relationship Id="rId263" Type="http://schemas.openxmlformats.org/officeDocument/2006/relationships/slide" Target="slides/slide245.xml"/><Relationship Id="rId319" Type="http://schemas.openxmlformats.org/officeDocument/2006/relationships/slide" Target="slides/slide301.xml"/><Relationship Id="rId470" Type="http://schemas.openxmlformats.org/officeDocument/2006/relationships/slide" Target="slides/slide452.xml"/><Relationship Id="rId526" Type="http://schemas.openxmlformats.org/officeDocument/2006/relationships/slide" Target="slides/slide508.xml"/><Relationship Id="rId58" Type="http://schemas.openxmlformats.org/officeDocument/2006/relationships/slide" Target="slides/slide40.xml"/><Relationship Id="rId123" Type="http://schemas.openxmlformats.org/officeDocument/2006/relationships/slide" Target="slides/slide105.xml"/><Relationship Id="rId330" Type="http://schemas.openxmlformats.org/officeDocument/2006/relationships/slide" Target="slides/slide312.xml"/><Relationship Id="rId165" Type="http://schemas.openxmlformats.org/officeDocument/2006/relationships/slide" Target="slides/slide147.xml"/><Relationship Id="rId372" Type="http://schemas.openxmlformats.org/officeDocument/2006/relationships/slide" Target="slides/slide354.xml"/><Relationship Id="rId428" Type="http://schemas.openxmlformats.org/officeDocument/2006/relationships/slide" Target="slides/slide410.xml"/><Relationship Id="rId232" Type="http://schemas.openxmlformats.org/officeDocument/2006/relationships/slide" Target="slides/slide214.xml"/><Relationship Id="rId274" Type="http://schemas.openxmlformats.org/officeDocument/2006/relationships/slide" Target="slides/slide256.xml"/><Relationship Id="rId481" Type="http://schemas.openxmlformats.org/officeDocument/2006/relationships/slide" Target="slides/slide463.xml"/><Relationship Id="rId27" Type="http://schemas.openxmlformats.org/officeDocument/2006/relationships/slide" Target="slides/slide9.xml"/><Relationship Id="rId69" Type="http://schemas.openxmlformats.org/officeDocument/2006/relationships/slide" Target="slides/slide51.xml"/><Relationship Id="rId134" Type="http://schemas.openxmlformats.org/officeDocument/2006/relationships/slide" Target="slides/slide116.xml"/><Relationship Id="rId537" Type="http://schemas.openxmlformats.org/officeDocument/2006/relationships/tableStyles" Target="tableStyles.xml"/><Relationship Id="rId80" Type="http://schemas.openxmlformats.org/officeDocument/2006/relationships/slide" Target="slides/slide62.xml"/><Relationship Id="rId176" Type="http://schemas.openxmlformats.org/officeDocument/2006/relationships/slide" Target="slides/slide158.xml"/><Relationship Id="rId341" Type="http://schemas.openxmlformats.org/officeDocument/2006/relationships/slide" Target="slides/slide323.xml"/><Relationship Id="rId383" Type="http://schemas.openxmlformats.org/officeDocument/2006/relationships/slide" Target="slides/slide365.xml"/><Relationship Id="rId439" Type="http://schemas.openxmlformats.org/officeDocument/2006/relationships/slide" Target="slides/slide421.xml"/><Relationship Id="rId201" Type="http://schemas.openxmlformats.org/officeDocument/2006/relationships/slide" Target="slides/slide183.xml"/><Relationship Id="rId243" Type="http://schemas.openxmlformats.org/officeDocument/2006/relationships/slide" Target="slides/slide225.xml"/><Relationship Id="rId285" Type="http://schemas.openxmlformats.org/officeDocument/2006/relationships/slide" Target="slides/slide267.xml"/><Relationship Id="rId450" Type="http://schemas.openxmlformats.org/officeDocument/2006/relationships/slide" Target="slides/slide432.xml"/><Relationship Id="rId506" Type="http://schemas.openxmlformats.org/officeDocument/2006/relationships/slide" Target="slides/slide488.xml"/><Relationship Id="rId38" Type="http://schemas.openxmlformats.org/officeDocument/2006/relationships/slide" Target="slides/slide20.xml"/><Relationship Id="rId103" Type="http://schemas.openxmlformats.org/officeDocument/2006/relationships/slide" Target="slides/slide85.xml"/><Relationship Id="rId310" Type="http://schemas.openxmlformats.org/officeDocument/2006/relationships/slide" Target="slides/slide292.xml"/><Relationship Id="rId492" Type="http://schemas.openxmlformats.org/officeDocument/2006/relationships/slide" Target="slides/slide474.xml"/><Relationship Id="rId91" Type="http://schemas.openxmlformats.org/officeDocument/2006/relationships/slide" Target="slides/slide73.xml"/><Relationship Id="rId145" Type="http://schemas.openxmlformats.org/officeDocument/2006/relationships/slide" Target="slides/slide127.xml"/><Relationship Id="rId187" Type="http://schemas.openxmlformats.org/officeDocument/2006/relationships/slide" Target="slides/slide169.xml"/><Relationship Id="rId352" Type="http://schemas.openxmlformats.org/officeDocument/2006/relationships/slide" Target="slides/slide334.xml"/><Relationship Id="rId394" Type="http://schemas.openxmlformats.org/officeDocument/2006/relationships/slide" Target="slides/slide376.xml"/><Relationship Id="rId408" Type="http://schemas.openxmlformats.org/officeDocument/2006/relationships/slide" Target="slides/slide390.xml"/><Relationship Id="rId212" Type="http://schemas.openxmlformats.org/officeDocument/2006/relationships/slide" Target="slides/slide194.xml"/><Relationship Id="rId254" Type="http://schemas.openxmlformats.org/officeDocument/2006/relationships/slide" Target="slides/slide236.xml"/><Relationship Id="rId49" Type="http://schemas.openxmlformats.org/officeDocument/2006/relationships/slide" Target="slides/slide31.xml"/><Relationship Id="rId114" Type="http://schemas.openxmlformats.org/officeDocument/2006/relationships/slide" Target="slides/slide96.xml"/><Relationship Id="rId296" Type="http://schemas.openxmlformats.org/officeDocument/2006/relationships/slide" Target="slides/slide278.xml"/><Relationship Id="rId461" Type="http://schemas.openxmlformats.org/officeDocument/2006/relationships/slide" Target="slides/slide443.xml"/><Relationship Id="rId517" Type="http://schemas.openxmlformats.org/officeDocument/2006/relationships/slide" Target="slides/slide499.xml"/><Relationship Id="rId60" Type="http://schemas.openxmlformats.org/officeDocument/2006/relationships/slide" Target="slides/slide42.xml"/><Relationship Id="rId156" Type="http://schemas.openxmlformats.org/officeDocument/2006/relationships/slide" Target="slides/slide138.xml"/><Relationship Id="rId198" Type="http://schemas.openxmlformats.org/officeDocument/2006/relationships/slide" Target="slides/slide180.xml"/><Relationship Id="rId321" Type="http://schemas.openxmlformats.org/officeDocument/2006/relationships/slide" Target="slides/slide303.xml"/><Relationship Id="rId363" Type="http://schemas.openxmlformats.org/officeDocument/2006/relationships/slide" Target="slides/slide345.xml"/><Relationship Id="rId419" Type="http://schemas.openxmlformats.org/officeDocument/2006/relationships/slide" Target="slides/slide401.xml"/><Relationship Id="rId223" Type="http://schemas.openxmlformats.org/officeDocument/2006/relationships/slide" Target="slides/slide205.xml"/><Relationship Id="rId430" Type="http://schemas.openxmlformats.org/officeDocument/2006/relationships/slide" Target="slides/slide412.xml"/><Relationship Id="rId18" Type="http://schemas.openxmlformats.org/officeDocument/2006/relationships/slideMaster" Target="slideMasters/slideMaster18.xml"/><Relationship Id="rId265" Type="http://schemas.openxmlformats.org/officeDocument/2006/relationships/slide" Target="slides/slide247.xml"/><Relationship Id="rId472" Type="http://schemas.openxmlformats.org/officeDocument/2006/relationships/slide" Target="slides/slide454.xml"/><Relationship Id="rId528" Type="http://schemas.openxmlformats.org/officeDocument/2006/relationships/slide" Target="slides/slide510.xml"/><Relationship Id="rId125" Type="http://schemas.openxmlformats.org/officeDocument/2006/relationships/slide" Target="slides/slide107.xml"/><Relationship Id="rId167" Type="http://schemas.openxmlformats.org/officeDocument/2006/relationships/slide" Target="slides/slide149.xml"/><Relationship Id="rId332" Type="http://schemas.openxmlformats.org/officeDocument/2006/relationships/slide" Target="slides/slide314.xml"/><Relationship Id="rId374" Type="http://schemas.openxmlformats.org/officeDocument/2006/relationships/slide" Target="slides/slide356.xml"/><Relationship Id="rId71" Type="http://schemas.openxmlformats.org/officeDocument/2006/relationships/slide" Target="slides/slide53.xml"/><Relationship Id="rId234" Type="http://schemas.openxmlformats.org/officeDocument/2006/relationships/slide" Target="slides/slide216.xml"/><Relationship Id="rId2" Type="http://schemas.openxmlformats.org/officeDocument/2006/relationships/slideMaster" Target="slideMasters/slideMaster2.xml"/><Relationship Id="rId29" Type="http://schemas.openxmlformats.org/officeDocument/2006/relationships/slide" Target="slides/slide11.xml"/><Relationship Id="rId276" Type="http://schemas.openxmlformats.org/officeDocument/2006/relationships/slide" Target="slides/slide258.xml"/><Relationship Id="rId441" Type="http://schemas.openxmlformats.org/officeDocument/2006/relationships/slide" Target="slides/slide423.xml"/><Relationship Id="rId483" Type="http://schemas.openxmlformats.org/officeDocument/2006/relationships/slide" Target="slides/slide465.xml"/><Relationship Id="rId40" Type="http://schemas.openxmlformats.org/officeDocument/2006/relationships/slide" Target="slides/slide22.xml"/><Relationship Id="rId136" Type="http://schemas.openxmlformats.org/officeDocument/2006/relationships/slide" Target="slides/slide118.xml"/><Relationship Id="rId178" Type="http://schemas.openxmlformats.org/officeDocument/2006/relationships/slide" Target="slides/slide160.xml"/><Relationship Id="rId301" Type="http://schemas.openxmlformats.org/officeDocument/2006/relationships/slide" Target="slides/slide283.xml"/><Relationship Id="rId343" Type="http://schemas.openxmlformats.org/officeDocument/2006/relationships/slide" Target="slides/slide325.xml"/><Relationship Id="rId82" Type="http://schemas.openxmlformats.org/officeDocument/2006/relationships/slide" Target="slides/slide64.xml"/><Relationship Id="rId203" Type="http://schemas.openxmlformats.org/officeDocument/2006/relationships/slide" Target="slides/slide185.xml"/><Relationship Id="rId385" Type="http://schemas.openxmlformats.org/officeDocument/2006/relationships/slide" Target="slides/slide367.xml"/><Relationship Id="rId245" Type="http://schemas.openxmlformats.org/officeDocument/2006/relationships/slide" Target="slides/slide227.xml"/><Relationship Id="rId287" Type="http://schemas.openxmlformats.org/officeDocument/2006/relationships/slide" Target="slides/slide269.xml"/><Relationship Id="rId410" Type="http://schemas.openxmlformats.org/officeDocument/2006/relationships/slide" Target="slides/slide392.xml"/><Relationship Id="rId452" Type="http://schemas.openxmlformats.org/officeDocument/2006/relationships/slide" Target="slides/slide434.xml"/><Relationship Id="rId494" Type="http://schemas.openxmlformats.org/officeDocument/2006/relationships/slide" Target="slides/slide476.xml"/><Relationship Id="rId508" Type="http://schemas.openxmlformats.org/officeDocument/2006/relationships/slide" Target="slides/slide490.xml"/><Relationship Id="rId105" Type="http://schemas.openxmlformats.org/officeDocument/2006/relationships/slide" Target="slides/slide87.xml"/><Relationship Id="rId147" Type="http://schemas.openxmlformats.org/officeDocument/2006/relationships/slide" Target="slides/slide129.xml"/><Relationship Id="rId312" Type="http://schemas.openxmlformats.org/officeDocument/2006/relationships/slide" Target="slides/slide294.xml"/><Relationship Id="rId354" Type="http://schemas.openxmlformats.org/officeDocument/2006/relationships/slide" Target="slides/slide336.xml"/><Relationship Id="rId51" Type="http://schemas.openxmlformats.org/officeDocument/2006/relationships/slide" Target="slides/slide33.xml"/><Relationship Id="rId93" Type="http://schemas.openxmlformats.org/officeDocument/2006/relationships/slide" Target="slides/slide75.xml"/><Relationship Id="rId189" Type="http://schemas.openxmlformats.org/officeDocument/2006/relationships/slide" Target="slides/slide171.xml"/><Relationship Id="rId396" Type="http://schemas.openxmlformats.org/officeDocument/2006/relationships/slide" Target="slides/slide378.xml"/><Relationship Id="rId214" Type="http://schemas.openxmlformats.org/officeDocument/2006/relationships/slide" Target="slides/slide196.xml"/><Relationship Id="rId256" Type="http://schemas.openxmlformats.org/officeDocument/2006/relationships/slide" Target="slides/slide238.xml"/><Relationship Id="rId298" Type="http://schemas.openxmlformats.org/officeDocument/2006/relationships/slide" Target="slides/slide280.xml"/><Relationship Id="rId421" Type="http://schemas.openxmlformats.org/officeDocument/2006/relationships/slide" Target="slides/slide403.xml"/><Relationship Id="rId463" Type="http://schemas.openxmlformats.org/officeDocument/2006/relationships/slide" Target="slides/slide445.xml"/><Relationship Id="rId519" Type="http://schemas.openxmlformats.org/officeDocument/2006/relationships/slide" Target="slides/slide501.xml"/><Relationship Id="rId116" Type="http://schemas.openxmlformats.org/officeDocument/2006/relationships/slide" Target="slides/slide98.xml"/><Relationship Id="rId158" Type="http://schemas.openxmlformats.org/officeDocument/2006/relationships/slide" Target="slides/slide140.xml"/><Relationship Id="rId323" Type="http://schemas.openxmlformats.org/officeDocument/2006/relationships/slide" Target="slides/slide305.xml"/><Relationship Id="rId530" Type="http://schemas.openxmlformats.org/officeDocument/2006/relationships/slide" Target="slides/slide512.xml"/><Relationship Id="rId20" Type="http://schemas.openxmlformats.org/officeDocument/2006/relationships/slide" Target="slides/slide2.xml"/><Relationship Id="rId62" Type="http://schemas.openxmlformats.org/officeDocument/2006/relationships/slide" Target="slides/slide44.xml"/><Relationship Id="rId365" Type="http://schemas.openxmlformats.org/officeDocument/2006/relationships/slide" Target="slides/slide347.xml"/><Relationship Id="rId225" Type="http://schemas.openxmlformats.org/officeDocument/2006/relationships/slide" Target="slides/slide207.xml"/><Relationship Id="rId267" Type="http://schemas.openxmlformats.org/officeDocument/2006/relationships/slide" Target="slides/slide249.xml"/><Relationship Id="rId432" Type="http://schemas.openxmlformats.org/officeDocument/2006/relationships/slide" Target="slides/slide414.xml"/><Relationship Id="rId474" Type="http://schemas.openxmlformats.org/officeDocument/2006/relationships/slide" Target="slides/slide456.xml"/><Relationship Id="rId127" Type="http://schemas.openxmlformats.org/officeDocument/2006/relationships/slide" Target="slides/slide109.xml"/><Relationship Id="rId31" Type="http://schemas.openxmlformats.org/officeDocument/2006/relationships/slide" Target="slides/slide13.xml"/><Relationship Id="rId73" Type="http://schemas.openxmlformats.org/officeDocument/2006/relationships/slide" Target="slides/slide55.xml"/><Relationship Id="rId169" Type="http://schemas.openxmlformats.org/officeDocument/2006/relationships/slide" Target="slides/slide151.xml"/><Relationship Id="rId334" Type="http://schemas.openxmlformats.org/officeDocument/2006/relationships/slide" Target="slides/slide316.xml"/><Relationship Id="rId376" Type="http://schemas.openxmlformats.org/officeDocument/2006/relationships/slide" Target="slides/slide358.xml"/><Relationship Id="rId4" Type="http://schemas.openxmlformats.org/officeDocument/2006/relationships/slideMaster" Target="slideMasters/slideMaster4.xml"/><Relationship Id="rId180" Type="http://schemas.openxmlformats.org/officeDocument/2006/relationships/slide" Target="slides/slide162.xml"/><Relationship Id="rId236" Type="http://schemas.openxmlformats.org/officeDocument/2006/relationships/slide" Target="slides/slide218.xml"/><Relationship Id="rId278" Type="http://schemas.openxmlformats.org/officeDocument/2006/relationships/slide" Target="slides/slide260.xml"/><Relationship Id="rId401" Type="http://schemas.openxmlformats.org/officeDocument/2006/relationships/slide" Target="slides/slide383.xml"/><Relationship Id="rId443" Type="http://schemas.openxmlformats.org/officeDocument/2006/relationships/slide" Target="slides/slide425.xml"/><Relationship Id="rId303" Type="http://schemas.openxmlformats.org/officeDocument/2006/relationships/slide" Target="slides/slide285.xml"/><Relationship Id="rId485" Type="http://schemas.openxmlformats.org/officeDocument/2006/relationships/slide" Target="slides/slide467.xml"/><Relationship Id="rId42" Type="http://schemas.openxmlformats.org/officeDocument/2006/relationships/slide" Target="slides/slide24.xml"/><Relationship Id="rId84" Type="http://schemas.openxmlformats.org/officeDocument/2006/relationships/slide" Target="slides/slide66.xml"/><Relationship Id="rId138" Type="http://schemas.openxmlformats.org/officeDocument/2006/relationships/slide" Target="slides/slide120.xml"/><Relationship Id="rId345" Type="http://schemas.openxmlformats.org/officeDocument/2006/relationships/slide" Target="slides/slide327.xml"/><Relationship Id="rId387" Type="http://schemas.openxmlformats.org/officeDocument/2006/relationships/slide" Target="slides/slide369.xml"/><Relationship Id="rId510" Type="http://schemas.openxmlformats.org/officeDocument/2006/relationships/slide" Target="slides/slide492.xml"/><Relationship Id="rId191" Type="http://schemas.openxmlformats.org/officeDocument/2006/relationships/slide" Target="slides/slide173.xml"/><Relationship Id="rId205" Type="http://schemas.openxmlformats.org/officeDocument/2006/relationships/slide" Target="slides/slide187.xml"/><Relationship Id="rId247" Type="http://schemas.openxmlformats.org/officeDocument/2006/relationships/slide" Target="slides/slide229.xml"/><Relationship Id="rId412" Type="http://schemas.openxmlformats.org/officeDocument/2006/relationships/slide" Target="slides/slide394.xml"/><Relationship Id="rId107" Type="http://schemas.openxmlformats.org/officeDocument/2006/relationships/slide" Target="slides/slide89.xml"/><Relationship Id="rId289" Type="http://schemas.openxmlformats.org/officeDocument/2006/relationships/slide" Target="slides/slide271.xml"/><Relationship Id="rId454" Type="http://schemas.openxmlformats.org/officeDocument/2006/relationships/slide" Target="slides/slide436.xml"/><Relationship Id="rId496" Type="http://schemas.openxmlformats.org/officeDocument/2006/relationships/slide" Target="slides/slide478.xml"/><Relationship Id="rId11" Type="http://schemas.openxmlformats.org/officeDocument/2006/relationships/slideMaster" Target="slideMasters/slideMaster11.xml"/><Relationship Id="rId53" Type="http://schemas.openxmlformats.org/officeDocument/2006/relationships/slide" Target="slides/slide35.xml"/><Relationship Id="rId149" Type="http://schemas.openxmlformats.org/officeDocument/2006/relationships/slide" Target="slides/slide131.xml"/><Relationship Id="rId314" Type="http://schemas.openxmlformats.org/officeDocument/2006/relationships/slide" Target="slides/slide296.xml"/><Relationship Id="rId356" Type="http://schemas.openxmlformats.org/officeDocument/2006/relationships/slide" Target="slides/slide338.xml"/><Relationship Id="rId398" Type="http://schemas.openxmlformats.org/officeDocument/2006/relationships/slide" Target="slides/slide380.xml"/><Relationship Id="rId521" Type="http://schemas.openxmlformats.org/officeDocument/2006/relationships/slide" Target="slides/slide503.xml"/><Relationship Id="rId95" Type="http://schemas.openxmlformats.org/officeDocument/2006/relationships/slide" Target="slides/slide77.xml"/><Relationship Id="rId160" Type="http://schemas.openxmlformats.org/officeDocument/2006/relationships/slide" Target="slides/slide142.xml"/><Relationship Id="rId216" Type="http://schemas.openxmlformats.org/officeDocument/2006/relationships/slide" Target="slides/slide198.xml"/><Relationship Id="rId423" Type="http://schemas.openxmlformats.org/officeDocument/2006/relationships/slide" Target="slides/slide405.xml"/><Relationship Id="rId258" Type="http://schemas.openxmlformats.org/officeDocument/2006/relationships/slide" Target="slides/slide240.xml"/><Relationship Id="rId465" Type="http://schemas.openxmlformats.org/officeDocument/2006/relationships/slide" Target="slides/slide447.xml"/><Relationship Id="rId22" Type="http://schemas.openxmlformats.org/officeDocument/2006/relationships/slide" Target="slides/slide4.xml"/><Relationship Id="rId64" Type="http://schemas.openxmlformats.org/officeDocument/2006/relationships/slide" Target="slides/slide46.xml"/><Relationship Id="rId118" Type="http://schemas.openxmlformats.org/officeDocument/2006/relationships/slide" Target="slides/slide100.xml"/><Relationship Id="rId325" Type="http://schemas.openxmlformats.org/officeDocument/2006/relationships/slide" Target="slides/slide307.xml"/><Relationship Id="rId367" Type="http://schemas.openxmlformats.org/officeDocument/2006/relationships/slide" Target="slides/slide349.xml"/><Relationship Id="rId532" Type="http://schemas.openxmlformats.org/officeDocument/2006/relationships/notesMaster" Target="notesMasters/notesMaster1.xml"/><Relationship Id="rId171" Type="http://schemas.openxmlformats.org/officeDocument/2006/relationships/slide" Target="slides/slide153.xml"/><Relationship Id="rId227" Type="http://schemas.openxmlformats.org/officeDocument/2006/relationships/slide" Target="slides/slide209.xml"/><Relationship Id="rId269" Type="http://schemas.openxmlformats.org/officeDocument/2006/relationships/slide" Target="slides/slide251.xml"/><Relationship Id="rId434" Type="http://schemas.openxmlformats.org/officeDocument/2006/relationships/slide" Target="slides/slide416.xml"/><Relationship Id="rId476" Type="http://schemas.openxmlformats.org/officeDocument/2006/relationships/slide" Target="slides/slide458.xml"/><Relationship Id="rId33" Type="http://schemas.openxmlformats.org/officeDocument/2006/relationships/slide" Target="slides/slide15.xml"/><Relationship Id="rId129" Type="http://schemas.openxmlformats.org/officeDocument/2006/relationships/slide" Target="slides/slide111.xml"/><Relationship Id="rId280" Type="http://schemas.openxmlformats.org/officeDocument/2006/relationships/slide" Target="slides/slide262.xml"/><Relationship Id="rId336" Type="http://schemas.openxmlformats.org/officeDocument/2006/relationships/slide" Target="slides/slide318.xml"/><Relationship Id="rId501" Type="http://schemas.openxmlformats.org/officeDocument/2006/relationships/slide" Target="slides/slide483.xml"/><Relationship Id="rId75" Type="http://schemas.openxmlformats.org/officeDocument/2006/relationships/slide" Target="slides/slide57.xml"/><Relationship Id="rId140" Type="http://schemas.openxmlformats.org/officeDocument/2006/relationships/slide" Target="slides/slide122.xml"/><Relationship Id="rId182" Type="http://schemas.openxmlformats.org/officeDocument/2006/relationships/slide" Target="slides/slide164.xml"/><Relationship Id="rId378" Type="http://schemas.openxmlformats.org/officeDocument/2006/relationships/slide" Target="slides/slide360.xml"/><Relationship Id="rId403" Type="http://schemas.openxmlformats.org/officeDocument/2006/relationships/slide" Target="slides/slide385.xml"/><Relationship Id="rId6" Type="http://schemas.openxmlformats.org/officeDocument/2006/relationships/slideMaster" Target="slideMasters/slideMaster6.xml"/><Relationship Id="rId238" Type="http://schemas.openxmlformats.org/officeDocument/2006/relationships/slide" Target="slides/slide220.xml"/><Relationship Id="rId445" Type="http://schemas.openxmlformats.org/officeDocument/2006/relationships/slide" Target="slides/slide427.xml"/><Relationship Id="rId487" Type="http://schemas.openxmlformats.org/officeDocument/2006/relationships/slide" Target="slides/slide469.xml"/><Relationship Id="rId291" Type="http://schemas.openxmlformats.org/officeDocument/2006/relationships/slide" Target="slides/slide273.xml"/><Relationship Id="rId305" Type="http://schemas.openxmlformats.org/officeDocument/2006/relationships/slide" Target="slides/slide287.xml"/><Relationship Id="rId347" Type="http://schemas.openxmlformats.org/officeDocument/2006/relationships/slide" Target="slides/slide329.xml"/><Relationship Id="rId512" Type="http://schemas.openxmlformats.org/officeDocument/2006/relationships/slide" Target="slides/slide494.xml"/><Relationship Id="rId44" Type="http://schemas.openxmlformats.org/officeDocument/2006/relationships/slide" Target="slides/slide26.xml"/><Relationship Id="rId86" Type="http://schemas.openxmlformats.org/officeDocument/2006/relationships/slide" Target="slides/slide68.xml"/><Relationship Id="rId151" Type="http://schemas.openxmlformats.org/officeDocument/2006/relationships/slide" Target="slides/slide133.xml"/><Relationship Id="rId389" Type="http://schemas.openxmlformats.org/officeDocument/2006/relationships/slide" Target="slides/slide371.xml"/><Relationship Id="rId193" Type="http://schemas.openxmlformats.org/officeDocument/2006/relationships/slide" Target="slides/slide175.xml"/><Relationship Id="rId207" Type="http://schemas.openxmlformats.org/officeDocument/2006/relationships/slide" Target="slides/slide189.xml"/><Relationship Id="rId249" Type="http://schemas.openxmlformats.org/officeDocument/2006/relationships/slide" Target="slides/slide231.xml"/><Relationship Id="rId414" Type="http://schemas.openxmlformats.org/officeDocument/2006/relationships/slide" Target="slides/slide396.xml"/><Relationship Id="rId456" Type="http://schemas.openxmlformats.org/officeDocument/2006/relationships/slide" Target="slides/slide438.xml"/><Relationship Id="rId498" Type="http://schemas.openxmlformats.org/officeDocument/2006/relationships/slide" Target="slides/slide480.xml"/><Relationship Id="rId13" Type="http://schemas.openxmlformats.org/officeDocument/2006/relationships/slideMaster" Target="slideMasters/slideMaster13.xml"/><Relationship Id="rId109" Type="http://schemas.openxmlformats.org/officeDocument/2006/relationships/slide" Target="slides/slide91.xml"/><Relationship Id="rId260" Type="http://schemas.openxmlformats.org/officeDocument/2006/relationships/slide" Target="slides/slide242.xml"/><Relationship Id="rId316" Type="http://schemas.openxmlformats.org/officeDocument/2006/relationships/slide" Target="slides/slide298.xml"/><Relationship Id="rId523" Type="http://schemas.openxmlformats.org/officeDocument/2006/relationships/slide" Target="slides/slide505.xml"/><Relationship Id="rId55" Type="http://schemas.openxmlformats.org/officeDocument/2006/relationships/slide" Target="slides/slide37.xml"/><Relationship Id="rId97" Type="http://schemas.openxmlformats.org/officeDocument/2006/relationships/slide" Target="slides/slide79.xml"/><Relationship Id="rId120" Type="http://schemas.openxmlformats.org/officeDocument/2006/relationships/slide" Target="slides/slide102.xml"/><Relationship Id="rId358" Type="http://schemas.openxmlformats.org/officeDocument/2006/relationships/slide" Target="slides/slide340.xml"/><Relationship Id="rId162" Type="http://schemas.openxmlformats.org/officeDocument/2006/relationships/slide" Target="slides/slide144.xml"/><Relationship Id="rId218" Type="http://schemas.openxmlformats.org/officeDocument/2006/relationships/slide" Target="slides/slide200.xml"/><Relationship Id="rId425" Type="http://schemas.openxmlformats.org/officeDocument/2006/relationships/slide" Target="slides/slide407.xml"/><Relationship Id="rId467" Type="http://schemas.openxmlformats.org/officeDocument/2006/relationships/slide" Target="slides/slide449.xml"/><Relationship Id="rId271" Type="http://schemas.openxmlformats.org/officeDocument/2006/relationships/slide" Target="slides/slide253.xml"/><Relationship Id="rId24" Type="http://schemas.openxmlformats.org/officeDocument/2006/relationships/slide" Target="slides/slide6.xml"/><Relationship Id="rId66" Type="http://schemas.openxmlformats.org/officeDocument/2006/relationships/slide" Target="slides/slide48.xml"/><Relationship Id="rId131" Type="http://schemas.openxmlformats.org/officeDocument/2006/relationships/slide" Target="slides/slide113.xml"/><Relationship Id="rId327" Type="http://schemas.openxmlformats.org/officeDocument/2006/relationships/slide" Target="slides/slide309.xml"/><Relationship Id="rId369" Type="http://schemas.openxmlformats.org/officeDocument/2006/relationships/slide" Target="slides/slide351.xml"/><Relationship Id="rId534" Type="http://schemas.openxmlformats.org/officeDocument/2006/relationships/presProps" Target="presProps.xml"/><Relationship Id="rId173" Type="http://schemas.openxmlformats.org/officeDocument/2006/relationships/slide" Target="slides/slide155.xml"/><Relationship Id="rId229" Type="http://schemas.openxmlformats.org/officeDocument/2006/relationships/slide" Target="slides/slide211.xml"/><Relationship Id="rId380" Type="http://schemas.openxmlformats.org/officeDocument/2006/relationships/slide" Target="slides/slide362.xml"/><Relationship Id="rId436" Type="http://schemas.openxmlformats.org/officeDocument/2006/relationships/slide" Target="slides/slide418.xml"/><Relationship Id="rId240" Type="http://schemas.openxmlformats.org/officeDocument/2006/relationships/slide" Target="slides/slide222.xml"/><Relationship Id="rId478" Type="http://schemas.openxmlformats.org/officeDocument/2006/relationships/slide" Target="slides/slide460.xml"/><Relationship Id="rId35" Type="http://schemas.openxmlformats.org/officeDocument/2006/relationships/slide" Target="slides/slide17.xml"/><Relationship Id="rId77" Type="http://schemas.openxmlformats.org/officeDocument/2006/relationships/slide" Target="slides/slide59.xml"/><Relationship Id="rId100" Type="http://schemas.openxmlformats.org/officeDocument/2006/relationships/slide" Target="slides/slide82.xml"/><Relationship Id="rId282" Type="http://schemas.openxmlformats.org/officeDocument/2006/relationships/slide" Target="slides/slide264.xml"/><Relationship Id="rId338" Type="http://schemas.openxmlformats.org/officeDocument/2006/relationships/slide" Target="slides/slide320.xml"/><Relationship Id="rId503" Type="http://schemas.openxmlformats.org/officeDocument/2006/relationships/slide" Target="slides/slide485.xml"/><Relationship Id="rId8" Type="http://schemas.openxmlformats.org/officeDocument/2006/relationships/slideMaster" Target="slideMasters/slideMaster8.xml"/><Relationship Id="rId142" Type="http://schemas.openxmlformats.org/officeDocument/2006/relationships/slide" Target="slides/slide124.xml"/><Relationship Id="rId184" Type="http://schemas.openxmlformats.org/officeDocument/2006/relationships/slide" Target="slides/slide166.xml"/><Relationship Id="rId391" Type="http://schemas.openxmlformats.org/officeDocument/2006/relationships/slide" Target="slides/slide373.xml"/><Relationship Id="rId405" Type="http://schemas.openxmlformats.org/officeDocument/2006/relationships/slide" Target="slides/slide387.xml"/><Relationship Id="rId447" Type="http://schemas.openxmlformats.org/officeDocument/2006/relationships/slide" Target="slides/slide429.xml"/><Relationship Id="rId251" Type="http://schemas.openxmlformats.org/officeDocument/2006/relationships/slide" Target="slides/slide233.xml"/><Relationship Id="rId489" Type="http://schemas.openxmlformats.org/officeDocument/2006/relationships/slide" Target="slides/slide471.xml"/><Relationship Id="rId46" Type="http://schemas.openxmlformats.org/officeDocument/2006/relationships/slide" Target="slides/slide28.xml"/><Relationship Id="rId293" Type="http://schemas.openxmlformats.org/officeDocument/2006/relationships/slide" Target="slides/slide275.xml"/><Relationship Id="rId307" Type="http://schemas.openxmlformats.org/officeDocument/2006/relationships/slide" Target="slides/slide289.xml"/><Relationship Id="rId349" Type="http://schemas.openxmlformats.org/officeDocument/2006/relationships/slide" Target="slides/slide331.xml"/><Relationship Id="rId514" Type="http://schemas.openxmlformats.org/officeDocument/2006/relationships/slide" Target="slides/slide496.xml"/><Relationship Id="rId88" Type="http://schemas.openxmlformats.org/officeDocument/2006/relationships/slide" Target="slides/slide70.xml"/><Relationship Id="rId111" Type="http://schemas.openxmlformats.org/officeDocument/2006/relationships/slide" Target="slides/slide93.xml"/><Relationship Id="rId153" Type="http://schemas.openxmlformats.org/officeDocument/2006/relationships/slide" Target="slides/slide135.xml"/><Relationship Id="rId195" Type="http://schemas.openxmlformats.org/officeDocument/2006/relationships/slide" Target="slides/slide177.xml"/><Relationship Id="rId209" Type="http://schemas.openxmlformats.org/officeDocument/2006/relationships/slide" Target="slides/slide191.xml"/><Relationship Id="rId360" Type="http://schemas.openxmlformats.org/officeDocument/2006/relationships/slide" Target="slides/slide342.xml"/><Relationship Id="rId416" Type="http://schemas.openxmlformats.org/officeDocument/2006/relationships/slide" Target="slides/slide398.xml"/><Relationship Id="rId220" Type="http://schemas.openxmlformats.org/officeDocument/2006/relationships/slide" Target="slides/slide202.xml"/><Relationship Id="rId458" Type="http://schemas.openxmlformats.org/officeDocument/2006/relationships/slide" Target="slides/slide440.xml"/><Relationship Id="rId15" Type="http://schemas.openxmlformats.org/officeDocument/2006/relationships/slideMaster" Target="slideMasters/slideMaster15.xml"/><Relationship Id="rId57" Type="http://schemas.openxmlformats.org/officeDocument/2006/relationships/slide" Target="slides/slide39.xml"/><Relationship Id="rId262" Type="http://schemas.openxmlformats.org/officeDocument/2006/relationships/slide" Target="slides/slide244.xml"/><Relationship Id="rId318" Type="http://schemas.openxmlformats.org/officeDocument/2006/relationships/slide" Target="slides/slide300.xml"/><Relationship Id="rId525" Type="http://schemas.openxmlformats.org/officeDocument/2006/relationships/slide" Target="slides/slide507.xml"/><Relationship Id="rId99" Type="http://schemas.openxmlformats.org/officeDocument/2006/relationships/slide" Target="slides/slide81.xml"/><Relationship Id="rId122" Type="http://schemas.openxmlformats.org/officeDocument/2006/relationships/slide" Target="slides/slide104.xml"/><Relationship Id="rId164" Type="http://schemas.openxmlformats.org/officeDocument/2006/relationships/slide" Target="slides/slide146.xml"/><Relationship Id="rId371" Type="http://schemas.openxmlformats.org/officeDocument/2006/relationships/slide" Target="slides/slide353.xml"/><Relationship Id="rId427" Type="http://schemas.openxmlformats.org/officeDocument/2006/relationships/slide" Target="slides/slide409.xml"/><Relationship Id="rId469" Type="http://schemas.openxmlformats.org/officeDocument/2006/relationships/slide" Target="slides/slide451.xml"/><Relationship Id="rId26" Type="http://schemas.openxmlformats.org/officeDocument/2006/relationships/slide" Target="slides/slide8.xml"/><Relationship Id="rId231" Type="http://schemas.openxmlformats.org/officeDocument/2006/relationships/slide" Target="slides/slide213.xml"/><Relationship Id="rId273" Type="http://schemas.openxmlformats.org/officeDocument/2006/relationships/slide" Target="slides/slide255.xml"/><Relationship Id="rId329" Type="http://schemas.openxmlformats.org/officeDocument/2006/relationships/slide" Target="slides/slide311.xml"/><Relationship Id="rId480" Type="http://schemas.openxmlformats.org/officeDocument/2006/relationships/slide" Target="slides/slide462.xml"/><Relationship Id="rId536" Type="http://schemas.openxmlformats.org/officeDocument/2006/relationships/theme" Target="theme/theme1.xml"/><Relationship Id="rId68" Type="http://schemas.openxmlformats.org/officeDocument/2006/relationships/slide" Target="slides/slide50.xml"/><Relationship Id="rId133" Type="http://schemas.openxmlformats.org/officeDocument/2006/relationships/slide" Target="slides/slide115.xml"/><Relationship Id="rId175" Type="http://schemas.openxmlformats.org/officeDocument/2006/relationships/slide" Target="slides/slide157.xml"/><Relationship Id="rId340" Type="http://schemas.openxmlformats.org/officeDocument/2006/relationships/slide" Target="slides/slide322.xml"/><Relationship Id="rId200" Type="http://schemas.openxmlformats.org/officeDocument/2006/relationships/slide" Target="slides/slide182.xml"/><Relationship Id="rId382" Type="http://schemas.openxmlformats.org/officeDocument/2006/relationships/slide" Target="slides/slide364.xml"/><Relationship Id="rId438" Type="http://schemas.openxmlformats.org/officeDocument/2006/relationships/slide" Target="slides/slide420.xml"/><Relationship Id="rId242" Type="http://schemas.openxmlformats.org/officeDocument/2006/relationships/slide" Target="slides/slide224.xml"/><Relationship Id="rId284" Type="http://schemas.openxmlformats.org/officeDocument/2006/relationships/slide" Target="slides/slide266.xml"/><Relationship Id="rId491" Type="http://schemas.openxmlformats.org/officeDocument/2006/relationships/slide" Target="slides/slide473.xml"/><Relationship Id="rId505" Type="http://schemas.openxmlformats.org/officeDocument/2006/relationships/slide" Target="slides/slide487.xml"/><Relationship Id="rId37" Type="http://schemas.openxmlformats.org/officeDocument/2006/relationships/slide" Target="slides/slide19.xml"/><Relationship Id="rId79" Type="http://schemas.openxmlformats.org/officeDocument/2006/relationships/slide" Target="slides/slide61.xml"/><Relationship Id="rId102" Type="http://schemas.openxmlformats.org/officeDocument/2006/relationships/slide" Target="slides/slide84.xml"/><Relationship Id="rId144" Type="http://schemas.openxmlformats.org/officeDocument/2006/relationships/slide" Target="slides/slide126.xml"/><Relationship Id="rId90" Type="http://schemas.openxmlformats.org/officeDocument/2006/relationships/slide" Target="slides/slide72.xml"/><Relationship Id="rId186" Type="http://schemas.openxmlformats.org/officeDocument/2006/relationships/slide" Target="slides/slide168.xml"/><Relationship Id="rId351" Type="http://schemas.openxmlformats.org/officeDocument/2006/relationships/slide" Target="slides/slide333.xml"/><Relationship Id="rId393" Type="http://schemas.openxmlformats.org/officeDocument/2006/relationships/slide" Target="slides/slide375.xml"/><Relationship Id="rId407" Type="http://schemas.openxmlformats.org/officeDocument/2006/relationships/slide" Target="slides/slide389.xml"/><Relationship Id="rId449" Type="http://schemas.openxmlformats.org/officeDocument/2006/relationships/slide" Target="slides/slide431.xml"/><Relationship Id="rId211" Type="http://schemas.openxmlformats.org/officeDocument/2006/relationships/slide" Target="slides/slide193.xml"/><Relationship Id="rId253" Type="http://schemas.openxmlformats.org/officeDocument/2006/relationships/slide" Target="slides/slide235.xml"/><Relationship Id="rId295" Type="http://schemas.openxmlformats.org/officeDocument/2006/relationships/slide" Target="slides/slide277.xml"/><Relationship Id="rId309" Type="http://schemas.openxmlformats.org/officeDocument/2006/relationships/slide" Target="slides/slide291.xml"/><Relationship Id="rId460" Type="http://schemas.openxmlformats.org/officeDocument/2006/relationships/slide" Target="slides/slide442.xml"/><Relationship Id="rId516" Type="http://schemas.openxmlformats.org/officeDocument/2006/relationships/slide" Target="slides/slide498.xml"/><Relationship Id="rId48" Type="http://schemas.openxmlformats.org/officeDocument/2006/relationships/slide" Target="slides/slide30.xml"/><Relationship Id="rId113" Type="http://schemas.openxmlformats.org/officeDocument/2006/relationships/slide" Target="slides/slide95.xml"/><Relationship Id="rId320" Type="http://schemas.openxmlformats.org/officeDocument/2006/relationships/slide" Target="slides/slide302.xml"/><Relationship Id="rId155" Type="http://schemas.openxmlformats.org/officeDocument/2006/relationships/slide" Target="slides/slide137.xml"/><Relationship Id="rId197" Type="http://schemas.openxmlformats.org/officeDocument/2006/relationships/slide" Target="slides/slide179.xml"/><Relationship Id="rId362" Type="http://schemas.openxmlformats.org/officeDocument/2006/relationships/slide" Target="slides/slide344.xml"/><Relationship Id="rId418" Type="http://schemas.openxmlformats.org/officeDocument/2006/relationships/slide" Target="slides/slide400.xml"/><Relationship Id="rId222" Type="http://schemas.openxmlformats.org/officeDocument/2006/relationships/slide" Target="slides/slide204.xml"/><Relationship Id="rId264" Type="http://schemas.openxmlformats.org/officeDocument/2006/relationships/slide" Target="slides/slide246.xml"/><Relationship Id="rId471" Type="http://schemas.openxmlformats.org/officeDocument/2006/relationships/slide" Target="slides/slide453.xml"/><Relationship Id="rId17" Type="http://schemas.openxmlformats.org/officeDocument/2006/relationships/slideMaster" Target="slideMasters/slideMaster17.xml"/><Relationship Id="rId59" Type="http://schemas.openxmlformats.org/officeDocument/2006/relationships/slide" Target="slides/slide41.xml"/><Relationship Id="rId124" Type="http://schemas.openxmlformats.org/officeDocument/2006/relationships/slide" Target="slides/slide106.xml"/><Relationship Id="rId527" Type="http://schemas.openxmlformats.org/officeDocument/2006/relationships/slide" Target="slides/slide509.xml"/><Relationship Id="rId70" Type="http://schemas.openxmlformats.org/officeDocument/2006/relationships/slide" Target="slides/slide52.xml"/><Relationship Id="rId166" Type="http://schemas.openxmlformats.org/officeDocument/2006/relationships/slide" Target="slides/slide148.xml"/><Relationship Id="rId331" Type="http://schemas.openxmlformats.org/officeDocument/2006/relationships/slide" Target="slides/slide313.xml"/><Relationship Id="rId373" Type="http://schemas.openxmlformats.org/officeDocument/2006/relationships/slide" Target="slides/slide355.xml"/><Relationship Id="rId429" Type="http://schemas.openxmlformats.org/officeDocument/2006/relationships/slide" Target="slides/slide411.xml"/><Relationship Id="rId1" Type="http://schemas.openxmlformats.org/officeDocument/2006/relationships/slideMaster" Target="slideMasters/slideMaster1.xml"/><Relationship Id="rId233" Type="http://schemas.openxmlformats.org/officeDocument/2006/relationships/slide" Target="slides/slide215.xml"/><Relationship Id="rId440" Type="http://schemas.openxmlformats.org/officeDocument/2006/relationships/slide" Target="slides/slide422.xml"/><Relationship Id="rId28" Type="http://schemas.openxmlformats.org/officeDocument/2006/relationships/slide" Target="slides/slide10.xml"/><Relationship Id="rId275" Type="http://schemas.openxmlformats.org/officeDocument/2006/relationships/slide" Target="slides/slide257.xml"/><Relationship Id="rId300" Type="http://schemas.openxmlformats.org/officeDocument/2006/relationships/slide" Target="slides/slide282.xml"/><Relationship Id="rId482" Type="http://schemas.openxmlformats.org/officeDocument/2006/relationships/slide" Target="slides/slide464.xml"/><Relationship Id="rId81" Type="http://schemas.openxmlformats.org/officeDocument/2006/relationships/slide" Target="slides/slide63.xml"/><Relationship Id="rId135" Type="http://schemas.openxmlformats.org/officeDocument/2006/relationships/slide" Target="slides/slide117.xml"/><Relationship Id="rId177" Type="http://schemas.openxmlformats.org/officeDocument/2006/relationships/slide" Target="slides/slide159.xml"/><Relationship Id="rId342" Type="http://schemas.openxmlformats.org/officeDocument/2006/relationships/slide" Target="slides/slide324.xml"/><Relationship Id="rId384" Type="http://schemas.openxmlformats.org/officeDocument/2006/relationships/slide" Target="slides/slide366.xml"/><Relationship Id="rId202" Type="http://schemas.openxmlformats.org/officeDocument/2006/relationships/slide" Target="slides/slide184.xml"/><Relationship Id="rId244" Type="http://schemas.openxmlformats.org/officeDocument/2006/relationships/slide" Target="slides/slide226.xml"/><Relationship Id="rId39" Type="http://schemas.openxmlformats.org/officeDocument/2006/relationships/slide" Target="slides/slide21.xml"/><Relationship Id="rId286" Type="http://schemas.openxmlformats.org/officeDocument/2006/relationships/slide" Target="slides/slide268.xml"/><Relationship Id="rId451" Type="http://schemas.openxmlformats.org/officeDocument/2006/relationships/slide" Target="slides/slide433.xml"/><Relationship Id="rId493" Type="http://schemas.openxmlformats.org/officeDocument/2006/relationships/slide" Target="slides/slide475.xml"/><Relationship Id="rId507" Type="http://schemas.openxmlformats.org/officeDocument/2006/relationships/slide" Target="slides/slide489.xml"/><Relationship Id="rId50" Type="http://schemas.openxmlformats.org/officeDocument/2006/relationships/slide" Target="slides/slide32.xml"/><Relationship Id="rId104" Type="http://schemas.openxmlformats.org/officeDocument/2006/relationships/slide" Target="slides/slide86.xml"/><Relationship Id="rId146" Type="http://schemas.openxmlformats.org/officeDocument/2006/relationships/slide" Target="slides/slide128.xml"/><Relationship Id="rId188" Type="http://schemas.openxmlformats.org/officeDocument/2006/relationships/slide" Target="slides/slide170.xml"/><Relationship Id="rId311" Type="http://schemas.openxmlformats.org/officeDocument/2006/relationships/slide" Target="slides/slide293.xml"/><Relationship Id="rId353" Type="http://schemas.openxmlformats.org/officeDocument/2006/relationships/slide" Target="slides/slide335.xml"/><Relationship Id="rId395" Type="http://schemas.openxmlformats.org/officeDocument/2006/relationships/slide" Target="slides/slide377.xml"/><Relationship Id="rId409" Type="http://schemas.openxmlformats.org/officeDocument/2006/relationships/slide" Target="slides/slide391.xml"/><Relationship Id="rId92" Type="http://schemas.openxmlformats.org/officeDocument/2006/relationships/slide" Target="slides/slide74.xml"/><Relationship Id="rId213" Type="http://schemas.openxmlformats.org/officeDocument/2006/relationships/slide" Target="slides/slide195.xml"/><Relationship Id="rId420" Type="http://schemas.openxmlformats.org/officeDocument/2006/relationships/slide" Target="slides/slide402.xml"/><Relationship Id="rId255" Type="http://schemas.openxmlformats.org/officeDocument/2006/relationships/slide" Target="slides/slide237.xml"/><Relationship Id="rId297" Type="http://schemas.openxmlformats.org/officeDocument/2006/relationships/slide" Target="slides/slide279.xml"/><Relationship Id="rId462" Type="http://schemas.openxmlformats.org/officeDocument/2006/relationships/slide" Target="slides/slide444.xml"/><Relationship Id="rId518" Type="http://schemas.openxmlformats.org/officeDocument/2006/relationships/slide" Target="slides/slide500.xml"/><Relationship Id="rId115" Type="http://schemas.openxmlformats.org/officeDocument/2006/relationships/slide" Target="slides/slide97.xml"/><Relationship Id="rId157" Type="http://schemas.openxmlformats.org/officeDocument/2006/relationships/slide" Target="slides/slide139.xml"/><Relationship Id="rId322" Type="http://schemas.openxmlformats.org/officeDocument/2006/relationships/slide" Target="slides/slide304.xml"/><Relationship Id="rId364" Type="http://schemas.openxmlformats.org/officeDocument/2006/relationships/slide" Target="slides/slide346.xml"/><Relationship Id="rId61" Type="http://schemas.openxmlformats.org/officeDocument/2006/relationships/slide" Target="slides/slide43.xml"/><Relationship Id="rId199" Type="http://schemas.openxmlformats.org/officeDocument/2006/relationships/slide" Target="slides/slide181.xml"/><Relationship Id="rId19" Type="http://schemas.openxmlformats.org/officeDocument/2006/relationships/slide" Target="slides/slide1.xml"/><Relationship Id="rId224" Type="http://schemas.openxmlformats.org/officeDocument/2006/relationships/slide" Target="slides/slide206.xml"/><Relationship Id="rId266" Type="http://schemas.openxmlformats.org/officeDocument/2006/relationships/slide" Target="slides/slide248.xml"/><Relationship Id="rId431" Type="http://schemas.openxmlformats.org/officeDocument/2006/relationships/slide" Target="slides/slide413.xml"/><Relationship Id="rId473" Type="http://schemas.openxmlformats.org/officeDocument/2006/relationships/slide" Target="slides/slide455.xml"/><Relationship Id="rId529" Type="http://schemas.openxmlformats.org/officeDocument/2006/relationships/slide" Target="slides/slide511.xml"/><Relationship Id="rId30" Type="http://schemas.openxmlformats.org/officeDocument/2006/relationships/slide" Target="slides/slide12.xml"/><Relationship Id="rId126" Type="http://schemas.openxmlformats.org/officeDocument/2006/relationships/slide" Target="slides/slide108.xml"/><Relationship Id="rId168" Type="http://schemas.openxmlformats.org/officeDocument/2006/relationships/slide" Target="slides/slide150.xml"/><Relationship Id="rId333" Type="http://schemas.openxmlformats.org/officeDocument/2006/relationships/slide" Target="slides/slide315.xml"/><Relationship Id="rId72" Type="http://schemas.openxmlformats.org/officeDocument/2006/relationships/slide" Target="slides/slide54.xml"/><Relationship Id="rId375" Type="http://schemas.openxmlformats.org/officeDocument/2006/relationships/slide" Target="slides/slide357.xml"/><Relationship Id="rId3" Type="http://schemas.openxmlformats.org/officeDocument/2006/relationships/slideMaster" Target="slideMasters/slideMaster3.xml"/><Relationship Id="rId235" Type="http://schemas.openxmlformats.org/officeDocument/2006/relationships/slide" Target="slides/slide217.xml"/><Relationship Id="rId277" Type="http://schemas.openxmlformats.org/officeDocument/2006/relationships/slide" Target="slides/slide259.xml"/><Relationship Id="rId400" Type="http://schemas.openxmlformats.org/officeDocument/2006/relationships/slide" Target="slides/slide382.xml"/><Relationship Id="rId442" Type="http://schemas.openxmlformats.org/officeDocument/2006/relationships/slide" Target="slides/slide424.xml"/><Relationship Id="rId484" Type="http://schemas.openxmlformats.org/officeDocument/2006/relationships/slide" Target="slides/slide466.xml"/><Relationship Id="rId137" Type="http://schemas.openxmlformats.org/officeDocument/2006/relationships/slide" Target="slides/slide119.xml"/><Relationship Id="rId302" Type="http://schemas.openxmlformats.org/officeDocument/2006/relationships/slide" Target="slides/slide284.xml"/><Relationship Id="rId344" Type="http://schemas.openxmlformats.org/officeDocument/2006/relationships/slide" Target="slides/slide326.xml"/><Relationship Id="rId41" Type="http://schemas.openxmlformats.org/officeDocument/2006/relationships/slide" Target="slides/slide23.xml"/><Relationship Id="rId83" Type="http://schemas.openxmlformats.org/officeDocument/2006/relationships/slide" Target="slides/slide65.xml"/><Relationship Id="rId179" Type="http://schemas.openxmlformats.org/officeDocument/2006/relationships/slide" Target="slides/slide161.xml"/><Relationship Id="rId386" Type="http://schemas.openxmlformats.org/officeDocument/2006/relationships/slide" Target="slides/slide368.xml"/><Relationship Id="rId190" Type="http://schemas.openxmlformats.org/officeDocument/2006/relationships/slide" Target="slides/slide172.xml"/><Relationship Id="rId204" Type="http://schemas.openxmlformats.org/officeDocument/2006/relationships/slide" Target="slides/slide186.xml"/><Relationship Id="rId246" Type="http://schemas.openxmlformats.org/officeDocument/2006/relationships/slide" Target="slides/slide228.xml"/><Relationship Id="rId288" Type="http://schemas.openxmlformats.org/officeDocument/2006/relationships/slide" Target="slides/slide270.xml"/><Relationship Id="rId411" Type="http://schemas.openxmlformats.org/officeDocument/2006/relationships/slide" Target="slides/slide393.xml"/><Relationship Id="rId453" Type="http://schemas.openxmlformats.org/officeDocument/2006/relationships/slide" Target="slides/slide435.xml"/><Relationship Id="rId509" Type="http://schemas.openxmlformats.org/officeDocument/2006/relationships/slide" Target="slides/slide491.xml"/><Relationship Id="rId106" Type="http://schemas.openxmlformats.org/officeDocument/2006/relationships/slide" Target="slides/slide88.xml"/><Relationship Id="rId313" Type="http://schemas.openxmlformats.org/officeDocument/2006/relationships/slide" Target="slides/slide295.xml"/><Relationship Id="rId495" Type="http://schemas.openxmlformats.org/officeDocument/2006/relationships/slide" Target="slides/slide477.xml"/><Relationship Id="rId10" Type="http://schemas.openxmlformats.org/officeDocument/2006/relationships/slideMaster" Target="slideMasters/slideMaster10.xml"/><Relationship Id="rId52" Type="http://schemas.openxmlformats.org/officeDocument/2006/relationships/slide" Target="slides/slide34.xml"/><Relationship Id="rId94" Type="http://schemas.openxmlformats.org/officeDocument/2006/relationships/slide" Target="slides/slide76.xml"/><Relationship Id="rId148" Type="http://schemas.openxmlformats.org/officeDocument/2006/relationships/slide" Target="slides/slide130.xml"/><Relationship Id="rId355" Type="http://schemas.openxmlformats.org/officeDocument/2006/relationships/slide" Target="slides/slide337.xml"/><Relationship Id="rId397" Type="http://schemas.openxmlformats.org/officeDocument/2006/relationships/slide" Target="slides/slide379.xml"/><Relationship Id="rId520" Type="http://schemas.openxmlformats.org/officeDocument/2006/relationships/slide" Target="slides/slide502.xml"/><Relationship Id="rId215" Type="http://schemas.openxmlformats.org/officeDocument/2006/relationships/slide" Target="slides/slide197.xml"/><Relationship Id="rId257" Type="http://schemas.openxmlformats.org/officeDocument/2006/relationships/slide" Target="slides/slide239.xml"/><Relationship Id="rId422" Type="http://schemas.openxmlformats.org/officeDocument/2006/relationships/slide" Target="slides/slide404.xml"/><Relationship Id="rId464" Type="http://schemas.openxmlformats.org/officeDocument/2006/relationships/slide" Target="slides/slide446.xml"/><Relationship Id="rId299" Type="http://schemas.openxmlformats.org/officeDocument/2006/relationships/slide" Target="slides/slide281.xml"/><Relationship Id="rId63" Type="http://schemas.openxmlformats.org/officeDocument/2006/relationships/slide" Target="slides/slide45.xml"/><Relationship Id="rId159" Type="http://schemas.openxmlformats.org/officeDocument/2006/relationships/slide" Target="slides/slide141.xml"/><Relationship Id="rId366" Type="http://schemas.openxmlformats.org/officeDocument/2006/relationships/slide" Target="slides/slide348.xml"/><Relationship Id="rId226" Type="http://schemas.openxmlformats.org/officeDocument/2006/relationships/slide" Target="slides/slide208.xml"/><Relationship Id="rId433" Type="http://schemas.openxmlformats.org/officeDocument/2006/relationships/slide" Target="slides/slide415.xml"/><Relationship Id="rId74" Type="http://schemas.openxmlformats.org/officeDocument/2006/relationships/slide" Target="slides/slide56.xml"/><Relationship Id="rId377" Type="http://schemas.openxmlformats.org/officeDocument/2006/relationships/slide" Target="slides/slide359.xml"/><Relationship Id="rId500" Type="http://schemas.openxmlformats.org/officeDocument/2006/relationships/slide" Target="slides/slide482.xml"/><Relationship Id="rId5" Type="http://schemas.openxmlformats.org/officeDocument/2006/relationships/slideMaster" Target="slideMasters/slideMaster5.xml"/><Relationship Id="rId237" Type="http://schemas.openxmlformats.org/officeDocument/2006/relationships/slide" Target="slides/slide219.xml"/><Relationship Id="rId444" Type="http://schemas.openxmlformats.org/officeDocument/2006/relationships/slide" Target="slides/slide426.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C65E22-4EE6-4C77-AA8E-EBA3417014DA}" type="doc">
      <dgm:prSet loTypeId="urn:microsoft.com/office/officeart/2005/8/layout/hProcess9" loCatId="process" qsTypeId="urn:microsoft.com/office/officeart/2005/8/quickstyle/simple2" qsCatId="simple" csTypeId="urn:microsoft.com/office/officeart/2005/8/colors/colorful2" csCatId="colorful" phldr="1"/>
      <dgm:spPr/>
      <dgm:t>
        <a:bodyPr/>
        <a:lstStyle/>
        <a:p>
          <a:endParaRPr lang="en-US"/>
        </a:p>
      </dgm:t>
    </dgm:pt>
    <dgm:pt modelId="{7657E389-1B86-4BC7-90D5-B6BC63595571}">
      <dgm:prSet phldrT="[Text]" custT="1"/>
      <dgm:spPr>
        <a:solidFill>
          <a:srgbClr val="772432"/>
        </a:solidFill>
      </dgm:spPr>
      <dgm:t>
        <a:bodyPr/>
        <a:lstStyle/>
        <a:p>
          <a:r>
            <a:rPr lang="en-US" sz="1800" b="1" dirty="0">
              <a:latin typeface="Arial" panose="020B0604020202020204" pitchFamily="34" charset="0"/>
              <a:cs typeface="Arial" panose="020B0604020202020204" pitchFamily="34" charset="0"/>
            </a:rPr>
            <a:t>Regional Office (RO)/Regional Processing Office (RPO) Receives information</a:t>
          </a:r>
        </a:p>
      </dgm:t>
    </dgm:pt>
    <dgm:pt modelId="{1CB26F67-2518-4233-A5D2-DE010D40CA66}" type="parTrans" cxnId="{E653360F-33AD-4935-873A-905E034A3161}">
      <dgm:prSet/>
      <dgm:spPr/>
      <dgm:t>
        <a:bodyPr/>
        <a:lstStyle/>
        <a:p>
          <a:endParaRPr lang="en-US">
            <a:latin typeface="Arial" panose="020B0604020202020204" pitchFamily="34" charset="0"/>
            <a:cs typeface="Arial" panose="020B0604020202020204" pitchFamily="34" charset="0"/>
          </a:endParaRPr>
        </a:p>
      </dgm:t>
    </dgm:pt>
    <dgm:pt modelId="{0FB89AE3-B0A2-424F-9616-4F09F7723A82}" type="sibTrans" cxnId="{E653360F-33AD-4935-873A-905E034A3161}">
      <dgm:prSet/>
      <dgm:spPr/>
      <dgm:t>
        <a:bodyPr/>
        <a:lstStyle/>
        <a:p>
          <a:endParaRPr lang="en-US">
            <a:latin typeface="Arial" panose="020B0604020202020204" pitchFamily="34" charset="0"/>
            <a:cs typeface="Arial" panose="020B0604020202020204" pitchFamily="34" charset="0"/>
          </a:endParaRPr>
        </a:p>
      </dgm:t>
    </dgm:pt>
    <dgm:pt modelId="{A835A852-8E8E-4FAF-B764-DE5400A7EA0D}">
      <dgm:prSet phldrT="[Text]" custT="1"/>
      <dgm:spPr>
        <a:solidFill>
          <a:srgbClr val="0083BE"/>
        </a:solidFill>
      </dgm:spPr>
      <dgm:t>
        <a:bodyPr/>
        <a:lstStyle/>
        <a:p>
          <a:pPr>
            <a:buNone/>
          </a:pPr>
          <a:r>
            <a:rPr lang="en-US" sz="1800" b="1" dirty="0">
              <a:latin typeface="Arial" panose="020B0604020202020204" pitchFamily="34" charset="0"/>
              <a:cs typeface="Arial" panose="020B0604020202020204" pitchFamily="34" charset="0"/>
            </a:rPr>
            <a:t>RO/RPO Processes Claim/Award</a:t>
          </a:r>
        </a:p>
      </dgm:t>
    </dgm:pt>
    <dgm:pt modelId="{EB946240-145E-42EB-9A13-88B51A73E998}" type="parTrans" cxnId="{E7C53D4E-17CC-4617-B3D7-E4FF115D6E2B}">
      <dgm:prSet/>
      <dgm:spPr/>
      <dgm:t>
        <a:bodyPr/>
        <a:lstStyle/>
        <a:p>
          <a:endParaRPr lang="en-US">
            <a:latin typeface="Arial" panose="020B0604020202020204" pitchFamily="34" charset="0"/>
            <a:cs typeface="Arial" panose="020B0604020202020204" pitchFamily="34" charset="0"/>
          </a:endParaRPr>
        </a:p>
      </dgm:t>
    </dgm:pt>
    <dgm:pt modelId="{D89EDE4C-2DC4-4F4B-930C-206FC45077C9}" type="sibTrans" cxnId="{E7C53D4E-17CC-4617-B3D7-E4FF115D6E2B}">
      <dgm:prSet/>
      <dgm:spPr/>
      <dgm:t>
        <a:bodyPr/>
        <a:lstStyle/>
        <a:p>
          <a:endParaRPr lang="en-US">
            <a:latin typeface="Arial" panose="020B0604020202020204" pitchFamily="34" charset="0"/>
            <a:cs typeface="Arial" panose="020B0604020202020204" pitchFamily="34" charset="0"/>
          </a:endParaRPr>
        </a:p>
      </dgm:t>
    </dgm:pt>
    <dgm:pt modelId="{CD7A6891-DF09-4701-B03E-3BEA295EED2F}">
      <dgm:prSet phldrT="[Text]" custT="1"/>
      <dgm:spPr>
        <a:solidFill>
          <a:srgbClr val="4B5055"/>
        </a:solidFill>
      </dgm:spPr>
      <dgm:t>
        <a:bodyPr/>
        <a:lstStyle/>
        <a:p>
          <a:r>
            <a:rPr lang="en-US" sz="1800" b="1" dirty="0">
              <a:latin typeface="Arial" panose="020B0604020202020204" pitchFamily="34" charset="0"/>
              <a:cs typeface="Arial" panose="020B0604020202020204" pitchFamily="34" charset="0"/>
            </a:rPr>
            <a:t>DMC Collects Debts</a:t>
          </a:r>
        </a:p>
      </dgm:t>
    </dgm:pt>
    <dgm:pt modelId="{AEF1295B-488E-4BEF-A62B-A2DD4B238D47}" type="parTrans" cxnId="{58210AF1-B97B-4E88-8095-EF727E5E2FAD}">
      <dgm:prSet/>
      <dgm:spPr/>
      <dgm:t>
        <a:bodyPr/>
        <a:lstStyle/>
        <a:p>
          <a:endParaRPr lang="en-US">
            <a:latin typeface="Arial" panose="020B0604020202020204" pitchFamily="34" charset="0"/>
            <a:cs typeface="Arial" panose="020B0604020202020204" pitchFamily="34" charset="0"/>
          </a:endParaRPr>
        </a:p>
      </dgm:t>
    </dgm:pt>
    <dgm:pt modelId="{FC9FB15B-B463-451A-8F92-2C957DB86E2A}" type="sibTrans" cxnId="{58210AF1-B97B-4E88-8095-EF727E5E2FAD}">
      <dgm:prSet/>
      <dgm:spPr/>
      <dgm:t>
        <a:bodyPr/>
        <a:lstStyle/>
        <a:p>
          <a:endParaRPr lang="en-US">
            <a:latin typeface="Arial" panose="020B0604020202020204" pitchFamily="34" charset="0"/>
            <a:cs typeface="Arial" panose="020B0604020202020204" pitchFamily="34" charset="0"/>
          </a:endParaRPr>
        </a:p>
      </dgm:t>
    </dgm:pt>
    <dgm:pt modelId="{B9D92A0E-16EF-47DC-AD7F-2A328A5C3EEC}">
      <dgm:prSet phldrT="[Text]" custT="1"/>
      <dgm:spPr>
        <a:solidFill>
          <a:srgbClr val="4B5055"/>
        </a:solidFill>
      </dgm:spPr>
      <dgm:t>
        <a:bodyPr/>
        <a:lstStyle/>
        <a:p>
          <a:r>
            <a:rPr lang="en-US" sz="1600" dirty="0">
              <a:latin typeface="Arial" panose="020B0604020202020204" pitchFamily="34" charset="0"/>
              <a:cs typeface="Arial" panose="020B0604020202020204" pitchFamily="34" charset="0"/>
            </a:rPr>
            <a:t>Sends collection letters for debts</a:t>
          </a:r>
        </a:p>
      </dgm:t>
    </dgm:pt>
    <dgm:pt modelId="{5C35CE15-2E9B-411C-9463-DC4DA4D47720}" type="parTrans" cxnId="{85FA83F1-55B1-4F14-9FE3-7D1E20E79AB4}">
      <dgm:prSet/>
      <dgm:spPr/>
      <dgm:t>
        <a:bodyPr/>
        <a:lstStyle/>
        <a:p>
          <a:endParaRPr lang="en-US">
            <a:latin typeface="Arial" panose="020B0604020202020204" pitchFamily="34" charset="0"/>
            <a:cs typeface="Arial" panose="020B0604020202020204" pitchFamily="34" charset="0"/>
          </a:endParaRPr>
        </a:p>
      </dgm:t>
    </dgm:pt>
    <dgm:pt modelId="{357268AB-98CE-4DF1-9F1F-EFD6B1C90088}" type="sibTrans" cxnId="{85FA83F1-55B1-4F14-9FE3-7D1E20E79AB4}">
      <dgm:prSet/>
      <dgm:spPr/>
      <dgm:t>
        <a:bodyPr/>
        <a:lstStyle/>
        <a:p>
          <a:endParaRPr lang="en-US">
            <a:latin typeface="Arial" panose="020B0604020202020204" pitchFamily="34" charset="0"/>
            <a:cs typeface="Arial" panose="020B0604020202020204" pitchFamily="34" charset="0"/>
          </a:endParaRPr>
        </a:p>
      </dgm:t>
    </dgm:pt>
    <dgm:pt modelId="{EA3441C7-C3B8-451D-88A8-448F481D6931}">
      <dgm:prSet phldrT="[Text]"/>
      <dgm:spPr>
        <a:solidFill>
          <a:srgbClr val="4B5055"/>
        </a:solidFill>
      </dgm:spPr>
      <dgm:t>
        <a:bodyPr/>
        <a:lstStyle/>
        <a:p>
          <a:endParaRPr lang="en-US" sz="1500" dirty="0">
            <a:latin typeface="Arial" panose="020B0604020202020204" pitchFamily="34" charset="0"/>
            <a:cs typeface="Arial" panose="020B0604020202020204" pitchFamily="34" charset="0"/>
          </a:endParaRPr>
        </a:p>
      </dgm:t>
    </dgm:pt>
    <dgm:pt modelId="{3EC6E02F-4CB6-48B8-8C81-4C4C0D9B339D}" type="parTrans" cxnId="{F704618B-F808-4857-884E-5DEBC4C83F77}">
      <dgm:prSet/>
      <dgm:spPr/>
      <dgm:t>
        <a:bodyPr/>
        <a:lstStyle/>
        <a:p>
          <a:endParaRPr lang="en-US">
            <a:latin typeface="Arial" panose="020B0604020202020204" pitchFamily="34" charset="0"/>
            <a:cs typeface="Arial" panose="020B0604020202020204" pitchFamily="34" charset="0"/>
          </a:endParaRPr>
        </a:p>
      </dgm:t>
    </dgm:pt>
    <dgm:pt modelId="{0189FE67-AAF4-488A-B5FD-5E8327C9C22C}" type="sibTrans" cxnId="{F704618B-F808-4857-884E-5DEBC4C83F77}">
      <dgm:prSet/>
      <dgm:spPr/>
      <dgm:t>
        <a:bodyPr/>
        <a:lstStyle/>
        <a:p>
          <a:endParaRPr lang="en-US">
            <a:latin typeface="Arial" panose="020B0604020202020204" pitchFamily="34" charset="0"/>
            <a:cs typeface="Arial" panose="020B0604020202020204" pitchFamily="34" charset="0"/>
          </a:endParaRPr>
        </a:p>
      </dgm:t>
    </dgm:pt>
    <dgm:pt modelId="{26D6CE02-9D80-4EE5-AC60-704F2D20AB0E}">
      <dgm:prSet phldrT="[Text]" custT="1"/>
      <dgm:spPr>
        <a:solidFill>
          <a:srgbClr val="0083BE"/>
        </a:solidFill>
      </dgm:spPr>
      <dgm:t>
        <a:bodyPr/>
        <a:lstStyle/>
        <a:p>
          <a:r>
            <a:rPr lang="en-US" sz="1600" dirty="0">
              <a:latin typeface="Arial" panose="020B0604020202020204" pitchFamily="34" charset="0"/>
              <a:cs typeface="Arial" panose="020B0604020202020204" pitchFamily="34" charset="0"/>
            </a:rPr>
            <a:t>Sends a letter when payments are issued or debt created</a:t>
          </a:r>
        </a:p>
      </dgm:t>
    </dgm:pt>
    <dgm:pt modelId="{ABF38677-9A60-4C9A-B94E-27CC49D76456}" type="parTrans" cxnId="{2C359E3C-9ED6-4C1C-8829-2D2943296AF7}">
      <dgm:prSet/>
      <dgm:spPr/>
      <dgm:t>
        <a:bodyPr/>
        <a:lstStyle/>
        <a:p>
          <a:endParaRPr lang="en-US">
            <a:latin typeface="Arial" panose="020B0604020202020204" pitchFamily="34" charset="0"/>
            <a:cs typeface="Arial" panose="020B0604020202020204" pitchFamily="34" charset="0"/>
          </a:endParaRPr>
        </a:p>
      </dgm:t>
    </dgm:pt>
    <dgm:pt modelId="{9C948305-20D7-418F-AF6E-2BBEEB1C350F}" type="sibTrans" cxnId="{2C359E3C-9ED6-4C1C-8829-2D2943296AF7}">
      <dgm:prSet/>
      <dgm:spPr/>
      <dgm:t>
        <a:bodyPr/>
        <a:lstStyle/>
        <a:p>
          <a:endParaRPr lang="en-US">
            <a:latin typeface="Arial" panose="020B0604020202020204" pitchFamily="34" charset="0"/>
            <a:cs typeface="Arial" panose="020B0604020202020204" pitchFamily="34" charset="0"/>
          </a:endParaRPr>
        </a:p>
      </dgm:t>
    </dgm:pt>
    <dgm:pt modelId="{967EB1B1-7871-4534-8474-B0D5F2835ABC}">
      <dgm:prSet phldrT="[Text]" custT="1"/>
      <dgm:spPr>
        <a:solidFill>
          <a:srgbClr val="4B5055"/>
        </a:solidFill>
      </dgm:spPr>
      <dgm:t>
        <a:bodyPr/>
        <a:lstStyle/>
        <a:p>
          <a:r>
            <a:rPr lang="en-US" sz="1600" dirty="0">
              <a:latin typeface="Arial" panose="020B0604020202020204" pitchFamily="34" charset="0"/>
              <a:cs typeface="Arial" panose="020B0604020202020204" pitchFamily="34" charset="0"/>
            </a:rPr>
            <a:t>Processes collection actions</a:t>
          </a:r>
        </a:p>
      </dgm:t>
    </dgm:pt>
    <dgm:pt modelId="{B7BE0CCD-CDBE-4B85-AC95-43E34C55CD46}" type="parTrans" cxnId="{5F81D1CE-C9D1-4E43-9428-E0D590A59FBE}">
      <dgm:prSet/>
      <dgm:spPr/>
      <dgm:t>
        <a:bodyPr/>
        <a:lstStyle/>
        <a:p>
          <a:endParaRPr lang="en-US">
            <a:latin typeface="Arial" panose="020B0604020202020204" pitchFamily="34" charset="0"/>
            <a:cs typeface="Arial" panose="020B0604020202020204" pitchFamily="34" charset="0"/>
          </a:endParaRPr>
        </a:p>
      </dgm:t>
    </dgm:pt>
    <dgm:pt modelId="{1403A2FE-C8AD-48FB-94ED-BB556D1A01E8}" type="sibTrans" cxnId="{5F81D1CE-C9D1-4E43-9428-E0D590A59FBE}">
      <dgm:prSet/>
      <dgm:spPr/>
      <dgm:t>
        <a:bodyPr/>
        <a:lstStyle/>
        <a:p>
          <a:endParaRPr lang="en-US">
            <a:latin typeface="Arial" panose="020B0604020202020204" pitchFamily="34" charset="0"/>
            <a:cs typeface="Arial" panose="020B0604020202020204" pitchFamily="34" charset="0"/>
          </a:endParaRPr>
        </a:p>
      </dgm:t>
    </dgm:pt>
    <dgm:pt modelId="{7891ED30-5C92-4A55-B170-CE303550083A}">
      <dgm:prSet phldrT="[Text]" custT="1"/>
      <dgm:spPr>
        <a:solidFill>
          <a:srgbClr val="0083BE"/>
        </a:solidFill>
      </dgm:spPr>
      <dgm:t>
        <a:bodyPr/>
        <a:lstStyle/>
        <a:p>
          <a:r>
            <a:rPr lang="en-US" sz="1600" dirty="0">
              <a:latin typeface="Arial" panose="020B0604020202020204" pitchFamily="34" charset="0"/>
              <a:cs typeface="Arial" panose="020B0604020202020204" pitchFamily="34" charset="0"/>
            </a:rPr>
            <a:t>Evaluates eligibility/ entitlement </a:t>
          </a:r>
        </a:p>
      </dgm:t>
    </dgm:pt>
    <dgm:pt modelId="{131BCF25-10B8-4B02-9413-5D859C261F99}" type="parTrans" cxnId="{9CBB31E5-9CFC-41D5-9D48-C9C4E90C81EB}">
      <dgm:prSet/>
      <dgm:spPr/>
      <dgm:t>
        <a:bodyPr/>
        <a:lstStyle/>
        <a:p>
          <a:endParaRPr lang="en-US">
            <a:latin typeface="Arial" panose="020B0604020202020204" pitchFamily="34" charset="0"/>
            <a:cs typeface="Arial" panose="020B0604020202020204" pitchFamily="34" charset="0"/>
          </a:endParaRPr>
        </a:p>
      </dgm:t>
    </dgm:pt>
    <dgm:pt modelId="{246F149D-35C8-4D6F-BB87-765B9CBF4016}" type="sibTrans" cxnId="{9CBB31E5-9CFC-41D5-9D48-C9C4E90C81EB}">
      <dgm:prSet/>
      <dgm:spPr/>
      <dgm:t>
        <a:bodyPr/>
        <a:lstStyle/>
        <a:p>
          <a:endParaRPr lang="en-US">
            <a:latin typeface="Arial" panose="020B0604020202020204" pitchFamily="34" charset="0"/>
            <a:cs typeface="Arial" panose="020B0604020202020204" pitchFamily="34" charset="0"/>
          </a:endParaRPr>
        </a:p>
      </dgm:t>
    </dgm:pt>
    <dgm:pt modelId="{C5C3207F-7601-4EE6-A967-A4EB33AE189C}">
      <dgm:prSet phldrT="[Text]" custT="1"/>
      <dgm:spPr>
        <a:solidFill>
          <a:srgbClr val="0083BE"/>
        </a:solidFill>
      </dgm:spPr>
      <dgm:t>
        <a:bodyPr/>
        <a:lstStyle/>
        <a:p>
          <a:r>
            <a:rPr lang="en-US" sz="1600" dirty="0">
              <a:latin typeface="Arial" panose="020B0604020202020204" pitchFamily="34" charset="0"/>
              <a:cs typeface="Arial" panose="020B0604020202020204" pitchFamily="34" charset="0"/>
            </a:rPr>
            <a:t>Issues payments and establishes debts</a:t>
          </a:r>
        </a:p>
      </dgm:t>
    </dgm:pt>
    <dgm:pt modelId="{6BAAFD5F-89AF-442E-8D5F-76776EA739E1}" type="parTrans" cxnId="{B68D58D7-DF6E-40B0-A4C6-7A38B8FC6A10}">
      <dgm:prSet/>
      <dgm:spPr/>
      <dgm:t>
        <a:bodyPr/>
        <a:lstStyle/>
        <a:p>
          <a:endParaRPr lang="en-US">
            <a:latin typeface="Arial" panose="020B0604020202020204" pitchFamily="34" charset="0"/>
            <a:cs typeface="Arial" panose="020B0604020202020204" pitchFamily="34" charset="0"/>
          </a:endParaRPr>
        </a:p>
      </dgm:t>
    </dgm:pt>
    <dgm:pt modelId="{7ADE3E98-5500-458D-A65F-0D8BA709122C}" type="sibTrans" cxnId="{B68D58D7-DF6E-40B0-A4C6-7A38B8FC6A10}">
      <dgm:prSet/>
      <dgm:spPr/>
      <dgm:t>
        <a:bodyPr/>
        <a:lstStyle/>
        <a:p>
          <a:endParaRPr lang="en-US">
            <a:latin typeface="Arial" panose="020B0604020202020204" pitchFamily="34" charset="0"/>
            <a:cs typeface="Arial" panose="020B0604020202020204" pitchFamily="34" charset="0"/>
          </a:endParaRPr>
        </a:p>
      </dgm:t>
    </dgm:pt>
    <dgm:pt modelId="{848BE5FB-FC01-4189-A2F9-520DC1C8E9B9}">
      <dgm:prSet phldrT="[Text]" custT="1"/>
      <dgm:spPr>
        <a:solidFill>
          <a:srgbClr val="772432"/>
        </a:solidFill>
      </dgm:spPr>
      <dgm:t>
        <a:bodyPr/>
        <a:lstStyle/>
        <a:p>
          <a:r>
            <a:rPr lang="en-US" sz="1600" dirty="0">
              <a:latin typeface="Arial" panose="020B0604020202020204" pitchFamily="34" charset="0"/>
              <a:cs typeface="Arial" panose="020B0604020202020204" pitchFamily="34" charset="0"/>
            </a:rPr>
            <a:t>Education Certification</a:t>
          </a:r>
        </a:p>
      </dgm:t>
    </dgm:pt>
    <dgm:pt modelId="{63772945-C682-48D4-B123-688AEE0DA67E}" type="sibTrans" cxnId="{B3A79028-A268-46AB-949E-881A85016FEB}">
      <dgm:prSet/>
      <dgm:spPr/>
      <dgm:t>
        <a:bodyPr/>
        <a:lstStyle/>
        <a:p>
          <a:endParaRPr lang="en-US">
            <a:latin typeface="Arial" panose="020B0604020202020204" pitchFamily="34" charset="0"/>
            <a:cs typeface="Arial" panose="020B0604020202020204" pitchFamily="34" charset="0"/>
          </a:endParaRPr>
        </a:p>
      </dgm:t>
    </dgm:pt>
    <dgm:pt modelId="{0D19ABDD-FEA8-42F2-9AF4-D266CDA8DAB8}" type="parTrans" cxnId="{B3A79028-A268-46AB-949E-881A85016FEB}">
      <dgm:prSet/>
      <dgm:spPr/>
      <dgm:t>
        <a:bodyPr/>
        <a:lstStyle/>
        <a:p>
          <a:endParaRPr lang="en-US">
            <a:latin typeface="Arial" panose="020B0604020202020204" pitchFamily="34" charset="0"/>
            <a:cs typeface="Arial" panose="020B0604020202020204" pitchFamily="34" charset="0"/>
          </a:endParaRPr>
        </a:p>
      </dgm:t>
    </dgm:pt>
    <dgm:pt modelId="{83570A06-354E-49D6-84E4-730867157B45}">
      <dgm:prSet phldrT="[Text]" custT="1"/>
      <dgm:spPr/>
      <dgm:t>
        <a:bodyPr/>
        <a:lstStyle/>
        <a:p>
          <a:r>
            <a:rPr lang="en-US" sz="1600" dirty="0">
              <a:latin typeface="Arial" panose="020B0604020202020204" pitchFamily="34" charset="0"/>
              <a:cs typeface="Arial" panose="020B0604020202020204" pitchFamily="34" charset="0"/>
            </a:rPr>
            <a:t>Change in circumstances affecting benefit eligibility or entitlement</a:t>
          </a:r>
        </a:p>
      </dgm:t>
    </dgm:pt>
    <dgm:pt modelId="{E0BB42B5-7954-4781-B058-FA08FC0C7AFF}" type="parTrans" cxnId="{C6C4343C-E2ED-44D2-9A18-F4245298A095}">
      <dgm:prSet/>
      <dgm:spPr/>
      <dgm:t>
        <a:bodyPr/>
        <a:lstStyle/>
        <a:p>
          <a:endParaRPr lang="en-US"/>
        </a:p>
      </dgm:t>
    </dgm:pt>
    <dgm:pt modelId="{B7D0887D-2E44-4E70-BDF8-C267C56602B8}" type="sibTrans" cxnId="{C6C4343C-E2ED-44D2-9A18-F4245298A095}">
      <dgm:prSet/>
      <dgm:spPr/>
      <dgm:t>
        <a:bodyPr/>
        <a:lstStyle/>
        <a:p>
          <a:endParaRPr lang="en-US"/>
        </a:p>
      </dgm:t>
    </dgm:pt>
    <dgm:pt modelId="{31F79062-1E1F-47FA-A426-365D0AEE193E}" type="pres">
      <dgm:prSet presAssocID="{B9C65E22-4EE6-4C77-AA8E-EBA3417014DA}" presName="CompostProcess" presStyleCnt="0">
        <dgm:presLayoutVars>
          <dgm:dir/>
          <dgm:resizeHandles val="exact"/>
        </dgm:presLayoutVars>
      </dgm:prSet>
      <dgm:spPr/>
    </dgm:pt>
    <dgm:pt modelId="{C18EFC32-46C0-4426-A813-9A268EF6320A}" type="pres">
      <dgm:prSet presAssocID="{B9C65E22-4EE6-4C77-AA8E-EBA3417014DA}" presName="arrow" presStyleLbl="bgShp" presStyleIdx="0" presStyleCnt="1"/>
      <dgm:spPr>
        <a:solidFill>
          <a:srgbClr val="003F72"/>
        </a:solidFill>
      </dgm:spPr>
    </dgm:pt>
    <dgm:pt modelId="{513295BB-659B-471E-A16B-1BA1F268D20B}" type="pres">
      <dgm:prSet presAssocID="{B9C65E22-4EE6-4C77-AA8E-EBA3417014DA}" presName="linearProcess" presStyleCnt="0"/>
      <dgm:spPr/>
    </dgm:pt>
    <dgm:pt modelId="{FD30DC8F-C459-4219-ADF6-E18E65337B9B}" type="pres">
      <dgm:prSet presAssocID="{7657E389-1B86-4BC7-90D5-B6BC63595571}" presName="textNode" presStyleLbl="node1" presStyleIdx="0" presStyleCnt="3" custScaleX="123026" custScaleY="143939">
        <dgm:presLayoutVars>
          <dgm:bulletEnabled val="1"/>
        </dgm:presLayoutVars>
      </dgm:prSet>
      <dgm:spPr/>
    </dgm:pt>
    <dgm:pt modelId="{03AD5214-E8F2-43F9-9667-119C4F7C1349}" type="pres">
      <dgm:prSet presAssocID="{0FB89AE3-B0A2-424F-9616-4F09F7723A82}" presName="sibTrans" presStyleCnt="0"/>
      <dgm:spPr/>
    </dgm:pt>
    <dgm:pt modelId="{A150E185-CD57-4BB1-BA93-02973DE9A7DE}" type="pres">
      <dgm:prSet presAssocID="{A835A852-8E8E-4FAF-B764-DE5400A7EA0D}" presName="textNode" presStyleLbl="node1" presStyleIdx="1" presStyleCnt="3" custScaleX="115693" custScaleY="159091">
        <dgm:presLayoutVars>
          <dgm:bulletEnabled val="1"/>
        </dgm:presLayoutVars>
      </dgm:prSet>
      <dgm:spPr/>
    </dgm:pt>
    <dgm:pt modelId="{1F6CF183-E518-4FA3-A5B9-6CFCCC209481}" type="pres">
      <dgm:prSet presAssocID="{D89EDE4C-2DC4-4F4B-930C-206FC45077C9}" presName="sibTrans" presStyleCnt="0"/>
      <dgm:spPr/>
    </dgm:pt>
    <dgm:pt modelId="{A1A6FA3C-9054-4874-8A82-05509D51562B}" type="pres">
      <dgm:prSet presAssocID="{CD7A6891-DF09-4701-B03E-3BEA295EED2F}" presName="textNode" presStyleLbl="node1" presStyleIdx="2" presStyleCnt="3" custScaleX="122929">
        <dgm:presLayoutVars>
          <dgm:bulletEnabled val="1"/>
        </dgm:presLayoutVars>
      </dgm:prSet>
      <dgm:spPr/>
    </dgm:pt>
  </dgm:ptLst>
  <dgm:cxnLst>
    <dgm:cxn modelId="{16CCA603-4877-42EB-9679-06504E42D282}" type="presOf" srcId="{7657E389-1B86-4BC7-90D5-B6BC63595571}" destId="{FD30DC8F-C459-4219-ADF6-E18E65337B9B}" srcOrd="0" destOrd="0" presId="urn:microsoft.com/office/officeart/2005/8/layout/hProcess9"/>
    <dgm:cxn modelId="{E653360F-33AD-4935-873A-905E034A3161}" srcId="{B9C65E22-4EE6-4C77-AA8E-EBA3417014DA}" destId="{7657E389-1B86-4BC7-90D5-B6BC63595571}" srcOrd="0" destOrd="0" parTransId="{1CB26F67-2518-4233-A5D2-DE010D40CA66}" sibTransId="{0FB89AE3-B0A2-424F-9616-4F09F7723A82}"/>
    <dgm:cxn modelId="{C9408C15-1FA5-4172-B272-3BA9BA90CBD1}" type="presOf" srcId="{967EB1B1-7871-4534-8474-B0D5F2835ABC}" destId="{A1A6FA3C-9054-4874-8A82-05509D51562B}" srcOrd="0" destOrd="2" presId="urn:microsoft.com/office/officeart/2005/8/layout/hProcess9"/>
    <dgm:cxn modelId="{9F652C21-ED4F-4851-876F-810B86DA28FD}" type="presOf" srcId="{EA3441C7-C3B8-451D-88A8-448F481D6931}" destId="{A1A6FA3C-9054-4874-8A82-05509D51562B}" srcOrd="0" destOrd="3" presId="urn:microsoft.com/office/officeart/2005/8/layout/hProcess9"/>
    <dgm:cxn modelId="{B3A79028-A268-46AB-949E-881A85016FEB}" srcId="{7657E389-1B86-4BC7-90D5-B6BC63595571}" destId="{848BE5FB-FC01-4189-A2F9-520DC1C8E9B9}" srcOrd="0" destOrd="0" parTransId="{0D19ABDD-FEA8-42F2-9AF4-D266CDA8DAB8}" sibTransId="{63772945-C682-48D4-B123-688AEE0DA67E}"/>
    <dgm:cxn modelId="{C6C4343C-E2ED-44D2-9A18-F4245298A095}" srcId="{7657E389-1B86-4BC7-90D5-B6BC63595571}" destId="{83570A06-354E-49D6-84E4-730867157B45}" srcOrd="1" destOrd="0" parTransId="{E0BB42B5-7954-4781-B058-FA08FC0C7AFF}" sibTransId="{B7D0887D-2E44-4E70-BDF8-C267C56602B8}"/>
    <dgm:cxn modelId="{2C359E3C-9ED6-4C1C-8829-2D2943296AF7}" srcId="{A835A852-8E8E-4FAF-B764-DE5400A7EA0D}" destId="{26D6CE02-9D80-4EE5-AC60-704F2D20AB0E}" srcOrd="2" destOrd="0" parTransId="{ABF38677-9A60-4C9A-B94E-27CC49D76456}" sibTransId="{9C948305-20D7-418F-AF6E-2BBEEB1C350F}"/>
    <dgm:cxn modelId="{6952D744-C55B-4671-B647-CB6ACE5E595B}" type="presOf" srcId="{83570A06-354E-49D6-84E4-730867157B45}" destId="{FD30DC8F-C459-4219-ADF6-E18E65337B9B}" srcOrd="0" destOrd="2" presId="urn:microsoft.com/office/officeart/2005/8/layout/hProcess9"/>
    <dgm:cxn modelId="{5860BA46-65F6-4AF3-939B-95E558C08281}" type="presOf" srcId="{B9D92A0E-16EF-47DC-AD7F-2A328A5C3EEC}" destId="{A1A6FA3C-9054-4874-8A82-05509D51562B}" srcOrd="0" destOrd="1" presId="urn:microsoft.com/office/officeart/2005/8/layout/hProcess9"/>
    <dgm:cxn modelId="{E7C53D4E-17CC-4617-B3D7-E4FF115D6E2B}" srcId="{B9C65E22-4EE6-4C77-AA8E-EBA3417014DA}" destId="{A835A852-8E8E-4FAF-B764-DE5400A7EA0D}" srcOrd="1" destOrd="0" parTransId="{EB946240-145E-42EB-9A13-88B51A73E998}" sibTransId="{D89EDE4C-2DC4-4F4B-930C-206FC45077C9}"/>
    <dgm:cxn modelId="{6CCB1371-849C-4438-918A-2BAA3F455381}" type="presOf" srcId="{848BE5FB-FC01-4189-A2F9-520DC1C8E9B9}" destId="{FD30DC8F-C459-4219-ADF6-E18E65337B9B}" srcOrd="0" destOrd="1" presId="urn:microsoft.com/office/officeart/2005/8/layout/hProcess9"/>
    <dgm:cxn modelId="{7F97B67E-4D3B-41CE-95F2-BA9266A14745}" type="presOf" srcId="{C5C3207F-7601-4EE6-A967-A4EB33AE189C}" destId="{A150E185-CD57-4BB1-BA93-02973DE9A7DE}" srcOrd="0" destOrd="2" presId="urn:microsoft.com/office/officeart/2005/8/layout/hProcess9"/>
    <dgm:cxn modelId="{F704618B-F808-4857-884E-5DEBC4C83F77}" srcId="{CD7A6891-DF09-4701-B03E-3BEA295EED2F}" destId="{EA3441C7-C3B8-451D-88A8-448F481D6931}" srcOrd="2" destOrd="0" parTransId="{3EC6E02F-4CB6-48B8-8C81-4C4C0D9B339D}" sibTransId="{0189FE67-AAF4-488A-B5FD-5E8327C9C22C}"/>
    <dgm:cxn modelId="{8133CAAC-FB86-4C7D-8FC3-96606C7ED290}" type="presOf" srcId="{A835A852-8E8E-4FAF-B764-DE5400A7EA0D}" destId="{A150E185-CD57-4BB1-BA93-02973DE9A7DE}" srcOrd="0" destOrd="0" presId="urn:microsoft.com/office/officeart/2005/8/layout/hProcess9"/>
    <dgm:cxn modelId="{935581B5-95C6-4BB0-BDDD-2A4F56ECE710}" type="presOf" srcId="{7891ED30-5C92-4A55-B170-CE303550083A}" destId="{A150E185-CD57-4BB1-BA93-02973DE9A7DE}" srcOrd="0" destOrd="1" presId="urn:microsoft.com/office/officeart/2005/8/layout/hProcess9"/>
    <dgm:cxn modelId="{5F81D1CE-C9D1-4E43-9428-E0D590A59FBE}" srcId="{CD7A6891-DF09-4701-B03E-3BEA295EED2F}" destId="{967EB1B1-7871-4534-8474-B0D5F2835ABC}" srcOrd="1" destOrd="0" parTransId="{B7BE0CCD-CDBE-4B85-AC95-43E34C55CD46}" sibTransId="{1403A2FE-C8AD-48FB-94ED-BB556D1A01E8}"/>
    <dgm:cxn modelId="{B68D58D7-DF6E-40B0-A4C6-7A38B8FC6A10}" srcId="{A835A852-8E8E-4FAF-B764-DE5400A7EA0D}" destId="{C5C3207F-7601-4EE6-A967-A4EB33AE189C}" srcOrd="1" destOrd="0" parTransId="{6BAAFD5F-89AF-442E-8D5F-76776EA739E1}" sibTransId="{7ADE3E98-5500-458D-A65F-0D8BA709122C}"/>
    <dgm:cxn modelId="{0A5353E2-08FA-48EF-8A46-6206EB9182CB}" type="presOf" srcId="{26D6CE02-9D80-4EE5-AC60-704F2D20AB0E}" destId="{A150E185-CD57-4BB1-BA93-02973DE9A7DE}" srcOrd="0" destOrd="3" presId="urn:microsoft.com/office/officeart/2005/8/layout/hProcess9"/>
    <dgm:cxn modelId="{9CBB31E5-9CFC-41D5-9D48-C9C4E90C81EB}" srcId="{A835A852-8E8E-4FAF-B764-DE5400A7EA0D}" destId="{7891ED30-5C92-4A55-B170-CE303550083A}" srcOrd="0" destOrd="0" parTransId="{131BCF25-10B8-4B02-9413-5D859C261F99}" sibTransId="{246F149D-35C8-4D6F-BB87-765B9CBF4016}"/>
    <dgm:cxn modelId="{58210AF1-B97B-4E88-8095-EF727E5E2FAD}" srcId="{B9C65E22-4EE6-4C77-AA8E-EBA3417014DA}" destId="{CD7A6891-DF09-4701-B03E-3BEA295EED2F}" srcOrd="2" destOrd="0" parTransId="{AEF1295B-488E-4BEF-A62B-A2DD4B238D47}" sibTransId="{FC9FB15B-B463-451A-8F92-2C957DB86E2A}"/>
    <dgm:cxn modelId="{85FA83F1-55B1-4F14-9FE3-7D1E20E79AB4}" srcId="{CD7A6891-DF09-4701-B03E-3BEA295EED2F}" destId="{B9D92A0E-16EF-47DC-AD7F-2A328A5C3EEC}" srcOrd="0" destOrd="0" parTransId="{5C35CE15-2E9B-411C-9463-DC4DA4D47720}" sibTransId="{357268AB-98CE-4DF1-9F1F-EFD6B1C90088}"/>
    <dgm:cxn modelId="{31A9F4F7-E67C-4EB1-A0CE-6255B46FA28B}" type="presOf" srcId="{B9C65E22-4EE6-4C77-AA8E-EBA3417014DA}" destId="{31F79062-1E1F-47FA-A426-365D0AEE193E}" srcOrd="0" destOrd="0" presId="urn:microsoft.com/office/officeart/2005/8/layout/hProcess9"/>
    <dgm:cxn modelId="{41F113FD-56A2-4C17-A420-0FF5E1C07A4A}" type="presOf" srcId="{CD7A6891-DF09-4701-B03E-3BEA295EED2F}" destId="{A1A6FA3C-9054-4874-8A82-05509D51562B}" srcOrd="0" destOrd="0" presId="urn:microsoft.com/office/officeart/2005/8/layout/hProcess9"/>
    <dgm:cxn modelId="{D40F8D31-5929-42BA-8692-D28327625674}" type="presParOf" srcId="{31F79062-1E1F-47FA-A426-365D0AEE193E}" destId="{C18EFC32-46C0-4426-A813-9A268EF6320A}" srcOrd="0" destOrd="0" presId="urn:microsoft.com/office/officeart/2005/8/layout/hProcess9"/>
    <dgm:cxn modelId="{282FAE0C-37CF-4D68-8D7C-E8D4E4A1FB58}" type="presParOf" srcId="{31F79062-1E1F-47FA-A426-365D0AEE193E}" destId="{513295BB-659B-471E-A16B-1BA1F268D20B}" srcOrd="1" destOrd="0" presId="urn:microsoft.com/office/officeart/2005/8/layout/hProcess9"/>
    <dgm:cxn modelId="{08070ADF-627B-4A03-ABAF-5C9D3ACE5DED}" type="presParOf" srcId="{513295BB-659B-471E-A16B-1BA1F268D20B}" destId="{FD30DC8F-C459-4219-ADF6-E18E65337B9B}" srcOrd="0" destOrd="0" presId="urn:microsoft.com/office/officeart/2005/8/layout/hProcess9"/>
    <dgm:cxn modelId="{AF0F4F76-9BBE-4E79-B537-CA59078C91AE}" type="presParOf" srcId="{513295BB-659B-471E-A16B-1BA1F268D20B}" destId="{03AD5214-E8F2-43F9-9667-119C4F7C1349}" srcOrd="1" destOrd="0" presId="urn:microsoft.com/office/officeart/2005/8/layout/hProcess9"/>
    <dgm:cxn modelId="{4103CFB6-4353-4D2E-8249-A55460D2F86F}" type="presParOf" srcId="{513295BB-659B-471E-A16B-1BA1F268D20B}" destId="{A150E185-CD57-4BB1-BA93-02973DE9A7DE}" srcOrd="2" destOrd="0" presId="urn:microsoft.com/office/officeart/2005/8/layout/hProcess9"/>
    <dgm:cxn modelId="{9EA076B2-A386-4AB0-BD13-9F61BC706692}" type="presParOf" srcId="{513295BB-659B-471E-A16B-1BA1F268D20B}" destId="{1F6CF183-E518-4FA3-A5B9-6CFCCC209481}" srcOrd="3" destOrd="0" presId="urn:microsoft.com/office/officeart/2005/8/layout/hProcess9"/>
    <dgm:cxn modelId="{F3A78252-9FED-4F00-A607-49A9278A0B58}" type="presParOf" srcId="{513295BB-659B-471E-A16B-1BA1F268D20B}" destId="{A1A6FA3C-9054-4874-8A82-05509D51562B}"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87FCBA-39DA-4629-9BBD-AEC5D0322631}" type="doc">
      <dgm:prSet loTypeId="urn:microsoft.com/office/officeart/2005/8/layout/hList6" loCatId="list" qsTypeId="urn:microsoft.com/office/officeart/2005/8/quickstyle/simple1" qsCatId="simple" csTypeId="urn:microsoft.com/office/officeart/2005/8/colors/colorful2" csCatId="colorful" phldr="1"/>
      <dgm:spPr/>
      <dgm:t>
        <a:bodyPr/>
        <a:lstStyle/>
        <a:p>
          <a:endParaRPr lang="en-US"/>
        </a:p>
      </dgm:t>
    </dgm:pt>
    <dgm:pt modelId="{F64C171F-2572-445F-B942-FC9058FAE739}">
      <dgm:prSet phldrT="[Text]"/>
      <dgm:spPr>
        <a:solidFill>
          <a:schemeClr val="bg1">
            <a:lumMod val="50000"/>
          </a:schemeClr>
        </a:solidFill>
      </dgm:spPr>
      <dgm:t>
        <a:bodyPr/>
        <a:lstStyle/>
        <a:p>
          <a:r>
            <a:rPr lang="en-US" b="1" dirty="0">
              <a:latin typeface="Arial" panose="020B0604020202020204" pitchFamily="34" charset="0"/>
              <a:cs typeface="Arial" panose="020B0604020202020204" pitchFamily="34" charset="0"/>
            </a:rPr>
            <a:t>Compensation/ Pension</a:t>
          </a:r>
        </a:p>
      </dgm:t>
    </dgm:pt>
    <dgm:pt modelId="{CCC2ADCF-1BF2-4199-9C93-DF2477AE93FA}" type="parTrans" cxnId="{9CC7CC8E-1168-44B0-A738-A47DD8F17F57}">
      <dgm:prSet/>
      <dgm:spPr/>
      <dgm:t>
        <a:bodyPr/>
        <a:lstStyle/>
        <a:p>
          <a:endParaRPr lang="en-US"/>
        </a:p>
      </dgm:t>
    </dgm:pt>
    <dgm:pt modelId="{ACDAF92A-10CE-41AA-8225-FFC8E4D4F20C}" type="sibTrans" cxnId="{9CC7CC8E-1168-44B0-A738-A47DD8F17F57}">
      <dgm:prSet/>
      <dgm:spPr/>
      <dgm:t>
        <a:bodyPr/>
        <a:lstStyle/>
        <a:p>
          <a:endParaRPr lang="en-US"/>
        </a:p>
      </dgm:t>
    </dgm:pt>
    <dgm:pt modelId="{36FE0EAD-5BE8-4144-8E2B-090BD4E8092F}">
      <dgm:prSet phldrT="[Text]"/>
      <dgm:spPr>
        <a:solidFill>
          <a:schemeClr val="bg1">
            <a:lumMod val="50000"/>
          </a:schemeClr>
        </a:solidFill>
      </dgm:spPr>
      <dgm:t>
        <a:bodyPr/>
        <a:lstStyle/>
        <a:p>
          <a:r>
            <a:rPr lang="en-US" dirty="0">
              <a:latin typeface="Arial" panose="020B0604020202020204" pitchFamily="34" charset="0"/>
              <a:cs typeface="Arial" panose="020B0604020202020204" pitchFamily="34" charset="0"/>
            </a:rPr>
            <a:t>Changes in income or net worth</a:t>
          </a:r>
        </a:p>
      </dgm:t>
    </dgm:pt>
    <dgm:pt modelId="{1A29C5E8-FCDF-4B5A-8D56-004E316FACEA}" type="parTrans" cxnId="{E181C0F7-1A2B-4E88-8C12-75B49B740FE9}">
      <dgm:prSet/>
      <dgm:spPr/>
      <dgm:t>
        <a:bodyPr/>
        <a:lstStyle/>
        <a:p>
          <a:endParaRPr lang="en-US"/>
        </a:p>
      </dgm:t>
    </dgm:pt>
    <dgm:pt modelId="{1663823B-CB77-4591-801A-0920D152704F}" type="sibTrans" cxnId="{E181C0F7-1A2B-4E88-8C12-75B49B740FE9}">
      <dgm:prSet/>
      <dgm:spPr/>
      <dgm:t>
        <a:bodyPr/>
        <a:lstStyle/>
        <a:p>
          <a:endParaRPr lang="en-US"/>
        </a:p>
      </dgm:t>
    </dgm:pt>
    <dgm:pt modelId="{83177CEB-F262-4F7E-966D-94173423442D}">
      <dgm:prSet phldrT="[Text]"/>
      <dgm:spPr>
        <a:solidFill>
          <a:schemeClr val="bg1">
            <a:lumMod val="50000"/>
          </a:schemeClr>
        </a:solidFill>
      </dgm:spPr>
      <dgm:t>
        <a:bodyPr/>
        <a:lstStyle/>
        <a:p>
          <a:r>
            <a:rPr lang="en-US" dirty="0">
              <a:latin typeface="Arial" panose="020B0604020202020204" pitchFamily="34" charset="0"/>
              <a:cs typeface="Arial" panose="020B0604020202020204" pitchFamily="34" charset="0"/>
            </a:rPr>
            <a:t>Active-duty time or drill pay days</a:t>
          </a:r>
        </a:p>
      </dgm:t>
    </dgm:pt>
    <dgm:pt modelId="{0A55E6BF-D17A-44B8-87DE-A9BCBC74AEA1}" type="parTrans" cxnId="{AF800439-31F5-4B7F-88B9-BB66FC33AA04}">
      <dgm:prSet/>
      <dgm:spPr/>
      <dgm:t>
        <a:bodyPr/>
        <a:lstStyle/>
        <a:p>
          <a:endParaRPr lang="en-US"/>
        </a:p>
      </dgm:t>
    </dgm:pt>
    <dgm:pt modelId="{8E6A3107-D33B-4070-9452-FB64BDA9E8DE}" type="sibTrans" cxnId="{AF800439-31F5-4B7F-88B9-BB66FC33AA04}">
      <dgm:prSet/>
      <dgm:spPr/>
      <dgm:t>
        <a:bodyPr/>
        <a:lstStyle/>
        <a:p>
          <a:endParaRPr lang="en-US"/>
        </a:p>
      </dgm:t>
    </dgm:pt>
    <dgm:pt modelId="{B256C492-9489-4368-99D6-368881593C24}">
      <dgm:prSet phldrT="[Text]"/>
      <dgm:spPr>
        <a:solidFill>
          <a:srgbClr val="0083BE"/>
        </a:solidFill>
      </dgm:spPr>
      <dgm:t>
        <a:bodyPr/>
        <a:lstStyle/>
        <a:p>
          <a:r>
            <a:rPr lang="en-US" b="1" dirty="0">
              <a:latin typeface="Arial" panose="020B0604020202020204" pitchFamily="34" charset="0"/>
              <a:cs typeface="Arial" panose="020B0604020202020204" pitchFamily="34" charset="0"/>
            </a:rPr>
            <a:t>Education</a:t>
          </a:r>
        </a:p>
      </dgm:t>
    </dgm:pt>
    <dgm:pt modelId="{3021A129-BB6A-48F9-AE51-9A8359F92A58}" type="parTrans" cxnId="{616578CA-13C4-4C20-94A9-BC1ABF5A39FA}">
      <dgm:prSet/>
      <dgm:spPr/>
      <dgm:t>
        <a:bodyPr/>
        <a:lstStyle/>
        <a:p>
          <a:endParaRPr lang="en-US"/>
        </a:p>
      </dgm:t>
    </dgm:pt>
    <dgm:pt modelId="{F5F0FFB9-163E-4DE8-9F06-3D32CFF6FDB9}" type="sibTrans" cxnId="{616578CA-13C4-4C20-94A9-BC1ABF5A39FA}">
      <dgm:prSet/>
      <dgm:spPr/>
      <dgm:t>
        <a:bodyPr/>
        <a:lstStyle/>
        <a:p>
          <a:endParaRPr lang="en-US"/>
        </a:p>
      </dgm:t>
    </dgm:pt>
    <dgm:pt modelId="{87F2FA62-8085-4CBC-AD92-CCA8D127F5F6}">
      <dgm:prSet phldrT="[Text]"/>
      <dgm:spPr>
        <a:solidFill>
          <a:srgbClr val="0083BE"/>
        </a:solidFill>
      </dgm:spPr>
      <dgm:t>
        <a:bodyPr/>
        <a:lstStyle/>
        <a:p>
          <a:r>
            <a:rPr lang="en-US" dirty="0">
              <a:latin typeface="Arial" panose="020B0604020202020204" pitchFamily="34" charset="0"/>
              <a:cs typeface="Arial" panose="020B0604020202020204" pitchFamily="34" charset="0"/>
            </a:rPr>
            <a:t>Withdrawal from class</a:t>
          </a:r>
        </a:p>
      </dgm:t>
    </dgm:pt>
    <dgm:pt modelId="{53684F9C-C3E0-45B7-8A2D-BFF90D53AE11}" type="parTrans" cxnId="{B792E8DB-2A29-498F-9298-4DD279F552E6}">
      <dgm:prSet/>
      <dgm:spPr/>
      <dgm:t>
        <a:bodyPr/>
        <a:lstStyle/>
        <a:p>
          <a:endParaRPr lang="en-US"/>
        </a:p>
      </dgm:t>
    </dgm:pt>
    <dgm:pt modelId="{ABD3B4C0-F908-42BA-B482-52465E8D7083}" type="sibTrans" cxnId="{B792E8DB-2A29-498F-9298-4DD279F552E6}">
      <dgm:prSet/>
      <dgm:spPr/>
      <dgm:t>
        <a:bodyPr/>
        <a:lstStyle/>
        <a:p>
          <a:endParaRPr lang="en-US"/>
        </a:p>
      </dgm:t>
    </dgm:pt>
    <dgm:pt modelId="{DF52ED2F-250F-448E-97E6-C515B4A2B362}">
      <dgm:prSet phldrT="[Text]"/>
      <dgm:spPr>
        <a:solidFill>
          <a:srgbClr val="0083BE"/>
        </a:solidFill>
      </dgm:spPr>
      <dgm:t>
        <a:bodyPr/>
        <a:lstStyle/>
        <a:p>
          <a:r>
            <a:rPr lang="en-US" dirty="0">
              <a:latin typeface="Arial" panose="020B0604020202020204" pitchFamily="34" charset="0"/>
              <a:cs typeface="Arial" panose="020B0604020202020204" pitchFamily="34" charset="0"/>
            </a:rPr>
            <a:t>Not attending class</a:t>
          </a:r>
        </a:p>
      </dgm:t>
    </dgm:pt>
    <dgm:pt modelId="{6F5F92C6-6039-4565-81E8-A138B9F9DB26}" type="parTrans" cxnId="{FA53E3C9-D951-4020-99C2-4C39E22C377D}">
      <dgm:prSet/>
      <dgm:spPr/>
      <dgm:t>
        <a:bodyPr/>
        <a:lstStyle/>
        <a:p>
          <a:endParaRPr lang="en-US"/>
        </a:p>
      </dgm:t>
    </dgm:pt>
    <dgm:pt modelId="{3CE07CA2-6E72-4CBE-BBE4-CE2562357509}" type="sibTrans" cxnId="{FA53E3C9-D951-4020-99C2-4C39E22C377D}">
      <dgm:prSet/>
      <dgm:spPr/>
      <dgm:t>
        <a:bodyPr/>
        <a:lstStyle/>
        <a:p>
          <a:endParaRPr lang="en-US"/>
        </a:p>
      </dgm:t>
    </dgm:pt>
    <dgm:pt modelId="{6D6234D7-D1C7-4C4B-BBC4-0C0EEEBD66F1}">
      <dgm:prSet/>
      <dgm:spPr>
        <a:solidFill>
          <a:schemeClr val="bg1">
            <a:lumMod val="50000"/>
          </a:schemeClr>
        </a:solidFill>
      </dgm:spPr>
      <dgm:t>
        <a:bodyPr/>
        <a:lstStyle/>
        <a:p>
          <a:r>
            <a:rPr lang="en-US" dirty="0">
              <a:latin typeface="Arial" panose="020B0604020202020204" pitchFamily="34" charset="0"/>
              <a:cs typeface="Arial" panose="020B0604020202020204" pitchFamily="34" charset="0"/>
            </a:rPr>
            <a:t>Change in dependency</a:t>
          </a:r>
        </a:p>
      </dgm:t>
    </dgm:pt>
    <dgm:pt modelId="{711F35FB-EF8A-4A15-8961-DF4176C7F9F4}" type="parTrans" cxnId="{FA2B336E-D5BA-40B7-B325-8BA52FC299A4}">
      <dgm:prSet/>
      <dgm:spPr/>
      <dgm:t>
        <a:bodyPr/>
        <a:lstStyle/>
        <a:p>
          <a:endParaRPr lang="en-US"/>
        </a:p>
      </dgm:t>
    </dgm:pt>
    <dgm:pt modelId="{947D91AE-E97E-41F1-8764-B3B1F00D08BC}" type="sibTrans" cxnId="{FA2B336E-D5BA-40B7-B325-8BA52FC299A4}">
      <dgm:prSet/>
      <dgm:spPr/>
      <dgm:t>
        <a:bodyPr/>
        <a:lstStyle/>
        <a:p>
          <a:endParaRPr lang="en-US"/>
        </a:p>
      </dgm:t>
    </dgm:pt>
    <dgm:pt modelId="{9251E97B-98C8-4F13-BDFF-B542BBEB4EC4}">
      <dgm:prSet/>
      <dgm:spPr>
        <a:solidFill>
          <a:schemeClr val="bg1">
            <a:lumMod val="50000"/>
          </a:schemeClr>
        </a:solidFill>
      </dgm:spPr>
      <dgm:t>
        <a:bodyPr/>
        <a:lstStyle/>
        <a:p>
          <a:r>
            <a:rPr lang="en-US" dirty="0">
              <a:latin typeface="Arial" panose="020B0604020202020204" pitchFamily="34" charset="0"/>
              <a:cs typeface="Arial" panose="020B0604020202020204" pitchFamily="34" charset="0"/>
            </a:rPr>
            <a:t>Payments issued after death of beneficiary </a:t>
          </a:r>
        </a:p>
      </dgm:t>
    </dgm:pt>
    <dgm:pt modelId="{63F504D9-B64D-4222-B75C-4454F439EB6E}" type="parTrans" cxnId="{6D92A063-1705-483B-9CBB-8152C70C1548}">
      <dgm:prSet/>
      <dgm:spPr/>
      <dgm:t>
        <a:bodyPr/>
        <a:lstStyle/>
        <a:p>
          <a:endParaRPr lang="en-US"/>
        </a:p>
      </dgm:t>
    </dgm:pt>
    <dgm:pt modelId="{AF3747E9-B6DE-487C-88F3-63E20ED32A7D}" type="sibTrans" cxnId="{6D92A063-1705-483B-9CBB-8152C70C1548}">
      <dgm:prSet/>
      <dgm:spPr/>
      <dgm:t>
        <a:bodyPr/>
        <a:lstStyle/>
        <a:p>
          <a:endParaRPr lang="en-US"/>
        </a:p>
      </dgm:t>
    </dgm:pt>
    <dgm:pt modelId="{AE71598E-C291-4378-9EF8-DF894541C4BB}">
      <dgm:prSet/>
      <dgm:spPr>
        <a:solidFill>
          <a:srgbClr val="0083BE"/>
        </a:solidFill>
      </dgm:spPr>
      <dgm:t>
        <a:bodyPr/>
        <a:lstStyle/>
        <a:p>
          <a:r>
            <a:rPr lang="en-US" dirty="0">
              <a:latin typeface="Arial" panose="020B0604020202020204" pitchFamily="34" charset="0"/>
              <a:cs typeface="Arial" panose="020B0604020202020204" pitchFamily="34" charset="0"/>
            </a:rPr>
            <a:t>Class did not count toward graduation</a:t>
          </a:r>
        </a:p>
      </dgm:t>
    </dgm:pt>
    <dgm:pt modelId="{DA62908F-0CC0-495C-BF09-AF4F9E469773}" type="parTrans" cxnId="{05899D07-F2D1-44B8-A405-60B8FE5C652D}">
      <dgm:prSet/>
      <dgm:spPr/>
      <dgm:t>
        <a:bodyPr/>
        <a:lstStyle/>
        <a:p>
          <a:endParaRPr lang="en-US"/>
        </a:p>
      </dgm:t>
    </dgm:pt>
    <dgm:pt modelId="{DF74930E-18D2-4332-B3A7-E24681ECAEF8}" type="sibTrans" cxnId="{05899D07-F2D1-44B8-A405-60B8FE5C652D}">
      <dgm:prSet/>
      <dgm:spPr/>
      <dgm:t>
        <a:bodyPr/>
        <a:lstStyle/>
        <a:p>
          <a:endParaRPr lang="en-US"/>
        </a:p>
      </dgm:t>
    </dgm:pt>
    <dgm:pt modelId="{70E46CB4-6D12-4A6B-90A4-BAE3327A91B3}">
      <dgm:prSet/>
      <dgm:spPr>
        <a:solidFill>
          <a:srgbClr val="0083BE"/>
        </a:solidFill>
      </dgm:spPr>
      <dgm:t>
        <a:bodyPr/>
        <a:lstStyle/>
        <a:p>
          <a:r>
            <a:rPr lang="en-US" dirty="0">
              <a:latin typeface="Arial" panose="020B0604020202020204" pitchFamily="34" charset="0"/>
              <a:cs typeface="Arial" panose="020B0604020202020204" pitchFamily="34" charset="0"/>
            </a:rPr>
            <a:t>Change in active-duty status</a:t>
          </a:r>
        </a:p>
      </dgm:t>
    </dgm:pt>
    <dgm:pt modelId="{804CDB9E-17A6-4ECE-81F9-07785F40B6C6}" type="parTrans" cxnId="{1F960BF7-0B69-495C-8EF4-8E2D2B3336FB}">
      <dgm:prSet/>
      <dgm:spPr/>
      <dgm:t>
        <a:bodyPr/>
        <a:lstStyle/>
        <a:p>
          <a:endParaRPr lang="en-US"/>
        </a:p>
      </dgm:t>
    </dgm:pt>
    <dgm:pt modelId="{80594998-97AA-445C-A9FF-0E7B0648884E}" type="sibTrans" cxnId="{1F960BF7-0B69-495C-8EF4-8E2D2B3336FB}">
      <dgm:prSet/>
      <dgm:spPr/>
      <dgm:t>
        <a:bodyPr/>
        <a:lstStyle/>
        <a:p>
          <a:endParaRPr lang="en-US"/>
        </a:p>
      </dgm:t>
    </dgm:pt>
    <dgm:pt modelId="{34DF9C93-B012-4A23-9B56-472E12873229}">
      <dgm:prSet/>
      <dgm:spPr>
        <a:solidFill>
          <a:schemeClr val="bg1">
            <a:lumMod val="50000"/>
          </a:schemeClr>
        </a:solidFill>
      </dgm:spPr>
      <dgm:t>
        <a:bodyPr/>
        <a:lstStyle/>
        <a:p>
          <a:r>
            <a:rPr lang="en-US" dirty="0">
              <a:latin typeface="Arial" panose="020B0604020202020204" pitchFamily="34" charset="0"/>
              <a:cs typeface="Arial" panose="020B0604020202020204" pitchFamily="34" charset="0"/>
            </a:rPr>
            <a:t>Fugitive felon status or incarceration</a:t>
          </a:r>
        </a:p>
      </dgm:t>
    </dgm:pt>
    <dgm:pt modelId="{AD1F76E6-A5A7-43B0-AB25-C9B82AF7FEDC}" type="parTrans" cxnId="{82BFC470-1C07-4EA6-9802-557DFF30A077}">
      <dgm:prSet/>
      <dgm:spPr/>
      <dgm:t>
        <a:bodyPr/>
        <a:lstStyle/>
        <a:p>
          <a:endParaRPr lang="en-US"/>
        </a:p>
      </dgm:t>
    </dgm:pt>
    <dgm:pt modelId="{4B075DB7-A8C1-40A6-872E-0403CC0EB0AD}" type="sibTrans" cxnId="{82BFC470-1C07-4EA6-9802-557DFF30A077}">
      <dgm:prSet/>
      <dgm:spPr/>
      <dgm:t>
        <a:bodyPr/>
        <a:lstStyle/>
        <a:p>
          <a:endParaRPr lang="en-US"/>
        </a:p>
      </dgm:t>
    </dgm:pt>
    <dgm:pt modelId="{2EC503A7-EDBA-41F0-8117-8697E5BECC54}" type="pres">
      <dgm:prSet presAssocID="{8287FCBA-39DA-4629-9BBD-AEC5D0322631}" presName="Name0" presStyleCnt="0">
        <dgm:presLayoutVars>
          <dgm:dir/>
          <dgm:resizeHandles val="exact"/>
        </dgm:presLayoutVars>
      </dgm:prSet>
      <dgm:spPr/>
    </dgm:pt>
    <dgm:pt modelId="{C3302737-0CA2-45D0-AEBF-CC67CDA3065F}" type="pres">
      <dgm:prSet presAssocID="{F64C171F-2572-445F-B942-FC9058FAE739}" presName="node" presStyleLbl="node1" presStyleIdx="0" presStyleCnt="2">
        <dgm:presLayoutVars>
          <dgm:bulletEnabled val="1"/>
        </dgm:presLayoutVars>
      </dgm:prSet>
      <dgm:spPr/>
    </dgm:pt>
    <dgm:pt modelId="{D93EE44D-8941-4CF1-AAEB-73EEF70E6DEB}" type="pres">
      <dgm:prSet presAssocID="{ACDAF92A-10CE-41AA-8225-FFC8E4D4F20C}" presName="sibTrans" presStyleCnt="0"/>
      <dgm:spPr/>
    </dgm:pt>
    <dgm:pt modelId="{0746910F-FDF8-4806-BDCC-56A5C25D30BF}" type="pres">
      <dgm:prSet presAssocID="{B256C492-9489-4368-99D6-368881593C24}" presName="node" presStyleLbl="node1" presStyleIdx="1" presStyleCnt="2">
        <dgm:presLayoutVars>
          <dgm:bulletEnabled val="1"/>
        </dgm:presLayoutVars>
      </dgm:prSet>
      <dgm:spPr/>
    </dgm:pt>
  </dgm:ptLst>
  <dgm:cxnLst>
    <dgm:cxn modelId="{05899D07-F2D1-44B8-A405-60B8FE5C652D}" srcId="{B256C492-9489-4368-99D6-368881593C24}" destId="{AE71598E-C291-4378-9EF8-DF894541C4BB}" srcOrd="2" destOrd="0" parTransId="{DA62908F-0CC0-495C-BF09-AF4F9E469773}" sibTransId="{DF74930E-18D2-4332-B3A7-E24681ECAEF8}"/>
    <dgm:cxn modelId="{7B89C22B-7706-49BF-BAB3-29EAEE18B230}" type="presOf" srcId="{34DF9C93-B012-4A23-9B56-472E12873229}" destId="{C3302737-0CA2-45D0-AEBF-CC67CDA3065F}" srcOrd="0" destOrd="4" presId="urn:microsoft.com/office/officeart/2005/8/layout/hList6"/>
    <dgm:cxn modelId="{AF800439-31F5-4B7F-88B9-BB66FC33AA04}" srcId="{F64C171F-2572-445F-B942-FC9058FAE739}" destId="{83177CEB-F262-4F7E-966D-94173423442D}" srcOrd="1" destOrd="0" parTransId="{0A55E6BF-D17A-44B8-87DE-A9BCBC74AEA1}" sibTransId="{8E6A3107-D33B-4070-9452-FB64BDA9E8DE}"/>
    <dgm:cxn modelId="{D62D205F-05DD-4F26-8850-F884CBFB5E64}" type="presOf" srcId="{9251E97B-98C8-4F13-BDFF-B542BBEB4EC4}" destId="{C3302737-0CA2-45D0-AEBF-CC67CDA3065F}" srcOrd="0" destOrd="5" presId="urn:microsoft.com/office/officeart/2005/8/layout/hList6"/>
    <dgm:cxn modelId="{0D97F35F-04A9-40B9-A520-0446FFD6DC52}" type="presOf" srcId="{87F2FA62-8085-4CBC-AD92-CCA8D127F5F6}" destId="{0746910F-FDF8-4806-BDCC-56A5C25D30BF}" srcOrd="0" destOrd="1" presId="urn:microsoft.com/office/officeart/2005/8/layout/hList6"/>
    <dgm:cxn modelId="{6979DC41-AAA3-4CA2-B73B-E0B5B811E383}" type="presOf" srcId="{83177CEB-F262-4F7E-966D-94173423442D}" destId="{C3302737-0CA2-45D0-AEBF-CC67CDA3065F}" srcOrd="0" destOrd="2" presId="urn:microsoft.com/office/officeart/2005/8/layout/hList6"/>
    <dgm:cxn modelId="{51471842-9208-42CD-88F3-6A2719A8B4BC}" type="presOf" srcId="{70E46CB4-6D12-4A6B-90A4-BAE3327A91B3}" destId="{0746910F-FDF8-4806-BDCC-56A5C25D30BF}" srcOrd="0" destOrd="4" presId="urn:microsoft.com/office/officeart/2005/8/layout/hList6"/>
    <dgm:cxn modelId="{6D92A063-1705-483B-9CBB-8152C70C1548}" srcId="{F64C171F-2572-445F-B942-FC9058FAE739}" destId="{9251E97B-98C8-4F13-BDFF-B542BBEB4EC4}" srcOrd="4" destOrd="0" parTransId="{63F504D9-B64D-4222-B75C-4454F439EB6E}" sibTransId="{AF3747E9-B6DE-487C-88F3-63E20ED32A7D}"/>
    <dgm:cxn modelId="{4F916B67-6837-47E5-9C59-1171DE0D795B}" type="presOf" srcId="{B256C492-9489-4368-99D6-368881593C24}" destId="{0746910F-FDF8-4806-BDCC-56A5C25D30BF}" srcOrd="0" destOrd="0" presId="urn:microsoft.com/office/officeart/2005/8/layout/hList6"/>
    <dgm:cxn modelId="{D8788667-77A4-40F4-B196-8DD918873B0C}" type="presOf" srcId="{AE71598E-C291-4378-9EF8-DF894541C4BB}" destId="{0746910F-FDF8-4806-BDCC-56A5C25D30BF}" srcOrd="0" destOrd="3" presId="urn:microsoft.com/office/officeart/2005/8/layout/hList6"/>
    <dgm:cxn modelId="{FA2B336E-D5BA-40B7-B325-8BA52FC299A4}" srcId="{F64C171F-2572-445F-B942-FC9058FAE739}" destId="{6D6234D7-D1C7-4C4B-BBC4-0C0EEEBD66F1}" srcOrd="2" destOrd="0" parTransId="{711F35FB-EF8A-4A15-8961-DF4176C7F9F4}" sibTransId="{947D91AE-E97E-41F1-8764-B3B1F00D08BC}"/>
    <dgm:cxn modelId="{82BFC470-1C07-4EA6-9802-557DFF30A077}" srcId="{F64C171F-2572-445F-B942-FC9058FAE739}" destId="{34DF9C93-B012-4A23-9B56-472E12873229}" srcOrd="3" destOrd="0" parTransId="{AD1F76E6-A5A7-43B0-AB25-C9B82AF7FEDC}" sibTransId="{4B075DB7-A8C1-40A6-872E-0403CC0EB0AD}"/>
    <dgm:cxn modelId="{9CC7CC8E-1168-44B0-A738-A47DD8F17F57}" srcId="{8287FCBA-39DA-4629-9BBD-AEC5D0322631}" destId="{F64C171F-2572-445F-B942-FC9058FAE739}" srcOrd="0" destOrd="0" parTransId="{CCC2ADCF-1BF2-4199-9C93-DF2477AE93FA}" sibTransId="{ACDAF92A-10CE-41AA-8225-FFC8E4D4F20C}"/>
    <dgm:cxn modelId="{FA53E3C9-D951-4020-99C2-4C39E22C377D}" srcId="{B256C492-9489-4368-99D6-368881593C24}" destId="{DF52ED2F-250F-448E-97E6-C515B4A2B362}" srcOrd="1" destOrd="0" parTransId="{6F5F92C6-6039-4565-81E8-A138B9F9DB26}" sibTransId="{3CE07CA2-6E72-4CBE-BBE4-CE2562357509}"/>
    <dgm:cxn modelId="{616578CA-13C4-4C20-94A9-BC1ABF5A39FA}" srcId="{8287FCBA-39DA-4629-9BBD-AEC5D0322631}" destId="{B256C492-9489-4368-99D6-368881593C24}" srcOrd="1" destOrd="0" parTransId="{3021A129-BB6A-48F9-AE51-9A8359F92A58}" sibTransId="{F5F0FFB9-163E-4DE8-9F06-3D32CFF6FDB9}"/>
    <dgm:cxn modelId="{F5FA16CD-1944-47E1-A46F-3EA2E5CF5438}" type="presOf" srcId="{DF52ED2F-250F-448E-97E6-C515B4A2B362}" destId="{0746910F-FDF8-4806-BDCC-56A5C25D30BF}" srcOrd="0" destOrd="2" presId="urn:microsoft.com/office/officeart/2005/8/layout/hList6"/>
    <dgm:cxn modelId="{1B0183D0-6FA9-4104-A833-E6D709B57540}" type="presOf" srcId="{36FE0EAD-5BE8-4144-8E2B-090BD4E8092F}" destId="{C3302737-0CA2-45D0-AEBF-CC67CDA3065F}" srcOrd="0" destOrd="1" presId="urn:microsoft.com/office/officeart/2005/8/layout/hList6"/>
    <dgm:cxn modelId="{E78020D4-26D0-4399-B34A-1E508C06FDD9}" type="presOf" srcId="{6D6234D7-D1C7-4C4B-BBC4-0C0EEEBD66F1}" destId="{C3302737-0CA2-45D0-AEBF-CC67CDA3065F}" srcOrd="0" destOrd="3" presId="urn:microsoft.com/office/officeart/2005/8/layout/hList6"/>
    <dgm:cxn modelId="{C1ADB3D6-9F48-4E31-BE40-8D676B3B956F}" type="presOf" srcId="{8287FCBA-39DA-4629-9BBD-AEC5D0322631}" destId="{2EC503A7-EDBA-41F0-8117-8697E5BECC54}" srcOrd="0" destOrd="0" presId="urn:microsoft.com/office/officeart/2005/8/layout/hList6"/>
    <dgm:cxn modelId="{B792E8DB-2A29-498F-9298-4DD279F552E6}" srcId="{B256C492-9489-4368-99D6-368881593C24}" destId="{87F2FA62-8085-4CBC-AD92-CCA8D127F5F6}" srcOrd="0" destOrd="0" parTransId="{53684F9C-C3E0-45B7-8A2D-BFF90D53AE11}" sibTransId="{ABD3B4C0-F908-42BA-B482-52465E8D7083}"/>
    <dgm:cxn modelId="{B0B1C3E0-FA9F-4FF9-A6F6-CEFBCAF2084D}" type="presOf" srcId="{F64C171F-2572-445F-B942-FC9058FAE739}" destId="{C3302737-0CA2-45D0-AEBF-CC67CDA3065F}" srcOrd="0" destOrd="0" presId="urn:microsoft.com/office/officeart/2005/8/layout/hList6"/>
    <dgm:cxn modelId="{1F960BF7-0B69-495C-8EF4-8E2D2B3336FB}" srcId="{B256C492-9489-4368-99D6-368881593C24}" destId="{70E46CB4-6D12-4A6B-90A4-BAE3327A91B3}" srcOrd="3" destOrd="0" parTransId="{804CDB9E-17A6-4ECE-81F9-07785F40B6C6}" sibTransId="{80594998-97AA-445C-A9FF-0E7B0648884E}"/>
    <dgm:cxn modelId="{E181C0F7-1A2B-4E88-8C12-75B49B740FE9}" srcId="{F64C171F-2572-445F-B942-FC9058FAE739}" destId="{36FE0EAD-5BE8-4144-8E2B-090BD4E8092F}" srcOrd="0" destOrd="0" parTransId="{1A29C5E8-FCDF-4B5A-8D56-004E316FACEA}" sibTransId="{1663823B-CB77-4591-801A-0920D152704F}"/>
    <dgm:cxn modelId="{FC8C474D-31BE-424C-BCE2-15FC57797B14}" type="presParOf" srcId="{2EC503A7-EDBA-41F0-8117-8697E5BECC54}" destId="{C3302737-0CA2-45D0-AEBF-CC67CDA3065F}" srcOrd="0" destOrd="0" presId="urn:microsoft.com/office/officeart/2005/8/layout/hList6"/>
    <dgm:cxn modelId="{A9C56F78-7D61-4299-9E28-333183946BF5}" type="presParOf" srcId="{2EC503A7-EDBA-41F0-8117-8697E5BECC54}" destId="{D93EE44D-8941-4CF1-AAEB-73EEF70E6DEB}" srcOrd="1" destOrd="0" presId="urn:microsoft.com/office/officeart/2005/8/layout/hList6"/>
    <dgm:cxn modelId="{F4CE07AF-CFFF-4DAE-B872-2C68255B5529}" type="presParOf" srcId="{2EC503A7-EDBA-41F0-8117-8697E5BECC54}" destId="{0746910F-FDF8-4806-BDCC-56A5C25D30BF}" srcOrd="2"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E5733FC-F8FF-421C-BD7D-0E9ADA1C6315}" type="doc">
      <dgm:prSet loTypeId="urn:microsoft.com/office/officeart/2005/8/layout/vProcess5" loCatId="process" qsTypeId="urn:microsoft.com/office/officeart/2005/8/quickstyle/simple5" qsCatId="simple" csTypeId="urn:microsoft.com/office/officeart/2005/8/colors/accent1_1" csCatId="accent1" phldr="1"/>
      <dgm:spPr/>
      <dgm:t>
        <a:bodyPr/>
        <a:lstStyle/>
        <a:p>
          <a:endParaRPr lang="en-US"/>
        </a:p>
      </dgm:t>
    </dgm:pt>
    <dgm:pt modelId="{18530C11-D504-47EB-A7B1-20055CCCCFA2}">
      <dgm:prSet phldrT="[Text]" custT="1">
        <dgm:style>
          <a:lnRef idx="0">
            <a:scrgbClr r="0" g="0" b="0"/>
          </a:lnRef>
          <a:fillRef idx="0">
            <a:scrgbClr r="0" g="0" b="0"/>
          </a:fillRef>
          <a:effectRef idx="0">
            <a:scrgbClr r="0" g="0" b="0"/>
          </a:effectRef>
          <a:fontRef idx="minor">
            <a:schemeClr val="lt1"/>
          </a:fontRef>
        </dgm:style>
      </dgm:prSet>
      <dgm:spPr>
        <a:solidFill>
          <a:srgbClr val="0083BE"/>
        </a:solidFill>
        <a:ln>
          <a:noFill/>
        </a:ln>
      </dgm:spPr>
      <dgm:t>
        <a:bodyPr/>
        <a:lstStyle/>
        <a:p>
          <a:r>
            <a:rPr lang="en-US" sz="1600" b="1" dirty="0">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DMC Sends 1</a:t>
          </a:r>
          <a:r>
            <a:rPr lang="en-US" sz="1600" b="1" baseline="30000" dirty="0">
              <a:solidFill>
                <a:schemeClr val="bg1"/>
              </a:solidFill>
              <a:latin typeface="Arial" panose="020B0604020202020204" pitchFamily="34" charset="0"/>
              <a:cs typeface="Arial" panose="020B0604020202020204" pitchFamily="34" charset="0"/>
            </a:rPr>
            <a:t>st</a:t>
          </a:r>
          <a:r>
            <a:rPr lang="en-US" sz="1600" b="1" dirty="0">
              <a:solidFill>
                <a:schemeClr val="bg1"/>
              </a:solidFill>
              <a:latin typeface="Arial" panose="020B0604020202020204" pitchFamily="34" charset="0"/>
              <a:cs typeface="Arial" panose="020B0604020202020204" pitchFamily="34" charset="0"/>
            </a:rPr>
            <a:t> Letter</a:t>
          </a:r>
        </a:p>
      </dgm:t>
    </dgm:pt>
    <dgm:pt modelId="{55E7A3D6-CEC2-4944-B2CE-C2C6D73B89A9}" type="parTrans" cxnId="{EE31655B-CC9D-4514-8798-B056D80947AD}">
      <dgm:prSet/>
      <dgm:spPr/>
      <dgm:t>
        <a:bodyPr/>
        <a:lstStyle/>
        <a:p>
          <a:endParaRPr lang="en-US"/>
        </a:p>
      </dgm:t>
    </dgm:pt>
    <dgm:pt modelId="{F492D874-FA2B-447D-A0A7-C3E1996D3E8B}" type="sibTrans" cxnId="{EE31655B-CC9D-4514-8798-B056D80947AD}">
      <dgm:prSet custT="1"/>
      <dgm:spPr>
        <a:ln>
          <a:solidFill>
            <a:srgbClr val="003F72">
              <a:alpha val="90000"/>
            </a:srgbClr>
          </a:solidFill>
        </a:ln>
      </dgm:spPr>
      <dgm:t>
        <a:bodyPr/>
        <a:lstStyle/>
        <a:p>
          <a:r>
            <a:rPr lang="en-US" sz="1400" b="1" dirty="0">
              <a:latin typeface="Arial" panose="020B0604020202020204" pitchFamily="34" charset="0"/>
              <a:cs typeface="Arial" panose="020B0604020202020204" pitchFamily="34" charset="0"/>
            </a:rPr>
            <a:t>30 or 90 days</a:t>
          </a:r>
        </a:p>
      </dgm:t>
    </dgm:pt>
    <dgm:pt modelId="{DB906368-C174-4A8F-A86A-F9F9FDB89D63}">
      <dgm:prSet phldrT="[Text]" custT="1">
        <dgm:style>
          <a:lnRef idx="0">
            <a:scrgbClr r="0" g="0" b="0"/>
          </a:lnRef>
          <a:fillRef idx="0">
            <a:scrgbClr r="0" g="0" b="0"/>
          </a:fillRef>
          <a:effectRef idx="0">
            <a:scrgbClr r="0" g="0" b="0"/>
          </a:effectRef>
          <a:fontRef idx="minor">
            <a:schemeClr val="lt1"/>
          </a:fontRef>
        </dgm:style>
      </dgm:prSet>
      <dgm:spPr>
        <a:solidFill>
          <a:srgbClr val="4B5055"/>
        </a:solidFill>
        <a:ln>
          <a:noFill/>
        </a:ln>
      </dgm:spPr>
      <dgm:t>
        <a:bodyPr/>
        <a:lstStyle/>
        <a:p>
          <a:pPr algn="l"/>
          <a:r>
            <a:rPr lang="en-US" sz="2100" dirty="0">
              <a:solidFill>
                <a:schemeClr val="bg1"/>
              </a:solidFill>
            </a:rPr>
            <a:t>      </a:t>
          </a:r>
          <a:r>
            <a:rPr lang="en-US" sz="1600" b="1" dirty="0">
              <a:solidFill>
                <a:schemeClr val="bg1"/>
              </a:solidFill>
              <a:latin typeface="Arial" panose="020B0604020202020204" pitchFamily="34" charset="0"/>
              <a:cs typeface="Arial" panose="020B0604020202020204" pitchFamily="34" charset="0"/>
            </a:rPr>
            <a:t>DMC Sends 2nd Letter</a:t>
          </a:r>
        </a:p>
      </dgm:t>
    </dgm:pt>
    <dgm:pt modelId="{B9D7025C-30D2-4A53-8E9A-639CC9ECE48D}" type="parTrans" cxnId="{B72B78F7-7AA6-4477-8CD8-6518F9151C12}">
      <dgm:prSet/>
      <dgm:spPr/>
      <dgm:t>
        <a:bodyPr/>
        <a:lstStyle/>
        <a:p>
          <a:endParaRPr lang="en-US"/>
        </a:p>
      </dgm:t>
    </dgm:pt>
    <dgm:pt modelId="{F25149E2-539C-4CBA-A87B-B7887F3ED9E9}" type="sibTrans" cxnId="{B72B78F7-7AA6-4477-8CD8-6518F9151C12}">
      <dgm:prSet custT="1"/>
      <dgm:spPr>
        <a:ln>
          <a:solidFill>
            <a:srgbClr val="003F72">
              <a:alpha val="90000"/>
            </a:srgbClr>
          </a:solidFill>
        </a:ln>
      </dgm:spPr>
      <dgm:t>
        <a:bodyPr/>
        <a:lstStyle/>
        <a:p>
          <a:r>
            <a:rPr lang="en-US" sz="1400" b="1" dirty="0">
              <a:latin typeface="Arial" panose="020B0604020202020204" pitchFamily="34" charset="0"/>
              <a:cs typeface="Arial" panose="020B0604020202020204" pitchFamily="34" charset="0"/>
            </a:rPr>
            <a:t>30 days</a:t>
          </a:r>
        </a:p>
      </dgm:t>
    </dgm:pt>
    <dgm:pt modelId="{28A33D8E-7322-4322-B9CF-89761D4B5E63}">
      <dgm:prSet phldrT="[Text]" custT="1">
        <dgm:style>
          <a:lnRef idx="0">
            <a:scrgbClr r="0" g="0" b="0"/>
          </a:lnRef>
          <a:fillRef idx="0">
            <a:scrgbClr r="0" g="0" b="0"/>
          </a:fillRef>
          <a:effectRef idx="0">
            <a:scrgbClr r="0" g="0" b="0"/>
          </a:effectRef>
          <a:fontRef idx="minor">
            <a:schemeClr val="lt1"/>
          </a:fontRef>
        </dgm:style>
      </dgm:prSet>
      <dgm:spPr>
        <a:solidFill>
          <a:srgbClr val="003F72"/>
        </a:solidFill>
        <a:ln>
          <a:noFill/>
        </a:ln>
      </dgm:spPr>
      <dgm:t>
        <a:bodyPr/>
        <a:lstStyle/>
        <a:p>
          <a:r>
            <a:rPr lang="en-US" sz="1600" b="1" dirty="0">
              <a:latin typeface="Arial" panose="020B0604020202020204" pitchFamily="34" charset="0"/>
              <a:cs typeface="Arial" panose="020B0604020202020204" pitchFamily="34" charset="0"/>
            </a:rPr>
            <a:t>      </a:t>
          </a:r>
          <a:r>
            <a:rPr lang="en-US" sz="1600" b="1" dirty="0">
              <a:solidFill>
                <a:schemeClr val="bg1"/>
              </a:solidFill>
              <a:latin typeface="Arial" panose="020B0604020202020204" pitchFamily="34" charset="0"/>
              <a:cs typeface="Arial" panose="020B0604020202020204" pitchFamily="34" charset="0"/>
            </a:rPr>
            <a:t>DMC Sends 3</a:t>
          </a:r>
          <a:r>
            <a:rPr lang="en-US" sz="1600" b="1" baseline="30000" dirty="0">
              <a:solidFill>
                <a:schemeClr val="bg1"/>
              </a:solidFill>
              <a:latin typeface="Arial" panose="020B0604020202020204" pitchFamily="34" charset="0"/>
              <a:cs typeface="Arial" panose="020B0604020202020204" pitchFamily="34" charset="0"/>
            </a:rPr>
            <a:t>rd</a:t>
          </a:r>
          <a:r>
            <a:rPr lang="en-US" sz="1600" b="1" dirty="0">
              <a:solidFill>
                <a:schemeClr val="bg1"/>
              </a:solidFill>
              <a:latin typeface="Arial" panose="020B0604020202020204" pitchFamily="34" charset="0"/>
              <a:cs typeface="Arial" panose="020B0604020202020204" pitchFamily="34" charset="0"/>
            </a:rPr>
            <a:t> Letter</a:t>
          </a:r>
        </a:p>
      </dgm:t>
    </dgm:pt>
    <dgm:pt modelId="{3F753493-E42D-4049-9904-B602022D160C}" type="parTrans" cxnId="{719F60FC-5B7D-4944-B26B-C35AA6FDC924}">
      <dgm:prSet/>
      <dgm:spPr/>
      <dgm:t>
        <a:bodyPr/>
        <a:lstStyle/>
        <a:p>
          <a:endParaRPr lang="en-US"/>
        </a:p>
      </dgm:t>
    </dgm:pt>
    <dgm:pt modelId="{425AA931-AB1F-4FB6-8DA3-21722544740E}" type="sibTrans" cxnId="{719F60FC-5B7D-4944-B26B-C35AA6FDC924}">
      <dgm:prSet custT="1"/>
      <dgm:spPr>
        <a:solidFill>
          <a:schemeClr val="bg1">
            <a:alpha val="90000"/>
          </a:schemeClr>
        </a:solidFill>
        <a:ln>
          <a:solidFill>
            <a:schemeClr val="bg1">
              <a:alpha val="90000"/>
            </a:schemeClr>
          </a:solidFill>
        </a:ln>
      </dgm:spPr>
      <dgm:t>
        <a:bodyPr/>
        <a:lstStyle/>
        <a:p>
          <a:endParaRPr lang="en-US" sz="1000" b="1" dirty="0">
            <a:latin typeface="Arial" panose="020B0604020202020204" pitchFamily="34" charset="0"/>
            <a:cs typeface="Arial" panose="020B0604020202020204" pitchFamily="34" charset="0"/>
          </a:endParaRPr>
        </a:p>
      </dgm:t>
    </dgm:pt>
    <dgm:pt modelId="{BB31074D-1F9E-4EBE-9D7A-089ABB5547E2}" type="pres">
      <dgm:prSet presAssocID="{BE5733FC-F8FF-421C-BD7D-0E9ADA1C6315}" presName="outerComposite" presStyleCnt="0">
        <dgm:presLayoutVars>
          <dgm:chMax val="5"/>
          <dgm:dir/>
          <dgm:resizeHandles val="exact"/>
        </dgm:presLayoutVars>
      </dgm:prSet>
      <dgm:spPr/>
    </dgm:pt>
    <dgm:pt modelId="{4E2E556B-FCA4-4D6F-B510-6020C93B8B5C}" type="pres">
      <dgm:prSet presAssocID="{BE5733FC-F8FF-421C-BD7D-0E9ADA1C6315}" presName="dummyMaxCanvas" presStyleCnt="0">
        <dgm:presLayoutVars/>
      </dgm:prSet>
      <dgm:spPr/>
    </dgm:pt>
    <dgm:pt modelId="{45A5DF96-75B3-4495-99BF-AD8FE6ADCBE4}" type="pres">
      <dgm:prSet presAssocID="{BE5733FC-F8FF-421C-BD7D-0E9ADA1C6315}" presName="ThreeNodes_1" presStyleLbl="node1" presStyleIdx="0" presStyleCnt="3" custScaleX="45787">
        <dgm:presLayoutVars>
          <dgm:bulletEnabled val="1"/>
        </dgm:presLayoutVars>
      </dgm:prSet>
      <dgm:spPr>
        <a:prstGeom prst="rightArrow">
          <a:avLst/>
        </a:prstGeom>
      </dgm:spPr>
    </dgm:pt>
    <dgm:pt modelId="{0EEBCBA5-A230-4711-A159-145967129E5D}" type="pres">
      <dgm:prSet presAssocID="{BE5733FC-F8FF-421C-BD7D-0E9ADA1C6315}" presName="ThreeNodes_2" presStyleLbl="node1" presStyleIdx="1" presStyleCnt="3" custScaleX="48331" custLinFactNeighborX="-1095">
        <dgm:presLayoutVars>
          <dgm:bulletEnabled val="1"/>
        </dgm:presLayoutVars>
      </dgm:prSet>
      <dgm:spPr>
        <a:prstGeom prst="rightArrow">
          <a:avLst/>
        </a:prstGeom>
      </dgm:spPr>
    </dgm:pt>
    <dgm:pt modelId="{65150699-9B0A-4CE0-9B62-5AE386CF3A09}" type="pres">
      <dgm:prSet presAssocID="{BE5733FC-F8FF-421C-BD7D-0E9ADA1C6315}" presName="ThreeNodes_3" presStyleLbl="node1" presStyleIdx="2" presStyleCnt="3" custScaleX="45278">
        <dgm:presLayoutVars>
          <dgm:bulletEnabled val="1"/>
        </dgm:presLayoutVars>
      </dgm:prSet>
      <dgm:spPr>
        <a:prstGeom prst="rightArrow">
          <a:avLst/>
        </a:prstGeom>
      </dgm:spPr>
    </dgm:pt>
    <dgm:pt modelId="{C0AAB607-D039-4B05-A155-89F704918220}" type="pres">
      <dgm:prSet presAssocID="{BE5733FC-F8FF-421C-BD7D-0E9ADA1C6315}" presName="ThreeConn_1-2" presStyleLbl="fgAccFollowNode1" presStyleIdx="0" presStyleCnt="2" custScaleX="135827" custLinFactX="-181638" custLinFactNeighborX="-200000" custLinFactNeighborY="337">
        <dgm:presLayoutVars>
          <dgm:bulletEnabled val="1"/>
        </dgm:presLayoutVars>
      </dgm:prSet>
      <dgm:spPr/>
    </dgm:pt>
    <dgm:pt modelId="{25B8808E-253A-4487-8196-76926395FDA1}" type="pres">
      <dgm:prSet presAssocID="{BE5733FC-F8FF-421C-BD7D-0E9ADA1C6315}" presName="ThreeConn_2-3" presStyleLbl="fgAccFollowNode1" presStyleIdx="1" presStyleCnt="2" custScaleX="135827" custLinFactX="-200000" custLinFactNeighborX="-206574" custLinFactNeighborY="2435">
        <dgm:presLayoutVars>
          <dgm:bulletEnabled val="1"/>
        </dgm:presLayoutVars>
      </dgm:prSet>
      <dgm:spPr/>
    </dgm:pt>
    <dgm:pt modelId="{80E90F32-F8FB-482F-8D34-71EFBE67DF9E}" type="pres">
      <dgm:prSet presAssocID="{BE5733FC-F8FF-421C-BD7D-0E9ADA1C6315}" presName="ThreeNodes_1_text" presStyleLbl="node1" presStyleIdx="2" presStyleCnt="3">
        <dgm:presLayoutVars>
          <dgm:bulletEnabled val="1"/>
        </dgm:presLayoutVars>
      </dgm:prSet>
      <dgm:spPr/>
    </dgm:pt>
    <dgm:pt modelId="{FD6E92F5-00E8-4CBA-86E3-B38B40E02A0F}" type="pres">
      <dgm:prSet presAssocID="{BE5733FC-F8FF-421C-BD7D-0E9ADA1C6315}" presName="ThreeNodes_2_text" presStyleLbl="node1" presStyleIdx="2" presStyleCnt="3">
        <dgm:presLayoutVars>
          <dgm:bulletEnabled val="1"/>
        </dgm:presLayoutVars>
      </dgm:prSet>
      <dgm:spPr/>
    </dgm:pt>
    <dgm:pt modelId="{FD9331AF-0C18-4B38-9AEA-F80AA4ECBBCD}" type="pres">
      <dgm:prSet presAssocID="{BE5733FC-F8FF-421C-BD7D-0E9ADA1C6315}" presName="ThreeNodes_3_text" presStyleLbl="node1" presStyleIdx="2" presStyleCnt="3">
        <dgm:presLayoutVars>
          <dgm:bulletEnabled val="1"/>
        </dgm:presLayoutVars>
      </dgm:prSet>
      <dgm:spPr/>
    </dgm:pt>
  </dgm:ptLst>
  <dgm:cxnLst>
    <dgm:cxn modelId="{FE3F3626-17E3-4635-905F-52F07A9AFA4F}" type="presOf" srcId="{F492D874-FA2B-447D-A0A7-C3E1996D3E8B}" destId="{C0AAB607-D039-4B05-A155-89F704918220}" srcOrd="0" destOrd="0" presId="urn:microsoft.com/office/officeart/2005/8/layout/vProcess5"/>
    <dgm:cxn modelId="{64492E2A-8F5E-4C0B-9956-6E74D6FB458C}" type="presOf" srcId="{BE5733FC-F8FF-421C-BD7D-0E9ADA1C6315}" destId="{BB31074D-1F9E-4EBE-9D7A-089ABB5547E2}" srcOrd="0" destOrd="0" presId="urn:microsoft.com/office/officeart/2005/8/layout/vProcess5"/>
    <dgm:cxn modelId="{EE31655B-CC9D-4514-8798-B056D80947AD}" srcId="{BE5733FC-F8FF-421C-BD7D-0E9ADA1C6315}" destId="{18530C11-D504-47EB-A7B1-20055CCCCFA2}" srcOrd="0" destOrd="0" parTransId="{55E7A3D6-CEC2-4944-B2CE-C2C6D73B89A9}" sibTransId="{F492D874-FA2B-447D-A0A7-C3E1996D3E8B}"/>
    <dgm:cxn modelId="{2A2B6071-75FB-470A-8BC0-7F526D9C1ED7}" type="presOf" srcId="{DB906368-C174-4A8F-A86A-F9F9FDB89D63}" destId="{FD6E92F5-00E8-4CBA-86E3-B38B40E02A0F}" srcOrd="1" destOrd="0" presId="urn:microsoft.com/office/officeart/2005/8/layout/vProcess5"/>
    <dgm:cxn modelId="{A2D44351-33C5-4B73-9899-0DB2BCE03FFB}" type="presOf" srcId="{DB906368-C174-4A8F-A86A-F9F9FDB89D63}" destId="{0EEBCBA5-A230-4711-A159-145967129E5D}" srcOrd="0" destOrd="0" presId="urn:microsoft.com/office/officeart/2005/8/layout/vProcess5"/>
    <dgm:cxn modelId="{2988F58C-A9B7-4224-8458-0AA2E2F7E095}" type="presOf" srcId="{18530C11-D504-47EB-A7B1-20055CCCCFA2}" destId="{80E90F32-F8FB-482F-8D34-71EFBE67DF9E}" srcOrd="1" destOrd="0" presId="urn:microsoft.com/office/officeart/2005/8/layout/vProcess5"/>
    <dgm:cxn modelId="{1D7972AD-AD23-4CBE-80A0-5DE8982C916B}" type="presOf" srcId="{F25149E2-539C-4CBA-A87B-B7887F3ED9E9}" destId="{25B8808E-253A-4487-8196-76926395FDA1}" srcOrd="0" destOrd="0" presId="urn:microsoft.com/office/officeart/2005/8/layout/vProcess5"/>
    <dgm:cxn modelId="{F3775BBC-7DCC-453E-8AE2-D255D117CF28}" type="presOf" srcId="{28A33D8E-7322-4322-B9CF-89761D4B5E63}" destId="{FD9331AF-0C18-4B38-9AEA-F80AA4ECBBCD}" srcOrd="1" destOrd="0" presId="urn:microsoft.com/office/officeart/2005/8/layout/vProcess5"/>
    <dgm:cxn modelId="{B402B4C4-AB1B-42D8-93A7-ECE1BC725B60}" type="presOf" srcId="{28A33D8E-7322-4322-B9CF-89761D4B5E63}" destId="{65150699-9B0A-4CE0-9B62-5AE386CF3A09}" srcOrd="0" destOrd="0" presId="urn:microsoft.com/office/officeart/2005/8/layout/vProcess5"/>
    <dgm:cxn modelId="{F105AFC8-8744-408C-9140-7BDD25EE0C22}" type="presOf" srcId="{18530C11-D504-47EB-A7B1-20055CCCCFA2}" destId="{45A5DF96-75B3-4495-99BF-AD8FE6ADCBE4}" srcOrd="0" destOrd="0" presId="urn:microsoft.com/office/officeart/2005/8/layout/vProcess5"/>
    <dgm:cxn modelId="{B72B78F7-7AA6-4477-8CD8-6518F9151C12}" srcId="{BE5733FC-F8FF-421C-BD7D-0E9ADA1C6315}" destId="{DB906368-C174-4A8F-A86A-F9F9FDB89D63}" srcOrd="1" destOrd="0" parTransId="{B9D7025C-30D2-4A53-8E9A-639CC9ECE48D}" sibTransId="{F25149E2-539C-4CBA-A87B-B7887F3ED9E9}"/>
    <dgm:cxn modelId="{719F60FC-5B7D-4944-B26B-C35AA6FDC924}" srcId="{BE5733FC-F8FF-421C-BD7D-0E9ADA1C6315}" destId="{28A33D8E-7322-4322-B9CF-89761D4B5E63}" srcOrd="2" destOrd="0" parTransId="{3F753493-E42D-4049-9904-B602022D160C}" sibTransId="{425AA931-AB1F-4FB6-8DA3-21722544740E}"/>
    <dgm:cxn modelId="{6AE01CA0-7970-4123-BF37-8C91762EE0DA}" type="presParOf" srcId="{BB31074D-1F9E-4EBE-9D7A-089ABB5547E2}" destId="{4E2E556B-FCA4-4D6F-B510-6020C93B8B5C}" srcOrd="0" destOrd="0" presId="urn:microsoft.com/office/officeart/2005/8/layout/vProcess5"/>
    <dgm:cxn modelId="{75D9EE36-EE3C-4E55-A232-9F00DD2FD0ED}" type="presParOf" srcId="{BB31074D-1F9E-4EBE-9D7A-089ABB5547E2}" destId="{45A5DF96-75B3-4495-99BF-AD8FE6ADCBE4}" srcOrd="1" destOrd="0" presId="urn:microsoft.com/office/officeart/2005/8/layout/vProcess5"/>
    <dgm:cxn modelId="{F783CAF7-741A-463C-AB4F-5A1FBDB21D7E}" type="presParOf" srcId="{BB31074D-1F9E-4EBE-9D7A-089ABB5547E2}" destId="{0EEBCBA5-A230-4711-A159-145967129E5D}" srcOrd="2" destOrd="0" presId="urn:microsoft.com/office/officeart/2005/8/layout/vProcess5"/>
    <dgm:cxn modelId="{FF4CDA02-8BD4-4B63-9C81-86EFE7BB740B}" type="presParOf" srcId="{BB31074D-1F9E-4EBE-9D7A-089ABB5547E2}" destId="{65150699-9B0A-4CE0-9B62-5AE386CF3A09}" srcOrd="3" destOrd="0" presId="urn:microsoft.com/office/officeart/2005/8/layout/vProcess5"/>
    <dgm:cxn modelId="{9C23E51D-6F1E-44B2-9E76-C8230EB52AC1}" type="presParOf" srcId="{BB31074D-1F9E-4EBE-9D7A-089ABB5547E2}" destId="{C0AAB607-D039-4B05-A155-89F704918220}" srcOrd="4" destOrd="0" presId="urn:microsoft.com/office/officeart/2005/8/layout/vProcess5"/>
    <dgm:cxn modelId="{6D7E3D19-9800-4472-8F8B-E583AD690D5F}" type="presParOf" srcId="{BB31074D-1F9E-4EBE-9D7A-089ABB5547E2}" destId="{25B8808E-253A-4487-8196-76926395FDA1}" srcOrd="5" destOrd="0" presId="urn:microsoft.com/office/officeart/2005/8/layout/vProcess5"/>
    <dgm:cxn modelId="{F0553B76-C1F0-4F26-859A-D5893981FC80}" type="presParOf" srcId="{BB31074D-1F9E-4EBE-9D7A-089ABB5547E2}" destId="{80E90F32-F8FB-482F-8D34-71EFBE67DF9E}" srcOrd="6" destOrd="0" presId="urn:microsoft.com/office/officeart/2005/8/layout/vProcess5"/>
    <dgm:cxn modelId="{BB50D2A0-9CB6-401C-B331-86FA0A2A0E6E}" type="presParOf" srcId="{BB31074D-1F9E-4EBE-9D7A-089ABB5547E2}" destId="{FD6E92F5-00E8-4CBA-86E3-B38B40E02A0F}" srcOrd="7" destOrd="0" presId="urn:microsoft.com/office/officeart/2005/8/layout/vProcess5"/>
    <dgm:cxn modelId="{1B9FFBFD-AAC4-4FBF-A9AB-2BC666F81D08}" type="presParOf" srcId="{BB31074D-1F9E-4EBE-9D7A-089ABB5547E2}" destId="{FD9331AF-0C18-4B38-9AEA-F80AA4ECBBCD}"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E6CD9DD-B243-46FE-816A-CFDE8D1C4F1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67B28579-DA69-453E-9195-D4CC3B9CE216}">
      <dgm:prSet phldrT="[Text]" custT="1"/>
      <dgm:spPr>
        <a:ln>
          <a:solidFill>
            <a:srgbClr val="002060"/>
          </a:solidFill>
        </a:ln>
      </dgm:spPr>
      <dgm:t>
        <a:bodyPr/>
        <a:lstStyle/>
        <a:p>
          <a:r>
            <a:rPr lang="en-US" sz="2800" b="1" dirty="0">
              <a:solidFill>
                <a:srgbClr val="002060"/>
              </a:solidFill>
              <a:latin typeface="Arial" panose="020B0604020202020204" pitchFamily="34" charset="0"/>
              <a:cs typeface="Arial" panose="020B0604020202020204" pitchFamily="34" charset="0"/>
            </a:rPr>
            <a:t>DMC sends Debt Notice</a:t>
          </a:r>
        </a:p>
      </dgm:t>
    </dgm:pt>
    <dgm:pt modelId="{DDC8ED40-8D7B-4958-8F7D-A3DF2A32BCEB}" type="parTrans" cxnId="{4FA2AA38-AD84-4DDB-8928-FF57B78F084E}">
      <dgm:prSet/>
      <dgm:spPr/>
      <dgm:t>
        <a:bodyPr/>
        <a:lstStyle/>
        <a:p>
          <a:endParaRPr lang="en-US"/>
        </a:p>
      </dgm:t>
    </dgm:pt>
    <dgm:pt modelId="{B9EA181F-0341-4234-88A2-865AC7AB9101}" type="sibTrans" cxnId="{4FA2AA38-AD84-4DDB-8928-FF57B78F084E}">
      <dgm:prSet/>
      <dgm:spPr/>
      <dgm:t>
        <a:bodyPr/>
        <a:lstStyle/>
        <a:p>
          <a:endParaRPr lang="en-US"/>
        </a:p>
      </dgm:t>
    </dgm:pt>
    <dgm:pt modelId="{3B50F67C-16AC-4F74-9F5D-E8853D413C7E}">
      <dgm:prSet phldrT="[Text]" custT="1"/>
      <dgm:spPr>
        <a:ln>
          <a:solidFill>
            <a:srgbClr val="002060"/>
          </a:solidFill>
        </a:ln>
      </dgm:spPr>
      <dgm:t>
        <a:bodyPr/>
        <a:lstStyle/>
        <a:p>
          <a:r>
            <a:rPr lang="en-US" sz="2400" b="1" dirty="0">
              <a:solidFill>
                <a:srgbClr val="002060"/>
              </a:solidFill>
              <a:latin typeface="Arial" panose="020B0604020202020204" pitchFamily="34" charset="0"/>
              <a:cs typeface="Arial" panose="020B0604020202020204" pitchFamily="34" charset="0"/>
            </a:rPr>
            <a:t>Debtor contacts DMC</a:t>
          </a:r>
        </a:p>
      </dgm:t>
    </dgm:pt>
    <dgm:pt modelId="{2B5E8D36-C41A-46EF-BC65-06EF8194261B}" type="parTrans" cxnId="{551F02DE-CC06-43B0-90F9-B254406EEE8A}">
      <dgm:prSet/>
      <dgm:spPr>
        <a:ln>
          <a:solidFill>
            <a:srgbClr val="002060"/>
          </a:solidFill>
        </a:ln>
      </dgm:spPr>
      <dgm:t>
        <a:bodyPr/>
        <a:lstStyle/>
        <a:p>
          <a:endParaRPr lang="en-US"/>
        </a:p>
      </dgm:t>
    </dgm:pt>
    <dgm:pt modelId="{4BC7A209-AD78-4E3F-B917-5A40EEE624BF}" type="sibTrans" cxnId="{551F02DE-CC06-43B0-90F9-B254406EEE8A}">
      <dgm:prSet/>
      <dgm:spPr/>
      <dgm:t>
        <a:bodyPr/>
        <a:lstStyle/>
        <a:p>
          <a:endParaRPr lang="en-US"/>
        </a:p>
      </dgm:t>
    </dgm:pt>
    <dgm:pt modelId="{17BFD16C-7054-46B4-A7D7-D6E3D451E8EE}">
      <dgm:prSet phldrT="[Text]" custT="1"/>
      <dgm:spPr>
        <a:ln>
          <a:solidFill>
            <a:srgbClr val="002060"/>
          </a:solidFill>
        </a:ln>
      </dgm:spPr>
      <dgm:t>
        <a:bodyPr/>
        <a:lstStyle/>
        <a:p>
          <a:pPr algn="l">
            <a:lnSpc>
              <a:spcPct val="90000"/>
            </a:lnSpc>
            <a:spcAft>
              <a:spcPts val="756"/>
            </a:spcAft>
          </a:pPr>
          <a:r>
            <a:rPr lang="en-US" sz="2000" b="1" dirty="0">
              <a:solidFill>
                <a:srgbClr val="002060"/>
              </a:solidFill>
              <a:latin typeface="+mj-lt"/>
              <a:sym typeface="Wingdings"/>
            </a:rPr>
            <a:t> </a:t>
          </a:r>
          <a:r>
            <a:rPr lang="en-US" sz="1800" b="1" dirty="0">
              <a:solidFill>
                <a:srgbClr val="002060"/>
              </a:solidFill>
              <a:latin typeface="Arial" panose="020B0604020202020204" pitchFamily="34" charset="0"/>
              <a:cs typeface="Arial" panose="020B0604020202020204" pitchFamily="34" charset="0"/>
            </a:rPr>
            <a:t>Pay In Full</a:t>
          </a:r>
        </a:p>
        <a:p>
          <a:pPr algn="l">
            <a:lnSpc>
              <a:spcPct val="9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Benefits Offset in Full or in Part</a:t>
          </a:r>
        </a:p>
        <a:p>
          <a:pPr algn="l">
            <a:lnSpc>
              <a:spcPct val="9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Payment plan</a:t>
          </a:r>
        </a:p>
        <a:p>
          <a:pPr algn="l">
            <a:lnSpc>
              <a:spcPct val="10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Compromise</a:t>
          </a:r>
        </a:p>
        <a:p>
          <a:pPr algn="l">
            <a:lnSpc>
              <a:spcPct val="9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Waiver/Waiver Reconsideration</a:t>
          </a:r>
        </a:p>
        <a:p>
          <a:pPr algn="l">
            <a:lnSpc>
              <a:spcPct val="9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Dispute</a:t>
          </a:r>
        </a:p>
        <a:p>
          <a:pPr algn="l">
            <a:lnSpc>
              <a:spcPct val="90000"/>
            </a:lnSpc>
            <a:spcAft>
              <a:spcPts val="756"/>
            </a:spcAft>
          </a:pPr>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Temporary Suspension</a:t>
          </a:r>
        </a:p>
      </dgm:t>
    </dgm:pt>
    <dgm:pt modelId="{1D0961B2-CF09-4B2A-84FD-F312A6AD612F}" type="parTrans" cxnId="{E143F37C-02A9-44B8-826B-3B315EF1ADC6}">
      <dgm:prSet/>
      <dgm:spPr>
        <a:ln>
          <a:solidFill>
            <a:srgbClr val="002060"/>
          </a:solidFill>
        </a:ln>
      </dgm:spPr>
      <dgm:t>
        <a:bodyPr/>
        <a:lstStyle/>
        <a:p>
          <a:endParaRPr lang="en-US"/>
        </a:p>
      </dgm:t>
    </dgm:pt>
    <dgm:pt modelId="{81DF23FE-BD15-41FB-ABB9-55C664BB2748}" type="sibTrans" cxnId="{E143F37C-02A9-44B8-826B-3B315EF1ADC6}">
      <dgm:prSet/>
      <dgm:spPr/>
      <dgm:t>
        <a:bodyPr/>
        <a:lstStyle/>
        <a:p>
          <a:endParaRPr lang="en-US"/>
        </a:p>
      </dgm:t>
    </dgm:pt>
    <dgm:pt modelId="{6C4D37FB-6CEC-4110-A3AA-A051B0DEBFCB}">
      <dgm:prSet phldrT="[Text]" custT="1"/>
      <dgm:spPr>
        <a:ln>
          <a:solidFill>
            <a:srgbClr val="002060"/>
          </a:solidFill>
        </a:ln>
      </dgm:spPr>
      <dgm:t>
        <a:bodyPr/>
        <a:lstStyle/>
        <a:p>
          <a:r>
            <a:rPr lang="en-US" sz="2400" b="1" dirty="0">
              <a:solidFill>
                <a:srgbClr val="002060"/>
              </a:solidFill>
              <a:latin typeface="Arial" panose="020B0604020202020204" pitchFamily="34" charset="0"/>
              <a:cs typeface="Arial" panose="020B0604020202020204" pitchFamily="34" charset="0"/>
            </a:rPr>
            <a:t>No Action/Payment</a:t>
          </a:r>
        </a:p>
      </dgm:t>
    </dgm:pt>
    <dgm:pt modelId="{A554600E-3BBA-4910-B583-935F80D375B9}" type="parTrans" cxnId="{E622EE67-04F5-4C8C-AC90-232966E8F1EE}">
      <dgm:prSet/>
      <dgm:spPr>
        <a:ln>
          <a:solidFill>
            <a:srgbClr val="002060"/>
          </a:solidFill>
        </a:ln>
      </dgm:spPr>
      <dgm:t>
        <a:bodyPr/>
        <a:lstStyle/>
        <a:p>
          <a:endParaRPr lang="en-US"/>
        </a:p>
      </dgm:t>
    </dgm:pt>
    <dgm:pt modelId="{B9D9FCC3-7C8B-420C-997E-0528A73375A0}" type="sibTrans" cxnId="{E622EE67-04F5-4C8C-AC90-232966E8F1EE}">
      <dgm:prSet/>
      <dgm:spPr/>
      <dgm:t>
        <a:bodyPr/>
        <a:lstStyle/>
        <a:p>
          <a:endParaRPr lang="en-US"/>
        </a:p>
      </dgm:t>
    </dgm:pt>
    <dgm:pt modelId="{BC6A3AC3-11BD-47A7-BC63-2A9A7E2F7C41}">
      <dgm:prSet phldrT="[Text]" custT="1"/>
      <dgm:spPr>
        <a:ln>
          <a:solidFill>
            <a:srgbClr val="002060"/>
          </a:solidFill>
        </a:ln>
      </dgm:spPr>
      <dgm:t>
        <a:bodyPr/>
        <a:lstStyle/>
        <a:p>
          <a:pPr algn="l"/>
          <a:r>
            <a:rPr lang="en-US" sz="1800" b="1" dirty="0">
              <a:solidFill>
                <a:srgbClr val="002060"/>
              </a:solidFill>
              <a:latin typeface="+mj-lt"/>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Benefits offset in Full</a:t>
          </a:r>
        </a:p>
        <a:p>
          <a:pPr algn="l"/>
          <a:r>
            <a:rPr lang="en-US" sz="1800" b="1" dirty="0">
              <a:solidFill>
                <a:srgbClr val="002060"/>
              </a:solidFill>
              <a:latin typeface="Arial" panose="020B0604020202020204" pitchFamily="34" charset="0"/>
              <a:cs typeface="Arial" panose="020B0604020202020204" pitchFamily="34" charset="0"/>
              <a:sym typeface="Wingdings"/>
            </a:rPr>
            <a:t> </a:t>
          </a:r>
          <a:r>
            <a:rPr lang="en-US" sz="1800" b="1" dirty="0">
              <a:solidFill>
                <a:srgbClr val="002060"/>
              </a:solidFill>
              <a:latin typeface="Arial" panose="020B0604020202020204" pitchFamily="34" charset="0"/>
              <a:cs typeface="Arial" panose="020B0604020202020204" pitchFamily="34" charset="0"/>
            </a:rPr>
            <a:t>Referral to:</a:t>
          </a:r>
        </a:p>
        <a:p>
          <a:pPr algn="l"/>
          <a:r>
            <a:rPr lang="en-US" sz="1800" b="1" dirty="0">
              <a:solidFill>
                <a:srgbClr val="002060"/>
              </a:solidFill>
              <a:latin typeface="Arial" panose="020B0604020202020204" pitchFamily="34" charset="0"/>
              <a:cs typeface="Arial" panose="020B0604020202020204" pitchFamily="34" charset="0"/>
            </a:rPr>
            <a:t>  - TOP</a:t>
          </a:r>
        </a:p>
        <a:p>
          <a:pPr algn="l"/>
          <a:r>
            <a:rPr lang="en-US" sz="1800" b="1" dirty="0">
              <a:solidFill>
                <a:srgbClr val="002060"/>
              </a:solidFill>
              <a:latin typeface="Arial" panose="020B0604020202020204" pitchFamily="34" charset="0"/>
              <a:cs typeface="Arial" panose="020B0604020202020204" pitchFamily="34" charset="0"/>
            </a:rPr>
            <a:t>  - Cross-Servicing</a:t>
          </a:r>
        </a:p>
        <a:p>
          <a:pPr algn="l"/>
          <a:endParaRPr lang="en-US" sz="1800" b="1" dirty="0">
            <a:solidFill>
              <a:srgbClr val="002060"/>
            </a:solidFill>
            <a:latin typeface="Arial" panose="020B0604020202020204" pitchFamily="34" charset="0"/>
            <a:cs typeface="Arial" panose="020B0604020202020204" pitchFamily="34" charset="0"/>
          </a:endParaRPr>
        </a:p>
        <a:p>
          <a:pPr algn="l"/>
          <a:endParaRPr lang="en-US" sz="1800" b="1" dirty="0">
            <a:solidFill>
              <a:srgbClr val="002060"/>
            </a:solidFill>
            <a:latin typeface="Arial" panose="020B0604020202020204" pitchFamily="34" charset="0"/>
            <a:cs typeface="Arial" panose="020B0604020202020204" pitchFamily="34" charset="0"/>
          </a:endParaRPr>
        </a:p>
        <a:p>
          <a:pPr algn="l"/>
          <a:r>
            <a:rPr lang="en-US" sz="1800" b="1" dirty="0">
              <a:solidFill>
                <a:srgbClr val="002060"/>
              </a:solidFill>
              <a:latin typeface="Arial" panose="020B0604020202020204" pitchFamily="34" charset="0"/>
              <a:cs typeface="Arial" panose="020B0604020202020204" pitchFamily="34" charset="0"/>
            </a:rPr>
            <a:t>              </a:t>
          </a:r>
          <a:r>
            <a:rPr lang="en-US" sz="1800" b="1" dirty="0">
              <a:latin typeface="Arial" panose="020B0604020202020204" pitchFamily="34" charset="0"/>
              <a:cs typeface="Arial" panose="020B0604020202020204" pitchFamily="34" charset="0"/>
            </a:rPr>
            <a:t>                                                               </a:t>
          </a:r>
        </a:p>
      </dgm:t>
    </dgm:pt>
    <dgm:pt modelId="{83884C70-ABB2-46F5-BE27-9F557428FCB0}" type="parTrans" cxnId="{126213CB-790D-4884-85B3-D373A539AA27}">
      <dgm:prSet/>
      <dgm:spPr>
        <a:ln>
          <a:solidFill>
            <a:srgbClr val="002060"/>
          </a:solidFill>
        </a:ln>
      </dgm:spPr>
      <dgm:t>
        <a:bodyPr/>
        <a:lstStyle/>
        <a:p>
          <a:endParaRPr lang="en-US"/>
        </a:p>
      </dgm:t>
    </dgm:pt>
    <dgm:pt modelId="{4FA59149-13DD-47E1-8E1F-772108A7CF06}" type="sibTrans" cxnId="{126213CB-790D-4884-85B3-D373A539AA27}">
      <dgm:prSet/>
      <dgm:spPr/>
      <dgm:t>
        <a:bodyPr/>
        <a:lstStyle/>
        <a:p>
          <a:endParaRPr lang="en-US"/>
        </a:p>
      </dgm:t>
    </dgm:pt>
    <dgm:pt modelId="{65F8AE81-7D6B-448C-B38A-03E211F1F73F}" type="pres">
      <dgm:prSet presAssocID="{7E6CD9DD-B243-46FE-816A-CFDE8D1C4F10}" presName="hierChild1" presStyleCnt="0">
        <dgm:presLayoutVars>
          <dgm:chPref val="1"/>
          <dgm:dir/>
          <dgm:animOne val="branch"/>
          <dgm:animLvl val="lvl"/>
          <dgm:resizeHandles/>
        </dgm:presLayoutVars>
      </dgm:prSet>
      <dgm:spPr/>
    </dgm:pt>
    <dgm:pt modelId="{B31F41BC-1F47-48D7-A71F-AC41DB0A7884}" type="pres">
      <dgm:prSet presAssocID="{67B28579-DA69-453E-9195-D4CC3B9CE216}" presName="hierRoot1" presStyleCnt="0"/>
      <dgm:spPr/>
    </dgm:pt>
    <dgm:pt modelId="{652CD579-1308-45C8-9EB6-91E3CC8308F1}" type="pres">
      <dgm:prSet presAssocID="{67B28579-DA69-453E-9195-D4CC3B9CE216}" presName="composite" presStyleCnt="0"/>
      <dgm:spPr/>
    </dgm:pt>
    <dgm:pt modelId="{1B88E427-DB90-4361-9FD4-199465DA214B}" type="pres">
      <dgm:prSet presAssocID="{67B28579-DA69-453E-9195-D4CC3B9CE216}" presName="background" presStyleLbl="node0" presStyleIdx="0" presStyleCnt="1"/>
      <dgm:spPr>
        <a:solidFill>
          <a:srgbClr val="003F72"/>
        </a:solidFill>
      </dgm:spPr>
    </dgm:pt>
    <dgm:pt modelId="{36439564-BDBA-41F4-9C0B-0043208C871F}" type="pres">
      <dgm:prSet presAssocID="{67B28579-DA69-453E-9195-D4CC3B9CE216}" presName="text" presStyleLbl="fgAcc0" presStyleIdx="0" presStyleCnt="1" custScaleX="256366" custScaleY="49067">
        <dgm:presLayoutVars>
          <dgm:chPref val="3"/>
        </dgm:presLayoutVars>
      </dgm:prSet>
      <dgm:spPr/>
    </dgm:pt>
    <dgm:pt modelId="{6101A4F1-9C59-4E3A-B4F9-3475D045711F}" type="pres">
      <dgm:prSet presAssocID="{67B28579-DA69-453E-9195-D4CC3B9CE216}" presName="hierChild2" presStyleCnt="0"/>
      <dgm:spPr/>
    </dgm:pt>
    <dgm:pt modelId="{EA2105AC-31DC-4E30-AD98-E9E4D0E539CA}" type="pres">
      <dgm:prSet presAssocID="{2B5E8D36-C41A-46EF-BC65-06EF8194261B}" presName="Name10" presStyleLbl="parChTrans1D2" presStyleIdx="0" presStyleCnt="2"/>
      <dgm:spPr/>
    </dgm:pt>
    <dgm:pt modelId="{A42D20C6-1F45-4A4A-8A61-ED0A5CB48C2B}" type="pres">
      <dgm:prSet presAssocID="{3B50F67C-16AC-4F74-9F5D-E8853D413C7E}" presName="hierRoot2" presStyleCnt="0"/>
      <dgm:spPr/>
    </dgm:pt>
    <dgm:pt modelId="{F3C3D58F-0ED2-4F53-9186-7304B32CDB1D}" type="pres">
      <dgm:prSet presAssocID="{3B50F67C-16AC-4F74-9F5D-E8853D413C7E}" presName="composite2" presStyleCnt="0"/>
      <dgm:spPr/>
    </dgm:pt>
    <dgm:pt modelId="{96067D3C-0E4A-4180-A477-BC5DB8AE7FA7}" type="pres">
      <dgm:prSet presAssocID="{3B50F67C-16AC-4F74-9F5D-E8853D413C7E}" presName="background2" presStyleLbl="node2" presStyleIdx="0" presStyleCnt="2"/>
      <dgm:spPr>
        <a:solidFill>
          <a:srgbClr val="0083BE"/>
        </a:solidFill>
      </dgm:spPr>
    </dgm:pt>
    <dgm:pt modelId="{142E02D6-2E98-42E3-A875-B60DE85D1DA5}" type="pres">
      <dgm:prSet presAssocID="{3B50F67C-16AC-4F74-9F5D-E8853D413C7E}" presName="text2" presStyleLbl="fgAcc2" presStyleIdx="0" presStyleCnt="2" custScaleX="193641" custScaleY="49256">
        <dgm:presLayoutVars>
          <dgm:chPref val="3"/>
        </dgm:presLayoutVars>
      </dgm:prSet>
      <dgm:spPr/>
    </dgm:pt>
    <dgm:pt modelId="{640571ED-1D27-4D0B-BC5B-FB59494E3CE9}" type="pres">
      <dgm:prSet presAssocID="{3B50F67C-16AC-4F74-9F5D-E8853D413C7E}" presName="hierChild3" presStyleCnt="0"/>
      <dgm:spPr/>
    </dgm:pt>
    <dgm:pt modelId="{72300E1F-5976-4E36-920B-A5B90B8153C7}" type="pres">
      <dgm:prSet presAssocID="{1D0961B2-CF09-4B2A-84FD-F312A6AD612F}" presName="Name17" presStyleLbl="parChTrans1D3" presStyleIdx="0" presStyleCnt="2"/>
      <dgm:spPr/>
    </dgm:pt>
    <dgm:pt modelId="{306B0B55-BF63-4B36-A42E-F1B765319B73}" type="pres">
      <dgm:prSet presAssocID="{17BFD16C-7054-46B4-A7D7-D6E3D451E8EE}" presName="hierRoot3" presStyleCnt="0"/>
      <dgm:spPr/>
    </dgm:pt>
    <dgm:pt modelId="{D39699BD-178E-4278-BF5C-E549CCC87703}" type="pres">
      <dgm:prSet presAssocID="{17BFD16C-7054-46B4-A7D7-D6E3D451E8EE}" presName="composite3" presStyleCnt="0"/>
      <dgm:spPr/>
    </dgm:pt>
    <dgm:pt modelId="{8D675673-1525-43B8-9721-FD92977CC32D}" type="pres">
      <dgm:prSet presAssocID="{17BFD16C-7054-46B4-A7D7-D6E3D451E8EE}" presName="background3" presStyleLbl="node3" presStyleIdx="0" presStyleCnt="2"/>
      <dgm:spPr>
        <a:solidFill>
          <a:srgbClr val="0083BE"/>
        </a:solidFill>
      </dgm:spPr>
    </dgm:pt>
    <dgm:pt modelId="{A91E0A3F-5D2D-410E-B9F7-05EE91594043}" type="pres">
      <dgm:prSet presAssocID="{17BFD16C-7054-46B4-A7D7-D6E3D451E8EE}" presName="text3" presStyleLbl="fgAcc3" presStyleIdx="0" presStyleCnt="2" custScaleX="215377" custScaleY="236028" custLinFactNeighborX="-243" custLinFactNeighborY="-17187">
        <dgm:presLayoutVars>
          <dgm:chPref val="3"/>
        </dgm:presLayoutVars>
      </dgm:prSet>
      <dgm:spPr/>
    </dgm:pt>
    <dgm:pt modelId="{A4803552-4F12-4894-B7BB-9625B9C1DD22}" type="pres">
      <dgm:prSet presAssocID="{17BFD16C-7054-46B4-A7D7-D6E3D451E8EE}" presName="hierChild4" presStyleCnt="0"/>
      <dgm:spPr/>
    </dgm:pt>
    <dgm:pt modelId="{D4E033E0-17E4-42CF-B1F7-04CEF634B1D6}" type="pres">
      <dgm:prSet presAssocID="{A554600E-3BBA-4910-B583-935F80D375B9}" presName="Name10" presStyleLbl="parChTrans1D2" presStyleIdx="1" presStyleCnt="2"/>
      <dgm:spPr/>
    </dgm:pt>
    <dgm:pt modelId="{61D57E90-3088-4DEE-9B6C-F45DFFD2D511}" type="pres">
      <dgm:prSet presAssocID="{6C4D37FB-6CEC-4110-A3AA-A051B0DEBFCB}" presName="hierRoot2" presStyleCnt="0"/>
      <dgm:spPr/>
    </dgm:pt>
    <dgm:pt modelId="{779C6D8A-437E-4F70-ACD4-278D5477EE55}" type="pres">
      <dgm:prSet presAssocID="{6C4D37FB-6CEC-4110-A3AA-A051B0DEBFCB}" presName="composite2" presStyleCnt="0"/>
      <dgm:spPr/>
    </dgm:pt>
    <dgm:pt modelId="{A548BD0E-E7C8-4375-9897-80CC9D37DAC7}" type="pres">
      <dgm:prSet presAssocID="{6C4D37FB-6CEC-4110-A3AA-A051B0DEBFCB}" presName="background2" presStyleLbl="node2" presStyleIdx="1" presStyleCnt="2"/>
      <dgm:spPr>
        <a:solidFill>
          <a:srgbClr val="772432"/>
        </a:solidFill>
      </dgm:spPr>
    </dgm:pt>
    <dgm:pt modelId="{0FAC8D37-0704-4BA9-A1CA-39983DB82795}" type="pres">
      <dgm:prSet presAssocID="{6C4D37FB-6CEC-4110-A3AA-A051B0DEBFCB}" presName="text2" presStyleLbl="fgAcc2" presStyleIdx="1" presStyleCnt="2" custScaleX="199591" custScaleY="48857">
        <dgm:presLayoutVars>
          <dgm:chPref val="3"/>
        </dgm:presLayoutVars>
      </dgm:prSet>
      <dgm:spPr/>
    </dgm:pt>
    <dgm:pt modelId="{E5EE93A3-B074-416F-87B8-66D5367AE2AB}" type="pres">
      <dgm:prSet presAssocID="{6C4D37FB-6CEC-4110-A3AA-A051B0DEBFCB}" presName="hierChild3" presStyleCnt="0"/>
      <dgm:spPr/>
    </dgm:pt>
    <dgm:pt modelId="{9D52130C-5A4B-4750-844F-7CE472F6A586}" type="pres">
      <dgm:prSet presAssocID="{83884C70-ABB2-46F5-BE27-9F557428FCB0}" presName="Name17" presStyleLbl="parChTrans1D3" presStyleIdx="1" presStyleCnt="2"/>
      <dgm:spPr/>
    </dgm:pt>
    <dgm:pt modelId="{8A674869-0E2E-47ED-A5C9-D626C4EB8E79}" type="pres">
      <dgm:prSet presAssocID="{BC6A3AC3-11BD-47A7-BC63-2A9A7E2F7C41}" presName="hierRoot3" presStyleCnt="0"/>
      <dgm:spPr/>
    </dgm:pt>
    <dgm:pt modelId="{2C25AC24-E513-496F-8BD8-E2B8E12A6287}" type="pres">
      <dgm:prSet presAssocID="{BC6A3AC3-11BD-47A7-BC63-2A9A7E2F7C41}" presName="composite3" presStyleCnt="0"/>
      <dgm:spPr/>
    </dgm:pt>
    <dgm:pt modelId="{F09FC131-2284-4C76-B854-F3B2DB0C0517}" type="pres">
      <dgm:prSet presAssocID="{BC6A3AC3-11BD-47A7-BC63-2A9A7E2F7C41}" presName="background3" presStyleLbl="node3" presStyleIdx="1" presStyleCnt="2"/>
      <dgm:spPr>
        <a:solidFill>
          <a:srgbClr val="772432"/>
        </a:solidFill>
      </dgm:spPr>
    </dgm:pt>
    <dgm:pt modelId="{84729032-C153-4CCB-9239-E159F7D952AA}" type="pres">
      <dgm:prSet presAssocID="{BC6A3AC3-11BD-47A7-BC63-2A9A7E2F7C41}" presName="text3" presStyleLbl="fgAcc3" presStyleIdx="1" presStyleCnt="2" custScaleX="189422" custScaleY="212483" custLinFactNeighborX="819" custLinFactNeighborY="-19103">
        <dgm:presLayoutVars>
          <dgm:chPref val="3"/>
        </dgm:presLayoutVars>
      </dgm:prSet>
      <dgm:spPr/>
    </dgm:pt>
    <dgm:pt modelId="{F52B3062-5461-4B56-8086-1AD7523ADBAA}" type="pres">
      <dgm:prSet presAssocID="{BC6A3AC3-11BD-47A7-BC63-2A9A7E2F7C41}" presName="hierChild4" presStyleCnt="0"/>
      <dgm:spPr/>
    </dgm:pt>
  </dgm:ptLst>
  <dgm:cxnLst>
    <dgm:cxn modelId="{BCF5891E-9C6C-4724-B6C8-A7607B9B4F31}" type="presOf" srcId="{BC6A3AC3-11BD-47A7-BC63-2A9A7E2F7C41}" destId="{84729032-C153-4CCB-9239-E159F7D952AA}" srcOrd="0" destOrd="0" presId="urn:microsoft.com/office/officeart/2005/8/layout/hierarchy1"/>
    <dgm:cxn modelId="{4FA2AA38-AD84-4DDB-8928-FF57B78F084E}" srcId="{7E6CD9DD-B243-46FE-816A-CFDE8D1C4F10}" destId="{67B28579-DA69-453E-9195-D4CC3B9CE216}" srcOrd="0" destOrd="0" parTransId="{DDC8ED40-8D7B-4958-8F7D-A3DF2A32BCEB}" sibTransId="{B9EA181F-0341-4234-88A2-865AC7AB9101}"/>
    <dgm:cxn modelId="{E622EE67-04F5-4C8C-AC90-232966E8F1EE}" srcId="{67B28579-DA69-453E-9195-D4CC3B9CE216}" destId="{6C4D37FB-6CEC-4110-A3AA-A051B0DEBFCB}" srcOrd="1" destOrd="0" parTransId="{A554600E-3BBA-4910-B583-935F80D375B9}" sibTransId="{B9D9FCC3-7C8B-420C-997E-0528A73375A0}"/>
    <dgm:cxn modelId="{A159436B-5B4F-4120-889C-59111FC0F4E4}" type="presOf" srcId="{1D0961B2-CF09-4B2A-84FD-F312A6AD612F}" destId="{72300E1F-5976-4E36-920B-A5B90B8153C7}" srcOrd="0" destOrd="0" presId="urn:microsoft.com/office/officeart/2005/8/layout/hierarchy1"/>
    <dgm:cxn modelId="{E41D7C4D-BA48-4076-8F7B-08AC84B97C48}" type="presOf" srcId="{67B28579-DA69-453E-9195-D4CC3B9CE216}" destId="{36439564-BDBA-41F4-9C0B-0043208C871F}" srcOrd="0" destOrd="0" presId="urn:microsoft.com/office/officeart/2005/8/layout/hierarchy1"/>
    <dgm:cxn modelId="{E143F37C-02A9-44B8-826B-3B315EF1ADC6}" srcId="{3B50F67C-16AC-4F74-9F5D-E8853D413C7E}" destId="{17BFD16C-7054-46B4-A7D7-D6E3D451E8EE}" srcOrd="0" destOrd="0" parTransId="{1D0961B2-CF09-4B2A-84FD-F312A6AD612F}" sibTransId="{81DF23FE-BD15-41FB-ABB9-55C664BB2748}"/>
    <dgm:cxn modelId="{26DFA98F-5AE9-4436-B107-44008877D08F}" type="presOf" srcId="{7E6CD9DD-B243-46FE-816A-CFDE8D1C4F10}" destId="{65F8AE81-7D6B-448C-B38A-03E211F1F73F}" srcOrd="0" destOrd="0" presId="urn:microsoft.com/office/officeart/2005/8/layout/hierarchy1"/>
    <dgm:cxn modelId="{6A47CB94-3650-447E-A8E6-EDCB2D5989D5}" type="presOf" srcId="{3B50F67C-16AC-4F74-9F5D-E8853D413C7E}" destId="{142E02D6-2E98-42E3-A875-B60DE85D1DA5}" srcOrd="0" destOrd="0" presId="urn:microsoft.com/office/officeart/2005/8/layout/hierarchy1"/>
    <dgm:cxn modelId="{FF6DFF95-B2A2-4FBE-B536-0DE494E46803}" type="presOf" srcId="{2B5E8D36-C41A-46EF-BC65-06EF8194261B}" destId="{EA2105AC-31DC-4E30-AD98-E9E4D0E539CA}" srcOrd="0" destOrd="0" presId="urn:microsoft.com/office/officeart/2005/8/layout/hierarchy1"/>
    <dgm:cxn modelId="{271325C1-DB49-4A98-BBBB-27B63B6957E2}" type="presOf" srcId="{A554600E-3BBA-4910-B583-935F80D375B9}" destId="{D4E033E0-17E4-42CF-B1F7-04CEF634B1D6}" srcOrd="0" destOrd="0" presId="urn:microsoft.com/office/officeart/2005/8/layout/hierarchy1"/>
    <dgm:cxn modelId="{042F51CA-816B-44F3-A5EA-B30E36A532FB}" type="presOf" srcId="{17BFD16C-7054-46B4-A7D7-D6E3D451E8EE}" destId="{A91E0A3F-5D2D-410E-B9F7-05EE91594043}" srcOrd="0" destOrd="0" presId="urn:microsoft.com/office/officeart/2005/8/layout/hierarchy1"/>
    <dgm:cxn modelId="{126213CB-790D-4884-85B3-D373A539AA27}" srcId="{6C4D37FB-6CEC-4110-A3AA-A051B0DEBFCB}" destId="{BC6A3AC3-11BD-47A7-BC63-2A9A7E2F7C41}" srcOrd="0" destOrd="0" parTransId="{83884C70-ABB2-46F5-BE27-9F557428FCB0}" sibTransId="{4FA59149-13DD-47E1-8E1F-772108A7CF06}"/>
    <dgm:cxn modelId="{551F02DE-CC06-43B0-90F9-B254406EEE8A}" srcId="{67B28579-DA69-453E-9195-D4CC3B9CE216}" destId="{3B50F67C-16AC-4F74-9F5D-E8853D413C7E}" srcOrd="0" destOrd="0" parTransId="{2B5E8D36-C41A-46EF-BC65-06EF8194261B}" sibTransId="{4BC7A209-AD78-4E3F-B917-5A40EEE624BF}"/>
    <dgm:cxn modelId="{4D3EE1DF-7A6D-421B-9E1A-6187AA635A8D}" type="presOf" srcId="{6C4D37FB-6CEC-4110-A3AA-A051B0DEBFCB}" destId="{0FAC8D37-0704-4BA9-A1CA-39983DB82795}" srcOrd="0" destOrd="0" presId="urn:microsoft.com/office/officeart/2005/8/layout/hierarchy1"/>
    <dgm:cxn modelId="{C40D87FA-A521-4A93-8DCB-D708FA37A3FD}" type="presOf" srcId="{83884C70-ABB2-46F5-BE27-9F557428FCB0}" destId="{9D52130C-5A4B-4750-844F-7CE472F6A586}" srcOrd="0" destOrd="0" presId="urn:microsoft.com/office/officeart/2005/8/layout/hierarchy1"/>
    <dgm:cxn modelId="{E2B92EDF-9C88-49C0-86A9-15CBDBAE5400}" type="presParOf" srcId="{65F8AE81-7D6B-448C-B38A-03E211F1F73F}" destId="{B31F41BC-1F47-48D7-A71F-AC41DB0A7884}" srcOrd="0" destOrd="0" presId="urn:microsoft.com/office/officeart/2005/8/layout/hierarchy1"/>
    <dgm:cxn modelId="{CFC54C95-24ED-4A82-837B-A8F5CBA902C4}" type="presParOf" srcId="{B31F41BC-1F47-48D7-A71F-AC41DB0A7884}" destId="{652CD579-1308-45C8-9EB6-91E3CC8308F1}" srcOrd="0" destOrd="0" presId="urn:microsoft.com/office/officeart/2005/8/layout/hierarchy1"/>
    <dgm:cxn modelId="{77001C11-F7B0-405E-B507-6B171C3945BB}" type="presParOf" srcId="{652CD579-1308-45C8-9EB6-91E3CC8308F1}" destId="{1B88E427-DB90-4361-9FD4-199465DA214B}" srcOrd="0" destOrd="0" presId="urn:microsoft.com/office/officeart/2005/8/layout/hierarchy1"/>
    <dgm:cxn modelId="{B60F8292-AD1F-466F-A41A-76602F96FE1E}" type="presParOf" srcId="{652CD579-1308-45C8-9EB6-91E3CC8308F1}" destId="{36439564-BDBA-41F4-9C0B-0043208C871F}" srcOrd="1" destOrd="0" presId="urn:microsoft.com/office/officeart/2005/8/layout/hierarchy1"/>
    <dgm:cxn modelId="{51459418-4A44-4DBB-9197-4C5E7A124CBC}" type="presParOf" srcId="{B31F41BC-1F47-48D7-A71F-AC41DB0A7884}" destId="{6101A4F1-9C59-4E3A-B4F9-3475D045711F}" srcOrd="1" destOrd="0" presId="urn:microsoft.com/office/officeart/2005/8/layout/hierarchy1"/>
    <dgm:cxn modelId="{6DF631C2-3D65-4E52-AFB5-51EA99BA2AE3}" type="presParOf" srcId="{6101A4F1-9C59-4E3A-B4F9-3475D045711F}" destId="{EA2105AC-31DC-4E30-AD98-E9E4D0E539CA}" srcOrd="0" destOrd="0" presId="urn:microsoft.com/office/officeart/2005/8/layout/hierarchy1"/>
    <dgm:cxn modelId="{C759136A-8F76-4495-B0D7-04CC31FED3F7}" type="presParOf" srcId="{6101A4F1-9C59-4E3A-B4F9-3475D045711F}" destId="{A42D20C6-1F45-4A4A-8A61-ED0A5CB48C2B}" srcOrd="1" destOrd="0" presId="urn:microsoft.com/office/officeart/2005/8/layout/hierarchy1"/>
    <dgm:cxn modelId="{CAC6319E-2B2B-489C-AB33-D0D9BFD31E1F}" type="presParOf" srcId="{A42D20C6-1F45-4A4A-8A61-ED0A5CB48C2B}" destId="{F3C3D58F-0ED2-4F53-9186-7304B32CDB1D}" srcOrd="0" destOrd="0" presId="urn:microsoft.com/office/officeart/2005/8/layout/hierarchy1"/>
    <dgm:cxn modelId="{41087B7C-B6C5-467B-8817-29BA4EE4486E}" type="presParOf" srcId="{F3C3D58F-0ED2-4F53-9186-7304B32CDB1D}" destId="{96067D3C-0E4A-4180-A477-BC5DB8AE7FA7}" srcOrd="0" destOrd="0" presId="urn:microsoft.com/office/officeart/2005/8/layout/hierarchy1"/>
    <dgm:cxn modelId="{94FD8C4E-9A3B-4515-BE2A-6063A9EFF9DE}" type="presParOf" srcId="{F3C3D58F-0ED2-4F53-9186-7304B32CDB1D}" destId="{142E02D6-2E98-42E3-A875-B60DE85D1DA5}" srcOrd="1" destOrd="0" presId="urn:microsoft.com/office/officeart/2005/8/layout/hierarchy1"/>
    <dgm:cxn modelId="{12D2777C-15A7-4B5C-83A2-A8FC592862EB}" type="presParOf" srcId="{A42D20C6-1F45-4A4A-8A61-ED0A5CB48C2B}" destId="{640571ED-1D27-4D0B-BC5B-FB59494E3CE9}" srcOrd="1" destOrd="0" presId="urn:microsoft.com/office/officeart/2005/8/layout/hierarchy1"/>
    <dgm:cxn modelId="{62DBD58F-E543-41A0-98D4-1779867A6C31}" type="presParOf" srcId="{640571ED-1D27-4D0B-BC5B-FB59494E3CE9}" destId="{72300E1F-5976-4E36-920B-A5B90B8153C7}" srcOrd="0" destOrd="0" presId="urn:microsoft.com/office/officeart/2005/8/layout/hierarchy1"/>
    <dgm:cxn modelId="{C30ECC01-9F07-45C7-AEC1-2951CBCCEAE3}" type="presParOf" srcId="{640571ED-1D27-4D0B-BC5B-FB59494E3CE9}" destId="{306B0B55-BF63-4B36-A42E-F1B765319B73}" srcOrd="1" destOrd="0" presId="urn:microsoft.com/office/officeart/2005/8/layout/hierarchy1"/>
    <dgm:cxn modelId="{9AE3261A-7721-47C7-8AC3-FFCE04FA776D}" type="presParOf" srcId="{306B0B55-BF63-4B36-A42E-F1B765319B73}" destId="{D39699BD-178E-4278-BF5C-E549CCC87703}" srcOrd="0" destOrd="0" presId="urn:microsoft.com/office/officeart/2005/8/layout/hierarchy1"/>
    <dgm:cxn modelId="{5401AD7A-2B6A-422B-903C-54EC532630BF}" type="presParOf" srcId="{D39699BD-178E-4278-BF5C-E549CCC87703}" destId="{8D675673-1525-43B8-9721-FD92977CC32D}" srcOrd="0" destOrd="0" presId="urn:microsoft.com/office/officeart/2005/8/layout/hierarchy1"/>
    <dgm:cxn modelId="{C0C8AE5B-0D4A-4E83-A886-9885E3618300}" type="presParOf" srcId="{D39699BD-178E-4278-BF5C-E549CCC87703}" destId="{A91E0A3F-5D2D-410E-B9F7-05EE91594043}" srcOrd="1" destOrd="0" presId="urn:microsoft.com/office/officeart/2005/8/layout/hierarchy1"/>
    <dgm:cxn modelId="{ED3A861C-1EBF-46BE-A915-49F5BF2CD02F}" type="presParOf" srcId="{306B0B55-BF63-4B36-A42E-F1B765319B73}" destId="{A4803552-4F12-4894-B7BB-9625B9C1DD22}" srcOrd="1" destOrd="0" presId="urn:microsoft.com/office/officeart/2005/8/layout/hierarchy1"/>
    <dgm:cxn modelId="{B2879E35-18C8-474C-BB81-CD6773D7C336}" type="presParOf" srcId="{6101A4F1-9C59-4E3A-B4F9-3475D045711F}" destId="{D4E033E0-17E4-42CF-B1F7-04CEF634B1D6}" srcOrd="2" destOrd="0" presId="urn:microsoft.com/office/officeart/2005/8/layout/hierarchy1"/>
    <dgm:cxn modelId="{4F84944E-3EE4-46D2-B81C-5FD5E6F2DCCD}" type="presParOf" srcId="{6101A4F1-9C59-4E3A-B4F9-3475D045711F}" destId="{61D57E90-3088-4DEE-9B6C-F45DFFD2D511}" srcOrd="3" destOrd="0" presId="urn:microsoft.com/office/officeart/2005/8/layout/hierarchy1"/>
    <dgm:cxn modelId="{F04797F8-543F-46F6-A926-F567F4C84BC5}" type="presParOf" srcId="{61D57E90-3088-4DEE-9B6C-F45DFFD2D511}" destId="{779C6D8A-437E-4F70-ACD4-278D5477EE55}" srcOrd="0" destOrd="0" presId="urn:microsoft.com/office/officeart/2005/8/layout/hierarchy1"/>
    <dgm:cxn modelId="{5D1D5FF4-78EE-45EA-B928-6999CD3077F3}" type="presParOf" srcId="{779C6D8A-437E-4F70-ACD4-278D5477EE55}" destId="{A548BD0E-E7C8-4375-9897-80CC9D37DAC7}" srcOrd="0" destOrd="0" presId="urn:microsoft.com/office/officeart/2005/8/layout/hierarchy1"/>
    <dgm:cxn modelId="{A17DDE7F-61BB-4C5F-BC4B-FD7914883063}" type="presParOf" srcId="{779C6D8A-437E-4F70-ACD4-278D5477EE55}" destId="{0FAC8D37-0704-4BA9-A1CA-39983DB82795}" srcOrd="1" destOrd="0" presId="urn:microsoft.com/office/officeart/2005/8/layout/hierarchy1"/>
    <dgm:cxn modelId="{6CE79C14-84F2-4614-B1E0-C93EFE8C2382}" type="presParOf" srcId="{61D57E90-3088-4DEE-9B6C-F45DFFD2D511}" destId="{E5EE93A3-B074-416F-87B8-66D5367AE2AB}" srcOrd="1" destOrd="0" presId="urn:microsoft.com/office/officeart/2005/8/layout/hierarchy1"/>
    <dgm:cxn modelId="{CB66EF9F-BA18-429D-A06E-81B72397A302}" type="presParOf" srcId="{E5EE93A3-B074-416F-87B8-66D5367AE2AB}" destId="{9D52130C-5A4B-4750-844F-7CE472F6A586}" srcOrd="0" destOrd="0" presId="urn:microsoft.com/office/officeart/2005/8/layout/hierarchy1"/>
    <dgm:cxn modelId="{683C1609-1440-4B13-8E57-5EEE8CD0C8AE}" type="presParOf" srcId="{E5EE93A3-B074-416F-87B8-66D5367AE2AB}" destId="{8A674869-0E2E-47ED-A5C9-D626C4EB8E79}" srcOrd="1" destOrd="0" presId="urn:microsoft.com/office/officeart/2005/8/layout/hierarchy1"/>
    <dgm:cxn modelId="{9F0D8D35-3DF0-4BD8-BFC5-71BF26CF56BE}" type="presParOf" srcId="{8A674869-0E2E-47ED-A5C9-D626C4EB8E79}" destId="{2C25AC24-E513-496F-8BD8-E2B8E12A6287}" srcOrd="0" destOrd="0" presId="urn:microsoft.com/office/officeart/2005/8/layout/hierarchy1"/>
    <dgm:cxn modelId="{0F1B8B9D-EC8C-479A-86DD-8278863B1047}" type="presParOf" srcId="{2C25AC24-E513-496F-8BD8-E2B8E12A6287}" destId="{F09FC131-2284-4C76-B854-F3B2DB0C0517}" srcOrd="0" destOrd="0" presId="urn:microsoft.com/office/officeart/2005/8/layout/hierarchy1"/>
    <dgm:cxn modelId="{01EB9D4E-CF09-40E9-8593-80590E767776}" type="presParOf" srcId="{2C25AC24-E513-496F-8BD8-E2B8E12A6287}" destId="{84729032-C153-4CCB-9239-E159F7D952AA}" srcOrd="1" destOrd="0" presId="urn:microsoft.com/office/officeart/2005/8/layout/hierarchy1"/>
    <dgm:cxn modelId="{FBEC51C9-60C4-4BE5-B08F-44CC2E1E5DD5}" type="presParOf" srcId="{8A674869-0E2E-47ED-A5C9-D626C4EB8E79}" destId="{F52B3062-5461-4B56-8086-1AD7523ADBA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custT="1"/>
      <dgm:spPr/>
      <dgm:t>
        <a:bodyPr/>
        <a:lstStyle/>
        <a:p>
          <a:r>
            <a:rPr lang="en-US" sz="2800" dirty="0">
              <a:latin typeface="Arial" panose="020B0604020202020204" pitchFamily="34" charset="0"/>
              <a:cs typeface="Arial" panose="020B0604020202020204" pitchFamily="34" charset="0"/>
            </a:rPr>
            <a:t>OBJECTIVES</a:t>
          </a:r>
          <a:r>
            <a:rPr lang="en-US" sz="2800" dirty="0"/>
            <a:t>:</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custT="1"/>
      <dgm:spPr/>
      <dgm:t>
        <a:bodyPr/>
        <a:lstStyle/>
        <a:p>
          <a:r>
            <a:rPr lang="en-US" sz="2800" dirty="0">
              <a:solidFill>
                <a:schemeClr val="bg1"/>
              </a:solidFill>
              <a:latin typeface="Arial" panose="020B0604020202020204" pitchFamily="34" charset="0"/>
              <a:cs typeface="Arial" panose="020B0604020202020204" pitchFamily="34" charset="0"/>
            </a:rPr>
            <a:t>Define and differentiate between Active Duty, ACDUTRA, INACDUTRA, and State Active Duty</a:t>
          </a:r>
          <a:r>
            <a:rPr lang="en-US" sz="2800" dirty="0">
              <a:latin typeface="Arial" panose="020B0604020202020204" pitchFamily="34" charset="0"/>
              <a:cs typeface="Arial" panose="020B0604020202020204" pitchFamily="34" charset="0"/>
            </a:rPr>
            <a:t>. </a:t>
          </a:r>
        </a:p>
        <a:p>
          <a:endParaRPr lang="en-US" sz="1500"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custT="1"/>
      <dgm:spPr/>
      <dgm:t>
        <a:bodyPr/>
        <a:lstStyle/>
        <a:p>
          <a:r>
            <a:rPr lang="en-US" sz="2800" dirty="0">
              <a:solidFill>
                <a:schemeClr val="bg1"/>
              </a:solidFill>
              <a:latin typeface="Arial" panose="020B0604020202020204" pitchFamily="34" charset="0"/>
              <a:cs typeface="Arial" panose="020B0604020202020204" pitchFamily="34" charset="0"/>
            </a:rPr>
            <a:t>Explain how ROTC and Service Academies affect VA benefits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custT="1"/>
      <dgm:spPr/>
      <dgm:t>
        <a:bodyPr/>
        <a:lstStyle/>
        <a:p>
          <a:r>
            <a:rPr lang="en-US" sz="3300" dirty="0">
              <a:solidFill>
                <a:schemeClr val="bg1"/>
              </a:solidFill>
              <a:latin typeface="Arial" panose="020B0604020202020204" pitchFamily="34" charset="0"/>
              <a:cs typeface="Arial" panose="020B0604020202020204" pitchFamily="34" charset="0"/>
            </a:rPr>
            <a:t>Explain </a:t>
          </a:r>
          <a:r>
            <a:rPr lang="en-US" sz="2800" dirty="0">
              <a:solidFill>
                <a:schemeClr val="bg1"/>
              </a:solidFill>
              <a:latin typeface="Arial" panose="020B0604020202020204" pitchFamily="34" charset="0"/>
              <a:cs typeface="Arial" panose="020B0604020202020204" pitchFamily="34" charset="0"/>
            </a:rPr>
            <a:t>travel</a:t>
          </a:r>
          <a:r>
            <a:rPr lang="en-US" sz="3300" dirty="0">
              <a:solidFill>
                <a:schemeClr val="bg1"/>
              </a:solidFill>
              <a:latin typeface="Arial" panose="020B0604020202020204" pitchFamily="34" charset="0"/>
              <a:cs typeface="Arial" panose="020B0604020202020204" pitchFamily="34" charset="0"/>
            </a:rPr>
            <a:t> status</a:t>
          </a:r>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custScaleX="120826" custScaleY="111722" custLinFactNeighborX="-3978" custLinFactNeighborY="4255">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custScaleX="108335" custScaleY="222966" custLinFactNeighborX="-12869" custLinFactNeighborY="-54909">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custScaleX="115239" custScaleY="217392" custLinFactNeighborX="-335" custLinFactNeighborY="-1519">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custScaleX="100628" custScaleY="225295" custLinFactNeighborX="21200" custLinFactNeighborY="-47108">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EF8B6372-C145-4131-91E2-F10C208FA49E}" type="presOf" srcId="{7AE2E0F1-8CB2-44EA-BAFB-69B2DB5E9575}" destId="{6814B777-7FBE-462D-864A-4D3083DD24A0}"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D13A118E-C0FD-4A2F-9D18-0AFE714A6CBC}" type="presOf" srcId="{0759F732-7ACF-4117-B44A-7982A120D614}" destId="{C9BC47A7-9912-458E-B482-BA65BE74AB3A}"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48CCD9E-0DA7-417D-8879-252FA575F0C2}" type="presOf" srcId="{67E5B113-DAB2-4FB9-9605-4403063BC784}" destId="{00846064-E5A8-4D03-A610-3E21645F3F78}"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AF0DF5B8-AD6C-45E4-80E7-BC8DED0B2C5C}" type="presOf" srcId="{0759F732-7ACF-4117-B44A-7982A120D614}" destId="{A8039CA1-A1AB-4140-A0F4-E234D708912A}" srcOrd="0" destOrd="0" presId="urn:microsoft.com/office/officeart/2005/8/layout/orgChart1"/>
    <dgm:cxn modelId="{99DCEED7-28BC-46B3-A20E-B837D5F031C8}" type="presOf" srcId="{719B34DB-3D56-416C-A6EF-A5DC142F2B86}" destId="{1B3D0F5B-E8F6-4C32-B382-C58DEEE77E6A}" srcOrd="0" destOrd="0" presId="urn:microsoft.com/office/officeart/2005/8/layout/orgChart1"/>
    <dgm:cxn modelId="{2FD54EDF-00B7-42C4-8106-D699F6739E0D}" srcId="{62D1FB01-B8DD-4DF6-8E97-3635CDFEB62E}" destId="{7AE2E0F1-8CB2-44EA-BAFB-69B2DB5E9575}" srcOrd="2" destOrd="0" parTransId="{67E5B113-DAB2-4FB9-9605-4403063BC784}" sibTransId="{1D3C757E-8BA5-4B46-A2CD-E68CC4362F00}"/>
    <dgm:cxn modelId="{95AA85DF-18B8-4E8B-AF67-F5EB638BD48F}" type="presOf" srcId="{5A929B1E-50E6-4E8F-BFA0-F7C97293DBA8}" destId="{963F7449-6A82-4F20-9DF8-23E33B756B3F}" srcOrd="0" destOrd="0" presId="urn:microsoft.com/office/officeart/2005/8/layout/orgChart1"/>
    <dgm:cxn modelId="{DFF515F9-399D-440E-9E0C-2965FCE34F3D}" type="presOf" srcId="{7AE2E0F1-8CB2-44EA-BAFB-69B2DB5E9575}" destId="{32C388D2-ACB7-4146-A12B-0E2ABBDBBF80}" srcOrd="1"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02044D9F-1A0E-4001-ACB2-E673394DF01F}" type="presParOf" srcId="{A8DB9F30-AFC9-47D6-BC29-A66002CB8C71}" destId="{963F7449-6A82-4F20-9DF8-23E33B756B3F}" srcOrd="2" destOrd="0" presId="urn:microsoft.com/office/officeart/2005/8/layout/orgChart1"/>
    <dgm:cxn modelId="{44B9E9B4-D291-4CC8-B177-C8E64C7A010C}" type="presParOf" srcId="{A8DB9F30-AFC9-47D6-BC29-A66002CB8C71}" destId="{C700C9D1-D17F-44A4-8848-9A192959E6A6}" srcOrd="3" destOrd="0" presId="urn:microsoft.com/office/officeart/2005/8/layout/orgChart1"/>
    <dgm:cxn modelId="{42624045-9306-48B0-B17E-9EBAC101BDD4}" type="presParOf" srcId="{C700C9D1-D17F-44A4-8848-9A192959E6A6}" destId="{5CB1D928-0E8D-4AE3-9703-05D973CC5D78}" srcOrd="0" destOrd="0" presId="urn:microsoft.com/office/officeart/2005/8/layout/orgChart1"/>
    <dgm:cxn modelId="{CC29F82B-8984-4538-97BC-380744AB67A8}" type="presParOf" srcId="{5CB1D928-0E8D-4AE3-9703-05D973CC5D78}" destId="{A8039CA1-A1AB-4140-A0F4-E234D708912A}" srcOrd="0" destOrd="0" presId="urn:microsoft.com/office/officeart/2005/8/layout/orgChart1"/>
    <dgm:cxn modelId="{E62A95B8-C176-4F29-A190-693C69114216}" type="presParOf" srcId="{5CB1D928-0E8D-4AE3-9703-05D973CC5D78}" destId="{C9BC47A7-9912-458E-B482-BA65BE74AB3A}" srcOrd="1" destOrd="0" presId="urn:microsoft.com/office/officeart/2005/8/layout/orgChart1"/>
    <dgm:cxn modelId="{78479AAE-A601-40C5-AD8E-248183071E8D}" type="presParOf" srcId="{C700C9D1-D17F-44A4-8848-9A192959E6A6}" destId="{C8F84316-7A37-4B2D-AD5A-2870D459AF89}" srcOrd="1" destOrd="0" presId="urn:microsoft.com/office/officeart/2005/8/layout/orgChart1"/>
    <dgm:cxn modelId="{50ABF5B3-44AF-40B9-910D-5C2D5173E3DB}" type="presParOf" srcId="{C700C9D1-D17F-44A4-8848-9A192959E6A6}" destId="{E708045B-2546-487E-A0F5-308435420C61}" srcOrd="2" destOrd="0" presId="urn:microsoft.com/office/officeart/2005/8/layout/orgChart1"/>
    <dgm:cxn modelId="{097E9E56-17EC-49B5-B817-1BCB5E823EC8}" type="presParOf" srcId="{A8DB9F30-AFC9-47D6-BC29-A66002CB8C71}" destId="{00846064-E5A8-4D03-A610-3E21645F3F78}" srcOrd="4" destOrd="0" presId="urn:microsoft.com/office/officeart/2005/8/layout/orgChart1"/>
    <dgm:cxn modelId="{49DFDB5D-EC46-44F0-9643-2C5A14C96A39}" type="presParOf" srcId="{A8DB9F30-AFC9-47D6-BC29-A66002CB8C71}" destId="{9C3C3768-068E-40CF-8AAD-0D869E476930}" srcOrd="5" destOrd="0" presId="urn:microsoft.com/office/officeart/2005/8/layout/orgChart1"/>
    <dgm:cxn modelId="{B872DDDD-4A62-4F6F-962C-A6E49632F443}" type="presParOf" srcId="{9C3C3768-068E-40CF-8AAD-0D869E476930}" destId="{EB42BF58-0069-4DDB-87A7-71DC01F02F00}" srcOrd="0" destOrd="0" presId="urn:microsoft.com/office/officeart/2005/8/layout/orgChart1"/>
    <dgm:cxn modelId="{E4A76151-C4A7-4CD2-B6F8-FAD5125AD5A6}" type="presParOf" srcId="{EB42BF58-0069-4DDB-87A7-71DC01F02F00}" destId="{6814B777-7FBE-462D-864A-4D3083DD24A0}" srcOrd="0" destOrd="0" presId="urn:microsoft.com/office/officeart/2005/8/layout/orgChart1"/>
    <dgm:cxn modelId="{5F6A417F-88B7-456A-B47B-EADAD39494BC}" type="presParOf" srcId="{EB42BF58-0069-4DDB-87A7-71DC01F02F00}" destId="{32C388D2-ACB7-4146-A12B-0E2ABBDBBF80}" srcOrd="1" destOrd="0" presId="urn:microsoft.com/office/officeart/2005/8/layout/orgChart1"/>
    <dgm:cxn modelId="{B80B4540-953E-42FC-AA69-BB6E3779F19A}" type="presParOf" srcId="{9C3C3768-068E-40CF-8AAD-0D869E476930}" destId="{0A7C1F6A-4827-44A6-BD28-F2E6BDCDD0E2}" srcOrd="1" destOrd="0" presId="urn:microsoft.com/office/officeart/2005/8/layout/orgChart1"/>
    <dgm:cxn modelId="{44750CCD-37E4-4184-AD83-F1590D4A81BE}" type="presParOf" srcId="{9C3C3768-068E-40CF-8AAD-0D869E476930}" destId="{0C0FD2CA-F683-4222-AA31-58F529791E5B}"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62D1FB01-B8DD-4DF6-8E97-3635CDFEB62E}">
      <dgm:prSet/>
      <dgm:spPr/>
      <dgm:t>
        <a:bodyPr/>
        <a:lstStyle/>
        <a:p>
          <a:r>
            <a:rPr lang="en-US" dirty="0">
              <a:latin typeface="Arial" panose="020B0604020202020204" pitchFamily="34" charset="0"/>
              <a:cs typeface="Arial" panose="020B0604020202020204" pitchFamily="34" charset="0"/>
            </a:rPr>
            <a:t>OBJECTIVES:</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dgm:spPr/>
      <dgm:t>
        <a:bodyPr/>
        <a:lstStyle/>
        <a:p>
          <a:r>
            <a:rPr lang="en-US" dirty="0">
              <a:latin typeface="Arial" panose="020B0604020202020204" pitchFamily="34" charset="0"/>
              <a:cs typeface="Arial" panose="020B0604020202020204" pitchFamily="34" charset="0"/>
            </a:rPr>
            <a:t>Describe the basic steps in processing a claim for benefits. </a:t>
          </a:r>
        </a:p>
        <a:p>
          <a:endParaRPr lang="en-US" dirty="0"/>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dgm:spPr/>
      <dgm:t>
        <a:bodyPr/>
        <a:lstStyle/>
        <a:p>
          <a:r>
            <a:rPr lang="en-US" dirty="0">
              <a:latin typeface="Arial" panose="020B0604020202020204" pitchFamily="34" charset="0"/>
              <a:cs typeface="Arial" panose="020B0604020202020204" pitchFamily="34" charset="0"/>
            </a:rPr>
            <a:t>Describe the importance of Line of Duty (LOD) Determinations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dgm:spPr/>
      <dgm:t>
        <a:bodyPr/>
        <a:lstStyle/>
        <a:p>
          <a:r>
            <a:rPr lang="en-US" dirty="0">
              <a:latin typeface="Arial" panose="020B0604020202020204" pitchFamily="34" charset="0"/>
              <a:cs typeface="Arial" panose="020B0604020202020204" pitchFamily="34" charset="0"/>
            </a:rPr>
            <a:t>List other sources of evidence that may be needed in support of a claim</a:t>
          </a:r>
        </a:p>
        <a:p>
          <a:endParaRPr lang="en-US" dirty="0"/>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5E4021E-3B4A-4E49-9CF1-EB11CBA94B3D}" type="presOf" srcId="{24B5AD5F-B459-42D2-BDC4-8B527A4C1634}" destId="{89640280-5DAA-426A-B785-6FCB9AA0AFBE}" srcOrd="0" destOrd="0" presId="urn:microsoft.com/office/officeart/2005/8/layout/orgChart1"/>
    <dgm:cxn modelId="{0DAC2940-AB8C-4D19-A8EF-25C2F294A715}" type="presOf" srcId="{62D1FB01-B8DD-4DF6-8E97-3635CDFEB62E}" destId="{0DC5A3CD-0FCE-486B-84D6-8CEED0ACBF0E}"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EF8B6372-C145-4131-91E2-F10C208FA49E}" type="presOf" srcId="{7AE2E0F1-8CB2-44EA-BAFB-69B2DB5E9575}" destId="{6814B777-7FBE-462D-864A-4D3083DD24A0}" srcOrd="0" destOrd="0" presId="urn:microsoft.com/office/officeart/2005/8/layout/orgChart1"/>
    <dgm:cxn modelId="{B81CD273-BA50-4328-8908-CFFBE7AE2491}" srcId="{719B34DB-3D56-416C-A6EF-A5DC142F2B86}" destId="{62D1FB01-B8DD-4DF6-8E97-3635CDFEB62E}" srcOrd="0" destOrd="0" parTransId="{608B2352-7AB4-4D90-9BE7-BF3D1A33D5B9}" sibTransId="{902FCC51-3132-4C7B-9D69-5650456E700F}"/>
    <dgm:cxn modelId="{1C89467C-367E-44CA-9A2E-758686AA3BC7}" type="presOf" srcId="{C053EB29-5208-459A-A84F-48468470A2BF}" destId="{722E4D40-2F07-46E5-8BE7-AC56F1D8A390}" srcOrd="1" destOrd="0" presId="urn:microsoft.com/office/officeart/2005/8/layout/orgChart1"/>
    <dgm:cxn modelId="{D13A118E-C0FD-4A2F-9D18-0AFE714A6CBC}" type="presOf" srcId="{0759F732-7ACF-4117-B44A-7982A120D614}" destId="{C9BC47A7-9912-458E-B482-BA65BE74AB3A}" srcOrd="1" destOrd="0" presId="urn:microsoft.com/office/officeart/2005/8/layout/orgChart1"/>
    <dgm:cxn modelId="{47EC6490-4DCF-4D0C-875E-6D222560535B}" type="presOf" srcId="{C053EB29-5208-459A-A84F-48468470A2BF}" destId="{BF050A75-3F37-4B42-8A40-85FAE639F1FA}" srcOrd="0" destOrd="0" presId="urn:microsoft.com/office/officeart/2005/8/layout/orgChart1"/>
    <dgm:cxn modelId="{F48CCD9E-0DA7-417D-8879-252FA575F0C2}" type="presOf" srcId="{67E5B113-DAB2-4FB9-9605-4403063BC784}" destId="{00846064-E5A8-4D03-A610-3E21645F3F78}" srcOrd="0" destOrd="0" presId="urn:microsoft.com/office/officeart/2005/8/layout/orgChart1"/>
    <dgm:cxn modelId="{FE5B12A3-E50E-420B-AE20-FEB570E46059}" type="presOf" srcId="{62D1FB01-B8DD-4DF6-8E97-3635CDFEB62E}" destId="{61555448-3AC1-4EC9-A479-6616E98A3641}"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AF0DF5B8-AD6C-45E4-80E7-BC8DED0B2C5C}" type="presOf" srcId="{0759F732-7ACF-4117-B44A-7982A120D614}" destId="{A8039CA1-A1AB-4140-A0F4-E234D708912A}" srcOrd="0" destOrd="0" presId="urn:microsoft.com/office/officeart/2005/8/layout/orgChart1"/>
    <dgm:cxn modelId="{99DCEED7-28BC-46B3-A20E-B837D5F031C8}" type="presOf" srcId="{719B34DB-3D56-416C-A6EF-A5DC142F2B86}" destId="{1B3D0F5B-E8F6-4C32-B382-C58DEEE77E6A}" srcOrd="0" destOrd="0" presId="urn:microsoft.com/office/officeart/2005/8/layout/orgChart1"/>
    <dgm:cxn modelId="{2FD54EDF-00B7-42C4-8106-D699F6739E0D}" srcId="{62D1FB01-B8DD-4DF6-8E97-3635CDFEB62E}" destId="{7AE2E0F1-8CB2-44EA-BAFB-69B2DB5E9575}" srcOrd="2" destOrd="0" parTransId="{67E5B113-DAB2-4FB9-9605-4403063BC784}" sibTransId="{1D3C757E-8BA5-4B46-A2CD-E68CC4362F00}"/>
    <dgm:cxn modelId="{95AA85DF-18B8-4E8B-AF67-F5EB638BD48F}" type="presOf" srcId="{5A929B1E-50E6-4E8F-BFA0-F7C97293DBA8}" destId="{963F7449-6A82-4F20-9DF8-23E33B756B3F}" srcOrd="0" destOrd="0" presId="urn:microsoft.com/office/officeart/2005/8/layout/orgChart1"/>
    <dgm:cxn modelId="{DFF515F9-399D-440E-9E0C-2965FCE34F3D}" type="presOf" srcId="{7AE2E0F1-8CB2-44EA-BAFB-69B2DB5E9575}" destId="{32C388D2-ACB7-4146-A12B-0E2ABBDBBF80}" srcOrd="1" destOrd="0" presId="urn:microsoft.com/office/officeart/2005/8/layout/orgChart1"/>
    <dgm:cxn modelId="{C2E1E72C-B43C-4525-A573-6891F3EBE7B6}" type="presParOf" srcId="{1B3D0F5B-E8F6-4C32-B382-C58DEEE77E6A}" destId="{E3F736F1-1A96-46A4-A155-3B36E08A5CC5}" srcOrd="0" destOrd="0" presId="urn:microsoft.com/office/officeart/2005/8/layout/orgChart1"/>
    <dgm:cxn modelId="{50ED6163-9956-4FC8-9069-DBFDAF912E5A}" type="presParOf" srcId="{E3F736F1-1A96-46A4-A155-3B36E08A5CC5}" destId="{12ECDCC9-2CA7-4484-BCE2-1F9074FA8316}" srcOrd="0" destOrd="0" presId="urn:microsoft.com/office/officeart/2005/8/layout/orgChart1"/>
    <dgm:cxn modelId="{6B290BC7-66CB-4881-83AE-B5D7419E00B2}" type="presParOf" srcId="{12ECDCC9-2CA7-4484-BCE2-1F9074FA8316}" destId="{0DC5A3CD-0FCE-486B-84D6-8CEED0ACBF0E}" srcOrd="0" destOrd="0" presId="urn:microsoft.com/office/officeart/2005/8/layout/orgChart1"/>
    <dgm:cxn modelId="{D5084E69-B6CE-42E4-A2E3-7C643D077B37}" type="presParOf" srcId="{12ECDCC9-2CA7-4484-BCE2-1F9074FA8316}" destId="{61555448-3AC1-4EC9-A479-6616E98A3641}" srcOrd="1" destOrd="0" presId="urn:microsoft.com/office/officeart/2005/8/layout/orgChart1"/>
    <dgm:cxn modelId="{B8B11608-D27F-4B30-BA08-06EF3FD880CF}" type="presParOf" srcId="{E3F736F1-1A96-46A4-A155-3B36E08A5CC5}" destId="{A8DB9F30-AFC9-47D6-BC29-A66002CB8C71}" srcOrd="1" destOrd="0" presId="urn:microsoft.com/office/officeart/2005/8/layout/orgChart1"/>
    <dgm:cxn modelId="{D233B72A-45AE-4FD3-83D1-0DB8D14DCEE8}" type="presParOf" srcId="{A8DB9F30-AFC9-47D6-BC29-A66002CB8C71}" destId="{89640280-5DAA-426A-B785-6FCB9AA0AFBE}" srcOrd="0" destOrd="0" presId="urn:microsoft.com/office/officeart/2005/8/layout/orgChart1"/>
    <dgm:cxn modelId="{3B5F16F1-1C11-433D-A19F-AFFB91EB7082}" type="presParOf" srcId="{A8DB9F30-AFC9-47D6-BC29-A66002CB8C71}" destId="{8E7FAB7D-1785-444E-A46F-BB52D2CE21BC}" srcOrd="1" destOrd="0" presId="urn:microsoft.com/office/officeart/2005/8/layout/orgChart1"/>
    <dgm:cxn modelId="{92950F83-5ECA-4423-994A-55FF926C63CA}" type="presParOf" srcId="{8E7FAB7D-1785-444E-A46F-BB52D2CE21BC}" destId="{429AFA0E-C34A-4C2D-BC29-4704ED00F126}" srcOrd="0" destOrd="0" presId="urn:microsoft.com/office/officeart/2005/8/layout/orgChart1"/>
    <dgm:cxn modelId="{0300B7C7-6267-4198-8586-7D86824F8852}" type="presParOf" srcId="{429AFA0E-C34A-4C2D-BC29-4704ED00F126}" destId="{BF050A75-3F37-4B42-8A40-85FAE639F1FA}" srcOrd="0" destOrd="0" presId="urn:microsoft.com/office/officeart/2005/8/layout/orgChart1"/>
    <dgm:cxn modelId="{B0A796EF-8F35-437E-98E4-9FFFEAEC377F}" type="presParOf" srcId="{429AFA0E-C34A-4C2D-BC29-4704ED00F126}" destId="{722E4D40-2F07-46E5-8BE7-AC56F1D8A390}" srcOrd="1" destOrd="0" presId="urn:microsoft.com/office/officeart/2005/8/layout/orgChart1"/>
    <dgm:cxn modelId="{445FB9FB-E761-45E1-9871-A2AE038C3C45}" type="presParOf" srcId="{8E7FAB7D-1785-444E-A46F-BB52D2CE21BC}" destId="{7CD78853-7B51-45BF-9C0A-FC5F06A845E7}" srcOrd="1" destOrd="0" presId="urn:microsoft.com/office/officeart/2005/8/layout/orgChart1"/>
    <dgm:cxn modelId="{0B4BE62D-4D8D-41EF-984D-08060B19404A}" type="presParOf" srcId="{8E7FAB7D-1785-444E-A46F-BB52D2CE21BC}" destId="{5075E30B-3052-47DB-B455-DA98C0C9C6BD}" srcOrd="2" destOrd="0" presId="urn:microsoft.com/office/officeart/2005/8/layout/orgChart1"/>
    <dgm:cxn modelId="{02044D9F-1A0E-4001-ACB2-E673394DF01F}" type="presParOf" srcId="{A8DB9F30-AFC9-47D6-BC29-A66002CB8C71}" destId="{963F7449-6A82-4F20-9DF8-23E33B756B3F}" srcOrd="2" destOrd="0" presId="urn:microsoft.com/office/officeart/2005/8/layout/orgChart1"/>
    <dgm:cxn modelId="{44B9E9B4-D291-4CC8-B177-C8E64C7A010C}" type="presParOf" srcId="{A8DB9F30-AFC9-47D6-BC29-A66002CB8C71}" destId="{C700C9D1-D17F-44A4-8848-9A192959E6A6}" srcOrd="3" destOrd="0" presId="urn:microsoft.com/office/officeart/2005/8/layout/orgChart1"/>
    <dgm:cxn modelId="{42624045-9306-48B0-B17E-9EBAC101BDD4}" type="presParOf" srcId="{C700C9D1-D17F-44A4-8848-9A192959E6A6}" destId="{5CB1D928-0E8D-4AE3-9703-05D973CC5D78}" srcOrd="0" destOrd="0" presId="urn:microsoft.com/office/officeart/2005/8/layout/orgChart1"/>
    <dgm:cxn modelId="{CC29F82B-8984-4538-97BC-380744AB67A8}" type="presParOf" srcId="{5CB1D928-0E8D-4AE3-9703-05D973CC5D78}" destId="{A8039CA1-A1AB-4140-A0F4-E234D708912A}" srcOrd="0" destOrd="0" presId="urn:microsoft.com/office/officeart/2005/8/layout/orgChart1"/>
    <dgm:cxn modelId="{E62A95B8-C176-4F29-A190-693C69114216}" type="presParOf" srcId="{5CB1D928-0E8D-4AE3-9703-05D973CC5D78}" destId="{C9BC47A7-9912-458E-B482-BA65BE74AB3A}" srcOrd="1" destOrd="0" presId="urn:microsoft.com/office/officeart/2005/8/layout/orgChart1"/>
    <dgm:cxn modelId="{78479AAE-A601-40C5-AD8E-248183071E8D}" type="presParOf" srcId="{C700C9D1-D17F-44A4-8848-9A192959E6A6}" destId="{C8F84316-7A37-4B2D-AD5A-2870D459AF89}" srcOrd="1" destOrd="0" presId="urn:microsoft.com/office/officeart/2005/8/layout/orgChart1"/>
    <dgm:cxn modelId="{50ABF5B3-44AF-40B9-910D-5C2D5173E3DB}" type="presParOf" srcId="{C700C9D1-D17F-44A4-8848-9A192959E6A6}" destId="{E708045B-2546-487E-A0F5-308435420C61}" srcOrd="2" destOrd="0" presId="urn:microsoft.com/office/officeart/2005/8/layout/orgChart1"/>
    <dgm:cxn modelId="{097E9E56-17EC-49B5-B817-1BCB5E823EC8}" type="presParOf" srcId="{A8DB9F30-AFC9-47D6-BC29-A66002CB8C71}" destId="{00846064-E5A8-4D03-A610-3E21645F3F78}" srcOrd="4" destOrd="0" presId="urn:microsoft.com/office/officeart/2005/8/layout/orgChart1"/>
    <dgm:cxn modelId="{49DFDB5D-EC46-44F0-9643-2C5A14C96A39}" type="presParOf" srcId="{A8DB9F30-AFC9-47D6-BC29-A66002CB8C71}" destId="{9C3C3768-068E-40CF-8AAD-0D869E476930}" srcOrd="5" destOrd="0" presId="urn:microsoft.com/office/officeart/2005/8/layout/orgChart1"/>
    <dgm:cxn modelId="{B872DDDD-4A62-4F6F-962C-A6E49632F443}" type="presParOf" srcId="{9C3C3768-068E-40CF-8AAD-0D869E476930}" destId="{EB42BF58-0069-4DDB-87A7-71DC01F02F00}" srcOrd="0" destOrd="0" presId="urn:microsoft.com/office/officeart/2005/8/layout/orgChart1"/>
    <dgm:cxn modelId="{E4A76151-C4A7-4CD2-B6F8-FAD5125AD5A6}" type="presParOf" srcId="{EB42BF58-0069-4DDB-87A7-71DC01F02F00}" destId="{6814B777-7FBE-462D-864A-4D3083DD24A0}" srcOrd="0" destOrd="0" presId="urn:microsoft.com/office/officeart/2005/8/layout/orgChart1"/>
    <dgm:cxn modelId="{5F6A417F-88B7-456A-B47B-EADAD39494BC}" type="presParOf" srcId="{EB42BF58-0069-4DDB-87A7-71DC01F02F00}" destId="{32C388D2-ACB7-4146-A12B-0E2ABBDBBF80}" srcOrd="1" destOrd="0" presId="urn:microsoft.com/office/officeart/2005/8/layout/orgChart1"/>
    <dgm:cxn modelId="{B80B4540-953E-42FC-AA69-BB6E3779F19A}" type="presParOf" srcId="{9C3C3768-068E-40CF-8AAD-0D869E476930}" destId="{0A7C1F6A-4827-44A6-BD28-F2E6BDCDD0E2}" srcOrd="1" destOrd="0" presId="urn:microsoft.com/office/officeart/2005/8/layout/orgChart1"/>
    <dgm:cxn modelId="{44750CCD-37E4-4184-AD83-F1590D4A81BE}" type="presParOf" srcId="{9C3C3768-068E-40CF-8AAD-0D869E476930}" destId="{0C0FD2CA-F683-4222-AA31-58F529791E5B}" srcOrd="2" destOrd="0" presId="urn:microsoft.com/office/officeart/2005/8/layout/orgChart1"/>
    <dgm:cxn modelId="{177920A5-13E6-4C5C-9D5A-6354662CE624}"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19B34DB-3D56-416C-A6EF-A5DC142F2B86}" type="doc">
      <dgm:prSet loTypeId="urn:microsoft.com/office/officeart/2005/8/layout/orgChart1" loCatId="hierarchy" qsTypeId="urn:microsoft.com/office/officeart/2005/8/quickstyle/simple1" qsCatId="simple" csTypeId="urn:microsoft.com/office/officeart/2005/8/colors/accent1_2" csCatId="accent1"/>
      <dgm:spPr/>
      <dgm:t>
        <a:bodyPr/>
        <a:lstStyle/>
        <a:p>
          <a:endParaRPr lang="en-US"/>
        </a:p>
      </dgm:t>
    </dgm:pt>
    <dgm:pt modelId="{62D1FB01-B8DD-4DF6-8E97-3635CDFEB62E}">
      <dgm:prSet/>
      <dgm:spPr/>
      <dgm:t>
        <a:bodyPr/>
        <a:lstStyle/>
        <a:p>
          <a:r>
            <a:rPr lang="en-US" dirty="0">
              <a:latin typeface="Arial" panose="020B0604020202020204" pitchFamily="34" charset="0"/>
              <a:cs typeface="Arial" panose="020B0604020202020204" pitchFamily="34" charset="0"/>
            </a:rPr>
            <a:t>OBJECTIVES:</a:t>
          </a:r>
        </a:p>
      </dgm:t>
    </dgm:pt>
    <dgm:pt modelId="{608B2352-7AB4-4D90-9BE7-BF3D1A33D5B9}" type="parTrans" cxnId="{B81CD273-BA50-4328-8908-CFFBE7AE2491}">
      <dgm:prSet/>
      <dgm:spPr/>
      <dgm:t>
        <a:bodyPr/>
        <a:lstStyle/>
        <a:p>
          <a:endParaRPr lang="en-US"/>
        </a:p>
      </dgm:t>
    </dgm:pt>
    <dgm:pt modelId="{902FCC51-3132-4C7B-9D69-5650456E700F}" type="sibTrans" cxnId="{B81CD273-BA50-4328-8908-CFFBE7AE2491}">
      <dgm:prSet/>
      <dgm:spPr/>
      <dgm:t>
        <a:bodyPr/>
        <a:lstStyle/>
        <a:p>
          <a:endParaRPr lang="en-US"/>
        </a:p>
      </dgm:t>
    </dgm:pt>
    <dgm:pt modelId="{C053EB29-5208-459A-A84F-48468470A2BF}">
      <dgm:prSet/>
      <dgm:spPr/>
      <dgm:t>
        <a:bodyPr/>
        <a:lstStyle/>
        <a:p>
          <a:r>
            <a:rPr lang="en-US" dirty="0">
              <a:latin typeface="Arial" panose="020B0604020202020204" pitchFamily="34" charset="0"/>
              <a:cs typeface="Arial" panose="020B0604020202020204" pitchFamily="34" charset="0"/>
            </a:rPr>
            <a:t>Describe the effect that returning to Active Duty</a:t>
          </a:r>
        </a:p>
      </dgm:t>
    </dgm:pt>
    <dgm:pt modelId="{24B5AD5F-B459-42D2-BDC4-8B527A4C1634}" type="parTrans" cxnId="{D72064A7-AD1A-4E86-83D3-E2EB6B6BC478}">
      <dgm:prSet/>
      <dgm:spPr/>
      <dgm:t>
        <a:bodyPr/>
        <a:lstStyle/>
        <a:p>
          <a:endParaRPr lang="en-US"/>
        </a:p>
      </dgm:t>
    </dgm:pt>
    <dgm:pt modelId="{25AC9A1D-1E56-4C77-9D5E-7D355BACC9E9}" type="sibTrans" cxnId="{D72064A7-AD1A-4E86-83D3-E2EB6B6BC478}">
      <dgm:prSet/>
      <dgm:spPr/>
      <dgm:t>
        <a:bodyPr/>
        <a:lstStyle/>
        <a:p>
          <a:endParaRPr lang="en-US"/>
        </a:p>
      </dgm:t>
    </dgm:pt>
    <dgm:pt modelId="{0759F732-7ACF-4117-B44A-7982A120D614}">
      <dgm:prSet/>
      <dgm:spPr/>
      <dgm:t>
        <a:bodyPr/>
        <a:lstStyle/>
        <a:p>
          <a:r>
            <a:rPr lang="en-US" dirty="0">
              <a:latin typeface="Arial" panose="020B0604020202020204" pitchFamily="34" charset="0"/>
              <a:cs typeface="Arial" panose="020B0604020202020204" pitchFamily="34" charset="0"/>
            </a:rPr>
            <a:t>Describe the steps that VA takes to process drill/training days</a:t>
          </a:r>
        </a:p>
      </dgm:t>
    </dgm:pt>
    <dgm:pt modelId="{5A929B1E-50E6-4E8F-BFA0-F7C97293DBA8}" type="parTrans" cxnId="{E9992D6D-1610-4079-96F3-41C58EE4A497}">
      <dgm:prSet/>
      <dgm:spPr/>
      <dgm:t>
        <a:bodyPr/>
        <a:lstStyle/>
        <a:p>
          <a:endParaRPr lang="en-US"/>
        </a:p>
      </dgm:t>
    </dgm:pt>
    <dgm:pt modelId="{DDE02E55-3A85-4889-A0EC-66683E57EA97}" type="sibTrans" cxnId="{E9992D6D-1610-4079-96F3-41C58EE4A497}">
      <dgm:prSet/>
      <dgm:spPr/>
      <dgm:t>
        <a:bodyPr/>
        <a:lstStyle/>
        <a:p>
          <a:endParaRPr lang="en-US"/>
        </a:p>
      </dgm:t>
    </dgm:pt>
    <dgm:pt modelId="{7AE2E0F1-8CB2-44EA-BAFB-69B2DB5E9575}">
      <dgm:prSet/>
      <dgm:spPr/>
      <dgm:t>
        <a:bodyPr/>
        <a:lstStyle/>
        <a:p>
          <a:r>
            <a:rPr lang="en-US" dirty="0">
              <a:latin typeface="Arial" panose="020B0604020202020204" pitchFamily="34" charset="0"/>
              <a:cs typeface="Arial" panose="020B0604020202020204" pitchFamily="34" charset="0"/>
            </a:rPr>
            <a:t>Describe Reserve and NG retirement benefits affects compensation and pension benefits</a:t>
          </a:r>
        </a:p>
      </dgm:t>
    </dgm:pt>
    <dgm:pt modelId="{67E5B113-DAB2-4FB9-9605-4403063BC784}" type="parTrans" cxnId="{2FD54EDF-00B7-42C4-8106-D699F6739E0D}">
      <dgm:prSet/>
      <dgm:spPr/>
      <dgm:t>
        <a:bodyPr/>
        <a:lstStyle/>
        <a:p>
          <a:endParaRPr lang="en-US"/>
        </a:p>
      </dgm:t>
    </dgm:pt>
    <dgm:pt modelId="{1D3C757E-8BA5-4B46-A2CD-E68CC4362F00}" type="sibTrans" cxnId="{2FD54EDF-00B7-42C4-8106-D699F6739E0D}">
      <dgm:prSet/>
      <dgm:spPr/>
      <dgm:t>
        <a:bodyPr/>
        <a:lstStyle/>
        <a:p>
          <a:endParaRPr lang="en-US"/>
        </a:p>
      </dgm:t>
    </dgm:pt>
    <dgm:pt modelId="{1B3D0F5B-E8F6-4C32-B382-C58DEEE77E6A}" type="pres">
      <dgm:prSet presAssocID="{719B34DB-3D56-416C-A6EF-A5DC142F2B86}" presName="hierChild1" presStyleCnt="0">
        <dgm:presLayoutVars>
          <dgm:orgChart val="1"/>
          <dgm:chPref val="1"/>
          <dgm:dir/>
          <dgm:animOne val="branch"/>
          <dgm:animLvl val="lvl"/>
          <dgm:resizeHandles/>
        </dgm:presLayoutVars>
      </dgm:prSet>
      <dgm:spPr/>
    </dgm:pt>
    <dgm:pt modelId="{E3F736F1-1A96-46A4-A155-3B36E08A5CC5}" type="pres">
      <dgm:prSet presAssocID="{62D1FB01-B8DD-4DF6-8E97-3635CDFEB62E}" presName="hierRoot1" presStyleCnt="0">
        <dgm:presLayoutVars>
          <dgm:hierBranch val="init"/>
        </dgm:presLayoutVars>
      </dgm:prSet>
      <dgm:spPr/>
    </dgm:pt>
    <dgm:pt modelId="{12ECDCC9-2CA7-4484-BCE2-1F9074FA8316}" type="pres">
      <dgm:prSet presAssocID="{62D1FB01-B8DD-4DF6-8E97-3635CDFEB62E}" presName="rootComposite1" presStyleCnt="0"/>
      <dgm:spPr/>
    </dgm:pt>
    <dgm:pt modelId="{0DC5A3CD-0FCE-486B-84D6-8CEED0ACBF0E}" type="pres">
      <dgm:prSet presAssocID="{62D1FB01-B8DD-4DF6-8E97-3635CDFEB62E}" presName="rootText1" presStyleLbl="node0" presStyleIdx="0" presStyleCnt="1">
        <dgm:presLayoutVars>
          <dgm:chPref val="3"/>
        </dgm:presLayoutVars>
      </dgm:prSet>
      <dgm:spPr/>
    </dgm:pt>
    <dgm:pt modelId="{61555448-3AC1-4EC9-A479-6616E98A3641}" type="pres">
      <dgm:prSet presAssocID="{62D1FB01-B8DD-4DF6-8E97-3635CDFEB62E}" presName="rootConnector1" presStyleLbl="node1" presStyleIdx="0" presStyleCnt="0"/>
      <dgm:spPr/>
    </dgm:pt>
    <dgm:pt modelId="{A8DB9F30-AFC9-47D6-BC29-A66002CB8C71}" type="pres">
      <dgm:prSet presAssocID="{62D1FB01-B8DD-4DF6-8E97-3635CDFEB62E}" presName="hierChild2" presStyleCnt="0"/>
      <dgm:spPr/>
    </dgm:pt>
    <dgm:pt modelId="{89640280-5DAA-426A-B785-6FCB9AA0AFBE}" type="pres">
      <dgm:prSet presAssocID="{24B5AD5F-B459-42D2-BDC4-8B527A4C1634}" presName="Name37" presStyleLbl="parChTrans1D2" presStyleIdx="0" presStyleCnt="3"/>
      <dgm:spPr/>
    </dgm:pt>
    <dgm:pt modelId="{8E7FAB7D-1785-444E-A46F-BB52D2CE21BC}" type="pres">
      <dgm:prSet presAssocID="{C053EB29-5208-459A-A84F-48468470A2BF}" presName="hierRoot2" presStyleCnt="0">
        <dgm:presLayoutVars>
          <dgm:hierBranch val="init"/>
        </dgm:presLayoutVars>
      </dgm:prSet>
      <dgm:spPr/>
    </dgm:pt>
    <dgm:pt modelId="{429AFA0E-C34A-4C2D-BC29-4704ED00F126}" type="pres">
      <dgm:prSet presAssocID="{C053EB29-5208-459A-A84F-48468470A2BF}" presName="rootComposite" presStyleCnt="0"/>
      <dgm:spPr/>
    </dgm:pt>
    <dgm:pt modelId="{BF050A75-3F37-4B42-8A40-85FAE639F1FA}" type="pres">
      <dgm:prSet presAssocID="{C053EB29-5208-459A-A84F-48468470A2BF}" presName="rootText" presStyleLbl="node2" presStyleIdx="0" presStyleCnt="3">
        <dgm:presLayoutVars>
          <dgm:chPref val="3"/>
        </dgm:presLayoutVars>
      </dgm:prSet>
      <dgm:spPr/>
    </dgm:pt>
    <dgm:pt modelId="{722E4D40-2F07-46E5-8BE7-AC56F1D8A390}" type="pres">
      <dgm:prSet presAssocID="{C053EB29-5208-459A-A84F-48468470A2BF}" presName="rootConnector" presStyleLbl="node2" presStyleIdx="0" presStyleCnt="3"/>
      <dgm:spPr/>
    </dgm:pt>
    <dgm:pt modelId="{7CD78853-7B51-45BF-9C0A-FC5F06A845E7}" type="pres">
      <dgm:prSet presAssocID="{C053EB29-5208-459A-A84F-48468470A2BF}" presName="hierChild4" presStyleCnt="0"/>
      <dgm:spPr/>
    </dgm:pt>
    <dgm:pt modelId="{5075E30B-3052-47DB-B455-DA98C0C9C6BD}" type="pres">
      <dgm:prSet presAssocID="{C053EB29-5208-459A-A84F-48468470A2BF}" presName="hierChild5" presStyleCnt="0"/>
      <dgm:spPr/>
    </dgm:pt>
    <dgm:pt modelId="{963F7449-6A82-4F20-9DF8-23E33B756B3F}" type="pres">
      <dgm:prSet presAssocID="{5A929B1E-50E6-4E8F-BFA0-F7C97293DBA8}" presName="Name37" presStyleLbl="parChTrans1D2" presStyleIdx="1" presStyleCnt="3"/>
      <dgm:spPr/>
    </dgm:pt>
    <dgm:pt modelId="{C700C9D1-D17F-44A4-8848-9A192959E6A6}" type="pres">
      <dgm:prSet presAssocID="{0759F732-7ACF-4117-B44A-7982A120D614}" presName="hierRoot2" presStyleCnt="0">
        <dgm:presLayoutVars>
          <dgm:hierBranch val="init"/>
        </dgm:presLayoutVars>
      </dgm:prSet>
      <dgm:spPr/>
    </dgm:pt>
    <dgm:pt modelId="{5CB1D928-0E8D-4AE3-9703-05D973CC5D78}" type="pres">
      <dgm:prSet presAssocID="{0759F732-7ACF-4117-B44A-7982A120D614}" presName="rootComposite" presStyleCnt="0"/>
      <dgm:spPr/>
    </dgm:pt>
    <dgm:pt modelId="{A8039CA1-A1AB-4140-A0F4-E234D708912A}" type="pres">
      <dgm:prSet presAssocID="{0759F732-7ACF-4117-B44A-7982A120D614}" presName="rootText" presStyleLbl="node2" presStyleIdx="1" presStyleCnt="3">
        <dgm:presLayoutVars>
          <dgm:chPref val="3"/>
        </dgm:presLayoutVars>
      </dgm:prSet>
      <dgm:spPr/>
    </dgm:pt>
    <dgm:pt modelId="{C9BC47A7-9912-458E-B482-BA65BE74AB3A}" type="pres">
      <dgm:prSet presAssocID="{0759F732-7ACF-4117-B44A-7982A120D614}" presName="rootConnector" presStyleLbl="node2" presStyleIdx="1" presStyleCnt="3"/>
      <dgm:spPr/>
    </dgm:pt>
    <dgm:pt modelId="{C8F84316-7A37-4B2D-AD5A-2870D459AF89}" type="pres">
      <dgm:prSet presAssocID="{0759F732-7ACF-4117-B44A-7982A120D614}" presName="hierChild4" presStyleCnt="0"/>
      <dgm:spPr/>
    </dgm:pt>
    <dgm:pt modelId="{E708045B-2546-487E-A0F5-308435420C61}" type="pres">
      <dgm:prSet presAssocID="{0759F732-7ACF-4117-B44A-7982A120D614}" presName="hierChild5" presStyleCnt="0"/>
      <dgm:spPr/>
    </dgm:pt>
    <dgm:pt modelId="{00846064-E5A8-4D03-A610-3E21645F3F78}" type="pres">
      <dgm:prSet presAssocID="{67E5B113-DAB2-4FB9-9605-4403063BC784}" presName="Name37" presStyleLbl="parChTrans1D2" presStyleIdx="2" presStyleCnt="3"/>
      <dgm:spPr/>
    </dgm:pt>
    <dgm:pt modelId="{9C3C3768-068E-40CF-8AAD-0D869E476930}" type="pres">
      <dgm:prSet presAssocID="{7AE2E0F1-8CB2-44EA-BAFB-69B2DB5E9575}" presName="hierRoot2" presStyleCnt="0">
        <dgm:presLayoutVars>
          <dgm:hierBranch val="init"/>
        </dgm:presLayoutVars>
      </dgm:prSet>
      <dgm:spPr/>
    </dgm:pt>
    <dgm:pt modelId="{EB42BF58-0069-4DDB-87A7-71DC01F02F00}" type="pres">
      <dgm:prSet presAssocID="{7AE2E0F1-8CB2-44EA-BAFB-69B2DB5E9575}" presName="rootComposite" presStyleCnt="0"/>
      <dgm:spPr/>
    </dgm:pt>
    <dgm:pt modelId="{6814B777-7FBE-462D-864A-4D3083DD24A0}" type="pres">
      <dgm:prSet presAssocID="{7AE2E0F1-8CB2-44EA-BAFB-69B2DB5E9575}" presName="rootText" presStyleLbl="node2" presStyleIdx="2" presStyleCnt="3">
        <dgm:presLayoutVars>
          <dgm:chPref val="3"/>
        </dgm:presLayoutVars>
      </dgm:prSet>
      <dgm:spPr/>
    </dgm:pt>
    <dgm:pt modelId="{32C388D2-ACB7-4146-A12B-0E2ABBDBBF80}" type="pres">
      <dgm:prSet presAssocID="{7AE2E0F1-8CB2-44EA-BAFB-69B2DB5E9575}" presName="rootConnector" presStyleLbl="node2" presStyleIdx="2" presStyleCnt="3"/>
      <dgm:spPr/>
    </dgm:pt>
    <dgm:pt modelId="{0A7C1F6A-4827-44A6-BD28-F2E6BDCDD0E2}" type="pres">
      <dgm:prSet presAssocID="{7AE2E0F1-8CB2-44EA-BAFB-69B2DB5E9575}" presName="hierChild4" presStyleCnt="0"/>
      <dgm:spPr/>
    </dgm:pt>
    <dgm:pt modelId="{0C0FD2CA-F683-4222-AA31-58F529791E5B}" type="pres">
      <dgm:prSet presAssocID="{7AE2E0F1-8CB2-44EA-BAFB-69B2DB5E9575}" presName="hierChild5" presStyleCnt="0"/>
      <dgm:spPr/>
    </dgm:pt>
    <dgm:pt modelId="{3315D4B1-3BA8-4560-A09C-476EB0294B45}" type="pres">
      <dgm:prSet presAssocID="{62D1FB01-B8DD-4DF6-8E97-3635CDFEB62E}" presName="hierChild3" presStyleCnt="0"/>
      <dgm:spPr/>
    </dgm:pt>
  </dgm:ptLst>
  <dgm:cxnLst>
    <dgm:cxn modelId="{91A49312-863F-44F1-A647-20A61103933F}" type="presOf" srcId="{0759F732-7ACF-4117-B44A-7982A120D614}" destId="{A8039CA1-A1AB-4140-A0F4-E234D708912A}" srcOrd="0" destOrd="0" presId="urn:microsoft.com/office/officeart/2005/8/layout/orgChart1"/>
    <dgm:cxn modelId="{855B4720-7C2D-4D81-BFD4-A6492FCB7A9C}" type="presOf" srcId="{C053EB29-5208-459A-A84F-48468470A2BF}" destId="{BF050A75-3F37-4B42-8A40-85FAE639F1FA}" srcOrd="0" destOrd="0" presId="urn:microsoft.com/office/officeart/2005/8/layout/orgChart1"/>
    <dgm:cxn modelId="{AFD18547-ABDF-459B-94E2-DB789C0EE0FE}" type="presOf" srcId="{67E5B113-DAB2-4FB9-9605-4403063BC784}" destId="{00846064-E5A8-4D03-A610-3E21645F3F78}" srcOrd="0" destOrd="0" presId="urn:microsoft.com/office/officeart/2005/8/layout/orgChart1"/>
    <dgm:cxn modelId="{E9992D6D-1610-4079-96F3-41C58EE4A497}" srcId="{62D1FB01-B8DD-4DF6-8E97-3635CDFEB62E}" destId="{0759F732-7ACF-4117-B44A-7982A120D614}" srcOrd="1" destOrd="0" parTransId="{5A929B1E-50E6-4E8F-BFA0-F7C97293DBA8}" sibTransId="{DDE02E55-3A85-4889-A0EC-66683E57EA97}"/>
    <dgm:cxn modelId="{B81CD273-BA50-4328-8908-CFFBE7AE2491}" srcId="{719B34DB-3D56-416C-A6EF-A5DC142F2B86}" destId="{62D1FB01-B8DD-4DF6-8E97-3635CDFEB62E}" srcOrd="0" destOrd="0" parTransId="{608B2352-7AB4-4D90-9BE7-BF3D1A33D5B9}" sibTransId="{902FCC51-3132-4C7B-9D69-5650456E700F}"/>
    <dgm:cxn modelId="{369BA476-FE61-43EF-BC65-E62569D646A6}" type="presOf" srcId="{24B5AD5F-B459-42D2-BDC4-8B527A4C1634}" destId="{89640280-5DAA-426A-B785-6FCB9AA0AFBE}" srcOrd="0" destOrd="0" presId="urn:microsoft.com/office/officeart/2005/8/layout/orgChart1"/>
    <dgm:cxn modelId="{16F8C85A-FE94-44B8-9F45-59774F9A325F}" type="presOf" srcId="{62D1FB01-B8DD-4DF6-8E97-3635CDFEB62E}" destId="{61555448-3AC1-4EC9-A479-6616E98A3641}" srcOrd="1" destOrd="0" presId="urn:microsoft.com/office/officeart/2005/8/layout/orgChart1"/>
    <dgm:cxn modelId="{8752C781-E7A6-4835-941C-7DFBB8FF02A8}" type="presOf" srcId="{719B34DB-3D56-416C-A6EF-A5DC142F2B86}" destId="{1B3D0F5B-E8F6-4C32-B382-C58DEEE77E6A}" srcOrd="0" destOrd="0" presId="urn:microsoft.com/office/officeart/2005/8/layout/orgChart1"/>
    <dgm:cxn modelId="{022CCF9A-1208-4C92-8DBB-A9E855C67AC8}" type="presOf" srcId="{62D1FB01-B8DD-4DF6-8E97-3635CDFEB62E}" destId="{0DC5A3CD-0FCE-486B-84D6-8CEED0ACBF0E}" srcOrd="0" destOrd="0" presId="urn:microsoft.com/office/officeart/2005/8/layout/orgChart1"/>
    <dgm:cxn modelId="{CA17EC9C-5E72-4448-AEEB-7AB80B75658F}" type="presOf" srcId="{7AE2E0F1-8CB2-44EA-BAFB-69B2DB5E9575}" destId="{6814B777-7FBE-462D-864A-4D3083DD24A0}" srcOrd="0" destOrd="0" presId="urn:microsoft.com/office/officeart/2005/8/layout/orgChart1"/>
    <dgm:cxn modelId="{4DF89C9E-97B5-44F3-88B8-363CA27E65D8}" type="presOf" srcId="{7AE2E0F1-8CB2-44EA-BAFB-69B2DB5E9575}" destId="{32C388D2-ACB7-4146-A12B-0E2ABBDBBF80}" srcOrd="1" destOrd="0" presId="urn:microsoft.com/office/officeart/2005/8/layout/orgChart1"/>
    <dgm:cxn modelId="{D72064A7-AD1A-4E86-83D3-E2EB6B6BC478}" srcId="{62D1FB01-B8DD-4DF6-8E97-3635CDFEB62E}" destId="{C053EB29-5208-459A-A84F-48468470A2BF}" srcOrd="0" destOrd="0" parTransId="{24B5AD5F-B459-42D2-BDC4-8B527A4C1634}" sibTransId="{25AC9A1D-1E56-4C77-9D5E-7D355BACC9E9}"/>
    <dgm:cxn modelId="{2FD54EDF-00B7-42C4-8106-D699F6739E0D}" srcId="{62D1FB01-B8DD-4DF6-8E97-3635CDFEB62E}" destId="{7AE2E0F1-8CB2-44EA-BAFB-69B2DB5E9575}" srcOrd="2" destOrd="0" parTransId="{67E5B113-DAB2-4FB9-9605-4403063BC784}" sibTransId="{1D3C757E-8BA5-4B46-A2CD-E68CC4362F00}"/>
    <dgm:cxn modelId="{F3ACD4E6-46C3-4AD1-9AB0-F9E8AF6E16DB}" type="presOf" srcId="{C053EB29-5208-459A-A84F-48468470A2BF}" destId="{722E4D40-2F07-46E5-8BE7-AC56F1D8A390}" srcOrd="1" destOrd="0" presId="urn:microsoft.com/office/officeart/2005/8/layout/orgChart1"/>
    <dgm:cxn modelId="{A7B6ABF4-F6AB-4E71-9FA4-1C0198906B63}" type="presOf" srcId="{5A929B1E-50E6-4E8F-BFA0-F7C97293DBA8}" destId="{963F7449-6A82-4F20-9DF8-23E33B756B3F}" srcOrd="0" destOrd="0" presId="urn:microsoft.com/office/officeart/2005/8/layout/orgChart1"/>
    <dgm:cxn modelId="{60C57BFF-D4BF-4E3E-8048-3E23029BCC5A}" type="presOf" srcId="{0759F732-7ACF-4117-B44A-7982A120D614}" destId="{C9BC47A7-9912-458E-B482-BA65BE74AB3A}" srcOrd="1" destOrd="0" presId="urn:microsoft.com/office/officeart/2005/8/layout/orgChart1"/>
    <dgm:cxn modelId="{C91931C4-221A-4C43-ADD0-52BF6C6C3F5C}" type="presParOf" srcId="{1B3D0F5B-E8F6-4C32-B382-C58DEEE77E6A}" destId="{E3F736F1-1A96-46A4-A155-3B36E08A5CC5}" srcOrd="0" destOrd="0" presId="urn:microsoft.com/office/officeart/2005/8/layout/orgChart1"/>
    <dgm:cxn modelId="{723BAB2C-3BD5-4B79-9D7C-06073B3E2EF4}" type="presParOf" srcId="{E3F736F1-1A96-46A4-A155-3B36E08A5CC5}" destId="{12ECDCC9-2CA7-4484-BCE2-1F9074FA8316}" srcOrd="0" destOrd="0" presId="urn:microsoft.com/office/officeart/2005/8/layout/orgChart1"/>
    <dgm:cxn modelId="{EB97A23E-EE5C-4E65-9108-ACF0FB8EC7D8}" type="presParOf" srcId="{12ECDCC9-2CA7-4484-BCE2-1F9074FA8316}" destId="{0DC5A3CD-0FCE-486B-84D6-8CEED0ACBF0E}" srcOrd="0" destOrd="0" presId="urn:microsoft.com/office/officeart/2005/8/layout/orgChart1"/>
    <dgm:cxn modelId="{607FC94D-FC0B-4975-9A97-2FBC4C227006}" type="presParOf" srcId="{12ECDCC9-2CA7-4484-BCE2-1F9074FA8316}" destId="{61555448-3AC1-4EC9-A479-6616E98A3641}" srcOrd="1" destOrd="0" presId="urn:microsoft.com/office/officeart/2005/8/layout/orgChart1"/>
    <dgm:cxn modelId="{060CB2BE-6186-4A0A-A7F6-4CD0BFDCCBE5}" type="presParOf" srcId="{E3F736F1-1A96-46A4-A155-3B36E08A5CC5}" destId="{A8DB9F30-AFC9-47D6-BC29-A66002CB8C71}" srcOrd="1" destOrd="0" presId="urn:microsoft.com/office/officeart/2005/8/layout/orgChart1"/>
    <dgm:cxn modelId="{881BA1C5-1E9F-4262-872C-D97ACEB88051}" type="presParOf" srcId="{A8DB9F30-AFC9-47D6-BC29-A66002CB8C71}" destId="{89640280-5DAA-426A-B785-6FCB9AA0AFBE}" srcOrd="0" destOrd="0" presId="urn:microsoft.com/office/officeart/2005/8/layout/orgChart1"/>
    <dgm:cxn modelId="{D6F3E050-A5B7-42B5-A3BD-DB4706E517FF}" type="presParOf" srcId="{A8DB9F30-AFC9-47D6-BC29-A66002CB8C71}" destId="{8E7FAB7D-1785-444E-A46F-BB52D2CE21BC}" srcOrd="1" destOrd="0" presId="urn:microsoft.com/office/officeart/2005/8/layout/orgChart1"/>
    <dgm:cxn modelId="{7E84F62A-13FB-49AD-931D-D49900475C7D}" type="presParOf" srcId="{8E7FAB7D-1785-444E-A46F-BB52D2CE21BC}" destId="{429AFA0E-C34A-4C2D-BC29-4704ED00F126}" srcOrd="0" destOrd="0" presId="urn:microsoft.com/office/officeart/2005/8/layout/orgChart1"/>
    <dgm:cxn modelId="{B93160A8-DAB0-4BDB-9102-1418E258E75C}" type="presParOf" srcId="{429AFA0E-C34A-4C2D-BC29-4704ED00F126}" destId="{BF050A75-3F37-4B42-8A40-85FAE639F1FA}" srcOrd="0" destOrd="0" presId="urn:microsoft.com/office/officeart/2005/8/layout/orgChart1"/>
    <dgm:cxn modelId="{E8C228C3-23CC-409B-B875-31B165FE7F24}" type="presParOf" srcId="{429AFA0E-C34A-4C2D-BC29-4704ED00F126}" destId="{722E4D40-2F07-46E5-8BE7-AC56F1D8A390}" srcOrd="1" destOrd="0" presId="urn:microsoft.com/office/officeart/2005/8/layout/orgChart1"/>
    <dgm:cxn modelId="{7269F00C-6188-4D1E-9712-7BC771170188}" type="presParOf" srcId="{8E7FAB7D-1785-444E-A46F-BB52D2CE21BC}" destId="{7CD78853-7B51-45BF-9C0A-FC5F06A845E7}" srcOrd="1" destOrd="0" presId="urn:microsoft.com/office/officeart/2005/8/layout/orgChart1"/>
    <dgm:cxn modelId="{BE103FE4-C64F-413E-A569-7834B4381C0B}" type="presParOf" srcId="{8E7FAB7D-1785-444E-A46F-BB52D2CE21BC}" destId="{5075E30B-3052-47DB-B455-DA98C0C9C6BD}" srcOrd="2" destOrd="0" presId="urn:microsoft.com/office/officeart/2005/8/layout/orgChart1"/>
    <dgm:cxn modelId="{2BEE6ED7-A5C6-4D87-911C-C6019F2BC962}" type="presParOf" srcId="{A8DB9F30-AFC9-47D6-BC29-A66002CB8C71}" destId="{963F7449-6A82-4F20-9DF8-23E33B756B3F}" srcOrd="2" destOrd="0" presId="urn:microsoft.com/office/officeart/2005/8/layout/orgChart1"/>
    <dgm:cxn modelId="{192E8640-AFEA-408B-ADB1-AA74008BC676}" type="presParOf" srcId="{A8DB9F30-AFC9-47D6-BC29-A66002CB8C71}" destId="{C700C9D1-D17F-44A4-8848-9A192959E6A6}" srcOrd="3" destOrd="0" presId="urn:microsoft.com/office/officeart/2005/8/layout/orgChart1"/>
    <dgm:cxn modelId="{D5190ACB-D881-4C93-84E5-765397DDEE0A}" type="presParOf" srcId="{C700C9D1-D17F-44A4-8848-9A192959E6A6}" destId="{5CB1D928-0E8D-4AE3-9703-05D973CC5D78}" srcOrd="0" destOrd="0" presId="urn:microsoft.com/office/officeart/2005/8/layout/orgChart1"/>
    <dgm:cxn modelId="{D8004945-3275-4A70-BAD2-DF3249FA6868}" type="presParOf" srcId="{5CB1D928-0E8D-4AE3-9703-05D973CC5D78}" destId="{A8039CA1-A1AB-4140-A0F4-E234D708912A}" srcOrd="0" destOrd="0" presId="urn:microsoft.com/office/officeart/2005/8/layout/orgChart1"/>
    <dgm:cxn modelId="{4E5EDFE3-7813-44B6-97E5-AE753F04672A}" type="presParOf" srcId="{5CB1D928-0E8D-4AE3-9703-05D973CC5D78}" destId="{C9BC47A7-9912-458E-B482-BA65BE74AB3A}" srcOrd="1" destOrd="0" presId="urn:microsoft.com/office/officeart/2005/8/layout/orgChart1"/>
    <dgm:cxn modelId="{019692E3-9FCA-48B4-8D93-A5CF01F48B5C}" type="presParOf" srcId="{C700C9D1-D17F-44A4-8848-9A192959E6A6}" destId="{C8F84316-7A37-4B2D-AD5A-2870D459AF89}" srcOrd="1" destOrd="0" presId="urn:microsoft.com/office/officeart/2005/8/layout/orgChart1"/>
    <dgm:cxn modelId="{E59BE704-28E5-41BE-99FC-BE7DB51AEF72}" type="presParOf" srcId="{C700C9D1-D17F-44A4-8848-9A192959E6A6}" destId="{E708045B-2546-487E-A0F5-308435420C61}" srcOrd="2" destOrd="0" presId="urn:microsoft.com/office/officeart/2005/8/layout/orgChart1"/>
    <dgm:cxn modelId="{E0BA196A-C376-442F-AD6B-ABB84EDF98AF}" type="presParOf" srcId="{A8DB9F30-AFC9-47D6-BC29-A66002CB8C71}" destId="{00846064-E5A8-4D03-A610-3E21645F3F78}" srcOrd="4" destOrd="0" presId="urn:microsoft.com/office/officeart/2005/8/layout/orgChart1"/>
    <dgm:cxn modelId="{A069A2B2-9344-40A0-A30D-EBFEB8330957}" type="presParOf" srcId="{A8DB9F30-AFC9-47D6-BC29-A66002CB8C71}" destId="{9C3C3768-068E-40CF-8AAD-0D869E476930}" srcOrd="5" destOrd="0" presId="urn:microsoft.com/office/officeart/2005/8/layout/orgChart1"/>
    <dgm:cxn modelId="{0623B45B-9660-4698-922E-FC2C953892DF}" type="presParOf" srcId="{9C3C3768-068E-40CF-8AAD-0D869E476930}" destId="{EB42BF58-0069-4DDB-87A7-71DC01F02F00}" srcOrd="0" destOrd="0" presId="urn:microsoft.com/office/officeart/2005/8/layout/orgChart1"/>
    <dgm:cxn modelId="{75793F62-3DF5-4ECF-9115-783D6919BDE5}" type="presParOf" srcId="{EB42BF58-0069-4DDB-87A7-71DC01F02F00}" destId="{6814B777-7FBE-462D-864A-4D3083DD24A0}" srcOrd="0" destOrd="0" presId="urn:microsoft.com/office/officeart/2005/8/layout/orgChart1"/>
    <dgm:cxn modelId="{CDCEC2B0-32C4-487E-BD6C-97A218F3594B}" type="presParOf" srcId="{EB42BF58-0069-4DDB-87A7-71DC01F02F00}" destId="{32C388D2-ACB7-4146-A12B-0E2ABBDBBF80}" srcOrd="1" destOrd="0" presId="urn:microsoft.com/office/officeart/2005/8/layout/orgChart1"/>
    <dgm:cxn modelId="{CA528584-32F2-4A5D-A667-92E60107C6BA}" type="presParOf" srcId="{9C3C3768-068E-40CF-8AAD-0D869E476930}" destId="{0A7C1F6A-4827-44A6-BD28-F2E6BDCDD0E2}" srcOrd="1" destOrd="0" presId="urn:microsoft.com/office/officeart/2005/8/layout/orgChart1"/>
    <dgm:cxn modelId="{2BDC866E-47E4-468E-9CBC-8019FF826206}" type="presParOf" srcId="{9C3C3768-068E-40CF-8AAD-0D869E476930}" destId="{0C0FD2CA-F683-4222-AA31-58F529791E5B}" srcOrd="2" destOrd="0" presId="urn:microsoft.com/office/officeart/2005/8/layout/orgChart1"/>
    <dgm:cxn modelId="{4A7E1AE2-BE84-452E-BA76-B883EA2032D2}" type="presParOf" srcId="{E3F736F1-1A96-46A4-A155-3B36E08A5CC5}" destId="{3315D4B1-3BA8-4560-A09C-476EB0294B45}" srcOrd="2" destOrd="0" presId="urn:microsoft.com/office/officeart/2005/8/layout/orgChar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4257D96-9E9B-4C33-B88A-CA2B1A74DD30}"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F94D04E0-C282-4758-A50A-191A5CC72F91}">
      <dgm:prSet/>
      <dgm:spPr/>
      <dgm:t>
        <a:bodyPr/>
        <a:lstStyle/>
        <a:p>
          <a:r>
            <a:rPr lang="en-US" dirty="0"/>
            <a:t>Home Loan</a:t>
          </a:r>
        </a:p>
      </dgm:t>
    </dgm:pt>
    <dgm:pt modelId="{70540B8D-D7DE-462F-9913-0B52D77F73CB}" type="parTrans" cxnId="{5B0A4FD9-E046-46CD-8BDF-964410F930D1}">
      <dgm:prSet/>
      <dgm:spPr/>
      <dgm:t>
        <a:bodyPr/>
        <a:lstStyle/>
        <a:p>
          <a:endParaRPr lang="en-US"/>
        </a:p>
      </dgm:t>
    </dgm:pt>
    <dgm:pt modelId="{8BDC9FEE-180C-494B-9C65-F1C6C7904398}" type="sibTrans" cxnId="{5B0A4FD9-E046-46CD-8BDF-964410F930D1}">
      <dgm:prSet/>
      <dgm:spPr/>
      <dgm:t>
        <a:bodyPr/>
        <a:lstStyle/>
        <a:p>
          <a:endParaRPr lang="en-US"/>
        </a:p>
      </dgm:t>
    </dgm:pt>
    <dgm:pt modelId="{DDEFA372-9900-42C7-881D-CBFD388297A3}">
      <dgm:prSet/>
      <dgm:spPr/>
      <dgm:t>
        <a:bodyPr/>
        <a:lstStyle/>
        <a:p>
          <a:r>
            <a:rPr lang="en-US" dirty="0"/>
            <a:t>Health Care</a:t>
          </a:r>
        </a:p>
      </dgm:t>
    </dgm:pt>
    <dgm:pt modelId="{D6D6B2C1-9715-427C-A309-9DEA9B9EE19D}" type="parTrans" cxnId="{5E4E9662-DE08-4777-89AF-B032F217E23B}">
      <dgm:prSet/>
      <dgm:spPr/>
      <dgm:t>
        <a:bodyPr/>
        <a:lstStyle/>
        <a:p>
          <a:endParaRPr lang="en-US"/>
        </a:p>
      </dgm:t>
    </dgm:pt>
    <dgm:pt modelId="{8D0CA0A3-0B39-4D28-AC6E-39FFB1837148}" type="sibTrans" cxnId="{5E4E9662-DE08-4777-89AF-B032F217E23B}">
      <dgm:prSet/>
      <dgm:spPr/>
      <dgm:t>
        <a:bodyPr/>
        <a:lstStyle/>
        <a:p>
          <a:endParaRPr lang="en-US"/>
        </a:p>
      </dgm:t>
    </dgm:pt>
    <dgm:pt modelId="{0527D966-8A5B-42B4-8A9D-36EFCB1A9DEE}">
      <dgm:prSet/>
      <dgm:spPr/>
      <dgm:t>
        <a:bodyPr/>
        <a:lstStyle/>
        <a:p>
          <a:r>
            <a:rPr lang="en-US" dirty="0"/>
            <a:t>Education</a:t>
          </a:r>
        </a:p>
      </dgm:t>
    </dgm:pt>
    <dgm:pt modelId="{00761DD9-A955-4F57-93BE-0F85072FA318}" type="parTrans" cxnId="{EC7F5388-F2B2-4C10-89BA-A9382E4DB6F8}">
      <dgm:prSet/>
      <dgm:spPr/>
      <dgm:t>
        <a:bodyPr/>
        <a:lstStyle/>
        <a:p>
          <a:endParaRPr lang="en-US"/>
        </a:p>
      </dgm:t>
    </dgm:pt>
    <dgm:pt modelId="{1735E749-7227-4E0D-BC94-E97BD542CD51}" type="sibTrans" cxnId="{EC7F5388-F2B2-4C10-89BA-A9382E4DB6F8}">
      <dgm:prSet/>
      <dgm:spPr/>
      <dgm:t>
        <a:bodyPr/>
        <a:lstStyle/>
        <a:p>
          <a:endParaRPr lang="en-US"/>
        </a:p>
      </dgm:t>
    </dgm:pt>
    <dgm:pt modelId="{1A398780-EF19-4D9C-98AB-CD09396C3E3B}">
      <dgm:prSet/>
      <dgm:spPr/>
      <dgm:t>
        <a:bodyPr/>
        <a:lstStyle/>
        <a:p>
          <a:r>
            <a:rPr lang="en-US" dirty="0"/>
            <a:t>Burial</a:t>
          </a:r>
        </a:p>
      </dgm:t>
    </dgm:pt>
    <dgm:pt modelId="{CF1457DF-00EE-49D3-BB85-5CE2ADC56174}" type="parTrans" cxnId="{12D0BE2E-2F1D-4E99-9A83-3718ABB046C1}">
      <dgm:prSet/>
      <dgm:spPr/>
      <dgm:t>
        <a:bodyPr/>
        <a:lstStyle/>
        <a:p>
          <a:endParaRPr lang="en-US"/>
        </a:p>
      </dgm:t>
    </dgm:pt>
    <dgm:pt modelId="{D47E592F-E132-46DB-BCE2-7CA70CA5347F}" type="sibTrans" cxnId="{12D0BE2E-2F1D-4E99-9A83-3718ABB046C1}">
      <dgm:prSet/>
      <dgm:spPr/>
      <dgm:t>
        <a:bodyPr/>
        <a:lstStyle/>
        <a:p>
          <a:endParaRPr lang="en-US"/>
        </a:p>
      </dgm:t>
    </dgm:pt>
    <dgm:pt modelId="{391529E4-0066-47F7-8EFC-67E7D9ABF7FA}">
      <dgm:prSet/>
      <dgm:spPr/>
      <dgm:t>
        <a:bodyPr/>
        <a:lstStyle/>
        <a:p>
          <a:r>
            <a:rPr lang="en-US" dirty="0"/>
            <a:t>Pension</a:t>
          </a:r>
        </a:p>
      </dgm:t>
    </dgm:pt>
    <dgm:pt modelId="{2F801260-2625-47F8-8298-3CDB83935736}" type="parTrans" cxnId="{00358C7E-923B-496D-A83E-B35EB2D24238}">
      <dgm:prSet/>
      <dgm:spPr/>
      <dgm:t>
        <a:bodyPr/>
        <a:lstStyle/>
        <a:p>
          <a:endParaRPr lang="en-US"/>
        </a:p>
      </dgm:t>
    </dgm:pt>
    <dgm:pt modelId="{88392C9E-22A9-4614-946A-EE0B9C15F6DE}" type="sibTrans" cxnId="{00358C7E-923B-496D-A83E-B35EB2D24238}">
      <dgm:prSet/>
      <dgm:spPr/>
      <dgm:t>
        <a:bodyPr/>
        <a:lstStyle/>
        <a:p>
          <a:endParaRPr lang="en-US"/>
        </a:p>
      </dgm:t>
    </dgm:pt>
    <dgm:pt modelId="{DBEDD118-1B5B-4C82-A253-979FFD7D267F}">
      <dgm:prSet/>
      <dgm:spPr/>
      <dgm:t>
        <a:bodyPr/>
        <a:lstStyle/>
        <a:p>
          <a:r>
            <a:rPr lang="en-US" dirty="0"/>
            <a:t>Life Insurance</a:t>
          </a:r>
        </a:p>
      </dgm:t>
    </dgm:pt>
    <dgm:pt modelId="{9F3448FC-3178-4ED8-9C3D-E31A72BC3F6A}" type="parTrans" cxnId="{DD446F45-6077-447B-99C7-32D173CFD3F2}">
      <dgm:prSet/>
      <dgm:spPr/>
      <dgm:t>
        <a:bodyPr/>
        <a:lstStyle/>
        <a:p>
          <a:endParaRPr lang="en-US"/>
        </a:p>
      </dgm:t>
    </dgm:pt>
    <dgm:pt modelId="{8CA5BAAE-C78A-4494-8445-32FF90715AE6}" type="sibTrans" cxnId="{DD446F45-6077-447B-99C7-32D173CFD3F2}">
      <dgm:prSet/>
      <dgm:spPr/>
      <dgm:t>
        <a:bodyPr/>
        <a:lstStyle/>
        <a:p>
          <a:endParaRPr lang="en-US"/>
        </a:p>
      </dgm:t>
    </dgm:pt>
    <dgm:pt modelId="{A122FDE0-9C76-44C7-BB55-FC815967F1EC}">
      <dgm:prSet/>
      <dgm:spPr/>
      <dgm:t>
        <a:bodyPr/>
        <a:lstStyle/>
        <a:p>
          <a:r>
            <a:rPr lang="en-US" dirty="0"/>
            <a:t>Vocational Readiness and Employment</a:t>
          </a:r>
        </a:p>
      </dgm:t>
    </dgm:pt>
    <dgm:pt modelId="{59BA86F2-EB64-4A31-950A-1BD2F0F197CC}" type="parTrans" cxnId="{DBDC9CF8-F5EC-4C3E-903E-9E5B04E459D2}">
      <dgm:prSet/>
      <dgm:spPr/>
      <dgm:t>
        <a:bodyPr/>
        <a:lstStyle/>
        <a:p>
          <a:endParaRPr lang="en-US"/>
        </a:p>
      </dgm:t>
    </dgm:pt>
    <dgm:pt modelId="{5C908766-DE7C-451A-B387-C551135509D7}" type="sibTrans" cxnId="{DBDC9CF8-F5EC-4C3E-903E-9E5B04E459D2}">
      <dgm:prSet/>
      <dgm:spPr/>
      <dgm:t>
        <a:bodyPr/>
        <a:lstStyle/>
        <a:p>
          <a:endParaRPr lang="en-US"/>
        </a:p>
      </dgm:t>
    </dgm:pt>
    <dgm:pt modelId="{19B3C15E-3FC2-44CA-B191-456A6875CCA9}" type="pres">
      <dgm:prSet presAssocID="{A4257D96-9E9B-4C33-B88A-CA2B1A74DD30}" presName="Name0" presStyleCnt="0">
        <dgm:presLayoutVars>
          <dgm:dir/>
          <dgm:animLvl val="lvl"/>
          <dgm:resizeHandles val="exact"/>
        </dgm:presLayoutVars>
      </dgm:prSet>
      <dgm:spPr/>
    </dgm:pt>
    <dgm:pt modelId="{90710059-5755-4708-9891-AE99E3078115}" type="pres">
      <dgm:prSet presAssocID="{DBEDD118-1B5B-4C82-A253-979FFD7D267F}" presName="linNode" presStyleCnt="0"/>
      <dgm:spPr/>
    </dgm:pt>
    <dgm:pt modelId="{26AB50A6-3236-4867-AE18-41A7A9EEB2E0}" type="pres">
      <dgm:prSet presAssocID="{DBEDD118-1B5B-4C82-A253-979FFD7D267F}" presName="parentText" presStyleLbl="node1" presStyleIdx="0" presStyleCnt="7">
        <dgm:presLayoutVars>
          <dgm:chMax val="1"/>
          <dgm:bulletEnabled val="1"/>
        </dgm:presLayoutVars>
      </dgm:prSet>
      <dgm:spPr/>
    </dgm:pt>
    <dgm:pt modelId="{09E634E0-5A52-4A6F-881B-B1F17E782604}" type="pres">
      <dgm:prSet presAssocID="{8CA5BAAE-C78A-4494-8445-32FF90715AE6}" presName="sp" presStyleCnt="0"/>
      <dgm:spPr/>
    </dgm:pt>
    <dgm:pt modelId="{49AFE3C3-A8E2-4278-A95E-C572BC9A60DE}" type="pres">
      <dgm:prSet presAssocID="{F94D04E0-C282-4758-A50A-191A5CC72F91}" presName="linNode" presStyleCnt="0"/>
      <dgm:spPr/>
    </dgm:pt>
    <dgm:pt modelId="{6D0A51B8-B494-4EA8-B29A-A815D44C2FDA}" type="pres">
      <dgm:prSet presAssocID="{F94D04E0-C282-4758-A50A-191A5CC72F91}" presName="parentText" presStyleLbl="node1" presStyleIdx="1" presStyleCnt="7">
        <dgm:presLayoutVars>
          <dgm:chMax val="1"/>
          <dgm:bulletEnabled val="1"/>
        </dgm:presLayoutVars>
      </dgm:prSet>
      <dgm:spPr/>
    </dgm:pt>
    <dgm:pt modelId="{B5B84888-D856-408D-88BF-E277650E53B5}" type="pres">
      <dgm:prSet presAssocID="{8BDC9FEE-180C-494B-9C65-F1C6C7904398}" presName="sp" presStyleCnt="0"/>
      <dgm:spPr/>
    </dgm:pt>
    <dgm:pt modelId="{A800D4F8-7A50-4BA7-A526-5F4C20E99995}" type="pres">
      <dgm:prSet presAssocID="{DDEFA372-9900-42C7-881D-CBFD388297A3}" presName="linNode" presStyleCnt="0"/>
      <dgm:spPr/>
    </dgm:pt>
    <dgm:pt modelId="{E48E47D3-BD38-48B5-9D0B-5AD57F92DEA0}" type="pres">
      <dgm:prSet presAssocID="{DDEFA372-9900-42C7-881D-CBFD388297A3}" presName="parentText" presStyleLbl="node1" presStyleIdx="2" presStyleCnt="7">
        <dgm:presLayoutVars>
          <dgm:chMax val="1"/>
          <dgm:bulletEnabled val="1"/>
        </dgm:presLayoutVars>
      </dgm:prSet>
      <dgm:spPr/>
    </dgm:pt>
    <dgm:pt modelId="{D873B59B-7245-44A5-BC85-602C96F64283}" type="pres">
      <dgm:prSet presAssocID="{8D0CA0A3-0B39-4D28-AC6E-39FFB1837148}" presName="sp" presStyleCnt="0"/>
      <dgm:spPr/>
    </dgm:pt>
    <dgm:pt modelId="{03986305-D2A1-401A-AC47-45D54DF125C7}" type="pres">
      <dgm:prSet presAssocID="{0527D966-8A5B-42B4-8A9D-36EFCB1A9DEE}" presName="linNode" presStyleCnt="0"/>
      <dgm:spPr/>
    </dgm:pt>
    <dgm:pt modelId="{DE39263B-D875-42D5-B5FE-8C33BC70599B}" type="pres">
      <dgm:prSet presAssocID="{0527D966-8A5B-42B4-8A9D-36EFCB1A9DEE}" presName="parentText" presStyleLbl="node1" presStyleIdx="3" presStyleCnt="7">
        <dgm:presLayoutVars>
          <dgm:chMax val="1"/>
          <dgm:bulletEnabled val="1"/>
        </dgm:presLayoutVars>
      </dgm:prSet>
      <dgm:spPr/>
    </dgm:pt>
    <dgm:pt modelId="{A0564AFD-F9F4-4231-BCDC-32AC7CA22DA9}" type="pres">
      <dgm:prSet presAssocID="{1735E749-7227-4E0D-BC94-E97BD542CD51}" presName="sp" presStyleCnt="0"/>
      <dgm:spPr/>
    </dgm:pt>
    <dgm:pt modelId="{6A17E321-5772-450E-B1FE-B4A9ED1D223C}" type="pres">
      <dgm:prSet presAssocID="{1A398780-EF19-4D9C-98AB-CD09396C3E3B}" presName="linNode" presStyleCnt="0"/>
      <dgm:spPr/>
    </dgm:pt>
    <dgm:pt modelId="{A6F09E19-CA79-4EF4-B2E9-66296AB6110E}" type="pres">
      <dgm:prSet presAssocID="{1A398780-EF19-4D9C-98AB-CD09396C3E3B}" presName="parentText" presStyleLbl="node1" presStyleIdx="4" presStyleCnt="7">
        <dgm:presLayoutVars>
          <dgm:chMax val="1"/>
          <dgm:bulletEnabled val="1"/>
        </dgm:presLayoutVars>
      </dgm:prSet>
      <dgm:spPr/>
    </dgm:pt>
    <dgm:pt modelId="{AE13C874-3C5E-4A13-8D72-EA63D0A6AEB2}" type="pres">
      <dgm:prSet presAssocID="{D47E592F-E132-46DB-BCE2-7CA70CA5347F}" presName="sp" presStyleCnt="0"/>
      <dgm:spPr/>
    </dgm:pt>
    <dgm:pt modelId="{C2E95E99-523E-4E79-A789-2CAFA7E93AF9}" type="pres">
      <dgm:prSet presAssocID="{391529E4-0066-47F7-8EFC-67E7D9ABF7FA}" presName="linNode" presStyleCnt="0"/>
      <dgm:spPr/>
    </dgm:pt>
    <dgm:pt modelId="{03189A77-53D0-4297-B9C5-151D10A53F37}" type="pres">
      <dgm:prSet presAssocID="{391529E4-0066-47F7-8EFC-67E7D9ABF7FA}" presName="parentText" presStyleLbl="node1" presStyleIdx="5" presStyleCnt="7">
        <dgm:presLayoutVars>
          <dgm:chMax val="1"/>
          <dgm:bulletEnabled val="1"/>
        </dgm:presLayoutVars>
      </dgm:prSet>
      <dgm:spPr/>
    </dgm:pt>
    <dgm:pt modelId="{64F7ADE8-4830-4A5C-A33E-F849782B6FEE}" type="pres">
      <dgm:prSet presAssocID="{88392C9E-22A9-4614-946A-EE0B9C15F6DE}" presName="sp" presStyleCnt="0"/>
      <dgm:spPr/>
    </dgm:pt>
    <dgm:pt modelId="{19E36688-3A45-4F7C-BC19-CFBB5FE4C652}" type="pres">
      <dgm:prSet presAssocID="{A122FDE0-9C76-44C7-BB55-FC815967F1EC}" presName="linNode" presStyleCnt="0"/>
      <dgm:spPr/>
    </dgm:pt>
    <dgm:pt modelId="{B5DF8EE0-1136-4522-94F2-61D2F80227FD}" type="pres">
      <dgm:prSet presAssocID="{A122FDE0-9C76-44C7-BB55-FC815967F1EC}" presName="parentText" presStyleLbl="node1" presStyleIdx="6" presStyleCnt="7">
        <dgm:presLayoutVars>
          <dgm:chMax val="1"/>
          <dgm:bulletEnabled val="1"/>
        </dgm:presLayoutVars>
      </dgm:prSet>
      <dgm:spPr/>
    </dgm:pt>
  </dgm:ptLst>
  <dgm:cxnLst>
    <dgm:cxn modelId="{12D0BE2E-2F1D-4E99-9A83-3718ABB046C1}" srcId="{A4257D96-9E9B-4C33-B88A-CA2B1A74DD30}" destId="{1A398780-EF19-4D9C-98AB-CD09396C3E3B}" srcOrd="4" destOrd="0" parTransId="{CF1457DF-00EE-49D3-BB85-5CE2ADC56174}" sibTransId="{D47E592F-E132-46DB-BCE2-7CA70CA5347F}"/>
    <dgm:cxn modelId="{33AC7F32-B9E9-4467-B847-35B82D8361F7}" type="presOf" srcId="{1A398780-EF19-4D9C-98AB-CD09396C3E3B}" destId="{A6F09E19-CA79-4EF4-B2E9-66296AB6110E}" srcOrd="0" destOrd="0" presId="urn:microsoft.com/office/officeart/2005/8/layout/vList5"/>
    <dgm:cxn modelId="{5E4E9662-DE08-4777-89AF-B032F217E23B}" srcId="{A4257D96-9E9B-4C33-B88A-CA2B1A74DD30}" destId="{DDEFA372-9900-42C7-881D-CBFD388297A3}" srcOrd="2" destOrd="0" parTransId="{D6D6B2C1-9715-427C-A309-9DEA9B9EE19D}" sibTransId="{8D0CA0A3-0B39-4D28-AC6E-39FFB1837148}"/>
    <dgm:cxn modelId="{DD446F45-6077-447B-99C7-32D173CFD3F2}" srcId="{A4257D96-9E9B-4C33-B88A-CA2B1A74DD30}" destId="{DBEDD118-1B5B-4C82-A253-979FFD7D267F}" srcOrd="0" destOrd="0" parTransId="{9F3448FC-3178-4ED8-9C3D-E31A72BC3F6A}" sibTransId="{8CA5BAAE-C78A-4494-8445-32FF90715AE6}"/>
    <dgm:cxn modelId="{4E1D9A75-2D43-47D4-8395-B4E88F1BD7D8}" type="presOf" srcId="{391529E4-0066-47F7-8EFC-67E7D9ABF7FA}" destId="{03189A77-53D0-4297-B9C5-151D10A53F37}" srcOrd="0" destOrd="0" presId="urn:microsoft.com/office/officeart/2005/8/layout/vList5"/>
    <dgm:cxn modelId="{E5BA317C-877C-4229-821E-6D5ADCC5856D}" type="presOf" srcId="{0527D966-8A5B-42B4-8A9D-36EFCB1A9DEE}" destId="{DE39263B-D875-42D5-B5FE-8C33BC70599B}" srcOrd="0" destOrd="0" presId="urn:microsoft.com/office/officeart/2005/8/layout/vList5"/>
    <dgm:cxn modelId="{00358C7E-923B-496D-A83E-B35EB2D24238}" srcId="{A4257D96-9E9B-4C33-B88A-CA2B1A74DD30}" destId="{391529E4-0066-47F7-8EFC-67E7D9ABF7FA}" srcOrd="5" destOrd="0" parTransId="{2F801260-2625-47F8-8298-3CDB83935736}" sibTransId="{88392C9E-22A9-4614-946A-EE0B9C15F6DE}"/>
    <dgm:cxn modelId="{EC7F5388-F2B2-4C10-89BA-A9382E4DB6F8}" srcId="{A4257D96-9E9B-4C33-B88A-CA2B1A74DD30}" destId="{0527D966-8A5B-42B4-8A9D-36EFCB1A9DEE}" srcOrd="3" destOrd="0" parTransId="{00761DD9-A955-4F57-93BE-0F85072FA318}" sibTransId="{1735E749-7227-4E0D-BC94-E97BD542CD51}"/>
    <dgm:cxn modelId="{BFFAFF9A-1511-4AAA-A29B-BBB09DC45F40}" type="presOf" srcId="{A122FDE0-9C76-44C7-BB55-FC815967F1EC}" destId="{B5DF8EE0-1136-4522-94F2-61D2F80227FD}" srcOrd="0" destOrd="0" presId="urn:microsoft.com/office/officeart/2005/8/layout/vList5"/>
    <dgm:cxn modelId="{E2E081A0-B9E1-44A3-919D-5730A8B15784}" type="presOf" srcId="{F94D04E0-C282-4758-A50A-191A5CC72F91}" destId="{6D0A51B8-B494-4EA8-B29A-A815D44C2FDA}" srcOrd="0" destOrd="0" presId="urn:microsoft.com/office/officeart/2005/8/layout/vList5"/>
    <dgm:cxn modelId="{304E6CAE-FC59-440D-ACA3-596AB080C03F}" type="presOf" srcId="{DDEFA372-9900-42C7-881D-CBFD388297A3}" destId="{E48E47D3-BD38-48B5-9D0B-5AD57F92DEA0}" srcOrd="0" destOrd="0" presId="urn:microsoft.com/office/officeart/2005/8/layout/vList5"/>
    <dgm:cxn modelId="{5B0A4FD9-E046-46CD-8BDF-964410F930D1}" srcId="{A4257D96-9E9B-4C33-B88A-CA2B1A74DD30}" destId="{F94D04E0-C282-4758-A50A-191A5CC72F91}" srcOrd="1" destOrd="0" parTransId="{70540B8D-D7DE-462F-9913-0B52D77F73CB}" sibTransId="{8BDC9FEE-180C-494B-9C65-F1C6C7904398}"/>
    <dgm:cxn modelId="{1399E1F3-F123-4D31-9F06-C2C550222DB6}" type="presOf" srcId="{A4257D96-9E9B-4C33-B88A-CA2B1A74DD30}" destId="{19B3C15E-3FC2-44CA-B191-456A6875CCA9}" srcOrd="0" destOrd="0" presId="urn:microsoft.com/office/officeart/2005/8/layout/vList5"/>
    <dgm:cxn modelId="{DBDC9CF8-F5EC-4C3E-903E-9E5B04E459D2}" srcId="{A4257D96-9E9B-4C33-B88A-CA2B1A74DD30}" destId="{A122FDE0-9C76-44C7-BB55-FC815967F1EC}" srcOrd="6" destOrd="0" parTransId="{59BA86F2-EB64-4A31-950A-1BD2F0F197CC}" sibTransId="{5C908766-DE7C-451A-B387-C551135509D7}"/>
    <dgm:cxn modelId="{B8EDCAF8-F373-4807-A30E-FDC929130BF3}" type="presOf" srcId="{DBEDD118-1B5B-4C82-A253-979FFD7D267F}" destId="{26AB50A6-3236-4867-AE18-41A7A9EEB2E0}" srcOrd="0" destOrd="0" presId="urn:microsoft.com/office/officeart/2005/8/layout/vList5"/>
    <dgm:cxn modelId="{BBB4A168-4470-47DF-98E7-15AADB8B56A6}" type="presParOf" srcId="{19B3C15E-3FC2-44CA-B191-456A6875CCA9}" destId="{90710059-5755-4708-9891-AE99E3078115}" srcOrd="0" destOrd="0" presId="urn:microsoft.com/office/officeart/2005/8/layout/vList5"/>
    <dgm:cxn modelId="{4B60B056-073F-4B35-8EFF-4DEBB01A7EC1}" type="presParOf" srcId="{90710059-5755-4708-9891-AE99E3078115}" destId="{26AB50A6-3236-4867-AE18-41A7A9EEB2E0}" srcOrd="0" destOrd="0" presId="urn:microsoft.com/office/officeart/2005/8/layout/vList5"/>
    <dgm:cxn modelId="{C51C51A3-2D3A-4B56-B845-3FBC79D1BC03}" type="presParOf" srcId="{19B3C15E-3FC2-44CA-B191-456A6875CCA9}" destId="{09E634E0-5A52-4A6F-881B-B1F17E782604}" srcOrd="1" destOrd="0" presId="urn:microsoft.com/office/officeart/2005/8/layout/vList5"/>
    <dgm:cxn modelId="{1CE55237-9855-4304-99D2-EFEFC2AFEE9E}" type="presParOf" srcId="{19B3C15E-3FC2-44CA-B191-456A6875CCA9}" destId="{49AFE3C3-A8E2-4278-A95E-C572BC9A60DE}" srcOrd="2" destOrd="0" presId="urn:microsoft.com/office/officeart/2005/8/layout/vList5"/>
    <dgm:cxn modelId="{0707FC87-D37D-4762-B224-E5618669AD0C}" type="presParOf" srcId="{49AFE3C3-A8E2-4278-A95E-C572BC9A60DE}" destId="{6D0A51B8-B494-4EA8-B29A-A815D44C2FDA}" srcOrd="0" destOrd="0" presId="urn:microsoft.com/office/officeart/2005/8/layout/vList5"/>
    <dgm:cxn modelId="{911B00E6-F90C-4A7C-AB9D-75E31FC5F157}" type="presParOf" srcId="{19B3C15E-3FC2-44CA-B191-456A6875CCA9}" destId="{B5B84888-D856-408D-88BF-E277650E53B5}" srcOrd="3" destOrd="0" presId="urn:microsoft.com/office/officeart/2005/8/layout/vList5"/>
    <dgm:cxn modelId="{59BBEEAF-40A3-4B6D-8124-11DE010902AD}" type="presParOf" srcId="{19B3C15E-3FC2-44CA-B191-456A6875CCA9}" destId="{A800D4F8-7A50-4BA7-A526-5F4C20E99995}" srcOrd="4" destOrd="0" presId="urn:microsoft.com/office/officeart/2005/8/layout/vList5"/>
    <dgm:cxn modelId="{65026BAC-2F18-4B9F-829F-6ECA3D5F06A4}" type="presParOf" srcId="{A800D4F8-7A50-4BA7-A526-5F4C20E99995}" destId="{E48E47D3-BD38-48B5-9D0B-5AD57F92DEA0}" srcOrd="0" destOrd="0" presId="urn:microsoft.com/office/officeart/2005/8/layout/vList5"/>
    <dgm:cxn modelId="{C9BB757D-04B2-4534-BE49-ED156DC77EE1}" type="presParOf" srcId="{19B3C15E-3FC2-44CA-B191-456A6875CCA9}" destId="{D873B59B-7245-44A5-BC85-602C96F64283}" srcOrd="5" destOrd="0" presId="urn:microsoft.com/office/officeart/2005/8/layout/vList5"/>
    <dgm:cxn modelId="{68B23551-0ED3-4F4C-A245-0B63E89A8978}" type="presParOf" srcId="{19B3C15E-3FC2-44CA-B191-456A6875CCA9}" destId="{03986305-D2A1-401A-AC47-45D54DF125C7}" srcOrd="6" destOrd="0" presId="urn:microsoft.com/office/officeart/2005/8/layout/vList5"/>
    <dgm:cxn modelId="{0605EB35-7D50-4D7C-9F73-142085059123}" type="presParOf" srcId="{03986305-D2A1-401A-AC47-45D54DF125C7}" destId="{DE39263B-D875-42D5-B5FE-8C33BC70599B}" srcOrd="0" destOrd="0" presId="urn:microsoft.com/office/officeart/2005/8/layout/vList5"/>
    <dgm:cxn modelId="{9B8F83A5-9E86-46EC-9AF4-93662CE9DAB1}" type="presParOf" srcId="{19B3C15E-3FC2-44CA-B191-456A6875CCA9}" destId="{A0564AFD-F9F4-4231-BCDC-32AC7CA22DA9}" srcOrd="7" destOrd="0" presId="urn:microsoft.com/office/officeart/2005/8/layout/vList5"/>
    <dgm:cxn modelId="{5979E88F-3CF6-4035-8187-69EDD080887F}" type="presParOf" srcId="{19B3C15E-3FC2-44CA-B191-456A6875CCA9}" destId="{6A17E321-5772-450E-B1FE-B4A9ED1D223C}" srcOrd="8" destOrd="0" presId="urn:microsoft.com/office/officeart/2005/8/layout/vList5"/>
    <dgm:cxn modelId="{9DC408E2-FDDA-41C1-96E7-4D9F550213C6}" type="presParOf" srcId="{6A17E321-5772-450E-B1FE-B4A9ED1D223C}" destId="{A6F09E19-CA79-4EF4-B2E9-66296AB6110E}" srcOrd="0" destOrd="0" presId="urn:microsoft.com/office/officeart/2005/8/layout/vList5"/>
    <dgm:cxn modelId="{CEB1BC35-DAE2-4F1E-AE11-D14DB40DBEE7}" type="presParOf" srcId="{19B3C15E-3FC2-44CA-B191-456A6875CCA9}" destId="{AE13C874-3C5E-4A13-8D72-EA63D0A6AEB2}" srcOrd="9" destOrd="0" presId="urn:microsoft.com/office/officeart/2005/8/layout/vList5"/>
    <dgm:cxn modelId="{B1900A5A-DBF1-4BCE-A3FA-ACC4BAD3C161}" type="presParOf" srcId="{19B3C15E-3FC2-44CA-B191-456A6875CCA9}" destId="{C2E95E99-523E-4E79-A789-2CAFA7E93AF9}" srcOrd="10" destOrd="0" presId="urn:microsoft.com/office/officeart/2005/8/layout/vList5"/>
    <dgm:cxn modelId="{262AFEEB-7618-43D7-A64D-B7C945A0ED8E}" type="presParOf" srcId="{C2E95E99-523E-4E79-A789-2CAFA7E93AF9}" destId="{03189A77-53D0-4297-B9C5-151D10A53F37}" srcOrd="0" destOrd="0" presId="urn:microsoft.com/office/officeart/2005/8/layout/vList5"/>
    <dgm:cxn modelId="{A1F4665D-876A-48A7-A830-3674F66B2CC5}" type="presParOf" srcId="{19B3C15E-3FC2-44CA-B191-456A6875CCA9}" destId="{64F7ADE8-4830-4A5C-A33E-F849782B6FEE}" srcOrd="11" destOrd="0" presId="urn:microsoft.com/office/officeart/2005/8/layout/vList5"/>
    <dgm:cxn modelId="{981ACDC9-A89A-4AF0-9AF5-10B74D7815F9}" type="presParOf" srcId="{19B3C15E-3FC2-44CA-B191-456A6875CCA9}" destId="{19E36688-3A45-4F7C-BC19-CFBB5FE4C652}" srcOrd="12" destOrd="0" presId="urn:microsoft.com/office/officeart/2005/8/layout/vList5"/>
    <dgm:cxn modelId="{5A801471-5F7C-4676-81B0-36ED1F43DEBF}" type="presParOf" srcId="{19E36688-3A45-4F7C-BC19-CFBB5FE4C652}" destId="{B5DF8EE0-1136-4522-94F2-61D2F80227FD}" srcOrd="0"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87532B1-B08B-4DD4-94A8-B628ADFF451A}" type="doc">
      <dgm:prSet loTypeId="urn:microsoft.com/office/officeart/2005/8/layout/hierarchy3" loCatId="hierarchy" qsTypeId="urn:microsoft.com/office/officeart/2005/8/quickstyle/simple5" qsCatId="simple" csTypeId="urn:microsoft.com/office/officeart/2005/8/colors/colorful2" csCatId="colorful"/>
      <dgm:spPr/>
      <dgm:t>
        <a:bodyPr/>
        <a:lstStyle/>
        <a:p>
          <a:endParaRPr lang="en-US"/>
        </a:p>
      </dgm:t>
    </dgm:pt>
    <dgm:pt modelId="{201A66BA-2140-4FE5-92B6-BA49683429DF}">
      <dgm:prSet/>
      <dgm:spPr/>
      <dgm:t>
        <a:bodyPr/>
        <a:lstStyle/>
        <a:p>
          <a:r>
            <a:rPr lang="en-US" dirty="0"/>
            <a:t>An apportionment of an incarcerated veteran’s VA benefits is not granted automatically to the veteran’s dependents.</a:t>
          </a:r>
        </a:p>
      </dgm:t>
    </dgm:pt>
    <dgm:pt modelId="{1883204F-F614-499A-9A1E-3B38F1BC3288}" type="parTrans" cxnId="{A3575787-3260-40BF-88CC-A307AC556F8F}">
      <dgm:prSet/>
      <dgm:spPr/>
      <dgm:t>
        <a:bodyPr/>
        <a:lstStyle/>
        <a:p>
          <a:endParaRPr lang="en-US"/>
        </a:p>
      </dgm:t>
    </dgm:pt>
    <dgm:pt modelId="{4B344145-F263-4CCB-9598-3E3324030E53}" type="sibTrans" cxnId="{A3575787-3260-40BF-88CC-A307AC556F8F}">
      <dgm:prSet/>
      <dgm:spPr/>
      <dgm:t>
        <a:bodyPr/>
        <a:lstStyle/>
        <a:p>
          <a:endParaRPr lang="en-US"/>
        </a:p>
      </dgm:t>
    </dgm:pt>
    <dgm:pt modelId="{38FEF028-29B5-4FF5-B8EE-958FFF7992AB}">
      <dgm:prSet/>
      <dgm:spPr/>
      <dgm:t>
        <a:bodyPr/>
        <a:lstStyle/>
        <a:p>
          <a:r>
            <a:rPr lang="en-US"/>
            <a:t>The dependent(s) must file a claim for an apportionment.</a:t>
          </a:r>
        </a:p>
      </dgm:t>
    </dgm:pt>
    <dgm:pt modelId="{529C0BDB-04FE-406D-BBB0-AB553941A64B}" type="parTrans" cxnId="{5EE481A2-46C4-4881-9768-D23A5B25B087}">
      <dgm:prSet/>
      <dgm:spPr/>
      <dgm:t>
        <a:bodyPr/>
        <a:lstStyle/>
        <a:p>
          <a:endParaRPr lang="en-US"/>
        </a:p>
      </dgm:t>
    </dgm:pt>
    <dgm:pt modelId="{733FA87D-0C8F-4F63-8321-A180EC8CE614}" type="sibTrans" cxnId="{5EE481A2-46C4-4881-9768-D23A5B25B087}">
      <dgm:prSet/>
      <dgm:spPr/>
      <dgm:t>
        <a:bodyPr/>
        <a:lstStyle/>
        <a:p>
          <a:endParaRPr lang="en-US"/>
        </a:p>
      </dgm:t>
    </dgm:pt>
    <dgm:pt modelId="{91E4DAC2-C3C3-4D3F-A162-AF62D04C8447}" type="pres">
      <dgm:prSet presAssocID="{E87532B1-B08B-4DD4-94A8-B628ADFF451A}" presName="diagram" presStyleCnt="0">
        <dgm:presLayoutVars>
          <dgm:chPref val="1"/>
          <dgm:dir/>
          <dgm:animOne val="branch"/>
          <dgm:animLvl val="lvl"/>
          <dgm:resizeHandles/>
        </dgm:presLayoutVars>
      </dgm:prSet>
      <dgm:spPr/>
    </dgm:pt>
    <dgm:pt modelId="{3739ED35-60D9-4602-B4A9-B71391C02947}" type="pres">
      <dgm:prSet presAssocID="{201A66BA-2140-4FE5-92B6-BA49683429DF}" presName="root" presStyleCnt="0"/>
      <dgm:spPr/>
    </dgm:pt>
    <dgm:pt modelId="{DC71C03D-7BA1-4DAE-AE10-0EDFDE2D4598}" type="pres">
      <dgm:prSet presAssocID="{201A66BA-2140-4FE5-92B6-BA49683429DF}" presName="rootComposite" presStyleCnt="0"/>
      <dgm:spPr/>
    </dgm:pt>
    <dgm:pt modelId="{D6761C1D-71A6-4E32-84A2-9C3973197C88}" type="pres">
      <dgm:prSet presAssocID="{201A66BA-2140-4FE5-92B6-BA49683429DF}" presName="rootText" presStyleLbl="node1" presStyleIdx="0" presStyleCnt="2"/>
      <dgm:spPr/>
    </dgm:pt>
    <dgm:pt modelId="{E2F80993-4493-4AB3-9491-89381ADB8789}" type="pres">
      <dgm:prSet presAssocID="{201A66BA-2140-4FE5-92B6-BA49683429DF}" presName="rootConnector" presStyleLbl="node1" presStyleIdx="0" presStyleCnt="2"/>
      <dgm:spPr/>
    </dgm:pt>
    <dgm:pt modelId="{0E8AE8B0-0619-47F6-AC80-4317234D3E1F}" type="pres">
      <dgm:prSet presAssocID="{201A66BA-2140-4FE5-92B6-BA49683429DF}" presName="childShape" presStyleCnt="0"/>
      <dgm:spPr/>
    </dgm:pt>
    <dgm:pt modelId="{6E2F770D-80F6-44DA-9730-2B9A37988EAE}" type="pres">
      <dgm:prSet presAssocID="{38FEF028-29B5-4FF5-B8EE-958FFF7992AB}" presName="root" presStyleCnt="0"/>
      <dgm:spPr/>
    </dgm:pt>
    <dgm:pt modelId="{A2AC16CE-6E87-4F6B-AEBB-801005924772}" type="pres">
      <dgm:prSet presAssocID="{38FEF028-29B5-4FF5-B8EE-958FFF7992AB}" presName="rootComposite" presStyleCnt="0"/>
      <dgm:spPr/>
    </dgm:pt>
    <dgm:pt modelId="{F7B7F116-F2D8-4AFB-8472-2D9A521ACAE0}" type="pres">
      <dgm:prSet presAssocID="{38FEF028-29B5-4FF5-B8EE-958FFF7992AB}" presName="rootText" presStyleLbl="node1" presStyleIdx="1" presStyleCnt="2"/>
      <dgm:spPr/>
    </dgm:pt>
    <dgm:pt modelId="{C12BCEEF-9CA0-41F3-96B6-8A88186AEDDE}" type="pres">
      <dgm:prSet presAssocID="{38FEF028-29B5-4FF5-B8EE-958FFF7992AB}" presName="rootConnector" presStyleLbl="node1" presStyleIdx="1" presStyleCnt="2"/>
      <dgm:spPr/>
    </dgm:pt>
    <dgm:pt modelId="{40689629-254E-4CCA-822C-DC125430F70D}" type="pres">
      <dgm:prSet presAssocID="{38FEF028-29B5-4FF5-B8EE-958FFF7992AB}" presName="childShape" presStyleCnt="0"/>
      <dgm:spPr/>
    </dgm:pt>
  </dgm:ptLst>
  <dgm:cxnLst>
    <dgm:cxn modelId="{9509C817-E3A8-44DE-BBF3-64DBA5DE5DBE}" type="presOf" srcId="{38FEF028-29B5-4FF5-B8EE-958FFF7992AB}" destId="{C12BCEEF-9CA0-41F3-96B6-8A88186AEDDE}" srcOrd="1" destOrd="0" presId="urn:microsoft.com/office/officeart/2005/8/layout/hierarchy3"/>
    <dgm:cxn modelId="{1E96D654-B4CF-4C5F-9799-11AD01B8A903}" type="presOf" srcId="{201A66BA-2140-4FE5-92B6-BA49683429DF}" destId="{D6761C1D-71A6-4E32-84A2-9C3973197C88}" srcOrd="0" destOrd="0" presId="urn:microsoft.com/office/officeart/2005/8/layout/hierarchy3"/>
    <dgm:cxn modelId="{CA26887F-8035-4DD2-A8FE-3D7904DC2802}" type="presOf" srcId="{201A66BA-2140-4FE5-92B6-BA49683429DF}" destId="{E2F80993-4493-4AB3-9491-89381ADB8789}" srcOrd="1" destOrd="0" presId="urn:microsoft.com/office/officeart/2005/8/layout/hierarchy3"/>
    <dgm:cxn modelId="{A3575787-3260-40BF-88CC-A307AC556F8F}" srcId="{E87532B1-B08B-4DD4-94A8-B628ADFF451A}" destId="{201A66BA-2140-4FE5-92B6-BA49683429DF}" srcOrd="0" destOrd="0" parTransId="{1883204F-F614-499A-9A1E-3B38F1BC3288}" sibTransId="{4B344145-F263-4CCB-9598-3E3324030E53}"/>
    <dgm:cxn modelId="{7CE5BD8D-5628-4BFD-A6BB-41B641ADD405}" type="presOf" srcId="{38FEF028-29B5-4FF5-B8EE-958FFF7992AB}" destId="{F7B7F116-F2D8-4AFB-8472-2D9A521ACAE0}" srcOrd="0" destOrd="0" presId="urn:microsoft.com/office/officeart/2005/8/layout/hierarchy3"/>
    <dgm:cxn modelId="{5EE481A2-46C4-4881-9768-D23A5B25B087}" srcId="{E87532B1-B08B-4DD4-94A8-B628ADFF451A}" destId="{38FEF028-29B5-4FF5-B8EE-958FFF7992AB}" srcOrd="1" destOrd="0" parTransId="{529C0BDB-04FE-406D-BBB0-AB553941A64B}" sibTransId="{733FA87D-0C8F-4F63-8321-A180EC8CE614}"/>
    <dgm:cxn modelId="{7DE5FFC8-E1E7-4113-8C7A-8925317E51C0}" type="presOf" srcId="{E87532B1-B08B-4DD4-94A8-B628ADFF451A}" destId="{91E4DAC2-C3C3-4D3F-A162-AF62D04C8447}" srcOrd="0" destOrd="0" presId="urn:microsoft.com/office/officeart/2005/8/layout/hierarchy3"/>
    <dgm:cxn modelId="{5142B503-E6B1-4DD6-83EA-B52A136C2837}" type="presParOf" srcId="{91E4DAC2-C3C3-4D3F-A162-AF62D04C8447}" destId="{3739ED35-60D9-4602-B4A9-B71391C02947}" srcOrd="0" destOrd="0" presId="urn:microsoft.com/office/officeart/2005/8/layout/hierarchy3"/>
    <dgm:cxn modelId="{B3B34236-181A-4BD5-AB01-068530D3ED27}" type="presParOf" srcId="{3739ED35-60D9-4602-B4A9-B71391C02947}" destId="{DC71C03D-7BA1-4DAE-AE10-0EDFDE2D4598}" srcOrd="0" destOrd="0" presId="urn:microsoft.com/office/officeart/2005/8/layout/hierarchy3"/>
    <dgm:cxn modelId="{68E2954B-5A2B-49C5-BF13-A5FC2E3B1EF4}" type="presParOf" srcId="{DC71C03D-7BA1-4DAE-AE10-0EDFDE2D4598}" destId="{D6761C1D-71A6-4E32-84A2-9C3973197C88}" srcOrd="0" destOrd="0" presId="urn:microsoft.com/office/officeart/2005/8/layout/hierarchy3"/>
    <dgm:cxn modelId="{795C2AF2-13D8-495A-A784-B381D6BA73DE}" type="presParOf" srcId="{DC71C03D-7BA1-4DAE-AE10-0EDFDE2D4598}" destId="{E2F80993-4493-4AB3-9491-89381ADB8789}" srcOrd="1" destOrd="0" presId="urn:microsoft.com/office/officeart/2005/8/layout/hierarchy3"/>
    <dgm:cxn modelId="{33F46B3F-8B6A-4280-9D86-D394DB27E07E}" type="presParOf" srcId="{3739ED35-60D9-4602-B4A9-B71391C02947}" destId="{0E8AE8B0-0619-47F6-AC80-4317234D3E1F}" srcOrd="1" destOrd="0" presId="urn:microsoft.com/office/officeart/2005/8/layout/hierarchy3"/>
    <dgm:cxn modelId="{5F9D2038-7485-4ECE-9515-BE7D68C093F5}" type="presParOf" srcId="{91E4DAC2-C3C3-4D3F-A162-AF62D04C8447}" destId="{6E2F770D-80F6-44DA-9730-2B9A37988EAE}" srcOrd="1" destOrd="0" presId="urn:microsoft.com/office/officeart/2005/8/layout/hierarchy3"/>
    <dgm:cxn modelId="{F0C0CEAC-E7CF-4192-9616-203064AE4327}" type="presParOf" srcId="{6E2F770D-80F6-44DA-9730-2B9A37988EAE}" destId="{A2AC16CE-6E87-4F6B-AEBB-801005924772}" srcOrd="0" destOrd="0" presId="urn:microsoft.com/office/officeart/2005/8/layout/hierarchy3"/>
    <dgm:cxn modelId="{6C536AE9-10D6-48B2-992A-7436855788FC}" type="presParOf" srcId="{A2AC16CE-6E87-4F6B-AEBB-801005924772}" destId="{F7B7F116-F2D8-4AFB-8472-2D9A521ACAE0}" srcOrd="0" destOrd="0" presId="urn:microsoft.com/office/officeart/2005/8/layout/hierarchy3"/>
    <dgm:cxn modelId="{8EBD5370-7483-4A60-94B2-1993A93F715F}" type="presParOf" srcId="{A2AC16CE-6E87-4F6B-AEBB-801005924772}" destId="{C12BCEEF-9CA0-41F3-96B6-8A88186AEDDE}" srcOrd="1" destOrd="0" presId="urn:microsoft.com/office/officeart/2005/8/layout/hierarchy3"/>
    <dgm:cxn modelId="{557D6427-4CE9-492D-9C5D-2615654BCAE6}" type="presParOf" srcId="{6E2F770D-80F6-44DA-9730-2B9A37988EAE}" destId="{40689629-254E-4CCA-822C-DC125430F70D}"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8EFC32-46C0-4426-A813-9A268EF6320A}">
      <dsp:nvSpPr>
        <dsp:cNvPr id="0" name=""/>
        <dsp:cNvSpPr/>
      </dsp:nvSpPr>
      <dsp:spPr>
        <a:xfrm>
          <a:off x="731519" y="0"/>
          <a:ext cx="8290560" cy="5029199"/>
        </a:xfrm>
        <a:prstGeom prst="rightArrow">
          <a:avLst/>
        </a:prstGeom>
        <a:solidFill>
          <a:srgbClr val="003F72"/>
        </a:solidFill>
        <a:ln>
          <a:noFill/>
        </a:ln>
        <a:effectLst/>
      </dsp:spPr>
      <dsp:style>
        <a:lnRef idx="0">
          <a:scrgbClr r="0" g="0" b="0"/>
        </a:lnRef>
        <a:fillRef idx="1">
          <a:scrgbClr r="0" g="0" b="0"/>
        </a:fillRef>
        <a:effectRef idx="0">
          <a:scrgbClr r="0" g="0" b="0"/>
        </a:effectRef>
        <a:fontRef idx="minor"/>
      </dsp:style>
    </dsp:sp>
    <dsp:sp modelId="{FD30DC8F-C459-4219-ADF6-E18E65337B9B}">
      <dsp:nvSpPr>
        <dsp:cNvPr id="0" name=""/>
        <dsp:cNvSpPr/>
      </dsp:nvSpPr>
      <dsp:spPr>
        <a:xfrm>
          <a:off x="159756" y="1066803"/>
          <a:ext cx="2982486" cy="2895592"/>
        </a:xfrm>
        <a:prstGeom prst="roundRect">
          <a:avLst/>
        </a:prstGeom>
        <a:solidFill>
          <a:srgbClr val="772432"/>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Regional Office (RO)/Regional Processing Office (RPO) Receives information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Education Certification</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Change in circumstances affecting benefit eligibility or entitlement</a:t>
          </a:r>
        </a:p>
      </dsp:txBody>
      <dsp:txXfrm>
        <a:off x="301107" y="1208154"/>
        <a:ext cx="2699784" cy="2612890"/>
      </dsp:txXfrm>
    </dsp:sp>
    <dsp:sp modelId="{A150E185-CD57-4BB1-BA93-02973DE9A7DE}">
      <dsp:nvSpPr>
        <dsp:cNvPr id="0" name=""/>
        <dsp:cNvSpPr/>
      </dsp:nvSpPr>
      <dsp:spPr>
        <a:xfrm>
          <a:off x="3475618" y="914399"/>
          <a:ext cx="2804714" cy="3200401"/>
        </a:xfrm>
        <a:prstGeom prst="roundRect">
          <a:avLst/>
        </a:prstGeom>
        <a:solidFill>
          <a:srgbClr val="0083BE"/>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RO/RPO Processes Claim/Award</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Evaluates eligibility/ entitlement </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Issues payments and establishes debts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Sends a letter when payments are issued or debt created</a:t>
          </a:r>
        </a:p>
      </dsp:txBody>
      <dsp:txXfrm>
        <a:off x="3612533" y="1051314"/>
        <a:ext cx="2530884" cy="2926571"/>
      </dsp:txXfrm>
    </dsp:sp>
    <dsp:sp modelId="{A1A6FA3C-9054-4874-8A82-05509D51562B}">
      <dsp:nvSpPr>
        <dsp:cNvPr id="0" name=""/>
        <dsp:cNvSpPr/>
      </dsp:nvSpPr>
      <dsp:spPr>
        <a:xfrm>
          <a:off x="6613708" y="1508759"/>
          <a:ext cx="2980135" cy="2011680"/>
        </a:xfrm>
        <a:prstGeom prst="roundRect">
          <a:avLst/>
        </a:prstGeom>
        <a:solidFill>
          <a:srgbClr val="4B5055"/>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US" sz="1800" b="1" kern="1200" dirty="0">
              <a:latin typeface="Arial" panose="020B0604020202020204" pitchFamily="34" charset="0"/>
              <a:cs typeface="Arial" panose="020B0604020202020204" pitchFamily="34" charset="0"/>
            </a:rPr>
            <a:t>DMC Collects Debts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Sends collection letters for debts</a:t>
          </a:r>
        </a:p>
        <a:p>
          <a:pPr marL="171450" lvl="1" indent="-171450" algn="l" defTabSz="711200">
            <a:lnSpc>
              <a:spcPct val="90000"/>
            </a:lnSpc>
            <a:spcBef>
              <a:spcPct val="0"/>
            </a:spcBef>
            <a:spcAft>
              <a:spcPct val="15000"/>
            </a:spcAft>
            <a:buChar char="•"/>
          </a:pPr>
          <a:r>
            <a:rPr lang="en-US" sz="1600" kern="1200" dirty="0">
              <a:latin typeface="Arial" panose="020B0604020202020204" pitchFamily="34" charset="0"/>
              <a:cs typeface="Arial" panose="020B0604020202020204" pitchFamily="34" charset="0"/>
            </a:rPr>
            <a:t>Processes collection actions</a:t>
          </a:r>
        </a:p>
        <a:p>
          <a:pPr marL="114300" lvl="1" indent="-114300" algn="l" defTabSz="666750">
            <a:lnSpc>
              <a:spcPct val="90000"/>
            </a:lnSpc>
            <a:spcBef>
              <a:spcPct val="0"/>
            </a:spcBef>
            <a:spcAft>
              <a:spcPct val="15000"/>
            </a:spcAft>
            <a:buChar char="•"/>
          </a:pPr>
          <a:endParaRPr lang="en-US" sz="1500" kern="1200" dirty="0">
            <a:latin typeface="Arial" panose="020B0604020202020204" pitchFamily="34" charset="0"/>
            <a:cs typeface="Arial" panose="020B0604020202020204" pitchFamily="34" charset="0"/>
          </a:endParaRPr>
        </a:p>
      </dsp:txBody>
      <dsp:txXfrm>
        <a:off x="6711910" y="1606961"/>
        <a:ext cx="2783731" cy="181527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302737-0CA2-45D0-AEBF-CC67CDA3065F}">
      <dsp:nvSpPr>
        <dsp:cNvPr id="0" name=""/>
        <dsp:cNvSpPr/>
      </dsp:nvSpPr>
      <dsp:spPr>
        <a:xfrm rot="16200000">
          <a:off x="-316568" y="321202"/>
          <a:ext cx="5099769" cy="4457365"/>
        </a:xfrm>
        <a:prstGeom prst="flowChartManualOperation">
          <a:avLst/>
        </a:prstGeom>
        <a:solidFill>
          <a:schemeClr val="bg1">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2858" bIns="0" numCol="1" spcCol="1270" anchor="t" anchorCtr="0">
          <a:noAutofit/>
        </a:bodyPr>
        <a:lstStyle/>
        <a:p>
          <a:pPr marL="0" lvl="0" indent="0" algn="l"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Compensation/ Pension</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Changes in income or net worth</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Active-duty time or drill pay days</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Change in dependency</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Fugitive felon status or incarceration</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Payments issued after death of beneficiary </a:t>
          </a:r>
        </a:p>
      </dsp:txBody>
      <dsp:txXfrm rot="5400000">
        <a:off x="4634" y="1019954"/>
        <a:ext cx="4457365" cy="3059861"/>
      </dsp:txXfrm>
    </dsp:sp>
    <dsp:sp modelId="{0746910F-FDF8-4806-BDCC-56A5C25D30BF}">
      <dsp:nvSpPr>
        <dsp:cNvPr id="0" name=""/>
        <dsp:cNvSpPr/>
      </dsp:nvSpPr>
      <dsp:spPr>
        <a:xfrm rot="16200000">
          <a:off x="4475098" y="321202"/>
          <a:ext cx="5099769" cy="4457365"/>
        </a:xfrm>
        <a:prstGeom prst="flowChartManualOperation">
          <a:avLst/>
        </a:prstGeom>
        <a:solidFill>
          <a:srgbClr val="0083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0" tIns="0" rIns="172858" bIns="0" numCol="1" spcCol="1270" anchor="t" anchorCtr="0">
          <a:noAutofit/>
        </a:bodyPr>
        <a:lstStyle/>
        <a:p>
          <a:pPr marL="0" lvl="0" indent="0" algn="l" defTabSz="1200150">
            <a:lnSpc>
              <a:spcPct val="90000"/>
            </a:lnSpc>
            <a:spcBef>
              <a:spcPct val="0"/>
            </a:spcBef>
            <a:spcAft>
              <a:spcPct val="35000"/>
            </a:spcAft>
            <a:buNone/>
          </a:pPr>
          <a:r>
            <a:rPr lang="en-US" sz="2700" b="1" kern="1200" dirty="0">
              <a:latin typeface="Arial" panose="020B0604020202020204" pitchFamily="34" charset="0"/>
              <a:cs typeface="Arial" panose="020B0604020202020204" pitchFamily="34" charset="0"/>
            </a:rPr>
            <a:t>Education</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Withdrawal from class</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Not attending class</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Class did not count toward graduation</a:t>
          </a:r>
        </a:p>
        <a:p>
          <a:pPr marL="228600" lvl="1" indent="-228600" algn="l" defTabSz="933450">
            <a:lnSpc>
              <a:spcPct val="90000"/>
            </a:lnSpc>
            <a:spcBef>
              <a:spcPct val="0"/>
            </a:spcBef>
            <a:spcAft>
              <a:spcPct val="15000"/>
            </a:spcAft>
            <a:buChar char="•"/>
          </a:pPr>
          <a:r>
            <a:rPr lang="en-US" sz="2100" kern="1200" dirty="0">
              <a:latin typeface="Arial" panose="020B0604020202020204" pitchFamily="34" charset="0"/>
              <a:cs typeface="Arial" panose="020B0604020202020204" pitchFamily="34" charset="0"/>
            </a:rPr>
            <a:t>Change in active-duty status</a:t>
          </a:r>
        </a:p>
      </dsp:txBody>
      <dsp:txXfrm rot="5400000">
        <a:off x="4796300" y="1019954"/>
        <a:ext cx="4457365" cy="305986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A5DF96-75B3-4495-99BF-AD8FE6ADCBE4}">
      <dsp:nvSpPr>
        <dsp:cNvPr id="0" name=""/>
        <dsp:cNvSpPr/>
      </dsp:nvSpPr>
      <dsp:spPr>
        <a:xfrm>
          <a:off x="1948813" y="0"/>
          <a:ext cx="3291842" cy="1242851"/>
        </a:xfrm>
        <a:prstGeom prst="rightArrow">
          <a:avLst/>
        </a:prstGeom>
        <a:solidFill>
          <a:srgbClr val="0083BE"/>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  </a:t>
          </a:r>
          <a:r>
            <a:rPr lang="en-US" sz="1600" b="1" kern="1200" dirty="0">
              <a:solidFill>
                <a:schemeClr val="bg1"/>
              </a:solidFill>
              <a:latin typeface="Arial" panose="020B0604020202020204" pitchFamily="34" charset="0"/>
              <a:cs typeface="Arial" panose="020B0604020202020204" pitchFamily="34" charset="0"/>
            </a:rPr>
            <a:t>DMC Sends 1</a:t>
          </a:r>
          <a:r>
            <a:rPr lang="en-US" sz="1600" b="1" kern="1200" baseline="30000" dirty="0">
              <a:solidFill>
                <a:schemeClr val="bg1"/>
              </a:solidFill>
              <a:latin typeface="Arial" panose="020B0604020202020204" pitchFamily="34" charset="0"/>
              <a:cs typeface="Arial" panose="020B0604020202020204" pitchFamily="34" charset="0"/>
            </a:rPr>
            <a:t>st</a:t>
          </a:r>
          <a:r>
            <a:rPr lang="en-US" sz="1600" b="1" kern="1200" dirty="0">
              <a:solidFill>
                <a:schemeClr val="bg1"/>
              </a:solidFill>
              <a:latin typeface="Arial" panose="020B0604020202020204" pitchFamily="34" charset="0"/>
              <a:cs typeface="Arial" panose="020B0604020202020204" pitchFamily="34" charset="0"/>
            </a:rPr>
            <a:t> Letter</a:t>
          </a:r>
        </a:p>
      </dsp:txBody>
      <dsp:txXfrm>
        <a:off x="1985215" y="36402"/>
        <a:ext cx="2638308" cy="1170047"/>
      </dsp:txXfrm>
    </dsp:sp>
    <dsp:sp modelId="{0EEBCBA5-A230-4711-A159-145967129E5D}">
      <dsp:nvSpPr>
        <dsp:cNvPr id="0" name=""/>
        <dsp:cNvSpPr/>
      </dsp:nvSpPr>
      <dsp:spPr>
        <a:xfrm>
          <a:off x="2413003" y="1449993"/>
          <a:ext cx="3474742" cy="1242851"/>
        </a:xfrm>
        <a:prstGeom prst="rightArrow">
          <a:avLst/>
        </a:prstGeom>
        <a:solidFill>
          <a:srgbClr val="4B5055"/>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en-US" sz="2100" kern="1200" dirty="0">
              <a:solidFill>
                <a:schemeClr val="bg1"/>
              </a:solidFill>
            </a:rPr>
            <a:t>      </a:t>
          </a:r>
          <a:r>
            <a:rPr lang="en-US" sz="1600" b="1" kern="1200" dirty="0">
              <a:solidFill>
                <a:schemeClr val="bg1"/>
              </a:solidFill>
              <a:latin typeface="Arial" panose="020B0604020202020204" pitchFamily="34" charset="0"/>
              <a:cs typeface="Arial" panose="020B0604020202020204" pitchFamily="34" charset="0"/>
            </a:rPr>
            <a:t>DMC Sends 2nd Letter</a:t>
          </a:r>
        </a:p>
      </dsp:txBody>
      <dsp:txXfrm>
        <a:off x="2449405" y="1486395"/>
        <a:ext cx="2704900" cy="1170047"/>
      </dsp:txXfrm>
    </dsp:sp>
    <dsp:sp modelId="{65150699-9B0A-4CE0-9B62-5AE386CF3A09}">
      <dsp:nvSpPr>
        <dsp:cNvPr id="0" name=""/>
        <dsp:cNvSpPr/>
      </dsp:nvSpPr>
      <dsp:spPr>
        <a:xfrm>
          <a:off x="3235840" y="2899987"/>
          <a:ext cx="3255248" cy="1242851"/>
        </a:xfrm>
        <a:prstGeom prst="rightArrow">
          <a:avLst/>
        </a:prstGeom>
        <a:solidFill>
          <a:srgbClr val="003F72"/>
        </a:soli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latin typeface="Arial" panose="020B0604020202020204" pitchFamily="34" charset="0"/>
              <a:cs typeface="Arial" panose="020B0604020202020204" pitchFamily="34" charset="0"/>
            </a:rPr>
            <a:t>      </a:t>
          </a:r>
          <a:r>
            <a:rPr lang="en-US" sz="1600" b="1" kern="1200" dirty="0">
              <a:solidFill>
                <a:schemeClr val="bg1"/>
              </a:solidFill>
              <a:latin typeface="Arial" panose="020B0604020202020204" pitchFamily="34" charset="0"/>
              <a:cs typeface="Arial" panose="020B0604020202020204" pitchFamily="34" charset="0"/>
            </a:rPr>
            <a:t>DMC Sends 3</a:t>
          </a:r>
          <a:r>
            <a:rPr lang="en-US" sz="1600" b="1" kern="1200" baseline="30000" dirty="0">
              <a:solidFill>
                <a:schemeClr val="bg1"/>
              </a:solidFill>
              <a:latin typeface="Arial" panose="020B0604020202020204" pitchFamily="34" charset="0"/>
              <a:cs typeface="Arial" panose="020B0604020202020204" pitchFamily="34" charset="0"/>
            </a:rPr>
            <a:t>rd</a:t>
          </a:r>
          <a:r>
            <a:rPr lang="en-US" sz="1600" b="1" kern="1200" dirty="0">
              <a:solidFill>
                <a:schemeClr val="bg1"/>
              </a:solidFill>
              <a:latin typeface="Arial" panose="020B0604020202020204" pitchFamily="34" charset="0"/>
              <a:cs typeface="Arial" panose="020B0604020202020204" pitchFamily="34" charset="0"/>
            </a:rPr>
            <a:t> Letter</a:t>
          </a:r>
        </a:p>
      </dsp:txBody>
      <dsp:txXfrm>
        <a:off x="3272242" y="2936389"/>
        <a:ext cx="2529436" cy="1170047"/>
      </dsp:txXfrm>
    </dsp:sp>
    <dsp:sp modelId="{C0AAB607-D039-4B05-A155-89F704918220}">
      <dsp:nvSpPr>
        <dsp:cNvPr id="0" name=""/>
        <dsp:cNvSpPr/>
      </dsp:nvSpPr>
      <dsp:spPr>
        <a:xfrm>
          <a:off x="3153825" y="945218"/>
          <a:ext cx="1097283" cy="807853"/>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rgbClr val="003F72">
              <a:alpha val="9000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30 or 90 days</a:t>
          </a:r>
        </a:p>
      </dsp:txBody>
      <dsp:txXfrm>
        <a:off x="3400714" y="945218"/>
        <a:ext cx="603505" cy="607909"/>
      </dsp:txXfrm>
    </dsp:sp>
    <dsp:sp modelId="{25B8808E-253A-4487-8196-76926395FDA1}">
      <dsp:nvSpPr>
        <dsp:cNvPr id="0" name=""/>
        <dsp:cNvSpPr/>
      </dsp:nvSpPr>
      <dsp:spPr>
        <a:xfrm>
          <a:off x="3586743" y="2403875"/>
          <a:ext cx="1097283" cy="807853"/>
        </a:xfrm>
        <a:prstGeom prst="downArrow">
          <a:avLst>
            <a:gd name="adj1" fmla="val 55000"/>
            <a:gd name="adj2" fmla="val 45000"/>
          </a:avLst>
        </a:prstGeom>
        <a:solidFill>
          <a:schemeClr val="lt1">
            <a:alpha val="90000"/>
            <a:tint val="40000"/>
            <a:hueOff val="0"/>
            <a:satOff val="0"/>
            <a:lumOff val="0"/>
            <a:alphaOff val="0"/>
          </a:schemeClr>
        </a:solidFill>
        <a:ln w="9525" cap="flat" cmpd="sng" algn="ctr">
          <a:solidFill>
            <a:srgbClr val="003F72">
              <a:alpha val="90000"/>
            </a:srgb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30 days</a:t>
          </a:r>
        </a:p>
      </dsp:txBody>
      <dsp:txXfrm>
        <a:off x="3833632" y="2403875"/>
        <a:ext cx="603505" cy="6079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52130C-5A4B-4750-844F-7CE472F6A586}">
      <dsp:nvSpPr>
        <dsp:cNvPr id="0" name=""/>
        <dsp:cNvSpPr/>
      </dsp:nvSpPr>
      <dsp:spPr>
        <a:xfrm>
          <a:off x="6125001" y="1633799"/>
          <a:ext cx="91440" cy="303175"/>
        </a:xfrm>
        <a:custGeom>
          <a:avLst/>
          <a:gdLst/>
          <a:ahLst/>
          <a:cxnLst/>
          <a:rect l="0" t="0" r="0" b="0"/>
          <a:pathLst>
            <a:path>
              <a:moveTo>
                <a:pt x="45720" y="0"/>
              </a:moveTo>
              <a:lnTo>
                <a:pt x="45720" y="137505"/>
              </a:lnTo>
              <a:lnTo>
                <a:pt x="60366" y="137505"/>
              </a:lnTo>
              <a:lnTo>
                <a:pt x="60366" y="303175"/>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D4E033E0-17E4-42CF-B1F7-04CEF634B1D6}">
      <dsp:nvSpPr>
        <dsp:cNvPr id="0" name=""/>
        <dsp:cNvSpPr/>
      </dsp:nvSpPr>
      <dsp:spPr>
        <a:xfrm>
          <a:off x="4188826" y="558874"/>
          <a:ext cx="1981895" cy="520108"/>
        </a:xfrm>
        <a:custGeom>
          <a:avLst/>
          <a:gdLst/>
          <a:ahLst/>
          <a:cxnLst/>
          <a:rect l="0" t="0" r="0" b="0"/>
          <a:pathLst>
            <a:path>
              <a:moveTo>
                <a:pt x="0" y="0"/>
              </a:moveTo>
              <a:lnTo>
                <a:pt x="0" y="354438"/>
              </a:lnTo>
              <a:lnTo>
                <a:pt x="1981895" y="354438"/>
              </a:lnTo>
              <a:lnTo>
                <a:pt x="1981895" y="520108"/>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72300E1F-5976-4E36-920B-A5B90B8153C7}">
      <dsp:nvSpPr>
        <dsp:cNvPr id="0" name=""/>
        <dsp:cNvSpPr/>
      </dsp:nvSpPr>
      <dsp:spPr>
        <a:xfrm>
          <a:off x="2103661" y="1638330"/>
          <a:ext cx="91440" cy="324933"/>
        </a:xfrm>
        <a:custGeom>
          <a:avLst/>
          <a:gdLst/>
          <a:ahLst/>
          <a:cxnLst/>
          <a:rect l="0" t="0" r="0" b="0"/>
          <a:pathLst>
            <a:path>
              <a:moveTo>
                <a:pt x="50065" y="0"/>
              </a:moveTo>
              <a:lnTo>
                <a:pt x="50065" y="159263"/>
              </a:lnTo>
              <a:lnTo>
                <a:pt x="45720" y="159263"/>
              </a:lnTo>
              <a:lnTo>
                <a:pt x="45720" y="324933"/>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EA2105AC-31DC-4E30-AD98-E9E4D0E539CA}">
      <dsp:nvSpPr>
        <dsp:cNvPr id="0" name=""/>
        <dsp:cNvSpPr/>
      </dsp:nvSpPr>
      <dsp:spPr>
        <a:xfrm>
          <a:off x="2153727" y="558874"/>
          <a:ext cx="2035098" cy="520108"/>
        </a:xfrm>
        <a:custGeom>
          <a:avLst/>
          <a:gdLst/>
          <a:ahLst/>
          <a:cxnLst/>
          <a:rect l="0" t="0" r="0" b="0"/>
          <a:pathLst>
            <a:path>
              <a:moveTo>
                <a:pt x="2035098" y="0"/>
              </a:moveTo>
              <a:lnTo>
                <a:pt x="2035098" y="354438"/>
              </a:lnTo>
              <a:lnTo>
                <a:pt x="0" y="354438"/>
              </a:lnTo>
              <a:lnTo>
                <a:pt x="0" y="520108"/>
              </a:lnTo>
            </a:path>
          </a:pathLst>
        </a:custGeom>
        <a:noFill/>
        <a:ln w="25400" cap="flat" cmpd="sng" algn="ctr">
          <a:solidFill>
            <a:srgbClr val="002060"/>
          </a:solidFill>
          <a:prstDash val="solid"/>
        </a:ln>
        <a:effectLst/>
      </dsp:spPr>
      <dsp:style>
        <a:lnRef idx="2">
          <a:scrgbClr r="0" g="0" b="0"/>
        </a:lnRef>
        <a:fillRef idx="0">
          <a:scrgbClr r="0" g="0" b="0"/>
        </a:fillRef>
        <a:effectRef idx="0">
          <a:scrgbClr r="0" g="0" b="0"/>
        </a:effectRef>
        <a:fontRef idx="minor"/>
      </dsp:style>
    </dsp:sp>
    <dsp:sp modelId="{1B88E427-DB90-4361-9FD4-199465DA214B}">
      <dsp:nvSpPr>
        <dsp:cNvPr id="0" name=""/>
        <dsp:cNvSpPr/>
      </dsp:nvSpPr>
      <dsp:spPr>
        <a:xfrm>
          <a:off x="1896481" y="1672"/>
          <a:ext cx="4584688" cy="557202"/>
        </a:xfrm>
        <a:prstGeom prst="roundRect">
          <a:avLst>
            <a:gd name="adj" fmla="val 10000"/>
          </a:avLst>
        </a:prstGeom>
        <a:solidFill>
          <a:srgbClr val="003F7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439564-BDBA-41F4-9C0B-0043208C871F}">
      <dsp:nvSpPr>
        <dsp:cNvPr id="0" name=""/>
        <dsp:cNvSpPr/>
      </dsp:nvSpPr>
      <dsp:spPr>
        <a:xfrm>
          <a:off x="2095185" y="190441"/>
          <a:ext cx="4584688" cy="557202"/>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rgbClr val="002060"/>
              </a:solidFill>
              <a:latin typeface="Arial" panose="020B0604020202020204" pitchFamily="34" charset="0"/>
              <a:cs typeface="Arial" panose="020B0604020202020204" pitchFamily="34" charset="0"/>
            </a:rPr>
            <a:t>DMC sends Debt Notice</a:t>
          </a:r>
        </a:p>
      </dsp:txBody>
      <dsp:txXfrm>
        <a:off x="2111505" y="206761"/>
        <a:ext cx="4552048" cy="524562"/>
      </dsp:txXfrm>
    </dsp:sp>
    <dsp:sp modelId="{96067D3C-0E4A-4180-A477-BC5DB8AE7FA7}">
      <dsp:nvSpPr>
        <dsp:cNvPr id="0" name=""/>
        <dsp:cNvSpPr/>
      </dsp:nvSpPr>
      <dsp:spPr>
        <a:xfrm>
          <a:off x="422250" y="1078982"/>
          <a:ext cx="3462954" cy="559348"/>
        </a:xfrm>
        <a:prstGeom prst="roundRect">
          <a:avLst>
            <a:gd name="adj" fmla="val 10000"/>
          </a:avLst>
        </a:prstGeom>
        <a:solidFill>
          <a:srgbClr val="0083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42E02D6-2E98-42E3-A875-B60DE85D1DA5}">
      <dsp:nvSpPr>
        <dsp:cNvPr id="0" name=""/>
        <dsp:cNvSpPr/>
      </dsp:nvSpPr>
      <dsp:spPr>
        <a:xfrm>
          <a:off x="620954" y="1267751"/>
          <a:ext cx="3462954" cy="559348"/>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Debtor contacts DMC</a:t>
          </a:r>
        </a:p>
      </dsp:txBody>
      <dsp:txXfrm>
        <a:off x="637337" y="1284134"/>
        <a:ext cx="3430188" cy="526582"/>
      </dsp:txXfrm>
    </dsp:sp>
    <dsp:sp modelId="{8D675673-1525-43B8-9721-FD92977CC32D}">
      <dsp:nvSpPr>
        <dsp:cNvPr id="0" name=""/>
        <dsp:cNvSpPr/>
      </dsp:nvSpPr>
      <dsp:spPr>
        <a:xfrm>
          <a:off x="223548" y="1963264"/>
          <a:ext cx="3851667" cy="2680320"/>
        </a:xfrm>
        <a:prstGeom prst="roundRect">
          <a:avLst>
            <a:gd name="adj" fmla="val 10000"/>
          </a:avLst>
        </a:prstGeom>
        <a:solidFill>
          <a:srgbClr val="0083BE"/>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1E0A3F-5D2D-410E-B9F7-05EE91594043}">
      <dsp:nvSpPr>
        <dsp:cNvPr id="0" name=""/>
        <dsp:cNvSpPr/>
      </dsp:nvSpPr>
      <dsp:spPr>
        <a:xfrm>
          <a:off x="422252" y="2152032"/>
          <a:ext cx="3851667" cy="2680320"/>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ts val="756"/>
            </a:spcAft>
            <a:buNone/>
          </a:pPr>
          <a:r>
            <a:rPr lang="en-US" sz="2000" b="1" kern="1200" dirty="0">
              <a:solidFill>
                <a:srgbClr val="002060"/>
              </a:solidFill>
              <a:latin typeface="+mj-lt"/>
              <a:sym typeface="Wingdings"/>
            </a:rPr>
            <a:t> </a:t>
          </a:r>
          <a:r>
            <a:rPr lang="en-US" sz="1800" b="1" kern="1200" dirty="0">
              <a:solidFill>
                <a:srgbClr val="002060"/>
              </a:solidFill>
              <a:latin typeface="Arial" panose="020B0604020202020204" pitchFamily="34" charset="0"/>
              <a:cs typeface="Arial" panose="020B0604020202020204" pitchFamily="34" charset="0"/>
            </a:rPr>
            <a:t>Pay In Full</a:t>
          </a:r>
        </a:p>
        <a:p>
          <a:pPr marL="0" lvl="0" indent="0" algn="l" defTabSz="889000">
            <a:lnSpc>
              <a:spcPct val="9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Benefits Offset in Full or in Part</a:t>
          </a:r>
        </a:p>
        <a:p>
          <a:pPr marL="0" lvl="0" indent="0" algn="l" defTabSz="889000">
            <a:lnSpc>
              <a:spcPct val="9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Payment plan</a:t>
          </a:r>
        </a:p>
        <a:p>
          <a:pPr marL="0" lvl="0" indent="0" algn="l" defTabSz="889000">
            <a:lnSpc>
              <a:spcPct val="10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Compromise</a:t>
          </a:r>
        </a:p>
        <a:p>
          <a:pPr marL="0" lvl="0" indent="0" algn="l" defTabSz="889000">
            <a:lnSpc>
              <a:spcPct val="9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Waiver/Waiver Reconsideration</a:t>
          </a:r>
        </a:p>
        <a:p>
          <a:pPr marL="0" lvl="0" indent="0" algn="l" defTabSz="889000">
            <a:lnSpc>
              <a:spcPct val="9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Dispute</a:t>
          </a:r>
        </a:p>
        <a:p>
          <a:pPr marL="0" lvl="0" indent="0" algn="l" defTabSz="889000">
            <a:lnSpc>
              <a:spcPct val="90000"/>
            </a:lnSpc>
            <a:spcBef>
              <a:spcPct val="0"/>
            </a:spcBef>
            <a:spcAft>
              <a:spcPts val="756"/>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Temporary Suspension</a:t>
          </a:r>
        </a:p>
      </dsp:txBody>
      <dsp:txXfrm>
        <a:off x="500756" y="2230536"/>
        <a:ext cx="3694659" cy="2523312"/>
      </dsp:txXfrm>
    </dsp:sp>
    <dsp:sp modelId="{A548BD0E-E7C8-4375-9897-80CC9D37DAC7}">
      <dsp:nvSpPr>
        <dsp:cNvPr id="0" name=""/>
        <dsp:cNvSpPr/>
      </dsp:nvSpPr>
      <dsp:spPr>
        <a:xfrm>
          <a:off x="4386041" y="1078982"/>
          <a:ext cx="3569360" cy="554817"/>
        </a:xfrm>
        <a:prstGeom prst="roundRect">
          <a:avLst>
            <a:gd name="adj" fmla="val 10000"/>
          </a:avLst>
        </a:prstGeom>
        <a:solidFill>
          <a:srgbClr val="7724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AC8D37-0704-4BA9-A1CA-39983DB82795}">
      <dsp:nvSpPr>
        <dsp:cNvPr id="0" name=""/>
        <dsp:cNvSpPr/>
      </dsp:nvSpPr>
      <dsp:spPr>
        <a:xfrm>
          <a:off x="4584745" y="1267751"/>
          <a:ext cx="3569360" cy="554817"/>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a:solidFill>
                <a:srgbClr val="002060"/>
              </a:solidFill>
              <a:latin typeface="Arial" panose="020B0604020202020204" pitchFamily="34" charset="0"/>
              <a:cs typeface="Arial" panose="020B0604020202020204" pitchFamily="34" charset="0"/>
            </a:rPr>
            <a:t>No Action/Payment</a:t>
          </a:r>
        </a:p>
      </dsp:txBody>
      <dsp:txXfrm>
        <a:off x="4600995" y="1284001"/>
        <a:ext cx="3536860" cy="522317"/>
      </dsp:txXfrm>
    </dsp:sp>
    <dsp:sp modelId="{F09FC131-2284-4C76-B854-F3B2DB0C0517}">
      <dsp:nvSpPr>
        <dsp:cNvPr id="0" name=""/>
        <dsp:cNvSpPr/>
      </dsp:nvSpPr>
      <dsp:spPr>
        <a:xfrm>
          <a:off x="4491616" y="1936975"/>
          <a:ext cx="3387504" cy="2412944"/>
        </a:xfrm>
        <a:prstGeom prst="roundRect">
          <a:avLst>
            <a:gd name="adj" fmla="val 10000"/>
          </a:avLst>
        </a:prstGeom>
        <a:solidFill>
          <a:srgbClr val="77243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729032-C153-4CCB-9239-E159F7D952AA}">
      <dsp:nvSpPr>
        <dsp:cNvPr id="0" name=""/>
        <dsp:cNvSpPr/>
      </dsp:nvSpPr>
      <dsp:spPr>
        <a:xfrm>
          <a:off x="4690320" y="2125743"/>
          <a:ext cx="3387504" cy="2412944"/>
        </a:xfrm>
        <a:prstGeom prst="roundRect">
          <a:avLst>
            <a:gd name="adj" fmla="val 10000"/>
          </a:avLst>
        </a:prstGeom>
        <a:solidFill>
          <a:schemeClr val="lt1">
            <a:alpha val="90000"/>
            <a:hueOff val="0"/>
            <a:satOff val="0"/>
            <a:lumOff val="0"/>
            <a:alphaOff val="0"/>
          </a:schemeClr>
        </a:solidFill>
        <a:ln w="25400" cap="flat" cmpd="sng" algn="ctr">
          <a:solidFill>
            <a:srgbClr val="002060"/>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solidFill>
                <a:srgbClr val="002060"/>
              </a:solidFill>
              <a:latin typeface="+mj-lt"/>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Benefits offset in Full</a:t>
          </a:r>
        </a:p>
        <a:p>
          <a:pPr marL="0" lvl="0" indent="0" algn="l" defTabSz="800100">
            <a:lnSpc>
              <a:spcPct val="90000"/>
            </a:lnSpc>
            <a:spcBef>
              <a:spcPct val="0"/>
            </a:spcBef>
            <a:spcAft>
              <a:spcPct val="35000"/>
            </a:spcAft>
            <a:buNone/>
          </a:pPr>
          <a:r>
            <a:rPr lang="en-US" sz="1800" b="1" kern="1200" dirty="0">
              <a:solidFill>
                <a:srgbClr val="002060"/>
              </a:solidFill>
              <a:latin typeface="Arial" panose="020B0604020202020204" pitchFamily="34" charset="0"/>
              <a:cs typeface="Arial" panose="020B0604020202020204" pitchFamily="34" charset="0"/>
              <a:sym typeface="Wingdings"/>
            </a:rPr>
            <a:t> </a:t>
          </a:r>
          <a:r>
            <a:rPr lang="en-US" sz="1800" b="1" kern="1200" dirty="0">
              <a:solidFill>
                <a:srgbClr val="002060"/>
              </a:solidFill>
              <a:latin typeface="Arial" panose="020B0604020202020204" pitchFamily="34" charset="0"/>
              <a:cs typeface="Arial" panose="020B0604020202020204" pitchFamily="34" charset="0"/>
            </a:rPr>
            <a:t>Referral to:</a:t>
          </a:r>
        </a:p>
        <a:p>
          <a:pPr marL="0" lvl="0" indent="0" algn="l" defTabSz="800100">
            <a:lnSpc>
              <a:spcPct val="90000"/>
            </a:lnSpc>
            <a:spcBef>
              <a:spcPct val="0"/>
            </a:spcBef>
            <a:spcAft>
              <a:spcPct val="35000"/>
            </a:spcAft>
            <a:buNone/>
          </a:pPr>
          <a:r>
            <a:rPr lang="en-US" sz="1800" b="1" kern="1200" dirty="0">
              <a:solidFill>
                <a:srgbClr val="002060"/>
              </a:solidFill>
              <a:latin typeface="Arial" panose="020B0604020202020204" pitchFamily="34" charset="0"/>
              <a:cs typeface="Arial" panose="020B0604020202020204" pitchFamily="34" charset="0"/>
            </a:rPr>
            <a:t>  - TOP</a:t>
          </a:r>
        </a:p>
        <a:p>
          <a:pPr marL="0" lvl="0" indent="0" algn="l" defTabSz="800100">
            <a:lnSpc>
              <a:spcPct val="90000"/>
            </a:lnSpc>
            <a:spcBef>
              <a:spcPct val="0"/>
            </a:spcBef>
            <a:spcAft>
              <a:spcPct val="35000"/>
            </a:spcAft>
            <a:buNone/>
          </a:pPr>
          <a:r>
            <a:rPr lang="en-US" sz="1800" b="1" kern="1200" dirty="0">
              <a:solidFill>
                <a:srgbClr val="002060"/>
              </a:solidFill>
              <a:latin typeface="Arial" panose="020B0604020202020204" pitchFamily="34" charset="0"/>
              <a:cs typeface="Arial" panose="020B0604020202020204" pitchFamily="34" charset="0"/>
            </a:rPr>
            <a:t>  - Cross-Servicing</a:t>
          </a:r>
        </a:p>
        <a:p>
          <a:pPr marL="0" lvl="0" indent="0" algn="l" defTabSz="800100">
            <a:lnSpc>
              <a:spcPct val="90000"/>
            </a:lnSpc>
            <a:spcBef>
              <a:spcPct val="0"/>
            </a:spcBef>
            <a:spcAft>
              <a:spcPct val="35000"/>
            </a:spcAft>
            <a:buNone/>
          </a:pPr>
          <a:endParaRPr lang="en-US" sz="1800" b="1"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endParaRPr lang="en-US" sz="1800" b="1" kern="1200" dirty="0">
            <a:solidFill>
              <a:srgbClr val="002060"/>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n-US" sz="1800" b="1" kern="1200" dirty="0">
              <a:solidFill>
                <a:srgbClr val="002060"/>
              </a:solidFill>
              <a:latin typeface="Arial" panose="020B0604020202020204" pitchFamily="34" charset="0"/>
              <a:cs typeface="Arial" panose="020B0604020202020204" pitchFamily="34" charset="0"/>
            </a:rPr>
            <a:t>              </a:t>
          </a:r>
          <a:r>
            <a:rPr lang="en-US" sz="1800" b="1" kern="1200" dirty="0">
              <a:latin typeface="Arial" panose="020B0604020202020204" pitchFamily="34" charset="0"/>
              <a:cs typeface="Arial" panose="020B0604020202020204" pitchFamily="34" charset="0"/>
            </a:rPr>
            <a:t>                                                               </a:t>
          </a:r>
        </a:p>
      </dsp:txBody>
      <dsp:txXfrm>
        <a:off x="4760993" y="2196416"/>
        <a:ext cx="3246158" cy="227159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5750440" y="1568048"/>
          <a:ext cx="4505053" cy="137642"/>
        </a:xfrm>
        <a:custGeom>
          <a:avLst/>
          <a:gdLst/>
          <a:ahLst/>
          <a:cxnLst/>
          <a:rect l="0" t="0" r="0" b="0"/>
          <a:pathLst>
            <a:path>
              <a:moveTo>
                <a:pt x="0" y="137642"/>
              </a:moveTo>
              <a:lnTo>
                <a:pt x="4505053"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5750440" y="1705691"/>
          <a:ext cx="220408" cy="532548"/>
        </a:xfrm>
        <a:custGeom>
          <a:avLst/>
          <a:gdLst/>
          <a:ahLst/>
          <a:cxnLst/>
          <a:rect l="0" t="0" r="0" b="0"/>
          <a:pathLst>
            <a:path>
              <a:moveTo>
                <a:pt x="0" y="0"/>
              </a:moveTo>
              <a:lnTo>
                <a:pt x="0" y="223833"/>
              </a:lnTo>
              <a:lnTo>
                <a:pt x="220408" y="223833"/>
              </a:lnTo>
              <a:lnTo>
                <a:pt x="220408" y="53254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698199" y="1453367"/>
          <a:ext cx="4052241" cy="252323"/>
        </a:xfrm>
        <a:custGeom>
          <a:avLst/>
          <a:gdLst/>
          <a:ahLst/>
          <a:cxnLst/>
          <a:rect l="0" t="0" r="0" b="0"/>
          <a:pathLst>
            <a:path>
              <a:moveTo>
                <a:pt x="4052241" y="252323"/>
              </a:moveTo>
              <a:lnTo>
                <a:pt x="0" y="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974210" y="63296"/>
          <a:ext cx="3552460" cy="1642395"/>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Arial" panose="020B0604020202020204" pitchFamily="34" charset="0"/>
              <a:cs typeface="Arial" panose="020B0604020202020204" pitchFamily="34" charset="0"/>
            </a:rPr>
            <a:t>OBJECTIVES</a:t>
          </a:r>
          <a:r>
            <a:rPr lang="en-US" sz="2800" kern="1200" dirty="0"/>
            <a:t>:</a:t>
          </a:r>
        </a:p>
      </dsp:txBody>
      <dsp:txXfrm>
        <a:off x="3974210" y="63296"/>
        <a:ext cx="3552460" cy="1642395"/>
      </dsp:txXfrm>
    </dsp:sp>
    <dsp:sp modelId="{BF050A75-3F37-4B42-8A40-85FAE639F1FA}">
      <dsp:nvSpPr>
        <dsp:cNvPr id="0" name=""/>
        <dsp:cNvSpPr/>
      </dsp:nvSpPr>
      <dsp:spPr>
        <a:xfrm>
          <a:off x="105595" y="1453367"/>
          <a:ext cx="3185207" cy="327776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Define and differentiate between Active Duty, ACDUTRA, INACDUTRA, and State Active Duty</a:t>
          </a:r>
          <a:r>
            <a:rPr lang="en-US" sz="2800" kern="1200" dirty="0">
              <a:latin typeface="Arial" panose="020B0604020202020204" pitchFamily="34" charset="0"/>
              <a:cs typeface="Arial" panose="020B0604020202020204" pitchFamily="34" charset="0"/>
            </a:rPr>
            <a:t>. </a:t>
          </a:r>
        </a:p>
        <a:p>
          <a:pPr marL="0" lvl="0" indent="0" algn="ctr" defTabSz="1244600">
            <a:lnSpc>
              <a:spcPct val="90000"/>
            </a:lnSpc>
            <a:spcBef>
              <a:spcPct val="0"/>
            </a:spcBef>
            <a:spcAft>
              <a:spcPct val="35000"/>
            </a:spcAft>
            <a:buNone/>
          </a:pPr>
          <a:endParaRPr lang="en-US" sz="1500" kern="1200" dirty="0"/>
        </a:p>
      </dsp:txBody>
      <dsp:txXfrm>
        <a:off x="105595" y="1453367"/>
        <a:ext cx="3185207" cy="3277763"/>
      </dsp:txXfrm>
    </dsp:sp>
    <dsp:sp modelId="{A8039CA1-A1AB-4140-A0F4-E234D708912A}">
      <dsp:nvSpPr>
        <dsp:cNvPr id="0" name=""/>
        <dsp:cNvSpPr/>
      </dsp:nvSpPr>
      <dsp:spPr>
        <a:xfrm>
          <a:off x="4276751" y="2238239"/>
          <a:ext cx="3388194" cy="319582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en-US" sz="2800" kern="1200" dirty="0">
              <a:solidFill>
                <a:schemeClr val="bg1"/>
              </a:solidFill>
              <a:latin typeface="Arial" panose="020B0604020202020204" pitchFamily="34" charset="0"/>
              <a:cs typeface="Arial" panose="020B0604020202020204" pitchFamily="34" charset="0"/>
            </a:rPr>
            <a:t>Explain how ROTC and Service Academies affect VA benefits</a:t>
          </a:r>
        </a:p>
      </dsp:txBody>
      <dsp:txXfrm>
        <a:off x="4276751" y="2238239"/>
        <a:ext cx="3388194" cy="3195821"/>
      </dsp:txXfrm>
    </dsp:sp>
    <dsp:sp modelId="{6814B777-7FBE-462D-864A-4D3083DD24A0}">
      <dsp:nvSpPr>
        <dsp:cNvPr id="0" name=""/>
        <dsp:cNvSpPr/>
      </dsp:nvSpPr>
      <dsp:spPr>
        <a:xfrm>
          <a:off x="8776189" y="1568048"/>
          <a:ext cx="2958610" cy="331200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solidFill>
                <a:schemeClr val="bg1"/>
              </a:solidFill>
              <a:latin typeface="Arial" panose="020B0604020202020204" pitchFamily="34" charset="0"/>
              <a:cs typeface="Arial" panose="020B0604020202020204" pitchFamily="34" charset="0"/>
            </a:rPr>
            <a:t>Explain </a:t>
          </a:r>
          <a:r>
            <a:rPr lang="en-US" sz="2800" kern="1200" dirty="0">
              <a:solidFill>
                <a:schemeClr val="bg1"/>
              </a:solidFill>
              <a:latin typeface="Arial" panose="020B0604020202020204" pitchFamily="34" charset="0"/>
              <a:cs typeface="Arial" panose="020B0604020202020204" pitchFamily="34" charset="0"/>
            </a:rPr>
            <a:t>travel</a:t>
          </a:r>
          <a:r>
            <a:rPr lang="en-US" sz="3300" kern="1200" dirty="0">
              <a:solidFill>
                <a:schemeClr val="bg1"/>
              </a:solidFill>
              <a:latin typeface="Arial" panose="020B0604020202020204" pitchFamily="34" charset="0"/>
              <a:cs typeface="Arial" panose="020B0604020202020204" pitchFamily="34" charset="0"/>
            </a:rPr>
            <a:t> status</a:t>
          </a:r>
        </a:p>
      </dsp:txBody>
      <dsp:txXfrm>
        <a:off x="8776189" y="1568048"/>
        <a:ext cx="2958610" cy="33120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4673180" y="2229276"/>
          <a:ext cx="3306309" cy="573822"/>
        </a:xfrm>
        <a:custGeom>
          <a:avLst/>
          <a:gdLst/>
          <a:ahLst/>
          <a:cxnLst/>
          <a:rect l="0" t="0" r="0" b="0"/>
          <a:pathLst>
            <a:path>
              <a:moveTo>
                <a:pt x="0" y="0"/>
              </a:moveTo>
              <a:lnTo>
                <a:pt x="0" y="286911"/>
              </a:lnTo>
              <a:lnTo>
                <a:pt x="3306309" y="286911"/>
              </a:lnTo>
              <a:lnTo>
                <a:pt x="3306309"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4627460" y="2229276"/>
          <a:ext cx="91440" cy="573822"/>
        </a:xfrm>
        <a:custGeom>
          <a:avLst/>
          <a:gdLst/>
          <a:ahLst/>
          <a:cxnLst/>
          <a:rect l="0" t="0" r="0" b="0"/>
          <a:pathLst>
            <a:path>
              <a:moveTo>
                <a:pt x="45720" y="0"/>
              </a:moveTo>
              <a:lnTo>
                <a:pt x="45720"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366871" y="2229276"/>
          <a:ext cx="3306309" cy="573822"/>
        </a:xfrm>
        <a:custGeom>
          <a:avLst/>
          <a:gdLst/>
          <a:ahLst/>
          <a:cxnLst/>
          <a:rect l="0" t="0" r="0" b="0"/>
          <a:pathLst>
            <a:path>
              <a:moveTo>
                <a:pt x="3306309" y="0"/>
              </a:moveTo>
              <a:lnTo>
                <a:pt x="3306309" y="286911"/>
              </a:lnTo>
              <a:lnTo>
                <a:pt x="0" y="286911"/>
              </a:lnTo>
              <a:lnTo>
                <a:pt x="0" y="57382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306936" y="863033"/>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OBJECTIVES:</a:t>
          </a:r>
        </a:p>
      </dsp:txBody>
      <dsp:txXfrm>
        <a:off x="3306936" y="863033"/>
        <a:ext cx="2732487" cy="1366243"/>
      </dsp:txXfrm>
    </dsp:sp>
    <dsp:sp modelId="{BF050A75-3F37-4B42-8A40-85FAE639F1FA}">
      <dsp:nvSpPr>
        <dsp:cNvPr id="0" name=""/>
        <dsp:cNvSpPr/>
      </dsp:nvSpPr>
      <dsp:spPr>
        <a:xfrm>
          <a:off x="627"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Describe the basic steps in processing a claim for benefits. </a:t>
          </a:r>
        </a:p>
        <a:p>
          <a:pPr marL="0" lvl="0" indent="0" algn="ctr" defTabSz="800100">
            <a:lnSpc>
              <a:spcPct val="90000"/>
            </a:lnSpc>
            <a:spcBef>
              <a:spcPct val="0"/>
            </a:spcBef>
            <a:spcAft>
              <a:spcPct val="35000"/>
            </a:spcAft>
            <a:buNone/>
          </a:pPr>
          <a:endParaRPr lang="en-US" sz="1800" kern="1200" dirty="0"/>
        </a:p>
      </dsp:txBody>
      <dsp:txXfrm>
        <a:off x="627" y="2803099"/>
        <a:ext cx="2732487" cy="1366243"/>
      </dsp:txXfrm>
    </dsp:sp>
    <dsp:sp modelId="{A8039CA1-A1AB-4140-A0F4-E234D708912A}">
      <dsp:nvSpPr>
        <dsp:cNvPr id="0" name=""/>
        <dsp:cNvSpPr/>
      </dsp:nvSpPr>
      <dsp:spPr>
        <a:xfrm>
          <a:off x="3306936"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Describe the importance of Line of Duty (LOD) Determinations</a:t>
          </a:r>
        </a:p>
      </dsp:txBody>
      <dsp:txXfrm>
        <a:off x="3306936" y="2803099"/>
        <a:ext cx="2732487" cy="1366243"/>
      </dsp:txXfrm>
    </dsp:sp>
    <dsp:sp modelId="{6814B777-7FBE-462D-864A-4D3083DD24A0}">
      <dsp:nvSpPr>
        <dsp:cNvPr id="0" name=""/>
        <dsp:cNvSpPr/>
      </dsp:nvSpPr>
      <dsp:spPr>
        <a:xfrm>
          <a:off x="6613246" y="2803099"/>
          <a:ext cx="2732487" cy="1366243"/>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Arial" panose="020B0604020202020204" pitchFamily="34" charset="0"/>
              <a:cs typeface="Arial" panose="020B0604020202020204" pitchFamily="34" charset="0"/>
            </a:rPr>
            <a:t>List other sources of evidence that may be needed in support of a claim</a:t>
          </a:r>
        </a:p>
        <a:p>
          <a:pPr marL="0" lvl="0" indent="0" algn="ctr" defTabSz="800100">
            <a:lnSpc>
              <a:spcPct val="90000"/>
            </a:lnSpc>
            <a:spcBef>
              <a:spcPct val="0"/>
            </a:spcBef>
            <a:spcAft>
              <a:spcPct val="35000"/>
            </a:spcAft>
            <a:buNone/>
          </a:pPr>
          <a:endParaRPr lang="en-US" sz="1800" kern="1200" dirty="0"/>
        </a:p>
      </dsp:txBody>
      <dsp:txXfrm>
        <a:off x="6613246" y="2803099"/>
        <a:ext cx="2732487" cy="13662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46064-E5A8-4D03-A610-3E21645F3F78}">
      <dsp:nvSpPr>
        <dsp:cNvPr id="0" name=""/>
        <dsp:cNvSpPr/>
      </dsp:nvSpPr>
      <dsp:spPr>
        <a:xfrm>
          <a:off x="5356284" y="1903959"/>
          <a:ext cx="3789610" cy="657701"/>
        </a:xfrm>
        <a:custGeom>
          <a:avLst/>
          <a:gdLst/>
          <a:ahLst/>
          <a:cxnLst/>
          <a:rect l="0" t="0" r="0" b="0"/>
          <a:pathLst>
            <a:path>
              <a:moveTo>
                <a:pt x="0" y="0"/>
              </a:moveTo>
              <a:lnTo>
                <a:pt x="0" y="328850"/>
              </a:lnTo>
              <a:lnTo>
                <a:pt x="3789610" y="328850"/>
              </a:lnTo>
              <a:lnTo>
                <a:pt x="378961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63F7449-6A82-4F20-9DF8-23E33B756B3F}">
      <dsp:nvSpPr>
        <dsp:cNvPr id="0" name=""/>
        <dsp:cNvSpPr/>
      </dsp:nvSpPr>
      <dsp:spPr>
        <a:xfrm>
          <a:off x="5310564" y="1903959"/>
          <a:ext cx="91440" cy="657701"/>
        </a:xfrm>
        <a:custGeom>
          <a:avLst/>
          <a:gdLst/>
          <a:ahLst/>
          <a:cxnLst/>
          <a:rect l="0" t="0" r="0" b="0"/>
          <a:pathLst>
            <a:path>
              <a:moveTo>
                <a:pt x="45720" y="0"/>
              </a:moveTo>
              <a:lnTo>
                <a:pt x="4572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640280-5DAA-426A-B785-6FCB9AA0AFBE}">
      <dsp:nvSpPr>
        <dsp:cNvPr id="0" name=""/>
        <dsp:cNvSpPr/>
      </dsp:nvSpPr>
      <dsp:spPr>
        <a:xfrm>
          <a:off x="1566674" y="1903959"/>
          <a:ext cx="3789610" cy="657701"/>
        </a:xfrm>
        <a:custGeom>
          <a:avLst/>
          <a:gdLst/>
          <a:ahLst/>
          <a:cxnLst/>
          <a:rect l="0" t="0" r="0" b="0"/>
          <a:pathLst>
            <a:path>
              <a:moveTo>
                <a:pt x="3789610" y="0"/>
              </a:moveTo>
              <a:lnTo>
                <a:pt x="3789610" y="328850"/>
              </a:lnTo>
              <a:lnTo>
                <a:pt x="0" y="328850"/>
              </a:lnTo>
              <a:lnTo>
                <a:pt x="0" y="657701"/>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C5A3CD-0FCE-486B-84D6-8CEED0ACBF0E}">
      <dsp:nvSpPr>
        <dsp:cNvPr id="0" name=""/>
        <dsp:cNvSpPr/>
      </dsp:nvSpPr>
      <dsp:spPr>
        <a:xfrm>
          <a:off x="3790330" y="338005"/>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OBJECTIVES:</a:t>
          </a:r>
        </a:p>
      </dsp:txBody>
      <dsp:txXfrm>
        <a:off x="3790330" y="338005"/>
        <a:ext cx="3131909" cy="1565954"/>
      </dsp:txXfrm>
    </dsp:sp>
    <dsp:sp modelId="{BF050A75-3F37-4B42-8A40-85FAE639F1FA}">
      <dsp:nvSpPr>
        <dsp:cNvPr id="0" name=""/>
        <dsp:cNvSpPr/>
      </dsp:nvSpPr>
      <dsp:spPr>
        <a:xfrm>
          <a:off x="719"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the effect that returning to Active Duty</a:t>
          </a:r>
        </a:p>
      </dsp:txBody>
      <dsp:txXfrm>
        <a:off x="719" y="2561661"/>
        <a:ext cx="3131909" cy="1565954"/>
      </dsp:txXfrm>
    </dsp:sp>
    <dsp:sp modelId="{A8039CA1-A1AB-4140-A0F4-E234D708912A}">
      <dsp:nvSpPr>
        <dsp:cNvPr id="0" name=""/>
        <dsp:cNvSpPr/>
      </dsp:nvSpPr>
      <dsp:spPr>
        <a:xfrm>
          <a:off x="3790330"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the steps that VA takes to process drill/training days</a:t>
          </a:r>
        </a:p>
      </dsp:txBody>
      <dsp:txXfrm>
        <a:off x="3790330" y="2561661"/>
        <a:ext cx="3131909" cy="1565954"/>
      </dsp:txXfrm>
    </dsp:sp>
    <dsp:sp modelId="{6814B777-7FBE-462D-864A-4D3083DD24A0}">
      <dsp:nvSpPr>
        <dsp:cNvPr id="0" name=""/>
        <dsp:cNvSpPr/>
      </dsp:nvSpPr>
      <dsp:spPr>
        <a:xfrm>
          <a:off x="7579940" y="2561661"/>
          <a:ext cx="3131909" cy="156595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panose="020B0604020202020204" pitchFamily="34" charset="0"/>
              <a:cs typeface="Arial" panose="020B0604020202020204" pitchFamily="34" charset="0"/>
            </a:rPr>
            <a:t>Describe Reserve and NG retirement benefits affects compensation and pension benefits</a:t>
          </a:r>
        </a:p>
      </dsp:txBody>
      <dsp:txXfrm>
        <a:off x="7579940" y="2561661"/>
        <a:ext cx="3131909" cy="156595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AB50A6-3236-4867-AE18-41A7A9EEB2E0}">
      <dsp:nvSpPr>
        <dsp:cNvPr id="0" name=""/>
        <dsp:cNvSpPr/>
      </dsp:nvSpPr>
      <dsp:spPr>
        <a:xfrm>
          <a:off x="3813516" y="42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Life Insurance</a:t>
          </a:r>
        </a:p>
      </dsp:txBody>
      <dsp:txXfrm>
        <a:off x="3846398" y="33302"/>
        <a:ext cx="4224442" cy="607829"/>
      </dsp:txXfrm>
    </dsp:sp>
    <dsp:sp modelId="{6D0A51B8-B494-4EA8-B29A-A815D44C2FDA}">
      <dsp:nvSpPr>
        <dsp:cNvPr id="0" name=""/>
        <dsp:cNvSpPr/>
      </dsp:nvSpPr>
      <dsp:spPr>
        <a:xfrm>
          <a:off x="3813516" y="707693"/>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Home Loan</a:t>
          </a:r>
        </a:p>
      </dsp:txBody>
      <dsp:txXfrm>
        <a:off x="3846398" y="740575"/>
        <a:ext cx="4224442" cy="607829"/>
      </dsp:txXfrm>
    </dsp:sp>
    <dsp:sp modelId="{E48E47D3-BD38-48B5-9D0B-5AD57F92DEA0}">
      <dsp:nvSpPr>
        <dsp:cNvPr id="0" name=""/>
        <dsp:cNvSpPr/>
      </dsp:nvSpPr>
      <dsp:spPr>
        <a:xfrm>
          <a:off x="3813516" y="141496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Health Care</a:t>
          </a:r>
        </a:p>
      </dsp:txBody>
      <dsp:txXfrm>
        <a:off x="3846398" y="1447849"/>
        <a:ext cx="4224442" cy="607829"/>
      </dsp:txXfrm>
    </dsp:sp>
    <dsp:sp modelId="{DE39263B-D875-42D5-B5FE-8C33BC70599B}">
      <dsp:nvSpPr>
        <dsp:cNvPr id="0" name=""/>
        <dsp:cNvSpPr/>
      </dsp:nvSpPr>
      <dsp:spPr>
        <a:xfrm>
          <a:off x="3813516" y="212224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Education</a:t>
          </a:r>
        </a:p>
      </dsp:txBody>
      <dsp:txXfrm>
        <a:off x="3846398" y="2155122"/>
        <a:ext cx="4224442" cy="607829"/>
      </dsp:txXfrm>
    </dsp:sp>
    <dsp:sp modelId="{A6F09E19-CA79-4EF4-B2E9-66296AB6110E}">
      <dsp:nvSpPr>
        <dsp:cNvPr id="0" name=""/>
        <dsp:cNvSpPr/>
      </dsp:nvSpPr>
      <dsp:spPr>
        <a:xfrm>
          <a:off x="3813516" y="2829514"/>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Burial</a:t>
          </a:r>
        </a:p>
      </dsp:txBody>
      <dsp:txXfrm>
        <a:off x="3846398" y="2862396"/>
        <a:ext cx="4224442" cy="607829"/>
      </dsp:txXfrm>
    </dsp:sp>
    <dsp:sp modelId="{03189A77-53D0-4297-B9C5-151D10A53F37}">
      <dsp:nvSpPr>
        <dsp:cNvPr id="0" name=""/>
        <dsp:cNvSpPr/>
      </dsp:nvSpPr>
      <dsp:spPr>
        <a:xfrm>
          <a:off x="3813516" y="3536787"/>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Pension</a:t>
          </a:r>
        </a:p>
      </dsp:txBody>
      <dsp:txXfrm>
        <a:off x="3846398" y="3569669"/>
        <a:ext cx="4224442" cy="607829"/>
      </dsp:txXfrm>
    </dsp:sp>
    <dsp:sp modelId="{B5DF8EE0-1136-4522-94F2-61D2F80227FD}">
      <dsp:nvSpPr>
        <dsp:cNvPr id="0" name=""/>
        <dsp:cNvSpPr/>
      </dsp:nvSpPr>
      <dsp:spPr>
        <a:xfrm>
          <a:off x="3813516" y="4244060"/>
          <a:ext cx="4290206" cy="67359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a:lnSpc>
              <a:spcPct val="90000"/>
            </a:lnSpc>
            <a:spcBef>
              <a:spcPct val="0"/>
            </a:spcBef>
            <a:spcAft>
              <a:spcPct val="35000"/>
            </a:spcAft>
            <a:buNone/>
          </a:pPr>
          <a:r>
            <a:rPr lang="en-US" sz="2000" kern="1200" dirty="0"/>
            <a:t>Vocational Readiness and Employment</a:t>
          </a:r>
        </a:p>
      </dsp:txBody>
      <dsp:txXfrm>
        <a:off x="3846398" y="4276942"/>
        <a:ext cx="4224442" cy="607829"/>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761C1D-71A6-4E32-84A2-9C3973197C88}">
      <dsp:nvSpPr>
        <dsp:cNvPr id="0" name=""/>
        <dsp:cNvSpPr/>
      </dsp:nvSpPr>
      <dsp:spPr>
        <a:xfrm>
          <a:off x="1283" y="593261"/>
          <a:ext cx="4672458" cy="2336229"/>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dirty="0"/>
            <a:t>An apportionment of an incarcerated veteran’s VA benefits is not granted automatically to the veteran’s dependents.</a:t>
          </a:r>
        </a:p>
      </dsp:txBody>
      <dsp:txXfrm>
        <a:off x="69709" y="661687"/>
        <a:ext cx="4535606" cy="2199377"/>
      </dsp:txXfrm>
    </dsp:sp>
    <dsp:sp modelId="{F7B7F116-F2D8-4AFB-8472-2D9A521ACAE0}">
      <dsp:nvSpPr>
        <dsp:cNvPr id="0" name=""/>
        <dsp:cNvSpPr/>
      </dsp:nvSpPr>
      <dsp:spPr>
        <a:xfrm>
          <a:off x="5841857" y="593261"/>
          <a:ext cx="4672458" cy="2336229"/>
        </a:xfrm>
        <a:prstGeom prst="roundRect">
          <a:avLst>
            <a:gd name="adj" fmla="val 10000"/>
          </a:avLst>
        </a:prstGeom>
        <a:gradFill rotWithShape="0">
          <a:gsLst>
            <a:gs pos="0">
              <a:schemeClr val="accent2">
                <a:hueOff val="-1455363"/>
                <a:satOff val="-83928"/>
                <a:lumOff val="8628"/>
                <a:alphaOff val="0"/>
                <a:satMod val="103000"/>
                <a:lumMod val="102000"/>
                <a:tint val="94000"/>
              </a:schemeClr>
            </a:gs>
            <a:gs pos="50000">
              <a:schemeClr val="accent2">
                <a:hueOff val="-1455363"/>
                <a:satOff val="-83928"/>
                <a:lumOff val="8628"/>
                <a:alphaOff val="0"/>
                <a:satMod val="110000"/>
                <a:lumMod val="100000"/>
                <a:shade val="100000"/>
              </a:schemeClr>
            </a:gs>
            <a:gs pos="100000">
              <a:schemeClr val="accent2">
                <a:hueOff val="-1455363"/>
                <a:satOff val="-83928"/>
                <a:lumOff val="862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a:t>The dependent(s) must file a claim for an apportionment.</a:t>
          </a:r>
        </a:p>
      </dsp:txBody>
      <dsp:txXfrm>
        <a:off x="5910283" y="661687"/>
        <a:ext cx="4535606" cy="2199377"/>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09-04T22:31:32.833"/>
    </inkml:context>
    <inkml:brush xml:id="br0">
      <inkml:brushProperty name="width" value="0.035" units="cm"/>
      <inkml:brushProperty name="height" value="0.035" units="cm"/>
    </inkml:brush>
  </inkml:definitions>
  <inkml:trace contextRef="#ctx0" brushRef="#br0">1 1 24575,'0'-1'-8191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19:17:32.824"/>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1 0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2-07-27T19:17:33.773"/>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3408"/>
          </a:xfrm>
          <a:prstGeom prst="rect">
            <a:avLst/>
          </a:prstGeom>
        </p:spPr>
        <p:txBody>
          <a:bodyPr vert="horz" lIns="92798" tIns="46400" rIns="92798" bIns="46400" rtlCol="0"/>
          <a:lstStyle>
            <a:lvl1pPr algn="l">
              <a:defRPr sz="1200"/>
            </a:lvl1pPr>
          </a:lstStyle>
          <a:p>
            <a:endParaRPr lang="en-US" dirty="0"/>
          </a:p>
        </p:txBody>
      </p:sp>
      <p:sp>
        <p:nvSpPr>
          <p:cNvPr id="3" name="Date Placeholder 2"/>
          <p:cNvSpPr>
            <a:spLocks noGrp="1"/>
          </p:cNvSpPr>
          <p:nvPr>
            <p:ph type="dt" idx="1"/>
          </p:nvPr>
        </p:nvSpPr>
        <p:spPr>
          <a:xfrm>
            <a:off x="3970938" y="0"/>
            <a:ext cx="3037840" cy="463408"/>
          </a:xfrm>
          <a:prstGeom prst="rect">
            <a:avLst/>
          </a:prstGeom>
        </p:spPr>
        <p:txBody>
          <a:bodyPr vert="horz" lIns="92798" tIns="46400" rIns="92798" bIns="46400" rtlCol="0"/>
          <a:lstStyle>
            <a:lvl1pPr algn="r">
              <a:defRPr sz="1200"/>
            </a:lvl1pPr>
          </a:lstStyle>
          <a:p>
            <a:fld id="{ADFC16AD-CBB5-4F45-B44D-8E24E9BC1B9E}" type="datetimeFigureOut">
              <a:rPr lang="en-US" smtClean="0"/>
              <a:t>9/23/2024</a:t>
            </a:fld>
            <a:endParaRPr lang="en-US" dirty="0"/>
          </a:p>
        </p:txBody>
      </p:sp>
      <p:sp>
        <p:nvSpPr>
          <p:cNvPr id="4" name="Slide Image Placeholder 3"/>
          <p:cNvSpPr>
            <a:spLocks noGrp="1" noRot="1" noChangeAspect="1"/>
          </p:cNvSpPr>
          <p:nvPr>
            <p:ph type="sldImg" idx="2"/>
          </p:nvPr>
        </p:nvSpPr>
        <p:spPr>
          <a:xfrm>
            <a:off x="736600" y="1154113"/>
            <a:ext cx="5537200" cy="3116262"/>
          </a:xfrm>
          <a:prstGeom prst="rect">
            <a:avLst/>
          </a:prstGeom>
          <a:noFill/>
          <a:ln w="12700">
            <a:solidFill>
              <a:prstClr val="black"/>
            </a:solidFill>
          </a:ln>
        </p:spPr>
        <p:txBody>
          <a:bodyPr vert="horz" lIns="92798" tIns="46400" rIns="92798" bIns="46400" rtlCol="0" anchor="ctr"/>
          <a:lstStyle/>
          <a:p>
            <a:endParaRPr lang="en-US" dirty="0"/>
          </a:p>
        </p:txBody>
      </p:sp>
      <p:sp>
        <p:nvSpPr>
          <p:cNvPr id="5" name="Notes Placeholder 4"/>
          <p:cNvSpPr>
            <a:spLocks noGrp="1"/>
          </p:cNvSpPr>
          <p:nvPr>
            <p:ph type="body" sz="quarter" idx="3"/>
          </p:nvPr>
        </p:nvSpPr>
        <p:spPr>
          <a:xfrm>
            <a:off x="701042" y="4444865"/>
            <a:ext cx="5608320" cy="3636705"/>
          </a:xfrm>
          <a:prstGeom prst="rect">
            <a:avLst/>
          </a:prstGeom>
        </p:spPr>
        <p:txBody>
          <a:bodyPr vert="horz" lIns="92798" tIns="46400" rIns="92798" bIns="4640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74"/>
            <a:ext cx="3037840" cy="463407"/>
          </a:xfrm>
          <a:prstGeom prst="rect">
            <a:avLst/>
          </a:prstGeom>
        </p:spPr>
        <p:txBody>
          <a:bodyPr vert="horz" lIns="92798" tIns="46400" rIns="92798" bIns="4640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772674"/>
            <a:ext cx="3037840" cy="463407"/>
          </a:xfrm>
          <a:prstGeom prst="rect">
            <a:avLst/>
          </a:prstGeom>
        </p:spPr>
        <p:txBody>
          <a:bodyPr vert="horz" lIns="92798" tIns="46400" rIns="92798" bIns="46400" rtlCol="0" anchor="b"/>
          <a:lstStyle>
            <a:lvl1pPr algn="r">
              <a:defRPr sz="1200"/>
            </a:lvl1pPr>
          </a:lstStyle>
          <a:p>
            <a:fld id="{4338FC4F-C918-4AE0-8CE7-87A97F23411B}" type="slidenum">
              <a:rPr lang="en-US" smtClean="0"/>
              <a:t>‹#›</a:t>
            </a:fld>
            <a:endParaRPr lang="en-US" dirty="0"/>
          </a:p>
        </p:txBody>
      </p:sp>
    </p:spTree>
    <p:extLst>
      <p:ext uri="{BB962C8B-B14F-4D97-AF65-F5344CB8AC3E}">
        <p14:creationId xmlns:p14="http://schemas.microsoft.com/office/powerpoint/2010/main" val="2621851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9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99.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413.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414.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415.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416.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4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43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43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441.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44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44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45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45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455.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456.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4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463.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46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46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46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46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471.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472.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473.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474.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47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476.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47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47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479.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48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481.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482.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483.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484.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48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486.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487.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488.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489.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490.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491.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492.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493.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494.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49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496.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497.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498.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499.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500.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501.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502.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50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50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50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50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50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50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50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51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511.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512.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51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s://www.va.gov/COMMUNITYCARE/programs/dependents/champva/champva-claim.asp"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tel:+18007338387"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www.changehealthcare.com/"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tel:+18885456127"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www.va.gov/family-and-caregiver-benefits/health-and-disability/comprehensive-assistance-for-family-caregivers/apply-form-10-10cg/introduction" TargetMode="External"/><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I’d like to start by thanking the organizers of this training for inviting me to speak today. My name is Dr. Stephanie Guedj, and I am currently serving as the LGBTQ+ Liaison </a:t>
            </a:r>
            <a:r>
              <a:rPr lang="en-US" dirty="0" err="1"/>
              <a:t>detailee</a:t>
            </a:r>
            <a:r>
              <a:rPr lang="en-US" dirty="0"/>
              <a:t> for the Center for Minority Veterans at the VA. In this role, my primary focus is advocating for and supporting LGBTQ+ Veterans, ensuring that their unique needs are addressed within the VA system. I’ve been with the VA since 2014, initially as a psychology trainee and now in various roles including as a psychologist in the PTSD Clinic and the LGBTQ+ Veteran Care Coordinator at the Washington DC VAMC. My focus has always been on supporting diverse Veteran populations, particularly LGBTQ+ Veterans, and ensuring their voices are heard in the broader VA system. </a:t>
            </a:r>
          </a:p>
          <a:p>
            <a:endParaRPr lang="en-US" dirty="0"/>
          </a:p>
          <a:p>
            <a:r>
              <a:rPr lang="en-US" b="0" dirty="0"/>
              <a:t>The purpose of my presentation today is to share with you more about the Center for Minority Veterans, who we are, and what we do. The CMV was established to ensure that minority Veterans, including those who identify as racial and ethnic minorities, LGBTQ+, women, and others, are provided with equitable access to VA benefits and services. Our work centers on advocacy, policy development, and creating a bridge between the VA and the communities we serve. We aim to ensure that the diverse voices of minority Veterans are heard, their experiences recognized, and their needs met.</a:t>
            </a:r>
          </a:p>
          <a:p>
            <a:endParaRPr lang="en-US" b="0" dirty="0"/>
          </a:p>
          <a:p>
            <a:r>
              <a:rPr lang="en-US" dirty="0"/>
              <a:t>I will be walking you through the organizational structure of the CMV, highlighting our key initiatives, and explaining how we collaborate with various stakeholders, including Veteran Service Organizations such as VFW, to support minority Veterans. By the end of this presentation, I hope you’ll have a better understanding of how the CMV operates and how we can work together to create a more inclusive and supportive environment for all Veterans.</a:t>
            </a:r>
          </a:p>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6</a:t>
            </a:fld>
            <a:endParaRPr lang="en-US" dirty="0"/>
          </a:p>
        </p:txBody>
      </p:sp>
    </p:spTree>
    <p:extLst>
      <p:ext uri="{BB962C8B-B14F-4D97-AF65-F5344CB8AC3E}">
        <p14:creationId xmlns:p14="http://schemas.microsoft.com/office/powerpoint/2010/main" val="15737688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Calibri" panose="020F0502020204030204" pitchFamily="34" charset="0"/>
              </a:rPr>
              <a:t>For more information about our programs and updates, please visit our website. You can scan this QR code to join our mailing list as well.</a:t>
            </a:r>
          </a:p>
          <a:p>
            <a:endParaRPr lang="en-US" sz="1800" dirty="0">
              <a:effectLst/>
              <a:latin typeface="Calibri" panose="020F0502020204030204" pitchFamily="34" charset="0"/>
            </a:endParaRPr>
          </a:p>
          <a:p>
            <a:r>
              <a:rPr lang="en-US" sz="1800" dirty="0">
                <a:effectLst/>
                <a:latin typeface="Calibri" panose="020F0502020204030204" pitchFamily="34" charset="0"/>
              </a:rPr>
              <a:t>Thank you for your time and attention today! I welcome any questions.</a:t>
            </a:r>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15</a:t>
            </a:fld>
            <a:endParaRPr lang="en-US" dirty="0"/>
          </a:p>
        </p:txBody>
      </p:sp>
    </p:spTree>
    <p:extLst>
      <p:ext uri="{BB962C8B-B14F-4D97-AF65-F5344CB8AC3E}">
        <p14:creationId xmlns:p14="http://schemas.microsoft.com/office/powerpoint/2010/main" val="1303090973"/>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Block 26, 526ez now new form don’t check box 26 on new claims really explain retirement is taxable and VA isn’t taxable. For back dating. DoD- CRDP and CRSC military does that.</a:t>
            </a:r>
          </a:p>
          <a:p>
            <a:r>
              <a:rPr lang="en-US" dirty="0"/>
              <a:t>DFAS will control the release and Military will inform what needs to be done. No Double dipping. Can’t get CRDP &amp; CRSC at same time.</a:t>
            </a:r>
          </a:p>
        </p:txBody>
      </p:sp>
      <p:sp>
        <p:nvSpPr>
          <p:cNvPr id="4" name="Slide Number Placeholder 3"/>
          <p:cNvSpPr>
            <a:spLocks noGrp="1"/>
          </p:cNvSpPr>
          <p:nvPr>
            <p:ph type="sldNum" sz="quarter" idx="5"/>
          </p:nvPr>
        </p:nvSpPr>
        <p:spPr/>
        <p:txBody>
          <a:bodyPr/>
          <a:lstStyle/>
          <a:p>
            <a:fld id="{4338FC4F-C918-4AE0-8CE7-87A97F23411B}" type="slidenum">
              <a:rPr lang="en-US" smtClean="0"/>
              <a:t>250</a:t>
            </a:fld>
            <a:endParaRPr lang="en-US" dirty="0"/>
          </a:p>
        </p:txBody>
      </p:sp>
    </p:spTree>
    <p:extLst>
      <p:ext uri="{BB962C8B-B14F-4D97-AF65-F5344CB8AC3E}">
        <p14:creationId xmlns:p14="http://schemas.microsoft.com/office/powerpoint/2010/main" val="371359947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lower than age 50. Retirement: NG needs to tell VA and especially DFAS and DFAS will inform VA about retirement. DFAS responsible to collect over payment.</a:t>
            </a:r>
          </a:p>
        </p:txBody>
      </p:sp>
      <p:sp>
        <p:nvSpPr>
          <p:cNvPr id="4" name="Slide Number Placeholder 3"/>
          <p:cNvSpPr>
            <a:spLocks noGrp="1"/>
          </p:cNvSpPr>
          <p:nvPr>
            <p:ph type="sldNum" sz="quarter" idx="5"/>
          </p:nvPr>
        </p:nvSpPr>
        <p:spPr/>
        <p:txBody>
          <a:bodyPr/>
          <a:lstStyle/>
          <a:p>
            <a:fld id="{4338FC4F-C918-4AE0-8CE7-87A97F23411B}" type="slidenum">
              <a:rPr lang="en-US" smtClean="0"/>
              <a:t>251</a:t>
            </a:fld>
            <a:endParaRPr lang="en-US" dirty="0"/>
          </a:p>
        </p:txBody>
      </p:sp>
    </p:spTree>
    <p:extLst>
      <p:ext uri="{BB962C8B-B14F-4D97-AF65-F5344CB8AC3E}">
        <p14:creationId xmlns:p14="http://schemas.microsoft.com/office/powerpoint/2010/main" val="282845661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form by 2025 for reserve &amp; national guard. Summary of benefits</a:t>
            </a:r>
          </a:p>
        </p:txBody>
      </p:sp>
      <p:sp>
        <p:nvSpPr>
          <p:cNvPr id="4" name="Slide Number Placeholder 3"/>
          <p:cNvSpPr>
            <a:spLocks noGrp="1"/>
          </p:cNvSpPr>
          <p:nvPr>
            <p:ph type="sldNum" sz="quarter" idx="5"/>
          </p:nvPr>
        </p:nvSpPr>
        <p:spPr/>
        <p:txBody>
          <a:bodyPr/>
          <a:lstStyle/>
          <a:p>
            <a:fld id="{4338FC4F-C918-4AE0-8CE7-87A97F23411B}" type="slidenum">
              <a:rPr lang="en-US" smtClean="0"/>
              <a:t>252</a:t>
            </a:fld>
            <a:endParaRPr lang="en-US" dirty="0"/>
          </a:p>
        </p:txBody>
      </p:sp>
    </p:spTree>
    <p:extLst>
      <p:ext uri="{BB962C8B-B14F-4D97-AF65-F5344CB8AC3E}">
        <p14:creationId xmlns:p14="http://schemas.microsoft.com/office/powerpoint/2010/main" val="407957226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118976968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5091D012-F69B-BDC9-1321-B6840DF1979F}"/>
              </a:ext>
            </a:extLst>
          </p:cNvPr>
          <p:cNvSpPr>
            <a:spLocks noGrp="1" noRot="1" noChangeAspect="1" noChangeArrowheads="1" noTextEdit="1"/>
          </p:cNvSpPr>
          <p:nvPr>
            <p:ph type="sldImg"/>
          </p:nvPr>
        </p:nvSpPr>
        <p:spPr>
          <a:ln cap="flat"/>
        </p:spPr>
      </p:sp>
      <p:sp>
        <p:nvSpPr>
          <p:cNvPr id="97283" name="Rectangle 3">
            <a:extLst>
              <a:ext uri="{FF2B5EF4-FFF2-40B4-BE49-F238E27FC236}">
                <a16:creationId xmlns:a16="http://schemas.microsoft.com/office/drawing/2014/main" id="{C784531E-CE53-837C-1575-EC9DAC76C2D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03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835826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003497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9138" y="1163638"/>
            <a:ext cx="5584825" cy="314166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267</a:t>
            </a:fld>
            <a:endParaRPr kumimoji="0" 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222804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xfrm>
            <a:off x="752475" y="1184275"/>
            <a:ext cx="5686425" cy="3198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FIGLIOLI-Undiagnosed Illnes 38 CFR 3.317</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CC91ECD-413E-4768-B09E-4DB5B9067497}"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268</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69487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88078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81116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16221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97212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61249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207094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0633554"/>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738475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945006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26738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97259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971924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6853639"/>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407567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352811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2958455"/>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674443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08112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98331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74718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99819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43840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069209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40840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0457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53610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457377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23289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80938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708948"/>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15137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9468546"/>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09838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rPr>
              <a:t>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51733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3923782"/>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883724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02584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985265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348810"/>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69302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6329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4104321"/>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4596135"/>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xfrm>
            <a:off x="752475" y="1184275"/>
            <a:ext cx="5686425" cy="319881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FIGLIOLI-Undiagnosed Illnes 38 CFR 3.317</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Slide Number Placeholder 4"/>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42E6A5-04CB-4693-8615-B0DE006041F8}" type="slidenum">
              <a:rPr kumimoji="0" lang="en-US" sz="1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88234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595724"/>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40744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29032452"/>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the M21, there were fast letters that were not organized and stored in a central location. You basically had to know the letter existed to apply it to a case. The manual has consolidated all that information in one, somewhat easy to use manual. When arguing law, cite the CFR, when arguing procedure, VA employees respond better to M21 references.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1583303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PACT Act example, takes years to catch up to legislation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064067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7435301"/>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M21-4 covers internal VA policies such as National Quality Reviews or Workload management.  M21-3 covers training for VBA employees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02762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14 searchable chapters, then broken down by sections and topics. Easiest to search for the topic you’re researching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980249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as easy to navigate as possible, hyper links help to find the information you’re looking for quickly. The example shows the reference the VA employee would cite in a deferral for exam clarification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24311716"/>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Demonstrate: Click M21-1 then “Search within this topic” searching the big search bar will search all topics on the page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3372989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words you searched for will be highlighted throughout the reference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56725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dirty="0">
                <a:latin typeface="Arial" panose="020B0604020202020204" pitchFamily="34" charset="0"/>
                <a:cs typeface="Arial" panose="020B0604020202020204" pitchFamily="34" charset="0"/>
              </a:rPr>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6361347"/>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reputable law firm websites is sometimes helpful when looking for specific search terms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882637"/>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SEP POA example: 1. Search POA SEP </a:t>
            </a:r>
            <a:r>
              <a:rPr lang="pl-PL" b="1" i="0" dirty="0">
                <a:solidFill>
                  <a:srgbClr val="333333"/>
                </a:solidFill>
                <a:effectLst/>
                <a:latin typeface="arial" panose="020B0604020202020204" pitchFamily="34" charset="0"/>
              </a:rPr>
              <a:t>II.iii.4.B.1.c</a:t>
            </a:r>
            <a:r>
              <a:rPr lang="pl-PL" b="1" i="0" u="none" strike="noStrike" dirty="0">
                <a:solidFill>
                  <a:srgbClr val="0000FF"/>
                </a:solidFill>
                <a:effectLst/>
                <a:latin typeface="arial" panose="020B0604020202020204" pitchFamily="34" charset="0"/>
              </a:rPr>
              <a:t>.</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Search digital signature </a:t>
            </a:r>
            <a:r>
              <a:rPr lang="en-US" sz="1800" b="1" dirty="0">
                <a:solidFill>
                  <a:srgbClr val="333333"/>
                </a:solidFill>
                <a:effectLst/>
                <a:latin typeface="Arial" panose="020B0604020202020204" pitchFamily="34" charset="0"/>
                <a:ea typeface="Times New Roman" panose="02020603050405020304" pitchFamily="18" charset="0"/>
              </a:rPr>
              <a:t>II.i.2.B.2.g</a:t>
            </a:r>
            <a:r>
              <a:rPr lang="en-US" sz="1800" b="1" dirty="0">
                <a:solidFill>
                  <a:srgbClr val="0000FF"/>
                </a:solidFill>
                <a:effectLst/>
                <a:latin typeface="Arial" panose="020B0604020202020204" pitchFamily="34" charset="0"/>
                <a:ea typeface="Times New Roman" panose="02020603050405020304" pitchFamily="18" charset="0"/>
              </a:rPr>
              <a:t>.</a:t>
            </a:r>
            <a:r>
              <a:rPr lang="en-US" sz="1800" b="1" dirty="0">
                <a:solidFill>
                  <a:srgbClr val="333333"/>
                </a:solidFill>
                <a:effectLst/>
                <a:latin typeface="Arial" panose="020B0604020202020204" pitchFamily="34" charset="0"/>
                <a:ea typeface="Times New Roman" panose="02020603050405020304" pitchFamily="18" charset="0"/>
              </a:rPr>
              <a:t>  </a:t>
            </a:r>
            <a:r>
              <a:rPr lang="en-US" sz="1800" b="0" dirty="0">
                <a:solidFill>
                  <a:srgbClr val="333333"/>
                </a:solidFill>
                <a:effectLst/>
                <a:latin typeface="Arial" panose="020B0604020202020204" pitchFamily="34" charset="0"/>
                <a:ea typeface="Times New Roman" panose="02020603050405020304" pitchFamily="18" charset="0"/>
              </a:rPr>
              <a:t>3. search signature on behalf, ctrl f: VSO </a:t>
            </a:r>
            <a:r>
              <a:rPr lang="pt-BR" b="1" i="0" dirty="0">
                <a:solidFill>
                  <a:srgbClr val="333333"/>
                </a:solidFill>
                <a:effectLst/>
                <a:latin typeface="arial" panose="020B0604020202020204" pitchFamily="34" charset="0"/>
              </a:rPr>
              <a:t>II.i.2.B.4.a</a:t>
            </a:r>
            <a:r>
              <a:rPr lang="pt-BR" b="1" i="0" u="none" strike="noStrike" dirty="0">
                <a:solidFill>
                  <a:srgbClr val="0000FF"/>
                </a:solidFill>
                <a:effectLst/>
                <a:latin typeface="arial" panose="020B0604020202020204" pitchFamily="34" charset="0"/>
              </a:rPr>
              <a:t>.</a:t>
            </a:r>
            <a:endParaRPr lang="pt-BR" b="1" i="0" dirty="0">
              <a:solidFill>
                <a:srgbClr val="333333"/>
              </a:solidFill>
              <a:effectLst/>
              <a:latin typeface="Helvetica Neue"/>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89607997"/>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Changes by date listed by year, then monthly by most recent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896259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sections contain a change date as well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54900739"/>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01017626"/>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317197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269171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F17A95-404D-483A-871D-D9773D5744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0899627"/>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035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5553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56299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02255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179640"/>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505909"/>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0257746"/>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30642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3220461"/>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4094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2278962"/>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8075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2084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endParaRPr lang="en-US" b="1" dirty="0"/>
          </a:p>
          <a:p>
            <a:endParaRPr lang="en-US" altLang="en-US" sz="1200" dirty="0">
              <a:latin typeface="Arial" panose="020B0604020202020204" pitchFamily="34" charset="0"/>
              <a:cs typeface="Times New Roman" panose="02020603050405020304" pitchFamily="18" charset="0"/>
            </a:endParaRPr>
          </a:p>
          <a:p>
            <a:endParaRPr lang="en-US" altLang="en-US" sz="1200" dirty="0">
              <a:latin typeface="Arial" panose="020B06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08017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gn="ctr" fontAlgn="ctr">
              <a:buFont typeface="Arial" panose="020B0604020202020204" pitchFamily="34" charset="0"/>
              <a:buNone/>
            </a:pPr>
            <a:endParaRPr lang="en-US" b="0" i="0" dirty="0">
              <a:solidFill>
                <a:srgbClr val="EEF0FF"/>
              </a:solidFill>
              <a:effectLs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8965382"/>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pPr algn="ctr" fontAlgn="ctr">
              <a:buFont typeface="Arial" panose="020B0604020202020204" pitchFamily="34" charset="0"/>
              <a:buNone/>
            </a:pPr>
            <a:endParaRPr lang="en-US" b="0" i="0" dirty="0">
              <a:solidFill>
                <a:srgbClr val="EEF0FF"/>
              </a:solidFill>
              <a:effectLst/>
              <a:latin typeface="Google San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667257"/>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7298993"/>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1616146"/>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7417403"/>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287083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2022233"/>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093879"/>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53605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VFW since 2019</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9603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rPr>
              <a:t> </a:t>
            </a:r>
          </a:p>
          <a:p>
            <a:endParaRPr lang="en-US" dirty="0"/>
          </a:p>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9894733"/>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Buster Mathis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840369"/>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Appeals Modernization Act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520547"/>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100% roughly $4k, SMC roughly $4k, plus any k, plus A&amp;A. With any spouse or dependent children or parents, this amount goes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1003591"/>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3.350(f)(1) – anatomical loss or LOU &amp; 3.350(f)(2) – eyes and blindness as ways to get next higher rating of l-o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175067"/>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 creative organ, foot and hand, both buttocks, eye, deafness, aphonia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1067655"/>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M21-1 was amended to add a note explaining the history and the instructions, above.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558969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1730926"/>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44628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Veteran can point out that they do not need a medical opinion (i.e. do not need a VAE) when there is continuous symptoms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077566"/>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8540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start, CMV’s primary goal is to provide intentional engagement, outreach, support, and assistance to minority Veterans. This means addressing their unique challenges and ensuring they have equitable access to VA benefits, healthcare, services, and programs that they deserve.</a:t>
            </a:r>
          </a:p>
          <a:p>
            <a:endParaRPr lang="en-US" dirty="0"/>
          </a:p>
          <a:p>
            <a:r>
              <a:rPr lang="en-US" dirty="0"/>
              <a:t>Now, let’s take a moment to understand the origin story of the CMV and their vital role in serving Veterans. The CMV was established on November 2, 1994, through Public Law 103-446. This legislation was a response to the low utilization of VA benefits and services by minority Veterans. Under this law, a "minority group member" includes Veterans who are Asian American, Black, Hispanic, Native American, or Pacific Islander.</a:t>
            </a:r>
          </a:p>
          <a:p>
            <a:r>
              <a:rPr lang="en-US" dirty="0"/>
              <a:t>The creation of CMV was pivotal in addressing disparities and ensuring that these veterans, who faced historical inequities, receive the benefits and services they’ve earned.</a:t>
            </a:r>
          </a:p>
          <a:p>
            <a:r>
              <a:rPr lang="en-US" dirty="0"/>
              <a:t>In addition to its foundational mandate, the CMV supports broader administrative goals like Executive Order 13985, focused on Advancing Racial Equity and Support for Underserved Communities. This aims to tackle systemic inequities and improve access to resources for underserved communities. It also supports the VA Strategic Objective 2.1, titled "Reaching All Veterans," which focuses on ensuring that every Veteran, no matter their background, has full access to the VA’s services and resources.</a:t>
            </a:r>
          </a:p>
          <a:p>
            <a:endParaRPr lang="en-US" dirty="0"/>
          </a:p>
          <a:p>
            <a:r>
              <a:rPr lang="en-US" dirty="0"/>
              <a:t>It’s important to emphasize that VA benefits generally do not accrue based on race or ethnicity. However, there is one specific exception—the Native American Direct Loan (NADL) Program, which directly supports Native American Veterans with their homeownership goals.</a:t>
            </a:r>
          </a:p>
          <a:p>
            <a:endParaRPr lang="en-US" dirty="0"/>
          </a:p>
          <a:p>
            <a:r>
              <a:rPr lang="en-US" dirty="0"/>
              <a:t>Understanding this foundation helps us appreciate CMV’s ongoing role in advocating for and supporting minority Veterans. The work they do ensures that minority Veterans receive the equitable service and representation they deserve.</a:t>
            </a:r>
          </a:p>
          <a:p>
            <a:r>
              <a:rPr lang="en-US" dirty="0"/>
              <a:t>Now, let’s look at some of the key activities CMV undertakes:</a:t>
            </a:r>
          </a:p>
          <a:p>
            <a:pPr marL="171450" indent="-171450">
              <a:buFontTx/>
              <a:buChar char="-"/>
            </a:pPr>
            <a:r>
              <a:rPr lang="en-US" dirty="0"/>
              <a:t>We make strategic recommendations to the Secretary of Veterans Affairs and other department officials about programs for minority Veterans. </a:t>
            </a:r>
          </a:p>
          <a:p>
            <a:pPr marL="171450" indent="-171450">
              <a:buFontTx/>
              <a:buChar char="-"/>
            </a:pPr>
            <a:r>
              <a:rPr lang="en-US" dirty="0"/>
              <a:t>We promote the use of benefits by minority Veterans and actively participate in outreach efforts to engage with them. </a:t>
            </a:r>
          </a:p>
          <a:p>
            <a:pPr marL="171450" indent="-171450">
              <a:buFontTx/>
              <a:buChar char="-"/>
            </a:pPr>
            <a:r>
              <a:rPr lang="en-US" dirty="0"/>
              <a:t>CMV serves as a resource center, providing information on successful programs that improve services for minority Veterans. Additionally, CMV conducts social and demographic research on the needs of minority Veterans to ensure programs meet their needs. </a:t>
            </a:r>
          </a:p>
          <a:p>
            <a:pPr marL="171450" indent="-171450">
              <a:buFontTx/>
              <a:buChar char="-"/>
            </a:pPr>
            <a:r>
              <a:rPr lang="en-US" dirty="0"/>
              <a:t>We evaluate complaints made by or on behalf of minority Veterans to ensure the services provided by the VA are adequate and timely. </a:t>
            </a:r>
          </a:p>
          <a:p>
            <a:pPr marL="171450" indent="-171450">
              <a:buFontTx/>
              <a:buChar char="-"/>
            </a:pPr>
            <a:r>
              <a:rPr lang="en-US" dirty="0"/>
              <a:t>CMV works closely with Federal, State, local, and private programs to promote policies that benefit minority Veterans.</a:t>
            </a:r>
          </a:p>
          <a:p>
            <a:pPr marL="171450" indent="-171450">
              <a:buFontTx/>
              <a:buChar char="-"/>
            </a:pPr>
            <a:r>
              <a:rPr lang="en-US" dirty="0"/>
              <a:t>Another important area is their support of medical research focused on health issues affecting minority Veterans, advising on areas that require more attention. Lastly, CMV provides administrative support to the Advisory Committee on Minority Veterans and other relevant entities.</a:t>
            </a:r>
          </a:p>
          <a:p>
            <a:pPr marL="171450" indent="-171450">
              <a:buFontTx/>
              <a:buChar char="-"/>
            </a:pPr>
            <a:endParaRPr lang="en-US" dirty="0"/>
          </a:p>
          <a:p>
            <a:pPr marL="0" indent="0">
              <a:buFontTx/>
              <a:buNone/>
            </a:pPr>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7</a:t>
            </a:fld>
            <a:endParaRPr lang="en-US" dirty="0"/>
          </a:p>
        </p:txBody>
      </p:sp>
    </p:spTree>
    <p:extLst>
      <p:ext uri="{BB962C8B-B14F-4D97-AF65-F5344CB8AC3E}">
        <p14:creationId xmlns:p14="http://schemas.microsoft.com/office/powerpoint/2010/main" val="31688481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262"/>
                </a:solidFill>
                <a:effectLst/>
                <a:uLnTx/>
                <a:uFillTx/>
                <a:latin typeface="Arial" panose="020B0604020202020204" pitchFamily="34" charset="0"/>
                <a:ea typeface="+mn-ea"/>
                <a:cs typeface="Arial" panose="020B0604020202020204" pitchFamily="34" charset="0"/>
              </a:rPr>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4226273"/>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Tammy: $2373.01  Rodney: $2223.90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639084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30979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r>
              <a:rPr lang="en-US" dirty="0"/>
              <a:t>Mr. Turner is eligible for a full step for the 100%, and 4 additional ½ steps for all the 50%s. Altogether, these do not exceed the (o) level, so he can use them all.</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663110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7869480"/>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5013" y="1173163"/>
            <a:ext cx="5632450" cy="31686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98559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25" name="Google Shape;125;p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2:notes"/>
          <p:cNvSpPr txBox="1">
            <a:spLocks noGrp="1"/>
          </p:cNvSpPr>
          <p:nvPr>
            <p:ph type="body" idx="1"/>
          </p:nvPr>
        </p:nvSpPr>
        <p:spPr>
          <a:xfrm>
            <a:off x="777225" y="4777725"/>
            <a:ext cx="6217800" cy="452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132" name="Google Shape;132;p2: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p3:notes"/>
          <p:cNvSpPr txBox="1">
            <a:spLocks noGrp="1"/>
          </p:cNvSpPr>
          <p:nvPr>
            <p:ph type="body" idx="1"/>
          </p:nvPr>
        </p:nvSpPr>
        <p:spPr>
          <a:xfrm>
            <a:off x="777225" y="4777725"/>
            <a:ext cx="6217800" cy="452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
        <p:nvSpPr>
          <p:cNvPr id="146" name="Google Shape;146;p3: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55" name="Google Shape;155;p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2" name="Google Shape;162;p5:notes"/>
          <p:cNvSpPr txBox="1">
            <a:spLocks noGrp="1"/>
          </p:cNvSpPr>
          <p:nvPr>
            <p:ph type="body" idx="1"/>
          </p:nvPr>
        </p:nvSpPr>
        <p:spPr>
          <a:xfrm>
            <a:off x="777225" y="4777725"/>
            <a:ext cx="6217800" cy="452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516861"/>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69" name="Google Shape;169;p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76" name="Google Shape;176;p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8: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83" name="Google Shape;183;p8: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190" name="Google Shape;190;p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1" name="Google Shape;201;p10: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08" name="Google Shape;208;p1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15" name="Google Shape;215;p12: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24" name="Google Shape;224;p13: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1" name="Google Shape;231;p1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38" name="Google Shape;238;p15: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5978413"/>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p1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45" name="Google Shape;245;p1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2" name="Google Shape;252;p1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8: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59" name="Google Shape;259;p18: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66" name="Google Shape;266;p1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73" name="Google Shape;273;p20: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0" name="Google Shape;280;p2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87" name="Google Shape;287;p22: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2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294" name="Google Shape;294;p23: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01" name="Google Shape;301;p2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08" name="Google Shape;308;p25: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403939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p2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16" name="Google Shape;316;p2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p2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23" name="Google Shape;323;p2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28: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30" name="Google Shape;330;p28: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2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37" name="Google Shape;337;p2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3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44" name="Google Shape;344;p30: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51" name="Google Shape;351;p3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3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58" name="Google Shape;358;p32: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3: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65" name="Google Shape;365;p33: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34: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72" name="Google Shape;372;p34: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35: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79" name="Google Shape;379;p35: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388625"/>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6: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86" name="Google Shape;386;p36: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p37: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393" name="Google Shape;393;p37: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38: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0" name="Google Shape;400;p38:notes"/>
          <p:cNvSpPr txBox="1">
            <a:spLocks noGrp="1"/>
          </p:cNvSpPr>
          <p:nvPr>
            <p:ph type="body" idx="1"/>
          </p:nvPr>
        </p:nvSpPr>
        <p:spPr>
          <a:xfrm>
            <a:off x="777875" y="4776787"/>
            <a:ext cx="6218100" cy="45261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9: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07" name="Google Shape;407;p39: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
        <p:cNvGrpSpPr/>
        <p:nvPr/>
      </p:nvGrpSpPr>
      <p:grpSpPr>
        <a:xfrm>
          <a:off x="0" y="0"/>
          <a:ext cx="0" cy="0"/>
          <a:chOff x="0" y="0"/>
          <a:chExt cx="0" cy="0"/>
        </a:xfrm>
      </p:grpSpPr>
      <p:sp>
        <p:nvSpPr>
          <p:cNvPr id="413" name="Google Shape;413;p40: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14" name="Google Shape;414;p40: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41: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1" name="Google Shape;421;p41: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2:notes"/>
          <p:cNvSpPr>
            <a:spLocks noGrp="1" noRot="1" noChangeAspect="1"/>
          </p:cNvSpPr>
          <p:nvPr>
            <p:ph type="sldImg" idx="2"/>
          </p:nvPr>
        </p:nvSpPr>
        <p:spPr>
          <a:xfrm>
            <a:off x="533400" y="763588"/>
            <a:ext cx="6705600" cy="377190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w="9525" cap="flat" cmpd="sng">
            <a:solidFill>
              <a:srgbClr val="000000"/>
            </a:solidFill>
            <a:prstDash val="solid"/>
            <a:miter lim="800000"/>
            <a:headEnd type="none" w="sm" len="sm"/>
            <a:tailEnd type="none" w="sm" len="sm"/>
          </a:ln>
        </p:spPr>
      </p:sp>
      <p:sp>
        <p:nvSpPr>
          <p:cNvPr id="428" name="Google Shape;428;p42:notes"/>
          <p:cNvSpPr txBox="1">
            <a:spLocks noGrp="1"/>
          </p:cNvSpPr>
          <p:nvPr>
            <p:ph type="body" idx="1"/>
          </p:nvPr>
        </p:nvSpPr>
        <p:spPr>
          <a:xfrm>
            <a:off x="777875" y="4776787"/>
            <a:ext cx="6218237" cy="4525962"/>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1400"/>
              <a:buNone/>
            </a:pPr>
            <a:endParaRPr dirty="0"/>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3:notes"/>
          <p:cNvSpPr txBox="1">
            <a:spLocks noGrp="1"/>
          </p:cNvSpPr>
          <p:nvPr>
            <p:ph type="body" idx="1"/>
          </p:nvPr>
        </p:nvSpPr>
        <p:spPr>
          <a:xfrm>
            <a:off x="777225" y="4777725"/>
            <a:ext cx="6217800" cy="452640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43:notes"/>
          <p:cNvSpPr>
            <a:spLocks noGrp="1" noRot="1" noChangeAspect="1"/>
          </p:cNvSpPr>
          <p:nvPr>
            <p:ph type="sldImg" idx="2"/>
          </p:nvPr>
        </p:nvSpPr>
        <p:spPr>
          <a:xfrm>
            <a:off x="533400" y="754063"/>
            <a:ext cx="6705600" cy="37719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81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4825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635" marR="199390">
              <a:spcBef>
                <a:spcPts val="465"/>
              </a:spcBef>
              <a:spcAft>
                <a:spcPts val="0"/>
              </a:spcAft>
            </a:pPr>
            <a:r>
              <a:rPr lang="en-US" sz="1200" dirty="0">
                <a:effectLst/>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7637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389"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15684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000" b="1" dirty="0"/>
              <a:t> </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1931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that time, new legislation has come about to expand PL 103-446. Specifically, </a:t>
            </a:r>
            <a:r>
              <a:rPr lang="en-US" b="1" dirty="0"/>
              <a:t>HR 4325 - The Historically Underserved Veterans Inclusion Act of 2023</a:t>
            </a:r>
            <a:r>
              <a:rPr lang="en-US" dirty="0"/>
              <a:t>.</a:t>
            </a:r>
          </a:p>
          <a:p>
            <a:endParaRPr lang="en-US" dirty="0"/>
          </a:p>
          <a:p>
            <a:r>
              <a:rPr lang="en-US" b="0" dirty="0"/>
              <a:t>Now, </a:t>
            </a:r>
            <a:r>
              <a:rPr lang="en-US" b="1" dirty="0"/>
              <a:t>PL 103-446</a:t>
            </a:r>
            <a:r>
              <a:rPr lang="en-US" dirty="0"/>
              <a:t> was an important step toward improving benefits for all veterans, focusing on healthcare and disability services. However, it didn’t specifically address the unique needs of underserved populations like </a:t>
            </a:r>
            <a:r>
              <a:rPr lang="en-US" b="1" dirty="0"/>
              <a:t>LGBTQ+ veterans</a:t>
            </a:r>
            <a:r>
              <a:rPr lang="en-US" dirty="0"/>
              <a:t>, </a:t>
            </a:r>
            <a:r>
              <a:rPr lang="en-US" b="1" dirty="0"/>
              <a:t>minority veterans</a:t>
            </a:r>
            <a:r>
              <a:rPr lang="en-US" dirty="0"/>
              <a:t>, or </a:t>
            </a:r>
            <a:r>
              <a:rPr lang="en-US" b="1" dirty="0"/>
              <a:t>veterans in rural areas</a:t>
            </a:r>
            <a:r>
              <a:rPr lang="en-US" dirty="0"/>
              <a:t>.</a:t>
            </a:r>
          </a:p>
          <a:p>
            <a:endParaRPr lang="en-US" dirty="0"/>
          </a:p>
          <a:p>
            <a:r>
              <a:rPr lang="en-US" dirty="0"/>
              <a:t>That’s where </a:t>
            </a:r>
            <a:r>
              <a:rPr lang="en-US" b="1" dirty="0"/>
              <a:t>HR 4325</a:t>
            </a:r>
            <a:r>
              <a:rPr lang="en-US" dirty="0"/>
              <a:t> comes in. This act explicitly names these historically underserved groups, ensuring they are now prioritized in the VA system.</a:t>
            </a:r>
          </a:p>
          <a:p>
            <a:r>
              <a:rPr lang="en-US" dirty="0"/>
              <a:t>It also mandates better </a:t>
            </a:r>
            <a:r>
              <a:rPr lang="en-US" b="1" dirty="0"/>
              <a:t>data collection</a:t>
            </a:r>
            <a:r>
              <a:rPr lang="en-US" dirty="0"/>
              <a:t>, so the VA can gain a deeper understanding of the experiences and challenges faced by these groups. This allows for more </a:t>
            </a:r>
            <a:r>
              <a:rPr lang="en-US" b="1" dirty="0"/>
              <a:t>targeted outreach</a:t>
            </a:r>
            <a:r>
              <a:rPr lang="en-US" dirty="0"/>
              <a:t> and </a:t>
            </a:r>
            <a:r>
              <a:rPr lang="en-US" b="1" dirty="0"/>
              <a:t>tailored services</a:t>
            </a:r>
            <a:r>
              <a:rPr lang="en-US" dirty="0"/>
              <a:t>, including healthcare, mental health support, and disability compensation.</a:t>
            </a:r>
          </a:p>
          <a:p>
            <a:endParaRPr lang="en-US" dirty="0"/>
          </a:p>
          <a:p>
            <a:r>
              <a:rPr lang="en-US" dirty="0"/>
              <a:t>By addressing these gaps, </a:t>
            </a:r>
            <a:r>
              <a:rPr lang="en-US" b="1" dirty="0"/>
              <a:t>HR 4325</a:t>
            </a:r>
            <a:r>
              <a:rPr lang="en-US" dirty="0"/>
              <a:t> directly aligns with </a:t>
            </a:r>
            <a:r>
              <a:rPr lang="en-US" b="1" dirty="0"/>
              <a:t>Strategic Objective 2.1: Reaching All Veterans</a:t>
            </a:r>
            <a:r>
              <a:rPr lang="en-US" dirty="0"/>
              <a:t>, which emphasizes the VA’s commitment to ensuring that </a:t>
            </a:r>
            <a:r>
              <a:rPr lang="en-US" b="1" dirty="0"/>
              <a:t>every veteran</a:t>
            </a:r>
            <a:r>
              <a:rPr lang="en-US" dirty="0"/>
              <a:t>—regardless of background or location—has access to the care and benefits they’ve earned. </a:t>
            </a:r>
            <a:r>
              <a:rPr lang="en-US" b="1" dirty="0"/>
              <a:t>HR 4325</a:t>
            </a:r>
            <a:r>
              <a:rPr lang="en-US" dirty="0"/>
              <a:t> furthers this mission by ensuring that historically underserved veterans receive the recognition and support they deserve.</a:t>
            </a:r>
          </a:p>
          <a:p>
            <a:r>
              <a:rPr lang="en-US" dirty="0"/>
              <a:t>In short, </a:t>
            </a:r>
            <a:r>
              <a:rPr lang="en-US" b="1" dirty="0"/>
              <a:t>HR 4325</a:t>
            </a:r>
            <a:r>
              <a:rPr lang="en-US" dirty="0"/>
              <a:t> builds on </a:t>
            </a:r>
            <a:r>
              <a:rPr lang="en-US" b="1" dirty="0"/>
              <a:t>PL 103-446</a:t>
            </a:r>
            <a:r>
              <a:rPr lang="en-US" dirty="0"/>
              <a:t> by closing the gap and making sure that all veterans, especially those who have been overlooked, are included in VA services and care.</a:t>
            </a:r>
          </a:p>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8</a:t>
            </a:fld>
            <a:endParaRPr lang="en-US" dirty="0"/>
          </a:p>
        </p:txBody>
      </p:sp>
    </p:spTree>
    <p:extLst>
      <p:ext uri="{BB962C8B-B14F-4D97-AF65-F5344CB8AC3E}">
        <p14:creationId xmlns:p14="http://schemas.microsoft.com/office/powerpoint/2010/main" val="3556887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09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3882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dirty="0">
                <a:effectLst/>
                <a:latin typeface="Calibri" panose="020F0502020204030204" pitchFamily="34" charset="0"/>
                <a:ea typeface="Calibri" panose="020F0502020204030204" pitchFamily="34" charset="0"/>
              </a:rPr>
              <a:t>Things to mention if the group does not mention:  VSO can call with Veteran to DMC VSO line,  reduced monthly benefit offset with potential hardship refund, waiver request </a:t>
            </a:r>
            <a:endParaRPr lang="en-US" sz="1200" dirty="0">
              <a:effectLst/>
              <a:latin typeface="Calibri" panose="020F0502020204030204" pitchFamily="34"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42041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630410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54813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008094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t> </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4177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071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76879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892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So now that you have a little background on how CMV came to be. I’d like to share more about our vision and mission for the care of our Veterans. Our vision is to empower minority veterans by ensuring they are aware of and have equitable access to the benefits and services they’ve earned. Our mission includes advising on policy implementation, promoting VA benefits usage, conducting research, and providing support to the Advisory Committee on Minority Veterans.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Looking ahead to 2024, we have several strategic goals:</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1) We aim to enhance our visibility with both internal stakeholders and external community partners.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rPr>
              <a:t>2) We plan to leverage technology to engage veterans, families, caregivers, and survivors through virtual workshops, mobile apps, webinars, and more.</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3) We will analyze veteran participation across different demographics and geographic locations to identify gaps and create targeted strategies to improve engagement.</a:t>
            </a: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4) We’ll foster collaborative partnerships and streamline communication to ensure efficient program updates and feedback.”</a:t>
            </a:r>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9</a:t>
            </a:fld>
            <a:endParaRPr lang="en-US" dirty="0"/>
          </a:p>
        </p:txBody>
      </p:sp>
    </p:spTree>
    <p:extLst>
      <p:ext uri="{BB962C8B-B14F-4D97-AF65-F5344CB8AC3E}">
        <p14:creationId xmlns:p14="http://schemas.microsoft.com/office/powerpoint/2010/main" val="4318383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55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altLang="en-US" sz="1200" b="1" dirty="0"/>
              <a:t> </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sz="1200" dirty="0"/>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88800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1291">
              <a:defRPr/>
            </a:pPr>
            <a:r>
              <a:rPr lang="en-US" dirty="0"/>
              <a:t> </a:t>
            </a:r>
            <a:endParaRPr lang="en-US" altLang="en-US" sz="2000" dirty="0"/>
          </a:p>
          <a:p>
            <a:pPr defTabSz="911291">
              <a:defRPr/>
            </a:pPr>
            <a:endParaRPr lang="en-US" altLang="en-US" sz="2000" dirty="0"/>
          </a:p>
          <a:p>
            <a:pPr defTabSz="911291">
              <a:defRPr/>
            </a:pPr>
            <a:endParaRPr lang="en-US" altLang="en-US" sz="20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9E0A26-98D6-4E98-BFFA-93DCFCF4F8D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2092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63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90493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533650" y="868363"/>
            <a:ext cx="4168775" cy="2346325"/>
          </a:xfrm>
        </p:spPr>
      </p:sp>
      <p:sp>
        <p:nvSpPr>
          <p:cNvPr id="3" name="Notes Placeholder 2"/>
          <p:cNvSpPr>
            <a:spLocks noGrp="1"/>
          </p:cNvSpPr>
          <p:nvPr>
            <p:ph type="body" idx="1"/>
          </p:nvPr>
        </p:nvSpPr>
        <p:spPr/>
        <p:txBody>
          <a:bodyPr/>
          <a:lstStyle/>
          <a:p>
            <a:r>
              <a:rPr lang="en-US" dirty="0"/>
              <a:t>Know the members of Congress and US Senators</a:t>
            </a:r>
            <a:r>
              <a:rPr lang="en-US" baseline="0" dirty="0"/>
              <a:t> from your state. Use your status and access to garner support for the VFW’s legislative priorities. </a:t>
            </a:r>
          </a:p>
          <a:p>
            <a:endParaRPr lang="en-US" baseline="0" dirty="0"/>
          </a:p>
          <a:p>
            <a:r>
              <a:rPr lang="en-US" baseline="0" dirty="0"/>
              <a:t>Election: </a:t>
            </a:r>
          </a:p>
          <a:p>
            <a:r>
              <a:rPr lang="en-US" dirty="0" err="1"/>
              <a:t>DO’s</a:t>
            </a:r>
            <a:r>
              <a:rPr lang="en-US" dirty="0"/>
              <a:t> </a:t>
            </a:r>
          </a:p>
          <a:p>
            <a:pPr marL="173422" indent="-173422">
              <a:buFont typeface="Arial" panose="020B0604020202020204" pitchFamily="34" charset="0"/>
              <a:buChar char="•"/>
            </a:pPr>
            <a:r>
              <a:rPr lang="en-US" dirty="0"/>
              <a:t>Do attend candidate Town Hall Meetings and other events and push our issues. </a:t>
            </a:r>
          </a:p>
          <a:p>
            <a:pPr marL="173422" indent="-173422">
              <a:buFont typeface="Arial" panose="020B0604020202020204" pitchFamily="34" charset="0"/>
              <a:buChar char="•"/>
            </a:pPr>
            <a:r>
              <a:rPr lang="en-US" dirty="0"/>
              <a:t>Do set up voter registration drives /Get Out the Vote Campaigns on the local level.</a:t>
            </a:r>
          </a:p>
          <a:p>
            <a:pPr marL="173422" indent="-173422">
              <a:buFont typeface="Arial" panose="020B0604020202020204" pitchFamily="34" charset="0"/>
              <a:buChar char="•"/>
            </a:pPr>
            <a:r>
              <a:rPr lang="en-US" dirty="0"/>
              <a:t>Do provide carpool service on Election Day to help the elderly and disabled get to the voting booth.</a:t>
            </a:r>
          </a:p>
          <a:p>
            <a:pPr marL="173422" indent="-173422">
              <a:buFont typeface="Arial" panose="020B0604020202020204" pitchFamily="34" charset="0"/>
              <a:buChar char="•"/>
            </a:pPr>
            <a:r>
              <a:rPr lang="en-US" dirty="0"/>
              <a:t>Do support and work for your favorite candidates as a voting constituent. As an individual and VFW member you can work or campaign on behalf of your favorite candidate - and are encouraged to do so.  Do wear your VFW cap. </a:t>
            </a:r>
          </a:p>
          <a:p>
            <a:r>
              <a:rPr lang="en-US" dirty="0" err="1"/>
              <a:t>DON’Ts</a:t>
            </a:r>
            <a:endParaRPr lang="en-US" dirty="0"/>
          </a:p>
          <a:p>
            <a:pPr marL="173422" indent="-173422">
              <a:buFont typeface="Arial" panose="020B0604020202020204" pitchFamily="34" charset="0"/>
              <a:buChar char="•"/>
            </a:pPr>
            <a:r>
              <a:rPr lang="en-US" dirty="0"/>
              <a:t>Don’t endorse candidates on behalf of the VFW as a Post, District, Department or National Leader.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C36D78-C19F-4765-8B7F-2FE8BFF07D6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41037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CHAMPVA &amp; DOD TRICARE programs are very similar and are often mistaken for each other:</a:t>
            </a:r>
          </a:p>
          <a:p>
            <a:pPr marL="171450" indent="-171450">
              <a:buFont typeface="Arial" panose="020B0604020202020204" pitchFamily="34" charset="0"/>
              <a:buChar char="•"/>
            </a:pPr>
            <a:r>
              <a:rPr lang="en-US" dirty="0"/>
              <a:t>Tricare is a DOD regionally managed health care program for active duty and retirees and members of the uniformed services and their families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In some cases, a veteran may appear to be eligible for both programs, however if you are a military retiree, or the spouse of a veteran who was killed in action, you are and will always be a TRICARE beneficiary and cannot choose between the two programs.</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20910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anose="02020603050405020304" pitchFamily="18" charset="0"/>
                <a:cs typeface="Times New Roman" panose="02020603050405020304" pitchFamily="18" charset="0"/>
              </a:rPr>
              <a:t>After using an authorized provider, the provider or the beneficiary files the claim to </a:t>
            </a:r>
            <a:r>
              <a:rPr lang="en-US" dirty="0" err="1">
                <a:latin typeface="Times New Roman" panose="02020603050405020304" pitchFamily="18" charset="0"/>
                <a:cs typeface="Times New Roman" panose="02020603050405020304" pitchFamily="18" charset="0"/>
              </a:rPr>
              <a:t>ChampVA</a:t>
            </a:r>
            <a:r>
              <a:rPr lang="en-US" dirty="0">
                <a:latin typeface="Times New Roman" panose="02020603050405020304" pitchFamily="18" charset="0"/>
                <a:cs typeface="Times New Roman" panose="02020603050405020304" pitchFamily="18" charset="0"/>
              </a:rPr>
              <a:t> using VA Form 10-7959a.  In most cases the authorized provider will submit the necessary documentation</a:t>
            </a:r>
          </a:p>
          <a:p>
            <a:endParaRPr lang="en-US" dirty="0"/>
          </a:p>
          <a:p>
            <a:r>
              <a:rPr lang="en-US" dirty="0">
                <a:latin typeface="Times New Roman" panose="02020603050405020304" pitchFamily="18" charset="0"/>
                <a:cs typeface="Times New Roman" panose="02020603050405020304" pitchFamily="18" charset="0"/>
              </a:rPr>
              <a:t>The following site has information regarding the procedures for beneficiaries to file reimbursement claims:</a:t>
            </a:r>
          </a:p>
          <a:p>
            <a:pPr marL="0" indent="0">
              <a:buNone/>
            </a:pPr>
            <a:r>
              <a:rPr lang="en-US" sz="1200" dirty="0">
                <a:latin typeface="Times New Roman" panose="02020603050405020304" pitchFamily="18" charset="0"/>
                <a:cs typeface="Times New Roman" panose="02020603050405020304" pitchFamily="18" charset="0"/>
                <a:hlinkClick r:id="rId3"/>
              </a:rPr>
              <a:t>https</a:t>
            </a:r>
            <a:r>
              <a:rPr lang="en-US" dirty="0">
                <a:latin typeface="Times New Roman" panose="02020603050405020304" pitchFamily="18" charset="0"/>
                <a:cs typeface="Times New Roman" panose="02020603050405020304" pitchFamily="18" charset="0"/>
                <a:hlinkClick r:id="rId3"/>
              </a:rPr>
              <a:t>://www.va.gov/COMMUNITYCARE/programs/dependents/champva/champva-claim.asp</a:t>
            </a:r>
            <a:r>
              <a:rPr lang="en-US" dirty="0">
                <a:latin typeface="Times New Roman" panose="02020603050405020304" pitchFamily="18" charset="0"/>
                <a:cs typeface="Times New Roman" panose="02020603050405020304" pitchFamily="18" charset="0"/>
              </a:rPr>
              <a:t> </a:t>
            </a:r>
          </a:p>
          <a:p>
            <a:pPr marL="0" indent="0">
              <a:buNone/>
            </a:pPr>
            <a:r>
              <a:rPr lang="en-US" sz="1200" dirty="0">
                <a:latin typeface="Times New Roman" panose="02020603050405020304" pitchFamily="18" charset="0"/>
                <a:cs typeface="Times New Roman" panose="02020603050405020304" pitchFamily="18" charset="0"/>
              </a:rPr>
              <a:t>Ben</a:t>
            </a:r>
            <a:r>
              <a:rPr lang="en-US" dirty="0">
                <a:latin typeface="Times New Roman" panose="02020603050405020304" pitchFamily="18" charset="0"/>
                <a:cs typeface="Times New Roman" panose="02020603050405020304" pitchFamily="18" charset="0"/>
              </a:rPr>
              <a:t>eficiaries should send pharmacy and medical claims reimbursement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3262083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service-connected disability is a disability that we’ve concluded was caused , or made worse, by the Veteran’s active-duty service. Example: my elbow.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permanent disability is one that’s not expected to improve. Can someone provide an example of a condition that may be classified as permanent?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1B1B1B"/>
                </a:solidFill>
                <a:effectLst/>
                <a:latin typeface="Source Sans Pro Web"/>
              </a:rPr>
              <a:t> If 2 spouses are both Veterans who qualify as CHAMPVA sponsors for their family, they both may now qualify for CHAMPVA benefits. Each time they need medical care, they may choose to get care through the VA health care program or using their CHAMPVA coverage.</a:t>
            </a:r>
            <a:endParaRPr lang="en-US" dirty="0"/>
          </a:p>
          <a:p>
            <a:endParaRPr lang="en-US" dirty="0"/>
          </a:p>
          <a:p>
            <a:r>
              <a:rPr lang="en-US" dirty="0"/>
              <a:t>*In most cases, these family members qualify for TRICARE, not CHAMPVA</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PCAFC will be discussed in further detail later in this presentation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Times New Roman" panose="02020603050405020304" pitchFamily="18" charset="0"/>
                <a:cs typeface="Times New Roman" panose="02020603050405020304" pitchFamily="18" charset="0"/>
              </a:rPr>
              <a:t>Eligible child pursing an approved course of instruction who incurs a disabling illness/injury while pursing the instruction, not of their own misconduct, and results in the inability to continue instruction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1578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Arial" panose="020B0604020202020204" pitchFamily="34" charset="0"/>
              </a:rPr>
              <a:t>For individuals who are eligible for Medicare for any reason, we need a copy of your Medicare card.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E2E2E"/>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Arial" panose="020B0604020202020204" pitchFamily="34" charset="0"/>
              </a:rPr>
              <a:t>If you are age 65 or older and not entitled to Medicare, you must send documentation from the Social Security Administration that confirms </a:t>
            </a:r>
            <a:r>
              <a:rPr lang="en-US" b="1" i="0" u="sng" dirty="0">
                <a:solidFill>
                  <a:srgbClr val="2E2E2E"/>
                </a:solidFill>
                <a:effectLst/>
                <a:latin typeface="Arial" panose="020B0604020202020204" pitchFamily="34" charset="0"/>
              </a:rPr>
              <a:t>you are not entitled to Medicare benefits under anyone's social security number.</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974434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Arial" panose="020B0604020202020204" pitchFamily="34" charset="0"/>
              </a:rPr>
              <a:t>Veteran's DD214, </a:t>
            </a:r>
            <a:r>
              <a:rPr lang="en-US" b="0" i="1" dirty="0">
                <a:solidFill>
                  <a:srgbClr val="2E2E2E"/>
                </a:solidFill>
                <a:effectLst/>
                <a:latin typeface="Arial" panose="020B0604020202020204" pitchFamily="34" charset="0"/>
              </a:rPr>
              <a:t>Certificate of Release or Discharge from Active Duty, </a:t>
            </a:r>
            <a:r>
              <a:rPr lang="en-US" b="0" i="0" dirty="0">
                <a:solidFill>
                  <a:srgbClr val="2E2E2E"/>
                </a:solidFill>
                <a:effectLst/>
                <a:latin typeface="Arial" panose="020B0604020202020204" pitchFamily="34" charset="0"/>
              </a:rPr>
              <a:t>or if the Veteran was a WWII or Korean War Veteran, the </a:t>
            </a:r>
            <a:r>
              <a:rPr lang="en-US" b="0" i="1" dirty="0">
                <a:solidFill>
                  <a:srgbClr val="2E2E2E"/>
                </a:solidFill>
                <a:effectLst/>
                <a:latin typeface="Arial" panose="020B0604020202020204" pitchFamily="34" charset="0"/>
              </a:rPr>
              <a:t>Report of Separation</a:t>
            </a:r>
            <a:r>
              <a:rPr lang="en-US" b="0" i="0" dirty="0">
                <a:solidFill>
                  <a:srgbClr val="2E2E2E"/>
                </a:solidFill>
                <a:effectLst/>
                <a:latin typeface="Arial" panose="020B0604020202020204" pitchFamily="34" charset="0"/>
              </a:rPr>
              <a:t>. If you do not have a copy of the necessary form, you may request it by submitting a Standard Form 180, </a:t>
            </a:r>
            <a:r>
              <a:rPr lang="en-US" b="0" i="1" dirty="0">
                <a:solidFill>
                  <a:srgbClr val="2E2E2E"/>
                </a:solidFill>
                <a:effectLst/>
                <a:latin typeface="Arial" panose="020B0604020202020204" pitchFamily="34" charset="0"/>
              </a:rPr>
              <a:t>Request Pertaining to Military Records</a:t>
            </a:r>
            <a:r>
              <a:rPr lang="en-US" b="0" i="0" dirty="0">
                <a:solidFill>
                  <a:srgbClr val="2E2E2E"/>
                </a:solidFill>
                <a:effectLst/>
                <a:latin typeface="Arial" panose="020B0604020202020204" pitchFamily="34" charset="0"/>
              </a:rPr>
              <a:t>, from the National Archives.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E2E2E"/>
                </a:solidFill>
                <a:effectLst/>
                <a:latin typeface="Arial" panose="020B0604020202020204" pitchFamily="34" charset="0"/>
              </a:rPr>
              <a:t>If you are a remarried widow/widower and are once again single, provide a copy of the legal documentation that terminated the remarriage. The legal documentation of termination of a remarriage may be a divorce decree, death certificate or annulment decree.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E2E2E"/>
              </a:solidFill>
              <a:effectLst/>
              <a:latin typeface="Arial" panose="020B0604020202020204" pitchFamily="34" charset="0"/>
            </a:endParaRPr>
          </a:p>
          <a:p>
            <a:pPr algn="l"/>
            <a:r>
              <a:rPr lang="en-US" b="0" i="0" dirty="0">
                <a:solidFill>
                  <a:srgbClr val="2E2E2E"/>
                </a:solidFill>
                <a:effectLst/>
                <a:latin typeface="Arial" panose="020B0604020202020204" pitchFamily="34" charset="0"/>
              </a:rPr>
              <a:t>If you provide only the required documents, and not the optional documents, processing can take two to eight months since we have to confirm information with other federal agencies.</a:t>
            </a:r>
          </a:p>
          <a:p>
            <a:pPr algn="l"/>
            <a:r>
              <a:rPr lang="en-US" b="0" i="0" dirty="0">
                <a:solidFill>
                  <a:srgbClr val="2E2E2E"/>
                </a:solidFill>
                <a:effectLst/>
                <a:latin typeface="Arial" panose="020B0604020202020204" pitchFamily="34" charset="0"/>
              </a:rPr>
              <a:t>Once we get your application, we will review it to be sure it is complete and that all the required forms are included. If your application is not complete, we will return it to you with further instructions.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2E2E2E"/>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66235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Center for Minority Veterans' organizational chart. At the top, we have our Executive Director, James Albino, and our Deputy Director, Debra Walker. Carmen Drummond serves as our MVP Program Manager and the Hispanic Veterans Liaison. Additionally, we have Liaisons dedicated to representing specific minority Veteran groups: Dwayne Campbell is our African American Veterans Liaison, Dee Jacobs serves as the Hispanic Veterans Liaison, Gregoria Kishketon is our American Indian Veterans Liaison, and Ron Sagudan represents Native Hawaiian, Asian American, and Pacific Islander Veterans.</a:t>
            </a:r>
          </a:p>
          <a:p>
            <a:r>
              <a:rPr lang="en-US" dirty="0"/>
              <a:t>Now, you may notice that the LGBTQ+ Liaison role is not reflected on this chart. That’s because this role was introduced in April 2023 and is still in the process of being formalized. We’re working toward creating a full-time position to ensure that the LGBTQ+ Veteran community has permanent representation within CMV.</a:t>
            </a:r>
          </a:p>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10</a:t>
            </a:fld>
            <a:endParaRPr lang="en-US" dirty="0"/>
          </a:p>
        </p:txBody>
      </p:sp>
    </p:spTree>
    <p:extLst>
      <p:ext uri="{BB962C8B-B14F-4D97-AF65-F5344CB8AC3E}">
        <p14:creationId xmlns:p14="http://schemas.microsoft.com/office/powerpoint/2010/main" val="128278046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2E2E"/>
                </a:solidFill>
                <a:effectLst/>
                <a:latin typeface="Times New Roman" panose="02020603050405020304" pitchFamily="18" charset="0"/>
                <a:cs typeface="Times New Roman" panose="02020603050405020304" pitchFamily="18" charset="0"/>
              </a:rPr>
              <a:t>IMPORTANT: Ensure the application is signed and dated. Also, if applying for a spouse, please include the date of marriage on the application</a:t>
            </a:r>
          </a:p>
          <a:p>
            <a:endParaRPr lang="en-US" b="0" i="0" dirty="0">
              <a:solidFill>
                <a:srgbClr val="2E2E2E"/>
              </a:solidFill>
              <a:effectLst/>
              <a:latin typeface="Times New Roman" panose="02020603050405020304" pitchFamily="18" charset="0"/>
              <a:cs typeface="Times New Roman" panose="02020603050405020304" pitchFamily="18" charset="0"/>
            </a:endParaRPr>
          </a:p>
          <a:p>
            <a:r>
              <a:rPr lang="en-US" b="0" i="0" dirty="0">
                <a:solidFill>
                  <a:srgbClr val="2E2E2E"/>
                </a:solidFill>
                <a:effectLst/>
                <a:latin typeface="Times New Roman" panose="02020603050405020304" pitchFamily="18" charset="0"/>
                <a:cs typeface="Times New Roman" panose="02020603050405020304" pitchFamily="18" charset="0"/>
              </a:rPr>
              <a:t>We are currently experiencing a backlog in processing applications. If you have questions regarding the status of your application, we encourage you to call the CHAMPVA call center at </a:t>
            </a:r>
            <a:r>
              <a:rPr lang="en-US" b="0" i="0" u="sng" dirty="0">
                <a:solidFill>
                  <a:srgbClr val="0B6CB2"/>
                </a:solidFill>
                <a:effectLst/>
                <a:latin typeface="Times New Roman" panose="02020603050405020304" pitchFamily="18" charset="0"/>
                <a:cs typeface="Times New Roman" panose="02020603050405020304" pitchFamily="18" charset="0"/>
                <a:hlinkClick r:id="rId3"/>
              </a:rPr>
              <a:t>800-733-8387</a:t>
            </a:r>
            <a:r>
              <a:rPr lang="en-US" b="0" i="0" dirty="0">
                <a:solidFill>
                  <a:srgbClr val="2E2E2E"/>
                </a:solidFill>
                <a:effectLst/>
                <a:latin typeface="Times New Roman" panose="02020603050405020304" pitchFamily="18" charset="0"/>
                <a:cs typeface="Times New Roman" panose="02020603050405020304" pitchFamily="18" charset="0"/>
              </a:rPr>
              <a:t>.</a:t>
            </a:r>
          </a:p>
          <a:p>
            <a:endParaRPr lang="en-US" b="0" i="0" dirty="0">
              <a:solidFill>
                <a:srgbClr val="2E2E2E"/>
              </a:solidFill>
              <a:effectLst/>
              <a:latin typeface="Times New Roman" panose="02020603050405020304" pitchFamily="18" charset="0"/>
              <a:cs typeface="Times New Roman" panose="02020603050405020304" pitchFamily="18" charset="0"/>
            </a:endParaRPr>
          </a:p>
          <a:p>
            <a:pPr algn="l"/>
            <a:r>
              <a:rPr lang="en-US" b="0" i="0" dirty="0">
                <a:solidFill>
                  <a:srgbClr val="1B1B1B"/>
                </a:solidFill>
                <a:effectLst/>
                <a:latin typeface="Source Sans Pro Web"/>
              </a:rPr>
              <a:t>If you send us all required and optional documents—and if your application is complete—it’ll take about 6 weeks after we get your package until you get your CHAMPVA ID card and related materials.</a:t>
            </a:r>
          </a:p>
          <a:p>
            <a:pPr algn="l"/>
            <a:r>
              <a:rPr lang="en-US" b="0" i="0" dirty="0">
                <a:solidFill>
                  <a:srgbClr val="1B1B1B"/>
                </a:solidFill>
                <a:effectLst/>
                <a:latin typeface="Source Sans Pro Web"/>
              </a:rPr>
              <a:t>If you send us only the required documents, it may take 2 to 8 months since we’ll need to confirm your information with other federal agencies.</a:t>
            </a:r>
          </a:p>
          <a:p>
            <a:endParaRPr lang="en-US" b="0"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86725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services covered: Ambulatory surgery, hospice, skilled nursing care, and transplants</a:t>
            </a:r>
          </a:p>
          <a:p>
            <a:endParaRPr lang="en-US" dirty="0"/>
          </a:p>
          <a:p>
            <a:r>
              <a:rPr lang="en-US" dirty="0"/>
              <a:t>Some services that may be covered are substance abuse disorder/mental/behavioral health and dental care – refer to benefits guide or CHAMPVA program manager for further details and questions.</a:t>
            </a:r>
          </a:p>
          <a:p>
            <a:endParaRPr lang="en-US" dirty="0"/>
          </a:p>
          <a:p>
            <a:r>
              <a:rPr lang="en-US" b="0" i="0" dirty="0">
                <a:solidFill>
                  <a:srgbClr val="1B1B1B"/>
                </a:solidFill>
                <a:effectLst/>
                <a:latin typeface="Source Sans Pro Web"/>
              </a:rPr>
              <a:t>When you’re signed up for CHAMPVA, you’ll get a copy of the CHAMPVA Program Guide. This guide will tell you more about covered and non-covered services and supplies.</a:t>
            </a:r>
          </a:p>
          <a:p>
            <a:endParaRPr lang="en-US" b="0" i="0" dirty="0">
              <a:solidFill>
                <a:srgbClr val="1B1B1B"/>
              </a:solidFill>
              <a:effectLst/>
              <a:latin typeface="Source Sans Pro Web"/>
            </a:endParaRPr>
          </a:p>
          <a:p>
            <a:r>
              <a:rPr lang="en-US" dirty="0"/>
              <a:t>Services that require authorization: • Durable Medical Equipment (DME) with a purchase price or total rental of $2,000 or more (see Section 4) • Mental health care (Contact CHAMPVA for required approval) – Inpatient mental health care – Care at residential treatment facilities (RTF) – Alcohol/substance abuse – Care in Partial Hospital Programs (PHP) – Requests for extensions to our yearly limits on inpatient mental health care (see Section 4) – Outpatient mental health visits in excess of 23 per year • Dental care coverage (Dental coverage is very limited and under most circumstances is not covered.) • Organ transplant</a:t>
            </a:r>
          </a:p>
          <a:p>
            <a:pPr marL="171450" indent="-171450">
              <a:buFont typeface="Arial" panose="020B0604020202020204" pitchFamily="34" charset="0"/>
              <a:buChar char="•"/>
            </a:pPr>
            <a:r>
              <a:rPr lang="en-US" dirty="0"/>
              <a:t>Mental health services and durable medical equipment (DME) provided through the VA CITI program do not require authorization.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501882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Times New Roman" panose="02020603050405020304" pitchFamily="18" charset="0"/>
                <a:ea typeface="Calibri" panose="020F0502020204030204" pitchFamily="34" charset="0"/>
                <a:cs typeface="Times New Roman" panose="02020603050405020304" pitchFamily="18" charset="0"/>
              </a:rPr>
              <a:t>Every VAMC has a person who handles CHAMPVA problems.  Contact your local VA to engage with your CHAMPVA representative.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pPr algn="l"/>
            <a:r>
              <a:rPr lang="en-US" b="0" i="0" dirty="0">
                <a:solidFill>
                  <a:srgbClr val="2E2E2E"/>
                </a:solidFill>
                <a:effectLst/>
                <a:latin typeface="Arial" panose="020B0604020202020204" pitchFamily="34" charset="0"/>
              </a:rPr>
              <a:t>Eligibility/Claims Status Inquiry </a:t>
            </a:r>
            <a:r>
              <a:rPr lang="en-US" b="0" i="1" dirty="0">
                <a:solidFill>
                  <a:srgbClr val="2E2E2E"/>
                </a:solidFill>
                <a:effectLst/>
                <a:latin typeface="Arial" panose="020B0604020202020204" pitchFamily="34" charset="0"/>
              </a:rPr>
              <a:t>(Payer ID: VAHAC)</a:t>
            </a:r>
            <a:br>
              <a:rPr lang="en-US" b="0" i="1" dirty="0">
                <a:solidFill>
                  <a:srgbClr val="2E2E2E"/>
                </a:solidFill>
                <a:effectLst/>
                <a:latin typeface="Arial" panose="020B0604020202020204" pitchFamily="34" charset="0"/>
              </a:rPr>
            </a:br>
            <a:r>
              <a:rPr lang="en-US" b="0" i="0" dirty="0">
                <a:solidFill>
                  <a:srgbClr val="2E2E2E"/>
                </a:solidFill>
                <a:effectLst/>
                <a:latin typeface="Arial" panose="020B0604020202020204" pitchFamily="34" charset="0"/>
              </a:rPr>
              <a:t>AND</a:t>
            </a:r>
            <a:br>
              <a:rPr lang="en-US" b="0" i="0" dirty="0">
                <a:solidFill>
                  <a:srgbClr val="2E2E2E"/>
                </a:solidFill>
                <a:effectLst/>
                <a:latin typeface="Arial" panose="020B0604020202020204" pitchFamily="34" charset="0"/>
              </a:rPr>
            </a:br>
            <a:r>
              <a:rPr lang="en-US" b="0" i="0" dirty="0">
                <a:solidFill>
                  <a:srgbClr val="2E2E2E"/>
                </a:solidFill>
                <a:effectLst/>
                <a:latin typeface="Arial" panose="020B0604020202020204" pitchFamily="34" charset="0"/>
              </a:rPr>
              <a:t>Medical Claims/Electronic Remittance Advice (ERA) </a:t>
            </a:r>
            <a:r>
              <a:rPr lang="en-US" b="0" i="1" dirty="0">
                <a:solidFill>
                  <a:srgbClr val="2E2E2E"/>
                </a:solidFill>
                <a:effectLst/>
                <a:latin typeface="Arial" panose="020B0604020202020204" pitchFamily="34" charset="0"/>
              </a:rPr>
              <a:t>(Payer ID: 84146)</a:t>
            </a:r>
            <a:endParaRPr lang="en-US" b="0" i="0" dirty="0">
              <a:solidFill>
                <a:srgbClr val="2E2E2E"/>
              </a:solidFill>
              <a:effectLst/>
              <a:latin typeface="Arial" panose="020B0604020202020204" pitchFamily="34" charset="0"/>
            </a:endParaRPr>
          </a:p>
          <a:p>
            <a:pPr algn="l"/>
            <a:r>
              <a:rPr lang="en-US" b="0" i="0" dirty="0">
                <a:solidFill>
                  <a:srgbClr val="2E2E2E"/>
                </a:solidFill>
                <a:effectLst/>
                <a:latin typeface="Arial" panose="020B0604020202020204" pitchFamily="34" charset="0"/>
              </a:rPr>
              <a:t>Change Health Care (formerly Emdeon Inc.) Electronic Claim Submissions</a:t>
            </a:r>
            <a:br>
              <a:rPr lang="en-US" b="0" i="0" dirty="0">
                <a:solidFill>
                  <a:srgbClr val="2E2E2E"/>
                </a:solidFill>
                <a:effectLst/>
                <a:latin typeface="Arial" panose="020B0604020202020204" pitchFamily="34" charset="0"/>
              </a:rPr>
            </a:br>
            <a:r>
              <a:rPr lang="en-US" b="0" i="1" u="sng" dirty="0">
                <a:solidFill>
                  <a:srgbClr val="0B6CB2"/>
                </a:solidFill>
                <a:effectLst/>
                <a:latin typeface="Arial" panose="020B0604020202020204" pitchFamily="34" charset="0"/>
                <a:hlinkClick r:id="rId3" tooltip="link to Change Healthcare website"/>
              </a:rPr>
              <a:t>https://www.changehealthcare.com/</a:t>
            </a:r>
            <a:endParaRPr lang="en-US" b="0" i="0" dirty="0">
              <a:solidFill>
                <a:srgbClr val="2E2E2E"/>
              </a:solidFill>
              <a:effectLst/>
              <a:latin typeface="Arial" panose="020B0604020202020204" pitchFamily="34" charset="0"/>
            </a:endParaRPr>
          </a:p>
          <a:p>
            <a:pPr algn="l"/>
            <a:r>
              <a:rPr lang="en-US" b="0" i="0" u="sng" dirty="0">
                <a:solidFill>
                  <a:srgbClr val="0B6CB2"/>
                </a:solidFill>
                <a:effectLst/>
                <a:latin typeface="Arial" panose="020B0604020202020204" pitchFamily="34" charset="0"/>
                <a:hlinkClick r:id="rId4"/>
              </a:rPr>
              <a:t>888-545-6127</a:t>
            </a:r>
            <a:endParaRPr lang="en-US" b="0" i="0" dirty="0">
              <a:solidFill>
                <a:srgbClr val="2E2E2E"/>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492407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Additional services covered: Ambulatory surgery, hospice, skilled nursing care, and transplants</a:t>
            </a:r>
          </a:p>
          <a:p>
            <a:endParaRPr lang="en-US" dirty="0"/>
          </a:p>
          <a:p>
            <a:r>
              <a:rPr lang="en-US" dirty="0"/>
              <a:t>Some services that may be covered are substance abuse disorder/mental/behavioral health and dental care – refer to benefits guide or CHAMPVA program manager for further details and questions.</a:t>
            </a:r>
          </a:p>
          <a:p>
            <a:endParaRPr lang="en-US" dirty="0"/>
          </a:p>
          <a:p>
            <a:r>
              <a:rPr lang="en-US" b="0" i="0" dirty="0">
                <a:solidFill>
                  <a:srgbClr val="1B1B1B"/>
                </a:solidFill>
                <a:effectLst/>
                <a:latin typeface="Source Sans Pro Web"/>
              </a:rPr>
              <a:t>When you’re signed up for CHAMPVA, you’ll get a copy of the CHAMPVA Program Guide. This guide will tell you more about covered and non-covered services and supplies.</a:t>
            </a:r>
          </a:p>
          <a:p>
            <a:endParaRPr lang="en-US" b="0" i="0" dirty="0">
              <a:solidFill>
                <a:srgbClr val="1B1B1B"/>
              </a:solidFill>
              <a:effectLst/>
              <a:latin typeface="Source Sans Pro Web"/>
            </a:endParaRPr>
          </a:p>
          <a:p>
            <a:r>
              <a:rPr lang="en-US" dirty="0"/>
              <a:t>Services that require authorization: • Durable Medical Equipment (DME) with a purchase price or total rental of $2,000 or more (see Section 4) • Mental health care (Contact CHAMPVA for required approval) – Inpatient mental health care – Care at residential treatment facilities (RTF) – Alcohol/substance abuse – Care in Partial Hospital Programs (PHP) – Requests for extensions to our yearly limits on inpatient mental health care (see Section 4) – Outpatient mental health visits in excess of 23 per year • Dental care coverage (Dental coverage is very limited and under most circumstances is not covered.) • Organ transplant</a:t>
            </a:r>
          </a:p>
          <a:p>
            <a:pPr marL="171450" indent="-171450">
              <a:buFont typeface="Arial" panose="020B0604020202020204" pitchFamily="34" charset="0"/>
              <a:buChar char="•"/>
            </a:pPr>
            <a:r>
              <a:rPr lang="en-US" dirty="0"/>
              <a:t>Mental health services and durable medical equipment (DME) provided through the VA CITI program do not require authorization.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10558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600" dirty="0">
                <a:latin typeface="Times New Roman" panose="02020603050405020304" pitchFamily="18" charset="0"/>
                <a:cs typeface="Times New Roman" panose="02020603050405020304" pitchFamily="18" charset="0"/>
              </a:rPr>
              <a:t>You can take your completed 10-10CG to a local Caregiver Support Team member. </a:t>
            </a:r>
          </a:p>
          <a:p>
            <a:endParaRPr lang="en-US" sz="96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DO NOT send medical records with your application</a:t>
            </a:r>
            <a:r>
              <a:rPr lang="en-US" dirty="0">
                <a:latin typeface="Times New Roman" panose="02020603050405020304" pitchFamily="18" charset="0"/>
                <a:cs typeface="Times New Roman" panose="02020603050405020304" pitchFamily="18" charset="0"/>
              </a:rPr>
              <a:t>.  VA will gathering any necessary documentation</a:t>
            </a:r>
          </a:p>
          <a:p>
            <a:r>
              <a:rPr lang="en-US" dirty="0">
                <a:latin typeface="Times New Roman" panose="02020603050405020304" pitchFamily="18" charset="0"/>
                <a:cs typeface="Times New Roman" panose="02020603050405020304" pitchFamily="18" charset="0"/>
              </a:rPr>
              <a:t>The following website will walk you through the application process and provide the opportunity to begin applying on-line</a:t>
            </a:r>
          </a:p>
          <a:p>
            <a:endParaRPr lang="en-US" dirty="0">
              <a:latin typeface="Times New Roman" panose="02020603050405020304" pitchFamily="18" charset="0"/>
              <a:cs typeface="Times New Roman" panose="02020603050405020304" pitchFamily="18" charset="0"/>
            </a:endParaRPr>
          </a:p>
          <a:p>
            <a:pPr marL="0" indent="0">
              <a:buNone/>
            </a:pPr>
            <a:r>
              <a:rPr lang="en-US" dirty="0">
                <a:latin typeface="Times New Roman" panose="02020603050405020304" pitchFamily="18" charset="0"/>
                <a:cs typeface="Times New Roman" panose="02020603050405020304" pitchFamily="18" charset="0"/>
                <a:hlinkClick r:id="rId3"/>
              </a:rPr>
              <a:t>https://www.va.gov/family-and-caregiver-benefits/health-and-disability/comprehensive-assistance-for-family-caregivers/apply-form-10-10cg/introduction</a:t>
            </a:r>
            <a:r>
              <a:rPr lang="en-US" dirty="0">
                <a:latin typeface="Times New Roman" panose="02020603050405020304" pitchFamily="18" charset="0"/>
                <a:cs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736973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Times New Roman" panose="02020603050405020304" pitchFamily="18" charset="0"/>
                <a:cs typeface="Times New Roman" panose="02020603050405020304" pitchFamily="18" charset="0"/>
              </a:rPr>
              <a:t>If you disagree with your Caregiver decision, you can begin a Clinical Appeal process at the Patient Advocates/Experience Office in your local VAMC</a:t>
            </a:r>
          </a:p>
          <a:p>
            <a:r>
              <a:rPr lang="en-US" dirty="0">
                <a:latin typeface="Times New Roman" panose="02020603050405020304" pitchFamily="18" charset="0"/>
                <a:cs typeface="Times New Roman" panose="02020603050405020304" pitchFamily="18" charset="0"/>
              </a:rPr>
              <a:t> </a:t>
            </a:r>
          </a:p>
          <a:p>
            <a:r>
              <a:rPr lang="en-US" dirty="0">
                <a:latin typeface="Times New Roman" panose="02020603050405020304" pitchFamily="18" charset="0"/>
                <a:cs typeface="Times New Roman" panose="02020603050405020304" pitchFamily="18" charset="0"/>
              </a:rPr>
              <a:t>You can appeal a caregiver denial directly to the Board of Veterans Appeals.  </a:t>
            </a:r>
            <a:r>
              <a:rPr lang="en-US" sz="2800" dirty="0">
                <a:latin typeface="Times New Roman" panose="02020603050405020304" pitchFamily="18" charset="0"/>
                <a:cs typeface="Times New Roman" panose="02020603050405020304" pitchFamily="18" charset="0"/>
              </a:rPr>
              <a:t>To appeal a decision issued on or after February 19, 2019, you must submit VA Form 10182 to the board by:</a:t>
            </a:r>
          </a:p>
          <a:p>
            <a:pPr lvl="2">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Online submission</a:t>
            </a:r>
          </a:p>
          <a:p>
            <a:pPr lvl="2">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Mail to:  Board of Veterans’ Appeals; PO Box 27063 Washington  DC 20038 </a:t>
            </a:r>
          </a:p>
          <a:p>
            <a:pPr lvl="2">
              <a:buFont typeface="Wingdings" panose="05000000000000000000" pitchFamily="2" charset="2"/>
              <a:buChar char="Ø"/>
            </a:pPr>
            <a:r>
              <a:rPr lang="en-US" sz="2800" dirty="0">
                <a:latin typeface="Times New Roman" panose="02020603050405020304" pitchFamily="18" charset="0"/>
                <a:cs typeface="Times New Roman" panose="02020603050405020304" pitchFamily="18" charset="0"/>
              </a:rPr>
              <a:t>Or fax to: 1-844-678-8979</a:t>
            </a:r>
          </a:p>
          <a:p>
            <a:pPr lvl="2">
              <a:buFont typeface="Wingdings" panose="05000000000000000000" pitchFamily="2" charset="2"/>
              <a:buNone/>
            </a:pPr>
            <a:endParaRPr lang="en-US" sz="2800" b="0" i="0" dirty="0">
              <a:solidFill>
                <a:srgbClr val="001D35"/>
              </a:solidFill>
              <a:effectLst/>
              <a:latin typeface="Times New Roman" panose="02020603050405020304" pitchFamily="18" charset="0"/>
              <a:cs typeface="Times New Roman" panose="02020603050405020304" pitchFamily="18" charset="0"/>
            </a:endParaRPr>
          </a:p>
          <a:p>
            <a:pPr lvl="2" algn="l">
              <a:buFont typeface="Wingdings" panose="05000000000000000000" pitchFamily="2" charset="2"/>
              <a:buNone/>
            </a:pPr>
            <a:r>
              <a:rPr lang="en-US" b="0" i="0" dirty="0">
                <a:solidFill>
                  <a:srgbClr val="001D35"/>
                </a:solidFill>
                <a:effectLst/>
                <a:latin typeface="Google Sans"/>
              </a:rPr>
              <a:t>There are multiple ways to appeal a denial of the VA's Program of Comprehensive Assistance for Family Caregivers (PCAFC): </a:t>
            </a:r>
          </a:p>
          <a:p>
            <a:pPr algn="l" fontAlgn="ctr">
              <a:buFont typeface="Arial" panose="020B0604020202020204" pitchFamily="34" charset="0"/>
              <a:buChar char="•"/>
            </a:pPr>
            <a:r>
              <a:rPr lang="en-US" b="0" i="0" dirty="0">
                <a:solidFill>
                  <a:srgbClr val="001D35"/>
                </a:solidFill>
                <a:effectLst/>
                <a:latin typeface="Google Sans"/>
              </a:rPr>
              <a:t>Board Appeal: Request a review by a Veterans Law Judge at the Board of Veterans' Appeals by submitting a completed VA Form 10-307, the Program of Comprehensive Assistance for Family Caregivers (PCAFC) Notice of Disagreement (NOD). </a:t>
            </a:r>
          </a:p>
          <a:p>
            <a:pPr algn="l" fontAlgn="ctr">
              <a:buFont typeface="Arial" panose="020B0604020202020204" pitchFamily="34" charset="0"/>
              <a:buChar char="•"/>
            </a:pPr>
            <a:r>
              <a:rPr lang="en-US" b="0" i="0" dirty="0">
                <a:solidFill>
                  <a:srgbClr val="001D35"/>
                </a:solidFill>
                <a:effectLst/>
                <a:latin typeface="Google Sans"/>
              </a:rPr>
              <a:t>Higher-Level Review: Request a new review of your case by a higher-level reviewer. This reviewer will determine if an error or difference of opinion changed the decision. </a:t>
            </a:r>
          </a:p>
          <a:p>
            <a:pPr algn="l">
              <a:buFont typeface="Arial" panose="020B0604020202020204" pitchFamily="34" charset="0"/>
              <a:buChar char="•"/>
            </a:pPr>
            <a:r>
              <a:rPr lang="en-US" b="0" i="0" dirty="0">
                <a:solidFill>
                  <a:srgbClr val="001D35"/>
                </a:solidFill>
                <a:effectLst/>
                <a:latin typeface="Google Sans"/>
              </a:rPr>
              <a:t>VHA Clinical Review Process: This process is also known as the VHA Clinical Appeals Process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811721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033633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ABB767-129A-4665-B40D-C4D7AE28120B}"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58498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7718DBA9-8878-3FA6-1FFD-E29676F26040}"/>
              </a:ext>
            </a:extLst>
          </p:cNvPr>
          <p:cNvSpPr>
            <a:spLocks noGrp="1" noRot="1" noChangeAspect="1" noChangeArrowheads="1" noTextEdit="1"/>
          </p:cNvSpPr>
          <p:nvPr>
            <p:ph type="sldImg"/>
          </p:nvPr>
        </p:nvSpPr>
        <p:spPr>
          <a:ln cap="flat"/>
        </p:spPr>
      </p:sp>
      <p:sp>
        <p:nvSpPr>
          <p:cNvPr id="7171" name="Rectangle 3">
            <a:extLst>
              <a:ext uri="{FF2B5EF4-FFF2-40B4-BE49-F238E27FC236}">
                <a16:creationId xmlns:a16="http://schemas.microsoft.com/office/drawing/2014/main" id="{5689EFF0-72F9-5819-5950-186833F174B5}"/>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a:extLst>
              <a:ext uri="{FF2B5EF4-FFF2-40B4-BE49-F238E27FC236}">
                <a16:creationId xmlns:a16="http://schemas.microsoft.com/office/drawing/2014/main" id="{67EED085-72B8-5793-552F-B264B11FE1BE}"/>
              </a:ext>
            </a:extLst>
          </p:cNvPr>
          <p:cNvSpPr>
            <a:spLocks noGrp="1" noRot="1" noChangeAspect="1" noChangeArrowheads="1" noTextEdit="1"/>
          </p:cNvSpPr>
          <p:nvPr>
            <p:ph type="sldImg"/>
          </p:nvPr>
        </p:nvSpPr>
        <p:spPr>
          <a:xfrm>
            <a:off x="411163" y="700088"/>
            <a:ext cx="6200775" cy="3487737"/>
          </a:xfrm>
          <a:ln/>
        </p:spPr>
      </p:sp>
      <p:sp>
        <p:nvSpPr>
          <p:cNvPr id="12291" name="Notes Placeholder 2">
            <a:extLst>
              <a:ext uri="{FF2B5EF4-FFF2-40B4-BE49-F238E27FC236}">
                <a16:creationId xmlns:a16="http://schemas.microsoft.com/office/drawing/2014/main" id="{4777FD7B-FEED-85C3-4029-227BB2F8633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Healthcare/dental eligibility and housing adaptations may also be provided if the vet is enrolled in Voc Rehab </a:t>
            </a:r>
          </a:p>
        </p:txBody>
      </p:sp>
      <p:sp>
        <p:nvSpPr>
          <p:cNvPr id="12292" name="Slide Number Placeholder 3">
            <a:extLst>
              <a:ext uri="{FF2B5EF4-FFF2-40B4-BE49-F238E27FC236}">
                <a16:creationId xmlns:a16="http://schemas.microsoft.com/office/drawing/2014/main" id="{F28E94DC-ECBB-0E4E-3D66-72D125EC825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0C65FC-DA1E-4794-BE07-8C6BA3C8B98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we look at the evolving demographics of the Veteran population, it's important to highlight how this landscape is changing. If we compare the breakdown from 2021 with projections for 2041, we see a significant shift toward a more diverse Veteran population. In 2021, Veterans who identified as part of a racial minority made up about a quarter of the total population. By 2041, that figure is projected to grow to nearly half, reflecting the increasing diversity in our Veteran community.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Additionally, we’re seeing a rapid increase in the number of women Veterans. Today, more than 2 million women Veterans live in the U.S. In 2000, women Veterans made up just 4% of the total Veteran population. By 2040, they are projected to make up 18%, making women the fastest-growing group of Veterans.</a:t>
            </a:r>
          </a:p>
          <a:p>
            <a:endParaRPr lang="en-US" dirty="0"/>
          </a:p>
          <a:p>
            <a:r>
              <a:rPr lang="en-US" dirty="0"/>
              <a:t>These shifts are important to pay attention to because the VA must ultimately adapt to meet the unique needs of a more diverse and evolving Veteran population. Different racial, ethnic, and gender groups often have distinct healthcare challenges, cultural considerations, and barriers to access. By paying attention to these changes now, we can better tailor our services, from healthcare delivery to benefits outreach, ensuring we provide culturally competent care and equitable access for all Veterans.</a:t>
            </a:r>
          </a:p>
          <a:p>
            <a:r>
              <a:rPr lang="en-US" dirty="0"/>
              <a:t>This data allows us to anticipate and address gaps in care and services, ultimately improving how we support the Veterans who rely on us. By being proactive in understanding these demographic shifts, we can make informed decisions that lead to more personalized, effective care for every Veteran. I’ll give you some examples of this from my own experience as an LGBTQ+ Veteran Care Coordinator (which is separate from my work as the LGBTQ Liaison). Trans and gender diverse individuals are overrepresented in the Veteran population. Meaning, you’ll find a higher proportion of trans and gender diverse folks in the military and Veteran communities than you will amongst civilians. Gender diverse folks often have unique healthcare needs. One of the most common requests I get from my Veterans is for gender-affirming care. And in fact, the VA offers many types of services for gender-affirming care services because of course there is a need and a demand for it. We’re also getting better at demonstrating the data around these needs with improved data collection and tracking of sexual orientation and gender identity, and with that we hope to continue expanding care services and improving access to medically necessary services.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11</a:t>
            </a:fld>
            <a:endParaRPr lang="en-US" dirty="0"/>
          </a:p>
        </p:txBody>
      </p:sp>
    </p:spTree>
    <p:extLst>
      <p:ext uri="{BB962C8B-B14F-4D97-AF65-F5344CB8AC3E}">
        <p14:creationId xmlns:p14="http://schemas.microsoft.com/office/powerpoint/2010/main" val="33475493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8D59AE63-C3A1-1FC5-210E-9FC412B27BE2}"/>
              </a:ext>
            </a:extLst>
          </p:cNvPr>
          <p:cNvSpPr>
            <a:spLocks noGrp="1" noRot="1" noChangeAspect="1" noChangeArrowheads="1" noTextEdit="1"/>
          </p:cNvSpPr>
          <p:nvPr>
            <p:ph type="sldImg"/>
          </p:nvPr>
        </p:nvSpPr>
        <p:spPr>
          <a:xfrm>
            <a:off x="411163" y="700088"/>
            <a:ext cx="6200775" cy="3487737"/>
          </a:xfrm>
          <a:ln/>
        </p:spPr>
      </p:sp>
      <p:sp>
        <p:nvSpPr>
          <p:cNvPr id="33795" name="Notes Placeholder 2">
            <a:extLst>
              <a:ext uri="{FF2B5EF4-FFF2-40B4-BE49-F238E27FC236}">
                <a16:creationId xmlns:a16="http://schemas.microsoft.com/office/drawing/2014/main" id="{7AC5482D-FE68-AADD-8F12-8E1CCC3F31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F76527DA-00FE-173A-EFC2-41CFC0F95C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A3ACC5-8664-49FF-99FE-D92F4631711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a:extLst>
              <a:ext uri="{FF2B5EF4-FFF2-40B4-BE49-F238E27FC236}">
                <a16:creationId xmlns:a16="http://schemas.microsoft.com/office/drawing/2014/main" id="{E5EB8EA1-DCFC-078C-E589-5D2A8129ABE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F68581-B6B1-4655-B0D3-8A5142F2789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8915" name="Rectangle 2">
            <a:extLst>
              <a:ext uri="{FF2B5EF4-FFF2-40B4-BE49-F238E27FC236}">
                <a16:creationId xmlns:a16="http://schemas.microsoft.com/office/drawing/2014/main" id="{018476D3-3122-FE5E-7ECB-47083433514B}"/>
              </a:ext>
            </a:extLst>
          </p:cNvPr>
          <p:cNvSpPr>
            <a:spLocks noGrp="1" noRot="1" noChangeAspect="1" noChangeArrowheads="1" noTextEdit="1"/>
          </p:cNvSpPr>
          <p:nvPr>
            <p:ph type="sldImg"/>
          </p:nvPr>
        </p:nvSpPr>
        <p:spPr>
          <a:xfrm>
            <a:off x="411163" y="700088"/>
            <a:ext cx="6200775" cy="3487737"/>
          </a:xfrm>
          <a:ln cap="flat"/>
        </p:spPr>
      </p:sp>
      <p:sp>
        <p:nvSpPr>
          <p:cNvPr id="38916" name="Rectangle 3">
            <a:extLst>
              <a:ext uri="{FF2B5EF4-FFF2-40B4-BE49-F238E27FC236}">
                <a16:creationId xmlns:a16="http://schemas.microsoft.com/office/drawing/2014/main" id="{0CB75C7E-9D01-B013-6856-A6267714199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a:extLst>
              <a:ext uri="{FF2B5EF4-FFF2-40B4-BE49-F238E27FC236}">
                <a16:creationId xmlns:a16="http://schemas.microsoft.com/office/drawing/2014/main" id="{252058C5-7BFD-DAFC-30B5-7E9043F1A44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CC9AD-6B8C-4B22-BC99-6FF1B588FF2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0963" name="Rectangle 2">
            <a:extLst>
              <a:ext uri="{FF2B5EF4-FFF2-40B4-BE49-F238E27FC236}">
                <a16:creationId xmlns:a16="http://schemas.microsoft.com/office/drawing/2014/main" id="{27622D4C-9040-5000-9E41-71FDEEEE22DF}"/>
              </a:ext>
            </a:extLst>
          </p:cNvPr>
          <p:cNvSpPr>
            <a:spLocks noGrp="1" noRot="1" noChangeAspect="1" noChangeArrowheads="1" noTextEdit="1"/>
          </p:cNvSpPr>
          <p:nvPr>
            <p:ph type="sldImg"/>
          </p:nvPr>
        </p:nvSpPr>
        <p:spPr>
          <a:xfrm>
            <a:off x="411163" y="700088"/>
            <a:ext cx="6200775" cy="3487737"/>
          </a:xfrm>
          <a:ln cap="flat"/>
        </p:spPr>
      </p:sp>
      <p:sp>
        <p:nvSpPr>
          <p:cNvPr id="40964" name="Rectangle 3">
            <a:extLst>
              <a:ext uri="{FF2B5EF4-FFF2-40B4-BE49-F238E27FC236}">
                <a16:creationId xmlns:a16="http://schemas.microsoft.com/office/drawing/2014/main" id="{A8F71FA8-AFE6-391E-0BAC-84F2100F9D9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E32807F-EAB8-7DFB-5BEF-0C154B20FBD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AD5AB-A4F3-4A2D-AA37-A565717DDEA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3011" name="Rectangle 2">
            <a:extLst>
              <a:ext uri="{FF2B5EF4-FFF2-40B4-BE49-F238E27FC236}">
                <a16:creationId xmlns:a16="http://schemas.microsoft.com/office/drawing/2014/main" id="{1ECAFE5B-30E8-A642-734C-293605B6A0CB}"/>
              </a:ext>
            </a:extLst>
          </p:cNvPr>
          <p:cNvSpPr>
            <a:spLocks noGrp="1" noRot="1" noChangeAspect="1" noChangeArrowheads="1" noTextEdit="1"/>
          </p:cNvSpPr>
          <p:nvPr>
            <p:ph type="sldImg"/>
          </p:nvPr>
        </p:nvSpPr>
        <p:spPr>
          <a:xfrm>
            <a:off x="411163" y="700088"/>
            <a:ext cx="6200775" cy="3487737"/>
          </a:xfrm>
          <a:ln cap="flat"/>
        </p:spPr>
      </p:sp>
      <p:sp>
        <p:nvSpPr>
          <p:cNvPr id="43012" name="Rectangle 3">
            <a:extLst>
              <a:ext uri="{FF2B5EF4-FFF2-40B4-BE49-F238E27FC236}">
                <a16:creationId xmlns:a16="http://schemas.microsoft.com/office/drawing/2014/main" id="{0E745333-00E7-8457-6436-968159F734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a:extLst>
              <a:ext uri="{FF2B5EF4-FFF2-40B4-BE49-F238E27FC236}">
                <a16:creationId xmlns:a16="http://schemas.microsoft.com/office/drawing/2014/main" id="{B4288166-CCA8-79FB-169A-1DE137126F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6817AE-8910-401D-8205-0CF99714BA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5059" name="Rectangle 2">
            <a:extLst>
              <a:ext uri="{FF2B5EF4-FFF2-40B4-BE49-F238E27FC236}">
                <a16:creationId xmlns:a16="http://schemas.microsoft.com/office/drawing/2014/main" id="{701FF59F-CD4C-1893-7B9A-FC26C8F41041}"/>
              </a:ext>
            </a:extLst>
          </p:cNvPr>
          <p:cNvSpPr>
            <a:spLocks noGrp="1" noRot="1" noChangeAspect="1" noChangeArrowheads="1" noTextEdit="1"/>
          </p:cNvSpPr>
          <p:nvPr>
            <p:ph type="sldImg"/>
          </p:nvPr>
        </p:nvSpPr>
        <p:spPr>
          <a:xfrm>
            <a:off x="411163" y="700088"/>
            <a:ext cx="6200775" cy="3487737"/>
          </a:xfrm>
          <a:ln cap="flat"/>
        </p:spPr>
      </p:sp>
      <p:sp>
        <p:nvSpPr>
          <p:cNvPr id="45060" name="Rectangle 3">
            <a:extLst>
              <a:ext uri="{FF2B5EF4-FFF2-40B4-BE49-F238E27FC236}">
                <a16:creationId xmlns:a16="http://schemas.microsoft.com/office/drawing/2014/main" id="{C34FBAC7-76B9-681E-2AE9-7A0455D99BF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9E9D5B0B-BC7A-2C4E-3E10-4961DDE69F1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DF5782-B913-455E-A418-2EB6D89B3F6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7107" name="Rectangle 2">
            <a:extLst>
              <a:ext uri="{FF2B5EF4-FFF2-40B4-BE49-F238E27FC236}">
                <a16:creationId xmlns:a16="http://schemas.microsoft.com/office/drawing/2014/main" id="{394E8A8E-103D-2B72-574A-11287855363E}"/>
              </a:ext>
            </a:extLst>
          </p:cNvPr>
          <p:cNvSpPr>
            <a:spLocks noGrp="1" noRot="1" noChangeAspect="1" noChangeArrowheads="1" noTextEdit="1"/>
          </p:cNvSpPr>
          <p:nvPr>
            <p:ph type="sldImg"/>
          </p:nvPr>
        </p:nvSpPr>
        <p:spPr>
          <a:xfrm>
            <a:off x="411163" y="700088"/>
            <a:ext cx="6200775" cy="3487737"/>
          </a:xfrm>
          <a:ln cap="flat"/>
        </p:spPr>
      </p:sp>
      <p:sp>
        <p:nvSpPr>
          <p:cNvPr id="47108" name="Rectangle 3">
            <a:extLst>
              <a:ext uri="{FF2B5EF4-FFF2-40B4-BE49-F238E27FC236}">
                <a16:creationId xmlns:a16="http://schemas.microsoft.com/office/drawing/2014/main" id="{571CF598-C60A-689E-A8AC-AFD57A166E8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69375455-4F47-B7F4-F67C-7C3DA0CDE3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260A6-0214-4612-9FF6-7706C0C5F16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9155" name="Rectangle 2">
            <a:extLst>
              <a:ext uri="{FF2B5EF4-FFF2-40B4-BE49-F238E27FC236}">
                <a16:creationId xmlns:a16="http://schemas.microsoft.com/office/drawing/2014/main" id="{76390154-B3AC-916A-C37D-398153872047}"/>
              </a:ext>
            </a:extLst>
          </p:cNvPr>
          <p:cNvSpPr>
            <a:spLocks noGrp="1" noRot="1" noChangeAspect="1" noChangeArrowheads="1" noTextEdit="1"/>
          </p:cNvSpPr>
          <p:nvPr>
            <p:ph type="sldImg"/>
          </p:nvPr>
        </p:nvSpPr>
        <p:spPr>
          <a:xfrm>
            <a:off x="411163" y="700088"/>
            <a:ext cx="6200775" cy="3487737"/>
          </a:xfrm>
          <a:ln cap="flat"/>
        </p:spPr>
      </p:sp>
      <p:sp>
        <p:nvSpPr>
          <p:cNvPr id="49156" name="Rectangle 3">
            <a:extLst>
              <a:ext uri="{FF2B5EF4-FFF2-40B4-BE49-F238E27FC236}">
                <a16:creationId xmlns:a16="http://schemas.microsoft.com/office/drawing/2014/main" id="{9D2D8A18-D827-A3FA-08E1-59512614606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47928001-413A-0133-8FF4-64BD090546A1}"/>
              </a:ext>
            </a:extLst>
          </p:cNvPr>
          <p:cNvSpPr>
            <a:spLocks noGrp="1" noRot="1" noChangeAspect="1" noChangeArrowheads="1" noTextEdit="1"/>
          </p:cNvSpPr>
          <p:nvPr>
            <p:ph type="sldImg"/>
          </p:nvPr>
        </p:nvSpPr>
        <p:spPr>
          <a:xfrm>
            <a:off x="411163" y="700088"/>
            <a:ext cx="6200775" cy="3487737"/>
          </a:xfrm>
          <a:ln/>
        </p:spPr>
      </p:sp>
      <p:sp>
        <p:nvSpPr>
          <p:cNvPr id="51203" name="Notes Placeholder 2">
            <a:extLst>
              <a:ext uri="{FF2B5EF4-FFF2-40B4-BE49-F238E27FC236}">
                <a16:creationId xmlns:a16="http://schemas.microsoft.com/office/drawing/2014/main" id="{142609CD-994D-9D8C-412F-1CA400EE0C1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This is the same as the auto grant with the exception of ankyloses</a:t>
            </a:r>
          </a:p>
        </p:txBody>
      </p:sp>
      <p:sp>
        <p:nvSpPr>
          <p:cNvPr id="51204" name="Slide Number Placeholder 3">
            <a:extLst>
              <a:ext uri="{FF2B5EF4-FFF2-40B4-BE49-F238E27FC236}">
                <a16:creationId xmlns:a16="http://schemas.microsoft.com/office/drawing/2014/main" id="{952456E9-C97E-8D2A-FBDC-0FC9D00AEF6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DF48B4-4C4A-4254-B71A-C591347C564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5BF94380-87A3-1DD5-52F5-BEC8F648808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7238" indent="-290513">
              <a:defRPr>
                <a:solidFill>
                  <a:schemeClr val="tx1"/>
                </a:solidFill>
                <a:latin typeface="Arial" panose="020B0604020202020204" pitchFamily="34" charset="0"/>
                <a:cs typeface="Arial" panose="020B0604020202020204" pitchFamily="34" charset="0"/>
              </a:defRPr>
            </a:lvl2pPr>
            <a:lvl3pPr marL="1165225" indent="-231775">
              <a:defRPr>
                <a:solidFill>
                  <a:schemeClr val="tx1"/>
                </a:solidFill>
                <a:latin typeface="Arial" panose="020B0604020202020204" pitchFamily="34" charset="0"/>
                <a:cs typeface="Arial" panose="020B0604020202020204" pitchFamily="34" charset="0"/>
              </a:defRPr>
            </a:lvl3pPr>
            <a:lvl4pPr marL="1631950" indent="-231775">
              <a:defRPr>
                <a:solidFill>
                  <a:schemeClr val="tx1"/>
                </a:solidFill>
                <a:latin typeface="Arial" panose="020B0604020202020204" pitchFamily="34" charset="0"/>
                <a:cs typeface="Arial" panose="020B0604020202020204" pitchFamily="34" charset="0"/>
              </a:defRPr>
            </a:lvl4pPr>
            <a:lvl5pPr marL="2098675" indent="-231775">
              <a:defRPr>
                <a:solidFill>
                  <a:schemeClr val="tx1"/>
                </a:solidFill>
                <a:latin typeface="Arial" panose="020B0604020202020204" pitchFamily="34" charset="0"/>
                <a:cs typeface="Arial" panose="020B0604020202020204" pitchFamily="34" charset="0"/>
              </a:defRPr>
            </a:lvl5pPr>
            <a:lvl6pPr marL="25558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130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702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27475" indent="-2317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877C5D6-E3B5-4006-877A-F2A7C754F58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3251" name="Rectangle 2">
            <a:extLst>
              <a:ext uri="{FF2B5EF4-FFF2-40B4-BE49-F238E27FC236}">
                <a16:creationId xmlns:a16="http://schemas.microsoft.com/office/drawing/2014/main" id="{1277D80D-DAB2-4700-8D8E-308FE040E7D1}"/>
              </a:ext>
            </a:extLst>
          </p:cNvPr>
          <p:cNvSpPr>
            <a:spLocks noGrp="1" noRot="1" noChangeAspect="1" noChangeArrowheads="1" noTextEdit="1"/>
          </p:cNvSpPr>
          <p:nvPr>
            <p:ph type="sldImg"/>
          </p:nvPr>
        </p:nvSpPr>
        <p:spPr>
          <a:xfrm>
            <a:off x="411163" y="700088"/>
            <a:ext cx="6200775" cy="3487737"/>
          </a:xfrm>
          <a:ln cap="flat"/>
        </p:spPr>
      </p:sp>
      <p:sp>
        <p:nvSpPr>
          <p:cNvPr id="53252" name="Rectangle 3">
            <a:extLst>
              <a:ext uri="{FF2B5EF4-FFF2-40B4-BE49-F238E27FC236}">
                <a16:creationId xmlns:a16="http://schemas.microsoft.com/office/drawing/2014/main" id="{4296DAE7-9CAA-B234-EBE9-02A1ED06D8B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a:extLst>
              <a:ext uri="{FF2B5EF4-FFF2-40B4-BE49-F238E27FC236}">
                <a16:creationId xmlns:a16="http://schemas.microsoft.com/office/drawing/2014/main" id="{24021025-DE63-E7DE-EA6A-ED8C2859ABC0}"/>
              </a:ext>
            </a:extLst>
          </p:cNvPr>
          <p:cNvSpPr>
            <a:spLocks noGrp="1" noRot="1" noChangeAspect="1" noChangeArrowheads="1" noTextEdit="1"/>
          </p:cNvSpPr>
          <p:nvPr>
            <p:ph type="sldImg"/>
          </p:nvPr>
        </p:nvSpPr>
        <p:spPr>
          <a:xfrm>
            <a:off x="411163" y="700088"/>
            <a:ext cx="6200775" cy="3487737"/>
          </a:xfrm>
          <a:ln/>
        </p:spPr>
      </p:sp>
      <p:sp>
        <p:nvSpPr>
          <p:cNvPr id="58371" name="Notes Placeholder 2">
            <a:extLst>
              <a:ext uri="{FF2B5EF4-FFF2-40B4-BE49-F238E27FC236}">
                <a16:creationId xmlns:a16="http://schemas.microsoft.com/office/drawing/2014/main" id="{F6EC13F5-9EA2-48A9-96C2-21ED7DAAEB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See HISA map handout</a:t>
            </a:r>
          </a:p>
        </p:txBody>
      </p:sp>
      <p:sp>
        <p:nvSpPr>
          <p:cNvPr id="58372" name="Slide Number Placeholder 3">
            <a:extLst>
              <a:ext uri="{FF2B5EF4-FFF2-40B4-BE49-F238E27FC236}">
                <a16:creationId xmlns:a16="http://schemas.microsoft.com/office/drawing/2014/main" id="{797338A7-A151-2394-BD86-91C4A1D7BCD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E6FB2E-AE73-41AC-A62C-FE6B688758F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our focus areas.</a:t>
            </a:r>
          </a:p>
          <a:p>
            <a:endParaRPr lang="en-US" dirty="0"/>
          </a:p>
          <a:p>
            <a:r>
              <a:rPr lang="en-US" sz="1800" dirty="0">
                <a:effectLst/>
                <a:latin typeface="Calibri" panose="020F0502020204030204" pitchFamily="34" charset="0"/>
                <a:ea typeface="Calibri" panose="020F0502020204030204" pitchFamily="34" charset="0"/>
              </a:rPr>
              <a:t>The Advisory Committee on Minority Veterans (ACMV) is crucial in advising the Secretary on VA’s service delivery. The committee members, appointed by the Secretary, represent various minority groups and offer invaluable insights through recommendations, reports, and direct engagement with stakeholders.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Our Minority Veteran Program is driven by the Minority Veteran Program Manager and includes a network of Program Coordinators and Liaisons. This program aims to increase awareness of minority veteran issues and develop strategies to enhance participation in VA services. Coordinators provide direct support at VA centers and advocate for improved service delivery.”</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CMV Liaisons are dedicated to understanding the unique needs of specific minority communities. They engage with external stakeholders, provide case management for veterans seeking assistance, and advocate for equitable access to VA benefits and services.</a:t>
            </a:r>
            <a:br>
              <a:rPr lang="en-US" sz="1800" dirty="0">
                <a:effectLst/>
                <a:latin typeface="Calibri" panose="020F0502020204030204" pitchFamily="34" charset="0"/>
                <a:ea typeface="Calibri" panose="020F0502020204030204" pitchFamily="34" charset="0"/>
              </a:rPr>
            </a:br>
            <a:br>
              <a:rPr lang="en-US" sz="1800" dirty="0">
                <a:effectLst/>
                <a:latin typeface="Calibri" panose="020F0502020204030204" pitchFamily="34" charset="0"/>
                <a:ea typeface="Calibri" panose="020F0502020204030204" pitchFamily="34" charset="0"/>
              </a:rPr>
            </a:br>
            <a:r>
              <a:rPr lang="en-US" sz="1800" dirty="0">
                <a:effectLst/>
                <a:latin typeface="Calibri" panose="020F0502020204030204" pitchFamily="34" charset="0"/>
                <a:ea typeface="Calibri" panose="020F0502020204030204" pitchFamily="34" charset="0"/>
              </a:rPr>
              <a:t>CMV conducts research to better understand social determinants of health and barriers faced by minority veterans. This research informs our strategies and helps improve outcomes for our veterans.</a:t>
            </a:r>
            <a:br>
              <a:rPr lang="en-US" sz="1800" dirty="0">
                <a:effectLst/>
                <a:latin typeface="Calibri" panose="020F0502020204030204" pitchFamily="34" charset="0"/>
                <a:ea typeface="Calibri" panose="020F0502020204030204" pitchFamily="34" charset="0"/>
              </a:rPr>
            </a:br>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12</a:t>
            </a:fld>
            <a:endParaRPr lang="en-US" dirty="0"/>
          </a:p>
        </p:txBody>
      </p:sp>
    </p:spTree>
    <p:extLst>
      <p:ext uri="{BB962C8B-B14F-4D97-AF65-F5344CB8AC3E}">
        <p14:creationId xmlns:p14="http://schemas.microsoft.com/office/powerpoint/2010/main" val="363855803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573E582E-6D0D-ECC9-2857-365A46C2FB7E}"/>
              </a:ext>
            </a:extLst>
          </p:cNvPr>
          <p:cNvSpPr>
            <a:spLocks noGrp="1" noRot="1" noChangeAspect="1" noChangeArrowheads="1" noTextEdit="1"/>
          </p:cNvSpPr>
          <p:nvPr>
            <p:ph type="sldImg"/>
          </p:nvPr>
        </p:nvSpPr>
        <p:spPr>
          <a:xfrm>
            <a:off x="411163" y="700088"/>
            <a:ext cx="6200775" cy="3487737"/>
          </a:xfrm>
          <a:ln/>
        </p:spPr>
      </p:sp>
      <p:sp>
        <p:nvSpPr>
          <p:cNvPr id="65539" name="Notes Placeholder 2">
            <a:extLst>
              <a:ext uri="{FF2B5EF4-FFF2-40B4-BE49-F238E27FC236}">
                <a16:creationId xmlns:a16="http://schemas.microsoft.com/office/drawing/2014/main" id="{68F783FD-A6B6-61AB-AC6A-25375C6DFCE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65540" name="Slide Number Placeholder 3">
            <a:extLst>
              <a:ext uri="{FF2B5EF4-FFF2-40B4-BE49-F238E27FC236}">
                <a16:creationId xmlns:a16="http://schemas.microsoft.com/office/drawing/2014/main" id="{1870AA9A-A359-E33E-7D10-191A208F4E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716738-0D61-4AF4-94A9-E89466CAE6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061D9649-24EC-B8A9-9CD9-92BD31AF6F57}"/>
              </a:ext>
            </a:extLst>
          </p:cNvPr>
          <p:cNvSpPr>
            <a:spLocks noGrp="1" noRot="1" noChangeAspect="1" noChangeArrowheads="1" noTextEdit="1"/>
          </p:cNvSpPr>
          <p:nvPr>
            <p:ph type="sldImg"/>
          </p:nvPr>
        </p:nvSpPr>
        <p:spPr>
          <a:ln cap="flat"/>
        </p:spPr>
      </p:sp>
      <p:sp>
        <p:nvSpPr>
          <p:cNvPr id="72707" name="Rectangle 3">
            <a:extLst>
              <a:ext uri="{FF2B5EF4-FFF2-40B4-BE49-F238E27FC236}">
                <a16:creationId xmlns:a16="http://schemas.microsoft.com/office/drawing/2014/main" id="{E76259D9-8598-B748-597B-D463F5438CE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140</a:t>
            </a:fld>
            <a:endParaRPr lang="en-US" dirty="0"/>
          </a:p>
        </p:txBody>
      </p:sp>
    </p:spTree>
    <p:extLst>
      <p:ext uri="{BB962C8B-B14F-4D97-AF65-F5344CB8AC3E}">
        <p14:creationId xmlns:p14="http://schemas.microsoft.com/office/powerpoint/2010/main" val="16997896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B0A965A0-621E-EEC5-351F-6AEB96C1B4AE}"/>
              </a:ext>
            </a:extLst>
          </p:cNvPr>
          <p:cNvSpPr>
            <a:spLocks noGrp="1" noRot="1" noChangeAspect="1" noChangeArrowheads="1" noTextEdit="1"/>
          </p:cNvSpPr>
          <p:nvPr>
            <p:ph type="sldImg"/>
          </p:nvPr>
        </p:nvSpPr>
        <p:spPr>
          <a:ln cap="flat"/>
        </p:spPr>
      </p:sp>
      <p:sp>
        <p:nvSpPr>
          <p:cNvPr id="96259" name="Rectangle 3">
            <a:extLst>
              <a:ext uri="{FF2B5EF4-FFF2-40B4-BE49-F238E27FC236}">
                <a16:creationId xmlns:a16="http://schemas.microsoft.com/office/drawing/2014/main" id="{EAC4C3A5-6E6A-A987-048D-5E9BDDBE62F3}"/>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a:extLst>
              <a:ext uri="{FF2B5EF4-FFF2-40B4-BE49-F238E27FC236}">
                <a16:creationId xmlns:a16="http://schemas.microsoft.com/office/drawing/2014/main" id="{0C6ACDC6-78E2-CA93-B13E-A31243AA5311}"/>
              </a:ext>
            </a:extLst>
          </p:cNvPr>
          <p:cNvSpPr>
            <a:spLocks noGrp="1" noRot="1" noChangeAspect="1" noChangeArrowheads="1" noTextEdit="1"/>
          </p:cNvSpPr>
          <p:nvPr>
            <p:ph type="sldImg"/>
          </p:nvPr>
        </p:nvSpPr>
        <p:spPr>
          <a:ln cap="flat"/>
        </p:spPr>
      </p:sp>
      <p:sp>
        <p:nvSpPr>
          <p:cNvPr id="98307" name="Rectangle 3">
            <a:extLst>
              <a:ext uri="{FF2B5EF4-FFF2-40B4-BE49-F238E27FC236}">
                <a16:creationId xmlns:a16="http://schemas.microsoft.com/office/drawing/2014/main" id="{554609FD-9B4B-01DB-5EAA-42B75B9E8FC8}"/>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B83BE3CD-E89C-A408-01BB-925647CA5E4A}"/>
              </a:ext>
            </a:extLst>
          </p:cNvPr>
          <p:cNvSpPr>
            <a:spLocks noGrp="1" noRot="1" noChangeAspect="1" noChangeArrowheads="1" noTextEdit="1"/>
          </p:cNvSpPr>
          <p:nvPr>
            <p:ph type="sldImg"/>
          </p:nvPr>
        </p:nvSpPr>
        <p:spPr>
          <a:ln cap="flat"/>
        </p:spPr>
      </p:sp>
      <p:sp>
        <p:nvSpPr>
          <p:cNvPr id="100355" name="Rectangle 3">
            <a:extLst>
              <a:ext uri="{FF2B5EF4-FFF2-40B4-BE49-F238E27FC236}">
                <a16:creationId xmlns:a16="http://schemas.microsoft.com/office/drawing/2014/main" id="{3769E597-52F9-CBA1-B658-53F874916C2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a:extLst>
              <a:ext uri="{FF2B5EF4-FFF2-40B4-BE49-F238E27FC236}">
                <a16:creationId xmlns:a16="http://schemas.microsoft.com/office/drawing/2014/main" id="{B71D20BC-B556-93B2-14C1-1BAF64465DC1}"/>
              </a:ext>
            </a:extLst>
          </p:cNvPr>
          <p:cNvSpPr>
            <a:spLocks noGrp="1" noRot="1" noChangeAspect="1" noChangeArrowheads="1" noTextEdit="1"/>
          </p:cNvSpPr>
          <p:nvPr>
            <p:ph type="sldImg"/>
          </p:nvPr>
        </p:nvSpPr>
        <p:spPr>
          <a:ln cap="flat"/>
        </p:spPr>
      </p:sp>
      <p:sp>
        <p:nvSpPr>
          <p:cNvPr id="102403" name="Rectangle 3">
            <a:extLst>
              <a:ext uri="{FF2B5EF4-FFF2-40B4-BE49-F238E27FC236}">
                <a16:creationId xmlns:a16="http://schemas.microsoft.com/office/drawing/2014/main" id="{9DD232D0-6CC1-D09C-5F47-571498159C1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1A1D99CD-66A5-43A5-B2A3-F75A2503EE59}"/>
              </a:ext>
            </a:extLst>
          </p:cNvPr>
          <p:cNvSpPr>
            <a:spLocks noGrp="1" noRot="1" noChangeAspect="1" noChangeArrowheads="1" noTextEdit="1"/>
          </p:cNvSpPr>
          <p:nvPr>
            <p:ph type="sldImg"/>
          </p:nvPr>
        </p:nvSpPr>
        <p:spPr>
          <a:ln cap="flat"/>
        </p:spPr>
      </p:sp>
      <p:sp>
        <p:nvSpPr>
          <p:cNvPr id="104451" name="Rectangle 3">
            <a:extLst>
              <a:ext uri="{FF2B5EF4-FFF2-40B4-BE49-F238E27FC236}">
                <a16:creationId xmlns:a16="http://schemas.microsoft.com/office/drawing/2014/main" id="{2A4C2515-54AD-8402-DFE3-A0D3442C6381}"/>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0B749B09-BD5A-C3D9-01BB-F3C3144A9F5E}"/>
              </a:ext>
            </a:extLst>
          </p:cNvPr>
          <p:cNvSpPr>
            <a:spLocks noGrp="1" noRot="1" noChangeAspect="1" noChangeArrowheads="1" noTextEdit="1"/>
          </p:cNvSpPr>
          <p:nvPr>
            <p:ph type="sldImg"/>
          </p:nvPr>
        </p:nvSpPr>
        <p:spPr>
          <a:ln cap="flat"/>
        </p:spPr>
      </p:sp>
      <p:sp>
        <p:nvSpPr>
          <p:cNvPr id="108547" name="Rectangle 3">
            <a:extLst>
              <a:ext uri="{FF2B5EF4-FFF2-40B4-BE49-F238E27FC236}">
                <a16:creationId xmlns:a16="http://schemas.microsoft.com/office/drawing/2014/main" id="{C34411DA-B9AD-C239-DEE6-2085A4FA39DF}"/>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dirty="0"/>
          </a:p>
          <a:p>
            <a:pPr eaLnBrk="1" hangingPunct="1"/>
            <a:endParaRPr lang="en-US" alt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Slide Image Placeholder 1">
            <a:extLst>
              <a:ext uri="{FF2B5EF4-FFF2-40B4-BE49-F238E27FC236}">
                <a16:creationId xmlns:a16="http://schemas.microsoft.com/office/drawing/2014/main" id="{F927FB19-FE56-CF1E-FD82-12A14534F2DD}"/>
              </a:ext>
            </a:extLst>
          </p:cNvPr>
          <p:cNvSpPr>
            <a:spLocks noGrp="1" noRot="1" noChangeAspect="1" noChangeArrowheads="1" noTextEdit="1"/>
          </p:cNvSpPr>
          <p:nvPr>
            <p:ph type="sldImg"/>
          </p:nvPr>
        </p:nvSpPr>
        <p:spPr>
          <a:ln/>
        </p:spPr>
      </p:sp>
      <p:sp>
        <p:nvSpPr>
          <p:cNvPr id="144387" name="Notes Placeholder 2">
            <a:extLst>
              <a:ext uri="{FF2B5EF4-FFF2-40B4-BE49-F238E27FC236}">
                <a16:creationId xmlns:a16="http://schemas.microsoft.com/office/drawing/2014/main" id="{61B7BBB3-C9EB-47A6-4782-2F8C92631DE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44388" name="Slide Number Placeholder 3">
            <a:extLst>
              <a:ext uri="{FF2B5EF4-FFF2-40B4-BE49-F238E27FC236}">
                <a16:creationId xmlns:a16="http://schemas.microsoft.com/office/drawing/2014/main" id="{01A5C425-53D5-67EB-CD99-E9CB99B81CE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01BB31-9EC3-43CF-ACEF-C7D703EA8AF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overview of recent and upcoming events for special observances.</a:t>
            </a:r>
          </a:p>
        </p:txBody>
      </p:sp>
      <p:sp>
        <p:nvSpPr>
          <p:cNvPr id="4" name="Slide Number Placeholder 3"/>
          <p:cNvSpPr>
            <a:spLocks noGrp="1"/>
          </p:cNvSpPr>
          <p:nvPr>
            <p:ph type="sldNum" sz="quarter" idx="5"/>
          </p:nvPr>
        </p:nvSpPr>
        <p:spPr/>
        <p:txBody>
          <a:bodyPr/>
          <a:lstStyle/>
          <a:p>
            <a:fld id="{4338FC4F-C918-4AE0-8CE7-87A97F23411B}" type="slidenum">
              <a:rPr lang="en-US" smtClean="0"/>
              <a:t>13</a:t>
            </a:fld>
            <a:endParaRPr lang="en-US" dirty="0"/>
          </a:p>
        </p:txBody>
      </p:sp>
    </p:spTree>
    <p:extLst>
      <p:ext uri="{BB962C8B-B14F-4D97-AF65-F5344CB8AC3E}">
        <p14:creationId xmlns:p14="http://schemas.microsoft.com/office/powerpoint/2010/main" val="35366997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F0915DA0-35E8-287F-0A3F-49E50D3FC20F}"/>
              </a:ext>
            </a:extLst>
          </p:cNvPr>
          <p:cNvSpPr>
            <a:spLocks noGrp="1" noRot="1" noChangeAspect="1" noChangeArrowheads="1" noTextEdit="1"/>
          </p:cNvSpPr>
          <p:nvPr>
            <p:ph type="sldImg"/>
          </p:nvPr>
        </p:nvSpPr>
        <p:spPr>
          <a:ln cap="flat"/>
        </p:spPr>
      </p:sp>
      <p:sp>
        <p:nvSpPr>
          <p:cNvPr id="148483" name="Rectangle 3">
            <a:extLst>
              <a:ext uri="{FF2B5EF4-FFF2-40B4-BE49-F238E27FC236}">
                <a16:creationId xmlns:a16="http://schemas.microsoft.com/office/drawing/2014/main" id="{82722EFC-3D39-48EF-D20C-D2F4651EF872}"/>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692082EA-C877-AB09-3AC3-2BA39345F997}"/>
              </a:ext>
            </a:extLst>
          </p:cNvPr>
          <p:cNvSpPr>
            <a:spLocks noGrp="1" noRot="1" noChangeAspect="1" noChangeArrowheads="1" noTextEdit="1"/>
          </p:cNvSpPr>
          <p:nvPr>
            <p:ph type="sldImg"/>
          </p:nvPr>
        </p:nvSpPr>
        <p:spPr>
          <a:ln cap="flat"/>
        </p:spPr>
      </p:sp>
      <p:sp>
        <p:nvSpPr>
          <p:cNvPr id="5123" name="Rectangle 3">
            <a:extLst>
              <a:ext uri="{FF2B5EF4-FFF2-40B4-BE49-F238E27FC236}">
                <a16:creationId xmlns:a16="http://schemas.microsoft.com/office/drawing/2014/main" id="{52844AA3-B9E2-A298-4B40-3943E50C27E5}"/>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332986711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90913"/>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29434461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5970753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37 </a:t>
            </a:r>
            <a:r>
              <a:rPr lang="en-US" dirty="0" err="1"/>
              <a:t>usc</a:t>
            </a:r>
            <a:r>
              <a:rPr lang="en-US" dirty="0"/>
              <a:t> is pay allowances</a:t>
            </a:r>
          </a:p>
        </p:txBody>
      </p:sp>
      <p:sp>
        <p:nvSpPr>
          <p:cNvPr id="4" name="Slide Number Placeholder 3"/>
          <p:cNvSpPr>
            <a:spLocks noGrp="1"/>
          </p:cNvSpPr>
          <p:nvPr>
            <p:ph type="sldNum" sz="quarter" idx="5"/>
          </p:nvPr>
        </p:nvSpPr>
        <p:spPr/>
        <p:txBody>
          <a:bodyPr/>
          <a:lstStyle/>
          <a:p>
            <a:fld id="{4338FC4F-C918-4AE0-8CE7-87A97F23411B}" type="slidenum">
              <a:rPr lang="en-US" smtClean="0"/>
              <a:t>202</a:t>
            </a:fld>
            <a:endParaRPr lang="en-US" dirty="0"/>
          </a:p>
        </p:txBody>
      </p:sp>
    </p:spTree>
    <p:extLst>
      <p:ext uri="{BB962C8B-B14F-4D97-AF65-F5344CB8AC3E}">
        <p14:creationId xmlns:p14="http://schemas.microsoft.com/office/powerpoint/2010/main" val="2360891693"/>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225639021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C054A6A-6B76-4737-A418-6003C89D7B35}"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38638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86D8AA68-35B9-DC84-5F0E-97D3F8BD8B49}"/>
              </a:ext>
            </a:extLst>
          </p:cNvPr>
          <p:cNvSpPr>
            <a:spLocks noGrp="1" noRot="1" noChangeAspect="1" noChangeArrowheads="1" noTextEdit="1"/>
          </p:cNvSpPr>
          <p:nvPr>
            <p:ph type="sldImg"/>
          </p:nvPr>
        </p:nvSpPr>
        <p:spPr>
          <a:ln cap="flat"/>
        </p:spPr>
      </p:sp>
      <p:sp>
        <p:nvSpPr>
          <p:cNvPr id="163843" name="Rectangle 3">
            <a:extLst>
              <a:ext uri="{FF2B5EF4-FFF2-40B4-BE49-F238E27FC236}">
                <a16:creationId xmlns:a16="http://schemas.microsoft.com/office/drawing/2014/main" id="{9A659FDB-602F-7832-2855-283578AD7C1D}"/>
              </a:ext>
            </a:extLst>
          </p:cNvPr>
          <p:cNvSpPr>
            <a:spLocks noGrp="1" noChangeArrowheads="1"/>
          </p:cNvSpPr>
          <p:nvPr>
            <p:ph type="body" idx="1"/>
          </p:nvPr>
        </p:nvSpPr>
        <p:spPr>
          <a:ln/>
        </p:spPr>
        <p:txBody>
          <a:bodyPr/>
          <a:lstStyle/>
          <a:p>
            <a:r>
              <a:rPr lang="en-US" altLang="en-US" dirty="0"/>
              <a:t>Caveat – some part qualify(look up the rule/part of the title. Title 10 &amp; 14 for USCG.</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AF010426-D246-F0D3-9A86-C2509148BDFB}"/>
              </a:ext>
            </a:extLst>
          </p:cNvPr>
          <p:cNvSpPr>
            <a:spLocks noGrp="1" noRot="1" noChangeAspect="1" noChangeArrowheads="1" noTextEdit="1"/>
          </p:cNvSpPr>
          <p:nvPr>
            <p:ph type="sldImg"/>
          </p:nvPr>
        </p:nvSpPr>
        <p:spPr>
          <a:ln cap="flat"/>
        </p:spPr>
      </p:sp>
      <p:sp>
        <p:nvSpPr>
          <p:cNvPr id="172035" name="Rectangle 3">
            <a:extLst>
              <a:ext uri="{FF2B5EF4-FFF2-40B4-BE49-F238E27FC236}">
                <a16:creationId xmlns:a16="http://schemas.microsoft.com/office/drawing/2014/main" id="{4373E012-719F-E790-DFD8-95BAE70F919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Center for Minority Veterans, one of our core responsibilities is outreach and engagement with both internal and external stakeholders to ensure minority Veterans' unique needs are recognized and addressed.</a:t>
            </a:r>
          </a:p>
          <a:p>
            <a:endParaRPr lang="en-US" dirty="0"/>
          </a:p>
          <a:p>
            <a:r>
              <a:rPr lang="en-US" dirty="0"/>
              <a:t>We support and initiate activities that educate and sensitize staff, both within the VA and in the broader community. This means developing and participating in programs and training sessions designed to enhance cultural awareness, helping staff to better understand the challenges and experiences of minority Veterans. By doing so, we foster a more inclusive environment that ensures all Veterans receive equitable care and services.</a:t>
            </a:r>
          </a:p>
          <a:p>
            <a:endParaRPr lang="en-US" dirty="0"/>
          </a:p>
          <a:p>
            <a:r>
              <a:rPr lang="en-US" dirty="0"/>
              <a:t>To broaden our reach, we also participate in targeted outreach activities and educational forums, working with community networks that are vital to connecting us with minority Veterans. These networks allow us to engage directly with Veterans in their communities and build relationships that enable us to better understand and respond to their needs.</a:t>
            </a:r>
          </a:p>
          <a:p>
            <a:endParaRPr lang="en-US" dirty="0"/>
          </a:p>
          <a:p>
            <a:r>
              <a:rPr lang="en-US" dirty="0"/>
              <a:t>Finally, a key part of our mission is to assist in disseminating important information from CMV. Whether it’s sharing new policies, resources, or opportunities for Veterans, our goal is to ensure that minority Veterans are well-informed and able to access the benefits and services they have earned.</a:t>
            </a:r>
          </a:p>
          <a:p>
            <a:endParaRPr lang="en-US" dirty="0"/>
          </a:p>
          <a:p>
            <a:r>
              <a:rPr lang="en-US" dirty="0"/>
              <a:t>Through these efforts, we aim to strengthen our engagement with minority Veterans, improve awareness among service providers, and build lasting partnerships with community networks to ensure no Veteran is left behind</a:t>
            </a:r>
          </a:p>
          <a:p>
            <a:endParaRPr lang="en-US" dirty="0"/>
          </a:p>
          <a:p>
            <a:r>
              <a:rPr lang="en-US" dirty="0"/>
              <a:t>CMV engages with Veteran Service Organizations (VSOs) through several key avenues:</a:t>
            </a:r>
          </a:p>
          <a:p>
            <a:pPr>
              <a:buFont typeface="Arial" panose="020B0604020202020204" pitchFamily="34" charset="0"/>
              <a:buChar char="•"/>
            </a:pPr>
            <a:r>
              <a:rPr lang="en-US" b="1" dirty="0"/>
              <a:t>Advocacy and Legislative Support</a:t>
            </a:r>
            <a:r>
              <a:rPr lang="en-US" dirty="0"/>
              <a:t>: CMV partners with VSOs like the VFW to advocate for legislation benefiting minority veterans. This includes drafting position papers, testifying at Congressional hearings, and organizing grassroots lobbying to ensure minority veterans' issues are prioritized in legislative discussions.</a:t>
            </a:r>
          </a:p>
          <a:p>
            <a:pPr>
              <a:buFont typeface="Arial" panose="020B0604020202020204" pitchFamily="34" charset="0"/>
              <a:buChar char="•"/>
            </a:pPr>
            <a:r>
              <a:rPr lang="en-US" b="1" dirty="0"/>
              <a:t>Outreach and Engagement</a:t>
            </a:r>
            <a:r>
              <a:rPr lang="en-US" dirty="0"/>
              <a:t>: Together with VSOs, CMV participates in community events, town halls, and seminars to educate minority veterans about available benefits and services. This outreach helps overcome the information barriers that minority veterans often face.</a:t>
            </a:r>
          </a:p>
          <a:p>
            <a:pPr>
              <a:buFont typeface="Arial" panose="020B0604020202020204" pitchFamily="34" charset="0"/>
              <a:buChar char="•"/>
            </a:pPr>
            <a:r>
              <a:rPr lang="en-US" b="1" dirty="0"/>
              <a:t>Partnership in Research and Policy Development</a:t>
            </a:r>
            <a:r>
              <a:rPr lang="en-US" dirty="0"/>
              <a:t>: CMV and VSOs collaborate on collecting and analyzing data on minority veteran populations. They work on research projects and reports to identify trends, barriers, and disparities in benefits and care, which inform policy recommendations and program enhancements.</a:t>
            </a:r>
          </a:p>
          <a:p>
            <a:pPr>
              <a:buFont typeface="Arial" panose="020B0604020202020204" pitchFamily="34" charset="0"/>
              <a:buChar char="•"/>
            </a:pPr>
            <a:r>
              <a:rPr lang="en-US" b="1" dirty="0"/>
              <a:t>Participation in National Events</a:t>
            </a:r>
            <a:r>
              <a:rPr lang="en-US" dirty="0"/>
              <a:t>: CMV and VSOs come together for national observances and events such as MVPC trainings, Minority Veterans Summits, and Veterans Day celebrations. These events serve to raise awareness and provide direct services to veterans."</a:t>
            </a:r>
          </a:p>
          <a:p>
            <a:endParaRPr lang="en-US" dirty="0"/>
          </a:p>
          <a:p>
            <a:endParaRPr lang="en-US" dirty="0"/>
          </a:p>
        </p:txBody>
      </p:sp>
      <p:sp>
        <p:nvSpPr>
          <p:cNvPr id="4" name="Slide Number Placeholder 3"/>
          <p:cNvSpPr>
            <a:spLocks noGrp="1"/>
          </p:cNvSpPr>
          <p:nvPr>
            <p:ph type="sldNum" sz="quarter" idx="5"/>
          </p:nvPr>
        </p:nvSpPr>
        <p:spPr/>
        <p:txBody>
          <a:bodyPr/>
          <a:lstStyle/>
          <a:p>
            <a:fld id="{4338FC4F-C918-4AE0-8CE7-87A97F23411B}" type="slidenum">
              <a:rPr lang="en-US" smtClean="0"/>
              <a:t>14</a:t>
            </a:fld>
            <a:endParaRPr lang="en-US" dirty="0"/>
          </a:p>
        </p:txBody>
      </p:sp>
    </p:spTree>
    <p:extLst>
      <p:ext uri="{BB962C8B-B14F-4D97-AF65-F5344CB8AC3E}">
        <p14:creationId xmlns:p14="http://schemas.microsoft.com/office/powerpoint/2010/main" val="14534844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 ROTC</a:t>
            </a:r>
          </a:p>
        </p:txBody>
      </p:sp>
      <p:sp>
        <p:nvSpPr>
          <p:cNvPr id="4" name="Slide Number Placeholder 3"/>
          <p:cNvSpPr>
            <a:spLocks noGrp="1"/>
          </p:cNvSpPr>
          <p:nvPr>
            <p:ph type="sldNum" sz="quarter" idx="5"/>
          </p:nvPr>
        </p:nvSpPr>
        <p:spPr/>
        <p:txBody>
          <a:bodyPr/>
          <a:lstStyle/>
          <a:p>
            <a:fld id="{4338FC4F-C918-4AE0-8CE7-87A97F23411B}" type="slidenum">
              <a:rPr lang="en-US" smtClean="0"/>
              <a:t>214</a:t>
            </a:fld>
            <a:endParaRPr lang="en-US" dirty="0"/>
          </a:p>
        </p:txBody>
      </p:sp>
    </p:spTree>
    <p:extLst>
      <p:ext uri="{BB962C8B-B14F-4D97-AF65-F5344CB8AC3E}">
        <p14:creationId xmlns:p14="http://schemas.microsoft.com/office/powerpoint/2010/main" val="92686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r>
              <a:rPr lang="en-US" altLang="en-US" dirty="0"/>
              <a:t>Considered active duty</a:t>
            </a:r>
          </a:p>
        </p:txBody>
      </p:sp>
    </p:spTree>
    <p:extLst>
      <p:ext uri="{BB962C8B-B14F-4D97-AF65-F5344CB8AC3E}">
        <p14:creationId xmlns:p14="http://schemas.microsoft.com/office/powerpoint/2010/main" val="33119445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94875954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Depends on Branches of service(or annual training.</a:t>
            </a:r>
          </a:p>
        </p:txBody>
      </p:sp>
      <p:sp>
        <p:nvSpPr>
          <p:cNvPr id="4" name="Slide Number Placeholder 3"/>
          <p:cNvSpPr>
            <a:spLocks noGrp="1"/>
          </p:cNvSpPr>
          <p:nvPr>
            <p:ph type="sldNum" sz="quarter" idx="5"/>
          </p:nvPr>
        </p:nvSpPr>
        <p:spPr/>
        <p:txBody>
          <a:bodyPr/>
          <a:lstStyle/>
          <a:p>
            <a:fld id="{4338FC4F-C918-4AE0-8CE7-87A97F23411B}" type="slidenum">
              <a:rPr lang="en-US" smtClean="0"/>
              <a:t>217</a:t>
            </a:fld>
            <a:endParaRPr lang="en-US" dirty="0"/>
          </a:p>
        </p:txBody>
      </p:sp>
    </p:spTree>
    <p:extLst>
      <p:ext uri="{BB962C8B-B14F-4D97-AF65-F5344CB8AC3E}">
        <p14:creationId xmlns:p14="http://schemas.microsoft.com/office/powerpoint/2010/main" val="356508084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FDF00290-4E75-64E8-6F38-D8877949ED50}"/>
              </a:ext>
            </a:extLst>
          </p:cNvPr>
          <p:cNvSpPr>
            <a:spLocks noGrp="1" noRot="1" noChangeAspect="1" noChangeArrowheads="1" noTextEdit="1"/>
          </p:cNvSpPr>
          <p:nvPr>
            <p:ph type="sldImg"/>
          </p:nvPr>
        </p:nvSpPr>
        <p:spPr>
          <a:ln cap="flat"/>
        </p:spPr>
      </p:sp>
      <p:sp>
        <p:nvSpPr>
          <p:cNvPr id="19459" name="Rectangle 3">
            <a:extLst>
              <a:ext uri="{FF2B5EF4-FFF2-40B4-BE49-F238E27FC236}">
                <a16:creationId xmlns:a16="http://schemas.microsoft.com/office/drawing/2014/main" id="{A59A7238-5DA0-04CB-9486-78FB01C4A70B}"/>
              </a:ext>
            </a:extLst>
          </p:cNvPr>
          <p:cNvSpPr>
            <a:spLocks noGrp="1" noChangeArrowheads="1"/>
          </p:cNvSpPr>
          <p:nvPr>
            <p:ph type="body" idx="1"/>
          </p:nvPr>
        </p:nvSpPr>
        <p:spPr>
          <a:ln/>
        </p:spPr>
        <p:txBody>
          <a:bodyPr/>
          <a:lstStyle/>
          <a:p>
            <a:r>
              <a:rPr lang="en-US" altLang="en-US" dirty="0"/>
              <a:t>Check DFAS to check for pay records.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5DC3B10B-6A3F-1B65-F8EA-CB52F08437FA}"/>
              </a:ext>
            </a:extLst>
          </p:cNvPr>
          <p:cNvSpPr>
            <a:spLocks noGrp="1" noRot="1" noChangeAspect="1" noChangeArrowheads="1" noTextEdit="1"/>
          </p:cNvSpPr>
          <p:nvPr>
            <p:ph type="sldImg"/>
          </p:nvPr>
        </p:nvSpPr>
        <p:spPr>
          <a:ln cap="flat"/>
        </p:spPr>
      </p:sp>
      <p:sp>
        <p:nvSpPr>
          <p:cNvPr id="169987" name="Rectangle 3">
            <a:extLst>
              <a:ext uri="{FF2B5EF4-FFF2-40B4-BE49-F238E27FC236}">
                <a16:creationId xmlns:a16="http://schemas.microsoft.com/office/drawing/2014/main" id="{BD9BEF07-A759-5281-81F4-1907268AA141}"/>
              </a:ext>
            </a:extLst>
          </p:cNvPr>
          <p:cNvSpPr>
            <a:spLocks noGrp="1" noChangeArrowheads="1"/>
          </p:cNvSpPr>
          <p:nvPr>
            <p:ph type="body" idx="1"/>
          </p:nvPr>
        </p:nvSpPr>
        <p:spPr>
          <a:ln/>
        </p:spPr>
        <p:txBody>
          <a:bodyPr/>
          <a:lstStyle/>
          <a:p>
            <a:r>
              <a:rPr lang="en-US" altLang="en-US" dirty="0"/>
              <a:t>Civilian job under NG has to do normal training. It actually falls under FECA. If died then SC?</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90913"/>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30749419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527AB504-9F40-E2B9-A574-42BA31FC3AE0}"/>
              </a:ext>
            </a:extLst>
          </p:cNvPr>
          <p:cNvSpPr>
            <a:spLocks noGrp="1" noRot="1" noChangeAspect="1" noChangeArrowheads="1" noTextEdit="1"/>
          </p:cNvSpPr>
          <p:nvPr>
            <p:ph type="sldImg"/>
          </p:nvPr>
        </p:nvSpPr>
        <p:spPr>
          <a:xfrm>
            <a:off x="407988" y="698500"/>
            <a:ext cx="6203950" cy="3489325"/>
          </a:xfrm>
          <a:ln cap="flat"/>
        </p:spPr>
      </p:sp>
      <p:sp>
        <p:nvSpPr>
          <p:cNvPr id="7171" name="Rectangle 3">
            <a:extLst>
              <a:ext uri="{FF2B5EF4-FFF2-40B4-BE49-F238E27FC236}">
                <a16:creationId xmlns:a16="http://schemas.microsoft.com/office/drawing/2014/main" id="{E0E4702A-A469-E182-411E-AA0EFC7FAD11}"/>
              </a:ext>
            </a:extLst>
          </p:cNvPr>
          <p:cNvSpPr>
            <a:spLocks noGrp="1" noChangeArrowheads="1"/>
          </p:cNvSpPr>
          <p:nvPr>
            <p:ph type="body" idx="1"/>
          </p:nvPr>
        </p:nvSpPr>
        <p:spPr>
          <a:ln/>
        </p:spPr>
        <p:txBody>
          <a:bodyPr lIns="92075" rIns="92075"/>
          <a:lstStyle/>
          <a:p>
            <a:pPr>
              <a:spcBef>
                <a:spcPct val="0"/>
              </a:spcBef>
            </a:pPr>
            <a:endParaRPr lang="en-US" altLang="en-US"/>
          </a:p>
        </p:txBody>
      </p:sp>
    </p:spTree>
    <p:extLst>
      <p:ext uri="{BB962C8B-B14F-4D97-AF65-F5344CB8AC3E}">
        <p14:creationId xmlns:p14="http://schemas.microsoft.com/office/powerpoint/2010/main" val="162864947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19B4AA-8ACE-4030-900D-0E651AB0FD5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6461785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A9943331-0A5A-0EAD-063B-D672C28AB788}"/>
              </a:ext>
            </a:extLst>
          </p:cNvPr>
          <p:cNvSpPr>
            <a:spLocks noGrp="1" noRot="1" noChangeAspect="1" noChangeArrowheads="1" noTextEdit="1"/>
          </p:cNvSpPr>
          <p:nvPr>
            <p:ph type="sldImg"/>
          </p:nvPr>
        </p:nvSpPr>
        <p:spPr>
          <a:ln cap="flat"/>
        </p:spPr>
      </p:sp>
      <p:sp>
        <p:nvSpPr>
          <p:cNvPr id="142339" name="Rectangle 3">
            <a:extLst>
              <a:ext uri="{FF2B5EF4-FFF2-40B4-BE49-F238E27FC236}">
                <a16:creationId xmlns:a16="http://schemas.microsoft.com/office/drawing/2014/main" id="{2D594371-F650-DB00-7CF0-393E86F50B94}"/>
              </a:ext>
            </a:extLst>
          </p:cNvPr>
          <p:cNvSpPr>
            <a:spLocks noGrp="1" noChangeArrowheads="1"/>
          </p:cNvSpPr>
          <p:nvPr>
            <p:ph type="body" idx="1"/>
          </p:nvPr>
        </p:nvSpPr>
        <p:spPr>
          <a:ln/>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Master" Target="../slideMasters/slideMaster2.xml"/><Relationship Id="rId1" Type="http://schemas.openxmlformats.org/officeDocument/2006/relationships/tags" Target="../tags/tag6.xml"/><Relationship Id="rId4" Type="http://schemas.openxmlformats.org/officeDocument/2006/relationships/image" Target="../media/image1.emf"/></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8.bin"/></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9.bin"/></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2.xml"/><Relationship Id="rId1" Type="http://schemas.openxmlformats.org/officeDocument/2006/relationships/tags" Target="../tags/tag17.xml"/><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19.xml"/><Relationship Id="rId1" Type="http://schemas.openxmlformats.org/officeDocument/2006/relationships/tags" Target="../tags/tag18.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Master" Target="../slideMasters/slideMaster2.xml"/><Relationship Id="rId1" Type="http://schemas.openxmlformats.org/officeDocument/2006/relationships/tags" Target="../tags/tag20.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2.xml"/><Relationship Id="rId1" Type="http://schemas.openxmlformats.org/officeDocument/2006/relationships/tags" Target="../tags/tag23.xml"/><Relationship Id="rId4"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3.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emf"/></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5376959"/>
            <a:ext cx="12192000" cy="14811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685800"/>
            <a:endParaRPr lang="en-US" sz="1350" dirty="0">
              <a:solidFill>
                <a:prstClr val="white"/>
              </a:solidFill>
            </a:endParaRPr>
          </a:p>
        </p:txBody>
      </p:sp>
      <p:sp>
        <p:nvSpPr>
          <p:cNvPr id="6" name="Title 1"/>
          <p:cNvSpPr txBox="1">
            <a:spLocks/>
          </p:cNvSpPr>
          <p:nvPr userDrawn="1"/>
        </p:nvSpPr>
        <p:spPr>
          <a:xfrm>
            <a:off x="3895122" y="4803738"/>
            <a:ext cx="7700433" cy="450535"/>
          </a:xfrm>
          <a:prstGeom prst="rect">
            <a:avLst/>
          </a:prstGeom>
          <a:ln>
            <a:solidFill>
              <a:schemeClr val="bg1"/>
            </a:solidFill>
          </a:ln>
        </p:spPr>
        <p:txBody>
          <a:bodyPr vert="horz" lIns="68580" tIns="34290" rIns="68580" bIns="3429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lnSpc>
                <a:spcPct val="80000"/>
              </a:lnSpc>
            </a:pPr>
            <a:r>
              <a:rPr lang="en-US" sz="1500" dirty="0">
                <a:solidFill>
                  <a:srgbClr val="000000"/>
                </a:solidFill>
              </a:rPr>
              <a:t>August 30, 2017</a:t>
            </a:r>
          </a:p>
        </p:txBody>
      </p:sp>
      <p:grpSp>
        <p:nvGrpSpPr>
          <p:cNvPr id="12" name="Group 11"/>
          <p:cNvGrpSpPr/>
          <p:nvPr userDrawn="1"/>
        </p:nvGrpSpPr>
        <p:grpSpPr>
          <a:xfrm>
            <a:off x="1714248" y="1694043"/>
            <a:ext cx="8763504" cy="1558035"/>
            <a:chOff x="966536" y="1694131"/>
            <a:chExt cx="6572628" cy="1558035"/>
          </a:xfrm>
        </p:grpSpPr>
        <p:sp>
          <p:nvSpPr>
            <p:cNvPr id="13" name="Title 1"/>
            <p:cNvSpPr txBox="1">
              <a:spLocks/>
            </p:cNvSpPr>
            <p:nvPr/>
          </p:nvSpPr>
          <p:spPr>
            <a:xfrm>
              <a:off x="966536" y="1763943"/>
              <a:ext cx="2133600" cy="1488223"/>
            </a:xfrm>
            <a:prstGeom prst="rect">
              <a:avLst/>
            </a:prstGeom>
            <a:ln>
              <a:solidFill>
                <a:schemeClr val="bg1"/>
              </a:solidFill>
            </a:ln>
            <a:effectLst/>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8625" b="1" spc="-75" dirty="0">
                  <a:solidFill>
                    <a:srgbClr val="003F72">
                      <a:lumMod val="50000"/>
                    </a:srgbClr>
                  </a:solidFill>
                  <a:latin typeface="Myriad Pro"/>
                  <a:cs typeface="Arial" panose="020B0604020202020204" pitchFamily="34" charset="0"/>
                </a:rPr>
                <a:t>VA</a:t>
              </a:r>
            </a:p>
          </p:txBody>
        </p:sp>
        <p:sp>
          <p:nvSpPr>
            <p:cNvPr id="14" name="Title 1"/>
            <p:cNvSpPr txBox="1">
              <a:spLocks/>
            </p:cNvSpPr>
            <p:nvPr/>
          </p:nvSpPr>
          <p:spPr>
            <a:xfrm>
              <a:off x="3316705" y="1750278"/>
              <a:ext cx="4222459" cy="1307009"/>
            </a:xfrm>
            <a:prstGeom prst="rect">
              <a:avLst/>
            </a:prstGeom>
            <a:ln>
              <a:solidFill>
                <a:schemeClr val="bg1"/>
              </a:solidFill>
            </a:ln>
          </p:spPr>
          <p:txBody>
            <a:bodyPr vert="horz" lIns="0" tIns="0" rIns="0" bIns="0" rtlCol="0" anchor="ctr">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80000"/>
                </a:lnSpc>
              </a:pPr>
              <a:r>
                <a:rPr lang="en-US" sz="4050" b="1" dirty="0">
                  <a:solidFill>
                    <a:srgbClr val="00B0F0"/>
                  </a:solidFill>
                  <a:latin typeface="Arial" panose="020B0604020202020204" pitchFamily="34" charset="0"/>
                  <a:cs typeface="Arial" panose="020B0604020202020204" pitchFamily="34" charset="0"/>
                </a:rPr>
                <a:t>Key Leaders </a:t>
              </a:r>
              <a:br>
                <a:rPr lang="en-US" sz="4050" b="1" dirty="0">
                  <a:solidFill>
                    <a:srgbClr val="00B0F0"/>
                  </a:solidFill>
                  <a:latin typeface="Arial" panose="020B0604020202020204" pitchFamily="34" charset="0"/>
                  <a:cs typeface="Arial" panose="020B0604020202020204" pitchFamily="34" charset="0"/>
                </a:rPr>
              </a:br>
              <a:r>
                <a:rPr lang="en-US" sz="4050" b="1" dirty="0">
                  <a:solidFill>
                    <a:srgbClr val="00B0F0"/>
                  </a:solidFill>
                  <a:latin typeface="Arial" panose="020B0604020202020204" pitchFamily="34" charset="0"/>
                  <a:cs typeface="Arial" panose="020B0604020202020204" pitchFamily="34" charset="0"/>
                </a:rPr>
                <a:t>Meeting</a:t>
              </a:r>
            </a:p>
          </p:txBody>
        </p:sp>
        <p:cxnSp>
          <p:nvCxnSpPr>
            <p:cNvPr id="15" name="Straight Connector 14"/>
            <p:cNvCxnSpPr/>
            <p:nvPr/>
          </p:nvCxnSpPr>
          <p:spPr>
            <a:xfrm flipH="1">
              <a:off x="3172326" y="1694131"/>
              <a:ext cx="12032" cy="1280160"/>
            </a:xfrm>
            <a:prstGeom prst="line">
              <a:avLst/>
            </a:prstGeom>
            <a:ln w="22225" cmpd="sng">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1026" name="Picture 2" descr="C:\Users\vacoGrovem\AppData\Local\Microsoft\Windows\Temporary Internet Files\Content.Outlook\83QVOJUE\CHOOSE-VA-rev.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31552" y="5644912"/>
            <a:ext cx="4064000" cy="820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34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0A417E-E8F0-429A-817B-227FA876778D}"/>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427937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1C9C26A-9559-4AEF-B675-FAA8A21E37F6}" type="slidenum">
              <a:rPr lang="en-US" altLang="en-US" smtClean="0"/>
              <a:pPr/>
              <a:t>‹#›</a:t>
            </a:fld>
            <a:endParaRPr lang="en-US" altLang="en-US"/>
          </a:p>
        </p:txBody>
      </p:sp>
    </p:spTree>
    <p:extLst>
      <p:ext uri="{BB962C8B-B14F-4D97-AF65-F5344CB8AC3E}">
        <p14:creationId xmlns:p14="http://schemas.microsoft.com/office/powerpoint/2010/main" val="18309546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5F332C-8722-4564-A3EE-26C43FF8C560}" type="slidenum">
              <a:rPr lang="en-US" altLang="en-US" smtClean="0"/>
              <a:pPr/>
              <a:t>‹#›</a:t>
            </a:fld>
            <a:endParaRPr lang="en-US" altLang="en-US"/>
          </a:p>
        </p:txBody>
      </p:sp>
    </p:spTree>
    <p:extLst>
      <p:ext uri="{BB962C8B-B14F-4D97-AF65-F5344CB8AC3E}">
        <p14:creationId xmlns:p14="http://schemas.microsoft.com/office/powerpoint/2010/main" val="365051636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98D01A04-888E-4092-9117-6CE378267F74}" type="slidenum">
              <a:rPr lang="en-US" altLang="en-US" smtClean="0"/>
              <a:pPr/>
              <a:t>‹#›</a:t>
            </a:fld>
            <a:endParaRPr lang="en-US" altLang="en-US"/>
          </a:p>
        </p:txBody>
      </p:sp>
    </p:spTree>
    <p:extLst>
      <p:ext uri="{BB962C8B-B14F-4D97-AF65-F5344CB8AC3E}">
        <p14:creationId xmlns:p14="http://schemas.microsoft.com/office/powerpoint/2010/main" val="85335597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A4D08ED-D4F5-4449-BD28-870913D44D47}" type="slidenum">
              <a:rPr lang="en-US" altLang="en-US" smtClean="0"/>
              <a:pPr/>
              <a:t>‹#›</a:t>
            </a:fld>
            <a:endParaRPr lang="en-US" altLang="en-US"/>
          </a:p>
        </p:txBody>
      </p:sp>
    </p:spTree>
    <p:extLst>
      <p:ext uri="{BB962C8B-B14F-4D97-AF65-F5344CB8AC3E}">
        <p14:creationId xmlns:p14="http://schemas.microsoft.com/office/powerpoint/2010/main" val="246149843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99B5598-F267-4E1E-B216-0F3076B9D9BE}" type="slidenum">
              <a:rPr lang="en-US" altLang="en-US" smtClean="0"/>
              <a:pPr/>
              <a:t>‹#›</a:t>
            </a:fld>
            <a:endParaRPr lang="en-US" altLang="en-US"/>
          </a:p>
        </p:txBody>
      </p:sp>
    </p:spTree>
    <p:extLst>
      <p:ext uri="{BB962C8B-B14F-4D97-AF65-F5344CB8AC3E}">
        <p14:creationId xmlns:p14="http://schemas.microsoft.com/office/powerpoint/2010/main" val="339148047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B7AC7B0-1488-4A5D-9359-630F703335CE}" type="slidenum">
              <a:rPr lang="en-US" altLang="en-US" smtClean="0"/>
              <a:pPr/>
              <a:t>‹#›</a:t>
            </a:fld>
            <a:endParaRPr lang="en-US" altLang="en-US"/>
          </a:p>
        </p:txBody>
      </p:sp>
    </p:spTree>
    <p:extLst>
      <p:ext uri="{BB962C8B-B14F-4D97-AF65-F5344CB8AC3E}">
        <p14:creationId xmlns:p14="http://schemas.microsoft.com/office/powerpoint/2010/main" val="277873949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355AFDD-B0C5-4C99-A84C-70E1AF9898D5}" type="slidenum">
              <a:rPr lang="en-US" altLang="en-US" smtClean="0"/>
              <a:pPr/>
              <a:t>‹#›</a:t>
            </a:fld>
            <a:endParaRPr lang="en-US" altLang="en-US"/>
          </a:p>
        </p:txBody>
      </p:sp>
    </p:spTree>
    <p:extLst>
      <p:ext uri="{BB962C8B-B14F-4D97-AF65-F5344CB8AC3E}">
        <p14:creationId xmlns:p14="http://schemas.microsoft.com/office/powerpoint/2010/main" val="3665682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6E674D1-FDEB-4B0A-8D96-079C95E7973B}" type="slidenum">
              <a:rPr lang="en-US" altLang="en-US" smtClean="0"/>
              <a:pPr/>
              <a:t>‹#›</a:t>
            </a:fld>
            <a:endParaRPr lang="en-US" altLang="en-US"/>
          </a:p>
        </p:txBody>
      </p:sp>
    </p:spTree>
    <p:extLst>
      <p:ext uri="{BB962C8B-B14F-4D97-AF65-F5344CB8AC3E}">
        <p14:creationId xmlns:p14="http://schemas.microsoft.com/office/powerpoint/2010/main" val="204830800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A99DFC-4D1E-48D5-B94A-4DCBE8897C3A}" type="slidenum">
              <a:rPr lang="en-US" altLang="en-US" smtClean="0"/>
              <a:pPr/>
              <a:t>‹#›</a:t>
            </a:fld>
            <a:endParaRPr lang="en-US" altLang="en-US"/>
          </a:p>
        </p:txBody>
      </p:sp>
    </p:spTree>
    <p:extLst>
      <p:ext uri="{BB962C8B-B14F-4D97-AF65-F5344CB8AC3E}">
        <p14:creationId xmlns:p14="http://schemas.microsoft.com/office/powerpoint/2010/main" val="188662444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A0AB27-496D-484E-B35A-512B4F591533}" type="slidenum">
              <a:rPr lang="en-US" altLang="en-US" smtClean="0"/>
              <a:pPr/>
              <a:t>‹#›</a:t>
            </a:fld>
            <a:endParaRPr lang="en-US" altLang="en-US"/>
          </a:p>
        </p:txBody>
      </p:sp>
    </p:spTree>
    <p:extLst>
      <p:ext uri="{BB962C8B-B14F-4D97-AF65-F5344CB8AC3E}">
        <p14:creationId xmlns:p14="http://schemas.microsoft.com/office/powerpoint/2010/main" val="716787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C874FF2D-8B13-4563-AEE3-F4CD73A2E484}"/>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C874FF2D-8B13-4563-AEE3-F4CD73A2E484}"/>
                          </a:ext>
                        </a:extLst>
                      </p:cNvPr>
                      <p:cNvPicPr/>
                      <p:nvPr/>
                    </p:nvPicPr>
                    <p:blipFill>
                      <a:blip r:embed="rId4"/>
                      <a:stretch>
                        <a:fillRect/>
                      </a:stretch>
                    </p:blipFill>
                    <p:spPr>
                      <a:xfrm>
                        <a:off x="2120" y="1588"/>
                        <a:ext cx="2117" cy="1588"/>
                      </a:xfrm>
                      <a:prstGeom prst="rect">
                        <a:avLst/>
                      </a:prstGeom>
                    </p:spPr>
                  </p:pic>
                </p:oleObj>
              </mc:Fallback>
            </mc:AlternateContent>
          </a:graphicData>
        </a:graphic>
      </p:graphicFrame>
      <p:sp>
        <p:nvSpPr>
          <p:cNvPr id="3" name="Slide Number Placeholder 2"/>
          <p:cNvSpPr>
            <a:spLocks noGrp="1"/>
          </p:cNvSpPr>
          <p:nvPr>
            <p:ph type="sldNum" sz="quarter" idx="1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sz="2700" dirty="0"/>
              <a:t>Agenda</a:t>
            </a:r>
            <a:endParaRPr lang="en-US" sz="2700" u="sng" dirty="0"/>
          </a:p>
        </p:txBody>
      </p:sp>
      <p:sp>
        <p:nvSpPr>
          <p:cNvPr id="6" name="TextBox 5"/>
          <p:cNvSpPr txBox="1"/>
          <p:nvPr userDrawn="1"/>
        </p:nvSpPr>
        <p:spPr>
          <a:xfrm>
            <a:off x="441834" y="1659469"/>
            <a:ext cx="11308337" cy="276999"/>
          </a:xfrm>
          <a:prstGeom prst="rect">
            <a:avLst/>
          </a:prstGeom>
          <a:solidFill>
            <a:srgbClr val="00B0F0"/>
          </a:solidFill>
        </p:spPr>
        <p:txBody>
          <a:bodyPr wrap="square" lIns="68580" tIns="34290" rIns="68580" bIns="34290" rtlCol="0">
            <a:spAutoFit/>
          </a:bodyPr>
          <a:lstStyle/>
          <a:p>
            <a:pPr fontAlgn="base">
              <a:spcBef>
                <a:spcPct val="0"/>
              </a:spcBef>
              <a:spcAft>
                <a:spcPct val="0"/>
              </a:spcAft>
            </a:pPr>
            <a:endParaRPr lang="en-US" sz="135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7" name="TextBox 6"/>
          <p:cNvSpPr txBox="1"/>
          <p:nvPr userDrawn="1"/>
        </p:nvSpPr>
        <p:spPr>
          <a:xfrm>
            <a:off x="863591" y="2846077"/>
            <a:ext cx="10522964" cy="669414"/>
          </a:xfrm>
          <a:prstGeom prst="rect">
            <a:avLst/>
          </a:prstGeom>
          <a:noFill/>
        </p:spPr>
        <p:txBody>
          <a:bodyPr wrap="square" lIns="68580" tIns="34290" rIns="68580" bIns="34290" rtlCol="0" anchor="ctr">
            <a:spAutoFit/>
          </a:bodyPr>
          <a:lstStyle/>
          <a:p>
            <a:pPr marL="0" lvl="1" indent="-257175" fontAlgn="base">
              <a:spcBef>
                <a:spcPts val="900"/>
              </a:spcBef>
              <a:spcAft>
                <a:spcPct val="0"/>
              </a:spcAft>
              <a:buFont typeface="+mj-lt"/>
              <a:buAutoNum type="arabicPeriod"/>
            </a:pPr>
            <a:r>
              <a:rPr lang="en-US" sz="1500" b="1" dirty="0">
                <a:solidFill>
                  <a:srgbClr val="000000"/>
                </a:solidFill>
                <a:latin typeface="Arial" panose="020B0604020202020204" pitchFamily="34" charset="0"/>
                <a:cs typeface="Arial" panose="020B0604020202020204" pitchFamily="34" charset="0"/>
                <a:sym typeface="Arial" panose="020B0604020202020204" pitchFamily="34" charset="0"/>
              </a:rPr>
              <a:t>Good News Story</a:t>
            </a:r>
          </a:p>
          <a:p>
            <a:pPr marL="0" lvl="1" fontAlgn="base">
              <a:spcBef>
                <a:spcPts val="900"/>
              </a:spcBef>
              <a:spcAft>
                <a:spcPct val="0"/>
              </a:spcAft>
            </a:pPr>
            <a:endParaRPr lang="en-US" sz="1500" b="1" dirty="0">
              <a:solidFill>
                <a:srgbClr val="000000"/>
              </a:solidFill>
              <a:latin typeface="Tahoma" pitchFamily="34" charset="0"/>
              <a:cs typeface="Arial" pitchFamily="34" charset="0"/>
            </a:endParaRPr>
          </a:p>
        </p:txBody>
      </p:sp>
    </p:spTree>
    <p:extLst>
      <p:ext uri="{BB962C8B-B14F-4D97-AF65-F5344CB8AC3E}">
        <p14:creationId xmlns:p14="http://schemas.microsoft.com/office/powerpoint/2010/main" val="69135141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913680449"/>
      </p:ext>
    </p:extLst>
  </p:cSld>
  <p:clrMapOvr>
    <a:masterClrMapping/>
  </p:clrMapOvr>
  <p:hf hdr="0" ftr="0" dt="0"/>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059758552"/>
      </p:ext>
    </p:extLst>
  </p:cSld>
  <p:clrMapOvr>
    <a:masterClrMapping/>
  </p:clrMapOvr>
  <p:hf hdr="0" ftr="0" dt="0"/>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5927244"/>
      </p:ext>
    </p:extLst>
  </p:cSld>
  <p:clrMapOvr>
    <a:masterClrMapping/>
  </p:clrMapOvr>
  <p:hf hdr="0" ftr="0" dt="0"/>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563164842"/>
      </p:ext>
    </p:extLst>
  </p:cSld>
  <p:clrMapOvr>
    <a:masterClrMapping/>
  </p:clrMapOvr>
  <p:hf hdr="0" ftr="0" dt="0"/>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428124067"/>
      </p:ext>
    </p:extLst>
  </p:cSld>
  <p:clrMapOvr>
    <a:masterClrMapping/>
  </p:clrMapOvr>
  <p:hf hdr="0" ftr="0" dt="0"/>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95409511"/>
      </p:ext>
    </p:extLst>
  </p:cSld>
  <p:clrMapOvr>
    <a:masterClrMapping/>
  </p:clrMapOvr>
  <p:hf hdr="0" ftr="0" dt="0"/>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38867999"/>
      </p:ext>
    </p:extLst>
  </p:cSld>
  <p:clrMapOvr>
    <a:masterClrMapping/>
  </p:clrMapOvr>
  <p:hf hdr="0" ftr="0" dt="0"/>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243365709"/>
      </p:ext>
    </p:extLst>
  </p:cSld>
  <p:clrMapOvr>
    <a:masterClrMapping/>
  </p:clrMapOvr>
  <p:hf hdr="0" ftr="0" dt="0"/>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35986760"/>
      </p:ext>
    </p:extLst>
  </p:cSld>
  <p:clrMapOvr>
    <a:masterClrMapping/>
  </p:clrMapOvr>
  <p:hf hdr="0" ftr="0" dt="0"/>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6538484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CD7BCEC-E989-4183-95E9-7A79BC90C684}"/>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1CD7BCEC-E989-4183-95E9-7A79BC90C684}"/>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20B8E55-B9DB-4840-93D5-17A6AEA62228}"/>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2700" b="1"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3" name="Slide Number Placeholder 2"/>
          <p:cNvSpPr>
            <a:spLocks noGrp="1"/>
          </p:cNvSpPr>
          <p:nvPr>
            <p:ph type="sldNum" sz="quarter" idx="1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sz="2700" dirty="0"/>
              <a:t>Click to edit Slide Master Style</a:t>
            </a:r>
            <a:endParaRPr lang="en-US" sz="2700" u="sng" dirty="0"/>
          </a:p>
        </p:txBody>
      </p:sp>
    </p:spTree>
    <p:extLst>
      <p:ext uri="{BB962C8B-B14F-4D97-AF65-F5344CB8AC3E}">
        <p14:creationId xmlns:p14="http://schemas.microsoft.com/office/powerpoint/2010/main" val="23074359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52950585"/>
      </p:ext>
    </p:extLst>
  </p:cSld>
  <p:clrMapOvr>
    <a:masterClrMapping/>
  </p:clrMapOvr>
  <p:hf hdr="0" ftr="0" dt="0"/>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20629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407604895"/>
      </p:ext>
    </p:extLst>
  </p:cSld>
  <p:clrMapOvr>
    <a:masterClrMapping/>
  </p:clrMapOvr>
  <p:hf hdr="0" ftr="0" dt="0"/>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370447383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4113420052"/>
      </p:ext>
    </p:extLst>
  </p:cSld>
  <p:clrMapOvr>
    <a:masterClrMapping/>
  </p:clrMapOvr>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344665164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100279397"/>
      </p:ext>
    </p:extLst>
  </p:cSld>
  <p:clrMapOvr>
    <a:masterClrMapping/>
  </p:clrMapOvr>
  <p:hf hdr="0" ftr="0" dt="0"/>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81470197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22D809A6-B977-45CA-BC64-77C86AC76C02}" type="datetime1">
              <a:rPr lang="en-US" smtClean="0"/>
              <a:pPr>
                <a:defRPr/>
              </a:pPr>
              <a:t>9/23/2024</a:t>
            </a:fld>
            <a:endParaRPr lang="en-US" dirty="0"/>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76F2E7C-C042-4555-B404-16BDCC60B113}" type="slidenum">
              <a:rPr lang="en-US" smtClean="0"/>
              <a:pPr>
                <a:defRPr/>
              </a:pPr>
              <a:t>‹#›</a:t>
            </a:fld>
            <a:endParaRPr lang="en-US" dirty="0"/>
          </a:p>
        </p:txBody>
      </p:sp>
    </p:spTree>
    <p:extLst>
      <p:ext uri="{BB962C8B-B14F-4D97-AF65-F5344CB8AC3E}">
        <p14:creationId xmlns:p14="http://schemas.microsoft.com/office/powerpoint/2010/main" val="29320310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744160104"/>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CA232F51-047C-49B7-BCD6-1354248E32A3}"/>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5" name="Object 4" hidden="1">
                        <a:extLst>
                          <a:ext uri="{FF2B5EF4-FFF2-40B4-BE49-F238E27FC236}">
                            <a16:creationId xmlns:a16="http://schemas.microsoft.com/office/drawing/2014/main" id="{CA232F51-047C-49B7-BCD6-1354248E32A3}"/>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581907D9-2698-4DD3-B08E-45A9807BDF60}"/>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33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ctrTitle"/>
          </p:nvPr>
        </p:nvSpPr>
        <p:spPr>
          <a:xfrm>
            <a:off x="914400" y="2130524"/>
            <a:ext cx="10363200" cy="1470025"/>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sym typeface="Arial" panose="020B0604020202020204" pitchFamily="34" charset="0"/>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74146131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577376212"/>
      </p:ext>
    </p:extLst>
  </p:cSld>
  <p:clrMapOvr>
    <a:masterClrMapping/>
  </p:clrMapOvr>
  <p:hf hdr="0" ftr="0" dt="0"/>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833260702"/>
      </p:ext>
    </p:extLst>
  </p:cSld>
  <p:clrMapOvr>
    <a:masterClrMapping/>
  </p:clrMapOvr>
  <p:hf hdr="0" ftr="0" dt="0"/>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019423827"/>
      </p:ext>
    </p:extLst>
  </p:cSld>
  <p:clrMapOvr>
    <a:masterClrMapping/>
  </p:clrMapOvr>
  <p:hf hdr="0" ftr="0" dt="0"/>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76232848"/>
      </p:ext>
    </p:extLst>
  </p:cSld>
  <p:clrMapOvr>
    <a:masterClrMapping/>
  </p:clrMapOvr>
  <p:hf hdr="0" ftr="0" dt="0"/>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lvl1pPr>
              <a:defRPr/>
            </a:lvl1pPr>
          </a:lstStyle>
          <a:p>
            <a:pPr defTabSz="685800" eaLnBrk="0" fontAlgn="base" hangingPunct="0">
              <a:spcBef>
                <a:spcPct val="0"/>
              </a:spcBef>
              <a:spcAft>
                <a:spcPct val="0"/>
              </a:spcAft>
              <a:defRPr/>
            </a:pPr>
            <a:fld id="{58275F71-03D8-4E4B-9D1C-D9F8B6AB7123}" type="datetime1">
              <a:rPr lang="en-US" sz="1350" smtClean="0">
                <a:solidFill>
                  <a:prstClr val="black"/>
                </a:solidFill>
                <a:latin typeface="Tw Cen MT" panose="020B0602020104020603" pitchFamily="34" charset="0"/>
              </a:rPr>
              <a:pPr defTabSz="685800" eaLnBrk="0" fontAlgn="base" hangingPunct="0">
                <a:spcBef>
                  <a:spcPct val="0"/>
                </a:spcBef>
                <a:spcAft>
                  <a:spcPct val="0"/>
                </a:spcAft>
                <a:defRPr/>
              </a:pPr>
              <a:t>9/23/2024</a:t>
            </a:fld>
            <a:endParaRPr lang="en-US" sz="1350">
              <a:solidFill>
                <a:prstClr val="black"/>
              </a:solidFill>
              <a:latin typeface="Tw Cen MT" panose="020B0602020104020603" pitchFamily="34" charset="0"/>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lvl1pPr>
              <a:defRPr/>
            </a:lvl1pPr>
          </a:lstStyle>
          <a:p>
            <a:pPr defTabSz="685800" eaLnBrk="0" fontAlgn="base" hangingPunct="0">
              <a:spcBef>
                <a:spcPct val="0"/>
              </a:spcBef>
              <a:spcAft>
                <a:spcPct val="0"/>
              </a:spcAft>
            </a:pPr>
            <a:fld id="{F675AD29-2591-4391-8D28-DD298FB87CE4}" type="slidenum">
              <a:rPr lang="en-US" altLang="en-US" sz="1350" smtClean="0">
                <a:solidFill>
                  <a:prstClr val="black"/>
                </a:solidFill>
                <a:latin typeface="Tw Cen MT" panose="020B0602020104020603" pitchFamily="34" charset="0"/>
              </a:rPr>
              <a:pPr defTabSz="685800" eaLnBrk="0" fontAlgn="base" hangingPunct="0">
                <a:spcBef>
                  <a:spcPct val="0"/>
                </a:spcBef>
                <a:spcAft>
                  <a:spcPct val="0"/>
                </a:spcAft>
              </a:pPr>
              <a:t>‹#›</a:t>
            </a:fld>
            <a:endParaRPr lang="en-US" altLang="en-US" sz="1350" dirty="0">
              <a:solidFill>
                <a:prstClr val="black"/>
              </a:solidFill>
              <a:latin typeface="Tw Cen MT" panose="020B0602020104020603" pitchFamily="34" charset="0"/>
            </a:endParaRPr>
          </a:p>
        </p:txBody>
      </p:sp>
    </p:spTree>
    <p:extLst>
      <p:ext uri="{BB962C8B-B14F-4D97-AF65-F5344CB8AC3E}">
        <p14:creationId xmlns:p14="http://schemas.microsoft.com/office/powerpoint/2010/main" val="2564937898"/>
      </p:ext>
    </p:extLst>
  </p:cSld>
  <p:clrMapOvr>
    <a:masterClrMapping/>
  </p:clrMapOvr>
  <p:hf hdr="0" ftr="0" dt="0"/>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lvl1pPr>
              <a:defRPr/>
            </a:lvl1pPr>
          </a:lstStyle>
          <a:p>
            <a:pPr defTabSz="685800" eaLnBrk="0" fontAlgn="base" hangingPunct="0">
              <a:spcBef>
                <a:spcPct val="0"/>
              </a:spcBef>
              <a:spcAft>
                <a:spcPct val="0"/>
              </a:spcAft>
              <a:defRPr/>
            </a:pPr>
            <a:fld id="{F3DE49E5-9D74-4184-8F4A-8461C4BAA875}" type="datetime1">
              <a:rPr lang="en-US" sz="1350" smtClean="0">
                <a:solidFill>
                  <a:prstClr val="black"/>
                </a:solidFill>
                <a:latin typeface="Tw Cen MT" panose="020B0602020104020603" pitchFamily="34" charset="0"/>
              </a:rPr>
              <a:pPr defTabSz="685800" eaLnBrk="0" fontAlgn="base" hangingPunct="0">
                <a:spcBef>
                  <a:spcPct val="0"/>
                </a:spcBef>
                <a:spcAft>
                  <a:spcPct val="0"/>
                </a:spcAft>
                <a:defRPr/>
              </a:pPr>
              <a:t>9/23/2024</a:t>
            </a:fld>
            <a:endParaRPr lang="en-US" sz="1350">
              <a:solidFill>
                <a:prstClr val="black"/>
              </a:solidFill>
              <a:latin typeface="Tw Cen MT" panose="020B0602020104020603" pitchFamily="34" charset="0"/>
            </a:endParaRPr>
          </a:p>
        </p:txBody>
      </p:sp>
      <p:sp>
        <p:nvSpPr>
          <p:cNvPr id="4" name="Footer Placeholder 3"/>
          <p:cNvSpPr>
            <a:spLocks noGrp="1"/>
          </p:cNvSpPr>
          <p:nvPr>
            <p:ph type="ftr" sz="quarter" idx="11"/>
          </p:nvPr>
        </p:nvSpPr>
        <p:spPr>
          <a:xfrm>
            <a:off x="4165600" y="6356353"/>
            <a:ext cx="4368800" cy="365125"/>
          </a:xfrm>
          <a:prstGeom prst="rect">
            <a:avLst/>
          </a:prstGeom>
        </p:spPr>
        <p:txBody>
          <a:bodyPr/>
          <a:lstStyle>
            <a:lvl1pPr>
              <a:defRPr sz="1050">
                <a:solidFill>
                  <a:schemeClr val="tx1"/>
                </a:solidFill>
              </a:defRPr>
            </a:lvl1pPr>
          </a:lstStyle>
          <a:p>
            <a:pPr defTabSz="685800" eaLnBrk="0" fontAlgn="base" hangingPunct="0">
              <a:spcBef>
                <a:spcPct val="0"/>
              </a:spcBef>
              <a:spcAft>
                <a:spcPct val="0"/>
              </a:spcAft>
              <a:defRPr/>
            </a:pPr>
            <a:endParaRPr lang="en-US">
              <a:solidFill>
                <a:prstClr val="black"/>
              </a:solidFill>
              <a:latin typeface="Tw Cen MT" panose="020B0602020104020603" pitchFamily="34" charset="0"/>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lvl1pPr>
              <a:defRPr sz="1800"/>
            </a:lvl1pPr>
          </a:lstStyle>
          <a:p>
            <a:pPr defTabSz="685800" eaLnBrk="0" fontAlgn="base" hangingPunct="0">
              <a:spcBef>
                <a:spcPct val="0"/>
              </a:spcBef>
              <a:spcAft>
                <a:spcPct val="0"/>
              </a:spcAft>
            </a:pPr>
            <a:fld id="{D2883AC6-3BCB-4E2C-97F6-0CA5EF156167}" type="slidenum">
              <a:rPr lang="en-US" altLang="en-US" smtClean="0">
                <a:solidFill>
                  <a:prstClr val="black"/>
                </a:solidFill>
                <a:latin typeface="Tw Cen MT" panose="020B0602020104020603" pitchFamily="34" charset="0"/>
              </a:rPr>
              <a:pPr defTabSz="685800" eaLnBrk="0" fontAlgn="base" hangingPunct="0">
                <a:spcBef>
                  <a:spcPct val="0"/>
                </a:spcBef>
                <a:spcAft>
                  <a:spcPct val="0"/>
                </a:spcAft>
              </a:pPr>
              <a:t>‹#›</a:t>
            </a:fld>
            <a:endParaRPr lang="en-US" altLang="en-US">
              <a:solidFill>
                <a:prstClr val="black"/>
              </a:solidFill>
              <a:latin typeface="Tw Cen MT" panose="020B0602020104020603" pitchFamily="34" charset="0"/>
            </a:endParaRPr>
          </a:p>
        </p:txBody>
      </p:sp>
    </p:spTree>
    <p:extLst>
      <p:ext uri="{BB962C8B-B14F-4D97-AF65-F5344CB8AC3E}">
        <p14:creationId xmlns:p14="http://schemas.microsoft.com/office/powerpoint/2010/main" val="186002891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5"/>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5"/>
            <a:ext cx="2844800" cy="365125"/>
          </a:xfrm>
          <a:prstGeom prst="rect">
            <a:avLst/>
          </a:prstGeom>
        </p:spPr>
        <p:txBody>
          <a:bodyPr/>
          <a:lstStyle/>
          <a:p>
            <a:pPr defTabSz="685800" eaLnBrk="0" fontAlgn="base" hangingPunct="0">
              <a:spcBef>
                <a:spcPct val="0"/>
              </a:spcBef>
              <a:spcAft>
                <a:spcPct val="0"/>
              </a:spcAft>
              <a:defRPr/>
            </a:pPr>
            <a:fld id="{AFC21497-2417-4EBA-B572-3869D70C0B26}" type="datetime1">
              <a:rPr lang="en-US" sz="1350" smtClean="0">
                <a:solidFill>
                  <a:prstClr val="black"/>
                </a:solidFill>
                <a:latin typeface="Tw Cen MT" panose="020B0602020104020603" pitchFamily="34" charset="0"/>
              </a:rPr>
              <a:pPr defTabSz="685800" eaLnBrk="0" fontAlgn="base" hangingPunct="0">
                <a:spcBef>
                  <a:spcPct val="0"/>
                </a:spcBef>
                <a:spcAft>
                  <a:spcPct val="0"/>
                </a:spcAft>
                <a:defRPr/>
              </a:pPr>
              <a:t>9/23/2024</a:t>
            </a:fld>
            <a:endParaRPr lang="en-US" sz="1350">
              <a:solidFill>
                <a:prstClr val="black"/>
              </a:solidFill>
              <a:latin typeface="Tw Cen MT" panose="020B0602020104020603" pitchFamily="34" charset="0"/>
            </a:endParaRPr>
          </a:p>
        </p:txBody>
      </p:sp>
      <p:sp>
        <p:nvSpPr>
          <p:cNvPr id="5" name="Footer Placeholder 4"/>
          <p:cNvSpPr>
            <a:spLocks noGrp="1"/>
          </p:cNvSpPr>
          <p:nvPr>
            <p:ph type="ftr" sz="quarter" idx="11"/>
          </p:nvPr>
        </p:nvSpPr>
        <p:spPr>
          <a:xfrm>
            <a:off x="4165600" y="6356355"/>
            <a:ext cx="3860800" cy="365125"/>
          </a:xfrm>
          <a:prstGeom prst="rect">
            <a:avLst/>
          </a:prstGeom>
        </p:spPr>
        <p:txBody>
          <a:bodyPr/>
          <a:lstStyle/>
          <a:p>
            <a:pPr defTabSz="685800" eaLnBrk="0" fontAlgn="base" hangingPunct="0">
              <a:spcBef>
                <a:spcPct val="0"/>
              </a:spcBef>
              <a:spcAft>
                <a:spcPct val="0"/>
              </a:spcAft>
              <a:defRPr/>
            </a:pPr>
            <a:endParaRPr lang="en-US" sz="1350">
              <a:solidFill>
                <a:prstClr val="black"/>
              </a:solidFill>
              <a:latin typeface="Tw Cen MT" panose="020B0602020104020603" pitchFamily="34" charset="0"/>
            </a:endParaRPr>
          </a:p>
        </p:txBody>
      </p:sp>
      <p:sp>
        <p:nvSpPr>
          <p:cNvPr id="6" name="Slide Number Placeholder 5"/>
          <p:cNvSpPr>
            <a:spLocks noGrp="1"/>
          </p:cNvSpPr>
          <p:nvPr>
            <p:ph type="sldNum" sz="quarter" idx="12"/>
          </p:nvPr>
        </p:nvSpPr>
        <p:spPr>
          <a:xfrm>
            <a:off x="8737600" y="6356355"/>
            <a:ext cx="2844800" cy="365125"/>
          </a:xfrm>
          <a:prstGeom prst="rect">
            <a:avLst/>
          </a:prstGeom>
        </p:spPr>
        <p:txBody>
          <a:bodyPr/>
          <a:lstStyle/>
          <a:p>
            <a:pPr defTabSz="685800" eaLnBrk="0" fontAlgn="base" hangingPunct="0">
              <a:spcBef>
                <a:spcPct val="0"/>
              </a:spcBef>
              <a:spcAft>
                <a:spcPct val="0"/>
              </a:spcAft>
            </a:pPr>
            <a:fld id="{A52124A5-1B9B-4B07-834C-F8730363EEE2}" type="slidenum">
              <a:rPr lang="en-US" altLang="en-US" sz="1350" smtClean="0">
                <a:solidFill>
                  <a:prstClr val="black"/>
                </a:solidFill>
                <a:latin typeface="Tw Cen MT" panose="020B0602020104020603" pitchFamily="34" charset="0"/>
              </a:rPr>
              <a:pPr defTabSz="685800" eaLnBrk="0" fontAlgn="base" hangingPunct="0">
                <a:spcBef>
                  <a:spcPct val="0"/>
                </a:spcBef>
                <a:spcAft>
                  <a:spcPct val="0"/>
                </a:spcAft>
              </a:pPr>
              <a:t>‹#›</a:t>
            </a:fld>
            <a:endParaRPr lang="en-US" altLang="en-US" sz="1350">
              <a:solidFill>
                <a:prstClr val="black"/>
              </a:solidFill>
              <a:latin typeface="Tw Cen MT" panose="020B0602020104020603" pitchFamily="34" charset="0"/>
            </a:endParaRPr>
          </a:p>
        </p:txBody>
      </p:sp>
    </p:spTree>
    <p:extLst>
      <p:ext uri="{BB962C8B-B14F-4D97-AF65-F5344CB8AC3E}">
        <p14:creationId xmlns:p14="http://schemas.microsoft.com/office/powerpoint/2010/main" val="329982711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685800" eaLnBrk="0" fontAlgn="base" hangingPunct="0">
              <a:spcBef>
                <a:spcPct val="0"/>
              </a:spcBef>
              <a:spcAft>
                <a:spcPct val="0"/>
              </a:spcAft>
            </a:pPr>
            <a:fld id="{60B18D57-13A5-4968-950D-8FEF41FA4399}" type="slidenum">
              <a:rPr lang="en-US" sz="1350" smtClean="0">
                <a:solidFill>
                  <a:prstClr val="black"/>
                </a:solidFill>
                <a:latin typeface="Tw Cen MT" panose="020B0602020104020603" pitchFamily="34" charset="0"/>
              </a:rPr>
              <a:pPr defTabSz="685800" eaLnBrk="0" fontAlgn="base" hangingPunct="0">
                <a:spcBef>
                  <a:spcPct val="0"/>
                </a:spcBef>
                <a:spcAft>
                  <a:spcPct val="0"/>
                </a:spcAft>
              </a:pPr>
              <a:t>‹#›</a:t>
            </a:fld>
            <a:endParaRPr lang="en-US" sz="1350">
              <a:solidFill>
                <a:prstClr val="black"/>
              </a:solidFill>
              <a:latin typeface="Tw Cen MT" panose="020B0602020104020603" pitchFamily="34" charset="0"/>
            </a:endParaRPr>
          </a:p>
        </p:txBody>
      </p:sp>
      <p:sp>
        <p:nvSpPr>
          <p:cNvPr id="11" name="Chart Placeholder 10"/>
          <p:cNvSpPr>
            <a:spLocks noGrp="1"/>
          </p:cNvSpPr>
          <p:nvPr>
            <p:ph type="chart" sz="quarter" idx="11"/>
          </p:nvPr>
        </p:nvSpPr>
        <p:spPr>
          <a:xfrm>
            <a:off x="860614"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icon to add chart</a:t>
            </a:r>
            <a:endParaRPr lang="en-US" dirty="0"/>
          </a:p>
        </p:txBody>
      </p:sp>
      <p:sp>
        <p:nvSpPr>
          <p:cNvPr id="12" name="Title 1"/>
          <p:cNvSpPr>
            <a:spLocks noGrp="1"/>
          </p:cNvSpPr>
          <p:nvPr>
            <p:ph type="title"/>
          </p:nvPr>
        </p:nvSpPr>
        <p:spPr>
          <a:xfrm>
            <a:off x="286872" y="134472"/>
            <a:ext cx="8450731" cy="981732"/>
          </a:xfrm>
          <a:prstGeom prst="rect">
            <a:avLst/>
          </a:prstGeom>
        </p:spPr>
        <p:txBody>
          <a:bodyPr anchor="ctr"/>
          <a:lstStyle>
            <a:lvl1pPr>
              <a:defRPr sz="2400" b="1">
                <a:latin typeface="Arial" panose="020B0604020202020204" pitchFamily="34" charset="0"/>
                <a:cs typeface="Arial" panose="020B060402020202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2761671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123233743"/>
      </p:ext>
    </p:extLst>
  </p:cSld>
  <p:clrMapOvr>
    <a:masterClrMapping/>
  </p:clrMapOvr>
  <p:hf hdr="0" ftr="0" dt="0"/>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2621933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0E658E0-7378-4E50-8854-190E0019B96D}"/>
              </a:ext>
            </a:extLst>
          </p:cNvPr>
          <p:cNvGraphicFramePr>
            <a:graphicFrameLocks noChangeAspect="1"/>
          </p:cNvGraphicFramePr>
          <p:nvPr userDrawn="1">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F0E658E0-7378-4E50-8854-190E0019B96D}"/>
                          </a:ext>
                        </a:extLst>
                      </p:cNvPr>
                      <p:cNvPicPr/>
                      <p:nvPr/>
                    </p:nvPicPr>
                    <p:blipFill>
                      <a:blip r:embed="rId5"/>
                      <a:stretch>
                        <a:fillRect/>
                      </a:stretch>
                    </p:blipFill>
                    <p:spPr>
                      <a:xfrm>
                        <a:off x="2119" y="1593"/>
                        <a:ext cx="2116" cy="1587"/>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7304BA5F-7905-4062-975E-071EC675F8E3}"/>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2700" b="1"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3" name="Content Placeholder 2"/>
          <p:cNvSpPr>
            <a:spLocks noGrp="1"/>
          </p:cNvSpPr>
          <p:nvPr>
            <p:ph idx="1"/>
          </p:nvPr>
        </p:nvSpPr>
        <p:spPr>
          <a:xfrm>
            <a:off x="609600" y="990605"/>
            <a:ext cx="10972800" cy="4525963"/>
          </a:xfrm>
        </p:spPr>
        <p:txBody>
          <a:bodyPr/>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7"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sz="2700" dirty="0"/>
              <a:t>Click to edit Slide Master Style</a:t>
            </a:r>
            <a:endParaRPr lang="en-US" sz="2700" u="sng" dirty="0"/>
          </a:p>
        </p:txBody>
      </p:sp>
      <p:sp>
        <p:nvSpPr>
          <p:cNvPr id="8" name="object 7">
            <a:extLst>
              <a:ext uri="{FF2B5EF4-FFF2-40B4-BE49-F238E27FC236}">
                <a16:creationId xmlns:a16="http://schemas.microsoft.com/office/drawing/2014/main" id="{DE6E9602-8FB9-4278-96EF-1140A563ECA3}"/>
              </a:ext>
            </a:extLst>
          </p:cNvPr>
          <p:cNvSpPr txBox="1"/>
          <p:nvPr userDrawn="1"/>
        </p:nvSpPr>
        <p:spPr>
          <a:xfrm>
            <a:off x="3301136" y="6396811"/>
            <a:ext cx="5076642" cy="197490"/>
          </a:xfrm>
          <a:prstGeom prst="rect">
            <a:avLst/>
          </a:prstGeom>
        </p:spPr>
        <p:txBody>
          <a:bodyPr vert="horz" wrap="square" lIns="0" tIns="12700" rIns="0" bIns="0" rtlCol="0">
            <a:spAutoFit/>
          </a:bodyPr>
          <a:lstStyle/>
          <a:p>
            <a:pPr marL="12700">
              <a:spcBef>
                <a:spcPts val="100"/>
              </a:spcBef>
            </a:pPr>
            <a:r>
              <a:rPr sz="1200" spc="-10" dirty="0">
                <a:solidFill>
                  <a:schemeClr val="bg1"/>
                </a:solidFill>
                <a:latin typeface="Arial"/>
                <a:cs typeface="Arial"/>
              </a:rPr>
              <a:t>Draft</a:t>
            </a:r>
            <a:r>
              <a:rPr sz="1200" spc="-25" dirty="0">
                <a:solidFill>
                  <a:schemeClr val="bg1"/>
                </a:solidFill>
                <a:latin typeface="Arial"/>
                <a:cs typeface="Arial"/>
              </a:rPr>
              <a:t> </a:t>
            </a:r>
            <a:r>
              <a:rPr sz="1200" dirty="0">
                <a:solidFill>
                  <a:schemeClr val="bg1"/>
                </a:solidFill>
                <a:latin typeface="Arial"/>
                <a:cs typeface="Arial"/>
              </a:rPr>
              <a:t>-</a:t>
            </a:r>
            <a:r>
              <a:rPr sz="1200" spc="10" dirty="0">
                <a:solidFill>
                  <a:schemeClr val="bg1"/>
                </a:solidFill>
                <a:latin typeface="Arial"/>
                <a:cs typeface="Arial"/>
              </a:rPr>
              <a:t> </a:t>
            </a:r>
            <a:r>
              <a:rPr sz="1200" spc="-10" dirty="0">
                <a:solidFill>
                  <a:schemeClr val="bg1"/>
                </a:solidFill>
                <a:latin typeface="Arial"/>
                <a:cs typeface="Arial"/>
              </a:rPr>
              <a:t>Pre-Decisional</a:t>
            </a:r>
            <a:r>
              <a:rPr sz="1200" spc="-35" dirty="0">
                <a:solidFill>
                  <a:schemeClr val="bg1"/>
                </a:solidFill>
                <a:latin typeface="Arial"/>
                <a:cs typeface="Arial"/>
              </a:rPr>
              <a:t> </a:t>
            </a:r>
            <a:r>
              <a:rPr sz="1200" spc="-10" dirty="0">
                <a:solidFill>
                  <a:schemeClr val="bg1"/>
                </a:solidFill>
                <a:latin typeface="Arial"/>
                <a:cs typeface="Arial"/>
              </a:rPr>
              <a:t>Deliberative</a:t>
            </a:r>
            <a:r>
              <a:rPr sz="1200" spc="-45" dirty="0">
                <a:solidFill>
                  <a:schemeClr val="bg1"/>
                </a:solidFill>
                <a:latin typeface="Arial"/>
                <a:cs typeface="Arial"/>
              </a:rPr>
              <a:t> </a:t>
            </a:r>
            <a:r>
              <a:rPr sz="1200" spc="-10" dirty="0">
                <a:solidFill>
                  <a:schemeClr val="bg1"/>
                </a:solidFill>
                <a:latin typeface="Arial"/>
                <a:cs typeface="Arial"/>
              </a:rPr>
              <a:t>Document</a:t>
            </a:r>
            <a:r>
              <a:rPr sz="1200" spc="-60" dirty="0">
                <a:solidFill>
                  <a:schemeClr val="bg1"/>
                </a:solidFill>
                <a:latin typeface="Arial"/>
                <a:cs typeface="Arial"/>
              </a:rPr>
              <a:t> </a:t>
            </a:r>
            <a:r>
              <a:rPr sz="1200" dirty="0">
                <a:solidFill>
                  <a:schemeClr val="bg1"/>
                </a:solidFill>
                <a:latin typeface="Arial"/>
                <a:cs typeface="Arial"/>
              </a:rPr>
              <a:t>–</a:t>
            </a:r>
            <a:r>
              <a:rPr sz="1200" spc="-5" dirty="0">
                <a:solidFill>
                  <a:schemeClr val="bg1"/>
                </a:solidFill>
                <a:latin typeface="Arial"/>
                <a:cs typeface="Arial"/>
              </a:rPr>
              <a:t> </a:t>
            </a:r>
            <a:r>
              <a:rPr sz="1200" spc="-10" dirty="0">
                <a:solidFill>
                  <a:schemeClr val="bg1"/>
                </a:solidFill>
                <a:latin typeface="Arial"/>
                <a:cs typeface="Arial"/>
              </a:rPr>
              <a:t>Internal</a:t>
            </a:r>
            <a:r>
              <a:rPr sz="1200" spc="-35" dirty="0">
                <a:solidFill>
                  <a:schemeClr val="bg1"/>
                </a:solidFill>
                <a:latin typeface="Arial"/>
                <a:cs typeface="Arial"/>
              </a:rPr>
              <a:t> </a:t>
            </a:r>
            <a:r>
              <a:rPr sz="1200" spc="-5" dirty="0">
                <a:solidFill>
                  <a:schemeClr val="bg1"/>
                </a:solidFill>
                <a:latin typeface="Arial"/>
                <a:cs typeface="Arial"/>
              </a:rPr>
              <a:t>VA</a:t>
            </a:r>
            <a:r>
              <a:rPr sz="1200" spc="-25" dirty="0">
                <a:solidFill>
                  <a:schemeClr val="bg1"/>
                </a:solidFill>
                <a:latin typeface="Arial"/>
                <a:cs typeface="Arial"/>
              </a:rPr>
              <a:t> </a:t>
            </a:r>
            <a:r>
              <a:rPr sz="1200" dirty="0">
                <a:solidFill>
                  <a:schemeClr val="bg1"/>
                </a:solidFill>
                <a:latin typeface="Arial"/>
                <a:cs typeface="Arial"/>
              </a:rPr>
              <a:t>Use</a:t>
            </a:r>
            <a:r>
              <a:rPr sz="1200" spc="-30" dirty="0">
                <a:solidFill>
                  <a:schemeClr val="bg1"/>
                </a:solidFill>
                <a:latin typeface="Arial"/>
                <a:cs typeface="Arial"/>
              </a:rPr>
              <a:t> </a:t>
            </a:r>
            <a:r>
              <a:rPr sz="1200" spc="-10" dirty="0">
                <a:solidFill>
                  <a:schemeClr val="bg1"/>
                </a:solidFill>
                <a:latin typeface="Arial"/>
                <a:cs typeface="Arial"/>
              </a:rPr>
              <a:t>Only</a:t>
            </a:r>
            <a:endParaRPr sz="1200" dirty="0">
              <a:solidFill>
                <a:schemeClr val="bg1"/>
              </a:solidFill>
              <a:latin typeface="Arial"/>
              <a:cs typeface="Arial"/>
            </a:endParaRPr>
          </a:p>
        </p:txBody>
      </p:sp>
    </p:spTree>
    <p:extLst>
      <p:ext uri="{BB962C8B-B14F-4D97-AF65-F5344CB8AC3E}">
        <p14:creationId xmlns:p14="http://schemas.microsoft.com/office/powerpoint/2010/main" val="37610092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996350445"/>
      </p:ext>
    </p:extLst>
  </p:cSld>
  <p:clrMapOvr>
    <a:masterClrMapping/>
  </p:clrMapOvr>
  <p:hf hdr="0" ftr="0" dt="0"/>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343736232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720781230"/>
      </p:ext>
    </p:extLst>
  </p:cSld>
  <p:clrMapOvr>
    <a:masterClrMapping/>
  </p:clrMapOvr>
  <p:hf hdr="0" ftr="0" dt="0"/>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38444891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638453452"/>
      </p:ext>
    </p:extLst>
  </p:cSld>
  <p:clrMapOvr>
    <a:masterClrMapping/>
  </p:clrMapOvr>
  <p:hf hdr="0" ftr="0" dt="0"/>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945138639"/>
      </p:ext>
    </p:extLst>
  </p:cSld>
  <p:clrMapOvr>
    <a:masterClrMapping/>
  </p:clrMapOvr>
  <p:hf hdr="0" ftr="0" dt="0"/>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033251113"/>
      </p:ext>
    </p:extLst>
  </p:cSld>
  <p:clrMapOvr>
    <a:masterClrMapping/>
  </p:clrMapOvr>
  <p:hf hdr="0" ftr="0" dt="0"/>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899654768"/>
      </p:ext>
    </p:extLst>
  </p:cSld>
  <p:clrMapOvr>
    <a:masterClrMapping/>
  </p:clrMapOvr>
  <p:hf hdr="0" ftr="0" dt="0"/>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663810742"/>
      </p:ext>
    </p:extLst>
  </p:cSld>
  <p:clrMapOvr>
    <a:masterClrMapping/>
  </p:clrMapOvr>
  <p:hf hdr="0" ftr="0" dt="0"/>
</p:sldLayout>
</file>

<file path=ppt/slideLayouts/slideLayout149.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dirty="0"/>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5220992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91BECE9-3A03-40B9-9D97-28993E0926CF}"/>
              </a:ext>
            </a:extLst>
          </p:cNvPr>
          <p:cNvGraphicFramePr>
            <a:graphicFrameLocks noChangeAspect="1"/>
          </p:cNvGraphicFramePr>
          <p:nvPr userDrawn="1">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2" name="Object 1" hidden="1">
                        <a:extLst>
                          <a:ext uri="{FF2B5EF4-FFF2-40B4-BE49-F238E27FC236}">
                            <a16:creationId xmlns:a16="http://schemas.microsoft.com/office/drawing/2014/main" id="{691BECE9-3A03-40B9-9D97-28993E0926CF}"/>
                          </a:ext>
                        </a:extLst>
                      </p:cNvPr>
                      <p:cNvPicPr/>
                      <p:nvPr/>
                    </p:nvPicPr>
                    <p:blipFill>
                      <a:blip r:embed="rId5"/>
                      <a:stretch>
                        <a:fillRect/>
                      </a:stretch>
                    </p:blipFill>
                    <p:spPr>
                      <a:xfrm>
                        <a:off x="2119" y="1593"/>
                        <a:ext cx="2116" cy="1587"/>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5869541E-D74D-49D9-AD8E-B0D36B9587D9}"/>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2700" b="1"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D983F1FA-211D-3044-9E35-958DFBC26156}"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6"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r>
              <a:rPr lang="en-US" sz="2700" dirty="0"/>
              <a:t>Click to edit Slide Master Style</a:t>
            </a:r>
            <a:endParaRPr lang="en-US" sz="2700" u="sng" dirty="0"/>
          </a:p>
        </p:txBody>
      </p:sp>
    </p:spTree>
    <p:extLst>
      <p:ext uri="{BB962C8B-B14F-4D97-AF65-F5344CB8AC3E}">
        <p14:creationId xmlns:p14="http://schemas.microsoft.com/office/powerpoint/2010/main" val="144662050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layout with centered title and subtitle placeholders">
    <p:spTree>
      <p:nvGrpSpPr>
        <p:cNvPr id="1" name="Shape 22"/>
        <p:cNvGrpSpPr/>
        <p:nvPr/>
      </p:nvGrpSpPr>
      <p:grpSpPr>
        <a:xfrm>
          <a:off x="0" y="0"/>
          <a:ext cx="0" cy="0"/>
          <a:chOff x="0" y="0"/>
          <a:chExt cx="0" cy="0"/>
        </a:xfrm>
      </p:grpSpPr>
      <p:sp>
        <p:nvSpPr>
          <p:cNvPr id="23" name="Google Shape;23;p45"/>
          <p:cNvSpPr txBox="1">
            <a:spLocks noGrp="1"/>
          </p:cNvSpPr>
          <p:nvPr>
            <p:ph type="ctrTitle"/>
          </p:nvPr>
        </p:nvSpPr>
        <p:spPr>
          <a:xfrm>
            <a:off x="914400" y="2130425"/>
            <a:ext cx="10363200" cy="1470000"/>
          </a:xfrm>
          <a:prstGeom prst="rect">
            <a:avLst/>
          </a:prstGeom>
          <a:noFill/>
          <a:ln>
            <a:noFill/>
          </a:ln>
        </p:spPr>
        <p:txBody>
          <a:bodyPr spcFirstLastPara="1" wrap="square" lIns="0" tIns="0" rIns="0" bIns="0" anchor="ctr" anchorCtr="0">
            <a:noAutofit/>
          </a:bodyPr>
          <a:lstStyle>
            <a:lvl1pPr lvl="0" algn="l">
              <a:lnSpc>
                <a:spcPct val="92000"/>
              </a:lnSpc>
              <a:spcBef>
                <a:spcPts val="0"/>
              </a:spcBef>
              <a:spcAft>
                <a:spcPts val="0"/>
              </a:spcAft>
              <a:buSzPts val="1400"/>
              <a:buNone/>
              <a:defRPr/>
            </a:lvl1pPr>
            <a:lvl2pPr lvl="1" algn="l">
              <a:lnSpc>
                <a:spcPct val="92000"/>
              </a:lnSpc>
              <a:spcBef>
                <a:spcPts val="0"/>
              </a:spcBef>
              <a:spcAft>
                <a:spcPts val="0"/>
              </a:spcAft>
              <a:buSzPts val="1400"/>
              <a:buNone/>
              <a:defRPr/>
            </a:lvl2pPr>
            <a:lvl3pPr lvl="2" algn="l">
              <a:lnSpc>
                <a:spcPct val="92000"/>
              </a:lnSpc>
              <a:spcBef>
                <a:spcPts val="0"/>
              </a:spcBef>
              <a:spcAft>
                <a:spcPts val="0"/>
              </a:spcAft>
              <a:buSzPts val="1400"/>
              <a:buNone/>
              <a:defRPr/>
            </a:lvl3pPr>
            <a:lvl4pPr lvl="3" algn="l">
              <a:lnSpc>
                <a:spcPct val="92000"/>
              </a:lnSpc>
              <a:spcBef>
                <a:spcPts val="0"/>
              </a:spcBef>
              <a:spcAft>
                <a:spcPts val="0"/>
              </a:spcAft>
              <a:buSzPts val="1400"/>
              <a:buNone/>
              <a:defRPr/>
            </a:lvl4pPr>
            <a:lvl5pPr lvl="4" algn="l">
              <a:lnSpc>
                <a:spcPct val="92000"/>
              </a:lnSpc>
              <a:spcBef>
                <a:spcPts val="0"/>
              </a:spcBef>
              <a:spcAft>
                <a:spcPts val="0"/>
              </a:spcAft>
              <a:buSzPts val="1400"/>
              <a:buNone/>
              <a:defRPr/>
            </a:lvl5pPr>
            <a:lvl6pPr lvl="5" algn="l">
              <a:lnSpc>
                <a:spcPct val="92000"/>
              </a:lnSpc>
              <a:spcBef>
                <a:spcPts val="0"/>
              </a:spcBef>
              <a:spcAft>
                <a:spcPts val="0"/>
              </a:spcAft>
              <a:buSzPts val="1400"/>
              <a:buNone/>
              <a:defRPr/>
            </a:lvl6pPr>
            <a:lvl7pPr lvl="6" algn="l">
              <a:lnSpc>
                <a:spcPct val="92000"/>
              </a:lnSpc>
              <a:spcBef>
                <a:spcPts val="0"/>
              </a:spcBef>
              <a:spcAft>
                <a:spcPts val="0"/>
              </a:spcAft>
              <a:buSzPts val="1400"/>
              <a:buNone/>
              <a:defRPr/>
            </a:lvl7pPr>
            <a:lvl8pPr lvl="7" algn="l">
              <a:lnSpc>
                <a:spcPct val="92000"/>
              </a:lnSpc>
              <a:spcBef>
                <a:spcPts val="0"/>
              </a:spcBef>
              <a:spcAft>
                <a:spcPts val="0"/>
              </a:spcAft>
              <a:buSzPts val="1400"/>
              <a:buNone/>
              <a:defRPr/>
            </a:lvl8pPr>
            <a:lvl9pPr lvl="8" algn="l">
              <a:lnSpc>
                <a:spcPct val="92000"/>
              </a:lnSpc>
              <a:spcBef>
                <a:spcPts val="0"/>
              </a:spcBef>
              <a:spcAft>
                <a:spcPts val="0"/>
              </a:spcAft>
              <a:buSzPts val="1400"/>
              <a:buNone/>
              <a:defRPr/>
            </a:lvl9pPr>
          </a:lstStyle>
          <a:p>
            <a:endParaRPr/>
          </a:p>
        </p:txBody>
      </p:sp>
      <p:sp>
        <p:nvSpPr>
          <p:cNvPr id="24" name="Google Shape;24;p45"/>
          <p:cNvSpPr txBox="1">
            <a:spLocks noGrp="1"/>
          </p:cNvSpPr>
          <p:nvPr>
            <p:ph type="subTitle" idx="1"/>
          </p:nvPr>
        </p:nvSpPr>
        <p:spPr>
          <a:xfrm>
            <a:off x="1828800" y="3886200"/>
            <a:ext cx="8534400" cy="1752600"/>
          </a:xfrm>
          <a:prstGeom prst="rect">
            <a:avLst/>
          </a:prstGeom>
          <a:noFill/>
          <a:ln>
            <a:noFill/>
          </a:ln>
        </p:spPr>
        <p:txBody>
          <a:bodyPr spcFirstLastPara="1" wrap="square" lIns="0" tIns="28075" rIns="0" bIns="0" anchor="t" anchorCtr="0">
            <a:noAutofit/>
          </a:bodyPr>
          <a:lstStyle>
            <a:lvl1pPr lvl="0" algn="l">
              <a:lnSpc>
                <a:spcPct val="92000"/>
              </a:lnSpc>
              <a:spcBef>
                <a:spcPts val="0"/>
              </a:spcBef>
              <a:spcAft>
                <a:spcPts val="0"/>
              </a:spcAft>
              <a:buSzPts val="1400"/>
              <a:buNone/>
              <a:defRPr/>
            </a:lvl1pPr>
            <a:lvl2pPr lvl="1" algn="l">
              <a:lnSpc>
                <a:spcPct val="92000"/>
              </a:lnSpc>
              <a:spcBef>
                <a:spcPts val="1400"/>
              </a:spcBef>
              <a:spcAft>
                <a:spcPts val="0"/>
              </a:spcAft>
              <a:buSzPts val="1400"/>
              <a:buNone/>
              <a:defRPr/>
            </a:lvl2pPr>
            <a:lvl3pPr lvl="2" algn="l">
              <a:lnSpc>
                <a:spcPct val="92000"/>
              </a:lnSpc>
              <a:spcBef>
                <a:spcPts val="1100"/>
              </a:spcBef>
              <a:spcAft>
                <a:spcPts val="0"/>
              </a:spcAft>
              <a:buSzPts val="1400"/>
              <a:buNone/>
              <a:defRPr/>
            </a:lvl3pPr>
            <a:lvl4pPr lvl="3" algn="l">
              <a:lnSpc>
                <a:spcPct val="92000"/>
              </a:lnSpc>
              <a:spcBef>
                <a:spcPts val="800"/>
              </a:spcBef>
              <a:spcAft>
                <a:spcPts val="0"/>
              </a:spcAft>
              <a:buSzPts val="1400"/>
              <a:buNone/>
              <a:defRPr/>
            </a:lvl4pPr>
            <a:lvl5pPr lvl="4" algn="l">
              <a:lnSpc>
                <a:spcPct val="92000"/>
              </a:lnSpc>
              <a:spcBef>
                <a:spcPts val="500"/>
              </a:spcBef>
              <a:spcAft>
                <a:spcPts val="0"/>
              </a:spcAft>
              <a:buSzPts val="1400"/>
              <a:buNone/>
              <a:defRPr/>
            </a:lvl5pPr>
            <a:lvl6pPr lvl="5" algn="l">
              <a:lnSpc>
                <a:spcPct val="92000"/>
              </a:lnSpc>
              <a:spcBef>
                <a:spcPts val="200"/>
              </a:spcBef>
              <a:spcAft>
                <a:spcPts val="0"/>
              </a:spcAft>
              <a:buSzPts val="1400"/>
              <a:buNone/>
              <a:defRPr/>
            </a:lvl6pPr>
            <a:lvl7pPr lvl="6" algn="l">
              <a:lnSpc>
                <a:spcPct val="92000"/>
              </a:lnSpc>
              <a:spcBef>
                <a:spcPts val="200"/>
              </a:spcBef>
              <a:spcAft>
                <a:spcPts val="0"/>
              </a:spcAft>
              <a:buSzPts val="1400"/>
              <a:buNone/>
              <a:defRPr/>
            </a:lvl7pPr>
            <a:lvl8pPr lvl="7" algn="l">
              <a:lnSpc>
                <a:spcPct val="92000"/>
              </a:lnSpc>
              <a:spcBef>
                <a:spcPts val="200"/>
              </a:spcBef>
              <a:spcAft>
                <a:spcPts val="0"/>
              </a:spcAft>
              <a:buSzPts val="1400"/>
              <a:buNone/>
              <a:defRPr/>
            </a:lvl8pPr>
            <a:lvl9pPr lvl="8" algn="l">
              <a:lnSpc>
                <a:spcPct val="92000"/>
              </a:lnSpc>
              <a:spcBef>
                <a:spcPts val="200"/>
              </a:spcBef>
              <a:spcAft>
                <a:spcPts val="200"/>
              </a:spcAft>
              <a:buSzPts val="1400"/>
              <a:buNone/>
              <a:defRPr/>
            </a:lvl9pPr>
          </a:lstStyle>
          <a:p>
            <a:endParaRPr/>
          </a:p>
        </p:txBody>
      </p:sp>
      <p:sp>
        <p:nvSpPr>
          <p:cNvPr id="25" name="Google Shape;25;p45"/>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6" name="Google Shape;26;p45"/>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7" name="Google Shape;27;p45"/>
          <p:cNvSpPr txBox="1">
            <a:spLocks noGrp="1"/>
          </p:cNvSpPr>
          <p:nvPr>
            <p:ph type="sldNum" idx="12"/>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L="0" marR="0" lvl="0"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marR="0" lvl="1"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marR="0" lvl="2"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marR="0" lvl="3"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marR="0" lvl="4"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marR="0" lvl="5"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marR="0" lvl="6"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marR="0" lvl="7"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marR="0" lvl="8" indent="0" algn="l">
              <a:lnSpc>
                <a:spcPct val="93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sz="1300">
              <a:latin typeface="Calibri"/>
              <a:ea typeface="Calibri"/>
              <a:cs typeface="Calibri"/>
              <a:sym typeface="Calibri"/>
            </a:endParaRPr>
          </a:p>
        </p:txBody>
      </p:sp>
    </p:spTree>
    <p:extLst>
      <p:ext uri="{BB962C8B-B14F-4D97-AF65-F5344CB8AC3E}">
        <p14:creationId xmlns:p14="http://schemas.microsoft.com/office/powerpoint/2010/main" val="1890211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35"/>
        <p:cNvGrpSpPr/>
        <p:nvPr/>
      </p:nvGrpSpPr>
      <p:grpSpPr>
        <a:xfrm>
          <a:off x="0" y="0"/>
          <a:ext cx="0" cy="0"/>
          <a:chOff x="0" y="0"/>
          <a:chExt cx="0" cy="0"/>
        </a:xfrm>
      </p:grpSpPr>
      <p:sp>
        <p:nvSpPr>
          <p:cNvPr id="36" name="Google Shape;36;p47"/>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7"/>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47"/>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4765202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ank Slide" type="blank">
  <p:cSld name="Blank Slide">
    <p:spTree>
      <p:nvGrpSpPr>
        <p:cNvPr id="1" name="Shape 39"/>
        <p:cNvGrpSpPr/>
        <p:nvPr/>
      </p:nvGrpSpPr>
      <p:grpSpPr>
        <a:xfrm>
          <a:off x="0" y="0"/>
          <a:ext cx="0" cy="0"/>
          <a:chOff x="0" y="0"/>
          <a:chExt cx="0" cy="0"/>
        </a:xfrm>
      </p:grpSpPr>
      <p:sp>
        <p:nvSpPr>
          <p:cNvPr id="40" name="Google Shape;40;p53"/>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1031960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Title, Content" type="obj">
  <p:cSld name="Title, Content">
    <p:spTree>
      <p:nvGrpSpPr>
        <p:cNvPr id="1" name="Shape 41"/>
        <p:cNvGrpSpPr/>
        <p:nvPr/>
      </p:nvGrpSpPr>
      <p:grpSpPr>
        <a:xfrm>
          <a:off x="0" y="0"/>
          <a:ext cx="0" cy="0"/>
          <a:chOff x="0" y="0"/>
          <a:chExt cx="0" cy="0"/>
        </a:xfrm>
      </p:grpSpPr>
      <p:sp>
        <p:nvSpPr>
          <p:cNvPr id="42" name="Google Shape;42;p54"/>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54"/>
          <p:cNvSpPr txBox="1">
            <a:spLocks noGrp="1"/>
          </p:cNvSpPr>
          <p:nvPr>
            <p:ph type="body" idx="1"/>
          </p:nvPr>
        </p:nvSpPr>
        <p:spPr>
          <a:xfrm>
            <a:off x="609120" y="1604880"/>
            <a:ext cx="10968400" cy="40056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4" name="Google Shape;44;p54"/>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71821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2 Content" type="twoObj">
  <p:cSld name="Title, 2 Content">
    <p:spTree>
      <p:nvGrpSpPr>
        <p:cNvPr id="1" name="Shape 45"/>
        <p:cNvGrpSpPr/>
        <p:nvPr/>
      </p:nvGrpSpPr>
      <p:grpSpPr>
        <a:xfrm>
          <a:off x="0" y="0"/>
          <a:ext cx="0" cy="0"/>
          <a:chOff x="0" y="0"/>
          <a:chExt cx="0" cy="0"/>
        </a:xfrm>
      </p:grpSpPr>
      <p:sp>
        <p:nvSpPr>
          <p:cNvPr id="46" name="Google Shape;46;p55"/>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55"/>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8" name="Google Shape;48;p55"/>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9" name="Google Shape;49;p55"/>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0130344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0"/>
        <p:cNvGrpSpPr/>
        <p:nvPr/>
      </p:nvGrpSpPr>
      <p:grpSpPr>
        <a:xfrm>
          <a:off x="0" y="0"/>
          <a:ext cx="0" cy="0"/>
          <a:chOff x="0" y="0"/>
          <a:chExt cx="0" cy="0"/>
        </a:xfrm>
      </p:grpSpPr>
      <p:sp>
        <p:nvSpPr>
          <p:cNvPr id="51" name="Google Shape;51;p56"/>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56"/>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5786062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Centered Text" type="objOnly">
  <p:cSld name="Centered Text">
    <p:spTree>
      <p:nvGrpSpPr>
        <p:cNvPr id="1" name="Shape 53"/>
        <p:cNvGrpSpPr/>
        <p:nvPr/>
      </p:nvGrpSpPr>
      <p:grpSpPr>
        <a:xfrm>
          <a:off x="0" y="0"/>
          <a:ext cx="0" cy="0"/>
          <a:chOff x="0" y="0"/>
          <a:chExt cx="0" cy="0"/>
        </a:xfrm>
      </p:grpSpPr>
      <p:sp>
        <p:nvSpPr>
          <p:cNvPr id="54" name="Google Shape;54;p57"/>
          <p:cNvSpPr txBox="1">
            <a:spLocks noGrp="1"/>
          </p:cNvSpPr>
          <p:nvPr>
            <p:ph type="subTitle" idx="1"/>
          </p:nvPr>
        </p:nvSpPr>
        <p:spPr>
          <a:xfrm>
            <a:off x="609120" y="272520"/>
            <a:ext cx="10968400" cy="52926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57"/>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9471023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2 Content and Content" type="twoObjAndObj">
  <p:cSld name="Title, 2 Content and Content">
    <p:spTree>
      <p:nvGrpSpPr>
        <p:cNvPr id="1" name="Shape 56"/>
        <p:cNvGrpSpPr/>
        <p:nvPr/>
      </p:nvGrpSpPr>
      <p:grpSpPr>
        <a:xfrm>
          <a:off x="0" y="0"/>
          <a:ext cx="0" cy="0"/>
          <a:chOff x="0" y="0"/>
          <a:chExt cx="0" cy="0"/>
        </a:xfrm>
      </p:grpSpPr>
      <p:sp>
        <p:nvSpPr>
          <p:cNvPr id="57" name="Google Shape;57;p58"/>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58"/>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59" name="Google Shape;59;p58"/>
          <p:cNvSpPr txBox="1">
            <a:spLocks noGrp="1"/>
          </p:cNvSpPr>
          <p:nvPr>
            <p:ph type="body" idx="2"/>
          </p:nvPr>
        </p:nvSpPr>
        <p:spPr>
          <a:xfrm>
            <a:off x="6229920" y="1604880"/>
            <a:ext cx="5352400" cy="40056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0" name="Google Shape;60;p58"/>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1" name="Google Shape;61;p58"/>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3618614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Content and 2 Content" type="objAndTwoObj">
  <p:cSld name="Title Content and 2 Content">
    <p:spTree>
      <p:nvGrpSpPr>
        <p:cNvPr id="1" name="Shape 62"/>
        <p:cNvGrpSpPr/>
        <p:nvPr/>
      </p:nvGrpSpPr>
      <p:grpSpPr>
        <a:xfrm>
          <a:off x="0" y="0"/>
          <a:ext cx="0" cy="0"/>
          <a:chOff x="0" y="0"/>
          <a:chExt cx="0" cy="0"/>
        </a:xfrm>
      </p:grpSpPr>
      <p:sp>
        <p:nvSpPr>
          <p:cNvPr id="63" name="Google Shape;63;p59"/>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59"/>
          <p:cNvSpPr txBox="1">
            <a:spLocks noGrp="1"/>
          </p:cNvSpPr>
          <p:nvPr>
            <p:ph type="body" idx="1"/>
          </p:nvPr>
        </p:nvSpPr>
        <p:spPr>
          <a:xfrm>
            <a:off x="609120" y="1604880"/>
            <a:ext cx="5352400" cy="40056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5" name="Google Shape;65;p59"/>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6" name="Google Shape;66;p59"/>
          <p:cNvSpPr txBox="1">
            <a:spLocks noGrp="1"/>
          </p:cNvSpPr>
          <p:nvPr>
            <p:ph type="body" idx="3"/>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67" name="Google Shape;67;p59"/>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487206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2 Content over Content" type="twoObjOverTx">
  <p:cSld name="Title, 2 Content over Content">
    <p:spTree>
      <p:nvGrpSpPr>
        <p:cNvPr id="1" name="Shape 68"/>
        <p:cNvGrpSpPr/>
        <p:nvPr/>
      </p:nvGrpSpPr>
      <p:grpSpPr>
        <a:xfrm>
          <a:off x="0" y="0"/>
          <a:ext cx="0" cy="0"/>
          <a:chOff x="0" y="0"/>
          <a:chExt cx="0" cy="0"/>
        </a:xfrm>
      </p:grpSpPr>
      <p:sp>
        <p:nvSpPr>
          <p:cNvPr id="69" name="Google Shape;69;p60"/>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60"/>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1" name="Google Shape;71;p60"/>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2" name="Google Shape;72;p60"/>
          <p:cNvSpPr txBox="1">
            <a:spLocks noGrp="1"/>
          </p:cNvSpPr>
          <p:nvPr>
            <p:ph type="body" idx="3"/>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3" name="Google Shape;73;p60"/>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337099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1FC25711-35B1-4133-B684-918735DCA3FD}"/>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1FC25711-35B1-4133-B684-918735DCA3FD}"/>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FE0B27D3-E25C-4B1B-9972-D793A083F0E6}"/>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1500" b="1"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609607" y="273146"/>
            <a:ext cx="4011084" cy="1162051"/>
          </a:xfrm>
        </p:spPr>
        <p:txBody>
          <a:bodyPr anchor="b"/>
          <a:lstStyle>
            <a:lvl1pPr algn="l">
              <a:defRPr sz="1500" b="1">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766859" y="273060"/>
            <a:ext cx="6815668" cy="5853113"/>
          </a:xfrm>
        </p:spPr>
        <p:txBody>
          <a:bodyPr/>
          <a:lstStyle>
            <a:lvl1pPr>
              <a:defRPr sz="2400">
                <a:latin typeface="Arial" panose="020B0604020202020204" pitchFamily="34" charset="0"/>
                <a:cs typeface="Arial" panose="020B0604020202020204" pitchFamily="34" charset="0"/>
                <a:sym typeface="Arial" panose="020B0604020202020204" pitchFamily="34" charset="0"/>
              </a:defRPr>
            </a:lvl1pPr>
            <a:lvl2pPr>
              <a:defRPr sz="2100">
                <a:latin typeface="Arial" panose="020B0604020202020204" pitchFamily="34" charset="0"/>
                <a:cs typeface="Arial" panose="020B0604020202020204" pitchFamily="34" charset="0"/>
                <a:sym typeface="Arial" panose="020B0604020202020204" pitchFamily="34" charset="0"/>
              </a:defRPr>
            </a:lvl2pPr>
            <a:lvl3pPr>
              <a:defRPr sz="1800">
                <a:latin typeface="Arial" panose="020B0604020202020204" pitchFamily="34" charset="0"/>
                <a:cs typeface="Arial" panose="020B0604020202020204" pitchFamily="34" charset="0"/>
                <a:sym typeface="Arial" panose="020B0604020202020204" pitchFamily="34" charset="0"/>
              </a:defRPr>
            </a:lvl3pPr>
            <a:lvl4pPr>
              <a:defRPr sz="1500">
                <a:latin typeface="Arial" panose="020B0604020202020204" pitchFamily="34" charset="0"/>
                <a:cs typeface="Arial" panose="020B0604020202020204" pitchFamily="34" charset="0"/>
                <a:sym typeface="Arial" panose="020B0604020202020204" pitchFamily="34" charset="0"/>
              </a:defRPr>
            </a:lvl4pPr>
            <a:lvl5pPr>
              <a:defRPr sz="1500">
                <a:latin typeface="Arial" panose="020B0604020202020204" pitchFamily="34" charset="0"/>
                <a:cs typeface="Arial" panose="020B0604020202020204" pitchFamily="34" charset="0"/>
                <a:sym typeface="Arial" panose="020B0604020202020204" pitchFamily="34"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10"/>
            <a:ext cx="4011084" cy="4691063"/>
          </a:xfrm>
        </p:spPr>
        <p:txBody>
          <a:bodyPr/>
          <a:lstStyle>
            <a:lvl1pPr marL="0" indent="0">
              <a:buNone/>
              <a:defRPr sz="1050">
                <a:latin typeface="Arial" panose="020B0604020202020204" pitchFamily="34" charset="0"/>
                <a:cs typeface="Arial" panose="020B0604020202020204" pitchFamily="34" charset="0"/>
                <a:sym typeface="Arial" panose="020B0604020202020204" pitchFamily="34" charset="0"/>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7306072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Title, Content over Content" type="objOverTx">
  <p:cSld name="Title, Content over Content">
    <p:spTree>
      <p:nvGrpSpPr>
        <p:cNvPr id="1" name="Shape 74"/>
        <p:cNvGrpSpPr/>
        <p:nvPr/>
      </p:nvGrpSpPr>
      <p:grpSpPr>
        <a:xfrm>
          <a:off x="0" y="0"/>
          <a:ext cx="0" cy="0"/>
          <a:chOff x="0" y="0"/>
          <a:chExt cx="0" cy="0"/>
        </a:xfrm>
      </p:grpSpPr>
      <p:sp>
        <p:nvSpPr>
          <p:cNvPr id="75" name="Google Shape;75;p61"/>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61"/>
          <p:cNvSpPr txBox="1">
            <a:spLocks noGrp="1"/>
          </p:cNvSpPr>
          <p:nvPr>
            <p:ph type="body" idx="1"/>
          </p:nvPr>
        </p:nvSpPr>
        <p:spPr>
          <a:xfrm>
            <a:off x="609120" y="1604880"/>
            <a:ext cx="10968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7" name="Google Shape;77;p61"/>
          <p:cNvSpPr txBox="1">
            <a:spLocks noGrp="1"/>
          </p:cNvSpPr>
          <p:nvPr>
            <p:ph type="body" idx="2"/>
          </p:nvPr>
        </p:nvSpPr>
        <p:spPr>
          <a:xfrm>
            <a:off x="609120" y="3697200"/>
            <a:ext cx="10968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78" name="Google Shape;78;p61"/>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424833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Title, 4 Content" type="fourObj">
  <p:cSld name="Title, 4 Content">
    <p:spTree>
      <p:nvGrpSpPr>
        <p:cNvPr id="1" name="Shape 79"/>
        <p:cNvGrpSpPr/>
        <p:nvPr/>
      </p:nvGrpSpPr>
      <p:grpSpPr>
        <a:xfrm>
          <a:off x="0" y="0"/>
          <a:ext cx="0" cy="0"/>
          <a:chOff x="0" y="0"/>
          <a:chExt cx="0" cy="0"/>
        </a:xfrm>
      </p:grpSpPr>
      <p:sp>
        <p:nvSpPr>
          <p:cNvPr id="80" name="Google Shape;80;p62"/>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62"/>
          <p:cNvSpPr txBox="1">
            <a:spLocks noGrp="1"/>
          </p:cNvSpPr>
          <p:nvPr>
            <p:ph type="body" idx="1"/>
          </p:nvPr>
        </p:nvSpPr>
        <p:spPr>
          <a:xfrm>
            <a:off x="6091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2" name="Google Shape;82;p62"/>
          <p:cNvSpPr txBox="1">
            <a:spLocks noGrp="1"/>
          </p:cNvSpPr>
          <p:nvPr>
            <p:ph type="body" idx="2"/>
          </p:nvPr>
        </p:nvSpPr>
        <p:spPr>
          <a:xfrm>
            <a:off x="6229920" y="160488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3" name="Google Shape;83;p62"/>
          <p:cNvSpPr txBox="1">
            <a:spLocks noGrp="1"/>
          </p:cNvSpPr>
          <p:nvPr>
            <p:ph type="body" idx="3"/>
          </p:nvPr>
        </p:nvSpPr>
        <p:spPr>
          <a:xfrm>
            <a:off x="609120" y="369720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4" name="Google Shape;84;p62"/>
          <p:cNvSpPr txBox="1">
            <a:spLocks noGrp="1"/>
          </p:cNvSpPr>
          <p:nvPr>
            <p:ph type="body" idx="4"/>
          </p:nvPr>
        </p:nvSpPr>
        <p:spPr>
          <a:xfrm>
            <a:off x="6229920" y="3697200"/>
            <a:ext cx="53524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5" name="Google Shape;85;p62"/>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61072748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Title, 6 Content">
  <p:cSld name="Title, 6 Content">
    <p:spTree>
      <p:nvGrpSpPr>
        <p:cNvPr id="1" name="Shape 86"/>
        <p:cNvGrpSpPr/>
        <p:nvPr/>
      </p:nvGrpSpPr>
      <p:grpSpPr>
        <a:xfrm>
          <a:off x="0" y="0"/>
          <a:ext cx="0" cy="0"/>
          <a:chOff x="0" y="0"/>
          <a:chExt cx="0" cy="0"/>
        </a:xfrm>
      </p:grpSpPr>
      <p:sp>
        <p:nvSpPr>
          <p:cNvPr id="87" name="Google Shape;87;p63"/>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63"/>
          <p:cNvSpPr txBox="1">
            <a:spLocks noGrp="1"/>
          </p:cNvSpPr>
          <p:nvPr>
            <p:ph type="body" idx="1"/>
          </p:nvPr>
        </p:nvSpPr>
        <p:spPr>
          <a:xfrm>
            <a:off x="609120" y="160488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89" name="Google Shape;89;p63"/>
          <p:cNvSpPr txBox="1">
            <a:spLocks noGrp="1"/>
          </p:cNvSpPr>
          <p:nvPr>
            <p:ph type="body" idx="2"/>
          </p:nvPr>
        </p:nvSpPr>
        <p:spPr>
          <a:xfrm>
            <a:off x="4317600" y="160488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0" name="Google Shape;90;p63"/>
          <p:cNvSpPr txBox="1">
            <a:spLocks noGrp="1"/>
          </p:cNvSpPr>
          <p:nvPr>
            <p:ph type="body" idx="3"/>
          </p:nvPr>
        </p:nvSpPr>
        <p:spPr>
          <a:xfrm>
            <a:off x="8026080" y="160488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1" name="Google Shape;91;p63"/>
          <p:cNvSpPr txBox="1">
            <a:spLocks noGrp="1"/>
          </p:cNvSpPr>
          <p:nvPr>
            <p:ph type="body" idx="4"/>
          </p:nvPr>
        </p:nvSpPr>
        <p:spPr>
          <a:xfrm>
            <a:off x="609120" y="369720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2" name="Google Shape;92;p63"/>
          <p:cNvSpPr txBox="1">
            <a:spLocks noGrp="1"/>
          </p:cNvSpPr>
          <p:nvPr>
            <p:ph type="body" idx="5"/>
          </p:nvPr>
        </p:nvSpPr>
        <p:spPr>
          <a:xfrm>
            <a:off x="4317600" y="369720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3" name="Google Shape;93;p63"/>
          <p:cNvSpPr txBox="1">
            <a:spLocks noGrp="1"/>
          </p:cNvSpPr>
          <p:nvPr>
            <p:ph type="body" idx="6"/>
          </p:nvPr>
        </p:nvSpPr>
        <p:spPr>
          <a:xfrm>
            <a:off x="8026080" y="3697200"/>
            <a:ext cx="3531200" cy="1910400"/>
          </a:xfrm>
          <a:prstGeom prst="rect">
            <a:avLst/>
          </a:prstGeom>
          <a:noFill/>
          <a:ln>
            <a:noFill/>
          </a:ln>
        </p:spPr>
        <p:txBody>
          <a:bodyPr spcFirstLastPara="1" wrap="square" lIns="0" tIns="28075" rIns="0" bIns="0" anchor="t" anchorCtr="0">
            <a:no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94" name="Google Shape;94;p63"/>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0197922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2"/>
        <p:cNvGrpSpPr/>
        <p:nvPr/>
      </p:nvGrpSpPr>
      <p:grpSpPr>
        <a:xfrm>
          <a:off x="0" y="0"/>
          <a:ext cx="0" cy="0"/>
          <a:chOff x="0" y="0"/>
          <a:chExt cx="0" cy="0"/>
        </a:xfrm>
      </p:grpSpPr>
      <p:sp>
        <p:nvSpPr>
          <p:cNvPr id="103" name="Google Shape;103;p49"/>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4" name="Google Shape;104;p49"/>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05" name="Google Shape;105;p49"/>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212491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Title layout with centered title and subtitle placeholders" type="title">
  <p:cSld name="Title layout with centered title and subtitle placeholders">
    <p:spTree>
      <p:nvGrpSpPr>
        <p:cNvPr id="1" name="Shape 113"/>
        <p:cNvGrpSpPr/>
        <p:nvPr/>
      </p:nvGrpSpPr>
      <p:grpSpPr>
        <a:xfrm>
          <a:off x="0" y="0"/>
          <a:ext cx="0" cy="0"/>
          <a:chOff x="0" y="0"/>
          <a:chExt cx="0" cy="0"/>
        </a:xfrm>
      </p:grpSpPr>
      <p:sp>
        <p:nvSpPr>
          <p:cNvPr id="114" name="Google Shape;114;p51"/>
          <p:cNvSpPr txBox="1">
            <a:spLocks noGrp="1"/>
          </p:cNvSpPr>
          <p:nvPr>
            <p:ph type="ctrTitle"/>
          </p:nvPr>
        </p:nvSpPr>
        <p:spPr>
          <a:xfrm>
            <a:off x="914400" y="2130425"/>
            <a:ext cx="10363200" cy="1470000"/>
          </a:xfrm>
          <a:prstGeom prst="rect">
            <a:avLst/>
          </a:prstGeom>
          <a:noFill/>
          <a:ln>
            <a:noFill/>
          </a:ln>
        </p:spPr>
        <p:txBody>
          <a:bodyPr spcFirstLastPara="1" wrap="square" lIns="90000" tIns="45000" rIns="90000" bIns="45000" anchor="t" anchorCtr="0">
            <a:noAutofit/>
          </a:bodyPr>
          <a:lstStyle>
            <a:lvl1pPr lvl="0" algn="l">
              <a:lnSpc>
                <a:spcPct val="92000"/>
              </a:lnSpc>
              <a:spcBef>
                <a:spcPts val="0"/>
              </a:spcBef>
              <a:spcAft>
                <a:spcPts val="0"/>
              </a:spcAft>
              <a:buSzPts val="1400"/>
              <a:buNone/>
              <a:defRPr/>
            </a:lvl1pPr>
            <a:lvl2pPr lvl="1" algn="l">
              <a:lnSpc>
                <a:spcPct val="92000"/>
              </a:lnSpc>
              <a:spcBef>
                <a:spcPts val="0"/>
              </a:spcBef>
              <a:spcAft>
                <a:spcPts val="0"/>
              </a:spcAft>
              <a:buSzPts val="1400"/>
              <a:buNone/>
              <a:defRPr/>
            </a:lvl2pPr>
            <a:lvl3pPr lvl="2" algn="l">
              <a:lnSpc>
                <a:spcPct val="92000"/>
              </a:lnSpc>
              <a:spcBef>
                <a:spcPts val="0"/>
              </a:spcBef>
              <a:spcAft>
                <a:spcPts val="0"/>
              </a:spcAft>
              <a:buSzPts val="1400"/>
              <a:buNone/>
              <a:defRPr/>
            </a:lvl3pPr>
            <a:lvl4pPr lvl="3" algn="l">
              <a:lnSpc>
                <a:spcPct val="92000"/>
              </a:lnSpc>
              <a:spcBef>
                <a:spcPts val="0"/>
              </a:spcBef>
              <a:spcAft>
                <a:spcPts val="0"/>
              </a:spcAft>
              <a:buSzPts val="1400"/>
              <a:buNone/>
              <a:defRPr/>
            </a:lvl4pPr>
            <a:lvl5pPr lvl="4" algn="l">
              <a:lnSpc>
                <a:spcPct val="92000"/>
              </a:lnSpc>
              <a:spcBef>
                <a:spcPts val="0"/>
              </a:spcBef>
              <a:spcAft>
                <a:spcPts val="0"/>
              </a:spcAft>
              <a:buSzPts val="1400"/>
              <a:buNone/>
              <a:defRPr/>
            </a:lvl5pPr>
            <a:lvl6pPr lvl="5" algn="l">
              <a:lnSpc>
                <a:spcPct val="92000"/>
              </a:lnSpc>
              <a:spcBef>
                <a:spcPts val="0"/>
              </a:spcBef>
              <a:spcAft>
                <a:spcPts val="0"/>
              </a:spcAft>
              <a:buSzPts val="1400"/>
              <a:buNone/>
              <a:defRPr/>
            </a:lvl6pPr>
            <a:lvl7pPr lvl="6" algn="l">
              <a:lnSpc>
                <a:spcPct val="92000"/>
              </a:lnSpc>
              <a:spcBef>
                <a:spcPts val="0"/>
              </a:spcBef>
              <a:spcAft>
                <a:spcPts val="0"/>
              </a:spcAft>
              <a:buSzPts val="1400"/>
              <a:buNone/>
              <a:defRPr/>
            </a:lvl7pPr>
            <a:lvl8pPr lvl="7" algn="l">
              <a:lnSpc>
                <a:spcPct val="92000"/>
              </a:lnSpc>
              <a:spcBef>
                <a:spcPts val="0"/>
              </a:spcBef>
              <a:spcAft>
                <a:spcPts val="0"/>
              </a:spcAft>
              <a:buSzPts val="1400"/>
              <a:buNone/>
              <a:defRPr/>
            </a:lvl8pPr>
            <a:lvl9pPr lvl="8" algn="l">
              <a:lnSpc>
                <a:spcPct val="92000"/>
              </a:lnSpc>
              <a:spcBef>
                <a:spcPts val="0"/>
              </a:spcBef>
              <a:spcAft>
                <a:spcPts val="0"/>
              </a:spcAft>
              <a:buSzPts val="1400"/>
              <a:buNone/>
              <a:defRPr/>
            </a:lvl9pPr>
          </a:lstStyle>
          <a:p>
            <a:endParaRPr/>
          </a:p>
        </p:txBody>
      </p:sp>
      <p:sp>
        <p:nvSpPr>
          <p:cNvPr id="115" name="Google Shape;115;p51"/>
          <p:cNvSpPr txBox="1">
            <a:spLocks noGrp="1"/>
          </p:cNvSpPr>
          <p:nvPr>
            <p:ph type="subTitle" idx="1"/>
          </p:nvPr>
        </p:nvSpPr>
        <p:spPr>
          <a:xfrm>
            <a:off x="1828800" y="3886200"/>
            <a:ext cx="8534400" cy="1752600"/>
          </a:xfrm>
          <a:prstGeom prst="rect">
            <a:avLst/>
          </a:prstGeom>
          <a:noFill/>
          <a:ln>
            <a:noFill/>
          </a:ln>
        </p:spPr>
        <p:txBody>
          <a:bodyPr spcFirstLastPara="1" wrap="square" lIns="0" tIns="56500" rIns="0" bIns="0" anchor="t" anchorCtr="0">
            <a:noAutofit/>
          </a:bodyPr>
          <a:lstStyle>
            <a:lvl1pPr lvl="0" algn="l">
              <a:lnSpc>
                <a:spcPct val="86000"/>
              </a:lnSpc>
              <a:spcBef>
                <a:spcPts val="0"/>
              </a:spcBef>
              <a:spcAft>
                <a:spcPts val="0"/>
              </a:spcAft>
              <a:buSzPts val="1400"/>
              <a:buNone/>
              <a:defRPr/>
            </a:lvl1pPr>
            <a:lvl2pPr lvl="1" algn="l">
              <a:lnSpc>
                <a:spcPct val="86000"/>
              </a:lnSpc>
              <a:spcBef>
                <a:spcPts val="1400"/>
              </a:spcBef>
              <a:spcAft>
                <a:spcPts val="0"/>
              </a:spcAft>
              <a:buSzPts val="1400"/>
              <a:buNone/>
              <a:defRPr/>
            </a:lvl2pPr>
            <a:lvl3pPr lvl="2" algn="l">
              <a:lnSpc>
                <a:spcPct val="86000"/>
              </a:lnSpc>
              <a:spcBef>
                <a:spcPts val="1100"/>
              </a:spcBef>
              <a:spcAft>
                <a:spcPts val="0"/>
              </a:spcAft>
              <a:buSzPts val="1400"/>
              <a:buNone/>
              <a:defRPr/>
            </a:lvl3pPr>
            <a:lvl4pPr lvl="3" algn="l">
              <a:lnSpc>
                <a:spcPct val="86000"/>
              </a:lnSpc>
              <a:spcBef>
                <a:spcPts val="800"/>
              </a:spcBef>
              <a:spcAft>
                <a:spcPts val="0"/>
              </a:spcAft>
              <a:buSzPts val="1400"/>
              <a:buNone/>
              <a:defRPr/>
            </a:lvl4pPr>
            <a:lvl5pPr lvl="4" algn="l">
              <a:lnSpc>
                <a:spcPct val="92000"/>
              </a:lnSpc>
              <a:spcBef>
                <a:spcPts val="500"/>
              </a:spcBef>
              <a:spcAft>
                <a:spcPts val="0"/>
              </a:spcAft>
              <a:buSzPts val="1400"/>
              <a:buNone/>
              <a:defRPr/>
            </a:lvl5pPr>
            <a:lvl6pPr lvl="5" algn="l">
              <a:lnSpc>
                <a:spcPct val="92000"/>
              </a:lnSpc>
              <a:spcBef>
                <a:spcPts val="200"/>
              </a:spcBef>
              <a:spcAft>
                <a:spcPts val="0"/>
              </a:spcAft>
              <a:buSzPts val="1400"/>
              <a:buNone/>
              <a:defRPr/>
            </a:lvl6pPr>
            <a:lvl7pPr lvl="6" algn="l">
              <a:lnSpc>
                <a:spcPct val="92000"/>
              </a:lnSpc>
              <a:spcBef>
                <a:spcPts val="200"/>
              </a:spcBef>
              <a:spcAft>
                <a:spcPts val="0"/>
              </a:spcAft>
              <a:buSzPts val="1400"/>
              <a:buNone/>
              <a:defRPr/>
            </a:lvl7pPr>
            <a:lvl8pPr lvl="7" algn="l">
              <a:lnSpc>
                <a:spcPct val="92000"/>
              </a:lnSpc>
              <a:spcBef>
                <a:spcPts val="200"/>
              </a:spcBef>
              <a:spcAft>
                <a:spcPts val="0"/>
              </a:spcAft>
              <a:buSzPts val="1400"/>
              <a:buNone/>
              <a:defRPr/>
            </a:lvl8pPr>
            <a:lvl9pPr lvl="8" algn="l">
              <a:lnSpc>
                <a:spcPct val="92000"/>
              </a:lnSpc>
              <a:spcBef>
                <a:spcPts val="200"/>
              </a:spcBef>
              <a:spcAft>
                <a:spcPts val="200"/>
              </a:spcAft>
              <a:buSzPts val="1400"/>
              <a:buNone/>
              <a:defRPr/>
            </a:lvl9pPr>
          </a:lstStyle>
          <a:p>
            <a:endParaRPr/>
          </a:p>
        </p:txBody>
      </p:sp>
      <p:sp>
        <p:nvSpPr>
          <p:cNvPr id="116" name="Google Shape;116;p51"/>
          <p:cNvSpPr txBox="1">
            <a:spLocks noGrp="1"/>
          </p:cNvSpPr>
          <p:nvPr>
            <p:ph type="dt" idx="10"/>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7" name="Google Shape;117;p51"/>
          <p:cNvSpPr txBox="1">
            <a:spLocks noGrp="1"/>
          </p:cNvSpPr>
          <p:nvPr>
            <p:ph type="ftr" idx="11"/>
          </p:nvPr>
        </p:nvSpPr>
        <p:spPr>
          <a:xfrm>
            <a:off x="0" y="0"/>
            <a:ext cx="4000000" cy="3000000"/>
          </a:xfrm>
          <a:prstGeom prst="rect">
            <a:avLst/>
          </a:prstGeom>
          <a:noFill/>
          <a:ln>
            <a:noFill/>
          </a:ln>
        </p:spPr>
        <p:txBody>
          <a:bodyPr spcFirstLastPara="1" wrap="square" lIns="91425" tIns="45700" rIns="91425" bIns="45700" anchor="t" anchorCtr="0">
            <a:noAutofit/>
          </a:bodyPr>
          <a:lstStyle>
            <a:lvl1pPr marR="0" lvl="0"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93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8" name="Google Shape;118;p51"/>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marR="0" lvl="0"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949148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itle Slide" type="tx">
  <p:cSld name="Title Slide">
    <p:spTree>
      <p:nvGrpSpPr>
        <p:cNvPr id="1" name="Shape 119"/>
        <p:cNvGrpSpPr/>
        <p:nvPr/>
      </p:nvGrpSpPr>
      <p:grpSpPr>
        <a:xfrm>
          <a:off x="0" y="0"/>
          <a:ext cx="0" cy="0"/>
          <a:chOff x="0" y="0"/>
          <a:chExt cx="0" cy="0"/>
        </a:xfrm>
      </p:grpSpPr>
      <p:sp>
        <p:nvSpPr>
          <p:cNvPr id="120" name="Google Shape;120;p52"/>
          <p:cNvSpPr txBox="1">
            <a:spLocks noGrp="1"/>
          </p:cNvSpPr>
          <p:nvPr>
            <p:ph type="title"/>
          </p:nvPr>
        </p:nvSpPr>
        <p:spPr>
          <a:xfrm>
            <a:off x="609120" y="272520"/>
            <a:ext cx="10968400" cy="1141500"/>
          </a:xfrm>
          <a:prstGeom prst="rect">
            <a:avLst/>
          </a:prstGeom>
          <a:noFill/>
          <a:ln>
            <a:noFill/>
          </a:ln>
        </p:spPr>
        <p:txBody>
          <a:bodyPr spcFirstLastPara="1" wrap="square" lIns="0" tIns="0" rIns="0" bIns="0" anchor="ctr" anchorCtr="0">
            <a:noAutofit/>
          </a:bodyPr>
          <a:lstStyle>
            <a:lvl1pPr lvl="0" algn="l">
              <a:lnSpc>
                <a:spcPct val="92000"/>
              </a:lnSpc>
              <a:spcBef>
                <a:spcPts val="0"/>
              </a:spcBef>
              <a:spcAft>
                <a:spcPts val="0"/>
              </a:spcAft>
              <a:buSzPts val="1400"/>
              <a:buNone/>
              <a:defRPr/>
            </a:lvl1pPr>
            <a:lvl2pPr lvl="1" algn="l">
              <a:lnSpc>
                <a:spcPct val="92000"/>
              </a:lnSpc>
              <a:spcBef>
                <a:spcPts val="0"/>
              </a:spcBef>
              <a:spcAft>
                <a:spcPts val="0"/>
              </a:spcAft>
              <a:buSzPts val="1400"/>
              <a:buNone/>
              <a:defRPr/>
            </a:lvl2pPr>
            <a:lvl3pPr lvl="2" algn="l">
              <a:lnSpc>
                <a:spcPct val="92000"/>
              </a:lnSpc>
              <a:spcBef>
                <a:spcPts val="0"/>
              </a:spcBef>
              <a:spcAft>
                <a:spcPts val="0"/>
              </a:spcAft>
              <a:buSzPts val="1400"/>
              <a:buNone/>
              <a:defRPr/>
            </a:lvl3pPr>
            <a:lvl4pPr lvl="3" algn="l">
              <a:lnSpc>
                <a:spcPct val="92000"/>
              </a:lnSpc>
              <a:spcBef>
                <a:spcPts val="0"/>
              </a:spcBef>
              <a:spcAft>
                <a:spcPts val="0"/>
              </a:spcAft>
              <a:buSzPts val="1400"/>
              <a:buNone/>
              <a:defRPr/>
            </a:lvl4pPr>
            <a:lvl5pPr lvl="4" algn="l">
              <a:lnSpc>
                <a:spcPct val="92000"/>
              </a:lnSpc>
              <a:spcBef>
                <a:spcPts val="0"/>
              </a:spcBef>
              <a:spcAft>
                <a:spcPts val="0"/>
              </a:spcAft>
              <a:buSzPts val="1400"/>
              <a:buNone/>
              <a:defRPr/>
            </a:lvl5pPr>
            <a:lvl6pPr lvl="5" algn="l">
              <a:lnSpc>
                <a:spcPct val="92000"/>
              </a:lnSpc>
              <a:spcBef>
                <a:spcPts val="0"/>
              </a:spcBef>
              <a:spcAft>
                <a:spcPts val="0"/>
              </a:spcAft>
              <a:buSzPts val="1400"/>
              <a:buNone/>
              <a:defRPr/>
            </a:lvl6pPr>
            <a:lvl7pPr lvl="6" algn="l">
              <a:lnSpc>
                <a:spcPct val="92000"/>
              </a:lnSpc>
              <a:spcBef>
                <a:spcPts val="0"/>
              </a:spcBef>
              <a:spcAft>
                <a:spcPts val="0"/>
              </a:spcAft>
              <a:buSzPts val="1400"/>
              <a:buNone/>
              <a:defRPr/>
            </a:lvl7pPr>
            <a:lvl8pPr lvl="7" algn="l">
              <a:lnSpc>
                <a:spcPct val="92000"/>
              </a:lnSpc>
              <a:spcBef>
                <a:spcPts val="0"/>
              </a:spcBef>
              <a:spcAft>
                <a:spcPts val="0"/>
              </a:spcAft>
              <a:buSzPts val="1400"/>
              <a:buNone/>
              <a:defRPr/>
            </a:lvl8pPr>
            <a:lvl9pPr lvl="8" algn="l">
              <a:lnSpc>
                <a:spcPct val="92000"/>
              </a:lnSpc>
              <a:spcBef>
                <a:spcPts val="0"/>
              </a:spcBef>
              <a:spcAft>
                <a:spcPts val="0"/>
              </a:spcAft>
              <a:buSzPts val="1400"/>
              <a:buNone/>
              <a:defRPr/>
            </a:lvl9pPr>
          </a:lstStyle>
          <a:p>
            <a:endParaRPr/>
          </a:p>
        </p:txBody>
      </p:sp>
      <p:sp>
        <p:nvSpPr>
          <p:cNvPr id="121" name="Google Shape;121;p52"/>
          <p:cNvSpPr txBox="1">
            <a:spLocks noGrp="1"/>
          </p:cNvSpPr>
          <p:nvPr>
            <p:ph type="subTitle" idx="1"/>
          </p:nvPr>
        </p:nvSpPr>
        <p:spPr>
          <a:xfrm>
            <a:off x="609120" y="1604880"/>
            <a:ext cx="10968400" cy="4005600"/>
          </a:xfrm>
          <a:prstGeom prst="rect">
            <a:avLst/>
          </a:prstGeom>
          <a:noFill/>
          <a:ln>
            <a:noFill/>
          </a:ln>
        </p:spPr>
        <p:txBody>
          <a:bodyPr spcFirstLastPara="1" wrap="square" lIns="0" tIns="0" rIns="0" bIns="0" anchor="ctr" anchorCtr="0">
            <a:noAutofit/>
          </a:bodyPr>
          <a:lstStyle>
            <a:lvl1pPr lvl="0" algn="l">
              <a:lnSpc>
                <a:spcPct val="86000"/>
              </a:lnSpc>
              <a:spcBef>
                <a:spcPts val="0"/>
              </a:spcBef>
              <a:spcAft>
                <a:spcPts val="0"/>
              </a:spcAft>
              <a:buSzPts val="1400"/>
              <a:buNone/>
              <a:defRPr/>
            </a:lvl1pPr>
            <a:lvl2pPr lvl="1" algn="l">
              <a:lnSpc>
                <a:spcPct val="86000"/>
              </a:lnSpc>
              <a:spcBef>
                <a:spcPts val="1400"/>
              </a:spcBef>
              <a:spcAft>
                <a:spcPts val="0"/>
              </a:spcAft>
              <a:buSzPts val="1400"/>
              <a:buNone/>
              <a:defRPr/>
            </a:lvl2pPr>
            <a:lvl3pPr lvl="2" algn="l">
              <a:lnSpc>
                <a:spcPct val="86000"/>
              </a:lnSpc>
              <a:spcBef>
                <a:spcPts val="1100"/>
              </a:spcBef>
              <a:spcAft>
                <a:spcPts val="0"/>
              </a:spcAft>
              <a:buSzPts val="1400"/>
              <a:buNone/>
              <a:defRPr/>
            </a:lvl3pPr>
            <a:lvl4pPr lvl="3" algn="l">
              <a:lnSpc>
                <a:spcPct val="86000"/>
              </a:lnSpc>
              <a:spcBef>
                <a:spcPts val="800"/>
              </a:spcBef>
              <a:spcAft>
                <a:spcPts val="0"/>
              </a:spcAft>
              <a:buSzPts val="1400"/>
              <a:buNone/>
              <a:defRPr/>
            </a:lvl4pPr>
            <a:lvl5pPr lvl="4" algn="l">
              <a:lnSpc>
                <a:spcPct val="92000"/>
              </a:lnSpc>
              <a:spcBef>
                <a:spcPts val="500"/>
              </a:spcBef>
              <a:spcAft>
                <a:spcPts val="0"/>
              </a:spcAft>
              <a:buSzPts val="1400"/>
              <a:buNone/>
              <a:defRPr/>
            </a:lvl5pPr>
            <a:lvl6pPr lvl="5" algn="l">
              <a:lnSpc>
                <a:spcPct val="92000"/>
              </a:lnSpc>
              <a:spcBef>
                <a:spcPts val="200"/>
              </a:spcBef>
              <a:spcAft>
                <a:spcPts val="0"/>
              </a:spcAft>
              <a:buSzPts val="1400"/>
              <a:buNone/>
              <a:defRPr/>
            </a:lvl6pPr>
            <a:lvl7pPr lvl="6" algn="l">
              <a:lnSpc>
                <a:spcPct val="92000"/>
              </a:lnSpc>
              <a:spcBef>
                <a:spcPts val="200"/>
              </a:spcBef>
              <a:spcAft>
                <a:spcPts val="0"/>
              </a:spcAft>
              <a:buSzPts val="1400"/>
              <a:buNone/>
              <a:defRPr/>
            </a:lvl7pPr>
            <a:lvl8pPr lvl="7" algn="l">
              <a:lnSpc>
                <a:spcPct val="92000"/>
              </a:lnSpc>
              <a:spcBef>
                <a:spcPts val="200"/>
              </a:spcBef>
              <a:spcAft>
                <a:spcPts val="0"/>
              </a:spcAft>
              <a:buSzPts val="1400"/>
              <a:buNone/>
              <a:defRPr/>
            </a:lvl8pPr>
            <a:lvl9pPr lvl="8" algn="l">
              <a:lnSpc>
                <a:spcPct val="92000"/>
              </a:lnSpc>
              <a:spcBef>
                <a:spcPts val="200"/>
              </a:spcBef>
              <a:spcAft>
                <a:spcPts val="200"/>
              </a:spcAft>
              <a:buSzPts val="1400"/>
              <a:buNone/>
              <a:defRPr/>
            </a:lvl9pPr>
          </a:lstStyle>
          <a:p>
            <a:endParaRPr/>
          </a:p>
        </p:txBody>
      </p:sp>
      <p:sp>
        <p:nvSpPr>
          <p:cNvPr id="122" name="Google Shape;122;p52"/>
          <p:cNvSpPr txBox="1">
            <a:spLocks noGrp="1"/>
          </p:cNvSpPr>
          <p:nvPr>
            <p:ph type="sldNum" idx="12"/>
          </p:nvPr>
        </p:nvSpPr>
        <p:spPr>
          <a:xfrm>
            <a:off x="11409045" y="6333134"/>
            <a:ext cx="731600" cy="525000"/>
          </a:xfrm>
          <a:prstGeom prst="rect">
            <a:avLst/>
          </a:prstGeom>
          <a:noFill/>
          <a:ln>
            <a:noFill/>
          </a:ln>
        </p:spPr>
        <p:txBody>
          <a:bodyPr spcFirstLastPara="1" wrap="square" lIns="90000" tIns="45000" rIns="90000" bIns="45000" anchor="t" anchorCtr="0">
            <a:noAutofit/>
          </a:bodyPr>
          <a:lstStyle>
            <a:lvl1pPr marL="0" marR="0" lvl="0"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800"/>
              <a:buFont typeface="Calibri"/>
              <a:buNone/>
              <a:defRPr sz="13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30425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827574E-796D-4CCD-A810-09985F5FA7AB}"/>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9827574E-796D-4CCD-A810-09985F5FA7AB}"/>
                          </a:ext>
                        </a:extLst>
                      </p:cNvPr>
                      <p:cNvPicPr/>
                      <p:nvPr/>
                    </p:nvPicPr>
                    <p:blipFill>
                      <a:blip r:embed="rId4"/>
                      <a:stretch>
                        <a:fillRect/>
                      </a:stretch>
                    </p:blipFill>
                    <p:spPr>
                      <a:xfrm>
                        <a:off x="2120" y="1588"/>
                        <a:ext cx="2117" cy="1588"/>
                      </a:xfrm>
                      <a:prstGeom prst="rect">
                        <a:avLst/>
                      </a:prstGeom>
                    </p:spPr>
                  </p:pic>
                </p:oleObj>
              </mc:Fallback>
            </mc:AlternateContent>
          </a:graphicData>
        </a:graphic>
      </p:graphicFrame>
      <p:sp>
        <p:nvSpPr>
          <p:cNvPr id="7" name="Slide Number Placeholder 6"/>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3919470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20D7B790-6685-4B67-AD11-6D6DB6C5C407}"/>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7" name="Object 6" hidden="1">
                        <a:extLst>
                          <a:ext uri="{FF2B5EF4-FFF2-40B4-BE49-F238E27FC236}">
                            <a16:creationId xmlns:a16="http://schemas.microsoft.com/office/drawing/2014/main" id="{20D7B790-6685-4B67-AD11-6D6DB6C5C407}"/>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2480ABA3-F04C-474F-A0DC-5A00D1DA38C8}"/>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33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atin typeface="Arial" panose="020B0604020202020204" pitchFamily="34" charset="0"/>
                <a:cs typeface="Arial" panose="020B0604020202020204" pitchFamily="34" charset="0"/>
                <a:sym typeface="Arial" panose="020B0604020202020204" pitchFamily="34" charset="0"/>
              </a:defRPr>
            </a:lvl1pPr>
            <a:lvl2pPr>
              <a:defRPr>
                <a:latin typeface="Arial" panose="020B0604020202020204" pitchFamily="34" charset="0"/>
                <a:cs typeface="Arial" panose="020B0604020202020204" pitchFamily="34" charset="0"/>
                <a:sym typeface="Arial" panose="020B0604020202020204" pitchFamily="34" charset="0"/>
              </a:defRPr>
            </a:lvl2pPr>
            <a:lvl3pPr>
              <a:defRPr>
                <a:latin typeface="Arial" panose="020B0604020202020204" pitchFamily="34" charset="0"/>
                <a:cs typeface="Arial" panose="020B0604020202020204" pitchFamily="34" charset="0"/>
                <a:sym typeface="Arial" panose="020B0604020202020204" pitchFamily="34" charset="0"/>
              </a:defRPr>
            </a:lvl3pPr>
            <a:lvl4pPr>
              <a:defRPr>
                <a:latin typeface="Arial" panose="020B0604020202020204" pitchFamily="34" charset="0"/>
                <a:cs typeface="Arial" panose="020B0604020202020204" pitchFamily="34" charset="0"/>
                <a:sym typeface="Arial" panose="020B0604020202020204" pitchFamily="34" charset="0"/>
              </a:defRPr>
            </a:lvl4pPr>
            <a:lvl5pPr>
              <a:defRPr>
                <a:latin typeface="Arial" panose="020B0604020202020204" pitchFamily="34" charset="0"/>
                <a:cs typeface="Arial" panose="020B0604020202020204" pitchFamily="34" charset="0"/>
                <a:sym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1200" y="4953005"/>
            <a:ext cx="7315200" cy="365125"/>
          </a:xfrm>
          <a:prstGeom prst="rect">
            <a:avLst/>
          </a:prstGeom>
        </p:spPr>
        <p:txBody>
          <a:bodyPr lIns="91440" tIns="45720" rIns="91440" bIns="45720"/>
          <a:lstStyle>
            <a:lvl1pPr algn="ctr">
              <a:defRPr sz="788">
                <a:latin typeface="Arial" panose="020B0604020202020204" pitchFamily="34" charset="0"/>
                <a:cs typeface="Arial" panose="020B0604020202020204" pitchFamily="34" charset="0"/>
                <a:sym typeface="Arial" panose="020B0604020202020204" pitchFamily="34" charset="0"/>
              </a:defRPr>
            </a:lvl1pPr>
          </a:lstStyle>
          <a:p>
            <a:pPr defTabSz="342900" fontAlgn="base">
              <a:spcBef>
                <a:spcPct val="0"/>
              </a:spcBef>
              <a:spcAft>
                <a:spcPct val="0"/>
              </a:spcAft>
            </a:pPr>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8837074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1EBC2429-C0B1-4DCE-BF34-89AC6A17F69C}"/>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3" name="Object 2" hidden="1">
                        <a:extLst>
                          <a:ext uri="{FF2B5EF4-FFF2-40B4-BE49-F238E27FC236}">
                            <a16:creationId xmlns:a16="http://schemas.microsoft.com/office/drawing/2014/main" id="{1EBC2429-C0B1-4DCE-BF34-89AC6A17F69C}"/>
                          </a:ext>
                        </a:extLst>
                      </p:cNvPr>
                      <p:cNvPicPr/>
                      <p:nvPr/>
                    </p:nvPicPr>
                    <p:blipFill>
                      <a:blip r:embed="rId4"/>
                      <a:stretch>
                        <a:fillRect/>
                      </a:stretch>
                    </p:blipFill>
                    <p:spPr>
                      <a:xfrm>
                        <a:off x="2120" y="1588"/>
                        <a:ext cx="2117" cy="1588"/>
                      </a:xfrm>
                      <a:prstGeom prst="rect">
                        <a:avLst/>
                      </a:prstGeom>
                    </p:spPr>
                  </p:pic>
                </p:oleObj>
              </mc:Fallback>
            </mc:AlternateContent>
          </a:graphicData>
        </a:graphic>
      </p:graphicFrame>
      <p:sp>
        <p:nvSpPr>
          <p:cNvPr id="2" name="Slide Number Placeholder 1">
            <a:extLst>
              <a:ext uri="{FF2B5EF4-FFF2-40B4-BE49-F238E27FC236}">
                <a16:creationId xmlns:a16="http://schemas.microsoft.com/office/drawing/2014/main" id="{560A417E-E8F0-429A-817B-227FA876778D}"/>
              </a:ext>
            </a:extLst>
          </p:cNvPr>
          <p:cNvSpPr>
            <a:spLocks noGrp="1"/>
          </p:cNvSpPr>
          <p:nvPr>
            <p:ph type="sldNum" sz="quarter" idx="10"/>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Tree>
    <p:extLst>
      <p:ext uri="{BB962C8B-B14F-4D97-AF65-F5344CB8AC3E}">
        <p14:creationId xmlns:p14="http://schemas.microsoft.com/office/powerpoint/2010/main" val="3536628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Agenda</a:t>
            </a:r>
            <a:endParaRPr lang="en-US" sz="2700" u="sng" dirty="0"/>
          </a:p>
        </p:txBody>
      </p:sp>
      <p:sp>
        <p:nvSpPr>
          <p:cNvPr id="6" name="TextBox 5"/>
          <p:cNvSpPr txBox="1"/>
          <p:nvPr userDrawn="1"/>
        </p:nvSpPr>
        <p:spPr>
          <a:xfrm>
            <a:off x="441834" y="1659469"/>
            <a:ext cx="11308337" cy="276999"/>
          </a:xfrm>
          <a:prstGeom prst="rect">
            <a:avLst/>
          </a:prstGeom>
          <a:solidFill>
            <a:srgbClr val="00B0F0"/>
          </a:solidFill>
        </p:spPr>
        <p:txBody>
          <a:bodyPr wrap="square" lIns="68580" tIns="34290" rIns="68580" bIns="34290" rtlCol="0">
            <a:spAutoFit/>
          </a:bodyPr>
          <a:lstStyle/>
          <a:p>
            <a:pPr defTabSz="685800"/>
            <a:endParaRPr lang="en-US" sz="1350" dirty="0">
              <a:solidFill>
                <a:srgbClr val="000000"/>
              </a:solidFill>
            </a:endParaRPr>
          </a:p>
        </p:txBody>
      </p:sp>
      <p:sp>
        <p:nvSpPr>
          <p:cNvPr id="7" name="TextBox 6"/>
          <p:cNvSpPr txBox="1"/>
          <p:nvPr userDrawn="1"/>
        </p:nvSpPr>
        <p:spPr>
          <a:xfrm>
            <a:off x="863591" y="2846077"/>
            <a:ext cx="10522964" cy="669414"/>
          </a:xfrm>
          <a:prstGeom prst="rect">
            <a:avLst/>
          </a:prstGeom>
          <a:noFill/>
        </p:spPr>
        <p:txBody>
          <a:bodyPr wrap="square" lIns="68580" tIns="34290" rIns="68580" bIns="34290" rtlCol="0" anchor="ctr">
            <a:spAutoFit/>
          </a:bodyPr>
          <a:lstStyle/>
          <a:p>
            <a:pPr marL="0" lvl="1" indent="-257175" defTabSz="685800">
              <a:spcBef>
                <a:spcPts val="900"/>
              </a:spcBef>
              <a:buFont typeface="+mj-lt"/>
              <a:buAutoNum type="arabicPeriod"/>
            </a:pPr>
            <a:r>
              <a:rPr lang="en-US" sz="1500" b="1" dirty="0">
                <a:solidFill>
                  <a:srgbClr val="000000"/>
                </a:solidFill>
              </a:rPr>
              <a:t>Good News Story</a:t>
            </a:r>
          </a:p>
          <a:p>
            <a:pPr marL="0" lvl="1" defTabSz="685800">
              <a:spcBef>
                <a:spcPts val="900"/>
              </a:spcBef>
            </a:pPr>
            <a:endParaRPr lang="en-US" sz="1500" b="1" dirty="0">
              <a:solidFill>
                <a:srgbClr val="000000"/>
              </a:solidFill>
            </a:endParaRPr>
          </a:p>
        </p:txBody>
      </p:sp>
    </p:spTree>
    <p:extLst>
      <p:ext uri="{BB962C8B-B14F-4D97-AF65-F5344CB8AC3E}">
        <p14:creationId xmlns:p14="http://schemas.microsoft.com/office/powerpoint/2010/main" val="42008785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32A90704-342A-4203-AC59-484FA3C60EC8}"/>
              </a:ext>
            </a:extLst>
          </p:cNvPr>
          <p:cNvGraphicFramePr>
            <a:graphicFrameLocks noChangeAspect="1"/>
          </p:cNvGraphicFramePr>
          <p:nvPr userDrawn="1">
            <p:custDataLst>
              <p:tags r:id="rId1"/>
            </p:custDataLst>
          </p:nvPr>
        </p:nvGraphicFramePr>
        <p:xfrm>
          <a:off x="2120" y="1588"/>
          <a:ext cx="2117" cy="1588"/>
        </p:xfrm>
        <a:graphic>
          <a:graphicData uri="http://schemas.openxmlformats.org/presentationml/2006/ole">
            <mc:AlternateContent xmlns:mc="http://schemas.openxmlformats.org/markup-compatibility/2006">
              <mc:Choice xmlns:v="urn:schemas-microsoft-com:vml" Requires="v">
                <p:oleObj name="think-cell Slide" r:id="rId4" imgW="395" imgH="394" progId="TCLayout.ActiveDocument.1">
                  <p:embed/>
                </p:oleObj>
              </mc:Choice>
              <mc:Fallback>
                <p:oleObj name="think-cell Slide" r:id="rId4" imgW="395" imgH="394" progId="TCLayout.ActiveDocument.1">
                  <p:embed/>
                  <p:pic>
                    <p:nvPicPr>
                      <p:cNvPr id="6" name="Object 5" hidden="1">
                        <a:extLst>
                          <a:ext uri="{FF2B5EF4-FFF2-40B4-BE49-F238E27FC236}">
                            <a16:creationId xmlns:a16="http://schemas.microsoft.com/office/drawing/2014/main" id="{32A90704-342A-4203-AC59-484FA3C60EC8}"/>
                          </a:ext>
                        </a:extLst>
                      </p:cNvPr>
                      <p:cNvPicPr/>
                      <p:nvPr/>
                    </p:nvPicPr>
                    <p:blipFill>
                      <a:blip r:embed="rId5"/>
                      <a:stretch>
                        <a:fillRect/>
                      </a:stretch>
                    </p:blipFill>
                    <p:spPr>
                      <a:xfrm>
                        <a:off x="2120" y="1588"/>
                        <a:ext cx="2117"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FA8D4493-252F-404E-968C-2AC16788CB70}"/>
              </a:ext>
            </a:extLst>
          </p:cNvPr>
          <p:cNvSpPr/>
          <p:nvPr userDrawn="1">
            <p:custDataLst>
              <p:tags r:id="rId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33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r>
              <a:rPr lang="en-US" dirty="0"/>
              <a:t>Click to edit Master title style</a:t>
            </a:r>
          </a:p>
        </p:txBody>
      </p:sp>
      <p:sp>
        <p:nvSpPr>
          <p:cNvPr id="5" name="Slide Number Placeholder 4"/>
          <p:cNvSpPr>
            <a:spLocks noGrp="1"/>
          </p:cNvSpPr>
          <p:nvPr>
            <p:ph type="sldNum" sz="quarter" idx="12"/>
          </p:nvPr>
        </p:nvSpPr>
        <p:spPr/>
        <p:txBody>
          <a:bodyPr/>
          <a:lstStyle>
            <a:lvl1pPr>
              <a:defRPr>
                <a:latin typeface="Arial" panose="020B0604020202020204" pitchFamily="34" charset="0"/>
                <a:cs typeface="Arial" panose="020B0604020202020204" pitchFamily="34" charset="0"/>
                <a:sym typeface="Arial" panose="020B0604020202020204" pitchFamily="34" charset="0"/>
              </a:defRPr>
            </a:lvl1pPr>
          </a:lstStyle>
          <a:p>
            <a:pPr>
              <a:defRPr/>
            </a:pPr>
            <a:fld id="{6CE3B0C8-769F-4932-A783-54744893CC7C}" type="slidenum">
              <a:rPr lang="en-US" altLang="en-US" smtClean="0">
                <a:solidFill>
                  <a:prstClr val="white"/>
                </a:solidFill>
              </a:rPr>
              <a:pPr>
                <a:defRPr/>
              </a:pPr>
              <a:t>‹#›</a:t>
            </a:fld>
            <a:endParaRPr lang="en-US" altLang="en-US" dirty="0">
              <a:solidFill>
                <a:prstClr val="white"/>
              </a:solidFill>
            </a:endParaRPr>
          </a:p>
        </p:txBody>
      </p:sp>
    </p:spTree>
    <p:extLst>
      <p:ext uri="{BB962C8B-B14F-4D97-AF65-F5344CB8AC3E}">
        <p14:creationId xmlns:p14="http://schemas.microsoft.com/office/powerpoint/2010/main" val="38842130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1_Title Slide No photo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448E6D-4898-7741-9863-F1C8A5BA9027}"/>
              </a:ext>
            </a:extLst>
          </p:cNvPr>
          <p:cNvSpPr/>
          <p:nvPr userDrawn="1"/>
        </p:nvSpPr>
        <p:spPr>
          <a:xfrm>
            <a:off x="0" y="0"/>
            <a:ext cx="12192000" cy="5890826"/>
          </a:xfrm>
          <a:prstGeom prst="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56D496D-3EAE-0643-966A-D24A621E946F}"/>
              </a:ext>
            </a:extLst>
          </p:cNvPr>
          <p:cNvSpPr>
            <a:spLocks noGrp="1"/>
          </p:cNvSpPr>
          <p:nvPr>
            <p:ph type="body" sz="quarter" idx="10"/>
          </p:nvPr>
        </p:nvSpPr>
        <p:spPr>
          <a:xfrm>
            <a:off x="755669" y="2583064"/>
            <a:ext cx="8391583" cy="1016040"/>
          </a:xfrm>
        </p:spPr>
        <p:txBody>
          <a:bodyPr lIns="0" anchor="b" anchorCtr="0">
            <a:noAutofit/>
          </a:bodyPr>
          <a:lstStyle>
            <a:lvl1pPr marL="0" indent="0">
              <a:buNone/>
              <a:defRPr sz="3200">
                <a:solidFill>
                  <a:schemeClr val="bg1"/>
                </a:solidFill>
                <a:latin typeface="+mn-lt"/>
              </a:defRPr>
            </a:lvl1pPr>
          </a:lstStyle>
          <a:p>
            <a:pPr lvl="0"/>
            <a:r>
              <a:rPr lang="en-US"/>
              <a:t>Click to edit Master text styles</a:t>
            </a:r>
          </a:p>
        </p:txBody>
      </p:sp>
      <p:sp>
        <p:nvSpPr>
          <p:cNvPr id="17" name="Text Placeholder 8">
            <a:extLst>
              <a:ext uri="{FF2B5EF4-FFF2-40B4-BE49-F238E27FC236}">
                <a16:creationId xmlns:a16="http://schemas.microsoft.com/office/drawing/2014/main" id="{144DFDF4-465A-A143-9D9B-04AB8BF3F0B2}"/>
              </a:ext>
            </a:extLst>
          </p:cNvPr>
          <p:cNvSpPr>
            <a:spLocks noGrp="1"/>
          </p:cNvSpPr>
          <p:nvPr>
            <p:ph type="body" sz="quarter" idx="11" hasCustomPrompt="1"/>
          </p:nvPr>
        </p:nvSpPr>
        <p:spPr>
          <a:xfrm>
            <a:off x="755669" y="3918575"/>
            <a:ext cx="8391583" cy="508605"/>
          </a:xfrm>
        </p:spPr>
        <p:txBody>
          <a:bodyPr lIns="0">
            <a:noAutofit/>
          </a:bodyPr>
          <a:lstStyle>
            <a:lvl1pPr marL="0" indent="0">
              <a:buNone/>
              <a:defRPr sz="2000" i="1">
                <a:solidFill>
                  <a:schemeClr val="bg1"/>
                </a:solidFill>
                <a:latin typeface="+mn-lt"/>
              </a:defRPr>
            </a:lvl1pPr>
          </a:lstStyle>
          <a:p>
            <a:pPr lvl="0"/>
            <a:r>
              <a:rPr lang="en-US"/>
              <a:t>Click to edit Subtitle</a:t>
            </a:r>
          </a:p>
        </p:txBody>
      </p:sp>
      <p:cxnSp>
        <p:nvCxnSpPr>
          <p:cNvPr id="10" name="Straight Connector 9">
            <a:extLst>
              <a:ext uri="{FF2B5EF4-FFF2-40B4-BE49-F238E27FC236}">
                <a16:creationId xmlns:a16="http://schemas.microsoft.com/office/drawing/2014/main" id="{B2BD8274-25F7-2B4C-9DA1-BF4FAF6ABBF6}"/>
              </a:ext>
            </a:extLst>
          </p:cNvPr>
          <p:cNvCxnSpPr/>
          <p:nvPr userDrawn="1"/>
        </p:nvCxnSpPr>
        <p:spPr>
          <a:xfrm>
            <a:off x="728576" y="3726687"/>
            <a:ext cx="10026145" cy="0"/>
          </a:xfrm>
          <a:prstGeom prst="line">
            <a:avLst/>
          </a:prstGeom>
          <a:ln w="31750"/>
          <a:effectLst/>
        </p:spPr>
        <p:style>
          <a:lnRef idx="2">
            <a:schemeClr val="accent1"/>
          </a:lnRef>
          <a:fillRef idx="0">
            <a:schemeClr val="accent1"/>
          </a:fillRef>
          <a:effectRef idx="1">
            <a:schemeClr val="accent1"/>
          </a:effectRef>
          <a:fontRef idx="minor">
            <a:schemeClr val="tx1"/>
          </a:fontRef>
        </p:style>
      </p:cxnSp>
      <p:sp>
        <p:nvSpPr>
          <p:cNvPr id="14" name="Rectangle 13">
            <a:extLst>
              <a:ext uri="{FF2B5EF4-FFF2-40B4-BE49-F238E27FC236}">
                <a16:creationId xmlns:a16="http://schemas.microsoft.com/office/drawing/2014/main" id="{4605F522-782B-414F-9804-2336838F24F8}"/>
              </a:ext>
            </a:extLst>
          </p:cNvPr>
          <p:cNvSpPr/>
          <p:nvPr userDrawn="1"/>
        </p:nvSpPr>
        <p:spPr>
          <a:xfrm>
            <a:off x="3334" y="5890826"/>
            <a:ext cx="4080005" cy="64008"/>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FBA9D200-C85C-2046-A980-119BFA98D77F}"/>
              </a:ext>
            </a:extLst>
          </p:cNvPr>
          <p:cNvSpPr/>
          <p:nvPr userDrawn="1"/>
        </p:nvSpPr>
        <p:spPr>
          <a:xfrm>
            <a:off x="4083341" y="5890826"/>
            <a:ext cx="4063935" cy="6400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940C2771-8878-724A-A692-39B9696628BF}"/>
              </a:ext>
            </a:extLst>
          </p:cNvPr>
          <p:cNvSpPr/>
          <p:nvPr userDrawn="1"/>
        </p:nvSpPr>
        <p:spPr>
          <a:xfrm>
            <a:off x="8147277" y="5890826"/>
            <a:ext cx="4048060" cy="6400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pic>
        <p:nvPicPr>
          <p:cNvPr id="5" name="Picture 4" descr="A picture containing text&#10;&#10;Description automatically generated">
            <a:extLst>
              <a:ext uri="{FF2B5EF4-FFF2-40B4-BE49-F238E27FC236}">
                <a16:creationId xmlns:a16="http://schemas.microsoft.com/office/drawing/2014/main" id="{A127A142-B1C5-9CCC-07D5-5793F1FA13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427" y="6018409"/>
            <a:ext cx="3803912" cy="749810"/>
          </a:xfrm>
          <a:prstGeom prst="rect">
            <a:avLst/>
          </a:prstGeom>
        </p:spPr>
      </p:pic>
    </p:spTree>
    <p:extLst>
      <p:ext uri="{BB962C8B-B14F-4D97-AF65-F5344CB8AC3E}">
        <p14:creationId xmlns:p14="http://schemas.microsoft.com/office/powerpoint/2010/main" val="3648360747"/>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Click to edit Slide Maser Style</a:t>
            </a:r>
            <a:endParaRPr lang="en-US" sz="2700" u="sng" dirty="0"/>
          </a:p>
        </p:txBody>
      </p:sp>
    </p:spTree>
    <p:extLst>
      <p:ext uri="{BB962C8B-B14F-4D97-AF65-F5344CB8AC3E}">
        <p14:creationId xmlns:p14="http://schemas.microsoft.com/office/powerpoint/2010/main" val="22818155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tx1"/>
        </a:solid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439D4E6-49E3-4273-9EDF-AD58558B9F7E}"/>
              </a:ext>
            </a:extLst>
          </p:cNvPr>
          <p:cNvSpPr>
            <a:spLocks noGrp="1"/>
          </p:cNvSpPr>
          <p:nvPr>
            <p:ph type="ctrTitle"/>
          </p:nvPr>
        </p:nvSpPr>
        <p:spPr>
          <a:xfrm>
            <a:off x="685800" y="908651"/>
            <a:ext cx="3620882" cy="3640345"/>
          </a:xfrm>
          <a:prstGeom prst="rect">
            <a:avLst/>
          </a:prstGeom>
        </p:spPr>
        <p:txBody>
          <a:bodyPr anchor="t">
            <a:normAutofit/>
          </a:bodyPr>
          <a:lstStyle>
            <a:lvl1pPr>
              <a:defRPr>
                <a:solidFill>
                  <a:schemeClr val="bg1"/>
                </a:solidFill>
              </a:defRPr>
            </a:lvl1pPr>
          </a:lstStyle>
          <a:p>
            <a:r>
              <a:rPr lang="en-US" sz="4000">
                <a:solidFill>
                  <a:schemeClr val="bg1"/>
                </a:solidFill>
              </a:rPr>
              <a:t>Click to edit Master title style</a:t>
            </a:r>
            <a:endParaRPr lang="en-US" sz="4000" dirty="0">
              <a:solidFill>
                <a:schemeClr val="bg1"/>
              </a:solidFill>
            </a:endParaRPr>
          </a:p>
        </p:txBody>
      </p:sp>
      <p:sp>
        <p:nvSpPr>
          <p:cNvPr id="10" name="Subtitle 2">
            <a:extLst>
              <a:ext uri="{FF2B5EF4-FFF2-40B4-BE49-F238E27FC236}">
                <a16:creationId xmlns:a16="http://schemas.microsoft.com/office/drawing/2014/main" id="{FE9D8936-4795-43B2-9C32-4BE93A672131}"/>
              </a:ext>
            </a:extLst>
          </p:cNvPr>
          <p:cNvSpPr>
            <a:spLocks noGrp="1"/>
          </p:cNvSpPr>
          <p:nvPr>
            <p:ph type="subTitle" idx="1" hasCustomPrompt="1"/>
          </p:nvPr>
        </p:nvSpPr>
        <p:spPr>
          <a:xfrm>
            <a:off x="705934" y="5220450"/>
            <a:ext cx="3380437" cy="570748"/>
          </a:xfrm>
          <a:prstGeom prst="rect">
            <a:avLst/>
          </a:prstGeom>
        </p:spPr>
        <p:txBody>
          <a:bodyPr anchor="b">
            <a:normAutofit/>
          </a:bodyPr>
          <a:lstStyle>
            <a:lvl1pPr marL="0" indent="0">
              <a:buNone/>
              <a:defRPr sz="1800">
                <a:solidFill>
                  <a:schemeClr val="bg1"/>
                </a:solidFill>
              </a:defRPr>
            </a:lvl1pPr>
          </a:lstStyle>
          <a:p>
            <a:r>
              <a:rPr lang="en-US" sz="1800" dirty="0">
                <a:solidFill>
                  <a:schemeClr val="bg1"/>
                </a:solidFill>
              </a:rPr>
              <a:t>Insert subtitle here</a:t>
            </a:r>
          </a:p>
        </p:txBody>
      </p:sp>
      <p:sp>
        <p:nvSpPr>
          <p:cNvPr id="18" name="Picture Placeholder 16">
            <a:extLst>
              <a:ext uri="{FF2B5EF4-FFF2-40B4-BE49-F238E27FC236}">
                <a16:creationId xmlns:a16="http://schemas.microsoft.com/office/drawing/2014/main" id="{6C8B8511-EE4E-4935-ABB8-E8C2FCB1C46F}"/>
              </a:ext>
            </a:extLst>
          </p:cNvPr>
          <p:cNvSpPr>
            <a:spLocks noGrp="1"/>
          </p:cNvSpPr>
          <p:nvPr>
            <p:ph type="pic" sz="quarter" idx="13" hasCustomPrompt="1"/>
          </p:nvPr>
        </p:nvSpPr>
        <p:spPr>
          <a:xfrm>
            <a:off x="4876158" y="0"/>
            <a:ext cx="7315841" cy="6858000"/>
          </a:xfrm>
          <a:prstGeom prst="rect">
            <a:avLst/>
          </a:prstGeom>
        </p:spPr>
        <p:txBody>
          <a:bodyPr anchor="t"/>
          <a:lstStyle>
            <a:lvl1pPr marL="0" indent="0" algn="ctr">
              <a:buNone/>
              <a:defRPr>
                <a:solidFill>
                  <a:schemeClr val="bg1"/>
                </a:solidFill>
              </a:defRPr>
            </a:lvl1pPr>
          </a:lstStyle>
          <a:p>
            <a:r>
              <a:rPr lang="en-US" dirty="0"/>
              <a:t>Insert photo here</a:t>
            </a:r>
          </a:p>
        </p:txBody>
      </p:sp>
      <p:cxnSp>
        <p:nvCxnSpPr>
          <p:cNvPr id="11" name="Straight Connector 10">
            <a:extLst>
              <a:ext uri="{FF2B5EF4-FFF2-40B4-BE49-F238E27FC236}">
                <a16:creationId xmlns:a16="http://schemas.microsoft.com/office/drawing/2014/main" id="{8239FAB6-0B6C-402C-A107-EFFF82281DAE}"/>
              </a:ext>
              <a:ext uri="{C183D7F6-B498-43B3-948B-1728B52AA6E4}">
                <adec:decorative xmlns:adec="http://schemas.microsoft.com/office/drawing/2017/decorative" val="1"/>
              </a:ext>
            </a:extLst>
          </p:cNvPr>
          <p:cNvCxnSpPr>
            <a:cxnSpLocks/>
          </p:cNvCxnSpPr>
          <p:nvPr userDrawn="1"/>
        </p:nvCxnSpPr>
        <p:spPr>
          <a:xfrm>
            <a:off x="800100" y="723900"/>
            <a:ext cx="16383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6">
            <a:extLst>
              <a:ext uri="{FF2B5EF4-FFF2-40B4-BE49-F238E27FC236}">
                <a16:creationId xmlns:a16="http://schemas.microsoft.com/office/drawing/2014/main" id="{DBE487E6-4032-4195-9823-685A39371B0C}"/>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defRPr>
            </a:lvl1pPr>
          </a:lstStyle>
          <a:p>
            <a:r>
              <a:rPr lang="en-US"/>
              <a:t>PRESENTATION TITLE</a:t>
            </a:r>
          </a:p>
        </p:txBody>
      </p:sp>
      <p:sp>
        <p:nvSpPr>
          <p:cNvPr id="14" name="Date Placeholder 5">
            <a:extLst>
              <a:ext uri="{FF2B5EF4-FFF2-40B4-BE49-F238E27FC236}">
                <a16:creationId xmlns:a16="http://schemas.microsoft.com/office/drawing/2014/main" id="{C71E06DF-BA1B-43E6-A74C-85231D2EC37E}"/>
              </a:ext>
            </a:extLst>
          </p:cNvPr>
          <p:cNvSpPr>
            <a:spLocks noGrp="1"/>
          </p:cNvSpPr>
          <p:nvPr>
            <p:ph type="dt" sz="half" idx="10"/>
          </p:nvPr>
        </p:nvSpPr>
        <p:spPr>
          <a:xfrm>
            <a:off x="8369448" y="6356350"/>
            <a:ext cx="2592594" cy="365125"/>
          </a:xfrm>
          <a:prstGeom prst="rect">
            <a:avLst/>
          </a:prstGeom>
        </p:spPr>
        <p:txBody>
          <a:bodyPr/>
          <a:lstStyle/>
          <a:p>
            <a:r>
              <a:rPr lang="en-US">
                <a:solidFill>
                  <a:srgbClr val="FFFFFF"/>
                </a:solidFill>
                <a:effectLst>
                  <a:outerShdw blurRad="38100" dist="38100" dir="2700000" algn="tl">
                    <a:srgbClr val="000000">
                      <a:alpha val="43137"/>
                    </a:srgbClr>
                  </a:outerShdw>
                </a:effectLst>
              </a:rPr>
              <a:t>2/11/20XX</a:t>
            </a:r>
            <a:endParaRPr lang="en-US" dirty="0">
              <a:solidFill>
                <a:srgbClr val="FFFFFF"/>
              </a:solidFill>
              <a:effectLst>
                <a:outerShdw blurRad="38100" dist="38100" dir="2700000" algn="tl">
                  <a:srgbClr val="000000">
                    <a:alpha val="43137"/>
                  </a:srgbClr>
                </a:outerShdw>
              </a:effectLst>
            </a:endParaRPr>
          </a:p>
        </p:txBody>
      </p:sp>
      <p:sp>
        <p:nvSpPr>
          <p:cNvPr id="15" name="Slide Number Placeholder 7">
            <a:extLst>
              <a:ext uri="{FF2B5EF4-FFF2-40B4-BE49-F238E27FC236}">
                <a16:creationId xmlns:a16="http://schemas.microsoft.com/office/drawing/2014/main" id="{0BD36B16-3F07-4955-8D4D-BC0FD17C1CE4}"/>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solidFill>
                  <a:srgbClr val="FFFFFF"/>
                </a:solidFill>
                <a:effectLst>
                  <a:outerShdw blurRad="38100" dist="38100" dir="2700000" algn="tl">
                    <a:srgbClr val="000000">
                      <a:alpha val="43137"/>
                    </a:srgbClr>
                  </a:outerShdw>
                </a:effectLst>
              </a:rPr>
              <a:t>‹#›</a:t>
            </a:fld>
            <a:endParaRPr lang="en-US">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186346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695A76E-1EF3-4F47-9E87-6FCAB7D5DFE2}"/>
              </a:ext>
            </a:extLst>
          </p:cNvPr>
          <p:cNvSpPr>
            <a:spLocks noGrp="1"/>
          </p:cNvSpPr>
          <p:nvPr>
            <p:ph type="title"/>
          </p:nvPr>
        </p:nvSpPr>
        <p:spPr>
          <a:xfrm>
            <a:off x="5604846" y="860615"/>
            <a:ext cx="5922279" cy="1272986"/>
          </a:xfrm>
          <a:prstGeom prst="rect">
            <a:avLst/>
          </a:prstGeom>
        </p:spPr>
        <p:txBody>
          <a:bodyPr>
            <a:normAutofit/>
          </a:bodyPr>
          <a:lstStyle/>
          <a:p>
            <a:r>
              <a:rPr lang="en-US" sz="4000"/>
              <a:t>Click to edit Master title style</a:t>
            </a:r>
            <a:endParaRPr lang="en-US" sz="4000" dirty="0"/>
          </a:p>
        </p:txBody>
      </p:sp>
      <p:sp>
        <p:nvSpPr>
          <p:cNvPr id="18" name="Picture Placeholder 16">
            <a:extLst>
              <a:ext uri="{FF2B5EF4-FFF2-40B4-BE49-F238E27FC236}">
                <a16:creationId xmlns:a16="http://schemas.microsoft.com/office/drawing/2014/main" id="{EAD023B5-9ABC-4D4A-A1AD-D4D83D662192}"/>
              </a:ext>
            </a:extLst>
          </p:cNvPr>
          <p:cNvSpPr>
            <a:spLocks noGrp="1"/>
          </p:cNvSpPr>
          <p:nvPr>
            <p:ph type="pic" sz="quarter" idx="13" hasCustomPrompt="1"/>
          </p:nvPr>
        </p:nvSpPr>
        <p:spPr>
          <a:xfrm>
            <a:off x="-1" y="1"/>
            <a:ext cx="4876799" cy="6858000"/>
          </a:xfrm>
          <a:prstGeom prst="rect">
            <a:avLst/>
          </a:prstGeom>
        </p:spPr>
        <p:txBody>
          <a:bodyPr/>
          <a:lstStyle>
            <a:lvl1pPr marL="0" indent="0" algn="ctr">
              <a:buNone/>
              <a:defRPr/>
            </a:lvl1pPr>
          </a:lstStyle>
          <a:p>
            <a:r>
              <a:rPr lang="en-US" dirty="0"/>
              <a:t>Insert photo here</a:t>
            </a:r>
          </a:p>
        </p:txBody>
      </p:sp>
      <p:cxnSp>
        <p:nvCxnSpPr>
          <p:cNvPr id="10" name="Straight Connector 9">
            <a:extLst>
              <a:ext uri="{FF2B5EF4-FFF2-40B4-BE49-F238E27FC236}">
                <a16:creationId xmlns:a16="http://schemas.microsoft.com/office/drawing/2014/main" id="{C0AFB647-646C-4130-9EF5-C19C686B184A}"/>
              </a:ext>
              <a:ext uri="{C183D7F6-B498-43B3-948B-1728B52AA6E4}">
                <adec:decorative xmlns:adec="http://schemas.microsoft.com/office/drawing/2017/decorative" val="1"/>
              </a:ext>
            </a:extLst>
          </p:cNvPr>
          <p:cNvCxnSpPr>
            <a:cxnSpLocks/>
          </p:cNvCxnSpPr>
          <p:nvPr userDrawn="1"/>
        </p:nvCxnSpPr>
        <p:spPr>
          <a:xfrm>
            <a:off x="5715000" y="738013"/>
            <a:ext cx="567690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A09D5546-AD01-4B29-B174-EDA7105100BE}"/>
              </a:ext>
            </a:extLst>
          </p:cNvPr>
          <p:cNvSpPr>
            <a:spLocks noGrp="1"/>
          </p:cNvSpPr>
          <p:nvPr>
            <p:ph idx="1"/>
          </p:nvPr>
        </p:nvSpPr>
        <p:spPr>
          <a:xfrm>
            <a:off x="5566943" y="2133600"/>
            <a:ext cx="6005933" cy="3774464"/>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2" name="Straight Connector 11">
            <a:extLst>
              <a:ext uri="{FF2B5EF4-FFF2-40B4-BE49-F238E27FC236}">
                <a16:creationId xmlns:a16="http://schemas.microsoft.com/office/drawing/2014/main" id="{5C0A0972-FD9A-4E9D-A0A3-BD0AF8C7B74C}"/>
              </a:ext>
              <a:ext uri="{C183D7F6-B498-43B3-948B-1728B52AA6E4}">
                <adec:decorative xmlns:adec="http://schemas.microsoft.com/office/drawing/2017/decorative" val="1"/>
              </a:ext>
            </a:extLst>
          </p:cNvPr>
          <p:cNvCxnSpPr>
            <a:cxnSpLocks/>
          </p:cNvCxnSpPr>
          <p:nvPr userDrawn="1"/>
        </p:nvCxnSpPr>
        <p:spPr>
          <a:xfrm>
            <a:off x="5715000" y="6134100"/>
            <a:ext cx="56769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ooter Placeholder 4">
            <a:extLst>
              <a:ext uri="{FF2B5EF4-FFF2-40B4-BE49-F238E27FC236}">
                <a16:creationId xmlns:a16="http://schemas.microsoft.com/office/drawing/2014/main" id="{F3B2F557-7BE5-4154-A82F-928EE54A585D}"/>
              </a:ext>
            </a:extLst>
          </p:cNvPr>
          <p:cNvSpPr>
            <a:spLocks noGrp="1"/>
          </p:cNvSpPr>
          <p:nvPr>
            <p:ph type="ftr" sz="quarter" idx="11"/>
          </p:nvPr>
        </p:nvSpPr>
        <p:spPr>
          <a:xfrm>
            <a:off x="715383" y="6356350"/>
            <a:ext cx="4539727" cy="365125"/>
          </a:xfrm>
          <a:prstGeom prst="rect">
            <a:avLst/>
          </a:prstGeom>
        </p:spPr>
        <p:txBody>
          <a:bodyPr/>
          <a:lstStyle>
            <a:lvl1pPr>
              <a:defRPr>
                <a:solidFill>
                  <a:schemeClr val="bg1"/>
                </a:solidFill>
                <a:effectLst/>
              </a:defRPr>
            </a:lvl1pPr>
          </a:lstStyle>
          <a:p>
            <a:r>
              <a:rPr lang="en-US"/>
              <a:t>PRESENTATION TITLE</a:t>
            </a:r>
            <a:endParaRPr lang="en-US" dirty="0"/>
          </a:p>
        </p:txBody>
      </p:sp>
      <p:sp>
        <p:nvSpPr>
          <p:cNvPr id="14" name="Date Placeholder 3">
            <a:extLst>
              <a:ext uri="{FF2B5EF4-FFF2-40B4-BE49-F238E27FC236}">
                <a16:creationId xmlns:a16="http://schemas.microsoft.com/office/drawing/2014/main" id="{DE54A7E3-1026-464C-BB67-2D7F714067E7}"/>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5" name="Slide Number Placeholder 5">
            <a:extLst>
              <a:ext uri="{FF2B5EF4-FFF2-40B4-BE49-F238E27FC236}">
                <a16:creationId xmlns:a16="http://schemas.microsoft.com/office/drawing/2014/main" id="{F1723F54-B646-4D12-AEA1-08269C254710}"/>
              </a:ext>
            </a:extLst>
          </p:cNvPr>
          <p:cNvSpPr>
            <a:spLocks noGrp="1"/>
          </p:cNvSpPr>
          <p:nvPr>
            <p:ph type="sldNum" sz="quarter" idx="12"/>
          </p:nvPr>
        </p:nvSpPr>
        <p:spPr>
          <a:xfrm>
            <a:off x="10919012" y="6356350"/>
            <a:ext cx="672354" cy="365125"/>
          </a:xfrm>
          <a:prstGeom prst="rect">
            <a:avLst/>
          </a:prstGeom>
        </p:spPr>
        <p:txBody>
          <a:bodyPr/>
          <a:lstStyle/>
          <a:p>
            <a:fld id="{E30AF5A0-43BB-4336-8627-9123B9144D80}" type="slidenum">
              <a:rPr lang="en-US" smtClean="0"/>
              <a:t>‹#›</a:t>
            </a:fld>
            <a:endParaRPr lang="en-US"/>
          </a:p>
        </p:txBody>
      </p:sp>
    </p:spTree>
    <p:extLst>
      <p:ext uri="{BB962C8B-B14F-4D97-AF65-F5344CB8AC3E}">
        <p14:creationId xmlns:p14="http://schemas.microsoft.com/office/powerpoint/2010/main" val="10502351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C8837BA0-445B-4D04-ADA9-C65084B15F90}"/>
              </a:ext>
            </a:extLst>
          </p:cNvPr>
          <p:cNvSpPr>
            <a:spLocks noGrp="1"/>
          </p:cNvSpPr>
          <p:nvPr>
            <p:ph type="title"/>
          </p:nvPr>
        </p:nvSpPr>
        <p:spPr>
          <a:xfrm>
            <a:off x="800099" y="904730"/>
            <a:ext cx="4152900" cy="1652590"/>
          </a:xfrm>
          <a:prstGeom prst="rect">
            <a:avLst/>
          </a:prstGeom>
        </p:spPr>
        <p:txBody>
          <a:bodyPr>
            <a:normAutofit/>
          </a:bodyPr>
          <a:lstStyle/>
          <a:p>
            <a:r>
              <a:rPr lang="en-US"/>
              <a:t>Click to edit Master title style</a:t>
            </a:r>
            <a:endParaRPr lang="en-US" dirty="0"/>
          </a:p>
        </p:txBody>
      </p:sp>
      <p:sp>
        <p:nvSpPr>
          <p:cNvPr id="10" name="Content Placeholder 10">
            <a:extLst>
              <a:ext uri="{FF2B5EF4-FFF2-40B4-BE49-F238E27FC236}">
                <a16:creationId xmlns:a16="http://schemas.microsoft.com/office/drawing/2014/main" id="{0CFA4CCF-323F-4998-B6BF-56207329CDA8}"/>
              </a:ext>
            </a:extLst>
          </p:cNvPr>
          <p:cNvSpPr>
            <a:spLocks noGrp="1"/>
          </p:cNvSpPr>
          <p:nvPr>
            <p:ph idx="1"/>
          </p:nvPr>
        </p:nvSpPr>
        <p:spPr>
          <a:xfrm>
            <a:off x="5133975" y="952368"/>
            <a:ext cx="6257926" cy="1773893"/>
          </a:xfrm>
          <a:prstGeom prst="rect">
            <a:avLst/>
          </a:prstGeom>
        </p:spPr>
        <p:txBody>
          <a:bodyPr>
            <a:normAutofit/>
          </a:bodyPr>
          <a:lstStyle>
            <a:lvl1pPr marL="0" indent="0">
              <a:lnSpc>
                <a:spcPct val="100000"/>
              </a:lnSpc>
              <a:buNone/>
              <a:defRPr sz="1800"/>
            </a:lvl1pPr>
          </a:lstStyle>
          <a:p>
            <a:pPr lvl="0"/>
            <a:r>
              <a:rPr lang="en-US"/>
              <a:t>Click to edit Master text styles</a:t>
            </a:r>
          </a:p>
        </p:txBody>
      </p:sp>
      <p:cxnSp>
        <p:nvCxnSpPr>
          <p:cNvPr id="13" name="Straight Connector 12">
            <a:extLst>
              <a:ext uri="{FF2B5EF4-FFF2-40B4-BE49-F238E27FC236}">
                <a16:creationId xmlns:a16="http://schemas.microsoft.com/office/drawing/2014/main" id="{DFFFF70A-3EED-4002-B2F8-FB8301C80C77}"/>
              </a:ext>
              <a:ext uri="{C183D7F6-B498-43B3-948B-1728B52AA6E4}">
                <adec:decorative xmlns:adec="http://schemas.microsoft.com/office/drawing/2017/decorative" val="1"/>
              </a:ext>
            </a:extLst>
          </p:cNvPr>
          <p:cNvCxnSpPr>
            <a:cxnSpLocks/>
          </p:cNvCxnSpPr>
          <p:nvPr userDrawn="1"/>
        </p:nvCxnSpPr>
        <p:spPr>
          <a:xfrm>
            <a:off x="800100" y="6142781"/>
            <a:ext cx="1059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Picture Placeholder 17">
            <a:extLst>
              <a:ext uri="{FF2B5EF4-FFF2-40B4-BE49-F238E27FC236}">
                <a16:creationId xmlns:a16="http://schemas.microsoft.com/office/drawing/2014/main" id="{DD78C1EE-0224-4362-B796-4CC7B06992BD}"/>
              </a:ext>
            </a:extLst>
          </p:cNvPr>
          <p:cNvSpPr>
            <a:spLocks noGrp="1"/>
          </p:cNvSpPr>
          <p:nvPr>
            <p:ph type="pic" sz="quarter" idx="13" hasCustomPrompt="1"/>
          </p:nvPr>
        </p:nvSpPr>
        <p:spPr>
          <a:xfrm>
            <a:off x="800099" y="3048000"/>
            <a:ext cx="5133990" cy="2737531"/>
          </a:xfrm>
          <a:prstGeom prst="rect">
            <a:avLst/>
          </a:prstGeom>
        </p:spPr>
        <p:txBody>
          <a:bodyPr/>
          <a:lstStyle>
            <a:lvl1pPr marL="0" indent="0" algn="ctr">
              <a:buNone/>
              <a:defRPr/>
            </a:lvl1pPr>
          </a:lstStyle>
          <a:p>
            <a:r>
              <a:rPr lang="en-US" dirty="0"/>
              <a:t>Insert photo here</a:t>
            </a:r>
          </a:p>
        </p:txBody>
      </p:sp>
      <p:sp>
        <p:nvSpPr>
          <p:cNvPr id="21" name="Picture Placeholder 17">
            <a:extLst>
              <a:ext uri="{FF2B5EF4-FFF2-40B4-BE49-F238E27FC236}">
                <a16:creationId xmlns:a16="http://schemas.microsoft.com/office/drawing/2014/main" id="{2C1748F4-2D05-4407-8CB0-D854F9602DA3}"/>
              </a:ext>
            </a:extLst>
          </p:cNvPr>
          <p:cNvSpPr>
            <a:spLocks noGrp="1"/>
          </p:cNvSpPr>
          <p:nvPr>
            <p:ph type="pic" sz="quarter" idx="14" hasCustomPrompt="1"/>
          </p:nvPr>
        </p:nvSpPr>
        <p:spPr>
          <a:xfrm>
            <a:off x="6209621" y="3048000"/>
            <a:ext cx="5182278" cy="2737531"/>
          </a:xfrm>
          <a:prstGeom prst="rect">
            <a:avLst/>
          </a:prstGeom>
        </p:spPr>
        <p:txBody>
          <a:bodyPr/>
          <a:lstStyle>
            <a:lvl1pPr marL="0" indent="0" algn="ctr">
              <a:buNone/>
              <a:defRPr/>
            </a:lvl1pPr>
          </a:lstStyle>
          <a:p>
            <a:r>
              <a:rPr lang="en-US" dirty="0"/>
              <a:t>Insert photo here</a:t>
            </a:r>
          </a:p>
        </p:txBody>
      </p:sp>
      <p:sp>
        <p:nvSpPr>
          <p:cNvPr id="14" name="Footer Placeholder 7">
            <a:extLst>
              <a:ext uri="{FF2B5EF4-FFF2-40B4-BE49-F238E27FC236}">
                <a16:creationId xmlns:a16="http://schemas.microsoft.com/office/drawing/2014/main" id="{59837BA4-E3C3-4F0D-A113-75128BC03EF4}"/>
              </a:ext>
            </a:extLst>
          </p:cNvPr>
          <p:cNvSpPr>
            <a:spLocks noGrp="1"/>
          </p:cNvSpPr>
          <p:nvPr>
            <p:ph type="ftr" sz="quarter" idx="11"/>
          </p:nvPr>
        </p:nvSpPr>
        <p:spPr>
          <a:xfrm>
            <a:off x="715383" y="6356350"/>
            <a:ext cx="4539727" cy="365125"/>
          </a:xfrm>
          <a:prstGeom prst="rect">
            <a:avLst/>
          </a:prstGeom>
        </p:spPr>
        <p:txBody>
          <a:bodyPr/>
          <a:lstStyle>
            <a:lvl1pPr>
              <a:defRPr/>
            </a:lvl1pPr>
          </a:lstStyle>
          <a:p>
            <a:r>
              <a:rPr lang="en-US" dirty="0"/>
              <a:t>PRESENTATION TITLE</a:t>
            </a:r>
          </a:p>
        </p:txBody>
      </p:sp>
      <p:sp>
        <p:nvSpPr>
          <p:cNvPr id="15" name="Date Placeholder 1">
            <a:extLst>
              <a:ext uri="{FF2B5EF4-FFF2-40B4-BE49-F238E27FC236}">
                <a16:creationId xmlns:a16="http://schemas.microsoft.com/office/drawing/2014/main" id="{5DA65157-50C9-4A85-912D-6DC9A606192F}"/>
              </a:ext>
            </a:extLst>
          </p:cNvPr>
          <p:cNvSpPr>
            <a:spLocks noGrp="1"/>
          </p:cNvSpPr>
          <p:nvPr>
            <p:ph type="dt" sz="half" idx="10"/>
          </p:nvPr>
        </p:nvSpPr>
        <p:spPr>
          <a:xfrm>
            <a:off x="8369448" y="6356350"/>
            <a:ext cx="2592594" cy="365125"/>
          </a:xfrm>
          <a:prstGeom prst="rect">
            <a:avLst/>
          </a:prstGeom>
        </p:spPr>
        <p:txBody>
          <a:bodyPr/>
          <a:lstStyle/>
          <a:p>
            <a:r>
              <a:rPr lang="en-US"/>
              <a:t>2/11/20XX</a:t>
            </a:r>
          </a:p>
        </p:txBody>
      </p:sp>
      <p:sp>
        <p:nvSpPr>
          <p:cNvPr id="16" name="Slide Number Placeholder 6">
            <a:extLst>
              <a:ext uri="{FF2B5EF4-FFF2-40B4-BE49-F238E27FC236}">
                <a16:creationId xmlns:a16="http://schemas.microsoft.com/office/drawing/2014/main" id="{9DE415B0-F0C3-4971-8C76-0D54D6407C42}"/>
              </a:ext>
            </a:extLst>
          </p:cNvPr>
          <p:cNvSpPr>
            <a:spLocks noGrp="1"/>
          </p:cNvSpPr>
          <p:nvPr>
            <p:ph type="sldNum" sz="quarter" idx="12"/>
          </p:nvPr>
        </p:nvSpPr>
        <p:spPr>
          <a:xfrm>
            <a:off x="10919012" y="6356350"/>
            <a:ext cx="672354" cy="365125"/>
          </a:xfrm>
          <a:prstGeom prst="rect">
            <a:avLst/>
          </a:prstGeom>
        </p:spPr>
        <p:txBody>
          <a:bodyPr/>
          <a:lstStyle/>
          <a:p>
            <a:fld id="{A53D7EE4-1EDB-42FD-B6B7-A82C9F31F0F4}" type="slidenum">
              <a:rPr lang="en-US" smtClean="0"/>
              <a:t>‹#›</a:t>
            </a:fld>
            <a:endParaRPr lang="en-US"/>
          </a:p>
        </p:txBody>
      </p:sp>
    </p:spTree>
    <p:extLst>
      <p:ext uri="{BB962C8B-B14F-4D97-AF65-F5344CB8AC3E}">
        <p14:creationId xmlns:p14="http://schemas.microsoft.com/office/powerpoint/2010/main" val="32863043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91BECE9-3A03-40B9-9D97-28993E0926CF}"/>
              </a:ext>
            </a:extLst>
          </p:cNvPr>
          <p:cNvGraphicFramePr>
            <a:graphicFrameLocks noChangeAspect="1"/>
          </p:cNvGraphicFramePr>
          <p:nvPr userDrawn="1">
            <p:custDataLst>
              <p:tags r:id="rId1"/>
            </p:custDataLst>
          </p:nvPr>
        </p:nvGraphicFramePr>
        <p:xfrm>
          <a:off x="2119" y="1595"/>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691BECE9-3A03-40B9-9D97-28993E0926CF}"/>
                          </a:ext>
                        </a:extLst>
                      </p:cNvPr>
                      <p:cNvPicPr/>
                      <p:nvPr/>
                    </p:nvPicPr>
                    <p:blipFill>
                      <a:blip r:embed="rId4"/>
                      <a:stretch>
                        <a:fillRect/>
                      </a:stretch>
                    </p:blipFill>
                    <p:spPr>
                      <a:xfrm>
                        <a:off x="2119" y="1595"/>
                        <a:ext cx="2116" cy="1587"/>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900" b="0" i="0" u="none" strike="noStrike" kern="1200" cap="none" spc="0" normalizeH="0" baseline="0" noProof="0" smtClean="0">
                <a:ln>
                  <a:noFill/>
                </a:ln>
                <a:solidFill>
                  <a:prstClr val="white"/>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9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1" rIns="68580" bIns="34291" rtlCol="0" anchor="ctr"/>
          <a:lstStyle/>
          <a:p>
            <a:pPr marL="0" marR="0" lvl="0" indent="0" algn="ctr" defTabSz="342891" rtl="0" eaLnBrk="1" fontAlgn="auto" latinLnBrk="0" hangingPunct="1">
              <a:lnSpc>
                <a:spcPct val="100000"/>
              </a:lnSpc>
              <a:spcBef>
                <a:spcPts val="0"/>
              </a:spcBef>
              <a:spcAft>
                <a:spcPts val="0"/>
              </a:spcAft>
              <a:buClrTx/>
              <a:buSzTx/>
              <a:buFontTx/>
              <a:buNone/>
              <a:tabLst/>
              <a:defRPr/>
            </a:pPr>
            <a:endParaRPr kumimoji="0" lang="en-US" sz="1351"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Click to edit Slide Maser Style</a:t>
            </a:r>
            <a:endParaRPr lang="en-US" sz="2700" u="sng" dirty="0"/>
          </a:p>
        </p:txBody>
      </p:sp>
    </p:spTree>
    <p:extLst>
      <p:ext uri="{BB962C8B-B14F-4D97-AF65-F5344CB8AC3E}">
        <p14:creationId xmlns:p14="http://schemas.microsoft.com/office/powerpoint/2010/main" val="13816392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osing">
    <p:bg>
      <p:bgPr>
        <a:solidFill>
          <a:schemeClr val="tx1"/>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A2404A1-BF4E-4858-BD1C-1BEFE71B63DE}"/>
              </a:ext>
            </a:extLst>
          </p:cNvPr>
          <p:cNvSpPr>
            <a:spLocks noGrp="1"/>
          </p:cNvSpPr>
          <p:nvPr>
            <p:ph type="ctrTitle" hasCustomPrompt="1"/>
          </p:nvPr>
        </p:nvSpPr>
        <p:spPr>
          <a:xfrm>
            <a:off x="695325" y="4296094"/>
            <a:ext cx="10782299" cy="1100621"/>
          </a:xfrm>
          <a:prstGeom prst="rect">
            <a:avLst/>
          </a:prstGeom>
        </p:spPr>
        <p:txBody>
          <a:bodyPr>
            <a:normAutofit/>
          </a:bodyPr>
          <a:lstStyle>
            <a:lvl1pPr>
              <a:defRPr>
                <a:solidFill>
                  <a:schemeClr val="bg1"/>
                </a:solidFill>
              </a:defRPr>
            </a:lvl1pPr>
          </a:lstStyle>
          <a:p>
            <a:r>
              <a:rPr lang="en-US" dirty="0"/>
              <a:t>Click to add title</a:t>
            </a:r>
          </a:p>
        </p:txBody>
      </p:sp>
      <p:sp>
        <p:nvSpPr>
          <p:cNvPr id="9" name="Subtitle 2">
            <a:extLst>
              <a:ext uri="{FF2B5EF4-FFF2-40B4-BE49-F238E27FC236}">
                <a16:creationId xmlns:a16="http://schemas.microsoft.com/office/drawing/2014/main" id="{B0053544-3012-4C81-98D6-E2665A3A3F5D}"/>
              </a:ext>
            </a:extLst>
          </p:cNvPr>
          <p:cNvSpPr>
            <a:spLocks noGrp="1"/>
          </p:cNvSpPr>
          <p:nvPr>
            <p:ph type="subTitle" idx="1" hasCustomPrompt="1"/>
          </p:nvPr>
        </p:nvSpPr>
        <p:spPr>
          <a:xfrm>
            <a:off x="695324" y="5533242"/>
            <a:ext cx="9972675" cy="543505"/>
          </a:xfrm>
          <a:prstGeom prst="rect">
            <a:avLst/>
          </a:prstGeom>
        </p:spPr>
        <p:txBody>
          <a:bodyPr anchor="t"/>
          <a:lstStyle>
            <a:lvl1pPr marL="0" indent="0">
              <a:buNone/>
              <a:defRPr sz="1800">
                <a:solidFill>
                  <a:schemeClr val="bg1"/>
                </a:solidFill>
              </a:defRPr>
            </a:lvl1pPr>
          </a:lstStyle>
          <a:p>
            <a:r>
              <a:rPr lang="en-US" dirty="0"/>
              <a:t>Click to add subtitle</a:t>
            </a:r>
          </a:p>
        </p:txBody>
      </p:sp>
      <p:sp>
        <p:nvSpPr>
          <p:cNvPr id="20" name="Picture Placeholder 16">
            <a:extLst>
              <a:ext uri="{FF2B5EF4-FFF2-40B4-BE49-F238E27FC236}">
                <a16:creationId xmlns:a16="http://schemas.microsoft.com/office/drawing/2014/main" id="{C177CBDB-952D-484B-B43B-F988558931C5}"/>
              </a:ext>
            </a:extLst>
          </p:cNvPr>
          <p:cNvSpPr>
            <a:spLocks noGrp="1"/>
          </p:cNvSpPr>
          <p:nvPr>
            <p:ph type="pic" sz="quarter" idx="13" hasCustomPrompt="1"/>
          </p:nvPr>
        </p:nvSpPr>
        <p:spPr>
          <a:xfrm>
            <a:off x="800100" y="727075"/>
            <a:ext cx="5176838" cy="3071813"/>
          </a:xfrm>
          <a:prstGeom prst="rect">
            <a:avLst/>
          </a:prstGeom>
        </p:spPr>
        <p:txBody>
          <a:bodyPr/>
          <a:lstStyle>
            <a:lvl1pPr marL="0" indent="0" algn="ctr">
              <a:buNone/>
              <a:defRPr>
                <a:solidFill>
                  <a:schemeClr val="bg1"/>
                </a:solidFill>
              </a:defRPr>
            </a:lvl1pPr>
          </a:lstStyle>
          <a:p>
            <a:r>
              <a:rPr lang="en-US" dirty="0"/>
              <a:t>Insert photo here</a:t>
            </a:r>
          </a:p>
        </p:txBody>
      </p:sp>
      <p:sp>
        <p:nvSpPr>
          <p:cNvPr id="21" name="Picture Placeholder 18">
            <a:extLst>
              <a:ext uri="{FF2B5EF4-FFF2-40B4-BE49-F238E27FC236}">
                <a16:creationId xmlns:a16="http://schemas.microsoft.com/office/drawing/2014/main" id="{D789E88D-76E7-4745-B062-102E233A6722}"/>
              </a:ext>
            </a:extLst>
          </p:cNvPr>
          <p:cNvSpPr>
            <a:spLocks noGrp="1"/>
          </p:cNvSpPr>
          <p:nvPr>
            <p:ph type="pic" sz="quarter" idx="14" hasCustomPrompt="1"/>
          </p:nvPr>
        </p:nvSpPr>
        <p:spPr>
          <a:xfrm>
            <a:off x="6146800" y="727075"/>
            <a:ext cx="5245100" cy="3070225"/>
          </a:xfrm>
          <a:prstGeom prst="rect">
            <a:avLst/>
          </a:prstGeom>
        </p:spPr>
        <p:txBody>
          <a:bodyPr/>
          <a:lstStyle>
            <a:lvl1pPr marL="0" indent="0" algn="ctr">
              <a:buNone/>
              <a:defRPr>
                <a:solidFill>
                  <a:schemeClr val="bg1"/>
                </a:solidFill>
              </a:defRPr>
            </a:lvl1pPr>
          </a:lstStyle>
          <a:p>
            <a:r>
              <a:rPr lang="en-US" dirty="0"/>
              <a:t>Insert photo here</a:t>
            </a:r>
          </a:p>
        </p:txBody>
      </p:sp>
      <p:cxnSp>
        <p:nvCxnSpPr>
          <p:cNvPr id="12" name="Straight Connector 11">
            <a:extLst>
              <a:ext uri="{FF2B5EF4-FFF2-40B4-BE49-F238E27FC236}">
                <a16:creationId xmlns:a16="http://schemas.microsoft.com/office/drawing/2014/main" id="{433A5CE3-0C01-4DBF-926A-2F9BFD0432AB}"/>
              </a:ext>
              <a:ext uri="{C183D7F6-B498-43B3-948B-1728B52AA6E4}">
                <adec:decorative xmlns:adec="http://schemas.microsoft.com/office/drawing/2017/decorative" val="1"/>
              </a:ext>
            </a:extLst>
          </p:cNvPr>
          <p:cNvCxnSpPr>
            <a:cxnSpLocks/>
          </p:cNvCxnSpPr>
          <p:nvPr userDrawn="1"/>
        </p:nvCxnSpPr>
        <p:spPr>
          <a:xfrm>
            <a:off x="800100" y="4144434"/>
            <a:ext cx="10629900" cy="0"/>
          </a:xfrm>
          <a:prstGeom prst="line">
            <a:avLst/>
          </a:prstGeom>
          <a:ln w="444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ooter Placeholder 11">
            <a:extLst>
              <a:ext uri="{FF2B5EF4-FFF2-40B4-BE49-F238E27FC236}">
                <a16:creationId xmlns:a16="http://schemas.microsoft.com/office/drawing/2014/main" id="{083D82F8-F43B-4D01-891B-F77BC6F6F877}"/>
              </a:ext>
            </a:extLst>
          </p:cNvPr>
          <p:cNvSpPr>
            <a:spLocks noGrp="1"/>
          </p:cNvSpPr>
          <p:nvPr>
            <p:ph type="ftr" sz="quarter" idx="11"/>
          </p:nvPr>
        </p:nvSpPr>
        <p:spPr>
          <a:xfrm>
            <a:off x="715383" y="6356350"/>
            <a:ext cx="4539727" cy="365125"/>
          </a:xfrm>
        </p:spPr>
        <p:txBody>
          <a:bodyPr/>
          <a:lstStyle>
            <a:lvl1pPr>
              <a:defRPr>
                <a:solidFill>
                  <a:schemeClr val="bg1"/>
                </a:solidFill>
              </a:defRPr>
            </a:lvl1pPr>
          </a:lstStyle>
          <a:p>
            <a:r>
              <a:rPr lang="en-US" dirty="0"/>
              <a:t>PRESENTATION TITLE</a:t>
            </a:r>
          </a:p>
        </p:txBody>
      </p:sp>
      <p:sp>
        <p:nvSpPr>
          <p:cNvPr id="14" name="Date Placeholder 6">
            <a:extLst>
              <a:ext uri="{FF2B5EF4-FFF2-40B4-BE49-F238E27FC236}">
                <a16:creationId xmlns:a16="http://schemas.microsoft.com/office/drawing/2014/main" id="{B8CBC856-A31F-40C2-B7EA-91B860D3066C}"/>
              </a:ext>
            </a:extLst>
          </p:cNvPr>
          <p:cNvSpPr>
            <a:spLocks noGrp="1"/>
          </p:cNvSpPr>
          <p:nvPr>
            <p:ph type="dt" sz="half" idx="10"/>
          </p:nvPr>
        </p:nvSpPr>
        <p:spPr>
          <a:xfrm>
            <a:off x="8369448" y="6356350"/>
            <a:ext cx="2592594" cy="365125"/>
          </a:xfrm>
        </p:spPr>
        <p:txBody>
          <a:bodyPr/>
          <a:lstStyle>
            <a:lvl1pPr>
              <a:defRPr>
                <a:solidFill>
                  <a:schemeClr val="bg1"/>
                </a:solidFill>
              </a:defRPr>
            </a:lvl1pPr>
          </a:lstStyle>
          <a:p>
            <a:r>
              <a:rPr lang="en-US"/>
              <a:t>2/11/20XX</a:t>
            </a:r>
            <a:endParaRPr lang="en-US" dirty="0"/>
          </a:p>
        </p:txBody>
      </p:sp>
      <p:sp>
        <p:nvSpPr>
          <p:cNvPr id="15" name="Slide Number Placeholder 10">
            <a:extLst>
              <a:ext uri="{FF2B5EF4-FFF2-40B4-BE49-F238E27FC236}">
                <a16:creationId xmlns:a16="http://schemas.microsoft.com/office/drawing/2014/main" id="{966FFB51-C55B-469E-B3C6-1A6369920BE5}"/>
              </a:ext>
            </a:extLst>
          </p:cNvPr>
          <p:cNvSpPr>
            <a:spLocks noGrp="1"/>
          </p:cNvSpPr>
          <p:nvPr>
            <p:ph type="sldNum" sz="quarter" idx="12"/>
          </p:nvPr>
        </p:nvSpPr>
        <p:spPr>
          <a:xfrm>
            <a:off x="10919012" y="6356350"/>
            <a:ext cx="672354" cy="365125"/>
          </a:xfrm>
        </p:spPr>
        <p:txBody>
          <a:bodyPr/>
          <a:lstStyle>
            <a:lvl1pPr>
              <a:defRPr>
                <a:solidFill>
                  <a:schemeClr val="bg1"/>
                </a:solidFill>
              </a:defRPr>
            </a:lvl1pPr>
          </a:lstStyle>
          <a:p>
            <a:fld id="{A53D7EE4-1EDB-42FD-B6B7-A82C9F31F0F4}" type="slidenum">
              <a:rPr lang="en-US" smtClean="0"/>
              <a:pPr/>
              <a:t>‹#›</a:t>
            </a:fld>
            <a:endParaRPr lang="en-US" dirty="0"/>
          </a:p>
        </p:txBody>
      </p:sp>
    </p:spTree>
    <p:extLst>
      <p:ext uri="{BB962C8B-B14F-4D97-AF65-F5344CB8AC3E}">
        <p14:creationId xmlns:p14="http://schemas.microsoft.com/office/powerpoint/2010/main" val="24367614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Headings">
    <p:spTree>
      <p:nvGrpSpPr>
        <p:cNvPr id="1" name=""/>
        <p:cNvGrpSpPr/>
        <p:nvPr/>
      </p:nvGrpSpPr>
      <p:grpSpPr>
        <a:xfrm>
          <a:off x="0" y="0"/>
          <a:ext cx="0" cy="0"/>
          <a:chOff x="0" y="0"/>
          <a:chExt cx="0" cy="0"/>
        </a:xfrm>
      </p:grpSpPr>
      <p:sp>
        <p:nvSpPr>
          <p:cNvPr id="7" name="Slide Title"/>
          <p:cNvSpPr>
            <a:spLocks noGrp="1"/>
          </p:cNvSpPr>
          <p:nvPr>
            <p:ph type="title" hasCustomPrompt="1"/>
          </p:nvPr>
        </p:nvSpPr>
        <p:spPr>
          <a:xfrm>
            <a:off x="841248" y="374904"/>
            <a:ext cx="10521696" cy="686924"/>
          </a:xfrm>
          <a:prstGeom prst="rect">
            <a:avLst/>
          </a:prstGeom>
        </p:spPr>
        <p:txBody>
          <a:bodyPr>
            <a:noAutofit/>
          </a:bodyPr>
          <a:lstStyle>
            <a:lvl1pPr>
              <a:defRPr baseline="0">
                <a:solidFill>
                  <a:srgbClr val="1F1F1F"/>
                </a:solidFill>
              </a:defRPr>
            </a:lvl1pPr>
          </a:lstStyle>
          <a:p>
            <a:r>
              <a:rPr lang="en-US" dirty="0"/>
              <a:t>Insert Title, 28pt Calibri Bold (Color: RGB 33, 33, 33)</a:t>
            </a:r>
          </a:p>
        </p:txBody>
      </p:sp>
      <p:sp>
        <p:nvSpPr>
          <p:cNvPr id="12" name="Heading Placeholder 1"/>
          <p:cNvSpPr>
            <a:spLocks noGrp="1"/>
          </p:cNvSpPr>
          <p:nvPr>
            <p:ph type="body" sz="quarter" idx="12" hasCustomPrompt="1"/>
          </p:nvPr>
        </p:nvSpPr>
        <p:spPr>
          <a:xfrm>
            <a:off x="840317" y="1197864"/>
            <a:ext cx="10521696" cy="411480"/>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1" kern="1200" baseline="0" dirty="0" smtClean="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Heading, 22pt Calibri Bold (Color: RGB 33, 33, 33)</a:t>
            </a:r>
          </a:p>
        </p:txBody>
      </p:sp>
      <p:sp>
        <p:nvSpPr>
          <p:cNvPr id="16" name="Content Placeholder 1"/>
          <p:cNvSpPr>
            <a:spLocks noGrp="1"/>
          </p:cNvSpPr>
          <p:nvPr>
            <p:ph sz="quarter" idx="13" hasCustomPrompt="1"/>
          </p:nvPr>
        </p:nvSpPr>
        <p:spPr>
          <a:xfrm>
            <a:off x="835027" y="1744746"/>
            <a:ext cx="10521949" cy="1993392"/>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800" marR="0" indent="-228600" algn="l" defTabSz="914400" rtl="0" eaLnBrk="1" fontAlgn="auto" latinLnBrk="0" hangingPunct="1">
              <a:lnSpc>
                <a:spcPct val="90000"/>
              </a:lnSpc>
              <a:spcBef>
                <a:spcPts val="500"/>
              </a:spcBef>
              <a:spcAft>
                <a:spcPts val="0"/>
              </a:spcAft>
              <a:buClrTx/>
              <a:buSzTx/>
              <a:buFont typeface="CambriaMath" charset="0"/>
              <a:buChar char="⎯"/>
              <a:tabLst/>
              <a:defRPr sz="2000"/>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lvl3pPr>
            <a:lvl4pPr marL="16002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2000"/>
            </a:lvl4pPr>
            <a:lvl5pPr>
              <a:defRPr sz="2000"/>
            </a:lvl5p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17" name="Heading Placeholder 2"/>
          <p:cNvSpPr>
            <a:spLocks noGrp="1"/>
          </p:cNvSpPr>
          <p:nvPr>
            <p:ph type="body" sz="quarter" idx="14" hasCustomPrompt="1"/>
          </p:nvPr>
        </p:nvSpPr>
        <p:spPr>
          <a:xfrm>
            <a:off x="840317" y="3634948"/>
            <a:ext cx="10521696" cy="411480"/>
          </a:xfrm>
          <a:prstGeom prst="rect">
            <a:avLst/>
          </a:prstGeo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2200" b="1" kern="1200" baseline="0" dirty="0" smtClean="0">
                <a:solidFill>
                  <a:srgbClr val="1F1F1F"/>
                </a:solidFill>
                <a:latin typeface="+mn-lt"/>
                <a:ea typeface="+mn-ea"/>
                <a:cs typeface="+mn-cs"/>
              </a:defRPr>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Heading, 22pt Calibri Bold (Color: RGB 33, 33, 33)</a:t>
            </a:r>
          </a:p>
        </p:txBody>
      </p:sp>
      <p:sp>
        <p:nvSpPr>
          <p:cNvPr id="18" name="Content Placeholder 2"/>
          <p:cNvSpPr>
            <a:spLocks noGrp="1"/>
          </p:cNvSpPr>
          <p:nvPr>
            <p:ph sz="quarter" idx="15" hasCustomPrompt="1"/>
          </p:nvPr>
        </p:nvSpPr>
        <p:spPr>
          <a:xfrm>
            <a:off x="840319" y="4054882"/>
            <a:ext cx="10521949" cy="1928313"/>
          </a:xfrm>
          <a:prstGeom prst="rect">
            <a:avLst/>
          </a:prstGeom>
        </p:spPr>
        <p:txBody>
          <a:bodyPr>
            <a:noAutofit/>
          </a:bodyPr>
          <a:lstStyle>
            <a:lvl1pPr marL="228600" marR="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000"/>
            </a:lvl1pPr>
            <a:lvl2pPr marL="685800" marR="0" indent="-228600" algn="l" defTabSz="914400" rtl="0" eaLnBrk="1" fontAlgn="auto" latinLnBrk="0" hangingPunct="1">
              <a:lnSpc>
                <a:spcPct val="90000"/>
              </a:lnSpc>
              <a:spcBef>
                <a:spcPts val="500"/>
              </a:spcBef>
              <a:spcAft>
                <a:spcPts val="0"/>
              </a:spcAft>
              <a:buClrTx/>
              <a:buSzTx/>
              <a:buFont typeface="CambriaMath" charset="0"/>
              <a:buChar char="⎯"/>
              <a:tabLst/>
              <a:defRPr sz="2000"/>
            </a:lvl2pPr>
            <a:lvl3pPr marL="1143000" marR="0"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sz="2000"/>
            </a:lvl3pPr>
            <a:lvl4pPr marL="1600200" marR="0" indent="-228600" algn="l" defTabSz="914400" rtl="0" eaLnBrk="1" fontAlgn="auto" latinLnBrk="0" hangingPunct="1">
              <a:lnSpc>
                <a:spcPct val="90000"/>
              </a:lnSpc>
              <a:spcBef>
                <a:spcPts val="500"/>
              </a:spcBef>
              <a:spcAft>
                <a:spcPts val="0"/>
              </a:spcAft>
              <a:buClrTx/>
              <a:buSzTx/>
              <a:buFont typeface=".AppleSystemUIFont" charset="-120"/>
              <a:buChar char="»"/>
              <a:tabLst/>
              <a:defRPr sz="2000"/>
            </a:lvl4pPr>
            <a:lvl5pPr>
              <a:defRPr sz="2000"/>
            </a:lvl5p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3" name="Slide Number Placeholder"/>
          <p:cNvSpPr>
            <a:spLocks noGrp="1"/>
          </p:cNvSpPr>
          <p:nvPr>
            <p:ph type="sldNum" sz="quarter" idx="10"/>
          </p:nvPr>
        </p:nvSpPr>
        <p:spPr/>
        <p:txBody>
          <a:bodyPr/>
          <a:lstStyle/>
          <a:p>
            <a:fld id="{E573346A-FCA4-684E-8D18-26E8324063ED}" type="slidenum">
              <a:rPr lang="en-US" smtClean="0"/>
              <a:t>‹#›</a:t>
            </a:fld>
            <a:endParaRPr lang="en-US"/>
          </a:p>
        </p:txBody>
      </p:sp>
      <p:sp>
        <p:nvSpPr>
          <p:cNvPr id="13" name="Footer">
            <a:extLst>
              <a:ext uri="{FF2B5EF4-FFF2-40B4-BE49-F238E27FC236}">
                <a16:creationId xmlns:a16="http://schemas.microsoft.com/office/drawing/2014/main" id="{C94FEA1A-DC6B-E049-8355-7A62A5E58DAD}"/>
              </a:ext>
            </a:extLst>
          </p:cNvPr>
          <p:cNvSpPr>
            <a:spLocks noGrp="1"/>
          </p:cNvSpPr>
          <p:nvPr>
            <p:ph type="ftr" sz="quarter" idx="3"/>
          </p:nvPr>
        </p:nvSpPr>
        <p:spPr>
          <a:xfrm>
            <a:off x="835154" y="6028292"/>
            <a:ext cx="753171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lgn="l"/>
            <a:r>
              <a:rPr lang="en-US" dirty="0"/>
              <a:t>FOR INTERNAL USE ONLY		Office of Information and Technology</a:t>
            </a:r>
          </a:p>
        </p:txBody>
      </p:sp>
      <p:pic>
        <p:nvPicPr>
          <p:cNvPr id="10" name="Picture 9">
            <a:extLst>
              <a:ext uri="{FF2B5EF4-FFF2-40B4-BE49-F238E27FC236}">
                <a16:creationId xmlns:a16="http://schemas.microsoft.com/office/drawing/2014/main" id="{7FE6DD95-4192-F848-826E-61F2F00C54F2}"/>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28816"/>
            <a:ext cx="12192000" cy="329184"/>
          </a:xfrm>
          <a:prstGeom prst="rect">
            <a:avLst/>
          </a:prstGeom>
        </p:spPr>
      </p:pic>
      <p:pic>
        <p:nvPicPr>
          <p:cNvPr id="11" name="Picture 10">
            <a:extLst>
              <a:ext uri="{FF2B5EF4-FFF2-40B4-BE49-F238E27FC236}">
                <a16:creationId xmlns:a16="http://schemas.microsoft.com/office/drawing/2014/main" id="{6E824094-0407-4A92-BA63-BF06FF72028C}"/>
              </a:ext>
              <a:ext uri="{C183D7F6-B498-43B3-948B-1728B52AA6E4}">
                <adec:decorative xmlns:adec="http://schemas.microsoft.com/office/drawing/2017/decorative" val="1"/>
              </a:ext>
            </a:extLst>
          </p:cNvPr>
          <p:cNvPicPr>
            <a:picLocks noChangeAspect="1"/>
          </p:cNvPicPr>
          <p:nvPr userDrawn="1"/>
        </p:nvPicPr>
        <p:blipFill rotWithShape="1">
          <a:blip r:embed="rId2"/>
          <a:srcRect l="-598" t="6015" r="48763" b="-6015"/>
          <a:stretch/>
        </p:blipFill>
        <p:spPr>
          <a:xfrm>
            <a:off x="-142042" y="0"/>
            <a:ext cx="12334043" cy="642464"/>
          </a:xfrm>
          <a:prstGeom prst="rect">
            <a:avLst/>
          </a:prstGeom>
        </p:spPr>
      </p:pic>
    </p:spTree>
    <p:extLst>
      <p:ext uri="{BB962C8B-B14F-4D97-AF65-F5344CB8AC3E}">
        <p14:creationId xmlns:p14="http://schemas.microsoft.com/office/powerpoint/2010/main" val="12288489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 Image Right">
    <p:spTree>
      <p:nvGrpSpPr>
        <p:cNvPr id="1" name=""/>
        <p:cNvGrpSpPr/>
        <p:nvPr/>
      </p:nvGrpSpPr>
      <p:grpSpPr>
        <a:xfrm>
          <a:off x="0" y="0"/>
          <a:ext cx="0" cy="0"/>
          <a:chOff x="0" y="0"/>
          <a:chExt cx="0" cy="0"/>
        </a:xfrm>
      </p:grpSpPr>
      <p:sp>
        <p:nvSpPr>
          <p:cNvPr id="7" name="Content Placeholder 6"/>
          <p:cNvSpPr>
            <a:spLocks noGrp="1"/>
          </p:cNvSpPr>
          <p:nvPr>
            <p:ph sz="quarter" idx="12" hasCustomPrompt="1"/>
          </p:nvPr>
        </p:nvSpPr>
        <p:spPr>
          <a:xfrm>
            <a:off x="838202" y="1354141"/>
            <a:ext cx="5535084" cy="4352925"/>
          </a:xfrm>
          <a:prstGeom prst="rect">
            <a:avLst/>
          </a:prstGeom>
        </p:spPr>
        <p:txBody>
          <a:bodyPr/>
          <a:lstStyle/>
          <a:p>
            <a:pPr lvl="0"/>
            <a:r>
              <a:rPr lang="en-US" dirty="0"/>
              <a:t>Body Text no smaller than 18pt font, Calibri Regular</a:t>
            </a:r>
          </a:p>
          <a:p>
            <a:pPr lvl="1"/>
            <a:r>
              <a:rPr lang="en-US" dirty="0"/>
              <a:t>Second level</a:t>
            </a:r>
          </a:p>
          <a:p>
            <a:pPr lvl="2"/>
            <a:r>
              <a:rPr lang="en-US" dirty="0"/>
              <a:t>Third level</a:t>
            </a:r>
          </a:p>
          <a:p>
            <a:pPr lvl="3"/>
            <a:r>
              <a:rPr lang="en-US" dirty="0"/>
              <a:t>Fourth level</a:t>
            </a:r>
          </a:p>
        </p:txBody>
      </p:sp>
      <p:sp>
        <p:nvSpPr>
          <p:cNvPr id="9" name="Content Placeholder 8"/>
          <p:cNvSpPr>
            <a:spLocks noGrp="1"/>
          </p:cNvSpPr>
          <p:nvPr>
            <p:ph sz="quarter" idx="13" hasCustomPrompt="1"/>
          </p:nvPr>
        </p:nvSpPr>
        <p:spPr>
          <a:xfrm>
            <a:off x="6635753" y="1354141"/>
            <a:ext cx="4718049" cy="4352925"/>
          </a:xfrm>
          <a:prstGeom prst="rect">
            <a:avLst/>
          </a:prstGeom>
        </p:spPr>
        <p:txBody>
          <a:bodyPr/>
          <a:lstStyle>
            <a:lvl1pPr>
              <a:defRPr baseline="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Place image here</a:t>
            </a:r>
          </a:p>
        </p:txBody>
      </p:sp>
      <p:sp>
        <p:nvSpPr>
          <p:cNvPr id="10" name="Text Placeholder 6">
            <a:extLst>
              <a:ext uri="{FF2B5EF4-FFF2-40B4-BE49-F238E27FC236}">
                <a16:creationId xmlns:a16="http://schemas.microsoft.com/office/drawing/2014/main" id="{7FA9645C-480D-5546-9215-E1AA58D52B4D}"/>
              </a:ext>
            </a:extLst>
          </p:cNvPr>
          <p:cNvSpPr>
            <a:spLocks noGrp="1"/>
          </p:cNvSpPr>
          <p:nvPr>
            <p:ph type="body" sz="quarter" idx="14"/>
          </p:nvPr>
        </p:nvSpPr>
        <p:spPr>
          <a:xfrm>
            <a:off x="-5560480" y="915234"/>
            <a:ext cx="5141384" cy="2376609"/>
          </a:xfrm>
          <a:prstGeom prst="rect">
            <a:avLst/>
          </a:prstGeom>
        </p:spPr>
        <p:txBody>
          <a:bodyPr/>
          <a:lstStyle/>
          <a:p>
            <a:r>
              <a:rPr lang="en-US" dirty="0"/>
              <a:t>Add alt-text</a:t>
            </a:r>
          </a:p>
        </p:txBody>
      </p:sp>
      <p:sp>
        <p:nvSpPr>
          <p:cNvPr id="3" name="Slide Number Placeholder 2"/>
          <p:cNvSpPr>
            <a:spLocks noGrp="1"/>
          </p:cNvSpPr>
          <p:nvPr>
            <p:ph type="sldNum" sz="quarter" idx="10"/>
          </p:nvPr>
        </p:nvSpPr>
        <p:spPr/>
        <p:txBody>
          <a:bodyPr/>
          <a:lstStyle/>
          <a:p>
            <a:fld id="{E573346A-FCA4-684E-8D18-26E8324063ED}" type="slidenum">
              <a:rPr lang="en-US" smtClean="0"/>
              <a:t>‹#›</a:t>
            </a:fld>
            <a:endParaRPr lang="en-US"/>
          </a:p>
        </p:txBody>
      </p:sp>
      <p:pic>
        <p:nvPicPr>
          <p:cNvPr id="12" name="Picture 11">
            <a:extLst>
              <a:ext uri="{FF2B5EF4-FFF2-40B4-BE49-F238E27FC236}">
                <a16:creationId xmlns:a16="http://schemas.microsoft.com/office/drawing/2014/main" id="{8654FAA4-835C-424D-914C-B90AAFFD8919}"/>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0" y="6528816"/>
            <a:ext cx="12192000" cy="329184"/>
          </a:xfrm>
          <a:prstGeom prst="rect">
            <a:avLst/>
          </a:prstGeom>
        </p:spPr>
      </p:pic>
      <p:sp>
        <p:nvSpPr>
          <p:cNvPr id="4" name="Title 3">
            <a:extLst>
              <a:ext uri="{FF2B5EF4-FFF2-40B4-BE49-F238E27FC236}">
                <a16:creationId xmlns:a16="http://schemas.microsoft.com/office/drawing/2014/main" id="{4110CD37-B177-4C5A-A9ED-4CD3C5A8CAE6}"/>
              </a:ext>
            </a:extLst>
          </p:cNvPr>
          <p:cNvSpPr>
            <a:spLocks noGrp="1"/>
          </p:cNvSpPr>
          <p:nvPr>
            <p:ph type="title"/>
          </p:nvPr>
        </p:nvSpPr>
        <p:spPr>
          <a:xfrm>
            <a:off x="838200" y="374904"/>
            <a:ext cx="10515600" cy="6858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2597962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5"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Click to edit Slide Maser Style</a:t>
            </a:r>
            <a:endParaRPr lang="en-US" sz="2700" u="sng" dirty="0"/>
          </a:p>
        </p:txBody>
      </p:sp>
    </p:spTree>
    <p:extLst>
      <p:ext uri="{BB962C8B-B14F-4D97-AF65-F5344CB8AC3E}">
        <p14:creationId xmlns:p14="http://schemas.microsoft.com/office/powerpoint/2010/main" val="10910931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7" name="Group 6"/>
          <p:cNvGrpSpPr/>
          <p:nvPr userDrawn="1"/>
        </p:nvGrpSpPr>
        <p:grpSpPr>
          <a:xfrm>
            <a:off x="0" y="0"/>
            <a:ext cx="12192000" cy="6858000"/>
            <a:chOff x="0" y="0"/>
            <a:chExt cx="9144000" cy="6858000"/>
          </a:xfrm>
        </p:grpSpPr>
        <p:pic>
          <p:nvPicPr>
            <p:cNvPr id="8" name="Picture 7"/>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38215" y="461963"/>
              <a:ext cx="2433635" cy="716662"/>
            </a:xfrm>
            <a:prstGeom prst="rect">
              <a:avLst/>
            </a:prstGeom>
          </p:spPr>
        </p:pic>
      </p:grpSp>
      <p:sp>
        <p:nvSpPr>
          <p:cNvPr id="2" name="Title 1"/>
          <p:cNvSpPr>
            <a:spLocks noGrp="1"/>
          </p:cNvSpPr>
          <p:nvPr>
            <p:ph type="ctrTitle" hasCustomPrompt="1"/>
          </p:nvPr>
        </p:nvSpPr>
        <p:spPr>
          <a:xfrm>
            <a:off x="1727200" y="2130430"/>
            <a:ext cx="8737600" cy="765175"/>
          </a:xfrm>
          <a:prstGeom prst="rect">
            <a:avLst/>
          </a:prstGeom>
        </p:spPr>
        <p:txBody>
          <a:bodyPr>
            <a:normAutofit/>
          </a:bodyPr>
          <a:lstStyle>
            <a:lvl1pPr algn="l">
              <a:defRPr sz="2400">
                <a:solidFill>
                  <a:schemeClr val="bg1"/>
                </a:solidFill>
                <a:latin typeface="Georgia" pitchFamily="18" charset="0"/>
              </a:defRPr>
            </a:lvl1pPr>
          </a:lstStyle>
          <a:p>
            <a:r>
              <a:rPr lang="en-US" dirty="0"/>
              <a:t>CLICK TO EDIT MASTER TITLE STYLE</a:t>
            </a:r>
          </a:p>
        </p:txBody>
      </p:sp>
      <p:sp>
        <p:nvSpPr>
          <p:cNvPr id="3" name="Subtitle 2"/>
          <p:cNvSpPr>
            <a:spLocks noGrp="1"/>
          </p:cNvSpPr>
          <p:nvPr>
            <p:ph type="subTitle" idx="1"/>
          </p:nvPr>
        </p:nvSpPr>
        <p:spPr>
          <a:xfrm>
            <a:off x="1727200" y="2895600"/>
            <a:ext cx="8737600" cy="533400"/>
          </a:xfrm>
        </p:spPr>
        <p:txBody>
          <a:bodyPr>
            <a:normAutofit/>
          </a:bodyPr>
          <a:lstStyle>
            <a:lvl1pPr marL="0" indent="0" algn="l">
              <a:buNone/>
              <a:defRPr sz="2000">
                <a:solidFill>
                  <a:schemeClr val="bg1"/>
                </a:solidFill>
                <a:latin typeface="Georgia"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609600" y="6356355"/>
            <a:ext cx="2844800" cy="365125"/>
          </a:xfrm>
          <a:prstGeom prst="rect">
            <a:avLst/>
          </a:prstGeom>
        </p:spPr>
        <p:txBody>
          <a:bodyPr/>
          <a:lstStyle>
            <a:lvl1pPr>
              <a:defRPr>
                <a:solidFill>
                  <a:schemeClr val="bg1"/>
                </a:solidFill>
                <a:latin typeface="Georgia" pitchFamily="18" charset="0"/>
              </a:defRPr>
            </a:lvl1pPr>
          </a:lstStyle>
          <a:p>
            <a:fld id="{DF83D098-47A8-496B-A07C-F126CDF0EF63}" type="datetime1">
              <a:rPr lang="en-US" smtClean="0"/>
              <a:t>9/23/2024</a:t>
            </a:fld>
            <a:endParaRPr lang="en-US" dirty="0"/>
          </a:p>
        </p:txBody>
      </p:sp>
      <p:sp>
        <p:nvSpPr>
          <p:cNvPr id="5" name="Footer Placeholder 4"/>
          <p:cNvSpPr>
            <a:spLocks noGrp="1"/>
          </p:cNvSpPr>
          <p:nvPr>
            <p:ph type="ftr" sz="quarter" idx="11"/>
          </p:nvPr>
        </p:nvSpPr>
        <p:spPr/>
        <p:txBody>
          <a:bodyPr/>
          <a:lstStyle>
            <a:lvl1pPr>
              <a:defRPr>
                <a:solidFill>
                  <a:schemeClr val="bg1"/>
                </a:solidFill>
                <a:latin typeface="Georgia"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Georgia" pitchFamily="18" charset="0"/>
              </a:defRPr>
            </a:lvl1pPr>
          </a:lstStyle>
          <a:p>
            <a:fld id="{D02EFB9C-E538-4838-85C0-57F55CFFDC61}" type="slidenum">
              <a:rPr lang="en-US" smtClean="0"/>
              <a:pPr/>
              <a:t>‹#›</a:t>
            </a:fld>
            <a:endParaRPr lang="en-US" dirty="0"/>
          </a:p>
        </p:txBody>
      </p:sp>
    </p:spTree>
    <p:extLst>
      <p:ext uri="{BB962C8B-B14F-4D97-AF65-F5344CB8AC3E}">
        <p14:creationId xmlns:p14="http://schemas.microsoft.com/office/powerpoint/2010/main" val="410743831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2" name="Rectangle 11"/>
          <p:cNvSpPr/>
          <p:nvPr userDrawn="1"/>
        </p:nvSpPr>
        <p:spPr>
          <a:xfrm>
            <a:off x="0" y="6224849"/>
            <a:ext cx="12192000" cy="164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0" y="1066805"/>
            <a:ext cx="12192000" cy="1523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
            <a:ext cx="12192000" cy="1172095"/>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248401"/>
            <a:ext cx="12192000" cy="609600"/>
          </a:xfrm>
          <a:prstGeom prst="rect">
            <a:avLst/>
          </a:prstGeom>
        </p:spPr>
      </p:pic>
      <p:sp>
        <p:nvSpPr>
          <p:cNvPr id="2" name="Title 1"/>
          <p:cNvSpPr>
            <a:spLocks noGrp="1"/>
          </p:cNvSpPr>
          <p:nvPr>
            <p:ph type="title"/>
          </p:nvPr>
        </p:nvSpPr>
        <p:spPr>
          <a:xfrm>
            <a:off x="1727200" y="228605"/>
            <a:ext cx="9855200" cy="685801"/>
          </a:xfrm>
          <a:prstGeom prst="rect">
            <a:avLst/>
          </a:prstGeom>
        </p:spPr>
        <p:txBody>
          <a:bodyPr/>
          <a:lstStyle>
            <a:lvl1pPr algn="l">
              <a:defRPr>
                <a:solidFill>
                  <a:schemeClr val="bg1"/>
                </a:solidFill>
                <a:latin typeface="Georgia" pitchFamily="18" charset="0"/>
              </a:defRPr>
            </a:lvl1pPr>
          </a:lstStyle>
          <a:p>
            <a:r>
              <a:rPr lang="en-US"/>
              <a:t>Click to edit Master title style</a:t>
            </a:r>
            <a:endParaRPr lang="en-US" dirty="0"/>
          </a:p>
        </p:txBody>
      </p:sp>
      <p:sp>
        <p:nvSpPr>
          <p:cNvPr id="3" name="Content Placeholder 2"/>
          <p:cNvSpPr>
            <a:spLocks noGrp="1"/>
          </p:cNvSpPr>
          <p:nvPr>
            <p:ph idx="1"/>
          </p:nvPr>
        </p:nvSpPr>
        <p:spPr/>
        <p:txBody>
          <a:bodyPr/>
          <a:lstStyle>
            <a:lvl1pPr>
              <a:defRPr>
                <a:solidFill>
                  <a:srgbClr val="0F4887"/>
                </a:solidFill>
                <a:latin typeface="Georgia" pitchFamily="18" charset="0"/>
              </a:defRPr>
            </a:lvl1pPr>
            <a:lvl2pPr>
              <a:defRPr>
                <a:latin typeface="Georgia" pitchFamily="18" charset="0"/>
              </a:defRPr>
            </a:lvl2pPr>
            <a:lvl3pPr>
              <a:defRPr>
                <a:latin typeface="Georgia" pitchFamily="18" charset="0"/>
              </a:defRPr>
            </a:lvl3pPr>
            <a:lvl4pPr>
              <a:defRPr>
                <a:latin typeface="Georgia" pitchFamily="18" charset="0"/>
              </a:defRPr>
            </a:lvl4pPr>
            <a:lvl5pPr>
              <a:defRPr>
                <a:latin typeface="Georgia" pitchFamily="18"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lvl1pPr>
              <a:defRPr>
                <a:solidFill>
                  <a:schemeClr val="bg1"/>
                </a:solidFill>
                <a:latin typeface="Georgia" pitchFamily="18" charset="0"/>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latin typeface="Georgia" pitchFamily="18" charset="0"/>
              </a:defRPr>
            </a:lvl1pPr>
          </a:lstStyle>
          <a:p>
            <a:fld id="{D02EFB9C-E538-4838-85C0-57F55CFFDC61}" type="slidenum">
              <a:rPr lang="en-US" smtClean="0"/>
              <a:pPr/>
              <a:t>‹#›</a:t>
            </a:fld>
            <a:endParaRPr lang="en-US" dirty="0"/>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6400" y="152400"/>
            <a:ext cx="914400" cy="914400"/>
          </a:xfrm>
          <a:prstGeom prst="rect">
            <a:avLst/>
          </a:prstGeom>
        </p:spPr>
      </p:pic>
      <p:pic>
        <p:nvPicPr>
          <p:cNvPr id="7" name="Picture 6">
            <a:extLst>
              <a:ext uri="{FF2B5EF4-FFF2-40B4-BE49-F238E27FC236}">
                <a16:creationId xmlns:a16="http://schemas.microsoft.com/office/drawing/2014/main" id="{679E6FB7-4312-CEE1-9589-2321672FFBB8}"/>
              </a:ext>
            </a:extLst>
          </p:cNvPr>
          <p:cNvPicPr>
            <a:picLocks noChangeAspect="1"/>
          </p:cNvPicPr>
          <p:nvPr userDrawn="1"/>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0897" y="6332795"/>
            <a:ext cx="1998696" cy="444915"/>
          </a:xfrm>
          <a:prstGeom prst="rect">
            <a:avLst/>
          </a:prstGeom>
        </p:spPr>
      </p:pic>
    </p:spTree>
    <p:extLst>
      <p:ext uri="{BB962C8B-B14F-4D97-AF65-F5344CB8AC3E}">
        <p14:creationId xmlns:p14="http://schemas.microsoft.com/office/powerpoint/2010/main" val="26277171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6" name="Rectangle 15"/>
          <p:cNvSpPr/>
          <p:nvPr userDrawn="1"/>
        </p:nvSpPr>
        <p:spPr>
          <a:xfrm>
            <a:off x="0" y="6224849"/>
            <a:ext cx="12192000" cy="164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7" name="Rectangle 16"/>
          <p:cNvSpPr/>
          <p:nvPr userDrawn="1"/>
        </p:nvSpPr>
        <p:spPr>
          <a:xfrm>
            <a:off x="0" y="1066805"/>
            <a:ext cx="12192000" cy="1523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
            <a:ext cx="12192000" cy="1172095"/>
          </a:xfrm>
          <a:prstGeom prst="rect">
            <a:avLst/>
          </a:prstGeom>
        </p:spPr>
      </p:pic>
      <p:pic>
        <p:nvPicPr>
          <p:cNvPr id="19" name="Picture 1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248401"/>
            <a:ext cx="12192000" cy="609600"/>
          </a:xfrm>
          <a:prstGeom prst="rect">
            <a:avLst/>
          </a:prstGeom>
        </p:spPr>
      </p:pic>
      <p:sp>
        <p:nvSpPr>
          <p:cNvPr id="20" name="Title 1"/>
          <p:cNvSpPr>
            <a:spLocks noGrp="1"/>
          </p:cNvSpPr>
          <p:nvPr>
            <p:ph type="title"/>
          </p:nvPr>
        </p:nvSpPr>
        <p:spPr>
          <a:xfrm>
            <a:off x="1727200" y="228605"/>
            <a:ext cx="9855200" cy="685801"/>
          </a:xfrm>
          <a:prstGeom prst="rect">
            <a:avLst/>
          </a:prstGeom>
        </p:spPr>
        <p:txBody>
          <a:bodyPr/>
          <a:lstStyle>
            <a:lvl1pPr algn="l">
              <a:defRPr>
                <a:solidFill>
                  <a:schemeClr val="bg1"/>
                </a:solidFill>
                <a:latin typeface="Georgia" pitchFamily="18" charset="0"/>
              </a:defRPr>
            </a:lvl1pPr>
          </a:lstStyle>
          <a:p>
            <a:r>
              <a:rPr lang="en-US"/>
              <a:t>Click to edit Master title style</a:t>
            </a:r>
            <a:endParaRPr lang="en-US" dirty="0"/>
          </a:p>
        </p:txBody>
      </p:sp>
      <p:sp>
        <p:nvSpPr>
          <p:cNvPr id="3" name="Content Placeholder 2"/>
          <p:cNvSpPr>
            <a:spLocks noGrp="1"/>
          </p:cNvSpPr>
          <p:nvPr>
            <p:ph sz="half" idx="1"/>
          </p:nvPr>
        </p:nvSpPr>
        <p:spPr>
          <a:xfrm>
            <a:off x="609600" y="1600205"/>
            <a:ext cx="5384800" cy="4525963"/>
          </a:xfrm>
        </p:spPr>
        <p:txBody>
          <a:bodyPr/>
          <a:lstStyle>
            <a:lvl1pPr>
              <a:defRPr sz="2800">
                <a:solidFill>
                  <a:srgbClr val="0F4887"/>
                </a:solidFill>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00205"/>
            <a:ext cx="5384800" cy="4525963"/>
          </a:xfrm>
        </p:spPr>
        <p:txBody>
          <a:bodyPr/>
          <a:lstStyle>
            <a:lvl1pPr>
              <a:defRPr sz="2800">
                <a:solidFill>
                  <a:srgbClr val="0F4887"/>
                </a:solidFill>
                <a:latin typeface="Georgia" pitchFamily="18" charset="0"/>
              </a:defRPr>
            </a:lvl1pPr>
            <a:lvl2pPr>
              <a:defRPr sz="2400">
                <a:latin typeface="Georgia" pitchFamily="18" charset="0"/>
              </a:defRPr>
            </a:lvl2pPr>
            <a:lvl3pPr>
              <a:defRPr sz="2000">
                <a:latin typeface="Georgia" pitchFamily="18" charset="0"/>
              </a:defRPr>
            </a:lvl3pPr>
            <a:lvl4pPr>
              <a:defRPr sz="1800">
                <a:latin typeface="Georgia" pitchFamily="18" charset="0"/>
              </a:defRPr>
            </a:lvl4pPr>
            <a:lvl5pPr>
              <a:defRPr sz="1800">
                <a:latin typeface="Georgia" pitchFamily="18" charset="0"/>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lvl1pPr>
              <a:defRPr>
                <a:solidFill>
                  <a:schemeClr val="bg1"/>
                </a:solidFill>
                <a:latin typeface="Georgia" pitchFamily="18"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bg1"/>
                </a:solidFill>
                <a:latin typeface="Georgia" pitchFamily="18" charset="0"/>
              </a:defRPr>
            </a:lvl1pPr>
          </a:lstStyle>
          <a:p>
            <a:fld id="{D02EFB9C-E538-4838-85C0-57F55CFFDC61}" type="slidenum">
              <a:rPr lang="en-US" smtClean="0"/>
              <a:pPr/>
              <a:t>‹#›</a:t>
            </a:fld>
            <a:endParaRPr lang="en-US" dirty="0"/>
          </a:p>
        </p:txBody>
      </p:sp>
      <p:pic>
        <p:nvPicPr>
          <p:cNvPr id="2" name="Picture 1">
            <a:extLst>
              <a:ext uri="{FF2B5EF4-FFF2-40B4-BE49-F238E27FC236}">
                <a16:creationId xmlns:a16="http://schemas.microsoft.com/office/drawing/2014/main" id="{0DABE347-F836-D647-387B-D5AA9121586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6400" y="152400"/>
            <a:ext cx="914400" cy="914400"/>
          </a:xfrm>
          <a:prstGeom prst="rect">
            <a:avLst/>
          </a:prstGeom>
        </p:spPr>
      </p:pic>
      <p:pic>
        <p:nvPicPr>
          <p:cNvPr id="8" name="Picture 7">
            <a:extLst>
              <a:ext uri="{FF2B5EF4-FFF2-40B4-BE49-F238E27FC236}">
                <a16:creationId xmlns:a16="http://schemas.microsoft.com/office/drawing/2014/main" id="{2AA65CA9-52AF-B327-E653-264F277A76E4}"/>
              </a:ext>
            </a:extLst>
          </p:cNvPr>
          <p:cNvPicPr>
            <a:picLocks noChangeAspect="1"/>
          </p:cNvPicPr>
          <p:nvPr userDrawn="1"/>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0897" y="6332795"/>
            <a:ext cx="1998696" cy="444915"/>
          </a:xfrm>
          <a:prstGeom prst="rect">
            <a:avLst/>
          </a:prstGeom>
        </p:spPr>
      </p:pic>
    </p:spTree>
    <p:extLst>
      <p:ext uri="{BB962C8B-B14F-4D97-AF65-F5344CB8AC3E}">
        <p14:creationId xmlns:p14="http://schemas.microsoft.com/office/powerpoint/2010/main" val="211347263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p:cNvSpPr/>
          <p:nvPr userDrawn="1"/>
        </p:nvSpPr>
        <p:spPr>
          <a:xfrm>
            <a:off x="0" y="6224849"/>
            <a:ext cx="12192000" cy="164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7" name="Rectangle 6"/>
          <p:cNvSpPr/>
          <p:nvPr userDrawn="1"/>
        </p:nvSpPr>
        <p:spPr>
          <a:xfrm>
            <a:off x="0" y="1066805"/>
            <a:ext cx="12192000" cy="1523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5"/>
            <a:ext cx="12192000" cy="1172095"/>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0" y="6248401"/>
            <a:ext cx="12192000" cy="609600"/>
          </a:xfrm>
          <a:prstGeom prst="rect">
            <a:avLst/>
          </a:prstGeom>
        </p:spPr>
      </p:pic>
      <p:sp>
        <p:nvSpPr>
          <p:cNvPr id="10" name="Title 1"/>
          <p:cNvSpPr>
            <a:spLocks noGrp="1"/>
          </p:cNvSpPr>
          <p:nvPr>
            <p:ph type="title"/>
          </p:nvPr>
        </p:nvSpPr>
        <p:spPr>
          <a:xfrm>
            <a:off x="1727200" y="228605"/>
            <a:ext cx="9855200" cy="685801"/>
          </a:xfrm>
          <a:prstGeom prst="rect">
            <a:avLst/>
          </a:prstGeom>
        </p:spPr>
        <p:txBody>
          <a:bodyPr/>
          <a:lstStyle>
            <a:lvl1pPr algn="l">
              <a:defRPr>
                <a:solidFill>
                  <a:schemeClr val="bg1"/>
                </a:solidFill>
                <a:latin typeface="Georgia" pitchFamily="18" charset="0"/>
              </a:defRPr>
            </a:lvl1pPr>
          </a:lstStyle>
          <a:p>
            <a:r>
              <a:rPr lang="en-US"/>
              <a:t>Click to edit Master title style</a:t>
            </a:r>
            <a:endParaRPr lang="en-US" dirty="0"/>
          </a:p>
        </p:txBody>
      </p:sp>
      <p:sp>
        <p:nvSpPr>
          <p:cNvPr id="4" name="Footer Placeholder 3"/>
          <p:cNvSpPr>
            <a:spLocks noGrp="1"/>
          </p:cNvSpPr>
          <p:nvPr>
            <p:ph type="ftr" sz="quarter" idx="11"/>
          </p:nvPr>
        </p:nvSpPr>
        <p:spPr/>
        <p:txBody>
          <a:bodyPr/>
          <a:lstStyle>
            <a:lvl1pPr>
              <a:defRPr>
                <a:solidFill>
                  <a:schemeClr val="bg1"/>
                </a:solidFill>
                <a:latin typeface="Georgia" pitchFamily="18" charset="0"/>
              </a:defRPr>
            </a:lvl1pPr>
          </a:lstStyle>
          <a:p>
            <a:endParaRPr lang="en-US" dirty="0"/>
          </a:p>
        </p:txBody>
      </p:sp>
      <p:sp>
        <p:nvSpPr>
          <p:cNvPr id="5" name="Slide Number Placeholder 4"/>
          <p:cNvSpPr>
            <a:spLocks noGrp="1"/>
          </p:cNvSpPr>
          <p:nvPr>
            <p:ph type="sldNum" sz="quarter" idx="12"/>
          </p:nvPr>
        </p:nvSpPr>
        <p:spPr/>
        <p:txBody>
          <a:bodyPr/>
          <a:lstStyle>
            <a:lvl1pPr>
              <a:defRPr>
                <a:solidFill>
                  <a:schemeClr val="bg1"/>
                </a:solidFill>
                <a:latin typeface="Georgia" pitchFamily="18" charset="0"/>
              </a:defRPr>
            </a:lvl1pPr>
          </a:lstStyle>
          <a:p>
            <a:fld id="{D02EFB9C-E538-4838-85C0-57F55CFFDC61}" type="slidenum">
              <a:rPr lang="en-US" smtClean="0"/>
              <a:pPr/>
              <a:t>‹#›</a:t>
            </a:fld>
            <a:endParaRPr lang="en-US" dirty="0"/>
          </a:p>
        </p:txBody>
      </p:sp>
      <p:pic>
        <p:nvPicPr>
          <p:cNvPr id="12" name="Picture 11">
            <a:extLst>
              <a:ext uri="{FF2B5EF4-FFF2-40B4-BE49-F238E27FC236}">
                <a16:creationId xmlns:a16="http://schemas.microsoft.com/office/drawing/2014/main" id="{40EC2497-0FDB-26A9-6CDE-C662D1A984F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06400" y="152400"/>
            <a:ext cx="914400" cy="914400"/>
          </a:xfrm>
          <a:prstGeom prst="rect">
            <a:avLst/>
          </a:prstGeom>
        </p:spPr>
      </p:pic>
      <p:pic>
        <p:nvPicPr>
          <p:cNvPr id="2" name="Picture 1">
            <a:extLst>
              <a:ext uri="{FF2B5EF4-FFF2-40B4-BE49-F238E27FC236}">
                <a16:creationId xmlns:a16="http://schemas.microsoft.com/office/drawing/2014/main" id="{15B592FC-1E02-47A3-F2C2-F0993883E8D8}"/>
              </a:ext>
            </a:extLst>
          </p:cNvPr>
          <p:cNvPicPr>
            <a:picLocks noChangeAspect="1"/>
          </p:cNvPicPr>
          <p:nvPr userDrawn="1"/>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0897" y="6332795"/>
            <a:ext cx="1998696" cy="444915"/>
          </a:xfrm>
          <a:prstGeom prst="rect">
            <a:avLst/>
          </a:prstGeom>
        </p:spPr>
      </p:pic>
    </p:spTree>
    <p:extLst>
      <p:ext uri="{BB962C8B-B14F-4D97-AF65-F5344CB8AC3E}">
        <p14:creationId xmlns:p14="http://schemas.microsoft.com/office/powerpoint/2010/main" val="36368512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a:xfrm>
            <a:off x="609600" y="6356355"/>
            <a:ext cx="2844800" cy="365125"/>
          </a:xfrm>
          <a:prstGeom prst="rect">
            <a:avLst/>
          </a:prstGeom>
        </p:spPr>
        <p:txBody>
          <a:bodyPr/>
          <a:lstStyle>
            <a:lvl1pPr>
              <a:defRPr>
                <a:solidFill>
                  <a:schemeClr val="bg1"/>
                </a:solidFill>
                <a:latin typeface="Georgia" pitchFamily="18" charset="0"/>
              </a:defRPr>
            </a:lvl1pPr>
          </a:lstStyle>
          <a:p>
            <a:fld id="{366CBDCC-DA41-4A65-BC42-E352E8C9FB62}" type="datetime1">
              <a:rPr lang="en-US" smtClean="0"/>
              <a:t>9/23/2024</a:t>
            </a:fld>
            <a:endParaRPr lang="en-US" dirty="0"/>
          </a:p>
        </p:txBody>
      </p:sp>
      <p:sp>
        <p:nvSpPr>
          <p:cNvPr id="3" name="Footer Placeholder 2"/>
          <p:cNvSpPr>
            <a:spLocks noGrp="1"/>
          </p:cNvSpPr>
          <p:nvPr>
            <p:ph type="ftr" sz="quarter" idx="11"/>
          </p:nvPr>
        </p:nvSpPr>
        <p:spPr/>
        <p:txBody>
          <a:bodyPr/>
          <a:lstStyle>
            <a:lvl1pPr>
              <a:defRPr>
                <a:solidFill>
                  <a:schemeClr val="bg1"/>
                </a:solidFill>
                <a:latin typeface="Georgia" pitchFamily="18" charset="0"/>
              </a:defRPr>
            </a:lvl1pPr>
          </a:lstStyle>
          <a:p>
            <a:endParaRPr lang="en-US" dirty="0"/>
          </a:p>
        </p:txBody>
      </p:sp>
      <p:sp>
        <p:nvSpPr>
          <p:cNvPr id="4" name="Slide Number Placeholder 3"/>
          <p:cNvSpPr>
            <a:spLocks noGrp="1"/>
          </p:cNvSpPr>
          <p:nvPr>
            <p:ph type="sldNum" sz="quarter" idx="12"/>
          </p:nvPr>
        </p:nvSpPr>
        <p:spPr/>
        <p:txBody>
          <a:bodyPr/>
          <a:lstStyle>
            <a:lvl1pPr>
              <a:defRPr>
                <a:solidFill>
                  <a:schemeClr val="bg1"/>
                </a:solidFill>
                <a:latin typeface="Georgia" pitchFamily="18" charset="0"/>
              </a:defRPr>
            </a:lvl1pPr>
          </a:lstStyle>
          <a:p>
            <a:fld id="{D02EFB9C-E538-4838-85C0-57F55CFFDC61}" type="slidenum">
              <a:rPr lang="en-US" smtClean="0"/>
              <a:pPr/>
              <a:t>‹#›</a:t>
            </a:fld>
            <a:endParaRPr lang="en-US" dirty="0"/>
          </a:p>
        </p:txBody>
      </p:sp>
      <p:pic>
        <p:nvPicPr>
          <p:cNvPr id="12" name="Picture 11">
            <a:extLst>
              <a:ext uri="{FF2B5EF4-FFF2-40B4-BE49-F238E27FC236}">
                <a16:creationId xmlns:a16="http://schemas.microsoft.com/office/drawing/2014/main" id="{95D2737C-FF02-2B68-0E6D-A9B4A192BD9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250953" y="461963"/>
            <a:ext cx="3244847" cy="716662"/>
          </a:xfrm>
          <a:prstGeom prst="rect">
            <a:avLst/>
          </a:prstGeom>
        </p:spPr>
      </p:pic>
    </p:spTree>
    <p:extLst>
      <p:ext uri="{BB962C8B-B14F-4D97-AF65-F5344CB8AC3E}">
        <p14:creationId xmlns:p14="http://schemas.microsoft.com/office/powerpoint/2010/main" val="3054867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41988847"/>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391443030"/>
      </p:ext>
    </p:extLst>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222256869"/>
      </p:ext>
    </p:extLst>
  </p:cSld>
  <p:clrMapOvr>
    <a:masterClrMapping/>
  </p:clrMapOvr>
  <p:hf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289015457"/>
      </p:ext>
    </p:extLst>
  </p:cSld>
  <p:clrMapOvr>
    <a:masterClrMapping/>
  </p:clrMapOvr>
  <p:hf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019812439"/>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2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7" name="Slide Number Placeholder 5"/>
          <p:cNvSpPr txBox="1">
            <a:spLocks/>
          </p:cNvSpPr>
          <p:nvPr userDrawn="1"/>
        </p:nvSpPr>
        <p:spPr>
          <a:xfrm>
            <a:off x="9250441" y="6400237"/>
            <a:ext cx="2844800" cy="365125"/>
          </a:xfrm>
          <a:prstGeom prst="rect">
            <a:avLst/>
          </a:prstGeom>
        </p:spPr>
        <p:txBody>
          <a:bodyPr vert="horz" lIns="68580" tIns="34290" rIns="68580" bIns="34290" rtlCol="0" anchor="ctr"/>
          <a:lstStyle>
            <a:defPPr>
              <a:defRPr lang="en-US"/>
            </a:defPPr>
            <a:lvl1pPr marL="0" algn="r" defTabSz="457200" rtl="0" eaLnBrk="1" latinLnBrk="0" hangingPunct="1">
              <a:defRPr sz="12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D983F1FA-211D-3044-9E35-958DFBC26156}" type="slidenum">
              <a:rPr lang="en-US" sz="900" smtClean="0">
                <a:solidFill>
                  <a:prstClr val="white"/>
                </a:solidFill>
              </a:rPr>
              <a:pPr/>
              <a:t>‹#›</a:t>
            </a:fld>
            <a:endParaRPr lang="en-US" sz="900" dirty="0">
              <a:solidFill>
                <a:prstClr val="white"/>
              </a:solidFill>
            </a:endParaRPr>
          </a:p>
        </p:txBody>
      </p:sp>
    </p:spTree>
    <p:extLst>
      <p:ext uri="{BB962C8B-B14F-4D97-AF65-F5344CB8AC3E}">
        <p14:creationId xmlns:p14="http://schemas.microsoft.com/office/powerpoint/2010/main" val="3116524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50804749"/>
      </p:ext>
    </p:extLst>
  </p:cSld>
  <p:clrMapOvr>
    <a:masterClrMapping/>
  </p:clrMapOvr>
  <p:hf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1619719"/>
      </p:ext>
    </p:extLst>
  </p:cSld>
  <p:clrMapOvr>
    <a:masterClrMapping/>
  </p:clrMapOvr>
  <p:hf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72814736"/>
      </p:ext>
    </p:extLst>
  </p:cSld>
  <p:clrMapOvr>
    <a:masterClrMapping/>
  </p:clrMapOvr>
  <p:hf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708054959"/>
      </p:ext>
    </p:extLst>
  </p:cSld>
  <p:clrMapOvr>
    <a:masterClrMapping/>
  </p:clrMapOvr>
  <p:hf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928359147"/>
      </p:ext>
    </p:extLst>
  </p:cSld>
  <p:clrMapOvr>
    <a:masterClrMapping/>
  </p:clrMapOvr>
  <p:hf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9503630"/>
      </p:ext>
    </p:extLst>
  </p:cSld>
  <p:clrMapOvr>
    <a:masterClrMapping/>
  </p:clrMapOvr>
  <p:hf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0736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014612944"/>
      </p:ext>
    </p:extLst>
  </p:cSld>
  <p:clrMapOvr>
    <a:masterClrMapping/>
  </p:clrMapOvr>
  <p:hf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FB73DA-5FDE-45B5-BAA4-C61223CC44F6}" type="slidenum">
              <a:rPr lang="en-US" smtClean="0"/>
              <a:pPr/>
              <a:t>‹#›</a:t>
            </a:fld>
            <a:endParaRPr lang="en-US" dirty="0"/>
          </a:p>
        </p:txBody>
      </p:sp>
    </p:spTree>
    <p:extLst>
      <p:ext uri="{BB962C8B-B14F-4D97-AF65-F5344CB8AC3E}">
        <p14:creationId xmlns:p14="http://schemas.microsoft.com/office/powerpoint/2010/main" val="12282028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3842859044"/>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F0E658E0-7378-4E50-8854-190E0019B96D}"/>
              </a:ext>
            </a:extLst>
          </p:cNvPr>
          <p:cNvGraphicFramePr>
            <a:graphicFrameLocks noChangeAspect="1"/>
          </p:cNvGraphicFramePr>
          <p:nvPr userDrawn="1">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F0E658E0-7378-4E50-8854-190E0019B96D}"/>
                          </a:ext>
                        </a:extLst>
                      </p:cNvPr>
                      <p:cNvPicPr/>
                      <p:nvPr/>
                    </p:nvPicPr>
                    <p:blipFill>
                      <a:blip r:embed="rId4"/>
                      <a:stretch>
                        <a:fillRect/>
                      </a:stretch>
                    </p:blipFill>
                    <p:spPr>
                      <a:xfrm>
                        <a:off x="2119" y="1593"/>
                        <a:ext cx="2116" cy="1587"/>
                      </a:xfrm>
                      <a:prstGeom prst="rect">
                        <a:avLst/>
                      </a:prstGeom>
                    </p:spPr>
                  </p:pic>
                </p:oleObj>
              </mc:Fallback>
            </mc:AlternateContent>
          </a:graphicData>
        </a:graphic>
      </p:graphicFrame>
      <p:sp>
        <p:nvSpPr>
          <p:cNvPr id="3" name="Content Placeholder 2"/>
          <p:cNvSpPr>
            <a:spLocks noGrp="1"/>
          </p:cNvSpPr>
          <p:nvPr>
            <p:ph idx="1"/>
          </p:nvPr>
        </p:nvSpPr>
        <p:spPr>
          <a:xfrm>
            <a:off x="609600" y="990605"/>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5" name="Rectangle 4"/>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7"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Click to edit Slide Maser Style</a:t>
            </a:r>
            <a:endParaRPr lang="en-US" sz="2700" u="sng" dirty="0"/>
          </a:p>
        </p:txBody>
      </p:sp>
    </p:spTree>
    <p:extLst>
      <p:ext uri="{BB962C8B-B14F-4D97-AF65-F5344CB8AC3E}">
        <p14:creationId xmlns:p14="http://schemas.microsoft.com/office/powerpoint/2010/main" val="33658743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a:p>
        </p:txBody>
      </p:sp>
    </p:spTree>
    <p:extLst>
      <p:ext uri="{BB962C8B-B14F-4D97-AF65-F5344CB8AC3E}">
        <p14:creationId xmlns:p14="http://schemas.microsoft.com/office/powerpoint/2010/main" val="6313739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4001505637"/>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Tree>
    <p:extLst>
      <p:ext uri="{BB962C8B-B14F-4D97-AF65-F5344CB8AC3E}">
        <p14:creationId xmlns:p14="http://schemas.microsoft.com/office/powerpoint/2010/main" val="29447863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481290055"/>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767165274"/>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46709437"/>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2677801214"/>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0B18D57-13A5-4968-950D-8FEF41FA4399}" type="slidenum">
              <a:rPr lang="en-US" smtClean="0"/>
              <a:pPr/>
              <a:t>‹#›</a:t>
            </a:fld>
            <a:endParaRPr lang="en-US" dirty="0"/>
          </a:p>
        </p:txBody>
      </p:sp>
    </p:spTree>
    <p:extLst>
      <p:ext uri="{BB962C8B-B14F-4D97-AF65-F5344CB8AC3E}">
        <p14:creationId xmlns:p14="http://schemas.microsoft.com/office/powerpoint/2010/main" val="1210371244"/>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Arial" panose="020B0604020202020204" pitchFamily="34" charset="0"/>
                <a:cs typeface="Arial" panose="020B0604020202020204" pitchFamily="34" charset="0"/>
              </a:defRPr>
            </a:lvl1pPr>
          </a:lstStyle>
          <a:p>
            <a:endParaRPr lang="en-US" dirty="0"/>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8794672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93236"/>
            <a:ext cx="10515600" cy="4882058"/>
          </a:xfrm>
          <a:prstGeom prst="rect">
            <a:avLst/>
          </a:prstGeo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lvl1pPr>
              <a:defRPr/>
            </a:lvl1pPr>
          </a:lstStyle>
          <a:p>
            <a:fld id="{E2FB73DA-5FDE-45B5-BAA4-C61223CC44F6}" type="slidenum">
              <a:rPr lang="en-US" smtClean="0"/>
              <a:pPr/>
              <a:t>‹#›</a:t>
            </a:fld>
            <a:endParaRPr lang="en-US" dirty="0"/>
          </a:p>
        </p:txBody>
      </p:sp>
      <p:sp>
        <p:nvSpPr>
          <p:cNvPr id="9" name="Title 1"/>
          <p:cNvSpPr>
            <a:spLocks noGrp="1"/>
          </p:cNvSpPr>
          <p:nvPr>
            <p:ph type="title"/>
          </p:nvPr>
        </p:nvSpPr>
        <p:spPr>
          <a:xfrm>
            <a:off x="286871" y="134472"/>
            <a:ext cx="8450731" cy="981732"/>
          </a:xfrm>
          <a:prstGeom prst="rect">
            <a:avLst/>
          </a:prstGeom>
        </p:spPr>
        <p:txBody>
          <a:bodyPr anchor="ctr"/>
          <a:lstStyle>
            <a:lvl1pPr>
              <a:defRPr sz="3200" b="1">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4276730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691BECE9-3A03-40B9-9D97-28993E0926CF}"/>
              </a:ext>
            </a:extLst>
          </p:cNvPr>
          <p:cNvGraphicFramePr>
            <a:graphicFrameLocks noChangeAspect="1"/>
          </p:cNvGraphicFramePr>
          <p:nvPr userDrawn="1">
            <p:custDataLst>
              <p:tags r:id="rId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2" name="Object 1" hidden="1">
                        <a:extLst>
                          <a:ext uri="{FF2B5EF4-FFF2-40B4-BE49-F238E27FC236}">
                            <a16:creationId xmlns:a16="http://schemas.microsoft.com/office/drawing/2014/main" id="{691BECE9-3A03-40B9-9D97-28993E0926CF}"/>
                          </a:ext>
                        </a:extLst>
                      </p:cNvPr>
                      <p:cNvPicPr/>
                      <p:nvPr/>
                    </p:nvPicPr>
                    <p:blipFill>
                      <a:blip r:embed="rId4"/>
                      <a:stretch>
                        <a:fillRect/>
                      </a:stretch>
                    </p:blipFill>
                    <p:spPr>
                      <a:xfrm>
                        <a:off x="2119" y="1593"/>
                        <a:ext cx="2116" cy="1587"/>
                      </a:xfrm>
                      <a:prstGeom prst="rect">
                        <a:avLst/>
                      </a:prstGeom>
                    </p:spPr>
                  </p:pic>
                </p:oleObj>
              </mc:Fallback>
            </mc:AlternateContent>
          </a:graphicData>
        </a:graphic>
      </p:graphicFrame>
      <p:sp>
        <p:nvSpPr>
          <p:cNvPr id="5" name="Slide Number Placeholder 4"/>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
        <p:nvSpPr>
          <p:cNvPr id="4" name="Rectangle 3"/>
          <p:cNvSpPr/>
          <p:nvPr userDrawn="1"/>
        </p:nvSpPr>
        <p:spPr>
          <a:xfrm>
            <a:off x="0" y="-76200"/>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6" name="Title 1"/>
          <p:cNvSpPr>
            <a:spLocks noGrp="1"/>
          </p:cNvSpPr>
          <p:nvPr>
            <p:ph type="title" hasCustomPrompt="1"/>
          </p:nvPr>
        </p:nvSpPr>
        <p:spPr>
          <a:xfrm>
            <a:off x="0" y="-76200"/>
            <a:ext cx="12192000" cy="731520"/>
          </a:xfrm>
        </p:spPr>
        <p:txBody>
          <a:bodyPr>
            <a:normAutofit/>
          </a:bodyPr>
          <a:lstStyle>
            <a:lvl1pPr>
              <a:defRPr b="1" baseline="0">
                <a:solidFill>
                  <a:schemeClr val="bg1"/>
                </a:solidFill>
              </a:defRPr>
            </a:lvl1pPr>
          </a:lstStyle>
          <a:p>
            <a:r>
              <a:rPr lang="en-US" sz="2700" dirty="0"/>
              <a:t>Click to edit Slide Maser Style</a:t>
            </a:r>
            <a:endParaRPr lang="en-US" sz="2700" u="sng" dirty="0"/>
          </a:p>
        </p:txBody>
      </p:sp>
    </p:spTree>
    <p:extLst>
      <p:ext uri="{BB962C8B-B14F-4D97-AF65-F5344CB8AC3E}">
        <p14:creationId xmlns:p14="http://schemas.microsoft.com/office/powerpoint/2010/main" val="12694199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458073"/>
            <a:ext cx="5156200" cy="4808257"/>
          </a:xfrm>
          <a:prstGeom prst="rect">
            <a:avLst/>
          </a:prstGeo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458073"/>
            <a:ext cx="5156200" cy="4790328"/>
          </a:xfrm>
          <a:prstGeom prst="rect">
            <a:avLst/>
          </a:prstGeom>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p:txBody>
          <a:bodyPr/>
          <a:lstStyle/>
          <a:p>
            <a:fld id="{60B18D57-13A5-4968-950D-8FEF41FA4399}" type="slidenum">
              <a:rPr lang="en-US" smtClean="0"/>
              <a:t>‹#›</a:t>
            </a:fld>
            <a:endParaRPr lang="en-US" dirty="0"/>
          </a:p>
        </p:txBody>
      </p:sp>
      <p:sp>
        <p:nvSpPr>
          <p:cNvPr id="10" name="Title 1"/>
          <p:cNvSpPr>
            <a:spLocks noGrp="1"/>
          </p:cNvSpPr>
          <p:nvPr>
            <p:ph type="title"/>
          </p:nvPr>
        </p:nvSpPr>
        <p:spPr>
          <a:xfrm>
            <a:off x="286871" y="134472"/>
            <a:ext cx="8450731" cy="981732"/>
          </a:xfrm>
          <a:prstGeom prst="rect">
            <a:avLst/>
          </a:prstGeom>
        </p:spPr>
        <p:txBody>
          <a:bodyPr anchor="ctr"/>
          <a:lstStyle>
            <a:lvl1pPr>
              <a:defRPr sz="3200" b="1">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146433871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0B18D57-13A5-4968-950D-8FEF41FA4399}" type="slidenum">
              <a:rPr lang="en-US" smtClean="0"/>
              <a:t>‹#›</a:t>
            </a:fld>
            <a:endParaRPr lang="en-US" dirty="0"/>
          </a:p>
        </p:txBody>
      </p:sp>
      <p:sp>
        <p:nvSpPr>
          <p:cNvPr id="10" name="Table Placeholder 9"/>
          <p:cNvSpPr>
            <a:spLocks noGrp="1"/>
          </p:cNvSpPr>
          <p:nvPr>
            <p:ph type="tbl" sz="quarter" idx="13"/>
          </p:nvPr>
        </p:nvSpPr>
        <p:spPr>
          <a:xfrm>
            <a:off x="812801" y="1524000"/>
            <a:ext cx="10540999" cy="4724400"/>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icon to add table</a:t>
            </a:r>
          </a:p>
        </p:txBody>
      </p:sp>
      <p:sp>
        <p:nvSpPr>
          <p:cNvPr id="11" name="Title 1"/>
          <p:cNvSpPr>
            <a:spLocks noGrp="1"/>
          </p:cNvSpPr>
          <p:nvPr>
            <p:ph type="title"/>
          </p:nvPr>
        </p:nvSpPr>
        <p:spPr>
          <a:xfrm>
            <a:off x="286871" y="134472"/>
            <a:ext cx="8450731" cy="981732"/>
          </a:xfrm>
          <a:prstGeom prst="rect">
            <a:avLst/>
          </a:prstGeom>
        </p:spPr>
        <p:txBody>
          <a:bodyPr anchor="ctr"/>
          <a:lstStyle>
            <a:lvl1pPr>
              <a:defRPr sz="3200" b="1">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2809675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0B18D57-13A5-4968-950D-8FEF41FA4399}" type="slidenum">
              <a:rPr lang="en-US" smtClean="0"/>
              <a:t>‹#›</a:t>
            </a:fld>
            <a:endParaRPr lang="en-US" dirty="0"/>
          </a:p>
        </p:txBody>
      </p:sp>
      <p:sp>
        <p:nvSpPr>
          <p:cNvPr id="11" name="Chart Placeholder 10"/>
          <p:cNvSpPr>
            <a:spLocks noGrp="1"/>
          </p:cNvSpPr>
          <p:nvPr>
            <p:ph type="chart" sz="quarter" idx="11"/>
          </p:nvPr>
        </p:nvSpPr>
        <p:spPr>
          <a:xfrm>
            <a:off x="860613" y="1515035"/>
            <a:ext cx="10493188" cy="4661928"/>
          </a:xfrm>
          <a:prstGeom prst="rect">
            <a:avLst/>
          </a:prstGeom>
        </p:spPr>
        <p:txBody>
          <a:bodyPr/>
          <a:lstStyle>
            <a:lvl1pPr>
              <a:defRPr>
                <a:latin typeface="Times New Roman" panose="02020603050405020304" pitchFamily="18" charset="0"/>
                <a:cs typeface="Times New Roman" panose="02020603050405020304" pitchFamily="18" charset="0"/>
              </a:defRPr>
            </a:lvl1pPr>
          </a:lstStyle>
          <a:p>
            <a:r>
              <a:rPr lang="en-US" dirty="0"/>
              <a:t>Click icon to add chart</a:t>
            </a:r>
          </a:p>
        </p:txBody>
      </p:sp>
      <p:sp>
        <p:nvSpPr>
          <p:cNvPr id="12" name="Title 1"/>
          <p:cNvSpPr>
            <a:spLocks noGrp="1"/>
          </p:cNvSpPr>
          <p:nvPr>
            <p:ph type="title"/>
          </p:nvPr>
        </p:nvSpPr>
        <p:spPr>
          <a:xfrm>
            <a:off x="286871" y="134472"/>
            <a:ext cx="8450731" cy="981732"/>
          </a:xfrm>
          <a:prstGeom prst="rect">
            <a:avLst/>
          </a:prstGeom>
        </p:spPr>
        <p:txBody>
          <a:bodyPr anchor="ctr"/>
          <a:lstStyle>
            <a:lvl1pPr>
              <a:defRPr sz="3200" b="1">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38187145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0B18D57-13A5-4968-950D-8FEF41FA4399}" type="slidenum">
              <a:rPr lang="en-US" smtClean="0"/>
              <a:t>‹#›</a:t>
            </a:fld>
            <a:endParaRPr lang="en-US" dirty="0"/>
          </a:p>
        </p:txBody>
      </p:sp>
      <p:sp>
        <p:nvSpPr>
          <p:cNvPr id="8" name="Title 1"/>
          <p:cNvSpPr>
            <a:spLocks noGrp="1"/>
          </p:cNvSpPr>
          <p:nvPr>
            <p:ph type="title"/>
          </p:nvPr>
        </p:nvSpPr>
        <p:spPr>
          <a:xfrm>
            <a:off x="286871" y="134472"/>
            <a:ext cx="8450731" cy="981732"/>
          </a:xfrm>
          <a:prstGeom prst="rect">
            <a:avLst/>
          </a:prstGeom>
        </p:spPr>
        <p:txBody>
          <a:bodyPr anchor="ctr"/>
          <a:lstStyle>
            <a:lvl1pPr>
              <a:defRPr sz="3200" b="1">
                <a:latin typeface="Times New Roman" panose="02020603050405020304" pitchFamily="18" charset="0"/>
                <a:cs typeface="Times New Roman" panose="02020603050405020304" pitchFamily="18" charset="0"/>
              </a:defRPr>
            </a:lvl1pPr>
          </a:lstStyle>
          <a:p>
            <a:r>
              <a:rPr lang="en-US" dirty="0"/>
              <a:t>Click to edit Master title style</a:t>
            </a:r>
          </a:p>
        </p:txBody>
      </p:sp>
    </p:spTree>
    <p:extLst>
      <p:ext uri="{BB962C8B-B14F-4D97-AF65-F5344CB8AC3E}">
        <p14:creationId xmlns:p14="http://schemas.microsoft.com/office/powerpoint/2010/main" val="6747854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7C4307DE-A0A1-4B2F-B122-7EF6D5D13513}" type="slidenum">
              <a:rPr lang="en-US" smtClean="0"/>
              <a:pPr/>
              <a:t>‹#›</a:t>
            </a:fld>
            <a:endParaRPr lang="en-US" dirty="0"/>
          </a:p>
        </p:txBody>
      </p:sp>
    </p:spTree>
    <p:extLst>
      <p:ext uri="{BB962C8B-B14F-4D97-AF65-F5344CB8AC3E}">
        <p14:creationId xmlns:p14="http://schemas.microsoft.com/office/powerpoint/2010/main" val="61439339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cs typeface="Times New Roman"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Rectangle 3">
            <a:extLst>
              <a:ext uri="{FF2B5EF4-FFF2-40B4-BE49-F238E27FC236}">
                <a16:creationId xmlns:a16="http://schemas.microsoft.com/office/drawing/2014/main" id="{26BEE9FC-F61F-D386-9C1E-F086DD00FC33}"/>
              </a:ext>
            </a:extLst>
          </p:cNvPr>
          <p:cNvSpPr>
            <a:spLocks noGrp="1" noChangeArrowheads="1"/>
          </p:cNvSpPr>
          <p:nvPr>
            <p:ph type="sldNum" sz="quarter" idx="10"/>
          </p:nvPr>
        </p:nvSpPr>
        <p:spPr>
          <a:ln/>
        </p:spPr>
        <p:txBody>
          <a:bodyPr/>
          <a:lstStyle>
            <a:lvl1pPr>
              <a:defRPr/>
            </a:lvl1pPr>
          </a:lstStyle>
          <a:p>
            <a:pPr>
              <a:defRPr/>
            </a:pPr>
            <a:fld id="{FC1881FB-5895-41FC-B47E-8A43FB034698}" type="slidenum">
              <a:rPr lang="en-US" altLang="en-US"/>
              <a:pPr>
                <a:defRPr/>
              </a:pPr>
              <a:t>‹#›</a:t>
            </a:fld>
            <a:endParaRPr lang="en-US" altLang="en-US" dirty="0"/>
          </a:p>
        </p:txBody>
      </p:sp>
    </p:spTree>
    <p:extLst>
      <p:ext uri="{BB962C8B-B14F-4D97-AF65-F5344CB8AC3E}">
        <p14:creationId xmlns:p14="http://schemas.microsoft.com/office/powerpoint/2010/main" val="21867127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DDCDE90F-9389-9F53-1888-7889E9F54209}"/>
              </a:ext>
            </a:extLst>
          </p:cNvPr>
          <p:cNvSpPr>
            <a:spLocks noGrp="1" noChangeArrowheads="1"/>
          </p:cNvSpPr>
          <p:nvPr>
            <p:ph type="sldNum" sz="quarter" idx="10"/>
          </p:nvPr>
        </p:nvSpPr>
        <p:spPr>
          <a:ln/>
        </p:spPr>
        <p:txBody>
          <a:bodyPr/>
          <a:lstStyle>
            <a:lvl1pPr>
              <a:defRPr/>
            </a:lvl1pPr>
          </a:lstStyle>
          <a:p>
            <a:pPr>
              <a:defRPr/>
            </a:pPr>
            <a:fld id="{9C2A089E-FF97-4868-B03D-08BD2BB576EF}" type="slidenum">
              <a:rPr lang="en-US" altLang="en-US"/>
              <a:pPr>
                <a:defRPr/>
              </a:pPr>
              <a:t>‹#›</a:t>
            </a:fld>
            <a:endParaRPr lang="en-US" altLang="en-US" dirty="0"/>
          </a:p>
        </p:txBody>
      </p:sp>
    </p:spTree>
    <p:extLst>
      <p:ext uri="{BB962C8B-B14F-4D97-AF65-F5344CB8AC3E}">
        <p14:creationId xmlns:p14="http://schemas.microsoft.com/office/powerpoint/2010/main" val="32098285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cs typeface="Times New Roman" panose="02020603050405020304" pitchFamily="18" charset="0"/>
              </a:defRPr>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dirty="0"/>
              <a:t>Click to edit Master text styles</a:t>
            </a:r>
          </a:p>
        </p:txBody>
      </p:sp>
      <p:sp>
        <p:nvSpPr>
          <p:cNvPr id="4" name="Rectangle 3">
            <a:extLst>
              <a:ext uri="{FF2B5EF4-FFF2-40B4-BE49-F238E27FC236}">
                <a16:creationId xmlns:a16="http://schemas.microsoft.com/office/drawing/2014/main" id="{9FA08032-F4FB-3C4C-19FF-2EB5160D14AD}"/>
              </a:ext>
            </a:extLst>
          </p:cNvPr>
          <p:cNvSpPr>
            <a:spLocks noGrp="1" noChangeArrowheads="1"/>
          </p:cNvSpPr>
          <p:nvPr>
            <p:ph type="sldNum" sz="quarter" idx="10"/>
          </p:nvPr>
        </p:nvSpPr>
        <p:spPr>
          <a:ln/>
        </p:spPr>
        <p:txBody>
          <a:bodyPr/>
          <a:lstStyle>
            <a:lvl1pPr>
              <a:defRPr/>
            </a:lvl1pPr>
          </a:lstStyle>
          <a:p>
            <a:pPr>
              <a:defRPr/>
            </a:pPr>
            <a:fld id="{64D750D5-81B1-47B4-88D9-0FEC4443D983}" type="slidenum">
              <a:rPr lang="en-US" altLang="en-US"/>
              <a:pPr>
                <a:defRPr/>
              </a:pPr>
              <a:t>‹#›</a:t>
            </a:fld>
            <a:endParaRPr lang="en-US" altLang="en-US" dirty="0"/>
          </a:p>
        </p:txBody>
      </p:sp>
    </p:spTree>
    <p:extLst>
      <p:ext uri="{BB962C8B-B14F-4D97-AF65-F5344CB8AC3E}">
        <p14:creationId xmlns:p14="http://schemas.microsoft.com/office/powerpoint/2010/main" val="397674504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3">
            <a:extLst>
              <a:ext uri="{FF2B5EF4-FFF2-40B4-BE49-F238E27FC236}">
                <a16:creationId xmlns:a16="http://schemas.microsoft.com/office/drawing/2014/main" id="{61B99060-FA84-24AA-C558-B0D6CE22AF68}"/>
              </a:ext>
            </a:extLst>
          </p:cNvPr>
          <p:cNvSpPr>
            <a:spLocks noGrp="1" noChangeArrowheads="1"/>
          </p:cNvSpPr>
          <p:nvPr>
            <p:ph type="sldNum" sz="quarter" idx="10"/>
          </p:nvPr>
        </p:nvSpPr>
        <p:spPr>
          <a:ln/>
        </p:spPr>
        <p:txBody>
          <a:bodyPr/>
          <a:lstStyle>
            <a:lvl1pPr>
              <a:defRPr/>
            </a:lvl1pPr>
          </a:lstStyle>
          <a:p>
            <a:pPr>
              <a:defRPr/>
            </a:pPr>
            <a:fld id="{3BF83722-3BD0-4DE6-B407-BB4CAAA77F16}" type="slidenum">
              <a:rPr lang="en-US" altLang="en-US"/>
              <a:pPr>
                <a:defRPr/>
              </a:pPr>
              <a:t>‹#›</a:t>
            </a:fld>
            <a:endParaRPr lang="en-US" altLang="en-US" dirty="0"/>
          </a:p>
        </p:txBody>
      </p:sp>
    </p:spTree>
    <p:extLst>
      <p:ext uri="{BB962C8B-B14F-4D97-AF65-F5344CB8AC3E}">
        <p14:creationId xmlns:p14="http://schemas.microsoft.com/office/powerpoint/2010/main" val="23006415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cs typeface="Times New Roman" panose="02020603050405020304" pitchFamily="18" charset="0"/>
              </a:defRPr>
            </a:lvl1pPr>
          </a:lstStyle>
          <a:p>
            <a:r>
              <a:rPr lang="en-US" dirty="0"/>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3">
            <a:extLst>
              <a:ext uri="{FF2B5EF4-FFF2-40B4-BE49-F238E27FC236}">
                <a16:creationId xmlns:a16="http://schemas.microsoft.com/office/drawing/2014/main" id="{117F489E-3503-0F6C-3F4E-8B5657320026}"/>
              </a:ext>
            </a:extLst>
          </p:cNvPr>
          <p:cNvSpPr>
            <a:spLocks noGrp="1" noChangeArrowheads="1"/>
          </p:cNvSpPr>
          <p:nvPr>
            <p:ph type="sldNum" sz="quarter" idx="10"/>
          </p:nvPr>
        </p:nvSpPr>
        <p:spPr>
          <a:ln/>
        </p:spPr>
        <p:txBody>
          <a:bodyPr/>
          <a:lstStyle>
            <a:lvl1pPr>
              <a:defRPr/>
            </a:lvl1pPr>
          </a:lstStyle>
          <a:p>
            <a:pPr>
              <a:defRPr/>
            </a:pPr>
            <a:fld id="{8340A8B7-C583-4455-9F55-EF721CDA4D31}" type="slidenum">
              <a:rPr lang="en-US" altLang="en-US"/>
              <a:pPr>
                <a:defRPr/>
              </a:pPr>
              <a:t>‹#›</a:t>
            </a:fld>
            <a:endParaRPr lang="en-US" altLang="en-US" dirty="0"/>
          </a:p>
        </p:txBody>
      </p:sp>
    </p:spTree>
    <p:extLst>
      <p:ext uri="{BB962C8B-B14F-4D97-AF65-F5344CB8AC3E}">
        <p14:creationId xmlns:p14="http://schemas.microsoft.com/office/powerpoint/2010/main" val="3622286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146"/>
            <a:ext cx="4011084" cy="1162051"/>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4766859" y="273060"/>
            <a:ext cx="6815668"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10"/>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426755318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en-US" dirty="0"/>
              <a:t>Click to edit Master title style</a:t>
            </a:r>
          </a:p>
        </p:txBody>
      </p:sp>
      <p:sp>
        <p:nvSpPr>
          <p:cNvPr id="3" name="Rectangle 3">
            <a:extLst>
              <a:ext uri="{FF2B5EF4-FFF2-40B4-BE49-F238E27FC236}">
                <a16:creationId xmlns:a16="http://schemas.microsoft.com/office/drawing/2014/main" id="{A2E4D7F8-FB12-61DB-0B1D-F8817039BDC2}"/>
              </a:ext>
            </a:extLst>
          </p:cNvPr>
          <p:cNvSpPr>
            <a:spLocks noGrp="1" noChangeArrowheads="1"/>
          </p:cNvSpPr>
          <p:nvPr>
            <p:ph type="sldNum" sz="quarter" idx="10"/>
          </p:nvPr>
        </p:nvSpPr>
        <p:spPr>
          <a:ln/>
        </p:spPr>
        <p:txBody>
          <a:bodyPr/>
          <a:lstStyle>
            <a:lvl1pPr>
              <a:defRPr/>
            </a:lvl1pPr>
          </a:lstStyle>
          <a:p>
            <a:pPr>
              <a:defRPr/>
            </a:pPr>
            <a:fld id="{39DC653C-AEEA-41E2-86C6-B8E347560D47}" type="slidenum">
              <a:rPr lang="en-US" altLang="en-US"/>
              <a:pPr>
                <a:defRPr/>
              </a:pPr>
              <a:t>‹#›</a:t>
            </a:fld>
            <a:endParaRPr lang="en-US" altLang="en-US" dirty="0"/>
          </a:p>
        </p:txBody>
      </p:sp>
    </p:spTree>
    <p:extLst>
      <p:ext uri="{BB962C8B-B14F-4D97-AF65-F5344CB8AC3E}">
        <p14:creationId xmlns:p14="http://schemas.microsoft.com/office/powerpoint/2010/main" val="16333170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5187EB2C-67D6-0259-0E42-BA8781443A1A}"/>
              </a:ext>
            </a:extLst>
          </p:cNvPr>
          <p:cNvSpPr>
            <a:spLocks noGrp="1" noChangeArrowheads="1"/>
          </p:cNvSpPr>
          <p:nvPr>
            <p:ph type="sldNum" sz="quarter" idx="10"/>
          </p:nvPr>
        </p:nvSpPr>
        <p:spPr>
          <a:ln/>
        </p:spPr>
        <p:txBody>
          <a:bodyPr/>
          <a:lstStyle>
            <a:lvl1pPr>
              <a:defRPr/>
            </a:lvl1pPr>
          </a:lstStyle>
          <a:p>
            <a:pPr>
              <a:defRPr/>
            </a:pPr>
            <a:fld id="{F8D94DE4-D146-4270-A63F-81A863D80C80}" type="slidenum">
              <a:rPr lang="en-US" altLang="en-US"/>
              <a:pPr>
                <a:defRPr/>
              </a:pPr>
              <a:t>‹#›</a:t>
            </a:fld>
            <a:endParaRPr lang="en-US" altLang="en-US" dirty="0"/>
          </a:p>
        </p:txBody>
      </p:sp>
    </p:spTree>
    <p:extLst>
      <p:ext uri="{BB962C8B-B14F-4D97-AF65-F5344CB8AC3E}">
        <p14:creationId xmlns:p14="http://schemas.microsoft.com/office/powerpoint/2010/main" val="25107276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cs typeface="Times New Roman" panose="02020603050405020304" pitchFamily="18" charset="0"/>
              </a:defRPr>
            </a:lvl1pPr>
            <a:lvl2pPr>
              <a:defRPr sz="2800">
                <a:cs typeface="Times New Roman" panose="02020603050405020304" pitchFamily="18" charset="0"/>
              </a:defRPr>
            </a:lvl2pPr>
            <a:lvl3pPr>
              <a:defRPr sz="2400">
                <a:cs typeface="Times New Roman" panose="02020603050405020304" pitchFamily="18" charset="0"/>
              </a:defRPr>
            </a:lvl3pPr>
            <a:lvl4pPr>
              <a:defRPr sz="2000">
                <a:cs typeface="Times New Roman" panose="02020603050405020304" pitchFamily="18" charset="0"/>
              </a:defRPr>
            </a:lvl4pPr>
            <a:lvl5pPr>
              <a:defRPr sz="2000">
                <a:cs typeface="Times New Roman" panose="02020603050405020304" pitchFamily="18"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Rectangle 3">
            <a:extLst>
              <a:ext uri="{FF2B5EF4-FFF2-40B4-BE49-F238E27FC236}">
                <a16:creationId xmlns:a16="http://schemas.microsoft.com/office/drawing/2014/main" id="{3C4817B4-B041-72D9-4AE4-7E396047EA9B}"/>
              </a:ext>
            </a:extLst>
          </p:cNvPr>
          <p:cNvSpPr>
            <a:spLocks noGrp="1" noChangeArrowheads="1"/>
          </p:cNvSpPr>
          <p:nvPr>
            <p:ph type="sldNum" sz="quarter" idx="10"/>
          </p:nvPr>
        </p:nvSpPr>
        <p:spPr>
          <a:ln/>
        </p:spPr>
        <p:txBody>
          <a:bodyPr/>
          <a:lstStyle>
            <a:lvl1pPr>
              <a:defRPr/>
            </a:lvl1pPr>
          </a:lstStyle>
          <a:p>
            <a:pPr>
              <a:defRPr/>
            </a:pPr>
            <a:fld id="{CEA0ABA9-54D9-46CB-AC9F-E46F6C6A5B2E}" type="slidenum">
              <a:rPr lang="en-US" altLang="en-US"/>
              <a:pPr>
                <a:defRPr/>
              </a:pPr>
              <a:t>‹#›</a:t>
            </a:fld>
            <a:endParaRPr lang="en-US" altLang="en-US" dirty="0"/>
          </a:p>
        </p:txBody>
      </p:sp>
    </p:spTree>
    <p:extLst>
      <p:ext uri="{BB962C8B-B14F-4D97-AF65-F5344CB8AC3E}">
        <p14:creationId xmlns:p14="http://schemas.microsoft.com/office/powerpoint/2010/main" val="15490513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cs typeface="Times New Roman" panose="02020603050405020304" pitchFamily="18" charset="0"/>
              </a:defRPr>
            </a:lvl1pPr>
          </a:lstStyle>
          <a:p>
            <a:r>
              <a:rPr lang="en-US" dirty="0"/>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cs typeface="Times New Roman" panose="02020603050405020304" pitchFamily="18"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cs typeface="Times New Roman" panose="02020603050405020304" pitchFamily="18"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Rectangle 3">
            <a:extLst>
              <a:ext uri="{FF2B5EF4-FFF2-40B4-BE49-F238E27FC236}">
                <a16:creationId xmlns:a16="http://schemas.microsoft.com/office/drawing/2014/main" id="{93ED8CA9-451C-0CE5-240B-AD066E914779}"/>
              </a:ext>
            </a:extLst>
          </p:cNvPr>
          <p:cNvSpPr>
            <a:spLocks noGrp="1" noChangeArrowheads="1"/>
          </p:cNvSpPr>
          <p:nvPr>
            <p:ph type="sldNum" sz="quarter" idx="10"/>
          </p:nvPr>
        </p:nvSpPr>
        <p:spPr>
          <a:ln/>
        </p:spPr>
        <p:txBody>
          <a:bodyPr/>
          <a:lstStyle>
            <a:lvl1pPr>
              <a:defRPr/>
            </a:lvl1pPr>
          </a:lstStyle>
          <a:p>
            <a:pPr>
              <a:defRPr/>
            </a:pPr>
            <a:fld id="{6184119E-B4EF-4A09-9EEE-477025B26CB0}" type="slidenum">
              <a:rPr lang="en-US" altLang="en-US"/>
              <a:pPr>
                <a:defRPr/>
              </a:pPr>
              <a:t>‹#›</a:t>
            </a:fld>
            <a:endParaRPr lang="en-US" altLang="en-US" dirty="0"/>
          </a:p>
        </p:txBody>
      </p:sp>
    </p:spTree>
    <p:extLst>
      <p:ext uri="{BB962C8B-B14F-4D97-AF65-F5344CB8AC3E}">
        <p14:creationId xmlns:p14="http://schemas.microsoft.com/office/powerpoint/2010/main" val="29406630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cs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229A3164-71CE-64D9-4AC1-0B251E175E09}"/>
              </a:ext>
            </a:extLst>
          </p:cNvPr>
          <p:cNvSpPr>
            <a:spLocks noGrp="1" noChangeArrowheads="1"/>
          </p:cNvSpPr>
          <p:nvPr>
            <p:ph type="sldNum" sz="quarter" idx="10"/>
          </p:nvPr>
        </p:nvSpPr>
        <p:spPr>
          <a:ln/>
        </p:spPr>
        <p:txBody>
          <a:bodyPr/>
          <a:lstStyle>
            <a:lvl1pPr>
              <a:defRPr/>
            </a:lvl1pPr>
          </a:lstStyle>
          <a:p>
            <a:pPr>
              <a:defRPr/>
            </a:pPr>
            <a:fld id="{73FCF444-B274-41C5-8BEA-7BBB5D41F8D4}" type="slidenum">
              <a:rPr lang="en-US" altLang="en-US"/>
              <a:pPr>
                <a:defRPr/>
              </a:pPr>
              <a:t>‹#›</a:t>
            </a:fld>
            <a:endParaRPr lang="en-US" altLang="en-US" dirty="0"/>
          </a:p>
        </p:txBody>
      </p:sp>
    </p:spTree>
    <p:extLst>
      <p:ext uri="{BB962C8B-B14F-4D97-AF65-F5344CB8AC3E}">
        <p14:creationId xmlns:p14="http://schemas.microsoft.com/office/powerpoint/2010/main" val="6243784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lvl1pPr>
              <a:defRPr>
                <a:cs typeface="Times New Roman" panose="02020603050405020304" pitchFamily="18" charset="0"/>
              </a:defRPr>
            </a:lvl1pPr>
          </a:lstStyle>
          <a:p>
            <a:r>
              <a:rPr lang="en-US" dirty="0"/>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lvl1pPr>
              <a:defRPr>
                <a:cs typeface="Times New Roman" panose="02020603050405020304" pitchFamily="18" charset="0"/>
              </a:defRPr>
            </a:lvl1pPr>
            <a:lvl2pPr>
              <a:defRPr>
                <a:cs typeface="Times New Roman" panose="02020603050405020304" pitchFamily="18" charset="0"/>
              </a:defRPr>
            </a:lvl2pPr>
            <a:lvl3pPr>
              <a:defRPr>
                <a:cs typeface="Times New Roman" panose="02020603050405020304" pitchFamily="18" charset="0"/>
              </a:defRPr>
            </a:lvl3pPr>
            <a:lvl4pPr>
              <a:defRPr>
                <a:cs typeface="Times New Roman" panose="02020603050405020304" pitchFamily="18" charset="0"/>
              </a:defRPr>
            </a:lvl4pPr>
            <a:lvl5pPr>
              <a:defRPr>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a:extLst>
              <a:ext uri="{FF2B5EF4-FFF2-40B4-BE49-F238E27FC236}">
                <a16:creationId xmlns:a16="http://schemas.microsoft.com/office/drawing/2014/main" id="{4DD6B168-A55F-EBA6-1812-4B42E4F514FA}"/>
              </a:ext>
            </a:extLst>
          </p:cNvPr>
          <p:cNvSpPr>
            <a:spLocks noGrp="1" noChangeArrowheads="1"/>
          </p:cNvSpPr>
          <p:nvPr>
            <p:ph type="sldNum" sz="quarter" idx="10"/>
          </p:nvPr>
        </p:nvSpPr>
        <p:spPr>
          <a:ln/>
        </p:spPr>
        <p:txBody>
          <a:bodyPr/>
          <a:lstStyle>
            <a:lvl1pPr>
              <a:defRPr/>
            </a:lvl1pPr>
          </a:lstStyle>
          <a:p>
            <a:pPr>
              <a:defRPr/>
            </a:pPr>
            <a:fld id="{A9E9C11B-3B75-4EC5-8195-B54988330182}" type="slidenum">
              <a:rPr lang="en-US" altLang="en-US"/>
              <a:pPr>
                <a:defRPr/>
              </a:pPr>
              <a:t>‹#›</a:t>
            </a:fld>
            <a:endParaRPr lang="en-US" altLang="en-US" dirty="0"/>
          </a:p>
        </p:txBody>
      </p:sp>
    </p:spTree>
    <p:extLst>
      <p:ext uri="{BB962C8B-B14F-4D97-AF65-F5344CB8AC3E}">
        <p14:creationId xmlns:p14="http://schemas.microsoft.com/office/powerpoint/2010/main" val="206774404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2F6C86D-94E6-0619-106E-02D6EC89D7D7}"/>
              </a:ext>
            </a:extLst>
          </p:cNvPr>
          <p:cNvSpPr>
            <a:spLocks noGrp="1"/>
          </p:cNvSpPr>
          <p:nvPr>
            <p:ph type="dt" sz="half" idx="10"/>
          </p:nvPr>
        </p:nvSpPr>
        <p:spPr/>
        <p:txBody>
          <a:bodyPr/>
          <a:lstStyle>
            <a:lvl1pPr>
              <a:defRPr/>
            </a:lvl1pPr>
          </a:lstStyle>
          <a:p>
            <a:pPr>
              <a:defRPr/>
            </a:pPr>
            <a:fld id="{6673929F-017B-43D0-9193-95920075B976}"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68DB83E4-493C-0880-9CB2-3A049A36260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218CCF8-6CDD-9866-E1D1-B74950BD288B}"/>
              </a:ext>
            </a:extLst>
          </p:cNvPr>
          <p:cNvSpPr>
            <a:spLocks noGrp="1"/>
          </p:cNvSpPr>
          <p:nvPr>
            <p:ph type="sldNum" sz="quarter" idx="12"/>
          </p:nvPr>
        </p:nvSpPr>
        <p:spPr/>
        <p:txBody>
          <a:bodyPr/>
          <a:lstStyle>
            <a:lvl1pPr>
              <a:defRPr/>
            </a:lvl1pPr>
          </a:lstStyle>
          <a:p>
            <a:pPr>
              <a:defRPr/>
            </a:pPr>
            <a:fld id="{0E4469BC-4657-4A10-8440-7CB0AF6D68DB}" type="slidenum">
              <a:rPr lang="en-US"/>
              <a:pPr>
                <a:defRPr/>
              </a:pPr>
              <a:t>‹#›</a:t>
            </a:fld>
            <a:endParaRPr lang="en-US" dirty="0"/>
          </a:p>
        </p:txBody>
      </p:sp>
    </p:spTree>
    <p:extLst>
      <p:ext uri="{BB962C8B-B14F-4D97-AF65-F5344CB8AC3E}">
        <p14:creationId xmlns:p14="http://schemas.microsoft.com/office/powerpoint/2010/main" val="2610315836"/>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F2402B-E181-A828-5E44-B7DEB24893AF}"/>
              </a:ext>
            </a:extLst>
          </p:cNvPr>
          <p:cNvSpPr>
            <a:spLocks noGrp="1"/>
          </p:cNvSpPr>
          <p:nvPr>
            <p:ph type="dt" sz="half" idx="10"/>
          </p:nvPr>
        </p:nvSpPr>
        <p:spPr/>
        <p:txBody>
          <a:bodyPr/>
          <a:lstStyle>
            <a:lvl1pPr>
              <a:defRPr/>
            </a:lvl1pPr>
          </a:lstStyle>
          <a:p>
            <a:pPr>
              <a:defRPr/>
            </a:pPr>
            <a:fld id="{7B6C3150-B0D7-4508-841E-040B8BAE0C11}"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1CFCDA29-4472-9449-943E-4718104EB6A0}"/>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E78339D-5879-9B3E-9153-091F02623A2A}"/>
              </a:ext>
            </a:extLst>
          </p:cNvPr>
          <p:cNvSpPr>
            <a:spLocks noGrp="1"/>
          </p:cNvSpPr>
          <p:nvPr>
            <p:ph type="sldNum" sz="quarter" idx="12"/>
          </p:nvPr>
        </p:nvSpPr>
        <p:spPr/>
        <p:txBody>
          <a:bodyPr/>
          <a:lstStyle>
            <a:lvl1pPr>
              <a:defRPr/>
            </a:lvl1pPr>
          </a:lstStyle>
          <a:p>
            <a:pPr>
              <a:defRPr/>
            </a:pPr>
            <a:fld id="{4D4F6E16-A8DC-453D-BB5F-8BDF9BB8FA9A}" type="slidenum">
              <a:rPr lang="en-US"/>
              <a:pPr>
                <a:defRPr/>
              </a:pPr>
              <a:t>‹#›</a:t>
            </a:fld>
            <a:endParaRPr lang="en-US" dirty="0"/>
          </a:p>
        </p:txBody>
      </p:sp>
    </p:spTree>
    <p:extLst>
      <p:ext uri="{BB962C8B-B14F-4D97-AF65-F5344CB8AC3E}">
        <p14:creationId xmlns:p14="http://schemas.microsoft.com/office/powerpoint/2010/main" val="19087750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CB47EB04-A6F0-2E85-FD33-7529C52D7061}"/>
              </a:ext>
            </a:extLst>
          </p:cNvPr>
          <p:cNvSpPr>
            <a:spLocks noGrp="1"/>
          </p:cNvSpPr>
          <p:nvPr>
            <p:ph type="dt" sz="half" idx="10"/>
          </p:nvPr>
        </p:nvSpPr>
        <p:spPr/>
        <p:txBody>
          <a:bodyPr/>
          <a:lstStyle>
            <a:lvl1pPr>
              <a:defRPr/>
            </a:lvl1pPr>
          </a:lstStyle>
          <a:p>
            <a:pPr>
              <a:defRPr/>
            </a:pPr>
            <a:fld id="{0D33B7A3-8594-491A-B25A-B7FFFD36ACC9}"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072F91C2-16C9-4DDD-FA0A-E93C9913BD4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7E0D24-FF42-0DEF-F4CA-49E277B1C664}"/>
              </a:ext>
            </a:extLst>
          </p:cNvPr>
          <p:cNvSpPr>
            <a:spLocks noGrp="1"/>
          </p:cNvSpPr>
          <p:nvPr>
            <p:ph type="sldNum" sz="quarter" idx="12"/>
          </p:nvPr>
        </p:nvSpPr>
        <p:spPr/>
        <p:txBody>
          <a:bodyPr/>
          <a:lstStyle>
            <a:lvl1pPr>
              <a:defRPr/>
            </a:lvl1pPr>
          </a:lstStyle>
          <a:p>
            <a:pPr>
              <a:defRPr/>
            </a:pPr>
            <a:fld id="{78002C67-15DE-4A42-80AF-326671B4DFB5}" type="slidenum">
              <a:rPr lang="en-US"/>
              <a:pPr>
                <a:defRPr/>
              </a:pPr>
              <a:t>‹#›</a:t>
            </a:fld>
            <a:endParaRPr lang="en-US" dirty="0"/>
          </a:p>
        </p:txBody>
      </p:sp>
    </p:spTree>
    <p:extLst>
      <p:ext uri="{BB962C8B-B14F-4D97-AF65-F5344CB8AC3E}">
        <p14:creationId xmlns:p14="http://schemas.microsoft.com/office/powerpoint/2010/main" val="192645357"/>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D489AB1C-37F5-A31A-22C0-54D5ADF8A8B6}"/>
              </a:ext>
            </a:extLst>
          </p:cNvPr>
          <p:cNvSpPr>
            <a:spLocks noGrp="1"/>
          </p:cNvSpPr>
          <p:nvPr>
            <p:ph type="dt" sz="half" idx="10"/>
          </p:nvPr>
        </p:nvSpPr>
        <p:spPr/>
        <p:txBody>
          <a:bodyPr/>
          <a:lstStyle>
            <a:lvl1pPr>
              <a:defRPr/>
            </a:lvl1pPr>
          </a:lstStyle>
          <a:p>
            <a:pPr>
              <a:defRPr/>
            </a:pPr>
            <a:fld id="{98524DB9-BF1D-43C1-AA53-B5A20538DE38}"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0B4E76C9-E3C0-27A4-8865-F6653046043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FFC4951-52CA-A255-0AE5-EE4243E0952F}"/>
              </a:ext>
            </a:extLst>
          </p:cNvPr>
          <p:cNvSpPr>
            <a:spLocks noGrp="1"/>
          </p:cNvSpPr>
          <p:nvPr>
            <p:ph type="sldNum" sz="quarter" idx="12"/>
          </p:nvPr>
        </p:nvSpPr>
        <p:spPr/>
        <p:txBody>
          <a:bodyPr/>
          <a:lstStyle>
            <a:lvl1pPr>
              <a:defRPr/>
            </a:lvl1pPr>
          </a:lstStyle>
          <a:p>
            <a:pPr>
              <a:defRPr/>
            </a:pPr>
            <a:fld id="{B84184E0-317B-4831-9651-B2F6CD1F53C8}" type="slidenum">
              <a:rPr lang="en-US"/>
              <a:pPr>
                <a:defRPr/>
              </a:pPr>
              <a:t>‹#›</a:t>
            </a:fld>
            <a:endParaRPr lang="en-US" dirty="0"/>
          </a:p>
        </p:txBody>
      </p:sp>
    </p:spTree>
    <p:extLst>
      <p:ext uri="{BB962C8B-B14F-4D97-AF65-F5344CB8AC3E}">
        <p14:creationId xmlns:p14="http://schemas.microsoft.com/office/powerpoint/2010/main" val="10489377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207077577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3786AEB7-D505-EBDF-0236-2E04B19F9D65}"/>
              </a:ext>
            </a:extLst>
          </p:cNvPr>
          <p:cNvSpPr>
            <a:spLocks noGrp="1"/>
          </p:cNvSpPr>
          <p:nvPr>
            <p:ph type="dt" sz="half" idx="10"/>
          </p:nvPr>
        </p:nvSpPr>
        <p:spPr/>
        <p:txBody>
          <a:bodyPr/>
          <a:lstStyle>
            <a:lvl1pPr>
              <a:defRPr/>
            </a:lvl1pPr>
          </a:lstStyle>
          <a:p>
            <a:pPr>
              <a:defRPr/>
            </a:pPr>
            <a:fld id="{3BB9FC87-CCE3-4313-BE9D-D67BADB68F03}" type="datetimeFigureOut">
              <a:rPr lang="en-US"/>
              <a:pPr>
                <a:defRPr/>
              </a:pPr>
              <a:t>9/23/2024</a:t>
            </a:fld>
            <a:endParaRPr lang="en-US" dirty="0"/>
          </a:p>
        </p:txBody>
      </p:sp>
      <p:sp>
        <p:nvSpPr>
          <p:cNvPr id="8" name="Footer Placeholder 4">
            <a:extLst>
              <a:ext uri="{FF2B5EF4-FFF2-40B4-BE49-F238E27FC236}">
                <a16:creationId xmlns:a16="http://schemas.microsoft.com/office/drawing/2014/main" id="{9FA9C017-745B-E940-CC81-7E9EFFF86CEB}"/>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D4F2142A-D8D3-0C07-FC4B-8EDD9E9B7491}"/>
              </a:ext>
            </a:extLst>
          </p:cNvPr>
          <p:cNvSpPr>
            <a:spLocks noGrp="1"/>
          </p:cNvSpPr>
          <p:nvPr>
            <p:ph type="sldNum" sz="quarter" idx="12"/>
          </p:nvPr>
        </p:nvSpPr>
        <p:spPr/>
        <p:txBody>
          <a:bodyPr/>
          <a:lstStyle>
            <a:lvl1pPr>
              <a:defRPr/>
            </a:lvl1pPr>
          </a:lstStyle>
          <a:p>
            <a:pPr>
              <a:defRPr/>
            </a:pPr>
            <a:fld id="{E3C36EE4-4BC0-4791-898A-8B837A955D8E}" type="slidenum">
              <a:rPr lang="en-US"/>
              <a:pPr>
                <a:defRPr/>
              </a:pPr>
              <a:t>‹#›</a:t>
            </a:fld>
            <a:endParaRPr lang="en-US" dirty="0"/>
          </a:p>
        </p:txBody>
      </p:sp>
    </p:spTree>
    <p:extLst>
      <p:ext uri="{BB962C8B-B14F-4D97-AF65-F5344CB8AC3E}">
        <p14:creationId xmlns:p14="http://schemas.microsoft.com/office/powerpoint/2010/main" val="9104432"/>
      </p:ext>
    </p:extLst>
  </p:cSld>
  <p:clrMapOvr>
    <a:masterClrMapping/>
  </p:clrMapOvr>
  <p:hf hdr="0" ftr="0" dt="0"/>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94F26BC9-0BBF-2A00-8EA8-69ED4C55D8D8}"/>
              </a:ext>
            </a:extLst>
          </p:cNvPr>
          <p:cNvSpPr>
            <a:spLocks noGrp="1"/>
          </p:cNvSpPr>
          <p:nvPr>
            <p:ph type="dt" sz="half" idx="10"/>
          </p:nvPr>
        </p:nvSpPr>
        <p:spPr/>
        <p:txBody>
          <a:bodyPr/>
          <a:lstStyle>
            <a:lvl1pPr>
              <a:defRPr/>
            </a:lvl1pPr>
          </a:lstStyle>
          <a:p>
            <a:pPr>
              <a:defRPr/>
            </a:pPr>
            <a:fld id="{76CFDBA1-09B6-4EC5-985F-355602393220}" type="datetimeFigureOut">
              <a:rPr lang="en-US"/>
              <a:pPr>
                <a:defRPr/>
              </a:pPr>
              <a:t>9/23/2024</a:t>
            </a:fld>
            <a:endParaRPr lang="en-US" dirty="0"/>
          </a:p>
        </p:txBody>
      </p:sp>
      <p:sp>
        <p:nvSpPr>
          <p:cNvPr id="4" name="Footer Placeholder 4">
            <a:extLst>
              <a:ext uri="{FF2B5EF4-FFF2-40B4-BE49-F238E27FC236}">
                <a16:creationId xmlns:a16="http://schemas.microsoft.com/office/drawing/2014/main" id="{53E274F4-EE49-4ED4-41AD-BB920AF2A21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8981F5B2-EA39-6D99-20E3-0532ADD99737}"/>
              </a:ext>
            </a:extLst>
          </p:cNvPr>
          <p:cNvSpPr>
            <a:spLocks noGrp="1"/>
          </p:cNvSpPr>
          <p:nvPr>
            <p:ph type="sldNum" sz="quarter" idx="12"/>
          </p:nvPr>
        </p:nvSpPr>
        <p:spPr/>
        <p:txBody>
          <a:bodyPr/>
          <a:lstStyle>
            <a:lvl1pPr>
              <a:defRPr/>
            </a:lvl1pPr>
          </a:lstStyle>
          <a:p>
            <a:pPr>
              <a:defRPr/>
            </a:pPr>
            <a:fld id="{994BA834-F97A-4D75-8629-59832CAD3BE1}" type="slidenum">
              <a:rPr lang="en-US"/>
              <a:pPr>
                <a:defRPr/>
              </a:pPr>
              <a:t>‹#›</a:t>
            </a:fld>
            <a:endParaRPr lang="en-US" dirty="0"/>
          </a:p>
        </p:txBody>
      </p:sp>
    </p:spTree>
    <p:extLst>
      <p:ext uri="{BB962C8B-B14F-4D97-AF65-F5344CB8AC3E}">
        <p14:creationId xmlns:p14="http://schemas.microsoft.com/office/powerpoint/2010/main" val="380171808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2EB1AFB-CFFE-CCE2-8F33-C6183D8710DD}"/>
              </a:ext>
            </a:extLst>
          </p:cNvPr>
          <p:cNvSpPr>
            <a:spLocks noGrp="1"/>
          </p:cNvSpPr>
          <p:nvPr>
            <p:ph type="dt" sz="half" idx="10"/>
          </p:nvPr>
        </p:nvSpPr>
        <p:spPr/>
        <p:txBody>
          <a:bodyPr/>
          <a:lstStyle>
            <a:lvl1pPr>
              <a:defRPr/>
            </a:lvl1pPr>
          </a:lstStyle>
          <a:p>
            <a:pPr>
              <a:defRPr/>
            </a:pPr>
            <a:fld id="{D3358655-F2D4-4E61-B244-55808A016299}" type="datetimeFigureOut">
              <a:rPr lang="en-US"/>
              <a:pPr>
                <a:defRPr/>
              </a:pPr>
              <a:t>9/23/2024</a:t>
            </a:fld>
            <a:endParaRPr lang="en-US" dirty="0"/>
          </a:p>
        </p:txBody>
      </p:sp>
      <p:sp>
        <p:nvSpPr>
          <p:cNvPr id="3" name="Footer Placeholder 4">
            <a:extLst>
              <a:ext uri="{FF2B5EF4-FFF2-40B4-BE49-F238E27FC236}">
                <a16:creationId xmlns:a16="http://schemas.microsoft.com/office/drawing/2014/main" id="{C2869BDD-5F53-220A-23EB-B02FA869DE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CF3A5E99-A91B-9BB1-DE70-7B024A0496E4}"/>
              </a:ext>
            </a:extLst>
          </p:cNvPr>
          <p:cNvSpPr>
            <a:spLocks noGrp="1"/>
          </p:cNvSpPr>
          <p:nvPr>
            <p:ph type="sldNum" sz="quarter" idx="12"/>
          </p:nvPr>
        </p:nvSpPr>
        <p:spPr/>
        <p:txBody>
          <a:bodyPr/>
          <a:lstStyle>
            <a:lvl1pPr>
              <a:defRPr/>
            </a:lvl1pPr>
          </a:lstStyle>
          <a:p>
            <a:pPr>
              <a:defRPr/>
            </a:pPr>
            <a:fld id="{A24BD0E6-9EFB-41F7-BF52-617D366F7FEB}" type="slidenum">
              <a:rPr lang="en-US"/>
              <a:pPr>
                <a:defRPr/>
              </a:pPr>
              <a:t>‹#›</a:t>
            </a:fld>
            <a:endParaRPr lang="en-US" dirty="0"/>
          </a:p>
        </p:txBody>
      </p:sp>
    </p:spTree>
    <p:extLst>
      <p:ext uri="{BB962C8B-B14F-4D97-AF65-F5344CB8AC3E}">
        <p14:creationId xmlns:p14="http://schemas.microsoft.com/office/powerpoint/2010/main" val="13838582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38FC2C1E-8E23-DDDB-0055-D28C80401E50}"/>
              </a:ext>
            </a:extLst>
          </p:cNvPr>
          <p:cNvSpPr>
            <a:spLocks noGrp="1"/>
          </p:cNvSpPr>
          <p:nvPr>
            <p:ph type="dt" sz="half" idx="10"/>
          </p:nvPr>
        </p:nvSpPr>
        <p:spPr/>
        <p:txBody>
          <a:bodyPr/>
          <a:lstStyle>
            <a:lvl1pPr>
              <a:defRPr/>
            </a:lvl1pPr>
          </a:lstStyle>
          <a:p>
            <a:pPr>
              <a:defRPr/>
            </a:pPr>
            <a:fld id="{81C6E59C-7450-4BB3-BB34-BD0660C21FF4}"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2D227A80-4376-7EF9-6DAB-FD710EAFA74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D2ECF73-E8BF-FE32-766B-B76628C9AEED}"/>
              </a:ext>
            </a:extLst>
          </p:cNvPr>
          <p:cNvSpPr>
            <a:spLocks noGrp="1"/>
          </p:cNvSpPr>
          <p:nvPr>
            <p:ph type="sldNum" sz="quarter" idx="12"/>
          </p:nvPr>
        </p:nvSpPr>
        <p:spPr/>
        <p:txBody>
          <a:bodyPr/>
          <a:lstStyle>
            <a:lvl1pPr>
              <a:defRPr/>
            </a:lvl1pPr>
          </a:lstStyle>
          <a:p>
            <a:pPr>
              <a:defRPr/>
            </a:pPr>
            <a:fld id="{E8BA90F0-AAC6-4CCC-810B-52A8C792F3A2}" type="slidenum">
              <a:rPr lang="en-US"/>
              <a:pPr>
                <a:defRPr/>
              </a:pPr>
              <a:t>‹#›</a:t>
            </a:fld>
            <a:endParaRPr lang="en-US" dirty="0"/>
          </a:p>
        </p:txBody>
      </p:sp>
    </p:spTree>
    <p:extLst>
      <p:ext uri="{BB962C8B-B14F-4D97-AF65-F5344CB8AC3E}">
        <p14:creationId xmlns:p14="http://schemas.microsoft.com/office/powerpoint/2010/main" val="4272956277"/>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93A31998-33FB-F8E9-0FB6-91F406633504}"/>
              </a:ext>
            </a:extLst>
          </p:cNvPr>
          <p:cNvSpPr>
            <a:spLocks noGrp="1"/>
          </p:cNvSpPr>
          <p:nvPr>
            <p:ph type="dt" sz="half" idx="10"/>
          </p:nvPr>
        </p:nvSpPr>
        <p:spPr/>
        <p:txBody>
          <a:bodyPr/>
          <a:lstStyle>
            <a:lvl1pPr>
              <a:defRPr/>
            </a:lvl1pPr>
          </a:lstStyle>
          <a:p>
            <a:pPr>
              <a:defRPr/>
            </a:pPr>
            <a:fld id="{24E17F7A-85A2-4A25-B6B4-7EA196EE1B01}" type="datetimeFigureOut">
              <a:rPr lang="en-US"/>
              <a:pPr>
                <a:defRPr/>
              </a:pPr>
              <a:t>9/23/2024</a:t>
            </a:fld>
            <a:endParaRPr lang="en-US" dirty="0"/>
          </a:p>
        </p:txBody>
      </p:sp>
      <p:sp>
        <p:nvSpPr>
          <p:cNvPr id="6" name="Footer Placeholder 4">
            <a:extLst>
              <a:ext uri="{FF2B5EF4-FFF2-40B4-BE49-F238E27FC236}">
                <a16:creationId xmlns:a16="http://schemas.microsoft.com/office/drawing/2014/main" id="{93E1C478-2354-FDFE-68CE-6C4A73171E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599D3E5A-0434-0DCF-2B01-668EF5ED032B}"/>
              </a:ext>
            </a:extLst>
          </p:cNvPr>
          <p:cNvSpPr>
            <a:spLocks noGrp="1"/>
          </p:cNvSpPr>
          <p:nvPr>
            <p:ph type="sldNum" sz="quarter" idx="12"/>
          </p:nvPr>
        </p:nvSpPr>
        <p:spPr/>
        <p:txBody>
          <a:bodyPr/>
          <a:lstStyle>
            <a:lvl1pPr>
              <a:defRPr/>
            </a:lvl1pPr>
          </a:lstStyle>
          <a:p>
            <a:pPr>
              <a:defRPr/>
            </a:pPr>
            <a:fld id="{3B1068FF-9DE7-4F06-8FBF-2D52653B38D2}" type="slidenum">
              <a:rPr lang="en-US"/>
              <a:pPr>
                <a:defRPr/>
              </a:pPr>
              <a:t>‹#›</a:t>
            </a:fld>
            <a:endParaRPr lang="en-US" dirty="0"/>
          </a:p>
        </p:txBody>
      </p:sp>
    </p:spTree>
    <p:extLst>
      <p:ext uri="{BB962C8B-B14F-4D97-AF65-F5344CB8AC3E}">
        <p14:creationId xmlns:p14="http://schemas.microsoft.com/office/powerpoint/2010/main" val="1592840741"/>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3DF4E01-1B41-1F9F-97EA-729C4EECF383}"/>
              </a:ext>
            </a:extLst>
          </p:cNvPr>
          <p:cNvSpPr>
            <a:spLocks noGrp="1"/>
          </p:cNvSpPr>
          <p:nvPr>
            <p:ph type="dt" sz="half" idx="10"/>
          </p:nvPr>
        </p:nvSpPr>
        <p:spPr/>
        <p:txBody>
          <a:bodyPr/>
          <a:lstStyle>
            <a:lvl1pPr>
              <a:defRPr/>
            </a:lvl1pPr>
          </a:lstStyle>
          <a:p>
            <a:pPr>
              <a:defRPr/>
            </a:pPr>
            <a:fld id="{B8573C7C-E145-4BAC-AC67-D2EBE4561EE5}"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E7BB50B5-2573-A13A-2D42-86E2375D2253}"/>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A4DD79F-3CBC-AC37-18CE-1A664D93EC77}"/>
              </a:ext>
            </a:extLst>
          </p:cNvPr>
          <p:cNvSpPr>
            <a:spLocks noGrp="1"/>
          </p:cNvSpPr>
          <p:nvPr>
            <p:ph type="sldNum" sz="quarter" idx="12"/>
          </p:nvPr>
        </p:nvSpPr>
        <p:spPr/>
        <p:txBody>
          <a:bodyPr/>
          <a:lstStyle>
            <a:lvl1pPr>
              <a:defRPr/>
            </a:lvl1pPr>
          </a:lstStyle>
          <a:p>
            <a:pPr>
              <a:defRPr/>
            </a:pPr>
            <a:fld id="{72C27B29-F0BA-4CD3-A1A0-DE0F4657028E}" type="slidenum">
              <a:rPr lang="en-US"/>
              <a:pPr>
                <a:defRPr/>
              </a:pPr>
              <a:t>‹#›</a:t>
            </a:fld>
            <a:endParaRPr lang="en-US" dirty="0"/>
          </a:p>
        </p:txBody>
      </p:sp>
    </p:spTree>
    <p:extLst>
      <p:ext uri="{BB962C8B-B14F-4D97-AF65-F5344CB8AC3E}">
        <p14:creationId xmlns:p14="http://schemas.microsoft.com/office/powerpoint/2010/main" val="1174637267"/>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1D287C9-6A76-F5A6-3801-543F38C74876}"/>
              </a:ext>
            </a:extLst>
          </p:cNvPr>
          <p:cNvSpPr>
            <a:spLocks noGrp="1"/>
          </p:cNvSpPr>
          <p:nvPr>
            <p:ph type="dt" sz="half" idx="10"/>
          </p:nvPr>
        </p:nvSpPr>
        <p:spPr/>
        <p:txBody>
          <a:bodyPr/>
          <a:lstStyle>
            <a:lvl1pPr>
              <a:defRPr/>
            </a:lvl1pPr>
          </a:lstStyle>
          <a:p>
            <a:pPr>
              <a:defRPr/>
            </a:pPr>
            <a:fld id="{DCC0AEFD-12E1-4946-A6CC-5583C4D07009}"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BD1EA6E0-74DF-FE85-EA14-A66F43B3629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B6014D7-B24F-DCE9-CCDC-0342FCC8BD96}"/>
              </a:ext>
            </a:extLst>
          </p:cNvPr>
          <p:cNvSpPr>
            <a:spLocks noGrp="1"/>
          </p:cNvSpPr>
          <p:nvPr>
            <p:ph type="sldNum" sz="quarter" idx="12"/>
          </p:nvPr>
        </p:nvSpPr>
        <p:spPr/>
        <p:txBody>
          <a:bodyPr/>
          <a:lstStyle>
            <a:lvl1pPr>
              <a:defRPr/>
            </a:lvl1pPr>
          </a:lstStyle>
          <a:p>
            <a:pPr>
              <a:defRPr/>
            </a:pPr>
            <a:fld id="{79982CDA-DB06-4529-8CB3-B1B0AE5A3B9F}" type="slidenum">
              <a:rPr lang="en-US"/>
              <a:pPr>
                <a:defRPr/>
              </a:pPr>
              <a:t>‹#›</a:t>
            </a:fld>
            <a:endParaRPr lang="en-US" dirty="0"/>
          </a:p>
        </p:txBody>
      </p:sp>
    </p:spTree>
    <p:extLst>
      <p:ext uri="{BB962C8B-B14F-4D97-AF65-F5344CB8AC3E}">
        <p14:creationId xmlns:p14="http://schemas.microsoft.com/office/powerpoint/2010/main" val="1882525409"/>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937199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E87F-6BCC-A083-10BC-925C8B1F1C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180CE3-C001-F000-F357-33FB5D5BFA6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5DC34191-0A2B-1B3B-CF77-DB691C9B35DF}"/>
              </a:ext>
            </a:extLst>
          </p:cNvPr>
          <p:cNvSpPr>
            <a:spLocks noGrp="1"/>
          </p:cNvSpPr>
          <p:nvPr>
            <p:ph type="sldNum" sz="quarter" idx="10"/>
          </p:nvPr>
        </p:nvSpPr>
        <p:spPr/>
        <p:txBody>
          <a:bodyPr/>
          <a:lstStyle>
            <a:lvl1pPr>
              <a:defRPr/>
            </a:lvl1pPr>
          </a:lstStyle>
          <a:p>
            <a:fld id="{8DB8065B-C280-4EE1-BBDA-82F947B60536}" type="slidenum">
              <a:rPr lang="en-US" altLang="en-US"/>
              <a:pPr/>
              <a:t>‹#›</a:t>
            </a:fld>
            <a:endParaRPr lang="en-US" altLang="en-US"/>
          </a:p>
        </p:txBody>
      </p:sp>
    </p:spTree>
    <p:extLst>
      <p:ext uri="{BB962C8B-B14F-4D97-AF65-F5344CB8AC3E}">
        <p14:creationId xmlns:p14="http://schemas.microsoft.com/office/powerpoint/2010/main" val="305841551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1112C-F636-9BDF-F6FE-399C8758CBC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5877E71-0B8C-BB1E-5BBE-5189E4FBF56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E7705CC1-825A-8665-4F97-629D2A21AAD8}"/>
              </a:ext>
            </a:extLst>
          </p:cNvPr>
          <p:cNvSpPr>
            <a:spLocks noGrp="1"/>
          </p:cNvSpPr>
          <p:nvPr>
            <p:ph type="sldNum" sz="quarter" idx="10"/>
          </p:nvPr>
        </p:nvSpPr>
        <p:spPr/>
        <p:txBody>
          <a:bodyPr/>
          <a:lstStyle>
            <a:lvl1pPr>
              <a:defRPr/>
            </a:lvl1pPr>
          </a:lstStyle>
          <a:p>
            <a:fld id="{81C9C26A-9559-4AEF-B675-FAA8A21E37F6}" type="slidenum">
              <a:rPr lang="en-US" altLang="en-US"/>
              <a:pPr/>
              <a:t>‹#›</a:t>
            </a:fld>
            <a:endParaRPr lang="en-US" altLang="en-US"/>
          </a:p>
        </p:txBody>
      </p:sp>
    </p:spTree>
    <p:extLst>
      <p:ext uri="{BB962C8B-B14F-4D97-AF65-F5344CB8AC3E}">
        <p14:creationId xmlns:p14="http://schemas.microsoft.com/office/powerpoint/2010/main" val="29984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a:xfrm>
            <a:off x="3251200" y="4953005"/>
            <a:ext cx="7315200" cy="365125"/>
          </a:xfrm>
          <a:prstGeom prst="rect">
            <a:avLst/>
          </a:prstGeom>
        </p:spPr>
        <p:txBody>
          <a:bodyPr lIns="91440" tIns="45720" rIns="91440" bIns="45720"/>
          <a:lstStyle>
            <a:lvl1pPr algn="ctr">
              <a:defRPr sz="788"/>
            </a:lvl1pPr>
          </a:lstStyle>
          <a:p>
            <a:pPr defTabSz="342900"/>
            <a:endParaRPr lang="en-US" dirty="0">
              <a:solidFill>
                <a:srgbClr val="000000"/>
              </a:solidFill>
            </a:endParaRPr>
          </a:p>
        </p:txBody>
      </p:sp>
      <p:sp>
        <p:nvSpPr>
          <p:cNvPr id="6" name="Slide Number Placeholder 5"/>
          <p:cNvSpPr>
            <a:spLocks noGrp="1"/>
          </p:cNvSpPr>
          <p:nvPr>
            <p:ph type="sldNum" sz="quarter" idx="12"/>
          </p:nvPr>
        </p:nvSpPr>
        <p:spPr/>
        <p:txBody>
          <a:bodyPr/>
          <a:lstStyle/>
          <a:p>
            <a:fld id="{D983F1FA-211D-3044-9E35-958DFBC26156}" type="slidenum">
              <a:rPr lang="en-US" smtClean="0">
                <a:solidFill>
                  <a:prstClr val="white"/>
                </a:solidFill>
              </a:rPr>
              <a:pPr/>
              <a:t>‹#›</a:t>
            </a:fld>
            <a:endParaRPr lang="en-US" dirty="0">
              <a:solidFill>
                <a:prstClr val="white"/>
              </a:solidFill>
            </a:endParaRPr>
          </a:p>
        </p:txBody>
      </p:sp>
    </p:spTree>
    <p:extLst>
      <p:ext uri="{BB962C8B-B14F-4D97-AF65-F5344CB8AC3E}">
        <p14:creationId xmlns:p14="http://schemas.microsoft.com/office/powerpoint/2010/main" val="3813851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6D84A-04B4-E4FE-FDA3-BF3062B865B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8FE5D0-45DE-5098-8667-17B7D37E8E07}"/>
              </a:ext>
            </a:extLst>
          </p:cNvPr>
          <p:cNvSpPr>
            <a:spLocks noGrp="1"/>
          </p:cNvSpPr>
          <p:nvPr>
            <p:ph type="body" idx="1"/>
          </p:nvPr>
        </p:nvSpPr>
        <p:spPr>
          <a:xfrm>
            <a:off x="831850" y="4589463"/>
            <a:ext cx="10515600" cy="1500187"/>
          </a:xfrm>
          <a:prstGeom prst="rect">
            <a:avLst/>
          </a:prstGeo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Slide Number Placeholder 3">
            <a:extLst>
              <a:ext uri="{FF2B5EF4-FFF2-40B4-BE49-F238E27FC236}">
                <a16:creationId xmlns:a16="http://schemas.microsoft.com/office/drawing/2014/main" id="{B15B4A25-BDF7-251A-8B93-654A9DB1BCCF}"/>
              </a:ext>
            </a:extLst>
          </p:cNvPr>
          <p:cNvSpPr>
            <a:spLocks noGrp="1"/>
          </p:cNvSpPr>
          <p:nvPr>
            <p:ph type="sldNum" sz="quarter" idx="10"/>
          </p:nvPr>
        </p:nvSpPr>
        <p:spPr/>
        <p:txBody>
          <a:bodyPr/>
          <a:lstStyle>
            <a:lvl1pPr>
              <a:defRPr/>
            </a:lvl1pPr>
          </a:lstStyle>
          <a:p>
            <a:fld id="{8A5F332C-8722-4564-A3EE-26C43FF8C560}" type="slidenum">
              <a:rPr lang="en-US" altLang="en-US"/>
              <a:pPr/>
              <a:t>‹#›</a:t>
            </a:fld>
            <a:endParaRPr lang="en-US" altLang="en-US"/>
          </a:p>
        </p:txBody>
      </p:sp>
    </p:spTree>
    <p:extLst>
      <p:ext uri="{BB962C8B-B14F-4D97-AF65-F5344CB8AC3E}">
        <p14:creationId xmlns:p14="http://schemas.microsoft.com/office/powerpoint/2010/main" val="6745338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B346A-3548-84AA-E6B3-30FC80AA498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D669992-3EB2-0A33-4899-5EB8DC3883A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678FE3-7629-C45D-FE6D-F1E0E6D8A1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4">
            <a:extLst>
              <a:ext uri="{FF2B5EF4-FFF2-40B4-BE49-F238E27FC236}">
                <a16:creationId xmlns:a16="http://schemas.microsoft.com/office/drawing/2014/main" id="{5DC0CD53-5DC4-9EAF-6326-833EDC96C6D5}"/>
              </a:ext>
            </a:extLst>
          </p:cNvPr>
          <p:cNvSpPr>
            <a:spLocks noGrp="1"/>
          </p:cNvSpPr>
          <p:nvPr>
            <p:ph type="sldNum" sz="quarter" idx="10"/>
          </p:nvPr>
        </p:nvSpPr>
        <p:spPr/>
        <p:txBody>
          <a:bodyPr/>
          <a:lstStyle>
            <a:lvl1pPr>
              <a:defRPr/>
            </a:lvl1pPr>
          </a:lstStyle>
          <a:p>
            <a:fld id="{98D01A04-888E-4092-9117-6CE378267F74}" type="slidenum">
              <a:rPr lang="en-US" altLang="en-US"/>
              <a:pPr/>
              <a:t>‹#›</a:t>
            </a:fld>
            <a:endParaRPr lang="en-US" altLang="en-US"/>
          </a:p>
        </p:txBody>
      </p:sp>
    </p:spTree>
    <p:extLst>
      <p:ext uri="{BB962C8B-B14F-4D97-AF65-F5344CB8AC3E}">
        <p14:creationId xmlns:p14="http://schemas.microsoft.com/office/powerpoint/2010/main" val="43031560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231EA-B3F5-6AE8-1627-53F3D82B742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3B418CE-3F41-5B7A-34D7-2C9F3A24634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F8E6AE8-0551-AC4C-0E02-7A7CA36251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F045B6F-F509-5412-49D9-CF802537CA9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E8F1EF-D9F7-E8E6-52BB-75AC89A5C09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28D4256-2D31-04F4-4027-95F97AEC6FFB}"/>
              </a:ext>
            </a:extLst>
          </p:cNvPr>
          <p:cNvSpPr>
            <a:spLocks noGrp="1"/>
          </p:cNvSpPr>
          <p:nvPr>
            <p:ph type="sldNum" sz="quarter" idx="10"/>
          </p:nvPr>
        </p:nvSpPr>
        <p:spPr/>
        <p:txBody>
          <a:bodyPr/>
          <a:lstStyle>
            <a:lvl1pPr>
              <a:defRPr/>
            </a:lvl1pPr>
          </a:lstStyle>
          <a:p>
            <a:fld id="{4A4D08ED-D4F5-4449-BD28-870913D44D47}" type="slidenum">
              <a:rPr lang="en-US" altLang="en-US"/>
              <a:pPr/>
              <a:t>‹#›</a:t>
            </a:fld>
            <a:endParaRPr lang="en-US" altLang="en-US"/>
          </a:p>
        </p:txBody>
      </p:sp>
    </p:spTree>
    <p:extLst>
      <p:ext uri="{BB962C8B-B14F-4D97-AF65-F5344CB8AC3E}">
        <p14:creationId xmlns:p14="http://schemas.microsoft.com/office/powerpoint/2010/main" val="39060728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B9A6-6682-73B3-D9C6-106199F2A0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136C29A-8CDB-8E34-C5B2-0EB3BEAEE1BA}"/>
              </a:ext>
            </a:extLst>
          </p:cNvPr>
          <p:cNvSpPr>
            <a:spLocks noGrp="1"/>
          </p:cNvSpPr>
          <p:nvPr>
            <p:ph type="sldNum" sz="quarter" idx="10"/>
          </p:nvPr>
        </p:nvSpPr>
        <p:spPr/>
        <p:txBody>
          <a:bodyPr/>
          <a:lstStyle>
            <a:lvl1pPr>
              <a:defRPr/>
            </a:lvl1pPr>
          </a:lstStyle>
          <a:p>
            <a:fld id="{399B5598-F267-4E1E-B216-0F3076B9D9BE}" type="slidenum">
              <a:rPr lang="en-US" altLang="en-US"/>
              <a:pPr/>
              <a:t>‹#›</a:t>
            </a:fld>
            <a:endParaRPr lang="en-US" altLang="en-US"/>
          </a:p>
        </p:txBody>
      </p:sp>
    </p:spTree>
    <p:extLst>
      <p:ext uri="{BB962C8B-B14F-4D97-AF65-F5344CB8AC3E}">
        <p14:creationId xmlns:p14="http://schemas.microsoft.com/office/powerpoint/2010/main" val="8152877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9160BEB-ED24-F4CC-F774-0D489E119033}"/>
              </a:ext>
            </a:extLst>
          </p:cNvPr>
          <p:cNvSpPr>
            <a:spLocks noGrp="1"/>
          </p:cNvSpPr>
          <p:nvPr>
            <p:ph type="sldNum" sz="quarter" idx="10"/>
          </p:nvPr>
        </p:nvSpPr>
        <p:spPr/>
        <p:txBody>
          <a:bodyPr/>
          <a:lstStyle>
            <a:lvl1pPr>
              <a:defRPr/>
            </a:lvl1pPr>
          </a:lstStyle>
          <a:p>
            <a:fld id="{3B7AC7B0-1488-4A5D-9359-630F703335CE}" type="slidenum">
              <a:rPr lang="en-US" altLang="en-US"/>
              <a:pPr/>
              <a:t>‹#›</a:t>
            </a:fld>
            <a:endParaRPr lang="en-US" altLang="en-US"/>
          </a:p>
        </p:txBody>
      </p:sp>
    </p:spTree>
    <p:extLst>
      <p:ext uri="{BB962C8B-B14F-4D97-AF65-F5344CB8AC3E}">
        <p14:creationId xmlns:p14="http://schemas.microsoft.com/office/powerpoint/2010/main" val="7068471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7E0CD-2F61-0F01-F3F4-C322D18DA81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DD4D8C6-6C9B-7BB2-0941-A8A4CDE1960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A9876A0-2383-A53C-0EE8-5CC525E5964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C8B80B2-7EA4-D38C-B99E-1A952CD4EE86}"/>
              </a:ext>
            </a:extLst>
          </p:cNvPr>
          <p:cNvSpPr>
            <a:spLocks noGrp="1"/>
          </p:cNvSpPr>
          <p:nvPr>
            <p:ph type="sldNum" sz="quarter" idx="10"/>
          </p:nvPr>
        </p:nvSpPr>
        <p:spPr/>
        <p:txBody>
          <a:bodyPr/>
          <a:lstStyle>
            <a:lvl1pPr>
              <a:defRPr/>
            </a:lvl1pPr>
          </a:lstStyle>
          <a:p>
            <a:fld id="{E355AFDD-B0C5-4C99-A84C-70E1AF9898D5}" type="slidenum">
              <a:rPr lang="en-US" altLang="en-US"/>
              <a:pPr/>
              <a:t>‹#›</a:t>
            </a:fld>
            <a:endParaRPr lang="en-US" altLang="en-US"/>
          </a:p>
        </p:txBody>
      </p:sp>
    </p:spTree>
    <p:extLst>
      <p:ext uri="{BB962C8B-B14F-4D97-AF65-F5344CB8AC3E}">
        <p14:creationId xmlns:p14="http://schemas.microsoft.com/office/powerpoint/2010/main" val="12173784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C2CFE-272A-7F03-3841-36C088FFE18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9EB75F-57E4-1ED5-B237-A49F0A02624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A79F5D6-56C2-AA06-9601-AB76CE0FB1F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BC31196C-1FD3-605E-4F82-EDD161369FA3}"/>
              </a:ext>
            </a:extLst>
          </p:cNvPr>
          <p:cNvSpPr>
            <a:spLocks noGrp="1"/>
          </p:cNvSpPr>
          <p:nvPr>
            <p:ph type="sldNum" sz="quarter" idx="10"/>
          </p:nvPr>
        </p:nvSpPr>
        <p:spPr/>
        <p:txBody>
          <a:bodyPr/>
          <a:lstStyle>
            <a:lvl1pPr>
              <a:defRPr/>
            </a:lvl1pPr>
          </a:lstStyle>
          <a:p>
            <a:fld id="{F6E674D1-FDEB-4B0A-8D96-079C95E7973B}" type="slidenum">
              <a:rPr lang="en-US" altLang="en-US"/>
              <a:pPr/>
              <a:t>‹#›</a:t>
            </a:fld>
            <a:endParaRPr lang="en-US" altLang="en-US"/>
          </a:p>
        </p:txBody>
      </p:sp>
    </p:spTree>
    <p:extLst>
      <p:ext uri="{BB962C8B-B14F-4D97-AF65-F5344CB8AC3E}">
        <p14:creationId xmlns:p14="http://schemas.microsoft.com/office/powerpoint/2010/main" val="37703784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06584-AFA2-7056-9B43-ABD49D051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CC8DD0-05B0-82CA-05E9-CA2198179A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5E8A3F65-DE0F-AA68-2A92-6FB9183C19D0}"/>
              </a:ext>
            </a:extLst>
          </p:cNvPr>
          <p:cNvSpPr>
            <a:spLocks noGrp="1"/>
          </p:cNvSpPr>
          <p:nvPr>
            <p:ph type="sldNum" sz="quarter" idx="10"/>
          </p:nvPr>
        </p:nvSpPr>
        <p:spPr/>
        <p:txBody>
          <a:bodyPr/>
          <a:lstStyle>
            <a:lvl1pPr>
              <a:defRPr/>
            </a:lvl1pPr>
          </a:lstStyle>
          <a:p>
            <a:fld id="{08A99DFC-4D1E-48D5-B94A-4DCBE8897C3A}" type="slidenum">
              <a:rPr lang="en-US" altLang="en-US"/>
              <a:pPr/>
              <a:t>‹#›</a:t>
            </a:fld>
            <a:endParaRPr lang="en-US" altLang="en-US"/>
          </a:p>
        </p:txBody>
      </p:sp>
    </p:spTree>
    <p:extLst>
      <p:ext uri="{BB962C8B-B14F-4D97-AF65-F5344CB8AC3E}">
        <p14:creationId xmlns:p14="http://schemas.microsoft.com/office/powerpoint/2010/main" val="155786100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FF2480-24E4-475D-AC15-0154DB4C095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DE684C-2165-B9A2-8B2F-817264C9A0B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FA728531-6160-7F5B-74EF-336B409A14BB}"/>
              </a:ext>
            </a:extLst>
          </p:cNvPr>
          <p:cNvSpPr>
            <a:spLocks noGrp="1"/>
          </p:cNvSpPr>
          <p:nvPr>
            <p:ph type="sldNum" sz="quarter" idx="10"/>
          </p:nvPr>
        </p:nvSpPr>
        <p:spPr/>
        <p:txBody>
          <a:bodyPr/>
          <a:lstStyle>
            <a:lvl1pPr>
              <a:defRPr/>
            </a:lvl1pPr>
          </a:lstStyle>
          <a:p>
            <a:fld id="{B8A0AB27-496D-484E-B35A-512B4F591533}" type="slidenum">
              <a:rPr lang="en-US" altLang="en-US"/>
              <a:pPr/>
              <a:t>‹#›</a:t>
            </a:fld>
            <a:endParaRPr lang="en-US" altLang="en-US"/>
          </a:p>
        </p:txBody>
      </p:sp>
    </p:spTree>
    <p:extLst>
      <p:ext uri="{BB962C8B-B14F-4D97-AF65-F5344CB8AC3E}">
        <p14:creationId xmlns:p14="http://schemas.microsoft.com/office/powerpoint/2010/main" val="11772552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DB8065B-C280-4EE1-BBDA-82F947B60536}" type="slidenum">
              <a:rPr lang="en-US" altLang="en-US" smtClean="0"/>
              <a:pPr/>
              <a:t>‹#›</a:t>
            </a:fld>
            <a:endParaRPr lang="en-US" altLang="en-US"/>
          </a:p>
        </p:txBody>
      </p:sp>
    </p:spTree>
    <p:extLst>
      <p:ext uri="{BB962C8B-B14F-4D97-AF65-F5344CB8AC3E}">
        <p14:creationId xmlns:p14="http://schemas.microsoft.com/office/powerpoint/2010/main" val="2233589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7.xml"/><Relationship Id="rId13" Type="http://schemas.openxmlformats.org/officeDocument/2006/relationships/theme" Target="../theme/theme11.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slideLayout" Target="../slideLayouts/slideLayout121.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5" Type="http://schemas.openxmlformats.org/officeDocument/2006/relationships/image" Target="../media/image14.png"/><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 Id="rId14" Type="http://schemas.openxmlformats.org/officeDocument/2006/relationships/image" Target="../media/image13.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15.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135.xml"/><Relationship Id="rId7" Type="http://schemas.openxmlformats.org/officeDocument/2006/relationships/image" Target="../media/image13.png"/><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theme" Target="../theme/theme13.xml"/><Relationship Id="rId5" Type="http://schemas.openxmlformats.org/officeDocument/2006/relationships/slideLayout" Target="../slideLayouts/slideLayout137.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4.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 Id="rId14" Type="http://schemas.openxmlformats.org/officeDocument/2006/relationships/image" Target="../media/image15.png"/></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theme" Target="../theme/theme15.xml"/><Relationship Id="rId1" Type="http://schemas.openxmlformats.org/officeDocument/2006/relationships/slideLayout" Target="../slideLayouts/slideLayout150.xml"/><Relationship Id="rId4" Type="http://schemas.openxmlformats.org/officeDocument/2006/relationships/image" Target="../media/image14.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theme" Target="../theme/theme16.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image" Target="../media/image15.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17.xml"/><Relationship Id="rId1"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3" Type="http://schemas.openxmlformats.org/officeDocument/2006/relationships/theme" Target="../theme/theme18.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image" Target="../media/image15.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tags" Target="../tags/tag4.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image" Target="../media/image2.png"/><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image" Target="../media/image1.emf"/><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oleObject" Target="../embeddings/oleObject4.bin"/><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tags" Target="../tags/tag5.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32.xml"/><Relationship Id="rId7" Type="http://schemas.openxmlformats.org/officeDocument/2006/relationships/image" Target="../media/image6.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3.xml"/><Relationship Id="rId11" Type="http://schemas.microsoft.com/office/2007/relationships/hdphoto" Target="../media/hdphoto1.wdp"/><Relationship Id="rId5" Type="http://schemas.openxmlformats.org/officeDocument/2006/relationships/slideLayout" Target="../slideLayouts/slideLayout34.xml"/><Relationship Id="rId10" Type="http://schemas.openxmlformats.org/officeDocument/2006/relationships/image" Target="../media/image9.png"/><Relationship Id="rId4" Type="http://schemas.openxmlformats.org/officeDocument/2006/relationships/slideLayout" Target="../slideLayouts/slideLayout33.xml"/><Relationship Id="rId9"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5" Type="http://schemas.openxmlformats.org/officeDocument/2006/relationships/image" Target="../media/image14.png"/><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1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15.png"/></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61.xml"/><Relationship Id="rId7"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5" Type="http://schemas.openxmlformats.org/officeDocument/2006/relationships/slideLayout" Target="../slideLayouts/slideLayout63.xml"/><Relationship Id="rId4" Type="http://schemas.openxmlformats.org/officeDocument/2006/relationships/slideLayout" Target="../slideLayouts/slideLayout6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image" Target="../media/image16.wmf"/><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theme" Target="../theme/theme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image" Target="../media/image15.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image" Target="../media/image16.wmf"/><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theme" Target="../theme/theme9.xml"/><Relationship Id="rId2" Type="http://schemas.openxmlformats.org/officeDocument/2006/relationships/slideLayout" Target="../slideLayouts/slideLayout89.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4DD5BDD-0EF3-4EAE-81F4-BCDCDBD76F9D}"/>
              </a:ext>
            </a:extLst>
          </p:cNvPr>
          <p:cNvGraphicFramePr>
            <a:graphicFrameLocks noChangeAspect="1"/>
          </p:cNvGraphicFramePr>
          <p:nvPr userDrawn="1">
            <p:custDataLst>
              <p:tags r:id="rId12"/>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13" imgW="395" imgH="394" progId="TCLayout.ActiveDocument.1">
                  <p:embed/>
                </p:oleObj>
              </mc:Choice>
              <mc:Fallback>
                <p:oleObj name="think-cell Slide" r:id="rId13" imgW="395" imgH="394" progId="TCLayout.ActiveDocument.1">
                  <p:embed/>
                  <p:pic>
                    <p:nvPicPr>
                      <p:cNvPr id="4" name="Object 3" hidden="1">
                        <a:extLst>
                          <a:ext uri="{FF2B5EF4-FFF2-40B4-BE49-F238E27FC236}">
                            <a16:creationId xmlns:a16="http://schemas.microsoft.com/office/drawing/2014/main" id="{C4DD5BDD-0EF3-4EAE-81F4-BCDCDBD76F9D}"/>
                          </a:ext>
                        </a:extLst>
                      </p:cNvPr>
                      <p:cNvPicPr/>
                      <p:nvPr/>
                    </p:nvPicPr>
                    <p:blipFill>
                      <a:blip r:embed="rId14"/>
                      <a:stretch>
                        <a:fillRect/>
                      </a:stretch>
                    </p:blipFill>
                    <p:spPr>
                      <a:xfrm>
                        <a:off x="2119" y="1593"/>
                        <a:ext cx="2116" cy="1587"/>
                      </a:xfrm>
                      <a:prstGeom prst="rect">
                        <a:avLst/>
                      </a:prstGeom>
                    </p:spPr>
                  </p:pic>
                </p:oleObj>
              </mc:Fallback>
            </mc:AlternateContent>
          </a:graphicData>
        </a:graphic>
      </p:graphicFrame>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94"/>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5"/>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a:endParaRPr lang="en-US" sz="1350" dirty="0">
              <a:solidFill>
                <a:prstClr val="white"/>
              </a:solidFill>
            </a:endParaRPr>
          </a:p>
        </p:txBody>
      </p:sp>
      <p:sp>
        <p:nvSpPr>
          <p:cNvPr id="6" name="Slide Number Placeholder 5"/>
          <p:cNvSpPr>
            <a:spLocks noGrp="1"/>
          </p:cNvSpPr>
          <p:nvPr>
            <p:ph type="sldNum" sz="quarter" idx="4"/>
          </p:nvPr>
        </p:nvSpPr>
        <p:spPr>
          <a:xfrm>
            <a:off x="9250441" y="6400237"/>
            <a:ext cx="2844800" cy="365125"/>
          </a:xfrm>
          <a:prstGeom prst="rect">
            <a:avLst/>
          </a:prstGeom>
        </p:spPr>
        <p:txBody>
          <a:bodyPr vert="horz" lIns="91440" tIns="45720" rIns="91440" bIns="45720" rtlCol="0" anchor="ctr"/>
          <a:lstStyle>
            <a:lvl1pPr algn="r">
              <a:defRPr sz="900">
                <a:solidFill>
                  <a:schemeClr val="bg1"/>
                </a:solidFill>
              </a:defRPr>
            </a:lvl1pPr>
          </a:lstStyle>
          <a:p>
            <a:pPr defTabSz="342900"/>
            <a:fld id="{D983F1FA-211D-3044-9E35-958DFBC26156}" type="slidenum">
              <a:rPr lang="en-US" smtClean="0">
                <a:solidFill>
                  <a:prstClr val="white"/>
                </a:solidFill>
              </a:rPr>
              <a:pPr defTabSz="342900"/>
              <a:t>‹#›</a:t>
            </a:fld>
            <a:endParaRPr lang="en-US" dirty="0">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12785" y="6163811"/>
            <a:ext cx="2190468" cy="548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userDrawn="1"/>
        </p:nvSpPr>
        <p:spPr>
          <a:xfrm>
            <a:off x="4103298" y="6385809"/>
            <a:ext cx="5486400" cy="219291"/>
          </a:xfrm>
          <a:prstGeom prst="rect">
            <a:avLst/>
          </a:prstGeom>
          <a:noFill/>
        </p:spPr>
        <p:txBody>
          <a:bodyPr wrap="square" rtlCol="0">
            <a:spAutoFit/>
          </a:bodyPr>
          <a:lstStyle/>
          <a:p>
            <a:pPr defTabSz="685800"/>
            <a:r>
              <a:rPr lang="en-US" sz="825" dirty="0">
                <a:solidFill>
                  <a:prstClr val="white"/>
                </a:solidFill>
              </a:rPr>
              <a:t>Draft – Pre-Decisional Deliberative Document Internal VA Use Only</a:t>
            </a:r>
          </a:p>
        </p:txBody>
      </p:sp>
    </p:spTree>
    <p:extLst>
      <p:ext uri="{BB962C8B-B14F-4D97-AF65-F5344CB8AC3E}">
        <p14:creationId xmlns:p14="http://schemas.microsoft.com/office/powerpoint/2010/main" val="18553512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hdr="0" ftr="0" dt="0"/>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64DE79-268F-4C1A-8933-263129D2AF90}" type="datetimeFigureOut">
              <a:rPr lang="en-US" dirty="0"/>
              <a:t>9/23/2024</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FEB3F1B-493F-4B53-81D4-AD356109160D}" type="slidenum">
              <a:rPr lang="en-US" altLang="en-US" smtClean="0"/>
              <a:pPr/>
              <a:t>‹#›</a:t>
            </a:fld>
            <a:endParaRPr lang="en-US" altLang="en-US"/>
          </a:p>
        </p:txBody>
      </p:sp>
    </p:spTree>
    <p:extLst>
      <p:ext uri="{BB962C8B-B14F-4D97-AF65-F5344CB8AC3E}">
        <p14:creationId xmlns:p14="http://schemas.microsoft.com/office/powerpoint/2010/main" val="713672072"/>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C764DE79-268F-4C1A-8933-263129D2AF90}" type="datetimeFigureOut">
              <a:rPr lang="en-US" smtClean="0"/>
              <a:pPr/>
              <a:t>9/23/2024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48F63A3B-78C7-47BE-AE5E-E10140E04643}" type="slidenum">
              <a:rPr lang="en-US" smtClean="0"/>
              <a:pPr/>
              <a:t>‹#›</a:t>
            </a:fld>
            <a:endParaRPr lang="en-US" dirty="0"/>
          </a:p>
        </p:txBody>
      </p:sp>
      <p:sp>
        <p:nvSpPr>
          <p:cNvPr id="7" name="Rectangle 6"/>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imes New Roman" panose="02020603050405020304" pitchFamily="18" charset="0"/>
            </a:endParaRPr>
          </a:p>
        </p:txBody>
      </p:sp>
      <p:pic>
        <p:nvPicPr>
          <p:cNvPr id="8" name="Picture 7"/>
          <p:cNvPicPr>
            <a:picLocks noChangeAspect="1"/>
          </p:cNvPicPr>
          <p:nvPr userDrawn="1"/>
        </p:nvPicPr>
        <p:blipFill rotWithShape="1">
          <a:blip r:embed="rId14">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2291220376"/>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defRPr>
            </a:lvl1pPr>
          </a:lstStyle>
          <a:p>
            <a:fld id="{C764DE79-268F-4C1A-8933-263129D2AF90}" type="datetimeFigureOut">
              <a:rPr lang="en-US" smtClean="0"/>
              <a:pPr/>
              <a:t>9/23/2024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defRPr>
            </a:lvl1pPr>
          </a:lstStyle>
          <a:p>
            <a:fld id="{60B18D57-13A5-4968-950D-8FEF41FA4399}" type="slidenum">
              <a:rPr lang="en-US" smtClean="0"/>
              <a:pPr/>
              <a:t>‹#›</a:t>
            </a:fld>
            <a:endParaRPr lang="en-US" dirty="0"/>
          </a:p>
        </p:txBody>
      </p:sp>
      <p:sp>
        <p:nvSpPr>
          <p:cNvPr id="7" name="Rectangle 6"/>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latin typeface="Times New Roman" panose="02020603050405020304" pitchFamily="18" charset="0"/>
            </a:endParaRPr>
          </a:p>
        </p:txBody>
      </p:sp>
      <p:cxnSp>
        <p:nvCxnSpPr>
          <p:cNvPr id="8" name="Straight Connector 7"/>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35219735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p:cNvSpPr/>
          <p:nvPr/>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0" fontAlgn="base" latinLnBrk="0" hangingPunct="0">
              <a:lnSpc>
                <a:spcPct val="100000"/>
              </a:lnSpc>
              <a:spcBef>
                <a:spcPct val="0"/>
              </a:spcBef>
              <a:spcAft>
                <a:spcPct val="0"/>
              </a:spcAft>
              <a:buClrTx/>
              <a:buSzTx/>
              <a:buFontTx/>
              <a:buNone/>
              <a:tabLst/>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p:cNvPicPr>
            <a:picLocks noChangeAspect="1"/>
          </p:cNvPicPr>
          <p:nvPr/>
        </p:nvPicPr>
        <p:blipFill rotWithShape="1">
          <a:blip r:embed="rId7">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2" name="Picture 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2536" y="623551"/>
            <a:ext cx="4659333" cy="1221785"/>
          </a:xfrm>
          <a:prstGeom prst="rect">
            <a:avLst/>
          </a:prstGeom>
        </p:spPr>
      </p:pic>
    </p:spTree>
    <p:extLst>
      <p:ext uri="{BB962C8B-B14F-4D97-AF65-F5344CB8AC3E}">
        <p14:creationId xmlns:p14="http://schemas.microsoft.com/office/powerpoint/2010/main" val="1521730354"/>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a:extLst>
              <a:ext uri="{FF2B5EF4-FFF2-40B4-BE49-F238E27FC236}">
                <a16:creationId xmlns:a16="http://schemas.microsoft.com/office/drawing/2014/main" id="{8962EA5C-4F1D-4012-7178-411A8EE51DD5}"/>
              </a:ext>
            </a:extLst>
          </p:cNvPr>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a:extLst>
              <a:ext uri="{FF2B5EF4-FFF2-40B4-BE49-F238E27FC236}">
                <a16:creationId xmlns:a16="http://schemas.microsoft.com/office/drawing/2014/main" id="{A9B21A4F-A4B0-4156-62AE-58345A14288C}"/>
              </a:ext>
            </a:extLst>
          </p:cNvPr>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FEA6224A-B0CC-EDDA-45C1-AA09197A7B09}"/>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306014710"/>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5"/>
        <p:cNvGrpSpPr/>
        <p:nvPr/>
      </p:nvGrpSpPr>
      <p:grpSpPr>
        <a:xfrm>
          <a:off x="0" y="0"/>
          <a:ext cx="0" cy="0"/>
          <a:chOff x="0" y="0"/>
          <a:chExt cx="0" cy="0"/>
        </a:xfrm>
      </p:grpSpPr>
      <p:sp>
        <p:nvSpPr>
          <p:cNvPr id="16" name="Google Shape;16;p44"/>
          <p:cNvSpPr/>
          <p:nvPr/>
        </p:nvSpPr>
        <p:spPr>
          <a:xfrm>
            <a:off x="0" y="0"/>
            <a:ext cx="12192000" cy="6858000"/>
          </a:xfrm>
          <a:prstGeom prst="rect">
            <a:avLst/>
          </a:prstGeom>
          <a:no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17" name="Google Shape;17;p44"/>
          <p:cNvPicPr preferRelativeResize="0"/>
          <p:nvPr/>
        </p:nvPicPr>
        <p:blipFill rotWithShape="1">
          <a:blip r:embed="rId3">
            <a:alphaModFix/>
          </a:blip>
          <a:srcRect l="28936"/>
          <a:stretch/>
        </p:blipFill>
        <p:spPr>
          <a:xfrm>
            <a:off x="1" y="1"/>
            <a:ext cx="5145615" cy="6857999"/>
          </a:xfrm>
          <a:prstGeom prst="rect">
            <a:avLst/>
          </a:prstGeom>
          <a:noFill/>
          <a:ln>
            <a:noFill/>
          </a:ln>
        </p:spPr>
      </p:pic>
      <p:pic>
        <p:nvPicPr>
          <p:cNvPr id="18" name="Google Shape;18;p44"/>
          <p:cNvPicPr preferRelativeResize="0"/>
          <p:nvPr/>
        </p:nvPicPr>
        <p:blipFill rotWithShape="1">
          <a:blip r:embed="rId4">
            <a:alphaModFix/>
          </a:blip>
          <a:srcRect/>
          <a:stretch/>
        </p:blipFill>
        <p:spPr>
          <a:xfrm>
            <a:off x="6472767" y="623888"/>
            <a:ext cx="4658783" cy="1220787"/>
          </a:xfrm>
          <a:prstGeom prst="rect">
            <a:avLst/>
          </a:prstGeom>
          <a:noFill/>
          <a:ln>
            <a:noFill/>
          </a:ln>
        </p:spPr>
      </p:pic>
      <p:sp>
        <p:nvSpPr>
          <p:cNvPr id="19" name="Google Shape;19;p44"/>
          <p:cNvSpPr txBox="1">
            <a:spLocks noGrp="1"/>
          </p:cNvSpPr>
          <p:nvPr>
            <p:ph type="title"/>
          </p:nvPr>
        </p:nvSpPr>
        <p:spPr>
          <a:xfrm>
            <a:off x="609600" y="273050"/>
            <a:ext cx="10960000" cy="1135200"/>
          </a:xfrm>
          <a:prstGeom prst="rect">
            <a:avLst/>
          </a:prstGeom>
          <a:noFill/>
          <a:ln>
            <a:noFill/>
          </a:ln>
        </p:spPr>
        <p:txBody>
          <a:bodyPr spcFirstLastPara="1" wrap="square" lIns="0" tIns="0" rIns="0" bIns="0" anchor="ctr" anchorCtr="0">
            <a:noAutofit/>
          </a:bodyPr>
          <a:lstStyle>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20" name="Google Shape;20;p44"/>
          <p:cNvSpPr txBox="1">
            <a:spLocks noGrp="1"/>
          </p:cNvSpPr>
          <p:nvPr>
            <p:ph type="body" idx="1"/>
          </p:nvPr>
        </p:nvSpPr>
        <p:spPr>
          <a:xfrm>
            <a:off x="609600" y="1604962"/>
            <a:ext cx="10960000" cy="4516500"/>
          </a:xfrm>
          <a:prstGeom prst="rect">
            <a:avLst/>
          </a:prstGeom>
          <a:noFill/>
          <a:ln>
            <a:noFill/>
          </a:ln>
        </p:spPr>
        <p:txBody>
          <a:bodyPr spcFirstLastPara="1" wrap="square" lIns="0" tIns="28075" rIns="0" bIns="0" anchor="t" anchorCtr="0">
            <a:noAutofit/>
          </a:bodyPr>
          <a:lstStyle>
            <a:lvl1pPr marL="457200" marR="0" lvl="0" indent="-228600" algn="l" rtl="0">
              <a:lnSpc>
                <a:spcPct val="92000"/>
              </a:lnSpc>
              <a:spcBef>
                <a:spcPts val="0"/>
              </a:spcBef>
              <a:spcAft>
                <a:spcPts val="0"/>
              </a:spcAft>
              <a:buClr>
                <a:srgbClr val="000000"/>
              </a:buClr>
              <a:buSzPts val="1400"/>
              <a:buFont typeface="Arial"/>
              <a:buNone/>
              <a:defRPr sz="2800" b="0" i="0" u="none" strike="noStrike" cap="none">
                <a:solidFill>
                  <a:srgbClr val="000000"/>
                </a:solidFill>
                <a:latin typeface="Calibri"/>
                <a:ea typeface="Calibri"/>
                <a:cs typeface="Calibri"/>
                <a:sym typeface="Calibri"/>
              </a:defRPr>
            </a:lvl1pPr>
            <a:lvl2pPr marL="914400" marR="0" lvl="1" indent="-228600" algn="l" rtl="0">
              <a:lnSpc>
                <a:spcPct val="92000"/>
              </a:lnSpc>
              <a:spcBef>
                <a:spcPts val="14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2pPr>
            <a:lvl3pPr marL="1371600" marR="0" lvl="2" indent="-228600" algn="l" rtl="0">
              <a:lnSpc>
                <a:spcPct val="92000"/>
              </a:lnSpc>
              <a:spcBef>
                <a:spcPts val="110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92000"/>
              </a:lnSpc>
              <a:spcBef>
                <a:spcPts val="80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92000"/>
              </a:lnSpc>
              <a:spcBef>
                <a:spcPts val="5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Clr>
                <a:srgbClr val="000000"/>
              </a:buClr>
              <a:buSzPts val="1400"/>
              <a:buFont typeface="Arial"/>
              <a:buNone/>
              <a:defRPr sz="2000" b="0" i="0" u="none" strike="noStrike" cap="none">
                <a:solidFill>
                  <a:srgbClr val="000000"/>
                </a:solidFill>
                <a:latin typeface="Calibri"/>
                <a:ea typeface="Calibri"/>
                <a:cs typeface="Calibri"/>
                <a:sym typeface="Calibri"/>
              </a:defRPr>
            </a:lvl9pPr>
          </a:lstStyle>
          <a:p>
            <a:endParaRPr/>
          </a:p>
        </p:txBody>
      </p:sp>
      <p:sp>
        <p:nvSpPr>
          <p:cNvPr id="21" name="Google Shape;21;p44"/>
          <p:cNvSpPr txBox="1">
            <a:spLocks noGrp="1"/>
          </p:cNvSpPr>
          <p:nvPr>
            <p:ph type="sldNum" idx="12"/>
          </p:nvPr>
        </p:nvSpPr>
        <p:spPr>
          <a:xfrm>
            <a:off x="11409045" y="6333134"/>
            <a:ext cx="731600" cy="5250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87767910"/>
      </p:ext>
    </p:extLst>
  </p:cSld>
  <p:clrMap bg1="lt1" tx1="dk1" bg2="dk2" tx2="lt2" accent1="accent1" accent2="accent2" accent3="accent3" accent4="accent4" accent5="accent5" accent6="accent6" hlink="hlink" folHlink="folHlink"/>
  <p:sldLayoutIdLst>
    <p:sldLayoutId id="2147483827"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
        <p:cNvGrpSpPr/>
        <p:nvPr/>
      </p:nvGrpSpPr>
      <p:grpSpPr>
        <a:xfrm>
          <a:off x="0" y="0"/>
          <a:ext cx="0" cy="0"/>
          <a:chOff x="0" y="0"/>
          <a:chExt cx="0" cy="0"/>
        </a:xfrm>
      </p:grpSpPr>
      <p:sp>
        <p:nvSpPr>
          <p:cNvPr id="29" name="Google Shape;29;p46"/>
          <p:cNvSpPr/>
          <p:nvPr/>
        </p:nvSpPr>
        <p:spPr>
          <a:xfrm>
            <a:off x="0" y="1252440"/>
            <a:ext cx="12192000" cy="5605500"/>
          </a:xfrm>
          <a:prstGeom prst="rect">
            <a:avLst/>
          </a:prstGeom>
          <a:solidFill>
            <a:srgbClr val="F2F2F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30" name="Google Shape;30;p46"/>
          <p:cNvCxnSpPr/>
          <p:nvPr/>
        </p:nvCxnSpPr>
        <p:spPr>
          <a:xfrm>
            <a:off x="0" y="1243080"/>
            <a:ext cx="12192000" cy="1500"/>
          </a:xfrm>
          <a:prstGeom prst="straightConnector1">
            <a:avLst/>
          </a:prstGeom>
          <a:noFill/>
          <a:ln w="19075" cap="flat" cmpd="sng">
            <a:solidFill>
              <a:srgbClr val="BFBFBF"/>
            </a:solidFill>
            <a:prstDash val="solid"/>
            <a:miter lim="8000"/>
            <a:headEnd type="none" w="sm" len="sm"/>
            <a:tailEnd type="none" w="sm" len="sm"/>
          </a:ln>
        </p:spPr>
      </p:cxnSp>
      <p:pic>
        <p:nvPicPr>
          <p:cNvPr id="31" name="Google Shape;31;p46"/>
          <p:cNvPicPr preferRelativeResize="0"/>
          <p:nvPr/>
        </p:nvPicPr>
        <p:blipFill rotWithShape="1">
          <a:blip r:embed="rId14">
            <a:alphaModFix/>
          </a:blip>
          <a:srcRect/>
          <a:stretch/>
        </p:blipFill>
        <p:spPr>
          <a:xfrm>
            <a:off x="9063360" y="274680"/>
            <a:ext cx="2635680" cy="692280"/>
          </a:xfrm>
          <a:prstGeom prst="rect">
            <a:avLst/>
          </a:prstGeom>
          <a:noFill/>
          <a:ln>
            <a:noFill/>
          </a:ln>
        </p:spPr>
      </p:pic>
      <p:sp>
        <p:nvSpPr>
          <p:cNvPr id="32" name="Google Shape;32;p46"/>
          <p:cNvSpPr txBox="1">
            <a:spLocks noGrp="1"/>
          </p:cNvSpPr>
          <p:nvPr>
            <p:ph type="title"/>
          </p:nvPr>
        </p:nvSpPr>
        <p:spPr>
          <a:xfrm>
            <a:off x="913920" y="2130480"/>
            <a:ext cx="10358800" cy="1466700"/>
          </a:xfrm>
          <a:prstGeom prst="rect">
            <a:avLst/>
          </a:prstGeom>
          <a:noFill/>
          <a:ln>
            <a:noFill/>
          </a:ln>
        </p:spPr>
        <p:txBody>
          <a:bodyPr spcFirstLastPara="1" wrap="square" lIns="90000" tIns="45000" rIns="90000" bIns="45000" anchor="t" anchorCtr="0">
            <a:noAutofit/>
          </a:bodyPr>
          <a:lstStyle>
            <a:lvl1pPr marR="0" lvl="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33" name="Google Shape;33;p46"/>
          <p:cNvSpPr txBox="1">
            <a:spLocks noGrp="1"/>
          </p:cNvSpPr>
          <p:nvPr>
            <p:ph type="sldNum" idx="12"/>
          </p:nvPr>
        </p:nvSpPr>
        <p:spPr>
          <a:xfrm>
            <a:off x="8610720" y="6356160"/>
            <a:ext cx="2738800" cy="3618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a:latin typeface="Times New Roman"/>
              <a:ea typeface="Times New Roman"/>
              <a:cs typeface="Times New Roman"/>
              <a:sym typeface="Times New Roman"/>
            </a:endParaRPr>
          </a:p>
        </p:txBody>
      </p:sp>
      <p:sp>
        <p:nvSpPr>
          <p:cNvPr id="34" name="Google Shape;34;p46"/>
          <p:cNvSpPr txBox="1">
            <a:spLocks noGrp="1"/>
          </p:cNvSpPr>
          <p:nvPr>
            <p:ph type="body" idx="1"/>
          </p:nvPr>
        </p:nvSpPr>
        <p:spPr>
          <a:xfrm>
            <a:off x="609120" y="1604880"/>
            <a:ext cx="10968400" cy="4034100"/>
          </a:xfrm>
          <a:prstGeom prst="rect">
            <a:avLst/>
          </a:prstGeom>
          <a:noFill/>
          <a:ln>
            <a:noFill/>
          </a:ln>
        </p:spPr>
        <p:txBody>
          <a:bodyPr spcFirstLastPara="1" wrap="square" lIns="0" tIns="56500" rIns="0" bIns="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087238425"/>
      </p:ext>
    </p:extLst>
  </p:cSld>
  <p:clrMap bg1="lt1" tx1="dk1" bg2="dk2"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5"/>
        <p:cNvGrpSpPr/>
        <p:nvPr/>
      </p:nvGrpSpPr>
      <p:grpSpPr>
        <a:xfrm>
          <a:off x="0" y="0"/>
          <a:ext cx="0" cy="0"/>
          <a:chOff x="0" y="0"/>
          <a:chExt cx="0" cy="0"/>
        </a:xfrm>
      </p:grpSpPr>
      <p:sp>
        <p:nvSpPr>
          <p:cNvPr id="96" name="Google Shape;96;p48"/>
          <p:cNvSpPr/>
          <p:nvPr/>
        </p:nvSpPr>
        <p:spPr>
          <a:xfrm>
            <a:off x="0" y="1252537"/>
            <a:ext cx="12192000" cy="5605462"/>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97" name="Google Shape;97;p48"/>
          <p:cNvCxnSpPr/>
          <p:nvPr/>
        </p:nvCxnSpPr>
        <p:spPr>
          <a:xfrm>
            <a:off x="0" y="1243013"/>
            <a:ext cx="12192000" cy="1587"/>
          </a:xfrm>
          <a:prstGeom prst="straightConnector1">
            <a:avLst/>
          </a:prstGeom>
          <a:noFill/>
          <a:ln w="19075" cap="flat" cmpd="sng">
            <a:solidFill>
              <a:srgbClr val="BFBFBF"/>
            </a:solidFill>
            <a:prstDash val="solid"/>
            <a:miter lim="800000"/>
            <a:headEnd type="none" w="sm" len="sm"/>
            <a:tailEnd type="none" w="sm" len="sm"/>
          </a:ln>
        </p:spPr>
      </p:cxnSp>
      <p:pic>
        <p:nvPicPr>
          <p:cNvPr id="98" name="Google Shape;98;p48"/>
          <p:cNvPicPr preferRelativeResize="0"/>
          <p:nvPr/>
        </p:nvPicPr>
        <p:blipFill rotWithShape="1">
          <a:blip r:embed="rId3">
            <a:alphaModFix/>
          </a:blip>
          <a:srcRect/>
          <a:stretch/>
        </p:blipFill>
        <p:spPr>
          <a:xfrm>
            <a:off x="9063568" y="274637"/>
            <a:ext cx="2635249" cy="692150"/>
          </a:xfrm>
          <a:prstGeom prst="rect">
            <a:avLst/>
          </a:prstGeom>
          <a:noFill/>
          <a:ln>
            <a:noFill/>
          </a:ln>
        </p:spPr>
      </p:pic>
      <p:sp>
        <p:nvSpPr>
          <p:cNvPr id="99" name="Google Shape;99;p48"/>
          <p:cNvSpPr txBox="1">
            <a:spLocks noGrp="1"/>
          </p:cNvSpPr>
          <p:nvPr>
            <p:ph type="body" idx="1"/>
          </p:nvPr>
        </p:nvSpPr>
        <p:spPr>
          <a:xfrm>
            <a:off x="838201" y="1393826"/>
            <a:ext cx="10502900" cy="4872037"/>
          </a:xfrm>
          <a:prstGeom prst="rect">
            <a:avLst/>
          </a:prstGeom>
          <a:noFill/>
          <a:ln>
            <a:noFill/>
          </a:ln>
        </p:spPr>
        <p:txBody>
          <a:bodyPr spcFirstLastPara="1" wrap="square" lIns="90000" tIns="45000" rIns="90000" bIns="45000" anchor="t" anchorCtr="0">
            <a:noAutofit/>
          </a:bodyPr>
          <a:lstStyle>
            <a:lvl1pPr marL="457200" marR="0" lvl="0" indent="-228600" algn="l" rtl="0">
              <a:lnSpc>
                <a:spcPct val="86000"/>
              </a:lnSpc>
              <a:spcBef>
                <a:spcPts val="0"/>
              </a:spcBef>
              <a:spcAft>
                <a:spcPts val="0"/>
              </a:spcAft>
              <a:buClr>
                <a:srgbClr val="000000"/>
              </a:buClr>
              <a:buSzPts val="1400"/>
              <a:buFont typeface="Arial"/>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Clr>
                <a:srgbClr val="000000"/>
              </a:buClr>
              <a:buSzPts val="1400"/>
              <a:buFont typeface="Arial"/>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Clr>
                <a:srgbClr val="000000"/>
              </a:buClr>
              <a:buSzPts val="1400"/>
              <a:buFont typeface="Arial"/>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Clr>
                <a:srgbClr val="000000"/>
              </a:buClr>
              <a:buSzPts val="1400"/>
              <a:buFont typeface="Arial"/>
              <a:buNone/>
              <a:defRPr sz="2000" b="0" i="0" u="none" strike="noStrike" cap="none">
                <a:solidFill>
                  <a:srgbClr val="000000"/>
                </a:solidFill>
                <a:latin typeface="Calibri"/>
                <a:ea typeface="Calibri"/>
                <a:cs typeface="Calibri"/>
                <a:sym typeface="Calibri"/>
              </a:defRPr>
            </a:lvl9pPr>
          </a:lstStyle>
          <a:p>
            <a:endParaRPr/>
          </a:p>
        </p:txBody>
      </p:sp>
      <p:sp>
        <p:nvSpPr>
          <p:cNvPr id="100" name="Google Shape;100;p48"/>
          <p:cNvSpPr txBox="1">
            <a:spLocks noGrp="1"/>
          </p:cNvSpPr>
          <p:nvPr>
            <p:ph type="sldNum" idx="12"/>
          </p:nvPr>
        </p:nvSpPr>
        <p:spPr>
          <a:xfrm>
            <a:off x="8610601" y="6356350"/>
            <a:ext cx="2730500" cy="3556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101" name="Google Shape;101;p48"/>
          <p:cNvSpPr txBox="1">
            <a:spLocks noGrp="1"/>
          </p:cNvSpPr>
          <p:nvPr>
            <p:ph type="title"/>
          </p:nvPr>
        </p:nvSpPr>
        <p:spPr>
          <a:xfrm>
            <a:off x="287868" y="134937"/>
            <a:ext cx="8437033" cy="971550"/>
          </a:xfrm>
          <a:prstGeom prst="rect">
            <a:avLst/>
          </a:prstGeom>
          <a:noFill/>
          <a:ln>
            <a:noFill/>
          </a:ln>
        </p:spPr>
        <p:txBody>
          <a:bodyPr spcFirstLastPara="1" wrap="square" lIns="90000" tIns="45000" rIns="90000" bIns="45000" anchor="ctr" anchorCtr="0">
            <a:noAutofit/>
          </a:bodyPr>
          <a:lstStyle>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4025364576"/>
      </p:ext>
    </p:extLst>
  </p:cSld>
  <p:clrMap bg1="lt1" tx1="dk1" bg2="dk2" tx2="lt2" accent1="accent1" accent2="accent2" accent3="accent3" accent4="accent4" accent5="accent5" accent6="accent6" hlink="hlink" folHlink="folHlink"/>
  <p:sldLayoutIdLst>
    <p:sldLayoutId id="2147483842"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06"/>
        <p:cNvGrpSpPr/>
        <p:nvPr/>
      </p:nvGrpSpPr>
      <p:grpSpPr>
        <a:xfrm>
          <a:off x="0" y="0"/>
          <a:ext cx="0" cy="0"/>
          <a:chOff x="0" y="0"/>
          <a:chExt cx="0" cy="0"/>
        </a:xfrm>
      </p:grpSpPr>
      <p:sp>
        <p:nvSpPr>
          <p:cNvPr id="107" name="Google Shape;107;p50"/>
          <p:cNvSpPr/>
          <p:nvPr/>
        </p:nvSpPr>
        <p:spPr>
          <a:xfrm>
            <a:off x="0" y="1252537"/>
            <a:ext cx="12192000" cy="5605500"/>
          </a:xfrm>
          <a:prstGeom prst="rect">
            <a:avLst/>
          </a:prstGeom>
          <a:solidFill>
            <a:srgbClr val="F2F2F2"/>
          </a:solidFill>
          <a:ln>
            <a:noFill/>
          </a:ln>
        </p:spPr>
        <p:txBody>
          <a:bodyPr spcFirstLastPara="1" wrap="square" lIns="91425" tIns="45700" rIns="91425" bIns="45700" anchor="ctr" anchorCtr="0">
            <a:noAutofit/>
          </a:bodyPr>
          <a:lstStyle/>
          <a:p>
            <a:pPr marL="0" marR="0" lvl="0" indent="0" algn="l" rtl="0">
              <a:lnSpc>
                <a:spcPct val="93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cxnSp>
        <p:nvCxnSpPr>
          <p:cNvPr id="108" name="Google Shape;108;p50"/>
          <p:cNvCxnSpPr/>
          <p:nvPr/>
        </p:nvCxnSpPr>
        <p:spPr>
          <a:xfrm>
            <a:off x="0" y="1243012"/>
            <a:ext cx="12192000" cy="1500"/>
          </a:xfrm>
          <a:prstGeom prst="straightConnector1">
            <a:avLst/>
          </a:prstGeom>
          <a:noFill/>
          <a:ln w="19075" cap="flat" cmpd="sng">
            <a:solidFill>
              <a:srgbClr val="BFBFBF"/>
            </a:solidFill>
            <a:prstDash val="solid"/>
            <a:miter lim="800000"/>
            <a:headEnd type="none" w="sm" len="sm"/>
            <a:tailEnd type="none" w="sm" len="sm"/>
          </a:ln>
        </p:spPr>
      </p:cxnSp>
      <p:pic>
        <p:nvPicPr>
          <p:cNvPr id="109" name="Google Shape;109;p50"/>
          <p:cNvPicPr preferRelativeResize="0"/>
          <p:nvPr/>
        </p:nvPicPr>
        <p:blipFill rotWithShape="1">
          <a:blip r:embed="rId4">
            <a:alphaModFix/>
          </a:blip>
          <a:srcRect/>
          <a:stretch/>
        </p:blipFill>
        <p:spPr>
          <a:xfrm>
            <a:off x="9063567" y="274637"/>
            <a:ext cx="2635248" cy="692150"/>
          </a:xfrm>
          <a:prstGeom prst="rect">
            <a:avLst/>
          </a:prstGeom>
          <a:noFill/>
          <a:ln>
            <a:noFill/>
          </a:ln>
        </p:spPr>
      </p:pic>
      <p:sp>
        <p:nvSpPr>
          <p:cNvPr id="110" name="Google Shape;110;p50"/>
          <p:cNvSpPr txBox="1">
            <a:spLocks noGrp="1"/>
          </p:cNvSpPr>
          <p:nvPr>
            <p:ph type="title"/>
          </p:nvPr>
        </p:nvSpPr>
        <p:spPr>
          <a:xfrm>
            <a:off x="914400" y="2130425"/>
            <a:ext cx="10350400" cy="1460400"/>
          </a:xfrm>
          <a:prstGeom prst="rect">
            <a:avLst/>
          </a:prstGeom>
          <a:noFill/>
          <a:ln>
            <a:noFill/>
          </a:ln>
        </p:spPr>
        <p:txBody>
          <a:bodyPr spcFirstLastPara="1" wrap="square" lIns="90000" tIns="45000" rIns="90000" bIns="45000" anchor="t" anchorCtr="0">
            <a:noAutofit/>
          </a:bodyPr>
          <a:lstStyle>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11" name="Google Shape;111;p50"/>
          <p:cNvSpPr txBox="1">
            <a:spLocks noGrp="1"/>
          </p:cNvSpPr>
          <p:nvPr>
            <p:ph type="sldNum" idx="12"/>
          </p:nvPr>
        </p:nvSpPr>
        <p:spPr>
          <a:xfrm>
            <a:off x="8610600" y="6356350"/>
            <a:ext cx="2730400" cy="355500"/>
          </a:xfrm>
          <a:prstGeom prst="rect">
            <a:avLst/>
          </a:prstGeom>
          <a:noFill/>
          <a:ln>
            <a:noFill/>
          </a:ln>
        </p:spPr>
        <p:txBody>
          <a:bodyPr spcFirstLastPara="1" wrap="square" lIns="90000" tIns="45000" rIns="90000" bIns="45000" anchor="t" anchorCtr="0">
            <a:noAutofit/>
          </a:bodyPr>
          <a:lstStyle>
            <a:lvl1pPr marL="0" marR="0" lvl="0"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1pPr>
            <a:lvl2pPr marL="0" marR="0" lvl="1"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2pPr>
            <a:lvl3pPr marL="0" marR="0" lvl="2"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3pPr>
            <a:lvl4pPr marL="0" marR="0" lvl="3"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4pPr>
            <a:lvl5pPr marL="0" marR="0" lvl="4"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5pPr>
            <a:lvl6pPr marL="0" marR="0" lvl="5"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6pPr>
            <a:lvl7pPr marL="0" marR="0" lvl="6"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7pPr>
            <a:lvl8pPr marL="0" marR="0" lvl="7"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8pPr>
            <a:lvl9pPr marL="0" marR="0" lvl="8" indent="0" algn="l" rtl="0">
              <a:lnSpc>
                <a:spcPct val="100000"/>
              </a:lnSpc>
              <a:spcBef>
                <a:spcPts val="0"/>
              </a:spcBef>
              <a:spcAft>
                <a:spcPts val="0"/>
              </a:spcAft>
              <a:buClr>
                <a:srgbClr val="000000"/>
              </a:buClr>
              <a:buSzPts val="1800"/>
              <a:buFont typeface="Calibri"/>
              <a:buNone/>
              <a:defRPr sz="1800" b="0" i="0" u="none" strike="noStrike" cap="none">
                <a:solidFill>
                  <a:srgbClr val="000000"/>
                </a:solidFill>
                <a:latin typeface="Calibri"/>
                <a:ea typeface="Calibri"/>
                <a:cs typeface="Calibri"/>
                <a:sym typeface="Calibri"/>
              </a:defRPr>
            </a:lvl9pPr>
          </a:lstStyle>
          <a:p>
            <a:fld id="{00000000-1234-1234-1234-123412341234}" type="slidenum">
              <a:rPr lang="en-US" smtClean="0"/>
              <a:pPr/>
              <a:t>‹#›</a:t>
            </a:fld>
            <a:endParaRPr lang="en-US" sz="1400">
              <a:latin typeface="Arial"/>
              <a:ea typeface="Arial"/>
              <a:cs typeface="Arial"/>
              <a:sym typeface="Arial"/>
            </a:endParaRPr>
          </a:p>
        </p:txBody>
      </p:sp>
      <p:sp>
        <p:nvSpPr>
          <p:cNvPr id="112" name="Google Shape;112;p50"/>
          <p:cNvSpPr txBox="1">
            <a:spLocks noGrp="1"/>
          </p:cNvSpPr>
          <p:nvPr>
            <p:ph type="body" idx="1"/>
          </p:nvPr>
        </p:nvSpPr>
        <p:spPr>
          <a:xfrm>
            <a:off x="609600" y="1604962"/>
            <a:ext cx="10960000" cy="4516500"/>
          </a:xfrm>
          <a:prstGeom prst="rect">
            <a:avLst/>
          </a:prstGeom>
          <a:noFill/>
          <a:ln>
            <a:noFill/>
          </a:ln>
        </p:spPr>
        <p:txBody>
          <a:bodyPr spcFirstLastPara="1" wrap="square" lIns="0" tIns="56500" rIns="0" bIns="0" anchor="t" anchorCtr="0">
            <a:noAutofit/>
          </a:bodyPr>
          <a:lstStyle>
            <a:lvl1pPr marL="457200" marR="0" lvl="0" indent="-228600" algn="l" rtl="0">
              <a:lnSpc>
                <a:spcPct val="86000"/>
              </a:lnSpc>
              <a:spcBef>
                <a:spcPts val="0"/>
              </a:spcBef>
              <a:spcAft>
                <a:spcPts val="0"/>
              </a:spcAft>
              <a:buClr>
                <a:srgbClr val="000000"/>
              </a:buClr>
              <a:buSzPts val="1400"/>
              <a:buFont typeface="Arial"/>
              <a:buNone/>
              <a:defRPr sz="3200" b="0" i="0" u="none" strike="noStrike" cap="none">
                <a:solidFill>
                  <a:srgbClr val="000000"/>
                </a:solidFill>
                <a:latin typeface="Times New Roman"/>
                <a:ea typeface="Times New Roman"/>
                <a:cs typeface="Times New Roman"/>
                <a:sym typeface="Times New Roman"/>
              </a:defRPr>
            </a:lvl1pPr>
            <a:lvl2pPr marL="914400" marR="0" lvl="1" indent="-228600" algn="l" rtl="0">
              <a:lnSpc>
                <a:spcPct val="86000"/>
              </a:lnSpc>
              <a:spcBef>
                <a:spcPts val="1400"/>
              </a:spcBef>
              <a:spcAft>
                <a:spcPts val="0"/>
              </a:spcAft>
              <a:buClr>
                <a:srgbClr val="000000"/>
              </a:buClr>
              <a:buSzPts val="1400"/>
              <a:buFont typeface="Arial"/>
              <a:buNone/>
              <a:defRPr sz="2400" b="0" i="0" u="none" strike="noStrike" cap="none">
                <a:solidFill>
                  <a:srgbClr val="000000"/>
                </a:solidFill>
                <a:latin typeface="Times New Roman"/>
                <a:ea typeface="Times New Roman"/>
                <a:cs typeface="Times New Roman"/>
                <a:sym typeface="Times New Roman"/>
              </a:defRPr>
            </a:lvl2pPr>
            <a:lvl3pPr marL="1371600" marR="0" lvl="2" indent="-228600" algn="l" rtl="0">
              <a:lnSpc>
                <a:spcPct val="86000"/>
              </a:lnSpc>
              <a:spcBef>
                <a:spcPts val="1100"/>
              </a:spcBef>
              <a:spcAft>
                <a:spcPts val="0"/>
              </a:spcAft>
              <a:buClr>
                <a:srgbClr val="000000"/>
              </a:buClr>
              <a:buSzPts val="1400"/>
              <a:buFont typeface="Arial"/>
              <a:buNone/>
              <a:defRPr sz="2000" b="0" i="0" u="none" strike="noStrike" cap="none">
                <a:solidFill>
                  <a:srgbClr val="000000"/>
                </a:solidFill>
                <a:latin typeface="Times New Roman"/>
                <a:ea typeface="Times New Roman"/>
                <a:cs typeface="Times New Roman"/>
                <a:sym typeface="Times New Roman"/>
              </a:defRPr>
            </a:lvl3pPr>
            <a:lvl4pPr marL="1828800" marR="0" lvl="3" indent="-228600" algn="l" rtl="0">
              <a:lnSpc>
                <a:spcPct val="86000"/>
              </a:lnSpc>
              <a:spcBef>
                <a:spcPts val="800"/>
              </a:spcBef>
              <a:spcAft>
                <a:spcPts val="0"/>
              </a:spcAft>
              <a:buClr>
                <a:srgbClr val="000000"/>
              </a:buClr>
              <a:buSzPts val="1400"/>
              <a:buFont typeface="Arial"/>
              <a:buNone/>
              <a:defRPr sz="2000" b="0" i="0" u="none" strike="noStrike" cap="none">
                <a:solidFill>
                  <a:srgbClr val="000000"/>
                </a:solidFill>
                <a:latin typeface="Times New Roman"/>
                <a:ea typeface="Times New Roman"/>
                <a:cs typeface="Times New Roman"/>
                <a:sym typeface="Times New Roman"/>
              </a:defRPr>
            </a:lvl4pPr>
            <a:lvl5pPr marL="2286000" marR="0" lvl="4" indent="-228600" algn="l" rtl="0">
              <a:lnSpc>
                <a:spcPct val="92000"/>
              </a:lnSpc>
              <a:spcBef>
                <a:spcPts val="5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5pPr>
            <a:lvl6pPr marL="2743200" marR="0" lvl="5"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6pPr>
            <a:lvl7pPr marL="3200400" marR="0" lvl="6"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7pPr>
            <a:lvl8pPr marL="3657600" marR="0" lvl="7" indent="-228600" algn="l" rtl="0">
              <a:lnSpc>
                <a:spcPct val="92000"/>
              </a:lnSpc>
              <a:spcBef>
                <a:spcPts val="200"/>
              </a:spcBef>
              <a:spcAft>
                <a:spcPts val="0"/>
              </a:spcAft>
              <a:buClr>
                <a:srgbClr val="000000"/>
              </a:buClr>
              <a:buSzPts val="1400"/>
              <a:buFont typeface="Arial"/>
              <a:buNone/>
              <a:defRPr sz="2000" b="0" i="0" u="none" strike="noStrike" cap="none">
                <a:solidFill>
                  <a:srgbClr val="000000"/>
                </a:solidFill>
                <a:latin typeface="Calibri"/>
                <a:ea typeface="Calibri"/>
                <a:cs typeface="Calibri"/>
                <a:sym typeface="Calibri"/>
              </a:defRPr>
            </a:lvl8pPr>
            <a:lvl9pPr marL="4114800" marR="0" lvl="8" indent="-228600" algn="l" rtl="0">
              <a:lnSpc>
                <a:spcPct val="92000"/>
              </a:lnSpc>
              <a:spcBef>
                <a:spcPts val="200"/>
              </a:spcBef>
              <a:spcAft>
                <a:spcPts val="200"/>
              </a:spcAft>
              <a:buClr>
                <a:srgbClr val="000000"/>
              </a:buClr>
              <a:buSzPts val="1400"/>
              <a:buFont typeface="Arial"/>
              <a:buNone/>
              <a:defRPr sz="2000" b="0" i="0" u="none" strike="noStrike" cap="none">
                <a:solidFill>
                  <a:srgbClr val="000000"/>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520871329"/>
      </p:ext>
    </p:extLst>
  </p:cSld>
  <p:clrMap bg1="lt1" tx1="dk1" bg2="dk2" tx2="lt2" accent1="accent1" accent2="accent2" accent3="accent3" accent4="accent4" accent5="accent5" accent6="accent6" hlink="hlink" folHlink="folHlink"/>
  <p:sldLayoutIdLst>
    <p:sldLayoutId id="2147483844" r:id="rId1"/>
    <p:sldLayoutId id="2147483845"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C4DD5BDD-0EF3-4EAE-81F4-BCDCDBD76F9D}"/>
              </a:ext>
            </a:extLst>
          </p:cNvPr>
          <p:cNvGraphicFramePr>
            <a:graphicFrameLocks noChangeAspect="1"/>
          </p:cNvGraphicFramePr>
          <p:nvPr userDrawn="1">
            <p:custDataLst>
              <p:tags r:id="rId21"/>
            </p:custDataLst>
          </p:nvPr>
        </p:nvGraphicFramePr>
        <p:xfrm>
          <a:off x="2119" y="1593"/>
          <a:ext cx="2116" cy="1587"/>
        </p:xfrm>
        <a:graphic>
          <a:graphicData uri="http://schemas.openxmlformats.org/presentationml/2006/ole">
            <mc:AlternateContent xmlns:mc="http://schemas.openxmlformats.org/markup-compatibility/2006">
              <mc:Choice xmlns:v="urn:schemas-microsoft-com:vml" Requires="v">
                <p:oleObj name="think-cell Slide" r:id="rId23" imgW="395" imgH="394" progId="TCLayout.ActiveDocument.1">
                  <p:embed/>
                </p:oleObj>
              </mc:Choice>
              <mc:Fallback>
                <p:oleObj name="think-cell Slide" r:id="rId23" imgW="395" imgH="394" progId="TCLayout.ActiveDocument.1">
                  <p:embed/>
                  <p:pic>
                    <p:nvPicPr>
                      <p:cNvPr id="4" name="Object 3" hidden="1">
                        <a:extLst>
                          <a:ext uri="{FF2B5EF4-FFF2-40B4-BE49-F238E27FC236}">
                            <a16:creationId xmlns:a16="http://schemas.microsoft.com/office/drawing/2014/main" id="{C4DD5BDD-0EF3-4EAE-81F4-BCDCDBD76F9D}"/>
                          </a:ext>
                        </a:extLst>
                      </p:cNvPr>
                      <p:cNvPicPr/>
                      <p:nvPr/>
                    </p:nvPicPr>
                    <p:blipFill>
                      <a:blip r:embed="rId24"/>
                      <a:stretch>
                        <a:fillRect/>
                      </a:stretch>
                    </p:blipFill>
                    <p:spPr>
                      <a:xfrm>
                        <a:off x="2119" y="1593"/>
                        <a:ext cx="2116" cy="1587"/>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1DFEA488-B13E-4BE4-9DB4-BEFF8A810035}"/>
              </a:ext>
            </a:extLst>
          </p:cNvPr>
          <p:cNvSpPr/>
          <p:nvPr userDrawn="1">
            <p:custDataLst>
              <p:tags r:id="rId22"/>
            </p:custDataLst>
          </p:nvPr>
        </p:nvSpPr>
        <p:spPr>
          <a:xfrm>
            <a:off x="1" y="0"/>
            <a:ext cx="211667" cy="158750"/>
          </a:xfrm>
          <a:prstGeom prst="rect">
            <a:avLst/>
          </a:prstGeom>
        </p:spPr>
        <p:style>
          <a:lnRef idx="1">
            <a:schemeClr val="accent1"/>
          </a:lnRef>
          <a:fillRef idx="3">
            <a:schemeClr val="accent1"/>
          </a:fillRef>
          <a:effectRef idx="2">
            <a:schemeClr val="accent1"/>
          </a:effectRef>
          <a:fontRef idx="minor">
            <a:schemeClr val="lt1"/>
          </a:fontRef>
        </p:style>
        <p:txBody>
          <a:bodyPr vert="horz" wrap="none" lIns="0" tIns="0" rIns="0" bIns="0" numCol="1" spcCol="0" rtlCol="0" anchor="ctr" anchorCtr="0">
            <a:noAutofit/>
          </a:bodyPr>
          <a:lstStyle/>
          <a:p>
            <a:pPr algn="ctr" fontAlgn="base">
              <a:spcBef>
                <a:spcPct val="0"/>
              </a:spcBef>
              <a:spcAft>
                <a:spcPct val="0"/>
              </a:spcAft>
            </a:pPr>
            <a:endParaRPr lang="en-US" sz="330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3" name="Text Placeholder 2"/>
          <p:cNvSpPr>
            <a:spLocks noGrp="1"/>
          </p:cNvSpPr>
          <p:nvPr>
            <p:ph type="body" idx="1"/>
          </p:nvPr>
        </p:nvSpPr>
        <p:spPr>
          <a:xfrm>
            <a:off x="230038" y="1066800"/>
            <a:ext cx="10972800" cy="496672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Rectangle 7"/>
          <p:cNvSpPr/>
          <p:nvPr/>
        </p:nvSpPr>
        <p:spPr>
          <a:xfrm>
            <a:off x="0" y="6140685"/>
            <a:ext cx="12192000" cy="731839"/>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350" dirty="0">
              <a:solidFill>
                <a:prstClr val="white"/>
              </a:solidFill>
              <a:latin typeface="Arial" panose="020B0604020202020204" pitchFamily="34" charset="0"/>
              <a:cs typeface="Arial" panose="020B0604020202020204" pitchFamily="34" charset="0"/>
              <a:sym typeface="Arial" panose="020B0604020202020204" pitchFamily="34" charset="0"/>
            </a:endParaRPr>
          </a:p>
        </p:txBody>
      </p:sp>
      <p:sp>
        <p:nvSpPr>
          <p:cNvPr id="6" name="Slide Number Placeholder 5"/>
          <p:cNvSpPr>
            <a:spLocks noGrp="1"/>
          </p:cNvSpPr>
          <p:nvPr>
            <p:ph type="sldNum" sz="quarter" idx="4"/>
          </p:nvPr>
        </p:nvSpPr>
        <p:spPr>
          <a:xfrm>
            <a:off x="9250441" y="6400237"/>
            <a:ext cx="2844800" cy="365125"/>
          </a:xfrm>
          <a:prstGeom prst="rect">
            <a:avLst/>
          </a:prstGeom>
        </p:spPr>
        <p:txBody>
          <a:bodyPr vert="horz" lIns="91440" tIns="45720" rIns="91440" bIns="45720" rtlCol="0" anchor="ctr"/>
          <a:lstStyle>
            <a:lvl1pPr algn="r">
              <a:defRPr sz="900">
                <a:solidFill>
                  <a:schemeClr val="bg1"/>
                </a:solidFill>
                <a:latin typeface="Arial" panose="020B0604020202020204" pitchFamily="34" charset="0"/>
                <a:cs typeface="Arial" panose="020B0604020202020204" pitchFamily="34" charset="0"/>
                <a:sym typeface="Arial" panose="020B0604020202020204" pitchFamily="34" charset="0"/>
              </a:defRPr>
            </a:lvl1pPr>
          </a:lstStyle>
          <a:p>
            <a:pPr defTabSz="342900" fontAlgn="base">
              <a:spcBef>
                <a:spcPct val="0"/>
              </a:spcBef>
              <a:spcAft>
                <a:spcPct val="0"/>
              </a:spcAft>
            </a:pPr>
            <a:fld id="{D983F1FA-211D-3044-9E35-958DFBC26156}" type="slidenum">
              <a:rPr lang="en-US" smtClean="0">
                <a:solidFill>
                  <a:prstClr val="white"/>
                </a:solidFill>
              </a:rPr>
              <a:pPr defTabSz="342900" fontAlgn="base">
                <a:spcBef>
                  <a:spcPct val="0"/>
                </a:spcBef>
                <a:spcAft>
                  <a:spcPct val="0"/>
                </a:spcAft>
              </a:pPr>
              <a:t>‹#›</a:t>
            </a:fld>
            <a:endParaRPr lang="en-US" dirty="0">
              <a:solidFill>
                <a:prstClr val="white"/>
              </a:solidFill>
            </a:endParaRPr>
          </a:p>
        </p:txBody>
      </p:sp>
      <p:pic>
        <p:nvPicPr>
          <p:cNvPr id="2050" name="Picture 2" descr="C:\Users\vacoGrovem\AppData\Local\Microsoft\Windows\Temporary Internet Files\Content.Outlook\83QVOJUE\CHOOSE-VA-rev.png"/>
          <p:cNvPicPr>
            <a:picLocks noChangeAspect="1" noChangeArrowheads="1"/>
          </p:cNvPicPr>
          <p:nvPr userDrawn="1"/>
        </p:nvPicPr>
        <p:blipFill>
          <a:blip r:embed="rId25" cstate="print">
            <a:extLst>
              <a:ext uri="{28A0092B-C50C-407E-A947-70E740481C1C}">
                <a14:useLocalDpi xmlns:a14="http://schemas.microsoft.com/office/drawing/2010/main" val="0"/>
              </a:ext>
            </a:extLst>
          </a:blip>
          <a:srcRect/>
          <a:stretch>
            <a:fillRect/>
          </a:stretch>
        </p:blipFill>
        <p:spPr bwMode="auto">
          <a:xfrm>
            <a:off x="112785" y="6163811"/>
            <a:ext cx="2112830" cy="54864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B1FB390-1747-40D3-92C6-1C90C2EB3779}"/>
              </a:ext>
            </a:extLst>
          </p:cNvPr>
          <p:cNvSpPr/>
          <p:nvPr userDrawn="1"/>
        </p:nvSpPr>
        <p:spPr>
          <a:xfrm>
            <a:off x="0" y="10626"/>
            <a:ext cx="12192000" cy="731520"/>
          </a:xfrm>
          <a:prstGeom prst="rect">
            <a:avLst/>
          </a:prstGeom>
          <a:solidFill>
            <a:schemeClr val="tx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defTabSz="342900" fontAlgn="base">
              <a:spcBef>
                <a:spcPct val="0"/>
              </a:spcBef>
              <a:spcAft>
                <a:spcPct val="0"/>
              </a:spcAft>
            </a:pPr>
            <a:endParaRPr lang="en-US" sz="1800" dirty="0">
              <a:solidFill>
                <a:schemeClr val="bg1"/>
              </a:solidFill>
              <a:latin typeface="Arial" panose="020B0604020202020204" pitchFamily="34" charset="0"/>
              <a:cs typeface="Arial" panose="020B0604020202020204" pitchFamily="34" charset="0"/>
              <a:sym typeface="Arial" panose="020B0604020202020204" pitchFamily="34" charset="0"/>
            </a:endParaRPr>
          </a:p>
        </p:txBody>
      </p:sp>
      <p:sp>
        <p:nvSpPr>
          <p:cNvPr id="2" name="Title Placeholder 1"/>
          <p:cNvSpPr>
            <a:spLocks noGrp="1"/>
          </p:cNvSpPr>
          <p:nvPr>
            <p:ph type="title"/>
          </p:nvPr>
        </p:nvSpPr>
        <p:spPr>
          <a:xfrm>
            <a:off x="-86264" y="-1"/>
            <a:ext cx="12278264" cy="731521"/>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34805182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Lst>
  <p:hf hdr="0" ftr="0" dt="0"/>
  <p:txStyles>
    <p:titleStyle>
      <a:lvl1pPr algn="ctr" defTabSz="342900" rtl="0" eaLnBrk="1" latinLnBrk="0" hangingPunct="1">
        <a:spcBef>
          <a:spcPct val="0"/>
        </a:spcBef>
        <a:buNone/>
        <a:defRPr sz="3600" b="1" kern="120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224849"/>
            <a:ext cx="12192000" cy="164176"/>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8" name="Rectangle 7"/>
          <p:cNvSpPr/>
          <p:nvPr/>
        </p:nvSpPr>
        <p:spPr>
          <a:xfrm>
            <a:off x="0" y="1066805"/>
            <a:ext cx="12192000" cy="15239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9" name="Picture 8"/>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0" y="5"/>
            <a:ext cx="12192000" cy="1172095"/>
          </a:xfrm>
          <a:prstGeom prst="rect">
            <a:avLst/>
          </a:prstGeom>
        </p:spPr>
      </p:pic>
      <p:pic>
        <p:nvPicPr>
          <p:cNvPr id="10" name="Picture 9"/>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0" y="6248401"/>
            <a:ext cx="12192000" cy="609600"/>
          </a:xfrm>
          <a:prstGeom prst="rect">
            <a:avLst/>
          </a:prstGeom>
        </p:spPr>
      </p:pic>
      <p:sp>
        <p:nvSpPr>
          <p:cNvPr id="11" name="Title 1"/>
          <p:cNvSpPr txBox="1">
            <a:spLocks/>
          </p:cNvSpPr>
          <p:nvPr/>
        </p:nvSpPr>
        <p:spPr>
          <a:xfrm>
            <a:off x="1727200" y="228605"/>
            <a:ext cx="9855200" cy="685801"/>
          </a:xfrm>
          <a:prstGeom prst="rect">
            <a:avLst/>
          </a:prstGeom>
        </p:spPr>
        <p:txBody>
          <a:bodyPr/>
          <a:lstStyle>
            <a:lvl1pPr algn="l" defTabSz="914400" rtl="0" eaLnBrk="1" latinLnBrk="0" hangingPunct="1">
              <a:spcBef>
                <a:spcPct val="0"/>
              </a:spcBef>
              <a:buNone/>
              <a:defRPr sz="4400" kern="1200">
                <a:solidFill>
                  <a:schemeClr val="bg1"/>
                </a:solidFill>
                <a:latin typeface="Georgia" pitchFamily="18" charset="0"/>
                <a:ea typeface="+mj-ea"/>
                <a:cs typeface="+mj-cs"/>
              </a:defRPr>
            </a:lvl1pPr>
          </a:lstStyle>
          <a:p>
            <a:r>
              <a:rPr lang="en-US" sz="4400" dirty="0"/>
              <a:t>Click to edit Master title style</a:t>
            </a:r>
          </a:p>
        </p:txBody>
      </p:sp>
      <p:sp>
        <p:nvSpPr>
          <p:cNvPr id="3" name="Text Placeholder 2"/>
          <p:cNvSpPr>
            <a:spLocks noGrp="1"/>
          </p:cNvSpPr>
          <p:nvPr>
            <p:ph type="body" idx="1"/>
          </p:nvPr>
        </p:nvSpPr>
        <p:spPr>
          <a:xfrm>
            <a:off x="609600" y="1600205"/>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165600" y="6356355"/>
            <a:ext cx="3860800" cy="365125"/>
          </a:xfrm>
          <a:prstGeom prst="rect">
            <a:avLst/>
          </a:prstGeom>
        </p:spPr>
        <p:txBody>
          <a:bodyPr vert="horz" lIns="91440" tIns="45720" rIns="91440" bIns="45720" rtlCol="0" anchor="ctr"/>
          <a:lstStyle>
            <a:lvl1pPr algn="ctr">
              <a:defRPr sz="1200">
                <a:solidFill>
                  <a:schemeClr val="bg1"/>
                </a:solidFill>
                <a:latin typeface="Georgia" pitchFamily="18" charset="0"/>
              </a:defRPr>
            </a:lvl1pPr>
          </a:lstStyle>
          <a:p>
            <a:endParaRPr lang="en-US" dirty="0"/>
          </a:p>
        </p:txBody>
      </p:sp>
      <p:sp>
        <p:nvSpPr>
          <p:cNvPr id="6" name="Slide Number Placeholder 5"/>
          <p:cNvSpPr>
            <a:spLocks noGrp="1"/>
          </p:cNvSpPr>
          <p:nvPr>
            <p:ph type="sldNum" sz="quarter" idx="4"/>
          </p:nvPr>
        </p:nvSpPr>
        <p:spPr>
          <a:xfrm>
            <a:off x="8737600" y="6356355"/>
            <a:ext cx="2844800" cy="365125"/>
          </a:xfrm>
          <a:prstGeom prst="rect">
            <a:avLst/>
          </a:prstGeom>
        </p:spPr>
        <p:txBody>
          <a:bodyPr vert="horz" lIns="91440" tIns="45720" rIns="91440" bIns="45720" rtlCol="0" anchor="ctr"/>
          <a:lstStyle>
            <a:lvl1pPr algn="r">
              <a:defRPr sz="1200">
                <a:solidFill>
                  <a:schemeClr val="bg1"/>
                </a:solidFill>
                <a:latin typeface="Georgia" pitchFamily="18" charset="0"/>
              </a:defRPr>
            </a:lvl1pPr>
          </a:lstStyle>
          <a:p>
            <a:fld id="{D02EFB9C-E538-4838-85C0-57F55CFFDC61}" type="slidenum">
              <a:rPr lang="en-US" smtClean="0"/>
              <a:pPr/>
              <a:t>‹#›</a:t>
            </a:fld>
            <a:endParaRPr lang="en-US" dirty="0"/>
          </a:p>
        </p:txBody>
      </p:sp>
      <p:pic>
        <p:nvPicPr>
          <p:cNvPr id="2" name="Picture 1">
            <a:extLst>
              <a:ext uri="{FF2B5EF4-FFF2-40B4-BE49-F238E27FC236}">
                <a16:creationId xmlns:a16="http://schemas.microsoft.com/office/drawing/2014/main" id="{DCCBB430-E8AB-9F8E-DC35-DAEB9FA84E78}"/>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215900" y="140631"/>
            <a:ext cx="914400" cy="914396"/>
          </a:xfrm>
          <a:prstGeom prst="rect">
            <a:avLst/>
          </a:prstGeom>
        </p:spPr>
      </p:pic>
      <p:pic>
        <p:nvPicPr>
          <p:cNvPr id="12" name="Picture 11">
            <a:extLst>
              <a:ext uri="{FF2B5EF4-FFF2-40B4-BE49-F238E27FC236}">
                <a16:creationId xmlns:a16="http://schemas.microsoft.com/office/drawing/2014/main" id="{B82BD654-1A86-9B6E-3C0F-7AA97E5391DB}"/>
              </a:ext>
            </a:extLst>
          </p:cNvPr>
          <p:cNvPicPr>
            <a:picLocks noChangeAspect="1"/>
          </p:cNvPicPr>
          <p:nvPr userDrawn="1"/>
        </p:nvPicPr>
        <p:blipFill>
          <a:blip r:embed="rId10">
            <a:clrChange>
              <a:clrFrom>
                <a:srgbClr val="FFFFFF"/>
              </a:clrFrom>
              <a:clrTo>
                <a:srgbClr val="FFFFFF">
                  <a:alpha val="0"/>
                </a:srgbClr>
              </a:clrTo>
            </a:clrChange>
            <a:extLst>
              <a:ext uri="{BEBA8EAE-BF5A-486C-A8C5-ECC9F3942E4B}">
                <a14:imgProps xmlns:a14="http://schemas.microsoft.com/office/drawing/2010/main">
                  <a14:imgLayer r:embed="rId11">
                    <a14:imgEffect>
                      <a14:sharpenSoften amount="50000"/>
                    </a14:imgEffect>
                  </a14:imgLayer>
                </a14:imgProps>
              </a:ext>
            </a:extLst>
          </a:blip>
          <a:stretch>
            <a:fillRect/>
          </a:stretch>
        </p:blipFill>
        <p:spPr>
          <a:xfrm>
            <a:off x="-20897" y="6332795"/>
            <a:ext cx="1998696" cy="444915"/>
          </a:xfrm>
          <a:prstGeom prst="rect">
            <a:avLst/>
          </a:prstGeom>
        </p:spPr>
      </p:pic>
    </p:spTree>
    <p:extLst>
      <p:ext uri="{BB962C8B-B14F-4D97-AF65-F5344CB8AC3E}">
        <p14:creationId xmlns:p14="http://schemas.microsoft.com/office/powerpoint/2010/main" val="3897023059"/>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0F4887"/>
          </a:solidFill>
          <a:latin typeface="Georgia" pitchFamily="18" charset="0"/>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Georgia" pitchFamily="18" charset="0"/>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Georgia" pitchFamily="18" charset="0"/>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Georgia" pitchFamily="18"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
        <p:nvSpPr>
          <p:cNvPr id="7" name="Rectangle 6">
            <a:extLst>
              <a:ext uri="{FF2B5EF4-FFF2-40B4-BE49-F238E27FC236}">
                <a16:creationId xmlns:a16="http://schemas.microsoft.com/office/drawing/2014/main" id="{432EE816-DB25-7ABD-AC01-208C6D4F728A}"/>
              </a:ext>
            </a:extLst>
          </p:cNvPr>
          <p:cNvSpPr/>
          <p:nvPr userDrawn="1"/>
        </p:nvSpPr>
        <p:spPr>
          <a:xfrm>
            <a:off x="0" y="0"/>
            <a:ext cx="12192000"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8" name="Picture 7">
            <a:extLst>
              <a:ext uri="{FF2B5EF4-FFF2-40B4-BE49-F238E27FC236}">
                <a16:creationId xmlns:a16="http://schemas.microsoft.com/office/drawing/2014/main" id="{E553E414-D623-D6BB-BA22-B6ADF0D08877}"/>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l="28941"/>
          <a:stretch/>
        </p:blipFill>
        <p:spPr>
          <a:xfrm>
            <a:off x="1" y="0"/>
            <a:ext cx="5145480" cy="6858000"/>
          </a:xfrm>
          <a:prstGeom prst="rect">
            <a:avLst/>
          </a:prstGeom>
        </p:spPr>
      </p:pic>
      <p:pic>
        <p:nvPicPr>
          <p:cNvPr id="9" name="Picture 8">
            <a:extLst>
              <a:ext uri="{FF2B5EF4-FFF2-40B4-BE49-F238E27FC236}">
                <a16:creationId xmlns:a16="http://schemas.microsoft.com/office/drawing/2014/main" id="{2D1E2D09-5C54-A808-27D7-EB8423930B5B}"/>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72535" y="623549"/>
            <a:ext cx="4659333" cy="1221785"/>
          </a:xfrm>
          <a:prstGeom prst="rect">
            <a:avLst/>
          </a:prstGeom>
        </p:spPr>
      </p:pic>
    </p:spTree>
    <p:extLst>
      <p:ext uri="{BB962C8B-B14F-4D97-AF65-F5344CB8AC3E}">
        <p14:creationId xmlns:p14="http://schemas.microsoft.com/office/powerpoint/2010/main" val="3109544529"/>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9/23/2024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B18D57-13A5-4968-950D-8FEF41FA4399}" type="slidenum">
              <a:rPr lang="en-US" smtClean="0"/>
              <a:pPr/>
              <a:t>‹#›</a:t>
            </a:fld>
            <a:endParaRPr lang="en-US" dirty="0"/>
          </a:p>
        </p:txBody>
      </p:sp>
      <p:sp>
        <p:nvSpPr>
          <p:cNvPr id="7" name="Rectangle 6">
            <a:extLst>
              <a:ext uri="{FF2B5EF4-FFF2-40B4-BE49-F238E27FC236}">
                <a16:creationId xmlns:a16="http://schemas.microsoft.com/office/drawing/2014/main" id="{947436AB-9685-7034-937E-63FAB50D174F}"/>
              </a:ext>
            </a:extLst>
          </p:cNvPr>
          <p:cNvSpPr/>
          <p:nvPr userDrawn="1"/>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8" name="Straight Connector 7">
            <a:extLst>
              <a:ext uri="{FF2B5EF4-FFF2-40B4-BE49-F238E27FC236}">
                <a16:creationId xmlns:a16="http://schemas.microsoft.com/office/drawing/2014/main" id="{781AAC59-B3F7-792E-4CC8-015106BF6779}"/>
              </a:ext>
            </a:extLst>
          </p:cNvPr>
          <p:cNvCxnSpPr/>
          <p:nvPr userDrawn="1"/>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8BCC7C14-7AAD-8E93-CB6D-872EB5F8334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3432429483"/>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1252728"/>
            <a:ext cx="12192000" cy="560527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2000">
                <a:solidFill>
                  <a:schemeClr val="tx1">
                    <a:tint val="75000"/>
                  </a:schemeClr>
                </a:solidFill>
                <a:latin typeface="Times New Roman" panose="02020603050405020304" pitchFamily="18" charset="0"/>
                <a:cs typeface="Times New Roman" panose="02020603050405020304" pitchFamily="18" charset="0"/>
              </a:defRPr>
            </a:lvl1pPr>
          </a:lstStyle>
          <a:p>
            <a:fld id="{60B18D57-13A5-4968-950D-8FEF41FA4399}" type="slidenum">
              <a:rPr lang="en-US" smtClean="0"/>
              <a:pPr/>
              <a:t>‹#›</a:t>
            </a:fld>
            <a:endParaRPr lang="en-US" dirty="0"/>
          </a:p>
        </p:txBody>
      </p:sp>
      <p:cxnSp>
        <p:nvCxnSpPr>
          <p:cNvPr id="5" name="Straight Connector 4"/>
          <p:cNvCxnSpPr/>
          <p:nvPr/>
        </p:nvCxnSpPr>
        <p:spPr>
          <a:xfrm>
            <a:off x="0" y="1243584"/>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63794" y="273874"/>
            <a:ext cx="2636647" cy="691983"/>
          </a:xfrm>
          <a:prstGeom prst="rect">
            <a:avLst/>
          </a:prstGeom>
        </p:spPr>
      </p:pic>
    </p:spTree>
    <p:extLst>
      <p:ext uri="{BB962C8B-B14F-4D97-AF65-F5344CB8AC3E}">
        <p14:creationId xmlns:p14="http://schemas.microsoft.com/office/powerpoint/2010/main" val="31609424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Lst>
  <p:hf hdr="0" ftr="0" dt="0"/>
  <p:txStyles>
    <p:titleStyle>
      <a:lvl1pPr algn="l" defTabSz="914400" rtl="0" eaLnBrk="1" latinLnBrk="0" hangingPunct="1">
        <a:lnSpc>
          <a:spcPct val="90000"/>
        </a:lnSpc>
        <a:spcBef>
          <a:spcPct val="0"/>
        </a:spcBef>
        <a:buNone/>
        <a:defRPr sz="4000" kern="1200">
          <a:solidFill>
            <a:schemeClr val="tx1"/>
          </a:solidFill>
          <a:latin typeface="Times New Roman" panose="02020603050405020304" pitchFamily="18" charset="0"/>
          <a:ea typeface="+mj-ea"/>
          <a:cs typeface="Times New Roman" panose="02020603050405020304" pitchFamily="18"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1A96B421-8F76-440D-E9AE-3BD1AFD2C831}"/>
              </a:ext>
            </a:extLst>
          </p:cNvPr>
          <p:cNvSpPr>
            <a:spLocks noChangeArrowheads="1"/>
          </p:cNvSpPr>
          <p:nvPr/>
        </p:nvSpPr>
        <p:spPr bwMode="auto">
          <a:xfrm>
            <a:off x="0" y="1252538"/>
            <a:ext cx="12192000" cy="5605462"/>
          </a:xfrm>
          <a:prstGeom prst="rect">
            <a:avLst/>
          </a:prstGeom>
          <a:solidFill>
            <a:srgbClr val="F2F2F2"/>
          </a:solidFill>
          <a:ln>
            <a:noFill/>
          </a:ln>
          <a:effec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dirty="0">
              <a:latin typeface="Times New Roman" panose="02020603050405020304" pitchFamily="18" charset="0"/>
              <a:cs typeface="Times New Roman" panose="02020603050405020304" pitchFamily="18" charset="0"/>
            </a:endParaRPr>
          </a:p>
        </p:txBody>
      </p:sp>
      <p:sp>
        <p:nvSpPr>
          <p:cNvPr id="1027" name="Rectangle 3">
            <a:extLst>
              <a:ext uri="{FF2B5EF4-FFF2-40B4-BE49-F238E27FC236}">
                <a16:creationId xmlns:a16="http://schemas.microsoft.com/office/drawing/2014/main" id="{B73D23DB-9FE6-EB6E-A0D0-28285EE88BAD}"/>
              </a:ext>
            </a:extLst>
          </p:cNvPr>
          <p:cNvSpPr>
            <a:spLocks noGrp="1" noChangeArrowheads="1"/>
          </p:cNvSpPr>
          <p:nvPr>
            <p:ph type="sldNum" sz="quarter" idx="4"/>
          </p:nvPr>
        </p:nvSpPr>
        <p:spPr bwMode="auto">
          <a:xfrm>
            <a:off x="8610600" y="6356350"/>
            <a:ext cx="2743200" cy="365125"/>
          </a:xfrm>
          <a:prstGeom prst="rect">
            <a:avLst/>
          </a:prstGeom>
          <a:noFill/>
          <a:ln>
            <a:noFill/>
          </a:ln>
          <a:effectLst/>
        </p:spPr>
        <p:txBody>
          <a:bodyPr vert="horz" wrap="square" lIns="92075" tIns="46038" rIns="92075" bIns="46038" numCol="1" anchor="ctr" anchorCtr="0" compatLnSpc="1">
            <a:prstTxWarp prst="textNoShape">
              <a:avLst/>
            </a:prstTxWarp>
          </a:bodyPr>
          <a:lstStyle>
            <a:lvl1pPr algn="r" eaLnBrk="1" hangingPunct="1">
              <a:defRPr sz="2400">
                <a:solidFill>
                  <a:srgbClr val="898989"/>
                </a:solidFill>
                <a:latin typeface="+mn-lt"/>
                <a:cs typeface="Times New Roman" panose="02020603050405020304" pitchFamily="18" charset="0"/>
              </a:defRPr>
            </a:lvl1pPr>
          </a:lstStyle>
          <a:p>
            <a:pPr>
              <a:defRPr/>
            </a:pPr>
            <a:fld id="{D6F383C9-4F67-4AFF-85D0-944F045658A7}" type="slidenum">
              <a:rPr lang="en-US" altLang="en-US"/>
              <a:pPr>
                <a:defRPr/>
              </a:pPr>
              <a:t>‹#›</a:t>
            </a:fld>
            <a:endParaRPr lang="en-US" altLang="en-US" dirty="0"/>
          </a:p>
        </p:txBody>
      </p:sp>
      <p:sp>
        <p:nvSpPr>
          <p:cNvPr id="1028" name="Freeform 4">
            <a:extLst>
              <a:ext uri="{FF2B5EF4-FFF2-40B4-BE49-F238E27FC236}">
                <a16:creationId xmlns:a16="http://schemas.microsoft.com/office/drawing/2014/main" id="{D2FC92F2-A88F-E029-C5E3-61DF369C3773}"/>
              </a:ext>
            </a:extLst>
          </p:cNvPr>
          <p:cNvSpPr>
            <a:spLocks/>
          </p:cNvSpPr>
          <p:nvPr/>
        </p:nvSpPr>
        <p:spPr bwMode="auto">
          <a:xfrm>
            <a:off x="0" y="1243013"/>
            <a:ext cx="12193588" cy="1587"/>
          </a:xfrm>
          <a:custGeom>
            <a:avLst/>
            <a:gdLst>
              <a:gd name="T0" fmla="*/ 0 w 7681"/>
              <a:gd name="T1" fmla="*/ 0 h 1"/>
              <a:gd name="T2" fmla="*/ 2147483646 w 7681"/>
              <a:gd name="T3" fmla="*/ 0 h 1"/>
              <a:gd name="T4" fmla="*/ 0 60000 65536"/>
              <a:gd name="T5" fmla="*/ 0 60000 65536"/>
            </a:gdLst>
            <a:ahLst/>
            <a:cxnLst>
              <a:cxn ang="T4">
                <a:pos x="T0" y="T1"/>
              </a:cxn>
              <a:cxn ang="T5">
                <a:pos x="T2" y="T3"/>
              </a:cxn>
            </a:cxnLst>
            <a:rect l="0" t="0" r="r" b="b"/>
            <a:pathLst>
              <a:path w="7681" h="1">
                <a:moveTo>
                  <a:pt x="0" y="0"/>
                </a:moveTo>
                <a:lnTo>
                  <a:pt x="7680" y="0"/>
                </a:lnTo>
              </a:path>
            </a:pathLst>
          </a:custGeom>
          <a:noFill/>
          <a:ln w="12700" cap="rnd" cmpd="sng">
            <a:solidFill>
              <a:srgbClr val="BFBFB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9" name="Picture 5">
            <a:extLst>
              <a:ext uri="{FF2B5EF4-FFF2-40B4-BE49-F238E27FC236}">
                <a16:creationId xmlns:a16="http://schemas.microsoft.com/office/drawing/2014/main" id="{D158BAA1-8E90-2B3A-1617-2314332CBA3E}"/>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3038" y="274638"/>
            <a:ext cx="2687637"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2574004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hf hdr="0" ftr="0" dt="0"/>
  <p:txStyles>
    <p:titleStyle>
      <a:lvl1pPr algn="l" rtl="0" eaLnBrk="0" fontAlgn="base" hangingPunct="0">
        <a:lnSpc>
          <a:spcPct val="90000"/>
        </a:lnSpc>
        <a:spcBef>
          <a:spcPct val="0"/>
        </a:spcBef>
        <a:spcAft>
          <a:spcPct val="0"/>
        </a:spcAft>
        <a:defRPr sz="4000" kern="1200">
          <a:solidFill>
            <a:schemeClr val="tx1"/>
          </a:solidFill>
          <a:latin typeface="+mj-lt"/>
          <a:ea typeface="+mj-ea"/>
          <a:cs typeface="+mj-cs"/>
        </a:defRPr>
      </a:lvl1pPr>
      <a:lvl2pPr algn="l" rtl="0" eaLnBrk="0" fontAlgn="base" hangingPunct="0">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eaLnBrk="0" fontAlgn="base" hangingPunct="0">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eaLnBrk="0" fontAlgn="base" hangingPunct="0">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eaLnBrk="0" fontAlgn="base" hangingPunct="0">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32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a:extLst>
              <a:ext uri="{FF2B5EF4-FFF2-40B4-BE49-F238E27FC236}">
                <a16:creationId xmlns:a16="http://schemas.microsoft.com/office/drawing/2014/main" id="{1EB43BA4-E2FB-F291-C9B7-6943B1A9920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a:extLst>
              <a:ext uri="{FF2B5EF4-FFF2-40B4-BE49-F238E27FC236}">
                <a16:creationId xmlns:a16="http://schemas.microsoft.com/office/drawing/2014/main" id="{5592209B-E350-7BF8-A72F-057119A550B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C2B94B0-9124-F4F0-93CA-3B4AB2C46F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fld id="{8A3D206B-60DC-4668-B265-3AF1702812A2}" type="datetimeFigureOut">
              <a:rPr lang="en-US"/>
              <a:pPr>
                <a:defRPr/>
              </a:pPr>
              <a:t>9/23/2024</a:t>
            </a:fld>
            <a:endParaRPr lang="en-US" dirty="0"/>
          </a:p>
        </p:txBody>
      </p:sp>
      <p:sp>
        <p:nvSpPr>
          <p:cNvPr id="5" name="Footer Placeholder 4">
            <a:extLst>
              <a:ext uri="{FF2B5EF4-FFF2-40B4-BE49-F238E27FC236}">
                <a16:creationId xmlns:a16="http://schemas.microsoft.com/office/drawing/2014/main" id="{C1C12A6F-993B-7613-3657-DF53323612E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endParaRPr lang="en-US"/>
          </a:p>
        </p:txBody>
      </p:sp>
      <p:sp>
        <p:nvSpPr>
          <p:cNvPr id="6" name="Slide Number Placeholder 5">
            <a:extLst>
              <a:ext uri="{FF2B5EF4-FFF2-40B4-BE49-F238E27FC236}">
                <a16:creationId xmlns:a16="http://schemas.microsoft.com/office/drawing/2014/main" id="{ADEE25F2-09B6-06AA-11F5-7862FF4564F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Times New Roman" panose="02020603050405020304" pitchFamily="18" charset="0"/>
                <a:cs typeface="Times New Roman" panose="02020603050405020304" pitchFamily="18" charset="0"/>
              </a:defRPr>
            </a:lvl1pPr>
          </a:lstStyle>
          <a:p>
            <a:pPr>
              <a:defRPr/>
            </a:pPr>
            <a:fld id="{EA9D85A2-C916-408F-9A6D-F2E98BDC741E}" type="slidenum">
              <a:rPr lang="en-US"/>
              <a:pPr>
                <a:defRPr/>
              </a:pPr>
              <a:t>‹#›</a:t>
            </a:fld>
            <a:endParaRPr lang="en-US" dirty="0"/>
          </a:p>
        </p:txBody>
      </p:sp>
      <p:sp>
        <p:nvSpPr>
          <p:cNvPr id="7" name="Rectangle 6">
            <a:extLst>
              <a:ext uri="{FF2B5EF4-FFF2-40B4-BE49-F238E27FC236}">
                <a16:creationId xmlns:a16="http://schemas.microsoft.com/office/drawing/2014/main" id="{E16DD883-7221-756A-C493-AB7D13F8DFC8}"/>
              </a:ext>
            </a:extLst>
          </p:cNvPr>
          <p:cNvSpPr/>
          <p:nvPr userDrawn="1"/>
        </p:nvSpPr>
        <p:spPr>
          <a:xfrm>
            <a:off x="0" y="1252538"/>
            <a:ext cx="12192000" cy="560546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latin typeface="Times New Roman" panose="02020603050405020304" pitchFamily="18" charset="0"/>
            </a:endParaRPr>
          </a:p>
        </p:txBody>
      </p:sp>
      <p:cxnSp>
        <p:nvCxnSpPr>
          <p:cNvPr id="8" name="Straight Connector 7">
            <a:extLst>
              <a:ext uri="{FF2B5EF4-FFF2-40B4-BE49-F238E27FC236}">
                <a16:creationId xmlns:a16="http://schemas.microsoft.com/office/drawing/2014/main" id="{F63C1595-0D19-2C24-E4EE-561F0A80994D}"/>
              </a:ext>
            </a:extLst>
          </p:cNvPr>
          <p:cNvCxnSpPr/>
          <p:nvPr userDrawn="1"/>
        </p:nvCxnSpPr>
        <p:spPr>
          <a:xfrm>
            <a:off x="0" y="1243013"/>
            <a:ext cx="12192000" cy="0"/>
          </a:xfrm>
          <a:prstGeom prst="line">
            <a:avLst/>
          </a:prstGeom>
          <a:ln w="190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2057" name="Picture 8">
            <a:extLst>
              <a:ext uri="{FF2B5EF4-FFF2-40B4-BE49-F238E27FC236}">
                <a16:creationId xmlns:a16="http://schemas.microsoft.com/office/drawing/2014/main" id="{DEA949B5-3D27-4C95-EAD7-9318CB1638E0}"/>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9063038" y="274638"/>
            <a:ext cx="2636837" cy="690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18236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Times New Roman" panose="02020603050405020304" pitchFamily="18" charset="0"/>
          <a:ea typeface="+mj-ea"/>
          <a:cs typeface="+mj-cs"/>
        </a:defRPr>
      </a:lvl1pPr>
      <a:lvl2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2pPr>
      <a:lvl3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3pPr>
      <a:lvl4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4pPr>
      <a:lvl5pPr algn="l" rtl="0" eaLnBrk="0" fontAlgn="base" hangingPunct="0">
        <a:lnSpc>
          <a:spcPct val="90000"/>
        </a:lnSpc>
        <a:spcBef>
          <a:spcPct val="0"/>
        </a:spcBef>
        <a:spcAft>
          <a:spcPct val="0"/>
        </a:spcAft>
        <a:defRPr sz="4400">
          <a:solidFill>
            <a:schemeClr val="tx1"/>
          </a:solidFill>
          <a:latin typeface="Times New Roman" panose="02020603050405020304" pitchFamily="18" charset="0"/>
        </a:defRPr>
      </a:lvl5pPr>
      <a:lvl6pPr marL="457200" algn="l" rtl="0" fontAlgn="base">
        <a:lnSpc>
          <a:spcPct val="90000"/>
        </a:lnSpc>
        <a:spcBef>
          <a:spcPct val="0"/>
        </a:spcBef>
        <a:spcAft>
          <a:spcPct val="0"/>
        </a:spcAft>
        <a:defRPr sz="4400">
          <a:solidFill>
            <a:schemeClr val="tx1"/>
          </a:solidFill>
          <a:latin typeface="Times New Roman" panose="02020603050405020304" pitchFamily="18" charset="0"/>
        </a:defRPr>
      </a:lvl6pPr>
      <a:lvl7pPr marL="914400" algn="l" rtl="0" fontAlgn="base">
        <a:lnSpc>
          <a:spcPct val="90000"/>
        </a:lnSpc>
        <a:spcBef>
          <a:spcPct val="0"/>
        </a:spcBef>
        <a:spcAft>
          <a:spcPct val="0"/>
        </a:spcAft>
        <a:defRPr sz="4400">
          <a:solidFill>
            <a:schemeClr val="tx1"/>
          </a:solidFill>
          <a:latin typeface="Times New Roman" panose="02020603050405020304" pitchFamily="18" charset="0"/>
        </a:defRPr>
      </a:lvl7pPr>
      <a:lvl8pPr marL="1371600" algn="l" rtl="0" fontAlgn="base">
        <a:lnSpc>
          <a:spcPct val="90000"/>
        </a:lnSpc>
        <a:spcBef>
          <a:spcPct val="0"/>
        </a:spcBef>
        <a:spcAft>
          <a:spcPct val="0"/>
        </a:spcAft>
        <a:defRPr sz="4400">
          <a:solidFill>
            <a:schemeClr val="tx1"/>
          </a:solidFill>
          <a:latin typeface="Times New Roman" panose="02020603050405020304" pitchFamily="18" charset="0"/>
        </a:defRPr>
      </a:lvl8pPr>
      <a:lvl9pPr marL="1828800" algn="l" rtl="0" fontAlgn="base">
        <a:lnSpc>
          <a:spcPct val="90000"/>
        </a:lnSpc>
        <a:spcBef>
          <a:spcPct val="0"/>
        </a:spcBef>
        <a:spcAft>
          <a:spcPct val="0"/>
        </a:spcAft>
        <a:defRPr sz="4400">
          <a:solidFill>
            <a:schemeClr val="tx1"/>
          </a:solidFill>
          <a:latin typeface="Times New Roman" panose="02020603050405020304" pitchFamily="18"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90E038D-BACB-5132-1F80-9197E0D9668B}"/>
              </a:ext>
            </a:extLst>
          </p:cNvPr>
          <p:cNvSpPr>
            <a:spLocks noChangeArrowheads="1"/>
          </p:cNvSpPr>
          <p:nvPr/>
        </p:nvSpPr>
        <p:spPr bwMode="auto">
          <a:xfrm>
            <a:off x="0" y="1252538"/>
            <a:ext cx="12192000" cy="5605462"/>
          </a:xfrm>
          <a:prstGeom prst="rect">
            <a:avLst/>
          </a:prstGeom>
          <a:solidFill>
            <a:srgbClr val="F2F2F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endParaRPr lang="en-US" altLang="en-US"/>
          </a:p>
        </p:txBody>
      </p:sp>
      <p:sp>
        <p:nvSpPr>
          <p:cNvPr id="1027" name="Rectangle 3">
            <a:extLst>
              <a:ext uri="{FF2B5EF4-FFF2-40B4-BE49-F238E27FC236}">
                <a16:creationId xmlns:a16="http://schemas.microsoft.com/office/drawing/2014/main" id="{FAB4BED0-F2D8-174E-A7D1-CE8FC0DDBF2C}"/>
              </a:ext>
            </a:extLst>
          </p:cNvPr>
          <p:cNvSpPr>
            <a:spLocks noGrp="1" noChangeArrowheads="1"/>
          </p:cNvSpPr>
          <p:nvPr>
            <p:ph type="sldNum" sz="quarter" idx="4"/>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ctr" anchorCtr="0" compatLnSpc="1">
            <a:prstTxWarp prst="textNoShape">
              <a:avLst/>
            </a:prstTxWarp>
          </a:bodyPr>
          <a:lstStyle>
            <a:lvl1pPr algn="r">
              <a:defRPr sz="2400">
                <a:solidFill>
                  <a:srgbClr val="898989"/>
                </a:solidFill>
                <a:latin typeface="+mn-lt"/>
              </a:defRPr>
            </a:lvl1pPr>
          </a:lstStyle>
          <a:p>
            <a:fld id="{3FEB3F1B-493F-4B53-81D4-AD356109160D}" type="slidenum">
              <a:rPr lang="en-US" altLang="en-US"/>
              <a:pPr/>
              <a:t>‹#›</a:t>
            </a:fld>
            <a:endParaRPr lang="en-US" altLang="en-US"/>
          </a:p>
        </p:txBody>
      </p:sp>
      <p:sp>
        <p:nvSpPr>
          <p:cNvPr id="1028" name="Freeform 4">
            <a:extLst>
              <a:ext uri="{FF2B5EF4-FFF2-40B4-BE49-F238E27FC236}">
                <a16:creationId xmlns:a16="http://schemas.microsoft.com/office/drawing/2014/main" id="{B49F56B0-319D-C05C-1AD1-A2AF330C0105}"/>
              </a:ext>
            </a:extLst>
          </p:cNvPr>
          <p:cNvSpPr>
            <a:spLocks/>
          </p:cNvSpPr>
          <p:nvPr/>
        </p:nvSpPr>
        <p:spPr bwMode="auto">
          <a:xfrm>
            <a:off x="0" y="1243013"/>
            <a:ext cx="12193588" cy="1587"/>
          </a:xfrm>
          <a:custGeom>
            <a:avLst/>
            <a:gdLst>
              <a:gd name="T0" fmla="*/ 0 w 7681"/>
              <a:gd name="T1" fmla="*/ 0 h 1"/>
              <a:gd name="T2" fmla="*/ 7680 w 7681"/>
              <a:gd name="T3" fmla="*/ 0 h 1"/>
            </a:gdLst>
            <a:ahLst/>
            <a:cxnLst>
              <a:cxn ang="0">
                <a:pos x="T0" y="T1"/>
              </a:cxn>
              <a:cxn ang="0">
                <a:pos x="T2" y="T3"/>
              </a:cxn>
            </a:cxnLst>
            <a:rect l="0" t="0" r="r" b="b"/>
            <a:pathLst>
              <a:path w="7681" h="1">
                <a:moveTo>
                  <a:pt x="0" y="0"/>
                </a:moveTo>
                <a:lnTo>
                  <a:pt x="7680" y="0"/>
                </a:lnTo>
              </a:path>
            </a:pathLst>
          </a:custGeom>
          <a:noFill/>
          <a:ln w="12700" cap="rnd" cmpd="sng">
            <a:solidFill>
              <a:srgbClr val="BFBFBF"/>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029" name="Picture 5">
            <a:extLst>
              <a:ext uri="{FF2B5EF4-FFF2-40B4-BE49-F238E27FC236}">
                <a16:creationId xmlns:a16="http://schemas.microsoft.com/office/drawing/2014/main" id="{80FD5560-276A-B0CC-DED6-E0B6D351BB3B}"/>
              </a:ext>
            </a:extLst>
          </p:cNvPr>
          <p:cNvPicPr>
            <a:picLocks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063038" y="274638"/>
            <a:ext cx="2687637" cy="741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486627"/>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xStyles>
    <p:title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32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66.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6.xml.rels><?xml version="1.0" encoding="UTF-8" standalone="yes"?>
<Relationships xmlns="http://schemas.openxmlformats.org/package/2006/relationships"><Relationship Id="rId2" Type="http://schemas.openxmlformats.org/officeDocument/2006/relationships/hyperlink" Target="http://www.prosthetics.va.gov/" TargetMode="External"/><Relationship Id="rId1" Type="http://schemas.openxmlformats.org/officeDocument/2006/relationships/slideLayout" Target="../slideLayouts/slideLayout6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65.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65.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66.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6.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66.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6.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6.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1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6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66.xml"/></Relationships>
</file>

<file path=ppt/slides/_rels/slide12.xml.rels><?xml version="1.0" encoding="UTF-8" standalone="yes"?>
<Relationships xmlns="http://schemas.openxmlformats.org/package/2006/relationships"><Relationship Id="rId3" Type="http://schemas.openxmlformats.org/officeDocument/2006/relationships/hyperlink" Target="https://www.va.gov/centerforminorityveterans/acmv/index.asp" TargetMode="External"/><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4.jpe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66.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5.png"/><Relationship Id="rId7" Type="http://schemas.openxmlformats.org/officeDocument/2006/relationships/image" Target="../media/image27.jpeg"/><Relationship Id="rId12" Type="http://schemas.openxmlformats.org/officeDocument/2006/relationships/image" Target="cid:image002.png@01D42E47.ADADEF00" TargetMode="External"/><Relationship Id="rId2" Type="http://schemas.openxmlformats.org/officeDocument/2006/relationships/notesSlide" Target="../notesSlides/notesSlide9.xml"/><Relationship Id="rId1" Type="http://schemas.openxmlformats.org/officeDocument/2006/relationships/slideLayout" Target="../slideLayouts/slideLayout14.xml"/><Relationship Id="rId6" Type="http://schemas.microsoft.com/office/2007/relationships/hdphoto" Target="../media/hdphoto3.wdp"/><Relationship Id="rId11" Type="http://schemas.openxmlformats.org/officeDocument/2006/relationships/image" Target="../media/image30.png"/><Relationship Id="rId5" Type="http://schemas.openxmlformats.org/officeDocument/2006/relationships/image" Target="../media/image26.png"/><Relationship Id="rId10" Type="http://schemas.openxmlformats.org/officeDocument/2006/relationships/image" Target="../media/image29.jpeg"/><Relationship Id="rId4" Type="http://schemas.microsoft.com/office/2007/relationships/hdphoto" Target="../media/hdphoto2.wdp"/><Relationship Id="rId9" Type="http://schemas.openxmlformats.org/officeDocument/2006/relationships/image" Target="../media/image28.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66.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hyperlink" Target="https://www.va.gov/centerforminorityveterans/" TargetMode="External"/><Relationship Id="rId10" Type="http://schemas.openxmlformats.org/officeDocument/2006/relationships/image" Target="../media/image36.png"/><Relationship Id="rId4" Type="http://schemas.openxmlformats.org/officeDocument/2006/relationships/hyperlink" Target="mailto:vacocmv@va.gov" TargetMode="External"/><Relationship Id="rId9" Type="http://schemas.openxmlformats.org/officeDocument/2006/relationships/image" Target="../media/image35.sv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66.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66.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66.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1.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6.xml.rels><?xml version="1.0" encoding="UTF-8" standalone="yes"?>
<Relationships xmlns="http://schemas.openxmlformats.org/package/2006/relationships"><Relationship Id="rId3" Type="http://schemas.openxmlformats.org/officeDocument/2006/relationships/hyperlink" Target="https://www.americanforcestravel.com/" TargetMode="External"/><Relationship Id="rId2" Type="http://schemas.openxmlformats.org/officeDocument/2006/relationships/hyperlink" Target="https://www.militaryonesource.mil/recreation-travel-shopping/recreation/fun-and-fitness/morale-welfare-and-recreation-programs-and-eligibility/" TargetMode="External"/><Relationship Id="rId1" Type="http://schemas.openxmlformats.org/officeDocument/2006/relationships/slideLayout" Target="../slideLayouts/slideLayout66.xml"/><Relationship Id="rId6" Type="http://schemas.openxmlformats.org/officeDocument/2006/relationships/hyperlink" Target="http://www.dodlodging.net/info.aspx" TargetMode="External"/><Relationship Id="rId5" Type="http://schemas.openxmlformats.org/officeDocument/2006/relationships/hyperlink" Target="https://www.poppinsmoke.com/on-base/space-a-lodging/" TargetMode="External"/><Relationship Id="rId4" Type="http://schemas.openxmlformats.org/officeDocument/2006/relationships/hyperlink" Target="https://www.afvclub.com/" TargetMode="Externa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85.xml.rels><?xml version="1.0" encoding="UTF-8" standalone="yes"?>
<Relationships xmlns="http://schemas.openxmlformats.org/package/2006/relationships"><Relationship Id="rId3" Type="http://schemas.openxmlformats.org/officeDocument/2006/relationships/hyperlink" Target="https://insurance.va.gov/VALIFE/Fiduciary" TargetMode="External"/><Relationship Id="rId2" Type="http://schemas.openxmlformats.org/officeDocument/2006/relationships/hyperlink" Target="https://www.va.gov/life-insurance/options-eligibility/valife/" TargetMode="External"/><Relationship Id="rId1" Type="http://schemas.openxmlformats.org/officeDocument/2006/relationships/slideLayout" Target="../slideLayouts/slideLayout77.xml"/></Relationships>
</file>

<file path=ppt/slides/_rels/slide186.xml.rels><?xml version="1.0" encoding="UTF-8" standalone="yes"?>
<Relationships xmlns="http://schemas.openxmlformats.org/package/2006/relationships"><Relationship Id="rId2" Type="http://schemas.openxmlformats.org/officeDocument/2006/relationships/hyperlink" Target="https://www.va.gov/disability/dependency-indemnity-compensation/" TargetMode="External"/><Relationship Id="rId1" Type="http://schemas.openxmlformats.org/officeDocument/2006/relationships/slideLayout" Target="../slideLayouts/slideLayout7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88.xml.rels><?xml version="1.0" encoding="UTF-8" standalone="yes"?>
<Relationships xmlns="http://schemas.openxmlformats.org/package/2006/relationships"><Relationship Id="rId3" Type="http://schemas.openxmlformats.org/officeDocument/2006/relationships/hyperlink" Target="https://www.va.gov/burials-memorials/memorial-items/headstones-markers-medallions/" TargetMode="External"/><Relationship Id="rId2" Type="http://schemas.openxmlformats.org/officeDocument/2006/relationships/hyperlink" Target="https://www.cem.va.gov/find-cemetery/" TargetMode="External"/><Relationship Id="rId1" Type="http://schemas.openxmlformats.org/officeDocument/2006/relationships/slideLayout" Target="../slideLayouts/slideLayout77.xml"/><Relationship Id="rId6" Type="http://schemas.openxmlformats.org/officeDocument/2006/relationships/hyperlink" Target="https://www.va.gov/burials-memorials/memorial-items/burial-flags" TargetMode="External"/><Relationship Id="rId5" Type="http://schemas.openxmlformats.org/officeDocument/2006/relationships/hyperlink" Target="http://www.va.gov/remember" TargetMode="External"/><Relationship Id="rId4" Type="http://schemas.openxmlformats.org/officeDocument/2006/relationships/hyperlink" Target="https://www.va.gov/burials-memorials/memorial-items/presidential-memorial-certificates" TargetMode="External"/></Relationships>
</file>

<file path=ppt/slides/_rels/slide189.xml.rels><?xml version="1.0" encoding="UTF-8" standalone="yes"?>
<Relationships xmlns="http://schemas.openxmlformats.org/package/2006/relationships"><Relationship Id="rId3" Type="http://schemas.openxmlformats.org/officeDocument/2006/relationships/hyperlink" Target="https://www.va.gov/burials-memorials/memorial-items/headstones-markers-medallions/" TargetMode="External"/><Relationship Id="rId2" Type="http://schemas.openxmlformats.org/officeDocument/2006/relationships/hyperlink" Target="https://www.va.gov/burials-and-memorials/pre-need/form-10007-apply-for-eligibility/introduction" TargetMode="External"/><Relationship Id="rId1" Type="http://schemas.openxmlformats.org/officeDocument/2006/relationships/slideLayout" Target="../slideLayouts/slideLayout77.xml"/><Relationship Id="rId4" Type="http://schemas.openxmlformats.org/officeDocument/2006/relationships/hyperlink" Target="https://www.cem.va.gov/find-cemetery/all-grant-funded.as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7.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77.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197.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1.xml"/><Relationship Id="rId1" Type="http://schemas.openxmlformats.org/officeDocument/2006/relationships/themeOverride" Target="../theme/themeOverride2.xml"/><Relationship Id="rId4" Type="http://schemas.openxmlformats.org/officeDocument/2006/relationships/image" Target="../media/image58.wmf"/></Relationships>
</file>

<file path=ppt/slides/_rels/slide198.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94.xml"/><Relationship Id="rId1" Type="http://schemas.openxmlformats.org/officeDocument/2006/relationships/themeOverride" Target="../theme/themeOverride3.xml"/><Relationship Id="rId4" Type="http://schemas.openxmlformats.org/officeDocument/2006/relationships/image" Target="../media/image56.wmf"/></Relationships>
</file>

<file path=ppt/slides/_rels/slide19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2.xml"/><Relationship Id="rId1" Type="http://schemas.openxmlformats.org/officeDocument/2006/relationships/slideLayout" Target="../slideLayouts/slideLayout94.xml"/><Relationship Id="rId5" Type="http://schemas.openxmlformats.org/officeDocument/2006/relationships/image" Target="../media/image61.png"/><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3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0.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2.wmf"/><Relationship Id="rId7" Type="http://schemas.openxmlformats.org/officeDocument/2006/relationships/diagramColors" Target="../diagrams/colors5.xml"/><Relationship Id="rId2" Type="http://schemas.openxmlformats.org/officeDocument/2006/relationships/notesSlide" Target="../notesSlides/notesSlide83.xml"/><Relationship Id="rId1" Type="http://schemas.openxmlformats.org/officeDocument/2006/relationships/slideLayout" Target="../slideLayouts/slideLayout100.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89.xml"/></Relationships>
</file>

<file path=ppt/slides/_rels/slide202.xml.rels><?xml version="1.0" encoding="UTF-8" standalone="yes"?>
<Relationships xmlns="http://schemas.openxmlformats.org/package/2006/relationships"><Relationship Id="rId8" Type="http://schemas.openxmlformats.org/officeDocument/2006/relationships/hyperlink" Target="https://www.govinfo.gov/link/uscode/32/505" TargetMode="External"/><Relationship Id="rId3" Type="http://schemas.openxmlformats.org/officeDocument/2006/relationships/hyperlink" Target="https://www.ecfr.gov/current/title-38/chapter-I/part-3/subpart-A/subject-group-ECFRf5fe31f49d4f511/section-3.6" TargetMode="External"/><Relationship Id="rId7" Type="http://schemas.openxmlformats.org/officeDocument/2006/relationships/hyperlink" Target="https://www.govinfo.gov/link/uscode/32/504" TargetMode="External"/><Relationship Id="rId2" Type="http://schemas.openxmlformats.org/officeDocument/2006/relationships/notesSlide" Target="../notesSlides/notesSlide85.xml"/><Relationship Id="rId1" Type="http://schemas.openxmlformats.org/officeDocument/2006/relationships/slideLayout" Target="../slideLayouts/slideLayout89.xml"/><Relationship Id="rId6" Type="http://schemas.openxmlformats.org/officeDocument/2006/relationships/hyperlink" Target="https://www.govinfo.gov/link/uscode/32/503" TargetMode="External"/><Relationship Id="rId5" Type="http://schemas.openxmlformats.org/officeDocument/2006/relationships/hyperlink" Target="https://www.govinfo.gov/link/uscode/32/502" TargetMode="External"/><Relationship Id="rId10" Type="http://schemas.openxmlformats.org/officeDocument/2006/relationships/hyperlink" Target="https://www.ecfr.gov/current/title-38/chapter-I/part-3/subpart-A/subject-group-ECFRf5fe31f49d4f511/section-3.12a" TargetMode="External"/><Relationship Id="rId4" Type="http://schemas.openxmlformats.org/officeDocument/2006/relationships/hyperlink" Target="https://www.govinfo.gov/link/uscode/32/316" TargetMode="External"/><Relationship Id="rId9" Type="http://schemas.openxmlformats.org/officeDocument/2006/relationships/hyperlink" Target="https://www.govinfo.gov/link/uscode/37/206"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81424/M21-1-Part-III-Subpart-i-Chapter-1-Section-A-Establishing-Veteran-Status" TargetMode="External"/><Relationship Id="rId2" Type="http://schemas.openxmlformats.org/officeDocument/2006/relationships/notesSlide" Target="../notesSlides/notesSlide86.xml"/><Relationship Id="rId1" Type="http://schemas.openxmlformats.org/officeDocument/2006/relationships/slideLayout" Target="../slideLayouts/slideLayout89.xml"/><Relationship Id="rId6" Type="http://schemas.openxmlformats.org/officeDocument/2006/relationships/hyperlink" Target="https://www.knowva.ebenefits.va.gov/system/templates/selfservice/va_ssnew/help/customer/locale/en-US/portal/554400000001018/content/554400000181425/M21-1-Part-III-Subpart-i-Chapter-1-Section-B-Service-Requirements-and-Verification-of-Eligibility" TargetMode="External"/><Relationship Id="rId5" Type="http://schemas.openxmlformats.org/officeDocument/2006/relationships/hyperlink" Target="https://www.knowva.ebenefits.va.gov/system/templates/selfservice/va_ssnew/help/customer/locale/en-US/portal/554400000001018/content/554400000181424/M21-1-Part-III-Subpart-i-Chapter-1-Section-A-Establishing-Veteran-Status#3:~:text=4-,Duty%20Status%20and%20Eligibility%20of%20National%20Guard%20Members,-1.%C2%A0%20Determining" TargetMode="External"/><Relationship Id="rId4" Type="http://schemas.openxmlformats.org/officeDocument/2006/relationships/hyperlink" Target="https://www.knowva.ebenefits.va.gov/system/templates/selfservice/va_ssnew/help/customer/locale/en-US/portal/554400000001018/content/554400000181424/M21-1-Part-III-Subpart-i-Chapter-1-Section-A-Establishing-Veteran-Status#3" TargetMode="External"/></Relationships>
</file>

<file path=ppt/slides/_rels/slide20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7.xml"/><Relationship Id="rId1" Type="http://schemas.openxmlformats.org/officeDocument/2006/relationships/slideLayout" Target="../slideLayouts/slideLayout89.xml"/></Relationships>
</file>

<file path=ppt/slides/_rels/slide205.xml.rels><?xml version="1.0" encoding="UTF-8" standalone="yes"?>
<Relationships xmlns="http://schemas.openxmlformats.org/package/2006/relationships"><Relationship Id="rId3" Type="http://schemas.openxmlformats.org/officeDocument/2006/relationships/hyperlink" Target="https://www.ecfr.gov/current/title-38/chapter-I/part-3/subpart-A/subject-group-ECFRf5fe31f49d4f511/section-3.7" TargetMode="External"/><Relationship Id="rId2" Type="http://schemas.openxmlformats.org/officeDocument/2006/relationships/hyperlink" Target="https://www.ecfr.gov/current/title-38/chapter-I/part-3/subpart-A/subject-group-ECFRf5fe31f49d4f511/section-3.6" TargetMode="External"/><Relationship Id="rId1" Type="http://schemas.openxmlformats.org/officeDocument/2006/relationships/slideLayout" Target="../slideLayouts/slideLayout89.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9.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89.xml"/></Relationships>
</file>

<file path=ppt/slides/_rels/slide211.xml.rels><?xml version="1.0" encoding="UTF-8" standalone="yes"?>
<Relationships xmlns="http://schemas.openxmlformats.org/package/2006/relationships"><Relationship Id="rId3" Type="http://schemas.openxmlformats.org/officeDocument/2006/relationships/hyperlink" Target="https://www.govinfo.gov/link/uscode/32/316" TargetMode="External"/><Relationship Id="rId7" Type="http://schemas.openxmlformats.org/officeDocument/2006/relationships/hyperlink" Target="https://www.govinfo.gov/link/uscode/32/505" TargetMode="External"/><Relationship Id="rId2" Type="http://schemas.openxmlformats.org/officeDocument/2006/relationships/notesSlide" Target="../notesSlides/notesSlide89.xml"/><Relationship Id="rId1" Type="http://schemas.openxmlformats.org/officeDocument/2006/relationships/slideLayout" Target="../slideLayouts/slideLayout89.xml"/><Relationship Id="rId6" Type="http://schemas.openxmlformats.org/officeDocument/2006/relationships/hyperlink" Target="https://www.govinfo.gov/link/uscode/32/504" TargetMode="External"/><Relationship Id="rId5" Type="http://schemas.openxmlformats.org/officeDocument/2006/relationships/hyperlink" Target="https://www.govinfo.gov/link/uscode/32/503" TargetMode="External"/><Relationship Id="rId4" Type="http://schemas.openxmlformats.org/officeDocument/2006/relationships/hyperlink" Target="https://www.govinfo.gov/link/uscode/32/502" TargetMode="External"/></Relationships>
</file>

<file path=ppt/slides/_rels/slide212.xml.rels><?xml version="1.0" encoding="UTF-8" standalone="yes"?>
<Relationships xmlns="http://schemas.openxmlformats.org/package/2006/relationships"><Relationship Id="rId2" Type="http://schemas.openxmlformats.org/officeDocument/2006/relationships/hyperlink" Target="https://www.govinfo.gov/link/uscode/10/10301" TargetMode="External"/><Relationship Id="rId1" Type="http://schemas.openxmlformats.org/officeDocument/2006/relationships/slideLayout" Target="../slideLayouts/slideLayout89.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89.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89.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89.xml"/></Relationships>
</file>

<file path=ppt/slides/_rels/slide217.xml.rels><?xml version="1.0" encoding="UTF-8" standalone="yes"?>
<Relationships xmlns="http://schemas.openxmlformats.org/package/2006/relationships"><Relationship Id="rId3" Type="http://schemas.openxmlformats.org/officeDocument/2006/relationships/hyperlink" Target="https://www.govinfo.gov/link/uscode/10/10301" TargetMode="External"/><Relationship Id="rId2" Type="http://schemas.openxmlformats.org/officeDocument/2006/relationships/notesSlide" Target="../notesSlides/notesSlide93.xml"/><Relationship Id="rId1" Type="http://schemas.openxmlformats.org/officeDocument/2006/relationships/slideLayout" Target="../slideLayouts/slideLayout89.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89.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9.xml"/></Relationships>
</file>

<file path=ppt/slides/_rels/slide223.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65.png"/><Relationship Id="rId1" Type="http://schemas.openxmlformats.org/officeDocument/2006/relationships/slideLayout" Target="../slideLayouts/slideLayout91.xml"/><Relationship Id="rId4" Type="http://schemas.openxmlformats.org/officeDocument/2006/relationships/image" Target="NULL"/></Relationships>
</file>

<file path=ppt/slides/_rels/slide22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1.xml"/></Relationships>
</file>

<file path=ppt/slides/_rels/slide22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1.xml"/></Relationships>
</file>

<file path=ppt/slides/_rels/slide22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89.xml"/></Relationships>
</file>

<file path=ppt/slides/_rels/slide227.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89.xml"/></Relationships>
</file>

<file path=ppt/slides/_rels/slide22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96.xml"/></Relationships>
</file>

<file path=ppt/slides/_rels/slide229.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2.wmf"/><Relationship Id="rId7" Type="http://schemas.openxmlformats.org/officeDocument/2006/relationships/diagramColors" Target="../diagrams/colors6.xml"/><Relationship Id="rId2" Type="http://schemas.openxmlformats.org/officeDocument/2006/relationships/notesSlide" Target="../notesSlides/notesSlide96.xml"/><Relationship Id="rId1" Type="http://schemas.openxmlformats.org/officeDocument/2006/relationships/slideLayout" Target="../slideLayouts/slideLayout100.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96.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www.vba.va.gov/pubs/forms/VBA-21-526EZ-ARE.pdf" TargetMode="External"/><Relationship Id="rId1" Type="http://schemas.openxmlformats.org/officeDocument/2006/relationships/slideLayout" Target="../slideLayouts/slideLayout89.xml"/></Relationships>
</file>

<file path=ppt/slides/_rels/slide233.xml.rels><?xml version="1.0" encoding="UTF-8" standalone="yes"?>
<Relationships xmlns="http://schemas.openxmlformats.org/package/2006/relationships"><Relationship Id="rId2" Type="http://schemas.openxmlformats.org/officeDocument/2006/relationships/hyperlink" Target="https://www.vba.va.gov/pubs/forms/VBA-21-4142-ARE.pdf" TargetMode="External"/><Relationship Id="rId1" Type="http://schemas.openxmlformats.org/officeDocument/2006/relationships/slideLayout" Target="../slideLayouts/slideLayout89.xml"/></Relationships>
</file>

<file path=ppt/slides/_rels/slide234.xml.rels><?xml version="1.0" encoding="UTF-8" standalone="yes"?>
<Relationships xmlns="http://schemas.openxmlformats.org/package/2006/relationships"><Relationship Id="rId2" Type="http://schemas.openxmlformats.org/officeDocument/2006/relationships/hyperlink" Target="https://www.vba.va.gov/pubs/forms/VBA-21-10210-ARE.pdf" TargetMode="External"/><Relationship Id="rId1" Type="http://schemas.openxmlformats.org/officeDocument/2006/relationships/slideLayout" Target="../slideLayouts/slideLayout89.xml"/></Relationships>
</file>

<file path=ppt/slides/_rels/slide235.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7987/M21-1-Part-X-Subpart-iv-Chapter-1-Section-C-Willful-Misconduct-and-Line-of-Duty-LOD" TargetMode="External"/><Relationship Id="rId2" Type="http://schemas.openxmlformats.org/officeDocument/2006/relationships/hyperlink" Target="https://www.knowva.ebenefits.va.gov/system/templates/selfservice/va_ssnew/help/customer/locale/en-US/portal/554400000001018/content/554400000018826/02-3301-Line-of-duty-and-misconduct" TargetMode="External"/><Relationship Id="rId1" Type="http://schemas.openxmlformats.org/officeDocument/2006/relationships/slideLayout" Target="../slideLayouts/slideLayout89.xml"/><Relationship Id="rId4" Type="http://schemas.openxmlformats.org/officeDocument/2006/relationships/hyperlink" Target="https://www.ecfr.gov/current/title-38/chapter-I/part-3/subpart-A/subject-group-ECFRf5fe31f49d4f511/section-3.1" TargetMode="Externa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1.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31.xml"/><Relationship Id="rId4" Type="http://schemas.openxmlformats.org/officeDocument/2006/relationships/image" Target="../media/image41.png"/></Relationships>
</file>

<file path=ppt/slides/_rels/slide24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91.xml"/></Relationships>
</file>

<file path=ppt/slides/_rels/slide24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1.xml"/></Relationships>
</file>

<file path=ppt/slides/_rels/slide24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91.xml"/></Relationships>
</file>

<file path=ppt/slides/_rels/slide24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91.xml"/></Relationships>
</file>

<file path=ppt/slides/_rels/slide244.xml.rels><?xml version="1.0" encoding="UTF-8" standalone="yes"?>
<Relationships xmlns="http://schemas.openxmlformats.org/package/2006/relationships"><Relationship Id="rId3" Type="http://schemas.openxmlformats.org/officeDocument/2006/relationships/hyperlink" Target="https://www.ecfr.gov/current/title-38/chapter-I/part-3/subpart-A/subject-group-ECFR24d035b1eee2d6f/section-3.654" TargetMode="External"/><Relationship Id="rId2" Type="http://schemas.openxmlformats.org/officeDocument/2006/relationships/image" Target="../media/image78.png"/><Relationship Id="rId1" Type="http://schemas.openxmlformats.org/officeDocument/2006/relationships/slideLayout" Target="../slideLayouts/slideLayout91.xml"/><Relationship Id="rId4" Type="http://schemas.openxmlformats.org/officeDocument/2006/relationships/hyperlink" Target="https://www.ecfr.gov/current/title-38/chapter-I/part-3/subpart-A/subject-group-ECFRef6e3386723219b/section-3.700" TargetMode="External"/></Relationships>
</file>

<file path=ppt/slides/_rels/slide24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notesSlide" Target="../notesSlides/notesSlide97.xml"/><Relationship Id="rId7" Type="http://schemas.openxmlformats.org/officeDocument/2006/relationships/diagramQuickStyle" Target="../diagrams/quickStyle7.xml"/><Relationship Id="rId2" Type="http://schemas.openxmlformats.org/officeDocument/2006/relationships/slideLayout" Target="../slideLayouts/slideLayout89.xml"/><Relationship Id="rId1" Type="http://schemas.openxmlformats.org/officeDocument/2006/relationships/themeOverride" Target="../theme/themeOverride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62.wmf"/><Relationship Id="rId9" Type="http://schemas.microsoft.com/office/2007/relationships/diagramDrawing" Target="../diagrams/drawing7.xml"/></Relationships>
</file>

<file path=ppt/slides/_rels/slide246.xml.rels><?xml version="1.0" encoding="UTF-8" standalone="yes"?>
<Relationships xmlns="http://schemas.openxmlformats.org/package/2006/relationships"><Relationship Id="rId3" Type="http://schemas.openxmlformats.org/officeDocument/2006/relationships/hyperlink" Target="https://www.knowva.ebenefits.va.gov/system/templates/selfservice/va_ssnew/help/customer/locale/en-US/portal/554400000001018/content/554400000179813/M21-1-Part-VI-Subpart-ii-Chapter-3-Section-B-Withholding-and-Restoration-of-Benefits-Associated-With-Receipt-of-Drill-Pay" TargetMode="External"/><Relationship Id="rId2" Type="http://schemas.openxmlformats.org/officeDocument/2006/relationships/notesSlide" Target="../notesSlides/notesSlide98.xml"/><Relationship Id="rId1" Type="http://schemas.openxmlformats.org/officeDocument/2006/relationships/slideLayout" Target="../slideLayouts/slideLayout89.xml"/><Relationship Id="rId5" Type="http://schemas.openxmlformats.org/officeDocument/2006/relationships/hyperlink" Target="https://www.knowva.ebenefits.va.gov/system/templates/selfservice/va_ssnew/help/customer/locale/en-US/portal/554400000001018/content/554400000178003/M21-1-Part-X-Subpart-v-Chapter-2-Section-B-Award-Adjustments-Necessitated-by-a-Veterans-Return-to-and-Discharge-From-Active-Duty%3FarticleViewContext=article_view_related_article" TargetMode="External"/><Relationship Id="rId4" Type="http://schemas.openxmlformats.org/officeDocument/2006/relationships/hyperlink" Target="https://www.knowva.ebenefits.va.gov/system/templates/selfservice/va_ssnew/help/customer/locale/en-US/portal/554400000001018/content/554400000179487/M21-1-Part-VI-Subpart-ii-Chapter-4-Section-A-Elections-and-Waivers-in-Military-Retired-Pay-MRP-Cases" TargetMode="Externa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249.xml.rels><?xml version="1.0" encoding="UTF-8" standalone="yes"?>
<Relationships xmlns="http://schemas.openxmlformats.org/package/2006/relationships"><Relationship Id="rId3" Type="http://schemas.openxmlformats.org/officeDocument/2006/relationships/hyperlink" Target="https://www.law.cornell.edu/uscode/text/10/1414" TargetMode="External"/><Relationship Id="rId2" Type="http://schemas.openxmlformats.org/officeDocument/2006/relationships/notesSlide" Target="../notesSlides/notesSlide99.xml"/><Relationship Id="rId1" Type="http://schemas.openxmlformats.org/officeDocument/2006/relationships/slideLayout" Target="../slideLayouts/slideLayout89.xml"/><Relationship Id="rId5" Type="http://schemas.openxmlformats.org/officeDocument/2006/relationships/hyperlink" Target="https://www.ecfr.gov/cgi-bin/text-idx?SID=becc952a1bfa3fadc22e96539ab2cb66&amp;mc=true&amp;node=se38.1.3_1750&amp;rgn=div8" TargetMode="External"/><Relationship Id="rId4" Type="http://schemas.openxmlformats.org/officeDocument/2006/relationships/hyperlink" Target="https://www.law.cornell.edu/uscode/text/38/5305"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43.png"/></Relationships>
</file>

<file path=ppt/slides/_rels/slide25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0.xml"/><Relationship Id="rId1" Type="http://schemas.openxmlformats.org/officeDocument/2006/relationships/slideLayout" Target="../slideLayouts/slideLayout89.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89.xml"/></Relationships>
</file>

<file path=ppt/slides/_rels/slide252.xml.rels><?xml version="1.0" encoding="UTF-8" standalone="yes"?>
<Relationships xmlns="http://schemas.openxmlformats.org/package/2006/relationships"><Relationship Id="rId3" Type="http://schemas.openxmlformats.org/officeDocument/2006/relationships/hyperlink" Target="https://www.va.gov/" TargetMode="External"/><Relationship Id="rId2" Type="http://schemas.openxmlformats.org/officeDocument/2006/relationships/notesSlide" Target="../notesSlides/notesSlide102.xml"/><Relationship Id="rId1" Type="http://schemas.openxmlformats.org/officeDocument/2006/relationships/slideLayout" Target="../slideLayouts/slideLayout89.xml"/><Relationship Id="rId5" Type="http://schemas.openxmlformats.org/officeDocument/2006/relationships/hyperlink" Target="https://www.benefits.va.gov/BENEFITS/benefits-summary/SummaryofVANationalGuardandReserve.pdf" TargetMode="External"/><Relationship Id="rId4" Type="http://schemas.openxmlformats.org/officeDocument/2006/relationships/hyperlink" Target="https://www.knowva.ebenefits.va.gov/system/templates/selfservice/va_ssnew/help/customer/locale/en-US/portal/554400000001018/content/554400000006742/Welcome-to-the-KnowVA-Knowledge-Base" TargetMode="External"/></Relationships>
</file>

<file path=ppt/slides/_rels/slide253.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notesSlide" Target="../notesSlides/notesSlide103.xml"/><Relationship Id="rId7" Type="http://schemas.openxmlformats.org/officeDocument/2006/relationships/diagramQuickStyle" Target="../diagrams/quickStyle8.xml"/><Relationship Id="rId2" Type="http://schemas.openxmlformats.org/officeDocument/2006/relationships/slideLayout" Target="../slideLayouts/slideLayout89.xml"/><Relationship Id="rId1" Type="http://schemas.openxmlformats.org/officeDocument/2006/relationships/themeOverride" Target="../theme/themeOverride5.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image" Target="../media/image62.wmf"/><Relationship Id="rId9" Type="http://schemas.microsoft.com/office/2007/relationships/diagramDrawing" Target="../diagrams/drawing8.xml"/></Relationships>
</file>

<file path=ppt/slides/_rels/slide254.xml.rels><?xml version="1.0" encoding="UTF-8" standalone="yes"?>
<Relationships xmlns="http://schemas.openxmlformats.org/package/2006/relationships"><Relationship Id="rId3" Type="http://schemas.openxmlformats.org/officeDocument/2006/relationships/hyperlink" Target="https://www.va.gov/life-insurance/options-eligibility/" TargetMode="External"/><Relationship Id="rId2" Type="http://schemas.openxmlformats.org/officeDocument/2006/relationships/image" Target="../media/image80.png"/><Relationship Id="rId1" Type="http://schemas.openxmlformats.org/officeDocument/2006/relationships/slideLayout" Target="../slideLayouts/slideLayout91.xml"/></Relationships>
</file>

<file path=ppt/slides/_rels/slide255.xml.rels><?xml version="1.0" encoding="UTF-8" standalone="yes"?>
<Relationships xmlns="http://schemas.openxmlformats.org/package/2006/relationships"><Relationship Id="rId3" Type="http://schemas.openxmlformats.org/officeDocument/2006/relationships/hyperlink" Target="https://www.va.gov/housing-assistance/home-loans/eligibility/" TargetMode="External"/><Relationship Id="rId2" Type="http://schemas.openxmlformats.org/officeDocument/2006/relationships/image" Target="../media/image81.jpeg"/><Relationship Id="rId1" Type="http://schemas.openxmlformats.org/officeDocument/2006/relationships/slideLayout" Target="../slideLayouts/slideLayout91.xml"/><Relationship Id="rId5" Type="http://schemas.openxmlformats.org/officeDocument/2006/relationships/hyperlink" Target="https://www.va.gov/housing-assistance/home-loans/#content" TargetMode="External"/><Relationship Id="rId4" Type="http://schemas.openxmlformats.org/officeDocument/2006/relationships/hyperlink" Target="https://www.benefits.va.gov/BENEFITS/benefits-summary/SummaryofVAHomeLoanGuarantyBenefits.pdf" TargetMode="External"/></Relationships>
</file>

<file path=ppt/slides/_rels/slide25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hyperlink" Target="https://www.va.gov/health-care/about-va-health-benefits/#content" TargetMode="External"/><Relationship Id="rId1" Type="http://schemas.openxmlformats.org/officeDocument/2006/relationships/slideLayout" Target="../slideLayouts/slideLayout91.xml"/></Relationships>
</file>

<file path=ppt/slides/_rels/slide257.xml.rels><?xml version="1.0" encoding="UTF-8" standalone="yes"?>
<Relationships xmlns="http://schemas.openxmlformats.org/package/2006/relationships"><Relationship Id="rId3" Type="http://schemas.openxmlformats.org/officeDocument/2006/relationships/hyperlink" Target="https://www.va.gov/education/about-gi-bill-benefits/#content" TargetMode="External"/><Relationship Id="rId2" Type="http://schemas.openxmlformats.org/officeDocument/2006/relationships/image" Target="../media/image83.png"/><Relationship Id="rId1" Type="http://schemas.openxmlformats.org/officeDocument/2006/relationships/slideLayout" Target="../slideLayouts/slideLayout91.xml"/></Relationships>
</file>

<file path=ppt/slides/_rels/slide2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hyperlink" Target="https://www.va.gov/burials-memorials/#content" TargetMode="External"/><Relationship Id="rId1" Type="http://schemas.openxmlformats.org/officeDocument/2006/relationships/slideLayout" Target="../slideLayouts/slideLayout91.xml"/></Relationships>
</file>

<file path=ppt/slides/_rels/slide259.xml.rels><?xml version="1.0" encoding="UTF-8" standalone="yes"?>
<Relationships xmlns="http://schemas.openxmlformats.org/package/2006/relationships"><Relationship Id="rId3" Type="http://schemas.openxmlformats.org/officeDocument/2006/relationships/hyperlink" Target="https://www.va.gov/careers-employment/vocational-rehabilitation/#content" TargetMode="External"/><Relationship Id="rId2" Type="http://schemas.openxmlformats.org/officeDocument/2006/relationships/image" Target="../media/image85.png"/><Relationship Id="rId1" Type="http://schemas.openxmlformats.org/officeDocument/2006/relationships/slideLayout" Target="../slideLayouts/slideLayout8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1.xml"/></Relationships>
</file>

<file path=ppt/slides/_rels/slide2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89.xml"/></Relationships>
</file>

<file path=ppt/slides/_rels/slide26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4.xml"/></Relationships>
</file>

<file path=ppt/slides/_rels/slide262.xml.rels><?xml version="1.0" encoding="UTF-8" standalone="yes"?>
<Relationships xmlns="http://schemas.openxmlformats.org/package/2006/relationships"><Relationship Id="rId3" Type="http://schemas.openxmlformats.org/officeDocument/2006/relationships/notesSlide" Target="../notesSlides/notesSlide104.xml"/><Relationship Id="rId2" Type="http://schemas.openxmlformats.org/officeDocument/2006/relationships/slideLayout" Target="../slideLayouts/slideLayout94.xml"/><Relationship Id="rId1" Type="http://schemas.openxmlformats.org/officeDocument/2006/relationships/themeOverride" Target="../theme/themeOverride6.xml"/><Relationship Id="rId4" Type="http://schemas.openxmlformats.org/officeDocument/2006/relationships/image" Target="../media/image58.wmf"/></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48.xml"/></Relationships>
</file>

<file path=ppt/slides/_rels/slide265.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48.xml"/></Relationships>
</file>

<file path=ppt/slides/_rels/slide266.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8.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21.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2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23.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31.xml"/></Relationships>
</file>

<file path=ppt/slides/_rels/slide27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23.xml"/></Relationships>
</file>

<file path=ppt/slides/_rels/slide271.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112.xml"/><Relationship Id="rId1" Type="http://schemas.openxmlformats.org/officeDocument/2006/relationships/slideLayout" Target="../slideLayouts/slideLayout123.xml"/></Relationships>
</file>

<file path=ppt/slides/_rels/slide27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3.xml"/><Relationship Id="rId1" Type="http://schemas.openxmlformats.org/officeDocument/2006/relationships/slideLayout" Target="../slideLayouts/slideLayout123.xml"/></Relationships>
</file>

<file path=ppt/slides/_rels/slide273.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4.xml"/><Relationship Id="rId1" Type="http://schemas.openxmlformats.org/officeDocument/2006/relationships/slideLayout" Target="../slideLayouts/slideLayout123.xml"/></Relationships>
</file>

<file path=ppt/slides/_rels/slide2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5.xml"/><Relationship Id="rId1" Type="http://schemas.openxmlformats.org/officeDocument/2006/relationships/slideLayout" Target="../slideLayouts/slideLayout123.xml"/></Relationships>
</file>

<file path=ppt/slides/_rels/slide275.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116.xml"/><Relationship Id="rId1" Type="http://schemas.openxmlformats.org/officeDocument/2006/relationships/slideLayout" Target="../slideLayouts/slideLayout123.xml"/><Relationship Id="rId4" Type="http://schemas.openxmlformats.org/officeDocument/2006/relationships/image" Target="../media/image91.JPG"/></Relationships>
</file>

<file path=ppt/slides/_rels/slide27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17.xml"/><Relationship Id="rId1" Type="http://schemas.openxmlformats.org/officeDocument/2006/relationships/slideLayout" Target="../slideLayouts/slideLayout123.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278.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123.xml"/></Relationships>
</file>

<file path=ppt/slides/_rels/slide27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18.xml"/><Relationship Id="rId1" Type="http://schemas.openxmlformats.org/officeDocument/2006/relationships/slideLayout" Target="../slideLayouts/slideLayout1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1.xml"/></Relationships>
</file>

<file path=ppt/slides/_rels/slide28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19.xml"/><Relationship Id="rId1" Type="http://schemas.openxmlformats.org/officeDocument/2006/relationships/slideLayout" Target="../slideLayouts/slideLayout123.xml"/></Relationships>
</file>

<file path=ppt/slides/_rels/slide28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0.xml"/><Relationship Id="rId1" Type="http://schemas.openxmlformats.org/officeDocument/2006/relationships/slideLayout" Target="../slideLayouts/slideLayout123.xml"/></Relationships>
</file>

<file path=ppt/slides/_rels/slide28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1.xml"/><Relationship Id="rId1" Type="http://schemas.openxmlformats.org/officeDocument/2006/relationships/slideLayout" Target="../slideLayouts/slideLayout123.xml"/></Relationships>
</file>

<file path=ppt/slides/_rels/slide28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122.xml"/><Relationship Id="rId1" Type="http://schemas.openxmlformats.org/officeDocument/2006/relationships/slideLayout" Target="../slideLayouts/slideLayout123.xml"/><Relationship Id="rId4" Type="http://schemas.openxmlformats.org/officeDocument/2006/relationships/image" Target="../media/image96.JPG"/></Relationships>
</file>

<file path=ppt/slides/_rels/slide28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notesSlide" Target="../notesSlides/notesSlide123.xml"/><Relationship Id="rId1" Type="http://schemas.openxmlformats.org/officeDocument/2006/relationships/slideLayout" Target="../slideLayouts/slideLayout123.xml"/></Relationships>
</file>

<file path=ppt/slides/_rels/slide285.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123.xml"/></Relationships>
</file>

<file path=ppt/slides/_rels/slide286.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123.xml"/><Relationship Id="rId6" Type="http://schemas.openxmlformats.org/officeDocument/2006/relationships/customXml" Target="../ink/ink3.xml"/><Relationship Id="rId5" Type="http://schemas.openxmlformats.org/officeDocument/2006/relationships/image" Target="NULL"/><Relationship Id="rId4" Type="http://schemas.openxmlformats.org/officeDocument/2006/relationships/customXml" Target="../ink/ink2.xml"/></Relationships>
</file>

<file path=ppt/slides/_rels/slide28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3.xml"/></Relationships>
</file>

<file path=ppt/slides/_rels/slide288.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123.xml"/></Relationships>
</file>

<file path=ppt/slides/_rels/slide289.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123.xml"/></Relationships>
</file>

<file path=ppt/slides/_rels/slide29.xml.rels><?xml version="1.0" encoding="UTF-8" standalone="yes"?>
<Relationships xmlns="http://schemas.openxmlformats.org/package/2006/relationships"><Relationship Id="rId3" Type="http://schemas.openxmlformats.org/officeDocument/2006/relationships/hyperlink" Target="https://www.va.gov/manage-va-debt/" TargetMode="External"/><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9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24.xml"/><Relationship Id="rId1" Type="http://schemas.openxmlformats.org/officeDocument/2006/relationships/slideLayout" Target="../slideLayouts/slideLayout123.xml"/></Relationships>
</file>

<file path=ppt/slides/_rels/slide29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5.xml"/><Relationship Id="rId1" Type="http://schemas.openxmlformats.org/officeDocument/2006/relationships/slideLayout" Target="../slideLayouts/slideLayout123.xml"/></Relationships>
</file>

<file path=ppt/slides/_rels/slide292.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26.xml"/><Relationship Id="rId1" Type="http://schemas.openxmlformats.org/officeDocument/2006/relationships/slideLayout" Target="../slideLayouts/slideLayout123.xml"/></Relationships>
</file>

<file path=ppt/slides/_rels/slide293.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notesSlide" Target="../notesSlides/notesSlide127.xml"/><Relationship Id="rId1" Type="http://schemas.openxmlformats.org/officeDocument/2006/relationships/slideLayout" Target="../slideLayouts/slideLayout123.xml"/></Relationships>
</file>

<file path=ppt/slides/_rels/slide29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128.xml"/><Relationship Id="rId1" Type="http://schemas.openxmlformats.org/officeDocument/2006/relationships/slideLayout" Target="../slideLayouts/slideLayout123.xml"/></Relationships>
</file>

<file path=ppt/slides/_rels/slide29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29.xml"/><Relationship Id="rId1" Type="http://schemas.openxmlformats.org/officeDocument/2006/relationships/slideLayout" Target="../slideLayouts/slideLayout123.xml"/></Relationships>
</file>

<file path=ppt/slides/_rels/slide296.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130.xml"/><Relationship Id="rId1" Type="http://schemas.openxmlformats.org/officeDocument/2006/relationships/slideLayout" Target="../slideLayouts/slideLayout123.xml"/></Relationships>
</file>

<file path=ppt/slides/_rels/slide297.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1.xml"/><Relationship Id="rId1" Type="http://schemas.openxmlformats.org/officeDocument/2006/relationships/slideLayout" Target="../slideLayouts/slideLayout123.xml"/></Relationships>
</file>

<file path=ppt/slides/_rels/slide298.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132.xml"/><Relationship Id="rId1" Type="http://schemas.openxmlformats.org/officeDocument/2006/relationships/slideLayout" Target="../slideLayouts/slideLayout123.xml"/></Relationships>
</file>

<file path=ppt/slides/_rels/slide299.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33.xml"/><Relationship Id="rId1" Type="http://schemas.openxmlformats.org/officeDocument/2006/relationships/slideLayout" Target="../slideLayouts/slideLayout123.xml"/></Relationships>
</file>

<file path=ppt/slides/_rels/slide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hyperlink" Target="https://ask.va.gov/" TargetMode="External"/><Relationship Id="rId2" Type="http://schemas.openxmlformats.org/officeDocument/2006/relationships/notesSlide" Target="../notesSlides/notesSlide25.xml"/><Relationship Id="rId1" Type="http://schemas.openxmlformats.org/officeDocument/2006/relationships/slideLayout" Target="../slideLayouts/slideLayout31.xml"/><Relationship Id="rId4" Type="http://schemas.openxmlformats.org/officeDocument/2006/relationships/image" Target="../media/image45.png"/></Relationships>
</file>

<file path=ppt/slides/_rels/slide300.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134.xml"/><Relationship Id="rId1" Type="http://schemas.openxmlformats.org/officeDocument/2006/relationships/slideLayout" Target="../slideLayouts/slideLayout123.xml"/></Relationships>
</file>

<file path=ppt/slides/_rels/slide30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35.xml"/><Relationship Id="rId1" Type="http://schemas.openxmlformats.org/officeDocument/2006/relationships/slideLayout" Target="../slideLayouts/slideLayout123.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23.xml"/></Relationships>
</file>

<file path=ppt/slides/_rels/slide30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37.xml"/><Relationship Id="rId1" Type="http://schemas.openxmlformats.org/officeDocument/2006/relationships/slideLayout" Target="../slideLayouts/slideLayout123.xml"/></Relationships>
</file>

<file path=ppt/slides/_rels/slide304.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138.xml"/><Relationship Id="rId1" Type="http://schemas.openxmlformats.org/officeDocument/2006/relationships/slideLayout" Target="../slideLayouts/slideLayout123.xml"/></Relationships>
</file>

<file path=ppt/slides/_rels/slide305.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139.xml"/><Relationship Id="rId1" Type="http://schemas.openxmlformats.org/officeDocument/2006/relationships/slideLayout" Target="../slideLayouts/slideLayout123.xml"/></Relationships>
</file>

<file path=ppt/slides/_rels/slide306.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23.xml"/></Relationships>
</file>

<file path=ppt/slides/_rels/slide307.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23.xml"/></Relationships>
</file>

<file path=ppt/slides/_rels/slide308.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notesSlide" Target="../notesSlides/notesSlide142.xml"/><Relationship Id="rId1" Type="http://schemas.openxmlformats.org/officeDocument/2006/relationships/slideLayout" Target="../slideLayouts/slideLayout123.xml"/></Relationships>
</file>

<file path=ppt/slides/_rels/slide309.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3.xml"/><Relationship Id="rId1" Type="http://schemas.openxmlformats.org/officeDocument/2006/relationships/slideLayout" Target="../slideLayouts/slideLayout123.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10.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4.xml"/><Relationship Id="rId1" Type="http://schemas.openxmlformats.org/officeDocument/2006/relationships/slideLayout" Target="../slideLayouts/slideLayout123.xml"/></Relationships>
</file>

<file path=ppt/slides/_rels/slide311.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45.xml"/><Relationship Id="rId1" Type="http://schemas.openxmlformats.org/officeDocument/2006/relationships/slideLayout" Target="../slideLayouts/slideLayout123.xml"/></Relationships>
</file>

<file path=ppt/slides/_rels/slide312.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46.xml"/><Relationship Id="rId1" Type="http://schemas.openxmlformats.org/officeDocument/2006/relationships/slideLayout" Target="../slideLayouts/slideLayout123.xml"/></Relationships>
</file>

<file path=ppt/slides/_rels/slide313.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47.xml"/><Relationship Id="rId1" Type="http://schemas.openxmlformats.org/officeDocument/2006/relationships/slideLayout" Target="../slideLayouts/slideLayout123.xml"/></Relationships>
</file>

<file path=ppt/slides/_rels/slide314.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148.xml"/><Relationship Id="rId1" Type="http://schemas.openxmlformats.org/officeDocument/2006/relationships/slideLayout" Target="../slideLayouts/slideLayout123.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123.xm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6.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8.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8.xml"/></Relationships>
</file>

<file path=ppt/slides/_rels/slide319.xml.rels><?xml version="1.0" encoding="UTF-8" standalone="yes"?>
<Relationships xmlns="http://schemas.openxmlformats.org/package/2006/relationships"><Relationship Id="rId3" Type="http://schemas.openxmlformats.org/officeDocument/2006/relationships/tags" Target="../tags/tag26.xml"/><Relationship Id="rId2" Type="http://schemas.openxmlformats.org/officeDocument/2006/relationships/tags" Target="../tags/tag25.xml"/><Relationship Id="rId1" Type="http://schemas.openxmlformats.org/officeDocument/2006/relationships/tags" Target="../tags/tag24.xml"/><Relationship Id="rId5" Type="http://schemas.openxmlformats.org/officeDocument/2006/relationships/notesSlide" Target="../notesSlides/notesSlide153.xml"/><Relationship Id="rId4" Type="http://schemas.openxmlformats.org/officeDocument/2006/relationships/slideLayout" Target="../slideLayouts/slideLayout48.xml"/></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33.xml"/></Relationships>
</file>

<file path=ppt/slides/_rels/slide320.xml.rels><?xml version="1.0" encoding="UTF-8" standalone="yes"?>
<Relationships xmlns="http://schemas.openxmlformats.org/package/2006/relationships"><Relationship Id="rId3" Type="http://schemas.openxmlformats.org/officeDocument/2006/relationships/hyperlink" Target="https://www.knowva.ebenefits.va.gov/" TargetMode="External"/><Relationship Id="rId2" Type="http://schemas.openxmlformats.org/officeDocument/2006/relationships/notesSlide" Target="../notesSlides/notesSlide154.xml"/><Relationship Id="rId1" Type="http://schemas.openxmlformats.org/officeDocument/2006/relationships/slideLayout" Target="../slideLayouts/slideLayout48.xml"/><Relationship Id="rId4" Type="http://schemas.openxmlformats.org/officeDocument/2006/relationships/hyperlink" Target="https://vaww.vrm.km.va.gov/" TargetMode="Externa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8.xml"/></Relationships>
</file>

<file path=ppt/slides/_rels/slide322.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notesSlide" Target="../notesSlides/notesSlide156.xml"/><Relationship Id="rId1" Type="http://schemas.openxmlformats.org/officeDocument/2006/relationships/slideLayout" Target="../slideLayouts/slideLayout48.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32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7.xml"/><Relationship Id="rId1" Type="http://schemas.openxmlformats.org/officeDocument/2006/relationships/slideLayout" Target="../slideLayouts/slideLayout48.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48.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48.xml"/></Relationships>
</file>

<file path=ppt/slides/_rels/slide32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48.xml"/></Relationships>
</file>

<file path=ppt/slides/_rels/slide328.xml.rels><?xml version="1.0" encoding="UTF-8" standalone="yes"?>
<Relationships xmlns="http://schemas.openxmlformats.org/package/2006/relationships"><Relationship Id="rId3" Type="http://schemas.openxmlformats.org/officeDocument/2006/relationships/hyperlink" Target="https://www.knowva.ebenefits.va.gov/" TargetMode="External"/><Relationship Id="rId2" Type="http://schemas.openxmlformats.org/officeDocument/2006/relationships/notesSlide" Target="../notesSlides/notesSlide161.xml"/><Relationship Id="rId1" Type="http://schemas.openxmlformats.org/officeDocument/2006/relationships/slideLayout" Target="../slideLayouts/slideLayout48.xml"/></Relationships>
</file>

<file path=ppt/slides/_rels/slide329.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48.xml"/></Relationships>
</file>

<file path=ppt/slides/_rels/slide3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3.xml"/></Relationships>
</file>

<file path=ppt/slides/_rels/slide330.xml.rels><?xml version="1.0" encoding="UTF-8" standalone="yes"?>
<Relationships xmlns="http://schemas.openxmlformats.org/package/2006/relationships"><Relationship Id="rId3" Type="http://schemas.openxmlformats.org/officeDocument/2006/relationships/hyperlink" Target="https://public.govdelivery.com/accounts/USVA/subscriber/topics" TargetMode="External"/><Relationship Id="rId2" Type="http://schemas.openxmlformats.org/officeDocument/2006/relationships/notesSlide" Target="../notesSlides/notesSlide162.xml"/><Relationship Id="rId1" Type="http://schemas.openxmlformats.org/officeDocument/2006/relationships/slideLayout" Target="../slideLayouts/slideLayout48.xml"/><Relationship Id="rId4" Type="http://schemas.openxmlformats.org/officeDocument/2006/relationships/hyperlink" Target="https://www.knowva.ebenefits.va.gov/" TargetMode="Externa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48.xml"/></Relationships>
</file>

<file path=ppt/slides/_rels/slide332.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48.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133.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35.xml.rels><?xml version="1.0" encoding="UTF-8" standalone="yes"?>
<Relationships xmlns="http://schemas.openxmlformats.org/package/2006/relationships"><Relationship Id="rId3" Type="http://schemas.openxmlformats.org/officeDocument/2006/relationships/hyperlink" Target="https://publichealth.va.gov/" TargetMode="External"/><Relationship Id="rId2" Type="http://schemas.openxmlformats.org/officeDocument/2006/relationships/image" Target="../media/image120.jpeg"/><Relationship Id="rId1" Type="http://schemas.openxmlformats.org/officeDocument/2006/relationships/slideLayout" Target="../slideLayouts/slideLayout149.xml"/></Relationships>
</file>

<file path=ppt/slides/_rels/slide336.xml.rels><?xml version="1.0" encoding="UTF-8" standalone="yes"?>
<Relationships xmlns="http://schemas.openxmlformats.org/package/2006/relationships"><Relationship Id="rId3" Type="http://schemas.openxmlformats.org/officeDocument/2006/relationships/hyperlink" Target="https://www.publichealth.va.gov/exposures/radiation/index.asp" TargetMode="External"/><Relationship Id="rId2" Type="http://schemas.openxmlformats.org/officeDocument/2006/relationships/hyperlink" Target="https://www.publichealth.va.gov/exposures/categories/chemicals.asp" TargetMode="External"/><Relationship Id="rId1" Type="http://schemas.openxmlformats.org/officeDocument/2006/relationships/slideLayout" Target="../slideLayouts/slideLayout143.xml"/><Relationship Id="rId6" Type="http://schemas.openxmlformats.org/officeDocument/2006/relationships/hyperlink" Target="https://www.publichealth.va.gov/exposures/categories/warfare-agents.asp" TargetMode="External"/><Relationship Id="rId5" Type="http://schemas.openxmlformats.org/officeDocument/2006/relationships/hyperlink" Target="https://www.publichealth.va.gov/exposures/categories/occupational-hazards.asp" TargetMode="External"/><Relationship Id="rId4" Type="http://schemas.openxmlformats.org/officeDocument/2006/relationships/hyperlink" Target="https://www.publichealth.va.gov/exposures/categories/air-pollutants.asp" TargetMode="Externa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xml.rels><?xml version="1.0" encoding="UTF-8" standalone="yes"?>
<Relationships xmlns="http://schemas.openxmlformats.org/package/2006/relationships"><Relationship Id="rId3" Type="http://schemas.openxmlformats.org/officeDocument/2006/relationships/hyperlink" Target="https://www.va.gov/COMMUNITYCARE/revenue_ops/Financial_Hardship.asp" TargetMode="External"/><Relationship Id="rId2" Type="http://schemas.openxmlformats.org/officeDocument/2006/relationships/notesSlide" Target="../notesSlides/notesSlide29.xml"/><Relationship Id="rId1" Type="http://schemas.openxmlformats.org/officeDocument/2006/relationships/slideLayout" Target="../slideLayouts/slideLayout31.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4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0.xml"/><Relationship Id="rId1" Type="http://schemas.openxmlformats.org/officeDocument/2006/relationships/slideLayout" Target="../slideLayouts/slideLayout33.xml"/></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7.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8.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59.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1.xml"/><Relationship Id="rId1" Type="http://schemas.openxmlformats.org/officeDocument/2006/relationships/slideLayout" Target="../slideLayouts/slideLayout33.xml"/></Relationships>
</file>

<file path=ppt/slides/_rels/slide36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1.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43.xml"/></Relationships>
</file>

<file path=ppt/slides/_rels/slide362.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3.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4.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6.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6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68.xml.rels><?xml version="1.0" encoding="UTF-8" standalone="yes"?>
<Relationships xmlns="http://schemas.openxmlformats.org/package/2006/relationships"><Relationship Id="rId3" Type="http://schemas.openxmlformats.org/officeDocument/2006/relationships/hyperlink" Target="https://www.ecfr.gov/cgi-bin/text-idx?SID=72cccb9bd250c57ab3d4151626f96d17&amp;mc=true&amp;node=se38.1.3_1320&amp;rgn=div8" TargetMode="External"/><Relationship Id="rId2" Type="http://schemas.openxmlformats.org/officeDocument/2006/relationships/hyperlink" Target="https://www.ecfr.gov/cgi-bin/text-idx?SID=a88986ca8f9a29e8af73cdffa7bc08f9&amp;node=se38.1.3_1114&amp;rgn=div8" TargetMode="External"/><Relationship Id="rId1" Type="http://schemas.openxmlformats.org/officeDocument/2006/relationships/slideLayout" Target="../slideLayouts/slideLayout143.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xml"/></Relationships>
</file>

<file path=ppt/slides/_rels/slide370.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139.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139.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5.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7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hyperlink" Target="https://www.surveymonkey.com/r/DMCVSO" TargetMode="External"/><Relationship Id="rId2" Type="http://schemas.openxmlformats.org/officeDocument/2006/relationships/notesSlide" Target="../notesSlides/notesSlide33.xml"/><Relationship Id="rId1" Type="http://schemas.openxmlformats.org/officeDocument/2006/relationships/slideLayout" Target="../slideLayouts/slideLayout33.xml"/><Relationship Id="rId5" Type="http://schemas.openxmlformats.org/officeDocument/2006/relationships/image" Target="cid:6219515301806723621472297" TargetMode="External"/><Relationship Id="rId4" Type="http://schemas.openxmlformats.org/officeDocument/2006/relationships/image" Target="../media/image51.pn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8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83.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84.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85.xml.rels><?xml version="1.0" encoding="UTF-8" standalone="yes"?>
<Relationships xmlns="http://schemas.openxmlformats.org/package/2006/relationships"><Relationship Id="rId1" Type="http://schemas.openxmlformats.org/officeDocument/2006/relationships/slideLayout" Target="../slideLayouts/slideLayout141.xml"/></Relationships>
</file>

<file path=ppt/slides/_rels/slide38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139.xml"/></Relationships>
</file>

<file path=ppt/slides/_rels/slide387.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8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89.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4.xml"/></Relationships>
</file>

<file path=ppt/slides/_rels/slide390.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43.xml"/></Relationships>
</file>

<file path=ppt/slides/_rels/slide392.xml.rels><?xml version="1.0" encoding="UTF-8" standalone="yes"?>
<Relationships xmlns="http://schemas.openxmlformats.org/package/2006/relationships"><Relationship Id="rId3" Type="http://schemas.openxmlformats.org/officeDocument/2006/relationships/hyperlink" Target="https://www.va.gov/disability/eligibilty" TargetMode="External"/><Relationship Id="rId2" Type="http://schemas.openxmlformats.org/officeDocument/2006/relationships/hyperlink" Target="https://www.publichealth.va.gov/exposures" TargetMode="External"/><Relationship Id="rId1" Type="http://schemas.openxmlformats.org/officeDocument/2006/relationships/slideLayout" Target="../slideLayouts/slideLayout143.xml"/><Relationship Id="rId4" Type="http://schemas.openxmlformats.org/officeDocument/2006/relationships/hyperlink" Target="https://www.va.gov/" TargetMode="External"/></Relationships>
</file>

<file path=ppt/slides/_rels/slide393.xml.rels><?xml version="1.0" encoding="UTF-8" standalone="yes"?>
<Relationships xmlns="http://schemas.openxmlformats.org/package/2006/relationships"><Relationship Id="rId2" Type="http://schemas.openxmlformats.org/officeDocument/2006/relationships/hyperlink" Target="https://department.va.gov/pactdata/interactive-dashboard/" TargetMode="External"/><Relationship Id="rId1" Type="http://schemas.openxmlformats.org/officeDocument/2006/relationships/slideLayout" Target="../slideLayouts/slideLayout143.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9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68.xml"/><Relationship Id="rId1" Type="http://schemas.openxmlformats.org/officeDocument/2006/relationships/slideLayout" Target="../slideLayouts/slideLayout48.xml"/><Relationship Id="rId5" Type="http://schemas.openxmlformats.org/officeDocument/2006/relationships/hyperlink" Target="https://creativecommons.org/licenses/by-sa/3.0/" TargetMode="External"/><Relationship Id="rId4" Type="http://schemas.openxmlformats.org/officeDocument/2006/relationships/hyperlink" Target="https://commons.wikimedia.org/wiki/File:Emblem_of_the_United_States_Marine_Corps.svg" TargetMode="External"/></Relationships>
</file>

<file path=ppt/slides/_rels/slide397.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48.xml"/></Relationships>
</file>

<file path=ppt/slides/_rels/slide398.xml.rels><?xml version="1.0" encoding="UTF-8" standalone="yes"?>
<Relationships xmlns="http://schemas.openxmlformats.org/package/2006/relationships"><Relationship Id="rId3" Type="http://schemas.openxmlformats.org/officeDocument/2006/relationships/hyperlink" Target="http://www.ecfr.gov/cgi-bin/text-idx?SID=1b6a528f90d9b9f9560fd80bdfcb0880&amp;node=se38.1.3_1665&amp;rgn=div8" TargetMode="External"/><Relationship Id="rId2" Type="http://schemas.openxmlformats.org/officeDocument/2006/relationships/notesSlide" Target="../notesSlides/notesSlide170.xml"/><Relationship Id="rId1" Type="http://schemas.openxmlformats.org/officeDocument/2006/relationships/slideLayout" Target="../slideLayouts/slideLayout48.xml"/><Relationship Id="rId4" Type="http://schemas.openxmlformats.org/officeDocument/2006/relationships/hyperlink" Target="http://www.ecfr.gov/cgi-bin/text-idx?SID=1b6a528f90d9b9f9560fd80bdfcb0880&amp;node=se38.1.3_1666&amp;rgn=div8" TargetMode="External"/></Relationships>
</file>

<file path=ppt/slides/_rels/slide399.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www.pay.va.gov/" TargetMode="External"/><Relationship Id="rId2" Type="http://schemas.openxmlformats.org/officeDocument/2006/relationships/notesSlide" Target="../notesSlides/notesSlide35.xml"/><Relationship Id="rId1" Type="http://schemas.openxmlformats.org/officeDocument/2006/relationships/slideLayout" Target="../slideLayouts/slideLayout31.xml"/></Relationships>
</file>

<file path=ppt/slides/_rels/slide400.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48.xml"/></Relationships>
</file>

<file path=ppt/slides/_rels/slide401.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48.xml"/></Relationships>
</file>

<file path=ppt/slides/_rels/slide40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174.xml"/><Relationship Id="rId1" Type="http://schemas.openxmlformats.org/officeDocument/2006/relationships/slideLayout" Target="../slideLayouts/slideLayout48.xml"/><Relationship Id="rId4" Type="http://schemas.openxmlformats.org/officeDocument/2006/relationships/hyperlink" Target="https://www.publicdomainpictures.net/en/view-image.php?image=211585&amp;picture=100-percent" TargetMode="External"/></Relationships>
</file>

<file path=ppt/slides/_rels/slide403.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48.xml"/></Relationships>
</file>

<file path=ppt/slides/_rels/slide4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76.xml"/><Relationship Id="rId1" Type="http://schemas.openxmlformats.org/officeDocument/2006/relationships/slideLayout" Target="../slideLayouts/slideLayout48.xml"/><Relationship Id="rId4" Type="http://schemas.openxmlformats.org/officeDocument/2006/relationships/hyperlink" Target="https://openclipart.org/detail/69049/part-and-fraction-1/2-by-mireille" TargetMode="External"/></Relationships>
</file>

<file path=ppt/slides/_rels/slide405.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48.xml"/></Relationships>
</file>

<file path=ppt/slides/_rels/slide406.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48.xml"/></Relationships>
</file>

<file path=ppt/slides/_rels/slide407.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48.xml"/></Relationships>
</file>

<file path=ppt/slides/_rels/slide408.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48.xml"/></Relationships>
</file>

<file path=ppt/slides/_rels/slide409.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4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10.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182.xml"/><Relationship Id="rId1" Type="http://schemas.openxmlformats.org/officeDocument/2006/relationships/slideLayout" Target="../slideLayouts/slideLayout48.xml"/><Relationship Id="rId5" Type="http://schemas.openxmlformats.org/officeDocument/2006/relationships/hyperlink" Target="https://creativecommons.org/licenses/by-nc-nd/3.0/" TargetMode="External"/><Relationship Id="rId4" Type="http://schemas.openxmlformats.org/officeDocument/2006/relationships/hyperlink" Target="https://www.the-generous-husband.com/2018/04/06/ministry-shouldnt-kill-marriages/" TargetMode="External"/></Relationships>
</file>

<file path=ppt/slides/_rels/slide411.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8.xml"/></Relationships>
</file>

<file path=ppt/slides/_rels/slide41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84.xml"/><Relationship Id="rId1" Type="http://schemas.openxmlformats.org/officeDocument/2006/relationships/slideLayout" Target="../slideLayouts/slideLayout4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13.xml.rels><?xml version="1.0" encoding="UTF-8" standalone="yes"?>
<Relationships xmlns="http://schemas.openxmlformats.org/package/2006/relationships"><Relationship Id="rId2" Type="http://schemas.openxmlformats.org/officeDocument/2006/relationships/notesSlide" Target="../notesSlides/notesSlide185.xml"/><Relationship Id="rId1" Type="http://schemas.openxmlformats.org/officeDocument/2006/relationships/slideLayout" Target="../slideLayouts/slideLayout48.xml"/></Relationships>
</file>

<file path=ppt/slides/_rels/slide414.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8.xml"/></Relationships>
</file>

<file path=ppt/slides/_rels/slide415.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48.xml"/></Relationships>
</file>

<file path=ppt/slides/_rels/slide416.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notesSlide" Target="../notesSlides/notesSlide188.xml"/><Relationship Id="rId1" Type="http://schemas.openxmlformats.org/officeDocument/2006/relationships/slideLayout" Target="../slideLayouts/slideLayout48.xml"/><Relationship Id="rId4" Type="http://schemas.openxmlformats.org/officeDocument/2006/relationships/hyperlink" Target="https://pixabay.com/fr/point-d-interrogation-poire-pensez-2010009/" TargetMode="External"/></Relationships>
</file>

<file path=ppt/slides/_rels/slide4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1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9.xml"/><Relationship Id="rId1" Type="http://schemas.openxmlformats.org/officeDocument/2006/relationships/slideLayout" Target="../slideLayouts/slideLayout48.xml"/><Relationship Id="rId4" Type="http://schemas.openxmlformats.org/officeDocument/2006/relationships/image" Target="../media/image128.jpeg"/></Relationships>
</file>

<file path=ppt/slides/_rels/slide41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1.xml"/></Relationships>
</file>

<file path=ppt/slides/_rels/slide420.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42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48.xml"/></Relationships>
</file>

<file path=ppt/slides/_rels/slide42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2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1.xml"/></Relationships>
</file>

<file path=ppt/slides/_rels/slide43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1.xml.rels><?xml version="1.0" encoding="UTF-8" standalone="yes"?>
<Relationships xmlns="http://schemas.openxmlformats.org/package/2006/relationships"><Relationship Id="rId3" Type="http://schemas.openxmlformats.org/officeDocument/2006/relationships/image" Target="../media/image130.jpg"/><Relationship Id="rId2" Type="http://schemas.openxmlformats.org/officeDocument/2006/relationships/notesSlide" Target="../notesSlides/notesSlide190.xml"/><Relationship Id="rId1" Type="http://schemas.openxmlformats.org/officeDocument/2006/relationships/slideLayout" Target="../slideLayouts/slideLayout48.xml"/></Relationships>
</file>

<file path=ppt/slides/_rels/slide43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6.xml.rels><?xml version="1.0" encoding="UTF-8" standalone="yes"?>
<Relationships xmlns="http://schemas.openxmlformats.org/package/2006/relationships"><Relationship Id="rId2" Type="http://schemas.openxmlformats.org/officeDocument/2006/relationships/image" Target="../media/image131.jpg"/><Relationship Id="rId1" Type="http://schemas.openxmlformats.org/officeDocument/2006/relationships/slideLayout" Target="../slideLayouts/slideLayout48.xml"/></Relationships>
</file>

<file path=ppt/slides/_rels/slide437.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38.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48.xml"/></Relationships>
</file>

<file path=ppt/slides/_rels/slide43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1.xml"/></Relationships>
</file>

<file path=ppt/slides/_rels/slide440.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48.xml"/></Relationships>
</file>

<file path=ppt/slides/_rels/slide441.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48.xml"/></Relationships>
</file>

<file path=ppt/slides/_rels/slide442.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3.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48.xml"/></Relationships>
</file>

<file path=ppt/slides/_rels/slide444.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48.xml"/></Relationships>
</file>

<file path=ppt/slides/_rels/slide44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6.xml.rels><?xml version="1.0" encoding="UTF-8" standalone="yes"?>
<Relationships xmlns="http://schemas.openxmlformats.org/package/2006/relationships"><Relationship Id="rId2" Type="http://schemas.openxmlformats.org/officeDocument/2006/relationships/notesSlide" Target="../notesSlides/notesSlide194.xml"/><Relationship Id="rId1" Type="http://schemas.openxmlformats.org/officeDocument/2006/relationships/slideLayout" Target="../slideLayouts/slideLayout48.xml"/></Relationships>
</file>

<file path=ppt/slides/_rels/slide44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8.xml"/><Relationship Id="rId5" Type="http://schemas.openxmlformats.org/officeDocument/2006/relationships/image" Target="../media/image137.png"/><Relationship Id="rId4" Type="http://schemas.openxmlformats.org/officeDocument/2006/relationships/image" Target="../media/image136.png"/></Relationships>
</file>

<file path=ppt/slides/_rels/slide44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4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1.xml"/></Relationships>
</file>

<file path=ppt/slides/_rels/slide4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48.xml"/></Relationships>
</file>

<file path=ppt/slides/_rels/slide45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48.xml"/></Relationships>
</file>

<file path=ppt/slides/_rels/slide4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5.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48.xml"/></Relationships>
</file>

<file path=ppt/slides/_rels/slide456.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48.xml"/></Relationships>
</file>

<file path=ppt/slides/_rels/slide457.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48.xml"/></Relationships>
</file>

<file path=ppt/slides/_rels/slide45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5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60.xml.rels><?xml version="1.0" encoding="UTF-8" standalone="yes"?>
<Relationships xmlns="http://schemas.openxmlformats.org/package/2006/relationships"><Relationship Id="rId2" Type="http://schemas.openxmlformats.org/officeDocument/2006/relationships/hyperlink" Target="https://vethome.va.gov/BurnPitRegistryOptOut/" TargetMode="External"/><Relationship Id="rId1" Type="http://schemas.openxmlformats.org/officeDocument/2006/relationships/slideLayout" Target="../slideLayouts/slideLayout48.xml"/></Relationships>
</file>

<file path=ppt/slides/_rels/slide46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hyperlink" Target="https://veteran.mobilehealth.va.gov/AHBurnPitRegistry/index.html#page/home" TargetMode="External"/><Relationship Id="rId1" Type="http://schemas.openxmlformats.org/officeDocument/2006/relationships/slideLayout" Target="../slideLayouts/slideLayout48.xml"/></Relationships>
</file>

<file path=ppt/slides/_rels/slide462.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hyperlink" Target="https://www.va.gov/disability/view-disability-rating/" TargetMode="External"/><Relationship Id="rId1" Type="http://schemas.openxmlformats.org/officeDocument/2006/relationships/slideLayout" Target="../slideLayouts/slideLayout48.xml"/></Relationships>
</file>

<file path=ppt/slides/_rels/slide463.xml.rels><?xml version="1.0" encoding="UTF-8" standalone="yes"?>
<Relationships xmlns="http://schemas.openxmlformats.org/package/2006/relationships"><Relationship Id="rId2" Type="http://schemas.openxmlformats.org/officeDocument/2006/relationships/notesSlide" Target="../notesSlides/notesSlide200.xml"/><Relationship Id="rId1" Type="http://schemas.openxmlformats.org/officeDocument/2006/relationships/slideLayout" Target="../slideLayouts/slideLayout48.xml"/></Relationships>
</file>

<file path=ppt/slides/_rels/slide464.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png"/><Relationship Id="rId1" Type="http://schemas.openxmlformats.org/officeDocument/2006/relationships/slideLayout" Target="../slideLayouts/slideLayout48.xml"/><Relationship Id="rId6" Type="http://schemas.openxmlformats.org/officeDocument/2006/relationships/image" Target="../media/image131.jpg"/><Relationship Id="rId5" Type="http://schemas.openxmlformats.org/officeDocument/2006/relationships/image" Target="../media/image143.jpeg"/><Relationship Id="rId4" Type="http://schemas.openxmlformats.org/officeDocument/2006/relationships/image" Target="../media/image142.jpeg"/></Relationships>
</file>

<file path=ppt/slides/_rels/slide4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466.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48.xml"/></Relationships>
</file>

<file path=ppt/slides/_rels/slide467.xml.rels><?xml version="1.0" encoding="UTF-8" standalone="yes"?>
<Relationships xmlns="http://schemas.openxmlformats.org/package/2006/relationships"><Relationship Id="rId2" Type="http://schemas.openxmlformats.org/officeDocument/2006/relationships/notesSlide" Target="../notesSlides/notesSlide202.xml"/><Relationship Id="rId1" Type="http://schemas.openxmlformats.org/officeDocument/2006/relationships/slideLayout" Target="../slideLayouts/slideLayout48.xml"/></Relationships>
</file>

<file path=ppt/slides/_rels/slide468.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48.xml"/></Relationships>
</file>

<file path=ppt/slides/_rels/slide469.xml.rels><?xml version="1.0" encoding="UTF-8" standalone="yes"?>
<Relationships xmlns="http://schemas.openxmlformats.org/package/2006/relationships"><Relationship Id="rId2" Type="http://schemas.openxmlformats.org/officeDocument/2006/relationships/notesSlide" Target="../notesSlides/notesSlide204.xml"/><Relationship Id="rId1" Type="http://schemas.openxmlformats.org/officeDocument/2006/relationships/slideLayout" Target="../slideLayouts/slideLayout48.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1.xml"/></Relationships>
</file>

<file path=ppt/slides/_rels/slide47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71.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150.xml"/></Relationships>
</file>

<file path=ppt/slides/_rels/slide472.xml.rels><?xml version="1.0" encoding="UTF-8" standalone="yes"?>
<Relationships xmlns="http://schemas.openxmlformats.org/package/2006/relationships"><Relationship Id="rId8" Type="http://schemas.openxmlformats.org/officeDocument/2006/relationships/image" Target="../media/image149.jpg"/><Relationship Id="rId3" Type="http://schemas.openxmlformats.org/officeDocument/2006/relationships/image" Target="../media/image144.png"/><Relationship Id="rId7" Type="http://schemas.openxmlformats.org/officeDocument/2006/relationships/image" Target="../media/image148.jpg"/><Relationship Id="rId2" Type="http://schemas.openxmlformats.org/officeDocument/2006/relationships/notesSlide" Target="../notesSlides/notesSlide206.xml"/><Relationship Id="rId1" Type="http://schemas.openxmlformats.org/officeDocument/2006/relationships/slideLayout" Target="../slideLayouts/slideLayout151.xml"/><Relationship Id="rId6" Type="http://schemas.openxmlformats.org/officeDocument/2006/relationships/image" Target="../media/image147.jpg"/><Relationship Id="rId5" Type="http://schemas.openxmlformats.org/officeDocument/2006/relationships/image" Target="../media/image146.jpg"/><Relationship Id="rId10" Type="http://schemas.openxmlformats.org/officeDocument/2006/relationships/image" Target="../media/image151.jpg"/><Relationship Id="rId4" Type="http://schemas.openxmlformats.org/officeDocument/2006/relationships/image" Target="../media/image145.png"/><Relationship Id="rId9" Type="http://schemas.openxmlformats.org/officeDocument/2006/relationships/image" Target="../media/image150.jpg"/></Relationships>
</file>

<file path=ppt/slides/_rels/slide47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207.xml"/><Relationship Id="rId1" Type="http://schemas.openxmlformats.org/officeDocument/2006/relationships/slideLayout" Target="../slideLayouts/slideLayout151.xml"/><Relationship Id="rId5" Type="http://schemas.openxmlformats.org/officeDocument/2006/relationships/image" Target="../media/image154.png"/><Relationship Id="rId4" Type="http://schemas.openxmlformats.org/officeDocument/2006/relationships/image" Target="../media/image153.png"/></Relationships>
</file>

<file path=ppt/slides/_rels/slide474.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163.xml"/></Relationships>
</file>

<file path=ppt/slides/_rels/slide475.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151.xml"/></Relationships>
</file>

<file path=ppt/slides/_rels/slide476.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164.xml"/></Relationships>
</file>

<file path=ppt/slides/_rels/slide477.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64.xml"/></Relationships>
</file>

<file path=ppt/slides/_rels/slide478.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164.xml"/></Relationships>
</file>

<file path=ppt/slides/_rels/slide479.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213.xml"/><Relationship Id="rId1" Type="http://schemas.openxmlformats.org/officeDocument/2006/relationships/slideLayout" Target="../slideLayouts/slideLayout164.xml"/><Relationship Id="rId4" Type="http://schemas.openxmlformats.org/officeDocument/2006/relationships/image" Target="../media/image156.jp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6.xml"/></Relationships>
</file>

<file path=ppt/slides/_rels/slide480.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64.xml"/></Relationships>
</file>

<file path=ppt/slides/_rels/slide481.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164.xml"/></Relationships>
</file>

<file path=ppt/slides/_rels/slide48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16.xml"/><Relationship Id="rId1" Type="http://schemas.openxmlformats.org/officeDocument/2006/relationships/slideLayout" Target="../slideLayouts/slideLayout164.xml"/><Relationship Id="rId4" Type="http://schemas.openxmlformats.org/officeDocument/2006/relationships/image" Target="../media/image158.png"/></Relationships>
</file>

<file path=ppt/slides/_rels/slide483.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64.xml"/></Relationships>
</file>

<file path=ppt/slides/_rels/slide4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18.xml"/><Relationship Id="rId1" Type="http://schemas.openxmlformats.org/officeDocument/2006/relationships/slideLayout" Target="../slideLayouts/slideLayout164.xml"/></Relationships>
</file>

<file path=ppt/slides/_rels/slide48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19.xml"/><Relationship Id="rId1" Type="http://schemas.openxmlformats.org/officeDocument/2006/relationships/slideLayout" Target="../slideLayouts/slideLayout164.xml"/></Relationships>
</file>

<file path=ppt/slides/_rels/slide486.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164.xml"/></Relationships>
</file>

<file path=ppt/slides/_rels/slide487.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164.xml"/></Relationships>
</file>

<file path=ppt/slides/_rels/slide488.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164.xml"/></Relationships>
</file>

<file path=ppt/slides/_rels/slide489.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64.xml"/></Relationships>
</file>

<file path=ppt/slides/_rels/slide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4.xml"/><Relationship Id="rId1" Type="http://schemas.openxmlformats.org/officeDocument/2006/relationships/slideLayout" Target="../slideLayouts/slideLayout58.xml"/></Relationships>
</file>

<file path=ppt/slides/_rels/slide490.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64.xml"/></Relationships>
</file>

<file path=ppt/slides/_rels/slide491.xml.rels><?xml version="1.0" encoding="UTF-8" standalone="yes"?>
<Relationships xmlns="http://schemas.openxmlformats.org/package/2006/relationships"><Relationship Id="rId2" Type="http://schemas.openxmlformats.org/officeDocument/2006/relationships/notesSlide" Target="../notesSlides/notesSlide225.xml"/><Relationship Id="rId1" Type="http://schemas.openxmlformats.org/officeDocument/2006/relationships/slideLayout" Target="../slideLayouts/slideLayout164.xml"/></Relationships>
</file>

<file path=ppt/slides/_rels/slide492.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164.xml"/></Relationships>
</file>

<file path=ppt/slides/_rels/slide493.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27.xml"/><Relationship Id="rId1" Type="http://schemas.openxmlformats.org/officeDocument/2006/relationships/slideLayout" Target="../slideLayouts/slideLayout164.xml"/></Relationships>
</file>

<file path=ppt/slides/_rels/slide494.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64.xml"/></Relationships>
</file>

<file path=ppt/slides/_rels/slide495.xml.rels><?xml version="1.0" encoding="UTF-8" standalone="yes"?>
<Relationships xmlns="http://schemas.openxmlformats.org/package/2006/relationships"><Relationship Id="rId3" Type="http://schemas.openxmlformats.org/officeDocument/2006/relationships/image" Target="../media/image162.jpg"/><Relationship Id="rId2" Type="http://schemas.openxmlformats.org/officeDocument/2006/relationships/notesSlide" Target="../notesSlides/notesSlide229.xml"/><Relationship Id="rId1" Type="http://schemas.openxmlformats.org/officeDocument/2006/relationships/slideLayout" Target="../slideLayouts/slideLayout164.xml"/></Relationships>
</file>

<file path=ppt/slides/_rels/slide496.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64.xml"/></Relationships>
</file>

<file path=ppt/slides/_rels/slide497.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164.xml"/></Relationships>
</file>

<file path=ppt/slides/_rels/slide498.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164.xml"/></Relationships>
</file>

<file path=ppt/slides/_rels/slide499.xml.rels><?xml version="1.0" encoding="UTF-8" standalone="yes"?>
<Relationships xmlns="http://schemas.openxmlformats.org/package/2006/relationships"><Relationship Id="rId2" Type="http://schemas.openxmlformats.org/officeDocument/2006/relationships/notesSlide" Target="../notesSlides/notesSlide233.xml"/><Relationship Id="rId1" Type="http://schemas.openxmlformats.org/officeDocument/2006/relationships/slideLayout" Target="../slideLayouts/slideLayout164.xml"/></Relationships>
</file>

<file path=ppt/slides/_rels/slide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00.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164.xml"/></Relationships>
</file>

<file path=ppt/slides/_rels/slide501.xml.rels><?xml version="1.0" encoding="UTF-8" standalone="yes"?>
<Relationships xmlns="http://schemas.openxmlformats.org/package/2006/relationships"><Relationship Id="rId2" Type="http://schemas.openxmlformats.org/officeDocument/2006/relationships/notesSlide" Target="../notesSlides/notesSlide235.xml"/><Relationship Id="rId1" Type="http://schemas.openxmlformats.org/officeDocument/2006/relationships/slideLayout" Target="../slideLayouts/slideLayout164.xml"/></Relationships>
</file>

<file path=ppt/slides/_rels/slide502.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64.xml"/></Relationships>
</file>

<file path=ppt/slides/_rels/slide503.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64.xml"/></Relationships>
</file>

<file path=ppt/slides/_rels/slide504.xml.rels><?xml version="1.0" encoding="UTF-8" standalone="yes"?>
<Relationships xmlns="http://schemas.openxmlformats.org/package/2006/relationships"><Relationship Id="rId2" Type="http://schemas.openxmlformats.org/officeDocument/2006/relationships/notesSlide" Target="../notesSlides/notesSlide238.xml"/><Relationship Id="rId1" Type="http://schemas.openxmlformats.org/officeDocument/2006/relationships/slideLayout" Target="../slideLayouts/slideLayout164.xml"/></Relationships>
</file>

<file path=ppt/slides/_rels/slide505.xml.rels><?xml version="1.0" encoding="UTF-8" standalone="yes"?>
<Relationships xmlns="http://schemas.openxmlformats.org/package/2006/relationships"><Relationship Id="rId2" Type="http://schemas.openxmlformats.org/officeDocument/2006/relationships/notesSlide" Target="../notesSlides/notesSlide239.xml"/><Relationship Id="rId1" Type="http://schemas.openxmlformats.org/officeDocument/2006/relationships/slideLayout" Target="../slideLayouts/slideLayout164.xml"/></Relationships>
</file>

<file path=ppt/slides/_rels/slide506.xml.rels><?xml version="1.0" encoding="UTF-8" standalone="yes"?>
<Relationships xmlns="http://schemas.openxmlformats.org/package/2006/relationships"><Relationship Id="rId2" Type="http://schemas.openxmlformats.org/officeDocument/2006/relationships/notesSlide" Target="../notesSlides/notesSlide240.xml"/><Relationship Id="rId1" Type="http://schemas.openxmlformats.org/officeDocument/2006/relationships/slideLayout" Target="../slideLayouts/slideLayout164.xml"/></Relationships>
</file>

<file path=ppt/slides/_rels/slide507.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164.xml"/></Relationships>
</file>

<file path=ppt/slides/_rels/slide508.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notesSlide" Target="../notesSlides/notesSlide242.xml"/><Relationship Id="rId1" Type="http://schemas.openxmlformats.org/officeDocument/2006/relationships/slideLayout" Target="../slideLayouts/slideLayout164.xml"/></Relationships>
</file>

<file path=ppt/slides/_rels/slide509.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6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10.xml.rels><?xml version="1.0" encoding="UTF-8" standalone="yes"?>
<Relationships xmlns="http://schemas.openxmlformats.org/package/2006/relationships"><Relationship Id="rId2" Type="http://schemas.openxmlformats.org/officeDocument/2006/relationships/notesSlide" Target="../notesSlides/notesSlide244.xml"/><Relationship Id="rId1" Type="http://schemas.openxmlformats.org/officeDocument/2006/relationships/slideLayout" Target="../slideLayouts/slideLayout164.xml"/></Relationships>
</file>

<file path=ppt/slides/_rels/slide511.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164.xml"/></Relationships>
</file>

<file path=ppt/slides/_rels/slide512.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64.xml"/></Relationships>
</file>

<file path=ppt/slides/_rels/slide513.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6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8.xml"/></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8.xml"/></Relationships>
</file>

<file path=ppt/slides/_rels/slide6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3" Type="http://schemas.openxmlformats.org/officeDocument/2006/relationships/hyperlink" Target="https://www.va.gov/COMMUNITYCARE/docs/pubfiles/programguides/CHAMPVA-Guide.pdf" TargetMode="External"/><Relationship Id="rId2" Type="http://schemas.openxmlformats.org/officeDocument/2006/relationships/notesSlide" Target="../notesSlides/notesSlide53.xml"/><Relationship Id="rId1" Type="http://schemas.openxmlformats.org/officeDocument/2006/relationships/slideLayout" Target="../slideLayouts/slideLayout48.xml"/><Relationship Id="rId6" Type="http://schemas.openxmlformats.org/officeDocument/2006/relationships/hyperlink" Target="https://www.va.gov/COMMUNITYCARE/programs/dependents/champva/champva-claim.asp" TargetMode="External"/><Relationship Id="rId5" Type="http://schemas.openxmlformats.org/officeDocument/2006/relationships/hyperlink" Target="https://www.va.gov/COMMUNITYCARE/programs/dependents/locate-provider.asp" TargetMode="External"/><Relationship Id="rId4" Type="http://schemas.openxmlformats.org/officeDocument/2006/relationships/hyperlink" Target="https://www.va.gov/COMMUNITYCARE/pubs/factsheets.asp#CHAMPVA"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7.xml.rels><?xml version="1.0" encoding="UTF-8" standalone="yes"?>
<Relationships xmlns="http://schemas.openxmlformats.org/package/2006/relationships"><Relationship Id="rId2" Type="http://schemas.openxmlformats.org/officeDocument/2006/relationships/hyperlink" Target="https://www.va.gov/family-and-caregiver-benefits/health-and-disability/comprehensive-assistance-for-family-caregivers/" TargetMode="External"/><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2.xml.rels><?xml version="1.0" encoding="UTF-8" standalone="yes"?>
<Relationships xmlns="http://schemas.openxmlformats.org/package/2006/relationships"><Relationship Id="rId3" Type="http://schemas.openxmlformats.org/officeDocument/2006/relationships/hyperlink" Target="https://www.va.gov/family-and-caregiver-benefits/health-and-disability/comprehensive-assistance-for-family-caregivers/apply-form-10-10cg/introduction" TargetMode="External"/><Relationship Id="rId2" Type="http://schemas.openxmlformats.org/officeDocument/2006/relationships/notesSlide" Target="../notesSlides/notesSlide54.xml"/><Relationship Id="rId1" Type="http://schemas.openxmlformats.org/officeDocument/2006/relationships/slideLayout" Target="../slideLayouts/slideLayout48.xml"/><Relationship Id="rId4" Type="http://schemas.openxmlformats.org/officeDocument/2006/relationships/hyperlink" Target="https://www.caregiver.va.gov/support/New_CSC_Page.asp" TargetMode="Externa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3" Type="http://schemas.openxmlformats.org/officeDocument/2006/relationships/hyperlink" Target="https://www.caregiver.va.gov/" TargetMode="External"/><Relationship Id="rId2" Type="http://schemas.openxmlformats.org/officeDocument/2006/relationships/notesSlide" Target="../notesSlides/notesSlide56.xml"/><Relationship Id="rId1" Type="http://schemas.openxmlformats.org/officeDocument/2006/relationships/slideLayout" Target="../slideLayouts/slideLayout48.xml"/><Relationship Id="rId4" Type="http://schemas.openxmlformats.org/officeDocument/2006/relationships/hyperlink" Target="https://www.va.gov/family-and-caregiver-benefits/health-and-disability/comprehensive-assistance-for-family-caregivers/" TargetMode="External"/></Relationships>
</file>

<file path=ppt/slides/_rels/slide78.xml.rels><?xml version="1.0" encoding="UTF-8" standalone="yes"?>
<Relationships xmlns="http://schemas.openxmlformats.org/package/2006/relationships"><Relationship Id="rId3" Type="http://schemas.openxmlformats.org/officeDocument/2006/relationships/hyperlink" Target="mailto:Kcassell@vfw.org" TargetMode="External"/><Relationship Id="rId2" Type="http://schemas.openxmlformats.org/officeDocument/2006/relationships/notesSlide" Target="../notesSlides/notesSlide57.xml"/><Relationship Id="rId1" Type="http://schemas.openxmlformats.org/officeDocument/2006/relationships/slideLayout" Target="../slideLayouts/slideLayout58.xml"/><Relationship Id="rId5" Type="http://schemas.openxmlformats.org/officeDocument/2006/relationships/hyperlink" Target="mailto:mfera@vfw.org" TargetMode="External"/><Relationship Id="rId4" Type="http://schemas.openxmlformats.org/officeDocument/2006/relationships/hyperlink" Target="mailto:Jholt@vfw.org" TargetMode="Externa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8.xml.rels><?xml version="1.0" encoding="UTF-8" standalone="yes"?>
<Relationships xmlns="http://schemas.openxmlformats.org/package/2006/relationships"><Relationship Id="rId3" Type="http://schemas.openxmlformats.org/officeDocument/2006/relationships/hyperlink" Target="https://gcc02.safelinks.protection.outlook.com/?url=https%3A%2F%2Fwww.congress.gov%2Fbill%2F118th-congress%2Fhouse-bill%2F4325%3Fs%3D1%26r%3D13&amp;data=05%7C01%7C%7Cd45adfac4b4541fe3b9608db936ed04a%7Ce95f1b23abaf45ee821db7ab251ab3bf%7C0%7C0%7C638265876366205757%7CUnknown%7CTWFpbGZsb3d8eyJWIjoiMC4wLjAwMDAiLCJQIjoiV2luMzIiLCJBTiI6Ik1haWwiLCJXVCI6Mn0%3D%7C3000%7C%7C%7C&amp;sdata=By2Y95bhk%2BHM144RSKUt6A1g2L7z%2FBQWRWe%2BMyJg5QY%3D&amp;reserved=0"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71.xml"/><Relationship Id="rId1" Type="http://schemas.openxmlformats.org/officeDocument/2006/relationships/themeOverride" Target="../theme/themeOverride1.xml"/><Relationship Id="rId4" Type="http://schemas.openxmlformats.org/officeDocument/2006/relationships/image" Target="../media/image56.wm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66.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66.xml"/></Relationships>
</file>

<file path=ppt/slides/_rels/slide99.xml.rels><?xml version="1.0" encoding="UTF-8" standalone="yes"?>
<Relationships xmlns="http://schemas.openxmlformats.org/package/2006/relationships"><Relationship Id="rId2" Type="http://schemas.openxmlformats.org/officeDocument/2006/relationships/hyperlink" Target="http://www.va.gov/healthbenefits" TargetMode="External"/><Relationship Id="rId1" Type="http://schemas.openxmlformats.org/officeDocument/2006/relationships/slideLayout" Target="../slideLayouts/slideLayout6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DE2E7-FF9F-8B02-16EA-D5291F1FD746}"/>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1</a:t>
            </a:fld>
            <a:endParaRPr lang="en-US" dirty="0">
              <a:solidFill>
                <a:prstClr val="white"/>
              </a:solidFill>
            </a:endParaRPr>
          </a:p>
        </p:txBody>
      </p:sp>
      <p:sp>
        <p:nvSpPr>
          <p:cNvPr id="3" name="Title 2">
            <a:extLst>
              <a:ext uri="{FF2B5EF4-FFF2-40B4-BE49-F238E27FC236}">
                <a16:creationId xmlns:a16="http://schemas.microsoft.com/office/drawing/2014/main" id="{58C25C41-D97B-E02E-44D2-C1C30283DE97}"/>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E9670F02-5FEB-7572-7AF0-BF5364D9AAE0}"/>
              </a:ext>
            </a:extLst>
          </p:cNvPr>
          <p:cNvPicPr>
            <a:picLocks noChangeAspect="1"/>
          </p:cNvPicPr>
          <p:nvPr/>
        </p:nvPicPr>
        <p:blipFill>
          <a:blip r:embed="rId2"/>
          <a:stretch>
            <a:fillRect/>
          </a:stretch>
        </p:blipFill>
        <p:spPr>
          <a:xfrm>
            <a:off x="1918704" y="655320"/>
            <a:ext cx="8354591" cy="5534797"/>
          </a:xfrm>
          <a:prstGeom prst="rect">
            <a:avLst/>
          </a:prstGeom>
        </p:spPr>
      </p:pic>
    </p:spTree>
    <p:extLst>
      <p:ext uri="{BB962C8B-B14F-4D97-AF65-F5344CB8AC3E}">
        <p14:creationId xmlns:p14="http://schemas.microsoft.com/office/powerpoint/2010/main" val="28685116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a:xfrm>
            <a:off x="0" y="-88128"/>
            <a:ext cx="12192000" cy="665018"/>
          </a:xfrm>
        </p:spPr>
        <p:txBody>
          <a:bodyPr>
            <a:normAutofit/>
          </a:bodyPr>
          <a:lstStyle/>
          <a:p>
            <a:r>
              <a:rPr lang="en-US" sz="3200" dirty="0">
                <a:latin typeface="Arial" panose="020B0604020202020204" pitchFamily="34" charset="0"/>
                <a:cs typeface="Arial" panose="020B0604020202020204" pitchFamily="34" charset="0"/>
              </a:rPr>
              <a:t>Organizational Chart</a:t>
            </a:r>
          </a:p>
        </p:txBody>
      </p:sp>
      <p:sp>
        <p:nvSpPr>
          <p:cNvPr id="7" name="Rounded Rectangle 58">
            <a:extLst>
              <a:ext uri="{FF2B5EF4-FFF2-40B4-BE49-F238E27FC236}">
                <a16:creationId xmlns:a16="http://schemas.microsoft.com/office/drawing/2014/main" id="{7242315B-1976-4D3A-B260-25530DF8AE90}"/>
              </a:ext>
            </a:extLst>
          </p:cNvPr>
          <p:cNvSpPr/>
          <p:nvPr/>
        </p:nvSpPr>
        <p:spPr>
          <a:xfrm>
            <a:off x="7696200" y="3098475"/>
            <a:ext cx="2029968" cy="661620"/>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endParaRPr lang="en-US" sz="1050" b="1" dirty="0">
              <a:solidFill>
                <a:prstClr val="white"/>
              </a:solidFill>
              <a:latin typeface="Arial" panose="020B0604020202020204" pitchFamily="34" charset="0"/>
              <a:cs typeface="Arial" panose="020B0604020202020204" pitchFamily="34" charset="0"/>
            </a:endParaRPr>
          </a:p>
          <a:p>
            <a:pPr algn="ctr">
              <a:defRPr/>
            </a:pPr>
            <a:r>
              <a:rPr lang="en-US" sz="1050" b="1" dirty="0">
                <a:solidFill>
                  <a:prstClr val="white"/>
                </a:solidFill>
                <a:latin typeface="Arial" panose="020B0604020202020204" pitchFamily="34" charset="0"/>
                <a:cs typeface="Arial" panose="020B0604020202020204" pitchFamily="34" charset="0"/>
              </a:rPr>
              <a:t>VACANT</a:t>
            </a:r>
          </a:p>
          <a:p>
            <a:pPr algn="ctr">
              <a:defRPr/>
            </a:pPr>
            <a:r>
              <a:rPr lang="en-US" sz="1050" b="1" dirty="0">
                <a:solidFill>
                  <a:schemeClr val="bg1"/>
                </a:solidFill>
                <a:latin typeface="Arial" panose="020B0604020202020204" pitchFamily="34" charset="0"/>
                <a:cs typeface="Arial" panose="020B0604020202020204" pitchFamily="34" charset="0"/>
              </a:rPr>
              <a:t>Research and Data Liaison</a:t>
            </a:r>
          </a:p>
          <a:p>
            <a:pPr algn="ctr">
              <a:defRPr/>
            </a:pPr>
            <a:endParaRPr lang="en-US" sz="1050" b="1" dirty="0">
              <a:solidFill>
                <a:schemeClr val="bg1"/>
              </a:solidFill>
              <a:latin typeface="Arial" panose="020B0604020202020204" pitchFamily="34" charset="0"/>
              <a:cs typeface="Arial" panose="020B0604020202020204" pitchFamily="34" charset="0"/>
            </a:endParaRPr>
          </a:p>
        </p:txBody>
      </p:sp>
      <p:sp>
        <p:nvSpPr>
          <p:cNvPr id="8" name="Rounded Rectangle 25">
            <a:extLst>
              <a:ext uri="{FF2B5EF4-FFF2-40B4-BE49-F238E27FC236}">
                <a16:creationId xmlns:a16="http://schemas.microsoft.com/office/drawing/2014/main" id="{611F39E0-3652-4FC2-A863-7DCC0CF4AC6E}"/>
              </a:ext>
            </a:extLst>
          </p:cNvPr>
          <p:cNvSpPr/>
          <p:nvPr/>
        </p:nvSpPr>
        <p:spPr>
          <a:xfrm>
            <a:off x="4807671" y="795684"/>
            <a:ext cx="2277035" cy="598044"/>
          </a:xfrm>
          <a:prstGeom prst="roundRect">
            <a:avLst/>
          </a:prstGeom>
          <a:solidFill>
            <a:schemeClr val="tx2">
              <a:lumMod val="50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400" b="1" dirty="0">
                <a:solidFill>
                  <a:prstClr val="white"/>
                </a:solidFill>
                <a:latin typeface="Arial" panose="020B0604020202020204" pitchFamily="34" charset="0"/>
                <a:cs typeface="Arial" panose="020B0604020202020204" pitchFamily="34" charset="0"/>
              </a:rPr>
              <a:t>James Albino</a:t>
            </a:r>
          </a:p>
          <a:p>
            <a:pPr algn="ctr">
              <a:defRPr/>
            </a:pPr>
            <a:r>
              <a:rPr lang="en-US" sz="1400" b="1" dirty="0">
                <a:solidFill>
                  <a:prstClr val="white"/>
                </a:solidFill>
                <a:latin typeface="Arial" panose="020B0604020202020204" pitchFamily="34" charset="0"/>
                <a:cs typeface="Arial" panose="020B0604020202020204" pitchFamily="34" charset="0"/>
              </a:rPr>
              <a:t> </a:t>
            </a:r>
            <a:r>
              <a:rPr lang="en-US" sz="1400" b="1" dirty="0">
                <a:solidFill>
                  <a:schemeClr val="bg1"/>
                </a:solidFill>
                <a:latin typeface="Arial" panose="020B0604020202020204" pitchFamily="34" charset="0"/>
                <a:cs typeface="Arial" panose="020B0604020202020204" pitchFamily="34" charset="0"/>
              </a:rPr>
              <a:t>Director</a:t>
            </a:r>
          </a:p>
        </p:txBody>
      </p:sp>
      <p:sp>
        <p:nvSpPr>
          <p:cNvPr id="9" name="Rounded Rectangle 26">
            <a:extLst>
              <a:ext uri="{FF2B5EF4-FFF2-40B4-BE49-F238E27FC236}">
                <a16:creationId xmlns:a16="http://schemas.microsoft.com/office/drawing/2014/main" id="{B4FE0F2E-F5C0-4526-BE83-E8B19CA9F21F}"/>
              </a:ext>
            </a:extLst>
          </p:cNvPr>
          <p:cNvSpPr/>
          <p:nvPr/>
        </p:nvSpPr>
        <p:spPr>
          <a:xfrm>
            <a:off x="4791464" y="1612522"/>
            <a:ext cx="2286000" cy="577523"/>
          </a:xfrm>
          <a:prstGeom prst="roundRect">
            <a:avLst/>
          </a:prstGeom>
          <a:solidFill>
            <a:schemeClr val="tx2">
              <a:lumMod val="50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100" b="1" dirty="0">
                <a:solidFill>
                  <a:prstClr val="white"/>
                </a:solidFill>
                <a:latin typeface="Arial" panose="020B0604020202020204" pitchFamily="34" charset="0"/>
                <a:cs typeface="Arial" panose="020B0604020202020204" pitchFamily="34" charset="0"/>
              </a:rPr>
              <a:t>Debra Walker</a:t>
            </a:r>
          </a:p>
          <a:p>
            <a:pPr algn="ctr">
              <a:defRPr/>
            </a:pPr>
            <a:r>
              <a:rPr lang="en-US" sz="1050" b="1" dirty="0">
                <a:solidFill>
                  <a:schemeClr val="bg1"/>
                </a:solidFill>
                <a:latin typeface="Arial" panose="020B0604020202020204" pitchFamily="34" charset="0"/>
                <a:cs typeface="Arial" panose="020B0604020202020204" pitchFamily="34" charset="0"/>
              </a:rPr>
              <a:t>Deputy Director</a:t>
            </a:r>
          </a:p>
        </p:txBody>
      </p:sp>
      <p:sp>
        <p:nvSpPr>
          <p:cNvPr id="10" name="Rounded Rectangle 28">
            <a:extLst>
              <a:ext uri="{FF2B5EF4-FFF2-40B4-BE49-F238E27FC236}">
                <a16:creationId xmlns:a16="http://schemas.microsoft.com/office/drawing/2014/main" id="{B9A7D22B-F858-4A52-930E-A4ABD7F9E3C0}"/>
              </a:ext>
            </a:extLst>
          </p:cNvPr>
          <p:cNvSpPr/>
          <p:nvPr/>
        </p:nvSpPr>
        <p:spPr>
          <a:xfrm>
            <a:off x="2209800" y="3101353"/>
            <a:ext cx="2031450" cy="661620"/>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Carmen Drummond</a:t>
            </a:r>
          </a:p>
          <a:p>
            <a:pPr algn="ctr">
              <a:defRPr/>
            </a:pPr>
            <a:r>
              <a:rPr lang="en-US" sz="1050" b="1" dirty="0">
                <a:solidFill>
                  <a:prstClr val="white"/>
                </a:solidFill>
                <a:latin typeface="Arial" panose="020B0604020202020204" pitchFamily="34" charset="0"/>
                <a:cs typeface="Arial" panose="020B0604020202020204" pitchFamily="34" charset="0"/>
              </a:rPr>
              <a:t>Minority Veterans Program Manager / Hispanic Veterans Liaison</a:t>
            </a:r>
          </a:p>
        </p:txBody>
      </p:sp>
      <p:sp>
        <p:nvSpPr>
          <p:cNvPr id="11" name="Rounded Rectangle 29">
            <a:extLst>
              <a:ext uri="{FF2B5EF4-FFF2-40B4-BE49-F238E27FC236}">
                <a16:creationId xmlns:a16="http://schemas.microsoft.com/office/drawing/2014/main" id="{90A5FBF5-F314-49E2-BF0F-B9A5766618D9}"/>
              </a:ext>
            </a:extLst>
          </p:cNvPr>
          <p:cNvSpPr/>
          <p:nvPr/>
        </p:nvSpPr>
        <p:spPr>
          <a:xfrm>
            <a:off x="4791464" y="4470075"/>
            <a:ext cx="2274275" cy="658368"/>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Gregorio Kishketon</a:t>
            </a:r>
          </a:p>
          <a:p>
            <a:pPr algn="ctr">
              <a:defRPr/>
            </a:pPr>
            <a:r>
              <a:rPr lang="en-US" sz="1050" b="1" dirty="0">
                <a:solidFill>
                  <a:schemeClr val="bg1"/>
                </a:solidFill>
                <a:latin typeface="Arial" panose="020B0604020202020204" pitchFamily="34" charset="0"/>
                <a:cs typeface="Arial" panose="020B0604020202020204" pitchFamily="34" charset="0"/>
              </a:rPr>
              <a:t>American Indian Veterans Liaison</a:t>
            </a:r>
          </a:p>
        </p:txBody>
      </p:sp>
      <p:sp>
        <p:nvSpPr>
          <p:cNvPr id="12" name="Rounded Rectangle 30">
            <a:extLst>
              <a:ext uri="{FF2B5EF4-FFF2-40B4-BE49-F238E27FC236}">
                <a16:creationId xmlns:a16="http://schemas.microsoft.com/office/drawing/2014/main" id="{BBF5AD4A-DE34-4373-8160-4BF2CA52802E}"/>
              </a:ext>
            </a:extLst>
          </p:cNvPr>
          <p:cNvSpPr/>
          <p:nvPr/>
        </p:nvSpPr>
        <p:spPr>
          <a:xfrm>
            <a:off x="4803187" y="3101352"/>
            <a:ext cx="2274276" cy="661620"/>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Dwayne Campbell</a:t>
            </a:r>
          </a:p>
          <a:p>
            <a:pPr algn="ctr">
              <a:defRPr/>
            </a:pPr>
            <a:r>
              <a:rPr lang="en-US" sz="1050" b="1" dirty="0">
                <a:solidFill>
                  <a:schemeClr val="bg1"/>
                </a:solidFill>
                <a:latin typeface="Arial" panose="020B0604020202020204" pitchFamily="34" charset="0"/>
                <a:cs typeface="Arial" panose="020B0604020202020204" pitchFamily="34" charset="0"/>
              </a:rPr>
              <a:t>African American Veterans Liaison</a:t>
            </a:r>
          </a:p>
        </p:txBody>
      </p:sp>
      <p:sp>
        <p:nvSpPr>
          <p:cNvPr id="13" name="Rounded Rectangle 6143">
            <a:extLst>
              <a:ext uri="{FF2B5EF4-FFF2-40B4-BE49-F238E27FC236}">
                <a16:creationId xmlns:a16="http://schemas.microsoft.com/office/drawing/2014/main" id="{341C81FA-B585-4F15-8976-67ADC4C7A863}"/>
              </a:ext>
            </a:extLst>
          </p:cNvPr>
          <p:cNvSpPr/>
          <p:nvPr/>
        </p:nvSpPr>
        <p:spPr>
          <a:xfrm>
            <a:off x="4803187" y="5240251"/>
            <a:ext cx="2300484" cy="830024"/>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Ron Sagudan</a:t>
            </a:r>
          </a:p>
          <a:p>
            <a:pPr algn="ctr">
              <a:defRPr/>
            </a:pPr>
            <a:r>
              <a:rPr lang="en-US" sz="1050" b="1" dirty="0">
                <a:solidFill>
                  <a:schemeClr val="bg1"/>
                </a:solidFill>
                <a:latin typeface="Arial" panose="020B0604020202020204" pitchFamily="34" charset="0"/>
                <a:cs typeface="Arial" panose="020B0604020202020204" pitchFamily="34" charset="0"/>
              </a:rPr>
              <a:t>Native Hawaiian, Asian American, Pacific Islander Veterans Liaison</a:t>
            </a:r>
          </a:p>
        </p:txBody>
      </p:sp>
      <p:sp>
        <p:nvSpPr>
          <p:cNvPr id="14" name="Rounded Rectangle 6174">
            <a:extLst>
              <a:ext uri="{FF2B5EF4-FFF2-40B4-BE49-F238E27FC236}">
                <a16:creationId xmlns:a16="http://schemas.microsoft.com/office/drawing/2014/main" id="{4B563718-F5C1-426F-904C-E83F7CA64370}"/>
              </a:ext>
            </a:extLst>
          </p:cNvPr>
          <p:cNvSpPr/>
          <p:nvPr/>
        </p:nvSpPr>
        <p:spPr>
          <a:xfrm>
            <a:off x="7787516" y="1316874"/>
            <a:ext cx="1819831" cy="457200"/>
          </a:xfrm>
          <a:prstGeom prst="roundRect">
            <a:avLst/>
          </a:prstGeom>
          <a:solidFill>
            <a:schemeClr val="accent1">
              <a:lumMod val="75000"/>
            </a:schemeClr>
          </a:solidFill>
          <a:ln>
            <a:solidFill>
              <a:schemeClr val="accent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100" b="1" dirty="0">
                <a:solidFill>
                  <a:prstClr val="white"/>
                </a:solidFill>
                <a:latin typeface="Arial" panose="020B0604020202020204" pitchFamily="34" charset="0"/>
                <a:cs typeface="Arial" panose="020B0604020202020204" pitchFamily="34" charset="0"/>
              </a:rPr>
              <a:t>Carl McPherson</a:t>
            </a:r>
          </a:p>
          <a:p>
            <a:pPr algn="ctr">
              <a:defRPr/>
            </a:pPr>
            <a:r>
              <a:rPr lang="en-US" sz="1050" b="1" dirty="0">
                <a:solidFill>
                  <a:schemeClr val="bg1"/>
                </a:solidFill>
                <a:latin typeface="Arial" panose="020B0604020202020204" pitchFamily="34" charset="0"/>
                <a:cs typeface="Arial" panose="020B0604020202020204" pitchFamily="34" charset="0"/>
              </a:rPr>
              <a:t>Staff Assistant</a:t>
            </a:r>
          </a:p>
        </p:txBody>
      </p:sp>
      <p:cxnSp>
        <p:nvCxnSpPr>
          <p:cNvPr id="15" name="Elbow Connector 1028">
            <a:extLst>
              <a:ext uri="{FF2B5EF4-FFF2-40B4-BE49-F238E27FC236}">
                <a16:creationId xmlns:a16="http://schemas.microsoft.com/office/drawing/2014/main" id="{43304E76-B85E-42E9-8673-DC2C22C14723}"/>
              </a:ext>
            </a:extLst>
          </p:cNvPr>
          <p:cNvCxnSpPr>
            <a:cxnSpLocks/>
            <a:endCxn id="14" idx="1"/>
          </p:cNvCxnSpPr>
          <p:nvPr/>
        </p:nvCxnSpPr>
        <p:spPr>
          <a:xfrm flipV="1">
            <a:off x="7077464" y="1545474"/>
            <a:ext cx="710052" cy="380346"/>
          </a:xfrm>
          <a:prstGeom prst="bentConnector3">
            <a:avLst/>
          </a:prstGeom>
          <a:ln>
            <a:solidFill>
              <a:schemeClr val="bg1">
                <a:lumMod val="50000"/>
              </a:schemeClr>
            </a:solidFill>
            <a:tailEnd type="arrow"/>
          </a:ln>
        </p:spPr>
        <p:style>
          <a:lnRef idx="2">
            <a:schemeClr val="accent5"/>
          </a:lnRef>
          <a:fillRef idx="0">
            <a:schemeClr val="accent5"/>
          </a:fillRef>
          <a:effectRef idx="1">
            <a:schemeClr val="accent5"/>
          </a:effectRef>
          <a:fontRef idx="minor">
            <a:schemeClr val="tx1"/>
          </a:fontRef>
        </p:style>
      </p:cxnSp>
      <p:cxnSp>
        <p:nvCxnSpPr>
          <p:cNvPr id="16" name="Straight Arrow Connector 15">
            <a:extLst>
              <a:ext uri="{FF2B5EF4-FFF2-40B4-BE49-F238E27FC236}">
                <a16:creationId xmlns:a16="http://schemas.microsoft.com/office/drawing/2014/main" id="{2D801D3E-D27B-491F-8C04-3DD4210ACEB9}"/>
              </a:ext>
            </a:extLst>
          </p:cNvPr>
          <p:cNvCxnSpPr>
            <a:cxnSpLocks/>
            <a:stCxn id="8" idx="2"/>
            <a:endCxn id="9" idx="0"/>
          </p:cNvCxnSpPr>
          <p:nvPr/>
        </p:nvCxnSpPr>
        <p:spPr>
          <a:xfrm flipH="1">
            <a:off x="5934464" y="1393728"/>
            <a:ext cx="11725" cy="218794"/>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17" name="Rounded Rectangle 58">
            <a:extLst>
              <a:ext uri="{FF2B5EF4-FFF2-40B4-BE49-F238E27FC236}">
                <a16:creationId xmlns:a16="http://schemas.microsoft.com/office/drawing/2014/main" id="{A204663D-5209-4ECE-AFB8-414DF1CF6BA2}"/>
              </a:ext>
            </a:extLst>
          </p:cNvPr>
          <p:cNvSpPr/>
          <p:nvPr/>
        </p:nvSpPr>
        <p:spPr>
          <a:xfrm>
            <a:off x="4803187" y="3860475"/>
            <a:ext cx="2274275" cy="475488"/>
          </a:xfrm>
          <a:prstGeom prst="roundRect">
            <a:avLst/>
          </a:prstGeom>
          <a:solidFill>
            <a:schemeClr val="accent1">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endParaRPr lang="en-US" sz="1050" b="1" dirty="0">
              <a:solidFill>
                <a:prstClr val="white"/>
              </a:solidFill>
              <a:latin typeface="Arial" panose="020B0604020202020204" pitchFamily="34" charset="0"/>
              <a:cs typeface="Arial" panose="020B0604020202020204" pitchFamily="34" charset="0"/>
            </a:endParaRPr>
          </a:p>
          <a:p>
            <a:pPr algn="ctr">
              <a:defRPr/>
            </a:pPr>
            <a:r>
              <a:rPr lang="en-US" sz="1050" b="1" dirty="0">
                <a:solidFill>
                  <a:prstClr val="white"/>
                </a:solidFill>
                <a:latin typeface="Arial" panose="020B0604020202020204" pitchFamily="34" charset="0"/>
                <a:cs typeface="Arial" panose="020B0604020202020204" pitchFamily="34" charset="0"/>
              </a:rPr>
              <a:t>D’Andrea Jacobs</a:t>
            </a:r>
          </a:p>
          <a:p>
            <a:pPr algn="ctr">
              <a:defRPr/>
            </a:pPr>
            <a:r>
              <a:rPr lang="en-US" sz="1050" b="1" dirty="0">
                <a:solidFill>
                  <a:schemeClr val="bg1"/>
                </a:solidFill>
                <a:latin typeface="Arial" panose="020B0604020202020204" pitchFamily="34" charset="0"/>
                <a:cs typeface="Arial" panose="020B0604020202020204" pitchFamily="34" charset="0"/>
              </a:rPr>
              <a:t>Hispanic Veterans Liaison</a:t>
            </a:r>
          </a:p>
          <a:p>
            <a:pPr algn="ctr">
              <a:defRPr/>
            </a:pPr>
            <a:endParaRPr lang="en-US" sz="1050" b="1" dirty="0">
              <a:solidFill>
                <a:prstClr val="white"/>
              </a:solidFill>
              <a:latin typeface="Arial" panose="020B0604020202020204" pitchFamily="34" charset="0"/>
              <a:cs typeface="Arial" panose="020B0604020202020204" pitchFamily="34" charset="0"/>
            </a:endParaRPr>
          </a:p>
        </p:txBody>
      </p:sp>
      <p:sp>
        <p:nvSpPr>
          <p:cNvPr id="18" name="Rounded Rectangle 28">
            <a:extLst>
              <a:ext uri="{FF2B5EF4-FFF2-40B4-BE49-F238E27FC236}">
                <a16:creationId xmlns:a16="http://schemas.microsoft.com/office/drawing/2014/main" id="{FDB98F3E-955A-47F4-8374-F8741BAF8EA5}"/>
              </a:ext>
            </a:extLst>
          </p:cNvPr>
          <p:cNvSpPr/>
          <p:nvPr/>
        </p:nvSpPr>
        <p:spPr>
          <a:xfrm>
            <a:off x="2209800" y="2320359"/>
            <a:ext cx="2031450" cy="645835"/>
          </a:xfrm>
          <a:prstGeom prst="roundRect">
            <a:avLst/>
          </a:prstGeom>
          <a:solidFill>
            <a:schemeClr val="tx2">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 </a:t>
            </a:r>
          </a:p>
          <a:p>
            <a:pPr algn="ctr">
              <a:defRPr/>
            </a:pPr>
            <a:r>
              <a:rPr lang="en-US" sz="1050" b="1" dirty="0">
                <a:solidFill>
                  <a:prstClr val="white"/>
                </a:solidFill>
                <a:latin typeface="Arial" panose="020B0604020202020204" pitchFamily="34" charset="0"/>
                <a:cs typeface="Arial" panose="020B0604020202020204" pitchFamily="34" charset="0"/>
              </a:rPr>
              <a:t>Minority Veterans  Program </a:t>
            </a:r>
          </a:p>
          <a:p>
            <a:pPr algn="ctr">
              <a:defRPr/>
            </a:pPr>
            <a:endParaRPr lang="en-US" sz="1050" b="1" dirty="0">
              <a:solidFill>
                <a:prstClr val="white"/>
              </a:solidFill>
              <a:latin typeface="Arial" panose="020B0604020202020204" pitchFamily="34" charset="0"/>
              <a:cs typeface="Arial" panose="020B0604020202020204" pitchFamily="34" charset="0"/>
            </a:endParaRPr>
          </a:p>
          <a:p>
            <a:pPr algn="ctr">
              <a:defRPr/>
            </a:pPr>
            <a:endParaRPr lang="en-US" sz="1050" b="1" dirty="0">
              <a:solidFill>
                <a:prstClr val="white"/>
              </a:solidFill>
              <a:latin typeface="Arial" panose="020B0604020202020204" pitchFamily="34" charset="0"/>
              <a:cs typeface="Arial" panose="020B0604020202020204" pitchFamily="34" charset="0"/>
            </a:endParaRPr>
          </a:p>
        </p:txBody>
      </p:sp>
      <p:sp>
        <p:nvSpPr>
          <p:cNvPr id="19" name="Rounded Rectangle 28">
            <a:extLst>
              <a:ext uri="{FF2B5EF4-FFF2-40B4-BE49-F238E27FC236}">
                <a16:creationId xmlns:a16="http://schemas.microsoft.com/office/drawing/2014/main" id="{E62EE82E-88E9-4F4B-9B65-3A8D0C5A4F4D}"/>
              </a:ext>
            </a:extLst>
          </p:cNvPr>
          <p:cNvSpPr/>
          <p:nvPr/>
        </p:nvSpPr>
        <p:spPr>
          <a:xfrm>
            <a:off x="4784222" y="2300240"/>
            <a:ext cx="2293242" cy="645835"/>
          </a:xfrm>
          <a:prstGeom prst="roundRect">
            <a:avLst/>
          </a:prstGeom>
          <a:solidFill>
            <a:schemeClr val="tx2">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 </a:t>
            </a:r>
          </a:p>
          <a:p>
            <a:pPr algn="ctr">
              <a:defRPr/>
            </a:pPr>
            <a:r>
              <a:rPr lang="en-US" sz="1050" b="1" dirty="0">
                <a:solidFill>
                  <a:prstClr val="white"/>
                </a:solidFill>
                <a:latin typeface="Arial" panose="020B0604020202020204" pitchFamily="34" charset="0"/>
                <a:cs typeface="Arial" panose="020B0604020202020204" pitchFamily="34" charset="0"/>
              </a:rPr>
              <a:t>Advocacy/Engagement/ Outreach</a:t>
            </a:r>
          </a:p>
          <a:p>
            <a:pPr algn="ctr">
              <a:defRPr/>
            </a:pPr>
            <a:endParaRPr lang="en-US" sz="1050" b="1" dirty="0">
              <a:solidFill>
                <a:prstClr val="white"/>
              </a:solidFill>
              <a:latin typeface="Arial" panose="020B0604020202020204" pitchFamily="34" charset="0"/>
              <a:cs typeface="Arial" panose="020B0604020202020204" pitchFamily="34" charset="0"/>
            </a:endParaRPr>
          </a:p>
          <a:p>
            <a:pPr algn="ctr">
              <a:defRPr/>
            </a:pPr>
            <a:endParaRPr lang="en-US" sz="1050" b="1" dirty="0">
              <a:solidFill>
                <a:prstClr val="white"/>
              </a:solidFill>
              <a:latin typeface="Arial" panose="020B0604020202020204" pitchFamily="34" charset="0"/>
              <a:cs typeface="Arial" panose="020B0604020202020204" pitchFamily="34" charset="0"/>
            </a:endParaRPr>
          </a:p>
        </p:txBody>
      </p:sp>
      <p:sp>
        <p:nvSpPr>
          <p:cNvPr id="20" name="Rounded Rectangle 28">
            <a:extLst>
              <a:ext uri="{FF2B5EF4-FFF2-40B4-BE49-F238E27FC236}">
                <a16:creationId xmlns:a16="http://schemas.microsoft.com/office/drawing/2014/main" id="{C55B33A5-D51B-4AB3-8373-E2B0B537F02F}"/>
              </a:ext>
            </a:extLst>
          </p:cNvPr>
          <p:cNvSpPr/>
          <p:nvPr/>
        </p:nvSpPr>
        <p:spPr>
          <a:xfrm>
            <a:off x="7681807" y="2320359"/>
            <a:ext cx="2031450" cy="645835"/>
          </a:xfrm>
          <a:prstGeom prst="roundRect">
            <a:avLst/>
          </a:prstGeom>
          <a:solidFill>
            <a:schemeClr val="tx2">
              <a:lumMod val="75000"/>
            </a:schemeClr>
          </a:solidFill>
          <a:ln>
            <a:solidFill>
              <a:schemeClr val="bg1"/>
            </a:solidFill>
          </a:ln>
        </p:spPr>
        <p:style>
          <a:lnRef idx="0">
            <a:schemeClr val="accent4"/>
          </a:lnRef>
          <a:fillRef idx="3">
            <a:schemeClr val="accent4"/>
          </a:fillRef>
          <a:effectRef idx="3">
            <a:schemeClr val="accent4"/>
          </a:effectRef>
          <a:fontRef idx="minor">
            <a:schemeClr val="lt1"/>
          </a:fontRef>
        </p:style>
        <p:txBody>
          <a:bodyPr rtlCol="0" anchor="ctr"/>
          <a:lstStyle/>
          <a:p>
            <a:pPr algn="ctr">
              <a:defRPr/>
            </a:pPr>
            <a:r>
              <a:rPr lang="en-US" sz="1050" b="1" dirty="0">
                <a:solidFill>
                  <a:prstClr val="white"/>
                </a:solidFill>
                <a:latin typeface="Arial" panose="020B0604020202020204" pitchFamily="34" charset="0"/>
                <a:cs typeface="Arial" panose="020B0604020202020204" pitchFamily="34" charset="0"/>
              </a:rPr>
              <a:t> </a:t>
            </a:r>
          </a:p>
          <a:p>
            <a:pPr algn="ctr">
              <a:defRPr/>
            </a:pPr>
            <a:r>
              <a:rPr lang="en-US" sz="1050" b="1" dirty="0">
                <a:solidFill>
                  <a:prstClr val="white"/>
                </a:solidFill>
                <a:latin typeface="Arial" panose="020B0604020202020204" pitchFamily="34" charset="0"/>
                <a:cs typeface="Arial" panose="020B0604020202020204" pitchFamily="34" charset="0"/>
              </a:rPr>
              <a:t>Research and </a:t>
            </a:r>
            <a:r>
              <a:rPr lang="en-US" sz="1050" b="1" dirty="0">
                <a:solidFill>
                  <a:schemeClr val="bg1"/>
                </a:solidFill>
                <a:latin typeface="Arial" panose="020B0604020202020204" pitchFamily="34" charset="0"/>
                <a:cs typeface="Arial" panose="020B0604020202020204" pitchFamily="34" charset="0"/>
              </a:rPr>
              <a:t>Data</a:t>
            </a:r>
            <a:r>
              <a:rPr lang="en-US" sz="1050" b="1" dirty="0">
                <a:solidFill>
                  <a:prstClr val="white"/>
                </a:solidFill>
                <a:latin typeface="Arial" panose="020B0604020202020204" pitchFamily="34" charset="0"/>
                <a:cs typeface="Arial" panose="020B0604020202020204" pitchFamily="34" charset="0"/>
              </a:rPr>
              <a:t> </a:t>
            </a:r>
          </a:p>
          <a:p>
            <a:pPr algn="ctr">
              <a:defRPr/>
            </a:pPr>
            <a:endParaRPr lang="en-US" sz="1050" b="1" dirty="0">
              <a:solidFill>
                <a:prstClr val="white"/>
              </a:solidFill>
              <a:latin typeface="Arial" panose="020B0604020202020204" pitchFamily="34" charset="0"/>
              <a:cs typeface="Arial" panose="020B0604020202020204" pitchFamily="34" charset="0"/>
            </a:endParaRPr>
          </a:p>
          <a:p>
            <a:pPr algn="ctr">
              <a:defRPr/>
            </a:pPr>
            <a:endParaRPr lang="en-US" sz="1050" b="1" dirty="0">
              <a:solidFill>
                <a:prstClr val="white"/>
              </a:solidFill>
              <a:latin typeface="Arial" panose="020B0604020202020204" pitchFamily="34" charset="0"/>
              <a:cs typeface="Arial" panose="020B0604020202020204" pitchFamily="34" charset="0"/>
            </a:endParaRPr>
          </a:p>
        </p:txBody>
      </p:sp>
      <p:cxnSp>
        <p:nvCxnSpPr>
          <p:cNvPr id="21" name="Elbow Connector 1024">
            <a:extLst>
              <a:ext uri="{FF2B5EF4-FFF2-40B4-BE49-F238E27FC236}">
                <a16:creationId xmlns:a16="http://schemas.microsoft.com/office/drawing/2014/main" id="{091B526A-959E-4EFE-8A15-C93497D15A48}"/>
              </a:ext>
            </a:extLst>
          </p:cNvPr>
          <p:cNvCxnSpPr>
            <a:cxnSpLocks/>
          </p:cNvCxnSpPr>
          <p:nvPr/>
        </p:nvCxnSpPr>
        <p:spPr>
          <a:xfrm>
            <a:off x="7086600" y="1117275"/>
            <a:ext cx="702810" cy="450768"/>
          </a:xfrm>
          <a:prstGeom prst="bentConnector3">
            <a:avLst/>
          </a:prstGeom>
          <a:ln>
            <a:solidFill>
              <a:schemeClr val="bg1">
                <a:lumMod val="50000"/>
              </a:schemeClr>
            </a:solidFill>
            <a:tailEnd type="arrow"/>
          </a:ln>
        </p:spPr>
        <p:style>
          <a:lnRef idx="2">
            <a:schemeClr val="accent5"/>
          </a:lnRef>
          <a:fillRef idx="0">
            <a:schemeClr val="accent5"/>
          </a:fillRef>
          <a:effectRef idx="1">
            <a:schemeClr val="accent5"/>
          </a:effectRef>
          <a:fontRef idx="minor">
            <a:schemeClr val="tx1"/>
          </a:fontRef>
        </p:style>
      </p:cxnSp>
      <p:sp>
        <p:nvSpPr>
          <p:cNvPr id="24" name="Slide Number Placeholder 2">
            <a:extLst>
              <a:ext uri="{FF2B5EF4-FFF2-40B4-BE49-F238E27FC236}">
                <a16:creationId xmlns:a16="http://schemas.microsoft.com/office/drawing/2014/main" id="{395B4879-14FC-40CD-B421-CE996A751A36}"/>
              </a:ext>
            </a:extLst>
          </p:cNvPr>
          <p:cNvSpPr txBox="1">
            <a:spLocks/>
          </p:cNvSpPr>
          <p:nvPr/>
        </p:nvSpPr>
        <p:spPr>
          <a:xfrm>
            <a:off x="9250441" y="6400237"/>
            <a:ext cx="284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D983F1FA-211D-3044-9E35-958DFBC26156}" type="slidenum">
              <a:rPr lang="en-US" sz="900" smtClean="0">
                <a:solidFill>
                  <a:prstClr val="white"/>
                </a:solidFill>
                <a:latin typeface="Arial" panose="020B0604020202020204" pitchFamily="34" charset="0"/>
                <a:cs typeface="Arial" panose="020B0604020202020204" pitchFamily="34" charset="0"/>
              </a:rPr>
              <a:pPr algn="r"/>
              <a:t>10</a:t>
            </a:fld>
            <a:endParaRPr lang="en-US" sz="900"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702137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A17C3073-4B09-1403-A401-A47FE48EC5C2}"/>
              </a:ext>
            </a:extLst>
          </p:cNvPr>
          <p:cNvSpPr>
            <a:spLocks noGrp="1" noChangeArrowheads="1"/>
          </p:cNvSpPr>
          <p:nvPr>
            <p:ph type="title"/>
          </p:nvPr>
        </p:nvSpPr>
        <p:spPr bwMode="auto">
          <a:xfrm>
            <a:off x="0" y="606425"/>
            <a:ext cx="697706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8675" name="Content Placeholder 2">
            <a:extLst>
              <a:ext uri="{FF2B5EF4-FFF2-40B4-BE49-F238E27FC236}">
                <a16:creationId xmlns:a16="http://schemas.microsoft.com/office/drawing/2014/main" id="{0ED460E0-CFDC-A29B-AEF1-1C49547E4D41}"/>
              </a:ext>
            </a:extLst>
          </p:cNvPr>
          <p:cNvSpPr>
            <a:spLocks noGrp="1" noChangeArrowheads="1"/>
          </p:cNvSpPr>
          <p:nvPr>
            <p:ph idx="1"/>
          </p:nvPr>
        </p:nvSpPr>
        <p:spPr bwMode="auto">
          <a:xfrm>
            <a:off x="485775" y="1389063"/>
            <a:ext cx="111760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Long term services – 3 national programs</a:t>
            </a:r>
          </a:p>
          <a:p>
            <a:pPr lvl="1"/>
            <a:r>
              <a:rPr lang="en-US" altLang="en-US"/>
              <a:t>VA owned and operated Community Living Centers (CLC)</a:t>
            </a:r>
          </a:p>
          <a:p>
            <a:pPr lvl="1"/>
            <a:r>
              <a:rPr lang="en-US" altLang="en-US"/>
              <a:t>State Veterans’ Homes owned and operated by the states</a:t>
            </a:r>
          </a:p>
          <a:p>
            <a:pPr lvl="1"/>
            <a:r>
              <a:rPr lang="en-US" altLang="en-US"/>
              <a:t>Community Nursing Home (NH) program</a:t>
            </a:r>
          </a:p>
          <a:p>
            <a:r>
              <a:rPr lang="en-US" altLang="en-US" sz="2800"/>
              <a:t>Each program admission and eligibility criteria specific to the program</a:t>
            </a:r>
          </a:p>
          <a:p>
            <a:r>
              <a:rPr lang="en-US" altLang="en-US" sz="2800"/>
              <a:t>VA obligated to pay full cost of NH services for enrolled veterans who need NH care for service-connected disability or have 70% or higher service-connected disability or entitled to individual unemployability</a:t>
            </a:r>
          </a:p>
          <a:p>
            <a:r>
              <a:rPr lang="en-US" altLang="en-US" sz="2800"/>
              <a:t>VA provided NH care of other veterans based on available resources</a:t>
            </a:r>
          </a:p>
        </p:txBody>
      </p:sp>
      <p:sp>
        <p:nvSpPr>
          <p:cNvPr id="2" name="Slide Number Placeholder 1">
            <a:extLst>
              <a:ext uri="{FF2B5EF4-FFF2-40B4-BE49-F238E27FC236}">
                <a16:creationId xmlns:a16="http://schemas.microsoft.com/office/drawing/2014/main" id="{CDBCCBA6-E467-35F4-9B16-53470FEA3C0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830131D-F71F-4B8A-AF3C-4FFB955B10C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Content Placeholder 2">
            <a:extLst>
              <a:ext uri="{FF2B5EF4-FFF2-40B4-BE49-F238E27FC236}">
                <a16:creationId xmlns:a16="http://schemas.microsoft.com/office/drawing/2014/main" id="{91767818-A59F-4AEF-8F58-DECFD3179263}"/>
              </a:ext>
            </a:extLst>
          </p:cNvPr>
          <p:cNvSpPr>
            <a:spLocks noGrp="1"/>
          </p:cNvSpPr>
          <p:nvPr>
            <p:ph idx="1"/>
          </p:nvPr>
        </p:nvSpPr>
        <p:spPr>
          <a:xfrm>
            <a:off x="609600" y="1524000"/>
            <a:ext cx="10972800" cy="4724400"/>
          </a:xfrm>
        </p:spPr>
        <p:txBody>
          <a:bodyPr rtlCol="0">
            <a:normAutofit/>
          </a:bodyPr>
          <a:lstStyle/>
          <a:p>
            <a:pPr marL="0" indent="0">
              <a:buFont typeface="Arial" panose="020B0604020202020204" pitchFamily="34" charset="0"/>
              <a:buNone/>
              <a:defRPr/>
            </a:pPr>
            <a:r>
              <a:rPr lang="en-US" altLang="en-US" sz="2800" dirty="0"/>
              <a:t>Eligibility:</a:t>
            </a:r>
          </a:p>
          <a:p>
            <a:pPr marL="0" lvl="1" indent="0">
              <a:buFont typeface="Arial" panose="020B0604020202020204" pitchFamily="34" charset="0"/>
              <a:buNone/>
              <a:defRPr/>
            </a:pPr>
            <a:r>
              <a:rPr lang="en-US" altLang="en-US" dirty="0"/>
              <a:t>The veteran must have been prescribed and use either of the following for a service connected disability:</a:t>
            </a:r>
          </a:p>
          <a:p>
            <a:pPr marL="342900" lvl="1" indent="0">
              <a:buFont typeface="Arial" panose="020B0604020202020204" pitchFamily="34" charset="0"/>
              <a:buNone/>
              <a:defRPr/>
            </a:pPr>
            <a:endParaRPr lang="en-US" altLang="en-US" dirty="0"/>
          </a:p>
          <a:p>
            <a:pPr lvl="1">
              <a:defRPr/>
            </a:pPr>
            <a:r>
              <a:rPr lang="en-US" altLang="en-US" sz="2600" dirty="0"/>
              <a:t>Prosthetic or orthopedic appliance, such as a wheelchair, crutches, braces, artificial limb, etc. (Note: soft and flexible devices, such as an elastic stocking or soft brace, are not included)</a:t>
            </a:r>
          </a:p>
          <a:p>
            <a:pPr marL="342900" lvl="1" indent="0">
              <a:buFont typeface="Arial" panose="020B0604020202020204" pitchFamily="34" charset="0"/>
              <a:buNone/>
              <a:defRPr/>
            </a:pPr>
            <a:endParaRPr lang="en-US" altLang="en-US" sz="2600" dirty="0"/>
          </a:p>
          <a:p>
            <a:pPr lvl="1">
              <a:defRPr/>
            </a:pPr>
            <a:r>
              <a:rPr lang="en-US" sz="2600" dirty="0"/>
              <a:t>Medication prescribed by a physician for a service-connected skin condition that causes permanent stains or otherwise damages outer garments</a:t>
            </a:r>
          </a:p>
          <a:p>
            <a:pPr marL="457200" lvl="1" indent="0">
              <a:buFont typeface="Arial" panose="020B0604020202020204" pitchFamily="34" charset="0"/>
              <a:buNone/>
              <a:defRPr/>
            </a:pPr>
            <a:r>
              <a:rPr lang="en-US" altLang="en-US" dirty="0"/>
              <a:t>                                                                                   38 CFR 3.810</a:t>
            </a:r>
          </a:p>
        </p:txBody>
      </p:sp>
      <p:sp>
        <p:nvSpPr>
          <p:cNvPr id="29699" name="Slide Number Placeholder 3">
            <a:extLst>
              <a:ext uri="{FF2B5EF4-FFF2-40B4-BE49-F238E27FC236}">
                <a16:creationId xmlns:a16="http://schemas.microsoft.com/office/drawing/2014/main" id="{AD4F3F47-E699-73A3-0FF4-77579C7EE74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B78694-CCFF-431E-BE03-E2CEB9973FD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29700" name="Title 1">
            <a:extLst>
              <a:ext uri="{FF2B5EF4-FFF2-40B4-BE49-F238E27FC236}">
                <a16:creationId xmlns:a16="http://schemas.microsoft.com/office/drawing/2014/main" id="{06878A51-702D-AC32-3213-5E9FA31980CB}"/>
              </a:ext>
            </a:extLst>
          </p:cNvPr>
          <p:cNvSpPr txBox="1">
            <a:spLocks/>
          </p:cNvSpPr>
          <p:nvPr/>
        </p:nvSpPr>
        <p:spPr bwMode="auto">
          <a:xfrm>
            <a:off x="0" y="692150"/>
            <a:ext cx="5856288" cy="61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7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CLOTHING ALLOWANCE</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8E4FF61E-98C8-6C91-7693-3AE7BFB5C0CE}"/>
              </a:ext>
            </a:extLst>
          </p:cNvPr>
          <p:cNvSpPr>
            <a:spLocks noGrp="1" noChangeArrowheads="1"/>
          </p:cNvSpPr>
          <p:nvPr>
            <p:ph type="title"/>
          </p:nvPr>
        </p:nvSpPr>
        <p:spPr bwMode="auto">
          <a:xfrm>
            <a:off x="0" y="568325"/>
            <a:ext cx="6761163" cy="685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Clothing Allowance (continued)</a:t>
            </a:r>
          </a:p>
        </p:txBody>
      </p:sp>
      <p:sp>
        <p:nvSpPr>
          <p:cNvPr id="30723" name="Content Placeholder 2">
            <a:extLst>
              <a:ext uri="{FF2B5EF4-FFF2-40B4-BE49-F238E27FC236}">
                <a16:creationId xmlns:a16="http://schemas.microsoft.com/office/drawing/2014/main" id="{C5FC5479-DBF0-1AAE-9B09-6681D3F16501}"/>
              </a:ext>
            </a:extLst>
          </p:cNvPr>
          <p:cNvSpPr>
            <a:spLocks noGrp="1" noChangeArrowheads="1"/>
          </p:cNvSpPr>
          <p:nvPr>
            <p:ph idx="1"/>
          </p:nvPr>
        </p:nvSpPr>
        <p:spPr bwMode="auto">
          <a:xfrm>
            <a:off x="669925" y="1595438"/>
            <a:ext cx="105156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Once a year payment</a:t>
            </a:r>
          </a:p>
          <a:p>
            <a:r>
              <a:rPr lang="en-US" altLang="en-US"/>
              <a:t>Applications collected throughout the year and held until closing date of August 1</a:t>
            </a:r>
          </a:p>
          <a:p>
            <a:r>
              <a:rPr lang="en-US" altLang="en-US"/>
              <a:t>Applications processed by VA prosthetics department</a:t>
            </a:r>
          </a:p>
          <a:p>
            <a:r>
              <a:rPr lang="en-US" altLang="en-US"/>
              <a:t>Payments issued between September 1 and October 31</a:t>
            </a:r>
          </a:p>
          <a:p>
            <a:r>
              <a:rPr lang="en-US" altLang="en-US"/>
              <a:t>Static disabilities eligible for recurring benefits automatically issued during August</a:t>
            </a:r>
          </a:p>
          <a:p>
            <a:r>
              <a:rPr lang="en-US" altLang="en-US"/>
              <a:t>Where eligible for more than 1 allowance, must reapply for extra each year</a:t>
            </a:r>
          </a:p>
        </p:txBody>
      </p:sp>
      <p:sp>
        <p:nvSpPr>
          <p:cNvPr id="2" name="Slide Number Placeholder 1">
            <a:extLst>
              <a:ext uri="{FF2B5EF4-FFF2-40B4-BE49-F238E27FC236}">
                <a16:creationId xmlns:a16="http://schemas.microsoft.com/office/drawing/2014/main" id="{04A8C209-2733-DBC4-8F9F-4981731F258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5474DDC-9950-4557-AD11-7687F953006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a:extLst>
              <a:ext uri="{FF2B5EF4-FFF2-40B4-BE49-F238E27FC236}">
                <a16:creationId xmlns:a16="http://schemas.microsoft.com/office/drawing/2014/main" id="{72848FB7-4B5A-3BED-FC1E-C6A6A2543526}"/>
              </a:ext>
            </a:extLst>
          </p:cNvPr>
          <p:cNvSpPr>
            <a:spLocks noGrp="1" noChangeArrowheads="1"/>
          </p:cNvSpPr>
          <p:nvPr>
            <p:ph type="title"/>
          </p:nvPr>
        </p:nvSpPr>
        <p:spPr bwMode="auto">
          <a:xfrm>
            <a:off x="0" y="615950"/>
            <a:ext cx="6753225" cy="625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Clothing Allowance (continued)</a:t>
            </a:r>
          </a:p>
        </p:txBody>
      </p:sp>
      <p:sp>
        <p:nvSpPr>
          <p:cNvPr id="31747" name="Content Placeholder 2">
            <a:extLst>
              <a:ext uri="{FF2B5EF4-FFF2-40B4-BE49-F238E27FC236}">
                <a16:creationId xmlns:a16="http://schemas.microsoft.com/office/drawing/2014/main" id="{0A74F788-FABE-E98B-0B82-C87FF239B24F}"/>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Application:  VA Form 10-8678, Application for Annual Clothing Allowance</a:t>
            </a:r>
          </a:p>
          <a:p>
            <a:r>
              <a:rPr lang="en-US" altLang="en-US"/>
              <a:t>Submit to VHA prosthetic department</a:t>
            </a:r>
          </a:p>
          <a:p>
            <a:r>
              <a:rPr lang="en-US" altLang="en-US"/>
              <a:t>Application must be received by August 1 to be eligible for payment for that year – applications received after August 1 will be held for following year benefit</a:t>
            </a:r>
          </a:p>
        </p:txBody>
      </p:sp>
      <p:sp>
        <p:nvSpPr>
          <p:cNvPr id="2" name="Slide Number Placeholder 1">
            <a:extLst>
              <a:ext uri="{FF2B5EF4-FFF2-40B4-BE49-F238E27FC236}">
                <a16:creationId xmlns:a16="http://schemas.microsoft.com/office/drawing/2014/main" id="{8B8B74B8-C1B4-2B98-C3BD-5D57E5F860B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55C84F2-E06D-4AA2-8A57-829EA7C11B0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Content Placeholder 2">
            <a:extLst>
              <a:ext uri="{FF2B5EF4-FFF2-40B4-BE49-F238E27FC236}">
                <a16:creationId xmlns:a16="http://schemas.microsoft.com/office/drawing/2014/main" id="{F37B9B60-5BCD-EE94-D00D-D1849FDCE003}"/>
              </a:ext>
            </a:extLst>
          </p:cNvPr>
          <p:cNvSpPr>
            <a:spLocks noGrp="1"/>
          </p:cNvSpPr>
          <p:nvPr>
            <p:ph idx="1"/>
          </p:nvPr>
        </p:nvSpPr>
        <p:spPr>
          <a:xfrm>
            <a:off x="609600" y="1295400"/>
            <a:ext cx="10972800" cy="2947988"/>
          </a:xfrm>
        </p:spPr>
        <p:txBody>
          <a:bodyPr/>
          <a:lstStyle/>
          <a:p>
            <a:pPr>
              <a:spcAft>
                <a:spcPts val="600"/>
              </a:spcAft>
              <a:defRPr/>
            </a:pPr>
            <a:r>
              <a:rPr lang="en-US" altLang="en-US" dirty="0"/>
              <a:t>As of </a:t>
            </a:r>
            <a:r>
              <a:rPr lang="en-US" altLang="en-US" u="sng" dirty="0"/>
              <a:t>December 16, 2011,</a:t>
            </a:r>
            <a:r>
              <a:rPr lang="en-US" altLang="en-US" dirty="0"/>
              <a:t> Veterans became eligible to receive multiple clothing allowance benefits, with a limit of two (2) per garment affected and total maximum of four (4) clothing allowances. </a:t>
            </a:r>
          </a:p>
          <a:p>
            <a:pPr>
              <a:spcAft>
                <a:spcPts val="600"/>
              </a:spcAft>
              <a:defRPr/>
            </a:pPr>
            <a:r>
              <a:rPr lang="en-US" altLang="en-US" sz="2300" dirty="0"/>
              <a:t>Annual clothing allowance benefit is currently $999.51 </a:t>
            </a:r>
          </a:p>
          <a:p>
            <a:pPr marL="0" indent="0">
              <a:buFont typeface="Arial" panose="020B0604020202020204" pitchFamily="34" charset="0"/>
              <a:buNone/>
              <a:defRPr/>
            </a:pPr>
            <a:endParaRPr lang="en-US" altLang="en-US" dirty="0"/>
          </a:p>
        </p:txBody>
      </p:sp>
      <p:sp>
        <p:nvSpPr>
          <p:cNvPr id="32771" name="Slide Number Placeholder 3">
            <a:extLst>
              <a:ext uri="{FF2B5EF4-FFF2-40B4-BE49-F238E27FC236}">
                <a16:creationId xmlns:a16="http://schemas.microsoft.com/office/drawing/2014/main" id="{67EE34D3-6D65-7344-D39E-CBBE09F80A9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363CCC1-7410-4A4B-ADEC-79F477CA7CB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32772" name="TextBox 4">
            <a:extLst>
              <a:ext uri="{FF2B5EF4-FFF2-40B4-BE49-F238E27FC236}">
                <a16:creationId xmlns:a16="http://schemas.microsoft.com/office/drawing/2014/main" id="{AEEADC15-955A-5AAF-6C1A-881616D8167A}"/>
              </a:ext>
            </a:extLst>
          </p:cNvPr>
          <p:cNvSpPr txBox="1">
            <a:spLocks noChangeArrowheads="1"/>
          </p:cNvSpPr>
          <p:nvPr/>
        </p:nvSpPr>
        <p:spPr bwMode="auto">
          <a:xfrm>
            <a:off x="1139825" y="4087813"/>
            <a:ext cx="3657600" cy="2246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Approved Articles of Clothing:</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Skirts</a:t>
            </a:r>
          </a:p>
          <a:p>
            <a:pPr marL="457200" marR="0" lvl="1" indent="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Pants</a:t>
            </a:r>
          </a:p>
          <a:p>
            <a:pPr marL="457200" marR="0" lvl="1" indent="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Blouses</a:t>
            </a:r>
          </a:p>
          <a:p>
            <a:pPr marL="457200" marR="0" lvl="1" indent="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Shirts</a:t>
            </a:r>
          </a:p>
          <a:p>
            <a:pPr marL="457200" marR="0" lvl="1" indent="0" algn="l" defTabSz="914400" rtl="0" eaLnBrk="1" fontAlgn="base" latinLnBrk="0" hangingPunct="1">
              <a:lnSpc>
                <a:spcPct val="100000"/>
              </a:lnSpc>
              <a:spcBef>
                <a:spcPct val="0"/>
              </a:spcBef>
              <a:spcAft>
                <a:spcPct val="0"/>
              </a:spcAft>
              <a:buClrTx/>
              <a:buSzPct val="100000"/>
              <a:buFont typeface="Arial" panose="020B0604020202020204" pitchFamily="34" charset="0"/>
              <a:buChar char="•"/>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3" name="TextBox 5">
            <a:extLst>
              <a:ext uri="{FF2B5EF4-FFF2-40B4-BE49-F238E27FC236}">
                <a16:creationId xmlns:a16="http://schemas.microsoft.com/office/drawing/2014/main" id="{C4B1267C-C2B2-DB0E-8F22-4C69E00348AE}"/>
              </a:ext>
            </a:extLst>
          </p:cNvPr>
          <p:cNvSpPr txBox="1">
            <a:spLocks noChangeArrowheads="1"/>
          </p:cNvSpPr>
          <p:nvPr/>
        </p:nvSpPr>
        <p:spPr bwMode="auto">
          <a:xfrm>
            <a:off x="6488113" y="4087813"/>
            <a:ext cx="3979862" cy="22463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Disapproved Articles of Clothing:</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Hats, Caps</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Underwear</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Socks, Stockings, Pantyhose</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Shoes</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r>
              <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Scarves, Ties, Gloves</a:t>
            </a:r>
          </a:p>
          <a:p>
            <a:pPr marL="457200" marR="0" lvl="1" indent="0" algn="l" defTabSz="914400" rtl="0" eaLnBrk="0" fontAlgn="base" latinLnBrk="0" hangingPunct="0">
              <a:lnSpc>
                <a:spcPct val="100000"/>
              </a:lnSpc>
              <a:spcBef>
                <a:spcPct val="0"/>
              </a:spcBef>
              <a:spcAft>
                <a:spcPct val="0"/>
              </a:spcAft>
              <a:buClrTx/>
              <a:buSzPct val="100000"/>
              <a:buFont typeface="Arial" panose="020B0604020202020204" pitchFamily="34" charset="0"/>
              <a:buChar char="•"/>
              <a:tabLst/>
              <a:defRPr/>
            </a:pPr>
            <a:endParaRPr kumimoji="0" lang="en-US" altLang="en-US" sz="2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2774" name="Title 1">
            <a:extLst>
              <a:ext uri="{FF2B5EF4-FFF2-40B4-BE49-F238E27FC236}">
                <a16:creationId xmlns:a16="http://schemas.microsoft.com/office/drawing/2014/main" id="{4F21AEA3-C8D8-1D17-36B2-7AEB01F7C9DC}"/>
              </a:ext>
            </a:extLst>
          </p:cNvPr>
          <p:cNvSpPr txBox="1">
            <a:spLocks/>
          </p:cNvSpPr>
          <p:nvPr/>
        </p:nvSpPr>
        <p:spPr bwMode="auto">
          <a:xfrm>
            <a:off x="0" y="665163"/>
            <a:ext cx="4545013" cy="56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27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CLOTHING ALLOWANCE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708AE8E1-FB21-AEBC-9047-FF9B99762A72}"/>
              </a:ext>
            </a:extLst>
          </p:cNvPr>
          <p:cNvSpPr>
            <a:spLocks noGrp="1" noChangeArrowheads="1"/>
          </p:cNvSpPr>
          <p:nvPr>
            <p:ph type="title"/>
          </p:nvPr>
        </p:nvSpPr>
        <p:spPr bwMode="auto">
          <a:xfrm>
            <a:off x="0" y="590550"/>
            <a:ext cx="4889500" cy="66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Prosthetics </a:t>
            </a:r>
          </a:p>
        </p:txBody>
      </p:sp>
      <p:sp>
        <p:nvSpPr>
          <p:cNvPr id="34819" name="Content Placeholder 2">
            <a:extLst>
              <a:ext uri="{FF2B5EF4-FFF2-40B4-BE49-F238E27FC236}">
                <a16:creationId xmlns:a16="http://schemas.microsoft.com/office/drawing/2014/main" id="{47BFCAB0-CF43-F7E8-35F7-08477161A44C}"/>
              </a:ext>
            </a:extLst>
          </p:cNvPr>
          <p:cNvSpPr>
            <a:spLocks noGrp="1" noChangeArrowheads="1"/>
          </p:cNvSpPr>
          <p:nvPr>
            <p:ph idx="1"/>
          </p:nvPr>
        </p:nvSpPr>
        <p:spPr bwMode="auto">
          <a:xfrm>
            <a:off x="247650" y="1374775"/>
            <a:ext cx="11696700" cy="534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t>Audiology and diagnostic/preventive eye care services eligibility</a:t>
            </a:r>
          </a:p>
          <a:p>
            <a:pPr lvl="2"/>
            <a:r>
              <a:rPr lang="en-US" altLang="en-US" sz="2300"/>
              <a:t>Has compensable service-connected disability</a:t>
            </a:r>
          </a:p>
          <a:p>
            <a:pPr lvl="2"/>
            <a:r>
              <a:rPr lang="en-US" altLang="en-US" sz="2300"/>
              <a:t>Former POW</a:t>
            </a:r>
          </a:p>
          <a:p>
            <a:pPr lvl="2"/>
            <a:r>
              <a:rPr lang="en-US" altLang="en-US" sz="2300"/>
              <a:t>Purple Heart</a:t>
            </a:r>
          </a:p>
          <a:p>
            <a:pPr lvl="2"/>
            <a:r>
              <a:rPr lang="en-US" altLang="en-US" sz="2300"/>
              <a:t>Receiving benefits under 38 USC 1151</a:t>
            </a:r>
          </a:p>
          <a:p>
            <a:pPr lvl="2"/>
            <a:r>
              <a:rPr lang="en-US" altLang="en-US" sz="2300"/>
              <a:t>In receipt of NSC pension with SMP (housebound or A&amp;A)</a:t>
            </a:r>
          </a:p>
          <a:p>
            <a:pPr lvl="2"/>
            <a:r>
              <a:rPr lang="en-US" altLang="en-US" sz="2300"/>
              <a:t>Has vision/hearing impairment related to disability for which receiving VHA medical care</a:t>
            </a:r>
          </a:p>
          <a:p>
            <a:pPr lvl="2"/>
            <a:r>
              <a:rPr lang="en-US" altLang="en-US" sz="2300"/>
              <a:t>Has significant impairment affecting ability to perform ADLs</a:t>
            </a:r>
          </a:p>
          <a:p>
            <a:pPr lvl="2"/>
            <a:r>
              <a:rPr lang="en-US" altLang="en-US" sz="2300"/>
              <a:t>Has vision and/or hearing impairment severe enough to interfere with ability to actively participate in personal medical treatment</a:t>
            </a:r>
          </a:p>
          <a:p>
            <a:pPr lvl="2"/>
            <a:r>
              <a:rPr lang="en-US" altLang="en-US" sz="2300"/>
              <a:t>Has SC hearing disability that contributes to loss of communication ability</a:t>
            </a:r>
          </a:p>
          <a:p>
            <a:pPr lvl="1"/>
            <a:endParaRPr lang="en-US" altLang="en-US"/>
          </a:p>
        </p:txBody>
      </p:sp>
      <p:sp>
        <p:nvSpPr>
          <p:cNvPr id="2" name="Slide Number Placeholder 1">
            <a:extLst>
              <a:ext uri="{FF2B5EF4-FFF2-40B4-BE49-F238E27FC236}">
                <a16:creationId xmlns:a16="http://schemas.microsoft.com/office/drawing/2014/main" id="{BBAFF21D-484D-E43C-71DE-9A86E23648D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DE4DEB-D72F-4F78-853B-79A63AB97E2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a:extLst>
              <a:ext uri="{FF2B5EF4-FFF2-40B4-BE49-F238E27FC236}">
                <a16:creationId xmlns:a16="http://schemas.microsoft.com/office/drawing/2014/main" id="{CFD7B887-87F6-1BDC-755E-C884B1241308}"/>
              </a:ext>
            </a:extLst>
          </p:cNvPr>
          <p:cNvSpPr>
            <a:spLocks noGrp="1" noChangeArrowheads="1"/>
          </p:cNvSpPr>
          <p:nvPr>
            <p:ph type="title"/>
          </p:nvPr>
        </p:nvSpPr>
        <p:spPr bwMode="auto">
          <a:xfrm>
            <a:off x="0" y="588963"/>
            <a:ext cx="4992688" cy="636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Prosthetics (continued)</a:t>
            </a:r>
          </a:p>
        </p:txBody>
      </p:sp>
      <p:sp>
        <p:nvSpPr>
          <p:cNvPr id="38915" name="Content Placeholder 2">
            <a:extLst>
              <a:ext uri="{FF2B5EF4-FFF2-40B4-BE49-F238E27FC236}">
                <a16:creationId xmlns:a16="http://schemas.microsoft.com/office/drawing/2014/main" id="{FD9396A3-D881-ADB8-9775-5F8044F9016E}"/>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defRPr/>
            </a:pPr>
            <a:r>
              <a:rPr lang="en-US" altLang="en-US" dirty="0"/>
              <a:t>Non-service-connected veterans:</a:t>
            </a:r>
          </a:p>
          <a:p>
            <a:pPr lvl="1">
              <a:defRPr/>
            </a:pPr>
            <a:r>
              <a:rPr lang="en-US" altLang="en-US" dirty="0"/>
              <a:t>Eligible for hearing aids/glasses on basis of medical need</a:t>
            </a:r>
          </a:p>
          <a:p>
            <a:pPr lvl="1">
              <a:defRPr/>
            </a:pPr>
            <a:r>
              <a:rPr lang="en-US" altLang="en-US" dirty="0"/>
              <a:t>Must be enrolled at VA medical facility where receiving care</a:t>
            </a:r>
          </a:p>
          <a:p>
            <a:pPr lvl="1">
              <a:defRPr/>
            </a:pPr>
            <a:r>
              <a:rPr lang="en-US" altLang="en-US" dirty="0"/>
              <a:t>Have hearing/vision loss that interferes/restricts communication to extent it affects active participation in health care as determined by audiologist or eye care provider</a:t>
            </a:r>
          </a:p>
          <a:p>
            <a:pPr>
              <a:defRPr/>
            </a:pPr>
            <a:endParaRPr lang="en-US" altLang="en-US" dirty="0"/>
          </a:p>
          <a:p>
            <a:pPr marL="0" indent="0">
              <a:buFont typeface="Arial" panose="020B0604020202020204" pitchFamily="34" charset="0"/>
              <a:buNone/>
              <a:defRPr/>
            </a:pPr>
            <a:r>
              <a:rPr lang="en-US" altLang="en-US" dirty="0"/>
              <a:t>Contact Prosthetics Department for further information or eligibility criteria:  </a:t>
            </a:r>
            <a:r>
              <a:rPr lang="en-US" altLang="en-US" dirty="0">
                <a:hlinkClick r:id="rId2"/>
              </a:rPr>
              <a:t>www.prosthetics.va.gov</a:t>
            </a:r>
            <a:r>
              <a:rPr lang="en-US" altLang="en-US" dirty="0"/>
              <a:t> </a:t>
            </a:r>
          </a:p>
        </p:txBody>
      </p:sp>
      <p:sp>
        <p:nvSpPr>
          <p:cNvPr id="2" name="Slide Number Placeholder 1">
            <a:extLst>
              <a:ext uri="{FF2B5EF4-FFF2-40B4-BE49-F238E27FC236}">
                <a16:creationId xmlns:a16="http://schemas.microsoft.com/office/drawing/2014/main" id="{2D135939-DBD4-CBB8-8854-B11CE213C45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78FF3BD-67DA-487A-9602-5E39A99A0CD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a:extLst>
              <a:ext uri="{FF2B5EF4-FFF2-40B4-BE49-F238E27FC236}">
                <a16:creationId xmlns:a16="http://schemas.microsoft.com/office/drawing/2014/main" id="{D8B61EC9-5673-A411-4B17-B2DF5A3CFB03}"/>
              </a:ext>
            </a:extLst>
          </p:cNvPr>
          <p:cNvSpPr>
            <a:spLocks noGrp="1" noChangeArrowheads="1"/>
          </p:cNvSpPr>
          <p:nvPr>
            <p:ph type="title"/>
          </p:nvPr>
        </p:nvSpPr>
        <p:spPr bwMode="auto">
          <a:xfrm>
            <a:off x="0" y="571500"/>
            <a:ext cx="5148263" cy="66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Automobile Allowances</a:t>
            </a:r>
          </a:p>
        </p:txBody>
      </p:sp>
      <p:sp>
        <p:nvSpPr>
          <p:cNvPr id="32771" name="Content Placeholder 2">
            <a:extLst>
              <a:ext uri="{FF2B5EF4-FFF2-40B4-BE49-F238E27FC236}">
                <a16:creationId xmlns:a16="http://schemas.microsoft.com/office/drawing/2014/main" id="{81353361-C8A8-F301-52B6-98FEE9793651}"/>
              </a:ext>
            </a:extLst>
          </p:cNvPr>
          <p:cNvSpPr>
            <a:spLocks noGrp="1" noChangeArrowheads="1"/>
          </p:cNvSpPr>
          <p:nvPr>
            <p:ph idx="1"/>
          </p:nvPr>
        </p:nvSpPr>
        <p:spPr bwMode="auto">
          <a:xfrm>
            <a:off x="598488" y="1525588"/>
            <a:ext cx="11133137" cy="5103812"/>
          </a:xfrm>
        </p:spPr>
        <p:txBody>
          <a:bodyPr vert="horz" wrap="square" lIns="91440" tIns="45720" rIns="91440" bIns="45720" numCol="1" anchor="t" anchorCtr="0" compatLnSpc="1">
            <a:prstTxWarp prst="textNoShape">
              <a:avLst/>
            </a:prstTxWarp>
          </a:bodyPr>
          <a:lstStyle/>
          <a:p>
            <a:pPr>
              <a:defRPr/>
            </a:pPr>
            <a:r>
              <a:rPr lang="en-US" altLang="en-US" sz="2800" dirty="0">
                <a:ea typeface="+mj-ea"/>
              </a:rPr>
              <a:t>Financial assistance in the purchase of a new or used automobile or other conveyance may be made to a veteran with specific disabilities up to </a:t>
            </a:r>
            <a:r>
              <a:rPr lang="en-US" altLang="en-US" sz="2800" u="sng" dirty="0">
                <a:ea typeface="+mj-ea"/>
              </a:rPr>
              <a:t>once every 10 years </a:t>
            </a:r>
            <a:r>
              <a:rPr lang="en-US" altLang="en-US" sz="2800" dirty="0">
                <a:ea typeface="+mj-ea"/>
              </a:rPr>
              <a:t>	</a:t>
            </a:r>
          </a:p>
          <a:p>
            <a:pPr>
              <a:defRPr/>
            </a:pPr>
            <a:r>
              <a:rPr lang="en-US" sz="2800" dirty="0"/>
              <a:t>Prior to January 5, 2023, veterans were only entitled to one auto allowance in their lifetime. If a veteran had already received an automobile allowance prior to 1/05/2023, they may apply immediately for a new auto allowance if more than 30 years have elapsed since they received their most recent auto allowance. </a:t>
            </a:r>
          </a:p>
          <a:p>
            <a:pPr>
              <a:defRPr/>
            </a:pPr>
            <a:r>
              <a:rPr lang="en-US" sz="2800" dirty="0"/>
              <a:t>Beginning on January 5, 2023, veterans may apply for an additional auto allowance once 10 years have passed since their previous auto allowance was awarded. </a:t>
            </a:r>
          </a:p>
          <a:p>
            <a:pPr marL="0" indent="0">
              <a:buFont typeface="Arial" panose="020B0604020202020204" pitchFamily="34" charset="0"/>
              <a:buNone/>
              <a:defRPr/>
            </a:pPr>
            <a:r>
              <a:rPr lang="en-US" altLang="en-US" sz="2800" dirty="0"/>
              <a:t>                                                                                        38 CFR 3.808</a:t>
            </a:r>
          </a:p>
          <a:p>
            <a:pPr marL="0" indent="0" algn="r">
              <a:buFont typeface="Arial" panose="020B0604020202020204" pitchFamily="34" charset="0"/>
              <a:buNone/>
              <a:defRPr/>
            </a:pPr>
            <a:endParaRPr lang="en-US" altLang="en-US" dirty="0"/>
          </a:p>
          <a:p>
            <a:pPr marL="0" indent="0" algn="r">
              <a:buFont typeface="Arial" panose="020B0604020202020204" pitchFamily="34" charset="0"/>
              <a:buNone/>
              <a:defRPr/>
            </a:pPr>
            <a:endParaRPr lang="en-US" altLang="en-US" dirty="0"/>
          </a:p>
          <a:p>
            <a:pPr marL="0" indent="0" algn="r">
              <a:buFont typeface="Arial" panose="020B0604020202020204" pitchFamily="34" charset="0"/>
              <a:buNone/>
              <a:defRPr/>
            </a:pPr>
            <a:endParaRPr lang="en-US" altLang="en-US" dirty="0"/>
          </a:p>
        </p:txBody>
      </p:sp>
      <p:sp>
        <p:nvSpPr>
          <p:cNvPr id="2" name="Slide Number Placeholder 1">
            <a:extLst>
              <a:ext uri="{FF2B5EF4-FFF2-40B4-BE49-F238E27FC236}">
                <a16:creationId xmlns:a16="http://schemas.microsoft.com/office/drawing/2014/main" id="{BEFC3ACA-0E22-B5A6-F6EC-9875BDA11621}"/>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2F77C70-718E-40E5-BA3C-F8040324219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Number Placeholder 4">
            <a:extLst>
              <a:ext uri="{FF2B5EF4-FFF2-40B4-BE49-F238E27FC236}">
                <a16:creationId xmlns:a16="http://schemas.microsoft.com/office/drawing/2014/main" id="{193D0625-7704-98EF-0F48-701B44C8EEB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E25AC08-CE64-488F-BFD3-0D14C25F991F}"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6304B47-76ED-0C3D-CFE4-7C6C8A8049FF}"/>
              </a:ext>
            </a:extLst>
          </p:cNvPr>
          <p:cNvSpPr txBox="1"/>
          <p:nvPr/>
        </p:nvSpPr>
        <p:spPr>
          <a:xfrm>
            <a:off x="609600" y="1620838"/>
            <a:ext cx="10972800" cy="4364037"/>
          </a:xfrm>
          <a:prstGeom prst="rect">
            <a:avLst/>
          </a:prstGeom>
          <a:noFill/>
        </p:spPr>
        <p:txBody>
          <a:bodyPr>
            <a:spAutoFit/>
          </a:bodyPr>
          <a:lstStyle/>
          <a:p>
            <a:pPr marL="342900" marR="0" lvl="0" indent="-342900" algn="l" defTabSz="457200" rtl="0" eaLnBrk="0" fontAlgn="base" latinLnBrk="0" hangingPunct="0">
              <a:lnSpc>
                <a:spcPct val="100000"/>
              </a:lnSpc>
              <a:spcBef>
                <a:spcPts val="1000"/>
              </a:spcBef>
              <a:spcAft>
                <a:spcPct val="0"/>
              </a:spcAft>
              <a:buClr>
                <a:srgbClr val="000000"/>
              </a:buClr>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Financial assistance, in the form of a grant, is available to purchase a new or used automobile (or other conveyance) to accommodate a veteran or servicemember with certain service-connected disabilities. </a:t>
            </a:r>
          </a:p>
          <a:p>
            <a:pPr marL="342900" marR="0" lvl="0" indent="-342900" algn="l" defTabSz="457200" rtl="0" eaLnBrk="0" fontAlgn="base" latinLnBrk="0" hangingPunct="0">
              <a:lnSpc>
                <a:spcPct val="100000"/>
              </a:lnSpc>
              <a:spcBef>
                <a:spcPts val="1000"/>
              </a:spcBef>
              <a:spcAft>
                <a:spcPct val="0"/>
              </a:spcAft>
              <a:buClr>
                <a:srgbClr val="000000"/>
              </a:buClr>
              <a:buSzPct val="100000"/>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0" fontAlgn="base" latinLnBrk="0" hangingPunct="0">
              <a:lnSpc>
                <a:spcPct val="100000"/>
              </a:lnSpc>
              <a:spcBef>
                <a:spcPts val="1000"/>
              </a:spcBef>
              <a:spcAft>
                <a:spcPct val="0"/>
              </a:spcAft>
              <a:buClr>
                <a:srgbClr val="000000"/>
              </a:buClr>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grant may also be paid if disabilities are a result of medical treatment, examination, vocational rehabilitation, or compensated work therapy provided by the VA.</a:t>
            </a:r>
          </a:p>
          <a:p>
            <a:pPr marL="342900" marR="0" lvl="0" indent="-342900" algn="l" defTabSz="457200" rtl="0" eaLnBrk="0" fontAlgn="base" latinLnBrk="0" hangingPunct="0">
              <a:lnSpc>
                <a:spcPct val="100000"/>
              </a:lnSpc>
              <a:spcBef>
                <a:spcPts val="1000"/>
              </a:spcBef>
              <a:spcAft>
                <a:spcPct val="0"/>
              </a:spcAft>
              <a:buClr>
                <a:srgbClr val="000000"/>
              </a:buClr>
              <a:buSzPct val="100000"/>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0" fontAlgn="base" latinLnBrk="0" hangingPunct="0">
              <a:lnSpc>
                <a:spcPct val="100000"/>
              </a:lnSpc>
              <a:spcBef>
                <a:spcPts val="1000"/>
              </a:spcBef>
              <a:spcAft>
                <a:spcPct val="0"/>
              </a:spcAft>
              <a:buClr>
                <a:srgbClr val="000000"/>
              </a:buClr>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grant is paid directly to the seller of the automobile for the total price (up to $25,603.02 of the automobile).</a:t>
            </a:r>
          </a:p>
          <a:p>
            <a:pPr marL="0" marR="0" lvl="0" indent="0" algn="l" defTabSz="457200" rtl="0" eaLnBrk="0" fontAlgn="base" latinLnBrk="0" hangingPunct="0">
              <a:lnSpc>
                <a:spcPct val="100000"/>
              </a:lnSpc>
              <a:spcBef>
                <a:spcPts val="1000"/>
              </a:spcBef>
              <a:spcAft>
                <a:spcPct val="0"/>
              </a:spcAft>
              <a:buClr>
                <a:srgbClr val="000000"/>
              </a:buClr>
              <a:buSzPct val="100000"/>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38 CFR 3.808</a:t>
            </a:r>
          </a:p>
        </p:txBody>
      </p:sp>
      <p:sp>
        <p:nvSpPr>
          <p:cNvPr id="37892" name="Rectangle 2">
            <a:extLst>
              <a:ext uri="{FF2B5EF4-FFF2-40B4-BE49-F238E27FC236}">
                <a16:creationId xmlns:a16="http://schemas.microsoft.com/office/drawing/2014/main" id="{4B86372E-FECF-F518-0A15-2400EC628614}"/>
              </a:ext>
            </a:extLst>
          </p:cNvPr>
          <p:cNvSpPr>
            <a:spLocks noGrp="1" noChangeArrowheads="1"/>
          </p:cNvSpPr>
          <p:nvPr>
            <p:ph type="ctrTitle"/>
          </p:nvPr>
        </p:nvSpPr>
        <p:spPr bwMode="auto">
          <a:xfrm>
            <a:off x="-9525" y="527050"/>
            <a:ext cx="6400800"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eaLnBrk="1" hangingPunct="1"/>
            <a:r>
              <a:rPr lang="en-US" altLang="en-US" sz="2700" b="1"/>
              <a:t>AUTOMOBILE  ALLOWANCE (continued)</a:t>
            </a:r>
          </a:p>
        </p:txBody>
      </p:sp>
    </p:spTree>
  </p:cSld>
  <p:clrMapOvr>
    <a:masterClrMapping/>
  </p:clrMapOvr>
  <p:transition spd="slow"/>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Number Placeholder 4">
            <a:extLst>
              <a:ext uri="{FF2B5EF4-FFF2-40B4-BE49-F238E27FC236}">
                <a16:creationId xmlns:a16="http://schemas.microsoft.com/office/drawing/2014/main" id="{9ACD04D0-F17C-1A68-B464-BE6D527341B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0E624E-13D9-4882-BBC2-AF6C8B527FD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7E3B1F12-AC0C-2694-0862-A0C860313F77}"/>
              </a:ext>
            </a:extLst>
          </p:cNvPr>
          <p:cNvSpPr txBox="1"/>
          <p:nvPr/>
        </p:nvSpPr>
        <p:spPr>
          <a:xfrm>
            <a:off x="609600" y="1620838"/>
            <a:ext cx="10972800" cy="4184650"/>
          </a:xfrm>
          <a:prstGeom prst="rect">
            <a:avLst/>
          </a:prstGeom>
          <a:noFill/>
        </p:spPr>
        <p:txBody>
          <a:bodyPr>
            <a:spAutoFit/>
          </a:bodyPr>
          <a:lstStyle/>
          <a:p>
            <a:pPr marL="0" marR="0" lvl="0" indent="0" algn="l" defTabSz="457200" rtl="0" eaLnBrk="0" fontAlgn="base" latinLnBrk="0" hangingPunct="0">
              <a:lnSpc>
                <a:spcPct val="100000"/>
              </a:lnSpc>
              <a:spcBef>
                <a:spcPts val="1000"/>
              </a:spcBef>
              <a:spcAft>
                <a:spcPct val="0"/>
              </a:spcAft>
              <a:buClr>
                <a:srgbClr val="B31166">
                  <a:lumMod val="60000"/>
                  <a:lumOff val="40000"/>
                </a:srgbClr>
              </a:buClr>
              <a:buSzPct val="80000"/>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veteran or servicemember must have one of the following disabilities to qualify for the automobile grant:</a:t>
            </a:r>
          </a:p>
          <a:p>
            <a:pPr marL="0" marR="0" lvl="0" indent="0" algn="l" defTabSz="457200" rtl="0" eaLnBrk="0" fontAlgn="base" latinLnBrk="0" hangingPunct="0">
              <a:lnSpc>
                <a:spcPct val="100000"/>
              </a:lnSpc>
              <a:spcBef>
                <a:spcPts val="1000"/>
              </a:spcBef>
              <a:spcAft>
                <a:spcPct val="0"/>
              </a:spcAft>
              <a:buClr>
                <a:srgbClr val="B31166">
                  <a:lumMod val="60000"/>
                  <a:lumOff val="40000"/>
                </a:srgbClr>
              </a:buClr>
              <a:buSzPct val="80000"/>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800100" marR="0" lvl="1"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Loss, or permanent loss of use, of one or both feet</a:t>
            </a:r>
          </a:p>
          <a:p>
            <a:pPr marL="800100" marR="0" lvl="1"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Loss, or permanent loss of use, of one or both hands</a:t>
            </a:r>
          </a:p>
          <a:p>
            <a:pPr marL="800100" marR="0" lvl="1"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Impairment of vision 20/200 or less in better eye with correction or peripheral field less than 20 degrees</a:t>
            </a:r>
          </a:p>
          <a:p>
            <a:pPr marL="800100" marR="0" lvl="1"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Severe burns causing contracture which limits motion of limbs</a:t>
            </a:r>
          </a:p>
          <a:p>
            <a:pPr marL="800100" marR="0" lvl="1"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Amyotrophic lateral sclerosis (ALS)</a:t>
            </a:r>
          </a:p>
        </p:txBody>
      </p:sp>
      <p:sp>
        <p:nvSpPr>
          <p:cNvPr id="39940" name="Rectangle 2">
            <a:extLst>
              <a:ext uri="{FF2B5EF4-FFF2-40B4-BE49-F238E27FC236}">
                <a16:creationId xmlns:a16="http://schemas.microsoft.com/office/drawing/2014/main" id="{6C62B51C-A0DF-067E-02DB-40A00ECE5F6E}"/>
              </a:ext>
            </a:extLst>
          </p:cNvPr>
          <p:cNvSpPr>
            <a:spLocks noGrp="1" noChangeArrowheads="1"/>
          </p:cNvSpPr>
          <p:nvPr>
            <p:ph type="ctrTitle"/>
          </p:nvPr>
        </p:nvSpPr>
        <p:spPr bwMode="auto">
          <a:xfrm>
            <a:off x="-9525" y="527050"/>
            <a:ext cx="6400800"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eaLnBrk="1" hangingPunct="1"/>
            <a:r>
              <a:rPr lang="en-US" altLang="en-US" sz="2700" b="1"/>
              <a:t>AUTOMOBILE  ALLOWANCE (continued)</a:t>
            </a:r>
          </a:p>
        </p:txBody>
      </p:sp>
    </p:spTree>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923A085-D7A1-B941-EBF8-7F1F1AE99F79}"/>
              </a:ext>
            </a:extLst>
          </p:cNvPr>
          <p:cNvSpPr>
            <a:spLocks noGrp="1"/>
          </p:cNvSpPr>
          <p:nvPr>
            <p:ph idx="1"/>
          </p:nvPr>
        </p:nvSpPr>
        <p:spPr/>
        <p:txBody>
          <a:bodyPr/>
          <a:lstStyle/>
          <a:p>
            <a:r>
              <a:rPr lang="en-US" dirty="0"/>
              <a:t>The Veteran population is becoming increasingly diverse in terms of gender and racial/ethnic backgrounds.</a:t>
            </a:r>
          </a:p>
          <a:p>
            <a:pPr marL="0" indent="0">
              <a:buNone/>
            </a:pPr>
            <a:endParaRPr lang="en-US" dirty="0"/>
          </a:p>
          <a:p>
            <a:r>
              <a:rPr lang="en-US" dirty="0"/>
              <a:t>Take Away: We must adapt to meet the unique needs of a more diverse and evolving Veteran population.</a:t>
            </a:r>
          </a:p>
        </p:txBody>
      </p:sp>
      <p:sp>
        <p:nvSpPr>
          <p:cNvPr id="3" name="Slide Number Placeholder 2">
            <a:extLst>
              <a:ext uri="{FF2B5EF4-FFF2-40B4-BE49-F238E27FC236}">
                <a16:creationId xmlns:a16="http://schemas.microsoft.com/office/drawing/2014/main" id="{8E593FB2-8F96-905A-8BE1-01AF87B1185B}"/>
              </a:ext>
            </a:extLst>
          </p:cNvPr>
          <p:cNvSpPr>
            <a:spLocks noGrp="1"/>
          </p:cNvSpPr>
          <p:nvPr>
            <p:ph type="sldNum" sz="quarter" idx="12"/>
          </p:nvPr>
        </p:nvSpPr>
        <p:spPr/>
        <p:txBody>
          <a:bodyPr/>
          <a:lstStyle/>
          <a:p>
            <a:fld id="{D983F1FA-211D-3044-9E35-958DFBC26156}" type="slidenum">
              <a:rPr lang="en-US" smtClean="0">
                <a:solidFill>
                  <a:prstClr val="white"/>
                </a:solidFill>
              </a:rPr>
              <a:pPr/>
              <a:t>11</a:t>
            </a:fld>
            <a:endParaRPr lang="en-US" dirty="0">
              <a:solidFill>
                <a:prstClr val="white"/>
              </a:solidFill>
            </a:endParaRPr>
          </a:p>
        </p:txBody>
      </p:sp>
      <p:sp>
        <p:nvSpPr>
          <p:cNvPr id="4" name="Title 3">
            <a:extLst>
              <a:ext uri="{FF2B5EF4-FFF2-40B4-BE49-F238E27FC236}">
                <a16:creationId xmlns:a16="http://schemas.microsoft.com/office/drawing/2014/main" id="{213D802F-8430-53FC-BE5A-CEC67E2978CD}"/>
              </a:ext>
            </a:extLst>
          </p:cNvPr>
          <p:cNvSpPr>
            <a:spLocks noGrp="1"/>
          </p:cNvSpPr>
          <p:nvPr>
            <p:ph type="title"/>
          </p:nvPr>
        </p:nvSpPr>
        <p:spPr/>
        <p:txBody>
          <a:bodyPr/>
          <a:lstStyle/>
          <a:p>
            <a:r>
              <a:rPr lang="en-US" dirty="0"/>
              <a:t>Shift in Veteran Demographics</a:t>
            </a:r>
          </a:p>
        </p:txBody>
      </p:sp>
    </p:spTree>
    <p:extLst>
      <p:ext uri="{BB962C8B-B14F-4D97-AF65-F5344CB8AC3E}">
        <p14:creationId xmlns:p14="http://schemas.microsoft.com/office/powerpoint/2010/main" val="39634084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Number Placeholder 4">
            <a:extLst>
              <a:ext uri="{FF2B5EF4-FFF2-40B4-BE49-F238E27FC236}">
                <a16:creationId xmlns:a16="http://schemas.microsoft.com/office/drawing/2014/main" id="{E157A3BA-C065-AB70-5AF4-5D695EF87F2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414EA49-DCF6-4EFB-9170-FAD1859A1DC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99A07986-CB0D-613C-E77D-519F889994FD}"/>
              </a:ext>
            </a:extLst>
          </p:cNvPr>
          <p:cNvSpPr txBox="1"/>
          <p:nvPr/>
        </p:nvSpPr>
        <p:spPr>
          <a:xfrm>
            <a:off x="609600" y="1422400"/>
            <a:ext cx="10972800" cy="4278313"/>
          </a:xfrm>
          <a:prstGeom prst="rect">
            <a:avLst/>
          </a:prstGeom>
          <a:noFill/>
        </p:spPr>
        <p:txBody>
          <a:bodyPr>
            <a:spAutoFit/>
          </a:bodyPr>
          <a:lstStyle/>
          <a:p>
            <a:pPr marL="0" marR="0" lvl="0" indent="0" algn="l" defTabSz="457200" rtl="0" eaLnBrk="0" fontAlgn="base" latinLnBrk="0" hangingPunct="0">
              <a:lnSpc>
                <a:spcPct val="100000"/>
              </a:lnSpc>
              <a:spcBef>
                <a:spcPts val="1000"/>
              </a:spcBef>
              <a:spcAft>
                <a:spcPct val="0"/>
              </a:spcAft>
              <a:buClr>
                <a:srgbClr val="B31166">
                  <a:lumMod val="60000"/>
                  <a:lumOff val="40000"/>
                </a:srgbClr>
              </a:buClr>
              <a:buSzPct val="80000"/>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The VA Form 21-4502 </a:t>
            </a:r>
            <a:r>
              <a:rPr kumimoji="0" lang="en-US" altLang="en-US" sz="2400" b="0" i="1"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“Application for Automobile or Other Conveyance and Adaptive Equipment” </a:t>
            </a: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is used to apply for an automobile allowance.</a:t>
            </a:r>
          </a:p>
          <a:p>
            <a:pPr marL="0" marR="0" lvl="0" indent="0" algn="l" defTabSz="457200" rtl="0" eaLnBrk="0" fontAlgn="base" latinLnBrk="0" hangingPunct="0">
              <a:lnSpc>
                <a:spcPct val="100000"/>
              </a:lnSpc>
              <a:spcBef>
                <a:spcPts val="1000"/>
              </a:spcBef>
              <a:spcAft>
                <a:spcPct val="0"/>
              </a:spcAft>
              <a:buClr>
                <a:srgbClr val="B31166">
                  <a:lumMod val="60000"/>
                  <a:lumOff val="40000"/>
                </a:srgbClr>
              </a:buClr>
              <a:buSzPct val="80000"/>
              <a:buFontTx/>
              <a:buNone/>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Only Sections I and II are to be completed when initially submitting the claim, Section III will be completed by VA and then the form is returned to the veteran.</a:t>
            </a:r>
          </a:p>
          <a:p>
            <a:pPr marL="171450" marR="0" lvl="0" indent="-17145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Once the veteran receives the 21-4502 back from VA they can fill out Section IV and purchase their new or used vehicle.</a:t>
            </a:r>
          </a:p>
          <a:p>
            <a:pPr marL="171450" marR="0" lvl="0" indent="-17145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endParaRPr kumimoji="0" lang="en-US" altLang="en-US" sz="1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457200" rtl="0" eaLnBrk="0" fontAlgn="base" latinLnBrk="0" hangingPunct="0">
              <a:lnSpc>
                <a:spcPct val="100000"/>
              </a:lnSpc>
              <a:spcBef>
                <a:spcPts val="1000"/>
              </a:spcBef>
              <a:spcAft>
                <a:spcPct val="0"/>
              </a:spcAft>
              <a:buClrTx/>
              <a:buSzPct val="100000"/>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Once purchased, the seller will need to submit the completed 21-4502 to VA in order to receive payment. </a:t>
            </a:r>
          </a:p>
        </p:txBody>
      </p:sp>
      <p:sp>
        <p:nvSpPr>
          <p:cNvPr id="41988" name="Rectangle 2">
            <a:extLst>
              <a:ext uri="{FF2B5EF4-FFF2-40B4-BE49-F238E27FC236}">
                <a16:creationId xmlns:a16="http://schemas.microsoft.com/office/drawing/2014/main" id="{5585556E-FED1-1BF2-C7A8-E4716E223FD3}"/>
              </a:ext>
            </a:extLst>
          </p:cNvPr>
          <p:cNvSpPr>
            <a:spLocks noGrp="1" noChangeArrowheads="1"/>
          </p:cNvSpPr>
          <p:nvPr>
            <p:ph type="ctrTitle"/>
          </p:nvPr>
        </p:nvSpPr>
        <p:spPr bwMode="auto">
          <a:xfrm>
            <a:off x="-9525" y="527050"/>
            <a:ext cx="6400800" cy="692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lgn="l" eaLnBrk="1" hangingPunct="1"/>
            <a:r>
              <a:rPr lang="en-US" altLang="en-US" sz="2700" b="1"/>
              <a:t>AUTOMOBILE  ALLOWANCE (continued)</a:t>
            </a:r>
          </a:p>
        </p:txBody>
      </p:sp>
    </p:spTree>
  </p:cSld>
  <p:clrMapOvr>
    <a:masterClrMapping/>
  </p:clrMapOvr>
  <p:transition spd="slow"/>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a:extLst>
              <a:ext uri="{FF2B5EF4-FFF2-40B4-BE49-F238E27FC236}">
                <a16:creationId xmlns:a16="http://schemas.microsoft.com/office/drawing/2014/main" id="{16D994E2-D5C3-4A26-80E1-B2F7ECC905D0}"/>
              </a:ext>
            </a:extLst>
          </p:cNvPr>
          <p:cNvSpPr>
            <a:spLocks noGrp="1" noChangeArrowheads="1"/>
          </p:cNvSpPr>
          <p:nvPr>
            <p:ph idx="1"/>
          </p:nvPr>
        </p:nvSpPr>
        <p:spPr>
          <a:xfrm>
            <a:off x="609600" y="1295400"/>
            <a:ext cx="10972800" cy="5257800"/>
          </a:xfrm>
        </p:spPr>
        <p:txBody>
          <a:bodyPr/>
          <a:lstStyle/>
          <a:p>
            <a:pPr eaLnBrk="1" hangingPunct="1">
              <a:defRPr/>
            </a:pPr>
            <a:r>
              <a:rPr lang="en-US" altLang="en-US" dirty="0"/>
              <a:t>That equipment which must be part of or added to a vehicle to make it safe for use by the claimant and to assist in meeting the applicable standards of licensure of the proper licensing authority.	</a:t>
            </a:r>
          </a:p>
          <a:p>
            <a:pPr eaLnBrk="1" hangingPunct="1">
              <a:defRPr/>
            </a:pPr>
            <a:r>
              <a:rPr lang="en-US" altLang="en-US" dirty="0"/>
              <a:t>Adaptive equipment may be certified for the initial vehicle purchased or for subsequent vehicles.  This is </a:t>
            </a:r>
            <a:r>
              <a:rPr lang="en-US" altLang="en-US" b="1" i="1" u="sng" dirty="0"/>
              <a:t>not</a:t>
            </a:r>
            <a:r>
              <a:rPr lang="en-US" altLang="en-US" dirty="0"/>
              <a:t> a one-time allowance.  </a:t>
            </a:r>
          </a:p>
          <a:p>
            <a:pPr marL="0" indent="0" eaLnBrk="1" hangingPunct="1">
              <a:buFont typeface="Arial" panose="020B0604020202020204" pitchFamily="34" charset="0"/>
              <a:buNone/>
              <a:defRPr/>
            </a:pPr>
            <a:r>
              <a:rPr lang="en-US" altLang="en-US" dirty="0"/>
              <a:t>                                                                             38 CFR 3.808(e)</a:t>
            </a:r>
          </a:p>
          <a:p>
            <a:pPr marL="0" indent="0" eaLnBrk="1" hangingPunct="1">
              <a:buFont typeface="Arial" panose="020B0604020202020204" pitchFamily="34" charset="0"/>
              <a:buNone/>
              <a:defRPr/>
            </a:pPr>
            <a:r>
              <a:rPr lang="en-US" altLang="en-US" dirty="0"/>
              <a:t>                                                                             38 CFR 17.158</a:t>
            </a:r>
          </a:p>
        </p:txBody>
      </p:sp>
      <p:sp>
        <p:nvSpPr>
          <p:cNvPr id="44035" name="Slide Number Placeholder 1">
            <a:extLst>
              <a:ext uri="{FF2B5EF4-FFF2-40B4-BE49-F238E27FC236}">
                <a16:creationId xmlns:a16="http://schemas.microsoft.com/office/drawing/2014/main" id="{D6CF2CB6-29CD-70C7-B64B-2E9042753DF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2E0EC3-E3F6-4232-B641-2D742FCE41B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4036" name="Title 3">
            <a:extLst>
              <a:ext uri="{FF2B5EF4-FFF2-40B4-BE49-F238E27FC236}">
                <a16:creationId xmlns:a16="http://schemas.microsoft.com/office/drawing/2014/main" id="{8A5A62A6-F15B-893B-ED5F-DEF569250FAB}"/>
              </a:ext>
            </a:extLst>
          </p:cNvPr>
          <p:cNvSpPr>
            <a:spLocks noGrp="1" noChangeArrowheads="1"/>
          </p:cNvSpPr>
          <p:nvPr>
            <p:ph type="title"/>
          </p:nvPr>
        </p:nvSpPr>
        <p:spPr bwMode="auto">
          <a:xfrm>
            <a:off x="0" y="403225"/>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700"/>
              <a:t>ADAPTIVE EQUIPMENT ALLOWANCE</a:t>
            </a:r>
          </a:p>
        </p:txBody>
      </p:sp>
    </p:spTree>
  </p:cSld>
  <p:clrMapOvr>
    <a:masterClrMapping/>
  </p:clrMapOvr>
  <p:transition spd="slow"/>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3">
            <a:extLst>
              <a:ext uri="{FF2B5EF4-FFF2-40B4-BE49-F238E27FC236}">
                <a16:creationId xmlns:a16="http://schemas.microsoft.com/office/drawing/2014/main" id="{7932E9A2-B282-0C1C-10D2-6975D4900403}"/>
              </a:ext>
            </a:extLst>
          </p:cNvPr>
          <p:cNvSpPr>
            <a:spLocks noGrp="1" noChangeArrowheads="1"/>
          </p:cNvSpPr>
          <p:nvPr>
            <p:ph idx="1"/>
          </p:nvPr>
        </p:nvSpPr>
        <p:spPr bwMode="auto">
          <a:xfrm>
            <a:off x="609600" y="1752600"/>
            <a:ext cx="10972800" cy="4251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a:t>Adaptive equipment includes, but not limited to, power steering, power windows, power seats, and special equipment necessary to assist the eligible person into and out of the vehicle.</a:t>
            </a:r>
          </a:p>
          <a:p>
            <a:pPr eaLnBrk="1" hangingPunct="1"/>
            <a:endParaRPr lang="en-US" altLang="en-US" sz="2800"/>
          </a:p>
          <a:p>
            <a:pPr eaLnBrk="1" hangingPunct="1"/>
            <a:r>
              <a:rPr lang="en-US" altLang="en-US" sz="2800"/>
              <a:t>Contact should be made with the local VA medical center’s Prosthetic Department prior to purchasing any equipment.</a:t>
            </a:r>
          </a:p>
          <a:p>
            <a:pPr eaLnBrk="1" hangingPunct="1"/>
            <a:endParaRPr lang="en-US" altLang="en-US" sz="2800"/>
          </a:p>
          <a:p>
            <a:pPr eaLnBrk="1" hangingPunct="1"/>
            <a:r>
              <a:rPr lang="en-US" altLang="en-US" sz="2800"/>
              <a:t>The adaptive equipment grant may be paid more than once and it may be paid to either the seller or the veteran.</a:t>
            </a:r>
          </a:p>
        </p:txBody>
      </p:sp>
      <p:sp>
        <p:nvSpPr>
          <p:cNvPr id="46083" name="Slide Number Placeholder 1">
            <a:extLst>
              <a:ext uri="{FF2B5EF4-FFF2-40B4-BE49-F238E27FC236}">
                <a16:creationId xmlns:a16="http://schemas.microsoft.com/office/drawing/2014/main" id="{FA1C69BB-5428-DA90-4BD5-90D25B01E0C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11E017-BC44-4D5C-A6CE-BA41A20DA2E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6084" name="Title 3">
            <a:extLst>
              <a:ext uri="{FF2B5EF4-FFF2-40B4-BE49-F238E27FC236}">
                <a16:creationId xmlns:a16="http://schemas.microsoft.com/office/drawing/2014/main" id="{3FBA0A60-3832-92AF-3576-3387DAA09993}"/>
              </a:ext>
            </a:extLst>
          </p:cNvPr>
          <p:cNvSpPr>
            <a:spLocks noGrp="1" noChangeArrowheads="1"/>
          </p:cNvSpPr>
          <p:nvPr>
            <p:ph type="title"/>
          </p:nvPr>
        </p:nvSpPr>
        <p:spPr bwMode="auto">
          <a:xfrm>
            <a:off x="0" y="381000"/>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700"/>
              <a:t>ADAPTIVE EQUIPMENT ALLOWANCE (continued)</a:t>
            </a:r>
          </a:p>
        </p:txBody>
      </p:sp>
    </p:spTree>
  </p:cSld>
  <p:clrMapOvr>
    <a:masterClrMapping/>
  </p:clrMapOvr>
  <p:transition spd="slow"/>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3">
            <a:extLst>
              <a:ext uri="{FF2B5EF4-FFF2-40B4-BE49-F238E27FC236}">
                <a16:creationId xmlns:a16="http://schemas.microsoft.com/office/drawing/2014/main" id="{C834F4B0-5EC0-8BA1-A622-1B4B4306A368}"/>
              </a:ext>
            </a:extLst>
          </p:cNvPr>
          <p:cNvSpPr>
            <a:spLocks noGrp="1" noChangeArrowheads="1"/>
          </p:cNvSpPr>
          <p:nvPr>
            <p:ph idx="1"/>
          </p:nvPr>
        </p:nvSpPr>
        <p:spPr bwMode="auto">
          <a:xfrm>
            <a:off x="609600" y="2286000"/>
            <a:ext cx="110490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spcBef>
                <a:spcPct val="0"/>
              </a:spcBef>
              <a:buFont typeface="Arial" panose="020B0604020202020204" pitchFamily="34" charset="0"/>
              <a:buNone/>
            </a:pPr>
            <a:r>
              <a:rPr lang="en-US" altLang="en-US"/>
              <a:t>The VA Form 10-1394 “</a:t>
            </a:r>
            <a:r>
              <a:rPr lang="en-US" altLang="en-US" i="1"/>
              <a:t>Application For Adaptive Equipment</a:t>
            </a:r>
          </a:p>
          <a:p>
            <a:pPr marL="0" indent="0">
              <a:spcBef>
                <a:spcPct val="0"/>
              </a:spcBef>
              <a:buFont typeface="Arial" panose="020B0604020202020204" pitchFamily="34" charset="0"/>
              <a:buNone/>
            </a:pPr>
            <a:r>
              <a:rPr lang="en-US" altLang="en-US" i="1"/>
              <a:t>Motor Vehicle” </a:t>
            </a:r>
            <a:r>
              <a:rPr lang="en-US" altLang="en-US"/>
              <a:t>is used when applying for adaptive equipment only. </a:t>
            </a:r>
          </a:p>
          <a:p>
            <a:pPr marL="0" indent="0">
              <a:spcBef>
                <a:spcPct val="0"/>
              </a:spcBef>
              <a:buFont typeface="Arial" panose="020B0604020202020204" pitchFamily="34" charset="0"/>
              <a:buNone/>
            </a:pPr>
            <a:endParaRPr lang="en-US" altLang="en-US"/>
          </a:p>
          <a:p>
            <a:pPr marL="0" indent="0">
              <a:spcBef>
                <a:spcPct val="0"/>
              </a:spcBef>
              <a:buFont typeface="Arial" panose="020B0604020202020204" pitchFamily="34" charset="0"/>
              <a:buNone/>
            </a:pPr>
            <a:r>
              <a:rPr lang="en-US" altLang="en-US"/>
              <a:t>If filing for both an automobile grant and adaptive equipment, only the 21-4502 needs to be completed.</a:t>
            </a:r>
          </a:p>
          <a:p>
            <a:pPr marL="0" indent="0">
              <a:spcBef>
                <a:spcPct val="0"/>
              </a:spcBef>
              <a:buFont typeface="Arial" panose="020B0604020202020204" pitchFamily="34" charset="0"/>
              <a:buNone/>
            </a:pPr>
            <a:endParaRPr lang="en-US" altLang="en-US" i="1"/>
          </a:p>
          <a:p>
            <a:pPr marL="0" indent="0">
              <a:spcBef>
                <a:spcPct val="0"/>
              </a:spcBef>
              <a:buFont typeface="Arial" panose="020B0604020202020204" pitchFamily="34" charset="0"/>
              <a:buNone/>
            </a:pPr>
            <a:endParaRPr lang="en-US" altLang="en-US" i="1"/>
          </a:p>
        </p:txBody>
      </p:sp>
      <p:sp>
        <p:nvSpPr>
          <p:cNvPr id="48131" name="Slide Number Placeholder 1">
            <a:extLst>
              <a:ext uri="{FF2B5EF4-FFF2-40B4-BE49-F238E27FC236}">
                <a16:creationId xmlns:a16="http://schemas.microsoft.com/office/drawing/2014/main" id="{3AC81EDB-BC85-BCC3-757E-1EFE78BC7C0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0CCE4-8D21-4A80-B176-EAF17A44362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48132" name="Title 3">
            <a:extLst>
              <a:ext uri="{FF2B5EF4-FFF2-40B4-BE49-F238E27FC236}">
                <a16:creationId xmlns:a16="http://schemas.microsoft.com/office/drawing/2014/main" id="{B31B2351-B251-4D02-BB88-EF01227F499B}"/>
              </a:ext>
            </a:extLst>
          </p:cNvPr>
          <p:cNvSpPr>
            <a:spLocks noGrp="1" noChangeArrowheads="1"/>
          </p:cNvSpPr>
          <p:nvPr>
            <p:ph type="title"/>
          </p:nvPr>
        </p:nvSpPr>
        <p:spPr bwMode="auto">
          <a:xfrm>
            <a:off x="0" y="419100"/>
            <a:ext cx="82296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700"/>
              <a:t>ADAPTIVE EQUIPMENT ALLOWANCE (continued)</a:t>
            </a:r>
          </a:p>
        </p:txBody>
      </p:sp>
    </p:spTree>
  </p:cSld>
  <p:clrMapOvr>
    <a:masterClrMapping/>
  </p:clrMapOvr>
  <p:transition spd="slow"/>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a:extLst>
              <a:ext uri="{FF2B5EF4-FFF2-40B4-BE49-F238E27FC236}">
                <a16:creationId xmlns:a16="http://schemas.microsoft.com/office/drawing/2014/main" id="{D18D9C35-7C6C-D1E4-3CCB-D1A93BF3029C}"/>
              </a:ext>
            </a:extLst>
          </p:cNvPr>
          <p:cNvSpPr>
            <a:spLocks noGrp="1" noChangeArrowheads="1"/>
          </p:cNvSpPr>
          <p:nvPr>
            <p:ph idx="1"/>
          </p:nvPr>
        </p:nvSpPr>
        <p:spPr bwMode="auto">
          <a:xfrm>
            <a:off x="609600" y="1463675"/>
            <a:ext cx="10972800"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t>A veteran or servicemember must have one of the following disabilities to qualify for adaptive equipment:</a:t>
            </a:r>
          </a:p>
          <a:p>
            <a:pPr marL="0" indent="0">
              <a:buFont typeface="Arial" panose="020B0604020202020204" pitchFamily="34" charset="0"/>
              <a:buNone/>
            </a:pPr>
            <a:endParaRPr lang="en-US" altLang="en-US"/>
          </a:p>
          <a:p>
            <a:pPr lvl="1"/>
            <a:r>
              <a:rPr lang="en-US" altLang="en-US" sz="2300"/>
              <a:t>Loss, or permanent loss of use, of one or both feet</a:t>
            </a:r>
          </a:p>
          <a:p>
            <a:pPr lvl="1"/>
            <a:r>
              <a:rPr lang="en-US" altLang="en-US" sz="2300"/>
              <a:t>Loss, or permanent loss of use, of one or both hands</a:t>
            </a:r>
          </a:p>
          <a:p>
            <a:pPr lvl="1"/>
            <a:r>
              <a:rPr lang="en-US" altLang="en-US" sz="2300"/>
              <a:t>Impairment of vision 20/200 or less in better eye with correction or peripheral field less than 20 degrees,</a:t>
            </a:r>
          </a:p>
          <a:p>
            <a:pPr lvl="1"/>
            <a:r>
              <a:rPr lang="en-US" altLang="en-US" sz="2300"/>
              <a:t>Severe burns causing contracture which limits motion of limbs,</a:t>
            </a:r>
          </a:p>
          <a:p>
            <a:pPr lvl="1"/>
            <a:r>
              <a:rPr lang="en-US" altLang="en-US" sz="2300"/>
              <a:t>Amyotrophic lateral sclerosis (ALS)</a:t>
            </a:r>
          </a:p>
          <a:p>
            <a:pPr lvl="1"/>
            <a:r>
              <a:rPr lang="en-US" altLang="en-US" sz="2300"/>
              <a:t>Ankyloses of one or both knees or one or both hips</a:t>
            </a:r>
          </a:p>
          <a:p>
            <a:pPr marL="0" indent="0">
              <a:buFont typeface="Arial" panose="020B0604020202020204" pitchFamily="34" charset="0"/>
              <a:buNone/>
            </a:pPr>
            <a:endParaRPr lang="en-US" altLang="en-US"/>
          </a:p>
        </p:txBody>
      </p:sp>
      <p:sp>
        <p:nvSpPr>
          <p:cNvPr id="50179" name="Slide Number Placeholder 3">
            <a:extLst>
              <a:ext uri="{FF2B5EF4-FFF2-40B4-BE49-F238E27FC236}">
                <a16:creationId xmlns:a16="http://schemas.microsoft.com/office/drawing/2014/main" id="{5192975B-1327-CB38-E9F0-155A4B0379D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91F24A-AB0F-4DCF-96E3-A9232309E6E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114</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0180" name="Title 1">
            <a:extLst>
              <a:ext uri="{FF2B5EF4-FFF2-40B4-BE49-F238E27FC236}">
                <a16:creationId xmlns:a16="http://schemas.microsoft.com/office/drawing/2014/main" id="{DAF07D3D-322B-166B-C066-84699C8D0E89}"/>
              </a:ext>
            </a:extLst>
          </p:cNvPr>
          <p:cNvSpPr>
            <a:spLocks noGrp="1" noChangeArrowheads="1"/>
          </p:cNvSpPr>
          <p:nvPr>
            <p:ph type="title"/>
          </p:nvPr>
        </p:nvSpPr>
        <p:spPr bwMode="auto">
          <a:xfrm>
            <a:off x="0" y="704850"/>
            <a:ext cx="6096000" cy="536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700"/>
              <a:t>ADAPTIVE EQUIPMENT ELIGIBILITY</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a:extLst>
              <a:ext uri="{FF2B5EF4-FFF2-40B4-BE49-F238E27FC236}">
                <a16:creationId xmlns:a16="http://schemas.microsoft.com/office/drawing/2014/main" id="{AD73A525-3FB6-F810-00BF-14A526FF8937}"/>
              </a:ext>
            </a:extLst>
          </p:cNvPr>
          <p:cNvSpPr>
            <a:spLocks noGrp="1" noChangeArrowheads="1"/>
          </p:cNvSpPr>
          <p:nvPr>
            <p:ph idx="1"/>
          </p:nvPr>
        </p:nvSpPr>
        <p:spPr>
          <a:xfrm>
            <a:off x="609600" y="1371600"/>
            <a:ext cx="9829800" cy="4267200"/>
          </a:xfrm>
        </p:spPr>
        <p:txBody>
          <a:bodyPr rtlCol="0">
            <a:noAutofit/>
          </a:bodyPr>
          <a:lstStyle/>
          <a:p>
            <a:pPr>
              <a:defRPr/>
            </a:pPr>
            <a:r>
              <a:rPr lang="en-US" altLang="en-US" dirty="0"/>
              <a:t>A disability which is acquired as a result of treatment in a VA medical facility </a:t>
            </a:r>
            <a:r>
              <a:rPr lang="en-US" altLang="en-US" b="1" dirty="0">
                <a:solidFill>
                  <a:srgbClr val="FF0000"/>
                </a:solidFill>
              </a:rPr>
              <a:t>(38 USC 1151) </a:t>
            </a:r>
            <a:r>
              <a:rPr lang="en-US" altLang="en-US" dirty="0"/>
              <a:t>or as a result of training under 38 USC Chapter 31 (compensated work therapy), even though compensation is payable, does not qualify a veteran for these benefits.</a:t>
            </a:r>
          </a:p>
          <a:p>
            <a:pPr marL="0" indent="0">
              <a:buFont typeface="Arial" panose="020B0604020202020204" pitchFamily="34" charset="0"/>
              <a:buNone/>
              <a:defRPr/>
            </a:pPr>
            <a:endParaRPr lang="en-US" altLang="en-US" dirty="0"/>
          </a:p>
          <a:p>
            <a:pPr>
              <a:defRPr/>
            </a:pPr>
            <a:r>
              <a:rPr lang="en-US" altLang="en-US" dirty="0"/>
              <a:t>Even though compensation may be payable under </a:t>
            </a:r>
            <a:r>
              <a:rPr lang="en-US" altLang="en-US" b="1" dirty="0">
                <a:solidFill>
                  <a:srgbClr val="FF0000"/>
                </a:solidFill>
              </a:rPr>
              <a:t>38 CFR 3.383</a:t>
            </a:r>
            <a:r>
              <a:rPr lang="en-US" altLang="en-US" dirty="0"/>
              <a:t>, claimants </a:t>
            </a:r>
            <a:r>
              <a:rPr lang="en-US" altLang="en-US" i="1" u="sng" dirty="0"/>
              <a:t>do not qualify </a:t>
            </a:r>
            <a:r>
              <a:rPr lang="en-US" altLang="en-US" dirty="0"/>
              <a:t> for adaptive equipment based on a loss of paired SC and NSC organs or extremities. </a:t>
            </a:r>
            <a:r>
              <a:rPr lang="en-US" altLang="en-US" b="1" dirty="0">
                <a:solidFill>
                  <a:srgbClr val="FF0000"/>
                </a:solidFill>
              </a:rPr>
              <a:t>(38 USC 1160)</a:t>
            </a:r>
            <a:endParaRPr lang="en-US" altLang="en-US" b="1" i="1" u="sng" dirty="0">
              <a:solidFill>
                <a:srgbClr val="FF0000"/>
              </a:solidFill>
            </a:endParaRPr>
          </a:p>
          <a:p>
            <a:pPr marL="742950" lvl="1" indent="-285750">
              <a:buClr>
                <a:schemeClr val="accent1">
                  <a:lumMod val="60000"/>
                  <a:lumOff val="40000"/>
                </a:schemeClr>
              </a:buClr>
              <a:defRPr/>
            </a:pPr>
            <a:endParaRPr lang="en-US" altLang="en-US" dirty="0"/>
          </a:p>
        </p:txBody>
      </p:sp>
      <p:sp>
        <p:nvSpPr>
          <p:cNvPr id="52227" name="Slide Number Placeholder 1">
            <a:extLst>
              <a:ext uri="{FF2B5EF4-FFF2-40B4-BE49-F238E27FC236}">
                <a16:creationId xmlns:a16="http://schemas.microsoft.com/office/drawing/2014/main" id="{CC1D9202-3E89-6E5A-FB44-FD9B57F6C4B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B3D5D6-B075-4A0F-AD15-1137F7199CB9}"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2228" name="Title 1">
            <a:extLst>
              <a:ext uri="{FF2B5EF4-FFF2-40B4-BE49-F238E27FC236}">
                <a16:creationId xmlns:a16="http://schemas.microsoft.com/office/drawing/2014/main" id="{65658F05-6E87-62DE-34C4-EA2B5633568D}"/>
              </a:ext>
            </a:extLst>
          </p:cNvPr>
          <p:cNvSpPr>
            <a:spLocks noGrp="1" noChangeArrowheads="1"/>
          </p:cNvSpPr>
          <p:nvPr>
            <p:ph type="title"/>
          </p:nvPr>
        </p:nvSpPr>
        <p:spPr bwMode="auto">
          <a:xfrm>
            <a:off x="0" y="484188"/>
            <a:ext cx="8229600" cy="735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700"/>
              <a:t>ADAPTIVE EQUIPMENT ELIGIBILITY</a:t>
            </a:r>
          </a:p>
        </p:txBody>
      </p:sp>
    </p:spTree>
  </p:cSld>
  <p:clrMapOvr>
    <a:masterClrMapping/>
  </p:clrMapOvr>
  <p:transition spd="slow"/>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A6C2839-D5EC-3DFC-0E78-BEA379D2764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B0058F2-A4F2-4377-A7E5-D067FA52A24F}" type="slidenum">
              <a:rPr kumimoji="0" lang="en-US" altLang="en-US" sz="2400" b="0" i="0" u="none" strike="noStrike" kern="1200" cap="none" spc="0" normalizeH="0" baseline="0" noProof="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
        <p:nvSpPr>
          <p:cNvPr id="54275" name="Rectangle 2">
            <a:extLst>
              <a:ext uri="{FF2B5EF4-FFF2-40B4-BE49-F238E27FC236}">
                <a16:creationId xmlns:a16="http://schemas.microsoft.com/office/drawing/2014/main" id="{01750045-2A31-6FBD-A6D3-22E09D7A1CD2}"/>
              </a:ext>
            </a:extLst>
          </p:cNvPr>
          <p:cNvSpPr>
            <a:spLocks noGrp="1" noChangeArrowheads="1"/>
          </p:cNvSpPr>
          <p:nvPr>
            <p:ph type="title"/>
          </p:nvPr>
        </p:nvSpPr>
        <p:spPr bwMode="auto">
          <a:xfrm>
            <a:off x="0" y="0"/>
            <a:ext cx="8764588" cy="1225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Home Improvements and Structural Alterations (HISA)</a:t>
            </a:r>
          </a:p>
        </p:txBody>
      </p:sp>
      <p:sp>
        <p:nvSpPr>
          <p:cNvPr id="41988" name="Rectangle 3">
            <a:extLst>
              <a:ext uri="{FF2B5EF4-FFF2-40B4-BE49-F238E27FC236}">
                <a16:creationId xmlns:a16="http://schemas.microsoft.com/office/drawing/2014/main" id="{1894936D-38E6-CD4B-C079-AC65DD000518}"/>
              </a:ext>
            </a:extLst>
          </p:cNvPr>
          <p:cNvSpPr>
            <a:spLocks noGrp="1" noChangeArrowheads="1"/>
          </p:cNvSpPr>
          <p:nvPr>
            <p:ph type="body" idx="1"/>
          </p:nvPr>
        </p:nvSpPr>
        <p:spPr bwMode="auto">
          <a:xfrm>
            <a:off x="460375" y="1387475"/>
            <a:ext cx="10515600" cy="5407025"/>
          </a:xfrm>
        </p:spPr>
        <p:txBody>
          <a:bodyPr vert="horz" wrap="square" lIns="91440" tIns="45720" rIns="91440" bIns="45720" numCol="1" anchor="t" anchorCtr="0" compatLnSpc="1">
            <a:prstTxWarp prst="textNoShape">
              <a:avLst/>
            </a:prstTxWarp>
          </a:bodyPr>
          <a:lstStyle/>
          <a:p>
            <a:pPr eaLnBrk="1" hangingPunct="1">
              <a:defRPr/>
            </a:pPr>
            <a:r>
              <a:rPr lang="en-US" altLang="en-US" dirty="0"/>
              <a:t>The HISA benefit provides home improvements and structural alterations necessary only to ensure the continuation of treatment and/or to provide access to the home or to essential lavatory and sanitary facilities authorized under. </a:t>
            </a:r>
          </a:p>
          <a:p>
            <a:pPr>
              <a:spcBef>
                <a:spcPts val="0"/>
              </a:spcBef>
              <a:defRPr/>
            </a:pPr>
            <a:endParaRPr lang="en-US" altLang="en-US" sz="1000" dirty="0"/>
          </a:p>
          <a:p>
            <a:pPr>
              <a:spcBef>
                <a:spcPts val="0"/>
              </a:spcBef>
              <a:defRPr/>
            </a:pPr>
            <a:r>
              <a:rPr lang="en-US" altLang="en-US" dirty="0"/>
              <a:t>Lifetime benefit up to $6,800 may be provided for:</a:t>
            </a:r>
          </a:p>
          <a:p>
            <a:pPr lvl="1" eaLnBrk="1" hangingPunct="1">
              <a:buSzPct val="100000"/>
              <a:defRPr/>
            </a:pPr>
            <a:r>
              <a:rPr lang="en-US" altLang="en-US" sz="2000" dirty="0"/>
              <a:t>Veterans and Servicemembers who have a Service-connected condition that requires an adaptation</a:t>
            </a:r>
          </a:p>
          <a:p>
            <a:pPr lvl="1" eaLnBrk="1" hangingPunct="1">
              <a:buSzPct val="100000"/>
              <a:defRPr/>
            </a:pPr>
            <a:r>
              <a:rPr lang="en-US" altLang="en-US" sz="2000" dirty="0"/>
              <a:t>Veteran rated 50% or more and requires an adaptation even if the condition requiring the adaptation is not S/C</a:t>
            </a:r>
          </a:p>
          <a:p>
            <a:pPr marL="742950" lvl="1" indent="-285750">
              <a:spcBef>
                <a:spcPts val="0"/>
              </a:spcBef>
              <a:buSzPct val="100000"/>
              <a:defRPr/>
            </a:pPr>
            <a:endParaRPr lang="en-US" altLang="en-US" sz="2000" dirty="0"/>
          </a:p>
          <a:p>
            <a:pPr>
              <a:spcBef>
                <a:spcPts val="0"/>
              </a:spcBef>
              <a:defRPr/>
            </a:pPr>
            <a:r>
              <a:rPr lang="en-US" altLang="en-US" dirty="0"/>
              <a:t>Lifetime benefit up to $2,000 may be provided for: </a:t>
            </a:r>
          </a:p>
          <a:p>
            <a:pPr lvl="1" eaLnBrk="1" hangingPunct="1">
              <a:buSzPct val="100000"/>
              <a:defRPr/>
            </a:pPr>
            <a:r>
              <a:rPr lang="en-US" altLang="en-US" sz="2000" dirty="0"/>
              <a:t>Non-service-connected Veterans </a:t>
            </a:r>
          </a:p>
          <a:p>
            <a:pPr>
              <a:defRPr/>
            </a:pPr>
            <a:endParaRPr lang="en-US" altLang="en-US" sz="28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Content Placeholder 2">
            <a:extLst>
              <a:ext uri="{FF2B5EF4-FFF2-40B4-BE49-F238E27FC236}">
                <a16:creationId xmlns:a16="http://schemas.microsoft.com/office/drawing/2014/main" id="{55044400-F1A1-B895-EF01-31032E07A719}"/>
              </a:ext>
            </a:extLst>
          </p:cNvPr>
          <p:cNvSpPr>
            <a:spLocks noGrp="1" noChangeArrowheads="1"/>
          </p:cNvSpPr>
          <p:nvPr>
            <p:ph idx="1"/>
          </p:nvPr>
        </p:nvSpPr>
        <p:spPr bwMode="auto">
          <a:xfrm>
            <a:off x="609600" y="1258888"/>
            <a:ext cx="10972800" cy="48815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tLang="en-US"/>
          </a:p>
          <a:p>
            <a:r>
              <a:rPr lang="en-US" altLang="en-US"/>
              <a:t>SAH and SHA eligible Veterans will also likely be eligible for  Home Improvements and Structural Alterations (HISA)</a:t>
            </a:r>
          </a:p>
          <a:p>
            <a:endParaRPr lang="en-US" altLang="en-US"/>
          </a:p>
          <a:p>
            <a:r>
              <a:rPr lang="en-US" altLang="en-US"/>
              <a:t>HISA  can provide additional funds for needed home modifications </a:t>
            </a:r>
          </a:p>
          <a:p>
            <a:endParaRPr lang="en-US" altLang="en-US"/>
          </a:p>
          <a:p>
            <a:r>
              <a:rPr lang="en-US" altLang="en-US"/>
              <a:t>The HISA grant may be used in conjunction with either the SAH or SHA grants</a:t>
            </a:r>
          </a:p>
        </p:txBody>
      </p:sp>
      <p:sp>
        <p:nvSpPr>
          <p:cNvPr id="55299" name="Slide Number Placeholder 3">
            <a:extLst>
              <a:ext uri="{FF2B5EF4-FFF2-40B4-BE49-F238E27FC236}">
                <a16:creationId xmlns:a16="http://schemas.microsoft.com/office/drawing/2014/main" id="{33D0B000-7719-C579-6564-7930258654E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4FF5097-5B22-4CE9-8AD1-5C45A554A77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5300" name="Title 4">
            <a:extLst>
              <a:ext uri="{FF2B5EF4-FFF2-40B4-BE49-F238E27FC236}">
                <a16:creationId xmlns:a16="http://schemas.microsoft.com/office/drawing/2014/main" id="{03BB2A95-5366-ACC3-EAE6-4F44C26DC295}"/>
              </a:ext>
            </a:extLst>
          </p:cNvPr>
          <p:cNvSpPr>
            <a:spLocks noGrp="1" noChangeArrowheads="1"/>
          </p:cNvSpPr>
          <p:nvPr>
            <p:ph type="title"/>
          </p:nvPr>
        </p:nvSpPr>
        <p:spPr bwMode="auto">
          <a:xfrm>
            <a:off x="0" y="701675"/>
            <a:ext cx="3276600" cy="557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HISA</a:t>
            </a:r>
            <a:r>
              <a:rPr lang="en-US" altLang="en-US" sz="2700"/>
              <a:t> (continued)</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Content Placeholder 4">
            <a:extLst>
              <a:ext uri="{FF2B5EF4-FFF2-40B4-BE49-F238E27FC236}">
                <a16:creationId xmlns:a16="http://schemas.microsoft.com/office/drawing/2014/main" id="{494DCF1A-8FE8-C49E-E74F-EC24AAE5EC7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44725" y="1616075"/>
            <a:ext cx="7299325" cy="4830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Slide Number Placeholder 3">
            <a:extLst>
              <a:ext uri="{FF2B5EF4-FFF2-40B4-BE49-F238E27FC236}">
                <a16:creationId xmlns:a16="http://schemas.microsoft.com/office/drawing/2014/main" id="{990B08A9-282D-70AF-1952-7BBED95F51A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A266E1-5C1F-47BB-AD30-81B43283D92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6324" name="Title 4">
            <a:extLst>
              <a:ext uri="{FF2B5EF4-FFF2-40B4-BE49-F238E27FC236}">
                <a16:creationId xmlns:a16="http://schemas.microsoft.com/office/drawing/2014/main" id="{F4077AFF-78BE-2DF3-EE7A-A72CD71CCF5D}"/>
              </a:ext>
            </a:extLst>
          </p:cNvPr>
          <p:cNvSpPr>
            <a:spLocks noGrp="1" noChangeArrowheads="1"/>
          </p:cNvSpPr>
          <p:nvPr>
            <p:ph type="title"/>
          </p:nvPr>
        </p:nvSpPr>
        <p:spPr bwMode="auto">
          <a:xfrm>
            <a:off x="0" y="588963"/>
            <a:ext cx="3621088"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HISA</a:t>
            </a:r>
            <a:r>
              <a:rPr lang="en-US" altLang="en-US" sz="2700"/>
              <a:t> (continued)</a:t>
            </a:r>
          </a:p>
        </p:txBody>
      </p:sp>
      <p:sp>
        <p:nvSpPr>
          <p:cNvPr id="56325" name="Rectangle 7">
            <a:extLst>
              <a:ext uri="{FF2B5EF4-FFF2-40B4-BE49-F238E27FC236}">
                <a16:creationId xmlns:a16="http://schemas.microsoft.com/office/drawing/2014/main" id="{2EF976CA-A95C-B8D4-E5FF-F0CEA3F9CCE7}"/>
              </a:ext>
            </a:extLst>
          </p:cNvPr>
          <p:cNvSpPr>
            <a:spLocks noChangeArrowheads="1"/>
          </p:cNvSpPr>
          <p:nvPr/>
        </p:nvSpPr>
        <p:spPr bwMode="auto">
          <a:xfrm>
            <a:off x="2574925" y="1676400"/>
            <a:ext cx="3429000" cy="477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461963" indent="-176213">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sng"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COMMONLY APPROVED</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Permanent Ramps that allow entrance to or exit from the residence</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Access to kitchen or bathroom sinks or counters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Entrance pathways or driveways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Plumbing;</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Electrical systems/outlets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Hardwood flooring</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Door latches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Roll-in showers/ Walk-in bathtubs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Widening doorways to essential lavatories or sanitary facilities</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Interior and exterior lighting</a:t>
            </a:r>
          </a:p>
          <a:p>
            <a:pPr marL="461963" marR="0" lvl="1" indent="-176213"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Costs related to taxes, permits, inspections fees, which are required by local ordinances</a:t>
            </a:r>
          </a:p>
        </p:txBody>
      </p:sp>
      <p:sp>
        <p:nvSpPr>
          <p:cNvPr id="56326" name="Rectangle 8">
            <a:extLst>
              <a:ext uri="{FF2B5EF4-FFF2-40B4-BE49-F238E27FC236}">
                <a16:creationId xmlns:a16="http://schemas.microsoft.com/office/drawing/2014/main" id="{4270A521-1BBF-D608-BB4F-58D09CF0F7A5}"/>
              </a:ext>
            </a:extLst>
          </p:cNvPr>
          <p:cNvSpPr>
            <a:spLocks noChangeArrowheads="1"/>
          </p:cNvSpPr>
          <p:nvPr/>
        </p:nvSpPr>
        <p:spPr bwMode="auto">
          <a:xfrm>
            <a:off x="6019800" y="1766888"/>
            <a:ext cx="320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461963" indent="-236538">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600" b="1" i="0" u="sng"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COMMONLY DISAPPROVED</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New home construction</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Spa or Jacuzzi type tubs</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Exterior decking</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Any alterations or modifications that the property owner is required to furnish under the Americans with Disabilities Act due to commercial zoning </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Home Security Systems</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Elevators</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Pathways that lead to workshops and barns</a:t>
            </a:r>
          </a:p>
          <a:p>
            <a:pPr marL="461963" marR="0" lvl="1" indent="-236538"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16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Regular home maintenance routine repairs (e.g. replacement of roofs, furnaces, or air conditioners)</a:t>
            </a:r>
          </a:p>
        </p:txBody>
      </p:sp>
      <p:sp>
        <p:nvSpPr>
          <p:cNvPr id="2" name="Up Arrow 1">
            <a:extLst>
              <a:ext uri="{FF2B5EF4-FFF2-40B4-BE49-F238E27FC236}">
                <a16:creationId xmlns:a16="http://schemas.microsoft.com/office/drawing/2014/main" id="{798C4705-FEC0-A03F-DC58-8D6A92190558}"/>
              </a:ext>
            </a:extLst>
          </p:cNvPr>
          <p:cNvSpPr/>
          <p:nvPr/>
        </p:nvSpPr>
        <p:spPr>
          <a:xfrm>
            <a:off x="1558613" y="1711563"/>
            <a:ext cx="685800" cy="4481512"/>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vert="vert27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rPr>
              <a:t>Commonly Approved</a:t>
            </a:r>
          </a:p>
        </p:txBody>
      </p:sp>
      <p:sp>
        <p:nvSpPr>
          <p:cNvPr id="3" name="Down Arrow 2">
            <a:extLst>
              <a:ext uri="{FF2B5EF4-FFF2-40B4-BE49-F238E27FC236}">
                <a16:creationId xmlns:a16="http://schemas.microsoft.com/office/drawing/2014/main" id="{F60214CC-D459-28D0-D98B-36E88A709B69}"/>
              </a:ext>
            </a:extLst>
          </p:cNvPr>
          <p:cNvSpPr/>
          <p:nvPr/>
        </p:nvSpPr>
        <p:spPr>
          <a:xfrm>
            <a:off x="9545638" y="1733550"/>
            <a:ext cx="625475" cy="4589463"/>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vert="vert"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Times New Roman"/>
                <a:ea typeface="+mn-ea"/>
                <a:cs typeface="Times New Roman" panose="02020603050405020304" pitchFamily="18" charset="0"/>
              </a:rPr>
              <a:t>Commonly Disapproved</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a:extLst>
              <a:ext uri="{FF2B5EF4-FFF2-40B4-BE49-F238E27FC236}">
                <a16:creationId xmlns:a16="http://schemas.microsoft.com/office/drawing/2014/main" id="{23D6D781-140A-19C5-6EEC-ACB5D6421A1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F36DDA-07AF-4FF6-872E-4B45FD64FCB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57347" name="Title 1">
            <a:extLst>
              <a:ext uri="{FF2B5EF4-FFF2-40B4-BE49-F238E27FC236}">
                <a16:creationId xmlns:a16="http://schemas.microsoft.com/office/drawing/2014/main" id="{B11ED34F-3CAE-E1D7-E336-F38BE7F710BA}"/>
              </a:ext>
            </a:extLst>
          </p:cNvPr>
          <p:cNvSpPr>
            <a:spLocks noGrp="1" noChangeArrowheads="1"/>
          </p:cNvSpPr>
          <p:nvPr>
            <p:ph type="title"/>
          </p:nvPr>
        </p:nvSpPr>
        <p:spPr bwMode="auto">
          <a:xfrm>
            <a:off x="0" y="731838"/>
            <a:ext cx="3140075" cy="509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HISA</a:t>
            </a:r>
            <a:r>
              <a:rPr lang="en-US" altLang="en-US" sz="2700"/>
              <a:t> (continued)</a:t>
            </a:r>
          </a:p>
        </p:txBody>
      </p:sp>
      <p:sp>
        <p:nvSpPr>
          <p:cNvPr id="14" name="Freeform 13">
            <a:extLst>
              <a:ext uri="{FF2B5EF4-FFF2-40B4-BE49-F238E27FC236}">
                <a16:creationId xmlns:a16="http://schemas.microsoft.com/office/drawing/2014/main" id="{EFE2C6B8-60CB-8E72-546E-8E94A293F1BB}"/>
              </a:ext>
            </a:extLst>
          </p:cNvPr>
          <p:cNvSpPr/>
          <p:nvPr/>
        </p:nvSpPr>
        <p:spPr bwMode="auto">
          <a:xfrm>
            <a:off x="1981200" y="5383213"/>
            <a:ext cx="8229600" cy="314325"/>
          </a:xfrm>
          <a:custGeom>
            <a:avLst/>
            <a:gdLst>
              <a:gd name="connsiteX0" fmla="*/ 0 w 8229600"/>
              <a:gd name="connsiteY0" fmla="*/ 0 h 314640"/>
              <a:gd name="connsiteX1" fmla="*/ 8229600 w 8229600"/>
              <a:gd name="connsiteY1" fmla="*/ 0 h 314640"/>
              <a:gd name="connsiteX2" fmla="*/ 8229600 w 8229600"/>
              <a:gd name="connsiteY2" fmla="*/ 314640 h 314640"/>
              <a:gd name="connsiteX3" fmla="*/ 0 w 8229600"/>
              <a:gd name="connsiteY3" fmla="*/ 314640 h 314640"/>
              <a:gd name="connsiteX4" fmla="*/ 0 w 8229600"/>
              <a:gd name="connsiteY4" fmla="*/ 0 h 31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29600" h="314640">
                <a:moveTo>
                  <a:pt x="0" y="0"/>
                </a:moveTo>
                <a:lnTo>
                  <a:pt x="8229600" y="0"/>
                </a:lnTo>
                <a:lnTo>
                  <a:pt x="8229600" y="314640"/>
                </a:lnTo>
                <a:lnTo>
                  <a:pt x="0" y="31464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lIns="261290" tIns="21590" rIns="120904" bIns="21590" spcCol="1270"/>
          <a:lstStyle/>
          <a:p>
            <a:pPr marL="114300" marR="0" lvl="1" indent="-114300" algn="l" defTabSz="577850" rtl="0" eaLnBrk="0" fontAlgn="base" latinLnBrk="0" hangingPunct="0">
              <a:lnSpc>
                <a:spcPct val="90000"/>
              </a:lnSpc>
              <a:spcBef>
                <a:spcPct val="0"/>
              </a:spcBef>
              <a:spcAft>
                <a:spcPct val="20000"/>
              </a:spcAft>
              <a:buClrTx/>
              <a:buSzTx/>
              <a:buFontTx/>
              <a:buChar char="••"/>
              <a:tabLst/>
              <a:defRPr/>
            </a:pPr>
            <a:endParaRPr kumimoji="0" lang="en-US" sz="1300" b="0" i="0" u="none" strike="noStrike" kern="1200" cap="none" spc="0" normalizeH="0" baseline="0" noProof="0">
              <a:ln>
                <a:noFill/>
              </a:ln>
              <a:solidFill>
                <a:srgbClr val="000000">
                  <a:hueOff val="0"/>
                  <a:satOff val="0"/>
                  <a:lumOff val="0"/>
                  <a:alphaOff val="0"/>
                </a:srgbClr>
              </a:solidFill>
              <a:effectLst/>
              <a:uLnTx/>
              <a:uFillTx/>
              <a:latin typeface="Times New Roman"/>
              <a:ea typeface="+mn-ea"/>
              <a:cs typeface="Arial"/>
            </a:endParaRPr>
          </a:p>
        </p:txBody>
      </p:sp>
      <p:sp>
        <p:nvSpPr>
          <p:cNvPr id="57349" name="Rectangle 1">
            <a:extLst>
              <a:ext uri="{FF2B5EF4-FFF2-40B4-BE49-F238E27FC236}">
                <a16:creationId xmlns:a16="http://schemas.microsoft.com/office/drawing/2014/main" id="{69CF8C74-6693-3B25-0E5E-35A7E5D3ADF0}"/>
              </a:ext>
            </a:extLst>
          </p:cNvPr>
          <p:cNvSpPr>
            <a:spLocks noChangeArrowheads="1"/>
          </p:cNvSpPr>
          <p:nvPr/>
        </p:nvSpPr>
        <p:spPr bwMode="auto">
          <a:xfrm>
            <a:off x="609600" y="1447800"/>
            <a:ext cx="109728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225425" defTabSz="755650">
              <a:defRPr>
                <a:solidFill>
                  <a:schemeClr val="tx1"/>
                </a:solidFill>
                <a:latin typeface="Arial" panose="020B0604020202020204" pitchFamily="34" charset="0"/>
                <a:cs typeface="Arial" panose="020B0604020202020204" pitchFamily="34" charset="0"/>
              </a:defRPr>
            </a:lvl1pPr>
            <a:lvl2pPr marL="342900" indent="-225425" defTabSz="755650">
              <a:defRPr>
                <a:solidFill>
                  <a:schemeClr val="tx1"/>
                </a:solidFill>
                <a:latin typeface="Arial" panose="020B0604020202020204" pitchFamily="34" charset="0"/>
                <a:cs typeface="Arial" panose="020B0604020202020204" pitchFamily="34" charset="0"/>
              </a:defRPr>
            </a:lvl2pPr>
            <a:lvl3pPr marL="1143000" indent="-228600" defTabSz="755650">
              <a:defRPr>
                <a:solidFill>
                  <a:schemeClr val="tx1"/>
                </a:solidFill>
                <a:latin typeface="Arial" panose="020B0604020202020204" pitchFamily="34" charset="0"/>
                <a:cs typeface="Arial" panose="020B0604020202020204" pitchFamily="34" charset="0"/>
              </a:defRPr>
            </a:lvl3pPr>
            <a:lvl4pPr marL="800100" indent="-225425" defTabSz="755650">
              <a:defRPr>
                <a:solidFill>
                  <a:schemeClr val="tx1"/>
                </a:solidFill>
                <a:latin typeface="Arial" panose="020B0604020202020204" pitchFamily="34" charset="0"/>
                <a:cs typeface="Arial" panose="020B0604020202020204" pitchFamily="34" charset="0"/>
              </a:defRPr>
            </a:lvl4pPr>
            <a:lvl5pPr marL="2057400" indent="-228600" defTabSz="755650">
              <a:defRPr>
                <a:solidFill>
                  <a:schemeClr val="tx1"/>
                </a:solidFill>
                <a:latin typeface="Arial" panose="020B0604020202020204" pitchFamily="34" charset="0"/>
                <a:cs typeface="Arial" panose="020B0604020202020204" pitchFamily="34" charset="0"/>
              </a:defRPr>
            </a:lvl5pPr>
            <a:lvl6pPr marL="25146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75565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342900" marR="0" lvl="0" indent="-225425" algn="l" defTabSz="755650" rtl="0" eaLnBrk="0" fontAlgn="base" latinLnBrk="0" hangingPunct="0">
              <a:lnSpc>
                <a:spcPct val="90000"/>
              </a:lnSpc>
              <a:spcBef>
                <a:spcPct val="0"/>
              </a:spcBef>
              <a:spcAft>
                <a:spcPct val="35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What is needed for HISA:</a:t>
            </a:r>
          </a:p>
          <a:p>
            <a:pPr marL="342900" marR="0" lvl="0" indent="-225425" algn="l" defTabSz="755650" rtl="0" eaLnBrk="0" fontAlgn="base" latinLnBrk="0" hangingPunct="0">
              <a:lnSpc>
                <a:spcPct val="90000"/>
              </a:lnSpc>
              <a:spcBef>
                <a:spcPct val="0"/>
              </a:spcBef>
              <a:spcAft>
                <a:spcPct val="35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 prescription from a VA physician that includes:</a:t>
            </a:r>
          </a:p>
          <a:p>
            <a:pPr marL="800100" marR="0" lvl="3" indent="-225425" algn="l" defTabSz="755650" rtl="0" eaLnBrk="0" fontAlgn="base" latinLnBrk="0" hangingPunct="0">
              <a:lnSpc>
                <a:spcPct val="90000"/>
              </a:lnSpc>
              <a:spcBef>
                <a:spcPct val="0"/>
              </a:spcBef>
              <a:spcAft>
                <a:spcPct val="20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Beneficiary’s name, address and phone number</a:t>
            </a:r>
          </a:p>
          <a:p>
            <a:pPr marL="800100" marR="0" lvl="3" indent="-225425" algn="l" defTabSz="755650" rtl="0" eaLnBrk="0" fontAlgn="base" latinLnBrk="0" hangingPunct="0">
              <a:lnSpc>
                <a:spcPct val="90000"/>
              </a:lnSpc>
              <a:spcBef>
                <a:spcPct val="0"/>
              </a:spcBef>
              <a:spcAft>
                <a:spcPct val="20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Description of the prescribed improvement or structural alteration</a:t>
            </a:r>
          </a:p>
          <a:p>
            <a:pPr marL="800100" marR="0" lvl="3" indent="-225425" algn="l" defTabSz="755650" rtl="0" eaLnBrk="0" fontAlgn="base" latinLnBrk="0" hangingPunct="0">
              <a:lnSpc>
                <a:spcPct val="90000"/>
              </a:lnSpc>
              <a:spcBef>
                <a:spcPct val="0"/>
              </a:spcBef>
              <a:spcAft>
                <a:spcPct val="20000"/>
              </a:spcAft>
              <a:buClrTx/>
              <a:buSzTx/>
              <a:buFontTx/>
              <a:buChar char="•"/>
              <a:tabLst/>
              <a:defRPr/>
            </a:pPr>
            <a:r>
              <a:rPr kumimoji="0" lang="en-US" altLang="en-US"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The diagnosis and medical justification for the prescribed improvement  or structural alteration</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VA Form 10-0103-HISA application with advance payment request</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Homeowners notarized authorization (if applicant is a renter)</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Written itemized estimate of costs for labor, materials, permits, and inspections</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 color photograph of the unimproved area</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Incomplete applications: if missing documentation is not received within 30 days, VA will notify beneficiary and close application</a:t>
            </a:r>
          </a:p>
          <a:p>
            <a:pPr marL="342900" marR="0" lvl="1" indent="-225425" algn="l" defTabSz="755650" rtl="0" eaLnBrk="0" fontAlgn="base" latinLnBrk="0" hangingPunct="0">
              <a:lnSpc>
                <a:spcPct val="90000"/>
              </a:lnSpc>
              <a:spcBef>
                <a:spcPct val="0"/>
              </a:spcBef>
              <a:spcAft>
                <a:spcPct val="20000"/>
              </a:spcAft>
              <a:buClrTx/>
              <a:buSzTx/>
              <a:buFont typeface="Arial" panose="020B0604020202020204" pitchFamily="34" charset="0"/>
              <a:buChar char="•"/>
              <a:tabLst/>
              <a:defRPr/>
            </a:pPr>
            <a:r>
              <a:rPr kumimoji="0" lang="en-US" altLang="en-US" sz="23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VA will conduct a pre-award inspection of site no later than 30 days after receiving a complete HISA package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A9E11B-CDF9-4BE6-8B7B-8F72834CE213}"/>
              </a:ext>
            </a:extLst>
          </p:cNvPr>
          <p:cNvSpPr>
            <a:spLocks noGrp="1"/>
          </p:cNvSpPr>
          <p:nvPr>
            <p:ph idx="1"/>
          </p:nvPr>
        </p:nvSpPr>
        <p:spPr>
          <a:xfrm>
            <a:off x="134911" y="811139"/>
            <a:ext cx="11829738" cy="3250671"/>
          </a:xfrm>
        </p:spPr>
        <p:txBody>
          <a:bodyPr>
            <a:normAutofit fontScale="85000" lnSpcReduction="20000"/>
          </a:bodyPr>
          <a:lstStyle/>
          <a:p>
            <a:pPr marL="0" indent="0">
              <a:buNone/>
            </a:pPr>
            <a:r>
              <a:rPr lang="en-US" sz="1900" b="1" dirty="0"/>
              <a:t>Advisory Committee on Minority Veterans (ACMV) </a:t>
            </a:r>
            <a:r>
              <a:rPr lang="en-US" sz="1900" dirty="0"/>
              <a:t>is appointed by the Secretary and advises on VA’s administration of benefits and provision of health care and services to minority Veterans. </a:t>
            </a:r>
            <a:r>
              <a:rPr lang="en-US" sz="1600" dirty="0">
                <a:hlinkClick r:id="rId3"/>
              </a:rPr>
              <a:t>Advisory Committee on Minority Veterans - Center for Minority Veterans (CMV) (va.gov)</a:t>
            </a:r>
            <a:br>
              <a:rPr lang="en-US" sz="1900" dirty="0"/>
            </a:br>
            <a:endParaRPr lang="en-US" sz="1900" dirty="0"/>
          </a:p>
          <a:p>
            <a:pPr marL="0" indent="0">
              <a:buNone/>
            </a:pPr>
            <a:r>
              <a:rPr lang="en-US" sz="1900" b="1" dirty="0"/>
              <a:t>Minority Veteran Program (MVP)</a:t>
            </a:r>
            <a:r>
              <a:rPr lang="en-US" sz="1900" dirty="0"/>
              <a:t> increases awareness of minority Veteran-related issues at the local level and to develop strategies for increasing Veterans’ participation in VA healthcare, benefit programs, and other services. This is the Center’s boots on the ground program, and a very important footprint with Minority Veteran Program Coordinators (MVPCs) from VHA, VBA, and NCA as points of contact for local facilities..</a:t>
            </a:r>
          </a:p>
          <a:p>
            <a:pPr marL="0" indent="0">
              <a:buNone/>
            </a:pPr>
            <a:endParaRPr lang="en-US" sz="1900" dirty="0"/>
          </a:p>
          <a:p>
            <a:pPr marL="0" indent="0">
              <a:buNone/>
            </a:pPr>
            <a:r>
              <a:rPr lang="en-US" sz="1900" b="1" dirty="0"/>
              <a:t>CMV Liaisons</a:t>
            </a:r>
            <a:r>
              <a:rPr lang="en-US" sz="1900" dirty="0"/>
              <a:t> provide case management for individual Veterans requesting assistance with accessing VA benefits, health care and services or who believe they have been subject to discrimination while interacting with VA. Liaisons work closely with the MVPCs for resolutions.</a:t>
            </a:r>
          </a:p>
          <a:p>
            <a:pPr marL="0" indent="0">
              <a:buNone/>
            </a:pPr>
            <a:endParaRPr lang="en-US" sz="1900" dirty="0"/>
          </a:p>
          <a:p>
            <a:pPr marL="0" indent="0">
              <a:buNone/>
            </a:pPr>
            <a:r>
              <a:rPr lang="en-US" sz="1900" b="1" dirty="0"/>
              <a:t>Research, Reports and Recommendations</a:t>
            </a:r>
            <a:r>
              <a:rPr lang="en-US" sz="1900" dirty="0"/>
              <a:t> leverage data from across the Department, federal government and other sources to improve outcomes for minority Veterans.  </a:t>
            </a:r>
          </a:p>
          <a:p>
            <a:pPr marL="0" indent="0">
              <a:buNone/>
            </a:pPr>
            <a:endParaRPr lang="en-US" sz="1800" dirty="0"/>
          </a:p>
          <a:p>
            <a:pPr marL="0" indent="0">
              <a:buNone/>
            </a:pPr>
            <a:endParaRPr lang="en-US" dirty="0"/>
          </a:p>
          <a:p>
            <a:pPr marL="0" indent="0">
              <a:buNone/>
            </a:pPr>
            <a:endParaRPr lang="en-US" dirty="0"/>
          </a:p>
        </p:txBody>
      </p:sp>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p:txBody>
          <a:bodyPr>
            <a:normAutofit/>
          </a:bodyPr>
          <a:lstStyle/>
          <a:p>
            <a:r>
              <a:rPr lang="en-US" sz="3200" dirty="0"/>
              <a:t>CMV Focus Areas</a:t>
            </a:r>
          </a:p>
        </p:txBody>
      </p:sp>
      <p:sp>
        <p:nvSpPr>
          <p:cNvPr id="8" name="Slide Number Placeholder 2">
            <a:extLst>
              <a:ext uri="{FF2B5EF4-FFF2-40B4-BE49-F238E27FC236}">
                <a16:creationId xmlns:a16="http://schemas.microsoft.com/office/drawing/2014/main" id="{1743DB44-89B0-4693-BAC7-C26713C41130}"/>
              </a:ext>
            </a:extLst>
          </p:cNvPr>
          <p:cNvSpPr>
            <a:spLocks noGrp="1"/>
          </p:cNvSpPr>
          <p:nvPr>
            <p:ph type="sldNum" sz="quarter" idx="12"/>
          </p:nvPr>
        </p:nvSpPr>
        <p:spPr>
          <a:xfrm>
            <a:off x="9250441" y="6400237"/>
            <a:ext cx="2844800" cy="365125"/>
          </a:xfrm>
        </p:spPr>
        <p:txBody>
          <a:bodyPr/>
          <a:lstStyle/>
          <a:p>
            <a:fld id="{D983F1FA-211D-3044-9E35-958DFBC26156}" type="slidenum">
              <a:rPr lang="en-US" smtClean="0">
                <a:solidFill>
                  <a:prstClr val="white"/>
                </a:solidFill>
              </a:rPr>
              <a:pPr/>
              <a:t>12</a:t>
            </a:fld>
            <a:endParaRPr lang="en-US" dirty="0">
              <a:solidFill>
                <a:prstClr val="white"/>
              </a:solidFill>
            </a:endParaRPr>
          </a:p>
        </p:txBody>
      </p:sp>
      <p:pic>
        <p:nvPicPr>
          <p:cNvPr id="3" name="Picture 2" descr="A picture containing posing&#10;&#10;Description automatically generated">
            <a:extLst>
              <a:ext uri="{FF2B5EF4-FFF2-40B4-BE49-F238E27FC236}">
                <a16:creationId xmlns:a16="http://schemas.microsoft.com/office/drawing/2014/main" id="{EA4FC1CB-3638-CB51-DCB4-37F4CAF583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7647" y="4300080"/>
            <a:ext cx="8008883" cy="1861888"/>
          </a:xfrm>
          <a:prstGeom prst="rect">
            <a:avLst/>
          </a:prstGeom>
        </p:spPr>
      </p:pic>
    </p:spTree>
    <p:extLst>
      <p:ext uri="{BB962C8B-B14F-4D97-AF65-F5344CB8AC3E}">
        <p14:creationId xmlns:p14="http://schemas.microsoft.com/office/powerpoint/2010/main" val="6330720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1D7EF7D-35C0-88BA-D20B-DFC3F71C3D3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8731490-0710-4E57-8711-CB50A26E9B14}" type="slidenum">
              <a:rPr kumimoji="0" lang="en-US" altLang="en-US" sz="2400" b="0" i="0" u="none" strike="noStrike" kern="1200" cap="none" spc="0" normalizeH="0" baseline="0" noProof="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
        <p:nvSpPr>
          <p:cNvPr id="59395" name="Rectangle 2">
            <a:extLst>
              <a:ext uri="{FF2B5EF4-FFF2-40B4-BE49-F238E27FC236}">
                <a16:creationId xmlns:a16="http://schemas.microsoft.com/office/drawing/2014/main" id="{A84A6862-DB83-4F4C-9A07-D5D47CD858A2}"/>
              </a:ext>
            </a:extLst>
          </p:cNvPr>
          <p:cNvSpPr>
            <a:spLocks noGrp="1" noChangeArrowheads="1"/>
          </p:cNvSpPr>
          <p:nvPr>
            <p:ph type="title"/>
          </p:nvPr>
        </p:nvSpPr>
        <p:spPr bwMode="auto">
          <a:xfrm>
            <a:off x="0" y="104775"/>
            <a:ext cx="7124700" cy="1033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Specially Adapted Housing Grant </a:t>
            </a:r>
            <a:br>
              <a:rPr lang="en-US" altLang="en-US"/>
            </a:br>
            <a:r>
              <a:rPr lang="en-US" altLang="en-US"/>
              <a:t>(SAH)</a:t>
            </a:r>
          </a:p>
        </p:txBody>
      </p:sp>
      <p:sp>
        <p:nvSpPr>
          <p:cNvPr id="19459" name="Rectangle 3">
            <a:extLst>
              <a:ext uri="{FF2B5EF4-FFF2-40B4-BE49-F238E27FC236}">
                <a16:creationId xmlns:a16="http://schemas.microsoft.com/office/drawing/2014/main" id="{581C44DF-EB48-4467-5D53-D68827B411E6}"/>
              </a:ext>
            </a:extLst>
          </p:cNvPr>
          <p:cNvSpPr>
            <a:spLocks noGrp="1" noChangeArrowheads="1"/>
          </p:cNvSpPr>
          <p:nvPr>
            <p:ph type="body" idx="1"/>
          </p:nvPr>
        </p:nvSpPr>
        <p:spPr>
          <a:xfrm>
            <a:off x="323850" y="1533525"/>
            <a:ext cx="11239500" cy="4997450"/>
          </a:xfrm>
        </p:spPr>
        <p:txBody>
          <a:bodyPr/>
          <a:lstStyle/>
          <a:p>
            <a:pPr>
              <a:defRPr/>
            </a:pPr>
            <a:r>
              <a:rPr lang="en-US" altLang="en-US" sz="2800" dirty="0"/>
              <a:t>Eligibility</a:t>
            </a:r>
          </a:p>
          <a:p>
            <a:pPr lvl="1">
              <a:defRPr/>
            </a:pPr>
            <a:r>
              <a:rPr lang="en-US" sz="2400" dirty="0"/>
              <a:t>The loss or loss of use of more than one limb</a:t>
            </a:r>
          </a:p>
          <a:p>
            <a:pPr lvl="1">
              <a:defRPr/>
            </a:pPr>
            <a:r>
              <a:rPr lang="en-US" sz="2400" dirty="0"/>
              <a:t>The loss or loss of use of a lower leg along with the residuals (lasting effects) of an organic (natural) disease or injury</a:t>
            </a:r>
          </a:p>
          <a:p>
            <a:pPr lvl="1">
              <a:defRPr/>
            </a:pPr>
            <a:r>
              <a:rPr lang="en-US" sz="2400" dirty="0"/>
              <a:t>Blindness in both eyes (with 20/200 visual acuity or less)</a:t>
            </a:r>
          </a:p>
          <a:p>
            <a:pPr lvl="1">
              <a:defRPr/>
            </a:pPr>
            <a:r>
              <a:rPr lang="en-US" sz="2400" dirty="0"/>
              <a:t>Certain severe burns</a:t>
            </a:r>
          </a:p>
          <a:p>
            <a:pPr lvl="1">
              <a:defRPr/>
            </a:pPr>
            <a:r>
              <a:rPr lang="en-US" sz="2400" dirty="0"/>
              <a:t>The loss, or loss of use, of one lower extremity (foot or leg) after September 11, 2001, which impairs balance or walk without the help of braces, crutches, canes, or wheelchair</a:t>
            </a:r>
          </a:p>
          <a:p>
            <a:pPr>
              <a:defRPr/>
            </a:pPr>
            <a:r>
              <a:rPr lang="en-US" altLang="en-US" sz="2800" dirty="0"/>
              <a:t>Can be used to construct, build, remodel or acquire adapted home</a:t>
            </a:r>
          </a:p>
          <a:p>
            <a:pPr>
              <a:defRPr/>
            </a:pPr>
            <a:r>
              <a:rPr lang="en-US" altLang="en-US" sz="2800" dirty="0"/>
              <a:t>Property must be owned by veteran/service member</a:t>
            </a:r>
            <a:endParaRPr lang="en-US" sz="2400" dirty="0">
              <a:solidFill>
                <a:srgbClr val="323A45"/>
              </a:solidFill>
            </a:endParaRPr>
          </a:p>
          <a:p>
            <a:pPr marL="457200" lvl="1" indent="0" algn="r">
              <a:buFont typeface="Arial" panose="020B0604020202020204" pitchFamily="34" charset="0"/>
              <a:buNone/>
              <a:defRPr/>
            </a:pPr>
            <a:r>
              <a:rPr lang="en-US" sz="2400" dirty="0">
                <a:solidFill>
                  <a:srgbClr val="323A45"/>
                </a:solidFill>
              </a:rPr>
              <a:t>38 CFR 3.809</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3A8425A-B722-710A-4F80-D627E1D3646C}"/>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C35FE9B-4AE6-4EF7-B447-61B38FC496F9}" type="slidenum">
              <a:rPr kumimoji="0" lang="en-US" altLang="en-US" sz="2400" b="0" i="0" u="none" strike="noStrike" kern="1200" cap="none" spc="0" normalizeH="0" baseline="0" noProof="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
        <p:nvSpPr>
          <p:cNvPr id="60419" name="Rectangle 2">
            <a:extLst>
              <a:ext uri="{FF2B5EF4-FFF2-40B4-BE49-F238E27FC236}">
                <a16:creationId xmlns:a16="http://schemas.microsoft.com/office/drawing/2014/main" id="{DC04FD10-4546-EB7B-55A8-62B1B63FE8A2}"/>
              </a:ext>
            </a:extLst>
          </p:cNvPr>
          <p:cNvSpPr>
            <a:spLocks noGrp="1" noChangeArrowheads="1"/>
          </p:cNvSpPr>
          <p:nvPr>
            <p:ph type="title"/>
          </p:nvPr>
        </p:nvSpPr>
        <p:spPr bwMode="auto">
          <a:xfrm>
            <a:off x="0" y="623888"/>
            <a:ext cx="8229600" cy="58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SAH (continued)</a:t>
            </a:r>
          </a:p>
        </p:txBody>
      </p:sp>
      <p:sp>
        <p:nvSpPr>
          <p:cNvPr id="60420" name="Rectangle 3">
            <a:extLst>
              <a:ext uri="{FF2B5EF4-FFF2-40B4-BE49-F238E27FC236}">
                <a16:creationId xmlns:a16="http://schemas.microsoft.com/office/drawing/2014/main" id="{255328B9-C3FA-1957-FADF-97C750A2C5C5}"/>
              </a:ext>
            </a:extLst>
          </p:cNvPr>
          <p:cNvSpPr>
            <a:spLocks noGrp="1" noChangeArrowheads="1"/>
          </p:cNvSpPr>
          <p:nvPr>
            <p:ph type="body" idx="1"/>
          </p:nvPr>
        </p:nvSpPr>
        <p:spPr bwMode="auto">
          <a:xfrm>
            <a:off x="687388" y="1416050"/>
            <a:ext cx="10817225" cy="4818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FY 2024 maximum $117,014</a:t>
            </a:r>
          </a:p>
          <a:p>
            <a:r>
              <a:rPr lang="en-US" altLang="en-US"/>
              <a:t>May receive grant of not more than 50% of cost of specially adapted house</a:t>
            </a:r>
          </a:p>
          <a:p>
            <a:r>
              <a:rPr lang="en-US" altLang="en-US"/>
              <a:t>Grant can be awarded 3 times not to exceed max amount allowed</a:t>
            </a:r>
          </a:p>
          <a:p>
            <a:pPr lvl="1" algn="r">
              <a:buFont typeface="Arial" panose="020B0604020202020204" pitchFamily="34" charset="0"/>
              <a:buNone/>
            </a:pPr>
            <a:r>
              <a:rPr lang="en-US" altLang="en-US"/>
              <a:t>38 CFR 3.809</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Number Placeholder 1">
            <a:extLst>
              <a:ext uri="{FF2B5EF4-FFF2-40B4-BE49-F238E27FC236}">
                <a16:creationId xmlns:a16="http://schemas.microsoft.com/office/drawing/2014/main" id="{7A8DFCFC-F0C1-1B1E-A6C1-0FEE656536B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E77F355-BFC1-4BC3-B768-27BB3584887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20483" name="TextBox 3">
            <a:extLst>
              <a:ext uri="{FF2B5EF4-FFF2-40B4-BE49-F238E27FC236}">
                <a16:creationId xmlns:a16="http://schemas.microsoft.com/office/drawing/2014/main" id="{928399AE-9136-1EFA-751E-AD39443489BC}"/>
              </a:ext>
            </a:extLst>
          </p:cNvPr>
          <p:cNvSpPr txBox="1">
            <a:spLocks noChangeArrowheads="1"/>
          </p:cNvSpPr>
          <p:nvPr/>
        </p:nvSpPr>
        <p:spPr bwMode="auto">
          <a:xfrm>
            <a:off x="609600" y="1497013"/>
            <a:ext cx="10972800" cy="3786187"/>
          </a:xfrm>
          <a:prstGeom prst="rect">
            <a:avLst/>
          </a:prstGeom>
          <a:noFill/>
          <a:ln>
            <a:noFill/>
          </a:ln>
        </p:spPr>
        <p:txBody>
          <a:bodyPr>
            <a:spAutoFit/>
          </a:bodyPr>
          <a:lstStyle>
            <a:lvl1pPr marL="457200" indent="-457200">
              <a:defRPr sz="2800" b="1">
                <a:solidFill>
                  <a:srgbClr val="FBDE4D"/>
                </a:solidFill>
                <a:latin typeface="Arial" panose="020B0604020202020204" pitchFamily="34" charset="0"/>
              </a:defRPr>
            </a:lvl1pPr>
            <a:lvl2pPr marL="742950" indent="-285750">
              <a:defRPr sz="2800" b="1">
                <a:solidFill>
                  <a:srgbClr val="FBDE4D"/>
                </a:solidFill>
                <a:latin typeface="Arial" panose="020B0604020202020204" pitchFamily="34" charset="0"/>
              </a:defRPr>
            </a:lvl2pPr>
            <a:lvl3pPr marL="1143000" indent="-228600">
              <a:defRPr sz="2800" b="1">
                <a:solidFill>
                  <a:srgbClr val="FBDE4D"/>
                </a:solidFill>
                <a:latin typeface="Arial" panose="020B0604020202020204" pitchFamily="34" charset="0"/>
              </a:defRPr>
            </a:lvl3pPr>
            <a:lvl4pPr marL="1600200" indent="-228600">
              <a:defRPr sz="2800" b="1">
                <a:solidFill>
                  <a:srgbClr val="FBDE4D"/>
                </a:solidFill>
                <a:latin typeface="Arial" panose="020B0604020202020204" pitchFamily="34" charset="0"/>
              </a:defRPr>
            </a:lvl4pPr>
            <a:lvl5pPr marL="2057400" indent="-228600">
              <a:defRPr sz="2800" b="1">
                <a:solidFill>
                  <a:srgbClr val="FBDE4D"/>
                </a:solidFill>
                <a:latin typeface="Arial" panose="020B0604020202020204" pitchFamily="34" charset="0"/>
              </a:defRPr>
            </a:lvl5pPr>
            <a:lvl6pPr marL="2514600" indent="-228600" eaLnBrk="0" fontAlgn="base" hangingPunct="0">
              <a:spcBef>
                <a:spcPct val="0"/>
              </a:spcBef>
              <a:spcAft>
                <a:spcPct val="0"/>
              </a:spcAft>
              <a:defRPr sz="2800" b="1">
                <a:solidFill>
                  <a:srgbClr val="FBDE4D"/>
                </a:solidFill>
                <a:latin typeface="Arial" panose="020B0604020202020204" pitchFamily="34" charset="0"/>
              </a:defRPr>
            </a:lvl6pPr>
            <a:lvl7pPr marL="2971800" indent="-228600" eaLnBrk="0" fontAlgn="base" hangingPunct="0">
              <a:spcBef>
                <a:spcPct val="0"/>
              </a:spcBef>
              <a:spcAft>
                <a:spcPct val="0"/>
              </a:spcAft>
              <a:defRPr sz="2800" b="1">
                <a:solidFill>
                  <a:srgbClr val="FBDE4D"/>
                </a:solidFill>
                <a:latin typeface="Arial" panose="020B0604020202020204" pitchFamily="34" charset="0"/>
              </a:defRPr>
            </a:lvl7pPr>
            <a:lvl8pPr marL="3429000" indent="-228600" eaLnBrk="0" fontAlgn="base" hangingPunct="0">
              <a:spcBef>
                <a:spcPct val="0"/>
              </a:spcBef>
              <a:spcAft>
                <a:spcPct val="0"/>
              </a:spcAft>
              <a:defRPr sz="2800" b="1">
                <a:solidFill>
                  <a:srgbClr val="FBDE4D"/>
                </a:solidFill>
                <a:latin typeface="Arial" panose="020B0604020202020204" pitchFamily="34" charset="0"/>
              </a:defRPr>
            </a:lvl8pPr>
            <a:lvl9pPr marL="3886200" indent="-228600" eaLnBrk="0" fontAlgn="base" hangingPunct="0">
              <a:spcBef>
                <a:spcPct val="0"/>
              </a:spcBef>
              <a:spcAft>
                <a:spcPct val="0"/>
              </a:spcAft>
              <a:defRPr sz="2800" b="1">
                <a:solidFill>
                  <a:srgbClr val="FBDE4D"/>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SAH grants can be used in one of the following ways: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2254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Construct a specially adapted home on land to be acquired</a:t>
            </a:r>
          </a:p>
          <a:p>
            <a:pPr marL="342900" marR="0" lvl="0" indent="-225425"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2254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Build a home on land already owned if it is suitable for specially adapted housing</a:t>
            </a:r>
          </a:p>
          <a:p>
            <a:pPr marL="342900" marR="0" lvl="0" indent="-225425"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2254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Remodel an existing home if it can be made suitable for specially adapted housing</a:t>
            </a:r>
          </a:p>
          <a:p>
            <a:pPr marL="342900" marR="0" lvl="0" indent="-225425"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342900" marR="0" lvl="0" indent="-22542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Use the grant to help pay the unpaid principal mortgage balance of an adapted home already acquired without the assistance of a VA grant</a:t>
            </a:r>
            <a:endParaRPr kumimoji="0" lang="en-US" altLang="en-U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1444" name="Title 1">
            <a:extLst>
              <a:ext uri="{FF2B5EF4-FFF2-40B4-BE49-F238E27FC236}">
                <a16:creationId xmlns:a16="http://schemas.microsoft.com/office/drawing/2014/main" id="{9277E4D7-8AF3-171A-89AC-37AEE974B6DC}"/>
              </a:ext>
            </a:extLst>
          </p:cNvPr>
          <p:cNvSpPr txBox="1">
            <a:spLocks noChangeArrowheads="1"/>
          </p:cNvSpPr>
          <p:nvPr/>
        </p:nvSpPr>
        <p:spPr bwMode="auto">
          <a:xfrm>
            <a:off x="0" y="628650"/>
            <a:ext cx="750887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SAH</a:t>
            </a:r>
            <a:r>
              <a:rPr kumimoji="0" lang="en-US" altLang="en-US" sz="2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 (continued)  </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a:extLst>
              <a:ext uri="{FF2B5EF4-FFF2-40B4-BE49-F238E27FC236}">
                <a16:creationId xmlns:a16="http://schemas.microsoft.com/office/drawing/2014/main" id="{3BF24ED6-ABCA-3719-22F3-2136380BAA2C}"/>
              </a:ext>
            </a:extLst>
          </p:cNvPr>
          <p:cNvSpPr>
            <a:spLocks noGrp="1" noChangeArrowheads="1"/>
          </p:cNvSpPr>
          <p:nvPr>
            <p:ph type="title"/>
          </p:nvPr>
        </p:nvSpPr>
        <p:spPr bwMode="auto">
          <a:xfrm>
            <a:off x="0" y="588963"/>
            <a:ext cx="4811713" cy="627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SAH (continued)</a:t>
            </a:r>
          </a:p>
        </p:txBody>
      </p:sp>
      <p:sp>
        <p:nvSpPr>
          <p:cNvPr id="62467" name="Content Placeholder 2">
            <a:extLst>
              <a:ext uri="{FF2B5EF4-FFF2-40B4-BE49-F238E27FC236}">
                <a16:creationId xmlns:a16="http://schemas.microsoft.com/office/drawing/2014/main" id="{62865A0C-306D-A4D4-0493-C608009949E2}"/>
              </a:ext>
            </a:extLst>
          </p:cNvPr>
          <p:cNvSpPr>
            <a:spLocks noGrp="1" noChangeArrowheads="1"/>
          </p:cNvSpPr>
          <p:nvPr>
            <p:ph idx="1"/>
          </p:nvPr>
        </p:nvSpPr>
        <p:spPr bwMode="auto">
          <a:xfrm>
            <a:off x="838200" y="2141538"/>
            <a:ext cx="105156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t>NOTE:  Congress set a limit of 120 SAH grants per fiscal year.  If the maximum is already reached, can reapply next fiscal year.</a:t>
            </a:r>
          </a:p>
        </p:txBody>
      </p:sp>
      <p:sp>
        <p:nvSpPr>
          <p:cNvPr id="2" name="Slide Number Placeholder 1">
            <a:extLst>
              <a:ext uri="{FF2B5EF4-FFF2-40B4-BE49-F238E27FC236}">
                <a16:creationId xmlns:a16="http://schemas.microsoft.com/office/drawing/2014/main" id="{0E128781-E445-3FF8-8892-D5B1C85047D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6677B8-518B-480D-A96F-FDEB612E151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D45635-5125-5A72-FBE7-4B35D856D5EF}"/>
              </a:ext>
            </a:extLst>
          </p:cNvPr>
          <p:cNvSpPr>
            <a:spLocks noGrp="1"/>
          </p:cNvSpPr>
          <p:nvPr>
            <p:ph idx="1"/>
          </p:nvPr>
        </p:nvSpPr>
        <p:spPr>
          <a:xfrm>
            <a:off x="609600" y="1295400"/>
            <a:ext cx="10972800" cy="5257800"/>
          </a:xfrm>
        </p:spPr>
        <p:txBody>
          <a:bodyPr/>
          <a:lstStyle/>
          <a:p>
            <a:pPr marL="0" indent="0">
              <a:buFont typeface="Arial" panose="020B0604020202020204" pitchFamily="34" charset="0"/>
              <a:buNone/>
              <a:defRPr/>
            </a:pPr>
            <a:r>
              <a:rPr lang="en-US" sz="2400" dirty="0"/>
              <a:t>The SHA grant is available to veterans and servicemembers who are entitled to disability compensation due to:</a:t>
            </a:r>
          </a:p>
          <a:p>
            <a:pPr lvl="1">
              <a:defRPr/>
            </a:pPr>
            <a:r>
              <a:rPr lang="en-US" sz="2400" dirty="0"/>
              <a:t>Blindness in both eyes with 20/200 visual acuity or less in the better eye with the use of a standard correcting lens </a:t>
            </a:r>
          </a:p>
          <a:p>
            <a:pPr lvl="1">
              <a:defRPr/>
            </a:pPr>
            <a:r>
              <a:rPr lang="en-US" sz="2400" dirty="0"/>
              <a:t>The anatomical loss or loss of use of both hands or extremities below the elbow,</a:t>
            </a:r>
          </a:p>
          <a:p>
            <a:pPr lvl="1">
              <a:defRPr/>
            </a:pPr>
            <a:r>
              <a:rPr lang="en-US" sz="2400" dirty="0"/>
              <a:t>A severe burn injury.</a:t>
            </a:r>
          </a:p>
          <a:p>
            <a:pPr lvl="1">
              <a:defRPr/>
            </a:pPr>
            <a:r>
              <a:rPr lang="en-US" sz="2400" dirty="0"/>
              <a:t>Certain severe respiratory conditions</a:t>
            </a:r>
          </a:p>
          <a:p>
            <a:pPr>
              <a:defRPr/>
            </a:pPr>
            <a:r>
              <a:rPr lang="en-US" sz="2400" dirty="0"/>
              <a:t>Current SHA maximum is $23,444 for FY 24</a:t>
            </a:r>
          </a:p>
          <a:p>
            <a:pPr>
              <a:defRPr/>
            </a:pPr>
            <a:r>
              <a:rPr lang="en-US" sz="2400" dirty="0"/>
              <a:t>The grant can be awarded six times not to exceed the maximum dollar amount allowable.</a:t>
            </a:r>
          </a:p>
          <a:p>
            <a:pPr marL="0" indent="0">
              <a:buFont typeface="Arial" panose="020B0604020202020204" pitchFamily="34" charset="0"/>
              <a:buNone/>
              <a:defRPr/>
            </a:pPr>
            <a:r>
              <a:rPr lang="en-US" sz="2400" dirty="0"/>
              <a:t>                                                                                                        38 CFR 3.809a</a:t>
            </a:r>
          </a:p>
          <a:p>
            <a:pPr marL="0" indent="0">
              <a:buFont typeface="Arial" panose="020B0604020202020204" pitchFamily="34" charset="0"/>
              <a:buNone/>
              <a:defRPr/>
            </a:pPr>
            <a:endParaRPr lang="en-US" sz="2400" dirty="0"/>
          </a:p>
        </p:txBody>
      </p:sp>
      <p:sp>
        <p:nvSpPr>
          <p:cNvPr id="63491" name="Slide Number Placeholder 3">
            <a:extLst>
              <a:ext uri="{FF2B5EF4-FFF2-40B4-BE49-F238E27FC236}">
                <a16:creationId xmlns:a16="http://schemas.microsoft.com/office/drawing/2014/main" id="{FA6D29FE-89D5-9A3C-6CE3-F307702FF43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35C2FC-283E-4460-891E-E7FD3E3F9BA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3492" name="Title 1">
            <a:extLst>
              <a:ext uri="{FF2B5EF4-FFF2-40B4-BE49-F238E27FC236}">
                <a16:creationId xmlns:a16="http://schemas.microsoft.com/office/drawing/2014/main" id="{89A99F6B-0D93-1858-B635-6EBE30BA6301}"/>
              </a:ext>
            </a:extLst>
          </p:cNvPr>
          <p:cNvSpPr>
            <a:spLocks noGrp="1" noChangeArrowheads="1"/>
          </p:cNvSpPr>
          <p:nvPr>
            <p:ph type="title"/>
          </p:nvPr>
        </p:nvSpPr>
        <p:spPr bwMode="auto">
          <a:xfrm>
            <a:off x="0" y="665163"/>
            <a:ext cx="7867650" cy="461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4400"/>
              <a:t>SPECIAL HOME ADAPTATION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Number Placeholder 1">
            <a:extLst>
              <a:ext uri="{FF2B5EF4-FFF2-40B4-BE49-F238E27FC236}">
                <a16:creationId xmlns:a16="http://schemas.microsoft.com/office/drawing/2014/main" id="{AA5D6EF1-C512-93DB-AFD7-E3C9D2AB2F3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D6BE3B-9480-4FFF-8D01-B0A6C1DA4F0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4515" name="TextBox 3">
            <a:extLst>
              <a:ext uri="{FF2B5EF4-FFF2-40B4-BE49-F238E27FC236}">
                <a16:creationId xmlns:a16="http://schemas.microsoft.com/office/drawing/2014/main" id="{63D38C6B-400A-BD62-4AD1-C4A4E80ABBDF}"/>
              </a:ext>
            </a:extLst>
          </p:cNvPr>
          <p:cNvSpPr txBox="1">
            <a:spLocks noChangeArrowheads="1"/>
          </p:cNvSpPr>
          <p:nvPr/>
        </p:nvSpPr>
        <p:spPr bwMode="auto">
          <a:xfrm>
            <a:off x="609600" y="1905000"/>
            <a:ext cx="109728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231775">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Temporary grants may be made to those who are or will be temporarily residing in a home owned by a family member</a:t>
            </a: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SAH maximum is $47,130 FY 2024 </a:t>
            </a: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SHA maximum  is $8,415 FY 2024</a:t>
            </a: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457200" marR="0" lvl="0" indent="-231775"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Temporary grants do count as one of the three or 6 usages of SAH/SHA</a:t>
            </a:r>
          </a:p>
        </p:txBody>
      </p:sp>
      <p:sp>
        <p:nvSpPr>
          <p:cNvPr id="64516" name="Title 1">
            <a:extLst>
              <a:ext uri="{FF2B5EF4-FFF2-40B4-BE49-F238E27FC236}">
                <a16:creationId xmlns:a16="http://schemas.microsoft.com/office/drawing/2014/main" id="{8C8E8DAA-9196-D124-BD55-C850A03EEBC4}"/>
              </a:ext>
            </a:extLst>
          </p:cNvPr>
          <p:cNvSpPr txBox="1">
            <a:spLocks noChangeArrowheads="1"/>
          </p:cNvSpPr>
          <p:nvPr/>
        </p:nvSpPr>
        <p:spPr bwMode="auto">
          <a:xfrm>
            <a:off x="1676400" y="838200"/>
            <a:ext cx="87630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altLang="en-US" sz="27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4517" name="Rectangle 2">
            <a:extLst>
              <a:ext uri="{FF2B5EF4-FFF2-40B4-BE49-F238E27FC236}">
                <a16:creationId xmlns:a16="http://schemas.microsoft.com/office/drawing/2014/main" id="{FB90F44E-1BFC-C33E-A218-D68B0D985920}"/>
              </a:ext>
            </a:extLst>
          </p:cNvPr>
          <p:cNvSpPr>
            <a:spLocks noChangeArrowheads="1"/>
          </p:cNvSpPr>
          <p:nvPr/>
        </p:nvSpPr>
        <p:spPr bwMode="auto">
          <a:xfrm>
            <a:off x="0" y="252413"/>
            <a:ext cx="67167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7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TEMPORARY RESIDENCE ASSISTANCE (TRA) GRANT</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02EF18-72F5-CBE8-9B89-9C8B38B65D76}"/>
              </a:ext>
            </a:extLst>
          </p:cNvPr>
          <p:cNvSpPr>
            <a:spLocks noGrp="1"/>
          </p:cNvSpPr>
          <p:nvPr>
            <p:ph idx="1"/>
          </p:nvPr>
        </p:nvSpPr>
        <p:spPr>
          <a:xfrm>
            <a:off x="609600" y="1458913"/>
            <a:ext cx="10972800" cy="4837112"/>
          </a:xfrm>
        </p:spPr>
        <p:txBody>
          <a:bodyPr/>
          <a:lstStyle/>
          <a:p>
            <a:pPr>
              <a:defRPr/>
            </a:pPr>
            <a:r>
              <a:rPr lang="en-US" sz="2200" dirty="0"/>
              <a:t>VA Form 26-4555, “</a:t>
            </a:r>
            <a:r>
              <a:rPr lang="en-US" sz="2200" i="1" dirty="0"/>
              <a:t>Veterans Application in Acquiring Specially Adapted Housing or Special Home Adaptation Grant”</a:t>
            </a:r>
            <a:r>
              <a:rPr lang="en-US" sz="2200" dirty="0"/>
              <a:t> is used to apply for SAH, SHA, and TRA</a:t>
            </a:r>
            <a:endParaRPr lang="en-US" sz="2200" i="1" dirty="0"/>
          </a:p>
          <a:p>
            <a:pPr>
              <a:defRPr/>
            </a:pPr>
            <a:endParaRPr lang="en-US" sz="1050" dirty="0"/>
          </a:p>
          <a:p>
            <a:pPr>
              <a:spcBef>
                <a:spcPts val="0"/>
              </a:spcBef>
              <a:defRPr/>
            </a:pPr>
            <a:r>
              <a:rPr lang="en-US" sz="2200" dirty="0"/>
              <a:t>The VA Regional Loan Center is responsible for determining entitlement to, and payment of, SAH, SHA, and TRA. </a:t>
            </a:r>
          </a:p>
          <a:p>
            <a:pPr>
              <a:spcBef>
                <a:spcPts val="0"/>
              </a:spcBef>
              <a:defRPr/>
            </a:pPr>
            <a:endParaRPr lang="en-US" sz="1000" dirty="0"/>
          </a:p>
          <a:p>
            <a:pPr>
              <a:spcBef>
                <a:spcPts val="0"/>
              </a:spcBef>
              <a:defRPr/>
            </a:pPr>
            <a:r>
              <a:rPr lang="en-US" sz="2200" dirty="0"/>
              <a:t>Conditional approval includes consideration of: </a:t>
            </a:r>
          </a:p>
          <a:p>
            <a:pPr lvl="3">
              <a:spcBef>
                <a:spcPts val="0"/>
              </a:spcBef>
              <a:defRPr/>
            </a:pPr>
            <a:r>
              <a:rPr lang="en-US" sz="1800" dirty="0"/>
              <a:t>disability requirements </a:t>
            </a:r>
          </a:p>
          <a:p>
            <a:pPr lvl="3">
              <a:spcBef>
                <a:spcPts val="0"/>
              </a:spcBef>
              <a:defRPr/>
            </a:pPr>
            <a:r>
              <a:rPr lang="en-US" sz="1800" dirty="0"/>
              <a:t>feasibility and suitability, and </a:t>
            </a:r>
          </a:p>
          <a:p>
            <a:pPr lvl="3">
              <a:spcBef>
                <a:spcPts val="0"/>
              </a:spcBef>
              <a:defRPr/>
            </a:pPr>
            <a:r>
              <a:rPr lang="en-US" sz="1800" dirty="0"/>
              <a:t>usage or dollar amounts of assistance available vs. any amounts previously paid. </a:t>
            </a:r>
          </a:p>
          <a:p>
            <a:pPr>
              <a:defRPr/>
            </a:pPr>
            <a:r>
              <a:rPr lang="en-US" sz="2200" dirty="0"/>
              <a:t>Final approval requires consideration of property requirements including </a:t>
            </a:r>
          </a:p>
          <a:p>
            <a:pPr marL="1200150" lvl="1">
              <a:spcBef>
                <a:spcPts val="0"/>
              </a:spcBef>
              <a:defRPr/>
            </a:pPr>
            <a:r>
              <a:rPr lang="en-US" sz="1800" dirty="0"/>
              <a:t>details of proposed adaptations </a:t>
            </a:r>
          </a:p>
          <a:p>
            <a:pPr marL="1200150" lvl="1">
              <a:spcBef>
                <a:spcPts val="0"/>
              </a:spcBef>
              <a:defRPr/>
            </a:pPr>
            <a:r>
              <a:rPr lang="en-US" sz="1800" dirty="0"/>
              <a:t>ownership </a:t>
            </a:r>
          </a:p>
          <a:p>
            <a:pPr marL="1200150" lvl="1">
              <a:spcBef>
                <a:spcPts val="0"/>
              </a:spcBef>
              <a:defRPr/>
            </a:pPr>
            <a:r>
              <a:rPr lang="en-US" sz="1800" dirty="0"/>
              <a:t>certifications </a:t>
            </a:r>
          </a:p>
          <a:p>
            <a:pPr marL="1200150" lvl="1">
              <a:spcBef>
                <a:spcPts val="0"/>
              </a:spcBef>
              <a:defRPr/>
            </a:pPr>
            <a:r>
              <a:rPr lang="en-US" sz="1800" dirty="0"/>
              <a:t>insurance</a:t>
            </a:r>
          </a:p>
          <a:p>
            <a:pPr marL="1200150" lvl="1">
              <a:spcBef>
                <a:spcPts val="0"/>
              </a:spcBef>
              <a:defRPr/>
            </a:pPr>
            <a:r>
              <a:rPr lang="en-US" sz="1800" dirty="0"/>
              <a:t>geographic limits</a:t>
            </a:r>
          </a:p>
        </p:txBody>
      </p:sp>
      <p:sp>
        <p:nvSpPr>
          <p:cNvPr id="66563" name="Slide Number Placeholder 3">
            <a:extLst>
              <a:ext uri="{FF2B5EF4-FFF2-40B4-BE49-F238E27FC236}">
                <a16:creationId xmlns:a16="http://schemas.microsoft.com/office/drawing/2014/main" id="{FF21D1E0-6906-7146-F5C5-BCE05F248F73}"/>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FBFB3E-3A80-48C6-900C-552320F8FC75}"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6564" name="Title 1">
            <a:extLst>
              <a:ext uri="{FF2B5EF4-FFF2-40B4-BE49-F238E27FC236}">
                <a16:creationId xmlns:a16="http://schemas.microsoft.com/office/drawing/2014/main" id="{B6E5BD9F-5792-618C-78B8-8B86CF91EA2E}"/>
              </a:ext>
            </a:extLst>
          </p:cNvPr>
          <p:cNvSpPr>
            <a:spLocks noGrp="1" noChangeArrowheads="1"/>
          </p:cNvSpPr>
          <p:nvPr>
            <p:ph type="title"/>
          </p:nvPr>
        </p:nvSpPr>
        <p:spPr bwMode="auto">
          <a:xfrm>
            <a:off x="0" y="688975"/>
            <a:ext cx="8229600" cy="5826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SAH, SHA, &amp; TRA PROCEDURES</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Content Placeholder 2">
            <a:extLst>
              <a:ext uri="{FF2B5EF4-FFF2-40B4-BE49-F238E27FC236}">
                <a16:creationId xmlns:a16="http://schemas.microsoft.com/office/drawing/2014/main" id="{05E3CAF3-45AD-F82D-EA05-2C09C806E456}"/>
              </a:ext>
            </a:extLst>
          </p:cNvPr>
          <p:cNvSpPr>
            <a:spLocks noGrp="1" noChangeArrowheads="1"/>
          </p:cNvSpPr>
          <p:nvPr>
            <p:ph idx="1"/>
          </p:nvPr>
        </p:nvSpPr>
        <p:spPr bwMode="auto">
          <a:xfrm>
            <a:off x="1066800" y="1393825"/>
            <a:ext cx="10058400" cy="4881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a:t>The veteran will be contacted by the Prosthetics department of VHA to determine:</a:t>
            </a:r>
          </a:p>
          <a:p>
            <a:pPr marL="0" indent="0">
              <a:buFont typeface="Arial" panose="020B0604020202020204" pitchFamily="34" charset="0"/>
              <a:buNone/>
            </a:pPr>
            <a:endParaRPr lang="en-US" altLang="en-US" sz="2800"/>
          </a:p>
          <a:p>
            <a:pPr lvl="1"/>
            <a:r>
              <a:rPr lang="en-US" altLang="en-US"/>
              <a:t>Prescription for need of adaptation</a:t>
            </a:r>
          </a:p>
          <a:p>
            <a:pPr lvl="1"/>
            <a:r>
              <a:rPr lang="en-US" altLang="en-US"/>
              <a:t>Review of any required cost estimates </a:t>
            </a:r>
          </a:p>
        </p:txBody>
      </p:sp>
      <p:sp>
        <p:nvSpPr>
          <p:cNvPr id="67587" name="Slide Number Placeholder 3">
            <a:extLst>
              <a:ext uri="{FF2B5EF4-FFF2-40B4-BE49-F238E27FC236}">
                <a16:creationId xmlns:a16="http://schemas.microsoft.com/office/drawing/2014/main" id="{CA97D9CE-2712-A2E8-F640-CE6E229068C6}"/>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81E88E7-77A0-4AB3-AE78-41DC5D8C1A4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7588" name="Title 1">
            <a:extLst>
              <a:ext uri="{FF2B5EF4-FFF2-40B4-BE49-F238E27FC236}">
                <a16:creationId xmlns:a16="http://schemas.microsoft.com/office/drawing/2014/main" id="{92B1BFF8-A35A-3487-43CE-656D840C07EC}"/>
              </a:ext>
            </a:extLst>
          </p:cNvPr>
          <p:cNvSpPr>
            <a:spLocks noGrp="1" noChangeArrowheads="1"/>
          </p:cNvSpPr>
          <p:nvPr>
            <p:ph type="title"/>
          </p:nvPr>
        </p:nvSpPr>
        <p:spPr bwMode="auto">
          <a:xfrm>
            <a:off x="0" y="668338"/>
            <a:ext cx="8229600" cy="5826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SAH, SHA, &amp; TRA PROCEDURES</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Content Placeholder 1">
            <a:extLst>
              <a:ext uri="{FF2B5EF4-FFF2-40B4-BE49-F238E27FC236}">
                <a16:creationId xmlns:a16="http://schemas.microsoft.com/office/drawing/2014/main" id="{719E5A74-D142-2012-D43B-0AA2189EAD0D}"/>
              </a:ext>
            </a:extLst>
          </p:cNvPr>
          <p:cNvSpPr>
            <a:spLocks noGrp="1" noChangeArrowheads="1"/>
          </p:cNvSpPr>
          <p:nvPr>
            <p:ph idx="1"/>
          </p:nvPr>
        </p:nvSpPr>
        <p:spPr bwMode="auto">
          <a:xfrm>
            <a:off x="762000" y="1393825"/>
            <a:ext cx="10591800" cy="48815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endParaRPr lang="en-US" altLang="en-US"/>
          </a:p>
          <a:p>
            <a:pPr marL="0" indent="0">
              <a:buFont typeface="Arial" panose="020B0604020202020204" pitchFamily="34" charset="0"/>
              <a:buNone/>
            </a:pPr>
            <a:endParaRPr lang="en-US" altLang="en-US"/>
          </a:p>
          <a:p>
            <a:pPr marL="0" indent="0" algn="ctr">
              <a:buFont typeface="Arial" panose="020B0604020202020204" pitchFamily="34" charset="0"/>
              <a:buNone/>
            </a:pPr>
            <a:r>
              <a:rPr lang="en-US" altLang="en-US"/>
              <a:t>A veteran wanting to use the VA loan guaranty to purchase a house generally is subject to a funding fee based on the type of loan, their military category (NG, AD etc.) and if they have used their guaranty before.</a:t>
            </a:r>
          </a:p>
          <a:p>
            <a:pPr marL="0" indent="0">
              <a:buFont typeface="Arial" panose="020B0604020202020204" pitchFamily="34" charset="0"/>
              <a:buNone/>
            </a:pPr>
            <a:endParaRPr lang="en-US" altLang="en-US"/>
          </a:p>
        </p:txBody>
      </p:sp>
      <p:sp>
        <p:nvSpPr>
          <p:cNvPr id="68611" name="Slide Number Placeholder 3">
            <a:extLst>
              <a:ext uri="{FF2B5EF4-FFF2-40B4-BE49-F238E27FC236}">
                <a16:creationId xmlns:a16="http://schemas.microsoft.com/office/drawing/2014/main" id="{CE1FCFDA-B2DC-F6A6-581C-A98EBFA3E012}"/>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94339D-EAF9-4E2C-928D-4CEA41B9EEE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8612" name="Title 1">
            <a:extLst>
              <a:ext uri="{FF2B5EF4-FFF2-40B4-BE49-F238E27FC236}">
                <a16:creationId xmlns:a16="http://schemas.microsoft.com/office/drawing/2014/main" id="{DD8DA26F-612D-F199-4DEB-7CB31857C3A7}"/>
              </a:ext>
            </a:extLst>
          </p:cNvPr>
          <p:cNvSpPr>
            <a:spLocks noGrp="1" noChangeArrowheads="1"/>
          </p:cNvSpPr>
          <p:nvPr>
            <p:ph type="title"/>
          </p:nvPr>
        </p:nvSpPr>
        <p:spPr bwMode="auto">
          <a:xfrm>
            <a:off x="0" y="301625"/>
            <a:ext cx="6751638" cy="93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VA HOME LOAN GUARANTY FUNDING FEES</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Content Placeholder 2">
            <a:extLst>
              <a:ext uri="{FF2B5EF4-FFF2-40B4-BE49-F238E27FC236}">
                <a16:creationId xmlns:a16="http://schemas.microsoft.com/office/drawing/2014/main" id="{606B21A5-9AA7-D4B7-5A97-00DF673C6221}"/>
              </a:ext>
            </a:extLst>
          </p:cNvPr>
          <p:cNvSpPr>
            <a:spLocks noGrp="1"/>
          </p:cNvSpPr>
          <p:nvPr>
            <p:ph idx="1"/>
          </p:nvPr>
        </p:nvSpPr>
        <p:spPr>
          <a:xfrm>
            <a:off x="609600" y="1403350"/>
            <a:ext cx="10972800" cy="5105400"/>
          </a:xfrm>
        </p:spPr>
        <p:txBody>
          <a:bodyPr/>
          <a:lstStyle/>
          <a:p>
            <a:pPr marL="0" lvl="1" indent="0">
              <a:buFont typeface="Arial" panose="020B0604020202020204" pitchFamily="34" charset="0"/>
              <a:buNone/>
              <a:defRPr/>
            </a:pPr>
            <a:r>
              <a:rPr lang="en-US" altLang="en-US" sz="2400" dirty="0"/>
              <a:t>The VA Loan Guaranty funding fee can be waived if:</a:t>
            </a:r>
          </a:p>
          <a:p>
            <a:pPr marL="342900" lvl="1" indent="0">
              <a:buFont typeface="Arial" panose="020B0604020202020204" pitchFamily="34" charset="0"/>
              <a:buNone/>
              <a:defRPr/>
            </a:pPr>
            <a:endParaRPr lang="en-US" altLang="en-US" sz="1000" dirty="0"/>
          </a:p>
          <a:p>
            <a:pPr marL="914400" lvl="2">
              <a:spcAft>
                <a:spcPts val="600"/>
              </a:spcAft>
              <a:defRPr/>
            </a:pPr>
            <a:r>
              <a:rPr lang="en-US" altLang="en-US" dirty="0"/>
              <a:t>Veteran is receiving VA compensation</a:t>
            </a:r>
          </a:p>
          <a:p>
            <a:pPr marL="914400" lvl="2">
              <a:spcAft>
                <a:spcPts val="600"/>
              </a:spcAft>
              <a:defRPr/>
            </a:pPr>
            <a:r>
              <a:rPr lang="en-US" altLang="en-US" dirty="0"/>
              <a:t>Veteran would be entitled to receive compensation for a SC disability if he/she were not receiving retirement or active duty pay</a:t>
            </a:r>
          </a:p>
          <a:p>
            <a:pPr marL="914400" lvl="2">
              <a:spcAft>
                <a:spcPts val="600"/>
              </a:spcAft>
              <a:defRPr/>
            </a:pPr>
            <a:r>
              <a:rPr lang="en-US" altLang="en-US" dirty="0"/>
              <a:t>Surviving spouse of a veteran who died of a SC disability</a:t>
            </a:r>
          </a:p>
          <a:p>
            <a:pPr marL="914400" lvl="2">
              <a:spcAft>
                <a:spcPts val="600"/>
              </a:spcAft>
              <a:defRPr/>
            </a:pPr>
            <a:r>
              <a:rPr lang="en-US" altLang="en-US" dirty="0"/>
              <a:t>Veteran rated eligible to receive VA disability comp based on a pre-discharge rating and exam or a rating based on existing medical evidence. </a:t>
            </a:r>
          </a:p>
          <a:p>
            <a:pPr marL="914400" lvl="2">
              <a:spcAft>
                <a:spcPts val="600"/>
              </a:spcAft>
              <a:defRPr/>
            </a:pPr>
            <a:r>
              <a:rPr lang="en-US" altLang="en-US" dirty="0"/>
              <a:t>The veteran received a compensable memorandum rating from VR&amp;E</a:t>
            </a:r>
          </a:p>
          <a:p>
            <a:pPr marL="685800" lvl="2" indent="0">
              <a:spcAft>
                <a:spcPts val="600"/>
              </a:spcAft>
              <a:buFont typeface="Arial" panose="020B0604020202020204" pitchFamily="34" charset="0"/>
              <a:buNone/>
              <a:defRPr/>
            </a:pPr>
            <a:r>
              <a:rPr lang="en-US" altLang="en-US" dirty="0"/>
              <a:t>                                                                                               38 CFR 36.43113(e)(5)</a:t>
            </a:r>
          </a:p>
        </p:txBody>
      </p:sp>
      <p:sp>
        <p:nvSpPr>
          <p:cNvPr id="69635" name="Slide Number Placeholder 3">
            <a:extLst>
              <a:ext uri="{FF2B5EF4-FFF2-40B4-BE49-F238E27FC236}">
                <a16:creationId xmlns:a16="http://schemas.microsoft.com/office/drawing/2014/main" id="{6810AA3E-D836-7C5C-A065-9CA4DEE0EFD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49DC0DF-EDF3-4432-A92E-9F48625E4978}"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69636" name="Title 1">
            <a:extLst>
              <a:ext uri="{FF2B5EF4-FFF2-40B4-BE49-F238E27FC236}">
                <a16:creationId xmlns:a16="http://schemas.microsoft.com/office/drawing/2014/main" id="{BD484F94-2CDB-0D9B-889E-7A784D889873}"/>
              </a:ext>
            </a:extLst>
          </p:cNvPr>
          <p:cNvSpPr>
            <a:spLocks noGrp="1" noChangeArrowheads="1"/>
          </p:cNvSpPr>
          <p:nvPr>
            <p:ph type="title"/>
          </p:nvPr>
        </p:nvSpPr>
        <p:spPr bwMode="auto">
          <a:xfrm>
            <a:off x="0" y="236538"/>
            <a:ext cx="8526463" cy="954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VA HOME LOAN GUARANTY FUNDING FEES (continued)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5F67D93-1945-6BA2-BD37-D7DFFB2DB534}"/>
              </a:ext>
            </a:extLst>
          </p:cNvPr>
          <p:cNvSpPr>
            <a:spLocks noGrp="1"/>
          </p:cNvSpPr>
          <p:nvPr>
            <p:ph type="title"/>
          </p:nvPr>
        </p:nvSpPr>
        <p:spPr>
          <a:xfrm>
            <a:off x="609599" y="193963"/>
            <a:ext cx="10972800" cy="557904"/>
          </a:xfrm>
        </p:spPr>
        <p:txBody>
          <a:bodyPr>
            <a:normAutofit fontScale="90000"/>
          </a:bodyPr>
          <a:lstStyle/>
          <a:p>
            <a:pPr algn="ctr"/>
            <a:r>
              <a:rPr lang="en-US" b="1" dirty="0">
                <a:latin typeface="+mj-lt"/>
              </a:rPr>
              <a:t>CMV Updates</a:t>
            </a:r>
          </a:p>
        </p:txBody>
      </p:sp>
      <p:sp>
        <p:nvSpPr>
          <p:cNvPr id="4" name="TextBox 3">
            <a:extLst>
              <a:ext uri="{FF2B5EF4-FFF2-40B4-BE49-F238E27FC236}">
                <a16:creationId xmlns:a16="http://schemas.microsoft.com/office/drawing/2014/main" id="{59A8E6B1-6BDC-8AA5-15B7-6AA8AFA8BBAB}"/>
              </a:ext>
            </a:extLst>
          </p:cNvPr>
          <p:cNvSpPr txBox="1"/>
          <p:nvPr/>
        </p:nvSpPr>
        <p:spPr>
          <a:xfrm>
            <a:off x="609599" y="751867"/>
            <a:ext cx="11061032" cy="5047536"/>
          </a:xfrm>
          <a:prstGeom prst="rect">
            <a:avLst/>
          </a:prstGeom>
          <a:noFill/>
        </p:spPr>
        <p:txBody>
          <a:bodyPr wrap="square" lIns="91440" tIns="45720" rIns="91440" bIns="45720" anchor="t">
            <a:spAutoFit/>
          </a:bodyPr>
          <a:lstStyle/>
          <a:p>
            <a:pPr>
              <a:defRPr/>
            </a:pPr>
            <a:endParaRPr lang="en-US" sz="1400" b="1" dirty="0">
              <a:solidFill>
                <a:schemeClr val="dk1"/>
              </a:solidFill>
              <a:latin typeface="Arial" panose="020B0604020202020204" pitchFamily="34" charset="0"/>
              <a:cs typeface="Arial" panose="020B0604020202020204" pitchFamily="34" charset="0"/>
            </a:endParaRPr>
          </a:p>
          <a:p>
            <a:pPr marL="168275" indent="-168275">
              <a:buFont typeface="Arial" panose="020B0604020202020204" pitchFamily="34" charset="0"/>
              <a:buChar char="•"/>
              <a:defRPr/>
            </a:pPr>
            <a:r>
              <a:rPr lang="en-US" sz="1400" b="1" kern="1200" dirty="0">
                <a:solidFill>
                  <a:schemeClr val="dk1"/>
                </a:solidFill>
                <a:effectLst/>
                <a:latin typeface="Arial" panose="020B0604020202020204" pitchFamily="34" charset="0"/>
                <a:ea typeface="+mn-ea"/>
                <a:cs typeface="Arial" panose="020B0604020202020204" pitchFamily="34" charset="0"/>
              </a:rPr>
              <a:t>September 17 – 19: </a:t>
            </a:r>
            <a:r>
              <a:rPr lang="en-US" sz="1400" kern="1200" dirty="0">
                <a:solidFill>
                  <a:schemeClr val="dk1"/>
                </a:solidFill>
                <a:effectLst/>
                <a:latin typeface="Arial" panose="020B0604020202020204" pitchFamily="34" charset="0"/>
                <a:ea typeface="+mn-ea"/>
                <a:cs typeface="Arial" panose="020B0604020202020204" pitchFamily="34" charset="0"/>
              </a:rPr>
              <a:t>Congressional Hispanic Caucus Institute Leadership Conference, Washington, DC (in-person)</a:t>
            </a:r>
            <a:endParaRPr lang="en-US" sz="1400" b="1" kern="1200" dirty="0">
              <a:solidFill>
                <a:schemeClr val="dk1"/>
              </a:solidFill>
              <a:effectLst/>
              <a:latin typeface="Arial" panose="020B0604020202020204" pitchFamily="34" charset="0"/>
              <a:ea typeface="+mn-ea"/>
              <a:cs typeface="Arial" panose="020B0604020202020204" pitchFamily="34" charset="0"/>
            </a:endParaRPr>
          </a:p>
          <a:p>
            <a:pPr marL="168275" indent="-168275">
              <a:buFont typeface="Arial" panose="020B0604020202020204" pitchFamily="34" charset="0"/>
              <a:buChar char="•"/>
              <a:defRPr/>
            </a:pPr>
            <a:r>
              <a:rPr lang="en-US" sz="1400" b="1" kern="1200" dirty="0">
                <a:solidFill>
                  <a:schemeClr val="dk1"/>
                </a:solidFill>
                <a:effectLst/>
                <a:latin typeface="Arial" panose="020B0604020202020204" pitchFamily="34" charset="0"/>
                <a:ea typeface="+mn-ea"/>
                <a:cs typeface="Arial" panose="020B0604020202020204" pitchFamily="34" charset="0"/>
              </a:rPr>
              <a:t>September 18:</a:t>
            </a:r>
            <a:r>
              <a:rPr lang="en-US" sz="1400" b="0" kern="1200" dirty="0">
                <a:solidFill>
                  <a:schemeClr val="dk1"/>
                </a:solidFill>
                <a:effectLst/>
                <a:latin typeface="Arial" panose="020B0604020202020204" pitchFamily="34" charset="0"/>
                <a:ea typeface="+mn-ea"/>
                <a:cs typeface="Arial" panose="020B0604020202020204" pitchFamily="34" charset="0"/>
              </a:rPr>
              <a:t> Hispanic Heritage Month Program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September 20:</a:t>
            </a:r>
            <a:r>
              <a:rPr lang="en-US" sz="1400" dirty="0">
                <a:solidFill>
                  <a:schemeClr val="dk1"/>
                </a:solidFill>
                <a:latin typeface="Arial" panose="020B0604020202020204" pitchFamily="34" charset="0"/>
                <a:cs typeface="Arial" panose="020B0604020202020204" pitchFamily="34" charset="0"/>
              </a:rPr>
              <a:t> Don’t Ask, Don’t Tell Program (virtual)</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September 21 – 22:</a:t>
            </a:r>
            <a:r>
              <a:rPr lang="en-US" sz="1400" dirty="0">
                <a:solidFill>
                  <a:schemeClr val="dk1"/>
                </a:solidFill>
                <a:latin typeface="Arial" panose="020B0604020202020204" pitchFamily="34" charset="0"/>
                <a:cs typeface="Arial" panose="020B0604020202020204" pitchFamily="34" charset="0"/>
              </a:rPr>
              <a:t> Pacific Islander Festival Association, San Diego, CA (in-person)</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September 23:</a:t>
            </a:r>
            <a:r>
              <a:rPr lang="en-US" sz="1400" dirty="0">
                <a:solidFill>
                  <a:schemeClr val="dk1"/>
                </a:solidFill>
                <a:latin typeface="Arial" panose="020B0604020202020204" pitchFamily="34" charset="0"/>
                <a:cs typeface="Arial" panose="020B0604020202020204" pitchFamily="34" charset="0"/>
              </a:rPr>
              <a:t> Million Veteran Program Celebration, Washington, DC (in-person)</a:t>
            </a:r>
          </a:p>
          <a:p>
            <a:pPr marL="168275" indent="-168275">
              <a:buFont typeface="Arial" panose="020B0604020202020204" pitchFamily="34" charset="0"/>
              <a:buChar char="•"/>
              <a:defRPr/>
            </a:pPr>
            <a:endParaRPr lang="en-US" sz="1400" dirty="0">
              <a:solidFill>
                <a:schemeClr val="dk1"/>
              </a:solidFill>
              <a:latin typeface="Arial" panose="020B0604020202020204" pitchFamily="34" charset="0"/>
              <a:cs typeface="Arial" panose="020B0604020202020204" pitchFamily="34" charset="0"/>
            </a:endParaRP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2:</a:t>
            </a:r>
            <a:r>
              <a:rPr lang="en-US" sz="1400" dirty="0">
                <a:solidFill>
                  <a:schemeClr val="dk1"/>
                </a:solidFill>
                <a:latin typeface="Arial" panose="020B0604020202020204" pitchFamily="34" charset="0"/>
                <a:cs typeface="Arial" panose="020B0604020202020204" pitchFamily="34" charset="0"/>
              </a:rPr>
              <a:t> Hispanic Heritage Month Program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8 – 10:</a:t>
            </a:r>
            <a:r>
              <a:rPr lang="en-US" sz="1400" dirty="0">
                <a:solidFill>
                  <a:schemeClr val="dk1"/>
                </a:solidFill>
                <a:latin typeface="Arial" panose="020B0604020202020204" pitchFamily="34" charset="0"/>
                <a:cs typeface="Arial" panose="020B0604020202020204" pitchFamily="34" charset="0"/>
              </a:rPr>
              <a:t> Out &amp; Equal Workplace Summit, Orlando, FL (in-person) </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10 – 12:</a:t>
            </a:r>
            <a:r>
              <a:rPr lang="en-US" sz="1400" dirty="0">
                <a:solidFill>
                  <a:schemeClr val="dk1"/>
                </a:solidFill>
                <a:latin typeface="Arial" panose="020B0604020202020204" pitchFamily="34" charset="0"/>
                <a:cs typeface="Arial" panose="020B0604020202020204" pitchFamily="34" charset="0"/>
              </a:rPr>
              <a:t> NAACP 82</a:t>
            </a:r>
            <a:r>
              <a:rPr lang="en-US" sz="1400" baseline="30000" dirty="0">
                <a:solidFill>
                  <a:schemeClr val="dk1"/>
                </a:solidFill>
                <a:latin typeface="Arial" panose="020B0604020202020204" pitchFamily="34" charset="0"/>
                <a:cs typeface="Arial" panose="020B0604020202020204" pitchFamily="34" charset="0"/>
              </a:rPr>
              <a:t>nd</a:t>
            </a:r>
            <a:r>
              <a:rPr lang="en-US" sz="1400" dirty="0">
                <a:solidFill>
                  <a:schemeClr val="dk1"/>
                </a:solidFill>
                <a:latin typeface="Arial" panose="020B0604020202020204" pitchFamily="34" charset="0"/>
                <a:cs typeface="Arial" panose="020B0604020202020204" pitchFamily="34" charset="0"/>
              </a:rPr>
              <a:t> Georgia State Conference, Augusta, GA (in-person)</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16:</a:t>
            </a:r>
            <a:r>
              <a:rPr lang="en-US" sz="1400" dirty="0">
                <a:solidFill>
                  <a:schemeClr val="dk1"/>
                </a:solidFill>
                <a:latin typeface="Arial" panose="020B0604020202020204" pitchFamily="34" charset="0"/>
                <a:cs typeface="Arial" panose="020B0604020202020204" pitchFamily="34" charset="0"/>
              </a:rPr>
              <a:t> Hispanic Heritage Month Program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18:</a:t>
            </a:r>
            <a:r>
              <a:rPr lang="en-US" sz="1400" dirty="0">
                <a:solidFill>
                  <a:schemeClr val="dk1"/>
                </a:solidFill>
                <a:latin typeface="Arial" panose="020B0604020202020204" pitchFamily="34" charset="0"/>
                <a:cs typeface="Arial" panose="020B0604020202020204" pitchFamily="34" charset="0"/>
              </a:rPr>
              <a:t> Filipino Heritage Month Program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October 24 – 27:</a:t>
            </a:r>
            <a:r>
              <a:rPr lang="en-US" sz="1400" dirty="0">
                <a:solidFill>
                  <a:schemeClr val="dk1"/>
                </a:solidFill>
                <a:latin typeface="Arial" panose="020B0604020202020204" pitchFamily="34" charset="0"/>
                <a:cs typeface="Arial" panose="020B0604020202020204" pitchFamily="34" charset="0"/>
              </a:rPr>
              <a:t> NAACP California/Hawaii State Conference, Los Angeles, CA (in-person)</a:t>
            </a:r>
          </a:p>
          <a:p>
            <a:pPr marL="168275" indent="-168275">
              <a:buFont typeface="Arial" panose="020B0604020202020204" pitchFamily="34" charset="0"/>
              <a:buChar char="•"/>
              <a:defRPr/>
            </a:pPr>
            <a:endParaRPr lang="en-US" sz="1400" b="1" dirty="0">
              <a:solidFill>
                <a:schemeClr val="dk1"/>
              </a:solidFill>
              <a:latin typeface="Arial" panose="020B0604020202020204" pitchFamily="34" charset="0"/>
              <a:cs typeface="Arial" panose="020B0604020202020204" pitchFamily="34" charset="0"/>
            </a:endParaRP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2: </a:t>
            </a:r>
            <a:r>
              <a:rPr lang="en-US" sz="1400" dirty="0">
                <a:solidFill>
                  <a:schemeClr val="dk1"/>
                </a:solidFill>
                <a:latin typeface="Arial" panose="020B0604020202020204" pitchFamily="34" charset="0"/>
                <a:cs typeface="Arial" panose="020B0604020202020204" pitchFamily="34" charset="0"/>
              </a:rPr>
              <a:t>CMV and CWV 30</a:t>
            </a:r>
            <a:r>
              <a:rPr lang="en-US" sz="1400" baseline="30000" dirty="0">
                <a:solidFill>
                  <a:schemeClr val="dk1"/>
                </a:solidFill>
                <a:latin typeface="Arial" panose="020B0604020202020204" pitchFamily="34" charset="0"/>
                <a:cs typeface="Arial" panose="020B0604020202020204" pitchFamily="34" charset="0"/>
              </a:rPr>
              <a:t>th</a:t>
            </a:r>
            <a:r>
              <a:rPr lang="en-US" sz="1400" dirty="0">
                <a:solidFill>
                  <a:schemeClr val="dk1"/>
                </a:solidFill>
                <a:latin typeface="Arial" panose="020B0604020202020204" pitchFamily="34" charset="0"/>
                <a:cs typeface="Arial" panose="020B0604020202020204" pitchFamily="34" charset="0"/>
              </a:rPr>
              <a:t> Birthday</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6:</a:t>
            </a:r>
            <a:r>
              <a:rPr lang="en-US" sz="1400" dirty="0">
                <a:solidFill>
                  <a:schemeClr val="dk1"/>
                </a:solidFill>
                <a:latin typeface="Arial" panose="020B0604020202020204" pitchFamily="34" charset="0"/>
                <a:cs typeface="Arial" panose="020B0604020202020204" pitchFamily="34" charset="0"/>
              </a:rPr>
              <a:t> Native American Heritage Month Program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12:</a:t>
            </a:r>
            <a:r>
              <a:rPr lang="en-US" sz="1400" dirty="0">
                <a:solidFill>
                  <a:schemeClr val="dk1"/>
                </a:solidFill>
                <a:latin typeface="Arial" panose="020B0604020202020204" pitchFamily="34" charset="0"/>
                <a:cs typeface="Arial" panose="020B0604020202020204" pitchFamily="34" charset="0"/>
              </a:rPr>
              <a:t> Disabled Veterans National Foundation Veterans Resource Fairs, Silver Spring, MD (in-person)</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13:</a:t>
            </a:r>
            <a:r>
              <a:rPr lang="en-US" sz="1400" dirty="0">
                <a:solidFill>
                  <a:schemeClr val="dk1"/>
                </a:solidFill>
                <a:latin typeface="Arial" panose="020B0604020202020204" pitchFamily="34" charset="0"/>
                <a:cs typeface="Arial" panose="020B0604020202020204" pitchFamily="34" charset="0"/>
              </a:rPr>
              <a:t> Native American Heritage Month Program (in-person)</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20: </a:t>
            </a:r>
            <a:r>
              <a:rPr lang="en-US" sz="1400" dirty="0">
                <a:solidFill>
                  <a:schemeClr val="dk1"/>
                </a:solidFill>
                <a:latin typeface="Arial" panose="020B0604020202020204" pitchFamily="34" charset="0"/>
                <a:cs typeface="Arial" panose="020B0604020202020204" pitchFamily="34" charset="0"/>
              </a:rPr>
              <a:t>Transgender Day of Remembrance (hybrid)</a:t>
            </a: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November 20:</a:t>
            </a:r>
            <a:r>
              <a:rPr lang="en-US" sz="1400" dirty="0">
                <a:solidFill>
                  <a:schemeClr val="dk1"/>
                </a:solidFill>
                <a:latin typeface="Arial" panose="020B0604020202020204" pitchFamily="34" charset="0"/>
                <a:cs typeface="Arial" panose="020B0604020202020204" pitchFamily="34" charset="0"/>
              </a:rPr>
              <a:t> Native American Heritage Month Program (hybrid)</a:t>
            </a:r>
          </a:p>
          <a:p>
            <a:pPr marL="168275" indent="-168275">
              <a:buFont typeface="Arial" panose="020B0604020202020204" pitchFamily="34" charset="0"/>
              <a:buChar char="•"/>
              <a:defRPr/>
            </a:pPr>
            <a:endParaRPr lang="en-US" sz="1400" dirty="0">
              <a:solidFill>
                <a:schemeClr val="dk1"/>
              </a:solidFill>
              <a:latin typeface="Arial" panose="020B0604020202020204" pitchFamily="34" charset="0"/>
              <a:cs typeface="Arial" panose="020B0604020202020204" pitchFamily="34" charset="0"/>
            </a:endParaRPr>
          </a:p>
          <a:p>
            <a:pPr marL="168275" indent="-168275">
              <a:buFont typeface="Arial" panose="020B0604020202020204" pitchFamily="34" charset="0"/>
              <a:buChar char="•"/>
              <a:defRPr/>
            </a:pPr>
            <a:r>
              <a:rPr lang="en-US" sz="1400" b="1" dirty="0">
                <a:solidFill>
                  <a:schemeClr val="dk1"/>
                </a:solidFill>
                <a:latin typeface="Arial" panose="020B0604020202020204" pitchFamily="34" charset="0"/>
                <a:cs typeface="Arial" panose="020B0604020202020204" pitchFamily="34" charset="0"/>
              </a:rPr>
              <a:t>February 5, 2025:</a:t>
            </a:r>
            <a:r>
              <a:rPr lang="en-US" sz="1400" dirty="0">
                <a:solidFill>
                  <a:schemeClr val="dk1"/>
                </a:solidFill>
                <a:latin typeface="Arial" panose="020B0604020202020204" pitchFamily="34" charset="0"/>
                <a:cs typeface="Arial" panose="020B0604020202020204" pitchFamily="34" charset="0"/>
              </a:rPr>
              <a:t> Black History Month Program (hybrid)</a:t>
            </a:r>
          </a:p>
          <a:p>
            <a:pPr marL="168275" indent="-168275">
              <a:buFont typeface="Arial" panose="020B0604020202020204" pitchFamily="34" charset="0"/>
              <a:buChar char="•"/>
              <a:defRPr/>
            </a:pPr>
            <a:r>
              <a:rPr lang="en-US" sz="1400" b="1" kern="1200" dirty="0">
                <a:solidFill>
                  <a:schemeClr val="dk1"/>
                </a:solidFill>
                <a:effectLst/>
                <a:latin typeface="Arial" panose="020B0604020202020204" pitchFamily="34" charset="0"/>
                <a:ea typeface="+mn-ea"/>
                <a:cs typeface="Arial" panose="020B0604020202020204" pitchFamily="34" charset="0"/>
              </a:rPr>
              <a:t>February 26, 2025:</a:t>
            </a:r>
            <a:r>
              <a:rPr lang="en-US" sz="1400" b="0" kern="1200" dirty="0">
                <a:solidFill>
                  <a:schemeClr val="dk1"/>
                </a:solidFill>
                <a:effectLst/>
                <a:latin typeface="Arial" panose="020B0604020202020204" pitchFamily="34" charset="0"/>
                <a:ea typeface="+mn-ea"/>
                <a:cs typeface="Arial" panose="020B0604020202020204" pitchFamily="34" charset="0"/>
              </a:rPr>
              <a:t> Black History Month Program (hybrid)</a:t>
            </a:r>
          </a:p>
        </p:txBody>
      </p:sp>
    </p:spTree>
    <p:extLst>
      <p:ext uri="{BB962C8B-B14F-4D97-AF65-F5344CB8AC3E}">
        <p14:creationId xmlns:p14="http://schemas.microsoft.com/office/powerpoint/2010/main" val="183251569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Content Placeholder 2">
            <a:extLst>
              <a:ext uri="{FF2B5EF4-FFF2-40B4-BE49-F238E27FC236}">
                <a16:creationId xmlns:a16="http://schemas.microsoft.com/office/drawing/2014/main" id="{317066C4-A9CE-EDCE-6033-932C3ADF7BEF}"/>
              </a:ext>
            </a:extLst>
          </p:cNvPr>
          <p:cNvSpPr>
            <a:spLocks noGrp="1"/>
          </p:cNvSpPr>
          <p:nvPr>
            <p:ph idx="1"/>
          </p:nvPr>
        </p:nvSpPr>
        <p:spPr>
          <a:xfrm>
            <a:off x="609600" y="1357313"/>
            <a:ext cx="11125200" cy="5272087"/>
          </a:xfrm>
        </p:spPr>
        <p:txBody>
          <a:bodyPr rtlCol="0">
            <a:noAutofit/>
          </a:bodyPr>
          <a:lstStyle/>
          <a:p>
            <a:pPr>
              <a:defRPr/>
            </a:pPr>
            <a:r>
              <a:rPr lang="en-US" altLang="en-US" sz="2400" dirty="0"/>
              <a:t>If a veteran indicates that they desire to utilize the VA Home Loan Guaranty, ensure that a disability claim is filed before the home closes if possible. (At least an ITF)</a:t>
            </a:r>
          </a:p>
          <a:p>
            <a:pPr>
              <a:defRPr/>
            </a:pPr>
            <a:endParaRPr lang="en-US" altLang="en-US" sz="500" dirty="0"/>
          </a:p>
          <a:p>
            <a:pPr>
              <a:defRPr/>
            </a:pPr>
            <a:r>
              <a:rPr lang="en-US" altLang="en-US" sz="2400" dirty="0"/>
              <a:t>If compensation is awarded after the loan closing but the effective date is prior to closing, the veteran can request reimbursement of the funding fee – the reimbursement is paid towards the principal loan balance</a:t>
            </a:r>
          </a:p>
          <a:p>
            <a:pPr marL="0" indent="0">
              <a:buFont typeface="Arial" panose="020B0604020202020204" pitchFamily="34" charset="0"/>
              <a:buNone/>
              <a:defRPr/>
            </a:pPr>
            <a:endParaRPr lang="en-US" altLang="en-US" sz="500" dirty="0"/>
          </a:p>
          <a:p>
            <a:pPr>
              <a:defRPr/>
            </a:pPr>
            <a:r>
              <a:rPr lang="en-US" altLang="en-US" sz="2400" dirty="0"/>
              <a:t>Certificates of Eligibility can be obtained from E-benefits</a:t>
            </a:r>
          </a:p>
          <a:p>
            <a:pPr>
              <a:defRPr/>
            </a:pPr>
            <a:endParaRPr lang="en-US" altLang="en-US" sz="500" dirty="0"/>
          </a:p>
          <a:p>
            <a:pPr>
              <a:defRPr/>
            </a:pPr>
            <a:r>
              <a:rPr lang="en-US" altLang="en-US" sz="2400" dirty="0"/>
              <a:t>Married couples who both have eligibility cannot combine their benefit to raise the maximum amount of guaranty, though both are still eligible in their own right. However, if one veteran is not eligible to have the funding fee waived, VA requires that the borrowers pay half of the funding fee if both veterans are on the loan.</a:t>
            </a:r>
          </a:p>
        </p:txBody>
      </p:sp>
      <p:sp>
        <p:nvSpPr>
          <p:cNvPr id="70659" name="Slide Number Placeholder 3">
            <a:extLst>
              <a:ext uri="{FF2B5EF4-FFF2-40B4-BE49-F238E27FC236}">
                <a16:creationId xmlns:a16="http://schemas.microsoft.com/office/drawing/2014/main" id="{6C300515-5EDA-9178-488A-291EEFA4611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AF661-0E2C-4949-96EE-64ED8C4F8C0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0660" name="Title 1">
            <a:extLst>
              <a:ext uri="{FF2B5EF4-FFF2-40B4-BE49-F238E27FC236}">
                <a16:creationId xmlns:a16="http://schemas.microsoft.com/office/drawing/2014/main" id="{47F0D8AA-974D-BCAA-CAD1-A0EEC7D23802}"/>
              </a:ext>
            </a:extLst>
          </p:cNvPr>
          <p:cNvSpPr>
            <a:spLocks noGrp="1" noChangeArrowheads="1"/>
          </p:cNvSpPr>
          <p:nvPr>
            <p:ph type="title"/>
          </p:nvPr>
        </p:nvSpPr>
        <p:spPr bwMode="auto">
          <a:xfrm>
            <a:off x="-68263" y="228600"/>
            <a:ext cx="8526463" cy="1036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VA HOME LOAN GUARANTY FUNDING FEES (continued)</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3EEBCCC6-CEAE-EDBC-A301-064EA2238F21}"/>
              </a:ext>
            </a:extLst>
          </p:cNvPr>
          <p:cNvSpPr>
            <a:spLocks noGrp="1" noChangeArrowheads="1"/>
          </p:cNvSpPr>
          <p:nvPr>
            <p:ph type="title"/>
          </p:nvPr>
        </p:nvSpPr>
        <p:spPr bwMode="auto">
          <a:xfrm>
            <a:off x="0" y="611188"/>
            <a:ext cx="2339975" cy="682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a:t>Insurance</a:t>
            </a:r>
          </a:p>
        </p:txBody>
      </p:sp>
      <p:sp>
        <p:nvSpPr>
          <p:cNvPr id="36867" name="Rectangle 3">
            <a:extLst>
              <a:ext uri="{FF2B5EF4-FFF2-40B4-BE49-F238E27FC236}">
                <a16:creationId xmlns:a16="http://schemas.microsoft.com/office/drawing/2014/main" id="{C2A8A624-23A6-D178-36D0-13EE515B7D50}"/>
              </a:ext>
            </a:extLst>
          </p:cNvPr>
          <p:cNvSpPr>
            <a:spLocks noGrp="1" noChangeArrowheads="1"/>
          </p:cNvSpPr>
          <p:nvPr>
            <p:ph type="body" idx="1"/>
          </p:nvPr>
        </p:nvSpPr>
        <p:spPr bwMode="auto">
          <a:xfrm>
            <a:off x="609600" y="1600200"/>
            <a:ext cx="10972800" cy="4525963"/>
          </a:xfrm>
        </p:spPr>
        <p:txBody>
          <a:bodyPr vert="horz" wrap="square" lIns="92075" tIns="46038" rIns="92075" bIns="46038" numCol="1" anchor="t" anchorCtr="0" compatLnSpc="1">
            <a:prstTxWarp prst="textNoShape">
              <a:avLst/>
            </a:prstTxWarp>
          </a:bodyPr>
          <a:lstStyle/>
          <a:p>
            <a:pPr>
              <a:defRPr/>
            </a:pPr>
            <a:r>
              <a:rPr lang="en-US" altLang="en-US" dirty="0"/>
              <a:t>Veterans’ Group Life Insurance (VGLI)</a:t>
            </a:r>
          </a:p>
          <a:p>
            <a:pPr lvl="1">
              <a:defRPr/>
            </a:pPr>
            <a:r>
              <a:rPr lang="en-US" altLang="en-US" dirty="0"/>
              <a:t>Allows veteran to continue life insurance coverage after service</a:t>
            </a:r>
          </a:p>
          <a:p>
            <a:pPr lvl="1">
              <a:defRPr/>
            </a:pPr>
            <a:r>
              <a:rPr lang="en-US" altLang="en-US" dirty="0"/>
              <a:t>Provides lifetime coverage as long as premiums paid</a:t>
            </a:r>
          </a:p>
          <a:p>
            <a:pPr lvl="1">
              <a:defRPr/>
            </a:pPr>
            <a:r>
              <a:rPr lang="en-US" altLang="en-US" dirty="0"/>
              <a:t>May enroll for maximum amount of coverage equal to amount of Servicemembers’ Group Life Insurance (SGLI) coverage had when separated from service</a:t>
            </a:r>
          </a:p>
          <a:p>
            <a:pPr lvl="1">
              <a:defRPr/>
            </a:pPr>
            <a:r>
              <a:rPr lang="en-US" altLang="en-US" dirty="0"/>
              <a:t>Once enrolled, veterans can increase coverage by $25,000 every 5 years up to legislated maximum of $500,000 until age 60</a:t>
            </a:r>
          </a:p>
          <a:p>
            <a:pPr lvl="1">
              <a:defRPr/>
            </a:pPr>
            <a:endParaRPr lang="en-US" altLang="en-US" dirty="0"/>
          </a:p>
          <a:p>
            <a:pPr marL="457200" lvl="1" indent="0" algn="r">
              <a:buFont typeface="Arial" panose="020B0604020202020204" pitchFamily="34" charset="0"/>
              <a:buNone/>
              <a:defRPr/>
            </a:pPr>
            <a:r>
              <a:rPr lang="en-US" altLang="en-US" dirty="0"/>
              <a:t>38 CFR Part 9</a:t>
            </a:r>
          </a:p>
        </p:txBody>
      </p:sp>
      <p:sp>
        <p:nvSpPr>
          <p:cNvPr id="2" name="Slide Number Placeholder 1">
            <a:extLst>
              <a:ext uri="{FF2B5EF4-FFF2-40B4-BE49-F238E27FC236}">
                <a16:creationId xmlns:a16="http://schemas.microsoft.com/office/drawing/2014/main" id="{FEDA1E0B-1DC5-8798-232A-003F7CCA660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B479C92-C90E-4843-B924-3E0091B4CD20}"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Content Placeholder 2">
            <a:extLst>
              <a:ext uri="{FF2B5EF4-FFF2-40B4-BE49-F238E27FC236}">
                <a16:creationId xmlns:a16="http://schemas.microsoft.com/office/drawing/2014/main" id="{F246A3F1-0298-5746-8D1D-51625FD6AD29}"/>
              </a:ext>
            </a:extLst>
          </p:cNvPr>
          <p:cNvSpPr>
            <a:spLocks noGrp="1" noChangeArrowheads="1"/>
          </p:cNvSpPr>
          <p:nvPr>
            <p:ph idx="1"/>
          </p:nvPr>
        </p:nvSpPr>
        <p:spPr bwMode="auto">
          <a:xfrm>
            <a:off x="609600" y="1676400"/>
            <a:ext cx="10972800" cy="4724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b="1"/>
              <a:t>Enrollment Period</a:t>
            </a:r>
          </a:p>
          <a:p>
            <a:pPr marL="342900" lvl="1" indent="0">
              <a:buFont typeface="Arial" panose="020B0604020202020204" pitchFamily="34" charset="0"/>
              <a:buNone/>
            </a:pPr>
            <a:r>
              <a:rPr lang="en-US" altLang="en-US" sz="2400"/>
              <a:t>Veterans have 1 year and 120 days from their date of separation to apply for VGLI. If they apply for coverage within 240 days from separation, no health questionnaire is needed.</a:t>
            </a:r>
          </a:p>
          <a:p>
            <a:pPr marL="0" indent="0">
              <a:buFont typeface="Arial" panose="020B0604020202020204" pitchFamily="34" charset="0"/>
              <a:buNone/>
            </a:pPr>
            <a:endParaRPr lang="en-US" altLang="en-US"/>
          </a:p>
        </p:txBody>
      </p:sp>
      <p:sp>
        <p:nvSpPr>
          <p:cNvPr id="73731" name="Slide Number Placeholder 3">
            <a:extLst>
              <a:ext uri="{FF2B5EF4-FFF2-40B4-BE49-F238E27FC236}">
                <a16:creationId xmlns:a16="http://schemas.microsoft.com/office/drawing/2014/main" id="{378CCD69-1FDD-F9D2-3D7E-B99AD8414F5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B6062-C238-49BE-952E-D1EF44F3F2B7}"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3732" name="Title 1">
            <a:extLst>
              <a:ext uri="{FF2B5EF4-FFF2-40B4-BE49-F238E27FC236}">
                <a16:creationId xmlns:a16="http://schemas.microsoft.com/office/drawing/2014/main" id="{7BD7D84E-0A0A-604C-1B57-08BA7366D0EC}"/>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Content Placeholder 2">
            <a:extLst>
              <a:ext uri="{FF2B5EF4-FFF2-40B4-BE49-F238E27FC236}">
                <a16:creationId xmlns:a16="http://schemas.microsoft.com/office/drawing/2014/main" id="{9D506F5F-189B-F454-255A-C8BC74343C6C}"/>
              </a:ext>
            </a:extLst>
          </p:cNvPr>
          <p:cNvSpPr>
            <a:spLocks noGrp="1"/>
          </p:cNvSpPr>
          <p:nvPr>
            <p:ph idx="1"/>
          </p:nvPr>
        </p:nvSpPr>
        <p:spPr>
          <a:xfrm>
            <a:off x="609600" y="1524000"/>
            <a:ext cx="10972800" cy="4724400"/>
          </a:xfrm>
        </p:spPr>
        <p:txBody>
          <a:bodyPr rtlCol="0">
            <a:noAutofit/>
          </a:bodyPr>
          <a:lstStyle/>
          <a:p>
            <a:pPr marL="0" lvl="2" indent="0">
              <a:buFont typeface="Arial" panose="020B0604020202020204" pitchFamily="34" charset="0"/>
              <a:buNone/>
              <a:defRPr/>
            </a:pPr>
            <a:endParaRPr lang="en-US" altLang="en-US" sz="1000" dirty="0"/>
          </a:p>
          <a:p>
            <a:pPr marL="0" lvl="2" indent="0">
              <a:buFont typeface="Arial" panose="020B0604020202020204" pitchFamily="34" charset="0"/>
              <a:buNone/>
              <a:defRPr/>
            </a:pPr>
            <a:r>
              <a:rPr lang="en-US" altLang="en-US" sz="2800" dirty="0"/>
              <a:t>Veterans are eligible to apply for VGLI, if they had SGLI, and are within 1 year and 120 days of the following events:</a:t>
            </a:r>
          </a:p>
          <a:p>
            <a:pPr marL="0" lvl="2" indent="0">
              <a:buFont typeface="Arial" panose="020B0604020202020204" pitchFamily="34" charset="0"/>
              <a:buNone/>
              <a:defRPr/>
            </a:pPr>
            <a:endParaRPr lang="en-US" altLang="en-US" sz="1050" dirty="0"/>
          </a:p>
          <a:p>
            <a:pPr marL="461963" lvl="2" indent="-236538">
              <a:defRPr/>
            </a:pPr>
            <a:r>
              <a:rPr lang="en-US" altLang="en-US" dirty="0"/>
              <a:t>release from active duty or active duty for training under a call or order to duty that does not specify a period of less than 31 days.</a:t>
            </a:r>
          </a:p>
          <a:p>
            <a:pPr marL="461963" lvl="2" indent="-236538">
              <a:defRPr/>
            </a:pPr>
            <a:endParaRPr lang="en-US" altLang="en-US" sz="1000" dirty="0"/>
          </a:p>
          <a:p>
            <a:pPr marL="461963" lvl="2" indent="-236538">
              <a:defRPr/>
            </a:pPr>
            <a:r>
              <a:rPr lang="en-US" altLang="en-US" dirty="0"/>
              <a:t>separation, retirement or release from assignment from the Ready Reserves/National Guard</a:t>
            </a:r>
          </a:p>
          <a:p>
            <a:pPr marL="461963" lvl="2" indent="-236538">
              <a:buFont typeface="Arial" panose="020B0604020202020204" pitchFamily="34" charset="0"/>
              <a:buNone/>
              <a:defRPr/>
            </a:pPr>
            <a:endParaRPr lang="en-US" altLang="en-US" sz="1000" dirty="0"/>
          </a:p>
          <a:p>
            <a:pPr marL="461963" lvl="2" indent="-236538">
              <a:defRPr/>
            </a:pPr>
            <a:r>
              <a:rPr lang="en-US" altLang="en-US" dirty="0"/>
              <a:t>assignment to the Individual Ready Reserves (IRR) of a branch of service or to the Inactive National Guard (ING).This includes members of the United States Public Health Service Inactive Reserve Corps (IRC)</a:t>
            </a:r>
          </a:p>
          <a:p>
            <a:pPr marL="461963" lvl="2" indent="-236538">
              <a:buFont typeface="Arial" panose="020B0604020202020204" pitchFamily="34" charset="0"/>
              <a:buNone/>
              <a:defRPr/>
            </a:pPr>
            <a:endParaRPr lang="en-US" altLang="en-US" sz="1000" dirty="0"/>
          </a:p>
          <a:p>
            <a:pPr marL="461963" lvl="2" indent="-236538">
              <a:defRPr/>
            </a:pPr>
            <a:r>
              <a:rPr lang="en-US" altLang="en-US" dirty="0"/>
              <a:t>placement on the Temporary Disability Retirement List (TDRL)</a:t>
            </a:r>
          </a:p>
        </p:txBody>
      </p:sp>
      <p:sp>
        <p:nvSpPr>
          <p:cNvPr id="74755" name="Slide Number Placeholder 3">
            <a:extLst>
              <a:ext uri="{FF2B5EF4-FFF2-40B4-BE49-F238E27FC236}">
                <a16:creationId xmlns:a16="http://schemas.microsoft.com/office/drawing/2014/main" id="{0E7B48EC-22E1-0FA6-F7F3-52B0B99D471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67C37E-B077-4C5B-81AD-E0AF0FD5F5F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4756" name="Title 1">
            <a:extLst>
              <a:ext uri="{FF2B5EF4-FFF2-40B4-BE49-F238E27FC236}">
                <a16:creationId xmlns:a16="http://schemas.microsoft.com/office/drawing/2014/main" id="{8CB67A65-5752-B27F-D2A7-CE5557EC4C34}"/>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a:extLst>
              <a:ext uri="{FF2B5EF4-FFF2-40B4-BE49-F238E27FC236}">
                <a16:creationId xmlns:a16="http://schemas.microsoft.com/office/drawing/2014/main" id="{3BC90BC3-EA79-1B1E-CF7C-3B50F5DBE96C}"/>
              </a:ext>
            </a:extLst>
          </p:cNvPr>
          <p:cNvSpPr>
            <a:spLocks noGrp="1"/>
          </p:cNvSpPr>
          <p:nvPr>
            <p:ph idx="1"/>
          </p:nvPr>
        </p:nvSpPr>
        <p:spPr>
          <a:xfrm>
            <a:off x="609600" y="1492250"/>
            <a:ext cx="10972800" cy="4892675"/>
          </a:xfrm>
        </p:spPr>
        <p:txBody>
          <a:bodyPr/>
          <a:lstStyle/>
          <a:p>
            <a:pPr eaLnBrk="1" hangingPunct="1">
              <a:defRPr/>
            </a:pPr>
            <a:r>
              <a:rPr lang="en-US" altLang="en-US" sz="2800" dirty="0"/>
              <a:t>Veterans are also eligible to apply for VGLI if they had part-time SGLI and while performing duty, suffered an injury or disability that rendered them uninsurable at standard premium rates. This includes travel directly to and from duty.</a:t>
            </a:r>
          </a:p>
          <a:p>
            <a:pPr>
              <a:spcAft>
                <a:spcPts val="600"/>
              </a:spcAft>
              <a:defRPr/>
            </a:pPr>
            <a:endParaRPr lang="en-US" altLang="en-US" sz="500" dirty="0"/>
          </a:p>
          <a:p>
            <a:pPr>
              <a:spcAft>
                <a:spcPts val="600"/>
              </a:spcAft>
              <a:defRPr/>
            </a:pPr>
            <a:r>
              <a:rPr lang="en-US" altLang="en-US" sz="2800" dirty="0"/>
              <a:t>If the veteran is totally disabled at the time of separation, they can apply for an SGLI Disability Extension which provides free coverage for up to two years from the date of separation. An extension of SGLI due to total disability is not automatic. </a:t>
            </a:r>
          </a:p>
          <a:p>
            <a:pPr marL="0" indent="0">
              <a:spcAft>
                <a:spcPts val="600"/>
              </a:spcAft>
              <a:buFont typeface="Arial" panose="020B0604020202020204" pitchFamily="34" charset="0"/>
              <a:buNone/>
              <a:defRPr/>
            </a:pPr>
            <a:endParaRPr lang="en-US" altLang="en-US" sz="500" dirty="0"/>
          </a:p>
          <a:p>
            <a:pPr>
              <a:spcAft>
                <a:spcPts val="600"/>
              </a:spcAft>
              <a:defRPr/>
            </a:pPr>
            <a:r>
              <a:rPr lang="en-US" altLang="en-US" sz="2800" dirty="0"/>
              <a:t>At the end of the extension period, the veteran automatically becomes eligible for VGLI, subject to premium payments.</a:t>
            </a:r>
          </a:p>
        </p:txBody>
      </p:sp>
      <p:sp>
        <p:nvSpPr>
          <p:cNvPr id="75779" name="Slide Number Placeholder 3">
            <a:extLst>
              <a:ext uri="{FF2B5EF4-FFF2-40B4-BE49-F238E27FC236}">
                <a16:creationId xmlns:a16="http://schemas.microsoft.com/office/drawing/2014/main" id="{A68050BB-7CFB-0E2E-8C81-42163AA93024}"/>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639215-8BD6-48B7-BBB7-353FE9E7134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5780" name="Title 1">
            <a:extLst>
              <a:ext uri="{FF2B5EF4-FFF2-40B4-BE49-F238E27FC236}">
                <a16:creationId xmlns:a16="http://schemas.microsoft.com/office/drawing/2014/main" id="{2637891E-3E45-FB57-9A19-1D59C82497A2}"/>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a:extLst>
              <a:ext uri="{FF2B5EF4-FFF2-40B4-BE49-F238E27FC236}">
                <a16:creationId xmlns:a16="http://schemas.microsoft.com/office/drawing/2014/main" id="{82CC13E4-0569-5794-C114-52EB05553A52}"/>
              </a:ext>
            </a:extLst>
          </p:cNvPr>
          <p:cNvSpPr>
            <a:spLocks noGrp="1" noChangeArrowheads="1"/>
          </p:cNvSpPr>
          <p:nvPr>
            <p:ph idx="1"/>
          </p:nvPr>
        </p:nvSpPr>
        <p:spPr bwMode="auto">
          <a:xfrm>
            <a:off x="609600" y="1600200"/>
            <a:ext cx="10972800" cy="4800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a:t>S-DVI is an optional life insurance for service-connected veterans only that stopped taking applications after December 31, 2022. </a:t>
            </a:r>
          </a:p>
          <a:p>
            <a:pPr eaLnBrk="1" hangingPunct="1"/>
            <a:r>
              <a:rPr lang="en-US" altLang="en-US" sz="2800" dirty="0"/>
              <a:t>If a veteran was already enrolled in S-DVI they can keep it</a:t>
            </a:r>
          </a:p>
          <a:p>
            <a:pPr eaLnBrk="1" hangingPunct="1"/>
            <a:r>
              <a:rPr lang="en-US" altLang="en-US" sz="2800" dirty="0"/>
              <a:t>The basic S-DVI program insures eligible Veterans for up to $10,000 of coverage. </a:t>
            </a:r>
          </a:p>
          <a:p>
            <a:pPr eaLnBrk="1" hangingPunct="1"/>
            <a:r>
              <a:rPr lang="en-US" altLang="en-US" sz="2800" dirty="0">
                <a:highlight>
                  <a:srgbClr val="FFFF00"/>
                </a:highlight>
              </a:rPr>
              <a:t>Veterans who have the basic S-DVI coverage and are 100% P&amp;T service-connected can have their premiums waived. </a:t>
            </a:r>
          </a:p>
          <a:p>
            <a:pPr eaLnBrk="1" hangingPunct="1"/>
            <a:r>
              <a:rPr lang="en-US" altLang="en-US" sz="2800" dirty="0"/>
              <a:t>If a premium waiver is granted, policyholders may apply for additional coverage of up to $30,000 under the Supplemental S-DVI program. </a:t>
            </a:r>
          </a:p>
          <a:p>
            <a:pPr eaLnBrk="1" hangingPunct="1"/>
            <a:r>
              <a:rPr lang="en-US" altLang="en-US" sz="2800" dirty="0"/>
              <a:t>Premiums for Supplemental S-DVI coverage cannot be waived. </a:t>
            </a:r>
          </a:p>
        </p:txBody>
      </p:sp>
      <p:sp>
        <p:nvSpPr>
          <p:cNvPr id="76803" name="Slide Number Placeholder 3">
            <a:extLst>
              <a:ext uri="{FF2B5EF4-FFF2-40B4-BE49-F238E27FC236}">
                <a16:creationId xmlns:a16="http://schemas.microsoft.com/office/drawing/2014/main" id="{9A2ABB19-4A1C-3CAE-FB17-91490B1FF36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571E83D-B2D0-4202-BDC8-96BF7C234AEC}"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6804" name="Title 1">
            <a:extLst>
              <a:ext uri="{FF2B5EF4-FFF2-40B4-BE49-F238E27FC236}">
                <a16:creationId xmlns:a16="http://schemas.microsoft.com/office/drawing/2014/main" id="{0B81ECC6-5A05-104D-C722-1A69F2C41C39}"/>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a:extLst>
              <a:ext uri="{FF2B5EF4-FFF2-40B4-BE49-F238E27FC236}">
                <a16:creationId xmlns:a16="http://schemas.microsoft.com/office/drawing/2014/main" id="{10405EBE-1720-1C67-5018-16330E50B29A}"/>
              </a:ext>
            </a:extLst>
          </p:cNvPr>
          <p:cNvSpPr>
            <a:spLocks noGrp="1" noChangeArrowheads="1"/>
          </p:cNvSpPr>
          <p:nvPr>
            <p:ph type="title"/>
          </p:nvPr>
        </p:nvSpPr>
        <p:spPr bwMode="auto">
          <a:xfrm>
            <a:off x="0" y="581025"/>
            <a:ext cx="4700588" cy="66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Insurance (continued)</a:t>
            </a:r>
          </a:p>
        </p:txBody>
      </p:sp>
      <p:sp>
        <p:nvSpPr>
          <p:cNvPr id="77827" name="Content Placeholder 2">
            <a:extLst>
              <a:ext uri="{FF2B5EF4-FFF2-40B4-BE49-F238E27FC236}">
                <a16:creationId xmlns:a16="http://schemas.microsoft.com/office/drawing/2014/main" id="{89FF364F-B54C-7231-50A2-C9F29578629F}"/>
              </a:ext>
            </a:extLst>
          </p:cNvPr>
          <p:cNvSpPr>
            <a:spLocks noGrp="1" noChangeArrowheads="1"/>
          </p:cNvSpPr>
          <p:nvPr>
            <p:ph idx="1"/>
          </p:nvPr>
        </p:nvSpPr>
        <p:spPr bwMode="auto">
          <a:xfrm>
            <a:off x="360363" y="1516063"/>
            <a:ext cx="1134427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S-DVI application</a:t>
            </a:r>
          </a:p>
          <a:p>
            <a:pPr lvl="1"/>
            <a:r>
              <a:rPr lang="en-US" altLang="en-US"/>
              <a:t>VA Form 29-4364, Application for Service Disabled Veterans Life Insurance</a:t>
            </a:r>
          </a:p>
          <a:p>
            <a:pPr lvl="2"/>
            <a:r>
              <a:rPr lang="en-US" altLang="en-US"/>
              <a:t>Download VA Pamphlet 29-9 for premium rates and plans available</a:t>
            </a:r>
          </a:p>
          <a:p>
            <a:pPr lvl="1"/>
            <a:r>
              <a:rPr lang="en-US" altLang="en-US"/>
              <a:t>VA Form 29-357 to apply for total disability waiver of premiums</a:t>
            </a:r>
          </a:p>
          <a:p>
            <a:pPr lvl="1"/>
            <a:r>
              <a:rPr lang="en-US" altLang="en-US"/>
              <a:t>VA Form 29-0188 Application for Supplemental Service-Disabled Veterans Life Insurance</a:t>
            </a:r>
          </a:p>
          <a:p>
            <a:pPr lvl="1"/>
            <a:r>
              <a:rPr lang="en-US" altLang="en-US"/>
              <a:t>Premiums to be paid monthly – can be withheld from VA benefits or military retired pay</a:t>
            </a:r>
          </a:p>
          <a:p>
            <a:pPr lvl="1"/>
            <a:r>
              <a:rPr lang="en-US" altLang="en-US"/>
              <a:t>Submit application on line or mail to VA Insurance Center in Philadelphia, PA</a:t>
            </a:r>
          </a:p>
        </p:txBody>
      </p:sp>
      <p:sp>
        <p:nvSpPr>
          <p:cNvPr id="2" name="Slide Number Placeholder 1">
            <a:extLst>
              <a:ext uri="{FF2B5EF4-FFF2-40B4-BE49-F238E27FC236}">
                <a16:creationId xmlns:a16="http://schemas.microsoft.com/office/drawing/2014/main" id="{FE7DDE9B-68C0-08C8-CEBC-5661B76BCCCD}"/>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B961039-D5A5-4C05-AE5B-2926C3B0F0E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a:extLst>
              <a:ext uri="{FF2B5EF4-FFF2-40B4-BE49-F238E27FC236}">
                <a16:creationId xmlns:a16="http://schemas.microsoft.com/office/drawing/2014/main" id="{239D95A9-A2FE-305D-105B-685459878413}"/>
              </a:ext>
            </a:extLst>
          </p:cNvPr>
          <p:cNvSpPr>
            <a:spLocks noGrp="1"/>
          </p:cNvSpPr>
          <p:nvPr>
            <p:ph idx="1"/>
          </p:nvPr>
        </p:nvSpPr>
        <p:spPr>
          <a:xfrm>
            <a:off x="609600" y="1463675"/>
            <a:ext cx="10363200" cy="4892675"/>
          </a:xfrm>
        </p:spPr>
        <p:txBody>
          <a:bodyPr/>
          <a:lstStyle/>
          <a:p>
            <a:pPr marL="0" lvl="2" indent="0">
              <a:buFont typeface="Arial" panose="020B0604020202020204" pitchFamily="34" charset="0"/>
              <a:buNone/>
              <a:defRPr/>
            </a:pPr>
            <a:r>
              <a:rPr lang="en-US" altLang="en-US" sz="2800" dirty="0"/>
              <a:t>To be eligible for S-DVI the veteran must meet </a:t>
            </a:r>
            <a:r>
              <a:rPr lang="en-US" altLang="en-US" sz="2800" dirty="0">
                <a:highlight>
                  <a:srgbClr val="FFFF00"/>
                </a:highlight>
              </a:rPr>
              <a:t>all </a:t>
            </a:r>
            <a:r>
              <a:rPr lang="en-US" altLang="en-US" sz="2800" dirty="0"/>
              <a:t>of the following requirements:</a:t>
            </a:r>
          </a:p>
          <a:p>
            <a:pPr marL="0" lvl="2" indent="0">
              <a:buFont typeface="Arial" panose="020B0604020202020204" pitchFamily="34" charset="0"/>
              <a:buNone/>
              <a:defRPr/>
            </a:pPr>
            <a:endParaRPr lang="en-US" altLang="en-US" sz="2800" dirty="0"/>
          </a:p>
          <a:p>
            <a:pPr marL="628650" lvl="2" indent="-176213">
              <a:defRPr/>
            </a:pPr>
            <a:r>
              <a:rPr lang="en-US" sz="2800" dirty="0"/>
              <a:t>Released from service under other than dishonorable conditions on or after April 25, 1951 </a:t>
            </a:r>
          </a:p>
          <a:p>
            <a:pPr marL="628650" lvl="2" indent="-176213">
              <a:buFont typeface="Arial" panose="020B0604020202020204" pitchFamily="34" charset="0"/>
              <a:buNone/>
              <a:defRPr/>
            </a:pPr>
            <a:endParaRPr lang="en-US" sz="1050" dirty="0"/>
          </a:p>
          <a:p>
            <a:pPr marL="628650" lvl="2" indent="-176213">
              <a:defRPr/>
            </a:pPr>
            <a:r>
              <a:rPr lang="en-US" sz="2800" dirty="0"/>
              <a:t>Must have a service-connected disability (</a:t>
            </a:r>
            <a:r>
              <a:rPr lang="en-US" sz="2800" dirty="0">
                <a:highlight>
                  <a:srgbClr val="FFFF00"/>
                </a:highlight>
              </a:rPr>
              <a:t>even one rated 0%) </a:t>
            </a:r>
          </a:p>
          <a:p>
            <a:pPr marL="628650" lvl="2" indent="-176213">
              <a:buFont typeface="Arial" panose="020B0604020202020204" pitchFamily="34" charset="0"/>
              <a:buNone/>
              <a:defRPr/>
            </a:pPr>
            <a:endParaRPr lang="en-US" sz="1050" dirty="0"/>
          </a:p>
          <a:p>
            <a:pPr marL="628650" lvl="2" indent="-176213">
              <a:defRPr/>
            </a:pPr>
            <a:r>
              <a:rPr lang="en-US" sz="2800" dirty="0"/>
              <a:t>Healthy except for the service-related disability</a:t>
            </a:r>
          </a:p>
          <a:p>
            <a:pPr marL="628650" lvl="2" indent="-176213">
              <a:buFont typeface="Arial" panose="020B0604020202020204" pitchFamily="34" charset="0"/>
              <a:buNone/>
              <a:defRPr/>
            </a:pPr>
            <a:endParaRPr lang="en-US" sz="1050" dirty="0"/>
          </a:p>
          <a:p>
            <a:pPr marL="628650" lvl="2" indent="-176213">
              <a:defRPr/>
            </a:pPr>
            <a:r>
              <a:rPr lang="en-US" sz="2800" dirty="0"/>
              <a:t>Must apply </a:t>
            </a:r>
            <a:r>
              <a:rPr lang="en-US" sz="2800" dirty="0">
                <a:highlight>
                  <a:srgbClr val="FFFF00"/>
                </a:highlight>
              </a:rPr>
              <a:t>within two years </a:t>
            </a:r>
            <a:r>
              <a:rPr lang="en-US" sz="2800" dirty="0"/>
              <a:t>of being notified of a service-connected disability (can apply any time veteran receives a new disability award, even one rated 0%)</a:t>
            </a:r>
            <a:endParaRPr lang="en-US" altLang="en-US" sz="2800" dirty="0"/>
          </a:p>
        </p:txBody>
      </p:sp>
      <p:sp>
        <p:nvSpPr>
          <p:cNvPr id="78851" name="Slide Number Placeholder 3">
            <a:extLst>
              <a:ext uri="{FF2B5EF4-FFF2-40B4-BE49-F238E27FC236}">
                <a16:creationId xmlns:a16="http://schemas.microsoft.com/office/drawing/2014/main" id="{A5819882-7925-AD7F-5334-2CD0C3B2FA8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D13B66-47C1-403D-9F4D-5BC7F519AE8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8852" name="Title 1">
            <a:extLst>
              <a:ext uri="{FF2B5EF4-FFF2-40B4-BE49-F238E27FC236}">
                <a16:creationId xmlns:a16="http://schemas.microsoft.com/office/drawing/2014/main" id="{F84AF1FB-D03A-36D7-7176-38F85401B66F}"/>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Content Placeholder 2">
            <a:extLst>
              <a:ext uri="{FF2B5EF4-FFF2-40B4-BE49-F238E27FC236}">
                <a16:creationId xmlns:a16="http://schemas.microsoft.com/office/drawing/2014/main" id="{E11D655D-7815-E049-CC93-1795CC7096B1}"/>
              </a:ext>
            </a:extLst>
          </p:cNvPr>
          <p:cNvSpPr>
            <a:spLocks noGrp="1"/>
          </p:cNvSpPr>
          <p:nvPr>
            <p:ph idx="1"/>
          </p:nvPr>
        </p:nvSpPr>
        <p:spPr>
          <a:xfrm>
            <a:off x="609600" y="1463675"/>
            <a:ext cx="10972800" cy="4892675"/>
          </a:xfrm>
        </p:spPr>
        <p:txBody>
          <a:bodyPr/>
          <a:lstStyle/>
          <a:p>
            <a:pPr marL="0" lvl="2" indent="0">
              <a:buFont typeface="Arial" panose="020B0604020202020204" pitchFamily="34" charset="0"/>
              <a:buNone/>
              <a:defRPr/>
            </a:pPr>
            <a:r>
              <a:rPr lang="en-US" altLang="en-US" dirty="0"/>
              <a:t>In January 2023, VA launched Veterans Affairs Life Insurance (VALife), which provides guaranteed acceptance whole life insurance coverage to service-connected veterans aged 80 and under. Some Veterans aged 81 and older may also be eligible.</a:t>
            </a:r>
          </a:p>
          <a:p>
            <a:pPr marL="0" lvl="2" indent="0">
              <a:buFont typeface="Arial" panose="020B0604020202020204" pitchFamily="34" charset="0"/>
              <a:buNone/>
              <a:defRPr/>
            </a:pPr>
            <a:endParaRPr lang="en-US" altLang="en-US" dirty="0"/>
          </a:p>
          <a:p>
            <a:pPr marL="0" lvl="2" indent="0">
              <a:buFont typeface="Arial" panose="020B0604020202020204" pitchFamily="34" charset="0"/>
              <a:buNone/>
              <a:defRPr/>
            </a:pPr>
            <a:r>
              <a:rPr lang="en-US" altLang="en-US" dirty="0"/>
              <a:t>VALife offers guaranteed acceptance whole life insurance coverage that lasts for an individual’s entire life and provides the following benefits:</a:t>
            </a:r>
          </a:p>
          <a:p>
            <a:pPr marL="914400" lvl="2" indent="-342900">
              <a:defRPr/>
            </a:pPr>
            <a:r>
              <a:rPr lang="en-US" altLang="en-US" dirty="0"/>
              <a:t>All veterans aged 80 and under with 0-100% VA disability ratings are eligible.</a:t>
            </a:r>
          </a:p>
          <a:p>
            <a:pPr marL="914400" lvl="2" indent="-342900">
              <a:defRPr/>
            </a:pPr>
            <a:r>
              <a:rPr lang="en-US" altLang="en-US" dirty="0"/>
              <a:t>Fully automated online enrollment with instant approvals.</a:t>
            </a:r>
          </a:p>
          <a:p>
            <a:pPr marL="914400" lvl="2" indent="-342900">
              <a:defRPr/>
            </a:pPr>
            <a:r>
              <a:rPr lang="en-US" altLang="en-US" dirty="0"/>
              <a:t>Coverage comes in increments of $10,000, up to a maximum of $40,000</a:t>
            </a:r>
          </a:p>
          <a:p>
            <a:pPr marL="914400" lvl="2" indent="-342900">
              <a:defRPr/>
            </a:pPr>
            <a:r>
              <a:rPr lang="en-US" altLang="en-US" dirty="0"/>
              <a:t>No medical requirements for enrollment.</a:t>
            </a:r>
          </a:p>
          <a:p>
            <a:pPr marL="914400" lvl="2" indent="-342900">
              <a:defRPr/>
            </a:pPr>
            <a:r>
              <a:rPr lang="en-US" altLang="en-US" dirty="0"/>
              <a:t>Cash value that builds over the life of the policy after the first two years of enrollment.</a:t>
            </a:r>
          </a:p>
        </p:txBody>
      </p:sp>
      <p:sp>
        <p:nvSpPr>
          <p:cNvPr id="79875" name="Slide Number Placeholder 3">
            <a:extLst>
              <a:ext uri="{FF2B5EF4-FFF2-40B4-BE49-F238E27FC236}">
                <a16:creationId xmlns:a16="http://schemas.microsoft.com/office/drawing/2014/main" id="{7A45726D-2DF5-C2EB-4827-985CC6C755A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87157F-1389-40FC-AF92-8946801E27C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79876" name="Title 1">
            <a:extLst>
              <a:ext uri="{FF2B5EF4-FFF2-40B4-BE49-F238E27FC236}">
                <a16:creationId xmlns:a16="http://schemas.microsoft.com/office/drawing/2014/main" id="{D3E0595D-EC8E-95E7-7F07-3A434AC8D2CE}"/>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Content Placeholder 2">
            <a:extLst>
              <a:ext uri="{FF2B5EF4-FFF2-40B4-BE49-F238E27FC236}">
                <a16:creationId xmlns:a16="http://schemas.microsoft.com/office/drawing/2014/main" id="{BEE56ECD-656B-D061-D449-0AB379CE738B}"/>
              </a:ext>
            </a:extLst>
          </p:cNvPr>
          <p:cNvSpPr>
            <a:spLocks noGrp="1" noChangeArrowheads="1"/>
          </p:cNvSpPr>
          <p:nvPr>
            <p:ph idx="1"/>
          </p:nvPr>
        </p:nvSpPr>
        <p:spPr bwMode="auto">
          <a:xfrm>
            <a:off x="609600" y="2057400"/>
            <a:ext cx="10972800" cy="429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lvl="2" indent="0">
              <a:buFont typeface="Arial" panose="020B0604020202020204" pitchFamily="34" charset="0"/>
              <a:buNone/>
            </a:pPr>
            <a:r>
              <a:rPr lang="en-US" altLang="en-US" sz="3200"/>
              <a:t>Veterans who currently hold an S-DVI policy can either keep their current coverage or apply for VALife. </a:t>
            </a:r>
          </a:p>
          <a:p>
            <a:pPr marL="0" lvl="2" indent="0">
              <a:buFont typeface="Arial" panose="020B0604020202020204" pitchFamily="34" charset="0"/>
              <a:buNone/>
            </a:pPr>
            <a:endParaRPr lang="en-US" altLang="en-US" sz="3200"/>
          </a:p>
          <a:p>
            <a:pPr marL="0" lvl="2" indent="0">
              <a:buFont typeface="Arial" panose="020B0604020202020204" pitchFamily="34" charset="0"/>
              <a:buNone/>
            </a:pPr>
            <a:r>
              <a:rPr lang="en-US" altLang="en-US" sz="3200"/>
              <a:t>Veterans can keep their S-DVI policy until the full coverage of VALife begins two years after enrollment as long as the application is received between Jan. 1, 2023, and Dec. 31, 2025.</a:t>
            </a:r>
          </a:p>
        </p:txBody>
      </p:sp>
      <p:sp>
        <p:nvSpPr>
          <p:cNvPr id="80899" name="Slide Number Placeholder 3">
            <a:extLst>
              <a:ext uri="{FF2B5EF4-FFF2-40B4-BE49-F238E27FC236}">
                <a16:creationId xmlns:a16="http://schemas.microsoft.com/office/drawing/2014/main" id="{D9C00A10-0A85-0669-9D3D-08AA3AAE14A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A9F220-6A6F-4A88-8F7F-3D64F3F1D30A}"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0900" name="Title 1">
            <a:extLst>
              <a:ext uri="{FF2B5EF4-FFF2-40B4-BE49-F238E27FC236}">
                <a16:creationId xmlns:a16="http://schemas.microsoft.com/office/drawing/2014/main" id="{76397DCC-ECF6-3F7C-396C-95ABE82BF2B6}"/>
              </a:ext>
            </a:extLst>
          </p:cNvPr>
          <p:cNvSpPr>
            <a:spLocks noGrp="1" noChangeArrowheads="1"/>
          </p:cNvSpPr>
          <p:nvPr>
            <p:ph type="title"/>
          </p:nvPr>
        </p:nvSpPr>
        <p:spPr bwMode="auto">
          <a:xfrm>
            <a:off x="0" y="658813"/>
            <a:ext cx="8202613"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t>Insurance (continued)</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8632" y="1641183"/>
            <a:ext cx="4286250" cy="4190513"/>
          </a:xfrm>
          <a:prstGeom prst="rect">
            <a:avLst/>
          </a:prstGeom>
        </p:spPr>
        <p:txBody>
          <a:bodyPr vert="horz" lIns="91440" tIns="45720" rIns="91440" bIns="45720" rtlCol="0" anchor="t">
            <a:normAutofit/>
          </a:bodyPr>
          <a:lstStyle/>
          <a:p>
            <a:pPr marL="0" indent="0">
              <a:buNone/>
            </a:pPr>
            <a:endParaRPr lang="en-US" sz="1600" dirty="0">
              <a:latin typeface="Arial"/>
              <a:cs typeface="Arial"/>
            </a:endParaRPr>
          </a:p>
          <a:p>
            <a:pPr marL="0" indent="0">
              <a:buNone/>
            </a:pPr>
            <a:r>
              <a:rPr lang="en-US" sz="1800" dirty="0">
                <a:latin typeface="Segoe UI"/>
                <a:cs typeface="Arial"/>
              </a:rPr>
              <a:t>Support and initiate activities that educate and sensitize internal and external partners to the unique needs of minority Veterans.</a:t>
            </a:r>
            <a:endParaRPr lang="en-US" sz="1800" dirty="0">
              <a:latin typeface="Segoe UI"/>
              <a:cs typeface="Calibri"/>
            </a:endParaRPr>
          </a:p>
          <a:p>
            <a:pPr marL="0" indent="0">
              <a:buNone/>
            </a:pPr>
            <a:endParaRPr lang="en-US" sz="1800" dirty="0">
              <a:latin typeface="Segoe UI"/>
              <a:cs typeface="Arial" panose="020B0604020202020204" pitchFamily="34" charset="0"/>
            </a:endParaRPr>
          </a:p>
          <a:p>
            <a:pPr marL="0" indent="0">
              <a:buNone/>
            </a:pPr>
            <a:r>
              <a:rPr lang="en-US" sz="1800" dirty="0">
                <a:latin typeface="Segoe UI"/>
                <a:cs typeface="Arial"/>
              </a:rPr>
              <a:t>Target and participate in outreach activities and educational forums utilizing Community Networks.</a:t>
            </a:r>
          </a:p>
          <a:p>
            <a:pPr marL="0" indent="0">
              <a:buNone/>
            </a:pPr>
            <a:endParaRPr lang="en-US" sz="1800" dirty="0">
              <a:latin typeface="Segoe UI"/>
              <a:cs typeface="Arial" panose="020B0604020202020204" pitchFamily="34" charset="0"/>
            </a:endParaRPr>
          </a:p>
          <a:p>
            <a:pPr marL="0" indent="0">
              <a:buNone/>
            </a:pPr>
            <a:r>
              <a:rPr lang="en-US" sz="1800" dirty="0">
                <a:latin typeface="Segoe UI"/>
                <a:cs typeface="Arial"/>
              </a:rPr>
              <a:t>Assist CMV in disseminating information.</a:t>
            </a:r>
          </a:p>
        </p:txBody>
      </p:sp>
      <p:sp>
        <p:nvSpPr>
          <p:cNvPr id="2" name="Title 1"/>
          <p:cNvSpPr>
            <a:spLocks noGrp="1"/>
          </p:cNvSpPr>
          <p:nvPr>
            <p:ph type="title"/>
          </p:nvPr>
        </p:nvSpPr>
        <p:spPr>
          <a:xfrm>
            <a:off x="1524001" y="80709"/>
            <a:ext cx="8958847" cy="719418"/>
          </a:xfrm>
        </p:spPr>
        <p:txBody>
          <a:bodyPr>
            <a:noAutofit/>
          </a:bodyPr>
          <a:lstStyle/>
          <a:p>
            <a:r>
              <a:rPr lang="en-US">
                <a:latin typeface="Calibri"/>
                <a:cs typeface="Arial"/>
              </a:rPr>
              <a:t>Outreach, Engagement and Collaboration</a:t>
            </a:r>
          </a:p>
        </p:txBody>
      </p:sp>
      <p:pic>
        <p:nvPicPr>
          <p:cNvPr id="9"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31000"/>
                    </a14:imgEffect>
                  </a14:imgLayer>
                </a14:imgProps>
              </a:ext>
              <a:ext uri="{28A0092B-C50C-407E-A947-70E740481C1C}">
                <a14:useLocalDpi xmlns:a14="http://schemas.microsoft.com/office/drawing/2010/main" val="0"/>
              </a:ext>
            </a:extLst>
          </a:blip>
          <a:srcRect/>
          <a:stretch>
            <a:fillRect/>
          </a:stretch>
        </p:blipFill>
        <p:spPr bwMode="auto">
          <a:xfrm>
            <a:off x="1709153" y="1540047"/>
            <a:ext cx="2102041" cy="1417757"/>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37000"/>
                    </a14:imgEffect>
                  </a14:imgLayer>
                </a14:imgProps>
              </a:ext>
              <a:ext uri="{28A0092B-C50C-407E-A947-70E740481C1C}">
                <a14:useLocalDpi xmlns:a14="http://schemas.microsoft.com/office/drawing/2010/main" val="0"/>
              </a:ext>
            </a:extLst>
          </a:blip>
          <a:srcRect/>
          <a:stretch>
            <a:fillRect/>
          </a:stretch>
        </p:blipFill>
        <p:spPr bwMode="auto">
          <a:xfrm>
            <a:off x="1692588" y="3093608"/>
            <a:ext cx="2117413" cy="1285662"/>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9000" contrast="20000"/>
                    </a14:imgEffect>
                  </a14:imgLayer>
                </a14:imgProps>
              </a:ext>
              <a:ext uri="{28A0092B-C50C-407E-A947-70E740481C1C}">
                <a14:useLocalDpi xmlns:a14="http://schemas.microsoft.com/office/drawing/2010/main" val="0"/>
              </a:ext>
            </a:extLst>
          </a:blip>
          <a:stretch>
            <a:fillRect/>
          </a:stretch>
        </p:blipFill>
        <p:spPr>
          <a:xfrm>
            <a:off x="1623530" y="4477563"/>
            <a:ext cx="2190721" cy="1397118"/>
          </a:xfrm>
          <a:prstGeom prst="rect">
            <a:avLst/>
          </a:prstGeom>
          <a:noFill/>
          <a:effectLst>
            <a:outerShdw blurRad="50800" dist="38100" dir="18900000" algn="bl" rotWithShape="0">
              <a:prstClr val="black">
                <a:alpha val="40000"/>
              </a:prstClr>
            </a:outerShdw>
          </a:effectLst>
        </p:spPr>
      </p:pic>
      <p:pic>
        <p:nvPicPr>
          <p:cNvPr id="4098" name="Picture 2">
            <a:extLst>
              <a:ext uri="{FF2B5EF4-FFF2-40B4-BE49-F238E27FC236}">
                <a16:creationId xmlns:a16="http://schemas.microsoft.com/office/drawing/2014/main" id="{18152984-7F87-4F72-AA75-4BA2C21C8BE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b="14771"/>
          <a:stretch/>
        </p:blipFill>
        <p:spPr bwMode="auto">
          <a:xfrm>
            <a:off x="8329183" y="1540046"/>
            <a:ext cx="1957818" cy="125275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6" name="Picture 5">
            <a:extLst>
              <a:ext uri="{FF2B5EF4-FFF2-40B4-BE49-F238E27FC236}">
                <a16:creationId xmlns:a16="http://schemas.microsoft.com/office/drawing/2014/main" id="{16065ACC-EA99-4DCD-AF6E-ECD27A36B9A0}"/>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8889" r="20000"/>
          <a:stretch/>
        </p:blipFill>
        <p:spPr>
          <a:xfrm rot="5400000">
            <a:off x="8661255" y="2574179"/>
            <a:ext cx="1309728" cy="1921884"/>
          </a:xfrm>
          <a:prstGeom prst="rect">
            <a:avLst/>
          </a:prstGeom>
          <a:noFill/>
          <a:effectLst>
            <a:outerShdw blurRad="50800" dist="38100" dir="18900000" algn="bl" rotWithShape="0">
              <a:prstClr val="black">
                <a:alpha val="40000"/>
              </a:prstClr>
            </a:outerShdw>
          </a:effectLst>
        </p:spPr>
      </p:pic>
      <p:pic>
        <p:nvPicPr>
          <p:cNvPr id="4099" name="Picture 3" descr="cid:image002.png@01D42E47.ADADEF00">
            <a:extLst>
              <a:ext uri="{FF2B5EF4-FFF2-40B4-BE49-F238E27FC236}">
                <a16:creationId xmlns:a16="http://schemas.microsoft.com/office/drawing/2014/main" id="{3B690CF6-6E53-46B3-962C-060E3982833C}"/>
              </a:ext>
            </a:extLst>
          </p:cNvPr>
          <p:cNvPicPr>
            <a:picLocks noChangeAspect="1" noChangeArrowheads="1"/>
          </p:cNvPicPr>
          <p:nvPr/>
        </p:nvPicPr>
        <p:blipFill rotWithShape="1">
          <a:blip r:embed="rId11" r:link="rId12">
            <a:extLst>
              <a:ext uri="{28A0092B-C50C-407E-A947-70E740481C1C}">
                <a14:useLocalDpi xmlns:a14="http://schemas.microsoft.com/office/drawing/2010/main" val="0"/>
              </a:ext>
            </a:extLst>
          </a:blip>
          <a:srcRect l="52560" t="12709" b="24231"/>
          <a:stretch>
            <a:fillRect/>
          </a:stretch>
        </p:blipFill>
        <p:spPr bwMode="auto">
          <a:xfrm>
            <a:off x="8355177" y="4277446"/>
            <a:ext cx="1921884" cy="1479010"/>
          </a:xfrm>
          <a:prstGeom prst="rect">
            <a:avLst/>
          </a:prstGeom>
          <a:noFill/>
          <a:effectLst>
            <a:outerShdw blurRad="50800" dist="38100" dir="18900000" algn="b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extLst>
      <p:ext uri="{BB962C8B-B14F-4D97-AF65-F5344CB8AC3E}">
        <p14:creationId xmlns:p14="http://schemas.microsoft.com/office/powerpoint/2010/main" val="28330271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A7E24950-13FF-30D7-5BDD-F3C71398AFB3}"/>
              </a:ext>
            </a:extLst>
          </p:cNvPr>
          <p:cNvSpPr>
            <a:spLocks noGrp="1" noChangeArrowheads="1"/>
          </p:cNvSpPr>
          <p:nvPr>
            <p:ph type="title"/>
          </p:nvPr>
        </p:nvSpPr>
        <p:spPr bwMode="auto">
          <a:xfrm>
            <a:off x="0" y="593725"/>
            <a:ext cx="4670425" cy="657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a:t>Insurance (continued)</a:t>
            </a:r>
          </a:p>
        </p:txBody>
      </p:sp>
      <p:sp>
        <p:nvSpPr>
          <p:cNvPr id="81923" name="Rectangle 3">
            <a:extLst>
              <a:ext uri="{FF2B5EF4-FFF2-40B4-BE49-F238E27FC236}">
                <a16:creationId xmlns:a16="http://schemas.microsoft.com/office/drawing/2014/main" id="{70F2E163-68B4-B461-4D65-9D3602ABD781}"/>
              </a:ext>
            </a:extLst>
          </p:cNvPr>
          <p:cNvSpPr>
            <a:spLocks noGrp="1" noChangeArrowheads="1"/>
          </p:cNvSpPr>
          <p:nvPr>
            <p:ph type="body" idx="1"/>
          </p:nvPr>
        </p:nvSpPr>
        <p:spPr bwMode="auto">
          <a:xfrm>
            <a:off x="609600" y="1600200"/>
            <a:ext cx="109728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r>
              <a:rPr lang="en-US" altLang="en-US" dirty="0"/>
              <a:t>VA Life</a:t>
            </a:r>
          </a:p>
          <a:p>
            <a:pPr lvl="1"/>
            <a:r>
              <a:rPr lang="en-US" altLang="en-US" dirty="0"/>
              <a:t>Elected coverage effective 2 years after enrollment as long as premiums paid during the 2-year period</a:t>
            </a:r>
          </a:p>
          <a:p>
            <a:pPr lvl="1"/>
            <a:r>
              <a:rPr lang="en-US" altLang="en-US" dirty="0"/>
              <a:t>If veteran dies within 2 years of application, beneficiary to receive all premiums paid plus interest</a:t>
            </a:r>
          </a:p>
          <a:p>
            <a:pPr lvl="1"/>
            <a:r>
              <a:rPr lang="en-US" altLang="en-US" dirty="0"/>
              <a:t>Premium rate paid monthly or annually</a:t>
            </a:r>
          </a:p>
          <a:p>
            <a:pPr lvl="1"/>
            <a:r>
              <a:rPr lang="en-US" altLang="en-US" dirty="0"/>
              <a:t>Fixed rates depends on age and amount of coverage elected</a:t>
            </a:r>
          </a:p>
          <a:p>
            <a:pPr lvl="1"/>
            <a:r>
              <a:rPr lang="en-US" altLang="en-US" dirty="0"/>
              <a:t>No waiver of premiums for any VA Life program</a:t>
            </a:r>
          </a:p>
          <a:p>
            <a:pPr lvl="1"/>
            <a:r>
              <a:rPr lang="en-US" altLang="en-US" dirty="0"/>
              <a:t>Estimated premium rates (could change prior to 1-1-23) can be found at:  </a:t>
            </a:r>
            <a:r>
              <a:rPr lang="en-US" altLang="en-US" b="1" dirty="0">
                <a:solidFill>
                  <a:srgbClr val="0070C0"/>
                </a:solidFill>
                <a:highlight>
                  <a:srgbClr val="FFFF00"/>
                </a:highlight>
              </a:rPr>
              <a:t>benefits.va.gov/insurance/valif_rates.asp  </a:t>
            </a:r>
          </a:p>
        </p:txBody>
      </p:sp>
      <p:sp>
        <p:nvSpPr>
          <p:cNvPr id="2" name="Slide Number Placeholder 1">
            <a:extLst>
              <a:ext uri="{FF2B5EF4-FFF2-40B4-BE49-F238E27FC236}">
                <a16:creationId xmlns:a16="http://schemas.microsoft.com/office/drawing/2014/main" id="{491D4262-9CF6-63F6-7FC6-B6AFAD030F8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7AD3536-E333-4BA2-8819-21249EF4DB0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4CA0F6C8-E207-822C-C61B-000752C3E6D1}"/>
              </a:ext>
            </a:extLst>
          </p:cNvPr>
          <p:cNvSpPr>
            <a:spLocks noGrp="1" noChangeArrowheads="1"/>
          </p:cNvSpPr>
          <p:nvPr>
            <p:ph type="title"/>
          </p:nvPr>
        </p:nvSpPr>
        <p:spPr bwMode="auto">
          <a:xfrm>
            <a:off x="0" y="581025"/>
            <a:ext cx="4733925" cy="66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Insurance (continued)</a:t>
            </a:r>
          </a:p>
        </p:txBody>
      </p:sp>
      <p:sp>
        <p:nvSpPr>
          <p:cNvPr id="67587" name="Content Placeholder 2">
            <a:extLst>
              <a:ext uri="{FF2B5EF4-FFF2-40B4-BE49-F238E27FC236}">
                <a16:creationId xmlns:a16="http://schemas.microsoft.com/office/drawing/2014/main" id="{A6060C11-5BE5-BA64-FA30-645569C7EE0F}"/>
              </a:ext>
            </a:extLst>
          </p:cNvPr>
          <p:cNvSpPr>
            <a:spLocks noGrp="1" noChangeArrowheads="1"/>
          </p:cNvSpPr>
          <p:nvPr>
            <p:ph idx="1"/>
          </p:nvPr>
        </p:nvSpPr>
        <p:spPr bwMode="auto">
          <a:xfrm>
            <a:off x="458788" y="1698625"/>
            <a:ext cx="11274425" cy="4794250"/>
          </a:xfrm>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defRPr/>
            </a:pPr>
            <a:r>
              <a:rPr lang="en-US" altLang="en-US" sz="2800" dirty="0"/>
              <a:t>What about S-DVI?</a:t>
            </a:r>
          </a:p>
          <a:p>
            <a:pPr lvl="1">
              <a:defRPr/>
            </a:pPr>
            <a:r>
              <a:rPr lang="en-US" altLang="en-US" dirty="0"/>
              <a:t>No new enrollments after 12-31-22</a:t>
            </a:r>
          </a:p>
          <a:p>
            <a:pPr lvl="1">
              <a:defRPr/>
            </a:pPr>
            <a:r>
              <a:rPr lang="en-US" altLang="en-US" dirty="0"/>
              <a:t>Can remain on S-DVI</a:t>
            </a:r>
          </a:p>
          <a:p>
            <a:pPr lvl="1">
              <a:defRPr/>
            </a:pPr>
            <a:r>
              <a:rPr lang="en-US" altLang="en-US" dirty="0"/>
              <a:t>Can apply for VA Life</a:t>
            </a:r>
          </a:p>
          <a:p>
            <a:pPr lvl="2">
              <a:defRPr/>
            </a:pPr>
            <a:r>
              <a:rPr lang="en-US" altLang="en-US" sz="2800" dirty="0"/>
              <a:t>If applying for VA Life between 1-1-23 and 12-31-25, can keep S-DVI during the 2 years from application while waiting for the full VA Life coverage to take effect</a:t>
            </a:r>
          </a:p>
          <a:p>
            <a:pPr lvl="1">
              <a:defRPr/>
            </a:pPr>
            <a:r>
              <a:rPr lang="en-US" altLang="en-US" dirty="0"/>
              <a:t>No premium waivers offered</a:t>
            </a:r>
          </a:p>
          <a:p>
            <a:pPr>
              <a:defRPr/>
            </a:pPr>
            <a:r>
              <a:rPr lang="en-US" altLang="en-US" sz="2800" b="1" dirty="0"/>
              <a:t>IMPORTANT</a:t>
            </a:r>
            <a:r>
              <a:rPr lang="en-US" altLang="en-US" sz="2800" dirty="0"/>
              <a:t>—except for the initial 2 year VA Life enrollment period when application received between 1-1-23 and 12-31-25, veteran </a:t>
            </a:r>
            <a:r>
              <a:rPr lang="en-US" altLang="en-US" sz="2800" b="1" dirty="0">
                <a:solidFill>
                  <a:srgbClr val="FF0000"/>
                </a:solidFill>
              </a:rPr>
              <a:t>CANNOT</a:t>
            </a:r>
            <a:r>
              <a:rPr lang="en-US" altLang="en-US" sz="2800" dirty="0"/>
              <a:t> be insured under both S-DVI and VA Life</a:t>
            </a:r>
          </a:p>
        </p:txBody>
      </p:sp>
      <p:sp>
        <p:nvSpPr>
          <p:cNvPr id="2" name="Slide Number Placeholder 1">
            <a:extLst>
              <a:ext uri="{FF2B5EF4-FFF2-40B4-BE49-F238E27FC236}">
                <a16:creationId xmlns:a16="http://schemas.microsoft.com/office/drawing/2014/main" id="{EB2DB11B-4102-8B7A-EE7B-35648393323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34080C6-3D34-478A-9BFE-992A6AA0FD5E}"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a:extLst>
              <a:ext uri="{FF2B5EF4-FFF2-40B4-BE49-F238E27FC236}">
                <a16:creationId xmlns:a16="http://schemas.microsoft.com/office/drawing/2014/main" id="{898B82BE-2E3C-ED24-DEAC-ABCFC627D397}"/>
              </a:ext>
            </a:extLst>
          </p:cNvPr>
          <p:cNvSpPr>
            <a:spLocks noGrp="1" noChangeArrowheads="1"/>
          </p:cNvSpPr>
          <p:nvPr>
            <p:ph type="title"/>
          </p:nvPr>
        </p:nvSpPr>
        <p:spPr bwMode="auto">
          <a:xfrm>
            <a:off x="0" y="517525"/>
            <a:ext cx="3457575" cy="733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800"/>
              <a:t>Service Dogs</a:t>
            </a:r>
          </a:p>
        </p:txBody>
      </p:sp>
      <p:sp>
        <p:nvSpPr>
          <p:cNvPr id="83971" name="Content Placeholder 2">
            <a:extLst>
              <a:ext uri="{FF2B5EF4-FFF2-40B4-BE49-F238E27FC236}">
                <a16:creationId xmlns:a16="http://schemas.microsoft.com/office/drawing/2014/main" id="{F79D436F-0A58-6306-8244-EDEB110D48B1}"/>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a:t>The VA recognizes the potential benefits of service dogs for veterans with disabilities, including those with physical disabilities or mental health conditions. Service dogs can provide assistance, support, and companionship to veterans, enhancing their overall well-being. The process of obtaining and utilizing a service dog through the VA involves several steps:</a:t>
            </a:r>
          </a:p>
        </p:txBody>
      </p:sp>
      <p:sp>
        <p:nvSpPr>
          <p:cNvPr id="83972" name="Slide Number Placeholder 1">
            <a:extLst>
              <a:ext uri="{FF2B5EF4-FFF2-40B4-BE49-F238E27FC236}">
                <a16:creationId xmlns:a16="http://schemas.microsoft.com/office/drawing/2014/main" id="{2FDBB5DF-7EA5-5E13-9E7E-AD6EEA32C0E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B0FAE5-B718-4895-A860-BCE279970833}"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a:extLst>
              <a:ext uri="{FF2B5EF4-FFF2-40B4-BE49-F238E27FC236}">
                <a16:creationId xmlns:a16="http://schemas.microsoft.com/office/drawing/2014/main" id="{A60CC5B1-C2AF-77C6-3546-81D1C84BCA5D}"/>
              </a:ext>
            </a:extLst>
          </p:cNvPr>
          <p:cNvSpPr>
            <a:spLocks noGrp="1" noChangeArrowheads="1"/>
          </p:cNvSpPr>
          <p:nvPr>
            <p:ph type="title"/>
          </p:nvPr>
        </p:nvSpPr>
        <p:spPr bwMode="auto">
          <a:xfrm>
            <a:off x="0" y="608013"/>
            <a:ext cx="6254750" cy="660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Service Dog (continued)</a:t>
            </a:r>
          </a:p>
        </p:txBody>
      </p:sp>
      <p:sp>
        <p:nvSpPr>
          <p:cNvPr id="84995" name="Content Placeholder 2">
            <a:extLst>
              <a:ext uri="{FF2B5EF4-FFF2-40B4-BE49-F238E27FC236}">
                <a16:creationId xmlns:a16="http://schemas.microsoft.com/office/drawing/2014/main" id="{93FC1422-6ECF-BEF7-D9A6-E3738894A494}"/>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a:t>Veterans with a service-connected disability may be eligible for a service dog provided by the VA. The disability can be physical, mental, or a combination of both.</a:t>
            </a:r>
          </a:p>
        </p:txBody>
      </p:sp>
      <p:sp>
        <p:nvSpPr>
          <p:cNvPr id="84996" name="Slide Number Placeholder 1">
            <a:extLst>
              <a:ext uri="{FF2B5EF4-FFF2-40B4-BE49-F238E27FC236}">
                <a16:creationId xmlns:a16="http://schemas.microsoft.com/office/drawing/2014/main" id="{4336C222-2D49-ECB3-7B81-B74991EE225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601AC0-81AA-491C-9C08-0B816D9A4C30}"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a:extLst>
              <a:ext uri="{FF2B5EF4-FFF2-40B4-BE49-F238E27FC236}">
                <a16:creationId xmlns:a16="http://schemas.microsoft.com/office/drawing/2014/main" id="{95D87F43-02C5-A84C-46C6-ACA0BA175E31}"/>
              </a:ext>
            </a:extLst>
          </p:cNvPr>
          <p:cNvSpPr>
            <a:spLocks noGrp="1" noChangeArrowheads="1"/>
          </p:cNvSpPr>
          <p:nvPr>
            <p:ph type="title"/>
          </p:nvPr>
        </p:nvSpPr>
        <p:spPr bwMode="auto">
          <a:xfrm>
            <a:off x="0" y="623888"/>
            <a:ext cx="5770563" cy="6635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Service Dogs (continued)</a:t>
            </a:r>
          </a:p>
        </p:txBody>
      </p:sp>
      <p:sp>
        <p:nvSpPr>
          <p:cNvPr id="86019" name="Content Placeholder 2">
            <a:extLst>
              <a:ext uri="{FF2B5EF4-FFF2-40B4-BE49-F238E27FC236}">
                <a16:creationId xmlns:a16="http://schemas.microsoft.com/office/drawing/2014/main" id="{7D6479A7-7223-D5F7-0D15-E832F29171A5}"/>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a:t>The VA supports the use of various types of service dogs, including guide dogs, mobility dogs, and psychiatric service dogs. Psychiatric service dogs can assist veterans with conditions such as post-traumatic stress disorder (PTSD)</a:t>
            </a:r>
          </a:p>
        </p:txBody>
      </p:sp>
      <p:sp>
        <p:nvSpPr>
          <p:cNvPr id="86020" name="Slide Number Placeholder 1">
            <a:extLst>
              <a:ext uri="{FF2B5EF4-FFF2-40B4-BE49-F238E27FC236}">
                <a16:creationId xmlns:a16="http://schemas.microsoft.com/office/drawing/2014/main" id="{767E9A7A-04C9-6FE2-61DD-172D0BFE5E91}"/>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AF1B87-E332-4727-853B-ADB92CFD0A20}"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4338C258-C488-241F-0E79-3F37F9C85BF8}"/>
              </a:ext>
            </a:extLst>
          </p:cNvPr>
          <p:cNvSpPr>
            <a:spLocks noGrp="1" noChangeArrowheads="1"/>
          </p:cNvSpPr>
          <p:nvPr>
            <p:ph type="title"/>
          </p:nvPr>
        </p:nvSpPr>
        <p:spPr bwMode="auto">
          <a:xfrm>
            <a:off x="0" y="603250"/>
            <a:ext cx="6580188" cy="6302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4800"/>
              <a:t>Service Dogs (continued)</a:t>
            </a:r>
          </a:p>
        </p:txBody>
      </p:sp>
      <p:sp>
        <p:nvSpPr>
          <p:cNvPr id="87043" name="Content Placeholder 2">
            <a:extLst>
              <a:ext uri="{FF2B5EF4-FFF2-40B4-BE49-F238E27FC236}">
                <a16:creationId xmlns:a16="http://schemas.microsoft.com/office/drawing/2014/main" id="{53C84317-6BCA-BF0B-037D-B7717ACB53BC}"/>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r>
              <a:rPr lang="en-US" altLang="en-US" sz="3600"/>
              <a:t>Service dogs must be trained to perform specific tasks related to the veteran's disability. While there is no specific certification process for service dogs, they should meet training standards to ensure they can assist the veteran effectively.</a:t>
            </a:r>
          </a:p>
        </p:txBody>
      </p:sp>
      <p:sp>
        <p:nvSpPr>
          <p:cNvPr id="87044" name="Slide Number Placeholder 1">
            <a:extLst>
              <a:ext uri="{FF2B5EF4-FFF2-40B4-BE49-F238E27FC236}">
                <a16:creationId xmlns:a16="http://schemas.microsoft.com/office/drawing/2014/main" id="{5451A2E1-39ED-0145-BBAD-8A2373B3CF7C}"/>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A3E4DC-F8E6-4EBB-9A46-D29CA4C3924D}"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a:extLst>
              <a:ext uri="{FF2B5EF4-FFF2-40B4-BE49-F238E27FC236}">
                <a16:creationId xmlns:a16="http://schemas.microsoft.com/office/drawing/2014/main" id="{6A517BB2-C65C-01D3-E9C0-AB5CEA05EC1D}"/>
              </a:ext>
            </a:extLst>
          </p:cNvPr>
          <p:cNvSpPr>
            <a:spLocks noGrp="1" noChangeArrowheads="1"/>
          </p:cNvSpPr>
          <p:nvPr>
            <p:ph type="title"/>
          </p:nvPr>
        </p:nvSpPr>
        <p:spPr bwMode="auto">
          <a:xfrm>
            <a:off x="0" y="615950"/>
            <a:ext cx="5148263"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Application Process</a:t>
            </a:r>
          </a:p>
        </p:txBody>
      </p:sp>
      <p:sp>
        <p:nvSpPr>
          <p:cNvPr id="88067" name="Content Placeholder 2">
            <a:extLst>
              <a:ext uri="{FF2B5EF4-FFF2-40B4-BE49-F238E27FC236}">
                <a16:creationId xmlns:a16="http://schemas.microsoft.com/office/drawing/2014/main" id="{7A77DC2D-0960-5E7D-E4E0-E4BA2239CF04}"/>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Clinical Evaluation:</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Veterans interested in obtaining a service dog typically start by discussing the option with their VA healthcare provider. A clinical evaluation is conducted to determine if a service dog would be beneficial for the veteran's specific needs.</a:t>
            </a:r>
          </a:p>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Referral to VA Prosthetics and Sensory Aids Service (PSAS):</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If the healthcare provider determines that a service dog would be beneficial, they may make a referral to the VA Prosthetics and Sensory Aids Service (PSAS). PSAS coordinates the provision of service dogs and related services.</a:t>
            </a:r>
          </a:p>
        </p:txBody>
      </p:sp>
      <p:sp>
        <p:nvSpPr>
          <p:cNvPr id="88068" name="Slide Number Placeholder 1">
            <a:extLst>
              <a:ext uri="{FF2B5EF4-FFF2-40B4-BE49-F238E27FC236}">
                <a16:creationId xmlns:a16="http://schemas.microsoft.com/office/drawing/2014/main" id="{F4F4D13F-B97A-F0A5-4653-0C1DD8CD76DE}"/>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DEA90F-3823-488C-BD8D-C572E44215E6}"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a:extLst>
              <a:ext uri="{FF2B5EF4-FFF2-40B4-BE49-F238E27FC236}">
                <a16:creationId xmlns:a16="http://schemas.microsoft.com/office/drawing/2014/main" id="{9527D82E-00AB-42A2-3254-CC04046A0E6B}"/>
              </a:ext>
            </a:extLst>
          </p:cNvPr>
          <p:cNvSpPr>
            <a:spLocks noGrp="1" noChangeArrowheads="1"/>
          </p:cNvSpPr>
          <p:nvPr>
            <p:ph type="title"/>
          </p:nvPr>
        </p:nvSpPr>
        <p:spPr bwMode="auto">
          <a:xfrm>
            <a:off x="0" y="595313"/>
            <a:ext cx="5165725"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Application Process</a:t>
            </a:r>
          </a:p>
        </p:txBody>
      </p:sp>
      <p:sp>
        <p:nvSpPr>
          <p:cNvPr id="89091" name="Content Placeholder 2">
            <a:extLst>
              <a:ext uri="{FF2B5EF4-FFF2-40B4-BE49-F238E27FC236}">
                <a16:creationId xmlns:a16="http://schemas.microsoft.com/office/drawing/2014/main" id="{F05CFCFB-E2CB-43D0-FF35-AC6B6B55B40D}"/>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Application to Prosthetics and Sensory Aids Service:</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Veterans may need to submit an application to the PSAS, which includes information about their disability, living situation, and the tasks they need assistance with. The application process may vary by VA medical center.</a:t>
            </a:r>
          </a:p>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Assessment and Matching:</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Once the application is received, the VA works to assess the veteran's needs and match them with a suitable service dog. The matching process considers the veteran's disability, lifestyle, and the tasks the service dog is trained to perform.</a:t>
            </a:r>
          </a:p>
        </p:txBody>
      </p:sp>
      <p:sp>
        <p:nvSpPr>
          <p:cNvPr id="89092" name="Slide Number Placeholder 1">
            <a:extLst>
              <a:ext uri="{FF2B5EF4-FFF2-40B4-BE49-F238E27FC236}">
                <a16:creationId xmlns:a16="http://schemas.microsoft.com/office/drawing/2014/main" id="{244AC97A-C07C-B7BC-CEEB-D7824EE4408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D37C4-E9F7-42CB-8F00-444D6E13314E}"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a:extLst>
              <a:ext uri="{FF2B5EF4-FFF2-40B4-BE49-F238E27FC236}">
                <a16:creationId xmlns:a16="http://schemas.microsoft.com/office/drawing/2014/main" id="{D5E44232-0B10-70A0-C040-8B241E51DC3A}"/>
              </a:ext>
            </a:extLst>
          </p:cNvPr>
          <p:cNvSpPr>
            <a:spLocks noGrp="1" noChangeArrowheads="1"/>
          </p:cNvSpPr>
          <p:nvPr>
            <p:ph type="title"/>
          </p:nvPr>
        </p:nvSpPr>
        <p:spPr bwMode="auto">
          <a:xfrm>
            <a:off x="0" y="669925"/>
            <a:ext cx="5165725" cy="706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Application Process</a:t>
            </a:r>
          </a:p>
        </p:txBody>
      </p:sp>
      <p:sp>
        <p:nvSpPr>
          <p:cNvPr id="90115" name="Content Placeholder 2">
            <a:extLst>
              <a:ext uri="{FF2B5EF4-FFF2-40B4-BE49-F238E27FC236}">
                <a16:creationId xmlns:a16="http://schemas.microsoft.com/office/drawing/2014/main" id="{44D9ED61-ABE8-A66A-FDD0-655612F8FF9F}"/>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Training and Placement:</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If a suitable match is found, the service dog and the veteran undergo training together. The training may take place at a specialized facility or through a program recognized by the VA. Once trained, the service dog is placed with the veteran.</a:t>
            </a:r>
          </a:p>
          <a:p>
            <a:pPr marL="0" eaLnBrk="1" hangingPunct="1">
              <a:lnSpc>
                <a:spcPct val="107000"/>
              </a:lnSpc>
              <a:spcBef>
                <a:spcPct val="0"/>
              </a:spcBef>
              <a:spcAft>
                <a:spcPts val="800"/>
              </a:spcAft>
            </a:pPr>
            <a:r>
              <a:rPr lang="en-US" altLang="en-US" sz="2700" b="1">
                <a:solidFill>
                  <a:srgbClr val="000000"/>
                </a:solidFill>
                <a:ea typeface="Calibri" panose="020F0502020204030204" pitchFamily="34" charset="0"/>
              </a:rPr>
              <a:t>Follow-Up and Support:</a:t>
            </a:r>
            <a:endParaRPr lang="en-US" altLang="en-US" sz="2700">
              <a:solidFill>
                <a:srgbClr val="000000"/>
              </a:solidFill>
              <a:ea typeface="Calibri" panose="020F0502020204030204" pitchFamily="34" charset="0"/>
            </a:endParaRPr>
          </a:p>
          <a:p>
            <a:pPr marL="0" eaLnBrk="1" hangingPunct="1">
              <a:lnSpc>
                <a:spcPct val="107000"/>
              </a:lnSpc>
              <a:spcBef>
                <a:spcPct val="0"/>
              </a:spcBef>
              <a:spcAft>
                <a:spcPts val="800"/>
              </a:spcAft>
            </a:pPr>
            <a:r>
              <a:rPr lang="en-US" altLang="en-US" sz="2700">
                <a:solidFill>
                  <a:srgbClr val="000000"/>
                </a:solidFill>
                <a:ea typeface="Calibri" panose="020F0502020204030204" pitchFamily="34" charset="0"/>
              </a:rPr>
              <a:t>The VA provides ongoing support and follow-up to ensure the success of the service dog placement. This may include periodic check-ins, additional training if needed, and assistance with any issues that arise.</a:t>
            </a:r>
          </a:p>
        </p:txBody>
      </p:sp>
      <p:sp>
        <p:nvSpPr>
          <p:cNvPr id="90116" name="Slide Number Placeholder 1">
            <a:extLst>
              <a:ext uri="{FF2B5EF4-FFF2-40B4-BE49-F238E27FC236}">
                <a16:creationId xmlns:a16="http://schemas.microsoft.com/office/drawing/2014/main" id="{CA3DFA9A-B3AB-4F20-A78F-641EF6863C7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79E24C-9EAA-45FC-9D75-4790B871F91B}"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a:extLst>
              <a:ext uri="{FF2B5EF4-FFF2-40B4-BE49-F238E27FC236}">
                <a16:creationId xmlns:a16="http://schemas.microsoft.com/office/drawing/2014/main" id="{2941293F-CC8F-3F25-3019-168FACAACCCF}"/>
              </a:ext>
            </a:extLst>
          </p:cNvPr>
          <p:cNvSpPr>
            <a:spLocks noGrp="1" noChangeArrowheads="1"/>
          </p:cNvSpPr>
          <p:nvPr>
            <p:ph type="title"/>
          </p:nvPr>
        </p:nvSpPr>
        <p:spPr bwMode="auto">
          <a:xfrm>
            <a:off x="0" y="603250"/>
            <a:ext cx="7667625"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Responsibilities of the Veteran</a:t>
            </a:r>
          </a:p>
        </p:txBody>
      </p:sp>
      <p:sp>
        <p:nvSpPr>
          <p:cNvPr id="91139" name="Content Placeholder 2">
            <a:extLst>
              <a:ext uri="{FF2B5EF4-FFF2-40B4-BE49-F238E27FC236}">
                <a16:creationId xmlns:a16="http://schemas.microsoft.com/office/drawing/2014/main" id="{08000234-7C98-06B8-8D23-926D2FDB8383}"/>
              </a:ext>
            </a:extLst>
          </p:cNvPr>
          <p:cNvSpPr>
            <a:spLocks noGrp="1" noChangeArrowheads="1"/>
          </p:cNvSpPr>
          <p:nvPr>
            <p:ph idx="1"/>
          </p:nvPr>
        </p:nvSpPr>
        <p:spPr bwMode="auto">
          <a:xfrm>
            <a:off x="444500" y="1690688"/>
            <a:ext cx="11274425"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a:solidFill>
                  <a:srgbClr val="000000"/>
                </a:solidFill>
                <a:ea typeface="Calibri" panose="020F0502020204030204" pitchFamily="34" charset="0"/>
              </a:rPr>
              <a:t>Veterans receiving a service dog should be prepared to take on the responsibilities of caring for and working with the dog. This includes daily care, ongoing training reinforcement, and ensuring the dog's well-being.</a:t>
            </a:r>
          </a:p>
          <a:p>
            <a:pPr eaLnBrk="1" hangingPunct="1"/>
            <a:r>
              <a:rPr lang="en-US" altLang="en-US" b="1">
                <a:solidFill>
                  <a:srgbClr val="FF0000"/>
                </a:solidFill>
                <a:ea typeface="Calibri" panose="020F0502020204030204" pitchFamily="34" charset="0"/>
              </a:rPr>
              <a:t>IMPORTANT NOTE:</a:t>
            </a:r>
            <a:r>
              <a:rPr lang="en-US" altLang="en-US">
                <a:solidFill>
                  <a:srgbClr val="FF0000"/>
                </a:solidFill>
                <a:ea typeface="Calibri" panose="020F0502020204030204" pitchFamily="34" charset="0"/>
              </a:rPr>
              <a:t> </a:t>
            </a:r>
            <a:r>
              <a:rPr lang="en-US" altLang="en-US">
                <a:solidFill>
                  <a:srgbClr val="000000"/>
                </a:solidFill>
                <a:ea typeface="Calibri" panose="020F0502020204030204" pitchFamily="34" charset="0"/>
              </a:rPr>
              <a:t>It's important for veterans to work closely with their VA healthcare providers and the Prosthetics and Sensory Aids Service to navigate the application process and ensure that the service dog meets their specific needs</a:t>
            </a:r>
            <a:r>
              <a:rPr lang="en-US" altLang="en-US" sz="1800">
                <a:solidFill>
                  <a:srgbClr val="000000"/>
                </a:solidFill>
                <a:ea typeface="Calibri" panose="020F0502020204030204" pitchFamily="34" charset="0"/>
              </a:rPr>
              <a:t>. </a:t>
            </a:r>
            <a:endParaRPr lang="en-US" altLang="en-US" sz="1800">
              <a:solidFill>
                <a:srgbClr val="000000"/>
              </a:solidFill>
              <a:latin typeface="Calibri" panose="020F0502020204030204" pitchFamily="34" charset="0"/>
              <a:ea typeface="Calibri" panose="020F0502020204030204" pitchFamily="34" charset="0"/>
            </a:endParaRPr>
          </a:p>
        </p:txBody>
      </p:sp>
      <p:sp>
        <p:nvSpPr>
          <p:cNvPr id="91140" name="Slide Number Placeholder 1">
            <a:extLst>
              <a:ext uri="{FF2B5EF4-FFF2-40B4-BE49-F238E27FC236}">
                <a16:creationId xmlns:a16="http://schemas.microsoft.com/office/drawing/2014/main" id="{B95BCB50-BF4F-6496-87AF-B14BE99CD6E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F550D3-E9E3-4BB6-8DD7-39B80E065C0D}"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AA774F6-BBA5-4B8D-9568-7A021F5022F6}"/>
              </a:ext>
            </a:extLst>
          </p:cNvPr>
          <p:cNvSpPr>
            <a:spLocks noGrp="1"/>
          </p:cNvSpPr>
          <p:nvPr>
            <p:ph type="sldNum" sz="quarter" idx="12"/>
          </p:nvPr>
        </p:nvSpPr>
        <p:spPr/>
        <p:txBody>
          <a:bodyPr/>
          <a:lstStyle/>
          <a:p>
            <a:fld id="{D983F1FA-211D-3044-9E35-958DFBC26156}" type="slidenum">
              <a:rPr lang="en-US" smtClean="0">
                <a:solidFill>
                  <a:prstClr val="white"/>
                </a:solidFill>
              </a:rPr>
              <a:pPr/>
              <a:t>15</a:t>
            </a:fld>
            <a:endParaRPr lang="en-US" dirty="0">
              <a:solidFill>
                <a:prstClr val="white"/>
              </a:solidFill>
            </a:endParaRPr>
          </a:p>
        </p:txBody>
      </p:sp>
      <p:sp>
        <p:nvSpPr>
          <p:cNvPr id="4" name="Title 3">
            <a:extLst>
              <a:ext uri="{FF2B5EF4-FFF2-40B4-BE49-F238E27FC236}">
                <a16:creationId xmlns:a16="http://schemas.microsoft.com/office/drawing/2014/main" id="{555DE748-1F05-4EB8-8DBD-9024E50F613B}"/>
              </a:ext>
            </a:extLst>
          </p:cNvPr>
          <p:cNvSpPr>
            <a:spLocks noGrp="1"/>
          </p:cNvSpPr>
          <p:nvPr>
            <p:ph type="title"/>
          </p:nvPr>
        </p:nvSpPr>
        <p:spPr/>
        <p:txBody>
          <a:bodyPr>
            <a:normAutofit/>
          </a:bodyPr>
          <a:lstStyle/>
          <a:p>
            <a:r>
              <a:rPr lang="en-US" sz="3200" dirty="0"/>
              <a:t>Connect with CMV </a:t>
            </a:r>
          </a:p>
        </p:txBody>
      </p:sp>
      <p:pic>
        <p:nvPicPr>
          <p:cNvPr id="6" name="Picture 5" descr="Qr code&#10;&#10;Description automatically generated">
            <a:extLst>
              <a:ext uri="{FF2B5EF4-FFF2-40B4-BE49-F238E27FC236}">
                <a16:creationId xmlns:a16="http://schemas.microsoft.com/office/drawing/2014/main" id="{1C6431E5-FECD-48F2-8D46-CF71AFA006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9077" y="1196399"/>
            <a:ext cx="4465202" cy="4465202"/>
          </a:xfrm>
          <a:prstGeom prst="rect">
            <a:avLst/>
          </a:prstGeom>
        </p:spPr>
      </p:pic>
      <p:sp>
        <p:nvSpPr>
          <p:cNvPr id="7" name="Content Placeholder 1">
            <a:extLst>
              <a:ext uri="{FF2B5EF4-FFF2-40B4-BE49-F238E27FC236}">
                <a16:creationId xmlns:a16="http://schemas.microsoft.com/office/drawing/2014/main" id="{9F754D68-7C30-4A9F-AE2B-BDCBC36B3370}"/>
              </a:ext>
            </a:extLst>
          </p:cNvPr>
          <p:cNvSpPr txBox="1">
            <a:spLocks/>
          </p:cNvSpPr>
          <p:nvPr/>
        </p:nvSpPr>
        <p:spPr>
          <a:xfrm>
            <a:off x="1093195" y="4409642"/>
            <a:ext cx="9956494" cy="2289614"/>
          </a:xfrm>
          <a:prstGeom prst="rect">
            <a:avLst/>
          </a:prstGeom>
        </p:spPr>
        <p:txBody>
          <a:bodyPr vert="horz" lIns="91440" tIns="45720" rIns="91440" bIns="45720" rtlCol="0">
            <a:noAutofit/>
          </a:bodyPr>
          <a:lstStyle>
            <a:lvl1pPr marL="257175" indent="-257175" algn="l" defTabSz="342900" rtl="0" eaLnBrk="1" latinLnBrk="0" hangingPunct="1">
              <a:spcBef>
                <a:spcPct val="20000"/>
              </a:spcBef>
              <a:buFont typeface="Arial"/>
              <a:buChar char="•"/>
              <a:defRPr sz="24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chemeClr val="tx1"/>
                </a:solidFill>
                <a:latin typeface="Arial" panose="020B0604020202020204" pitchFamily="34" charset="0"/>
                <a:ea typeface="+mn-ea"/>
                <a:cs typeface="Arial" panose="020B0604020202020204" pitchFamily="34" charset="0"/>
                <a:sym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a:lstStyle>
          <a:p>
            <a:pPr marL="0" indent="0">
              <a:buFont typeface="Arial"/>
              <a:buNone/>
            </a:pPr>
            <a:r>
              <a:rPr lang="en-US" sz="2800" dirty="0">
                <a:solidFill>
                  <a:srgbClr val="0070C0"/>
                </a:solidFill>
                <a:hlinkClick r:id="rId4">
                  <a:extLst>
                    <a:ext uri="{A12FA001-AC4F-418D-AE19-62706E023703}">
                      <ahyp:hlinkClr xmlns:ahyp="http://schemas.microsoft.com/office/drawing/2018/hyperlinkcolor" val="tx"/>
                    </a:ext>
                  </a:extLst>
                </a:hlinkClick>
              </a:rPr>
              <a:t>vacocmv@va.gov</a:t>
            </a:r>
            <a:r>
              <a:rPr lang="en-US" sz="2800" dirty="0">
                <a:solidFill>
                  <a:srgbClr val="0070C0"/>
                </a:solidFill>
                <a:highlight>
                  <a:srgbClr val="FFFF00"/>
                </a:highlight>
              </a:rPr>
              <a:t>  </a:t>
            </a:r>
            <a:endParaRPr lang="en-US" sz="2800" dirty="0"/>
          </a:p>
          <a:p>
            <a:pPr marL="0" indent="0">
              <a:buFont typeface="Arial"/>
              <a:buNone/>
            </a:pPr>
            <a:r>
              <a:rPr lang="en-US" sz="2800" b="1" dirty="0"/>
              <a:t>(202) 461-6191</a:t>
            </a:r>
            <a:br>
              <a:rPr lang="en-US" sz="2800" dirty="0"/>
            </a:br>
            <a:r>
              <a:rPr lang="en-US" sz="2800" dirty="0">
                <a:solidFill>
                  <a:srgbClr val="0070C0"/>
                </a:solidFill>
                <a:hlinkClick r:id="rId5">
                  <a:extLst>
                    <a:ext uri="{A12FA001-AC4F-418D-AE19-62706E023703}">
                      <ahyp:hlinkClr xmlns:ahyp="http://schemas.microsoft.com/office/drawing/2018/hyperlinkcolor" val="tx"/>
                    </a:ext>
                  </a:extLst>
                </a:hlinkClick>
              </a:rPr>
              <a:t>www.va.gov/centerforminorityveterans/</a:t>
            </a:r>
            <a:r>
              <a:rPr lang="en-US" sz="2800" dirty="0">
                <a:solidFill>
                  <a:srgbClr val="0070C0"/>
                </a:solidFill>
              </a:rPr>
              <a:t>  </a:t>
            </a:r>
          </a:p>
        </p:txBody>
      </p:sp>
      <p:pic>
        <p:nvPicPr>
          <p:cNvPr id="12" name="Graphic 11" descr="Email outline">
            <a:extLst>
              <a:ext uri="{FF2B5EF4-FFF2-40B4-BE49-F238E27FC236}">
                <a16:creationId xmlns:a16="http://schemas.microsoft.com/office/drawing/2014/main" id="{87A94E9E-C96A-48B1-9604-9D0108C582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71156" y="4409642"/>
            <a:ext cx="459451" cy="459451"/>
          </a:xfrm>
          <a:prstGeom prst="rect">
            <a:avLst/>
          </a:prstGeom>
        </p:spPr>
      </p:pic>
      <p:pic>
        <p:nvPicPr>
          <p:cNvPr id="16" name="Graphic 15" descr="Speaker phone outline">
            <a:extLst>
              <a:ext uri="{FF2B5EF4-FFF2-40B4-BE49-F238E27FC236}">
                <a16:creationId xmlns:a16="http://schemas.microsoft.com/office/drawing/2014/main" id="{5CAE8A8C-3289-4A62-A5C9-A2958A7147E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8568" y="4858602"/>
            <a:ext cx="570693" cy="570693"/>
          </a:xfrm>
          <a:prstGeom prst="rect">
            <a:avLst/>
          </a:prstGeom>
        </p:spPr>
      </p:pic>
      <p:pic>
        <p:nvPicPr>
          <p:cNvPr id="18" name="Graphic 17" descr="Internet outline">
            <a:extLst>
              <a:ext uri="{FF2B5EF4-FFF2-40B4-BE49-F238E27FC236}">
                <a16:creationId xmlns:a16="http://schemas.microsoft.com/office/drawing/2014/main" id="{8403F536-B04B-4353-BE5E-66C6BE37A5B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08567" y="5318053"/>
            <a:ext cx="570693" cy="570693"/>
          </a:xfrm>
          <a:prstGeom prst="rect">
            <a:avLst/>
          </a:prstGeom>
        </p:spPr>
      </p:pic>
      <p:pic>
        <p:nvPicPr>
          <p:cNvPr id="20" name="Picture 19" descr="A picture containing text&#10;&#10;Description automatically generated">
            <a:extLst>
              <a:ext uri="{FF2B5EF4-FFF2-40B4-BE49-F238E27FC236}">
                <a16:creationId xmlns:a16="http://schemas.microsoft.com/office/drawing/2014/main" id="{05CE48B5-657F-4483-82E5-1BE3146C8E0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9602" y="1104280"/>
            <a:ext cx="3810008" cy="749810"/>
          </a:xfrm>
          <a:prstGeom prst="rect">
            <a:avLst/>
          </a:prstGeom>
        </p:spPr>
      </p:pic>
      <p:sp>
        <p:nvSpPr>
          <p:cNvPr id="21" name="TextBox 20">
            <a:extLst>
              <a:ext uri="{FF2B5EF4-FFF2-40B4-BE49-F238E27FC236}">
                <a16:creationId xmlns:a16="http://schemas.microsoft.com/office/drawing/2014/main" id="{45A47ACF-FAA6-4092-82C3-AC2D6F9F83C5}"/>
              </a:ext>
            </a:extLst>
          </p:cNvPr>
          <p:cNvSpPr txBox="1"/>
          <p:nvPr/>
        </p:nvSpPr>
        <p:spPr>
          <a:xfrm>
            <a:off x="479602" y="2943003"/>
            <a:ext cx="6274283" cy="461665"/>
          </a:xfrm>
          <a:prstGeom prst="rect">
            <a:avLst/>
          </a:prstGeom>
          <a:noFill/>
        </p:spPr>
        <p:txBody>
          <a:bodyPr wrap="square" rtlCol="0">
            <a:spAutoFit/>
          </a:bodyPr>
          <a:lstStyle/>
          <a:p>
            <a:r>
              <a:rPr lang="en-US" sz="2400" b="1" dirty="0"/>
              <a:t>Scan our QR code to join our mailing list!</a:t>
            </a:r>
          </a:p>
        </p:txBody>
      </p:sp>
      <p:sp>
        <p:nvSpPr>
          <p:cNvPr id="28" name="Arrow: Right 27">
            <a:extLst>
              <a:ext uri="{FF2B5EF4-FFF2-40B4-BE49-F238E27FC236}">
                <a16:creationId xmlns:a16="http://schemas.microsoft.com/office/drawing/2014/main" id="{CE445A28-40DC-463E-9633-F50F0B1B5629}"/>
              </a:ext>
            </a:extLst>
          </p:cNvPr>
          <p:cNvSpPr/>
          <p:nvPr/>
        </p:nvSpPr>
        <p:spPr>
          <a:xfrm>
            <a:off x="6096000" y="3034086"/>
            <a:ext cx="1101505" cy="279498"/>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74026278"/>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32094701-994C-D073-A292-50DD34FC3F79}"/>
              </a:ext>
            </a:extLst>
          </p:cNvPr>
          <p:cNvSpPr>
            <a:spLocks noGrp="1" noChangeArrowheads="1"/>
          </p:cNvSpPr>
          <p:nvPr>
            <p:ph type="title"/>
          </p:nvPr>
        </p:nvSpPr>
        <p:spPr bwMode="auto">
          <a:xfrm>
            <a:off x="0" y="606425"/>
            <a:ext cx="5165725"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Civil Service Preference</a:t>
            </a:r>
          </a:p>
        </p:txBody>
      </p:sp>
      <p:sp>
        <p:nvSpPr>
          <p:cNvPr id="41987" name="Content Placeholder 2">
            <a:extLst>
              <a:ext uri="{FF2B5EF4-FFF2-40B4-BE49-F238E27FC236}">
                <a16:creationId xmlns:a16="http://schemas.microsoft.com/office/drawing/2014/main" id="{2010EEC5-1291-93A1-7111-58CCEABC243F}"/>
              </a:ext>
            </a:extLst>
          </p:cNvPr>
          <p:cNvSpPr>
            <a:spLocks noGrp="1" noChangeArrowheads="1"/>
          </p:cNvSpPr>
          <p:nvPr>
            <p:ph idx="1"/>
          </p:nvPr>
        </p:nvSpPr>
        <p:spPr bwMode="auto">
          <a:xfrm>
            <a:off x="641350" y="1608138"/>
            <a:ext cx="10909300" cy="4351337"/>
          </a:xfrm>
        </p:spPr>
        <p:txBody>
          <a:bodyPr vert="horz" wrap="square" lIns="91440" tIns="45720" rIns="91440" bIns="45720" numCol="1" anchor="t" anchorCtr="0" compatLnSpc="1">
            <a:prstTxWarp prst="textNoShape">
              <a:avLst/>
            </a:prstTxWarp>
          </a:bodyPr>
          <a:lstStyle/>
          <a:p>
            <a:pPr>
              <a:defRPr/>
            </a:pPr>
            <a:r>
              <a:rPr lang="en-US" altLang="en-US" dirty="0"/>
              <a:t>Preference hiring for government positions</a:t>
            </a:r>
          </a:p>
          <a:p>
            <a:pPr>
              <a:defRPr/>
            </a:pPr>
            <a:r>
              <a:rPr lang="en-US" altLang="en-US" dirty="0"/>
              <a:t>Basic eligibility</a:t>
            </a:r>
          </a:p>
          <a:p>
            <a:pPr lvl="1">
              <a:defRPr/>
            </a:pPr>
            <a:r>
              <a:rPr lang="en-US" altLang="en-US" dirty="0"/>
              <a:t>Honorable/under honorable conditions (general) discharge</a:t>
            </a:r>
          </a:p>
          <a:p>
            <a:pPr>
              <a:defRPr/>
            </a:pPr>
            <a:r>
              <a:rPr lang="en-US" altLang="en-US" dirty="0"/>
              <a:t>Basically 3 types of preference eligibility</a:t>
            </a:r>
          </a:p>
          <a:p>
            <a:pPr lvl="1">
              <a:defRPr/>
            </a:pPr>
            <a:r>
              <a:rPr lang="en-US" altLang="en-US" dirty="0"/>
              <a:t>Sole survivorship (0 point preference eligible)</a:t>
            </a:r>
          </a:p>
          <a:p>
            <a:pPr lvl="1">
              <a:defRPr/>
            </a:pPr>
            <a:r>
              <a:rPr lang="en-US" altLang="en-US" dirty="0"/>
              <a:t>Non-disabled veteran (5 point preference eligible)</a:t>
            </a:r>
          </a:p>
          <a:p>
            <a:pPr lvl="1">
              <a:defRPr/>
            </a:pPr>
            <a:r>
              <a:rPr lang="en-US" altLang="en-US" dirty="0"/>
              <a:t>Service disabled veteran (10 point preference eligible)</a:t>
            </a:r>
          </a:p>
          <a:p>
            <a:pPr>
              <a:defRPr/>
            </a:pPr>
            <a:r>
              <a:rPr lang="en-US" altLang="en-US" dirty="0"/>
              <a:t>Not all active duty service may qualify for veterans’ preference</a:t>
            </a:r>
          </a:p>
          <a:p>
            <a:pPr marL="457200" lvl="1" indent="0" algn="r">
              <a:buFont typeface="Arial" panose="020B0604020202020204" pitchFamily="34" charset="0"/>
              <a:buNone/>
              <a:defRPr/>
            </a:pPr>
            <a:endParaRPr lang="en-US" altLang="en-US" dirty="0"/>
          </a:p>
          <a:p>
            <a:pPr marL="457200" lvl="1" indent="0" algn="r">
              <a:buFont typeface="Arial" panose="020B0604020202020204" pitchFamily="34" charset="0"/>
              <a:buNone/>
              <a:defRPr/>
            </a:pPr>
            <a:r>
              <a:rPr lang="en-US" altLang="en-US" dirty="0"/>
              <a:t>5 USC 2108</a:t>
            </a:r>
          </a:p>
          <a:p>
            <a:pPr lvl="1">
              <a:defRPr/>
            </a:pPr>
            <a:endParaRPr lang="en-US" altLang="en-US" dirty="0"/>
          </a:p>
          <a:p>
            <a:pPr lvl="1">
              <a:defRPr/>
            </a:pPr>
            <a:endParaRPr lang="en-US" altLang="en-US" dirty="0"/>
          </a:p>
        </p:txBody>
      </p:sp>
      <p:sp>
        <p:nvSpPr>
          <p:cNvPr id="2" name="Slide Number Placeholder 1">
            <a:extLst>
              <a:ext uri="{FF2B5EF4-FFF2-40B4-BE49-F238E27FC236}">
                <a16:creationId xmlns:a16="http://schemas.microsoft.com/office/drawing/2014/main" id="{4F2CEF20-45B4-7594-CFA1-2B01A812539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F1A31D2-338F-4D71-97FD-A3D165506E7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a:extLst>
              <a:ext uri="{FF2B5EF4-FFF2-40B4-BE49-F238E27FC236}">
                <a16:creationId xmlns:a16="http://schemas.microsoft.com/office/drawing/2014/main" id="{0C1BAE61-C652-399D-6305-D3F49F8DF7B1}"/>
              </a:ext>
            </a:extLst>
          </p:cNvPr>
          <p:cNvSpPr>
            <a:spLocks noGrp="1" noChangeArrowheads="1"/>
          </p:cNvSpPr>
          <p:nvPr>
            <p:ph type="title"/>
          </p:nvPr>
        </p:nvSpPr>
        <p:spPr bwMode="auto">
          <a:xfrm>
            <a:off x="0" y="615950"/>
            <a:ext cx="7658100"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Civil Service Preference (continued)</a:t>
            </a:r>
          </a:p>
        </p:txBody>
      </p:sp>
      <p:sp>
        <p:nvSpPr>
          <p:cNvPr id="93187" name="Content Placeholder 2">
            <a:extLst>
              <a:ext uri="{FF2B5EF4-FFF2-40B4-BE49-F238E27FC236}">
                <a16:creationId xmlns:a16="http://schemas.microsoft.com/office/drawing/2014/main" id="{2BAC2B7F-FFF0-BB64-68D5-8D36C34E727C}"/>
              </a:ext>
            </a:extLst>
          </p:cNvPr>
          <p:cNvSpPr>
            <a:spLocks noGrp="1" noChangeArrowheads="1"/>
          </p:cNvSpPr>
          <p:nvPr>
            <p:ph idx="1"/>
          </p:nvPr>
        </p:nvSpPr>
        <p:spPr bwMode="auto">
          <a:xfrm>
            <a:off x="838200" y="1414463"/>
            <a:ext cx="105156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0 Point Preference – no points added to score but preference ahead of others</a:t>
            </a:r>
          </a:p>
          <a:p>
            <a:pPr lvl="1"/>
            <a:r>
              <a:rPr lang="en-US" altLang="en-US"/>
              <a:t>Released/discharged from period of active duty after 8-29-08 by reason of being only surviving child in family in which father or mother or one or more siblings:</a:t>
            </a:r>
          </a:p>
          <a:p>
            <a:pPr lvl="1"/>
            <a:r>
              <a:rPr lang="en-US" altLang="en-US"/>
              <a:t>Served in armed forces AND</a:t>
            </a:r>
          </a:p>
          <a:p>
            <a:pPr lvl="1"/>
            <a:r>
              <a:rPr lang="en-US" altLang="en-US"/>
              <a:t>Was killed, died as result of service, is POW or MIA status or permanently 100% disabled/hospitalized on continuing basis (not employed gainfully due to disability or hospitalization) </a:t>
            </a:r>
            <a:r>
              <a:rPr lang="en-US" altLang="en-US" b="1"/>
              <a:t>WHERE</a:t>
            </a:r>
          </a:p>
          <a:p>
            <a:pPr lvl="1"/>
            <a:r>
              <a:rPr lang="en-US" altLang="en-US"/>
              <a:t>Death/status/disability not result from intentional misconduct or willful neglect of parent/sibling and not incurred during period of unauthorized absence</a:t>
            </a:r>
          </a:p>
        </p:txBody>
      </p:sp>
      <p:sp>
        <p:nvSpPr>
          <p:cNvPr id="2" name="Slide Number Placeholder 1">
            <a:extLst>
              <a:ext uri="{FF2B5EF4-FFF2-40B4-BE49-F238E27FC236}">
                <a16:creationId xmlns:a16="http://schemas.microsoft.com/office/drawing/2014/main" id="{A5BA2A68-07B0-2E9C-510C-AA082D5A2A2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3D96BFE-BCB0-4501-BCA0-37FCE80F410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a:extLst>
              <a:ext uri="{FF2B5EF4-FFF2-40B4-BE49-F238E27FC236}">
                <a16:creationId xmlns:a16="http://schemas.microsoft.com/office/drawing/2014/main" id="{ACAA2891-96FE-4FE6-0479-1EDB93D40673}"/>
              </a:ext>
            </a:extLst>
          </p:cNvPr>
          <p:cNvSpPr>
            <a:spLocks noGrp="1" noChangeArrowheads="1"/>
          </p:cNvSpPr>
          <p:nvPr>
            <p:ph type="title"/>
          </p:nvPr>
        </p:nvSpPr>
        <p:spPr bwMode="auto">
          <a:xfrm>
            <a:off x="0" y="681038"/>
            <a:ext cx="7772400"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Civil Service Preference (continued)</a:t>
            </a:r>
          </a:p>
        </p:txBody>
      </p:sp>
      <p:sp>
        <p:nvSpPr>
          <p:cNvPr id="94211" name="Content Placeholder 2">
            <a:extLst>
              <a:ext uri="{FF2B5EF4-FFF2-40B4-BE49-F238E27FC236}">
                <a16:creationId xmlns:a16="http://schemas.microsoft.com/office/drawing/2014/main" id="{83A0EE59-AB53-21FF-6F20-1157804A7F20}"/>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5 Point Preference eligibility</a:t>
            </a:r>
          </a:p>
          <a:p>
            <a:pPr lvl="1"/>
            <a:r>
              <a:rPr lang="en-US" altLang="en-US"/>
              <a:t>Service for more than 180 consecutive days, other than for training, any part of which occurred 9-11-01 and ended 8-31-10 </a:t>
            </a:r>
            <a:r>
              <a:rPr lang="en-US" altLang="en-US" b="1" i="1">
                <a:solidFill>
                  <a:srgbClr val="FF0000"/>
                </a:solidFill>
              </a:rPr>
              <a:t>OR</a:t>
            </a:r>
            <a:endParaRPr lang="en-US" altLang="en-US"/>
          </a:p>
          <a:p>
            <a:pPr lvl="1"/>
            <a:r>
              <a:rPr lang="en-US" altLang="en-US"/>
              <a:t>From 8-2-90 to 1-2-92 </a:t>
            </a:r>
            <a:r>
              <a:rPr lang="en-US" altLang="en-US" b="1" i="1">
                <a:solidFill>
                  <a:srgbClr val="FF0000"/>
                </a:solidFill>
              </a:rPr>
              <a:t>OR</a:t>
            </a:r>
          </a:p>
          <a:p>
            <a:pPr lvl="1"/>
            <a:r>
              <a:rPr lang="en-US" altLang="en-US"/>
              <a:t>More than 180 consecutive days, other than for training, after1-31-55 and before 10-15-76 </a:t>
            </a:r>
            <a:r>
              <a:rPr lang="en-US" altLang="en-US" b="1" i="1">
                <a:solidFill>
                  <a:srgbClr val="FF0000"/>
                </a:solidFill>
              </a:rPr>
              <a:t>OR</a:t>
            </a:r>
            <a:endParaRPr lang="en-US" altLang="en-US"/>
          </a:p>
          <a:p>
            <a:pPr lvl="1"/>
            <a:r>
              <a:rPr lang="en-US" altLang="en-US"/>
              <a:t>Between 4-28-52 and 7-1-55 </a:t>
            </a:r>
            <a:r>
              <a:rPr lang="en-US" altLang="en-US" b="1" i="1">
                <a:solidFill>
                  <a:srgbClr val="FF0000"/>
                </a:solidFill>
              </a:rPr>
              <a:t>OR</a:t>
            </a:r>
            <a:endParaRPr lang="en-US" altLang="en-US"/>
          </a:p>
          <a:p>
            <a:pPr lvl="1"/>
            <a:r>
              <a:rPr lang="en-US" altLang="en-US"/>
              <a:t>In war, campaign or expedition for which a campaign medal/badge authorized</a:t>
            </a:r>
          </a:p>
        </p:txBody>
      </p:sp>
      <p:sp>
        <p:nvSpPr>
          <p:cNvPr id="2" name="Slide Number Placeholder 1">
            <a:extLst>
              <a:ext uri="{FF2B5EF4-FFF2-40B4-BE49-F238E27FC236}">
                <a16:creationId xmlns:a16="http://schemas.microsoft.com/office/drawing/2014/main" id="{DD4540FA-2630-2160-AB46-3EB353884D06}"/>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5F301EE-02DE-4955-8786-DD1A0D116DAA}"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8A12573C-F708-BDB1-E7C5-BBF38E6E8BD6}"/>
              </a:ext>
            </a:extLst>
          </p:cNvPr>
          <p:cNvSpPr>
            <a:spLocks noGrp="1" noChangeArrowheads="1"/>
          </p:cNvSpPr>
          <p:nvPr>
            <p:ph type="title"/>
          </p:nvPr>
        </p:nvSpPr>
        <p:spPr bwMode="auto">
          <a:xfrm>
            <a:off x="0" y="609600"/>
            <a:ext cx="7626350" cy="6159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Civil Service Preference (continued)</a:t>
            </a:r>
          </a:p>
        </p:txBody>
      </p:sp>
      <p:sp>
        <p:nvSpPr>
          <p:cNvPr id="95235" name="Rectangle 3">
            <a:extLst>
              <a:ext uri="{FF2B5EF4-FFF2-40B4-BE49-F238E27FC236}">
                <a16:creationId xmlns:a16="http://schemas.microsoft.com/office/drawing/2014/main" id="{F6C694EE-2B6E-57EF-BED7-59687FEC7F19}"/>
              </a:ext>
            </a:extLst>
          </p:cNvPr>
          <p:cNvSpPr>
            <a:spLocks noGrp="1" noChangeArrowheads="1"/>
          </p:cNvSpPr>
          <p:nvPr>
            <p:ph type="body" idx="1"/>
          </p:nvPr>
        </p:nvSpPr>
        <p:spPr bwMode="auto">
          <a:xfrm>
            <a:off x="609600" y="1582738"/>
            <a:ext cx="109728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sz="3600"/>
              <a:t>10 Point Preference eligibility</a:t>
            </a:r>
          </a:p>
          <a:p>
            <a:pPr lvl="1" eaLnBrk="1" hangingPunct="1"/>
            <a:r>
              <a:rPr lang="en-US" altLang="en-US" sz="3200"/>
              <a:t>Have a service-connected disability </a:t>
            </a:r>
            <a:r>
              <a:rPr lang="en-US" altLang="en-US" sz="3200" b="1" i="1">
                <a:solidFill>
                  <a:srgbClr val="FF0000"/>
                </a:solidFill>
              </a:rPr>
              <a:t>OR</a:t>
            </a:r>
            <a:endParaRPr lang="en-US" altLang="en-US" sz="3200"/>
          </a:p>
          <a:p>
            <a:pPr lvl="1" eaLnBrk="1" hangingPunct="1"/>
            <a:r>
              <a:rPr lang="en-US" altLang="en-US" sz="3200"/>
              <a:t>Received a Purple Heart</a:t>
            </a:r>
          </a:p>
        </p:txBody>
      </p:sp>
      <p:sp>
        <p:nvSpPr>
          <p:cNvPr id="2" name="Slide Number Placeholder 1">
            <a:extLst>
              <a:ext uri="{FF2B5EF4-FFF2-40B4-BE49-F238E27FC236}">
                <a16:creationId xmlns:a16="http://schemas.microsoft.com/office/drawing/2014/main" id="{025CAF24-C20B-A5BD-D600-5E03A0BD865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220415-38CC-4924-9368-85807F2CDE5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A493A34F-4C68-E3EA-CC03-B670253EDBD2}"/>
              </a:ext>
            </a:extLst>
          </p:cNvPr>
          <p:cNvSpPr>
            <a:spLocks noGrp="1" noChangeArrowheads="1"/>
          </p:cNvSpPr>
          <p:nvPr>
            <p:ph type="title"/>
          </p:nvPr>
        </p:nvSpPr>
        <p:spPr bwMode="auto">
          <a:xfrm>
            <a:off x="0" y="636588"/>
            <a:ext cx="7688263" cy="612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Civil Service Preference (continued)</a:t>
            </a:r>
          </a:p>
        </p:txBody>
      </p:sp>
      <p:sp>
        <p:nvSpPr>
          <p:cNvPr id="97283" name="Rectangle 3">
            <a:extLst>
              <a:ext uri="{FF2B5EF4-FFF2-40B4-BE49-F238E27FC236}">
                <a16:creationId xmlns:a16="http://schemas.microsoft.com/office/drawing/2014/main" id="{34D00D9D-10B3-3E3A-1F9F-0E71FEE33BCF}"/>
              </a:ext>
            </a:extLst>
          </p:cNvPr>
          <p:cNvSpPr>
            <a:spLocks noGrp="1" noChangeArrowheads="1"/>
          </p:cNvSpPr>
          <p:nvPr>
            <p:ph type="body" idx="1"/>
          </p:nvPr>
        </p:nvSpPr>
        <p:spPr bwMode="auto">
          <a:xfrm>
            <a:off x="609600" y="1695450"/>
            <a:ext cx="109728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Preference groups are divided into 5 basic groups:</a:t>
            </a:r>
          </a:p>
          <a:p>
            <a:pPr lvl="1" eaLnBrk="1" hangingPunct="1"/>
            <a:r>
              <a:rPr lang="en-US" altLang="en-US"/>
              <a:t>CPS – Disability rating 30% or more (10 points)</a:t>
            </a:r>
          </a:p>
          <a:p>
            <a:pPr lvl="1" eaLnBrk="1" hangingPunct="1"/>
            <a:r>
              <a:rPr lang="en-US" altLang="en-US"/>
              <a:t>CP – Disability rating 10% to 30% (10 points)</a:t>
            </a:r>
          </a:p>
          <a:p>
            <a:pPr lvl="1" eaLnBrk="1" hangingPunct="1"/>
            <a:r>
              <a:rPr lang="en-US" altLang="en-US"/>
              <a:t>XP – Disability rating less than 10% (10 points)</a:t>
            </a:r>
          </a:p>
          <a:p>
            <a:pPr lvl="1" eaLnBrk="1" hangingPunct="1"/>
            <a:r>
              <a:rPr lang="en-US" altLang="en-US"/>
              <a:t>TP – Preference eligible with no disability rating (5 points)</a:t>
            </a:r>
          </a:p>
          <a:p>
            <a:pPr lvl="1" eaLnBrk="1" hangingPunct="1"/>
            <a:r>
              <a:rPr lang="en-US" altLang="en-US"/>
              <a:t>SSP – Sole Survivorship Preference (0 points)</a:t>
            </a:r>
          </a:p>
          <a:p>
            <a:pPr eaLnBrk="1" hangingPunct="1"/>
            <a:r>
              <a:rPr lang="en-US" altLang="en-US"/>
              <a:t>Letters for each category designate shorthand reference used by OPM in competitive exams.  Disabled veterans receive 10 points regardless of rating</a:t>
            </a:r>
          </a:p>
        </p:txBody>
      </p:sp>
      <p:sp>
        <p:nvSpPr>
          <p:cNvPr id="2" name="Slide Number Placeholder 1">
            <a:extLst>
              <a:ext uri="{FF2B5EF4-FFF2-40B4-BE49-F238E27FC236}">
                <a16:creationId xmlns:a16="http://schemas.microsoft.com/office/drawing/2014/main" id="{55E6D1CA-8E4A-A00B-B96A-67A02CC113A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E0DC82-1B1D-4A6B-8444-125C26DAEA2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13286F81-56B2-48B5-C23B-0E7C05324BBD}"/>
              </a:ext>
            </a:extLst>
          </p:cNvPr>
          <p:cNvSpPr>
            <a:spLocks noGrp="1" noChangeArrowheads="1"/>
          </p:cNvSpPr>
          <p:nvPr>
            <p:ph type="title"/>
          </p:nvPr>
        </p:nvSpPr>
        <p:spPr bwMode="auto">
          <a:xfrm>
            <a:off x="0" y="550863"/>
            <a:ext cx="7672388" cy="6826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Civil Service Preference (continued)</a:t>
            </a:r>
          </a:p>
        </p:txBody>
      </p:sp>
      <p:sp>
        <p:nvSpPr>
          <p:cNvPr id="67587" name="Rectangle 3">
            <a:extLst>
              <a:ext uri="{FF2B5EF4-FFF2-40B4-BE49-F238E27FC236}">
                <a16:creationId xmlns:a16="http://schemas.microsoft.com/office/drawing/2014/main" id="{CAD3965C-DC93-1E2A-1AB3-6CC32349511C}"/>
              </a:ext>
            </a:extLst>
          </p:cNvPr>
          <p:cNvSpPr>
            <a:spLocks noGrp="1" noChangeArrowheads="1"/>
          </p:cNvSpPr>
          <p:nvPr>
            <p:ph type="body" idx="1"/>
          </p:nvPr>
        </p:nvSpPr>
        <p:spPr bwMode="auto">
          <a:xfrm>
            <a:off x="609600" y="1600200"/>
            <a:ext cx="10972800" cy="4525963"/>
          </a:xfrm>
        </p:spPr>
        <p:txBody>
          <a:bodyPr vert="horz" wrap="square" lIns="92075" tIns="46038" rIns="92075" bIns="46038" numCol="1" anchor="t" anchorCtr="0" compatLnSpc="1">
            <a:prstTxWarp prst="textNoShape">
              <a:avLst/>
            </a:prstTxWarp>
          </a:bodyPr>
          <a:lstStyle/>
          <a:p>
            <a:pPr eaLnBrk="1" hangingPunct="1">
              <a:defRPr/>
            </a:pPr>
            <a:r>
              <a:rPr lang="en-US" altLang="en-US" dirty="0"/>
              <a:t>When agency uses numerical rating and ranking to determine best qualified, additional 5 or 10 points are added to score</a:t>
            </a:r>
          </a:p>
          <a:p>
            <a:pPr eaLnBrk="1" hangingPunct="1">
              <a:defRPr/>
            </a:pPr>
            <a:r>
              <a:rPr lang="en-US" altLang="en-US" dirty="0"/>
              <a:t>When agency uses category rating, preference eligible with 10% or more disability (CPS and CP) are placed at top of highest category on list</a:t>
            </a:r>
          </a:p>
          <a:p>
            <a:pPr lvl="1" eaLnBrk="1" hangingPunct="1">
              <a:defRPr/>
            </a:pPr>
            <a:r>
              <a:rPr lang="en-US" altLang="en-US" dirty="0"/>
              <a:t>XP and TP are placed above non-preference eligible in assigned category</a:t>
            </a:r>
          </a:p>
          <a:p>
            <a:pPr marL="0" indent="0" eaLnBrk="1" hangingPunct="1">
              <a:buFont typeface="Arial" panose="020B0604020202020204" pitchFamily="34" charset="0"/>
              <a:buNone/>
              <a:defRPr/>
            </a:pPr>
            <a:endParaRPr lang="en-US" altLang="en-US" dirty="0"/>
          </a:p>
        </p:txBody>
      </p:sp>
      <p:sp>
        <p:nvSpPr>
          <p:cNvPr id="2" name="Slide Number Placeholder 1">
            <a:extLst>
              <a:ext uri="{FF2B5EF4-FFF2-40B4-BE49-F238E27FC236}">
                <a16:creationId xmlns:a16="http://schemas.microsoft.com/office/drawing/2014/main" id="{C1D355C5-C5D4-44E3-C2EF-43FFA7CA442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697045-FE13-40B1-92B6-7E6DB3E5A56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BDD8551-2B5F-4ADC-D21C-8F24E084227F}"/>
              </a:ext>
            </a:extLst>
          </p:cNvPr>
          <p:cNvSpPr>
            <a:spLocks noGrp="1" noChangeArrowheads="1"/>
          </p:cNvSpPr>
          <p:nvPr>
            <p:ph type="title"/>
          </p:nvPr>
        </p:nvSpPr>
        <p:spPr bwMode="auto">
          <a:xfrm>
            <a:off x="0" y="568325"/>
            <a:ext cx="7672388" cy="6572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Civil Service Preference (continued)</a:t>
            </a:r>
          </a:p>
        </p:txBody>
      </p:sp>
      <p:sp>
        <p:nvSpPr>
          <p:cNvPr id="101379" name="Rectangle 3">
            <a:extLst>
              <a:ext uri="{FF2B5EF4-FFF2-40B4-BE49-F238E27FC236}">
                <a16:creationId xmlns:a16="http://schemas.microsoft.com/office/drawing/2014/main" id="{C4D37855-C973-9D3E-5E0C-10EEBD839A70}"/>
              </a:ext>
            </a:extLst>
          </p:cNvPr>
          <p:cNvSpPr>
            <a:spLocks noGrp="1" noChangeArrowheads="1"/>
          </p:cNvSpPr>
          <p:nvPr>
            <p:ph type="body" idx="1"/>
          </p:nvPr>
        </p:nvSpPr>
        <p:spPr bwMode="auto">
          <a:xfrm>
            <a:off x="609600" y="1600200"/>
            <a:ext cx="10972800" cy="45259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Documentation</a:t>
            </a:r>
          </a:p>
          <a:p>
            <a:pPr lvl="1" eaLnBrk="1" hangingPunct="1">
              <a:spcBef>
                <a:spcPts val="1200"/>
              </a:spcBef>
              <a:spcAft>
                <a:spcPts val="600"/>
              </a:spcAft>
            </a:pPr>
            <a:r>
              <a:rPr lang="en-US" altLang="en-US"/>
              <a:t>Copy of DD-214, Certificate of Release or Discharge from Active Duty which shows dates of service and character of discharge</a:t>
            </a:r>
          </a:p>
          <a:p>
            <a:pPr lvl="1" eaLnBrk="1" hangingPunct="1">
              <a:spcBef>
                <a:spcPts val="1200"/>
              </a:spcBef>
              <a:spcAft>
                <a:spcPts val="600"/>
              </a:spcAft>
            </a:pPr>
            <a:r>
              <a:rPr lang="en-US" altLang="en-US"/>
              <a:t>Written “certification” from armed forces indicating service member expected to be discharged/released from active duty under honorable conditions no later than 120 days after the date certificate signed </a:t>
            </a:r>
            <a:r>
              <a:rPr lang="en-US" altLang="en-US" b="1" i="1">
                <a:solidFill>
                  <a:srgbClr val="FF0000"/>
                </a:solidFill>
              </a:rPr>
              <a:t>OR</a:t>
            </a:r>
            <a:endParaRPr lang="en-US" altLang="en-US"/>
          </a:p>
          <a:p>
            <a:pPr lvl="1" eaLnBrk="1" hangingPunct="1">
              <a:spcBef>
                <a:spcPts val="1200"/>
              </a:spcBef>
              <a:spcAft>
                <a:spcPts val="600"/>
              </a:spcAft>
            </a:pPr>
            <a:r>
              <a:rPr lang="en-US" altLang="en-US"/>
              <a:t>SF-15, Application for 10-point Veterans’ Preference</a:t>
            </a:r>
          </a:p>
        </p:txBody>
      </p:sp>
      <p:sp>
        <p:nvSpPr>
          <p:cNvPr id="2" name="Slide Number Placeholder 1">
            <a:extLst>
              <a:ext uri="{FF2B5EF4-FFF2-40B4-BE49-F238E27FC236}">
                <a16:creationId xmlns:a16="http://schemas.microsoft.com/office/drawing/2014/main" id="{00B24ACF-A718-A7A4-B452-2ADA5E01681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D0DABD4-1C3D-4CB6-9F85-9082501E13C6}"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a:extLst>
              <a:ext uri="{FF2B5EF4-FFF2-40B4-BE49-F238E27FC236}">
                <a16:creationId xmlns:a16="http://schemas.microsoft.com/office/drawing/2014/main" id="{A503931C-1D8F-E939-B84C-A31F91465925}"/>
              </a:ext>
            </a:extLst>
          </p:cNvPr>
          <p:cNvSpPr>
            <a:spLocks noGrp="1" noChangeArrowheads="1"/>
          </p:cNvSpPr>
          <p:nvPr>
            <p:ph type="title"/>
          </p:nvPr>
        </p:nvSpPr>
        <p:spPr bwMode="auto">
          <a:xfrm>
            <a:off x="0" y="595313"/>
            <a:ext cx="5334000" cy="6381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dirty="0"/>
              <a:t>Veteran Owned Business</a:t>
            </a:r>
          </a:p>
        </p:txBody>
      </p:sp>
      <p:sp>
        <p:nvSpPr>
          <p:cNvPr id="71683" name="Rectangle 3">
            <a:extLst>
              <a:ext uri="{FF2B5EF4-FFF2-40B4-BE49-F238E27FC236}">
                <a16:creationId xmlns:a16="http://schemas.microsoft.com/office/drawing/2014/main" id="{79904CBA-E544-9890-6BCD-E95FC949F33E}"/>
              </a:ext>
            </a:extLst>
          </p:cNvPr>
          <p:cNvSpPr>
            <a:spLocks noGrp="1" noChangeArrowheads="1"/>
          </p:cNvSpPr>
          <p:nvPr>
            <p:ph type="body" idx="1"/>
          </p:nvPr>
        </p:nvSpPr>
        <p:spPr bwMode="auto">
          <a:xfrm>
            <a:off x="609600" y="1563688"/>
            <a:ext cx="10972800" cy="4525962"/>
          </a:xfrm>
        </p:spPr>
        <p:txBody>
          <a:bodyPr vert="horz" wrap="square" lIns="92075" tIns="46038" rIns="92075" bIns="46038" numCol="1" anchor="t" anchorCtr="0" compatLnSpc="1">
            <a:prstTxWarp prst="textNoShape">
              <a:avLst/>
            </a:prstTxWarp>
          </a:bodyPr>
          <a:lstStyle/>
          <a:p>
            <a:pPr eaLnBrk="1" hangingPunct="1">
              <a:defRPr/>
            </a:pPr>
            <a:r>
              <a:rPr lang="en-US" altLang="en-US" sz="3000" dirty="0"/>
              <a:t>Veterans Benefits, Health Care, and Information Technology Act of 2006 (PL 109-461) provided VA with unique authority for Service-Disabled Veteran-Owned Small Business (SDVOSB) and Veteran-Owned Small Business (VOSB) set-aside and sole source contracts</a:t>
            </a:r>
          </a:p>
          <a:p>
            <a:pPr eaLnBrk="1" hangingPunct="1">
              <a:defRPr/>
            </a:pPr>
            <a:r>
              <a:rPr lang="en-US" altLang="en-US" sz="3000" dirty="0"/>
              <a:t>To qualify to participate, eligible VDSOSBs/VOSBs must be verified</a:t>
            </a:r>
          </a:p>
          <a:p>
            <a:pPr marL="0" indent="0" algn="r" eaLnBrk="1" hangingPunct="1">
              <a:buFont typeface="Arial" panose="020B0604020202020204" pitchFamily="34" charset="0"/>
              <a:buNone/>
              <a:defRPr/>
            </a:pPr>
            <a:r>
              <a:rPr lang="en-US" altLang="en-US" sz="3000" dirty="0"/>
              <a:t>38 CFR Part 74</a:t>
            </a:r>
          </a:p>
          <a:p>
            <a:pPr marL="0" indent="0" algn="r" eaLnBrk="1" hangingPunct="1">
              <a:buFont typeface="Arial" panose="020B0604020202020204" pitchFamily="34" charset="0"/>
              <a:buNone/>
              <a:defRPr/>
            </a:pPr>
            <a:r>
              <a:rPr lang="en-US" altLang="en-US" sz="3000" dirty="0"/>
              <a:t>13 CFR Part 125</a:t>
            </a:r>
          </a:p>
          <a:p>
            <a:pPr marL="0" indent="0" algn="r" eaLnBrk="1" hangingPunct="1">
              <a:buFont typeface="Arial" panose="020B0604020202020204" pitchFamily="34" charset="0"/>
              <a:buNone/>
              <a:defRPr/>
            </a:pPr>
            <a:r>
              <a:rPr lang="en-US" altLang="en-US" sz="3000" dirty="0"/>
              <a:t>38 USC 8127 and 8128</a:t>
            </a:r>
          </a:p>
        </p:txBody>
      </p:sp>
      <p:sp>
        <p:nvSpPr>
          <p:cNvPr id="2" name="Slide Number Placeholder 1">
            <a:extLst>
              <a:ext uri="{FF2B5EF4-FFF2-40B4-BE49-F238E27FC236}">
                <a16:creationId xmlns:a16="http://schemas.microsoft.com/office/drawing/2014/main" id="{2216C9B3-5900-D8D9-63EF-8AA92D57FC6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FE8DD5B-D1EF-4C89-8977-19743D2AEF4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a:extLst>
              <a:ext uri="{FF2B5EF4-FFF2-40B4-BE49-F238E27FC236}">
                <a16:creationId xmlns:a16="http://schemas.microsoft.com/office/drawing/2014/main" id="{34228A82-E2FD-2606-11FD-2176050DE81A}"/>
              </a:ext>
            </a:extLst>
          </p:cNvPr>
          <p:cNvSpPr>
            <a:spLocks noGrp="1" noChangeArrowheads="1"/>
          </p:cNvSpPr>
          <p:nvPr>
            <p:ph type="title"/>
          </p:nvPr>
        </p:nvSpPr>
        <p:spPr bwMode="auto">
          <a:xfrm>
            <a:off x="0" y="595313"/>
            <a:ext cx="7799388" cy="6381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Veteran Owned Business (continued)</a:t>
            </a:r>
          </a:p>
        </p:txBody>
      </p:sp>
      <p:sp>
        <p:nvSpPr>
          <p:cNvPr id="105475" name="Content Placeholder 2">
            <a:extLst>
              <a:ext uri="{FF2B5EF4-FFF2-40B4-BE49-F238E27FC236}">
                <a16:creationId xmlns:a16="http://schemas.microsoft.com/office/drawing/2014/main" id="{1784FF78-8F80-6B86-4563-DCB7F4BB598B}"/>
              </a:ext>
            </a:extLst>
          </p:cNvPr>
          <p:cNvSpPr>
            <a:spLocks noGrp="1" noChangeArrowheads="1"/>
          </p:cNvSpPr>
          <p:nvPr>
            <p:ph sz="half"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Department of Veterans Affairs and Federal Aviation Administration	</a:t>
            </a:r>
          </a:p>
          <a:p>
            <a:endParaRPr lang="en-US" altLang="en-US"/>
          </a:p>
          <a:p>
            <a:r>
              <a:rPr lang="en-US" altLang="en-US"/>
              <a:t>All other federal agencies</a:t>
            </a:r>
          </a:p>
        </p:txBody>
      </p:sp>
      <p:sp>
        <p:nvSpPr>
          <p:cNvPr id="105476" name="Content Placeholder 3">
            <a:extLst>
              <a:ext uri="{FF2B5EF4-FFF2-40B4-BE49-F238E27FC236}">
                <a16:creationId xmlns:a16="http://schemas.microsoft.com/office/drawing/2014/main" id="{F23E3BFC-2870-3B73-17D6-817DEF4BA9D1}"/>
              </a:ext>
            </a:extLst>
          </p:cNvPr>
          <p:cNvSpPr>
            <a:spLocks noGrp="1" noChangeArrowheads="1"/>
          </p:cNvSpPr>
          <p:nvPr>
            <p:ph sz="half" idx="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Veteran-Owned and Service-Disabled Veteran-Owned Small Businesses</a:t>
            </a:r>
          </a:p>
          <a:p>
            <a:endParaRPr lang="en-US" altLang="en-US" dirty="0"/>
          </a:p>
          <a:p>
            <a:r>
              <a:rPr lang="en-US" altLang="en-US" dirty="0"/>
              <a:t>Service-disabled Veteran-Owned Small Businesses</a:t>
            </a:r>
          </a:p>
        </p:txBody>
      </p:sp>
      <p:sp>
        <p:nvSpPr>
          <p:cNvPr id="2" name="Slide Number Placeholder 1">
            <a:extLst>
              <a:ext uri="{FF2B5EF4-FFF2-40B4-BE49-F238E27FC236}">
                <a16:creationId xmlns:a16="http://schemas.microsoft.com/office/drawing/2014/main" id="{8D1DBE09-0E54-0277-C323-3BDF1355673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ABCDD18-2A5A-44F7-9C61-98B0CFD8A94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3">
            <a:extLst>
              <a:ext uri="{FF2B5EF4-FFF2-40B4-BE49-F238E27FC236}">
                <a16:creationId xmlns:a16="http://schemas.microsoft.com/office/drawing/2014/main" id="{E29B3CFB-21E1-AF86-74FD-1DFB7B801CDD}"/>
              </a:ext>
            </a:extLst>
          </p:cNvPr>
          <p:cNvSpPr>
            <a:spLocks noGrp="1" noChangeArrowheads="1"/>
          </p:cNvSpPr>
          <p:nvPr>
            <p:ph type="title"/>
          </p:nvPr>
        </p:nvSpPr>
        <p:spPr bwMode="auto">
          <a:xfrm>
            <a:off x="0" y="571500"/>
            <a:ext cx="7758113" cy="6619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Veteran Owned Business (continued)</a:t>
            </a:r>
            <a:br>
              <a:rPr lang="en-US" altLang="en-US" dirty="0"/>
            </a:br>
            <a:br>
              <a:rPr lang="en-US" altLang="en-US" dirty="0"/>
            </a:br>
            <a:r>
              <a:rPr lang="en-US" altLang="en-US" sz="3600" dirty="0"/>
              <a:t>Eligibility:</a:t>
            </a:r>
          </a:p>
        </p:txBody>
      </p:sp>
      <p:sp>
        <p:nvSpPr>
          <p:cNvPr id="106499" name="Content Placeholder 4">
            <a:extLst>
              <a:ext uri="{FF2B5EF4-FFF2-40B4-BE49-F238E27FC236}">
                <a16:creationId xmlns:a16="http://schemas.microsoft.com/office/drawing/2014/main" id="{D0920123-EDE9-D510-39F1-ABCE6DEC2C28}"/>
              </a:ext>
            </a:extLst>
          </p:cNvPr>
          <p:cNvSpPr>
            <a:spLocks noGrp="1" noChangeArrowheads="1"/>
          </p:cNvSpPr>
          <p:nvPr>
            <p:ph sz="half" idx="1"/>
          </p:nvPr>
        </p:nvSpPr>
        <p:spPr bwMode="auto">
          <a:xfrm>
            <a:off x="752475" y="2370138"/>
            <a:ext cx="51816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Department of Veterans Affairs and Federal Aviation Administration</a:t>
            </a:r>
          </a:p>
          <a:p>
            <a:endParaRPr lang="en-US" altLang="en-US"/>
          </a:p>
          <a:p>
            <a:r>
              <a:rPr lang="en-US" altLang="en-US"/>
              <a:t>All other federal agencies</a:t>
            </a:r>
          </a:p>
        </p:txBody>
      </p:sp>
      <p:sp>
        <p:nvSpPr>
          <p:cNvPr id="6" name="Content Placeholder 5">
            <a:extLst>
              <a:ext uri="{FF2B5EF4-FFF2-40B4-BE49-F238E27FC236}">
                <a16:creationId xmlns:a16="http://schemas.microsoft.com/office/drawing/2014/main" id="{82913840-F897-2686-BA8F-300359F3A577}"/>
              </a:ext>
            </a:extLst>
          </p:cNvPr>
          <p:cNvSpPr>
            <a:spLocks noGrp="1"/>
          </p:cNvSpPr>
          <p:nvPr>
            <p:ph sz="half" idx="2"/>
          </p:nvPr>
        </p:nvSpPr>
        <p:spPr>
          <a:xfrm>
            <a:off x="6019800" y="2370138"/>
            <a:ext cx="5181600" cy="4351337"/>
          </a:xfrm>
        </p:spPr>
        <p:txBody>
          <a:bodyPr/>
          <a:lstStyle/>
          <a:p>
            <a:pPr>
              <a:defRPr/>
            </a:pPr>
            <a:r>
              <a:rPr lang="en-US" dirty="0"/>
              <a:t>Formal verification required</a:t>
            </a:r>
          </a:p>
          <a:p>
            <a:pPr marL="0" indent="0">
              <a:buFont typeface="Arial" panose="020B0604020202020204" pitchFamily="34" charset="0"/>
              <a:buNone/>
              <a:defRPr/>
            </a:pPr>
            <a:endParaRPr lang="en-US" dirty="0"/>
          </a:p>
          <a:p>
            <a:pPr>
              <a:defRPr/>
            </a:pPr>
            <a:endParaRPr lang="en-US" dirty="0"/>
          </a:p>
          <a:p>
            <a:pPr>
              <a:defRPr/>
            </a:pPr>
            <a:r>
              <a:rPr lang="en-US" dirty="0"/>
              <a:t>Self-certification in SAM.gov</a:t>
            </a:r>
          </a:p>
        </p:txBody>
      </p:sp>
      <p:sp>
        <p:nvSpPr>
          <p:cNvPr id="2" name="Slide Number Placeholder 1">
            <a:extLst>
              <a:ext uri="{FF2B5EF4-FFF2-40B4-BE49-F238E27FC236}">
                <a16:creationId xmlns:a16="http://schemas.microsoft.com/office/drawing/2014/main" id="{B101B8F7-E3B9-7D45-AC82-955823B4A6A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13397A6-1597-4983-8118-E5DB3C696B4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28C67235-5D95-01AB-0434-418BB20534F9}"/>
              </a:ext>
            </a:extLst>
          </p:cNvPr>
          <p:cNvSpPr>
            <a:spLocks noGrp="1"/>
          </p:cNvSpPr>
          <p:nvPr>
            <p:ph type="ctrTitle"/>
          </p:nvPr>
        </p:nvSpPr>
        <p:spPr>
          <a:xfrm>
            <a:off x="2209800" y="2130429"/>
            <a:ext cx="7772400" cy="1470025"/>
          </a:xfrm>
        </p:spPr>
        <p:txBody>
          <a:bodyPr/>
          <a:lstStyle/>
          <a:p>
            <a:pPr algn="ctr"/>
            <a:r>
              <a:rPr lang="en-US" sz="4000" b="1" dirty="0"/>
              <a:t>VA Debt Management Center (DMC)</a:t>
            </a:r>
          </a:p>
        </p:txBody>
      </p:sp>
      <p:sp>
        <p:nvSpPr>
          <p:cNvPr id="9" name="Subtitle 2">
            <a:extLst>
              <a:ext uri="{FF2B5EF4-FFF2-40B4-BE49-F238E27FC236}">
                <a16:creationId xmlns:a16="http://schemas.microsoft.com/office/drawing/2014/main" id="{EF7E4CF0-A69B-961E-EAE8-BCDBCF2F9083}"/>
              </a:ext>
            </a:extLst>
          </p:cNvPr>
          <p:cNvSpPr>
            <a:spLocks noGrp="1"/>
          </p:cNvSpPr>
          <p:nvPr>
            <p:ph type="subTitle" idx="1"/>
          </p:nvPr>
        </p:nvSpPr>
        <p:spPr>
          <a:xfrm>
            <a:off x="3124200" y="3645932"/>
            <a:ext cx="5943600" cy="1535668"/>
          </a:xfrm>
        </p:spPr>
        <p:txBody>
          <a:bodyPr>
            <a:normAutofit lnSpcReduction="10000"/>
          </a:bodyPr>
          <a:lstStyle/>
          <a:p>
            <a:pPr algn="ctr"/>
            <a:r>
              <a:rPr lang="en-US" sz="2400" b="1" dirty="0">
                <a:latin typeface="Arial" panose="020B0604020202020204" pitchFamily="34" charset="0"/>
                <a:cs typeface="Arial" panose="020B0604020202020204" pitchFamily="34" charset="0"/>
              </a:rPr>
              <a:t>Veterans Service Organization Presentation</a:t>
            </a:r>
          </a:p>
          <a:p>
            <a:pPr algn="ctr"/>
            <a:endParaRPr lang="en-US" sz="2400" b="1" dirty="0">
              <a:latin typeface="Arial" panose="020B0604020202020204" pitchFamily="34" charset="0"/>
              <a:cs typeface="Arial" panose="020B0604020202020204" pitchFamily="34" charset="0"/>
            </a:endParaRPr>
          </a:p>
          <a:p>
            <a:pPr algn="ctr"/>
            <a:r>
              <a:rPr lang="en-US" sz="1600" b="1">
                <a:latin typeface="Arial" panose="020B0604020202020204" pitchFamily="34" charset="0"/>
                <a:cs typeface="Arial" panose="020B0604020202020204" pitchFamily="34" charset="0"/>
              </a:rPr>
              <a:t>VFW September 2024</a:t>
            </a:r>
            <a:endParaRPr lang="en-US" sz="1600" b="1" dirty="0">
              <a:latin typeface="Arial" panose="020B0604020202020204" pitchFamily="34" charset="0"/>
              <a:cs typeface="Arial" panose="020B0604020202020204" pitchFamily="34" charset="0"/>
            </a:endParaRPr>
          </a:p>
          <a:p>
            <a:pPr algn="ctr"/>
            <a:endParaRPr lang="en-US" sz="1800" dirty="0">
              <a:latin typeface="+mj-lt"/>
            </a:endParaRPr>
          </a:p>
          <a:p>
            <a:endParaRPr lang="en-US" sz="2400" b="1" dirty="0">
              <a:latin typeface="+mj-lt"/>
            </a:endParaRPr>
          </a:p>
          <a:p>
            <a:endParaRPr lang="en-US" sz="2400" dirty="0">
              <a:latin typeface="+mj-lt"/>
            </a:endParaRPr>
          </a:p>
        </p:txBody>
      </p:sp>
    </p:spTree>
    <p:extLst>
      <p:ext uri="{BB962C8B-B14F-4D97-AF65-F5344CB8AC3E}">
        <p14:creationId xmlns:p14="http://schemas.microsoft.com/office/powerpoint/2010/main" val="1507439076"/>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E5B90182-51F2-6D47-872B-1397BD6E4A82}"/>
              </a:ext>
            </a:extLst>
          </p:cNvPr>
          <p:cNvSpPr>
            <a:spLocks noGrp="1" noChangeArrowheads="1"/>
          </p:cNvSpPr>
          <p:nvPr>
            <p:ph type="title"/>
          </p:nvPr>
        </p:nvSpPr>
        <p:spPr bwMode="auto">
          <a:xfrm>
            <a:off x="0" y="541338"/>
            <a:ext cx="7800975" cy="7445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dirty="0"/>
              <a:t>Veteran Owned Business (continued)</a:t>
            </a:r>
          </a:p>
        </p:txBody>
      </p:sp>
      <p:sp>
        <p:nvSpPr>
          <p:cNvPr id="107523" name="Rectangle 3">
            <a:extLst>
              <a:ext uri="{FF2B5EF4-FFF2-40B4-BE49-F238E27FC236}">
                <a16:creationId xmlns:a16="http://schemas.microsoft.com/office/drawing/2014/main" id="{D1B17A9C-639B-6B9F-DC9D-DC09FD27EB36}"/>
              </a:ext>
            </a:extLst>
          </p:cNvPr>
          <p:cNvSpPr>
            <a:spLocks noGrp="1" noChangeArrowheads="1"/>
          </p:cNvSpPr>
          <p:nvPr>
            <p:ph type="body" idx="1"/>
          </p:nvPr>
        </p:nvSpPr>
        <p:spPr bwMode="auto">
          <a:xfrm>
            <a:off x="609600" y="2332038"/>
            <a:ext cx="10972800" cy="45259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eaLnBrk="1" hangingPunct="1"/>
            <a:r>
              <a:rPr lang="en-US" altLang="en-US"/>
              <a:t>VOSB verification to transfer from VA to Small Business Administration (SBA) effective 1-1-23</a:t>
            </a:r>
          </a:p>
        </p:txBody>
      </p:sp>
      <p:sp>
        <p:nvSpPr>
          <p:cNvPr id="2" name="Slide Number Placeholder 1">
            <a:extLst>
              <a:ext uri="{FF2B5EF4-FFF2-40B4-BE49-F238E27FC236}">
                <a16:creationId xmlns:a16="http://schemas.microsoft.com/office/drawing/2014/main" id="{3083626A-239F-C9D0-7D77-9F53F955FCD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02EB626-7C7E-49DC-BF07-D832D4C3B96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a:extLst>
              <a:ext uri="{FF2B5EF4-FFF2-40B4-BE49-F238E27FC236}">
                <a16:creationId xmlns:a16="http://schemas.microsoft.com/office/drawing/2014/main" id="{FE22711A-DB7A-708E-7E42-0240AB17431E}"/>
              </a:ext>
            </a:extLst>
          </p:cNvPr>
          <p:cNvSpPr>
            <a:spLocks noGrp="1" noChangeArrowheads="1"/>
          </p:cNvSpPr>
          <p:nvPr>
            <p:ph type="title"/>
          </p:nvPr>
        </p:nvSpPr>
        <p:spPr bwMode="auto">
          <a:xfrm>
            <a:off x="0" y="663575"/>
            <a:ext cx="7772400" cy="59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 Owned Business (continued)</a:t>
            </a:r>
          </a:p>
        </p:txBody>
      </p:sp>
      <p:sp>
        <p:nvSpPr>
          <p:cNvPr id="3" name="Content Placeholder 2">
            <a:extLst>
              <a:ext uri="{FF2B5EF4-FFF2-40B4-BE49-F238E27FC236}">
                <a16:creationId xmlns:a16="http://schemas.microsoft.com/office/drawing/2014/main" id="{0DE4043C-96D0-C90F-B545-4B8C959FC942}"/>
              </a:ext>
            </a:extLst>
          </p:cNvPr>
          <p:cNvSpPr>
            <a:spLocks noGrp="1"/>
          </p:cNvSpPr>
          <p:nvPr>
            <p:ph idx="1"/>
          </p:nvPr>
        </p:nvSpPr>
        <p:spPr>
          <a:xfrm>
            <a:off x="838200" y="1536700"/>
            <a:ext cx="10515600" cy="4819650"/>
          </a:xfrm>
        </p:spPr>
        <p:txBody>
          <a:bodyPr/>
          <a:lstStyle/>
          <a:p>
            <a:pPr marL="0" indent="0">
              <a:buFont typeface="Arial" panose="020B0604020202020204" pitchFamily="34" charset="0"/>
              <a:buNone/>
              <a:defRPr/>
            </a:pPr>
            <a:r>
              <a:rPr lang="en-US" dirty="0"/>
              <a:t>SDVOSB</a:t>
            </a:r>
          </a:p>
          <a:p>
            <a:pPr>
              <a:defRPr/>
            </a:pPr>
            <a:r>
              <a:rPr lang="en-US" dirty="0"/>
              <a:t>Federal govt targets at least 3% of all federal contracting dollars to SDVOSB annually</a:t>
            </a:r>
          </a:p>
          <a:p>
            <a:pPr>
              <a:defRPr/>
            </a:pPr>
            <a:r>
              <a:rPr lang="en-US" dirty="0"/>
              <a:t>Meets small business criteria according to SBA</a:t>
            </a:r>
          </a:p>
          <a:p>
            <a:pPr>
              <a:defRPr/>
            </a:pPr>
            <a:r>
              <a:rPr lang="en-US" dirty="0"/>
              <a:t>Be at least 51% owned and controlled by one or more service-connected veterans</a:t>
            </a:r>
          </a:p>
          <a:p>
            <a:pPr>
              <a:defRPr/>
            </a:pPr>
            <a:r>
              <a:rPr lang="en-US" dirty="0"/>
              <a:t>Have one or more S/C veterans manage day-to-day operations who also make long-term decisions</a:t>
            </a:r>
          </a:p>
          <a:p>
            <a:pPr>
              <a:defRPr/>
            </a:pPr>
            <a:r>
              <a:rPr lang="en-US" dirty="0"/>
              <a:t>Eligible veterans must have S/C disability</a:t>
            </a:r>
          </a:p>
        </p:txBody>
      </p:sp>
      <p:sp>
        <p:nvSpPr>
          <p:cNvPr id="2" name="Slide Number Placeholder 1">
            <a:extLst>
              <a:ext uri="{FF2B5EF4-FFF2-40B4-BE49-F238E27FC236}">
                <a16:creationId xmlns:a16="http://schemas.microsoft.com/office/drawing/2014/main" id="{EA79344D-D684-882A-DB6E-0F8535FDE5C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EFA8F0-DC4E-4265-A934-EB0BFE5A671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a:extLst>
              <a:ext uri="{FF2B5EF4-FFF2-40B4-BE49-F238E27FC236}">
                <a16:creationId xmlns:a16="http://schemas.microsoft.com/office/drawing/2014/main" id="{B77690E4-6C22-B246-1E2C-64D24DF9A0EF}"/>
              </a:ext>
            </a:extLst>
          </p:cNvPr>
          <p:cNvSpPr>
            <a:spLocks noGrp="1" noChangeArrowheads="1"/>
          </p:cNvSpPr>
          <p:nvPr>
            <p:ph type="title"/>
          </p:nvPr>
        </p:nvSpPr>
        <p:spPr bwMode="auto">
          <a:xfrm>
            <a:off x="0" y="631825"/>
            <a:ext cx="77724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 Owned Business (continued)</a:t>
            </a:r>
          </a:p>
        </p:txBody>
      </p:sp>
      <p:sp>
        <p:nvSpPr>
          <p:cNvPr id="3" name="Content Placeholder 2">
            <a:extLst>
              <a:ext uri="{FF2B5EF4-FFF2-40B4-BE49-F238E27FC236}">
                <a16:creationId xmlns:a16="http://schemas.microsoft.com/office/drawing/2014/main" id="{C222B19E-4951-BFA2-C934-D2F22E1BF948}"/>
              </a:ext>
            </a:extLst>
          </p:cNvPr>
          <p:cNvSpPr>
            <a:spLocks noGrp="1"/>
          </p:cNvSpPr>
          <p:nvPr>
            <p:ph idx="1"/>
          </p:nvPr>
        </p:nvSpPr>
        <p:spPr>
          <a:xfrm>
            <a:off x="438150" y="1508125"/>
            <a:ext cx="11315700" cy="4848225"/>
          </a:xfrm>
        </p:spPr>
        <p:txBody>
          <a:bodyPr/>
          <a:lstStyle/>
          <a:p>
            <a:pPr>
              <a:defRPr/>
            </a:pPr>
            <a:r>
              <a:rPr lang="en-US" dirty="0"/>
              <a:t>VOSBs may get federal surplus property from State Agency for Surplus Property (SASP)</a:t>
            </a:r>
          </a:p>
          <a:p>
            <a:pPr lvl="1">
              <a:defRPr/>
            </a:pPr>
            <a:r>
              <a:rPr lang="en-US" dirty="0"/>
              <a:t>Need to get from state where property to be primarily located and used</a:t>
            </a:r>
          </a:p>
          <a:p>
            <a:pPr lvl="1">
              <a:defRPr/>
            </a:pPr>
            <a:r>
              <a:rPr lang="en-US" dirty="0"/>
              <a:t>Be unconditionally owned/controlled by one or more eligible veterans, service-disabled veterans or surviving spouses</a:t>
            </a:r>
          </a:p>
          <a:p>
            <a:pPr lvl="1">
              <a:defRPr/>
            </a:pPr>
            <a:r>
              <a:rPr lang="en-US" dirty="0"/>
              <a:t>Is “verified” in Veterans First Verification Program database</a:t>
            </a:r>
          </a:p>
          <a:p>
            <a:pPr lvl="1">
              <a:defRPr/>
            </a:pPr>
            <a:r>
              <a:rPr lang="en-US" dirty="0"/>
              <a:t>Will use property in normal conduct of business activities (personal/non-business use prohibited)</a:t>
            </a:r>
          </a:p>
          <a:p>
            <a:pPr lvl="1">
              <a:defRPr/>
            </a:pPr>
            <a:r>
              <a:rPr lang="en-US" dirty="0"/>
              <a:t>Will not sell, transfer, loan, lease, encumber or otherwise dispose of property during period of restriction without express written authorization from SASP, GSA, and SBA</a:t>
            </a:r>
          </a:p>
          <a:p>
            <a:pPr marL="457200" lvl="1" indent="0">
              <a:buFont typeface="Arial" panose="020B0604020202020204" pitchFamily="34" charset="0"/>
              <a:buNone/>
              <a:defRPr/>
            </a:pPr>
            <a:endParaRPr lang="en-US" dirty="0"/>
          </a:p>
        </p:txBody>
      </p:sp>
      <p:sp>
        <p:nvSpPr>
          <p:cNvPr id="2" name="Slide Number Placeholder 1">
            <a:extLst>
              <a:ext uri="{FF2B5EF4-FFF2-40B4-BE49-F238E27FC236}">
                <a16:creationId xmlns:a16="http://schemas.microsoft.com/office/drawing/2014/main" id="{8A197EEE-086A-8A94-D257-EACDE600F320}"/>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6435AC9-617D-493A-8D3A-7CD4B1E2E50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a:extLst>
              <a:ext uri="{FF2B5EF4-FFF2-40B4-BE49-F238E27FC236}">
                <a16:creationId xmlns:a16="http://schemas.microsoft.com/office/drawing/2014/main" id="{CD172F5C-4FC6-AAF3-D70C-21EF6ABFD83B}"/>
              </a:ext>
            </a:extLst>
          </p:cNvPr>
          <p:cNvSpPr>
            <a:spLocks noGrp="1" noChangeArrowheads="1"/>
          </p:cNvSpPr>
          <p:nvPr>
            <p:ph type="title"/>
          </p:nvPr>
        </p:nvSpPr>
        <p:spPr bwMode="auto">
          <a:xfrm>
            <a:off x="0" y="588963"/>
            <a:ext cx="7772400"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 Owned Business (continued)</a:t>
            </a:r>
          </a:p>
        </p:txBody>
      </p:sp>
      <p:sp>
        <p:nvSpPr>
          <p:cNvPr id="111619" name="Content Placeholder 2">
            <a:extLst>
              <a:ext uri="{FF2B5EF4-FFF2-40B4-BE49-F238E27FC236}">
                <a16:creationId xmlns:a16="http://schemas.microsoft.com/office/drawing/2014/main" id="{FAB4898A-3A9C-DEC3-28D9-7B64AA92328F}"/>
              </a:ext>
            </a:extLst>
          </p:cNvPr>
          <p:cNvSpPr>
            <a:spLocks noGrp="1" noChangeArrowheads="1"/>
          </p:cNvSpPr>
          <p:nvPr>
            <p:ph idx="1"/>
          </p:nvPr>
        </p:nvSpPr>
        <p:spPr bwMode="auto">
          <a:xfrm>
            <a:off x="838200" y="1800225"/>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a:t>Will use property as intended within 1 year of receipt</a:t>
            </a:r>
          </a:p>
          <a:p>
            <a:pPr lvl="1"/>
            <a:r>
              <a:rPr lang="en-US" altLang="en-US"/>
              <a:t>Will maintain VOSB eligibility with VA and SASP for duration of federal period of restriction for donated property</a:t>
            </a:r>
          </a:p>
          <a:p>
            <a:pPr lvl="1"/>
            <a:r>
              <a:rPr lang="en-US" altLang="en-US"/>
              <a:t>Will give SBA, GSA and/or SASP access to inspect property and all pertinent records</a:t>
            </a:r>
          </a:p>
          <a:p>
            <a:r>
              <a:rPr lang="en-US" altLang="en-US"/>
              <a:t>Vets First Verification Program process takes applicants through four stages:  Intake, Assessment, Federal Review and Decision  (https://vetbiz.va.gov)</a:t>
            </a:r>
          </a:p>
        </p:txBody>
      </p:sp>
      <p:sp>
        <p:nvSpPr>
          <p:cNvPr id="2" name="Slide Number Placeholder 1">
            <a:extLst>
              <a:ext uri="{FF2B5EF4-FFF2-40B4-BE49-F238E27FC236}">
                <a16:creationId xmlns:a16="http://schemas.microsoft.com/office/drawing/2014/main" id="{8BE4B904-DB4D-D348-F084-97E43C34598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2FE5495-B5A5-447A-A08C-5013F0D5006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a:extLst>
              <a:ext uri="{FF2B5EF4-FFF2-40B4-BE49-F238E27FC236}">
                <a16:creationId xmlns:a16="http://schemas.microsoft.com/office/drawing/2014/main" id="{349E1168-CAFD-2E6B-9239-DCDDCDCD5909}"/>
              </a:ext>
            </a:extLst>
          </p:cNvPr>
          <p:cNvSpPr>
            <a:spLocks noGrp="1" noChangeArrowheads="1"/>
          </p:cNvSpPr>
          <p:nvPr>
            <p:ph type="title"/>
          </p:nvPr>
        </p:nvSpPr>
        <p:spPr bwMode="auto">
          <a:xfrm>
            <a:off x="0" y="681038"/>
            <a:ext cx="7772400" cy="5667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 Owned Business (continued)</a:t>
            </a:r>
          </a:p>
        </p:txBody>
      </p:sp>
      <p:sp>
        <p:nvSpPr>
          <p:cNvPr id="112643" name="Content Placeholder 2">
            <a:extLst>
              <a:ext uri="{FF2B5EF4-FFF2-40B4-BE49-F238E27FC236}">
                <a16:creationId xmlns:a16="http://schemas.microsoft.com/office/drawing/2014/main" id="{D6DE307C-87CB-D000-0579-8974550B31FF}"/>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Resources:</a:t>
            </a:r>
          </a:p>
          <a:p>
            <a:pPr marL="457200" lvl="1" indent="0">
              <a:buFont typeface="Arial" panose="020B0604020202020204" pitchFamily="34" charset="0"/>
              <a:buNone/>
            </a:pPr>
            <a:r>
              <a:rPr lang="en-US" altLang="en-US"/>
              <a:t>Office of Veterans Business Development</a:t>
            </a:r>
          </a:p>
          <a:p>
            <a:pPr marL="457200" lvl="1" indent="0">
              <a:buFont typeface="Arial" panose="020B0604020202020204" pitchFamily="34" charset="0"/>
              <a:buNone/>
            </a:pPr>
            <a:r>
              <a:rPr lang="en-US" altLang="en-US"/>
              <a:t>409 Third Street SW, Suite 5700</a:t>
            </a:r>
          </a:p>
          <a:p>
            <a:pPr marL="457200" lvl="1" indent="0">
              <a:buFont typeface="Arial" panose="020B0604020202020204" pitchFamily="34" charset="0"/>
              <a:buNone/>
            </a:pPr>
            <a:r>
              <a:rPr lang="en-US" altLang="en-US"/>
              <a:t>Washington, DC  20416</a:t>
            </a:r>
          </a:p>
          <a:p>
            <a:pPr marL="457200" lvl="1" indent="0">
              <a:buFont typeface="Arial" panose="020B0604020202020204" pitchFamily="34" charset="0"/>
              <a:buNone/>
            </a:pPr>
            <a:r>
              <a:rPr lang="en-US" altLang="en-US"/>
              <a:t>202-205-6773</a:t>
            </a:r>
          </a:p>
        </p:txBody>
      </p:sp>
      <p:sp>
        <p:nvSpPr>
          <p:cNvPr id="2" name="Slide Number Placeholder 1">
            <a:extLst>
              <a:ext uri="{FF2B5EF4-FFF2-40B4-BE49-F238E27FC236}">
                <a16:creationId xmlns:a16="http://schemas.microsoft.com/office/drawing/2014/main" id="{2C49701D-EAD0-2DF8-04E3-1B2D8572E2C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83A176-42A7-4AF9-9714-59E2AFA2BCDB}"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a:extLst>
              <a:ext uri="{FF2B5EF4-FFF2-40B4-BE49-F238E27FC236}">
                <a16:creationId xmlns:a16="http://schemas.microsoft.com/office/drawing/2014/main" id="{19898B1B-650D-B2E4-C7AA-74D500EBD9E3}"/>
              </a:ext>
            </a:extLst>
          </p:cNvPr>
          <p:cNvSpPr>
            <a:spLocks noGrp="1" noChangeArrowheads="1"/>
          </p:cNvSpPr>
          <p:nvPr>
            <p:ph type="title"/>
          </p:nvPr>
        </p:nvSpPr>
        <p:spPr bwMode="auto">
          <a:xfrm>
            <a:off x="0" y="666750"/>
            <a:ext cx="7064375" cy="601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Commissary/Exchange Privileges</a:t>
            </a:r>
          </a:p>
        </p:txBody>
      </p:sp>
      <p:sp>
        <p:nvSpPr>
          <p:cNvPr id="3" name="Content Placeholder 2">
            <a:extLst>
              <a:ext uri="{FF2B5EF4-FFF2-40B4-BE49-F238E27FC236}">
                <a16:creationId xmlns:a16="http://schemas.microsoft.com/office/drawing/2014/main" id="{8AB7C2AC-A63A-4824-985B-C492D0BA3663}"/>
              </a:ext>
            </a:extLst>
          </p:cNvPr>
          <p:cNvSpPr>
            <a:spLocks noGrp="1"/>
          </p:cNvSpPr>
          <p:nvPr>
            <p:ph idx="1"/>
          </p:nvPr>
        </p:nvSpPr>
        <p:spPr>
          <a:xfrm>
            <a:off x="360363" y="1417638"/>
            <a:ext cx="11344275" cy="5103812"/>
          </a:xfrm>
        </p:spPr>
        <p:txBody>
          <a:bodyPr/>
          <a:lstStyle/>
          <a:p>
            <a:pPr>
              <a:defRPr/>
            </a:pPr>
            <a:r>
              <a:rPr lang="en-US" sz="2400" dirty="0"/>
              <a:t>Eligible persons (beyond active military):</a:t>
            </a:r>
          </a:p>
          <a:p>
            <a:pPr lvl="1">
              <a:defRPr/>
            </a:pPr>
            <a:r>
              <a:rPr lang="en-US" sz="2400" dirty="0"/>
              <a:t>Military retired veterans and dependents</a:t>
            </a:r>
          </a:p>
          <a:p>
            <a:pPr lvl="1">
              <a:defRPr/>
            </a:pPr>
            <a:r>
              <a:rPr lang="en-US" sz="2400" dirty="0"/>
              <a:t>Unremarried surviving spouse of retired veteran and dependents</a:t>
            </a:r>
          </a:p>
          <a:p>
            <a:pPr lvl="1">
              <a:defRPr/>
            </a:pPr>
            <a:r>
              <a:rPr lang="en-US" sz="2400" dirty="0"/>
              <a:t>Effective 1-1-20, service-connected veterans (0% and above), dependents, and caregivers</a:t>
            </a:r>
          </a:p>
          <a:p>
            <a:pPr lvl="1">
              <a:defRPr/>
            </a:pPr>
            <a:r>
              <a:rPr lang="en-US" sz="2400" dirty="0"/>
              <a:t>Medal of Honor recipient</a:t>
            </a:r>
          </a:p>
          <a:p>
            <a:pPr lvl="1">
              <a:defRPr/>
            </a:pPr>
            <a:r>
              <a:rPr lang="en-US" sz="2400" dirty="0"/>
              <a:t>Former POW</a:t>
            </a:r>
          </a:p>
          <a:p>
            <a:pPr>
              <a:defRPr/>
            </a:pPr>
            <a:r>
              <a:rPr lang="en-US" sz="2400" dirty="0"/>
              <a:t>Both in store and on-line access</a:t>
            </a:r>
          </a:p>
          <a:p>
            <a:pPr>
              <a:defRPr/>
            </a:pPr>
            <a:r>
              <a:rPr lang="en-US" sz="2400" dirty="0"/>
              <a:t>DoD benefit</a:t>
            </a:r>
          </a:p>
          <a:p>
            <a:pPr lvl="1">
              <a:defRPr/>
            </a:pPr>
            <a:r>
              <a:rPr lang="en-US" sz="2400" dirty="0"/>
              <a:t>ID issued by military</a:t>
            </a:r>
          </a:p>
          <a:p>
            <a:pPr lvl="1">
              <a:defRPr/>
            </a:pPr>
            <a:r>
              <a:rPr lang="en-US" sz="2400" dirty="0"/>
              <a:t>DD Form 1172 (VA provides assistance in completing form)</a:t>
            </a:r>
          </a:p>
          <a:p>
            <a:pPr marL="457200" lvl="1" indent="0">
              <a:buFont typeface="Arial" panose="020B0604020202020204" pitchFamily="34" charset="0"/>
              <a:buNone/>
              <a:defRPr/>
            </a:pPr>
            <a:endParaRPr lang="en-US" sz="2400" dirty="0"/>
          </a:p>
        </p:txBody>
      </p:sp>
      <p:sp>
        <p:nvSpPr>
          <p:cNvPr id="2" name="Slide Number Placeholder 1">
            <a:extLst>
              <a:ext uri="{FF2B5EF4-FFF2-40B4-BE49-F238E27FC236}">
                <a16:creationId xmlns:a16="http://schemas.microsoft.com/office/drawing/2014/main" id="{A611B0B3-F1EB-0C94-5E5B-5EB905BC4BE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4A8DFA7-FDDA-43A7-AF92-7C20E449D12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Title 1">
            <a:extLst>
              <a:ext uri="{FF2B5EF4-FFF2-40B4-BE49-F238E27FC236}">
                <a16:creationId xmlns:a16="http://schemas.microsoft.com/office/drawing/2014/main" id="{CD1F5CEB-E830-7580-78A8-B9690710037F}"/>
              </a:ext>
            </a:extLst>
          </p:cNvPr>
          <p:cNvSpPr>
            <a:spLocks noGrp="1" noChangeArrowheads="1"/>
          </p:cNvSpPr>
          <p:nvPr>
            <p:ph type="title"/>
          </p:nvPr>
        </p:nvSpPr>
        <p:spPr bwMode="auto">
          <a:xfrm>
            <a:off x="0" y="80963"/>
            <a:ext cx="7102475" cy="1031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Commissary/Exchange Privileges </a:t>
            </a:r>
            <a:br>
              <a:rPr lang="en-US" altLang="en-US"/>
            </a:br>
            <a:r>
              <a:rPr lang="en-US" altLang="en-US"/>
              <a:t>(continued)</a:t>
            </a:r>
          </a:p>
        </p:txBody>
      </p:sp>
      <p:sp>
        <p:nvSpPr>
          <p:cNvPr id="114691" name="Content Placeholder 2">
            <a:extLst>
              <a:ext uri="{FF2B5EF4-FFF2-40B4-BE49-F238E27FC236}">
                <a16:creationId xmlns:a16="http://schemas.microsoft.com/office/drawing/2014/main" id="{F5229459-BC14-1B45-BED9-3061F0EF511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400"/>
              <a:t>Effective 1-1-20, for bases with restricted access, DoD to accept:</a:t>
            </a:r>
          </a:p>
          <a:p>
            <a:pPr lvl="1"/>
            <a:r>
              <a:rPr lang="en-US" altLang="en-US" sz="2400"/>
              <a:t>VA’s Veteran Health Identification Card (VHIC)</a:t>
            </a:r>
          </a:p>
          <a:p>
            <a:pPr lvl="1"/>
            <a:r>
              <a:rPr lang="en-US" altLang="en-US" sz="2400"/>
              <a:t>Letter from VA along with acceptable REAL ID-compliant identification (includes passports and some state driver’s licenses)</a:t>
            </a:r>
          </a:p>
          <a:p>
            <a:pPr lvl="1"/>
            <a:r>
              <a:rPr lang="en-US" altLang="en-US" sz="2400"/>
              <a:t>VHIC must show veteran’s eligibility status (Purple Heart, former POW, or service-connected) on front under photo</a:t>
            </a:r>
          </a:p>
          <a:p>
            <a:r>
              <a:rPr lang="en-US" altLang="en-US" sz="2400"/>
              <a:t>Veterans with non-compensable S/C condition (0%) will need a REAL-ID compliant identification and Health Eligibility Center Form H62A which shows Priority Group 8E</a:t>
            </a:r>
          </a:p>
        </p:txBody>
      </p:sp>
      <p:sp>
        <p:nvSpPr>
          <p:cNvPr id="2" name="Slide Number Placeholder 1">
            <a:extLst>
              <a:ext uri="{FF2B5EF4-FFF2-40B4-BE49-F238E27FC236}">
                <a16:creationId xmlns:a16="http://schemas.microsoft.com/office/drawing/2014/main" id="{46B35EA3-8544-EF6E-6DE7-AE44C1A5D0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00A185E-E09E-4AD0-A996-4858B6C67608}"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1">
            <a:extLst>
              <a:ext uri="{FF2B5EF4-FFF2-40B4-BE49-F238E27FC236}">
                <a16:creationId xmlns:a16="http://schemas.microsoft.com/office/drawing/2014/main" id="{3A6CA452-D943-323F-DD62-B88788A267BB}"/>
              </a:ext>
            </a:extLst>
          </p:cNvPr>
          <p:cNvSpPr>
            <a:spLocks noGrp="1" noChangeArrowheads="1"/>
          </p:cNvSpPr>
          <p:nvPr>
            <p:ph type="title"/>
          </p:nvPr>
        </p:nvSpPr>
        <p:spPr bwMode="auto">
          <a:xfrm>
            <a:off x="0" y="109538"/>
            <a:ext cx="9271000" cy="10588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Commissary/Exchange Privileges </a:t>
            </a:r>
            <a:br>
              <a:rPr lang="en-US" altLang="en-US"/>
            </a:br>
            <a:r>
              <a:rPr lang="en-US" altLang="en-US"/>
              <a:t>(continued)</a:t>
            </a:r>
          </a:p>
        </p:txBody>
      </p:sp>
      <p:sp>
        <p:nvSpPr>
          <p:cNvPr id="115715" name="Content Placeholder 2">
            <a:extLst>
              <a:ext uri="{FF2B5EF4-FFF2-40B4-BE49-F238E27FC236}">
                <a16:creationId xmlns:a16="http://schemas.microsoft.com/office/drawing/2014/main" id="{19A7A3C9-88E2-B3E1-A1E2-9FD4DB522B9E}"/>
              </a:ext>
            </a:extLst>
          </p:cNvPr>
          <p:cNvSpPr>
            <a:spLocks noGrp="1" noChangeArrowheads="1"/>
          </p:cNvSpPr>
          <p:nvPr>
            <p:ph idx="1"/>
          </p:nvPr>
        </p:nvSpPr>
        <p:spPr bwMode="auto">
          <a:xfrm>
            <a:off x="450850" y="1825625"/>
            <a:ext cx="11352213"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Veterans or caregivers with felony convictions, felony arrest warrants or derogatory information related to criminal history or terrorism will be prohibited from entering base</a:t>
            </a:r>
          </a:p>
          <a:p>
            <a:r>
              <a:rPr lang="en-US" altLang="en-US" sz="2800"/>
              <a:t>Caregivers must be registered in VA’s Program of Comprehensive Assistance for Family Caregivers to access commissaries, exchanges and MWR facilities – need letter issued by VA Office of Community Care saying they qualify</a:t>
            </a:r>
          </a:p>
          <a:p>
            <a:r>
              <a:rPr lang="en-US" altLang="en-US" sz="2800"/>
              <a:t>Commissary purchases pay a 5% surcharge; a 1.9% fee to use credit card and 0.5% fee for debit card</a:t>
            </a:r>
          </a:p>
          <a:p>
            <a:r>
              <a:rPr lang="en-US" altLang="en-US" sz="2800"/>
              <a:t>Exchanges do not charge a tax or surcharge</a:t>
            </a:r>
          </a:p>
        </p:txBody>
      </p:sp>
      <p:sp>
        <p:nvSpPr>
          <p:cNvPr id="2" name="Slide Number Placeholder 1">
            <a:extLst>
              <a:ext uri="{FF2B5EF4-FFF2-40B4-BE49-F238E27FC236}">
                <a16:creationId xmlns:a16="http://schemas.microsoft.com/office/drawing/2014/main" id="{2A744946-5BB6-6845-95BC-8DB871794F2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B0627D-623F-4A08-8059-E2B58782AA0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itle 1">
            <a:extLst>
              <a:ext uri="{FF2B5EF4-FFF2-40B4-BE49-F238E27FC236}">
                <a16:creationId xmlns:a16="http://schemas.microsoft.com/office/drawing/2014/main" id="{69233879-81C9-A6F2-4D10-CCCFAE90EA62}"/>
              </a:ext>
            </a:extLst>
          </p:cNvPr>
          <p:cNvSpPr>
            <a:spLocks noGrp="1" noChangeArrowheads="1"/>
          </p:cNvSpPr>
          <p:nvPr>
            <p:ph type="title"/>
          </p:nvPr>
        </p:nvSpPr>
        <p:spPr bwMode="auto">
          <a:xfrm>
            <a:off x="0" y="101600"/>
            <a:ext cx="7853363" cy="115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Commissary/Exchange Privileges </a:t>
            </a:r>
            <a:br>
              <a:rPr lang="en-US" altLang="en-US"/>
            </a:br>
            <a:r>
              <a:rPr lang="en-US" altLang="en-US"/>
              <a:t>(continued)</a:t>
            </a:r>
          </a:p>
        </p:txBody>
      </p:sp>
      <p:sp>
        <p:nvSpPr>
          <p:cNvPr id="116739" name="Content Placeholder 2">
            <a:extLst>
              <a:ext uri="{FF2B5EF4-FFF2-40B4-BE49-F238E27FC236}">
                <a16:creationId xmlns:a16="http://schemas.microsoft.com/office/drawing/2014/main" id="{3914DD46-6201-485D-6969-2451DF049FA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As of 11-11-17, honorably discharged veterans (no service-connected disability required) may shop the on-line exchange</a:t>
            </a:r>
          </a:p>
          <a:p>
            <a:r>
              <a:rPr lang="en-US" altLang="en-US"/>
              <a:t>Must register on-line to shop on-line even if eligible for in-person shopping</a:t>
            </a:r>
          </a:p>
          <a:p>
            <a:r>
              <a:rPr lang="en-US" altLang="en-US"/>
              <a:t>Apply on-line at VetVerify.org</a:t>
            </a:r>
          </a:p>
          <a:p>
            <a:r>
              <a:rPr lang="en-US" altLang="en-US"/>
              <a:t>Shop on-line at https://www.shopmyexchange.com</a:t>
            </a:r>
          </a:p>
        </p:txBody>
      </p:sp>
      <p:sp>
        <p:nvSpPr>
          <p:cNvPr id="2" name="Slide Number Placeholder 1">
            <a:extLst>
              <a:ext uri="{FF2B5EF4-FFF2-40B4-BE49-F238E27FC236}">
                <a16:creationId xmlns:a16="http://schemas.microsoft.com/office/drawing/2014/main" id="{449F0EBB-B186-67CA-62DD-54E2E33C8D0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AD41466-63A7-4A41-9E89-BCE0B8377F9B}"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itle 1">
            <a:extLst>
              <a:ext uri="{FF2B5EF4-FFF2-40B4-BE49-F238E27FC236}">
                <a16:creationId xmlns:a16="http://schemas.microsoft.com/office/drawing/2014/main" id="{4E3FC023-77B2-904B-8DCB-7F48A54A3B06}"/>
              </a:ext>
            </a:extLst>
          </p:cNvPr>
          <p:cNvSpPr>
            <a:spLocks noGrp="1" noChangeArrowheads="1"/>
          </p:cNvSpPr>
          <p:nvPr>
            <p:ph type="title"/>
          </p:nvPr>
        </p:nvSpPr>
        <p:spPr bwMode="auto">
          <a:xfrm>
            <a:off x="0" y="563563"/>
            <a:ext cx="4914900" cy="66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Travel</a:t>
            </a:r>
          </a:p>
        </p:txBody>
      </p:sp>
      <p:sp>
        <p:nvSpPr>
          <p:cNvPr id="117763" name="Content Placeholder 2">
            <a:extLst>
              <a:ext uri="{FF2B5EF4-FFF2-40B4-BE49-F238E27FC236}">
                <a16:creationId xmlns:a16="http://schemas.microsoft.com/office/drawing/2014/main" id="{B70135B0-5ABD-6311-5008-E8DC9336E402}"/>
              </a:ext>
            </a:extLst>
          </p:cNvPr>
          <p:cNvSpPr>
            <a:spLocks noGrp="1" noChangeArrowheads="1"/>
          </p:cNvSpPr>
          <p:nvPr>
            <p:ph idx="1"/>
          </p:nvPr>
        </p:nvSpPr>
        <p:spPr bwMode="auto">
          <a:xfrm>
            <a:off x="838200" y="1790700"/>
            <a:ext cx="1051560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John S. McCain National Defense Authorization Act for Fiscal Year 2019 signed 8-13-18</a:t>
            </a:r>
          </a:p>
          <a:p>
            <a:r>
              <a:rPr lang="en-US" altLang="en-US"/>
              <a:t>Section 624 provides for amendment to 10 USC 2641b</a:t>
            </a:r>
          </a:p>
          <a:p>
            <a:pPr lvl="1"/>
            <a:r>
              <a:rPr lang="en-US" altLang="en-US"/>
              <a:t>Veteran with service-connected permanent disability rated as total</a:t>
            </a:r>
          </a:p>
          <a:p>
            <a:pPr lvl="1"/>
            <a:r>
              <a:rPr lang="en-US" altLang="en-US"/>
              <a:t>Authorizes space-available travel on military aircraft</a:t>
            </a:r>
          </a:p>
          <a:p>
            <a:r>
              <a:rPr lang="en-US" altLang="en-US"/>
              <a:t>Armed Forces Travel organization - committed to providing quality, value travel services to folks affiliated with Department of Defense – eligibility for their services extends to all S/C veterans and caregivers</a:t>
            </a:r>
          </a:p>
        </p:txBody>
      </p:sp>
      <p:sp>
        <p:nvSpPr>
          <p:cNvPr id="2" name="Slide Number Placeholder 1">
            <a:extLst>
              <a:ext uri="{FF2B5EF4-FFF2-40B4-BE49-F238E27FC236}">
                <a16:creationId xmlns:a16="http://schemas.microsoft.com/office/drawing/2014/main" id="{F668E62C-F22B-9176-681C-EA50332B680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75A5053-4ECB-46B9-B5EE-E539B931517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E2B89-F02C-DDEE-1466-CAB52500691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A588039C-2611-D738-6902-2D410EC5589A}"/>
              </a:ext>
            </a:extLst>
          </p:cNvPr>
          <p:cNvSpPr>
            <a:spLocks noGrp="1"/>
          </p:cNvSpPr>
          <p:nvPr>
            <p:ph idx="1"/>
          </p:nvPr>
        </p:nvSpPr>
        <p:spPr/>
        <p:txBody>
          <a:bodyPr/>
          <a:lstStyle/>
          <a:p>
            <a:r>
              <a:rPr lang="en-US" b="1" dirty="0">
                <a:solidFill>
                  <a:schemeClr val="tx2"/>
                </a:solidFill>
                <a:latin typeface="Arial" panose="020B0604020202020204" pitchFamily="34" charset="0"/>
                <a:cs typeface="Arial" panose="020B0604020202020204" pitchFamily="34" charset="0"/>
              </a:rPr>
              <a:t>DMC overview</a:t>
            </a:r>
          </a:p>
          <a:p>
            <a:r>
              <a:rPr lang="en-US" b="1" dirty="0">
                <a:solidFill>
                  <a:schemeClr val="tx2"/>
                </a:solidFill>
                <a:latin typeface="Arial" panose="020B0604020202020204" pitchFamily="34" charset="0"/>
                <a:cs typeface="Arial" panose="020B0604020202020204" pitchFamily="34" charset="0"/>
              </a:rPr>
              <a:t>Debt establishment</a:t>
            </a:r>
          </a:p>
          <a:p>
            <a:r>
              <a:rPr lang="en-US" b="1" dirty="0">
                <a:solidFill>
                  <a:schemeClr val="tx2"/>
                </a:solidFill>
                <a:latin typeface="Arial" panose="020B0604020202020204" pitchFamily="34" charset="0"/>
                <a:cs typeface="Arial" panose="020B0604020202020204" pitchFamily="34" charset="0"/>
              </a:rPr>
              <a:t>Understand collection processes</a:t>
            </a:r>
          </a:p>
          <a:p>
            <a:r>
              <a:rPr lang="en-US" b="1" dirty="0">
                <a:solidFill>
                  <a:schemeClr val="tx2"/>
                </a:solidFill>
                <a:latin typeface="Arial" panose="020B0604020202020204" pitchFamily="34" charset="0"/>
                <a:cs typeface="Arial" panose="020B0604020202020204" pitchFamily="34" charset="0"/>
              </a:rPr>
              <a:t>Ask VA (AVA) Tips</a:t>
            </a:r>
          </a:p>
          <a:p>
            <a:r>
              <a:rPr lang="en-US" b="1" dirty="0">
                <a:solidFill>
                  <a:schemeClr val="tx2"/>
                </a:solidFill>
                <a:latin typeface="Arial" panose="020B0604020202020204" pitchFamily="34" charset="0"/>
                <a:cs typeface="Arial" panose="020B0604020202020204" pitchFamily="34" charset="0"/>
              </a:rPr>
              <a:t>Debt resolution options</a:t>
            </a:r>
          </a:p>
          <a:p>
            <a:r>
              <a:rPr lang="en-US" b="1" dirty="0">
                <a:solidFill>
                  <a:schemeClr val="tx2"/>
                </a:solidFill>
                <a:latin typeface="Arial" panose="020B0604020202020204" pitchFamily="34" charset="0"/>
                <a:cs typeface="Arial" panose="020B0604020202020204" pitchFamily="34" charset="0"/>
              </a:rPr>
              <a:t>Risks of non-payment</a:t>
            </a:r>
          </a:p>
          <a:p>
            <a:r>
              <a:rPr lang="en-US" b="1" dirty="0">
                <a:solidFill>
                  <a:schemeClr val="tx2"/>
                </a:solidFill>
                <a:latin typeface="Arial" panose="020B0604020202020204" pitchFamily="34" charset="0"/>
                <a:cs typeface="Arial" panose="020B0604020202020204" pitchFamily="34" charset="0"/>
              </a:rPr>
              <a:t>Questions</a:t>
            </a:r>
          </a:p>
          <a:p>
            <a:endParaRPr lang="en-US" dirty="0"/>
          </a:p>
        </p:txBody>
      </p:sp>
      <p:sp>
        <p:nvSpPr>
          <p:cNvPr id="4" name="Slide Number Placeholder 3">
            <a:extLst>
              <a:ext uri="{FF2B5EF4-FFF2-40B4-BE49-F238E27FC236}">
                <a16:creationId xmlns:a16="http://schemas.microsoft.com/office/drawing/2014/main" id="{55A19075-A753-A5DA-E069-E6A31AA5D3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234352068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itle 1">
            <a:extLst>
              <a:ext uri="{FF2B5EF4-FFF2-40B4-BE49-F238E27FC236}">
                <a16:creationId xmlns:a16="http://schemas.microsoft.com/office/drawing/2014/main" id="{7CEE5BC9-7000-2131-CB9C-23769F52FCD9}"/>
              </a:ext>
            </a:extLst>
          </p:cNvPr>
          <p:cNvSpPr>
            <a:spLocks noGrp="1" noChangeArrowheads="1"/>
          </p:cNvSpPr>
          <p:nvPr>
            <p:ph type="title"/>
          </p:nvPr>
        </p:nvSpPr>
        <p:spPr bwMode="auto">
          <a:xfrm>
            <a:off x="0" y="581025"/>
            <a:ext cx="3500438"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 Flights</a:t>
            </a:r>
          </a:p>
        </p:txBody>
      </p:sp>
      <p:sp>
        <p:nvSpPr>
          <p:cNvPr id="118787" name="Content Placeholder 2">
            <a:extLst>
              <a:ext uri="{FF2B5EF4-FFF2-40B4-BE49-F238E27FC236}">
                <a16:creationId xmlns:a16="http://schemas.microsoft.com/office/drawing/2014/main" id="{F6279B1A-EBE7-E722-FC2F-8E90715881C0}"/>
              </a:ext>
            </a:extLst>
          </p:cNvPr>
          <p:cNvSpPr>
            <a:spLocks noGrp="1" noChangeArrowheads="1"/>
          </p:cNvSpPr>
          <p:nvPr>
            <p:ph idx="1"/>
          </p:nvPr>
        </p:nvSpPr>
        <p:spPr bwMode="auto">
          <a:xfrm>
            <a:off x="838200" y="1390650"/>
            <a:ext cx="10515600" cy="4965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3600" b="1"/>
              <a:t>Eligibility for flights assigned categories</a:t>
            </a:r>
          </a:p>
          <a:p>
            <a:pPr lvl="1"/>
            <a:r>
              <a:rPr lang="en-US" altLang="en-US" sz="3200"/>
              <a:t>Category 1 – Emergency leave travel</a:t>
            </a:r>
          </a:p>
          <a:p>
            <a:pPr lvl="1"/>
            <a:r>
              <a:rPr lang="en-US" altLang="en-US" sz="3200"/>
              <a:t>Category 2 – Accompanied Environmental &amp; Morale Leave (EML)</a:t>
            </a:r>
          </a:p>
          <a:p>
            <a:pPr lvl="1"/>
            <a:r>
              <a:rPr lang="en-US" altLang="en-US" sz="3200"/>
              <a:t>Category 3 – Ordinary Leave, House Hunting TDY</a:t>
            </a:r>
          </a:p>
          <a:p>
            <a:pPr lvl="1"/>
            <a:r>
              <a:rPr lang="en-US" altLang="en-US" sz="3200"/>
              <a:t>Category 4 – Unaccompanied dependents on EML</a:t>
            </a:r>
          </a:p>
          <a:p>
            <a:pPr lvl="1"/>
            <a:r>
              <a:rPr lang="en-US" altLang="en-US" sz="3200"/>
              <a:t>Category 5 – Permissive TDY, students, dependents, post-deployment/mobilization respite absence</a:t>
            </a:r>
          </a:p>
          <a:p>
            <a:pPr lvl="1"/>
            <a:r>
              <a:rPr lang="en-US" altLang="en-US" sz="3200"/>
              <a:t>Category 6 – Retirees, dependents, reservists and disabled veterans</a:t>
            </a:r>
          </a:p>
        </p:txBody>
      </p:sp>
      <p:sp>
        <p:nvSpPr>
          <p:cNvPr id="2" name="Slide Number Placeholder 1">
            <a:extLst>
              <a:ext uri="{FF2B5EF4-FFF2-40B4-BE49-F238E27FC236}">
                <a16:creationId xmlns:a16="http://schemas.microsoft.com/office/drawing/2014/main" id="{6B209C88-1873-9238-E05E-4D84AD2DC24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1F5DB8-69C6-49D2-8994-083FEF8E0EA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a:extLst>
              <a:ext uri="{FF2B5EF4-FFF2-40B4-BE49-F238E27FC236}">
                <a16:creationId xmlns:a16="http://schemas.microsoft.com/office/drawing/2014/main" id="{147E4738-7C03-7536-D79E-17FE20E9DAC6}"/>
              </a:ext>
            </a:extLst>
          </p:cNvPr>
          <p:cNvSpPr>
            <a:spLocks noGrp="1" noChangeArrowheads="1"/>
          </p:cNvSpPr>
          <p:nvPr>
            <p:ph type="title"/>
          </p:nvPr>
        </p:nvSpPr>
        <p:spPr bwMode="auto">
          <a:xfrm>
            <a:off x="0" y="581025"/>
            <a:ext cx="5881688"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 Flights (continued)</a:t>
            </a:r>
          </a:p>
        </p:txBody>
      </p:sp>
      <p:sp>
        <p:nvSpPr>
          <p:cNvPr id="119811" name="Content Placeholder 2">
            <a:extLst>
              <a:ext uri="{FF2B5EF4-FFF2-40B4-BE49-F238E27FC236}">
                <a16:creationId xmlns:a16="http://schemas.microsoft.com/office/drawing/2014/main" id="{E11DAD63-6DE9-64B8-D279-4B89151CC6EE}"/>
              </a:ext>
            </a:extLst>
          </p:cNvPr>
          <p:cNvSpPr>
            <a:spLocks noGrp="1" noChangeArrowheads="1"/>
          </p:cNvSpPr>
          <p:nvPr>
            <p:ph idx="1"/>
          </p:nvPr>
        </p:nvSpPr>
        <p:spPr bwMode="auto">
          <a:xfrm>
            <a:off x="838200" y="1747838"/>
            <a:ext cx="10515600"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Space-A airfare is extremely low cost – often only a federal inspection fee and head tax</a:t>
            </a:r>
          </a:p>
          <a:p>
            <a:r>
              <a:rPr lang="en-US" altLang="en-US"/>
              <a:t>Check with military base where planning to leave from for potential flights</a:t>
            </a:r>
          </a:p>
          <a:p>
            <a:pPr lvl="1"/>
            <a:r>
              <a:rPr lang="en-US" altLang="en-US"/>
              <a:t>Must sign up at Base Operations</a:t>
            </a:r>
          </a:p>
          <a:p>
            <a:pPr lvl="1"/>
            <a:r>
              <a:rPr lang="en-US" altLang="en-US"/>
              <a:t>No guarantees of seat – need to be prepared to self-pay on commercial airlines if you get “bumped”</a:t>
            </a:r>
          </a:p>
          <a:p>
            <a:pPr lvl="1"/>
            <a:r>
              <a:rPr lang="en-US" altLang="en-US"/>
              <a:t>Costs vary by military base – some bases offer lunch boxes for purchase – need to check with base in advance</a:t>
            </a:r>
          </a:p>
        </p:txBody>
      </p:sp>
      <p:sp>
        <p:nvSpPr>
          <p:cNvPr id="2" name="Slide Number Placeholder 1">
            <a:extLst>
              <a:ext uri="{FF2B5EF4-FFF2-40B4-BE49-F238E27FC236}">
                <a16:creationId xmlns:a16="http://schemas.microsoft.com/office/drawing/2014/main" id="{5EA403F0-1C7C-445D-5C0B-24CAC87E22D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330F4EE-46D1-48EF-A683-7BD8B3627297}"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1">
            <a:extLst>
              <a:ext uri="{FF2B5EF4-FFF2-40B4-BE49-F238E27FC236}">
                <a16:creationId xmlns:a16="http://schemas.microsoft.com/office/drawing/2014/main" id="{D5F1E28A-B20B-2891-F7B6-9C34D7462F7D}"/>
              </a:ext>
            </a:extLst>
          </p:cNvPr>
          <p:cNvSpPr>
            <a:spLocks noGrp="1" noChangeArrowheads="1"/>
          </p:cNvSpPr>
          <p:nvPr>
            <p:ph type="title"/>
          </p:nvPr>
        </p:nvSpPr>
        <p:spPr bwMode="auto">
          <a:xfrm>
            <a:off x="0" y="541338"/>
            <a:ext cx="5484813"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Lodgings</a:t>
            </a:r>
          </a:p>
        </p:txBody>
      </p:sp>
      <p:sp>
        <p:nvSpPr>
          <p:cNvPr id="120835" name="Content Placeholder 2">
            <a:extLst>
              <a:ext uri="{FF2B5EF4-FFF2-40B4-BE49-F238E27FC236}">
                <a16:creationId xmlns:a16="http://schemas.microsoft.com/office/drawing/2014/main" id="{31BAF7E8-8333-3DB7-8326-212A94A6F60F}"/>
              </a:ext>
            </a:extLst>
          </p:cNvPr>
          <p:cNvSpPr>
            <a:spLocks noGrp="1" noChangeArrowheads="1"/>
          </p:cNvSpPr>
          <p:nvPr>
            <p:ph idx="1"/>
          </p:nvPr>
        </p:nvSpPr>
        <p:spPr bwMode="auto">
          <a:xfrm>
            <a:off x="365125" y="1608138"/>
            <a:ext cx="11380788" cy="5043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Lodging (on-base, Navy Lodge, etc.)</a:t>
            </a:r>
          </a:p>
          <a:p>
            <a:pPr lvl="1"/>
            <a:r>
              <a:rPr lang="en-US" altLang="en-US"/>
              <a:t>Overnight (single and multiple nights)</a:t>
            </a:r>
          </a:p>
          <a:p>
            <a:pPr lvl="1"/>
            <a:r>
              <a:rPr lang="en-US" altLang="en-US"/>
              <a:t>Recreational</a:t>
            </a:r>
          </a:p>
          <a:p>
            <a:pPr lvl="2"/>
            <a:r>
              <a:rPr lang="en-US" altLang="en-US" sz="2800"/>
              <a:t>Campgrounds/cabins</a:t>
            </a:r>
          </a:p>
          <a:p>
            <a:pPr lvl="2"/>
            <a:r>
              <a:rPr lang="en-US" altLang="en-US" sz="2800"/>
              <a:t>Beach cabana</a:t>
            </a:r>
          </a:p>
          <a:p>
            <a:pPr lvl="2"/>
            <a:r>
              <a:rPr lang="en-US" altLang="en-US" sz="2800"/>
              <a:t>Ski chalet</a:t>
            </a:r>
          </a:p>
          <a:p>
            <a:pPr lvl="2"/>
            <a:r>
              <a:rPr lang="en-US" altLang="en-US" sz="2800"/>
              <a:t>Air Force Inns (89 around the world)</a:t>
            </a:r>
          </a:p>
          <a:p>
            <a:pPr lvl="2"/>
            <a:r>
              <a:rPr lang="en-US" altLang="en-US" sz="2800"/>
              <a:t>AFRC Resorts (Hale Koa in Hawaii, Shades of Green at Disney World, Edelweiss Lodge &amp; Resort in Germany, Dragon Hill Lodge in Seoul)</a:t>
            </a:r>
          </a:p>
          <a:p>
            <a:r>
              <a:rPr lang="en-US" altLang="en-US" sz="2800"/>
              <a:t>Check with Morale, Welfare and Recreation at local base for other offerings</a:t>
            </a:r>
          </a:p>
        </p:txBody>
      </p:sp>
      <p:sp>
        <p:nvSpPr>
          <p:cNvPr id="2" name="Slide Number Placeholder 1">
            <a:extLst>
              <a:ext uri="{FF2B5EF4-FFF2-40B4-BE49-F238E27FC236}">
                <a16:creationId xmlns:a16="http://schemas.microsoft.com/office/drawing/2014/main" id="{EA0D9BDD-5155-D809-A5C9-5E255342D814}"/>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D1F5486-7DF1-4235-9B98-EE270F965420}"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a:extLst>
              <a:ext uri="{FF2B5EF4-FFF2-40B4-BE49-F238E27FC236}">
                <a16:creationId xmlns:a16="http://schemas.microsoft.com/office/drawing/2014/main" id="{8F2D66B2-0048-05E6-BAEA-CF0AFD60F580}"/>
              </a:ext>
            </a:extLst>
          </p:cNvPr>
          <p:cNvSpPr>
            <a:spLocks noGrp="1" noChangeArrowheads="1"/>
          </p:cNvSpPr>
          <p:nvPr>
            <p:ph type="title"/>
          </p:nvPr>
        </p:nvSpPr>
        <p:spPr bwMode="auto">
          <a:xfrm>
            <a:off x="0" y="592138"/>
            <a:ext cx="7978775"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Lodgings (continued)</a:t>
            </a:r>
          </a:p>
        </p:txBody>
      </p:sp>
      <p:sp>
        <p:nvSpPr>
          <p:cNvPr id="121859" name="Content Placeholder 2">
            <a:extLst>
              <a:ext uri="{FF2B5EF4-FFF2-40B4-BE49-F238E27FC236}">
                <a16:creationId xmlns:a16="http://schemas.microsoft.com/office/drawing/2014/main" id="{892B0157-13C5-9C94-1150-4888F1C59FDF}"/>
              </a:ext>
            </a:extLst>
          </p:cNvPr>
          <p:cNvSpPr>
            <a:spLocks noGrp="1" noChangeArrowheads="1"/>
          </p:cNvSpPr>
          <p:nvPr>
            <p:ph idx="1"/>
          </p:nvPr>
        </p:nvSpPr>
        <p:spPr bwMode="auto">
          <a:xfrm>
            <a:off x="239713" y="1450975"/>
            <a:ext cx="11450637"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a:t>Eligibility (not limited to) via Morale, Welfare &amp; Recreation (MWR) generally include these and immediate families</a:t>
            </a:r>
          </a:p>
          <a:p>
            <a:pPr lvl="1"/>
            <a:r>
              <a:rPr lang="en-US" altLang="en-US"/>
              <a:t>Active duty service members</a:t>
            </a:r>
          </a:p>
          <a:p>
            <a:pPr lvl="1"/>
            <a:r>
              <a:rPr lang="en-US" altLang="en-US"/>
              <a:t>Members of reserve components</a:t>
            </a:r>
          </a:p>
          <a:p>
            <a:pPr lvl="1"/>
            <a:r>
              <a:rPr lang="en-US" altLang="en-US"/>
              <a:t>Service academy cadets</a:t>
            </a:r>
          </a:p>
          <a:p>
            <a:pPr lvl="1"/>
            <a:r>
              <a:rPr lang="en-US" altLang="en-US"/>
              <a:t>Retired service members and family</a:t>
            </a:r>
          </a:p>
          <a:p>
            <a:pPr lvl="1"/>
            <a:r>
              <a:rPr lang="en-US" altLang="en-US"/>
              <a:t>Honorably discharged veterans with 100% S/C</a:t>
            </a:r>
          </a:p>
          <a:p>
            <a:pPr lvl="1"/>
            <a:r>
              <a:rPr lang="en-US" altLang="en-US"/>
              <a:t>Medal of Honor</a:t>
            </a:r>
          </a:p>
          <a:p>
            <a:pPr lvl="1"/>
            <a:r>
              <a:rPr lang="en-US" altLang="en-US"/>
              <a:t>Unremarried surviving spouse/orphans of personnel who died on active duty or in retired status, or who were married to service member for 20 years while they were on active duty</a:t>
            </a:r>
          </a:p>
          <a:p>
            <a:pPr lvl="1"/>
            <a:r>
              <a:rPr lang="en-US" altLang="en-US"/>
              <a:t>Defense Dept and Coast Guard civilians stationed outside US</a:t>
            </a:r>
          </a:p>
          <a:p>
            <a:pPr lvl="1"/>
            <a:endParaRPr lang="en-US" altLang="en-US"/>
          </a:p>
        </p:txBody>
      </p:sp>
      <p:sp>
        <p:nvSpPr>
          <p:cNvPr id="2" name="Slide Number Placeholder 1">
            <a:extLst>
              <a:ext uri="{FF2B5EF4-FFF2-40B4-BE49-F238E27FC236}">
                <a16:creationId xmlns:a16="http://schemas.microsoft.com/office/drawing/2014/main" id="{F205AD95-87A1-DE54-ABCD-6A245E1F038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379E60D-249E-4CEE-B7B1-67EE75B5A109}"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a:extLst>
              <a:ext uri="{FF2B5EF4-FFF2-40B4-BE49-F238E27FC236}">
                <a16:creationId xmlns:a16="http://schemas.microsoft.com/office/drawing/2014/main" id="{524EFC02-EF1F-B26A-C0D0-6D9BBC680A59}"/>
              </a:ext>
            </a:extLst>
          </p:cNvPr>
          <p:cNvSpPr>
            <a:spLocks noGrp="1" noChangeArrowheads="1"/>
          </p:cNvSpPr>
          <p:nvPr>
            <p:ph type="title"/>
          </p:nvPr>
        </p:nvSpPr>
        <p:spPr bwMode="auto">
          <a:xfrm>
            <a:off x="0" y="563563"/>
            <a:ext cx="7969250" cy="70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Lodgings (continued)</a:t>
            </a:r>
          </a:p>
        </p:txBody>
      </p:sp>
      <p:sp>
        <p:nvSpPr>
          <p:cNvPr id="122883" name="Content Placeholder 2">
            <a:extLst>
              <a:ext uri="{FF2B5EF4-FFF2-40B4-BE49-F238E27FC236}">
                <a16:creationId xmlns:a16="http://schemas.microsoft.com/office/drawing/2014/main" id="{F6147F90-6523-6F40-FFC8-D49F5131848D}"/>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a:t>DoD Lodging website has links to the Air Force, Army, and Navy lodging policies</a:t>
            </a:r>
          </a:p>
          <a:p>
            <a:r>
              <a:rPr lang="en-US" altLang="en-US" sz="2800"/>
              <a:t>Each branch of service has own eligibility policy, but generally, Space-A lodging is more flexible than Space-A flying </a:t>
            </a:r>
          </a:p>
          <a:p>
            <a:r>
              <a:rPr lang="en-US" altLang="en-US" sz="2800"/>
              <a:t>Service member or retiree’s spouse may use the privilege without the sponsor present</a:t>
            </a:r>
          </a:p>
          <a:p>
            <a:r>
              <a:rPr lang="en-US" altLang="en-US" sz="2800"/>
              <a:t>Eligible patrons can usually sponsor guests, including family members or civilians who do not have a DoD identification card</a:t>
            </a:r>
          </a:p>
          <a:p>
            <a:r>
              <a:rPr lang="en-US" altLang="en-US" sz="2800"/>
              <a:t>Installation commanders establish limited-use eligibility requirements subject to local demand and capacity</a:t>
            </a:r>
          </a:p>
          <a:p>
            <a:endParaRPr lang="en-US" altLang="en-US"/>
          </a:p>
        </p:txBody>
      </p:sp>
      <p:sp>
        <p:nvSpPr>
          <p:cNvPr id="2" name="Slide Number Placeholder 1">
            <a:extLst>
              <a:ext uri="{FF2B5EF4-FFF2-40B4-BE49-F238E27FC236}">
                <a16:creationId xmlns:a16="http://schemas.microsoft.com/office/drawing/2014/main" id="{5B975C89-429D-AB13-8BCC-733EAB32147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18D87E2-FEFB-469E-B9A4-81D9A996F81B}"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a:extLst>
              <a:ext uri="{FF2B5EF4-FFF2-40B4-BE49-F238E27FC236}">
                <a16:creationId xmlns:a16="http://schemas.microsoft.com/office/drawing/2014/main" id="{106A9D9D-6C8C-64D1-0D07-D6E7D9D08E3C}"/>
              </a:ext>
            </a:extLst>
          </p:cNvPr>
          <p:cNvSpPr>
            <a:spLocks noGrp="1" noChangeArrowheads="1"/>
          </p:cNvSpPr>
          <p:nvPr>
            <p:ph type="title"/>
          </p:nvPr>
        </p:nvSpPr>
        <p:spPr bwMode="auto">
          <a:xfrm>
            <a:off x="0" y="555625"/>
            <a:ext cx="7994650" cy="652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Lodgings (continued)</a:t>
            </a:r>
          </a:p>
        </p:txBody>
      </p:sp>
      <p:sp>
        <p:nvSpPr>
          <p:cNvPr id="123907" name="Content Placeholder 2">
            <a:extLst>
              <a:ext uri="{FF2B5EF4-FFF2-40B4-BE49-F238E27FC236}">
                <a16:creationId xmlns:a16="http://schemas.microsoft.com/office/drawing/2014/main" id="{5E722EAE-C631-8205-1970-17AFBD460D2B}"/>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Generally, clean, safe, relatively inexpensive, with access to fitness facility</a:t>
            </a:r>
          </a:p>
          <a:p>
            <a:r>
              <a:rPr lang="en-US" altLang="en-US"/>
              <a:t>Some rooms are spacious, often with a kitchen and living room, and many military lodges offer free laundry facilities for guests</a:t>
            </a:r>
          </a:p>
          <a:p>
            <a:r>
              <a:rPr lang="en-US" altLang="en-US"/>
              <a:t>Depending on the location, may be able to use other base services, such as the commissary, the BX, the golf course, or recreational equipment rentals</a:t>
            </a:r>
          </a:p>
          <a:p>
            <a:endParaRPr lang="en-US" altLang="en-US"/>
          </a:p>
        </p:txBody>
      </p:sp>
      <p:sp>
        <p:nvSpPr>
          <p:cNvPr id="2" name="Slide Number Placeholder 1">
            <a:extLst>
              <a:ext uri="{FF2B5EF4-FFF2-40B4-BE49-F238E27FC236}">
                <a16:creationId xmlns:a16="http://schemas.microsoft.com/office/drawing/2014/main" id="{A96249A3-CEBF-2D85-519A-96B0BB3CDF9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EBBAE93-AC10-4B9F-BF2F-E197EB49A3CC}"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a:extLst>
              <a:ext uri="{FF2B5EF4-FFF2-40B4-BE49-F238E27FC236}">
                <a16:creationId xmlns:a16="http://schemas.microsoft.com/office/drawing/2014/main" id="{565AB29E-A847-D9DD-5B6C-C4940B27639E}"/>
              </a:ext>
            </a:extLst>
          </p:cNvPr>
          <p:cNvSpPr>
            <a:spLocks noGrp="1" noChangeArrowheads="1"/>
          </p:cNvSpPr>
          <p:nvPr>
            <p:ph type="title"/>
          </p:nvPr>
        </p:nvSpPr>
        <p:spPr bwMode="auto">
          <a:xfrm>
            <a:off x="0" y="588963"/>
            <a:ext cx="8089900"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Space Available Travel &amp; Lodging</a:t>
            </a:r>
          </a:p>
        </p:txBody>
      </p:sp>
      <p:sp>
        <p:nvSpPr>
          <p:cNvPr id="124931" name="Content Placeholder 2">
            <a:extLst>
              <a:ext uri="{FF2B5EF4-FFF2-40B4-BE49-F238E27FC236}">
                <a16:creationId xmlns:a16="http://schemas.microsoft.com/office/drawing/2014/main" id="{1ADC1C53-865D-A25F-EB0A-4B99CD8D8844}"/>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Resources:</a:t>
            </a:r>
          </a:p>
          <a:p>
            <a:r>
              <a:rPr lang="en-US" altLang="en-US">
                <a:hlinkClick r:id="rId2"/>
              </a:rPr>
              <a:t>https://www.militaryonesource.mil/recreation-travel-shopping/recreation/fun-and-fitness/morale-welfare-and-recreation-programs-and-eligibility/</a:t>
            </a:r>
            <a:endParaRPr lang="en-US" altLang="en-US"/>
          </a:p>
          <a:p>
            <a:r>
              <a:rPr lang="en-US" altLang="en-US">
                <a:hlinkClick r:id="rId3"/>
              </a:rPr>
              <a:t>https://www.americanforcestravel.com</a:t>
            </a:r>
            <a:endParaRPr lang="en-US" altLang="en-US"/>
          </a:p>
          <a:p>
            <a:r>
              <a:rPr lang="en-US" altLang="en-US">
                <a:hlinkClick r:id="rId4"/>
              </a:rPr>
              <a:t>https://www.afvclub.com/</a:t>
            </a:r>
            <a:endParaRPr lang="en-US" altLang="en-US"/>
          </a:p>
          <a:p>
            <a:r>
              <a:rPr lang="en-US" altLang="en-US">
                <a:hlinkClick r:id="rId5"/>
              </a:rPr>
              <a:t>https://www.poppinsmoke.com/on-base/space-a-lodging/</a:t>
            </a:r>
            <a:endParaRPr lang="en-US" altLang="en-US"/>
          </a:p>
          <a:p>
            <a:r>
              <a:rPr lang="en-US" altLang="en-US">
                <a:hlinkClick r:id="rId6"/>
              </a:rPr>
              <a:t>www.dodlodging.net/info.aspx</a:t>
            </a:r>
            <a:endParaRPr lang="en-US" altLang="en-US"/>
          </a:p>
          <a:p>
            <a:endParaRPr lang="en-US" altLang="en-US"/>
          </a:p>
          <a:p>
            <a:endParaRPr lang="en-US" altLang="en-US"/>
          </a:p>
          <a:p>
            <a:endParaRPr lang="en-US" altLang="en-US"/>
          </a:p>
        </p:txBody>
      </p:sp>
      <p:sp>
        <p:nvSpPr>
          <p:cNvPr id="2" name="Slide Number Placeholder 1">
            <a:extLst>
              <a:ext uri="{FF2B5EF4-FFF2-40B4-BE49-F238E27FC236}">
                <a16:creationId xmlns:a16="http://schemas.microsoft.com/office/drawing/2014/main" id="{1FC16731-3F64-C451-A30E-71888C5389B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CE535F8-9244-4126-9B35-F096407A05D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itle 1">
            <a:extLst>
              <a:ext uri="{FF2B5EF4-FFF2-40B4-BE49-F238E27FC236}">
                <a16:creationId xmlns:a16="http://schemas.microsoft.com/office/drawing/2014/main" id="{F35656B9-B59B-F690-8927-CD937474E5DA}"/>
              </a:ext>
            </a:extLst>
          </p:cNvPr>
          <p:cNvSpPr>
            <a:spLocks noGrp="1" noChangeArrowheads="1"/>
          </p:cNvSpPr>
          <p:nvPr>
            <p:ph type="title"/>
          </p:nvPr>
        </p:nvSpPr>
        <p:spPr bwMode="auto">
          <a:xfrm>
            <a:off x="0" y="571500"/>
            <a:ext cx="3224213"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Other Benefits</a:t>
            </a:r>
          </a:p>
        </p:txBody>
      </p:sp>
      <p:sp>
        <p:nvSpPr>
          <p:cNvPr id="125955" name="Content Placeholder 2">
            <a:extLst>
              <a:ext uri="{FF2B5EF4-FFF2-40B4-BE49-F238E27FC236}">
                <a16:creationId xmlns:a16="http://schemas.microsoft.com/office/drawing/2014/main" id="{D60AB16A-ACA8-9D01-FC29-56DB2277B1B8}"/>
              </a:ext>
            </a:extLst>
          </p:cNvPr>
          <p:cNvSpPr>
            <a:spLocks noGrp="1" noChangeArrowheads="1"/>
          </p:cNvSpPr>
          <p:nvPr>
            <p:ph idx="1"/>
          </p:nvPr>
        </p:nvSpPr>
        <p:spPr bwMode="auto">
          <a:xfrm>
            <a:off x="509588" y="1317625"/>
            <a:ext cx="11172825" cy="54721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sz="2800" b="1"/>
              <a:t>State benefits</a:t>
            </a:r>
          </a:p>
          <a:p>
            <a:pPr lvl="1"/>
            <a:r>
              <a:rPr lang="en-US" altLang="en-US"/>
              <a:t>State veteran’s homes</a:t>
            </a:r>
          </a:p>
          <a:p>
            <a:pPr lvl="1"/>
            <a:r>
              <a:rPr lang="en-US" altLang="en-US"/>
              <a:t>Waiver or fee reduction for fish and wildlife licenses</a:t>
            </a:r>
          </a:p>
          <a:p>
            <a:pPr lvl="1"/>
            <a:r>
              <a:rPr lang="en-US" altLang="en-US"/>
              <a:t>Reduction in real estate property taxes</a:t>
            </a:r>
          </a:p>
          <a:p>
            <a:pPr lvl="1"/>
            <a:r>
              <a:rPr lang="en-US" altLang="en-US"/>
              <a:t>Reduction in tuition/fees for education (veterans and/or dependents)</a:t>
            </a:r>
          </a:p>
          <a:p>
            <a:pPr lvl="1"/>
            <a:r>
              <a:rPr lang="en-US" altLang="en-US"/>
              <a:t>Check with local State benefits website for what is available</a:t>
            </a:r>
          </a:p>
          <a:p>
            <a:pPr marL="0" indent="0">
              <a:buFont typeface="Arial" panose="020B0604020202020204" pitchFamily="34" charset="0"/>
              <a:buNone/>
            </a:pPr>
            <a:r>
              <a:rPr lang="en-US" altLang="en-US" sz="2800" b="1"/>
              <a:t>Other Federal benefits</a:t>
            </a:r>
          </a:p>
          <a:p>
            <a:pPr lvl="1"/>
            <a:r>
              <a:rPr lang="en-US" altLang="en-US"/>
              <a:t>Lifetime National Parks Pass (serviced by Dept of Interior)</a:t>
            </a:r>
          </a:p>
          <a:p>
            <a:pPr lvl="2"/>
            <a:r>
              <a:rPr lang="en-US" altLang="en-US" sz="2800"/>
              <a:t>Veteran with any VA disability rating</a:t>
            </a:r>
          </a:p>
          <a:p>
            <a:pPr lvl="2"/>
            <a:r>
              <a:rPr lang="en-US" altLang="en-US" sz="2800"/>
              <a:t>Limited to veteran and all passengers in veteran’s vehicle</a:t>
            </a:r>
          </a:p>
          <a:p>
            <a:pPr lvl="2"/>
            <a:r>
              <a:rPr lang="en-US" altLang="en-US" sz="2800"/>
              <a:t>Does not transfer to survivors or dependents without veteran in vehicle</a:t>
            </a:r>
          </a:p>
        </p:txBody>
      </p:sp>
      <p:sp>
        <p:nvSpPr>
          <p:cNvPr id="2" name="Slide Number Placeholder 1">
            <a:extLst>
              <a:ext uri="{FF2B5EF4-FFF2-40B4-BE49-F238E27FC236}">
                <a16:creationId xmlns:a16="http://schemas.microsoft.com/office/drawing/2014/main" id="{B83E0CE1-076D-36B5-789D-0C70D863D6E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A5093A2-2646-48B9-BC47-EDC55B35BFE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Content Placeholder 1">
            <a:extLst>
              <a:ext uri="{FF2B5EF4-FFF2-40B4-BE49-F238E27FC236}">
                <a16:creationId xmlns:a16="http://schemas.microsoft.com/office/drawing/2014/main" id="{6A6C5FC9-B775-C119-193F-E1D8EC39EEEF}"/>
              </a:ext>
            </a:extLst>
          </p:cNvPr>
          <p:cNvSpPr>
            <a:spLocks noGrp="1" noChangeArrowheads="1"/>
          </p:cNvSpPr>
          <p:nvPr>
            <p:ph sz="half" idx="1"/>
          </p:nvPr>
        </p:nvSpPr>
        <p:spPr bwMode="auto">
          <a:xfrm>
            <a:off x="76200" y="1482725"/>
            <a:ext cx="12039600" cy="5081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Must be filed within 1 year of decision</a:t>
            </a:r>
          </a:p>
          <a:p>
            <a:r>
              <a:rPr lang="en-US" altLang="en-US"/>
              <a:t>Request a decision review: Supplemental Claim if you have new and relevant evidence</a:t>
            </a:r>
          </a:p>
          <a:p>
            <a:r>
              <a:rPr lang="en-US" altLang="en-US"/>
              <a:t>Higher Level Review: No new evidence can be submitted</a:t>
            </a:r>
          </a:p>
          <a:p>
            <a:r>
              <a:rPr lang="en-US" altLang="en-US"/>
              <a:t>Board Appeals: Appeal to the BVA and have a Veterans Law Judge review your case</a:t>
            </a:r>
          </a:p>
        </p:txBody>
      </p:sp>
      <p:sp>
        <p:nvSpPr>
          <p:cNvPr id="126979" name="Slide Number Placeholder 3">
            <a:extLst>
              <a:ext uri="{FF2B5EF4-FFF2-40B4-BE49-F238E27FC236}">
                <a16:creationId xmlns:a16="http://schemas.microsoft.com/office/drawing/2014/main" id="{52FB9971-0C07-DB9A-0E17-8BDDFCC38B6F}"/>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49E6C1-26E4-44F9-8464-1ADA4DC02A3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26980" name="Title 4">
            <a:extLst>
              <a:ext uri="{FF2B5EF4-FFF2-40B4-BE49-F238E27FC236}">
                <a16:creationId xmlns:a16="http://schemas.microsoft.com/office/drawing/2014/main" id="{A7C6C778-22BA-9A63-A724-1C25AE2C0409}"/>
              </a:ext>
            </a:extLst>
          </p:cNvPr>
          <p:cNvSpPr>
            <a:spLocks noGrp="1" noChangeArrowheads="1"/>
          </p:cNvSpPr>
          <p:nvPr>
            <p:ph type="title"/>
          </p:nvPr>
        </p:nvSpPr>
        <p:spPr bwMode="auto">
          <a:xfrm>
            <a:off x="0" y="227013"/>
            <a:ext cx="8610600" cy="1006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ea typeface="Calibri" panose="020F0502020204030204" pitchFamily="34" charset="0"/>
              </a:rPr>
              <a:t>Appeals process for denial of Ancillary benefits</a:t>
            </a:r>
            <a:br>
              <a:rPr lang="en-US" altLang="en-US" sz="1800">
                <a:latin typeface="Calibri" panose="020F0502020204030204" pitchFamily="34" charset="0"/>
                <a:ea typeface="Calibri" panose="020F0502020204030204" pitchFamily="34" charset="0"/>
              </a:rPr>
            </a:br>
            <a:endParaRPr lang="en-US" altLang="en-US">
              <a:ea typeface="Calibri" panose="020F0502020204030204" pitchFamily="34" charset="0"/>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Content Placeholder 1">
            <a:extLst>
              <a:ext uri="{FF2B5EF4-FFF2-40B4-BE49-F238E27FC236}">
                <a16:creationId xmlns:a16="http://schemas.microsoft.com/office/drawing/2014/main" id="{7DEE699F-1E23-EABA-A80B-3C241AB13AD9}"/>
              </a:ext>
            </a:extLst>
          </p:cNvPr>
          <p:cNvSpPr>
            <a:spLocks noGrp="1" noChangeArrowheads="1"/>
          </p:cNvSpPr>
          <p:nvPr>
            <p:ph sz="half" idx="1"/>
          </p:nvPr>
        </p:nvSpPr>
        <p:spPr bwMode="auto">
          <a:xfrm>
            <a:off x="838200" y="1457325"/>
            <a:ext cx="11125200" cy="4808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dirty="0"/>
              <a:t>For medical determinations you disagree with prescription medicine, specific types of therapy. </a:t>
            </a:r>
          </a:p>
          <a:p>
            <a:r>
              <a:rPr lang="en-US" altLang="en-US" dirty="0"/>
              <a:t>Contact the VA health facility’s patient advocate.</a:t>
            </a:r>
          </a:p>
          <a:p>
            <a:r>
              <a:rPr lang="en-US" altLang="en-US" dirty="0"/>
              <a:t>If you want to appeal a VA decision about health care benefits, dental treatment eligibility, or travel reimbursement you will need to do a 20-0995, 20-0996 or BVA appeal.</a:t>
            </a:r>
          </a:p>
        </p:txBody>
      </p:sp>
      <p:sp>
        <p:nvSpPr>
          <p:cNvPr id="128003" name="Slide Number Placeholder 3">
            <a:extLst>
              <a:ext uri="{FF2B5EF4-FFF2-40B4-BE49-F238E27FC236}">
                <a16:creationId xmlns:a16="http://schemas.microsoft.com/office/drawing/2014/main" id="{2520BEA7-61F1-6802-474E-BB66562929E5}"/>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9760C1-EB32-44E3-BB6F-B5784EFD0B03}"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28004" name="Title 4">
            <a:extLst>
              <a:ext uri="{FF2B5EF4-FFF2-40B4-BE49-F238E27FC236}">
                <a16:creationId xmlns:a16="http://schemas.microsoft.com/office/drawing/2014/main" id="{B9546660-C45E-6BDC-0EC5-89EE0D6B3594}"/>
              </a:ext>
            </a:extLst>
          </p:cNvPr>
          <p:cNvSpPr>
            <a:spLocks noGrp="1" noChangeArrowheads="1"/>
          </p:cNvSpPr>
          <p:nvPr>
            <p:ph type="title"/>
          </p:nvPr>
        </p:nvSpPr>
        <p:spPr bwMode="auto">
          <a:xfrm>
            <a:off x="0" y="703263"/>
            <a:ext cx="5961063" cy="530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Clinical Appeal Process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3F1D2DD-7D13-F4FC-CBBB-181C9A1083C2}"/>
              </a:ext>
            </a:extLst>
          </p:cNvPr>
          <p:cNvSpPr>
            <a:spLocks noGrp="1"/>
          </p:cNvSpPr>
          <p:nvPr>
            <p:ph type="title"/>
          </p:nvPr>
        </p:nvSpPr>
        <p:spPr/>
        <p:txBody>
          <a:bodyPr/>
          <a:lstStyle/>
          <a:p>
            <a:r>
              <a:rPr lang="en-US" dirty="0"/>
              <a:t>Organization Chart</a:t>
            </a:r>
          </a:p>
        </p:txBody>
      </p:sp>
      <p:sp>
        <p:nvSpPr>
          <p:cNvPr id="5" name="Slide Number Placeholder 4">
            <a:extLst>
              <a:ext uri="{FF2B5EF4-FFF2-40B4-BE49-F238E27FC236}">
                <a16:creationId xmlns:a16="http://schemas.microsoft.com/office/drawing/2014/main" id="{3ED58D79-27B1-898A-08D8-D991A380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9" name="Picture 8">
            <a:extLst>
              <a:ext uri="{FF2B5EF4-FFF2-40B4-BE49-F238E27FC236}">
                <a16:creationId xmlns:a16="http://schemas.microsoft.com/office/drawing/2014/main" id="{1AC442CB-F91D-755A-905A-2CC65803774B}"/>
              </a:ext>
            </a:extLst>
          </p:cNvPr>
          <p:cNvPicPr>
            <a:picLocks noChangeAspect="1"/>
          </p:cNvPicPr>
          <p:nvPr/>
        </p:nvPicPr>
        <p:blipFill rotWithShape="1">
          <a:blip r:embed="rId3"/>
          <a:srcRect l="2752" r="2595"/>
          <a:stretch/>
        </p:blipFill>
        <p:spPr>
          <a:xfrm>
            <a:off x="2400300" y="1219200"/>
            <a:ext cx="7391400" cy="4828230"/>
          </a:xfrm>
          <a:prstGeom prst="rect">
            <a:avLst/>
          </a:prstGeom>
        </p:spPr>
      </p:pic>
    </p:spTree>
    <p:extLst>
      <p:ext uri="{BB962C8B-B14F-4D97-AF65-F5344CB8AC3E}">
        <p14:creationId xmlns:p14="http://schemas.microsoft.com/office/powerpoint/2010/main" val="218003741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Content Placeholder 1">
            <a:extLst>
              <a:ext uri="{FF2B5EF4-FFF2-40B4-BE49-F238E27FC236}">
                <a16:creationId xmlns:a16="http://schemas.microsoft.com/office/drawing/2014/main" id="{0DA3A9BE-4FEB-2B47-0D29-77887E8FF4D3}"/>
              </a:ext>
            </a:extLst>
          </p:cNvPr>
          <p:cNvSpPr>
            <a:spLocks noGrp="1" noChangeArrowheads="1"/>
          </p:cNvSpPr>
          <p:nvPr>
            <p:ph sz="half" idx="1"/>
          </p:nvPr>
        </p:nvSpPr>
        <p:spPr bwMode="auto">
          <a:xfrm>
            <a:off x="838200" y="1457325"/>
            <a:ext cx="11201400" cy="4808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Three Options</a:t>
            </a:r>
          </a:p>
          <a:p>
            <a:r>
              <a:rPr lang="en-US" altLang="en-US"/>
              <a:t>20-0995 Supplemental Claim</a:t>
            </a:r>
          </a:p>
          <a:p>
            <a:r>
              <a:rPr lang="en-US" altLang="en-US"/>
              <a:t>20-0996 Higher Level Review</a:t>
            </a:r>
          </a:p>
          <a:p>
            <a:r>
              <a:rPr lang="en-US" altLang="en-US"/>
              <a:t>BVA Appeal NOD VA Form 10182</a:t>
            </a:r>
          </a:p>
        </p:txBody>
      </p:sp>
      <p:sp>
        <p:nvSpPr>
          <p:cNvPr id="129027" name="Slide Number Placeholder 3">
            <a:extLst>
              <a:ext uri="{FF2B5EF4-FFF2-40B4-BE49-F238E27FC236}">
                <a16:creationId xmlns:a16="http://schemas.microsoft.com/office/drawing/2014/main" id="{025757BC-D19B-69C7-A663-B9844550C4B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55CF7E-4020-4492-A60F-1179BBD6E14D}"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29028" name="Title 4">
            <a:extLst>
              <a:ext uri="{FF2B5EF4-FFF2-40B4-BE49-F238E27FC236}">
                <a16:creationId xmlns:a16="http://schemas.microsoft.com/office/drawing/2014/main" id="{8A16FAA0-D793-BEB0-8E63-45A82DC054F0}"/>
              </a:ext>
            </a:extLst>
          </p:cNvPr>
          <p:cNvSpPr>
            <a:spLocks noGrp="1" noChangeArrowheads="1"/>
          </p:cNvSpPr>
          <p:nvPr>
            <p:ph type="title"/>
          </p:nvPr>
        </p:nvSpPr>
        <p:spPr bwMode="auto">
          <a:xfrm>
            <a:off x="0" y="592138"/>
            <a:ext cx="5527675" cy="6619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Insurance Claims Appeals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a:extLst>
              <a:ext uri="{FF2B5EF4-FFF2-40B4-BE49-F238E27FC236}">
                <a16:creationId xmlns:a16="http://schemas.microsoft.com/office/drawing/2014/main" id="{52412560-5360-8D4D-3122-030AC725CFDE}"/>
              </a:ext>
            </a:extLst>
          </p:cNvPr>
          <p:cNvSpPr>
            <a:spLocks noGrp="1" noChangeArrowheads="1"/>
          </p:cNvSpPr>
          <p:nvPr>
            <p:ph type="title"/>
          </p:nvPr>
        </p:nvSpPr>
        <p:spPr bwMode="auto">
          <a:xfrm>
            <a:off x="0" y="581025"/>
            <a:ext cx="3621088" cy="6699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Ancillary Recap</a:t>
            </a:r>
          </a:p>
        </p:txBody>
      </p:sp>
      <p:sp>
        <p:nvSpPr>
          <p:cNvPr id="112643" name="Content Placeholder 2">
            <a:extLst>
              <a:ext uri="{FF2B5EF4-FFF2-40B4-BE49-F238E27FC236}">
                <a16:creationId xmlns:a16="http://schemas.microsoft.com/office/drawing/2014/main" id="{D5330E5F-BD4B-E53E-319F-2F1A0857F7AC}"/>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a:defRPr/>
            </a:pPr>
            <a:r>
              <a:rPr lang="en-US" altLang="en-US" dirty="0"/>
              <a:t>Be aware of the multiple ancillary benefits a veteran may be entitled to</a:t>
            </a:r>
          </a:p>
          <a:p>
            <a:pPr>
              <a:defRPr/>
            </a:pPr>
            <a:r>
              <a:rPr lang="en-US" altLang="en-US" dirty="0"/>
              <a:t>Check current criteria for eligibility as it may change</a:t>
            </a:r>
          </a:p>
          <a:p>
            <a:pPr>
              <a:defRPr/>
            </a:pPr>
            <a:r>
              <a:rPr lang="en-US" altLang="en-US" dirty="0"/>
              <a:t>REMEMBER:  Veterans don’t always know what they are entitled to.  </a:t>
            </a:r>
          </a:p>
          <a:p>
            <a:pPr marL="0" indent="0" algn="ctr">
              <a:buFont typeface="Arial" panose="020B0604020202020204" pitchFamily="34" charset="0"/>
              <a:buNone/>
              <a:defRPr/>
            </a:pPr>
            <a:r>
              <a:rPr lang="en-US" altLang="en-US" sz="4000" b="1" dirty="0"/>
              <a:t>They need YOU!</a:t>
            </a:r>
          </a:p>
        </p:txBody>
      </p:sp>
      <p:sp>
        <p:nvSpPr>
          <p:cNvPr id="130052" name="Slide Number Placeholder 1">
            <a:extLst>
              <a:ext uri="{FF2B5EF4-FFF2-40B4-BE49-F238E27FC236}">
                <a16:creationId xmlns:a16="http://schemas.microsoft.com/office/drawing/2014/main" id="{A6941D2B-B7D2-5741-07C5-FD00DD3E869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773787-511C-4080-9B5D-4D70EC3DDD95}"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Content Placeholder 2">
            <a:extLst>
              <a:ext uri="{FF2B5EF4-FFF2-40B4-BE49-F238E27FC236}">
                <a16:creationId xmlns:a16="http://schemas.microsoft.com/office/drawing/2014/main" id="{23516B8D-3536-B522-EAC9-1658DC6898D6}"/>
              </a:ext>
            </a:extLst>
          </p:cNvPr>
          <p:cNvSpPr>
            <a:spLocks noGrp="1" noChangeArrowheads="1"/>
          </p:cNvSpPr>
          <p:nvPr>
            <p:ph idx="1"/>
          </p:nvPr>
        </p:nvSpPr>
        <p:spPr bwMode="auto">
          <a:xfrm>
            <a:off x="179388" y="1385888"/>
            <a:ext cx="11174412"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endParaRPr lang="en-US" altLang="en-US" sz="8000" b="1"/>
          </a:p>
          <a:p>
            <a:pPr marL="0" indent="0" algn="ctr">
              <a:buFont typeface="Arial" panose="020B0604020202020204" pitchFamily="34" charset="0"/>
              <a:buNone/>
            </a:pPr>
            <a:r>
              <a:rPr lang="en-US" altLang="en-US" sz="8000" b="1"/>
              <a:t>End of Life and Burial Benefits</a:t>
            </a:r>
          </a:p>
        </p:txBody>
      </p:sp>
      <p:sp>
        <p:nvSpPr>
          <p:cNvPr id="131075" name="Slide Number Placeholder 1">
            <a:extLst>
              <a:ext uri="{FF2B5EF4-FFF2-40B4-BE49-F238E27FC236}">
                <a16:creationId xmlns:a16="http://schemas.microsoft.com/office/drawing/2014/main" id="{48FEB5BC-54A6-7A20-4E65-19C5C566681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26BAB9-250D-4EF6-BF09-2CD9A6774CB2}"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Title 1">
            <a:extLst>
              <a:ext uri="{FF2B5EF4-FFF2-40B4-BE49-F238E27FC236}">
                <a16:creationId xmlns:a16="http://schemas.microsoft.com/office/drawing/2014/main" id="{9618D627-FDBB-E97B-6589-EADCBC75E226}"/>
              </a:ext>
            </a:extLst>
          </p:cNvPr>
          <p:cNvSpPr>
            <a:spLocks noGrp="1" noChangeArrowheads="1"/>
          </p:cNvSpPr>
          <p:nvPr>
            <p:ph type="title"/>
          </p:nvPr>
        </p:nvSpPr>
        <p:spPr bwMode="auto">
          <a:xfrm>
            <a:off x="0" y="596900"/>
            <a:ext cx="3897313" cy="679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Why This Matters</a:t>
            </a:r>
          </a:p>
        </p:txBody>
      </p:sp>
      <p:sp>
        <p:nvSpPr>
          <p:cNvPr id="132099" name="Content Placeholder 2">
            <a:extLst>
              <a:ext uri="{FF2B5EF4-FFF2-40B4-BE49-F238E27FC236}">
                <a16:creationId xmlns:a16="http://schemas.microsoft.com/office/drawing/2014/main" id="{7826451D-D09A-1E2D-2261-DAA6943EA8CA}"/>
              </a:ext>
            </a:extLst>
          </p:cNvPr>
          <p:cNvSpPr>
            <a:spLocks noGrp="1" noChangeArrowheads="1"/>
          </p:cNvSpPr>
          <p:nvPr>
            <p:ph idx="1"/>
          </p:nvPr>
        </p:nvSpPr>
        <p:spPr bwMode="auto">
          <a:xfrm>
            <a:off x="179388" y="1385888"/>
            <a:ext cx="11174412"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endParaRPr lang="en-US" altLang="en-US" sz="2800"/>
          </a:p>
          <a:p>
            <a:pPr marL="0" indent="0" algn="ctr">
              <a:buFont typeface="Arial" panose="020B0604020202020204" pitchFamily="34" charset="0"/>
              <a:buNone/>
            </a:pPr>
            <a:endParaRPr lang="en-US" altLang="en-US" sz="2800"/>
          </a:p>
          <a:p>
            <a:pPr marL="0" indent="0" algn="ctr">
              <a:buFont typeface="Arial" panose="020B0604020202020204" pitchFamily="34" charset="0"/>
              <a:buNone/>
            </a:pPr>
            <a:r>
              <a:rPr lang="en-US" altLang="en-US" sz="2800"/>
              <a:t>The veteran has earned these benefits which includes benefits for their survivors. Ensure loved ones receive these benefits after a veteran pass away. End-of-life planning provides surviving family members with peace of mind following their veteran's death.</a:t>
            </a:r>
          </a:p>
        </p:txBody>
      </p:sp>
      <p:sp>
        <p:nvSpPr>
          <p:cNvPr id="132100" name="Slide Number Placeholder 1">
            <a:extLst>
              <a:ext uri="{FF2B5EF4-FFF2-40B4-BE49-F238E27FC236}">
                <a16:creationId xmlns:a16="http://schemas.microsoft.com/office/drawing/2014/main" id="{E765E847-7EF9-C881-23B1-2AA4D13D7F8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650BAA-BF9D-4CC6-A97D-1C0939A97B5D}"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D6A7BF29-55E9-FFD7-F0FF-3F0A4815F6BB}"/>
              </a:ext>
            </a:extLst>
          </p:cNvPr>
          <p:cNvSpPr>
            <a:spLocks noGrp="1" noChangeArrowheads="1"/>
          </p:cNvSpPr>
          <p:nvPr>
            <p:ph type="title"/>
          </p:nvPr>
        </p:nvSpPr>
        <p:spPr bwMode="auto">
          <a:xfrm>
            <a:off x="0" y="631825"/>
            <a:ext cx="8151813" cy="619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700"/>
              <a:t>What to expect with End-of-Life Planning</a:t>
            </a:r>
          </a:p>
        </p:txBody>
      </p:sp>
      <p:sp>
        <p:nvSpPr>
          <p:cNvPr id="133123" name="Content Placeholder 2">
            <a:extLst>
              <a:ext uri="{FF2B5EF4-FFF2-40B4-BE49-F238E27FC236}">
                <a16:creationId xmlns:a16="http://schemas.microsoft.com/office/drawing/2014/main" id="{D268D98E-9B50-64E0-94A2-1FAB3F1CD489}"/>
              </a:ext>
            </a:extLst>
          </p:cNvPr>
          <p:cNvSpPr>
            <a:spLocks noGrp="1" noChangeArrowheads="1"/>
          </p:cNvSpPr>
          <p:nvPr>
            <p:ph idx="1"/>
          </p:nvPr>
        </p:nvSpPr>
        <p:spPr bwMode="auto">
          <a:xfrm>
            <a:off x="179388" y="1385888"/>
            <a:ext cx="11174412" cy="43513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lgn="ctr">
              <a:buFont typeface="Arial" panose="020B0604020202020204" pitchFamily="34" charset="0"/>
              <a:buNone/>
            </a:pPr>
            <a:endParaRPr lang="en-US" altLang="en-US" sz="2800"/>
          </a:p>
          <a:p>
            <a:pPr marL="0" indent="0" algn="ctr">
              <a:buFont typeface="Arial" panose="020B0604020202020204" pitchFamily="34" charset="0"/>
              <a:buNone/>
            </a:pPr>
            <a:r>
              <a:rPr lang="en-US" altLang="en-US" sz="2800"/>
              <a:t>Ensuring veterans and their loved ones are informed about their benefits is important when it comes to life insurance, care preferences, survivor benefits, memorial and burial benefits. There are resources available to help plan and ease the burden on loved ones during difficult times.</a:t>
            </a:r>
          </a:p>
        </p:txBody>
      </p:sp>
      <p:sp>
        <p:nvSpPr>
          <p:cNvPr id="133124" name="Slide Number Placeholder 1">
            <a:extLst>
              <a:ext uri="{FF2B5EF4-FFF2-40B4-BE49-F238E27FC236}">
                <a16:creationId xmlns:a16="http://schemas.microsoft.com/office/drawing/2014/main" id="{7A34F82C-2AAA-453B-C8A9-F49CA0CBF87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768EB55-A103-4021-A55D-4F13CB74451F}"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itle 1">
            <a:extLst>
              <a:ext uri="{FF2B5EF4-FFF2-40B4-BE49-F238E27FC236}">
                <a16:creationId xmlns:a16="http://schemas.microsoft.com/office/drawing/2014/main" id="{361B2634-AEEF-6ED6-89A2-62C05FAE16DE}"/>
              </a:ext>
            </a:extLst>
          </p:cNvPr>
          <p:cNvSpPr>
            <a:spLocks noGrp="1" noChangeArrowheads="1"/>
          </p:cNvSpPr>
          <p:nvPr>
            <p:ph type="title"/>
          </p:nvPr>
        </p:nvSpPr>
        <p:spPr>
          <a:xfrm>
            <a:off x="0" y="503238"/>
            <a:ext cx="4832350" cy="747712"/>
          </a:xfrm>
        </p:spPr>
        <p:txBody>
          <a:bodyPr/>
          <a:lstStyle/>
          <a:p>
            <a:pPr eaLnBrk="1" hangingPunct="1"/>
            <a:r>
              <a:rPr lang="en-US" altLang="en-US"/>
              <a:t>End-of-life planning</a:t>
            </a:r>
          </a:p>
        </p:txBody>
      </p:sp>
      <p:sp>
        <p:nvSpPr>
          <p:cNvPr id="3" name="Content Placeholder 2">
            <a:extLst>
              <a:ext uri="{FF2B5EF4-FFF2-40B4-BE49-F238E27FC236}">
                <a16:creationId xmlns:a16="http://schemas.microsoft.com/office/drawing/2014/main" id="{5563CF94-9B88-0045-AC4A-CAF0D0F5A6A5}"/>
              </a:ext>
            </a:extLst>
          </p:cNvPr>
          <p:cNvSpPr>
            <a:spLocks noGrp="1"/>
          </p:cNvSpPr>
          <p:nvPr>
            <p:ph idx="1"/>
          </p:nvPr>
        </p:nvSpPr>
        <p:spPr>
          <a:xfrm>
            <a:off x="590226" y="1655143"/>
            <a:ext cx="11002505" cy="4466687"/>
          </a:xfrm>
        </p:spPr>
        <p:txBody>
          <a:bodyPr rtlCol="0">
            <a:noAutofit/>
          </a:bodyPr>
          <a:lstStyle/>
          <a:p>
            <a:pPr marL="0" indent="0" eaLnBrk="1" fontAlgn="auto" hangingPunct="1">
              <a:spcAft>
                <a:spcPts val="0"/>
              </a:spcAft>
              <a:buFont typeface="Arial" panose="020B0604020202020204" pitchFamily="34" charset="0"/>
              <a:buNone/>
              <a:defRPr/>
            </a:pPr>
            <a:r>
              <a:rPr lang="en-US" sz="2500" b="1" dirty="0">
                <a:highlight>
                  <a:srgbClr val="F5F5F5"/>
                </a:highlight>
                <a:cs typeface="Times New Roman" panose="02020603050405020304" pitchFamily="18" charset="0"/>
              </a:rPr>
              <a:t>Life insurance and dependent support</a:t>
            </a:r>
          </a:p>
          <a:p>
            <a:pPr eaLnBrk="1" fontAlgn="auto" hangingPunct="1">
              <a:spcAft>
                <a:spcPts val="0"/>
              </a:spcAft>
              <a:defRPr/>
            </a:pPr>
            <a:r>
              <a:rPr lang="en-US" sz="2500" dirty="0">
                <a:solidFill>
                  <a:srgbClr val="1A1819"/>
                </a:solidFill>
                <a:highlight>
                  <a:srgbClr val="F5F5F5"/>
                </a:highlight>
                <a:cs typeface="Times New Roman" panose="02020603050405020304" pitchFamily="18" charset="0"/>
              </a:rPr>
              <a:t>Life insurance provides important financial support to family members when a Veteran dies. </a:t>
            </a:r>
            <a:r>
              <a:rPr lang="en-US" sz="2500" u="sng" dirty="0">
                <a:solidFill>
                  <a:srgbClr val="1A1819"/>
                </a:solidFill>
                <a:highlight>
                  <a:srgbClr val="F5F5F5"/>
                </a:highlight>
                <a:cs typeface="Times New Roman" panose="02020603050405020304" pitchFamily="18" charset="0"/>
                <a:hlinkClick r:id="rId2"/>
              </a:rPr>
              <a:t>Veterans Affairs Life Insurance (</a:t>
            </a:r>
            <a:r>
              <a:rPr lang="en-US" sz="2500" u="sng" dirty="0" err="1">
                <a:solidFill>
                  <a:srgbClr val="1A1819"/>
                </a:solidFill>
                <a:highlight>
                  <a:srgbClr val="F5F5F5"/>
                </a:highlight>
                <a:cs typeface="Times New Roman" panose="02020603050405020304" pitchFamily="18" charset="0"/>
                <a:hlinkClick r:id="rId2"/>
              </a:rPr>
              <a:t>VALife</a:t>
            </a:r>
            <a:r>
              <a:rPr lang="en-US" sz="2500" u="sng" dirty="0">
                <a:solidFill>
                  <a:srgbClr val="1A1819"/>
                </a:solidFill>
                <a:highlight>
                  <a:srgbClr val="F5F5F5"/>
                </a:highlight>
                <a:cs typeface="Times New Roman" panose="02020603050405020304" pitchFamily="18" charset="0"/>
                <a:hlinkClick r:id="rId2"/>
              </a:rPr>
              <a:t>)</a:t>
            </a:r>
            <a:r>
              <a:rPr lang="en-US" sz="2500" dirty="0">
                <a:solidFill>
                  <a:srgbClr val="1A1819"/>
                </a:solidFill>
                <a:highlight>
                  <a:srgbClr val="F5F5F5"/>
                </a:highlight>
                <a:cs typeface="Times New Roman" panose="02020603050405020304" pitchFamily="18" charset="0"/>
              </a:rPr>
              <a:t> recently opened for enrollment and provides guaranteed acceptance whole life insurance coverage for more service-connected Veterans than ever before. Veterans age 80 or under with any level of service-connected disability rating (0-100%) can </a:t>
            </a:r>
            <a:r>
              <a:rPr lang="en-US" sz="2500" u="sng" dirty="0">
                <a:solidFill>
                  <a:srgbClr val="1A1819"/>
                </a:solidFill>
                <a:highlight>
                  <a:srgbClr val="F5F5F5"/>
                </a:highlight>
                <a:cs typeface="Times New Roman" panose="02020603050405020304" pitchFamily="18" charset="0"/>
                <a:hlinkClick r:id="rId3"/>
              </a:rPr>
              <a:t>apply</a:t>
            </a:r>
            <a:r>
              <a:rPr lang="en-US" sz="2500" dirty="0">
                <a:solidFill>
                  <a:srgbClr val="1A1819"/>
                </a:solidFill>
                <a:highlight>
                  <a:srgbClr val="F5F5F5"/>
                </a:highlight>
                <a:cs typeface="Times New Roman" panose="02020603050405020304" pitchFamily="18" charset="0"/>
              </a:rPr>
              <a:t> for up to $40,000 and there is no time limit to apply. Veterans age 81 or older may also qualify for VALife if they meet additional eligibility criteria.</a:t>
            </a:r>
          </a:p>
          <a:p>
            <a:pPr eaLnBrk="1" fontAlgn="auto" hangingPunct="1">
              <a:spcAft>
                <a:spcPts val="0"/>
              </a:spcAft>
              <a:defRPr/>
            </a:pPr>
            <a:endParaRPr lang="en-US" dirty="0"/>
          </a:p>
        </p:txBody>
      </p:sp>
      <p:sp>
        <p:nvSpPr>
          <p:cNvPr id="4" name="Slide Number Placeholder 3">
            <a:extLst>
              <a:ext uri="{FF2B5EF4-FFF2-40B4-BE49-F238E27FC236}">
                <a16:creationId xmlns:a16="http://schemas.microsoft.com/office/drawing/2014/main" id="{A1616198-243A-04BF-9EAF-24B1398005F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D3FE51-126A-476E-9252-7F8077E3D379}"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Title 1">
            <a:extLst>
              <a:ext uri="{FF2B5EF4-FFF2-40B4-BE49-F238E27FC236}">
                <a16:creationId xmlns:a16="http://schemas.microsoft.com/office/drawing/2014/main" id="{3A8F9462-E3F9-566B-958A-A5399539DBE5}"/>
              </a:ext>
            </a:extLst>
          </p:cNvPr>
          <p:cNvSpPr>
            <a:spLocks noGrp="1" noChangeArrowheads="1"/>
          </p:cNvSpPr>
          <p:nvPr>
            <p:ph type="title"/>
          </p:nvPr>
        </p:nvSpPr>
        <p:spPr>
          <a:xfrm>
            <a:off x="0" y="415925"/>
            <a:ext cx="4824413" cy="835025"/>
          </a:xfrm>
        </p:spPr>
        <p:txBody>
          <a:bodyPr/>
          <a:lstStyle/>
          <a:p>
            <a:pPr eaLnBrk="1" hangingPunct="1"/>
            <a:r>
              <a:rPr lang="en-US" altLang="en-US"/>
              <a:t>End-of-life planning</a:t>
            </a:r>
          </a:p>
        </p:txBody>
      </p:sp>
      <p:sp>
        <p:nvSpPr>
          <p:cNvPr id="3" name="Content Placeholder 2">
            <a:extLst>
              <a:ext uri="{FF2B5EF4-FFF2-40B4-BE49-F238E27FC236}">
                <a16:creationId xmlns:a16="http://schemas.microsoft.com/office/drawing/2014/main" id="{F4543C5C-4852-7730-3738-F2919681A906}"/>
              </a:ext>
            </a:extLst>
          </p:cNvPr>
          <p:cNvSpPr>
            <a:spLocks noGrp="1"/>
          </p:cNvSpPr>
          <p:nvPr>
            <p:ph idx="1"/>
          </p:nvPr>
        </p:nvSpPr>
        <p:spPr>
          <a:xfrm>
            <a:off x="590226" y="1655143"/>
            <a:ext cx="11002505" cy="4466687"/>
          </a:xfrm>
        </p:spPr>
        <p:txBody>
          <a:bodyPr rtlCol="0">
            <a:noAutofit/>
          </a:bodyPr>
          <a:lstStyle/>
          <a:p>
            <a:pPr marL="0" indent="0" eaLnBrk="1" fontAlgn="auto" hangingPunct="1">
              <a:spcAft>
                <a:spcPts val="0"/>
              </a:spcAft>
              <a:buFont typeface="Arial" panose="020B0604020202020204" pitchFamily="34" charset="0"/>
              <a:buNone/>
              <a:defRPr/>
            </a:pPr>
            <a:r>
              <a:rPr lang="en-US" sz="2500" b="1" dirty="0">
                <a:highlight>
                  <a:srgbClr val="F5F5F5"/>
                </a:highlight>
                <a:cs typeface="Times New Roman" panose="02020603050405020304" pitchFamily="18" charset="0"/>
              </a:rPr>
              <a:t>Life insurance and dependent support</a:t>
            </a:r>
          </a:p>
          <a:p>
            <a:pPr eaLnBrk="1" fontAlgn="auto" hangingPunct="1">
              <a:spcAft>
                <a:spcPts val="0"/>
              </a:spcAft>
              <a:defRPr/>
            </a:pPr>
            <a:r>
              <a:rPr lang="en-US" sz="2500" dirty="0">
                <a:solidFill>
                  <a:srgbClr val="1A1819"/>
                </a:solidFill>
                <a:highlight>
                  <a:srgbClr val="F5F5F5"/>
                </a:highlight>
                <a:cs typeface="Times New Roman" panose="02020603050405020304" pitchFamily="18" charset="0"/>
              </a:rPr>
              <a:t>With Veterans’ Group Life Insurance (VGLI), you may keep your term life insurance coverage up to $500,000 after you leave the military for as long as you continue to pay the premiums.</a:t>
            </a:r>
          </a:p>
          <a:p>
            <a:pPr eaLnBrk="1" fontAlgn="auto" hangingPunct="1">
              <a:spcAft>
                <a:spcPts val="0"/>
              </a:spcAft>
              <a:defRPr/>
            </a:pPr>
            <a:r>
              <a:rPr lang="en-US" sz="2500" dirty="0">
                <a:solidFill>
                  <a:srgbClr val="1A1819"/>
                </a:solidFill>
                <a:highlight>
                  <a:srgbClr val="F5F5F5"/>
                </a:highlight>
                <a:cs typeface="Times New Roman" panose="02020603050405020304" pitchFamily="18" charset="0"/>
              </a:rPr>
              <a:t>Loss of income can greatly affect a family’s financial stability when a Veteran passes. </a:t>
            </a:r>
            <a:r>
              <a:rPr lang="en-US" sz="2500" u="sng" dirty="0">
                <a:solidFill>
                  <a:srgbClr val="1A1819"/>
                </a:solidFill>
                <a:highlight>
                  <a:srgbClr val="F5F5F5"/>
                </a:highlight>
                <a:cs typeface="Times New Roman" panose="02020603050405020304" pitchFamily="18" charset="0"/>
                <a:hlinkClick r:id="rId2"/>
              </a:rPr>
              <a:t>Dependency and Indemnity Compensation (DIC)</a:t>
            </a:r>
            <a:r>
              <a:rPr lang="en-US" sz="2500" dirty="0">
                <a:solidFill>
                  <a:srgbClr val="1A1819"/>
                </a:solidFill>
                <a:highlight>
                  <a:srgbClr val="F5F5F5"/>
                </a:highlight>
                <a:cs typeface="Times New Roman" panose="02020603050405020304" pitchFamily="18" charset="0"/>
              </a:rPr>
              <a:t> provides monthly tax-free compensation to eligible survivors. Family members who may be eligible include the surviving spouse, child or parent of a Veteran or service member who died from a service-related injury or illness.</a:t>
            </a:r>
          </a:p>
          <a:p>
            <a:pPr eaLnBrk="1" fontAlgn="auto" hangingPunct="1">
              <a:spcAft>
                <a:spcPts val="0"/>
              </a:spcAft>
              <a:defRPr/>
            </a:pPr>
            <a:endParaRPr lang="en-US" dirty="0"/>
          </a:p>
        </p:txBody>
      </p:sp>
      <p:sp>
        <p:nvSpPr>
          <p:cNvPr id="135172" name="Slide Number Placeholder 3">
            <a:extLst>
              <a:ext uri="{FF2B5EF4-FFF2-40B4-BE49-F238E27FC236}">
                <a16:creationId xmlns:a16="http://schemas.microsoft.com/office/drawing/2014/main" id="{204E16E2-DED9-B9C6-3F09-3DD8298BD1BF}"/>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CB9845-6D3F-4053-A8DB-0DCBC2A0DDF8}"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a:extLst>
              <a:ext uri="{FF2B5EF4-FFF2-40B4-BE49-F238E27FC236}">
                <a16:creationId xmlns:a16="http://schemas.microsoft.com/office/drawing/2014/main" id="{E02AC7C5-3E12-D643-8070-216266BE234C}"/>
              </a:ext>
            </a:extLst>
          </p:cNvPr>
          <p:cNvSpPr>
            <a:spLocks noGrp="1" noChangeArrowheads="1"/>
          </p:cNvSpPr>
          <p:nvPr>
            <p:ph type="title"/>
          </p:nvPr>
        </p:nvSpPr>
        <p:spPr>
          <a:xfrm>
            <a:off x="0" y="536575"/>
            <a:ext cx="4892675" cy="749300"/>
          </a:xfrm>
        </p:spPr>
        <p:txBody>
          <a:bodyPr/>
          <a:lstStyle/>
          <a:p>
            <a:pPr eaLnBrk="1" hangingPunct="1"/>
            <a:r>
              <a:rPr lang="en-US" altLang="en-US"/>
              <a:t>End-of-life planning</a:t>
            </a:r>
          </a:p>
        </p:txBody>
      </p:sp>
      <p:sp>
        <p:nvSpPr>
          <p:cNvPr id="3" name="Content Placeholder 2">
            <a:extLst>
              <a:ext uri="{FF2B5EF4-FFF2-40B4-BE49-F238E27FC236}">
                <a16:creationId xmlns:a16="http://schemas.microsoft.com/office/drawing/2014/main" id="{CD52BC43-190D-C132-6C97-DF869C614438}"/>
              </a:ext>
            </a:extLst>
          </p:cNvPr>
          <p:cNvSpPr>
            <a:spLocks noGrp="1"/>
          </p:cNvSpPr>
          <p:nvPr>
            <p:ph idx="1"/>
          </p:nvPr>
        </p:nvSpPr>
        <p:spPr>
          <a:xfrm>
            <a:off x="590226" y="1655143"/>
            <a:ext cx="11002505" cy="4466687"/>
          </a:xfrm>
        </p:spPr>
        <p:txBody>
          <a:bodyPr rtlCol="0">
            <a:noAutofit/>
          </a:bodyPr>
          <a:lstStyle/>
          <a:p>
            <a:pPr marL="0" indent="0" eaLnBrk="1" fontAlgn="auto" hangingPunct="1">
              <a:spcAft>
                <a:spcPts val="0"/>
              </a:spcAft>
              <a:buFont typeface="Arial" panose="020B0604020202020204" pitchFamily="34" charset="0"/>
              <a:buNone/>
              <a:defRPr/>
            </a:pPr>
            <a:r>
              <a:rPr lang="en-US" sz="2500" b="1" dirty="0">
                <a:solidFill>
                  <a:srgbClr val="1A1819"/>
                </a:solidFill>
                <a:highlight>
                  <a:srgbClr val="F5F5F5"/>
                </a:highlight>
                <a:cs typeface="Times New Roman" panose="02020603050405020304" pitchFamily="18" charset="0"/>
              </a:rPr>
              <a:t>Advance Care Planning </a:t>
            </a:r>
          </a:p>
          <a:p>
            <a:pPr eaLnBrk="1" fontAlgn="auto" hangingPunct="1">
              <a:spcAft>
                <a:spcPts val="0"/>
              </a:spcAft>
              <a:defRPr/>
            </a:pPr>
            <a:r>
              <a:rPr lang="en-US" sz="2500" dirty="0">
                <a:solidFill>
                  <a:srgbClr val="1A1819"/>
                </a:solidFill>
                <a:highlight>
                  <a:srgbClr val="F5F5F5"/>
                </a:highlight>
                <a:cs typeface="Times New Roman" panose="02020603050405020304" pitchFamily="18" charset="0"/>
              </a:rPr>
              <a:t>Different people want different things when it comes to their health care. Advance care planning ensures that Veterans’ loved ones and health care teams know what’s important to Veterans and what their preferences are for health care in the future. There are different types of advance care planning, and health care teams can help determine which type is right for each individual Veteran. The VHA Advance Care Planning via Group Visits Program allows Veterans and their caregivers to join their peers and learn more about the process of planning for future health care needs.</a:t>
            </a:r>
          </a:p>
          <a:p>
            <a:pPr eaLnBrk="1" fontAlgn="auto" hangingPunct="1">
              <a:spcAft>
                <a:spcPts val="0"/>
              </a:spcAft>
              <a:defRPr/>
            </a:pPr>
            <a:endParaRPr lang="en-US" dirty="0"/>
          </a:p>
        </p:txBody>
      </p:sp>
      <p:sp>
        <p:nvSpPr>
          <p:cNvPr id="136196" name="Slide Number Placeholder 3">
            <a:extLst>
              <a:ext uri="{FF2B5EF4-FFF2-40B4-BE49-F238E27FC236}">
                <a16:creationId xmlns:a16="http://schemas.microsoft.com/office/drawing/2014/main" id="{9652A22A-9E70-37D1-D2CF-EA54F44D6371}"/>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6B6A8E-FE34-4622-A8EE-9746B083BA60}"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a:extLst>
              <a:ext uri="{FF2B5EF4-FFF2-40B4-BE49-F238E27FC236}">
                <a16:creationId xmlns:a16="http://schemas.microsoft.com/office/drawing/2014/main" id="{F8F27C0A-738F-2786-F510-26AF46358509}"/>
              </a:ext>
            </a:extLst>
          </p:cNvPr>
          <p:cNvSpPr>
            <a:spLocks noGrp="1" noChangeArrowheads="1"/>
          </p:cNvSpPr>
          <p:nvPr>
            <p:ph type="title"/>
          </p:nvPr>
        </p:nvSpPr>
        <p:spPr>
          <a:xfrm>
            <a:off x="0" y="536575"/>
            <a:ext cx="6972300" cy="665163"/>
          </a:xfrm>
        </p:spPr>
        <p:txBody>
          <a:bodyPr/>
          <a:lstStyle/>
          <a:p>
            <a:pPr eaLnBrk="1" hangingPunct="1"/>
            <a:r>
              <a:rPr lang="en-US" altLang="en-US"/>
              <a:t>Burial and Memorial Benefits </a:t>
            </a:r>
          </a:p>
        </p:txBody>
      </p:sp>
      <p:sp>
        <p:nvSpPr>
          <p:cNvPr id="3" name="Content Placeholder 2">
            <a:extLst>
              <a:ext uri="{FF2B5EF4-FFF2-40B4-BE49-F238E27FC236}">
                <a16:creationId xmlns:a16="http://schemas.microsoft.com/office/drawing/2014/main" id="{6C66F0B8-C83F-B9C8-AA17-A4B939276D42}"/>
              </a:ext>
            </a:extLst>
          </p:cNvPr>
          <p:cNvSpPr>
            <a:spLocks noGrp="1"/>
          </p:cNvSpPr>
          <p:nvPr>
            <p:ph idx="1"/>
          </p:nvPr>
        </p:nvSpPr>
        <p:spPr>
          <a:xfrm>
            <a:off x="590226" y="1655143"/>
            <a:ext cx="11002505" cy="4466687"/>
          </a:xfrm>
        </p:spPr>
        <p:txBody>
          <a:bodyPr rtlCol="0">
            <a:noAutofit/>
          </a:bodyPr>
          <a:lstStyle/>
          <a:p>
            <a:pPr marL="0" indent="0" eaLnBrk="1" fontAlgn="auto" hangingPunct="1">
              <a:spcAft>
                <a:spcPts val="0"/>
              </a:spcAft>
              <a:buFont typeface="Arial" panose="020B0604020202020204" pitchFamily="34" charset="0"/>
              <a:buNone/>
              <a:defRPr/>
            </a:pPr>
            <a:r>
              <a:rPr lang="en-US" b="1" dirty="0">
                <a:highlight>
                  <a:srgbClr val="F5F5F5"/>
                </a:highlight>
                <a:cs typeface="Times New Roman" panose="02020603050405020304" pitchFamily="18" charset="0"/>
              </a:rPr>
              <a:t>Burial and Memorial Benefits</a:t>
            </a:r>
          </a:p>
          <a:p>
            <a:pPr eaLnBrk="1" fontAlgn="auto" hangingPunct="1">
              <a:spcAft>
                <a:spcPts val="0"/>
              </a:spcAft>
              <a:defRPr/>
            </a:pPr>
            <a:r>
              <a:rPr lang="en-US" sz="2400" dirty="0">
                <a:solidFill>
                  <a:srgbClr val="1A1819"/>
                </a:solidFill>
                <a:highlight>
                  <a:srgbClr val="F5F5F5"/>
                </a:highlight>
                <a:cs typeface="Times New Roman" panose="02020603050405020304" pitchFamily="18" charset="0"/>
              </a:rPr>
              <a:t>VA provides several benefits and services to help ease the burden of a Veteran’s passing—all at no cost to the Veteran and their family. Burial and memorial benefits include opening and closing of the grave in a </a:t>
            </a:r>
            <a:r>
              <a:rPr lang="en-US" sz="2400" u="sng" dirty="0">
                <a:solidFill>
                  <a:srgbClr val="1A1819"/>
                </a:solidFill>
                <a:highlight>
                  <a:srgbClr val="F5F5F5"/>
                </a:highlight>
                <a:cs typeface="Times New Roman" panose="02020603050405020304" pitchFamily="18" charset="0"/>
                <a:hlinkClick r:id="rId2"/>
              </a:rPr>
              <a:t>national cemetery</a:t>
            </a:r>
            <a:r>
              <a:rPr lang="en-US" sz="2400" dirty="0">
                <a:solidFill>
                  <a:srgbClr val="1A1819"/>
                </a:solidFill>
                <a:highlight>
                  <a:srgbClr val="F5F5F5"/>
                </a:highlight>
                <a:cs typeface="Times New Roman" panose="02020603050405020304" pitchFamily="18" charset="0"/>
              </a:rPr>
              <a:t>, grave liner (vault), perpetual care and maintenance, a government </a:t>
            </a:r>
            <a:r>
              <a:rPr lang="en-US" sz="2400" u="sng" dirty="0">
                <a:solidFill>
                  <a:srgbClr val="1A1819"/>
                </a:solidFill>
                <a:highlight>
                  <a:srgbClr val="F5F5F5"/>
                </a:highlight>
                <a:cs typeface="Times New Roman" panose="02020603050405020304" pitchFamily="18" charset="0"/>
                <a:hlinkClick r:id="rId3"/>
              </a:rPr>
              <a:t>headstone, marker, or medallion</a:t>
            </a:r>
            <a:r>
              <a:rPr lang="en-US" sz="2400" dirty="0">
                <a:solidFill>
                  <a:srgbClr val="1A1819"/>
                </a:solidFill>
                <a:highlight>
                  <a:srgbClr val="F5F5F5"/>
                </a:highlight>
                <a:cs typeface="Times New Roman" panose="02020603050405020304" pitchFamily="18" charset="0"/>
              </a:rPr>
              <a:t> for any eligible Veteran buried anywhere in the world, a </a:t>
            </a:r>
            <a:r>
              <a:rPr lang="en-US" sz="2400" u="sng" dirty="0">
                <a:solidFill>
                  <a:srgbClr val="1A1819"/>
                </a:solidFill>
                <a:highlight>
                  <a:srgbClr val="F5F5F5"/>
                </a:highlight>
                <a:cs typeface="Times New Roman" panose="02020603050405020304" pitchFamily="18" charset="0"/>
                <a:hlinkClick r:id="rId4"/>
              </a:rPr>
              <a:t>Presidential Memorial Certificate</a:t>
            </a:r>
            <a:r>
              <a:rPr lang="en-US" sz="2400" dirty="0">
                <a:solidFill>
                  <a:srgbClr val="1A1819"/>
                </a:solidFill>
                <a:highlight>
                  <a:srgbClr val="F5F5F5"/>
                </a:highlight>
                <a:cs typeface="Times New Roman" panose="02020603050405020304" pitchFamily="18" charset="0"/>
              </a:rPr>
              <a:t>, a </a:t>
            </a:r>
            <a:r>
              <a:rPr lang="en-US" sz="2400" u="sng" dirty="0">
                <a:solidFill>
                  <a:srgbClr val="1A1819"/>
                </a:solidFill>
                <a:highlight>
                  <a:srgbClr val="F5F5F5"/>
                </a:highlight>
                <a:cs typeface="Times New Roman" panose="02020603050405020304" pitchFamily="18" charset="0"/>
                <a:hlinkClick r:id="rId5"/>
              </a:rPr>
              <a:t>Veterans Legacy Memorial (VLM)</a:t>
            </a:r>
            <a:r>
              <a:rPr lang="en-US" sz="2400" dirty="0">
                <a:solidFill>
                  <a:srgbClr val="1A1819"/>
                </a:solidFill>
                <a:highlight>
                  <a:srgbClr val="F5F5F5"/>
                </a:highlight>
                <a:cs typeface="Times New Roman" panose="02020603050405020304" pitchFamily="18" charset="0"/>
              </a:rPr>
              <a:t> page, </a:t>
            </a:r>
            <a:r>
              <a:rPr lang="en-US" sz="2400" u="sng" dirty="0">
                <a:solidFill>
                  <a:srgbClr val="1A1819"/>
                </a:solidFill>
                <a:highlight>
                  <a:srgbClr val="F5F5F5"/>
                </a:highlight>
                <a:cs typeface="Times New Roman" panose="02020603050405020304" pitchFamily="18" charset="0"/>
                <a:hlinkClick r:id="rId6"/>
              </a:rPr>
              <a:t>burial flag</a:t>
            </a:r>
            <a:r>
              <a:rPr lang="en-US" sz="2400" dirty="0">
                <a:solidFill>
                  <a:srgbClr val="1A1819"/>
                </a:solidFill>
                <a:highlight>
                  <a:srgbClr val="F5F5F5"/>
                </a:highlight>
                <a:cs typeface="Times New Roman" panose="02020603050405020304" pitchFamily="18" charset="0"/>
              </a:rPr>
              <a:t> and military honors.</a:t>
            </a:r>
          </a:p>
          <a:p>
            <a:pPr eaLnBrk="1" fontAlgn="auto" hangingPunct="1">
              <a:spcAft>
                <a:spcPts val="0"/>
              </a:spcAft>
              <a:defRPr/>
            </a:pPr>
            <a:endParaRPr lang="en-US" sz="2000" dirty="0">
              <a:solidFill>
                <a:srgbClr val="1A1819"/>
              </a:solidFill>
              <a:highlight>
                <a:srgbClr val="F5F5F5"/>
              </a:highlight>
              <a:cs typeface="Times New Roman" panose="02020603050405020304" pitchFamily="18" charset="0"/>
            </a:endParaRPr>
          </a:p>
          <a:p>
            <a:pPr eaLnBrk="1" fontAlgn="auto" hangingPunct="1">
              <a:spcAft>
                <a:spcPts val="0"/>
              </a:spcAft>
              <a:defRPr/>
            </a:pPr>
            <a:r>
              <a:rPr lang="en-US" sz="2400" dirty="0">
                <a:solidFill>
                  <a:srgbClr val="1A1819"/>
                </a:solidFill>
                <a:highlight>
                  <a:srgbClr val="F5F5F5"/>
                </a:highlight>
                <a:cs typeface="Times New Roman" panose="02020603050405020304" pitchFamily="18" charset="0"/>
              </a:rPr>
              <a:t>VA provides burial benefits for all legal burial types, including cremation and burial at sea.</a:t>
            </a:r>
          </a:p>
          <a:p>
            <a:pPr eaLnBrk="1" fontAlgn="auto" hangingPunct="1">
              <a:spcAft>
                <a:spcPts val="0"/>
              </a:spcAft>
              <a:defRPr/>
            </a:pPr>
            <a:endParaRPr lang="en-US" dirty="0"/>
          </a:p>
        </p:txBody>
      </p:sp>
      <p:sp>
        <p:nvSpPr>
          <p:cNvPr id="137220" name="Slide Number Placeholder 3">
            <a:extLst>
              <a:ext uri="{FF2B5EF4-FFF2-40B4-BE49-F238E27FC236}">
                <a16:creationId xmlns:a16="http://schemas.microsoft.com/office/drawing/2014/main" id="{1565B800-F6E9-A2B6-1F43-89A2FBC8A6C0}"/>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75877A-CD9F-405F-9CC3-3C8F419027A6}"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a:extLst>
              <a:ext uri="{FF2B5EF4-FFF2-40B4-BE49-F238E27FC236}">
                <a16:creationId xmlns:a16="http://schemas.microsoft.com/office/drawing/2014/main" id="{C6C712E8-CB08-77E0-AA1C-017E2620BA29}"/>
              </a:ext>
            </a:extLst>
          </p:cNvPr>
          <p:cNvSpPr>
            <a:spLocks noGrp="1" noChangeArrowheads="1"/>
          </p:cNvSpPr>
          <p:nvPr>
            <p:ph type="title"/>
          </p:nvPr>
        </p:nvSpPr>
        <p:spPr>
          <a:xfrm>
            <a:off x="0" y="450850"/>
            <a:ext cx="6937375" cy="800100"/>
          </a:xfrm>
        </p:spPr>
        <p:txBody>
          <a:bodyPr/>
          <a:lstStyle/>
          <a:p>
            <a:pPr eaLnBrk="1" hangingPunct="1"/>
            <a:r>
              <a:rPr lang="en-US" altLang="en-US"/>
              <a:t>Burial and Memorial Benefits </a:t>
            </a:r>
          </a:p>
        </p:txBody>
      </p:sp>
      <p:sp>
        <p:nvSpPr>
          <p:cNvPr id="3" name="Content Placeholder 2">
            <a:extLst>
              <a:ext uri="{FF2B5EF4-FFF2-40B4-BE49-F238E27FC236}">
                <a16:creationId xmlns:a16="http://schemas.microsoft.com/office/drawing/2014/main" id="{2ABABB6A-8080-CAE1-46A9-F126AED5BA24}"/>
              </a:ext>
            </a:extLst>
          </p:cNvPr>
          <p:cNvSpPr>
            <a:spLocks noGrp="1"/>
          </p:cNvSpPr>
          <p:nvPr>
            <p:ph idx="1"/>
          </p:nvPr>
        </p:nvSpPr>
        <p:spPr>
          <a:xfrm>
            <a:off x="590226" y="1655143"/>
            <a:ext cx="11002505" cy="4466687"/>
          </a:xfrm>
        </p:spPr>
        <p:txBody>
          <a:bodyPr rtlCol="0">
            <a:noAutofit/>
          </a:bodyPr>
          <a:lstStyle/>
          <a:p>
            <a:pPr marL="0" indent="0" eaLnBrk="1" fontAlgn="auto" hangingPunct="1">
              <a:spcAft>
                <a:spcPts val="0"/>
              </a:spcAft>
              <a:buFont typeface="Arial" panose="020B0604020202020204" pitchFamily="34" charset="0"/>
              <a:buNone/>
              <a:defRPr/>
            </a:pPr>
            <a:r>
              <a:rPr lang="en-US" b="1" dirty="0">
                <a:highlight>
                  <a:srgbClr val="F5F5F5"/>
                </a:highlight>
                <a:cs typeface="Times New Roman" panose="02020603050405020304" pitchFamily="18" charset="0"/>
              </a:rPr>
              <a:t>Burial and Memorial Benefits</a:t>
            </a:r>
          </a:p>
          <a:p>
            <a:pPr eaLnBrk="1" fontAlgn="auto" hangingPunct="1">
              <a:spcAft>
                <a:spcPts val="0"/>
              </a:spcAft>
              <a:defRPr/>
            </a:pPr>
            <a:r>
              <a:rPr lang="en-US" sz="2400" dirty="0">
                <a:solidFill>
                  <a:srgbClr val="1A1819"/>
                </a:solidFill>
                <a:highlight>
                  <a:srgbClr val="F5F5F5"/>
                </a:highlight>
                <a:cs typeface="Times New Roman" panose="02020603050405020304" pitchFamily="18" charset="0"/>
              </a:rPr>
              <a:t>VA oversees 155 national cemeteries and assists Veterans and family members in burial planning ahead of time through pre-need eligibility. Veterans and dependents can submit an </a:t>
            </a:r>
            <a:r>
              <a:rPr lang="en-US" sz="2400" u="sng" dirty="0">
                <a:solidFill>
                  <a:srgbClr val="1A1819"/>
                </a:solidFill>
                <a:highlight>
                  <a:srgbClr val="F5F5F5"/>
                </a:highlight>
                <a:cs typeface="Times New Roman" panose="02020603050405020304" pitchFamily="18" charset="0"/>
                <a:hlinkClick r:id="rId2"/>
              </a:rPr>
              <a:t>application</a:t>
            </a:r>
            <a:r>
              <a:rPr lang="en-US" sz="2400" dirty="0">
                <a:solidFill>
                  <a:srgbClr val="1A1819"/>
                </a:solidFill>
                <a:highlight>
                  <a:srgbClr val="F5F5F5"/>
                </a:highlight>
                <a:cs typeface="Times New Roman" panose="02020603050405020304" pitchFamily="18" charset="0"/>
              </a:rPr>
              <a:t> before death to determine their eligibility for burial in a VA National Cemetery. Veterans, service members and eligible dependents do not need to be buried in a national cemetery to receive </a:t>
            </a:r>
            <a:r>
              <a:rPr lang="en-US" sz="2400" u="sng" dirty="0">
                <a:solidFill>
                  <a:srgbClr val="1A1819"/>
                </a:solidFill>
                <a:highlight>
                  <a:srgbClr val="F5F5F5"/>
                </a:highlight>
                <a:cs typeface="Times New Roman" panose="02020603050405020304" pitchFamily="18" charset="0"/>
                <a:hlinkClick r:id="rId3"/>
              </a:rPr>
              <a:t>VA memorial benefits</a:t>
            </a:r>
            <a:r>
              <a:rPr lang="en-US" sz="2400" dirty="0">
                <a:solidFill>
                  <a:srgbClr val="1A1819"/>
                </a:solidFill>
                <a:highlight>
                  <a:srgbClr val="F5F5F5"/>
                </a:highlight>
                <a:cs typeface="Times New Roman" panose="02020603050405020304" pitchFamily="18" charset="0"/>
              </a:rPr>
              <a:t>.</a:t>
            </a:r>
          </a:p>
          <a:p>
            <a:pPr eaLnBrk="1" fontAlgn="auto" hangingPunct="1">
              <a:spcAft>
                <a:spcPts val="0"/>
              </a:spcAft>
              <a:defRPr/>
            </a:pPr>
            <a:endParaRPr lang="en-US" sz="1200" dirty="0">
              <a:solidFill>
                <a:srgbClr val="1A1819"/>
              </a:solidFill>
              <a:highlight>
                <a:srgbClr val="F5F5F5"/>
              </a:highlight>
              <a:cs typeface="Times New Roman" panose="02020603050405020304" pitchFamily="18" charset="0"/>
            </a:endParaRPr>
          </a:p>
          <a:p>
            <a:pPr eaLnBrk="1" fontAlgn="auto" hangingPunct="1">
              <a:spcAft>
                <a:spcPts val="0"/>
              </a:spcAft>
              <a:defRPr/>
            </a:pPr>
            <a:r>
              <a:rPr lang="en-US" sz="2400" dirty="0">
                <a:solidFill>
                  <a:srgbClr val="1A1819"/>
                </a:solidFill>
                <a:highlight>
                  <a:srgbClr val="F5F5F5"/>
                </a:highlight>
                <a:cs typeface="Times New Roman" panose="02020603050405020304" pitchFamily="18" charset="0"/>
              </a:rPr>
              <a:t>Additionally, VA </a:t>
            </a:r>
            <a:r>
              <a:rPr lang="en-US" sz="2400" u="sng" dirty="0">
                <a:solidFill>
                  <a:srgbClr val="1A1819"/>
                </a:solidFill>
                <a:highlight>
                  <a:srgbClr val="F5F5F5"/>
                </a:highlight>
                <a:cs typeface="Times New Roman" panose="02020603050405020304" pitchFamily="18" charset="0"/>
                <a:hlinkClick r:id="rId4"/>
              </a:rPr>
              <a:t>partners</a:t>
            </a:r>
            <a:r>
              <a:rPr lang="en-US" sz="2400" dirty="0">
                <a:solidFill>
                  <a:srgbClr val="1A1819"/>
                </a:solidFill>
                <a:highlight>
                  <a:srgbClr val="F5F5F5"/>
                </a:highlight>
                <a:cs typeface="Times New Roman" panose="02020603050405020304" pitchFamily="18" charset="0"/>
              </a:rPr>
              <a:t> with states, territories and tribes by providing grants to help fund 121 Veteran cemeteries, increasing the reach of VA’s burial benefit for Veterans and their eligible family members. Eligibility for burial in these cemeteries is like VA national cemeteries but may include residency requirements.</a:t>
            </a:r>
          </a:p>
          <a:p>
            <a:pPr eaLnBrk="1" fontAlgn="auto" hangingPunct="1">
              <a:spcAft>
                <a:spcPts val="0"/>
              </a:spcAft>
              <a:defRPr/>
            </a:pPr>
            <a:endParaRPr lang="en-US" dirty="0"/>
          </a:p>
        </p:txBody>
      </p:sp>
      <p:sp>
        <p:nvSpPr>
          <p:cNvPr id="138244" name="Slide Number Placeholder 3">
            <a:extLst>
              <a:ext uri="{FF2B5EF4-FFF2-40B4-BE49-F238E27FC236}">
                <a16:creationId xmlns:a16="http://schemas.microsoft.com/office/drawing/2014/main" id="{FD95CE65-1074-F110-82F8-68BA75952A2B}"/>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86C900-B194-4067-A30A-A44C3DC863B6}"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79AE7-79F7-FE8E-0BCD-8F6B43CEA03F}"/>
              </a:ext>
            </a:extLst>
          </p:cNvPr>
          <p:cNvSpPr>
            <a:spLocks noGrp="1"/>
          </p:cNvSpPr>
          <p:nvPr>
            <p:ph type="title"/>
          </p:nvPr>
        </p:nvSpPr>
        <p:spPr/>
        <p:txBody>
          <a:bodyPr/>
          <a:lstStyle/>
          <a:p>
            <a:r>
              <a:rPr lang="en-US" dirty="0"/>
              <a:t>DMC Mission</a:t>
            </a:r>
          </a:p>
        </p:txBody>
      </p:sp>
      <p:sp>
        <p:nvSpPr>
          <p:cNvPr id="5" name="Slide Number Placeholder 4">
            <a:extLst>
              <a:ext uri="{FF2B5EF4-FFF2-40B4-BE49-F238E27FC236}">
                <a16:creationId xmlns:a16="http://schemas.microsoft.com/office/drawing/2014/main" id="{3ED58D79-27B1-898A-08D8-D991A380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8" name="Content Placeholder 1">
            <a:extLst>
              <a:ext uri="{FF2B5EF4-FFF2-40B4-BE49-F238E27FC236}">
                <a16:creationId xmlns:a16="http://schemas.microsoft.com/office/drawing/2014/main" id="{0137C8F8-E534-F0E1-981B-361E863DD9B7}"/>
              </a:ext>
            </a:extLst>
          </p:cNvPr>
          <p:cNvSpPr txBox="1">
            <a:spLocks/>
          </p:cNvSpPr>
          <p:nvPr/>
        </p:nvSpPr>
        <p:spPr>
          <a:xfrm>
            <a:off x="952500" y="1447800"/>
            <a:ext cx="10287000" cy="4481762"/>
          </a:xfrm>
          <a:prstGeom prst="rect">
            <a:avLst/>
          </a:prstGeom>
          <a:solidFill>
            <a:sysClr val="window" lastClr="FFFFFF"/>
          </a:solidFill>
          <a:ln w="25400" cap="flat" cmpd="sng" algn="ctr">
            <a:solidFill>
              <a:srgbClr val="003F72"/>
            </a:solidFill>
            <a:prstDash val="solid"/>
          </a:ln>
          <a:effectLst/>
        </p:spPr>
        <p:txBody>
          <a:bodyPr/>
          <a:lstStyle>
            <a:lvl1pPr marL="257175" indent="-257175" algn="l" defTabSz="342900" rtl="0" eaLnBrk="1" latinLnBrk="0" hangingPunct="1">
              <a:spcBef>
                <a:spcPct val="20000"/>
              </a:spcBef>
              <a:buFont typeface="Arial"/>
              <a:buChar char="•"/>
              <a:defRPr sz="2400" kern="1200">
                <a:solidFill>
                  <a:schemeClr val="dk1"/>
                </a:solidFill>
                <a:latin typeface="+mn-lt"/>
                <a:ea typeface="+mn-ea"/>
                <a:cs typeface="Arial" panose="020B0604020202020204" pitchFamily="34" charset="0"/>
                <a:sym typeface="Arial" panose="020B0604020202020204" pitchFamily="34" charset="0"/>
              </a:defRPr>
            </a:lvl1pPr>
            <a:lvl2pPr marL="557213" indent="-214313" algn="l" defTabSz="342900" rtl="0" eaLnBrk="1" latinLnBrk="0" hangingPunct="1">
              <a:spcBef>
                <a:spcPct val="20000"/>
              </a:spcBef>
              <a:buFont typeface="Courier New" panose="02070309020205020404" pitchFamily="49" charset="0"/>
              <a:buChar char="o"/>
              <a:defRPr sz="2100" kern="1200">
                <a:solidFill>
                  <a:schemeClr val="dk1"/>
                </a:solidFill>
                <a:latin typeface="+mn-lt"/>
                <a:ea typeface="+mn-ea"/>
                <a:cs typeface="Arial" panose="020B0604020202020204" pitchFamily="34" charset="0"/>
                <a:sym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chemeClr val="dk1"/>
                </a:solidFill>
                <a:latin typeface="+mn-lt"/>
                <a:ea typeface="+mn-ea"/>
                <a:cs typeface="Arial" panose="020B0604020202020204" pitchFamily="34" charset="0"/>
                <a:sym typeface="Arial" panose="020B0604020202020204" pitchFamily="34" charset="0"/>
              </a:defRPr>
            </a:lvl3pPr>
            <a:lvl4pPr marL="1200150" indent="-171450" algn="l" defTabSz="342900" rtl="0" eaLnBrk="1" latinLnBrk="0" hangingPunct="1">
              <a:spcBef>
                <a:spcPct val="20000"/>
              </a:spcBef>
              <a:buFont typeface="Courier New" panose="02070309020205020404" pitchFamily="49" charset="0"/>
              <a:buChar char="o"/>
              <a:defRPr sz="1500" kern="1200">
                <a:solidFill>
                  <a:schemeClr val="dk1"/>
                </a:solidFill>
                <a:latin typeface="+mn-lt"/>
                <a:ea typeface="+mn-ea"/>
                <a:cs typeface="Arial" panose="020B0604020202020204" pitchFamily="34" charset="0"/>
                <a:sym typeface="Arial" panose="020B0604020202020204" pitchFamily="34" charset="0"/>
              </a:defRPr>
            </a:lvl4pPr>
            <a:lvl5pPr marL="1543050" indent="-171450" algn="l" defTabSz="342900" rtl="0" eaLnBrk="1" latinLnBrk="0" hangingPunct="1">
              <a:spcBef>
                <a:spcPct val="20000"/>
              </a:spcBef>
              <a:buFont typeface="Arial" panose="020B0604020202020204" pitchFamily="34" charset="0"/>
              <a:buChar char="•"/>
              <a:defRPr sz="1500" kern="1200">
                <a:solidFill>
                  <a:schemeClr val="dk1"/>
                </a:solidFill>
                <a:latin typeface="+mn-lt"/>
                <a:ea typeface="+mn-ea"/>
                <a:cs typeface="Arial" panose="020B0604020202020204" pitchFamily="34" charset="0"/>
                <a:sym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dk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dk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dk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Tx/>
              <a:buSzTx/>
              <a:buFont typeface="Arial"/>
              <a:buNone/>
              <a:tabLst/>
              <a:defRPr/>
            </a:pPr>
            <a:r>
              <a:rPr kumimoji="0" lang="en-US" sz="4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panose="020B0604020202020204" pitchFamily="34" charset="0"/>
              </a:rPr>
              <a:t>Provide distinctive, high quality accounts receivable services through a compassionate and value-added approach, empowering our stakeholders to focus on core </a:t>
            </a:r>
            <a:r>
              <a:rPr kumimoji="0" lang="en-US" sz="4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sym typeface="Arial" panose="020B0604020202020204" pitchFamily="34" charset="0"/>
              </a:rPr>
              <a:t>missions</a:t>
            </a:r>
            <a:r>
              <a:rPr kumimoji="0" lang="en-US" sz="4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panose="020B0604020202020204" pitchFamily="34" charset="0"/>
              </a:rPr>
              <a:t>.</a:t>
            </a:r>
          </a:p>
          <a:p>
            <a:pPr marL="0" marR="0" lvl="0" indent="0" algn="ctr" defTabSz="914400" rtl="0" eaLnBrk="1" fontAlgn="auto" latinLnBrk="0" hangingPunct="1">
              <a:lnSpc>
                <a:spcPct val="100000"/>
              </a:lnSpc>
              <a:spcBef>
                <a:spcPct val="20000"/>
              </a:spcBef>
              <a:spcAft>
                <a:spcPts val="0"/>
              </a:spcAft>
              <a:buClrTx/>
              <a:buSzTx/>
              <a:buFont typeface="Arial"/>
              <a:buNone/>
              <a:tabLst/>
              <a:defRPr/>
            </a:pPr>
            <a:endParaRPr kumimoji="0" lang="en-US" sz="44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panose="020B0604020202020204" pitchFamily="34" charset="0"/>
            </a:endParaRPr>
          </a:p>
          <a:p>
            <a:pPr marL="0" marR="0" lvl="0" indent="0" algn="ctr" defTabSz="342900" rtl="0" eaLnBrk="1" fontAlgn="auto" latinLnBrk="0" hangingPunct="1">
              <a:lnSpc>
                <a:spcPct val="10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2172912"/>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a:extLst>
              <a:ext uri="{FF2B5EF4-FFF2-40B4-BE49-F238E27FC236}">
                <a16:creationId xmlns:a16="http://schemas.microsoft.com/office/drawing/2014/main" id="{61C8D3FA-B0D2-BB59-4415-5B46694049BD}"/>
              </a:ext>
            </a:extLst>
          </p:cNvPr>
          <p:cNvSpPr>
            <a:spLocks noGrp="1" noChangeArrowheads="1"/>
          </p:cNvSpPr>
          <p:nvPr>
            <p:ph type="title"/>
          </p:nvPr>
        </p:nvSpPr>
        <p:spPr>
          <a:xfrm>
            <a:off x="0" y="681038"/>
            <a:ext cx="3808413" cy="519112"/>
          </a:xfrm>
        </p:spPr>
        <p:txBody>
          <a:bodyPr/>
          <a:lstStyle/>
          <a:p>
            <a:pPr eaLnBrk="1" hangingPunct="1"/>
            <a:r>
              <a:rPr lang="en-US" altLang="en-US"/>
              <a:t>Planning Ahead</a:t>
            </a:r>
          </a:p>
        </p:txBody>
      </p:sp>
      <p:sp>
        <p:nvSpPr>
          <p:cNvPr id="3" name="Content Placeholder 2">
            <a:extLst>
              <a:ext uri="{FF2B5EF4-FFF2-40B4-BE49-F238E27FC236}">
                <a16:creationId xmlns:a16="http://schemas.microsoft.com/office/drawing/2014/main" id="{5C3B024A-031D-5313-EA38-17D42EE971CB}"/>
              </a:ext>
            </a:extLst>
          </p:cNvPr>
          <p:cNvSpPr>
            <a:spLocks noGrp="1"/>
          </p:cNvSpPr>
          <p:nvPr>
            <p:ph idx="1"/>
          </p:nvPr>
        </p:nvSpPr>
        <p:spPr/>
        <p:txBody>
          <a:bodyPr rtlCol="0">
            <a:normAutofit/>
          </a:bodyPr>
          <a:lstStyle/>
          <a:p>
            <a:pPr eaLnBrk="1" fontAlgn="auto" hangingPunct="1">
              <a:spcAft>
                <a:spcPts val="0"/>
              </a:spcAft>
              <a:defRPr/>
            </a:pPr>
            <a:r>
              <a:rPr lang="en-US" dirty="0">
                <a:solidFill>
                  <a:srgbClr val="1A1819"/>
                </a:solidFill>
                <a:highlight>
                  <a:srgbClr val="FFFF00"/>
                </a:highlight>
              </a:rPr>
              <a:t>Planning for the future </a:t>
            </a:r>
            <a:r>
              <a:rPr lang="en-US" dirty="0">
                <a:solidFill>
                  <a:srgbClr val="1A1819"/>
                </a:solidFill>
                <a:highlight>
                  <a:srgbClr val="F5F5F5"/>
                </a:highlight>
              </a:rPr>
              <a:t>and having difficult discussions now can provide a small bit of respite for survivors when a loved one passes.</a:t>
            </a:r>
          </a:p>
          <a:p>
            <a:pPr marL="0" indent="0" eaLnBrk="1" fontAlgn="auto" hangingPunct="1">
              <a:spcAft>
                <a:spcPts val="0"/>
              </a:spcAft>
              <a:buFont typeface="Arial" panose="020B0604020202020204" pitchFamily="34" charset="0"/>
              <a:buNone/>
              <a:defRPr/>
            </a:pPr>
            <a:endParaRPr lang="en-US" sz="1200" dirty="0">
              <a:solidFill>
                <a:srgbClr val="1A1819"/>
              </a:solidFill>
              <a:highlight>
                <a:srgbClr val="F5F5F5"/>
              </a:highlight>
            </a:endParaRPr>
          </a:p>
          <a:p>
            <a:pPr eaLnBrk="1" fontAlgn="auto" hangingPunct="1">
              <a:spcAft>
                <a:spcPts val="0"/>
              </a:spcAft>
              <a:defRPr/>
            </a:pPr>
            <a:r>
              <a:rPr lang="en-US" dirty="0">
                <a:solidFill>
                  <a:srgbClr val="1A1819"/>
                </a:solidFill>
                <a:highlight>
                  <a:srgbClr val="F5F5F5"/>
                </a:highlight>
              </a:rPr>
              <a:t>Counseling our veteran clients to create a folder that has a copy of their DD214, Advance Care Plan, life insurance policy and pre-need burial eligibility decision letter. Ensure loved ones know where to find it and what actions they need to take after your death.</a:t>
            </a:r>
          </a:p>
          <a:p>
            <a:pPr eaLnBrk="1" fontAlgn="auto" hangingPunct="1">
              <a:spcAft>
                <a:spcPts val="0"/>
              </a:spcAft>
              <a:defRPr/>
            </a:pPr>
            <a:r>
              <a:rPr lang="en-US" dirty="0">
                <a:solidFill>
                  <a:srgbClr val="1A1819"/>
                </a:solidFill>
                <a:highlight>
                  <a:srgbClr val="F5F5F5"/>
                </a:highlight>
              </a:rPr>
              <a:t>Contact information for an accredited representative should also be included. </a:t>
            </a:r>
          </a:p>
          <a:p>
            <a:pPr eaLnBrk="1" fontAlgn="auto" hangingPunct="1">
              <a:spcAft>
                <a:spcPts val="0"/>
              </a:spcAft>
              <a:defRPr/>
            </a:pPr>
            <a:endParaRPr lang="en-US" dirty="0"/>
          </a:p>
        </p:txBody>
      </p:sp>
      <p:sp>
        <p:nvSpPr>
          <p:cNvPr id="4" name="Slide Number Placeholder 3">
            <a:extLst>
              <a:ext uri="{FF2B5EF4-FFF2-40B4-BE49-F238E27FC236}">
                <a16:creationId xmlns:a16="http://schemas.microsoft.com/office/drawing/2014/main" id="{E219FD9C-CC2C-5B49-FD19-A5AE047E6D68}"/>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DF0C6A2-56CF-4B47-B298-7F481CF0D271}"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01825FAE-2388-E4BD-08BE-96E3E80AD497}"/>
              </a:ext>
            </a:extLst>
          </p:cNvPr>
          <p:cNvSpPr>
            <a:spLocks noGrp="1" noChangeArrowheads="1"/>
          </p:cNvSpPr>
          <p:nvPr>
            <p:ph type="title"/>
          </p:nvPr>
        </p:nvSpPr>
        <p:spPr>
          <a:xfrm>
            <a:off x="0" y="593725"/>
            <a:ext cx="3754438" cy="622300"/>
          </a:xfrm>
        </p:spPr>
        <p:txBody>
          <a:bodyPr/>
          <a:lstStyle/>
          <a:p>
            <a:pPr eaLnBrk="1" hangingPunct="1"/>
            <a:r>
              <a:rPr lang="en-US" altLang="en-US"/>
              <a:t>Burial Benefits</a:t>
            </a:r>
          </a:p>
        </p:txBody>
      </p:sp>
      <p:sp>
        <p:nvSpPr>
          <p:cNvPr id="140291" name="Content Placeholder 2">
            <a:extLst>
              <a:ext uri="{FF2B5EF4-FFF2-40B4-BE49-F238E27FC236}">
                <a16:creationId xmlns:a16="http://schemas.microsoft.com/office/drawing/2014/main" id="{107EBCB7-DBE9-2F92-39BB-E251002CDF3D}"/>
              </a:ext>
            </a:extLst>
          </p:cNvPr>
          <p:cNvSpPr>
            <a:spLocks noGrp="1" noChangeArrowheads="1"/>
          </p:cNvSpPr>
          <p:nvPr>
            <p:ph idx="1"/>
          </p:nvPr>
        </p:nvSpPr>
        <p:spPr>
          <a:xfrm>
            <a:off x="449263" y="1349375"/>
            <a:ext cx="11352212" cy="5484813"/>
          </a:xfrm>
        </p:spPr>
        <p:txBody>
          <a:bodyPr/>
          <a:lstStyle/>
          <a:p>
            <a:pPr eaLnBrk="1" hangingPunct="1"/>
            <a:r>
              <a:rPr lang="en-US" altLang="en-US">
                <a:solidFill>
                  <a:srgbClr val="003F72"/>
                </a:solidFill>
                <a:cs typeface="Times New Roman" panose="02020603050405020304" pitchFamily="18" charset="0"/>
              </a:rPr>
              <a:t>Service-related Death</a:t>
            </a:r>
          </a:p>
          <a:p>
            <a:pPr lvl="1" eaLnBrk="1" hangingPunct="1"/>
            <a:r>
              <a:rPr lang="en-US" altLang="en-US">
                <a:solidFill>
                  <a:srgbClr val="2E2E2E"/>
                </a:solidFill>
                <a:cs typeface="Times New Roman" panose="02020603050405020304" pitchFamily="18" charset="0"/>
              </a:rPr>
              <a:t>VA will pay up to $2,000 toward burial expenses for deaths on or after September 11, 2001, or up to $1,500 for deaths prior to September 11, 2001. If the Veteran is buried in a VA national cemetery, some or all of the cost of transporting the deceased may be reimbursed.</a:t>
            </a:r>
          </a:p>
          <a:p>
            <a:pPr eaLnBrk="1" hangingPunct="1"/>
            <a:r>
              <a:rPr lang="en-US" altLang="en-US">
                <a:solidFill>
                  <a:srgbClr val="003F72"/>
                </a:solidFill>
                <a:cs typeface="Times New Roman" panose="02020603050405020304" pitchFamily="18" charset="0"/>
              </a:rPr>
              <a:t>Non-service-related Death</a:t>
            </a:r>
          </a:p>
          <a:p>
            <a:pPr lvl="1" eaLnBrk="1" hangingPunct="1"/>
            <a:r>
              <a:rPr lang="en-US" altLang="en-US">
                <a:solidFill>
                  <a:srgbClr val="2E2E2E"/>
                </a:solidFill>
                <a:cs typeface="Times New Roman" panose="02020603050405020304" pitchFamily="18" charset="0"/>
              </a:rPr>
              <a:t>VA will pay up to $796 toward burial and funeral expenses for deaths on or after October 1, 2019 (if hospitalized by VA at time of death), or $300 toward burial and funeral expenses (if not hospitalized by VA at time of death), and a $796 plot-interment allowance (if not buried in a national cemetery). For deaths on or after December 1, 2001, but before October 1, 2011, VA will pay up to $300 toward burial and funeral expenses and a $300 plot-interment allowance. For deaths on or after April 1, 1988 but before October 1, 2011, VA will pay $300 toward burial and funeral expenses (for Veterans hospitalized by VA at the time of death).</a:t>
            </a:r>
          </a:p>
          <a:p>
            <a:pPr eaLnBrk="1" hangingPunct="1"/>
            <a:endParaRPr lang="en-US" altLang="en-US"/>
          </a:p>
        </p:txBody>
      </p:sp>
      <p:sp>
        <p:nvSpPr>
          <p:cNvPr id="140292" name="Slide Number Placeholder 3">
            <a:extLst>
              <a:ext uri="{FF2B5EF4-FFF2-40B4-BE49-F238E27FC236}">
                <a16:creationId xmlns:a16="http://schemas.microsoft.com/office/drawing/2014/main" id="{D6D0EF55-B759-E401-674D-C670BD256665}"/>
              </a:ext>
            </a:extLst>
          </p:cNvPr>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Times New Roman" panose="02020603050405020304" pitchFamily="18" charset="0"/>
              </a:defRPr>
            </a:lvl1pPr>
            <a:lvl2pPr marL="742950" indent="-285750">
              <a:lnSpc>
                <a:spcPct val="90000"/>
              </a:lnSpc>
              <a:spcBef>
                <a:spcPts val="500"/>
              </a:spcBef>
              <a:buFont typeface="Arial" panose="020B0604020202020204" pitchFamily="34" charset="0"/>
              <a:buChar char="•"/>
              <a:defRPr sz="2400">
                <a:solidFill>
                  <a:schemeClr val="tx1"/>
                </a:solidFill>
                <a:latin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solidFill>
                  <a:schemeClr val="tx1"/>
                </a:solidFill>
                <a:latin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solidFill>
                  <a:schemeClr val="tx1"/>
                </a:solidFill>
                <a:latin typeface="Times New Roman" panose="02020603050405020304" pitchFamily="18"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0ACDE13-3A61-4951-9300-F524A2BE928E}" type="slidenum">
              <a:rPr kumimoji="0" lang="en-US" altLang="en-US" sz="12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898989"/>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E854ACF8-056B-1578-8352-C0A13EA7D0C3}"/>
              </a:ext>
            </a:extLst>
          </p:cNvPr>
          <p:cNvSpPr>
            <a:spLocks noGrp="1" noChangeArrowheads="1"/>
          </p:cNvSpPr>
          <p:nvPr>
            <p:ph type="title"/>
          </p:nvPr>
        </p:nvSpPr>
        <p:spPr>
          <a:xfrm>
            <a:off x="0" y="541338"/>
            <a:ext cx="5797550" cy="657225"/>
          </a:xfrm>
        </p:spPr>
        <p:txBody>
          <a:bodyPr/>
          <a:lstStyle/>
          <a:p>
            <a:pPr eaLnBrk="1" hangingPunct="1"/>
            <a:r>
              <a:rPr lang="en-US" altLang="en-US"/>
              <a:t>Eligibility Requirements</a:t>
            </a:r>
          </a:p>
        </p:txBody>
      </p:sp>
      <p:sp>
        <p:nvSpPr>
          <p:cNvPr id="3" name="Content Placeholder 2">
            <a:extLst>
              <a:ext uri="{FF2B5EF4-FFF2-40B4-BE49-F238E27FC236}">
                <a16:creationId xmlns:a16="http://schemas.microsoft.com/office/drawing/2014/main" id="{7B076C8D-1C15-6E9A-B0F5-245D8AE4D125}"/>
              </a:ext>
            </a:extLst>
          </p:cNvPr>
          <p:cNvSpPr>
            <a:spLocks noGrp="1"/>
          </p:cNvSpPr>
          <p:nvPr>
            <p:ph idx="1"/>
          </p:nvPr>
        </p:nvSpPr>
        <p:spPr>
          <a:xfrm>
            <a:off x="808038" y="1501775"/>
            <a:ext cx="10575925" cy="4727575"/>
          </a:xfrm>
        </p:spPr>
        <p:txBody>
          <a:bodyPr rtlCol="0">
            <a:normAutofit fontScale="92500"/>
          </a:bodyPr>
          <a:lstStyle/>
          <a:p>
            <a:pPr eaLnBrk="1" hangingPunct="1">
              <a:spcAft>
                <a:spcPts val="0"/>
              </a:spcAft>
              <a:defRPr/>
            </a:pPr>
            <a:r>
              <a:rPr lang="en-US" dirty="0">
                <a:solidFill>
                  <a:srgbClr val="2E2E2E"/>
                </a:solidFill>
              </a:rPr>
              <a:t>You paid for a Veteran's burial or funeral, </a:t>
            </a:r>
            <a:r>
              <a:rPr lang="en-US" b="1" dirty="0">
                <a:solidFill>
                  <a:srgbClr val="2E2E2E"/>
                </a:solidFill>
              </a:rPr>
              <a:t>AND</a:t>
            </a:r>
            <a:endParaRPr lang="en-US" dirty="0">
              <a:solidFill>
                <a:srgbClr val="2E2E2E"/>
              </a:solidFill>
            </a:endParaRPr>
          </a:p>
          <a:p>
            <a:pPr eaLnBrk="1" hangingPunct="1">
              <a:spcAft>
                <a:spcPts val="0"/>
              </a:spcAft>
              <a:defRPr/>
            </a:pPr>
            <a:r>
              <a:rPr lang="en-US" dirty="0">
                <a:solidFill>
                  <a:srgbClr val="2E2E2E"/>
                </a:solidFill>
              </a:rPr>
              <a:t>You have not been reimbursed by another government agency or some other source, such as the deceased Veteran's employer, </a:t>
            </a:r>
            <a:r>
              <a:rPr lang="en-US" b="1" dirty="0">
                <a:solidFill>
                  <a:srgbClr val="2E2E2E"/>
                </a:solidFill>
              </a:rPr>
              <a:t>AND</a:t>
            </a:r>
            <a:endParaRPr lang="en-US" dirty="0">
              <a:solidFill>
                <a:srgbClr val="2E2E2E"/>
              </a:solidFill>
            </a:endParaRPr>
          </a:p>
          <a:p>
            <a:pPr eaLnBrk="1" hangingPunct="1">
              <a:spcAft>
                <a:spcPts val="0"/>
              </a:spcAft>
              <a:defRPr/>
            </a:pPr>
            <a:r>
              <a:rPr lang="en-US" dirty="0">
                <a:solidFill>
                  <a:srgbClr val="2E2E2E"/>
                </a:solidFill>
              </a:rPr>
              <a:t>The Veteran was discharged under conditions other than dishonorable, </a:t>
            </a:r>
            <a:r>
              <a:rPr lang="en-US" b="1" dirty="0">
                <a:solidFill>
                  <a:srgbClr val="2E2E2E"/>
                </a:solidFill>
              </a:rPr>
              <a:t>AND</a:t>
            </a:r>
            <a:endParaRPr lang="en-US" dirty="0">
              <a:solidFill>
                <a:srgbClr val="2E2E2E"/>
              </a:solidFill>
            </a:endParaRPr>
          </a:p>
          <a:p>
            <a:pPr marL="742950" lvl="1" indent="-285750" eaLnBrk="1" hangingPunct="1">
              <a:spcAft>
                <a:spcPts val="0"/>
              </a:spcAft>
              <a:defRPr/>
            </a:pPr>
            <a:r>
              <a:rPr lang="en-US" dirty="0">
                <a:solidFill>
                  <a:srgbClr val="2E2E2E"/>
                </a:solidFill>
              </a:rPr>
              <a:t>The Veteran died because of a service-related disability, </a:t>
            </a:r>
            <a:r>
              <a:rPr lang="en-US" b="1" dirty="0">
                <a:solidFill>
                  <a:srgbClr val="2E2E2E"/>
                </a:solidFill>
              </a:rPr>
              <a:t>OR</a:t>
            </a:r>
            <a:endParaRPr lang="en-US" dirty="0">
              <a:solidFill>
                <a:srgbClr val="2E2E2E"/>
              </a:solidFill>
            </a:endParaRPr>
          </a:p>
          <a:p>
            <a:pPr marL="742950" lvl="1" indent="-285750" eaLnBrk="1" hangingPunct="1">
              <a:spcAft>
                <a:spcPts val="0"/>
              </a:spcAft>
              <a:defRPr/>
            </a:pPr>
            <a:r>
              <a:rPr lang="en-US" dirty="0">
                <a:solidFill>
                  <a:srgbClr val="2E2E2E"/>
                </a:solidFill>
              </a:rPr>
              <a:t>The Veteran was receiving VA pension or compensation at the time of death, </a:t>
            </a:r>
            <a:r>
              <a:rPr lang="en-US" b="1" dirty="0">
                <a:solidFill>
                  <a:srgbClr val="2E2E2E"/>
                </a:solidFill>
              </a:rPr>
              <a:t>OR</a:t>
            </a:r>
            <a:endParaRPr lang="en-US" dirty="0">
              <a:solidFill>
                <a:srgbClr val="2E2E2E"/>
              </a:solidFill>
            </a:endParaRPr>
          </a:p>
          <a:p>
            <a:pPr marL="742950" lvl="1" indent="-285750" eaLnBrk="1" hangingPunct="1">
              <a:spcAft>
                <a:spcPts val="0"/>
              </a:spcAft>
              <a:defRPr/>
            </a:pPr>
            <a:r>
              <a:rPr lang="en-US" dirty="0">
                <a:solidFill>
                  <a:srgbClr val="2E2E2E"/>
                </a:solidFill>
              </a:rPr>
              <a:t>The Veteran was entitled to receive VA pension or compensation, but decided not to reduce his/her military retirement or disability pay, </a:t>
            </a:r>
            <a:r>
              <a:rPr lang="en-US" b="1" dirty="0">
                <a:solidFill>
                  <a:srgbClr val="2E2E2E"/>
                </a:solidFill>
              </a:rPr>
              <a:t>OR</a:t>
            </a:r>
            <a:endParaRPr lang="en-US" dirty="0">
              <a:solidFill>
                <a:srgbClr val="2E2E2E"/>
              </a:solidFill>
            </a:endParaRPr>
          </a:p>
          <a:p>
            <a:pPr marL="742950" lvl="1" indent="-285750" eaLnBrk="1" hangingPunct="1">
              <a:spcAft>
                <a:spcPts val="0"/>
              </a:spcAft>
              <a:defRPr/>
            </a:pPr>
            <a:r>
              <a:rPr lang="en-US" dirty="0">
                <a:solidFill>
                  <a:srgbClr val="2E2E2E"/>
                </a:solidFill>
              </a:rPr>
              <a:t>The Veteran died while hospitalized by VA, or while receiving care under VA contract at a non-VA facility, </a:t>
            </a:r>
            <a:r>
              <a:rPr lang="en-US" b="1" dirty="0">
                <a:solidFill>
                  <a:srgbClr val="2E2E2E"/>
                </a:solidFill>
              </a:rPr>
              <a:t>OR</a:t>
            </a:r>
            <a:endParaRPr lang="en-US" dirty="0">
              <a:solidFill>
                <a:srgbClr val="2E2E2E"/>
              </a:solidFill>
            </a:endParaRPr>
          </a:p>
          <a:p>
            <a:pPr marL="742950" lvl="1" indent="-285750" eaLnBrk="1" hangingPunct="1">
              <a:spcAft>
                <a:spcPts val="0"/>
              </a:spcAft>
              <a:defRPr/>
            </a:pPr>
            <a:r>
              <a:rPr lang="en-US" dirty="0">
                <a:solidFill>
                  <a:srgbClr val="2E2E2E"/>
                </a:solidFill>
              </a:rPr>
              <a:t>The Veteran died while traveling under proper authorization and at VA expense to or from a specified place for the purpose of examination, treatment, or care, </a:t>
            </a:r>
            <a:r>
              <a:rPr lang="en-US" b="1" dirty="0">
                <a:solidFill>
                  <a:srgbClr val="2E2E2E"/>
                </a:solidFill>
              </a:rPr>
              <a:t>OR</a:t>
            </a:r>
            <a:endParaRPr lang="en-US" dirty="0">
              <a:solidFill>
                <a:srgbClr val="2E2E2E"/>
              </a:solidFill>
            </a:endParaRPr>
          </a:p>
          <a:p>
            <a:pPr eaLnBrk="1" fontAlgn="auto" hangingPunct="1">
              <a:spcAft>
                <a:spcPts val="0"/>
              </a:spcAft>
              <a:defRPr/>
            </a:pPr>
            <a:endParaRPr lang="en-US" dirty="0"/>
          </a:p>
        </p:txBody>
      </p:sp>
      <p:sp>
        <p:nvSpPr>
          <p:cNvPr id="4" name="Slide Number Placeholder 3">
            <a:extLst>
              <a:ext uri="{FF2B5EF4-FFF2-40B4-BE49-F238E27FC236}">
                <a16:creationId xmlns:a16="http://schemas.microsoft.com/office/drawing/2014/main" id="{0F332F03-8934-B922-8B58-763BC4F8BE9A}"/>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557552B-46F3-4AEC-B82D-765C93AD7FA5}"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05CEE92C-1B7E-1274-97B6-6E7CD0DFE855}"/>
              </a:ext>
            </a:extLst>
          </p:cNvPr>
          <p:cNvSpPr>
            <a:spLocks noGrp="1" noChangeArrowheads="1"/>
          </p:cNvSpPr>
          <p:nvPr>
            <p:ph type="title"/>
          </p:nvPr>
        </p:nvSpPr>
        <p:spPr>
          <a:xfrm>
            <a:off x="0" y="681038"/>
            <a:ext cx="4143375" cy="547687"/>
          </a:xfrm>
        </p:spPr>
        <p:txBody>
          <a:bodyPr/>
          <a:lstStyle/>
          <a:p>
            <a:pPr eaLnBrk="1" hangingPunct="1"/>
            <a:r>
              <a:rPr lang="en-US" altLang="en-US"/>
              <a:t>Eligibility cont’d</a:t>
            </a:r>
          </a:p>
        </p:txBody>
      </p:sp>
      <p:sp>
        <p:nvSpPr>
          <p:cNvPr id="142339" name="Content Placeholder 2">
            <a:extLst>
              <a:ext uri="{FF2B5EF4-FFF2-40B4-BE49-F238E27FC236}">
                <a16:creationId xmlns:a16="http://schemas.microsoft.com/office/drawing/2014/main" id="{D2E00706-A354-1D64-7D0B-9E7E3439D4F2}"/>
              </a:ext>
            </a:extLst>
          </p:cNvPr>
          <p:cNvSpPr>
            <a:spLocks noGrp="1" noChangeArrowheads="1"/>
          </p:cNvSpPr>
          <p:nvPr>
            <p:ph idx="1"/>
          </p:nvPr>
        </p:nvSpPr>
        <p:spPr>
          <a:xfrm>
            <a:off x="838200" y="1609725"/>
            <a:ext cx="10515600" cy="4351338"/>
          </a:xfrm>
        </p:spPr>
        <p:txBody>
          <a:bodyPr/>
          <a:lstStyle/>
          <a:p>
            <a:pPr marL="742950" lvl="1" indent="-285750" eaLnBrk="1" hangingPunct="1"/>
            <a:r>
              <a:rPr lang="en-US" altLang="en-US">
                <a:solidFill>
                  <a:srgbClr val="2E2E2E"/>
                </a:solidFill>
              </a:rPr>
              <a:t>The Veteran had an original or reopened claim pending at the time of death and has been found entitled to compensation or pension from a date prior to the date or death, </a:t>
            </a:r>
            <a:r>
              <a:rPr lang="en-US" altLang="en-US" b="1">
                <a:solidFill>
                  <a:srgbClr val="2E2E2E"/>
                </a:solidFill>
              </a:rPr>
              <a:t>OR</a:t>
            </a:r>
            <a:endParaRPr lang="en-US" altLang="en-US">
              <a:solidFill>
                <a:srgbClr val="2E2E2E"/>
              </a:solidFill>
            </a:endParaRPr>
          </a:p>
          <a:p>
            <a:pPr marL="742950" lvl="1" indent="-285750" eaLnBrk="1" hangingPunct="1"/>
            <a:r>
              <a:rPr lang="en-US" altLang="en-US">
                <a:solidFill>
                  <a:srgbClr val="2E2E2E"/>
                </a:solidFill>
              </a:rPr>
              <a:t>The Veteran died on or after October 9, 1996, while a patient at a VA-approved state nursing home.</a:t>
            </a:r>
          </a:p>
          <a:p>
            <a:pPr eaLnBrk="1" hangingPunct="1"/>
            <a:r>
              <a:rPr lang="en-US" altLang="en-US" b="1">
                <a:solidFill>
                  <a:srgbClr val="2E2E2E"/>
                </a:solidFill>
              </a:rPr>
              <a:t>NOTE</a:t>
            </a:r>
            <a:r>
              <a:rPr lang="en-US" altLang="en-US">
                <a:solidFill>
                  <a:srgbClr val="2E2E2E"/>
                </a:solidFill>
              </a:rPr>
              <a:t>: VA does not pay burial benefits if the deceased:</a:t>
            </a:r>
          </a:p>
          <a:p>
            <a:pPr eaLnBrk="1" hangingPunct="1"/>
            <a:r>
              <a:rPr lang="en-US" altLang="en-US">
                <a:solidFill>
                  <a:srgbClr val="2E2E2E"/>
                </a:solidFill>
              </a:rPr>
              <a:t>Died during active military service, </a:t>
            </a:r>
            <a:r>
              <a:rPr lang="en-US" altLang="en-US" b="1">
                <a:solidFill>
                  <a:srgbClr val="2E2E2E"/>
                </a:solidFill>
              </a:rPr>
              <a:t>OR</a:t>
            </a:r>
            <a:endParaRPr lang="en-US" altLang="en-US">
              <a:solidFill>
                <a:srgbClr val="2E2E2E"/>
              </a:solidFill>
            </a:endParaRPr>
          </a:p>
          <a:p>
            <a:pPr eaLnBrk="1" hangingPunct="1"/>
            <a:r>
              <a:rPr lang="en-US" altLang="en-US">
                <a:solidFill>
                  <a:srgbClr val="2E2E2E"/>
                </a:solidFill>
              </a:rPr>
              <a:t>Was a member of Congress who died while holding office, </a:t>
            </a:r>
            <a:r>
              <a:rPr lang="en-US" altLang="en-US" b="1">
                <a:solidFill>
                  <a:srgbClr val="2E2E2E"/>
                </a:solidFill>
              </a:rPr>
              <a:t>OR</a:t>
            </a:r>
            <a:endParaRPr lang="en-US" altLang="en-US">
              <a:solidFill>
                <a:srgbClr val="2E2E2E"/>
              </a:solidFill>
            </a:endParaRPr>
          </a:p>
          <a:p>
            <a:pPr eaLnBrk="1" hangingPunct="1"/>
            <a:r>
              <a:rPr lang="en-US" altLang="en-US">
                <a:solidFill>
                  <a:srgbClr val="2E2E2E"/>
                </a:solidFill>
              </a:rPr>
              <a:t>Was a Federal prisoner</a:t>
            </a:r>
          </a:p>
          <a:p>
            <a:pPr eaLnBrk="1" hangingPunct="1"/>
            <a:endParaRPr lang="en-US" altLang="en-US"/>
          </a:p>
        </p:txBody>
      </p:sp>
      <p:sp>
        <p:nvSpPr>
          <p:cNvPr id="4" name="Slide Number Placeholder 3">
            <a:extLst>
              <a:ext uri="{FF2B5EF4-FFF2-40B4-BE49-F238E27FC236}">
                <a16:creationId xmlns:a16="http://schemas.microsoft.com/office/drawing/2014/main" id="{6F8AF8E9-161E-0A6E-0C9F-70FCF9F3E184}"/>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F4C1C3F-B196-4FE1-9C9A-CC3368142375}"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3E3E74ED-DA6B-1629-0AD1-4AC36F5F0B2B}"/>
              </a:ext>
            </a:extLst>
          </p:cNvPr>
          <p:cNvSpPr>
            <a:spLocks noGrp="1" noChangeArrowheads="1"/>
          </p:cNvSpPr>
          <p:nvPr>
            <p:ph type="title"/>
          </p:nvPr>
        </p:nvSpPr>
        <p:spPr>
          <a:xfrm>
            <a:off x="0" y="584200"/>
            <a:ext cx="5522913" cy="657225"/>
          </a:xfrm>
        </p:spPr>
        <p:txBody>
          <a:bodyPr/>
          <a:lstStyle/>
          <a:p>
            <a:pPr eaLnBrk="1" hangingPunct="1"/>
            <a:r>
              <a:rPr lang="en-US" altLang="en-US"/>
              <a:t>Evidence Requirements</a:t>
            </a:r>
          </a:p>
        </p:txBody>
      </p:sp>
      <p:sp>
        <p:nvSpPr>
          <p:cNvPr id="143363" name="Content Placeholder 2">
            <a:extLst>
              <a:ext uri="{FF2B5EF4-FFF2-40B4-BE49-F238E27FC236}">
                <a16:creationId xmlns:a16="http://schemas.microsoft.com/office/drawing/2014/main" id="{C0D4F000-5C56-C90B-294B-CFF046E64CF3}"/>
              </a:ext>
            </a:extLst>
          </p:cNvPr>
          <p:cNvSpPr>
            <a:spLocks noGrp="1" noChangeArrowheads="1"/>
          </p:cNvSpPr>
          <p:nvPr>
            <p:ph idx="1"/>
          </p:nvPr>
        </p:nvSpPr>
        <p:spPr/>
        <p:txBody>
          <a:bodyPr/>
          <a:lstStyle/>
          <a:p>
            <a:pPr eaLnBrk="1" hangingPunct="1"/>
            <a:r>
              <a:rPr lang="en-US" altLang="en-US">
                <a:solidFill>
                  <a:srgbClr val="2E2E2E"/>
                </a:solidFill>
              </a:rPr>
              <a:t>Acceptable proof of death </a:t>
            </a:r>
            <a:r>
              <a:rPr lang="en-US" altLang="en-US" b="1">
                <a:solidFill>
                  <a:srgbClr val="2E2E2E"/>
                </a:solidFill>
              </a:rPr>
              <a:t>AND</a:t>
            </a:r>
            <a:endParaRPr lang="en-US" altLang="en-US">
              <a:solidFill>
                <a:srgbClr val="2E2E2E"/>
              </a:solidFill>
            </a:endParaRPr>
          </a:p>
          <a:p>
            <a:pPr eaLnBrk="1" hangingPunct="1"/>
            <a:r>
              <a:rPr lang="en-US" altLang="en-US">
                <a:solidFill>
                  <a:srgbClr val="2E2E2E"/>
                </a:solidFill>
              </a:rPr>
              <a:t>Receipted bills that show that you made payment in whole or part, </a:t>
            </a:r>
            <a:r>
              <a:rPr lang="en-US" altLang="en-US" b="1">
                <a:solidFill>
                  <a:srgbClr val="2E2E2E"/>
                </a:solidFill>
              </a:rPr>
              <a:t>OR</a:t>
            </a:r>
            <a:endParaRPr lang="en-US" altLang="en-US">
              <a:solidFill>
                <a:srgbClr val="2E2E2E"/>
              </a:solidFill>
            </a:endParaRPr>
          </a:p>
          <a:p>
            <a:pPr eaLnBrk="1" hangingPunct="1"/>
            <a:r>
              <a:rPr lang="en-US" altLang="en-US">
                <a:solidFill>
                  <a:srgbClr val="2E2E2E"/>
                </a:solidFill>
              </a:rPr>
              <a:t>A statement of account, preferably on the printed billhead of the funeral director or cemetery owner. The statement of account must show:</a:t>
            </a:r>
          </a:p>
          <a:p>
            <a:pPr marL="742950" lvl="1" indent="-285750" eaLnBrk="1" hangingPunct="1"/>
            <a:r>
              <a:rPr lang="en-US" altLang="en-US">
                <a:solidFill>
                  <a:srgbClr val="2E2E2E"/>
                </a:solidFill>
              </a:rPr>
              <a:t>The name of the deceased Veteran for whom the services and merchandise were furnished, </a:t>
            </a:r>
            <a:r>
              <a:rPr lang="en-US" altLang="en-US" b="1">
                <a:solidFill>
                  <a:srgbClr val="2E2E2E"/>
                </a:solidFill>
              </a:rPr>
              <a:t>AND</a:t>
            </a:r>
            <a:endParaRPr lang="en-US" altLang="en-US">
              <a:solidFill>
                <a:srgbClr val="2E2E2E"/>
              </a:solidFill>
            </a:endParaRPr>
          </a:p>
          <a:p>
            <a:pPr marL="742950" lvl="1" indent="-285750" eaLnBrk="1" hangingPunct="1"/>
            <a:r>
              <a:rPr lang="en-US" altLang="en-US">
                <a:solidFill>
                  <a:srgbClr val="2E2E2E"/>
                </a:solidFill>
              </a:rPr>
              <a:t>The nature and cost of the services and merchandise, </a:t>
            </a:r>
            <a:r>
              <a:rPr lang="en-US" altLang="en-US" b="1">
                <a:solidFill>
                  <a:srgbClr val="2E2E2E"/>
                </a:solidFill>
              </a:rPr>
              <a:t>AND</a:t>
            </a:r>
            <a:endParaRPr lang="en-US" altLang="en-US">
              <a:solidFill>
                <a:srgbClr val="2E2E2E"/>
              </a:solidFill>
            </a:endParaRPr>
          </a:p>
          <a:p>
            <a:pPr marL="742950" lvl="1" indent="-285750" eaLnBrk="1" hangingPunct="1"/>
            <a:r>
              <a:rPr lang="en-US" altLang="en-US">
                <a:solidFill>
                  <a:srgbClr val="2E2E2E"/>
                </a:solidFill>
              </a:rPr>
              <a:t>All credits, </a:t>
            </a:r>
            <a:r>
              <a:rPr lang="en-US" altLang="en-US" b="1">
                <a:solidFill>
                  <a:srgbClr val="2E2E2E"/>
                </a:solidFill>
              </a:rPr>
              <a:t>AND</a:t>
            </a:r>
            <a:endParaRPr lang="en-US" altLang="en-US">
              <a:solidFill>
                <a:srgbClr val="2E2E2E"/>
              </a:solidFill>
            </a:endParaRPr>
          </a:p>
          <a:p>
            <a:pPr marL="742950" lvl="1" indent="-285750" eaLnBrk="1" hangingPunct="1"/>
            <a:r>
              <a:rPr lang="en-US" altLang="en-US">
                <a:solidFill>
                  <a:srgbClr val="2E2E2E"/>
                </a:solidFill>
              </a:rPr>
              <a:t>The amount of the unpaid balance, if any</a:t>
            </a:r>
          </a:p>
          <a:p>
            <a:pPr eaLnBrk="1" hangingPunct="1"/>
            <a:endParaRPr lang="en-US" altLang="en-US"/>
          </a:p>
        </p:txBody>
      </p:sp>
      <p:sp>
        <p:nvSpPr>
          <p:cNvPr id="4" name="Slide Number Placeholder 3">
            <a:extLst>
              <a:ext uri="{FF2B5EF4-FFF2-40B4-BE49-F238E27FC236}">
                <a16:creationId xmlns:a16="http://schemas.microsoft.com/office/drawing/2014/main" id="{2A24B472-690D-B878-029E-6524B37FDA6C}"/>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0AC635E7-66E9-4816-ADA1-91FD397906DC}"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D58BDD36-8EA1-A84D-2BB9-EDF8BAAD8A39}"/>
              </a:ext>
            </a:extLst>
          </p:cNvPr>
          <p:cNvSpPr>
            <a:spLocks noGrp="1" noChangeArrowheads="1"/>
          </p:cNvSpPr>
          <p:nvPr>
            <p:ph type="title"/>
          </p:nvPr>
        </p:nvSpPr>
        <p:spPr>
          <a:xfrm>
            <a:off x="0" y="576263"/>
            <a:ext cx="7588250" cy="657225"/>
          </a:xfrm>
        </p:spPr>
        <p:txBody>
          <a:bodyPr/>
          <a:lstStyle/>
          <a:p>
            <a:pPr eaLnBrk="1" hangingPunct="1"/>
            <a:r>
              <a:rPr lang="en-US" altLang="en-US"/>
              <a:t>How to apply for Burial Benefits</a:t>
            </a:r>
          </a:p>
        </p:txBody>
      </p:sp>
      <p:sp>
        <p:nvSpPr>
          <p:cNvPr id="145411" name="Content Placeholder 2">
            <a:extLst>
              <a:ext uri="{FF2B5EF4-FFF2-40B4-BE49-F238E27FC236}">
                <a16:creationId xmlns:a16="http://schemas.microsoft.com/office/drawing/2014/main" id="{A9DF4024-0265-3AF3-391F-8B6ACDEA87B8}"/>
              </a:ext>
            </a:extLst>
          </p:cNvPr>
          <p:cNvSpPr>
            <a:spLocks noGrp="1" noChangeArrowheads="1"/>
          </p:cNvSpPr>
          <p:nvPr>
            <p:ph idx="1"/>
          </p:nvPr>
        </p:nvSpPr>
        <p:spPr>
          <a:xfrm>
            <a:off x="838200" y="1825625"/>
            <a:ext cx="10515600" cy="3806825"/>
          </a:xfrm>
        </p:spPr>
        <p:txBody>
          <a:bodyPr/>
          <a:lstStyle/>
          <a:p>
            <a:pPr eaLnBrk="1" hangingPunct="1"/>
            <a:r>
              <a:rPr lang="en-US" altLang="en-US" dirty="0"/>
              <a:t>Accredited representative completes </a:t>
            </a:r>
            <a:r>
              <a:rPr lang="en-US" altLang="en-US" dirty="0">
                <a:highlight>
                  <a:srgbClr val="FFFF00"/>
                </a:highlight>
              </a:rPr>
              <a:t>VA Form 21P-530 </a:t>
            </a:r>
            <a:r>
              <a:rPr lang="en-US" altLang="en-US" dirty="0"/>
              <a:t>application for burial allowance and submits to the </a:t>
            </a:r>
            <a:r>
              <a:rPr lang="en-US" altLang="en-US" dirty="0">
                <a:highlight>
                  <a:srgbClr val="FFFF00"/>
                </a:highlight>
              </a:rPr>
              <a:t>Pension Management Center </a:t>
            </a:r>
            <a:r>
              <a:rPr lang="en-US" altLang="en-US" dirty="0"/>
              <a:t>for processing. </a:t>
            </a:r>
          </a:p>
          <a:p>
            <a:pPr eaLnBrk="1" hangingPunct="1"/>
            <a:endParaRPr lang="en-US" altLang="en-US" dirty="0"/>
          </a:p>
        </p:txBody>
      </p:sp>
      <p:sp>
        <p:nvSpPr>
          <p:cNvPr id="4" name="Slide Number Placeholder 3">
            <a:extLst>
              <a:ext uri="{FF2B5EF4-FFF2-40B4-BE49-F238E27FC236}">
                <a16:creationId xmlns:a16="http://schemas.microsoft.com/office/drawing/2014/main" id="{C15BE531-9992-7DE1-E7FE-E56681F5B46F}"/>
              </a:ext>
            </a:extLst>
          </p:cNvPr>
          <p:cNvSpPr>
            <a:spLocks noGrp="1"/>
          </p:cNvSpPr>
          <p:nvPr>
            <p:ph type="sldNum" sz="quarter" idx="12"/>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72182A0-D546-4E73-8740-5666DA6DAA3F}" type="slidenum">
              <a:rPr kumimoji="0" lang="en-US" sz="1200" b="0" i="0" u="none" strike="noStrike" kern="1200" cap="none" spc="0" normalizeH="0" baseline="0" noProof="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rPr>
              <a:pPr marL="0" marR="0" lvl="0" indent="0" algn="r" defTabSz="914400" rtl="0" eaLnBrk="0" fontAlgn="base" latinLnBrk="0" hangingPunct="0">
                <a:lnSpc>
                  <a:spcPct val="100000"/>
                </a:lnSpc>
                <a:spcBef>
                  <a:spcPct val="0"/>
                </a:spcBef>
                <a:spcAft>
                  <a:spcPct val="0"/>
                </a:spcAft>
                <a:buClrTx/>
                <a:buSzTx/>
                <a:buFontTx/>
                <a:buNone/>
                <a:tabLst/>
                <a:defRPr/>
              </a:pPr>
              <a:t>195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Times New Roman" panose="02020603050405020304" pitchFamily="18"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Title 1">
            <a:extLst>
              <a:ext uri="{FF2B5EF4-FFF2-40B4-BE49-F238E27FC236}">
                <a16:creationId xmlns:a16="http://schemas.microsoft.com/office/drawing/2014/main" id="{B8A89637-0340-B89B-5C10-AFBF5CC272A4}"/>
              </a:ext>
            </a:extLst>
          </p:cNvPr>
          <p:cNvSpPr>
            <a:spLocks noGrp="1" noChangeArrowheads="1"/>
          </p:cNvSpPr>
          <p:nvPr>
            <p:ph type="title"/>
          </p:nvPr>
        </p:nvSpPr>
        <p:spPr bwMode="auto">
          <a:xfrm>
            <a:off x="0" y="563563"/>
            <a:ext cx="4710113"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EOL &amp; Burial Recap</a:t>
            </a:r>
          </a:p>
        </p:txBody>
      </p:sp>
      <p:sp>
        <p:nvSpPr>
          <p:cNvPr id="112643" name="Content Placeholder 2">
            <a:extLst>
              <a:ext uri="{FF2B5EF4-FFF2-40B4-BE49-F238E27FC236}">
                <a16:creationId xmlns:a16="http://schemas.microsoft.com/office/drawing/2014/main" id="{4559C58C-5955-252A-9804-9B61EFBE6761}"/>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a:defRPr/>
            </a:pPr>
            <a:r>
              <a:rPr lang="en-US" altLang="en-US" dirty="0"/>
              <a:t>Be aware of the multiple ancillary benefits a veteran may be entitled to</a:t>
            </a:r>
          </a:p>
          <a:p>
            <a:pPr>
              <a:defRPr/>
            </a:pPr>
            <a:r>
              <a:rPr lang="en-US" altLang="en-US" dirty="0"/>
              <a:t>Check current criteria for eligibility as it may change</a:t>
            </a:r>
          </a:p>
          <a:p>
            <a:pPr>
              <a:defRPr/>
            </a:pPr>
            <a:r>
              <a:rPr lang="en-US" altLang="en-US" dirty="0"/>
              <a:t>REMEMBER:  Veterans don’t always know what they are entitled to.  </a:t>
            </a:r>
          </a:p>
          <a:p>
            <a:pPr marL="0" indent="0" algn="ctr">
              <a:buFont typeface="Arial" panose="020B0604020202020204" pitchFamily="34" charset="0"/>
              <a:buNone/>
              <a:defRPr/>
            </a:pPr>
            <a:r>
              <a:rPr lang="en-US" altLang="en-US" sz="4000" b="1" dirty="0"/>
              <a:t>They need YOU!</a:t>
            </a:r>
          </a:p>
        </p:txBody>
      </p:sp>
      <p:sp>
        <p:nvSpPr>
          <p:cNvPr id="2" name="Slide Number Placeholder 1">
            <a:extLst>
              <a:ext uri="{FF2B5EF4-FFF2-40B4-BE49-F238E27FC236}">
                <a16:creationId xmlns:a16="http://schemas.microsoft.com/office/drawing/2014/main" id="{042B780F-80E5-8B62-A732-94F6A214C439}"/>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DB43DAF-61FB-4A48-8431-52C0BA4FC246}"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14EDD32D-619C-7B40-4D0A-63BA7C0F541A}"/>
              </a:ext>
            </a:extLst>
          </p:cNvPr>
          <p:cNvSpPr>
            <a:spLocks noChangeArrowheads="1"/>
          </p:cNvSpPr>
          <p:nvPr/>
        </p:nvSpPr>
        <p:spPr bwMode="auto">
          <a:xfrm>
            <a:off x="4340225" y="2865438"/>
            <a:ext cx="5584825"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QUESTIONS?</a:t>
            </a:r>
          </a:p>
        </p:txBody>
      </p:sp>
      <p:sp>
        <p:nvSpPr>
          <p:cNvPr id="147459" name="Rectangle 3">
            <a:extLst>
              <a:ext uri="{FF2B5EF4-FFF2-40B4-BE49-F238E27FC236}">
                <a16:creationId xmlns:a16="http://schemas.microsoft.com/office/drawing/2014/main" id="{ED6F266E-9749-6A7C-7010-D9B57D15AC67}"/>
              </a:ext>
            </a:extLst>
          </p:cNvPr>
          <p:cNvSpPr>
            <a:spLocks noChangeArrowheads="1"/>
          </p:cNvSpPr>
          <p:nvPr/>
        </p:nvSpPr>
        <p:spPr bwMode="auto">
          <a:xfrm>
            <a:off x="7207250" y="4889500"/>
            <a:ext cx="4433888"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Todd Gruchalla </a:t>
            </a:r>
            <a:br>
              <a:rPr kumimoji="0" lang="en-US" altLang="en-US" sz="5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RQAS-WEST, NVS </a:t>
            </a:r>
            <a:b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September 2024</a:t>
            </a:r>
          </a:p>
        </p:txBody>
      </p:sp>
      <p:sp>
        <p:nvSpPr>
          <p:cNvPr id="2" name="Slide Number Placeholder 1">
            <a:extLst>
              <a:ext uri="{FF2B5EF4-FFF2-40B4-BE49-F238E27FC236}">
                <a16:creationId xmlns:a16="http://schemas.microsoft.com/office/drawing/2014/main" id="{2A95444F-6841-8157-CE5D-7B1A1AE3C07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89DC1B2-D49E-4DD4-8BBB-4FC150790316}"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overrideClrMapping bg1="lt1" tx1="dk1" bg2="lt2" tx2="dk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65ABB355-25C0-458D-CD46-BA941BC5973A}"/>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559A92-E48D-444C-897C-E47BCB8A31A0}" type="slidenum">
              <a:rPr kumimoji="0" lang="en-US" altLang="en-US" sz="1200" b="0" i="0" u="none" strike="noStrike" kern="1200" cap="none" spc="0" normalizeH="0" baseline="0" noProof="0" smtClean="0">
                <a:ln>
                  <a:noFill/>
                </a:ln>
                <a:solidFill>
                  <a:srgbClr val="898989"/>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898989"/>
              </a:solidFill>
              <a:effectLst/>
              <a:uLnTx/>
              <a:uFillTx/>
              <a:latin typeface="Calibri" panose="020F0502020204030204" pitchFamily="34" charset="0"/>
              <a:ea typeface="+mn-ea"/>
              <a:cs typeface="Arial" panose="020B0604020202020204" pitchFamily="34" charset="0"/>
            </a:endParaRPr>
          </a:p>
        </p:txBody>
      </p:sp>
      <p:sp>
        <p:nvSpPr>
          <p:cNvPr id="4099" name="Rectangle 3">
            <a:extLst>
              <a:ext uri="{FF2B5EF4-FFF2-40B4-BE49-F238E27FC236}">
                <a16:creationId xmlns:a16="http://schemas.microsoft.com/office/drawing/2014/main" id="{22B8388E-444B-5944-D86A-082DD771B814}"/>
              </a:ext>
            </a:extLst>
          </p:cNvPr>
          <p:cNvSpPr>
            <a:spLocks noChangeArrowheads="1"/>
          </p:cNvSpPr>
          <p:nvPr/>
        </p:nvSpPr>
        <p:spPr bwMode="auto">
          <a:xfrm>
            <a:off x="4298681" y="2558256"/>
            <a:ext cx="7772400" cy="2024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GUARD AND RESERVE BENEFITS</a:t>
            </a:r>
          </a:p>
        </p:txBody>
      </p:sp>
      <p:sp>
        <p:nvSpPr>
          <p:cNvPr id="4100" name="Rectangle 4">
            <a:extLst>
              <a:ext uri="{FF2B5EF4-FFF2-40B4-BE49-F238E27FC236}">
                <a16:creationId xmlns:a16="http://schemas.microsoft.com/office/drawing/2014/main" id="{7F6F64BC-BDAF-FC30-CFC8-6BAEF1E69FAC}"/>
              </a:ext>
            </a:extLst>
          </p:cNvPr>
          <p:cNvSpPr>
            <a:spLocks noChangeArrowheads="1"/>
          </p:cNvSpPr>
          <p:nvPr/>
        </p:nvSpPr>
        <p:spPr bwMode="auto">
          <a:xfrm>
            <a:off x="7712016" y="4970713"/>
            <a:ext cx="4359066" cy="138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Sandy Hogsed</a:t>
            </a:r>
            <a:br>
              <a:rPr kumimoji="0" lang="en-US" altLang="en-US" sz="5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Veterans of Foreign Wars</a:t>
            </a:r>
            <a:b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September 2024</a:t>
            </a:r>
          </a:p>
        </p:txBody>
      </p:sp>
    </p:spTree>
  </p:cSld>
  <p:clrMapOvr>
    <a:overrideClrMapping bg1="lt1" tx1="dk1" bg2="lt2" tx2="dk2" accent1="accent1" accent2="accent2" accent3="accent3" accent4="accent4" accent5="accent5" accent6="accent6" hlink="hlink" folHlink="folHlink"/>
  </p:clrMapOvr>
  <p:transition spd="slow"/>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228600" marR="0" lvl="0" indent="-228600" algn="l" defTabSz="914400" rtl="0" eaLnBrk="1" fontAlgn="base" latinLnBrk="0" hangingPunct="1">
              <a:lnSpc>
                <a:spcPct val="100000"/>
              </a:lnSpc>
              <a:spcBef>
                <a:spcPct val="0"/>
              </a:spcBef>
              <a:spcAft>
                <a:spcPct val="0"/>
              </a:spcAft>
              <a:buClrTx/>
              <a:buSzTx/>
              <a:buFontTx/>
              <a:buChar char="•"/>
              <a:tabLst/>
              <a:defRPr/>
            </a:pP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F9B7C87B-D686-1454-55FA-3F1546B99B24}"/>
              </a:ext>
            </a:extLst>
          </p:cNvPr>
          <p:cNvSpPr txBox="1"/>
          <p:nvPr/>
        </p:nvSpPr>
        <p:spPr>
          <a:xfrm>
            <a:off x="809625" y="1600200"/>
            <a:ext cx="10572750" cy="3970318"/>
          </a:xfrm>
          <a:prstGeom prst="rect">
            <a:avLst/>
          </a:prstGeom>
          <a:noFill/>
        </p:spPr>
        <p:txBody>
          <a:bodyPr wrap="square">
            <a:spAutoFit/>
          </a:body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Understanding Different Types of Military Duty and Their Impact on VA Benefits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National Guard and Reserve Members</a:t>
            </a: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1200" cap="none" spc="0" normalizeH="0" baseline="0" noProof="0" dirty="0">
              <a:ln>
                <a:noFill/>
              </a:ln>
              <a:solidFill>
                <a:srgbClr val="000000"/>
              </a:solidFill>
              <a:effectLst/>
              <a:uLnTx/>
              <a:uFillTx/>
              <a:latin typeface="Times New Roman"/>
              <a:ea typeface="+mn-ea"/>
              <a:cs typeface="Arial"/>
            </a:endParaRPr>
          </a:p>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4" name="Picture 3">
            <a:extLst>
              <a:ext uri="{FF2B5EF4-FFF2-40B4-BE49-F238E27FC236}">
                <a16:creationId xmlns:a16="http://schemas.microsoft.com/office/drawing/2014/main" id="{04FC62AB-40C4-141A-64FF-65F280372A9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787" y="4701636"/>
            <a:ext cx="4616328" cy="1680003"/>
          </a:xfrm>
          <a:prstGeom prst="rect">
            <a:avLst/>
          </a:prstGeom>
          <a:noFill/>
        </p:spPr>
      </p:pic>
      <p:pic>
        <p:nvPicPr>
          <p:cNvPr id="5" name="Picture 4" descr="A logo of a soldier holding a rifle&#10;&#10;Description automatically generated">
            <a:extLst>
              <a:ext uri="{FF2B5EF4-FFF2-40B4-BE49-F238E27FC236}">
                <a16:creationId xmlns:a16="http://schemas.microsoft.com/office/drawing/2014/main" id="{B7E777EA-3723-E88A-651B-67F8FB626AE9}"/>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9115" y="4893424"/>
            <a:ext cx="1395777" cy="1395777"/>
          </a:xfrm>
          <a:prstGeom prst="rect">
            <a:avLst/>
          </a:prstGeom>
          <a:noFill/>
          <a:ln>
            <a:noFill/>
          </a:ln>
        </p:spPr>
      </p:pic>
      <p:pic>
        <p:nvPicPr>
          <p:cNvPr id="6" name="Picture 5" descr="A group of logos with a blue circle and a white circle with a white circle with a blue circle with a white circle with a white circle with a white circle with a white circle with a blue&#10;&#10;Description automatically generated">
            <a:extLst>
              <a:ext uri="{FF2B5EF4-FFF2-40B4-BE49-F238E27FC236}">
                <a16:creationId xmlns:a16="http://schemas.microsoft.com/office/drawing/2014/main" id="{543E4FE8-F840-6C8F-3C23-7138C9B83E5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911731" y="4621164"/>
            <a:ext cx="4876799" cy="1774613"/>
          </a:xfrm>
          <a:prstGeom prst="rect">
            <a:avLst/>
          </a:prstGeom>
          <a:noFill/>
        </p:spPr>
      </p:pic>
      <p:sp>
        <p:nvSpPr>
          <p:cNvPr id="2" name="TextBox 1">
            <a:extLst>
              <a:ext uri="{FF2B5EF4-FFF2-40B4-BE49-F238E27FC236}">
                <a16:creationId xmlns:a16="http://schemas.microsoft.com/office/drawing/2014/main" id="{2C18AEAB-8B2B-86AA-2E0A-CB92D0893941}"/>
              </a:ext>
            </a:extLst>
          </p:cNvPr>
          <p:cNvSpPr txBox="1"/>
          <p:nvPr/>
        </p:nvSpPr>
        <p:spPr>
          <a:xfrm>
            <a:off x="0" y="462996"/>
            <a:ext cx="4761781"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Purpose</a:t>
            </a:r>
          </a:p>
        </p:txBody>
      </p:sp>
    </p:spTree>
    <p:extLst>
      <p:ext uri="{BB962C8B-B14F-4D97-AF65-F5344CB8AC3E}">
        <p14:creationId xmlns:p14="http://schemas.microsoft.com/office/powerpoint/2010/main" val="1462295222"/>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AFBBE30-555A-262D-5F94-365028B9CD09}"/>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2</a:t>
            </a:fld>
            <a:endParaRPr lang="en-US" dirty="0">
              <a:solidFill>
                <a:prstClr val="white"/>
              </a:solidFill>
            </a:endParaRPr>
          </a:p>
        </p:txBody>
      </p:sp>
      <p:sp>
        <p:nvSpPr>
          <p:cNvPr id="3" name="Title 2">
            <a:extLst>
              <a:ext uri="{FF2B5EF4-FFF2-40B4-BE49-F238E27FC236}">
                <a16:creationId xmlns:a16="http://schemas.microsoft.com/office/drawing/2014/main" id="{1222938E-C8DA-0638-3362-BD5B489FF261}"/>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6811D2D4-9065-24A9-55E2-A20553675BC9}"/>
              </a:ext>
            </a:extLst>
          </p:cNvPr>
          <p:cNvPicPr>
            <a:picLocks noChangeAspect="1"/>
          </p:cNvPicPr>
          <p:nvPr/>
        </p:nvPicPr>
        <p:blipFill>
          <a:blip r:embed="rId2"/>
          <a:stretch>
            <a:fillRect/>
          </a:stretch>
        </p:blipFill>
        <p:spPr>
          <a:xfrm>
            <a:off x="2071126" y="833075"/>
            <a:ext cx="8049748" cy="5191850"/>
          </a:xfrm>
          <a:prstGeom prst="rect">
            <a:avLst/>
          </a:prstGeom>
        </p:spPr>
      </p:pic>
      <p:sp>
        <p:nvSpPr>
          <p:cNvPr id="6" name="Rectangle: Rounded Corners 5">
            <a:extLst>
              <a:ext uri="{FF2B5EF4-FFF2-40B4-BE49-F238E27FC236}">
                <a16:creationId xmlns:a16="http://schemas.microsoft.com/office/drawing/2014/main" id="{3302B8DD-2F22-69B5-7F57-B1D1A0876170}"/>
              </a:ext>
            </a:extLst>
          </p:cNvPr>
          <p:cNvSpPr/>
          <p:nvPr/>
        </p:nvSpPr>
        <p:spPr>
          <a:xfrm>
            <a:off x="6400800" y="1427967"/>
            <a:ext cx="1878904" cy="4684734"/>
          </a:xfrm>
          <a:prstGeom prst="roundRect">
            <a:avLst/>
          </a:prstGeom>
          <a:solidFill>
            <a:srgbClr val="FF0000">
              <a:alpha val="14118"/>
            </a:srgbClr>
          </a:solidFill>
          <a:ln w="571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03176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35C8B5-A703-B6BA-8D28-11D2EE51E8BD}"/>
              </a:ext>
            </a:extLst>
          </p:cNvPr>
          <p:cNvSpPr>
            <a:spLocks noGrp="1"/>
          </p:cNvSpPr>
          <p:nvPr>
            <p:ph type="title"/>
          </p:nvPr>
        </p:nvSpPr>
        <p:spPr/>
        <p:txBody>
          <a:bodyPr/>
          <a:lstStyle/>
          <a:p>
            <a:r>
              <a:rPr lang="en-US" dirty="0"/>
              <a:t>Debt Establishment</a:t>
            </a:r>
          </a:p>
        </p:txBody>
      </p:sp>
      <p:sp>
        <p:nvSpPr>
          <p:cNvPr id="3" name="Slide Number Placeholder 2">
            <a:extLst>
              <a:ext uri="{FF2B5EF4-FFF2-40B4-BE49-F238E27FC236}">
                <a16:creationId xmlns:a16="http://schemas.microsoft.com/office/drawing/2014/main" id="{07DCAE76-9348-A103-7872-5389786F3B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graphicFrame>
        <p:nvGraphicFramePr>
          <p:cNvPr id="4" name="Content Placeholder 3">
            <a:extLst>
              <a:ext uri="{FF2B5EF4-FFF2-40B4-BE49-F238E27FC236}">
                <a16:creationId xmlns:a16="http://schemas.microsoft.com/office/drawing/2014/main" id="{0B12CA17-B1A8-F443-9265-14E6A98EEFCB}"/>
              </a:ext>
            </a:extLst>
          </p:cNvPr>
          <p:cNvGraphicFramePr>
            <a:graphicFrameLocks/>
          </p:cNvGraphicFramePr>
          <p:nvPr/>
        </p:nvGraphicFramePr>
        <p:xfrm>
          <a:off x="1219200" y="1219200"/>
          <a:ext cx="97536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31823167"/>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200</a:t>
            </a:fld>
            <a:endPar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3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10838" y="525065"/>
            <a:ext cx="3140015" cy="711993"/>
          </a:xfrm>
        </p:spPr>
        <p:txBody>
          <a:bodyPr>
            <a:no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Aptos" panose="020B0004020202020204" pitchFamily="34" charset="0"/>
                <a:ea typeface="+mn-ea"/>
                <a:cs typeface="Arial"/>
              </a:rPr>
              <a:t>Overview</a:t>
            </a:r>
            <a:endParaRPr kumimoji="0" lang="en-US" sz="3600" b="0" i="0" u="none" strike="noStrike" kern="1200" cap="none" spc="0" normalizeH="0" baseline="0" noProof="0" dirty="0">
              <a:ln>
                <a:noFill/>
              </a:ln>
              <a:solidFill>
                <a:srgbClr val="000000"/>
              </a:solidFill>
              <a:effectLst/>
              <a:uLnTx/>
              <a:uFillTx/>
              <a:latin typeface="Aptos" panose="020B0004020202020204" pitchFamily="34" charset="0"/>
              <a:ea typeface="+mn-ea"/>
              <a:cs typeface="Arial"/>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nvPr>
        </p:nvGraphicFramePr>
        <p:xfrm>
          <a:off x="187569" y="1284683"/>
          <a:ext cx="11734800" cy="557331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85678199"/>
      </p:ext>
    </p:extLst>
  </p:cSld>
  <p:clrMapOvr>
    <a:overrideClrMapping bg1="lt1" tx1="dk1" bg2="lt2" tx2="dk2" accent1="accent1" accent2="accent2" accent3="accent3" accent4="accent4" accent5="accent5" accent6="accent6" hlink="hlink" folHlink="folHlink"/>
  </p:clrMapOvr>
  <p:transition spd="slow"/>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8C6D8247-07B1-B705-9835-F6F0F116D6F2}"/>
              </a:ext>
            </a:extLst>
          </p:cNvPr>
          <p:cNvSpPr>
            <a:spLocks noGrp="1"/>
          </p:cNvSpPr>
          <p:nvPr>
            <p:ph type="title"/>
          </p:nvPr>
        </p:nvSpPr>
        <p:spPr>
          <a:xfrm>
            <a:off x="-1" y="596526"/>
            <a:ext cx="6495691" cy="618286"/>
          </a:xfrm>
        </p:spPr>
        <p:txBody>
          <a:bodyPr/>
          <a:lstStyle/>
          <a:p>
            <a:r>
              <a:rPr kumimoji="0" lang="en-US" alt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Acronyms/Abbreviations</a:t>
            </a:r>
            <a:endParaRPr lang="en-US" sz="44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2E02ACE9-347F-1D61-852B-E5F44F93DA76}"/>
              </a:ext>
            </a:extLst>
          </p:cNvPr>
          <p:cNvSpPr>
            <a:spLocks noGrp="1"/>
          </p:cNvSpPr>
          <p:nvPr>
            <p:ph idx="1"/>
          </p:nvPr>
        </p:nvSpPr>
        <p:spPr/>
        <p:txBody>
          <a:bodyPr/>
          <a:lstStyle/>
          <a:p>
            <a:pPr>
              <a:defRPr/>
            </a:pPr>
            <a:r>
              <a:rPr lang="en-US" altLang="en-US" sz="2800" dirty="0">
                <a:solidFill>
                  <a:srgbClr val="000000"/>
                </a:solidFill>
                <a:latin typeface="Arial" panose="020B0604020202020204" pitchFamily="34" charset="0"/>
                <a:cs typeface="Arial" panose="020B0604020202020204" pitchFamily="34" charset="0"/>
              </a:rPr>
              <a:t>ACDUTRA - Active duty for training purposes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INACDUTRA</a:t>
            </a:r>
            <a:r>
              <a:rPr lang="en-US" altLang="en-US" sz="2800" dirty="0">
                <a:solidFill>
                  <a:srgbClr val="000000"/>
                </a:solidFill>
                <a:latin typeface="Arial" panose="020B0604020202020204" pitchFamily="34" charset="0"/>
                <a:cs typeface="Arial" panose="020B0604020202020204" pitchFamily="34" charset="0"/>
              </a:rPr>
              <a:t> or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IDT – Inactive duty for training</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altLang="en-US" sz="2800" dirty="0">
                <a:solidFill>
                  <a:srgbClr val="000000"/>
                </a:solidFill>
                <a:latin typeface="Arial" panose="020B0604020202020204" pitchFamily="34" charset="0"/>
                <a:cs typeface="Arial" panose="020B0604020202020204" pitchFamily="34" charset="0"/>
              </a:rPr>
              <a:t>IADT – Initial Active-Duty Training (think boot camp and AIT)</a:t>
            </a:r>
            <a:endPar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ADS – Active-Duty support</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ADSW – Active Duty special work service</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AGR – Active Guard Reserve</a:t>
            </a:r>
          </a:p>
          <a:p>
            <a:pPr marL="0" indent="0">
              <a:buNone/>
            </a:pPr>
            <a:endParaRPr lang="en-US" dirty="0"/>
          </a:p>
        </p:txBody>
      </p:sp>
    </p:spTree>
    <p:extLst>
      <p:ext uri="{BB962C8B-B14F-4D97-AF65-F5344CB8AC3E}">
        <p14:creationId xmlns:p14="http://schemas.microsoft.com/office/powerpoint/2010/main" val="237765664"/>
      </p:ext>
    </p:extLst>
  </p:cSld>
  <p:clrMapOvr>
    <a:masterClrMapping/>
  </p:clrMapOvr>
  <p:transition spd="slow"/>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469D654-74B2-3D67-86C5-45DE2891B860}"/>
              </a:ext>
            </a:extLst>
          </p:cNvPr>
          <p:cNvSpPr>
            <a:spLocks noGrp="1"/>
          </p:cNvSpPr>
          <p:nvPr>
            <p:ph type="title"/>
          </p:nvPr>
        </p:nvSpPr>
        <p:spPr>
          <a:xfrm>
            <a:off x="0" y="586597"/>
            <a:ext cx="9083615" cy="655607"/>
          </a:xfrm>
        </p:spPr>
        <p:txBody>
          <a:bodyPr/>
          <a:lstStyle/>
          <a:p>
            <a:r>
              <a:rPr lang="en-US" dirty="0">
                <a:latin typeface="Arial" panose="020B0604020202020204" pitchFamily="34" charset="0"/>
                <a:cs typeface="Arial" panose="020B0604020202020204" pitchFamily="34" charset="0"/>
              </a:rPr>
              <a:t>References: Verifying Veteran Status</a:t>
            </a:r>
          </a:p>
        </p:txBody>
      </p:sp>
      <p:sp>
        <p:nvSpPr>
          <p:cNvPr id="5" name="Content Placeholder 4">
            <a:extLst>
              <a:ext uri="{FF2B5EF4-FFF2-40B4-BE49-F238E27FC236}">
                <a16:creationId xmlns:a16="http://schemas.microsoft.com/office/drawing/2014/main" id="{A4D7BC62-13F6-CE7F-2EA0-D08501477F23}"/>
              </a:ext>
            </a:extLst>
          </p:cNvPr>
          <p:cNvSpPr>
            <a:spLocks noGrp="1"/>
          </p:cNvSpPr>
          <p:nvPr>
            <p:ph idx="1"/>
          </p:nvPr>
        </p:nvSpPr>
        <p:spPr/>
        <p:txBody>
          <a:bodyPr/>
          <a:lstStyle/>
          <a:p>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38 CFR 3.6 -- Duty periods.</a:t>
            </a:r>
            <a:endParaRPr lang="en-US" sz="2800" dirty="0">
              <a:solidFill>
                <a:srgbClr val="0070C0"/>
              </a:solidFill>
              <a:latin typeface="Arial Nova" panose="020B0504020202020204" pitchFamily="34" charset="0"/>
            </a:endParaRP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4">
                  <a:extLst>
                    <a:ext uri="{A12FA001-AC4F-418D-AE19-62706E023703}">
                      <ahyp:hlinkClr xmlns:ahyp="http://schemas.microsoft.com/office/drawing/2018/hyperlinkcolor" val="tx"/>
                    </a:ext>
                  </a:extLst>
                </a:hlinkClick>
              </a:rPr>
              <a:t>32 U.S.C. 316</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5">
                  <a:extLst>
                    <a:ext uri="{A12FA001-AC4F-418D-AE19-62706E023703}">
                      <ahyp:hlinkClr xmlns:ahyp="http://schemas.microsoft.com/office/drawing/2018/hyperlinkcolor" val="tx"/>
                    </a:ext>
                  </a:extLst>
                </a:hlinkClick>
              </a:rPr>
              <a:t>502</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6">
                  <a:extLst>
                    <a:ext uri="{A12FA001-AC4F-418D-AE19-62706E023703}">
                      <ahyp:hlinkClr xmlns:ahyp="http://schemas.microsoft.com/office/drawing/2018/hyperlinkcolor" val="tx"/>
                    </a:ext>
                  </a:extLst>
                </a:hlinkClick>
              </a:rPr>
              <a:t>503</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7">
                  <a:extLst>
                    <a:ext uri="{A12FA001-AC4F-418D-AE19-62706E023703}">
                      <ahyp:hlinkClr xmlns:ahyp="http://schemas.microsoft.com/office/drawing/2018/hyperlinkcolor" val="tx"/>
                    </a:ext>
                  </a:extLst>
                </a:hlinkClick>
              </a:rPr>
              <a:t>504</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rPr>
              <a:t>, or </a:t>
            </a:r>
            <a:r>
              <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hlinkClick r:id="rId8">
                  <a:extLst>
                    <a:ext uri="{A12FA001-AC4F-418D-AE19-62706E023703}">
                      <ahyp:hlinkClr xmlns:ahyp="http://schemas.microsoft.com/office/drawing/2018/hyperlinkcolor" val="tx"/>
                    </a:ext>
                  </a:extLst>
                </a:hlinkClick>
              </a:rPr>
              <a:t>505</a:t>
            </a:r>
            <a:endParaRPr kumimoji="0" lang="en-US" sz="2800" i="0" u="sng" strike="noStrike" kern="1200" cap="none" spc="0" normalizeH="0" baseline="0" noProof="0" dirty="0">
              <a:ln>
                <a:noFill/>
              </a:ln>
              <a:solidFill>
                <a:srgbClr val="0070C0"/>
              </a:solidFill>
              <a:effectLst/>
              <a:uLnTx/>
              <a:uFillTx/>
              <a:latin typeface="Arial Nova" panose="020B0504020202020204" pitchFamily="34" charset="0"/>
              <a:cs typeface="Arial"/>
            </a:endParaRPr>
          </a:p>
          <a:p>
            <a:r>
              <a:rPr lang="en-US" sz="2800" u="sng" dirty="0">
                <a:solidFill>
                  <a:srgbClr val="0070C0"/>
                </a:solidFill>
                <a:latin typeface="Arial Nova" panose="020B0504020202020204" pitchFamily="34" charset="0"/>
                <a:hlinkClick r:id="rId9">
                  <a:extLst>
                    <a:ext uri="{A12FA001-AC4F-418D-AE19-62706E023703}">
                      <ahyp:hlinkClr xmlns:ahyp="http://schemas.microsoft.com/office/drawing/2018/hyperlinkcolor" val="tx"/>
                    </a:ext>
                  </a:extLst>
                </a:hlinkClick>
              </a:rPr>
              <a:t>37 U.S.C. 206</a:t>
            </a:r>
            <a:endParaRPr lang="en-US" sz="2800" u="sng" dirty="0">
              <a:solidFill>
                <a:srgbClr val="0070C0"/>
              </a:solidFill>
              <a:latin typeface="Arial Nova" panose="020B0504020202020204" pitchFamily="34" charset="0"/>
            </a:endParaRPr>
          </a:p>
          <a:p>
            <a:r>
              <a:rPr lang="en-US" sz="2800" dirty="0">
                <a:latin typeface="Arial Nova" panose="020B0504020202020204" pitchFamily="34" charset="0"/>
                <a:hlinkClick r:id="rId10"/>
              </a:rPr>
              <a:t>38 CFR 3.12a -- Minimum active-duty service requirement.</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1378145672"/>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6F4D5D11-79E1-F223-AD93-530920C26753}"/>
              </a:ext>
            </a:extLst>
          </p:cNvPr>
          <p:cNvSpPr>
            <a:spLocks noGrp="1"/>
          </p:cNvSpPr>
          <p:nvPr>
            <p:ph type="title"/>
          </p:nvPr>
        </p:nvSpPr>
        <p:spPr>
          <a:xfrm>
            <a:off x="0" y="697722"/>
            <a:ext cx="8610600" cy="556403"/>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References: Verifying Veteran Status</a:t>
            </a:r>
            <a:endParaRPr lang="en-US" dirty="0">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410CC48E-FB67-CBB2-AC55-380985DF51BC}"/>
              </a:ext>
            </a:extLst>
          </p:cNvPr>
          <p:cNvSpPr>
            <a:spLocks noGrp="1"/>
          </p:cNvSpPr>
          <p:nvPr>
            <p:ph idx="1"/>
          </p:nvPr>
        </p:nvSpPr>
        <p:spPr>
          <a:xfrm>
            <a:off x="257175" y="1381125"/>
            <a:ext cx="11096625" cy="4795838"/>
          </a:xfrm>
        </p:spPr>
        <p:txBody>
          <a:bodyPr/>
          <a:lstStyle/>
          <a:p>
            <a:r>
              <a:rPr lang="en-US" sz="2800" dirty="0">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M21-1MR, Part III, Subpart </a:t>
            </a:r>
            <a:r>
              <a:rPr lang="en-US" sz="2800" dirty="0" err="1">
                <a:solidFill>
                  <a:srgbClr val="0563C1"/>
                </a:solidFill>
                <a:latin typeface="Arial Nova" panose="020B0504020202020204" pitchFamily="34" charset="0"/>
                <a:hlinkClick r:id="rId3">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3">
                  <a:extLst>
                    <a:ext uri="{A12FA001-AC4F-418D-AE19-62706E023703}">
                      <ahyp:hlinkClr xmlns:ahyp="http://schemas.microsoft.com/office/drawing/2018/hyperlinkcolor" val="tx"/>
                    </a:ext>
                  </a:extLst>
                </a:hlinkClick>
              </a:rPr>
              <a:t>, Chapter 1, Section A - Establishing Veteran Status </a:t>
            </a:r>
            <a:endParaRPr lang="en-US" sz="2800" dirty="0">
              <a:solidFill>
                <a:srgbClr val="0070C0"/>
              </a:solidFill>
              <a:latin typeface="Arial Nova" panose="020B0504020202020204" pitchFamily="34" charset="0"/>
            </a:endParaRPr>
          </a:p>
          <a:p>
            <a:r>
              <a:rPr lang="en-US" sz="2800"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M21-1MR, </a:t>
            </a:r>
            <a:r>
              <a:rPr lang="en-US" sz="2800" u="sng" dirty="0">
                <a:solidFill>
                  <a:srgbClr val="0070C0"/>
                </a:solidFill>
                <a:latin typeface="Arial Nova" panose="020B0504020202020204" pitchFamily="34" charset="0"/>
                <a:hlinkClick r:id="rId4">
                  <a:extLst>
                    <a:ext uri="{A12FA001-AC4F-418D-AE19-62706E023703}">
                      <ahyp:hlinkClr xmlns:ahyp="http://schemas.microsoft.com/office/drawing/2018/hyperlinkcolor" val="tx"/>
                    </a:ext>
                  </a:extLst>
                </a:hlinkClick>
              </a:rPr>
              <a:t>Part-III-Subpart I Chapter 1 Section A Establishing-Veteran-Status, #3</a:t>
            </a:r>
            <a:r>
              <a:rPr lang="en-US" sz="2800" u="sng" dirty="0">
                <a:solidFill>
                  <a:srgbClr val="0070C0"/>
                </a:solidFill>
                <a:latin typeface="Arial Nova" panose="020B0504020202020204" pitchFamily="34" charset="0"/>
              </a:rPr>
              <a:t> </a:t>
            </a:r>
            <a:r>
              <a:rPr lang="en-US" sz="2800" b="1" u="sng" dirty="0">
                <a:solidFill>
                  <a:srgbClr val="FF0000"/>
                </a:solidFill>
                <a:latin typeface="Arial Nova" panose="020B0504020202020204" pitchFamily="34" charset="0"/>
              </a:rPr>
              <a:t>(Duty Status and Eligibility of Reservists)</a:t>
            </a:r>
          </a:p>
          <a:p>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M21-1, Part III, Subpart </a:t>
            </a:r>
            <a:r>
              <a:rPr lang="en-US" sz="2800" dirty="0" err="1">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 Chapter 1, Section A - Establishing </a:t>
            </a:r>
            <a:r>
              <a:rPr lang="en-US" sz="2800" u="sng" dirty="0">
                <a:solidFill>
                  <a:srgbClr val="0070C0"/>
                </a:solidFill>
                <a:latin typeface="Arial Nova" panose="020B0504020202020204" pitchFamily="34" charset="0"/>
                <a:hlinkClick r:id="rId5">
                  <a:extLst>
                    <a:ext uri="{A12FA001-AC4F-418D-AE19-62706E023703}">
                      <ahyp:hlinkClr xmlns:ahyp="http://schemas.microsoft.com/office/drawing/2018/hyperlinkcolor" val="tx"/>
                    </a:ext>
                  </a:extLst>
                </a:hlinkClick>
              </a:rPr>
              <a:t>Veteran Status (va.gov)</a:t>
            </a:r>
            <a:r>
              <a:rPr lang="en-US" sz="2800" u="sng" dirty="0">
                <a:solidFill>
                  <a:srgbClr val="0070C0"/>
                </a:solidFill>
                <a:latin typeface="Arial Nova" panose="020B0504020202020204" pitchFamily="34" charset="0"/>
              </a:rPr>
              <a:t>, #4 </a:t>
            </a:r>
            <a:r>
              <a:rPr lang="en-US" sz="2800" b="1" u="sng" dirty="0">
                <a:solidFill>
                  <a:srgbClr val="FF0000"/>
                </a:solidFill>
                <a:latin typeface="Arial Nova" panose="020B0504020202020204" pitchFamily="34" charset="0"/>
              </a:rPr>
              <a:t>(Duty Status and Eligibility of National Guard Members</a:t>
            </a:r>
            <a:endParaRPr lang="en-US" sz="2800" b="1" dirty="0">
              <a:solidFill>
                <a:srgbClr val="FF0000"/>
              </a:solidFill>
              <a:latin typeface="Arial Nova" panose="020B0504020202020204" pitchFamily="34" charset="0"/>
            </a:endParaRPr>
          </a:p>
          <a:p>
            <a:r>
              <a:rPr lang="en-US" sz="2800" dirty="0">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M21-1, Part III, Subpart </a:t>
            </a:r>
            <a:r>
              <a:rPr lang="en-US" sz="2800" dirty="0" err="1">
                <a:solidFill>
                  <a:srgbClr val="0563C1"/>
                </a:solidFill>
                <a:latin typeface="Arial Nova" panose="020B0504020202020204" pitchFamily="34" charset="0"/>
                <a:hlinkClick r:id="rId6">
                  <a:extLst>
                    <a:ext uri="{A12FA001-AC4F-418D-AE19-62706E023703}">
                      <ahyp:hlinkClr xmlns:ahyp="http://schemas.microsoft.com/office/drawing/2018/hyperlinkcolor" val="tx"/>
                    </a:ext>
                  </a:extLst>
                </a:hlinkClick>
              </a:rPr>
              <a:t>i</a:t>
            </a:r>
            <a:r>
              <a:rPr lang="en-US" sz="2800" dirty="0">
                <a:solidFill>
                  <a:srgbClr val="0070C0"/>
                </a:solidFill>
                <a:latin typeface="Arial Nova" panose="020B0504020202020204" pitchFamily="34" charset="0"/>
                <a:hlinkClick r:id="rId6">
                  <a:extLst>
                    <a:ext uri="{A12FA001-AC4F-418D-AE19-62706E023703}">
                      <ahyp:hlinkClr xmlns:ahyp="http://schemas.microsoft.com/office/drawing/2018/hyperlinkcolor" val="tx"/>
                    </a:ext>
                  </a:extLst>
                </a:hlinkClick>
              </a:rPr>
              <a:t>, Chapter 1, Section B - Service Requirements and Verification of Eligibility </a:t>
            </a:r>
            <a:endParaRPr lang="en-US" sz="2800" dirty="0">
              <a:solidFill>
                <a:srgbClr val="0070C0"/>
              </a:solidFill>
              <a:latin typeface="Arial Nova" panose="020B0504020202020204" pitchFamily="34" charset="0"/>
            </a:endParaRPr>
          </a:p>
        </p:txBody>
      </p:sp>
    </p:spTree>
    <p:extLst>
      <p:ext uri="{BB962C8B-B14F-4D97-AF65-F5344CB8AC3E}">
        <p14:creationId xmlns:p14="http://schemas.microsoft.com/office/powerpoint/2010/main" val="2728485871"/>
      </p:ext>
    </p:extLst>
  </p:cSld>
  <p:clrMapOvr>
    <a:masterClrMapping/>
  </p:clrMapOvr>
  <p:transition spd="slow"/>
</p:sld>
</file>

<file path=ppt/slides/slide2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C48F731-A638-B6A3-ECE4-67F3840BF241}"/>
              </a:ext>
            </a:extLst>
          </p:cNvPr>
          <p:cNvPicPr>
            <a:picLocks noChangeAspect="1"/>
          </p:cNvPicPr>
          <p:nvPr/>
        </p:nvPicPr>
        <p:blipFill>
          <a:blip r:embed="rId3"/>
          <a:srcRect r="3" b="9439"/>
          <a:stretch/>
        </p:blipFill>
        <p:spPr>
          <a:xfrm>
            <a:off x="1" y="1240918"/>
            <a:ext cx="6202392" cy="5617082"/>
          </a:xfrm>
          <a:prstGeom prst="rect">
            <a:avLst/>
          </a:prstGeom>
        </p:spPr>
      </p:pic>
      <p:cxnSp>
        <p:nvCxnSpPr>
          <p:cNvPr id="49" name="Straight Connector 48">
            <a:extLst>
              <a:ext uri="{FF2B5EF4-FFF2-40B4-BE49-F238E27FC236}">
                <a16:creationId xmlns:a16="http://schemas.microsoft.com/office/drawing/2014/main" id="{249EDD1B-F94D-B4E6-ACAA-566B9A26FDE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D3E3ED7F-FD5B-265D-1771-78B2FBFAC318}"/>
              </a:ext>
            </a:extLst>
          </p:cNvPr>
          <p:cNvSpPr txBox="1"/>
          <p:nvPr/>
        </p:nvSpPr>
        <p:spPr>
          <a:xfrm>
            <a:off x="0" y="486425"/>
            <a:ext cx="405441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Times New Roman"/>
                <a:ea typeface="+mn-ea"/>
                <a:cs typeface="Arial"/>
              </a:rPr>
              <a:t>Definition</a:t>
            </a:r>
          </a:p>
        </p:txBody>
      </p:sp>
      <p:sp>
        <p:nvSpPr>
          <p:cNvPr id="5" name="TextBox 4">
            <a:extLst>
              <a:ext uri="{FF2B5EF4-FFF2-40B4-BE49-F238E27FC236}">
                <a16:creationId xmlns:a16="http://schemas.microsoft.com/office/drawing/2014/main" id="{DA77E918-697A-BA8D-39A9-B10E33CC277D}"/>
              </a:ext>
            </a:extLst>
          </p:cNvPr>
          <p:cNvSpPr txBox="1"/>
          <p:nvPr/>
        </p:nvSpPr>
        <p:spPr>
          <a:xfrm>
            <a:off x="6745857" y="1552889"/>
            <a:ext cx="5149969"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a:t>
            </a:r>
            <a:r>
              <a:rPr kumimoji="0" lang="en-US" sz="24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Veteran</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Is A Person Who…….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Served in the active-duty military, naval, air or space service, and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Was discharged or released under conditions other than dishonorable.</a:t>
            </a:r>
          </a:p>
        </p:txBody>
      </p:sp>
    </p:spTree>
    <p:extLst>
      <p:ext uri="{BB962C8B-B14F-4D97-AF65-F5344CB8AC3E}">
        <p14:creationId xmlns:p14="http://schemas.microsoft.com/office/powerpoint/2010/main" val="3979823528"/>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20CA8-7B43-05A9-5EC0-246DE6CC7025}"/>
              </a:ext>
            </a:extLst>
          </p:cNvPr>
          <p:cNvSpPr>
            <a:spLocks noGrp="1"/>
          </p:cNvSpPr>
          <p:nvPr>
            <p:ph type="title"/>
          </p:nvPr>
        </p:nvSpPr>
        <p:spPr>
          <a:xfrm>
            <a:off x="0" y="645817"/>
            <a:ext cx="4701396" cy="587762"/>
          </a:xfrm>
        </p:spPr>
        <p:txBody>
          <a:bodyPr/>
          <a:lstStyle/>
          <a:p>
            <a:r>
              <a:rPr kumimoji="0" lang="en-US" u="none" strike="noStrike" kern="1200" cap="none" spc="0" normalizeH="0" baseline="0" noProof="0" dirty="0">
                <a:ln>
                  <a:noFill/>
                </a:ln>
                <a:solidFill>
                  <a:srgbClr val="333333"/>
                </a:solidFill>
                <a:effectLst/>
                <a:highlight>
                  <a:srgbClr val="FFFFFF"/>
                </a:highlight>
                <a:uLnTx/>
                <a:uFillTx/>
                <a:latin typeface="Arial" panose="020B0604020202020204" pitchFamily="34" charset="0"/>
                <a:ea typeface="+mn-ea"/>
                <a:cs typeface="Arial" panose="020B0604020202020204" pitchFamily="34" charset="0"/>
              </a:rPr>
              <a:t>Qualifying Service </a:t>
            </a:r>
            <a:endParaRPr lang="en-US"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679255FE-EA45-C4D9-E4E8-7EA8C359343D}"/>
              </a:ext>
            </a:extLst>
          </p:cNvPr>
          <p:cNvSpPr txBox="1"/>
          <p:nvPr/>
        </p:nvSpPr>
        <p:spPr>
          <a:xfrm>
            <a:off x="570781" y="2321511"/>
            <a:ext cx="11050438" cy="3108543"/>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Qualifying service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is any type of service that qualifies or potentially qualifies a claimant for </a:t>
            </a:r>
            <a:r>
              <a:rPr kumimoji="0" lang="en-US" sz="2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Deptment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of Veterans Affairs (VA) benefits.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Types of qualifying service are listed in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2"/>
              </a:rPr>
              <a:t>38 CFR 3.6</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and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hlinkClick r:id="rId3"/>
              </a:rPr>
              <a:t>38 CFR 3.7</a:t>
            </a: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82677702"/>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ACF90-5D39-7740-123B-EAF2E6760245}"/>
              </a:ext>
            </a:extLst>
          </p:cNvPr>
          <p:cNvSpPr>
            <a:spLocks noGrp="1"/>
          </p:cNvSpPr>
          <p:nvPr>
            <p:ph type="title"/>
          </p:nvPr>
        </p:nvSpPr>
        <p:spPr>
          <a:xfrm>
            <a:off x="0" y="607214"/>
            <a:ext cx="3710240" cy="600150"/>
          </a:xfrm>
        </p:spPr>
        <p:txBody>
          <a:bodyPr/>
          <a:lstStyle/>
          <a:p>
            <a:r>
              <a:rPr lang="en-US" dirty="0">
                <a:latin typeface="Arial" panose="020B0604020202020204" pitchFamily="34" charset="0"/>
                <a:cs typeface="Arial" panose="020B0604020202020204" pitchFamily="34" charset="0"/>
              </a:rPr>
              <a:t>Active Service</a:t>
            </a:r>
          </a:p>
        </p:txBody>
      </p:sp>
      <p:sp>
        <p:nvSpPr>
          <p:cNvPr id="3" name="Content Placeholder 2">
            <a:extLst>
              <a:ext uri="{FF2B5EF4-FFF2-40B4-BE49-F238E27FC236}">
                <a16:creationId xmlns:a16="http://schemas.microsoft.com/office/drawing/2014/main" id="{8F5CA603-1728-1C1B-4E58-39C27D0DB38D}"/>
              </a:ext>
            </a:extLst>
          </p:cNvPr>
          <p:cNvSpPr>
            <a:spLocks noGrp="1"/>
          </p:cNvSpPr>
          <p:nvPr>
            <p:ph idx="1"/>
          </p:nvPr>
        </p:nvSpPr>
        <p:spPr>
          <a:xfrm>
            <a:off x="240322" y="1277815"/>
            <a:ext cx="11951677" cy="55047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Active</a:t>
            </a:r>
            <a:r>
              <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military, naval, air, or space </a:t>
            </a:r>
            <a:r>
              <a:rPr kumimoji="0" lang="en-US" sz="2800" b="1" i="1"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rPr>
              <a:t>service</a:t>
            </a:r>
            <a:r>
              <a:rPr kumimoji="0" lang="en-US" sz="28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This includes: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a:t>
            </a:r>
            <a:r>
              <a:rPr kumimoji="0" 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period of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which the individual concerned was </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disabled or died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a disease or injury incurred or aggravated in line of duty,</a:t>
            </a:r>
          </a:p>
          <a:p>
            <a:pPr marL="514350" marR="0" lvl="0" indent="-51435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and any period of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during which the individual concerned was </a:t>
            </a:r>
            <a:r>
              <a:rPr kumimoji="0" lang="en-US" sz="28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disabled or died </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from an injury incurred or aggravated in line of duty or from:</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 acute myocardial infarction</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cardiac arrest </a:t>
            </a:r>
          </a:p>
          <a:p>
            <a:pPr marL="1371600" lvl="2" indent="-457200" fontAlgn="auto">
              <a:lnSpc>
                <a:spcPct val="100000"/>
              </a:lnSpc>
              <a:spcBef>
                <a:spcPts val="0"/>
              </a:spcBef>
              <a:spcAft>
                <a:spcPts val="0"/>
              </a:spcAf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or a cerebrovascular accident which occurred during such training</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297959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62BBD-4829-AA1F-60A4-438750ACBF73}"/>
              </a:ext>
            </a:extLst>
          </p:cNvPr>
          <p:cNvSpPr>
            <a:spLocks noGrp="1"/>
          </p:cNvSpPr>
          <p:nvPr>
            <p:ph type="title"/>
          </p:nvPr>
        </p:nvSpPr>
        <p:spPr>
          <a:xfrm>
            <a:off x="0" y="681037"/>
            <a:ext cx="6968263" cy="575066"/>
          </a:xfrm>
        </p:spPr>
        <p:txBody>
          <a:bodyPr/>
          <a:lstStyle/>
          <a:p>
            <a:r>
              <a:rPr lang="en-US" dirty="0">
                <a:latin typeface="Arial" panose="020B0604020202020204" pitchFamily="34" charset="0"/>
                <a:cs typeface="Arial" panose="020B0604020202020204" pitchFamily="34" charset="0"/>
              </a:rPr>
              <a:t>Minimum Active-Duty Service</a:t>
            </a:r>
          </a:p>
        </p:txBody>
      </p:sp>
      <p:sp>
        <p:nvSpPr>
          <p:cNvPr id="3" name="Content Placeholder 2">
            <a:extLst>
              <a:ext uri="{FF2B5EF4-FFF2-40B4-BE49-F238E27FC236}">
                <a16:creationId xmlns:a16="http://schemas.microsoft.com/office/drawing/2014/main" id="{9D4AE078-CD03-DD23-CBCD-ED95C08C824A}"/>
              </a:ext>
            </a:extLst>
          </p:cNvPr>
          <p:cNvSpPr>
            <a:spLocks noGrp="1"/>
          </p:cNvSpPr>
          <p:nvPr>
            <p:ph idx="1"/>
          </p:nvPr>
        </p:nvSpPr>
        <p:spPr>
          <a:xfrm>
            <a:off x="553915" y="1417166"/>
            <a:ext cx="11084169" cy="4828809"/>
          </a:xfrm>
        </p:spPr>
        <p:txBody>
          <a:bodyPr/>
          <a:lstStyle/>
          <a:p>
            <a:r>
              <a:rPr lang="en-US" sz="2800" dirty="0">
                <a:latin typeface="Arial" panose="020B0604020202020204" pitchFamily="34" charset="0"/>
                <a:cs typeface="Arial" panose="020B0604020202020204" pitchFamily="34" charset="0"/>
              </a:rPr>
              <a:t>Depends on the benefit sought</a:t>
            </a:r>
          </a:p>
          <a:p>
            <a:r>
              <a:rPr lang="en-US" sz="2800" dirty="0">
                <a:latin typeface="Arial" panose="020B0604020202020204" pitchFamily="34" charset="0"/>
                <a:cs typeface="Arial" panose="020B0604020202020204" pitchFamily="34" charset="0"/>
              </a:rPr>
              <a:t>For Compensation:</a:t>
            </a:r>
          </a:p>
          <a:p>
            <a:r>
              <a:rPr lang="en-US" sz="2800" dirty="0">
                <a:latin typeface="Arial" panose="020B0604020202020204" pitchFamily="34" charset="0"/>
                <a:cs typeface="Arial" panose="020B0604020202020204" pitchFamily="34" charset="0"/>
              </a:rPr>
              <a:t>38 CFR 3.12a(a)(1) defines the minimum period as </a:t>
            </a:r>
          </a:p>
          <a:p>
            <a:pPr lvl="1"/>
            <a:r>
              <a:rPr lang="en-US" dirty="0">
                <a:highlight>
                  <a:srgbClr val="FFFF00"/>
                </a:highlight>
                <a:latin typeface="Arial" panose="020B0604020202020204" pitchFamily="34" charset="0"/>
                <a:cs typeface="Arial" panose="020B0604020202020204" pitchFamily="34" charset="0"/>
              </a:rPr>
              <a:t>24 months of continuous active duty</a:t>
            </a:r>
            <a:r>
              <a:rPr lang="en-US" dirty="0">
                <a:latin typeface="Arial" panose="020B0604020202020204" pitchFamily="34" charset="0"/>
                <a:cs typeface="Arial" panose="020B0604020202020204" pitchFamily="34" charset="0"/>
              </a:rPr>
              <a:t>, or</a:t>
            </a:r>
          </a:p>
          <a:p>
            <a:pPr lvl="1"/>
            <a:r>
              <a:rPr lang="en-US" dirty="0">
                <a:latin typeface="Arial" panose="020B0604020202020204" pitchFamily="34" charset="0"/>
                <a:cs typeface="Arial" panose="020B0604020202020204" pitchFamily="34" charset="0"/>
              </a:rPr>
              <a:t>the full period for which a person is called or ordered to active duty.</a:t>
            </a:r>
          </a:p>
          <a:p>
            <a:pPr lvl="1"/>
            <a:endParaRPr lang="en-US" dirty="0">
              <a:latin typeface="Arial Nova" panose="020B0504020202020204" pitchFamily="34" charset="0"/>
            </a:endParaRPr>
          </a:p>
        </p:txBody>
      </p:sp>
      <p:pic>
        <p:nvPicPr>
          <p:cNvPr id="4" name="Picture 3">
            <a:extLst>
              <a:ext uri="{FF2B5EF4-FFF2-40B4-BE49-F238E27FC236}">
                <a16:creationId xmlns:a16="http://schemas.microsoft.com/office/drawing/2014/main" id="{4CB2C9E2-2BA7-FC33-5880-8D102404D71D}"/>
              </a:ext>
            </a:extLst>
          </p:cNvPr>
          <p:cNvPicPr>
            <a:picLocks noChangeAspect="1"/>
          </p:cNvPicPr>
          <p:nvPr/>
        </p:nvPicPr>
        <p:blipFill>
          <a:blip r:embed="rId2"/>
          <a:stretch>
            <a:fillRect/>
          </a:stretch>
        </p:blipFill>
        <p:spPr>
          <a:xfrm>
            <a:off x="2002708" y="4508584"/>
            <a:ext cx="6138024" cy="1664913"/>
          </a:xfrm>
          <a:prstGeom prst="rect">
            <a:avLst/>
          </a:prstGeom>
        </p:spPr>
      </p:pic>
      <p:sp>
        <p:nvSpPr>
          <p:cNvPr id="6" name="Arrow: Down 5">
            <a:extLst>
              <a:ext uri="{FF2B5EF4-FFF2-40B4-BE49-F238E27FC236}">
                <a16:creationId xmlns:a16="http://schemas.microsoft.com/office/drawing/2014/main" id="{F8D3390B-8E92-CDBB-EBA0-50179264FE7B}"/>
              </a:ext>
            </a:extLst>
          </p:cNvPr>
          <p:cNvSpPr/>
          <p:nvPr/>
        </p:nvSpPr>
        <p:spPr bwMode="auto">
          <a:xfrm rot="5400000">
            <a:off x="8464901" y="4241412"/>
            <a:ext cx="484632" cy="97840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7008728"/>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AC8E3-01D8-B7F8-79E6-08EB9B17F1B5}"/>
              </a:ext>
            </a:extLst>
          </p:cNvPr>
          <p:cNvSpPr>
            <a:spLocks noGrp="1"/>
          </p:cNvSpPr>
          <p:nvPr>
            <p:ph type="title"/>
          </p:nvPr>
        </p:nvSpPr>
        <p:spPr>
          <a:xfrm>
            <a:off x="164123" y="175847"/>
            <a:ext cx="11189677" cy="1514842"/>
          </a:xfrm>
        </p:spPr>
        <p:txBody>
          <a:bodyPr/>
          <a:lstStyle/>
          <a:p>
            <a:r>
              <a:rPr lang="en-US" dirty="0">
                <a:latin typeface="Aptos" panose="020B0004020202020204" pitchFamily="34" charset="0"/>
              </a:rPr>
              <a:t>Active Duty</a:t>
            </a:r>
          </a:p>
        </p:txBody>
      </p:sp>
      <p:sp>
        <p:nvSpPr>
          <p:cNvPr id="3" name="Content Placeholder 2">
            <a:extLst>
              <a:ext uri="{FF2B5EF4-FFF2-40B4-BE49-F238E27FC236}">
                <a16:creationId xmlns:a16="http://schemas.microsoft.com/office/drawing/2014/main" id="{CE4AFB10-4468-B3A3-52BC-0FF249F9E184}"/>
              </a:ext>
            </a:extLst>
          </p:cNvPr>
          <p:cNvSpPr>
            <a:spLocks noGrp="1"/>
          </p:cNvSpPr>
          <p:nvPr>
            <p:ph idx="1"/>
          </p:nvPr>
        </p:nvSpPr>
        <p:spPr>
          <a:xfrm>
            <a:off x="1" y="1207476"/>
            <a:ext cx="12027876" cy="565052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7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38 CFR 3.6(b)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Active Duty </a:t>
            </a:r>
            <a:r>
              <a:rPr kumimoji="0" lang="en-US" sz="27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This means: </a:t>
            </a:r>
            <a:r>
              <a:rPr kumimoji="0" lang="en-US" sz="2700" b="1"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(most pertinent for the purposes of this class)</a:t>
            </a:r>
          </a:p>
          <a:p>
            <a:pPr marL="914400" lvl="1" indent="-457200" fontAlgn="auto">
              <a:spcBef>
                <a:spcPts val="1000"/>
              </a:spcBef>
              <a:spcAft>
                <a:spcPts val="0"/>
              </a:spcAft>
              <a:buAutoNum type="arabicParenBoth"/>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Full-time duty in the Armed Forces, other than active duty for training; </a:t>
            </a:r>
            <a:endParaRPr lang="en-US" sz="2300" dirty="0">
              <a:solidFill>
                <a:prstClr val="black"/>
              </a:solidFill>
              <a:latin typeface="Arial Nova" panose="020B0504020202020204" pitchFamily="34" charset="0"/>
            </a:endParaRPr>
          </a:p>
          <a:p>
            <a:pPr marL="457200" lvl="1" indent="0" fontAlgn="auto">
              <a:spcBef>
                <a:spcPts val="1000"/>
              </a:spcBef>
              <a:spcAft>
                <a:spcPts val="0"/>
              </a:spcAft>
              <a:buNone/>
              <a:defRPr/>
            </a:pPr>
            <a:endParaRPr kumimoji="0" lang="en-US"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457200" lvl="1" indent="0" fontAlgn="auto">
              <a:spcBef>
                <a:spcPts val="1000"/>
              </a:spcBef>
              <a:spcAft>
                <a:spcPts val="0"/>
              </a:spcAft>
              <a:buNone/>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(4) Service at any time as a cadet at the United States Military, Air Force, or Coast Guard Academy, or as a midshipman at the United States Naval Academy;</a:t>
            </a:r>
          </a:p>
          <a:p>
            <a:pPr marL="457200" lvl="1" indent="0" fontAlgn="auto">
              <a:spcBef>
                <a:spcPts val="1000"/>
              </a:spcBef>
              <a:spcAft>
                <a:spcPts val="0"/>
              </a:spcAft>
              <a:buNone/>
              <a:defRPr/>
            </a:pPr>
            <a:endParaRPr kumimoji="0" lang="en-US" sz="12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endParaRPr>
          </a:p>
          <a:p>
            <a:pPr marL="457200" lvl="1" indent="0" fontAlgn="auto">
              <a:spcBef>
                <a:spcPts val="1000"/>
              </a:spcBef>
              <a:spcAft>
                <a:spcPts val="0"/>
              </a:spcAft>
              <a:buNone/>
              <a:defRPr/>
            </a:pPr>
            <a:r>
              <a:rPr kumimoji="0" lang="en-US" sz="2300" b="0" i="0" u="none" strike="noStrike" kern="1200" cap="none" spc="0" normalizeH="0" baseline="0" noProof="0" dirty="0">
                <a:ln>
                  <a:noFill/>
                </a:ln>
                <a:solidFill>
                  <a:prstClr val="black"/>
                </a:solidFill>
                <a:effectLst/>
                <a:uLnTx/>
                <a:uFillTx/>
                <a:latin typeface="Arial Nova" panose="020B0504020202020204" pitchFamily="34" charset="0"/>
                <a:ea typeface="+mn-ea"/>
                <a:cs typeface="+mn-cs"/>
              </a:rPr>
              <a:t>(5) Attendance at the preparatory schools of the United States Air Force Academy, the United States Military Academy, or the United States Naval Academy for enlisted active-duty members who are reassigned to a preparatory school without a release from active duty, and for other individuals who have a commitment to active duty in the Armed Forces that would be binding upon disenrollment from the preparatory school;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9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pPr marL="0" indent="0" algn="ctr">
              <a:buNone/>
              <a:defRPr/>
            </a:pPr>
            <a:r>
              <a:rPr kumimoji="0" lang="en-US" sz="2400"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(Public Health Service, NOAA &amp; other recognized agency is understood for this class</a:t>
            </a:r>
            <a:r>
              <a:rPr kumimoji="0" lang="en-US" sz="2800" i="0"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dirty="0"/>
          </a:p>
        </p:txBody>
      </p:sp>
    </p:spTree>
    <p:extLst>
      <p:ext uri="{BB962C8B-B14F-4D97-AF65-F5344CB8AC3E}">
        <p14:creationId xmlns:p14="http://schemas.microsoft.com/office/powerpoint/2010/main" val="975661431"/>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DCB04-3478-413D-B813-BF86899D165D}"/>
              </a:ext>
            </a:extLst>
          </p:cNvPr>
          <p:cNvSpPr>
            <a:spLocks noGrp="1"/>
          </p:cNvSpPr>
          <p:nvPr>
            <p:ph type="title"/>
          </p:nvPr>
        </p:nvSpPr>
        <p:spPr>
          <a:xfrm>
            <a:off x="0" y="528260"/>
            <a:ext cx="5124091" cy="696691"/>
          </a:xfrm>
        </p:spPr>
        <p:txBody>
          <a:bodyPr/>
          <a:lstStyle/>
          <a:p>
            <a:r>
              <a:rPr kumimoji="0" lang="en-US" sz="44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Active Duty (Cont’d)</a:t>
            </a:r>
            <a:endParaRPr lang="en-US" dirty="0"/>
          </a:p>
        </p:txBody>
      </p:sp>
      <p:sp>
        <p:nvSpPr>
          <p:cNvPr id="3" name="Content Placeholder 2">
            <a:extLst>
              <a:ext uri="{FF2B5EF4-FFF2-40B4-BE49-F238E27FC236}">
                <a16:creationId xmlns:a16="http://schemas.microsoft.com/office/drawing/2014/main" id="{56E7882A-9551-FD76-F60D-DE82C61547EE}"/>
              </a:ext>
            </a:extLst>
          </p:cNvPr>
          <p:cNvSpPr>
            <a:spLocks noGrp="1"/>
          </p:cNvSpPr>
          <p:nvPr>
            <p:ph idx="1"/>
          </p:nvPr>
        </p:nvSpPr>
        <p:spPr>
          <a:xfrm>
            <a:off x="123092" y="1312984"/>
            <a:ext cx="11945815" cy="5413571"/>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(6) Authorized travel to or from such duty or service;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(7) A person discharged or released from a period of active duty, shall be deemed to have continued on active duty during the period of time immediately following the date of such discharge or release from such duty determined by the Secretary concerned to have been required for him or her to proceed to his or her home by the most direct route, and, in all instances, until midnight of the date of such discharge or release.</a:t>
            </a: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endPar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endParaRPr>
          </a:p>
          <a:p>
            <a:pPr marL="0" marR="0" lvl="0" indent="0" algn="l" defTabSz="685800" rtl="0" eaLnBrk="1" fontAlgn="auto" latinLnBrk="0" hangingPunct="1">
              <a:lnSpc>
                <a:spcPct val="90000"/>
              </a:lnSpc>
              <a:spcBef>
                <a:spcPts val="375"/>
              </a:spcBef>
              <a:spcAft>
                <a:spcPts val="0"/>
              </a:spcAft>
              <a:buClrTx/>
              <a:buSzTx/>
              <a:buFont typeface="Arial" panose="020B0604020202020204" pitchFamily="34" charset="0"/>
              <a:buNone/>
              <a:tabLst/>
              <a:defRPr/>
            </a:pPr>
            <a:r>
              <a:rPr kumimoji="0" lang="en-US" sz="2800" b="0" i="1" u="none" strike="noStrike" kern="1200" cap="none" spc="0" normalizeH="0" baseline="0" noProof="0" dirty="0">
                <a:ln>
                  <a:noFill/>
                </a:ln>
                <a:solidFill>
                  <a:srgbClr val="FF0000"/>
                </a:solidFill>
                <a:effectLst/>
                <a:uLnTx/>
                <a:uFillTx/>
                <a:latin typeface="Arial Nova" panose="020B0504020202020204" pitchFamily="34" charset="0"/>
                <a:ea typeface="+mn-ea"/>
                <a:cs typeface="Arial"/>
              </a:rPr>
              <a:t>NOTE: (Travel time can be up to 10 days. Sometimes DD 214 will show the number of days, if not we will need to develop to service department.)</a:t>
            </a:r>
          </a:p>
          <a:p>
            <a:endParaRPr lang="en-US" dirty="0"/>
          </a:p>
        </p:txBody>
      </p:sp>
    </p:spTree>
    <p:extLst>
      <p:ext uri="{BB962C8B-B14F-4D97-AF65-F5344CB8AC3E}">
        <p14:creationId xmlns:p14="http://schemas.microsoft.com/office/powerpoint/2010/main" val="179457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B7ECB-7BA1-739D-4C83-654AF1AAF656}"/>
              </a:ext>
            </a:extLst>
          </p:cNvPr>
          <p:cNvSpPr>
            <a:spLocks noGrp="1"/>
          </p:cNvSpPr>
          <p:nvPr>
            <p:ph type="title"/>
          </p:nvPr>
        </p:nvSpPr>
        <p:spPr/>
        <p:txBody>
          <a:bodyPr/>
          <a:lstStyle/>
          <a:p>
            <a:r>
              <a:rPr lang="en-US" dirty="0"/>
              <a:t>Debt Establishment</a:t>
            </a:r>
          </a:p>
        </p:txBody>
      </p:sp>
      <p:sp>
        <p:nvSpPr>
          <p:cNvPr id="3" name="Slide Number Placeholder 2">
            <a:extLst>
              <a:ext uri="{FF2B5EF4-FFF2-40B4-BE49-F238E27FC236}">
                <a16:creationId xmlns:a16="http://schemas.microsoft.com/office/drawing/2014/main" id="{3C59DAD4-62EE-2BD7-4642-740B6C60008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graphicFrame>
        <p:nvGraphicFramePr>
          <p:cNvPr id="5" name="Diagram 4">
            <a:extLst>
              <a:ext uri="{FF2B5EF4-FFF2-40B4-BE49-F238E27FC236}">
                <a16:creationId xmlns:a16="http://schemas.microsoft.com/office/drawing/2014/main" id="{276D4597-8566-3D74-46DF-44BD15C74127}"/>
              </a:ext>
            </a:extLst>
          </p:cNvPr>
          <p:cNvGraphicFramePr/>
          <p:nvPr/>
        </p:nvGraphicFramePr>
        <p:xfrm>
          <a:off x="1638300" y="1148630"/>
          <a:ext cx="9258300" cy="50997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08758487"/>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B87F49E4-2A1F-56A0-EE4E-2DF5D9CC8872}"/>
              </a:ext>
            </a:extLst>
          </p:cNvPr>
          <p:cNvSpPr>
            <a:spLocks noGrp="1" noChangeArrowheads="1"/>
          </p:cNvSpPr>
          <p:nvPr>
            <p:ph type="title"/>
          </p:nvPr>
        </p:nvSpPr>
        <p:spPr bwMode="auto">
          <a:xfrm>
            <a:off x="0" y="160338"/>
            <a:ext cx="9084154" cy="1143000"/>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3600" dirty="0">
                <a:latin typeface="Arial" panose="020B0604020202020204" pitchFamily="34" charset="0"/>
                <a:cs typeface="Arial" panose="020B0604020202020204" pitchFamily="34" charset="0"/>
              </a:rPr>
              <a:t>Ways a National Guard Member or Reserve Member Can Perform “Active Duty”</a:t>
            </a:r>
          </a:p>
        </p:txBody>
      </p:sp>
      <p:sp>
        <p:nvSpPr>
          <p:cNvPr id="162819" name="Rectangle 3">
            <a:extLst>
              <a:ext uri="{FF2B5EF4-FFF2-40B4-BE49-F238E27FC236}">
                <a16:creationId xmlns:a16="http://schemas.microsoft.com/office/drawing/2014/main" id="{4B692348-2B53-1D0C-4FFE-9ADF18A755C1}"/>
              </a:ext>
            </a:extLst>
          </p:cNvPr>
          <p:cNvSpPr>
            <a:spLocks noGrp="1" noChangeArrowheads="1"/>
          </p:cNvSpPr>
          <p:nvPr>
            <p:ph type="body" idx="1"/>
          </p:nvPr>
        </p:nvSpPr>
        <p:spPr bwMode="auto">
          <a:xfrm>
            <a:off x="410307" y="1631141"/>
            <a:ext cx="11371385" cy="4822826"/>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800" dirty="0">
                <a:latin typeface="Arial Nova" panose="020B0504020202020204" pitchFamily="34" charset="0"/>
              </a:rPr>
              <a:t>Called to full time active duty under 10 United States Code (also referred to as Title 10 service)</a:t>
            </a:r>
          </a:p>
          <a:p>
            <a:r>
              <a:rPr lang="en-US" altLang="en-US" sz="2800" dirty="0">
                <a:latin typeface="Arial Nova" panose="020B0504020202020204" pitchFamily="34" charset="0"/>
              </a:rPr>
              <a:t>Normally occurs as result of deployment</a:t>
            </a:r>
          </a:p>
          <a:p>
            <a:r>
              <a:rPr lang="en-US" altLang="en-US" sz="2800" dirty="0">
                <a:latin typeface="Arial Nova" panose="020B0504020202020204" pitchFamily="34" charset="0"/>
              </a:rPr>
              <a:t>Establishes Veteran status</a:t>
            </a:r>
          </a:p>
          <a:p>
            <a:r>
              <a:rPr lang="en-US" altLang="en-US" sz="2800" dirty="0">
                <a:latin typeface="Arial Nova" panose="020B0504020202020204" pitchFamily="34" charset="0"/>
              </a:rPr>
              <a:t>Results in issuance of DD Form 214, Certificate of Release or Discharge from Active Duty</a:t>
            </a:r>
          </a:p>
          <a:p>
            <a:r>
              <a:rPr lang="en-US" sz="2800" b="0" i="0" dirty="0">
                <a:solidFill>
                  <a:srgbClr val="333333"/>
                </a:solidFill>
                <a:effectLst/>
                <a:latin typeface="Arial Nova" panose="020B0504020202020204" pitchFamily="34" charset="0"/>
              </a:rPr>
              <a:t>Activation of a Coast Guard Reservist under 14 U.S.C. qualifies as </a:t>
            </a:r>
            <a:r>
              <a:rPr lang="en-US" sz="2800" b="1" i="1" dirty="0">
                <a:solidFill>
                  <a:srgbClr val="FF0000"/>
                </a:solidFill>
                <a:effectLst/>
                <a:latin typeface="Arial Nova" panose="020B0504020202020204" pitchFamily="34" charset="0"/>
              </a:rPr>
              <a:t>active service </a:t>
            </a:r>
            <a:r>
              <a:rPr lang="en-US" sz="2800" b="0" i="0" dirty="0">
                <a:solidFill>
                  <a:srgbClr val="333333"/>
                </a:solidFill>
                <a:effectLst/>
                <a:latin typeface="Arial Nova" panose="020B0504020202020204" pitchFamily="34" charset="0"/>
              </a:rPr>
              <a:t>for VA purposes.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a:extLst>
              <a:ext uri="{FF2B5EF4-FFF2-40B4-BE49-F238E27FC236}">
                <a16:creationId xmlns:a16="http://schemas.microsoft.com/office/drawing/2014/main" id="{99F5C5D2-3414-2240-C88B-581AF767EFA6}"/>
              </a:ext>
            </a:extLst>
          </p:cNvPr>
          <p:cNvSpPr>
            <a:spLocks noGrp="1" noChangeArrowheads="1"/>
          </p:cNvSpPr>
          <p:nvPr>
            <p:ph type="title"/>
          </p:nvPr>
        </p:nvSpPr>
        <p:spPr bwMode="auto">
          <a:xfrm>
            <a:off x="0" y="561521"/>
            <a:ext cx="7887198" cy="681125"/>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ptos" panose="020B0004020202020204" pitchFamily="34" charset="0"/>
              </a:rPr>
              <a:t>Active Duty for Training (ACDUTRA)</a:t>
            </a:r>
          </a:p>
        </p:txBody>
      </p:sp>
      <p:sp>
        <p:nvSpPr>
          <p:cNvPr id="171011" name="Rectangle 3">
            <a:extLst>
              <a:ext uri="{FF2B5EF4-FFF2-40B4-BE49-F238E27FC236}">
                <a16:creationId xmlns:a16="http://schemas.microsoft.com/office/drawing/2014/main" id="{FFE39E4A-8698-E6C9-A667-F979197F119E}"/>
              </a:ext>
            </a:extLst>
          </p:cNvPr>
          <p:cNvSpPr>
            <a:spLocks noGrp="1" noChangeArrowheads="1"/>
          </p:cNvSpPr>
          <p:nvPr>
            <p:ph type="body" idx="1"/>
          </p:nvPr>
        </p:nvSpPr>
        <p:spPr bwMode="auto">
          <a:xfrm>
            <a:off x="264543" y="1354347"/>
            <a:ext cx="11662913" cy="533975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 CFR  3.6 (c)</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a:t>
            </a:r>
            <a:r>
              <a:rPr kumimoji="0" lang="en-US" sz="24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This means: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Full-time duty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 the Armed Forces performed by Reserves for training purposes;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2 week annual training)</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Full-time duty for training purposes performed as a commissioned officer of the Reserve Corps of the Public Health Service:</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On or after July 29, 1945,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 Before that date under circumstances affording entitlement to </a:t>
            </a:r>
            <a:r>
              <a:rPr kumimoji="0" lang="en-US" sz="2400" b="0"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full military benefits,</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a:t>
            </a:r>
          </a:p>
          <a:p>
            <a:pPr marL="3429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(iii) At any time, for the purposes of dependency and indemnity compensation: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 Full-time duty performed by members of the National Guard of any State, under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3"/>
              </a:rPr>
              <a:t>32 U.S.C. 316</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4"/>
              </a:rPr>
              <a:t>502</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5"/>
              </a:rPr>
              <a:t>503</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6"/>
              </a:rPr>
              <a:t>504</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hlinkClick r:id="rId7"/>
              </a:rPr>
              <a:t>505</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or the prior corresponding provisions of law or full-time duty by such members while participating in the reenactment of the Battle of First Manassas in July 1961</a:t>
            </a:r>
            <a:endParaRPr kumimoji="0" lang="en-US" sz="2800" b="0" i="1" u="none" strike="noStrike" kern="1200" cap="none" spc="0" normalizeH="0" baseline="0" noProof="0" dirty="0">
              <a:ln>
                <a:noFill/>
              </a:ln>
              <a:solidFill>
                <a:srgbClr val="000000"/>
              </a:solidFill>
              <a:effectLst/>
              <a:uLnTx/>
              <a:uFillTx/>
              <a:latin typeface="Arial Nova" panose="020B0504020202020204" pitchFamily="34" charset="0"/>
              <a:ea typeface="+mn-ea"/>
              <a:cs typeface="Arial"/>
            </a:endParaRPr>
          </a:p>
          <a:p>
            <a:endParaRPr lang="en-US" altLang="en-US" sz="2800" dirty="0">
              <a:latin typeface="Arial Nova" panose="020B0504020202020204" pitchFamily="34" charset="0"/>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834DB-8D72-D066-E222-E1087A423EF3}"/>
              </a:ext>
            </a:extLst>
          </p:cNvPr>
          <p:cNvSpPr>
            <a:spLocks noGrp="1"/>
          </p:cNvSpPr>
          <p:nvPr>
            <p:ph type="title"/>
          </p:nvPr>
        </p:nvSpPr>
        <p:spPr>
          <a:xfrm>
            <a:off x="0" y="0"/>
            <a:ext cx="10515600" cy="1325563"/>
          </a:xfrm>
        </p:spPr>
        <p:txBody>
          <a:bodyPr/>
          <a:lstStyle/>
          <a:p>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Active Duty for Training (ACDUTRA) </a:t>
            </a:r>
            <a:b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57B4216-2810-6B26-F4BE-38CA937E0D82}"/>
              </a:ext>
            </a:extLst>
          </p:cNvPr>
          <p:cNvSpPr>
            <a:spLocks noGrp="1"/>
          </p:cNvSpPr>
          <p:nvPr>
            <p:ph idx="1"/>
          </p:nvPr>
        </p:nvSpPr>
        <p:spPr>
          <a:xfrm>
            <a:off x="211347" y="1670619"/>
            <a:ext cx="11769305" cy="4799192"/>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Nova" panose="020B0504020202020204" pitchFamily="34" charset="0"/>
                <a:ea typeface="+mn-ea"/>
                <a:cs typeface="Arial"/>
              </a:rPr>
              <a:t>4) </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Duty performed by a member of a Senior Reserve Officers' Training Corps program when ordered to such duty for the purpose of training or a practice cruise under </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2"/>
              </a:rPr>
              <a:t>chapter 103 of title 10 U.S.C.</a:t>
            </a:r>
            <a:endPar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6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requirements of this paragraph are effective—</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On or after October 1, 1982, with respect to deaths and disabilities resulting from diseases or injuries incurred or aggravated after September 30, 1982,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October 1, 1983, with respect to deaths and disabilities resulting from diseases or injuries incurred or aggravated before October 1, 1982.</a:t>
            </a:r>
          </a:p>
          <a:p>
            <a:pPr marL="342900" marR="0" lvl="1" indent="0" algn="l" defTabSz="914400" rtl="0" eaLnBrk="1" fontAlgn="auto" latinLnBrk="0" hangingPunct="1">
              <a:lnSpc>
                <a:spcPct val="90000"/>
              </a:lnSpc>
              <a:spcBef>
                <a:spcPts val="75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Effective on or after October 1, 1988, such duty must be prerequisite to the member being commissioned and must be for a period of at least four continuous weeks.</a:t>
            </a:r>
          </a:p>
        </p:txBody>
      </p:sp>
    </p:spTree>
    <p:extLst>
      <p:ext uri="{BB962C8B-B14F-4D97-AF65-F5344CB8AC3E}">
        <p14:creationId xmlns:p14="http://schemas.microsoft.com/office/powerpoint/2010/main" val="491698860"/>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0970D-9802-F3CB-B47B-2E759D665CE5}"/>
              </a:ext>
            </a:extLst>
          </p:cNvPr>
          <p:cNvSpPr>
            <a:spLocks noGrp="1"/>
          </p:cNvSpPr>
          <p:nvPr>
            <p:ph type="title"/>
          </p:nvPr>
        </p:nvSpPr>
        <p:spPr>
          <a:xfrm>
            <a:off x="0" y="578973"/>
            <a:ext cx="9135374" cy="663232"/>
          </a:xfrm>
        </p:spPr>
        <p:txBody>
          <a:bodyPr/>
          <a:lstStyle/>
          <a:p>
            <a:r>
              <a:rPr lang="en-US" dirty="0">
                <a:latin typeface="Arial" panose="020B0604020202020204" pitchFamily="34" charset="0"/>
                <a:cs typeface="Arial" panose="020B0604020202020204" pitchFamily="34" charset="0"/>
              </a:rPr>
              <a:t>Inactive Duty for Training(INACDUTRA)</a:t>
            </a:r>
          </a:p>
        </p:txBody>
      </p:sp>
      <p:sp>
        <p:nvSpPr>
          <p:cNvPr id="3" name="Content Placeholder 2">
            <a:extLst>
              <a:ext uri="{FF2B5EF4-FFF2-40B4-BE49-F238E27FC236}">
                <a16:creationId xmlns:a16="http://schemas.microsoft.com/office/drawing/2014/main" id="{2A4595A5-D902-9D4A-C696-EEC4821286D9}"/>
              </a:ext>
            </a:extLst>
          </p:cNvPr>
          <p:cNvSpPr>
            <a:spLocks noGrp="1"/>
          </p:cNvSpPr>
          <p:nvPr>
            <p:ph idx="1"/>
          </p:nvPr>
        </p:nvSpPr>
        <p:spPr>
          <a:xfrm>
            <a:off x="553528" y="1431985"/>
            <a:ext cx="11084944" cy="5255257"/>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(d)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This means: - </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Duty (</a:t>
            </a:r>
            <a:r>
              <a:rPr kumimoji="0" lang="en-US" sz="28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other than full-time duty</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weekend drills</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385763" marR="0" lvl="0" indent="-385763"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prescribed for Reserves (including commissioned officers of the Reserve Corps of the Public Health Service) by the Secretary concerned under 37 U.S.C. 206 or any other provision of law; </a:t>
            </a:r>
          </a:p>
          <a:p>
            <a:pPr marL="385763" marR="0" lvl="0" indent="-385763" algn="l" defTabSz="914400" rtl="0" eaLnBrk="1" fontAlgn="auto" latinLnBrk="0" hangingPunct="1">
              <a:lnSpc>
                <a:spcPct val="90000"/>
              </a:lnSpc>
              <a:spcBef>
                <a:spcPts val="1000"/>
              </a:spcBef>
              <a:spcAft>
                <a:spcPts val="0"/>
              </a:spcAft>
              <a:buClrTx/>
              <a:buSzTx/>
              <a:buFont typeface="Arial" panose="020B0604020202020204" pitchFamily="34" charset="0"/>
              <a:buAutoNum type="arabicParenBoth"/>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Special additional duties authorized for Reserves (including commissioned officers of the Reserve Corps of the Public Health Service) by an authority designated by the Secretary concerned and performed by them on a voluntary basis in connection with the prescribed training or maintenance activities of the units to which they are assigned; and</a:t>
            </a:r>
          </a:p>
          <a:p>
            <a:endParaRPr lang="en-US" dirty="0"/>
          </a:p>
        </p:txBody>
      </p:sp>
    </p:spTree>
    <p:extLst>
      <p:ext uri="{BB962C8B-B14F-4D97-AF65-F5344CB8AC3E}">
        <p14:creationId xmlns:p14="http://schemas.microsoft.com/office/powerpoint/2010/main" val="24814080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6EEF-49F7-4E17-CBEE-D9D904E91DC5}"/>
              </a:ext>
            </a:extLst>
          </p:cNvPr>
          <p:cNvSpPr>
            <a:spLocks noGrp="1"/>
          </p:cNvSpPr>
          <p:nvPr>
            <p:ph type="title"/>
          </p:nvPr>
        </p:nvSpPr>
        <p:spPr>
          <a:xfrm>
            <a:off x="0" y="18255"/>
            <a:ext cx="10515600" cy="1325563"/>
          </a:xfrm>
        </p:spPr>
        <p:txBody>
          <a:bodyPr/>
          <a:lstStyle/>
          <a:p>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Inactive Duty for Training(INACDUTRA)</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A83F8FC9-8E07-55EF-813E-BDD44E65CC30}"/>
              </a:ext>
            </a:extLst>
          </p:cNvPr>
          <p:cNvSpPr>
            <a:spLocks noGrp="1"/>
          </p:cNvSpPr>
          <p:nvPr>
            <p:ph idx="1"/>
          </p:nvPr>
        </p:nvSpPr>
        <p:spPr>
          <a:xfrm>
            <a:off x="611133" y="1414733"/>
            <a:ext cx="10969733" cy="5072332"/>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Training (other than active duty for training) by a member of, or applicant for membership (as defined in 5 U.S.C. 8140(g)) in, the Senior Reserve Officers' Training Corps prescribed under chapter 103 of title 10 </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Duty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other than full-time duty</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performed by a member of the National Guard of any State, under 32 U.S.C. 316, 502, 503, 504, or 505, or the prior corresponding provisions of law. The term inactive duty training does not include: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i.e. weekend drills</a:t>
            </a: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Work or study performed in connection with correspondence courses,</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Attendance at an educational institution in an inactive status, or</a:t>
            </a:r>
          </a:p>
          <a:p>
            <a:pPr marL="771525" marR="0" lvl="1" indent="-428625" algn="l" defTabSz="914400" rtl="0" eaLnBrk="1" fontAlgn="auto" latinLnBrk="0" hangingPunct="1">
              <a:lnSpc>
                <a:spcPct val="90000"/>
              </a:lnSpc>
              <a:spcBef>
                <a:spcPts val="750"/>
              </a:spcBef>
              <a:spcAft>
                <a:spcPts val="0"/>
              </a:spcAft>
              <a:buClrTx/>
              <a:buSzTx/>
              <a:buFont typeface="Arial" panose="020B0604020202020204" pitchFamily="34" charset="0"/>
              <a:buAutoNum type="romanLcParenBoth"/>
              <a:tabLst/>
              <a:defRPr/>
            </a:pPr>
            <a:r>
              <a:rPr kumimoji="0" lang="en-US" sz="2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Duty performed as a temporary member of the Coast Guard Reserve.</a:t>
            </a:r>
          </a:p>
        </p:txBody>
      </p:sp>
    </p:spTree>
    <p:extLst>
      <p:ext uri="{BB962C8B-B14F-4D97-AF65-F5344CB8AC3E}">
        <p14:creationId xmlns:p14="http://schemas.microsoft.com/office/powerpoint/2010/main" val="996881635"/>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 name="Title 4">
            <a:extLst>
              <a:ext uri="{FF2B5EF4-FFF2-40B4-BE49-F238E27FC236}">
                <a16:creationId xmlns:a16="http://schemas.microsoft.com/office/drawing/2014/main" id="{72B4D98E-9512-CB6C-63C8-736D4ECA8F1D}"/>
              </a:ext>
            </a:extLst>
          </p:cNvPr>
          <p:cNvSpPr>
            <a:spLocks noGrp="1"/>
          </p:cNvSpPr>
          <p:nvPr>
            <p:ph type="title"/>
          </p:nvPr>
        </p:nvSpPr>
        <p:spPr>
          <a:xfrm>
            <a:off x="0" y="644496"/>
            <a:ext cx="5814978" cy="591161"/>
          </a:xfrm>
        </p:spPr>
        <p:txBody>
          <a:bodyPr/>
          <a:lstStyle/>
          <a:p>
            <a:r>
              <a:rPr lang="en-US" sz="4400" dirty="0">
                <a:latin typeface="Arial" panose="020B0604020202020204" pitchFamily="34" charset="0"/>
                <a:cs typeface="Arial" panose="020B0604020202020204" pitchFamily="34" charset="0"/>
              </a:rPr>
              <a:t>Service Academies</a:t>
            </a:r>
          </a:p>
        </p:txBody>
      </p:sp>
      <p:sp>
        <p:nvSpPr>
          <p:cNvPr id="6" name="Content Placeholder 5">
            <a:extLst>
              <a:ext uri="{FF2B5EF4-FFF2-40B4-BE49-F238E27FC236}">
                <a16:creationId xmlns:a16="http://schemas.microsoft.com/office/drawing/2014/main" id="{B35AD069-F822-3644-185D-66EABAE04E55}"/>
              </a:ext>
            </a:extLst>
          </p:cNvPr>
          <p:cNvSpPr>
            <a:spLocks noGrp="1"/>
          </p:cNvSpPr>
          <p:nvPr>
            <p:ph idx="1"/>
          </p:nvPr>
        </p:nvSpPr>
        <p:spPr>
          <a:xfrm>
            <a:off x="229650" y="1668727"/>
            <a:ext cx="11732699" cy="4505642"/>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(4) Service at any time as a cadet at the United States Military, Air Force, or Coast Guard Academy, or as a midshipman at the United States Naval Academy;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(5) Attendance at the preparatory schools of the United States Air Force Academy, the United States Military Academy, or the United States Naval Academy for enlisted active-duty members who are reassigned to a preparatory school without a release from active duty, and for other individuals who have a commitment to active duty in the Armed Forces that would be binding upon disenrollment from the preparatory school;</a:t>
            </a:r>
          </a:p>
          <a:p>
            <a:pPr marL="0" indent="0">
              <a:buNone/>
            </a:pPr>
            <a:r>
              <a:rPr lang="en-US" sz="2800" dirty="0">
                <a:latin typeface="Arial Nova" panose="020B0504020202020204" pitchFamily="34" charset="0"/>
              </a:rPr>
              <a:t> </a:t>
            </a:r>
          </a:p>
        </p:txBody>
      </p:sp>
    </p:spTree>
    <p:extLst>
      <p:ext uri="{BB962C8B-B14F-4D97-AF65-F5344CB8AC3E}">
        <p14:creationId xmlns:p14="http://schemas.microsoft.com/office/powerpoint/2010/main" val="2712206893"/>
      </p:ext>
    </p:extLst>
  </p:cSld>
  <p:clrMapOvr>
    <a:masterClrMapping/>
  </p:clrMapOvr>
  <p:transition spd="slow"/>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 name="Title 4">
            <a:extLst>
              <a:ext uri="{FF2B5EF4-FFF2-40B4-BE49-F238E27FC236}">
                <a16:creationId xmlns:a16="http://schemas.microsoft.com/office/drawing/2014/main" id="{72B4D98E-9512-CB6C-63C8-736D4ECA8F1D}"/>
              </a:ext>
            </a:extLst>
          </p:cNvPr>
          <p:cNvSpPr>
            <a:spLocks noGrp="1"/>
          </p:cNvSpPr>
          <p:nvPr>
            <p:ph type="title"/>
          </p:nvPr>
        </p:nvSpPr>
        <p:spPr>
          <a:xfrm>
            <a:off x="0" y="576924"/>
            <a:ext cx="6979544" cy="646722"/>
          </a:xfrm>
        </p:spPr>
        <p:txBody>
          <a:bodyPr/>
          <a:lstStyle/>
          <a:p>
            <a:r>
              <a:rPr lang="en-US" sz="4400" dirty="0">
                <a:latin typeface="Aptos" panose="020B0004020202020204" pitchFamily="34" charset="0"/>
              </a:rPr>
              <a:t>Service Academies (Cont’d)</a:t>
            </a:r>
          </a:p>
        </p:txBody>
      </p:sp>
      <p:sp>
        <p:nvSpPr>
          <p:cNvPr id="6" name="Content Placeholder 5">
            <a:extLst>
              <a:ext uri="{FF2B5EF4-FFF2-40B4-BE49-F238E27FC236}">
                <a16:creationId xmlns:a16="http://schemas.microsoft.com/office/drawing/2014/main" id="{B35AD069-F822-3644-185D-66EABAE04E55}"/>
              </a:ext>
            </a:extLst>
          </p:cNvPr>
          <p:cNvSpPr>
            <a:spLocks noGrp="1"/>
          </p:cNvSpPr>
          <p:nvPr>
            <p:ph idx="1"/>
          </p:nvPr>
        </p:nvSpPr>
        <p:spPr>
          <a:xfrm>
            <a:off x="121871" y="1485499"/>
            <a:ext cx="11764108" cy="5125426"/>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 3.6 (b)</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(6) Authorized travel to or from such duty or service; 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(7) A person discharged or released from a period of active duty, shall be deemed to have continued on active duty during the period of time immediately following the date of such discharge or release from such duty determined by the Secretary concerned to have been required for him or her to proceed to his or her home by the most direct route, and, in all instances, until midnight of the date of such discharge or release.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NOTE: </a:t>
            </a:r>
            <a:r>
              <a:rPr kumimoji="0" lang="en-US" sz="26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(Travel time can be up to 10 days. Sometimes DD 214 will show the number of days, if not we will need to develop to service department.)</a:t>
            </a:r>
            <a:endParaRPr kumimoji="0" lang="en-US" altLang="en-US" sz="2800" b="0" i="0" u="none" strike="noStrike" kern="1200" cap="none" spc="0" normalizeH="0" baseline="0" noProof="0" dirty="0">
              <a:ln>
                <a:noFill/>
              </a:ln>
              <a:solidFill>
                <a:srgbClr val="000000"/>
              </a:solidFill>
              <a:effectLst/>
              <a:uLnTx/>
              <a:uFillTx/>
              <a:latin typeface="Arial Nova" panose="020B0504020202020204" pitchFamily="34" charset="0"/>
              <a:cs typeface="Arial"/>
            </a:endParaRPr>
          </a:p>
          <a:p>
            <a:pPr marL="0" indent="0">
              <a:buNone/>
            </a:pPr>
            <a:r>
              <a:rPr lang="en-US" sz="2800" dirty="0">
                <a:latin typeface="Arial Nova" panose="020B0504020202020204" pitchFamily="34" charset="0"/>
              </a:rPr>
              <a:t> </a:t>
            </a:r>
          </a:p>
        </p:txBody>
      </p:sp>
    </p:spTree>
    <p:extLst>
      <p:ext uri="{BB962C8B-B14F-4D97-AF65-F5344CB8AC3E}">
        <p14:creationId xmlns:p14="http://schemas.microsoft.com/office/powerpoint/2010/main" val="2651312234"/>
      </p:ext>
    </p:extLst>
  </p:cSld>
  <p:clrMapOvr>
    <a:masterClrMapping/>
  </p:clrMapOvr>
  <p:transition spd="slow"/>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93EF8-FD48-62B0-064E-E95C84D28F9B}"/>
              </a:ext>
            </a:extLst>
          </p:cNvPr>
          <p:cNvSpPr>
            <a:spLocks noGrp="1"/>
          </p:cNvSpPr>
          <p:nvPr>
            <p:ph type="title"/>
          </p:nvPr>
        </p:nvSpPr>
        <p:spPr>
          <a:xfrm>
            <a:off x="-1" y="606474"/>
            <a:ext cx="8419381" cy="566720"/>
          </a:xfrm>
        </p:spPr>
        <p:txBody>
          <a:bodyPr/>
          <a:lstStyle/>
          <a:p>
            <a:r>
              <a:rPr lang="en-US" dirty="0">
                <a:latin typeface="Aptos" panose="020B0004020202020204" pitchFamily="34" charset="0"/>
              </a:rPr>
              <a:t>Reserve Officer Training Corp (ROTC)</a:t>
            </a:r>
          </a:p>
        </p:txBody>
      </p:sp>
      <p:sp>
        <p:nvSpPr>
          <p:cNvPr id="3" name="Content Placeholder 2">
            <a:extLst>
              <a:ext uri="{FF2B5EF4-FFF2-40B4-BE49-F238E27FC236}">
                <a16:creationId xmlns:a16="http://schemas.microsoft.com/office/drawing/2014/main" id="{5CDFBBA9-E5AE-8F7B-F89D-B2B347691986}"/>
              </a:ext>
            </a:extLst>
          </p:cNvPr>
          <p:cNvSpPr>
            <a:spLocks noGrp="1"/>
          </p:cNvSpPr>
          <p:nvPr>
            <p:ph idx="1"/>
          </p:nvPr>
        </p:nvSpPr>
        <p:spPr>
          <a:xfrm>
            <a:off x="534167" y="1423358"/>
            <a:ext cx="11123666" cy="4968815"/>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38 CFR 3.6(c)</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Duty performed by a member of a Senior Reserve Officers' Training Corps program when ordered to such duty for the purpose of training or a practice cruise under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rId3"/>
              </a:rPr>
              <a:t>chapter 103 of title 10 U.S.C.</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The requirements of this paragraph are effective—</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 On or after October 1, 1982, with respect to deaths and disabilities resulting from diseases or injuries incurred or aggravated after September 30, 1982, and</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 October 1, 1983, with respect to deaths and disabilities resulting from diseases or injuries incurred or aggravated before October 1, 1982.</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Effective on or after October 1, 1988, such duty must be prerequisite to the member being commissioned and must be for a period of at least four continuous weeks.</a:t>
            </a:r>
          </a:p>
          <a:p>
            <a:endParaRPr lang="en-US" dirty="0"/>
          </a:p>
        </p:txBody>
      </p:sp>
    </p:spTree>
    <p:extLst>
      <p:ext uri="{BB962C8B-B14F-4D97-AF65-F5344CB8AC3E}">
        <p14:creationId xmlns:p14="http://schemas.microsoft.com/office/powerpoint/2010/main" val="3065555927"/>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C5ABB-8AD8-4CD1-6D9A-0472A62EEFBC}"/>
              </a:ext>
            </a:extLst>
          </p:cNvPr>
          <p:cNvSpPr>
            <a:spLocks noGrp="1"/>
          </p:cNvSpPr>
          <p:nvPr>
            <p:ph type="title"/>
          </p:nvPr>
        </p:nvSpPr>
        <p:spPr>
          <a:xfrm>
            <a:off x="0" y="614408"/>
            <a:ext cx="3108053" cy="601918"/>
          </a:xfrm>
        </p:spPr>
        <p:txBody>
          <a:bodyPr/>
          <a:lstStyle/>
          <a:p>
            <a:r>
              <a:rPr lang="en-US" dirty="0">
                <a:latin typeface="Aptos" panose="020B0004020202020204" pitchFamily="34" charset="0"/>
              </a:rPr>
              <a:t>Travel Status</a:t>
            </a:r>
          </a:p>
        </p:txBody>
      </p:sp>
      <p:sp>
        <p:nvSpPr>
          <p:cNvPr id="3" name="Content Placeholder 2">
            <a:extLst>
              <a:ext uri="{FF2B5EF4-FFF2-40B4-BE49-F238E27FC236}">
                <a16:creationId xmlns:a16="http://schemas.microsoft.com/office/drawing/2014/main" id="{5A2B77B3-65B9-6C09-73D0-5CAD8A723173}"/>
              </a:ext>
            </a:extLst>
          </p:cNvPr>
          <p:cNvSpPr>
            <a:spLocks noGrp="1"/>
          </p:cNvSpPr>
          <p:nvPr>
            <p:ph idx="1"/>
          </p:nvPr>
        </p:nvSpPr>
        <p:spPr>
          <a:xfrm>
            <a:off x="576531" y="1457864"/>
            <a:ext cx="11038937" cy="5070400"/>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38 CFR(e) </a:t>
            </a:r>
            <a:r>
              <a:rPr kumimoji="0" lang="en-US" sz="2600" b="1" i="1"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Travel status—training duty (disability or death from injury or covered disease).</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Any individual:</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(1) Who, when authorized or required by competent authority, assumes an obligation to perform </a:t>
            </a: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active duty for training </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or </a:t>
            </a:r>
            <a:r>
              <a:rPr kumimoji="0" lang="en-US" sz="26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inactive duty training</a:t>
            </a: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and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6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(2) Who is disabled or dies from an injury or covered disease incurred while proceeding directly to or returning directly from such active duty for training or inactive duty training shall be deemed to have been on active duty for training or inactive duty training, as the case may be. The Department of Veterans Affairs will determine whether such individual was so authorized or required to perform such duty, and whether the individual was disabled or died from an injury or covered disease so incurred. </a:t>
            </a:r>
            <a:r>
              <a:rPr kumimoji="0" lang="en-US" sz="2600" b="0"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(cont’d next slide)</a:t>
            </a:r>
          </a:p>
          <a:p>
            <a:pPr marL="0" indent="0">
              <a:buNone/>
            </a:pPr>
            <a:endParaRPr lang="en-US" dirty="0"/>
          </a:p>
        </p:txBody>
      </p:sp>
    </p:spTree>
    <p:extLst>
      <p:ext uri="{BB962C8B-B14F-4D97-AF65-F5344CB8AC3E}">
        <p14:creationId xmlns:p14="http://schemas.microsoft.com/office/powerpoint/2010/main" val="104055158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0EAD2F-E03D-FFB9-8C9A-7BAFB0183ED3}"/>
              </a:ext>
            </a:extLst>
          </p:cNvPr>
          <p:cNvSpPr>
            <a:spLocks noGrp="1"/>
          </p:cNvSpPr>
          <p:nvPr>
            <p:ph type="title"/>
          </p:nvPr>
        </p:nvSpPr>
        <p:spPr>
          <a:xfrm>
            <a:off x="0" y="528275"/>
            <a:ext cx="5686533" cy="679423"/>
          </a:xfrm>
        </p:spPr>
        <p:txBody>
          <a:bodyPr/>
          <a:lstStyle/>
          <a:p>
            <a:r>
              <a:rPr kumimoji="0" lang="en-US" sz="4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Travel Status (cont’d)</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A3437AE-7D68-D1F6-52C1-AA5F4E6B60C1}"/>
              </a:ext>
            </a:extLst>
          </p:cNvPr>
          <p:cNvSpPr>
            <a:spLocks noGrp="1"/>
          </p:cNvSpPr>
          <p:nvPr>
            <p:ph idx="1"/>
          </p:nvPr>
        </p:nvSpPr>
        <p:spPr>
          <a:xfrm>
            <a:off x="278920" y="1498032"/>
            <a:ext cx="11913080" cy="5359968"/>
          </a:xfrm>
        </p:spPr>
        <p:txBody>
          <a:bodyPr/>
          <a:lstStyle/>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making such determinations, there shall be taken into consideration the hour on which the individual began to proceed or return; the hour on which the individual was scheduled to arrive for, or on which the individual ceased to perform, such duty; the method of travel performed; the itinerary; the manner in which the travel was performed; and the immediate cause of disability or death. Whenever any claim is filed alleging that the claimant is entitled to benefits by reason of this paragraph, the burden of proof shall be on the claimant.</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For purposes of this section, the term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covered disease</a:t>
            </a: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means any of the following:</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r>
              <a:rPr kumimoji="0" lang="en-US" sz="2400" b="0" i="0" u="none" strike="noStrike" kern="120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rPr>
              <a:t>i</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 acute myocardial infarction.</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 A cardiac arrest.</a:t>
            </a:r>
          </a:p>
          <a:p>
            <a:pPr marL="457200" lvl="1" indent="0" defTabSz="685800" fontAlgn="auto">
              <a:spcBef>
                <a:spcPts val="1000"/>
              </a:spcBef>
              <a:spcAft>
                <a:spcPts val="0"/>
              </a:spcAft>
              <a:buNone/>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(iii) A cerebrovascular accident.</a:t>
            </a:r>
          </a:p>
          <a:p>
            <a:pPr marL="0" marR="0" lvl="0" indent="0" algn="l" defTabSz="6858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NOTE: </a:t>
            </a:r>
            <a:r>
              <a:rPr kumimoji="0" lang="en-US" sz="2400" b="1" i="1"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(Travel time can be up to 10 days. Sometimes DD 214 will show the number of days, if not we will need to develop to service department.)</a:t>
            </a: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2360210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DFF8A-E28F-1F4F-2FB0-BB6FBFE00E4E}"/>
              </a:ext>
            </a:extLst>
          </p:cNvPr>
          <p:cNvSpPr>
            <a:spLocks noGrp="1"/>
          </p:cNvSpPr>
          <p:nvPr>
            <p:ph type="title"/>
          </p:nvPr>
        </p:nvSpPr>
        <p:spPr/>
        <p:txBody>
          <a:bodyPr/>
          <a:lstStyle/>
          <a:p>
            <a:r>
              <a:rPr lang="en-US" dirty="0"/>
              <a:t>Collection Process</a:t>
            </a:r>
          </a:p>
        </p:txBody>
      </p:sp>
      <p:sp>
        <p:nvSpPr>
          <p:cNvPr id="5" name="Slide Number Placeholder 4">
            <a:extLst>
              <a:ext uri="{FF2B5EF4-FFF2-40B4-BE49-F238E27FC236}">
                <a16:creationId xmlns:a16="http://schemas.microsoft.com/office/drawing/2014/main" id="{5B0D9906-3E88-A73E-A36B-D940A7CD32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7" name="Rectangle 6">
            <a:extLst>
              <a:ext uri="{FF2B5EF4-FFF2-40B4-BE49-F238E27FC236}">
                <a16:creationId xmlns:a16="http://schemas.microsoft.com/office/drawing/2014/main" id="{40DC2C64-D57E-D158-7F9A-E8F510A64CCC}"/>
              </a:ext>
            </a:extLst>
          </p:cNvPr>
          <p:cNvSpPr/>
          <p:nvPr/>
        </p:nvSpPr>
        <p:spPr>
          <a:xfrm>
            <a:off x="533008" y="1378259"/>
            <a:ext cx="11105666" cy="707886"/>
          </a:xfrm>
          <a:prstGeom prst="rect">
            <a:avLst/>
          </a:prstGeom>
        </p:spPr>
        <p:txBody>
          <a:bodyPr wrap="square" lIns="0" tIns="0" rIns="0" bIns="91440" anchor="ctr">
            <a:spAutoFit/>
          </a:bodyPr>
          <a:lstStyle/>
          <a:p>
            <a:pPr marL="0" marR="0" lvl="0" indent="0" algn="l" defTabSz="914400" rtl="0" eaLnBrk="1" fontAlgn="auto" latinLnBrk="0" hangingPunct="1">
              <a:lnSpc>
                <a:spcPct val="100000"/>
              </a:lnSpc>
              <a:spcBef>
                <a:spcPct val="20000"/>
              </a:spcBef>
              <a:spcAft>
                <a:spcPts val="0"/>
              </a:spcAft>
              <a:buClrTx/>
              <a:buSzTx/>
              <a:buFontTx/>
              <a:buNone/>
              <a:tabLst/>
              <a:defRPr/>
            </a:pPr>
            <a:r>
              <a:rPr kumimoji="0" lang="en-US" sz="2000"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sym typeface="Arial" panose="020B0604020202020204" pitchFamily="34" charset="0"/>
              </a:rPr>
              <a:t>DMC sends Notice of Indebtedness letters, monitors accounts, and advises debtor of any delinquency, including the requirement to refer their account to Treasury</a:t>
            </a:r>
          </a:p>
        </p:txBody>
      </p:sp>
      <p:graphicFrame>
        <p:nvGraphicFramePr>
          <p:cNvPr id="3" name="Content Placeholder 1">
            <a:extLst>
              <a:ext uri="{FF2B5EF4-FFF2-40B4-BE49-F238E27FC236}">
                <a16:creationId xmlns:a16="http://schemas.microsoft.com/office/drawing/2014/main" id="{41257AE9-5A79-6178-5EE7-C0807442B484}"/>
              </a:ext>
            </a:extLst>
          </p:cNvPr>
          <p:cNvGraphicFramePr>
            <a:graphicFrameLocks/>
          </p:cNvGraphicFramePr>
          <p:nvPr/>
        </p:nvGraphicFramePr>
        <p:xfrm>
          <a:off x="-81500" y="1981200"/>
          <a:ext cx="8458200" cy="41428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Rounded Corners 3">
            <a:extLst>
              <a:ext uri="{FF2B5EF4-FFF2-40B4-BE49-F238E27FC236}">
                <a16:creationId xmlns:a16="http://schemas.microsoft.com/office/drawing/2014/main" id="{27D6D0D4-EEF5-DB84-D225-0920CA4962CE}"/>
              </a:ext>
            </a:extLst>
          </p:cNvPr>
          <p:cNvSpPr/>
          <p:nvPr/>
        </p:nvSpPr>
        <p:spPr>
          <a:xfrm>
            <a:off x="5267889" y="2209800"/>
            <a:ext cx="5791200" cy="663346"/>
          </a:xfrm>
          <a:prstGeom prst="roundRect">
            <a:avLst/>
          </a:prstGeom>
          <a:solidFill>
            <a:srgbClr val="0083BE"/>
          </a:solidFill>
          <a:ln w="66675">
            <a:solidFill>
              <a:srgbClr val="003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a:ea typeface="+mn-ea"/>
                <a:cs typeface="+mn-cs"/>
              </a:rPr>
              <a:t>If DMC receives payment, next collection letter is deferred</a:t>
            </a:r>
          </a:p>
        </p:txBody>
      </p:sp>
      <p:sp>
        <p:nvSpPr>
          <p:cNvPr id="9" name="Arrow: Right 8">
            <a:extLst>
              <a:ext uri="{FF2B5EF4-FFF2-40B4-BE49-F238E27FC236}">
                <a16:creationId xmlns:a16="http://schemas.microsoft.com/office/drawing/2014/main" id="{D870E8EA-47F2-D4C6-80C3-0902517501FE}"/>
              </a:ext>
            </a:extLst>
          </p:cNvPr>
          <p:cNvSpPr/>
          <p:nvPr/>
        </p:nvSpPr>
        <p:spPr>
          <a:xfrm>
            <a:off x="6947534" y="3352800"/>
            <a:ext cx="3017520" cy="1371600"/>
          </a:xfrm>
          <a:prstGeom prst="rightArrow">
            <a:avLst/>
          </a:prstGeom>
          <a:solidFill>
            <a:srgbClr val="772432"/>
          </a:solidFill>
          <a:ln w="57150">
            <a:solidFill>
              <a:srgbClr val="003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Debt is Referred to Cross Servicing</a:t>
            </a:r>
          </a:p>
        </p:txBody>
      </p:sp>
      <p:sp>
        <p:nvSpPr>
          <p:cNvPr id="10" name="Arrow: Right 9">
            <a:extLst>
              <a:ext uri="{FF2B5EF4-FFF2-40B4-BE49-F238E27FC236}">
                <a16:creationId xmlns:a16="http://schemas.microsoft.com/office/drawing/2014/main" id="{625C9C34-C1C8-C90F-056F-69CA11059EB0}"/>
              </a:ext>
            </a:extLst>
          </p:cNvPr>
          <p:cNvSpPr/>
          <p:nvPr/>
        </p:nvSpPr>
        <p:spPr>
          <a:xfrm>
            <a:off x="7589477" y="4800600"/>
            <a:ext cx="3017520" cy="1371600"/>
          </a:xfrm>
          <a:prstGeom prst="rightArrow">
            <a:avLst/>
          </a:prstGeom>
          <a:solidFill>
            <a:srgbClr val="772432"/>
          </a:solidFill>
          <a:ln w="57150">
            <a:solidFill>
              <a:srgbClr val="003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Debt is Referred to Treasury Offset Program</a:t>
            </a:r>
          </a:p>
        </p:txBody>
      </p:sp>
      <p:sp>
        <p:nvSpPr>
          <p:cNvPr id="11" name="Arrow: Right 10" descr="60 days">
            <a:extLst>
              <a:ext uri="{FF2B5EF4-FFF2-40B4-BE49-F238E27FC236}">
                <a16:creationId xmlns:a16="http://schemas.microsoft.com/office/drawing/2014/main" id="{5A20EA48-0186-1965-608A-F9F3909A8DA2}"/>
              </a:ext>
            </a:extLst>
          </p:cNvPr>
          <p:cNvSpPr/>
          <p:nvPr/>
        </p:nvSpPr>
        <p:spPr>
          <a:xfrm>
            <a:off x="5871242" y="3810000"/>
            <a:ext cx="978408" cy="484632"/>
          </a:xfrm>
          <a:prstGeom prst="rightArrow">
            <a:avLst/>
          </a:prstGeom>
          <a:solidFill>
            <a:schemeClr val="bg1"/>
          </a:solidFill>
          <a:ln>
            <a:solidFill>
              <a:srgbClr val="003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days</a:t>
            </a:r>
          </a:p>
        </p:txBody>
      </p:sp>
      <p:sp>
        <p:nvSpPr>
          <p:cNvPr id="12" name="Arrow: Right 11" descr="60 days">
            <a:extLst>
              <a:ext uri="{FF2B5EF4-FFF2-40B4-BE49-F238E27FC236}">
                <a16:creationId xmlns:a16="http://schemas.microsoft.com/office/drawing/2014/main" id="{650F11D1-EF41-4AD8-9EAF-A747569009BF}"/>
              </a:ext>
            </a:extLst>
          </p:cNvPr>
          <p:cNvSpPr/>
          <p:nvPr/>
        </p:nvSpPr>
        <p:spPr>
          <a:xfrm>
            <a:off x="6521483" y="5360120"/>
            <a:ext cx="978408" cy="484632"/>
          </a:xfrm>
          <a:prstGeom prst="rightArrow">
            <a:avLst/>
          </a:prstGeom>
          <a:solidFill>
            <a:schemeClr val="bg1"/>
          </a:solidFill>
          <a:ln>
            <a:solidFill>
              <a:srgbClr val="003F7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60 days</a:t>
            </a:r>
          </a:p>
        </p:txBody>
      </p:sp>
    </p:spTree>
    <p:extLst>
      <p:ext uri="{BB962C8B-B14F-4D97-AF65-F5344CB8AC3E}">
        <p14:creationId xmlns:p14="http://schemas.microsoft.com/office/powerpoint/2010/main" val="266063486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4ABAD-DA1B-C01C-C0CA-0C9F506F9506}"/>
              </a:ext>
            </a:extLst>
          </p:cNvPr>
          <p:cNvSpPr>
            <a:spLocks noGrp="1"/>
          </p:cNvSpPr>
          <p:nvPr>
            <p:ph type="title"/>
          </p:nvPr>
        </p:nvSpPr>
        <p:spPr>
          <a:xfrm>
            <a:off x="0" y="0"/>
            <a:ext cx="8845236" cy="1222218"/>
          </a:xfrm>
        </p:spPr>
        <p:txBody>
          <a:bodyPr/>
          <a:lstStyle/>
          <a:p>
            <a:r>
              <a:rPr lang="en-US" altLang="en-US" dirty="0">
                <a:latin typeface="Aptos" panose="020B0004020202020204" pitchFamily="34" charset="0"/>
              </a:rPr>
              <a:t>Active Guard Reserve (AGR) and Active</a:t>
            </a:r>
            <a:br>
              <a:rPr lang="en-US" altLang="en-US" dirty="0">
                <a:latin typeface="Aptos" panose="020B0004020202020204" pitchFamily="34" charset="0"/>
              </a:rPr>
            </a:br>
            <a:r>
              <a:rPr lang="en-US" altLang="en-US" dirty="0">
                <a:latin typeface="Aptos" panose="020B0004020202020204" pitchFamily="34" charset="0"/>
              </a:rPr>
              <a:t>Duty Support (ADS)</a:t>
            </a:r>
            <a:endParaRPr lang="en-US" dirty="0"/>
          </a:p>
        </p:txBody>
      </p:sp>
      <p:sp>
        <p:nvSpPr>
          <p:cNvPr id="3" name="Content Placeholder 2">
            <a:extLst>
              <a:ext uri="{FF2B5EF4-FFF2-40B4-BE49-F238E27FC236}">
                <a16:creationId xmlns:a16="http://schemas.microsoft.com/office/drawing/2014/main" id="{770E1121-4755-F5E1-0E23-CCA2F42A42E0}"/>
              </a:ext>
            </a:extLst>
          </p:cNvPr>
          <p:cNvSpPr>
            <a:spLocks noGrp="1"/>
          </p:cNvSpPr>
          <p:nvPr>
            <p:ph idx="1"/>
          </p:nvPr>
        </p:nvSpPr>
        <p:spPr>
          <a:xfrm>
            <a:off x="838200" y="1608342"/>
            <a:ext cx="10515600" cy="4351338"/>
          </a:xfrm>
        </p:spPr>
        <p:txBody>
          <a:bodyPr/>
          <a:lstStyle/>
          <a:p>
            <a:r>
              <a:rPr lang="en-US" altLang="en-US" sz="3200" dirty="0">
                <a:latin typeface="Arial Nova" panose="020B0504020202020204" pitchFamily="34" charset="0"/>
              </a:rPr>
              <a:t>Full time duty for operational support of Reserve or National Guard</a:t>
            </a:r>
          </a:p>
          <a:p>
            <a:r>
              <a:rPr lang="en-US" altLang="en-US" sz="3200" dirty="0">
                <a:latin typeface="Arial Nova" panose="020B0504020202020204" pitchFamily="34" charset="0"/>
              </a:rPr>
              <a:t>AGR service in Reserves is performed under Title 10 and is considered </a:t>
            </a:r>
            <a:r>
              <a:rPr lang="en-US" altLang="en-US" sz="3200" b="1" i="1" dirty="0">
                <a:solidFill>
                  <a:srgbClr val="FF0000"/>
                </a:solidFill>
                <a:latin typeface="Arial Nova" panose="020B0504020202020204" pitchFamily="34" charset="0"/>
              </a:rPr>
              <a:t>active duty</a:t>
            </a:r>
            <a:r>
              <a:rPr lang="en-US" altLang="en-US" sz="3200" dirty="0">
                <a:latin typeface="Arial Nova" panose="020B0504020202020204" pitchFamily="34" charset="0"/>
              </a:rPr>
              <a:t>.  </a:t>
            </a:r>
          </a:p>
          <a:p>
            <a:r>
              <a:rPr lang="en-US" altLang="en-US" sz="3200" dirty="0">
                <a:latin typeface="Arial Nova" panose="020B0504020202020204" pitchFamily="34" charset="0"/>
              </a:rPr>
              <a:t>AGR service in National Guard is performed under Title 32 and is considered </a:t>
            </a:r>
            <a:r>
              <a:rPr lang="en-US" altLang="en-US" sz="3200" b="1" i="1" dirty="0">
                <a:solidFill>
                  <a:srgbClr val="FF0000"/>
                </a:solidFill>
                <a:latin typeface="Arial Nova" panose="020B0504020202020204" pitchFamily="34" charset="0"/>
              </a:rPr>
              <a:t>active duty for training</a:t>
            </a:r>
            <a:endParaRPr lang="en-US" altLang="en-US" sz="3200" dirty="0">
              <a:latin typeface="Arial Nova" panose="020B0504020202020204" pitchFamily="34" charset="0"/>
            </a:endParaRPr>
          </a:p>
          <a:p>
            <a:r>
              <a:rPr lang="en-US" altLang="en-US" sz="3200" dirty="0">
                <a:latin typeface="Arial Nova" panose="020B0504020202020204" pitchFamily="34" charset="0"/>
              </a:rPr>
              <a:t>DD Form 214 will be issued for AGR service. This will be used to determine the kind of service it is.  The VA will have to make determinations and develop as needed if clarification of the kind of duty is listed on the DD 214.</a:t>
            </a:r>
          </a:p>
          <a:p>
            <a:endParaRPr lang="en-US" dirty="0"/>
          </a:p>
        </p:txBody>
      </p:sp>
    </p:spTree>
    <p:extLst>
      <p:ext uri="{BB962C8B-B14F-4D97-AF65-F5344CB8AC3E}">
        <p14:creationId xmlns:p14="http://schemas.microsoft.com/office/powerpoint/2010/main" val="4111512212"/>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9AE91559-AB0A-DAE8-3CBD-E92A97F42DC2}"/>
              </a:ext>
            </a:extLst>
          </p:cNvPr>
          <p:cNvSpPr>
            <a:spLocks noGrp="1" noChangeArrowheads="1"/>
          </p:cNvSpPr>
          <p:nvPr>
            <p:ph type="title"/>
          </p:nvPr>
        </p:nvSpPr>
        <p:spPr bwMode="auto">
          <a:xfrm>
            <a:off x="0" y="568349"/>
            <a:ext cx="5150412" cy="66257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State Active Duty</a:t>
            </a:r>
          </a:p>
        </p:txBody>
      </p:sp>
      <p:sp>
        <p:nvSpPr>
          <p:cNvPr id="18435" name="Rectangle 3">
            <a:extLst>
              <a:ext uri="{FF2B5EF4-FFF2-40B4-BE49-F238E27FC236}">
                <a16:creationId xmlns:a16="http://schemas.microsoft.com/office/drawing/2014/main" id="{E93F2B8E-B901-5DA3-C24A-255490DA8796}"/>
              </a:ext>
            </a:extLst>
          </p:cNvPr>
          <p:cNvSpPr>
            <a:spLocks noGrp="1" noChangeArrowheads="1"/>
          </p:cNvSpPr>
          <p:nvPr>
            <p:ph type="body" idx="1"/>
          </p:nvPr>
        </p:nvSpPr>
        <p:spPr bwMode="auto">
          <a:xfrm>
            <a:off x="134926" y="1644991"/>
            <a:ext cx="11922148" cy="4954217"/>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600" dirty="0">
                <a:latin typeface="Arial" panose="020B0604020202020204" pitchFamily="34" charset="0"/>
                <a:cs typeface="Arial" panose="020B0604020202020204" pitchFamily="34" charset="0"/>
              </a:rPr>
              <a:t>State or territory’s governor activates National Guard members for State Active Duty such as in response to natural or man-made disaster</a:t>
            </a:r>
          </a:p>
          <a:p>
            <a:r>
              <a:rPr lang="en-US" sz="2600" kern="0" dirty="0">
                <a:latin typeface="Arial" panose="020B0604020202020204" pitchFamily="34" charset="0"/>
                <a:ea typeface="Calibri" panose="020F0502020204030204" pitchFamily="34" charset="0"/>
                <a:cs typeface="Arial" panose="020B0604020202020204" pitchFamily="34" charset="0"/>
              </a:rPr>
              <a:t>If ordered by the governor only for state duties (paid by the state) is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NOT </a:t>
            </a:r>
            <a:r>
              <a:rPr lang="en-US" sz="2600" kern="0" dirty="0">
                <a:latin typeface="Arial" panose="020B0604020202020204" pitchFamily="34" charset="0"/>
                <a:ea typeface="Calibri" panose="020F0502020204030204" pitchFamily="34" charset="0"/>
                <a:cs typeface="Arial" panose="020B0604020202020204" pitchFamily="34" charset="0"/>
              </a:rPr>
              <a:t>considered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ACDUTRA</a:t>
            </a:r>
            <a:r>
              <a:rPr lang="en-US" sz="2600" kern="0" dirty="0">
                <a:latin typeface="Arial" panose="020B0604020202020204" pitchFamily="34" charset="0"/>
                <a:ea typeface="Calibri" panose="020F0502020204030204" pitchFamily="34" charset="0"/>
                <a:cs typeface="Arial" panose="020B0604020202020204" pitchFamily="34" charset="0"/>
              </a:rPr>
              <a:t> or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Active Service</a:t>
            </a:r>
            <a:endParaRPr lang="en-US" sz="2600" b="1" kern="100" dirty="0">
              <a:solidFill>
                <a:srgbClr val="FF0000"/>
              </a:solidFill>
              <a:latin typeface="Arial" panose="020B0604020202020204" pitchFamily="34" charset="0"/>
              <a:ea typeface="Calibri" panose="020F0502020204030204" pitchFamily="34" charset="0"/>
              <a:cs typeface="Arial" panose="020B0604020202020204" pitchFamily="34" charset="0"/>
            </a:endParaRPr>
          </a:p>
          <a:p>
            <a:r>
              <a:rPr lang="en-US" altLang="en-US" sz="2600" dirty="0">
                <a:latin typeface="Arial" panose="020B0604020202020204" pitchFamily="34" charset="0"/>
                <a:cs typeface="Arial" panose="020B0604020202020204" pitchFamily="34" charset="0"/>
              </a:rPr>
              <a:t>State Active Duty based on state law </a:t>
            </a:r>
            <a:r>
              <a:rPr lang="en-US" altLang="en-US" sz="2600" dirty="0">
                <a:solidFill>
                  <a:srgbClr val="FF0000"/>
                </a:solidFill>
                <a:latin typeface="Arial" panose="020B0604020202020204" pitchFamily="34" charset="0"/>
                <a:cs typeface="Arial" panose="020B0604020202020204" pitchFamily="34" charset="0"/>
              </a:rPr>
              <a:t>does not qualify as “active </a:t>
            </a:r>
            <a:r>
              <a:rPr lang="en-US" altLang="en-US" sz="2600" b="1" dirty="0">
                <a:solidFill>
                  <a:srgbClr val="FF0000"/>
                </a:solidFill>
                <a:latin typeface="Arial" panose="020B0604020202020204" pitchFamily="34" charset="0"/>
                <a:cs typeface="Arial" panose="020B0604020202020204" pitchFamily="34" charset="0"/>
              </a:rPr>
              <a:t>service”</a:t>
            </a:r>
            <a:r>
              <a:rPr lang="en-US" altLang="en-US" sz="2600" dirty="0">
                <a:latin typeface="Arial" panose="020B0604020202020204" pitchFamily="34" charset="0"/>
                <a:cs typeface="Arial" panose="020B0604020202020204" pitchFamily="34" charset="0"/>
              </a:rPr>
              <a:t> for VA benefits</a:t>
            </a:r>
          </a:p>
          <a:p>
            <a:r>
              <a:rPr lang="en-US" altLang="en-US" sz="2600" dirty="0">
                <a:latin typeface="Arial" panose="020B0604020202020204" pitchFamily="34" charset="0"/>
                <a:cs typeface="Arial" panose="020B0604020202020204" pitchFamily="34" charset="0"/>
              </a:rPr>
              <a:t>NG members on State Active Duty paid with state funds as opposed to Federal funds</a:t>
            </a:r>
          </a:p>
          <a:p>
            <a:r>
              <a:rPr lang="en-US" sz="2600" kern="0" dirty="0">
                <a:latin typeface="Arial" panose="020B0604020202020204" pitchFamily="34" charset="0"/>
                <a:ea typeface="Calibri" panose="020F0502020204030204" pitchFamily="34" charset="0"/>
                <a:cs typeface="Arial" panose="020B0604020202020204" pitchFamily="34" charset="0"/>
              </a:rPr>
              <a:t>Title 32 If ordered by executive order of the president, but initiated by the state</a:t>
            </a:r>
            <a:r>
              <a:rPr lang="en-US" sz="2600" b="1" kern="0" dirty="0">
                <a:latin typeface="Arial" panose="020B0604020202020204" pitchFamily="34" charset="0"/>
                <a:ea typeface="Calibri" panose="020F0502020204030204" pitchFamily="34" charset="0"/>
                <a:cs typeface="Arial" panose="020B0604020202020204" pitchFamily="34" charset="0"/>
              </a:rPr>
              <a:t>, it is </a:t>
            </a:r>
            <a:r>
              <a:rPr lang="en-US" sz="2600" b="1" kern="0" dirty="0">
                <a:solidFill>
                  <a:srgbClr val="FF0000"/>
                </a:solidFill>
                <a:latin typeface="Arial" panose="020B0604020202020204" pitchFamily="34" charset="0"/>
                <a:ea typeface="Calibri" panose="020F0502020204030204" pitchFamily="34" charset="0"/>
                <a:cs typeface="Arial" panose="020B0604020202020204" pitchFamily="34" charset="0"/>
              </a:rPr>
              <a:t>ACDUTRA</a:t>
            </a:r>
            <a:r>
              <a:rPr lang="en-US" sz="2600" b="1" kern="0" dirty="0">
                <a:latin typeface="Arial" panose="020B0604020202020204" pitchFamily="34" charset="0"/>
                <a:ea typeface="Calibri" panose="020F0502020204030204" pitchFamily="34" charset="0"/>
                <a:cs typeface="Arial" panose="020B0604020202020204" pitchFamily="34" charset="0"/>
              </a:rPr>
              <a:t> </a:t>
            </a:r>
            <a:r>
              <a:rPr lang="en-US" sz="2600" kern="0" dirty="0">
                <a:latin typeface="Arial" panose="020B0604020202020204" pitchFamily="34" charset="0"/>
                <a:ea typeface="Calibri" panose="020F0502020204030204" pitchFamily="34" charset="0"/>
                <a:cs typeface="Arial" panose="020B0604020202020204" pitchFamily="34" charset="0"/>
              </a:rPr>
              <a:t>as it is full time duty –– example: Hurricane Katrina, in support of Border Patrol, if requested by the Secretary of Defense.</a:t>
            </a:r>
            <a:endParaRPr lang="en-US" sz="26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800" kern="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altLang="en-US" sz="2800" dirty="0">
              <a:latin typeface="Arial Nova" panose="020B0504020202020204" pitchFamily="34" charset="0"/>
            </a:endParaRPr>
          </a:p>
          <a:p>
            <a:endParaRPr lang="en-US" alt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a:extLst>
              <a:ext uri="{FF2B5EF4-FFF2-40B4-BE49-F238E27FC236}">
                <a16:creationId xmlns:a16="http://schemas.microsoft.com/office/drawing/2014/main" id="{D3E9BCFF-91AC-3C47-935D-1B1CFE27C633}"/>
              </a:ext>
            </a:extLst>
          </p:cNvPr>
          <p:cNvSpPr>
            <a:spLocks noGrp="1" noChangeArrowheads="1"/>
          </p:cNvSpPr>
          <p:nvPr>
            <p:ph type="title"/>
          </p:nvPr>
        </p:nvSpPr>
        <p:spPr bwMode="auto">
          <a:xfrm>
            <a:off x="0" y="585189"/>
            <a:ext cx="6029864" cy="665641"/>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dirty="0">
                <a:latin typeface="Arial" panose="020B0604020202020204" pitchFamily="34" charset="0"/>
                <a:cs typeface="Arial" panose="020B0604020202020204" pitchFamily="34" charset="0"/>
              </a:rPr>
              <a:t>Dual Status Technician</a:t>
            </a:r>
          </a:p>
        </p:txBody>
      </p:sp>
      <p:sp>
        <p:nvSpPr>
          <p:cNvPr id="168963" name="Rectangle 3">
            <a:extLst>
              <a:ext uri="{FF2B5EF4-FFF2-40B4-BE49-F238E27FC236}">
                <a16:creationId xmlns:a16="http://schemas.microsoft.com/office/drawing/2014/main" id="{93A7C18B-FDE4-405B-001E-7CC21A7C70FA}"/>
              </a:ext>
            </a:extLst>
          </p:cNvPr>
          <p:cNvSpPr>
            <a:spLocks noGrp="1" noChangeArrowheads="1"/>
          </p:cNvSpPr>
          <p:nvPr>
            <p:ph type="body" idx="1"/>
          </p:nvPr>
        </p:nvSpPr>
        <p:spPr bwMode="auto">
          <a:xfrm>
            <a:off x="286289" y="1357582"/>
            <a:ext cx="11487150" cy="5129482"/>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Military technicians are civilian employees of Department of Army or Air Force who are required to maintain membership in NG or Reserves in order to retain employment</a:t>
            </a:r>
          </a:p>
          <a:p>
            <a:pPr marL="0" marR="0" lvl="0" indent="0" algn="l" defTabSz="914400" rtl="0" eaLnBrk="1" fontAlgn="base" latinLnBrk="0" hangingPunct="1">
              <a:lnSpc>
                <a:spcPct val="90000"/>
              </a:lnSpc>
              <a:spcBef>
                <a:spcPts val="1000"/>
              </a:spcBef>
              <a:spcAft>
                <a:spcPct val="0"/>
              </a:spcAft>
              <a:buClrTx/>
              <a:buSzTx/>
              <a:buNone/>
              <a:tabLst/>
              <a:defRPr/>
            </a:pPr>
            <a:endParaRPr kumimoji="0" lang="en-US" altLang="en-US" sz="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Technicians wear uniform or Reserve/National Guard</a:t>
            </a:r>
          </a:p>
          <a:p>
            <a:pPr marL="0" indent="0">
              <a:lnSpc>
                <a:spcPct val="80000"/>
              </a:lnSpc>
              <a:buNone/>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Technician status NOT reflected in military records and not type of qualifying service</a:t>
            </a:r>
          </a:p>
          <a:p>
            <a:pPr marL="0" indent="0">
              <a:lnSpc>
                <a:spcPct val="80000"/>
              </a:lnSpc>
              <a:buNone/>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Disease/injuries incurred during non-</a:t>
            </a:r>
            <a:r>
              <a:rPr lang="en-US" altLang="en-US" sz="2800" b="1" dirty="0">
                <a:solidFill>
                  <a:srgbClr val="FF0000"/>
                </a:solidFill>
                <a:latin typeface="Arial" panose="020B0604020202020204" pitchFamily="34" charset="0"/>
                <a:cs typeface="Arial" panose="020B0604020202020204" pitchFamily="34" charset="0"/>
              </a:rPr>
              <a:t>ACDUTRA </a:t>
            </a:r>
            <a:r>
              <a:rPr lang="en-US" altLang="en-US" sz="2800" dirty="0">
                <a:latin typeface="Arial" panose="020B0604020202020204" pitchFamily="34" charset="0"/>
                <a:cs typeface="Arial" panose="020B0604020202020204" pitchFamily="34" charset="0"/>
              </a:rPr>
              <a:t>or non-</a:t>
            </a:r>
            <a:r>
              <a:rPr lang="en-US" altLang="en-US" sz="2800" b="1" dirty="0">
                <a:solidFill>
                  <a:srgbClr val="FF0000"/>
                </a:solidFill>
                <a:latin typeface="Arial" panose="020B0604020202020204" pitchFamily="34" charset="0"/>
                <a:cs typeface="Arial" panose="020B0604020202020204" pitchFamily="34" charset="0"/>
              </a:rPr>
              <a:t>INACDUTRA</a:t>
            </a:r>
            <a:r>
              <a:rPr lang="en-US" altLang="en-US" sz="2800" dirty="0">
                <a:latin typeface="Arial" panose="020B0604020202020204" pitchFamily="34" charset="0"/>
                <a:cs typeface="Arial" panose="020B0604020202020204" pitchFamily="34" charset="0"/>
              </a:rPr>
              <a:t> Title 5 employments periods </a:t>
            </a:r>
            <a:r>
              <a:rPr lang="en-US" altLang="en-US" sz="2800" b="1" i="1" u="sng" dirty="0">
                <a:latin typeface="Arial" panose="020B0604020202020204" pitchFamily="34" charset="0"/>
                <a:cs typeface="Arial" panose="020B0604020202020204" pitchFamily="34" charset="0"/>
              </a:rPr>
              <a:t>NOT</a:t>
            </a:r>
            <a:r>
              <a:rPr lang="en-US" altLang="en-US" sz="2800" dirty="0">
                <a:latin typeface="Arial" panose="020B0604020202020204" pitchFamily="34" charset="0"/>
                <a:cs typeface="Arial" panose="020B0604020202020204" pitchFamily="34" charset="0"/>
              </a:rPr>
              <a:t> entitled to VA benefits</a:t>
            </a:r>
          </a:p>
          <a:p>
            <a:pPr>
              <a:lnSpc>
                <a:spcPct val="80000"/>
              </a:lnSpc>
            </a:pPr>
            <a:endParaRPr lang="en-US" altLang="en-US" sz="800" dirty="0">
              <a:latin typeface="Arial" panose="020B0604020202020204" pitchFamily="34" charset="0"/>
              <a:cs typeface="Arial" panose="020B0604020202020204" pitchFamily="34" charset="0"/>
            </a:endParaRPr>
          </a:p>
          <a:p>
            <a:pPr>
              <a:lnSpc>
                <a:spcPct val="80000"/>
              </a:lnSpc>
            </a:pPr>
            <a:r>
              <a:rPr lang="en-US" altLang="en-US" sz="2800" dirty="0">
                <a:latin typeface="Arial" panose="020B0604020202020204" pitchFamily="34" charset="0"/>
                <a:cs typeface="Arial" panose="020B0604020202020204" pitchFamily="34" charset="0"/>
              </a:rPr>
              <a:t>Also perform monthly </a:t>
            </a:r>
            <a:r>
              <a:rPr lang="en-US" altLang="en-US" sz="2800" b="1" dirty="0">
                <a:solidFill>
                  <a:srgbClr val="FF0000"/>
                </a:solidFill>
                <a:latin typeface="Arial" panose="020B0604020202020204" pitchFamily="34" charset="0"/>
                <a:cs typeface="Arial" panose="020B0604020202020204" pitchFamily="34" charset="0"/>
              </a:rPr>
              <a:t>INACDUTRA</a:t>
            </a:r>
            <a:r>
              <a:rPr lang="en-US" altLang="en-US" sz="2800" dirty="0">
                <a:latin typeface="Arial" panose="020B0604020202020204" pitchFamily="34" charset="0"/>
                <a:cs typeface="Arial" panose="020B0604020202020204" pitchFamily="34" charset="0"/>
              </a:rPr>
              <a:t> drill weekends and 15-day </a:t>
            </a:r>
            <a:r>
              <a:rPr lang="en-US" altLang="en-US" sz="2800" b="1" dirty="0">
                <a:solidFill>
                  <a:srgbClr val="FF0000"/>
                </a:solidFill>
                <a:latin typeface="Arial" panose="020B0604020202020204" pitchFamily="34" charset="0"/>
                <a:cs typeface="Arial" panose="020B0604020202020204" pitchFamily="34" charset="0"/>
              </a:rPr>
              <a:t>ACDUTRA</a:t>
            </a:r>
            <a:r>
              <a:rPr lang="en-US" altLang="en-US" sz="2800" dirty="0">
                <a:latin typeface="Arial" panose="020B0604020202020204" pitchFamily="34" charset="0"/>
                <a:cs typeface="Arial" panose="020B0604020202020204" pitchFamily="34" charset="0"/>
              </a:rPr>
              <a:t> annual training and other service as directed</a:t>
            </a:r>
          </a:p>
          <a:p>
            <a:pPr>
              <a:lnSpc>
                <a:spcPct val="80000"/>
              </a:lnSpc>
            </a:pPr>
            <a:endParaRPr lang="en-US" altLang="en-US" sz="2800" dirty="0">
              <a:latin typeface="Arial Nova" panose="020B050402020202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4EE26E-691C-1597-1F48-CB883855BC2E}"/>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
        <p:nvSpPr>
          <p:cNvPr id="3" name="Content Placeholder 2">
            <a:extLst>
              <a:ext uri="{FF2B5EF4-FFF2-40B4-BE49-F238E27FC236}">
                <a16:creationId xmlns:a16="http://schemas.microsoft.com/office/drawing/2014/main" id="{657AC901-22F7-9245-F9C9-11F091B1EED1}"/>
              </a:ext>
            </a:extLst>
          </p:cNvPr>
          <p:cNvSpPr>
            <a:spLocks noGrp="1"/>
          </p:cNvSpPr>
          <p:nvPr>
            <p:ph sz="half" idx="1"/>
          </p:nvPr>
        </p:nvSpPr>
        <p:spPr>
          <a:xfrm>
            <a:off x="333375" y="1825625"/>
            <a:ext cx="5181600" cy="4351338"/>
          </a:xfrm>
        </p:spPr>
        <p:txBody>
          <a:bodyPr>
            <a:normAutofit/>
          </a:bodyPr>
          <a:lstStyle/>
          <a:p>
            <a:pPr marL="0" indent="0">
              <a:buNone/>
            </a:pPr>
            <a:r>
              <a:rPr lang="en-US" dirty="0">
                <a:latin typeface="Arial" panose="020B0604020202020204" pitchFamily="34" charset="0"/>
                <a:cs typeface="Arial" panose="020B0604020202020204" pitchFamily="34" charset="0"/>
              </a:rPr>
              <a:t>I was attending my required weekend drill for the Army National Guard. </a:t>
            </a:r>
          </a:p>
          <a:p>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INACDUTRA, Inactive Duty for Training</a:t>
            </a:r>
          </a:p>
          <a:p>
            <a:pPr marL="0" indent="0">
              <a:buNone/>
            </a:pPr>
            <a:endParaRPr lang="en-US" dirty="0"/>
          </a:p>
        </p:txBody>
      </p:sp>
      <p:pic>
        <p:nvPicPr>
          <p:cNvPr id="5" name="Picture 4" descr="A group of people running&#10;&#10;Description automatically generated">
            <a:extLst>
              <a:ext uri="{FF2B5EF4-FFF2-40B4-BE49-F238E27FC236}">
                <a16:creationId xmlns:a16="http://schemas.microsoft.com/office/drawing/2014/main" id="{6B867E33-2216-1AE3-CFD3-1944689CDFC3}"/>
              </a:ext>
            </a:extLst>
          </p:cNvPr>
          <p:cNvPicPr>
            <a:picLocks noChangeAspect="1"/>
          </p:cNvPicPr>
          <p:nvPr/>
        </p:nvPicPr>
        <p:blipFill>
          <a:blip r:embed="rId2"/>
          <a:srcRect b="16023"/>
          <a:stretch/>
        </p:blipFill>
        <p:spPr>
          <a:xfrm>
            <a:off x="6172199" y="1401689"/>
            <a:ext cx="5686425" cy="4775274"/>
          </a:xfrm>
          <a:prstGeom prst="rect">
            <a:avLst/>
          </a:prstGeom>
          <a:noFill/>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FC9434AC-E935-FE86-6FAF-9CBEBF9A15C6}"/>
                  </a:ext>
                </a:extLst>
              </p14:cNvPr>
              <p14:cNvContentPartPr/>
              <p14:nvPr/>
            </p14:nvContentPartPr>
            <p14:xfrm>
              <a:off x="9976237" y="5451157"/>
              <a:ext cx="360" cy="360"/>
            </p14:xfrm>
          </p:contentPart>
        </mc:Choice>
        <mc:Fallback xmlns="">
          <p:pic>
            <p:nvPicPr>
              <p:cNvPr id="4" name="Ink 3">
                <a:extLst>
                  <a:ext uri="{FF2B5EF4-FFF2-40B4-BE49-F238E27FC236}">
                    <a16:creationId xmlns:a16="http://schemas.microsoft.com/office/drawing/2014/main" id="{FC9434AC-E935-FE86-6FAF-9CBEBF9A15C6}"/>
                  </a:ext>
                </a:extLst>
              </p:cNvPr>
              <p:cNvPicPr/>
              <p:nvPr/>
            </p:nvPicPr>
            <p:blipFill>
              <a:blip r:embed="rId4"/>
              <a:stretch>
                <a:fillRect/>
              </a:stretch>
            </p:blipFill>
            <p:spPr>
              <a:xfrm>
                <a:off x="9970117" y="5448097"/>
                <a:ext cx="12600" cy="6480"/>
              </a:xfrm>
              <a:prstGeom prst="rect">
                <a:avLst/>
              </a:prstGeom>
            </p:spPr>
          </p:pic>
        </mc:Fallback>
      </mc:AlternateContent>
    </p:spTree>
    <p:extLst>
      <p:ext uri="{BB962C8B-B14F-4D97-AF65-F5344CB8AC3E}">
        <p14:creationId xmlns:p14="http://schemas.microsoft.com/office/powerpoint/2010/main" val="17014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military uniforms running&#10;&#10;Description automatically generated">
            <a:extLst>
              <a:ext uri="{FF2B5EF4-FFF2-40B4-BE49-F238E27FC236}">
                <a16:creationId xmlns:a16="http://schemas.microsoft.com/office/drawing/2014/main" id="{D6133D8C-F536-25EF-0302-30DBC08FF665}"/>
              </a:ext>
            </a:extLst>
          </p:cNvPr>
          <p:cNvPicPr>
            <a:picLocks noChangeAspect="1"/>
          </p:cNvPicPr>
          <p:nvPr/>
        </p:nvPicPr>
        <p:blipFill>
          <a:blip r:embed="rId2"/>
          <a:srcRect b="15813"/>
          <a:stretch/>
        </p:blipFill>
        <p:spPr>
          <a:xfrm>
            <a:off x="484517" y="1765240"/>
            <a:ext cx="5181600" cy="4351338"/>
          </a:xfrm>
          <a:prstGeom prst="rect">
            <a:avLst/>
          </a:prstGeom>
          <a:noFill/>
        </p:spPr>
      </p:pic>
      <p:sp>
        <p:nvSpPr>
          <p:cNvPr id="6" name="Content Placeholder 5">
            <a:extLst>
              <a:ext uri="{FF2B5EF4-FFF2-40B4-BE49-F238E27FC236}">
                <a16:creationId xmlns:a16="http://schemas.microsoft.com/office/drawing/2014/main" id="{8CA13773-43F2-45D9-5AC5-388F7CC0CCF6}"/>
              </a:ext>
            </a:extLst>
          </p:cNvPr>
          <p:cNvSpPr>
            <a:spLocks noGrp="1"/>
          </p:cNvSpPr>
          <p:nvPr>
            <p:ph sz="half" idx="2"/>
          </p:nvPr>
        </p:nvSpPr>
        <p:spPr>
          <a:xfrm>
            <a:off x="6172200" y="1825625"/>
            <a:ext cx="5181600" cy="4351338"/>
          </a:xfrm>
        </p:spPr>
        <p:txBody>
          <a:bodyPr>
            <a:normAutofit/>
          </a:bodyPr>
          <a:lstStyle/>
          <a:p>
            <a:pPr marL="0" indent="0">
              <a:buNone/>
            </a:pPr>
            <a:r>
              <a:rPr lang="en-US" dirty="0">
                <a:latin typeface="Arial" panose="020B0604020202020204" pitchFamily="34" charset="0"/>
                <a:cs typeface="Arial" panose="020B0604020202020204" pitchFamily="34" charset="0"/>
              </a:rPr>
              <a:t>Here is a picture of me on the obstacle course when I was attending my basic training for the Army Reserve.</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ACDUTRA – Active Duty for Training</a:t>
            </a:r>
          </a:p>
        </p:txBody>
      </p:sp>
      <p:sp>
        <p:nvSpPr>
          <p:cNvPr id="8" name="Arrow: Down 7">
            <a:extLst>
              <a:ext uri="{FF2B5EF4-FFF2-40B4-BE49-F238E27FC236}">
                <a16:creationId xmlns:a16="http://schemas.microsoft.com/office/drawing/2014/main" id="{7D6D8D5B-1227-D3D4-3D19-CAE6494C83F4}"/>
              </a:ext>
            </a:extLst>
          </p:cNvPr>
          <p:cNvSpPr/>
          <p:nvPr/>
        </p:nvSpPr>
        <p:spPr bwMode="auto">
          <a:xfrm rot="18854681">
            <a:off x="1781761" y="1237171"/>
            <a:ext cx="1076325" cy="1325563"/>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itle 1">
            <a:extLst>
              <a:ext uri="{FF2B5EF4-FFF2-40B4-BE49-F238E27FC236}">
                <a16:creationId xmlns:a16="http://schemas.microsoft.com/office/drawing/2014/main" id="{6C0A9ACF-AC13-C165-00C1-6161DD26E76B}"/>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357470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anim calcmode="lin" valueType="num">
                                      <p:cBhvr additive="base">
                                        <p:cTn id="7"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378501E-6101-16F6-551F-05BF0B7271C8}"/>
              </a:ext>
            </a:extLst>
          </p:cNvPr>
          <p:cNvSpPr>
            <a:spLocks noGrp="1"/>
          </p:cNvSpPr>
          <p:nvPr>
            <p:ph sz="half" idx="1"/>
          </p:nvPr>
        </p:nvSpPr>
        <p:spPr>
          <a:xfrm>
            <a:off x="190501" y="1651778"/>
            <a:ext cx="5829300" cy="4852988"/>
          </a:xfrm>
        </p:spPr>
        <p:txBody>
          <a:bodyPr>
            <a:normAutofit/>
          </a:bodyPr>
          <a:lstStyle/>
          <a:p>
            <a:pPr marL="0" indent="0">
              <a:buNone/>
            </a:pPr>
            <a:r>
              <a:rPr lang="en-US" dirty="0">
                <a:latin typeface="Arial Nova" panose="020B0504020202020204" pitchFamily="34" charset="0"/>
              </a:rPr>
              <a:t>Here I am in Iraq with my Marine Corps reserve unit. We were deployed in June 2003.  </a:t>
            </a:r>
          </a:p>
          <a:p>
            <a:pPr marL="0" indent="0">
              <a:buNone/>
            </a:pPr>
            <a:endParaRPr lang="en-US" dirty="0">
              <a:latin typeface="Arial Nova" panose="020B0504020202020204" pitchFamily="34" charset="0"/>
            </a:endParaRPr>
          </a:p>
          <a:p>
            <a:pPr marL="0" indent="0">
              <a:buNone/>
            </a:pPr>
            <a:r>
              <a:rPr lang="en-US" dirty="0">
                <a:latin typeface="Arial Nova" panose="020B0504020202020204" pitchFamily="34" charset="0"/>
              </a:rPr>
              <a:t>Active Duty</a:t>
            </a:r>
          </a:p>
        </p:txBody>
      </p:sp>
      <p:pic>
        <p:nvPicPr>
          <p:cNvPr id="4" name="Picture 3">
            <a:extLst>
              <a:ext uri="{FF2B5EF4-FFF2-40B4-BE49-F238E27FC236}">
                <a16:creationId xmlns:a16="http://schemas.microsoft.com/office/drawing/2014/main" id="{57062580-31D9-B25F-CB97-B1B5809B8925}"/>
              </a:ext>
            </a:extLst>
          </p:cNvPr>
          <p:cNvPicPr>
            <a:picLocks noChangeAspect="1"/>
          </p:cNvPicPr>
          <p:nvPr/>
        </p:nvPicPr>
        <p:blipFill>
          <a:blip r:embed="rId2"/>
          <a:srcRect t="15831" b="193"/>
          <a:stretch/>
        </p:blipFill>
        <p:spPr>
          <a:xfrm>
            <a:off x="6631556" y="1923266"/>
            <a:ext cx="5369943" cy="4509502"/>
          </a:xfrm>
          <a:prstGeom prst="rect">
            <a:avLst/>
          </a:prstGeom>
          <a:noFill/>
        </p:spPr>
      </p:pic>
      <p:sp>
        <p:nvSpPr>
          <p:cNvPr id="5" name="Arrow: Down 4">
            <a:extLst>
              <a:ext uri="{FF2B5EF4-FFF2-40B4-BE49-F238E27FC236}">
                <a16:creationId xmlns:a16="http://schemas.microsoft.com/office/drawing/2014/main" id="{EA39860C-8DD8-49C3-4FE6-8D7533EFAF50}"/>
              </a:ext>
            </a:extLst>
          </p:cNvPr>
          <p:cNvSpPr/>
          <p:nvPr/>
        </p:nvSpPr>
        <p:spPr bwMode="auto">
          <a:xfrm rot="1055695">
            <a:off x="10190899" y="1308418"/>
            <a:ext cx="669985" cy="1129528"/>
          </a:xfrm>
          <a:prstGeom prst="downArrow">
            <a:avLst/>
          </a:pr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8" name="Title 1">
            <a:extLst>
              <a:ext uri="{FF2B5EF4-FFF2-40B4-BE49-F238E27FC236}">
                <a16:creationId xmlns:a16="http://schemas.microsoft.com/office/drawing/2014/main" id="{55F1D5AD-DFDF-D744-7CC1-4C5561F4337D}"/>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803038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0BF553-CD3A-04B5-070A-61CE47EB5F48}"/>
              </a:ext>
            </a:extLst>
          </p:cNvPr>
          <p:cNvPicPr>
            <a:picLocks noChangeAspect="1"/>
          </p:cNvPicPr>
          <p:nvPr/>
        </p:nvPicPr>
        <p:blipFill>
          <a:blip r:embed="rId2"/>
          <a:srcRect l="4295" r="6795"/>
          <a:stretch/>
        </p:blipFill>
        <p:spPr>
          <a:xfrm>
            <a:off x="0" y="1272608"/>
            <a:ext cx="4965941" cy="558539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D56B70F-8518-0159-8AD3-D8B3527EFA19}"/>
              </a:ext>
            </a:extLst>
          </p:cNvPr>
          <p:cNvSpPr>
            <a:spLocks noGrp="1"/>
          </p:cNvSpPr>
          <p:nvPr>
            <p:ph idx="1"/>
          </p:nvPr>
        </p:nvSpPr>
        <p:spPr>
          <a:xfrm>
            <a:off x="6096000" y="1967630"/>
            <a:ext cx="5291663" cy="3752849"/>
          </a:xfrm>
        </p:spPr>
        <p:txBody>
          <a:bodyPr>
            <a:normAutofit/>
          </a:bodyPr>
          <a:lstStyle/>
          <a:p>
            <a:pPr marL="0" indent="0">
              <a:buNone/>
            </a:pPr>
            <a:r>
              <a:rPr lang="en-US" dirty="0">
                <a:latin typeface="Arial" panose="020B0604020202020204" pitchFamily="34" charset="0"/>
                <a:cs typeface="Arial" panose="020B0604020202020204" pitchFamily="34" charset="0"/>
              </a:rPr>
              <a:t>This is a picture of me in my uniform at the Air Force Academy in Colorado Springs. My grandma says I am so handsome!!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Active Duty </a:t>
            </a:r>
          </a:p>
          <a:p>
            <a:pPr marL="0" indent="0">
              <a:buNone/>
            </a:pPr>
            <a:endParaRPr lang="en-US" sz="1800" dirty="0">
              <a:latin typeface="Arial Nova" panose="020B0504020202020204" pitchFamily="34" charset="0"/>
            </a:endParaRPr>
          </a:p>
          <a:p>
            <a:pPr marL="0" indent="0">
              <a:buNone/>
            </a:pPr>
            <a:endParaRPr lang="en-US" sz="1800" dirty="0">
              <a:latin typeface="Arial Nova" panose="020B0504020202020204" pitchFamily="34" charset="0"/>
            </a:endParaRPr>
          </a:p>
        </p:txBody>
      </p:sp>
      <p:sp>
        <p:nvSpPr>
          <p:cNvPr id="5" name="Title 1">
            <a:extLst>
              <a:ext uri="{FF2B5EF4-FFF2-40B4-BE49-F238E27FC236}">
                <a16:creationId xmlns:a16="http://schemas.microsoft.com/office/drawing/2014/main" id="{F0D200C8-1A7D-7597-923C-B234BE97B9FB}"/>
              </a:ext>
            </a:extLst>
          </p:cNvPr>
          <p:cNvSpPr txBox="1">
            <a:spLocks/>
          </p:cNvSpPr>
          <p:nvPr/>
        </p:nvSpPr>
        <p:spPr>
          <a:xfrm>
            <a:off x="0" y="586356"/>
            <a:ext cx="5181600" cy="647221"/>
          </a:xfrm>
          <a:prstGeom prst="rect">
            <a:avLst/>
          </a:prstGeom>
        </p:spPr>
        <p:txBody>
          <a:bodyPr>
            <a:normAutofit/>
          </a:bodyPr>
          <a:lst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What’s My Service?</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753168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group of soldiers in a forest&#10;&#10;Description automatically generated">
            <a:extLst>
              <a:ext uri="{FF2B5EF4-FFF2-40B4-BE49-F238E27FC236}">
                <a16:creationId xmlns:a16="http://schemas.microsoft.com/office/drawing/2014/main" id="{F24F2B03-C7A3-04E8-A8ED-C338F28DDE3F}"/>
              </a:ext>
            </a:extLst>
          </p:cNvPr>
          <p:cNvPicPr>
            <a:picLocks noChangeAspect="1"/>
          </p:cNvPicPr>
          <p:nvPr/>
        </p:nvPicPr>
        <p:blipFill>
          <a:blip r:embed="rId2"/>
          <a:srcRect l="8381" r="2709"/>
          <a:stretch/>
        </p:blipFill>
        <p:spPr>
          <a:xfrm>
            <a:off x="2" y="1269378"/>
            <a:ext cx="4968813" cy="5588622"/>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DF171A0-7E3F-0786-ED17-A71BAF760657}"/>
              </a:ext>
            </a:extLst>
          </p:cNvPr>
          <p:cNvSpPr>
            <a:spLocks noGrp="1"/>
          </p:cNvSpPr>
          <p:nvPr>
            <p:ph idx="1"/>
          </p:nvPr>
        </p:nvSpPr>
        <p:spPr>
          <a:xfrm>
            <a:off x="6094884" y="1976257"/>
            <a:ext cx="5291663" cy="3752849"/>
          </a:xfrm>
        </p:spPr>
        <p:txBody>
          <a:bodyPr>
            <a:normAutofit/>
          </a:bodyPr>
          <a:lstStyle/>
          <a:p>
            <a:pPr marL="0" indent="0">
              <a:buNone/>
            </a:pPr>
            <a:r>
              <a:rPr lang="en-US" dirty="0">
                <a:latin typeface="Arial" panose="020B0604020202020204" pitchFamily="34" charset="0"/>
                <a:cs typeface="Arial" panose="020B0604020202020204" pitchFamily="34" charset="0"/>
              </a:rPr>
              <a:t>The governor of my state called my unit up to fight forest fires in Washington state.  I was paid by the state for my duty.  </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State Active Duty </a:t>
            </a:r>
          </a:p>
        </p:txBody>
      </p:sp>
      <p:sp>
        <p:nvSpPr>
          <p:cNvPr id="5" name="Title 1">
            <a:extLst>
              <a:ext uri="{FF2B5EF4-FFF2-40B4-BE49-F238E27FC236}">
                <a16:creationId xmlns:a16="http://schemas.microsoft.com/office/drawing/2014/main" id="{4CAC765A-3ED4-F4D6-7C7F-4ED89FC195BD}"/>
              </a:ext>
            </a:extLst>
          </p:cNvPr>
          <p:cNvSpPr txBox="1">
            <a:spLocks/>
          </p:cNvSpPr>
          <p:nvPr/>
        </p:nvSpPr>
        <p:spPr>
          <a:xfrm>
            <a:off x="0" y="586356"/>
            <a:ext cx="5181600" cy="647221"/>
          </a:xfrm>
          <a:prstGeom prst="rect">
            <a:avLst/>
          </a:prstGeom>
        </p:spPr>
        <p:txBody>
          <a:bodyPr>
            <a:normAutofit/>
          </a:bodyPr>
          <a:lstStyle>
            <a:lvl1pPr algn="l" rtl="0" fontAlgn="base">
              <a:lnSpc>
                <a:spcPct val="90000"/>
              </a:lnSpc>
              <a:spcBef>
                <a:spcPct val="0"/>
              </a:spcBef>
              <a:spcAft>
                <a:spcPct val="0"/>
              </a:spcAft>
              <a:defRPr sz="4000" kern="1200">
                <a:solidFill>
                  <a:schemeClr val="tx1"/>
                </a:solidFill>
                <a:latin typeface="+mj-lt"/>
                <a:ea typeface="+mj-ea"/>
                <a:cs typeface="+mj-cs"/>
              </a:defRPr>
            </a:lvl1pPr>
            <a:lvl2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2pPr>
            <a:lvl3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3pPr>
            <a:lvl4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4pPr>
            <a:lvl5pPr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5pPr>
            <a:lvl6pPr marL="4572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6pPr>
            <a:lvl7pPr marL="9144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7pPr>
            <a:lvl8pPr marL="13716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8pPr>
            <a:lvl9pPr marL="1828800" algn="l" rtl="0" fontAlgn="base">
              <a:lnSpc>
                <a:spcPct val="90000"/>
              </a:lnSpc>
              <a:spcBef>
                <a:spcPct val="0"/>
              </a:spcBef>
              <a:spcAft>
                <a:spcPct val="0"/>
              </a:spcAft>
              <a:defRPr sz="4000">
                <a:solidFill>
                  <a:schemeClr val="tx1"/>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Arial" panose="020B0604020202020204" pitchFamily="34" charset="0"/>
                <a:ea typeface="+mj-ea"/>
                <a:cs typeface="Arial" panose="020B0604020202020204" pitchFamily="34" charset="0"/>
              </a:rPr>
              <a:t>What’s My Service?</a:t>
            </a:r>
            <a:endParaRPr kumimoji="0" lang="en-US" sz="4000" b="0" i="0" u="none" strike="noStrike" kern="1200" cap="none" spc="0" normalizeH="0" baseline="0" noProof="0" dirty="0">
              <a:ln>
                <a:noFill/>
              </a:ln>
              <a:solidFill>
                <a:srgbClr val="000000"/>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301014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656B2D-9628-2983-B133-A107A500F5AC}"/>
              </a:ext>
            </a:extLst>
          </p:cNvPr>
          <p:cNvPicPr>
            <a:picLocks noChangeAspect="1"/>
          </p:cNvPicPr>
          <p:nvPr/>
        </p:nvPicPr>
        <p:blipFill>
          <a:blip r:embed="rId2"/>
          <a:srcRect r="3" b="21042"/>
          <a:stretch/>
        </p:blipFill>
        <p:spPr>
          <a:xfrm>
            <a:off x="5544139" y="1544129"/>
            <a:ext cx="6411922" cy="5062912"/>
          </a:xfrm>
          <a:prstGeom prst="rect">
            <a:avLst/>
          </a:prstGeom>
          <a:noFill/>
        </p:spPr>
      </p:pic>
      <p:sp>
        <p:nvSpPr>
          <p:cNvPr id="3" name="Content Placeholder 2">
            <a:extLst>
              <a:ext uri="{FF2B5EF4-FFF2-40B4-BE49-F238E27FC236}">
                <a16:creationId xmlns:a16="http://schemas.microsoft.com/office/drawing/2014/main" id="{643C2720-D77A-1C7E-F96B-C0F69AAB9110}"/>
              </a:ext>
            </a:extLst>
          </p:cNvPr>
          <p:cNvSpPr>
            <a:spLocks noGrp="1"/>
          </p:cNvSpPr>
          <p:nvPr>
            <p:ph type="body" sz="half" idx="2"/>
          </p:nvPr>
        </p:nvSpPr>
        <p:spPr>
          <a:xfrm>
            <a:off x="477479" y="2385697"/>
            <a:ext cx="4389437" cy="4014309"/>
          </a:xfrm>
        </p:spPr>
        <p:txBody>
          <a:bodyPr>
            <a:normAutofit/>
          </a:bodyPr>
          <a:lstStyle/>
          <a:p>
            <a:pPr marL="0" indent="0">
              <a:buNone/>
            </a:pPr>
            <a:r>
              <a:rPr lang="en-US" sz="3200" dirty="0">
                <a:latin typeface="Arial" panose="020B0604020202020204" pitchFamily="34" charset="0"/>
                <a:cs typeface="Arial" panose="020B0604020202020204" pitchFamily="34" charset="0"/>
              </a:rPr>
              <a:t>My duty assignment in the Air Force Reserves is Active Guard Reserve.</a:t>
            </a:r>
          </a:p>
          <a:p>
            <a:pPr marL="0" indent="0">
              <a:buNone/>
            </a:pPr>
            <a:r>
              <a:rPr lang="en-US" sz="3200" dirty="0">
                <a:latin typeface="Arial" panose="020B0604020202020204" pitchFamily="34" charset="0"/>
                <a:cs typeface="Arial" panose="020B0604020202020204" pitchFamily="34" charset="0"/>
              </a:rPr>
              <a:t>Active Duty  - AGR is considered Active Duty Under Title 10</a:t>
            </a:r>
          </a:p>
        </p:txBody>
      </p:sp>
      <p:sp>
        <p:nvSpPr>
          <p:cNvPr id="7" name="Title 1">
            <a:extLst>
              <a:ext uri="{FF2B5EF4-FFF2-40B4-BE49-F238E27FC236}">
                <a16:creationId xmlns:a16="http://schemas.microsoft.com/office/drawing/2014/main" id="{AAAC9F20-F7E3-3BE7-C4B0-898A286B975E}"/>
              </a:ext>
            </a:extLst>
          </p:cNvPr>
          <p:cNvSpPr>
            <a:spLocks noGrp="1"/>
          </p:cNvSpPr>
          <p:nvPr>
            <p:ph type="title"/>
          </p:nvPr>
        </p:nvSpPr>
        <p:spPr>
          <a:xfrm>
            <a:off x="0" y="586356"/>
            <a:ext cx="5181600" cy="647221"/>
          </a:xfrm>
        </p:spPr>
        <p:txBody>
          <a:bodyPr>
            <a:normAutofit/>
          </a:bodyPr>
          <a:lstStyle/>
          <a:p>
            <a:r>
              <a:rPr lang="en-US" dirty="0">
                <a:latin typeface="Arial" panose="020B0604020202020204" pitchFamily="34" charset="0"/>
                <a:cs typeface="Arial" panose="020B0604020202020204" pitchFamily="34" charset="0"/>
              </a:rPr>
              <a:t>What’s My Service?</a:t>
            </a:r>
          </a:p>
        </p:txBody>
      </p:sp>
    </p:spTree>
    <p:extLst>
      <p:ext uri="{BB962C8B-B14F-4D97-AF65-F5344CB8AC3E}">
        <p14:creationId xmlns:p14="http://schemas.microsoft.com/office/powerpoint/2010/main" val="218882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7981950" y="5624513"/>
            <a:ext cx="2057400" cy="2738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685800" rtl="0" eaLnBrk="1" fontAlgn="base" latinLnBrk="0" hangingPunct="1">
                <a:lnSpc>
                  <a:spcPct val="100000"/>
                </a:lnSpc>
                <a:spcBef>
                  <a:spcPct val="0"/>
                </a:spcBef>
                <a:spcAft>
                  <a:spcPct val="0"/>
                </a:spcAft>
                <a:buClrTx/>
                <a:buSzTx/>
                <a:buFontTx/>
                <a:buNone/>
                <a:tabLst/>
                <a:defRPr/>
              </a:pPr>
              <a:t>229</a:t>
            </a:fld>
            <a:endParaRPr kumimoji="0" lang="en-US" altLang="en-US" sz="18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1524000" y="1039416"/>
            <a:ext cx="7886700" cy="994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altLang="en-US" sz="135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2131219" y="2265761"/>
            <a:ext cx="7791450" cy="32635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7866" tIns="33338" rIns="67866" bIns="33338"/>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21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1594339" y="944166"/>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69056" tIns="34529" rIns="69056" bIns="34529"/>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685800" rtl="0" eaLnBrk="1" fontAlgn="base" latinLnBrk="0" hangingPunct="1">
              <a:lnSpc>
                <a:spcPct val="90000"/>
              </a:lnSpc>
              <a:spcBef>
                <a:spcPct val="0"/>
              </a:spcBef>
              <a:spcAft>
                <a:spcPct val="0"/>
              </a:spcAft>
              <a:buClrTx/>
              <a:buSzTx/>
              <a:buFontTx/>
              <a:buNone/>
              <a:tabLst/>
              <a:defRPr/>
            </a:pPr>
            <a:endParaRPr kumimoji="0" lang="en-US" sz="3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0" y="191491"/>
            <a:ext cx="9092242" cy="1041003"/>
          </a:xfrm>
        </p:spPr>
        <p:txBody>
          <a:bodyPr>
            <a:normAutofit fontScale="90000"/>
          </a:bodyPr>
          <a:lstStyle/>
          <a:p>
            <a:r>
              <a:rPr lang="en-US" dirty="0">
                <a:solidFill>
                  <a:srgbClr val="000000"/>
                </a:solidFill>
                <a:latin typeface="Arial" panose="020B0604020202020204" pitchFamily="34" charset="0"/>
                <a:cs typeface="Arial" panose="020B0604020202020204" pitchFamily="34" charset="0"/>
              </a:rPr>
              <a:t>Part 2 – Next Steps in Claims Processing</a:t>
            </a:r>
            <a:endParaRPr lang="en-US" dirty="0">
              <a:latin typeface="Arial" panose="020B0604020202020204" pitchFamily="34" charset="0"/>
              <a:cs typeface="Arial" panose="020B0604020202020204" pitchFamily="34" charset="0"/>
            </a:endParaRP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nvPr>
        </p:nvGraphicFramePr>
        <p:xfrm>
          <a:off x="1422819" y="1536502"/>
          <a:ext cx="9346361" cy="503237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76575479"/>
      </p:ext>
    </p:extLst>
  </p:cSld>
  <p:clrMapOvr>
    <a:overrideClrMapping bg1="lt1" tx1="dk1" bg2="lt2" tx2="dk2" accent1="accent1" accent2="accent2" accent3="accent3" accent4="accent4" accent5="accent5" accent6="accent6" hlink="hlink" folHlink="folHlink"/>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ED18FE5-6F7C-FBDC-F31A-8FAEEBAB4D47}"/>
              </a:ext>
            </a:extLst>
          </p:cNvPr>
          <p:cNvSpPr>
            <a:spLocks noGrp="1"/>
          </p:cNvSpPr>
          <p:nvPr>
            <p:ph type="title"/>
          </p:nvPr>
        </p:nvSpPr>
        <p:spPr/>
        <p:txBody>
          <a:bodyPr/>
          <a:lstStyle/>
          <a:p>
            <a:r>
              <a:rPr lang="en-US" dirty="0"/>
              <a:t>Relief, Resolution, and Referrals</a:t>
            </a:r>
          </a:p>
        </p:txBody>
      </p:sp>
      <p:sp>
        <p:nvSpPr>
          <p:cNvPr id="5" name="Slide Number Placeholder 4">
            <a:extLst>
              <a:ext uri="{FF2B5EF4-FFF2-40B4-BE49-F238E27FC236}">
                <a16:creationId xmlns:a16="http://schemas.microsoft.com/office/drawing/2014/main" id="{92C4314B-99D4-CCB3-5E66-855E126795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graphicFrame>
        <p:nvGraphicFramePr>
          <p:cNvPr id="2" name="Content Placeholder 5">
            <a:extLst>
              <a:ext uri="{FF2B5EF4-FFF2-40B4-BE49-F238E27FC236}">
                <a16:creationId xmlns:a16="http://schemas.microsoft.com/office/drawing/2014/main" id="{9069029B-A35A-E4D8-5B85-A991D368DF18}"/>
              </a:ext>
            </a:extLst>
          </p:cNvPr>
          <p:cNvGraphicFramePr>
            <a:graphicFrameLocks/>
          </p:cNvGraphicFramePr>
          <p:nvPr/>
        </p:nvGraphicFramePr>
        <p:xfrm>
          <a:off x="1905000" y="1210835"/>
          <a:ext cx="8382000"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76641435"/>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01E6B7E-EF12-99B3-B322-4E102E2DC88D}"/>
              </a:ext>
            </a:extLst>
          </p:cNvPr>
          <p:cNvSpPr>
            <a:spLocks noGrp="1"/>
          </p:cNvSpPr>
          <p:nvPr>
            <p:ph type="title"/>
          </p:nvPr>
        </p:nvSpPr>
        <p:spPr>
          <a:xfrm>
            <a:off x="0" y="508959"/>
            <a:ext cx="3932237" cy="728932"/>
          </a:xfrm>
        </p:spPr>
        <p:txBody>
          <a:bodyPr/>
          <a:lstStyle/>
          <a:p>
            <a:r>
              <a:rPr lang="en-US" sz="4000" dirty="0">
                <a:latin typeface="Aptos" panose="020B0004020202020204" pitchFamily="34" charset="0"/>
              </a:rPr>
              <a:t>VSO Interview</a:t>
            </a:r>
          </a:p>
        </p:txBody>
      </p:sp>
      <p:pic>
        <p:nvPicPr>
          <p:cNvPr id="7" name="Picture Placeholder 6">
            <a:extLst>
              <a:ext uri="{FF2B5EF4-FFF2-40B4-BE49-F238E27FC236}">
                <a16:creationId xmlns:a16="http://schemas.microsoft.com/office/drawing/2014/main" id="{4F2D3954-5DD4-654C-983D-A56B119522FC}"/>
              </a:ext>
            </a:extLst>
          </p:cNvPr>
          <p:cNvPicPr>
            <a:picLocks noGrp="1" noChangeAspect="1"/>
          </p:cNvPicPr>
          <p:nvPr>
            <p:ph type="pic" idx="1"/>
          </p:nvPr>
        </p:nvPicPr>
        <p:blipFill>
          <a:blip r:embed="rId2"/>
          <a:srcRect t="10520" b="10520"/>
          <a:stretch>
            <a:fillRect/>
          </a:stretch>
        </p:blipFill>
        <p:spPr>
          <a:xfrm>
            <a:off x="5511434" y="1526381"/>
            <a:ext cx="6172200" cy="4873625"/>
          </a:xfrm>
          <a:prstGeom prst="rect">
            <a:avLst/>
          </a:prstGeom>
        </p:spPr>
      </p:pic>
      <p:sp>
        <p:nvSpPr>
          <p:cNvPr id="6" name="Text Placeholder 5">
            <a:extLst>
              <a:ext uri="{FF2B5EF4-FFF2-40B4-BE49-F238E27FC236}">
                <a16:creationId xmlns:a16="http://schemas.microsoft.com/office/drawing/2014/main" id="{D2E801AF-E8A0-3007-6440-9B1E84939387}"/>
              </a:ext>
            </a:extLst>
          </p:cNvPr>
          <p:cNvSpPr>
            <a:spLocks noGrp="1"/>
          </p:cNvSpPr>
          <p:nvPr>
            <p:ph type="body" sz="half" idx="2"/>
          </p:nvPr>
        </p:nvSpPr>
        <p:spPr>
          <a:xfrm>
            <a:off x="508366" y="2057400"/>
            <a:ext cx="4263659" cy="3811588"/>
          </a:xfrm>
        </p:spPr>
        <p:txBody>
          <a:bodyPr/>
          <a:lstStyle/>
          <a:p>
            <a:r>
              <a:rPr lang="en-US" sz="2800" dirty="0">
                <a:latin typeface="Arial" panose="020B0604020202020204" pitchFamily="34" charset="0"/>
                <a:cs typeface="Arial" panose="020B0604020202020204" pitchFamily="34" charset="0"/>
              </a:rPr>
              <a:t>A day in the life of a VSO…..</a:t>
            </a:r>
          </a:p>
        </p:txBody>
      </p:sp>
    </p:spTree>
    <p:extLst>
      <p:ext uri="{BB962C8B-B14F-4D97-AF65-F5344CB8AC3E}">
        <p14:creationId xmlns:p14="http://schemas.microsoft.com/office/powerpoint/2010/main" val="1629524607"/>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0C6A68F-F731-EB61-CADF-C65482249DB3}"/>
              </a:ext>
            </a:extLst>
          </p:cNvPr>
          <p:cNvSpPr>
            <a:spLocks noGrp="1"/>
          </p:cNvSpPr>
          <p:nvPr>
            <p:ph type="title"/>
          </p:nvPr>
        </p:nvSpPr>
        <p:spPr>
          <a:xfrm>
            <a:off x="0" y="598218"/>
            <a:ext cx="8490010" cy="618107"/>
          </a:xfrm>
        </p:spPr>
        <p:txBody>
          <a:bodyPr/>
          <a:lstStyle/>
          <a:p>
            <a:r>
              <a:rPr lang="en-US" dirty="0">
                <a:latin typeface="Aptos" panose="020B0004020202020204" pitchFamily="34" charset="0"/>
              </a:rPr>
              <a:t>Next Steps</a:t>
            </a:r>
          </a:p>
        </p:txBody>
      </p:sp>
      <p:sp>
        <p:nvSpPr>
          <p:cNvPr id="6" name="Content Placeholder 5">
            <a:extLst>
              <a:ext uri="{FF2B5EF4-FFF2-40B4-BE49-F238E27FC236}">
                <a16:creationId xmlns:a16="http://schemas.microsoft.com/office/drawing/2014/main" id="{6E086469-B2A0-BFC1-0BED-B330DB25CE60}"/>
              </a:ext>
            </a:extLst>
          </p:cNvPr>
          <p:cNvSpPr>
            <a:spLocks noGrp="1"/>
          </p:cNvSpPr>
          <p:nvPr>
            <p:ph idx="1"/>
          </p:nvPr>
        </p:nvSpPr>
        <p:spPr>
          <a:xfrm>
            <a:off x="547687" y="1656811"/>
            <a:ext cx="11096625" cy="4891088"/>
          </a:xfrm>
        </p:spPr>
        <p:txBody>
          <a:bodyPr/>
          <a:lstStyle/>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Clients will come to see you for advice on variety of topics.</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For you to assist them, you will first need to determine their duty status.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000000"/>
                </a:solidFill>
                <a:latin typeface="Arial" panose="020B0604020202020204" pitchFamily="34" charset="0"/>
                <a:cs typeface="Arial" panose="020B0604020202020204" pitchFamily="34" charset="0"/>
              </a:rPr>
              <a:t>With that information, you can then take the next steps</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based on what they are requesting. </a:t>
            </a: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lang="en-US" sz="2800" dirty="0">
              <a:solidFill>
                <a:srgbClr val="0000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lang="en-US" sz="2800" dirty="0">
                <a:solidFill>
                  <a:srgbClr val="FF0000"/>
                </a:solidFill>
                <a:latin typeface="Arial" panose="020B0604020202020204" pitchFamily="34" charset="0"/>
                <a:cs typeface="Arial" panose="020B0604020202020204" pitchFamily="34" charset="0"/>
              </a:rPr>
              <a:t>The most common inquiry is this:  Are their injuries considered disabling by the VA and are they entitled to disability compensation.  </a:t>
            </a:r>
            <a:endParaRPr kumimoji="0" lang="en-US" sz="28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32135998"/>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9554CCC8-D699-F0CC-197E-647C6D9DE4CF}"/>
              </a:ext>
            </a:extLst>
          </p:cNvPr>
          <p:cNvSpPr>
            <a:spLocks noGrp="1"/>
          </p:cNvSpPr>
          <p:nvPr>
            <p:ph idx="1"/>
          </p:nvPr>
        </p:nvSpPr>
        <p:spPr>
          <a:xfrm>
            <a:off x="490537" y="1718993"/>
            <a:ext cx="11210925" cy="4872038"/>
          </a:xfrm>
        </p:spPr>
        <p:txBody>
          <a:bodyPr/>
          <a:lstStyle/>
          <a:p>
            <a:pPr marL="0" indent="0">
              <a:buNone/>
            </a:pPr>
            <a:r>
              <a:rPr lang="en-US" sz="2800" dirty="0">
                <a:latin typeface="Arial" panose="020B0604020202020204" pitchFamily="34" charset="0"/>
                <a:cs typeface="Arial" panose="020B0604020202020204" pitchFamily="34" charset="0"/>
              </a:rPr>
              <a:t>Fill out an application for compensation benefits – VA Form 21-526EZ.</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hlinkClick r:id="rId2"/>
              </a:rPr>
              <a:t>VA Form 21-526EZ</a:t>
            </a:r>
            <a:endParaRPr lang="en-US" dirty="0"/>
          </a:p>
        </p:txBody>
      </p:sp>
      <p:pic>
        <p:nvPicPr>
          <p:cNvPr id="8" name="Picture 7">
            <a:extLst>
              <a:ext uri="{FF2B5EF4-FFF2-40B4-BE49-F238E27FC236}">
                <a16:creationId xmlns:a16="http://schemas.microsoft.com/office/drawing/2014/main" id="{A642D761-A3C3-0AB9-9CAB-3F8B32D457A3}"/>
              </a:ext>
            </a:extLst>
          </p:cNvPr>
          <p:cNvPicPr>
            <a:picLocks noChangeAspect="1"/>
          </p:cNvPicPr>
          <p:nvPr/>
        </p:nvPicPr>
        <p:blipFill>
          <a:blip r:embed="rId3"/>
          <a:stretch>
            <a:fillRect/>
          </a:stretch>
        </p:blipFill>
        <p:spPr>
          <a:xfrm>
            <a:off x="4245005" y="2658463"/>
            <a:ext cx="6076950" cy="2438400"/>
          </a:xfrm>
          <a:prstGeom prst="rect">
            <a:avLst/>
          </a:prstGeom>
        </p:spPr>
      </p:pic>
      <p:sp>
        <p:nvSpPr>
          <p:cNvPr id="4" name="Title 4">
            <a:extLst>
              <a:ext uri="{FF2B5EF4-FFF2-40B4-BE49-F238E27FC236}">
                <a16:creationId xmlns:a16="http://schemas.microsoft.com/office/drawing/2014/main" id="{7815416A-D924-EDD0-E211-D76E34C57538}"/>
              </a:ext>
            </a:extLst>
          </p:cNvPr>
          <p:cNvSpPr>
            <a:spLocks noGrp="1"/>
          </p:cNvSpPr>
          <p:nvPr>
            <p:ph type="title"/>
          </p:nvPr>
        </p:nvSpPr>
        <p:spPr>
          <a:xfrm>
            <a:off x="0" y="598218"/>
            <a:ext cx="8490010" cy="618107"/>
          </a:xfrm>
        </p:spPr>
        <p:txBody>
          <a:bodyPr/>
          <a:lstStyle/>
          <a:p>
            <a:r>
              <a:rPr lang="en-US" dirty="0">
                <a:latin typeface="Aptos" panose="020B0004020202020204" pitchFamily="34" charset="0"/>
              </a:rPr>
              <a:t>Next Steps</a:t>
            </a:r>
          </a:p>
        </p:txBody>
      </p:sp>
    </p:spTree>
    <p:extLst>
      <p:ext uri="{BB962C8B-B14F-4D97-AF65-F5344CB8AC3E}">
        <p14:creationId xmlns:p14="http://schemas.microsoft.com/office/powerpoint/2010/main" val="1794353548"/>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0" y="613675"/>
            <a:ext cx="8643668" cy="619904"/>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Next Steps-What Else Do You Need?</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481012" y="1675861"/>
            <a:ext cx="11229975" cy="4872038"/>
          </a:xfrm>
        </p:spPr>
        <p:txBody>
          <a:bodyPr/>
          <a:lstStyle/>
          <a:p>
            <a:r>
              <a:rPr lang="en-US" sz="2800" dirty="0">
                <a:latin typeface="Arial" panose="020B0604020202020204" pitchFamily="34" charset="0"/>
                <a:cs typeface="Arial" panose="020B0604020202020204" pitchFamily="34" charset="0"/>
              </a:rPr>
              <a:t>VA has a duty to assist the claimant in requesting relevant records to help the support the claim.  However, the claimant can submit any records in their possession that they believe may help their claim.  </a:t>
            </a:r>
          </a:p>
          <a:p>
            <a:r>
              <a:rPr lang="en-US" sz="2800" dirty="0">
                <a:latin typeface="Arial" panose="020B0604020202020204" pitchFamily="34" charset="0"/>
                <a:cs typeface="Arial" panose="020B0604020202020204" pitchFamily="34" charset="0"/>
              </a:rPr>
              <a:t>Does the vet have any original copies of service treatment records or personnel records in their possession? If so, these should be submitted to VA. (Make a copy for the vet’s records)</a:t>
            </a:r>
          </a:p>
          <a:p>
            <a:r>
              <a:rPr lang="en-US" sz="2800" dirty="0">
                <a:latin typeface="Arial" panose="020B0604020202020204" pitchFamily="34" charset="0"/>
                <a:cs typeface="Arial" panose="020B0604020202020204" pitchFamily="34" charset="0"/>
              </a:rPr>
              <a:t>Even though the VA will request these, it may be helpful for the vet to submit any documents in his/her possession. </a:t>
            </a:r>
          </a:p>
          <a:p>
            <a:r>
              <a:rPr lang="en-US" sz="2800" dirty="0">
                <a:latin typeface="Arial" panose="020B0604020202020204" pitchFamily="34" charset="0"/>
                <a:cs typeface="Arial" panose="020B0604020202020204" pitchFamily="34" charset="0"/>
              </a:rPr>
              <a:t>If they were treated privately, they will need to complete VA Form </a:t>
            </a:r>
            <a:r>
              <a:rPr lang="en-US" sz="2800" dirty="0">
                <a:latin typeface="Arial" panose="020B0604020202020204" pitchFamily="34" charset="0"/>
                <a:cs typeface="Arial" panose="020B0604020202020204" pitchFamily="34" charset="0"/>
                <a:hlinkClick r:id="rId2"/>
              </a:rPr>
              <a:t>VA Form 21-4142</a:t>
            </a:r>
            <a:r>
              <a:rPr lang="en-US" sz="2800" dirty="0">
                <a:latin typeface="Arial" panose="020B0604020202020204" pitchFamily="34" charset="0"/>
                <a:cs typeface="Arial" panose="020B0604020202020204" pitchFamily="34" charset="0"/>
              </a:rPr>
              <a:t>, Authorization for Release of Information to the </a:t>
            </a:r>
            <a:endParaRPr lang="en-US" sz="28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961422"/>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A9A3C43-0DF8-6B85-828B-BF4787FF949A}"/>
              </a:ext>
            </a:extLst>
          </p:cNvPr>
          <p:cNvSpPr>
            <a:spLocks noGrp="1"/>
          </p:cNvSpPr>
          <p:nvPr>
            <p:ph type="title"/>
          </p:nvPr>
        </p:nvSpPr>
        <p:spPr>
          <a:xfrm>
            <a:off x="0" y="165101"/>
            <a:ext cx="8675118" cy="1120236"/>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Next Steps-What Else Do You Need? </a:t>
            </a:r>
            <a:b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(cont’d)</a:t>
            </a:r>
            <a:endParaRPr lang="en-US" dirty="0"/>
          </a:p>
        </p:txBody>
      </p:sp>
      <p:sp>
        <p:nvSpPr>
          <p:cNvPr id="6" name="Content Placeholder 5">
            <a:extLst>
              <a:ext uri="{FF2B5EF4-FFF2-40B4-BE49-F238E27FC236}">
                <a16:creationId xmlns:a16="http://schemas.microsoft.com/office/drawing/2014/main" id="{AE8D199F-70F5-2270-2BB7-36E269094237}"/>
              </a:ext>
            </a:extLst>
          </p:cNvPr>
          <p:cNvSpPr>
            <a:spLocks noGrp="1"/>
          </p:cNvSpPr>
          <p:nvPr>
            <p:ph idx="1"/>
          </p:nvPr>
        </p:nvSpPr>
        <p:spPr>
          <a:xfrm>
            <a:off x="481012" y="1891521"/>
            <a:ext cx="11229975" cy="4872038"/>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their injuries were caused by an accidental injury, they may want to complete </a:t>
            </a:r>
            <a:r>
              <a:rPr kumimoji="0" lang="en-US" sz="2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hlinkClick r:id="rId2"/>
              </a:rPr>
              <a:t>VA Form 21-10210</a:t>
            </a:r>
            <a:r>
              <a:rPr kumimoji="0" lang="en-US" sz="2800" b="0"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cs typeface="Arial" panose="020B0604020202020204" pitchFamily="34" charset="0"/>
              </a:rPr>
              <a:t> - Lay/Witness Statement</a:t>
            </a:r>
          </a:p>
          <a:p>
            <a:r>
              <a:rPr lang="en-US" sz="2800" dirty="0">
                <a:latin typeface="Arial" panose="020B0604020202020204" pitchFamily="34" charset="0"/>
                <a:cs typeface="Arial" panose="020B0604020202020204" pitchFamily="34" charset="0"/>
              </a:rPr>
              <a:t>VA is responsible for locating military records, but there are sometimes that records for National Guard and Reserve servicemembers may need to provide any pertinent information that the VA needs to be able to obtain such records, (complete units of assignment, locations of treatment, etc.)</a:t>
            </a:r>
          </a:p>
          <a:p>
            <a:r>
              <a:rPr lang="en-US" sz="2800" dirty="0">
                <a:latin typeface="Arial" panose="020B0604020202020204" pitchFamily="34" charset="0"/>
                <a:cs typeface="Arial" panose="020B0604020202020204" pitchFamily="34" charset="0"/>
              </a:rPr>
              <a:t>VA will schedule examinations for claimed conditions if medical evidence is not sufficient to make a decision.  </a:t>
            </a:r>
          </a:p>
          <a:p>
            <a:endParaRPr lang="en-US" sz="2800" dirty="0">
              <a:latin typeface="Arial Nova" panose="020B0504020202020204" pitchFamily="34" charset="0"/>
            </a:endParaRPr>
          </a:p>
        </p:txBody>
      </p:sp>
    </p:spTree>
    <p:extLst>
      <p:ext uri="{BB962C8B-B14F-4D97-AF65-F5344CB8AC3E}">
        <p14:creationId xmlns:p14="http://schemas.microsoft.com/office/powerpoint/2010/main" val="372447683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6ABE3-ADBA-DBE5-262C-85EAB757A373}"/>
              </a:ext>
            </a:extLst>
          </p:cNvPr>
          <p:cNvSpPr>
            <a:spLocks noGrp="1"/>
          </p:cNvSpPr>
          <p:nvPr>
            <p:ph type="title"/>
          </p:nvPr>
        </p:nvSpPr>
        <p:spPr>
          <a:xfrm>
            <a:off x="0" y="0"/>
            <a:ext cx="10515600" cy="1325563"/>
          </a:xfrm>
        </p:spPr>
        <p:txBody>
          <a:bodyPr/>
          <a:lstStyle/>
          <a:p>
            <a:r>
              <a:rPr lang="en-US" dirty="0">
                <a:latin typeface="Aptos" panose="020B0004020202020204" pitchFamily="34" charset="0"/>
              </a:rPr>
              <a:t>Line of Duty Determinations References</a:t>
            </a:r>
            <a:br>
              <a:rPr lang="en-US" dirty="0">
                <a:latin typeface="Aptos" panose="020B0004020202020204" pitchFamily="34" charset="0"/>
              </a:rPr>
            </a:br>
            <a:r>
              <a:rPr lang="en-US" dirty="0">
                <a:latin typeface="Aptos" panose="020B0004020202020204" pitchFamily="34" charset="0"/>
              </a:rPr>
              <a:t>(LOD)</a:t>
            </a:r>
          </a:p>
        </p:txBody>
      </p:sp>
      <p:sp>
        <p:nvSpPr>
          <p:cNvPr id="3" name="Content Placeholder 2">
            <a:extLst>
              <a:ext uri="{FF2B5EF4-FFF2-40B4-BE49-F238E27FC236}">
                <a16:creationId xmlns:a16="http://schemas.microsoft.com/office/drawing/2014/main" id="{106DC6E2-1031-836C-73C5-B8B17F2A4711}"/>
              </a:ext>
            </a:extLst>
          </p:cNvPr>
          <p:cNvSpPr>
            <a:spLocks noGrp="1"/>
          </p:cNvSpPr>
          <p:nvPr>
            <p:ph idx="1"/>
          </p:nvPr>
        </p:nvSpPr>
        <p:spPr>
          <a:xfrm>
            <a:off x="907211" y="1955021"/>
            <a:ext cx="10515600" cy="4351338"/>
          </a:xfrm>
        </p:spPr>
        <p:txBody>
          <a:bodyPr/>
          <a:lstStyle/>
          <a:p>
            <a:r>
              <a:rPr lang="en-US" sz="2800" dirty="0">
                <a:latin typeface="Arial Nova" panose="020B0504020202020204" pitchFamily="34" charset="0"/>
                <a:hlinkClick r:id="rId2"/>
              </a:rPr>
              <a:t>38 CFR 3.301 Line of duty and misconduct (va.gov)</a:t>
            </a:r>
            <a:endParaRPr lang="en-US" sz="2800" dirty="0">
              <a:latin typeface="Arial Nova" panose="020B0504020202020204" pitchFamily="34" charset="0"/>
            </a:endParaRPr>
          </a:p>
          <a:p>
            <a:endParaRPr lang="en-US" sz="2800" dirty="0">
              <a:latin typeface="Arial Nova" panose="020B0504020202020204" pitchFamily="34" charset="0"/>
              <a:hlinkClick r:id="" action="ppaction://noaction"/>
            </a:endParaRPr>
          </a:p>
          <a:p>
            <a:r>
              <a:rPr lang="en-US" sz="2800" dirty="0">
                <a:latin typeface="Arial Nova" panose="020B0504020202020204" pitchFamily="34" charset="0"/>
                <a:hlinkClick r:id="rId3"/>
              </a:rPr>
              <a:t>M21-1, Part X, Subpart iv, Chapter 1, Section C - Willful Misconduct and Line of Duty (LOD) (va.gov)</a:t>
            </a:r>
            <a:endParaRPr lang="en-US" sz="2800" dirty="0">
              <a:latin typeface="Arial Nova" panose="020B0504020202020204" pitchFamily="34" charset="0"/>
            </a:endParaRPr>
          </a:p>
          <a:p>
            <a:endParaRPr lang="en-US" sz="2800" dirty="0">
              <a:latin typeface="Arial Nova" panose="020B0504020202020204" pitchFamily="34" charset="0"/>
            </a:endParaRPr>
          </a:p>
          <a:p>
            <a:r>
              <a:rPr lang="en-US" sz="2800" dirty="0">
                <a:latin typeface="Arial Nova" panose="020B0504020202020204" pitchFamily="34" charset="0"/>
                <a:hlinkClick r:id="rId4"/>
              </a:rPr>
              <a:t>38 CFR 3.1(n) -- Definitions.</a:t>
            </a:r>
            <a:endParaRPr lang="en-US" sz="2800" dirty="0">
              <a:latin typeface="Arial Nova" panose="020B0504020202020204" pitchFamily="34" charset="0"/>
            </a:endParaRPr>
          </a:p>
        </p:txBody>
      </p:sp>
    </p:spTree>
    <p:extLst>
      <p:ext uri="{BB962C8B-B14F-4D97-AF65-F5344CB8AC3E}">
        <p14:creationId xmlns:p14="http://schemas.microsoft.com/office/powerpoint/2010/main" val="244277190"/>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28DBF-8CDA-1C04-49E5-14A2D4820A23}"/>
              </a:ext>
            </a:extLst>
          </p:cNvPr>
          <p:cNvSpPr>
            <a:spLocks noGrp="1"/>
          </p:cNvSpPr>
          <p:nvPr>
            <p:ph type="title"/>
          </p:nvPr>
        </p:nvSpPr>
        <p:spPr>
          <a:xfrm>
            <a:off x="0" y="82072"/>
            <a:ext cx="8785465" cy="1142880"/>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–Additional Information</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01E140D4-5729-2B97-1298-CB045B50CC1A}"/>
              </a:ext>
            </a:extLst>
          </p:cNvPr>
          <p:cNvSpPr>
            <a:spLocks noGrp="1"/>
          </p:cNvSpPr>
          <p:nvPr>
            <p:ph idx="1"/>
          </p:nvPr>
        </p:nvSpPr>
        <p:spPr>
          <a:xfrm>
            <a:off x="174015" y="1433513"/>
            <a:ext cx="11790824" cy="5424487"/>
          </a:xfrm>
        </p:spPr>
        <p:txBody>
          <a:bodyPr/>
          <a:lstStyle/>
          <a:p>
            <a:pPr>
              <a:defRPr/>
            </a:pPr>
            <a:r>
              <a:rPr lang="en-US" sz="2800" dirty="0">
                <a:latin typeface="Arial" panose="020B0604020202020204" pitchFamily="34" charset="0"/>
                <a:cs typeface="Arial" panose="020B0604020202020204" pitchFamily="34" charset="0"/>
              </a:rPr>
              <a:t>A Line of Duty Determination is Required When: A Soldier’s service is interrupted by death, or injury, illness, or disease for a period of more than 24 hours with lasting significance, permanent disability, or requires follow on care. Commands must initiate an LOD investigation within 5 calendar days of the incident. </a:t>
            </a:r>
          </a:p>
          <a:p>
            <a:pPr>
              <a:defRPr/>
            </a:pPr>
            <a:r>
              <a:rPr lang="en-US" sz="2800" dirty="0">
                <a:latin typeface="Arial" panose="020B0604020202020204" pitchFamily="34" charset="0"/>
                <a:cs typeface="Arial" panose="020B0604020202020204" pitchFamily="34" charset="0"/>
              </a:rPr>
              <a:t>LOD investigations determine duty status at the time of incident and whether misconduct was involved and, if so, to what degree. Additionally, LOD investigations may be required to determine an entry prior to service (EPTS) condition, and, if so, determine service aggravation.</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dirty="0">
                <a:latin typeface="Arial" panose="020B0604020202020204" pitchFamily="34" charset="0"/>
                <a:cs typeface="Arial" panose="020B0604020202020204" pitchFamily="34" charset="0"/>
              </a:rPr>
              <a:t>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(Army Publication 600–8–4)</a:t>
            </a:r>
          </a:p>
          <a:p>
            <a:pPr marL="0" indent="0">
              <a:buNone/>
              <a:defRPr/>
            </a:pPr>
            <a:endParaRPr lang="en-US" sz="2800" dirty="0">
              <a:latin typeface="Arial Nova" panose="020B0504020202020204" pitchFamily="34" charset="0"/>
            </a:endParaRPr>
          </a:p>
        </p:txBody>
      </p:sp>
    </p:spTree>
    <p:extLst>
      <p:ext uri="{BB962C8B-B14F-4D97-AF65-F5344CB8AC3E}">
        <p14:creationId xmlns:p14="http://schemas.microsoft.com/office/powerpoint/2010/main" val="1755190099"/>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7B03C-7E9E-6E1B-DD49-E092F0AB4CDC}"/>
              </a:ext>
            </a:extLst>
          </p:cNvPr>
          <p:cNvSpPr>
            <a:spLocks noGrp="1"/>
          </p:cNvSpPr>
          <p:nvPr>
            <p:ph type="title"/>
          </p:nvPr>
        </p:nvSpPr>
        <p:spPr>
          <a:xfrm>
            <a:off x="0" y="503590"/>
            <a:ext cx="8149419" cy="721361"/>
          </a:xfrm>
        </p:spPr>
        <p:txBody>
          <a:bodyPr/>
          <a:lstStyle/>
          <a:p>
            <a:r>
              <a:rPr kumimoji="0" 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Line of Duty Determinations (Cont’d)</a:t>
            </a:r>
            <a:endParaRPr lang="en-US" dirty="0"/>
          </a:p>
        </p:txBody>
      </p:sp>
      <p:sp>
        <p:nvSpPr>
          <p:cNvPr id="3" name="Content Placeholder 2">
            <a:extLst>
              <a:ext uri="{FF2B5EF4-FFF2-40B4-BE49-F238E27FC236}">
                <a16:creationId xmlns:a16="http://schemas.microsoft.com/office/drawing/2014/main" id="{4DC98E2A-9BC9-591E-A03C-CE75AE3DFD93}"/>
              </a:ext>
            </a:extLst>
          </p:cNvPr>
          <p:cNvSpPr>
            <a:spLocks noGrp="1"/>
          </p:cNvSpPr>
          <p:nvPr>
            <p:ph idx="1"/>
          </p:nvPr>
        </p:nvSpPr>
        <p:spPr>
          <a:xfrm>
            <a:off x="140677" y="1861817"/>
            <a:ext cx="11910646" cy="4492593"/>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panose="020B0604020202020204" pitchFamily="34" charset="0"/>
                <a:cs typeface="Arial" panose="020B0604020202020204" pitchFamily="34" charset="0"/>
              </a:rPr>
              <a:t>A service department finding that injury, disease, or death was </a:t>
            </a:r>
            <a:r>
              <a:rPr lang="en-US" sz="2800" b="0" i="1" dirty="0">
                <a:effectLst/>
                <a:latin typeface="Arial" panose="020B0604020202020204" pitchFamily="34" charset="0"/>
                <a:cs typeface="Arial" panose="020B0604020202020204" pitchFamily="34" charset="0"/>
              </a:rPr>
              <a:t>not</a:t>
            </a:r>
            <a:r>
              <a:rPr lang="en-US" sz="2800" b="0" i="0" dirty="0">
                <a:effectLst/>
                <a:latin typeface="Arial" panose="020B0604020202020204" pitchFamily="34" charset="0"/>
                <a:cs typeface="Arial" panose="020B0604020202020204" pitchFamily="34" charset="0"/>
              </a:rPr>
              <a:t> due to misconduct will be binding on the Department of Veterans Affairs (VA) unless it is patently inconsistent with the facts and the requirements of laws administered by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lang="en-US" sz="2800" b="0" i="0" dirty="0">
                <a:effectLst/>
                <a:latin typeface="Arial" panose="020B0604020202020204" pitchFamily="34" charset="0"/>
                <a:cs typeface="Arial" panose="020B0604020202020204" pitchFamily="34" charset="0"/>
              </a:rPr>
              <a:t>In general, accept service department findings of no misconduct as conclusive unless there is a preponderance of evidence to the contrary</a:t>
            </a:r>
          </a:p>
          <a:p>
            <a:pPr>
              <a:defRPr/>
            </a:pPr>
            <a:r>
              <a:rPr kumimoji="0" lang="en-US" altLang="en-US" sz="2800" b="0" i="0" u="none" strike="noStrike" kern="1200" cap="none" spc="0" normalizeH="0" baseline="0" noProof="0" dirty="0">
                <a:ln>
                  <a:noFill/>
                </a:ln>
                <a:effectLst/>
                <a:uLnTx/>
                <a:uFillTx/>
                <a:latin typeface="Arial" panose="020B0604020202020204" pitchFamily="34" charset="0"/>
                <a:cs typeface="Arial" panose="020B0604020202020204" pitchFamily="34" charset="0"/>
              </a:rPr>
              <a:t>If a LOD determination is required, VA is to consider all evidence of record to determine whether injury/disease/death was incurred/aggravated in line of duty.</a:t>
            </a:r>
          </a:p>
          <a:p>
            <a:endParaRPr lang="en-US" dirty="0"/>
          </a:p>
        </p:txBody>
      </p:sp>
    </p:spTree>
    <p:extLst>
      <p:ext uri="{BB962C8B-B14F-4D97-AF65-F5344CB8AC3E}">
        <p14:creationId xmlns:p14="http://schemas.microsoft.com/office/powerpoint/2010/main" val="3945161313"/>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3EAB8A3-3395-553A-FC39-F1929C9209EF}"/>
              </a:ext>
            </a:extLst>
          </p:cNvPr>
          <p:cNvSpPr>
            <a:spLocks noGrp="1"/>
          </p:cNvSpPr>
          <p:nvPr>
            <p:ph type="title"/>
          </p:nvPr>
        </p:nvSpPr>
        <p:spPr>
          <a:xfrm>
            <a:off x="0" y="103518"/>
            <a:ext cx="8819970" cy="1130060"/>
          </a:xfrm>
        </p:spPr>
        <p:txBody>
          <a:bodyPr/>
          <a:lstStyle/>
          <a:p>
            <a:r>
              <a:rPr kumimoji="0" lang="en-US" sz="40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–Additional Information</a:t>
            </a:r>
            <a:endParaRPr lang="en-US"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1598F775-A9B9-C624-6312-C624AFAF22E5}"/>
              </a:ext>
            </a:extLst>
          </p:cNvPr>
          <p:cNvSpPr>
            <a:spLocks noGrp="1"/>
          </p:cNvSpPr>
          <p:nvPr>
            <p:ph idx="1"/>
          </p:nvPr>
        </p:nvSpPr>
        <p:spPr>
          <a:xfrm>
            <a:off x="126521" y="1742176"/>
            <a:ext cx="11938958" cy="4857031"/>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Line of Duty determinations (</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DD Form 261)</a:t>
            </a: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will in most cases be located when the VA requests service treatment records and personnel records.</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the veteran has a copy of the LOD for the claimed condition, it would be helpful for the vet to submit a copy to the VA.</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summary, </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 to prepare formal LOD determination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IF</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service department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Did not make a LOD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AND</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injury/death occurred under circumstances raising legitimate issue of willful misconduct</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Holds disability/death to </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NOT</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be in LOD</a:t>
            </a:r>
          </a:p>
          <a:p>
            <a:pPr marL="685800" marR="0" lvl="1" indent="-228600" algn="l" defTabSz="914400" rtl="0" eaLnBrk="1" fontAlgn="base" latinLnBrk="0" hangingPunct="1">
              <a:lnSpc>
                <a:spcPct val="90000"/>
              </a:lnSpc>
              <a:spcBef>
                <a:spcPts val="5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Holds disability/death</a:t>
            </a:r>
            <a:r>
              <a:rPr kumimoji="0" lang="en-US" altLang="en-US" sz="2800" b="1"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 IN</a:t>
            </a: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LOD but findings may be properly questioned</a:t>
            </a:r>
          </a:p>
          <a:p>
            <a:endParaRPr lang="en-US" dirty="0"/>
          </a:p>
        </p:txBody>
      </p:sp>
    </p:spTree>
    <p:extLst>
      <p:ext uri="{BB962C8B-B14F-4D97-AF65-F5344CB8AC3E}">
        <p14:creationId xmlns:p14="http://schemas.microsoft.com/office/powerpoint/2010/main" val="82990745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E0075AC-099E-0695-8B9B-6378484D08CF}"/>
              </a:ext>
            </a:extLst>
          </p:cNvPr>
          <p:cNvSpPr>
            <a:spLocks noGrp="1"/>
          </p:cNvSpPr>
          <p:nvPr>
            <p:ph type="title"/>
          </p:nvPr>
        </p:nvSpPr>
        <p:spPr>
          <a:xfrm>
            <a:off x="0" y="541068"/>
            <a:ext cx="4479625" cy="675257"/>
          </a:xfrm>
        </p:spPr>
        <p:txBody>
          <a:bodyPr>
            <a:noAutofit/>
          </a:bodyPr>
          <a:lstStyle/>
          <a:p>
            <a:r>
              <a:rPr lang="en-US" sz="4400" dirty="0">
                <a:latin typeface="Arial" panose="020B0604020202020204" pitchFamily="34" charset="0"/>
                <a:cs typeface="Arial" panose="020B0604020202020204" pitchFamily="34" charset="0"/>
              </a:rPr>
              <a:t>Scenario #1</a:t>
            </a:r>
          </a:p>
        </p:txBody>
      </p:sp>
      <p:pic>
        <p:nvPicPr>
          <p:cNvPr id="7" name="Picture 6">
            <a:extLst>
              <a:ext uri="{FF2B5EF4-FFF2-40B4-BE49-F238E27FC236}">
                <a16:creationId xmlns:a16="http://schemas.microsoft.com/office/drawing/2014/main" id="{4FAE5739-BA41-FC07-7B03-1E2BC4865DD5}"/>
              </a:ext>
            </a:extLst>
          </p:cNvPr>
          <p:cNvPicPr>
            <a:picLocks noChangeAspect="1"/>
          </p:cNvPicPr>
          <p:nvPr/>
        </p:nvPicPr>
        <p:blipFill>
          <a:blip r:embed="rId2"/>
          <a:srcRect b="16023"/>
          <a:stretch/>
        </p:blipFill>
        <p:spPr>
          <a:xfrm>
            <a:off x="294736" y="1523699"/>
            <a:ext cx="5541134" cy="4653263"/>
          </a:xfrm>
          <a:prstGeom prst="rect">
            <a:avLst/>
          </a:prstGeom>
          <a:noFill/>
        </p:spPr>
      </p:pic>
      <p:sp>
        <p:nvSpPr>
          <p:cNvPr id="6" name="Content Placeholder 5">
            <a:extLst>
              <a:ext uri="{FF2B5EF4-FFF2-40B4-BE49-F238E27FC236}">
                <a16:creationId xmlns:a16="http://schemas.microsoft.com/office/drawing/2014/main" id="{384242BA-23E1-CAFA-4FA3-2635E98183AA}"/>
              </a:ext>
            </a:extLst>
          </p:cNvPr>
          <p:cNvSpPr>
            <a:spLocks noGrp="1"/>
          </p:cNvSpPr>
          <p:nvPr>
            <p:ph sz="half" idx="2"/>
          </p:nvPr>
        </p:nvSpPr>
        <p:spPr>
          <a:xfrm>
            <a:off x="6172200" y="1825625"/>
            <a:ext cx="5181600" cy="4351338"/>
          </a:xfrm>
        </p:spPr>
        <p:txBody>
          <a:bodyPr>
            <a:normAutofit fontScale="85000" lnSpcReduction="10000"/>
          </a:bodyPr>
          <a:lstStyle/>
          <a:p>
            <a:pPr marL="0" marR="0" indent="0">
              <a:spcBef>
                <a:spcPts val="0"/>
              </a:spcBef>
              <a:spcAft>
                <a:spcPts val="800"/>
              </a:spcAft>
              <a:buNone/>
            </a:pPr>
            <a:r>
              <a:rPr lang="en-US" sz="2800" kern="100" dirty="0">
                <a:effectLst/>
                <a:latin typeface="Arial" panose="020B0604020202020204" pitchFamily="34" charset="0"/>
                <a:cs typeface="Arial" panose="020B0604020202020204" pitchFamily="34" charset="0"/>
              </a:rPr>
              <a:t>Jane M served in the Marine Corps Reserve from March 3, 1992 through March 30, 2022.  She was deployed to Afghanistan under Title 10 orders and served from January 27, 2003 through November 11, 2004.  She now suffers from PTSD due to her combat service during that deployment.</a:t>
            </a:r>
          </a:p>
          <a:p>
            <a:pPr marL="0" marR="0" indent="0">
              <a:spcBef>
                <a:spcPts val="0"/>
              </a:spcBef>
              <a:spcAft>
                <a:spcPts val="800"/>
              </a:spcAft>
              <a:buNone/>
            </a:pPr>
            <a:endParaRPr lang="en-US" sz="2800" kern="100" dirty="0">
              <a:effectLst/>
              <a:latin typeface="Arial" panose="020B0604020202020204" pitchFamily="34" charset="0"/>
              <a:cs typeface="Arial" panose="020B0604020202020204" pitchFamily="34" charset="0"/>
            </a:endParaRPr>
          </a:p>
          <a:p>
            <a:pPr marL="0" marR="0">
              <a:spcBef>
                <a:spcPts val="0"/>
              </a:spcBef>
              <a:spcAft>
                <a:spcPts val="800"/>
              </a:spcAft>
            </a:pPr>
            <a:r>
              <a:rPr lang="en-US" sz="2800" kern="100" dirty="0">
                <a:effectLst/>
                <a:latin typeface="Arial" panose="020B0604020202020204" pitchFamily="34" charset="0"/>
                <a:cs typeface="Arial" panose="020B0604020202020204" pitchFamily="34" charset="0"/>
              </a:rPr>
              <a:t>Is she a veteran?</a:t>
            </a:r>
          </a:p>
          <a:p>
            <a:pPr marL="0" marR="0">
              <a:spcBef>
                <a:spcPts val="0"/>
              </a:spcBef>
              <a:spcAft>
                <a:spcPts val="800"/>
              </a:spcAft>
            </a:pPr>
            <a:r>
              <a:rPr lang="en-US" sz="2800" kern="100" dirty="0">
                <a:effectLst/>
                <a:latin typeface="Arial" panose="020B0604020202020204" pitchFamily="34" charset="0"/>
                <a:cs typeface="Arial" panose="020B0604020202020204" pitchFamily="34" charset="0"/>
              </a:rPr>
              <a:t>Do her injuries/disabilities qualify her for any VA benefits? </a:t>
            </a:r>
          </a:p>
          <a:p>
            <a:endParaRPr lang="en-US" sz="2500" dirty="0"/>
          </a:p>
        </p:txBody>
      </p:sp>
    </p:spTree>
    <p:extLst>
      <p:ext uri="{BB962C8B-B14F-4D97-AF65-F5344CB8AC3E}">
        <p14:creationId xmlns:p14="http://schemas.microsoft.com/office/powerpoint/2010/main" val="173549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79AE7-79F7-FE8E-0BCD-8F6B43CEA03F}"/>
              </a:ext>
            </a:extLst>
          </p:cNvPr>
          <p:cNvSpPr>
            <a:spLocks noGrp="1"/>
          </p:cNvSpPr>
          <p:nvPr>
            <p:ph type="title"/>
          </p:nvPr>
        </p:nvSpPr>
        <p:spPr/>
        <p:txBody>
          <a:bodyPr/>
          <a:lstStyle/>
          <a:p>
            <a:r>
              <a:rPr lang="en-US" dirty="0"/>
              <a:t>Letter Example: No Automated Plan </a:t>
            </a:r>
          </a:p>
        </p:txBody>
      </p:sp>
      <p:sp>
        <p:nvSpPr>
          <p:cNvPr id="5" name="Slide Number Placeholder 4">
            <a:extLst>
              <a:ext uri="{FF2B5EF4-FFF2-40B4-BE49-F238E27FC236}">
                <a16:creationId xmlns:a16="http://schemas.microsoft.com/office/drawing/2014/main" id="{3ED58D79-27B1-898A-08D8-D991A380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3" name="Picture 2">
            <a:extLst>
              <a:ext uri="{FF2B5EF4-FFF2-40B4-BE49-F238E27FC236}">
                <a16:creationId xmlns:a16="http://schemas.microsoft.com/office/drawing/2014/main" id="{F388A3E4-7C41-AC8D-911B-2EC1AABFBCFD}"/>
              </a:ext>
            </a:extLst>
          </p:cNvPr>
          <p:cNvPicPr>
            <a:picLocks noChangeAspect="1"/>
          </p:cNvPicPr>
          <p:nvPr/>
        </p:nvPicPr>
        <p:blipFill>
          <a:blip r:embed="rId3"/>
          <a:stretch>
            <a:fillRect/>
          </a:stretch>
        </p:blipFill>
        <p:spPr>
          <a:xfrm>
            <a:off x="762000" y="1393050"/>
            <a:ext cx="3606985" cy="4502381"/>
          </a:xfrm>
          <a:prstGeom prst="rect">
            <a:avLst/>
          </a:prstGeom>
          <a:ln w="28575">
            <a:solidFill>
              <a:schemeClr val="tx1"/>
            </a:solidFill>
          </a:ln>
        </p:spPr>
      </p:pic>
      <p:cxnSp>
        <p:nvCxnSpPr>
          <p:cNvPr id="12" name="Straight Connector 11">
            <a:extLst>
              <a:ext uri="{FF2B5EF4-FFF2-40B4-BE49-F238E27FC236}">
                <a16:creationId xmlns:a16="http://schemas.microsoft.com/office/drawing/2014/main" id="{DA6BB926-B998-9185-E54D-D8CCAACA3934}"/>
              </a:ext>
            </a:extLst>
          </p:cNvPr>
          <p:cNvCxnSpPr>
            <a:cxnSpLocks/>
          </p:cNvCxnSpPr>
          <p:nvPr/>
        </p:nvCxnSpPr>
        <p:spPr>
          <a:xfrm rot="120000" flipV="1">
            <a:off x="925798" y="1974964"/>
            <a:ext cx="960120" cy="66992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84E5045-8589-1D2D-010D-88B04520ABAF}"/>
              </a:ext>
            </a:extLst>
          </p:cNvPr>
          <p:cNvCxnSpPr>
            <a:cxnSpLocks/>
          </p:cNvCxnSpPr>
          <p:nvPr/>
        </p:nvCxnSpPr>
        <p:spPr>
          <a:xfrm rot="60000">
            <a:off x="930422" y="2631243"/>
            <a:ext cx="986234" cy="1844675"/>
          </a:xfrm>
          <a:prstGeom prst="line">
            <a:avLst/>
          </a:prstGeom>
          <a:ln w="28575"/>
        </p:spPr>
        <p:style>
          <a:lnRef idx="1">
            <a:schemeClr val="dk1"/>
          </a:lnRef>
          <a:fillRef idx="0">
            <a:schemeClr val="dk1"/>
          </a:fillRef>
          <a:effectRef idx="0">
            <a:schemeClr val="dk1"/>
          </a:effectRef>
          <a:fontRef idx="minor">
            <a:schemeClr val="tx1"/>
          </a:fontRef>
        </p:style>
      </p:cxnSp>
      <p:pic>
        <p:nvPicPr>
          <p:cNvPr id="8" name="Picture 7">
            <a:extLst>
              <a:ext uri="{FF2B5EF4-FFF2-40B4-BE49-F238E27FC236}">
                <a16:creationId xmlns:a16="http://schemas.microsoft.com/office/drawing/2014/main" id="{CC9F65FE-EA6D-5725-8B1F-55AD5F8DDDD2}"/>
              </a:ext>
            </a:extLst>
          </p:cNvPr>
          <p:cNvPicPr>
            <a:picLocks noChangeAspect="1"/>
          </p:cNvPicPr>
          <p:nvPr/>
        </p:nvPicPr>
        <p:blipFill>
          <a:blip r:embed="rId4"/>
          <a:stretch>
            <a:fillRect/>
          </a:stretch>
        </p:blipFill>
        <p:spPr>
          <a:xfrm>
            <a:off x="1905000" y="1969784"/>
            <a:ext cx="10131745" cy="2514600"/>
          </a:xfrm>
          <a:prstGeom prst="rect">
            <a:avLst/>
          </a:prstGeom>
          <a:ln w="28575">
            <a:solidFill>
              <a:schemeClr val="tx1"/>
            </a:solidFill>
          </a:ln>
        </p:spPr>
      </p:pic>
    </p:spTree>
    <p:extLst>
      <p:ext uri="{BB962C8B-B14F-4D97-AF65-F5344CB8AC3E}">
        <p14:creationId xmlns:p14="http://schemas.microsoft.com/office/powerpoint/2010/main" val="1424950204"/>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#2</a:t>
            </a:r>
            <a:endParaRPr lang="en-US"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4FDDE583-DC50-A7AF-BED8-0A9928D8D862}"/>
              </a:ext>
            </a:extLst>
          </p:cNvPr>
          <p:cNvPicPr>
            <a:picLocks noChangeAspect="1"/>
          </p:cNvPicPr>
          <p:nvPr/>
        </p:nvPicPr>
        <p:blipFill>
          <a:blip r:embed="rId2"/>
          <a:srcRect t="15899" b="125"/>
          <a:stretch/>
        </p:blipFill>
        <p:spPr>
          <a:xfrm>
            <a:off x="209550" y="1371600"/>
            <a:ext cx="5181600" cy="4351338"/>
          </a:xfrm>
          <a:prstGeom prst="rect">
            <a:avLst/>
          </a:prstGeom>
          <a:noFill/>
        </p:spPr>
      </p:pic>
      <p:sp>
        <p:nvSpPr>
          <p:cNvPr id="6" name="Content Placeholder 5">
            <a:extLst>
              <a:ext uri="{FF2B5EF4-FFF2-40B4-BE49-F238E27FC236}">
                <a16:creationId xmlns:a16="http://schemas.microsoft.com/office/drawing/2014/main" id="{8C5F9408-CA69-92DA-815B-DF14C7CCF705}"/>
              </a:ext>
            </a:extLst>
          </p:cNvPr>
          <p:cNvSpPr>
            <a:spLocks noGrp="1"/>
          </p:cNvSpPr>
          <p:nvPr>
            <p:ph sz="half" idx="2"/>
          </p:nvPr>
        </p:nvSpPr>
        <p:spPr>
          <a:xfrm>
            <a:off x="5779698" y="1371600"/>
            <a:ext cx="6202752" cy="5349875"/>
          </a:xfrm>
        </p:spPr>
        <p:txBody>
          <a:bodyPr>
            <a:normAutofit fontScale="77500" lnSpcReduction="20000"/>
          </a:bodyPr>
          <a:lstStyle/>
          <a:p>
            <a:pPr marL="0" marR="0" indent="0">
              <a:spcBef>
                <a:spcPts val="0"/>
              </a:spcBef>
              <a:spcAft>
                <a:spcPts val="800"/>
              </a:spcAft>
              <a:buNone/>
            </a:pPr>
            <a:r>
              <a:rPr lang="en-US" sz="3100" kern="100" dirty="0">
                <a:effectLst/>
                <a:latin typeface="Arial" panose="020B0604020202020204" pitchFamily="34" charset="0"/>
                <a:cs typeface="Arial" panose="020B0604020202020204" pitchFamily="34" charset="0"/>
              </a:rPr>
              <a:t>Bob D served in the California Army National Guard from June 1, 2012 through May 31</a:t>
            </a:r>
            <a:r>
              <a:rPr lang="en-US" sz="3100" kern="100" baseline="30000" dirty="0">
                <a:effectLst/>
                <a:latin typeface="Arial" panose="020B0604020202020204" pitchFamily="34" charset="0"/>
                <a:cs typeface="Arial" panose="020B0604020202020204" pitchFamily="34" charset="0"/>
              </a:rPr>
              <a:t>st</a:t>
            </a:r>
            <a:r>
              <a:rPr lang="en-US" sz="3100" kern="100" dirty="0">
                <a:effectLst/>
                <a:latin typeface="Arial" panose="020B0604020202020204" pitchFamily="34" charset="0"/>
                <a:cs typeface="Arial" panose="020B0604020202020204" pitchFamily="34" charset="0"/>
              </a:rPr>
              <a:t>, 2018. He performed all required drills including his 2-week annual training periods.  He was called up by the governor of California to help with the wildfires.  He was paid by the state.  While he was fighting fires, he incurred 2</a:t>
            </a:r>
            <a:r>
              <a:rPr lang="en-US" sz="3100" kern="100" baseline="30000" dirty="0">
                <a:effectLst/>
                <a:latin typeface="Arial" panose="020B0604020202020204" pitchFamily="34" charset="0"/>
                <a:cs typeface="Arial" panose="020B0604020202020204" pitchFamily="34" charset="0"/>
              </a:rPr>
              <a:t>nd</a:t>
            </a:r>
            <a:r>
              <a:rPr lang="en-US" sz="3100" kern="100" dirty="0">
                <a:effectLst/>
                <a:latin typeface="Arial" panose="020B0604020202020204" pitchFamily="34" charset="0"/>
                <a:cs typeface="Arial" panose="020B0604020202020204" pitchFamily="34" charset="0"/>
              </a:rPr>
              <a:t> and 3</a:t>
            </a:r>
            <a:r>
              <a:rPr lang="en-US" sz="3100" kern="100" baseline="30000" dirty="0">
                <a:effectLst/>
                <a:latin typeface="Arial" panose="020B0604020202020204" pitchFamily="34" charset="0"/>
                <a:cs typeface="Arial" panose="020B0604020202020204" pitchFamily="34" charset="0"/>
              </a:rPr>
              <a:t>rd</a:t>
            </a:r>
            <a:r>
              <a:rPr lang="en-US" sz="3100" kern="100" dirty="0">
                <a:effectLst/>
                <a:latin typeface="Arial" panose="020B0604020202020204" pitchFamily="34" charset="0"/>
                <a:cs typeface="Arial" panose="020B0604020202020204" pitchFamily="34" charset="0"/>
              </a:rPr>
              <a:t> degree burns on his hands and arms and suffered smoke inhalation. All his other service training periods were unremarkable for any injuries or diseases.  </a:t>
            </a:r>
          </a:p>
          <a:p>
            <a:pPr marL="0" marR="0" indent="0">
              <a:spcBef>
                <a:spcPts val="0"/>
              </a:spcBef>
              <a:spcAft>
                <a:spcPts val="800"/>
              </a:spcAft>
              <a:buNone/>
            </a:pPr>
            <a:endParaRPr lang="en-US" sz="3000" kern="100" dirty="0">
              <a:latin typeface="Arial" panose="020B0604020202020204" pitchFamily="34" charset="0"/>
              <a:cs typeface="Arial" panose="020B0604020202020204" pitchFamily="34" charset="0"/>
            </a:endParaRPr>
          </a:p>
          <a:p>
            <a:pPr marL="0" marR="0" indent="0">
              <a:spcBef>
                <a:spcPts val="0"/>
              </a:spcBef>
              <a:spcAft>
                <a:spcPts val="800"/>
              </a:spcAft>
              <a:buNone/>
            </a:pPr>
            <a:endParaRPr lang="en-US" sz="3000" kern="100" dirty="0">
              <a:effectLst/>
              <a:latin typeface="Arial" panose="020B0604020202020204" pitchFamily="34" charset="0"/>
              <a:cs typeface="Arial" panose="020B0604020202020204" pitchFamily="34" charset="0"/>
            </a:endParaRPr>
          </a:p>
          <a:p>
            <a:pPr marL="0" marR="0">
              <a:spcBef>
                <a:spcPts val="0"/>
              </a:spcBef>
              <a:spcAft>
                <a:spcPts val="800"/>
              </a:spcAft>
            </a:pPr>
            <a:r>
              <a:rPr lang="en-US" sz="3000" kern="100" dirty="0">
                <a:effectLst/>
                <a:latin typeface="Arial" panose="020B0604020202020204" pitchFamily="34" charset="0"/>
                <a:cs typeface="Arial" panose="020B0604020202020204" pitchFamily="34" charset="0"/>
              </a:rPr>
              <a:t>Is he a veteran? </a:t>
            </a:r>
          </a:p>
          <a:p>
            <a:pPr marL="0" marR="0">
              <a:spcBef>
                <a:spcPts val="0"/>
              </a:spcBef>
              <a:spcAft>
                <a:spcPts val="800"/>
              </a:spcAft>
            </a:pPr>
            <a:r>
              <a:rPr lang="en-US" sz="3000" kern="100" dirty="0">
                <a:effectLst/>
                <a:latin typeface="Arial" panose="020B0604020202020204" pitchFamily="34" charset="0"/>
                <a:cs typeface="Arial" panose="020B0604020202020204" pitchFamily="34" charset="0"/>
              </a:rPr>
              <a:t>Do his injuries qualify him for any VA benefits? </a:t>
            </a:r>
          </a:p>
          <a:p>
            <a:endParaRPr lang="en-US" sz="2000" dirty="0"/>
          </a:p>
        </p:txBody>
      </p:sp>
    </p:spTree>
    <p:extLst>
      <p:ext uri="{BB962C8B-B14F-4D97-AF65-F5344CB8AC3E}">
        <p14:creationId xmlns:p14="http://schemas.microsoft.com/office/powerpoint/2010/main" val="2949379801"/>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#3</a:t>
            </a:r>
            <a:endParaRPr lang="en-US" dirty="0">
              <a:latin typeface="Arial" panose="020B0604020202020204" pitchFamily="34" charset="0"/>
              <a:cs typeface="Arial" panose="020B0604020202020204" pitchFamily="34" charset="0"/>
            </a:endParaRPr>
          </a:p>
        </p:txBody>
      </p:sp>
      <p:sp>
        <p:nvSpPr>
          <p:cNvPr id="4" name="Content Placeholder 5">
            <a:extLst>
              <a:ext uri="{FF2B5EF4-FFF2-40B4-BE49-F238E27FC236}">
                <a16:creationId xmlns:a16="http://schemas.microsoft.com/office/drawing/2014/main" id="{A9A8EBC7-0012-8436-5C87-8710A27CEBAD}"/>
              </a:ext>
            </a:extLst>
          </p:cNvPr>
          <p:cNvSpPr>
            <a:spLocks noGrp="1"/>
          </p:cNvSpPr>
          <p:nvPr>
            <p:ph sz="half" idx="2"/>
          </p:nvPr>
        </p:nvSpPr>
        <p:spPr>
          <a:xfrm>
            <a:off x="6096000" y="1371600"/>
            <a:ext cx="5181600" cy="5244860"/>
          </a:xfrm>
        </p:spPr>
        <p:txBody>
          <a:bodyPr>
            <a:normAutofit fontScale="92500" lnSpcReduction="20000"/>
          </a:bodyPr>
          <a:lstStyle/>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Pat Cake served in the Naval Reserve. On a weekend drill, he was loading a truck with supplies and fell from a ladder on the ship injuring his back, right shoulder, and left knee. He continues to experience pain and ended up having surgery to repair damage to his shoulder.  The surgery helped but he still has residual loss of motion in his shoulder and complains of lingering pain. </a:t>
            </a:r>
          </a:p>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 </a:t>
            </a:r>
          </a:p>
          <a:p>
            <a:pPr>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Is he a veteran?</a:t>
            </a:r>
          </a:p>
          <a:p>
            <a:pPr>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Do his injuries/disabilities qualify him for any benefits?</a:t>
            </a:r>
          </a:p>
          <a:p>
            <a:endParaRPr lang="en-US" sz="1700" dirty="0"/>
          </a:p>
        </p:txBody>
      </p:sp>
      <p:pic>
        <p:nvPicPr>
          <p:cNvPr id="7" name="Picture 6">
            <a:extLst>
              <a:ext uri="{FF2B5EF4-FFF2-40B4-BE49-F238E27FC236}">
                <a16:creationId xmlns:a16="http://schemas.microsoft.com/office/drawing/2014/main" id="{C00B39D8-9F11-A0BF-1B0C-9FB53EBA9805}"/>
              </a:ext>
            </a:extLst>
          </p:cNvPr>
          <p:cNvPicPr>
            <a:picLocks noChangeAspect="1"/>
          </p:cNvPicPr>
          <p:nvPr/>
        </p:nvPicPr>
        <p:blipFill>
          <a:blip r:embed="rId2"/>
          <a:srcRect r="5740" b="-1"/>
          <a:stretch/>
        </p:blipFill>
        <p:spPr>
          <a:xfrm>
            <a:off x="481931" y="1371600"/>
            <a:ext cx="5010901" cy="5316095"/>
          </a:xfrm>
          <a:prstGeom prst="rect">
            <a:avLst/>
          </a:prstGeom>
        </p:spPr>
      </p:pic>
    </p:spTree>
    <p:extLst>
      <p:ext uri="{BB962C8B-B14F-4D97-AF65-F5344CB8AC3E}">
        <p14:creationId xmlns:p14="http://schemas.microsoft.com/office/powerpoint/2010/main" val="18079925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8ADC5D8-4578-8499-A066-185FCBFA1D59}"/>
              </a:ext>
            </a:extLst>
          </p:cNvPr>
          <p:cNvSpPr>
            <a:spLocks noGrp="1"/>
          </p:cNvSpPr>
          <p:nvPr>
            <p:ph type="title"/>
          </p:nvPr>
        </p:nvSpPr>
        <p:spPr>
          <a:xfrm>
            <a:off x="0" y="636857"/>
            <a:ext cx="4509099" cy="562215"/>
          </a:xfrm>
        </p:spPr>
        <p:txBody>
          <a:bodyPr>
            <a:normAutofit fontScale="90000"/>
          </a:bodyPr>
          <a:lstStyle/>
          <a:p>
            <a:r>
              <a:rPr kumimoji="0" lang="en-US" b="0" i="0" u="none" strike="noStrike" kern="1200" cap="none" spc="0" normalizeH="0" baseline="0" noProof="0" dirty="0">
                <a:ln>
                  <a:noFill/>
                </a:ln>
                <a:effectLst/>
                <a:uLnTx/>
                <a:uFillTx/>
                <a:latin typeface="Arial" panose="020B0604020202020204" pitchFamily="34" charset="0"/>
                <a:cs typeface="Arial" panose="020B0604020202020204" pitchFamily="34" charset="0"/>
              </a:rPr>
              <a:t>Scenario #4</a:t>
            </a:r>
            <a:endParaRPr lang="en-US"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D0F3D556-D46E-5CAB-E193-26C44F151BBC}"/>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3E1ADD38-68AD-F3FE-B6B0-1CA3E35F48F6}"/>
              </a:ext>
            </a:extLst>
          </p:cNvPr>
          <p:cNvPicPr>
            <a:picLocks noChangeAspect="1"/>
          </p:cNvPicPr>
          <p:nvPr/>
        </p:nvPicPr>
        <p:blipFill>
          <a:blip r:embed="rId2"/>
          <a:stretch>
            <a:fillRect/>
          </a:stretch>
        </p:blipFill>
        <p:spPr>
          <a:xfrm>
            <a:off x="6172200" y="1343246"/>
            <a:ext cx="5316095" cy="5316095"/>
          </a:xfrm>
          <a:prstGeom prst="rect">
            <a:avLst/>
          </a:prstGeom>
        </p:spPr>
      </p:pic>
      <p:sp>
        <p:nvSpPr>
          <p:cNvPr id="6" name="Content Placeholder 5">
            <a:extLst>
              <a:ext uri="{FF2B5EF4-FFF2-40B4-BE49-F238E27FC236}">
                <a16:creationId xmlns:a16="http://schemas.microsoft.com/office/drawing/2014/main" id="{87A75BDA-1F05-8FB2-05C6-55F303ACF55D}"/>
              </a:ext>
            </a:extLst>
          </p:cNvPr>
          <p:cNvSpPr>
            <a:spLocks noGrp="1"/>
          </p:cNvSpPr>
          <p:nvPr>
            <p:ph idx="1"/>
          </p:nvPr>
        </p:nvSpPr>
        <p:spPr>
          <a:xfrm>
            <a:off x="333374" y="1314450"/>
            <a:ext cx="5316095" cy="5316094"/>
          </a:xfrm>
        </p:spPr>
        <p:txBody>
          <a:bodyPr>
            <a:normAutofit lnSpcReduction="10000"/>
          </a:bodyPr>
          <a:lstStyle/>
          <a:p>
            <a:pPr marL="0" marR="0" indent="0">
              <a:spcBef>
                <a:spcPts val="0"/>
              </a:spcBef>
              <a:spcAft>
                <a:spcPts val="800"/>
              </a:spcAft>
              <a:buNone/>
            </a:pPr>
            <a:r>
              <a:rPr lang="en-US" sz="2800" kern="100" dirty="0">
                <a:effectLst/>
                <a:latin typeface="Arial" panose="020B0604020202020204" pitchFamily="34" charset="0"/>
                <a:ea typeface="Calibri" panose="020F0502020204030204" pitchFamily="34" charset="0"/>
                <a:cs typeface="Arial" panose="020B0604020202020204" pitchFamily="34" charset="0"/>
              </a:rPr>
              <a:t>Tommy Freeze attended college at United States Army Academy, West Point from July 5, 1983 through September 25, 1987. After graduation Tommy Freeze was commissioned and served from September 25, 1987 to September 30, 2007. He was diagnosed with lung cancer in June 2007.</a:t>
            </a:r>
          </a:p>
          <a:p>
            <a:pPr marL="0" marR="0" indent="0">
              <a:spcBef>
                <a:spcPts val="0"/>
              </a:spcBef>
              <a:spcAft>
                <a:spcPts val="800"/>
              </a:spcAft>
              <a:buNone/>
            </a:pP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Is he a veteran?</a:t>
            </a:r>
          </a:p>
          <a:p>
            <a:pPr marL="0" marR="0">
              <a:spcBef>
                <a:spcPts val="0"/>
              </a:spcBef>
              <a:spcAft>
                <a:spcPts val="800"/>
              </a:spcAft>
            </a:pPr>
            <a:r>
              <a:rPr lang="en-US" sz="2800" kern="100" dirty="0">
                <a:effectLst/>
                <a:latin typeface="Arial" panose="020B0604020202020204" pitchFamily="34" charset="0"/>
                <a:ea typeface="Calibri" panose="020F0502020204030204" pitchFamily="34" charset="0"/>
                <a:cs typeface="Arial" panose="020B0604020202020204" pitchFamily="34" charset="0"/>
              </a:rPr>
              <a:t>Do his injuries/disabilities qualify him for any benefits</a:t>
            </a:r>
          </a:p>
          <a:p>
            <a:endParaRPr lang="en-US" sz="1900" dirty="0"/>
          </a:p>
        </p:txBody>
      </p:sp>
    </p:spTree>
    <p:extLst>
      <p:ext uri="{BB962C8B-B14F-4D97-AF65-F5344CB8AC3E}">
        <p14:creationId xmlns:p14="http://schemas.microsoft.com/office/powerpoint/2010/main" val="117069699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4CA20-922D-08F8-DEAD-97CB6A1431D2}"/>
              </a:ext>
            </a:extLst>
          </p:cNvPr>
          <p:cNvSpPr>
            <a:spLocks noGrp="1"/>
          </p:cNvSpPr>
          <p:nvPr>
            <p:ph type="title"/>
          </p:nvPr>
        </p:nvSpPr>
        <p:spPr>
          <a:xfrm>
            <a:off x="0" y="601454"/>
            <a:ext cx="4223349" cy="623498"/>
          </a:xfrm>
        </p:spPr>
        <p:txBody>
          <a:bodyPr>
            <a:normAutofit fontScale="90000"/>
          </a:bodyPr>
          <a:lstStyle/>
          <a:p>
            <a:r>
              <a:rPr kumimoji="0" lang="en-US" b="0" i="0" u="none" strike="noStrike" kern="1200" cap="none" spc="0" normalizeH="0" baseline="0" noProof="0" dirty="0">
                <a:ln>
                  <a:noFill/>
                </a:ln>
                <a:effectLst/>
                <a:uLnTx/>
                <a:uFillTx/>
                <a:latin typeface="Aptos" panose="020B0004020202020204" pitchFamily="34" charset="0"/>
              </a:rPr>
              <a:t>Scenario #5</a:t>
            </a:r>
            <a:endParaRPr lang="en-US" dirty="0">
              <a:latin typeface="Aptos" panose="020B0004020202020204" pitchFamily="34" charset="0"/>
            </a:endParaRPr>
          </a:p>
        </p:txBody>
      </p:sp>
      <p:pic>
        <p:nvPicPr>
          <p:cNvPr id="7" name="Picture 6">
            <a:extLst>
              <a:ext uri="{FF2B5EF4-FFF2-40B4-BE49-F238E27FC236}">
                <a16:creationId xmlns:a16="http://schemas.microsoft.com/office/drawing/2014/main" id="{B45B9C23-C249-C61D-24F4-9242F5F9CD31}"/>
              </a:ext>
            </a:extLst>
          </p:cNvPr>
          <p:cNvPicPr>
            <a:picLocks noChangeAspect="1"/>
          </p:cNvPicPr>
          <p:nvPr/>
        </p:nvPicPr>
        <p:blipFill>
          <a:blip r:embed="rId2"/>
          <a:srcRect b="16023"/>
          <a:stretch/>
        </p:blipFill>
        <p:spPr>
          <a:xfrm>
            <a:off x="458638" y="1825624"/>
            <a:ext cx="5181600" cy="4351338"/>
          </a:xfrm>
          <a:prstGeom prst="rect">
            <a:avLst/>
          </a:prstGeom>
          <a:noFill/>
        </p:spPr>
      </p:pic>
      <p:sp>
        <p:nvSpPr>
          <p:cNvPr id="6" name="Content Placeholder 5">
            <a:extLst>
              <a:ext uri="{FF2B5EF4-FFF2-40B4-BE49-F238E27FC236}">
                <a16:creationId xmlns:a16="http://schemas.microsoft.com/office/drawing/2014/main" id="{D59F0D9B-01B2-9679-CAE4-5B204266338B}"/>
              </a:ext>
            </a:extLst>
          </p:cNvPr>
          <p:cNvSpPr>
            <a:spLocks noGrp="1"/>
          </p:cNvSpPr>
          <p:nvPr>
            <p:ph sz="half" idx="2"/>
          </p:nvPr>
        </p:nvSpPr>
        <p:spPr>
          <a:xfrm>
            <a:off x="6172199" y="1825624"/>
            <a:ext cx="5895975" cy="4905375"/>
          </a:xfrm>
        </p:spPr>
        <p:txBody>
          <a:bodyPr>
            <a:normAutofit fontScale="55000" lnSpcReduction="20000"/>
          </a:bodyPr>
          <a:lstStyle/>
          <a:p>
            <a:pPr marL="0" marR="0" indent="0" fontAlgn="base">
              <a:spcBef>
                <a:spcPts val="0"/>
              </a:spcBef>
              <a:spcAft>
                <a:spcPts val="0"/>
              </a:spcAft>
              <a:buNone/>
            </a:pPr>
            <a:r>
              <a:rPr lang="en-US" sz="4400" kern="1200" dirty="0">
                <a:effectLst/>
                <a:latin typeface="Arial" panose="020B0604020202020204" pitchFamily="34" charset="0"/>
                <a:cs typeface="Arial" panose="020B0604020202020204" pitchFamily="34" charset="0"/>
              </a:rPr>
              <a:t>Delta Blue served in the Air Force National Guard. </a:t>
            </a:r>
            <a:r>
              <a:rPr lang="en-US" sz="4400" kern="100" dirty="0">
                <a:effectLst/>
                <a:latin typeface="Arial" panose="020B0604020202020204" pitchFamily="34" charset="0"/>
                <a:cs typeface="Arial" panose="020B0604020202020204" pitchFamily="34" charset="0"/>
              </a:rPr>
              <a:t>She attended her weekend drill from November 2</a:t>
            </a:r>
            <a:r>
              <a:rPr lang="en-US" sz="4400" kern="100" baseline="30000" dirty="0">
                <a:effectLst/>
                <a:latin typeface="Arial" panose="020B0604020202020204" pitchFamily="34" charset="0"/>
                <a:cs typeface="Arial" panose="020B0604020202020204" pitchFamily="34" charset="0"/>
              </a:rPr>
              <a:t>nd</a:t>
            </a:r>
            <a:r>
              <a:rPr lang="en-US" sz="4400" kern="100" dirty="0">
                <a:effectLst/>
                <a:latin typeface="Arial" panose="020B0604020202020204" pitchFamily="34" charset="0"/>
                <a:cs typeface="Arial" panose="020B0604020202020204" pitchFamily="34" charset="0"/>
              </a:rPr>
              <a:t> through November 4</a:t>
            </a:r>
            <a:r>
              <a:rPr lang="en-US" sz="4400" kern="100" baseline="30000" dirty="0">
                <a:effectLst/>
                <a:latin typeface="Arial" panose="020B0604020202020204" pitchFamily="34" charset="0"/>
                <a:cs typeface="Arial" panose="020B0604020202020204" pitchFamily="34" charset="0"/>
              </a:rPr>
              <a:t>th</a:t>
            </a:r>
            <a:r>
              <a:rPr lang="en-US" sz="4400" kern="100" dirty="0">
                <a:effectLst/>
                <a:latin typeface="Arial" panose="020B0604020202020204" pitchFamily="34" charset="0"/>
                <a:cs typeface="Arial" panose="020B0604020202020204" pitchFamily="34" charset="0"/>
              </a:rPr>
              <a:t>. As she was driving home on November 4</a:t>
            </a:r>
            <a:r>
              <a:rPr lang="en-US" sz="4400" kern="100" baseline="30000" dirty="0">
                <a:effectLst/>
                <a:latin typeface="Arial" panose="020B0604020202020204" pitchFamily="34" charset="0"/>
                <a:cs typeface="Arial" panose="020B0604020202020204" pitchFamily="34" charset="0"/>
              </a:rPr>
              <a:t>th</a:t>
            </a:r>
            <a:r>
              <a:rPr lang="en-US" sz="4400" kern="100" dirty="0">
                <a:effectLst/>
                <a:latin typeface="Arial" panose="020B0604020202020204" pitchFamily="34" charset="0"/>
                <a:cs typeface="Arial" panose="020B0604020202020204" pitchFamily="34" charset="0"/>
              </a:rPr>
              <a:t> , she stopped by Olive Garden to have dinner with her girlfriends.  </a:t>
            </a:r>
          </a:p>
          <a:p>
            <a:pPr marL="0" marR="0" indent="0">
              <a:spcBef>
                <a:spcPts val="0"/>
              </a:spcBef>
              <a:spcAft>
                <a:spcPts val="0"/>
              </a:spcAft>
              <a:buNone/>
            </a:pPr>
            <a:r>
              <a:rPr lang="en-US" sz="4400" kern="100" dirty="0">
                <a:effectLst/>
                <a:latin typeface="Arial" panose="020B0604020202020204" pitchFamily="34" charset="0"/>
                <a:cs typeface="Arial" panose="020B0604020202020204" pitchFamily="34" charset="0"/>
              </a:rPr>
              <a:t>She then went to </a:t>
            </a:r>
            <a:r>
              <a:rPr lang="en-US" sz="4400" kern="100" dirty="0" err="1">
                <a:effectLst/>
                <a:latin typeface="Arial" panose="020B0604020202020204" pitchFamily="34" charset="0"/>
                <a:cs typeface="Arial" panose="020B0604020202020204" pitchFamily="34" charset="0"/>
              </a:rPr>
              <a:t>WalMart</a:t>
            </a:r>
            <a:r>
              <a:rPr lang="en-US" sz="4400" kern="100" dirty="0">
                <a:effectLst/>
                <a:latin typeface="Arial" panose="020B0604020202020204" pitchFamily="34" charset="0"/>
                <a:cs typeface="Arial" panose="020B0604020202020204" pitchFamily="34" charset="0"/>
              </a:rPr>
              <a:t> to buy groceries After leaving </a:t>
            </a:r>
            <a:r>
              <a:rPr lang="en-US" sz="4400" kern="100" dirty="0" err="1">
                <a:effectLst/>
                <a:latin typeface="Arial" panose="020B0604020202020204" pitchFamily="34" charset="0"/>
                <a:cs typeface="Arial" panose="020B0604020202020204" pitchFamily="34" charset="0"/>
              </a:rPr>
              <a:t>WalMart</a:t>
            </a:r>
            <a:r>
              <a:rPr lang="en-US" sz="4400" kern="100" dirty="0">
                <a:effectLst/>
                <a:latin typeface="Arial" panose="020B0604020202020204" pitchFamily="34" charset="0"/>
                <a:cs typeface="Arial" panose="020B0604020202020204" pitchFamily="34" charset="0"/>
              </a:rPr>
              <a:t>, she ran a red light and was involved in a motor vehicle accident and sustained multiple injuries. </a:t>
            </a:r>
          </a:p>
          <a:p>
            <a:pPr marL="0" marR="0" indent="0">
              <a:spcBef>
                <a:spcPts val="0"/>
              </a:spcBef>
              <a:spcAft>
                <a:spcPts val="0"/>
              </a:spcAft>
              <a:buNone/>
            </a:pPr>
            <a:endParaRPr lang="en-US" sz="4400" kern="100" dirty="0">
              <a:effectLst/>
              <a:latin typeface="Arial" panose="020B0604020202020204" pitchFamily="34" charset="0"/>
              <a:cs typeface="Arial" panose="020B0604020202020204" pitchFamily="34" charset="0"/>
            </a:endParaRPr>
          </a:p>
          <a:p>
            <a:pPr marL="0" marR="0" indent="0" fontAlgn="base">
              <a:spcBef>
                <a:spcPts val="0"/>
              </a:spcBef>
              <a:spcAft>
                <a:spcPts val="0"/>
              </a:spcAft>
              <a:buNone/>
            </a:pPr>
            <a:r>
              <a:rPr lang="en-US" sz="4400" kern="100" dirty="0">
                <a:effectLst/>
                <a:latin typeface="Arial" panose="020B0604020202020204" pitchFamily="34" charset="0"/>
                <a:cs typeface="Arial" panose="020B0604020202020204" pitchFamily="34" charset="0"/>
              </a:rPr>
              <a:t> </a:t>
            </a:r>
          </a:p>
          <a:p>
            <a:pPr>
              <a:spcBef>
                <a:spcPts val="0"/>
              </a:spcBef>
              <a:spcAft>
                <a:spcPts val="0"/>
              </a:spcAft>
            </a:pPr>
            <a:r>
              <a:rPr lang="en-US" sz="4400" kern="100" dirty="0">
                <a:effectLst/>
                <a:latin typeface="Arial" panose="020B0604020202020204" pitchFamily="34" charset="0"/>
                <a:cs typeface="Arial" panose="020B0604020202020204" pitchFamily="34" charset="0"/>
              </a:rPr>
              <a:t>Is she a veteran? </a:t>
            </a:r>
          </a:p>
          <a:p>
            <a:pPr>
              <a:spcBef>
                <a:spcPts val="0"/>
              </a:spcBef>
              <a:spcAft>
                <a:spcPts val="800"/>
              </a:spcAft>
            </a:pPr>
            <a:r>
              <a:rPr lang="en-US" sz="4400" kern="100" dirty="0">
                <a:effectLst/>
                <a:latin typeface="Arial" panose="020B0604020202020204" pitchFamily="34" charset="0"/>
                <a:cs typeface="Arial" panose="020B0604020202020204" pitchFamily="34" charset="0"/>
              </a:rPr>
              <a:t>Do her injuries/disabilities qualify her for any benefits</a:t>
            </a:r>
          </a:p>
          <a:p>
            <a:endParaRPr lang="en-US" sz="2000" dirty="0"/>
          </a:p>
        </p:txBody>
      </p:sp>
    </p:spTree>
    <p:extLst>
      <p:ext uri="{BB962C8B-B14F-4D97-AF65-F5344CB8AC3E}">
        <p14:creationId xmlns:p14="http://schemas.microsoft.com/office/powerpoint/2010/main" val="1779766886"/>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84-C62D-D360-F9ED-5AA5F63A97BD}"/>
              </a:ext>
            </a:extLst>
          </p:cNvPr>
          <p:cNvSpPr>
            <a:spLocks noGrp="1"/>
          </p:cNvSpPr>
          <p:nvPr>
            <p:ph type="title"/>
          </p:nvPr>
        </p:nvSpPr>
        <p:spPr>
          <a:xfrm>
            <a:off x="0" y="503147"/>
            <a:ext cx="7848600" cy="747683"/>
          </a:xfrm>
        </p:spPr>
        <p:txBody>
          <a:bodyPr>
            <a:noAutofit/>
          </a:bodyPr>
          <a:lstStyle/>
          <a:p>
            <a:r>
              <a:rPr lang="en-US" dirty="0">
                <a:latin typeface="Arial" panose="020B0604020202020204" pitchFamily="34" charset="0"/>
                <a:cs typeface="Arial" panose="020B0604020202020204" pitchFamily="34" charset="0"/>
              </a:rPr>
              <a:t>Finally, VA Has Made A Decision!!</a:t>
            </a:r>
          </a:p>
        </p:txBody>
      </p:sp>
      <p:pic>
        <p:nvPicPr>
          <p:cNvPr id="5" name="Content Placeholder 4" descr="Old woman cheering two hands smiling">
            <a:extLst>
              <a:ext uri="{FF2B5EF4-FFF2-40B4-BE49-F238E27FC236}">
                <a16:creationId xmlns:a16="http://schemas.microsoft.com/office/drawing/2014/main" id="{D0E6BF83-7D69-69BB-3284-1D1A09FB5C88}"/>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28836" y="1825625"/>
            <a:ext cx="1762291" cy="4351338"/>
          </a:xfrm>
          <a:noFill/>
        </p:spPr>
      </p:pic>
      <p:sp>
        <p:nvSpPr>
          <p:cNvPr id="10" name="Content Placeholder 3">
            <a:extLst>
              <a:ext uri="{FF2B5EF4-FFF2-40B4-BE49-F238E27FC236}">
                <a16:creationId xmlns:a16="http://schemas.microsoft.com/office/drawing/2014/main" id="{2696A791-EF98-B7E0-7120-351D69F9501C}"/>
              </a:ext>
            </a:extLst>
          </p:cNvPr>
          <p:cNvSpPr>
            <a:spLocks noGrp="1"/>
          </p:cNvSpPr>
          <p:nvPr>
            <p:ph sz="half" idx="2"/>
          </p:nvPr>
        </p:nvSpPr>
        <p:spPr>
          <a:xfrm>
            <a:off x="3077474" y="1720446"/>
            <a:ext cx="8267700" cy="4561696"/>
          </a:xfrm>
        </p:spPr>
        <p:txBody>
          <a:bodyPr/>
          <a:lstStyle/>
          <a:p>
            <a:r>
              <a:rPr lang="en-US" sz="2800" dirty="0">
                <a:latin typeface="Arial" panose="020B0604020202020204" pitchFamily="34" charset="0"/>
                <a:cs typeface="Arial" panose="020B0604020202020204" pitchFamily="34" charset="0"/>
              </a:rPr>
              <a:t>Now what?</a:t>
            </a:r>
          </a:p>
          <a:p>
            <a:r>
              <a:rPr lang="en-US" sz="2800" dirty="0">
                <a:latin typeface="Arial" panose="020B0604020202020204" pitchFamily="34" charset="0"/>
                <a:cs typeface="Arial" panose="020B0604020202020204" pitchFamily="34" charset="0"/>
              </a:rPr>
              <a:t>VA will begin to pay out benefits for disability compensation in the same manner for regular active duty veterans and National Guard and Reserve veteran.  </a:t>
            </a:r>
          </a:p>
          <a:p>
            <a:r>
              <a:rPr lang="en-US" sz="2800" dirty="0">
                <a:latin typeface="Arial" panose="020B0604020202020204" pitchFamily="34" charset="0"/>
                <a:cs typeface="Arial" panose="020B0604020202020204" pitchFamily="34" charset="0"/>
              </a:rPr>
              <a:t>There are some rules that govern payments to veterans regarding concurrent payments of military pay and VA compensation.  See </a:t>
            </a:r>
            <a:r>
              <a:rPr lang="en-US" sz="2800" dirty="0">
                <a:latin typeface="Arial" panose="020B0604020202020204" pitchFamily="34" charset="0"/>
                <a:cs typeface="Arial" panose="020B0604020202020204" pitchFamily="34" charset="0"/>
                <a:hlinkClick r:id="rId3"/>
              </a:rPr>
              <a:t> 38 CFR 3.654 -- Active service pay.</a:t>
            </a:r>
            <a:r>
              <a:rPr lang="en-US" sz="2800" dirty="0">
                <a:latin typeface="Arial" panose="020B0604020202020204" pitchFamily="34" charset="0"/>
                <a:cs typeface="Arial" panose="020B0604020202020204" pitchFamily="34" charset="0"/>
              </a:rPr>
              <a:t>  and </a:t>
            </a:r>
            <a:r>
              <a:rPr lang="en-US" sz="2800" dirty="0">
                <a:latin typeface="Arial" panose="020B0604020202020204" pitchFamily="34" charset="0"/>
                <a:cs typeface="Arial" panose="020B0604020202020204" pitchFamily="34" charset="0"/>
                <a:hlinkClick r:id="rId4"/>
              </a:rPr>
              <a:t>38 CFR 3.700 – General (a)(1).</a:t>
            </a:r>
            <a:endParaRPr lang="en-US" sz="2800" dirty="0">
              <a:latin typeface="Arial" panose="020B0604020202020204" pitchFamily="34" charset="0"/>
              <a:cs typeface="Arial" panose="020B0604020202020204" pitchFamily="34" charset="0"/>
            </a:endParaRPr>
          </a:p>
          <a:p>
            <a:endParaRPr lang="en-US" dirty="0"/>
          </a:p>
          <a:p>
            <a:pPr marL="0" indent="0">
              <a:buNone/>
            </a:pPr>
            <a:r>
              <a:rPr lang="en-US" dirty="0"/>
              <a:t> </a:t>
            </a:r>
          </a:p>
          <a:p>
            <a:endParaRPr lang="en-US" dirty="0"/>
          </a:p>
          <a:p>
            <a:endParaRPr lang="en-US" dirty="0"/>
          </a:p>
        </p:txBody>
      </p:sp>
    </p:spTree>
    <p:extLst>
      <p:ext uri="{BB962C8B-B14F-4D97-AF65-F5344CB8AC3E}">
        <p14:creationId xmlns:p14="http://schemas.microsoft.com/office/powerpoint/2010/main" val="3391102073"/>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C99279AA-0B84-9796-4240-FE81ABF69423}"/>
              </a:ext>
            </a:extLst>
          </p:cNvPr>
          <p:cNvSpPr>
            <a:spLocks noGrp="1"/>
          </p:cNvSpPr>
          <p:nvPr>
            <p:ph type="title"/>
          </p:nvPr>
        </p:nvSpPr>
        <p:spPr>
          <a:xfrm>
            <a:off x="0" y="530780"/>
            <a:ext cx="6220198" cy="700237"/>
          </a:xfrm>
        </p:spPr>
        <p:txBody>
          <a:bodyPr/>
          <a:lstStyle/>
          <a:p>
            <a:r>
              <a:rPr lang="en-US" dirty="0">
                <a:latin typeface="Arial" panose="020B0604020202020204" pitchFamily="34" charset="0"/>
                <a:cs typeface="Arial" panose="020B0604020202020204" pitchFamily="34" charset="0"/>
              </a:rPr>
              <a:t>Payment Considerations</a:t>
            </a:r>
          </a:p>
        </p:txBody>
      </p:sp>
      <p:graphicFrame>
        <p:nvGraphicFramePr>
          <p:cNvPr id="6151" name="Content Placeholder 4">
            <a:extLst>
              <a:ext uri="{FF2B5EF4-FFF2-40B4-BE49-F238E27FC236}">
                <a16:creationId xmlns:a16="http://schemas.microsoft.com/office/drawing/2014/main" id="{46CFDD3F-80D2-495D-A6C9-C3691F3062BF}"/>
              </a:ext>
            </a:extLst>
          </p:cNvPr>
          <p:cNvGraphicFramePr>
            <a:graphicFrameLocks noGrp="1"/>
          </p:cNvGraphicFramePr>
          <p:nvPr>
            <p:ph idx="1"/>
          </p:nvPr>
        </p:nvGraphicFramePr>
        <p:xfrm>
          <a:off x="739715" y="1763729"/>
          <a:ext cx="10712570" cy="44656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372239246"/>
      </p:ext>
    </p:extLst>
  </p:cSld>
  <p:clrMapOvr>
    <a:overrideClrMapping bg1="lt1" tx1="dk1" bg2="lt2" tx2="dk2" accent1="accent1" accent2="accent2" accent3="accent3" accent4="accent4" accent5="accent5" accent6="accent6" hlink="hlink" folHlink="folHlink"/>
  </p:clrMapOvr>
  <p:transition spd="slow"/>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CEEB4-50F0-2FAD-8134-AE11565A9C43}"/>
              </a:ext>
            </a:extLst>
          </p:cNvPr>
          <p:cNvSpPr>
            <a:spLocks noGrp="1"/>
          </p:cNvSpPr>
          <p:nvPr>
            <p:ph type="title"/>
          </p:nvPr>
        </p:nvSpPr>
        <p:spPr>
          <a:xfrm>
            <a:off x="0" y="103518"/>
            <a:ext cx="9083615" cy="1155940"/>
          </a:xfrm>
        </p:spPr>
        <p:txBody>
          <a:bodyPr/>
          <a:lstStyle/>
          <a:p>
            <a:r>
              <a:rPr lang="en-US" dirty="0">
                <a:latin typeface="Arial" panose="020B0604020202020204" pitchFamily="34" charset="0"/>
                <a:cs typeface="Arial" panose="020B0604020202020204" pitchFamily="34" charset="0"/>
              </a:rPr>
              <a:t>References for Types of Military Pay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Adjustments</a:t>
            </a:r>
          </a:p>
        </p:txBody>
      </p:sp>
      <p:sp>
        <p:nvSpPr>
          <p:cNvPr id="3" name="Content Placeholder 2">
            <a:extLst>
              <a:ext uri="{FF2B5EF4-FFF2-40B4-BE49-F238E27FC236}">
                <a16:creationId xmlns:a16="http://schemas.microsoft.com/office/drawing/2014/main" id="{8172E9FC-0732-C458-E148-E94B82094DE9}"/>
              </a:ext>
            </a:extLst>
          </p:cNvPr>
          <p:cNvSpPr>
            <a:spLocks noGrp="1"/>
          </p:cNvSpPr>
          <p:nvPr>
            <p:ph idx="1"/>
          </p:nvPr>
        </p:nvSpPr>
        <p:spPr>
          <a:xfrm>
            <a:off x="577332" y="1688590"/>
            <a:ext cx="11037336" cy="4625945"/>
          </a:xfrm>
        </p:spPr>
        <p:txBody>
          <a:bodyPr/>
          <a:lstStyle/>
          <a:p>
            <a:r>
              <a:rPr lang="en-US" sz="2400" dirty="0">
                <a:latin typeface="Arial" panose="020B0604020202020204" pitchFamily="34" charset="0"/>
                <a:cs typeface="Arial" panose="020B0604020202020204" pitchFamily="34" charset="0"/>
                <a:hlinkClick r:id="rId3"/>
              </a:rPr>
              <a:t>M21-1, Part VI, Subpart ii, Chapter 3, Section B - Withholding and Restoration of Benefits Associated With Receipt of Drill Pay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3"/>
              </a:rPr>
              <a:t>M21-1, Part VI, Subpart ii, Chapter 3, Section B - Withholding and Restoration of Benefits Associated With Receipt of Drill Pay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4"/>
              </a:rPr>
              <a:t>M21-1, Part VI, Subpart ii, Chapter 4, Section A - Elections and Waivers in Military Retired Pay (MRP) Cases (va.gov)</a:t>
            </a:r>
            <a:endParaRPr lang="en-US" sz="2400" dirty="0">
              <a:latin typeface="Arial" panose="020B0604020202020204" pitchFamily="34" charset="0"/>
              <a:cs typeface="Arial" panose="020B0604020202020204" pitchFamily="34" charset="0"/>
            </a:endParaRPr>
          </a:p>
          <a:p>
            <a:endParaRPr lang="en-US" sz="8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hlinkClick r:id="rId5"/>
              </a:rPr>
              <a:t>M21-1, Part X, Subpart v, Chapter 2, Section B - Award Adjustments Necessitated by a Veteran's Return to and Discharge From Active Duty (va.gov)</a:t>
            </a:r>
            <a:endParaRPr lang="en-US" sz="2400" dirty="0">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92406681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0" y="584559"/>
            <a:ext cx="10515600" cy="623139"/>
          </a:xfrm>
        </p:spPr>
        <p:txBody>
          <a:bodyPr/>
          <a:lstStyle/>
          <a:p>
            <a:r>
              <a:rPr kumimoji="0" lang="en-US" altLang="en-US" sz="3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 Disability Benefit Impact – Active Duty </a:t>
            </a:r>
            <a:endParaRPr lang="en-US" sz="3800" dirty="0">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561975" y="1636682"/>
            <a:ext cx="11068050" cy="4738688"/>
          </a:xfrm>
        </p:spPr>
        <p:txBody>
          <a:bodyPr/>
          <a:lstStyle/>
          <a:p>
            <a:r>
              <a:rPr lang="en-US" sz="2800" dirty="0">
                <a:latin typeface="Arial" panose="020B0604020202020204" pitchFamily="34" charset="0"/>
                <a:cs typeface="Arial" panose="020B0604020202020204" pitchFamily="34" charset="0"/>
              </a:rPr>
              <a:t>Under 38 U.S.C. 5304(c), Veterans receiving Department of Veterans Affairs (VA) disability compensation or pension must relinquish these benefits when they return to active duty.  This includes members of the </a:t>
            </a:r>
            <a:r>
              <a:rPr lang="en-US" sz="2800" b="1" dirty="0">
                <a:latin typeface="Arial" panose="020B0604020202020204" pitchFamily="34" charset="0"/>
                <a:cs typeface="Arial" panose="020B0604020202020204" pitchFamily="34" charset="0"/>
              </a:rPr>
              <a:t>National Guard </a:t>
            </a:r>
            <a:r>
              <a:rPr lang="en-US" sz="2800" dirty="0">
                <a:latin typeface="Arial" panose="020B0604020202020204" pitchFamily="34" charset="0"/>
                <a:cs typeface="Arial" panose="020B0604020202020204" pitchFamily="34" charset="0"/>
              </a:rPr>
              <a:t>who are activated under 10 U.S.C. or who serve full time in the </a:t>
            </a:r>
            <a:r>
              <a:rPr lang="en-US" sz="2800" b="1" dirty="0">
                <a:latin typeface="Arial" panose="020B0604020202020204" pitchFamily="34" charset="0"/>
                <a:cs typeface="Arial" panose="020B0604020202020204" pitchFamily="34" charset="0"/>
              </a:rPr>
              <a:t>Active Guard Reserve </a:t>
            </a:r>
            <a:r>
              <a:rPr lang="en-US" sz="2800" dirty="0">
                <a:latin typeface="Arial" panose="020B0604020202020204" pitchFamily="34" charset="0"/>
                <a:cs typeface="Arial" panose="020B0604020202020204" pitchFamily="34" charset="0"/>
              </a:rPr>
              <a:t>under 32 U.S.C.</a:t>
            </a:r>
          </a:p>
          <a:p>
            <a:pPr marL="0" indent="0">
              <a:buNone/>
            </a:pPr>
            <a:endParaRPr lang="en-US" sz="2800" dirty="0">
              <a:latin typeface="Arial" panose="020B0604020202020204" pitchFamily="34" charset="0"/>
              <a:cs typeface="Arial" panose="020B0604020202020204" pitchFamily="34" charset="0"/>
            </a:endParaRPr>
          </a:p>
          <a:p>
            <a:r>
              <a:rPr lang="en-US" sz="2800" dirty="0">
                <a:latin typeface="Arial" panose="020B0604020202020204" pitchFamily="34" charset="0"/>
                <a:cs typeface="Arial" panose="020B0604020202020204" pitchFamily="34" charset="0"/>
              </a:rPr>
              <a:t>When discharged from active duty, veteran must request resumption of VA compensation. Send in a copy of the DD 214.</a:t>
            </a:r>
          </a:p>
        </p:txBody>
      </p:sp>
    </p:spTree>
    <p:extLst>
      <p:ext uri="{BB962C8B-B14F-4D97-AF65-F5344CB8AC3E}">
        <p14:creationId xmlns:p14="http://schemas.microsoft.com/office/powerpoint/2010/main" val="167896411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285750" y="222250"/>
            <a:ext cx="10515600" cy="1325563"/>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Drill Pay</a:t>
            </a:r>
            <a:endParaRPr lang="en-US" dirty="0"/>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61912" y="2042423"/>
            <a:ext cx="12068175" cy="4202322"/>
          </a:xfrm>
        </p:spPr>
        <p:txBody>
          <a:bodyPr/>
          <a:lstStyle/>
          <a:p>
            <a:pPr marL="0" indent="0">
              <a:buNone/>
            </a:pPr>
            <a:r>
              <a:rPr lang="en-US" sz="2400" b="0" i="0" dirty="0">
                <a:solidFill>
                  <a:srgbClr val="333333"/>
                </a:solidFill>
                <a:effectLst/>
                <a:latin typeface="Arial" panose="020B0604020202020204" pitchFamily="34" charset="0"/>
                <a:cs typeface="Arial" panose="020B0604020202020204" pitchFamily="34" charset="0"/>
              </a:rPr>
              <a:t>The term </a:t>
            </a:r>
            <a:r>
              <a:rPr lang="en-US" sz="2400" b="1" i="1" dirty="0">
                <a:solidFill>
                  <a:srgbClr val="333333"/>
                </a:solidFill>
                <a:effectLst/>
                <a:latin typeface="Arial" panose="020B0604020202020204" pitchFamily="34" charset="0"/>
                <a:cs typeface="Arial" panose="020B0604020202020204" pitchFamily="34" charset="0"/>
              </a:rPr>
              <a:t>drill pay</a:t>
            </a:r>
            <a:r>
              <a:rPr lang="en-US" sz="2400" b="0" i="0" dirty="0">
                <a:solidFill>
                  <a:srgbClr val="333333"/>
                </a:solidFill>
                <a:effectLst/>
                <a:latin typeface="Arial" panose="020B0604020202020204" pitchFamily="34" charset="0"/>
                <a:cs typeface="Arial" panose="020B0604020202020204" pitchFamily="34" charset="0"/>
              </a:rPr>
              <a:t> refers to the monetary benefits a reservist or member of the National Guard receives for performing active or inactive duty training.</a:t>
            </a:r>
          </a:p>
          <a:p>
            <a:pPr marL="0" indent="0">
              <a:buNone/>
            </a:pPr>
            <a:endParaRPr lang="en-US" sz="2400" b="0" i="0" dirty="0">
              <a:solidFill>
                <a:srgbClr val="333333"/>
              </a:solidFill>
              <a:effectLst/>
              <a:latin typeface="Arial" panose="020B0604020202020204" pitchFamily="34" charset="0"/>
              <a:cs typeface="Arial" panose="020B0604020202020204" pitchFamily="34" charset="0"/>
            </a:endParaRPr>
          </a:p>
          <a:p>
            <a:pPr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Starting with the </a:t>
            </a:r>
            <a:r>
              <a:rPr lang="en-US" sz="2400" b="0" i="1" dirty="0">
                <a:solidFill>
                  <a:srgbClr val="333333"/>
                </a:solidFill>
                <a:effectLst/>
                <a:latin typeface="Arial" panose="020B0604020202020204" pitchFamily="34" charset="0"/>
                <a:cs typeface="Arial" panose="020B0604020202020204" pitchFamily="34" charset="0"/>
              </a:rPr>
              <a:t>VA Form 21-8951</a:t>
            </a:r>
            <a:r>
              <a:rPr lang="en-US" sz="2400" b="0" i="0" dirty="0">
                <a:solidFill>
                  <a:srgbClr val="333333"/>
                </a:solidFill>
                <a:effectLst/>
                <a:latin typeface="Arial" panose="020B0604020202020204" pitchFamily="34" charset="0"/>
                <a:cs typeface="Arial" panose="020B0604020202020204" pitchFamily="34" charset="0"/>
              </a:rPr>
              <a:t> that the Hines ITC issued to Veterans for fiscal year 2015, the ITC began</a:t>
            </a:r>
          </a:p>
          <a:p>
            <a:pPr marL="742950" lvl="1" indent="-28575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attaching a cover letter to each form that serves as a notice of proposed adverse action (should the recipient fail to return the form within 60 days), and uploading a copy of the cover letter into the corresponding eFolder.</a:t>
            </a:r>
          </a:p>
          <a:p>
            <a:pPr marL="742950" lvl="1" indent="-285750" algn="l">
              <a:buFont typeface="Arial" panose="020B0604020202020204" pitchFamily="34" charset="0"/>
              <a:buChar char="•"/>
            </a:pPr>
            <a:r>
              <a:rPr lang="en-US" sz="2400" b="0" i="0" dirty="0">
                <a:solidFill>
                  <a:srgbClr val="333333"/>
                </a:solidFill>
                <a:effectLst/>
                <a:latin typeface="Arial" panose="020B0604020202020204" pitchFamily="34" charset="0"/>
                <a:cs typeface="Arial" panose="020B0604020202020204" pitchFamily="34" charset="0"/>
              </a:rPr>
              <a:t>If the Veteran declares the actual number of training days is </a:t>
            </a:r>
            <a:r>
              <a:rPr lang="en-US" sz="2400" b="0" i="1" dirty="0">
                <a:solidFill>
                  <a:srgbClr val="333333"/>
                </a:solidFill>
                <a:effectLst/>
                <a:latin typeface="Arial" panose="020B0604020202020204" pitchFamily="34" charset="0"/>
                <a:cs typeface="Arial" panose="020B0604020202020204" pitchFamily="34" charset="0"/>
              </a:rPr>
              <a:t>less</a:t>
            </a:r>
            <a:r>
              <a:rPr lang="en-US" sz="2400" b="0" i="0" dirty="0">
                <a:solidFill>
                  <a:srgbClr val="333333"/>
                </a:solidFill>
                <a:effectLst/>
                <a:latin typeface="Arial" panose="020B0604020202020204" pitchFamily="34" charset="0"/>
                <a:cs typeface="Arial" panose="020B0604020202020204" pitchFamily="34" charset="0"/>
              </a:rPr>
              <a:t> than the number the Hines ITC printed on </a:t>
            </a:r>
            <a:r>
              <a:rPr lang="en-US" sz="2400" b="0" i="1" dirty="0">
                <a:solidFill>
                  <a:srgbClr val="333333"/>
                </a:solidFill>
                <a:effectLst/>
                <a:latin typeface="Arial" panose="020B0604020202020204" pitchFamily="34" charset="0"/>
                <a:cs typeface="Arial" panose="020B0604020202020204" pitchFamily="34" charset="0"/>
              </a:rPr>
              <a:t>VA Form 21-8951</a:t>
            </a:r>
            <a:r>
              <a:rPr lang="en-US" sz="2400" b="0" i="0" dirty="0">
                <a:solidFill>
                  <a:srgbClr val="333333"/>
                </a:solidFill>
                <a:effectLst/>
                <a:latin typeface="Arial" panose="020B0604020202020204" pitchFamily="34" charset="0"/>
                <a:cs typeface="Arial" panose="020B0604020202020204" pitchFamily="34" charset="0"/>
              </a:rPr>
              <a:t>,  the signature of the Veteran's unit commander is required on the form in most circumstances.</a:t>
            </a:r>
          </a:p>
        </p:txBody>
      </p:sp>
    </p:spTree>
    <p:extLst>
      <p:ext uri="{BB962C8B-B14F-4D97-AF65-F5344CB8AC3E}">
        <p14:creationId xmlns:p14="http://schemas.microsoft.com/office/powerpoint/2010/main" val="3266232148"/>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1F869EE2-F35E-BA67-2B91-85B788A56107}"/>
              </a:ext>
            </a:extLst>
          </p:cNvPr>
          <p:cNvSpPr>
            <a:spLocks noGrp="1" noChangeArrowheads="1"/>
          </p:cNvSpPr>
          <p:nvPr>
            <p:ph type="title"/>
          </p:nvPr>
        </p:nvSpPr>
        <p:spPr bwMode="auto">
          <a:xfrm>
            <a:off x="0" y="649707"/>
            <a:ext cx="9221638" cy="575244"/>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endParaRPr lang="en-US" altLang="en-US" dirty="0"/>
          </a:p>
        </p:txBody>
      </p:sp>
      <p:sp>
        <p:nvSpPr>
          <p:cNvPr id="141315" name="Rectangle 3">
            <a:extLst>
              <a:ext uri="{FF2B5EF4-FFF2-40B4-BE49-F238E27FC236}">
                <a16:creationId xmlns:a16="http://schemas.microsoft.com/office/drawing/2014/main" id="{44208F0F-F920-CCC9-709F-9520E469B16D}"/>
              </a:ext>
            </a:extLst>
          </p:cNvPr>
          <p:cNvSpPr>
            <a:spLocks noGrp="1" noChangeArrowheads="1"/>
          </p:cNvSpPr>
          <p:nvPr>
            <p:ph type="body" idx="1"/>
          </p:nvPr>
        </p:nvSpPr>
        <p:spPr bwMode="auto">
          <a:xfrm>
            <a:off x="134815" y="2054856"/>
            <a:ext cx="11922369" cy="34315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p>
            <a:r>
              <a:rPr lang="en-US" altLang="en-US" sz="2600" dirty="0">
                <a:latin typeface="Arial" panose="020B0604020202020204" pitchFamily="34" charset="0"/>
                <a:cs typeface="Arial" panose="020B0604020202020204" pitchFamily="34" charset="0"/>
              </a:rPr>
              <a:t>Veterans entitled to military retired pay must waive their military retired pay in order to receive VA disability compensation. </a:t>
            </a:r>
          </a:p>
          <a:p>
            <a:r>
              <a:rPr lang="en-US" altLang="en-US" sz="2600" b="1" i="1" dirty="0">
                <a:latin typeface="Arial" panose="020B0604020202020204" pitchFamily="34" charset="0"/>
                <a:cs typeface="Arial" panose="020B0604020202020204" pitchFamily="34" charset="0"/>
              </a:rPr>
              <a:t>Exception</a:t>
            </a:r>
            <a:r>
              <a:rPr lang="en-US" altLang="en-US" sz="2600" dirty="0">
                <a:latin typeface="Arial" panose="020B0604020202020204" pitchFamily="34" charset="0"/>
                <a:cs typeface="Arial" panose="020B0604020202020204" pitchFamily="34" charset="0"/>
              </a:rPr>
              <a:t>:  Per </a:t>
            </a:r>
            <a:r>
              <a:rPr lang="en-US" altLang="en-US" sz="2600" b="1" u="sng" dirty="0">
                <a:latin typeface="Arial" panose="020B0604020202020204" pitchFamily="34" charset="0"/>
                <a:cs typeface="Arial" panose="020B0604020202020204" pitchFamily="34" charset="0"/>
                <a:hlinkClick r:id="rId3"/>
              </a:rPr>
              <a:t>10 U.S.C. 1414</a:t>
            </a:r>
            <a:r>
              <a:rPr lang="en-US" altLang="en-US" sz="2600" dirty="0">
                <a:latin typeface="Arial" panose="020B0604020202020204" pitchFamily="34" charset="0"/>
                <a:cs typeface="Arial" panose="020B0604020202020204" pitchFamily="34" charset="0"/>
              </a:rPr>
              <a:t>, </a:t>
            </a:r>
            <a:r>
              <a:rPr lang="en-US" altLang="en-US" sz="2600" b="1" u="sng" dirty="0">
                <a:latin typeface="Arial" panose="020B0604020202020204" pitchFamily="34" charset="0"/>
                <a:cs typeface="Arial" panose="020B0604020202020204" pitchFamily="34" charset="0"/>
                <a:hlinkClick r:id="rId4"/>
              </a:rPr>
              <a:t>38 U.S.C. 5305</a:t>
            </a:r>
            <a:r>
              <a:rPr lang="en-US" altLang="en-US" sz="2600" dirty="0">
                <a:latin typeface="Arial" panose="020B0604020202020204" pitchFamily="34" charset="0"/>
                <a:cs typeface="Arial" panose="020B0604020202020204" pitchFamily="34" charset="0"/>
              </a:rPr>
              <a:t>, and </a:t>
            </a:r>
            <a:r>
              <a:rPr lang="en-US" altLang="en-US" sz="2600" b="1" u="sng" dirty="0">
                <a:latin typeface="Arial" panose="020B0604020202020204" pitchFamily="34" charset="0"/>
                <a:cs typeface="Arial" panose="020B0604020202020204" pitchFamily="34" charset="0"/>
                <a:hlinkClick r:id="rId5"/>
              </a:rPr>
              <a:t>38 CFR 3.750(c)</a:t>
            </a:r>
            <a:r>
              <a:rPr lang="en-US" altLang="en-US" sz="2600" dirty="0">
                <a:latin typeface="Arial" panose="020B0604020202020204" pitchFamily="34" charset="0"/>
                <a:cs typeface="Arial" panose="020B0604020202020204" pitchFamily="34" charset="0"/>
              </a:rPr>
              <a:t>, a waiver of military retired pay is </a:t>
            </a:r>
            <a:r>
              <a:rPr lang="en-US" altLang="en-US" sz="2600" b="1" i="1" dirty="0">
                <a:latin typeface="Arial" panose="020B0604020202020204" pitchFamily="34" charset="0"/>
                <a:cs typeface="Arial" panose="020B0604020202020204" pitchFamily="34" charset="0"/>
              </a:rPr>
              <a:t>not</a:t>
            </a:r>
            <a:r>
              <a:rPr lang="en-US" altLang="en-US" sz="2600" dirty="0">
                <a:latin typeface="Arial" panose="020B0604020202020204" pitchFamily="34" charset="0"/>
                <a:cs typeface="Arial" panose="020B0604020202020204" pitchFamily="34" charset="0"/>
              </a:rPr>
              <a:t> required when a Veteran is eligible for full Concurrent Retirement and Disability Pay (CRDP).</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C679AE7-79F7-FE8E-0BCD-8F6B43CEA03F}"/>
              </a:ext>
            </a:extLst>
          </p:cNvPr>
          <p:cNvSpPr>
            <a:spLocks noGrp="1"/>
          </p:cNvSpPr>
          <p:nvPr>
            <p:ph type="title"/>
          </p:nvPr>
        </p:nvSpPr>
        <p:spPr/>
        <p:txBody>
          <a:bodyPr/>
          <a:lstStyle/>
          <a:p>
            <a:r>
              <a:rPr lang="en-US" dirty="0"/>
              <a:t>Letter Example: Automatic 36 month</a:t>
            </a:r>
          </a:p>
        </p:txBody>
      </p:sp>
      <p:sp>
        <p:nvSpPr>
          <p:cNvPr id="5" name="Slide Number Placeholder 4">
            <a:extLst>
              <a:ext uri="{FF2B5EF4-FFF2-40B4-BE49-F238E27FC236}">
                <a16:creationId xmlns:a16="http://schemas.microsoft.com/office/drawing/2014/main" id="{3ED58D79-27B1-898A-08D8-D991A380E14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7" name="Picture 6">
            <a:extLst>
              <a:ext uri="{FF2B5EF4-FFF2-40B4-BE49-F238E27FC236}">
                <a16:creationId xmlns:a16="http://schemas.microsoft.com/office/drawing/2014/main" id="{07CB8C2F-A53F-2361-FB68-1F59529C799E}"/>
              </a:ext>
            </a:extLst>
          </p:cNvPr>
          <p:cNvPicPr>
            <a:picLocks noChangeAspect="1"/>
          </p:cNvPicPr>
          <p:nvPr/>
        </p:nvPicPr>
        <p:blipFill>
          <a:blip r:embed="rId3"/>
          <a:stretch>
            <a:fillRect/>
          </a:stretch>
        </p:blipFill>
        <p:spPr>
          <a:xfrm>
            <a:off x="838200" y="1422292"/>
            <a:ext cx="3549832" cy="4426177"/>
          </a:xfrm>
          <a:prstGeom prst="rect">
            <a:avLst/>
          </a:prstGeom>
          <a:ln w="28575">
            <a:solidFill>
              <a:schemeClr val="tx1"/>
            </a:solidFill>
          </a:ln>
        </p:spPr>
      </p:pic>
      <p:pic>
        <p:nvPicPr>
          <p:cNvPr id="10" name="Picture 9">
            <a:extLst>
              <a:ext uri="{FF2B5EF4-FFF2-40B4-BE49-F238E27FC236}">
                <a16:creationId xmlns:a16="http://schemas.microsoft.com/office/drawing/2014/main" id="{FB25CB3F-0817-6ED5-C878-F1572A66FAF2}"/>
              </a:ext>
            </a:extLst>
          </p:cNvPr>
          <p:cNvPicPr>
            <a:picLocks noChangeAspect="1"/>
          </p:cNvPicPr>
          <p:nvPr/>
        </p:nvPicPr>
        <p:blipFill>
          <a:blip r:embed="rId4"/>
          <a:stretch>
            <a:fillRect/>
          </a:stretch>
        </p:blipFill>
        <p:spPr>
          <a:xfrm>
            <a:off x="2129234" y="1997075"/>
            <a:ext cx="9453166" cy="2514600"/>
          </a:xfrm>
          <a:prstGeom prst="rect">
            <a:avLst/>
          </a:prstGeom>
          <a:ln w="28575">
            <a:solidFill>
              <a:schemeClr val="tx1"/>
            </a:solidFill>
          </a:ln>
        </p:spPr>
      </p:pic>
      <p:cxnSp>
        <p:nvCxnSpPr>
          <p:cNvPr id="12" name="Straight Connector 11">
            <a:extLst>
              <a:ext uri="{FF2B5EF4-FFF2-40B4-BE49-F238E27FC236}">
                <a16:creationId xmlns:a16="http://schemas.microsoft.com/office/drawing/2014/main" id="{DA6BB926-B998-9185-E54D-D8CCAACA3934}"/>
              </a:ext>
            </a:extLst>
          </p:cNvPr>
          <p:cNvCxnSpPr>
            <a:cxnSpLocks/>
          </p:cNvCxnSpPr>
          <p:nvPr/>
        </p:nvCxnSpPr>
        <p:spPr>
          <a:xfrm rot="120000" flipV="1">
            <a:off x="1157717" y="1974964"/>
            <a:ext cx="960120" cy="669925"/>
          </a:xfrm>
          <a:prstGeom prst="line">
            <a:avLst/>
          </a:prstGeom>
          <a:ln w="28575"/>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384E5045-8589-1D2D-010D-88B04520ABAF}"/>
              </a:ext>
            </a:extLst>
          </p:cNvPr>
          <p:cNvCxnSpPr>
            <a:cxnSpLocks/>
          </p:cNvCxnSpPr>
          <p:nvPr/>
        </p:nvCxnSpPr>
        <p:spPr>
          <a:xfrm rot="60000">
            <a:off x="1143000" y="2631243"/>
            <a:ext cx="986234" cy="1844675"/>
          </a:xfrm>
          <a:prstGeom prst="line">
            <a:avLst/>
          </a:prstGeom>
          <a:ln w="285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9023332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67C755B-C23E-993F-BA8E-113DB3080658}"/>
              </a:ext>
            </a:extLst>
          </p:cNvPr>
          <p:cNvSpPr>
            <a:spLocks noGrp="1"/>
          </p:cNvSpPr>
          <p:nvPr>
            <p:ph type="title"/>
          </p:nvPr>
        </p:nvSpPr>
        <p:spPr>
          <a:xfrm>
            <a:off x="0" y="612534"/>
            <a:ext cx="9120996" cy="618032"/>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endParaRPr lang="en-US" dirty="0"/>
          </a:p>
        </p:txBody>
      </p:sp>
      <p:sp>
        <p:nvSpPr>
          <p:cNvPr id="6" name="Content Placeholder 5">
            <a:extLst>
              <a:ext uri="{FF2B5EF4-FFF2-40B4-BE49-F238E27FC236}">
                <a16:creationId xmlns:a16="http://schemas.microsoft.com/office/drawing/2014/main" id="{DFB1436D-AE5D-0769-7D7E-1FD1D2FEA273}"/>
              </a:ext>
            </a:extLst>
          </p:cNvPr>
          <p:cNvSpPr>
            <a:spLocks noGrp="1"/>
          </p:cNvSpPr>
          <p:nvPr>
            <p:ph idx="1"/>
          </p:nvPr>
        </p:nvSpPr>
        <p:spPr>
          <a:xfrm>
            <a:off x="561974" y="1572553"/>
            <a:ext cx="11068050" cy="4738688"/>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Signing a VA </a:t>
            </a:r>
            <a:r>
              <a:rPr lang="en-US" altLang="en-US" dirty="0" err="1">
                <a:solidFill>
                  <a:srgbClr val="000000"/>
                </a:solidFill>
                <a:latin typeface="Arial" panose="020B0604020202020204" pitchFamily="34" charset="0"/>
                <a:cs typeface="Arial" panose="020B0604020202020204" pitchFamily="34" charset="0"/>
              </a:rPr>
              <a:t>Fo</a:t>
            </a:r>
            <a:r>
              <a:rPr kumimoji="0" lang="en-US" altLang="en-US" sz="32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rm 21-526 is a waiver of retired pay unless specifically indicated they don’t waive VA Compensation.  </a:t>
            </a:r>
            <a:endParaRPr kumimoji="0" lang="en-US" altLang="en-US" sz="3200" b="1"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sz="2800" dirty="0">
              <a:latin typeface="Arial Nova" panose="020B0504020202020204" pitchFamily="34" charset="0"/>
            </a:endParaRPr>
          </a:p>
        </p:txBody>
      </p:sp>
      <p:pic>
        <p:nvPicPr>
          <p:cNvPr id="3" name="Picture 2">
            <a:extLst>
              <a:ext uri="{FF2B5EF4-FFF2-40B4-BE49-F238E27FC236}">
                <a16:creationId xmlns:a16="http://schemas.microsoft.com/office/drawing/2014/main" id="{75E25A93-4551-349F-4941-9879F993373A}"/>
              </a:ext>
            </a:extLst>
          </p:cNvPr>
          <p:cNvPicPr>
            <a:picLocks noChangeAspect="1"/>
          </p:cNvPicPr>
          <p:nvPr/>
        </p:nvPicPr>
        <p:blipFill>
          <a:blip r:embed="rId3"/>
          <a:stretch>
            <a:fillRect/>
          </a:stretch>
        </p:blipFill>
        <p:spPr>
          <a:xfrm>
            <a:off x="2576512" y="2839243"/>
            <a:ext cx="7038975" cy="1704975"/>
          </a:xfrm>
          <a:prstGeom prst="rect">
            <a:avLst/>
          </a:prstGeom>
        </p:spPr>
      </p:pic>
      <p:sp>
        <p:nvSpPr>
          <p:cNvPr id="4" name="Arrow: Down 3">
            <a:extLst>
              <a:ext uri="{FF2B5EF4-FFF2-40B4-BE49-F238E27FC236}">
                <a16:creationId xmlns:a16="http://schemas.microsoft.com/office/drawing/2014/main" id="{759352EC-3EFA-8C0D-D08F-D9C5995740C9}"/>
              </a:ext>
            </a:extLst>
          </p:cNvPr>
          <p:cNvSpPr/>
          <p:nvPr/>
        </p:nvSpPr>
        <p:spPr bwMode="auto">
          <a:xfrm rot="13876002">
            <a:off x="1389783" y="4354759"/>
            <a:ext cx="823912" cy="1325563"/>
          </a:xfrm>
          <a:prstGeom prst="downArrow">
            <a:avLst/>
          </a:prstGeom>
          <a:solidFill>
            <a:srgbClr val="FFFF00"/>
          </a:solidFill>
          <a:ln w="12700" cap="flat" cmpd="sng" algn="ctr">
            <a:solidFill>
              <a:schemeClr val="tx1"/>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206466959"/>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A3084-C62D-D360-F9ED-5AA5F63A97BD}"/>
              </a:ext>
            </a:extLst>
          </p:cNvPr>
          <p:cNvSpPr>
            <a:spLocks noGrp="1"/>
          </p:cNvSpPr>
          <p:nvPr>
            <p:ph type="title"/>
          </p:nvPr>
        </p:nvSpPr>
        <p:spPr>
          <a:xfrm>
            <a:off x="28575" y="174626"/>
            <a:ext cx="10515600" cy="1058952"/>
          </a:xfrm>
        </p:spPr>
        <p:txBody>
          <a:bodyPr/>
          <a:lstStyle/>
          <a:p>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VA Disability Benefit Impact – Retired Pay</a:t>
            </a:r>
            <a:b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br>
            <a:r>
              <a:rPr kumimoji="0" lang="en-US" altLang="en-US" sz="4000" b="0" i="0" u="none" strike="noStrike" kern="1200" cap="none" spc="0" normalizeH="0" baseline="0" noProof="0" dirty="0">
                <a:ln>
                  <a:noFill/>
                </a:ln>
                <a:solidFill>
                  <a:srgbClr val="000000"/>
                </a:solidFill>
                <a:effectLst/>
                <a:uLnTx/>
                <a:uFillTx/>
                <a:latin typeface="Aptos" panose="020B0004020202020204" pitchFamily="34" charset="0"/>
                <a:ea typeface="+mj-ea"/>
                <a:cs typeface="Arial"/>
              </a:rPr>
              <a:t>Other Considerations</a:t>
            </a:r>
            <a:endParaRPr lang="en-US" dirty="0"/>
          </a:p>
        </p:txBody>
      </p:sp>
      <p:sp>
        <p:nvSpPr>
          <p:cNvPr id="3" name="Content Placeholder 2">
            <a:extLst>
              <a:ext uri="{FF2B5EF4-FFF2-40B4-BE49-F238E27FC236}">
                <a16:creationId xmlns:a16="http://schemas.microsoft.com/office/drawing/2014/main" id="{E3A71B5C-511D-27E0-8551-FBEDC61B209B}"/>
              </a:ext>
            </a:extLst>
          </p:cNvPr>
          <p:cNvSpPr>
            <a:spLocks noGrp="1"/>
          </p:cNvSpPr>
          <p:nvPr>
            <p:ph idx="1"/>
          </p:nvPr>
        </p:nvSpPr>
        <p:spPr>
          <a:xfrm>
            <a:off x="485775" y="1931509"/>
            <a:ext cx="11220450" cy="4676775"/>
          </a:xfrm>
        </p:spPr>
        <p:txBody>
          <a:bodyPr/>
          <a:lstStyle/>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Reservists/NG may not be in receipt of military retired pay at time of application for VA compensation (e.g. under age 60)</a:t>
            </a:r>
          </a:p>
          <a:p>
            <a:pPr marL="228600" marR="0" lvl="0" indent="-228600" algn="l" defTabSz="914400" rtl="0" eaLnBrk="1" fontAlgn="base" latinLnBrk="0" hangingPunct="1">
              <a:lnSpc>
                <a:spcPct val="90000"/>
              </a:lnSpc>
              <a:spcBef>
                <a:spcPts val="1000"/>
              </a:spcBef>
              <a:spcAft>
                <a:spcPct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Responsibility of veteran to notify VA upon receipt of military retired pay – original VA award letter outlines veteran responsibilities</a:t>
            </a:r>
          </a:p>
          <a:p>
            <a:r>
              <a:rPr lang="en-US" sz="2800" dirty="0">
                <a:latin typeface="Arial" panose="020B0604020202020204" pitchFamily="34" charset="0"/>
                <a:cs typeface="Arial" panose="020B0604020202020204" pitchFamily="34" charset="0"/>
              </a:rPr>
              <a:t>Retired pay counts as income for non-service-connected pension.</a:t>
            </a:r>
          </a:p>
        </p:txBody>
      </p:sp>
    </p:spTree>
    <p:extLst>
      <p:ext uri="{BB962C8B-B14F-4D97-AF65-F5344CB8AC3E}">
        <p14:creationId xmlns:p14="http://schemas.microsoft.com/office/powerpoint/2010/main" val="140699168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7CC3C13-72F4-1C39-91A4-D61FA42526DD}"/>
              </a:ext>
            </a:extLst>
          </p:cNvPr>
          <p:cNvSpPr>
            <a:spLocks noGrp="1"/>
          </p:cNvSpPr>
          <p:nvPr>
            <p:ph type="title"/>
          </p:nvPr>
        </p:nvSpPr>
        <p:spPr>
          <a:xfrm>
            <a:off x="0" y="681037"/>
            <a:ext cx="7099540" cy="566750"/>
          </a:xfrm>
        </p:spPr>
        <p:txBody>
          <a:bodyPr/>
          <a:lstStyle/>
          <a:p>
            <a:r>
              <a:rPr lang="en-US" dirty="0"/>
              <a:t>Resources for Additional Benefits</a:t>
            </a:r>
          </a:p>
        </p:txBody>
      </p:sp>
      <p:sp>
        <p:nvSpPr>
          <p:cNvPr id="5" name="Content Placeholder 4">
            <a:extLst>
              <a:ext uri="{FF2B5EF4-FFF2-40B4-BE49-F238E27FC236}">
                <a16:creationId xmlns:a16="http://schemas.microsoft.com/office/drawing/2014/main" id="{E5E2A3D0-87A9-52E2-24BE-6DA4A043C3A7}"/>
              </a:ext>
            </a:extLst>
          </p:cNvPr>
          <p:cNvSpPr>
            <a:spLocks noGrp="1"/>
          </p:cNvSpPr>
          <p:nvPr>
            <p:ph idx="1"/>
          </p:nvPr>
        </p:nvSpPr>
        <p:spPr>
          <a:xfrm>
            <a:off x="838200" y="2256946"/>
            <a:ext cx="10515600" cy="4351338"/>
          </a:xfrm>
        </p:spPr>
        <p:txBody>
          <a:bodyPr/>
          <a:lstStyle/>
          <a:p>
            <a:r>
              <a:rPr lang="en-US" sz="2800" dirty="0">
                <a:solidFill>
                  <a:srgbClr val="0070C0"/>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VA.gov Home-Veterans Affairs</a:t>
            </a:r>
            <a:endParaRPr lang="en-US" sz="2800" dirty="0">
              <a:solidFill>
                <a:srgbClr val="0070C0"/>
              </a:solidFill>
              <a:latin typeface="Arial" panose="020B0604020202020204" pitchFamily="34" charset="0"/>
              <a:cs typeface="Arial" panose="020B0604020202020204" pitchFamily="34" charset="0"/>
            </a:endParaRPr>
          </a:p>
          <a:p>
            <a:pPr marL="0" indent="0">
              <a:buNone/>
            </a:pPr>
            <a:endParaRPr lang="en-US" sz="800" dirty="0">
              <a:solidFill>
                <a:srgbClr val="0070C0"/>
              </a:solidFill>
              <a:latin typeface="Arial" panose="020B0604020202020204" pitchFamily="34" charset="0"/>
              <a:cs typeface="Arial" panose="020B0604020202020204" pitchFamily="34" charset="0"/>
            </a:endParaRPr>
          </a:p>
          <a:p>
            <a:r>
              <a:rPr lang="en-US" sz="2800" dirty="0">
                <a:solidFill>
                  <a:srgbClr val="954F7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Welcome to the </a:t>
            </a:r>
            <a:r>
              <a:rPr lang="en-US" sz="2800" dirty="0" err="1">
                <a:solidFill>
                  <a:srgbClr val="954F7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KnowVA</a:t>
            </a:r>
            <a:r>
              <a:rPr lang="en-US" sz="2800" dirty="0">
                <a:solidFill>
                  <a:srgbClr val="954F72"/>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 Knowledge </a:t>
            </a:r>
            <a:r>
              <a:rPr lang="en-US" sz="2800" dirty="0">
                <a:solidFill>
                  <a:srgbClr val="0070C0"/>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Base</a:t>
            </a:r>
            <a:endParaRPr lang="en-US" sz="2800" dirty="0">
              <a:solidFill>
                <a:srgbClr val="0070C0"/>
              </a:solidFill>
              <a:latin typeface="Arial" panose="020B0604020202020204" pitchFamily="34" charset="0"/>
              <a:cs typeface="Arial" panose="020B0604020202020204" pitchFamily="34" charset="0"/>
            </a:endParaRPr>
          </a:p>
          <a:p>
            <a:endParaRPr lang="en-US" sz="800" dirty="0">
              <a:solidFill>
                <a:srgbClr val="0070C0"/>
              </a:solidFill>
              <a:latin typeface="Arial" panose="020B0604020202020204" pitchFamily="34" charset="0"/>
              <a:cs typeface="Arial" panose="020B0604020202020204" pitchFamily="34" charset="0"/>
            </a:endParaRPr>
          </a:p>
          <a:p>
            <a:r>
              <a:rPr lang="en-US" sz="2800" u="sng" dirty="0">
                <a:solidFill>
                  <a:srgbClr val="0070C0"/>
                </a:solidFill>
                <a:effectLst/>
                <a:latin typeface="Arial" panose="020B0604020202020204" pitchFamily="34" charset="0"/>
                <a:ea typeface="Calibri" panose="020F050202020403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https://www.benefits.va.gov/BENEFITS/benefits-summary/SummaryofVANationalGuardandReserve.pdf</a:t>
            </a:r>
            <a:r>
              <a:rPr lang="en-US" sz="2800"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p>
          <a:p>
            <a:endParaRPr lang="en-US" dirty="0"/>
          </a:p>
        </p:txBody>
      </p:sp>
    </p:spTree>
    <p:extLst>
      <p:ext uri="{BB962C8B-B14F-4D97-AF65-F5344CB8AC3E}">
        <p14:creationId xmlns:p14="http://schemas.microsoft.com/office/powerpoint/2010/main" val="3082631138"/>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AF1E4219-EDF6-27B1-8DA8-3259E9FD33F4}"/>
              </a:ext>
            </a:extLst>
          </p:cNvPr>
          <p:cNvSpPr>
            <a:spLocks noChangeArrowheads="1"/>
          </p:cNvSpPr>
          <p:nvPr/>
        </p:nvSpPr>
        <p:spPr bwMode="auto">
          <a:xfrm>
            <a:off x="8610600" y="6356350"/>
            <a:ext cx="2743200"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B8FF6E-E9E9-4473-A312-F6A1F74F8591}"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
        <p:nvSpPr>
          <p:cNvPr id="6147" name="Rectangle 3">
            <a:extLst>
              <a:ext uri="{FF2B5EF4-FFF2-40B4-BE49-F238E27FC236}">
                <a16:creationId xmlns:a16="http://schemas.microsoft.com/office/drawing/2014/main" id="{3600835A-FAB1-093E-301F-8B0859AC2A31}"/>
              </a:ext>
            </a:extLst>
          </p:cNvPr>
          <p:cNvSpPr>
            <a:spLocks noChangeArrowheads="1"/>
          </p:cNvSpPr>
          <p:nvPr/>
        </p:nvSpPr>
        <p:spPr bwMode="auto">
          <a:xfrm>
            <a:off x="0" y="242888"/>
            <a:ext cx="10515600" cy="13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6148" name="Rectangle 4">
            <a:extLst>
              <a:ext uri="{FF2B5EF4-FFF2-40B4-BE49-F238E27FC236}">
                <a16:creationId xmlns:a16="http://schemas.microsoft.com/office/drawing/2014/main" id="{CBE818C8-DF3E-9738-D7BE-4000B50358F2}"/>
              </a:ext>
            </a:extLst>
          </p:cNvPr>
          <p:cNvSpPr>
            <a:spLocks noChangeArrowheads="1"/>
          </p:cNvSpPr>
          <p:nvPr/>
        </p:nvSpPr>
        <p:spPr bwMode="auto">
          <a:xfrm>
            <a:off x="809625" y="1878013"/>
            <a:ext cx="10388600" cy="435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lstStyle>
            <a:lvl1pPr marL="228600" indent="-2286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Arial"/>
            </a:endParaRPr>
          </a:p>
        </p:txBody>
      </p:sp>
      <p:sp>
        <p:nvSpPr>
          <p:cNvPr id="6149" name="Rectangle 5">
            <a:extLst>
              <a:ext uri="{FF2B5EF4-FFF2-40B4-BE49-F238E27FC236}">
                <a16:creationId xmlns:a16="http://schemas.microsoft.com/office/drawing/2014/main" id="{715FC09A-72B3-0A8F-35DF-A5C99E8F5477}"/>
              </a:ext>
            </a:extLst>
          </p:cNvPr>
          <p:cNvSpPr>
            <a:spLocks noChangeArrowheads="1"/>
          </p:cNvSpPr>
          <p:nvPr/>
        </p:nvSpPr>
        <p:spPr bwMode="auto">
          <a:xfrm>
            <a:off x="93785" y="11588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lvl1pPr>
              <a:defRPr>
                <a:solidFill>
                  <a:schemeClr val="tx1"/>
                </a:solidFill>
                <a:latin typeface="Arial" panose="020B0604020202020204" pitchFamily="34" charset="0"/>
                <a:cs typeface="Arial" panose="020B0604020202020204" pitchFamily="34" charset="0"/>
              </a:defRPr>
            </a:lvl1pPr>
            <a:lvl2pPr marL="114300">
              <a:defRPr>
                <a:solidFill>
                  <a:schemeClr val="tx1"/>
                </a:solidFill>
                <a:latin typeface="Arial" panose="020B0604020202020204" pitchFamily="34" charset="0"/>
                <a:cs typeface="Arial" panose="020B0604020202020204" pitchFamily="34" charset="0"/>
              </a:defRPr>
            </a:lvl2pPr>
            <a:lvl3pPr marL="228600">
              <a:defRPr>
                <a:solidFill>
                  <a:schemeClr val="tx1"/>
                </a:solidFill>
                <a:latin typeface="Arial" panose="020B0604020202020204" pitchFamily="34" charset="0"/>
                <a:cs typeface="Arial" panose="020B0604020202020204" pitchFamily="34" charset="0"/>
              </a:defRPr>
            </a:lvl3pPr>
            <a:lvl4pPr marL="342900">
              <a:defRPr>
                <a:solidFill>
                  <a:schemeClr val="tx1"/>
                </a:solidFill>
                <a:latin typeface="Arial" panose="020B0604020202020204" pitchFamily="34" charset="0"/>
                <a:cs typeface="Arial" panose="020B0604020202020204" pitchFamily="34" charset="0"/>
              </a:defRPr>
            </a:lvl4pPr>
            <a:lvl5pPr marL="457200">
              <a:defRPr>
                <a:solidFill>
                  <a:schemeClr val="tx1"/>
                </a:solidFill>
                <a:latin typeface="Arial" panose="020B0604020202020204" pitchFamily="34" charset="0"/>
                <a:cs typeface="Arial" panose="020B0604020202020204" pitchFamily="34" charset="0"/>
              </a:defRPr>
            </a:lvl5pPr>
            <a:lvl6pPr marL="9144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1371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18288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22860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90000"/>
              </a:lnSpc>
              <a:spcBef>
                <a:spcPct val="0"/>
              </a:spcBef>
              <a:spcAft>
                <a:spcPct val="0"/>
              </a:spcAft>
              <a:buClrTx/>
              <a:buSzTx/>
              <a:buFontTx/>
              <a:buNone/>
              <a:tabLst/>
              <a:defRPr/>
            </a:pPr>
            <a:endParaRPr kumimoji="0" lang="en-US" sz="4000" b="0" i="0" u="none" strike="noStrike" kern="0" cap="none" spc="0" normalizeH="0" baseline="0" noProof="0" dirty="0">
              <a:ln>
                <a:noFill/>
              </a:ln>
              <a:solidFill>
                <a:srgbClr val="000000"/>
              </a:solidFill>
              <a:effectLst/>
              <a:uLnTx/>
              <a:uFillTx/>
              <a:latin typeface="Arial Nova" panose="020B0504020202020204" pitchFamily="34" charset="0"/>
              <a:ea typeface="Times New Roman" panose="02020603050405020304" pitchFamily="18" charset="0"/>
              <a:cs typeface="Times New Roman" panose="02020603050405020304" pitchFamily="18" charset="0"/>
            </a:endParaRPr>
          </a:p>
        </p:txBody>
      </p:sp>
      <p:sp>
        <p:nvSpPr>
          <p:cNvPr id="2" name="Title 1">
            <a:extLst>
              <a:ext uri="{FF2B5EF4-FFF2-40B4-BE49-F238E27FC236}">
                <a16:creationId xmlns:a16="http://schemas.microsoft.com/office/drawing/2014/main" id="{5F1A5624-72FF-004B-AB85-E936B00FF0C1}"/>
              </a:ext>
            </a:extLst>
          </p:cNvPr>
          <p:cNvSpPr>
            <a:spLocks noGrp="1"/>
          </p:cNvSpPr>
          <p:nvPr>
            <p:ph type="title"/>
          </p:nvPr>
        </p:nvSpPr>
        <p:spPr>
          <a:xfrm>
            <a:off x="6595" y="90698"/>
            <a:ext cx="10602790" cy="1143000"/>
          </a:xfrm>
        </p:spPr>
        <p:txBody>
          <a:bodyPr/>
          <a:lstStyle/>
          <a:p>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Part 3 - Additional Benefits for National </a:t>
            </a:r>
            <a:b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4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Guard &amp; Reserve</a:t>
            </a:r>
            <a:endParaRPr lang="en-US" dirty="0">
              <a:latin typeface="Arial" panose="020B0604020202020204" pitchFamily="34" charset="0"/>
              <a:cs typeface="Arial" panose="020B0604020202020204" pitchFamily="34" charset="0"/>
            </a:endParaRPr>
          </a:p>
        </p:txBody>
      </p:sp>
      <p:graphicFrame>
        <p:nvGraphicFramePr>
          <p:cNvPr id="6151" name="Content Placeholder 2">
            <a:extLst>
              <a:ext uri="{FF2B5EF4-FFF2-40B4-BE49-F238E27FC236}">
                <a16:creationId xmlns:a16="http://schemas.microsoft.com/office/drawing/2014/main" id="{7F1126D3-0676-55E3-981D-53D8699A19A0}"/>
              </a:ext>
            </a:extLst>
          </p:cNvPr>
          <p:cNvGraphicFramePr>
            <a:graphicFrameLocks noGrp="1"/>
          </p:cNvGraphicFramePr>
          <p:nvPr>
            <p:ph idx="1"/>
          </p:nvPr>
        </p:nvGraphicFramePr>
        <p:xfrm>
          <a:off x="93785" y="1568450"/>
          <a:ext cx="11917240" cy="49180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460139786"/>
      </p:ext>
    </p:extLst>
  </p:cSld>
  <p:clrMapOvr>
    <a:overrideClrMapping bg1="lt1" tx1="dk1" bg2="lt2" tx2="dk2" accent1="accent1" accent2="accent2" accent3="accent3" accent4="accent4" accent5="accent5" accent6="accent6" hlink="hlink" folHlink="folHlink"/>
  </p:clrMapOvr>
  <p:transition spd="slow"/>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D849B-A982-8F68-6438-36243D67667E}"/>
              </a:ext>
            </a:extLst>
          </p:cNvPr>
          <p:cNvSpPr>
            <a:spLocks noGrp="1"/>
          </p:cNvSpPr>
          <p:nvPr>
            <p:ph type="title"/>
          </p:nvPr>
        </p:nvSpPr>
        <p:spPr>
          <a:xfrm>
            <a:off x="0" y="606665"/>
            <a:ext cx="10515600" cy="609660"/>
          </a:xfrm>
        </p:spPr>
        <p:txBody>
          <a:bodyPr>
            <a:normAutofit fontScale="90000"/>
          </a:bodyPr>
          <a:lstStyle/>
          <a:p>
            <a:pPr lvl="0"/>
            <a:r>
              <a:rPr lang="en-US" dirty="0">
                <a:latin typeface="Arial" panose="020B0604020202020204" pitchFamily="34" charset="0"/>
                <a:cs typeface="Arial" panose="020B0604020202020204" pitchFamily="34" charset="0"/>
              </a:rPr>
              <a:t>Life Insurance</a:t>
            </a:r>
            <a:br>
              <a:rPr lang="en-US" dirty="0"/>
            </a:br>
            <a:endParaRPr lang="en-US" dirty="0"/>
          </a:p>
        </p:txBody>
      </p:sp>
      <p:pic>
        <p:nvPicPr>
          <p:cNvPr id="13" name="Picture 12">
            <a:extLst>
              <a:ext uri="{FF2B5EF4-FFF2-40B4-BE49-F238E27FC236}">
                <a16:creationId xmlns:a16="http://schemas.microsoft.com/office/drawing/2014/main" id="{D5514D61-F6DA-931F-BF37-3DD7FD5E8FDE}"/>
              </a:ext>
            </a:extLst>
          </p:cNvPr>
          <p:cNvPicPr>
            <a:picLocks noChangeAspect="1"/>
          </p:cNvPicPr>
          <p:nvPr/>
        </p:nvPicPr>
        <p:blipFill>
          <a:blip r:embed="rId2"/>
          <a:srcRect b="16023"/>
          <a:stretch/>
        </p:blipFill>
        <p:spPr>
          <a:xfrm>
            <a:off x="639792" y="1825625"/>
            <a:ext cx="5181600" cy="4351338"/>
          </a:xfrm>
          <a:prstGeom prst="rect">
            <a:avLst/>
          </a:prstGeom>
          <a:noFill/>
        </p:spPr>
      </p:pic>
      <p:sp>
        <p:nvSpPr>
          <p:cNvPr id="3" name="Content Placeholder 2">
            <a:extLst>
              <a:ext uri="{FF2B5EF4-FFF2-40B4-BE49-F238E27FC236}">
                <a16:creationId xmlns:a16="http://schemas.microsoft.com/office/drawing/2014/main" id="{1576E8D8-8018-44EC-3537-C1FE5A716D68}"/>
              </a:ext>
            </a:extLst>
          </p:cNvPr>
          <p:cNvSpPr>
            <a:spLocks noGrp="1"/>
          </p:cNvSpPr>
          <p:nvPr>
            <p:ph sz="half" idx="2"/>
          </p:nvPr>
        </p:nvSpPr>
        <p:spPr>
          <a:xfrm>
            <a:off x="6370608" y="1825625"/>
            <a:ext cx="5181600" cy="4351338"/>
          </a:xfrm>
        </p:spPr>
        <p:txBody>
          <a:bodyPr>
            <a:normAutofit/>
          </a:bodyPr>
          <a:lstStyle/>
          <a:p>
            <a:pPr marL="0" indent="0" algn="ctr">
              <a:buNone/>
            </a:pPr>
            <a:r>
              <a:rPr lang="en-US" sz="4000" dirty="0">
                <a:latin typeface="Arial" panose="020B0604020202020204" pitchFamily="34" charset="0"/>
                <a:cs typeface="Arial" panose="020B0604020202020204" pitchFamily="34" charset="0"/>
                <a:hlinkClick r:id="rId3"/>
              </a:rPr>
              <a:t>About VA Insurance Options And Eligibility  Veterans Affairs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1676852"/>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695B4-EC10-3A44-7F4F-8F885326342A}"/>
              </a:ext>
            </a:extLst>
          </p:cNvPr>
          <p:cNvSpPr>
            <a:spLocks noGrp="1"/>
          </p:cNvSpPr>
          <p:nvPr>
            <p:ph type="title"/>
          </p:nvPr>
        </p:nvSpPr>
        <p:spPr>
          <a:xfrm>
            <a:off x="0" y="681037"/>
            <a:ext cx="7560154" cy="534987"/>
          </a:xfrm>
        </p:spPr>
        <p:txBody>
          <a:bodyPr>
            <a:normAutofit fontScale="90000"/>
          </a:bodyPr>
          <a:lstStyle/>
          <a:p>
            <a:pPr lvl="0"/>
            <a:r>
              <a:rPr lang="en-US" sz="4400" dirty="0">
                <a:latin typeface="Arial" panose="020B0604020202020204" pitchFamily="34" charset="0"/>
                <a:cs typeface="Arial" panose="020B0604020202020204" pitchFamily="34" charset="0"/>
              </a:rPr>
              <a:t>Home Loan</a:t>
            </a:r>
            <a:br>
              <a:rPr lang="en-US" dirty="0"/>
            </a:br>
            <a:endParaRPr lang="en-US" dirty="0"/>
          </a:p>
        </p:txBody>
      </p:sp>
      <p:pic>
        <p:nvPicPr>
          <p:cNvPr id="5" name="Picture 4" descr="A midsection of a person holding a miniature house">
            <a:extLst>
              <a:ext uri="{FF2B5EF4-FFF2-40B4-BE49-F238E27FC236}">
                <a16:creationId xmlns:a16="http://schemas.microsoft.com/office/drawing/2014/main" id="{1E08E141-7AC7-9B4D-0464-D124CA7FB941}"/>
              </a:ext>
            </a:extLst>
          </p:cNvPr>
          <p:cNvPicPr>
            <a:picLocks noChangeAspect="1"/>
          </p:cNvPicPr>
          <p:nvPr/>
        </p:nvPicPr>
        <p:blipFill>
          <a:blip r:embed="rId2"/>
          <a:srcRect l="13181" r="11797" b="-1"/>
          <a:stretch/>
        </p:blipFill>
        <p:spPr>
          <a:xfrm>
            <a:off x="458638" y="1825625"/>
            <a:ext cx="5181600" cy="4351338"/>
          </a:xfrm>
          <a:prstGeom prst="rect">
            <a:avLst/>
          </a:prstGeom>
          <a:noFill/>
        </p:spPr>
      </p:pic>
      <p:sp>
        <p:nvSpPr>
          <p:cNvPr id="11" name="Content Placeholder 10">
            <a:extLst>
              <a:ext uri="{FF2B5EF4-FFF2-40B4-BE49-F238E27FC236}">
                <a16:creationId xmlns:a16="http://schemas.microsoft.com/office/drawing/2014/main" id="{A6FF0A35-61C7-6097-57C8-B7053D0E12C9}"/>
              </a:ext>
            </a:extLst>
          </p:cNvPr>
          <p:cNvSpPr>
            <a:spLocks noGrp="1"/>
          </p:cNvSpPr>
          <p:nvPr>
            <p:ph sz="half" idx="2"/>
          </p:nvPr>
        </p:nvSpPr>
        <p:spPr>
          <a:xfrm>
            <a:off x="6551762" y="1825625"/>
            <a:ext cx="5181600" cy="4351338"/>
          </a:xfrm>
        </p:spPr>
        <p:txBody>
          <a:bodyPr>
            <a:normAutofit/>
          </a:bodyPr>
          <a:lstStyle/>
          <a:p>
            <a:pPr marL="0" marR="0" lvl="0" indent="0" algn="ctr" defTabSz="914400" rtl="0" eaLnBrk="1" fontAlgn="auto" latinLnBrk="0" hangingPunct="1">
              <a:spcBef>
                <a:spcPts val="0"/>
              </a:spcBef>
              <a:spcAft>
                <a:spcPts val="0"/>
              </a:spcAft>
              <a:buClrTx/>
              <a:buSzTx/>
              <a:buFontTx/>
              <a:buNone/>
              <a:tabLst/>
              <a:defRPr/>
            </a:pPr>
            <a:endParaRPr kumimoji="0" lang="en-US" b="0" i="0" u="none" strike="noStrike" kern="1200" cap="none" spc="0" normalizeH="0" baseline="0" noProof="0" dirty="0">
              <a:ln>
                <a:noFill/>
              </a:ln>
              <a:effectLst/>
              <a:uLnTx/>
              <a:uFillTx/>
              <a:hlinkClick r:id="rId3"/>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3"/>
              </a:rPr>
              <a:t>Eligibility For VA Home Loan Programs | Veterans Affairs</a:t>
            </a: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r>
              <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hlinkClick r:id="rId4"/>
              </a:rPr>
              <a:t>508_VBA_PC_Home_Loans_Brochure_091312 (va.gov)</a:t>
            </a:r>
            <a:endParaRPr kumimoji="0" lang="en-US" sz="3000" b="0" i="0" u="none" strike="noStrike" kern="1200" cap="none" spc="0" normalizeH="0" baseline="0" noProof="0" dirty="0">
              <a:ln>
                <a:noFill/>
              </a:ln>
              <a:effectLst/>
              <a:uLnTx/>
              <a:uFillTx/>
              <a:latin typeface="Arial" panose="020B0604020202020204" pitchFamily="34" charset="0"/>
              <a:cs typeface="Arial" panose="020B0604020202020204" pitchFamily="34" charset="0"/>
            </a:endParaRPr>
          </a:p>
          <a:p>
            <a:pPr marL="0" indent="0" algn="ctr" fontAlgn="auto">
              <a:spcBef>
                <a:spcPts val="0"/>
              </a:spcBef>
              <a:spcAft>
                <a:spcPts val="0"/>
              </a:spcAft>
              <a:buNone/>
              <a:defRPr/>
            </a:pPr>
            <a:endParaRPr lang="en-US" sz="3000" i="0" u="sng" strike="noStrike" dirty="0">
              <a:solidFill>
                <a:srgbClr val="1B1B1B"/>
              </a:solidFill>
              <a:effectLst/>
              <a:latin typeface="Arial" panose="020B0604020202020204" pitchFamily="34" charset="0"/>
              <a:cs typeface="Arial" panose="020B0604020202020204" pitchFamily="34" charset="0"/>
              <a:hlinkClick r:id="" action="ppaction://noaction"/>
            </a:endParaRPr>
          </a:p>
          <a:p>
            <a:pPr marL="0" indent="0" algn="ctr" fontAlgn="auto">
              <a:spcBef>
                <a:spcPts val="0"/>
              </a:spcBef>
              <a:spcAft>
                <a:spcPts val="0"/>
              </a:spcAft>
              <a:buNone/>
              <a:defRPr/>
            </a:pPr>
            <a:r>
              <a:rPr lang="en-US" sz="3000" i="0" u="sng" strike="noStrike" dirty="0">
                <a:solidFill>
                  <a:srgbClr val="1B1B1B"/>
                </a:solidFill>
                <a:effectLst/>
                <a:latin typeface="Arial" panose="020B0604020202020204" pitchFamily="34" charset="0"/>
                <a:cs typeface="Arial" panose="020B0604020202020204" pitchFamily="34" charset="0"/>
                <a:hlinkClick r:id="" action="ppaction://noaction"/>
              </a:rPr>
              <a:t>VA-Backed Veterans Home </a:t>
            </a:r>
            <a:r>
              <a:rPr lang="en-US" sz="3000" u="sng" dirty="0">
                <a:solidFill>
                  <a:srgbClr val="1B1B1B"/>
                </a:solidFill>
                <a:latin typeface="Arial" panose="020B0604020202020204" pitchFamily="34" charset="0"/>
                <a:cs typeface="Arial" panose="020B0604020202020204" pitchFamily="34" charset="0"/>
                <a:hlinkClick r:id="rId5"/>
              </a:rPr>
              <a:t>L</a:t>
            </a:r>
            <a:r>
              <a:rPr lang="en-US" sz="3000" i="0" u="sng" strike="noStrike" dirty="0">
                <a:solidFill>
                  <a:srgbClr val="1B1B1B"/>
                </a:solidFill>
                <a:effectLst/>
                <a:latin typeface="Arial" panose="020B0604020202020204" pitchFamily="34" charset="0"/>
                <a:cs typeface="Arial" panose="020B0604020202020204" pitchFamily="34" charset="0"/>
                <a:hlinkClick r:id="rId5"/>
              </a:rPr>
              <a:t>oans</a:t>
            </a:r>
            <a:endParaRPr lang="en-US" sz="3000" i="0" dirty="0">
              <a:solidFill>
                <a:srgbClr val="1B1B1B"/>
              </a:solidFill>
              <a:effectLst/>
              <a:latin typeface="Arial" panose="020B0604020202020204" pitchFamily="34" charset="0"/>
              <a:cs typeface="Arial" panose="020B0604020202020204" pitchFamily="34" charset="0"/>
            </a:endParaRPr>
          </a:p>
          <a:p>
            <a:pPr marL="0" marR="0" lvl="0" indent="0" algn="ctr" defTabSz="914400" rtl="0" eaLnBrk="1" fontAlgn="auto" latinLnBrk="0" hangingPunct="1">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100235543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138A4F-1742-CA20-11C7-474A2A1A8696}"/>
              </a:ext>
            </a:extLst>
          </p:cNvPr>
          <p:cNvSpPr>
            <a:spLocks noGrp="1"/>
          </p:cNvSpPr>
          <p:nvPr>
            <p:ph type="title"/>
          </p:nvPr>
        </p:nvSpPr>
        <p:spPr>
          <a:xfrm>
            <a:off x="0" y="613479"/>
            <a:ext cx="4471358" cy="602846"/>
          </a:xfrm>
        </p:spPr>
        <p:txBody>
          <a:bodyPr>
            <a:normAutofit fontScale="90000"/>
          </a:bodyPr>
          <a:lstStyle/>
          <a:p>
            <a:pPr lvl="0"/>
            <a:r>
              <a:rPr lang="en-US" dirty="0">
                <a:latin typeface="Arial" panose="020B0604020202020204" pitchFamily="34" charset="0"/>
                <a:cs typeface="Arial" panose="020B0604020202020204" pitchFamily="34" charset="0"/>
              </a:rPr>
              <a:t>Health Care</a:t>
            </a:r>
            <a:br>
              <a:rPr lang="en-US" dirty="0"/>
            </a:br>
            <a:endParaRPr lang="en-US" dirty="0"/>
          </a:p>
        </p:txBody>
      </p:sp>
      <p:sp>
        <p:nvSpPr>
          <p:cNvPr id="3" name="Content Placeholder 2">
            <a:extLst>
              <a:ext uri="{FF2B5EF4-FFF2-40B4-BE49-F238E27FC236}">
                <a16:creationId xmlns:a16="http://schemas.microsoft.com/office/drawing/2014/main" id="{67AB3813-B72B-61B7-2891-D30778ECD295}"/>
              </a:ext>
            </a:extLst>
          </p:cNvPr>
          <p:cNvSpPr>
            <a:spLocks noGrp="1"/>
          </p:cNvSpPr>
          <p:nvPr>
            <p:ph sz="half" idx="1"/>
          </p:nvPr>
        </p:nvSpPr>
        <p:spPr>
          <a:xfrm>
            <a:off x="628649" y="2137373"/>
            <a:ext cx="4781551" cy="3881438"/>
          </a:xfrm>
        </p:spPr>
        <p:txBody>
          <a:bodyPr>
            <a:normAutofit/>
          </a:bodyPr>
          <a:lstStyle/>
          <a:p>
            <a:pPr marL="0" indent="0" algn="ctr">
              <a:buNone/>
            </a:pPr>
            <a:endParaRPr lang="en-US" i="0" u="sng" strike="noStrike" dirty="0">
              <a:effectLst/>
              <a:hlinkClick r:id="rId2"/>
            </a:endParaRPr>
          </a:p>
          <a:p>
            <a:pPr marL="0" indent="0" algn="ctr">
              <a:buNone/>
            </a:pPr>
            <a:endParaRPr lang="en-US" sz="4000" i="0" u="sng" strike="noStrike" dirty="0">
              <a:effectLst/>
              <a:latin typeface="Arial Nova" panose="020B0504020202020204" pitchFamily="34" charset="0"/>
              <a:hlinkClick r:id="rId2"/>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2"/>
              </a:rPr>
              <a:t>VA </a:t>
            </a:r>
            <a:r>
              <a:rPr lang="en-US" sz="4000" u="sng" dirty="0">
                <a:latin typeface="Arial" panose="020B0604020202020204" pitchFamily="34" charset="0"/>
                <a:cs typeface="Arial" panose="020B0604020202020204" pitchFamily="34" charset="0"/>
                <a:hlinkClick r:id="rId2"/>
              </a:rPr>
              <a:t>H</a:t>
            </a:r>
            <a:r>
              <a:rPr lang="en-US" sz="4000" i="0" u="sng" strike="noStrike" dirty="0">
                <a:effectLst/>
                <a:latin typeface="Arial" panose="020B0604020202020204" pitchFamily="34" charset="0"/>
                <a:cs typeface="Arial" panose="020B0604020202020204" pitchFamily="34" charset="0"/>
                <a:hlinkClick r:id="rId2"/>
              </a:rPr>
              <a:t>ealth </a:t>
            </a:r>
            <a:r>
              <a:rPr lang="en-US" sz="4000" u="sng" dirty="0">
                <a:latin typeface="Arial" panose="020B0604020202020204" pitchFamily="34" charset="0"/>
                <a:cs typeface="Arial" panose="020B0604020202020204" pitchFamily="34" charset="0"/>
                <a:hlinkClick r:id="rId2"/>
              </a:rPr>
              <a:t>B</a:t>
            </a:r>
            <a:r>
              <a:rPr lang="en-US" sz="4000" i="0" u="sng" strike="noStrike" dirty="0">
                <a:effectLst/>
                <a:latin typeface="Arial" panose="020B0604020202020204" pitchFamily="34" charset="0"/>
                <a:cs typeface="Arial" panose="020B0604020202020204" pitchFamily="34" charset="0"/>
                <a:hlinkClick r:id="rId2"/>
              </a:rPr>
              <a:t>enefits</a:t>
            </a:r>
            <a:endParaRPr lang="en-US" sz="4000" i="0" dirty="0">
              <a:effectLst/>
              <a:latin typeface="Arial" panose="020B0604020202020204" pitchFamily="34" charset="0"/>
              <a:cs typeface="Arial" panose="020B0604020202020204" pitchFamily="34" charset="0"/>
            </a:endParaRPr>
          </a:p>
          <a:p>
            <a:pPr algn="ctr"/>
            <a:endParaRPr lang="en-US" dirty="0"/>
          </a:p>
        </p:txBody>
      </p:sp>
      <p:pic>
        <p:nvPicPr>
          <p:cNvPr id="4" name="Picture 3">
            <a:extLst>
              <a:ext uri="{FF2B5EF4-FFF2-40B4-BE49-F238E27FC236}">
                <a16:creationId xmlns:a16="http://schemas.microsoft.com/office/drawing/2014/main" id="{42BB8875-4D8B-F89B-4D83-0FDA773D437C}"/>
              </a:ext>
            </a:extLst>
          </p:cNvPr>
          <p:cNvPicPr>
            <a:picLocks noChangeAspect="1"/>
          </p:cNvPicPr>
          <p:nvPr/>
        </p:nvPicPr>
        <p:blipFill>
          <a:blip r:embed="rId3"/>
          <a:srcRect t="16023"/>
          <a:stretch/>
        </p:blipFill>
        <p:spPr>
          <a:xfrm>
            <a:off x="6096000" y="1814048"/>
            <a:ext cx="5181600" cy="4351338"/>
          </a:xfrm>
          <a:prstGeom prst="rect">
            <a:avLst/>
          </a:prstGeom>
          <a:noFill/>
        </p:spPr>
      </p:pic>
    </p:spTree>
    <p:extLst>
      <p:ext uri="{BB962C8B-B14F-4D97-AF65-F5344CB8AC3E}">
        <p14:creationId xmlns:p14="http://schemas.microsoft.com/office/powerpoint/2010/main" val="2258789340"/>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FD26-FBAB-3624-1E55-14C30600B96E}"/>
              </a:ext>
            </a:extLst>
          </p:cNvPr>
          <p:cNvSpPr>
            <a:spLocks noGrp="1"/>
          </p:cNvSpPr>
          <p:nvPr>
            <p:ph type="title"/>
          </p:nvPr>
        </p:nvSpPr>
        <p:spPr>
          <a:xfrm>
            <a:off x="0" y="694906"/>
            <a:ext cx="3188209" cy="564551"/>
          </a:xfrm>
        </p:spPr>
        <p:txBody>
          <a:bodyPr>
            <a:normAutofit fontScale="90000"/>
          </a:bodyPr>
          <a:lstStyle/>
          <a:p>
            <a:pPr lvl="0"/>
            <a:r>
              <a:rPr lang="en-US" dirty="0">
                <a:latin typeface="Arial" panose="020B0604020202020204" pitchFamily="34" charset="0"/>
                <a:cs typeface="Arial" panose="020B0604020202020204" pitchFamily="34" charset="0"/>
              </a:rPr>
              <a:t>Education</a:t>
            </a:r>
            <a:br>
              <a:rPr lang="en-US" dirty="0"/>
            </a:br>
            <a:endParaRPr lang="en-US" dirty="0"/>
          </a:p>
        </p:txBody>
      </p:sp>
      <p:pic>
        <p:nvPicPr>
          <p:cNvPr id="4" name="Picture 3">
            <a:extLst>
              <a:ext uri="{FF2B5EF4-FFF2-40B4-BE49-F238E27FC236}">
                <a16:creationId xmlns:a16="http://schemas.microsoft.com/office/drawing/2014/main" id="{637C29E8-8F2B-2CB8-A2B0-9231D6D311BE}"/>
              </a:ext>
            </a:extLst>
          </p:cNvPr>
          <p:cNvPicPr>
            <a:picLocks noChangeAspect="1"/>
          </p:cNvPicPr>
          <p:nvPr/>
        </p:nvPicPr>
        <p:blipFill>
          <a:blip r:embed="rId2"/>
          <a:srcRect t="16023"/>
          <a:stretch/>
        </p:blipFill>
        <p:spPr>
          <a:xfrm>
            <a:off x="684183" y="1881876"/>
            <a:ext cx="5181600" cy="4351338"/>
          </a:xfrm>
          <a:prstGeom prst="rect">
            <a:avLst/>
          </a:prstGeom>
          <a:noFill/>
        </p:spPr>
      </p:pic>
      <p:sp>
        <p:nvSpPr>
          <p:cNvPr id="3" name="Content Placeholder 2">
            <a:extLst>
              <a:ext uri="{FF2B5EF4-FFF2-40B4-BE49-F238E27FC236}">
                <a16:creationId xmlns:a16="http://schemas.microsoft.com/office/drawing/2014/main" id="{95CD6453-510C-3246-B6CF-91C76C01E248}"/>
              </a:ext>
            </a:extLst>
          </p:cNvPr>
          <p:cNvSpPr>
            <a:spLocks noGrp="1"/>
          </p:cNvSpPr>
          <p:nvPr>
            <p:ph sz="half" idx="2"/>
          </p:nvPr>
        </p:nvSpPr>
        <p:spPr>
          <a:xfrm>
            <a:off x="6326219" y="1881876"/>
            <a:ext cx="5181600" cy="4351338"/>
          </a:xfrm>
        </p:spPr>
        <p:txBody>
          <a:bodyPr>
            <a:normAutofit/>
          </a:bodyPr>
          <a:lstStyle/>
          <a:p>
            <a:pPr marL="0" indent="0" algn="ctr">
              <a:buNone/>
            </a:pPr>
            <a:endParaRPr lang="en-US" sz="4000" i="0" u="sng" strike="noStrike" dirty="0">
              <a:effectLst/>
              <a:latin typeface="Arial Nova" panose="020B0504020202020204" pitchFamily="34" charset="0"/>
              <a:hlinkClick r:id="rId3"/>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3"/>
              </a:rPr>
              <a:t>About GI Bill Benefits</a:t>
            </a:r>
            <a:endParaRPr lang="en-US" sz="4000" i="0" dirty="0">
              <a:effectLst/>
              <a:latin typeface="Arial" panose="020B0604020202020204" pitchFamily="34" charset="0"/>
              <a:cs typeface="Arial" panose="020B0604020202020204" pitchFamily="34" charset="0"/>
            </a:endParaRPr>
          </a:p>
          <a:p>
            <a:endParaRPr lang="en-US" dirty="0"/>
          </a:p>
        </p:txBody>
      </p:sp>
    </p:spTree>
    <p:extLst>
      <p:ext uri="{BB962C8B-B14F-4D97-AF65-F5344CB8AC3E}">
        <p14:creationId xmlns:p14="http://schemas.microsoft.com/office/powerpoint/2010/main" val="179611966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E12E4-2BE7-BBA1-8466-13A4ECFDC925}"/>
              </a:ext>
            </a:extLst>
          </p:cNvPr>
          <p:cNvSpPr>
            <a:spLocks noGrp="1"/>
          </p:cNvSpPr>
          <p:nvPr>
            <p:ph type="title"/>
          </p:nvPr>
        </p:nvSpPr>
        <p:spPr>
          <a:xfrm>
            <a:off x="0" y="708924"/>
            <a:ext cx="2521968" cy="541907"/>
          </a:xfrm>
        </p:spPr>
        <p:txBody>
          <a:bodyPr>
            <a:normAutofit fontScale="90000"/>
          </a:bodyPr>
          <a:lstStyle/>
          <a:p>
            <a:pPr lvl="0"/>
            <a:r>
              <a:rPr lang="en-US" dirty="0">
                <a:latin typeface="Arial" panose="020B0604020202020204" pitchFamily="34" charset="0"/>
                <a:cs typeface="Arial" panose="020B0604020202020204" pitchFamily="34" charset="0"/>
              </a:rPr>
              <a:t>Burial</a:t>
            </a:r>
            <a:br>
              <a:rPr lang="en-US" dirty="0"/>
            </a:br>
            <a:endParaRPr lang="en-US" dirty="0"/>
          </a:p>
        </p:txBody>
      </p:sp>
      <p:sp>
        <p:nvSpPr>
          <p:cNvPr id="3" name="Content Placeholder 2">
            <a:extLst>
              <a:ext uri="{FF2B5EF4-FFF2-40B4-BE49-F238E27FC236}">
                <a16:creationId xmlns:a16="http://schemas.microsoft.com/office/drawing/2014/main" id="{895896F7-F4B9-EEDD-BF34-D513FD966348}"/>
              </a:ext>
            </a:extLst>
          </p:cNvPr>
          <p:cNvSpPr>
            <a:spLocks noGrp="1"/>
          </p:cNvSpPr>
          <p:nvPr>
            <p:ph sz="half" idx="1"/>
          </p:nvPr>
        </p:nvSpPr>
        <p:spPr>
          <a:xfrm>
            <a:off x="333375" y="2119312"/>
            <a:ext cx="5181600" cy="4351338"/>
          </a:xfrm>
        </p:spPr>
        <p:txBody>
          <a:bodyPr>
            <a:normAutofit/>
          </a:bodyPr>
          <a:lstStyle/>
          <a:p>
            <a:pPr marL="0" indent="0" algn="ctr">
              <a:buNone/>
            </a:pPr>
            <a:endParaRPr lang="en-US" i="0" u="sng" strike="noStrike" dirty="0">
              <a:effectLst/>
              <a:latin typeface="Arial Nova" panose="020B0504020202020204" pitchFamily="34" charset="0"/>
              <a:hlinkClick r:id="rId2"/>
            </a:endParaRPr>
          </a:p>
          <a:p>
            <a:pPr marL="0" indent="0" algn="ctr">
              <a:buNone/>
            </a:pPr>
            <a:endParaRPr lang="en-US" u="sng" dirty="0">
              <a:latin typeface="Arial Nova" panose="020B0504020202020204" pitchFamily="34" charset="0"/>
              <a:hlinkClick r:id="rId2"/>
            </a:endParaRPr>
          </a:p>
          <a:p>
            <a:pPr marL="0" indent="0" algn="ctr">
              <a:buNone/>
            </a:pPr>
            <a:r>
              <a:rPr lang="en-US" sz="4000" i="0" u="sng" strike="noStrike" dirty="0">
                <a:effectLst/>
                <a:latin typeface="Arial" panose="020B0604020202020204" pitchFamily="34" charset="0"/>
                <a:cs typeface="Arial" panose="020B0604020202020204" pitchFamily="34" charset="0"/>
                <a:hlinkClick r:id="rId2"/>
              </a:rPr>
              <a:t>VA Burial Benefits and Memorial </a:t>
            </a:r>
            <a:r>
              <a:rPr lang="en-US" sz="4000" u="sng" dirty="0">
                <a:latin typeface="Arial" panose="020B0604020202020204" pitchFamily="34" charset="0"/>
                <a:cs typeface="Arial" panose="020B0604020202020204" pitchFamily="34" charset="0"/>
                <a:hlinkClick r:id="rId2"/>
              </a:rPr>
              <a:t>I</a:t>
            </a:r>
            <a:r>
              <a:rPr lang="en-US" sz="4000" i="0" u="sng" strike="noStrike" dirty="0">
                <a:effectLst/>
                <a:latin typeface="Arial" panose="020B0604020202020204" pitchFamily="34" charset="0"/>
                <a:cs typeface="Arial" panose="020B0604020202020204" pitchFamily="34" charset="0"/>
                <a:hlinkClick r:id="rId2"/>
              </a:rPr>
              <a:t>tems</a:t>
            </a:r>
            <a:endParaRPr lang="en-US" sz="4000" i="0" dirty="0">
              <a:effectLst/>
              <a:latin typeface="Arial" panose="020B0604020202020204" pitchFamily="34" charset="0"/>
              <a:cs typeface="Arial" panose="020B0604020202020204" pitchFamily="34" charset="0"/>
            </a:endParaRPr>
          </a:p>
          <a:p>
            <a:endParaRPr lang="en-US" dirty="0"/>
          </a:p>
        </p:txBody>
      </p:sp>
      <p:pic>
        <p:nvPicPr>
          <p:cNvPr id="4" name="Picture 3">
            <a:extLst>
              <a:ext uri="{FF2B5EF4-FFF2-40B4-BE49-F238E27FC236}">
                <a16:creationId xmlns:a16="http://schemas.microsoft.com/office/drawing/2014/main" id="{69E104B7-E20D-1912-F52E-45588F99894F}"/>
              </a:ext>
            </a:extLst>
          </p:cNvPr>
          <p:cNvPicPr>
            <a:picLocks noChangeAspect="1"/>
          </p:cNvPicPr>
          <p:nvPr/>
        </p:nvPicPr>
        <p:blipFill>
          <a:blip r:embed="rId3"/>
          <a:srcRect t="14884" b="1139"/>
          <a:stretch/>
        </p:blipFill>
        <p:spPr>
          <a:xfrm>
            <a:off x="6096000" y="1876844"/>
            <a:ext cx="5181600" cy="4351338"/>
          </a:xfrm>
          <a:prstGeom prst="rect">
            <a:avLst/>
          </a:prstGeom>
          <a:noFill/>
        </p:spPr>
      </p:pic>
    </p:spTree>
    <p:extLst>
      <p:ext uri="{BB962C8B-B14F-4D97-AF65-F5344CB8AC3E}">
        <p14:creationId xmlns:p14="http://schemas.microsoft.com/office/powerpoint/2010/main" val="407821693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86FD0DD-A482-6834-B700-DFE400EB0E0F}"/>
              </a:ext>
            </a:extLst>
          </p:cNvPr>
          <p:cNvPicPr>
            <a:picLocks noChangeAspect="1"/>
          </p:cNvPicPr>
          <p:nvPr/>
        </p:nvPicPr>
        <p:blipFill>
          <a:blip r:embed="rId2"/>
          <a:srcRect l="1440" r="9651"/>
          <a:stretch/>
        </p:blipFill>
        <p:spPr>
          <a:xfrm>
            <a:off x="0" y="1249970"/>
            <a:ext cx="4986068" cy="5608029"/>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FB564FDE-70F6-57F3-96CA-FB22BA8AEBDA}"/>
              </a:ext>
            </a:extLst>
          </p:cNvPr>
          <p:cNvSpPr>
            <a:spLocks noGrp="1"/>
          </p:cNvSpPr>
          <p:nvPr>
            <p:ph idx="1"/>
          </p:nvPr>
        </p:nvSpPr>
        <p:spPr>
          <a:xfrm>
            <a:off x="6095999" y="2933789"/>
            <a:ext cx="5291663" cy="3752849"/>
          </a:xfrm>
        </p:spPr>
        <p:txBody>
          <a:bodyPr>
            <a:normAutofit/>
          </a:bodyPr>
          <a:lstStyle/>
          <a:p>
            <a:pPr marL="0" indent="0" algn="ctr">
              <a:buNone/>
            </a:pPr>
            <a:r>
              <a:rPr lang="en-US" sz="4000" i="0" u="sng" strike="noStrike" dirty="0">
                <a:effectLst/>
                <a:latin typeface="Arial" panose="020B0604020202020204" pitchFamily="34" charset="0"/>
                <a:cs typeface="Arial" panose="020B0604020202020204" pitchFamily="34" charset="0"/>
                <a:hlinkClick r:id="rId3"/>
              </a:rPr>
              <a:t>Veteran Readiness and Employment (Chapter 31)</a:t>
            </a:r>
            <a:endParaRPr lang="en-US" sz="4000" i="0" dirty="0">
              <a:effectLst/>
              <a:latin typeface="Arial" panose="020B0604020202020204" pitchFamily="34" charset="0"/>
              <a:cs typeface="Arial" panose="020B0604020202020204" pitchFamily="34" charset="0"/>
            </a:endParaRPr>
          </a:p>
          <a:p>
            <a:pPr algn="ctr"/>
            <a:endParaRPr lang="en-US" sz="1800" dirty="0"/>
          </a:p>
        </p:txBody>
      </p:sp>
      <p:sp>
        <p:nvSpPr>
          <p:cNvPr id="6" name="Title 5">
            <a:extLst>
              <a:ext uri="{FF2B5EF4-FFF2-40B4-BE49-F238E27FC236}">
                <a16:creationId xmlns:a16="http://schemas.microsoft.com/office/drawing/2014/main" id="{1A49E26E-5803-433D-8B3B-FB6A5C03867D}"/>
              </a:ext>
            </a:extLst>
          </p:cNvPr>
          <p:cNvSpPr>
            <a:spLocks noGrp="1"/>
          </p:cNvSpPr>
          <p:nvPr>
            <p:ph type="title"/>
          </p:nvPr>
        </p:nvSpPr>
        <p:spPr>
          <a:xfrm>
            <a:off x="0" y="683442"/>
            <a:ext cx="7451785" cy="566528"/>
          </a:xfrm>
        </p:spPr>
        <p:txBody>
          <a:bodyPr/>
          <a:lstStyle/>
          <a:p>
            <a:r>
              <a:rPr lang="en-US" sz="4000" dirty="0">
                <a:latin typeface="Arial" panose="020B0604020202020204" pitchFamily="34" charset="0"/>
                <a:cs typeface="Arial" panose="020B0604020202020204" pitchFamily="34" charset="0"/>
              </a:rPr>
              <a:t>Vocational Rehabilitation</a:t>
            </a:r>
            <a:endParaRPr lang="en-US" dirty="0"/>
          </a:p>
        </p:txBody>
      </p:sp>
    </p:spTree>
    <p:extLst>
      <p:ext uri="{BB962C8B-B14F-4D97-AF65-F5344CB8AC3E}">
        <p14:creationId xmlns:p14="http://schemas.microsoft.com/office/powerpoint/2010/main" val="308861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a:xfrm>
            <a:off x="1600200" y="228605"/>
            <a:ext cx="9982200" cy="685801"/>
          </a:xfrm>
        </p:spPr>
        <p:txBody>
          <a:bodyPr/>
          <a:lstStyle/>
          <a:p>
            <a:r>
              <a:rPr lang="en-US" sz="4000" dirty="0"/>
              <a:t>FAQ: What makes a “good” waiver request?</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7" name="Content Placeholder 5">
            <a:extLst>
              <a:ext uri="{FF2B5EF4-FFF2-40B4-BE49-F238E27FC236}">
                <a16:creationId xmlns:a16="http://schemas.microsoft.com/office/drawing/2014/main" id="{F41C160C-BCBC-E032-9CC5-8544BC381F76}"/>
              </a:ext>
            </a:extLst>
          </p:cNvPr>
          <p:cNvSpPr>
            <a:spLocks noGrp="1"/>
          </p:cNvSpPr>
          <p:nvPr>
            <p:ph idx="1"/>
          </p:nvPr>
        </p:nvSpPr>
        <p:spPr>
          <a:xfrm>
            <a:off x="609600" y="1600205"/>
            <a:ext cx="10972800" cy="4525963"/>
          </a:xfrm>
        </p:spPr>
        <p:txBody>
          <a:bodyPr>
            <a:normAutofit fontScale="70000" lnSpcReduction="20000"/>
          </a:bodyPr>
          <a:lstStyle/>
          <a:p>
            <a:pPr marL="0" indent="0">
              <a:buNone/>
            </a:pPr>
            <a:r>
              <a:rPr lang="en-US" b="1" dirty="0">
                <a:latin typeface="Calibri" panose="020F0502020204030204" pitchFamily="34" charset="0"/>
                <a:cs typeface="Calibri" panose="020F0502020204030204" pitchFamily="34" charset="0"/>
              </a:rPr>
              <a:t>Answer: There is no formula to guarantee the outcome of a waiver.  Here are some things to bear in mind: </a:t>
            </a:r>
          </a:p>
          <a:p>
            <a:pPr marL="0" indent="0">
              <a:buNone/>
            </a:pPr>
            <a:endParaRPr lang="en-US" sz="2300"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Indication of fraud, misrepresentation, or bad faith precludes granting of a waiver (See 38 U.S.C 5302(c) )</a:t>
            </a:r>
          </a:p>
          <a:p>
            <a:endParaRPr lang="en-US" sz="1600"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Request should explain facts and circumstances to enable the committee to consider the standards of equity and good conscience (see 38 C.F.R 1.965 for more details ): </a:t>
            </a:r>
          </a:p>
          <a:p>
            <a:pPr marL="457200" lvl="1" indent="0">
              <a:buNone/>
            </a:pPr>
            <a:r>
              <a:rPr lang="en-US" dirty="0">
                <a:latin typeface="Calibri" panose="020F0502020204030204" pitchFamily="34" charset="0"/>
                <a:cs typeface="Calibri" panose="020F0502020204030204" pitchFamily="34" charset="0"/>
              </a:rPr>
              <a:t>- fault of debtor 		- balance of faults</a:t>
            </a:r>
          </a:p>
          <a:p>
            <a:pPr marL="457200" lvl="1" indent="0">
              <a:buNone/>
            </a:pPr>
            <a:r>
              <a:rPr lang="en-US" dirty="0">
                <a:latin typeface="Calibri" panose="020F0502020204030204" pitchFamily="34" charset="0"/>
                <a:cs typeface="Calibri" panose="020F0502020204030204" pitchFamily="34" charset="0"/>
              </a:rPr>
              <a:t>- undue hardship		- defeat the purpose</a:t>
            </a:r>
          </a:p>
          <a:p>
            <a:pPr marL="457200" lvl="1" indent="0">
              <a:buNone/>
            </a:pPr>
            <a:r>
              <a:rPr lang="en-US" dirty="0">
                <a:latin typeface="Calibri" panose="020F0502020204030204" pitchFamily="34" charset="0"/>
                <a:cs typeface="Calibri" panose="020F0502020204030204" pitchFamily="34" charset="0"/>
              </a:rPr>
              <a:t>- unjust enrichment		- changing position to one’s detriment</a:t>
            </a:r>
          </a:p>
          <a:p>
            <a:pPr marL="457200" lvl="1" indent="0">
              <a:buNone/>
            </a:pPr>
            <a:endParaRPr lang="en-US"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An accurate VA Form 5655 Financial Status Report facilitates evaluation of financial hardship</a:t>
            </a:r>
          </a:p>
        </p:txBody>
      </p:sp>
    </p:spTree>
    <p:extLst>
      <p:ext uri="{BB962C8B-B14F-4D97-AF65-F5344CB8AC3E}">
        <p14:creationId xmlns:p14="http://schemas.microsoft.com/office/powerpoint/2010/main" val="1487700038"/>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B811D-F67B-63D1-29DC-043465277A52}"/>
              </a:ext>
            </a:extLst>
          </p:cNvPr>
          <p:cNvSpPr>
            <a:spLocks noGrp="1"/>
          </p:cNvSpPr>
          <p:nvPr>
            <p:ph type="title"/>
          </p:nvPr>
        </p:nvSpPr>
        <p:spPr>
          <a:xfrm>
            <a:off x="0" y="345056"/>
            <a:ext cx="7841192" cy="881063"/>
          </a:xfrm>
        </p:spPr>
        <p:txBody>
          <a:bodyPr anchor="b">
            <a:noAutofit/>
          </a:bodyPr>
          <a:lstStyle/>
          <a:p>
            <a:r>
              <a:rPr lang="en-US" dirty="0">
                <a:latin typeface="Arial" panose="020B0604020202020204" pitchFamily="34" charset="0"/>
                <a:cs typeface="Arial" panose="020B0604020202020204" pitchFamily="34" charset="0"/>
              </a:rPr>
              <a:t>Non-Service-Connected Pension</a:t>
            </a:r>
          </a:p>
        </p:txBody>
      </p:sp>
      <p:pic>
        <p:nvPicPr>
          <p:cNvPr id="4" name="Picture 3">
            <a:extLst>
              <a:ext uri="{FF2B5EF4-FFF2-40B4-BE49-F238E27FC236}">
                <a16:creationId xmlns:a16="http://schemas.microsoft.com/office/drawing/2014/main" id="{41D3986C-968B-3C23-5384-8977C573B562}"/>
              </a:ext>
            </a:extLst>
          </p:cNvPr>
          <p:cNvPicPr>
            <a:picLocks noChangeAspect="1"/>
          </p:cNvPicPr>
          <p:nvPr/>
        </p:nvPicPr>
        <p:blipFill>
          <a:blip r:embed="rId2"/>
          <a:srcRect l="11091"/>
          <a:stretch/>
        </p:blipFill>
        <p:spPr>
          <a:xfrm>
            <a:off x="5974294" y="1226119"/>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8B6FD12B-9167-558F-7071-767BB06FC224}"/>
              </a:ext>
            </a:extLst>
          </p:cNvPr>
          <p:cNvSpPr>
            <a:spLocks noGrp="1"/>
          </p:cNvSpPr>
          <p:nvPr>
            <p:ph idx="1"/>
          </p:nvPr>
        </p:nvSpPr>
        <p:spPr>
          <a:xfrm>
            <a:off x="341316" y="2457898"/>
            <a:ext cx="5291663" cy="3752849"/>
          </a:xfrm>
        </p:spPr>
        <p:txBody>
          <a:bodyPr>
            <a:normAutofit/>
          </a:bodyPr>
          <a:lstStyle/>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endParaRPr kumimoji="0" lang="en-US" sz="400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 action="ppaction://noaction"/>
            </a:endParaRPr>
          </a:p>
          <a:p>
            <a:pPr marL="0" marR="0" lvl="0" indent="0" algn="ctr" defTabSz="914400"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US" sz="400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hlinkClick r:id="" action="ppaction://noaction"/>
              </a:rPr>
              <a:t>VA Pension Benefits</a:t>
            </a:r>
            <a:endParaRPr kumimoji="0" lang="en-US" sz="400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endParaRPr lang="en-US" sz="1800" dirty="0"/>
          </a:p>
        </p:txBody>
      </p:sp>
    </p:spTree>
    <p:extLst>
      <p:ext uri="{BB962C8B-B14F-4D97-AF65-F5344CB8AC3E}">
        <p14:creationId xmlns:p14="http://schemas.microsoft.com/office/powerpoint/2010/main" val="1496792007"/>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94E15-58F2-E610-5D6E-6D4CAB200E05}"/>
              </a:ext>
            </a:extLst>
          </p:cNvPr>
          <p:cNvSpPr>
            <a:spLocks noGrp="1"/>
          </p:cNvSpPr>
          <p:nvPr>
            <p:ph type="title" idx="4294967295"/>
          </p:nvPr>
        </p:nvSpPr>
        <p:spPr>
          <a:xfrm>
            <a:off x="-1" y="552091"/>
            <a:ext cx="3631721" cy="614347"/>
          </a:xfrm>
          <a:prstGeom prst="rect">
            <a:avLst/>
          </a:prstGeom>
        </p:spPr>
        <p:txBody>
          <a:bodyPr/>
          <a:lstStyle/>
          <a:p>
            <a:r>
              <a:rPr lang="en-US" dirty="0">
                <a:latin typeface="Aptos" panose="020B0004020202020204" pitchFamily="34" charset="0"/>
              </a:rPr>
              <a:t>Questions</a:t>
            </a:r>
          </a:p>
        </p:txBody>
      </p:sp>
      <p:pic>
        <p:nvPicPr>
          <p:cNvPr id="4" name="Content Placeholder 3">
            <a:extLst>
              <a:ext uri="{FF2B5EF4-FFF2-40B4-BE49-F238E27FC236}">
                <a16:creationId xmlns:a16="http://schemas.microsoft.com/office/drawing/2014/main" id="{A2488E10-2255-EA8E-9CD2-C9B1F0353623}"/>
              </a:ext>
            </a:extLst>
          </p:cNvPr>
          <p:cNvPicPr>
            <a:picLocks noGrp="1" noChangeAspect="1"/>
          </p:cNvPicPr>
          <p:nvPr>
            <p:ph idx="4294967295"/>
          </p:nvPr>
        </p:nvPicPr>
        <p:blipFill>
          <a:blip r:embed="rId2"/>
          <a:stretch>
            <a:fillRect/>
          </a:stretch>
        </p:blipFill>
        <p:spPr>
          <a:xfrm>
            <a:off x="-1" y="1166438"/>
            <a:ext cx="12296775" cy="6991726"/>
          </a:xfrm>
          <a:prstGeom prst="rect">
            <a:avLst/>
          </a:prstGeom>
        </p:spPr>
      </p:pic>
    </p:spTree>
    <p:extLst>
      <p:ext uri="{BB962C8B-B14F-4D97-AF65-F5344CB8AC3E}">
        <p14:creationId xmlns:p14="http://schemas.microsoft.com/office/powerpoint/2010/main" val="2059362052"/>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96259" name="Rectangle 3">
            <a:extLst>
              <a:ext uri="{FF2B5EF4-FFF2-40B4-BE49-F238E27FC236}">
                <a16:creationId xmlns:a16="http://schemas.microsoft.com/office/drawing/2014/main" id="{F5713BF3-3946-7D6F-1D7A-F90036D75C7A}"/>
              </a:ext>
            </a:extLst>
          </p:cNvPr>
          <p:cNvSpPr>
            <a:spLocks noChangeArrowheads="1"/>
          </p:cNvSpPr>
          <p:nvPr/>
        </p:nvSpPr>
        <p:spPr bwMode="auto">
          <a:xfrm>
            <a:off x="7207250" y="4889500"/>
            <a:ext cx="44338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96260" name="Text Box 4">
            <a:extLst>
              <a:ext uri="{FF2B5EF4-FFF2-40B4-BE49-F238E27FC236}">
                <a16:creationId xmlns:a16="http://schemas.microsoft.com/office/drawing/2014/main" id="{BD36C5AD-C1D0-7399-28CC-68356F37D107}"/>
              </a:ext>
            </a:extLst>
          </p:cNvPr>
          <p:cNvSpPr txBox="1">
            <a:spLocks noChangeArrowheads="1"/>
          </p:cNvSpPr>
          <p:nvPr/>
        </p:nvSpPr>
        <p:spPr bwMode="auto">
          <a:xfrm>
            <a:off x="3700732" y="2505075"/>
            <a:ext cx="8320752" cy="38472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Thank you for the privilege of your time </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and all that you do for veterans!</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rPr>
              <a:t>Please feel free to contact me if you have further questions.</a:t>
            </a:r>
          </a:p>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760000"/>
              </a:solidFill>
              <a:effectLst/>
              <a:uLnTx/>
              <a:uFillTx/>
              <a:latin typeface="Arial" panose="020B0604020202020204" pitchFamily="34" charset="0"/>
              <a:ea typeface="+mn-ea"/>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Sandy Hogsed</a:t>
            </a:r>
            <a:b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e-mail: rencehog@icloud.com</a:t>
            </a: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503-313-2652</a:t>
            </a:r>
          </a:p>
        </p:txBody>
      </p:sp>
    </p:spTree>
  </p:cSld>
  <p:clrMapOvr>
    <a:overrideClrMapping bg1="lt1" tx1="dk1" bg2="lt2" tx2="dk2" accent1="accent1" accent2="accent2" accent3="accent3" accent4="accent4" accent5="accent5" accent6="accent6" hlink="hlink" folHlink="folHlink"/>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82892" y="3109996"/>
            <a:ext cx="574155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Deputy Director Forum</a:t>
            </a:r>
          </a:p>
        </p:txBody>
      </p:sp>
    </p:spTree>
    <p:extLst>
      <p:ext uri="{BB962C8B-B14F-4D97-AF65-F5344CB8AC3E}">
        <p14:creationId xmlns:p14="http://schemas.microsoft.com/office/powerpoint/2010/main" val="50896222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7664"/>
            <a:ext cx="4653738" cy="930121"/>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Topics</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73C80C03-1B73-CF6C-6123-84C48D73ACDB}"/>
              </a:ext>
            </a:extLst>
          </p:cNvPr>
          <p:cNvSpPr>
            <a:spLocks noGrp="1"/>
          </p:cNvSpPr>
          <p:nvPr>
            <p:ph idx="1"/>
          </p:nvPr>
        </p:nvSpPr>
        <p:spPr>
          <a:xfrm>
            <a:off x="404567" y="1743959"/>
            <a:ext cx="10515600" cy="4423856"/>
          </a:xfrm>
        </p:spPr>
        <p:txBody>
          <a:bodyPr numCol="2">
            <a:noAutofit/>
          </a:bodyPr>
          <a:lstStyle/>
          <a:p>
            <a:r>
              <a:rPr lang="en-US" dirty="0">
                <a:latin typeface="Arial" panose="020B0604020202020204" pitchFamily="34" charset="0"/>
                <a:cs typeface="Arial" panose="020B0604020202020204" pitchFamily="34" charset="0"/>
              </a:rPr>
              <a:t>Tap briefings for VSOs</a:t>
            </a:r>
          </a:p>
          <a:p>
            <a:r>
              <a:rPr lang="en-US" dirty="0">
                <a:latin typeface="Arial" panose="020B0604020202020204" pitchFamily="34" charset="0"/>
                <a:cs typeface="Arial" panose="020B0604020202020204" pitchFamily="34" charset="0"/>
              </a:rPr>
              <a:t>VA Childcare Initiative</a:t>
            </a:r>
          </a:p>
          <a:p>
            <a:r>
              <a:rPr lang="en-US" dirty="0">
                <a:latin typeface="Arial" panose="020B0604020202020204" pitchFamily="34" charset="0"/>
                <a:cs typeface="Arial" panose="020B0604020202020204" pitchFamily="34" charset="0"/>
              </a:rPr>
              <a:t>Toxic Exposure Screening Update</a:t>
            </a:r>
          </a:p>
          <a:p>
            <a:r>
              <a:rPr lang="en-US" dirty="0">
                <a:latin typeface="Arial" panose="020B0604020202020204" pitchFamily="34" charset="0"/>
                <a:cs typeface="Arial" panose="020B0604020202020204" pitchFamily="34" charset="0"/>
              </a:rPr>
              <a:t>FMP/</a:t>
            </a:r>
            <a:r>
              <a:rPr lang="en-US" dirty="0" err="1">
                <a:latin typeface="Arial" panose="020B0604020202020204" pitchFamily="34" charset="0"/>
                <a:cs typeface="Arial" panose="020B0604020202020204" pitchFamily="34" charset="0"/>
              </a:rPr>
              <a:t>ChampVA</a:t>
            </a:r>
            <a:r>
              <a:rPr lang="en-US" dirty="0">
                <a:latin typeface="Arial" panose="020B0604020202020204" pitchFamily="34" charset="0"/>
                <a:cs typeface="Arial" panose="020B0604020202020204" pitchFamily="34" charset="0"/>
              </a:rPr>
              <a:t> Projections</a:t>
            </a:r>
          </a:p>
          <a:p>
            <a:r>
              <a:rPr lang="en-US" dirty="0">
                <a:latin typeface="Arial" panose="020B0604020202020204" pitchFamily="34" charset="0"/>
                <a:cs typeface="Arial" panose="020B0604020202020204" pitchFamily="34" charset="0"/>
              </a:rPr>
              <a:t>MDMA-AT &amp; PTSD</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Policy &amp; Procedure Updates</a:t>
            </a:r>
          </a:p>
          <a:p>
            <a:r>
              <a:rPr lang="en-US" dirty="0">
                <a:latin typeface="Arial" panose="020B0604020202020204" pitchFamily="34" charset="0"/>
                <a:cs typeface="Arial" panose="020B0604020202020204" pitchFamily="34" charset="0"/>
              </a:rPr>
              <a:t>K2 Warning Order</a:t>
            </a:r>
          </a:p>
          <a:p>
            <a:r>
              <a:rPr lang="en-US" dirty="0">
                <a:latin typeface="Arial" panose="020B0604020202020204" pitchFamily="34" charset="0"/>
                <a:cs typeface="Arial" panose="020B0604020202020204" pitchFamily="34" charset="0"/>
              </a:rPr>
              <a:t>Electronic Submission Concerns</a:t>
            </a:r>
          </a:p>
          <a:p>
            <a:r>
              <a:rPr lang="en-US" dirty="0">
                <a:latin typeface="Arial" panose="020B0604020202020204" pitchFamily="34" charset="0"/>
                <a:cs typeface="Arial" panose="020B0604020202020204" pitchFamily="34" charset="0"/>
              </a:rPr>
              <a:t>Post Service Officer Changes</a:t>
            </a:r>
          </a:p>
          <a:p>
            <a:r>
              <a:rPr lang="en-US" dirty="0">
                <a:latin typeface="Arial" panose="020B0604020202020204" pitchFamily="34" charset="0"/>
                <a:cs typeface="Arial" panose="020B0604020202020204" pitchFamily="34" charset="0"/>
              </a:rPr>
              <a:t>VA imaged Computer Obtainment</a:t>
            </a:r>
          </a:p>
          <a:p>
            <a:r>
              <a:rPr lang="en-US" dirty="0">
                <a:latin typeface="Arial" panose="020B0604020202020204" pitchFamily="34" charset="0"/>
                <a:cs typeface="Arial" panose="020B0604020202020204" pitchFamily="34" charset="0"/>
              </a:rPr>
              <a:t>BVA Responsibilities</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3866919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6047"/>
            <a:ext cx="8402128" cy="983498"/>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Field Operations/Healthcare Policy</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73C80C03-1B73-CF6C-6123-84C48D73ACDB}"/>
              </a:ext>
            </a:extLst>
          </p:cNvPr>
          <p:cNvSpPr>
            <a:spLocks noGrp="1"/>
          </p:cNvSpPr>
          <p:nvPr>
            <p:ph idx="1"/>
          </p:nvPr>
        </p:nvSpPr>
        <p:spPr>
          <a:xfrm>
            <a:off x="708085" y="1567617"/>
            <a:ext cx="9717960" cy="4126173"/>
          </a:xfrm>
        </p:spPr>
        <p:txBody>
          <a:bodyPr>
            <a:noAutofit/>
          </a:bodyPr>
          <a:lstStyle/>
          <a:p>
            <a:pPr>
              <a:lnSpc>
                <a:spcPct val="150000"/>
              </a:lnSpc>
            </a:pPr>
            <a:r>
              <a:rPr lang="en-US" dirty="0">
                <a:latin typeface="Arial" panose="020B0604020202020204" pitchFamily="34" charset="0"/>
                <a:cs typeface="Arial" panose="020B0604020202020204" pitchFamily="34" charset="0"/>
              </a:rPr>
              <a:t>Tap briefings for VSOs</a:t>
            </a:r>
          </a:p>
          <a:p>
            <a:pPr>
              <a:lnSpc>
                <a:spcPct val="150000"/>
              </a:lnSpc>
            </a:pPr>
            <a:r>
              <a:rPr lang="en-US" dirty="0">
                <a:latin typeface="Arial" panose="020B0604020202020204" pitchFamily="34" charset="0"/>
                <a:cs typeface="Arial" panose="020B0604020202020204" pitchFamily="34" charset="0"/>
              </a:rPr>
              <a:t>VA Childcare Initiative</a:t>
            </a:r>
          </a:p>
          <a:p>
            <a:pPr>
              <a:lnSpc>
                <a:spcPct val="150000"/>
              </a:lnSpc>
            </a:pPr>
            <a:r>
              <a:rPr lang="en-US" dirty="0">
                <a:latin typeface="Arial" panose="020B0604020202020204" pitchFamily="34" charset="0"/>
                <a:cs typeface="Arial" panose="020B0604020202020204" pitchFamily="34" charset="0"/>
              </a:rPr>
              <a:t>Toxic Exposure Screening Update</a:t>
            </a:r>
          </a:p>
          <a:p>
            <a:pPr>
              <a:lnSpc>
                <a:spcPct val="150000"/>
              </a:lnSpc>
            </a:pPr>
            <a:r>
              <a:rPr lang="en-US" dirty="0">
                <a:latin typeface="Arial" panose="020B0604020202020204" pitchFamily="34" charset="0"/>
                <a:cs typeface="Arial" panose="020B0604020202020204" pitchFamily="34" charset="0"/>
              </a:rPr>
              <a:t>FMP/</a:t>
            </a:r>
            <a:r>
              <a:rPr lang="en-US" dirty="0" err="1">
                <a:latin typeface="Arial" panose="020B0604020202020204" pitchFamily="34" charset="0"/>
                <a:cs typeface="Arial" panose="020B0604020202020204" pitchFamily="34" charset="0"/>
              </a:rPr>
              <a:t>ChampVA</a:t>
            </a:r>
            <a:r>
              <a:rPr lang="en-US" dirty="0">
                <a:latin typeface="Arial" panose="020B0604020202020204" pitchFamily="34" charset="0"/>
                <a:cs typeface="Arial" panose="020B0604020202020204" pitchFamily="34" charset="0"/>
              </a:rPr>
              <a:t> Projections</a:t>
            </a:r>
          </a:p>
          <a:p>
            <a:pPr>
              <a:lnSpc>
                <a:spcPct val="150000"/>
              </a:lnSpc>
            </a:pPr>
            <a:r>
              <a:rPr lang="en-US" dirty="0">
                <a:latin typeface="Arial" panose="020B0604020202020204" pitchFamily="34" charset="0"/>
                <a:cs typeface="Arial" panose="020B0604020202020204" pitchFamily="34" charset="0"/>
              </a:rPr>
              <a:t>MDMA-AT &amp; PTSD</a:t>
            </a:r>
          </a:p>
          <a:p>
            <a:pPr marL="0" indent="0">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6831410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276047"/>
            <a:ext cx="8402128" cy="983498"/>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Compensation/Pension Policy</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266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73C80C03-1B73-CF6C-6123-84C48D73ACDB}"/>
              </a:ext>
            </a:extLst>
          </p:cNvPr>
          <p:cNvSpPr>
            <a:spLocks noGrp="1"/>
          </p:cNvSpPr>
          <p:nvPr>
            <p:ph idx="1"/>
          </p:nvPr>
        </p:nvSpPr>
        <p:spPr>
          <a:xfrm>
            <a:off x="995992" y="1718090"/>
            <a:ext cx="6985958" cy="4164236"/>
          </a:xfrm>
        </p:spPr>
        <p:txBody>
          <a:bodyPr>
            <a:noAutofit/>
          </a:bodyPr>
          <a:lstStyle/>
          <a:p>
            <a:pPr>
              <a:lnSpc>
                <a:spcPct val="150000"/>
              </a:lnSpc>
            </a:pPr>
            <a:r>
              <a:rPr lang="en-US" dirty="0">
                <a:latin typeface="Arial" panose="020B0604020202020204" pitchFamily="34" charset="0"/>
                <a:cs typeface="Arial" panose="020B0604020202020204" pitchFamily="34" charset="0"/>
              </a:rPr>
              <a:t>Policy &amp; Procedure Updates</a:t>
            </a:r>
          </a:p>
          <a:p>
            <a:pPr>
              <a:lnSpc>
                <a:spcPct val="150000"/>
              </a:lnSpc>
            </a:pPr>
            <a:r>
              <a:rPr lang="en-US" dirty="0">
                <a:latin typeface="Arial" panose="020B0604020202020204" pitchFamily="34" charset="0"/>
                <a:cs typeface="Arial" panose="020B0604020202020204" pitchFamily="34" charset="0"/>
              </a:rPr>
              <a:t>K2 Warning Order</a:t>
            </a:r>
          </a:p>
          <a:p>
            <a:pPr>
              <a:lnSpc>
                <a:spcPct val="150000"/>
              </a:lnSpc>
            </a:pPr>
            <a:r>
              <a:rPr lang="en-US" dirty="0">
                <a:latin typeface="Arial" panose="020B0604020202020204" pitchFamily="34" charset="0"/>
                <a:cs typeface="Arial" panose="020B0604020202020204" pitchFamily="34" charset="0"/>
              </a:rPr>
              <a:t>Electronic Submission Concerns</a:t>
            </a:r>
          </a:p>
          <a:p>
            <a:pPr>
              <a:lnSpc>
                <a:spcPct val="150000"/>
              </a:lnSpc>
            </a:pPr>
            <a:r>
              <a:rPr lang="en-US" dirty="0">
                <a:latin typeface="Arial" panose="020B0604020202020204" pitchFamily="34" charset="0"/>
                <a:cs typeface="Arial" panose="020B0604020202020204" pitchFamily="34" charset="0"/>
              </a:rPr>
              <a:t>Post Service Officer Changes</a:t>
            </a:r>
          </a:p>
          <a:p>
            <a:pPr>
              <a:lnSpc>
                <a:spcPct val="150000"/>
              </a:lnSpc>
            </a:pPr>
            <a:r>
              <a:rPr lang="en-US" dirty="0">
                <a:latin typeface="Arial" panose="020B0604020202020204" pitchFamily="34" charset="0"/>
                <a:cs typeface="Arial" panose="020B0604020202020204" pitchFamily="34" charset="0"/>
              </a:rPr>
              <a:t>VA imaged Computer Obtainment</a:t>
            </a:r>
          </a:p>
          <a:p>
            <a:pPr>
              <a:lnSpc>
                <a:spcPct val="150000"/>
              </a:lnSpc>
            </a:pPr>
            <a:r>
              <a:rPr lang="en-US" dirty="0">
                <a:latin typeface="Arial" panose="020B0604020202020204" pitchFamily="34" charset="0"/>
                <a:cs typeface="Arial" panose="020B0604020202020204" pitchFamily="34" charset="0"/>
              </a:rPr>
              <a:t>BVA Responsibilities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9971148"/>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79807" y="2221713"/>
            <a:ext cx="7498801"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Claims Management System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September 2024</a:t>
            </a:r>
          </a:p>
        </p:txBody>
      </p:sp>
    </p:spTree>
    <p:extLst>
      <p:ext uri="{BB962C8B-B14F-4D97-AF65-F5344CB8AC3E}">
        <p14:creationId xmlns:p14="http://schemas.microsoft.com/office/powerpoint/2010/main" val="3810894393"/>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9898"/>
            <a:ext cx="4188652" cy="521762"/>
          </a:xfrm>
        </p:spPr>
        <p:txBody>
          <a:bodyPr rtlCol="0">
            <a:noAutofit/>
          </a:bodyPr>
          <a:lstStyle/>
          <a:p>
            <a:pPr>
              <a:defRPr/>
            </a:pPr>
            <a:r>
              <a:rPr lang="en-US" sz="4000" b="1" dirty="0">
                <a:latin typeface="Times New Roman" panose="02020603050405020304" pitchFamily="18" charset="0"/>
                <a:cs typeface="Times New Roman" panose="02020603050405020304" pitchFamily="18" charset="0"/>
              </a:rPr>
              <a:t>Lesson Objectives</a:t>
            </a:r>
            <a:endParaRPr lang="en-US" sz="40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6147" name="Content Placeholder 2"/>
          <p:cNvSpPr>
            <a:spLocks noGrp="1"/>
          </p:cNvSpPr>
          <p:nvPr>
            <p:ph idx="1"/>
          </p:nvPr>
        </p:nvSpPr>
        <p:spPr>
          <a:xfrm>
            <a:off x="464231" y="1547442"/>
            <a:ext cx="10986868" cy="4557934"/>
          </a:xfrm>
        </p:spPr>
        <p:txBody>
          <a:bodyPr>
            <a:normAutofit/>
          </a:bodyPr>
          <a:lstStyle/>
          <a:p>
            <a:pPr>
              <a:lnSpc>
                <a:spcPct val="100000"/>
              </a:lnSpc>
              <a:defRPr/>
            </a:pPr>
            <a:r>
              <a:rPr lang="en-US" altLang="en-US" dirty="0">
                <a:cs typeface="Times New Roman" panose="02020603050405020304" pitchFamily="18" charset="0"/>
              </a:rPr>
              <a:t>What’s new with TVB</a:t>
            </a:r>
          </a:p>
          <a:p>
            <a:pPr>
              <a:lnSpc>
                <a:spcPct val="100000"/>
              </a:lnSpc>
              <a:defRPr/>
            </a:pPr>
            <a:r>
              <a:rPr lang="en-US" altLang="en-US" dirty="0">
                <a:cs typeface="Times New Roman" panose="02020603050405020304" pitchFamily="18" charset="0"/>
              </a:rPr>
              <a:t>The New Veteran Home Screen</a:t>
            </a:r>
          </a:p>
          <a:p>
            <a:pPr>
              <a:lnSpc>
                <a:spcPct val="100000"/>
              </a:lnSpc>
              <a:defRPr/>
            </a:pPr>
            <a:r>
              <a:rPr lang="en-US" altLang="en-US" dirty="0">
                <a:cs typeface="Times New Roman" panose="02020603050405020304" pitchFamily="18" charset="0"/>
              </a:rPr>
              <a:t>How to access “The old TVB”</a:t>
            </a:r>
          </a:p>
          <a:p>
            <a:pPr>
              <a:lnSpc>
                <a:spcPct val="100000"/>
              </a:lnSpc>
              <a:defRPr/>
            </a:pPr>
            <a:r>
              <a:rPr lang="en-US" altLang="en-US" dirty="0">
                <a:cs typeface="Times New Roman" panose="02020603050405020304" pitchFamily="18" charset="0"/>
              </a:rPr>
              <a:t>How to upload documents</a:t>
            </a:r>
          </a:p>
          <a:p>
            <a:pPr>
              <a:lnSpc>
                <a:spcPct val="100000"/>
              </a:lnSpc>
              <a:defRPr/>
            </a:pPr>
            <a:r>
              <a:rPr lang="en-US" altLang="en-US" dirty="0">
                <a:cs typeface="Times New Roman" panose="02020603050405020304" pitchFamily="18" charset="0"/>
              </a:rPr>
              <a:t>The New Claim Home Screen</a:t>
            </a:r>
          </a:p>
          <a:p>
            <a:pPr>
              <a:lnSpc>
                <a:spcPct val="100000"/>
              </a:lnSpc>
              <a:defRPr/>
            </a:pPr>
            <a:endParaRPr lang="en-US" altLang="en-US" sz="2400" dirty="0">
              <a:cs typeface="Times New Roman" panose="02020603050405020304" pitchFamily="18" charset="0"/>
            </a:endParaRPr>
          </a:p>
          <a:p>
            <a:pPr>
              <a:lnSpc>
                <a:spcPct val="100000"/>
              </a:lnSpc>
              <a:defRPr/>
            </a:pPr>
            <a:endParaRPr lang="en-US" altLang="en-US" sz="2400" dirty="0">
              <a:cs typeface="Times New Roman" panose="02020603050405020304" pitchFamily="18" charset="0"/>
            </a:endParaRPr>
          </a:p>
          <a:p>
            <a:pPr>
              <a:lnSpc>
                <a:spcPct val="100000"/>
              </a:lnSpc>
              <a:defRPr/>
            </a:pPr>
            <a:endParaRPr lang="en-US" altLang="en-US" sz="2400" dirty="0">
              <a:cs typeface="Times New Roman" panose="02020603050405020304" pitchFamily="18" charset="0"/>
            </a:endParaRPr>
          </a:p>
          <a:p>
            <a:pPr>
              <a:lnSpc>
                <a:spcPct val="100000"/>
              </a:lnSpc>
              <a:defRPr/>
            </a:pPr>
            <a:endParaRPr lang="en-US" altLang="en-US" sz="2400" dirty="0">
              <a:cs typeface="Times New Roman" panose="02020603050405020304" pitchFamily="18" charset="0"/>
            </a:endParaRPr>
          </a:p>
          <a:p>
            <a:pPr>
              <a:lnSpc>
                <a:spcPct val="100000"/>
              </a:lnSpc>
              <a:defRPr/>
            </a:pPr>
            <a:endParaRPr lang="en-US" altLang="en-US" sz="2400" dirty="0">
              <a:cs typeface="Times New Roman" panose="02020603050405020304" pitchFamily="18" charset="0"/>
            </a:endParaRPr>
          </a:p>
          <a:p>
            <a:pPr>
              <a:lnSpc>
                <a:spcPct val="100000"/>
              </a:lnSpc>
              <a:defRPr/>
            </a:pPr>
            <a:endParaRPr lang="en-US" altLang="en-US" sz="2400" dirty="0">
              <a:cs typeface="Times New Roman" panose="02020603050405020304" pitchFamily="18" charset="0"/>
            </a:endParaRPr>
          </a:p>
          <a:p>
            <a:pPr eaLnBrk="1" hangingPunct="1">
              <a:lnSpc>
                <a:spcPct val="100000"/>
              </a:lnSpc>
              <a:defRPr/>
            </a:pPr>
            <a:endParaRPr lang="en-US" altLang="en-US" sz="4200" dirty="0">
              <a:cs typeface="Times New Roman" panose="02020603050405020304" pitchFamily="18" charset="0"/>
            </a:endParaRPr>
          </a:p>
          <a:p>
            <a:pPr marL="0" indent="0">
              <a:buNone/>
              <a:defRPr/>
            </a:pPr>
            <a:endParaRPr lang="en-US" altLang="en-US" sz="2100" dirty="0"/>
          </a:p>
        </p:txBody>
      </p:sp>
      <p:sp>
        <p:nvSpPr>
          <p:cNvPr id="6148" name="Slide Number Placeholder 3"/>
          <p:cNvSpPr>
            <a:spLocks noGrp="1"/>
          </p:cNvSpPr>
          <p:nvPr>
            <p:ph type="sldNum" sz="quarter" idx="12"/>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2400">
                <a:solidFill>
                  <a:schemeClr val="tx1"/>
                </a:solidFill>
                <a:latin typeface="Calibri" panose="020F0502020204030204" pitchFamily="34" charset="0"/>
              </a:defRPr>
            </a:lvl1pPr>
            <a:lvl2pPr marL="557213" indent="-214313">
              <a:spcBef>
                <a:spcPct val="20000"/>
              </a:spcBef>
              <a:buFont typeface="Arial" panose="020B0604020202020204" pitchFamily="34" charset="0"/>
              <a:buChar char="–"/>
              <a:defRPr sz="2100">
                <a:solidFill>
                  <a:schemeClr val="tx1"/>
                </a:solidFill>
                <a:latin typeface="Calibri" panose="020F0502020204030204" pitchFamily="34" charset="0"/>
              </a:defRPr>
            </a:lvl2pPr>
            <a:lvl3pPr marL="857250" indent="-171450">
              <a:spcBef>
                <a:spcPct val="20000"/>
              </a:spcBef>
              <a:buFont typeface="Arial" panose="020B0604020202020204" pitchFamily="34" charset="0"/>
              <a:buChar char="•"/>
              <a:defRPr sz="1800">
                <a:solidFill>
                  <a:schemeClr val="tx1"/>
                </a:solidFill>
                <a:latin typeface="Calibri" panose="020F0502020204030204" pitchFamily="34" charset="0"/>
              </a:defRPr>
            </a:lvl3pPr>
            <a:lvl4pPr marL="1200150" indent="-171450">
              <a:spcBef>
                <a:spcPct val="20000"/>
              </a:spcBef>
              <a:buFont typeface="Arial" panose="020B0604020202020204" pitchFamily="34" charset="0"/>
              <a:buChar char="–"/>
              <a:defRPr sz="1500">
                <a:solidFill>
                  <a:schemeClr val="tx1"/>
                </a:solidFill>
                <a:latin typeface="Calibri" panose="020F0502020204030204" pitchFamily="34" charset="0"/>
              </a:defRPr>
            </a:lvl4pPr>
            <a:lvl5pPr marL="1543050" indent="-171450">
              <a:spcBef>
                <a:spcPct val="20000"/>
              </a:spcBef>
              <a:buFont typeface="Arial" panose="020B0604020202020204" pitchFamily="34" charset="0"/>
              <a:buChar char="»"/>
              <a:defRPr sz="1500">
                <a:solidFill>
                  <a:schemeClr val="tx1"/>
                </a:solidFill>
                <a:latin typeface="Calibri" panose="020F0502020204030204" pitchFamily="34" charset="0"/>
              </a:defRPr>
            </a:lvl5pPr>
            <a:lvl6pPr marL="18859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6pPr>
            <a:lvl7pPr marL="22288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7pPr>
            <a:lvl8pPr marL="25717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8pPr>
            <a:lvl9pPr marL="2914650" indent="-171450" eaLnBrk="0" fontAlgn="base" hangingPunct="0">
              <a:spcBef>
                <a:spcPct val="20000"/>
              </a:spcBef>
              <a:spcAft>
                <a:spcPct val="0"/>
              </a:spcAft>
              <a:buFont typeface="Arial" panose="020B0604020202020204" pitchFamily="34" charset="0"/>
              <a:buChar char="»"/>
              <a:defRPr sz="15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D6DE287A-F147-4743-8801-2BF03EED09A2}" type="slidenum">
              <a:rPr kumimoji="0" lang="en-US" altLang="en-US" sz="2000" b="0" i="0" u="none" strike="noStrike" kern="1200" cap="none" spc="0" normalizeH="0" baseline="0" noProof="0">
                <a:ln>
                  <a:noFill/>
                </a:ln>
                <a:solidFill>
                  <a:prstClr val="black">
                    <a:lumMod val="50000"/>
                    <a:lumOff val="50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268</a:t>
            </a:fld>
            <a:endParaRPr kumimoji="0" lang="en-US" altLang="en-US" sz="2000" b="0" i="0" u="none" strike="noStrike" kern="1200" cap="none" spc="0" normalizeH="0" baseline="0" noProof="0" dirty="0">
              <a:ln>
                <a:noFill/>
              </a:ln>
              <a:solidFill>
                <a:prstClr val="black">
                  <a:lumMod val="50000"/>
                  <a:lumOff val="50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403648088"/>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0" y="5654138"/>
            <a:ext cx="12562450" cy="1325563"/>
          </a:xfrm>
        </p:spPr>
        <p:txBody>
          <a:bodyPr>
            <a:noAutofit/>
          </a:bodyPr>
          <a:lstStyle/>
          <a:p>
            <a:pPr marL="0" indent="0">
              <a:lnSpc>
                <a:spcPct val="150000"/>
              </a:lnSpc>
              <a:buNone/>
            </a:pPr>
            <a:r>
              <a:rPr lang="en-US" sz="2800"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32606"/>
            <a:ext cx="5366930" cy="708366"/>
          </a:xfrm>
        </p:spPr>
        <p:txBody>
          <a:bodyPr>
            <a:normAutofit/>
          </a:bodyPr>
          <a:lstStyle/>
          <a:p>
            <a:r>
              <a:rPr lang="en-US" sz="4000" b="1" dirty="0">
                <a:latin typeface="Times New Roman" panose="02020603050405020304" pitchFamily="18" charset="0"/>
                <a:cs typeface="Times New Roman" panose="02020603050405020304" pitchFamily="18" charset="0"/>
              </a:rPr>
              <a:t>What’s New with TVB?</a:t>
            </a:r>
          </a:p>
        </p:txBody>
      </p:sp>
      <p:sp>
        <p:nvSpPr>
          <p:cNvPr id="7" name="TextBox 6">
            <a:extLst>
              <a:ext uri="{FF2B5EF4-FFF2-40B4-BE49-F238E27FC236}">
                <a16:creationId xmlns:a16="http://schemas.microsoft.com/office/drawing/2014/main" id="{97C44995-A874-9007-B73E-2AF5D39A9D76}"/>
              </a:ext>
            </a:extLst>
          </p:cNvPr>
          <p:cNvSpPr txBox="1"/>
          <p:nvPr/>
        </p:nvSpPr>
        <p:spPr>
          <a:xfrm>
            <a:off x="729673" y="1437816"/>
            <a:ext cx="10786569" cy="553997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4.0 was released in spring 2024 and with it came some quality-of-life improvements such 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Updated tabbing on the 21-526EZ Form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warning will be provided if a claim package has non-PDF Documents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Added the “Send to VA” Button to the document and form page for all forms.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USE CAUTION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this button as it does not allow you to review your work before being sent to VA.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F1F33457-B964-4B3F-6DEB-F1CE66C69B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281711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p:txBody>
          <a:bodyPr/>
          <a:lstStyle/>
          <a:p>
            <a:r>
              <a:rPr lang="en-US" sz="4000" dirty="0"/>
              <a:t>FAQ: How to Appeal a Waiver Decision ?</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5" name="Picture 4">
            <a:extLst>
              <a:ext uri="{FF2B5EF4-FFF2-40B4-BE49-F238E27FC236}">
                <a16:creationId xmlns:a16="http://schemas.microsoft.com/office/drawing/2014/main" id="{93D39DCE-7BA7-DE97-B392-C06FF6889F91}"/>
              </a:ext>
            </a:extLst>
          </p:cNvPr>
          <p:cNvPicPr>
            <a:picLocks noChangeAspect="1"/>
          </p:cNvPicPr>
          <p:nvPr/>
        </p:nvPicPr>
        <p:blipFill>
          <a:blip r:embed="rId3"/>
          <a:stretch>
            <a:fillRect/>
          </a:stretch>
        </p:blipFill>
        <p:spPr>
          <a:xfrm>
            <a:off x="481368" y="2015711"/>
            <a:ext cx="11229264" cy="2362200"/>
          </a:xfrm>
          <a:prstGeom prst="rect">
            <a:avLst/>
          </a:prstGeom>
          <a:ln w="12700">
            <a:solidFill>
              <a:srgbClr val="003F72"/>
            </a:solidFill>
          </a:ln>
        </p:spPr>
      </p:pic>
      <p:sp>
        <p:nvSpPr>
          <p:cNvPr id="9" name="Rectangle 8">
            <a:extLst>
              <a:ext uri="{FF2B5EF4-FFF2-40B4-BE49-F238E27FC236}">
                <a16:creationId xmlns:a16="http://schemas.microsoft.com/office/drawing/2014/main" id="{6A77CA55-FA7A-9F32-FB96-61A82789CA2D}"/>
              </a:ext>
            </a:extLst>
          </p:cNvPr>
          <p:cNvSpPr/>
          <p:nvPr/>
        </p:nvSpPr>
        <p:spPr>
          <a:xfrm>
            <a:off x="2019300" y="4648200"/>
            <a:ext cx="8153400" cy="1524000"/>
          </a:xfrm>
          <a:prstGeom prst="rect">
            <a:avLst/>
          </a:prstGeom>
          <a:solidFill>
            <a:srgbClr val="D63A31">
              <a:lumMod val="75000"/>
            </a:srgbClr>
          </a:solidFill>
          <a:ln w="12700" cap="flat" cmpd="sng" algn="ctr">
            <a:solidFill>
              <a:srgbClr val="D63A31">
                <a:shade val="50000"/>
              </a:srgbClr>
            </a:solidFill>
            <a:prstDash val="solid"/>
            <a:miter lim="800000"/>
          </a:ln>
          <a:effectLst>
            <a:outerShdw blurRad="50800" dist="38100" dir="8100000" algn="tr" rotWithShape="0">
              <a:prstClr val="black">
                <a:alpha val="40000"/>
              </a:prstClr>
            </a:outerShdw>
          </a:effectLst>
          <a:scene3d>
            <a:camera prst="orthographicFront"/>
            <a:lightRig rig="threePt" dir="t"/>
          </a:scene3d>
          <a:sp3d>
            <a:bevelT/>
          </a:sp3d>
        </p:spPr>
        <p:txBody>
          <a:bodyPr anchor="ct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prstClr val="white"/>
                </a:solidFill>
                <a:effectLst/>
                <a:uLnTx/>
                <a:uFillTx/>
                <a:latin typeface="Calibri"/>
                <a:ea typeface="+mn-ea"/>
                <a:cs typeface="Arial" panose="020B0604020202020204" pitchFamily="34" charset="0"/>
              </a:rPr>
              <a:t>*** Veterans should not use VA form 10182, 20-0996, or 20-0995 to appeal a waiver decision with DMC***</a:t>
            </a:r>
          </a:p>
          <a:p>
            <a:pPr marL="0" marR="0" lvl="1" indent="0" algn="ctr" defTabSz="914400" rtl="0" eaLnBrk="1" fontAlgn="auto" latinLnBrk="0" hangingPunct="1">
              <a:lnSpc>
                <a:spcPct val="90000"/>
              </a:lnSpc>
              <a:spcBef>
                <a:spcPts val="0"/>
              </a:spcBef>
              <a:spcAft>
                <a:spcPts val="0"/>
              </a:spcAft>
              <a:buClrTx/>
              <a:buSzTx/>
              <a:buFontTx/>
              <a:buNone/>
              <a:tabLst/>
              <a:defRPr/>
            </a:pPr>
            <a:endPar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1" name="TextBox 10">
            <a:extLst>
              <a:ext uri="{FF2B5EF4-FFF2-40B4-BE49-F238E27FC236}">
                <a16:creationId xmlns:a16="http://schemas.microsoft.com/office/drawing/2014/main" id="{E22FE5EB-0277-A9D5-519F-8028AE51CA2F}"/>
              </a:ext>
            </a:extLst>
          </p:cNvPr>
          <p:cNvSpPr txBox="1"/>
          <p:nvPr/>
        </p:nvSpPr>
        <p:spPr>
          <a:xfrm>
            <a:off x="353136" y="1371600"/>
            <a:ext cx="1092446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3F72"/>
                </a:solidFill>
                <a:effectLst/>
                <a:uLnTx/>
                <a:uFillTx/>
                <a:latin typeface="Calibri"/>
                <a:ea typeface="+mn-ea"/>
                <a:cs typeface="+mn-cs"/>
              </a:rPr>
              <a:t>Language from Committee on Waivers and  Compromises (COWC) letter:</a:t>
            </a:r>
          </a:p>
        </p:txBody>
      </p:sp>
    </p:spTree>
    <p:extLst>
      <p:ext uri="{BB962C8B-B14F-4D97-AF65-F5344CB8AC3E}">
        <p14:creationId xmlns:p14="http://schemas.microsoft.com/office/powerpoint/2010/main" val="1868635172"/>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0" y="5654138"/>
            <a:ext cx="12562450" cy="1325563"/>
          </a:xfrm>
        </p:spPr>
        <p:txBody>
          <a:bodyPr>
            <a:noAutofit/>
          </a:bodyPr>
          <a:lstStyle/>
          <a:p>
            <a:pPr marL="0" indent="0">
              <a:lnSpc>
                <a:spcPct val="150000"/>
              </a:lnSpc>
              <a:buNone/>
            </a:pPr>
            <a:r>
              <a:rPr lang="en-US" sz="2800" dirty="0">
                <a:latin typeface="Times New Roman" panose="02020603050405020304" pitchFamily="18" charset="0"/>
                <a:cs typeface="Times New Roman" panose="02020603050405020304" pitchFamily="18" charset="0"/>
              </a:rPr>
              <a:t>	</a:t>
            </a:r>
          </a:p>
          <a:p>
            <a:pPr marL="0" indent="0">
              <a:buNone/>
            </a:pP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p:txBody>
      </p:sp>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83522"/>
            <a:ext cx="5367524" cy="6301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What’s New with TVB?</a:t>
            </a:r>
          </a:p>
        </p:txBody>
      </p:sp>
      <p:sp>
        <p:nvSpPr>
          <p:cNvPr id="7" name="TextBox 6">
            <a:extLst>
              <a:ext uri="{FF2B5EF4-FFF2-40B4-BE49-F238E27FC236}">
                <a16:creationId xmlns:a16="http://schemas.microsoft.com/office/drawing/2014/main" id="{97C44995-A874-9007-B73E-2AF5D39A9D76}"/>
              </a:ext>
            </a:extLst>
          </p:cNvPr>
          <p:cNvSpPr txBox="1"/>
          <p:nvPr/>
        </p:nvSpPr>
        <p:spPr>
          <a:xfrm>
            <a:off x="729673" y="1437816"/>
            <a:ext cx="10786569" cy="458587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 form 21-0781 now allows for 1,250 characters in field 14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Allowed multiple values to be selected in field 20A for VA form 21P-530EZ</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Updated the Veteran Page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Updated the Claim page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F1F33457-B964-4B3F-6DEB-F1CE66C69B0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5519052"/>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58335"/>
            <a:ext cx="6980194" cy="580261"/>
          </a:xfrm>
        </p:spPr>
        <p:txBody>
          <a:bodyPr>
            <a:normAutofit fontScale="90000"/>
          </a:bodyPr>
          <a:lstStyle/>
          <a:p>
            <a:r>
              <a:rPr lang="en-US" sz="4000" b="1" dirty="0">
                <a:latin typeface="Times New Roman" panose="02020603050405020304" pitchFamily="18" charset="0"/>
                <a:cs typeface="Times New Roman" panose="02020603050405020304" pitchFamily="18" charset="0"/>
              </a:rPr>
              <a:t>The New Veteran Home Screen</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9" name="Picture 8" descr="A screenshot of a computer&#10;&#10;Description automatically generated">
            <a:extLst>
              <a:ext uri="{FF2B5EF4-FFF2-40B4-BE49-F238E27FC236}">
                <a16:creationId xmlns:a16="http://schemas.microsoft.com/office/drawing/2014/main" id="{36089925-FBBE-7B30-A598-6D64A6AD4E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044" y="1343818"/>
            <a:ext cx="9599673" cy="5393074"/>
          </a:xfrm>
          <a:prstGeom prst="rect">
            <a:avLst/>
          </a:prstGeom>
        </p:spPr>
      </p:pic>
    </p:spTree>
    <p:extLst>
      <p:ext uri="{BB962C8B-B14F-4D97-AF65-F5344CB8AC3E}">
        <p14:creationId xmlns:p14="http://schemas.microsoft.com/office/powerpoint/2010/main" val="1267765672"/>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63310"/>
            <a:ext cx="7228388" cy="5777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The New Veteran Home Screen</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rotWithShape="1">
          <a:blip r:embed="rId3"/>
          <a:srcRect r="26817"/>
          <a:stretch/>
        </p:blipFill>
        <p:spPr>
          <a:xfrm>
            <a:off x="5351477" y="1603447"/>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627321" y="1765005"/>
            <a:ext cx="4412512"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Veteran Home Screen has been updated with Tiles to allow faster access to pages with the Veteran’s Folder</a:t>
            </a:r>
          </a:p>
        </p:txBody>
      </p:sp>
    </p:spTree>
    <p:extLst>
      <p:ext uri="{BB962C8B-B14F-4D97-AF65-F5344CB8AC3E}">
        <p14:creationId xmlns:p14="http://schemas.microsoft.com/office/powerpoint/2010/main" val="3401473226"/>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34713"/>
            <a:ext cx="5864953" cy="4634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Accessing the “Old TVB”</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rotWithShape="1">
          <a:blip r:embed="rId3"/>
          <a:srcRect r="26817"/>
          <a:stretch/>
        </p:blipFill>
        <p:spPr>
          <a:xfrm>
            <a:off x="5351477" y="1435285"/>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333034" y="3341550"/>
            <a:ext cx="4412512" cy="28623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access the Veteran's folder also know as the “Old TVB” click on the Blue Edit Veteran Button </a:t>
            </a:r>
          </a:p>
        </p:txBody>
      </p:sp>
      <p:sp>
        <p:nvSpPr>
          <p:cNvPr id="11" name="Arrow: Right 10">
            <a:extLst>
              <a:ext uri="{FF2B5EF4-FFF2-40B4-BE49-F238E27FC236}">
                <a16:creationId xmlns:a16="http://schemas.microsoft.com/office/drawing/2014/main" id="{68AAB60F-5FEB-7F3C-44F5-D463C2B49342}"/>
              </a:ext>
            </a:extLst>
          </p:cNvPr>
          <p:cNvSpPr/>
          <p:nvPr/>
        </p:nvSpPr>
        <p:spPr>
          <a:xfrm>
            <a:off x="1996967" y="1931659"/>
            <a:ext cx="3247692" cy="948176"/>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w="0"/>
                <a:solidFill>
                  <a:prstClr val="black"/>
                </a:solidFill>
                <a:effectLst>
                  <a:outerShdw blurRad="38100" dist="19050" dir="2700000" algn="tl" rotWithShape="0">
                    <a:prstClr val="black">
                      <a:alpha val="40000"/>
                    </a:prstClr>
                  </a:outerShdw>
                </a:effectLst>
                <a:uLnTx/>
                <a:uFillTx/>
                <a:latin typeface="Times New Roman" panose="02020603050405020304" pitchFamily="18" charset="0"/>
                <a:ea typeface="+mn-ea"/>
                <a:cs typeface="Times New Roman" panose="02020603050405020304" pitchFamily="18" charset="0"/>
              </a:rPr>
              <a:t>Edit Veteran </a:t>
            </a:r>
          </a:p>
        </p:txBody>
      </p:sp>
    </p:spTree>
    <p:extLst>
      <p:ext uri="{BB962C8B-B14F-4D97-AF65-F5344CB8AC3E}">
        <p14:creationId xmlns:p14="http://schemas.microsoft.com/office/powerpoint/2010/main" val="1220467412"/>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28548"/>
            <a:ext cx="5199351" cy="487931"/>
          </a:xfrm>
        </p:spPr>
        <p:txBody>
          <a:bodyPr>
            <a:normAutofit fontScale="90000"/>
          </a:bodyPr>
          <a:lstStyle/>
          <a:p>
            <a:r>
              <a:rPr lang="en-US" sz="4000" b="1" dirty="0">
                <a:latin typeface="Times New Roman" panose="02020603050405020304" pitchFamily="18" charset="0"/>
                <a:cs typeface="Times New Roman" panose="02020603050405020304" pitchFamily="18" charset="0"/>
              </a:rPr>
              <a:t>Uploading Documents</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rotWithShape="1">
          <a:blip r:embed="rId3"/>
          <a:srcRect r="26817"/>
          <a:stretch/>
        </p:blipFill>
        <p:spPr>
          <a:xfrm>
            <a:off x="5351477" y="1435285"/>
            <a:ext cx="6225699" cy="4780122"/>
          </a:xfrm>
          <a:prstGeom prst="rect">
            <a:avLst/>
          </a:prstGeom>
        </p:spPr>
      </p:pic>
      <p:sp>
        <p:nvSpPr>
          <p:cNvPr id="6" name="TextBox 5">
            <a:extLst>
              <a:ext uri="{FF2B5EF4-FFF2-40B4-BE49-F238E27FC236}">
                <a16:creationId xmlns:a16="http://schemas.microsoft.com/office/drawing/2014/main" id="{7C121681-69C2-743E-3582-E58F7371C98B}"/>
              </a:ext>
            </a:extLst>
          </p:cNvPr>
          <p:cNvSpPr txBox="1"/>
          <p:nvPr/>
        </p:nvSpPr>
        <p:spPr>
          <a:xfrm>
            <a:off x="580571" y="1741714"/>
            <a:ext cx="477090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Despite one of the tiles on the Veteran’s Home Screen being called Documents; users are not able to upload documents from this Tab and instead must access the document page from the  “Old TVB”</a:t>
            </a:r>
          </a:p>
        </p:txBody>
      </p:sp>
    </p:spTree>
    <p:extLst>
      <p:ext uri="{BB962C8B-B14F-4D97-AF65-F5344CB8AC3E}">
        <p14:creationId xmlns:p14="http://schemas.microsoft.com/office/powerpoint/2010/main" val="2213733929"/>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63575"/>
            <a:ext cx="7056938" cy="4634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Uploading Document into TVB</a:t>
            </a:r>
          </a:p>
        </p:txBody>
      </p:sp>
      <p:pic>
        <p:nvPicPr>
          <p:cNvPr id="3" name="Picture 2">
            <a:extLst>
              <a:ext uri="{FF2B5EF4-FFF2-40B4-BE49-F238E27FC236}">
                <a16:creationId xmlns:a16="http://schemas.microsoft.com/office/drawing/2014/main" id="{688123DC-A264-2C52-A514-4B2009E05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48041" y="1877162"/>
            <a:ext cx="10876260" cy="1500512"/>
          </a:xfrm>
          <a:prstGeom prst="rect">
            <a:avLst/>
          </a:prstGeom>
        </p:spPr>
      </p:pic>
      <p:sp>
        <p:nvSpPr>
          <p:cNvPr id="5" name="TextBox 4">
            <a:extLst>
              <a:ext uri="{FF2B5EF4-FFF2-40B4-BE49-F238E27FC236}">
                <a16:creationId xmlns:a16="http://schemas.microsoft.com/office/drawing/2014/main" id="{E240BD8A-85C3-EE6E-C9BA-A718A1A20D0C}"/>
              </a:ext>
            </a:extLst>
          </p:cNvPr>
          <p:cNvSpPr txBox="1"/>
          <p:nvPr/>
        </p:nvSpPr>
        <p:spPr>
          <a:xfrm>
            <a:off x="116114" y="1396497"/>
            <a:ext cx="1195977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in the Veteran Folder, clicking on the Document tab takes users to the Document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7" name="Rectangle 6">
            <a:extLst>
              <a:ext uri="{FF2B5EF4-FFF2-40B4-BE49-F238E27FC236}">
                <a16:creationId xmlns:a16="http://schemas.microsoft.com/office/drawing/2014/main" id="{A5D87821-657F-C6B2-47E8-5FAD5ADBFFEC}"/>
              </a:ext>
            </a:extLst>
          </p:cNvPr>
          <p:cNvSpPr/>
          <p:nvPr/>
        </p:nvSpPr>
        <p:spPr>
          <a:xfrm>
            <a:off x="5776218" y="2986546"/>
            <a:ext cx="682172" cy="346880"/>
          </a:xfrm>
          <a:prstGeom prst="rect">
            <a:avLst/>
          </a:prstGeom>
          <a:noFill/>
          <a:ln w="98425">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56A70659-016B-780D-1269-C43A802D74A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600" y="4424313"/>
            <a:ext cx="8178800" cy="2374900"/>
          </a:xfrm>
          <a:prstGeom prst="rect">
            <a:avLst/>
          </a:prstGeom>
        </p:spPr>
      </p:pic>
      <p:sp>
        <p:nvSpPr>
          <p:cNvPr id="10" name="TextBox 9">
            <a:extLst>
              <a:ext uri="{FF2B5EF4-FFF2-40B4-BE49-F238E27FC236}">
                <a16:creationId xmlns:a16="http://schemas.microsoft.com/office/drawing/2014/main" id="{3F4F025B-6169-3230-1D8A-FF02CE3FD60C}"/>
              </a:ext>
            </a:extLst>
          </p:cNvPr>
          <p:cNvSpPr txBox="1"/>
          <p:nvPr/>
        </p:nvSpPr>
        <p:spPr>
          <a:xfrm>
            <a:off x="1504335" y="3539615"/>
            <a:ext cx="918824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inside the Document page users can either drag the files into the box or press +New </a:t>
            </a:r>
          </a:p>
        </p:txBody>
      </p:sp>
    </p:spTree>
    <p:extLst>
      <p:ext uri="{BB962C8B-B14F-4D97-AF65-F5344CB8AC3E}">
        <p14:creationId xmlns:p14="http://schemas.microsoft.com/office/powerpoint/2010/main" val="2563019275"/>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69370"/>
            <a:ext cx="5943874" cy="422616"/>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rotWithShape="1">
          <a:blip r:embed="rId3"/>
          <a:srcRect r="26817"/>
          <a:stretch/>
        </p:blipFill>
        <p:spPr>
          <a:xfrm>
            <a:off x="5351477" y="1435285"/>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333033" y="1586331"/>
            <a:ext cx="4880097"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begin the process of subbing a claim through TVB click the New Claim Tile which will take users to the Claim Tab Page.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DC25FE52-913E-3226-CAAA-BD65E61B1F6B}"/>
              </a:ext>
            </a:extLst>
          </p:cNvPr>
          <p:cNvSpPr/>
          <p:nvPr/>
        </p:nvSpPr>
        <p:spPr>
          <a:xfrm>
            <a:off x="10447283" y="2364828"/>
            <a:ext cx="1129893" cy="1064172"/>
          </a:xfrm>
          <a:prstGeom prst="rect">
            <a:avLst/>
          </a:prstGeom>
          <a:noFill/>
          <a:ln w="136525">
            <a:solidFill>
              <a:srgbClr val="FFFF0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712154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09556"/>
            <a:ext cx="5927271" cy="553245"/>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a:t>
            </a:r>
            <a:endParaRPr lang="en-US" sz="4000" dirty="0">
              <a:latin typeface="Times New Roman" panose="02020603050405020304" pitchFamily="18" charset="0"/>
              <a:cs typeface="Times New Roman" panose="02020603050405020304" pitchFamily="18" charset="0"/>
            </a:endParaRPr>
          </a:p>
        </p:txBody>
      </p:sp>
      <p:sp>
        <p:nvSpPr>
          <p:cNvPr id="5" name="Content Placeholder 4">
            <a:extLst>
              <a:ext uri="{FF2B5EF4-FFF2-40B4-BE49-F238E27FC236}">
                <a16:creationId xmlns:a16="http://schemas.microsoft.com/office/drawing/2014/main" id="{9AFB5F57-8EE6-E369-37DE-D56AD5890599}"/>
              </a:ext>
            </a:extLst>
          </p:cNvPr>
          <p:cNvSpPr>
            <a:spLocks noGrp="1"/>
          </p:cNvSpPr>
          <p:nvPr>
            <p:ph idx="1"/>
          </p:nvPr>
        </p:nvSpPr>
        <p:spPr>
          <a:xfrm>
            <a:off x="838200" y="986179"/>
            <a:ext cx="10515600" cy="4351338"/>
          </a:xfrm>
        </p:spPr>
        <p:txBody>
          <a:bodyPr/>
          <a:lstStyle/>
          <a:p>
            <a:pPr marL="0" indent="0">
              <a:buNone/>
            </a:pPr>
            <a:endParaRPr lang="en-US" dirty="0">
              <a:cs typeface="Times New Roman" panose="02020603050405020304" pitchFamily="18" charset="0"/>
            </a:endParaRPr>
          </a:p>
          <a:p>
            <a:pPr marL="0" indent="0" algn="ctr">
              <a:buNone/>
            </a:pPr>
            <a:endParaRPr lang="en-US" sz="3000" dirty="0">
              <a:cs typeface="Times New Roman" panose="02020603050405020304" pitchFamily="18" charset="0"/>
            </a:endParaRPr>
          </a:p>
          <a:p>
            <a:pPr marL="0" indent="0" algn="ctr">
              <a:buNone/>
            </a:pPr>
            <a:endParaRPr lang="en-US" sz="3000" dirty="0">
              <a:cs typeface="Times New Roman" panose="02020603050405020304" pitchFamily="18" charset="0"/>
            </a:endParaRPr>
          </a:p>
          <a:p>
            <a:pPr marL="0" indent="0" algn="ctr">
              <a:buNone/>
            </a:pPr>
            <a:r>
              <a:rPr lang="en-US" sz="3000" dirty="0">
                <a:cs typeface="Times New Roman" panose="02020603050405020304" pitchFamily="18" charset="0"/>
              </a:rPr>
              <a:t>**Please note the word </a:t>
            </a:r>
            <a:r>
              <a:rPr lang="en-US" sz="3000" b="1" dirty="0">
                <a:cs typeface="Times New Roman" panose="02020603050405020304" pitchFamily="18" charset="0"/>
              </a:rPr>
              <a:t>“Claim” </a:t>
            </a:r>
            <a:r>
              <a:rPr lang="en-US" sz="3000" dirty="0">
                <a:cs typeface="Times New Roman" panose="02020603050405020304" pitchFamily="18" charset="0"/>
              </a:rPr>
              <a:t>in TVB refers to any item being sent to VA through TVB including medical records or a 21-4138**</a:t>
            </a:r>
          </a:p>
        </p:txBody>
      </p:sp>
      <p:sp>
        <p:nvSpPr>
          <p:cNvPr id="2" name="Slide Number Placeholder 1">
            <a:extLst>
              <a:ext uri="{FF2B5EF4-FFF2-40B4-BE49-F238E27FC236}">
                <a16:creationId xmlns:a16="http://schemas.microsoft.com/office/drawing/2014/main" id="{13CD16CC-25BE-61BA-E697-2BA8DA24E31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25683035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a:extLst>
              <a:ext uri="{FF2B5EF4-FFF2-40B4-BE49-F238E27FC236}">
                <a16:creationId xmlns:a16="http://schemas.microsoft.com/office/drawing/2014/main" id="{854F39A1-754A-D3DF-6BF7-48E4E9C7CD87}"/>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6025808" y="1518145"/>
            <a:ext cx="5655832" cy="3309031"/>
          </a:xfrm>
        </p:spPr>
      </p:pic>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87727"/>
            <a:ext cx="5715000" cy="556113"/>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a:t>
            </a:r>
            <a:endParaRPr lang="en-US" sz="40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9C808DCF-9491-C7BC-CD4E-053F4219857A}"/>
              </a:ext>
            </a:extLst>
          </p:cNvPr>
          <p:cNvSpPr txBox="1"/>
          <p:nvPr/>
        </p:nvSpPr>
        <p:spPr>
          <a:xfrm>
            <a:off x="334535" y="1343818"/>
            <a:ext cx="5545269" cy="49398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the Claim Tab Page users will need to select the correct choices from the required fields. TVB automatically populates to the most frequently options.</a:t>
            </a: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Type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Compensation, DIC, Education, NSC Pension etc.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Status</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Active, HLR, ITF, Supplemental claim and Incomplete claim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Status Date: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Date the claim was generated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Save: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Saves the pages and allows users to advance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2" name="Slide Number Placeholder 1">
            <a:extLst>
              <a:ext uri="{FF2B5EF4-FFF2-40B4-BE49-F238E27FC236}">
                <a16:creationId xmlns:a16="http://schemas.microsoft.com/office/drawing/2014/main" id="{0D44037C-3EC5-5009-AFE1-26BA9E66F2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97815613"/>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69369"/>
            <a:ext cx="4428038" cy="447109"/>
          </a:xfrm>
        </p:spPr>
        <p:txBody>
          <a:bodyPr>
            <a:normAutofit fontScale="90000"/>
          </a:bodyPr>
          <a:lstStyle/>
          <a:p>
            <a:r>
              <a:rPr lang="en-US" sz="4200" b="1" dirty="0">
                <a:latin typeface="Times New Roman" panose="02020603050405020304" pitchFamily="18" charset="0"/>
                <a:cs typeface="Times New Roman" panose="02020603050405020304" pitchFamily="18" charset="0"/>
              </a:rPr>
              <a:t>Claim Status </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49" y="1613118"/>
            <a:ext cx="6995919" cy="63401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default setting for Claim Status is Active but be sure to select the correct choice for the claim being sent to 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Active: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21-526EZ, 686C, 21P-530, 10-10EZ,    21P-527EZ, 21P-534EZ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Higher Level Review: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20-0996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Intent to File: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21-0966</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Supplemental Claim: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20-0995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Incomplete claim: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21-22 and any other documents or supporting forms submitted to VA</a:t>
            </a:r>
            <a:endPar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40269" y="1614170"/>
            <a:ext cx="4362451" cy="3335281"/>
          </a:xfrm>
          <a:prstGeom prst="rect">
            <a:avLst/>
          </a:prstGeom>
        </p:spPr>
      </p:pic>
    </p:spTree>
    <p:extLst>
      <p:ext uri="{BB962C8B-B14F-4D97-AF65-F5344CB8AC3E}">
        <p14:creationId xmlns:p14="http://schemas.microsoft.com/office/powerpoint/2010/main" val="1386959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p:txBody>
          <a:bodyPr/>
          <a:lstStyle/>
          <a:p>
            <a:r>
              <a:rPr lang="en-US" sz="4000" dirty="0"/>
              <a:t>Appealing a Waiver Decision continued</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graphicFrame>
        <p:nvGraphicFramePr>
          <p:cNvPr id="7" name="Table 3">
            <a:extLst>
              <a:ext uri="{FF2B5EF4-FFF2-40B4-BE49-F238E27FC236}">
                <a16:creationId xmlns:a16="http://schemas.microsoft.com/office/drawing/2014/main" id="{605B2C5A-8973-3A83-16FE-2AF7B7EE1D4A}"/>
              </a:ext>
            </a:extLst>
          </p:cNvPr>
          <p:cNvGraphicFramePr>
            <a:graphicFrameLocks noGrp="1"/>
          </p:cNvGraphicFramePr>
          <p:nvPr/>
        </p:nvGraphicFramePr>
        <p:xfrm>
          <a:off x="228600" y="1295400"/>
          <a:ext cx="11811001" cy="4754880"/>
        </p:xfrm>
        <a:graphic>
          <a:graphicData uri="http://schemas.openxmlformats.org/drawingml/2006/table">
            <a:tbl>
              <a:tblPr firstRow="1" bandRow="1">
                <a:tableStyleId>{5C22544A-7EE6-4342-B048-85BDC9FD1C3A}</a:tableStyleId>
              </a:tblPr>
              <a:tblGrid>
                <a:gridCol w="1315173">
                  <a:extLst>
                    <a:ext uri="{9D8B030D-6E8A-4147-A177-3AD203B41FA5}">
                      <a16:colId xmlns:a16="http://schemas.microsoft.com/office/drawing/2014/main" val="2689704011"/>
                    </a:ext>
                  </a:extLst>
                </a:gridCol>
                <a:gridCol w="2172639">
                  <a:extLst>
                    <a:ext uri="{9D8B030D-6E8A-4147-A177-3AD203B41FA5}">
                      <a16:colId xmlns:a16="http://schemas.microsoft.com/office/drawing/2014/main" val="756637451"/>
                    </a:ext>
                  </a:extLst>
                </a:gridCol>
                <a:gridCol w="2774396">
                  <a:extLst>
                    <a:ext uri="{9D8B030D-6E8A-4147-A177-3AD203B41FA5}">
                      <a16:colId xmlns:a16="http://schemas.microsoft.com/office/drawing/2014/main" val="162555571"/>
                    </a:ext>
                  </a:extLst>
                </a:gridCol>
                <a:gridCol w="3049110">
                  <a:extLst>
                    <a:ext uri="{9D8B030D-6E8A-4147-A177-3AD203B41FA5}">
                      <a16:colId xmlns:a16="http://schemas.microsoft.com/office/drawing/2014/main" val="2701386423"/>
                    </a:ext>
                  </a:extLst>
                </a:gridCol>
                <a:gridCol w="2499683">
                  <a:extLst>
                    <a:ext uri="{9D8B030D-6E8A-4147-A177-3AD203B41FA5}">
                      <a16:colId xmlns:a16="http://schemas.microsoft.com/office/drawing/2014/main" val="546863239"/>
                    </a:ext>
                  </a:extLst>
                </a:gridCol>
              </a:tblGrid>
              <a:tr h="762000">
                <a:tc>
                  <a:txBody>
                    <a:bodyPr/>
                    <a:lstStyle/>
                    <a:p>
                      <a:pPr algn="ctr"/>
                      <a:r>
                        <a:rPr lang="en-US" sz="2400" b="1" dirty="0">
                          <a:latin typeface="Arial" panose="020B0604020202020204" pitchFamily="34" charset="0"/>
                          <a:cs typeface="Arial" panose="020B0604020202020204" pitchFamily="34" charset="0"/>
                        </a:rPr>
                        <a:t>Send to</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F72"/>
                    </a:solidFill>
                  </a:tcPr>
                </a:tc>
                <a:tc>
                  <a:txBody>
                    <a:bodyPr/>
                    <a:lstStyle/>
                    <a:p>
                      <a:pPr algn="ctr"/>
                      <a:r>
                        <a:rPr lang="en-US" sz="2400" b="1" dirty="0">
                          <a:latin typeface="Arial" panose="020B0604020202020204" pitchFamily="34" charset="0"/>
                          <a:cs typeface="Arial" panose="020B0604020202020204" pitchFamily="34" charset="0"/>
                        </a:rPr>
                        <a:t>Form to use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F72"/>
                    </a:solidFill>
                  </a:tcPr>
                </a:tc>
                <a:tc>
                  <a:txBody>
                    <a:bodyPr/>
                    <a:lstStyle/>
                    <a:p>
                      <a:pPr algn="ctr"/>
                      <a:r>
                        <a:rPr lang="en-US" sz="2400" b="1" dirty="0">
                          <a:latin typeface="Arial" panose="020B0604020202020204" pitchFamily="34" charset="0"/>
                          <a:cs typeface="Arial" panose="020B0604020202020204" pitchFamily="34" charset="0"/>
                        </a:rPr>
                        <a:t>Info to include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F72"/>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latin typeface="Arial" panose="020B0604020202020204" pitchFamily="34" charset="0"/>
                          <a:cs typeface="Arial" panose="020B0604020202020204" pitchFamily="34" charset="0"/>
                        </a:rPr>
                        <a:t>Reviewed by</a:t>
                      </a:r>
                    </a:p>
                    <a:p>
                      <a:pPr algn="ctr"/>
                      <a:endParaRPr lang="en-US" sz="2400" b="1" dirty="0">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F72"/>
                    </a:solidFill>
                  </a:tcPr>
                </a:tc>
                <a:tc>
                  <a:txBody>
                    <a:bodyPr/>
                    <a:lstStyle/>
                    <a:p>
                      <a:pPr algn="ctr"/>
                      <a:r>
                        <a:rPr lang="en-US" sz="2400" b="1" dirty="0">
                          <a:latin typeface="Arial" panose="020B0604020202020204" pitchFamily="34" charset="0"/>
                          <a:cs typeface="Arial" panose="020B0604020202020204" pitchFamily="34" charset="0"/>
                        </a:rPr>
                        <a:t>Stops collection?</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003F72"/>
                    </a:solidFill>
                  </a:tcPr>
                </a:tc>
                <a:extLst>
                  <a:ext uri="{0D108BD9-81ED-4DB2-BD59-A6C34878D82A}">
                    <a16:rowId xmlns:a16="http://schemas.microsoft.com/office/drawing/2014/main" val="3274388960"/>
                  </a:ext>
                </a:extLst>
              </a:tr>
              <a:tr h="1905000">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DMC</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None- request must be in writing</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Indicate request is for reconsideration of waiver decision,   include support for reconsideration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50000"/>
                            </a:schemeClr>
                          </a:solidFill>
                          <a:latin typeface="Calibri" panose="020F0502020204030204" pitchFamily="34" charset="0"/>
                          <a:cs typeface="Calibri" panose="020F0502020204030204" pitchFamily="34" charset="0"/>
                        </a:rPr>
                        <a:t>COWC</a:t>
                      </a:r>
                    </a:p>
                    <a:p>
                      <a:pPr algn="ctr"/>
                      <a:endParaRPr lang="en-US" sz="2400" b="1" dirty="0">
                        <a:solidFill>
                          <a:schemeClr val="accent1">
                            <a:lumMod val="50000"/>
                          </a:schemeClr>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No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873482449"/>
                  </a:ext>
                </a:extLst>
              </a:tr>
              <a:tr h="2011680">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BVA</a:t>
                      </a:r>
                    </a:p>
                  </a:txBody>
                  <a:tcPr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VA Form 10182</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Complete form including signature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chemeClr val="accent1">
                              <a:lumMod val="50000"/>
                            </a:schemeClr>
                          </a:solidFill>
                          <a:latin typeface="Calibri" panose="020F0502020204030204" pitchFamily="34" charset="0"/>
                          <a:cs typeface="Calibri" panose="020F0502020204030204" pitchFamily="34" charset="0"/>
                        </a:rPr>
                        <a:t>Board of Veterans Appeals</a:t>
                      </a:r>
                    </a:p>
                    <a:p>
                      <a:pPr algn="ctr"/>
                      <a:endParaRPr lang="en-US" sz="2400" b="1" dirty="0">
                        <a:solidFill>
                          <a:schemeClr val="accent1">
                            <a:lumMod val="50000"/>
                          </a:schemeClr>
                        </a:solidFill>
                        <a:latin typeface="Calibri" panose="020F0502020204030204" pitchFamily="34" charset="0"/>
                        <a:cs typeface="Calibri" panose="020F050202020403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2400" b="1" dirty="0">
                          <a:solidFill>
                            <a:schemeClr val="accent1">
                              <a:lumMod val="50000"/>
                            </a:schemeClr>
                          </a:solidFill>
                          <a:latin typeface="Calibri" panose="020F0502020204030204" pitchFamily="34" charset="0"/>
                          <a:cs typeface="Calibri" panose="020F0502020204030204" pitchFamily="34" charset="0"/>
                        </a:rPr>
                        <a:t>No</a:t>
                      </a:r>
                    </a:p>
                  </a:txBody>
                  <a:tcPr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69345365"/>
                  </a:ext>
                </a:extLst>
              </a:tr>
            </a:tbl>
          </a:graphicData>
        </a:graphic>
      </p:graphicFrame>
    </p:spTree>
    <p:extLst>
      <p:ext uri="{BB962C8B-B14F-4D97-AF65-F5344CB8AC3E}">
        <p14:creationId xmlns:p14="http://schemas.microsoft.com/office/powerpoint/2010/main" val="842446937"/>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84872"/>
            <a:ext cx="6297660" cy="456176"/>
          </a:xfrm>
        </p:spPr>
        <p:txBody>
          <a:bodyPr>
            <a:normAutofit fontScale="90000"/>
          </a:bodyPr>
          <a:lstStyle/>
          <a:p>
            <a:r>
              <a:rPr lang="en-US" sz="4000" b="1" dirty="0">
                <a:latin typeface="Times New Roman" panose="02020603050405020304" pitchFamily="18" charset="0"/>
                <a:cs typeface="Times New Roman" panose="02020603050405020304" pitchFamily="18" charset="0"/>
              </a:rPr>
              <a:t>The Claim Home Screen</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a:blip r:embed="rId3">
            <a:extLst>
              <a:ext uri="{28A0092B-C50C-407E-A947-70E740481C1C}">
                <a14:useLocalDpi xmlns:a14="http://schemas.microsoft.com/office/drawing/2010/main" val="0"/>
              </a:ext>
            </a:extLst>
          </a:blip>
          <a:srcRect t="1414" b="1414"/>
          <a:stretch/>
        </p:blipFill>
        <p:spPr>
          <a:xfrm>
            <a:off x="5351477" y="1603447"/>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627321" y="1765005"/>
            <a:ext cx="441251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a Claim has been created the first page shown is the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Home Screen</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This page contains tiles to various pages within the Claim folder. </a:t>
            </a:r>
          </a:p>
        </p:txBody>
      </p:sp>
    </p:spTree>
    <p:extLst>
      <p:ext uri="{BB962C8B-B14F-4D97-AF65-F5344CB8AC3E}">
        <p14:creationId xmlns:p14="http://schemas.microsoft.com/office/powerpoint/2010/main" val="142517343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04056"/>
            <a:ext cx="4607653" cy="528752"/>
          </a:xfrm>
        </p:spPr>
        <p:txBody>
          <a:bodyPr>
            <a:normAutofit fontScale="90000"/>
          </a:bodyPr>
          <a:lstStyle/>
          <a:p>
            <a:r>
              <a:rPr lang="en-US" sz="4000" b="1" dirty="0">
                <a:latin typeface="Times New Roman" panose="02020603050405020304" pitchFamily="18" charset="0"/>
                <a:cs typeface="Times New Roman" panose="02020603050405020304" pitchFamily="18" charset="0"/>
              </a:rPr>
              <a:t>Generating A Form</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a:blip r:embed="rId3">
            <a:extLst>
              <a:ext uri="{28A0092B-C50C-407E-A947-70E740481C1C}">
                <a14:useLocalDpi xmlns:a14="http://schemas.microsoft.com/office/drawing/2010/main" val="0"/>
              </a:ext>
            </a:extLst>
          </a:blip>
          <a:srcRect t="1414" b="1414"/>
          <a:stretch/>
        </p:blipFill>
        <p:spPr>
          <a:xfrm>
            <a:off x="5351477" y="1603447"/>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499730" y="1607351"/>
            <a:ext cx="476338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Depending on the type of claim selected, (Compensation, DIC, Education) The Claim Home Screen will populate with the four most frequently  used forms associated with that claim type. </a:t>
            </a:r>
          </a:p>
        </p:txBody>
      </p:sp>
      <p:sp>
        <p:nvSpPr>
          <p:cNvPr id="5" name="Rectangle 4">
            <a:extLst>
              <a:ext uri="{FF2B5EF4-FFF2-40B4-BE49-F238E27FC236}">
                <a16:creationId xmlns:a16="http://schemas.microsoft.com/office/drawing/2014/main" id="{D06D29D6-1515-2528-7554-E9FE1335DBC2}"/>
              </a:ext>
            </a:extLst>
          </p:cNvPr>
          <p:cNvSpPr/>
          <p:nvPr/>
        </p:nvSpPr>
        <p:spPr>
          <a:xfrm>
            <a:off x="6062146" y="5179769"/>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BAD8D943-92FD-D1B6-A602-464F457EFAF5}"/>
              </a:ext>
            </a:extLst>
          </p:cNvPr>
          <p:cNvSpPr/>
          <p:nvPr/>
        </p:nvSpPr>
        <p:spPr>
          <a:xfrm>
            <a:off x="10240748" y="5137240"/>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664073BA-DF11-3D25-088D-70BE5529E66C}"/>
              </a:ext>
            </a:extLst>
          </p:cNvPr>
          <p:cNvSpPr/>
          <p:nvPr/>
        </p:nvSpPr>
        <p:spPr>
          <a:xfrm>
            <a:off x="8858505" y="5147870"/>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95CB4C37-5677-D1CF-802C-13E10B657610}"/>
              </a:ext>
            </a:extLst>
          </p:cNvPr>
          <p:cNvSpPr/>
          <p:nvPr/>
        </p:nvSpPr>
        <p:spPr>
          <a:xfrm>
            <a:off x="7465642" y="5158502"/>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6466702"/>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04056"/>
            <a:ext cx="4681131" cy="512424"/>
          </a:xfrm>
        </p:spPr>
        <p:txBody>
          <a:bodyPr>
            <a:normAutofit fontScale="90000"/>
          </a:bodyPr>
          <a:lstStyle/>
          <a:p>
            <a:r>
              <a:rPr lang="en-US" sz="4000" b="1" dirty="0">
                <a:latin typeface="Times New Roman" panose="02020603050405020304" pitchFamily="18" charset="0"/>
                <a:cs typeface="Times New Roman" panose="02020603050405020304" pitchFamily="18" charset="0"/>
              </a:rPr>
              <a:t>Generating A Form</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a:blip r:embed="rId3">
            <a:extLst>
              <a:ext uri="{28A0092B-C50C-407E-A947-70E740481C1C}">
                <a14:useLocalDpi xmlns:a14="http://schemas.microsoft.com/office/drawing/2010/main" val="0"/>
              </a:ext>
            </a:extLst>
          </a:blip>
          <a:srcRect t="1414" b="1414"/>
          <a:stretch/>
        </p:blipFill>
        <p:spPr>
          <a:xfrm>
            <a:off x="5351477" y="1603447"/>
            <a:ext cx="6225699" cy="4780122"/>
          </a:xfrm>
          <a:prstGeom prst="rect">
            <a:avLst/>
          </a:prstGeom>
        </p:spPr>
      </p:pic>
      <p:sp>
        <p:nvSpPr>
          <p:cNvPr id="10" name="TextBox 9">
            <a:extLst>
              <a:ext uri="{FF2B5EF4-FFF2-40B4-BE49-F238E27FC236}">
                <a16:creationId xmlns:a16="http://schemas.microsoft.com/office/drawing/2014/main" id="{83F9AF69-FF18-183B-83A1-5532170231F7}"/>
              </a:ext>
            </a:extLst>
          </p:cNvPr>
          <p:cNvSpPr txBox="1"/>
          <p:nvPr/>
        </p:nvSpPr>
        <p:spPr>
          <a:xfrm>
            <a:off x="499730" y="1607351"/>
            <a:ext cx="4763386" cy="507831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generate a form in TVB click on the Generate Form Tile form the Claim Home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Alternatively, users can select from one of the four populated forms</a:t>
            </a:r>
          </a:p>
        </p:txBody>
      </p:sp>
      <p:sp>
        <p:nvSpPr>
          <p:cNvPr id="3" name="Rectangle 2">
            <a:extLst>
              <a:ext uri="{FF2B5EF4-FFF2-40B4-BE49-F238E27FC236}">
                <a16:creationId xmlns:a16="http://schemas.microsoft.com/office/drawing/2014/main" id="{E70FDAA8-D7F8-87CB-0087-60D7B6C8DD81}"/>
              </a:ext>
            </a:extLst>
          </p:cNvPr>
          <p:cNvSpPr/>
          <p:nvPr/>
        </p:nvSpPr>
        <p:spPr>
          <a:xfrm>
            <a:off x="7483366" y="3825888"/>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9416696"/>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36713"/>
            <a:ext cx="5456738" cy="471602"/>
          </a:xfrm>
        </p:spPr>
        <p:txBody>
          <a:bodyPr>
            <a:normAutofit fontScale="90000"/>
          </a:bodyPr>
          <a:lstStyle/>
          <a:p>
            <a:r>
              <a:rPr lang="en-US" sz="4000" b="1" dirty="0">
                <a:latin typeface="Times New Roman" panose="02020603050405020304" pitchFamily="18" charset="0"/>
                <a:cs typeface="Times New Roman" panose="02020603050405020304" pitchFamily="18" charset="0"/>
              </a:rPr>
              <a:t>Generating a Form</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5C2CA757-D316-71F8-F7F2-6E83A2F01F3C}"/>
              </a:ext>
            </a:extLst>
          </p:cNvPr>
          <p:cNvPicPr>
            <a:picLocks noChangeAspect="1"/>
          </p:cNvPicPr>
          <p:nvPr/>
        </p:nvPicPr>
        <p:blipFill rotWithShape="1">
          <a:blip r:embed="rId3">
            <a:extLst>
              <a:ext uri="{28A0092B-C50C-407E-A947-70E740481C1C}">
                <a14:useLocalDpi xmlns:a14="http://schemas.microsoft.com/office/drawing/2010/main" val="0"/>
              </a:ext>
            </a:extLst>
          </a:blip>
          <a:srcRect r="26695" b="64649"/>
          <a:stretch/>
        </p:blipFill>
        <p:spPr>
          <a:xfrm>
            <a:off x="6995710" y="1605784"/>
            <a:ext cx="5056745" cy="3707201"/>
          </a:xfrm>
          <a:prstGeom prst="rect">
            <a:avLst/>
          </a:prstGeom>
        </p:spPr>
      </p:pic>
      <p:sp>
        <p:nvSpPr>
          <p:cNvPr id="6" name="TextBox 5">
            <a:extLst>
              <a:ext uri="{FF2B5EF4-FFF2-40B4-BE49-F238E27FC236}">
                <a16:creationId xmlns:a16="http://schemas.microsoft.com/office/drawing/2014/main" id="{5FFD86F9-DE30-F1F6-E8A6-9044C37CC161}"/>
              </a:ext>
            </a:extLst>
          </p:cNvPr>
          <p:cNvSpPr txBox="1"/>
          <p:nvPr/>
        </p:nvSpPr>
        <p:spPr>
          <a:xfrm>
            <a:off x="661012" y="1605784"/>
            <a:ext cx="5165630"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a user hits the Generate Form Tile, a new screen appears with two required fields: Document Type and Document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 Type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Allows users to select the form by either clicking the drop-down window or by typing in the form name.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 Name</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Names the document being generated.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finished click </a:t>
            </a: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Generate Form</a:t>
            </a:r>
          </a:p>
        </p:txBody>
      </p:sp>
      <p:pic>
        <p:nvPicPr>
          <p:cNvPr id="9" name="Picture 8" descr="A screenshot of a computer screen&#10;&#10;Description automatically generated">
            <a:extLst>
              <a:ext uri="{FF2B5EF4-FFF2-40B4-BE49-F238E27FC236}">
                <a16:creationId xmlns:a16="http://schemas.microsoft.com/office/drawing/2014/main" id="{5663685D-C6DF-861C-85EA-D4887F8C0FD0}"/>
              </a:ext>
            </a:extLst>
          </p:cNvPr>
          <p:cNvPicPr>
            <a:picLocks noChangeAspect="1"/>
          </p:cNvPicPr>
          <p:nvPr/>
        </p:nvPicPr>
        <p:blipFill rotWithShape="1">
          <a:blip r:embed="rId4">
            <a:extLst>
              <a:ext uri="{28A0092B-C50C-407E-A947-70E740481C1C}">
                <a14:useLocalDpi xmlns:a14="http://schemas.microsoft.com/office/drawing/2010/main" val="0"/>
              </a:ext>
            </a:extLst>
          </a:blip>
          <a:srcRect t="63070"/>
          <a:stretch/>
        </p:blipFill>
        <p:spPr>
          <a:xfrm>
            <a:off x="7017744" y="5288094"/>
            <a:ext cx="3898373" cy="767823"/>
          </a:xfrm>
          <a:prstGeom prst="rect">
            <a:avLst/>
          </a:prstGeom>
        </p:spPr>
      </p:pic>
    </p:spTree>
    <p:extLst>
      <p:ext uri="{BB962C8B-B14F-4D97-AF65-F5344CB8AC3E}">
        <p14:creationId xmlns:p14="http://schemas.microsoft.com/office/powerpoint/2010/main" val="484956412"/>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36713"/>
            <a:ext cx="5391424" cy="4634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Editing The New Form</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10" name="TextBox 9">
            <a:extLst>
              <a:ext uri="{FF2B5EF4-FFF2-40B4-BE49-F238E27FC236}">
                <a16:creationId xmlns:a16="http://schemas.microsoft.com/office/drawing/2014/main" id="{83F9AF69-FF18-183B-83A1-5532170231F7}"/>
              </a:ext>
            </a:extLst>
          </p:cNvPr>
          <p:cNvSpPr txBox="1"/>
          <p:nvPr/>
        </p:nvSpPr>
        <p:spPr>
          <a:xfrm>
            <a:off x="616811" y="1607351"/>
            <a:ext cx="4412512" cy="39703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the form is generated, it can be edited by hovering over the 3 vertical dots and clicking </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Edit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descr="A screenshot of a computer&#10;&#10;Description automatically generated">
            <a:extLst>
              <a:ext uri="{FF2B5EF4-FFF2-40B4-BE49-F238E27FC236}">
                <a16:creationId xmlns:a16="http://schemas.microsoft.com/office/drawing/2014/main" id="{13D1F53C-757B-FEE5-1917-9FC92F816B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094" y="1471450"/>
            <a:ext cx="5586657" cy="5264588"/>
          </a:xfrm>
          <a:prstGeom prst="rect">
            <a:avLst/>
          </a:prstGeom>
        </p:spPr>
      </p:pic>
      <p:sp>
        <p:nvSpPr>
          <p:cNvPr id="3" name="Rectangle 2">
            <a:extLst>
              <a:ext uri="{FF2B5EF4-FFF2-40B4-BE49-F238E27FC236}">
                <a16:creationId xmlns:a16="http://schemas.microsoft.com/office/drawing/2014/main" id="{7C13FA6E-C25F-76F0-3A8C-1B8F63AEC673}"/>
              </a:ext>
            </a:extLst>
          </p:cNvPr>
          <p:cNvSpPr/>
          <p:nvPr/>
        </p:nvSpPr>
        <p:spPr>
          <a:xfrm>
            <a:off x="11195343" y="4506651"/>
            <a:ext cx="238539" cy="437321"/>
          </a:xfrm>
          <a:prstGeom prst="rect">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316967"/>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95120"/>
            <a:ext cx="5380264" cy="512424"/>
          </a:xfrm>
        </p:spPr>
        <p:txBody>
          <a:bodyPr>
            <a:normAutofit fontScale="90000"/>
          </a:bodyPr>
          <a:lstStyle/>
          <a:p>
            <a:r>
              <a:rPr lang="en-US" sz="4000" b="1" dirty="0">
                <a:latin typeface="Times New Roman" panose="02020603050405020304" pitchFamily="18" charset="0"/>
                <a:cs typeface="Times New Roman" panose="02020603050405020304" pitchFamily="18" charset="0"/>
              </a:rPr>
              <a:t>Editing The New Form</a:t>
            </a:r>
          </a:p>
        </p:txBody>
      </p:sp>
      <p:sp>
        <p:nvSpPr>
          <p:cNvPr id="3" name="Content Placeholder 2">
            <a:extLst>
              <a:ext uri="{FF2B5EF4-FFF2-40B4-BE49-F238E27FC236}">
                <a16:creationId xmlns:a16="http://schemas.microsoft.com/office/drawing/2014/main" id="{3C4941CC-6C42-594C-2AFA-98AEC6DA8616}"/>
              </a:ext>
            </a:extLst>
          </p:cNvPr>
          <p:cNvSpPr>
            <a:spLocks noGrp="1"/>
          </p:cNvSpPr>
          <p:nvPr>
            <p:ph idx="1"/>
          </p:nvPr>
        </p:nvSpPr>
        <p:spPr>
          <a:xfrm>
            <a:off x="574159" y="1343818"/>
            <a:ext cx="11233528" cy="1325563"/>
          </a:xfrm>
        </p:spPr>
        <p:txBody>
          <a:bodyPr>
            <a:normAutofit fontScale="25000" lnSpcReduction="20000"/>
          </a:bodyPr>
          <a:lstStyle/>
          <a:p>
            <a:pPr marL="0" indent="0">
              <a:buNone/>
            </a:pPr>
            <a:r>
              <a:rPr lang="en-US" sz="14400" b="1" dirty="0">
                <a:cs typeface="Times New Roman" panose="02020603050405020304" pitchFamily="18" charset="0"/>
              </a:rPr>
              <a:t>At the bottom of the page you will see 4 symbols:</a:t>
            </a:r>
          </a:p>
          <a:p>
            <a:pPr marL="0" indent="0">
              <a:buNone/>
            </a:pPr>
            <a:endParaRPr lang="en-US" sz="800" dirty="0">
              <a:cs typeface="Times New Roman" panose="02020603050405020304" pitchFamily="18" charset="0"/>
            </a:endParaRPr>
          </a:p>
          <a:p>
            <a:pPr marL="0" indent="0">
              <a:buNone/>
            </a:pPr>
            <a:endParaRPr lang="en-US" sz="11200" dirty="0">
              <a:cs typeface="Times New Roman" panose="02020603050405020304" pitchFamily="18" charset="0"/>
            </a:endParaRPr>
          </a:p>
          <a:p>
            <a:pPr marL="0" indent="0">
              <a:buNone/>
            </a:pPr>
            <a:endParaRPr lang="en-US" sz="11200"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r>
              <a:rPr lang="en-US" sz="9600" b="1" dirty="0">
                <a:cs typeface="Times New Roman" panose="02020603050405020304" pitchFamily="18" charset="0"/>
              </a:rPr>
              <a:t>Add Signature	Add Barcode	Highlight	  Redact</a:t>
            </a:r>
          </a:p>
        </p:txBody>
      </p:sp>
      <p:pic>
        <p:nvPicPr>
          <p:cNvPr id="6" name="Picture 5" descr="Graphical user interface, text, application&#10;&#10;Description automatically generated">
            <a:extLst>
              <a:ext uri="{FF2B5EF4-FFF2-40B4-BE49-F238E27FC236}">
                <a16:creationId xmlns:a16="http://schemas.microsoft.com/office/drawing/2014/main" id="{4A100DE7-0FC8-5509-5B5E-707083D58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513" y="2645195"/>
            <a:ext cx="8418293" cy="3261473"/>
          </a:xfrm>
          <a:prstGeom prst="rect">
            <a:avLst/>
          </a:prstGeom>
        </p:spPr>
      </p:pic>
      <p:cxnSp>
        <p:nvCxnSpPr>
          <p:cNvPr id="8" name="Straight Arrow Connector 7">
            <a:extLst>
              <a:ext uri="{FF2B5EF4-FFF2-40B4-BE49-F238E27FC236}">
                <a16:creationId xmlns:a16="http://schemas.microsoft.com/office/drawing/2014/main" id="{CE8CFAE1-2C24-596F-E10B-A1D998C0EC1B}"/>
              </a:ext>
            </a:extLst>
          </p:cNvPr>
          <p:cNvCxnSpPr>
            <a:cxnSpLocks/>
          </p:cNvCxnSpPr>
          <p:nvPr/>
        </p:nvCxnSpPr>
        <p:spPr>
          <a:xfrm flipV="1">
            <a:off x="2074127" y="5138057"/>
            <a:ext cx="1527202" cy="110799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15">
            <a:extLst>
              <a:ext uri="{FF2B5EF4-FFF2-40B4-BE49-F238E27FC236}">
                <a16:creationId xmlns:a16="http://schemas.microsoft.com/office/drawing/2014/main" id="{3DF15529-510E-EAC1-336F-903BDFBD64E1}"/>
              </a:ext>
            </a:extLst>
          </p:cNvPr>
          <p:cNvCxnSpPr>
            <a:cxnSpLocks/>
          </p:cNvCxnSpPr>
          <p:nvPr/>
        </p:nvCxnSpPr>
        <p:spPr>
          <a:xfrm flipH="1" flipV="1">
            <a:off x="4323928" y="5247249"/>
            <a:ext cx="125409" cy="99880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Straight Arrow Connector 17">
            <a:extLst>
              <a:ext uri="{FF2B5EF4-FFF2-40B4-BE49-F238E27FC236}">
                <a16:creationId xmlns:a16="http://schemas.microsoft.com/office/drawing/2014/main" id="{015564BD-75EF-ECAB-B051-20F1B42CB304}"/>
              </a:ext>
            </a:extLst>
          </p:cNvPr>
          <p:cNvCxnSpPr>
            <a:cxnSpLocks/>
          </p:cNvCxnSpPr>
          <p:nvPr/>
        </p:nvCxnSpPr>
        <p:spPr>
          <a:xfrm flipH="1" flipV="1">
            <a:off x="5046528" y="5138057"/>
            <a:ext cx="1168742" cy="128924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Straight Arrow Connector 19">
            <a:extLst>
              <a:ext uri="{FF2B5EF4-FFF2-40B4-BE49-F238E27FC236}">
                <a16:creationId xmlns:a16="http://schemas.microsoft.com/office/drawing/2014/main" id="{F2FD1D52-0EDA-BC8A-E613-7BA0DF7EFA38}"/>
              </a:ext>
            </a:extLst>
          </p:cNvPr>
          <p:cNvCxnSpPr>
            <a:cxnSpLocks/>
          </p:cNvCxnSpPr>
          <p:nvPr/>
        </p:nvCxnSpPr>
        <p:spPr>
          <a:xfrm flipH="1" flipV="1">
            <a:off x="5687122" y="4917688"/>
            <a:ext cx="2329827" cy="13283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 name="Slide Number Placeholder 1">
            <a:extLst>
              <a:ext uri="{FF2B5EF4-FFF2-40B4-BE49-F238E27FC236}">
                <a16:creationId xmlns:a16="http://schemas.microsoft.com/office/drawing/2014/main" id="{D51D5594-AB48-935D-F95B-C6AF181FD8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369077790"/>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19848"/>
            <a:ext cx="5380264" cy="455274"/>
          </a:xfrm>
        </p:spPr>
        <p:txBody>
          <a:bodyPr>
            <a:normAutofit fontScale="90000"/>
          </a:bodyPr>
          <a:lstStyle/>
          <a:p>
            <a:r>
              <a:rPr lang="en-US" sz="4000" b="1" dirty="0">
                <a:latin typeface="Times New Roman" panose="02020603050405020304" pitchFamily="18" charset="0"/>
                <a:cs typeface="Times New Roman" panose="02020603050405020304" pitchFamily="18" charset="0"/>
              </a:rPr>
              <a:t>Signing The New Form</a:t>
            </a:r>
          </a:p>
        </p:txBody>
      </p:sp>
      <p:sp>
        <p:nvSpPr>
          <p:cNvPr id="3" name="Content Placeholder 2">
            <a:extLst>
              <a:ext uri="{FF2B5EF4-FFF2-40B4-BE49-F238E27FC236}">
                <a16:creationId xmlns:a16="http://schemas.microsoft.com/office/drawing/2014/main" id="{3C4941CC-6C42-594C-2AFA-98AEC6DA8616}"/>
              </a:ext>
            </a:extLst>
          </p:cNvPr>
          <p:cNvSpPr>
            <a:spLocks noGrp="1"/>
          </p:cNvSpPr>
          <p:nvPr>
            <p:ph idx="1"/>
          </p:nvPr>
        </p:nvSpPr>
        <p:spPr>
          <a:xfrm>
            <a:off x="838200" y="1393236"/>
            <a:ext cx="11043683" cy="1872478"/>
          </a:xfrm>
        </p:spPr>
        <p:txBody>
          <a:bodyPr>
            <a:normAutofit/>
          </a:bodyPr>
          <a:lstStyle/>
          <a:p>
            <a:pPr marL="0" indent="0">
              <a:buNone/>
            </a:pPr>
            <a:r>
              <a:rPr lang="en-US" dirty="0">
                <a:cs typeface="Times New Roman" panose="02020603050405020304" pitchFamily="18" charset="0"/>
              </a:rPr>
              <a:t>Once the form is complete, it will need to be signed. To do this click “Add Signature” which will pop up the signature box. </a:t>
            </a:r>
          </a:p>
          <a:p>
            <a:pPr marL="0" indent="0">
              <a:buNone/>
            </a:pPr>
            <a:r>
              <a:rPr lang="en-US" dirty="0">
                <a:cs typeface="Times New Roman" panose="02020603050405020304" pitchFamily="18" charset="0"/>
              </a:rPr>
              <a:t>In the signature box you can either manually create a signature using your mouse or upload a </a:t>
            </a:r>
            <a:r>
              <a:rPr lang="en-US" b="1" u="sng" dirty="0">
                <a:cs typeface="Times New Roman" panose="02020603050405020304" pitchFamily="18" charset="0"/>
              </a:rPr>
              <a:t>signature image</a:t>
            </a:r>
            <a:r>
              <a:rPr lang="en-US" dirty="0">
                <a:cs typeface="Times New Roman" panose="02020603050405020304" pitchFamily="18" charset="0"/>
              </a:rPr>
              <a:t>. Once finished click save.</a:t>
            </a: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a:p>
            <a:pPr marL="0" indent="0">
              <a:buNone/>
            </a:pPr>
            <a:endParaRPr lang="en-US" dirty="0">
              <a:cs typeface="Times New Roman" panose="02020603050405020304" pitchFamily="18" charset="0"/>
            </a:endParaRPr>
          </a:p>
        </p:txBody>
      </p:sp>
      <p:pic>
        <p:nvPicPr>
          <p:cNvPr id="6" name="Picture 5">
            <a:extLst>
              <a:ext uri="{FF2B5EF4-FFF2-40B4-BE49-F238E27FC236}">
                <a16:creationId xmlns:a16="http://schemas.microsoft.com/office/drawing/2014/main" id="{4A100DE7-0FC8-5509-5B5E-707083D58D9E}"/>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63570" y="3265714"/>
            <a:ext cx="6123595" cy="2763976"/>
          </a:xfrm>
          <a:prstGeom prst="rect">
            <a:avLst/>
          </a:prstGeom>
        </p:spPr>
      </p:pic>
      <p:pic>
        <p:nvPicPr>
          <p:cNvPr id="5" name="Picture 4" descr="Graphical user interface, text, application, email&#10;&#10;Description automatically generated">
            <a:extLst>
              <a:ext uri="{FF2B5EF4-FFF2-40B4-BE49-F238E27FC236}">
                <a16:creationId xmlns:a16="http://schemas.microsoft.com/office/drawing/2014/main" id="{62791E34-3DE7-3C0D-F9FE-5CD8192CC114}"/>
              </a:ext>
            </a:extLst>
          </p:cNvPr>
          <p:cNvPicPr>
            <a:picLocks noChangeAspect="1"/>
          </p:cNvPicPr>
          <p:nvPr/>
        </p:nvPicPr>
        <p:blipFill rotWithShape="1">
          <a:blip r:embed="rId3">
            <a:extLst>
              <a:ext uri="{28A0092B-C50C-407E-A947-70E740481C1C}">
                <a14:useLocalDpi xmlns:a14="http://schemas.microsoft.com/office/drawing/2010/main" val="0"/>
              </a:ext>
            </a:extLst>
          </a:blip>
          <a:srcRect t="1855" r="1575" b="-2672"/>
          <a:stretch/>
        </p:blipFill>
        <p:spPr>
          <a:xfrm>
            <a:off x="7137747" y="3265714"/>
            <a:ext cx="3993553" cy="2909925"/>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77EB3FBC-83F7-9377-791E-B8428B5015B8}"/>
                  </a:ext>
                </a:extLst>
              </p14:cNvPr>
              <p14:cNvContentPartPr/>
              <p14:nvPr/>
            </p14:nvContentPartPr>
            <p14:xfrm>
              <a:off x="2190691" y="5682518"/>
              <a:ext cx="360" cy="360"/>
            </p14:xfrm>
          </p:contentPart>
        </mc:Choice>
        <mc:Fallback xmlns="">
          <p:pic>
            <p:nvPicPr>
              <p:cNvPr id="7" name="Ink 6">
                <a:extLst>
                  <a:ext uri="{FF2B5EF4-FFF2-40B4-BE49-F238E27FC236}">
                    <a16:creationId xmlns:a16="http://schemas.microsoft.com/office/drawing/2014/main" id="{77EB3FBC-83F7-9377-791E-B8428B5015B8}"/>
                  </a:ext>
                </a:extLst>
              </p:cNvPr>
              <p:cNvPicPr/>
              <p:nvPr/>
            </p:nvPicPr>
            <p:blipFill>
              <a:blip r:embed="rId5"/>
              <a:stretch>
                <a:fillRect/>
              </a:stretch>
            </p:blipFill>
            <p:spPr>
              <a:xfrm>
                <a:off x="2101051" y="5502518"/>
                <a:ext cx="180000" cy="360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D3355F61-55E3-ECC3-73E8-1CC89C65DE22}"/>
                  </a:ext>
                </a:extLst>
              </p14:cNvPr>
              <p14:cNvContentPartPr/>
              <p14:nvPr/>
            </p14:nvContentPartPr>
            <p14:xfrm>
              <a:off x="2220457" y="5718668"/>
              <a:ext cx="360" cy="360"/>
            </p14:xfrm>
          </p:contentPart>
        </mc:Choice>
        <mc:Fallback xmlns="">
          <p:pic>
            <p:nvPicPr>
              <p:cNvPr id="9" name="Ink 8">
                <a:extLst>
                  <a:ext uri="{FF2B5EF4-FFF2-40B4-BE49-F238E27FC236}">
                    <a16:creationId xmlns:a16="http://schemas.microsoft.com/office/drawing/2014/main" id="{D3355F61-55E3-ECC3-73E8-1CC89C65DE22}"/>
                  </a:ext>
                </a:extLst>
              </p:cNvPr>
              <p:cNvPicPr/>
              <p:nvPr/>
            </p:nvPicPr>
            <p:blipFill>
              <a:blip r:embed="rId5"/>
              <a:stretch>
                <a:fillRect/>
              </a:stretch>
            </p:blipFill>
            <p:spPr>
              <a:xfrm>
                <a:off x="2130457" y="5538668"/>
                <a:ext cx="180000" cy="360000"/>
              </a:xfrm>
              <a:prstGeom prst="rect">
                <a:avLst/>
              </a:prstGeom>
            </p:spPr>
          </p:pic>
        </mc:Fallback>
      </mc:AlternateContent>
      <p:sp>
        <p:nvSpPr>
          <p:cNvPr id="8" name="Slide Number Placeholder 7">
            <a:extLst>
              <a:ext uri="{FF2B5EF4-FFF2-40B4-BE49-F238E27FC236}">
                <a16:creationId xmlns:a16="http://schemas.microsoft.com/office/drawing/2014/main" id="{525ED449-7DD0-C4AC-F2BA-362EEAE8CF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286</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36996424"/>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87727"/>
            <a:ext cx="5184321" cy="528752"/>
          </a:xfrm>
        </p:spPr>
        <p:txBody>
          <a:bodyPr>
            <a:normAutofit fontScale="90000"/>
          </a:bodyPr>
          <a:lstStyle/>
          <a:p>
            <a:r>
              <a:rPr lang="en-US" sz="4000" b="1" dirty="0">
                <a:latin typeface="Times New Roman" panose="02020603050405020304" pitchFamily="18" charset="0"/>
                <a:cs typeface="Times New Roman" panose="02020603050405020304" pitchFamily="18" charset="0"/>
              </a:rPr>
              <a:t>Signing the New Form</a:t>
            </a:r>
          </a:p>
        </p:txBody>
      </p:sp>
      <p:pic>
        <p:nvPicPr>
          <p:cNvPr id="11" name="Picture 10">
            <a:extLst>
              <a:ext uri="{FF2B5EF4-FFF2-40B4-BE49-F238E27FC236}">
                <a16:creationId xmlns:a16="http://schemas.microsoft.com/office/drawing/2014/main" id="{A7C037F9-4B79-EC85-3F38-187801CD5A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60571" y="1449264"/>
            <a:ext cx="5957271" cy="3677657"/>
          </a:xfrm>
          <a:prstGeom prst="rect">
            <a:avLst/>
          </a:prstGeom>
        </p:spPr>
      </p:pic>
      <p:sp>
        <p:nvSpPr>
          <p:cNvPr id="3" name="Content Placeholder 2">
            <a:extLst>
              <a:ext uri="{FF2B5EF4-FFF2-40B4-BE49-F238E27FC236}">
                <a16:creationId xmlns:a16="http://schemas.microsoft.com/office/drawing/2014/main" id="{3C4941CC-6C42-594C-2AFA-98AEC6DA8616}"/>
              </a:ext>
            </a:extLst>
          </p:cNvPr>
          <p:cNvSpPr>
            <a:spLocks noGrp="1"/>
          </p:cNvSpPr>
          <p:nvPr>
            <p:ph idx="1"/>
          </p:nvPr>
        </p:nvSpPr>
        <p:spPr>
          <a:xfrm>
            <a:off x="838201" y="1393235"/>
            <a:ext cx="4563794" cy="5049767"/>
          </a:xfrm>
        </p:spPr>
        <p:txBody>
          <a:bodyPr>
            <a:normAutofit/>
          </a:bodyPr>
          <a:lstStyle/>
          <a:p>
            <a:pPr marL="0" indent="0">
              <a:buNone/>
            </a:pPr>
            <a:r>
              <a:rPr lang="en-US" dirty="0">
                <a:cs typeface="Times New Roman" panose="02020603050405020304" pitchFamily="18" charset="0"/>
              </a:rPr>
              <a:t>Once the signed document has been saved, Click </a:t>
            </a:r>
          </a:p>
          <a:p>
            <a:pPr marL="0" indent="0">
              <a:buNone/>
            </a:pPr>
            <a:r>
              <a:rPr lang="en-US" b="1" dirty="0">
                <a:cs typeface="Times New Roman" panose="02020603050405020304" pitchFamily="18" charset="0"/>
              </a:rPr>
              <a:t>Mark as Signed</a:t>
            </a:r>
          </a:p>
          <a:p>
            <a:pPr marL="0" indent="0">
              <a:buNone/>
            </a:pPr>
            <a:r>
              <a:rPr lang="en-US" dirty="0">
                <a:cs typeface="Times New Roman" panose="02020603050405020304" pitchFamily="18" charset="0"/>
              </a:rPr>
              <a:t>Once the document has been marked as signed, users can review the form but cannot make any changes to that form.</a:t>
            </a:r>
          </a:p>
          <a:p>
            <a:pPr marL="0" indent="0">
              <a:buNone/>
            </a:pPr>
            <a:r>
              <a:rPr lang="en-US" dirty="0">
                <a:cs typeface="Times New Roman" panose="02020603050405020304" pitchFamily="18" charset="0"/>
              </a:rPr>
              <a:t>Users will need to hit </a:t>
            </a:r>
            <a:r>
              <a:rPr lang="en-US" b="1" dirty="0">
                <a:cs typeface="Times New Roman" panose="02020603050405020304" pitchFamily="18" charset="0"/>
              </a:rPr>
              <a:t>Save</a:t>
            </a:r>
            <a:r>
              <a:rPr lang="en-US" dirty="0">
                <a:cs typeface="Times New Roman" panose="02020603050405020304" pitchFamily="18" charset="0"/>
              </a:rPr>
              <a:t> and move on to the next step in the claim process</a:t>
            </a:r>
          </a:p>
        </p:txBody>
      </p:sp>
      <p:sp>
        <p:nvSpPr>
          <p:cNvPr id="2" name="Slide Number Placeholder 1">
            <a:extLst>
              <a:ext uri="{FF2B5EF4-FFF2-40B4-BE49-F238E27FC236}">
                <a16:creationId xmlns:a16="http://schemas.microsoft.com/office/drawing/2014/main" id="{ABF799E0-6166-34D4-583E-495691714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287</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Rectangle 5">
            <a:extLst>
              <a:ext uri="{FF2B5EF4-FFF2-40B4-BE49-F238E27FC236}">
                <a16:creationId xmlns:a16="http://schemas.microsoft.com/office/drawing/2014/main" id="{84741437-9E58-4FBD-0965-B7EB9A1F6A79}"/>
              </a:ext>
            </a:extLst>
          </p:cNvPr>
          <p:cNvSpPr/>
          <p:nvPr/>
        </p:nvSpPr>
        <p:spPr>
          <a:xfrm>
            <a:off x="9165016" y="4677106"/>
            <a:ext cx="977466" cy="31530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617395"/>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14249"/>
            <a:ext cx="5233307" cy="594066"/>
          </a:xfrm>
        </p:spPr>
        <p:txBody>
          <a:bodyPr>
            <a:normAutofit fontScale="90000"/>
          </a:bodyPr>
          <a:lstStyle/>
          <a:p>
            <a:r>
              <a:rPr lang="en-US" sz="4000" b="1" dirty="0">
                <a:latin typeface="Times New Roman" panose="02020603050405020304" pitchFamily="18" charset="0"/>
                <a:cs typeface="Times New Roman" panose="02020603050405020304" pitchFamily="18" charset="0"/>
              </a:rPr>
              <a:t>Send to VA </a:t>
            </a:r>
            <a:r>
              <a:rPr lang="en-US" sz="4000" b="1" dirty="0">
                <a:solidFill>
                  <a:srgbClr val="FF0000"/>
                </a:solidFill>
                <a:latin typeface="Times New Roman" panose="02020603050405020304" pitchFamily="18" charset="0"/>
                <a:cs typeface="Times New Roman" panose="02020603050405020304" pitchFamily="18" charset="0"/>
              </a:rPr>
              <a:t>WARNING</a:t>
            </a:r>
          </a:p>
        </p:txBody>
      </p:sp>
      <p:pic>
        <p:nvPicPr>
          <p:cNvPr id="11" name="Picture 10">
            <a:extLst>
              <a:ext uri="{FF2B5EF4-FFF2-40B4-BE49-F238E27FC236}">
                <a16:creationId xmlns:a16="http://schemas.microsoft.com/office/drawing/2014/main" id="{A7C037F9-4B79-EC85-3F38-187801CD5AE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5660571" y="1449264"/>
            <a:ext cx="5957271" cy="3677657"/>
          </a:xfrm>
          <a:prstGeom prst="rect">
            <a:avLst/>
          </a:prstGeom>
        </p:spPr>
      </p:pic>
      <p:sp>
        <p:nvSpPr>
          <p:cNvPr id="3" name="Content Placeholder 2">
            <a:extLst>
              <a:ext uri="{FF2B5EF4-FFF2-40B4-BE49-F238E27FC236}">
                <a16:creationId xmlns:a16="http://schemas.microsoft.com/office/drawing/2014/main" id="{3C4941CC-6C42-594C-2AFA-98AEC6DA8616}"/>
              </a:ext>
            </a:extLst>
          </p:cNvPr>
          <p:cNvSpPr>
            <a:spLocks noGrp="1"/>
          </p:cNvSpPr>
          <p:nvPr>
            <p:ph idx="1"/>
          </p:nvPr>
        </p:nvSpPr>
        <p:spPr>
          <a:xfrm>
            <a:off x="838201" y="1393235"/>
            <a:ext cx="4563794" cy="5049767"/>
          </a:xfrm>
        </p:spPr>
        <p:txBody>
          <a:bodyPr>
            <a:normAutofit lnSpcReduction="10000"/>
          </a:bodyPr>
          <a:lstStyle/>
          <a:p>
            <a:pPr marL="0" indent="0">
              <a:buNone/>
            </a:pPr>
            <a:r>
              <a:rPr lang="en-US" dirty="0">
                <a:cs typeface="Times New Roman" panose="02020603050405020304" pitchFamily="18" charset="0"/>
              </a:rPr>
              <a:t>The </a:t>
            </a:r>
            <a:r>
              <a:rPr lang="en-US" b="1" dirty="0">
                <a:cs typeface="Times New Roman" panose="02020603050405020304" pitchFamily="18" charset="0"/>
              </a:rPr>
              <a:t>Send to VA </a:t>
            </a:r>
            <a:r>
              <a:rPr lang="en-US" dirty="0">
                <a:cs typeface="Times New Roman" panose="02020603050405020304" pitchFamily="18" charset="0"/>
              </a:rPr>
              <a:t>Button does just that, sends the document directly to VA without an opportunity to review or correct any mistakes. </a:t>
            </a:r>
          </a:p>
          <a:p>
            <a:pPr marL="0" indent="0">
              <a:buNone/>
            </a:pPr>
            <a:endParaRPr lang="en-US" dirty="0">
              <a:cs typeface="Times New Roman" panose="02020603050405020304" pitchFamily="18" charset="0"/>
            </a:endParaRPr>
          </a:p>
          <a:p>
            <a:pPr marL="0" indent="0">
              <a:buNone/>
            </a:pPr>
            <a:r>
              <a:rPr lang="en-US" dirty="0">
                <a:cs typeface="Times New Roman" panose="02020603050405020304" pitchFamily="18" charset="0"/>
              </a:rPr>
              <a:t>Additionally, it does not allow users to add additional documents to send to VA</a:t>
            </a:r>
          </a:p>
          <a:p>
            <a:pPr marL="0" indent="0">
              <a:buNone/>
            </a:pPr>
            <a:endParaRPr lang="en-US" dirty="0">
              <a:cs typeface="Times New Roman" panose="02020603050405020304" pitchFamily="18" charset="0"/>
            </a:endParaRPr>
          </a:p>
          <a:p>
            <a:pPr marL="0" indent="0">
              <a:buNone/>
            </a:pPr>
            <a:r>
              <a:rPr lang="en-US" dirty="0">
                <a:cs typeface="Times New Roman" panose="02020603050405020304" pitchFamily="18" charset="0"/>
              </a:rPr>
              <a:t>Use caution when using this feature.</a:t>
            </a:r>
          </a:p>
          <a:p>
            <a:pPr marL="0" indent="0">
              <a:buNone/>
            </a:pPr>
            <a:endParaRPr lang="en-US" b="1" dirty="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BF799E0-6166-34D4-583E-495691714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288</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6" name="Rectangle 5">
            <a:extLst>
              <a:ext uri="{FF2B5EF4-FFF2-40B4-BE49-F238E27FC236}">
                <a16:creationId xmlns:a16="http://schemas.microsoft.com/office/drawing/2014/main" id="{84741437-9E58-4FBD-0965-B7EB9A1F6A79}"/>
              </a:ext>
            </a:extLst>
          </p:cNvPr>
          <p:cNvSpPr/>
          <p:nvPr/>
        </p:nvSpPr>
        <p:spPr>
          <a:xfrm>
            <a:off x="8355724" y="4698124"/>
            <a:ext cx="851338" cy="294290"/>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9265937"/>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53932"/>
            <a:ext cx="5404757" cy="463438"/>
          </a:xfrm>
        </p:spPr>
        <p:txBody>
          <a:bodyPr>
            <a:normAutofit fontScale="90000"/>
          </a:bodyPr>
          <a:lstStyle/>
          <a:p>
            <a:r>
              <a:rPr lang="en-US" sz="4000" b="1" dirty="0">
                <a:latin typeface="Times New Roman" panose="02020603050405020304" pitchFamily="18" charset="0"/>
                <a:cs typeface="Times New Roman" panose="02020603050405020304" pitchFamily="18" charset="0"/>
              </a:rPr>
              <a:t>The Bread Crumb Trail</a:t>
            </a:r>
          </a:p>
        </p:txBody>
      </p:sp>
      <p:sp>
        <p:nvSpPr>
          <p:cNvPr id="3" name="Content Placeholder 2">
            <a:extLst>
              <a:ext uri="{FF2B5EF4-FFF2-40B4-BE49-F238E27FC236}">
                <a16:creationId xmlns:a16="http://schemas.microsoft.com/office/drawing/2014/main" id="{3C4941CC-6C42-594C-2AFA-98AEC6DA8616}"/>
              </a:ext>
            </a:extLst>
          </p:cNvPr>
          <p:cNvSpPr>
            <a:spLocks noGrp="1"/>
          </p:cNvSpPr>
          <p:nvPr>
            <p:ph idx="1"/>
          </p:nvPr>
        </p:nvSpPr>
        <p:spPr>
          <a:xfrm>
            <a:off x="1341659" y="3985866"/>
            <a:ext cx="9602240" cy="1654764"/>
          </a:xfrm>
        </p:spPr>
        <p:txBody>
          <a:bodyPr>
            <a:normAutofit/>
          </a:bodyPr>
          <a:lstStyle/>
          <a:p>
            <a:pPr marL="0" indent="0" algn="ctr">
              <a:buNone/>
            </a:pPr>
            <a:r>
              <a:rPr lang="en-US" dirty="0">
                <a:cs typeface="Times New Roman" panose="02020603050405020304" pitchFamily="18" charset="0"/>
              </a:rPr>
              <a:t>Users who wish to include additional documents or review their work before they send their claim to VA will need to return to the Claim Home Page by using the TVB </a:t>
            </a:r>
            <a:r>
              <a:rPr lang="en-US" b="1" dirty="0">
                <a:cs typeface="Times New Roman" panose="02020603050405020304" pitchFamily="18" charset="0"/>
              </a:rPr>
              <a:t>Bread Crumb </a:t>
            </a:r>
            <a:r>
              <a:rPr lang="en-US" dirty="0">
                <a:cs typeface="Times New Roman" panose="02020603050405020304" pitchFamily="18" charset="0"/>
              </a:rPr>
              <a:t>and select the claim that was just generated. </a:t>
            </a:r>
            <a:endParaRPr lang="en-US" b="1" dirty="0">
              <a:cs typeface="Times New Roman" panose="02020603050405020304" pitchFamily="18" charset="0"/>
            </a:endParaRPr>
          </a:p>
        </p:txBody>
      </p:sp>
      <p:sp>
        <p:nvSpPr>
          <p:cNvPr id="2" name="Slide Number Placeholder 1">
            <a:extLst>
              <a:ext uri="{FF2B5EF4-FFF2-40B4-BE49-F238E27FC236}">
                <a16:creationId xmlns:a16="http://schemas.microsoft.com/office/drawing/2014/main" id="{ABF799E0-6166-34D4-583E-49569171456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a:extLst>
              <a:ext uri="{FF2B5EF4-FFF2-40B4-BE49-F238E27FC236}">
                <a16:creationId xmlns:a16="http://schemas.microsoft.com/office/drawing/2014/main" id="{DC40F36F-B961-25BA-8E52-A03014965296}"/>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68084" y="1560175"/>
            <a:ext cx="9602240" cy="2091155"/>
          </a:xfrm>
          <a:prstGeom prst="rect">
            <a:avLst/>
          </a:prstGeom>
        </p:spPr>
      </p:pic>
      <p:sp>
        <p:nvSpPr>
          <p:cNvPr id="8" name="Arrow: Right 7">
            <a:extLst>
              <a:ext uri="{FF2B5EF4-FFF2-40B4-BE49-F238E27FC236}">
                <a16:creationId xmlns:a16="http://schemas.microsoft.com/office/drawing/2014/main" id="{739BC6E7-288C-D91B-D223-BA07F7B75E87}"/>
              </a:ext>
            </a:extLst>
          </p:cNvPr>
          <p:cNvSpPr/>
          <p:nvPr/>
        </p:nvSpPr>
        <p:spPr>
          <a:xfrm>
            <a:off x="241736" y="1351803"/>
            <a:ext cx="1051036" cy="907921"/>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BreadCrumb</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9" name="Rectangle 8">
            <a:extLst>
              <a:ext uri="{FF2B5EF4-FFF2-40B4-BE49-F238E27FC236}">
                <a16:creationId xmlns:a16="http://schemas.microsoft.com/office/drawing/2014/main" id="{D68F56DF-1A86-39EB-48BA-B7EEB96BADFB}"/>
              </a:ext>
            </a:extLst>
          </p:cNvPr>
          <p:cNvSpPr/>
          <p:nvPr/>
        </p:nvSpPr>
        <p:spPr>
          <a:xfrm>
            <a:off x="4740166" y="1560175"/>
            <a:ext cx="998482" cy="331687"/>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4422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921AB-7AB5-60F3-B97C-A54B0E0235E5}"/>
              </a:ext>
            </a:extLst>
          </p:cNvPr>
          <p:cNvSpPr>
            <a:spLocks noGrp="1"/>
          </p:cNvSpPr>
          <p:nvPr>
            <p:ph type="title"/>
          </p:nvPr>
        </p:nvSpPr>
        <p:spPr/>
        <p:txBody>
          <a:bodyPr/>
          <a:lstStyle/>
          <a:p>
            <a:r>
              <a:rPr lang="en-US" dirty="0"/>
              <a:t>VA Debt Portal for Veterans</a:t>
            </a:r>
          </a:p>
        </p:txBody>
      </p:sp>
      <p:sp>
        <p:nvSpPr>
          <p:cNvPr id="6" name="Content Placeholder 5">
            <a:extLst>
              <a:ext uri="{FF2B5EF4-FFF2-40B4-BE49-F238E27FC236}">
                <a16:creationId xmlns:a16="http://schemas.microsoft.com/office/drawing/2014/main" id="{88504293-ABD7-9E66-2BB9-2741228A9D3E}"/>
              </a:ext>
            </a:extLst>
          </p:cNvPr>
          <p:cNvSpPr>
            <a:spLocks noGrp="1"/>
          </p:cNvSpPr>
          <p:nvPr>
            <p:ph idx="1"/>
          </p:nvPr>
        </p:nvSpPr>
        <p:spPr/>
        <p:txBody>
          <a:bodyPr>
            <a:normAutofit/>
          </a:bodyPr>
          <a:lstStyle/>
          <a:p>
            <a:pPr>
              <a:spcAft>
                <a:spcPts val="600"/>
              </a:spcAft>
              <a:defRPr/>
            </a:pPr>
            <a:r>
              <a:rPr lang="en-US" b="1" dirty="0">
                <a:solidFill>
                  <a:srgbClr val="002262"/>
                </a:solidFill>
                <a:latin typeface="Arial" panose="020B0604020202020204" pitchFamily="34" charset="0"/>
                <a:cs typeface="Arial" panose="020B0604020202020204" pitchFamily="34" charset="0"/>
              </a:rPr>
              <a:t>Debt Portal: </a:t>
            </a:r>
            <a:r>
              <a:rPr lang="en-US" b="1" dirty="0">
                <a:solidFill>
                  <a:srgbClr val="002262"/>
                </a:solidFill>
                <a:latin typeface="Arial" panose="020B0604020202020204" pitchFamily="34" charset="0"/>
                <a:cs typeface="Arial" panose="020B0604020202020204" pitchFamily="34" charset="0"/>
                <a:hlinkClick r:id="rId3"/>
              </a:rPr>
              <a:t>https://www.va.gov/manage-va-debt/</a:t>
            </a:r>
            <a:endParaRPr lang="en-US" b="1" dirty="0">
              <a:solidFill>
                <a:srgbClr val="002262"/>
              </a:solidFill>
              <a:latin typeface="Arial" panose="020B0604020202020204" pitchFamily="34" charset="0"/>
              <a:cs typeface="Arial" panose="020B0604020202020204" pitchFamily="34" charset="0"/>
            </a:endParaRPr>
          </a:p>
          <a:p>
            <a:pPr lvl="3">
              <a:spcAft>
                <a:spcPts val="600"/>
              </a:spcAft>
              <a:buFont typeface="Courier New" panose="02070309020205020404" pitchFamily="49" charset="0"/>
              <a:buChar char="o"/>
              <a:defRPr/>
            </a:pPr>
            <a:r>
              <a:rPr kumimoji="0" lang="en-US" sz="28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Ve</a:t>
            </a:r>
            <a:r>
              <a:rPr lang="en-US" sz="2800" b="1" dirty="0">
                <a:solidFill>
                  <a:srgbClr val="002262"/>
                </a:solidFill>
                <a:latin typeface="Arial" panose="020B0604020202020204" pitchFamily="34" charset="0"/>
                <a:cs typeface="Arial" panose="020B0604020202020204" pitchFamily="34" charset="0"/>
              </a:rPr>
              <a:t>terans can log in to view balances </a:t>
            </a:r>
          </a:p>
          <a:p>
            <a:pPr lvl="3">
              <a:spcAft>
                <a:spcPts val="600"/>
              </a:spcAft>
              <a:buFont typeface="Courier New" panose="02070309020205020404" pitchFamily="49" charset="0"/>
              <a:buChar char="o"/>
              <a:defRPr/>
            </a:pPr>
            <a:r>
              <a:rPr lang="en-US" sz="2800" b="1" dirty="0">
                <a:solidFill>
                  <a:srgbClr val="002262"/>
                </a:solidFill>
                <a:latin typeface="Arial" panose="020B0604020202020204" pitchFamily="34" charset="0"/>
                <a:cs typeface="Arial" panose="020B0604020202020204" pitchFamily="34" charset="0"/>
              </a:rPr>
              <a:t>FAQ’s  </a:t>
            </a:r>
          </a:p>
          <a:p>
            <a:pPr lvl="3">
              <a:spcAft>
                <a:spcPts val="600"/>
              </a:spcAft>
              <a:buFont typeface="Courier New" panose="02070309020205020404" pitchFamily="49" charset="0"/>
              <a:buChar char="o"/>
              <a:defRPr/>
            </a:pPr>
            <a:r>
              <a:rPr lang="en-US" sz="2800" b="1" dirty="0">
                <a:solidFill>
                  <a:srgbClr val="002262"/>
                </a:solidFill>
                <a:latin typeface="Arial" panose="020B0604020202020204" pitchFamily="34" charset="0"/>
                <a:cs typeface="Arial" panose="020B0604020202020204" pitchFamily="34" charset="0"/>
              </a:rPr>
              <a:t>Email notifications to Veterans  </a:t>
            </a:r>
          </a:p>
          <a:p>
            <a:pPr lvl="3">
              <a:spcAft>
                <a:spcPts val="600"/>
              </a:spcAft>
              <a:buFont typeface="Courier New" panose="02070309020205020404" pitchFamily="49" charset="0"/>
              <a:buChar char="o"/>
              <a:defRPr/>
            </a:pPr>
            <a:r>
              <a:rPr kumimoji="0" lang="en-US" sz="28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Online VA Form 5655 Financial Status Report (FSR) with “wizard”</a:t>
            </a:r>
            <a:endParaRPr lang="en-US" sz="2800" b="1" dirty="0">
              <a:solidFill>
                <a:srgbClr val="002262"/>
              </a:solidFill>
              <a:latin typeface="Arial" panose="020B0604020202020204" pitchFamily="34" charset="0"/>
              <a:cs typeface="Arial" panose="020B0604020202020204" pitchFamily="34" charset="0"/>
            </a:endParaRPr>
          </a:p>
          <a:p>
            <a:pPr lvl="3">
              <a:spcAft>
                <a:spcPts val="600"/>
              </a:spcAft>
              <a:buFont typeface="Courier New" panose="02070309020205020404" pitchFamily="49" charset="0"/>
              <a:buChar char="o"/>
              <a:defRPr/>
            </a:pPr>
            <a:r>
              <a:rPr kumimoji="0" lang="en-US" sz="28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More enhancements to come</a:t>
            </a:r>
          </a:p>
          <a:p>
            <a:endParaRPr lang="en-US" dirty="0"/>
          </a:p>
        </p:txBody>
      </p:sp>
      <p:sp>
        <p:nvSpPr>
          <p:cNvPr id="4" name="Slide Number Placeholder 3">
            <a:extLst>
              <a:ext uri="{FF2B5EF4-FFF2-40B4-BE49-F238E27FC236}">
                <a16:creationId xmlns:a16="http://schemas.microsoft.com/office/drawing/2014/main" id="{B66937F7-1F5E-B8B5-6CFB-A6FCD56E86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26448052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66777"/>
            <a:ext cx="5943874" cy="561409"/>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 </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a:blip r:embed="rId3">
            <a:extLst>
              <a:ext uri="{28A0092B-C50C-407E-A947-70E740481C1C}">
                <a14:useLocalDpi xmlns:a14="http://schemas.microsoft.com/office/drawing/2010/main" val="0"/>
              </a:ext>
            </a:extLst>
          </a:blip>
          <a:srcRect t="1414" b="1414"/>
          <a:stretch/>
        </p:blipFill>
        <p:spPr>
          <a:xfrm>
            <a:off x="5351477" y="1603447"/>
            <a:ext cx="6225699" cy="4780122"/>
          </a:xfrm>
          <a:prstGeom prst="rect">
            <a:avLst/>
          </a:prstGeom>
        </p:spPr>
      </p:pic>
      <p:sp>
        <p:nvSpPr>
          <p:cNvPr id="3" name="Rectangle 2">
            <a:extLst>
              <a:ext uri="{FF2B5EF4-FFF2-40B4-BE49-F238E27FC236}">
                <a16:creationId xmlns:a16="http://schemas.microsoft.com/office/drawing/2014/main" id="{E70FDAA8-D7F8-87CB-0087-60D7B6C8DD81}"/>
              </a:ext>
            </a:extLst>
          </p:cNvPr>
          <p:cNvSpPr/>
          <p:nvPr/>
        </p:nvSpPr>
        <p:spPr>
          <a:xfrm>
            <a:off x="8849706" y="3825888"/>
            <a:ext cx="1127234" cy="1030014"/>
          </a:xfrm>
          <a:prstGeom prst="rect">
            <a:avLst/>
          </a:prstGeom>
          <a:noFill/>
          <a:ln w="1016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C6A551D-D114-3D0F-579C-73B3B77384E3}"/>
              </a:ext>
            </a:extLst>
          </p:cNvPr>
          <p:cNvSpPr>
            <a:spLocks noGrp="1"/>
          </p:cNvSpPr>
          <p:nvPr>
            <p:ph idx="1"/>
          </p:nvPr>
        </p:nvSpPr>
        <p:spPr>
          <a:xfrm>
            <a:off x="617485" y="1582421"/>
            <a:ext cx="4563794" cy="5049767"/>
          </a:xfrm>
        </p:spPr>
        <p:txBody>
          <a:bodyPr>
            <a:normAutofit/>
          </a:bodyPr>
          <a:lstStyle/>
          <a:p>
            <a:pPr marL="0" indent="0">
              <a:buNone/>
            </a:pPr>
            <a:endParaRPr lang="en-US" sz="4000" dirty="0">
              <a:cs typeface="Times New Roman" panose="02020603050405020304" pitchFamily="18" charset="0"/>
            </a:endParaRPr>
          </a:p>
          <a:p>
            <a:pPr marL="0" indent="0">
              <a:buNone/>
            </a:pPr>
            <a:r>
              <a:rPr lang="en-US" sz="4000" dirty="0">
                <a:cs typeface="Times New Roman" panose="02020603050405020304" pitchFamily="18" charset="0"/>
              </a:rPr>
              <a:t>From the Claim Home Screen click the tile </a:t>
            </a:r>
            <a:r>
              <a:rPr lang="en-US" sz="4000" b="1" dirty="0">
                <a:cs typeface="Times New Roman" panose="02020603050405020304" pitchFamily="18" charset="0"/>
              </a:rPr>
              <a:t>Submit to VA</a:t>
            </a:r>
            <a:r>
              <a:rPr lang="en-US" sz="4000" dirty="0">
                <a:cs typeface="Times New Roman" panose="02020603050405020304" pitchFamily="18" charset="0"/>
              </a:rPr>
              <a:t>.</a:t>
            </a:r>
            <a:endParaRPr lang="en-US" sz="4000" b="1" dirty="0">
              <a:cs typeface="Times New Roman" panose="02020603050405020304" pitchFamily="18" charset="0"/>
            </a:endParaRPr>
          </a:p>
          <a:p>
            <a:pPr marL="0" indent="0">
              <a:buNone/>
            </a:pPr>
            <a:endParaRPr lang="en-US" b="1" dirty="0">
              <a:cs typeface="Times New Roman" panose="02020603050405020304" pitchFamily="18" charset="0"/>
            </a:endParaRPr>
          </a:p>
        </p:txBody>
      </p:sp>
    </p:spTree>
    <p:extLst>
      <p:ext uri="{BB962C8B-B14F-4D97-AF65-F5344CB8AC3E}">
        <p14:creationId xmlns:p14="http://schemas.microsoft.com/office/powerpoint/2010/main" val="2203867716"/>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96831"/>
            <a:ext cx="5943874" cy="528752"/>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 </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2A36FDDD-63A6-CCAE-FE7B-29B1A6BF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3813" y="1607523"/>
            <a:ext cx="7775046" cy="4529153"/>
          </a:xfrm>
          <a:prstGeom prst="rect">
            <a:avLst/>
          </a:prstGeom>
        </p:spPr>
      </p:pic>
      <p:sp>
        <p:nvSpPr>
          <p:cNvPr id="9" name="Content Placeholder 2">
            <a:extLst>
              <a:ext uri="{FF2B5EF4-FFF2-40B4-BE49-F238E27FC236}">
                <a16:creationId xmlns:a16="http://schemas.microsoft.com/office/drawing/2014/main" id="{14AD15DE-DAA1-0105-88B8-D25F03B3C678}"/>
              </a:ext>
            </a:extLst>
          </p:cNvPr>
          <p:cNvSpPr txBox="1">
            <a:spLocks/>
          </p:cNvSpPr>
          <p:nvPr/>
        </p:nvSpPr>
        <p:spPr>
          <a:xfrm>
            <a:off x="613141" y="1393235"/>
            <a:ext cx="3190672" cy="4743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documents were uploaded into the veteran’s folder, they will be displayed and can be attached to submit to VA.</a:t>
            </a:r>
          </a:p>
        </p:txBody>
      </p:sp>
    </p:spTree>
    <p:extLst>
      <p:ext uri="{BB962C8B-B14F-4D97-AF65-F5344CB8AC3E}">
        <p14:creationId xmlns:p14="http://schemas.microsoft.com/office/powerpoint/2010/main" val="2559467564"/>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95419"/>
            <a:ext cx="5943874" cy="634888"/>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 </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2A36FDDD-63A6-CCAE-FE7B-29B1A6BFBB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669" y="1607523"/>
            <a:ext cx="5819190" cy="3389819"/>
          </a:xfrm>
          <a:prstGeom prst="rect">
            <a:avLst/>
          </a:prstGeom>
        </p:spPr>
      </p:pic>
      <p:sp>
        <p:nvSpPr>
          <p:cNvPr id="7" name="Content Placeholder 2">
            <a:extLst>
              <a:ext uri="{FF2B5EF4-FFF2-40B4-BE49-F238E27FC236}">
                <a16:creationId xmlns:a16="http://schemas.microsoft.com/office/drawing/2014/main" id="{1A1DD660-07B6-7028-5E52-FF4ADA56D4B2}"/>
              </a:ext>
            </a:extLst>
          </p:cNvPr>
          <p:cNvSpPr>
            <a:spLocks noGrp="1"/>
          </p:cNvSpPr>
          <p:nvPr>
            <p:ph idx="1"/>
          </p:nvPr>
        </p:nvSpPr>
        <p:spPr>
          <a:xfrm>
            <a:off x="8860" y="1605890"/>
            <a:ext cx="3446721" cy="4656691"/>
          </a:xfrm>
        </p:spPr>
        <p:txBody>
          <a:bodyPr>
            <a:normAutofit/>
          </a:bodyPr>
          <a:lstStyle/>
          <a:p>
            <a:pPr marL="0" indent="0">
              <a:buNone/>
            </a:pPr>
            <a:endParaRPr lang="en-US" dirty="0">
              <a:cs typeface="Times New Roman" panose="02020603050405020304" pitchFamily="18" charset="0"/>
            </a:endParaRPr>
          </a:p>
          <a:p>
            <a:pPr marL="0" indent="0">
              <a:buNone/>
            </a:pPr>
            <a:endParaRPr lang="en-US" b="1" dirty="0">
              <a:cs typeface="Times New Roman" panose="02020603050405020304" pitchFamily="18" charset="0"/>
            </a:endParaRPr>
          </a:p>
        </p:txBody>
      </p:sp>
      <p:sp>
        <p:nvSpPr>
          <p:cNvPr id="9" name="Content Placeholder 2">
            <a:extLst>
              <a:ext uri="{FF2B5EF4-FFF2-40B4-BE49-F238E27FC236}">
                <a16:creationId xmlns:a16="http://schemas.microsoft.com/office/drawing/2014/main" id="{14AD15DE-DAA1-0105-88B8-D25F03B3C678}"/>
              </a:ext>
            </a:extLst>
          </p:cNvPr>
          <p:cNvSpPr txBox="1">
            <a:spLocks/>
          </p:cNvSpPr>
          <p:nvPr/>
        </p:nvSpPr>
        <p:spPr>
          <a:xfrm>
            <a:off x="613141" y="1393235"/>
            <a:ext cx="4831218" cy="4743441"/>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new screen defaults to the business line of CMP (Compensation) but depending on the claim type be sure to update this appropriately. The other options are: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PMC = Pension and Survivor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INS = Insurance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EDU= Education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VRE= VR&amp;E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BVA= Board of Veterans Appeals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FID= Fiduciary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OTH= Other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519999412"/>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88667"/>
            <a:ext cx="5943874" cy="585902"/>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 </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2A36FDDD-63A6-CCAE-FE7B-29B1A6BFBB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889187" y="1607523"/>
            <a:ext cx="7604297" cy="4529153"/>
          </a:xfrm>
          <a:prstGeom prst="rect">
            <a:avLst/>
          </a:prstGeom>
        </p:spPr>
      </p:pic>
      <p:sp>
        <p:nvSpPr>
          <p:cNvPr id="9" name="Content Placeholder 2">
            <a:extLst>
              <a:ext uri="{FF2B5EF4-FFF2-40B4-BE49-F238E27FC236}">
                <a16:creationId xmlns:a16="http://schemas.microsoft.com/office/drawing/2014/main" id="{14AD15DE-DAA1-0105-88B8-D25F03B3C678}"/>
              </a:ext>
            </a:extLst>
          </p:cNvPr>
          <p:cNvSpPr txBox="1">
            <a:spLocks/>
          </p:cNvSpPr>
          <p:nvPr/>
        </p:nvSpPr>
        <p:spPr>
          <a:xfrm>
            <a:off x="613141" y="1393235"/>
            <a:ext cx="3190672" cy="47434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your Claim Document Selected and any Veteran Documents selected, click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Submit to VA</a:t>
            </a:r>
          </a:p>
        </p:txBody>
      </p:sp>
    </p:spTree>
    <p:extLst>
      <p:ext uri="{BB962C8B-B14F-4D97-AF65-F5344CB8AC3E}">
        <p14:creationId xmlns:p14="http://schemas.microsoft.com/office/powerpoint/2010/main" val="220303197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99944"/>
            <a:ext cx="6248674" cy="512424"/>
          </a:xfrm>
        </p:spPr>
        <p:txBody>
          <a:bodyPr>
            <a:normAutofit fontScale="90000"/>
          </a:bodyPr>
          <a:lstStyle/>
          <a:p>
            <a:r>
              <a:rPr lang="en-US" sz="4000" b="1" dirty="0">
                <a:latin typeface="Times New Roman" panose="02020603050405020304" pitchFamily="18" charset="0"/>
                <a:cs typeface="Times New Roman" panose="02020603050405020304" pitchFamily="18" charset="0"/>
              </a:rPr>
              <a:t>Submitting a Claim To VA </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2A36FDDD-63A6-CCAE-FE7B-29B1A6BFBB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994290" y="1585857"/>
            <a:ext cx="7604297" cy="1692650"/>
          </a:xfrm>
          <a:prstGeom prst="rect">
            <a:avLst/>
          </a:prstGeom>
        </p:spPr>
      </p:pic>
      <p:sp>
        <p:nvSpPr>
          <p:cNvPr id="9" name="Content Placeholder 2">
            <a:extLst>
              <a:ext uri="{FF2B5EF4-FFF2-40B4-BE49-F238E27FC236}">
                <a16:creationId xmlns:a16="http://schemas.microsoft.com/office/drawing/2014/main" id="{14AD15DE-DAA1-0105-88B8-D25F03B3C678}"/>
              </a:ext>
            </a:extLst>
          </p:cNvPr>
          <p:cNvSpPr txBox="1">
            <a:spLocks/>
          </p:cNvSpPr>
          <p:nvPr/>
        </p:nvSpPr>
        <p:spPr>
          <a:xfrm>
            <a:off x="613141" y="1393235"/>
            <a:ext cx="3190672" cy="4743441"/>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the claim is sent to VA, the page will refresh, and your claims will be displayed like the example.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Clicking on the left most box creates a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New Window Tab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takes the user to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Package Page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a:extLst>
              <a:ext uri="{FF2B5EF4-FFF2-40B4-BE49-F238E27FC236}">
                <a16:creationId xmlns:a16="http://schemas.microsoft.com/office/drawing/2014/main" id="{AC37F223-4E11-9725-B346-97CAC5356DF6}"/>
              </a:ext>
            </a:extLst>
          </p:cNvPr>
          <p:cNvSpPr/>
          <p:nvPr/>
        </p:nvSpPr>
        <p:spPr>
          <a:xfrm>
            <a:off x="4141076" y="2617076"/>
            <a:ext cx="241738" cy="557048"/>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9C1E485-8104-796C-8B8F-4435DF60DD60}"/>
              </a:ext>
            </a:extLst>
          </p:cNvPr>
          <p:cNvSpPr txBox="1"/>
          <p:nvPr/>
        </p:nvSpPr>
        <p:spPr>
          <a:xfrm>
            <a:off x="4262284" y="4424516"/>
            <a:ext cx="7316575"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**Caution**</a:t>
            </a:r>
            <a:r>
              <a:rPr kumimoji="0" lang="en-US" sz="3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When creating new windows in TVB as it can lead to errors with more than 1 TVB screen active at a time</a:t>
            </a:r>
          </a:p>
        </p:txBody>
      </p:sp>
    </p:spTree>
    <p:extLst>
      <p:ext uri="{BB962C8B-B14F-4D97-AF65-F5344CB8AC3E}">
        <p14:creationId xmlns:p14="http://schemas.microsoft.com/office/powerpoint/2010/main" val="1738225519"/>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62463"/>
            <a:ext cx="4672967" cy="553245"/>
          </a:xfrm>
        </p:spPr>
        <p:txBody>
          <a:bodyPr>
            <a:normAutofit fontScale="90000"/>
          </a:bodyPr>
          <a:lstStyle/>
          <a:p>
            <a:r>
              <a:rPr lang="en-US" sz="4000" b="1" dirty="0">
                <a:latin typeface="Times New Roman" panose="02020603050405020304" pitchFamily="18" charset="0"/>
                <a:cs typeface="Times New Roman" panose="02020603050405020304" pitchFamily="18" charset="0"/>
              </a:rPr>
              <a:t>Claim Package Page</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a:extLst>
              <a:ext uri="{FF2B5EF4-FFF2-40B4-BE49-F238E27FC236}">
                <a16:creationId xmlns:a16="http://schemas.microsoft.com/office/drawing/2014/main" id="{2F344084-E98D-7EB8-B416-E15EC63700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67164" y="1610675"/>
            <a:ext cx="5915025" cy="5162417"/>
          </a:xfrm>
          <a:prstGeom prst="rect">
            <a:avLst/>
          </a:prstGeom>
        </p:spPr>
      </p:pic>
      <p:sp>
        <p:nvSpPr>
          <p:cNvPr id="7" name="Content Placeholder 2">
            <a:extLst>
              <a:ext uri="{FF2B5EF4-FFF2-40B4-BE49-F238E27FC236}">
                <a16:creationId xmlns:a16="http://schemas.microsoft.com/office/drawing/2014/main" id="{98225CD2-D7BE-A420-C581-5890C5DCFD68}"/>
              </a:ext>
            </a:extLst>
          </p:cNvPr>
          <p:cNvSpPr txBox="1">
            <a:spLocks/>
          </p:cNvSpPr>
          <p:nvPr/>
        </p:nvSpPr>
        <p:spPr>
          <a:xfrm>
            <a:off x="623773" y="1435767"/>
            <a:ext cx="4543649" cy="474344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Claim Package Page’s purpose is to check the status of the claim after it has been sent to VA.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Note**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Just because a claim is sent to VA, does not mean that it was received correctly, please ensure that all claims show the status of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Received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as this is the claims Date Stamp</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Rectangle 7">
            <a:extLst>
              <a:ext uri="{FF2B5EF4-FFF2-40B4-BE49-F238E27FC236}">
                <a16:creationId xmlns:a16="http://schemas.microsoft.com/office/drawing/2014/main" id="{0F002F86-9B54-6119-EF0A-9521BC9BEEBE}"/>
              </a:ext>
            </a:extLst>
          </p:cNvPr>
          <p:cNvSpPr/>
          <p:nvPr/>
        </p:nvSpPr>
        <p:spPr>
          <a:xfrm>
            <a:off x="7751135" y="5326912"/>
            <a:ext cx="988828" cy="276446"/>
          </a:xfrm>
          <a:prstGeom prst="rect">
            <a:avLst/>
          </a:prstGeom>
          <a:noFill/>
          <a:ln w="762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6010039"/>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36713"/>
            <a:ext cx="5943874" cy="471602"/>
          </a:xfrm>
        </p:spPr>
        <p:txBody>
          <a:bodyPr>
            <a:normAutofit fontScale="90000"/>
          </a:bodyPr>
          <a:lstStyle/>
          <a:p>
            <a:r>
              <a:rPr lang="en-US" sz="4000" b="1" dirty="0">
                <a:latin typeface="Times New Roman" panose="02020603050405020304" pitchFamily="18" charset="0"/>
                <a:cs typeface="Times New Roman" panose="02020603050405020304" pitchFamily="18" charset="0"/>
              </a:rPr>
              <a:t>Viewing the Claim Folder</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8" name="Picture 7">
            <a:extLst>
              <a:ext uri="{FF2B5EF4-FFF2-40B4-BE49-F238E27FC236}">
                <a16:creationId xmlns:a16="http://schemas.microsoft.com/office/drawing/2014/main" id="{D43A4180-CA54-6CCA-F1E8-C4577E4AD8C5}"/>
              </a:ext>
            </a:extLst>
          </p:cNvPr>
          <p:cNvPicPr>
            <a:picLocks noChangeAspect="1"/>
          </p:cNvPicPr>
          <p:nvPr/>
        </p:nvPicPr>
        <p:blipFill rotWithShape="1">
          <a:blip r:embed="rId3">
            <a:extLst>
              <a:ext uri="{28A0092B-C50C-407E-A947-70E740481C1C}">
                <a14:useLocalDpi xmlns:a14="http://schemas.microsoft.com/office/drawing/2010/main" val="0"/>
              </a:ext>
            </a:extLst>
          </a:blip>
          <a:srcRect t="1414" b="56615"/>
          <a:stretch/>
        </p:blipFill>
        <p:spPr>
          <a:xfrm>
            <a:off x="5351477" y="1498344"/>
            <a:ext cx="6225699" cy="2064663"/>
          </a:xfrm>
          <a:prstGeom prst="rect">
            <a:avLst/>
          </a:prstGeom>
        </p:spPr>
      </p:pic>
      <p:sp>
        <p:nvSpPr>
          <p:cNvPr id="5" name="Content Placeholder 2">
            <a:extLst>
              <a:ext uri="{FF2B5EF4-FFF2-40B4-BE49-F238E27FC236}">
                <a16:creationId xmlns:a16="http://schemas.microsoft.com/office/drawing/2014/main" id="{CC6A551D-D114-3D0F-579C-73B3B77384E3}"/>
              </a:ext>
            </a:extLst>
          </p:cNvPr>
          <p:cNvSpPr>
            <a:spLocks noGrp="1"/>
          </p:cNvSpPr>
          <p:nvPr>
            <p:ph idx="1"/>
          </p:nvPr>
        </p:nvSpPr>
        <p:spPr>
          <a:xfrm>
            <a:off x="614825" y="2774731"/>
            <a:ext cx="4736652" cy="3857457"/>
          </a:xfrm>
        </p:spPr>
        <p:txBody>
          <a:bodyPr>
            <a:normAutofit/>
          </a:bodyPr>
          <a:lstStyle/>
          <a:p>
            <a:pPr marL="0" indent="0" algn="ctr">
              <a:buNone/>
            </a:pPr>
            <a:r>
              <a:rPr lang="en-US" sz="3800" dirty="0">
                <a:cs typeface="Times New Roman" panose="02020603050405020304" pitchFamily="18" charset="0"/>
              </a:rPr>
              <a:t>To view the entire claim folder click the </a:t>
            </a:r>
            <a:r>
              <a:rPr lang="en-US" sz="3800" b="1" dirty="0">
                <a:cs typeface="Times New Roman" panose="02020603050405020304" pitchFamily="18" charset="0"/>
              </a:rPr>
              <a:t>Edit Claim </a:t>
            </a:r>
            <a:r>
              <a:rPr lang="en-US" sz="3800" dirty="0">
                <a:cs typeface="Times New Roman" panose="02020603050405020304" pitchFamily="18" charset="0"/>
              </a:rPr>
              <a:t>button</a:t>
            </a:r>
          </a:p>
          <a:p>
            <a:pPr marL="0" indent="0">
              <a:buNone/>
            </a:pPr>
            <a:endParaRPr lang="en-US" sz="4000" dirty="0">
              <a:cs typeface="Times New Roman" panose="02020603050405020304" pitchFamily="18" charset="0"/>
            </a:endParaRPr>
          </a:p>
        </p:txBody>
      </p:sp>
      <p:sp>
        <p:nvSpPr>
          <p:cNvPr id="6" name="Arrow: Right 5">
            <a:extLst>
              <a:ext uri="{FF2B5EF4-FFF2-40B4-BE49-F238E27FC236}">
                <a16:creationId xmlns:a16="http://schemas.microsoft.com/office/drawing/2014/main" id="{DD92916A-2C78-6922-C360-14C7AB901080}"/>
              </a:ext>
            </a:extLst>
          </p:cNvPr>
          <p:cNvSpPr/>
          <p:nvPr/>
        </p:nvSpPr>
        <p:spPr>
          <a:xfrm>
            <a:off x="2259724" y="1897734"/>
            <a:ext cx="2953406" cy="845463"/>
          </a:xfrm>
          <a:prstGeom prst="rightArrow">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Edit Claim</a:t>
            </a:r>
          </a:p>
        </p:txBody>
      </p:sp>
    </p:spTree>
    <p:extLst>
      <p:ext uri="{BB962C8B-B14F-4D97-AF65-F5344CB8AC3E}">
        <p14:creationId xmlns:p14="http://schemas.microsoft.com/office/powerpoint/2010/main" val="1795211750"/>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87074"/>
            <a:ext cx="5943874" cy="430781"/>
          </a:xfrm>
        </p:spPr>
        <p:txBody>
          <a:bodyPr>
            <a:normAutofit fontScale="90000"/>
          </a:bodyPr>
          <a:lstStyle/>
          <a:p>
            <a:r>
              <a:rPr lang="en-US" sz="4000" b="1" dirty="0">
                <a:latin typeface="Times New Roman" panose="02020603050405020304" pitchFamily="18" charset="0"/>
                <a:cs typeface="Times New Roman" panose="02020603050405020304" pitchFamily="18" charset="0"/>
              </a:rPr>
              <a:t>Tabs In The Claim Folder</a:t>
            </a:r>
          </a:p>
        </p:txBody>
      </p:sp>
      <p:pic>
        <p:nvPicPr>
          <p:cNvPr id="3" name="Picture 2">
            <a:extLst>
              <a:ext uri="{FF2B5EF4-FFF2-40B4-BE49-F238E27FC236}">
                <a16:creationId xmlns:a16="http://schemas.microsoft.com/office/drawing/2014/main" id="{688123DC-A264-2C52-A514-4B2009E05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340" y="2430834"/>
            <a:ext cx="11234570" cy="1345045"/>
          </a:xfrm>
          <a:prstGeom prst="rect">
            <a:avLst/>
          </a:prstGeom>
        </p:spPr>
      </p:pic>
      <p:sp>
        <p:nvSpPr>
          <p:cNvPr id="5" name="TextBox 4">
            <a:extLst>
              <a:ext uri="{FF2B5EF4-FFF2-40B4-BE49-F238E27FC236}">
                <a16:creationId xmlns:a16="http://schemas.microsoft.com/office/drawing/2014/main" id="{E240BD8A-85C3-EE6E-C9BA-A718A1A20D0C}"/>
              </a:ext>
            </a:extLst>
          </p:cNvPr>
          <p:cNvSpPr txBox="1"/>
          <p:nvPr/>
        </p:nvSpPr>
        <p:spPr>
          <a:xfrm>
            <a:off x="116114" y="1396497"/>
            <a:ext cx="119597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in the Claim Folder, users will see a header with tabs that take them to other aspects of the Claim’s folder.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a:extLst>
              <a:ext uri="{FF2B5EF4-FFF2-40B4-BE49-F238E27FC236}">
                <a16:creationId xmlns:a16="http://schemas.microsoft.com/office/drawing/2014/main" id="{A48B65B2-D6E2-E8DF-050D-1426FF025E16}"/>
              </a:ext>
            </a:extLst>
          </p:cNvPr>
          <p:cNvSpPr txBox="1"/>
          <p:nvPr/>
        </p:nvSpPr>
        <p:spPr>
          <a:xfrm>
            <a:off x="705002" y="3954521"/>
            <a:ext cx="10887908" cy="3416320"/>
          </a:xfrm>
          <a:prstGeom prst="rect">
            <a:avLst/>
          </a:prstGeom>
          <a:noFill/>
        </p:spPr>
        <p:txBody>
          <a:bodyPr wrap="square" numCol="2"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Claim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Claim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Document and Form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Claim Package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Rating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Award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Work Request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Note</a:t>
            </a:r>
          </a:p>
        </p:txBody>
      </p:sp>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656447735"/>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808916"/>
            <a:ext cx="4672967" cy="430781"/>
          </a:xfrm>
        </p:spPr>
        <p:txBody>
          <a:bodyPr>
            <a:normAutofit fontScale="90000"/>
          </a:bodyPr>
          <a:lstStyle/>
          <a:p>
            <a:r>
              <a:rPr lang="en-US" sz="4000" b="1" dirty="0">
                <a:latin typeface="Times New Roman" panose="02020603050405020304" pitchFamily="18" charset="0"/>
                <a:cs typeface="Times New Roman" panose="02020603050405020304" pitchFamily="18" charset="0"/>
              </a:rPr>
              <a:t>The Claim Folder</a:t>
            </a:r>
          </a:p>
        </p:txBody>
      </p:sp>
      <p:pic>
        <p:nvPicPr>
          <p:cNvPr id="3" name="Picture 2">
            <a:extLst>
              <a:ext uri="{FF2B5EF4-FFF2-40B4-BE49-F238E27FC236}">
                <a16:creationId xmlns:a16="http://schemas.microsoft.com/office/drawing/2014/main" id="{688123DC-A264-2C52-A514-4B2009E0574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8340" y="1264190"/>
            <a:ext cx="11234570" cy="1345045"/>
          </a:xfrm>
          <a:prstGeom prst="rect">
            <a:avLst/>
          </a:prstGeom>
        </p:spPr>
      </p:pic>
      <p:sp>
        <p:nvSpPr>
          <p:cNvPr id="2" name="Slide Number Placeholder 1">
            <a:extLst>
              <a:ext uri="{FF2B5EF4-FFF2-40B4-BE49-F238E27FC236}">
                <a16:creationId xmlns:a16="http://schemas.microsoft.com/office/drawing/2014/main" id="{48BDAB8B-5726-DFC2-6F9E-278C603CD3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8" name="TextBox 7">
            <a:extLst>
              <a:ext uri="{FF2B5EF4-FFF2-40B4-BE49-F238E27FC236}">
                <a16:creationId xmlns:a16="http://schemas.microsoft.com/office/drawing/2014/main" id="{9EA6C766-CFBE-8950-767C-A9EBB5F2C1B5}"/>
              </a:ext>
            </a:extLst>
          </p:cNvPr>
          <p:cNvSpPr txBox="1"/>
          <p:nvPr/>
        </p:nvSpPr>
        <p:spPr>
          <a:xfrm>
            <a:off x="492368" y="2727425"/>
            <a:ext cx="11113477" cy="378565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users to enter in historical data such as when VA received claim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Event: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Documents any events associated with the claim such as when it was generated</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 and Form: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Shows forms associated with claim and allows users to create new forms with the selected claim</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Package: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Provides status of claims sent to VA</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Rating: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users to enter a VA rating if the claim grants service connection</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Award: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users to enter in award data for the claim submitted</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Work Request: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the assigning of tasks with this claim to other TVB users</a:t>
            </a:r>
            <a:endParaRPr kumimoji="0" lang="en-US" sz="24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Note: </a:t>
            </a: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Allows users to add notes about the claim submitted</a:t>
            </a:r>
            <a:endPar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34894388"/>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28549"/>
            <a:ext cx="4885238" cy="512424"/>
          </a:xfrm>
        </p:spPr>
        <p:txBody>
          <a:bodyPr>
            <a:normAutofit fontScale="90000"/>
          </a:bodyPr>
          <a:lstStyle/>
          <a:p>
            <a:r>
              <a:rPr lang="en-US" b="1" dirty="0">
                <a:latin typeface="Times New Roman" panose="02020603050405020304" pitchFamily="18" charset="0"/>
                <a:cs typeface="Times New Roman" panose="02020603050405020304" pitchFamily="18" charset="0"/>
              </a:rPr>
              <a:t>VA Benefits Claims  </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0" y="1478249"/>
            <a:ext cx="8194157" cy="43088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has an API called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 Benefits Claims </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which allows TVB to connect to VA.gov.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This allows for some actions in TVB to be done in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REAL TIME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VA Benefits Claims API can be found when inside a veteran's folder.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Click </a:t>
            </a:r>
            <a:r>
              <a:rPr kumimoji="0" lang="en-US" sz="26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Login</a:t>
            </a: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to connect to continue with this API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7" name="Picture 6" descr="A screenshot of a computer&#10;&#10;Description automatically generated">
            <a:extLst>
              <a:ext uri="{FF2B5EF4-FFF2-40B4-BE49-F238E27FC236}">
                <a16:creationId xmlns:a16="http://schemas.microsoft.com/office/drawing/2014/main" id="{3123E477-D436-50F7-5D0E-ACE3AAC17F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0" y="1620520"/>
            <a:ext cx="2514599" cy="3377094"/>
          </a:xfrm>
          <a:prstGeom prst="rect">
            <a:avLst/>
          </a:prstGeom>
        </p:spPr>
      </p:pic>
    </p:spTree>
    <p:extLst>
      <p:ext uri="{BB962C8B-B14F-4D97-AF65-F5344CB8AC3E}">
        <p14:creationId xmlns:p14="http://schemas.microsoft.com/office/powerpoint/2010/main" val="1128578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2F42A7-3811-3108-498C-8513C52C2E54}"/>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3</a:t>
            </a:fld>
            <a:endParaRPr lang="en-US" dirty="0">
              <a:solidFill>
                <a:prstClr val="white"/>
              </a:solidFill>
            </a:endParaRPr>
          </a:p>
        </p:txBody>
      </p:sp>
      <p:sp>
        <p:nvSpPr>
          <p:cNvPr id="3" name="Title 2">
            <a:extLst>
              <a:ext uri="{FF2B5EF4-FFF2-40B4-BE49-F238E27FC236}">
                <a16:creationId xmlns:a16="http://schemas.microsoft.com/office/drawing/2014/main" id="{DEA1112A-F354-3617-7326-83D02B03981E}"/>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70C6CA7C-8888-38D3-F462-59B1A4B0E2D1}"/>
              </a:ext>
            </a:extLst>
          </p:cNvPr>
          <p:cNvPicPr>
            <a:picLocks noChangeAspect="1"/>
          </p:cNvPicPr>
          <p:nvPr/>
        </p:nvPicPr>
        <p:blipFill>
          <a:blip r:embed="rId2"/>
          <a:stretch>
            <a:fillRect/>
          </a:stretch>
        </p:blipFill>
        <p:spPr>
          <a:xfrm>
            <a:off x="2004441" y="785443"/>
            <a:ext cx="8183117" cy="5287113"/>
          </a:xfrm>
          <a:prstGeom prst="rect">
            <a:avLst/>
          </a:prstGeom>
        </p:spPr>
      </p:pic>
      <p:sp>
        <p:nvSpPr>
          <p:cNvPr id="6" name="Rectangle: Rounded Corners 5">
            <a:extLst>
              <a:ext uri="{FF2B5EF4-FFF2-40B4-BE49-F238E27FC236}">
                <a16:creationId xmlns:a16="http://schemas.microsoft.com/office/drawing/2014/main" id="{75797248-7060-1C18-E9D9-869DF1D80FEB}"/>
              </a:ext>
            </a:extLst>
          </p:cNvPr>
          <p:cNvSpPr/>
          <p:nvPr/>
        </p:nvSpPr>
        <p:spPr>
          <a:xfrm>
            <a:off x="6400800" y="1427967"/>
            <a:ext cx="1878904" cy="4684734"/>
          </a:xfrm>
          <a:prstGeom prst="roundRect">
            <a:avLst/>
          </a:prstGeom>
          <a:solidFill>
            <a:srgbClr val="FF0000">
              <a:alpha val="14118"/>
            </a:srgbClr>
          </a:solidFill>
          <a:ln w="571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0569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F91C6-8738-4711-F933-B3069F3AAAA7}"/>
              </a:ext>
            </a:extLst>
          </p:cNvPr>
          <p:cNvSpPr>
            <a:spLocks noGrp="1"/>
          </p:cNvSpPr>
          <p:nvPr>
            <p:ph type="title"/>
          </p:nvPr>
        </p:nvSpPr>
        <p:spPr/>
        <p:txBody>
          <a:bodyPr/>
          <a:lstStyle/>
          <a:p>
            <a:r>
              <a:rPr lang="en-US" dirty="0"/>
              <a:t>Ask VA (AVA)- DMC Tips</a:t>
            </a:r>
          </a:p>
        </p:txBody>
      </p:sp>
      <p:sp>
        <p:nvSpPr>
          <p:cNvPr id="3" name="Content Placeholder 2">
            <a:extLst>
              <a:ext uri="{FF2B5EF4-FFF2-40B4-BE49-F238E27FC236}">
                <a16:creationId xmlns:a16="http://schemas.microsoft.com/office/drawing/2014/main" id="{B03CBD4A-5086-5995-BCAD-DA568BBF2AC8}"/>
              </a:ext>
            </a:extLst>
          </p:cNvPr>
          <p:cNvSpPr>
            <a:spLocks noGrp="1"/>
          </p:cNvSpPr>
          <p:nvPr>
            <p:ph idx="1"/>
          </p:nvPr>
        </p:nvSpPr>
        <p:spPr/>
        <p:txBody>
          <a:bodyPr/>
          <a:lstStyle/>
          <a:p>
            <a:r>
              <a:rPr lang="en-US" sz="2800" b="1" dirty="0">
                <a:latin typeface="Arial" panose="020B0604020202020204" pitchFamily="34" charset="0"/>
                <a:cs typeface="Arial" panose="020B0604020202020204" pitchFamily="34" charset="0"/>
              </a:rPr>
              <a:t>Located at </a:t>
            </a:r>
            <a:r>
              <a:rPr lang="en-US" sz="2800" dirty="0">
                <a:latin typeface="Arial" panose="020B0604020202020204" pitchFamily="34" charset="0"/>
                <a:cs typeface="Arial" panose="020B0604020202020204" pitchFamily="34" charset="0"/>
                <a:hlinkClick r:id="rId3"/>
              </a:rPr>
              <a:t>https://ask.va.gov/</a:t>
            </a:r>
            <a:endParaRPr lang="en-US" sz="2800" b="1" dirty="0">
              <a:latin typeface="Arial" panose="020B0604020202020204" pitchFamily="34" charset="0"/>
              <a:cs typeface="Arial" panose="020B0604020202020204" pitchFamily="34" charset="0"/>
            </a:endParaRPr>
          </a:p>
          <a:p>
            <a:r>
              <a:rPr lang="en-US" sz="2800" b="1" dirty="0">
                <a:latin typeface="Arial" panose="020B0604020202020204" pitchFamily="34" charset="0"/>
                <a:cs typeface="Arial" panose="020B0604020202020204" pitchFamily="34" charset="0"/>
              </a:rPr>
              <a:t>DMC has a PDF guide for VSOs on how to use AVA for DMC inquiries </a:t>
            </a:r>
          </a:p>
          <a:p>
            <a:endParaRPr lang="en-US" b="1" dirty="0">
              <a:latin typeface="+mj-lt"/>
            </a:endParaRPr>
          </a:p>
        </p:txBody>
      </p:sp>
      <p:sp>
        <p:nvSpPr>
          <p:cNvPr id="4" name="Slide Number Placeholder 3">
            <a:extLst>
              <a:ext uri="{FF2B5EF4-FFF2-40B4-BE49-F238E27FC236}">
                <a16:creationId xmlns:a16="http://schemas.microsoft.com/office/drawing/2014/main" id="{2284B05F-0646-8436-2F48-6B7BB7AFF0F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5" name="Picture 4">
            <a:extLst>
              <a:ext uri="{FF2B5EF4-FFF2-40B4-BE49-F238E27FC236}">
                <a16:creationId xmlns:a16="http://schemas.microsoft.com/office/drawing/2014/main" id="{858A543F-9D9C-6998-8005-C82FC30EE493}"/>
              </a:ext>
            </a:extLst>
          </p:cNvPr>
          <p:cNvPicPr>
            <a:picLocks noChangeAspect="1"/>
          </p:cNvPicPr>
          <p:nvPr/>
        </p:nvPicPr>
        <p:blipFill rotWithShape="1">
          <a:blip r:embed="rId4"/>
          <a:srcRect t="7495"/>
          <a:stretch/>
        </p:blipFill>
        <p:spPr>
          <a:xfrm>
            <a:off x="2974041" y="2884449"/>
            <a:ext cx="6243918" cy="3217663"/>
          </a:xfrm>
          <a:prstGeom prst="rect">
            <a:avLst/>
          </a:prstGeom>
          <a:ln w="19050">
            <a:solidFill>
              <a:schemeClr val="tx1"/>
            </a:solidFill>
          </a:ln>
        </p:spPr>
      </p:pic>
      <p:sp>
        <p:nvSpPr>
          <p:cNvPr id="6" name="Arrow: Right 5">
            <a:extLst>
              <a:ext uri="{FF2B5EF4-FFF2-40B4-BE49-F238E27FC236}">
                <a16:creationId xmlns:a16="http://schemas.microsoft.com/office/drawing/2014/main" id="{F508F4D3-C5AF-E9C7-C197-40118C4FCC56}"/>
              </a:ext>
            </a:extLst>
          </p:cNvPr>
          <p:cNvSpPr/>
          <p:nvPr/>
        </p:nvSpPr>
        <p:spPr>
          <a:xfrm>
            <a:off x="1447800" y="4419600"/>
            <a:ext cx="2057400" cy="990600"/>
          </a:xfrm>
          <a:prstGeom prst="rightArrow">
            <a:avLst/>
          </a:prstGeom>
          <a:solidFill>
            <a:srgbClr val="0083B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0610158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94870"/>
            <a:ext cx="5097510" cy="520588"/>
          </a:xfrm>
        </p:spPr>
        <p:txBody>
          <a:bodyPr>
            <a:normAutofit fontScale="90000"/>
          </a:bodyPr>
          <a:lstStyle/>
          <a:p>
            <a:r>
              <a:rPr lang="en-US" b="1" dirty="0">
                <a:latin typeface="Times New Roman" panose="02020603050405020304" pitchFamily="18" charset="0"/>
                <a:cs typeface="Times New Roman" panose="02020603050405020304" pitchFamily="18" charset="0"/>
              </a:rPr>
              <a:t>VA Benefits Claims  </a:t>
            </a:r>
          </a:p>
        </p:txBody>
      </p:sp>
      <p:sp>
        <p:nvSpPr>
          <p:cNvPr id="8" name="TextBox 7">
            <a:extLst>
              <a:ext uri="{FF2B5EF4-FFF2-40B4-BE49-F238E27FC236}">
                <a16:creationId xmlns:a16="http://schemas.microsoft.com/office/drawing/2014/main" id="{CCFA6A0B-0A81-E520-F517-45F9323B90EC}"/>
              </a:ext>
            </a:extLst>
          </p:cNvPr>
          <p:cNvSpPr txBox="1"/>
          <p:nvPr/>
        </p:nvSpPr>
        <p:spPr>
          <a:xfrm>
            <a:off x="995680" y="1671289"/>
            <a:ext cx="101599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When utilizing this functionality, TVB requires the user to sign in to VA.gov using one of the following log in methods: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descr="A screenshot of a sign in a form&#10;&#10;Description automatically generated">
            <a:extLst>
              <a:ext uri="{FF2B5EF4-FFF2-40B4-BE49-F238E27FC236}">
                <a16:creationId xmlns:a16="http://schemas.microsoft.com/office/drawing/2014/main" id="{6543346E-23B5-A1B5-2D38-48866C207127}"/>
              </a:ext>
            </a:extLst>
          </p:cNvPr>
          <p:cNvPicPr>
            <a:picLocks noChangeAspect="1"/>
          </p:cNvPicPr>
          <p:nvPr/>
        </p:nvPicPr>
        <p:blipFill rotWithShape="1">
          <a:blip r:embed="rId3">
            <a:extLst>
              <a:ext uri="{28A0092B-C50C-407E-A947-70E740481C1C}">
                <a14:useLocalDpi xmlns:a14="http://schemas.microsoft.com/office/drawing/2010/main" val="0"/>
              </a:ext>
            </a:extLst>
          </a:blip>
          <a:srcRect b="5255"/>
          <a:stretch/>
        </p:blipFill>
        <p:spPr>
          <a:xfrm>
            <a:off x="2089432" y="3250243"/>
            <a:ext cx="7921417" cy="2896558"/>
          </a:xfrm>
          <a:prstGeom prst="rect">
            <a:avLst/>
          </a:prstGeom>
        </p:spPr>
      </p:pic>
    </p:spTree>
    <p:extLst>
      <p:ext uri="{BB962C8B-B14F-4D97-AF65-F5344CB8AC3E}">
        <p14:creationId xmlns:p14="http://schemas.microsoft.com/office/powerpoint/2010/main" val="4285150523"/>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720384"/>
            <a:ext cx="4281081" cy="520588"/>
          </a:xfrm>
        </p:spPr>
        <p:txBody>
          <a:bodyPr>
            <a:normAutofit fontScale="90000"/>
          </a:bodyPr>
          <a:lstStyle/>
          <a:p>
            <a:r>
              <a:rPr lang="en-US" b="1" dirty="0">
                <a:latin typeface="Times New Roman" panose="02020603050405020304" pitchFamily="18" charset="0"/>
                <a:cs typeface="Times New Roman" panose="02020603050405020304" pitchFamily="18" charset="0"/>
              </a:rPr>
              <a:t>VA Benefits Log  </a:t>
            </a:r>
          </a:p>
        </p:txBody>
      </p:sp>
      <p:sp>
        <p:nvSpPr>
          <p:cNvPr id="8" name="TextBox 7">
            <a:extLst>
              <a:ext uri="{FF2B5EF4-FFF2-40B4-BE49-F238E27FC236}">
                <a16:creationId xmlns:a16="http://schemas.microsoft.com/office/drawing/2014/main" id="{CCFA6A0B-0A81-E520-F517-45F9323B90EC}"/>
              </a:ext>
            </a:extLst>
          </p:cNvPr>
          <p:cNvSpPr txBox="1"/>
          <p:nvPr/>
        </p:nvSpPr>
        <p:spPr>
          <a:xfrm>
            <a:off x="995680" y="1630649"/>
            <a:ext cx="1015999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If the user does not have any of these accounts, they can create either an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Login.gov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or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ID.me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account directly from the page by clicking the hyperlinks at the bottom. </a:t>
            </a: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descr="A screenshot of a login page&#10;&#10;Description automatically generated">
            <a:extLst>
              <a:ext uri="{FF2B5EF4-FFF2-40B4-BE49-F238E27FC236}">
                <a16:creationId xmlns:a16="http://schemas.microsoft.com/office/drawing/2014/main" id="{6A3F5091-8A7D-3A1D-D34E-E8CC0FCD6F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3840" y="3041262"/>
            <a:ext cx="6614159" cy="3681694"/>
          </a:xfrm>
          <a:prstGeom prst="rect">
            <a:avLst/>
          </a:prstGeom>
        </p:spPr>
      </p:pic>
      <p:sp>
        <p:nvSpPr>
          <p:cNvPr id="6" name="Rectangle 5">
            <a:extLst>
              <a:ext uri="{FF2B5EF4-FFF2-40B4-BE49-F238E27FC236}">
                <a16:creationId xmlns:a16="http://schemas.microsoft.com/office/drawing/2014/main" id="{C24D1525-E6A3-F915-A14C-5715B6EB456E}"/>
              </a:ext>
            </a:extLst>
          </p:cNvPr>
          <p:cNvSpPr/>
          <p:nvPr/>
        </p:nvSpPr>
        <p:spPr>
          <a:xfrm>
            <a:off x="5750560" y="5852160"/>
            <a:ext cx="2042160" cy="869315"/>
          </a:xfrm>
          <a:prstGeom prst="rect">
            <a:avLst/>
          </a:prstGeom>
          <a:noFill/>
          <a:ln w="12700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0726654"/>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429310"/>
            <a:ext cx="3864703" cy="822110"/>
          </a:xfrm>
        </p:spPr>
        <p:txBody>
          <a:bodyPr/>
          <a:lstStyle/>
          <a:p>
            <a:r>
              <a:rPr lang="en-US" b="1" dirty="0">
                <a:latin typeface="Times New Roman" panose="02020603050405020304" pitchFamily="18" charset="0"/>
                <a:cs typeface="Times New Roman" panose="02020603050405020304" pitchFamily="18" charset="0"/>
              </a:rPr>
              <a:t>Account Set up</a:t>
            </a:r>
          </a:p>
        </p:txBody>
      </p:sp>
      <p:sp>
        <p:nvSpPr>
          <p:cNvPr id="8" name="TextBox 7">
            <a:extLst>
              <a:ext uri="{FF2B5EF4-FFF2-40B4-BE49-F238E27FC236}">
                <a16:creationId xmlns:a16="http://schemas.microsoft.com/office/drawing/2014/main" id="{CCFA6A0B-0A81-E520-F517-45F9323B90EC}"/>
              </a:ext>
            </a:extLst>
          </p:cNvPr>
          <p:cNvSpPr txBox="1"/>
          <p:nvPr/>
        </p:nvSpPr>
        <p:spPr>
          <a:xfrm>
            <a:off x="995680" y="2601315"/>
            <a:ext cx="10159999"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 in-depth guide for creating either a Login.gov or ID.ME account can be found in the OLP next to this presentation.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note that in 2025 VA is removing </a:t>
            </a:r>
            <a:r>
              <a:rPr kumimoji="0" lang="en-US" sz="36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Myhealthvet</a:t>
            </a:r>
            <a:r>
              <a:rPr kumimoji="0" lang="en-US" sz="3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and DS Logon as log in options for VA.gov.</a:t>
            </a: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247978525"/>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622412"/>
            <a:ext cx="4770938" cy="602231"/>
          </a:xfrm>
        </p:spPr>
        <p:txBody>
          <a:bodyPr>
            <a:normAutofit fontScale="90000"/>
          </a:bodyPr>
          <a:lstStyle/>
          <a:p>
            <a:r>
              <a:rPr lang="en-US" b="1" dirty="0">
                <a:latin typeface="Times New Roman" panose="02020603050405020304" pitchFamily="18" charset="0"/>
                <a:cs typeface="Times New Roman" panose="02020603050405020304" pitchFamily="18" charset="0"/>
              </a:rPr>
              <a:t>VA Benefits Claims  </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1" y="1478249"/>
            <a:ext cx="11043684"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Once logged into the VA Benefits Claims section, clicking on VA Benefits Claims will populate new buttons.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descr="A screenshot of a computer&#10;&#10;Description automatically generated">
            <a:extLst>
              <a:ext uri="{FF2B5EF4-FFF2-40B4-BE49-F238E27FC236}">
                <a16:creationId xmlns:a16="http://schemas.microsoft.com/office/drawing/2014/main" id="{3B2B05BF-D1B7-C3E1-B4B7-78B06F34D079}"/>
              </a:ext>
            </a:extLst>
          </p:cNvPr>
          <p:cNvPicPr>
            <a:picLocks noChangeAspect="1"/>
          </p:cNvPicPr>
          <p:nvPr/>
        </p:nvPicPr>
        <p:blipFill rotWithShape="1">
          <a:blip r:embed="rId3">
            <a:extLst>
              <a:ext uri="{28A0092B-C50C-407E-A947-70E740481C1C}">
                <a14:useLocalDpi xmlns:a14="http://schemas.microsoft.com/office/drawing/2010/main" val="0"/>
              </a:ext>
            </a:extLst>
          </a:blip>
          <a:srcRect l="2131" r="2087"/>
          <a:stretch/>
        </p:blipFill>
        <p:spPr>
          <a:xfrm>
            <a:off x="2225406" y="3424877"/>
            <a:ext cx="7744859" cy="2931473"/>
          </a:xfrm>
          <a:prstGeom prst="rect">
            <a:avLst/>
          </a:prstGeom>
        </p:spPr>
      </p:pic>
    </p:spTree>
    <p:extLst>
      <p:ext uri="{BB962C8B-B14F-4D97-AF65-F5344CB8AC3E}">
        <p14:creationId xmlns:p14="http://schemas.microsoft.com/office/powerpoint/2010/main" val="3165763320"/>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01650"/>
            <a:ext cx="8208103" cy="732859"/>
          </a:xfrm>
        </p:spPr>
        <p:txBody>
          <a:bodyPr/>
          <a:lstStyle/>
          <a:p>
            <a:r>
              <a:rPr lang="en-US" b="1" dirty="0">
                <a:latin typeface="Times New Roman" panose="02020603050405020304" pitchFamily="18" charset="0"/>
                <a:cs typeface="Times New Roman" panose="02020603050405020304" pitchFamily="18" charset="0"/>
              </a:rPr>
              <a:t>VA Benefits Claims: Claim Status  </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1" y="1478249"/>
            <a:ext cx="11043684" cy="2800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Status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button will populate all the veteran’s claims (past and present) and show the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Date Filed</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Type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Status</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of the claim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a:extLst>
              <a:ext uri="{FF2B5EF4-FFF2-40B4-BE49-F238E27FC236}">
                <a16:creationId xmlns:a16="http://schemas.microsoft.com/office/drawing/2014/main" id="{3B2B05BF-D1B7-C3E1-B4B7-78B06F34D079}"/>
              </a:ext>
            </a:extLst>
          </p:cNvPr>
          <p:cNvPicPr>
            <a:picLocks noChangeAspect="1"/>
          </p:cNvPicPr>
          <p:nvPr/>
        </p:nvPicPr>
        <p:blipFill>
          <a:blip r:embed="rId3">
            <a:extLst>
              <a:ext uri="{28A0092B-C50C-407E-A947-70E740481C1C}">
                <a14:useLocalDpi xmlns:a14="http://schemas.microsoft.com/office/drawing/2010/main" val="0"/>
              </a:ext>
            </a:extLst>
          </a:blip>
          <a:srcRect t="15290" b="15290"/>
          <a:stretch/>
        </p:blipFill>
        <p:spPr>
          <a:xfrm>
            <a:off x="2225406" y="3424877"/>
            <a:ext cx="7744859" cy="2931473"/>
          </a:xfrm>
          <a:prstGeom prst="rect">
            <a:avLst/>
          </a:prstGeom>
        </p:spPr>
      </p:pic>
    </p:spTree>
    <p:extLst>
      <p:ext uri="{BB962C8B-B14F-4D97-AF65-F5344CB8AC3E}">
        <p14:creationId xmlns:p14="http://schemas.microsoft.com/office/powerpoint/2010/main" val="635854914"/>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73426"/>
            <a:ext cx="8003995" cy="659381"/>
          </a:xfrm>
        </p:spPr>
        <p:txBody>
          <a:bodyPr>
            <a:normAutofit fontScale="90000"/>
          </a:bodyPr>
          <a:lstStyle/>
          <a:p>
            <a:r>
              <a:rPr lang="en-US" b="1" dirty="0">
                <a:latin typeface="Times New Roman" panose="02020603050405020304" pitchFamily="18" charset="0"/>
                <a:cs typeface="Times New Roman" panose="02020603050405020304" pitchFamily="18" charset="0"/>
              </a:rPr>
              <a:t>VA Benefits Claims: Check POA</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1" y="1478249"/>
            <a:ext cx="11043684" cy="19082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Check POA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button will populate the veteran’s current POA as well as list any Previous POAs.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305</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a:extLst>
              <a:ext uri="{FF2B5EF4-FFF2-40B4-BE49-F238E27FC236}">
                <a16:creationId xmlns:a16="http://schemas.microsoft.com/office/drawing/2014/main" id="{3B2B05BF-D1B7-C3E1-B4B7-78B06F34D079}"/>
              </a:ext>
            </a:extLst>
          </p:cNvPr>
          <p:cNvPicPr>
            <a:picLocks noChangeAspect="1"/>
          </p:cNvPicPr>
          <p:nvPr/>
        </p:nvPicPr>
        <p:blipFill>
          <a:blip r:embed="rId3">
            <a:extLst>
              <a:ext uri="{28A0092B-C50C-407E-A947-70E740481C1C}">
                <a14:useLocalDpi xmlns:a14="http://schemas.microsoft.com/office/drawing/2010/main" val="0"/>
              </a:ext>
            </a:extLst>
          </a:blip>
          <a:srcRect t="3547" b="3547"/>
          <a:stretch/>
        </p:blipFill>
        <p:spPr>
          <a:xfrm>
            <a:off x="2225406" y="3424877"/>
            <a:ext cx="7744859" cy="2931473"/>
          </a:xfrm>
          <a:prstGeom prst="rect">
            <a:avLst/>
          </a:prstGeom>
        </p:spPr>
      </p:pic>
    </p:spTree>
    <p:extLst>
      <p:ext uri="{BB962C8B-B14F-4D97-AF65-F5344CB8AC3E}">
        <p14:creationId xmlns:p14="http://schemas.microsoft.com/office/powerpoint/2010/main" val="235431874"/>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VA Benefits Claims:                                   Submitting Forms Directly into VBMS</a:t>
            </a:r>
          </a:p>
        </p:txBody>
      </p:sp>
      <p:sp>
        <p:nvSpPr>
          <p:cNvPr id="8" name="TextBox 7">
            <a:extLst>
              <a:ext uri="{FF2B5EF4-FFF2-40B4-BE49-F238E27FC236}">
                <a16:creationId xmlns:a16="http://schemas.microsoft.com/office/drawing/2014/main" id="{CCFA6A0B-0A81-E520-F517-45F9323B90EC}"/>
              </a:ext>
            </a:extLst>
          </p:cNvPr>
          <p:cNvSpPr txBox="1"/>
          <p:nvPr/>
        </p:nvSpPr>
        <p:spPr>
          <a:xfrm>
            <a:off x="325120" y="1478249"/>
            <a:ext cx="11196320" cy="49244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Another function of VA Benefits Claims is the ability to submit 21-22s, ITFs and 526EZs  directly into VBMS.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utilize this function, the following must be true.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Logged into VA.gov through VA Benefits Claims</a:t>
            </a: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veteran’s folder is assigned to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 Field Office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Yourself</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306</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85176103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VA Benefits Claims:                                   Submitting Forms Directly into VBMS</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0" y="1478249"/>
            <a:ext cx="11236960"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submit a form directly into VBMS a claim must first be created.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From the veteran folder Create a new claim and hit Save.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Create the form using the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Document and Form Tab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once complete press</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Marked As Signed</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307</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761579921"/>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VA Benefits Claims:                                   Submitting Forms Directly into VBMS</a:t>
            </a:r>
          </a:p>
        </p:txBody>
      </p:sp>
      <p:sp>
        <p:nvSpPr>
          <p:cNvPr id="8" name="TextBox 7">
            <a:extLst>
              <a:ext uri="{FF2B5EF4-FFF2-40B4-BE49-F238E27FC236}">
                <a16:creationId xmlns:a16="http://schemas.microsoft.com/office/drawing/2014/main" id="{CCFA6A0B-0A81-E520-F517-45F9323B90EC}"/>
              </a:ext>
            </a:extLst>
          </p:cNvPr>
          <p:cNvSpPr txBox="1"/>
          <p:nvPr/>
        </p:nvSpPr>
        <p:spPr>
          <a:xfrm>
            <a:off x="609600" y="1478249"/>
            <a:ext cx="11236960" cy="43396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the form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Marked As Signed</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follow the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Breadcrumb Trail</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back to the claim created.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Scroll back down to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VA Benefits Claims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3 new buttons have populated: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POA(21-22) 	ITF(21-0966) 	Disability Compensation (21-526EZ)</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arenR"/>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308</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5" name="Picture 4" descr="A screenshot of a phone&#10;&#10;Description automatically generated">
            <a:extLst>
              <a:ext uri="{FF2B5EF4-FFF2-40B4-BE49-F238E27FC236}">
                <a16:creationId xmlns:a16="http://schemas.microsoft.com/office/drawing/2014/main" id="{2B081C23-CE46-D451-B31F-9F6233178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0860" y="4206240"/>
            <a:ext cx="7634079" cy="1905068"/>
          </a:xfrm>
          <a:prstGeom prst="rect">
            <a:avLst/>
          </a:prstGeom>
        </p:spPr>
      </p:pic>
    </p:spTree>
    <p:extLst>
      <p:ext uri="{BB962C8B-B14F-4D97-AF65-F5344CB8AC3E}">
        <p14:creationId xmlns:p14="http://schemas.microsoft.com/office/powerpoint/2010/main" val="2100651647"/>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POA(21-22)</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00169"/>
            <a:ext cx="581355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POA(21-22)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button takes the user to a page where they can attach a TVB Created,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Marked As Signed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21-22 directly to VBMS.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note for those who have multiple accreditations to select the correct POA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309</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60" y="1537098"/>
            <a:ext cx="5099810" cy="4772034"/>
          </a:xfrm>
          <a:prstGeom prst="rect">
            <a:avLst/>
          </a:prstGeom>
        </p:spPr>
      </p:pic>
    </p:spTree>
    <p:extLst>
      <p:ext uri="{BB962C8B-B14F-4D97-AF65-F5344CB8AC3E}">
        <p14:creationId xmlns:p14="http://schemas.microsoft.com/office/powerpoint/2010/main" val="1756882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2D4FD-F8F5-BC63-AC0D-ECB4304A5F5E}"/>
              </a:ext>
            </a:extLst>
          </p:cNvPr>
          <p:cNvSpPr>
            <a:spLocks noGrp="1"/>
          </p:cNvSpPr>
          <p:nvPr>
            <p:ph type="title"/>
          </p:nvPr>
        </p:nvSpPr>
        <p:spPr/>
        <p:txBody>
          <a:bodyPr/>
          <a:lstStyle/>
          <a:p>
            <a:r>
              <a:rPr lang="en-US" dirty="0"/>
              <a:t>AVA- DMC Tips</a:t>
            </a:r>
          </a:p>
        </p:txBody>
      </p:sp>
      <p:sp>
        <p:nvSpPr>
          <p:cNvPr id="4" name="Slide Number Placeholder 3">
            <a:extLst>
              <a:ext uri="{FF2B5EF4-FFF2-40B4-BE49-F238E27FC236}">
                <a16:creationId xmlns:a16="http://schemas.microsoft.com/office/drawing/2014/main" id="{484849C3-D4FC-307A-D88C-F7F5B61D17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5" name="Picture 4">
            <a:extLst>
              <a:ext uri="{FF2B5EF4-FFF2-40B4-BE49-F238E27FC236}">
                <a16:creationId xmlns:a16="http://schemas.microsoft.com/office/drawing/2014/main" id="{E78778BE-800A-7F82-EF03-776A3303D289}"/>
              </a:ext>
            </a:extLst>
          </p:cNvPr>
          <p:cNvPicPr>
            <a:picLocks noChangeAspect="1"/>
          </p:cNvPicPr>
          <p:nvPr/>
        </p:nvPicPr>
        <p:blipFill>
          <a:blip r:embed="rId3"/>
          <a:stretch>
            <a:fillRect/>
          </a:stretch>
        </p:blipFill>
        <p:spPr>
          <a:xfrm>
            <a:off x="1492667" y="1447800"/>
            <a:ext cx="9206666" cy="3418238"/>
          </a:xfrm>
          <a:prstGeom prst="rect">
            <a:avLst/>
          </a:prstGeom>
        </p:spPr>
      </p:pic>
      <p:sp>
        <p:nvSpPr>
          <p:cNvPr id="6" name="TextBox 5">
            <a:extLst>
              <a:ext uri="{FF2B5EF4-FFF2-40B4-BE49-F238E27FC236}">
                <a16:creationId xmlns:a16="http://schemas.microsoft.com/office/drawing/2014/main" id="{5256BA17-98BD-7D0F-1974-69571273893B}"/>
              </a:ext>
            </a:extLst>
          </p:cNvPr>
          <p:cNvSpPr txBox="1"/>
          <p:nvPr/>
        </p:nvSpPr>
        <p:spPr>
          <a:xfrm>
            <a:off x="762000" y="5081851"/>
            <a:ext cx="11048999" cy="937949"/>
          </a:xfrm>
          <a:prstGeom prst="rect">
            <a:avLst/>
          </a:prstGeom>
          <a:noFill/>
        </p:spPr>
        <p:txBody>
          <a:bodyPr wrap="square">
            <a:spAutoFit/>
          </a:bodyPr>
          <a:lstStyle/>
          <a:p>
            <a:pPr marL="0" marR="0" lvl="0" indent="0" algn="ctr" defTabSz="561565" rtl="0" eaLnBrk="1" fontAlgn="auto" latinLnBrk="0" hangingPunct="1">
              <a:lnSpc>
                <a:spcPct val="12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Options to reach DMC are found under “Veteran Affairs- Debt” category and topics are used to select the type of debt for proper routing</a:t>
            </a:r>
          </a:p>
        </p:txBody>
      </p:sp>
    </p:spTree>
    <p:extLst>
      <p:ext uri="{BB962C8B-B14F-4D97-AF65-F5344CB8AC3E}">
        <p14:creationId xmlns:p14="http://schemas.microsoft.com/office/powerpoint/2010/main" val="258303887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POA(21-22)</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00169"/>
            <a:ext cx="581355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page contains required fields such as POA,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Signed Form Document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and Authorizations and limits.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Signed Form Document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has a dropdown box that will populate with the claim form that was generated and </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Marked As Signed </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 TVB</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310</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60" y="1537098"/>
            <a:ext cx="5099810" cy="4772034"/>
          </a:xfrm>
          <a:prstGeom prst="rect">
            <a:avLst/>
          </a:prstGeom>
        </p:spPr>
      </p:pic>
    </p:spTree>
    <p:extLst>
      <p:ext uri="{BB962C8B-B14F-4D97-AF65-F5344CB8AC3E}">
        <p14:creationId xmlns:p14="http://schemas.microsoft.com/office/powerpoint/2010/main" val="88136646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POA(21-22)</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00169"/>
            <a:ext cx="5813550" cy="50167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all required fields addressed, click submit to Submit the form to VBMS.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*Please note that the Authorization and limits on the signed 21-22 </a:t>
            </a: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MUST MATCH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boxes displayed on the page.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311</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descr="A screenshot of a computer&#10;&#10;Description automatically generated">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63360" y="1537098"/>
            <a:ext cx="5099810" cy="4772034"/>
          </a:xfrm>
          <a:prstGeom prst="rect">
            <a:avLst/>
          </a:prstGeom>
        </p:spPr>
      </p:pic>
    </p:spTree>
    <p:extLst>
      <p:ext uri="{BB962C8B-B14F-4D97-AF65-F5344CB8AC3E}">
        <p14:creationId xmlns:p14="http://schemas.microsoft.com/office/powerpoint/2010/main" val="1552240499"/>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ITF (21-0966)</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15502"/>
            <a:ext cx="5813550"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To submit an ITF a TVB claim must be created.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With the Claim created select ITF (21-0966) which takes the user to the ITF screen. </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312</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3360" y="1615502"/>
            <a:ext cx="5099810" cy="1953306"/>
          </a:xfrm>
          <a:prstGeom prst="rect">
            <a:avLst/>
          </a:prstGeom>
        </p:spPr>
      </p:pic>
    </p:spTree>
    <p:extLst>
      <p:ext uri="{BB962C8B-B14F-4D97-AF65-F5344CB8AC3E}">
        <p14:creationId xmlns:p14="http://schemas.microsoft.com/office/powerpoint/2010/main" val="2236308713"/>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16329"/>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ITF (21-0966)</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15502"/>
            <a:ext cx="5813550"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Press Validate to confirm POA with VA, TVB will provide a message that says valid if good or an error message that will need to be corrected.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After confirmation press submit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will populate the previously empty boxes with: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Claim Type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Intent to File Date of Submission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Submission ID (confirmation number)</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313</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3360" y="1615502"/>
            <a:ext cx="5099810" cy="1953306"/>
          </a:xfrm>
          <a:prstGeom prst="rect">
            <a:avLst/>
          </a:prstGeom>
        </p:spPr>
      </p:pic>
    </p:spTree>
    <p:extLst>
      <p:ext uri="{BB962C8B-B14F-4D97-AF65-F5344CB8AC3E}">
        <p14:creationId xmlns:p14="http://schemas.microsoft.com/office/powerpoint/2010/main" val="113648171"/>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0"/>
            <a:ext cx="11043684" cy="1325563"/>
          </a:xfrm>
        </p:spPr>
        <p:txBody>
          <a:bodyPr>
            <a:normAutofit/>
          </a:bodyPr>
          <a:lstStyle/>
          <a:p>
            <a:r>
              <a:rPr lang="en-US" sz="4200" b="1" dirty="0">
                <a:latin typeface="Times New Roman" panose="02020603050405020304" pitchFamily="18" charset="0"/>
                <a:cs typeface="Times New Roman" panose="02020603050405020304" pitchFamily="18" charset="0"/>
              </a:rPr>
              <a:t>Submitting Forms Directly into VBMS            21-526EZ</a:t>
            </a:r>
          </a:p>
        </p:txBody>
      </p:sp>
      <p:sp>
        <p:nvSpPr>
          <p:cNvPr id="8" name="TextBox 7">
            <a:extLst>
              <a:ext uri="{FF2B5EF4-FFF2-40B4-BE49-F238E27FC236}">
                <a16:creationId xmlns:a16="http://schemas.microsoft.com/office/drawing/2014/main" id="{CCFA6A0B-0A81-E520-F517-45F9323B90EC}"/>
              </a:ext>
            </a:extLst>
          </p:cNvPr>
          <p:cNvSpPr txBox="1"/>
          <p:nvPr/>
        </p:nvSpPr>
        <p:spPr>
          <a:xfrm>
            <a:off x="244350" y="1615502"/>
            <a:ext cx="5813550" cy="32932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TVB does have the ability to submit the 21-526EZ form directly to VA however this feature has more require more steps that other methods and has a higher rate of claim failure than the others.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Due to these issues NVS does not recommend using </a:t>
            </a:r>
            <a:r>
              <a:rPr kumimoji="0" lang="en-US" sz="26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this feature. </a:t>
            </a:r>
            <a:endParaRPr kumimoji="0" lang="en-US" sz="26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Slide Number Placeholder 1">
            <a:extLst>
              <a:ext uri="{FF2B5EF4-FFF2-40B4-BE49-F238E27FC236}">
                <a16:creationId xmlns:a16="http://schemas.microsoft.com/office/drawing/2014/main" id="{01B35BDD-269C-5160-F311-EFB54F9B87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pic>
        <p:nvPicPr>
          <p:cNvPr id="6" name="Picture 5">
            <a:extLst>
              <a:ext uri="{FF2B5EF4-FFF2-40B4-BE49-F238E27FC236}">
                <a16:creationId xmlns:a16="http://schemas.microsoft.com/office/drawing/2014/main" id="{97E44B9F-67C2-254F-205A-9C7BF22FFC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63360" y="1615502"/>
            <a:ext cx="5099810" cy="1953306"/>
          </a:xfrm>
          <a:prstGeom prst="rect">
            <a:avLst/>
          </a:prstGeom>
        </p:spPr>
      </p:pic>
    </p:spTree>
    <p:extLst>
      <p:ext uri="{BB962C8B-B14F-4D97-AF65-F5344CB8AC3E}">
        <p14:creationId xmlns:p14="http://schemas.microsoft.com/office/powerpoint/2010/main" val="2900397823"/>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5597DA8-5481-4BD8-99AA-BC9FFE98BC6D}" type="slidenum">
              <a:rPr kumimoji="0" lang="en-US" sz="2000" b="0" i="0" u="none" strike="noStrike" kern="1200" cap="none" spc="0" normalizeH="0" baseline="0" noProof="0" smtClean="0">
                <a:ln>
                  <a:noFill/>
                </a:ln>
                <a:solidFill>
                  <a:prstClr val="black">
                    <a:tint val="75000"/>
                  </a:prstClr>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315</a:t>
            </a:fld>
            <a:endParaRPr kumimoji="0" lang="en-US" sz="2000" b="0" i="0" u="none" strike="noStrike" kern="1200" cap="none" spc="0" normalizeH="0" baseline="0" noProof="0" dirty="0">
              <a:ln>
                <a:noFill/>
              </a:ln>
              <a:solidFill>
                <a:prstClr val="black">
                  <a:tint val="75000"/>
                </a:prstClr>
              </a:solidFill>
              <a:effectLst/>
              <a:uLnTx/>
              <a:uFillTx/>
              <a:latin typeface="Times New Roman" panose="02020603050405020304" pitchFamily="18" charset="0"/>
              <a:ea typeface="+mn-ea"/>
              <a:cs typeface="+mn-cs"/>
            </a:endParaRPr>
          </a:p>
        </p:txBody>
      </p:sp>
      <p:sp>
        <p:nvSpPr>
          <p:cNvPr id="5" name="TextBox 4">
            <a:extLst>
              <a:ext uri="{FF2B5EF4-FFF2-40B4-BE49-F238E27FC236}">
                <a16:creationId xmlns:a16="http://schemas.microsoft.com/office/drawing/2014/main" id="{5535087C-70E9-78E3-1039-3163DAF4C937}"/>
              </a:ext>
            </a:extLst>
          </p:cNvPr>
          <p:cNvSpPr txBox="1"/>
          <p:nvPr/>
        </p:nvSpPr>
        <p:spPr>
          <a:xfrm>
            <a:off x="1207008" y="1767840"/>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Content Placeholder 8">
            <a:extLst>
              <a:ext uri="{FF2B5EF4-FFF2-40B4-BE49-F238E27FC236}">
                <a16:creationId xmlns:a16="http://schemas.microsoft.com/office/drawing/2014/main" id="{3231116D-5792-97E6-2692-985F656BCEDD}"/>
              </a:ext>
            </a:extLst>
          </p:cNvPr>
          <p:cNvSpPr>
            <a:spLocks noGrp="1"/>
          </p:cNvSpPr>
          <p:nvPr>
            <p:ph idx="1"/>
          </p:nvPr>
        </p:nvSpPr>
        <p:spPr>
          <a:xfrm>
            <a:off x="111512" y="1538868"/>
            <a:ext cx="10896601" cy="4638095"/>
          </a:xfrm>
        </p:spPr>
        <p:txBody>
          <a:bodyPr>
            <a:normAutofit/>
          </a:bodyPr>
          <a:lstStyle/>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6" name="TextBox 5">
            <a:extLst>
              <a:ext uri="{FF2B5EF4-FFF2-40B4-BE49-F238E27FC236}">
                <a16:creationId xmlns:a16="http://schemas.microsoft.com/office/drawing/2014/main" id="{4D125DC9-7AFF-685C-9463-7484DBFDA4BB}"/>
              </a:ext>
            </a:extLst>
          </p:cNvPr>
          <p:cNvSpPr txBox="1"/>
          <p:nvPr/>
        </p:nvSpPr>
        <p:spPr>
          <a:xfrm>
            <a:off x="343742" y="3120924"/>
            <a:ext cx="11557974" cy="2582245"/>
          </a:xfrm>
          <a:prstGeom prst="rect">
            <a:avLst/>
          </a:prstGeom>
          <a:noFill/>
        </p:spPr>
        <p:txBody>
          <a:bodyPr wrap="square" rtlCol="0">
            <a:sp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2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rPr>
              <a:t>Questions?</a:t>
            </a:r>
            <a:endParaRPr kumimoji="0" lang="en-US" sz="7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30434341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915473" y="2644170"/>
            <a:ext cx="5741559"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M21-1 Adjudication Procedures Manual</a:t>
            </a:r>
          </a:p>
        </p:txBody>
      </p:sp>
    </p:spTree>
    <p:extLst>
      <p:ext uri="{BB962C8B-B14F-4D97-AF65-F5344CB8AC3E}">
        <p14:creationId xmlns:p14="http://schemas.microsoft.com/office/powerpoint/2010/main" val="2499832896"/>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22E0B0-9DF4-43F3-9D96-EDB930C25610}"/>
              </a:ext>
            </a:extLst>
          </p:cNvPr>
          <p:cNvSpPr>
            <a:spLocks noGrp="1"/>
          </p:cNvSpPr>
          <p:nvPr>
            <p:ph idx="1"/>
          </p:nvPr>
        </p:nvSpPr>
        <p:spPr>
          <a:xfrm>
            <a:off x="585216" y="1554480"/>
            <a:ext cx="11021568" cy="5166995"/>
          </a:xfrm>
        </p:spPr>
        <p:txBody>
          <a:bodyPr/>
          <a:lstStyle/>
          <a:p>
            <a:r>
              <a:rPr lang="en-US" dirty="0">
                <a:latin typeface="Times New Roman" panose="02020603050405020304" pitchFamily="18" charset="0"/>
                <a:cs typeface="Times New Roman" panose="02020603050405020304" pitchFamily="18" charset="0"/>
              </a:rPr>
              <a:t>What is the M21-1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Accessing the M21-1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Structure of the M21-1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Searching the M21-1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M21-1 Updates</a:t>
            </a:r>
          </a:p>
          <a:p>
            <a:endParaRPr lang="en-US" dirty="0"/>
          </a:p>
        </p:txBody>
      </p:sp>
      <p:sp>
        <p:nvSpPr>
          <p:cNvPr id="4" name="Slide Number Placeholder 3">
            <a:extLst>
              <a:ext uri="{FF2B5EF4-FFF2-40B4-BE49-F238E27FC236}">
                <a16:creationId xmlns:a16="http://schemas.microsoft.com/office/drawing/2014/main" id="{D2DC9641-040B-4503-9B3E-B5E264AD40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20EA42C-D025-4DF4-B822-5B81D8A40467}"/>
              </a:ext>
            </a:extLst>
          </p:cNvPr>
          <p:cNvSpPr>
            <a:spLocks noGrp="1"/>
          </p:cNvSpPr>
          <p:nvPr>
            <p:ph type="title"/>
          </p:nvPr>
        </p:nvSpPr>
        <p:spPr>
          <a:xfrm>
            <a:off x="0" y="691117"/>
            <a:ext cx="3443320" cy="542462"/>
          </a:xfrm>
        </p:spPr>
        <p:txBody>
          <a:bodyPr>
            <a:normAutofit fontScale="90000"/>
          </a:bodyPr>
          <a:lstStyle/>
          <a:p>
            <a:r>
              <a:rPr lang="en-US" dirty="0">
                <a:latin typeface="Times New Roman" panose="02020603050405020304" pitchFamily="18" charset="0"/>
                <a:cs typeface="Times New Roman" panose="02020603050405020304" pitchFamily="18" charset="0"/>
              </a:rPr>
              <a:t>Objectives</a:t>
            </a:r>
          </a:p>
        </p:txBody>
      </p:sp>
    </p:spTree>
    <p:extLst>
      <p:ext uri="{BB962C8B-B14F-4D97-AF65-F5344CB8AC3E}">
        <p14:creationId xmlns:p14="http://schemas.microsoft.com/office/powerpoint/2010/main" val="2266302722"/>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EACDC-2053-4271-AA0F-D9CBB6B50E65}"/>
              </a:ext>
            </a:extLst>
          </p:cNvPr>
          <p:cNvSpPr>
            <a:spLocks noGrp="1"/>
          </p:cNvSpPr>
          <p:nvPr>
            <p:ph idx="1"/>
          </p:nvPr>
        </p:nvSpPr>
        <p:spPr>
          <a:xfrm>
            <a:off x="609600" y="1270660"/>
            <a:ext cx="10972800" cy="5166715"/>
          </a:xfrm>
        </p:spPr>
        <p:txBody>
          <a:bodyPr>
            <a:normAutofit fontScale="92500" lnSpcReduction="200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M21-1 was digitized and officially launched on April 15, 2015 as the single source for reference materials and guidance. It also contains ongoing updates and summaries of court cases.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Reorganized in May 2021</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M21-1 is not law, it is VA’s interpretation of the law.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Essentially VA’s Policy and Procedure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CFR = What</a:t>
            </a:r>
          </a:p>
          <a:p>
            <a:r>
              <a:rPr lang="en-US" dirty="0">
                <a:latin typeface="Times New Roman" panose="02020603050405020304" pitchFamily="18" charset="0"/>
                <a:cs typeface="Times New Roman" panose="02020603050405020304" pitchFamily="18" charset="0"/>
              </a:rPr>
              <a:t>M21 = How</a:t>
            </a:r>
          </a:p>
          <a:p>
            <a:endParaRPr lang="en-US" dirty="0"/>
          </a:p>
        </p:txBody>
      </p:sp>
      <p:sp>
        <p:nvSpPr>
          <p:cNvPr id="4" name="Slide Number Placeholder 3">
            <a:extLst>
              <a:ext uri="{FF2B5EF4-FFF2-40B4-BE49-F238E27FC236}">
                <a16:creationId xmlns:a16="http://schemas.microsoft.com/office/drawing/2014/main" id="{16613905-70B1-4BBF-B13F-7330442A9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A0DD7B-4E24-4A77-9144-C34827C9C93C}"/>
              </a:ext>
            </a:extLst>
          </p:cNvPr>
          <p:cNvSpPr>
            <a:spLocks noGrp="1"/>
          </p:cNvSpPr>
          <p:nvPr>
            <p:ph type="title"/>
          </p:nvPr>
        </p:nvSpPr>
        <p:spPr>
          <a:xfrm>
            <a:off x="0" y="701317"/>
            <a:ext cx="4738777" cy="552090"/>
          </a:xfrm>
        </p:spPr>
        <p:txBody>
          <a:bodyPr>
            <a:normAutofit fontScale="90000"/>
          </a:bodyPr>
          <a:lstStyle/>
          <a:p>
            <a:r>
              <a:rPr lang="en-US" dirty="0">
                <a:latin typeface="Times New Roman" panose="02020603050405020304" pitchFamily="18" charset="0"/>
                <a:cs typeface="Times New Roman" panose="02020603050405020304" pitchFamily="18" charset="0"/>
              </a:rPr>
              <a:t>What is the M21-1?</a:t>
            </a:r>
          </a:p>
        </p:txBody>
      </p:sp>
    </p:spTree>
    <p:extLst>
      <p:ext uri="{BB962C8B-B14F-4D97-AF65-F5344CB8AC3E}">
        <p14:creationId xmlns:p14="http://schemas.microsoft.com/office/powerpoint/2010/main" val="2432749543"/>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custDataLst>
              <p:tags r:id="rId1"/>
            </p:custDataLst>
          </p:nvPr>
        </p:nvSpPr>
        <p:spPr>
          <a:xfrm>
            <a:off x="548640" y="1572769"/>
            <a:ext cx="11033760" cy="4947302"/>
          </a:xfrm>
        </p:spPr>
        <p:txBody>
          <a:bodyPr>
            <a:normAutofit/>
          </a:bodyPr>
          <a:lstStyle/>
          <a:p>
            <a:pPr lvl="0" algn="ctr">
              <a:buClrTx/>
              <a:buNone/>
            </a:pPr>
            <a:r>
              <a:rPr lang="en-US" altLang="en-US" sz="3600" b="1" dirty="0">
                <a:latin typeface="Times New Roman" panose="02020603050405020304" pitchFamily="18" charset="0"/>
                <a:cs typeface="Times New Roman" panose="02020603050405020304" pitchFamily="18" charset="0"/>
              </a:rPr>
              <a:t>Constitution/Law</a:t>
            </a:r>
          </a:p>
          <a:p>
            <a:pPr lvl="0" algn="ctr">
              <a:buClrTx/>
              <a:buNone/>
            </a:pPr>
            <a:r>
              <a:rPr lang="en-US" altLang="en-US" sz="3600" b="1" dirty="0">
                <a:latin typeface="Times New Roman" panose="02020603050405020304" pitchFamily="18" charset="0"/>
                <a:cs typeface="Times New Roman" panose="02020603050405020304" pitchFamily="18" charset="0"/>
                <a:sym typeface="Symbol" pitchFamily="18" charset="2"/>
              </a:rPr>
              <a:t></a:t>
            </a:r>
            <a:endParaRPr lang="en-US" altLang="en-US" sz="3600" b="1" dirty="0">
              <a:latin typeface="Times New Roman" panose="02020603050405020304" pitchFamily="18" charset="0"/>
              <a:cs typeface="Times New Roman" panose="02020603050405020304" pitchFamily="18" charset="0"/>
            </a:endParaRPr>
          </a:p>
          <a:p>
            <a:pPr lvl="0" algn="ctr">
              <a:buClrTx/>
              <a:buNone/>
            </a:pPr>
            <a:r>
              <a:rPr lang="en-US" altLang="en-US" sz="3600" b="1" dirty="0">
                <a:latin typeface="Times New Roman" panose="02020603050405020304" pitchFamily="18" charset="0"/>
                <a:cs typeface="Times New Roman" panose="02020603050405020304" pitchFamily="18" charset="0"/>
              </a:rPr>
              <a:t>U.S. Code or Precedent setting court cases</a:t>
            </a:r>
          </a:p>
          <a:p>
            <a:pPr lvl="0" algn="ctr">
              <a:buClrTx/>
              <a:buNone/>
            </a:pPr>
            <a:r>
              <a:rPr lang="en-US" altLang="en-US" sz="3600" b="1" dirty="0">
                <a:latin typeface="Times New Roman" panose="02020603050405020304" pitchFamily="18" charset="0"/>
                <a:cs typeface="Times New Roman" panose="02020603050405020304" pitchFamily="18" charset="0"/>
                <a:sym typeface="Symbol" pitchFamily="18" charset="2"/>
              </a:rPr>
              <a:t></a:t>
            </a:r>
            <a:endParaRPr lang="en-US" altLang="en-US" sz="3600" b="1" dirty="0">
              <a:latin typeface="Times New Roman" panose="02020603050405020304" pitchFamily="18" charset="0"/>
              <a:cs typeface="Times New Roman" panose="02020603050405020304" pitchFamily="18" charset="0"/>
            </a:endParaRPr>
          </a:p>
          <a:p>
            <a:pPr lvl="0" algn="ctr">
              <a:buClrTx/>
              <a:buNone/>
            </a:pPr>
            <a:r>
              <a:rPr lang="en-US" altLang="en-US" sz="3600" b="1" dirty="0">
                <a:latin typeface="Times New Roman" panose="02020603050405020304" pitchFamily="18" charset="0"/>
                <a:cs typeface="Times New Roman" panose="02020603050405020304" pitchFamily="18" charset="0"/>
              </a:rPr>
              <a:t>38 CFR</a:t>
            </a:r>
          </a:p>
          <a:p>
            <a:pPr lvl="0" algn="ctr">
              <a:buClrTx/>
              <a:buNone/>
            </a:pPr>
            <a:r>
              <a:rPr lang="en-US" altLang="en-US" sz="3600" b="1" dirty="0">
                <a:latin typeface="Times New Roman" panose="02020603050405020304" pitchFamily="18" charset="0"/>
                <a:cs typeface="Times New Roman" panose="02020603050405020304" pitchFamily="18" charset="0"/>
                <a:sym typeface="Symbol" pitchFamily="18" charset="2"/>
              </a:rPr>
              <a:t></a:t>
            </a:r>
            <a:endParaRPr lang="en-US" altLang="en-US" sz="3600" b="1" dirty="0">
              <a:latin typeface="Times New Roman" panose="02020603050405020304" pitchFamily="18" charset="0"/>
              <a:cs typeface="Times New Roman" panose="02020603050405020304" pitchFamily="18" charset="0"/>
            </a:endParaRPr>
          </a:p>
          <a:p>
            <a:pPr lvl="0" algn="ctr">
              <a:buClrTx/>
              <a:buNone/>
            </a:pPr>
            <a:r>
              <a:rPr lang="en-US" altLang="en-US" sz="3600" b="1" dirty="0">
                <a:latin typeface="Times New Roman" panose="02020603050405020304" pitchFamily="18" charset="0"/>
                <a:cs typeface="Times New Roman" panose="02020603050405020304" pitchFamily="18" charset="0"/>
              </a:rPr>
              <a:t>Directives</a:t>
            </a:r>
          </a:p>
          <a:p>
            <a:pPr lvl="0" algn="ctr">
              <a:buClrTx/>
              <a:buNone/>
            </a:pPr>
            <a:r>
              <a:rPr lang="en-US" altLang="en-US" sz="3600" b="1" dirty="0">
                <a:latin typeface="Times New Roman" panose="02020603050405020304" pitchFamily="18" charset="0"/>
                <a:cs typeface="Times New Roman" panose="02020603050405020304" pitchFamily="18" charset="0"/>
              </a:rPr>
              <a:t>(M-21)</a:t>
            </a:r>
          </a:p>
          <a:p>
            <a:endParaRPr lang="en-US" dirty="0"/>
          </a:p>
        </p:txBody>
      </p:sp>
      <p:sp>
        <p:nvSpPr>
          <p:cNvPr id="4" name="Slide Number Placeholder 3"/>
          <p:cNvSpPr>
            <a:spLocks noGrp="1"/>
          </p:cNvSpPr>
          <p:nvPr>
            <p:ph type="sldNum" sz="quarter" idx="12"/>
            <p:custDataLst>
              <p:tags r:id="rId2"/>
            </p:custDataLst>
          </p:nvPr>
        </p:nvSpPr>
        <p:spPr>
          <a:xfrm>
            <a:off x="9240343" y="6244173"/>
            <a:ext cx="21336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414AED-89CE-4A48-8B2B-1B3A5C68EA2A}" type="slidenum">
              <a:rPr kumimoji="0" lang="en-US" sz="14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319</a:t>
            </a:fld>
            <a:endParaRPr kumimoji="0" lang="en-US" sz="14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p:cNvSpPr>
            <a:spLocks noGrp="1"/>
          </p:cNvSpPr>
          <p:nvPr>
            <p:ph type="title"/>
            <p:custDataLst>
              <p:tags r:id="rId3"/>
            </p:custDataLst>
          </p:nvPr>
        </p:nvSpPr>
        <p:spPr>
          <a:xfrm>
            <a:off x="0" y="8626"/>
            <a:ext cx="8897112" cy="1280160"/>
          </a:xfrm>
        </p:spPr>
        <p:txBody>
          <a:bodyPr>
            <a:normAutofit fontScale="90000"/>
          </a:bodyPr>
          <a:lstStyle/>
          <a:p>
            <a:r>
              <a:rPr lang="en-US" dirty="0">
                <a:latin typeface="Times New Roman" panose="02020603050405020304" pitchFamily="18" charset="0"/>
                <a:cs typeface="Times New Roman" panose="02020603050405020304" pitchFamily="18" charset="0"/>
              </a:rPr>
              <a:t>Precedence of VBA Laws, Regulations, and Procedures</a:t>
            </a:r>
          </a:p>
        </p:txBody>
      </p:sp>
    </p:spTree>
    <p:extLst>
      <p:ext uri="{BB962C8B-B14F-4D97-AF65-F5344CB8AC3E}">
        <p14:creationId xmlns:p14="http://schemas.microsoft.com/office/powerpoint/2010/main" val="3022131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B9D53-D21F-26C4-1812-C41C995D29D0}"/>
              </a:ext>
            </a:extLst>
          </p:cNvPr>
          <p:cNvSpPr>
            <a:spLocks noGrp="1"/>
          </p:cNvSpPr>
          <p:nvPr>
            <p:ph type="title"/>
          </p:nvPr>
        </p:nvSpPr>
        <p:spPr/>
        <p:txBody>
          <a:bodyPr/>
          <a:lstStyle/>
          <a:p>
            <a:r>
              <a:rPr lang="en-US" dirty="0"/>
              <a:t>AVA- DMC Tips</a:t>
            </a:r>
          </a:p>
        </p:txBody>
      </p:sp>
      <p:sp>
        <p:nvSpPr>
          <p:cNvPr id="3" name="Slide Number Placeholder 2">
            <a:extLst>
              <a:ext uri="{FF2B5EF4-FFF2-40B4-BE49-F238E27FC236}">
                <a16:creationId xmlns:a16="http://schemas.microsoft.com/office/drawing/2014/main" id="{CC33572A-299E-E400-BD61-E63B6593E12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grpSp>
        <p:nvGrpSpPr>
          <p:cNvPr id="4" name="docshapegroup54">
            <a:extLst>
              <a:ext uri="{FF2B5EF4-FFF2-40B4-BE49-F238E27FC236}">
                <a16:creationId xmlns:a16="http://schemas.microsoft.com/office/drawing/2014/main" id="{23723A0B-5C06-17E4-70CE-DAAED1B55710}"/>
              </a:ext>
            </a:extLst>
          </p:cNvPr>
          <p:cNvGrpSpPr>
            <a:grpSpLocks/>
          </p:cNvGrpSpPr>
          <p:nvPr/>
        </p:nvGrpSpPr>
        <p:grpSpPr bwMode="auto">
          <a:xfrm>
            <a:off x="885449" y="1274130"/>
            <a:ext cx="10421102" cy="3678870"/>
            <a:chOff x="2500" y="228"/>
            <a:chExt cx="7316" cy="1823"/>
          </a:xfrm>
        </p:grpSpPr>
        <p:pic>
          <p:nvPicPr>
            <p:cNvPr id="5" name="docshape55" descr="Attachment screen highlighting &quot;There are no attachments to display&quot; with Add Attachment button. ">
              <a:extLst>
                <a:ext uri="{FF2B5EF4-FFF2-40B4-BE49-F238E27FC236}">
                  <a16:creationId xmlns:a16="http://schemas.microsoft.com/office/drawing/2014/main" id="{AB3127AF-50CA-F411-54FF-87048A83A8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4" y="339"/>
              <a:ext cx="6783" cy="1290"/>
            </a:xfrm>
            <a:prstGeom prst="rect">
              <a:avLst/>
            </a:prstGeom>
            <a:noFill/>
            <a:extLst>
              <a:ext uri="{909E8E84-426E-40DD-AFC4-6F175D3DCCD1}">
                <a14:hiddenFill xmlns:a14="http://schemas.microsoft.com/office/drawing/2010/main">
                  <a:solidFill>
                    <a:srgbClr val="FFFFFF"/>
                  </a:solidFill>
                </a14:hiddenFill>
              </a:ext>
            </a:extLst>
          </p:spPr>
        </p:pic>
        <p:sp>
          <p:nvSpPr>
            <p:cNvPr id="6" name="docshape56">
              <a:extLst>
                <a:ext uri="{FF2B5EF4-FFF2-40B4-BE49-F238E27FC236}">
                  <a16:creationId xmlns:a16="http://schemas.microsoft.com/office/drawing/2014/main" id="{0D01E208-5F8E-86DE-07DF-0610479806AF}"/>
                </a:ext>
              </a:extLst>
            </p:cNvPr>
            <p:cNvSpPr>
              <a:spLocks noChangeArrowheads="1"/>
            </p:cNvSpPr>
            <p:nvPr/>
          </p:nvSpPr>
          <p:spPr bwMode="auto">
            <a:xfrm>
              <a:off x="2500" y="228"/>
              <a:ext cx="7316" cy="182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7" name="TextBox 6">
            <a:extLst>
              <a:ext uri="{FF2B5EF4-FFF2-40B4-BE49-F238E27FC236}">
                <a16:creationId xmlns:a16="http://schemas.microsoft.com/office/drawing/2014/main" id="{934AAB31-BF56-57CE-6CD1-18C43B824D36}"/>
              </a:ext>
            </a:extLst>
          </p:cNvPr>
          <p:cNvSpPr txBox="1"/>
          <p:nvPr/>
        </p:nvSpPr>
        <p:spPr>
          <a:xfrm>
            <a:off x="457201" y="5216299"/>
            <a:ext cx="11277599" cy="494751"/>
          </a:xfrm>
          <a:prstGeom prst="rect">
            <a:avLst/>
          </a:prstGeom>
          <a:noFill/>
        </p:spPr>
        <p:txBody>
          <a:bodyPr wrap="square">
            <a:spAutoFit/>
          </a:bodyPr>
          <a:lstStyle/>
          <a:p>
            <a:pPr marL="0" marR="0" lvl="0" indent="0" algn="ctr" defTabSz="561565" rtl="0" eaLnBrk="1" fontAlgn="auto" latinLnBrk="0" hangingPunct="1">
              <a:lnSpc>
                <a:spcPct val="120000"/>
              </a:lnSpc>
              <a:spcBef>
                <a:spcPct val="2000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The option to Add Attachment is on the last page before submission</a:t>
            </a:r>
          </a:p>
        </p:txBody>
      </p:sp>
    </p:spTree>
    <p:extLst>
      <p:ext uri="{BB962C8B-B14F-4D97-AF65-F5344CB8AC3E}">
        <p14:creationId xmlns:p14="http://schemas.microsoft.com/office/powerpoint/2010/main" val="191514136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69EACDC-2053-4271-AA0F-D9CBB6B50E65}"/>
              </a:ext>
            </a:extLst>
          </p:cNvPr>
          <p:cNvSpPr>
            <a:spLocks noGrp="1"/>
          </p:cNvSpPr>
          <p:nvPr>
            <p:ph idx="1"/>
          </p:nvPr>
        </p:nvSpPr>
        <p:spPr>
          <a:xfrm>
            <a:off x="609600" y="1536191"/>
            <a:ext cx="10972800" cy="4820159"/>
          </a:xfrm>
        </p:spPr>
        <p:txBody>
          <a:bodyPr>
            <a:normAutofit/>
          </a:bodyPr>
          <a:lstStyle/>
          <a:p>
            <a:r>
              <a:rPr lang="en-US" dirty="0">
                <a:latin typeface="Times New Roman" panose="02020603050405020304" pitchFamily="18" charset="0"/>
                <a:cs typeface="Times New Roman" panose="02020603050405020304" pitchFamily="18" charset="0"/>
              </a:rPr>
              <a:t>Internet: </a:t>
            </a:r>
            <a:r>
              <a:rPr lang="en-US" dirty="0" err="1">
                <a:latin typeface="Times New Roman" panose="02020603050405020304" pitchFamily="18" charset="0"/>
                <a:cs typeface="Times New Roman" panose="02020603050405020304" pitchFamily="18" charset="0"/>
              </a:rPr>
              <a:t>KnowVA</a:t>
            </a:r>
            <a:r>
              <a:rPr lang="en-US"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hlinkClick r:id="rId3"/>
              </a:rPr>
              <a:t>https://www.knowva.ebenefits.va.gov/</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Compensation and Pension</a:t>
            </a:r>
          </a:p>
          <a:p>
            <a:pPr lvl="1"/>
            <a:r>
              <a:rPr lang="en-US" dirty="0">
                <a:latin typeface="Times New Roman" panose="02020603050405020304" pitchFamily="18" charset="0"/>
                <a:cs typeface="Times New Roman" panose="02020603050405020304" pitchFamily="18" charset="0"/>
              </a:rPr>
              <a:t>M21-1</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 Internet: KM Portals –</a:t>
            </a:r>
            <a:r>
              <a:rPr lang="en-US" dirty="0">
                <a:latin typeface="Times New Roman" panose="02020603050405020304" pitchFamily="18" charset="0"/>
                <a:cs typeface="Times New Roman" panose="02020603050405020304" pitchFamily="18" charset="0"/>
                <a:hlinkClick r:id="rId4"/>
              </a:rPr>
              <a:t>https://vaww.vrm.km.va.gov</a:t>
            </a:r>
            <a:r>
              <a:rPr lang="en-US" dirty="0">
                <a:latin typeface="Times New Roman" panose="02020603050405020304" pitchFamily="18" charset="0"/>
                <a:cs typeface="Times New Roman" panose="02020603050405020304" pitchFamily="18" charset="0"/>
              </a:rPr>
              <a:t>   </a:t>
            </a:r>
          </a:p>
          <a:p>
            <a:pPr lvl="1"/>
            <a:r>
              <a:rPr lang="en-US" dirty="0">
                <a:latin typeface="Times New Roman" panose="02020603050405020304" pitchFamily="18" charset="0"/>
                <a:cs typeface="Times New Roman" panose="02020603050405020304" pitchFamily="18" charset="0"/>
              </a:rPr>
              <a:t>Know VA Portal</a:t>
            </a:r>
          </a:p>
          <a:p>
            <a:pPr lvl="2"/>
            <a:r>
              <a:rPr lang="en-US" dirty="0">
                <a:latin typeface="Times New Roman" panose="02020603050405020304" pitchFamily="18" charset="0"/>
                <a:cs typeface="Times New Roman" panose="02020603050405020304" pitchFamily="18" charset="0"/>
              </a:rPr>
              <a:t>Compensation and Pension</a:t>
            </a:r>
          </a:p>
          <a:p>
            <a:pPr lvl="2"/>
            <a:r>
              <a:rPr lang="en-US" dirty="0">
                <a:latin typeface="Times New Roman" panose="02020603050405020304" pitchFamily="18" charset="0"/>
                <a:cs typeface="Times New Roman" panose="02020603050405020304" pitchFamily="18" charset="0"/>
              </a:rPr>
              <a:t>M21-1</a:t>
            </a:r>
          </a:p>
          <a:p>
            <a:pPr lvl="1"/>
            <a:r>
              <a:rPr lang="en-US" dirty="0">
                <a:latin typeface="Times New Roman" panose="02020603050405020304" pitchFamily="18" charset="0"/>
                <a:cs typeface="Times New Roman" panose="02020603050405020304" pitchFamily="18" charset="0"/>
              </a:rPr>
              <a:t>Also includes portals for VBA, VHA, and VEO</a:t>
            </a:r>
          </a:p>
          <a:p>
            <a:endParaRPr lang="en-US" dirty="0"/>
          </a:p>
        </p:txBody>
      </p:sp>
      <p:sp>
        <p:nvSpPr>
          <p:cNvPr id="4" name="Slide Number Placeholder 3">
            <a:extLst>
              <a:ext uri="{FF2B5EF4-FFF2-40B4-BE49-F238E27FC236}">
                <a16:creationId xmlns:a16="http://schemas.microsoft.com/office/drawing/2014/main" id="{16613905-70B1-4BBF-B13F-7330442A92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BA0DD7B-4E24-4A77-9144-C34827C9C93C}"/>
              </a:ext>
            </a:extLst>
          </p:cNvPr>
          <p:cNvSpPr>
            <a:spLocks noGrp="1"/>
          </p:cNvSpPr>
          <p:nvPr>
            <p:ph type="title"/>
          </p:nvPr>
        </p:nvSpPr>
        <p:spPr>
          <a:xfrm>
            <a:off x="0" y="672862"/>
            <a:ext cx="5299494" cy="569342"/>
          </a:xfrm>
        </p:spPr>
        <p:txBody>
          <a:bodyPr>
            <a:normAutofit fontScale="90000"/>
          </a:bodyPr>
          <a:lstStyle/>
          <a:p>
            <a:r>
              <a:rPr lang="en-US" dirty="0">
                <a:latin typeface="Times New Roman" panose="02020603050405020304" pitchFamily="18" charset="0"/>
                <a:cs typeface="Times New Roman" panose="02020603050405020304" pitchFamily="18" charset="0"/>
              </a:rPr>
              <a:t>Accessing the M21-1</a:t>
            </a:r>
          </a:p>
        </p:txBody>
      </p:sp>
    </p:spTree>
    <p:extLst>
      <p:ext uri="{BB962C8B-B14F-4D97-AF65-F5344CB8AC3E}">
        <p14:creationId xmlns:p14="http://schemas.microsoft.com/office/powerpoint/2010/main" val="2898288270"/>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5164690"/>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M21 is divided into multiple manuals: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M21-1 Adjudication Procedures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M21-4 Manual</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M21-5 Appeals and Reviews</a:t>
            </a:r>
          </a:p>
          <a:p>
            <a:endParaRPr lang="en-US" dirty="0"/>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638356"/>
            <a:ext cx="4885426" cy="577970"/>
          </a:xfrm>
        </p:spPr>
        <p:txBody>
          <a:bodyPr>
            <a:normAutofit fontScale="90000"/>
          </a:bodyPr>
          <a:lstStyle/>
          <a:p>
            <a:r>
              <a:rPr lang="en-US" dirty="0">
                <a:latin typeface="Times New Roman" panose="02020603050405020304" pitchFamily="18" charset="0"/>
                <a:cs typeface="Times New Roman" panose="02020603050405020304" pitchFamily="18" charset="0"/>
              </a:rPr>
              <a:t>Structure of the M21</a:t>
            </a:r>
          </a:p>
        </p:txBody>
      </p:sp>
    </p:spTree>
    <p:extLst>
      <p:ext uri="{BB962C8B-B14F-4D97-AF65-F5344CB8AC3E}">
        <p14:creationId xmlns:p14="http://schemas.microsoft.com/office/powerpoint/2010/main" val="212012318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9307830" y="6385054"/>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Title 3">
            <a:extLst>
              <a:ext uri="{FF2B5EF4-FFF2-40B4-BE49-F238E27FC236}">
                <a16:creationId xmlns:a16="http://schemas.microsoft.com/office/drawing/2014/main" id="{D38F7A76-3E97-CF65-BBA3-DEF4A69AA400}"/>
              </a:ext>
            </a:extLst>
          </p:cNvPr>
          <p:cNvSpPr txBox="1">
            <a:spLocks/>
          </p:cNvSpPr>
          <p:nvPr/>
        </p:nvSpPr>
        <p:spPr>
          <a:xfrm>
            <a:off x="0" y="501649"/>
            <a:ext cx="5486400" cy="7073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anose="02020603050405020304" pitchFamily="18" charset="0"/>
              </a:rPr>
              <a:t>Structure of the M21-1</a:t>
            </a:r>
          </a:p>
        </p:txBody>
      </p:sp>
      <p:pic>
        <p:nvPicPr>
          <p:cNvPr id="12" name="Content Placeholder 11" descr="A screenshot of a computer&#10;&#10;Description automatically generated">
            <a:extLst>
              <a:ext uri="{FF2B5EF4-FFF2-40B4-BE49-F238E27FC236}">
                <a16:creationId xmlns:a16="http://schemas.microsoft.com/office/drawing/2014/main" id="{6133189F-B4F8-D2EB-F42E-76455DCDAC2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6219" y="1485900"/>
            <a:ext cx="7725243" cy="4870451"/>
          </a:xfrm>
        </p:spPr>
      </p:pic>
    </p:spTree>
    <p:extLst>
      <p:ext uri="{BB962C8B-B14F-4D97-AF65-F5344CB8AC3E}">
        <p14:creationId xmlns:p14="http://schemas.microsoft.com/office/powerpoint/2010/main" val="207994917"/>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5030788"/>
          </a:xfrm>
        </p:spPr>
        <p:txBody>
          <a:bodyPr>
            <a:normAutofit lnSpcReduction="10000"/>
          </a:bodyPr>
          <a:lstStyle/>
          <a:p>
            <a:pPr marL="0" indent="0">
              <a:buNone/>
            </a:pPr>
            <a:r>
              <a:rPr lang="en-US" dirty="0">
                <a:latin typeface="Times New Roman" panose="02020603050405020304" pitchFamily="18" charset="0"/>
                <a:cs typeface="Times New Roman" panose="02020603050405020304" pitchFamily="18" charset="0"/>
              </a:rPr>
              <a:t>Understanding the layout: </a:t>
            </a:r>
          </a:p>
          <a:p>
            <a:pPr marL="0" indent="0" algn="ctr">
              <a:buNone/>
            </a:pPr>
            <a:endParaRPr lang="en-US" sz="100" dirty="0">
              <a:solidFill>
                <a:srgbClr val="991A1E"/>
              </a:solidFill>
              <a:latin typeface="Times New Roman" panose="02020603050405020304" pitchFamily="18" charset="0"/>
              <a:cs typeface="Times New Roman" panose="02020603050405020304" pitchFamily="18" charset="0"/>
            </a:endParaRPr>
          </a:p>
          <a:p>
            <a:pPr marL="0" indent="0" algn="ctr">
              <a:buNone/>
            </a:pPr>
            <a:r>
              <a:rPr lang="en-US" sz="4400" dirty="0">
                <a:solidFill>
                  <a:srgbClr val="991A1E"/>
                </a:solidFill>
                <a:latin typeface="Times New Roman" panose="02020603050405020304" pitchFamily="18" charset="0"/>
                <a:cs typeface="Times New Roman" panose="02020603050405020304" pitchFamily="18" charset="0"/>
              </a:rPr>
              <a:t>M21-1</a:t>
            </a:r>
            <a:r>
              <a:rPr lang="en-US" sz="4400" dirty="0">
                <a:solidFill>
                  <a:srgbClr val="00B050"/>
                </a:solidFill>
                <a:latin typeface="Times New Roman" panose="02020603050405020304" pitchFamily="18" charset="0"/>
                <a:cs typeface="Times New Roman" panose="02020603050405020304" pitchFamily="18" charset="0"/>
              </a:rPr>
              <a:t>V</a:t>
            </a:r>
            <a:r>
              <a:rPr lang="en-US" sz="4400" dirty="0">
                <a:latin typeface="Times New Roman" panose="02020603050405020304" pitchFamily="18" charset="0"/>
                <a:cs typeface="Times New Roman" panose="02020603050405020304" pitchFamily="18" charset="0"/>
              </a:rPr>
              <a:t>.</a:t>
            </a:r>
            <a:r>
              <a:rPr lang="en-US" sz="4400" dirty="0">
                <a:solidFill>
                  <a:srgbClr val="00B0F0"/>
                </a:solidFill>
                <a:latin typeface="Times New Roman" panose="02020603050405020304" pitchFamily="18" charset="0"/>
                <a:cs typeface="Times New Roman" panose="02020603050405020304" pitchFamily="18" charset="0"/>
              </a:rPr>
              <a:t>ii</a:t>
            </a:r>
            <a:r>
              <a:rPr lang="en-US" sz="4400" dirty="0">
                <a:latin typeface="Times New Roman" panose="02020603050405020304" pitchFamily="18" charset="0"/>
                <a:cs typeface="Times New Roman" panose="02020603050405020304" pitchFamily="18" charset="0"/>
              </a:rPr>
              <a:t>.</a:t>
            </a:r>
            <a:r>
              <a:rPr lang="en-US" sz="4400" dirty="0">
                <a:solidFill>
                  <a:srgbClr val="7030A0"/>
                </a:solidFill>
                <a:latin typeface="Times New Roman" panose="02020603050405020304" pitchFamily="18" charset="0"/>
                <a:cs typeface="Times New Roman" panose="02020603050405020304" pitchFamily="18" charset="0"/>
              </a:rPr>
              <a:t>3</a:t>
            </a:r>
            <a:r>
              <a:rPr lang="en-US" sz="4400" dirty="0">
                <a:latin typeface="Times New Roman" panose="02020603050405020304" pitchFamily="18" charset="0"/>
                <a:cs typeface="Times New Roman" panose="02020603050405020304" pitchFamily="18" charset="0"/>
              </a:rPr>
              <a:t>.</a:t>
            </a:r>
            <a:r>
              <a:rPr lang="en-US" sz="4400" dirty="0">
                <a:solidFill>
                  <a:schemeClr val="accent2">
                    <a:lumMod val="75000"/>
                  </a:schemeClr>
                </a:solidFill>
                <a:latin typeface="Times New Roman" panose="02020603050405020304" pitchFamily="18" charset="0"/>
                <a:cs typeface="Times New Roman" panose="02020603050405020304" pitchFamily="18" charset="0"/>
              </a:rPr>
              <a:t>D.</a:t>
            </a:r>
            <a:r>
              <a:rPr lang="en-US" sz="4400" dirty="0">
                <a:solidFill>
                  <a:schemeClr val="accent1">
                    <a:lumMod val="75000"/>
                  </a:schemeClr>
                </a:solidFill>
                <a:latin typeface="Times New Roman" panose="02020603050405020304" pitchFamily="18" charset="0"/>
                <a:cs typeface="Times New Roman" panose="02020603050405020304" pitchFamily="18" charset="0"/>
              </a:rPr>
              <a:t>2</a:t>
            </a:r>
            <a:r>
              <a:rPr lang="en-US" sz="4400" dirty="0">
                <a:solidFill>
                  <a:schemeClr val="accent2">
                    <a:lumMod val="75000"/>
                  </a:schemeClr>
                </a:solidFill>
                <a:latin typeface="Times New Roman" panose="02020603050405020304" pitchFamily="18" charset="0"/>
                <a:cs typeface="Times New Roman" panose="02020603050405020304" pitchFamily="18" charset="0"/>
              </a:rPr>
              <a:t>.</a:t>
            </a:r>
            <a:r>
              <a:rPr lang="en-US" sz="4400" dirty="0">
                <a:solidFill>
                  <a:schemeClr val="accent4">
                    <a:lumMod val="75000"/>
                  </a:schemeClr>
                </a:solidFill>
                <a:latin typeface="Times New Roman" panose="02020603050405020304" pitchFamily="18" charset="0"/>
                <a:cs typeface="Times New Roman" panose="02020603050405020304" pitchFamily="18" charset="0"/>
              </a:rPr>
              <a:t>k</a:t>
            </a:r>
            <a:r>
              <a:rPr lang="en-US" sz="4400" dirty="0">
                <a:solidFill>
                  <a:schemeClr val="accent2">
                    <a:lumMod val="75000"/>
                  </a:schemeClr>
                </a:solidFill>
                <a:latin typeface="Times New Roman" panose="02020603050405020304" pitchFamily="18" charset="0"/>
                <a:cs typeface="Times New Roman" panose="02020603050405020304" pitchFamily="18" charset="0"/>
              </a:rPr>
              <a:t> </a:t>
            </a:r>
          </a:p>
          <a:p>
            <a:endParaRPr lang="en-US" sz="900" dirty="0">
              <a:latin typeface="Times New Roman" panose="02020603050405020304" pitchFamily="18" charset="0"/>
              <a:cs typeface="Times New Roman" panose="02020603050405020304" pitchFamily="18" charset="0"/>
            </a:endParaRPr>
          </a:p>
          <a:p>
            <a:pPr marL="974725" indent="-349250"/>
            <a:r>
              <a:rPr lang="en-US" b="1" dirty="0">
                <a:solidFill>
                  <a:srgbClr val="991A1E"/>
                </a:solidFill>
                <a:latin typeface="Times New Roman" panose="02020603050405020304" pitchFamily="18" charset="0"/>
                <a:cs typeface="Times New Roman" panose="02020603050405020304" pitchFamily="18" charset="0"/>
              </a:rPr>
              <a:t>M21-1</a:t>
            </a:r>
            <a:r>
              <a:rPr lang="en-US" dirty="0">
                <a:latin typeface="Times New Roman" panose="02020603050405020304" pitchFamily="18" charset="0"/>
                <a:cs typeface="Times New Roman" panose="02020603050405020304" pitchFamily="18" charset="0"/>
              </a:rPr>
              <a:t> is the manual  </a:t>
            </a:r>
          </a:p>
          <a:p>
            <a:pPr marL="974725" indent="-349250"/>
            <a:r>
              <a:rPr lang="en-US" dirty="0">
                <a:solidFill>
                  <a:srgbClr val="00B050"/>
                </a:solidFill>
                <a:latin typeface="Times New Roman" panose="02020603050405020304" pitchFamily="18" charset="0"/>
                <a:cs typeface="Times New Roman" panose="02020603050405020304" pitchFamily="18" charset="0"/>
              </a:rPr>
              <a:t>V</a:t>
            </a:r>
            <a:r>
              <a:rPr lang="en-US" dirty="0">
                <a:latin typeface="Times New Roman" panose="02020603050405020304" pitchFamily="18" charset="0"/>
                <a:cs typeface="Times New Roman" panose="02020603050405020304" pitchFamily="18" charset="0"/>
              </a:rPr>
              <a:t> is the Part</a:t>
            </a:r>
          </a:p>
          <a:p>
            <a:pPr marL="974725" indent="-349250"/>
            <a:r>
              <a:rPr lang="en-US" dirty="0">
                <a:solidFill>
                  <a:srgbClr val="00B0F0"/>
                </a:solidFill>
                <a:latin typeface="Times New Roman" panose="02020603050405020304" pitchFamily="18" charset="0"/>
                <a:cs typeface="Times New Roman" panose="02020603050405020304" pitchFamily="18" charset="0"/>
              </a:rPr>
              <a:t>ii </a:t>
            </a:r>
            <a:r>
              <a:rPr lang="en-US" dirty="0">
                <a:latin typeface="Times New Roman" panose="02020603050405020304" pitchFamily="18" charset="0"/>
                <a:cs typeface="Times New Roman" panose="02020603050405020304" pitchFamily="18" charset="0"/>
              </a:rPr>
              <a:t>is the Subpart</a:t>
            </a:r>
          </a:p>
          <a:p>
            <a:pPr marL="974725" indent="-349250"/>
            <a:r>
              <a:rPr lang="en-US" dirty="0">
                <a:solidFill>
                  <a:srgbClr val="7030A0"/>
                </a:solidFill>
                <a:latin typeface="Times New Roman" panose="02020603050405020304" pitchFamily="18" charset="0"/>
                <a:cs typeface="Times New Roman" panose="02020603050405020304" pitchFamily="18" charset="0"/>
              </a:rPr>
              <a:t>3 </a:t>
            </a:r>
            <a:r>
              <a:rPr lang="en-US" dirty="0">
                <a:latin typeface="Times New Roman" panose="02020603050405020304" pitchFamily="18" charset="0"/>
                <a:cs typeface="Times New Roman" panose="02020603050405020304" pitchFamily="18" charset="0"/>
              </a:rPr>
              <a:t>is the Chapter</a:t>
            </a:r>
          </a:p>
          <a:p>
            <a:pPr marL="974725" indent="-349250"/>
            <a:r>
              <a:rPr lang="en-US" dirty="0">
                <a:solidFill>
                  <a:schemeClr val="accent2">
                    <a:lumMod val="75000"/>
                  </a:schemeClr>
                </a:solidFill>
                <a:latin typeface="Times New Roman" panose="02020603050405020304" pitchFamily="18" charset="0"/>
                <a:cs typeface="Times New Roman" panose="02020603050405020304" pitchFamily="18" charset="0"/>
              </a:rPr>
              <a:t>D </a:t>
            </a:r>
            <a:r>
              <a:rPr lang="en-US" dirty="0">
                <a:latin typeface="Times New Roman" panose="02020603050405020304" pitchFamily="18" charset="0"/>
                <a:cs typeface="Times New Roman" panose="02020603050405020304" pitchFamily="18" charset="0"/>
              </a:rPr>
              <a:t>is the Section</a:t>
            </a:r>
            <a:r>
              <a:rPr lang="en-US" dirty="0">
                <a:solidFill>
                  <a:schemeClr val="accent2">
                    <a:lumMod val="75000"/>
                  </a:schemeClr>
                </a:solidFill>
                <a:latin typeface="Times New Roman" panose="02020603050405020304" pitchFamily="18" charset="0"/>
                <a:cs typeface="Times New Roman" panose="02020603050405020304" pitchFamily="18" charset="0"/>
              </a:rPr>
              <a:t> </a:t>
            </a:r>
          </a:p>
          <a:p>
            <a:pPr marL="974725" indent="-349250"/>
            <a:r>
              <a:rPr lang="en-US" dirty="0">
                <a:solidFill>
                  <a:schemeClr val="accent1">
                    <a:lumMod val="75000"/>
                  </a:schemeClr>
                </a:solidFill>
                <a:latin typeface="Times New Roman" panose="02020603050405020304" pitchFamily="18" charset="0"/>
                <a:cs typeface="Times New Roman" panose="02020603050405020304" pitchFamily="18" charset="0"/>
              </a:rPr>
              <a:t>2 </a:t>
            </a:r>
            <a:r>
              <a:rPr lang="en-US" dirty="0">
                <a:latin typeface="Times New Roman" panose="02020603050405020304" pitchFamily="18" charset="0"/>
                <a:cs typeface="Times New Roman" panose="02020603050405020304" pitchFamily="18" charset="0"/>
              </a:rPr>
              <a:t>is the topic</a:t>
            </a:r>
            <a:endParaRPr lang="en-US" dirty="0">
              <a:solidFill>
                <a:schemeClr val="accent1">
                  <a:lumMod val="75000"/>
                </a:schemeClr>
              </a:solidFill>
              <a:latin typeface="Times New Roman" panose="02020603050405020304" pitchFamily="18" charset="0"/>
              <a:cs typeface="Times New Roman" panose="02020603050405020304" pitchFamily="18" charset="0"/>
            </a:endParaRPr>
          </a:p>
          <a:p>
            <a:pPr marL="974725" indent="-349250"/>
            <a:r>
              <a:rPr lang="en-US" dirty="0">
                <a:solidFill>
                  <a:schemeClr val="accent4">
                    <a:lumMod val="75000"/>
                  </a:schemeClr>
                </a:solidFill>
                <a:latin typeface="Times New Roman" panose="02020603050405020304" pitchFamily="18" charset="0"/>
                <a:cs typeface="Times New Roman" panose="02020603050405020304" pitchFamily="18" charset="0"/>
              </a:rPr>
              <a:t>k</a:t>
            </a:r>
            <a:r>
              <a:rPr lang="en-US" dirty="0">
                <a:solidFill>
                  <a:schemeClr val="accent2">
                    <a:lumMod val="75000"/>
                  </a:schemeClr>
                </a:solidFill>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is the subtopic</a:t>
            </a:r>
          </a:p>
          <a:p>
            <a:endParaRPr lang="en-US" dirty="0">
              <a:solidFill>
                <a:srgbClr val="7030A0"/>
              </a:solidFill>
            </a:endParaRPr>
          </a:p>
          <a:p>
            <a:endParaRPr lang="en-US" dirty="0"/>
          </a:p>
          <a:p>
            <a:endParaRPr lang="en-US" dirty="0"/>
          </a:p>
          <a:p>
            <a:endParaRPr lang="en-US" dirty="0"/>
          </a:p>
          <a:p>
            <a:endParaRPr lang="en-US" dirty="0"/>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501650"/>
            <a:ext cx="6834996" cy="724619"/>
          </a:xfrm>
        </p:spPr>
        <p:txBody>
          <a:bodyPr/>
          <a:lstStyle/>
          <a:p>
            <a:r>
              <a:rPr lang="en-US" dirty="0">
                <a:latin typeface="Times New Roman" panose="02020603050405020304" pitchFamily="18" charset="0"/>
                <a:cs typeface="Times New Roman" panose="02020603050405020304" pitchFamily="18" charset="0"/>
              </a:rPr>
              <a:t>Structure of the M21-1(cont.)</a:t>
            </a:r>
          </a:p>
        </p:txBody>
      </p:sp>
    </p:spTree>
    <p:extLst>
      <p:ext uri="{BB962C8B-B14F-4D97-AF65-F5344CB8AC3E}">
        <p14:creationId xmlns:p14="http://schemas.microsoft.com/office/powerpoint/2010/main" val="1929601908"/>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5164690"/>
          </a:xfrm>
        </p:spPr>
        <p:txBody>
          <a:bodyPr>
            <a:normAutofit/>
          </a:bodyPr>
          <a:lstStyle/>
          <a:p>
            <a:endParaRPr lang="en-US" sz="9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Sections cover general topics</a:t>
            </a:r>
          </a:p>
          <a:p>
            <a:pPr lvl="1"/>
            <a:r>
              <a:rPr lang="en-US" dirty="0">
                <a:latin typeface="Times New Roman" panose="02020603050405020304" pitchFamily="18" charset="0"/>
                <a:cs typeface="Times New Roman" panose="02020603050405020304" pitchFamily="18" charset="0"/>
              </a:rPr>
              <a:t>Each section begins with a table of contents with links to the associated topics</a:t>
            </a:r>
          </a:p>
          <a:p>
            <a:pPr lvl="1"/>
            <a:endParaRPr lang="en-US" sz="12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Topics begin with an introduction with links to subtopics </a:t>
            </a:r>
          </a:p>
          <a:p>
            <a:endParaRPr lang="en-US" sz="1200" dirty="0">
              <a:highlight>
                <a:srgbClr val="FFFF00"/>
              </a:highlight>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Subtopics can include important notes and references</a:t>
            </a:r>
          </a:p>
          <a:p>
            <a:endParaRPr lang="en-US" sz="500" dirty="0">
              <a:highlight>
                <a:srgbClr val="FFFF00"/>
              </a:highlight>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Subtopics can include examples and tables to assist the reader with complex situations:</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448575"/>
            <a:ext cx="7016151" cy="785004"/>
          </a:xfrm>
        </p:spPr>
        <p:txBody>
          <a:bodyPr/>
          <a:lstStyle/>
          <a:p>
            <a:r>
              <a:rPr lang="en-US" dirty="0">
                <a:latin typeface="Times New Roman" panose="02020603050405020304" pitchFamily="18" charset="0"/>
                <a:cs typeface="Times New Roman" panose="02020603050405020304" pitchFamily="18" charset="0"/>
              </a:rPr>
              <a:t>Structure of the M21-1 (cont.)</a:t>
            </a:r>
          </a:p>
        </p:txBody>
      </p:sp>
      <p:pic>
        <p:nvPicPr>
          <p:cNvPr id="6" name="Picture 5">
            <a:extLst>
              <a:ext uri="{FF2B5EF4-FFF2-40B4-BE49-F238E27FC236}">
                <a16:creationId xmlns:a16="http://schemas.microsoft.com/office/drawing/2014/main" id="{DF728FD3-959D-F8D7-7954-BF719BE7EB04}"/>
              </a:ext>
            </a:extLst>
          </p:cNvPr>
          <p:cNvPicPr>
            <a:picLocks noChangeAspect="1"/>
          </p:cNvPicPr>
          <p:nvPr/>
        </p:nvPicPr>
        <p:blipFill>
          <a:blip r:embed="rId3"/>
          <a:stretch>
            <a:fillRect/>
          </a:stretch>
        </p:blipFill>
        <p:spPr>
          <a:xfrm>
            <a:off x="4399696" y="4654262"/>
            <a:ext cx="6115904" cy="2067213"/>
          </a:xfrm>
          <a:prstGeom prst="rect">
            <a:avLst/>
          </a:prstGeom>
        </p:spPr>
      </p:pic>
    </p:spTree>
    <p:extLst>
      <p:ext uri="{BB962C8B-B14F-4D97-AF65-F5344CB8AC3E}">
        <p14:creationId xmlns:p14="http://schemas.microsoft.com/office/powerpoint/2010/main" val="634773409"/>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0587CE-F26E-401A-BF8B-755FB2B1AC3E}"/>
              </a:ext>
            </a:extLst>
          </p:cNvPr>
          <p:cNvSpPr>
            <a:spLocks noGrp="1"/>
          </p:cNvSpPr>
          <p:nvPr>
            <p:ph idx="1"/>
          </p:nvPr>
        </p:nvSpPr>
        <p:spPr>
          <a:xfrm>
            <a:off x="660753" y="1361661"/>
            <a:ext cx="10443641" cy="5280301"/>
          </a:xfrm>
        </p:spPr>
        <p:txBody>
          <a:bodyPr>
            <a:noAutofit/>
          </a:bodyPr>
          <a:lstStyle/>
          <a:p>
            <a:pPr marL="457200" indent="0">
              <a:buNone/>
            </a:pPr>
            <a:endParaRPr lang="en-US" sz="800" dirty="0">
              <a:latin typeface="Times New Roman" panose="02020603050405020304" pitchFamily="18" charset="0"/>
              <a:cs typeface="Times New Roman" panose="02020603050405020304" pitchFamily="18" charset="0"/>
            </a:endParaRPr>
          </a:p>
          <a:p>
            <a:pPr marL="685800"/>
            <a:r>
              <a:rPr lang="en-US" dirty="0">
                <a:latin typeface="Times New Roman" panose="02020603050405020304" pitchFamily="18" charset="0"/>
                <a:cs typeface="Times New Roman" panose="02020603050405020304" pitchFamily="18" charset="0"/>
              </a:rPr>
              <a:t>Click M21-1 before searching; use the “Search within this topic” search bar</a:t>
            </a:r>
          </a:p>
          <a:p>
            <a:pPr marL="685800"/>
            <a:endParaRPr lang="en-US" sz="1800" dirty="0">
              <a:latin typeface="Times New Roman" panose="02020603050405020304" pitchFamily="18" charset="0"/>
              <a:cs typeface="Times New Roman" panose="02020603050405020304" pitchFamily="18" charset="0"/>
            </a:endParaRPr>
          </a:p>
          <a:p>
            <a:pPr marL="685800"/>
            <a:r>
              <a:rPr lang="en-US" dirty="0">
                <a:latin typeface="Times New Roman" panose="02020603050405020304" pitchFamily="18" charset="0"/>
                <a:cs typeface="Times New Roman" panose="02020603050405020304" pitchFamily="18" charset="0"/>
              </a:rPr>
              <a:t>Use terms that are specific (related to your actual topic)</a:t>
            </a:r>
          </a:p>
          <a:p>
            <a:pPr marL="685800"/>
            <a:endParaRPr lang="en-US" sz="1200" dirty="0">
              <a:latin typeface="Times New Roman" panose="02020603050405020304" pitchFamily="18" charset="0"/>
              <a:cs typeface="Times New Roman" panose="02020603050405020304" pitchFamily="18" charset="0"/>
            </a:endParaRPr>
          </a:p>
          <a:p>
            <a:pPr marL="685800"/>
            <a:r>
              <a:rPr lang="en-US" dirty="0">
                <a:latin typeface="Times New Roman" panose="02020603050405020304" pitchFamily="18" charset="0"/>
                <a:cs typeface="Times New Roman" panose="02020603050405020304" pitchFamily="18" charset="0"/>
              </a:rPr>
              <a:t>Avoid words that are likely to be included in every topic like “rating” or “decision”</a:t>
            </a:r>
          </a:p>
          <a:p>
            <a:pPr marL="685800"/>
            <a:endParaRPr lang="en-US" sz="1200" dirty="0">
              <a:latin typeface="Times New Roman" panose="02020603050405020304" pitchFamily="18" charset="0"/>
              <a:cs typeface="Times New Roman" panose="02020603050405020304" pitchFamily="18" charset="0"/>
            </a:endParaRPr>
          </a:p>
          <a:p>
            <a:pPr marL="685800"/>
            <a:r>
              <a:rPr lang="en-US" dirty="0">
                <a:latin typeface="Times New Roman" panose="02020603050405020304" pitchFamily="18" charset="0"/>
                <a:cs typeface="Times New Roman" panose="02020603050405020304" pitchFamily="18" charset="0"/>
              </a:rPr>
              <a:t>Use unique words if possible</a:t>
            </a:r>
          </a:p>
          <a:p>
            <a:pPr marL="685800"/>
            <a:endParaRPr lang="en-US" sz="1200" dirty="0">
              <a:latin typeface="Times New Roman" panose="02020603050405020304" pitchFamily="18" charset="0"/>
              <a:cs typeface="Times New Roman" panose="02020603050405020304" pitchFamily="18" charset="0"/>
            </a:endParaRPr>
          </a:p>
          <a:p>
            <a:pPr marL="685800"/>
            <a:r>
              <a:rPr lang="en-US" dirty="0">
                <a:latin typeface="Times New Roman" panose="02020603050405020304" pitchFamily="18" charset="0"/>
                <a:cs typeface="Times New Roman" panose="02020603050405020304" pitchFamily="18" charset="0"/>
              </a:rPr>
              <a:t>Avoid using long phrases that will result in topics unrelated to your search</a:t>
            </a:r>
          </a:p>
          <a:p>
            <a:endParaRPr lang="en-US" dirty="0"/>
          </a:p>
          <a:p>
            <a:endParaRPr lang="en-US" dirty="0"/>
          </a:p>
        </p:txBody>
      </p:sp>
      <p:sp>
        <p:nvSpPr>
          <p:cNvPr id="4" name="Slide Number Placeholder 3">
            <a:extLst>
              <a:ext uri="{FF2B5EF4-FFF2-40B4-BE49-F238E27FC236}">
                <a16:creationId xmlns:a16="http://schemas.microsoft.com/office/drawing/2014/main" id="{2757A15C-91B7-4F30-877E-27B659E43C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FD378643-1E69-4E97-99D2-7184F180C01F}"/>
              </a:ext>
            </a:extLst>
          </p:cNvPr>
          <p:cNvSpPr>
            <a:spLocks noGrp="1"/>
          </p:cNvSpPr>
          <p:nvPr>
            <p:ph type="title"/>
          </p:nvPr>
        </p:nvSpPr>
        <p:spPr>
          <a:xfrm>
            <a:off x="0" y="609289"/>
            <a:ext cx="4940175" cy="672859"/>
          </a:xfrm>
        </p:spPr>
        <p:txBody>
          <a:bodyPr>
            <a:normAutofit fontScale="90000"/>
          </a:bodyPr>
          <a:lstStyle/>
          <a:p>
            <a:r>
              <a:rPr lang="en-US" dirty="0">
                <a:latin typeface="Times New Roman" panose="02020603050405020304" pitchFamily="18" charset="0"/>
                <a:cs typeface="Times New Roman" panose="02020603050405020304" pitchFamily="18" charset="0"/>
              </a:rPr>
              <a:t>Searching the M21-1</a:t>
            </a:r>
          </a:p>
        </p:txBody>
      </p:sp>
    </p:spTree>
    <p:extLst>
      <p:ext uri="{BB962C8B-B14F-4D97-AF65-F5344CB8AC3E}">
        <p14:creationId xmlns:p14="http://schemas.microsoft.com/office/powerpoint/2010/main" val="384579614"/>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C6BA29-0106-423B-85D0-3059B34D4E48}"/>
              </a:ext>
            </a:extLst>
          </p:cNvPr>
          <p:cNvSpPr>
            <a:spLocks noGrp="1"/>
          </p:cNvSpPr>
          <p:nvPr>
            <p:ph idx="1"/>
          </p:nvPr>
        </p:nvSpPr>
        <p:spPr>
          <a:xfrm>
            <a:off x="633984" y="1343818"/>
            <a:ext cx="10924032" cy="4699173"/>
          </a:xfrm>
        </p:spPr>
        <p:txBody>
          <a:bodyPr>
            <a:normAutofit fontScale="92500" lnSpcReduction="200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When searching the M21-1, the system searches the content and title of each article.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search engine looks for root words and variations of words. For example, a search for the word dependents will search the word dependents, dependent, dependency, depends, and depending.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use quotation marks it will only search for that word.</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You can also enter an M21-1 reference if you have one and want to read more about the topic</a:t>
            </a:r>
          </a:p>
          <a:p>
            <a:endParaRPr lang="en-US" dirty="0"/>
          </a:p>
        </p:txBody>
      </p:sp>
      <p:sp>
        <p:nvSpPr>
          <p:cNvPr id="4" name="Slide Number Placeholder 3">
            <a:extLst>
              <a:ext uri="{FF2B5EF4-FFF2-40B4-BE49-F238E27FC236}">
                <a16:creationId xmlns:a16="http://schemas.microsoft.com/office/drawing/2014/main" id="{4BF766ED-1DC0-49F7-8223-66AB2E26FD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1733BC6-2D89-4A8A-958F-71D112BF9871}"/>
              </a:ext>
            </a:extLst>
          </p:cNvPr>
          <p:cNvSpPr>
            <a:spLocks noGrp="1"/>
          </p:cNvSpPr>
          <p:nvPr>
            <p:ph type="title"/>
          </p:nvPr>
        </p:nvSpPr>
        <p:spPr>
          <a:xfrm>
            <a:off x="0" y="416632"/>
            <a:ext cx="6732974" cy="796754"/>
          </a:xfrm>
        </p:spPr>
        <p:txBody>
          <a:bodyPr/>
          <a:lstStyle/>
          <a:p>
            <a:r>
              <a:rPr lang="en-US" dirty="0">
                <a:latin typeface="Times New Roman" panose="02020603050405020304" pitchFamily="18" charset="0"/>
                <a:cs typeface="Times New Roman" panose="02020603050405020304" pitchFamily="18" charset="0"/>
              </a:rPr>
              <a:t>Tips for searching the M21-1</a:t>
            </a:r>
          </a:p>
        </p:txBody>
      </p:sp>
    </p:spTree>
    <p:extLst>
      <p:ext uri="{BB962C8B-B14F-4D97-AF65-F5344CB8AC3E}">
        <p14:creationId xmlns:p14="http://schemas.microsoft.com/office/powerpoint/2010/main" val="1223634042"/>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27B1F-A7EA-45BE-ACFC-A3A427890A8C}"/>
              </a:ext>
            </a:extLst>
          </p:cNvPr>
          <p:cNvSpPr>
            <a:spLocks noGrp="1"/>
          </p:cNvSpPr>
          <p:nvPr>
            <p:ph idx="1"/>
          </p:nvPr>
        </p:nvSpPr>
        <p:spPr>
          <a:xfrm>
            <a:off x="585216" y="1258784"/>
            <a:ext cx="11021568" cy="5097566"/>
          </a:xfrm>
        </p:spPr>
        <p:txBody>
          <a:bodyPr/>
          <a:lstStyle/>
          <a:p>
            <a:endParaRPr lang="en-US"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Try alternate wording </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Example: Use future exam vs. reexamination</a:t>
            </a:r>
          </a:p>
          <a:p>
            <a:pPr marL="0" indent="0">
              <a:buNone/>
            </a:pPr>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Future exam brings up relevant references; reexamination brings up the keyword reexamination in a variety of different topics</a:t>
            </a:r>
          </a:p>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TDIU, IU or Individual Unemployability: All of these pull up good specific references</a:t>
            </a:r>
          </a:p>
          <a:p>
            <a:endParaRPr lang="en-US" dirty="0"/>
          </a:p>
        </p:txBody>
      </p:sp>
      <p:sp>
        <p:nvSpPr>
          <p:cNvPr id="4" name="Slide Number Placeholder 3">
            <a:extLst>
              <a:ext uri="{FF2B5EF4-FFF2-40B4-BE49-F238E27FC236}">
                <a16:creationId xmlns:a16="http://schemas.microsoft.com/office/drawing/2014/main" id="{6E350B03-A95A-438E-9132-225DED63B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516B45-7DDE-4F52-BCB5-206F86582E14}"/>
              </a:ext>
            </a:extLst>
          </p:cNvPr>
          <p:cNvSpPr>
            <a:spLocks noGrp="1"/>
          </p:cNvSpPr>
          <p:nvPr>
            <p:ph type="title"/>
          </p:nvPr>
        </p:nvSpPr>
        <p:spPr>
          <a:xfrm>
            <a:off x="0" y="757135"/>
            <a:ext cx="3486452" cy="501649"/>
          </a:xfrm>
        </p:spPr>
        <p:txBody>
          <a:bodyPr>
            <a:normAutofit fontScale="90000"/>
          </a:bodyPr>
          <a:lstStyle/>
          <a:p>
            <a:r>
              <a:rPr lang="en-US" dirty="0">
                <a:latin typeface="Times New Roman" panose="02020603050405020304" pitchFamily="18" charset="0"/>
                <a:cs typeface="Times New Roman" panose="02020603050405020304" pitchFamily="18" charset="0"/>
              </a:rPr>
              <a:t>Can’t find it?</a:t>
            </a:r>
          </a:p>
        </p:txBody>
      </p:sp>
    </p:spTree>
    <p:extLst>
      <p:ext uri="{BB962C8B-B14F-4D97-AF65-F5344CB8AC3E}">
        <p14:creationId xmlns:p14="http://schemas.microsoft.com/office/powerpoint/2010/main" val="1695915753"/>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27B1F-A7EA-45BE-ACFC-A3A427890A8C}"/>
              </a:ext>
            </a:extLst>
          </p:cNvPr>
          <p:cNvSpPr>
            <a:spLocks noGrp="1"/>
          </p:cNvSpPr>
          <p:nvPr>
            <p:ph idx="1"/>
          </p:nvPr>
        </p:nvSpPr>
        <p:spPr>
          <a:xfrm>
            <a:off x="585216" y="1258784"/>
            <a:ext cx="10685758" cy="5097566"/>
          </a:xfrm>
        </p:spPr>
        <p:txBody>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Open the M21-1 by going to: </a:t>
            </a:r>
            <a:r>
              <a:rPr lang="en-US" dirty="0">
                <a:latin typeface="Times New Roman" panose="02020603050405020304" pitchFamily="18" charset="0"/>
                <a:cs typeface="Times New Roman" panose="02020603050405020304" pitchFamily="18" charset="0"/>
                <a:hlinkClick r:id="rId3"/>
              </a:rPr>
              <a:t>https://www.knowva.ebenefits.va.gov</a:t>
            </a:r>
            <a:r>
              <a:rPr lang="en-US" dirty="0">
                <a:latin typeface="Times New Roman" panose="02020603050405020304" pitchFamily="18" charset="0"/>
                <a:cs typeface="Times New Roman" panose="02020603050405020304" pitchFamily="18" charset="0"/>
              </a:rPr>
              <a:t>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How would a VA employee verify POA submitted via SEP that did not generate a 21-22 in VBMS?</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 says the signature on the veteran’s claim form is not valid because it is not a wet signature</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VA says the form you submitted is out of date</a:t>
            </a: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pPr marL="0" indent="0">
              <a:buNone/>
            </a:pPr>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E350B03-A95A-438E-9132-225DED63B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516B45-7DDE-4F52-BCB5-206F86582E14}"/>
              </a:ext>
            </a:extLst>
          </p:cNvPr>
          <p:cNvSpPr>
            <a:spLocks noGrp="1"/>
          </p:cNvSpPr>
          <p:nvPr>
            <p:ph type="title"/>
          </p:nvPr>
        </p:nvSpPr>
        <p:spPr>
          <a:xfrm>
            <a:off x="0" y="689442"/>
            <a:ext cx="2908482" cy="569342"/>
          </a:xfrm>
        </p:spPr>
        <p:txBody>
          <a:bodyPr>
            <a:normAutofit fontScale="90000"/>
          </a:bodyPr>
          <a:lstStyle/>
          <a:p>
            <a:r>
              <a:rPr lang="en-US" dirty="0">
                <a:latin typeface="Times New Roman" panose="02020603050405020304" pitchFamily="18" charset="0"/>
                <a:cs typeface="Times New Roman" panose="02020603050405020304" pitchFamily="18" charset="0"/>
              </a:rPr>
              <a:t>Let's Try It</a:t>
            </a:r>
          </a:p>
        </p:txBody>
      </p:sp>
    </p:spTree>
    <p:extLst>
      <p:ext uri="{BB962C8B-B14F-4D97-AF65-F5344CB8AC3E}">
        <p14:creationId xmlns:p14="http://schemas.microsoft.com/office/powerpoint/2010/main" val="3229456914"/>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4299986"/>
          </a:xfrm>
        </p:spPr>
        <p:txBody>
          <a:bodyPr>
            <a:normAutofit/>
          </a:bodyPr>
          <a:lstStyle/>
          <a:p>
            <a:r>
              <a:rPr lang="en-US" dirty="0">
                <a:latin typeface="Times New Roman" panose="02020603050405020304" pitchFamily="18" charset="0"/>
                <a:cs typeface="Times New Roman" panose="02020603050405020304" pitchFamily="18" charset="0"/>
              </a:rPr>
              <a:t>VA offers an email subscription for changes to the M21 as well as a wide variety of other topics.</a:t>
            </a:r>
          </a:p>
          <a:p>
            <a:pPr lvl="1"/>
            <a:r>
              <a:rPr lang="en-US" dirty="0">
                <a:latin typeface="Times New Roman" panose="02020603050405020304" pitchFamily="18" charset="0"/>
                <a:cs typeface="Times New Roman" panose="02020603050405020304" pitchFamily="18" charset="0"/>
              </a:rPr>
              <a:t>Typically distributed weekly on Friday afternoon </a:t>
            </a:r>
          </a:p>
          <a:p>
            <a:pPr marL="0" indent="0">
              <a:buNone/>
            </a:pPr>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554761"/>
            <a:ext cx="3746740" cy="677691"/>
          </a:xfrm>
        </p:spPr>
        <p:txBody>
          <a:bodyPr>
            <a:normAutofit fontScale="90000"/>
          </a:bodyPr>
          <a:lstStyle/>
          <a:p>
            <a:r>
              <a:rPr lang="en-US" dirty="0">
                <a:latin typeface="Times New Roman" panose="02020603050405020304" pitchFamily="18" charset="0"/>
                <a:cs typeface="Times New Roman" panose="02020603050405020304" pitchFamily="18" charset="0"/>
              </a:rPr>
              <a:t>M21-1 Updates</a:t>
            </a:r>
          </a:p>
        </p:txBody>
      </p:sp>
      <p:pic>
        <p:nvPicPr>
          <p:cNvPr id="6" name="Picture 5" descr="A screenshot of a computer&#10;&#10;Description automatically generated">
            <a:extLst>
              <a:ext uri="{FF2B5EF4-FFF2-40B4-BE49-F238E27FC236}">
                <a16:creationId xmlns:a16="http://schemas.microsoft.com/office/drawing/2014/main" id="{23B8EC2A-D5CA-91DA-7DCE-38A0BE3D60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2625344"/>
            <a:ext cx="10191750" cy="3648075"/>
          </a:xfrm>
          <a:prstGeom prst="rect">
            <a:avLst/>
          </a:prstGeom>
        </p:spPr>
      </p:pic>
    </p:spTree>
    <p:extLst>
      <p:ext uri="{BB962C8B-B14F-4D97-AF65-F5344CB8AC3E}">
        <p14:creationId xmlns:p14="http://schemas.microsoft.com/office/powerpoint/2010/main" val="20302936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0471AB2-298D-071A-0ECC-E621FF843189}"/>
              </a:ext>
            </a:extLst>
          </p:cNvPr>
          <p:cNvSpPr>
            <a:spLocks noGrp="1"/>
          </p:cNvSpPr>
          <p:nvPr>
            <p:ph type="title"/>
          </p:nvPr>
        </p:nvSpPr>
        <p:spPr/>
        <p:txBody>
          <a:bodyPr/>
          <a:lstStyle/>
          <a:p>
            <a:r>
              <a:rPr lang="en-US" sz="4200" dirty="0"/>
              <a:t>What if Payment is not Made?</a:t>
            </a:r>
          </a:p>
        </p:txBody>
      </p:sp>
      <p:sp>
        <p:nvSpPr>
          <p:cNvPr id="4" name="Slide Number Placeholder 3">
            <a:extLst>
              <a:ext uri="{FF2B5EF4-FFF2-40B4-BE49-F238E27FC236}">
                <a16:creationId xmlns:a16="http://schemas.microsoft.com/office/drawing/2014/main" id="{DFE73358-7855-A454-083C-825D547223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7" name="Content Placeholder 5">
            <a:extLst>
              <a:ext uri="{FF2B5EF4-FFF2-40B4-BE49-F238E27FC236}">
                <a16:creationId xmlns:a16="http://schemas.microsoft.com/office/drawing/2014/main" id="{42D55240-161F-49BB-D474-B9D136AF4E5D}"/>
              </a:ext>
            </a:extLst>
          </p:cNvPr>
          <p:cNvSpPr txBox="1">
            <a:spLocks/>
          </p:cNvSpPr>
          <p:nvPr/>
        </p:nvSpPr>
        <p:spPr bwMode="auto">
          <a:xfrm>
            <a:off x="6085841" y="1518407"/>
            <a:ext cx="4431807" cy="44497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65760" marR="0" lvl="0" indent="-256032" algn="l" defTabSz="914400" rtl="0" eaLnBrk="1" fontAlgn="auto" latinLnBrk="0" hangingPunct="1">
              <a:lnSpc>
                <a:spcPct val="100000"/>
              </a:lnSpc>
              <a:spcBef>
                <a:spcPts val="400"/>
              </a:spcBef>
              <a:spcAft>
                <a:spcPts val="0"/>
              </a:spcAft>
              <a:buClr>
                <a:srgbClr val="4F81BD"/>
              </a:buClr>
              <a:buSzPct val="68000"/>
              <a:buFont typeface="Wingdings 3"/>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256032" algn="l" defTabSz="914400" rtl="0" eaLnBrk="1" fontAlgn="auto" latinLnBrk="0" hangingPunct="1">
              <a:lnSpc>
                <a:spcPct val="100000"/>
              </a:lnSpc>
              <a:spcBef>
                <a:spcPts val="400"/>
              </a:spcBef>
              <a:spcAft>
                <a:spcPts val="0"/>
              </a:spcAft>
              <a:buClr>
                <a:srgbClr val="002060"/>
              </a:buClr>
              <a:buSzPct val="68000"/>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Future VA benefits awarded will be withheld to satisfy debt</a:t>
            </a:r>
          </a:p>
          <a:p>
            <a:pPr marL="365760" marR="0" lvl="0" indent="-256032" algn="l" defTabSz="914400" rtl="0" eaLnBrk="1" fontAlgn="auto" latinLnBrk="0" hangingPunct="1">
              <a:lnSpc>
                <a:spcPct val="90000"/>
              </a:lnSpc>
              <a:spcBef>
                <a:spcPts val="400"/>
              </a:spcBef>
              <a:spcAft>
                <a:spcPts val="0"/>
              </a:spcAft>
              <a:buClr>
                <a:srgbClr val="002060"/>
              </a:buClr>
              <a:buSzPct val="68000"/>
              <a:buFont typeface="Arial" panose="020B0604020202020204" pitchFamily="34" charset="0"/>
              <a:buChar char="•"/>
              <a:tabLst/>
              <a:defRPr/>
            </a:pPr>
            <a:r>
              <a:rPr kumimoji="0" lang="en-US" altLang="en-US" sz="2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Department of Treasury </a:t>
            </a:r>
          </a:p>
          <a:p>
            <a:pPr marL="621792" marR="0" lvl="1" indent="-228600" algn="l" defTabSz="914400" rtl="0" eaLnBrk="1" fontAlgn="auto" latinLnBrk="0" hangingPunct="1">
              <a:lnSpc>
                <a:spcPct val="90000"/>
              </a:lnSpc>
              <a:spcBef>
                <a:spcPts val="324"/>
              </a:spcBef>
              <a:spcAft>
                <a:spcPts val="0"/>
              </a:spcAft>
              <a:buClr>
                <a:srgbClr val="002060"/>
              </a:buClr>
              <a:buSzTx/>
              <a:buFont typeface="Courier New" panose="02070309020205020404" pitchFamily="49" charset="0"/>
              <a:buChar char="o"/>
              <a:tabLst/>
              <a:defRPr/>
            </a:pPr>
            <a:r>
              <a:rPr kumimoji="0" lang="en-US" altLang="en-US" sz="2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Offset of Federal payments</a:t>
            </a:r>
          </a:p>
          <a:p>
            <a:pPr marL="621792" marR="0" lvl="1" indent="-228600" algn="l" defTabSz="914400" rtl="0" eaLnBrk="1" fontAlgn="auto" latinLnBrk="0" hangingPunct="1">
              <a:lnSpc>
                <a:spcPct val="90000"/>
              </a:lnSpc>
              <a:spcBef>
                <a:spcPts val="324"/>
              </a:spcBef>
              <a:spcAft>
                <a:spcPts val="0"/>
              </a:spcAft>
              <a:buClr>
                <a:srgbClr val="002060"/>
              </a:buClr>
              <a:buSzTx/>
              <a:buFont typeface="Courier New" panose="02070309020205020404" pitchFamily="49" charset="0"/>
              <a:buChar char="o"/>
              <a:tabLst/>
              <a:defRPr/>
            </a:pPr>
            <a:r>
              <a:rPr kumimoji="0" lang="en-US" altLang="en-US" sz="2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Referral to private collection agencies</a:t>
            </a:r>
          </a:p>
          <a:p>
            <a:pPr marL="621792" marR="0" lvl="1" indent="-228600" algn="l" defTabSz="914400" rtl="0" eaLnBrk="1" fontAlgn="auto" latinLnBrk="0" hangingPunct="1">
              <a:lnSpc>
                <a:spcPct val="90000"/>
              </a:lnSpc>
              <a:spcBef>
                <a:spcPts val="324"/>
              </a:spcBef>
              <a:spcAft>
                <a:spcPts val="0"/>
              </a:spcAft>
              <a:buClr>
                <a:srgbClr val="002060"/>
              </a:buClr>
              <a:buSzTx/>
              <a:buFont typeface="Courier New" panose="02070309020205020404" pitchFamily="49" charset="0"/>
              <a:buChar char="o"/>
              <a:tabLst/>
              <a:defRPr/>
            </a:pPr>
            <a:r>
              <a:rPr kumimoji="0" lang="en-US" altLang="en-US" sz="2400" b="1" i="0" u="none" strike="noStrike" kern="1200" cap="none" spc="0" normalizeH="0" baseline="0" noProof="0" dirty="0">
                <a:ln>
                  <a:noFill/>
                </a:ln>
                <a:solidFill>
                  <a:srgbClr val="003F72"/>
                </a:solidFill>
                <a:effectLst/>
                <a:uLnTx/>
                <a:uFillTx/>
                <a:latin typeface="Arial" panose="020B0604020202020204" pitchFamily="34" charset="0"/>
                <a:ea typeface="+mn-ea"/>
                <a:cs typeface="Arial" panose="020B0604020202020204" pitchFamily="34" charset="0"/>
              </a:rPr>
              <a:t>Administrative Wage Garnishment Program </a:t>
            </a:r>
          </a:p>
          <a:p>
            <a:pPr marL="109728" marR="0" lvl="0" indent="0" algn="l" defTabSz="914400" rtl="0" eaLnBrk="1" fontAlgn="auto" latinLnBrk="0" hangingPunct="1">
              <a:lnSpc>
                <a:spcPct val="100000"/>
              </a:lnSpc>
              <a:spcBef>
                <a:spcPts val="400"/>
              </a:spcBef>
              <a:spcAft>
                <a:spcPts val="0"/>
              </a:spcAft>
              <a:buClr>
                <a:srgbClr val="4F81BD"/>
              </a:buClr>
              <a:buSzPct val="68000"/>
              <a:buFont typeface="Wingdings 3"/>
              <a:buNone/>
              <a:tabLst/>
              <a:defRPr/>
            </a:pPr>
            <a:endParaRPr kumimoji="0" lang="en-US" altLang="en-US" sz="27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65760" marR="0" lvl="0" indent="-256032" algn="l" defTabSz="914400" rtl="0" eaLnBrk="1" fontAlgn="auto" latinLnBrk="0" hangingPunct="1">
              <a:lnSpc>
                <a:spcPct val="100000"/>
              </a:lnSpc>
              <a:spcBef>
                <a:spcPts val="400"/>
              </a:spcBef>
              <a:spcAft>
                <a:spcPts val="0"/>
              </a:spcAft>
              <a:buClr>
                <a:srgbClr val="4F81BD"/>
              </a:buClr>
              <a:buSzPct val="68000"/>
              <a:buFont typeface="Wingdings 3"/>
              <a:buChar char=""/>
              <a:tabLst/>
              <a:defRPr/>
            </a:pPr>
            <a:endParaRPr kumimoji="0" lang="en-US" altLang="en-US" sz="27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BC56BD6D-4FD3-D563-5A73-66E6763968B9}"/>
              </a:ext>
            </a:extLst>
          </p:cNvPr>
          <p:cNvPicPr>
            <a:picLocks noChangeAspect="1"/>
          </p:cNvPicPr>
          <p:nvPr/>
        </p:nvPicPr>
        <p:blipFill rotWithShape="1">
          <a:blip r:embed="rId3"/>
          <a:srcRect/>
          <a:stretch/>
        </p:blipFill>
        <p:spPr>
          <a:xfrm>
            <a:off x="762000" y="1577980"/>
            <a:ext cx="4578971" cy="4114800"/>
          </a:xfrm>
          <a:prstGeom prst="rect">
            <a:avLst/>
          </a:prstGeom>
        </p:spPr>
      </p:pic>
      <p:sp>
        <p:nvSpPr>
          <p:cNvPr id="6" name="Rectangle 5">
            <a:extLst>
              <a:ext uri="{FF2B5EF4-FFF2-40B4-BE49-F238E27FC236}">
                <a16:creationId xmlns:a16="http://schemas.microsoft.com/office/drawing/2014/main" id="{40C1734B-8CA8-C051-642E-55C840E0AF42}"/>
              </a:ext>
            </a:extLst>
          </p:cNvPr>
          <p:cNvSpPr/>
          <p:nvPr/>
        </p:nvSpPr>
        <p:spPr>
          <a:xfrm>
            <a:off x="2362200" y="1393820"/>
            <a:ext cx="990600" cy="20638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355375863"/>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4846638"/>
          </a:xfrm>
        </p:spPr>
        <p:txBody>
          <a:bodyPr>
            <a:normAutofit fontScale="92500" lnSpcReduction="20000"/>
          </a:bodyPr>
          <a:lstStyle/>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To subscribe click the link and follow the on-screen instructions:  </a:t>
            </a:r>
            <a:r>
              <a:rPr lang="en-US" dirty="0">
                <a:latin typeface="Times New Roman" panose="02020603050405020304" pitchFamily="18" charset="0"/>
                <a:cs typeface="Times New Roman" panose="02020603050405020304" pitchFamily="18" charset="0"/>
                <a:hlinkClick r:id="rId3"/>
              </a:rPr>
              <a:t>https://public.govdelivery.com/accounts/USVA/subscriber/topics</a:t>
            </a:r>
            <a:endParaRPr lang="en-US" dirty="0">
              <a:latin typeface="Times New Roman" panose="02020603050405020304" pitchFamily="18"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Or - </a:t>
            </a:r>
            <a:r>
              <a:rPr lang="en-US" dirty="0" err="1">
                <a:latin typeface="Times New Roman" panose="02020603050405020304" pitchFamily="18" charset="0"/>
                <a:cs typeface="Times New Roman" panose="02020603050405020304" pitchFamily="18" charset="0"/>
              </a:rPr>
              <a:t>KnowVA</a:t>
            </a:r>
            <a:r>
              <a:rPr lang="en-US" dirty="0">
                <a:latin typeface="Times New Roman" panose="02020603050405020304" pitchFamily="18" charset="0"/>
                <a:cs typeface="Times New Roman" panose="02020603050405020304" pitchFamily="18" charset="0"/>
              </a:rPr>
              <a:t> - </a:t>
            </a:r>
            <a:r>
              <a:rPr lang="en-US" dirty="0">
                <a:latin typeface="Times New Roman" panose="02020603050405020304" pitchFamily="18" charset="0"/>
                <a:cs typeface="Times New Roman" panose="02020603050405020304" pitchFamily="18" charset="0"/>
                <a:hlinkClick r:id="rId4"/>
              </a:rPr>
              <a:t>https://www.knowva.ebenefits.va.gov/</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Compensation and Pension</a:t>
            </a:r>
          </a:p>
          <a:p>
            <a:pPr lvl="1"/>
            <a:r>
              <a:rPr lang="en-US" dirty="0">
                <a:latin typeface="Times New Roman" panose="02020603050405020304" pitchFamily="18" charset="0"/>
                <a:cs typeface="Times New Roman" panose="02020603050405020304" pitchFamily="18" charset="0"/>
              </a:rPr>
              <a:t>Subscribe Here</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Changes by date </a:t>
            </a:r>
          </a:p>
          <a:p>
            <a:pPr lvl="1"/>
            <a:r>
              <a:rPr lang="en-US" dirty="0">
                <a:latin typeface="Times New Roman" panose="02020603050405020304" pitchFamily="18" charset="0"/>
                <a:cs typeface="Times New Roman" panose="02020603050405020304" pitchFamily="18" charset="0"/>
              </a:rPr>
              <a:t>Compensation and Pension</a:t>
            </a:r>
          </a:p>
          <a:p>
            <a:pPr lvl="1"/>
            <a:r>
              <a:rPr lang="en-US" dirty="0">
                <a:latin typeface="Times New Roman" panose="02020603050405020304" pitchFamily="18" charset="0"/>
                <a:cs typeface="Times New Roman" panose="02020603050405020304" pitchFamily="18" charset="0"/>
              </a:rPr>
              <a:t>M21-1</a:t>
            </a:r>
          </a:p>
          <a:p>
            <a:pPr lvl="1"/>
            <a:r>
              <a:rPr lang="en-US" dirty="0">
                <a:latin typeface="Times New Roman" panose="02020603050405020304" pitchFamily="18" charset="0"/>
                <a:cs typeface="Times New Roman" panose="02020603050405020304" pitchFamily="18" charset="0"/>
              </a:rPr>
              <a:t>VA Changes by Date</a:t>
            </a:r>
          </a:p>
          <a:p>
            <a:pPr marL="457200" lvl="1"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Historical Document and key changes documents attached to most topics</a:t>
            </a:r>
          </a:p>
          <a:p>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694426"/>
            <a:ext cx="5334000" cy="552091"/>
          </a:xfrm>
        </p:spPr>
        <p:txBody>
          <a:bodyPr>
            <a:normAutofit fontScale="90000"/>
          </a:bodyPr>
          <a:lstStyle/>
          <a:p>
            <a:r>
              <a:rPr lang="en-US" dirty="0">
                <a:latin typeface="Times New Roman" panose="02020603050405020304" pitchFamily="18" charset="0"/>
                <a:cs typeface="Times New Roman" panose="02020603050405020304" pitchFamily="18" charset="0"/>
              </a:rPr>
              <a:t>M21-1 Updates (cont.)</a:t>
            </a:r>
          </a:p>
        </p:txBody>
      </p:sp>
    </p:spTree>
    <p:extLst>
      <p:ext uri="{BB962C8B-B14F-4D97-AF65-F5344CB8AC3E}">
        <p14:creationId xmlns:p14="http://schemas.microsoft.com/office/powerpoint/2010/main" val="762406010"/>
      </p:ext>
    </p:extLst>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A4AA1DD-3B42-4FE3-B666-C209ABE98E4B}"/>
              </a:ext>
            </a:extLst>
          </p:cNvPr>
          <p:cNvSpPr>
            <a:spLocks noGrp="1"/>
          </p:cNvSpPr>
          <p:nvPr>
            <p:ph idx="1"/>
          </p:nvPr>
        </p:nvSpPr>
        <p:spPr>
          <a:xfrm>
            <a:off x="609600" y="1325562"/>
            <a:ext cx="10972800" cy="4846638"/>
          </a:xfrm>
        </p:spPr>
        <p:txBody>
          <a:bodyPr>
            <a:normAutofit fontScale="85000" lnSpcReduction="20000"/>
          </a:bodyPr>
          <a:lstStyle/>
          <a:p>
            <a:endParaRPr lang="en-US" dirty="0">
              <a:latin typeface="Times New Roman" panose="02020603050405020304" pitchFamily="18" charset="0"/>
              <a:cs typeface="Times New Roman" panose="02020603050405020304" pitchFamily="18" charset="0"/>
            </a:endParaRPr>
          </a:p>
          <a:p>
            <a:pPr marL="0" indent="0" algn="l">
              <a:buNone/>
            </a:pPr>
            <a:r>
              <a:rPr lang="en-US" sz="2800" b="0" i="1" dirty="0">
                <a:solidFill>
                  <a:srgbClr val="333333"/>
                </a:solidFill>
                <a:effectLst/>
                <a:latin typeface="Times New Roman" panose="02020603050405020304" pitchFamily="18" charset="0"/>
                <a:cs typeface="Times New Roman" panose="02020603050405020304" pitchFamily="18" charset="0"/>
              </a:rPr>
              <a:t>Historical Documents</a:t>
            </a:r>
            <a:endParaRPr lang="en-US" sz="2800" b="0" i="0" dirty="0">
              <a:solidFill>
                <a:srgbClr val="333333"/>
              </a:solidFill>
              <a:effectLst/>
              <a:latin typeface="Times New Roman" panose="02020603050405020304" pitchFamily="18" charset="0"/>
              <a:cs typeface="Times New Roman" panose="02020603050405020304" pitchFamily="18" charset="0"/>
            </a:endParaRPr>
          </a:p>
          <a:p>
            <a:pPr marL="0" indent="0" algn="l">
              <a:buNone/>
            </a:pPr>
            <a:r>
              <a:rPr lang="en-US" sz="2800" b="0" i="0" dirty="0">
                <a:solidFill>
                  <a:srgbClr val="333333"/>
                </a:solidFill>
                <a:effectLst/>
                <a:latin typeface="Times New Roman" panose="02020603050405020304" pitchFamily="18" charset="0"/>
                <a:cs typeface="Times New Roman" panose="02020603050405020304" pitchFamily="18" charset="0"/>
              </a:rPr>
              <a:t> </a:t>
            </a:r>
          </a:p>
          <a:p>
            <a:pPr marL="0" indent="0" algn="l">
              <a:buNone/>
            </a:pPr>
            <a:r>
              <a:rPr lang="en-US" sz="2800" b="0" i="0" dirty="0">
                <a:solidFill>
                  <a:srgbClr val="333333"/>
                </a:solidFill>
                <a:effectLst/>
                <a:latin typeface="Times New Roman" panose="02020603050405020304" pitchFamily="18" charset="0"/>
                <a:cs typeface="Times New Roman" panose="02020603050405020304" pitchFamily="18" charset="0"/>
              </a:rPr>
              <a:t>The historical document is a copy of the content as it existed during a given time period.  The date in the document name indicates the date that content was published and the watermark on the pages of the document indicate when the content became outdated due to the publication of a newer version.   </a:t>
            </a:r>
          </a:p>
          <a:p>
            <a:pPr marL="0" indent="0" algn="l">
              <a:buNone/>
            </a:pPr>
            <a:r>
              <a:rPr lang="en-US" sz="2800" b="0" i="0" dirty="0">
                <a:solidFill>
                  <a:srgbClr val="333333"/>
                </a:solidFill>
                <a:effectLst/>
                <a:latin typeface="Times New Roman" panose="02020603050405020304" pitchFamily="18" charset="0"/>
                <a:cs typeface="Times New Roman" panose="02020603050405020304" pitchFamily="18" charset="0"/>
              </a:rPr>
              <a:t> </a:t>
            </a:r>
          </a:p>
          <a:p>
            <a:pPr marL="0" indent="0" algn="l">
              <a:buNone/>
            </a:pPr>
            <a:r>
              <a:rPr lang="en-US" sz="2800" b="0" i="1" dirty="0">
                <a:solidFill>
                  <a:srgbClr val="333333"/>
                </a:solidFill>
                <a:effectLst/>
                <a:latin typeface="Times New Roman" panose="02020603050405020304" pitchFamily="18" charset="0"/>
                <a:cs typeface="Times New Roman" panose="02020603050405020304" pitchFamily="18" charset="0"/>
              </a:rPr>
              <a:t>Key Changes Documents</a:t>
            </a:r>
            <a:endParaRPr lang="en-US" sz="2800" b="0" i="0" dirty="0">
              <a:solidFill>
                <a:srgbClr val="333333"/>
              </a:solidFill>
              <a:effectLst/>
              <a:latin typeface="Times New Roman" panose="02020603050405020304" pitchFamily="18" charset="0"/>
              <a:cs typeface="Times New Roman" panose="02020603050405020304" pitchFamily="18" charset="0"/>
            </a:endParaRPr>
          </a:p>
          <a:p>
            <a:pPr marL="0" indent="0" algn="l">
              <a:buNone/>
            </a:pPr>
            <a:r>
              <a:rPr lang="en-US" sz="2800" b="0" i="0" dirty="0">
                <a:solidFill>
                  <a:srgbClr val="333333"/>
                </a:solidFill>
                <a:effectLst/>
                <a:latin typeface="Times New Roman" panose="02020603050405020304" pitchFamily="18" charset="0"/>
                <a:cs typeface="Times New Roman" panose="02020603050405020304" pitchFamily="18" charset="0"/>
              </a:rPr>
              <a:t> </a:t>
            </a:r>
          </a:p>
          <a:p>
            <a:pPr marL="0" indent="0" algn="l">
              <a:buNone/>
            </a:pPr>
            <a:r>
              <a:rPr lang="en-US" sz="2800" b="0" i="0" dirty="0">
                <a:solidFill>
                  <a:srgbClr val="333333"/>
                </a:solidFill>
                <a:effectLst/>
                <a:latin typeface="Times New Roman" panose="02020603050405020304" pitchFamily="18" charset="0"/>
                <a:cs typeface="Times New Roman" panose="02020603050405020304" pitchFamily="18" charset="0"/>
              </a:rPr>
              <a:t>The Key Changes document provides general notes about the change, a table(s) providing a description and location of each significant change, and a copy of the edited version of the content, highlighting new text and using tracked changes to indicate deleted text.  The date in the document name indicates the date the changes identified in the document were published.</a:t>
            </a:r>
          </a:p>
          <a:p>
            <a:endParaRPr lang="en-US"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C9ADAEEB-EEC0-40AB-9753-F07CE9827E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70005FF0-A897-4D2F-A052-82DAA636E07D}"/>
              </a:ext>
            </a:extLst>
          </p:cNvPr>
          <p:cNvSpPr>
            <a:spLocks noGrp="1"/>
          </p:cNvSpPr>
          <p:nvPr>
            <p:ph type="title"/>
          </p:nvPr>
        </p:nvSpPr>
        <p:spPr>
          <a:xfrm>
            <a:off x="0" y="552091"/>
            <a:ext cx="5486400" cy="685800"/>
          </a:xfrm>
        </p:spPr>
        <p:txBody>
          <a:bodyPr>
            <a:normAutofit fontScale="90000"/>
          </a:bodyPr>
          <a:lstStyle/>
          <a:p>
            <a:r>
              <a:rPr lang="en-US" dirty="0">
                <a:latin typeface="Times New Roman" panose="02020603050405020304" pitchFamily="18" charset="0"/>
                <a:cs typeface="Times New Roman" panose="02020603050405020304" pitchFamily="18" charset="0"/>
              </a:rPr>
              <a:t>M21-1 Updates (cont.)</a:t>
            </a:r>
          </a:p>
        </p:txBody>
      </p:sp>
    </p:spTree>
    <p:extLst>
      <p:ext uri="{BB962C8B-B14F-4D97-AF65-F5344CB8AC3E}">
        <p14:creationId xmlns:p14="http://schemas.microsoft.com/office/powerpoint/2010/main" val="1494463149"/>
      </p:ext>
    </p:extLst>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F827B1F-A7EA-45BE-ACFC-A3A427890A8C}"/>
              </a:ext>
            </a:extLst>
          </p:cNvPr>
          <p:cNvSpPr>
            <a:spLocks noGrp="1"/>
          </p:cNvSpPr>
          <p:nvPr>
            <p:ph idx="1"/>
          </p:nvPr>
        </p:nvSpPr>
        <p:spPr>
          <a:xfrm>
            <a:off x="585216" y="1258784"/>
            <a:ext cx="11021568" cy="4933294"/>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Double chock your work! </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Double check your work!</a:t>
            </a:r>
          </a:p>
          <a:p>
            <a:endParaRPr lang="en-US"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If you cite the M21-1 and your reference is incorrect you could add additional, unnecessary delay. </a:t>
            </a:r>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6E350B03-A95A-438E-9132-225DED63B1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C516B45-7DDE-4F52-BCB5-206F86582E14}"/>
              </a:ext>
            </a:extLst>
          </p:cNvPr>
          <p:cNvSpPr>
            <a:spLocks noGrp="1"/>
          </p:cNvSpPr>
          <p:nvPr>
            <p:ph type="title"/>
          </p:nvPr>
        </p:nvSpPr>
        <p:spPr>
          <a:xfrm>
            <a:off x="0" y="456528"/>
            <a:ext cx="4832173" cy="802256"/>
          </a:xfrm>
        </p:spPr>
        <p:txBody>
          <a:bodyPr/>
          <a:lstStyle/>
          <a:p>
            <a:r>
              <a:rPr lang="en-US" dirty="0">
                <a:latin typeface="Times New Roman" panose="02020603050405020304" pitchFamily="18" charset="0"/>
                <a:cs typeface="Times New Roman" panose="02020603050405020304" pitchFamily="18" charset="0"/>
              </a:rPr>
              <a:t>Most Important Step</a:t>
            </a:r>
          </a:p>
        </p:txBody>
      </p:sp>
    </p:spTree>
    <p:extLst>
      <p:ext uri="{BB962C8B-B14F-4D97-AF65-F5344CB8AC3E}">
        <p14:creationId xmlns:p14="http://schemas.microsoft.com/office/powerpoint/2010/main" val="505259452"/>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096000" y="3036585"/>
            <a:ext cx="4148254" cy="784830"/>
          </a:xfrm>
          <a:prstGeom prst="rect">
            <a:avLst/>
          </a:prstGeom>
          <a:noFill/>
        </p:spPr>
        <p:txBody>
          <a:bodyPr wrap="square" rtlCol="0">
            <a:spAutoFit/>
          </a:bodyPr>
          <a:lstStyle/>
          <a:p>
            <a:pPr marL="0" marR="0" lvl="0" indent="0" algn="ctr" defTabSz="685800" rtl="0" eaLnBrk="0" fontAlgn="base" latinLnBrk="0" hangingPunct="0">
              <a:lnSpc>
                <a:spcPct val="100000"/>
              </a:lnSpc>
              <a:spcBef>
                <a:spcPct val="0"/>
              </a:spcBef>
              <a:spcAft>
                <a:spcPct val="0"/>
              </a:spcAft>
              <a:buClrTx/>
              <a:buSzTx/>
              <a:buFontTx/>
              <a:buNone/>
              <a:tabLst/>
              <a:defRPr/>
            </a:pPr>
            <a:r>
              <a:rPr kumimoji="0" lang="en-US" sz="45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QUESTIONS?</a:t>
            </a:r>
          </a:p>
        </p:txBody>
      </p:sp>
    </p:spTree>
    <p:extLst>
      <p:ext uri="{BB962C8B-B14F-4D97-AF65-F5344CB8AC3E}">
        <p14:creationId xmlns:p14="http://schemas.microsoft.com/office/powerpoint/2010/main" val="4061841096"/>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5955" y="5903893"/>
            <a:ext cx="4434035"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Vicki Von Loh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September 2024</a:t>
            </a:r>
          </a:p>
        </p:txBody>
      </p:sp>
      <p:sp>
        <p:nvSpPr>
          <p:cNvPr id="2" name="TextBox 1">
            <a:extLst>
              <a:ext uri="{FF2B5EF4-FFF2-40B4-BE49-F238E27FC236}">
                <a16:creationId xmlns:a16="http://schemas.microsoft.com/office/drawing/2014/main" id="{52B38B64-07C1-1C84-D282-6861C6DF0376}"/>
              </a:ext>
            </a:extLst>
          </p:cNvPr>
          <p:cNvSpPr txBox="1"/>
          <p:nvPr/>
        </p:nvSpPr>
        <p:spPr>
          <a:xfrm>
            <a:off x="4980634" y="2656797"/>
            <a:ext cx="6775937" cy="25237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r>
              <a:rPr kumimoji="0" lang="en-US" sz="3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 Old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The New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The Now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Undiagnosed Gulf War to PACT 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764986724"/>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3" name="Table Placeholder 2">
            <a:extLst>
              <a:ext uri="{FF2B5EF4-FFF2-40B4-BE49-F238E27FC236}">
                <a16:creationId xmlns:a16="http://schemas.microsoft.com/office/drawing/2014/main" id="{99C36F0D-0738-6843-B953-847A3C243E71}"/>
              </a:ext>
            </a:extLst>
          </p:cNvPr>
          <p:cNvPicPr>
            <a:picLocks noGrp="1" noChangeAspect="1"/>
          </p:cNvPicPr>
          <p:nvPr>
            <p:ph type="tbl" sz="quarter" idx="13"/>
          </p:nvPr>
        </p:nvPicPr>
        <p:blipFill>
          <a:blip r:embed="rId2"/>
          <a:stretch>
            <a:fillRect/>
          </a:stretch>
        </p:blipFill>
        <p:spPr>
          <a:xfrm>
            <a:off x="2144305" y="1382126"/>
            <a:ext cx="7903389" cy="4366281"/>
          </a:xfrm>
          <a:prstGeom prst="rect">
            <a:avLst/>
          </a:prstGeom>
        </p:spPr>
      </p:pic>
      <p:sp>
        <p:nvSpPr>
          <p:cNvPr id="5" name="Title 4"/>
          <p:cNvSpPr>
            <a:spLocks noGrp="1"/>
          </p:cNvSpPr>
          <p:nvPr>
            <p:ph type="title"/>
          </p:nvPr>
        </p:nvSpPr>
        <p:spPr>
          <a:xfrm>
            <a:off x="-1" y="705972"/>
            <a:ext cx="8817429" cy="518671"/>
          </a:xfrm>
        </p:spPr>
        <p:txBody>
          <a:bodyPr>
            <a:noAutofit/>
          </a:bodyPr>
          <a:lstStyle/>
          <a:p>
            <a:r>
              <a:rPr lang="en-US" sz="4000" b="0" dirty="0"/>
              <a:t>Chart of Periods and </a:t>
            </a:r>
            <a:r>
              <a:rPr lang="en-US" sz="4000" b="0" dirty="0" err="1"/>
              <a:t>Presumptives</a:t>
            </a:r>
            <a:endParaRPr lang="en-US" sz="4000" b="0" dirty="0"/>
          </a:p>
        </p:txBody>
      </p:sp>
      <p:sp>
        <p:nvSpPr>
          <p:cNvPr id="4" name="TextBox 3">
            <a:extLst>
              <a:ext uri="{FF2B5EF4-FFF2-40B4-BE49-F238E27FC236}">
                <a16:creationId xmlns:a16="http://schemas.microsoft.com/office/drawing/2014/main" id="{48990E82-265E-F180-D13E-D00EAF7D5DF6}"/>
              </a:ext>
            </a:extLst>
          </p:cNvPr>
          <p:cNvSpPr txBox="1"/>
          <p:nvPr/>
        </p:nvSpPr>
        <p:spPr>
          <a:xfrm>
            <a:off x="3326945" y="5987018"/>
            <a:ext cx="621302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publichealth.va.gov</a:t>
            </a: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50156030"/>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85561"/>
            <a:ext cx="8270421" cy="663575"/>
          </a:xfrm>
        </p:spPr>
        <p:txBody>
          <a:bodyPr>
            <a:normAutofit/>
          </a:bodyPr>
          <a:lstStyle/>
          <a:p>
            <a:r>
              <a:rPr lang="en-US" sz="4000" dirty="0">
                <a:latin typeface="Arial" panose="020B0604020202020204" pitchFamily="34" charset="0"/>
                <a:cs typeface="Arial" panose="020B0604020202020204" pitchFamily="34" charset="0"/>
              </a:rPr>
              <a:t>VA Registries</a:t>
            </a:r>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F0B10AF-294E-684F-A52D-C2462D1A8024}"/>
              </a:ext>
            </a:extLst>
          </p:cNvPr>
          <p:cNvSpPr txBox="1"/>
          <p:nvPr/>
        </p:nvSpPr>
        <p:spPr>
          <a:xfrm>
            <a:off x="2142705" y="1748124"/>
            <a:ext cx="7906590" cy="452431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1" i="0" u="none" strike="noStrike" kern="1200" cap="all" spc="0" normalizeH="0" baseline="0" noProof="0" dirty="0">
                <a:ln>
                  <a:noFill/>
                </a:ln>
                <a:solidFill>
                  <a:srgbClr val="0083BE"/>
                </a:solidFill>
                <a:effectLst/>
                <a:uLnTx/>
                <a:uFillTx/>
                <a:latin typeface="Arial" panose="020B0604020202020204" pitchFamily="34" charset="0"/>
                <a:ea typeface="+mn-ea"/>
                <a:cs typeface="+mn-cs"/>
              </a:rPr>
            </a:br>
            <a:r>
              <a:rPr kumimoji="0" lang="en-US" sz="2400" b="1" i="0" u="none" strike="noStrike" kern="1200" cap="all" spc="0" normalizeH="0" baseline="0" noProof="0" dirty="0">
                <a:ln>
                  <a:noFill/>
                </a:ln>
                <a:solidFill>
                  <a:srgbClr val="0083BE"/>
                </a:solidFill>
                <a:effectLst/>
                <a:uLnTx/>
                <a:uFillTx/>
                <a:latin typeface="Arial" panose="020B0604020202020204" pitchFamily="34" charset="0"/>
                <a:ea typeface="+mn-ea"/>
                <a:cs typeface="+mn-cs"/>
              </a:rPr>
              <a:t>EXPOSURE CATEGORIES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all" spc="0" normalizeH="0" baseline="0" noProof="0" dirty="0">
              <a:ln>
                <a:noFill/>
              </a:ln>
              <a:solidFill>
                <a:srgbClr val="0083BE"/>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B6CB2"/>
                </a:solidFill>
                <a:effectLst/>
                <a:uLnTx/>
                <a:uFillTx/>
                <a:latin typeface="Arial" panose="020B0604020202020204" pitchFamily="34" charset="0"/>
                <a:ea typeface="+mn-ea"/>
                <a:cs typeface="+mn-cs"/>
                <a:hlinkClick r:id="rId2" tooltip="Learn about exposure to a range of chemicals that could be linked to certain health problems."/>
              </a:rPr>
              <a:t>Chemicals</a:t>
            </a: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(Agent Orange, contaminated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B6CB2"/>
                </a:solidFill>
                <a:effectLst/>
                <a:uLnTx/>
                <a:uFillTx/>
                <a:latin typeface="Arial" panose="020B0604020202020204" pitchFamily="34" charset="0"/>
                <a:ea typeface="+mn-ea"/>
                <a:cs typeface="+mn-cs"/>
                <a:hlinkClick r:id="rId3" tooltip="Learn about exposure to radiation that could be linked to certain health problems."/>
              </a:rPr>
              <a:t>Radiation</a:t>
            </a: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(nuclear weapons, X-rays…)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B6CB2"/>
                </a:solidFill>
                <a:effectLst/>
                <a:uLnTx/>
                <a:uFillTx/>
                <a:latin typeface="Arial" panose="020B0604020202020204" pitchFamily="34" charset="0"/>
                <a:ea typeface="+mn-ea"/>
                <a:cs typeface="+mn-cs"/>
                <a:hlinkClick r:id="rId4" tooltip="Learn about exposure to air pollutants that could be linked to certain health problems."/>
              </a:rPr>
              <a:t>Air Pollutants</a:t>
            </a: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(burn pit smoke, dust…)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B6CB2"/>
                </a:solidFill>
                <a:effectLst/>
                <a:uLnTx/>
                <a:uFillTx/>
                <a:latin typeface="Arial" panose="020B0604020202020204" pitchFamily="34" charset="0"/>
                <a:ea typeface="+mn-ea"/>
                <a:cs typeface="+mn-cs"/>
                <a:hlinkClick r:id="rId5" tooltip="Learn about exposure to occupational hazards that could be linked to certain health problems."/>
              </a:rPr>
              <a:t>Occupational Hazards</a:t>
            </a: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(asbestos, lead…)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B6CB2"/>
                </a:solidFill>
                <a:effectLst/>
                <a:uLnTx/>
                <a:uFillTx/>
                <a:latin typeface="Arial" panose="020B0604020202020204" pitchFamily="34" charset="0"/>
                <a:ea typeface="+mn-ea"/>
                <a:cs typeface="+mn-cs"/>
                <a:hlinkClick r:id="rId6" tooltip="Learn about exposure to chemical and biological weapons that could be linked to certain health problems."/>
              </a:rPr>
              <a:t>Warfare Agents</a:t>
            </a: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 (chemical and biological weapons)</a:t>
            </a:r>
          </a:p>
        </p:txBody>
      </p:sp>
    </p:spTree>
    <p:extLst>
      <p:ext uri="{BB962C8B-B14F-4D97-AF65-F5344CB8AC3E}">
        <p14:creationId xmlns:p14="http://schemas.microsoft.com/office/powerpoint/2010/main" val="398835908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47C402A-D990-1A35-71CA-2EAAE17241A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E4BA1C4D-EDAE-A788-26D5-F8B371FCBD19}"/>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Beginning date is August 2, 1990, for Southwest Asia service or September 19, 2001 for service in Afghanistan, and the ending date has not been established.  [38 USC 101(33) and 38 CFR3.317]</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is no minimum time period inside the listed areas required.</a:t>
            </a:r>
          </a:p>
          <a:p>
            <a:pPr marL="119062" marR="0" lvl="0" indent="0"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None/>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law also covers the airspace above and the waters offshore.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7740864"/>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4E0480-AF89-9E73-AB1E-2840615F8E20}"/>
              </a:ext>
            </a:extLst>
          </p:cNvPr>
          <p:cNvSpPr>
            <a:spLocks noGrp="1"/>
          </p:cNvSpPr>
          <p:nvPr>
            <p:ph type="title"/>
          </p:nvPr>
        </p:nvSpPr>
        <p:spPr>
          <a:xfrm>
            <a:off x="0" y="0"/>
            <a:ext cx="7024007" cy="1325563"/>
          </a:xfrm>
        </p:spPr>
        <p:txBody>
          <a:bodyPr/>
          <a:lstStyle/>
          <a:p>
            <a:endParaRPr lang="en-US" dirty="0"/>
          </a:p>
        </p:txBody>
      </p:sp>
      <p:sp>
        <p:nvSpPr>
          <p:cNvPr id="2" name="Slide Number Placeholder 1">
            <a:extLst>
              <a:ext uri="{FF2B5EF4-FFF2-40B4-BE49-F238E27FC236}">
                <a16:creationId xmlns:a16="http://schemas.microsoft.com/office/drawing/2014/main" id="{DFA74C6D-D6B1-B9C1-5C47-FFEFABF4A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6F8D36B4-4716-0CEC-9BE3-075857218D51}"/>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Veterans of Afghanistan are included with service there after September 19, 2001.</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These veterans are only considered under the provisions of the law referring to presumptive conditions, and are </a:t>
            </a:r>
            <a:r>
              <a:rPr kumimoji="0" lang="en-US" alt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a:t>
            </a: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included in the sections dealing with undiagnosed illnesses.</a:t>
            </a:r>
          </a:p>
        </p:txBody>
      </p:sp>
    </p:spTree>
    <p:extLst>
      <p:ext uri="{BB962C8B-B14F-4D97-AF65-F5344CB8AC3E}">
        <p14:creationId xmlns:p14="http://schemas.microsoft.com/office/powerpoint/2010/main" val="355239374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A92A29-A847-FBBF-5637-D678D74CEE6C}"/>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AC0F3872-AF1C-E0B1-930D-C816A3F58B8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8EC26805-418B-A4B9-F9AF-E271D8516831}"/>
              </a:ext>
            </a:extLst>
          </p:cNvPr>
          <p:cNvSpPr txBox="1">
            <a:spLocks/>
          </p:cNvSpPr>
          <p:nvPr/>
        </p:nvSpPr>
        <p:spPr>
          <a:xfrm>
            <a:off x="1981200" y="1774826"/>
            <a:ext cx="8229600" cy="4625975"/>
          </a:xfrm>
          <a:prstGeom prst="rect">
            <a:avLst/>
          </a:prstGeom>
        </p:spPr>
        <p:txBody>
          <a:bodyPr rtlCol="0">
            <a:normAutofit fontScale="92500" lnSpcReduction="10000"/>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Southwest Asia is defined as the following countries/territories:</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Iraq</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Kuwait</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Saudi Arabia</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neutral zone between Iraq and Saudi Arabia</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United Arab Emirates</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Bahrain</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Qatar</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Oman</a:t>
            </a: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95983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C813-164F-9B51-C9A4-EB23A3727164}"/>
              </a:ext>
            </a:extLst>
          </p:cNvPr>
          <p:cNvSpPr>
            <a:spLocks noGrp="1"/>
          </p:cNvSpPr>
          <p:nvPr>
            <p:ph type="title"/>
          </p:nvPr>
        </p:nvSpPr>
        <p:spPr/>
        <p:txBody>
          <a:bodyPr/>
          <a:lstStyle/>
          <a:p>
            <a:r>
              <a:rPr lang="en-US" dirty="0"/>
              <a:t>VHA Debts</a:t>
            </a:r>
          </a:p>
        </p:txBody>
      </p:sp>
      <p:sp>
        <p:nvSpPr>
          <p:cNvPr id="3" name="Content Placeholder 2">
            <a:extLst>
              <a:ext uri="{FF2B5EF4-FFF2-40B4-BE49-F238E27FC236}">
                <a16:creationId xmlns:a16="http://schemas.microsoft.com/office/drawing/2014/main" id="{FBC373F6-6F30-CDE9-6072-C17F245540D2}"/>
              </a:ext>
            </a:extLst>
          </p:cNvPr>
          <p:cNvSpPr>
            <a:spLocks noGrp="1"/>
          </p:cNvSpPr>
          <p:nvPr>
            <p:ph idx="1"/>
          </p:nvPr>
        </p:nvSpPr>
        <p:spPr>
          <a:xfrm>
            <a:off x="304800" y="1600205"/>
            <a:ext cx="11506200" cy="4525963"/>
          </a:xfrm>
        </p:spPr>
        <p:txBody>
          <a:bodyPr>
            <a:normAutofit/>
          </a:bodyPr>
          <a:lstStyle/>
          <a:p>
            <a:pPr eaLnBrk="1" hangingPunct="1">
              <a:buClr>
                <a:srgbClr val="002060"/>
              </a:buClr>
              <a:defRPr/>
            </a:pPr>
            <a:r>
              <a:rPr lang="en-US" dirty="0">
                <a:latin typeface="Arial" panose="020B0604020202020204" pitchFamily="34" charset="0"/>
                <a:cs typeface="Arial" panose="020B0604020202020204" pitchFamily="34" charset="0"/>
              </a:rPr>
              <a:t>For questions about medical care and pharmacy services copayment debt, contact the Health Resource Center: </a:t>
            </a:r>
          </a:p>
          <a:p>
            <a:pPr lvl="1">
              <a:buClr>
                <a:srgbClr val="002060"/>
              </a:buClr>
              <a:buFont typeface="Courier New" panose="02070309020205020404" pitchFamily="49" charset="0"/>
              <a:buChar char="o"/>
              <a:defRPr/>
            </a:pPr>
            <a:r>
              <a:rPr lang="en-US" dirty="0">
                <a:latin typeface="Arial" panose="020B0604020202020204" pitchFamily="34" charset="0"/>
                <a:cs typeface="Arial" panose="020B0604020202020204" pitchFamily="34" charset="0"/>
              </a:rPr>
              <a:t> </a:t>
            </a:r>
            <a:r>
              <a:rPr lang="en-US" dirty="0">
                <a:solidFill>
                  <a:srgbClr val="0F4887"/>
                </a:solidFill>
                <a:latin typeface="Arial" panose="020B0604020202020204" pitchFamily="34" charset="0"/>
                <a:cs typeface="Arial" panose="020B0604020202020204" pitchFamily="34" charset="0"/>
              </a:rPr>
              <a:t>1-866-400-1238</a:t>
            </a:r>
          </a:p>
          <a:p>
            <a:pPr lvl="1">
              <a:buClr>
                <a:srgbClr val="002060"/>
              </a:buClr>
              <a:buFont typeface="Courier New" panose="02070309020205020404" pitchFamily="49" charset="0"/>
              <a:buChar char="o"/>
              <a:defRPr/>
            </a:pPr>
            <a:endParaRPr lang="en-US" sz="1200" dirty="0">
              <a:latin typeface="Arial" panose="020B0604020202020204" pitchFamily="34" charset="0"/>
              <a:cs typeface="Arial" panose="020B0604020202020204" pitchFamily="34" charset="0"/>
            </a:endParaRPr>
          </a:p>
          <a:p>
            <a:pPr eaLnBrk="1" hangingPunct="1">
              <a:buClr>
                <a:srgbClr val="002060"/>
              </a:buClr>
              <a:defRPr/>
            </a:pPr>
            <a:r>
              <a:rPr lang="en-US" dirty="0">
                <a:latin typeface="Arial" panose="020B0604020202020204" pitchFamily="34" charset="0"/>
                <a:cs typeface="Arial" panose="020B0604020202020204" pitchFamily="34" charset="0"/>
              </a:rPr>
              <a:t>VA has options for Veterans who suffer from difficult financial circumstances and struggle to pay VA copayments:</a:t>
            </a:r>
          </a:p>
          <a:p>
            <a:pPr marL="742950" lvl="2" indent="-342900">
              <a:buClr>
                <a:srgbClr val="002060"/>
              </a:buClr>
              <a:buFont typeface="Courier New" panose="02070309020205020404" pitchFamily="49" charset="0"/>
              <a:buChar char="o"/>
              <a:defRPr/>
            </a:pPr>
            <a:r>
              <a:rPr lang="en-US" sz="3200" dirty="0">
                <a:solidFill>
                  <a:srgbClr val="0F4887"/>
                </a:solidFill>
                <a:latin typeface="Arial" panose="020B0604020202020204" pitchFamily="34" charset="0"/>
                <a:cs typeface="Arial" panose="020B0604020202020204" pitchFamily="34" charset="0"/>
              </a:rPr>
              <a:t>Health Resource Center: 1-866-400-1238 </a:t>
            </a:r>
          </a:p>
          <a:p>
            <a:pPr marL="742950" lvl="2" indent="-342900">
              <a:buClr>
                <a:srgbClr val="002060"/>
              </a:buClr>
              <a:buFont typeface="Courier New" panose="02070309020205020404" pitchFamily="49" charset="0"/>
              <a:buChar char="o"/>
              <a:defRPr/>
            </a:pPr>
            <a:r>
              <a:rPr lang="en-US" dirty="0">
                <a:latin typeface="Arial" panose="020B0604020202020204" pitchFamily="34" charset="0"/>
                <a:cs typeface="Arial" panose="020B0604020202020204" pitchFamily="34" charset="0"/>
                <a:hlinkClick r:id="rId3"/>
              </a:rPr>
              <a:t>https://www.va.gov/COMMUNITYCARE/revenue_ops/Financial_Hardship.asp</a:t>
            </a:r>
            <a:endParaRPr lang="en-US" dirty="0">
              <a:latin typeface="Arial" panose="020B0604020202020204" pitchFamily="34" charset="0"/>
              <a:cs typeface="Arial" panose="020B0604020202020204" pitchFamily="34" charset="0"/>
            </a:endParaRPr>
          </a:p>
          <a:p>
            <a:pPr eaLnBrk="1" hangingPunct="1">
              <a:buClr>
                <a:srgbClr val="002060"/>
              </a:buClr>
              <a:buFont typeface="Courier New" panose="02070309020205020404" pitchFamily="49" charset="0"/>
              <a:buChar char="o"/>
              <a:defRPr/>
            </a:pPr>
            <a:endParaRPr lang="en-US" sz="2400" dirty="0">
              <a:latin typeface="Arial" charset="0"/>
              <a:cs typeface="Arial" charset="0"/>
            </a:endParaRPr>
          </a:p>
          <a:p>
            <a:pPr marL="0" indent="0">
              <a:buNone/>
            </a:pPr>
            <a:endParaRPr lang="en-US" dirty="0"/>
          </a:p>
        </p:txBody>
      </p:sp>
      <p:sp>
        <p:nvSpPr>
          <p:cNvPr id="4" name="Slide Number Placeholder 3">
            <a:extLst>
              <a:ext uri="{FF2B5EF4-FFF2-40B4-BE49-F238E27FC236}">
                <a16:creationId xmlns:a16="http://schemas.microsoft.com/office/drawing/2014/main" id="{C5A340D8-1F62-DC00-305F-378007B1A9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863865074"/>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EC8B996-0B7D-A9BD-D48B-0DA355182E21}"/>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0BC0FE5B-2EC5-2FB1-B11E-61F18EDC577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38EE6961-7538-3622-4A4D-523ADD7D1C3C}"/>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in the waters offshore includes these bodies of water:</a:t>
            </a:r>
          </a:p>
          <a:p>
            <a:pPr marL="730250" marR="0" lvl="1" indent="-273050" algn="l" defTabSz="914400" rtl="0" eaLnBrk="1" fontAlgn="base" latinLnBrk="0" hangingPunct="1">
              <a:lnSpc>
                <a:spcPct val="100000"/>
              </a:lnSpc>
              <a:spcBef>
                <a:spcPct val="20000"/>
              </a:spcBef>
              <a:spcAft>
                <a:spcPct val="0"/>
              </a:spcAft>
              <a:buClr>
                <a:srgbClr val="ED7D31"/>
              </a:buClr>
              <a:buSzPct val="90000"/>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Gulf of Aden</a:t>
            </a:r>
          </a:p>
          <a:p>
            <a:pPr marL="730250" marR="0" lvl="1" indent="-273050" algn="l" defTabSz="914400" rtl="0" eaLnBrk="1" fontAlgn="base" latinLnBrk="0" hangingPunct="1">
              <a:lnSpc>
                <a:spcPct val="100000"/>
              </a:lnSpc>
              <a:spcBef>
                <a:spcPct val="20000"/>
              </a:spcBef>
              <a:spcAft>
                <a:spcPct val="0"/>
              </a:spcAft>
              <a:buClr>
                <a:srgbClr val="ED7D31"/>
              </a:buClr>
              <a:buSzPct val="90000"/>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Gulf of Oman</a:t>
            </a:r>
          </a:p>
          <a:p>
            <a:pPr marL="730250" marR="0" lvl="1" indent="-273050" algn="l" defTabSz="914400" rtl="0" eaLnBrk="1" fontAlgn="base" latinLnBrk="0" hangingPunct="1">
              <a:lnSpc>
                <a:spcPct val="100000"/>
              </a:lnSpc>
              <a:spcBef>
                <a:spcPct val="20000"/>
              </a:spcBef>
              <a:spcAft>
                <a:spcPct val="0"/>
              </a:spcAft>
              <a:buClr>
                <a:srgbClr val="ED7D31"/>
              </a:buClr>
              <a:buSzPct val="90000"/>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Persian Gulf</a:t>
            </a:r>
          </a:p>
          <a:p>
            <a:pPr marL="730250" marR="0" lvl="1" indent="-273050" algn="l" defTabSz="914400" rtl="0" eaLnBrk="1" fontAlgn="base" latinLnBrk="0" hangingPunct="1">
              <a:lnSpc>
                <a:spcPct val="100000"/>
              </a:lnSpc>
              <a:spcBef>
                <a:spcPct val="20000"/>
              </a:spcBef>
              <a:spcAft>
                <a:spcPct val="0"/>
              </a:spcAft>
              <a:buClr>
                <a:srgbClr val="ED7D31"/>
              </a:buClr>
              <a:buSzPct val="90000"/>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Arabian Sea</a:t>
            </a:r>
          </a:p>
          <a:p>
            <a:pPr marL="730250" marR="0" lvl="1" indent="-273050" algn="l" defTabSz="914400" rtl="0" eaLnBrk="1" fontAlgn="base" latinLnBrk="0" hangingPunct="1">
              <a:lnSpc>
                <a:spcPct val="100000"/>
              </a:lnSpc>
              <a:spcBef>
                <a:spcPct val="20000"/>
              </a:spcBef>
              <a:spcAft>
                <a:spcPct val="0"/>
              </a:spcAft>
              <a:buClr>
                <a:srgbClr val="ED7D31"/>
              </a:buClr>
              <a:buSzPct val="90000"/>
              <a:buFont typeface="Wingdings" panose="05000000000000000000" pitchFamily="2"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Red Sea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192622"/>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AB245-3F1E-D6D2-7FFD-425952CD528F}"/>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57381277-94AB-D08E-CF7C-6F722E1526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0236C95-B193-99A5-AABB-E9F43FECFBFD}"/>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Ideally, service in one of the required areas should be documented on the DD-214, including the award of campaign ribbons.</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not, service in the required areas will have to be established through other evidence, such as official personnel records.</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Also consider using unit records that show the veteran was part of a deployed unit.</a:t>
            </a:r>
          </a:p>
        </p:txBody>
      </p:sp>
    </p:spTree>
    <p:extLst>
      <p:ext uri="{BB962C8B-B14F-4D97-AF65-F5344CB8AC3E}">
        <p14:creationId xmlns:p14="http://schemas.microsoft.com/office/powerpoint/2010/main" val="3385615686"/>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CB8A-B5F0-1A78-EED2-4C228C4750A3}"/>
              </a:ext>
            </a:extLst>
          </p:cNvPr>
          <p:cNvSpPr>
            <a:spLocks noGrp="1"/>
          </p:cNvSpPr>
          <p:nvPr>
            <p:ph type="title"/>
          </p:nvPr>
        </p:nvSpPr>
        <p:spPr/>
        <p:txBody>
          <a:bodyPr/>
          <a:lstStyle/>
          <a:p>
            <a:endParaRPr lang="en-US" dirty="0"/>
          </a:p>
        </p:txBody>
      </p:sp>
      <p:sp>
        <p:nvSpPr>
          <p:cNvPr id="2" name="Slide Number Placeholder 1">
            <a:extLst>
              <a:ext uri="{FF2B5EF4-FFF2-40B4-BE49-F238E27FC236}">
                <a16:creationId xmlns:a16="http://schemas.microsoft.com/office/drawing/2014/main" id="{C89E3A5E-827E-0F87-158D-9A94022B73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C5542E42-812B-3B89-0F11-D0D11B5870A0}"/>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 qualify for Compensation, the veteran is not required to specify nor document that he/she was exposed to any of the hazards.</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veteran was in the areas identified in 38 CFR 3.317, they meet the threshold for consideration.</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532442"/>
      </p:ext>
    </p:extLst>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CB8A-B5F0-1A78-EED2-4C228C4750A3}"/>
              </a:ext>
            </a:extLst>
          </p:cNvPr>
          <p:cNvSpPr>
            <a:spLocks noGrp="1"/>
          </p:cNvSpPr>
          <p:nvPr>
            <p:ph type="title"/>
          </p:nvPr>
        </p:nvSpPr>
        <p:spPr>
          <a:xfrm>
            <a:off x="838200" y="365126"/>
            <a:ext cx="5774871" cy="802368"/>
          </a:xfrm>
        </p:spPr>
        <p:txBody>
          <a:bodyPr/>
          <a:lstStyle/>
          <a:p>
            <a:endParaRPr lang="en-US" dirty="0"/>
          </a:p>
        </p:txBody>
      </p:sp>
      <p:sp>
        <p:nvSpPr>
          <p:cNvPr id="2" name="Slide Number Placeholder 1">
            <a:extLst>
              <a:ext uri="{FF2B5EF4-FFF2-40B4-BE49-F238E27FC236}">
                <a16:creationId xmlns:a16="http://schemas.microsoft.com/office/drawing/2014/main" id="{C89E3A5E-827E-0F87-158D-9A94022B73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F84455B-FDE1-0E89-4B9B-E47C754B8901}"/>
              </a:ext>
            </a:extLst>
          </p:cNvPr>
          <p:cNvSpPr txBox="1">
            <a:spLocks/>
          </p:cNvSpPr>
          <p:nvPr/>
        </p:nvSpPr>
        <p:spPr>
          <a:xfrm>
            <a:off x="1981200" y="1730375"/>
            <a:ext cx="8229600" cy="4625975"/>
          </a:xfrm>
          <a:prstGeom prst="rect">
            <a:avLst/>
          </a:prstGeom>
        </p:spPr>
        <p:txBody>
          <a:bodyPr rtlCol="0">
            <a:normAutofit fontScale="92500" lnSpcReduction="10000"/>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veteran was not in Southwest Asia, but claims to have exposed to an environmental hazard not documented verification is required</a:t>
            </a: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endParaRPr kumimoji="0" lang="en-US" sz="13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Give complete details that can be verified through other records;</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Place of exposure.</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Dates.</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Type of exposure specifying the hazard and health effects experienced by the veteran. </a:t>
            </a:r>
          </a:p>
        </p:txBody>
      </p:sp>
    </p:spTree>
    <p:extLst>
      <p:ext uri="{BB962C8B-B14F-4D97-AF65-F5344CB8AC3E}">
        <p14:creationId xmlns:p14="http://schemas.microsoft.com/office/powerpoint/2010/main" val="2313198443"/>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A68CB8A-B5F0-1A78-EED2-4C228C4750A3}"/>
              </a:ext>
            </a:extLst>
          </p:cNvPr>
          <p:cNvSpPr>
            <a:spLocks noGrp="1"/>
          </p:cNvSpPr>
          <p:nvPr>
            <p:ph type="title"/>
          </p:nvPr>
        </p:nvSpPr>
        <p:spPr>
          <a:xfrm>
            <a:off x="0" y="683532"/>
            <a:ext cx="4942114" cy="549275"/>
          </a:xfrm>
        </p:spPr>
        <p:txBody>
          <a:bodyPr>
            <a:normAutofit fontScale="90000"/>
          </a:bodyPr>
          <a:lstStyle/>
          <a:p>
            <a:r>
              <a:rPr lang="en-US" dirty="0">
                <a:latin typeface="Arial" panose="020B0604020202020204" pitchFamily="34" charset="0"/>
                <a:cs typeface="Arial" panose="020B0604020202020204" pitchFamily="34" charset="0"/>
              </a:rPr>
              <a:t>November 2, 1994</a:t>
            </a:r>
          </a:p>
        </p:txBody>
      </p:sp>
      <p:sp>
        <p:nvSpPr>
          <p:cNvPr id="2" name="Slide Number Placeholder 1">
            <a:extLst>
              <a:ext uri="{FF2B5EF4-FFF2-40B4-BE49-F238E27FC236}">
                <a16:creationId xmlns:a16="http://schemas.microsoft.com/office/drawing/2014/main" id="{C89E3A5E-827E-0F87-158D-9A94022B735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32D73CDC-A700-5A67-7BF5-12E6B348E745}"/>
              </a:ext>
            </a:extLst>
          </p:cNvPr>
          <p:cNvSpPr txBox="1">
            <a:spLocks/>
          </p:cNvSpPr>
          <p:nvPr/>
        </p:nvSpPr>
        <p:spPr>
          <a:xfrm>
            <a:off x="1981200" y="1774826"/>
            <a:ext cx="8229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First law, passed on November 2, 1994, included compensation for chronic disability from undiagnosed illness(es).</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Veterans reported symptoms including chronic headaches, cognitive disabilities, widespread bodily pain, unexplained fatigue, chronic diarrhea, skin rashes, respiratory problems and abnormalities that defied diagnosis.</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4411673"/>
      </p:ext>
    </p:extLst>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C0443C-5EC3-6A6F-31DD-1FEDF9DCDDDB}"/>
              </a:ext>
            </a:extLst>
          </p:cNvPr>
          <p:cNvSpPr>
            <a:spLocks noGrp="1"/>
          </p:cNvSpPr>
          <p:nvPr>
            <p:ph idx="1"/>
          </p:nvPr>
        </p:nvSpPr>
        <p:spPr>
          <a:xfrm>
            <a:off x="2152650" y="1474292"/>
            <a:ext cx="7886700" cy="4882058"/>
          </a:xfrm>
        </p:spPr>
        <p:txBody>
          <a:bodyPr>
            <a:normAutofit/>
          </a:bodyPr>
          <a:lstStyle/>
          <a:p>
            <a:pPr marL="0" indent="0">
              <a:buNone/>
            </a:pPr>
            <a:r>
              <a:rPr lang="en-US" dirty="0">
                <a:latin typeface="Arial" panose="020B0604020202020204" pitchFamily="34" charset="0"/>
                <a:cs typeface="Arial" panose="020B0604020202020204" pitchFamily="34" charset="0"/>
              </a:rPr>
              <a:t>If the claim is for:</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Signs or symptoms of an undiagnosed illness or  </a:t>
            </a:r>
          </a:p>
          <a:p>
            <a:pPr lvl="0"/>
            <a:r>
              <a:rPr lang="en-US" kern="0" dirty="0">
                <a:latin typeface="Arial" panose="020B0604020202020204" pitchFamily="34" charset="0"/>
                <a:ea typeface="Times New Roman" panose="02020603050405020304" pitchFamily="18" charset="0"/>
                <a:cs typeface="Arial" panose="020B0604020202020204" pitchFamily="34" charset="0"/>
              </a:rPr>
              <a:t>During active duty in the Southwest Asia theater of operations during the Gulf War, or</a:t>
            </a:r>
            <a:endParaRPr lang="en-US" kern="100" dirty="0">
              <a:latin typeface="Arial" panose="020B0604020202020204" pitchFamily="34" charset="0"/>
              <a:ea typeface="Times New Roman" panose="02020603050405020304" pitchFamily="18" charset="0"/>
              <a:cs typeface="Arial" panose="020B0604020202020204" pitchFamily="34" charset="0"/>
            </a:endParaRPr>
          </a:p>
          <a:p>
            <a:r>
              <a:rPr lang="en-US" kern="0" dirty="0">
                <a:latin typeface="Arial" panose="020B0604020202020204" pitchFamily="34" charset="0"/>
                <a:ea typeface="Times New Roman" panose="02020603050405020304" pitchFamily="18" charset="0"/>
                <a:cs typeface="Arial" panose="020B0604020202020204" pitchFamily="34" charset="0"/>
              </a:rPr>
              <a:t>to a degree of 10 percent or more within a presumptive period following service in the Southwest Asia theater of operations during the Gulf War.</a:t>
            </a:r>
            <a:r>
              <a:rPr lang="en-US" dirty="0">
                <a:latin typeface="Arial" panose="020B0604020202020204" pitchFamily="34" charset="0"/>
                <a:cs typeface="Arial" panose="020B0604020202020204" pitchFamily="34" charset="0"/>
              </a:rPr>
              <a:t> </a:t>
            </a:r>
          </a:p>
        </p:txBody>
      </p:sp>
      <p:sp>
        <p:nvSpPr>
          <p:cNvPr id="4" name="Slide Number Placeholder 3">
            <a:extLst>
              <a:ext uri="{FF2B5EF4-FFF2-40B4-BE49-F238E27FC236}">
                <a16:creationId xmlns:a16="http://schemas.microsoft.com/office/drawing/2014/main" id="{289387CD-9543-A7EF-1F4C-45D119E9B7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41617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7397"/>
            <a:ext cx="2305050" cy="647246"/>
          </a:xfrm>
        </p:spPr>
        <p:txBody>
          <a:bodyPr>
            <a:normAutofit fontScale="90000"/>
          </a:bodyPr>
          <a:lstStyle/>
          <a:p>
            <a:pPr>
              <a:defRPr/>
            </a:pPr>
            <a:r>
              <a:rPr lang="en-US" dirty="0">
                <a:latin typeface="Arial" panose="020B0604020202020204" pitchFamily="34" charset="0"/>
                <a:cs typeface="Arial" panose="020B0604020202020204" pitchFamily="34" charset="0"/>
              </a:rPr>
              <a:t>1998</a:t>
            </a:r>
          </a:p>
        </p:txBody>
      </p:sp>
      <p:sp>
        <p:nvSpPr>
          <p:cNvPr id="21507" name="Content Placeholder 2"/>
          <p:cNvSpPr>
            <a:spLocks noGrp="1"/>
          </p:cNvSpPr>
          <p:nvPr>
            <p:ph idx="1"/>
          </p:nvPr>
        </p:nvSpPr>
        <p:spPr>
          <a:xfrm>
            <a:off x="838200" y="1629682"/>
            <a:ext cx="10515600" cy="4351338"/>
          </a:xfrm>
        </p:spPr>
        <p:txBody>
          <a:bodyPr/>
          <a:lstStyle/>
          <a:p>
            <a:endParaRPr lang="en-US" altLang="en-US" sz="2400" dirty="0"/>
          </a:p>
          <a:p>
            <a:endParaRPr lang="en-US" altLang="en-US" sz="2400" dirty="0"/>
          </a:p>
          <a:p>
            <a:r>
              <a:rPr lang="en-US" altLang="en-US" dirty="0">
                <a:latin typeface="Arial" panose="020B0604020202020204" pitchFamily="34" charset="0"/>
                <a:cs typeface="Arial" panose="020B0604020202020204" pitchFamily="34" charset="0"/>
              </a:rPr>
              <a:t>Next law, passed in 1998, added a presumption of service connection based on a positive association with exposure to toxic agents, environmental hazards or preventive medication.</a:t>
            </a:r>
          </a:p>
          <a:p>
            <a:endParaRPr lang="en-US" altLang="en-US" sz="1200"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The law does not specify particular hazards, only that the veteran has qualifying service. </a:t>
            </a:r>
          </a:p>
        </p:txBody>
      </p:sp>
      <p:sp>
        <p:nvSpPr>
          <p:cNvPr id="21508" name="Slide Number Placeholder 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fontAlgn="base">
              <a:spcBef>
                <a:spcPct val="0"/>
              </a:spcBef>
              <a:spcAft>
                <a:spcPct val="0"/>
              </a:spcAft>
              <a:defRPr>
                <a:solidFill>
                  <a:schemeClr val="tx1"/>
                </a:solidFill>
                <a:latin typeface="Corbel" panose="020B0503020204020204" pitchFamily="34" charset="0"/>
              </a:defRPr>
            </a:lvl6pPr>
            <a:lvl7pPr marL="2971800" indent="-228600" fontAlgn="base">
              <a:spcBef>
                <a:spcPct val="0"/>
              </a:spcBef>
              <a:spcAft>
                <a:spcPct val="0"/>
              </a:spcAft>
              <a:defRPr>
                <a:solidFill>
                  <a:schemeClr val="tx1"/>
                </a:solidFill>
                <a:latin typeface="Corbel" panose="020B0503020204020204" pitchFamily="34" charset="0"/>
              </a:defRPr>
            </a:lvl7pPr>
            <a:lvl8pPr marL="3429000" indent="-228600" fontAlgn="base">
              <a:spcBef>
                <a:spcPct val="0"/>
              </a:spcBef>
              <a:spcAft>
                <a:spcPct val="0"/>
              </a:spcAft>
              <a:defRPr>
                <a:solidFill>
                  <a:schemeClr val="tx1"/>
                </a:solidFill>
                <a:latin typeface="Corbel" panose="020B0503020204020204" pitchFamily="34" charset="0"/>
              </a:defRPr>
            </a:lvl8pPr>
            <a:lvl9pPr marL="3886200" indent="-228600" fontAlgn="base">
              <a:spcBef>
                <a:spcPct val="0"/>
              </a:spcBef>
              <a:spcAft>
                <a:spcPct val="0"/>
              </a:spcAft>
              <a:defRPr>
                <a:solidFill>
                  <a:schemeClr val="tx1"/>
                </a:solidFill>
                <a:latin typeface="Corbel" panose="020B0503020204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D348C5-A0A6-413E-8638-B32BAA43376D}" type="slidenum">
              <a:rPr kumimoji="0" lang="en-US" altLang="en-US" sz="1600" b="1" i="0" u="none" strike="noStrike" kern="1200" cap="none" spc="0" normalizeH="0" baseline="0" noProof="0">
                <a:ln>
                  <a:noFill/>
                </a:ln>
                <a:solidFill>
                  <a:prstClr val="black"/>
                </a:solidFill>
                <a:effectLst/>
                <a:uLnTx/>
                <a:uFillTx/>
                <a:latin typeface="Corbel" panose="020B0503020204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346</a:t>
            </a:fld>
            <a:endParaRPr kumimoji="0" lang="en-US" altLang="en-US" sz="16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1154B97-C380-8A7D-4359-DA4DF339D5F1}"/>
              </a:ext>
            </a:extLst>
          </p:cNvPr>
          <p:cNvSpPr>
            <a:spLocks noGrp="1"/>
          </p:cNvSpPr>
          <p:nvPr>
            <p:ph type="title"/>
          </p:nvPr>
        </p:nvSpPr>
        <p:spPr>
          <a:xfrm>
            <a:off x="0" y="610054"/>
            <a:ext cx="5080907" cy="606425"/>
          </a:xfrm>
        </p:spPr>
        <p:txBody>
          <a:bodyPr>
            <a:normAutofit fontScale="90000"/>
          </a:bodyPr>
          <a:lstStyle/>
          <a:p>
            <a:r>
              <a:rPr lang="en-US" dirty="0">
                <a:latin typeface="Arial" panose="020B0604020202020204" pitchFamily="34" charset="0"/>
                <a:cs typeface="Arial" panose="020B0604020202020204" pitchFamily="34" charset="0"/>
              </a:rPr>
              <a:t>December 27, 2001</a:t>
            </a:r>
          </a:p>
        </p:txBody>
      </p:sp>
      <p:sp>
        <p:nvSpPr>
          <p:cNvPr id="7" name="Content Placeholder 1">
            <a:extLst>
              <a:ext uri="{FF2B5EF4-FFF2-40B4-BE49-F238E27FC236}">
                <a16:creationId xmlns:a16="http://schemas.microsoft.com/office/drawing/2014/main" id="{0DCFA630-646F-4771-292D-39D1B4008CD4}"/>
              </a:ext>
            </a:extLst>
          </p:cNvPr>
          <p:cNvSpPr txBox="1">
            <a:spLocks noGrp="1"/>
          </p:cNvSpPr>
          <p:nvPr>
            <p:ph idx="1"/>
          </p:nvPr>
        </p:nvSpPr>
        <p:spPr>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kern="0" dirty="0">
                <a:ea typeface="Times New Roman" panose="02020603050405020304" pitchFamily="18" charset="0"/>
              </a:rPr>
              <a:t>Compensation for Veterans who served on active duty in the Southwest Asia theater of operations during the Persian Gulf War is for any diagnosed or undiagnosed illness that is determined by VA regulation to warrant a presumption of service connection (SC) based on a positive association with exposure to one of the following as a result of such service:</a:t>
            </a:r>
          </a:p>
          <a:p>
            <a:pPr marL="0" indent="0">
              <a:buNone/>
            </a:pPr>
            <a:endParaRPr lang="en-US" sz="1200" kern="100" dirty="0">
              <a:ea typeface="Times New Roman" panose="02020603050405020304" pitchFamily="18" charset="0"/>
            </a:endParaRPr>
          </a:p>
          <a:p>
            <a:r>
              <a:rPr lang="en-US" sz="2400" kern="0" dirty="0">
                <a:ea typeface="Times New Roman" panose="02020603050405020304" pitchFamily="18" charset="0"/>
              </a:rPr>
              <a:t>a biological, chemical, or other toxic agent</a:t>
            </a:r>
            <a:endParaRPr lang="en-US" sz="2400" kern="100" dirty="0">
              <a:ea typeface="Times New Roman" panose="02020603050405020304" pitchFamily="18" charset="0"/>
            </a:endParaRPr>
          </a:p>
          <a:p>
            <a:r>
              <a:rPr lang="en-US" sz="2400" kern="0" dirty="0">
                <a:ea typeface="Times New Roman" panose="02020603050405020304" pitchFamily="18" charset="0"/>
              </a:rPr>
              <a:t>an environmental or wartime hazard, or </a:t>
            </a:r>
          </a:p>
          <a:p>
            <a:r>
              <a:rPr lang="en-US" sz="2400" kern="0" dirty="0"/>
              <a:t>As preventative medication or vaccine.</a:t>
            </a:r>
            <a:endParaRPr lang="en-US" sz="2400" dirty="0"/>
          </a:p>
        </p:txBody>
      </p:sp>
      <p:sp>
        <p:nvSpPr>
          <p:cNvPr id="4" name="Slide Number Placeholder 3">
            <a:extLst>
              <a:ext uri="{FF2B5EF4-FFF2-40B4-BE49-F238E27FC236}">
                <a16:creationId xmlns:a16="http://schemas.microsoft.com/office/drawing/2014/main" id="{8BA70FE0-17DD-E248-72AD-60CA62680F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7332195"/>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64C6196-943C-0271-3B63-039380A49329}"/>
              </a:ext>
            </a:extLst>
          </p:cNvPr>
          <p:cNvSpPr>
            <a:spLocks noGrp="1"/>
          </p:cNvSpPr>
          <p:nvPr>
            <p:ph type="title"/>
          </p:nvPr>
        </p:nvSpPr>
        <p:spPr>
          <a:xfrm>
            <a:off x="0" y="544740"/>
            <a:ext cx="3595007" cy="679904"/>
          </a:xfrm>
        </p:spPr>
        <p:txBody>
          <a:bodyPr>
            <a:normAutofit fontScale="90000"/>
          </a:bodyPr>
          <a:lstStyle/>
          <a:p>
            <a:r>
              <a:rPr lang="en-US" dirty="0">
                <a:latin typeface="Arial" panose="020B0604020202020204" pitchFamily="34" charset="0"/>
                <a:cs typeface="Arial" panose="020B0604020202020204" pitchFamily="34" charset="0"/>
              </a:rPr>
              <a:t>March 1, 2002</a:t>
            </a:r>
          </a:p>
        </p:txBody>
      </p:sp>
      <p:sp>
        <p:nvSpPr>
          <p:cNvPr id="7" name="Content Placeholder 2">
            <a:extLst>
              <a:ext uri="{FF2B5EF4-FFF2-40B4-BE49-F238E27FC236}">
                <a16:creationId xmlns:a16="http://schemas.microsoft.com/office/drawing/2014/main" id="{FE34BAF8-77CA-B272-6ABC-5C897108092E}"/>
              </a:ext>
            </a:extLst>
          </p:cNvPr>
          <p:cNvSpPr txBox="1">
            <a:spLocks noGrp="1"/>
          </p:cNvSpPr>
          <p:nvPr>
            <p:ph idx="1"/>
          </p:nvPr>
        </p:nvSpPr>
        <p:spPr>
          <a:xfrm>
            <a:off x="838200" y="2552699"/>
            <a:ext cx="10515600" cy="2727326"/>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altLang="en-US" dirty="0">
                <a:latin typeface="Arial" panose="020B0604020202020204" pitchFamily="34" charset="0"/>
                <a:cs typeface="Arial" panose="020B0604020202020204" pitchFamily="34" charset="0"/>
              </a:rPr>
              <a:t>The next law, passed on March 1, 2002, expanded “undiagnosed illness” to include “multi-symptom illness defined by a cluster of symptoms” gave the VA Secretary authority to add diagnosed conditions as the facts warranted.</a:t>
            </a:r>
          </a:p>
          <a:p>
            <a:endParaRPr lang="en-US" altLang="en-US" dirty="0"/>
          </a:p>
        </p:txBody>
      </p:sp>
      <p:sp>
        <p:nvSpPr>
          <p:cNvPr id="4" name="Slide Number Placeholder 3">
            <a:extLst>
              <a:ext uri="{FF2B5EF4-FFF2-40B4-BE49-F238E27FC236}">
                <a16:creationId xmlns:a16="http://schemas.microsoft.com/office/drawing/2014/main" id="{9F05C9B2-BE70-87AD-C973-D251B8C09EB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8393220"/>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0397E2CF-12A2-42FE-0199-DFAD9CDCA10E}"/>
              </a:ext>
            </a:extLst>
          </p:cNvPr>
          <p:cNvSpPr txBox="1">
            <a:spLocks noGrp="1"/>
          </p:cNvSpPr>
          <p:nvPr>
            <p:ph idx="1"/>
          </p:nvPr>
        </p:nvSpPr>
        <p:spPr>
          <a:xfrm>
            <a:off x="1070882" y="2056720"/>
            <a:ext cx="10050236" cy="3993016"/>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r>
              <a:rPr lang="en-US" altLang="en-US" sz="2800" dirty="0">
                <a:latin typeface="Arial" panose="020B0604020202020204" pitchFamily="34" charset="0"/>
                <a:cs typeface="Arial" panose="020B0604020202020204" pitchFamily="34" charset="0"/>
              </a:rPr>
              <a:t>VA has documented the symptoms and manifestations associated with an undiagnosed illness in 38 CFR 3.317(b).</a:t>
            </a:r>
          </a:p>
          <a:p>
            <a:endParaRPr lang="en-US" altLang="en-US" sz="12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Note that the list is inclusive, but not exclusive, which means that other symptoms will also be considered.</a:t>
            </a:r>
          </a:p>
          <a:p>
            <a:endParaRPr lang="en-US" altLang="en-US" sz="1200" dirty="0">
              <a:latin typeface="Arial" panose="020B0604020202020204" pitchFamily="34" charset="0"/>
              <a:cs typeface="Arial" panose="020B0604020202020204" pitchFamily="34" charset="0"/>
            </a:endParaRPr>
          </a:p>
          <a:p>
            <a:r>
              <a:rPr lang="en-US" altLang="en-US" sz="2800" dirty="0">
                <a:latin typeface="Arial" panose="020B0604020202020204" pitchFamily="34" charset="0"/>
                <a:cs typeface="Arial" panose="020B0604020202020204" pitchFamily="34" charset="0"/>
              </a:rPr>
              <a:t>Symptoms must have persisted for at least six months. </a:t>
            </a:r>
          </a:p>
          <a:p>
            <a:endParaRPr lang="en-US" altLang="en-US" dirty="0"/>
          </a:p>
        </p:txBody>
      </p:sp>
      <p:sp>
        <p:nvSpPr>
          <p:cNvPr id="4" name="Slide Number Placeholder 3">
            <a:extLst>
              <a:ext uri="{FF2B5EF4-FFF2-40B4-BE49-F238E27FC236}">
                <a16:creationId xmlns:a16="http://schemas.microsoft.com/office/drawing/2014/main" id="{CF09A820-119A-7C10-4DB9-D4B0168650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170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546F2-0F5F-0608-7CA1-86E7538E201A}"/>
              </a:ext>
            </a:extLst>
          </p:cNvPr>
          <p:cNvSpPr>
            <a:spLocks noGrp="1"/>
          </p:cNvSpPr>
          <p:nvPr>
            <p:ph type="title"/>
          </p:nvPr>
        </p:nvSpPr>
        <p:spPr/>
        <p:txBody>
          <a:bodyPr/>
          <a:lstStyle/>
          <a:p>
            <a:r>
              <a:rPr lang="en-US" dirty="0"/>
              <a:t>At Risk Veterans</a:t>
            </a:r>
          </a:p>
        </p:txBody>
      </p:sp>
      <p:sp>
        <p:nvSpPr>
          <p:cNvPr id="3" name="Slide Number Placeholder 2">
            <a:extLst>
              <a:ext uri="{FF2B5EF4-FFF2-40B4-BE49-F238E27FC236}">
                <a16:creationId xmlns:a16="http://schemas.microsoft.com/office/drawing/2014/main" id="{AC7243D5-69EA-01F8-A5BE-AEEED6CB3C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12" name="Picture 11">
            <a:extLst>
              <a:ext uri="{FF2B5EF4-FFF2-40B4-BE49-F238E27FC236}">
                <a16:creationId xmlns:a16="http://schemas.microsoft.com/office/drawing/2014/main" id="{B8182569-0DE5-C028-7A06-4885DAF5B71C}"/>
              </a:ext>
            </a:extLst>
          </p:cNvPr>
          <p:cNvPicPr>
            <a:picLocks noChangeAspect="1"/>
          </p:cNvPicPr>
          <p:nvPr/>
        </p:nvPicPr>
        <p:blipFill>
          <a:blip r:embed="rId3"/>
          <a:stretch>
            <a:fillRect/>
          </a:stretch>
        </p:blipFill>
        <p:spPr>
          <a:xfrm>
            <a:off x="1884661" y="1219200"/>
            <a:ext cx="8422679" cy="4953000"/>
          </a:xfrm>
          <a:prstGeom prst="rect">
            <a:avLst/>
          </a:prstGeom>
        </p:spPr>
      </p:pic>
    </p:spTree>
    <p:extLst>
      <p:ext uri="{BB962C8B-B14F-4D97-AF65-F5344CB8AC3E}">
        <p14:creationId xmlns:p14="http://schemas.microsoft.com/office/powerpoint/2010/main" val="3094520256"/>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4B4D5F-4B35-C9A0-8C71-322A10B4FA79}"/>
              </a:ext>
            </a:extLst>
          </p:cNvPr>
          <p:cNvSpPr txBox="1">
            <a:spLocks noGrp="1"/>
          </p:cNvSpPr>
          <p:nvPr>
            <p:ph idx="1"/>
          </p:nvPr>
        </p:nvSpPr>
        <p:spPr>
          <a:xfrm>
            <a:off x="815068" y="1566439"/>
            <a:ext cx="10561864" cy="3698961"/>
          </a:xfrm>
          <a:prstGeom prst="rect">
            <a:avLst/>
          </a:prstGeom>
          <a:noFill/>
        </p:spPr>
        <p:txBody>
          <a:bodyPr wrap="square">
            <a:spAutoFit/>
          </a:bodyPr>
          <a:lstStyle/>
          <a:p>
            <a:pPr marL="0" indent="0" algn="l">
              <a:buNone/>
            </a:pPr>
            <a:r>
              <a:rPr lang="en-US" sz="2400" dirty="0">
                <a:solidFill>
                  <a:srgbClr val="1B1B1B"/>
                </a:solidFill>
                <a:latin typeface="Arial" panose="020B0604020202020204" pitchFamily="34" charset="0"/>
                <a:cs typeface="Arial" panose="020B0604020202020204" pitchFamily="34" charset="0"/>
              </a:rPr>
              <a:t>These undiagnosed illnesses are presumptive if the veteran served in a recognized location, a health care provider diagnosed while on active duty or at any time after separation, and has been ill for at least </a:t>
            </a:r>
            <a:r>
              <a:rPr lang="en-US" sz="2400" b="1" dirty="0">
                <a:solidFill>
                  <a:srgbClr val="1B1B1B"/>
                </a:solidFill>
                <a:latin typeface="Arial" panose="020B0604020202020204" pitchFamily="34" charset="0"/>
                <a:cs typeface="Arial" panose="020B0604020202020204" pitchFamily="34" charset="0"/>
              </a:rPr>
              <a:t>6 months</a:t>
            </a:r>
            <a:r>
              <a:rPr lang="en-US" sz="2400" dirty="0">
                <a:solidFill>
                  <a:srgbClr val="1B1B1B"/>
                </a:solidFill>
                <a:latin typeface="Arial" panose="020B0604020202020204" pitchFamily="34" charset="0"/>
                <a:cs typeface="Arial" panose="020B0604020202020204" pitchFamily="34" charset="0"/>
              </a:rPr>
              <a:t>:</a:t>
            </a:r>
          </a:p>
          <a:p>
            <a:pPr marL="0" indent="0" algn="l">
              <a:buNone/>
            </a:pPr>
            <a:endParaRPr lang="en-US" sz="1200" dirty="0">
              <a:solidFill>
                <a:srgbClr val="1B1B1B"/>
              </a:solidFill>
              <a:latin typeface="Arial" panose="020B0604020202020204" pitchFamily="34" charset="0"/>
              <a:cs typeface="Arial" panose="020B0604020202020204" pitchFamily="34" charset="0"/>
            </a:endParaRPr>
          </a:p>
          <a:p>
            <a:pPr lvl="1"/>
            <a:r>
              <a:rPr lang="en-US" dirty="0">
                <a:solidFill>
                  <a:srgbClr val="1B1B1B"/>
                </a:solidFill>
                <a:latin typeface="Arial" panose="020B0604020202020204" pitchFamily="34" charset="0"/>
                <a:cs typeface="Arial" panose="020B0604020202020204" pitchFamily="34" charset="0"/>
              </a:rPr>
              <a:t>Chronic fatigue syndrome</a:t>
            </a:r>
          </a:p>
          <a:p>
            <a:pPr lvl="1"/>
            <a:r>
              <a:rPr lang="en-US" dirty="0">
                <a:solidFill>
                  <a:srgbClr val="1B1B1B"/>
                </a:solidFill>
                <a:latin typeface="Arial" panose="020B0604020202020204" pitchFamily="34" charset="0"/>
                <a:cs typeface="Arial" panose="020B0604020202020204" pitchFamily="34" charset="0"/>
              </a:rPr>
              <a:t>Fibromyalgia</a:t>
            </a:r>
          </a:p>
          <a:p>
            <a:pPr lvl="1"/>
            <a:r>
              <a:rPr lang="en-US" dirty="0">
                <a:solidFill>
                  <a:srgbClr val="1B1B1B"/>
                </a:solidFill>
                <a:latin typeface="Arial" panose="020B0604020202020204" pitchFamily="34" charset="0"/>
                <a:cs typeface="Arial" panose="020B0604020202020204" pitchFamily="34" charset="0"/>
              </a:rPr>
              <a:t>Functional gastrointestinal disorders</a:t>
            </a:r>
          </a:p>
          <a:p>
            <a:pPr lvl="1"/>
            <a:r>
              <a:rPr lang="en-US" dirty="0">
                <a:solidFill>
                  <a:srgbClr val="1B1B1B"/>
                </a:solidFill>
                <a:latin typeface="Arial" panose="020B0604020202020204" pitchFamily="34" charset="0"/>
                <a:cs typeface="Arial" panose="020B0604020202020204" pitchFamily="34" charset="0"/>
              </a:rPr>
              <a:t>Medically unexplained chronic multi symptom illness (MUCMI)</a:t>
            </a:r>
          </a:p>
          <a:p>
            <a:pPr lvl="1"/>
            <a:r>
              <a:rPr lang="en-US" dirty="0">
                <a:solidFill>
                  <a:srgbClr val="1B1B1B"/>
                </a:solidFill>
                <a:latin typeface="Arial" panose="020B0604020202020204" pitchFamily="34" charset="0"/>
                <a:cs typeface="Arial" panose="020B0604020202020204" pitchFamily="34" charset="0"/>
              </a:rPr>
              <a:t>Other undiagnosed illnesses, such as cardiovascular signs and symptoms, muscle and joint pain, and headaches</a:t>
            </a:r>
          </a:p>
        </p:txBody>
      </p:sp>
      <p:sp>
        <p:nvSpPr>
          <p:cNvPr id="4" name="Slide Number Placeholder 3">
            <a:extLst>
              <a:ext uri="{FF2B5EF4-FFF2-40B4-BE49-F238E27FC236}">
                <a16:creationId xmlns:a16="http://schemas.microsoft.com/office/drawing/2014/main" id="{5FB58722-9B19-5DA4-19D1-C12603B47FD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8304090"/>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63BFDE-FDC5-D6AB-CE2B-BF539B354926}"/>
              </a:ext>
            </a:extLst>
          </p:cNvPr>
          <p:cNvSpPr>
            <a:spLocks noGrp="1"/>
          </p:cNvSpPr>
          <p:nvPr>
            <p:ph type="title"/>
          </p:nvPr>
        </p:nvSpPr>
        <p:spPr>
          <a:xfrm>
            <a:off x="0" y="634547"/>
            <a:ext cx="5325836" cy="598261"/>
          </a:xfrm>
        </p:spPr>
        <p:txBody>
          <a:bodyPr>
            <a:normAutofit fontScale="90000"/>
          </a:bodyPr>
          <a:lstStyle/>
          <a:p>
            <a:r>
              <a:rPr lang="en-US" dirty="0">
                <a:latin typeface="Arial" panose="020B0604020202020204" pitchFamily="34" charset="0"/>
                <a:cs typeface="Arial" panose="020B0604020202020204" pitchFamily="34" charset="0"/>
              </a:rPr>
              <a:t>March 2010</a:t>
            </a:r>
          </a:p>
        </p:txBody>
      </p:sp>
      <p:sp>
        <p:nvSpPr>
          <p:cNvPr id="2" name="Slide Number Placeholder 1">
            <a:extLst>
              <a:ext uri="{FF2B5EF4-FFF2-40B4-BE49-F238E27FC236}">
                <a16:creationId xmlns:a16="http://schemas.microsoft.com/office/drawing/2014/main" id="{AB60BFDF-01B9-D852-9CEF-90C73AAFE2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0657104-6D7B-5828-8D31-27E2F2A6E0AC}"/>
              </a:ext>
            </a:extLst>
          </p:cNvPr>
          <p:cNvSpPr>
            <a:spLocks noGrp="1"/>
          </p:cNvSpPr>
          <p:nvPr/>
        </p:nvSpPr>
        <p:spPr bwMode="auto">
          <a:xfrm>
            <a:off x="1809750" y="1532049"/>
            <a:ext cx="8229600" cy="462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54864" tIns="91440" rIns="91440" bIns="45720" numCol="1" rtlCol="0" anchor="t" anchorCtr="0" compatLnSpc="1">
            <a:prstTxWarp prst="textNoShape">
              <a:avLst/>
            </a:prstTxWarp>
            <a:normAutofit/>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law includes a list of presumptive diseases and anticipated complications from the diseases [38 CFR 3.317 (c)].</a:t>
            </a: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Most listed diseases have a one-year presumptive period from the date of separation, but there are exceptions for malaria, visceral leishmaniasis and tuberculosis.</a:t>
            </a:r>
          </a:p>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66219984"/>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10D27B8-17D7-8D18-6E9B-1A34E02A600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36C6EA18-2DE4-4096-791F-5F5E4DDCAEDD}"/>
              </a:ext>
            </a:extLst>
          </p:cNvPr>
          <p:cNvSpPr txBox="1">
            <a:spLocks/>
          </p:cNvSpPr>
          <p:nvPr/>
        </p:nvSpPr>
        <p:spPr>
          <a:xfrm>
            <a:off x="1369559" y="1912937"/>
            <a:ext cx="9452882" cy="4625975"/>
          </a:xfrm>
          <a:prstGeom prst="rect">
            <a:avLst/>
          </a:prstGeom>
        </p:spPr>
        <p:txBody>
          <a:bodyPr rtlCol="0">
            <a:normAutofit/>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912" marR="0" lvl="0" indent="-320040" algn="l" defTabSz="914400" rtl="0" eaLnBrk="1" fontAlgn="auto" latinLnBrk="0" hangingPunct="1">
              <a:lnSpc>
                <a:spcPct val="100000"/>
              </a:lnSpc>
              <a:spcBef>
                <a:spcPts val="0"/>
              </a:spcBef>
              <a:spcAft>
                <a:spcPts val="0"/>
              </a:spcAft>
              <a:buClr>
                <a:srgbClr val="4472C4"/>
              </a:buClr>
              <a:buSzPct val="80000"/>
              <a:buFont typeface="Wingdings 2"/>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Presumptive diseases listed in 38 CFR 3.317 (c)(2);</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Brucellosis</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Campylobacter Jejuni</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Coxiella Burnetti (Q fever)</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Malaria</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Nontyphoid Salmonella</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Shigella</a:t>
            </a:r>
          </a:p>
          <a:p>
            <a:pPr marL="731520" marR="0" lvl="1" indent="-274320" algn="l" defTabSz="914400" rtl="0" eaLnBrk="1" fontAlgn="auto" latinLnBrk="0" hangingPunct="1">
              <a:lnSpc>
                <a:spcPct val="100000"/>
              </a:lnSpc>
              <a:spcBef>
                <a:spcPct val="20000"/>
              </a:spcBef>
              <a:spcAft>
                <a:spcPts val="0"/>
              </a:spcAft>
              <a:buClr>
                <a:srgbClr val="ED7D31"/>
              </a:buClr>
              <a:buSzPct val="90000"/>
              <a:buFont typeface="Wingdings"/>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West Nile Virus</a:t>
            </a:r>
          </a:p>
        </p:txBody>
      </p:sp>
    </p:spTree>
    <p:extLst>
      <p:ext uri="{BB962C8B-B14F-4D97-AF65-F5344CB8AC3E}">
        <p14:creationId xmlns:p14="http://schemas.microsoft.com/office/powerpoint/2010/main" val="181868699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C09C9336-0005-05A4-04D7-70215B481AB1}"/>
              </a:ext>
            </a:extLst>
          </p:cNvPr>
          <p:cNvSpPr txBox="1">
            <a:spLocks noGrp="1"/>
          </p:cNvSpPr>
          <p:nvPr>
            <p:ph idx="1"/>
          </p:nvPr>
        </p:nvSpPr>
        <p:spPr>
          <a:xfrm>
            <a:off x="838200" y="1817461"/>
            <a:ext cx="10515600" cy="4351338"/>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endParaRPr lang="en-US" altLang="en-US" sz="2400" dirty="0">
              <a:latin typeface="Arial" panose="020B0604020202020204" pitchFamily="34" charset="0"/>
              <a:cs typeface="Arial" panose="020B0604020202020204" pitchFamily="34" charset="0"/>
            </a:endParaRPr>
          </a:p>
          <a:p>
            <a:pPr marL="119062" indent="0">
              <a:buNone/>
            </a:pPr>
            <a:r>
              <a:rPr lang="en-US" altLang="en-US" sz="2800" dirty="0">
                <a:latin typeface="Arial" panose="020B0604020202020204" pitchFamily="34" charset="0"/>
                <a:cs typeface="Arial" panose="020B0604020202020204" pitchFamily="34" charset="0"/>
              </a:rPr>
              <a:t>Remember, unlike the undiagnosed conditions of “Gulf War Syndrome”, these presumptive conditions require a diagnosis, findings of residual permanent disability and must be at least 10% disabling if first diagnosed during the presumptive period.</a:t>
            </a:r>
          </a:p>
          <a:p>
            <a:endParaRPr lang="en-US" altLang="en-US" sz="2400" dirty="0">
              <a:latin typeface="Arial" panose="020B0604020202020204" pitchFamily="34" charset="0"/>
              <a:cs typeface="Arial" panose="020B0604020202020204" pitchFamily="34" charset="0"/>
            </a:endParaRPr>
          </a:p>
        </p:txBody>
      </p:sp>
      <p:sp>
        <p:nvSpPr>
          <p:cNvPr id="2" name="Slide Number Placeholder 1">
            <a:extLst>
              <a:ext uri="{FF2B5EF4-FFF2-40B4-BE49-F238E27FC236}">
                <a16:creationId xmlns:a16="http://schemas.microsoft.com/office/drawing/2014/main" id="{7A034DBD-3B88-14C7-F851-FD551DCAC3D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4691243"/>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8E9A11-147C-FCA4-CD21-718254F893AB}"/>
              </a:ext>
            </a:extLst>
          </p:cNvPr>
          <p:cNvSpPr>
            <a:spLocks noGrp="1"/>
          </p:cNvSpPr>
          <p:nvPr>
            <p:ph type="title"/>
          </p:nvPr>
        </p:nvSpPr>
        <p:spPr>
          <a:xfrm>
            <a:off x="0" y="438604"/>
            <a:ext cx="3333750" cy="794204"/>
          </a:xfrm>
        </p:spPr>
        <p:txBody>
          <a:bodyPr>
            <a:normAutofit fontScale="90000"/>
          </a:bodyPr>
          <a:lstStyle/>
          <a:p>
            <a:r>
              <a:rPr lang="en-US" dirty="0">
                <a:latin typeface="Arial" panose="020B0604020202020204" pitchFamily="34" charset="0"/>
                <a:cs typeface="Arial" panose="020B0604020202020204" pitchFamily="34" charset="0"/>
              </a:rPr>
              <a:t>July 15, 2011</a:t>
            </a:r>
          </a:p>
        </p:txBody>
      </p:sp>
      <p:sp>
        <p:nvSpPr>
          <p:cNvPr id="2" name="Content Placeholder 1">
            <a:extLst>
              <a:ext uri="{FF2B5EF4-FFF2-40B4-BE49-F238E27FC236}">
                <a16:creationId xmlns:a16="http://schemas.microsoft.com/office/drawing/2014/main" id="{483DB6B7-F0D8-C325-4E9F-EED5A31932BC}"/>
              </a:ext>
            </a:extLst>
          </p:cNvPr>
          <p:cNvSpPr>
            <a:spLocks noGrp="1"/>
          </p:cNvSpPr>
          <p:nvPr>
            <p:ph idx="1"/>
          </p:nvPr>
        </p:nvSpPr>
        <p:spPr>
          <a:xfrm>
            <a:off x="838200" y="1817461"/>
            <a:ext cx="10515600" cy="4351338"/>
          </a:xfrm>
        </p:spPr>
        <p:txBody>
          <a:bodyPr/>
          <a:lstStyle/>
          <a:p>
            <a:r>
              <a:rPr lang="en-US" dirty="0">
                <a:latin typeface="Arial" panose="020B0604020202020204" pitchFamily="34" charset="0"/>
                <a:cs typeface="Arial" panose="020B0604020202020204" pitchFamily="34" charset="0"/>
              </a:rPr>
              <a:t>Functional gastrointestinal disorders (FGIDs) were included as MUCMI on July 15, 2011. These include:</a:t>
            </a:r>
          </a:p>
          <a:p>
            <a:pPr marL="0" indent="0">
              <a:buNone/>
            </a:pPr>
            <a:endParaRPr lang="en-US" sz="1200" dirty="0">
              <a:latin typeface="Arial" panose="020B0604020202020204" pitchFamily="34" charset="0"/>
              <a:cs typeface="Arial" panose="020B0604020202020204" pitchFamily="34" charset="0"/>
            </a:endParaRPr>
          </a:p>
          <a:p>
            <a:pPr lvl="1"/>
            <a:r>
              <a:rPr lang="en-US" dirty="0">
                <a:latin typeface="Arial" panose="020B0604020202020204" pitchFamily="34" charset="0"/>
                <a:cs typeface="Arial" panose="020B0604020202020204" pitchFamily="34" charset="0"/>
              </a:rPr>
              <a:t>Abdominal pain</a:t>
            </a:r>
          </a:p>
          <a:p>
            <a:pPr lvl="1"/>
            <a:r>
              <a:rPr lang="en-US" dirty="0">
                <a:latin typeface="Arial" panose="020B0604020202020204" pitchFamily="34" charset="0"/>
                <a:cs typeface="Arial" panose="020B0604020202020204" pitchFamily="34" charset="0"/>
              </a:rPr>
              <a:t>Substernal burning or pain </a:t>
            </a:r>
          </a:p>
          <a:p>
            <a:pPr lvl="1"/>
            <a:r>
              <a:rPr lang="en-US" dirty="0">
                <a:latin typeface="Arial" panose="020B0604020202020204" pitchFamily="34" charset="0"/>
                <a:cs typeface="Arial" panose="020B0604020202020204" pitchFamily="34" charset="0"/>
              </a:rPr>
              <a:t>Nausea and or vomiting</a:t>
            </a:r>
          </a:p>
          <a:p>
            <a:pPr lvl="1"/>
            <a:r>
              <a:rPr lang="en-US" dirty="0">
                <a:latin typeface="Arial" panose="020B0604020202020204" pitchFamily="34" charset="0"/>
                <a:cs typeface="Arial" panose="020B0604020202020204" pitchFamily="34" charset="0"/>
              </a:rPr>
              <a:t>Altered bowel habits</a:t>
            </a:r>
          </a:p>
          <a:p>
            <a:pPr lvl="1"/>
            <a:r>
              <a:rPr lang="en-US" dirty="0">
                <a:latin typeface="Arial" panose="020B0604020202020204" pitchFamily="34" charset="0"/>
                <a:cs typeface="Arial" panose="020B0604020202020204" pitchFamily="34" charset="0"/>
              </a:rPr>
              <a:t>Indigestion and or bloating</a:t>
            </a:r>
          </a:p>
          <a:p>
            <a:pPr lvl="1"/>
            <a:r>
              <a:rPr lang="en-US" dirty="0">
                <a:latin typeface="Arial" panose="020B0604020202020204" pitchFamily="34" charset="0"/>
                <a:cs typeface="Arial" panose="020B0604020202020204" pitchFamily="34" charset="0"/>
              </a:rPr>
              <a:t>Postprandal fullness and </a:t>
            </a:r>
          </a:p>
          <a:p>
            <a:pPr lvl="1"/>
            <a:r>
              <a:rPr lang="en-US" dirty="0">
                <a:latin typeface="Arial" panose="020B0604020202020204" pitchFamily="34" charset="0"/>
                <a:cs typeface="Arial" panose="020B0604020202020204" pitchFamily="34" charset="0"/>
              </a:rPr>
              <a:t>Painful or difficulty swallowing</a:t>
            </a:r>
          </a:p>
        </p:txBody>
      </p:sp>
      <p:sp>
        <p:nvSpPr>
          <p:cNvPr id="4" name="Slide Number Placeholder 3">
            <a:extLst>
              <a:ext uri="{FF2B5EF4-FFF2-40B4-BE49-F238E27FC236}">
                <a16:creationId xmlns:a16="http://schemas.microsoft.com/office/drawing/2014/main" id="{F71D481C-480E-6395-EF4A-B4C91FA8F5C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38095502"/>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FFDF4E8-C8ED-00E6-6C25-0228A72E5029}"/>
              </a:ext>
            </a:extLst>
          </p:cNvPr>
          <p:cNvSpPr>
            <a:spLocks noGrp="1"/>
          </p:cNvSpPr>
          <p:nvPr>
            <p:ph type="title"/>
          </p:nvPr>
        </p:nvSpPr>
        <p:spPr>
          <a:xfrm>
            <a:off x="0" y="781505"/>
            <a:ext cx="4574721" cy="459468"/>
          </a:xfrm>
        </p:spPr>
        <p:txBody>
          <a:bodyPr>
            <a:normAutofit fontScale="90000"/>
          </a:bodyPr>
          <a:lstStyle/>
          <a:p>
            <a:r>
              <a:rPr lang="en-US" dirty="0"/>
              <a:t>February 2012</a:t>
            </a:r>
          </a:p>
        </p:txBody>
      </p:sp>
      <p:sp>
        <p:nvSpPr>
          <p:cNvPr id="2" name="Slide Number Placeholder 1">
            <a:extLst>
              <a:ext uri="{FF2B5EF4-FFF2-40B4-BE49-F238E27FC236}">
                <a16:creationId xmlns:a16="http://schemas.microsoft.com/office/drawing/2014/main" id="{376581CF-4015-414C-5094-0051D5588F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7D134CCD-EFB2-5E96-6644-5C2307F994E3}"/>
              </a:ext>
            </a:extLst>
          </p:cNvPr>
          <p:cNvSpPr txBox="1"/>
          <p:nvPr/>
        </p:nvSpPr>
        <p:spPr>
          <a:xfrm>
            <a:off x="1368959" y="2137707"/>
            <a:ext cx="9454082" cy="440120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rPr>
              <a:t>The VA began granting service connection for chronic fatigue syndrome (CFS), fibromyalgia, irritable bowel syndrome, and medically unexplained chronic multi symptom illness on a presumptive basis in </a:t>
            </a: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February 2012</a:t>
            </a:r>
            <a:r>
              <a:rPr kumimoji="0" lang="en-US" sz="28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1D35"/>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38792030"/>
      </p:ext>
    </p:extLst>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CFDB114-76BE-9BBC-9D95-F53969EDEC4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226F417-677F-CC16-66F6-AF977FCF6FEF}"/>
              </a:ext>
            </a:extLst>
          </p:cNvPr>
          <p:cNvSpPr txBox="1">
            <a:spLocks/>
          </p:cNvSpPr>
          <p:nvPr/>
        </p:nvSpPr>
        <p:spPr>
          <a:xfrm>
            <a:off x="1151164" y="1912937"/>
            <a:ext cx="9889671"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presumptive disease not listed in 38 CFR 3.317 is amyotrophic lateral sclerosis.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Presumption for this condition is found in 38 CFR 3.318</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Service in Southwest Asia is not required to qualify for service connection for this condition, but statistically, they are more likely to be found in veterans who served in the war zone.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23983498"/>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5A2D8A-2882-5402-552E-3BA6C4AFCEE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ADBBED8-7B01-047A-2911-86F02F9182F3}"/>
              </a:ext>
            </a:extLst>
          </p:cNvPr>
          <p:cNvSpPr txBox="1">
            <a:spLocks/>
          </p:cNvSpPr>
          <p:nvPr/>
        </p:nvSpPr>
        <p:spPr>
          <a:xfrm>
            <a:off x="1091293" y="1730375"/>
            <a:ext cx="10009413"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Tuberculosis is shown as a presumptive condition in 38 CFR 3.317 with no time limit.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Tuberculosis is a bacterial infection of the lung [Mycobacterium tuberculosis (M. tuberculosis)].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You can get tuberculosis by breathing in air droplets from a cough or sneeze of an infected person.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06566447"/>
      </p:ext>
    </p:extLst>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0E6F3DC-DDBC-91A8-B2E0-74B47B1C85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0B450F0A-4D5C-67D4-F2CC-8B4DFA699478}"/>
              </a:ext>
            </a:extLst>
          </p:cNvPr>
          <p:cNvSpPr txBox="1">
            <a:spLocks/>
          </p:cNvSpPr>
          <p:nvPr/>
        </p:nvSpPr>
        <p:spPr>
          <a:xfrm>
            <a:off x="1409700" y="1730375"/>
            <a:ext cx="9372600" cy="4625975"/>
          </a:xfrm>
          <a:prstGeom prst="rect">
            <a:avLst/>
          </a:prstGeom>
        </p:spPr>
        <p:txBody>
          <a:bodyPr/>
          <a:lstStyle>
            <a:lvl1pPr marL="438150" indent="-319088" algn="l" rtl="0" fontAlgn="base">
              <a:spcBef>
                <a:spcPct val="0"/>
              </a:spcBef>
              <a:spcAft>
                <a:spcPct val="0"/>
              </a:spcAft>
              <a:buClr>
                <a:schemeClr val="accent1"/>
              </a:buClr>
              <a:buSzPct val="80000"/>
              <a:buFont typeface="Wingdings 2" panose="05020102010507070707" pitchFamily="18" charset="2"/>
              <a:buChar char=""/>
              <a:defRPr sz="3200" kern="1200">
                <a:solidFill>
                  <a:schemeClr val="tx1"/>
                </a:solidFill>
                <a:latin typeface="+mn-lt"/>
                <a:ea typeface="+mn-ea"/>
                <a:cs typeface="+mn-cs"/>
              </a:defRPr>
            </a:lvl1pPr>
            <a:lvl2pPr marL="730250" indent="-273050" algn="l" rtl="0" fontAlgn="base">
              <a:spcBef>
                <a:spcPct val="20000"/>
              </a:spcBef>
              <a:spcAft>
                <a:spcPct val="0"/>
              </a:spcAft>
              <a:buClr>
                <a:schemeClr val="accent2"/>
              </a:buClr>
              <a:buSzPct val="90000"/>
              <a:buFont typeface="Wingdings" panose="05000000000000000000" pitchFamily="2" charset="2"/>
              <a:buChar char=""/>
              <a:defRPr sz="2800" kern="1200">
                <a:solidFill>
                  <a:schemeClr val="tx1"/>
                </a:solidFill>
                <a:latin typeface="+mn-lt"/>
                <a:ea typeface="+mn-ea"/>
                <a:cs typeface="+mn-cs"/>
              </a:defRPr>
            </a:lvl2pPr>
            <a:lvl3pPr marL="995363" indent="-228600" algn="l" rtl="0" fontAlgn="base">
              <a:spcBef>
                <a:spcPct val="20000"/>
              </a:spcBef>
              <a:spcAft>
                <a:spcPct val="0"/>
              </a:spcAft>
              <a:buClr>
                <a:srgbClr val="E66C7D"/>
              </a:buClr>
              <a:buFont typeface="Arial" panose="020B0604020202020204" pitchFamily="34" charset="0"/>
              <a:buChar char="▪"/>
              <a:defRPr sz="2400" kern="1200">
                <a:solidFill>
                  <a:schemeClr val="tx1"/>
                </a:solidFill>
                <a:latin typeface="+mn-lt"/>
                <a:ea typeface="+mn-ea"/>
                <a:cs typeface="+mn-cs"/>
              </a:defRPr>
            </a:lvl3pPr>
            <a:lvl4pPr marL="1216025" indent="-182563" algn="l" rtl="0" fontAlgn="base">
              <a:spcBef>
                <a:spcPct val="20000"/>
              </a:spcBef>
              <a:spcAft>
                <a:spcPct val="0"/>
              </a:spcAft>
              <a:buClr>
                <a:srgbClr val="6BB76D"/>
              </a:buClr>
              <a:buFont typeface="Arial" panose="020B0604020202020204" pitchFamily="34" charset="0"/>
              <a:buChar char="▪"/>
              <a:defRPr sz="2000" kern="1200">
                <a:solidFill>
                  <a:schemeClr val="tx1"/>
                </a:solidFill>
                <a:latin typeface="+mn-lt"/>
                <a:ea typeface="+mn-ea"/>
                <a:cs typeface="+mn-cs"/>
              </a:defRPr>
            </a:lvl4pPr>
            <a:lvl5pPr marL="1425575" indent="-182563" algn="l" rtl="0" fontAlgn="base">
              <a:spcBef>
                <a:spcPct val="20000"/>
              </a:spcBef>
              <a:spcAft>
                <a:spcPct val="0"/>
              </a:spcAft>
              <a:buClr>
                <a:srgbClr val="E88651"/>
              </a:buClr>
              <a:buFont typeface="Wingdings 3" panose="05040102010807070707" pitchFamily="18" charset="2"/>
              <a:buChar char=""/>
              <a:defRPr lang="en-US" sz="2000" kern="1200">
                <a:solidFill>
                  <a:schemeClr val="tx1"/>
                </a:solidFill>
                <a:latin typeface="+mn-lt"/>
                <a:ea typeface="+mn-ea"/>
                <a:cs typeface="+mn-cs"/>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extLst/>
          </a:lstStyle>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Leishmaniasis is a parasitic disease caused by infection with </a:t>
            </a:r>
            <a:r>
              <a:rPr kumimoji="0" lang="en-US" altLang="en-US" sz="2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Leishmania</a:t>
            </a: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parasites, which are spread by the bite of phlebotomine sand flies. </a:t>
            </a: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endPar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38150" marR="0" lvl="0" indent="-319088" algn="l" defTabSz="914400" rtl="0" eaLnBrk="1" fontAlgn="base" latinLnBrk="0" hangingPunct="1">
              <a:lnSpc>
                <a:spcPct val="100000"/>
              </a:lnSpc>
              <a:spcBef>
                <a:spcPct val="0"/>
              </a:spcBef>
              <a:spcAft>
                <a:spcPct val="0"/>
              </a:spcAft>
              <a:buClr>
                <a:srgbClr val="4472C4"/>
              </a:buClr>
              <a:buSzPct val="80000"/>
              <a:buFont typeface="Wingdings 2" panose="05020102010507070707" pitchFamily="18" charset="2"/>
              <a:buChar char=""/>
              <a:tabLst/>
              <a:defRPr/>
            </a:pPr>
            <a:r>
              <a:rPr kumimoji="0" lang="en-US" altLang="en-US" sz="2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There are several different forms of leishmaniasis in people; visceral leishmaniasis, affects several internal organs (usually spleen, liver, and bone marrow).</a:t>
            </a:r>
          </a:p>
        </p:txBody>
      </p:sp>
    </p:spTree>
    <p:extLst>
      <p:ext uri="{BB962C8B-B14F-4D97-AF65-F5344CB8AC3E}">
        <p14:creationId xmlns:p14="http://schemas.microsoft.com/office/powerpoint/2010/main" val="2641702292"/>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3E24CC53-5D7A-1B42-A91F-729A326586E6}"/>
              </a:ext>
            </a:extLst>
          </p:cNvPr>
          <p:cNvSpPr txBox="1">
            <a:spLocks noGrp="1"/>
          </p:cNvSpPr>
          <p:nvPr>
            <p:ph type="title"/>
          </p:nvPr>
        </p:nvSpPr>
        <p:spPr>
          <a:xfrm>
            <a:off x="0" y="204108"/>
            <a:ext cx="8610600" cy="1020535"/>
          </a:xfrm>
          <a:prstGeom prst="rect">
            <a:avLst/>
          </a:prstGeom>
        </p:spPr>
        <p:txBody>
          <a:bodyPr anchor="ct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a:t>VA Airborne Hazards and Open Burn Pit </a:t>
            </a:r>
            <a:br>
              <a:rPr lang="en-US" b="0" dirty="0"/>
            </a:br>
            <a:r>
              <a:rPr lang="en-US" b="0" dirty="0"/>
              <a:t>August 5, 2021</a:t>
            </a:r>
          </a:p>
        </p:txBody>
      </p:sp>
      <p:sp>
        <p:nvSpPr>
          <p:cNvPr id="2" name="Slide Number Placeholder 1">
            <a:extLst>
              <a:ext uri="{FF2B5EF4-FFF2-40B4-BE49-F238E27FC236}">
                <a16:creationId xmlns:a16="http://schemas.microsoft.com/office/drawing/2014/main" id="{0B24B4D7-06E5-D442-B99C-994C0D40955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02B34AFD-F80D-2D47-8AC3-95EE1280826F}"/>
              </a:ext>
            </a:extLst>
          </p:cNvPr>
          <p:cNvSpPr txBox="1"/>
          <p:nvPr/>
        </p:nvSpPr>
        <p:spPr>
          <a:xfrm>
            <a:off x="849086" y="1805867"/>
            <a:ext cx="10504714" cy="378565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E2E2E"/>
                </a:solidFill>
                <a:effectLst/>
                <a:uLnTx/>
                <a:uFillTx/>
                <a:latin typeface="Arial" panose="020B0604020202020204" pitchFamily="34" charset="0"/>
                <a:ea typeface="+mn-ea"/>
                <a:cs typeface="+mn-cs"/>
              </a:rPr>
              <a:t>“Airborne hazard” refers to any sort of contaminant or potentially toxic substance that we are exposed to through the air we breathe. While on active duty, military service members may have been exposed to a variety of airborne hazards including:</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2E2E2E"/>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The smoke and fumes from open burn pits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Sand, dust, and particulate matter</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General air pollution common in certain countries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Fuel, aircraft exhaust, and other mechanical fumes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Smoke from oil well fires</a:t>
            </a:r>
          </a:p>
        </p:txBody>
      </p:sp>
    </p:spTree>
    <p:extLst>
      <p:ext uri="{BB962C8B-B14F-4D97-AF65-F5344CB8AC3E}">
        <p14:creationId xmlns:p14="http://schemas.microsoft.com/office/powerpoint/2010/main" val="39806269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B5E5-44B9-A201-DDD4-9B058BB5FC24}"/>
              </a:ext>
            </a:extLst>
          </p:cNvPr>
          <p:cNvSpPr>
            <a:spLocks noGrp="1"/>
          </p:cNvSpPr>
          <p:nvPr>
            <p:ph type="title"/>
          </p:nvPr>
        </p:nvSpPr>
        <p:spPr/>
        <p:txBody>
          <a:bodyPr/>
          <a:lstStyle/>
          <a:p>
            <a:r>
              <a:rPr lang="en-US" sz="4200" dirty="0"/>
              <a:t>Become a Debt Superstar (Contact DMC)</a:t>
            </a:r>
          </a:p>
        </p:txBody>
      </p:sp>
      <p:sp>
        <p:nvSpPr>
          <p:cNvPr id="3" name="Slide Number Placeholder 2">
            <a:extLst>
              <a:ext uri="{FF2B5EF4-FFF2-40B4-BE49-F238E27FC236}">
                <a16:creationId xmlns:a16="http://schemas.microsoft.com/office/drawing/2014/main" id="{013EA23D-7AB4-E053-D402-98655E3A02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pic>
        <p:nvPicPr>
          <p:cNvPr id="5" name="Picture 4">
            <a:extLst>
              <a:ext uri="{FF2B5EF4-FFF2-40B4-BE49-F238E27FC236}">
                <a16:creationId xmlns:a16="http://schemas.microsoft.com/office/drawing/2014/main" id="{C4494B40-FA32-DF31-5305-706048ED2F16}"/>
              </a:ext>
            </a:extLst>
          </p:cNvPr>
          <p:cNvPicPr>
            <a:picLocks noChangeAspect="1"/>
          </p:cNvPicPr>
          <p:nvPr/>
        </p:nvPicPr>
        <p:blipFill>
          <a:blip r:embed="rId3"/>
          <a:stretch>
            <a:fillRect/>
          </a:stretch>
        </p:blipFill>
        <p:spPr>
          <a:xfrm>
            <a:off x="8733051" y="2286000"/>
            <a:ext cx="3158288" cy="2628900"/>
          </a:xfrm>
          <a:prstGeom prst="rect">
            <a:avLst/>
          </a:prstGeom>
        </p:spPr>
      </p:pic>
      <p:graphicFrame>
        <p:nvGraphicFramePr>
          <p:cNvPr id="8" name="Table 7">
            <a:extLst>
              <a:ext uri="{FF2B5EF4-FFF2-40B4-BE49-F238E27FC236}">
                <a16:creationId xmlns:a16="http://schemas.microsoft.com/office/drawing/2014/main" id="{C798CB0C-FBE5-9A03-9609-4DE0558CFCAF}"/>
              </a:ext>
            </a:extLst>
          </p:cNvPr>
          <p:cNvGraphicFramePr>
            <a:graphicFrameLocks noGrp="1"/>
          </p:cNvGraphicFramePr>
          <p:nvPr/>
        </p:nvGraphicFramePr>
        <p:xfrm>
          <a:off x="152400" y="1371600"/>
          <a:ext cx="8305800" cy="4419598"/>
        </p:xfrm>
        <a:graphic>
          <a:graphicData uri="http://schemas.openxmlformats.org/drawingml/2006/table">
            <a:tbl>
              <a:tblPr firstRow="1" bandRow="1">
                <a:tableStyleId>{5C22544A-7EE6-4342-B048-85BDC9FD1C3A}</a:tableStyleId>
              </a:tblPr>
              <a:tblGrid>
                <a:gridCol w="4774930">
                  <a:extLst>
                    <a:ext uri="{9D8B030D-6E8A-4147-A177-3AD203B41FA5}">
                      <a16:colId xmlns:a16="http://schemas.microsoft.com/office/drawing/2014/main" val="2560131660"/>
                    </a:ext>
                  </a:extLst>
                </a:gridCol>
                <a:gridCol w="3530870">
                  <a:extLst>
                    <a:ext uri="{9D8B030D-6E8A-4147-A177-3AD203B41FA5}">
                      <a16:colId xmlns:a16="http://schemas.microsoft.com/office/drawing/2014/main" val="4060696076"/>
                    </a:ext>
                  </a:extLst>
                </a:gridCol>
              </a:tblGrid>
              <a:tr h="47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kern="1200" dirty="0">
                          <a:solidFill>
                            <a:srgbClr val="002060"/>
                          </a:solidFill>
                          <a:latin typeface="Arial" panose="020B0604020202020204" pitchFamily="34" charset="0"/>
                          <a:ea typeface="+mn-ea"/>
                          <a:cs typeface="Arial" panose="020B0604020202020204" pitchFamily="34" charset="0"/>
                        </a:rPr>
                        <a:t>https://www.va.gov/manage-va-debt/   </a:t>
                      </a:r>
                    </a:p>
                  </a:txBody>
                  <a:tcPr anchor="ctr">
                    <a:solidFill>
                      <a:schemeClr val="bg1">
                        <a:lumMod val="95000"/>
                      </a:schemeClr>
                    </a:solidFill>
                  </a:tcPr>
                </a:tc>
                <a:tc>
                  <a:txBody>
                    <a:bodyPr/>
                    <a:lstStyle/>
                    <a:p>
                      <a:r>
                        <a:rPr lang="en-US" sz="2000" b="0" kern="1200" dirty="0">
                          <a:solidFill>
                            <a:srgbClr val="002060"/>
                          </a:solidFill>
                          <a:latin typeface="Arial" panose="020B0604020202020204" pitchFamily="34" charset="0"/>
                          <a:ea typeface="+mn-ea"/>
                          <a:cs typeface="Arial" panose="020B0604020202020204" pitchFamily="34" charset="0"/>
                        </a:rPr>
                        <a:t>Veteran Debt Portal </a:t>
                      </a:r>
                    </a:p>
                  </a:txBody>
                  <a:tcPr anchor="ctr">
                    <a:solidFill>
                      <a:schemeClr val="bg1">
                        <a:lumMod val="95000"/>
                      </a:schemeClr>
                    </a:solidFill>
                  </a:tcPr>
                </a:tc>
                <a:extLst>
                  <a:ext uri="{0D108BD9-81ED-4DB2-BD59-A6C34878D82A}">
                    <a16:rowId xmlns:a16="http://schemas.microsoft.com/office/drawing/2014/main" val="2293457866"/>
                  </a:ext>
                </a:extLst>
              </a:tr>
              <a:tr h="478726">
                <a:tc>
                  <a:txBody>
                    <a:bodyPr/>
                    <a:lstStyle/>
                    <a:p>
                      <a:endParaRPr 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r>
                        <a:rPr lang="en-US" sz="2000" dirty="0">
                          <a:solidFill>
                            <a:srgbClr val="002060"/>
                          </a:solidFill>
                          <a:latin typeface="Arial" panose="020B0604020202020204" pitchFamily="34" charset="0"/>
                          <a:cs typeface="Arial" panose="020B0604020202020204" pitchFamily="34" charset="0"/>
                        </a:rPr>
                        <a:t> </a:t>
                      </a:r>
                    </a:p>
                  </a:txBody>
                  <a:tcPr>
                    <a:solidFill>
                      <a:schemeClr val="bg1"/>
                    </a:solidFill>
                  </a:tcPr>
                </a:tc>
                <a:extLst>
                  <a:ext uri="{0D108BD9-81ED-4DB2-BD59-A6C34878D82A}">
                    <a16:rowId xmlns:a16="http://schemas.microsoft.com/office/drawing/2014/main" val="2735100976"/>
                  </a:ext>
                </a:extLst>
              </a:tr>
              <a:tr h="47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2000" b="1" kern="1200" dirty="0">
                          <a:solidFill>
                            <a:srgbClr val="002060"/>
                          </a:solidFill>
                          <a:latin typeface="Arial" panose="020B0604020202020204" pitchFamily="34" charset="0"/>
                          <a:ea typeface="+mn-ea"/>
                          <a:cs typeface="Arial" panose="020B0604020202020204" pitchFamily="34" charset="0"/>
                        </a:rPr>
                        <a:t>https://ask.va.gov</a:t>
                      </a:r>
                      <a:endParaRPr lang="en-US" sz="2000" b="1" kern="1200" dirty="0">
                        <a:solidFill>
                          <a:srgbClr val="002060"/>
                        </a:solidFill>
                        <a:latin typeface="Arial" panose="020B0604020202020204" pitchFamily="34" charset="0"/>
                        <a:ea typeface="+mn-ea"/>
                        <a:cs typeface="Arial" panose="020B0604020202020204" pitchFamily="34" charset="0"/>
                      </a:endParaRPr>
                    </a:p>
                  </a:txBody>
                  <a:tcPr>
                    <a:solidFill>
                      <a:schemeClr val="bg1">
                        <a:lumMod val="95000"/>
                      </a:schemeClr>
                    </a:solidFill>
                  </a:tcPr>
                </a:tc>
                <a:tc>
                  <a:txBody>
                    <a:bodyPr/>
                    <a:lstStyle/>
                    <a:p>
                      <a:r>
                        <a:rPr lang="en-US" sz="2000" dirty="0">
                          <a:solidFill>
                            <a:srgbClr val="002060"/>
                          </a:solidFill>
                          <a:latin typeface="Arial" panose="020B0604020202020204" pitchFamily="34" charset="0"/>
                          <a:cs typeface="Arial" panose="020B0604020202020204" pitchFamily="34" charset="0"/>
                        </a:rPr>
                        <a:t>Online inquiry system</a:t>
                      </a:r>
                    </a:p>
                  </a:txBody>
                  <a:tcPr>
                    <a:solidFill>
                      <a:schemeClr val="bg1">
                        <a:lumMod val="95000"/>
                      </a:schemeClr>
                    </a:solidFill>
                  </a:tcPr>
                </a:tc>
                <a:extLst>
                  <a:ext uri="{0D108BD9-81ED-4DB2-BD59-A6C34878D82A}">
                    <a16:rowId xmlns:a16="http://schemas.microsoft.com/office/drawing/2014/main" val="3106999721"/>
                  </a:ext>
                </a:extLst>
              </a:tr>
              <a:tr h="478726">
                <a:tc>
                  <a:txBody>
                    <a:bodyPr/>
                    <a:lstStyle/>
                    <a:p>
                      <a:endParaRPr 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endParaRPr 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3555795496"/>
                  </a:ext>
                </a:extLst>
              </a:tr>
              <a:tr h="47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800-827-0648</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Arial" panose="020B0604020202020204" pitchFamily="34" charset="0"/>
                          <a:cs typeface="Arial" panose="020B0604020202020204" pitchFamily="34" charset="0"/>
                        </a:rPr>
                        <a:t>DMC Veteran Toll Free Line</a:t>
                      </a:r>
                    </a:p>
                  </a:txBody>
                  <a:tcPr>
                    <a:solidFill>
                      <a:schemeClr val="bg1">
                        <a:lumMod val="95000"/>
                      </a:schemeClr>
                    </a:solidFill>
                  </a:tcPr>
                </a:tc>
                <a:extLst>
                  <a:ext uri="{0D108BD9-81ED-4DB2-BD59-A6C34878D82A}">
                    <a16:rowId xmlns:a16="http://schemas.microsoft.com/office/drawing/2014/main" val="3554089053"/>
                  </a:ext>
                </a:extLst>
              </a:tr>
              <a:tr h="47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2876185253"/>
                  </a:ext>
                </a:extLst>
              </a:tr>
              <a:tr h="52896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dirty="0">
                          <a:solidFill>
                            <a:srgbClr val="002060"/>
                          </a:solidFill>
                          <a:latin typeface="Arial" panose="020B0604020202020204" pitchFamily="34" charset="0"/>
                          <a:cs typeface="Arial" panose="020B0604020202020204" pitchFamily="34" charset="0"/>
                        </a:rPr>
                        <a:t>612-970-5688</a:t>
                      </a:r>
                    </a:p>
                  </a:txBody>
                  <a:tcP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Arial" panose="020B0604020202020204" pitchFamily="34" charset="0"/>
                          <a:cs typeface="Arial" panose="020B0604020202020204" pitchFamily="34" charset="0"/>
                        </a:rPr>
                        <a:t>Fax</a:t>
                      </a:r>
                    </a:p>
                  </a:txBody>
                  <a:tcPr>
                    <a:solidFill>
                      <a:schemeClr val="bg1">
                        <a:lumMod val="95000"/>
                      </a:schemeClr>
                    </a:solidFill>
                  </a:tcPr>
                </a:tc>
                <a:extLst>
                  <a:ext uri="{0D108BD9-81ED-4DB2-BD59-A6C34878D82A}">
                    <a16:rowId xmlns:a16="http://schemas.microsoft.com/office/drawing/2014/main" val="749138359"/>
                  </a:ext>
                </a:extLst>
              </a:tr>
              <a:tr h="4787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002060"/>
                        </a:solidFill>
                        <a:latin typeface="Arial" panose="020B0604020202020204" pitchFamily="34" charset="0"/>
                        <a:cs typeface="Arial" panose="020B0604020202020204" pitchFamily="34" charset="0"/>
                      </a:endParaRPr>
                    </a:p>
                  </a:txBody>
                  <a:tcPr>
                    <a:solidFill>
                      <a:schemeClr val="bg1"/>
                    </a:solidFill>
                  </a:tcPr>
                </a:tc>
                <a:extLst>
                  <a:ext uri="{0D108BD9-81ED-4DB2-BD59-A6C34878D82A}">
                    <a16:rowId xmlns:a16="http://schemas.microsoft.com/office/drawing/2014/main" val="1388775185"/>
                  </a:ext>
                </a:extLst>
              </a:tr>
              <a:tr h="5395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Arial" panose="020B0604020202020204" pitchFamily="34" charset="0"/>
                          <a:cs typeface="Arial" panose="020B0604020202020204" pitchFamily="34" charset="0"/>
                        </a:rPr>
                        <a:t>612-970-5737</a:t>
                      </a:r>
                    </a:p>
                  </a:txBody>
                  <a:tcP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chemeClr val="bg1"/>
                          </a:solidFill>
                          <a:latin typeface="Arial" panose="020B0604020202020204" pitchFamily="34" charset="0"/>
                          <a:cs typeface="Arial" panose="020B0604020202020204" pitchFamily="34" charset="0"/>
                        </a:rPr>
                        <a:t>DMC VSO Only Line</a:t>
                      </a:r>
                    </a:p>
                  </a:txBody>
                  <a:tcPr>
                    <a:solidFill>
                      <a:srgbClr val="FF0000"/>
                    </a:solidFill>
                  </a:tcPr>
                </a:tc>
                <a:extLst>
                  <a:ext uri="{0D108BD9-81ED-4DB2-BD59-A6C34878D82A}">
                    <a16:rowId xmlns:a16="http://schemas.microsoft.com/office/drawing/2014/main" val="1030403436"/>
                  </a:ext>
                </a:extLst>
              </a:tr>
            </a:tbl>
          </a:graphicData>
        </a:graphic>
      </p:graphicFrame>
    </p:spTree>
    <p:extLst>
      <p:ext uri="{BB962C8B-B14F-4D97-AF65-F5344CB8AC3E}">
        <p14:creationId xmlns:p14="http://schemas.microsoft.com/office/powerpoint/2010/main" val="1761155775"/>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2">
            <a:extLst>
              <a:ext uri="{FF2B5EF4-FFF2-40B4-BE49-F238E27FC236}">
                <a16:creationId xmlns:a16="http://schemas.microsoft.com/office/drawing/2014/main" id="{D894222C-8D59-F748-89F6-0806BA4926E2}"/>
              </a:ext>
            </a:extLst>
          </p:cNvPr>
          <p:cNvSpPr txBox="1">
            <a:spLocks noGrp="1"/>
          </p:cNvSpPr>
          <p:nvPr>
            <p:ph type="title"/>
          </p:nvPr>
        </p:nvSpPr>
        <p:spPr>
          <a:xfrm>
            <a:off x="-1" y="642712"/>
            <a:ext cx="8833757" cy="590096"/>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b="0" dirty="0"/>
              <a:t>VA Airborne Hazards and Open Burn Pit </a:t>
            </a:r>
          </a:p>
        </p:txBody>
      </p:sp>
      <p:sp>
        <p:nvSpPr>
          <p:cNvPr id="2" name="Slide Number Placeholder 1">
            <a:extLst>
              <a:ext uri="{FF2B5EF4-FFF2-40B4-BE49-F238E27FC236}">
                <a16:creationId xmlns:a16="http://schemas.microsoft.com/office/drawing/2014/main" id="{C0A3704C-734A-E74C-969F-061017E9FE3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3C1ECF9-B863-CD4E-B55D-38D241C0C587}"/>
              </a:ext>
            </a:extLst>
          </p:cNvPr>
          <p:cNvSpPr txBox="1"/>
          <p:nvPr/>
        </p:nvSpPr>
        <p:spPr>
          <a:xfrm>
            <a:off x="705419" y="1796298"/>
            <a:ext cx="10781161" cy="32932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srgbClr val="2E2E2E"/>
                </a:solidFill>
                <a:effectLst/>
                <a:uLnTx/>
                <a:uFillTx/>
                <a:latin typeface="Arial" panose="020B0604020202020204" pitchFamily="34" charset="0"/>
                <a:ea typeface="+mn-ea"/>
                <a:cs typeface="+mn-cs"/>
              </a:rPr>
              <a:t>Depending on a variety of factors, veterans may experience health effects related to this exposure. Factors that may indicate veterans have a greater or lesser risk of short or long-term health effects include: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srgbClr val="2E2E2E"/>
              </a:solidFill>
              <a:effectLst/>
              <a:uLnTx/>
              <a:uFillTx/>
              <a:latin typeface="Arial" panose="020B0604020202020204" pitchFamily="34" charset="0"/>
              <a:ea typeface="+mn-ea"/>
              <a:cs typeface="+mn-cs"/>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Types of waste burned</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Proximity, amount of time, and frequency of exposure</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Wind direction and other weather-related factors</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44444"/>
                </a:solidFill>
                <a:effectLst/>
                <a:uLnTx/>
                <a:uFillTx/>
                <a:latin typeface="Arial" panose="020B0604020202020204" pitchFamily="34" charset="0"/>
                <a:ea typeface="+mn-ea"/>
                <a:cs typeface="+mn-cs"/>
              </a:rPr>
              <a:t>Presence of other airborne or environmental hazards in the area</a:t>
            </a:r>
          </a:p>
        </p:txBody>
      </p:sp>
    </p:spTree>
    <p:extLst>
      <p:ext uri="{BB962C8B-B14F-4D97-AF65-F5344CB8AC3E}">
        <p14:creationId xmlns:p14="http://schemas.microsoft.com/office/powerpoint/2010/main" val="3606995102"/>
      </p:ext>
    </p:extLst>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3D0B62-869A-B741-8AF9-A370FC362D1D}"/>
              </a:ext>
            </a:extLst>
          </p:cNvPr>
          <p:cNvSpPr>
            <a:spLocks noGrp="1"/>
          </p:cNvSpPr>
          <p:nvPr>
            <p:ph type="title"/>
          </p:nvPr>
        </p:nvSpPr>
        <p:spPr>
          <a:xfrm>
            <a:off x="0" y="699861"/>
            <a:ext cx="5257800" cy="549275"/>
          </a:xfrm>
        </p:spPr>
        <p:txBody>
          <a:bodyPr>
            <a:normAutofit fontScale="90000"/>
          </a:bodyPr>
          <a:lstStyle/>
          <a:p>
            <a:r>
              <a:rPr lang="en-US" sz="4000" dirty="0">
                <a:latin typeface="Arial" panose="020B0604020202020204" pitchFamily="34" charset="0"/>
                <a:cs typeface="Arial" panose="020B0604020202020204" pitchFamily="34" charset="0"/>
              </a:rPr>
              <a:t>Locations of Burn Pits</a:t>
            </a:r>
          </a:p>
        </p:txBody>
      </p:sp>
      <p:sp>
        <p:nvSpPr>
          <p:cNvPr id="2" name="Slide Number Placeholder 1">
            <a:extLst>
              <a:ext uri="{FF2B5EF4-FFF2-40B4-BE49-F238E27FC236}">
                <a16:creationId xmlns:a16="http://schemas.microsoft.com/office/drawing/2014/main" id="{0AA68436-27C5-B548-9F41-6D47FE9669C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DE4E3D6-DB37-8248-B3EC-EFE0E051E7D4}"/>
              </a:ext>
            </a:extLst>
          </p:cNvPr>
          <p:cNvPicPr>
            <a:picLocks noChangeAspect="1"/>
          </p:cNvPicPr>
          <p:nvPr/>
        </p:nvPicPr>
        <p:blipFill>
          <a:blip r:embed="rId2"/>
          <a:stretch>
            <a:fillRect/>
          </a:stretch>
        </p:blipFill>
        <p:spPr>
          <a:xfrm>
            <a:off x="1440033" y="1536700"/>
            <a:ext cx="9093200" cy="5321300"/>
          </a:xfrm>
          <a:prstGeom prst="rect">
            <a:avLst/>
          </a:prstGeom>
        </p:spPr>
      </p:pic>
    </p:spTree>
    <p:extLst>
      <p:ext uri="{BB962C8B-B14F-4D97-AF65-F5344CB8AC3E}">
        <p14:creationId xmlns:p14="http://schemas.microsoft.com/office/powerpoint/2010/main" val="3754528300"/>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A48E22-BA2D-DB43-917A-70EFF58CD849}"/>
              </a:ext>
            </a:extLst>
          </p:cNvPr>
          <p:cNvSpPr>
            <a:spLocks noGrp="1"/>
          </p:cNvSpPr>
          <p:nvPr>
            <p:ph type="title"/>
          </p:nvPr>
        </p:nvSpPr>
        <p:spPr>
          <a:xfrm>
            <a:off x="0" y="652773"/>
            <a:ext cx="4264479" cy="575297"/>
          </a:xfrm>
        </p:spPr>
        <p:txBody>
          <a:bodyPr>
            <a:normAutofit fontScale="90000"/>
          </a:bodyPr>
          <a:lstStyle/>
          <a:p>
            <a:r>
              <a:rPr lang="en-US" dirty="0">
                <a:latin typeface="Arial" panose="020B0604020202020204" pitchFamily="34" charset="0"/>
                <a:cs typeface="Arial" panose="020B0604020202020204" pitchFamily="34" charset="0"/>
              </a:rPr>
              <a:t>Particulate Matter</a:t>
            </a:r>
          </a:p>
        </p:txBody>
      </p:sp>
      <p:sp>
        <p:nvSpPr>
          <p:cNvPr id="2" name="Slide Number Placeholder 1">
            <a:extLst>
              <a:ext uri="{FF2B5EF4-FFF2-40B4-BE49-F238E27FC236}">
                <a16:creationId xmlns:a16="http://schemas.microsoft.com/office/drawing/2014/main" id="{A854620E-40EF-6747-BD38-CD2B465AE2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B6A1986-4CA4-0949-99F2-CCAA888E00A3}"/>
              </a:ext>
            </a:extLst>
          </p:cNvPr>
          <p:cNvSpPr txBox="1"/>
          <p:nvPr/>
        </p:nvSpPr>
        <p:spPr>
          <a:xfrm>
            <a:off x="847725" y="1770758"/>
            <a:ext cx="10496550"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Particulate matter is a complex mixture of extremely small particles and liquid droplets made up of a number of components including acids, organic chemicals, metals, and soil or dust particles.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Under 38 CFR 3.320, there is no length of deployment required in order to concede exposure.  The service member shall be presumed to have been exposed, unless there is affirmative evidence that the veteran was not exposed to fine, particulate matter during that service.</a:t>
            </a:r>
          </a:p>
        </p:txBody>
      </p:sp>
    </p:spTree>
    <p:extLst>
      <p:ext uri="{BB962C8B-B14F-4D97-AF65-F5344CB8AC3E}">
        <p14:creationId xmlns:p14="http://schemas.microsoft.com/office/powerpoint/2010/main" val="3538214191"/>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5C1AFD1-D61F-4B43-90C0-9B4E49A6DC8C}"/>
              </a:ext>
            </a:extLst>
          </p:cNvPr>
          <p:cNvSpPr>
            <a:spLocks noGrp="1"/>
          </p:cNvSpPr>
          <p:nvPr>
            <p:ph type="title"/>
          </p:nvPr>
        </p:nvSpPr>
        <p:spPr>
          <a:xfrm>
            <a:off x="-1" y="593726"/>
            <a:ext cx="6996793" cy="639082"/>
          </a:xfrm>
        </p:spPr>
        <p:txBody>
          <a:bodyPr>
            <a:normAutofit fontScale="90000"/>
          </a:bodyPr>
          <a:lstStyle/>
          <a:p>
            <a:r>
              <a:rPr lang="en-US" dirty="0">
                <a:latin typeface="Arial" panose="020B0604020202020204" pitchFamily="34" charset="0"/>
                <a:cs typeface="Arial" panose="020B0604020202020204" pitchFamily="34" charset="0"/>
              </a:rPr>
              <a:t>Particulate Matter (continued)</a:t>
            </a:r>
          </a:p>
        </p:txBody>
      </p:sp>
      <p:sp>
        <p:nvSpPr>
          <p:cNvPr id="2" name="Slide Number Placeholder 1">
            <a:extLst>
              <a:ext uri="{FF2B5EF4-FFF2-40B4-BE49-F238E27FC236}">
                <a16:creationId xmlns:a16="http://schemas.microsoft.com/office/drawing/2014/main" id="{ADF3DB6E-11FC-5242-AD77-212DC98ABB0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0C145CB-2BC2-7744-BBDC-B6BF97B8620D}"/>
              </a:ext>
            </a:extLst>
          </p:cNvPr>
          <p:cNvSpPr txBox="1"/>
          <p:nvPr/>
        </p:nvSpPr>
        <p:spPr>
          <a:xfrm>
            <a:off x="854528" y="2045584"/>
            <a:ext cx="10482943" cy="30469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term </a:t>
            </a:r>
            <a:r>
              <a:rPr kumimoji="0" lang="en-US"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qualifying period of service</a:t>
            </a: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means any period of active military, naval, or air service 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romanLcParenBoth"/>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The Southwest Asia theater of operations, as defined in §3.317(e)(2), during the Persian Gulf War as defined in §3.2(i).</a:t>
            </a:r>
          </a:p>
          <a:p>
            <a:pPr marL="514350" marR="0" lvl="0" indent="-514350" algn="l" defTabSz="914400" rtl="0" eaLnBrk="1" fontAlgn="auto" latinLnBrk="0" hangingPunct="1">
              <a:lnSpc>
                <a:spcPct val="100000"/>
              </a:lnSpc>
              <a:spcBef>
                <a:spcPts val="0"/>
              </a:spcBef>
              <a:spcAft>
                <a:spcPts val="0"/>
              </a:spcAft>
              <a:buClrTx/>
              <a:buSzTx/>
              <a:buFontTx/>
              <a:buAutoNum type="romanLcParenBoth"/>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(ii) Afghanistan, Syria, Djibouti, or Uzbekistan on or after September 19, 2001 during the Persian Gulf War as defined in §3.2(i).</a:t>
            </a:r>
          </a:p>
        </p:txBody>
      </p:sp>
    </p:spTree>
    <p:extLst>
      <p:ext uri="{BB962C8B-B14F-4D97-AF65-F5344CB8AC3E}">
        <p14:creationId xmlns:p14="http://schemas.microsoft.com/office/powerpoint/2010/main" val="1037467135"/>
      </p:ext>
    </p:extLst>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E37D25B-2B76-6C4A-9656-3D2FE11498F5}"/>
              </a:ext>
            </a:extLst>
          </p:cNvPr>
          <p:cNvSpPr>
            <a:spLocks noGrp="1"/>
          </p:cNvSpPr>
          <p:nvPr>
            <p:ph type="title"/>
          </p:nvPr>
        </p:nvSpPr>
        <p:spPr>
          <a:xfrm>
            <a:off x="0" y="520247"/>
            <a:ext cx="7032171" cy="690522"/>
          </a:xfrm>
        </p:spPr>
        <p:txBody>
          <a:bodyPr>
            <a:normAutofit fontScale="90000"/>
          </a:bodyPr>
          <a:lstStyle/>
          <a:p>
            <a:r>
              <a:rPr lang="en-US" dirty="0">
                <a:latin typeface="Arial" panose="020B0604020202020204" pitchFamily="34" charset="0"/>
                <a:cs typeface="Arial" panose="020B0604020202020204" pitchFamily="34" charset="0"/>
              </a:rPr>
              <a:t>Particulate Matter (continued)</a:t>
            </a:r>
          </a:p>
        </p:txBody>
      </p:sp>
      <p:sp>
        <p:nvSpPr>
          <p:cNvPr id="2" name="Slide Number Placeholder 1">
            <a:extLst>
              <a:ext uri="{FF2B5EF4-FFF2-40B4-BE49-F238E27FC236}">
                <a16:creationId xmlns:a16="http://schemas.microsoft.com/office/drawing/2014/main" id="{89FDA314-0646-B04D-84FF-2AA18999257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34A37EF-EDF1-3243-A419-2125A2965CE2}"/>
              </a:ext>
            </a:extLst>
          </p:cNvPr>
          <p:cNvSpPr txBox="1"/>
          <p:nvPr/>
        </p:nvSpPr>
        <p:spPr>
          <a:xfrm>
            <a:off x="703489" y="2004659"/>
            <a:ext cx="10785021"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If the veteran’s exposure to particulate matter is conceded based on qualifying service, then the claim should be considered on a presumptive basis. VA should give a sympathetic reading of claims for respiratory symptoms.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However, a diagnosis of one of the presumptive respiratory conditions, within ten (10) years of separation from service, must be developed for and confirmed before service connection can be granted.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Claims will be developed by standard development procedures.</a:t>
            </a:r>
          </a:p>
        </p:txBody>
      </p:sp>
    </p:spTree>
    <p:extLst>
      <p:ext uri="{BB962C8B-B14F-4D97-AF65-F5344CB8AC3E}">
        <p14:creationId xmlns:p14="http://schemas.microsoft.com/office/powerpoint/2010/main" val="1431644701"/>
      </p:ext>
    </p:extLst>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2A559EAE-DAF4-BE4C-B546-0C8A6D2BEEC4}"/>
              </a:ext>
            </a:extLst>
          </p:cNvPr>
          <p:cNvSpPr txBox="1">
            <a:spLocks noGrp="1"/>
          </p:cNvSpPr>
          <p:nvPr>
            <p:ph type="title"/>
          </p:nvPr>
        </p:nvSpPr>
        <p:spPr>
          <a:xfrm>
            <a:off x="0" y="513528"/>
            <a:ext cx="5954486" cy="728889"/>
          </a:xfrm>
          <a:prstGeom prst="rect">
            <a:avLst/>
          </a:prstGeom>
        </p:spPr>
        <p:txBody>
          <a:bodyPr anchor="ct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a:t>Particulate Matter (continued)</a:t>
            </a:r>
          </a:p>
        </p:txBody>
      </p:sp>
      <p:sp>
        <p:nvSpPr>
          <p:cNvPr id="2" name="Slide Number Placeholder 1">
            <a:extLst>
              <a:ext uri="{FF2B5EF4-FFF2-40B4-BE49-F238E27FC236}">
                <a16:creationId xmlns:a16="http://schemas.microsoft.com/office/drawing/2014/main" id="{9F316BC0-44FE-CF49-8BB2-A21876D305E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C26BA3B-ED9C-F84E-ABE3-42180D679CF1}"/>
              </a:ext>
            </a:extLst>
          </p:cNvPr>
          <p:cNvSpPr txBox="1"/>
          <p:nvPr/>
        </p:nvSpPr>
        <p:spPr>
          <a:xfrm>
            <a:off x="766082" y="2032099"/>
            <a:ext cx="10659836"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If it appears that entitlement can be established for the claimed respiratory disability on another basis, ie direct, then the claim should not be processed as GW particulate exposure claim.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If evidence show the condition existed prior to service, aggravation should be considered.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If entitlement exists under multiple theories, the grant should be based on the most advantageous effective date.</a:t>
            </a:r>
          </a:p>
        </p:txBody>
      </p:sp>
    </p:spTree>
    <p:extLst>
      <p:ext uri="{BB962C8B-B14F-4D97-AF65-F5344CB8AC3E}">
        <p14:creationId xmlns:p14="http://schemas.microsoft.com/office/powerpoint/2010/main" val="2902219743"/>
      </p:ext>
    </p:extLst>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12388177-30A7-7845-8872-C2C9D23D5E0A}"/>
              </a:ext>
            </a:extLst>
          </p:cNvPr>
          <p:cNvSpPr txBox="1">
            <a:spLocks noGrp="1"/>
          </p:cNvSpPr>
          <p:nvPr>
            <p:ph type="title"/>
          </p:nvPr>
        </p:nvSpPr>
        <p:spPr>
          <a:xfrm>
            <a:off x="0" y="610055"/>
            <a:ext cx="5954486" cy="639082"/>
          </a:xfrm>
          <a:prstGeom prst="rect">
            <a:avLst/>
          </a:prstGeom>
        </p:spPr>
        <p:txBody>
          <a:bodyPr anchor="ct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b="0" dirty="0"/>
              <a:t>Particulate Matter (continued)</a:t>
            </a:r>
          </a:p>
        </p:txBody>
      </p:sp>
      <p:sp>
        <p:nvSpPr>
          <p:cNvPr id="2" name="Slide Number Placeholder 1">
            <a:extLst>
              <a:ext uri="{FF2B5EF4-FFF2-40B4-BE49-F238E27FC236}">
                <a16:creationId xmlns:a16="http://schemas.microsoft.com/office/drawing/2014/main" id="{125D5ECD-1407-0141-973C-C8BDE3FB3E4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64F872E1-4874-7548-9810-8AFE7F940586}"/>
              </a:ext>
            </a:extLst>
          </p:cNvPr>
          <p:cNvSpPr txBox="1"/>
          <p:nvPr/>
        </p:nvSpPr>
        <p:spPr>
          <a:xfrm>
            <a:off x="770164" y="2090172"/>
            <a:ext cx="10651671" cy="267765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There is no requirement that the respiratory disabilities manifest to a compensable degree, ie. 10 percent or more, to establish presumptive service connection under 38 CFR 3.320.</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Effective date considerations, under 38 CFR 3.114, are applicable. The regulation went into effect 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August 5, 2021; in no case will an award be effective prior to that date.</a:t>
            </a:r>
          </a:p>
        </p:txBody>
      </p:sp>
    </p:spTree>
    <p:extLst>
      <p:ext uri="{BB962C8B-B14F-4D97-AF65-F5344CB8AC3E}">
        <p14:creationId xmlns:p14="http://schemas.microsoft.com/office/powerpoint/2010/main" val="570496749"/>
      </p:ext>
    </p:extLst>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20F1A-7E3C-124E-930C-D451B8025CB3}"/>
              </a:ext>
            </a:extLst>
          </p:cNvPr>
          <p:cNvSpPr>
            <a:spLocks noGrp="1"/>
          </p:cNvSpPr>
          <p:nvPr>
            <p:ph type="title"/>
          </p:nvPr>
        </p:nvSpPr>
        <p:spPr>
          <a:xfrm>
            <a:off x="-24328" y="1"/>
            <a:ext cx="8057985" cy="1265464"/>
          </a:xfrm>
        </p:spPr>
        <p:txBody>
          <a:bodyPr>
            <a:normAutofit/>
          </a:bodyPr>
          <a:lstStyle/>
          <a:p>
            <a:r>
              <a:rPr lang="en-US" sz="4000" dirty="0">
                <a:latin typeface="Arial" panose="020B0604020202020204" pitchFamily="34" charset="0"/>
                <a:cs typeface="Arial" panose="020B0604020202020204" pitchFamily="34" charset="0"/>
              </a:rPr>
              <a:t>Presumptive Conditions Based on Particulate Matter Exposure</a:t>
            </a:r>
          </a:p>
        </p:txBody>
      </p:sp>
      <p:sp>
        <p:nvSpPr>
          <p:cNvPr id="4" name="Content Placeholder 3">
            <a:extLst>
              <a:ext uri="{FF2B5EF4-FFF2-40B4-BE49-F238E27FC236}">
                <a16:creationId xmlns:a16="http://schemas.microsoft.com/office/drawing/2014/main" id="{8EB9DA6B-B465-F240-9B0E-0CF30F95EF85}"/>
              </a:ext>
            </a:extLst>
          </p:cNvPr>
          <p:cNvSpPr>
            <a:spLocks noGrp="1"/>
          </p:cNvSpPr>
          <p:nvPr>
            <p:ph idx="1"/>
          </p:nvPr>
        </p:nvSpPr>
        <p:spPr>
          <a:xfrm>
            <a:off x="2589357" y="1882170"/>
            <a:ext cx="7013286" cy="4474180"/>
          </a:xfrm>
        </p:spPr>
        <p:txBody>
          <a:bodyPr/>
          <a:lstStyle/>
          <a:p>
            <a:r>
              <a:rPr lang="en-US" dirty="0">
                <a:latin typeface="Arial" panose="020B0604020202020204" pitchFamily="34" charset="0"/>
                <a:cs typeface="Arial" panose="020B0604020202020204" pitchFamily="34" charset="0"/>
              </a:rPr>
              <a:t>Chronic Asthma</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Chronic Sinusitis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Chronic Rhinitis</a:t>
            </a:r>
          </a:p>
          <a:p>
            <a:pPr lvl="1"/>
            <a:r>
              <a:rPr lang="en-US" dirty="0">
                <a:latin typeface="Arial" panose="020B0604020202020204" pitchFamily="34" charset="0"/>
                <a:cs typeface="Arial" panose="020B0604020202020204" pitchFamily="34" charset="0"/>
              </a:rPr>
              <a:t>Also includes Rhinosinusitis </a:t>
            </a:r>
          </a:p>
          <a:p>
            <a:pPr marL="0" indent="0">
              <a:buNone/>
            </a:pPr>
            <a:endParaRPr lang="en-US" dirty="0"/>
          </a:p>
          <a:p>
            <a:endParaRPr lang="en-US" dirty="0"/>
          </a:p>
        </p:txBody>
      </p:sp>
      <p:sp>
        <p:nvSpPr>
          <p:cNvPr id="2" name="Slide Number Placeholder 1">
            <a:extLst>
              <a:ext uri="{FF2B5EF4-FFF2-40B4-BE49-F238E27FC236}">
                <a16:creationId xmlns:a16="http://schemas.microsoft.com/office/drawing/2014/main" id="{8466C531-4DBB-1744-9C70-E42684C87EC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603447"/>
      </p:ext>
    </p:extLst>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959915-F9F1-6542-B2B9-C32D288BFBD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B7FAD6D4-CA21-254E-AEF8-91DDD16EDD7E}"/>
              </a:ext>
            </a:extLst>
          </p:cNvPr>
          <p:cNvSpPr txBox="1"/>
          <p:nvPr/>
        </p:nvSpPr>
        <p:spPr>
          <a:xfrm>
            <a:off x="699407" y="1462703"/>
            <a:ext cx="10793185" cy="4893647"/>
          </a:xfrm>
          <a:prstGeom prst="rect">
            <a:avLst/>
          </a:prstGeom>
          <a:noFill/>
        </p:spPr>
        <p:txBody>
          <a:bodyPr wrap="square">
            <a:spAutoFit/>
          </a:bodyPr>
          <a:lstStyle/>
          <a:p>
            <a:pPr marL="10033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Presumptive SC can be established under 38 CFR 3.320 effective August 5, 2021.</a:t>
            </a:r>
          </a:p>
          <a:p>
            <a:pPr marL="10033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10033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Apply the liberalizing law provisions of </a:t>
            </a:r>
            <a:r>
              <a:rPr kumimoji="0" lang="en-US" sz="24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2"/>
              </a:rPr>
              <a:t>38 CFR 3.114(a)</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when determining the effective date of SC under 38 CFR 3.320.</a:t>
            </a:r>
          </a:p>
          <a:p>
            <a:pPr marL="10033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a:p>
            <a:pPr marL="10033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In order to establish presumptive SC for asthma, rhinitis, and/or sinusitis (to include rhinosinusitis) under </a:t>
            </a:r>
            <a:r>
              <a:rPr kumimoji="0" lang="en-US" sz="24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3"/>
              </a:rPr>
              <a:t>38 CFR 3.320</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the evidence must show qualifying service, and manifestation of the qualifying chronic disability(ies) within the presumptive period. With those conditions met, VA can concede exposure to fine, particulate matter in the correlating duty location and the nexus between said exposure and the chronic disability(ies).</a:t>
            </a:r>
          </a:p>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endPar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59323553"/>
      </p:ext>
    </p:extLst>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A9F16F-14F8-7AFA-88AA-CE224068588E}"/>
              </a:ext>
            </a:extLst>
          </p:cNvPr>
          <p:cNvSpPr>
            <a:spLocks noGrp="1"/>
          </p:cNvSpPr>
          <p:nvPr>
            <p:ph type="title"/>
          </p:nvPr>
        </p:nvSpPr>
        <p:spPr>
          <a:xfrm>
            <a:off x="0" y="520246"/>
            <a:ext cx="4068536" cy="728889"/>
          </a:xfrm>
        </p:spPr>
        <p:txBody>
          <a:bodyPr>
            <a:normAutofit fontScale="90000"/>
          </a:bodyPr>
          <a:lstStyle/>
          <a:p>
            <a:r>
              <a:rPr lang="en-US" dirty="0">
                <a:latin typeface="Arial" panose="020B0604020202020204" pitchFamily="34" charset="0"/>
                <a:cs typeface="Arial" panose="020B0604020202020204" pitchFamily="34" charset="0"/>
              </a:rPr>
              <a:t>August 10, 2022</a:t>
            </a:r>
          </a:p>
        </p:txBody>
      </p:sp>
      <p:sp>
        <p:nvSpPr>
          <p:cNvPr id="6" name="Content Placeholder 4">
            <a:extLst>
              <a:ext uri="{FF2B5EF4-FFF2-40B4-BE49-F238E27FC236}">
                <a16:creationId xmlns:a16="http://schemas.microsoft.com/office/drawing/2014/main" id="{81AF58DA-B904-FC81-220A-F8AACDB21821}"/>
              </a:ext>
            </a:extLst>
          </p:cNvPr>
          <p:cNvSpPr txBox="1">
            <a:spLocks noGrp="1"/>
          </p:cNvSpPr>
          <p:nvPr>
            <p:ph idx="1"/>
          </p:nvPr>
        </p:nvSpPr>
        <p:spPr>
          <a:xfrm>
            <a:off x="838200" y="1768475"/>
            <a:ext cx="10515600"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The PACT Act has added more than 25 new presumptive conditions that veterans can file for if they meet the requirements. </a:t>
            </a:r>
          </a:p>
          <a:p>
            <a:pPr marL="0" indent="0" algn="ctr">
              <a:buNone/>
            </a:pPr>
            <a:endParaRPr lang="en-US" sz="2400" b="1" dirty="0">
              <a:latin typeface="Arial" panose="020B0604020202020204" pitchFamily="34" charset="0"/>
              <a:cs typeface="Arial" panose="020B0604020202020204" pitchFamily="34" charset="0"/>
            </a:endParaRPr>
          </a:p>
          <a:p>
            <a:pPr marL="0" indent="0">
              <a:buNone/>
            </a:pPr>
            <a:r>
              <a:rPr lang="en-US" sz="2400" b="1" dirty="0">
                <a:latin typeface="Arial" panose="020B0604020202020204" pitchFamily="34" charset="0"/>
                <a:cs typeface="Arial" panose="020B0604020202020204" pitchFamily="34" charset="0"/>
              </a:rPr>
              <a:t>What is “Presumptive” Service Connection?</a:t>
            </a:r>
          </a:p>
          <a:p>
            <a:pPr marL="0" indent="0">
              <a:buNone/>
            </a:pPr>
            <a:endParaRPr lang="en-US" sz="2400" b="1"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VA presumes that certain disabilities were caused by military service. This is because of the unique circumstances of a specific veteran’s military service. </a:t>
            </a:r>
          </a:p>
          <a:p>
            <a:pPr marL="0" indent="0">
              <a:buNone/>
            </a:pPr>
            <a:r>
              <a:rPr lang="en-US" sz="2400" dirty="0">
                <a:latin typeface="Arial" panose="020B0604020202020204" pitchFamily="34" charset="0"/>
                <a:cs typeface="Arial" panose="020B0604020202020204" pitchFamily="34" charset="0"/>
              </a:rPr>
              <a:t>If a presumed condition is diagnosed in a Veteran within a certain group, they can be awarded disability compensation.</a:t>
            </a:r>
          </a:p>
        </p:txBody>
      </p:sp>
      <p:sp>
        <p:nvSpPr>
          <p:cNvPr id="2" name="Slide Number Placeholder 1">
            <a:extLst>
              <a:ext uri="{FF2B5EF4-FFF2-40B4-BE49-F238E27FC236}">
                <a16:creationId xmlns:a16="http://schemas.microsoft.com/office/drawing/2014/main" id="{611792DE-911B-BA94-696F-BA37A1CEBE2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80965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DC813-164F-9B51-C9A4-EB23A3727164}"/>
              </a:ext>
            </a:extLst>
          </p:cNvPr>
          <p:cNvSpPr>
            <a:spLocks noGrp="1"/>
          </p:cNvSpPr>
          <p:nvPr>
            <p:ph type="title"/>
          </p:nvPr>
        </p:nvSpPr>
        <p:spPr/>
        <p:txBody>
          <a:bodyPr/>
          <a:lstStyle/>
          <a:p>
            <a:r>
              <a:rPr lang="en-US" dirty="0"/>
              <a:t>What would you do?</a:t>
            </a:r>
          </a:p>
        </p:txBody>
      </p:sp>
      <p:sp>
        <p:nvSpPr>
          <p:cNvPr id="3" name="Content Placeholder 2">
            <a:extLst>
              <a:ext uri="{FF2B5EF4-FFF2-40B4-BE49-F238E27FC236}">
                <a16:creationId xmlns:a16="http://schemas.microsoft.com/office/drawing/2014/main" id="{FBC373F6-6F30-CDE9-6072-C17F245540D2}"/>
              </a:ext>
            </a:extLst>
          </p:cNvPr>
          <p:cNvSpPr>
            <a:spLocks noGrp="1"/>
          </p:cNvSpPr>
          <p:nvPr>
            <p:ph idx="1"/>
          </p:nvPr>
        </p:nvSpPr>
        <p:spPr>
          <a:xfrm>
            <a:off x="304800" y="1600205"/>
            <a:ext cx="11506200" cy="4525963"/>
          </a:xfrm>
        </p:spPr>
        <p:txBody>
          <a:bodyPr>
            <a:normAutofit/>
          </a:bodyPr>
          <a:lstStyle/>
          <a:p>
            <a:pPr eaLnBrk="1" hangingPunct="1">
              <a:buClr>
                <a:srgbClr val="002060"/>
              </a:buClr>
              <a:defRPr/>
            </a:pPr>
            <a:r>
              <a:rPr lang="en-US" dirty="0">
                <a:latin typeface="Arial" panose="020B0604020202020204" pitchFamily="34" charset="0"/>
                <a:cs typeface="Arial" panose="020B0604020202020204" pitchFamily="34" charset="0"/>
              </a:rPr>
              <a:t>A Veteran comes into your office with a DMC debt letter and states their monthly compensation check amount is lower and it is causing them financial hardship:</a:t>
            </a:r>
            <a:endParaRPr lang="en-US" dirty="0">
              <a:solidFill>
                <a:srgbClr val="0F4887"/>
              </a:solidFill>
              <a:latin typeface="Arial" panose="020B0604020202020204" pitchFamily="34" charset="0"/>
              <a:cs typeface="Arial" panose="020B0604020202020204" pitchFamily="34" charset="0"/>
            </a:endParaRPr>
          </a:p>
          <a:p>
            <a:pPr lvl="1">
              <a:buClr>
                <a:srgbClr val="002060"/>
              </a:buClr>
              <a:buFont typeface="Courier New" panose="02070309020205020404" pitchFamily="49" charset="0"/>
              <a:buChar char="o"/>
              <a:defRPr/>
            </a:pPr>
            <a:endParaRPr lang="en-US" sz="1200" dirty="0">
              <a:latin typeface="Arial" panose="020B0604020202020204" pitchFamily="34" charset="0"/>
              <a:cs typeface="Arial" panose="020B0604020202020204" pitchFamily="34" charset="0"/>
            </a:endParaRPr>
          </a:p>
          <a:p>
            <a:pPr lvl="1">
              <a:buClr>
                <a:srgbClr val="002060"/>
              </a:buClr>
              <a:defRPr/>
            </a:pPr>
            <a:r>
              <a:rPr lang="en-US" dirty="0">
                <a:latin typeface="Arial" panose="020B0604020202020204" pitchFamily="34" charset="0"/>
                <a:cs typeface="Arial" panose="020B0604020202020204" pitchFamily="34" charset="0"/>
              </a:rPr>
              <a:t>What would you do to help the Veteran?  </a:t>
            </a:r>
          </a:p>
          <a:p>
            <a:pPr lvl="1">
              <a:buClr>
                <a:srgbClr val="002060"/>
              </a:buClr>
              <a:defRPr/>
            </a:pPr>
            <a:r>
              <a:rPr lang="en-US" dirty="0">
                <a:latin typeface="Arial" panose="020B0604020202020204" pitchFamily="34" charset="0"/>
                <a:cs typeface="Arial" panose="020B0604020202020204" pitchFamily="34" charset="0"/>
              </a:rPr>
              <a:t>What options might this Veteran have with DMC?</a:t>
            </a:r>
          </a:p>
          <a:p>
            <a:pPr eaLnBrk="1" hangingPunct="1">
              <a:buClr>
                <a:srgbClr val="002060"/>
              </a:buClr>
              <a:buFont typeface="Courier New" panose="02070309020205020404" pitchFamily="49" charset="0"/>
              <a:buChar char="o"/>
              <a:defRPr/>
            </a:pPr>
            <a:endParaRPr lang="en-US" sz="2400" dirty="0">
              <a:latin typeface="Arial" panose="020B060402020202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C5A340D8-1F62-DC00-305F-378007B1A9C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2301637921"/>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a:extLst>
              <a:ext uri="{FF2B5EF4-FFF2-40B4-BE49-F238E27FC236}">
                <a16:creationId xmlns:a16="http://schemas.microsoft.com/office/drawing/2014/main" id="{CB311C80-8B20-1EF5-1784-3B3476A9FFAD}"/>
              </a:ext>
            </a:extLst>
          </p:cNvPr>
          <p:cNvSpPr>
            <a:spLocks noGrp="1"/>
          </p:cNvSpPr>
          <p:nvPr>
            <p:ph type="title"/>
          </p:nvPr>
        </p:nvSpPr>
        <p:spPr>
          <a:xfrm>
            <a:off x="0" y="644415"/>
            <a:ext cx="7854043" cy="572063"/>
          </a:xfrm>
        </p:spPr>
        <p:txBody>
          <a:bodyPr>
            <a:normAutofit fontScale="90000"/>
          </a:bodyPr>
          <a:lstStyle/>
          <a:p>
            <a:r>
              <a:rPr lang="en-US" dirty="0">
                <a:latin typeface="Arial" panose="020B0604020202020204" pitchFamily="34" charset="0"/>
                <a:cs typeface="Arial" panose="020B0604020202020204" pitchFamily="34" charset="0"/>
              </a:rPr>
              <a:t>The PACT Act Presumptive Areas</a:t>
            </a:r>
          </a:p>
        </p:txBody>
      </p:sp>
      <p:sp>
        <p:nvSpPr>
          <p:cNvPr id="2" name="TextBox 1">
            <a:extLst>
              <a:ext uri="{FF2B5EF4-FFF2-40B4-BE49-F238E27FC236}">
                <a16:creationId xmlns:a16="http://schemas.microsoft.com/office/drawing/2014/main" id="{CDCFE05D-07F6-EB5B-1729-9E6A3E19984E}"/>
              </a:ext>
            </a:extLst>
          </p:cNvPr>
          <p:cNvSpPr txBox="1"/>
          <p:nvPr/>
        </p:nvSpPr>
        <p:spPr>
          <a:xfrm>
            <a:off x="2290379" y="2533392"/>
            <a:ext cx="7228720" cy="41549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Bahrain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Iraq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Kuwait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Oman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Qatar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Saudi Arabia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Somalia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The United Arab Emirates (UAE)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the airspace above any of these locations	</a:t>
            </a:r>
          </a:p>
        </p:txBody>
      </p:sp>
      <p:sp>
        <p:nvSpPr>
          <p:cNvPr id="4" name="Content Placeholder 3">
            <a:extLst>
              <a:ext uri="{FF2B5EF4-FFF2-40B4-BE49-F238E27FC236}">
                <a16:creationId xmlns:a16="http://schemas.microsoft.com/office/drawing/2014/main" id="{9B6A3D27-78EA-5856-9566-142C7E640BBA}"/>
              </a:ext>
            </a:extLst>
          </p:cNvPr>
          <p:cNvSpPr>
            <a:spLocks noGrp="1"/>
          </p:cNvSpPr>
          <p:nvPr>
            <p:ph idx="1"/>
          </p:nvPr>
        </p:nvSpPr>
        <p:spPr>
          <a:xfrm>
            <a:off x="1115786" y="1409246"/>
            <a:ext cx="10515600" cy="4371067"/>
          </a:xfrm>
        </p:spPr>
        <p:txBody>
          <a:bodyPr/>
          <a:lstStyle/>
          <a:p>
            <a:r>
              <a:rPr lang="en-US" sz="2600" dirty="0">
                <a:latin typeface="Arial" panose="020B0604020202020204" pitchFamily="34" charset="0"/>
                <a:cs typeface="Arial" panose="020B0604020202020204" pitchFamily="34" charset="0"/>
              </a:rPr>
              <a:t>The PACT Act determined that veterans who served in any of the below locations </a:t>
            </a:r>
            <a:r>
              <a:rPr lang="en-US" sz="2600" b="1" u="sng" dirty="0">
                <a:latin typeface="Arial" panose="020B0604020202020204" pitchFamily="34" charset="0"/>
                <a:cs typeface="Arial" panose="020B0604020202020204" pitchFamily="34" charset="0"/>
              </a:rPr>
              <a:t>on or after August 2, 1990</a:t>
            </a:r>
            <a:r>
              <a:rPr lang="en-US" sz="2600" b="1" dirty="0">
                <a:latin typeface="Arial" panose="020B0604020202020204" pitchFamily="34" charset="0"/>
                <a:cs typeface="Arial" panose="020B0604020202020204" pitchFamily="34" charset="0"/>
              </a:rPr>
              <a:t> </a:t>
            </a:r>
            <a:r>
              <a:rPr lang="en-US" sz="2600" dirty="0">
                <a:latin typeface="Arial" panose="020B0604020202020204" pitchFamily="34" charset="0"/>
                <a:cs typeface="Arial" panose="020B0604020202020204" pitchFamily="34" charset="0"/>
              </a:rPr>
              <a:t>had exposure to burn pits or other toxins. We call this having a presumption of exposure.</a:t>
            </a:r>
          </a:p>
          <a:p>
            <a:pPr marL="0" indent="0">
              <a:buNone/>
            </a:pPr>
            <a:endParaRPr lang="en-US" dirty="0"/>
          </a:p>
        </p:txBody>
      </p:sp>
    </p:spTree>
    <p:extLst>
      <p:ext uri="{BB962C8B-B14F-4D97-AF65-F5344CB8AC3E}">
        <p14:creationId xmlns:p14="http://schemas.microsoft.com/office/powerpoint/2010/main" val="253330501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589045"/>
            <a:ext cx="7813721" cy="619269"/>
          </a:xfrm>
        </p:spPr>
        <p:txBody>
          <a:bodyPr>
            <a:normAutofit fontScale="90000"/>
          </a:bodyPr>
          <a:lstStyle/>
          <a:p>
            <a:r>
              <a:rPr lang="en-US" sz="4000" dirty="0">
                <a:latin typeface="Arial" panose="020B0604020202020204" pitchFamily="34" charset="0"/>
                <a:cs typeface="Arial" panose="020B0604020202020204" pitchFamily="34" charset="0"/>
              </a:rPr>
              <a:t>The PACT Act Presumptive Areas</a:t>
            </a:r>
          </a:p>
        </p:txBody>
      </p:sp>
      <p:sp>
        <p:nvSpPr>
          <p:cNvPr id="5" name="Content Placeholder 4">
            <a:extLst>
              <a:ext uri="{FF2B5EF4-FFF2-40B4-BE49-F238E27FC236}">
                <a16:creationId xmlns:a16="http://schemas.microsoft.com/office/drawing/2014/main" id="{01F2DFDD-D1D7-4F21-8F00-B49531483B46}"/>
              </a:ext>
            </a:extLst>
          </p:cNvPr>
          <p:cNvSpPr>
            <a:spLocks noGrp="1"/>
          </p:cNvSpPr>
          <p:nvPr>
            <p:ph idx="1"/>
          </p:nvPr>
        </p:nvSpPr>
        <p:spPr>
          <a:xfrm>
            <a:off x="1885507" y="1489995"/>
            <a:ext cx="8420987" cy="1734898"/>
          </a:xfrm>
        </p:spPr>
        <p:txBody>
          <a:bodyPr>
            <a:noAutofit/>
          </a:bodyPr>
          <a:lstStyle/>
          <a:p>
            <a:pPr marL="0" indent="0" defTabSz="685800">
              <a:spcBef>
                <a:spcPts val="750"/>
              </a:spcBef>
              <a:buNone/>
              <a:defRPr/>
            </a:pPr>
            <a:r>
              <a:rPr lang="en-US" sz="2400" dirty="0">
                <a:solidFill>
                  <a:prstClr val="black"/>
                </a:solidFill>
                <a:latin typeface="Arial" panose="020B0604020202020204" pitchFamily="34" charset="0"/>
                <a:cs typeface="Arial" panose="020B0604020202020204" pitchFamily="34" charset="0"/>
              </a:rPr>
              <a:t>The PACT Act determined that veterans who served in any of the below locations </a:t>
            </a:r>
            <a:r>
              <a:rPr lang="en-US" sz="2400" b="1" u="sng" dirty="0">
                <a:solidFill>
                  <a:prstClr val="black"/>
                </a:solidFill>
                <a:latin typeface="Arial" panose="020B0604020202020204" pitchFamily="34" charset="0"/>
                <a:cs typeface="Arial" panose="020B0604020202020204" pitchFamily="34" charset="0"/>
              </a:rPr>
              <a:t>on or after September 11, 2001 </a:t>
            </a:r>
            <a:r>
              <a:rPr lang="en-US" sz="2400" dirty="0">
                <a:solidFill>
                  <a:prstClr val="black"/>
                </a:solidFill>
                <a:latin typeface="Arial" panose="020B0604020202020204" pitchFamily="34" charset="0"/>
                <a:cs typeface="Arial" panose="020B0604020202020204" pitchFamily="34" charset="0"/>
              </a:rPr>
              <a:t>had exposure to burn pits or other toxins. We call this having a presumption of exposure.</a:t>
            </a:r>
          </a:p>
          <a:p>
            <a:pPr marL="0" indent="0">
              <a:buNone/>
            </a:pPr>
            <a:endParaRPr lang="en-US" sz="2400" dirty="0"/>
          </a:p>
        </p:txBody>
      </p:sp>
      <p:sp>
        <p:nvSpPr>
          <p:cNvPr id="2" name="TextBox 1">
            <a:extLst>
              <a:ext uri="{FF2B5EF4-FFF2-40B4-BE49-F238E27FC236}">
                <a16:creationId xmlns:a16="http://schemas.microsoft.com/office/drawing/2014/main" id="{CDCFE05D-07F6-EB5B-1729-9E6A3E19984E}"/>
              </a:ext>
            </a:extLst>
          </p:cNvPr>
          <p:cNvSpPr txBox="1"/>
          <p:nvPr/>
        </p:nvSpPr>
        <p:spPr>
          <a:xfrm>
            <a:off x="2671366" y="3336681"/>
            <a:ext cx="6987492"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Afghanistan		Djibouti		Egypt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Jordan		Lebanon 	           Syria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Uzbekistan		Yemen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**Includes the airspace above any of these locations</a:t>
            </a:r>
            <a:r>
              <a:rPr kumimoji="0" lang="en-US" sz="2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Tree>
    <p:extLst>
      <p:ext uri="{BB962C8B-B14F-4D97-AF65-F5344CB8AC3E}">
        <p14:creationId xmlns:p14="http://schemas.microsoft.com/office/powerpoint/2010/main" val="88604691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01805-50C4-9D4C-1237-41F84E6F4719}"/>
              </a:ext>
            </a:extLst>
          </p:cNvPr>
          <p:cNvSpPr>
            <a:spLocks noGrp="1"/>
          </p:cNvSpPr>
          <p:nvPr>
            <p:ph type="title"/>
          </p:nvPr>
        </p:nvSpPr>
        <p:spPr>
          <a:xfrm>
            <a:off x="0" y="744876"/>
            <a:ext cx="7992836" cy="496095"/>
          </a:xfrm>
        </p:spPr>
        <p:txBody>
          <a:bodyPr>
            <a:noAutofit/>
          </a:bodyPr>
          <a:lstStyle/>
          <a:p>
            <a:r>
              <a:rPr lang="en-US" sz="4000" dirty="0">
                <a:latin typeface="Arial" panose="020B0604020202020204" pitchFamily="34" charset="0"/>
                <a:cs typeface="Arial" panose="020B0604020202020204" pitchFamily="34" charset="0"/>
              </a:rPr>
              <a:t>Development for PACT Act Claims</a:t>
            </a:r>
          </a:p>
        </p:txBody>
      </p:sp>
      <p:sp>
        <p:nvSpPr>
          <p:cNvPr id="2" name="Content Placeholder 1">
            <a:extLst>
              <a:ext uri="{FF2B5EF4-FFF2-40B4-BE49-F238E27FC236}">
                <a16:creationId xmlns:a16="http://schemas.microsoft.com/office/drawing/2014/main" id="{5D9F0231-8942-4BEE-7222-81106ABACA8A}"/>
              </a:ext>
            </a:extLst>
          </p:cNvPr>
          <p:cNvSpPr>
            <a:spLocks noGrp="1"/>
          </p:cNvSpPr>
          <p:nvPr>
            <p:ph idx="1"/>
          </p:nvPr>
        </p:nvSpPr>
        <p:spPr/>
        <p:txBody>
          <a:bodyPr/>
          <a:lstStyle/>
          <a:p>
            <a:pPr marL="0" indent="0">
              <a:buNone/>
            </a:pPr>
            <a:endParaRPr lang="en-US" dirty="0"/>
          </a:p>
          <a:p>
            <a:pPr marL="0" indent="0">
              <a:buNone/>
            </a:pPr>
            <a:endParaRPr lang="en-US" dirty="0"/>
          </a:p>
          <a:p>
            <a:pPr marL="0" indent="0" algn="ctr">
              <a:buNone/>
            </a:pPr>
            <a:r>
              <a:rPr lang="en-US" dirty="0">
                <a:latin typeface="Arial" panose="020B0604020202020204" pitchFamily="34" charset="0"/>
                <a:cs typeface="Arial" panose="020B0604020202020204" pitchFamily="34" charset="0"/>
              </a:rPr>
              <a:t> Development for PACT Act Claims</a:t>
            </a:r>
          </a:p>
          <a:p>
            <a:pPr marL="0" indent="0" algn="ctr">
              <a:buNone/>
            </a:pPr>
            <a:r>
              <a:rPr lang="en-US" dirty="0">
                <a:latin typeface="Arial" panose="020B0604020202020204" pitchFamily="34" charset="0"/>
                <a:cs typeface="Arial" panose="020B0604020202020204" pitchFamily="34" charset="0"/>
              </a:rPr>
              <a:t> Will include Individual Longitudinal Exposure Record and </a:t>
            </a:r>
          </a:p>
          <a:p>
            <a:pPr marL="0" indent="0" algn="ctr">
              <a:buNone/>
            </a:pPr>
            <a:r>
              <a:rPr lang="en-US" dirty="0">
                <a:latin typeface="Arial" panose="020B0604020202020204" pitchFamily="34" charset="0"/>
                <a:cs typeface="Arial" panose="020B0604020202020204" pitchFamily="34" charset="0"/>
              </a:rPr>
              <a:t>Toxic Risk Exposure Activity</a:t>
            </a:r>
          </a:p>
          <a:p>
            <a:endParaRPr lang="en-US" dirty="0"/>
          </a:p>
        </p:txBody>
      </p:sp>
      <p:sp>
        <p:nvSpPr>
          <p:cNvPr id="4" name="Slide Number Placeholder 3">
            <a:extLst>
              <a:ext uri="{FF2B5EF4-FFF2-40B4-BE49-F238E27FC236}">
                <a16:creationId xmlns:a16="http://schemas.microsoft.com/office/drawing/2014/main" id="{35D52327-632B-F31A-74C8-AECBA56B4C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9351639"/>
      </p:ext>
    </p:extLst>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534251-BC90-1913-16AE-AA0D3DBEE459}"/>
              </a:ext>
            </a:extLst>
          </p:cNvPr>
          <p:cNvSpPr>
            <a:spLocks noGrp="1"/>
          </p:cNvSpPr>
          <p:nvPr>
            <p:ph type="title"/>
          </p:nvPr>
        </p:nvSpPr>
        <p:spPr>
          <a:xfrm>
            <a:off x="0" y="40480"/>
            <a:ext cx="9111343" cy="1175999"/>
          </a:xfrm>
        </p:spPr>
        <p:txBody>
          <a:bodyPr>
            <a:normAutofit fontScale="90000"/>
          </a:bodyPr>
          <a:lstStyle/>
          <a:p>
            <a:r>
              <a:rPr lang="en-US" sz="4000" dirty="0">
                <a:latin typeface="Arial" panose="020B0604020202020204" pitchFamily="34" charset="0"/>
                <a:cs typeface="Arial" panose="020B0604020202020204" pitchFamily="34" charset="0"/>
              </a:rPr>
              <a:t>Individual longitudinal Exposure Record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(ILER)</a:t>
            </a:r>
          </a:p>
        </p:txBody>
      </p:sp>
      <p:sp>
        <p:nvSpPr>
          <p:cNvPr id="6" name="Content Placeholder 1">
            <a:extLst>
              <a:ext uri="{FF2B5EF4-FFF2-40B4-BE49-F238E27FC236}">
                <a16:creationId xmlns:a16="http://schemas.microsoft.com/office/drawing/2014/main" id="{7D0B2F04-C2FE-4694-B9B1-A4BD4E35EB97}"/>
              </a:ext>
            </a:extLst>
          </p:cNvPr>
          <p:cNvSpPr txBox="1">
            <a:spLocks noGrp="1"/>
          </p:cNvSpPr>
          <p:nvPr>
            <p:ph idx="1"/>
          </p:nvPr>
        </p:nvSpPr>
        <p:spPr>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600" dirty="0"/>
              <a:t>Individual Longitudinal Exposure Record (ILER)</a:t>
            </a:r>
          </a:p>
          <a:p>
            <a:pPr marL="0" indent="0">
              <a:buNone/>
            </a:pPr>
            <a:endParaRPr lang="en-US" sz="2600" dirty="0"/>
          </a:p>
          <a:p>
            <a:r>
              <a:rPr lang="en-US" sz="2600" dirty="0"/>
              <a:t>Section 1119 (c) defines exposure tracking record system as any system, program, or pilot program used by the Secretary of Veterans Affairs or the Secretary of Defense to track how veterans or members of the Armed Forces have been exposed to various occupational or environmental hazards.</a:t>
            </a:r>
          </a:p>
          <a:p>
            <a:endParaRPr lang="en-US" sz="2400" dirty="0"/>
          </a:p>
          <a:p>
            <a:pPr marL="0" indent="0">
              <a:buNone/>
            </a:pPr>
            <a:endParaRPr lang="en-US" sz="2400" dirty="0"/>
          </a:p>
          <a:p>
            <a:pPr marL="0" indent="0">
              <a:buNone/>
            </a:pPr>
            <a:endParaRPr lang="en-US" sz="2400" dirty="0"/>
          </a:p>
          <a:p>
            <a:pPr marL="0" indent="0">
              <a:buNone/>
            </a:pPr>
            <a:endParaRPr lang="en-US" sz="2400" dirty="0"/>
          </a:p>
          <a:p>
            <a:pPr marL="0" indent="0">
              <a:buNone/>
            </a:pPr>
            <a:endParaRPr lang="en-US" sz="2400" dirty="0"/>
          </a:p>
        </p:txBody>
      </p:sp>
      <p:sp>
        <p:nvSpPr>
          <p:cNvPr id="4" name="Slide Number Placeholder 3">
            <a:extLst>
              <a:ext uri="{FF2B5EF4-FFF2-40B4-BE49-F238E27FC236}">
                <a16:creationId xmlns:a16="http://schemas.microsoft.com/office/drawing/2014/main" id="{C143D37A-B0CA-294B-5263-75C46A47DDA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8220215"/>
      </p:ext>
    </p:extLst>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C0C213E-CB50-3984-44F5-3DB74F0C2F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EC54A638-18E3-158D-DC0D-6BDB11AE1874}"/>
              </a:ext>
            </a:extLst>
          </p:cNvPr>
          <p:cNvSpPr>
            <a:spLocks noGrp="1"/>
          </p:cNvSpPr>
          <p:nvPr>
            <p:ph type="title"/>
          </p:nvPr>
        </p:nvSpPr>
        <p:spPr>
          <a:xfrm>
            <a:off x="0" y="40480"/>
            <a:ext cx="9111343" cy="1175999"/>
          </a:xfrm>
        </p:spPr>
        <p:txBody>
          <a:bodyPr>
            <a:normAutofit fontScale="90000"/>
          </a:bodyPr>
          <a:lstStyle/>
          <a:p>
            <a:r>
              <a:rPr lang="en-US" sz="4000" dirty="0">
                <a:latin typeface="Arial" panose="020B0604020202020204" pitchFamily="34" charset="0"/>
                <a:cs typeface="Arial" panose="020B0604020202020204" pitchFamily="34" charset="0"/>
              </a:rPr>
              <a:t>Individual longitudinal Exposure Record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(ILER)</a:t>
            </a:r>
          </a:p>
        </p:txBody>
      </p:sp>
      <p:sp>
        <p:nvSpPr>
          <p:cNvPr id="3" name="Content Placeholder 2">
            <a:extLst>
              <a:ext uri="{FF2B5EF4-FFF2-40B4-BE49-F238E27FC236}">
                <a16:creationId xmlns:a16="http://schemas.microsoft.com/office/drawing/2014/main" id="{440050BC-8EBD-8586-A45C-6CC9268CE07C}"/>
              </a:ext>
            </a:extLst>
          </p:cNvPr>
          <p:cNvSpPr>
            <a:spLocks noGrp="1"/>
          </p:cNvSpPr>
          <p:nvPr>
            <p:ph idx="1"/>
          </p:nvPr>
        </p:nvSpPr>
        <p:spPr>
          <a:xfrm>
            <a:off x="838200" y="1809296"/>
            <a:ext cx="10515600" cy="4351338"/>
          </a:xfrm>
        </p:spPr>
        <p:txBody>
          <a:bodyPr>
            <a:normAutofit lnSpcReduction="10000"/>
          </a:bodyPr>
          <a:lstStyle/>
          <a:p>
            <a:r>
              <a:rPr lang="en-US" dirty="0">
                <a:latin typeface="Arial" panose="020B0604020202020204" pitchFamily="34" charset="0"/>
                <a:cs typeface="Arial" panose="020B0604020202020204" pitchFamily="34" charset="0"/>
              </a:rPr>
              <a:t>ILER </a:t>
            </a:r>
            <a:r>
              <a:rPr lang="en-US" sz="2400" dirty="0">
                <a:latin typeface="Arial" panose="020B0604020202020204" pitchFamily="34" charset="0"/>
                <a:cs typeface="Arial" panose="020B0604020202020204" pitchFamily="34" charset="0"/>
              </a:rPr>
              <a:t>will</a:t>
            </a:r>
            <a:r>
              <a:rPr lang="en-US" dirty="0">
                <a:latin typeface="Arial" panose="020B0604020202020204" pitchFamily="34" charset="0"/>
                <a:cs typeface="Arial" panose="020B0604020202020204" pitchFamily="34" charset="0"/>
              </a:rPr>
              <a:t> contain</a:t>
            </a:r>
          </a:p>
          <a:p>
            <a:pPr lvl="1"/>
            <a:r>
              <a:rPr lang="en-US" sz="2000" dirty="0">
                <a:latin typeface="Arial" panose="020B0604020202020204" pitchFamily="34" charset="0"/>
                <a:cs typeface="Arial" panose="020B0604020202020204" pitchFamily="34" charset="0"/>
              </a:rPr>
              <a:t>Time of deployments</a:t>
            </a:r>
          </a:p>
          <a:p>
            <a:pPr lvl="1"/>
            <a:r>
              <a:rPr lang="en-US" sz="2000" dirty="0">
                <a:latin typeface="Arial" panose="020B0604020202020204" pitchFamily="34" charset="0"/>
                <a:cs typeface="Arial" panose="020B0604020202020204" pitchFamily="34" charset="0"/>
              </a:rPr>
              <a:t>Locations and events during deployments</a:t>
            </a:r>
          </a:p>
          <a:p>
            <a:pPr lvl="1"/>
            <a:r>
              <a:rPr lang="en-US" sz="2000" dirty="0">
                <a:latin typeface="Arial" panose="020B0604020202020204" pitchFamily="34" charset="0"/>
                <a:cs typeface="Arial" panose="020B0604020202020204" pitchFamily="34" charset="0"/>
              </a:rPr>
              <a:t>All-hazard occupational data</a:t>
            </a:r>
          </a:p>
          <a:p>
            <a:pPr lvl="1"/>
            <a:r>
              <a:rPr lang="en-US" sz="2000" dirty="0">
                <a:latin typeface="Arial" panose="020B0604020202020204" pitchFamily="34" charset="0"/>
                <a:cs typeface="Arial" panose="020B0604020202020204" pitchFamily="34" charset="0"/>
              </a:rPr>
              <a:t>Environmental hazards that were known or found later</a:t>
            </a:r>
          </a:p>
          <a:p>
            <a:pPr lvl="1"/>
            <a:r>
              <a:rPr lang="en-US" sz="2000" dirty="0">
                <a:latin typeface="Arial" panose="020B0604020202020204" pitchFamily="34" charset="0"/>
                <a:cs typeface="Arial" panose="020B0604020202020204" pitchFamily="34" charset="0"/>
              </a:rPr>
              <a:t>Any monitoring performed in the areas(s)</a:t>
            </a:r>
          </a:p>
          <a:p>
            <a:pPr lvl="1"/>
            <a:r>
              <a:rPr lang="en-US" sz="2000" dirty="0">
                <a:latin typeface="Arial" panose="020B0604020202020204" pitchFamily="34" charset="0"/>
                <a:cs typeface="Arial" panose="020B0604020202020204" pitchFamily="34" charset="0"/>
              </a:rPr>
              <a:t>Medical encounter information (e.g., diagnosis, treatment, and laboratory data)</a:t>
            </a:r>
          </a:p>
          <a:p>
            <a:pPr lvl="1"/>
            <a:r>
              <a:rPr lang="en-US" sz="2000" dirty="0">
                <a:latin typeface="Arial" panose="020B0604020202020204" pitchFamily="34" charset="0"/>
                <a:cs typeface="Arial" panose="020B0604020202020204" pitchFamily="34" charset="0"/>
              </a:rPr>
              <a:t>Medical concerns that should be addressed regarding possible exposures</a:t>
            </a:r>
          </a:p>
          <a:p>
            <a:pPr marL="457200" lvl="1" indent="0">
              <a:buNone/>
            </a:pPr>
            <a:endParaRPr lang="en-US" sz="12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ILER will be available to VA and DoD healthcare providers; epidemiologists and researchers; and VA disability evaluation and benefits determinations specialists. It will be used to improve internal processes and will not be available for individual access.</a:t>
            </a:r>
          </a:p>
        </p:txBody>
      </p:sp>
    </p:spTree>
    <p:extLst>
      <p:ext uri="{BB962C8B-B14F-4D97-AF65-F5344CB8AC3E}">
        <p14:creationId xmlns:p14="http://schemas.microsoft.com/office/powerpoint/2010/main" val="2242710195"/>
      </p:ext>
    </p:extLst>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99FCB3-B6A2-C693-0233-1769364FB4AA}"/>
              </a:ext>
            </a:extLst>
          </p:cNvPr>
          <p:cNvSpPr>
            <a:spLocks noGrp="1"/>
          </p:cNvSpPr>
          <p:nvPr>
            <p:ph idx="1"/>
          </p:nvPr>
        </p:nvSpPr>
        <p:spPr>
          <a:xfrm>
            <a:off x="838200" y="1694997"/>
            <a:ext cx="10515600" cy="4351338"/>
          </a:xfrm>
        </p:spPr>
        <p:txBody>
          <a:bodyPr/>
          <a:lstStyle/>
          <a:p>
            <a:pPr marL="0" indent="0">
              <a:buNone/>
            </a:pPr>
            <a:r>
              <a:rPr lang="en-US" sz="2400" dirty="0">
                <a:latin typeface="Arial" panose="020B0604020202020204" pitchFamily="34" charset="0"/>
                <a:cs typeface="Arial" panose="020B0604020202020204" pitchFamily="34" charset="0"/>
              </a:rPr>
              <a:t>There is now a requirement which requires the use of the Individual Longitudinal Exposure (ILER), ILER-like tool or similar database during claims adjudication.</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VA will establish a list of chemicals, substances and airborne hazards and presumes that a covered Veteran was exposed to the identified substances, chemicals and airborne hazards during qualified service.</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A medical nexus examination will be required for toxic exposure risk activities, unless the evidence of record is sufficient.</a:t>
            </a:r>
          </a:p>
          <a:p>
            <a:pPr marL="0" indent="0">
              <a:buNone/>
            </a:pPr>
            <a:endParaRPr lang="en-US" sz="2400" dirty="0"/>
          </a:p>
        </p:txBody>
      </p:sp>
      <p:sp>
        <p:nvSpPr>
          <p:cNvPr id="4" name="Slide Number Placeholder 3">
            <a:extLst>
              <a:ext uri="{FF2B5EF4-FFF2-40B4-BE49-F238E27FC236}">
                <a16:creationId xmlns:a16="http://schemas.microsoft.com/office/drawing/2014/main" id="{616DC7A2-7576-A9B0-DDEE-0A88A20FFD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4">
            <a:extLst>
              <a:ext uri="{FF2B5EF4-FFF2-40B4-BE49-F238E27FC236}">
                <a16:creationId xmlns:a16="http://schemas.microsoft.com/office/drawing/2014/main" id="{95FF6ACE-8570-BA3A-0A95-588CD0A7FAD0}"/>
              </a:ext>
            </a:extLst>
          </p:cNvPr>
          <p:cNvSpPr>
            <a:spLocks noGrp="1"/>
          </p:cNvSpPr>
          <p:nvPr>
            <p:ph type="title"/>
          </p:nvPr>
        </p:nvSpPr>
        <p:spPr>
          <a:xfrm>
            <a:off x="0" y="40480"/>
            <a:ext cx="9111343" cy="1175999"/>
          </a:xfrm>
        </p:spPr>
        <p:txBody>
          <a:bodyPr>
            <a:normAutofit fontScale="90000"/>
          </a:bodyPr>
          <a:lstStyle/>
          <a:p>
            <a:r>
              <a:rPr lang="en-US" sz="4000" dirty="0">
                <a:latin typeface="Arial" panose="020B0604020202020204" pitchFamily="34" charset="0"/>
                <a:cs typeface="Arial" panose="020B0604020202020204" pitchFamily="34" charset="0"/>
              </a:rPr>
              <a:t>Individual longitudinal Exposure Record</a:t>
            </a:r>
            <a:br>
              <a:rPr lang="en-US" sz="4000" dirty="0">
                <a:latin typeface="Arial" panose="020B0604020202020204" pitchFamily="34" charset="0"/>
                <a:cs typeface="Arial" panose="020B0604020202020204" pitchFamily="34" charset="0"/>
              </a:rPr>
            </a:br>
            <a:r>
              <a:rPr lang="en-US" sz="4000" dirty="0">
                <a:latin typeface="Arial" panose="020B0604020202020204" pitchFamily="34" charset="0"/>
                <a:cs typeface="Arial" panose="020B0604020202020204" pitchFamily="34" charset="0"/>
              </a:rPr>
              <a:t>(ILER)</a:t>
            </a:r>
          </a:p>
        </p:txBody>
      </p:sp>
    </p:spTree>
    <p:extLst>
      <p:ext uri="{BB962C8B-B14F-4D97-AF65-F5344CB8AC3E}">
        <p14:creationId xmlns:p14="http://schemas.microsoft.com/office/powerpoint/2010/main" val="2705801899"/>
      </p:ext>
    </p:extLst>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9B52B1-EAE3-AEB4-0350-7278730B3A9D}"/>
              </a:ext>
            </a:extLst>
          </p:cNvPr>
          <p:cNvSpPr>
            <a:spLocks noGrp="1"/>
          </p:cNvSpPr>
          <p:nvPr>
            <p:ph type="title"/>
          </p:nvPr>
        </p:nvSpPr>
        <p:spPr>
          <a:xfrm>
            <a:off x="0" y="681037"/>
            <a:ext cx="6629400" cy="590095"/>
          </a:xfrm>
        </p:spPr>
        <p:txBody>
          <a:bodyPr>
            <a:normAutofit fontScale="90000"/>
          </a:bodyPr>
          <a:lstStyle/>
          <a:p>
            <a:r>
              <a:rPr lang="en-US" dirty="0">
                <a:latin typeface="Arial" panose="020B0604020202020204" pitchFamily="34" charset="0"/>
                <a:cs typeface="Arial" panose="020B0604020202020204" pitchFamily="34" charset="0"/>
              </a:rPr>
              <a:t>Toxic Exposure Risk Activity</a:t>
            </a:r>
          </a:p>
        </p:txBody>
      </p:sp>
      <p:sp>
        <p:nvSpPr>
          <p:cNvPr id="7" name="Content Placeholder 1">
            <a:extLst>
              <a:ext uri="{FF2B5EF4-FFF2-40B4-BE49-F238E27FC236}">
                <a16:creationId xmlns:a16="http://schemas.microsoft.com/office/drawing/2014/main" id="{78A8E90A-28FA-A39F-6029-615B33509A8E}"/>
              </a:ext>
            </a:extLst>
          </p:cNvPr>
          <p:cNvSpPr txBox="1">
            <a:spLocks noGrp="1"/>
          </p:cNvSpPr>
          <p:nvPr>
            <p:ph idx="1"/>
          </p:nvPr>
        </p:nvSpPr>
        <p:spPr>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a:p>
            <a:pPr marL="0" indent="0">
              <a:buNone/>
            </a:pPr>
            <a:endParaRPr lang="en-US" sz="2600" dirty="0"/>
          </a:p>
          <a:p>
            <a:pPr marL="0" indent="0">
              <a:buNone/>
            </a:pPr>
            <a:r>
              <a:rPr lang="en-US" sz="2600" dirty="0"/>
              <a:t>Toxic exposure risk activity (TERA) is defined in 38 USC 1710(e)(4)(C) as any activity that requires a corresponding entry into an exposure tracking records system (as defined in Section 1119(c); or that the Secretary determines qualifies for purposes of this subsection when taking into account what is reasonably prudent to protect the health of Veterans</a:t>
            </a:r>
          </a:p>
          <a:p>
            <a:pPr marL="0" indent="0">
              <a:buNone/>
            </a:pPr>
            <a:endParaRPr lang="en-US" sz="2400" dirty="0"/>
          </a:p>
        </p:txBody>
      </p:sp>
      <p:sp>
        <p:nvSpPr>
          <p:cNvPr id="4" name="Slide Number Placeholder 3">
            <a:extLst>
              <a:ext uri="{FF2B5EF4-FFF2-40B4-BE49-F238E27FC236}">
                <a16:creationId xmlns:a16="http://schemas.microsoft.com/office/drawing/2014/main" id="{7DC7CEB9-3EB3-76DD-AEED-7F73A8155C0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5922638"/>
      </p:ext>
    </p:extLst>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615B2-F955-743A-3707-B48EF5BF9E0F}"/>
              </a:ext>
            </a:extLst>
          </p:cNvPr>
          <p:cNvSpPr>
            <a:spLocks noGrp="1"/>
          </p:cNvSpPr>
          <p:nvPr>
            <p:ph type="title"/>
          </p:nvPr>
        </p:nvSpPr>
        <p:spPr>
          <a:xfrm>
            <a:off x="0" y="610054"/>
            <a:ext cx="3995057" cy="598261"/>
          </a:xfrm>
        </p:spPr>
        <p:txBody>
          <a:bodyPr>
            <a:normAutofit fontScale="90000"/>
          </a:bodyPr>
          <a:lstStyle/>
          <a:p>
            <a:r>
              <a:rPr lang="en-US" dirty="0">
                <a:latin typeface="Arial" panose="020B0604020202020204" pitchFamily="34" charset="0"/>
                <a:cs typeface="Arial" panose="020B0604020202020204" pitchFamily="34" charset="0"/>
              </a:rPr>
              <a:t>Toxic Exposure</a:t>
            </a:r>
          </a:p>
        </p:txBody>
      </p:sp>
      <p:sp>
        <p:nvSpPr>
          <p:cNvPr id="6" name="Content Placeholder 1">
            <a:extLst>
              <a:ext uri="{FF2B5EF4-FFF2-40B4-BE49-F238E27FC236}">
                <a16:creationId xmlns:a16="http://schemas.microsoft.com/office/drawing/2014/main" id="{B53C5344-B6F3-72A0-1F8F-409336AC432F}"/>
              </a:ext>
            </a:extLst>
          </p:cNvPr>
          <p:cNvSpPr txBox="1">
            <a:spLocks noGrp="1"/>
          </p:cNvSpPr>
          <p:nvPr>
            <p:ph idx="1"/>
          </p:nvPr>
        </p:nvSpPr>
        <p:spPr>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600" dirty="0"/>
              <a:t>Toxic exposure is defined in 38 USC 101(37) to include, a toxic exposure risk activity (TERA), as defined in Section 1710(e)(4), and an exposure to a substance, chemical or airborne hazard identified in the list under section 1119(b)(2).</a:t>
            </a:r>
          </a:p>
          <a:p>
            <a:pPr marL="0" indent="0">
              <a:buNone/>
            </a:pPr>
            <a:endParaRPr lang="en-US" sz="1200" dirty="0"/>
          </a:p>
          <a:p>
            <a:pPr lvl="1"/>
            <a:r>
              <a:rPr lang="en-US" sz="2200" dirty="0"/>
              <a:t>38 USC 1710(e)(4) defines the terms Vietnam-era herbicide exposed, radiation exposed Veteran and TERA</a:t>
            </a:r>
          </a:p>
          <a:p>
            <a:pPr marL="457200" lvl="1" indent="0">
              <a:buNone/>
            </a:pPr>
            <a:endParaRPr lang="en-US" sz="1200" dirty="0"/>
          </a:p>
          <a:p>
            <a:pPr lvl="1"/>
            <a:r>
              <a:rPr lang="en-US" sz="2200" dirty="0"/>
              <a:t>38 USC 1119(b)(2) states the Secretary of VA shall establish and maintain a list that identifies substances, chemicals and airborne hazards that are appropriate for presumptions of specific toxic exposure for members who served in certain locations</a:t>
            </a:r>
          </a:p>
        </p:txBody>
      </p:sp>
      <p:sp>
        <p:nvSpPr>
          <p:cNvPr id="4" name="Slide Number Placeholder 3">
            <a:extLst>
              <a:ext uri="{FF2B5EF4-FFF2-40B4-BE49-F238E27FC236}">
                <a16:creationId xmlns:a16="http://schemas.microsoft.com/office/drawing/2014/main" id="{3CD4C6D7-176E-2D97-A199-20752F4980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124635"/>
      </p:ext>
    </p:extLst>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2C272D-5AFC-DBE5-F405-2D6722270959}"/>
              </a:ext>
            </a:extLst>
          </p:cNvPr>
          <p:cNvSpPr>
            <a:spLocks noGrp="1"/>
          </p:cNvSpPr>
          <p:nvPr>
            <p:ph type="title"/>
          </p:nvPr>
        </p:nvSpPr>
        <p:spPr>
          <a:xfrm>
            <a:off x="0" y="652991"/>
            <a:ext cx="5763986" cy="575733"/>
          </a:xfrm>
        </p:spPr>
        <p:txBody>
          <a:bodyPr>
            <a:normAutofit fontScale="90000"/>
          </a:bodyPr>
          <a:lstStyle/>
          <a:p>
            <a:r>
              <a:rPr lang="en-US" dirty="0">
                <a:latin typeface="Arial" panose="020B0604020202020204" pitchFamily="34" charset="0"/>
                <a:cs typeface="Arial" panose="020B0604020202020204" pitchFamily="34" charset="0"/>
              </a:rPr>
              <a:t>TERA Exception Job Aid</a:t>
            </a:r>
          </a:p>
        </p:txBody>
      </p:sp>
      <p:sp>
        <p:nvSpPr>
          <p:cNvPr id="2" name="Content Placeholder 1">
            <a:extLst>
              <a:ext uri="{FF2B5EF4-FFF2-40B4-BE49-F238E27FC236}">
                <a16:creationId xmlns:a16="http://schemas.microsoft.com/office/drawing/2014/main" id="{8F8102E9-087A-E127-FB5D-46A5B7CFA3C6}"/>
              </a:ext>
            </a:extLst>
          </p:cNvPr>
          <p:cNvSpPr>
            <a:spLocks noGrp="1"/>
          </p:cNvSpPr>
          <p:nvPr>
            <p:ph idx="1"/>
          </p:nvPr>
        </p:nvSpPr>
        <p:spPr>
          <a:xfrm>
            <a:off x="723900" y="1707620"/>
            <a:ext cx="10744200" cy="4831292"/>
          </a:xfrm>
        </p:spPr>
        <p:txBody>
          <a:bodyPr>
            <a:normAutofit/>
          </a:bodyPr>
          <a:lstStyle/>
          <a:p>
            <a:r>
              <a:rPr lang="en-US" sz="2400" dirty="0">
                <a:latin typeface="Arial" panose="020B0604020202020204" pitchFamily="34" charset="0"/>
                <a:cs typeface="Arial" panose="020B0604020202020204" pitchFamily="34" charset="0"/>
              </a:rPr>
              <a:t>38 U.S.C. § 1168(b) provides that the examination requirements for TERA-related claims do not apply if the Secretary determines there is no indication of an association between the disability claimed by the Veteran and participation in the TERA. </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At this time, claims processors should not order an examination based upon a TERA if one of the following exceptions applies.</a:t>
            </a:r>
          </a:p>
          <a:p>
            <a:endParaRPr lang="en-US" sz="1200" dirty="0">
              <a:latin typeface="Arial" panose="020B0604020202020204" pitchFamily="34" charset="0"/>
              <a:cs typeface="Arial" panose="020B0604020202020204" pitchFamily="34" charset="0"/>
            </a:endParaRPr>
          </a:p>
          <a:p>
            <a:pPr marL="914400" lvl="1" indent="-457200">
              <a:buFont typeface="+mj-lt"/>
              <a:buAutoNum type="arabicPeriod"/>
            </a:pPr>
            <a:r>
              <a:rPr lang="en-US" dirty="0">
                <a:latin typeface="Arial" panose="020B0604020202020204" pitchFamily="34" charset="0"/>
                <a:cs typeface="Arial" panose="020B0604020202020204" pitchFamily="34" charset="0"/>
              </a:rPr>
              <a:t>Non-presumptive claims based on physical trauma. The Veteran claims service connection for a non-presumptive disability that is based on physical trauma (e.g., blunt force trauma, trauma due to repetitive use, penetrating trauma). Note: Hearing loss is not considered a physical trauma under this exception.</a:t>
            </a:r>
          </a:p>
        </p:txBody>
      </p:sp>
      <p:sp>
        <p:nvSpPr>
          <p:cNvPr id="4" name="Slide Number Placeholder 3">
            <a:extLst>
              <a:ext uri="{FF2B5EF4-FFF2-40B4-BE49-F238E27FC236}">
                <a16:creationId xmlns:a16="http://schemas.microsoft.com/office/drawing/2014/main" id="{D73B73D6-BFDE-725E-C174-971CE953B96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2290791"/>
      </p:ext>
    </p:extLst>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5C3B0E-4953-F9DB-98FF-DE9A86E99C64}"/>
              </a:ext>
            </a:extLst>
          </p:cNvPr>
          <p:cNvSpPr>
            <a:spLocks noGrp="1"/>
          </p:cNvSpPr>
          <p:nvPr>
            <p:ph type="title"/>
          </p:nvPr>
        </p:nvSpPr>
        <p:spPr>
          <a:xfrm>
            <a:off x="0" y="582706"/>
            <a:ext cx="8395607" cy="663575"/>
          </a:xfrm>
        </p:spPr>
        <p:txBody>
          <a:bodyPr>
            <a:normAutofit fontScale="90000"/>
          </a:bodyPr>
          <a:lstStyle/>
          <a:p>
            <a:r>
              <a:rPr lang="en-US" dirty="0">
                <a:latin typeface="Arial" panose="020B0604020202020204" pitchFamily="34" charset="0"/>
                <a:cs typeface="Arial" panose="020B0604020202020204" pitchFamily="34" charset="0"/>
              </a:rPr>
              <a:t>TERA Exception Job Aid (continued)</a:t>
            </a:r>
          </a:p>
        </p:txBody>
      </p:sp>
      <p:sp>
        <p:nvSpPr>
          <p:cNvPr id="2" name="Content Placeholder 1">
            <a:extLst>
              <a:ext uri="{FF2B5EF4-FFF2-40B4-BE49-F238E27FC236}">
                <a16:creationId xmlns:a16="http://schemas.microsoft.com/office/drawing/2014/main" id="{A04C34D4-BD0E-4DF1-7967-AB353C6672FA}"/>
              </a:ext>
            </a:extLst>
          </p:cNvPr>
          <p:cNvSpPr>
            <a:spLocks noGrp="1"/>
          </p:cNvSpPr>
          <p:nvPr>
            <p:ph idx="1"/>
          </p:nvPr>
        </p:nvSpPr>
        <p:spPr>
          <a:xfrm>
            <a:off x="1129393" y="1393236"/>
            <a:ext cx="9933214" cy="4882058"/>
          </a:xfrm>
        </p:spPr>
        <p:txBody>
          <a:bodyPr/>
          <a:lstStyle/>
          <a:p>
            <a:pPr marL="0" indent="0">
              <a:buNone/>
            </a:pPr>
            <a:r>
              <a:rPr lang="en-US" sz="2400" dirty="0"/>
              <a:t>2. </a:t>
            </a:r>
            <a:r>
              <a:rPr lang="en-US" sz="2400" dirty="0">
                <a:latin typeface="Arial" panose="020B0604020202020204" pitchFamily="34" charset="0"/>
                <a:cs typeface="Arial" panose="020B0604020202020204" pitchFamily="34" charset="0"/>
              </a:rPr>
              <a:t>Mental disorders. This includes any condition contained in </a:t>
            </a:r>
          </a:p>
          <a:p>
            <a:pPr marL="0" indent="0">
              <a:buNone/>
            </a:pPr>
            <a:r>
              <a:rPr lang="en-US" sz="2400" dirty="0">
                <a:latin typeface="Arial" panose="020B0604020202020204" pitchFamily="34" charset="0"/>
                <a:cs typeface="Arial" panose="020B0604020202020204" pitchFamily="34" charset="0"/>
              </a:rPr>
              <a:t>38 C.F.R. § 4.130, the mental disorders section of the VA Schedule for Rating Disabilities. </a:t>
            </a:r>
          </a:p>
          <a:p>
            <a:pPr marL="0" indent="0">
              <a:buNone/>
            </a:pPr>
            <a:r>
              <a:rPr lang="en-US" sz="2400" dirty="0">
                <a:latin typeface="Arial" panose="020B0604020202020204" pitchFamily="34" charset="0"/>
                <a:cs typeface="Arial" panose="020B0604020202020204" pitchFamily="34" charset="0"/>
              </a:rPr>
              <a:t>Note: Toxic exposure can result in symptoms of neurobehavioral decline, like decreased memory and concentration. A diagnosis of a mental disorder should be considered on a direct or secondary basis.</a:t>
            </a:r>
          </a:p>
          <a:p>
            <a:pPr marL="0" indent="0">
              <a:buNone/>
            </a:pPr>
            <a:endParaRPr lang="en-US" sz="1200" dirty="0">
              <a:latin typeface="Arial" panose="020B0604020202020204" pitchFamily="34" charset="0"/>
              <a:cs typeface="Arial" panose="020B0604020202020204" pitchFamily="34" charset="0"/>
            </a:endParaRPr>
          </a:p>
          <a:p>
            <a:pPr marL="0" indent="0">
              <a:buNone/>
            </a:pPr>
            <a:r>
              <a:rPr lang="en-US" sz="2400" dirty="0">
                <a:latin typeface="Arial" panose="020B0604020202020204" pitchFamily="34" charset="0"/>
                <a:cs typeface="Arial" panose="020B0604020202020204" pitchFamily="34" charset="0"/>
              </a:rPr>
              <a:t>3. Conditions determined to have no positive association with herbicide exposure. These are conditions determined by the Secretary based on cumulative scientific data reported by the National Academies of Science since 1993 and are as follows</a:t>
            </a:r>
          </a:p>
        </p:txBody>
      </p:sp>
      <p:sp>
        <p:nvSpPr>
          <p:cNvPr id="4" name="Slide Number Placeholder 3">
            <a:extLst>
              <a:ext uri="{FF2B5EF4-FFF2-40B4-BE49-F238E27FC236}">
                <a16:creationId xmlns:a16="http://schemas.microsoft.com/office/drawing/2014/main" id="{4952B211-8859-8B78-C56A-779335FA2A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9253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99D69-D774-8189-9978-FE52C327C46C}"/>
              </a:ext>
            </a:extLst>
          </p:cNvPr>
          <p:cNvSpPr>
            <a:spLocks noGrp="1"/>
          </p:cNvSpPr>
          <p:nvPr>
            <p:ph type="title"/>
          </p:nvPr>
        </p:nvSpPr>
        <p:spPr/>
        <p:txBody>
          <a:bodyPr/>
          <a:lstStyle/>
          <a:p>
            <a:r>
              <a:rPr lang="en-US" dirty="0"/>
              <a:t>DMC Presentation Survey</a:t>
            </a:r>
          </a:p>
        </p:txBody>
      </p:sp>
      <p:sp>
        <p:nvSpPr>
          <p:cNvPr id="3" name="Slide Number Placeholder 2">
            <a:extLst>
              <a:ext uri="{FF2B5EF4-FFF2-40B4-BE49-F238E27FC236}">
                <a16:creationId xmlns:a16="http://schemas.microsoft.com/office/drawing/2014/main" id="{F2597652-7C8C-4EF2-5640-F3F4E99170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4" name="Content Placeholder 2">
            <a:extLst>
              <a:ext uri="{FF2B5EF4-FFF2-40B4-BE49-F238E27FC236}">
                <a16:creationId xmlns:a16="http://schemas.microsoft.com/office/drawing/2014/main" id="{60BE803C-ABB6-84AD-417C-9456AB0B0911}"/>
              </a:ext>
            </a:extLst>
          </p:cNvPr>
          <p:cNvSpPr txBox="1">
            <a:spLocks/>
          </p:cNvSpPr>
          <p:nvPr/>
        </p:nvSpPr>
        <p:spPr>
          <a:xfrm>
            <a:off x="1003300" y="1219200"/>
            <a:ext cx="10185400" cy="4935634"/>
          </a:xfrm>
          <a:prstGeom prst="rect">
            <a:avLst/>
          </a:prstGeom>
        </p:spPr>
        <p:txBody>
          <a:bodyPr vert="horz" lIns="112316" tIns="56158" rIns="112316" bIns="56158" rtlCol="0">
            <a:normAutofit/>
          </a:bodyPr>
          <a:lstStyle>
            <a:lvl1pPr marL="421173" indent="-421173" algn="l" defTabSz="561565" rtl="0" eaLnBrk="1" latinLnBrk="0" hangingPunct="1">
              <a:spcBef>
                <a:spcPct val="20000"/>
              </a:spcBef>
              <a:buFont typeface="Arial"/>
              <a:buChar char="•"/>
              <a:defRPr sz="3900" kern="1200">
                <a:solidFill>
                  <a:schemeClr val="tx1"/>
                </a:solidFill>
                <a:latin typeface="+mn-lt"/>
                <a:ea typeface="+mn-ea"/>
                <a:cs typeface="+mn-cs"/>
              </a:defRPr>
            </a:lvl1pPr>
            <a:lvl2pPr marL="912543" indent="-350978" algn="l" defTabSz="561565" rtl="0" eaLnBrk="1" latinLnBrk="0" hangingPunct="1">
              <a:spcBef>
                <a:spcPct val="20000"/>
              </a:spcBef>
              <a:buFont typeface="Arial"/>
              <a:buChar char="–"/>
              <a:defRPr sz="3400" kern="1200">
                <a:solidFill>
                  <a:schemeClr val="tx1"/>
                </a:solidFill>
                <a:latin typeface="+mn-lt"/>
                <a:ea typeface="+mn-ea"/>
                <a:cs typeface="+mn-cs"/>
              </a:defRPr>
            </a:lvl2pPr>
            <a:lvl3pPr marL="1403912" indent="-280782" algn="l" defTabSz="561565" rtl="0" eaLnBrk="1" latinLnBrk="0" hangingPunct="1">
              <a:spcBef>
                <a:spcPct val="20000"/>
              </a:spcBef>
              <a:buFont typeface="Arial"/>
              <a:buChar char="•"/>
              <a:defRPr sz="2900" kern="1200">
                <a:solidFill>
                  <a:schemeClr val="tx1"/>
                </a:solidFill>
                <a:latin typeface="+mn-lt"/>
                <a:ea typeface="+mn-ea"/>
                <a:cs typeface="+mn-cs"/>
              </a:defRPr>
            </a:lvl3pPr>
            <a:lvl4pPr marL="1965478" indent="-280782" algn="l" defTabSz="561565" rtl="0" eaLnBrk="1" latinLnBrk="0" hangingPunct="1">
              <a:spcBef>
                <a:spcPct val="20000"/>
              </a:spcBef>
              <a:buFont typeface="Arial"/>
              <a:buChar char="–"/>
              <a:defRPr sz="2500" kern="1200">
                <a:solidFill>
                  <a:schemeClr val="tx1"/>
                </a:solidFill>
                <a:latin typeface="+mn-lt"/>
                <a:ea typeface="+mn-ea"/>
                <a:cs typeface="+mn-cs"/>
              </a:defRPr>
            </a:lvl4pPr>
            <a:lvl5pPr marL="2527041" indent="-280782" algn="l" defTabSz="561565" rtl="0" eaLnBrk="1" latinLnBrk="0" hangingPunct="1">
              <a:spcBef>
                <a:spcPct val="20000"/>
              </a:spcBef>
              <a:buFont typeface="Arial"/>
              <a:buChar char="»"/>
              <a:defRPr sz="2500" kern="1200">
                <a:solidFill>
                  <a:schemeClr val="tx1"/>
                </a:solidFill>
                <a:latin typeface="+mn-lt"/>
                <a:ea typeface="+mn-ea"/>
                <a:cs typeface="+mn-cs"/>
              </a:defRPr>
            </a:lvl5pPr>
            <a:lvl6pPr marL="3088605" indent="-280782" algn="l" defTabSz="561565" rtl="0" eaLnBrk="1" latinLnBrk="0" hangingPunct="1">
              <a:spcBef>
                <a:spcPct val="20000"/>
              </a:spcBef>
              <a:buFont typeface="Arial"/>
              <a:buChar char="•"/>
              <a:defRPr sz="2500" kern="1200">
                <a:solidFill>
                  <a:schemeClr val="tx1"/>
                </a:solidFill>
                <a:latin typeface="+mn-lt"/>
                <a:ea typeface="+mn-ea"/>
                <a:cs typeface="+mn-cs"/>
              </a:defRPr>
            </a:lvl6pPr>
            <a:lvl7pPr marL="3650171" indent="-280782" algn="l" defTabSz="561565" rtl="0" eaLnBrk="1" latinLnBrk="0" hangingPunct="1">
              <a:spcBef>
                <a:spcPct val="20000"/>
              </a:spcBef>
              <a:buFont typeface="Arial"/>
              <a:buChar char="•"/>
              <a:defRPr sz="2500" kern="1200">
                <a:solidFill>
                  <a:schemeClr val="tx1"/>
                </a:solidFill>
                <a:latin typeface="+mn-lt"/>
                <a:ea typeface="+mn-ea"/>
                <a:cs typeface="+mn-cs"/>
              </a:defRPr>
            </a:lvl7pPr>
            <a:lvl8pPr marL="4211736" indent="-280782" algn="l" defTabSz="561565" rtl="0" eaLnBrk="1" latinLnBrk="0" hangingPunct="1">
              <a:spcBef>
                <a:spcPct val="20000"/>
              </a:spcBef>
              <a:buFont typeface="Arial"/>
              <a:buChar char="•"/>
              <a:defRPr sz="2500" kern="1200">
                <a:solidFill>
                  <a:schemeClr val="tx1"/>
                </a:solidFill>
                <a:latin typeface="+mn-lt"/>
                <a:ea typeface="+mn-ea"/>
                <a:cs typeface="+mn-cs"/>
              </a:defRPr>
            </a:lvl8pPr>
            <a:lvl9pPr marL="4773299" indent="-280782" algn="l" defTabSz="561565" rtl="0" eaLnBrk="1" latinLnBrk="0" hangingPunct="1">
              <a:spcBef>
                <a:spcPct val="20000"/>
              </a:spcBef>
              <a:buFont typeface="Arial"/>
              <a:buChar char="•"/>
              <a:defRPr sz="2500" kern="1200">
                <a:solidFill>
                  <a:schemeClr val="tx1"/>
                </a:solidFill>
                <a:latin typeface="+mn-lt"/>
                <a:ea typeface="+mn-ea"/>
                <a:cs typeface="+mn-cs"/>
              </a:defRPr>
            </a:lvl9pPr>
          </a:lstStyle>
          <a:p>
            <a:pPr marL="0" marR="0" lvl="0" indent="0" algn="l" defTabSz="561565" rtl="0" eaLnBrk="1" fontAlgn="auto" latinLnBrk="0" hangingPunct="1">
              <a:lnSpc>
                <a:spcPct val="120000"/>
              </a:lnSpc>
              <a:spcBef>
                <a:spcPct val="20000"/>
              </a:spcBef>
              <a:spcAft>
                <a:spcPts val="0"/>
              </a:spcAft>
              <a:buClrTx/>
              <a:buSzTx/>
              <a:buFont typeface="Arial"/>
              <a:buNone/>
              <a:tabLst/>
              <a:defRPr/>
            </a:pPr>
            <a:endParaRPr kumimoji="0" lang="en-US" sz="24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0" marR="0" lvl="0" indent="0" algn="ctr" defTabSz="561565" rtl="0" eaLnBrk="1" fontAlgn="auto" latinLnBrk="0" hangingPunct="1">
              <a:lnSpc>
                <a:spcPct val="100000"/>
              </a:lnSpc>
              <a:spcBef>
                <a:spcPct val="20000"/>
              </a:spcBef>
              <a:spcAft>
                <a:spcPts val="0"/>
              </a:spcAft>
              <a:buClrTx/>
              <a:buSzTx/>
              <a:buFont typeface="Arial"/>
              <a:buNone/>
              <a:tabLst/>
              <a:defRPr/>
            </a:pP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DMC values your time and feedback on our presentation.  We would appreciate it if you’re able to complete the survey below.</a:t>
            </a:r>
            <a:endParaRPr kumimoji="0" lang="en-US" sz="21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a:p>
            <a:pPr marL="912543" marR="0" lvl="1" indent="-421173" algn="ctr" defTabSz="561565" rtl="0" eaLnBrk="1" fontAlgn="auto" latinLnBrk="0" hangingPunct="1">
              <a:lnSpc>
                <a:spcPct val="100000"/>
              </a:lnSpc>
              <a:spcBef>
                <a:spcPct val="20000"/>
              </a:spcBef>
              <a:spcAft>
                <a:spcPts val="0"/>
              </a:spcAft>
              <a:buClrTx/>
              <a:buSzTx/>
              <a:buFont typeface="Arial"/>
              <a:buChar char="•"/>
              <a:tabLst/>
              <a:defRPr/>
            </a:pPr>
            <a:endParaRPr kumimoji="0" lang="en-US" sz="2400" b="1" i="0"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a:p>
            <a:pPr marL="491370" marR="0" lvl="1" indent="0" algn="ctr" defTabSz="561565" rtl="0" eaLnBrk="1" fontAlgn="auto" latinLnBrk="0" hangingPunct="1">
              <a:lnSpc>
                <a:spcPct val="100000"/>
              </a:lnSpc>
              <a:spcBef>
                <a:spcPct val="20000"/>
              </a:spcBef>
              <a:spcAft>
                <a:spcPts val="0"/>
              </a:spcAft>
              <a:buClrTx/>
              <a:buSzTx/>
              <a:buFont typeface="Arial"/>
              <a:buNone/>
              <a:tabLst/>
              <a:defRPr/>
            </a:pPr>
            <a:r>
              <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hlinkClick r:id="rId3"/>
              </a:rPr>
              <a:t>https://www.surveymonkey.com/r/DMCVSO</a:t>
            </a:r>
            <a:endParaRPr kumimoji="0" lang="en-US" sz="3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91370" marR="0" lvl="1" indent="0" algn="l" defTabSz="561565" rtl="0" eaLnBrk="1" fontAlgn="auto" latinLnBrk="0" hangingPunct="1">
              <a:lnSpc>
                <a:spcPct val="100000"/>
              </a:lnSpc>
              <a:spcBef>
                <a:spcPct val="20000"/>
              </a:spcBef>
              <a:spcAft>
                <a:spcPts val="0"/>
              </a:spcAft>
              <a:buClrTx/>
              <a:buSzTx/>
              <a:buFont typeface="Arial"/>
              <a:buNone/>
              <a:tabLst/>
              <a:defRPr/>
            </a:pPr>
            <a:endParaRPr kumimoji="0" lang="en-US" sz="3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561565" rtl="0" eaLnBrk="1" fontAlgn="auto" latinLnBrk="0" hangingPunct="1">
              <a:lnSpc>
                <a:spcPct val="100000"/>
              </a:lnSpc>
              <a:spcBef>
                <a:spcPct val="20000"/>
              </a:spcBef>
              <a:spcAft>
                <a:spcPts val="0"/>
              </a:spcAft>
              <a:buClrTx/>
              <a:buSzTx/>
              <a:buFont typeface="Arial"/>
              <a:buNone/>
              <a:tabLst/>
              <a:defRPr/>
            </a:pPr>
            <a:endParaRPr kumimoji="0" lang="en-US" sz="39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3721F0D4-9CDF-9F10-C92F-13B19286AF33}"/>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228600" y="3687017"/>
            <a:ext cx="2467285" cy="2463888"/>
          </a:xfrm>
          <a:prstGeom prst="rect">
            <a:avLst/>
          </a:prstGeom>
          <a:noFill/>
          <a:ln>
            <a:noFill/>
          </a:ln>
        </p:spPr>
      </p:pic>
      <p:pic>
        <p:nvPicPr>
          <p:cNvPr id="8" name="Picture 7">
            <a:extLst>
              <a:ext uri="{FF2B5EF4-FFF2-40B4-BE49-F238E27FC236}">
                <a16:creationId xmlns:a16="http://schemas.microsoft.com/office/drawing/2014/main" id="{D10E903C-2999-51A4-C766-63DA35845205}"/>
              </a:ext>
            </a:extLst>
          </p:cNvPr>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461479" y="3687017"/>
            <a:ext cx="2467285" cy="2463888"/>
          </a:xfrm>
          <a:prstGeom prst="rect">
            <a:avLst/>
          </a:prstGeom>
          <a:noFill/>
          <a:ln>
            <a:noFill/>
          </a:ln>
        </p:spPr>
      </p:pic>
    </p:spTree>
    <p:extLst>
      <p:ext uri="{BB962C8B-B14F-4D97-AF65-F5344CB8AC3E}">
        <p14:creationId xmlns:p14="http://schemas.microsoft.com/office/powerpoint/2010/main" val="3685622723"/>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A3B1B-A9E2-BE12-2EFB-6117A18BC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A1B4CBF1-B9B0-BB59-BB71-C69A3BF36914}"/>
              </a:ext>
            </a:extLst>
          </p:cNvPr>
          <p:cNvSpPr txBox="1"/>
          <p:nvPr/>
        </p:nvSpPr>
        <p:spPr>
          <a:xfrm>
            <a:off x="1062718" y="1905506"/>
            <a:ext cx="1006656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4. Claims for disabilities that manifested during military service or with an etiology not associated with toxic exposure. This exception applies to conditions that manifested during service for which a medical nexus opinion would not be needed to decide service connection on a direct basis (evidence of chronicity or continuity is of record) and to claims where the evidence of record indicates that the claimed condition is clearly related to an etiology that is not associated with toxic exposure (to include post-service)</a:t>
            </a:r>
          </a:p>
        </p:txBody>
      </p:sp>
    </p:spTree>
    <p:extLst>
      <p:ext uri="{BB962C8B-B14F-4D97-AF65-F5344CB8AC3E}">
        <p14:creationId xmlns:p14="http://schemas.microsoft.com/office/powerpoint/2010/main" val="1714959632"/>
      </p:ext>
    </p:extLst>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BA3B1B-A9E2-BE12-2EFB-6117A18BCF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1">
            <a:extLst>
              <a:ext uri="{FF2B5EF4-FFF2-40B4-BE49-F238E27FC236}">
                <a16:creationId xmlns:a16="http://schemas.microsoft.com/office/drawing/2014/main" id="{E4A5C2B9-D1AA-DF82-B889-F26AB9AB10C0}"/>
              </a:ext>
            </a:extLst>
          </p:cNvPr>
          <p:cNvSpPr txBox="1">
            <a:spLocks/>
          </p:cNvSpPr>
          <p:nvPr/>
        </p:nvSpPr>
        <p:spPr>
          <a:xfrm>
            <a:off x="930890" y="1656854"/>
            <a:ext cx="10562306" cy="488205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Important: </a:t>
            </a: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Claims processors must liberally apply reasonable doubt when determining if this exception applies. When there is an approximate balance of evidence, they should err on the side of caution and request the TERA disability examination and medical nexus opinion.</a:t>
            </a:r>
          </a:p>
        </p:txBody>
      </p:sp>
    </p:spTree>
    <p:extLst>
      <p:ext uri="{BB962C8B-B14F-4D97-AF65-F5344CB8AC3E}">
        <p14:creationId xmlns:p14="http://schemas.microsoft.com/office/powerpoint/2010/main" val="1483054903"/>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5B5D9AB-B719-8A64-D52F-A6E078772CA1}"/>
              </a:ext>
            </a:extLst>
          </p:cNvPr>
          <p:cNvSpPr>
            <a:spLocks noGrp="1"/>
          </p:cNvSpPr>
          <p:nvPr>
            <p:ph type="title"/>
          </p:nvPr>
        </p:nvSpPr>
        <p:spPr>
          <a:xfrm>
            <a:off x="0" y="332469"/>
            <a:ext cx="8156121" cy="777874"/>
          </a:xfrm>
        </p:spPr>
        <p:txBody>
          <a:bodyPr>
            <a:noAutofit/>
          </a:bodyPr>
          <a:lstStyle/>
          <a:p>
            <a:r>
              <a:rPr lang="en-US" sz="3400" dirty="0">
                <a:latin typeface="Arial" panose="020B0604020202020204" pitchFamily="34" charset="0"/>
                <a:cs typeface="Arial" panose="020B0604020202020204" pitchFamily="34" charset="0"/>
              </a:rPr>
              <a:t>TERA Exception Job Aid –</a:t>
            </a:r>
            <a:br>
              <a:rPr lang="en-US" sz="3400" dirty="0">
                <a:latin typeface="Arial" panose="020B0604020202020204" pitchFamily="34" charset="0"/>
                <a:cs typeface="Arial" panose="020B0604020202020204" pitchFamily="34" charset="0"/>
              </a:rPr>
            </a:br>
            <a:r>
              <a:rPr lang="en-US" sz="3400" dirty="0">
                <a:latin typeface="Arial" panose="020B0604020202020204" pitchFamily="34" charset="0"/>
                <a:cs typeface="Arial" panose="020B0604020202020204" pitchFamily="34" charset="0"/>
              </a:rPr>
              <a:t>Malignant conditions (Cancers)</a:t>
            </a:r>
          </a:p>
        </p:txBody>
      </p:sp>
      <p:sp>
        <p:nvSpPr>
          <p:cNvPr id="2" name="Content Placeholder 1">
            <a:extLst>
              <a:ext uri="{FF2B5EF4-FFF2-40B4-BE49-F238E27FC236}">
                <a16:creationId xmlns:a16="http://schemas.microsoft.com/office/drawing/2014/main" id="{14ECD2EE-79D2-07B4-1D04-26C5C9026D7D}"/>
              </a:ext>
            </a:extLst>
          </p:cNvPr>
          <p:cNvSpPr>
            <a:spLocks noGrp="1"/>
          </p:cNvSpPr>
          <p:nvPr>
            <p:ph sz="half" idx="1"/>
          </p:nvPr>
        </p:nvSpPr>
        <p:spPr/>
        <p:txBody>
          <a:bodyPr/>
          <a:lstStyle/>
          <a:p>
            <a:r>
              <a:rPr lang="en-US" sz="1800" dirty="0"/>
              <a:t> </a:t>
            </a:r>
            <a:r>
              <a:rPr lang="en-US" sz="2000" dirty="0">
                <a:latin typeface="Arial" panose="020B0604020202020204" pitchFamily="34" charset="0"/>
                <a:cs typeface="Arial" panose="020B0604020202020204" pitchFamily="34" charset="0"/>
              </a:rPr>
              <a:t>Melanoma</a:t>
            </a:r>
          </a:p>
          <a:p>
            <a:r>
              <a:rPr lang="en-US" sz="2000" dirty="0">
                <a:latin typeface="Arial" panose="020B0604020202020204" pitchFamily="34" charset="0"/>
                <a:cs typeface="Arial" panose="020B0604020202020204" pitchFamily="34" charset="0"/>
              </a:rPr>
              <a:t> Nonmelanoma skin cancer (basal cell and squamous cell)</a:t>
            </a:r>
          </a:p>
          <a:p>
            <a:r>
              <a:rPr lang="en-US" sz="2000" dirty="0">
                <a:latin typeface="Arial" panose="020B0604020202020204" pitchFamily="34" charset="0"/>
                <a:cs typeface="Arial" panose="020B0604020202020204" pitchFamily="34" charset="0"/>
              </a:rPr>
              <a:t> Hepatobiliary cancers (liver, gallbladder, and bile ducts), and pancreatic cancer</a:t>
            </a:r>
          </a:p>
          <a:p>
            <a:r>
              <a:rPr lang="en-US" sz="2000" dirty="0">
                <a:latin typeface="Arial" panose="020B0604020202020204" pitchFamily="34" charset="0"/>
                <a:cs typeface="Arial" panose="020B0604020202020204" pitchFamily="34" charset="0"/>
              </a:rPr>
              <a:t>Cancers of the pleura, mediastinum, and other unspecified sites within the respiratory system and intrathoracic organs</a:t>
            </a:r>
          </a:p>
        </p:txBody>
      </p:sp>
      <p:sp>
        <p:nvSpPr>
          <p:cNvPr id="3" name="Content Placeholder 2">
            <a:extLst>
              <a:ext uri="{FF2B5EF4-FFF2-40B4-BE49-F238E27FC236}">
                <a16:creationId xmlns:a16="http://schemas.microsoft.com/office/drawing/2014/main" id="{24D00317-7BBE-87B6-BFF4-3844E69E66E7}"/>
              </a:ext>
            </a:extLst>
          </p:cNvPr>
          <p:cNvSpPr>
            <a:spLocks noGrp="1"/>
          </p:cNvSpPr>
          <p:nvPr>
            <p:ph sz="half" idx="2"/>
          </p:nvPr>
        </p:nvSpPr>
        <p:spPr/>
        <p:txBody>
          <a:bodyPr>
            <a:normAutofit/>
          </a:bodyPr>
          <a:lstStyle/>
          <a:p>
            <a:r>
              <a:rPr lang="en-US" sz="2000" dirty="0">
                <a:latin typeface="Arial" panose="020B0604020202020204" pitchFamily="34" charset="0"/>
                <a:cs typeface="Arial" panose="020B0604020202020204" pitchFamily="34" charset="0"/>
              </a:rPr>
              <a:t>Bone and connective tissue cancer</a:t>
            </a:r>
          </a:p>
          <a:p>
            <a:r>
              <a:rPr lang="en-US" sz="2000" dirty="0">
                <a:latin typeface="Arial" panose="020B0604020202020204" pitchFamily="34" charset="0"/>
                <a:cs typeface="Arial" panose="020B0604020202020204" pitchFamily="34" charset="0"/>
              </a:rPr>
              <a:t>Endocrine cancers (including thyroid and thymus)</a:t>
            </a:r>
          </a:p>
          <a:p>
            <a:r>
              <a:rPr lang="en-US" sz="2000" dirty="0">
                <a:latin typeface="Arial" panose="020B0604020202020204" pitchFamily="34" charset="0"/>
                <a:cs typeface="Arial" panose="020B0604020202020204" pitchFamily="34" charset="0"/>
              </a:rPr>
              <a:t>Cancers of the reproductive organs (cervix, uterus, ovary, testes, and penis; excluding prostate)</a:t>
            </a:r>
          </a:p>
          <a:p>
            <a:r>
              <a:rPr lang="en-US" sz="2000" dirty="0">
                <a:latin typeface="Arial" panose="020B0604020202020204" pitchFamily="34" charset="0"/>
                <a:cs typeface="Arial" panose="020B0604020202020204" pitchFamily="34" charset="0"/>
              </a:rPr>
              <a:t>Cancers of the digestive organs (esophageal cancer; stomach cancer; colorectal cancer (including small intestine and anus))</a:t>
            </a:r>
          </a:p>
        </p:txBody>
      </p:sp>
      <p:sp>
        <p:nvSpPr>
          <p:cNvPr id="4" name="Slide Number Placeholder 3">
            <a:extLst>
              <a:ext uri="{FF2B5EF4-FFF2-40B4-BE49-F238E27FC236}">
                <a16:creationId xmlns:a16="http://schemas.microsoft.com/office/drawing/2014/main" id="{E5536457-CB7E-8620-E598-20ED9A126EB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6117347"/>
      </p:ext>
    </p:extLst>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4">
            <a:extLst>
              <a:ext uri="{FF2B5EF4-FFF2-40B4-BE49-F238E27FC236}">
                <a16:creationId xmlns:a16="http://schemas.microsoft.com/office/drawing/2014/main" id="{8AEDDEC1-28AD-6E87-66BB-276DB8F50CF2}"/>
              </a:ext>
            </a:extLst>
          </p:cNvPr>
          <p:cNvSpPr>
            <a:spLocks noGrp="1"/>
          </p:cNvSpPr>
          <p:nvPr>
            <p:ph type="title"/>
          </p:nvPr>
        </p:nvSpPr>
        <p:spPr>
          <a:xfrm>
            <a:off x="0" y="356961"/>
            <a:ext cx="8411936" cy="875846"/>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400" b="0" dirty="0"/>
              <a:t>TERA Exception Job Aid –</a:t>
            </a:r>
            <a:br>
              <a:rPr lang="en-US" sz="3400" b="0" dirty="0"/>
            </a:br>
            <a:r>
              <a:rPr lang="en-US" sz="3400" b="0" dirty="0"/>
              <a:t>Malignant conditions (Cancers) continued</a:t>
            </a:r>
          </a:p>
        </p:txBody>
      </p:sp>
      <p:sp>
        <p:nvSpPr>
          <p:cNvPr id="2" name="Content Placeholder 1">
            <a:extLst>
              <a:ext uri="{FF2B5EF4-FFF2-40B4-BE49-F238E27FC236}">
                <a16:creationId xmlns:a16="http://schemas.microsoft.com/office/drawing/2014/main" id="{3F69FA94-F958-53E1-0558-B855EA2AB561}"/>
              </a:ext>
            </a:extLst>
          </p:cNvPr>
          <p:cNvSpPr>
            <a:spLocks noGrp="1"/>
          </p:cNvSpPr>
          <p:nvPr>
            <p:ph sz="half" idx="1"/>
          </p:nvPr>
        </p:nvSpPr>
        <p:spPr>
          <a:xfrm>
            <a:off x="2008948" y="1945524"/>
            <a:ext cx="8174103" cy="3606193"/>
          </a:xfrm>
        </p:spPr>
        <p:txBody>
          <a:bodyPr>
            <a:normAutofit/>
          </a:bodyPr>
          <a:lstStyle/>
          <a:p>
            <a:r>
              <a:rPr lang="en-US" sz="2400" dirty="0">
                <a:latin typeface="Arial" panose="020B0604020202020204" pitchFamily="34" charset="0"/>
                <a:cs typeface="Arial" panose="020B0604020202020204" pitchFamily="34" charset="0"/>
              </a:rPr>
              <a:t>Renal cancer (kidney and renal pelvis) </a:t>
            </a:r>
          </a:p>
          <a:p>
            <a:r>
              <a:rPr lang="en-US" sz="2400" dirty="0">
                <a:latin typeface="Arial" panose="020B0604020202020204" pitchFamily="34" charset="0"/>
                <a:cs typeface="Arial" panose="020B0604020202020204" pitchFamily="34" charset="0"/>
              </a:rPr>
              <a:t>Cancers of the brain and nervous system (including eye)• </a:t>
            </a:r>
          </a:p>
          <a:p>
            <a:r>
              <a:rPr lang="en-US" sz="2400" dirty="0">
                <a:latin typeface="Arial" panose="020B0604020202020204" pitchFamily="34" charset="0"/>
                <a:cs typeface="Arial" panose="020B0604020202020204" pitchFamily="34" charset="0"/>
              </a:rPr>
              <a:t>Leukemia (other than all chronic B-cell leukemias including chronic lymphocytic leukemia and hairy cell leukemia)</a:t>
            </a:r>
          </a:p>
          <a:p>
            <a:r>
              <a:rPr lang="en-US" sz="2400" dirty="0">
                <a:latin typeface="Arial" panose="020B0604020202020204" pitchFamily="34" charset="0"/>
                <a:cs typeface="Arial" panose="020B0604020202020204" pitchFamily="34" charset="0"/>
              </a:rPr>
              <a:t>Cancers of the oral cavity (including lips and tongue), pharynx (including tonsils), and nasal cavity (including ears and sinuses)</a:t>
            </a:r>
          </a:p>
        </p:txBody>
      </p:sp>
      <p:sp>
        <p:nvSpPr>
          <p:cNvPr id="4" name="Slide Number Placeholder 3">
            <a:extLst>
              <a:ext uri="{FF2B5EF4-FFF2-40B4-BE49-F238E27FC236}">
                <a16:creationId xmlns:a16="http://schemas.microsoft.com/office/drawing/2014/main" id="{9041C805-4E63-2225-6115-24E2B0570B0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763398"/>
      </p:ext>
    </p:extLst>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85690C-F55C-1899-2588-AD0FFFC8002F}"/>
              </a:ext>
            </a:extLst>
          </p:cNvPr>
          <p:cNvSpPr>
            <a:spLocks noGrp="1"/>
          </p:cNvSpPr>
          <p:nvPr>
            <p:ph type="title"/>
          </p:nvPr>
        </p:nvSpPr>
        <p:spPr>
          <a:xfrm>
            <a:off x="0" y="296182"/>
            <a:ext cx="8213271" cy="900339"/>
          </a:xfrm>
        </p:spPr>
        <p:txBody>
          <a:bodyPr>
            <a:normAutofit fontScale="90000"/>
          </a:bodyPr>
          <a:lstStyle/>
          <a:p>
            <a:r>
              <a:rPr lang="en-US" dirty="0">
                <a:latin typeface="Arial" panose="020B0604020202020204" pitchFamily="34" charset="0"/>
                <a:cs typeface="Arial" panose="020B0604020202020204" pitchFamily="34" charset="0"/>
              </a:rPr>
              <a:t>TERA Exception</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Non-Malignant Conditions</a:t>
            </a:r>
          </a:p>
        </p:txBody>
      </p:sp>
      <p:sp>
        <p:nvSpPr>
          <p:cNvPr id="2" name="Content Placeholder 1">
            <a:extLst>
              <a:ext uri="{FF2B5EF4-FFF2-40B4-BE49-F238E27FC236}">
                <a16:creationId xmlns:a16="http://schemas.microsoft.com/office/drawing/2014/main" id="{BA34C052-DEC8-EE76-6007-7CC4E36AA0B5}"/>
              </a:ext>
            </a:extLst>
          </p:cNvPr>
          <p:cNvSpPr>
            <a:spLocks noGrp="1"/>
          </p:cNvSpPr>
          <p:nvPr>
            <p:ph sz="half" idx="1"/>
          </p:nvPr>
        </p:nvSpPr>
        <p:spPr>
          <a:xfrm>
            <a:off x="838200" y="1822450"/>
            <a:ext cx="5181600" cy="4351338"/>
          </a:xfrm>
        </p:spPr>
        <p:txBody>
          <a:bodyPr>
            <a:normAutofit/>
          </a:bodyPr>
          <a:lstStyle/>
          <a:p>
            <a:r>
              <a:rPr lang="en-US" sz="2000" dirty="0">
                <a:latin typeface="Arial" panose="020B0604020202020204" pitchFamily="34" charset="0"/>
                <a:cs typeface="Arial" panose="020B0604020202020204" pitchFamily="34" charset="0"/>
              </a:rPr>
              <a:t>Osteoporosis</a:t>
            </a:r>
          </a:p>
          <a:p>
            <a:r>
              <a:rPr lang="en-US" sz="2000" dirty="0">
                <a:latin typeface="Arial" panose="020B0604020202020204" pitchFamily="34" charset="0"/>
                <a:cs typeface="Arial" panose="020B0604020202020204" pitchFamily="34" charset="0"/>
              </a:rPr>
              <a:t> Farmer’s lung</a:t>
            </a:r>
          </a:p>
          <a:p>
            <a:r>
              <a:rPr lang="en-US" sz="2000" dirty="0">
                <a:latin typeface="Arial" panose="020B0604020202020204" pitchFamily="34" charset="0"/>
                <a:cs typeface="Arial" panose="020B0604020202020204" pitchFamily="34" charset="0"/>
              </a:rPr>
              <a:t>Chronic obstructive pulmonary disease</a:t>
            </a:r>
          </a:p>
          <a:p>
            <a:r>
              <a:rPr lang="en-US" sz="2000" dirty="0">
                <a:latin typeface="Arial" panose="020B0604020202020204" pitchFamily="34" charset="0"/>
                <a:cs typeface="Arial" panose="020B0604020202020204" pitchFamily="34" charset="0"/>
              </a:rPr>
              <a:t>Immune system disorders (immune suppression, allergy, and autoimmunity)</a:t>
            </a:r>
          </a:p>
          <a:p>
            <a:r>
              <a:rPr lang="en-US" sz="2000" dirty="0">
                <a:latin typeface="Arial" panose="020B0604020202020204" pitchFamily="34" charset="0"/>
                <a:cs typeface="Arial" panose="020B0604020202020204" pitchFamily="34" charset="0"/>
              </a:rPr>
              <a:t>Neurodegenerative diseases (including amyotrophic lateral sclerosis (ALS) but excluding Parkinson's disease and Parkinsonism)</a:t>
            </a:r>
          </a:p>
        </p:txBody>
      </p:sp>
      <p:sp>
        <p:nvSpPr>
          <p:cNvPr id="6" name="Content Placeholder 5">
            <a:extLst>
              <a:ext uri="{FF2B5EF4-FFF2-40B4-BE49-F238E27FC236}">
                <a16:creationId xmlns:a16="http://schemas.microsoft.com/office/drawing/2014/main" id="{9A4B3960-B86E-2282-7F52-4A1C4135D645}"/>
              </a:ext>
            </a:extLst>
          </p:cNvPr>
          <p:cNvSpPr>
            <a:spLocks noGrp="1"/>
          </p:cNvSpPr>
          <p:nvPr>
            <p:ph sz="half" idx="2"/>
          </p:nvPr>
        </p:nvSpPr>
        <p:spPr/>
        <p:txBody>
          <a:bodyPr>
            <a:normAutofit/>
          </a:bodyPr>
          <a:lstStyle/>
          <a:p>
            <a:r>
              <a:rPr lang="en-US" sz="2000" dirty="0">
                <a:latin typeface="Arial" panose="020B0604020202020204" pitchFamily="34" charset="0"/>
                <a:cs typeface="Arial" panose="020B0604020202020204" pitchFamily="34" charset="0"/>
              </a:rPr>
              <a:t>Asthma </a:t>
            </a:r>
          </a:p>
          <a:p>
            <a:r>
              <a:rPr lang="en-US" sz="2000" dirty="0">
                <a:latin typeface="Arial" panose="020B0604020202020204" pitchFamily="34" charset="0"/>
                <a:cs typeface="Arial" panose="020B0604020202020204" pitchFamily="34" charset="0"/>
              </a:rPr>
              <a:t>Hearing loss</a:t>
            </a:r>
          </a:p>
          <a:p>
            <a:r>
              <a:rPr lang="en-US" sz="2000" dirty="0">
                <a:latin typeface="Arial" panose="020B0604020202020204" pitchFamily="34" charset="0"/>
                <a:cs typeface="Arial" panose="020B0604020202020204" pitchFamily="34" charset="0"/>
              </a:rPr>
              <a:t>Neurobehavioral disorders (cognitive and neuropsychiatric)</a:t>
            </a:r>
          </a:p>
          <a:p>
            <a:r>
              <a:rPr lang="en-US" sz="2000" dirty="0">
                <a:latin typeface="Arial" panose="020B0604020202020204" pitchFamily="34" charset="0"/>
                <a:cs typeface="Arial" panose="020B0604020202020204" pitchFamily="34" charset="0"/>
              </a:rPr>
              <a:t>Circulatory disorders (other than hypertension, ischemic heart disease, and stroke)</a:t>
            </a:r>
          </a:p>
        </p:txBody>
      </p:sp>
      <p:sp>
        <p:nvSpPr>
          <p:cNvPr id="4" name="Slide Number Placeholder 3">
            <a:extLst>
              <a:ext uri="{FF2B5EF4-FFF2-40B4-BE49-F238E27FC236}">
                <a16:creationId xmlns:a16="http://schemas.microsoft.com/office/drawing/2014/main" id="{E65EE96C-3C8E-AB24-7BA4-EB6101D5485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9989620"/>
      </p:ext>
    </p:extLst>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4">
            <a:extLst>
              <a:ext uri="{FF2B5EF4-FFF2-40B4-BE49-F238E27FC236}">
                <a16:creationId xmlns:a16="http://schemas.microsoft.com/office/drawing/2014/main" id="{D2213D00-C02E-CB57-44C2-D30AF08160F4}"/>
              </a:ext>
            </a:extLst>
          </p:cNvPr>
          <p:cNvSpPr txBox="1">
            <a:spLocks noGrp="1"/>
          </p:cNvSpPr>
          <p:nvPr>
            <p:ph type="title"/>
          </p:nvPr>
        </p:nvSpPr>
        <p:spPr>
          <a:xfrm>
            <a:off x="0" y="237899"/>
            <a:ext cx="8703129" cy="932996"/>
          </a:xfrm>
          <a:prstGeom prst="rect">
            <a:avLst/>
          </a:prstGeom>
        </p:spPr>
        <p:txBody>
          <a:bodyPr anchor="ctr">
            <a:noAutofit/>
          </a:bodyPr>
          <a:lstStyle>
            <a:lvl1pPr algn="l"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a:lstStyle>
          <a:p>
            <a:r>
              <a:rPr lang="en-US" sz="3600" b="0" dirty="0"/>
              <a:t>TERA Exception</a:t>
            </a:r>
            <a:br>
              <a:rPr lang="en-US" sz="3600" b="0" dirty="0"/>
            </a:br>
            <a:r>
              <a:rPr lang="en-US" sz="3600" b="0" dirty="0"/>
              <a:t>Non-Malignant Conditions (continued)</a:t>
            </a:r>
          </a:p>
        </p:txBody>
      </p:sp>
      <p:sp>
        <p:nvSpPr>
          <p:cNvPr id="2" name="Content Placeholder 1">
            <a:extLst>
              <a:ext uri="{FF2B5EF4-FFF2-40B4-BE49-F238E27FC236}">
                <a16:creationId xmlns:a16="http://schemas.microsoft.com/office/drawing/2014/main" id="{80FAC4DD-890A-714E-05AA-1E0E44F11256}"/>
              </a:ext>
            </a:extLst>
          </p:cNvPr>
          <p:cNvSpPr>
            <a:spLocks noGrp="1"/>
          </p:cNvSpPr>
          <p:nvPr>
            <p:ph sz="half" idx="1"/>
          </p:nvPr>
        </p:nvSpPr>
        <p:spPr>
          <a:xfrm>
            <a:off x="1133475" y="1893655"/>
            <a:ext cx="9925050" cy="3837674"/>
          </a:xfrm>
        </p:spPr>
        <p:txBody>
          <a:bodyPr>
            <a:normAutofit fontScale="92500" lnSpcReduction="10000"/>
          </a:bodyPr>
          <a:lstStyle/>
          <a:p>
            <a:r>
              <a:rPr lang="en-US" sz="2600" dirty="0">
                <a:latin typeface="Arial" panose="020B0604020202020204" pitchFamily="34" charset="0"/>
                <a:cs typeface="Arial" panose="020B0604020202020204" pitchFamily="34" charset="0"/>
              </a:rPr>
              <a:t>Endometriosis</a:t>
            </a:r>
          </a:p>
          <a:p>
            <a:r>
              <a:rPr lang="en-US" sz="2600" dirty="0">
                <a:latin typeface="Arial" panose="020B0604020202020204" pitchFamily="34" charset="0"/>
                <a:cs typeface="Arial" panose="020B0604020202020204" pitchFamily="34" charset="0"/>
              </a:rPr>
              <a:t>Diseases of the eye</a:t>
            </a:r>
          </a:p>
          <a:p>
            <a:r>
              <a:rPr lang="en-US" sz="2600" dirty="0">
                <a:latin typeface="Arial" panose="020B0604020202020204" pitchFamily="34" charset="0"/>
                <a:cs typeface="Arial" panose="020B0604020202020204" pitchFamily="34" charset="0"/>
              </a:rPr>
              <a:t>Gastrointestinal, metabolic, and digestive disorders</a:t>
            </a:r>
          </a:p>
          <a:p>
            <a:r>
              <a:rPr lang="en-US" sz="2600" dirty="0">
                <a:latin typeface="Arial" panose="020B0604020202020204" pitchFamily="34" charset="0"/>
                <a:cs typeface="Arial" panose="020B0604020202020204" pitchFamily="34" charset="0"/>
              </a:rPr>
              <a:t>Chronic peripheral nervous system disorders (other than early-onset peripheral neuropathy)</a:t>
            </a:r>
          </a:p>
          <a:p>
            <a:pPr marL="0" indent="0">
              <a:buNone/>
            </a:pPr>
            <a:endParaRPr lang="en-US" sz="1300" dirty="0">
              <a:latin typeface="Arial" panose="020B0604020202020204" pitchFamily="34" charset="0"/>
              <a:cs typeface="Arial" panose="020B0604020202020204" pitchFamily="34" charset="0"/>
            </a:endParaRPr>
          </a:p>
          <a:p>
            <a:pPr marL="0" indent="0">
              <a:buNone/>
            </a:pPr>
            <a:r>
              <a:rPr lang="en-US" sz="2600" dirty="0">
                <a:latin typeface="Arial" panose="020B0604020202020204" pitchFamily="34" charset="0"/>
                <a:cs typeface="Arial" panose="020B0604020202020204" pitchFamily="34" charset="0"/>
              </a:rPr>
              <a:t>Note: The malignant and non-malignant conditions under this exception (Exception 3) only apply to herbicide exposure. Claims processors must still consider all evidence as there may be a record of a different TERA (other than herbicides).</a:t>
            </a:r>
          </a:p>
          <a:p>
            <a:pPr marL="0" indent="0">
              <a:buNone/>
            </a:pPr>
            <a:endParaRPr lang="en-US" sz="1800" dirty="0"/>
          </a:p>
        </p:txBody>
      </p:sp>
      <p:sp>
        <p:nvSpPr>
          <p:cNvPr id="4" name="Slide Number Placeholder 3">
            <a:extLst>
              <a:ext uri="{FF2B5EF4-FFF2-40B4-BE49-F238E27FC236}">
                <a16:creationId xmlns:a16="http://schemas.microsoft.com/office/drawing/2014/main" id="{474F600B-00AF-97D0-F774-38E1BE683ED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1991886"/>
      </p:ext>
    </p:extLst>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3F8869-9EEE-4306-BEA7-A33DDA160DA3}"/>
              </a:ext>
            </a:extLst>
          </p:cNvPr>
          <p:cNvSpPr>
            <a:spLocks noGrp="1"/>
          </p:cNvSpPr>
          <p:nvPr>
            <p:ph type="title"/>
          </p:nvPr>
        </p:nvSpPr>
        <p:spPr>
          <a:xfrm>
            <a:off x="0" y="225550"/>
            <a:ext cx="8282763" cy="994172"/>
          </a:xfrm>
        </p:spPr>
        <p:txBody>
          <a:bodyPr>
            <a:noAutofit/>
          </a:bodyPr>
          <a:lstStyle/>
          <a:p>
            <a:r>
              <a:rPr lang="en-US" sz="3600" dirty="0">
                <a:latin typeface="Arial" panose="020B0604020202020204" pitchFamily="34" charset="0"/>
                <a:cs typeface="Arial" panose="020B0604020202020204" pitchFamily="34" charset="0"/>
              </a:rPr>
              <a:t>The PACT Act Presumptive conditions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Gulf War and Post 9/11 Veterans</a:t>
            </a:r>
          </a:p>
        </p:txBody>
      </p:sp>
      <p:graphicFrame>
        <p:nvGraphicFramePr>
          <p:cNvPr id="7" name="Table 6">
            <a:extLst>
              <a:ext uri="{FF2B5EF4-FFF2-40B4-BE49-F238E27FC236}">
                <a16:creationId xmlns:a16="http://schemas.microsoft.com/office/drawing/2014/main" id="{8CA294FA-02F0-3EC4-435B-2D5054D72C39}"/>
              </a:ext>
            </a:extLst>
          </p:cNvPr>
          <p:cNvGraphicFramePr>
            <a:graphicFrameLocks noGrp="1"/>
          </p:cNvGraphicFramePr>
          <p:nvPr/>
        </p:nvGraphicFramePr>
        <p:xfrm>
          <a:off x="1042307" y="1836963"/>
          <a:ext cx="10107386" cy="4367896"/>
        </p:xfrm>
        <a:graphic>
          <a:graphicData uri="http://schemas.openxmlformats.org/drawingml/2006/table">
            <a:tbl>
              <a:tblPr firstRow="1" firstCol="1" bandRow="1"/>
              <a:tblGrid>
                <a:gridCol w="4772120">
                  <a:extLst>
                    <a:ext uri="{9D8B030D-6E8A-4147-A177-3AD203B41FA5}">
                      <a16:colId xmlns:a16="http://schemas.microsoft.com/office/drawing/2014/main" val="1959626977"/>
                    </a:ext>
                  </a:extLst>
                </a:gridCol>
                <a:gridCol w="5335266">
                  <a:extLst>
                    <a:ext uri="{9D8B030D-6E8A-4147-A177-3AD203B41FA5}">
                      <a16:colId xmlns:a16="http://schemas.microsoft.com/office/drawing/2014/main" val="4102891003"/>
                    </a:ext>
                  </a:extLst>
                </a:gridCol>
              </a:tblGrid>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Brain Cancer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Chronic Rhinitis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17027511"/>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Glioblastoma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Chronic Sinusitis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6743113"/>
                  </a:ext>
                </a:extLst>
              </a:tr>
              <a:tr h="598297">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Respiratory (Breathing-related) cancer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Constrictive bronchiolitis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3246074"/>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Gastrointestinal cancer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Obliterative Bronchiolitis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57023153"/>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Head cancer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Emphysema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11444041"/>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Lymphoma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Granulomatous disease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477556"/>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Lymphatic cancer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Interstitial lung disease (ILD)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87778348"/>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Neck cancer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Pleuritis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2045344"/>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Pancreatic Cancer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Pulmonary Fibrosis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865074"/>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Reproductive cancer of any type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Sarcoidosis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3730602"/>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Kidney Cancer</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Chronic Bronchitis</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787332672"/>
                  </a:ext>
                </a:extLst>
              </a:tr>
              <a:tr h="402257">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Melanoma</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Chronic Obstructive Pulmonary Disease (COPD)</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39714874"/>
                  </a:ext>
                </a:extLst>
              </a:tr>
              <a:tr h="306122">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Asthma (Diagnosed after service)</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700" b="1" dirty="0">
                          <a:effectLst/>
                          <a:latin typeface="Times New Roman" panose="02020603050405020304" pitchFamily="18" charset="0"/>
                          <a:ea typeface="Calibri" panose="020F0502020204030204" pitchFamily="34" charset="0"/>
                          <a:cs typeface="Times New Roman" panose="02020603050405020304" pitchFamily="18" charset="0"/>
                        </a:rPr>
                        <a:t> </a:t>
                      </a:r>
                    </a:p>
                  </a:txBody>
                  <a:tcPr marL="51435" marR="514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6948202"/>
                  </a:ext>
                </a:extLst>
              </a:tr>
            </a:tbl>
          </a:graphicData>
        </a:graphic>
      </p:graphicFrame>
    </p:spTree>
    <p:extLst>
      <p:ext uri="{BB962C8B-B14F-4D97-AF65-F5344CB8AC3E}">
        <p14:creationId xmlns:p14="http://schemas.microsoft.com/office/powerpoint/2010/main" val="2084291658"/>
      </p:ext>
    </p:extLst>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6D5605A-D238-CD7C-C57E-AE457E45A781}"/>
              </a:ext>
            </a:extLst>
          </p:cNvPr>
          <p:cNvSpPr>
            <a:spLocks noGrp="1"/>
          </p:cNvSpPr>
          <p:nvPr>
            <p:ph type="title"/>
          </p:nvPr>
        </p:nvSpPr>
        <p:spPr>
          <a:xfrm>
            <a:off x="0" y="552904"/>
            <a:ext cx="7024007" cy="671739"/>
          </a:xfrm>
        </p:spPr>
        <p:txBody>
          <a:bodyPr>
            <a:normAutofit fontScale="90000"/>
          </a:bodyPr>
          <a:lstStyle/>
          <a:p>
            <a:r>
              <a:rPr lang="en-US" dirty="0">
                <a:latin typeface="Arial" panose="020B0604020202020204" pitchFamily="34" charset="0"/>
                <a:cs typeface="Arial" panose="020B0604020202020204" pitchFamily="34" charset="0"/>
              </a:rPr>
              <a:t>Additional PACT Act Guidance</a:t>
            </a:r>
          </a:p>
        </p:txBody>
      </p:sp>
      <p:sp>
        <p:nvSpPr>
          <p:cNvPr id="7" name="Content Placeholder 1">
            <a:extLst>
              <a:ext uri="{FF2B5EF4-FFF2-40B4-BE49-F238E27FC236}">
                <a16:creationId xmlns:a16="http://schemas.microsoft.com/office/drawing/2014/main" id="{0A4AE6A6-68A0-15A9-06A6-EBC28C2910F8}"/>
              </a:ext>
            </a:extLst>
          </p:cNvPr>
          <p:cNvSpPr txBox="1">
            <a:spLocks noGrp="1"/>
          </p:cNvSpPr>
          <p:nvPr>
            <p:ph idx="1"/>
          </p:nvPr>
        </p:nvSpPr>
        <p:spPr>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kern="0" dirty="0">
                <a:ea typeface="Times New Roman" panose="02020603050405020304" pitchFamily="18" charset="0"/>
              </a:rPr>
              <a:t>Removed the manifestation period and compensability requirement for Persian Gulf Veterans, allowing for a qualifying chronic disability to manifest to any degree of disability at any time, and</a:t>
            </a:r>
            <a:endParaRPr lang="en-US" sz="2200" kern="100" dirty="0">
              <a:ea typeface="Times New Roman" panose="02020603050405020304" pitchFamily="18" charset="0"/>
            </a:endParaRPr>
          </a:p>
          <a:p>
            <a:r>
              <a:rPr lang="en-US" sz="2200" kern="0" dirty="0">
                <a:ea typeface="Times New Roman" panose="02020603050405020304" pitchFamily="18" charset="0"/>
              </a:rPr>
              <a:t>Added additional locations associated with undiagnosed illness and MUCMI.  In addition to the existing recognized service in the </a:t>
            </a:r>
            <a:r>
              <a:rPr lang="en-US" sz="2200" kern="0" dirty="0">
                <a:solidFill>
                  <a:srgbClr val="000000"/>
                </a:solidFill>
                <a:ea typeface="Times New Roman" panose="02020603050405020304" pitchFamily="18" charset="0"/>
              </a:rPr>
              <a:t>Southwest Asia theater of operations</a:t>
            </a:r>
            <a:r>
              <a:rPr lang="en-US" sz="2200" kern="0" dirty="0">
                <a:ea typeface="Times New Roman" panose="02020603050405020304" pitchFamily="18" charset="0"/>
              </a:rPr>
              <a:t>, the PACT Act added the following new service locations:</a:t>
            </a:r>
            <a:endParaRPr lang="en-US" sz="2200" kern="100" dirty="0">
              <a:ea typeface="Times New Roman" panose="02020603050405020304" pitchFamily="18" charset="0"/>
            </a:endParaRPr>
          </a:p>
          <a:p>
            <a:pPr lvl="2"/>
            <a:r>
              <a:rPr lang="en-US" sz="2200" kern="0" dirty="0">
                <a:ea typeface="Times New Roman" panose="02020603050405020304" pitchFamily="18" charset="0"/>
              </a:rPr>
              <a:t>Afghanistan</a:t>
            </a:r>
            <a:endParaRPr lang="en-US" sz="2200" kern="100" dirty="0">
              <a:ea typeface="Times New Roman" panose="02020603050405020304" pitchFamily="18" charset="0"/>
            </a:endParaRPr>
          </a:p>
          <a:p>
            <a:pPr lvl="2"/>
            <a:r>
              <a:rPr lang="en-US" sz="2200" kern="0" dirty="0">
                <a:ea typeface="Times New Roman" panose="02020603050405020304" pitchFamily="18" charset="0"/>
              </a:rPr>
              <a:t>Israel</a:t>
            </a:r>
            <a:endParaRPr lang="en-US" sz="2200" kern="100" dirty="0">
              <a:ea typeface="Times New Roman" panose="02020603050405020304" pitchFamily="18" charset="0"/>
            </a:endParaRPr>
          </a:p>
          <a:p>
            <a:pPr lvl="2"/>
            <a:r>
              <a:rPr lang="en-US" sz="2200" kern="0" dirty="0">
                <a:ea typeface="Times New Roman" panose="02020603050405020304" pitchFamily="18" charset="0"/>
              </a:rPr>
              <a:t>Egypt</a:t>
            </a:r>
            <a:endParaRPr lang="en-US" sz="2200" kern="100" dirty="0">
              <a:ea typeface="Times New Roman" panose="02020603050405020304" pitchFamily="18" charset="0"/>
            </a:endParaRPr>
          </a:p>
          <a:p>
            <a:pPr lvl="2"/>
            <a:r>
              <a:rPr lang="en-US" sz="2200" kern="0" dirty="0">
                <a:ea typeface="Times New Roman" panose="02020603050405020304" pitchFamily="18" charset="0"/>
              </a:rPr>
              <a:t>Turkey</a:t>
            </a:r>
            <a:endParaRPr lang="en-US" sz="2200" kern="100" dirty="0">
              <a:ea typeface="Times New Roman" panose="02020603050405020304" pitchFamily="18" charset="0"/>
            </a:endParaRPr>
          </a:p>
          <a:p>
            <a:pPr lvl="2"/>
            <a:r>
              <a:rPr lang="en-US" sz="2200" kern="0" dirty="0">
                <a:ea typeface="Times New Roman" panose="02020603050405020304" pitchFamily="18" charset="0"/>
              </a:rPr>
              <a:t>Syria, and</a:t>
            </a:r>
            <a:endParaRPr lang="en-US" sz="2200" kern="100" dirty="0">
              <a:ea typeface="Times New Roman" panose="02020603050405020304" pitchFamily="18" charset="0"/>
            </a:endParaRPr>
          </a:p>
          <a:p>
            <a:pPr lvl="2"/>
            <a:r>
              <a:rPr lang="en-US" sz="2200" kern="0" dirty="0">
                <a:ea typeface="Times New Roman" panose="02020603050405020304" pitchFamily="18" charset="0"/>
              </a:rPr>
              <a:t>Jordan.</a:t>
            </a:r>
            <a:endParaRPr lang="en-US" sz="2200" kern="100" dirty="0">
              <a:ea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5E47F539-0318-030A-F07E-9FA421BF5E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8898364"/>
      </p:ext>
    </p:extLst>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1D8F76-2485-5B63-5B3A-184E4C7DFA90}"/>
              </a:ext>
            </a:extLst>
          </p:cNvPr>
          <p:cNvSpPr>
            <a:spLocks noGrp="1"/>
          </p:cNvSpPr>
          <p:nvPr>
            <p:ph type="title"/>
          </p:nvPr>
        </p:nvSpPr>
        <p:spPr>
          <a:xfrm>
            <a:off x="0" y="681037"/>
            <a:ext cx="3554186" cy="532946"/>
          </a:xfrm>
        </p:spPr>
        <p:txBody>
          <a:bodyPr>
            <a:normAutofit fontScale="90000"/>
          </a:bodyPr>
          <a:lstStyle/>
          <a:p>
            <a:r>
              <a:rPr lang="en-US" dirty="0">
                <a:latin typeface="Arial" panose="020B0604020202020204" pitchFamily="34" charset="0"/>
                <a:cs typeface="Arial" panose="020B0604020202020204" pitchFamily="34" charset="0"/>
              </a:rPr>
              <a:t>June 2024</a:t>
            </a:r>
          </a:p>
        </p:txBody>
      </p:sp>
      <p:sp>
        <p:nvSpPr>
          <p:cNvPr id="2" name="Content Placeholder 1">
            <a:extLst>
              <a:ext uri="{FF2B5EF4-FFF2-40B4-BE49-F238E27FC236}">
                <a16:creationId xmlns:a16="http://schemas.microsoft.com/office/drawing/2014/main" id="{7CFE0728-FCC3-8849-7ACA-8F4E498D2056}"/>
              </a:ext>
            </a:extLst>
          </p:cNvPr>
          <p:cNvSpPr>
            <a:spLocks noGrp="1"/>
          </p:cNvSpPr>
          <p:nvPr>
            <p:ph idx="1"/>
          </p:nvPr>
        </p:nvSpPr>
        <p:spPr>
          <a:xfrm>
            <a:off x="838200" y="2005012"/>
            <a:ext cx="10515600" cy="4351338"/>
          </a:xfrm>
        </p:spPr>
        <p:txBody>
          <a:bodyPr/>
          <a:lstStyle/>
          <a:p>
            <a:r>
              <a:rPr lang="en-US" b="0" i="0" u="none" strike="noStrike" dirty="0">
                <a:solidFill>
                  <a:srgbClr val="001C3B"/>
                </a:solidFill>
                <a:effectLst/>
                <a:latin typeface="Arial" panose="020B0604020202020204" pitchFamily="34" charset="0"/>
                <a:cs typeface="Arial" panose="020B0604020202020204" pitchFamily="34" charset="0"/>
              </a:rPr>
              <a:t>In June 2024, the VA announced that male breast cancer, urethral cancer, and cancer of the paraurethral glands are now presumptive diseases under the PACT Act. This designation allows veterans with these conditions to apply for expedited disability compensation and health care benefits.</a:t>
            </a:r>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336E7F78-4E6D-0197-0EB9-2F40A38F90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8570233"/>
      </p:ext>
    </p:extLst>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74FD87-55B3-A821-B270-5634F79539F3}"/>
              </a:ext>
            </a:extLst>
          </p:cNvPr>
          <p:cNvSpPr>
            <a:spLocks noGrp="1"/>
          </p:cNvSpPr>
          <p:nvPr>
            <p:ph type="title"/>
          </p:nvPr>
        </p:nvSpPr>
        <p:spPr>
          <a:xfrm>
            <a:off x="0" y="681037"/>
            <a:ext cx="3619500" cy="541111"/>
          </a:xfrm>
        </p:spPr>
        <p:txBody>
          <a:bodyPr>
            <a:normAutofit fontScale="90000"/>
          </a:bodyPr>
          <a:lstStyle/>
          <a:p>
            <a:r>
              <a:rPr lang="en-US" dirty="0">
                <a:latin typeface="Arial" panose="020B0604020202020204" pitchFamily="34" charset="0"/>
                <a:cs typeface="Arial" panose="020B0604020202020204" pitchFamily="34" charset="0"/>
              </a:rPr>
              <a:t>Effective Dates</a:t>
            </a:r>
          </a:p>
        </p:txBody>
      </p:sp>
      <p:sp>
        <p:nvSpPr>
          <p:cNvPr id="2" name="Content Placeholder 1">
            <a:extLst>
              <a:ext uri="{FF2B5EF4-FFF2-40B4-BE49-F238E27FC236}">
                <a16:creationId xmlns:a16="http://schemas.microsoft.com/office/drawing/2014/main" id="{22ABB31F-7B14-0125-3985-E966900A2DBC}"/>
              </a:ext>
            </a:extLst>
          </p:cNvPr>
          <p:cNvSpPr>
            <a:spLocks noGrp="1"/>
          </p:cNvSpPr>
          <p:nvPr>
            <p:ph idx="1"/>
          </p:nvPr>
        </p:nvSpPr>
        <p:spPr>
          <a:xfrm>
            <a:off x="838200" y="2005012"/>
            <a:ext cx="10515600" cy="4351338"/>
          </a:xfrm>
        </p:spPr>
        <p:txBody>
          <a:bodyPr/>
          <a:lstStyle/>
          <a:p>
            <a:r>
              <a:rPr lang="en-US" sz="2400" dirty="0">
                <a:latin typeface="Arial" panose="020B0604020202020204" pitchFamily="34" charset="0"/>
                <a:cs typeface="Arial" panose="020B0604020202020204" pitchFamily="34" charset="0"/>
              </a:rPr>
              <a:t>Effective Date of Law August 10, 2022</a:t>
            </a:r>
          </a:p>
          <a:p>
            <a:r>
              <a:rPr lang="en-US" sz="2400" dirty="0">
                <a:latin typeface="Arial" panose="020B0604020202020204" pitchFamily="34" charset="0"/>
                <a:cs typeface="Arial" panose="020B0604020202020204" pitchFamily="34" charset="0"/>
              </a:rPr>
              <a:t>If Intent to File or VA Form 21-526EZ filed prior to August 14, 2023 effective date August 10, 2022</a:t>
            </a:r>
          </a:p>
          <a:p>
            <a:r>
              <a:rPr lang="en-US" sz="2400" dirty="0">
                <a:latin typeface="Arial" panose="020B0604020202020204" pitchFamily="34" charset="0"/>
                <a:cs typeface="Arial" panose="020B0604020202020204" pitchFamily="34" charset="0"/>
              </a:rPr>
              <a:t>38 CFR 3.114 applies – if diagnosed prior August 10, 2022, effective date will be one year prior to date  of claim, ie.  Date of claim 9/2/23, diagnosed 7/25/2023, effective date 7/25/2023</a:t>
            </a:r>
          </a:p>
          <a:p>
            <a:endParaRPr lang="en-US" sz="2400" dirty="0"/>
          </a:p>
        </p:txBody>
      </p:sp>
      <p:sp>
        <p:nvSpPr>
          <p:cNvPr id="4" name="Slide Number Placeholder 3">
            <a:extLst>
              <a:ext uri="{FF2B5EF4-FFF2-40B4-BE49-F238E27FC236}">
                <a16:creationId xmlns:a16="http://schemas.microsoft.com/office/drawing/2014/main" id="{7B68EAAD-2745-8BCF-A78D-C97FDF0DDD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54179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612B5A8-B201-3E2C-8818-4EA8627CA7C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3" name="TextBox 2">
            <a:extLst>
              <a:ext uri="{FF2B5EF4-FFF2-40B4-BE49-F238E27FC236}">
                <a16:creationId xmlns:a16="http://schemas.microsoft.com/office/drawing/2014/main" id="{F30EE408-820F-3C42-9CF4-3746A7BDB991}"/>
              </a:ext>
            </a:extLst>
          </p:cNvPr>
          <p:cNvSpPr txBox="1"/>
          <p:nvPr/>
        </p:nvSpPr>
        <p:spPr>
          <a:xfrm>
            <a:off x="2362200" y="2438400"/>
            <a:ext cx="777240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prstClr val="white"/>
                </a:solidFill>
                <a:effectLst/>
                <a:uLnTx/>
                <a:uFillTx/>
                <a:latin typeface="Georgia" pitchFamily="18" charset="0"/>
                <a:ea typeface="+mn-ea"/>
                <a:cs typeface="+mn-cs"/>
              </a:rPr>
              <a:t>Additional Information</a:t>
            </a:r>
          </a:p>
        </p:txBody>
      </p:sp>
    </p:spTree>
    <p:extLst>
      <p:ext uri="{BB962C8B-B14F-4D97-AF65-F5344CB8AC3E}">
        <p14:creationId xmlns:p14="http://schemas.microsoft.com/office/powerpoint/2010/main" val="4160526508"/>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D6C6E7E-6712-89D1-C562-85596F96FC3E}"/>
              </a:ext>
            </a:extLst>
          </p:cNvPr>
          <p:cNvSpPr>
            <a:spLocks noGrp="1"/>
          </p:cNvSpPr>
          <p:nvPr>
            <p:ph type="title"/>
          </p:nvPr>
        </p:nvSpPr>
        <p:spPr>
          <a:xfrm>
            <a:off x="0" y="340632"/>
            <a:ext cx="8003721" cy="835025"/>
          </a:xfrm>
        </p:spPr>
        <p:txBody>
          <a:bodyPr>
            <a:normAutofit fontScale="90000"/>
          </a:bodyPr>
          <a:lstStyle/>
          <a:p>
            <a:r>
              <a:rPr lang="en-US" dirty="0">
                <a:latin typeface="Arial" panose="020B0604020202020204" pitchFamily="34" charset="0"/>
                <a:cs typeface="Arial" panose="020B0604020202020204" pitchFamily="34" charset="0"/>
              </a:rPr>
              <a:t>Differences between Gulf War and Pact Act Claims</a:t>
            </a:r>
          </a:p>
        </p:txBody>
      </p:sp>
      <p:sp>
        <p:nvSpPr>
          <p:cNvPr id="7" name="Content Placeholder 6">
            <a:extLst>
              <a:ext uri="{FF2B5EF4-FFF2-40B4-BE49-F238E27FC236}">
                <a16:creationId xmlns:a16="http://schemas.microsoft.com/office/drawing/2014/main" id="{3CA145B2-854A-3D39-879F-85B01C651F5A}"/>
              </a:ext>
            </a:extLst>
          </p:cNvPr>
          <p:cNvSpPr>
            <a:spLocks noGrp="1"/>
          </p:cNvSpPr>
          <p:nvPr>
            <p:ph idx="1"/>
          </p:nvPr>
        </p:nvSpPr>
        <p:spPr/>
        <p:txBody>
          <a:bodyPr/>
          <a:lstStyle/>
          <a:p>
            <a:pPr algn="ctr"/>
            <a:endParaRPr lang="en-US" dirty="0"/>
          </a:p>
          <a:p>
            <a:pPr algn="ctr"/>
            <a:endParaRPr lang="en-US" dirty="0"/>
          </a:p>
          <a:p>
            <a:pPr algn="ctr"/>
            <a:r>
              <a:rPr lang="en-US" dirty="0">
                <a:latin typeface="Arial" panose="020B0604020202020204" pitchFamily="34" charset="0"/>
                <a:cs typeface="Arial" panose="020B0604020202020204" pitchFamily="34" charset="0"/>
              </a:rPr>
              <a:t>Conditions</a:t>
            </a:r>
          </a:p>
          <a:p>
            <a:pPr algn="ctr"/>
            <a:r>
              <a:rPr lang="en-US" dirty="0">
                <a:latin typeface="Arial" panose="020B0604020202020204" pitchFamily="34" charset="0"/>
                <a:cs typeface="Arial" panose="020B0604020202020204" pitchFamily="34" charset="0"/>
              </a:rPr>
              <a:t>Presumptive or Not Presumptive</a:t>
            </a:r>
          </a:p>
          <a:p>
            <a:pPr algn="ctr"/>
            <a:r>
              <a:rPr lang="en-US" dirty="0">
                <a:latin typeface="Arial" panose="020B0604020202020204" pitchFamily="34" charset="0"/>
                <a:cs typeface="Arial" panose="020B0604020202020204" pitchFamily="34" charset="0"/>
              </a:rPr>
              <a:t>Effective dates</a:t>
            </a:r>
          </a:p>
          <a:p>
            <a:pPr algn="ctr"/>
            <a:r>
              <a:rPr lang="en-US" dirty="0">
                <a:latin typeface="Arial" panose="020B0604020202020204" pitchFamily="34" charset="0"/>
                <a:cs typeface="Arial" panose="020B0604020202020204" pitchFamily="34" charset="0"/>
              </a:rPr>
              <a:t>Locations</a:t>
            </a:r>
          </a:p>
        </p:txBody>
      </p:sp>
      <p:sp>
        <p:nvSpPr>
          <p:cNvPr id="4" name="Slide Number Placeholder 3">
            <a:extLst>
              <a:ext uri="{FF2B5EF4-FFF2-40B4-BE49-F238E27FC236}">
                <a16:creationId xmlns:a16="http://schemas.microsoft.com/office/drawing/2014/main" id="{289387CD-9543-A7EF-1F4C-45D119E9B7F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082437"/>
      </p:ext>
    </p:extLst>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F48F55-82D9-0848-88B1-132195BC1AC5}"/>
              </a:ext>
            </a:extLst>
          </p:cNvPr>
          <p:cNvSpPr>
            <a:spLocks noGrp="1"/>
          </p:cNvSpPr>
          <p:nvPr>
            <p:ph type="title"/>
          </p:nvPr>
        </p:nvSpPr>
        <p:spPr>
          <a:xfrm>
            <a:off x="0" y="618217"/>
            <a:ext cx="2770414" cy="614589"/>
          </a:xfrm>
        </p:spPr>
        <p:txBody>
          <a:bodyPr>
            <a:normAutofit fontScale="90000"/>
          </a:bodyPr>
          <a:lstStyle/>
          <a:p>
            <a:r>
              <a:rPr lang="en-US" dirty="0"/>
              <a:t>References</a:t>
            </a:r>
          </a:p>
        </p:txBody>
      </p:sp>
      <p:sp>
        <p:nvSpPr>
          <p:cNvPr id="2" name="Slide Number Placeholder 1">
            <a:extLst>
              <a:ext uri="{FF2B5EF4-FFF2-40B4-BE49-F238E27FC236}">
                <a16:creationId xmlns:a16="http://schemas.microsoft.com/office/drawing/2014/main" id="{CF2E827F-16EB-D545-AA6A-276E2AEBA0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6BF83E1B-F77E-7D40-BF90-4A6E2F00E0EC}"/>
              </a:ext>
            </a:extLst>
          </p:cNvPr>
          <p:cNvSpPr txBox="1"/>
          <p:nvPr/>
        </p:nvSpPr>
        <p:spPr>
          <a:xfrm>
            <a:off x="1407256" y="1479576"/>
            <a:ext cx="9377487" cy="66171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Public Law 103-446 dated November 2, 1994</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Public Law 105–277 Persian Gulf War Veterans Act of 1998</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Public Law 107-103 under the veterans expansion and benefits act of 2001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Public Law 117-168 PACT Act of 2022</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USC 1117</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USC 1118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3.2</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3.103</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3.114</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3.159</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3.306</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3.307</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3.309</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3.318</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38 CFR 3.320</a:t>
            </a:r>
            <a:endParaRPr kumimoji="0" lang="en-US" sz="20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n-US" sz="1600" b="0" i="0" u="none" strike="noStrike" kern="12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60012352"/>
      </p:ext>
    </p:extLst>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01CC52-5115-3C4F-8B7D-A76F84766EFC}"/>
              </a:ext>
            </a:extLst>
          </p:cNvPr>
          <p:cNvSpPr>
            <a:spLocks noGrp="1"/>
          </p:cNvSpPr>
          <p:nvPr>
            <p:ph type="title"/>
          </p:nvPr>
        </p:nvSpPr>
        <p:spPr>
          <a:xfrm>
            <a:off x="0" y="446768"/>
            <a:ext cx="5546271" cy="769711"/>
          </a:xfrm>
        </p:spPr>
        <p:txBody>
          <a:bodyPr>
            <a:normAutofit fontScale="90000"/>
          </a:bodyPr>
          <a:lstStyle/>
          <a:p>
            <a:r>
              <a:rPr lang="en-US" dirty="0">
                <a:latin typeface="Arial" panose="020B0604020202020204" pitchFamily="34" charset="0"/>
                <a:cs typeface="Arial" panose="020B0604020202020204" pitchFamily="34" charset="0"/>
              </a:rPr>
              <a:t>References (continued)</a:t>
            </a:r>
          </a:p>
        </p:txBody>
      </p:sp>
      <p:sp>
        <p:nvSpPr>
          <p:cNvPr id="2" name="Slide Number Placeholder 1">
            <a:extLst>
              <a:ext uri="{FF2B5EF4-FFF2-40B4-BE49-F238E27FC236}">
                <a16:creationId xmlns:a16="http://schemas.microsoft.com/office/drawing/2014/main" id="{C3CA0756-166A-1C4B-929D-2CADD8367B7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7B8C1FA-2616-6D40-B36A-F3760BCD5C8A}"/>
              </a:ext>
            </a:extLst>
          </p:cNvPr>
          <p:cNvSpPr txBox="1"/>
          <p:nvPr/>
        </p:nvSpPr>
        <p:spPr>
          <a:xfrm>
            <a:off x="1824182" y="1533651"/>
            <a:ext cx="8543636" cy="415498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21-1.IV.2.D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21-1.V.ii.2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M 21-1.VIII.ii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2"/>
              </a:rPr>
              <a:t>https://www.publichealth.va.gov/exposures</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3"/>
              </a:rPr>
              <a:t>https://www.va.gov/disability/eligibilty</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sng" strike="noStrike" kern="1200" cap="none" spc="0" normalizeH="0" baseline="0" noProof="0" dirty="0">
                <a:ln>
                  <a:noFill/>
                </a:ln>
                <a:solidFill>
                  <a:srgbClr val="0563C1"/>
                </a:solidFill>
                <a:effectLst/>
                <a:uLnTx/>
                <a:uFillTx/>
                <a:latin typeface="Arial" panose="020B0604020202020204" pitchFamily="34" charset="0"/>
                <a:ea typeface="Times New Roman" panose="02020603050405020304" pitchFamily="18" charset="0"/>
                <a:cs typeface="Arial" panose="020B0604020202020204" pitchFamily="34" charset="0"/>
                <a:hlinkClick r:id="rId4"/>
              </a:rPr>
              <a:t>https://www.va.gov</a:t>
            </a:r>
            <a:endPar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VA Memorandum dated June 8, 2021 concerning Persian Gulf War particulate Matter Exposure Interim Claims Processing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VBA Letter dated August 2, 2021 concerning Presumptive Service Connection for Respiratory Conditions due to Particulate Matter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rPr>
              <a:t>National Defense Authorization Act for Fiscal Year 2021</a:t>
            </a:r>
          </a:p>
        </p:txBody>
      </p:sp>
    </p:spTree>
    <p:extLst>
      <p:ext uri="{BB962C8B-B14F-4D97-AF65-F5344CB8AC3E}">
        <p14:creationId xmlns:p14="http://schemas.microsoft.com/office/powerpoint/2010/main" val="674760214"/>
      </p:ext>
    </p:extLst>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0D800D-5F84-92AF-98D5-61FBFE2E02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52A18383-745E-188D-DF54-25DD9F59423C}"/>
              </a:ext>
            </a:extLst>
          </p:cNvPr>
          <p:cNvSpPr txBox="1"/>
          <p:nvPr/>
        </p:nvSpPr>
        <p:spPr>
          <a:xfrm>
            <a:off x="2080902" y="1874494"/>
            <a:ext cx="8030195" cy="34163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VA Dashboard Shows PACT Act Performance:</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In recognition of the second anniversary of the passage of the PACT Act</a:t>
            </a:r>
            <a:r>
              <a:rPr kumimoji="0" lang="en-US" sz="2400" b="0" i="1"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(Public Law 117-168), VA has published a special issue of the </a:t>
            </a:r>
            <a:r>
              <a:rPr kumimoji="0" lang="en-US" sz="24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hlinkClick r:id="rId2"/>
              </a:rPr>
              <a:t>VA PACT Act Performance Dashboard</a:t>
            </a:r>
            <a:r>
              <a:rPr kumimoji="0" lang="en-US" sz="2400" b="0"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rPr>
              <a:t> </a:t>
            </a:r>
            <a:r>
              <a:rPr kumimoji="0" lang="en-US" sz="2400" b="0" i="0" u="none" strike="noStrike" kern="1200" cap="none" spc="0" normalizeH="0" baseline="0" noProof="0" dirty="0">
                <a:ln>
                  <a:noFill/>
                </a:ln>
                <a:solidFill>
                  <a:srgbClr val="333333"/>
                </a:solidFill>
                <a:effectLst/>
                <a:uLnTx/>
                <a:uFillTx/>
                <a:latin typeface="Arial" panose="020B0604020202020204" pitchFamily="34" charset="0"/>
                <a:ea typeface="+mn-ea"/>
                <a:cs typeface="Arial" panose="020B0604020202020204" pitchFamily="34" charset="0"/>
              </a:rPr>
              <a:t>that shows statistics compiled over the past two years. Highlights include one million related claims VA has approved totaling $6.8 billion, more than five million toxic exposure screenings, and an increase of nearly 186,000 new enrollees in VA health care.</a:t>
            </a: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48976734"/>
      </p:ext>
    </p:extLst>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353" y="3429000"/>
            <a:ext cx="5585280"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QUESTIONS?</a:t>
            </a:r>
          </a:p>
        </p:txBody>
      </p:sp>
      <p:sp>
        <p:nvSpPr>
          <p:cNvPr id="3" name="TextBox 2"/>
          <p:cNvSpPr txBox="1"/>
          <p:nvPr/>
        </p:nvSpPr>
        <p:spPr>
          <a:xfrm>
            <a:off x="7708615" y="5367269"/>
            <a:ext cx="4434035"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Vicki Von Loh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402-499-6836</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vvonloh@gmail.com</a:t>
            </a:r>
          </a:p>
        </p:txBody>
      </p:sp>
    </p:spTree>
    <p:extLst>
      <p:ext uri="{BB962C8B-B14F-4D97-AF65-F5344CB8AC3E}">
        <p14:creationId xmlns:p14="http://schemas.microsoft.com/office/powerpoint/2010/main" val="935239491"/>
      </p:ext>
    </p:extLst>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70970" y="2274838"/>
            <a:ext cx="7598978"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Incarcerated Veterans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Dependent Considerations</a:t>
            </a:r>
          </a:p>
        </p:txBody>
      </p:sp>
      <p:sp>
        <p:nvSpPr>
          <p:cNvPr id="5" name="TextBox 4"/>
          <p:cNvSpPr txBox="1"/>
          <p:nvPr/>
        </p:nvSpPr>
        <p:spPr>
          <a:xfrm>
            <a:off x="7237505" y="5667284"/>
            <a:ext cx="4434035"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Cynthia Archuleta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NVS RQAS- East</a:t>
            </a:r>
          </a:p>
        </p:txBody>
      </p:sp>
    </p:spTree>
    <p:extLst>
      <p:ext uri="{BB962C8B-B14F-4D97-AF65-F5344CB8AC3E}">
        <p14:creationId xmlns:p14="http://schemas.microsoft.com/office/powerpoint/2010/main" val="2283392116"/>
      </p:ext>
    </p:extLst>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What will be covered</a:t>
            </a:r>
          </a:p>
        </p:txBody>
      </p:sp>
      <p:sp>
        <p:nvSpPr>
          <p:cNvPr id="2" name="Content Placeholder 1"/>
          <p:cNvSpPr>
            <a:spLocks noGrp="1"/>
          </p:cNvSpPr>
          <p:nvPr>
            <p:ph idx="1"/>
          </p:nvPr>
        </p:nvSpPr>
        <p:spPr>
          <a:xfrm>
            <a:off x="396815" y="1588181"/>
            <a:ext cx="11231593" cy="4768170"/>
          </a:xfrm>
        </p:spPr>
        <p:txBody>
          <a:bodyPr vert="horz" lIns="91440" tIns="45720" rIns="91440" bIns="45720" rtlCol="0">
            <a:normAutofit lnSpcReduction="10000"/>
          </a:bodyPr>
          <a:lstStyle/>
          <a:p>
            <a:r>
              <a:rPr lang="en-US" sz="2400" dirty="0">
                <a:latin typeface="Arial" panose="020B0604020202020204" pitchFamily="34" charset="0"/>
                <a:cs typeface="Arial" panose="020B0604020202020204" pitchFamily="34" charset="0"/>
              </a:rPr>
              <a:t>Incarcerated or Justice Involved Veterans Definition &amp; Regulation</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Exceptions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VA actions while incarcerated (Veteran or Dependent)</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Regaining benefits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Apportionment for Spouse or Dependents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Appeal Considerations</a:t>
            </a:r>
          </a:p>
          <a:p>
            <a:endParaRPr lang="en-US" sz="2400" dirty="0">
              <a:latin typeface="+mn-lt"/>
              <a:cs typeface="+mn-cs"/>
            </a:endParaRPr>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logo of a marine corps&#10;&#10;Description automatically generated">
            <a:extLst>
              <a:ext uri="{FF2B5EF4-FFF2-40B4-BE49-F238E27FC236}">
                <a16:creationId xmlns:a16="http://schemas.microsoft.com/office/drawing/2014/main" id="{C4592F1E-71A4-677E-EC63-6B56CBA3241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64" b="38"/>
          <a:stretch/>
        </p:blipFill>
        <p:spPr>
          <a:xfrm>
            <a:off x="8462865" y="3141650"/>
            <a:ext cx="3727612" cy="3716349"/>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7D164514-4114-DA1A-56D6-FFD7F0C6D15A}"/>
              </a:ext>
            </a:extLst>
          </p:cNvPr>
          <p:cNvSpPr txBox="1"/>
          <p:nvPr/>
        </p:nvSpPr>
        <p:spPr>
          <a:xfrm>
            <a:off x="10874056" y="6759970"/>
            <a:ext cx="1317943" cy="307777"/>
          </a:xfrm>
          <a:prstGeom prst="rect">
            <a:avLst/>
          </a:prstGeom>
          <a:solidFill>
            <a:srgbClr val="000000"/>
          </a:solidFill>
        </p:spPr>
        <p:txBody>
          <a:bodyPr wrap="squar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commons.wikimedia.org/wiki/File:Emblem_of_the_United_States_Marine_Corps.svg">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826597"/>
      </p:ext>
    </p:extLst>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VA Definition</a:t>
            </a:r>
          </a:p>
        </p:txBody>
      </p:sp>
      <p:sp>
        <p:nvSpPr>
          <p:cNvPr id="2" name="Content Placeholder 1"/>
          <p:cNvSpPr>
            <a:spLocks noGrp="1"/>
          </p:cNvSpPr>
          <p:nvPr>
            <p:ph idx="1"/>
          </p:nvPr>
        </p:nvSpPr>
        <p:spPr>
          <a:xfrm>
            <a:off x="411192" y="1588181"/>
            <a:ext cx="11369616" cy="3681638"/>
          </a:xfrm>
        </p:spPr>
        <p:txBody>
          <a:bodyPr vert="horz" lIns="91440" tIns="45720" rIns="91440" bIns="45720" rtlCol="0">
            <a:normAutofit/>
          </a:bodyPr>
          <a:lstStyle/>
          <a:p>
            <a:pPr marL="0" indent="0">
              <a:buNone/>
            </a:pPr>
            <a:r>
              <a:rPr lang="en-US" dirty="0">
                <a:latin typeface="Arial" panose="020B0604020202020204" pitchFamily="34" charset="0"/>
                <a:cs typeface="Arial" panose="020B0604020202020204" pitchFamily="34" charset="0"/>
              </a:rPr>
              <a:t>Incarceration for Department of Affairs (VA) purposes the Term incarceration: </a:t>
            </a:r>
          </a:p>
          <a:p>
            <a:pPr marL="0" indent="0">
              <a:buNone/>
            </a:pPr>
            <a:endParaRPr lang="en-US"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Refers to the confinement of an individual in a penal institution, even though the individual may be allowed outside the institution temporarily on furlough or for medical treatment, and includes confinement at any of the following, as long as confinement is pursuant to a criminal sentence: medical facility or mental institution, or other locations, such as work camps, forestry camps, or boot camps.</a:t>
            </a:r>
          </a:p>
          <a:p>
            <a:endParaRPr lang="en-US" sz="2400" dirty="0">
              <a:latin typeface="+mn-lt"/>
              <a:cs typeface="+mn-cs"/>
            </a:endParaRPr>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1663894"/>
      </p:ext>
    </p:extLst>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Regulation</a:t>
            </a:r>
          </a:p>
        </p:txBody>
      </p:sp>
      <p:sp>
        <p:nvSpPr>
          <p:cNvPr id="2" name="Content Placeholder 1"/>
          <p:cNvSpPr>
            <a:spLocks noGrp="1"/>
          </p:cNvSpPr>
          <p:nvPr>
            <p:ph idx="1"/>
          </p:nvPr>
        </p:nvSpPr>
        <p:spPr>
          <a:xfrm>
            <a:off x="396815" y="1588180"/>
            <a:ext cx="11231593" cy="4864377"/>
          </a:xfrm>
        </p:spPr>
        <p:txBody>
          <a:bodyPr vert="horz" lIns="91440" tIns="45720" rIns="91440" bIns="45720" rtlCol="0">
            <a:normAutofit lnSpcReduction="10000"/>
          </a:bodyPr>
          <a:lstStyle/>
          <a:p>
            <a:endParaRPr lang="en-US" sz="2400" dirty="0"/>
          </a:p>
          <a:p>
            <a:r>
              <a:rPr lang="en-US" sz="2400"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hlinkClick r:id="rId3">
                  <a:extLst>
                    <a:ext uri="{A12FA001-AC4F-418D-AE19-62706E023703}">
                      <ahyp:hlinkClr xmlns:ahyp="http://schemas.microsoft.com/office/drawing/2018/hyperlinkcolor" val="tx"/>
                    </a:ext>
                  </a:extLst>
                </a:hlinkClick>
              </a:rPr>
              <a:t>38 CFR 3.665</a:t>
            </a:r>
            <a:r>
              <a:rPr lang="en-US" sz="2400" kern="0"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 </a:t>
            </a:r>
            <a:r>
              <a:rPr lang="en-US" sz="2400" kern="0" dirty="0">
                <a:effectLst/>
                <a:latin typeface="Arial" panose="020B0604020202020204" pitchFamily="34" charset="0"/>
                <a:ea typeface="Times New Roman" panose="02020603050405020304" pitchFamily="18" charset="0"/>
                <a:cs typeface="Arial" panose="020B0604020202020204" pitchFamily="34" charset="0"/>
              </a:rPr>
              <a:t>requires the reduction of a beneficiary’s disability compensation or Dependency and Indemnity Compensation (DIC) when the beneficiary is incarcerated more than 60 days following conviction of a felony.</a:t>
            </a:r>
          </a:p>
          <a:p>
            <a:endParaRPr lang="en-US" sz="2400" kern="0" dirty="0">
              <a:latin typeface="Arial" panose="020B0604020202020204" pitchFamily="34" charset="0"/>
              <a:cs typeface="Arial" panose="020B0604020202020204" pitchFamily="34" charset="0"/>
            </a:endParaRPr>
          </a:p>
          <a:p>
            <a:r>
              <a:rPr lang="en-US" sz="2400" dirty="0">
                <a:solidFill>
                  <a:srgbClr val="FF0000"/>
                </a:solidFill>
                <a:effectLst/>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38 CFR 3.666</a:t>
            </a:r>
            <a:r>
              <a:rPr lang="en-US" sz="2400" dirty="0">
                <a:solidFill>
                  <a:srgbClr val="FF0000"/>
                </a:solidFill>
                <a:effectLst/>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requires the </a:t>
            </a:r>
            <a:r>
              <a:rPr lang="en-US" sz="2400" i="1" u="sng" dirty="0">
                <a:effectLst/>
                <a:latin typeface="Arial" panose="020B0604020202020204" pitchFamily="34" charset="0"/>
                <a:cs typeface="Arial" panose="020B0604020202020204" pitchFamily="34" charset="0"/>
              </a:rPr>
              <a:t>discontinuance</a:t>
            </a:r>
            <a:r>
              <a:rPr lang="en-US" sz="2400" dirty="0">
                <a:effectLst/>
                <a:latin typeface="Arial" panose="020B0604020202020204" pitchFamily="34" charset="0"/>
                <a:cs typeface="Arial" panose="020B0604020202020204" pitchFamily="34" charset="0"/>
              </a:rPr>
              <a:t> of a beneficiary’s </a:t>
            </a:r>
            <a:r>
              <a:rPr lang="en-US" sz="2400" i="1" dirty="0">
                <a:effectLst/>
                <a:latin typeface="Arial" panose="020B0604020202020204" pitchFamily="34" charset="0"/>
                <a:cs typeface="Arial" panose="020B0604020202020204" pitchFamily="34" charset="0"/>
              </a:rPr>
              <a:t>pension</a:t>
            </a:r>
            <a:r>
              <a:rPr lang="en-US" sz="2400" dirty="0">
                <a:effectLst/>
                <a:latin typeface="Arial" panose="020B0604020202020204" pitchFamily="34" charset="0"/>
                <a:cs typeface="Arial" panose="020B0604020202020204" pitchFamily="34" charset="0"/>
              </a:rPr>
              <a:t> when the beneficiary is incarcerated more than 60 days following conviction of a </a:t>
            </a:r>
            <a:r>
              <a:rPr lang="en-US" sz="2400" i="1" dirty="0">
                <a:effectLst/>
                <a:latin typeface="Arial" panose="020B0604020202020204" pitchFamily="34" charset="0"/>
                <a:cs typeface="Arial" panose="020B0604020202020204" pitchFamily="34" charset="0"/>
              </a:rPr>
              <a:t>felony or misdemeanor</a:t>
            </a:r>
            <a:r>
              <a:rPr lang="en-US" sz="2400" dirty="0">
                <a:effectLst/>
                <a:latin typeface="Arial" panose="020B0604020202020204" pitchFamily="34" charset="0"/>
                <a:cs typeface="Arial" panose="020B0604020202020204" pitchFamily="34" charset="0"/>
              </a:rPr>
              <a:t>.</a:t>
            </a:r>
          </a:p>
          <a:p>
            <a:endParaRPr lang="en-US" sz="2400" dirty="0">
              <a:latin typeface="Arial" panose="020B0604020202020204" pitchFamily="34" charset="0"/>
              <a:cs typeface="Arial" panose="020B0604020202020204" pitchFamily="34" charset="0"/>
            </a:endParaRPr>
          </a:p>
          <a:p>
            <a:r>
              <a:rPr lang="en-US" sz="2400" u="sng" dirty="0">
                <a:solidFill>
                  <a:srgbClr val="FF0000"/>
                </a:solidFill>
                <a:effectLst/>
                <a:latin typeface="Arial" panose="020B0604020202020204" pitchFamily="34" charset="0"/>
                <a:cs typeface="Arial" panose="020B0604020202020204" pitchFamily="34" charset="0"/>
              </a:rPr>
              <a:t>38 CFR 3.666</a:t>
            </a:r>
            <a:r>
              <a:rPr lang="en-US" sz="2400" dirty="0">
                <a:solidFill>
                  <a:srgbClr val="FF0000"/>
                </a:solidFill>
                <a:effectLst/>
                <a:latin typeface="Arial" panose="020B0604020202020204" pitchFamily="34" charset="0"/>
                <a:cs typeface="Arial" panose="020B0604020202020204" pitchFamily="34" charset="0"/>
              </a:rPr>
              <a:t> </a:t>
            </a:r>
            <a:r>
              <a:rPr lang="en-US" sz="2400" dirty="0">
                <a:effectLst/>
                <a:latin typeface="Arial" panose="020B0604020202020204" pitchFamily="34" charset="0"/>
                <a:cs typeface="Arial" panose="020B0604020202020204" pitchFamily="34" charset="0"/>
              </a:rPr>
              <a:t>requires the removal of an incarcerated dependent from a beneficiary’s award if the beneficiary receives pension.  There is no such requirement, however, if the beneficiary is a Veteran receiving disability compensation, or surviving spouse receiving DIC</a:t>
            </a:r>
          </a:p>
          <a:p>
            <a:endParaRPr lang="en-US" sz="2400" dirty="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effectLst/>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2573876"/>
      </p:ext>
    </p:extLst>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Exceptions</a:t>
            </a:r>
          </a:p>
        </p:txBody>
      </p:sp>
      <p:sp>
        <p:nvSpPr>
          <p:cNvPr id="2" name="Content Placeholder 1"/>
          <p:cNvSpPr>
            <a:spLocks noGrp="1"/>
          </p:cNvSpPr>
          <p:nvPr>
            <p:ph idx="1"/>
          </p:nvPr>
        </p:nvSpPr>
        <p:spPr>
          <a:xfrm>
            <a:off x="480203" y="1838437"/>
            <a:ext cx="11231593" cy="4700476"/>
          </a:xfrm>
        </p:spPr>
        <p:txBody>
          <a:bodyPr vert="horz" lIns="91440" tIns="45720" rIns="91440" bIns="45720" rtlCol="0">
            <a:normAutofit/>
          </a:bodyPr>
          <a:lstStyle/>
          <a:p>
            <a:r>
              <a:rPr lang="en-US" sz="2400" dirty="0">
                <a:latin typeface="Arial" panose="020B0604020202020204" pitchFamily="34" charset="0"/>
                <a:cs typeface="Arial" panose="020B0604020202020204" pitchFamily="34" charset="0"/>
              </a:rPr>
              <a:t>Do not reduce or discontinue benefits for any period during which the Individual in question is:</a:t>
            </a:r>
          </a:p>
          <a:p>
            <a:pPr lvl="1"/>
            <a:r>
              <a:rPr lang="en-US" sz="2000" dirty="0">
                <a:latin typeface="Arial" panose="020B0604020202020204" pitchFamily="34" charset="0"/>
                <a:cs typeface="Arial" panose="020B0604020202020204" pitchFamily="34" charset="0"/>
              </a:rPr>
              <a:t>Participating in a work release program</a:t>
            </a:r>
          </a:p>
          <a:p>
            <a:pPr lvl="1"/>
            <a:r>
              <a:rPr lang="en-US" sz="2000" dirty="0">
                <a:latin typeface="Arial" panose="020B0604020202020204" pitchFamily="34" charset="0"/>
                <a:cs typeface="Arial" panose="020B0604020202020204" pitchFamily="34" charset="0"/>
              </a:rPr>
              <a:t>Under community control</a:t>
            </a:r>
          </a:p>
          <a:p>
            <a:pPr lvl="1"/>
            <a:r>
              <a:rPr lang="en-US" sz="2000" dirty="0">
                <a:latin typeface="Arial" panose="020B0604020202020204" pitchFamily="34" charset="0"/>
                <a:cs typeface="Arial" panose="020B0604020202020204" pitchFamily="34" charset="0"/>
              </a:rPr>
              <a:t>Incarcerated in a foreign penal institution </a:t>
            </a:r>
          </a:p>
          <a:p>
            <a:pPr lvl="1"/>
            <a:endParaRPr lang="en-US" sz="2000" dirty="0"/>
          </a:p>
          <a:p>
            <a:r>
              <a:rPr lang="en-US" sz="2400" dirty="0">
                <a:latin typeface="Arial" panose="020B0604020202020204" pitchFamily="34" charset="0"/>
                <a:cs typeface="Arial" panose="020B0604020202020204" pitchFamily="34" charset="0"/>
              </a:rPr>
              <a:t>Do not reduce or discontinue benefits for any period during which the individual in question is residing in a:</a:t>
            </a:r>
          </a:p>
          <a:p>
            <a:pPr lvl="1"/>
            <a:r>
              <a:rPr lang="en-US" sz="2000" dirty="0">
                <a:latin typeface="Arial" panose="020B0604020202020204" pitchFamily="34" charset="0"/>
                <a:cs typeface="Arial" panose="020B0604020202020204" pitchFamily="34" charset="0"/>
              </a:rPr>
              <a:t>Halfway house</a:t>
            </a:r>
          </a:p>
          <a:p>
            <a:pPr lvl="1"/>
            <a:r>
              <a:rPr lang="en-US" sz="2000" dirty="0">
                <a:latin typeface="Arial" panose="020B0604020202020204" pitchFamily="34" charset="0"/>
                <a:cs typeface="Arial" panose="020B0604020202020204" pitchFamily="34" charset="0"/>
              </a:rPr>
              <a:t>Residential re-entry center</a:t>
            </a:r>
          </a:p>
          <a:p>
            <a:pPr lvl="1"/>
            <a:r>
              <a:rPr lang="en-US" sz="2000" dirty="0">
                <a:latin typeface="Arial" panose="020B0604020202020204" pitchFamily="34" charset="0"/>
                <a:cs typeface="Arial" panose="020B0604020202020204" pitchFamily="34" charset="0"/>
              </a:rPr>
              <a:t>Civil commitment center</a:t>
            </a:r>
          </a:p>
          <a:p>
            <a:pPr marL="457200" lvl="1" indent="0">
              <a:buNone/>
            </a:pPr>
            <a:endParaRPr lang="en-US" sz="20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9540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F0D60E-39D6-D664-B61E-A2D85AFA55AA}"/>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4</a:t>
            </a:fld>
            <a:endParaRPr lang="en-US" dirty="0">
              <a:solidFill>
                <a:prstClr val="white"/>
              </a:solidFill>
            </a:endParaRPr>
          </a:p>
        </p:txBody>
      </p:sp>
      <p:sp>
        <p:nvSpPr>
          <p:cNvPr id="3" name="Title 2">
            <a:extLst>
              <a:ext uri="{FF2B5EF4-FFF2-40B4-BE49-F238E27FC236}">
                <a16:creationId xmlns:a16="http://schemas.microsoft.com/office/drawing/2014/main" id="{78E7F37D-556E-60C8-611A-F3ADFF021B04}"/>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12EB130F-E399-927F-6865-714ADA3FD58D}"/>
              </a:ext>
            </a:extLst>
          </p:cNvPr>
          <p:cNvPicPr>
            <a:picLocks noChangeAspect="1"/>
          </p:cNvPicPr>
          <p:nvPr/>
        </p:nvPicPr>
        <p:blipFill>
          <a:blip r:embed="rId2"/>
          <a:stretch>
            <a:fillRect/>
          </a:stretch>
        </p:blipFill>
        <p:spPr>
          <a:xfrm>
            <a:off x="2013968" y="866417"/>
            <a:ext cx="8164064" cy="5125165"/>
          </a:xfrm>
          <a:prstGeom prst="rect">
            <a:avLst/>
          </a:prstGeom>
        </p:spPr>
      </p:pic>
      <p:sp>
        <p:nvSpPr>
          <p:cNvPr id="6" name="Rectangle: Rounded Corners 5">
            <a:extLst>
              <a:ext uri="{FF2B5EF4-FFF2-40B4-BE49-F238E27FC236}">
                <a16:creationId xmlns:a16="http://schemas.microsoft.com/office/drawing/2014/main" id="{27C26E44-8F37-CB0D-765F-1DC4739A11D1}"/>
              </a:ext>
            </a:extLst>
          </p:cNvPr>
          <p:cNvSpPr/>
          <p:nvPr/>
        </p:nvSpPr>
        <p:spPr>
          <a:xfrm>
            <a:off x="6400800" y="1427967"/>
            <a:ext cx="1878904" cy="4684734"/>
          </a:xfrm>
          <a:prstGeom prst="roundRect">
            <a:avLst/>
          </a:prstGeom>
          <a:solidFill>
            <a:srgbClr val="FF0000">
              <a:alpha val="14118"/>
            </a:srgbClr>
          </a:solidFill>
          <a:ln w="57150">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80362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816E8-9DD6-9473-4166-25216AE3D31D}"/>
              </a:ext>
            </a:extLst>
          </p:cNvPr>
          <p:cNvSpPr>
            <a:spLocks noGrp="1"/>
          </p:cNvSpPr>
          <p:nvPr>
            <p:ph type="title"/>
          </p:nvPr>
        </p:nvSpPr>
        <p:spPr/>
        <p:txBody>
          <a:bodyPr/>
          <a:lstStyle/>
          <a:p>
            <a:r>
              <a:rPr lang="en-US" dirty="0"/>
              <a:t>Pay in Full</a:t>
            </a:r>
          </a:p>
        </p:txBody>
      </p:sp>
      <p:sp>
        <p:nvSpPr>
          <p:cNvPr id="3" name="Content Placeholder 2">
            <a:extLst>
              <a:ext uri="{FF2B5EF4-FFF2-40B4-BE49-F238E27FC236}">
                <a16:creationId xmlns:a16="http://schemas.microsoft.com/office/drawing/2014/main" id="{6E88EC5E-A97D-DE4F-CD4F-9AB61690B392}"/>
              </a:ext>
            </a:extLst>
          </p:cNvPr>
          <p:cNvSpPr>
            <a:spLocks noGrp="1"/>
          </p:cNvSpPr>
          <p:nvPr>
            <p:ph idx="1"/>
          </p:nvPr>
        </p:nvSpPr>
        <p:spPr/>
        <p:txBody>
          <a:bodyPr>
            <a:normAutofit/>
          </a:bodyPr>
          <a:lstStyle/>
          <a:p>
            <a:pPr marR="0" lvl="0" algn="l" defTabSz="914400" rtl="0" eaLnBrk="1" fontAlgn="auto" latinLnBrk="0" hangingPunct="1">
              <a:lnSpc>
                <a:spcPct val="100000"/>
              </a:lnSpc>
              <a:spcBef>
                <a:spcPts val="0"/>
              </a:spcBef>
              <a:spcAft>
                <a:spcPts val="600"/>
              </a:spcAft>
              <a:buClrTx/>
              <a:buSzTx/>
              <a:tabLst/>
              <a:defRPr/>
            </a:pP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Pay by check: mail the check, payment coupon(s) and/or letter to:</a:t>
            </a:r>
          </a:p>
          <a:p>
            <a:pPr marR="0" lvl="2"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VA Debt Management Center</a:t>
            </a:r>
          </a:p>
          <a:p>
            <a:pPr marR="0" lvl="2"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Bishop Henry Whipple Federal Building</a:t>
            </a:r>
          </a:p>
          <a:p>
            <a:pPr marR="0" lvl="2"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P.O. Box 11930</a:t>
            </a:r>
          </a:p>
          <a:p>
            <a:pPr marR="0" lvl="2" algn="l" defTabSz="914400" rtl="0" eaLnBrk="1" fontAlgn="auto" latinLnBrk="0" hangingPunct="1">
              <a:lnSpc>
                <a:spcPct val="100000"/>
              </a:lnSpc>
              <a:spcBef>
                <a:spcPts val="0"/>
              </a:spcBef>
              <a:spcAft>
                <a:spcPts val="600"/>
              </a:spcAft>
              <a:buClrTx/>
              <a:buSzTx/>
              <a:tabLst/>
              <a:defRPr/>
            </a:pPr>
            <a:r>
              <a:rPr kumimoji="0" lang="en-US"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St. Paul, MN  55111-0930</a:t>
            </a:r>
          </a:p>
          <a:p>
            <a:pPr marR="0" lvl="2" algn="l" defTabSz="914400" rtl="0" eaLnBrk="1" fontAlgn="auto" latinLnBrk="0" hangingPunct="1">
              <a:lnSpc>
                <a:spcPct val="100000"/>
              </a:lnSpc>
              <a:spcBef>
                <a:spcPts val="0"/>
              </a:spcBef>
              <a:spcAft>
                <a:spcPts val="600"/>
              </a:spcAft>
              <a:buClrTx/>
              <a:buSzTx/>
              <a:tabLst/>
              <a:defRPr/>
            </a:pPr>
            <a:endParaRPr kumimoji="0" lang="en-US"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600"/>
              </a:spcAft>
              <a:buClrTx/>
              <a:buSzTx/>
              <a:tabLst/>
              <a:defRPr/>
            </a:pP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Pay online: </a:t>
            </a:r>
            <a:r>
              <a:rPr kumimoji="0" lang="en-US" sz="240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hlinkClick r:id="rId3"/>
              </a:rPr>
              <a:t>www.pay.va.gov</a:t>
            </a:r>
            <a:r>
              <a:rPr kumimoji="0" lang="en-US" sz="240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   </a:t>
            </a:r>
          </a:p>
          <a:p>
            <a:pPr marR="0" lvl="0" algn="l" defTabSz="914400" rtl="0" eaLnBrk="1" fontAlgn="auto" latinLnBrk="0" hangingPunct="1">
              <a:lnSpc>
                <a:spcPct val="100000"/>
              </a:lnSpc>
              <a:spcBef>
                <a:spcPts val="0"/>
              </a:spcBef>
              <a:spcAft>
                <a:spcPts val="600"/>
              </a:spcAft>
              <a:buClrTx/>
              <a:buSzTx/>
              <a:tabLst/>
              <a:defRPr/>
            </a:pPr>
            <a:endPar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600"/>
              </a:spcAft>
              <a:buClrTx/>
              <a:buSzTx/>
              <a:tabLst/>
              <a:defRPr/>
            </a:pP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Pay by telephone: 800-827-0648</a:t>
            </a:r>
          </a:p>
        </p:txBody>
      </p:sp>
      <p:sp>
        <p:nvSpPr>
          <p:cNvPr id="4" name="Slide Number Placeholder 3">
            <a:extLst>
              <a:ext uri="{FF2B5EF4-FFF2-40B4-BE49-F238E27FC236}">
                <a16:creationId xmlns:a16="http://schemas.microsoft.com/office/drawing/2014/main" id="{291657FD-73FE-F107-7443-810AB1FDA34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1031289926"/>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501649"/>
            <a:ext cx="6883879"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a:t>
            </a:r>
          </a:p>
        </p:txBody>
      </p:sp>
      <p:sp>
        <p:nvSpPr>
          <p:cNvPr id="2" name="Content Placeholder 1"/>
          <p:cNvSpPr>
            <a:spLocks noGrp="1"/>
          </p:cNvSpPr>
          <p:nvPr>
            <p:ph idx="1"/>
          </p:nvPr>
        </p:nvSpPr>
        <p:spPr>
          <a:xfrm>
            <a:off x="480203" y="2269668"/>
            <a:ext cx="11231593" cy="3681638"/>
          </a:xfrm>
        </p:spPr>
        <p:txBody>
          <a:bodyPr vert="horz" lIns="91440" tIns="45720" rIns="91440" bIns="45720" rtlCol="0">
            <a:normAutofit/>
          </a:bodyPr>
          <a:lstStyle/>
          <a:p>
            <a:endParaRPr lang="en-US" sz="2400" dirty="0"/>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WHAT HAPPENS TO THEIR COMPESATION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WHEN A VETERAN BECOMES INCARCERATED?</a:t>
            </a:r>
          </a:p>
          <a:p>
            <a:pPr marL="0" indent="0">
              <a:buNone/>
            </a:pPr>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52651"/>
      </p:ext>
    </p:extLst>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A02272F0-4A65-BFAF-F613-4C25B61105D2}"/>
              </a:ext>
            </a:extLst>
          </p:cNvPr>
          <p:cNvSpPr>
            <a:spLocks noGrp="1"/>
          </p:cNvSpPr>
          <p:nvPr>
            <p:ph type="title"/>
          </p:nvPr>
        </p:nvSpPr>
        <p:spPr>
          <a:xfrm>
            <a:off x="-1" y="501650"/>
            <a:ext cx="6927011" cy="722313"/>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a:t>
            </a:r>
          </a:p>
        </p:txBody>
      </p:sp>
      <p:sp>
        <p:nvSpPr>
          <p:cNvPr id="6" name="TextBox 5">
            <a:extLst>
              <a:ext uri="{FF2B5EF4-FFF2-40B4-BE49-F238E27FC236}">
                <a16:creationId xmlns:a16="http://schemas.microsoft.com/office/drawing/2014/main" id="{B5E1DC2F-01DB-5906-8076-E0726EF3DB31}"/>
              </a:ext>
            </a:extLst>
          </p:cNvPr>
          <p:cNvSpPr txBox="1"/>
          <p:nvPr/>
        </p:nvSpPr>
        <p:spPr>
          <a:xfrm>
            <a:off x="819510" y="2310495"/>
            <a:ext cx="9911751" cy="3785652"/>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 can pay certain benefits to veterans who are incarcerated in a Federal, State, or local institution but the amount depends on the type of benefit and the reason.</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 disability compensation payments are reduced if a veteran Is convicted of a felony and given a prison term for more than 60 days.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alpha val="80000"/>
                  </a:prstClr>
                </a:solidFill>
                <a:effectLst/>
                <a:uLnTx/>
                <a:uFillTx/>
                <a:latin typeface="Arial" panose="020B0604020202020204" pitchFamily="34" charset="0"/>
                <a:ea typeface="+mn-ea"/>
                <a:cs typeface="Arial" panose="020B0604020202020204" pitchFamily="34" charset="0"/>
              </a:rPr>
              <a:t>How much is  a veteran entitled to while incarcerated?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1188918"/>
      </p:ext>
    </p:extLst>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D0E0EAFB-EFF7-35EF-6A10-48D6AC471B33}"/>
              </a:ext>
            </a:extLst>
          </p:cNvPr>
          <p:cNvSpPr>
            <a:spLocks noGrp="1"/>
          </p:cNvSpPr>
          <p:nvPr>
            <p:ph type="title"/>
          </p:nvPr>
        </p:nvSpPr>
        <p:spPr>
          <a:xfrm>
            <a:off x="-1" y="501650"/>
            <a:ext cx="6927011" cy="722313"/>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a:t>
            </a:r>
          </a:p>
        </p:txBody>
      </p:sp>
      <p:pic>
        <p:nvPicPr>
          <p:cNvPr id="7" name="Picture 6" descr="A hand writing on a blackboard&#10;&#10;Description automatically generated">
            <a:extLst>
              <a:ext uri="{FF2B5EF4-FFF2-40B4-BE49-F238E27FC236}">
                <a16:creationId xmlns:a16="http://schemas.microsoft.com/office/drawing/2014/main" id="{BAC002E4-D3D0-901D-C68E-F42CE041615E}"/>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4522" b="3034"/>
          <a:stretch/>
        </p:blipFill>
        <p:spPr>
          <a:xfrm>
            <a:off x="2623745" y="1536144"/>
            <a:ext cx="6777732" cy="3733675"/>
          </a:xfrm>
          <a:prstGeom prst="rect">
            <a:avLst/>
          </a:prstGeom>
          <a:effectLst/>
        </p:spPr>
      </p:pic>
      <p:sp>
        <p:nvSpPr>
          <p:cNvPr id="8" name="TextBox 7">
            <a:extLst>
              <a:ext uri="{FF2B5EF4-FFF2-40B4-BE49-F238E27FC236}">
                <a16:creationId xmlns:a16="http://schemas.microsoft.com/office/drawing/2014/main" id="{6D9C9A41-5499-809A-27D8-FD651B592E73}"/>
              </a:ext>
            </a:extLst>
          </p:cNvPr>
          <p:cNvSpPr txBox="1"/>
          <p:nvPr/>
        </p:nvSpPr>
        <p:spPr>
          <a:xfrm>
            <a:off x="552092" y="5465116"/>
            <a:ext cx="11076316" cy="654421"/>
          </a:xfrm>
          <a:prstGeom prst="rect">
            <a:avLst/>
          </a:prstGeom>
          <a:noFill/>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veteran rated at 20 percent or more will receive the 10 percent disability rate.</a:t>
            </a:r>
          </a:p>
        </p:txBody>
      </p:sp>
    </p:spTree>
    <p:extLst>
      <p:ext uri="{BB962C8B-B14F-4D97-AF65-F5344CB8AC3E}">
        <p14:creationId xmlns:p14="http://schemas.microsoft.com/office/powerpoint/2010/main" val="3589943886"/>
      </p:ext>
    </p:extLst>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D3E249BA-6CCD-2909-163F-629AB9EA6165}"/>
              </a:ext>
            </a:extLst>
          </p:cNvPr>
          <p:cNvSpPr>
            <a:spLocks noGrp="1"/>
          </p:cNvSpPr>
          <p:nvPr>
            <p:ph type="title"/>
          </p:nvPr>
        </p:nvSpPr>
        <p:spPr>
          <a:xfrm>
            <a:off x="-1" y="501650"/>
            <a:ext cx="6927011" cy="722313"/>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a:t>
            </a:r>
          </a:p>
        </p:txBody>
      </p:sp>
      <p:sp>
        <p:nvSpPr>
          <p:cNvPr id="6" name="TextBox 5">
            <a:extLst>
              <a:ext uri="{FF2B5EF4-FFF2-40B4-BE49-F238E27FC236}">
                <a16:creationId xmlns:a16="http://schemas.microsoft.com/office/drawing/2014/main" id="{759001A9-5E70-B0E3-5C6C-1E4A68E57BBB}"/>
              </a:ext>
            </a:extLst>
          </p:cNvPr>
          <p:cNvSpPr txBox="1"/>
          <p:nvPr/>
        </p:nvSpPr>
        <p:spPr>
          <a:xfrm>
            <a:off x="221412" y="3216634"/>
            <a:ext cx="10852030" cy="978729"/>
          </a:xfrm>
          <a:prstGeom prst="rect">
            <a:avLst/>
          </a:prstGeom>
          <a:noFill/>
        </p:spPr>
        <p:txBody>
          <a:bodyPr wrap="square" rtlCol="0">
            <a:sp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A veteran who is rated at 10 percent will receive how much?</a:t>
            </a:r>
          </a:p>
        </p:txBody>
      </p:sp>
    </p:spTree>
    <p:extLst>
      <p:ext uri="{BB962C8B-B14F-4D97-AF65-F5344CB8AC3E}">
        <p14:creationId xmlns:p14="http://schemas.microsoft.com/office/powerpoint/2010/main" val="3646633615"/>
      </p:ext>
    </p:extLst>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F5EE8F1B-BC36-7B44-24B3-09DD0E68241F}"/>
              </a:ext>
            </a:extLst>
          </p:cNvPr>
          <p:cNvSpPr>
            <a:spLocks noGrp="1"/>
          </p:cNvSpPr>
          <p:nvPr>
            <p:ph type="title"/>
          </p:nvPr>
        </p:nvSpPr>
        <p:spPr>
          <a:xfrm>
            <a:off x="-1" y="501650"/>
            <a:ext cx="6927011" cy="722313"/>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a:t>
            </a:r>
          </a:p>
        </p:txBody>
      </p:sp>
      <p:pic>
        <p:nvPicPr>
          <p:cNvPr id="6" name="Picture 5" descr="A blue and white circle with white numbers&#10;&#10;Description automatically generated">
            <a:extLst>
              <a:ext uri="{FF2B5EF4-FFF2-40B4-BE49-F238E27FC236}">
                <a16:creationId xmlns:a16="http://schemas.microsoft.com/office/drawing/2014/main" id="{FAC36180-71EA-8493-148F-910081CAEE15}"/>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85006" y="2131221"/>
            <a:ext cx="2742004" cy="2742004"/>
          </a:xfrm>
          <a:prstGeom prst="rect">
            <a:avLst/>
          </a:prstGeom>
        </p:spPr>
      </p:pic>
      <p:sp>
        <p:nvSpPr>
          <p:cNvPr id="7" name="TextBox 6">
            <a:extLst>
              <a:ext uri="{FF2B5EF4-FFF2-40B4-BE49-F238E27FC236}">
                <a16:creationId xmlns:a16="http://schemas.microsoft.com/office/drawing/2014/main" id="{5983A34D-A3B6-5C9E-A1E4-1F78369220A5}"/>
              </a:ext>
            </a:extLst>
          </p:cNvPr>
          <p:cNvSpPr txBox="1"/>
          <p:nvPr/>
        </p:nvSpPr>
        <p:spPr>
          <a:xfrm>
            <a:off x="563592" y="5033662"/>
            <a:ext cx="10909640" cy="1012575"/>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 veteran who only receives 10 percent  disability compensation the payment is reduced to one half.</a:t>
            </a:r>
          </a:p>
        </p:txBody>
      </p:sp>
    </p:spTree>
    <p:extLst>
      <p:ext uri="{BB962C8B-B14F-4D97-AF65-F5344CB8AC3E}">
        <p14:creationId xmlns:p14="http://schemas.microsoft.com/office/powerpoint/2010/main" val="525642712"/>
      </p:ext>
    </p:extLst>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4402072"/>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Title 3">
            <a:extLst>
              <a:ext uri="{FF2B5EF4-FFF2-40B4-BE49-F238E27FC236}">
                <a16:creationId xmlns:a16="http://schemas.microsoft.com/office/drawing/2014/main" id="{682408E6-4F6E-4484-9664-8C02B30E568A}"/>
              </a:ext>
            </a:extLst>
          </p:cNvPr>
          <p:cNvSpPr>
            <a:spLocks noGrp="1"/>
          </p:cNvSpPr>
          <p:nvPr>
            <p:ph type="title"/>
          </p:nvPr>
        </p:nvSpPr>
        <p:spPr>
          <a:xfrm>
            <a:off x="-1" y="501650"/>
            <a:ext cx="8322907" cy="722313"/>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Benefits during Incarceration (SMC)</a:t>
            </a:r>
          </a:p>
        </p:txBody>
      </p:sp>
      <p:sp>
        <p:nvSpPr>
          <p:cNvPr id="7" name="TextBox 6">
            <a:extLst>
              <a:ext uri="{FF2B5EF4-FFF2-40B4-BE49-F238E27FC236}">
                <a16:creationId xmlns:a16="http://schemas.microsoft.com/office/drawing/2014/main" id="{DD105C72-3796-657E-C2D7-E7CBF7115ADC}"/>
              </a:ext>
            </a:extLst>
          </p:cNvPr>
          <p:cNvSpPr txBox="1"/>
          <p:nvPr/>
        </p:nvSpPr>
        <p:spPr>
          <a:xfrm>
            <a:off x="563592" y="2043404"/>
            <a:ext cx="11064815"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If the veteran’s disability evaluation for all service-connected (SC) disabilities is 0 percent, but the veteran is entitled to SMC under 38 U.S.C. 114(K) or a protected rate under 38 CFR 3.959 (statutory SMC Q) then 38 CFR 3.665(d)(2) requires VA to reduce the veteran’s monthly award to one half of the amount of the amount payable for a SC disability evaluated as 10 percent disabling.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85234891"/>
      </p:ext>
    </p:extLst>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487064"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Incarceration Calculation</a:t>
            </a:r>
          </a:p>
        </p:txBody>
      </p:sp>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76096BB-21D5-D37C-090F-0C81FDC85BF6}"/>
              </a:ext>
            </a:extLst>
          </p:cNvPr>
          <p:cNvSpPr txBox="1"/>
          <p:nvPr/>
        </p:nvSpPr>
        <p:spPr>
          <a:xfrm>
            <a:off x="626853" y="2592163"/>
            <a:ext cx="10938294"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When calculating the 61st day of incarceration, start with the first full day of imprisonment following conviction.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Do not include in the calculation the number of days the incarcerated individual spent in confinement while awaiting trial, or for examination or treatment, even if the individual is credited for those days as “time served” following conviction.</a:t>
            </a:r>
          </a:p>
        </p:txBody>
      </p:sp>
    </p:spTree>
    <p:extLst>
      <p:ext uri="{BB962C8B-B14F-4D97-AF65-F5344CB8AC3E}">
        <p14:creationId xmlns:p14="http://schemas.microsoft.com/office/powerpoint/2010/main" val="90995556"/>
      </p:ext>
    </p:extLst>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Regaining Benefits</a:t>
            </a:r>
          </a:p>
        </p:txBody>
      </p:sp>
      <p:sp>
        <p:nvSpPr>
          <p:cNvPr id="2" name="Content Placeholder 1"/>
          <p:cNvSpPr>
            <a:spLocks noGrp="1"/>
          </p:cNvSpPr>
          <p:nvPr>
            <p:ph idx="1"/>
          </p:nvPr>
        </p:nvSpPr>
        <p:spPr>
          <a:xfrm>
            <a:off x="396815" y="1588181"/>
            <a:ext cx="11231593" cy="4993774"/>
          </a:xfrm>
        </p:spPr>
        <p:txBody>
          <a:bodyPr vert="horz" lIns="91440" tIns="45720" rIns="91440" bIns="45720" rtlCol="0">
            <a:normAutofit/>
          </a:bodyPr>
          <a:lstStyle/>
          <a:p>
            <a:endParaRPr lang="en-US" sz="2400" dirty="0"/>
          </a:p>
          <a:p>
            <a:r>
              <a:rPr lang="en-US" sz="2400" dirty="0">
                <a:latin typeface="Arial" panose="020B0604020202020204" pitchFamily="34" charset="0"/>
                <a:cs typeface="Arial" panose="020B0604020202020204" pitchFamily="34" charset="0"/>
              </a:rPr>
              <a:t>VA does not require beneficiaries to submit a specific form to report that incarceration has ended.</a:t>
            </a:r>
          </a:p>
          <a:p>
            <a:pPr lvl="1"/>
            <a:r>
              <a:rPr lang="en-US" sz="2000" dirty="0">
                <a:latin typeface="Arial" panose="020B0604020202020204" pitchFamily="34" charset="0"/>
                <a:cs typeface="Arial" panose="020B0604020202020204" pitchFamily="34" charset="0"/>
              </a:rPr>
              <a:t>May be reported in writing</a:t>
            </a:r>
          </a:p>
          <a:p>
            <a:pPr lvl="1"/>
            <a:r>
              <a:rPr lang="en-US" sz="2000" dirty="0">
                <a:latin typeface="Arial" panose="020B0604020202020204" pitchFamily="34" charset="0"/>
                <a:cs typeface="Arial" panose="020B0604020202020204" pitchFamily="34" charset="0"/>
              </a:rPr>
              <a:t>By telephone or email</a:t>
            </a:r>
          </a:p>
          <a:p>
            <a:pPr lvl="1"/>
            <a:r>
              <a:rPr lang="en-US" sz="2000" dirty="0">
                <a:latin typeface="Arial" panose="020B0604020202020204" pitchFamily="34" charset="0"/>
                <a:cs typeface="Arial" panose="020B0604020202020204" pitchFamily="34" charset="0"/>
              </a:rPr>
              <a:t>Or through a VA claims submission service website</a:t>
            </a:r>
          </a:p>
          <a:p>
            <a:pPr lvl="1"/>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For VA purposes incarceration ends when an individual:</a:t>
            </a:r>
          </a:p>
          <a:p>
            <a:pPr lvl="1"/>
            <a:r>
              <a:rPr lang="en-US" sz="2000" dirty="0">
                <a:latin typeface="Arial" panose="020B0604020202020204" pitchFamily="34" charset="0"/>
                <a:cs typeface="Arial" panose="020B0604020202020204" pitchFamily="34" charset="0"/>
              </a:rPr>
              <a:t>Is released from prison</a:t>
            </a:r>
          </a:p>
          <a:p>
            <a:pPr lvl="1"/>
            <a:r>
              <a:rPr lang="en-US" sz="2000" dirty="0">
                <a:latin typeface="Arial" panose="020B0604020202020204" pitchFamily="34" charset="0"/>
                <a:cs typeface="Arial" panose="020B0604020202020204" pitchFamily="34" charset="0"/>
              </a:rPr>
              <a:t>Is placed under community control (per VAOPGCPREC 59-1991)</a:t>
            </a:r>
          </a:p>
          <a:p>
            <a:pPr lvl="1"/>
            <a:r>
              <a:rPr lang="en-US" sz="2000" dirty="0">
                <a:latin typeface="Arial" panose="020B0604020202020204" pitchFamily="34" charset="0"/>
                <a:cs typeface="Arial" panose="020B0604020202020204" pitchFamily="34" charset="0"/>
              </a:rPr>
              <a:t>Begins participation in a work release program</a:t>
            </a:r>
          </a:p>
          <a:p>
            <a:pPr lvl="1"/>
            <a:r>
              <a:rPr lang="en-US" sz="2000" dirty="0">
                <a:latin typeface="Arial" panose="020B0604020202020204" pitchFamily="34" charset="0"/>
                <a:cs typeface="Arial" panose="020B0604020202020204" pitchFamily="34" charset="0"/>
              </a:rPr>
              <a:t>Moves to a halfway house, civil commitment center or residential re-entry center (as defined by M21-1, Part VI, Subpart iii, 1.A.1.d)</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3974404"/>
      </p:ext>
    </p:extLst>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480203" y="2261042"/>
            <a:ext cx="11231593" cy="3681638"/>
          </a:xfrm>
        </p:spPr>
        <p:txBody>
          <a:bodyPr vert="horz" lIns="91440" tIns="45720" rIns="91440" bIns="45720" rtlCol="0">
            <a:normAutofit/>
          </a:bodyPr>
          <a:lstStyle/>
          <a:p>
            <a:endParaRPr lang="en-US" sz="2400" dirty="0"/>
          </a:p>
          <a:p>
            <a:r>
              <a:rPr lang="en-US" sz="2400" dirty="0">
                <a:latin typeface="Arial" panose="020B0604020202020204" pitchFamily="34" charset="0"/>
                <a:cs typeface="Arial" panose="020B0604020202020204" pitchFamily="34" charset="0"/>
              </a:rPr>
              <a:t>VA cannot resume the payment of benefits that VA reduced or discontinued due to incarceration without confirmation from an official source that incarceration has ended</a:t>
            </a:r>
          </a:p>
          <a:p>
            <a:endParaRPr lang="en-US" sz="2400" dirty="0">
              <a:latin typeface="Arial" panose="020B0604020202020204" pitchFamily="34" charset="0"/>
              <a:cs typeface="Arial" panose="020B0604020202020204" pitchFamily="34" charset="0"/>
            </a:endParaRPr>
          </a:p>
          <a:p>
            <a:pPr marL="0" indent="0" algn="ctr">
              <a:buNone/>
            </a:pPr>
            <a:r>
              <a:rPr lang="en-US" sz="2400" dirty="0">
                <a:solidFill>
                  <a:srgbClr val="FF0000"/>
                </a:solidFill>
                <a:latin typeface="Arial" panose="020B0604020202020204" pitchFamily="34" charset="0"/>
                <a:cs typeface="Arial" panose="020B0604020202020204" pitchFamily="34" charset="0"/>
              </a:rPr>
              <a:t>What are official sources for VA purposes?</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B4A846B-E1A5-FEE2-E92B-FCCC95C024EE}"/>
              </a:ext>
            </a:extLst>
          </p:cNvPr>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Regaining Benefits </a:t>
            </a:r>
          </a:p>
        </p:txBody>
      </p:sp>
    </p:spTree>
    <p:extLst>
      <p:ext uri="{BB962C8B-B14F-4D97-AF65-F5344CB8AC3E}">
        <p14:creationId xmlns:p14="http://schemas.microsoft.com/office/powerpoint/2010/main" val="1943830590"/>
      </p:ext>
    </p:extLst>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2160916" y="1993623"/>
            <a:ext cx="7870167" cy="3681638"/>
          </a:xfrm>
        </p:spPr>
        <p:txBody>
          <a:bodyPr vert="horz" lIns="91440" tIns="45720" rIns="91440" bIns="45720" rtlCol="0">
            <a:normAutofit/>
          </a:bodyPr>
          <a:lstStyle/>
          <a:p>
            <a:r>
              <a:rPr lang="en-US" dirty="0"/>
              <a:t>Official sources for VA notification of release</a:t>
            </a:r>
          </a:p>
          <a:p>
            <a:pPr lvl="1"/>
            <a:r>
              <a:rPr lang="en-US" dirty="0"/>
              <a:t>Bureau of Prisons</a:t>
            </a:r>
          </a:p>
          <a:p>
            <a:pPr lvl="1"/>
            <a:r>
              <a:rPr lang="en-US" dirty="0"/>
              <a:t>County or State Department of Corrections</a:t>
            </a:r>
          </a:p>
          <a:p>
            <a:pPr lvl="1"/>
            <a:r>
              <a:rPr lang="en-US" dirty="0"/>
              <a:t>County Sherriff or other law enforcement</a:t>
            </a:r>
          </a:p>
          <a:p>
            <a:pPr lvl="1"/>
            <a:r>
              <a:rPr lang="en-US" dirty="0"/>
              <a:t>Prosecutor’s office</a:t>
            </a:r>
          </a:p>
          <a:p>
            <a:pPr lvl="1"/>
            <a:r>
              <a:rPr lang="en-US" dirty="0"/>
              <a:t>Parole Board</a:t>
            </a:r>
          </a:p>
          <a:p>
            <a:pPr lvl="1"/>
            <a:r>
              <a:rPr lang="en-US" dirty="0"/>
              <a:t>Prison Administration</a:t>
            </a:r>
          </a:p>
          <a:p>
            <a:pPr marL="457200" lvl="1" indent="0">
              <a:buNone/>
            </a:pPr>
            <a:endParaRPr lang="en-US" sz="2000" dirty="0"/>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4B4A846B-E1A5-FEE2-E92B-FCCC95C024EE}"/>
              </a:ext>
            </a:extLst>
          </p:cNvPr>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Regaining Benefits </a:t>
            </a:r>
          </a:p>
        </p:txBody>
      </p:sp>
    </p:spTree>
    <p:extLst>
      <p:ext uri="{BB962C8B-B14F-4D97-AF65-F5344CB8AC3E}">
        <p14:creationId xmlns:p14="http://schemas.microsoft.com/office/powerpoint/2010/main" val="41645891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574411-0C3B-A9FD-93F2-38D2DD89BE9E}"/>
              </a:ext>
            </a:extLst>
          </p:cNvPr>
          <p:cNvSpPr>
            <a:spLocks noGrp="1"/>
          </p:cNvSpPr>
          <p:nvPr>
            <p:ph type="title"/>
          </p:nvPr>
        </p:nvSpPr>
        <p:spPr/>
        <p:txBody>
          <a:bodyPr/>
          <a:lstStyle/>
          <a:p>
            <a:r>
              <a:rPr lang="en-US" dirty="0"/>
              <a:t>Withholding VA Benefits</a:t>
            </a:r>
          </a:p>
        </p:txBody>
      </p:sp>
      <p:sp>
        <p:nvSpPr>
          <p:cNvPr id="3" name="Content Placeholder 2">
            <a:extLst>
              <a:ext uri="{FF2B5EF4-FFF2-40B4-BE49-F238E27FC236}">
                <a16:creationId xmlns:a16="http://schemas.microsoft.com/office/drawing/2014/main" id="{5049E62E-C692-8BCC-D414-659AA974C048}"/>
              </a:ext>
            </a:extLst>
          </p:cNvPr>
          <p:cNvSpPr>
            <a:spLocks noGrp="1"/>
          </p:cNvSpPr>
          <p:nvPr>
            <p:ph idx="1"/>
          </p:nvPr>
        </p:nvSpPr>
        <p:spPr/>
        <p:txBody>
          <a:bodyPr>
            <a:normAutofit fontScale="92500"/>
          </a:bodyPr>
          <a:lstStyle/>
          <a:p>
            <a:pPr lvl="0">
              <a:spcAft>
                <a:spcPts val="600"/>
              </a:spcAft>
              <a:defRPr/>
            </a:pPr>
            <a:r>
              <a:rPr lang="en-US" sz="3200" b="1" dirty="0">
                <a:solidFill>
                  <a:srgbClr val="002262"/>
                </a:solidFill>
                <a:latin typeface="Arial" panose="020B0604020202020204" pitchFamily="34" charset="0"/>
                <a:cs typeface="Arial" panose="020B0604020202020204" pitchFamily="34" charset="0"/>
              </a:rPr>
              <a:t>Automatic 36-month repayment plan for compensation and pension debts</a:t>
            </a:r>
            <a:endParaRPr lang="en-US" sz="10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 Full amount of benefit payment will be withheld until debt is paid in full for education debts</a:t>
            </a:r>
            <a:endParaRPr lang="en-US" sz="10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If debtors have financial hardship, please have them contact DMC </a:t>
            </a:r>
            <a:endParaRPr lang="en-US" sz="10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VA Form 5655, Financial Status Report, is required for any reduced withholding arrangement beyond 60 months</a:t>
            </a:r>
          </a:p>
          <a:p>
            <a:endParaRPr lang="en-US" dirty="0"/>
          </a:p>
        </p:txBody>
      </p:sp>
      <p:sp>
        <p:nvSpPr>
          <p:cNvPr id="4" name="Slide Number Placeholder 3">
            <a:extLst>
              <a:ext uri="{FF2B5EF4-FFF2-40B4-BE49-F238E27FC236}">
                <a16:creationId xmlns:a16="http://schemas.microsoft.com/office/drawing/2014/main" id="{6582E2D9-3BC1-891A-971D-13688F6E8A4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935536387"/>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501649"/>
            <a:ext cx="7177177"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Apportionment to Dependents</a:t>
            </a:r>
          </a:p>
        </p:txBody>
      </p:sp>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descr="A person and person standing on rocks&#10;&#10;Description automatically generated">
            <a:extLst>
              <a:ext uri="{FF2B5EF4-FFF2-40B4-BE49-F238E27FC236}">
                <a16:creationId xmlns:a16="http://schemas.microsoft.com/office/drawing/2014/main" id="{C0ACD2FC-75C9-BA39-6AF5-2AB19148F77A}"/>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12387" r="-2" b="4773"/>
          <a:stretch/>
        </p:blipFill>
        <p:spPr>
          <a:xfrm>
            <a:off x="2707134" y="2079410"/>
            <a:ext cx="6777732" cy="3733675"/>
          </a:xfrm>
          <a:prstGeom prst="rect">
            <a:avLst/>
          </a:prstGeom>
          <a:effectLst/>
        </p:spPr>
      </p:pic>
      <p:sp>
        <p:nvSpPr>
          <p:cNvPr id="6" name="TextBox 5">
            <a:extLst>
              <a:ext uri="{FF2B5EF4-FFF2-40B4-BE49-F238E27FC236}">
                <a16:creationId xmlns:a16="http://schemas.microsoft.com/office/drawing/2014/main" id="{95E89EBE-2F25-03D1-6002-BC95CF52F132}"/>
              </a:ext>
            </a:extLst>
          </p:cNvPr>
          <p:cNvSpPr txBox="1"/>
          <p:nvPr/>
        </p:nvSpPr>
        <p:spPr>
          <a:xfrm>
            <a:off x="6874856" y="5613030"/>
            <a:ext cx="2610010" cy="200055"/>
          </a:xfrm>
          <a:prstGeom prst="rect">
            <a:avLst/>
          </a:prstGeom>
          <a:solidFill>
            <a:srgbClr val="000000"/>
          </a:solidFill>
        </p:spPr>
        <p:txBody>
          <a:bodyPr wrap="none" rtlCol="0">
            <a:sp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4" tooltip="https://www.the-generous-husband.com/2018/04/06/ministry-shouldnt-kill-marriages/">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rPr>
              <a:t> by Unknown Author is licensed under </a:t>
            </a:r>
            <a:r>
              <a:rPr kumimoji="0" lang="en-US" sz="700" b="0" i="0" u="none" strike="noStrike" kern="1200" cap="none" spc="0" normalizeH="0" baseline="0" noProof="0">
                <a:ln>
                  <a:noFill/>
                </a:ln>
                <a:solidFill>
                  <a:srgbClr val="FFFFFF"/>
                </a:solidFill>
                <a:effectLst/>
                <a:uLnTx/>
                <a:uFillTx/>
                <a:latin typeface="Calibri" panose="020F0502020204030204"/>
                <a:ea typeface="+mn-ea"/>
                <a:cs typeface="+mn-cs"/>
                <a:hlinkClick r:id="rId5" tooltip="https://creativecommons.org/licenses/by-nc-nd/3.0/">
                  <a:extLst>
                    <a:ext uri="{A12FA001-AC4F-418D-AE19-62706E023703}">
                      <ahyp:hlinkClr xmlns:ahyp="http://schemas.microsoft.com/office/drawing/2018/hyperlinkcolor" val="tx"/>
                    </a:ext>
                  </a:extLst>
                </a:hlinkClick>
              </a:rPr>
              <a:t>CC BY-NC-ND</a:t>
            </a:r>
            <a:endParaRPr kumimoji="0" lang="en-US" sz="7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8943454"/>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0"/>
            <a:ext cx="11231593" cy="4407177"/>
          </a:xfrm>
        </p:spPr>
        <p:txBody>
          <a:bodyPr vert="horz" lIns="91440" tIns="45720" rIns="91440" bIns="45720" rtlCol="0">
            <a:normAutofit/>
          </a:bodyPr>
          <a:lstStyle/>
          <a:p>
            <a:endParaRPr lang="en-US" sz="2400" dirty="0"/>
          </a:p>
          <a:p>
            <a:r>
              <a:rPr lang="en-US" sz="2400" dirty="0">
                <a:latin typeface="Arial" panose="020B0604020202020204" pitchFamily="34" charset="0"/>
                <a:cs typeface="Arial" panose="020B0604020202020204" pitchFamily="34" charset="0"/>
              </a:rPr>
              <a:t>All or part of the compensation not paid to an incarcerated veteran may be apportioned to the veteran’s spouse, child, or children and dependent parents based on individual need</a:t>
            </a:r>
            <a:r>
              <a:rPr lang="en-US" sz="2000" dirty="0">
                <a:latin typeface="Arial" panose="020B0604020202020204" pitchFamily="34" charset="0"/>
                <a:cs typeface="Arial" panose="020B0604020202020204" pitchFamily="34" charset="0"/>
              </a:rPr>
              <a:t>.</a:t>
            </a:r>
          </a:p>
          <a:p>
            <a:pPr marL="0" indent="0">
              <a:buNone/>
            </a:pPr>
            <a:endParaRPr lang="en-US" sz="20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To determine individual need, consideration to such factors as:</a:t>
            </a:r>
          </a:p>
          <a:p>
            <a:pPr lvl="1"/>
            <a:r>
              <a:rPr lang="en-US" sz="2000" dirty="0">
                <a:latin typeface="Arial" panose="020B0604020202020204" pitchFamily="34" charset="0"/>
                <a:cs typeface="Arial" panose="020B0604020202020204" pitchFamily="34" charset="0"/>
              </a:rPr>
              <a:t>Claimant’s income</a:t>
            </a:r>
          </a:p>
          <a:p>
            <a:pPr lvl="1"/>
            <a:r>
              <a:rPr lang="en-US" sz="2000" dirty="0">
                <a:latin typeface="Arial" panose="020B0604020202020204" pitchFamily="34" charset="0"/>
                <a:cs typeface="Arial" panose="020B0604020202020204" pitchFamily="34" charset="0"/>
              </a:rPr>
              <a:t>Living expenses</a:t>
            </a:r>
          </a:p>
          <a:p>
            <a:pPr lvl="1"/>
            <a:r>
              <a:rPr lang="en-US" sz="2000" dirty="0">
                <a:latin typeface="Arial" panose="020B0604020202020204" pitchFamily="34" charset="0"/>
                <a:cs typeface="Arial" panose="020B0604020202020204" pitchFamily="34" charset="0"/>
              </a:rPr>
              <a:t>Amount of compensation available to be apportioned</a:t>
            </a:r>
          </a:p>
          <a:p>
            <a:pPr lvl="1"/>
            <a:r>
              <a:rPr lang="en-US" sz="2000" dirty="0">
                <a:latin typeface="Arial" panose="020B0604020202020204" pitchFamily="34" charset="0"/>
                <a:cs typeface="Arial" panose="020B0604020202020204" pitchFamily="34" charset="0"/>
              </a:rPr>
              <a:t>The needs and living expenses of other claimants</a:t>
            </a:r>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6F9045A3-0280-D47C-A6A3-F7CFF6789ED6}"/>
              </a:ext>
            </a:extLst>
          </p:cNvPr>
          <p:cNvSpPr>
            <a:spLocks noGrp="1"/>
          </p:cNvSpPr>
          <p:nvPr>
            <p:ph type="title"/>
          </p:nvPr>
        </p:nvSpPr>
        <p:spPr>
          <a:xfrm>
            <a:off x="-1" y="501649"/>
            <a:ext cx="7177177"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Apportionment to Dependents </a:t>
            </a:r>
          </a:p>
        </p:txBody>
      </p:sp>
    </p:spTree>
    <p:extLst>
      <p:ext uri="{BB962C8B-B14F-4D97-AF65-F5344CB8AC3E}">
        <p14:creationId xmlns:p14="http://schemas.microsoft.com/office/powerpoint/2010/main" val="3467237703"/>
      </p:ext>
    </p:extLst>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F7C60AA5-DE19-5E94-2C20-AF38ADFB33BD}"/>
              </a:ext>
            </a:extLst>
          </p:cNvPr>
          <p:cNvSpPr>
            <a:spLocks noGrp="1"/>
          </p:cNvSpPr>
          <p:nvPr>
            <p:ph type="title"/>
          </p:nvPr>
        </p:nvSpPr>
        <p:spPr>
          <a:xfrm>
            <a:off x="-1" y="501649"/>
            <a:ext cx="7177177"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Apportionment to Dependents  </a:t>
            </a:r>
          </a:p>
        </p:txBody>
      </p:sp>
      <p:graphicFrame>
        <p:nvGraphicFramePr>
          <p:cNvPr id="6" name="TextBox 1">
            <a:extLst>
              <a:ext uri="{FF2B5EF4-FFF2-40B4-BE49-F238E27FC236}">
                <a16:creationId xmlns:a16="http://schemas.microsoft.com/office/drawing/2014/main" id="{30D97093-95B0-C005-65A0-52916FDED44B}"/>
              </a:ext>
            </a:extLst>
          </p:cNvPr>
          <p:cNvGraphicFramePr/>
          <p:nvPr/>
        </p:nvGraphicFramePr>
        <p:xfrm>
          <a:off x="838200" y="1333921"/>
          <a:ext cx="10515600" cy="3522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6A131AD9-802A-428E-E324-8C8EA3DAD994}"/>
              </a:ext>
            </a:extLst>
          </p:cNvPr>
          <p:cNvSpPr txBox="1"/>
          <p:nvPr/>
        </p:nvSpPr>
        <p:spPr>
          <a:xfrm>
            <a:off x="838200" y="4951562"/>
            <a:ext cx="10790208" cy="138499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VA form 21-0788 is what needs to be completed for the person seeking apportionment</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Upon receipt of the claim, VA will develop evidence to decide the claim</a:t>
            </a:r>
          </a:p>
        </p:txBody>
      </p:sp>
    </p:spTree>
    <p:extLst>
      <p:ext uri="{BB962C8B-B14F-4D97-AF65-F5344CB8AC3E}">
        <p14:creationId xmlns:p14="http://schemas.microsoft.com/office/powerpoint/2010/main" val="1998177854"/>
      </p:ext>
    </p:extLst>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96815" y="1588181"/>
            <a:ext cx="11231593" cy="4768170"/>
          </a:xfrm>
        </p:spPr>
        <p:txBody>
          <a:bodyPr vert="horz" lIns="91440" tIns="45720" rIns="91440" bIns="45720" rtlCol="0">
            <a:normAutofit/>
          </a:bodyPr>
          <a:lstStyle/>
          <a:p>
            <a:endParaRPr lang="en-US" sz="2400" dirty="0"/>
          </a:p>
          <a:p>
            <a:r>
              <a:rPr lang="en-US" sz="2400" dirty="0">
                <a:latin typeface="Arial" panose="020B0604020202020204" pitchFamily="34" charset="0"/>
                <a:cs typeface="Arial" panose="020B0604020202020204" pitchFamily="34" charset="0"/>
              </a:rPr>
              <a:t>For a claimant to receive an apportionment of a competent primary beneficiary's benefits the claimant must:</a:t>
            </a:r>
          </a:p>
          <a:p>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File a claim and:</a:t>
            </a:r>
          </a:p>
          <a:p>
            <a:pPr lvl="1"/>
            <a:r>
              <a:rPr lang="en-US" sz="2000" dirty="0">
                <a:latin typeface="Arial" panose="020B0604020202020204" pitchFamily="34" charset="0"/>
                <a:cs typeface="Arial" panose="020B0604020202020204" pitchFamily="34" charset="0"/>
              </a:rPr>
              <a:t>Demonstrate a need for benefits, per the requirements of 38 CFR 3.451 or</a:t>
            </a:r>
          </a:p>
          <a:p>
            <a:pPr lvl="1"/>
            <a:r>
              <a:rPr lang="en-US" sz="2000" dirty="0">
                <a:latin typeface="Arial" panose="020B0604020202020204" pitchFamily="34" charset="0"/>
                <a:cs typeface="Arial" panose="020B0604020202020204" pitchFamily="34" charset="0"/>
              </a:rPr>
              <a:t>Live apart from the veteran and did not receive a reasonable level of support per 38 CFR 3.450</a:t>
            </a:r>
          </a:p>
          <a:p>
            <a:pPr marL="457200" lvl="1" indent="0">
              <a:buNone/>
            </a:pPr>
            <a:endParaRPr lang="en-US" sz="12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If the requirements are met and the primary beneficiary will not suffer undue hardship, VA may authorize an apportionment of the primary beneficiary’s benefits to be paid to the claimant.</a:t>
            </a: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itle 3">
            <a:extLst>
              <a:ext uri="{FF2B5EF4-FFF2-40B4-BE49-F238E27FC236}">
                <a16:creationId xmlns:a16="http://schemas.microsoft.com/office/drawing/2014/main" id="{F6991E9A-57D8-9628-2673-297CFD4101DD}"/>
              </a:ext>
            </a:extLst>
          </p:cNvPr>
          <p:cNvSpPr>
            <a:spLocks noGrp="1"/>
          </p:cNvSpPr>
          <p:nvPr>
            <p:ph type="title"/>
          </p:nvPr>
        </p:nvSpPr>
        <p:spPr>
          <a:xfrm>
            <a:off x="-1" y="501649"/>
            <a:ext cx="7177177"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General Apportionment Rules</a:t>
            </a:r>
          </a:p>
        </p:txBody>
      </p:sp>
    </p:spTree>
    <p:extLst>
      <p:ext uri="{BB962C8B-B14F-4D97-AF65-F5344CB8AC3E}">
        <p14:creationId xmlns:p14="http://schemas.microsoft.com/office/powerpoint/2010/main" val="348461213"/>
      </p:ext>
    </p:extLst>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1" y="501649"/>
            <a:ext cx="6495691" cy="723000"/>
          </a:xfrm>
        </p:spPr>
        <p:txBody>
          <a:bodyPr vert="horz" lIns="91440" tIns="45720" rIns="91440" bIns="45720" rtlCol="0" anchor="ctr">
            <a:normAutofit fontScale="90000"/>
          </a:bodyPr>
          <a:lstStyle/>
          <a:p>
            <a:r>
              <a:rPr lang="en-US" dirty="0">
                <a:latin typeface="Arial" panose="020B0604020202020204" pitchFamily="34" charset="0"/>
                <a:cs typeface="Arial" panose="020B0604020202020204" pitchFamily="34" charset="0"/>
              </a:rPr>
              <a:t>What may trigger an appeal  </a:t>
            </a:r>
          </a:p>
        </p:txBody>
      </p:sp>
      <p:sp>
        <p:nvSpPr>
          <p:cNvPr id="2" name="Content Placeholder 1"/>
          <p:cNvSpPr>
            <a:spLocks noGrp="1"/>
          </p:cNvSpPr>
          <p:nvPr>
            <p:ph idx="1"/>
          </p:nvPr>
        </p:nvSpPr>
        <p:spPr>
          <a:xfrm>
            <a:off x="396815" y="1588181"/>
            <a:ext cx="11231593" cy="3681638"/>
          </a:xfrm>
        </p:spPr>
        <p:txBody>
          <a:bodyPr vert="horz" lIns="91440" tIns="45720" rIns="91440" bIns="45720" rtlCol="0">
            <a:normAutofit/>
          </a:bodyPr>
          <a:lstStyle/>
          <a:p>
            <a:endParaRPr lang="en-US" sz="2400" dirty="0"/>
          </a:p>
          <a:p>
            <a:r>
              <a:rPr lang="en-US" sz="2400" dirty="0">
                <a:latin typeface="Arial" panose="020B0604020202020204" pitchFamily="34" charset="0"/>
                <a:cs typeface="Arial" panose="020B0604020202020204" pitchFamily="34" charset="0"/>
              </a:rPr>
              <a:t>Incorrect date of incarceration (61</a:t>
            </a:r>
            <a:r>
              <a:rPr lang="en-US" sz="2400" baseline="30000" dirty="0">
                <a:latin typeface="Arial" panose="020B0604020202020204" pitchFamily="34" charset="0"/>
                <a:cs typeface="Arial" panose="020B0604020202020204" pitchFamily="34" charset="0"/>
              </a:rPr>
              <a:t>st</a:t>
            </a:r>
            <a:r>
              <a:rPr lang="en-US" sz="2400" dirty="0">
                <a:latin typeface="Arial" panose="020B0604020202020204" pitchFamily="34" charset="0"/>
                <a:cs typeface="Arial" panose="020B0604020202020204" pitchFamily="34" charset="0"/>
              </a:rPr>
              <a:t> day)</a:t>
            </a:r>
          </a:p>
          <a:p>
            <a:r>
              <a:rPr lang="en-US" sz="2400" dirty="0">
                <a:latin typeface="Arial" panose="020B0604020202020204" pitchFamily="34" charset="0"/>
                <a:cs typeface="Arial" panose="020B0604020202020204" pitchFamily="34" charset="0"/>
              </a:rPr>
              <a:t>Overpayment due to no notice to VA of incarceration</a:t>
            </a:r>
          </a:p>
          <a:p>
            <a:r>
              <a:rPr lang="en-US" sz="2400" dirty="0">
                <a:latin typeface="Arial" panose="020B0604020202020204" pitchFamily="34" charset="0"/>
                <a:cs typeface="Arial" panose="020B0604020202020204" pitchFamily="34" charset="0"/>
              </a:rPr>
              <a:t>Apportionment denied </a:t>
            </a:r>
          </a:p>
          <a:p>
            <a:endParaRPr lang="en-US" sz="2400" dirty="0"/>
          </a:p>
          <a:p>
            <a:pPr marL="457200" lvl="1" indent="0" algn="ctr">
              <a:buNone/>
            </a:pPr>
            <a:r>
              <a:rPr lang="en-US" dirty="0">
                <a:solidFill>
                  <a:srgbClr val="FF0000"/>
                </a:solidFill>
                <a:latin typeface="Arial" panose="020B0604020202020204" pitchFamily="34" charset="0"/>
                <a:cs typeface="Arial" panose="020B0604020202020204" pitchFamily="34" charset="0"/>
              </a:rPr>
              <a:t>What other actions or circumstances may cause a need for appeal with an incarcerated beneficiary</a:t>
            </a:r>
            <a:r>
              <a:rPr lang="en-US" dirty="0">
                <a:solidFill>
                  <a:srgbClr val="FF0000"/>
                </a:solidFill>
              </a:rPr>
              <a:t>?</a:t>
            </a:r>
            <a:endParaRPr lang="en-US" dirty="0">
              <a:solidFill>
                <a:srgbClr val="FF0000"/>
              </a:solidFill>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791716"/>
      </p:ext>
    </p:extLst>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501649"/>
            <a:ext cx="6096000" cy="723000"/>
          </a:xfrm>
        </p:spPr>
        <p:txBody>
          <a:bodyPr vert="horz" lIns="91440" tIns="45720" rIns="91440" bIns="45720" rtlCol="0" anchor="ctr">
            <a:normAutofit/>
          </a:bodyPr>
          <a:lstStyle/>
          <a:p>
            <a:r>
              <a:rPr lang="en-US" dirty="0">
                <a:latin typeface="Arial" panose="020B0604020202020204" pitchFamily="34" charset="0"/>
                <a:cs typeface="Arial" panose="020B0604020202020204" pitchFamily="34" charset="0"/>
              </a:rPr>
              <a:t>Appeal Considerations</a:t>
            </a:r>
          </a:p>
        </p:txBody>
      </p:sp>
      <p:sp>
        <p:nvSpPr>
          <p:cNvPr id="2" name="Content Placeholder 1"/>
          <p:cNvSpPr>
            <a:spLocks noGrp="1"/>
          </p:cNvSpPr>
          <p:nvPr>
            <p:ph idx="1"/>
          </p:nvPr>
        </p:nvSpPr>
        <p:spPr>
          <a:xfrm>
            <a:off x="480203" y="2286921"/>
            <a:ext cx="11231593" cy="3681638"/>
          </a:xfrm>
        </p:spPr>
        <p:txBody>
          <a:bodyPr vert="horz" lIns="91440" tIns="45720" rIns="91440" bIns="45720" rtlCol="0">
            <a:normAutofit/>
          </a:bodyPr>
          <a:lstStyle/>
          <a:p>
            <a:r>
              <a:rPr lang="en-US" sz="2400" dirty="0">
                <a:latin typeface="Arial" panose="020B0604020202020204" pitchFamily="34" charset="0"/>
                <a:cs typeface="Arial" panose="020B0604020202020204" pitchFamily="34" charset="0"/>
              </a:rPr>
              <a:t>All appeal lanes are available to incarcerated or justice involved beneficiaries</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Communication with the incarcerated individual will be limited or restricted</a:t>
            </a:r>
          </a:p>
          <a:p>
            <a:pPr marL="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Establishment of 3</a:t>
            </a:r>
            <a:r>
              <a:rPr lang="en-US" sz="2400" baseline="30000" dirty="0">
                <a:latin typeface="Arial" panose="020B0604020202020204" pitchFamily="34" charset="0"/>
                <a:cs typeface="Arial" panose="020B0604020202020204" pitchFamily="34" charset="0"/>
              </a:rPr>
              <a:t>rd</a:t>
            </a:r>
            <a:r>
              <a:rPr lang="en-US" sz="2400" dirty="0">
                <a:latin typeface="Arial" panose="020B0604020202020204" pitchFamily="34" charset="0"/>
                <a:cs typeface="Arial" panose="020B0604020202020204" pitchFamily="34" charset="0"/>
              </a:rPr>
              <a:t> party consent may be beneficial</a:t>
            </a:r>
          </a:p>
          <a:p>
            <a:endParaRPr lang="en-US" sz="2400" dirty="0">
              <a:latin typeface="Arial" panose="020B0604020202020204" pitchFamily="34" charset="0"/>
              <a:cs typeface="Arial" panose="020B0604020202020204" pitchFamily="34" charset="0"/>
            </a:endParaRPr>
          </a:p>
          <a:p>
            <a:pPr marL="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5233352"/>
      </p:ext>
    </p:extLst>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362310" y="2148898"/>
            <a:ext cx="11231593" cy="3681638"/>
          </a:xfrm>
        </p:spPr>
        <p:txBody>
          <a:bodyPr vert="horz" lIns="91440" tIns="45720" rIns="91440" bIns="45720" rtlCol="0">
            <a:normAutofit/>
          </a:bodyPr>
          <a:lstStyle/>
          <a:p>
            <a:endParaRPr lang="en-US" sz="2400" dirty="0"/>
          </a:p>
          <a:p>
            <a:endParaRPr lang="en-US" sz="2400" dirty="0">
              <a:latin typeface="+mn-lt"/>
              <a:cs typeface="+mn-cs"/>
            </a:endParaRP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light bulb with a question mark&#10;&#10;Description automatically generated">
            <a:extLst>
              <a:ext uri="{FF2B5EF4-FFF2-40B4-BE49-F238E27FC236}">
                <a16:creationId xmlns:a16="http://schemas.microsoft.com/office/drawing/2014/main" id="{7C352396-C1DB-71F2-469C-35C31BFED3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3254711" y="2095524"/>
            <a:ext cx="5682578" cy="3788385"/>
          </a:xfrm>
          <a:prstGeom prst="rect">
            <a:avLst/>
          </a:prstGeom>
        </p:spPr>
      </p:pic>
    </p:spTree>
    <p:extLst>
      <p:ext uri="{BB962C8B-B14F-4D97-AF65-F5344CB8AC3E}">
        <p14:creationId xmlns:p14="http://schemas.microsoft.com/office/powerpoint/2010/main" val="2378383874"/>
      </p:ext>
    </p:extLst>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94625" y="3013501"/>
            <a:ext cx="6150371" cy="83099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What’s New at VA?</a:t>
            </a:r>
          </a:p>
        </p:txBody>
      </p:sp>
      <p:sp>
        <p:nvSpPr>
          <p:cNvPr id="5" name="TextBox 4"/>
          <p:cNvSpPr txBox="1"/>
          <p:nvPr/>
        </p:nvSpPr>
        <p:spPr>
          <a:xfrm>
            <a:off x="7569810" y="5903893"/>
            <a:ext cx="4434035"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By Crystal M. Trulove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September 2024</a:t>
            </a:r>
          </a:p>
        </p:txBody>
      </p:sp>
    </p:spTree>
    <p:extLst>
      <p:ext uri="{BB962C8B-B14F-4D97-AF65-F5344CB8AC3E}">
        <p14:creationId xmlns:p14="http://schemas.microsoft.com/office/powerpoint/2010/main" val="2208224477"/>
      </p:ext>
    </p:extLst>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0" y="312170"/>
            <a:ext cx="4653738" cy="930121"/>
          </a:xfrm>
        </p:spPr>
        <p:txBody>
          <a:bodyPr vert="horz" lIns="91440" tIns="45720" rIns="91440" bIns="45720" rtlCol="0" anchor="ctr">
            <a:normAutofit/>
          </a:bodyPr>
          <a:lstStyle/>
          <a:p>
            <a:r>
              <a:rPr lang="en-US" dirty="0">
                <a:latin typeface="+mj-lt"/>
                <a:cs typeface="+mj-cs"/>
              </a:rPr>
              <a:t>Introduction</a:t>
            </a:r>
          </a:p>
        </p:txBody>
      </p:sp>
      <p:sp>
        <p:nvSpPr>
          <p:cNvPr id="2" name="Content Placeholder 1"/>
          <p:cNvSpPr>
            <a:spLocks noGrp="1"/>
          </p:cNvSpPr>
          <p:nvPr>
            <p:ph idx="1"/>
          </p:nvPr>
        </p:nvSpPr>
        <p:spPr>
          <a:xfrm>
            <a:off x="1152144" y="1588180"/>
            <a:ext cx="5641729" cy="4558619"/>
          </a:xfrm>
        </p:spPr>
        <p:txBody>
          <a:bodyPr vert="horz" lIns="91440" tIns="45720" rIns="91440" bIns="45720" rtlCol="0">
            <a:normAutofit/>
          </a:bodyPr>
          <a:lstStyle/>
          <a:p>
            <a:r>
              <a:rPr lang="en-US" sz="2400" dirty="0">
                <a:latin typeface="+mn-lt"/>
                <a:cs typeface="+mn-cs"/>
              </a:rPr>
              <a:t>Crystal M. Trulove</a:t>
            </a:r>
          </a:p>
          <a:p>
            <a:pPr lvl="1"/>
            <a:r>
              <a:rPr lang="en-US" sz="2400" dirty="0">
                <a:latin typeface="+mn-lt"/>
                <a:cs typeface="+mn-cs"/>
              </a:rPr>
              <a:t>crystal.trulove@gmail.com</a:t>
            </a:r>
          </a:p>
          <a:p>
            <a:r>
              <a:rPr lang="en-US" sz="2400" dirty="0">
                <a:latin typeface="+mn-lt"/>
                <a:cs typeface="+mn-cs"/>
              </a:rPr>
              <a:t>Air Force</a:t>
            </a:r>
          </a:p>
          <a:p>
            <a:pPr lvl="1"/>
            <a:r>
              <a:rPr lang="en-US" sz="2000" dirty="0">
                <a:latin typeface="+mn-lt"/>
                <a:cs typeface="+mn-cs"/>
              </a:rPr>
              <a:t>Weather Specialist</a:t>
            </a:r>
          </a:p>
          <a:p>
            <a:r>
              <a:rPr lang="en-US" sz="2400" dirty="0">
                <a:latin typeface="+mn-lt"/>
                <a:cs typeface="+mn-cs"/>
              </a:rPr>
              <a:t>NOAA/National Weather Service</a:t>
            </a:r>
          </a:p>
          <a:p>
            <a:pPr lvl="1"/>
            <a:r>
              <a:rPr lang="en-US" sz="2000" dirty="0">
                <a:latin typeface="+mn-lt"/>
                <a:cs typeface="+mn-cs"/>
              </a:rPr>
              <a:t>Weather Forecaster</a:t>
            </a:r>
          </a:p>
          <a:p>
            <a:r>
              <a:rPr lang="en-US" sz="2400" dirty="0">
                <a:latin typeface="+mn-lt"/>
                <a:cs typeface="+mn-cs"/>
              </a:rPr>
              <a:t>Brandeis University</a:t>
            </a:r>
          </a:p>
          <a:p>
            <a:r>
              <a:rPr lang="en-US" sz="2400" dirty="0">
                <a:latin typeface="+mn-lt"/>
                <a:cs typeface="+mn-cs"/>
              </a:rPr>
              <a:t>Department of Veterans Affairs</a:t>
            </a:r>
          </a:p>
          <a:p>
            <a:pPr lvl="1"/>
            <a:r>
              <a:rPr lang="en-US" sz="2000" dirty="0">
                <a:latin typeface="+mn-lt"/>
                <a:cs typeface="+mn-cs"/>
              </a:rPr>
              <a:t>RVSR</a:t>
            </a:r>
            <a:r>
              <a:rPr lang="en-US" sz="2000" dirty="0"/>
              <a:t> (Rating Veteran Service Representative)</a:t>
            </a:r>
          </a:p>
          <a:p>
            <a:pPr lvl="1"/>
            <a:r>
              <a:rPr lang="en-US" sz="2000" dirty="0">
                <a:latin typeface="+mn-lt"/>
                <a:cs typeface="+mn-cs"/>
              </a:rPr>
              <a:t>DRO (Decision Review Officer) </a:t>
            </a:r>
          </a:p>
          <a:p>
            <a:r>
              <a:rPr lang="en-US" sz="2400" dirty="0">
                <a:latin typeface="+mn-lt"/>
                <a:cs typeface="+mn-cs"/>
              </a:rPr>
              <a:t>Veterans of Foreign Wars</a:t>
            </a:r>
          </a:p>
        </p:txBody>
      </p:sp>
      <p:sp>
        <p:nvSpPr>
          <p:cNvPr id="3" name="Slide Number Placeholder 2"/>
          <p:cNvSpPr>
            <a:spLocks noGrp="1"/>
          </p:cNvSpPr>
          <p:nvPr>
            <p:ph type="sldNum" sz="quarter" idx="12"/>
          </p:nvPr>
        </p:nvSpPr>
        <p:spPr>
          <a:xfrm>
            <a:off x="7981950" y="6356351"/>
            <a:ext cx="2057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FB73DA-5FDE-45B5-BAA4-C61223CC44F6}"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31A304EB-0E9E-4231-93AC-7E9D3CA280F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3350" y="1948070"/>
            <a:ext cx="1513099" cy="1271003"/>
          </a:xfrm>
          <a:prstGeom prst="rect">
            <a:avLst/>
          </a:prstGeom>
        </p:spPr>
      </p:pic>
      <p:pic>
        <p:nvPicPr>
          <p:cNvPr id="8" name="Picture 7">
            <a:extLst>
              <a:ext uri="{FF2B5EF4-FFF2-40B4-BE49-F238E27FC236}">
                <a16:creationId xmlns:a16="http://schemas.microsoft.com/office/drawing/2014/main" id="{0540EFB7-5754-4578-875E-4C201D6F10F9}"/>
              </a:ext>
            </a:extLst>
          </p:cNvPr>
          <p:cNvPicPr>
            <a:picLocks noChangeAspect="1"/>
          </p:cNvPicPr>
          <p:nvPr/>
        </p:nvPicPr>
        <p:blipFill>
          <a:blip r:embed="rId4" cstate="print">
            <a:extLst>
              <a:ext uri="{28A0092B-C50C-407E-A947-70E740481C1C}">
                <a14:useLocalDpi xmlns:a14="http://schemas.microsoft.com/office/drawing/2010/main" val="0"/>
              </a:ext>
            </a:extLst>
          </a:blip>
          <a:stretch/>
        </p:blipFill>
        <p:spPr>
          <a:xfrm>
            <a:off x="7912376" y="3913788"/>
            <a:ext cx="1271004" cy="1271004"/>
          </a:xfrm>
          <a:prstGeom prst="rect">
            <a:avLst/>
          </a:prstGeom>
        </p:spPr>
      </p:pic>
    </p:spTree>
    <p:extLst>
      <p:ext uri="{BB962C8B-B14F-4D97-AF65-F5344CB8AC3E}">
        <p14:creationId xmlns:p14="http://schemas.microsoft.com/office/powerpoint/2010/main" val="1466174338"/>
      </p:ext>
    </p:extLst>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385195"/>
            <a:ext cx="5441830" cy="859826"/>
          </a:xfrm>
        </p:spPr>
        <p:txBody>
          <a:bodyPr>
            <a:normAutofit/>
          </a:bodyPr>
          <a:lstStyle/>
          <a:p>
            <a:r>
              <a:rPr lang="en-US" dirty="0"/>
              <a:t>Course Objectives</a:t>
            </a:r>
          </a:p>
        </p:txBody>
      </p:sp>
      <p:sp>
        <p:nvSpPr>
          <p:cNvPr id="2" name="Content Placeholder 1"/>
          <p:cNvSpPr>
            <a:spLocks noGrp="1"/>
          </p:cNvSpPr>
          <p:nvPr>
            <p:ph idx="1"/>
          </p:nvPr>
        </p:nvSpPr>
        <p:spPr>
          <a:xfrm>
            <a:off x="694944" y="1850468"/>
            <a:ext cx="10451592" cy="4424825"/>
          </a:xfrm>
        </p:spPr>
        <p:txBody>
          <a:bodyPr>
            <a:normAutofit/>
          </a:bodyPr>
          <a:lstStyle/>
          <a:p>
            <a:pPr marL="457200" lvl="1" indent="0">
              <a:buNone/>
            </a:pPr>
            <a:endParaRPr lang="en-US" sz="2800" dirty="0"/>
          </a:p>
          <a:p>
            <a:pPr lvl="1"/>
            <a:r>
              <a:rPr lang="en-US" sz="2800" dirty="0"/>
              <a:t>Implications of six new court decisions</a:t>
            </a:r>
          </a:p>
          <a:p>
            <a:pPr lvl="1"/>
            <a:r>
              <a:rPr lang="en-US" sz="2800" dirty="0"/>
              <a:t>Final decision regarding partial knee replacement evaluations</a:t>
            </a:r>
          </a:p>
          <a:p>
            <a:pPr lvl="1"/>
            <a:r>
              <a:rPr lang="en-US" sz="2800" dirty="0"/>
              <a:t>Updates to Clothing Allowance payments</a:t>
            </a:r>
          </a:p>
          <a:p>
            <a:pPr lvl="1"/>
            <a:r>
              <a:rPr lang="en-US" sz="2800" dirty="0"/>
              <a:t>New guide for injectable non-insulin medications</a:t>
            </a:r>
          </a:p>
          <a:p>
            <a:pPr lvl="1"/>
            <a:r>
              <a:rPr lang="en-US" sz="2800" dirty="0"/>
              <a:t>Burn Pit Registry newest features</a:t>
            </a:r>
          </a:p>
          <a:p>
            <a:pPr lvl="1"/>
            <a:r>
              <a:rPr lang="en-US" sz="2800" dirty="0"/>
              <a:t>Guidance for using continuity of symptoms as a nexus</a:t>
            </a:r>
          </a:p>
          <a:p>
            <a:pPr lvl="1"/>
            <a:r>
              <a:rPr lang="en-US" sz="2800" dirty="0"/>
              <a:t>Veteran access to rating evaluations online</a:t>
            </a:r>
          </a:p>
          <a:p>
            <a:pPr lvl="1"/>
            <a:r>
              <a:rPr lang="en-US" sz="2800" dirty="0"/>
              <a:t>DAV ratings calculator </a:t>
            </a:r>
          </a:p>
          <a:p>
            <a:pPr lvl="1"/>
            <a:endParaRPr lang="en-US" sz="2800"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4725DCB-F895-A6BC-BDAF-D04534BACCC8}"/>
              </a:ext>
            </a:extLst>
          </p:cNvPr>
          <p:cNvSpPr txBox="1"/>
          <p:nvPr/>
        </p:nvSpPr>
        <p:spPr>
          <a:xfrm>
            <a:off x="1045463" y="1579306"/>
            <a:ext cx="853623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Introduction to, and basic understanding of: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25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902C57-E326-0C65-8CD2-60ABC239656F}"/>
              </a:ext>
            </a:extLst>
          </p:cNvPr>
          <p:cNvSpPr>
            <a:spLocks noGrp="1"/>
          </p:cNvSpPr>
          <p:nvPr>
            <p:ph type="title"/>
          </p:nvPr>
        </p:nvSpPr>
        <p:spPr/>
        <p:txBody>
          <a:bodyPr/>
          <a:lstStyle/>
          <a:p>
            <a:r>
              <a:rPr lang="en-US" dirty="0"/>
              <a:t>Compromise</a:t>
            </a:r>
          </a:p>
        </p:txBody>
      </p:sp>
      <p:sp>
        <p:nvSpPr>
          <p:cNvPr id="3" name="Content Placeholder 2">
            <a:extLst>
              <a:ext uri="{FF2B5EF4-FFF2-40B4-BE49-F238E27FC236}">
                <a16:creationId xmlns:a16="http://schemas.microsoft.com/office/drawing/2014/main" id="{5B48BB70-088B-577A-6EC6-FF76A6F6D4FF}"/>
              </a:ext>
            </a:extLst>
          </p:cNvPr>
          <p:cNvSpPr>
            <a:spLocks noGrp="1"/>
          </p:cNvSpPr>
          <p:nvPr>
            <p:ph idx="1"/>
          </p:nvPr>
        </p:nvSpPr>
        <p:spPr/>
        <p:txBody>
          <a:bodyPr/>
          <a:lstStyle/>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Debtors should send letter to DMC indicating “compromise offer” and specifying amount </a:t>
            </a:r>
            <a:endParaRPr lang="en-US" sz="16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Offer should be a “lump sum” </a:t>
            </a:r>
            <a:endParaRPr lang="en-US" sz="16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Offer must include VA Form 5655 </a:t>
            </a:r>
            <a:endParaRPr lang="en-US" sz="1600" b="1" dirty="0">
              <a:solidFill>
                <a:srgbClr val="002262"/>
              </a:solidFill>
              <a:latin typeface="Arial" panose="020B0604020202020204" pitchFamily="34" charset="0"/>
              <a:cs typeface="Arial" panose="020B0604020202020204" pitchFamily="34" charset="0"/>
            </a:endParaRP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DMC refers offers to the Committee on Compromises</a:t>
            </a:r>
          </a:p>
          <a:p>
            <a:endParaRPr lang="en-US" dirty="0"/>
          </a:p>
        </p:txBody>
      </p:sp>
      <p:sp>
        <p:nvSpPr>
          <p:cNvPr id="4" name="Slide Number Placeholder 3">
            <a:extLst>
              <a:ext uri="{FF2B5EF4-FFF2-40B4-BE49-F238E27FC236}">
                <a16:creationId xmlns:a16="http://schemas.microsoft.com/office/drawing/2014/main" id="{1A919250-72DB-974A-C309-E7B7A4F711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6" name="Rectangle 5">
            <a:extLst>
              <a:ext uri="{FF2B5EF4-FFF2-40B4-BE49-F238E27FC236}">
                <a16:creationId xmlns:a16="http://schemas.microsoft.com/office/drawing/2014/main" id="{88B4C05E-D6BB-B037-CDFA-9F28993343DF}"/>
              </a:ext>
            </a:extLst>
          </p:cNvPr>
          <p:cNvSpPr/>
          <p:nvPr/>
        </p:nvSpPr>
        <p:spPr>
          <a:xfrm>
            <a:off x="2019300" y="4895595"/>
            <a:ext cx="8153400" cy="1219200"/>
          </a:xfrm>
          <a:prstGeom prst="rect">
            <a:avLst/>
          </a:prstGeom>
          <a:solidFill>
            <a:srgbClr val="D63A31">
              <a:lumMod val="75000"/>
            </a:srgbClr>
          </a:solidFill>
          <a:ln w="12700" cap="flat" cmpd="sng" algn="ctr">
            <a:solidFill>
              <a:srgbClr val="D63A31">
                <a:shade val="50000"/>
              </a:srgbClr>
            </a:solidFill>
            <a:prstDash val="solid"/>
            <a:miter lim="800000"/>
          </a:ln>
          <a:effectLst>
            <a:outerShdw blurRad="50800" dist="38100" dir="8100000" algn="tr" rotWithShape="0">
              <a:prstClr val="black">
                <a:alpha val="40000"/>
              </a:prstClr>
            </a:outerShdw>
          </a:effectLst>
          <a:scene3d>
            <a:camera prst="orthographicFront"/>
            <a:lightRig rig="threePt" dir="t"/>
          </a:scene3d>
          <a:sp3d>
            <a:bevelT/>
          </a:sp3d>
        </p:spPr>
        <p:txBody>
          <a:bodyPr anchor="ctr"/>
          <a:lstStyle/>
          <a:p>
            <a:pPr marL="0" marR="0" lvl="1" indent="0" algn="ctr" defTabSz="914400" rtl="0" eaLnBrk="1" fontAlgn="auto" latinLnBrk="0" hangingPunct="1">
              <a:lnSpc>
                <a:spcPct val="90000"/>
              </a:lnSpc>
              <a:spcBef>
                <a:spcPts val="0"/>
              </a:spcBef>
              <a:spcAft>
                <a:spcPts val="0"/>
              </a:spcAft>
              <a:buClrTx/>
              <a:buSzTx/>
              <a:buFontTx/>
              <a:buNone/>
              <a:tabLst/>
              <a:defRPr/>
            </a:pPr>
            <a:r>
              <a:rPr kumimoji="0" lang="en-US" alt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Payment should not be sent until the debtor receives a decision accepting the offer***</a:t>
            </a:r>
          </a:p>
          <a:p>
            <a:pPr marL="0" marR="0" lvl="1" indent="0" algn="ctr" defTabSz="914400" rtl="0" eaLnBrk="1" fontAlgn="auto" latinLnBrk="0" hangingPunct="1">
              <a:lnSpc>
                <a:spcPct val="90000"/>
              </a:lnSpc>
              <a:spcBef>
                <a:spcPts val="0"/>
              </a:spcBef>
              <a:spcAft>
                <a:spcPts val="0"/>
              </a:spcAft>
              <a:buClrTx/>
              <a:buSzTx/>
              <a:buFontTx/>
              <a:buNone/>
              <a:tabLst/>
              <a:defRPr/>
            </a:pPr>
            <a:endParaRPr kumimoji="0" lang="en-US" altLang="en-US" sz="2000" b="0"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93971462"/>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319088"/>
            <a:ext cx="7883106" cy="885705"/>
          </a:xfrm>
        </p:spPr>
        <p:txBody>
          <a:bodyPr/>
          <a:lstStyle/>
          <a:p>
            <a:r>
              <a:rPr lang="en-US" dirty="0"/>
              <a:t>USC References &amp; Court Cases</a:t>
            </a:r>
          </a:p>
        </p:txBody>
      </p:sp>
      <p:sp>
        <p:nvSpPr>
          <p:cNvPr id="3" name="Content Placeholder 2">
            <a:extLst>
              <a:ext uri="{FF2B5EF4-FFF2-40B4-BE49-F238E27FC236}">
                <a16:creationId xmlns:a16="http://schemas.microsoft.com/office/drawing/2014/main" id="{350E51A7-2534-E285-2F7B-FAB169029060}"/>
              </a:ext>
            </a:extLst>
          </p:cNvPr>
          <p:cNvSpPr>
            <a:spLocks noGrp="1"/>
          </p:cNvSpPr>
          <p:nvPr>
            <p:ph sz="half" idx="1"/>
          </p:nvPr>
        </p:nvSpPr>
        <p:spPr>
          <a:xfrm>
            <a:off x="1163320" y="1596674"/>
            <a:ext cx="9530080" cy="4942238"/>
          </a:xfrm>
        </p:spPr>
        <p:txBody>
          <a:bodyPr>
            <a:normAutofit fontScale="92500" lnSpcReduction="10000"/>
          </a:bodyPr>
          <a:lstStyle/>
          <a:p>
            <a:r>
              <a:rPr lang="pt-BR" dirty="0">
                <a:latin typeface="Arial" panose="020B0604020202020204" pitchFamily="34" charset="0"/>
                <a:ea typeface="Calibri" panose="020F0502020204030204" pitchFamily="34" charset="0"/>
                <a:cs typeface="Arial" panose="020B0604020202020204" pitchFamily="34" charset="0"/>
              </a:rPr>
              <a:t>McCauley v McDonough</a:t>
            </a:r>
          </a:p>
          <a:p>
            <a:r>
              <a:rPr lang="pt-BR" dirty="0">
                <a:latin typeface="Arial" panose="020B0604020202020204" pitchFamily="34" charset="0"/>
                <a:ea typeface="Calibri" panose="020F0502020204030204" pitchFamily="34" charset="0"/>
                <a:cs typeface="Arial" panose="020B0604020202020204" pitchFamily="34" charset="0"/>
              </a:rPr>
              <a:t>Frazier v McDonough</a:t>
            </a:r>
          </a:p>
          <a:p>
            <a:r>
              <a:rPr lang="pt-BR" dirty="0">
                <a:latin typeface="Arial" panose="020B0604020202020204" pitchFamily="34" charset="0"/>
                <a:ea typeface="Calibri" panose="020F0502020204030204" pitchFamily="34" charset="0"/>
                <a:cs typeface="Arial" panose="020B0604020202020204" pitchFamily="34" charset="0"/>
              </a:rPr>
              <a:t>Frantzis v McDonough</a:t>
            </a:r>
          </a:p>
          <a:p>
            <a:r>
              <a:rPr lang="pt-BR" dirty="0">
                <a:latin typeface="Arial" panose="020B0604020202020204" pitchFamily="34" charset="0"/>
                <a:ea typeface="Calibri" panose="020F0502020204030204" pitchFamily="34" charset="0"/>
                <a:cs typeface="Arial" panose="020B0604020202020204" pitchFamily="34" charset="0"/>
              </a:rPr>
              <a:t>Barry v McDonough</a:t>
            </a:r>
          </a:p>
          <a:p>
            <a:r>
              <a:rPr lang="pt-BR" dirty="0">
                <a:latin typeface="Arial" panose="020B0604020202020204" pitchFamily="34" charset="0"/>
                <a:ea typeface="Calibri" panose="020F0502020204030204" pitchFamily="34" charset="0"/>
                <a:cs typeface="Arial" panose="020B0604020202020204" pitchFamily="34" charset="0"/>
              </a:rPr>
              <a:t>Banschbach v McDonough</a:t>
            </a:r>
          </a:p>
          <a:p>
            <a:r>
              <a:rPr lang="pt-BR" dirty="0">
                <a:latin typeface="Arial" panose="020B0604020202020204" pitchFamily="34" charset="0"/>
                <a:ea typeface="Calibri" panose="020F0502020204030204" pitchFamily="34" charset="0"/>
                <a:cs typeface="Arial" panose="020B0604020202020204" pitchFamily="34" charset="0"/>
              </a:rPr>
              <a:t>NOVA v Secretary of Veterans Affairs</a:t>
            </a:r>
          </a:p>
          <a:p>
            <a:r>
              <a:rPr lang="pt-BR" dirty="0">
                <a:latin typeface="Arial" panose="020B0604020202020204" pitchFamily="34" charset="0"/>
                <a:ea typeface="Calibri" panose="020F0502020204030204" pitchFamily="34" charset="0"/>
                <a:cs typeface="Arial" panose="020B0604020202020204" pitchFamily="34" charset="0"/>
              </a:rPr>
              <a:t>38 USC 5121 payment of accrued benefits</a:t>
            </a:r>
          </a:p>
          <a:p>
            <a:r>
              <a:rPr lang="pt-BR" dirty="0">
                <a:latin typeface="Arial" panose="020B0604020202020204" pitchFamily="34" charset="0"/>
                <a:ea typeface="Calibri" panose="020F0502020204030204" pitchFamily="34" charset="0"/>
                <a:cs typeface="Arial" panose="020B0604020202020204" pitchFamily="34" charset="0"/>
              </a:rPr>
              <a:t>38 USC 5121A substitution</a:t>
            </a:r>
          </a:p>
          <a:p>
            <a:r>
              <a:rPr lang="pt-BR" dirty="0">
                <a:latin typeface="Arial" panose="020B0604020202020204" pitchFamily="34" charset="0"/>
                <a:ea typeface="Calibri" panose="020F0502020204030204" pitchFamily="34" charset="0"/>
                <a:cs typeface="Arial" panose="020B0604020202020204" pitchFamily="34" charset="0"/>
              </a:rPr>
              <a:t>38 USC 1114(p) rates of wartime disability compensation</a:t>
            </a:r>
          </a:p>
          <a:p>
            <a:r>
              <a:rPr lang="pt-BR" dirty="0">
                <a:latin typeface="Arial" panose="020B0604020202020204" pitchFamily="34" charset="0"/>
                <a:ea typeface="Calibri" panose="020F0502020204030204" pitchFamily="34" charset="0"/>
                <a:cs typeface="Arial" panose="020B0604020202020204" pitchFamily="34" charset="0"/>
              </a:rPr>
              <a:t>38 USC 7102 assignment of members of BVA</a:t>
            </a:r>
          </a:p>
          <a:p>
            <a:r>
              <a:rPr lang="pt-BR" dirty="0">
                <a:latin typeface="Arial" panose="020B0604020202020204" pitchFamily="34" charset="0"/>
                <a:ea typeface="Calibri" panose="020F0502020204030204" pitchFamily="34" charset="0"/>
                <a:cs typeface="Arial" panose="020B0604020202020204" pitchFamily="34" charset="0"/>
              </a:rPr>
              <a:t>38 USC 7107(c) appeals; dockets; hearings</a:t>
            </a:r>
          </a:p>
          <a:p>
            <a:endParaRPr lang="pt-BR" dirty="0">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ea typeface="Calibri" panose="020F0502020204030204" pitchFamily="34" charset="0"/>
              <a:cs typeface="Arial" panose="020B0604020202020204" pitchFamily="34" charset="0"/>
            </a:endParaRPr>
          </a:p>
          <a:p>
            <a:endParaRPr lang="pt-BR" dirty="0">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290316"/>
      </p:ext>
    </p:extLst>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749F2E-7D95-1932-74EE-480FA5355E75}"/>
              </a:ext>
            </a:extLst>
          </p:cNvPr>
          <p:cNvSpPr>
            <a:spLocks noGrp="1"/>
          </p:cNvSpPr>
          <p:nvPr>
            <p:ph type="title"/>
          </p:nvPr>
        </p:nvSpPr>
        <p:spPr>
          <a:xfrm>
            <a:off x="0" y="330620"/>
            <a:ext cx="6399362" cy="885705"/>
          </a:xfrm>
        </p:spPr>
        <p:txBody>
          <a:bodyPr/>
          <a:lstStyle/>
          <a:p>
            <a:r>
              <a:rPr lang="en-US" dirty="0"/>
              <a:t>CFR and M21-1 References</a:t>
            </a:r>
          </a:p>
        </p:txBody>
      </p:sp>
      <p:sp>
        <p:nvSpPr>
          <p:cNvPr id="2" name="Content Placeholder 1">
            <a:extLst>
              <a:ext uri="{FF2B5EF4-FFF2-40B4-BE49-F238E27FC236}">
                <a16:creationId xmlns:a16="http://schemas.microsoft.com/office/drawing/2014/main" id="{76C49AC0-C871-74FC-EAAB-C21785CA7346}"/>
              </a:ext>
            </a:extLst>
          </p:cNvPr>
          <p:cNvSpPr>
            <a:spLocks noGrp="1"/>
          </p:cNvSpPr>
          <p:nvPr>
            <p:ph idx="1"/>
          </p:nvPr>
        </p:nvSpPr>
        <p:spPr>
          <a:xfrm>
            <a:off x="670560" y="1582490"/>
            <a:ext cx="10952480" cy="4882058"/>
          </a:xfrm>
        </p:spPr>
        <p:txBody>
          <a:bodyPr>
            <a:normAutofit fontScale="85000" lnSpcReduction="20000"/>
          </a:bodyPr>
          <a:lstStyle/>
          <a:p>
            <a:r>
              <a:rPr lang="pt-BR" dirty="0">
                <a:latin typeface="Arial" panose="020B0604020202020204" pitchFamily="34" charset="0"/>
                <a:ea typeface="Calibri" panose="020F0502020204030204" pitchFamily="34" charset="0"/>
                <a:cs typeface="Arial" panose="020B0604020202020204" pitchFamily="34" charset="0"/>
              </a:rPr>
              <a:t>38 CFR 3.303 principles relating to service connection</a:t>
            </a:r>
          </a:p>
          <a:p>
            <a:r>
              <a:rPr lang="pt-BR" dirty="0">
                <a:latin typeface="Arial" panose="020B0604020202020204" pitchFamily="34" charset="0"/>
                <a:ea typeface="Calibri" panose="020F0502020204030204" pitchFamily="34" charset="0"/>
                <a:cs typeface="Arial" panose="020B0604020202020204" pitchFamily="34" charset="0"/>
              </a:rPr>
              <a:t>38 CFR 3.309 disease subject to presumptive service connection</a:t>
            </a:r>
          </a:p>
          <a:p>
            <a:r>
              <a:rPr lang="pt-BR" dirty="0">
                <a:latin typeface="Arial" panose="020B0604020202020204" pitchFamily="34" charset="0"/>
                <a:ea typeface="Calibri" panose="020F0502020204030204" pitchFamily="34" charset="0"/>
                <a:cs typeface="Arial" panose="020B0604020202020204" pitchFamily="34" charset="0"/>
              </a:rPr>
              <a:t>38 CFR 3.350 special monthly compensation ratings</a:t>
            </a:r>
          </a:p>
          <a:p>
            <a:r>
              <a:rPr lang="pt-BR" dirty="0">
                <a:latin typeface="Arial" panose="020B0604020202020204" pitchFamily="34" charset="0"/>
                <a:ea typeface="Calibri" panose="020F0502020204030204" pitchFamily="34" charset="0"/>
                <a:cs typeface="Arial" panose="020B0604020202020204" pitchFamily="34" charset="0"/>
              </a:rPr>
              <a:t>38 CFR 4.119 rating schedule – endocrine</a:t>
            </a:r>
          </a:p>
          <a:p>
            <a:r>
              <a:rPr lang="pt-BR" dirty="0">
                <a:latin typeface="Arial" panose="020B0604020202020204" pitchFamily="34" charset="0"/>
                <a:ea typeface="Calibri" panose="020F0502020204030204" pitchFamily="34" charset="0"/>
                <a:cs typeface="Arial" panose="020B0604020202020204" pitchFamily="34" charset="0"/>
              </a:rPr>
              <a:t>38 CFR 4.123 neuritis</a:t>
            </a:r>
          </a:p>
          <a:p>
            <a:r>
              <a:rPr lang="pt-BR" dirty="0">
                <a:latin typeface="Arial" panose="020B0604020202020204" pitchFamily="34" charset="0"/>
                <a:ea typeface="Calibri" panose="020F0502020204030204" pitchFamily="34" charset="0"/>
                <a:cs typeface="Arial" panose="020B0604020202020204" pitchFamily="34" charset="0"/>
              </a:rPr>
              <a:t>38 CFR 4.124 neuralgia</a:t>
            </a:r>
          </a:p>
          <a:p>
            <a:r>
              <a:rPr lang="pt-BR" dirty="0">
                <a:latin typeface="Arial" panose="020B0604020202020204" pitchFamily="34" charset="0"/>
                <a:ea typeface="Calibri" panose="020F0502020204030204" pitchFamily="34" charset="0"/>
                <a:cs typeface="Arial" panose="020B0604020202020204" pitchFamily="34" charset="0"/>
              </a:rPr>
              <a:t>38 CFR 4.124a rating schedule - neurological</a:t>
            </a:r>
          </a:p>
          <a:p>
            <a:r>
              <a:rPr lang="pt-BR" dirty="0">
                <a:latin typeface="Arial" panose="020B0604020202020204" pitchFamily="34" charset="0"/>
                <a:ea typeface="Calibri" panose="020F0502020204030204" pitchFamily="34" charset="0"/>
                <a:cs typeface="Arial" panose="020B0604020202020204" pitchFamily="34" charset="0"/>
              </a:rPr>
              <a:t>38 CFR 4.71a rating schedule - musculoskeletal</a:t>
            </a:r>
          </a:p>
          <a:p>
            <a:r>
              <a:rPr lang="en-US" dirty="0">
                <a:ea typeface="Calibri" panose="020F0502020204030204" pitchFamily="34" charset="0"/>
              </a:rPr>
              <a:t>M21-1 V.ii.2.A.1. determining direct service connection</a:t>
            </a:r>
          </a:p>
          <a:p>
            <a:r>
              <a:rPr lang="pt-BR" dirty="0">
                <a:ea typeface="Calibri" panose="020F0502020204030204" pitchFamily="34" charset="0"/>
              </a:rPr>
              <a:t>M21-1 </a:t>
            </a:r>
            <a:r>
              <a:rPr lang="en-US" dirty="0">
                <a:ea typeface="Calibri" panose="020F0502020204030204" pitchFamily="34" charset="0"/>
              </a:rPr>
              <a:t>V.iii.1.A.3.h. evaluating joints and functional loss</a:t>
            </a:r>
          </a:p>
          <a:p>
            <a:r>
              <a:rPr lang="en-US" dirty="0">
                <a:ea typeface="Calibri" panose="020F0502020204030204" pitchFamily="34" charset="0"/>
              </a:rPr>
              <a:t>M21-1 V.iii.11.1.c. diabetes mellitus</a:t>
            </a:r>
          </a:p>
          <a:p>
            <a:r>
              <a:rPr lang="en-US" dirty="0">
                <a:ea typeface="Calibri" panose="020F0502020204030204" pitchFamily="34" charset="0"/>
              </a:rPr>
              <a:t>M21-1 XIII.i.8.A.1.a. &amp; A.2.a. clothing allowance</a:t>
            </a:r>
          </a:p>
          <a:p>
            <a:endParaRPr lang="en-US" sz="2400" dirty="0">
              <a:ea typeface="Calibri" panose="020F0502020204030204" pitchFamily="34" charset="0"/>
            </a:endParaRPr>
          </a:p>
          <a:p>
            <a:endParaRPr lang="en-US" sz="2400" dirty="0">
              <a:ea typeface="Calibri" panose="020F0502020204030204" pitchFamily="34" charset="0"/>
            </a:endParaRPr>
          </a:p>
          <a:p>
            <a:endParaRPr lang="en-US" sz="2400" dirty="0">
              <a:ea typeface="Calibri" panose="020F0502020204030204" pitchFamily="34" charset="0"/>
            </a:endParaRPr>
          </a:p>
        </p:txBody>
      </p:sp>
      <p:sp>
        <p:nvSpPr>
          <p:cNvPr id="3" name="Slide Number Placeholder 2">
            <a:extLst>
              <a:ext uri="{FF2B5EF4-FFF2-40B4-BE49-F238E27FC236}">
                <a16:creationId xmlns:a16="http://schemas.microsoft.com/office/drawing/2014/main" id="{340BF806-7DE4-D2FD-3575-BD9F4C7329D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0242749"/>
      </p:ext>
    </p:extLst>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56500"/>
            <a:ext cx="5045015" cy="859826"/>
          </a:xfrm>
        </p:spPr>
        <p:txBody>
          <a:bodyPr/>
          <a:lstStyle/>
          <a:p>
            <a:r>
              <a:rPr lang="en-US" dirty="0"/>
              <a:t>CAVC v CAFC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a:bodyPr>
          <a:lstStyle/>
          <a:p>
            <a:pPr marL="0" indent="0">
              <a:buNone/>
            </a:pPr>
            <a:r>
              <a:rPr lang="en-US" sz="3200" b="1" dirty="0">
                <a:effectLst/>
                <a:latin typeface="Calibri" panose="020F0502020204030204" pitchFamily="34" charset="0"/>
                <a:ea typeface="Calibri" panose="020F0502020204030204" pitchFamily="34" charset="0"/>
                <a:cs typeface="Times New Roman" panose="02020603050405020304" pitchFamily="18" charset="0"/>
              </a:rPr>
              <a:t>United States Court of Appeals for Veterans Claims (CAVC)</a:t>
            </a:r>
          </a:p>
          <a:p>
            <a:r>
              <a:rPr lang="en-US" sz="2800" dirty="0">
                <a:solidFill>
                  <a:srgbClr val="202122"/>
                </a:solidFill>
              </a:rPr>
              <a:t>E</a:t>
            </a:r>
            <a:r>
              <a:rPr lang="en-US" sz="2800" b="0" i="0" dirty="0">
                <a:solidFill>
                  <a:srgbClr val="202122"/>
                </a:solidFill>
                <a:effectLst/>
                <a:latin typeface="Arial" panose="020B0604020202020204" pitchFamily="34" charset="0"/>
              </a:rPr>
              <a:t>xclusive jurisdiction to review decisions of the Board of Veterans' Appeals </a:t>
            </a:r>
            <a:endParaRPr lang="en-US" sz="2800" dirty="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United States Court of Appeals for the Federal Circuit (CAFC)</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black"/>
                </a:solidFill>
                <a:effectLst/>
                <a:uLnTx/>
                <a:uFillTx/>
                <a:ea typeface="+mn-ea"/>
                <a:cs typeface="Arial" panose="020B0604020202020204" pitchFamily="34" charset="0"/>
              </a:rPr>
              <a:t>Appeals come from all U.S. federal district courts, including</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United States Court of Appeals for Veterans Claims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ea typeface="+mn-ea"/>
                <a:cs typeface="Arial" panose="020B0604020202020204" pitchFamily="34" charset="0"/>
              </a:rPr>
              <a:t>…and more (trademarks, patents, Armed Services, Postal Service, international trade, etc.)</a:t>
            </a:r>
          </a:p>
          <a:p>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7615729"/>
      </p:ext>
    </p:extLst>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277543"/>
            <a:ext cx="7944928" cy="938782"/>
          </a:xfrm>
        </p:spPr>
        <p:txBody>
          <a:bodyPr/>
          <a:lstStyle/>
          <a:p>
            <a:r>
              <a:rPr lang="en-US" dirty="0"/>
              <a:t>McCauley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Decision: If service connection of a condition is found later to have been based on information that is clearly and unmistakably erroneous, all other means of service connection must be considered prior to severance, and payments must continue until final decision is made.</a:t>
            </a:r>
          </a:p>
          <a:p>
            <a:r>
              <a:rPr lang="en-US" dirty="0"/>
              <a:t>May 20, 2024</a:t>
            </a:r>
          </a:p>
          <a:p>
            <a:r>
              <a:rPr lang="en-US" dirty="0"/>
              <a:t>Question was: Prior to severance, must VA show only that there was an error, or must they also attempt all other means of SC?</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0708433"/>
      </p:ext>
    </p:extLst>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3"/>
            <a:ext cx="7546675" cy="851200"/>
          </a:xfrm>
        </p:spPr>
        <p:txBody>
          <a:bodyPr/>
          <a:lstStyle/>
          <a:p>
            <a:r>
              <a:rPr lang="en-US" dirty="0"/>
              <a:t>McCauley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Veteran claimed presumptive service connection for both diabetes and heart disease</a:t>
            </a:r>
          </a:p>
          <a:p>
            <a:pPr lvl="1"/>
            <a:r>
              <a:rPr lang="en-US" dirty="0"/>
              <a:t>Asked VA to grant due either to herbicide or contaminated water exposure</a:t>
            </a:r>
          </a:p>
          <a:p>
            <a:r>
              <a:rPr lang="en-US" dirty="0"/>
              <a:t>Navy veteran received award because USS Comstock was in inland waters of Vietnam</a:t>
            </a:r>
          </a:p>
          <a:p>
            <a:pPr lvl="1"/>
            <a:r>
              <a:rPr lang="en-US" dirty="0"/>
              <a:t>USS Comstock was not inland while veteran was aboard</a:t>
            </a:r>
          </a:p>
          <a:p>
            <a:pPr lvl="1"/>
            <a:r>
              <a:rPr lang="en-US" dirty="0"/>
              <a:t>Grant was clearly in error. VA proposed to sever, explained why, and then severed all service connection</a:t>
            </a:r>
          </a:p>
          <a:p>
            <a:r>
              <a:rPr lang="en-US" dirty="0"/>
              <a:t>Veteran appealed and BVA upheld RO decision</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7688580"/>
      </p:ext>
    </p:extLst>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CAVC found that a discussion of all other means of SC is required</a:t>
            </a:r>
          </a:p>
          <a:p>
            <a:pPr lvl="1"/>
            <a:r>
              <a:rPr lang="en-US" dirty="0"/>
              <a:t>SOC mentioned contaminated water but BVA decision did not</a:t>
            </a:r>
          </a:p>
          <a:p>
            <a:pPr lvl="1"/>
            <a:r>
              <a:rPr lang="en-US" dirty="0"/>
              <a:t>Veteran specifically made contaminated water claim</a:t>
            </a:r>
          </a:p>
          <a:p>
            <a:pPr lvl="1"/>
            <a:r>
              <a:rPr lang="en-US" dirty="0"/>
              <a:t>Direct SC must also be addressed</a:t>
            </a:r>
          </a:p>
          <a:p>
            <a:r>
              <a:rPr lang="en-US" dirty="0"/>
              <a:t>VA severed without following standards required by law</a:t>
            </a:r>
          </a:p>
          <a:p>
            <a:pPr lvl="1"/>
            <a:r>
              <a:rPr lang="en-US" dirty="0"/>
              <a:t>Including only theories raised and/or suggested by record</a:t>
            </a:r>
          </a:p>
          <a:p>
            <a:r>
              <a:rPr lang="en-US" dirty="0"/>
              <a:t>Secretary requested no reinstatement of benefits till decision was revised</a:t>
            </a:r>
          </a:p>
          <a:p>
            <a:pPr lvl="1"/>
            <a:r>
              <a:rPr lang="en-US" dirty="0"/>
              <a:t>Unlike other claims, severance is anchored in present. Onus on government</a:t>
            </a:r>
          </a:p>
          <a:p>
            <a:pPr lvl="1"/>
            <a:r>
              <a:rPr lang="en-US" dirty="0"/>
              <a:t>Benefits must be reinstated until they are addressed properly</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3CC6282-DA65-E8CE-95EF-4EF45CF88CCB}"/>
              </a:ext>
            </a:extLst>
          </p:cNvPr>
          <p:cNvSpPr>
            <a:spLocks noGrp="1"/>
          </p:cNvSpPr>
          <p:nvPr>
            <p:ph type="title"/>
          </p:nvPr>
        </p:nvSpPr>
        <p:spPr>
          <a:xfrm>
            <a:off x="0" y="347873"/>
            <a:ext cx="7546675" cy="851200"/>
          </a:xfrm>
        </p:spPr>
        <p:txBody>
          <a:bodyPr/>
          <a:lstStyle/>
          <a:p>
            <a:r>
              <a:rPr lang="en-US" dirty="0"/>
              <a:t>McCauley v McDonough (CAVC)</a:t>
            </a:r>
          </a:p>
        </p:txBody>
      </p:sp>
    </p:spTree>
    <p:extLst>
      <p:ext uri="{BB962C8B-B14F-4D97-AF65-F5344CB8AC3E}">
        <p14:creationId xmlns:p14="http://schemas.microsoft.com/office/powerpoint/2010/main" val="3729972883"/>
      </p:ext>
    </p:extLst>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child with his mouth open in front of a plane flying over&#10;&#10;Description automatically generated">
            <a:extLst>
              <a:ext uri="{FF2B5EF4-FFF2-40B4-BE49-F238E27FC236}">
                <a16:creationId xmlns:a16="http://schemas.microsoft.com/office/drawing/2014/main" id="{BE9DE9DD-6FB0-8F42-D7F1-676D34C70769}"/>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74959" y="1690688"/>
            <a:ext cx="4433978" cy="4351338"/>
          </a:xfrm>
        </p:spPr>
      </p:pic>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8EA390EE-55BC-3FAC-684A-B73299A6C0FA}"/>
              </a:ext>
            </a:extLst>
          </p:cNvPr>
          <p:cNvSpPr txBox="1"/>
          <p:nvPr/>
        </p:nvSpPr>
        <p:spPr>
          <a:xfrm>
            <a:off x="6387001" y="2027581"/>
            <a:ext cx="428873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prstClr val="black"/>
                </a:solidFill>
                <a:effectLst/>
                <a:uLnTx/>
                <a:uFillTx/>
                <a:latin typeface="Calibri" panose="020F0502020204030204"/>
                <a:ea typeface="+mn-ea"/>
                <a:cs typeface="+mn-cs"/>
              </a:rPr>
              <a:t>Macaulay was impacted by a mistake</a:t>
            </a:r>
          </a:p>
        </p:txBody>
      </p:sp>
      <p:sp>
        <p:nvSpPr>
          <p:cNvPr id="8" name="Title 1">
            <a:extLst>
              <a:ext uri="{FF2B5EF4-FFF2-40B4-BE49-F238E27FC236}">
                <a16:creationId xmlns:a16="http://schemas.microsoft.com/office/drawing/2014/main" id="{A0E82436-4EAA-D24C-7E05-E14BE5A089BF}"/>
              </a:ext>
            </a:extLst>
          </p:cNvPr>
          <p:cNvSpPr>
            <a:spLocks noGrp="1"/>
          </p:cNvSpPr>
          <p:nvPr>
            <p:ph type="title"/>
          </p:nvPr>
        </p:nvSpPr>
        <p:spPr>
          <a:xfrm>
            <a:off x="0" y="347873"/>
            <a:ext cx="7546675" cy="851200"/>
          </a:xfrm>
        </p:spPr>
        <p:txBody>
          <a:bodyPr/>
          <a:lstStyle/>
          <a:p>
            <a:r>
              <a:rPr lang="en-US" dirty="0"/>
              <a:t>McCauley v McDonough (CAVC)</a:t>
            </a:r>
          </a:p>
        </p:txBody>
      </p:sp>
    </p:spTree>
    <p:extLst>
      <p:ext uri="{BB962C8B-B14F-4D97-AF65-F5344CB8AC3E}">
        <p14:creationId xmlns:p14="http://schemas.microsoft.com/office/powerpoint/2010/main" val="2047958490"/>
      </p:ext>
    </p:extLst>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65126"/>
            <a:ext cx="6718540" cy="859826"/>
          </a:xfrm>
        </p:spPr>
        <p:txBody>
          <a:bodyPr/>
          <a:lstStyle/>
          <a:p>
            <a:r>
              <a:rPr lang="en-US" dirty="0"/>
              <a:t>Frazier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Decision: Substitute claimants may be substituted in </a:t>
            </a:r>
            <a:r>
              <a:rPr lang="en-US" i="1" dirty="0"/>
              <a:t>any claim </a:t>
            </a:r>
            <a:r>
              <a:rPr lang="en-US" dirty="0"/>
              <a:t>for benefits and award is limited to expenses paid.</a:t>
            </a:r>
          </a:p>
          <a:p>
            <a:r>
              <a:rPr lang="en-US" dirty="0"/>
              <a:t>May 23, 2024</a:t>
            </a:r>
          </a:p>
          <a:p>
            <a:r>
              <a:rPr lang="en-US" dirty="0"/>
              <a:t>Question was: Can a qualified recipient be substituted when the claim is for non-accrued benefits?</a:t>
            </a:r>
          </a:p>
          <a:p>
            <a:r>
              <a:rPr lang="en-US" dirty="0"/>
              <a:t>Question was: Does the award limitation apply to those pursuing a substitution claim who qualify on a basis other than because they bore expense of last sickness and burial?</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0831446"/>
      </p:ext>
    </p:extLst>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39246"/>
            <a:ext cx="6727166" cy="877079"/>
          </a:xfrm>
        </p:spPr>
        <p:txBody>
          <a:bodyPr/>
          <a:lstStyle/>
          <a:p>
            <a:r>
              <a:rPr lang="en-US" dirty="0"/>
              <a:t>Frazier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lnSpcReduction="10000"/>
          </a:bodyPr>
          <a:lstStyle/>
          <a:p>
            <a:r>
              <a:rPr lang="en-US" dirty="0"/>
              <a:t>38 USC 5121 outlines accrued benefits and who qualifies to receive them in the event of a veteran’s death:</a:t>
            </a:r>
          </a:p>
          <a:p>
            <a:pPr lvl="1"/>
            <a:r>
              <a:rPr lang="en-US" dirty="0"/>
              <a:t>The veteran’s spouse.</a:t>
            </a:r>
          </a:p>
          <a:p>
            <a:pPr lvl="1"/>
            <a:r>
              <a:rPr lang="en-US" dirty="0"/>
              <a:t>The veteran’s children (in equal shares).</a:t>
            </a:r>
          </a:p>
          <a:p>
            <a:pPr lvl="1"/>
            <a:r>
              <a:rPr lang="en-US" dirty="0"/>
              <a:t>The veteran’s dependent parents (in equal shares).</a:t>
            </a:r>
          </a:p>
          <a:p>
            <a:pPr lvl="1"/>
            <a:r>
              <a:rPr lang="en-US" dirty="0"/>
              <a:t>Upon the death of one of the above, to the next person below them</a:t>
            </a:r>
          </a:p>
          <a:p>
            <a:pPr lvl="1"/>
            <a:r>
              <a:rPr lang="en-US" dirty="0"/>
              <a:t>In all other cases, only so much of the accrued benefits may be paid as may be necessary to reimburse the person who bore the expense of last sickness and burial.</a:t>
            </a:r>
          </a:p>
          <a:p>
            <a:r>
              <a:rPr lang="en-US" dirty="0"/>
              <a:t>38 USC 5121A outlines the rights of substitution to individuals listed in 5121</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9157690"/>
      </p:ext>
    </p:extLst>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2"/>
            <a:ext cx="6649528" cy="877079"/>
          </a:xfrm>
        </p:spPr>
        <p:txBody>
          <a:bodyPr/>
          <a:lstStyle/>
          <a:p>
            <a:r>
              <a:rPr lang="en-US" dirty="0"/>
              <a:t>Frazier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RO denied entitlement to SAH/SHA and auto adaptative benefits, and SMC based on A&amp;A or HB. Veteran appealed.</a:t>
            </a:r>
          </a:p>
          <a:p>
            <a:r>
              <a:rPr lang="en-US" dirty="0"/>
              <a:t>Veteran died and claimant Frazier filed an application for accrued benefits – as well as – an application to substitute</a:t>
            </a:r>
          </a:p>
          <a:p>
            <a:pPr lvl="1"/>
            <a:r>
              <a:rPr lang="en-US" dirty="0"/>
              <a:t>BVA granted accrued benefits</a:t>
            </a:r>
          </a:p>
          <a:p>
            <a:pPr lvl="1"/>
            <a:r>
              <a:rPr lang="en-US" dirty="0"/>
              <a:t>granted A&amp;A, so HB claim dismissed</a:t>
            </a:r>
          </a:p>
          <a:p>
            <a:pPr lvl="1"/>
            <a:r>
              <a:rPr lang="en-US" dirty="0"/>
              <a:t>dismissed remaining appeals for non-accrued benefits</a:t>
            </a:r>
          </a:p>
          <a:p>
            <a:r>
              <a:rPr lang="en-US" dirty="0"/>
              <a:t>Claimant Frazier argues that appeals should continue</a:t>
            </a:r>
          </a:p>
          <a:p>
            <a:pPr lvl="1"/>
            <a:r>
              <a:rPr lang="en-US" dirty="0"/>
              <a:t>Her father’s housebound claim was intended to be statutory</a:t>
            </a:r>
          </a:p>
          <a:p>
            <a:pPr lvl="1"/>
            <a:r>
              <a:rPr lang="en-US" dirty="0"/>
              <a:t>Benefits should not be limited </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6624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p:txBody>
          <a:bodyPr/>
          <a:lstStyle/>
          <a:p>
            <a:r>
              <a:rPr lang="en-US" dirty="0"/>
              <a:t>Waiver</a:t>
            </a:r>
          </a:p>
        </p:txBody>
      </p:sp>
      <p:sp>
        <p:nvSpPr>
          <p:cNvPr id="3" name="Content Placeholder 2">
            <a:extLst>
              <a:ext uri="{FF2B5EF4-FFF2-40B4-BE49-F238E27FC236}">
                <a16:creationId xmlns:a16="http://schemas.microsoft.com/office/drawing/2014/main" id="{2215AF92-7C18-32D3-0992-C04D94F230AF}"/>
              </a:ext>
            </a:extLst>
          </p:cNvPr>
          <p:cNvSpPr>
            <a:spLocks noGrp="1"/>
          </p:cNvSpPr>
          <p:nvPr>
            <p:ph idx="1"/>
          </p:nvPr>
        </p:nvSpPr>
        <p:spPr/>
        <p:txBody>
          <a:bodyPr/>
          <a:lstStyle/>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Debtors have 180 days from date of first DMC debt letter to request waiver</a:t>
            </a: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Request must be:</a:t>
            </a:r>
          </a:p>
          <a:p>
            <a:pPr lvl="1">
              <a:spcAft>
                <a:spcPts val="600"/>
              </a:spcAft>
              <a:buFont typeface="Courier New" panose="02070309020205020404" pitchFamily="49" charset="0"/>
              <a:buChar char="o"/>
              <a:defRPr/>
            </a:pPr>
            <a:r>
              <a:rPr lang="en-US" b="1" dirty="0">
                <a:solidFill>
                  <a:srgbClr val="002262"/>
                </a:solidFill>
                <a:latin typeface="Arial" panose="020B0604020202020204" pitchFamily="34" charset="0"/>
                <a:cs typeface="Arial" panose="020B0604020202020204" pitchFamily="34" charset="0"/>
              </a:rPr>
              <a:t>Made in writing and submitted to DMC</a:t>
            </a:r>
          </a:p>
          <a:p>
            <a:pPr lvl="1">
              <a:spcAft>
                <a:spcPts val="600"/>
              </a:spcAft>
              <a:buFont typeface="Courier New" panose="02070309020205020404" pitchFamily="49" charset="0"/>
              <a:buChar char="o"/>
              <a:defRPr/>
            </a:pPr>
            <a:r>
              <a:rPr lang="en-US" b="1" dirty="0">
                <a:solidFill>
                  <a:srgbClr val="002262"/>
                </a:solidFill>
                <a:latin typeface="Arial" panose="020B0604020202020204" pitchFamily="34" charset="0"/>
                <a:cs typeface="Arial" panose="020B0604020202020204" pitchFamily="34" charset="0"/>
              </a:rPr>
              <a:t>Include VA Form 5655 Financial Status Report</a:t>
            </a:r>
          </a:p>
          <a:p>
            <a:pPr lvl="1">
              <a:spcAft>
                <a:spcPts val="600"/>
              </a:spcAft>
              <a:buFont typeface="Courier New" panose="02070309020205020404" pitchFamily="49" charset="0"/>
              <a:buChar char="o"/>
              <a:defRPr/>
            </a:pPr>
            <a:r>
              <a:rPr lang="en-US" b="1" dirty="0">
                <a:solidFill>
                  <a:srgbClr val="002262"/>
                </a:solidFill>
                <a:latin typeface="Arial" panose="020B0604020202020204" pitchFamily="34" charset="0"/>
                <a:cs typeface="Arial" panose="020B0604020202020204" pitchFamily="34" charset="0"/>
              </a:rPr>
              <a:t>Explain why debtor is unable to repay the debt</a:t>
            </a:r>
          </a:p>
          <a:p>
            <a:pPr lvl="1">
              <a:spcAft>
                <a:spcPts val="600"/>
              </a:spcAft>
              <a:buFont typeface="Courier New" panose="02070309020205020404" pitchFamily="49" charset="0"/>
              <a:buChar char="o"/>
              <a:defRPr/>
            </a:pPr>
            <a:r>
              <a:rPr lang="en-US" b="1" dirty="0">
                <a:solidFill>
                  <a:srgbClr val="002262"/>
                </a:solidFill>
                <a:latin typeface="Arial" panose="020B0604020202020204" pitchFamily="34" charset="0"/>
                <a:cs typeface="Arial" panose="020B0604020202020204" pitchFamily="34" charset="0"/>
              </a:rPr>
              <a:t>Received in the first 30 days for Education or 90 days for C&amp;P debt to stop collection action </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873068218"/>
      </p:ext>
    </p:extLst>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91005"/>
            <a:ext cx="6640902" cy="851200"/>
          </a:xfrm>
        </p:spPr>
        <p:txBody>
          <a:bodyPr/>
          <a:lstStyle/>
          <a:p>
            <a:r>
              <a:rPr lang="en-US" dirty="0"/>
              <a:t>Frazier v McDonough (CAVC)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CAVC found that with an appropriate substitution, decision must still be made because the two actions are distinct</a:t>
            </a:r>
          </a:p>
          <a:p>
            <a:pPr lvl="1"/>
            <a:r>
              <a:rPr lang="en-US" dirty="0"/>
              <a:t>38 USC 5121 payment of certain accrued benefits</a:t>
            </a:r>
          </a:p>
          <a:p>
            <a:pPr lvl="1"/>
            <a:r>
              <a:rPr lang="en-US" dirty="0"/>
              <a:t>38 USC 5121A substitution for </a:t>
            </a:r>
            <a:r>
              <a:rPr lang="en-US" i="1" dirty="0"/>
              <a:t>any benefit </a:t>
            </a:r>
            <a:r>
              <a:rPr lang="en-US" dirty="0"/>
              <a:t>in case of death of claimant</a:t>
            </a:r>
          </a:p>
          <a:p>
            <a:r>
              <a:rPr lang="en-US" dirty="0"/>
              <a:t>CAVC also found that regardless of qualification of substitute, award is limited to costs of last sickness and burial</a:t>
            </a:r>
          </a:p>
          <a:p>
            <a:pPr lvl="1"/>
            <a:r>
              <a:rPr lang="en-US" dirty="0"/>
              <a:t>Accrued benefits has no limit</a:t>
            </a:r>
          </a:p>
          <a:p>
            <a:pPr lvl="1"/>
            <a:r>
              <a:rPr lang="en-US" dirty="0"/>
              <a:t>Substitution of claimant has a limit</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0483285"/>
      </p:ext>
    </p:extLst>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82378"/>
            <a:ext cx="6880791" cy="859825"/>
          </a:xfrm>
        </p:spPr>
        <p:txBody>
          <a:bodyPr>
            <a:normAutofit/>
          </a:bodyPr>
          <a:lstStyle/>
          <a:p>
            <a:r>
              <a:rPr lang="en-US" dirty="0"/>
              <a:t>Frazier v McDonough (CAVC)</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person holding a medal&#10;&#10;Description automatically generated">
            <a:extLst>
              <a:ext uri="{FF2B5EF4-FFF2-40B4-BE49-F238E27FC236}">
                <a16:creationId xmlns:a16="http://schemas.microsoft.com/office/drawing/2014/main" id="{854C2330-C861-A05C-717E-BE7B2ED108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8200" y="1650730"/>
            <a:ext cx="6880791" cy="4586074"/>
          </a:xfrm>
          <a:prstGeom prst="rect">
            <a:avLst/>
          </a:prstGeom>
        </p:spPr>
      </p:pic>
      <p:sp>
        <p:nvSpPr>
          <p:cNvPr id="7" name="TextBox 6">
            <a:extLst>
              <a:ext uri="{FF2B5EF4-FFF2-40B4-BE49-F238E27FC236}">
                <a16:creationId xmlns:a16="http://schemas.microsoft.com/office/drawing/2014/main" id="{4BE158C4-4420-8844-4974-BDA6ABF8F343}"/>
              </a:ext>
            </a:extLst>
          </p:cNvPr>
          <p:cNvSpPr txBox="1"/>
          <p:nvPr/>
        </p:nvSpPr>
        <p:spPr>
          <a:xfrm>
            <a:off x="8229600" y="2370483"/>
            <a:ext cx="2827683"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a:ea typeface="+mn-ea"/>
                <a:cs typeface="+mn-cs"/>
              </a:rPr>
              <a:t>Smokin</a:t>
            </a:r>
            <a:r>
              <a:rPr kumimoji="0" lang="en-US" sz="4800" b="0" i="0" u="none" strike="noStrike" kern="1200" cap="none" spc="0" normalizeH="0" baseline="0" noProof="0" dirty="0">
                <a:ln>
                  <a:noFill/>
                </a:ln>
                <a:solidFill>
                  <a:prstClr val="black"/>
                </a:solidFill>
                <a:effectLst/>
                <a:uLnTx/>
                <a:uFillTx/>
                <a:latin typeface="Calibri" panose="020F0502020204030204"/>
                <a:ea typeface="+mn-ea"/>
                <a:cs typeface="+mn-cs"/>
              </a:rPr>
              <a:t>’ Joe Frazier was a substitute</a:t>
            </a:r>
          </a:p>
        </p:txBody>
      </p:sp>
    </p:spTree>
    <p:extLst>
      <p:ext uri="{BB962C8B-B14F-4D97-AF65-F5344CB8AC3E}">
        <p14:creationId xmlns:p14="http://schemas.microsoft.com/office/powerpoint/2010/main" val="1108982066"/>
      </p:ext>
    </p:extLst>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FC99-DBEC-53D0-B930-C750636778D2}"/>
              </a:ext>
            </a:extLst>
          </p:cNvPr>
          <p:cNvSpPr>
            <a:spLocks noGrp="1"/>
          </p:cNvSpPr>
          <p:nvPr>
            <p:ph type="title"/>
          </p:nvPr>
        </p:nvSpPr>
        <p:spPr>
          <a:xfrm>
            <a:off x="0" y="399632"/>
            <a:ext cx="7857226" cy="825320"/>
          </a:xfrm>
        </p:spPr>
        <p:txBody>
          <a:bodyPr/>
          <a:lstStyle/>
          <a:p>
            <a:r>
              <a:rPr lang="en-US" dirty="0" err="1"/>
              <a:t>Banschbach</a:t>
            </a:r>
            <a:r>
              <a:rPr lang="en-US" dirty="0"/>
              <a:t> v McDonough (CAVC)</a:t>
            </a:r>
          </a:p>
        </p:txBody>
      </p:sp>
      <p:sp>
        <p:nvSpPr>
          <p:cNvPr id="3" name="Content Placeholder 2">
            <a:extLst>
              <a:ext uri="{FF2B5EF4-FFF2-40B4-BE49-F238E27FC236}">
                <a16:creationId xmlns:a16="http://schemas.microsoft.com/office/drawing/2014/main" id="{B08BCF1B-CD66-90BF-0B3F-2F6C938330E4}"/>
              </a:ext>
            </a:extLst>
          </p:cNvPr>
          <p:cNvSpPr>
            <a:spLocks noGrp="1"/>
          </p:cNvSpPr>
          <p:nvPr>
            <p:ph idx="1"/>
          </p:nvPr>
        </p:nvSpPr>
        <p:spPr/>
        <p:txBody>
          <a:bodyPr/>
          <a:lstStyle/>
          <a:p>
            <a:r>
              <a:rPr lang="en-US" dirty="0"/>
              <a:t>Decision: Nerve diagnostic codes separately identify paralysis, neuralgia, and neuritis and thus the Board cannot use prohibition of pyramiding to avoid addressing each.</a:t>
            </a:r>
          </a:p>
          <a:p>
            <a:r>
              <a:rPr lang="en-US" dirty="0"/>
              <a:t>July 26, 2024</a:t>
            </a:r>
          </a:p>
          <a:p>
            <a:r>
              <a:rPr lang="en-US" dirty="0"/>
              <a:t>Question was: Does the language of 4.123 and 4.124 prohibit the SC of neuritis and neuralgia when a veteran is evaluated under the diagnostic code for paralysis?</a:t>
            </a:r>
          </a:p>
        </p:txBody>
      </p:sp>
      <p:sp>
        <p:nvSpPr>
          <p:cNvPr id="4" name="Slide Number Placeholder 3">
            <a:extLst>
              <a:ext uri="{FF2B5EF4-FFF2-40B4-BE49-F238E27FC236}">
                <a16:creationId xmlns:a16="http://schemas.microsoft.com/office/drawing/2014/main" id="{56EFB182-29FC-1CE6-B0E6-8E113714D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95108"/>
      </p:ext>
    </p:extLst>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FFC99-DBEC-53D0-B930-C750636778D2}"/>
              </a:ext>
            </a:extLst>
          </p:cNvPr>
          <p:cNvSpPr>
            <a:spLocks noGrp="1"/>
          </p:cNvSpPr>
          <p:nvPr>
            <p:ph type="title"/>
          </p:nvPr>
        </p:nvSpPr>
        <p:spPr/>
        <p:txBody>
          <a:bodyPr/>
          <a:lstStyle/>
          <a:p>
            <a:r>
              <a:rPr lang="en-US" dirty="0" err="1"/>
              <a:t>Banschbach</a:t>
            </a:r>
            <a:r>
              <a:rPr lang="en-US" dirty="0"/>
              <a:t> v McDonough (CAVC)</a:t>
            </a:r>
          </a:p>
        </p:txBody>
      </p:sp>
      <p:sp>
        <p:nvSpPr>
          <p:cNvPr id="3" name="Content Placeholder 2">
            <a:extLst>
              <a:ext uri="{FF2B5EF4-FFF2-40B4-BE49-F238E27FC236}">
                <a16:creationId xmlns:a16="http://schemas.microsoft.com/office/drawing/2014/main" id="{B08BCF1B-CD66-90BF-0B3F-2F6C938330E4}"/>
              </a:ext>
            </a:extLst>
          </p:cNvPr>
          <p:cNvSpPr>
            <a:spLocks noGrp="1"/>
          </p:cNvSpPr>
          <p:nvPr>
            <p:ph idx="1"/>
          </p:nvPr>
        </p:nvSpPr>
        <p:spPr/>
        <p:txBody>
          <a:bodyPr/>
          <a:lstStyle/>
          <a:p>
            <a:r>
              <a:rPr lang="en-US" dirty="0"/>
              <a:t>38 CFR 4.14 Avoidance of pyramiding:</a:t>
            </a:r>
          </a:p>
          <a:p>
            <a:pPr lvl="1"/>
            <a:r>
              <a:rPr lang="en-US" dirty="0"/>
              <a:t>The evaluation of the same disability under various diagnoses is to be avoided. Disability from injuries to the muscles, nerves, and joints of an extremity may </a:t>
            </a:r>
            <a:r>
              <a:rPr lang="en-US" i="1" dirty="0"/>
              <a:t>overlap to a great extent</a:t>
            </a:r>
            <a:r>
              <a:rPr lang="en-US" dirty="0"/>
              <a:t>, so that special rules are included in the appropriate bodily system for their evaluation.</a:t>
            </a:r>
          </a:p>
          <a:p>
            <a:r>
              <a:rPr lang="en-US" dirty="0"/>
              <a:t>38 CFR 4.123 Neuritis</a:t>
            </a:r>
          </a:p>
          <a:p>
            <a:pPr lvl="1"/>
            <a:r>
              <a:rPr lang="en-US" dirty="0"/>
              <a:t>characterized by loss of reflexes, muscle atrophy, sensory disturbances, and constant pain, at times excruciating</a:t>
            </a:r>
          </a:p>
          <a:p>
            <a:r>
              <a:rPr lang="en-US" dirty="0"/>
              <a:t>38 CFR 4.124 Neuralgia</a:t>
            </a:r>
          </a:p>
          <a:p>
            <a:pPr lvl="1"/>
            <a:r>
              <a:rPr lang="en-US" dirty="0"/>
              <a:t>characterized usually by a dull and intermittent pain</a:t>
            </a:r>
          </a:p>
          <a:p>
            <a:pPr lvl="1"/>
            <a:endParaRPr lang="en-US" dirty="0"/>
          </a:p>
        </p:txBody>
      </p:sp>
      <p:sp>
        <p:nvSpPr>
          <p:cNvPr id="4" name="Slide Number Placeholder 3">
            <a:extLst>
              <a:ext uri="{FF2B5EF4-FFF2-40B4-BE49-F238E27FC236}">
                <a16:creationId xmlns:a16="http://schemas.microsoft.com/office/drawing/2014/main" id="{56EFB182-29FC-1CE6-B0E6-8E113714D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17791"/>
      </p:ext>
    </p:extLst>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4675B515-F70F-3F5B-4A3A-E700E75E040F}"/>
              </a:ext>
            </a:extLst>
          </p:cNvPr>
          <p:cNvGraphicFramePr>
            <a:graphicFrameLocks noGrp="1"/>
          </p:cNvGraphicFramePr>
          <p:nvPr>
            <p:ph idx="1"/>
          </p:nvPr>
        </p:nvGraphicFramePr>
        <p:xfrm>
          <a:off x="6998504" y="3451832"/>
          <a:ext cx="4300927" cy="2194560"/>
        </p:xfrm>
        <a:graphic>
          <a:graphicData uri="http://schemas.openxmlformats.org/drawingml/2006/table">
            <a:tbl>
              <a:tblPr/>
              <a:tblGrid>
                <a:gridCol w="208280">
                  <a:extLst>
                    <a:ext uri="{9D8B030D-6E8A-4147-A177-3AD203B41FA5}">
                      <a16:colId xmlns:a16="http://schemas.microsoft.com/office/drawing/2014/main" val="405606121"/>
                    </a:ext>
                  </a:extLst>
                </a:gridCol>
                <a:gridCol w="222366">
                  <a:extLst>
                    <a:ext uri="{9D8B030D-6E8A-4147-A177-3AD203B41FA5}">
                      <a16:colId xmlns:a16="http://schemas.microsoft.com/office/drawing/2014/main" val="3083103427"/>
                    </a:ext>
                  </a:extLst>
                </a:gridCol>
                <a:gridCol w="3322051">
                  <a:extLst>
                    <a:ext uri="{9D8B030D-6E8A-4147-A177-3AD203B41FA5}">
                      <a16:colId xmlns:a16="http://schemas.microsoft.com/office/drawing/2014/main" val="544788447"/>
                    </a:ext>
                  </a:extLst>
                </a:gridCol>
                <a:gridCol w="548230">
                  <a:extLst>
                    <a:ext uri="{9D8B030D-6E8A-4147-A177-3AD203B41FA5}">
                      <a16:colId xmlns:a16="http://schemas.microsoft.com/office/drawing/2014/main" val="4062096321"/>
                    </a:ext>
                  </a:extLst>
                </a:gridCol>
              </a:tblGrid>
              <a:tr h="0">
                <a:tc gridSpan="3">
                  <a:txBody>
                    <a:bodyPr/>
                    <a:lstStyle/>
                    <a:p>
                      <a:r>
                        <a:rPr lang="en-US" b="1" dirty="0"/>
                        <a:t>Ilio-inguinal nerve</a:t>
                      </a:r>
                      <a:r>
                        <a:rPr lang="en-US" dirty="0"/>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83984036"/>
                  </a:ext>
                </a:extLst>
              </a:tr>
              <a:tr h="0">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dirty="0"/>
                        <a:t>8530 Paralysis of:</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20517611"/>
                  </a:ext>
                </a:extLst>
              </a:tr>
              <a:tr h="0">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Severe to complete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71358995"/>
                  </a:ext>
                </a:extLst>
              </a:tr>
              <a:tr h="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dirty="0"/>
                        <a:t>Mild or moderate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a:t>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59015746"/>
                  </a:ext>
                </a:extLst>
              </a:tr>
              <a:tr h="0">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dirty="0"/>
                        <a:t>8630 Neuritis.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9566755"/>
                  </a:ext>
                </a:extLst>
              </a:tr>
              <a:tr h="0">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2">
                  <a:txBody>
                    <a:bodyPr/>
                    <a:lstStyle/>
                    <a:p>
                      <a:r>
                        <a:rPr lang="en-US" dirty="0"/>
                        <a:t>8730 Neuralgia.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a:p>
                  </a:txBody>
                  <a:tcPr/>
                </a:tc>
                <a:tc>
                  <a:txBody>
                    <a:bodyPr/>
                    <a:lstStyle/>
                    <a:p>
                      <a:endParaRPr lang="en-US"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8856220"/>
                  </a:ext>
                </a:extLst>
              </a:tr>
            </a:tbl>
          </a:graphicData>
        </a:graphic>
      </p:graphicFrame>
      <p:sp>
        <p:nvSpPr>
          <p:cNvPr id="4" name="Slide Number Placeholder 3">
            <a:extLst>
              <a:ext uri="{FF2B5EF4-FFF2-40B4-BE49-F238E27FC236}">
                <a16:creationId xmlns:a16="http://schemas.microsoft.com/office/drawing/2014/main" id="{56EFB182-29FC-1CE6-B0E6-8E113714D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041FF521-8B83-F958-772C-B6ABF69E7CAA}"/>
              </a:ext>
            </a:extLst>
          </p:cNvPr>
          <p:cNvSpPr txBox="1"/>
          <p:nvPr/>
        </p:nvSpPr>
        <p:spPr>
          <a:xfrm>
            <a:off x="896558" y="1632539"/>
            <a:ext cx="10107468" cy="218521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Veteran SC 10% for incomplete paralysis of ilio-inguinal nerve under DC 8530</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Also SC 20% for incomplete paralysis of anterior crural nerve DC 8526</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Veteran appealed decision not to address neuritis &amp; neuralgia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EBEE65C-92F5-706B-A2B4-3139834419ED}"/>
              </a:ext>
            </a:extLst>
          </p:cNvPr>
          <p:cNvSpPr txBox="1"/>
          <p:nvPr/>
        </p:nvSpPr>
        <p:spPr>
          <a:xfrm>
            <a:off x="892569" y="3295116"/>
            <a:ext cx="5548847" cy="243143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BVA position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Symptoms of neuritis &amp; neuralgia are included in paralysis, and to grant separate SC for more than one constitutes pyramiding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No harm is done to veteran</a:t>
            </a:r>
          </a:p>
        </p:txBody>
      </p:sp>
      <p:sp>
        <p:nvSpPr>
          <p:cNvPr id="9" name="Title 1">
            <a:extLst>
              <a:ext uri="{FF2B5EF4-FFF2-40B4-BE49-F238E27FC236}">
                <a16:creationId xmlns:a16="http://schemas.microsoft.com/office/drawing/2014/main" id="{38911B74-4182-620E-7231-2C337E409A7C}"/>
              </a:ext>
            </a:extLst>
          </p:cNvPr>
          <p:cNvSpPr>
            <a:spLocks noGrp="1"/>
          </p:cNvSpPr>
          <p:nvPr>
            <p:ph type="title"/>
          </p:nvPr>
        </p:nvSpPr>
        <p:spPr>
          <a:xfrm>
            <a:off x="0" y="399632"/>
            <a:ext cx="7857226" cy="825320"/>
          </a:xfrm>
        </p:spPr>
        <p:txBody>
          <a:bodyPr/>
          <a:lstStyle/>
          <a:p>
            <a:r>
              <a:rPr lang="en-US" dirty="0" err="1"/>
              <a:t>Banschbach</a:t>
            </a:r>
            <a:r>
              <a:rPr lang="en-US" dirty="0"/>
              <a:t> v McDonough (CAVC)</a:t>
            </a:r>
          </a:p>
        </p:txBody>
      </p:sp>
    </p:spTree>
    <p:extLst>
      <p:ext uri="{BB962C8B-B14F-4D97-AF65-F5344CB8AC3E}">
        <p14:creationId xmlns:p14="http://schemas.microsoft.com/office/powerpoint/2010/main" val="1540380572"/>
      </p:ext>
    </p:extLst>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8BCF1B-CD66-90BF-0B3F-2F6C938330E4}"/>
              </a:ext>
            </a:extLst>
          </p:cNvPr>
          <p:cNvSpPr>
            <a:spLocks noGrp="1"/>
          </p:cNvSpPr>
          <p:nvPr>
            <p:ph idx="1"/>
          </p:nvPr>
        </p:nvSpPr>
        <p:spPr/>
        <p:txBody>
          <a:bodyPr/>
          <a:lstStyle/>
          <a:p>
            <a:r>
              <a:rPr lang="en-US" dirty="0"/>
              <a:t>CAVC remanded</a:t>
            </a:r>
          </a:p>
          <a:p>
            <a:pPr lvl="1"/>
            <a:r>
              <a:rPr lang="en-US" dirty="0"/>
              <a:t>Since 4.123 and 4.124 discuss different symptoms of neuritis and neuralgia, logic implies they are different</a:t>
            </a:r>
          </a:p>
          <a:p>
            <a:pPr lvl="1"/>
            <a:r>
              <a:rPr lang="en-US" dirty="0"/>
              <a:t>No specific prohibition of using more than one DC for a nerve</a:t>
            </a:r>
          </a:p>
          <a:p>
            <a:pPr lvl="1"/>
            <a:r>
              <a:rPr lang="en-US" dirty="0"/>
              <a:t>The organization of the Rating Schedules implies that all three conditions are available for use</a:t>
            </a:r>
          </a:p>
          <a:p>
            <a:pPr lvl="1"/>
            <a:r>
              <a:rPr lang="en-US" dirty="0"/>
              <a:t>There may be symptom overlap, but that has no bearing on whether a veteran meets diagnostic criteria for a condition</a:t>
            </a:r>
          </a:p>
          <a:p>
            <a:pPr lvl="1"/>
            <a:r>
              <a:rPr lang="en-US" dirty="0"/>
              <a:t>VA’s interpretation renders the second and third DC for nerves superfluous</a:t>
            </a:r>
          </a:p>
          <a:p>
            <a:r>
              <a:rPr lang="en-US" dirty="0"/>
              <a:t>BVA must re-adjudicate and include discussion of neuritis &amp; neuralgia</a:t>
            </a:r>
          </a:p>
        </p:txBody>
      </p:sp>
      <p:sp>
        <p:nvSpPr>
          <p:cNvPr id="4" name="Slide Number Placeholder 3">
            <a:extLst>
              <a:ext uri="{FF2B5EF4-FFF2-40B4-BE49-F238E27FC236}">
                <a16:creationId xmlns:a16="http://schemas.microsoft.com/office/drawing/2014/main" id="{56EFB182-29FC-1CE6-B0E6-8E113714D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5C53BD9B-5118-D4A9-7B6E-41D62E35343D}"/>
              </a:ext>
            </a:extLst>
          </p:cNvPr>
          <p:cNvSpPr>
            <a:spLocks noGrp="1"/>
          </p:cNvSpPr>
          <p:nvPr>
            <p:ph type="title"/>
          </p:nvPr>
        </p:nvSpPr>
        <p:spPr>
          <a:xfrm>
            <a:off x="0" y="399632"/>
            <a:ext cx="7857226" cy="825320"/>
          </a:xfrm>
        </p:spPr>
        <p:txBody>
          <a:bodyPr/>
          <a:lstStyle/>
          <a:p>
            <a:r>
              <a:rPr lang="en-US" dirty="0" err="1"/>
              <a:t>Banschbach</a:t>
            </a:r>
            <a:r>
              <a:rPr lang="en-US" dirty="0"/>
              <a:t> v McDonough (CAVC)</a:t>
            </a:r>
          </a:p>
        </p:txBody>
      </p:sp>
    </p:spTree>
    <p:extLst>
      <p:ext uri="{BB962C8B-B14F-4D97-AF65-F5344CB8AC3E}">
        <p14:creationId xmlns:p14="http://schemas.microsoft.com/office/powerpoint/2010/main" val="2127676948"/>
      </p:ext>
    </p:extLst>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8BCF1B-CD66-90BF-0B3F-2F6C938330E4}"/>
              </a:ext>
            </a:extLst>
          </p:cNvPr>
          <p:cNvSpPr>
            <a:spLocks noGrp="1"/>
          </p:cNvSpPr>
          <p:nvPr>
            <p:ph idx="1"/>
          </p:nvPr>
        </p:nvSpPr>
        <p:spPr>
          <a:xfrm>
            <a:off x="2050551" y="2019914"/>
            <a:ext cx="2074499" cy="3593868"/>
          </a:xfrm>
        </p:spPr>
        <p:txBody>
          <a:bodyPr>
            <a:normAutofit/>
          </a:bodyPr>
          <a:lstStyle/>
          <a:p>
            <a:pPr marL="0" indent="0">
              <a:buNone/>
            </a:pPr>
            <a:r>
              <a:rPr lang="en-US" sz="3600" dirty="0"/>
              <a:t>A bunch of bucks in a pyramid</a:t>
            </a:r>
          </a:p>
        </p:txBody>
      </p:sp>
      <p:sp>
        <p:nvSpPr>
          <p:cNvPr id="4" name="Slide Number Placeholder 3">
            <a:extLst>
              <a:ext uri="{FF2B5EF4-FFF2-40B4-BE49-F238E27FC236}">
                <a16:creationId xmlns:a16="http://schemas.microsoft.com/office/drawing/2014/main" id="{56EFB182-29FC-1CE6-B0E6-8E113714DE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group of deer in a pyramid&#10;&#10;Description automatically generated">
            <a:extLst>
              <a:ext uri="{FF2B5EF4-FFF2-40B4-BE49-F238E27FC236}">
                <a16:creationId xmlns:a16="http://schemas.microsoft.com/office/drawing/2014/main" id="{2799355A-983F-75FD-93B3-7D2D1877D6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155" y="1417833"/>
            <a:ext cx="4811819" cy="4798031"/>
          </a:xfrm>
          <a:prstGeom prst="rect">
            <a:avLst/>
          </a:prstGeom>
        </p:spPr>
      </p:pic>
      <p:sp>
        <p:nvSpPr>
          <p:cNvPr id="8" name="Title 1">
            <a:extLst>
              <a:ext uri="{FF2B5EF4-FFF2-40B4-BE49-F238E27FC236}">
                <a16:creationId xmlns:a16="http://schemas.microsoft.com/office/drawing/2014/main" id="{C1455214-BC5F-3760-5372-036DA61FE01D}"/>
              </a:ext>
            </a:extLst>
          </p:cNvPr>
          <p:cNvSpPr>
            <a:spLocks noGrp="1"/>
          </p:cNvSpPr>
          <p:nvPr>
            <p:ph type="title"/>
          </p:nvPr>
        </p:nvSpPr>
        <p:spPr>
          <a:xfrm>
            <a:off x="0" y="399632"/>
            <a:ext cx="7857226" cy="825320"/>
          </a:xfrm>
        </p:spPr>
        <p:txBody>
          <a:bodyPr/>
          <a:lstStyle/>
          <a:p>
            <a:r>
              <a:rPr lang="en-US" dirty="0" err="1"/>
              <a:t>Banschbach</a:t>
            </a:r>
            <a:r>
              <a:rPr lang="en-US" dirty="0"/>
              <a:t> v McDonough (CAVC)</a:t>
            </a:r>
          </a:p>
        </p:txBody>
      </p:sp>
    </p:spTree>
    <p:extLst>
      <p:ext uri="{BB962C8B-B14F-4D97-AF65-F5344CB8AC3E}">
        <p14:creationId xmlns:p14="http://schemas.microsoft.com/office/powerpoint/2010/main" val="1581908439"/>
      </p:ext>
    </p:extLst>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3"/>
            <a:ext cx="6934200" cy="868452"/>
          </a:xfrm>
        </p:spPr>
        <p:txBody>
          <a:bodyPr/>
          <a:lstStyle/>
          <a:p>
            <a:r>
              <a:rPr lang="en-US" dirty="0" err="1"/>
              <a:t>Frantzis</a:t>
            </a:r>
            <a:r>
              <a:rPr lang="en-US" dirty="0"/>
              <a:t> v McDonough (CAFC)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Decision: The Board member who conducts a hearing is not statutorily required to make the final determination.</a:t>
            </a:r>
          </a:p>
          <a:p>
            <a:r>
              <a:rPr lang="en-US" dirty="0"/>
              <a:t>June 4, 2024</a:t>
            </a:r>
          </a:p>
          <a:p>
            <a:r>
              <a:rPr lang="en-US" dirty="0"/>
              <a:t>Question was: Though language was removed from 38 USC 7107(c) requiring judge who held hearing to make decision, does the language of 38 USC 7102 still hold VA to this requirement?</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922371"/>
      </p:ext>
    </p:extLst>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lnSpcReduction="10000"/>
          </a:bodyPr>
          <a:lstStyle/>
          <a:p>
            <a:r>
              <a:rPr lang="en-US" dirty="0"/>
              <a:t>Veteran was granted SC for headaches non-compensable. </a:t>
            </a:r>
          </a:p>
          <a:p>
            <a:pPr lvl="1"/>
            <a:r>
              <a:rPr lang="en-US" dirty="0"/>
              <a:t>Veteran appealed.</a:t>
            </a:r>
          </a:p>
          <a:p>
            <a:r>
              <a:rPr lang="en-US" dirty="0"/>
              <a:t>AMA was enacted, and veteran elected to have his appeal considered under AMA.</a:t>
            </a:r>
          </a:p>
          <a:p>
            <a:pPr lvl="1"/>
            <a:r>
              <a:rPr lang="en-US" dirty="0"/>
              <a:t>Changes under AMA included removal of wording in 7107(c) that required same judge who held hearing to make subsequent decision.</a:t>
            </a:r>
          </a:p>
          <a:p>
            <a:r>
              <a:rPr lang="en-US" dirty="0"/>
              <a:t>Veteran testified before one BVA judge and decision was made by a different judge.</a:t>
            </a:r>
          </a:p>
          <a:p>
            <a:pPr lvl="1"/>
            <a:r>
              <a:rPr lang="en-US" dirty="0"/>
              <a:t>Veteran contends that since 38 USC 7102 did not change with AMA, then the decision should have been made by the first judge.</a:t>
            </a:r>
          </a:p>
          <a:p>
            <a:r>
              <a:rPr lang="en-US" dirty="0"/>
              <a:t>CAVC upheld decision because of language removal.</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31D79AA-63C1-B01F-DE80-87AF1DB0C488}"/>
              </a:ext>
            </a:extLst>
          </p:cNvPr>
          <p:cNvSpPr>
            <a:spLocks noGrp="1"/>
          </p:cNvSpPr>
          <p:nvPr>
            <p:ph type="title"/>
          </p:nvPr>
        </p:nvSpPr>
        <p:spPr>
          <a:xfrm>
            <a:off x="0" y="347873"/>
            <a:ext cx="6934200" cy="868452"/>
          </a:xfrm>
        </p:spPr>
        <p:txBody>
          <a:bodyPr/>
          <a:lstStyle/>
          <a:p>
            <a:r>
              <a:rPr lang="en-US" dirty="0" err="1"/>
              <a:t>Frantzis</a:t>
            </a:r>
            <a:r>
              <a:rPr lang="en-US" dirty="0"/>
              <a:t> v McDonough (CAFC)</a:t>
            </a:r>
          </a:p>
        </p:txBody>
      </p:sp>
    </p:spTree>
    <p:extLst>
      <p:ext uri="{BB962C8B-B14F-4D97-AF65-F5344CB8AC3E}">
        <p14:creationId xmlns:p14="http://schemas.microsoft.com/office/powerpoint/2010/main" val="2783284679"/>
      </p:ext>
    </p:extLst>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CAFC agreed with lower courts, relying on removal of language</a:t>
            </a:r>
          </a:p>
          <a:p>
            <a:r>
              <a:rPr lang="en-US" dirty="0"/>
              <a:t>They disagreed with veteran that 7102 still holds VA to previous rules</a:t>
            </a:r>
          </a:p>
          <a:p>
            <a:pPr lvl="1"/>
            <a:r>
              <a:rPr lang="en-US" dirty="0"/>
              <a:t>If so, then the new wording in 7107 is meaningless</a:t>
            </a:r>
          </a:p>
          <a:p>
            <a:r>
              <a:rPr lang="en-US" dirty="0"/>
              <a:t>They said veteran forfeited his “fair process doctrine” complaint</a:t>
            </a:r>
          </a:p>
          <a:p>
            <a:pPr lvl="1"/>
            <a:r>
              <a:rPr lang="en-US" dirty="0"/>
              <a:t>CAFC said veteran did not provide any argument or evidence</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DE06D8D-8503-9FA0-2344-32F42154E06E}"/>
              </a:ext>
            </a:extLst>
          </p:cNvPr>
          <p:cNvSpPr>
            <a:spLocks noGrp="1"/>
          </p:cNvSpPr>
          <p:nvPr>
            <p:ph type="title"/>
          </p:nvPr>
        </p:nvSpPr>
        <p:spPr>
          <a:xfrm>
            <a:off x="0" y="347873"/>
            <a:ext cx="6934200" cy="868452"/>
          </a:xfrm>
        </p:spPr>
        <p:txBody>
          <a:bodyPr/>
          <a:lstStyle/>
          <a:p>
            <a:r>
              <a:rPr lang="en-US" dirty="0" err="1"/>
              <a:t>Frantzis</a:t>
            </a:r>
            <a:r>
              <a:rPr lang="en-US" dirty="0"/>
              <a:t> v McDonough (CAFC)</a:t>
            </a:r>
          </a:p>
        </p:txBody>
      </p:sp>
    </p:spTree>
    <p:extLst>
      <p:ext uri="{BB962C8B-B14F-4D97-AF65-F5344CB8AC3E}">
        <p14:creationId xmlns:p14="http://schemas.microsoft.com/office/powerpoint/2010/main" val="33255037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p:txBody>
          <a:bodyPr/>
          <a:lstStyle/>
          <a:p>
            <a:r>
              <a:rPr lang="en-US" dirty="0"/>
              <a:t>Dispute</a:t>
            </a:r>
          </a:p>
        </p:txBody>
      </p:sp>
      <p:sp>
        <p:nvSpPr>
          <p:cNvPr id="3" name="Content Placeholder 2">
            <a:extLst>
              <a:ext uri="{FF2B5EF4-FFF2-40B4-BE49-F238E27FC236}">
                <a16:creationId xmlns:a16="http://schemas.microsoft.com/office/drawing/2014/main" id="{2215AF92-7C18-32D3-0992-C04D94F230AF}"/>
              </a:ext>
            </a:extLst>
          </p:cNvPr>
          <p:cNvSpPr>
            <a:spLocks noGrp="1"/>
          </p:cNvSpPr>
          <p:nvPr>
            <p:ph idx="1"/>
          </p:nvPr>
        </p:nvSpPr>
        <p:spPr/>
        <p:txBody>
          <a:bodyPr/>
          <a:lstStyle/>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Debtors can dispute the existence or amount of the debt created by VBA</a:t>
            </a: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Dispute must be in writing</a:t>
            </a: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DMC forwards disputes to the Regional Office/Regional Processing Office of jurisdiction</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3670936414"/>
      </p:ext>
    </p:extLst>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DED44AE-187E-B376-8497-15BAC67AF637}"/>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287118" y="3062160"/>
            <a:ext cx="9953066" cy="3021311"/>
          </a:xfrm>
          <a:prstGeom prst="rect">
            <a:avLst/>
          </a:prstGeom>
        </p:spPr>
      </p:pic>
      <p:sp>
        <p:nvSpPr>
          <p:cNvPr id="7" name="TextBox 6">
            <a:extLst>
              <a:ext uri="{FF2B5EF4-FFF2-40B4-BE49-F238E27FC236}">
                <a16:creationId xmlns:a16="http://schemas.microsoft.com/office/drawing/2014/main" id="{DA69F48D-8CDA-ABE0-65FB-8E9DD24AFA09}"/>
              </a:ext>
            </a:extLst>
          </p:cNvPr>
          <p:cNvSpPr txBox="1"/>
          <p:nvPr/>
        </p:nvSpPr>
        <p:spPr>
          <a:xfrm>
            <a:off x="1287118" y="1838379"/>
            <a:ext cx="971053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rPr>
              <a:t>Pope Francis can make a final decision, but his bishops often do the evidence gathering.</a:t>
            </a:r>
          </a:p>
        </p:txBody>
      </p:sp>
      <p:sp>
        <p:nvSpPr>
          <p:cNvPr id="8" name="Title 1">
            <a:extLst>
              <a:ext uri="{FF2B5EF4-FFF2-40B4-BE49-F238E27FC236}">
                <a16:creationId xmlns:a16="http://schemas.microsoft.com/office/drawing/2014/main" id="{9BACD964-CB03-5346-1B2D-47F7D7AE7970}"/>
              </a:ext>
            </a:extLst>
          </p:cNvPr>
          <p:cNvSpPr>
            <a:spLocks noGrp="1"/>
          </p:cNvSpPr>
          <p:nvPr>
            <p:ph type="title"/>
          </p:nvPr>
        </p:nvSpPr>
        <p:spPr>
          <a:xfrm>
            <a:off x="0" y="347873"/>
            <a:ext cx="6934200" cy="868452"/>
          </a:xfrm>
        </p:spPr>
        <p:txBody>
          <a:bodyPr/>
          <a:lstStyle/>
          <a:p>
            <a:r>
              <a:rPr lang="en-US" dirty="0" err="1"/>
              <a:t>Frantzis</a:t>
            </a:r>
            <a:r>
              <a:rPr lang="en-US" dirty="0"/>
              <a:t> v McDonough (CAFC)</a:t>
            </a:r>
          </a:p>
        </p:txBody>
      </p:sp>
    </p:spTree>
    <p:extLst>
      <p:ext uri="{BB962C8B-B14F-4D97-AF65-F5344CB8AC3E}">
        <p14:creationId xmlns:p14="http://schemas.microsoft.com/office/powerpoint/2010/main" val="1433037459"/>
      </p:ext>
    </p:extLst>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3"/>
            <a:ext cx="6295845" cy="868452"/>
          </a:xfrm>
        </p:spPr>
        <p:txBody>
          <a:bodyPr/>
          <a:lstStyle/>
          <a:p>
            <a:r>
              <a:rPr lang="en-US" dirty="0"/>
              <a:t>Barry v McDonough (CAFC)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Decision: 38 CFR 3.350(f)(3) does not limit how many SMC increases can be provided; instead, it is a mandatory entitlement that can apply multiple times, subject to a statutory cap.</a:t>
            </a:r>
          </a:p>
          <a:p>
            <a:r>
              <a:rPr lang="en-US" dirty="0"/>
              <a:t>May 16, 2024</a:t>
            </a:r>
          </a:p>
          <a:p>
            <a:r>
              <a:rPr lang="en-US" dirty="0"/>
              <a:t>Question was: Is VA bound legally to limit an SMC increase based on additional 50% or 100% evaluations to one or the other, or can subsequent additional evaluations be considered?</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57581"/>
      </p:ext>
    </p:extLst>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pPr marL="0" indent="0">
              <a:buNone/>
            </a:pPr>
            <a:r>
              <a:rPr lang="en-US" dirty="0"/>
              <a:t>Special Monthly Compensation (SMC) Review</a:t>
            </a:r>
          </a:p>
          <a:p>
            <a:r>
              <a:rPr lang="en-US" dirty="0"/>
              <a:t>CFR mirrors USC</a:t>
            </a:r>
          </a:p>
          <a:p>
            <a:pPr lvl="1"/>
            <a:r>
              <a:rPr lang="en-US" dirty="0"/>
              <a:t>In this case, 38 CFR 3.350 reflects 38 USC 1114(p)</a:t>
            </a:r>
          </a:p>
          <a:p>
            <a:r>
              <a:rPr lang="en-US" dirty="0"/>
              <a:t>USC 1114, sections (a)-(j) discuss evaluations of 10%-100%</a:t>
            </a:r>
          </a:p>
          <a:p>
            <a:pPr lvl="1"/>
            <a:r>
              <a:rPr lang="en-US" dirty="0"/>
              <a:t>(k) is separate from 10-100%, so it’s called SMC</a:t>
            </a:r>
          </a:p>
          <a:p>
            <a:pPr lvl="1"/>
            <a:r>
              <a:rPr lang="en-US" dirty="0"/>
              <a:t>(l)-(o) are levels above (k), with (o) being the highest</a:t>
            </a:r>
          </a:p>
          <a:p>
            <a:pPr lvl="1"/>
            <a:r>
              <a:rPr lang="en-US" dirty="0"/>
              <a:t>USC 1114(p) is a discussion of how to qualify for those SMC levels</a:t>
            </a:r>
          </a:p>
          <a:p>
            <a:pPr lvl="1"/>
            <a:r>
              <a:rPr lang="en-US" dirty="0"/>
              <a:t>(q) was repealed, and (r) levels 1 and 2 describe benefits for when a veteran is at (o) level but requires Aid &amp; Attendance (1), or Aid &amp; Attendance with an additional level of care (2)</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97DCDD68-C725-40A2-A104-B04909FF7967}"/>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2493931579"/>
      </p:ext>
    </p:extLst>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38 CFR 3.350(f) discusses “next higher” rating above (k)</a:t>
            </a:r>
          </a:p>
          <a:p>
            <a:pPr lvl="1"/>
            <a:r>
              <a:rPr lang="en-US" dirty="0"/>
              <a:t>A greater benefit is allowed when severity of veteran’s condition warrants</a:t>
            </a:r>
          </a:p>
          <a:p>
            <a:pPr lvl="1"/>
            <a:r>
              <a:rPr lang="en-US" dirty="0"/>
              <a:t>Loss of extremities, loss of vision, etc.</a:t>
            </a:r>
          </a:p>
          <a:p>
            <a:pPr lvl="1"/>
            <a:r>
              <a:rPr lang="en-US" dirty="0"/>
              <a:t>Use Table II to determine the next higher rating</a:t>
            </a:r>
          </a:p>
          <a:p>
            <a:r>
              <a:rPr lang="en-US" dirty="0"/>
              <a:t>When veteran has additional serious medical conditions that are unrelated, use 38 CFR 3.350(f)(3) &amp; (4) </a:t>
            </a:r>
          </a:p>
          <a:p>
            <a:pPr lvl="1"/>
            <a:r>
              <a:rPr lang="en-US" dirty="0"/>
              <a:t>If unrelated evaluation is 50% or higher, increase by half-step</a:t>
            </a:r>
          </a:p>
          <a:p>
            <a:pPr lvl="2"/>
            <a:r>
              <a:rPr lang="en-US" dirty="0"/>
              <a:t>Example: If Table II says level is L, then 50% takes it to L</a:t>
            </a:r>
            <a:r>
              <a:rPr lang="en-US" sz="1800" dirty="0">
                <a:effectLst/>
                <a:latin typeface="Gadugi" panose="020B0502040204020203" pitchFamily="34" charset="0"/>
                <a:ea typeface="Aptos" panose="020B0004020202020204" pitchFamily="34" charset="0"/>
                <a:cs typeface="Times New Roman" panose="02020603050405020304" pitchFamily="18" charset="0"/>
              </a:rPr>
              <a:t>½</a:t>
            </a:r>
            <a:endParaRPr lang="en-US" dirty="0"/>
          </a:p>
          <a:p>
            <a:pPr lvl="1"/>
            <a:r>
              <a:rPr lang="en-US" dirty="0"/>
              <a:t>If unrelated evaluation is 100%, increase by a step</a:t>
            </a:r>
          </a:p>
          <a:p>
            <a:pPr lvl="2"/>
            <a:r>
              <a:rPr lang="en-US" dirty="0"/>
              <a:t>Example: If Table II says level is L, then 100% takes it to M</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0E26F6E5-A539-EF17-6F06-F7AE156EDD86}"/>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1395847336"/>
      </p:ext>
    </p:extLst>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a:xfrm>
            <a:off x="838200" y="1636781"/>
            <a:ext cx="10515600" cy="1851604"/>
          </a:xfrm>
        </p:spPr>
        <p:txBody>
          <a:bodyPr/>
          <a:lstStyle/>
          <a:p>
            <a:r>
              <a:rPr lang="en-US" dirty="0"/>
              <a:t>Veteran served 69-71 and earned Purple Heart. Injuries resulted in hospitalization for 13 months followed by disability retirement.</a:t>
            </a:r>
          </a:p>
          <a:p>
            <a:r>
              <a:rPr lang="en-US" dirty="0"/>
              <a:t>VA awarded veteran 100% with SMC level M using Table II; plus an additional bump for a separate 50% to M½ </a:t>
            </a:r>
          </a:p>
          <a:p>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4476A6D-D073-5E5D-FC87-E67DF968AED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078395" y="3488385"/>
            <a:ext cx="9651425" cy="2930223"/>
          </a:xfrm>
          <a:prstGeom prst="rect">
            <a:avLst/>
          </a:prstGeom>
        </p:spPr>
      </p:pic>
      <p:sp>
        <p:nvSpPr>
          <p:cNvPr id="8" name="Title 1">
            <a:extLst>
              <a:ext uri="{FF2B5EF4-FFF2-40B4-BE49-F238E27FC236}">
                <a16:creationId xmlns:a16="http://schemas.microsoft.com/office/drawing/2014/main" id="{FBF5480C-038E-6F71-CDFA-14EF6F5CCA3B}"/>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504625135"/>
      </p:ext>
    </p:extLst>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In addition to his first 100% disability evaluation, veteran has THREE additional 50%+ evals, and no more 100%s</a:t>
            </a:r>
          </a:p>
          <a:p>
            <a:pPr lvl="1"/>
            <a:r>
              <a:rPr lang="en-US" dirty="0"/>
              <a:t>Veteran contends law should allow him to use all 3</a:t>
            </a:r>
          </a:p>
          <a:p>
            <a:r>
              <a:rPr lang="en-US" dirty="0"/>
              <a:t>VA granted only one bump for one 50%</a:t>
            </a:r>
          </a:p>
          <a:p>
            <a:r>
              <a:rPr lang="en-US" dirty="0"/>
              <a:t>Veteran appealed</a:t>
            </a:r>
          </a:p>
          <a:p>
            <a:r>
              <a:rPr lang="en-US" dirty="0"/>
              <a:t>BVA &amp; CAVC upheld decision</a:t>
            </a:r>
          </a:p>
          <a:p>
            <a:pPr lvl="1"/>
            <a:r>
              <a:rPr lang="en-US" dirty="0"/>
              <a:t>Argued that language only allows for either or</a:t>
            </a:r>
          </a:p>
          <a:p>
            <a:pPr lvl="1"/>
            <a:r>
              <a:rPr lang="en-US" dirty="0"/>
              <a:t>Comparison to other SMCs supports this interpretation</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A603FCCC-C75A-AE21-90DE-5A8D079775D4}"/>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2469190979"/>
      </p:ext>
    </p:extLst>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CAFC did not find that language of law prevents using 50% or 100% more than once</a:t>
            </a:r>
          </a:p>
          <a:p>
            <a:pPr lvl="1"/>
            <a:r>
              <a:rPr lang="en-US" dirty="0"/>
              <a:t>Subject to statutory cap at SMC (o) level</a:t>
            </a:r>
          </a:p>
          <a:p>
            <a:r>
              <a:rPr lang="en-US" dirty="0"/>
              <a:t>Broad context of law in 3.350 explains</a:t>
            </a:r>
          </a:p>
          <a:p>
            <a:pPr lvl="1"/>
            <a:r>
              <a:rPr lang="en-US" dirty="0"/>
              <a:t>How veterans qualify</a:t>
            </a:r>
          </a:p>
          <a:p>
            <a:pPr lvl="1"/>
            <a:r>
              <a:rPr lang="en-US" dirty="0"/>
              <a:t>Requirement that VA must pay when vet is eligible</a:t>
            </a:r>
          </a:p>
          <a:p>
            <a:pPr lvl="1"/>
            <a:r>
              <a:rPr lang="en-US" dirty="0"/>
              <a:t>Total cap on SMC benefits</a:t>
            </a:r>
          </a:p>
          <a:p>
            <a:pPr lvl="1"/>
            <a:r>
              <a:rPr lang="en-US" dirty="0"/>
              <a:t>No additional restrictions were found</a:t>
            </a:r>
          </a:p>
          <a:p>
            <a:pPr lvl="1"/>
            <a:r>
              <a:rPr lang="en-US" dirty="0"/>
              <a:t>VA has specified in other areas where a benefit can be used only once</a:t>
            </a:r>
          </a:p>
          <a:p>
            <a:pPr lvl="1"/>
            <a:r>
              <a:rPr lang="en-US" dirty="0"/>
              <a:t>Benefits such as (k) and clothing allowance can be used more than once</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8B8D1217-974E-ACEC-52DB-D5E3D1BD363D}"/>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2227013755"/>
      </p:ext>
    </p:extLst>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a:xfrm>
            <a:off x="838200" y="1825625"/>
            <a:ext cx="7946107" cy="596885"/>
          </a:xfrm>
        </p:spPr>
        <p:txBody>
          <a:bodyPr>
            <a:normAutofit/>
          </a:bodyPr>
          <a:lstStyle/>
          <a:p>
            <a:pPr marL="0" indent="0">
              <a:buNone/>
            </a:pPr>
            <a:r>
              <a:rPr lang="en-US" dirty="0"/>
              <a:t>No limit to how many disco musicians named Barry</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person holding a group of people&#10;&#10;Description automatically generated">
            <a:extLst>
              <a:ext uri="{FF2B5EF4-FFF2-40B4-BE49-F238E27FC236}">
                <a16:creationId xmlns:a16="http://schemas.microsoft.com/office/drawing/2014/main" id="{B9BB1EA5-ED5C-95B8-3C96-24647C11F4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342" y="2717346"/>
            <a:ext cx="3098608" cy="3559083"/>
          </a:xfrm>
          <a:prstGeom prst="rect">
            <a:avLst/>
          </a:prstGeom>
        </p:spPr>
      </p:pic>
      <p:pic>
        <p:nvPicPr>
          <p:cNvPr id="8" name="Picture 7" descr="A group of men posing for a picture&#10;&#10;Description automatically generated">
            <a:extLst>
              <a:ext uri="{FF2B5EF4-FFF2-40B4-BE49-F238E27FC236}">
                <a16:creationId xmlns:a16="http://schemas.microsoft.com/office/drawing/2014/main" id="{454C046A-0BC7-66C0-4CB5-5AAA4BF66A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9145" y="3548270"/>
            <a:ext cx="4042621" cy="2673623"/>
          </a:xfrm>
          <a:prstGeom prst="rect">
            <a:avLst/>
          </a:prstGeom>
        </p:spPr>
      </p:pic>
      <p:pic>
        <p:nvPicPr>
          <p:cNvPr id="10" name="Picture 9">
            <a:extLst>
              <a:ext uri="{FF2B5EF4-FFF2-40B4-BE49-F238E27FC236}">
                <a16:creationId xmlns:a16="http://schemas.microsoft.com/office/drawing/2014/main" id="{7A99B3F8-2475-9244-7744-F108D4F3F43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35778" y="1862998"/>
            <a:ext cx="2166230" cy="3250676"/>
          </a:xfrm>
          <a:prstGeom prst="rect">
            <a:avLst/>
          </a:prstGeom>
        </p:spPr>
      </p:pic>
      <p:pic>
        <p:nvPicPr>
          <p:cNvPr id="12" name="Picture 11" descr="A person with curly hair&#10;&#10;Description automatically generated">
            <a:extLst>
              <a:ext uri="{FF2B5EF4-FFF2-40B4-BE49-F238E27FC236}">
                <a16:creationId xmlns:a16="http://schemas.microsoft.com/office/drawing/2014/main" id="{D0E4F1A3-F711-382F-9AFB-E887DD18E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4591" y="2348515"/>
            <a:ext cx="1979549" cy="2486870"/>
          </a:xfrm>
          <a:prstGeom prst="rect">
            <a:avLst/>
          </a:prstGeom>
        </p:spPr>
      </p:pic>
      <p:sp>
        <p:nvSpPr>
          <p:cNvPr id="9" name="Title 1">
            <a:extLst>
              <a:ext uri="{FF2B5EF4-FFF2-40B4-BE49-F238E27FC236}">
                <a16:creationId xmlns:a16="http://schemas.microsoft.com/office/drawing/2014/main" id="{A73CC07C-6731-D45F-1DB6-2DDBF2182C43}"/>
              </a:ext>
            </a:extLst>
          </p:cNvPr>
          <p:cNvSpPr>
            <a:spLocks noGrp="1"/>
          </p:cNvSpPr>
          <p:nvPr>
            <p:ph type="title"/>
          </p:nvPr>
        </p:nvSpPr>
        <p:spPr>
          <a:xfrm>
            <a:off x="0" y="347873"/>
            <a:ext cx="6295845" cy="868452"/>
          </a:xfrm>
        </p:spPr>
        <p:txBody>
          <a:bodyPr/>
          <a:lstStyle/>
          <a:p>
            <a:r>
              <a:rPr lang="en-US" dirty="0"/>
              <a:t>Barry v McDonough (CAFC)</a:t>
            </a:r>
          </a:p>
        </p:txBody>
      </p:sp>
    </p:spTree>
    <p:extLst>
      <p:ext uri="{BB962C8B-B14F-4D97-AF65-F5344CB8AC3E}">
        <p14:creationId xmlns:p14="http://schemas.microsoft.com/office/powerpoint/2010/main" val="3866416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56499"/>
            <a:ext cx="7236125" cy="877079"/>
          </a:xfrm>
        </p:spPr>
        <p:txBody>
          <a:bodyPr/>
          <a:lstStyle/>
          <a:p>
            <a:r>
              <a:rPr lang="en-US" dirty="0"/>
              <a:t>NOVA v Secretary of VA (CAFC)</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National Organization of Veteran’s Advocates (NOVA)</a:t>
            </a:r>
          </a:p>
          <a:p>
            <a:r>
              <a:rPr lang="en-US" dirty="0"/>
              <a:t>Decision: The Knee Replacement Guide is arbitrary and capricious, thus a pro-veteran finding regarding interpretation of DC 5055 can allow a 100% evaluation to apply to a partial knee replacement.</a:t>
            </a:r>
          </a:p>
          <a:p>
            <a:r>
              <a:rPr lang="en-US" dirty="0"/>
              <a:t>September 20, 2022</a:t>
            </a:r>
          </a:p>
          <a:p>
            <a:r>
              <a:rPr lang="en-US" dirty="0"/>
              <a:t>Question was: Does “prosthetic joint replacement” explicitly mean total joint replacement rather than partial replacement?</a:t>
            </a:r>
          </a:p>
          <a:p>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6774718"/>
      </p:ext>
    </p:extLst>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A33A5D8E-5924-E354-D670-1609BD2C0D86}"/>
              </a:ext>
            </a:extLst>
          </p:cNvPr>
          <p:cNvGraphicFramePr>
            <a:graphicFrameLocks noGrp="1"/>
          </p:cNvGraphicFramePr>
          <p:nvPr>
            <p:ph idx="1"/>
          </p:nvPr>
        </p:nvGraphicFramePr>
        <p:xfrm>
          <a:off x="914400" y="3100520"/>
          <a:ext cx="10515600" cy="3007541"/>
        </p:xfrm>
        <a:graphic>
          <a:graphicData uri="http://schemas.openxmlformats.org/drawingml/2006/table">
            <a:tbl>
              <a:tblPr/>
              <a:tblGrid>
                <a:gridCol w="509064">
                  <a:extLst>
                    <a:ext uri="{9D8B030D-6E8A-4147-A177-3AD203B41FA5}">
                      <a16:colId xmlns:a16="http://schemas.microsoft.com/office/drawing/2014/main" val="609749038"/>
                    </a:ext>
                  </a:extLst>
                </a:gridCol>
                <a:gridCol w="9325816">
                  <a:extLst>
                    <a:ext uri="{9D8B030D-6E8A-4147-A177-3AD203B41FA5}">
                      <a16:colId xmlns:a16="http://schemas.microsoft.com/office/drawing/2014/main" val="817692468"/>
                    </a:ext>
                  </a:extLst>
                </a:gridCol>
                <a:gridCol w="680720">
                  <a:extLst>
                    <a:ext uri="{9D8B030D-6E8A-4147-A177-3AD203B41FA5}">
                      <a16:colId xmlns:a16="http://schemas.microsoft.com/office/drawing/2014/main" val="793982244"/>
                    </a:ext>
                  </a:extLst>
                </a:gridCol>
              </a:tblGrid>
              <a:tr h="406524">
                <a:tc gridSpan="3">
                  <a:txBody>
                    <a:bodyPr/>
                    <a:lstStyle/>
                    <a:p>
                      <a:r>
                        <a:rPr lang="en-US" sz="2000" dirty="0"/>
                        <a:t>5055 Knee, resurfacing or replacement (prosthesis):</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0665286"/>
                  </a:ext>
                </a:extLst>
              </a:tr>
              <a:tr h="391733">
                <a:tc gridSpan="2">
                  <a:txBody>
                    <a:bodyPr/>
                    <a:lstStyle/>
                    <a:p>
                      <a:r>
                        <a:rPr lang="en-US" sz="2000" dirty="0"/>
                        <a:t>For 4 months following implantation of prosthesis or resurfacing</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a:t>100</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65270255"/>
                  </a:ext>
                </a:extLst>
              </a:tr>
              <a:tr h="395304">
                <a:tc gridSpan="2">
                  <a:txBody>
                    <a:bodyPr/>
                    <a:lstStyle/>
                    <a:p>
                      <a:r>
                        <a:rPr lang="en-US" sz="2000" dirty="0"/>
                        <a:t>Prosthetic replacement of knee joint:</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93990856"/>
                  </a:ext>
                </a:extLst>
              </a:tr>
              <a:tr h="595542">
                <a:tc>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With chronic residuals consisting of severe painful motion or weakness in the affected extremity</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60</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6125537"/>
                  </a:ext>
                </a:extLst>
              </a:tr>
              <a:tr h="684491">
                <a:tc>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With intermediate degrees of residual weakness, pain or limitation of motion rate by analogy to diagnostic codes 5256, 5261, or 5262.</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20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34323275"/>
                  </a:ext>
                </a:extLst>
              </a:tr>
              <a:tr h="409941">
                <a:tc>
                  <a:txBody>
                    <a:bodyPr/>
                    <a:lstStyle/>
                    <a:p>
                      <a:endParaRPr lang="en-US" sz="2400" dirty="0"/>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Minimum evaluation, total replacement only</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2000" dirty="0"/>
                        <a:t>30</a:t>
                      </a:r>
                    </a:p>
                  </a:txBody>
                  <a:tcPr marL="76339" marR="76339" marT="38170" marB="381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20519956"/>
                  </a:ext>
                </a:extLst>
              </a:tr>
            </a:tbl>
          </a:graphicData>
        </a:graphic>
      </p:graphicFrame>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5B16445C-7DE9-164C-9626-431ABEED5959}"/>
              </a:ext>
            </a:extLst>
          </p:cNvPr>
          <p:cNvSpPr txBox="1"/>
          <p:nvPr/>
        </p:nvSpPr>
        <p:spPr>
          <a:xfrm>
            <a:off x="914400" y="1690688"/>
            <a:ext cx="1024636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Note (3):</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 term “prosthetic replacement” in diagnostic codes 5051-5053 and 5055-5056 means a total replacement of the named joint. However, in DC 5054, “prosthetic replacement” means a total replacement of the head of the femur or of the acetabulum.</a:t>
            </a:r>
          </a:p>
        </p:txBody>
      </p:sp>
      <p:sp>
        <p:nvSpPr>
          <p:cNvPr id="8" name="Title 1">
            <a:extLst>
              <a:ext uri="{FF2B5EF4-FFF2-40B4-BE49-F238E27FC236}">
                <a16:creationId xmlns:a16="http://schemas.microsoft.com/office/drawing/2014/main" id="{70BFC690-1EA3-ABA6-C296-DA30F7037C82}"/>
              </a:ext>
            </a:extLst>
          </p:cNvPr>
          <p:cNvSpPr>
            <a:spLocks noGrp="1"/>
          </p:cNvSpPr>
          <p:nvPr>
            <p:ph type="title"/>
          </p:nvPr>
        </p:nvSpPr>
        <p:spPr>
          <a:xfrm>
            <a:off x="0" y="356499"/>
            <a:ext cx="7236125" cy="877079"/>
          </a:xfrm>
        </p:spPr>
        <p:txBody>
          <a:bodyPr/>
          <a:lstStyle/>
          <a:p>
            <a:r>
              <a:rPr lang="en-US" dirty="0"/>
              <a:t>NOVA v Secretary of VA (CAFC)</a:t>
            </a:r>
          </a:p>
        </p:txBody>
      </p:sp>
    </p:spTree>
    <p:extLst>
      <p:ext uri="{BB962C8B-B14F-4D97-AF65-F5344CB8AC3E}">
        <p14:creationId xmlns:p14="http://schemas.microsoft.com/office/powerpoint/2010/main" val="13501558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p:txBody>
          <a:bodyPr/>
          <a:lstStyle/>
          <a:p>
            <a:r>
              <a:rPr lang="en-US" dirty="0"/>
              <a:t>Temporary Suspension</a:t>
            </a:r>
          </a:p>
        </p:txBody>
      </p:sp>
      <p:sp>
        <p:nvSpPr>
          <p:cNvPr id="3" name="Content Placeholder 2">
            <a:extLst>
              <a:ext uri="{FF2B5EF4-FFF2-40B4-BE49-F238E27FC236}">
                <a16:creationId xmlns:a16="http://schemas.microsoft.com/office/drawing/2014/main" id="{2215AF92-7C18-32D3-0992-C04D94F230AF}"/>
              </a:ext>
            </a:extLst>
          </p:cNvPr>
          <p:cNvSpPr>
            <a:spLocks noGrp="1"/>
          </p:cNvSpPr>
          <p:nvPr>
            <p:ph idx="1"/>
          </p:nvPr>
        </p:nvSpPr>
        <p:spPr/>
        <p:txBody>
          <a:bodyPr/>
          <a:lstStyle/>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Disaster Relief</a:t>
            </a:r>
          </a:p>
          <a:p>
            <a:pPr>
              <a:spcAft>
                <a:spcPts val="600"/>
              </a:spcAft>
              <a:defRPr/>
            </a:pPr>
            <a:r>
              <a:rPr lang="en-US" b="1" dirty="0">
                <a:solidFill>
                  <a:srgbClr val="002262"/>
                </a:solidFill>
                <a:latin typeface="Arial" panose="020B0604020202020204" pitchFamily="34" charset="0"/>
                <a:cs typeface="Arial" panose="020B0604020202020204" pitchFamily="34" charset="0"/>
              </a:rPr>
              <a:t>Case by case financial hardship</a:t>
            </a:r>
          </a:p>
          <a:p>
            <a:pPr lvl="0">
              <a:spcAft>
                <a:spcPts val="600"/>
              </a:spcAft>
              <a:defRPr/>
            </a:pPr>
            <a:r>
              <a:rPr lang="en-US" sz="3200" b="1" dirty="0">
                <a:solidFill>
                  <a:srgbClr val="002262"/>
                </a:solidFill>
                <a:latin typeface="Arial" panose="020B0604020202020204" pitchFamily="34" charset="0"/>
                <a:cs typeface="Arial" panose="020B0604020202020204" pitchFamily="34" charset="0"/>
              </a:rPr>
              <a:t>Does not extend timeline to request waiver</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2566614721"/>
      </p:ext>
    </p:extLst>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Veteran appealed decision not to award temporary 100% following surgery for partial knee replacement.</a:t>
            </a:r>
          </a:p>
          <a:p>
            <a:r>
              <a:rPr lang="en-US" dirty="0"/>
              <a:t>VA published Knee Replacement Guide before appeal was decided</a:t>
            </a:r>
          </a:p>
          <a:p>
            <a:pPr lvl="1"/>
            <a:r>
              <a:rPr lang="en-US" dirty="0"/>
              <a:t>100% eval was only for total replacement</a:t>
            </a:r>
          </a:p>
          <a:p>
            <a:pPr lvl="1"/>
            <a:r>
              <a:rPr lang="en-US" dirty="0"/>
              <a:t>Added clarifying note to CFR 4.71a effective July 15, 2015</a:t>
            </a:r>
          </a:p>
          <a:p>
            <a:r>
              <a:rPr lang="en-US" dirty="0"/>
              <a:t>When CAFC decided on the appeal, they found that DC 5055 does not explicitly exclude partial knee replacement surgery</a:t>
            </a:r>
          </a:p>
          <a:p>
            <a:pPr lvl="1"/>
            <a:r>
              <a:rPr lang="en-US" dirty="0"/>
              <a:t>Because there has been inconsistent ruling historically</a:t>
            </a:r>
          </a:p>
          <a:p>
            <a:pPr lvl="1"/>
            <a:r>
              <a:rPr lang="en-US" dirty="0"/>
              <a:t>Knee Replacement Guide was published to support CAVC’s decision</a:t>
            </a:r>
          </a:p>
          <a:p>
            <a:pPr lvl="1"/>
            <a:r>
              <a:rPr lang="en-US" dirty="0"/>
              <a:t>Resolve in veteran’s favor</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4452EE80-0ECB-83B5-F24C-4ADDB71547B5}"/>
              </a:ext>
            </a:extLst>
          </p:cNvPr>
          <p:cNvSpPr>
            <a:spLocks noGrp="1"/>
          </p:cNvSpPr>
          <p:nvPr>
            <p:ph type="title"/>
          </p:nvPr>
        </p:nvSpPr>
        <p:spPr>
          <a:xfrm>
            <a:off x="0" y="356499"/>
            <a:ext cx="7236125" cy="877079"/>
          </a:xfrm>
        </p:spPr>
        <p:txBody>
          <a:bodyPr/>
          <a:lstStyle/>
          <a:p>
            <a:r>
              <a:rPr lang="en-US" dirty="0"/>
              <a:t>NOVA v Secretary of VA (CAFC)</a:t>
            </a:r>
          </a:p>
        </p:txBody>
      </p:sp>
    </p:spTree>
    <p:extLst>
      <p:ext uri="{BB962C8B-B14F-4D97-AF65-F5344CB8AC3E}">
        <p14:creationId xmlns:p14="http://schemas.microsoft.com/office/powerpoint/2010/main" val="1756173408"/>
      </p:ext>
    </p:extLst>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VA then published Knee Replacement Manual Provision</a:t>
            </a:r>
          </a:p>
          <a:p>
            <a:pPr lvl="1"/>
            <a:r>
              <a:rPr lang="en-US" dirty="0"/>
              <a:t>Follow CAFC guidance for any historical decisions, but in the future do not use DC 5055 for partial knee replacements</a:t>
            </a:r>
          </a:p>
          <a:p>
            <a:r>
              <a:rPr lang="en-US" dirty="0"/>
              <a:t>NOVA v Secretary of VA</a:t>
            </a:r>
          </a:p>
          <a:p>
            <a:pPr lvl="1"/>
            <a:r>
              <a:rPr lang="en-US" dirty="0"/>
              <a:t>CAFC found that Manual Provision didn’t substantively change anything, so declined to address it</a:t>
            </a:r>
          </a:p>
          <a:p>
            <a:pPr lvl="1"/>
            <a:r>
              <a:rPr lang="en-US" dirty="0"/>
              <a:t>Knee Replacement Guide arbitrary and capricious</a:t>
            </a:r>
          </a:p>
          <a:p>
            <a:pPr lvl="1"/>
            <a:r>
              <a:rPr lang="en-US" dirty="0"/>
              <a:t>Upheld previous decision in veteran’s favor</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E1D2CE3F-B06D-F078-E7CC-DD2E4E1A8541}"/>
              </a:ext>
            </a:extLst>
          </p:cNvPr>
          <p:cNvSpPr>
            <a:spLocks noGrp="1"/>
          </p:cNvSpPr>
          <p:nvPr>
            <p:ph type="title"/>
          </p:nvPr>
        </p:nvSpPr>
        <p:spPr>
          <a:xfrm>
            <a:off x="0" y="356499"/>
            <a:ext cx="7236125" cy="877079"/>
          </a:xfrm>
        </p:spPr>
        <p:txBody>
          <a:bodyPr/>
          <a:lstStyle/>
          <a:p>
            <a:r>
              <a:rPr lang="en-US" dirty="0"/>
              <a:t>NOVA v Secretary of VA (CAFC)</a:t>
            </a:r>
          </a:p>
        </p:txBody>
      </p:sp>
    </p:spTree>
    <p:extLst>
      <p:ext uri="{BB962C8B-B14F-4D97-AF65-F5344CB8AC3E}">
        <p14:creationId xmlns:p14="http://schemas.microsoft.com/office/powerpoint/2010/main" val="1274417719"/>
      </p:ext>
    </p:extLst>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3"/>
            <a:ext cx="7167113" cy="868452"/>
          </a:xfrm>
        </p:spPr>
        <p:txBody>
          <a:bodyPr/>
          <a:lstStyle/>
          <a:p>
            <a:r>
              <a:rPr lang="en-US" dirty="0"/>
              <a:t>Partial Knee Joint Replacement</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a:bodyPr>
          <a:lstStyle/>
          <a:p>
            <a:r>
              <a:rPr lang="en-US" dirty="0"/>
              <a:t>History is covered in NOVA v Secretary of Veterans Affairs</a:t>
            </a:r>
          </a:p>
          <a:p>
            <a:r>
              <a:rPr lang="en-US" dirty="0"/>
              <a:t>May 10, 2024 – update to </a:t>
            </a:r>
            <a:r>
              <a:rPr lang="pt-BR" dirty="0">
                <a:ea typeface="Calibri" panose="020F0502020204030204" pitchFamily="34" charset="0"/>
              </a:rPr>
              <a:t>M21-1 </a:t>
            </a:r>
            <a:r>
              <a:rPr lang="en-US" dirty="0">
                <a:ea typeface="Calibri" panose="020F0502020204030204" pitchFamily="34" charset="0"/>
              </a:rPr>
              <a:t>V.iii.1.A.3.h. </a:t>
            </a:r>
          </a:p>
          <a:p>
            <a:r>
              <a:rPr lang="en-US" dirty="0"/>
              <a:t>When deciding any claim involving evaluation of a partial knee joint replacement that was pending and not finally adjudicated on September 20, 2022, rate as follows:</a:t>
            </a:r>
          </a:p>
          <a:p>
            <a:pPr lvl="1"/>
            <a:r>
              <a:rPr lang="en-US" dirty="0"/>
              <a:t>For any rating period at issue prior to February 7, 2021, apply the text of 38 CFR 4.71a, DC 5055 in effect at that time, but without the note added effective July 16, 2015.</a:t>
            </a:r>
          </a:p>
          <a:p>
            <a:pPr lvl="1"/>
            <a:r>
              <a:rPr lang="en-US" dirty="0"/>
              <a:t>For the rating period on or after February 7, 2021, apply the text of the current 38 CFR 4.71a, DC 5055 and the prefatory notes.</a:t>
            </a:r>
          </a:p>
          <a:p>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96705"/>
      </p:ext>
    </p:extLst>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2"/>
            <a:ext cx="8271294" cy="877079"/>
          </a:xfrm>
        </p:spPr>
        <p:txBody>
          <a:bodyPr/>
          <a:lstStyle/>
          <a:p>
            <a:r>
              <a:rPr lang="en-US" dirty="0"/>
              <a:t>Annual Clothing Allowance Payment</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fontScale="92500" lnSpcReduction="10000"/>
          </a:bodyPr>
          <a:lstStyle/>
          <a:p>
            <a:r>
              <a:rPr lang="en-US" dirty="0"/>
              <a:t>April 30, 2024</a:t>
            </a:r>
          </a:p>
          <a:p>
            <a:r>
              <a:rPr lang="en-US" dirty="0">
                <a:ea typeface="Calibri" panose="020F0502020204030204" pitchFamily="34" charset="0"/>
              </a:rPr>
              <a:t>M21-1 XIII.i.8.A.1.a. &amp; A.2.a.</a:t>
            </a:r>
            <a:endParaRPr lang="en-US" dirty="0"/>
          </a:p>
          <a:p>
            <a:r>
              <a:rPr lang="en-US" dirty="0"/>
              <a:t>Public Law 117-328 mandates that all clothing allowance payments (ACAPs) be made on a recurring basis</a:t>
            </a:r>
          </a:p>
          <a:p>
            <a:pPr lvl="1"/>
            <a:r>
              <a:rPr lang="en-US" dirty="0"/>
              <a:t>Until veteran opts out or is no longer eligible</a:t>
            </a:r>
          </a:p>
          <a:p>
            <a:pPr lvl="1"/>
            <a:r>
              <a:rPr lang="en-US" dirty="0"/>
              <a:t>Annual applications no longer necessary</a:t>
            </a:r>
          </a:p>
          <a:p>
            <a:r>
              <a:rPr lang="en-US" dirty="0"/>
              <a:t>Application still required for each additional ACAP based on multiple qualifying appliances and/or medications</a:t>
            </a:r>
          </a:p>
          <a:p>
            <a:r>
              <a:rPr lang="en-US" dirty="0"/>
              <a:t>ACAP eligibility determination by VHA still necessary for the initial establishment of each application</a:t>
            </a:r>
          </a:p>
          <a:p>
            <a:r>
              <a:rPr lang="en-US" dirty="0"/>
              <a:t>Additional changes to M21-1 due to deletion of old instructions</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228316"/>
      </p:ext>
    </p:extLst>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39246"/>
            <a:ext cx="6459747" cy="868452"/>
          </a:xfrm>
        </p:spPr>
        <p:txBody>
          <a:bodyPr/>
          <a:lstStyle/>
          <a:p>
            <a:r>
              <a:rPr lang="en-US" dirty="0"/>
              <a:t>Chronic Symptoms as nexus</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a:xfrm>
            <a:off x="838200" y="1806498"/>
            <a:ext cx="10515600" cy="4192859"/>
          </a:xfrm>
        </p:spPr>
        <p:txBody>
          <a:bodyPr>
            <a:normAutofit/>
          </a:bodyPr>
          <a:lstStyle/>
          <a:p>
            <a:pPr marL="0" indent="0">
              <a:buNone/>
            </a:pPr>
            <a:r>
              <a:rPr lang="en-US" dirty="0"/>
              <a:t>What has not changed: Service connection of chronic disabilities requires </a:t>
            </a:r>
            <a:r>
              <a:rPr lang="en-US" i="1" dirty="0"/>
              <a:t>chronicity</a:t>
            </a:r>
            <a:r>
              <a:rPr lang="en-US" dirty="0"/>
              <a:t> and </a:t>
            </a:r>
            <a:r>
              <a:rPr lang="en-US" i="1" dirty="0"/>
              <a:t>continuity</a:t>
            </a:r>
            <a:r>
              <a:rPr lang="en-US" dirty="0"/>
              <a:t>.</a:t>
            </a:r>
          </a:p>
          <a:p>
            <a:r>
              <a:rPr lang="en-US" dirty="0"/>
              <a:t>38 CFR 3.309(a) chronic diseases </a:t>
            </a:r>
            <a:r>
              <a:rPr lang="en-US" b="1" dirty="0"/>
              <a:t>presumptive</a:t>
            </a:r>
            <a:r>
              <a:rPr lang="en-US" dirty="0"/>
              <a:t> service connection</a:t>
            </a:r>
          </a:p>
          <a:p>
            <a:pPr lvl="1"/>
            <a:r>
              <a:rPr lang="en-US" dirty="0"/>
              <a:t>Chronicity = must be a diagnosed chronic disease</a:t>
            </a:r>
          </a:p>
          <a:p>
            <a:pPr lvl="1"/>
            <a:r>
              <a:rPr lang="en-US" dirty="0"/>
              <a:t>When symptoms reach a compensable degree during applicable time frame, any manifestation of the same disease at any later date, however remote, is service connected on a presumptive basis.</a:t>
            </a:r>
          </a:p>
          <a:p>
            <a:pPr lvl="1"/>
            <a:r>
              <a:rPr lang="en-US" dirty="0"/>
              <a:t>Time frame is often during service or within one year after separation</a:t>
            </a:r>
          </a:p>
          <a:p>
            <a:pPr lvl="1"/>
            <a:r>
              <a:rPr lang="en-US" dirty="0"/>
              <a:t>VAE/Medical opinion not needed</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5852201"/>
      </p:ext>
    </p:extLst>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3"/>
            <a:ext cx="6753045" cy="868452"/>
          </a:xfrm>
        </p:spPr>
        <p:txBody>
          <a:bodyPr/>
          <a:lstStyle/>
          <a:p>
            <a:r>
              <a:rPr lang="en-US" dirty="0"/>
              <a:t>Chronic Symptoms as nexus</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a:bodyPr>
          <a:lstStyle/>
          <a:p>
            <a:pPr marL="0" indent="0">
              <a:buNone/>
            </a:pPr>
            <a:r>
              <a:rPr lang="en-US" dirty="0"/>
              <a:t>What has not changed: Service connection of chronic disabilities requires </a:t>
            </a:r>
            <a:r>
              <a:rPr lang="en-US" i="1" dirty="0"/>
              <a:t>chronicity</a:t>
            </a:r>
            <a:r>
              <a:rPr lang="en-US" dirty="0"/>
              <a:t> and </a:t>
            </a:r>
            <a:r>
              <a:rPr lang="en-US" i="1" dirty="0"/>
              <a:t>continuity</a:t>
            </a:r>
            <a:r>
              <a:rPr lang="en-US" dirty="0"/>
              <a:t>.</a:t>
            </a:r>
          </a:p>
          <a:p>
            <a:r>
              <a:rPr lang="en-US" dirty="0"/>
              <a:t>38 CFR 3.309(a) chronic diseases </a:t>
            </a:r>
            <a:r>
              <a:rPr lang="en-US" b="1" dirty="0"/>
              <a:t>direct</a:t>
            </a:r>
            <a:r>
              <a:rPr lang="en-US" dirty="0"/>
              <a:t> service connection</a:t>
            </a:r>
          </a:p>
          <a:p>
            <a:pPr lvl="1"/>
            <a:r>
              <a:rPr lang="en-US" dirty="0"/>
              <a:t>Continuity = symptoms are continuous</a:t>
            </a:r>
          </a:p>
          <a:p>
            <a:pPr lvl="1"/>
            <a:r>
              <a:rPr lang="en-US" dirty="0"/>
              <a:t>When a condition from 3.309(a) is </a:t>
            </a:r>
            <a:r>
              <a:rPr lang="en-US" i="1" dirty="0"/>
              <a:t>noted during service </a:t>
            </a:r>
            <a:r>
              <a:rPr lang="en-US" dirty="0"/>
              <a:t>but not to a compensable level, intervening symptoms must be shown. </a:t>
            </a:r>
          </a:p>
          <a:p>
            <a:pPr lvl="1"/>
            <a:r>
              <a:rPr lang="en-US" dirty="0"/>
              <a:t>Typically, a medical opinion is required</a:t>
            </a:r>
          </a:p>
          <a:p>
            <a:r>
              <a:rPr lang="en-US" dirty="0"/>
              <a:t>M21-1 V.ii.2.A.1.c. Continuous symptoms are demonstrated when the medical evidence shows symptoms continuing without stopping, or recurring regularly, with minimal interruptions, from military service. </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8043280"/>
      </p:ext>
    </p:extLst>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47872"/>
            <a:ext cx="6571891" cy="885705"/>
          </a:xfrm>
        </p:spPr>
        <p:txBody>
          <a:bodyPr/>
          <a:lstStyle/>
          <a:p>
            <a:r>
              <a:rPr lang="en-US" dirty="0"/>
              <a:t>Chronic Symptoms as nexus</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lnSpcReduction="10000"/>
          </a:bodyPr>
          <a:lstStyle/>
          <a:p>
            <a:r>
              <a:rPr lang="en-US" dirty="0"/>
              <a:t>June 5, 2024. This clarification is new:</a:t>
            </a:r>
          </a:p>
          <a:p>
            <a:r>
              <a:rPr lang="en-US" dirty="0">
                <a:ea typeface="Calibri" panose="020F0502020204030204" pitchFamily="34" charset="0"/>
              </a:rPr>
              <a:t>M21-1 V.ii.2.A.1. </a:t>
            </a:r>
          </a:p>
          <a:p>
            <a:r>
              <a:rPr lang="en-US" dirty="0"/>
              <a:t>For any chronic disability:</a:t>
            </a:r>
          </a:p>
          <a:p>
            <a:pPr lvl="1"/>
            <a:r>
              <a:rPr lang="en-US" dirty="0"/>
              <a:t>Listed under 38 CFR 3.309(a) but not compensable within time frame</a:t>
            </a:r>
          </a:p>
          <a:p>
            <a:pPr lvl="1"/>
            <a:r>
              <a:rPr lang="en-US" dirty="0"/>
              <a:t>Shown to be chronic in a medical sense, but not listed in 38 CFR 3.309(a)</a:t>
            </a:r>
          </a:p>
          <a:p>
            <a:r>
              <a:rPr lang="en-US" dirty="0"/>
              <a:t>Continuous symptoms may be used to satisfy the nexus for direct SC</a:t>
            </a:r>
          </a:p>
          <a:p>
            <a:pPr lvl="1"/>
            <a:r>
              <a:rPr lang="en-US" dirty="0"/>
              <a:t>When the nexus element is met, a medical opinion is not needed.</a:t>
            </a:r>
          </a:p>
          <a:p>
            <a:r>
              <a:rPr lang="en-US" dirty="0"/>
              <a:t>Why can’t we use this shortcut for every claim for SC?</a:t>
            </a:r>
          </a:p>
          <a:p>
            <a:pPr lvl="1"/>
            <a:r>
              <a:rPr lang="en-US" dirty="0"/>
              <a:t>It only applies to chronic disabilities</a:t>
            </a:r>
          </a:p>
          <a:p>
            <a:pPr lvl="1"/>
            <a:r>
              <a:rPr lang="en-US" dirty="0"/>
              <a:t>Typically the evidence shows isolated instances of symptoms, not constant</a:t>
            </a:r>
          </a:p>
          <a:p>
            <a:pPr lvl="1"/>
            <a:endParaRPr lang="en-US" dirty="0"/>
          </a:p>
          <a:p>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731699"/>
      </p:ext>
    </p:extLst>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56499"/>
            <a:ext cx="6451121" cy="859826"/>
          </a:xfrm>
        </p:spPr>
        <p:txBody>
          <a:bodyPr/>
          <a:lstStyle/>
          <a:p>
            <a:r>
              <a:rPr lang="en-US" dirty="0"/>
              <a:t>Chronic Symptoms as nexus</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a:xfrm>
            <a:off x="838200" y="1471961"/>
            <a:ext cx="10515600" cy="4705002"/>
          </a:xfrm>
        </p:spPr>
        <p:txBody>
          <a:bodyPr>
            <a:noAutofit/>
          </a:bodyPr>
          <a:lstStyle/>
          <a:p>
            <a:pPr>
              <a:lnSpc>
                <a:spcPct val="120000"/>
              </a:lnSpc>
              <a:spcBef>
                <a:spcPts val="0"/>
              </a:spcBef>
            </a:pPr>
            <a:r>
              <a:rPr lang="en-US" sz="2200" b="1" dirty="0"/>
              <a:t>Example: </a:t>
            </a:r>
            <a:r>
              <a:rPr lang="en-US" sz="2200" dirty="0"/>
              <a:t>Right knee degenerative joint disease (arthritis) diagnosed in service, but no medical treatment or complaints during service.  The Veteran claims SC for right knee arthritis 10 years after separation.  Medical records dated since separation from service show multiple complaints and treatment for right knee arthritis almost every year, and there is no evidence of post-service right knee injury. </a:t>
            </a:r>
          </a:p>
          <a:p>
            <a:pPr lvl="1">
              <a:lnSpc>
                <a:spcPct val="120000"/>
              </a:lnSpc>
              <a:spcBef>
                <a:spcPts val="0"/>
              </a:spcBef>
            </a:pPr>
            <a:r>
              <a:rPr lang="en-US" sz="2200" dirty="0"/>
              <a:t>Direct SC with no Medical Opinion needed, use continuity of symptoms as nexus</a:t>
            </a:r>
          </a:p>
          <a:p>
            <a:pPr>
              <a:lnSpc>
                <a:spcPct val="120000"/>
              </a:lnSpc>
              <a:spcBef>
                <a:spcPts val="0"/>
              </a:spcBef>
            </a:pPr>
            <a:r>
              <a:rPr lang="en-US" sz="2200" b="1" dirty="0"/>
              <a:t>Example:  </a:t>
            </a:r>
            <a:r>
              <a:rPr lang="en-US" sz="2200" dirty="0"/>
              <a:t>Right knee degenerative joint disease (arthritis) caused painful movement and was diagnosed one month after active duty service with x-ray imaging.  The Veteran claims SC for right knee arthritis 10 years after separation.  Medical records dated since diagnosis are silent for right knee complaints or treatment, and there is no evidence of post-service right knee injury.</a:t>
            </a:r>
          </a:p>
          <a:p>
            <a:pPr lvl="1">
              <a:lnSpc>
                <a:spcPct val="120000"/>
              </a:lnSpc>
              <a:spcBef>
                <a:spcPts val="0"/>
              </a:spcBef>
            </a:pPr>
            <a:r>
              <a:rPr lang="en-US" sz="2200" dirty="0"/>
              <a:t>Presumptive SC with no Medical Opinion needed with </a:t>
            </a:r>
            <a:r>
              <a:rPr lang="en-US" sz="2200"/>
              <a:t>current diagnosis</a:t>
            </a:r>
            <a:endParaRPr lang="en-US" sz="2200"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111099"/>
      </p:ext>
    </p:extLst>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73752"/>
            <a:ext cx="5257800" cy="859826"/>
          </a:xfrm>
        </p:spPr>
        <p:txBody>
          <a:bodyPr/>
          <a:lstStyle/>
          <a:p>
            <a:r>
              <a:rPr lang="en-US" dirty="0"/>
              <a:t>Endocrine conditions</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lstStyle/>
          <a:p>
            <a:r>
              <a:rPr lang="en-US" dirty="0"/>
              <a:t>June 6, 2024</a:t>
            </a:r>
          </a:p>
          <a:p>
            <a:r>
              <a:rPr lang="en-US" dirty="0">
                <a:ea typeface="Calibri" panose="020F0502020204030204" pitchFamily="34" charset="0"/>
              </a:rPr>
              <a:t>M21-1 V.iii.11.1.c.</a:t>
            </a:r>
            <a:endParaRPr lang="en-US" dirty="0"/>
          </a:p>
          <a:p>
            <a:r>
              <a:rPr lang="en-US" dirty="0"/>
              <a:t>Non-insulin injectable medications such as Ozempic, Victoza, Trulicity</a:t>
            </a:r>
          </a:p>
          <a:p>
            <a:pPr lvl="1"/>
            <a:r>
              <a:rPr lang="en-US" dirty="0"/>
              <a:t>Can help veteran establish 20% disability evaluation</a:t>
            </a:r>
          </a:p>
          <a:p>
            <a:pPr lvl="1"/>
            <a:r>
              <a:rPr lang="en-US" dirty="0"/>
              <a:t>Evaluate a prescription for a non-insulin injectable medication in the same manner as a prescription for an oral hypoglycemic agent.</a:t>
            </a:r>
          </a:p>
          <a:p>
            <a:r>
              <a:rPr lang="en-US" dirty="0"/>
              <a:t>These medications do not support a 40% evaluation under DC 7913</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6884213"/>
      </p:ext>
    </p:extLst>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82379"/>
            <a:ext cx="5062268" cy="859826"/>
          </a:xfrm>
        </p:spPr>
        <p:txBody>
          <a:bodyPr/>
          <a:lstStyle/>
          <a:p>
            <a:r>
              <a:rPr lang="en-US" dirty="0"/>
              <a:t>Endocrine conditions</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graphicFrame>
        <p:nvGraphicFramePr>
          <p:cNvPr id="5" name="Table 4">
            <a:extLst>
              <a:ext uri="{FF2B5EF4-FFF2-40B4-BE49-F238E27FC236}">
                <a16:creationId xmlns:a16="http://schemas.microsoft.com/office/drawing/2014/main" id="{027A85F2-6F4A-ADB8-EE5C-9EC36D7E044B}"/>
              </a:ext>
            </a:extLst>
          </p:cNvPr>
          <p:cNvGraphicFramePr>
            <a:graphicFrameLocks noGrp="1"/>
          </p:cNvGraphicFramePr>
          <p:nvPr/>
        </p:nvGraphicFramePr>
        <p:xfrm>
          <a:off x="838200" y="1582942"/>
          <a:ext cx="10478764" cy="4333476"/>
        </p:xfrm>
        <a:graphic>
          <a:graphicData uri="http://schemas.openxmlformats.org/drawingml/2006/table">
            <a:tbl>
              <a:tblPr/>
              <a:tblGrid>
                <a:gridCol w="9592178">
                  <a:extLst>
                    <a:ext uri="{9D8B030D-6E8A-4147-A177-3AD203B41FA5}">
                      <a16:colId xmlns:a16="http://schemas.microsoft.com/office/drawing/2014/main" val="2016021624"/>
                    </a:ext>
                  </a:extLst>
                </a:gridCol>
                <a:gridCol w="886586">
                  <a:extLst>
                    <a:ext uri="{9D8B030D-6E8A-4147-A177-3AD203B41FA5}">
                      <a16:colId xmlns:a16="http://schemas.microsoft.com/office/drawing/2014/main" val="364290062"/>
                    </a:ext>
                  </a:extLst>
                </a:gridCol>
              </a:tblGrid>
              <a:tr h="214887">
                <a:tc>
                  <a:txBody>
                    <a:bodyPr/>
                    <a:lstStyle/>
                    <a:p>
                      <a:r>
                        <a:rPr lang="en-US" sz="1800"/>
                        <a:t>7913 Diabetes mellitus:</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800"/>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4746702"/>
                  </a:ext>
                </a:extLst>
              </a:tr>
              <a:tr h="1504210">
                <a:tc>
                  <a:txBody>
                    <a:bodyPr/>
                    <a:lstStyle/>
                    <a:p>
                      <a:r>
                        <a:rPr lang="en-US" sz="1800" dirty="0"/>
                        <a:t>Requiring more than one daily injection of insulin, restricted diet, and regulation of activities (avoidance of strenuous occupational and recreational activities) with episodes of ketoacidosis or hypoglycemic reactions requiring at least three hospitalizations per year or weekly visits to a diabetic care provider, plus either progressive loss of weight and strength or complications that would be compensable if separately evaluated</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a:t>100</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64822177"/>
                  </a:ext>
                </a:extLst>
              </a:tr>
              <a:tr h="1181879">
                <a:tc>
                  <a:txBody>
                    <a:bodyPr/>
                    <a:lstStyle/>
                    <a:p>
                      <a:r>
                        <a:rPr lang="en-US" sz="1800"/>
                        <a:t>Requiring one or more daily injection of insulin, restricted diet, and regulation of activities with episodes of ketoacidosis or hypoglycemic reactions requiring one or two hospitalizations per year or twice a month visits to a diabetic care provider, plus complications that would not be compensable if separately evaluated</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60</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747826"/>
                  </a:ext>
                </a:extLst>
              </a:tr>
              <a:tr h="376053">
                <a:tc>
                  <a:txBody>
                    <a:bodyPr/>
                    <a:lstStyle/>
                    <a:p>
                      <a:r>
                        <a:rPr lang="en-US" sz="1800"/>
                        <a:t>Requiring one or more daily injection of insulin, restricted diet, and regulation of activities</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a:t>40</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70678675"/>
                  </a:ext>
                </a:extLst>
              </a:tr>
              <a:tr h="537218">
                <a:tc>
                  <a:txBody>
                    <a:bodyPr/>
                    <a:lstStyle/>
                    <a:p>
                      <a:r>
                        <a:rPr lang="en-US" sz="1800"/>
                        <a:t>Requiring one or more daily injection of insulin and restricted diet, or; oral hypoglycemic agent and restricted diet</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20</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12574524"/>
                  </a:ext>
                </a:extLst>
              </a:tr>
              <a:tr h="214887">
                <a:tc>
                  <a:txBody>
                    <a:bodyPr/>
                    <a:lstStyle/>
                    <a:p>
                      <a:r>
                        <a:rPr lang="en-US" sz="1800"/>
                        <a:t>Manageable by restricted diet only</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800" dirty="0"/>
                        <a:t>10</a:t>
                      </a:r>
                    </a:p>
                  </a:txBody>
                  <a:tcPr marL="58018" marR="58018" marT="29009" marB="29009"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4159890"/>
                  </a:ext>
                </a:extLst>
              </a:tr>
            </a:tbl>
          </a:graphicData>
        </a:graphic>
      </p:graphicFrame>
    </p:spTree>
    <p:extLst>
      <p:ext uri="{BB962C8B-B14F-4D97-AF65-F5344CB8AC3E}">
        <p14:creationId xmlns:p14="http://schemas.microsoft.com/office/powerpoint/2010/main" val="34364380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18B58-9F96-C0C7-AE63-9ACD7BD7F59D}"/>
              </a:ext>
            </a:extLst>
          </p:cNvPr>
          <p:cNvSpPr>
            <a:spLocks noGrp="1"/>
          </p:cNvSpPr>
          <p:nvPr>
            <p:ph type="title"/>
          </p:nvPr>
        </p:nvSpPr>
        <p:spPr>
          <a:xfrm>
            <a:off x="1600200" y="228605"/>
            <a:ext cx="9982200" cy="685801"/>
          </a:xfrm>
        </p:spPr>
        <p:txBody>
          <a:bodyPr/>
          <a:lstStyle/>
          <a:p>
            <a:r>
              <a:rPr lang="en-US" sz="4000" dirty="0"/>
              <a:t>FAQ: What happens when a debtor dies?</a:t>
            </a:r>
          </a:p>
        </p:txBody>
      </p:sp>
      <p:sp>
        <p:nvSpPr>
          <p:cNvPr id="4" name="Slide Number Placeholder 3">
            <a:extLst>
              <a:ext uri="{FF2B5EF4-FFF2-40B4-BE49-F238E27FC236}">
                <a16:creationId xmlns:a16="http://schemas.microsoft.com/office/drawing/2014/main" id="{FF96488D-F4A5-E349-D6E3-D64EB3DC02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
        <p:nvSpPr>
          <p:cNvPr id="7" name="Content Placeholder 5">
            <a:extLst>
              <a:ext uri="{FF2B5EF4-FFF2-40B4-BE49-F238E27FC236}">
                <a16:creationId xmlns:a16="http://schemas.microsoft.com/office/drawing/2014/main" id="{F41C160C-BCBC-E032-9CC5-8544BC381F76}"/>
              </a:ext>
            </a:extLst>
          </p:cNvPr>
          <p:cNvSpPr>
            <a:spLocks noGrp="1"/>
          </p:cNvSpPr>
          <p:nvPr>
            <p:ph idx="1"/>
          </p:nvPr>
        </p:nvSpPr>
        <p:spPr>
          <a:xfrm>
            <a:off x="609600" y="1600205"/>
            <a:ext cx="10972800" cy="4525963"/>
          </a:xfrm>
        </p:spPr>
        <p:txBody>
          <a:bodyPr>
            <a:normAutofit fontScale="70000" lnSpcReduction="20000"/>
          </a:bodyPr>
          <a:lstStyle/>
          <a:p>
            <a:pPr marL="0" indent="0">
              <a:buNone/>
            </a:pPr>
            <a:r>
              <a:rPr lang="en-US" b="1" dirty="0">
                <a:latin typeface="Arial" panose="020B0604020202020204" pitchFamily="34" charset="0"/>
                <a:cs typeface="Arial" panose="020B0604020202020204" pitchFamily="34" charset="0"/>
              </a:rPr>
              <a:t>Answer: DMC reviews the account  and may request funds from the debtor’s estate.  Some things to bear in mind:</a:t>
            </a:r>
          </a:p>
          <a:p>
            <a:pPr marL="0" indent="0">
              <a:buNone/>
            </a:pPr>
            <a:endParaRPr lang="en-US" sz="2300" b="1"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VA does not prorate monthly benefits when someone dies, so the payment for the month of death often creates a debt</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Surviving spouses may be eligible for a month of death benefit, and if eligible that payment must be issued to the surviving spouse by VA, they cannot keep a payment VA issued to their deceased spouse. The Regional Office handles issuing month of death payments for eligible surviving spouses.  </a:t>
            </a:r>
          </a:p>
          <a:p>
            <a:pPr marL="0" indent="0">
              <a:buNone/>
            </a:pPr>
            <a:endParaRPr lang="en-US" dirty="0">
              <a:latin typeface="Arial" panose="020B0604020202020204" pitchFamily="34" charset="0"/>
              <a:cs typeface="Arial" panose="020B0604020202020204" pitchFamily="34" charset="0"/>
            </a:endParaRPr>
          </a:p>
          <a:p>
            <a:endParaRPr lang="en-US" sz="17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Unless there is fraud,  VA does not pursue collection from a specific individual, but rather from the estate of the deceased debtor</a:t>
            </a:r>
          </a:p>
        </p:txBody>
      </p:sp>
    </p:spTree>
    <p:extLst>
      <p:ext uri="{BB962C8B-B14F-4D97-AF65-F5344CB8AC3E}">
        <p14:creationId xmlns:p14="http://schemas.microsoft.com/office/powerpoint/2010/main" val="717847451"/>
      </p:ext>
    </p:extLst>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13367"/>
            <a:ext cx="5933536" cy="902958"/>
          </a:xfrm>
        </p:spPr>
        <p:txBody>
          <a:bodyPr/>
          <a:lstStyle/>
          <a:p>
            <a:r>
              <a:rPr lang="en-US" dirty="0"/>
              <a:t>Burn Pit Registry redesign</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a:normAutofit lnSpcReduction="10000"/>
          </a:bodyPr>
          <a:lstStyle/>
          <a:p>
            <a:r>
              <a:rPr lang="en-US" dirty="0"/>
              <a:t>Changes August 1, 2024</a:t>
            </a:r>
          </a:p>
          <a:p>
            <a:r>
              <a:rPr lang="en-US" dirty="0"/>
              <a:t>VA released a redesigned Airborne Hazards and Open Burn Pit Registry to better identify and investigate adverse health conditions</a:t>
            </a:r>
          </a:p>
          <a:p>
            <a:pPr lvl="1"/>
            <a:r>
              <a:rPr lang="en-US" dirty="0"/>
              <a:t>Broader participation criteria (eliminated registration forms and added countries)</a:t>
            </a:r>
          </a:p>
          <a:p>
            <a:pPr lvl="1"/>
            <a:r>
              <a:rPr lang="en-US" dirty="0"/>
              <a:t>Automatic registration based on DOD records</a:t>
            </a:r>
          </a:p>
          <a:p>
            <a:pPr lvl="1"/>
            <a:r>
              <a:rPr lang="en-US" dirty="0"/>
              <a:t>Clear opt-out procedures</a:t>
            </a:r>
          </a:p>
          <a:p>
            <a:r>
              <a:rPr lang="en-US" dirty="0"/>
              <a:t>Does not influence future health care for registrants, but does allow VA to develop more advanced treatments, predictive medicine, more targeted care, and decisions pertaining to presumptive conditions</a:t>
            </a:r>
          </a:p>
          <a:p>
            <a:r>
              <a:rPr lang="en-US" dirty="0">
                <a:hlinkClick r:id="rId2"/>
              </a:rPr>
              <a:t>https://vethome.va.gov/BurnPitRegistryOptOut/</a:t>
            </a:r>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6264539"/>
      </p:ext>
    </p:extLst>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7067599" y="2355011"/>
            <a:ext cx="4976004" cy="1276711"/>
          </a:xfrm>
        </p:spPr>
        <p:txBody>
          <a:bodyPr>
            <a:normAutofit/>
          </a:bodyPr>
          <a:lstStyle/>
          <a:p>
            <a:r>
              <a:rPr lang="en-US" sz="2000" dirty="0">
                <a:hlinkClick r:id="rId2"/>
              </a:rPr>
              <a:t>https://veteran.mobilehealth.va.gov/AHBurnPitRegistry/index.html#page/home</a:t>
            </a:r>
            <a:r>
              <a:rPr lang="en-US" sz="2000" dirty="0"/>
              <a:t> </a:t>
            </a:r>
            <a:br>
              <a:rPr lang="en-US" sz="4400" dirty="0"/>
            </a:br>
            <a:endParaRPr lang="en-US" dirty="0"/>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4506BE1-E256-11BF-7A51-B3CA0D8774D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48397" y="1297479"/>
            <a:ext cx="6866007" cy="5423996"/>
          </a:xfrm>
          <a:prstGeom prst="rect">
            <a:avLst/>
          </a:prstGeom>
        </p:spPr>
      </p:pic>
      <p:sp>
        <p:nvSpPr>
          <p:cNvPr id="3" name="TextBox 2">
            <a:extLst>
              <a:ext uri="{FF2B5EF4-FFF2-40B4-BE49-F238E27FC236}">
                <a16:creationId xmlns:a16="http://schemas.microsoft.com/office/drawing/2014/main" id="{A7ABA00D-F7D6-A2A5-0A72-A9D1AD696D7C}"/>
              </a:ext>
            </a:extLst>
          </p:cNvPr>
          <p:cNvSpPr txBox="1"/>
          <p:nvPr/>
        </p:nvSpPr>
        <p:spPr>
          <a:xfrm>
            <a:off x="7404696" y="4417358"/>
            <a:ext cx="4638907"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 lieu of the traditional Burn Pit Registry evaluation, Veterans enrolled in VA health care can ask about toxic exposure screening at their next VA appointment. </a:t>
            </a:r>
          </a:p>
        </p:txBody>
      </p:sp>
      <p:sp>
        <p:nvSpPr>
          <p:cNvPr id="5" name="Title 1">
            <a:extLst>
              <a:ext uri="{FF2B5EF4-FFF2-40B4-BE49-F238E27FC236}">
                <a16:creationId xmlns:a16="http://schemas.microsoft.com/office/drawing/2014/main" id="{B74547B4-CBCD-CA19-8949-4EA8D6249AE8}"/>
              </a:ext>
            </a:extLst>
          </p:cNvPr>
          <p:cNvSpPr txBox="1">
            <a:spLocks/>
          </p:cNvSpPr>
          <p:nvPr/>
        </p:nvSpPr>
        <p:spPr>
          <a:xfrm>
            <a:off x="0" y="313367"/>
            <a:ext cx="5933536" cy="9029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Calibri Light" panose="020F0302020204030204"/>
                <a:ea typeface="+mj-ea"/>
                <a:cs typeface="+mj-cs"/>
              </a:rPr>
              <a:t>Burn Pit Registry redesign</a:t>
            </a:r>
            <a:endPar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338297167"/>
      </p:ext>
    </p:extLst>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1642122" y="5793321"/>
            <a:ext cx="7772400" cy="618286"/>
          </a:xfrm>
        </p:spPr>
        <p:txBody>
          <a:bodyPr>
            <a:normAutofit/>
          </a:bodyPr>
          <a:lstStyle/>
          <a:p>
            <a:r>
              <a:rPr lang="en-US" sz="2800" dirty="0">
                <a:hlinkClick r:id="rId2"/>
              </a:rPr>
              <a:t>https://www.va.gov/disability/view-disability-rating/</a:t>
            </a:r>
            <a:r>
              <a:rPr lang="en-US" sz="2800" dirty="0"/>
              <a:t> </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a:xfrm>
            <a:off x="838200" y="1825624"/>
            <a:ext cx="3880996" cy="3342723"/>
          </a:xfrm>
        </p:spPr>
        <p:txBody>
          <a:bodyPr/>
          <a:lstStyle/>
          <a:p>
            <a:r>
              <a:rPr lang="en-US" dirty="0"/>
              <a:t>View disability rating online</a:t>
            </a:r>
          </a:p>
          <a:p>
            <a:r>
              <a:rPr lang="en-US" dirty="0"/>
              <a:t>Website allows veterans to see exactly what disability evaluations have been assigned by VA</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C32115B4-FBE4-C72F-9180-FC83EBD098BB}"/>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528322" y="1435766"/>
            <a:ext cx="6572372" cy="3986467"/>
          </a:xfrm>
          <a:prstGeom prst="rect">
            <a:avLst/>
          </a:prstGeom>
        </p:spPr>
      </p:pic>
      <p:sp>
        <p:nvSpPr>
          <p:cNvPr id="5" name="Title 1">
            <a:extLst>
              <a:ext uri="{FF2B5EF4-FFF2-40B4-BE49-F238E27FC236}">
                <a16:creationId xmlns:a16="http://schemas.microsoft.com/office/drawing/2014/main" id="{494D2B25-B0AC-3212-4D76-FBEB991B6536}"/>
              </a:ext>
            </a:extLst>
          </p:cNvPr>
          <p:cNvSpPr txBox="1">
            <a:spLocks/>
          </p:cNvSpPr>
          <p:nvPr/>
        </p:nvSpPr>
        <p:spPr>
          <a:xfrm>
            <a:off x="0" y="313367"/>
            <a:ext cx="5933536" cy="9029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j-ea"/>
                <a:cs typeface="+mj-cs"/>
              </a:rPr>
              <a:t>Viewing Disability Ratings</a:t>
            </a:r>
          </a:p>
        </p:txBody>
      </p:sp>
    </p:spTree>
    <p:extLst>
      <p:ext uri="{BB962C8B-B14F-4D97-AF65-F5344CB8AC3E}">
        <p14:creationId xmlns:p14="http://schemas.microsoft.com/office/powerpoint/2010/main" val="1285113236"/>
      </p:ext>
    </p:extLst>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39246"/>
            <a:ext cx="6623649" cy="885705"/>
          </a:xfrm>
        </p:spPr>
        <p:txBody>
          <a:bodyPr/>
          <a:lstStyle/>
          <a:p>
            <a:r>
              <a:rPr lang="en-US" dirty="0"/>
              <a:t>Examples for DAV Calculator</a:t>
            </a:r>
          </a:p>
        </p:txBody>
      </p:sp>
      <p:sp>
        <p:nvSpPr>
          <p:cNvPr id="3" name="Content Placeholder 2">
            <a:extLst>
              <a:ext uri="{FF2B5EF4-FFF2-40B4-BE49-F238E27FC236}">
                <a16:creationId xmlns:a16="http://schemas.microsoft.com/office/drawing/2014/main" id="{683AB152-502C-F3AC-688D-4F536548BEDF}"/>
              </a:ext>
            </a:extLst>
          </p:cNvPr>
          <p:cNvSpPr>
            <a:spLocks noGrp="1"/>
          </p:cNvSpPr>
          <p:nvPr>
            <p:ph idx="1"/>
          </p:nvPr>
        </p:nvSpPr>
        <p:spPr/>
        <p:txBody>
          <a:bodyPr numCol="2">
            <a:normAutofit/>
          </a:bodyPr>
          <a:lstStyle/>
          <a:p>
            <a:r>
              <a:rPr lang="en-US" dirty="0"/>
              <a:t>Tammy Cole</a:t>
            </a:r>
          </a:p>
          <a:p>
            <a:pPr lvl="1"/>
            <a:r>
              <a:rPr lang="en-US" dirty="0"/>
              <a:t>L hip 40% under DC5252</a:t>
            </a:r>
          </a:p>
          <a:p>
            <a:pPr lvl="1"/>
            <a:r>
              <a:rPr lang="en-US" dirty="0"/>
              <a:t>L hip 20% under DC5253</a:t>
            </a:r>
          </a:p>
          <a:p>
            <a:pPr lvl="1"/>
            <a:r>
              <a:rPr lang="en-US" dirty="0"/>
              <a:t>Sleep apnea 50%</a:t>
            </a:r>
          </a:p>
          <a:p>
            <a:pPr lvl="1"/>
            <a:r>
              <a:rPr lang="en-US" dirty="0"/>
              <a:t>Tinnitus 10%</a:t>
            </a:r>
          </a:p>
          <a:p>
            <a:pPr lvl="1"/>
            <a:r>
              <a:rPr lang="en-US" dirty="0"/>
              <a:t>Bilateral HL 0%</a:t>
            </a:r>
          </a:p>
          <a:p>
            <a:pPr lvl="1"/>
            <a:r>
              <a:rPr lang="en-US" dirty="0"/>
              <a:t>Divorced</a:t>
            </a:r>
          </a:p>
          <a:p>
            <a:pPr lvl="1"/>
            <a:r>
              <a:rPr lang="en-US" dirty="0"/>
              <a:t>23 year old child in college</a:t>
            </a:r>
          </a:p>
          <a:p>
            <a:pPr lvl="1"/>
            <a:r>
              <a:rPr lang="en-US" dirty="0"/>
              <a:t>17 year old child at home</a:t>
            </a:r>
          </a:p>
          <a:p>
            <a:pPr marL="457200" lvl="1" indent="0">
              <a:buNone/>
            </a:pPr>
            <a:endParaRPr lang="en-US" dirty="0"/>
          </a:p>
          <a:p>
            <a:r>
              <a:rPr lang="en-US" dirty="0"/>
              <a:t>Rodney White</a:t>
            </a:r>
          </a:p>
          <a:p>
            <a:pPr lvl="1"/>
            <a:r>
              <a:rPr lang="en-US" dirty="0"/>
              <a:t>R knee 10%</a:t>
            </a:r>
          </a:p>
          <a:p>
            <a:pPr lvl="1"/>
            <a:r>
              <a:rPr lang="en-US" dirty="0"/>
              <a:t>R ankle 10%</a:t>
            </a:r>
          </a:p>
          <a:p>
            <a:pPr lvl="1"/>
            <a:r>
              <a:rPr lang="en-US" dirty="0"/>
              <a:t>Diabetes mellitus II 20%</a:t>
            </a:r>
          </a:p>
          <a:p>
            <a:pPr lvl="1"/>
            <a:r>
              <a:rPr lang="en-US" dirty="0"/>
              <a:t>L foot amputation 40%</a:t>
            </a:r>
          </a:p>
          <a:p>
            <a:pPr lvl="1"/>
            <a:r>
              <a:rPr lang="en-US" dirty="0"/>
              <a:t>SMC(k) for LOU creative organ</a:t>
            </a:r>
          </a:p>
          <a:p>
            <a:pPr lvl="1"/>
            <a:r>
              <a:rPr lang="en-US" dirty="0"/>
              <a:t>Married</a:t>
            </a:r>
          </a:p>
          <a:p>
            <a:pPr lvl="1"/>
            <a:r>
              <a:rPr lang="en-US" dirty="0"/>
              <a:t>Caring for dependent parents</a:t>
            </a:r>
          </a:p>
          <a:p>
            <a:pPr lvl="1"/>
            <a:r>
              <a:rPr lang="en-US" dirty="0"/>
              <a:t>Children ages 32, 30, 27</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458103"/>
      </p:ext>
    </p:extLst>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8C4178-7062-5B01-57DC-725C8DA25402}"/>
              </a:ext>
            </a:extLst>
          </p:cNvPr>
          <p:cNvSpPr>
            <a:spLocks noGrp="1"/>
          </p:cNvSpPr>
          <p:nvPr>
            <p:ph type="title"/>
          </p:nvPr>
        </p:nvSpPr>
        <p:spPr>
          <a:xfrm>
            <a:off x="0" y="365125"/>
            <a:ext cx="4544683" cy="880540"/>
          </a:xfrm>
        </p:spPr>
        <p:txBody>
          <a:bodyPr/>
          <a:lstStyle/>
          <a:p>
            <a:r>
              <a:rPr lang="en-US" dirty="0"/>
              <a:t>Mnemonic devices</a:t>
            </a:r>
          </a:p>
        </p:txBody>
      </p:sp>
      <p:sp>
        <p:nvSpPr>
          <p:cNvPr id="4" name="Slide Number Placeholder 3">
            <a:extLst>
              <a:ext uri="{FF2B5EF4-FFF2-40B4-BE49-F238E27FC236}">
                <a16:creationId xmlns:a16="http://schemas.microsoft.com/office/drawing/2014/main" id="{2E61E6D2-9101-9488-41C8-720807E78E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descr="A person holding a group of people&#10;&#10;Description automatically generated">
            <a:extLst>
              <a:ext uri="{FF2B5EF4-FFF2-40B4-BE49-F238E27FC236}">
                <a16:creationId xmlns:a16="http://schemas.microsoft.com/office/drawing/2014/main" id="{787AEAF1-EEBA-97CE-4E59-66DD88CEA7B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2951" y="4130284"/>
            <a:ext cx="2056919" cy="2362591"/>
          </a:xfrm>
          <a:prstGeom prst="rect">
            <a:avLst/>
          </a:prstGeom>
        </p:spPr>
      </p:pic>
      <p:pic>
        <p:nvPicPr>
          <p:cNvPr id="8" name="Picture 7" descr="A child with his mouth open in front of a plane flying over&#10;&#10;Description automatically generated">
            <a:extLst>
              <a:ext uri="{FF2B5EF4-FFF2-40B4-BE49-F238E27FC236}">
                <a16:creationId xmlns:a16="http://schemas.microsoft.com/office/drawing/2014/main" id="{7B687615-DBA9-CFF9-3D8A-05CA18EF0D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20" y="1466635"/>
            <a:ext cx="2617527" cy="2568742"/>
          </a:xfrm>
          <a:prstGeom prst="rect">
            <a:avLst/>
          </a:prstGeom>
        </p:spPr>
      </p:pic>
      <p:pic>
        <p:nvPicPr>
          <p:cNvPr id="10" name="Picture 9" descr="A group of people standing in a room&#10;&#10;Description automatically generated">
            <a:extLst>
              <a:ext uri="{FF2B5EF4-FFF2-40B4-BE49-F238E27FC236}">
                <a16:creationId xmlns:a16="http://schemas.microsoft.com/office/drawing/2014/main" id="{F265B250-DB4F-71EF-86AB-25095B95B4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2220" y="4358565"/>
            <a:ext cx="6581274" cy="1997785"/>
          </a:xfrm>
          <a:prstGeom prst="rect">
            <a:avLst/>
          </a:prstGeom>
        </p:spPr>
      </p:pic>
      <p:pic>
        <p:nvPicPr>
          <p:cNvPr id="12" name="Picture 11" descr="A person holding a medal&#10;&#10;Description automatically generated">
            <a:extLst>
              <a:ext uri="{FF2B5EF4-FFF2-40B4-BE49-F238E27FC236}">
                <a16:creationId xmlns:a16="http://schemas.microsoft.com/office/drawing/2014/main" id="{1CA5DB9F-A2A7-334E-7130-A52A706944E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21575" y="1610790"/>
            <a:ext cx="3398171" cy="2264894"/>
          </a:xfrm>
          <a:prstGeom prst="rect">
            <a:avLst/>
          </a:prstGeom>
        </p:spPr>
      </p:pic>
      <p:pic>
        <p:nvPicPr>
          <p:cNvPr id="5" name="Picture 4" descr="A group of deer in a pyramid&#10;&#10;Description automatically generated">
            <a:extLst>
              <a:ext uri="{FF2B5EF4-FFF2-40B4-BE49-F238E27FC236}">
                <a16:creationId xmlns:a16="http://schemas.microsoft.com/office/drawing/2014/main" id="{F1121FFB-04DD-419D-59E4-CE5780E58F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90786" y="1466635"/>
            <a:ext cx="2735426" cy="2727588"/>
          </a:xfrm>
          <a:prstGeom prst="rect">
            <a:avLst/>
          </a:prstGeom>
        </p:spPr>
      </p:pic>
    </p:spTree>
    <p:extLst>
      <p:ext uri="{BB962C8B-B14F-4D97-AF65-F5344CB8AC3E}">
        <p14:creationId xmlns:p14="http://schemas.microsoft.com/office/powerpoint/2010/main" val="831601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934EBD4-C118-F11E-646E-05B6FEFB60F4}"/>
              </a:ext>
            </a:extLst>
          </p:cNvPr>
          <p:cNvSpPr>
            <a:spLocks noGrp="1"/>
          </p:cNvSpPr>
          <p:nvPr>
            <p:ph type="title"/>
          </p:nvPr>
        </p:nvSpPr>
        <p:spPr>
          <a:xfrm>
            <a:off x="0" y="356499"/>
            <a:ext cx="3440502" cy="868452"/>
          </a:xfrm>
        </p:spPr>
        <p:txBody>
          <a:bodyPr/>
          <a:lstStyle/>
          <a:p>
            <a:r>
              <a:rPr lang="en-US" dirty="0"/>
              <a:t>Exercises</a:t>
            </a:r>
          </a:p>
        </p:txBody>
      </p:sp>
      <p:sp>
        <p:nvSpPr>
          <p:cNvPr id="5" name="Content Placeholder 4">
            <a:extLst>
              <a:ext uri="{FF2B5EF4-FFF2-40B4-BE49-F238E27FC236}">
                <a16:creationId xmlns:a16="http://schemas.microsoft.com/office/drawing/2014/main" id="{F8254C3A-98A4-0787-92EC-468B356ADC29}"/>
              </a:ext>
            </a:extLst>
          </p:cNvPr>
          <p:cNvSpPr>
            <a:spLocks noGrp="1"/>
          </p:cNvSpPr>
          <p:nvPr>
            <p:ph idx="1"/>
          </p:nvPr>
        </p:nvSpPr>
        <p:spPr/>
        <p:txBody>
          <a:bodyPr/>
          <a:lstStyle/>
          <a:p>
            <a:r>
              <a:rPr lang="en-US" dirty="0"/>
              <a:t>Ruma Nandini</a:t>
            </a:r>
          </a:p>
          <a:p>
            <a:r>
              <a:rPr lang="en-US" dirty="0"/>
              <a:t>Eugene Turner</a:t>
            </a:r>
          </a:p>
          <a:p>
            <a:r>
              <a:rPr lang="en-US" dirty="0"/>
              <a:t>Rose Nguyen</a:t>
            </a:r>
          </a:p>
          <a:p>
            <a:r>
              <a:rPr lang="en-US" dirty="0"/>
              <a:t>Calvin Freemont</a:t>
            </a:r>
          </a:p>
          <a:p>
            <a:pPr marL="0" indent="0">
              <a:buNone/>
            </a:pPr>
            <a:endParaRPr lang="en-US" dirty="0"/>
          </a:p>
          <a:p>
            <a:pPr marL="0" indent="0">
              <a:buNone/>
            </a:pPr>
            <a:r>
              <a:rPr lang="en-US" dirty="0"/>
              <a:t>Review the veteran’s circumstance and recommend action based on updated guidance.</a:t>
            </a:r>
          </a:p>
        </p:txBody>
      </p:sp>
      <p:sp>
        <p:nvSpPr>
          <p:cNvPr id="2" name="Slide Number Placeholder 1">
            <a:extLst>
              <a:ext uri="{FF2B5EF4-FFF2-40B4-BE49-F238E27FC236}">
                <a16:creationId xmlns:a16="http://schemas.microsoft.com/office/drawing/2014/main" id="{509D8225-5F9B-3C83-D59B-2E6F97BA99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2808327"/>
      </p:ext>
    </p:extLst>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365126"/>
            <a:ext cx="7158487" cy="859826"/>
          </a:xfrm>
        </p:spPr>
        <p:txBody>
          <a:bodyPr/>
          <a:lstStyle/>
          <a:p>
            <a:r>
              <a:rPr lang="en-US" dirty="0"/>
              <a:t>Ruma Nandini – USMC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Ms. Nandini served at Camp Lejeune from 1982-1985. Under the PACT Act, her claim for throat cancer was granted. However, a quality control review revealed that her claim had been granted service connection under the assumption that her throat cancer was on the list of presumptive diseases for contaminated water exposure, and it is not. VA sent Ms. Nandini a letter explaining their mistake, and proposing that her award would be terminated in less than 2 months. She plans to appeal this decision because her claim was for SC on a direct basis.</a:t>
            </a:r>
          </a:p>
          <a:p>
            <a:r>
              <a:rPr lang="en-US" sz="2400" dirty="0"/>
              <a:t>Does Ms. Nandini qualify to continue to receive payment despite the error?</a:t>
            </a:r>
          </a:p>
          <a:p>
            <a:r>
              <a:rPr lang="en-US" sz="2400" dirty="0"/>
              <a:t>What court case covers this scenario?</a:t>
            </a:r>
          </a:p>
          <a:p>
            <a:endParaRPr lang="en-US" sz="2400" dirty="0"/>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53538242"/>
      </p:ext>
    </p:extLst>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365125"/>
            <a:ext cx="6873815" cy="877079"/>
          </a:xfrm>
        </p:spPr>
        <p:txBody>
          <a:bodyPr/>
          <a:lstStyle/>
          <a:p>
            <a:r>
              <a:rPr lang="en-US" dirty="0"/>
              <a:t>Eugene Turner – USA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normAutofit lnSpcReduction="10000"/>
          </a:bodyPr>
          <a:lstStyle/>
          <a:p>
            <a:pPr marL="0" indent="0">
              <a:buNone/>
            </a:pPr>
            <a:r>
              <a:rPr lang="en-US" sz="2400" dirty="0"/>
              <a:t>Mr. Turner was deployed near Baghdad when his vehicle took direct fire in 2004. He suffers with a constellation of musculoskeletal disabilities, and also TBI/PTSD 100%, neck and face scar 50%, five additional painful scars 30%, seborrheic dermatitis with constant systemic therapy 60%, light perception only in left eye and 20/70 vision in right eye 50%, bilateral hearing loss 10%, tinnitus 10%, and bronchial asthma 60%.</a:t>
            </a:r>
          </a:p>
          <a:p>
            <a:pPr marL="0" indent="0">
              <a:buNone/>
            </a:pPr>
            <a:r>
              <a:rPr lang="en-US" sz="2400" dirty="0"/>
              <a:t>VA granted 100%. Using Table II, they found his SMC level to be M, based on amputations. VA noted the additional 100% not related to musculoskeletal conditions, and bumped his award up by a full step, to SMC N.</a:t>
            </a:r>
          </a:p>
          <a:p>
            <a:r>
              <a:rPr lang="en-US" sz="2400" dirty="0"/>
              <a:t>Due to a recent court decision, Mr. Turner can ask for an increase. What kind of increase could he now qualify for?</a:t>
            </a:r>
          </a:p>
          <a:p>
            <a:r>
              <a:rPr lang="en-US" sz="2400" dirty="0"/>
              <a:t>What was the name of the court decision?</a:t>
            </a:r>
          </a:p>
          <a:p>
            <a:endParaRPr lang="en-US" sz="2400" dirty="0"/>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1810565"/>
      </p:ext>
    </p:extLst>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356500"/>
            <a:ext cx="6718540" cy="868452"/>
          </a:xfrm>
        </p:spPr>
        <p:txBody>
          <a:bodyPr/>
          <a:lstStyle/>
          <a:p>
            <a:r>
              <a:rPr lang="en-US" dirty="0"/>
              <a:t>Rose Nguyen – USA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Ms. Nguyen’s father was a WWII veteran who recently passed away. She received accrued benefits that were due to him from his monthly awards. Before he died, Mr. Nguyen had a pending claim for Auto &amp; Adaptive Equipment, and that claim was closed upon notification of death. Ms. Nguyen wishes to continue that claim.</a:t>
            </a:r>
          </a:p>
          <a:p>
            <a:r>
              <a:rPr lang="en-US" sz="2400" dirty="0"/>
              <a:t>Can the veteran’s daughter continue the claim for Auto &amp; Adaptive Equipment even though it is for non-accrued benefits?</a:t>
            </a:r>
          </a:p>
          <a:p>
            <a:r>
              <a:rPr lang="en-US" sz="2400" dirty="0"/>
              <a:t>What court case can she cite in support of her request for substitution?</a:t>
            </a:r>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5907021"/>
      </p:ext>
    </p:extLst>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5E23221-6639-975D-8A77-2841CF249781}"/>
              </a:ext>
            </a:extLst>
          </p:cNvPr>
          <p:cNvSpPr>
            <a:spLocks noGrp="1"/>
          </p:cNvSpPr>
          <p:nvPr>
            <p:ph type="title"/>
          </p:nvPr>
        </p:nvSpPr>
        <p:spPr>
          <a:xfrm>
            <a:off x="0" y="391004"/>
            <a:ext cx="7486291" cy="842573"/>
          </a:xfrm>
        </p:spPr>
        <p:txBody>
          <a:bodyPr/>
          <a:lstStyle/>
          <a:p>
            <a:r>
              <a:rPr lang="en-US" dirty="0"/>
              <a:t>Calvin Freemont – USAF veteran</a:t>
            </a:r>
          </a:p>
        </p:txBody>
      </p:sp>
      <p:sp>
        <p:nvSpPr>
          <p:cNvPr id="2" name="Content Placeholder 1">
            <a:extLst>
              <a:ext uri="{FF2B5EF4-FFF2-40B4-BE49-F238E27FC236}">
                <a16:creationId xmlns:a16="http://schemas.microsoft.com/office/drawing/2014/main" id="{809E31AB-3713-7BF6-E9E1-A7B3EF4223EB}"/>
              </a:ext>
            </a:extLst>
          </p:cNvPr>
          <p:cNvSpPr>
            <a:spLocks noGrp="1"/>
          </p:cNvSpPr>
          <p:nvPr>
            <p:ph idx="1"/>
          </p:nvPr>
        </p:nvSpPr>
        <p:spPr/>
        <p:txBody>
          <a:bodyPr/>
          <a:lstStyle/>
          <a:p>
            <a:pPr marL="0" indent="0">
              <a:buNone/>
            </a:pPr>
            <a:r>
              <a:rPr lang="en-US" sz="2400" dirty="0"/>
              <a:t>Mr. Freemont has suffered with bad knees for decades. He has finally decided to have surgery on his right knee. His primary care physician believes it would be possible to undergo a partial knee replacement rather than a total knee replacement. Mr. Freemont’s brother, an Army vet, told him that VA will award a temporary 100% to help with expenses of recovery for either operation.</a:t>
            </a:r>
          </a:p>
          <a:p>
            <a:r>
              <a:rPr lang="en-US" sz="2400" dirty="0"/>
              <a:t>Does Mr. Freemont’s brother have the most current information?</a:t>
            </a:r>
          </a:p>
          <a:p>
            <a:r>
              <a:rPr lang="en-US" sz="2400" dirty="0"/>
              <a:t>Prior to September 20, 2022, what is the rule about partial knee replacements?</a:t>
            </a:r>
          </a:p>
          <a:p>
            <a:r>
              <a:rPr lang="en-US" sz="2400" dirty="0"/>
              <a:t>What are two different ways VA might approach an award for partial knee replacement today?</a:t>
            </a:r>
          </a:p>
        </p:txBody>
      </p:sp>
      <p:sp>
        <p:nvSpPr>
          <p:cNvPr id="3" name="Slide Number Placeholder 2">
            <a:extLst>
              <a:ext uri="{FF2B5EF4-FFF2-40B4-BE49-F238E27FC236}">
                <a16:creationId xmlns:a16="http://schemas.microsoft.com/office/drawing/2014/main" id="{D02F6096-58AE-CF24-20D4-0490BD6786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85967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2ED19F9-5F78-2127-9237-D00099F3DC34}"/>
              </a:ext>
            </a:extLst>
          </p:cNvPr>
          <p:cNvSpPr>
            <a:spLocks noGrp="1"/>
          </p:cNvSpPr>
          <p:nvPr>
            <p:ph type="title"/>
          </p:nvPr>
        </p:nvSpPr>
        <p:spPr/>
        <p:txBody>
          <a:bodyPr/>
          <a:lstStyle/>
          <a:p>
            <a:r>
              <a:rPr lang="en-US" dirty="0"/>
              <a:t>Federal Debt Collection Laws</a:t>
            </a:r>
          </a:p>
        </p:txBody>
      </p:sp>
      <p:sp>
        <p:nvSpPr>
          <p:cNvPr id="6" name="Content Placeholder 5">
            <a:extLst>
              <a:ext uri="{FF2B5EF4-FFF2-40B4-BE49-F238E27FC236}">
                <a16:creationId xmlns:a16="http://schemas.microsoft.com/office/drawing/2014/main" id="{FA683841-66EE-DF3D-8443-4C2C7496E17E}"/>
              </a:ext>
            </a:extLst>
          </p:cNvPr>
          <p:cNvSpPr>
            <a:spLocks noGrp="1"/>
          </p:cNvSpPr>
          <p:nvPr>
            <p:ph idx="1"/>
          </p:nvPr>
        </p:nvSpPr>
        <p:spPr/>
        <p:txBody>
          <a:bodyPr/>
          <a:lstStyle/>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The Debt Collection Act of 1982</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Authority for collection by administrative offset</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The Debt Collection Improvement Act (DCIA) of 1996</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Agencies required to refer delinquent non-tax debts to the Department of Treasury at 180 days</a:t>
            </a: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Digital Accountability and Transparency Act (DATA) of 2014</a:t>
            </a:r>
          </a:p>
          <a:p>
            <a:pPr marL="800100" marR="0" lvl="1" indent="-342900" algn="l" defTabSz="9144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002262"/>
                </a:solidFill>
                <a:effectLst/>
                <a:uLnTx/>
                <a:uFillTx/>
                <a:latin typeface="Arial" panose="020B0604020202020204" pitchFamily="34" charset="0"/>
                <a:cs typeface="Arial" panose="020B0604020202020204" pitchFamily="34" charset="0"/>
              </a:rPr>
              <a:t>Changed referral requirement for delinquent non-tax debts from 180 days to 120 days</a:t>
            </a:r>
          </a:p>
          <a:p>
            <a:endParaRPr lang="en-US" dirty="0"/>
          </a:p>
        </p:txBody>
      </p:sp>
      <p:sp>
        <p:nvSpPr>
          <p:cNvPr id="4" name="Slide Number Placeholder 3">
            <a:extLst>
              <a:ext uri="{FF2B5EF4-FFF2-40B4-BE49-F238E27FC236}">
                <a16:creationId xmlns:a16="http://schemas.microsoft.com/office/drawing/2014/main" id="{BB44093C-82ED-91A2-E2BF-CF39956238C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2EFB9C-E538-4838-85C0-57F55CFFDC61}" type="slidenum">
              <a:rPr kumimoji="0" lang="en-US" sz="1200" b="0" i="0" u="none" strike="noStrike" kern="1200" cap="none" spc="0" normalizeH="0" baseline="0" noProof="0" smtClean="0">
                <a:ln>
                  <a:noFill/>
                </a:ln>
                <a:solidFill>
                  <a:prstClr val="white"/>
                </a:solidFill>
                <a:effectLst/>
                <a:uLnTx/>
                <a:uFillTx/>
                <a:latin typeface="Georgia"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white"/>
              </a:solidFill>
              <a:effectLst/>
              <a:uLnTx/>
              <a:uFillTx/>
              <a:latin typeface="Georgia" pitchFamily="18" charset="0"/>
              <a:ea typeface="+mn-ea"/>
              <a:cs typeface="+mn-cs"/>
            </a:endParaRPr>
          </a:p>
        </p:txBody>
      </p:sp>
    </p:spTree>
    <p:extLst>
      <p:ext uri="{BB962C8B-B14F-4D97-AF65-F5344CB8AC3E}">
        <p14:creationId xmlns:p14="http://schemas.microsoft.com/office/powerpoint/2010/main" val="121458911"/>
      </p:ext>
    </p:extLst>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40353" y="2865300"/>
            <a:ext cx="5585280"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QUESTIONS?</a:t>
            </a:r>
          </a:p>
        </p:txBody>
      </p:sp>
      <p:sp>
        <p:nvSpPr>
          <p:cNvPr id="3" name="TextBox 2"/>
          <p:cNvSpPr txBox="1"/>
          <p:nvPr/>
        </p:nvSpPr>
        <p:spPr>
          <a:xfrm>
            <a:off x="7605070" y="5795817"/>
            <a:ext cx="4434035"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Crystal M. Trulove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crystal.trulove@gmail.com</a:t>
            </a:r>
          </a:p>
        </p:txBody>
      </p:sp>
    </p:spTree>
    <p:extLst>
      <p:ext uri="{BB962C8B-B14F-4D97-AF65-F5344CB8AC3E}">
        <p14:creationId xmlns:p14="http://schemas.microsoft.com/office/powerpoint/2010/main" val="851759212"/>
      </p:ext>
    </p:extLst>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
        <p:cNvGrpSpPr/>
        <p:nvPr/>
      </p:nvGrpSpPr>
      <p:grpSpPr>
        <a:xfrm>
          <a:off x="0" y="0"/>
          <a:ext cx="0" cy="0"/>
          <a:chOff x="0" y="0"/>
          <a:chExt cx="0" cy="0"/>
        </a:xfrm>
      </p:grpSpPr>
      <p:sp>
        <p:nvSpPr>
          <p:cNvPr id="127" name="Google Shape;127;p1"/>
          <p:cNvSpPr txBox="1"/>
          <p:nvPr/>
        </p:nvSpPr>
        <p:spPr>
          <a:xfrm>
            <a:off x="4045787" y="2706452"/>
            <a:ext cx="7784459" cy="1445096"/>
          </a:xfrm>
          <a:prstGeom prst="rect">
            <a:avLst/>
          </a:prstGeom>
          <a:noFill/>
          <a:ln>
            <a:noFill/>
          </a:ln>
        </p:spPr>
        <p:txBody>
          <a:bodyPr spcFirstLastPara="1" wrap="square" lIns="90000" tIns="45000" rIns="90000" bIns="450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4800"/>
              <a:buFont typeface="Arial"/>
              <a:buNone/>
              <a:tabLst/>
              <a:defRPr/>
            </a:pPr>
            <a:r>
              <a:rPr kumimoji="0" lang="en-US" sz="4400" b="1"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Changes to the Digestive Rating Schedule</a:t>
            </a:r>
            <a:endParaRPr kumimoji="0" sz="4400" b="0" i="0" u="none" strike="noStrike" kern="0" cap="none" spc="0" normalizeH="0" baseline="0" noProof="0" dirty="0">
              <a:ln>
                <a:noFill/>
              </a:ln>
              <a:solidFill>
                <a:srgbClr val="000000"/>
              </a:solidFill>
              <a:effectLst/>
              <a:uLnTx/>
              <a:uFillTx/>
              <a:latin typeface="Arial"/>
              <a:cs typeface="Arial"/>
              <a:sym typeface="Arial"/>
            </a:endParaRPr>
          </a:p>
        </p:txBody>
      </p:sp>
      <p:sp>
        <p:nvSpPr>
          <p:cNvPr id="128" name="Google Shape;128;p1"/>
          <p:cNvSpPr txBox="1"/>
          <p:nvPr/>
        </p:nvSpPr>
        <p:spPr>
          <a:xfrm>
            <a:off x="7091004" y="5649374"/>
            <a:ext cx="4433887" cy="952653"/>
          </a:xfrm>
          <a:prstGeom prst="rect">
            <a:avLst/>
          </a:prstGeom>
          <a:noFill/>
          <a:ln>
            <a:noFill/>
          </a:ln>
        </p:spPr>
        <p:txBody>
          <a:bodyPr spcFirstLastPara="1" wrap="square" lIns="90000" tIns="45000" rIns="90000" bIns="45000" anchor="t" anchorCtr="0">
            <a:spAutoFit/>
          </a:bodyPr>
          <a:lstStyle/>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By Kyle J. Rogers</a:t>
            </a: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dirty="0">
                <a:ln>
                  <a:noFill/>
                </a:ln>
                <a:solidFill>
                  <a:srgbClr val="000000"/>
                </a:solidFill>
                <a:effectLst/>
                <a:uLnTx/>
                <a:uFillTx/>
                <a:latin typeface="Times New Roman"/>
                <a:ea typeface="Times New Roman"/>
                <a:cs typeface="Times New Roman"/>
                <a:sym typeface="Times New Roman"/>
              </a:rPr>
              <a:t>September 2024</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3"/>
        <p:cNvGrpSpPr/>
        <p:nvPr/>
      </p:nvGrpSpPr>
      <p:grpSpPr>
        <a:xfrm>
          <a:off x="0" y="0"/>
          <a:ext cx="0" cy="0"/>
          <a:chOff x="0" y="0"/>
          <a:chExt cx="0" cy="0"/>
        </a:xfrm>
      </p:grpSpPr>
      <p:sp>
        <p:nvSpPr>
          <p:cNvPr id="134" name="Google Shape;134;p2"/>
          <p:cNvSpPr txBox="1"/>
          <p:nvPr/>
        </p:nvSpPr>
        <p:spPr>
          <a:xfrm>
            <a:off x="0" y="494488"/>
            <a:ext cx="7772400" cy="749711"/>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Hi there!  Nice to meet you!</a:t>
            </a: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
        <p:nvSpPr>
          <p:cNvPr id="135" name="Google Shape;135;p2"/>
          <p:cNvSpPr txBox="1">
            <a:spLocks noGrp="1"/>
          </p:cNvSpPr>
          <p:nvPr>
            <p:ph type="sldNum" idx="12"/>
          </p:nvPr>
        </p:nvSpPr>
        <p:spPr>
          <a:xfrm>
            <a:off x="10080784" y="6333134"/>
            <a:ext cx="548700" cy="5250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472</a:t>
            </a:fld>
            <a:endParaRPr kumimoji="0" sz="13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36" name="Google Shape;136;p2"/>
          <p:cNvPicPr preferRelativeResize="0"/>
          <p:nvPr/>
        </p:nvPicPr>
        <p:blipFill rotWithShape="1">
          <a:blip r:embed="rId3">
            <a:alphaModFix/>
          </a:blip>
          <a:srcRect/>
          <a:stretch/>
        </p:blipFill>
        <p:spPr>
          <a:xfrm>
            <a:off x="1802764" y="5267840"/>
            <a:ext cx="5781103" cy="1184081"/>
          </a:xfrm>
          <a:prstGeom prst="rect">
            <a:avLst/>
          </a:prstGeom>
          <a:noFill/>
          <a:ln>
            <a:noFill/>
          </a:ln>
        </p:spPr>
      </p:pic>
      <p:pic>
        <p:nvPicPr>
          <p:cNvPr id="137" name="Google Shape;137;p2"/>
          <p:cNvPicPr preferRelativeResize="0"/>
          <p:nvPr/>
        </p:nvPicPr>
        <p:blipFill rotWithShape="1">
          <a:blip r:embed="rId4">
            <a:alphaModFix/>
          </a:blip>
          <a:srcRect/>
          <a:stretch/>
        </p:blipFill>
        <p:spPr>
          <a:xfrm>
            <a:off x="7672966" y="5532979"/>
            <a:ext cx="2572813" cy="903848"/>
          </a:xfrm>
          <a:prstGeom prst="rect">
            <a:avLst/>
          </a:prstGeom>
          <a:noFill/>
          <a:ln>
            <a:noFill/>
          </a:ln>
        </p:spPr>
      </p:pic>
      <p:pic>
        <p:nvPicPr>
          <p:cNvPr id="138" name="Google Shape;138;p2" descr="A dog lying on a couch&#10;&#10;Description automatically generated"/>
          <p:cNvPicPr preferRelativeResize="0"/>
          <p:nvPr/>
        </p:nvPicPr>
        <p:blipFill rotWithShape="1">
          <a:blip r:embed="rId5">
            <a:alphaModFix/>
          </a:blip>
          <a:srcRect/>
          <a:stretch/>
        </p:blipFill>
        <p:spPr>
          <a:xfrm flipH="1">
            <a:off x="1802763" y="3077457"/>
            <a:ext cx="1489554" cy="1986072"/>
          </a:xfrm>
          <a:prstGeom prst="rect">
            <a:avLst/>
          </a:prstGeom>
          <a:noFill/>
          <a:ln>
            <a:noFill/>
          </a:ln>
        </p:spPr>
      </p:pic>
      <p:pic>
        <p:nvPicPr>
          <p:cNvPr id="139" name="Google Shape;139;p2" descr="A dog lying on a blanket&#10;&#10;Description automatically generated"/>
          <p:cNvPicPr preferRelativeResize="0"/>
          <p:nvPr/>
        </p:nvPicPr>
        <p:blipFill rotWithShape="1">
          <a:blip r:embed="rId6">
            <a:alphaModFix/>
          </a:blip>
          <a:srcRect/>
          <a:stretch/>
        </p:blipFill>
        <p:spPr>
          <a:xfrm flipH="1">
            <a:off x="8541539" y="1384115"/>
            <a:ext cx="1815316" cy="2420421"/>
          </a:xfrm>
          <a:prstGeom prst="rect">
            <a:avLst/>
          </a:prstGeom>
          <a:noFill/>
          <a:ln>
            <a:noFill/>
          </a:ln>
        </p:spPr>
      </p:pic>
      <p:pic>
        <p:nvPicPr>
          <p:cNvPr id="140" name="Google Shape;140;p2" descr="Two dogs sitting on the floor&#10;&#10;Description automatically generated"/>
          <p:cNvPicPr preferRelativeResize="0"/>
          <p:nvPr/>
        </p:nvPicPr>
        <p:blipFill rotWithShape="1">
          <a:blip r:embed="rId7">
            <a:alphaModFix/>
          </a:blip>
          <a:srcRect/>
          <a:stretch/>
        </p:blipFill>
        <p:spPr>
          <a:xfrm flipH="1">
            <a:off x="1660053" y="1371642"/>
            <a:ext cx="2114883" cy="1586162"/>
          </a:xfrm>
          <a:prstGeom prst="rect">
            <a:avLst/>
          </a:prstGeom>
          <a:noFill/>
          <a:ln>
            <a:noFill/>
          </a:ln>
        </p:spPr>
      </p:pic>
      <p:pic>
        <p:nvPicPr>
          <p:cNvPr id="141" name="Google Shape;141;p2" descr="A couple of dogs running on grass&#10;&#10;Description automatically generated"/>
          <p:cNvPicPr preferRelativeResize="0"/>
          <p:nvPr/>
        </p:nvPicPr>
        <p:blipFill rotWithShape="1">
          <a:blip r:embed="rId8">
            <a:alphaModFix/>
          </a:blip>
          <a:srcRect l="24953" t="11193" r="22717" b="35279"/>
          <a:stretch/>
        </p:blipFill>
        <p:spPr>
          <a:xfrm>
            <a:off x="3687785" y="3302831"/>
            <a:ext cx="2578546" cy="1760698"/>
          </a:xfrm>
          <a:prstGeom prst="rect">
            <a:avLst/>
          </a:prstGeom>
          <a:noFill/>
          <a:ln>
            <a:noFill/>
          </a:ln>
        </p:spPr>
      </p:pic>
      <p:pic>
        <p:nvPicPr>
          <p:cNvPr id="142" name="Google Shape;142;p2" descr="A dog running on grass&#10;&#10;Description automatically generated"/>
          <p:cNvPicPr preferRelativeResize="0"/>
          <p:nvPr/>
        </p:nvPicPr>
        <p:blipFill rotWithShape="1">
          <a:blip r:embed="rId9">
            <a:alphaModFix/>
          </a:blip>
          <a:srcRect l="43209" r="18282"/>
          <a:stretch/>
        </p:blipFill>
        <p:spPr>
          <a:xfrm>
            <a:off x="6606671" y="1371642"/>
            <a:ext cx="1897544" cy="3289300"/>
          </a:xfrm>
          <a:prstGeom prst="rect">
            <a:avLst/>
          </a:prstGeom>
          <a:noFill/>
          <a:ln>
            <a:noFill/>
          </a:ln>
        </p:spPr>
      </p:pic>
      <p:pic>
        <p:nvPicPr>
          <p:cNvPr id="143" name="Google Shape;143;p2" descr="A dog running in the grass&#10;&#10;Description automatically generated"/>
          <p:cNvPicPr preferRelativeResize="0"/>
          <p:nvPr/>
        </p:nvPicPr>
        <p:blipFill rotWithShape="1">
          <a:blip r:embed="rId10">
            <a:alphaModFix/>
          </a:blip>
          <a:srcRect l="19456" t="12453" r="-973" b="7082"/>
          <a:stretch/>
        </p:blipFill>
        <p:spPr>
          <a:xfrm>
            <a:off x="3862364" y="1371642"/>
            <a:ext cx="2737490" cy="1803746"/>
          </a:xfrm>
          <a:prstGeom prst="rect">
            <a:avLst/>
          </a:prstGeom>
          <a:noFill/>
          <a:ln>
            <a:noFill/>
          </a:ln>
        </p:spPr>
      </p:pic>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47"/>
        <p:cNvGrpSpPr/>
        <p:nvPr/>
      </p:nvGrpSpPr>
      <p:grpSpPr>
        <a:xfrm>
          <a:off x="0" y="0"/>
          <a:ext cx="0" cy="0"/>
          <a:chOff x="0" y="0"/>
          <a:chExt cx="0" cy="0"/>
        </a:xfrm>
      </p:grpSpPr>
      <p:sp>
        <p:nvSpPr>
          <p:cNvPr id="149" name="Google Shape;149;p3"/>
          <p:cNvSpPr txBox="1">
            <a:spLocks noGrp="1"/>
          </p:cNvSpPr>
          <p:nvPr>
            <p:ph type="sldNum" idx="12"/>
          </p:nvPr>
        </p:nvSpPr>
        <p:spPr>
          <a:xfrm>
            <a:off x="10080784" y="6333134"/>
            <a:ext cx="548700" cy="5250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473</a:t>
            </a:fld>
            <a:endParaRPr kumimoji="0" sz="1300" b="0" i="0" u="none" strike="noStrike" kern="0" cap="none" spc="0" normalizeH="0" baseline="0" noProof="0" dirty="0">
              <a:ln>
                <a:noFill/>
              </a:ln>
              <a:solidFill>
                <a:srgbClr val="000000"/>
              </a:solidFill>
              <a:effectLst/>
              <a:uLnTx/>
              <a:uFillTx/>
              <a:latin typeface="Arial"/>
              <a:cs typeface="Arial"/>
              <a:sym typeface="Arial"/>
            </a:endParaRPr>
          </a:p>
        </p:txBody>
      </p:sp>
      <p:pic>
        <p:nvPicPr>
          <p:cNvPr id="150" name="Google Shape;150;p3" descr="A close up of a card&#10;&#10;Description automatically generated"/>
          <p:cNvPicPr preferRelativeResize="0"/>
          <p:nvPr/>
        </p:nvPicPr>
        <p:blipFill rotWithShape="1">
          <a:blip r:embed="rId3">
            <a:alphaModFix/>
          </a:blip>
          <a:srcRect l="29895" t="46412" r="33799" b="17737"/>
          <a:stretch/>
        </p:blipFill>
        <p:spPr>
          <a:xfrm>
            <a:off x="2402224" y="1797083"/>
            <a:ext cx="1798250" cy="1725537"/>
          </a:xfrm>
          <a:prstGeom prst="rect">
            <a:avLst/>
          </a:prstGeom>
          <a:noFill/>
          <a:ln>
            <a:noFill/>
          </a:ln>
        </p:spPr>
      </p:pic>
      <p:pic>
        <p:nvPicPr>
          <p:cNvPr id="151" name="Google Shape;151;p3" descr="A group of icons with a dollar sign&#10;&#10;Description automatically generated with medium confidence"/>
          <p:cNvPicPr preferRelativeResize="0"/>
          <p:nvPr/>
        </p:nvPicPr>
        <p:blipFill rotWithShape="1">
          <a:blip r:embed="rId4">
            <a:alphaModFix/>
          </a:blip>
          <a:srcRect t="17578" b="53124"/>
          <a:stretch/>
        </p:blipFill>
        <p:spPr>
          <a:xfrm>
            <a:off x="4634481" y="3946849"/>
            <a:ext cx="4777273" cy="1399592"/>
          </a:xfrm>
          <a:prstGeom prst="rect">
            <a:avLst/>
          </a:prstGeom>
          <a:noFill/>
          <a:ln>
            <a:noFill/>
          </a:ln>
        </p:spPr>
      </p:pic>
      <p:pic>
        <p:nvPicPr>
          <p:cNvPr id="152" name="Google Shape;152;p3" descr="A group of icons with a dollar sign&#10;&#10;Description automatically generated with medium confidence"/>
          <p:cNvPicPr preferRelativeResize="0"/>
          <p:nvPr/>
        </p:nvPicPr>
        <p:blipFill rotWithShape="1">
          <a:blip r:embed="rId5">
            <a:alphaModFix/>
          </a:blip>
          <a:srcRect t="53174" b="12695"/>
          <a:stretch/>
        </p:blipFill>
        <p:spPr>
          <a:xfrm>
            <a:off x="4634481" y="1892115"/>
            <a:ext cx="4777273" cy="1630505"/>
          </a:xfrm>
          <a:prstGeom prst="rect">
            <a:avLst/>
          </a:prstGeom>
          <a:noFill/>
          <a:ln>
            <a:noFill/>
          </a:ln>
        </p:spPr>
      </p:pic>
      <p:sp>
        <p:nvSpPr>
          <p:cNvPr id="2" name="Google Shape;134;p2">
            <a:extLst>
              <a:ext uri="{FF2B5EF4-FFF2-40B4-BE49-F238E27FC236}">
                <a16:creationId xmlns:a16="http://schemas.microsoft.com/office/drawing/2014/main" id="{441004E2-F084-85DA-3D86-D5F89FF0A153}"/>
              </a:ext>
            </a:extLst>
          </p:cNvPr>
          <p:cNvSpPr txBox="1"/>
          <p:nvPr/>
        </p:nvSpPr>
        <p:spPr>
          <a:xfrm>
            <a:off x="0" y="494488"/>
            <a:ext cx="7772400" cy="749711"/>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3600"/>
              <a:buFont typeface="Arial"/>
              <a:buNone/>
              <a:tabLst/>
              <a:defRPr/>
            </a:pPr>
            <a:r>
              <a:rPr kumimoji="0" lang="en-US" sz="3600" b="1" i="0" u="none" strike="noStrike" kern="0" cap="none" spc="0" normalizeH="0" baseline="0" noProof="0" dirty="0">
                <a:ln>
                  <a:noFill/>
                </a:ln>
                <a:solidFill>
                  <a:srgbClr val="000000"/>
                </a:solidFill>
                <a:effectLst/>
                <a:uLnTx/>
                <a:uFillTx/>
                <a:latin typeface="Arial"/>
                <a:cs typeface="Arial"/>
                <a:sym typeface="Arial"/>
              </a:rPr>
              <a:t>Hi there!  Nice to meet you!</a:t>
            </a:r>
            <a:br>
              <a:rPr kumimoji="0" lang="en-US" sz="1400" b="0" i="0" u="none" strike="noStrike" kern="0" cap="none" spc="0" normalizeH="0" baseline="0" noProof="0" dirty="0">
                <a:ln>
                  <a:noFill/>
                </a:ln>
                <a:solidFill>
                  <a:srgbClr val="000000"/>
                </a:solidFill>
                <a:effectLst/>
                <a:uLnTx/>
                <a:uFillTx/>
                <a:latin typeface="Arial"/>
                <a:cs typeface="Arial"/>
                <a:sym typeface="Arial"/>
              </a:rPr>
            </a:br>
            <a:endParaRPr kumimoji="0" sz="36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4"/>
          <p:cNvSpPr txBox="1"/>
          <p:nvPr/>
        </p:nvSpPr>
        <p:spPr>
          <a:xfrm>
            <a:off x="0" y="547688"/>
            <a:ext cx="6337300" cy="667318"/>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4000"/>
              <a:buFont typeface="Arial"/>
              <a:buNone/>
              <a:tabLst/>
              <a:defRPr/>
            </a:pPr>
            <a:r>
              <a:rPr kumimoji="0" lang="en-US" sz="4000" b="1" i="0" u="none" strike="noStrike" kern="0" cap="none" spc="0" normalizeH="0" baseline="0" noProof="0" dirty="0">
                <a:ln>
                  <a:noFill/>
                </a:ln>
                <a:solidFill>
                  <a:srgbClr val="000000"/>
                </a:solidFill>
                <a:effectLst/>
                <a:uLnTx/>
                <a:uFillTx/>
                <a:latin typeface="Arial"/>
                <a:cs typeface="Arial"/>
                <a:sym typeface="Arial"/>
              </a:rPr>
              <a:t>Agenda</a:t>
            </a:r>
            <a:endParaRPr kumimoji="0" sz="1400" b="1" i="0" u="none" strike="noStrike" kern="0" cap="none" spc="0" normalizeH="0" baseline="0" noProof="0" dirty="0">
              <a:ln>
                <a:noFill/>
              </a:ln>
              <a:solidFill>
                <a:srgbClr val="000000"/>
              </a:solidFill>
              <a:effectLst/>
              <a:uLnTx/>
              <a:uFillTx/>
              <a:latin typeface="Arial"/>
              <a:cs typeface="Arial"/>
              <a:sym typeface="Arial"/>
            </a:endParaRPr>
          </a:p>
        </p:txBody>
      </p:sp>
      <p:sp>
        <p:nvSpPr>
          <p:cNvPr id="158" name="Google Shape;158;p4"/>
          <p:cNvSpPr txBox="1"/>
          <p:nvPr/>
        </p:nvSpPr>
        <p:spPr>
          <a:xfrm>
            <a:off x="802257" y="1428750"/>
            <a:ext cx="9595074" cy="4881562"/>
          </a:xfrm>
          <a:prstGeom prst="rect">
            <a:avLst/>
          </a:prstGeom>
          <a:noFill/>
          <a:ln>
            <a:noFill/>
          </a:ln>
        </p:spPr>
        <p:txBody>
          <a:bodyPr spcFirstLastPara="1" wrap="square" lIns="90000" tIns="45000" rIns="90000" bIns="45000" anchor="t" anchorCtr="0">
            <a:noAutofit/>
          </a:bodyPr>
          <a:lstStyle/>
          <a:p>
            <a:pPr marL="228600" marR="0" lvl="0" indent="-228600" algn="l" defTabSz="914400" rtl="0" eaLnBrk="1" fontAlgn="auto" latinLnBrk="0" hangingPunct="1">
              <a:lnSpc>
                <a:spcPct val="115000"/>
              </a:lnSpc>
              <a:spcBef>
                <a:spcPts val="0"/>
              </a:spcBef>
              <a:spcAft>
                <a:spcPts val="0"/>
              </a:spcAft>
              <a:buClr>
                <a:srgbClr val="000000"/>
              </a:buClr>
              <a:buSzPts val="2700"/>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Welcome Back!  </a:t>
            </a:r>
            <a:endParaRPr kumimoji="0" sz="32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15000"/>
              </a:lnSpc>
              <a:spcBef>
                <a:spcPts val="2400"/>
              </a:spcBef>
              <a:spcAft>
                <a:spcPts val="0"/>
              </a:spcAft>
              <a:buClr>
                <a:srgbClr val="000000"/>
              </a:buClr>
              <a:buSzPts val="2700"/>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Federal Register (Vol. 89, No. 55 March 20, 2024)</a:t>
            </a:r>
            <a:endParaRPr kumimoji="0" sz="32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15000"/>
              </a:lnSpc>
              <a:spcBef>
                <a:spcPts val="2400"/>
              </a:spcBef>
              <a:spcAft>
                <a:spcPts val="0"/>
              </a:spcAft>
              <a:buClr>
                <a:srgbClr val="000000"/>
              </a:buClr>
              <a:buSzPts val="2700"/>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Updates</a:t>
            </a:r>
            <a:endParaRPr kumimoji="0" sz="32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15000"/>
              </a:lnSpc>
              <a:spcBef>
                <a:spcPts val="2400"/>
              </a:spcBef>
              <a:spcAft>
                <a:spcPts val="0"/>
              </a:spcAft>
              <a:buClr>
                <a:srgbClr val="000000"/>
              </a:buClr>
              <a:buSzPts val="2700"/>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Manual Changes</a:t>
            </a:r>
            <a:endParaRPr kumimoji="0" sz="3200" b="0" i="0" u="none" strike="noStrike" kern="0" cap="none" spc="0" normalizeH="0" baseline="0" noProof="0" dirty="0">
              <a:ln>
                <a:noFill/>
              </a:ln>
              <a:solidFill>
                <a:srgbClr val="000000"/>
              </a:solidFill>
              <a:effectLst/>
              <a:uLnTx/>
              <a:uFillTx/>
              <a:latin typeface="Arial"/>
              <a:cs typeface="Arial"/>
              <a:sym typeface="Arial"/>
            </a:endParaRPr>
          </a:p>
          <a:p>
            <a:pPr marL="228600" marR="0" lvl="0" indent="-228600" algn="l" defTabSz="914400" rtl="0" eaLnBrk="1" fontAlgn="auto" latinLnBrk="0" hangingPunct="1">
              <a:lnSpc>
                <a:spcPct val="115000"/>
              </a:lnSpc>
              <a:spcBef>
                <a:spcPts val="2400"/>
              </a:spcBef>
              <a:spcAft>
                <a:spcPts val="0"/>
              </a:spcAft>
              <a:buClr>
                <a:srgbClr val="000000"/>
              </a:buClr>
              <a:buSzPts val="2700"/>
              <a:buFont typeface="Arial"/>
              <a:buChar char="•"/>
              <a:tabLst/>
              <a:defRPr/>
            </a:pPr>
            <a:r>
              <a:rPr kumimoji="0" lang="en-US" sz="3200" b="0" i="0" u="none" strike="noStrike" kern="0" cap="none" spc="0" normalizeH="0" baseline="0" noProof="0" dirty="0">
                <a:ln>
                  <a:noFill/>
                </a:ln>
                <a:solidFill>
                  <a:srgbClr val="000000"/>
                </a:solidFill>
                <a:effectLst/>
                <a:uLnTx/>
                <a:uFillTx/>
                <a:latin typeface="Arial"/>
                <a:cs typeface="Arial"/>
                <a:sym typeface="Arial"/>
              </a:rPr>
              <a:t>Pop Quiz! </a:t>
            </a:r>
            <a:endParaRPr kumimoji="0" sz="3200" b="0" i="0" u="none" strike="noStrike" kern="0" cap="none" spc="0" normalizeH="0" baseline="0" noProof="0" dirty="0">
              <a:ln>
                <a:noFill/>
              </a:ln>
              <a:solidFill>
                <a:srgbClr val="000000"/>
              </a:solidFill>
              <a:effectLst/>
              <a:uLnTx/>
              <a:uFillTx/>
              <a:latin typeface="Arial"/>
              <a:cs typeface="Arial"/>
              <a:sym typeface="Arial"/>
            </a:endParaRPr>
          </a:p>
        </p:txBody>
      </p:sp>
      <p:sp>
        <p:nvSpPr>
          <p:cNvPr id="159" name="Google Shape;159;p4"/>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474</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a:spLocks noGrp="1"/>
          </p:cNvSpPr>
          <p:nvPr>
            <p:ph type="title"/>
          </p:nvPr>
        </p:nvSpPr>
        <p:spPr>
          <a:xfrm>
            <a:off x="0" y="429464"/>
            <a:ext cx="8226300" cy="818111"/>
          </a:xfrm>
          <a:prstGeom prst="rect">
            <a:avLst/>
          </a:prstGeom>
          <a:noFill/>
          <a:ln>
            <a:noFill/>
          </a:ln>
        </p:spPr>
        <p:txBody>
          <a:bodyPr spcFirstLastPara="1" wrap="square" lIns="0" tIns="0" rIns="0" bIns="0" anchor="ctr" anchorCtr="0">
            <a:noAutofit/>
          </a:bodyPr>
          <a:lstStyle/>
          <a:p>
            <a:r>
              <a:rPr lang="en-US" sz="3200" b="1" dirty="0"/>
              <a:t>Purpose of Federal Register Publications</a:t>
            </a:r>
            <a:endParaRPr sz="3200" b="1" dirty="0"/>
          </a:p>
        </p:txBody>
      </p:sp>
      <p:sp>
        <p:nvSpPr>
          <p:cNvPr id="165" name="Google Shape;165;p5"/>
          <p:cNvSpPr txBox="1">
            <a:spLocks noGrp="1"/>
          </p:cNvSpPr>
          <p:nvPr>
            <p:ph type="subTitle" idx="1"/>
          </p:nvPr>
        </p:nvSpPr>
        <p:spPr>
          <a:xfrm>
            <a:off x="767751" y="1414025"/>
            <a:ext cx="10593238" cy="4196400"/>
          </a:xfrm>
          <a:prstGeom prst="rect">
            <a:avLst/>
          </a:prstGeom>
          <a:noFill/>
          <a:ln>
            <a:noFill/>
          </a:ln>
        </p:spPr>
        <p:txBody>
          <a:bodyPr spcFirstLastPara="1" wrap="square" lIns="0" tIns="0" rIns="0" bIns="0" anchor="ctr" anchorCtr="0">
            <a:noAutofit/>
          </a:bodyPr>
          <a:lstStyle/>
          <a:p>
            <a:pPr indent="-355600">
              <a:buSzPts val="2000"/>
              <a:buChar char="●"/>
            </a:pPr>
            <a:r>
              <a:rPr lang="en-US" sz="2400" dirty="0"/>
              <a:t>Proposed changes are published (usually by the SECVA)</a:t>
            </a:r>
            <a:endParaRPr sz="2400" dirty="0"/>
          </a:p>
          <a:p>
            <a:pPr indent="0"/>
            <a:endParaRPr sz="2400" dirty="0"/>
          </a:p>
          <a:p>
            <a:pPr indent="-355600">
              <a:buSzPts val="2000"/>
              <a:buChar char="●"/>
            </a:pPr>
            <a:r>
              <a:rPr lang="en-US" sz="2400" dirty="0"/>
              <a:t>There is an allotted timeframe for response from stakeholders</a:t>
            </a:r>
            <a:endParaRPr sz="2400" dirty="0"/>
          </a:p>
          <a:p>
            <a:pPr indent="0"/>
            <a:endParaRPr sz="2400" dirty="0"/>
          </a:p>
          <a:p>
            <a:pPr indent="-355600">
              <a:buSzPts val="2000"/>
              <a:buChar char="●"/>
            </a:pPr>
            <a:r>
              <a:rPr lang="en-US" sz="2400" dirty="0"/>
              <a:t>What happens next?</a:t>
            </a:r>
            <a:endParaRPr sz="2400" dirty="0"/>
          </a:p>
        </p:txBody>
      </p:sp>
      <p:sp>
        <p:nvSpPr>
          <p:cNvPr id="166" name="Google Shape;166;p5"/>
          <p:cNvSpPr txBox="1">
            <a:spLocks noGrp="1"/>
          </p:cNvSpPr>
          <p:nvPr>
            <p:ph type="sldNum" idx="12"/>
          </p:nvPr>
        </p:nvSpPr>
        <p:spPr>
          <a:xfrm>
            <a:off x="10080784" y="6333134"/>
            <a:ext cx="548700" cy="5250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300"/>
                <a:buFont typeface="Arial"/>
                <a:buNone/>
                <a:tabLst/>
                <a:defRPr/>
              </a:pPr>
              <a:t>475</a:t>
            </a:fld>
            <a:endParaRPr kumimoji="0" sz="1300" b="0" i="0" u="none" strike="noStrike" kern="0" cap="none" spc="0" normalizeH="0" baseline="0" noProof="0" dirty="0">
              <a:ln>
                <a:noFill/>
              </a:ln>
              <a:solidFill>
                <a:srgbClr val="000000"/>
              </a:solidFill>
              <a:effectLst/>
              <a:uLnTx/>
              <a:uFillTx/>
              <a:latin typeface="Arial"/>
              <a:cs typeface="Arial"/>
              <a:sym typeface="Arial"/>
            </a:endParaRP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0"/>
        <p:cNvGrpSpPr/>
        <p:nvPr/>
      </p:nvGrpSpPr>
      <p:grpSpPr>
        <a:xfrm>
          <a:off x="0" y="0"/>
          <a:ext cx="0" cy="0"/>
          <a:chOff x="0" y="0"/>
          <a:chExt cx="0" cy="0"/>
        </a:xfrm>
      </p:grpSpPr>
      <p:sp>
        <p:nvSpPr>
          <p:cNvPr id="171" name="Google Shape;171;p6"/>
          <p:cNvSpPr txBox="1">
            <a:spLocks noGrp="1"/>
          </p:cNvSpPr>
          <p:nvPr>
            <p:ph type="title" idx="4294967295"/>
          </p:nvPr>
        </p:nvSpPr>
        <p:spPr>
          <a:xfrm>
            <a:off x="0" y="361695"/>
            <a:ext cx="8816196" cy="841884"/>
          </a:xfrm>
          <a:prstGeom prst="rect">
            <a:avLst/>
          </a:prstGeom>
          <a:noFill/>
          <a:ln>
            <a:noFill/>
          </a:ln>
        </p:spPr>
        <p:txBody>
          <a:bodyPr spcFirstLastPara="1" wrap="square" lIns="90000" tIns="45000" rIns="90000" bIns="45000" anchor="t" anchorCtr="0">
            <a:noAutofit/>
          </a:bodyPr>
          <a:lstStyle/>
          <a:p>
            <a:pPr>
              <a:lnSpc>
                <a:spcPct val="90000"/>
              </a:lnSpc>
              <a:buSzPts val="2600"/>
            </a:pPr>
            <a:br>
              <a:rPr lang="en-US" sz="2400" b="1" dirty="0">
                <a:latin typeface="Arial"/>
                <a:ea typeface="Arial"/>
                <a:cs typeface="Arial"/>
                <a:sym typeface="Arial"/>
              </a:rPr>
            </a:br>
            <a:r>
              <a:rPr lang="en-US" sz="3200" b="1" dirty="0">
                <a:latin typeface="Arial"/>
                <a:ea typeface="Arial"/>
                <a:cs typeface="Arial"/>
                <a:sym typeface="Arial"/>
              </a:rPr>
              <a:t>VA Schedule for Rating Disabilities (VASRD)</a:t>
            </a:r>
            <a:endParaRPr sz="3200" dirty="0"/>
          </a:p>
        </p:txBody>
      </p:sp>
      <p:sp>
        <p:nvSpPr>
          <p:cNvPr id="172" name="Google Shape;172;p6"/>
          <p:cNvSpPr txBox="1">
            <a:spLocks noGrp="1"/>
          </p:cNvSpPr>
          <p:nvPr>
            <p:ph type="subTitle" idx="1"/>
          </p:nvPr>
        </p:nvSpPr>
        <p:spPr>
          <a:xfrm>
            <a:off x="603850" y="1546226"/>
            <a:ext cx="1108494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a:t>
            </a:r>
            <a:endParaRPr sz="2400" dirty="0">
              <a:solidFill>
                <a:schemeClr val="dk1"/>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Change date:  May 20, 2024</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Major overhaul/ extensive changes to diagnostic criteria</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Clarification of the regulatory framework for assigning evaluations for digestive disabilities</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Diagnostic Codes – some added, some deleted, LOTS revised</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173" name="Google Shape;173;p6"/>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476</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77"/>
        <p:cNvGrpSpPr/>
        <p:nvPr/>
      </p:nvGrpSpPr>
      <p:grpSpPr>
        <a:xfrm>
          <a:off x="0" y="0"/>
          <a:ext cx="0" cy="0"/>
          <a:chOff x="0" y="0"/>
          <a:chExt cx="0" cy="0"/>
        </a:xfrm>
      </p:grpSpPr>
      <p:sp>
        <p:nvSpPr>
          <p:cNvPr id="179" name="Google Shape;179;p7"/>
          <p:cNvSpPr txBox="1">
            <a:spLocks noGrp="1"/>
          </p:cNvSpPr>
          <p:nvPr>
            <p:ph type="subTitle" idx="1"/>
          </p:nvPr>
        </p:nvSpPr>
        <p:spPr>
          <a:xfrm>
            <a:off x="483080" y="1374902"/>
            <a:ext cx="11352362" cy="5121403"/>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4.110 (removed and reserved) – obsolete or redundant for ulcers</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4.111 (removed and reserved) – obsolete or redundant for post-gastrectomy</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4.113 coexisting abdominal conditions</a:t>
            </a:r>
            <a:endParaRPr sz="2400" dirty="0"/>
          </a:p>
          <a:p>
            <a:pPr marL="0" indent="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4.114 several additions, deletions, and revisions to diagnostic codes</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Updates were to ensure more current medical terminology and provide more objective evaluation criteria.  Not intended as liberalization</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180" name="Google Shape;180;p7"/>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477</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4F502C1B-B1B0-9876-D8EB-3FB2DC78226A}"/>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84"/>
        <p:cNvGrpSpPr/>
        <p:nvPr/>
      </p:nvGrpSpPr>
      <p:grpSpPr>
        <a:xfrm>
          <a:off x="0" y="0"/>
          <a:ext cx="0" cy="0"/>
          <a:chOff x="0" y="0"/>
          <a:chExt cx="0" cy="0"/>
        </a:xfrm>
      </p:grpSpPr>
      <p:sp>
        <p:nvSpPr>
          <p:cNvPr id="186" name="Google Shape;186;p8"/>
          <p:cNvSpPr txBox="1">
            <a:spLocks noGrp="1"/>
          </p:cNvSpPr>
          <p:nvPr>
            <p:ph type="subTitle" idx="1"/>
          </p:nvPr>
        </p:nvSpPr>
        <p:spPr>
          <a:xfrm>
            <a:off x="362309" y="1374902"/>
            <a:ext cx="11464506" cy="5336948"/>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20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p>
          <a:p>
            <a:pPr marL="285750" indent="-133350">
              <a:lnSpc>
                <a:spcPct val="100000"/>
              </a:lnSpc>
              <a:buSzPts val="2400"/>
            </a:pPr>
            <a:endParaRPr sz="1200" dirty="0">
              <a:latin typeface="Arial"/>
              <a:ea typeface="Arial"/>
              <a:cs typeface="Arial"/>
              <a:sym typeface="Arial"/>
            </a:endParaRPr>
          </a:p>
          <a:p>
            <a:pPr marL="285750" indent="-285750">
              <a:lnSpc>
                <a:spcPct val="100000"/>
              </a:lnSpc>
              <a:buSzPts val="2400"/>
              <a:buFont typeface="Arial"/>
              <a:buChar char="•"/>
            </a:pPr>
            <a:r>
              <a:rPr lang="en-US" sz="2400" i="1" dirty="0">
                <a:latin typeface="Arial"/>
                <a:ea typeface="Arial"/>
                <a:cs typeface="Arial"/>
                <a:sym typeface="Arial"/>
              </a:rPr>
              <a:t>(a) Weight loss. </a:t>
            </a:r>
            <a:endParaRPr sz="2400" dirty="0"/>
          </a:p>
          <a:p>
            <a:pPr marL="742950" lvl="1" indent="-285750">
              <a:lnSpc>
                <a:spcPct val="100000"/>
              </a:lnSpc>
              <a:buSzPts val="2400"/>
              <a:buFont typeface="Arial"/>
              <a:buChar char="•"/>
            </a:pPr>
            <a:r>
              <a:rPr lang="en-US" dirty="0">
                <a:latin typeface="Arial"/>
                <a:ea typeface="Arial"/>
                <a:cs typeface="Arial"/>
                <a:sym typeface="Arial"/>
              </a:rPr>
              <a:t>Substantial weight loss</a:t>
            </a:r>
            <a:r>
              <a:rPr lang="en-US" i="1" dirty="0">
                <a:latin typeface="Arial"/>
                <a:ea typeface="Arial"/>
                <a:cs typeface="Arial"/>
                <a:sym typeface="Arial"/>
              </a:rPr>
              <a:t> </a:t>
            </a:r>
            <a:r>
              <a:rPr lang="en-US" dirty="0">
                <a:latin typeface="Arial"/>
                <a:ea typeface="Arial"/>
                <a:cs typeface="Arial"/>
                <a:sym typeface="Arial"/>
              </a:rPr>
              <a:t>= </a:t>
            </a:r>
            <a:endParaRPr dirty="0"/>
          </a:p>
          <a:p>
            <a:pPr marL="1200150" lvl="2" indent="-285750">
              <a:lnSpc>
                <a:spcPct val="100000"/>
              </a:lnSpc>
              <a:buSzPts val="2400"/>
              <a:buFont typeface="Arial"/>
              <a:buChar char="•"/>
            </a:pPr>
            <a:r>
              <a:rPr lang="en-US" sz="2400" dirty="0">
                <a:highlight>
                  <a:srgbClr val="FFFF00"/>
                </a:highlight>
                <a:latin typeface="Arial"/>
                <a:ea typeface="Arial"/>
                <a:cs typeface="Arial"/>
                <a:sym typeface="Arial"/>
              </a:rPr>
              <a:t>Involuntary</a:t>
            </a:r>
            <a:r>
              <a:rPr lang="en-US" sz="2400" dirty="0">
                <a:latin typeface="Arial"/>
                <a:ea typeface="Arial"/>
                <a:cs typeface="Arial"/>
                <a:sym typeface="Arial"/>
              </a:rPr>
              <a:t> weight loss &gt; 20% of baseline weight sustained 3 months with diminished quality of self-care or work tasks</a:t>
            </a:r>
            <a:endParaRPr sz="2400" dirty="0"/>
          </a:p>
          <a:p>
            <a:pPr marL="742950" lvl="1" indent="-285750">
              <a:lnSpc>
                <a:spcPct val="100000"/>
              </a:lnSpc>
              <a:buSzPts val="2400"/>
              <a:buFont typeface="Arial"/>
              <a:buChar char="•"/>
            </a:pPr>
            <a:r>
              <a:rPr lang="en-US" dirty="0">
                <a:latin typeface="Arial"/>
                <a:ea typeface="Arial"/>
                <a:cs typeface="Arial"/>
                <a:sym typeface="Arial"/>
              </a:rPr>
              <a:t>Minor weight loss = </a:t>
            </a:r>
            <a:endParaRPr dirty="0"/>
          </a:p>
          <a:p>
            <a:pPr marL="1200150" lvl="2" indent="-285750">
              <a:lnSpc>
                <a:spcPct val="100000"/>
              </a:lnSpc>
              <a:buSzPts val="2400"/>
              <a:buFont typeface="Arial"/>
              <a:buChar char="•"/>
            </a:pPr>
            <a:r>
              <a:rPr lang="en-US" sz="2400" dirty="0">
                <a:highlight>
                  <a:srgbClr val="FFFF00"/>
                </a:highlight>
                <a:latin typeface="Arial"/>
                <a:ea typeface="Arial"/>
                <a:cs typeface="Arial"/>
                <a:sym typeface="Arial"/>
              </a:rPr>
              <a:t>Involuntary</a:t>
            </a:r>
            <a:r>
              <a:rPr lang="en-US" sz="2400" dirty="0">
                <a:latin typeface="Arial"/>
                <a:ea typeface="Arial"/>
                <a:cs typeface="Arial"/>
                <a:sym typeface="Arial"/>
              </a:rPr>
              <a:t> 10% &lt; X &gt; 20% for 3 months with GI symptoms</a:t>
            </a:r>
            <a:endParaRPr sz="2400" dirty="0"/>
          </a:p>
          <a:p>
            <a:pPr marL="742950" lvl="1" indent="-285750">
              <a:lnSpc>
                <a:spcPct val="100000"/>
              </a:lnSpc>
              <a:buSzPts val="2400"/>
              <a:buFont typeface="Arial"/>
              <a:buChar char="•"/>
            </a:pPr>
            <a:r>
              <a:rPr lang="en-US" dirty="0">
                <a:latin typeface="Arial"/>
                <a:ea typeface="Arial"/>
                <a:cs typeface="Arial"/>
                <a:sym typeface="Arial"/>
              </a:rPr>
              <a:t>Inability to gain weight = substantial weight loss with inability to regain despite appropriate therapy</a:t>
            </a:r>
            <a:endParaRPr dirty="0"/>
          </a:p>
          <a:p>
            <a:pPr marL="742950" lvl="1" indent="-133350">
              <a:lnSpc>
                <a:spcPct val="100000"/>
              </a:lnSpc>
              <a:buSzPts val="2400"/>
            </a:pPr>
            <a:endParaRPr sz="16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187" name="Google Shape;187;p8"/>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478</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FA36DC5A-18A4-157C-7E24-D36612F29C89}"/>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91"/>
        <p:cNvGrpSpPr/>
        <p:nvPr/>
      </p:nvGrpSpPr>
      <p:grpSpPr>
        <a:xfrm>
          <a:off x="0" y="0"/>
          <a:ext cx="0" cy="0"/>
          <a:chOff x="0" y="0"/>
          <a:chExt cx="0" cy="0"/>
        </a:xfrm>
      </p:grpSpPr>
      <p:sp>
        <p:nvSpPr>
          <p:cNvPr id="193" name="Google Shape;193;p9"/>
          <p:cNvSpPr txBox="1">
            <a:spLocks noGrp="1"/>
          </p:cNvSpPr>
          <p:nvPr>
            <p:ph type="subTitle" idx="1"/>
          </p:nvPr>
        </p:nvSpPr>
        <p:spPr>
          <a:xfrm>
            <a:off x="1754188" y="1546226"/>
            <a:ext cx="8523287" cy="1206306"/>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194" name="Google Shape;194;p9"/>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479</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195" name="Google Shape;195;p9" descr="The Truth About The Biggest Loser - Catalyst Bars &amp; Supplements"/>
          <p:cNvPicPr preferRelativeResize="0"/>
          <p:nvPr/>
        </p:nvPicPr>
        <p:blipFill rotWithShape="1">
          <a:blip r:embed="rId3">
            <a:alphaModFix/>
          </a:blip>
          <a:srcRect/>
          <a:stretch/>
        </p:blipFill>
        <p:spPr>
          <a:xfrm>
            <a:off x="2671665" y="2845836"/>
            <a:ext cx="3149082" cy="3149082"/>
          </a:xfrm>
          <a:prstGeom prst="rect">
            <a:avLst/>
          </a:prstGeom>
          <a:noFill/>
          <a:ln>
            <a:noFill/>
          </a:ln>
        </p:spPr>
      </p:pic>
      <p:sp>
        <p:nvSpPr>
          <p:cNvPr id="196" name="Google Shape;196;p9"/>
          <p:cNvSpPr/>
          <p:nvPr/>
        </p:nvSpPr>
        <p:spPr>
          <a:xfrm>
            <a:off x="2501190" y="2845836"/>
            <a:ext cx="3379041" cy="3256384"/>
          </a:xfrm>
          <a:prstGeom prst="mathMultiply">
            <a:avLst>
              <a:gd name="adj1" fmla="val 23520"/>
            </a:avLst>
          </a:prstGeom>
          <a:solidFill>
            <a:srgbClr val="FF0000"/>
          </a:solidFill>
          <a:ln w="25400" cap="flat" cmpd="sng">
            <a:solidFill>
              <a:srgbClr val="005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pic>
        <p:nvPicPr>
          <p:cNvPr id="197" name="Google Shape;197;p9" descr="Chocolate cake with candles"/>
          <p:cNvPicPr preferRelativeResize="0"/>
          <p:nvPr/>
        </p:nvPicPr>
        <p:blipFill rotWithShape="1">
          <a:blip r:embed="rId4">
            <a:alphaModFix/>
          </a:blip>
          <a:srcRect/>
          <a:stretch/>
        </p:blipFill>
        <p:spPr>
          <a:xfrm>
            <a:off x="6496059" y="2752533"/>
            <a:ext cx="2884620" cy="3242386"/>
          </a:xfrm>
          <a:prstGeom prst="rect">
            <a:avLst/>
          </a:prstGeom>
          <a:noFill/>
          <a:ln>
            <a:noFill/>
          </a:ln>
        </p:spPr>
      </p:pic>
      <p:sp>
        <p:nvSpPr>
          <p:cNvPr id="198" name="Google Shape;198;p9"/>
          <p:cNvSpPr/>
          <p:nvPr/>
        </p:nvSpPr>
        <p:spPr>
          <a:xfrm>
            <a:off x="6800705" y="3898966"/>
            <a:ext cx="2362490" cy="2203255"/>
          </a:xfrm>
          <a:prstGeom prst="mathMultiply">
            <a:avLst>
              <a:gd name="adj1" fmla="val 23520"/>
            </a:avLst>
          </a:prstGeom>
          <a:solidFill>
            <a:srgbClr val="FF0000"/>
          </a:solidFill>
          <a:ln w="25400" cap="flat" cmpd="sng">
            <a:solidFill>
              <a:srgbClr val="00564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FFFFFF"/>
              </a:solidFill>
              <a:effectLst/>
              <a:uLnTx/>
              <a:uFillTx/>
              <a:latin typeface="Arial"/>
              <a:cs typeface="Arial"/>
              <a:sym typeface="Arial"/>
            </a:endParaRPr>
          </a:p>
        </p:txBody>
      </p:sp>
      <p:sp>
        <p:nvSpPr>
          <p:cNvPr id="2" name="Google Shape;171;p6">
            <a:extLst>
              <a:ext uri="{FF2B5EF4-FFF2-40B4-BE49-F238E27FC236}">
                <a16:creationId xmlns:a16="http://schemas.microsoft.com/office/drawing/2014/main" id="{386FA393-CF52-819F-CE68-98BDCA943DAF}"/>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57936" y="2955876"/>
            <a:ext cx="6868633" cy="140038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Navigating Politics as an Accredited Representative</a:t>
            </a:r>
          </a:p>
        </p:txBody>
      </p:sp>
      <p:sp>
        <p:nvSpPr>
          <p:cNvPr id="5" name="TextBox 4"/>
          <p:cNvSpPr txBox="1"/>
          <p:nvPr/>
        </p:nvSpPr>
        <p:spPr>
          <a:xfrm>
            <a:off x="8208567" y="4356259"/>
            <a:ext cx="3897766" cy="258532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Rob Couture</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Dir., Comms &amp; Public Affairs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VFW Washington Office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Brittany Dymond Murray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Associate Dir., Comms &amp; Public Affairs</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VFW Washington Office</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September 2024 </a:t>
            </a:r>
          </a:p>
        </p:txBody>
      </p:sp>
    </p:spTree>
    <p:extLst>
      <p:ext uri="{BB962C8B-B14F-4D97-AF65-F5344CB8AC3E}">
        <p14:creationId xmlns:p14="http://schemas.microsoft.com/office/powerpoint/2010/main" val="1307898250"/>
      </p:ext>
    </p:extLst>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2"/>
        <p:cNvGrpSpPr/>
        <p:nvPr/>
      </p:nvGrpSpPr>
      <p:grpSpPr>
        <a:xfrm>
          <a:off x="0" y="0"/>
          <a:ext cx="0" cy="0"/>
          <a:chOff x="0" y="0"/>
          <a:chExt cx="0" cy="0"/>
        </a:xfrm>
      </p:grpSpPr>
      <p:sp>
        <p:nvSpPr>
          <p:cNvPr id="204" name="Google Shape;204;p10"/>
          <p:cNvSpPr txBox="1">
            <a:spLocks noGrp="1"/>
          </p:cNvSpPr>
          <p:nvPr>
            <p:ph type="subTitle" idx="1"/>
          </p:nvPr>
        </p:nvSpPr>
        <p:spPr>
          <a:xfrm>
            <a:off x="483080" y="1546226"/>
            <a:ext cx="11231592" cy="481012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i="1" dirty="0">
                <a:latin typeface="Arial"/>
                <a:ea typeface="Arial"/>
                <a:cs typeface="Arial"/>
                <a:sym typeface="Arial"/>
              </a:rPr>
              <a:t>(b) Baseline weight</a:t>
            </a:r>
            <a:endParaRPr sz="2400" dirty="0"/>
          </a:p>
          <a:p>
            <a:pPr marL="742950" lvl="1" indent="-285750">
              <a:lnSpc>
                <a:spcPct val="100000"/>
              </a:lnSpc>
              <a:buSzPts val="2400"/>
              <a:buFont typeface="Arial"/>
              <a:buChar char="•"/>
            </a:pPr>
            <a:r>
              <a:rPr lang="en-US" dirty="0">
                <a:latin typeface="Arial"/>
                <a:ea typeface="Arial"/>
                <a:cs typeface="Arial"/>
                <a:sym typeface="Arial"/>
              </a:rPr>
              <a:t>Clinically documented</a:t>
            </a:r>
            <a:endParaRPr dirty="0"/>
          </a:p>
          <a:p>
            <a:pPr marL="742950" lvl="1" indent="-285750">
              <a:lnSpc>
                <a:spcPct val="100000"/>
              </a:lnSpc>
              <a:buSzPts val="2400"/>
              <a:buFont typeface="Arial"/>
              <a:buChar char="•"/>
            </a:pPr>
            <a:r>
              <a:rPr lang="en-US" dirty="0">
                <a:latin typeface="Arial"/>
                <a:ea typeface="Arial"/>
                <a:cs typeface="Arial"/>
                <a:sym typeface="Arial"/>
              </a:rPr>
              <a:t>2-year period preceding onset of illness </a:t>
            </a:r>
            <a:endParaRPr dirty="0"/>
          </a:p>
          <a:p>
            <a:pPr marL="742950" lvl="1" indent="-285750">
              <a:lnSpc>
                <a:spcPct val="100000"/>
              </a:lnSpc>
              <a:buSzPts val="2400"/>
              <a:buFont typeface="Arial"/>
              <a:buChar char="•"/>
            </a:pPr>
            <a:r>
              <a:rPr lang="en-US" dirty="0">
                <a:latin typeface="Arial"/>
                <a:ea typeface="Arial"/>
                <a:cs typeface="Arial"/>
                <a:sym typeface="Arial"/>
              </a:rPr>
              <a:t>(or weight at most recent discharge physical)</a:t>
            </a:r>
            <a:endParaRPr dirty="0"/>
          </a:p>
          <a:p>
            <a:pPr marL="742950" lvl="1" indent="-285750">
              <a:lnSpc>
                <a:spcPct val="100000"/>
              </a:lnSpc>
              <a:buSzPts val="2400"/>
              <a:buFont typeface="Arial"/>
              <a:buChar char="•"/>
            </a:pPr>
            <a:r>
              <a:rPr lang="en-US" dirty="0">
                <a:highlight>
                  <a:srgbClr val="FFFF00"/>
                </a:highlight>
                <a:latin typeface="Arial"/>
                <a:ea typeface="Arial"/>
                <a:cs typeface="Arial"/>
                <a:sym typeface="Arial"/>
              </a:rPr>
              <a:t>IF not available</a:t>
            </a:r>
            <a:r>
              <a:rPr lang="en-US" dirty="0">
                <a:latin typeface="Arial"/>
                <a:ea typeface="Arial"/>
                <a:cs typeface="Arial"/>
                <a:sym typeface="Arial"/>
              </a:rPr>
              <a:t>, then ideal body weight from Hamwi formula or BMI tables (whichever is most favorable to the Veteran)</a:t>
            </a:r>
            <a:endParaRPr dirty="0"/>
          </a:p>
          <a:p>
            <a:pPr marL="742950" lvl="1" indent="-133350">
              <a:lnSpc>
                <a:spcPct val="100000"/>
              </a:lnSpc>
              <a:buSzPts val="2400"/>
            </a:pPr>
            <a:endParaRPr sz="16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05" name="Google Shape;205;p10"/>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480</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9FB2F7DA-A283-7050-A9A8-1901E59D55B9}"/>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09"/>
        <p:cNvGrpSpPr/>
        <p:nvPr/>
      </p:nvGrpSpPr>
      <p:grpSpPr>
        <a:xfrm>
          <a:off x="0" y="0"/>
          <a:ext cx="0" cy="0"/>
          <a:chOff x="0" y="0"/>
          <a:chExt cx="0" cy="0"/>
        </a:xfrm>
      </p:grpSpPr>
      <p:sp>
        <p:nvSpPr>
          <p:cNvPr id="211" name="Google Shape;211;p11"/>
          <p:cNvSpPr txBox="1">
            <a:spLocks noGrp="1"/>
          </p:cNvSpPr>
          <p:nvPr>
            <p:ph type="subTitle" idx="1"/>
          </p:nvPr>
        </p:nvSpPr>
        <p:spPr>
          <a:xfrm>
            <a:off x="448574" y="1546226"/>
            <a:ext cx="11352362" cy="481012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i="1" dirty="0">
                <a:latin typeface="Arial"/>
                <a:ea typeface="Arial"/>
                <a:cs typeface="Arial"/>
                <a:sym typeface="Arial"/>
              </a:rPr>
              <a:t>(c) Undernutrition</a:t>
            </a:r>
            <a:endParaRPr sz="2400" dirty="0"/>
          </a:p>
          <a:p>
            <a:pPr marL="742950" lvl="1" indent="-285750">
              <a:lnSpc>
                <a:spcPct val="100000"/>
              </a:lnSpc>
              <a:buSzPts val="2400"/>
              <a:buFont typeface="Arial"/>
              <a:buChar char="•"/>
            </a:pPr>
            <a:r>
              <a:rPr lang="en-US" dirty="0">
                <a:latin typeface="Arial"/>
                <a:ea typeface="Arial"/>
                <a:cs typeface="Arial"/>
                <a:sym typeface="Arial"/>
              </a:rPr>
              <a:t>Deficiency resulted from insufficient intake or one or more essential nutrients</a:t>
            </a:r>
            <a:endParaRPr dirty="0"/>
          </a:p>
          <a:p>
            <a:pPr marL="742950" lvl="1" indent="-285750">
              <a:lnSpc>
                <a:spcPct val="100000"/>
              </a:lnSpc>
              <a:buSzPts val="2400"/>
              <a:buFont typeface="Arial"/>
              <a:buChar char="•"/>
            </a:pPr>
            <a:r>
              <a:rPr lang="en-US" dirty="0">
                <a:latin typeface="Arial"/>
                <a:ea typeface="Arial"/>
                <a:cs typeface="Arial"/>
                <a:sym typeface="Arial"/>
              </a:rPr>
              <a:t>OR the inability of the body to absorb, utilize, or retain such nutrients</a:t>
            </a:r>
            <a:endParaRPr dirty="0"/>
          </a:p>
          <a:p>
            <a:pPr marL="742950" lvl="1" indent="-285750">
              <a:lnSpc>
                <a:spcPct val="100000"/>
              </a:lnSpc>
              <a:buSzPts val="2400"/>
              <a:buFont typeface="Arial"/>
              <a:buChar char="•"/>
            </a:pPr>
            <a:r>
              <a:rPr lang="en-US" dirty="0">
                <a:latin typeface="Arial"/>
                <a:ea typeface="Arial"/>
                <a:cs typeface="Arial"/>
                <a:sym typeface="Arial"/>
              </a:rPr>
              <a:t>Characterized by failure of the body to maintain normal organ functions and healthy tissues</a:t>
            </a:r>
            <a:endParaRPr dirty="0"/>
          </a:p>
          <a:p>
            <a:pPr marL="742950" lvl="1" indent="-285750">
              <a:lnSpc>
                <a:spcPct val="100000"/>
              </a:lnSpc>
              <a:buSzPts val="2400"/>
              <a:buFont typeface="Arial"/>
              <a:buChar char="•"/>
            </a:pPr>
            <a:r>
              <a:rPr lang="en-US" dirty="0">
                <a:latin typeface="Arial"/>
                <a:ea typeface="Arial"/>
                <a:cs typeface="Arial"/>
                <a:sym typeface="Arial"/>
              </a:rPr>
              <a:t>Loss of subcutaneous tissue, edema, peripheral neuropathy, muscle wasting, weakness, abdominal distension, ascites, and BMI &lt; normal range</a:t>
            </a:r>
            <a:endParaRPr dirty="0"/>
          </a:p>
          <a:p>
            <a:pPr marL="742950" lvl="1" indent="-133350">
              <a:lnSpc>
                <a:spcPct val="100000"/>
              </a:lnSpc>
              <a:buSzPts val="2400"/>
            </a:pPr>
            <a:endParaRPr sz="16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12" name="Google Shape;212;p11"/>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B720079C-9B5E-9FF7-44DA-2F3CDA1E5EB2}"/>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16"/>
        <p:cNvGrpSpPr/>
        <p:nvPr/>
      </p:nvGrpSpPr>
      <p:grpSpPr>
        <a:xfrm>
          <a:off x="0" y="0"/>
          <a:ext cx="0" cy="0"/>
          <a:chOff x="0" y="0"/>
          <a:chExt cx="0" cy="0"/>
        </a:xfrm>
      </p:grpSpPr>
      <p:sp>
        <p:nvSpPr>
          <p:cNvPr id="218" name="Google Shape;218;p12"/>
          <p:cNvSpPr txBox="1">
            <a:spLocks noGrp="1"/>
          </p:cNvSpPr>
          <p:nvPr>
            <p:ph type="subTitle" idx="1"/>
          </p:nvPr>
        </p:nvSpPr>
        <p:spPr>
          <a:xfrm>
            <a:off x="422694" y="1546226"/>
            <a:ext cx="11335110" cy="1206306"/>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 – let’s give BMI a try (you do not have to share with anyone)</a:t>
            </a:r>
            <a:endParaRPr sz="24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a:p>
            <a:pPr marL="285750" indent="-133350">
              <a:lnSpc>
                <a:spcPct val="100000"/>
              </a:lnSpc>
              <a:buSzPts val="2400"/>
            </a:pPr>
            <a:endParaRPr sz="1800" dirty="0"/>
          </a:p>
        </p:txBody>
      </p:sp>
      <p:sp>
        <p:nvSpPr>
          <p:cNvPr id="219" name="Google Shape;219;p12"/>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482</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20" name="Google Shape;220;p12" descr="A qr code on a white background&#10;&#10;Description automatically generated"/>
          <p:cNvPicPr preferRelativeResize="0"/>
          <p:nvPr/>
        </p:nvPicPr>
        <p:blipFill rotWithShape="1">
          <a:blip r:embed="rId3">
            <a:alphaModFix/>
          </a:blip>
          <a:srcRect/>
          <a:stretch/>
        </p:blipFill>
        <p:spPr>
          <a:xfrm>
            <a:off x="6802293" y="3239230"/>
            <a:ext cx="2724295" cy="2724295"/>
          </a:xfrm>
          <a:prstGeom prst="rect">
            <a:avLst/>
          </a:prstGeom>
          <a:noFill/>
          <a:ln>
            <a:noFill/>
          </a:ln>
        </p:spPr>
      </p:pic>
      <p:pic>
        <p:nvPicPr>
          <p:cNvPr id="221" name="Google Shape;221;p12" descr="A close-up of a chart&#10;&#10;Description automatically generated"/>
          <p:cNvPicPr preferRelativeResize="0"/>
          <p:nvPr/>
        </p:nvPicPr>
        <p:blipFill rotWithShape="1">
          <a:blip r:embed="rId4">
            <a:alphaModFix/>
          </a:blip>
          <a:srcRect/>
          <a:stretch/>
        </p:blipFill>
        <p:spPr>
          <a:xfrm>
            <a:off x="1817135" y="2838707"/>
            <a:ext cx="4605032" cy="3389815"/>
          </a:xfrm>
          <a:prstGeom prst="rect">
            <a:avLst/>
          </a:prstGeom>
          <a:noFill/>
          <a:ln>
            <a:noFill/>
          </a:ln>
        </p:spPr>
      </p:pic>
      <p:sp>
        <p:nvSpPr>
          <p:cNvPr id="2" name="Google Shape;171;p6">
            <a:extLst>
              <a:ext uri="{FF2B5EF4-FFF2-40B4-BE49-F238E27FC236}">
                <a16:creationId xmlns:a16="http://schemas.microsoft.com/office/drawing/2014/main" id="{A4A5638D-9E26-0DFE-E3F4-FE3803401D34}"/>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25"/>
        <p:cNvGrpSpPr/>
        <p:nvPr/>
      </p:nvGrpSpPr>
      <p:grpSpPr>
        <a:xfrm>
          <a:off x="0" y="0"/>
          <a:ext cx="0" cy="0"/>
          <a:chOff x="0" y="0"/>
          <a:chExt cx="0" cy="0"/>
        </a:xfrm>
      </p:grpSpPr>
      <p:sp>
        <p:nvSpPr>
          <p:cNvPr id="227" name="Google Shape;227;p13"/>
          <p:cNvSpPr txBox="1">
            <a:spLocks noGrp="1"/>
          </p:cNvSpPr>
          <p:nvPr>
            <p:ph type="subTitle" idx="1"/>
          </p:nvPr>
        </p:nvSpPr>
        <p:spPr>
          <a:xfrm>
            <a:off x="534838" y="1546226"/>
            <a:ext cx="11197087" cy="481012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Part IV Sections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 4.112 revised</a:t>
            </a:r>
            <a:endParaRPr sz="2400" dirty="0"/>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i="1" dirty="0">
                <a:latin typeface="Arial"/>
                <a:ea typeface="Arial"/>
                <a:cs typeface="Arial"/>
                <a:sym typeface="Arial"/>
              </a:rPr>
              <a:t>(d) Nutritional support</a:t>
            </a:r>
            <a:endParaRPr sz="2400" dirty="0"/>
          </a:p>
          <a:p>
            <a:pPr marL="742950" lvl="1" indent="-285750">
              <a:lnSpc>
                <a:spcPct val="100000"/>
              </a:lnSpc>
              <a:buSzPts val="2400"/>
              <a:buFont typeface="Arial"/>
              <a:buChar char="•"/>
            </a:pPr>
            <a:r>
              <a:rPr lang="en-US" dirty="0">
                <a:latin typeface="Arial"/>
                <a:ea typeface="Arial"/>
                <a:cs typeface="Arial"/>
                <a:sym typeface="Arial"/>
              </a:rPr>
              <a:t>1 – TPN (total parenteral nutrition) or hyperalimentation</a:t>
            </a:r>
            <a:endParaRPr dirty="0"/>
          </a:p>
          <a:p>
            <a:pPr marL="1200150" lvl="2" indent="-285750">
              <a:lnSpc>
                <a:spcPct val="100000"/>
              </a:lnSpc>
              <a:buSzPts val="2400"/>
              <a:buFont typeface="Arial"/>
              <a:buChar char="•"/>
            </a:pPr>
            <a:r>
              <a:rPr lang="en-US" sz="2400" dirty="0">
                <a:latin typeface="Arial"/>
                <a:ea typeface="Arial"/>
                <a:cs typeface="Arial"/>
                <a:sym typeface="Arial"/>
              </a:rPr>
              <a:t>Bypasses normal digestion in stomach and bowel</a:t>
            </a:r>
            <a:endParaRPr sz="2400" dirty="0">
              <a:latin typeface="Arial"/>
              <a:ea typeface="Arial"/>
              <a:cs typeface="Arial"/>
              <a:sym typeface="Arial"/>
            </a:endParaRPr>
          </a:p>
          <a:p>
            <a:pPr marL="742950" lvl="1" indent="-285750">
              <a:lnSpc>
                <a:spcPct val="100000"/>
              </a:lnSpc>
              <a:buSzPts val="2400"/>
              <a:buFont typeface="Arial"/>
              <a:buChar char="•"/>
            </a:pPr>
            <a:r>
              <a:rPr lang="en-US" dirty="0">
                <a:latin typeface="Arial"/>
                <a:ea typeface="Arial"/>
                <a:cs typeface="Arial"/>
                <a:sym typeface="Arial"/>
              </a:rPr>
              <a:t>2 – Assisted enteral nutrition </a:t>
            </a:r>
            <a:endParaRPr dirty="0"/>
          </a:p>
          <a:p>
            <a:pPr marL="1200150" lvl="2" indent="-285750">
              <a:lnSpc>
                <a:spcPct val="100000"/>
              </a:lnSpc>
              <a:buSzPts val="2400"/>
              <a:buFont typeface="Arial"/>
              <a:buChar char="•"/>
            </a:pPr>
            <a:r>
              <a:rPr lang="en-US" sz="2400" dirty="0">
                <a:latin typeface="Arial"/>
                <a:ea typeface="Arial"/>
                <a:cs typeface="Arial"/>
                <a:sym typeface="Arial"/>
              </a:rPr>
              <a:t>Delivered into the stomach or bowel through flexible feeding tube</a:t>
            </a:r>
            <a:endParaRPr sz="2400" dirty="0"/>
          </a:p>
          <a:p>
            <a:pPr marL="1657350" lvl="3" indent="-285750">
              <a:lnSpc>
                <a:spcPct val="100000"/>
              </a:lnSpc>
              <a:buSzPts val="2400"/>
              <a:buFont typeface="Arial"/>
              <a:buChar char="•"/>
            </a:pPr>
            <a:r>
              <a:rPr lang="en-US" sz="2400" dirty="0">
                <a:latin typeface="Arial"/>
                <a:ea typeface="Arial"/>
                <a:cs typeface="Arial"/>
                <a:sym typeface="Arial"/>
              </a:rPr>
              <a:t>Percutaneous endoscopic gastrostomy = goes into abdominal wall</a:t>
            </a:r>
            <a:endParaRPr sz="2400" dirty="0"/>
          </a:p>
          <a:p>
            <a:pPr marL="1657350" lvl="3" indent="-285750">
              <a:lnSpc>
                <a:spcPct val="100000"/>
              </a:lnSpc>
              <a:buSzPts val="2400"/>
              <a:buFont typeface="Arial"/>
              <a:buChar char="•"/>
            </a:pPr>
            <a:r>
              <a:rPr lang="en-US" sz="2400" dirty="0">
                <a:latin typeface="Arial"/>
                <a:ea typeface="Arial"/>
                <a:cs typeface="Arial"/>
                <a:sym typeface="Arial"/>
              </a:rPr>
              <a:t>OR nasogastric or nasoenteral = inserted through nose</a:t>
            </a:r>
            <a:endParaRPr sz="2400" dirty="0"/>
          </a:p>
          <a:p>
            <a:pPr marL="1200150" lvl="2" indent="-133350">
              <a:lnSpc>
                <a:spcPct val="100000"/>
              </a:lnSpc>
              <a:buSzPts val="2400"/>
            </a:pPr>
            <a:endParaRPr sz="1200" dirty="0">
              <a:latin typeface="Arial"/>
              <a:ea typeface="Arial"/>
              <a:cs typeface="Arial"/>
              <a:sym typeface="Arial"/>
            </a:endParaRPr>
          </a:p>
          <a:p>
            <a:pPr marL="742950" lvl="1" indent="-133350">
              <a:lnSpc>
                <a:spcPct val="100000"/>
              </a:lnSpc>
              <a:buSzPts val="2400"/>
            </a:pPr>
            <a:endParaRPr sz="16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28" name="Google Shape;228;p13"/>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483</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8B924BEE-8738-35E1-2B9C-21241EF3CFE3}"/>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2"/>
        <p:cNvGrpSpPr/>
        <p:nvPr/>
      </p:nvGrpSpPr>
      <p:grpSpPr>
        <a:xfrm>
          <a:off x="0" y="0"/>
          <a:ext cx="0" cy="0"/>
          <a:chOff x="0" y="0"/>
          <a:chExt cx="0" cy="0"/>
        </a:xfrm>
      </p:grpSpPr>
      <p:sp>
        <p:nvSpPr>
          <p:cNvPr id="234" name="Google Shape;234;p14"/>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484</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35" name="Google Shape;235;p14" descr="A person with a heart and catheter&#10;&#10;Description automatically generated"/>
          <p:cNvPicPr preferRelativeResize="0"/>
          <p:nvPr/>
        </p:nvPicPr>
        <p:blipFill rotWithShape="1">
          <a:blip r:embed="rId3">
            <a:alphaModFix/>
          </a:blip>
          <a:srcRect/>
          <a:stretch/>
        </p:blipFill>
        <p:spPr>
          <a:xfrm>
            <a:off x="3437732" y="1422646"/>
            <a:ext cx="5316537" cy="4927109"/>
          </a:xfrm>
          <a:prstGeom prst="rect">
            <a:avLst/>
          </a:prstGeom>
          <a:noFill/>
          <a:ln>
            <a:noFill/>
          </a:ln>
        </p:spPr>
      </p:pic>
      <p:sp>
        <p:nvSpPr>
          <p:cNvPr id="2" name="Google Shape;171;p6">
            <a:extLst>
              <a:ext uri="{FF2B5EF4-FFF2-40B4-BE49-F238E27FC236}">
                <a16:creationId xmlns:a16="http://schemas.microsoft.com/office/drawing/2014/main" id="{E79490B9-C932-CCC7-3B93-1683642DA5C3}"/>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39"/>
        <p:cNvGrpSpPr/>
        <p:nvPr/>
      </p:nvGrpSpPr>
      <p:grpSpPr>
        <a:xfrm>
          <a:off x="0" y="0"/>
          <a:ext cx="0" cy="0"/>
          <a:chOff x="0" y="0"/>
          <a:chExt cx="0" cy="0"/>
        </a:xfrm>
      </p:grpSpPr>
      <p:sp>
        <p:nvSpPr>
          <p:cNvPr id="241" name="Google Shape;241;p15"/>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485</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42" name="Google Shape;242;p15" descr="A close up of a dog's face&#10;&#10;Description automatically generated"/>
          <p:cNvPicPr preferRelativeResize="0"/>
          <p:nvPr/>
        </p:nvPicPr>
        <p:blipFill rotWithShape="1">
          <a:blip r:embed="rId3">
            <a:alphaModFix/>
          </a:blip>
          <a:srcRect/>
          <a:stretch/>
        </p:blipFill>
        <p:spPr>
          <a:xfrm>
            <a:off x="2986050" y="2254250"/>
            <a:ext cx="6019800" cy="3263900"/>
          </a:xfrm>
          <a:prstGeom prst="rect">
            <a:avLst/>
          </a:prstGeom>
          <a:noFill/>
          <a:ln>
            <a:noFill/>
          </a:ln>
        </p:spPr>
      </p:pic>
      <p:sp>
        <p:nvSpPr>
          <p:cNvPr id="2" name="Google Shape;171;p6">
            <a:extLst>
              <a:ext uri="{FF2B5EF4-FFF2-40B4-BE49-F238E27FC236}">
                <a16:creationId xmlns:a16="http://schemas.microsoft.com/office/drawing/2014/main" id="{EBB58908-66A2-FF57-B8DF-8331470AA35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46"/>
        <p:cNvGrpSpPr/>
        <p:nvPr/>
      </p:nvGrpSpPr>
      <p:grpSpPr>
        <a:xfrm>
          <a:off x="0" y="0"/>
          <a:ext cx="0" cy="0"/>
          <a:chOff x="0" y="0"/>
          <a:chExt cx="0" cy="0"/>
        </a:xfrm>
      </p:grpSpPr>
      <p:sp>
        <p:nvSpPr>
          <p:cNvPr id="248" name="Google Shape;248;p16"/>
          <p:cNvSpPr txBox="1">
            <a:spLocks noGrp="1"/>
          </p:cNvSpPr>
          <p:nvPr>
            <p:ph type="subTitle" idx="1"/>
          </p:nvPr>
        </p:nvSpPr>
        <p:spPr>
          <a:xfrm>
            <a:off x="491706" y="1546226"/>
            <a:ext cx="11240219" cy="481012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Deletions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7305 – Duodenal ulcers</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7306 –Marginal gastrojejunal ulcers</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7316 – Cholecystitis, chronic</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7321 - Amebiasis</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7322 –Dysentery, bacillary</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7324 – Distomiasis, intestinal or hepatic</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7339 – Hernia, ventral, postoperative</a:t>
            </a:r>
            <a:endParaRPr sz="1800"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7340 – Hernia, femoral</a:t>
            </a:r>
            <a:endParaRPr sz="1800" dirty="0"/>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49" name="Google Shape;249;p16"/>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486</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F6F83B02-7A6D-434F-F0EF-A44A76DCEF6B}"/>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53"/>
        <p:cNvGrpSpPr/>
        <p:nvPr/>
      </p:nvGrpSpPr>
      <p:grpSpPr>
        <a:xfrm>
          <a:off x="0" y="0"/>
          <a:ext cx="0" cy="0"/>
          <a:chOff x="0" y="0"/>
          <a:chExt cx="0" cy="0"/>
        </a:xfrm>
      </p:grpSpPr>
      <p:sp>
        <p:nvSpPr>
          <p:cNvPr id="255" name="Google Shape;255;p17"/>
          <p:cNvSpPr txBox="1">
            <a:spLocks noGrp="1"/>
          </p:cNvSpPr>
          <p:nvPr>
            <p:ph type="subTitle" idx="1"/>
          </p:nvPr>
        </p:nvSpPr>
        <p:spPr>
          <a:xfrm>
            <a:off x="517585" y="1546226"/>
            <a:ext cx="11222965" cy="481012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Additions</a:t>
            </a:r>
            <a:endParaRPr sz="2400" dirty="0">
              <a:solidFill>
                <a:srgbClr val="FF0000"/>
              </a:solidFill>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7206 – Gastroesophageal reflux disease (GERD)</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7207 – Barrett’s esophagus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7303 – Chronic complications of upper gastrointestinal surgery</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7350 – Liver abscess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7352 – Pancreas transplant</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7355 – Celiac disease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7356 – Gastrointestinal dysmotility syndrome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7357 – Post pancreatectomy syndrome</a:t>
            </a:r>
            <a:endParaRPr dirty="0"/>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56" name="Google Shape;256;p17"/>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487</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785EA575-3225-D430-2265-14F411FE9F2E}"/>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0"/>
        <p:cNvGrpSpPr/>
        <p:nvPr/>
      </p:nvGrpSpPr>
      <p:grpSpPr>
        <a:xfrm>
          <a:off x="0" y="0"/>
          <a:ext cx="0" cy="0"/>
          <a:chOff x="0" y="0"/>
          <a:chExt cx="0" cy="0"/>
        </a:xfrm>
      </p:grpSpPr>
      <p:sp>
        <p:nvSpPr>
          <p:cNvPr id="262" name="Google Shape;262;p18"/>
          <p:cNvSpPr txBox="1">
            <a:spLocks noGrp="1"/>
          </p:cNvSpPr>
          <p:nvPr>
            <p:ph type="subTitle" idx="1"/>
          </p:nvPr>
        </p:nvSpPr>
        <p:spPr>
          <a:xfrm>
            <a:off x="534838" y="1546226"/>
            <a:ext cx="1117120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Revisions</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7200 – Esophagus, stricture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7205 – Esophagus, diverticulum of, acquired</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7301 – Peritoneum, adhesions of, due to surgery, trauma, disease, or infection</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7304 – Peptic Ulcer Disease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7307 – Gastritis, chronic</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7308 – Post gastrectomy syndrome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7309 – Stomach, stenosis of</a:t>
            </a:r>
            <a:endParaRPr dirty="0"/>
          </a:p>
          <a:p>
            <a:pPr marL="285750" indent="-133350">
              <a:lnSpc>
                <a:spcPct val="100000"/>
              </a:lnSpc>
              <a:buSzPts val="2400"/>
            </a:pPr>
            <a:endParaRPr sz="18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63" name="Google Shape;263;p18"/>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488</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93B87C96-83D2-3A58-D1D3-14DD84161C12}"/>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67"/>
        <p:cNvGrpSpPr/>
        <p:nvPr/>
      </p:nvGrpSpPr>
      <p:grpSpPr>
        <a:xfrm>
          <a:off x="0" y="0"/>
          <a:ext cx="0" cy="0"/>
          <a:chOff x="0" y="0"/>
          <a:chExt cx="0" cy="0"/>
        </a:xfrm>
      </p:grpSpPr>
      <p:sp>
        <p:nvSpPr>
          <p:cNvPr id="269" name="Google Shape;269;p19"/>
          <p:cNvSpPr txBox="1">
            <a:spLocks noGrp="1"/>
          </p:cNvSpPr>
          <p:nvPr>
            <p:ph type="subTitle" idx="1"/>
          </p:nvPr>
        </p:nvSpPr>
        <p:spPr>
          <a:xfrm>
            <a:off x="508958" y="1546226"/>
            <a:ext cx="1115395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Revisions (Cont’d)</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7310 – Stomach, injury of, residuals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7312 – Cirrhosis of the liver</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7314 – Chronic biliary tract disease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7315 – Cholelithiasis, chronic</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7317 – Gallbladder, injury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7318 – Cholecystectomy (gallbladder removal), complications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7319 – Irritable Bowel Syndrome (IBS)</a:t>
            </a:r>
            <a:endParaRPr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70" name="Google Shape;270;p19"/>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489</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FA847871-F2D1-91D0-5F6A-A553FCE7D898}"/>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0" y="649344"/>
            <a:ext cx="6498771" cy="550806"/>
          </a:xfrm>
        </p:spPr>
        <p:txBody>
          <a:bodyPr>
            <a:normAutofit fontScale="90000"/>
          </a:bodyPr>
          <a:lstStyle/>
          <a:p>
            <a:r>
              <a:rPr lang="en-US" sz="4000" dirty="0">
                <a:latin typeface="Times New Roman" panose="02020603050405020304" pitchFamily="18" charset="0"/>
                <a:cs typeface="Times New Roman" panose="02020603050405020304" pitchFamily="18" charset="0"/>
              </a:rPr>
              <a:t>The VFW and Politics</a:t>
            </a:r>
          </a:p>
        </p:txBody>
      </p:sp>
      <p:sp>
        <p:nvSpPr>
          <p:cNvPr id="7" name="Content Placeholder 1"/>
          <p:cNvSpPr txBox="1">
            <a:spLocks/>
          </p:cNvSpPr>
          <p:nvPr/>
        </p:nvSpPr>
        <p:spPr>
          <a:xfrm>
            <a:off x="1402344" y="1200150"/>
            <a:ext cx="5665049" cy="5538626"/>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 VFW is a congressionally-chartered, Veteran Service Organization that engages in non-partisan legislative advocacy.</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All politics is local!</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Members of Congress want to hear from their veteran constituents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Share your experience, but </a:t>
            </a:r>
          </a:p>
          <a:p>
            <a:pPr marL="68421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know the VFW’s stance</a:t>
            </a:r>
          </a:p>
          <a:p>
            <a:pPr marL="684213"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05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Campaign Season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Get Out the Vote</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 your civic duty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Know your right and left limits</a:t>
            </a: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7067393" y="1526721"/>
            <a:ext cx="3897243" cy="4829629"/>
          </a:xfrm>
          <a:prstGeom prst="rect">
            <a:avLst/>
          </a:prstGeom>
        </p:spPr>
      </p:pic>
    </p:spTree>
    <p:extLst>
      <p:ext uri="{BB962C8B-B14F-4D97-AF65-F5344CB8AC3E}">
        <p14:creationId xmlns:p14="http://schemas.microsoft.com/office/powerpoint/2010/main" val="2673390512"/>
      </p:ext>
    </p:extLst>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74"/>
        <p:cNvGrpSpPr/>
        <p:nvPr/>
      </p:nvGrpSpPr>
      <p:grpSpPr>
        <a:xfrm>
          <a:off x="0" y="0"/>
          <a:ext cx="0" cy="0"/>
          <a:chOff x="0" y="0"/>
          <a:chExt cx="0" cy="0"/>
        </a:xfrm>
      </p:grpSpPr>
      <p:sp>
        <p:nvSpPr>
          <p:cNvPr id="276" name="Google Shape;276;p20"/>
          <p:cNvSpPr txBox="1">
            <a:spLocks noGrp="1"/>
          </p:cNvSpPr>
          <p:nvPr>
            <p:ph type="subTitle" idx="1"/>
          </p:nvPr>
        </p:nvSpPr>
        <p:spPr>
          <a:xfrm>
            <a:off x="517586" y="1546226"/>
            <a:ext cx="1120571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Revisions (Cont’d)</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7323 – Colitis, ulcerative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7325 – Enteritis, chronic</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7326 – Crohn's disease or undifferentiated form inflammatory bowel disease</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7327 – Diverticulitis and diverticulosis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7328 – Intestine, small, resection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7329 – Intestine, large, resection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7330 – Intestinal fistulous disease, external</a:t>
            </a:r>
            <a:endParaRPr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77" name="Google Shape;277;p20"/>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490</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E51DE5C2-1A13-7336-2002-7C39CCEB414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1"/>
        <p:cNvGrpSpPr/>
        <p:nvPr/>
      </p:nvGrpSpPr>
      <p:grpSpPr>
        <a:xfrm>
          <a:off x="0" y="0"/>
          <a:ext cx="0" cy="0"/>
          <a:chOff x="0" y="0"/>
          <a:chExt cx="0" cy="0"/>
        </a:xfrm>
      </p:grpSpPr>
      <p:sp>
        <p:nvSpPr>
          <p:cNvPr id="283" name="Google Shape;283;p21"/>
          <p:cNvSpPr txBox="1">
            <a:spLocks noGrp="1"/>
          </p:cNvSpPr>
          <p:nvPr>
            <p:ph type="subTitle" idx="1"/>
          </p:nvPr>
        </p:nvSpPr>
        <p:spPr>
          <a:xfrm>
            <a:off x="595223" y="1546226"/>
            <a:ext cx="11110821" cy="4677293"/>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Revisions (Cont’d)</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7332 – Rectum and anus, impairment of sphincter control</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7333 – Rectum and anus, stricture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7334 – Rectum, prolapse of</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7335 – Ano, fistula in, including anorectal fistula and anorectal abscesses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7336 – Hemorrhoids, external or internal</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7337 – Pruritus ani (anal itching)</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7338 – Hernia, including femoral, inguinal, umbilical, ventral, incisional, or other </a:t>
            </a:r>
            <a:r>
              <a:rPr lang="en-US" sz="1800" dirty="0">
                <a:solidFill>
                  <a:srgbClr val="FF0000"/>
                </a:solidFill>
                <a:latin typeface="Arial"/>
                <a:ea typeface="Arial"/>
                <a:cs typeface="Arial"/>
                <a:sym typeface="Arial"/>
              </a:rPr>
              <a:t>(not including hiatal)</a:t>
            </a:r>
            <a:endParaRPr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84" name="Google Shape;284;p21"/>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00EBDD72-451A-6A66-D09D-3E53B162902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88"/>
        <p:cNvGrpSpPr/>
        <p:nvPr/>
      </p:nvGrpSpPr>
      <p:grpSpPr>
        <a:xfrm>
          <a:off x="0" y="0"/>
          <a:ext cx="0" cy="0"/>
          <a:chOff x="0" y="0"/>
          <a:chExt cx="0" cy="0"/>
        </a:xfrm>
      </p:grpSpPr>
      <p:sp>
        <p:nvSpPr>
          <p:cNvPr id="290" name="Google Shape;290;p22"/>
          <p:cNvSpPr txBox="1">
            <a:spLocks noGrp="1"/>
          </p:cNvSpPr>
          <p:nvPr>
            <p:ph type="subTitle" idx="1"/>
          </p:nvPr>
        </p:nvSpPr>
        <p:spPr>
          <a:xfrm>
            <a:off x="552091" y="1546226"/>
            <a:ext cx="11222965"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Revisions (Cont’d)</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7344 – Benign neoplasms, exclusive of skin growths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7345 – Chronic liver disease without cirrhosis</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7346 – Hiatal hernia and paraesophageal hernia</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7347 – Pancreatitis, chronic</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7348 – Vagotomy with pyloroplasty or gastroenterostomy</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7351 – Liver transplant</a:t>
            </a:r>
            <a:endParaRPr dirty="0"/>
          </a:p>
          <a:p>
            <a:pPr marL="285750" indent="-133350">
              <a:lnSpc>
                <a:spcPct val="100000"/>
              </a:lnSpc>
              <a:buSzPts val="2400"/>
            </a:pPr>
            <a:endParaRPr sz="1800" dirty="0">
              <a:latin typeface="Arial"/>
              <a:ea typeface="Arial"/>
              <a:cs typeface="Arial"/>
              <a:sym typeface="Arial"/>
            </a:endParaRPr>
          </a:p>
          <a:p>
            <a:pPr marL="285750" indent="-285750">
              <a:lnSpc>
                <a:spcPct val="100000"/>
              </a:lnSpc>
              <a:buSzPts val="2400"/>
              <a:buFont typeface="Arial"/>
              <a:buChar char="•"/>
            </a:pPr>
            <a:r>
              <a:rPr lang="en-US" sz="1800" dirty="0">
                <a:latin typeface="Arial"/>
                <a:ea typeface="Arial"/>
                <a:cs typeface="Arial"/>
                <a:sym typeface="Arial"/>
              </a:rPr>
              <a:t>7354 – Hepatitis C (or non-A, non-B hepatitis)</a:t>
            </a:r>
            <a:endParaRPr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291" name="Google Shape;291;p22"/>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492</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4CB672E0-9D16-636E-6A4C-D02F8FFF3775}"/>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5"/>
        <p:cNvGrpSpPr/>
        <p:nvPr/>
      </p:nvGrpSpPr>
      <p:grpSpPr>
        <a:xfrm>
          <a:off x="0" y="0"/>
          <a:ext cx="0" cy="0"/>
          <a:chOff x="0" y="0"/>
          <a:chExt cx="0" cy="0"/>
        </a:xfrm>
      </p:grpSpPr>
      <p:sp>
        <p:nvSpPr>
          <p:cNvPr id="296" name="Google Shape;296;p23"/>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dk1"/>
                </a:solidFill>
                <a:latin typeface="Arial"/>
                <a:ea typeface="Arial"/>
                <a:cs typeface="Arial"/>
                <a:sym typeface="Arial"/>
              </a:rPr>
              <a:t>Let’s take a break</a:t>
            </a:r>
            <a:endParaRPr dirty="0"/>
          </a:p>
          <a:p>
            <a:pPr marL="0" indent="0" algn="ctr">
              <a:lnSpc>
                <a:spcPct val="100000"/>
              </a:lnSpc>
              <a:spcBef>
                <a:spcPts val="700"/>
              </a:spcBef>
              <a:buSzPts val="2400"/>
            </a:pPr>
            <a:endParaRPr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sp>
        <p:nvSpPr>
          <p:cNvPr id="297" name="Google Shape;297;p23"/>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493</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298" name="Google Shape;298;p23" descr="Cups of coffee"/>
          <p:cNvPicPr preferRelativeResize="0"/>
          <p:nvPr/>
        </p:nvPicPr>
        <p:blipFill rotWithShape="1">
          <a:blip r:embed="rId3">
            <a:alphaModFix/>
          </a:blip>
          <a:srcRect/>
          <a:stretch/>
        </p:blipFill>
        <p:spPr>
          <a:xfrm>
            <a:off x="4559060" y="3302565"/>
            <a:ext cx="2913554" cy="1942182"/>
          </a:xfrm>
          <a:prstGeom prst="rect">
            <a:avLst/>
          </a:prstGeom>
          <a:noFill/>
          <a:ln>
            <a:noFill/>
          </a:ln>
        </p:spPr>
      </p:pic>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2"/>
        <p:cNvGrpSpPr/>
        <p:nvPr/>
      </p:nvGrpSpPr>
      <p:grpSpPr>
        <a:xfrm>
          <a:off x="0" y="0"/>
          <a:ext cx="0" cy="0"/>
          <a:chOff x="0" y="0"/>
          <a:chExt cx="0" cy="0"/>
        </a:xfrm>
      </p:grpSpPr>
      <p:sp>
        <p:nvSpPr>
          <p:cNvPr id="304" name="Google Shape;304;p24"/>
          <p:cNvSpPr txBox="1">
            <a:spLocks noGrp="1"/>
          </p:cNvSpPr>
          <p:nvPr>
            <p:ph type="subTitle" idx="1"/>
          </p:nvPr>
        </p:nvSpPr>
        <p:spPr>
          <a:xfrm>
            <a:off x="500332" y="1546226"/>
            <a:ext cx="1109357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Let’s Dive In!</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What do you see as the most relevant of the changes we discussed before the break?</a:t>
            </a:r>
            <a:endParaRPr sz="2400" dirty="0"/>
          </a:p>
          <a:p>
            <a:pPr marL="285750" indent="-133350">
              <a:lnSpc>
                <a:spcPct val="100000"/>
              </a:lnSpc>
              <a:buSzPts val="2400"/>
            </a:pPr>
            <a:endParaRPr sz="2400" dirty="0">
              <a:latin typeface="Arial"/>
              <a:ea typeface="Arial"/>
              <a:cs typeface="Arial"/>
              <a:sym typeface="Arial"/>
            </a:endParaRPr>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Do you have any current clients that will be greatly benefited?</a:t>
            </a:r>
            <a:endParaRPr sz="2400" dirty="0"/>
          </a:p>
          <a:p>
            <a:pPr marL="285750" indent="-133350">
              <a:lnSpc>
                <a:spcPct val="100000"/>
              </a:lnSpc>
              <a:buSzPts val="2400"/>
            </a:pPr>
            <a:endParaRPr sz="2400" dirty="0">
              <a:latin typeface="Arial"/>
              <a:ea typeface="Arial"/>
              <a:cs typeface="Arial"/>
              <a:sym typeface="Arial"/>
            </a:endParaRPr>
          </a:p>
          <a:p>
            <a:pPr marL="285750" indent="-133350">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400" dirty="0">
                <a:latin typeface="Arial"/>
                <a:ea typeface="Arial"/>
                <a:cs typeface="Arial"/>
                <a:sym typeface="Arial"/>
              </a:rPr>
              <a:t>Do you have any current clients that you think will be harmed in any way?  Why?</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05" name="Google Shape;305;p24"/>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494</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0430C343-07AE-2685-7902-DCFAF8B4EB7E}"/>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09"/>
        <p:cNvGrpSpPr/>
        <p:nvPr/>
      </p:nvGrpSpPr>
      <p:grpSpPr>
        <a:xfrm>
          <a:off x="0" y="0"/>
          <a:ext cx="0" cy="0"/>
          <a:chOff x="0" y="0"/>
          <a:chExt cx="0" cy="0"/>
        </a:xfrm>
      </p:grpSpPr>
      <p:sp>
        <p:nvSpPr>
          <p:cNvPr id="311" name="Google Shape;311;p25"/>
          <p:cNvSpPr txBox="1">
            <a:spLocks noGrp="1"/>
          </p:cNvSpPr>
          <p:nvPr>
            <p:ph type="subTitle" idx="1"/>
          </p:nvPr>
        </p:nvSpPr>
        <p:spPr>
          <a:xfrm>
            <a:off x="1754188" y="1546226"/>
            <a:ext cx="8523287"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12" name="Google Shape;312;p25"/>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495</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313" name="Google Shape;313;p25" descr="View of the Great Pyramid Complex of Giza in Egypt"/>
          <p:cNvPicPr preferRelativeResize="0"/>
          <p:nvPr/>
        </p:nvPicPr>
        <p:blipFill rotWithShape="1">
          <a:blip r:embed="rId3">
            <a:alphaModFix/>
          </a:blip>
          <a:srcRect/>
          <a:stretch/>
        </p:blipFill>
        <p:spPr>
          <a:xfrm>
            <a:off x="3050050" y="2108200"/>
            <a:ext cx="6091900" cy="4063250"/>
          </a:xfrm>
          <a:prstGeom prst="rect">
            <a:avLst/>
          </a:prstGeom>
          <a:noFill/>
          <a:ln>
            <a:noFill/>
          </a:ln>
        </p:spPr>
      </p:pic>
      <p:sp>
        <p:nvSpPr>
          <p:cNvPr id="2" name="Google Shape;171;p6">
            <a:extLst>
              <a:ext uri="{FF2B5EF4-FFF2-40B4-BE49-F238E27FC236}">
                <a16:creationId xmlns:a16="http://schemas.microsoft.com/office/drawing/2014/main" id="{D9873D6C-F828-3116-9997-509EE9942F0C}"/>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7"/>
        <p:cNvGrpSpPr/>
        <p:nvPr/>
      </p:nvGrpSpPr>
      <p:grpSpPr>
        <a:xfrm>
          <a:off x="0" y="0"/>
          <a:ext cx="0" cy="0"/>
          <a:chOff x="0" y="0"/>
          <a:chExt cx="0" cy="0"/>
        </a:xfrm>
      </p:grpSpPr>
      <p:sp>
        <p:nvSpPr>
          <p:cNvPr id="319" name="Google Shape;319;p26"/>
          <p:cNvSpPr txBox="1">
            <a:spLocks noGrp="1"/>
          </p:cNvSpPr>
          <p:nvPr>
            <p:ph type="subTitle" idx="1"/>
          </p:nvPr>
        </p:nvSpPr>
        <p:spPr>
          <a:xfrm>
            <a:off x="560718" y="1546226"/>
            <a:ext cx="11067690"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 4.113 – general warning that certain coexisting digestive conditions cannot be separately evaluated without pyramiding</a:t>
            </a:r>
            <a:endParaRPr sz="2400" dirty="0"/>
          </a:p>
          <a:p>
            <a:pPr marL="0" indent="0">
              <a:lnSpc>
                <a:spcPct val="100000"/>
              </a:lnSpc>
              <a:buSzPts val="2400"/>
            </a:pPr>
            <a:endParaRPr sz="2400" dirty="0">
              <a:latin typeface="Arial"/>
              <a:ea typeface="Arial"/>
              <a:cs typeface="Arial"/>
              <a:sym typeface="Arial"/>
            </a:endParaRPr>
          </a:p>
          <a:p>
            <a:pPr marL="0" indent="0">
              <a:lnSpc>
                <a:spcPct val="100000"/>
              </a:lnSpc>
              <a:buSzPts val="2400"/>
            </a:pPr>
            <a:r>
              <a:rPr lang="en-US" sz="2400" i="1" dirty="0">
                <a:latin typeface="Arial"/>
                <a:ea typeface="Arial"/>
                <a:cs typeface="Arial"/>
                <a:sym typeface="Arial"/>
              </a:rPr>
              <a:t>While differing in the site of pathology, produce common disability picture characterized in the main by varying degrees of abdominal stress or pain, anemia and disturbances in nutrition.</a:t>
            </a:r>
            <a:endParaRPr sz="2400" i="1"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20" name="Google Shape;320;p26"/>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496</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CB69D747-50BF-B627-F962-CEE952C2F56D}"/>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24"/>
        <p:cNvGrpSpPr/>
        <p:nvPr/>
      </p:nvGrpSpPr>
      <p:grpSpPr>
        <a:xfrm>
          <a:off x="0" y="0"/>
          <a:ext cx="0" cy="0"/>
          <a:chOff x="0" y="0"/>
          <a:chExt cx="0" cy="0"/>
        </a:xfrm>
      </p:grpSpPr>
      <p:sp>
        <p:nvSpPr>
          <p:cNvPr id="326" name="Google Shape;326;p27"/>
          <p:cNvSpPr txBox="1">
            <a:spLocks noGrp="1"/>
          </p:cNvSpPr>
          <p:nvPr>
            <p:ph type="subTitle" idx="1"/>
          </p:nvPr>
        </p:nvSpPr>
        <p:spPr>
          <a:xfrm>
            <a:off x="586596" y="1546226"/>
            <a:ext cx="11093570" cy="4950079"/>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0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 4.114 has some additional clarifications</a:t>
            </a:r>
            <a:endParaRPr sz="2000" dirty="0"/>
          </a:p>
          <a:p>
            <a:pPr marL="285750" indent="-133350">
              <a:lnSpc>
                <a:spcPct val="100000"/>
              </a:lnSpc>
              <a:buSzPts val="2400"/>
            </a:pPr>
            <a:endParaRPr sz="20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Prohibition of separate evaluation and combination of ratings</a:t>
            </a:r>
            <a:endParaRPr sz="2000" dirty="0"/>
          </a:p>
          <a:p>
            <a:pPr marL="742950" lvl="1" indent="-285750">
              <a:lnSpc>
                <a:spcPct val="100000"/>
              </a:lnSpc>
              <a:buSzPts val="2400"/>
              <a:buFont typeface="Arial"/>
              <a:buChar char="•"/>
            </a:pPr>
            <a:r>
              <a:rPr lang="en-US" sz="2000" dirty="0">
                <a:latin typeface="Arial"/>
                <a:ea typeface="Arial"/>
                <a:cs typeface="Arial"/>
                <a:sym typeface="Arial"/>
              </a:rPr>
              <a:t>7301 - 7329, </a:t>
            </a:r>
            <a:endParaRPr sz="2000" dirty="0"/>
          </a:p>
          <a:p>
            <a:pPr marL="742950" lvl="1" indent="-285750">
              <a:lnSpc>
                <a:spcPct val="100000"/>
              </a:lnSpc>
              <a:buSzPts val="2400"/>
              <a:buFont typeface="Arial"/>
              <a:buChar char="•"/>
            </a:pPr>
            <a:r>
              <a:rPr lang="en-US" sz="2000" dirty="0">
                <a:latin typeface="Arial"/>
                <a:ea typeface="Arial"/>
                <a:cs typeface="Arial"/>
                <a:sym typeface="Arial"/>
              </a:rPr>
              <a:t>7331, </a:t>
            </a:r>
            <a:endParaRPr sz="2000" dirty="0"/>
          </a:p>
          <a:p>
            <a:pPr marL="742950" lvl="1" indent="-285750">
              <a:lnSpc>
                <a:spcPct val="100000"/>
              </a:lnSpc>
              <a:buSzPts val="2400"/>
              <a:buFont typeface="Arial"/>
              <a:buChar char="•"/>
            </a:pPr>
            <a:r>
              <a:rPr lang="en-US" sz="2000" dirty="0">
                <a:latin typeface="Arial"/>
                <a:ea typeface="Arial"/>
                <a:cs typeface="Arial"/>
                <a:sym typeface="Arial"/>
              </a:rPr>
              <a:t>7342, </a:t>
            </a:r>
            <a:endParaRPr sz="2000" dirty="0"/>
          </a:p>
          <a:p>
            <a:pPr marL="742950" lvl="1" indent="-285750">
              <a:lnSpc>
                <a:spcPct val="100000"/>
              </a:lnSpc>
              <a:buSzPts val="2400"/>
              <a:buFont typeface="Arial"/>
              <a:buChar char="•"/>
            </a:pPr>
            <a:r>
              <a:rPr lang="en-US" sz="2000" dirty="0">
                <a:latin typeface="Arial"/>
                <a:ea typeface="Arial"/>
                <a:cs typeface="Arial"/>
                <a:sym typeface="Arial"/>
              </a:rPr>
              <a:t>7345 – 7350</a:t>
            </a:r>
            <a:endParaRPr sz="2000" dirty="0"/>
          </a:p>
          <a:p>
            <a:pPr marL="742950" lvl="1" indent="-285750">
              <a:lnSpc>
                <a:spcPct val="100000"/>
              </a:lnSpc>
              <a:buSzPts val="2400"/>
              <a:buFont typeface="Arial"/>
              <a:buChar char="•"/>
            </a:pPr>
            <a:r>
              <a:rPr lang="en-US" sz="2000" dirty="0">
                <a:latin typeface="Arial"/>
                <a:ea typeface="Arial"/>
                <a:cs typeface="Arial"/>
                <a:sym typeface="Arial"/>
              </a:rPr>
              <a:t>7352</a:t>
            </a:r>
            <a:endParaRPr sz="2000" dirty="0"/>
          </a:p>
          <a:p>
            <a:pPr marL="742950" lvl="1" indent="-285750">
              <a:lnSpc>
                <a:spcPct val="100000"/>
              </a:lnSpc>
              <a:buSzPts val="2400"/>
              <a:buFont typeface="Arial"/>
              <a:buChar char="•"/>
            </a:pPr>
            <a:r>
              <a:rPr lang="en-US" sz="2000" dirty="0">
                <a:latin typeface="Arial"/>
                <a:ea typeface="Arial"/>
                <a:cs typeface="Arial"/>
                <a:sym typeface="Arial"/>
              </a:rPr>
              <a:t>7355-7357</a:t>
            </a:r>
            <a:endParaRPr sz="2000" dirty="0"/>
          </a:p>
          <a:p>
            <a:pPr marL="285750" indent="-133350">
              <a:lnSpc>
                <a:spcPct val="100000"/>
              </a:lnSpc>
              <a:buSzPts val="2400"/>
            </a:pPr>
            <a:endParaRPr sz="2000" dirty="0">
              <a:latin typeface="Arial"/>
              <a:ea typeface="Arial"/>
              <a:cs typeface="Arial"/>
              <a:sym typeface="Arial"/>
            </a:endParaRPr>
          </a:p>
          <a:p>
            <a:pPr marL="285750" indent="-133350">
              <a:lnSpc>
                <a:spcPct val="100000"/>
              </a:lnSpc>
              <a:buSzPts val="2400"/>
            </a:pPr>
            <a:endParaRPr sz="2000" dirty="0">
              <a:latin typeface="Arial"/>
              <a:ea typeface="Arial"/>
              <a:cs typeface="Arial"/>
              <a:sym typeface="Arial"/>
            </a:endParaRPr>
          </a:p>
          <a:p>
            <a:pPr marL="285750" indent="-133350">
              <a:lnSpc>
                <a:spcPct val="100000"/>
              </a:lnSpc>
              <a:buSzPts val="2400"/>
            </a:pPr>
            <a:endParaRPr sz="2000" dirty="0"/>
          </a:p>
        </p:txBody>
      </p:sp>
      <p:sp>
        <p:nvSpPr>
          <p:cNvPr id="327" name="Google Shape;327;p27"/>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497</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9F262209-325C-34AD-4EE4-DBD835E9DA7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1"/>
        <p:cNvGrpSpPr/>
        <p:nvPr/>
      </p:nvGrpSpPr>
      <p:grpSpPr>
        <a:xfrm>
          <a:off x="0" y="0"/>
          <a:ext cx="0" cy="0"/>
          <a:chOff x="0" y="0"/>
          <a:chExt cx="0" cy="0"/>
        </a:xfrm>
      </p:grpSpPr>
      <p:sp>
        <p:nvSpPr>
          <p:cNvPr id="333" name="Google Shape;333;p28"/>
          <p:cNvSpPr txBox="1">
            <a:spLocks noGrp="1"/>
          </p:cNvSpPr>
          <p:nvPr>
            <p:ph type="subTitle" idx="1"/>
          </p:nvPr>
        </p:nvSpPr>
        <p:spPr>
          <a:xfrm>
            <a:off x="552092" y="1546226"/>
            <a:ext cx="11076316" cy="4810124"/>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r>
              <a:rPr lang="en-US" sz="1800" dirty="0">
                <a:latin typeface="Arial"/>
                <a:ea typeface="Arial"/>
                <a:cs typeface="Arial"/>
                <a:sym typeface="Arial"/>
              </a:rPr>
              <a:t>§ </a:t>
            </a:r>
            <a:r>
              <a:rPr lang="en-US" sz="2400" dirty="0">
                <a:latin typeface="Arial"/>
                <a:ea typeface="Arial"/>
                <a:cs typeface="Arial"/>
                <a:sym typeface="Arial"/>
              </a:rPr>
              <a:t>4.114 has some additional clarifications</a:t>
            </a:r>
            <a:endParaRPr sz="2400" dirty="0"/>
          </a:p>
          <a:p>
            <a:pPr marL="285750" indent="-13335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Prohibition of combining ratings</a:t>
            </a:r>
            <a:endParaRPr sz="2400" dirty="0"/>
          </a:p>
          <a:p>
            <a:pPr marL="742950" lvl="1" indent="-285750">
              <a:lnSpc>
                <a:spcPct val="100000"/>
              </a:lnSpc>
              <a:buSzPts val="2400"/>
              <a:buFont typeface="Arial"/>
              <a:buChar char="•"/>
            </a:pPr>
            <a:r>
              <a:rPr lang="en-US" dirty="0">
                <a:latin typeface="Arial"/>
                <a:ea typeface="Arial"/>
                <a:cs typeface="Arial"/>
                <a:sym typeface="Arial"/>
              </a:rPr>
              <a:t>Instead, when more than one rating is warranted, assign a single evaluation under the DC with the predominant disability picture</a:t>
            </a:r>
            <a:endParaRPr dirty="0"/>
          </a:p>
          <a:p>
            <a:pPr marL="742950" lvl="1" indent="-285750">
              <a:lnSpc>
                <a:spcPct val="100000"/>
              </a:lnSpc>
              <a:buSzPts val="2400"/>
              <a:buFont typeface="Arial"/>
              <a:buChar char="•"/>
            </a:pPr>
            <a:r>
              <a:rPr lang="en-US" dirty="0">
                <a:latin typeface="Arial"/>
                <a:ea typeface="Arial"/>
                <a:cs typeface="Arial"/>
                <a:sym typeface="Arial"/>
              </a:rPr>
              <a:t>AND evaluate it to the next higher evaluation if warranted by severity of overall disability</a:t>
            </a:r>
            <a:endParaRPr dirty="0"/>
          </a:p>
          <a:p>
            <a:pPr marL="285750" indent="-13335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Changes to diagnostic codes or evaluation criteria are not grounds to reduce current evaluation (38 CFR 3.951a)</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34" name="Google Shape;334;p28"/>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498</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B3BEC883-C822-F7B1-18A1-C77907F1BA6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38"/>
        <p:cNvGrpSpPr/>
        <p:nvPr/>
      </p:nvGrpSpPr>
      <p:grpSpPr>
        <a:xfrm>
          <a:off x="0" y="0"/>
          <a:ext cx="0" cy="0"/>
          <a:chOff x="0" y="0"/>
          <a:chExt cx="0" cy="0"/>
        </a:xfrm>
      </p:grpSpPr>
      <p:sp>
        <p:nvSpPr>
          <p:cNvPr id="340" name="Google Shape;340;p29"/>
          <p:cNvSpPr txBox="1">
            <a:spLocks noGrp="1"/>
          </p:cNvSpPr>
          <p:nvPr>
            <p:ph type="subTitle" idx="1"/>
          </p:nvPr>
        </p:nvSpPr>
        <p:spPr>
          <a:xfrm>
            <a:off x="471577" y="1359014"/>
            <a:ext cx="11248845" cy="4877884"/>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M21-1, Part V, Subpart iii, Chapter 6, Section 1 (c) – addresses steps</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Step 1 – determine which of the coexisting conditions is predominant</a:t>
            </a:r>
            <a:endParaRPr sz="2200" dirty="0"/>
          </a:p>
          <a:p>
            <a:pPr marL="0" indent="0">
              <a:lnSpc>
                <a:spcPct val="100000"/>
              </a:lnSpc>
              <a:buSzPts val="2400"/>
            </a:pPr>
            <a:r>
              <a:rPr lang="en-US" sz="2200" dirty="0">
                <a:latin typeface="Arial"/>
                <a:ea typeface="Arial"/>
                <a:cs typeface="Arial"/>
                <a:sym typeface="Arial"/>
              </a:rPr>
              <a:t>	= the one that has the highest disability evaluation is predominant</a:t>
            </a:r>
            <a:endParaRPr sz="2200" dirty="0"/>
          </a:p>
          <a:p>
            <a:pPr marL="0" indent="0">
              <a:lnSpc>
                <a:spcPct val="100000"/>
              </a:lnSpc>
              <a:buSzPts val="2400"/>
            </a:pPr>
            <a:r>
              <a:rPr lang="en-US" sz="2200" dirty="0">
                <a:latin typeface="Arial"/>
                <a:ea typeface="Arial"/>
                <a:cs typeface="Arial"/>
                <a:sym typeface="Arial"/>
              </a:rPr>
              <a:t>	= OR if the same, the most advantageous outcome to the Veteran</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Step 2 – Determine if there are symptoms of the non-predominant disability that do not overlap (if yes Step 3, if no Step 4)</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Step 3 – Reevaluate predominant disability but also consider non-overlapping symptoms of the predominant disability – determine if resultant evaluation is higher than the evaluation for symptoms of predominant disability alone (if yes Step 5)</a:t>
            </a:r>
            <a:endParaRPr sz="22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41" name="Google Shape;341;p29"/>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499</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B690DD17-242A-8116-5867-A4B4209E4B6C}"/>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74FB52-13B3-3628-0F57-92E671E16BC6}"/>
              </a:ext>
            </a:extLst>
          </p:cNvPr>
          <p:cNvSpPr>
            <a:spLocks noGrp="1"/>
          </p:cNvSpPr>
          <p:nvPr>
            <p:ph type="sldNum" sz="quarter" idx="10"/>
          </p:nvPr>
        </p:nvSpPr>
        <p:spPr/>
        <p:txBody>
          <a:bodyPr/>
          <a:lstStyle/>
          <a:p>
            <a:pPr defTabSz="342900"/>
            <a:fld id="{D983F1FA-211D-3044-9E35-958DFBC26156}" type="slidenum">
              <a:rPr lang="en-US" smtClean="0">
                <a:solidFill>
                  <a:prstClr val="white"/>
                </a:solidFill>
              </a:rPr>
              <a:pPr defTabSz="342900"/>
              <a:t>5</a:t>
            </a:fld>
            <a:endParaRPr lang="en-US" dirty="0">
              <a:solidFill>
                <a:prstClr val="white"/>
              </a:solidFill>
            </a:endParaRPr>
          </a:p>
        </p:txBody>
      </p:sp>
      <p:sp>
        <p:nvSpPr>
          <p:cNvPr id="3" name="Title 2">
            <a:extLst>
              <a:ext uri="{FF2B5EF4-FFF2-40B4-BE49-F238E27FC236}">
                <a16:creationId xmlns:a16="http://schemas.microsoft.com/office/drawing/2014/main" id="{41D3D7BA-F0F4-A136-A17D-A1B6D5795813}"/>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B5A1E664-BD00-AB7A-D7AB-CA47D84CE2AA}"/>
              </a:ext>
            </a:extLst>
          </p:cNvPr>
          <p:cNvPicPr>
            <a:picLocks noChangeAspect="1"/>
          </p:cNvPicPr>
          <p:nvPr/>
        </p:nvPicPr>
        <p:blipFill>
          <a:blip r:embed="rId2"/>
          <a:stretch>
            <a:fillRect/>
          </a:stretch>
        </p:blipFill>
        <p:spPr>
          <a:xfrm>
            <a:off x="1975862" y="2090550"/>
            <a:ext cx="8240275" cy="2676899"/>
          </a:xfrm>
          <a:prstGeom prst="rect">
            <a:avLst/>
          </a:prstGeom>
        </p:spPr>
      </p:pic>
    </p:spTree>
    <p:extLst>
      <p:ext uri="{BB962C8B-B14F-4D97-AF65-F5344CB8AC3E}">
        <p14:creationId xmlns:p14="http://schemas.microsoft.com/office/powerpoint/2010/main" val="15048036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0" y="625604"/>
            <a:ext cx="4342279" cy="641135"/>
          </a:xfrm>
        </p:spPr>
        <p:txBody>
          <a:bodyPr/>
          <a:lstStyle/>
          <a:p>
            <a:r>
              <a:rPr lang="en-US" sz="4000" dirty="0">
                <a:latin typeface="Times New Roman" panose="02020603050405020304" pitchFamily="18" charset="0"/>
                <a:cs typeface="Times New Roman" panose="02020603050405020304" pitchFamily="18" charset="0"/>
              </a:rPr>
              <a:t>Political Activities</a:t>
            </a:r>
            <a:endParaRPr lang="en-US" sz="4000" dirty="0"/>
          </a:p>
        </p:txBody>
      </p:sp>
      <p:sp>
        <p:nvSpPr>
          <p:cNvPr id="6" name="Rectangle 5"/>
          <p:cNvSpPr/>
          <p:nvPr/>
        </p:nvSpPr>
        <p:spPr>
          <a:xfrm>
            <a:off x="1719661" y="1266739"/>
            <a:ext cx="8752678" cy="5249472"/>
          </a:xfrm>
          <a:prstGeom prst="rect">
            <a:avLst/>
          </a:prstGeom>
        </p:spPr>
        <p:txBody>
          <a:bodyPr wrap="square">
            <a:normAutofit fontScale="47500" lnSpcReduction="20000"/>
          </a:bodyPr>
          <a:lstStyle/>
          <a:p>
            <a:pPr marL="228600" marR="0" lvl="0" indent="-228600" algn="ctr" defTabSz="914400" rtl="0" eaLnBrk="1" fontAlgn="auto" latinLnBrk="0" hangingPunct="1">
              <a:lnSpc>
                <a:spcPct val="110000"/>
              </a:lnSpc>
              <a:spcBef>
                <a:spcPts val="1000"/>
              </a:spcBef>
              <a:spcAft>
                <a:spcPts val="0"/>
              </a:spcAft>
              <a:buClrTx/>
              <a:buSzTx/>
              <a:buFontTx/>
              <a:buNone/>
              <a:tabLst/>
              <a:defRPr/>
            </a:pPr>
            <a:r>
              <a:rPr kumimoji="0" lang="en-US" sz="56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DO’s</a:t>
            </a:r>
            <a:r>
              <a:rPr kumimoji="0" lang="en-US" sz="5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Attend candidate town hall meetings and other events to ask candidates where they stand on our issues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Set up voter registration drives / Get Out the Vote campaigns on the local level</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Provide carpool service on Election Day to help the elderly and disabled get to the voting booths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Volunteer to be a poll worker</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Support and work for your favorite candidates as an </a:t>
            </a:r>
            <a:r>
              <a:rPr kumimoji="0" lang="en-US" sz="5100" b="1"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individual </a:t>
            </a: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voting constituent</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5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Wear your VFW cap at public events such as town halls, rallies, forums, or debates</a:t>
            </a:r>
          </a:p>
          <a:p>
            <a:pPr marL="228600" marR="0" lvl="0" indent="-228600" algn="l" defTabSz="914400" rtl="0" eaLnBrk="1" fontAlgn="auto" latinLnBrk="0" hangingPunct="1">
              <a:lnSpc>
                <a:spcPct val="110000"/>
              </a:lnSpc>
              <a:spcBef>
                <a:spcPts val="1000"/>
              </a:spcBef>
              <a:spcAft>
                <a:spcPts val="0"/>
              </a:spcAft>
              <a:buClrTx/>
              <a:buSzTx/>
              <a:buFontTx/>
              <a:buNone/>
              <a:tabLst/>
              <a:defRPr/>
            </a:pPr>
            <a:endPar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778686798"/>
      </p:ext>
    </p:extLst>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45"/>
        <p:cNvGrpSpPr/>
        <p:nvPr/>
      </p:nvGrpSpPr>
      <p:grpSpPr>
        <a:xfrm>
          <a:off x="0" y="0"/>
          <a:ext cx="0" cy="0"/>
          <a:chOff x="0" y="0"/>
          <a:chExt cx="0" cy="0"/>
        </a:xfrm>
      </p:grpSpPr>
      <p:sp>
        <p:nvSpPr>
          <p:cNvPr id="347" name="Google Shape;347;p30"/>
          <p:cNvSpPr txBox="1">
            <a:spLocks noGrp="1"/>
          </p:cNvSpPr>
          <p:nvPr>
            <p:ph type="subTitle" idx="1"/>
          </p:nvPr>
        </p:nvSpPr>
        <p:spPr>
          <a:xfrm>
            <a:off x="560717" y="1546226"/>
            <a:ext cx="1113670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M21-1, Part V, Subpart iii, Chapter 6, Section 1 (c) – addresses steps</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Step 4 – Rate coexistent disabilities together under the rating criteria for the predominant disability </a:t>
            </a:r>
            <a:r>
              <a:rPr lang="en-US" sz="2200" i="1" dirty="0">
                <a:latin typeface="Arial"/>
                <a:ea typeface="Arial"/>
                <a:cs typeface="Arial"/>
                <a:sym typeface="Arial"/>
              </a:rPr>
              <a:t>without evaluation </a:t>
            </a:r>
            <a:r>
              <a:rPr lang="en-US" sz="2200" dirty="0">
                <a:latin typeface="Arial"/>
                <a:ea typeface="Arial"/>
                <a:cs typeface="Arial"/>
                <a:sym typeface="Arial"/>
              </a:rPr>
              <a:t>to the next higher evaluation</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Step 5 – Rate the coexistent together under the rating criteria for the predominant disability and evaluate to the next higher evaluation</a:t>
            </a:r>
            <a:endParaRPr sz="2200" dirty="0"/>
          </a:p>
          <a:p>
            <a:pPr marL="0" indent="0">
              <a:lnSpc>
                <a:spcPct val="100000"/>
              </a:lnSpc>
              <a:buSzPts val="2400"/>
            </a:pPr>
            <a:endParaRPr sz="22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Next higher evaluation is lowest evaluation specified in the DC for the predominant disability – do not simply add 10%</a:t>
            </a:r>
            <a:endParaRPr sz="22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48" name="Google Shape;348;p30"/>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500</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DFCBD4A1-3B66-E0D2-B282-6870B68D09E4}"/>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2"/>
        <p:cNvGrpSpPr/>
        <p:nvPr/>
      </p:nvGrpSpPr>
      <p:grpSpPr>
        <a:xfrm>
          <a:off x="0" y="0"/>
          <a:ext cx="0" cy="0"/>
          <a:chOff x="0" y="0"/>
          <a:chExt cx="0" cy="0"/>
        </a:xfrm>
      </p:grpSpPr>
      <p:sp>
        <p:nvSpPr>
          <p:cNvPr id="354" name="Google Shape;354;p31"/>
          <p:cNvSpPr txBox="1">
            <a:spLocks noGrp="1"/>
          </p:cNvSpPr>
          <p:nvPr>
            <p:ph type="subTitle" idx="1"/>
          </p:nvPr>
        </p:nvSpPr>
        <p:spPr>
          <a:xfrm>
            <a:off x="467264" y="1406271"/>
            <a:ext cx="11257471" cy="4950079"/>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400" dirty="0">
                <a:highlight>
                  <a:srgbClr val="FFFF00"/>
                </a:highlight>
                <a:latin typeface="Arial"/>
                <a:ea typeface="Arial"/>
                <a:cs typeface="Arial"/>
                <a:sym typeface="Arial"/>
              </a:rPr>
              <a:t>Example</a:t>
            </a:r>
            <a:r>
              <a:rPr lang="en-US" sz="2400" dirty="0">
                <a:latin typeface="Arial"/>
                <a:ea typeface="Arial"/>
                <a:cs typeface="Arial"/>
                <a:sym typeface="Arial"/>
              </a:rPr>
              <a:t>:  Veteran has 2 coexisting digestive disabilities – PUD for 20% due to 2 episodes of abdominal pain lasting for 3 consecutive days in the past 12 months, managed by daily prescribed medication</a:t>
            </a:r>
            <a:endParaRPr sz="2400" dirty="0"/>
          </a:p>
          <a:p>
            <a:pPr marL="0" indent="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Also has ulcerative colitis – 30% due to mild disease managed with oral and topical agents other than immunosuppressants; abdominal pain 3 or fewer daily episodes of diarrhea.</a:t>
            </a:r>
            <a:endParaRPr sz="2400" dirty="0"/>
          </a:p>
          <a:p>
            <a:pPr marL="0" indent="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Result = Separate evaluations are not permitted – instead a single 30% would be assigned because ulcerative colitis is the predominant disability, and there are no non-overlapping symptoms of PUD to establish criteria supporting a 60%</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55" name="Google Shape;355;p31"/>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F42855D3-65F8-EE29-74E7-C1CFDDB289E1}"/>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59"/>
        <p:cNvGrpSpPr/>
        <p:nvPr/>
      </p:nvGrpSpPr>
      <p:grpSpPr>
        <a:xfrm>
          <a:off x="0" y="0"/>
          <a:ext cx="0" cy="0"/>
          <a:chOff x="0" y="0"/>
          <a:chExt cx="0" cy="0"/>
        </a:xfrm>
      </p:grpSpPr>
      <p:sp>
        <p:nvSpPr>
          <p:cNvPr id="361" name="Google Shape;361;p32"/>
          <p:cNvSpPr txBox="1">
            <a:spLocks noGrp="1"/>
          </p:cNvSpPr>
          <p:nvPr>
            <p:ph type="subTitle" idx="1"/>
          </p:nvPr>
        </p:nvSpPr>
        <p:spPr>
          <a:xfrm>
            <a:off x="480204" y="1368476"/>
            <a:ext cx="11231591" cy="5165624"/>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200" dirty="0">
                <a:highlight>
                  <a:srgbClr val="FFFF00"/>
                </a:highlight>
                <a:latin typeface="Arial"/>
                <a:ea typeface="Arial"/>
                <a:cs typeface="Arial"/>
                <a:sym typeface="Arial"/>
              </a:rPr>
              <a:t>Example 2</a:t>
            </a:r>
            <a:r>
              <a:rPr lang="en-US" sz="2200" dirty="0">
                <a:latin typeface="Arial"/>
                <a:ea typeface="Arial"/>
                <a:cs typeface="Arial"/>
                <a:sym typeface="Arial"/>
              </a:rPr>
              <a:t>:  Veteran has IBS (7319) at 10% (abdominal pain with defecation at least once during previous 3 months) </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AND hiatal hernia (7346) at 10% due to documented esophageal strictures</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Result = Separate evaluations ARE permitted</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Why?  It’s an exception under V.iii.6.1.b, and the criteria do not overlap.  They do not compensate for the same disability or facet of disability that would be prohibited under 38 CFR 4.14.</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Historically, these DCs could not be separately evaluated and combined without pyramiding.</a:t>
            </a:r>
            <a:endParaRPr sz="2200" dirty="0"/>
          </a:p>
          <a:p>
            <a:pPr marL="285750" indent="-133350">
              <a:lnSpc>
                <a:spcPct val="100000"/>
              </a:lnSpc>
              <a:buSzPts val="2400"/>
            </a:pPr>
            <a:endParaRPr sz="1800" dirty="0"/>
          </a:p>
        </p:txBody>
      </p:sp>
      <p:sp>
        <p:nvSpPr>
          <p:cNvPr id="362" name="Google Shape;362;p32"/>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502</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64244245-1FF0-D7BC-5AB9-9AE042456A8A}"/>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6"/>
        <p:cNvGrpSpPr/>
        <p:nvPr/>
      </p:nvGrpSpPr>
      <p:grpSpPr>
        <a:xfrm>
          <a:off x="0" y="0"/>
          <a:ext cx="0" cy="0"/>
          <a:chOff x="0" y="0"/>
          <a:chExt cx="0" cy="0"/>
        </a:xfrm>
      </p:grpSpPr>
      <p:sp>
        <p:nvSpPr>
          <p:cNvPr id="368" name="Google Shape;368;p33"/>
          <p:cNvSpPr txBox="1">
            <a:spLocks noGrp="1"/>
          </p:cNvSpPr>
          <p:nvPr>
            <p:ph type="subTitle" idx="1"/>
          </p:nvPr>
        </p:nvSpPr>
        <p:spPr>
          <a:xfrm>
            <a:off x="483079" y="1546226"/>
            <a:ext cx="11179833"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endParaRPr dirty="0"/>
          </a:p>
          <a:p>
            <a:pPr marL="0" indent="0" algn="ctr">
              <a:lnSpc>
                <a:spcPct val="100000"/>
              </a:lnSpc>
              <a:buClr>
                <a:schemeClr val="dk1"/>
              </a:buClr>
              <a:buSzPts val="2400"/>
            </a:pPr>
            <a:endParaRPr sz="2200" dirty="0">
              <a:latin typeface="Arial"/>
              <a:ea typeface="Arial"/>
              <a:cs typeface="Arial"/>
              <a:sym typeface="Arial"/>
            </a:endParaRPr>
          </a:p>
          <a:p>
            <a:pPr marL="0" indent="0">
              <a:lnSpc>
                <a:spcPct val="100000"/>
              </a:lnSpc>
              <a:buSzPts val="2400"/>
            </a:pPr>
            <a:r>
              <a:rPr lang="en-US" sz="2200" dirty="0">
                <a:highlight>
                  <a:srgbClr val="FFFF00"/>
                </a:highlight>
                <a:latin typeface="Arial"/>
                <a:ea typeface="Arial"/>
                <a:cs typeface="Arial"/>
                <a:sym typeface="Arial"/>
              </a:rPr>
              <a:t>Example 3</a:t>
            </a:r>
            <a:r>
              <a:rPr lang="en-US" sz="2200" dirty="0">
                <a:latin typeface="Arial"/>
                <a:ea typeface="Arial"/>
                <a:cs typeface="Arial"/>
                <a:sym typeface="Arial"/>
              </a:rPr>
              <a:t>:  Veteran has IBS (7319) at 10% (abdominal pain with defecation at least once during previous 3 months) </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AND hiatal hernia (7346) at 10% due to documented esophageal strictures</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Result = Separate evaluations ARE permitted</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Why?  It’s an exception under V.iii.6.1.b, and the criteria do not overlap.  They do not compensate for the same disability or facet of disability that would be prohibited under 38 CFR 4.14.</a:t>
            </a:r>
            <a:endParaRPr sz="2200" dirty="0"/>
          </a:p>
          <a:p>
            <a:pPr marL="0" indent="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Historically, these DCs could not be separately evaluated and combined without pyramiding.</a:t>
            </a:r>
            <a:endParaRPr sz="2200" dirty="0"/>
          </a:p>
          <a:p>
            <a:pPr marL="285750" indent="-133350">
              <a:lnSpc>
                <a:spcPct val="100000"/>
              </a:lnSpc>
              <a:buSzPts val="2400"/>
            </a:pPr>
            <a:endParaRPr sz="1800" dirty="0"/>
          </a:p>
        </p:txBody>
      </p:sp>
      <p:sp>
        <p:nvSpPr>
          <p:cNvPr id="369" name="Google Shape;369;p33"/>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503</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F2D77CB4-4E00-74AC-C6A4-E74D48788711}"/>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73"/>
        <p:cNvGrpSpPr/>
        <p:nvPr/>
      </p:nvGrpSpPr>
      <p:grpSpPr>
        <a:xfrm>
          <a:off x="0" y="0"/>
          <a:ext cx="0" cy="0"/>
          <a:chOff x="0" y="0"/>
          <a:chExt cx="0" cy="0"/>
        </a:xfrm>
      </p:grpSpPr>
      <p:sp>
        <p:nvSpPr>
          <p:cNvPr id="375" name="Google Shape;375;p34"/>
          <p:cNvSpPr txBox="1">
            <a:spLocks noGrp="1"/>
          </p:cNvSpPr>
          <p:nvPr>
            <p:ph type="subTitle" idx="1"/>
          </p:nvPr>
        </p:nvSpPr>
        <p:spPr>
          <a:xfrm>
            <a:off x="491706" y="1546226"/>
            <a:ext cx="11257471"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Analogous diagnostic codes</a:t>
            </a:r>
            <a:endParaRPr sz="2200" dirty="0"/>
          </a:p>
          <a:p>
            <a:pPr marL="742950" lvl="1" indent="-285750">
              <a:lnSpc>
                <a:spcPct val="100000"/>
              </a:lnSpc>
              <a:buSzPts val="2400"/>
              <a:buFont typeface="Arial"/>
              <a:buChar char="•"/>
            </a:pPr>
            <a:r>
              <a:rPr lang="en-US" sz="2200" dirty="0">
                <a:latin typeface="Arial"/>
                <a:ea typeface="Arial"/>
                <a:cs typeface="Arial"/>
                <a:sym typeface="Arial"/>
              </a:rPr>
              <a:t>GERD did not have its own DC – was generally rated under 7346 (hiatal hernia)</a:t>
            </a:r>
            <a:endParaRPr sz="2200" dirty="0"/>
          </a:p>
          <a:p>
            <a:pPr marL="1200150" lvl="2" indent="-285750">
              <a:lnSpc>
                <a:spcPct val="100000"/>
              </a:lnSpc>
              <a:buSzPts val="2400"/>
              <a:buFont typeface="Arial"/>
              <a:buChar char="•"/>
            </a:pPr>
            <a:r>
              <a:rPr lang="en-US" sz="2200" dirty="0">
                <a:latin typeface="Arial"/>
                <a:ea typeface="Arial"/>
                <a:cs typeface="Arial"/>
                <a:sym typeface="Arial"/>
              </a:rPr>
              <a:t>Might appear as 7399-7346 or just 7346 – is now DC 7206</a:t>
            </a:r>
            <a:endParaRPr sz="2200" dirty="0"/>
          </a:p>
          <a:p>
            <a:pPr marL="742950" lvl="1" indent="-285750">
              <a:lnSpc>
                <a:spcPct val="100000"/>
              </a:lnSpc>
              <a:buSzPts val="2400"/>
              <a:buFont typeface="Arial"/>
              <a:buChar char="•"/>
            </a:pPr>
            <a:r>
              <a:rPr lang="en-US" sz="2200" dirty="0">
                <a:latin typeface="Arial"/>
                <a:ea typeface="Arial"/>
                <a:cs typeface="Arial"/>
                <a:sym typeface="Arial"/>
              </a:rPr>
              <a:t>If disability was previously rated under analogous code, the code should be updated but the evaluation should not be reduced solely based on changed criteria</a:t>
            </a:r>
            <a:endParaRPr sz="2200" dirty="0"/>
          </a:p>
          <a:p>
            <a:pPr marL="1200150" lvl="2" indent="-133350">
              <a:lnSpc>
                <a:spcPct val="100000"/>
              </a:lnSpc>
              <a:buSzPts val="2400"/>
            </a:pPr>
            <a:endParaRPr sz="1600" dirty="0">
              <a:latin typeface="Arial"/>
              <a:ea typeface="Arial"/>
              <a:cs typeface="Arial"/>
              <a:sym typeface="Arial"/>
            </a:endParaRPr>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76" name="Google Shape;376;p34"/>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504</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E8060F39-42F1-25D5-B57C-042E53E00B50}"/>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0"/>
        <p:cNvGrpSpPr/>
        <p:nvPr/>
      </p:nvGrpSpPr>
      <p:grpSpPr>
        <a:xfrm>
          <a:off x="0" y="0"/>
          <a:ext cx="0" cy="0"/>
          <a:chOff x="0" y="0"/>
          <a:chExt cx="0" cy="0"/>
        </a:xfrm>
      </p:grpSpPr>
      <p:sp>
        <p:nvSpPr>
          <p:cNvPr id="382" name="Google Shape;382;p35"/>
          <p:cNvSpPr txBox="1">
            <a:spLocks noGrp="1"/>
          </p:cNvSpPr>
          <p:nvPr>
            <p:ph type="subTitle" idx="1"/>
          </p:nvPr>
        </p:nvSpPr>
        <p:spPr>
          <a:xfrm>
            <a:off x="510397" y="1390950"/>
            <a:ext cx="11171206" cy="5105355"/>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DC 7206 – GERD</a:t>
            </a:r>
            <a:endParaRPr sz="2000" dirty="0"/>
          </a:p>
          <a:p>
            <a:pPr marL="742950" lvl="1" indent="-285750">
              <a:lnSpc>
                <a:spcPct val="100000"/>
              </a:lnSpc>
              <a:buSzPts val="2400"/>
              <a:buFont typeface="Arial"/>
              <a:buChar char="•"/>
            </a:pPr>
            <a:r>
              <a:rPr lang="en-US" sz="2000" dirty="0">
                <a:latin typeface="Arial"/>
                <a:ea typeface="Arial"/>
                <a:cs typeface="Arial"/>
                <a:sym typeface="Arial"/>
              </a:rPr>
              <a:t>Includes verbiage regarding esophageal stricture with other symptoms – up to 80%</a:t>
            </a:r>
            <a:endParaRPr sz="2000" dirty="0"/>
          </a:p>
          <a:p>
            <a:pPr marL="1200150" lvl="2" indent="-285750">
              <a:lnSpc>
                <a:spcPct val="100000"/>
              </a:lnSpc>
              <a:buSzPts val="2400"/>
              <a:buFont typeface="Arial"/>
              <a:buChar char="•"/>
            </a:pPr>
            <a:r>
              <a:rPr lang="en-US" dirty="0">
                <a:latin typeface="Arial"/>
                <a:ea typeface="Arial"/>
                <a:cs typeface="Arial"/>
                <a:sym typeface="Arial"/>
              </a:rPr>
              <a:t>Findings documented by barium swallow, CT, or EGD</a:t>
            </a:r>
            <a:endParaRPr dirty="0"/>
          </a:p>
          <a:p>
            <a:pPr marL="1200150" lvl="2" indent="-285750">
              <a:lnSpc>
                <a:spcPct val="100000"/>
              </a:lnSpc>
              <a:buSzPts val="2400"/>
              <a:buFont typeface="Arial"/>
              <a:buChar char="•"/>
            </a:pPr>
            <a:r>
              <a:rPr lang="en-US" dirty="0">
                <a:latin typeface="Arial"/>
                <a:ea typeface="Arial"/>
                <a:cs typeface="Arial"/>
                <a:sym typeface="Arial"/>
              </a:rPr>
              <a:t>Non-GI complications to receive separate evaluation</a:t>
            </a:r>
            <a:endParaRPr dirty="0"/>
          </a:p>
          <a:p>
            <a:pPr marL="1200150" lvl="2" indent="-285750">
              <a:lnSpc>
                <a:spcPct val="100000"/>
              </a:lnSpc>
              <a:buSzPts val="2400"/>
              <a:buFont typeface="Arial"/>
              <a:buChar char="•"/>
            </a:pPr>
            <a:r>
              <a:rPr lang="en-US" dirty="0">
                <a:latin typeface="Arial"/>
                <a:ea typeface="Arial"/>
                <a:cs typeface="Arial"/>
                <a:sym typeface="Arial"/>
              </a:rPr>
              <a:t>Includes GERD due to Mallory Weiss syndrome, esophagitis from various causes, including radiation therapy, etc.</a:t>
            </a:r>
            <a:endParaRPr dirty="0"/>
          </a:p>
          <a:p>
            <a:pPr marL="1200150" lvl="2" indent="-133350">
              <a:lnSpc>
                <a:spcPct val="100000"/>
              </a:lnSpc>
              <a:buSzPts val="2400"/>
            </a:pPr>
            <a:endParaRPr dirty="0">
              <a:latin typeface="Arial"/>
              <a:ea typeface="Arial"/>
              <a:cs typeface="Arial"/>
              <a:sym typeface="Arial"/>
            </a:endParaRPr>
          </a:p>
          <a:p>
            <a:pPr marL="0" indent="0">
              <a:lnSpc>
                <a:spcPct val="100000"/>
              </a:lnSpc>
              <a:buSzPts val="2400"/>
            </a:pPr>
            <a:r>
              <a:rPr lang="en-US" sz="2000" dirty="0">
                <a:latin typeface="Arial"/>
                <a:ea typeface="Arial"/>
                <a:cs typeface="Arial"/>
                <a:sym typeface="Arial"/>
              </a:rPr>
              <a:t>DC 7203 – esophagus, stricture of</a:t>
            </a:r>
            <a:endParaRPr sz="2000" dirty="0"/>
          </a:p>
          <a:p>
            <a:pPr marL="742950" lvl="1" indent="-285750">
              <a:lnSpc>
                <a:spcPct val="100000"/>
              </a:lnSpc>
              <a:buSzPts val="2400"/>
              <a:buFont typeface="Arial"/>
              <a:buChar char="•"/>
            </a:pPr>
            <a:r>
              <a:rPr lang="en-US" sz="2000" dirty="0">
                <a:latin typeface="Arial"/>
                <a:ea typeface="Arial"/>
                <a:cs typeface="Arial"/>
                <a:sym typeface="Arial"/>
              </a:rPr>
              <a:t>Accounts for dysphagia, undernutrition, weight loss, etc. – up to 80%</a:t>
            </a:r>
            <a:endParaRPr sz="2000" dirty="0"/>
          </a:p>
          <a:p>
            <a:pPr marL="742950" lvl="1" indent="-285750">
              <a:lnSpc>
                <a:spcPct val="100000"/>
              </a:lnSpc>
              <a:buSzPts val="2400"/>
              <a:buFont typeface="Arial"/>
              <a:buChar char="•"/>
            </a:pPr>
            <a:r>
              <a:rPr lang="en-US" sz="2000" dirty="0">
                <a:latin typeface="Arial"/>
                <a:ea typeface="Arial"/>
                <a:cs typeface="Arial"/>
                <a:sym typeface="Arial"/>
              </a:rPr>
              <a:t>Evaluation basis for several other DCs</a:t>
            </a:r>
            <a:endParaRPr sz="20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83" name="Google Shape;383;p35"/>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505</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1DECD39D-D329-7392-5A78-2D70AC0486CB}"/>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87"/>
        <p:cNvGrpSpPr/>
        <p:nvPr/>
      </p:nvGrpSpPr>
      <p:grpSpPr>
        <a:xfrm>
          <a:off x="0" y="0"/>
          <a:ext cx="0" cy="0"/>
          <a:chOff x="0" y="0"/>
          <a:chExt cx="0" cy="0"/>
        </a:xfrm>
      </p:grpSpPr>
      <p:sp>
        <p:nvSpPr>
          <p:cNvPr id="389" name="Google Shape;389;p36"/>
          <p:cNvSpPr txBox="1">
            <a:spLocks noGrp="1"/>
          </p:cNvSpPr>
          <p:nvPr>
            <p:ph type="subTitle" idx="1"/>
          </p:nvPr>
        </p:nvSpPr>
        <p:spPr>
          <a:xfrm>
            <a:off x="457200" y="1546226"/>
            <a:ext cx="11266098" cy="4950079"/>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DC 7304 – Peptic Ulcer Disease</a:t>
            </a:r>
            <a:endParaRPr sz="2200" dirty="0"/>
          </a:p>
          <a:p>
            <a:pPr marL="742950" lvl="1" indent="-285750">
              <a:lnSpc>
                <a:spcPct val="100000"/>
              </a:lnSpc>
              <a:buSzPts val="2400"/>
              <a:buFont typeface="Arial"/>
              <a:buChar char="•"/>
            </a:pPr>
            <a:r>
              <a:rPr lang="en-US" sz="2200" dirty="0">
                <a:latin typeface="Arial"/>
                <a:ea typeface="Arial"/>
                <a:cs typeface="Arial"/>
                <a:sym typeface="Arial"/>
              </a:rPr>
              <a:t>Up to 100% evaluation for post-operative perforation or hemorrhage &gt; 3 months</a:t>
            </a:r>
            <a:endParaRPr sz="2200" dirty="0"/>
          </a:p>
          <a:p>
            <a:pPr marL="1200150" lvl="2" indent="-13335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DC 7303 – Chronic complications of upper GI surgery</a:t>
            </a:r>
            <a:endParaRPr sz="2200" dirty="0"/>
          </a:p>
          <a:p>
            <a:pPr marL="742950" lvl="1" indent="-285750">
              <a:lnSpc>
                <a:spcPct val="100000"/>
              </a:lnSpc>
              <a:buSzPts val="2400"/>
              <a:buFont typeface="Arial"/>
              <a:buChar char="•"/>
            </a:pPr>
            <a:r>
              <a:rPr lang="en-US" sz="2200" dirty="0">
                <a:latin typeface="Arial"/>
                <a:ea typeface="Arial"/>
                <a:cs typeface="Arial"/>
                <a:sym typeface="Arial"/>
              </a:rPr>
              <a:t>New criteria for TPN (nutritional support)</a:t>
            </a:r>
            <a:endParaRPr sz="2200" dirty="0"/>
          </a:p>
          <a:p>
            <a:pPr marL="285750" indent="-133350">
              <a:lnSpc>
                <a:spcPct val="100000"/>
              </a:lnSpc>
              <a:buSzPts val="2400"/>
            </a:pPr>
            <a:endParaRPr sz="11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DC 7319 – IBS</a:t>
            </a:r>
            <a:endParaRPr sz="2200" dirty="0"/>
          </a:p>
          <a:p>
            <a:pPr marL="742950" lvl="1" indent="-285750">
              <a:lnSpc>
                <a:spcPct val="100000"/>
              </a:lnSpc>
              <a:buSzPts val="2400"/>
              <a:buFont typeface="Arial"/>
              <a:buChar char="•"/>
            </a:pPr>
            <a:r>
              <a:rPr lang="en-US" sz="2200" dirty="0">
                <a:latin typeface="Arial"/>
                <a:ea typeface="Arial"/>
                <a:cs typeface="Arial"/>
                <a:sym typeface="Arial"/>
              </a:rPr>
              <a:t>Up to 30% evaluation for abdominal pain at least 1 day per week</a:t>
            </a:r>
            <a:endParaRPr sz="2200" dirty="0"/>
          </a:p>
          <a:p>
            <a:pPr marL="742950" lvl="1" indent="-285750">
              <a:lnSpc>
                <a:spcPct val="100000"/>
              </a:lnSpc>
              <a:buSzPts val="2400"/>
              <a:buFont typeface="Arial"/>
              <a:buChar char="•"/>
            </a:pPr>
            <a:r>
              <a:rPr lang="en-US" sz="2200" dirty="0">
                <a:latin typeface="Arial"/>
                <a:ea typeface="Arial"/>
                <a:cs typeface="Arial"/>
                <a:sym typeface="Arial"/>
              </a:rPr>
              <a:t>Could go higher with symptoms of GI dysmotility syndrome</a:t>
            </a:r>
            <a:endParaRPr sz="2200" dirty="0"/>
          </a:p>
          <a:p>
            <a:pPr marL="0" indent="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90" name="Google Shape;390;p36"/>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506</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C8931F2A-4AA0-681F-DCE9-6CE3B1139CD8}"/>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94"/>
        <p:cNvGrpSpPr/>
        <p:nvPr/>
      </p:nvGrpSpPr>
      <p:grpSpPr>
        <a:xfrm>
          <a:off x="0" y="0"/>
          <a:ext cx="0" cy="0"/>
          <a:chOff x="0" y="0"/>
          <a:chExt cx="0" cy="0"/>
        </a:xfrm>
      </p:grpSpPr>
      <p:sp>
        <p:nvSpPr>
          <p:cNvPr id="396" name="Google Shape;396;p37"/>
          <p:cNvSpPr txBox="1">
            <a:spLocks noGrp="1"/>
          </p:cNvSpPr>
          <p:nvPr>
            <p:ph type="subTitle" idx="1"/>
          </p:nvPr>
        </p:nvSpPr>
        <p:spPr>
          <a:xfrm>
            <a:off x="526212" y="1546226"/>
            <a:ext cx="1123159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VASRD for Digestive Disabilities – </a:t>
            </a:r>
            <a:r>
              <a:rPr lang="en-US" sz="2400" dirty="0">
                <a:solidFill>
                  <a:srgbClr val="FF0000"/>
                </a:solidFill>
                <a:latin typeface="Arial"/>
                <a:ea typeface="Arial"/>
                <a:cs typeface="Arial"/>
                <a:sym typeface="Arial"/>
              </a:rPr>
              <a:t>Major Impact</a:t>
            </a:r>
            <a:endParaRPr sz="2400" dirty="0">
              <a:solidFill>
                <a:srgbClr val="FF0000"/>
              </a:solidFill>
              <a:latin typeface="Arial"/>
              <a:ea typeface="Arial"/>
              <a:cs typeface="Arial"/>
              <a:sym typeface="Arial"/>
            </a:endParaRPr>
          </a:p>
          <a:p>
            <a:pPr marL="0" indent="0" algn="ctr">
              <a:lnSpc>
                <a:spcPct val="100000"/>
              </a:lnSpc>
              <a:buSzPts val="2400"/>
            </a:pPr>
            <a:endParaRPr sz="2400" dirty="0">
              <a:latin typeface="Arial"/>
              <a:ea typeface="Arial"/>
              <a:cs typeface="Arial"/>
              <a:sym typeface="Arial"/>
            </a:endParaRPr>
          </a:p>
          <a:p>
            <a:pPr marL="285750" indent="-285750">
              <a:lnSpc>
                <a:spcPct val="100000"/>
              </a:lnSpc>
              <a:buSzPts val="2400"/>
              <a:buFont typeface="Arial"/>
              <a:buChar char="•"/>
            </a:pPr>
            <a:r>
              <a:rPr lang="en-US" sz="2200" dirty="0">
                <a:latin typeface="Arial"/>
                <a:ea typeface="Arial"/>
                <a:cs typeface="Arial"/>
                <a:sym typeface="Arial"/>
              </a:rPr>
              <a:t>DC 7326 – Crohn’s disease</a:t>
            </a:r>
            <a:endParaRPr sz="2200" dirty="0"/>
          </a:p>
          <a:p>
            <a:pPr marL="742950" lvl="1" indent="-285750">
              <a:lnSpc>
                <a:spcPct val="100000"/>
              </a:lnSpc>
              <a:buSzPts val="2400"/>
              <a:buFont typeface="Arial"/>
              <a:buChar char="•"/>
            </a:pPr>
            <a:r>
              <a:rPr lang="en-US" sz="2200" dirty="0">
                <a:latin typeface="Arial"/>
                <a:ea typeface="Arial"/>
                <a:cs typeface="Arial"/>
                <a:sym typeface="Arial"/>
              </a:rPr>
              <a:t>Up to 100% for severe inflammatory bowel disease unresponsive to treatment</a:t>
            </a:r>
            <a:endParaRPr sz="2200" dirty="0"/>
          </a:p>
          <a:p>
            <a:pPr marL="742950" lvl="1" indent="-285750">
              <a:lnSpc>
                <a:spcPct val="100000"/>
              </a:lnSpc>
              <a:buSzPts val="2400"/>
              <a:buFont typeface="Arial"/>
              <a:buChar char="•"/>
            </a:pPr>
            <a:r>
              <a:rPr lang="en-US" sz="2200" dirty="0">
                <a:latin typeface="Arial"/>
                <a:ea typeface="Arial"/>
                <a:cs typeface="Arial"/>
                <a:sym typeface="Arial"/>
              </a:rPr>
              <a:t>Requires confirmation by endoscopy or radiologic studies</a:t>
            </a:r>
            <a:r>
              <a:rPr lang="en-US" sz="1600" dirty="0">
                <a:latin typeface="Arial"/>
                <a:ea typeface="Arial"/>
                <a:cs typeface="Arial"/>
                <a:sym typeface="Arial"/>
              </a:rPr>
              <a:t>	</a:t>
            </a:r>
            <a:endParaRPr dirty="0"/>
          </a:p>
          <a:p>
            <a:pPr marL="285750" indent="-133350">
              <a:lnSpc>
                <a:spcPct val="100000"/>
              </a:lnSpc>
              <a:buSzPts val="2400"/>
            </a:pPr>
            <a:endParaRPr sz="24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397" name="Google Shape;397;p37"/>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507</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0977AF4E-A4D5-249C-AD54-A5AD999DD922}"/>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1"/>
        <p:cNvGrpSpPr/>
        <p:nvPr/>
      </p:nvGrpSpPr>
      <p:grpSpPr>
        <a:xfrm>
          <a:off x="0" y="0"/>
          <a:ext cx="0" cy="0"/>
          <a:chOff x="0" y="0"/>
          <a:chExt cx="0" cy="0"/>
        </a:xfrm>
      </p:grpSpPr>
      <p:sp>
        <p:nvSpPr>
          <p:cNvPr id="402" name="Google Shape;402;p38"/>
          <p:cNvSpPr txBox="1">
            <a:spLocks noGrp="1"/>
          </p:cNvSpPr>
          <p:nvPr>
            <p:ph type="subTitle" idx="1"/>
          </p:nvPr>
        </p:nvSpPr>
        <p:spPr>
          <a:xfrm>
            <a:off x="1754187" y="1546225"/>
            <a:ext cx="8523300" cy="4529100"/>
          </a:xfrm>
          <a:prstGeom prst="rect">
            <a:avLst/>
          </a:prstGeom>
          <a:noFill/>
          <a:ln>
            <a:noFill/>
          </a:ln>
        </p:spPr>
        <p:txBody>
          <a:bodyPr spcFirstLastPara="1" wrap="square" lIns="90000" tIns="45000" rIns="90000" bIns="45000" anchor="t" anchorCtr="0">
            <a:noAutofit/>
          </a:bodyPr>
          <a:lstStyle/>
          <a:p>
            <a:pPr marL="0" indent="0">
              <a:lnSpc>
                <a:spcPct val="100000"/>
              </a:lnSpc>
              <a:spcBef>
                <a:spcPts val="700"/>
              </a:spcBef>
              <a:buSzPts val="2400"/>
            </a:pPr>
            <a:endParaRPr sz="2400" dirty="0">
              <a:latin typeface="Arial"/>
              <a:ea typeface="Arial"/>
              <a:cs typeface="Arial"/>
              <a:sym typeface="Arial"/>
            </a:endParaRPr>
          </a:p>
          <a:p>
            <a:pPr marL="0" indent="0" algn="ctr">
              <a:lnSpc>
                <a:spcPct val="100000"/>
              </a:lnSpc>
              <a:spcBef>
                <a:spcPts val="700"/>
              </a:spcBef>
              <a:buSzPts val="2400"/>
            </a:pPr>
            <a:r>
              <a:rPr lang="en-US" sz="3900" b="1" u="sng" dirty="0">
                <a:solidFill>
                  <a:schemeClr val="dk1"/>
                </a:solidFill>
                <a:latin typeface="Arial"/>
                <a:ea typeface="Arial"/>
                <a:cs typeface="Arial"/>
                <a:sym typeface="Arial"/>
              </a:rPr>
              <a:t>Let’s take a break</a:t>
            </a:r>
            <a:endParaRPr dirty="0"/>
          </a:p>
          <a:p>
            <a:pPr marL="0" indent="0" algn="ctr">
              <a:lnSpc>
                <a:spcPct val="100000"/>
              </a:lnSpc>
              <a:spcBef>
                <a:spcPts val="700"/>
              </a:spcBef>
              <a:buSzPts val="2400"/>
            </a:pPr>
            <a:endParaRPr sz="3900" b="1" u="sng" dirty="0">
              <a:solidFill>
                <a:schemeClr val="hlink"/>
              </a:solidFill>
              <a:latin typeface="Arial"/>
              <a:ea typeface="Arial"/>
              <a:cs typeface="Arial"/>
              <a:sym typeface="Arial"/>
            </a:endParaRPr>
          </a:p>
          <a:p>
            <a:pPr marL="0" indent="0" algn="ctr">
              <a:lnSpc>
                <a:spcPct val="100000"/>
              </a:lnSpc>
              <a:spcBef>
                <a:spcPts val="700"/>
              </a:spcBef>
              <a:buSzPts val="2400"/>
            </a:pPr>
            <a:endParaRPr sz="3900" b="1"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endParaRPr sz="2400" dirty="0">
              <a:latin typeface="Arial"/>
              <a:ea typeface="Arial"/>
              <a:cs typeface="Arial"/>
              <a:sym typeface="Arial"/>
            </a:endParaRPr>
          </a:p>
          <a:p>
            <a:pPr marL="0" indent="0">
              <a:lnSpc>
                <a:spcPct val="100000"/>
              </a:lnSpc>
              <a:spcBef>
                <a:spcPts val="700"/>
              </a:spcBef>
              <a:buSzPts val="2400"/>
            </a:pPr>
            <a:r>
              <a:rPr lang="en-US" sz="2400" dirty="0">
                <a:latin typeface="Arial"/>
                <a:ea typeface="Arial"/>
                <a:cs typeface="Arial"/>
                <a:sym typeface="Arial"/>
              </a:rPr>
              <a:t> </a:t>
            </a:r>
            <a:endParaRPr dirty="0"/>
          </a:p>
          <a:p>
            <a:pPr marL="0" indent="0">
              <a:lnSpc>
                <a:spcPct val="100000"/>
              </a:lnSpc>
              <a:spcBef>
                <a:spcPts val="700"/>
              </a:spcBef>
              <a:buSzPts val="2400"/>
            </a:pPr>
            <a:endParaRPr sz="2400" dirty="0">
              <a:latin typeface="Arial"/>
              <a:ea typeface="Arial"/>
              <a:cs typeface="Arial"/>
              <a:sym typeface="Arial"/>
            </a:endParaRPr>
          </a:p>
          <a:p>
            <a:pPr marL="0" indent="0">
              <a:spcBef>
                <a:spcPts val="700"/>
              </a:spcBef>
              <a:buSzPts val="2400"/>
            </a:pPr>
            <a:r>
              <a:rPr lang="en-US" sz="2400" dirty="0">
                <a:latin typeface="Arial"/>
                <a:ea typeface="Arial"/>
                <a:cs typeface="Arial"/>
                <a:sym typeface="Arial"/>
              </a:rPr>
              <a:t>       </a:t>
            </a:r>
            <a:endParaRPr dirty="0"/>
          </a:p>
        </p:txBody>
      </p:sp>
      <p:sp>
        <p:nvSpPr>
          <p:cNvPr id="403" name="Google Shape;403;p38"/>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508</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pic>
        <p:nvPicPr>
          <p:cNvPr id="404" name="Google Shape;404;p38" descr="Cups of coffee"/>
          <p:cNvPicPr preferRelativeResize="0"/>
          <p:nvPr/>
        </p:nvPicPr>
        <p:blipFill rotWithShape="1">
          <a:blip r:embed="rId3">
            <a:alphaModFix/>
          </a:blip>
          <a:srcRect/>
          <a:stretch/>
        </p:blipFill>
        <p:spPr>
          <a:xfrm>
            <a:off x="4559060" y="3302565"/>
            <a:ext cx="2913554" cy="1942182"/>
          </a:xfrm>
          <a:prstGeom prst="rect">
            <a:avLst/>
          </a:prstGeom>
          <a:noFill/>
          <a:ln>
            <a:noFill/>
          </a:ln>
        </p:spPr>
      </p:pic>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08"/>
        <p:cNvGrpSpPr/>
        <p:nvPr/>
      </p:nvGrpSpPr>
      <p:grpSpPr>
        <a:xfrm>
          <a:off x="0" y="0"/>
          <a:ext cx="0" cy="0"/>
          <a:chOff x="0" y="0"/>
          <a:chExt cx="0" cy="0"/>
        </a:xfrm>
      </p:grpSpPr>
      <p:sp>
        <p:nvSpPr>
          <p:cNvPr id="410" name="Google Shape;410;p39"/>
          <p:cNvSpPr txBox="1">
            <a:spLocks noGrp="1"/>
          </p:cNvSpPr>
          <p:nvPr>
            <p:ph type="subTitle" idx="1"/>
          </p:nvPr>
        </p:nvSpPr>
        <p:spPr>
          <a:xfrm>
            <a:off x="491706" y="1546226"/>
            <a:ext cx="11197086"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Special Circumstances for Digestive Disabilities</a:t>
            </a:r>
            <a:endParaRPr dirty="0"/>
          </a:p>
          <a:p>
            <a:pPr marL="0" indent="0" algn="ctr">
              <a:lnSpc>
                <a:spcPct val="100000"/>
              </a:lnSpc>
              <a:buClr>
                <a:schemeClr val="dk1"/>
              </a:buClr>
              <a:buSzPts val="2400"/>
            </a:pPr>
            <a:endParaRPr lang="en-US" sz="2400" dirty="0">
              <a:latin typeface="Arial"/>
              <a:ea typeface="Arial"/>
              <a:cs typeface="Arial"/>
              <a:sym typeface="Arial"/>
            </a:endParaRPr>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Claims pending on May 19, 2024, apply guidance of M21-1, V.ii.4.A.6.p</a:t>
            </a:r>
            <a:endParaRPr sz="2400" dirty="0">
              <a:latin typeface="Arial"/>
              <a:ea typeface="Arial"/>
              <a:cs typeface="Arial"/>
              <a:sym typeface="Arial"/>
            </a:endParaRPr>
          </a:p>
          <a:p>
            <a:pPr marL="0" indent="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What about appeals?  Are you aware of any current court cases?</a:t>
            </a:r>
            <a:endParaRPr sz="2400" dirty="0">
              <a:latin typeface="Arial"/>
              <a:ea typeface="Arial"/>
              <a:cs typeface="Arial"/>
              <a:sym typeface="Arial"/>
            </a:endParaRPr>
          </a:p>
          <a:p>
            <a:pPr marL="0" indent="0">
              <a:lnSpc>
                <a:spcPct val="100000"/>
              </a:lnSpc>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What about new claims?  How would you approach a new claim?  Would you change anything in how it is claimed?</a:t>
            </a:r>
            <a:endParaRPr sz="2400" dirty="0">
              <a:latin typeface="Arial"/>
              <a:ea typeface="Arial"/>
              <a:cs typeface="Arial"/>
              <a:sym typeface="Arial"/>
            </a:endParaRPr>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411" name="Google Shape;411;p39"/>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509</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E8D7EFE1-7E7D-ADB3-687C-84BC85147B41}"/>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a:xfrm>
            <a:off x="0" y="632082"/>
            <a:ext cx="4252472" cy="575821"/>
          </a:xfrm>
        </p:spPr>
        <p:txBody>
          <a:bodyPr>
            <a:normAutofit fontScale="90000"/>
          </a:bodyPr>
          <a:lstStyle/>
          <a:p>
            <a:r>
              <a:rPr lang="en-US" sz="4000" dirty="0">
                <a:latin typeface="Times New Roman" panose="02020603050405020304" pitchFamily="18" charset="0"/>
                <a:cs typeface="Times New Roman" panose="02020603050405020304" pitchFamily="18" charset="0"/>
              </a:rPr>
              <a:t>Political Activities</a:t>
            </a:r>
            <a:endParaRPr lang="en-US" sz="4000" dirty="0"/>
          </a:p>
        </p:txBody>
      </p:sp>
      <p:sp>
        <p:nvSpPr>
          <p:cNvPr id="6" name="Rectangle 5"/>
          <p:cNvSpPr/>
          <p:nvPr/>
        </p:nvSpPr>
        <p:spPr>
          <a:xfrm>
            <a:off x="1945901" y="1285118"/>
            <a:ext cx="8300198" cy="5071232"/>
          </a:xfrm>
          <a:prstGeom prst="rect">
            <a:avLst/>
          </a:prstGeom>
        </p:spPr>
        <p:txBody>
          <a:bodyPr wrap="square">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DON’Ts</a:t>
            </a:r>
            <a:r>
              <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Don’t endorse (</a:t>
            </a:r>
            <a:r>
              <a:rPr kumimoji="0" lang="en-US"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explicitly </a:t>
            </a:r>
            <a:r>
              <a:rPr kumimoji="0" lang="en-US" sz="2800" b="0" i="0"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or</a:t>
            </a:r>
            <a:r>
              <a:rPr kumimoji="0" lang="en-US" sz="2800" b="0" i="1" u="none" strike="noStrike" kern="1200" cap="none" spc="0" normalizeH="0" baseline="0" noProof="0" dirty="0">
                <a:ln>
                  <a:noFill/>
                </a:ln>
                <a:solidFill>
                  <a:prstClr val="black"/>
                </a:solidFill>
                <a:effectLst/>
                <a:highlight>
                  <a:srgbClr val="FFFF00"/>
                </a:highlight>
                <a:uLnTx/>
                <a:uFillTx/>
                <a:latin typeface="Times New Roman" panose="02020603050405020304" pitchFamily="18" charset="0"/>
                <a:ea typeface="+mn-ea"/>
                <a:cs typeface="Times New Roman" panose="02020603050405020304" pitchFamily="18" charset="0"/>
              </a:rPr>
              <a:t> implicitly</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candidates on behalf of the VFW National Organization, Department, District or Post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31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Don’t wear your VFW cap when actively campaigning for a candidate, such as soliciting donations or knocking on doors asking people to pledge their vote for a candidate, or speaking in favor of a candidate at political rallies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1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14398129"/>
      </p:ext>
    </p:extLst>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15"/>
        <p:cNvGrpSpPr/>
        <p:nvPr/>
      </p:nvGrpSpPr>
      <p:grpSpPr>
        <a:xfrm>
          <a:off x="0" y="0"/>
          <a:ext cx="0" cy="0"/>
          <a:chOff x="0" y="0"/>
          <a:chExt cx="0" cy="0"/>
        </a:xfrm>
      </p:grpSpPr>
      <p:sp>
        <p:nvSpPr>
          <p:cNvPr id="417" name="Google Shape;417;p40"/>
          <p:cNvSpPr txBox="1">
            <a:spLocks noGrp="1"/>
          </p:cNvSpPr>
          <p:nvPr>
            <p:ph type="subTitle" idx="1"/>
          </p:nvPr>
        </p:nvSpPr>
        <p:spPr>
          <a:xfrm>
            <a:off x="560718" y="1546226"/>
            <a:ext cx="11076316"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Special Circumstances for Digestive Disabilities</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Circumstances of service</a:t>
            </a:r>
            <a:endParaRPr sz="2400" dirty="0"/>
          </a:p>
          <a:p>
            <a:pPr marL="742950" lvl="1" indent="-285750">
              <a:lnSpc>
                <a:spcPct val="100000"/>
              </a:lnSpc>
              <a:buSzPts val="2400"/>
              <a:buFont typeface="Arial"/>
              <a:buChar char="•"/>
            </a:pPr>
            <a:r>
              <a:rPr lang="en-US" dirty="0">
                <a:latin typeface="Arial"/>
                <a:ea typeface="Arial"/>
                <a:cs typeface="Arial"/>
                <a:sym typeface="Arial"/>
              </a:rPr>
              <a:t>	For dysentery or other gastrointestinal disease, assign great weight to any service</a:t>
            </a:r>
            <a:endParaRPr dirty="0"/>
          </a:p>
          <a:p>
            <a:pPr marL="1200150" lvl="2" indent="-285750">
              <a:lnSpc>
                <a:spcPct val="100000"/>
              </a:lnSpc>
              <a:buSzPts val="2400"/>
              <a:buFont typeface="Arial"/>
              <a:buChar char="•"/>
            </a:pPr>
            <a:r>
              <a:rPr lang="en-US" sz="2400" dirty="0">
                <a:latin typeface="Arial"/>
                <a:ea typeface="Arial"/>
                <a:cs typeface="Arial"/>
                <a:sym typeface="Arial"/>
              </a:rPr>
              <a:t>Tropical service</a:t>
            </a:r>
            <a:endParaRPr sz="2400" dirty="0"/>
          </a:p>
          <a:p>
            <a:pPr marL="1200150" lvl="2" indent="-285750">
              <a:lnSpc>
                <a:spcPct val="100000"/>
              </a:lnSpc>
              <a:buSzPts val="2400"/>
              <a:buFont typeface="Arial"/>
              <a:buChar char="•"/>
            </a:pPr>
            <a:r>
              <a:rPr lang="en-US" sz="2400" dirty="0">
                <a:latin typeface="Arial"/>
                <a:ea typeface="Arial"/>
                <a:cs typeface="Arial"/>
                <a:sym typeface="Arial"/>
              </a:rPr>
              <a:t>Imprisonment or internment under unsanitary conditions</a:t>
            </a:r>
            <a:endParaRPr sz="2400" dirty="0"/>
          </a:p>
          <a:p>
            <a:pPr marL="1200150" lvl="2" indent="-285750">
              <a:lnSpc>
                <a:spcPct val="100000"/>
              </a:lnSpc>
              <a:buSzPts val="2400"/>
              <a:buFont typeface="Arial"/>
              <a:buChar char="•"/>
            </a:pPr>
            <a:r>
              <a:rPr lang="en-US" sz="2400" dirty="0">
                <a:latin typeface="Arial"/>
                <a:ea typeface="Arial"/>
                <a:cs typeface="Arial"/>
                <a:sym typeface="Arial"/>
              </a:rPr>
              <a:t>Food deprivation</a:t>
            </a:r>
            <a:endParaRPr sz="2400" dirty="0"/>
          </a:p>
          <a:p>
            <a:pPr marL="1200150" lvl="2" indent="-285750">
              <a:lnSpc>
                <a:spcPct val="100000"/>
              </a:lnSpc>
              <a:buSzPts val="2400"/>
              <a:buFont typeface="Arial"/>
              <a:buChar char="•"/>
            </a:pPr>
            <a:r>
              <a:rPr lang="en-US" sz="2400" dirty="0">
                <a:latin typeface="Arial"/>
                <a:ea typeface="Arial"/>
                <a:cs typeface="Arial"/>
                <a:sym typeface="Arial"/>
              </a:rPr>
              <a:t>38 CFR 3.309(b)</a:t>
            </a:r>
            <a:endParaRPr sz="24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418" name="Google Shape;418;p40"/>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510</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44C84ACD-85FF-941F-0C4E-BBCC81A6EDE4}"/>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2"/>
        <p:cNvGrpSpPr/>
        <p:nvPr/>
      </p:nvGrpSpPr>
      <p:grpSpPr>
        <a:xfrm>
          <a:off x="0" y="0"/>
          <a:ext cx="0" cy="0"/>
          <a:chOff x="0" y="0"/>
          <a:chExt cx="0" cy="0"/>
        </a:xfrm>
      </p:grpSpPr>
      <p:sp>
        <p:nvSpPr>
          <p:cNvPr id="424" name="Google Shape;424;p41"/>
          <p:cNvSpPr txBox="1">
            <a:spLocks noGrp="1"/>
          </p:cNvSpPr>
          <p:nvPr>
            <p:ph type="subTitle" idx="1"/>
          </p:nvPr>
        </p:nvSpPr>
        <p:spPr>
          <a:xfrm>
            <a:off x="493144" y="1528973"/>
            <a:ext cx="11205712" cy="4529137"/>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Special Circumstances for Digestive Disabilities</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400" dirty="0">
                <a:latin typeface="Arial"/>
                <a:ea typeface="Arial"/>
                <a:cs typeface="Arial"/>
                <a:sym typeface="Arial"/>
              </a:rPr>
              <a:t>Recurrence of hemorrhoids </a:t>
            </a:r>
            <a:endParaRPr sz="2400" dirty="0"/>
          </a:p>
          <a:p>
            <a:pPr marL="742950" lvl="1" indent="-285750">
              <a:lnSpc>
                <a:spcPct val="100000"/>
              </a:lnSpc>
              <a:buSzPts val="2400"/>
              <a:buFont typeface="Arial"/>
              <a:buChar char="•"/>
            </a:pPr>
            <a:r>
              <a:rPr lang="en-US" dirty="0">
                <a:latin typeface="Arial"/>
                <a:ea typeface="Arial"/>
                <a:cs typeface="Arial"/>
                <a:sym typeface="Arial"/>
              </a:rPr>
              <a:t>Unless the award for service-connection was clearly in error, do not assume that a superseding post service cause was the cause of a recurrence </a:t>
            </a:r>
            <a:endParaRPr dirty="0"/>
          </a:p>
          <a:p>
            <a:pPr marL="742950" lvl="1" indent="-285750">
              <a:lnSpc>
                <a:spcPct val="100000"/>
              </a:lnSpc>
              <a:buSzPts val="2400"/>
              <a:buFont typeface="Arial"/>
              <a:buChar char="•"/>
            </a:pPr>
            <a:r>
              <a:rPr lang="en-US" dirty="0">
                <a:latin typeface="Arial"/>
                <a:ea typeface="Arial"/>
                <a:cs typeface="Arial"/>
                <a:sym typeface="Arial"/>
              </a:rPr>
              <a:t>After service-connection is established, consider hemorrhoids shown after a period of absence to be associated with the service-connected condition</a:t>
            </a:r>
            <a:endParaRPr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425" name="Google Shape;425;p41"/>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511</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4DB77004-F54C-F8C8-A97D-97FF9B86D546}"/>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29"/>
        <p:cNvGrpSpPr/>
        <p:nvPr/>
      </p:nvGrpSpPr>
      <p:grpSpPr>
        <a:xfrm>
          <a:off x="0" y="0"/>
          <a:ext cx="0" cy="0"/>
          <a:chOff x="0" y="0"/>
          <a:chExt cx="0" cy="0"/>
        </a:xfrm>
      </p:grpSpPr>
      <p:sp>
        <p:nvSpPr>
          <p:cNvPr id="431" name="Google Shape;431;p42"/>
          <p:cNvSpPr txBox="1">
            <a:spLocks noGrp="1"/>
          </p:cNvSpPr>
          <p:nvPr>
            <p:ph type="subTitle" idx="1"/>
          </p:nvPr>
        </p:nvSpPr>
        <p:spPr>
          <a:xfrm>
            <a:off x="514709" y="1468588"/>
            <a:ext cx="11162581" cy="4950079"/>
          </a:xfrm>
          <a:prstGeom prst="rect">
            <a:avLst/>
          </a:prstGeom>
          <a:noFill/>
          <a:ln>
            <a:noFill/>
          </a:ln>
        </p:spPr>
        <p:txBody>
          <a:bodyPr spcFirstLastPara="1" wrap="square" lIns="90000" tIns="45000" rIns="90000" bIns="45000" anchor="t" anchorCtr="0">
            <a:noAutofit/>
          </a:bodyPr>
          <a:lstStyle/>
          <a:p>
            <a:pPr marL="0" indent="0" algn="ctr">
              <a:lnSpc>
                <a:spcPct val="100000"/>
              </a:lnSpc>
              <a:buClr>
                <a:schemeClr val="dk1"/>
              </a:buClr>
              <a:buSzPts val="2400"/>
            </a:pPr>
            <a:r>
              <a:rPr lang="en-US" sz="2400" dirty="0">
                <a:solidFill>
                  <a:schemeClr val="dk1"/>
                </a:solidFill>
                <a:latin typeface="Arial"/>
                <a:ea typeface="Arial"/>
                <a:cs typeface="Arial"/>
                <a:sym typeface="Arial"/>
              </a:rPr>
              <a:t>Special Circumstances for Digestive Disabilities</a:t>
            </a:r>
            <a:endParaRPr dirty="0"/>
          </a:p>
          <a:p>
            <a:pPr marL="0" indent="0" algn="ctr">
              <a:lnSpc>
                <a:spcPct val="100000"/>
              </a:lnSpc>
              <a:buClr>
                <a:schemeClr val="dk1"/>
              </a:buClr>
              <a:buSzPts val="2400"/>
            </a:pPr>
            <a:endParaRPr sz="2400" dirty="0">
              <a:latin typeface="Arial"/>
              <a:ea typeface="Arial"/>
              <a:cs typeface="Arial"/>
              <a:sym typeface="Arial"/>
            </a:endParaRPr>
          </a:p>
          <a:p>
            <a:pPr marL="0" indent="0">
              <a:lnSpc>
                <a:spcPct val="100000"/>
              </a:lnSpc>
              <a:buSzPts val="2400"/>
            </a:pPr>
            <a:r>
              <a:rPr lang="en-US" sz="2200" dirty="0">
                <a:latin typeface="Arial"/>
                <a:ea typeface="Arial"/>
                <a:cs typeface="Arial"/>
                <a:sym typeface="Arial"/>
              </a:rPr>
              <a:t>Hepatitis</a:t>
            </a:r>
            <a:endParaRPr sz="2200" dirty="0"/>
          </a:p>
          <a:p>
            <a:pPr marL="742950" lvl="1" indent="-285750">
              <a:lnSpc>
                <a:spcPct val="100000"/>
              </a:lnSpc>
              <a:buSzPts val="2400"/>
              <a:buFont typeface="Arial"/>
              <a:buChar char="•"/>
            </a:pPr>
            <a:r>
              <a:rPr lang="en-US" sz="2200" dirty="0">
                <a:latin typeface="Arial"/>
                <a:ea typeface="Arial"/>
                <a:cs typeface="Arial"/>
                <a:sym typeface="Arial"/>
              </a:rPr>
              <a:t>Three main categories – A (infectious hepatitis), B (serum hepatitis) and C (non-A non-B hepatitis)</a:t>
            </a:r>
            <a:endParaRPr sz="2200" dirty="0"/>
          </a:p>
          <a:p>
            <a:pPr marL="742950" lvl="1" indent="-285750">
              <a:lnSpc>
                <a:spcPct val="100000"/>
              </a:lnSpc>
              <a:buSzPts val="2400"/>
              <a:buFont typeface="Arial"/>
              <a:buChar char="•"/>
            </a:pPr>
            <a:r>
              <a:rPr lang="en-US" sz="2200" dirty="0">
                <a:latin typeface="Arial"/>
                <a:ea typeface="Arial"/>
                <a:cs typeface="Arial"/>
                <a:sym typeface="Arial"/>
              </a:rPr>
              <a:t>Do not automatically grant service-connection for Hepatitis C – lab findings in service alone do not show HCV in service or allow a conclusion that HCV was incurred in service.  Each type of hepatitis can be acquired at different times and through different means</a:t>
            </a:r>
            <a:endParaRPr sz="2200" dirty="0"/>
          </a:p>
          <a:p>
            <a:pPr marL="742950" lvl="1" indent="-285750">
              <a:lnSpc>
                <a:spcPct val="100000"/>
              </a:lnSpc>
              <a:buSzPts val="2400"/>
              <a:buFont typeface="Arial"/>
              <a:buChar char="•"/>
            </a:pPr>
            <a:r>
              <a:rPr lang="en-US" sz="2200" dirty="0">
                <a:latin typeface="Arial"/>
                <a:ea typeface="Arial"/>
                <a:cs typeface="Arial"/>
                <a:sym typeface="Arial"/>
              </a:rPr>
              <a:t>Consider service-connection if there is a medical opinion linking condition to the confirmed in-service findings and/ or risk factors</a:t>
            </a:r>
            <a:endParaRPr sz="2200" dirty="0"/>
          </a:p>
          <a:p>
            <a:pPr marL="742950" lvl="1" indent="-285750">
              <a:lnSpc>
                <a:spcPct val="100000"/>
              </a:lnSpc>
              <a:buSzPts val="2400"/>
              <a:buFont typeface="Arial"/>
              <a:buChar char="•"/>
            </a:pPr>
            <a:r>
              <a:rPr lang="en-US" sz="2200" dirty="0">
                <a:latin typeface="Arial"/>
                <a:ea typeface="Arial"/>
                <a:cs typeface="Arial"/>
                <a:sym typeface="Arial"/>
              </a:rPr>
              <a:t>If service-connection is granted, evaluation is based on DC 7345</a:t>
            </a:r>
            <a:endParaRPr sz="2200" dirty="0"/>
          </a:p>
          <a:p>
            <a:pPr marL="285750" indent="-133350">
              <a:lnSpc>
                <a:spcPct val="100000"/>
              </a:lnSpc>
              <a:buSzPts val="2400"/>
            </a:pPr>
            <a:endParaRPr sz="1800" dirty="0">
              <a:latin typeface="Arial"/>
              <a:ea typeface="Arial"/>
              <a:cs typeface="Arial"/>
              <a:sym typeface="Arial"/>
            </a:endParaRPr>
          </a:p>
          <a:p>
            <a:pPr marL="285750" indent="-133350">
              <a:lnSpc>
                <a:spcPct val="100000"/>
              </a:lnSpc>
              <a:buSzPts val="2400"/>
            </a:pPr>
            <a:endParaRPr sz="1800" dirty="0"/>
          </a:p>
        </p:txBody>
      </p:sp>
      <p:sp>
        <p:nvSpPr>
          <p:cNvPr id="432" name="Google Shape;432;p42"/>
          <p:cNvSpPr txBox="1">
            <a:spLocks noGrp="1"/>
          </p:cNvSpPr>
          <p:nvPr>
            <p:ph type="sldNum" idx="12"/>
          </p:nvPr>
        </p:nvSpPr>
        <p:spPr>
          <a:xfrm>
            <a:off x="7981950" y="6356350"/>
            <a:ext cx="2047800" cy="355500"/>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8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l" defTabSz="914400" rtl="0" eaLnBrk="1" fontAlgn="auto" latinLnBrk="0" hangingPunct="1">
                <a:lnSpc>
                  <a:spcPct val="100000"/>
                </a:lnSpc>
                <a:spcBef>
                  <a:spcPts val="0"/>
                </a:spcBef>
                <a:spcAft>
                  <a:spcPts val="0"/>
                </a:spcAft>
                <a:buClr>
                  <a:srgbClr val="000000"/>
                </a:buClr>
                <a:buSzPts val="1800"/>
                <a:buFont typeface="Calibri"/>
                <a:buNone/>
                <a:tabLst/>
                <a:defRPr/>
              </a:pPr>
              <a:t>512</a:t>
            </a:fld>
            <a:endParaRPr kumimoji="0" sz="18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Google Shape;171;p6">
            <a:extLst>
              <a:ext uri="{FF2B5EF4-FFF2-40B4-BE49-F238E27FC236}">
                <a16:creationId xmlns:a16="http://schemas.microsoft.com/office/drawing/2014/main" id="{4EC27B09-E298-54C7-230B-857530604B4E}"/>
              </a:ext>
            </a:extLst>
          </p:cNvPr>
          <p:cNvSpPr txBox="1">
            <a:spLocks/>
          </p:cNvSpPr>
          <p:nvPr/>
        </p:nvSpPr>
        <p:spPr>
          <a:xfrm>
            <a:off x="0" y="361695"/>
            <a:ext cx="8816196" cy="841884"/>
          </a:xfrm>
          <a:prstGeom prst="rect">
            <a:avLst/>
          </a:prstGeom>
          <a:noFill/>
          <a:ln>
            <a:noFill/>
          </a:ln>
        </p:spPr>
        <p:txBody>
          <a:bodyPr spcFirstLastPara="1" wrap="square" lIns="90000" tIns="45000" rIns="90000" bIns="45000" anchor="t" anchorCtr="0">
            <a:noAutofit/>
          </a:bodyPr>
          <a:lstStyle>
            <a:defPPr marR="0" lvl="0" algn="l" rtl="0">
              <a:lnSpc>
                <a:spcPct val="100000"/>
              </a:lnSpc>
              <a:spcBef>
                <a:spcPts val="0"/>
              </a:spcBef>
              <a:spcAft>
                <a:spcPts val="0"/>
              </a:spcAft>
            </a:defPPr>
            <a:lvl1pPr marR="0" lvl="0"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1pPr>
            <a:lvl2pPr marR="0" lvl="1"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R="0" lvl="2"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R="0" lvl="3"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R="0" lvl="4"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R="0" lvl="5"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R="0" lvl="6"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R="0" lvl="7"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R="0" lvl="8" algn="l" rtl="0">
              <a:lnSpc>
                <a:spcPct val="92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pPr marL="0" marR="0" lvl="0" indent="0" algn="l" defTabSz="914400" rtl="0" eaLnBrk="1" fontAlgn="auto" latinLnBrk="0" hangingPunct="1">
              <a:lnSpc>
                <a:spcPct val="90000"/>
              </a:lnSpc>
              <a:spcBef>
                <a:spcPts val="0"/>
              </a:spcBef>
              <a:spcAft>
                <a:spcPts val="0"/>
              </a:spcAft>
              <a:buClr>
                <a:srgbClr val="000000"/>
              </a:buClr>
              <a:buSzPts val="2600"/>
              <a:buFont typeface="Arial"/>
              <a:buNone/>
              <a:tabLst/>
              <a:defRPr/>
            </a:pPr>
            <a:br>
              <a:rPr kumimoji="0" lang="en-US" sz="2400" b="1" i="0" u="none" strike="noStrike" kern="0" cap="none" spc="0" normalizeH="0" baseline="0" noProof="0">
                <a:ln>
                  <a:noFill/>
                </a:ln>
                <a:solidFill>
                  <a:srgbClr val="000000"/>
                </a:solidFill>
                <a:effectLst/>
                <a:uLnTx/>
                <a:uFillTx/>
                <a:latin typeface="Arial"/>
                <a:ea typeface="Arial"/>
                <a:cs typeface="Arial"/>
                <a:sym typeface="Arial"/>
              </a:rPr>
            </a:br>
            <a:r>
              <a:rPr kumimoji="0" lang="en-US" sz="3200" b="1" i="0" u="none" strike="noStrike" kern="0" cap="none" spc="0" normalizeH="0" baseline="0" noProof="0">
                <a:ln>
                  <a:noFill/>
                </a:ln>
                <a:solidFill>
                  <a:srgbClr val="000000"/>
                </a:solidFill>
                <a:effectLst/>
                <a:uLnTx/>
                <a:uFillTx/>
                <a:latin typeface="Arial"/>
                <a:ea typeface="Arial"/>
                <a:cs typeface="Arial"/>
                <a:sym typeface="Arial"/>
              </a:rPr>
              <a:t>VA Schedule for Rating Disabilities (VASRD)</a:t>
            </a:r>
            <a:endParaRPr kumimoji="0" lang="en-US" sz="32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6"/>
        <p:cNvGrpSpPr/>
        <p:nvPr/>
      </p:nvGrpSpPr>
      <p:grpSpPr>
        <a:xfrm>
          <a:off x="0" y="0"/>
          <a:ext cx="0" cy="0"/>
          <a:chOff x="0" y="0"/>
          <a:chExt cx="0" cy="0"/>
        </a:xfrm>
      </p:grpSpPr>
      <p:sp>
        <p:nvSpPr>
          <p:cNvPr id="437" name="Google Shape;437;p43"/>
          <p:cNvSpPr/>
          <p:nvPr/>
        </p:nvSpPr>
        <p:spPr>
          <a:xfrm>
            <a:off x="7900850" y="12250"/>
            <a:ext cx="2765400" cy="10467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8" name="Google Shape;438;p43"/>
          <p:cNvSpPr txBox="1"/>
          <p:nvPr/>
        </p:nvSpPr>
        <p:spPr>
          <a:xfrm>
            <a:off x="4943100" y="111150"/>
            <a:ext cx="2305800" cy="1046700"/>
          </a:xfrm>
          <a:prstGeom prst="rect">
            <a:avLst/>
          </a:prstGeom>
          <a:solidFill>
            <a:schemeClr val="lt1"/>
          </a:solid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39" name="Google Shape;439;p43"/>
          <p:cNvSpPr txBox="1"/>
          <p:nvPr/>
        </p:nvSpPr>
        <p:spPr>
          <a:xfrm>
            <a:off x="0" y="535600"/>
            <a:ext cx="7772400" cy="697978"/>
          </a:xfrm>
          <a:prstGeom prst="rect">
            <a:avLst/>
          </a:prstGeom>
          <a:noFill/>
          <a:ln>
            <a:noFill/>
          </a:ln>
        </p:spPr>
        <p:txBody>
          <a:bodyPr spcFirstLastPara="1" wrap="square" lIns="90000" tIns="45000" rIns="90000" bIns="450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4300"/>
              <a:buFont typeface="Arial"/>
              <a:buNone/>
              <a:tabLst/>
              <a:defRPr/>
            </a:pPr>
            <a:r>
              <a:rPr kumimoji="0" lang="en-US" sz="4300" b="1" i="0" u="none" strike="noStrike" kern="0" cap="none" spc="0" normalizeH="0" baseline="0" noProof="0" dirty="0">
                <a:ln>
                  <a:noFill/>
                </a:ln>
                <a:solidFill>
                  <a:srgbClr val="000000"/>
                </a:solidFill>
                <a:effectLst/>
                <a:uLnTx/>
                <a:uFillTx/>
                <a:latin typeface="Arial"/>
                <a:cs typeface="Arial"/>
                <a:sym typeface="Arial"/>
              </a:rPr>
              <a:t>Game Time! Trivia Set Up!</a:t>
            </a:r>
            <a:endParaRPr kumimoji="0" sz="4700" b="0" i="0" u="none" strike="noStrike" kern="0" cap="none" spc="0" normalizeH="0" baseline="0" noProof="0" dirty="0">
              <a:ln>
                <a:noFill/>
              </a:ln>
              <a:solidFill>
                <a:srgbClr val="000000"/>
              </a:solidFill>
              <a:effectLst/>
              <a:uLnTx/>
              <a:uFillTx/>
              <a:latin typeface="Arial"/>
              <a:cs typeface="Arial"/>
              <a:sym typeface="Arial"/>
            </a:endParaRPr>
          </a:p>
        </p:txBody>
      </p:sp>
      <p:sp>
        <p:nvSpPr>
          <p:cNvPr id="440" name="Google Shape;440;p43"/>
          <p:cNvSpPr txBox="1"/>
          <p:nvPr/>
        </p:nvSpPr>
        <p:spPr>
          <a:xfrm>
            <a:off x="2514600" y="1477275"/>
            <a:ext cx="7772400" cy="104641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srgbClr val="000000"/>
                </a:solidFill>
                <a:effectLst/>
                <a:uLnTx/>
                <a:uFillTx/>
                <a:latin typeface="Arial"/>
                <a:cs typeface="Arial"/>
                <a:sym typeface="Arial"/>
              </a:rPr>
              <a:t>To play, go to </a:t>
            </a:r>
            <a:r>
              <a:rPr kumimoji="0" lang="en-US" sz="2800" b="0" i="0" u="sng" strike="noStrike" kern="0" cap="none" spc="0" normalizeH="0" baseline="0" noProof="0" dirty="0" err="1">
                <a:ln>
                  <a:noFill/>
                </a:ln>
                <a:solidFill>
                  <a:srgbClr val="3333CC"/>
                </a:solidFill>
                <a:effectLst/>
                <a:uLnTx/>
                <a:uFillTx/>
                <a:latin typeface="Arial"/>
                <a:cs typeface="Arial"/>
                <a:sym typeface="Arial"/>
              </a:rPr>
              <a:t>XXXXXXurl</a:t>
            </a:r>
            <a:r>
              <a:rPr kumimoji="0" lang="en-US" sz="2800" b="0" i="0" u="sng" strike="noStrike" kern="0" cap="none" spc="0" normalizeH="0" baseline="0" noProof="0" dirty="0">
                <a:ln>
                  <a:noFill/>
                </a:ln>
                <a:solidFill>
                  <a:srgbClr val="3333CC"/>
                </a:solidFill>
                <a:effectLst/>
                <a:uLnTx/>
                <a:uFillTx/>
                <a:latin typeface="Arial"/>
                <a:cs typeface="Arial"/>
                <a:sym typeface="Arial"/>
              </a:rPr>
              <a:t> </a:t>
            </a:r>
            <a:r>
              <a:rPr kumimoji="0" lang="en-US" sz="2800" b="0" i="0" u="sng" strike="noStrike" kern="0" cap="none" spc="0" normalizeH="0" baseline="0" noProof="0" dirty="0" err="1">
                <a:ln>
                  <a:noFill/>
                </a:ln>
                <a:solidFill>
                  <a:srgbClr val="3333CC"/>
                </a:solidFill>
                <a:effectLst/>
                <a:uLnTx/>
                <a:uFillTx/>
                <a:latin typeface="Arial"/>
                <a:cs typeface="Arial"/>
                <a:sym typeface="Arial"/>
              </a:rPr>
              <a:t>tbd</a:t>
            </a:r>
            <a:endParaRPr kumimoji="0" sz="2800" b="0" i="0" u="sng" strike="noStrike" kern="0" cap="none" spc="0" normalizeH="0" baseline="0" noProof="0" dirty="0">
              <a:ln>
                <a:noFill/>
              </a:ln>
              <a:solidFill>
                <a:srgbClr val="3333CC"/>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endParaRPr kumimoji="0" sz="2800" b="0" i="0" u="sng" strike="noStrike" kern="0" cap="none" spc="0" normalizeH="0" baseline="0" noProof="0" dirty="0">
              <a:ln>
                <a:noFill/>
              </a:ln>
              <a:solidFill>
                <a:srgbClr val="3333CC"/>
              </a:solidFill>
              <a:effectLst/>
              <a:uLnTx/>
              <a:uFillTx/>
              <a:latin typeface="Arial"/>
              <a:cs typeface="Arial"/>
              <a:sym typeface="Arial"/>
            </a:endParaRPr>
          </a:p>
        </p:txBody>
      </p:sp>
      <p:sp>
        <p:nvSpPr>
          <p:cNvPr id="441" name="Google Shape;441;p43"/>
          <p:cNvSpPr txBox="1"/>
          <p:nvPr/>
        </p:nvSpPr>
        <p:spPr>
          <a:xfrm>
            <a:off x="2484900" y="2200975"/>
            <a:ext cx="7527000" cy="61560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n-US" sz="2800" b="0" i="0" u="none" strike="noStrike" kern="0" cap="none" spc="0" normalizeH="0" baseline="0" noProof="0">
                <a:ln>
                  <a:noFill/>
                </a:ln>
                <a:solidFill>
                  <a:srgbClr val="000000"/>
                </a:solidFill>
                <a:effectLst/>
                <a:uLnTx/>
                <a:uFillTx/>
                <a:latin typeface="Arial"/>
                <a:cs typeface="Arial"/>
                <a:sym typeface="Arial"/>
              </a:rPr>
              <a:t>OR scan this QR code with your smartphone </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43"/>
          <p:cNvSpPr txBox="1"/>
          <p:nvPr/>
        </p:nvSpPr>
        <p:spPr>
          <a:xfrm>
            <a:off x="1585650" y="4758925"/>
            <a:ext cx="9020700" cy="1865400"/>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15000"/>
              </a:lnSpc>
              <a:spcBef>
                <a:spcPts val="0"/>
              </a:spcBef>
              <a:spcAft>
                <a:spcPts val="0"/>
              </a:spcAft>
              <a:buClr>
                <a:srgbClr val="000000"/>
              </a:buClr>
              <a:buSzPts val="2200"/>
              <a:buFont typeface="Arial"/>
              <a:buNone/>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Create a name (doesn’t have to be your real name) </a:t>
            </a:r>
            <a:r>
              <a:rPr kumimoji="0" lang="en-US" sz="2200" b="1" i="0" u="none" strike="noStrike" kern="0" cap="none" spc="0" normalizeH="0" baseline="0" noProof="0">
                <a:ln>
                  <a:noFill/>
                </a:ln>
                <a:solidFill>
                  <a:srgbClr val="000000"/>
                </a:solidFill>
                <a:effectLst/>
                <a:uLnTx/>
                <a:uFillTx/>
                <a:latin typeface="Arial"/>
                <a:cs typeface="Arial"/>
                <a:sym typeface="Arial"/>
              </a:rPr>
              <a:t>AND</a:t>
            </a:r>
            <a:r>
              <a:rPr kumimoji="0" lang="en-US" sz="2200" b="0" i="0" u="none" strike="noStrike" kern="0" cap="none" spc="0" normalizeH="0" baseline="0" noProof="0">
                <a:ln>
                  <a:noFill/>
                </a:ln>
                <a:solidFill>
                  <a:srgbClr val="000000"/>
                </a:solidFill>
                <a:effectLst/>
                <a:uLnTx/>
                <a:uFillTx/>
                <a:latin typeface="Arial"/>
                <a:cs typeface="Arial"/>
                <a:sym typeface="Arial"/>
              </a:rPr>
              <a:t> choose your team.</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15000"/>
              </a:lnSpc>
              <a:spcBef>
                <a:spcPts val="0"/>
              </a:spcBef>
              <a:spcAft>
                <a:spcPts val="0"/>
              </a:spcAft>
              <a:buClr>
                <a:srgbClr val="000000"/>
              </a:buClr>
              <a:buSzPts val="1100"/>
              <a:buFont typeface="Arial"/>
              <a:buNone/>
              <a:tabLst/>
              <a:defRPr/>
            </a:pPr>
            <a:r>
              <a:rPr kumimoji="0" lang="en-US" sz="2200" b="0" i="0" u="none" strike="noStrike" kern="0" cap="none" spc="0" normalizeH="0" baseline="0" noProof="0">
                <a:ln>
                  <a:noFill/>
                </a:ln>
                <a:solidFill>
                  <a:srgbClr val="000000"/>
                </a:solidFill>
                <a:effectLst/>
                <a:uLnTx/>
                <a:uFillTx/>
                <a:latin typeface="Arial"/>
                <a:cs typeface="Arial"/>
                <a:sym typeface="Arial"/>
              </a:rPr>
              <a:t>The results of the game will be shared with all, so if you want to use an alias, feel free!</a:t>
            </a:r>
            <a:endParaRPr kumimoji="0" sz="22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Pts val="800"/>
              <a:buFont typeface="Arial"/>
              <a:buNone/>
              <a:tabLst/>
              <a:defRPr/>
            </a:pPr>
            <a:endParaRPr kumimoji="0" sz="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43"/>
          <p:cNvSpPr txBox="1">
            <a:spLocks noGrp="1"/>
          </p:cNvSpPr>
          <p:nvPr>
            <p:ph type="sldNum" idx="12"/>
          </p:nvPr>
        </p:nvSpPr>
        <p:spPr>
          <a:xfrm>
            <a:off x="10080784" y="6333134"/>
            <a:ext cx="548700" cy="525000"/>
          </a:xfrm>
          <a:prstGeom prst="rect">
            <a:avLst/>
          </a:prstGeom>
          <a:noFill/>
          <a:ln>
            <a:noFill/>
          </a:ln>
        </p:spPr>
        <p:txBody>
          <a:bodyPr spcFirstLastPara="1" wrap="square" lIns="90000" tIns="45000" rIns="90000" bIns="450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fld id="{00000000-1234-1234-1234-123412341234}" type="slidenum">
              <a:rPr kumimoji="0" lang="en-US" sz="13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800"/>
                <a:buFont typeface="Calibri"/>
                <a:buNone/>
                <a:tabLst/>
                <a:defRPr/>
              </a:pPr>
              <a:t>513</a:t>
            </a:fld>
            <a:endParaRPr kumimoji="0" sz="13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5199" y="3044279"/>
            <a:ext cx="733197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QUESTIONS?</a:t>
            </a:r>
          </a:p>
        </p:txBody>
      </p:sp>
      <p:sp>
        <p:nvSpPr>
          <p:cNvPr id="3" name="Rectangle 2"/>
          <p:cNvSpPr/>
          <p:nvPr/>
        </p:nvSpPr>
        <p:spPr>
          <a:xfrm>
            <a:off x="7093122" y="5111415"/>
            <a:ext cx="4920202" cy="1631216"/>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For legislative questions, visit vfw.org/advocacy or contact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VFW National Legislative Service</a:t>
            </a:r>
          </a:p>
          <a:p>
            <a:pPr marL="742950" marR="0" lvl="1"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Email: pmurray@vfw.org</a:t>
            </a:r>
          </a:p>
          <a:p>
            <a:pPr marL="742950" marR="0" lvl="1" indent="-285750" algn="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Call: (202) 608-8365</a:t>
            </a:r>
          </a:p>
        </p:txBody>
      </p:sp>
    </p:spTree>
    <p:extLst>
      <p:ext uri="{BB962C8B-B14F-4D97-AF65-F5344CB8AC3E}">
        <p14:creationId xmlns:p14="http://schemas.microsoft.com/office/powerpoint/2010/main" val="2671895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83416" y="2644170"/>
            <a:ext cx="6450398" cy="156966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CHAMPVA &amp; VA Caregiver Programs</a:t>
            </a:r>
          </a:p>
        </p:txBody>
      </p:sp>
      <p:sp>
        <p:nvSpPr>
          <p:cNvPr id="5" name="TextBox 4"/>
          <p:cNvSpPr txBox="1"/>
          <p:nvPr/>
        </p:nvSpPr>
        <p:spPr>
          <a:xfrm>
            <a:off x="7708615" y="5473005"/>
            <a:ext cx="4434035" cy="138499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Katherine Cassel</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Assistant Director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Healthcare Policy</a:t>
            </a:r>
          </a:p>
        </p:txBody>
      </p:sp>
    </p:spTree>
    <p:extLst>
      <p:ext uri="{BB962C8B-B14F-4D97-AF65-F5344CB8AC3E}">
        <p14:creationId xmlns:p14="http://schemas.microsoft.com/office/powerpoint/2010/main" val="1588365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6780" y="1833770"/>
            <a:ext cx="10378440" cy="4697730"/>
          </a:xfrm>
        </p:spPr>
        <p:txBody>
          <a:bodyPr>
            <a:noAutofit/>
          </a:bodyPr>
          <a:lstStyle/>
          <a:p>
            <a:r>
              <a:rPr lang="en-US" sz="2800" dirty="0">
                <a:latin typeface="Times New Roman" panose="02020603050405020304" pitchFamily="18" charset="0"/>
                <a:cs typeface="Times New Roman" panose="02020603050405020304" pitchFamily="18" charset="0"/>
              </a:rPr>
              <a:t>What is CHAMPVA and Caregiver Programs and the basics of each</a:t>
            </a:r>
          </a:p>
          <a:p>
            <a:r>
              <a:rPr lang="en-US" sz="2800" dirty="0">
                <a:latin typeface="Times New Roman" panose="02020603050405020304" pitchFamily="18" charset="0"/>
                <a:cs typeface="Times New Roman" panose="02020603050405020304" pitchFamily="18" charset="0"/>
              </a:rPr>
              <a:t>Identify Eligibility and How to Apply/Enroll</a:t>
            </a:r>
            <a:endParaRPr lang="en-US" sz="1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Available Benefits and Services</a:t>
            </a:r>
          </a:p>
          <a:p>
            <a:r>
              <a:rPr lang="en-US" sz="2800" dirty="0">
                <a:latin typeface="Times New Roman" panose="02020603050405020304" pitchFamily="18" charset="0"/>
                <a:cs typeface="Times New Roman" panose="02020603050405020304" pitchFamily="18" charset="0"/>
              </a:rPr>
              <a:t>Know the exclusions and considerations when utilizing Other </a:t>
            </a:r>
            <a:r>
              <a:rPr lang="en-US" sz="2800" dirty="0"/>
              <a:t>H</a:t>
            </a:r>
            <a:r>
              <a:rPr lang="en-US" sz="2800" dirty="0">
                <a:latin typeface="Times New Roman" panose="02020603050405020304" pitchFamily="18" charset="0"/>
                <a:cs typeface="Times New Roman" panose="02020603050405020304" pitchFamily="18" charset="0"/>
              </a:rPr>
              <a:t>ealth </a:t>
            </a:r>
            <a:r>
              <a:rPr lang="en-US" sz="2800" dirty="0"/>
              <a:t>I</a:t>
            </a:r>
            <a:r>
              <a:rPr lang="en-US" sz="2800" dirty="0">
                <a:latin typeface="Times New Roman" panose="02020603050405020304" pitchFamily="18" charset="0"/>
                <a:cs typeface="Times New Roman" panose="02020603050405020304" pitchFamily="18" charset="0"/>
              </a:rPr>
              <a:t>nsurances (including Medicare)</a:t>
            </a:r>
          </a:p>
          <a:p>
            <a:r>
              <a:rPr lang="en-US" sz="2800" dirty="0"/>
              <a:t>Issue Resolution and the Appeals Process</a:t>
            </a:r>
          </a:p>
          <a:p>
            <a:r>
              <a:rPr lang="en-US" sz="2800" dirty="0"/>
              <a:t>Alternative support </a:t>
            </a:r>
            <a:endParaRPr lang="en-US" sz="2800" dirty="0">
              <a:latin typeface="Times New Roman" panose="02020603050405020304" pitchFamily="18" charset="0"/>
              <a:cs typeface="Times New Roman" panose="02020603050405020304" pitchFamily="18" charset="0"/>
            </a:endParaRPr>
          </a:p>
          <a:p>
            <a:pPr marL="137160" indent="0" algn="r">
              <a:buNone/>
            </a:pPr>
            <a:endParaRPr lang="en-US" dirty="0"/>
          </a:p>
          <a:p>
            <a:pPr marL="137160" indent="0">
              <a:buNone/>
            </a:pPr>
            <a:r>
              <a:rPr lang="en-US" dirty="0"/>
              <a:t> </a:t>
            </a:r>
          </a:p>
        </p:txBody>
      </p:sp>
      <p:sp>
        <p:nvSpPr>
          <p:cNvPr id="6" name="Title 1">
            <a:extLst>
              <a:ext uri="{FF2B5EF4-FFF2-40B4-BE49-F238E27FC236}">
                <a16:creationId xmlns:a16="http://schemas.microsoft.com/office/drawing/2014/main" id="{DB055326-DCD8-F97F-F155-2BFAB171F591}"/>
              </a:ext>
            </a:extLst>
          </p:cNvPr>
          <p:cNvSpPr>
            <a:spLocks noGrp="1"/>
          </p:cNvSpPr>
          <p:nvPr>
            <p:ph type="title"/>
          </p:nvPr>
        </p:nvSpPr>
        <p:spPr>
          <a:xfrm>
            <a:off x="0" y="546653"/>
            <a:ext cx="5092313" cy="674369"/>
          </a:xfrm>
        </p:spPr>
        <p:txBody>
          <a:bodyPr/>
          <a:lstStyle/>
          <a:p>
            <a:r>
              <a:rPr lang="en-US" sz="4400" b="1" dirty="0">
                <a:latin typeface="Times New Roman" panose="02020603050405020304" pitchFamily="18" charset="0"/>
                <a:cs typeface="Times New Roman" panose="02020603050405020304" pitchFamily="18" charset="0"/>
              </a:rPr>
              <a:t>What is CHAMPVA</a:t>
            </a:r>
          </a:p>
        </p:txBody>
      </p:sp>
    </p:spTree>
    <p:extLst>
      <p:ext uri="{BB962C8B-B14F-4D97-AF65-F5344CB8AC3E}">
        <p14:creationId xmlns:p14="http://schemas.microsoft.com/office/powerpoint/2010/main" val="2699638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B40C5-0219-520F-A418-1AA21D9D6772}"/>
              </a:ext>
            </a:extLst>
          </p:cNvPr>
          <p:cNvSpPr>
            <a:spLocks noGrp="1"/>
          </p:cNvSpPr>
          <p:nvPr>
            <p:ph type="body" idx="1"/>
          </p:nvPr>
        </p:nvSpPr>
        <p:spPr>
          <a:xfrm>
            <a:off x="838200" y="3429000"/>
            <a:ext cx="10515600" cy="1500187"/>
          </a:xfrm>
        </p:spPr>
        <p:txBody>
          <a:bodyPr>
            <a:normAutofit/>
          </a:bodyPr>
          <a:lstStyle/>
          <a:p>
            <a:pPr algn="ctr"/>
            <a:r>
              <a:rPr lang="en-US" sz="44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CHAMPVA</a:t>
            </a:r>
          </a:p>
        </p:txBody>
      </p:sp>
      <p:sp>
        <p:nvSpPr>
          <p:cNvPr id="4" name="Slide Number Placeholder 3">
            <a:extLst>
              <a:ext uri="{FF2B5EF4-FFF2-40B4-BE49-F238E27FC236}">
                <a16:creationId xmlns:a16="http://schemas.microsoft.com/office/drawing/2014/main" id="{A7316474-C07B-1054-680E-B3E4F03238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67680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33814-3230-33D7-6C39-5E748F2510D6}"/>
              </a:ext>
            </a:extLst>
          </p:cNvPr>
          <p:cNvSpPr>
            <a:spLocks noGrp="1"/>
          </p:cNvSpPr>
          <p:nvPr>
            <p:ph type="title"/>
          </p:nvPr>
        </p:nvSpPr>
        <p:spPr>
          <a:xfrm>
            <a:off x="0" y="566531"/>
            <a:ext cx="5257800" cy="681036"/>
          </a:xfrm>
        </p:spPr>
        <p:txBody>
          <a:bodyPr>
            <a:normAutofit fontScale="90000"/>
          </a:bodyPr>
          <a:lstStyle/>
          <a:p>
            <a:r>
              <a:rPr lang="en-US" b="1" dirty="0">
                <a:latin typeface="Times New Roman" panose="02020603050405020304" pitchFamily="18" charset="0"/>
                <a:cs typeface="Times New Roman" panose="02020603050405020304" pitchFamily="18" charset="0"/>
              </a:rPr>
              <a:t>What is CHAMPVA</a:t>
            </a:r>
          </a:p>
        </p:txBody>
      </p:sp>
      <p:sp>
        <p:nvSpPr>
          <p:cNvPr id="3" name="Content Placeholder 2">
            <a:extLst>
              <a:ext uri="{FF2B5EF4-FFF2-40B4-BE49-F238E27FC236}">
                <a16:creationId xmlns:a16="http://schemas.microsoft.com/office/drawing/2014/main" id="{8B0F999C-05B8-6101-89D6-7D754A951E51}"/>
              </a:ext>
            </a:extLst>
          </p:cNvPr>
          <p:cNvSpPr>
            <a:spLocks noGrp="1"/>
          </p:cNvSpPr>
          <p:nvPr>
            <p:ph idx="1"/>
          </p:nvPr>
        </p:nvSpPr>
        <p:spPr>
          <a:xfrm>
            <a:off x="838200" y="1509822"/>
            <a:ext cx="10515600" cy="5139456"/>
          </a:xfrm>
        </p:spPr>
        <p:txBody>
          <a:bodyPr>
            <a:noAutofit/>
          </a:bodyPr>
          <a:lstStyle/>
          <a:p>
            <a:pPr marL="0" indent="0">
              <a:buNone/>
            </a:pPr>
            <a:r>
              <a:rPr lang="en-US" sz="3200" u="sng" dirty="0">
                <a:latin typeface="Times New Roman" panose="02020603050405020304" pitchFamily="18" charset="0"/>
                <a:cs typeface="Times New Roman" panose="02020603050405020304" pitchFamily="18" charset="0"/>
              </a:rPr>
              <a:t>Civilian Health and Medical Program of the Department of Veterans Affairs</a:t>
            </a:r>
            <a:r>
              <a:rPr lang="en-US" sz="3200" dirty="0">
                <a:latin typeface="Times New Roman" panose="02020603050405020304" pitchFamily="18" charset="0"/>
                <a:cs typeface="Times New Roman" panose="02020603050405020304" pitchFamily="18" charset="0"/>
              </a:rPr>
              <a:t> (CHAMPVA):</a:t>
            </a:r>
          </a:p>
          <a:p>
            <a:pPr marL="0" indent="0">
              <a:buNone/>
            </a:pPr>
            <a:endParaRPr lang="en-US" sz="1000" dirty="0">
              <a:latin typeface="Times New Roman" panose="02020603050405020304" pitchFamily="18" charset="0"/>
              <a:cs typeface="Times New Roman" panose="02020603050405020304" pitchFamily="18" charset="0"/>
            </a:endParaRPr>
          </a:p>
          <a:p>
            <a:pPr lvl="1"/>
            <a:r>
              <a:rPr lang="en-US" sz="2800" b="1" dirty="0">
                <a:latin typeface="Times New Roman" panose="02020603050405020304" pitchFamily="18" charset="0"/>
                <a:cs typeface="Times New Roman" panose="02020603050405020304" pitchFamily="18" charset="0"/>
              </a:rPr>
              <a:t>37 CFR 17.270</a:t>
            </a:r>
            <a:r>
              <a:rPr lang="en-US" sz="2800" dirty="0">
                <a:latin typeface="Times New Roman" panose="02020603050405020304" pitchFamily="18" charset="0"/>
                <a:cs typeface="Times New Roman" panose="02020603050405020304" pitchFamily="18" charset="0"/>
              </a:rPr>
              <a:t> is the governing regulation</a:t>
            </a:r>
          </a:p>
          <a:p>
            <a:pPr lvl="1"/>
            <a:endParaRPr lang="en-US" sz="1000" dirty="0">
              <a:latin typeface="Times New Roman" panose="02020603050405020304" pitchFamily="18" charset="0"/>
              <a:cs typeface="Times New Roman" panose="02020603050405020304" pitchFamily="18" charset="0"/>
            </a:endParaRPr>
          </a:p>
          <a:p>
            <a:pPr lvl="1"/>
            <a:r>
              <a:rPr lang="en-US" sz="2800" dirty="0" err="1">
                <a:latin typeface="Times New Roman" panose="02020603050405020304" pitchFamily="18" charset="0"/>
                <a:cs typeface="Times New Roman" panose="02020603050405020304" pitchFamily="18" charset="0"/>
              </a:rPr>
              <a:t>ChampVA</a:t>
            </a:r>
            <a:r>
              <a:rPr lang="en-US" sz="2800" dirty="0">
                <a:latin typeface="Times New Roman" panose="02020603050405020304" pitchFamily="18" charset="0"/>
                <a:cs typeface="Times New Roman" panose="02020603050405020304" pitchFamily="18" charset="0"/>
              </a:rPr>
              <a:t> is not an insurance plan, it is a cost share program in which VA shares the cost of covered health care services and supplies with eligible beneficiaries.</a:t>
            </a:r>
          </a:p>
          <a:p>
            <a:pPr lvl="1"/>
            <a:endParaRPr lang="en-US" sz="10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Affordable Care Act (ACA) designates CHAMPVA as fulfilling minimum essential coverage requirements</a:t>
            </a:r>
          </a:p>
          <a:p>
            <a:pPr lvl="2"/>
            <a:r>
              <a:rPr lang="en-US" sz="2400" dirty="0">
                <a:latin typeface="Times New Roman" panose="02020603050405020304" pitchFamily="18" charset="0"/>
                <a:cs typeface="Times New Roman" panose="02020603050405020304" pitchFamily="18" charset="0"/>
              </a:rPr>
              <a:t>TRICARE</a:t>
            </a:r>
          </a:p>
          <a:p>
            <a:pPr lvl="2"/>
            <a:r>
              <a:rPr lang="en-US" sz="2400" dirty="0">
                <a:latin typeface="Times New Roman" panose="02020603050405020304" pitchFamily="18" charset="0"/>
                <a:cs typeface="Times New Roman" panose="02020603050405020304" pitchFamily="18" charset="0"/>
              </a:rPr>
              <a:t>VA Health Care</a:t>
            </a:r>
          </a:p>
        </p:txBody>
      </p:sp>
      <p:sp>
        <p:nvSpPr>
          <p:cNvPr id="4" name="Slide Number Placeholder 3">
            <a:extLst>
              <a:ext uri="{FF2B5EF4-FFF2-40B4-BE49-F238E27FC236}">
                <a16:creationId xmlns:a16="http://schemas.microsoft.com/office/drawing/2014/main" id="{DE5BA64E-DF18-8770-94CA-A11C0BE6859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053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28122-2CD5-D463-08F6-5802164B97E8}"/>
              </a:ext>
            </a:extLst>
          </p:cNvPr>
          <p:cNvSpPr>
            <a:spLocks noGrp="1"/>
          </p:cNvSpPr>
          <p:nvPr>
            <p:ph type="title"/>
          </p:nvPr>
        </p:nvSpPr>
        <p:spPr>
          <a:xfrm>
            <a:off x="0" y="665923"/>
            <a:ext cx="5025887" cy="546651"/>
          </a:xfrm>
        </p:spPr>
        <p:txBody>
          <a:bodyPr>
            <a:normAutofit fontScale="90000"/>
          </a:bodyPr>
          <a:lstStyle/>
          <a:p>
            <a:r>
              <a:rPr lang="en-US" b="1" dirty="0">
                <a:latin typeface="Times New Roman" panose="02020603050405020304" pitchFamily="18" charset="0"/>
                <a:cs typeface="Times New Roman" panose="02020603050405020304" pitchFamily="18" charset="0"/>
              </a:rPr>
              <a:t>Basics of </a:t>
            </a:r>
            <a:r>
              <a:rPr lang="en-US" b="1" dirty="0" err="1">
                <a:latin typeface="Times New Roman" panose="02020603050405020304" pitchFamily="18" charset="0"/>
                <a:cs typeface="Times New Roman" panose="02020603050405020304" pitchFamily="18" charset="0"/>
              </a:rPr>
              <a:t>ChampVA</a:t>
            </a:r>
            <a:r>
              <a:rPr lang="en-US" b="1"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3532B45B-56A9-3D96-8AB3-334667BCB8CB}"/>
              </a:ext>
            </a:extLst>
          </p:cNvPr>
          <p:cNvSpPr>
            <a:spLocks noGrp="1"/>
          </p:cNvSpPr>
          <p:nvPr>
            <p:ph idx="1"/>
          </p:nvPr>
        </p:nvSpPr>
        <p:spPr>
          <a:xfrm>
            <a:off x="838200" y="1736725"/>
            <a:ext cx="10515600" cy="4802187"/>
          </a:xfrm>
        </p:spPr>
        <p:txBody>
          <a:bodyPr>
            <a:normAutofit/>
          </a:bodyPr>
          <a:lstStyle/>
          <a:p>
            <a:r>
              <a:rPr lang="en-US" dirty="0">
                <a:latin typeface="Times New Roman" panose="02020603050405020304" pitchFamily="18" charset="0"/>
                <a:cs typeface="Times New Roman" panose="02020603050405020304" pitchFamily="18" charset="0"/>
              </a:rPr>
              <a:t>The beneficiary must use an authorized provider to be covered</a:t>
            </a:r>
          </a:p>
          <a:p>
            <a:endParaRPr lang="en-US" sz="1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The beneficiaries will have a $50 annual deductible, and $100 for a family</a:t>
            </a:r>
          </a:p>
          <a:p>
            <a:endParaRPr lang="en-US" sz="1000"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ChampVA</a:t>
            </a:r>
            <a:r>
              <a:rPr lang="en-US" dirty="0">
                <a:latin typeface="Times New Roman" panose="02020603050405020304" pitchFamily="18" charset="0"/>
                <a:cs typeface="Times New Roman" panose="02020603050405020304" pitchFamily="18" charset="0"/>
              </a:rPr>
              <a:t> covers 75% of the allowable amount, which is the Medicare rate, and the beneficiary pays the remaining 25%, up to $3000.00 per year</a:t>
            </a: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sz="3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2D03AA59-6689-0257-A47F-3720323B359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8728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7826E1-3E1A-3E0F-9144-39A81AC5A286}"/>
              </a:ext>
            </a:extLst>
          </p:cNvPr>
          <p:cNvSpPr>
            <a:spLocks noGrp="1"/>
          </p:cNvSpPr>
          <p:nvPr>
            <p:ph type="title"/>
          </p:nvPr>
        </p:nvSpPr>
        <p:spPr>
          <a:xfrm>
            <a:off x="23191" y="501650"/>
            <a:ext cx="6526696" cy="755373"/>
          </a:xfrm>
        </p:spPr>
        <p:txBody>
          <a:bodyPr/>
          <a:lstStyle/>
          <a:p>
            <a:r>
              <a:rPr lang="en-US" b="1" dirty="0">
                <a:latin typeface="Times New Roman" panose="02020603050405020304" pitchFamily="18" charset="0"/>
                <a:cs typeface="Times New Roman" panose="02020603050405020304" pitchFamily="18" charset="0"/>
              </a:rPr>
              <a:t>Eligibility for CHAMPVA</a:t>
            </a:r>
          </a:p>
        </p:txBody>
      </p:sp>
      <p:sp>
        <p:nvSpPr>
          <p:cNvPr id="3" name="Content Placeholder 2">
            <a:extLst>
              <a:ext uri="{FF2B5EF4-FFF2-40B4-BE49-F238E27FC236}">
                <a16:creationId xmlns:a16="http://schemas.microsoft.com/office/drawing/2014/main" id="{B7EBAB24-8567-6C09-4DF5-6A51CFCBDB6C}"/>
              </a:ext>
            </a:extLst>
          </p:cNvPr>
          <p:cNvSpPr>
            <a:spLocks noGrp="1"/>
          </p:cNvSpPr>
          <p:nvPr>
            <p:ph idx="1"/>
          </p:nvPr>
        </p:nvSpPr>
        <p:spPr>
          <a:xfrm>
            <a:off x="838200" y="1688147"/>
            <a:ext cx="10515600" cy="4668203"/>
          </a:xfrm>
        </p:spPr>
        <p:txBody>
          <a:bodyPr>
            <a:normAutofit/>
          </a:bodyPr>
          <a:lstStyle/>
          <a:p>
            <a:r>
              <a:rPr lang="en-US" dirty="0">
                <a:latin typeface="Times New Roman" panose="02020603050405020304" pitchFamily="18" charset="0"/>
                <a:cs typeface="Times New Roman" panose="02020603050405020304" pitchFamily="18" charset="0"/>
              </a:rPr>
              <a:t>Covered services include:</a:t>
            </a:r>
          </a:p>
          <a:p>
            <a:pPr lvl="1"/>
            <a:r>
              <a:rPr lang="en-US" sz="2400" dirty="0">
                <a:latin typeface="Times New Roman" panose="02020603050405020304" pitchFamily="18" charset="0"/>
                <a:cs typeface="Times New Roman" panose="02020603050405020304" pitchFamily="18" charset="0"/>
              </a:rPr>
              <a:t>Spouse or child of a Veteran who has been rated by VA as having a permanent and total service-connected disability, </a:t>
            </a:r>
            <a:r>
              <a:rPr lang="en-US" sz="2400" b="1" dirty="0">
                <a:latin typeface="Times New Roman" panose="02020603050405020304" pitchFamily="18" charset="0"/>
                <a:cs typeface="Times New Roman" panose="02020603050405020304" pitchFamily="18" charset="0"/>
              </a:rPr>
              <a:t>or</a:t>
            </a:r>
          </a:p>
          <a:p>
            <a:pPr lvl="1"/>
            <a:r>
              <a:rPr lang="en-US" sz="2400" dirty="0">
                <a:latin typeface="Times New Roman" panose="02020603050405020304" pitchFamily="18" charset="0"/>
                <a:cs typeface="Times New Roman" panose="02020603050405020304" pitchFamily="18" charset="0"/>
              </a:rPr>
              <a:t>Spouse or child of a Veteran who has been rated by VA as having a permanent and total service-connected disability, </a:t>
            </a:r>
            <a:r>
              <a:rPr lang="en-US" sz="2400" b="1" dirty="0">
                <a:latin typeface="Times New Roman" panose="02020603050405020304" pitchFamily="18" charset="0"/>
                <a:cs typeface="Times New Roman" panose="02020603050405020304" pitchFamily="18" charset="0"/>
              </a:rPr>
              <a:t>or</a:t>
            </a:r>
            <a:endParaRPr lang="en-US" sz="2400"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Surviving spouse or child of a Veteran who was at the time of death rated permanently and totally disabled from a service-connected disability, </a:t>
            </a:r>
            <a:r>
              <a:rPr lang="en-US" b="1" dirty="0">
                <a:latin typeface="Times New Roman" panose="02020603050405020304" pitchFamily="18" charset="0"/>
                <a:cs typeface="Times New Roman" panose="02020603050405020304" pitchFamily="18" charset="0"/>
              </a:rPr>
              <a:t>or</a:t>
            </a:r>
            <a:endParaRPr lang="en-US" dirty="0">
              <a:latin typeface="Times New Roman" panose="02020603050405020304" pitchFamily="18" charset="0"/>
              <a:cs typeface="Times New Roman" panose="02020603050405020304" pitchFamily="18" charset="0"/>
            </a:endParaRPr>
          </a:p>
          <a:p>
            <a:pPr lvl="1"/>
            <a:r>
              <a:rPr lang="en-US" dirty="0">
                <a:latin typeface="Times New Roman" panose="02020603050405020304" pitchFamily="18" charset="0"/>
                <a:cs typeface="Times New Roman" panose="02020603050405020304" pitchFamily="18" charset="0"/>
              </a:rPr>
              <a:t>Surviving spouse or child of a service member who dies in the line of duty, not due to misconduct*, </a:t>
            </a:r>
            <a:r>
              <a:rPr lang="en-US" b="1" dirty="0">
                <a:latin typeface="Times New Roman" panose="02020603050405020304" pitchFamily="18" charset="0"/>
                <a:cs typeface="Times New Roman" panose="02020603050405020304" pitchFamily="18" charset="0"/>
              </a:rPr>
              <a:t>or</a:t>
            </a:r>
          </a:p>
          <a:p>
            <a:pPr lvl="1"/>
            <a:r>
              <a:rPr lang="en-US" sz="2400" dirty="0">
                <a:latin typeface="Times New Roman" panose="02020603050405020304" pitchFamily="18" charset="0"/>
                <a:cs typeface="Times New Roman" panose="02020603050405020304" pitchFamily="18" charset="0"/>
              </a:rPr>
              <a:t>An individual who is the Primary Family Caregiver in the Program of Comprehensive Assistance for Family Caregivers (PCAFC) who is not entitled to care and services under another health-plan</a:t>
            </a:r>
          </a:p>
          <a:p>
            <a:pPr lvl="1"/>
            <a:endParaRPr lang="en-US"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CBC7AD0-197C-6402-0274-3A2564C2C81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5190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73E64-64AF-6AF7-147B-531078800619}"/>
              </a:ext>
            </a:extLst>
          </p:cNvPr>
          <p:cNvSpPr>
            <a:spLocks noGrp="1"/>
          </p:cNvSpPr>
          <p:nvPr>
            <p:ph type="title"/>
          </p:nvPr>
        </p:nvSpPr>
        <p:spPr>
          <a:xfrm>
            <a:off x="0" y="477079"/>
            <a:ext cx="7520609" cy="775251"/>
          </a:xfrm>
        </p:spPr>
        <p:txBody>
          <a:bodyPr/>
          <a:lstStyle/>
          <a:p>
            <a:r>
              <a:rPr lang="en-US" b="1" dirty="0">
                <a:latin typeface="Times New Roman" panose="02020603050405020304" pitchFamily="18" charset="0"/>
                <a:cs typeface="Times New Roman" panose="02020603050405020304" pitchFamily="18" charset="0"/>
              </a:rPr>
              <a:t>How to Apply for CHAMPVA</a:t>
            </a:r>
          </a:p>
        </p:txBody>
      </p:sp>
      <p:sp>
        <p:nvSpPr>
          <p:cNvPr id="3" name="Content Placeholder 2">
            <a:extLst>
              <a:ext uri="{FF2B5EF4-FFF2-40B4-BE49-F238E27FC236}">
                <a16:creationId xmlns:a16="http://schemas.microsoft.com/office/drawing/2014/main" id="{217295EC-E6A7-E1C3-B1B7-97DA1C694F68}"/>
              </a:ext>
            </a:extLst>
          </p:cNvPr>
          <p:cNvSpPr>
            <a:spLocks noGrp="1"/>
          </p:cNvSpPr>
          <p:nvPr>
            <p:ph idx="1"/>
          </p:nvPr>
        </p:nvSpPr>
        <p:spPr>
          <a:xfrm>
            <a:off x="838200" y="1711007"/>
            <a:ext cx="10515600" cy="4645343"/>
          </a:xfrm>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Required Documents</a:t>
            </a:r>
            <a:r>
              <a:rPr lang="en-US" dirty="0">
                <a:latin typeface="Times New Roman" panose="02020603050405020304" pitchFamily="18" charset="0"/>
                <a:cs typeface="Times New Roman" panose="02020603050405020304" pitchFamily="18" charset="0"/>
              </a:rPr>
              <a:t>:</a:t>
            </a:r>
          </a:p>
          <a:p>
            <a:pPr marL="0" indent="0">
              <a:buNone/>
            </a:pPr>
            <a:endParaRPr lang="en-US" sz="11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VA Form 10-10d (</a:t>
            </a:r>
            <a:r>
              <a:rPr lang="en-US" sz="2800" i="1" dirty="0">
                <a:latin typeface="Times New Roman" panose="02020603050405020304" pitchFamily="18" charset="0"/>
                <a:cs typeface="Times New Roman" panose="02020603050405020304" pitchFamily="18" charset="0"/>
              </a:rPr>
              <a:t>Application for CHAMPVA Benefits</a:t>
            </a:r>
            <a:r>
              <a:rPr lang="en-US" sz="2800" dirty="0">
                <a:latin typeface="Times New Roman" panose="02020603050405020304" pitchFamily="18" charset="0"/>
                <a:cs typeface="Times New Roman" panose="02020603050405020304" pitchFamily="18" charset="0"/>
              </a:rPr>
              <a:t>)</a:t>
            </a:r>
          </a:p>
          <a:p>
            <a:pPr lvl="1"/>
            <a:endParaRPr lang="en-US" sz="11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VA Form 10-7959c (</a:t>
            </a:r>
            <a:r>
              <a:rPr lang="en-US" sz="2800" i="1" dirty="0">
                <a:latin typeface="Times New Roman" panose="02020603050405020304" pitchFamily="18" charset="0"/>
                <a:cs typeface="Times New Roman" panose="02020603050405020304" pitchFamily="18" charset="0"/>
              </a:rPr>
              <a:t>CHAMPVA—Other Health Insurance (OHI) Certification</a:t>
            </a:r>
            <a:r>
              <a:rPr lang="en-US" sz="2800" dirty="0">
                <a:latin typeface="Times New Roman" panose="02020603050405020304" pitchFamily="18" charset="0"/>
                <a:cs typeface="Times New Roman" panose="02020603050405020304" pitchFamily="18" charset="0"/>
              </a:rPr>
              <a:t>)</a:t>
            </a:r>
            <a:endParaRPr lang="en-US" sz="2800" i="1" dirty="0">
              <a:latin typeface="Times New Roman" panose="02020603050405020304" pitchFamily="18" charset="0"/>
              <a:cs typeface="Times New Roman" panose="02020603050405020304" pitchFamily="18" charset="0"/>
            </a:endParaRPr>
          </a:p>
          <a:p>
            <a:pPr lvl="1"/>
            <a:endParaRPr lang="en-US" sz="11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Copy of Medicare card for individuals who are eligible</a:t>
            </a:r>
          </a:p>
          <a:p>
            <a:pPr lvl="1"/>
            <a:endParaRPr lang="en-US" sz="10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For those 65+ years old and don’t qualify for Medicare, you will need to send documentation from the Social Security Administration the confirms you don’t qualify for Medicare</a:t>
            </a:r>
          </a:p>
        </p:txBody>
      </p:sp>
      <p:sp>
        <p:nvSpPr>
          <p:cNvPr id="4" name="Slide Number Placeholder 3">
            <a:extLst>
              <a:ext uri="{FF2B5EF4-FFF2-40B4-BE49-F238E27FC236}">
                <a16:creationId xmlns:a16="http://schemas.microsoft.com/office/drawing/2014/main" id="{C6257230-3B84-FD54-0534-C2E117952D8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7732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p:txBody>
          <a:bodyPr>
            <a:normAutofit/>
          </a:bodyPr>
          <a:lstStyle/>
          <a:p>
            <a:r>
              <a:rPr lang="en-US" sz="3200" dirty="0"/>
              <a:t> </a:t>
            </a:r>
          </a:p>
        </p:txBody>
      </p:sp>
      <p:pic>
        <p:nvPicPr>
          <p:cNvPr id="7" name="Picture 6">
            <a:extLst>
              <a:ext uri="{FF2B5EF4-FFF2-40B4-BE49-F238E27FC236}">
                <a16:creationId xmlns:a16="http://schemas.microsoft.com/office/drawing/2014/main" id="{A368B941-5C06-4252-A20C-7E01D6B947B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0233" y="1716457"/>
            <a:ext cx="3351534" cy="3425086"/>
          </a:xfrm>
          <a:prstGeom prst="rect">
            <a:avLst/>
          </a:prstGeom>
        </p:spPr>
      </p:pic>
      <p:sp>
        <p:nvSpPr>
          <p:cNvPr id="8" name="Title 6">
            <a:extLst>
              <a:ext uri="{FF2B5EF4-FFF2-40B4-BE49-F238E27FC236}">
                <a16:creationId xmlns:a16="http://schemas.microsoft.com/office/drawing/2014/main" id="{740FA4C0-2EFE-41DC-B950-2E316C1205D1}"/>
              </a:ext>
            </a:extLst>
          </p:cNvPr>
          <p:cNvSpPr txBox="1">
            <a:spLocks/>
          </p:cNvSpPr>
          <p:nvPr/>
        </p:nvSpPr>
        <p:spPr>
          <a:xfrm>
            <a:off x="152400" y="-14990"/>
            <a:ext cx="12192000" cy="731520"/>
          </a:xfrm>
          <a:prstGeom prst="rect">
            <a:avLst/>
          </a:prstGeom>
        </p:spPr>
        <p:txBody>
          <a:bodyPr vert="horz" lIns="91440" tIns="45720" rIns="91440" bIns="45720" rtlCol="0" anchor="ctr">
            <a:normAutofit/>
          </a:bodyPr>
          <a:lstStyle>
            <a:lvl1pPr algn="ctr" defTabSz="342900" rtl="0" eaLnBrk="1" latinLnBrk="0" hangingPunct="1">
              <a:spcBef>
                <a:spcPct val="0"/>
              </a:spcBef>
              <a:buNone/>
              <a:defRPr sz="3600" b="1" kern="1200" baseline="0">
                <a:solidFill>
                  <a:schemeClr val="bg1"/>
                </a:solidFill>
                <a:latin typeface="Arial" panose="020B0604020202020204" pitchFamily="34" charset="0"/>
                <a:ea typeface="+mj-ea"/>
                <a:cs typeface="Arial" panose="020B0604020202020204" pitchFamily="34" charset="0"/>
                <a:sym typeface="Arial" panose="020B0604020202020204" pitchFamily="34" charset="0"/>
              </a:defRPr>
            </a:lvl1pPr>
          </a:lstStyle>
          <a:p>
            <a:r>
              <a:rPr lang="en-US" sz="3200" dirty="0"/>
              <a:t>Center for Minority Veterans</a:t>
            </a:r>
          </a:p>
        </p:txBody>
      </p:sp>
    </p:spTree>
    <p:extLst>
      <p:ext uri="{BB962C8B-B14F-4D97-AF65-F5344CB8AC3E}">
        <p14:creationId xmlns:p14="http://schemas.microsoft.com/office/powerpoint/2010/main" val="23433118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860AE-69DD-021B-0E10-73EE611C375F}"/>
              </a:ext>
            </a:extLst>
          </p:cNvPr>
          <p:cNvSpPr>
            <a:spLocks noGrp="1"/>
          </p:cNvSpPr>
          <p:nvPr>
            <p:ph type="title"/>
          </p:nvPr>
        </p:nvSpPr>
        <p:spPr>
          <a:xfrm>
            <a:off x="0" y="606289"/>
            <a:ext cx="7341704" cy="586408"/>
          </a:xfrm>
        </p:spPr>
        <p:txBody>
          <a:bodyPr>
            <a:normAutofit fontScale="90000"/>
          </a:bodyPr>
          <a:lstStyle/>
          <a:p>
            <a:r>
              <a:rPr lang="en-US" b="1" dirty="0">
                <a:latin typeface="Times New Roman" panose="02020603050405020304" pitchFamily="18" charset="0"/>
                <a:cs typeface="Times New Roman" panose="02020603050405020304" pitchFamily="18" charset="0"/>
              </a:rPr>
              <a:t>How to Apply for CHAMPVA</a:t>
            </a:r>
          </a:p>
        </p:txBody>
      </p:sp>
      <p:sp>
        <p:nvSpPr>
          <p:cNvPr id="4" name="Slide Number Placeholder 3">
            <a:extLst>
              <a:ext uri="{FF2B5EF4-FFF2-40B4-BE49-F238E27FC236}">
                <a16:creationId xmlns:a16="http://schemas.microsoft.com/office/drawing/2014/main" id="{8D5F2434-AAF2-E4D4-C1AD-03EE3CC5CBA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D430A244-A058-3139-C11C-53AE0BD1CF73}"/>
              </a:ext>
            </a:extLst>
          </p:cNvPr>
          <p:cNvSpPr>
            <a:spLocks noGrp="1"/>
          </p:cNvSpPr>
          <p:nvPr>
            <p:ph idx="1"/>
          </p:nvPr>
        </p:nvSpPr>
        <p:spPr>
          <a:xfrm>
            <a:off x="768626" y="1606368"/>
            <a:ext cx="10515600" cy="4645343"/>
          </a:xfrm>
        </p:spPr>
        <p:txBody>
          <a:bodyPr>
            <a:normAutofit/>
          </a:bodyPr>
          <a:lstStyle/>
          <a:p>
            <a:pPr marL="0" indent="0">
              <a:buNone/>
            </a:pPr>
            <a:r>
              <a:rPr lang="en-US" sz="3200" dirty="0">
                <a:latin typeface="Times New Roman" panose="02020603050405020304" pitchFamily="18" charset="0"/>
                <a:cs typeface="Times New Roman" panose="02020603050405020304" pitchFamily="18" charset="0"/>
              </a:rPr>
              <a:t>Optional Documents: </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(copies only)</a:t>
            </a:r>
            <a:endParaRPr lang="en-US" sz="2200" dirty="0">
              <a:latin typeface="Times New Roman" panose="02020603050405020304" pitchFamily="18" charset="0"/>
              <a:cs typeface="Times New Roman" panose="02020603050405020304" pitchFamily="18" charset="0"/>
            </a:endParaRPr>
          </a:p>
          <a:p>
            <a:pPr lvl="1"/>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VBA decision showing permanent and total status, or death rating</a:t>
            </a:r>
          </a:p>
          <a:p>
            <a:pPr lvl="1"/>
            <a:endParaRPr lang="en-US" sz="11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Veteran’s DD 214 (</a:t>
            </a:r>
            <a:r>
              <a:rPr lang="en-US" sz="2800" i="1" dirty="0">
                <a:latin typeface="Times New Roman" panose="02020603050405020304" pitchFamily="18" charset="0"/>
                <a:cs typeface="Times New Roman" panose="02020603050405020304" pitchFamily="18" charset="0"/>
              </a:rPr>
              <a:t>Certificate of Release or Discharge from Active Duty</a:t>
            </a:r>
            <a:r>
              <a:rPr lang="en-US" sz="2800" dirty="0">
                <a:latin typeface="Times New Roman" panose="02020603050405020304" pitchFamily="18" charset="0"/>
                <a:cs typeface="Times New Roman" panose="02020603050405020304" pitchFamily="18" charset="0"/>
              </a:rPr>
              <a:t>)</a:t>
            </a:r>
          </a:p>
          <a:p>
            <a:pPr lvl="1"/>
            <a:endParaRPr lang="en-US" sz="11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Proof of Dependency</a:t>
            </a:r>
          </a:p>
          <a:p>
            <a:pPr lvl="2"/>
            <a:r>
              <a:rPr lang="en-US" sz="2400" dirty="0">
                <a:latin typeface="Times New Roman" panose="02020603050405020304" pitchFamily="18" charset="0"/>
                <a:cs typeface="Times New Roman" panose="02020603050405020304" pitchFamily="18" charset="0"/>
              </a:rPr>
              <a:t>Marriage license</a:t>
            </a:r>
          </a:p>
          <a:p>
            <a:pPr lvl="3"/>
            <a:r>
              <a:rPr lang="en-US" sz="2200" dirty="0">
                <a:latin typeface="Times New Roman" panose="02020603050405020304" pitchFamily="18" charset="0"/>
                <a:cs typeface="Times New Roman" panose="02020603050405020304" pitchFamily="18" charset="0"/>
              </a:rPr>
              <a:t>Remarried widow/widower once again single (legal documentation terminating the remarriage_</a:t>
            </a:r>
          </a:p>
          <a:p>
            <a:pPr lvl="2"/>
            <a:r>
              <a:rPr lang="en-US" sz="2400" dirty="0">
                <a:latin typeface="Times New Roman" panose="02020603050405020304" pitchFamily="18" charset="0"/>
                <a:cs typeface="Times New Roman" panose="02020603050405020304" pitchFamily="18" charset="0"/>
              </a:rPr>
              <a:t>Birth Certificate/adoption papers for children</a:t>
            </a:r>
          </a:p>
          <a:p>
            <a:pPr lvl="3"/>
            <a:r>
              <a:rPr lang="en-US" sz="2200" dirty="0">
                <a:latin typeface="Times New Roman" panose="02020603050405020304" pitchFamily="18" charset="0"/>
                <a:cs typeface="Times New Roman" panose="02020603050405020304" pitchFamily="18" charset="0"/>
              </a:rPr>
              <a:t>School certification of full-time enrollment for ages 18-23 years </a:t>
            </a:r>
            <a:r>
              <a:rPr lang="en-US" sz="22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(original)</a:t>
            </a:r>
          </a:p>
          <a:p>
            <a:pPr marL="1371600" lvl="3" indent="0">
              <a:buNone/>
            </a:pPr>
            <a:endParaRPr lang="en-US" sz="2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526560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AA3-F34E-1880-9E65-E52AAB201C4C}"/>
              </a:ext>
            </a:extLst>
          </p:cNvPr>
          <p:cNvSpPr>
            <a:spLocks noGrp="1"/>
          </p:cNvSpPr>
          <p:nvPr>
            <p:ph type="title"/>
          </p:nvPr>
        </p:nvSpPr>
        <p:spPr>
          <a:xfrm>
            <a:off x="838200" y="1"/>
            <a:ext cx="10515600" cy="1257299"/>
          </a:xfrm>
        </p:spPr>
        <p:txBody>
          <a:bodyPr/>
          <a:lstStyle/>
          <a:p>
            <a:r>
              <a:rPr lang="en-US" b="1" dirty="0">
                <a:latin typeface="Times New Roman" panose="02020603050405020304" pitchFamily="18" charset="0"/>
                <a:cs typeface="Times New Roman" panose="02020603050405020304" pitchFamily="18" charset="0"/>
              </a:rPr>
              <a:t>How to Apply for </a:t>
            </a:r>
            <a:r>
              <a:rPr lang="en-US" b="1" dirty="0" err="1">
                <a:latin typeface="Times New Roman" panose="02020603050405020304" pitchFamily="18" charset="0"/>
                <a:cs typeface="Times New Roman" panose="02020603050405020304" pitchFamily="18" charset="0"/>
              </a:rPr>
              <a:t>ChampVA</a:t>
            </a:r>
            <a:endParaRPr lang="en-US"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5439D41D-2469-C844-AC36-FDAC8F25FDA2}"/>
              </a:ext>
            </a:extLst>
          </p:cNvPr>
          <p:cNvSpPr>
            <a:spLocks noGrp="1"/>
          </p:cNvSpPr>
          <p:nvPr>
            <p:ph idx="1"/>
          </p:nvPr>
        </p:nvSpPr>
        <p:spPr>
          <a:xfrm>
            <a:off x="1136374" y="2005012"/>
            <a:ext cx="10515600" cy="4351338"/>
          </a:xfrm>
        </p:spPr>
        <p:txBody>
          <a:bodyPr/>
          <a:lstStyle/>
          <a:p>
            <a:r>
              <a:rPr lang="en-US" sz="2800" dirty="0">
                <a:latin typeface="Times New Roman" panose="02020603050405020304" pitchFamily="18" charset="0"/>
                <a:cs typeface="Times New Roman" panose="02020603050405020304" pitchFamily="18" charset="0"/>
              </a:rPr>
              <a:t>Mail your application, and associated documents, to:</a:t>
            </a:r>
          </a:p>
          <a:p>
            <a:pPr marL="0" indent="0">
              <a:buNone/>
            </a:pPr>
            <a:r>
              <a:rPr lang="en-US" sz="2800" dirty="0">
                <a:latin typeface="Times New Roman" panose="02020603050405020304" pitchFamily="18" charset="0"/>
                <a:cs typeface="Times New Roman" panose="02020603050405020304" pitchFamily="18" charset="0"/>
              </a:rPr>
              <a:t>		VHA Office of Community Care</a:t>
            </a:r>
          </a:p>
          <a:p>
            <a:pPr marL="0" indent="0">
              <a:buNone/>
            </a:pPr>
            <a:r>
              <a:rPr lang="en-US" dirty="0">
                <a:latin typeface="Times New Roman" panose="02020603050405020304" pitchFamily="18" charset="0"/>
                <a:cs typeface="Times New Roman" panose="02020603050405020304" pitchFamily="18" charset="0"/>
              </a:rPr>
              <a:t>		CHAMPVA Eligibility</a:t>
            </a:r>
          </a:p>
          <a:p>
            <a:pPr marL="0" indent="0">
              <a:buNone/>
            </a:pPr>
            <a:r>
              <a:rPr lang="en-US" sz="2800" dirty="0">
                <a:latin typeface="Times New Roman" panose="02020603050405020304" pitchFamily="18" charset="0"/>
                <a:cs typeface="Times New Roman" panose="02020603050405020304" pitchFamily="18" charset="0"/>
              </a:rPr>
              <a:t>		PO Bo</a:t>
            </a:r>
            <a:r>
              <a:rPr lang="en-US" dirty="0">
                <a:latin typeface="Times New Roman" panose="02020603050405020304" pitchFamily="18" charset="0"/>
                <a:cs typeface="Times New Roman" panose="02020603050405020304" pitchFamily="18" charset="0"/>
              </a:rPr>
              <a:t>x 469028</a:t>
            </a:r>
          </a:p>
          <a:p>
            <a:pPr marL="0" indent="0">
              <a:buNone/>
            </a:pPr>
            <a:r>
              <a:rPr lang="en-US" sz="2800" dirty="0">
                <a:latin typeface="Times New Roman" panose="02020603050405020304" pitchFamily="18" charset="0"/>
                <a:cs typeface="Times New Roman" panose="02020603050405020304" pitchFamily="18" charset="0"/>
              </a:rPr>
              <a:t>		Denver, CO 80246-9028</a:t>
            </a:r>
          </a:p>
          <a:p>
            <a:pPr marL="0" indent="0">
              <a:buNone/>
            </a:pPr>
            <a:endParaRPr lang="en-US" sz="1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Or fax your forms: 303-331-7809</a:t>
            </a:r>
            <a:endParaRPr lang="en-US" sz="28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DF8F426-B020-F791-972D-F953BBE2B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518187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AA3-F34E-1880-9E65-E52AAB201C4C}"/>
              </a:ext>
            </a:extLst>
          </p:cNvPr>
          <p:cNvSpPr>
            <a:spLocks noGrp="1"/>
          </p:cNvSpPr>
          <p:nvPr>
            <p:ph type="title"/>
          </p:nvPr>
        </p:nvSpPr>
        <p:spPr>
          <a:xfrm>
            <a:off x="0" y="596349"/>
            <a:ext cx="5343939" cy="606286"/>
          </a:xfrm>
        </p:spPr>
        <p:txBody>
          <a:bodyPr>
            <a:normAutofit fontScale="90000"/>
          </a:bodyPr>
          <a:lstStyle/>
          <a:p>
            <a:r>
              <a:rPr lang="en-US" b="1" dirty="0">
                <a:latin typeface="Times New Roman" panose="02020603050405020304" pitchFamily="18" charset="0"/>
                <a:cs typeface="Times New Roman" panose="02020603050405020304" pitchFamily="18" charset="0"/>
              </a:rPr>
              <a:t>Benefits and Services</a:t>
            </a:r>
          </a:p>
        </p:txBody>
      </p:sp>
      <p:sp>
        <p:nvSpPr>
          <p:cNvPr id="3" name="Content Placeholder 2">
            <a:extLst>
              <a:ext uri="{FF2B5EF4-FFF2-40B4-BE49-F238E27FC236}">
                <a16:creationId xmlns:a16="http://schemas.microsoft.com/office/drawing/2014/main" id="{5439D41D-2469-C844-AC36-FDAC8F25FDA2}"/>
              </a:ext>
            </a:extLst>
          </p:cNvPr>
          <p:cNvSpPr>
            <a:spLocks noGrp="1"/>
          </p:cNvSpPr>
          <p:nvPr>
            <p:ph idx="1"/>
          </p:nvPr>
        </p:nvSpPr>
        <p:spPr/>
        <p:txBody>
          <a:bodyPr>
            <a:normAutofit/>
          </a:bodyPr>
          <a:lstStyle/>
          <a:p>
            <a:r>
              <a:rPr lang="en-US" sz="2800" dirty="0">
                <a:latin typeface="Times New Roman" panose="02020603050405020304" pitchFamily="18" charset="0"/>
                <a:cs typeface="Times New Roman" panose="02020603050405020304" pitchFamily="18" charset="0"/>
              </a:rPr>
              <a:t>Ambulance service</a:t>
            </a:r>
          </a:p>
          <a:p>
            <a:endParaRPr lang="en-US" sz="1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Durable Medical Equipment </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Family plan</a:t>
            </a:r>
            <a:r>
              <a:rPr lang="en-US" dirty="0">
                <a:latin typeface="Times New Roman" panose="02020603050405020304" pitchFamily="18" charset="0"/>
                <a:cs typeface="Times New Roman" panose="02020603050405020304" pitchFamily="18" charset="0"/>
              </a:rPr>
              <a:t>ning and maternity</a:t>
            </a:r>
          </a:p>
          <a:p>
            <a:endParaRPr lang="en-US" sz="1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Inpatient/Outpatient services</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Pharmacy (prescription medicines)</a:t>
            </a:r>
          </a:p>
          <a:p>
            <a:endParaRPr lang="en-US" sz="28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DF8F426-B020-F791-972D-F953BBE2B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9A5444AD-2A10-74FE-93B9-77EAF9510960}"/>
              </a:ext>
            </a:extLst>
          </p:cNvPr>
          <p:cNvPicPr>
            <a:picLocks noChangeAspect="1"/>
          </p:cNvPicPr>
          <p:nvPr/>
        </p:nvPicPr>
        <p:blipFill>
          <a:blip r:embed="rId3"/>
          <a:stretch>
            <a:fillRect/>
          </a:stretch>
        </p:blipFill>
        <p:spPr>
          <a:xfrm>
            <a:off x="8484870" y="1825625"/>
            <a:ext cx="2705243" cy="3512185"/>
          </a:xfrm>
          <a:prstGeom prst="rect">
            <a:avLst/>
          </a:prstGeom>
        </p:spPr>
      </p:pic>
    </p:spTree>
    <p:extLst>
      <p:ext uri="{BB962C8B-B14F-4D97-AF65-F5344CB8AC3E}">
        <p14:creationId xmlns:p14="http://schemas.microsoft.com/office/powerpoint/2010/main" val="4059568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E53F1-76FC-65AB-BE58-FD844147ED8F}"/>
              </a:ext>
            </a:extLst>
          </p:cNvPr>
          <p:cNvSpPr>
            <a:spLocks noGrp="1"/>
          </p:cNvSpPr>
          <p:nvPr>
            <p:ph type="title"/>
          </p:nvPr>
        </p:nvSpPr>
        <p:spPr>
          <a:xfrm>
            <a:off x="0" y="681037"/>
            <a:ext cx="6457122" cy="536712"/>
          </a:xfrm>
        </p:spPr>
        <p:txBody>
          <a:bodyPr>
            <a:normAutofit fontScale="90000"/>
          </a:bodyPr>
          <a:lstStyle/>
          <a:p>
            <a:r>
              <a:rPr lang="en-US" b="1" dirty="0">
                <a:latin typeface="Times New Roman" panose="02020603050405020304" pitchFamily="18" charset="0"/>
                <a:cs typeface="Times New Roman" panose="02020603050405020304" pitchFamily="18" charset="0"/>
              </a:rPr>
              <a:t>CHAMPVA and Medicare</a:t>
            </a:r>
          </a:p>
        </p:txBody>
      </p:sp>
      <p:sp>
        <p:nvSpPr>
          <p:cNvPr id="3" name="Content Placeholder 2">
            <a:extLst>
              <a:ext uri="{FF2B5EF4-FFF2-40B4-BE49-F238E27FC236}">
                <a16:creationId xmlns:a16="http://schemas.microsoft.com/office/drawing/2014/main" id="{E28F2189-2624-B2F5-F44C-7B2CBBA30933}"/>
              </a:ext>
            </a:extLst>
          </p:cNvPr>
          <p:cNvSpPr>
            <a:spLocks noGrp="1"/>
          </p:cNvSpPr>
          <p:nvPr>
            <p:ph idx="1"/>
          </p:nvPr>
        </p:nvSpPr>
        <p:spPr>
          <a:xfrm>
            <a:off x="891365" y="1414373"/>
            <a:ext cx="5817781" cy="4762590"/>
          </a:xfrm>
        </p:spPr>
        <p:txBody>
          <a:bodyPr>
            <a:normAutofit fontScale="92500" lnSpcReduction="20000"/>
          </a:bodyPr>
          <a:lstStyle/>
          <a:p>
            <a:r>
              <a:rPr lang="en-US" sz="3000" dirty="0">
                <a:latin typeface="Times New Roman" panose="02020603050405020304" pitchFamily="18" charset="0"/>
                <a:cs typeface="Times New Roman" panose="02020603050405020304" pitchFamily="18" charset="0"/>
              </a:rPr>
              <a:t>CHAMPVA is always the second payer to Medicare</a:t>
            </a:r>
          </a:p>
          <a:p>
            <a:pPr marL="0" indent="0">
              <a:buNone/>
            </a:pPr>
            <a:endParaRPr lang="en-US" sz="11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If you’re under 65 years old, you’re eligible for CHAMPVA if you meet both of these</a:t>
            </a:r>
            <a:r>
              <a:rPr lang="en-US" dirty="0">
                <a:latin typeface="Times New Roman" panose="02020603050405020304" pitchFamily="18" charset="0"/>
                <a:cs typeface="Times New Roman" panose="02020603050405020304" pitchFamily="18" charset="0"/>
              </a:rPr>
              <a:t>:</a:t>
            </a:r>
          </a:p>
          <a:p>
            <a:pPr lvl="1"/>
            <a:r>
              <a:rPr lang="en-US" sz="2600" dirty="0">
                <a:latin typeface="Times New Roman" panose="02020603050405020304" pitchFamily="18" charset="0"/>
                <a:cs typeface="Times New Roman" panose="02020603050405020304" pitchFamily="18" charset="0"/>
              </a:rPr>
              <a:t>You have Medicare Parts A and B, </a:t>
            </a:r>
            <a:r>
              <a:rPr lang="en-US" sz="2600" b="1" dirty="0">
                <a:latin typeface="Times New Roman" panose="02020603050405020304" pitchFamily="18" charset="0"/>
                <a:cs typeface="Times New Roman" panose="02020603050405020304" pitchFamily="18" charset="0"/>
              </a:rPr>
              <a:t>and</a:t>
            </a:r>
            <a:endParaRPr lang="en-US" sz="2600" dirty="0">
              <a:latin typeface="Times New Roman" panose="02020603050405020304" pitchFamily="18" charset="0"/>
              <a:cs typeface="Times New Roman" panose="02020603050405020304" pitchFamily="18" charset="0"/>
            </a:endParaRPr>
          </a:p>
          <a:p>
            <a:pPr lvl="1"/>
            <a:r>
              <a:rPr lang="en-US" sz="2600" dirty="0">
                <a:latin typeface="Times New Roman" panose="02020603050405020304" pitchFamily="18" charset="0"/>
                <a:cs typeface="Times New Roman" panose="02020603050405020304" pitchFamily="18" charset="0"/>
              </a:rPr>
              <a:t>You are otherwise eligible for CHAMPVA</a:t>
            </a:r>
          </a:p>
          <a:p>
            <a:pPr marL="457200" lvl="1" indent="0">
              <a:buNone/>
            </a:pPr>
            <a:endParaRPr lang="en-US" sz="1100" dirty="0">
              <a:latin typeface="Times New Roman" panose="02020603050405020304" pitchFamily="18" charset="0"/>
              <a:cs typeface="Times New Roman" panose="02020603050405020304" pitchFamily="18" charset="0"/>
            </a:endParaRPr>
          </a:p>
          <a:p>
            <a:r>
              <a:rPr lang="en-US" sz="3000" dirty="0">
                <a:latin typeface="Times New Roman" panose="02020603050405020304" pitchFamily="18" charset="0"/>
                <a:cs typeface="Times New Roman" panose="02020603050405020304" pitchFamily="18" charset="0"/>
              </a:rPr>
              <a:t>If you’re 65 years old or older, you’re eligible for CHAMPVA if you’re eligible for Medicare. </a:t>
            </a:r>
          </a:p>
          <a:p>
            <a:pPr lvl="1"/>
            <a:r>
              <a:rPr lang="en-US" sz="2600" dirty="0">
                <a:latin typeface="Times New Roman" panose="02020603050405020304" pitchFamily="18" charset="0"/>
                <a:cs typeface="Times New Roman" panose="02020603050405020304" pitchFamily="18" charset="0"/>
              </a:rPr>
              <a:t>See chart for specific requirements</a:t>
            </a:r>
          </a:p>
          <a:p>
            <a:endParaRPr lang="en-US"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09AC83D6-B378-BB2C-8649-D15BC7AAD03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8A6856D8-163E-3C99-CB8A-C02AF14CD7AB}"/>
              </a:ext>
            </a:extLst>
          </p:cNvPr>
          <p:cNvPicPr>
            <a:picLocks noChangeAspect="1"/>
          </p:cNvPicPr>
          <p:nvPr/>
        </p:nvPicPr>
        <p:blipFill>
          <a:blip r:embed="rId2"/>
          <a:stretch>
            <a:fillRect/>
          </a:stretch>
        </p:blipFill>
        <p:spPr>
          <a:xfrm>
            <a:off x="7146235" y="1315478"/>
            <a:ext cx="3627782" cy="5278748"/>
          </a:xfrm>
          <a:prstGeom prst="rect">
            <a:avLst/>
          </a:prstGeom>
        </p:spPr>
      </p:pic>
    </p:spTree>
    <p:extLst>
      <p:ext uri="{BB962C8B-B14F-4D97-AF65-F5344CB8AC3E}">
        <p14:creationId xmlns:p14="http://schemas.microsoft.com/office/powerpoint/2010/main" val="6350055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94DED-7267-4866-837C-2F27FE341EE8}"/>
              </a:ext>
            </a:extLst>
          </p:cNvPr>
          <p:cNvSpPr>
            <a:spLocks noGrp="1"/>
          </p:cNvSpPr>
          <p:nvPr>
            <p:ph type="title"/>
          </p:nvPr>
        </p:nvSpPr>
        <p:spPr>
          <a:xfrm>
            <a:off x="838200" y="1"/>
            <a:ext cx="10515600" cy="1223009"/>
          </a:xfrm>
        </p:spPr>
        <p:txBody>
          <a:bodyPr/>
          <a:lstStyle/>
          <a:p>
            <a:r>
              <a:rPr lang="en-US" b="1" dirty="0">
                <a:latin typeface="Times New Roman" panose="02020603050405020304" pitchFamily="18" charset="0"/>
                <a:cs typeface="Times New Roman" panose="02020603050405020304" pitchFamily="18" charset="0"/>
              </a:rPr>
              <a:t>CHAMPVA Contact</a:t>
            </a:r>
          </a:p>
        </p:txBody>
      </p:sp>
      <p:sp>
        <p:nvSpPr>
          <p:cNvPr id="3" name="Content Placeholder 2">
            <a:extLst>
              <a:ext uri="{FF2B5EF4-FFF2-40B4-BE49-F238E27FC236}">
                <a16:creationId xmlns:a16="http://schemas.microsoft.com/office/drawing/2014/main" id="{D9BD2BCF-FB07-8A05-0DA9-1417D6143DC4}"/>
              </a:ext>
            </a:extLst>
          </p:cNvPr>
          <p:cNvSpPr>
            <a:spLocks noGrp="1"/>
          </p:cNvSpPr>
          <p:nvPr>
            <p:ph idx="1"/>
          </p:nvPr>
        </p:nvSpPr>
        <p:spPr/>
        <p:txBody>
          <a:bodyPr>
            <a:normAutofit/>
          </a:bodyPr>
          <a:lstStyle/>
          <a:p>
            <a:r>
              <a:rPr lang="en-US" sz="3200" dirty="0">
                <a:latin typeface="Times New Roman" panose="02020603050405020304" pitchFamily="18" charset="0"/>
                <a:cs typeface="Times New Roman" panose="02020603050405020304" pitchFamily="18" charset="0"/>
              </a:rPr>
              <a:t>Customer Service </a:t>
            </a:r>
            <a:r>
              <a:rPr lang="en-US" sz="28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rPr>
              <a:t>Eligibility, Other Health Insurance (OHI) Coverage, and Claims</a:t>
            </a:r>
          </a:p>
          <a:p>
            <a:pPr lvl="1"/>
            <a:r>
              <a:rPr lang="en-US" dirty="0">
                <a:latin typeface="Times New Roman" panose="02020603050405020304" pitchFamily="18" charset="0"/>
                <a:cs typeface="Times New Roman" panose="02020603050405020304" pitchFamily="18" charset="0"/>
              </a:rPr>
              <a:t>Phone: 1-800-733-8387 (Monday - Friday, 8:05 a.m. to 7:30 p.m. ET)</a:t>
            </a:r>
          </a:p>
          <a:p>
            <a:pPr lvl="1"/>
            <a:r>
              <a:rPr lang="en-US" dirty="0">
                <a:latin typeface="Times New Roman" panose="02020603050405020304" pitchFamily="18" charset="0"/>
                <a:cs typeface="Times New Roman" panose="02020603050405020304" pitchFamily="18" charset="0"/>
              </a:rPr>
              <a:t>Email Ask VA: ask.va.gov</a:t>
            </a:r>
          </a:p>
          <a:p>
            <a:pPr marL="457200" lvl="1" indent="0">
              <a:buNone/>
            </a:pPr>
            <a:endParaRPr lang="en-US" sz="1000" dirty="0">
              <a:latin typeface="Times New Roman" panose="02020603050405020304" pitchFamily="18" charset="0"/>
              <a:cs typeface="Times New Roman" panose="02020603050405020304" pitchFamily="18" charset="0"/>
            </a:endParaRPr>
          </a:p>
          <a:p>
            <a:r>
              <a:rPr lang="en-US" sz="3200" dirty="0">
                <a:latin typeface="Times New Roman" panose="02020603050405020304" pitchFamily="18" charset="0"/>
                <a:ea typeface="Calibri" panose="020F0502020204030204" pitchFamily="34" charset="0"/>
                <a:cs typeface="Times New Roman" panose="02020603050405020304" pitchFamily="18" charset="0"/>
              </a:rPr>
              <a:t>Customer Engagement Portal </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a:latin typeface="Times New Roman" panose="02020603050405020304" pitchFamily="18" charset="0"/>
                <a:ea typeface="Calibri" panose="020F0502020204030204" pitchFamily="34" charset="0"/>
                <a:cs typeface="Times New Roman" panose="02020603050405020304" pitchFamily="18" charset="0"/>
              </a:rPr>
              <a:t>Payments</a:t>
            </a:r>
          </a:p>
          <a:p>
            <a:pPr lvl="1"/>
            <a:r>
              <a:rPr lang="en-US" dirty="0">
                <a:effectLst/>
                <a:latin typeface="Times New Roman" panose="02020603050405020304" pitchFamily="18" charset="0"/>
                <a:ea typeface="Calibri" panose="020F0502020204030204" pitchFamily="34" charset="0"/>
                <a:cs typeface="Times New Roman" panose="02020603050405020304" pitchFamily="18" charset="0"/>
              </a:rPr>
              <a:t>https://www.cep.fsc.va.gov/</a:t>
            </a:r>
          </a:p>
          <a:p>
            <a:endParaRPr lang="en-US" sz="1000" dirty="0">
              <a:latin typeface="Times New Roman" panose="02020603050405020304" pitchFamily="18" charset="0"/>
              <a:ea typeface="Calibri" panose="020F0502020204030204" pitchFamily="34" charset="0"/>
              <a:cs typeface="Times New Roman" panose="02020603050405020304" pitchFamily="18" charset="0"/>
            </a:endParaRPr>
          </a:p>
          <a:p>
            <a:r>
              <a:rPr lang="en-US" sz="3200" dirty="0">
                <a:latin typeface="Times New Roman" panose="02020603050405020304" pitchFamily="18" charset="0"/>
                <a:ea typeface="Calibri" panose="020F0502020204030204" pitchFamily="34" charset="0"/>
                <a:cs typeface="Times New Roman" panose="02020603050405020304" pitchFamily="18" charset="0"/>
              </a:rPr>
              <a:t>Contact them by mail</a:t>
            </a:r>
          </a:p>
          <a:p>
            <a:pPr lvl="1"/>
            <a:r>
              <a:rPr lang="en-US" dirty="0">
                <a:latin typeface="Times New Roman" panose="02020603050405020304" pitchFamily="18" charset="0"/>
                <a:ea typeface="Calibri" panose="020F0502020204030204" pitchFamily="34" charset="0"/>
                <a:cs typeface="Times New Roman" panose="02020603050405020304" pitchFamily="18" charset="0"/>
              </a:rPr>
              <a:t>CHAMPVA; PO Box 469063; Denver, CO; 80246-9063</a:t>
            </a:r>
          </a:p>
          <a:p>
            <a:endParaRPr lang="en-US" dirty="0">
              <a:latin typeface="Times New Roman" panose="02020603050405020304" pitchFamily="18" charset="0"/>
              <a:ea typeface="Calibri" panose="020F0502020204030204" pitchFamily="34" charset="0"/>
              <a:cs typeface="Times New Roman" panose="02020603050405020304" pitchFamily="18" charset="0"/>
            </a:endParaRPr>
          </a:p>
          <a:p>
            <a:endParaRPr lang="en-US" sz="2800" dirty="0">
              <a:latin typeface="Times New Roman" panose="02020603050405020304" pitchFamily="18" charset="0"/>
              <a:cs typeface="Times New Roman" panose="02020603050405020304" pitchFamily="18" charset="0"/>
            </a:endParaRPr>
          </a:p>
          <a:p>
            <a:endParaRPr lang="en-US" u="sng" dirty="0">
              <a:solidFill>
                <a:srgbClr val="0563C1"/>
              </a:solidFill>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5170925-0892-000D-1634-DCBB620463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10644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AA3-F34E-1880-9E65-E52AAB201C4C}"/>
              </a:ext>
            </a:extLst>
          </p:cNvPr>
          <p:cNvSpPr>
            <a:spLocks noGrp="1"/>
          </p:cNvSpPr>
          <p:nvPr>
            <p:ph type="title"/>
          </p:nvPr>
        </p:nvSpPr>
        <p:spPr>
          <a:xfrm>
            <a:off x="838200" y="1"/>
            <a:ext cx="10515600" cy="1257299"/>
          </a:xfrm>
        </p:spPr>
        <p:txBody>
          <a:bodyPr/>
          <a:lstStyle/>
          <a:p>
            <a:r>
              <a:rPr lang="en-US" b="1" dirty="0">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5439D41D-2469-C844-AC36-FDAC8F25FDA2}"/>
              </a:ext>
            </a:extLst>
          </p:cNvPr>
          <p:cNvSpPr>
            <a:spLocks noGrp="1"/>
          </p:cNvSpPr>
          <p:nvPr>
            <p:ph idx="1"/>
          </p:nvPr>
        </p:nvSpPr>
        <p:spPr/>
        <p:txBody>
          <a:bodyPr>
            <a:normAutofit fontScale="70000" lnSpcReduction="20000"/>
          </a:bodyPr>
          <a:lstStyle/>
          <a:p>
            <a:r>
              <a:rPr lang="en-US" sz="4100" dirty="0">
                <a:latin typeface="Times New Roman" panose="02020603050405020304" pitchFamily="18" charset="0"/>
                <a:cs typeface="Times New Roman" panose="02020603050405020304" pitchFamily="18" charset="0"/>
                <a:hlinkClick r:id="rId3"/>
              </a:rPr>
              <a:t>CHAMPVA Guide</a:t>
            </a:r>
            <a:endParaRPr lang="en-US" sz="4100" dirty="0">
              <a:latin typeface="Times New Roman" panose="02020603050405020304" pitchFamily="18" charset="0"/>
              <a:cs typeface="Times New Roman" panose="02020603050405020304" pitchFamily="18" charset="0"/>
            </a:endParaRPr>
          </a:p>
          <a:p>
            <a:pPr lvl="1"/>
            <a:r>
              <a:rPr lang="en-US" sz="3100" dirty="0">
                <a:latin typeface="Times New Roman" panose="02020603050405020304" pitchFamily="18" charset="0"/>
                <a:cs typeface="Times New Roman" panose="02020603050405020304" pitchFamily="18" charset="0"/>
              </a:rPr>
              <a:t>https://www.va.gov/COMMUNITYCARE/docs/pubfiles/programguides/CHAMPVA-Guide.pdf#</a:t>
            </a:r>
          </a:p>
          <a:p>
            <a:endParaRPr lang="en-US" sz="1000" dirty="0">
              <a:latin typeface="Times New Roman" panose="02020603050405020304" pitchFamily="18" charset="0"/>
              <a:cs typeface="Times New Roman" panose="02020603050405020304" pitchFamily="18" charset="0"/>
            </a:endParaRPr>
          </a:p>
          <a:p>
            <a:r>
              <a:rPr lang="en-US" sz="4100" dirty="0">
                <a:latin typeface="Times New Roman" panose="02020603050405020304" pitchFamily="18" charset="0"/>
                <a:cs typeface="Times New Roman" panose="02020603050405020304" pitchFamily="18" charset="0"/>
                <a:hlinkClick r:id="rId4"/>
              </a:rPr>
              <a:t>CHAMPVA Fact Sheets</a:t>
            </a:r>
            <a:endParaRPr lang="en-US" sz="4100" dirty="0">
              <a:latin typeface="Times New Roman" panose="02020603050405020304" pitchFamily="18" charset="0"/>
              <a:cs typeface="Times New Roman" panose="02020603050405020304" pitchFamily="18" charset="0"/>
            </a:endParaRPr>
          </a:p>
          <a:p>
            <a:pPr lvl="1"/>
            <a:r>
              <a:rPr lang="en-US" sz="3100" dirty="0">
                <a:latin typeface="Times New Roman" panose="02020603050405020304" pitchFamily="18" charset="0"/>
                <a:cs typeface="Times New Roman" panose="02020603050405020304" pitchFamily="18" charset="0"/>
              </a:rPr>
              <a:t>https://www.va.gov/COMMUNITYCARE/pubs/factsheets.asp#CHAMPVA</a:t>
            </a:r>
          </a:p>
          <a:p>
            <a:endParaRPr lang="en-US" sz="1000" dirty="0">
              <a:latin typeface="Times New Roman" panose="02020603050405020304" pitchFamily="18" charset="0"/>
              <a:cs typeface="Times New Roman" panose="02020603050405020304" pitchFamily="18" charset="0"/>
            </a:endParaRPr>
          </a:p>
          <a:p>
            <a:r>
              <a:rPr lang="en-US" sz="4100" dirty="0">
                <a:latin typeface="Times New Roman" panose="02020603050405020304" pitchFamily="18" charset="0"/>
                <a:cs typeface="Times New Roman" panose="02020603050405020304" pitchFamily="18" charset="0"/>
                <a:hlinkClick r:id="rId5"/>
              </a:rPr>
              <a:t>Locating a Provider</a:t>
            </a:r>
            <a:endParaRPr lang="en-US" sz="4100" dirty="0">
              <a:latin typeface="Times New Roman" panose="02020603050405020304" pitchFamily="18" charset="0"/>
              <a:cs typeface="Times New Roman" panose="02020603050405020304" pitchFamily="18" charset="0"/>
            </a:endParaRPr>
          </a:p>
          <a:p>
            <a:pPr lvl="1"/>
            <a:r>
              <a:rPr lang="en-US" sz="3100" dirty="0">
                <a:latin typeface="Times New Roman" panose="02020603050405020304" pitchFamily="18" charset="0"/>
                <a:cs typeface="Times New Roman" panose="02020603050405020304" pitchFamily="18" charset="0"/>
              </a:rPr>
              <a:t>https://www.va.gov/COMMUNITYCARE/programs/dependents/locate-provider.asp</a:t>
            </a:r>
          </a:p>
          <a:p>
            <a:endParaRPr lang="en-US" sz="1000" dirty="0">
              <a:latin typeface="Times New Roman" panose="02020603050405020304" pitchFamily="18" charset="0"/>
              <a:cs typeface="Times New Roman" panose="02020603050405020304" pitchFamily="18" charset="0"/>
            </a:endParaRPr>
          </a:p>
          <a:p>
            <a:r>
              <a:rPr lang="en-US" sz="4100" dirty="0">
                <a:latin typeface="Times New Roman" panose="02020603050405020304" pitchFamily="18" charset="0"/>
                <a:cs typeface="Times New Roman" panose="02020603050405020304" pitchFamily="18" charset="0"/>
              </a:rPr>
              <a:t>How to File a </a:t>
            </a:r>
            <a:r>
              <a:rPr lang="en-US" sz="4100" dirty="0">
                <a:latin typeface="Times New Roman" panose="02020603050405020304" pitchFamily="18" charset="0"/>
                <a:cs typeface="Times New Roman" panose="02020603050405020304" pitchFamily="18" charset="0"/>
                <a:hlinkClick r:id="rId6"/>
              </a:rPr>
              <a:t>CHAMPVA Claim</a:t>
            </a:r>
            <a:endParaRPr lang="en-US" sz="4100" dirty="0">
              <a:latin typeface="Times New Roman" panose="02020603050405020304" pitchFamily="18" charset="0"/>
              <a:cs typeface="Times New Roman" panose="02020603050405020304" pitchFamily="18" charset="0"/>
            </a:endParaRPr>
          </a:p>
          <a:p>
            <a:pPr lvl="1"/>
            <a:r>
              <a:rPr lang="en-US" sz="3100" dirty="0">
                <a:latin typeface="Times New Roman" panose="02020603050405020304" pitchFamily="18" charset="0"/>
                <a:cs typeface="Times New Roman" panose="02020603050405020304" pitchFamily="18" charset="0"/>
              </a:rPr>
              <a:t>https://www.va.gov/COMMUNITYCARE/programs/dependents/champva/champva-claim.asp</a:t>
            </a: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DF8F426-B020-F791-972D-F953BBE2B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62560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B40C5-0219-520F-A418-1AA21D9D6772}"/>
              </a:ext>
            </a:extLst>
          </p:cNvPr>
          <p:cNvSpPr>
            <a:spLocks noGrp="1"/>
          </p:cNvSpPr>
          <p:nvPr>
            <p:ph type="body" idx="1"/>
          </p:nvPr>
        </p:nvSpPr>
        <p:spPr>
          <a:xfrm>
            <a:off x="838200" y="3429000"/>
            <a:ext cx="10515600" cy="1500187"/>
          </a:xfrm>
        </p:spPr>
        <p:txBody>
          <a:bodyPr>
            <a:normAutofit/>
          </a:bodyPr>
          <a:lstStyle/>
          <a:p>
            <a:pPr algn="ctr"/>
            <a:r>
              <a:rPr lang="en-US" sz="4400" dirty="0">
                <a:solidFill>
                  <a:schemeClr val="tx1">
                    <a:lumMod val="95000"/>
                    <a:lumOff val="5000"/>
                  </a:scheme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Caregiver Programs</a:t>
            </a:r>
          </a:p>
        </p:txBody>
      </p:sp>
      <p:sp>
        <p:nvSpPr>
          <p:cNvPr id="4" name="Slide Number Placeholder 3">
            <a:extLst>
              <a:ext uri="{FF2B5EF4-FFF2-40B4-BE49-F238E27FC236}">
                <a16:creationId xmlns:a16="http://schemas.microsoft.com/office/drawing/2014/main" id="{A7316474-C07B-1054-680E-B3E4F03238D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064143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2751A-C4D7-F339-22CF-423CA69A3E13}"/>
              </a:ext>
            </a:extLst>
          </p:cNvPr>
          <p:cNvSpPr>
            <a:spLocks noGrp="1"/>
          </p:cNvSpPr>
          <p:nvPr>
            <p:ph type="title"/>
          </p:nvPr>
        </p:nvSpPr>
        <p:spPr>
          <a:xfrm>
            <a:off x="-3313" y="596348"/>
            <a:ext cx="6099313" cy="606286"/>
          </a:xfrm>
        </p:spPr>
        <p:txBody>
          <a:bodyPr>
            <a:normAutofit fontScale="90000"/>
          </a:bodyPr>
          <a:lstStyle/>
          <a:p>
            <a:r>
              <a:rPr lang="en-US" b="1" dirty="0">
                <a:latin typeface="Times New Roman" panose="02020603050405020304" pitchFamily="18" charset="0"/>
                <a:cs typeface="Times New Roman" panose="02020603050405020304" pitchFamily="18" charset="0"/>
              </a:rPr>
              <a:t>VA Caregiver Programs</a:t>
            </a:r>
          </a:p>
        </p:txBody>
      </p:sp>
      <p:sp>
        <p:nvSpPr>
          <p:cNvPr id="3" name="Content Placeholder 2">
            <a:extLst>
              <a:ext uri="{FF2B5EF4-FFF2-40B4-BE49-F238E27FC236}">
                <a16:creationId xmlns:a16="http://schemas.microsoft.com/office/drawing/2014/main" id="{747A487E-FB67-B8DF-4F57-9D54247A0F1D}"/>
              </a:ext>
            </a:extLst>
          </p:cNvPr>
          <p:cNvSpPr>
            <a:spLocks noGrp="1"/>
          </p:cNvSpPr>
          <p:nvPr>
            <p:ph idx="1"/>
          </p:nvPr>
        </p:nvSpPr>
        <p:spPr>
          <a:xfrm>
            <a:off x="838200" y="1520456"/>
            <a:ext cx="10515600" cy="4656507"/>
          </a:xfrm>
        </p:spPr>
        <p:txBody>
          <a:bodyPr>
            <a:normAutofit lnSpcReduction="10000"/>
          </a:bodyPr>
          <a:lstStyle/>
          <a:p>
            <a:pPr marL="0" indent="0">
              <a:buNone/>
            </a:pPr>
            <a:r>
              <a:rPr lang="en-US" sz="3500" dirty="0">
                <a:latin typeface="Times New Roman" panose="02020603050405020304" pitchFamily="18" charset="0"/>
                <a:cs typeface="Times New Roman" panose="02020603050405020304" pitchFamily="18" charset="0"/>
              </a:rPr>
              <a:t>The VA has two Caregiver programs:</a:t>
            </a:r>
          </a:p>
          <a:p>
            <a:pPr marL="0" indent="0">
              <a:buNone/>
            </a:pPr>
            <a:endParaRPr lang="en-US" sz="1100" dirty="0">
              <a:latin typeface="Times New Roman" panose="02020603050405020304" pitchFamily="18" charset="0"/>
              <a:cs typeface="Times New Roman" panose="02020603050405020304" pitchFamily="18" charset="0"/>
            </a:endParaRPr>
          </a:p>
          <a:p>
            <a:r>
              <a:rPr lang="en-US" sz="3000" b="1" dirty="0">
                <a:latin typeface="Times New Roman" panose="02020603050405020304" pitchFamily="18" charset="0"/>
                <a:cs typeface="Times New Roman" panose="02020603050405020304" pitchFamily="18" charset="0"/>
              </a:rPr>
              <a:t>Program of General Caregiver Support Services (PGCSS) – </a:t>
            </a:r>
            <a:r>
              <a:rPr lang="en-US" sz="3000" dirty="0">
                <a:latin typeface="Times New Roman" panose="02020603050405020304" pitchFamily="18" charset="0"/>
                <a:cs typeface="Times New Roman" panose="02020603050405020304" pitchFamily="18" charset="0"/>
              </a:rPr>
              <a:t>There is no formal application required to enroll to this program</a:t>
            </a:r>
          </a:p>
          <a:p>
            <a:pPr lvl="1"/>
            <a:r>
              <a:rPr lang="en-US" sz="2600" dirty="0">
                <a:latin typeface="Times New Roman" panose="02020603050405020304" pitchFamily="18" charset="0"/>
                <a:cs typeface="Times New Roman" panose="02020603050405020304" pitchFamily="18" charset="0"/>
              </a:rPr>
              <a:t>To be eligible, the Veteran must be enrolled in VA healthcare and receiving assistance from a caregiver</a:t>
            </a:r>
          </a:p>
          <a:p>
            <a:pPr marL="457200" lvl="1" indent="0">
              <a:buNone/>
            </a:pPr>
            <a:endParaRPr lang="en-US" sz="1000" dirty="0">
              <a:latin typeface="Times New Roman" panose="02020603050405020304" pitchFamily="18" charset="0"/>
              <a:cs typeface="Times New Roman" panose="02020603050405020304" pitchFamily="18" charset="0"/>
            </a:endParaRPr>
          </a:p>
          <a:p>
            <a:r>
              <a:rPr lang="en-US" sz="3000" b="1" dirty="0">
                <a:latin typeface="Times New Roman" panose="02020603050405020304" pitchFamily="18" charset="0"/>
                <a:cs typeface="Times New Roman" panose="02020603050405020304" pitchFamily="18" charset="0"/>
              </a:rPr>
              <a:t>Program of Comprehensive Assistance for Family Caregivers (PCAFC) - </a:t>
            </a:r>
            <a:r>
              <a:rPr lang="en-US" sz="3000" dirty="0">
                <a:latin typeface="Times New Roman" panose="02020603050405020304" pitchFamily="18" charset="0"/>
                <a:cs typeface="Times New Roman" panose="02020603050405020304" pitchFamily="18" charset="0"/>
              </a:rPr>
              <a:t>There is a formal application process</a:t>
            </a:r>
          </a:p>
          <a:p>
            <a:pPr lvl="1"/>
            <a:r>
              <a:rPr lang="en-US" sz="2600" dirty="0">
                <a:latin typeface="Times New Roman" panose="02020603050405020304" pitchFamily="18" charset="0"/>
                <a:cs typeface="Times New Roman" panose="02020603050405020304" pitchFamily="18" charset="0"/>
              </a:rPr>
              <a:t>The veteran and the caregiver need to meet certain eligibility criteria</a:t>
            </a:r>
          </a:p>
          <a:p>
            <a:pPr marL="457200" lvl="1" indent="0">
              <a:buNone/>
            </a:pPr>
            <a:r>
              <a:rPr lang="es-ES" sz="2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https://www.va.gov/family-and-caregiver-benefits/health-and-disability/comprehensive-assistance-for-family-caregivers/</a:t>
            </a:r>
            <a:r>
              <a:rPr lang="es-ES" sz="22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200" dirty="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B6B4DAFF-2438-531F-7749-93B473BC21F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53512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263E-FD2C-8298-EB24-03FDB535423F}"/>
              </a:ext>
            </a:extLst>
          </p:cNvPr>
          <p:cNvSpPr>
            <a:spLocks noGrp="1"/>
          </p:cNvSpPr>
          <p:nvPr>
            <p:ph type="title"/>
          </p:nvPr>
        </p:nvSpPr>
        <p:spPr>
          <a:xfrm>
            <a:off x="0" y="580437"/>
            <a:ext cx="7987748" cy="695738"/>
          </a:xfrm>
        </p:spPr>
        <p:txBody>
          <a:bodyPr/>
          <a:lstStyle/>
          <a:p>
            <a:r>
              <a:rPr lang="en-US" b="1" dirty="0">
                <a:latin typeface="Times New Roman" panose="02020603050405020304" pitchFamily="18" charset="0"/>
                <a:cs typeface="Times New Roman" panose="02020603050405020304" pitchFamily="18" charset="0"/>
              </a:rPr>
              <a:t>Caregiver Program Comparison</a:t>
            </a:r>
          </a:p>
        </p:txBody>
      </p:sp>
      <p:sp>
        <p:nvSpPr>
          <p:cNvPr id="4" name="Slide Number Placeholder 3">
            <a:extLst>
              <a:ext uri="{FF2B5EF4-FFF2-40B4-BE49-F238E27FC236}">
                <a16:creationId xmlns:a16="http://schemas.microsoft.com/office/drawing/2014/main" id="{4580B529-D196-C532-3C94-2EAEC19EB7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5" name="Content Placeholder 4">
            <a:extLst>
              <a:ext uri="{FF2B5EF4-FFF2-40B4-BE49-F238E27FC236}">
                <a16:creationId xmlns:a16="http://schemas.microsoft.com/office/drawing/2014/main" id="{10B211B6-671D-7585-E0C9-E6870E3E2A4D}"/>
              </a:ext>
            </a:extLst>
          </p:cNvPr>
          <p:cNvPicPr>
            <a:picLocks noGrp="1" noChangeAspect="1"/>
          </p:cNvPicPr>
          <p:nvPr>
            <p:ph idx="1"/>
          </p:nvPr>
        </p:nvPicPr>
        <p:blipFill>
          <a:blip r:embed="rId2"/>
          <a:stretch>
            <a:fillRect/>
          </a:stretch>
        </p:blipFill>
        <p:spPr>
          <a:xfrm>
            <a:off x="616423" y="1276175"/>
            <a:ext cx="11028839" cy="5570221"/>
          </a:xfrm>
          <a:prstGeom prst="rect">
            <a:avLst/>
          </a:prstGeom>
        </p:spPr>
      </p:pic>
    </p:spTree>
    <p:extLst>
      <p:ext uri="{BB962C8B-B14F-4D97-AF65-F5344CB8AC3E}">
        <p14:creationId xmlns:p14="http://schemas.microsoft.com/office/powerpoint/2010/main" val="6151482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5C2825-0A9C-8088-B942-D5D072E7EA05}"/>
              </a:ext>
            </a:extLst>
          </p:cNvPr>
          <p:cNvSpPr>
            <a:spLocks noGrp="1"/>
          </p:cNvSpPr>
          <p:nvPr>
            <p:ph type="title"/>
          </p:nvPr>
        </p:nvSpPr>
        <p:spPr>
          <a:xfrm>
            <a:off x="0" y="487019"/>
            <a:ext cx="7540487" cy="755373"/>
          </a:xfrm>
        </p:spPr>
        <p:txBody>
          <a:bodyPr/>
          <a:lstStyle/>
          <a:p>
            <a:r>
              <a:rPr lang="en-US" b="1" dirty="0">
                <a:latin typeface="Times New Roman" panose="02020603050405020304" pitchFamily="18" charset="0"/>
                <a:cs typeface="Times New Roman" panose="02020603050405020304" pitchFamily="18" charset="0"/>
              </a:rPr>
              <a:t>PCAFC Criteria for Eligibility</a:t>
            </a:r>
          </a:p>
        </p:txBody>
      </p:sp>
      <p:sp>
        <p:nvSpPr>
          <p:cNvPr id="3" name="Content Placeholder 2">
            <a:extLst>
              <a:ext uri="{FF2B5EF4-FFF2-40B4-BE49-F238E27FC236}">
                <a16:creationId xmlns:a16="http://schemas.microsoft.com/office/drawing/2014/main" id="{40162F8C-6559-4003-1766-C68E7FC45453}"/>
              </a:ext>
            </a:extLst>
          </p:cNvPr>
          <p:cNvSpPr>
            <a:spLocks noGrp="1"/>
          </p:cNvSpPr>
          <p:nvPr>
            <p:ph idx="1"/>
          </p:nvPr>
        </p:nvSpPr>
        <p:spPr>
          <a:xfrm>
            <a:off x="838200" y="1894445"/>
            <a:ext cx="10515600" cy="4560814"/>
          </a:xfrm>
        </p:spPr>
        <p:txBody>
          <a:bodyPr/>
          <a:lstStyle/>
          <a:p>
            <a:pPr marL="0" indent="0">
              <a:buNone/>
            </a:pPr>
            <a:r>
              <a:rPr lang="en-US" sz="3000" b="1" u="sng" dirty="0">
                <a:latin typeface="Times New Roman" panose="02020603050405020304" pitchFamily="18" charset="0"/>
                <a:cs typeface="Times New Roman" panose="02020603050405020304" pitchFamily="18" charset="0"/>
              </a:rPr>
              <a:t>Caregiver eligibility</a:t>
            </a:r>
            <a:r>
              <a:rPr lang="en-US" sz="3000" b="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You must be at least 18 years old and at least one of the following must be true:</a:t>
            </a:r>
          </a:p>
          <a:p>
            <a:pPr marL="0" indent="0">
              <a:buNone/>
            </a:pPr>
            <a:endParaRPr lang="en-US" sz="10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You’re a spouse, son, daughter, parent, stepfamily member, or extended family member of the veteran, OR</a:t>
            </a:r>
          </a:p>
          <a:p>
            <a:pPr lvl="1"/>
            <a:endParaRPr lang="en-US" sz="10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You live full time with the veteran, or you're willing to live full time with the veteran if designated as the family caregiver</a:t>
            </a:r>
          </a:p>
          <a:p>
            <a:endParaRPr lang="en-US" dirty="0"/>
          </a:p>
        </p:txBody>
      </p:sp>
      <p:sp>
        <p:nvSpPr>
          <p:cNvPr id="4" name="Slide Number Placeholder 3">
            <a:extLst>
              <a:ext uri="{FF2B5EF4-FFF2-40B4-BE49-F238E27FC236}">
                <a16:creationId xmlns:a16="http://schemas.microsoft.com/office/drawing/2014/main" id="{03AD340C-6763-86D6-06E8-37BDEB03324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1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A9E11B-CDF9-4BE6-8B7B-8F72834CE213}"/>
              </a:ext>
            </a:extLst>
          </p:cNvPr>
          <p:cNvSpPr>
            <a:spLocks noGrp="1"/>
          </p:cNvSpPr>
          <p:nvPr>
            <p:ph idx="1"/>
          </p:nvPr>
        </p:nvSpPr>
        <p:spPr>
          <a:xfrm>
            <a:off x="279816" y="1056313"/>
            <a:ext cx="11632367" cy="5246557"/>
          </a:xfrm>
        </p:spPr>
        <p:txBody>
          <a:bodyPr>
            <a:normAutofit/>
          </a:bodyPr>
          <a:lstStyle/>
          <a:p>
            <a:pPr marL="0" indent="0">
              <a:buNone/>
            </a:pPr>
            <a:r>
              <a:rPr lang="en-US" sz="1600" dirty="0"/>
              <a:t>The Center for Minority Veterans (CMV) was established by Public Law (PL) 103-446 on November 2, 1994, in response to low utilization of VA benefits and services* by minority Veterans. </a:t>
            </a:r>
          </a:p>
          <a:p>
            <a:pPr marL="0" indent="0">
              <a:buNone/>
            </a:pPr>
            <a:endParaRPr lang="en-US" sz="1600" dirty="0"/>
          </a:p>
          <a:p>
            <a:pPr marL="0" indent="0">
              <a:buNone/>
            </a:pPr>
            <a:r>
              <a:rPr lang="en-US" sz="1600" dirty="0"/>
              <a:t>PL 103-446 defines “minority group member” as a Veteran who is:</a:t>
            </a:r>
          </a:p>
          <a:p>
            <a:pPr marL="465138" indent="-180975"/>
            <a:r>
              <a:rPr lang="en-US" sz="1600" dirty="0"/>
              <a:t>Asian American;</a:t>
            </a:r>
          </a:p>
          <a:p>
            <a:pPr marL="465138" indent="-180975"/>
            <a:r>
              <a:rPr lang="en-US" sz="1600" dirty="0"/>
              <a:t>Black;</a:t>
            </a:r>
          </a:p>
          <a:p>
            <a:pPr marL="465138" indent="-180975"/>
            <a:r>
              <a:rPr lang="en-US" sz="1600" dirty="0"/>
              <a:t>Hispanic;</a:t>
            </a:r>
          </a:p>
          <a:p>
            <a:pPr marL="465138" indent="-180975"/>
            <a:r>
              <a:rPr lang="en-US" sz="1600" dirty="0"/>
              <a:t>Native American (including American Indian, Alaskan Native, and Native Hawaiian); or</a:t>
            </a:r>
          </a:p>
          <a:p>
            <a:pPr marL="465138" indent="-180975"/>
            <a:r>
              <a:rPr lang="en-US" sz="1600" dirty="0"/>
              <a:t>Pacific-Islander American.</a:t>
            </a:r>
          </a:p>
          <a:p>
            <a:endParaRPr lang="en-US" sz="1600" dirty="0"/>
          </a:p>
          <a:p>
            <a:pPr marL="0" indent="0">
              <a:buNone/>
            </a:pPr>
            <a:r>
              <a:rPr lang="en-US" sz="1600" dirty="0"/>
              <a:t>CMV also supports Administration and </a:t>
            </a:r>
            <a:r>
              <a:rPr lang="en-US" sz="1600" dirty="0" err="1"/>
              <a:t>SecVA</a:t>
            </a:r>
            <a:r>
              <a:rPr lang="en-US" sz="1600" dirty="0"/>
              <a:t> Goals:</a:t>
            </a:r>
            <a:endParaRPr lang="en-US" sz="1600" i="1" dirty="0"/>
          </a:p>
          <a:p>
            <a:pPr marL="404813" indent="-179388"/>
            <a:r>
              <a:rPr lang="en-US" sz="1600" dirty="0"/>
              <a:t>Executive Order On Advancing Racial Equity and Support for Underserved Communities Through the Federal Government (EO 13985)</a:t>
            </a:r>
          </a:p>
          <a:p>
            <a:pPr marL="404813" indent="-179388"/>
            <a:r>
              <a:rPr lang="en-US" sz="1600" dirty="0"/>
              <a:t>VA Strategic Objective 2.1 - Reaching all Veterans</a:t>
            </a:r>
          </a:p>
          <a:p>
            <a:pPr marL="404813" indent="-179388"/>
            <a:endParaRPr lang="en-US" sz="1600" dirty="0"/>
          </a:p>
          <a:p>
            <a:pPr marL="0" indent="0" algn="ctr">
              <a:buNone/>
            </a:pPr>
            <a:r>
              <a:rPr lang="en-US" sz="1600" i="1" dirty="0"/>
              <a:t>*Benefits do not accrue to Veterans based on their race or ethnicity except the Native American Direct Loan (NADL) Program.</a:t>
            </a:r>
          </a:p>
          <a:p>
            <a:endParaRPr lang="en-US" sz="1600" dirty="0"/>
          </a:p>
        </p:txBody>
      </p:sp>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p:txBody>
          <a:bodyPr>
            <a:normAutofit/>
          </a:bodyPr>
          <a:lstStyle/>
          <a:p>
            <a:r>
              <a:rPr lang="en-US" sz="3200" dirty="0"/>
              <a:t>Who Are We?</a:t>
            </a:r>
          </a:p>
        </p:txBody>
      </p:sp>
      <p:sp>
        <p:nvSpPr>
          <p:cNvPr id="4" name="Slide Number Placeholder 2">
            <a:extLst>
              <a:ext uri="{FF2B5EF4-FFF2-40B4-BE49-F238E27FC236}">
                <a16:creationId xmlns:a16="http://schemas.microsoft.com/office/drawing/2014/main" id="{248CE84D-669E-4A5E-B7CD-2FF7D2E192C1}"/>
              </a:ext>
            </a:extLst>
          </p:cNvPr>
          <p:cNvSpPr>
            <a:spLocks noGrp="1"/>
          </p:cNvSpPr>
          <p:nvPr>
            <p:ph type="sldNum" sz="quarter" idx="12"/>
          </p:nvPr>
        </p:nvSpPr>
        <p:spPr>
          <a:xfrm>
            <a:off x="9250441" y="6400237"/>
            <a:ext cx="2844800" cy="365125"/>
          </a:xfrm>
        </p:spPr>
        <p:txBody>
          <a:bodyPr/>
          <a:lstStyle/>
          <a:p>
            <a:fld id="{D983F1FA-211D-3044-9E35-958DFBC26156}" type="slidenum">
              <a:rPr lang="en-US" smtClean="0">
                <a:solidFill>
                  <a:prstClr val="white"/>
                </a:solidFill>
              </a:rPr>
              <a:pPr/>
              <a:t>7</a:t>
            </a:fld>
            <a:endParaRPr lang="en-US" dirty="0">
              <a:solidFill>
                <a:prstClr val="white"/>
              </a:solidFill>
            </a:endParaRPr>
          </a:p>
        </p:txBody>
      </p:sp>
    </p:spTree>
    <p:extLst>
      <p:ext uri="{BB962C8B-B14F-4D97-AF65-F5344CB8AC3E}">
        <p14:creationId xmlns:p14="http://schemas.microsoft.com/office/powerpoint/2010/main" val="16648399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24E54-1229-0B2B-EE7C-5E5A9699E19E}"/>
              </a:ext>
            </a:extLst>
          </p:cNvPr>
          <p:cNvSpPr>
            <a:spLocks noGrp="1"/>
          </p:cNvSpPr>
          <p:nvPr>
            <p:ph type="title"/>
          </p:nvPr>
        </p:nvSpPr>
        <p:spPr>
          <a:xfrm>
            <a:off x="0" y="347871"/>
            <a:ext cx="7530548" cy="864703"/>
          </a:xfrm>
        </p:spPr>
        <p:txBody>
          <a:bodyPr/>
          <a:lstStyle/>
          <a:p>
            <a:r>
              <a:rPr lang="en-US" b="1" dirty="0">
                <a:latin typeface="Times New Roman" panose="02020603050405020304" pitchFamily="18" charset="0"/>
                <a:cs typeface="Times New Roman" panose="02020603050405020304" pitchFamily="18" charset="0"/>
              </a:rPr>
              <a:t>PCAFC Criteria for Eligibility</a:t>
            </a:r>
          </a:p>
        </p:txBody>
      </p:sp>
      <p:sp>
        <p:nvSpPr>
          <p:cNvPr id="3" name="Content Placeholder 2">
            <a:extLst>
              <a:ext uri="{FF2B5EF4-FFF2-40B4-BE49-F238E27FC236}">
                <a16:creationId xmlns:a16="http://schemas.microsoft.com/office/drawing/2014/main" id="{FFD175B0-CA15-A71C-F76C-0A6276ECA57B}"/>
              </a:ext>
            </a:extLst>
          </p:cNvPr>
          <p:cNvSpPr>
            <a:spLocks noGrp="1"/>
          </p:cNvSpPr>
          <p:nvPr>
            <p:ph idx="1"/>
          </p:nvPr>
        </p:nvSpPr>
        <p:spPr>
          <a:xfrm>
            <a:off x="838200" y="1562986"/>
            <a:ext cx="10515600" cy="4613977"/>
          </a:xfrm>
        </p:spPr>
        <p:txBody>
          <a:bodyPr>
            <a:normAutofit/>
          </a:bodyPr>
          <a:lstStyle/>
          <a:p>
            <a:pPr marL="0" indent="0">
              <a:buNone/>
            </a:pPr>
            <a:r>
              <a:rPr lang="en-US" sz="3000" b="1" u="sng" dirty="0">
                <a:latin typeface="Times New Roman" panose="02020603050405020304" pitchFamily="18" charset="0"/>
                <a:cs typeface="Times New Roman" panose="02020603050405020304" pitchFamily="18" charset="0"/>
              </a:rPr>
              <a:t>Veteran Eligibility</a:t>
            </a:r>
            <a:r>
              <a:rPr lang="en-US" sz="3000" b="1" dirty="0">
                <a:latin typeface="Times New Roman" panose="02020603050405020304" pitchFamily="18" charset="0"/>
                <a:cs typeface="Times New Roman" panose="02020603050405020304" pitchFamily="18" charset="0"/>
              </a:rPr>
              <a:t> </a:t>
            </a:r>
            <a:r>
              <a:rPr lang="en-US" sz="3000" dirty="0">
                <a:latin typeface="Times New Roman" panose="02020603050405020304" pitchFamily="18" charset="0"/>
                <a:cs typeface="Times New Roman" panose="02020603050405020304" pitchFamily="18" charset="0"/>
              </a:rPr>
              <a:t>– All of the following must be true of the veteran:</a:t>
            </a:r>
          </a:p>
          <a:p>
            <a:pPr marL="0" indent="0">
              <a:buNone/>
            </a:pPr>
            <a:endParaRPr lang="en-US" sz="1000" dirty="0">
              <a:latin typeface="Times New Roman" panose="02020603050405020304" pitchFamily="18" charset="0"/>
              <a:cs typeface="Times New Roman" panose="02020603050405020304" pitchFamily="18" charset="0"/>
            </a:endParaRPr>
          </a:p>
          <a:p>
            <a:pPr marL="937260" lvl="1" indent="-342900"/>
            <a:r>
              <a:rPr lang="en-US" sz="2800" dirty="0">
                <a:latin typeface="Times New Roman" panose="02020603050405020304" pitchFamily="18" charset="0"/>
                <a:cs typeface="Times New Roman" panose="02020603050405020304" pitchFamily="18" charset="0"/>
              </a:rPr>
              <a:t>Veteran must have a VA disability rating, individual or combined, of 70% or higher, and</a:t>
            </a:r>
          </a:p>
          <a:p>
            <a:pPr marL="594360" lvl="1" indent="0">
              <a:buNone/>
            </a:pPr>
            <a:endParaRPr lang="en-US" sz="1000" dirty="0">
              <a:latin typeface="Times New Roman" panose="02020603050405020304" pitchFamily="18" charset="0"/>
              <a:cs typeface="Times New Roman" panose="02020603050405020304" pitchFamily="18" charset="0"/>
            </a:endParaRPr>
          </a:p>
          <a:p>
            <a:pPr marL="937260" lvl="1" indent="-342900"/>
            <a:r>
              <a:rPr lang="en-US" sz="2800" dirty="0">
                <a:latin typeface="Times New Roman" panose="02020603050405020304" pitchFamily="18" charset="0"/>
                <a:cs typeface="Times New Roman" panose="02020603050405020304" pitchFamily="18" charset="0"/>
              </a:rPr>
              <a:t>Veteran was discharge from the U.S. military or has a date of medical discharge, and </a:t>
            </a:r>
          </a:p>
          <a:p>
            <a:pPr marL="937260" lvl="1" indent="-342900"/>
            <a:endParaRPr lang="en-US" sz="1000" dirty="0">
              <a:latin typeface="Times New Roman" panose="02020603050405020304" pitchFamily="18" charset="0"/>
              <a:cs typeface="Times New Roman" panose="02020603050405020304" pitchFamily="18" charset="0"/>
            </a:endParaRPr>
          </a:p>
          <a:p>
            <a:pPr marL="937260" lvl="1" indent="-342900"/>
            <a:r>
              <a:rPr lang="en-US" sz="2800" dirty="0">
                <a:latin typeface="Times New Roman" panose="02020603050405020304" pitchFamily="18" charset="0"/>
                <a:cs typeface="Times New Roman" panose="02020603050405020304" pitchFamily="18" charset="0"/>
              </a:rPr>
              <a:t>Veteran must need at least 6 months of continuous, in-person personal care services</a:t>
            </a:r>
          </a:p>
          <a:p>
            <a:pPr marL="937260" lvl="1" indent="-342900"/>
            <a:endParaRPr lang="en-US" sz="2800"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BBF461E0-8333-70E9-2D9F-6B5D4BE2DCB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90100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2689CE-8479-C956-67D7-C115A82B63C7}"/>
              </a:ext>
            </a:extLst>
          </p:cNvPr>
          <p:cNvSpPr>
            <a:spLocks noGrp="1"/>
          </p:cNvSpPr>
          <p:nvPr>
            <p:ph type="title"/>
          </p:nvPr>
        </p:nvSpPr>
        <p:spPr>
          <a:xfrm>
            <a:off x="0" y="526776"/>
            <a:ext cx="7043530" cy="681036"/>
          </a:xfrm>
        </p:spPr>
        <p:txBody>
          <a:bodyPr>
            <a:normAutofit fontScale="90000"/>
          </a:bodyPr>
          <a:lstStyle/>
          <a:p>
            <a:r>
              <a:rPr lang="en-US" b="1" dirty="0">
                <a:latin typeface="Times New Roman" panose="02020603050405020304" pitchFamily="18" charset="0"/>
                <a:cs typeface="Times New Roman" panose="02020603050405020304" pitchFamily="18" charset="0"/>
              </a:rPr>
              <a:t>Qualifying Care for Veteran  </a:t>
            </a:r>
          </a:p>
        </p:txBody>
      </p:sp>
      <p:sp>
        <p:nvSpPr>
          <p:cNvPr id="4" name="Slide Number Placeholder 3">
            <a:extLst>
              <a:ext uri="{FF2B5EF4-FFF2-40B4-BE49-F238E27FC236}">
                <a16:creationId xmlns:a16="http://schemas.microsoft.com/office/drawing/2014/main" id="{6242A3F3-CD47-CC24-C745-BF32C6C568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D0881300-9D5A-0D77-F2FC-65CB96F0FE27}"/>
              </a:ext>
            </a:extLst>
          </p:cNvPr>
          <p:cNvSpPr>
            <a:spLocks noGrp="1"/>
          </p:cNvSpPr>
          <p:nvPr>
            <p:ph idx="1"/>
          </p:nvPr>
        </p:nvSpPr>
        <p:spPr>
          <a:xfrm>
            <a:off x="838200" y="1717247"/>
            <a:ext cx="10515600" cy="4613977"/>
          </a:xfrm>
        </p:spPr>
        <p:txBody>
          <a:bodyPr>
            <a:normAutofit lnSpcReduction="10000"/>
          </a:bodyPr>
          <a:lstStyle/>
          <a:p>
            <a:pPr marL="0" indent="0">
              <a:buNone/>
            </a:pPr>
            <a:r>
              <a:rPr lang="en-US" sz="3000" dirty="0">
                <a:latin typeface="Times New Roman" panose="02020603050405020304" pitchFamily="18" charset="0"/>
                <a:cs typeface="Times New Roman" panose="02020603050405020304" pitchFamily="18" charset="0"/>
              </a:rPr>
              <a:t>Veteran must need continuous in-person care with activities of daily (ADLs) living for at least six-months</a:t>
            </a:r>
          </a:p>
          <a:p>
            <a:pPr marL="0" indent="0">
              <a:buNone/>
            </a:pPr>
            <a:endParaRPr lang="en-US" sz="1000" dirty="0">
              <a:latin typeface="Times New Roman" panose="02020603050405020304" pitchFamily="18" charset="0"/>
              <a:cs typeface="Times New Roman" panose="02020603050405020304" pitchFamily="18" charset="0"/>
            </a:endParaRPr>
          </a:p>
          <a:p>
            <a:pPr marL="937260" lvl="1" indent="-342900"/>
            <a:r>
              <a:rPr lang="en-US" sz="2800" b="1" dirty="0">
                <a:latin typeface="Times New Roman" panose="02020603050405020304" pitchFamily="18" charset="0"/>
                <a:cs typeface="Times New Roman" panose="02020603050405020304" pitchFamily="18" charset="0"/>
              </a:rPr>
              <a:t>Basic/Primary </a:t>
            </a:r>
            <a:r>
              <a:rPr lang="en-US" sz="2800" dirty="0">
                <a:latin typeface="Times New Roman" panose="02020603050405020304" pitchFamily="18" charset="0"/>
                <a:cs typeface="Times New Roman" panose="02020603050405020304" pitchFamily="18" charset="0"/>
              </a:rPr>
              <a:t>– simple functioning tasks</a:t>
            </a:r>
          </a:p>
          <a:p>
            <a:pPr marL="1394460" lvl="2" indent="-342900"/>
            <a:r>
              <a:rPr lang="en-US" sz="2400" dirty="0">
                <a:latin typeface="Times New Roman" panose="02020603050405020304" pitchFamily="18" charset="0"/>
                <a:cs typeface="Times New Roman" panose="02020603050405020304" pitchFamily="18" charset="0"/>
              </a:rPr>
              <a:t>Bathing</a:t>
            </a:r>
          </a:p>
          <a:p>
            <a:pPr marL="1394460" lvl="2" indent="-342900"/>
            <a:r>
              <a:rPr lang="en-US" sz="2400" dirty="0">
                <a:latin typeface="Times New Roman" panose="02020603050405020304" pitchFamily="18" charset="0"/>
                <a:cs typeface="Times New Roman" panose="02020603050405020304" pitchFamily="18" charset="0"/>
              </a:rPr>
              <a:t>Dressing</a:t>
            </a:r>
          </a:p>
          <a:p>
            <a:pPr marL="1394460" lvl="2" indent="-342900"/>
            <a:r>
              <a:rPr lang="en-US" sz="2400" dirty="0">
                <a:latin typeface="Times New Roman" panose="02020603050405020304" pitchFamily="18" charset="0"/>
                <a:cs typeface="Times New Roman" panose="02020603050405020304" pitchFamily="18" charset="0"/>
              </a:rPr>
              <a:t>Toileting</a:t>
            </a:r>
          </a:p>
          <a:p>
            <a:pPr marL="594360" lvl="1" indent="0">
              <a:buNone/>
            </a:pPr>
            <a:endParaRPr lang="en-US" sz="1000" b="1" dirty="0">
              <a:latin typeface="Times New Roman" panose="02020603050405020304" pitchFamily="18" charset="0"/>
              <a:cs typeface="Times New Roman" panose="02020603050405020304" pitchFamily="18" charset="0"/>
            </a:endParaRPr>
          </a:p>
          <a:p>
            <a:pPr marL="937260" lvl="1" indent="-342900"/>
            <a:r>
              <a:rPr lang="en-US" sz="2800" b="1" dirty="0">
                <a:latin typeface="Times New Roman" panose="02020603050405020304" pitchFamily="18" charset="0"/>
                <a:cs typeface="Times New Roman" panose="02020603050405020304" pitchFamily="18" charset="0"/>
              </a:rPr>
              <a:t>Executive/Instrumental </a:t>
            </a:r>
            <a:r>
              <a:rPr lang="en-US" sz="2800" dirty="0">
                <a:latin typeface="Times New Roman" panose="02020603050405020304" pitchFamily="18" charset="0"/>
                <a:cs typeface="Times New Roman" panose="02020603050405020304" pitchFamily="18" charset="0"/>
              </a:rPr>
              <a:t>– more complex tasks</a:t>
            </a:r>
          </a:p>
          <a:p>
            <a:pPr marL="1394460" lvl="2" indent="-342900"/>
            <a:r>
              <a:rPr lang="en-US" sz="2400" dirty="0">
                <a:latin typeface="Times New Roman" panose="02020603050405020304" pitchFamily="18" charset="0"/>
                <a:cs typeface="Times New Roman" panose="02020603050405020304" pitchFamily="18" charset="0"/>
              </a:rPr>
              <a:t>Driving</a:t>
            </a:r>
          </a:p>
          <a:p>
            <a:pPr marL="1394460" lvl="2" indent="-342900"/>
            <a:r>
              <a:rPr lang="en-US" sz="2400" dirty="0">
                <a:latin typeface="Times New Roman" panose="02020603050405020304" pitchFamily="18" charset="0"/>
                <a:cs typeface="Times New Roman" panose="02020603050405020304" pitchFamily="18" charset="0"/>
              </a:rPr>
              <a:t>Managing Finances</a:t>
            </a:r>
          </a:p>
          <a:p>
            <a:pPr marL="1394460" lvl="2" indent="-342900"/>
            <a:r>
              <a:rPr lang="en-US" sz="2400" dirty="0">
                <a:latin typeface="Times New Roman" panose="02020603050405020304" pitchFamily="18" charset="0"/>
                <a:cs typeface="Times New Roman" panose="02020603050405020304" pitchFamily="18" charset="0"/>
              </a:rPr>
              <a:t>Medication</a:t>
            </a:r>
          </a:p>
          <a:p>
            <a:pPr marL="937260" lvl="1" indent="-342900"/>
            <a:endParaRPr lang="en-US" sz="1000" dirty="0">
              <a:latin typeface="Times New Roman" panose="02020603050405020304" pitchFamily="18" charset="0"/>
              <a:cs typeface="Times New Roman" panose="02020603050405020304" pitchFamily="18" charset="0"/>
            </a:endParaRPr>
          </a:p>
          <a:p>
            <a:pPr marL="937260" lvl="1" indent="-342900"/>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569469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002560-582A-BFCC-BAEA-55E8EBFDB6DC}"/>
              </a:ext>
            </a:extLst>
          </p:cNvPr>
          <p:cNvSpPr>
            <a:spLocks noGrp="1"/>
          </p:cNvSpPr>
          <p:nvPr>
            <p:ph type="title"/>
          </p:nvPr>
        </p:nvSpPr>
        <p:spPr>
          <a:xfrm>
            <a:off x="0" y="397566"/>
            <a:ext cx="3515139" cy="844825"/>
          </a:xfrm>
        </p:spPr>
        <p:txBody>
          <a:bodyPr/>
          <a:lstStyle/>
          <a:p>
            <a:r>
              <a:rPr lang="en-US" b="1" dirty="0">
                <a:latin typeface="Times New Roman" panose="02020603050405020304" pitchFamily="18" charset="0"/>
                <a:cs typeface="Times New Roman" panose="02020603050405020304" pitchFamily="18" charset="0"/>
              </a:rPr>
              <a:t>How to Apply</a:t>
            </a:r>
          </a:p>
        </p:txBody>
      </p:sp>
      <p:sp>
        <p:nvSpPr>
          <p:cNvPr id="3" name="Content Placeholder 2">
            <a:extLst>
              <a:ext uri="{FF2B5EF4-FFF2-40B4-BE49-F238E27FC236}">
                <a16:creationId xmlns:a16="http://schemas.microsoft.com/office/drawing/2014/main" id="{6015AFA7-B168-58E8-30C1-F44E7819836A}"/>
              </a:ext>
            </a:extLst>
          </p:cNvPr>
          <p:cNvSpPr>
            <a:spLocks noGrp="1"/>
          </p:cNvSpPr>
          <p:nvPr>
            <p:ph idx="1"/>
          </p:nvPr>
        </p:nvSpPr>
        <p:spPr>
          <a:xfrm>
            <a:off x="838200" y="1669312"/>
            <a:ext cx="10515600" cy="4507651"/>
          </a:xfrm>
        </p:spPr>
        <p:txBody>
          <a:bodyPr>
            <a:normAutofit fontScale="25000" lnSpcReduction="20000"/>
          </a:bodyPr>
          <a:lstStyle/>
          <a:p>
            <a:r>
              <a:rPr lang="en-US" sz="11200" dirty="0">
                <a:latin typeface="Times New Roman" panose="02020603050405020304" pitchFamily="18" charset="0"/>
                <a:cs typeface="Times New Roman" panose="02020603050405020304" pitchFamily="18" charset="0"/>
              </a:rPr>
              <a:t>Utilizing an Accredited Veteran Service Officer </a:t>
            </a:r>
          </a:p>
          <a:p>
            <a:pPr marL="0" indent="0">
              <a:buNone/>
            </a:pPr>
            <a:endParaRPr lang="en-US" sz="4000" dirty="0">
              <a:latin typeface="Times New Roman" panose="02020603050405020304" pitchFamily="18" charset="0"/>
              <a:cs typeface="Times New Roman" panose="02020603050405020304" pitchFamily="18" charset="0"/>
            </a:endParaRPr>
          </a:p>
          <a:p>
            <a:r>
              <a:rPr lang="en-US" sz="11200" dirty="0">
                <a:latin typeface="Times New Roman" panose="02020603050405020304" pitchFamily="18" charset="0"/>
                <a:cs typeface="Times New Roman" panose="02020603050405020304" pitchFamily="18" charset="0"/>
                <a:hlinkClick r:id="rId3"/>
              </a:rPr>
              <a:t>Apply on-line</a:t>
            </a:r>
            <a:r>
              <a:rPr lang="en-US" sz="11200" dirty="0">
                <a:latin typeface="Times New Roman" panose="02020603050405020304" pitchFamily="18" charset="0"/>
                <a:cs typeface="Times New Roman" panose="02020603050405020304" pitchFamily="18" charset="0"/>
              </a:rPr>
              <a:t>  </a:t>
            </a:r>
          </a:p>
          <a:p>
            <a:endParaRPr lang="en-US" sz="4000" dirty="0">
              <a:latin typeface="Times New Roman" panose="02020603050405020304" pitchFamily="18" charset="0"/>
              <a:cs typeface="Times New Roman" panose="02020603050405020304" pitchFamily="18" charset="0"/>
            </a:endParaRPr>
          </a:p>
          <a:p>
            <a:r>
              <a:rPr lang="en-US" sz="11200" dirty="0">
                <a:latin typeface="Times New Roman" panose="02020603050405020304" pitchFamily="18" charset="0"/>
                <a:cs typeface="Times New Roman" panose="02020603050405020304" pitchFamily="18" charset="0"/>
              </a:rPr>
              <a:t>You can apply by mailing your 10-10CG to:</a:t>
            </a:r>
          </a:p>
          <a:p>
            <a:pPr marL="457200" lvl="1" indent="0">
              <a:buNone/>
            </a:pPr>
            <a:r>
              <a:rPr lang="en-US" sz="11200" dirty="0">
                <a:latin typeface="Times New Roman" panose="02020603050405020304" pitchFamily="18" charset="0"/>
                <a:cs typeface="Times New Roman" panose="02020603050405020304" pitchFamily="18" charset="0"/>
              </a:rPr>
              <a:t>		Evidence Intake Center</a:t>
            </a:r>
          </a:p>
          <a:p>
            <a:pPr marL="0" indent="0">
              <a:buNone/>
            </a:pPr>
            <a:r>
              <a:rPr lang="en-US" sz="11200" dirty="0">
                <a:latin typeface="Times New Roman" panose="02020603050405020304" pitchFamily="18" charset="0"/>
                <a:cs typeface="Times New Roman" panose="02020603050405020304" pitchFamily="18" charset="0"/>
              </a:rPr>
              <a:t>		PO Box 5154 </a:t>
            </a:r>
          </a:p>
          <a:p>
            <a:pPr marL="0" indent="0">
              <a:buNone/>
            </a:pPr>
            <a:r>
              <a:rPr lang="en-US" sz="11200" dirty="0">
                <a:latin typeface="Times New Roman" panose="02020603050405020304" pitchFamily="18" charset="0"/>
                <a:cs typeface="Times New Roman" panose="02020603050405020304" pitchFamily="18" charset="0"/>
              </a:rPr>
              <a:t>		Janesville, WI 53547-5154</a:t>
            </a:r>
          </a:p>
          <a:p>
            <a:pPr marL="0" indent="0">
              <a:buNone/>
            </a:pPr>
            <a:endParaRPr lang="en-US" sz="4000" dirty="0">
              <a:latin typeface="Times New Roman" panose="02020603050405020304" pitchFamily="18" charset="0"/>
              <a:cs typeface="Times New Roman" panose="02020603050405020304" pitchFamily="18" charset="0"/>
            </a:endParaRPr>
          </a:p>
          <a:p>
            <a:r>
              <a:rPr lang="en-US" sz="11200" dirty="0">
                <a:latin typeface="Times New Roman" panose="02020603050405020304" pitchFamily="18" charset="0"/>
                <a:cs typeface="Times New Roman" panose="02020603050405020304" pitchFamily="18" charset="0"/>
              </a:rPr>
              <a:t>Find your local </a:t>
            </a:r>
            <a:r>
              <a:rPr lang="en-US" sz="11200" dirty="0">
                <a:latin typeface="Times New Roman" panose="02020603050405020304" pitchFamily="18" charset="0"/>
                <a:cs typeface="Times New Roman" panose="02020603050405020304" pitchFamily="18" charset="0"/>
                <a:hlinkClick r:id="rId4"/>
              </a:rPr>
              <a:t>Caregiver Support Team</a:t>
            </a:r>
            <a:endParaRPr lang="en-US" sz="11200" dirty="0">
              <a:latin typeface="Times New Roman" panose="02020603050405020304" pitchFamily="18" charset="0"/>
              <a:cs typeface="Times New Roman" panose="02020603050405020304" pitchFamily="18" charset="0"/>
            </a:endParaRPr>
          </a:p>
          <a:p>
            <a:pPr lvl="1"/>
            <a:r>
              <a:rPr lang="en-US" sz="10800" dirty="0">
                <a:latin typeface="Times New Roman" panose="02020603050405020304" pitchFamily="18" charset="0"/>
                <a:cs typeface="Times New Roman" panose="02020603050405020304" pitchFamily="18" charset="0"/>
              </a:rPr>
              <a:t>You can apply in person, </a:t>
            </a:r>
            <a:r>
              <a:rPr lang="en-US" sz="10800" b="1" dirty="0">
                <a:latin typeface="Times New Roman" panose="02020603050405020304" pitchFamily="18" charset="0"/>
                <a:cs typeface="Times New Roman" panose="02020603050405020304" pitchFamily="18" charset="0"/>
              </a:rPr>
              <a:t>or</a:t>
            </a:r>
          </a:p>
          <a:p>
            <a:pPr lvl="1"/>
            <a:r>
              <a:rPr lang="en-US" sz="10800" dirty="0">
                <a:latin typeface="Times New Roman" panose="02020603050405020304" pitchFamily="18" charset="0"/>
                <a:cs typeface="Times New Roman" panose="02020603050405020304" pitchFamily="18" charset="0"/>
              </a:rPr>
              <a:t>C</a:t>
            </a:r>
            <a:r>
              <a:rPr lang="en-US" sz="11200" dirty="0">
                <a:latin typeface="Times New Roman" panose="02020603050405020304" pitchFamily="18" charset="0"/>
                <a:cs typeface="Times New Roman" panose="02020603050405020304" pitchFamily="18" charset="0"/>
              </a:rPr>
              <a:t>all 1-855-260-3274</a:t>
            </a:r>
          </a:p>
          <a:p>
            <a:pPr marL="0" indent="0">
              <a:buNone/>
            </a:pPr>
            <a:r>
              <a:rPr lang="en-US" sz="11200" b="1" i="0" dirty="0">
                <a:solidFill>
                  <a:srgbClr val="2E2E2E"/>
                </a:solidFill>
                <a:effectLst/>
                <a:highlight>
                  <a:srgbClr val="FFFFFF"/>
                </a:highlight>
                <a:latin typeface="Times New Roman" panose="02020603050405020304" pitchFamily="18" charset="0"/>
                <a:cs typeface="Times New Roman" panose="02020603050405020304" pitchFamily="18" charset="0"/>
              </a:rPr>
              <a:t> </a:t>
            </a:r>
            <a:endParaRPr lang="en-US" sz="11200" b="0" i="0" dirty="0">
              <a:solidFill>
                <a:srgbClr val="2E2E2E"/>
              </a:solidFill>
              <a:effectLst/>
              <a:highlight>
                <a:srgbClr val="FFFFFF"/>
              </a:highlight>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C4617A81-2EB4-5596-CF24-476642ABE3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79801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9F5C-28ED-80B8-C2E4-10D089FEB0D5}"/>
              </a:ext>
            </a:extLst>
          </p:cNvPr>
          <p:cNvSpPr>
            <a:spLocks noGrp="1"/>
          </p:cNvSpPr>
          <p:nvPr>
            <p:ph type="title"/>
          </p:nvPr>
        </p:nvSpPr>
        <p:spPr>
          <a:xfrm>
            <a:off x="0" y="546654"/>
            <a:ext cx="8514522" cy="681036"/>
          </a:xfrm>
        </p:spPr>
        <p:txBody>
          <a:bodyPr>
            <a:normAutofit fontScale="90000"/>
          </a:bodyPr>
          <a:lstStyle/>
          <a:p>
            <a:r>
              <a:rPr lang="en-US" b="1" dirty="0">
                <a:latin typeface="Times New Roman" panose="02020603050405020304" pitchFamily="18" charset="0"/>
                <a:cs typeface="Times New Roman" panose="02020603050405020304" pitchFamily="18" charset="0"/>
              </a:rPr>
              <a:t>Benefits for the Veteran in PCAFC</a:t>
            </a:r>
          </a:p>
        </p:txBody>
      </p:sp>
      <p:sp>
        <p:nvSpPr>
          <p:cNvPr id="3" name="Content Placeholder 2">
            <a:extLst>
              <a:ext uri="{FF2B5EF4-FFF2-40B4-BE49-F238E27FC236}">
                <a16:creationId xmlns:a16="http://schemas.microsoft.com/office/drawing/2014/main" id="{D4EA29BF-4EBC-2158-68DD-079A2251E1EB}"/>
              </a:ext>
            </a:extLst>
          </p:cNvPr>
          <p:cNvSpPr>
            <a:spLocks noGrp="1"/>
          </p:cNvSpPr>
          <p:nvPr>
            <p:ph idx="1"/>
          </p:nvPr>
        </p:nvSpPr>
        <p:spPr>
          <a:xfrm>
            <a:off x="838200" y="1562986"/>
            <a:ext cx="10515600" cy="4613977"/>
          </a:xfrm>
        </p:spPr>
        <p:txBody>
          <a:bodyPr/>
          <a:lstStyle/>
          <a:p>
            <a:pPr marL="0" indent="0">
              <a:buNone/>
            </a:pPr>
            <a:r>
              <a:rPr lang="en-US" sz="3200" dirty="0">
                <a:latin typeface="Times New Roman" panose="02020603050405020304" pitchFamily="18" charset="0"/>
                <a:cs typeface="Times New Roman" panose="02020603050405020304" pitchFamily="18" charset="0"/>
              </a:rPr>
              <a:t>This program supports the health and wellness of veterans by:</a:t>
            </a:r>
          </a:p>
          <a:p>
            <a:pPr marL="0" indent="0">
              <a:buNone/>
            </a:pPr>
            <a:endParaRPr lang="en-US" sz="10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Providing the veteran with increased independence</a:t>
            </a:r>
          </a:p>
          <a:p>
            <a:pPr lvl="1"/>
            <a:r>
              <a:rPr lang="en-US" sz="2800" dirty="0">
                <a:latin typeface="Times New Roman" panose="02020603050405020304" pitchFamily="18" charset="0"/>
                <a:cs typeface="Times New Roman" panose="02020603050405020304" pitchFamily="18" charset="0"/>
              </a:rPr>
              <a:t>Provides safety, protection and or instruction</a:t>
            </a:r>
          </a:p>
          <a:p>
            <a:pPr lvl="1"/>
            <a:r>
              <a:rPr lang="en-US" sz="2800" dirty="0">
                <a:latin typeface="Times New Roman" panose="02020603050405020304" pitchFamily="18" charset="0"/>
                <a:cs typeface="Times New Roman" panose="02020603050405020304" pitchFamily="18" charset="0"/>
              </a:rPr>
              <a:t>Provides support for personal needs:</a:t>
            </a:r>
          </a:p>
          <a:p>
            <a:pPr lvl="2"/>
            <a:r>
              <a:rPr lang="en-US" sz="2400" dirty="0">
                <a:latin typeface="Times New Roman" panose="02020603050405020304" pitchFamily="18" charset="0"/>
                <a:cs typeface="Times New Roman" panose="02020603050405020304" pitchFamily="18" charset="0"/>
              </a:rPr>
              <a:t>Feeding</a:t>
            </a:r>
          </a:p>
          <a:p>
            <a:pPr lvl="2"/>
            <a:r>
              <a:rPr lang="en-US" sz="2400" dirty="0">
                <a:latin typeface="Times New Roman" panose="02020603050405020304" pitchFamily="18" charset="0"/>
                <a:cs typeface="Times New Roman" panose="02020603050405020304" pitchFamily="18" charset="0"/>
              </a:rPr>
              <a:t>Bathing</a:t>
            </a:r>
          </a:p>
          <a:p>
            <a:pPr lvl="2"/>
            <a:r>
              <a:rPr lang="en-US" sz="2400" dirty="0">
                <a:latin typeface="Times New Roman" panose="02020603050405020304" pitchFamily="18" charset="0"/>
                <a:cs typeface="Times New Roman" panose="02020603050405020304" pitchFamily="18" charset="0"/>
              </a:rPr>
              <a:t>Dressing</a:t>
            </a:r>
          </a:p>
          <a:p>
            <a:pPr lvl="2"/>
            <a:r>
              <a:rPr lang="en-US" sz="2400" dirty="0">
                <a:latin typeface="Times New Roman" panose="02020603050405020304" pitchFamily="18" charset="0"/>
                <a:cs typeface="Times New Roman" panose="02020603050405020304" pitchFamily="18" charset="0"/>
              </a:rPr>
              <a:t>Driving</a:t>
            </a:r>
          </a:p>
          <a:p>
            <a:pPr lvl="2"/>
            <a:r>
              <a:rPr lang="en-US" sz="2400" dirty="0">
                <a:latin typeface="Times New Roman" panose="02020603050405020304" pitchFamily="18" charset="0"/>
                <a:cs typeface="Times New Roman" panose="02020603050405020304" pitchFamily="18" charset="0"/>
              </a:rPr>
              <a:t>Cooking &amp; Cleaning</a:t>
            </a:r>
          </a:p>
          <a:p>
            <a:pPr lvl="2"/>
            <a:r>
              <a:rPr lang="en-US" sz="2400" dirty="0">
                <a:latin typeface="Times New Roman" panose="02020603050405020304" pitchFamily="18" charset="0"/>
                <a:cs typeface="Times New Roman" panose="02020603050405020304" pitchFamily="18" charset="0"/>
              </a:rPr>
              <a:t>Medication</a:t>
            </a:r>
          </a:p>
          <a:p>
            <a:endParaRPr lang="en-US" dirty="0"/>
          </a:p>
        </p:txBody>
      </p:sp>
      <p:sp>
        <p:nvSpPr>
          <p:cNvPr id="4" name="Slide Number Placeholder 3">
            <a:extLst>
              <a:ext uri="{FF2B5EF4-FFF2-40B4-BE49-F238E27FC236}">
                <a16:creationId xmlns:a16="http://schemas.microsoft.com/office/drawing/2014/main" id="{CB00FB8B-8DC7-E7D2-D950-C730DE49D7F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18314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0B200-BD7A-3146-5216-62D5347383CD}"/>
              </a:ext>
            </a:extLst>
          </p:cNvPr>
          <p:cNvSpPr>
            <a:spLocks noGrp="1"/>
          </p:cNvSpPr>
          <p:nvPr>
            <p:ph type="title"/>
          </p:nvPr>
        </p:nvSpPr>
        <p:spPr>
          <a:xfrm>
            <a:off x="72887" y="506898"/>
            <a:ext cx="8981661" cy="708196"/>
          </a:xfrm>
        </p:spPr>
        <p:txBody>
          <a:bodyPr/>
          <a:lstStyle/>
          <a:p>
            <a:r>
              <a:rPr lang="en-US" b="1" dirty="0">
                <a:latin typeface="Times New Roman" panose="02020603050405020304" pitchFamily="18" charset="0"/>
                <a:cs typeface="Times New Roman" panose="02020603050405020304" pitchFamily="18" charset="0"/>
              </a:rPr>
              <a:t>Benefits for the Caregiver in PCAFC</a:t>
            </a:r>
          </a:p>
        </p:txBody>
      </p:sp>
      <p:sp>
        <p:nvSpPr>
          <p:cNvPr id="3" name="Content Placeholder 2">
            <a:extLst>
              <a:ext uri="{FF2B5EF4-FFF2-40B4-BE49-F238E27FC236}">
                <a16:creationId xmlns:a16="http://schemas.microsoft.com/office/drawing/2014/main" id="{6334C0C0-04B0-5AE3-5B73-7BEED2CD623C}"/>
              </a:ext>
            </a:extLst>
          </p:cNvPr>
          <p:cNvSpPr>
            <a:spLocks noGrp="1"/>
          </p:cNvSpPr>
          <p:nvPr>
            <p:ph idx="1"/>
          </p:nvPr>
        </p:nvSpPr>
        <p:spPr>
          <a:xfrm>
            <a:off x="838200" y="1594884"/>
            <a:ext cx="10515600" cy="4554919"/>
          </a:xfrm>
        </p:spPr>
        <p:txBody>
          <a:bodyPr>
            <a:normAutofit/>
          </a:bodyPr>
          <a:lstStyle/>
          <a:p>
            <a:r>
              <a:rPr lang="en-US" dirty="0">
                <a:latin typeface="Times New Roman" panose="02020603050405020304" pitchFamily="18" charset="0"/>
                <a:cs typeface="Times New Roman" panose="02020603050405020304" pitchFamily="18" charset="0"/>
              </a:rPr>
              <a:t>Comprehensive training </a:t>
            </a:r>
          </a:p>
          <a:p>
            <a:endParaRPr lang="en-US" sz="1000" dirty="0">
              <a:latin typeface="Times New Roman" panose="02020603050405020304" pitchFamily="18" charset="0"/>
              <a:cs typeface="Times New Roman" panose="02020603050405020304" pitchFamily="18" charset="0"/>
            </a:endParaRPr>
          </a:p>
          <a:p>
            <a:r>
              <a:rPr lang="en-US" dirty="0">
                <a:latin typeface="Times New Roman" panose="02020603050405020304" pitchFamily="18" charset="0"/>
                <a:cs typeface="Times New Roman" panose="02020603050405020304" pitchFamily="18" charset="0"/>
              </a:rPr>
              <a:t>Peer support</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 monthly stipend is payable to the Primary Caregiver</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Eligibility to </a:t>
            </a:r>
            <a:r>
              <a:rPr lang="en-US" sz="2800" dirty="0" err="1">
                <a:latin typeface="Times New Roman" panose="02020603050405020304" pitchFamily="18" charset="0"/>
                <a:cs typeface="Times New Roman" panose="02020603050405020304" pitchFamily="18" charset="0"/>
              </a:rPr>
              <a:t>ChampVA</a:t>
            </a:r>
            <a:r>
              <a:rPr lang="en-US" sz="2800" dirty="0">
                <a:latin typeface="Times New Roman" panose="02020603050405020304" pitchFamily="18" charset="0"/>
                <a:cs typeface="Times New Roman" panose="02020603050405020304" pitchFamily="18" charset="0"/>
              </a:rPr>
              <a:t> for the Primary Caregiver</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Mental Health Counseling</a:t>
            </a:r>
          </a:p>
          <a:p>
            <a:endParaRPr lang="en-US" sz="10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At least 30 days respite care per year for the Veteran</a:t>
            </a:r>
          </a:p>
        </p:txBody>
      </p:sp>
      <p:sp>
        <p:nvSpPr>
          <p:cNvPr id="4" name="Slide Number Placeholder 3">
            <a:extLst>
              <a:ext uri="{FF2B5EF4-FFF2-40B4-BE49-F238E27FC236}">
                <a16:creationId xmlns:a16="http://schemas.microsoft.com/office/drawing/2014/main" id="{1679CF42-989F-4FA9-65F6-DE9E6E3300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678945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5DFC8A-D608-0E34-F4EB-CAEC4C4C3C81}"/>
              </a:ext>
            </a:extLst>
          </p:cNvPr>
          <p:cNvSpPr>
            <a:spLocks noGrp="1"/>
          </p:cNvSpPr>
          <p:nvPr>
            <p:ph type="title"/>
          </p:nvPr>
        </p:nvSpPr>
        <p:spPr>
          <a:xfrm>
            <a:off x="0" y="526775"/>
            <a:ext cx="6645965" cy="681036"/>
          </a:xfrm>
        </p:spPr>
        <p:txBody>
          <a:bodyPr>
            <a:normAutofit fontScale="90000"/>
          </a:bodyPr>
          <a:lstStyle/>
          <a:p>
            <a:r>
              <a:rPr lang="en-US" b="1" dirty="0">
                <a:latin typeface="Times New Roman" panose="02020603050405020304" pitchFamily="18" charset="0"/>
                <a:cs typeface="Times New Roman" panose="02020603050405020304" pitchFamily="18" charset="0"/>
              </a:rPr>
              <a:t>Misconceptions of PCAFC</a:t>
            </a:r>
          </a:p>
        </p:txBody>
      </p:sp>
      <p:sp>
        <p:nvSpPr>
          <p:cNvPr id="3" name="Content Placeholder 2">
            <a:extLst>
              <a:ext uri="{FF2B5EF4-FFF2-40B4-BE49-F238E27FC236}">
                <a16:creationId xmlns:a16="http://schemas.microsoft.com/office/drawing/2014/main" id="{67B02446-4463-CFC6-2195-D19D3A85D9B5}"/>
              </a:ext>
            </a:extLst>
          </p:cNvPr>
          <p:cNvSpPr>
            <a:spLocks noGrp="1"/>
          </p:cNvSpPr>
          <p:nvPr>
            <p:ph idx="1"/>
          </p:nvPr>
        </p:nvSpPr>
        <p:spPr/>
        <p:txBody>
          <a:bodyPr>
            <a:normAutofit lnSpcReduction="10000"/>
          </a:bodyPr>
          <a:lstStyle/>
          <a:p>
            <a:r>
              <a:rPr lang="en-US" i="1" dirty="0">
                <a:solidFill>
                  <a:schemeClr val="accent4">
                    <a:lumMod val="50000"/>
                  </a:schemeClr>
                </a:solidFill>
                <a:latin typeface="Times New Roman" panose="02020603050405020304" pitchFamily="18" charset="0"/>
                <a:cs typeface="Times New Roman" panose="02020603050405020304" pitchFamily="18" charset="0"/>
              </a:rPr>
              <a:t>ONLY spouses can be caregivers</a:t>
            </a:r>
            <a:r>
              <a:rPr lang="en-US" i="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 The program is open to family members, parents, or anyone who is living with the veteran full-time.</a:t>
            </a:r>
          </a:p>
          <a:p>
            <a:r>
              <a:rPr lang="en-US" i="1" dirty="0">
                <a:solidFill>
                  <a:schemeClr val="accent4">
                    <a:lumMod val="50000"/>
                  </a:schemeClr>
                </a:solidFill>
                <a:latin typeface="Times New Roman" panose="02020603050405020304" pitchFamily="18" charset="0"/>
                <a:cs typeface="Times New Roman" panose="02020603050405020304" pitchFamily="18" charset="0"/>
              </a:rPr>
              <a:t>ALL veterans are eligible </a:t>
            </a:r>
            <a:r>
              <a:rPr lang="en-US" dirty="0">
                <a:latin typeface="Times New Roman" panose="02020603050405020304" pitchFamily="18" charset="0"/>
                <a:cs typeface="Times New Roman" panose="02020603050405020304" pitchFamily="18" charset="0"/>
              </a:rPr>
              <a:t>– Not all veterans qualify for the program.  They must have a 70% service-connection rating or higher and need continuous personal care services for at least six months and require assistance with activities of daily living.</a:t>
            </a:r>
          </a:p>
          <a:p>
            <a:r>
              <a:rPr lang="en-US" i="1" dirty="0">
                <a:solidFill>
                  <a:schemeClr val="accent4">
                    <a:lumMod val="50000"/>
                  </a:schemeClr>
                </a:solidFill>
                <a:latin typeface="Times New Roman" panose="02020603050405020304" pitchFamily="18" charset="0"/>
                <a:cs typeface="Times New Roman" panose="02020603050405020304" pitchFamily="18" charset="0"/>
              </a:rPr>
              <a:t>Caregivers receive full time pay </a:t>
            </a:r>
            <a:r>
              <a:rPr lang="en-US" dirty="0">
                <a:latin typeface="Times New Roman" panose="02020603050405020304" pitchFamily="18" charset="0"/>
                <a:cs typeface="Times New Roman" panose="02020603050405020304" pitchFamily="18" charset="0"/>
              </a:rPr>
              <a:t>– Only the Primary Caregiver is eligible for a stipend and the stipend IS NOT equivalent to substantial full time employment income</a:t>
            </a:r>
          </a:p>
          <a:p>
            <a:r>
              <a:rPr lang="en-US" i="1" dirty="0">
                <a:solidFill>
                  <a:schemeClr val="accent4">
                    <a:lumMod val="50000"/>
                  </a:schemeClr>
                </a:solidFill>
                <a:latin typeface="Times New Roman" panose="02020603050405020304" pitchFamily="18" charset="0"/>
                <a:cs typeface="Times New Roman" panose="02020603050405020304" pitchFamily="18" charset="0"/>
              </a:rPr>
              <a:t>Caregivers get health benefits </a:t>
            </a:r>
            <a:r>
              <a:rPr lang="en-US" dirty="0">
                <a:latin typeface="Times New Roman" panose="02020603050405020304" pitchFamily="18" charset="0"/>
                <a:cs typeface="Times New Roman" panose="02020603050405020304" pitchFamily="18" charset="0"/>
              </a:rPr>
              <a:t>– only the Primary Caregiver is eligible for </a:t>
            </a:r>
            <a:r>
              <a:rPr lang="en-US" dirty="0" err="1">
                <a:latin typeface="Times New Roman" panose="02020603050405020304" pitchFamily="18" charset="0"/>
                <a:cs typeface="Times New Roman" panose="02020603050405020304" pitchFamily="18" charset="0"/>
              </a:rPr>
              <a:t>ChampVA</a:t>
            </a:r>
            <a:r>
              <a:rPr lang="en-US" dirty="0">
                <a:latin typeface="Times New Roman" panose="02020603050405020304" pitchFamily="18" charset="0"/>
                <a:cs typeface="Times New Roman" panose="02020603050405020304" pitchFamily="18" charset="0"/>
              </a:rPr>
              <a:t>, and only if they do not have other health insurance</a:t>
            </a:r>
          </a:p>
          <a:p>
            <a:endParaRPr lang="en-US" dirty="0"/>
          </a:p>
          <a:p>
            <a:endParaRPr lang="en-US" dirty="0"/>
          </a:p>
        </p:txBody>
      </p:sp>
      <p:sp>
        <p:nvSpPr>
          <p:cNvPr id="4" name="Slide Number Placeholder 3">
            <a:extLst>
              <a:ext uri="{FF2B5EF4-FFF2-40B4-BE49-F238E27FC236}">
                <a16:creationId xmlns:a16="http://schemas.microsoft.com/office/drawing/2014/main" id="{380B7D42-3DE3-824C-B051-3E24E2FBFC0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38869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9B3CFC-7E38-AB13-2E6B-4DE047510CF6}"/>
              </a:ext>
            </a:extLst>
          </p:cNvPr>
          <p:cNvSpPr>
            <a:spLocks noGrp="1"/>
          </p:cNvSpPr>
          <p:nvPr>
            <p:ph type="title"/>
          </p:nvPr>
        </p:nvSpPr>
        <p:spPr>
          <a:xfrm>
            <a:off x="0" y="528637"/>
            <a:ext cx="8285922" cy="681036"/>
          </a:xfrm>
        </p:spPr>
        <p:txBody>
          <a:bodyPr>
            <a:normAutofit fontScale="90000"/>
          </a:bodyPr>
          <a:lstStyle/>
          <a:p>
            <a:r>
              <a:rPr lang="en-US" b="1" dirty="0">
                <a:latin typeface="Times New Roman" panose="02020603050405020304" pitchFamily="18" charset="0"/>
                <a:cs typeface="Times New Roman" panose="02020603050405020304" pitchFamily="18" charset="0"/>
              </a:rPr>
              <a:t>How to appeal a negative decision</a:t>
            </a:r>
          </a:p>
        </p:txBody>
      </p:sp>
      <p:sp>
        <p:nvSpPr>
          <p:cNvPr id="3" name="Content Placeholder 2">
            <a:extLst>
              <a:ext uri="{FF2B5EF4-FFF2-40B4-BE49-F238E27FC236}">
                <a16:creationId xmlns:a16="http://schemas.microsoft.com/office/drawing/2014/main" id="{B73F88D0-691D-6DCD-E16B-C0B8B769515E}"/>
              </a:ext>
            </a:extLst>
          </p:cNvPr>
          <p:cNvSpPr>
            <a:spLocks noGrp="1"/>
          </p:cNvSpPr>
          <p:nvPr>
            <p:ph idx="1"/>
          </p:nvPr>
        </p:nvSpPr>
        <p:spPr/>
        <p:txBody>
          <a:bodyPr>
            <a:normAutofit/>
          </a:bodyPr>
          <a:lstStyle/>
          <a:p>
            <a:endParaRPr lang="en-US" dirty="0"/>
          </a:p>
          <a:p>
            <a:endParaRPr lang="en-US" dirty="0"/>
          </a:p>
          <a:p>
            <a:endParaRPr lang="en-US" dirty="0"/>
          </a:p>
          <a:p>
            <a:pPr marL="0" indent="0">
              <a:buNone/>
            </a:pPr>
            <a:endParaRPr lang="en-US" dirty="0"/>
          </a:p>
        </p:txBody>
      </p:sp>
      <p:sp>
        <p:nvSpPr>
          <p:cNvPr id="4" name="Slide Number Placeholder 3">
            <a:extLst>
              <a:ext uri="{FF2B5EF4-FFF2-40B4-BE49-F238E27FC236}">
                <a16:creationId xmlns:a16="http://schemas.microsoft.com/office/drawing/2014/main" id="{542235E8-6D1C-D1AF-292A-AA1222264FE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B2C42BD5-34CD-D995-F2E8-1F618BB90754}"/>
              </a:ext>
            </a:extLst>
          </p:cNvPr>
          <p:cNvSpPr txBox="1">
            <a:spLocks/>
          </p:cNvSpPr>
          <p:nvPr/>
        </p:nvSpPr>
        <p:spPr>
          <a:xfrm>
            <a:off x="990600" y="1573619"/>
            <a:ext cx="10515600" cy="475574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VHA Clinical Review Process </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this is also known as the clinical appeals process and is conducted locally.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Conducted at the Patient Advocates/Experience Office.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Higher-Level Review </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request a new review of your case by higher-level reviewer will determine if an error or difference of opinion changed the decision.</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Conducted at the VARO.</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Board Appeal</a:t>
            </a:r>
            <a:r>
              <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Review by a Veterans Law Judge by submitting a completed VA Form 10-307 (PCAFC Notice of Disagreement (NOD))</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Conducted at the Board of Veterans’ Appeals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4950770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EAA3-F34E-1880-9E65-E52AAB201C4C}"/>
              </a:ext>
            </a:extLst>
          </p:cNvPr>
          <p:cNvSpPr>
            <a:spLocks noGrp="1"/>
          </p:cNvSpPr>
          <p:nvPr>
            <p:ph type="title"/>
          </p:nvPr>
        </p:nvSpPr>
        <p:spPr>
          <a:xfrm>
            <a:off x="0" y="671098"/>
            <a:ext cx="3654287" cy="586408"/>
          </a:xfrm>
        </p:spPr>
        <p:txBody>
          <a:bodyPr>
            <a:normAutofit fontScale="90000"/>
          </a:bodyPr>
          <a:lstStyle/>
          <a:p>
            <a:r>
              <a:rPr lang="en-US" b="1" dirty="0">
                <a:latin typeface="Times New Roman" panose="02020603050405020304" pitchFamily="18" charset="0"/>
                <a:cs typeface="Times New Roman" panose="02020603050405020304" pitchFamily="18" charset="0"/>
              </a:rPr>
              <a:t>Resources</a:t>
            </a:r>
          </a:p>
        </p:txBody>
      </p:sp>
      <p:sp>
        <p:nvSpPr>
          <p:cNvPr id="3" name="Content Placeholder 2">
            <a:extLst>
              <a:ext uri="{FF2B5EF4-FFF2-40B4-BE49-F238E27FC236}">
                <a16:creationId xmlns:a16="http://schemas.microsoft.com/office/drawing/2014/main" id="{5439D41D-2469-C844-AC36-FDAC8F25FDA2}"/>
              </a:ext>
            </a:extLst>
          </p:cNvPr>
          <p:cNvSpPr>
            <a:spLocks noGrp="1"/>
          </p:cNvSpPr>
          <p:nvPr>
            <p:ph idx="1"/>
          </p:nvPr>
        </p:nvSpPr>
        <p:spPr/>
        <p:txBody>
          <a:bodyPr>
            <a:normAutofit fontScale="77500" lnSpcReduction="20000"/>
          </a:bodyPr>
          <a:lstStyle/>
          <a:p>
            <a:r>
              <a:rPr lang="en-US" sz="3800" dirty="0">
                <a:latin typeface="Times New Roman" panose="02020603050405020304" pitchFamily="18" charset="0"/>
                <a:cs typeface="Times New Roman" panose="02020603050405020304" pitchFamily="18" charset="0"/>
                <a:hlinkClick r:id="rId3"/>
              </a:rPr>
              <a:t>VA Caregiver Support Program</a:t>
            </a:r>
            <a:endParaRPr lang="en-US" sz="3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https://www.caregiver.va.gov/</a:t>
            </a:r>
          </a:p>
          <a:p>
            <a:endParaRPr lang="en-US" sz="1000" dirty="0">
              <a:latin typeface="Times New Roman" panose="02020603050405020304" pitchFamily="18" charset="0"/>
              <a:cs typeface="Times New Roman" panose="02020603050405020304" pitchFamily="18" charset="0"/>
            </a:endParaRPr>
          </a:p>
          <a:p>
            <a:r>
              <a:rPr lang="en-US" sz="3800" dirty="0">
                <a:latin typeface="Times New Roman" panose="02020603050405020304" pitchFamily="18" charset="0"/>
                <a:cs typeface="Times New Roman" panose="02020603050405020304" pitchFamily="18" charset="0"/>
                <a:hlinkClick r:id="rId4"/>
              </a:rPr>
              <a:t>The Program of Comprehensive Assistance for Family Caregivers (PCAFC)</a:t>
            </a:r>
            <a:endParaRPr lang="en-US" sz="3800" dirty="0">
              <a:latin typeface="Times New Roman" panose="02020603050405020304" pitchFamily="18" charset="0"/>
              <a:cs typeface="Times New Roman" panose="02020603050405020304" pitchFamily="18" charset="0"/>
            </a:endParaRPr>
          </a:p>
          <a:p>
            <a:pPr lvl="1"/>
            <a:r>
              <a:rPr lang="en-US" sz="2800" dirty="0">
                <a:latin typeface="Times New Roman" panose="02020603050405020304" pitchFamily="18" charset="0"/>
                <a:cs typeface="Times New Roman" panose="02020603050405020304" pitchFamily="18" charset="0"/>
              </a:rPr>
              <a:t>https://www.va.gov/family-and-caregiver-benefits/health-and-disability/comprehensive-assistance-for-family-caregivers/</a:t>
            </a:r>
          </a:p>
          <a:p>
            <a:endParaRPr lang="en-US" sz="1000" dirty="0">
              <a:latin typeface="Times New Roman" panose="02020603050405020304" pitchFamily="18" charset="0"/>
              <a:cs typeface="Times New Roman" panose="02020603050405020304" pitchFamily="18" charset="0"/>
            </a:endParaRPr>
          </a:p>
          <a:p>
            <a:r>
              <a:rPr lang="en-US" sz="3800" dirty="0">
                <a:latin typeface="Times New Roman" panose="02020603050405020304" pitchFamily="18" charset="0"/>
                <a:cs typeface="Times New Roman" panose="02020603050405020304" pitchFamily="18" charset="0"/>
              </a:rPr>
              <a:t>Some additional Local Agencies that may be able to assist:</a:t>
            </a:r>
          </a:p>
          <a:p>
            <a:pPr lvl="1"/>
            <a:r>
              <a:rPr lang="en-US" sz="2800" dirty="0">
                <a:latin typeface="Times New Roman" panose="02020603050405020304" pitchFamily="18" charset="0"/>
                <a:cs typeface="Times New Roman" panose="02020603050405020304" pitchFamily="18" charset="0"/>
              </a:rPr>
              <a:t>Department of Aging</a:t>
            </a:r>
          </a:p>
          <a:p>
            <a:pPr lvl="1"/>
            <a:r>
              <a:rPr lang="en-US" sz="2800" dirty="0">
                <a:latin typeface="Times New Roman" panose="02020603050405020304" pitchFamily="18" charset="0"/>
                <a:cs typeface="Times New Roman" panose="02020603050405020304" pitchFamily="18" charset="0"/>
              </a:rPr>
              <a:t>Social Security Administration</a:t>
            </a:r>
          </a:p>
          <a:p>
            <a:pPr lvl="1"/>
            <a:r>
              <a:rPr lang="en-US" sz="2800" dirty="0">
                <a:latin typeface="Times New Roman" panose="02020603050405020304" pitchFamily="18" charset="0"/>
                <a:cs typeface="Times New Roman" panose="02020603050405020304" pitchFamily="18" charset="0"/>
              </a:rPr>
              <a:t>Administration for Community Living</a:t>
            </a:r>
          </a:p>
          <a:p>
            <a:pPr lvl="1"/>
            <a:r>
              <a:rPr lang="en-US" sz="2800" dirty="0">
                <a:latin typeface="Times New Roman" panose="02020603050405020304" pitchFamily="18" charset="0"/>
                <a:cs typeface="Times New Roman" panose="02020603050405020304" pitchFamily="18" charset="0"/>
              </a:rPr>
              <a:t>Department of Health &amp; Human Services</a:t>
            </a:r>
          </a:p>
          <a:p>
            <a:pPr lvl="1"/>
            <a:r>
              <a:rPr lang="en-US" sz="2800" dirty="0">
                <a:latin typeface="Times New Roman" panose="02020603050405020304" pitchFamily="18" charset="0"/>
                <a:cs typeface="Times New Roman" panose="02020603050405020304" pitchFamily="18" charset="0"/>
              </a:rPr>
              <a:t>Insurance Companies</a:t>
            </a:r>
          </a:p>
          <a:p>
            <a:pPr lvl="1"/>
            <a:endParaRPr lang="en-US" sz="27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dirty="0"/>
          </a:p>
        </p:txBody>
      </p:sp>
      <p:sp>
        <p:nvSpPr>
          <p:cNvPr id="4" name="Slide Number Placeholder 3">
            <a:extLst>
              <a:ext uri="{FF2B5EF4-FFF2-40B4-BE49-F238E27FC236}">
                <a16:creationId xmlns:a16="http://schemas.microsoft.com/office/drawing/2014/main" id="{5DF8F426-B020-F791-972D-F953BBE2B67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FB73DA-5FDE-45B5-BAA4-C61223CC44F6}"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3623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586966" y="1499813"/>
            <a:ext cx="11018068" cy="5302648"/>
          </a:xfrm>
        </p:spPr>
        <p:txBody>
          <a:bodyPr/>
          <a:lstStyle/>
          <a:p>
            <a:pPr marL="0" indent="0" algn="ctr">
              <a:buNone/>
            </a:pPr>
            <a:r>
              <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VFW Healthcare Team may be able to help with healthcare issues:</a:t>
            </a:r>
          </a:p>
          <a:p>
            <a:pPr marL="0" indent="0" algn="ctr">
              <a:buNone/>
            </a:pPr>
            <a:endParaRPr lang="en-US"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marL="457200" lvl="1">
              <a:lnSpc>
                <a:spcPct val="107000"/>
              </a:lnSpc>
              <a:spcBef>
                <a:spcPts val="0"/>
              </a:spcBef>
              <a:spcAft>
                <a:spcPts val="800"/>
              </a:spcAft>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Katherine Cassell, Assistant Director of Veterans Health Policy</a:t>
            </a:r>
          </a:p>
          <a:p>
            <a:pPr marL="457200" lvl="1" indent="0">
              <a:lnSpc>
                <a:spcPct val="107000"/>
              </a:lnSpc>
              <a:spcBef>
                <a:spcPts val="0"/>
              </a:spcBef>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202-608-8371, </a:t>
            </a:r>
            <a:r>
              <a:rPr lang="en-US" sz="2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3"/>
              </a:rPr>
              <a:t>Kcassell@vfw.org</a:t>
            </a:r>
            <a:endParaRPr lang="en-US" sz="2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1">
              <a:lnSpc>
                <a:spcPct val="107000"/>
              </a:lnSpc>
              <a:spcBef>
                <a:spcPts val="0"/>
              </a:spcBef>
              <a:spcAft>
                <a:spcPts val="800"/>
              </a:spcAft>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Julie Holt, Special Assistant of Veterans Health Policy</a:t>
            </a:r>
          </a:p>
          <a:p>
            <a:pPr marL="457200" lvl="1" indent="0">
              <a:lnSpc>
                <a:spcPct val="107000"/>
              </a:lnSpc>
              <a:spcBef>
                <a:spcPts val="0"/>
              </a:spcBef>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202-608-8364, </a:t>
            </a:r>
            <a:r>
              <a:rPr lang="en-US" sz="2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4"/>
              </a:rPr>
              <a:t>Jholt@vfw.org</a:t>
            </a:r>
            <a:endParaRPr lang="en-US" sz="2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457200" lvl="1">
              <a:lnSpc>
                <a:spcPct val="107000"/>
              </a:lnSpc>
              <a:spcBef>
                <a:spcPts val="0"/>
              </a:spcBef>
              <a:spcAft>
                <a:spcPts val="800"/>
              </a:spcAft>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Marion Fera, Health Consultant of Veterans Health Policy</a:t>
            </a:r>
          </a:p>
          <a:p>
            <a:pPr marL="457200" lvl="1" indent="0">
              <a:lnSpc>
                <a:spcPct val="107000"/>
              </a:lnSpc>
              <a:spcBef>
                <a:spcPts val="0"/>
              </a:spcBef>
              <a:spcAft>
                <a:spcPts val="800"/>
              </a:spcAft>
              <a:buNone/>
            </a:pPr>
            <a:r>
              <a:rPr lang="en-US" sz="2800" kern="100" dirty="0">
                <a:effectLst/>
                <a:latin typeface="Times New Roman" panose="02020603050405020304" pitchFamily="18" charset="0"/>
                <a:ea typeface="Aptos" panose="020B0004020202020204" pitchFamily="34" charset="0"/>
                <a:cs typeface="Times New Roman" panose="02020603050405020304" pitchFamily="18" charset="0"/>
              </a:rPr>
              <a:t>202-608-8349, </a:t>
            </a:r>
            <a:r>
              <a:rPr lang="en-US" sz="2800" u="sng" kern="100" dirty="0">
                <a:solidFill>
                  <a:srgbClr val="467886"/>
                </a:solidFill>
                <a:effectLst/>
                <a:latin typeface="Times New Roman" panose="02020603050405020304" pitchFamily="18" charset="0"/>
                <a:ea typeface="Aptos" panose="020B0004020202020204" pitchFamily="34" charset="0"/>
                <a:cs typeface="Times New Roman" panose="02020603050405020304" pitchFamily="18" charset="0"/>
                <a:hlinkClick r:id="rId5"/>
              </a:rPr>
              <a:t>mfera@vfw.org</a:t>
            </a:r>
            <a:endParaRPr lang="en-US" sz="2800" kern="100" dirty="0">
              <a:effectLst/>
              <a:latin typeface="Times New Roman" panose="02020603050405020304" pitchFamily="18" charset="0"/>
              <a:ea typeface="Aptos" panose="020B0004020202020204" pitchFamily="34" charset="0"/>
              <a:cs typeface="Times New Roman" panose="02020603050405020304" pitchFamily="18" charset="0"/>
            </a:endParaRPr>
          </a:p>
          <a:p>
            <a:endParaRPr lang="en-US" dirty="0">
              <a:latin typeface="Times New Roman" panose="02020603050405020304" pitchFamily="18" charset="0"/>
              <a:cs typeface="Times New Roman" panose="02020603050405020304" pitchFamily="18" charset="0"/>
            </a:endParaRPr>
          </a:p>
        </p:txBody>
      </p:sp>
      <p:sp>
        <p:nvSpPr>
          <p:cNvPr id="4" name="Title 3"/>
          <p:cNvSpPr>
            <a:spLocks noGrp="1"/>
          </p:cNvSpPr>
          <p:nvPr>
            <p:ph type="title"/>
          </p:nvPr>
        </p:nvSpPr>
        <p:spPr>
          <a:xfrm>
            <a:off x="0" y="774672"/>
            <a:ext cx="7992425" cy="491693"/>
          </a:xfrm>
        </p:spPr>
        <p:txBody>
          <a:bodyPr>
            <a:normAutofit fontScale="90000"/>
          </a:bodyPr>
          <a:lstStyle/>
          <a:p>
            <a:r>
              <a:rPr lang="en-US" sz="4400" dirty="0">
                <a:latin typeface="Times New Roman" panose="02020603050405020304" pitchFamily="18" charset="0"/>
                <a:cs typeface="Times New Roman" panose="02020603050405020304" pitchFamily="18" charset="0"/>
              </a:rPr>
              <a:t>Final Thoughts</a:t>
            </a:r>
          </a:p>
        </p:txBody>
      </p:sp>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01774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hart Placeholder 4"/>
          <p:cNvSpPr>
            <a:spLocks noGrp="1"/>
          </p:cNvSpPr>
          <p:nvPr>
            <p:ph type="chart" sz="quarter" idx="11"/>
          </p:nvPr>
        </p:nvSpPr>
        <p:spPr>
          <a:xfrm>
            <a:off x="3030057" y="1784073"/>
            <a:ext cx="6131886" cy="3289853"/>
          </a:xfrm>
        </p:spPr>
        <p:txBody>
          <a:bodyPr/>
          <a:lstStyle/>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lgn="ctr">
              <a:buNone/>
            </a:pPr>
            <a:r>
              <a:rPr lang="en-US" sz="4000" b="1" dirty="0">
                <a:latin typeface="Times New Roman" panose="02020603050405020304" pitchFamily="18" charset="0"/>
                <a:cs typeface="Times New Roman" panose="02020603050405020304" pitchFamily="18" charset="0"/>
              </a:rPr>
              <a:t>QUESTIONS?</a:t>
            </a:r>
          </a:p>
        </p:txBody>
      </p:sp>
      <p:sp>
        <p:nvSpPr>
          <p:cNvPr id="6" name="Slide Number Placeholder 5"/>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18D57-13A5-4968-950D-8FEF41FA439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81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AA9E11B-CDF9-4BE6-8B7B-8F72834CE213}"/>
              </a:ext>
            </a:extLst>
          </p:cNvPr>
          <p:cNvSpPr>
            <a:spLocks noGrp="1"/>
          </p:cNvSpPr>
          <p:nvPr>
            <p:ph idx="1"/>
          </p:nvPr>
        </p:nvSpPr>
        <p:spPr>
          <a:xfrm>
            <a:off x="227351" y="816458"/>
            <a:ext cx="11737298" cy="5299529"/>
          </a:xfrm>
        </p:spPr>
        <p:txBody>
          <a:bodyPr>
            <a:normAutofit/>
          </a:bodyPr>
          <a:lstStyle/>
          <a:p>
            <a:pPr marL="0" indent="0">
              <a:buNone/>
            </a:pPr>
            <a:r>
              <a:rPr lang="en-US" sz="1800" b="1" dirty="0"/>
              <a:t>Legislative Proposal</a:t>
            </a:r>
          </a:p>
          <a:p>
            <a:pPr>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Alignment with Administration and VA policies and Strategic Objective 2.1, Reaching All Veterans, which includes underserved, marginalized, and at-risk Veterans</a:t>
            </a:r>
          </a:p>
          <a:p>
            <a:pPr>
              <a:buFont typeface="Arial" panose="020B0604020202020204" pitchFamily="34" charset="0"/>
              <a:buChar char="•"/>
            </a:pPr>
            <a:r>
              <a:rPr lang="en-US" sz="1800" dirty="0">
                <a:effectLst/>
                <a:latin typeface="Arial" panose="020B0604020202020204" pitchFamily="34" charset="0"/>
                <a:ea typeface="Times New Roman" panose="02020603050405020304" pitchFamily="18" charset="0"/>
              </a:rPr>
              <a:t>Representative Sheila Cherfilus-McCormick (D-Fl) and 14 co-sponsors introduced the </a:t>
            </a:r>
            <a:r>
              <a:rPr lang="en-US" sz="1800" u="sng" dirty="0">
                <a:solidFill>
                  <a:srgbClr val="0000FF"/>
                </a:solidFill>
                <a:effectLst/>
                <a:latin typeface="Arial" panose="020B0604020202020204" pitchFamily="34" charset="0"/>
                <a:ea typeface="Times New Roman" panose="02020603050405020304" pitchFamily="18" charset="0"/>
                <a:hlinkClick r:id="rId3"/>
              </a:rPr>
              <a:t>HR 4325 - Historically Underserved Veterans Inclusion Act of 2023</a:t>
            </a:r>
            <a:endParaRPr lang="en-US" sz="1800" u="sng" dirty="0">
              <a:solidFill>
                <a:srgbClr val="0000FF"/>
              </a:solidFill>
              <a:effectLst/>
              <a:latin typeface="Arial" panose="020B0604020202020204" pitchFamily="34" charset="0"/>
              <a:ea typeface="Times New Roman" panose="02020603050405020304" pitchFamily="18" charset="0"/>
            </a:endParaRPr>
          </a:p>
          <a:p>
            <a:pPr>
              <a:buFont typeface="Arial" panose="020B0604020202020204" pitchFamily="34" charset="0"/>
              <a:buChar char="•"/>
            </a:pPr>
            <a:r>
              <a:rPr lang="en-US" sz="1800" dirty="0"/>
              <a:t>Expands to include “historically underserved” groups to include, but not limited to:</a:t>
            </a:r>
          </a:p>
          <a:p>
            <a:pPr marL="569913" lvl="1" indent="-285750">
              <a:buFont typeface="Courier New" panose="02070309020205020404" pitchFamily="49" charset="0"/>
              <a:buChar char="o"/>
            </a:pPr>
            <a:r>
              <a:rPr lang="en-US" sz="1800" dirty="0"/>
              <a:t>LGBTQ+</a:t>
            </a:r>
          </a:p>
          <a:p>
            <a:pPr lvl="1" indent="-273050">
              <a:buFont typeface="Courier New" panose="02070309020205020404" pitchFamily="49" charset="0"/>
              <a:buChar char="o"/>
            </a:pPr>
            <a:r>
              <a:rPr lang="en-US" sz="1800" dirty="0"/>
              <a:t>Language barriers</a:t>
            </a:r>
          </a:p>
          <a:p>
            <a:pPr lvl="1" indent="-273050">
              <a:buFont typeface="Courier New" panose="02070309020205020404" pitchFamily="49" charset="0"/>
              <a:buChar char="o"/>
            </a:pPr>
            <a:r>
              <a:rPr lang="en-US" sz="1800" dirty="0"/>
              <a:t>Without citizenship status</a:t>
            </a:r>
          </a:p>
          <a:p>
            <a:pPr lvl="1" indent="-273050">
              <a:buFont typeface="Courier New" panose="02070309020205020404" pitchFamily="49" charset="0"/>
              <a:buChar char="o"/>
            </a:pPr>
            <a:r>
              <a:rPr lang="en-US" sz="1800" dirty="0"/>
              <a:t>Religious minorities</a:t>
            </a:r>
          </a:p>
          <a:p>
            <a:pPr lvl="1" indent="-273050">
              <a:buFont typeface="Courier New" panose="02070309020205020404" pitchFamily="49" charset="0"/>
              <a:buChar char="o"/>
            </a:pPr>
            <a:r>
              <a:rPr lang="en-US" sz="1800" dirty="0"/>
              <a:t>Allows for SEVA to consider additional groups</a:t>
            </a:r>
          </a:p>
          <a:p>
            <a:pPr marL="0" indent="0">
              <a:buNone/>
            </a:pPr>
            <a:endParaRPr lang="en-US" sz="1800" b="1" dirty="0"/>
          </a:p>
          <a:p>
            <a:pPr marL="0" indent="0">
              <a:buNone/>
            </a:pPr>
            <a:endParaRPr lang="en-US" sz="1800" b="1" dirty="0"/>
          </a:p>
          <a:p>
            <a:pPr marL="0" indent="0">
              <a:buNone/>
            </a:pPr>
            <a:endParaRPr lang="en-US" sz="1800" b="1" dirty="0"/>
          </a:p>
          <a:p>
            <a:pPr lvl="1">
              <a:buFont typeface="Courier New" panose="02070309020205020404" pitchFamily="49" charset="0"/>
              <a:buChar char="o"/>
            </a:pPr>
            <a:endParaRPr lang="en-US" sz="1800" dirty="0"/>
          </a:p>
          <a:p>
            <a:pPr lvl="1">
              <a:buFont typeface="Courier New" panose="02070309020205020404" pitchFamily="49" charset="0"/>
              <a:buChar char="o"/>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a:p>
            <a:pPr marL="0" indent="0">
              <a:buNone/>
            </a:pPr>
            <a:endParaRPr lang="en-US" sz="1800" dirty="0"/>
          </a:p>
        </p:txBody>
      </p:sp>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p:txBody>
          <a:bodyPr>
            <a:normAutofit/>
          </a:bodyPr>
          <a:lstStyle/>
          <a:p>
            <a:r>
              <a:rPr lang="en-US" sz="3200"/>
              <a:t>CMV Legislative Highlights</a:t>
            </a:r>
            <a:endParaRPr lang="en-US" sz="3200" dirty="0"/>
          </a:p>
        </p:txBody>
      </p:sp>
      <p:sp>
        <p:nvSpPr>
          <p:cNvPr id="8" name="Slide Number Placeholder 2">
            <a:extLst>
              <a:ext uri="{FF2B5EF4-FFF2-40B4-BE49-F238E27FC236}">
                <a16:creationId xmlns:a16="http://schemas.microsoft.com/office/drawing/2014/main" id="{1743DB44-89B0-4693-BAC7-C26713C41130}"/>
              </a:ext>
            </a:extLst>
          </p:cNvPr>
          <p:cNvSpPr>
            <a:spLocks noGrp="1"/>
          </p:cNvSpPr>
          <p:nvPr>
            <p:ph type="sldNum" sz="quarter" idx="12"/>
          </p:nvPr>
        </p:nvSpPr>
        <p:spPr>
          <a:xfrm>
            <a:off x="9250441" y="6400237"/>
            <a:ext cx="284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83F1FA-211D-3044-9E35-958DFBC26156}" type="slidenum">
              <a:rPr kumimoji="0" lang="en-US" sz="9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5572793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6146" name="Rectangle 3">
            <a:extLst>
              <a:ext uri="{FF2B5EF4-FFF2-40B4-BE49-F238E27FC236}">
                <a16:creationId xmlns:a16="http://schemas.microsoft.com/office/drawing/2014/main" id="{CBF6F819-4F02-DAB3-246B-E91AB3E340EC}"/>
              </a:ext>
            </a:extLst>
          </p:cNvPr>
          <p:cNvSpPr>
            <a:spLocks noChangeArrowheads="1"/>
          </p:cNvSpPr>
          <p:nvPr/>
        </p:nvSpPr>
        <p:spPr bwMode="auto">
          <a:xfrm>
            <a:off x="3995738" y="2554288"/>
            <a:ext cx="7772400" cy="20240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ANCILLARY BENEFITS + </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US" altLang="en-US" sz="4500"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End of Life Care and Burial Benefits</a:t>
            </a:r>
          </a:p>
        </p:txBody>
      </p:sp>
      <p:sp>
        <p:nvSpPr>
          <p:cNvPr id="6147" name="Rectangle 3">
            <a:extLst>
              <a:ext uri="{FF2B5EF4-FFF2-40B4-BE49-F238E27FC236}">
                <a16:creationId xmlns:a16="http://schemas.microsoft.com/office/drawing/2014/main" id="{4D947DF4-DD3C-135F-6842-D6985E2071A7}"/>
              </a:ext>
            </a:extLst>
          </p:cNvPr>
          <p:cNvSpPr>
            <a:spLocks noChangeArrowheads="1"/>
          </p:cNvSpPr>
          <p:nvPr/>
        </p:nvSpPr>
        <p:spPr bwMode="auto">
          <a:xfrm>
            <a:off x="7586663" y="5299075"/>
            <a:ext cx="4433887" cy="138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Todd Gruchalla </a:t>
            </a:r>
            <a:br>
              <a:rPr kumimoji="0" lang="en-US" altLang="en-US" sz="54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RQAS-WEST, NVS </a:t>
            </a:r>
            <a:b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br>
            <a:r>
              <a:rPr kumimoji="0" lang="en-US" altLang="en-US"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September 2024</a:t>
            </a:r>
          </a:p>
        </p:txBody>
      </p:sp>
    </p:spTree>
  </p:cSld>
  <p:clrMapOvr>
    <a:overrideClrMapping bg1="lt1" tx1="dk1" bg2="lt2" tx2="dk2" accent1="accent1" accent2="accent2" accent3="accent3" accent4="accent4" accent5="accent5" accent6="accent6" hlink="hlink" folHlink="folHlink"/>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03FF3B-C7BF-9B39-09BA-92E000214619}"/>
              </a:ext>
            </a:extLst>
          </p:cNvPr>
          <p:cNvSpPr>
            <a:spLocks noGrp="1"/>
          </p:cNvSpPr>
          <p:nvPr>
            <p:ph idx="1"/>
          </p:nvPr>
        </p:nvSpPr>
        <p:spPr/>
        <p:txBody>
          <a:bodyPr rtlCol="0">
            <a:normAutofit lnSpcReduction="10000"/>
          </a:bodyPr>
          <a:lstStyle/>
          <a:p>
            <a:pPr>
              <a:defRPr/>
            </a:pPr>
            <a:r>
              <a:rPr lang="en-US" altLang="en-US" dirty="0"/>
              <a:t>Ancillary benefits are controlled by different areas of VA depending on their application.</a:t>
            </a:r>
          </a:p>
          <a:p>
            <a:pPr marL="0" indent="0">
              <a:buFont typeface="Arial" panose="020B0604020202020204" pitchFamily="34" charset="0"/>
              <a:buNone/>
              <a:defRPr/>
            </a:pPr>
            <a:endParaRPr lang="en-US" altLang="en-US" dirty="0"/>
          </a:p>
          <a:p>
            <a:pPr>
              <a:defRPr/>
            </a:pPr>
            <a:r>
              <a:rPr lang="en-US" altLang="en-US" dirty="0"/>
              <a:t>Being aware of the forms number will aid you in correctly submitting a claim for ancillary benefits</a:t>
            </a:r>
          </a:p>
          <a:p>
            <a:pPr marL="0" indent="0">
              <a:buFont typeface="Arial" panose="020B0604020202020204" pitchFamily="34" charset="0"/>
              <a:buNone/>
              <a:defRPr/>
            </a:pPr>
            <a:endParaRPr lang="en-US" altLang="en-US" dirty="0"/>
          </a:p>
          <a:p>
            <a:pPr lvl="1">
              <a:defRPr/>
            </a:pPr>
            <a:r>
              <a:rPr lang="en-US" altLang="en-US" sz="2400" dirty="0"/>
              <a:t>Forms beginning with 21 are VBA related</a:t>
            </a:r>
          </a:p>
          <a:p>
            <a:pPr lvl="1">
              <a:defRPr/>
            </a:pPr>
            <a:r>
              <a:rPr lang="en-US" altLang="en-US" sz="2400" dirty="0"/>
              <a:t>Forms beginning with 10 are VHA related</a:t>
            </a:r>
          </a:p>
          <a:p>
            <a:pPr lvl="1">
              <a:defRPr/>
            </a:pPr>
            <a:r>
              <a:rPr lang="en-US" altLang="en-US" sz="2400" dirty="0"/>
              <a:t>Forms beginning with 26 are VBA related through the appropriate Regional Loan Center</a:t>
            </a:r>
          </a:p>
          <a:p>
            <a:pPr marL="0" indent="0">
              <a:buFont typeface="Arial" panose="020B0604020202020204" pitchFamily="34" charset="0"/>
              <a:buNone/>
              <a:defRPr/>
            </a:pPr>
            <a:endParaRPr lang="en-US" dirty="0"/>
          </a:p>
        </p:txBody>
      </p:sp>
      <p:sp>
        <p:nvSpPr>
          <p:cNvPr id="8195" name="Slide Number Placeholder 3">
            <a:extLst>
              <a:ext uri="{FF2B5EF4-FFF2-40B4-BE49-F238E27FC236}">
                <a16:creationId xmlns:a16="http://schemas.microsoft.com/office/drawing/2014/main" id="{A45A865B-DD48-D3AC-3A31-C34FA417BFA9}"/>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5B3A5D-CCDE-44DB-8258-49A7493A7FB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8196" name="Title 1">
            <a:extLst>
              <a:ext uri="{FF2B5EF4-FFF2-40B4-BE49-F238E27FC236}">
                <a16:creationId xmlns:a16="http://schemas.microsoft.com/office/drawing/2014/main" id="{D7E6C8B9-DE07-4328-93BD-857694CDB2C6}"/>
              </a:ext>
            </a:extLst>
          </p:cNvPr>
          <p:cNvSpPr>
            <a:spLocks noGrp="1" noChangeArrowheads="1"/>
          </p:cNvSpPr>
          <p:nvPr>
            <p:ph type="title"/>
          </p:nvPr>
        </p:nvSpPr>
        <p:spPr bwMode="auto">
          <a:xfrm>
            <a:off x="0" y="381000"/>
            <a:ext cx="8229600" cy="86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t>ANCILLARY BENEFITS</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10BD25-4C3D-02D4-2272-D16AB6EACB12}"/>
              </a:ext>
            </a:extLst>
          </p:cNvPr>
          <p:cNvSpPr>
            <a:spLocks noGrp="1"/>
          </p:cNvSpPr>
          <p:nvPr>
            <p:ph idx="1"/>
          </p:nvPr>
        </p:nvSpPr>
        <p:spPr/>
        <p:txBody>
          <a:bodyPr rtlCol="0">
            <a:normAutofit lnSpcReduction="10000"/>
          </a:bodyPr>
          <a:lstStyle/>
          <a:p>
            <a:pPr>
              <a:buClr>
                <a:srgbClr val="3366FF"/>
              </a:buClr>
              <a:buFont typeface="Arial" panose="020B0604020202020204" pitchFamily="34" charset="0"/>
              <a:buNone/>
              <a:defRPr/>
            </a:pPr>
            <a:r>
              <a:rPr lang="en-US" kern="0" dirty="0"/>
              <a:t>Ancillary benefits are:</a:t>
            </a:r>
          </a:p>
          <a:p>
            <a:pPr>
              <a:buClr>
                <a:srgbClr val="3366FF"/>
              </a:buClr>
              <a:buFont typeface="Arial" panose="020B0604020202020204" pitchFamily="34" charset="0"/>
              <a:buNone/>
              <a:defRPr/>
            </a:pPr>
            <a:endParaRPr lang="en-US" kern="0" dirty="0"/>
          </a:p>
          <a:p>
            <a:pPr>
              <a:defRPr/>
            </a:pPr>
            <a:r>
              <a:rPr lang="en-US" kern="0" dirty="0"/>
              <a:t>Secondary benefits that are contingent on a veteran’s eligibility for compensation or a dependent’s eligibility for Dependency and Indemnity Compensation (DIC)</a:t>
            </a:r>
          </a:p>
          <a:p>
            <a:pPr>
              <a:defRPr/>
            </a:pPr>
            <a:endParaRPr lang="en-US" kern="0" dirty="0"/>
          </a:p>
          <a:p>
            <a:pPr>
              <a:defRPr/>
            </a:pPr>
            <a:r>
              <a:rPr lang="en-US" kern="0" dirty="0"/>
              <a:t>Eligibility for ancillary benefits is based on the type of disability entitlement the veteran has or the circumstances of the veteran’s death.</a:t>
            </a:r>
          </a:p>
          <a:p>
            <a:pPr>
              <a:defRPr/>
            </a:pPr>
            <a:endParaRPr lang="en-US" dirty="0"/>
          </a:p>
          <a:p>
            <a:pPr>
              <a:defRPr/>
            </a:pPr>
            <a:endParaRPr lang="en-US" dirty="0"/>
          </a:p>
        </p:txBody>
      </p:sp>
      <p:sp>
        <p:nvSpPr>
          <p:cNvPr id="9219" name="Slide Number Placeholder 3">
            <a:extLst>
              <a:ext uri="{FF2B5EF4-FFF2-40B4-BE49-F238E27FC236}">
                <a16:creationId xmlns:a16="http://schemas.microsoft.com/office/drawing/2014/main" id="{05DB5096-D278-3544-2DDF-E6EC8E83C878}"/>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DBE1ED-ABA3-46C7-BF71-74EC9BCABE41}"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9220" name="Title 1">
            <a:extLst>
              <a:ext uri="{FF2B5EF4-FFF2-40B4-BE49-F238E27FC236}">
                <a16:creationId xmlns:a16="http://schemas.microsoft.com/office/drawing/2014/main" id="{3332A415-7DA0-D80E-FB91-ED05C06E67B3}"/>
              </a:ext>
            </a:extLst>
          </p:cNvPr>
          <p:cNvSpPr>
            <a:spLocks noGrp="1" noChangeArrowheads="1"/>
          </p:cNvSpPr>
          <p:nvPr>
            <p:ph type="title"/>
          </p:nvPr>
        </p:nvSpPr>
        <p:spPr bwMode="auto">
          <a:xfrm>
            <a:off x="0" y="381000"/>
            <a:ext cx="8229600" cy="869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t>ANCILLARY BENEFITS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9D72E24-2BB3-F185-9872-E4F648BD0745}"/>
              </a:ext>
            </a:extLst>
          </p:cNvPr>
          <p:cNvSpPr>
            <a:spLocks noGrp="1" noChangeArrowheads="1"/>
          </p:cNvSpPr>
          <p:nvPr>
            <p:ph type="title"/>
          </p:nvPr>
        </p:nvSpPr>
        <p:spPr bwMode="auto">
          <a:xfrm>
            <a:off x="0" y="615950"/>
            <a:ext cx="2525713"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Objectives</a:t>
            </a:r>
          </a:p>
        </p:txBody>
      </p:sp>
      <p:sp>
        <p:nvSpPr>
          <p:cNvPr id="30723" name="Content Placeholder 2">
            <a:extLst>
              <a:ext uri="{FF2B5EF4-FFF2-40B4-BE49-F238E27FC236}">
                <a16:creationId xmlns:a16="http://schemas.microsoft.com/office/drawing/2014/main" id="{27F23B37-D32D-CDAC-A3B6-BD8A1D324CF8}"/>
              </a:ext>
            </a:extLst>
          </p:cNvPr>
          <p:cNvSpPr>
            <a:spLocks noGrp="1" noChangeArrowheads="1"/>
          </p:cNvSpPr>
          <p:nvPr>
            <p:ph sz="half" idx="1"/>
          </p:nvPr>
        </p:nvSpPr>
        <p:spPr bwMode="auto">
          <a:xfrm>
            <a:off x="838200" y="1457325"/>
            <a:ext cx="9918700" cy="4719638"/>
          </a:xfrm>
        </p:spPr>
        <p:txBody>
          <a:bodyPr vert="horz" wrap="square" lIns="91440" tIns="45720" rIns="91440" bIns="45720" numCol="1" anchor="t" anchorCtr="0" compatLnSpc="1">
            <a:prstTxWarp prst="textNoShape">
              <a:avLst/>
            </a:prstTxWarp>
          </a:bodyPr>
          <a:lstStyle/>
          <a:p>
            <a:pPr>
              <a:defRPr/>
            </a:pPr>
            <a:r>
              <a:rPr lang="en-US" altLang="en-US" dirty="0"/>
              <a:t>Definitions</a:t>
            </a:r>
          </a:p>
          <a:p>
            <a:pPr>
              <a:defRPr/>
            </a:pPr>
            <a:r>
              <a:rPr lang="en-US" altLang="en-US" dirty="0"/>
              <a:t>Awareness of various benefits</a:t>
            </a:r>
            <a:endParaRPr lang="en-US" altLang="en-US" sz="1200" dirty="0"/>
          </a:p>
          <a:p>
            <a:pPr marL="457200" lvl="1" indent="0">
              <a:buFont typeface="Arial" panose="020B0604020202020204" pitchFamily="34" charset="0"/>
              <a:buNone/>
              <a:defRPr/>
            </a:pPr>
            <a:r>
              <a:rPr lang="en-US" altLang="en-US" dirty="0"/>
              <a:t>Education			Service Dogs</a:t>
            </a:r>
          </a:p>
          <a:p>
            <a:pPr marL="457200" lvl="1" indent="0">
              <a:buFont typeface="Arial" panose="020B0604020202020204" pitchFamily="34" charset="0"/>
              <a:buNone/>
              <a:defRPr/>
            </a:pPr>
            <a:r>
              <a:rPr lang="en-US" altLang="en-US" dirty="0"/>
              <a:t>Health care 			Civil service preference</a:t>
            </a:r>
          </a:p>
          <a:p>
            <a:pPr marL="457200" lvl="1" indent="0">
              <a:buFont typeface="Arial" panose="020B0604020202020204" pitchFamily="34" charset="0"/>
              <a:buNone/>
              <a:defRPr/>
            </a:pPr>
            <a:r>
              <a:rPr lang="en-US" altLang="en-US" dirty="0"/>
              <a:t>Clothing allowance		State/local</a:t>
            </a:r>
          </a:p>
          <a:p>
            <a:pPr marL="457200" lvl="1" indent="0">
              <a:buFont typeface="Arial" panose="020B0604020202020204" pitchFamily="34" charset="0"/>
              <a:buNone/>
              <a:defRPr/>
            </a:pPr>
            <a:r>
              <a:rPr lang="en-US" altLang="en-US" dirty="0"/>
              <a:t>Prosthetics			DoD benefits</a:t>
            </a:r>
          </a:p>
          <a:p>
            <a:pPr marL="457200" lvl="1" indent="0">
              <a:buFont typeface="Arial" panose="020B0604020202020204" pitchFamily="34" charset="0"/>
              <a:buNone/>
              <a:defRPr/>
            </a:pPr>
            <a:r>
              <a:rPr lang="en-US" altLang="en-US" dirty="0"/>
              <a:t>Automobile </a:t>
            </a:r>
          </a:p>
          <a:p>
            <a:pPr marL="457200" lvl="1" indent="0">
              <a:buFont typeface="Arial" panose="020B0604020202020204" pitchFamily="34" charset="0"/>
              <a:buNone/>
              <a:defRPr/>
            </a:pPr>
            <a:r>
              <a:rPr lang="en-US" altLang="en-US" dirty="0"/>
              <a:t>Housing</a:t>
            </a:r>
          </a:p>
          <a:p>
            <a:pPr marL="457200" lvl="1" indent="0">
              <a:buFont typeface="Arial" panose="020B0604020202020204" pitchFamily="34" charset="0"/>
              <a:buNone/>
              <a:defRPr/>
            </a:pPr>
            <a:r>
              <a:rPr lang="en-US" altLang="en-US" dirty="0"/>
              <a:t>Insurance</a:t>
            </a:r>
          </a:p>
          <a:p>
            <a:pPr marL="457200" lvl="1" indent="0">
              <a:buFont typeface="Arial" panose="020B0604020202020204" pitchFamily="34" charset="0"/>
              <a:buNone/>
              <a:defRPr/>
            </a:pPr>
            <a:r>
              <a:rPr lang="en-US" altLang="en-US" dirty="0"/>
              <a:t>					</a:t>
            </a:r>
          </a:p>
          <a:p>
            <a:pPr lvl="1">
              <a:defRPr/>
            </a:pPr>
            <a:endParaRPr lang="en-US" altLang="en-US" dirty="0"/>
          </a:p>
        </p:txBody>
      </p:sp>
      <p:sp>
        <p:nvSpPr>
          <p:cNvPr id="2" name="Slide Number Placeholder 1">
            <a:extLst>
              <a:ext uri="{FF2B5EF4-FFF2-40B4-BE49-F238E27FC236}">
                <a16:creationId xmlns:a16="http://schemas.microsoft.com/office/drawing/2014/main" id="{6748FCA6-4CDE-711C-CFBF-FBC6502FF34E}"/>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C3AA327-7B95-4A55-8983-C2E399CE2854}"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Content Placeholder 2">
            <a:extLst>
              <a:ext uri="{FF2B5EF4-FFF2-40B4-BE49-F238E27FC236}">
                <a16:creationId xmlns:a16="http://schemas.microsoft.com/office/drawing/2014/main" id="{8F796804-E599-BDB7-3830-CE93391C4FEC}"/>
              </a:ext>
            </a:extLst>
          </p:cNvPr>
          <p:cNvSpPr>
            <a:spLocks noGrp="1"/>
          </p:cNvSpPr>
          <p:nvPr>
            <p:ph idx="1"/>
          </p:nvPr>
        </p:nvSpPr>
        <p:spPr>
          <a:xfrm>
            <a:off x="685800" y="1524000"/>
            <a:ext cx="10896600" cy="5197475"/>
          </a:xfrm>
        </p:spPr>
        <p:txBody>
          <a:bodyPr rtlCol="0">
            <a:noAutofit/>
          </a:bodyPr>
          <a:lstStyle/>
          <a:p>
            <a:pPr>
              <a:defRPr/>
            </a:pPr>
            <a:r>
              <a:rPr lang="en-US" altLang="en-US" dirty="0"/>
              <a:t>Vocational rehabilitation and employment services, job training, employment accommodations, resume development, and job seeking skills coaching are available to veterans who didn’t receive a dishonorable discharge and have service-connected disability rating of at least 10%. </a:t>
            </a:r>
          </a:p>
          <a:p>
            <a:pPr marL="0" indent="0">
              <a:buFont typeface="Arial" panose="020B0604020202020204" pitchFamily="34" charset="0"/>
              <a:buNone/>
              <a:defRPr/>
            </a:pPr>
            <a:endParaRPr lang="en-US" altLang="en-US" sz="1000" dirty="0"/>
          </a:p>
          <a:p>
            <a:pPr>
              <a:defRPr/>
            </a:pPr>
            <a:r>
              <a:rPr lang="en-US" altLang="en-US" dirty="0"/>
              <a:t>Other services may be provided to assist veterans in starting their own businesses or independent living services for those who are severely disabled and unable to work in traditional employment.</a:t>
            </a:r>
          </a:p>
          <a:p>
            <a:pPr marL="0" indent="0">
              <a:buFont typeface="Arial" panose="020B0604020202020204" pitchFamily="34" charset="0"/>
              <a:buNone/>
              <a:defRPr/>
            </a:pPr>
            <a:r>
              <a:rPr lang="en-US" altLang="en-US" dirty="0"/>
              <a:t>                                                                       38 USC Chapter 31</a:t>
            </a:r>
          </a:p>
          <a:p>
            <a:pPr>
              <a:defRPr/>
            </a:pPr>
            <a:endParaRPr lang="en-US" altLang="en-US" sz="1000" dirty="0"/>
          </a:p>
        </p:txBody>
      </p:sp>
      <p:sp>
        <p:nvSpPr>
          <p:cNvPr id="11267" name="Slide Number Placeholder 3">
            <a:extLst>
              <a:ext uri="{FF2B5EF4-FFF2-40B4-BE49-F238E27FC236}">
                <a16:creationId xmlns:a16="http://schemas.microsoft.com/office/drawing/2014/main" id="{DDC113FF-CD7E-FEFE-98B5-C4C8D2A0BFB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0C833A-BD17-4A5D-8562-226A497BD356}"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1268" name="Title 1">
            <a:extLst>
              <a:ext uri="{FF2B5EF4-FFF2-40B4-BE49-F238E27FC236}">
                <a16:creationId xmlns:a16="http://schemas.microsoft.com/office/drawing/2014/main" id="{E1A1DEDE-5AA0-E3AD-A5DD-9BE4CE50CB12}"/>
              </a:ext>
            </a:extLst>
          </p:cNvPr>
          <p:cNvSpPr>
            <a:spLocks noGrp="1" noChangeArrowheads="1"/>
          </p:cNvSpPr>
          <p:nvPr>
            <p:ph type="title"/>
          </p:nvPr>
        </p:nvSpPr>
        <p:spPr bwMode="auto">
          <a:xfrm>
            <a:off x="0" y="746125"/>
            <a:ext cx="8610600" cy="4794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t>VETERAN READINESS AND EMPLOYMENT (VR&amp;E)</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6202E167-1056-7FEB-64B1-780F8797E9D0}"/>
              </a:ext>
            </a:extLst>
          </p:cNvPr>
          <p:cNvSpPr>
            <a:spLocks noGrp="1"/>
          </p:cNvSpPr>
          <p:nvPr>
            <p:ph idx="1"/>
          </p:nvPr>
        </p:nvSpPr>
        <p:spPr>
          <a:xfrm>
            <a:off x="914400" y="1479550"/>
            <a:ext cx="10287000" cy="4876800"/>
          </a:xfrm>
        </p:spPr>
        <p:txBody>
          <a:bodyPr rtlCol="0">
            <a:noAutofit/>
          </a:bodyPr>
          <a:lstStyle/>
          <a:p>
            <a:pPr marL="0" indent="0">
              <a:buFont typeface="Arial" panose="020B0604020202020204" pitchFamily="34" charset="0"/>
              <a:buNone/>
              <a:defRPr/>
            </a:pPr>
            <a:r>
              <a:rPr lang="en-US" altLang="en-US" dirty="0"/>
              <a:t>Basic period of eligibility:</a:t>
            </a:r>
          </a:p>
          <a:p>
            <a:pPr lvl="1">
              <a:defRPr/>
            </a:pPr>
            <a:r>
              <a:rPr lang="en-US" altLang="en-US" sz="2400" dirty="0"/>
              <a:t>If you were discharged from active duty before January 1, 2013, ends 12 years from the date of notification of one of the following, whichever is later:</a:t>
            </a:r>
          </a:p>
          <a:p>
            <a:pPr lvl="2">
              <a:defRPr/>
            </a:pPr>
            <a:r>
              <a:rPr lang="en-US" altLang="en-US" dirty="0"/>
              <a:t>Date of separation from active military service</a:t>
            </a:r>
          </a:p>
          <a:p>
            <a:pPr lvl="2">
              <a:defRPr/>
            </a:pPr>
            <a:r>
              <a:rPr lang="en-US" altLang="en-US" dirty="0"/>
              <a:t>Date the veteran was first notified by VA of a service-connected disability rating</a:t>
            </a:r>
          </a:p>
          <a:p>
            <a:pPr marL="914400" lvl="2" indent="0">
              <a:buFont typeface="Arial" panose="020B0604020202020204" pitchFamily="34" charset="0"/>
              <a:buNone/>
              <a:defRPr/>
            </a:pPr>
            <a:r>
              <a:rPr lang="en-US" altLang="en-US" sz="2800" dirty="0"/>
              <a:t>If you were discharged from active duty on or after January 1, 2013, there’s no time limit on your eligibility.</a:t>
            </a:r>
          </a:p>
          <a:p>
            <a:pPr marL="0" indent="0" algn="ctr">
              <a:buFont typeface="Arial" panose="020B0604020202020204" pitchFamily="34" charset="0"/>
              <a:buNone/>
              <a:defRPr/>
            </a:pPr>
            <a:r>
              <a:rPr lang="en-US" altLang="en-US" sz="2800" dirty="0"/>
              <a:t>The basic period of eligibility may be extended if a Counselor determines that a veteran has a Serious Employment Handicap and needs extra time.</a:t>
            </a:r>
          </a:p>
        </p:txBody>
      </p:sp>
      <p:sp>
        <p:nvSpPr>
          <p:cNvPr id="13315" name="Slide Number Placeholder 3">
            <a:extLst>
              <a:ext uri="{FF2B5EF4-FFF2-40B4-BE49-F238E27FC236}">
                <a16:creationId xmlns:a16="http://schemas.microsoft.com/office/drawing/2014/main" id="{8BA6674F-6B55-EEEF-17DB-89AD3BA9B12A}"/>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A69C7-CBF0-454D-A843-BDB75F80F260}"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3316" name="Title 1">
            <a:extLst>
              <a:ext uri="{FF2B5EF4-FFF2-40B4-BE49-F238E27FC236}">
                <a16:creationId xmlns:a16="http://schemas.microsoft.com/office/drawing/2014/main" id="{8BCB51C1-37F8-BCA8-77D5-EA4766655282}"/>
              </a:ext>
            </a:extLst>
          </p:cNvPr>
          <p:cNvSpPr>
            <a:spLocks noGrp="1" noChangeArrowheads="1"/>
          </p:cNvSpPr>
          <p:nvPr>
            <p:ph type="title"/>
          </p:nvPr>
        </p:nvSpPr>
        <p:spPr bwMode="auto">
          <a:xfrm>
            <a:off x="0" y="806450"/>
            <a:ext cx="8353425" cy="4619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t>VETERAN READINESS AND EMPLOYMENT (VR&amp;E)</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Content Placeholder 2">
            <a:extLst>
              <a:ext uri="{FF2B5EF4-FFF2-40B4-BE49-F238E27FC236}">
                <a16:creationId xmlns:a16="http://schemas.microsoft.com/office/drawing/2014/main" id="{CB3B4991-5954-12D6-883D-9E0BAB4F779D}"/>
              </a:ext>
            </a:extLst>
          </p:cNvPr>
          <p:cNvSpPr>
            <a:spLocks noGrp="1"/>
          </p:cNvSpPr>
          <p:nvPr>
            <p:ph idx="1"/>
          </p:nvPr>
        </p:nvSpPr>
        <p:spPr>
          <a:xfrm>
            <a:off x="609600" y="1295400"/>
            <a:ext cx="10972800" cy="5334000"/>
          </a:xfrm>
        </p:spPr>
        <p:txBody>
          <a:bodyPr rtlCol="0">
            <a:noAutofit/>
          </a:bodyPr>
          <a:lstStyle/>
          <a:p>
            <a:pPr marL="0" indent="0">
              <a:buFont typeface="Arial" panose="020B0604020202020204" pitchFamily="34" charset="0"/>
              <a:buNone/>
              <a:defRPr/>
            </a:pPr>
            <a:r>
              <a:rPr lang="en-US" altLang="en-US" sz="2800" dirty="0"/>
              <a:t>How to apply:</a:t>
            </a:r>
          </a:p>
          <a:p>
            <a:pPr>
              <a:lnSpc>
                <a:spcPct val="120000"/>
              </a:lnSpc>
              <a:defRPr/>
            </a:pPr>
            <a:r>
              <a:rPr lang="en-US" altLang="en-US" sz="2800" dirty="0"/>
              <a:t>The veteran will have to submit the VA Form 28-1900 “</a:t>
            </a:r>
            <a:r>
              <a:rPr lang="en-US" altLang="en-US" sz="2800" i="1" dirty="0"/>
              <a:t>Disabled Veterans Application For Vocational Rehabilitation” </a:t>
            </a:r>
            <a:r>
              <a:rPr lang="en-US" altLang="en-US" sz="2800" dirty="0"/>
              <a:t>to VA and then will meet with a counselor to determine the best course of action and eligibility.</a:t>
            </a:r>
          </a:p>
          <a:p>
            <a:pPr>
              <a:lnSpc>
                <a:spcPct val="120000"/>
              </a:lnSpc>
              <a:defRPr/>
            </a:pPr>
            <a:r>
              <a:rPr lang="en-US" altLang="en-US" sz="2800" dirty="0"/>
              <a:t>If the veteran has not received a VA rating or has not yet been discharged (up to 6 months prior to discharge), they can still apply for VR&amp;E; They will complete and submit the 28-1900 and the Notice to VA Veterans Service Center, located on the bottom of 28-0588. VA will review the available evidence and issue a memorandum rating determining eligibility.</a:t>
            </a:r>
          </a:p>
        </p:txBody>
      </p:sp>
      <p:sp>
        <p:nvSpPr>
          <p:cNvPr id="14339" name="Slide Number Placeholder 3">
            <a:extLst>
              <a:ext uri="{FF2B5EF4-FFF2-40B4-BE49-F238E27FC236}">
                <a16:creationId xmlns:a16="http://schemas.microsoft.com/office/drawing/2014/main" id="{5106D878-C3FC-074D-1331-047B8ED89D0B}"/>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7C91864-DC25-4275-B549-B6783D944ADB}"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4340" name="Title 1">
            <a:extLst>
              <a:ext uri="{FF2B5EF4-FFF2-40B4-BE49-F238E27FC236}">
                <a16:creationId xmlns:a16="http://schemas.microsoft.com/office/drawing/2014/main" id="{B1157301-E463-5BFC-C6E5-5C7DDC0D9B0A}"/>
              </a:ext>
            </a:extLst>
          </p:cNvPr>
          <p:cNvSpPr>
            <a:spLocks noGrp="1" noChangeArrowheads="1"/>
          </p:cNvSpPr>
          <p:nvPr>
            <p:ph type="title"/>
          </p:nvPr>
        </p:nvSpPr>
        <p:spPr bwMode="auto">
          <a:xfrm>
            <a:off x="0" y="800100"/>
            <a:ext cx="8458200" cy="495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700"/>
              <a:t>VETERAN READINESS AND EMPLOYMENT (VR&amp;E)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9C3F01D3-DB90-D0FF-88A4-6593555B579E}"/>
              </a:ext>
            </a:extLst>
          </p:cNvPr>
          <p:cNvSpPr>
            <a:spLocks noGrp="1" noChangeArrowheads="1"/>
          </p:cNvSpPr>
          <p:nvPr>
            <p:ph type="title"/>
          </p:nvPr>
        </p:nvSpPr>
        <p:spPr bwMode="auto">
          <a:xfrm>
            <a:off x="0" y="265113"/>
            <a:ext cx="7870825" cy="1047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600"/>
              <a:t>Dependents Educational Allowance </a:t>
            </a:r>
            <a:br>
              <a:rPr lang="en-US" altLang="en-US" sz="3600"/>
            </a:br>
            <a:r>
              <a:rPr lang="en-US" altLang="en-US" sz="3600"/>
              <a:t>(DEA) (Chapter 35)</a:t>
            </a:r>
          </a:p>
        </p:txBody>
      </p:sp>
      <p:sp>
        <p:nvSpPr>
          <p:cNvPr id="15363" name="Content Placeholder 2">
            <a:extLst>
              <a:ext uri="{FF2B5EF4-FFF2-40B4-BE49-F238E27FC236}">
                <a16:creationId xmlns:a16="http://schemas.microsoft.com/office/drawing/2014/main" id="{E4D54B1B-9EAE-95CA-60EC-564436427FF3}"/>
              </a:ext>
            </a:extLst>
          </p:cNvPr>
          <p:cNvSpPr>
            <a:spLocks noGrp="1" noChangeArrowheads="1"/>
          </p:cNvSpPr>
          <p:nvPr>
            <p:ph idx="1"/>
          </p:nvPr>
        </p:nvSpPr>
        <p:spPr bwMode="auto">
          <a:xfrm>
            <a:off x="239713" y="1536700"/>
            <a:ext cx="11422062" cy="5005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a:buFont typeface="Arial" panose="020B0604020202020204" pitchFamily="34" charset="0"/>
              <a:buNone/>
            </a:pPr>
            <a:r>
              <a:rPr lang="en-US" altLang="en-US"/>
              <a:t>Provides education type benefits to spouse/children of:</a:t>
            </a:r>
          </a:p>
          <a:p>
            <a:pPr lvl="1"/>
            <a:r>
              <a:rPr lang="en-US" altLang="en-US"/>
              <a:t>Veteran who died or is permanently and totally disabled due to a service connected disability</a:t>
            </a:r>
          </a:p>
          <a:p>
            <a:pPr lvl="1"/>
            <a:r>
              <a:rPr lang="en-US" altLang="en-US"/>
              <a:t>Veteran who died after 10 years from any cause while permanently and totally disabled.</a:t>
            </a:r>
          </a:p>
          <a:p>
            <a:pPr lvl="1"/>
            <a:r>
              <a:rPr lang="en-US" altLang="en-US"/>
              <a:t>Servicemember who died on active duty, MIA or captured by hostile forces</a:t>
            </a:r>
          </a:p>
          <a:p>
            <a:pPr lvl="1"/>
            <a:r>
              <a:rPr lang="en-US" altLang="en-US"/>
              <a:t>Servicemember forcibly detained/interned in LOD by foreign govt</a:t>
            </a:r>
          </a:p>
          <a:p>
            <a:pPr lvl="1"/>
            <a:r>
              <a:rPr lang="en-US" altLang="en-US"/>
              <a:t>Servicemember hospitalized/receiving outpatient treatment for permanent and total service connected disability and likely to be discharged for that disability</a:t>
            </a:r>
          </a:p>
        </p:txBody>
      </p:sp>
      <p:sp>
        <p:nvSpPr>
          <p:cNvPr id="15364" name="Slide Number Placeholder 1">
            <a:extLst>
              <a:ext uri="{FF2B5EF4-FFF2-40B4-BE49-F238E27FC236}">
                <a16:creationId xmlns:a16="http://schemas.microsoft.com/office/drawing/2014/main" id="{0F8AC6B8-93B5-F936-31EE-91D1ACEA79BD}"/>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5E9A1F-5043-4688-9B37-7231DECE6F73}"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7FEA8A9-AAF3-2FE2-7063-78B61101710A}"/>
              </a:ext>
            </a:extLst>
          </p:cNvPr>
          <p:cNvSpPr>
            <a:spLocks noGrp="1" noChangeArrowheads="1"/>
          </p:cNvSpPr>
          <p:nvPr>
            <p:ph type="title"/>
          </p:nvPr>
        </p:nvSpPr>
        <p:spPr bwMode="auto">
          <a:xfrm>
            <a:off x="0" y="503238"/>
            <a:ext cx="5657850" cy="730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DEA (continued)</a:t>
            </a:r>
          </a:p>
        </p:txBody>
      </p:sp>
      <p:sp>
        <p:nvSpPr>
          <p:cNvPr id="16387" name="Content Placeholder 2">
            <a:extLst>
              <a:ext uri="{FF2B5EF4-FFF2-40B4-BE49-F238E27FC236}">
                <a16:creationId xmlns:a16="http://schemas.microsoft.com/office/drawing/2014/main" id="{9F351048-B03C-AF81-B08D-03F52D7926A6}"/>
              </a:ext>
            </a:extLst>
          </p:cNvPr>
          <p:cNvSpPr>
            <a:spLocks noGrp="1" noChangeArrowheads="1"/>
          </p:cNvSpPr>
          <p:nvPr>
            <p:ph idx="1"/>
          </p:nvPr>
        </p:nvSpPr>
        <p:spPr bwMode="auto">
          <a:xfrm>
            <a:off x="323850" y="1825625"/>
            <a:ext cx="11296650" cy="43513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Up to 45 months of benefits if benefits began before 8-1-18</a:t>
            </a:r>
          </a:p>
          <a:p>
            <a:r>
              <a:rPr lang="en-US" altLang="en-US"/>
              <a:t>Up to 36 months of benefits if benefits began on or after 8-1-18</a:t>
            </a:r>
          </a:p>
          <a:p>
            <a:r>
              <a:rPr lang="en-US" altLang="en-US"/>
              <a:t>Time limit</a:t>
            </a:r>
          </a:p>
          <a:p>
            <a:pPr lvl="1"/>
            <a:r>
              <a:rPr lang="en-US" altLang="en-US"/>
              <a:t>Children – No timeline if you became eligible on or after 8-1-2023</a:t>
            </a:r>
          </a:p>
          <a:p>
            <a:pPr lvl="1"/>
            <a:r>
              <a:rPr lang="en-US" altLang="en-US"/>
              <a:t>Turned 18 on or after 8-2-2023</a:t>
            </a:r>
          </a:p>
          <a:p>
            <a:pPr lvl="1"/>
            <a:r>
              <a:rPr lang="en-US" altLang="en-US"/>
              <a:t>Completed high school or received GED on or after 8-1-2023</a:t>
            </a:r>
          </a:p>
          <a:p>
            <a:pPr lvl="1"/>
            <a:r>
              <a:rPr lang="en-US" altLang="en-US"/>
              <a:t>Eligibility before 8-1-2023 up to 8 years before you turn 26 years old</a:t>
            </a:r>
          </a:p>
        </p:txBody>
      </p:sp>
      <p:sp>
        <p:nvSpPr>
          <p:cNvPr id="16388" name="Slide Number Placeholder 1">
            <a:extLst>
              <a:ext uri="{FF2B5EF4-FFF2-40B4-BE49-F238E27FC236}">
                <a16:creationId xmlns:a16="http://schemas.microsoft.com/office/drawing/2014/main" id="{4562351F-49DD-2772-F45C-48E3A51ABE20}"/>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C48D3F1-2D83-458F-B6C7-92A2F9A54485}" type="slidenum">
              <a:rPr kumimoji="0" lang="en-US" altLang="en-US" sz="2400" b="0" i="0" u="none" strike="noStrike" kern="1200" cap="none" spc="0" normalizeH="0" baseline="0" noProof="0" smtClean="0">
                <a:ln>
                  <a:noFill/>
                </a:ln>
                <a:solidFill>
                  <a:srgbClr val="898989"/>
                </a:solidFill>
                <a:effectLst/>
                <a:uLnTx/>
                <a:uFillTx/>
                <a:latin typeface="Times New Roman" panose="02020603050405020304" pitchFamily="18"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altLang="en-US" sz="2400" b="0" i="0" u="none" strike="noStrike" kern="1200" cap="none" spc="0" normalizeH="0" baseline="0" noProof="0">
              <a:ln>
                <a:noFill/>
              </a:ln>
              <a:solidFill>
                <a:srgbClr val="898989"/>
              </a:solidFill>
              <a:effectLst/>
              <a:uLnTx/>
              <a:uFillTx/>
              <a:latin typeface="Times New Roman" panose="02020603050405020304" pitchFamily="18" charset="0"/>
              <a:ea typeface="+mn-ea"/>
              <a:cs typeface="Arial" panose="020B0604020202020204" pitchFamily="34"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3">
            <a:extLst>
              <a:ext uri="{FF2B5EF4-FFF2-40B4-BE49-F238E27FC236}">
                <a16:creationId xmlns:a16="http://schemas.microsoft.com/office/drawing/2014/main" id="{6377F846-8379-35D6-8D4D-C567D023AD27}"/>
              </a:ext>
            </a:extLst>
          </p:cNvPr>
          <p:cNvSpPr>
            <a:spLocks noGrp="1" noChangeArrowheads="1"/>
          </p:cNvSpPr>
          <p:nvPr>
            <p:ph type="sldNum" sz="quarter" idx="10"/>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731F89-2322-4AD7-AFAE-38C951AFCE09}" type="slidenum">
              <a:rPr kumimoji="0" lang="en-US" altLang="en-US" sz="1200" b="0" i="0" u="none" strike="noStrike" kern="1200" cap="none" spc="0" normalizeH="0" baseline="0" noProof="0" smtClean="0">
                <a:ln>
                  <a:noFill/>
                </a:ln>
                <a:solidFill>
                  <a:srgbClr val="898989"/>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898989"/>
              </a:solidFill>
              <a:effectLst/>
              <a:uLnTx/>
              <a:uFillTx/>
              <a:latin typeface="Arial" panose="020B0604020202020204" pitchFamily="34" charset="0"/>
              <a:ea typeface="+mn-ea"/>
              <a:cs typeface="Arial" panose="020B0604020202020204" pitchFamily="34" charset="0"/>
            </a:endParaRPr>
          </a:p>
        </p:txBody>
      </p:sp>
      <p:sp>
        <p:nvSpPr>
          <p:cNvPr id="17411" name="Title 4">
            <a:extLst>
              <a:ext uri="{FF2B5EF4-FFF2-40B4-BE49-F238E27FC236}">
                <a16:creationId xmlns:a16="http://schemas.microsoft.com/office/drawing/2014/main" id="{46881AF5-4473-95EE-614E-6016C531B64D}"/>
              </a:ext>
            </a:extLst>
          </p:cNvPr>
          <p:cNvSpPr>
            <a:spLocks noGrp="1" noChangeArrowheads="1"/>
          </p:cNvSpPr>
          <p:nvPr>
            <p:ph type="title"/>
          </p:nvPr>
        </p:nvSpPr>
        <p:spPr bwMode="auto">
          <a:xfrm>
            <a:off x="0" y="658813"/>
            <a:ext cx="4829175" cy="6000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DEA (continued)</a:t>
            </a:r>
          </a:p>
        </p:txBody>
      </p:sp>
      <p:sp>
        <p:nvSpPr>
          <p:cNvPr id="17412" name="Content Placeholder 2">
            <a:extLst>
              <a:ext uri="{FF2B5EF4-FFF2-40B4-BE49-F238E27FC236}">
                <a16:creationId xmlns:a16="http://schemas.microsoft.com/office/drawing/2014/main" id="{A1BB019A-0F89-5BFF-BC76-750A89B52BAD}"/>
              </a:ext>
            </a:extLst>
          </p:cNvPr>
          <p:cNvSpPr>
            <a:spLocks noGrp="1" noChangeArrowheads="1"/>
          </p:cNvSpPr>
          <p:nvPr>
            <p:ph sz="half" idx="1"/>
          </p:nvPr>
        </p:nvSpPr>
        <p:spPr bwMode="auto">
          <a:xfrm>
            <a:off x="838200" y="1457325"/>
            <a:ext cx="10820400" cy="4808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sz="3200"/>
              <a:t>Surviving spouse </a:t>
            </a:r>
          </a:p>
          <a:p>
            <a:pPr lvl="2"/>
            <a:r>
              <a:rPr lang="en-US" altLang="en-US" sz="3200"/>
              <a:t>up to 20 years if spouse died on active duty or effective date of permanent and total rating was withing 3 years of discharge from active duty</a:t>
            </a:r>
          </a:p>
          <a:p>
            <a:pPr lvl="2"/>
            <a:r>
              <a:rPr lang="en-US" altLang="en-US" sz="3200"/>
              <a:t>up to 10 years if veteran established eligibility after discharge from active duty</a:t>
            </a:r>
          </a:p>
          <a:p>
            <a:endParaRPr lang="en-US" alt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368AA7-883E-4C4D-9676-69CB043DC6A4}"/>
              </a:ext>
            </a:extLst>
          </p:cNvPr>
          <p:cNvSpPr>
            <a:spLocks noGrp="1"/>
          </p:cNvSpPr>
          <p:nvPr>
            <p:ph type="title"/>
          </p:nvPr>
        </p:nvSpPr>
        <p:spPr/>
        <p:txBody>
          <a:bodyPr>
            <a:normAutofit/>
          </a:bodyPr>
          <a:lstStyle/>
          <a:p>
            <a:r>
              <a:rPr lang="en-US" sz="3200" dirty="0"/>
              <a:t>Mission and Vision</a:t>
            </a:r>
          </a:p>
        </p:txBody>
      </p:sp>
      <p:sp>
        <p:nvSpPr>
          <p:cNvPr id="6" name="Content Placeholder 5">
            <a:extLst>
              <a:ext uri="{FF2B5EF4-FFF2-40B4-BE49-F238E27FC236}">
                <a16:creationId xmlns:a16="http://schemas.microsoft.com/office/drawing/2014/main" id="{BAA9E11B-CDF9-4BE6-8B7B-8F72834CE213}"/>
              </a:ext>
            </a:extLst>
          </p:cNvPr>
          <p:cNvSpPr>
            <a:spLocks noGrp="1"/>
          </p:cNvSpPr>
          <p:nvPr>
            <p:ph idx="4294967295"/>
          </p:nvPr>
        </p:nvSpPr>
        <p:spPr>
          <a:xfrm>
            <a:off x="609600" y="906118"/>
            <a:ext cx="10972800" cy="5287963"/>
          </a:xfrm>
        </p:spPr>
        <p:txBody>
          <a:bodyPr vert="horz" lIns="91440" tIns="45720" rIns="91440" bIns="45720" rtlCol="0" anchor="t">
            <a:normAutofit/>
          </a:bodyPr>
          <a:lstStyle/>
          <a:p>
            <a:pPr marL="0" indent="0">
              <a:spcAft>
                <a:spcPts val="600"/>
              </a:spcAft>
              <a:buNone/>
            </a:pPr>
            <a:r>
              <a:rPr lang="en-US" sz="1800" b="1" dirty="0">
                <a:highlight>
                  <a:srgbClr val="FFFFFF"/>
                </a:highlight>
                <a:latin typeface="Arial" panose="020B0604020202020204" pitchFamily="34" charset="0"/>
                <a:cs typeface="Arial" panose="020B0604020202020204" pitchFamily="34" charset="0"/>
              </a:rPr>
              <a:t>Vision</a:t>
            </a:r>
            <a:endParaRPr lang="en-US" sz="1800" dirty="0">
              <a:effectLst/>
              <a:highlight>
                <a:srgbClr val="FFFFFF"/>
              </a:highligh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800" dirty="0">
                <a:effectLst/>
                <a:latin typeface="Arial"/>
                <a:ea typeface="Calibri" panose="020F0502020204030204" pitchFamily="34" charset="0"/>
                <a:cs typeface="Arial"/>
              </a:rPr>
              <a:t>Campion minority Veterans by ensuring awareness of, and equitable access to, the benefits and services they have earned by serving our Nation, with the goal of enhancing the well-being of Veterans, their families, and survivors.</a:t>
            </a:r>
          </a:p>
          <a:p>
            <a:pPr marL="0" marR="0" indent="0">
              <a:spcBef>
                <a:spcPts val="0"/>
              </a:spcBef>
              <a:spcAft>
                <a:spcPts val="0"/>
              </a:spcAft>
              <a:buNone/>
            </a:pPr>
            <a:endParaRPr lang="en-US" sz="1800" b="1" dirty="0">
              <a:highlight>
                <a:srgbClr val="FFFF00"/>
              </a:highlight>
              <a:latin typeface="Arial" panose="020B0604020202020204" pitchFamily="34" charset="0"/>
              <a:cs typeface="Arial" panose="020B0604020202020204" pitchFamily="34" charset="0"/>
            </a:endParaRPr>
          </a:p>
          <a:p>
            <a:pPr marL="0" indent="0">
              <a:buNone/>
            </a:pPr>
            <a:r>
              <a:rPr lang="en-US" sz="1800" b="1" dirty="0">
                <a:highlight>
                  <a:srgbClr val="FFFFFF"/>
                </a:highlight>
                <a:latin typeface="Arial"/>
                <a:cs typeface="Arial"/>
              </a:rPr>
              <a:t>Mission</a:t>
            </a:r>
            <a:endParaRPr lang="en-US" sz="1800" b="1" dirty="0">
              <a:highlight>
                <a:srgbClr val="FFFF00"/>
              </a:highlight>
              <a:latin typeface="Arial"/>
              <a:cs typeface="Arial"/>
            </a:endParaRP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Advise and make recommendations to the Secretary of VA on the adoption and implementation of policies and programs affecting minority Veterans</a:t>
            </a: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Promote the use of VA benefits by minority Veterans and the conduct of outreach activities to minority Veterans</a:t>
            </a: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Conduct and sponsor appropriate social and demographic research on the needs of minority Veterans</a:t>
            </a: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Advise the Secretary when laws or policies have the effect of discouraging the use of benefits by minority Veterans</a:t>
            </a: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Publicize the results of medical research which are of particular significance to minority Veterans</a:t>
            </a:r>
          </a:p>
          <a:p>
            <a:pPr marL="285750" indent="-285750">
              <a:buFont typeface="Arial" panose="020B0604020202020204" pitchFamily="34" charset="0"/>
              <a:buChar char="•"/>
            </a:pPr>
            <a:r>
              <a:rPr lang="en-US" sz="1800" dirty="0">
                <a:highlight>
                  <a:srgbClr val="FFFFFF"/>
                </a:highlight>
                <a:latin typeface="Arial" panose="020B0604020202020204" pitchFamily="34" charset="0"/>
                <a:cs typeface="Arial" panose="020B0604020202020204" pitchFamily="34" charset="0"/>
              </a:rPr>
              <a:t>Provide support and administrative services to the Advisory Committee on Minority Veterans</a:t>
            </a:r>
          </a:p>
          <a:p>
            <a:endParaRPr lang="en-US" sz="1800" dirty="0"/>
          </a:p>
        </p:txBody>
      </p:sp>
    </p:spTree>
    <p:extLst>
      <p:ext uri="{BB962C8B-B14F-4D97-AF65-F5344CB8AC3E}">
        <p14:creationId xmlns:p14="http://schemas.microsoft.com/office/powerpoint/2010/main" val="9120483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2F89026C-A48D-2D69-1234-D8AC35C997AA}"/>
              </a:ext>
            </a:extLst>
          </p:cNvPr>
          <p:cNvSpPr>
            <a:spLocks noGrp="1" noChangeArrowheads="1"/>
          </p:cNvSpPr>
          <p:nvPr>
            <p:ph type="title"/>
          </p:nvPr>
        </p:nvSpPr>
        <p:spPr bwMode="auto">
          <a:xfrm>
            <a:off x="0" y="615950"/>
            <a:ext cx="4518025" cy="61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a:t>
            </a:r>
          </a:p>
        </p:txBody>
      </p:sp>
      <p:sp>
        <p:nvSpPr>
          <p:cNvPr id="18435" name="Content Placeholder 2">
            <a:extLst>
              <a:ext uri="{FF2B5EF4-FFF2-40B4-BE49-F238E27FC236}">
                <a16:creationId xmlns:a16="http://schemas.microsoft.com/office/drawing/2014/main" id="{5AA798F0-96A1-5086-271A-BFCA146A3741}"/>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No co-pays for healthcare and/or prescriptions if:</a:t>
            </a:r>
          </a:p>
          <a:p>
            <a:pPr lvl="1"/>
            <a:r>
              <a:rPr lang="en-US" altLang="en-US"/>
              <a:t>Former Prisoner of War</a:t>
            </a:r>
          </a:p>
          <a:p>
            <a:pPr lvl="1"/>
            <a:r>
              <a:rPr lang="en-US" altLang="en-US"/>
              <a:t>50% or more compensable VA service-connected disabilities (those with less than 50% may take co-pay test to determine prescription co-pay status)</a:t>
            </a:r>
          </a:p>
          <a:p>
            <a:pPr lvl="1"/>
            <a:r>
              <a:rPr lang="en-US" altLang="en-US"/>
              <a:t>Veteran deemed catastrophically disabled by VA provider</a:t>
            </a:r>
          </a:p>
          <a:p>
            <a:endParaRPr lang="en-US" altLang="en-US"/>
          </a:p>
        </p:txBody>
      </p:sp>
      <p:sp>
        <p:nvSpPr>
          <p:cNvPr id="2" name="Slide Number Placeholder 1">
            <a:extLst>
              <a:ext uri="{FF2B5EF4-FFF2-40B4-BE49-F238E27FC236}">
                <a16:creationId xmlns:a16="http://schemas.microsoft.com/office/drawing/2014/main" id="{B42DF313-78B1-AB76-E8E8-4DE2CC474E0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1489FA0-F48E-4215-BF72-2633DDE66DFC}"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00CED575-DEB4-8F4D-4AC4-B124B1595656}"/>
              </a:ext>
            </a:extLst>
          </p:cNvPr>
          <p:cNvSpPr>
            <a:spLocks noGrp="1" noChangeArrowheads="1"/>
          </p:cNvSpPr>
          <p:nvPr>
            <p:ph type="title"/>
          </p:nvPr>
        </p:nvSpPr>
        <p:spPr bwMode="auto">
          <a:xfrm>
            <a:off x="0" y="588963"/>
            <a:ext cx="6977063" cy="6445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19459" name="Content Placeholder 2">
            <a:extLst>
              <a:ext uri="{FF2B5EF4-FFF2-40B4-BE49-F238E27FC236}">
                <a16:creationId xmlns:a16="http://schemas.microsoft.com/office/drawing/2014/main" id="{17D63D38-4CE4-49E4-DB91-B2EE6AA6E5A2}"/>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Health care at VHA facilities based on “categories”</a:t>
            </a:r>
          </a:p>
          <a:p>
            <a:r>
              <a:rPr lang="en-US" altLang="en-US"/>
              <a:t>Priority groups</a:t>
            </a:r>
          </a:p>
          <a:p>
            <a:pPr lvl="1"/>
            <a:r>
              <a:rPr lang="en-US" altLang="en-US"/>
              <a:t>Group 1 – service-connected combined 50% or higher or Medal of Honor</a:t>
            </a:r>
          </a:p>
          <a:p>
            <a:pPr lvl="1"/>
            <a:r>
              <a:rPr lang="en-US" altLang="en-US"/>
              <a:t>Group 2 – service-connected combined 30-40%</a:t>
            </a:r>
          </a:p>
          <a:p>
            <a:pPr lvl="1"/>
            <a:r>
              <a:rPr lang="en-US" altLang="en-US"/>
              <a:t>Group 3 – former POW, Purple Heart, military discharge due to disability incurred/aggravated in LOD, service-connected combined 10-20%, entitlement under 38 USC 1151</a:t>
            </a:r>
          </a:p>
          <a:p>
            <a:pPr lvl="1"/>
            <a:r>
              <a:rPr lang="en-US" altLang="en-US"/>
              <a:t>Group 4 – receiving comp or pension based on need for A&amp;A or housebound benefits</a:t>
            </a:r>
          </a:p>
        </p:txBody>
      </p:sp>
      <p:sp>
        <p:nvSpPr>
          <p:cNvPr id="2" name="Slide Number Placeholder 1">
            <a:extLst>
              <a:ext uri="{FF2B5EF4-FFF2-40B4-BE49-F238E27FC236}">
                <a16:creationId xmlns:a16="http://schemas.microsoft.com/office/drawing/2014/main" id="{31150133-65D7-9E25-C9F7-75D18147C76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98BA75-A465-46AF-A849-197E50AB6ED7}"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B599D8AE-8B90-6E47-3C02-215AE5C0D326}"/>
              </a:ext>
            </a:extLst>
          </p:cNvPr>
          <p:cNvSpPr>
            <a:spLocks noGrp="1" noChangeArrowheads="1"/>
          </p:cNvSpPr>
          <p:nvPr>
            <p:ph type="title"/>
          </p:nvPr>
        </p:nvSpPr>
        <p:spPr bwMode="auto">
          <a:xfrm>
            <a:off x="0" y="581025"/>
            <a:ext cx="7046913" cy="677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0483" name="Content Placeholder 2">
            <a:extLst>
              <a:ext uri="{FF2B5EF4-FFF2-40B4-BE49-F238E27FC236}">
                <a16:creationId xmlns:a16="http://schemas.microsoft.com/office/drawing/2014/main" id="{DBF70F69-C776-F0C4-29B5-F85611679B56}"/>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1"/>
            <a:r>
              <a:rPr lang="en-US" altLang="en-US"/>
              <a:t>Group 5 – Nonservice-connected veterans and non-compensable service-connected veterans rated by VA as 0% disabled who have an annual income below the VA’s geographically-adjusted income limit (based on resident ZIP code); veterans receiving VA pension benefits; and veterans eligible for Medicaid benefits.</a:t>
            </a:r>
          </a:p>
          <a:p>
            <a:pPr lvl="1"/>
            <a:endParaRPr lang="en-US" altLang="en-US"/>
          </a:p>
        </p:txBody>
      </p:sp>
      <p:sp>
        <p:nvSpPr>
          <p:cNvPr id="2" name="Slide Number Placeholder 1">
            <a:extLst>
              <a:ext uri="{FF2B5EF4-FFF2-40B4-BE49-F238E27FC236}">
                <a16:creationId xmlns:a16="http://schemas.microsoft.com/office/drawing/2014/main" id="{5477DE77-49C5-7854-3268-D912417E3418}"/>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97AF9FB-5C7D-4D11-8AEA-6BC28A696E9F}"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a:extLst>
              <a:ext uri="{FF2B5EF4-FFF2-40B4-BE49-F238E27FC236}">
                <a16:creationId xmlns:a16="http://schemas.microsoft.com/office/drawing/2014/main" id="{6A241E17-32EE-3D31-9BD7-18188FA02917}"/>
              </a:ext>
            </a:extLst>
          </p:cNvPr>
          <p:cNvSpPr>
            <a:spLocks noGrp="1" noChangeArrowheads="1"/>
          </p:cNvSpPr>
          <p:nvPr>
            <p:ph type="title"/>
          </p:nvPr>
        </p:nvSpPr>
        <p:spPr bwMode="auto">
          <a:xfrm>
            <a:off x="0" y="615950"/>
            <a:ext cx="7011988" cy="63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17411" name="Content Placeholder 2">
            <a:extLst>
              <a:ext uri="{FF2B5EF4-FFF2-40B4-BE49-F238E27FC236}">
                <a16:creationId xmlns:a16="http://schemas.microsoft.com/office/drawing/2014/main" id="{464E5198-280F-5F8F-CFE3-F61A5E64005D}"/>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a:defRPr/>
            </a:pPr>
            <a:r>
              <a:rPr lang="en-US" altLang="en-US" sz="2800" dirty="0"/>
              <a:t>Group 6 - Compensable 0% service -connected veterans; veterans exposed to ionizing radiation during atmospheric testing or during the occupation of Hiroshima and Nagasaki, Project 112/SHAD participants; veterans who served in the Republic of Vietnam between 1-9-62 and 5-7-75; veterans who served in the Southwest Asia theater of operations from 8-2-90 thru 11-11-98; veterans who served in a theater of combat operations after 11-11-98, as follows: </a:t>
            </a:r>
          </a:p>
          <a:p>
            <a:pPr lvl="1">
              <a:defRPr/>
            </a:pPr>
            <a:r>
              <a:rPr lang="en-US" altLang="en-US" dirty="0"/>
              <a:t>Veterans discharged from active duty on or after 1-28-03, for five years post discharge; and veterans who served duty at Camp Lejeune for at least 30 days between 8-1-52, and 12-31-87 </a:t>
            </a:r>
          </a:p>
          <a:p>
            <a:pPr>
              <a:defRPr/>
            </a:pPr>
            <a:endParaRPr lang="en-US" altLang="en-US" sz="2400" dirty="0"/>
          </a:p>
          <a:p>
            <a:pPr marL="0" indent="0">
              <a:buFont typeface="Arial" panose="020B0604020202020204" pitchFamily="34" charset="0"/>
              <a:buNone/>
              <a:defRPr/>
            </a:pPr>
            <a:endParaRPr lang="en-US" altLang="en-US" dirty="0"/>
          </a:p>
          <a:p>
            <a:pPr>
              <a:defRPr/>
            </a:pPr>
            <a:endParaRPr lang="en-US" altLang="en-US" dirty="0"/>
          </a:p>
        </p:txBody>
      </p:sp>
      <p:sp>
        <p:nvSpPr>
          <p:cNvPr id="2" name="Slide Number Placeholder 1">
            <a:extLst>
              <a:ext uri="{FF2B5EF4-FFF2-40B4-BE49-F238E27FC236}">
                <a16:creationId xmlns:a16="http://schemas.microsoft.com/office/drawing/2014/main" id="{6E174C52-5582-6530-4DEB-1D16F4331B07}"/>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1FAD12F-03DA-43F5-8957-41E0846A8433}"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D4186B70-3D88-BF7D-EA5A-A8ED398848CC}"/>
              </a:ext>
            </a:extLst>
          </p:cNvPr>
          <p:cNvSpPr>
            <a:spLocks noGrp="1" noChangeArrowheads="1"/>
          </p:cNvSpPr>
          <p:nvPr>
            <p:ph type="title"/>
          </p:nvPr>
        </p:nvSpPr>
        <p:spPr bwMode="auto">
          <a:xfrm>
            <a:off x="0" y="588963"/>
            <a:ext cx="7019925" cy="627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2531" name="Content Placeholder 2">
            <a:extLst>
              <a:ext uri="{FF2B5EF4-FFF2-40B4-BE49-F238E27FC236}">
                <a16:creationId xmlns:a16="http://schemas.microsoft.com/office/drawing/2014/main" id="{13397C6D-31BE-37CE-C8EC-EC616ECA4294}"/>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Group 6 continued - Currently enrolled veterans and new enrollees who served in a theater of combat operations after 11-11-98 and those who were discharged from active duty on or after 1-28-03, are eligible for the enhanced benefits for five years post discharge Note: At the end of this enhanced enrollment priority group placement time period, veterans will be assigned to the highest priority group their eligibility for which their status at that time qualifies.</a:t>
            </a:r>
          </a:p>
          <a:p>
            <a:endParaRPr lang="en-US" altLang="en-US"/>
          </a:p>
        </p:txBody>
      </p:sp>
      <p:sp>
        <p:nvSpPr>
          <p:cNvPr id="2" name="Slide Number Placeholder 1">
            <a:extLst>
              <a:ext uri="{FF2B5EF4-FFF2-40B4-BE49-F238E27FC236}">
                <a16:creationId xmlns:a16="http://schemas.microsoft.com/office/drawing/2014/main" id="{BBA2C02D-2725-83BF-2697-257DB1065C42}"/>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9C73430-CB33-413C-B892-66C083B149F6}"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a:extLst>
              <a:ext uri="{FF2B5EF4-FFF2-40B4-BE49-F238E27FC236}">
                <a16:creationId xmlns:a16="http://schemas.microsoft.com/office/drawing/2014/main" id="{B946C3D0-AEBB-8A6E-958B-FBBEC62AB675}"/>
              </a:ext>
            </a:extLst>
          </p:cNvPr>
          <p:cNvSpPr>
            <a:spLocks noGrp="1" noChangeArrowheads="1"/>
          </p:cNvSpPr>
          <p:nvPr>
            <p:ph type="title"/>
          </p:nvPr>
        </p:nvSpPr>
        <p:spPr bwMode="auto">
          <a:xfrm>
            <a:off x="0" y="555625"/>
            <a:ext cx="6994525" cy="6953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3555" name="Content Placeholder 2">
            <a:extLst>
              <a:ext uri="{FF2B5EF4-FFF2-40B4-BE49-F238E27FC236}">
                <a16:creationId xmlns:a16="http://schemas.microsoft.com/office/drawing/2014/main" id="{05859DE0-3D18-38DE-BE5D-67CCCA470AE9}"/>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Group 7 - veterans with gross household income below the geographically-adjusted VA income limit for their resident location and, who agree to pay copayments</a:t>
            </a:r>
          </a:p>
        </p:txBody>
      </p:sp>
      <p:sp>
        <p:nvSpPr>
          <p:cNvPr id="2" name="Slide Number Placeholder 1">
            <a:extLst>
              <a:ext uri="{FF2B5EF4-FFF2-40B4-BE49-F238E27FC236}">
                <a16:creationId xmlns:a16="http://schemas.microsoft.com/office/drawing/2014/main" id="{39BC420C-FFDB-CC61-46B8-88D5845D1C3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462371-A0F6-451A-8D1B-E1CDC29FA732}"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CA016603-2F79-F0C7-415B-4C16EBCF0802}"/>
              </a:ext>
            </a:extLst>
          </p:cNvPr>
          <p:cNvSpPr>
            <a:spLocks noGrp="1" noChangeArrowheads="1"/>
          </p:cNvSpPr>
          <p:nvPr>
            <p:ph type="title"/>
          </p:nvPr>
        </p:nvSpPr>
        <p:spPr bwMode="auto">
          <a:xfrm>
            <a:off x="0" y="606425"/>
            <a:ext cx="7140575" cy="6016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0483" name="Content Placeholder 2">
            <a:extLst>
              <a:ext uri="{FF2B5EF4-FFF2-40B4-BE49-F238E27FC236}">
                <a16:creationId xmlns:a16="http://schemas.microsoft.com/office/drawing/2014/main" id="{9A2D6AAD-B8CD-BB64-CDAC-565C55DE7B9A}"/>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a:defRPr/>
            </a:pPr>
            <a:r>
              <a:rPr lang="en-US" altLang="en-US" dirty="0"/>
              <a:t>Group 8 - veterans with gross household incomes above VA national income limit and the geographically-adjusted income limit for their resident location and, who agree to pay copayments. </a:t>
            </a:r>
          </a:p>
          <a:p>
            <a:pPr marL="0" indent="0">
              <a:buFont typeface="Arial" panose="020B0604020202020204" pitchFamily="34" charset="0"/>
              <a:buNone/>
              <a:defRPr/>
            </a:pPr>
            <a:r>
              <a:rPr lang="en-US" altLang="en-US" dirty="0"/>
              <a:t>Veterans eligible for enrollment: Noncompensable 0% service-connected and are: </a:t>
            </a:r>
          </a:p>
          <a:p>
            <a:pPr lvl="1">
              <a:defRPr/>
            </a:pPr>
            <a:r>
              <a:rPr lang="en-US" altLang="en-US" dirty="0"/>
              <a:t>Subpriority a - Enrolled as of 1-16-03, and who have remained enrolled since that date and/or placed in this </a:t>
            </a:r>
            <a:r>
              <a:rPr lang="en-US" altLang="en-US" dirty="0" err="1"/>
              <a:t>subpriority</a:t>
            </a:r>
            <a:r>
              <a:rPr lang="en-US" altLang="en-US" dirty="0"/>
              <a:t> due to changed eligibility status.</a:t>
            </a:r>
          </a:p>
        </p:txBody>
      </p:sp>
      <p:sp>
        <p:nvSpPr>
          <p:cNvPr id="2" name="Slide Number Placeholder 1">
            <a:extLst>
              <a:ext uri="{FF2B5EF4-FFF2-40B4-BE49-F238E27FC236}">
                <a16:creationId xmlns:a16="http://schemas.microsoft.com/office/drawing/2014/main" id="{147DA2BE-AC26-A1E3-881E-B9DC1F2395FF}"/>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60148C5-D782-4598-89A8-D3BBB2C1EF91}"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a16="http://schemas.microsoft.com/office/drawing/2014/main" id="{B9942996-0C95-672E-D08C-606A58D30188}"/>
              </a:ext>
            </a:extLst>
          </p:cNvPr>
          <p:cNvSpPr>
            <a:spLocks noGrp="1" noChangeArrowheads="1"/>
          </p:cNvSpPr>
          <p:nvPr>
            <p:ph type="title"/>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1507" name="Content Placeholder 2">
            <a:extLst>
              <a:ext uri="{FF2B5EF4-FFF2-40B4-BE49-F238E27FC236}">
                <a16:creationId xmlns:a16="http://schemas.microsoft.com/office/drawing/2014/main" id="{777616D4-21D9-3F9A-116F-F60A03D720BF}"/>
              </a:ext>
            </a:extLst>
          </p:cNvPr>
          <p:cNvSpPr>
            <a:spLocks noGrp="1" noChangeArrowheads="1"/>
          </p:cNvSpPr>
          <p:nvPr>
            <p:ph idx="1"/>
          </p:nvPr>
        </p:nvSpPr>
        <p:spPr bwMode="auto">
          <a:xfrm>
            <a:off x="838200" y="1530350"/>
            <a:ext cx="10515600" cy="4962525"/>
          </a:xfrm>
        </p:spPr>
        <p:txBody>
          <a:bodyPr vert="horz" wrap="square" lIns="91440" tIns="45720" rIns="91440" bIns="45720" numCol="1" anchor="t" anchorCtr="0" compatLnSpc="1">
            <a:prstTxWarp prst="textNoShape">
              <a:avLst/>
            </a:prstTxWarp>
          </a:bodyPr>
          <a:lstStyle/>
          <a:p>
            <a:pPr lvl="1">
              <a:defRPr/>
            </a:pPr>
            <a:r>
              <a:rPr lang="en-US" altLang="en-US" dirty="0"/>
              <a:t>Subpriority b - Enrolled on or after 6-15-09, whose income exceeds the current VA national income limits or VA national geographic income limits by 10% or less veterans eligible for enrollment: nonservice-connected and: </a:t>
            </a:r>
          </a:p>
          <a:p>
            <a:pPr marL="457200" lvl="1" indent="0">
              <a:buFont typeface="Arial" panose="020B0604020202020204" pitchFamily="34" charset="0"/>
              <a:buNone/>
              <a:defRPr/>
            </a:pPr>
            <a:endParaRPr lang="en-US" altLang="en-US" sz="1000" dirty="0"/>
          </a:p>
          <a:p>
            <a:pPr lvl="1">
              <a:defRPr/>
            </a:pPr>
            <a:r>
              <a:rPr lang="en-US" altLang="en-US" dirty="0"/>
              <a:t>Subpriority c - Enrolled as of 1-16-03, and who remained enrolled since that date and/or placed in this </a:t>
            </a:r>
            <a:r>
              <a:rPr lang="en-US" altLang="en-US" dirty="0" err="1"/>
              <a:t>subpriority</a:t>
            </a:r>
            <a:r>
              <a:rPr lang="en-US" altLang="en-US" dirty="0"/>
              <a:t> due to changed eligibility status</a:t>
            </a:r>
          </a:p>
          <a:p>
            <a:pPr lvl="1">
              <a:defRPr/>
            </a:pPr>
            <a:endParaRPr lang="en-US" altLang="en-US" sz="1000" dirty="0"/>
          </a:p>
          <a:p>
            <a:pPr lvl="1">
              <a:defRPr/>
            </a:pPr>
            <a:r>
              <a:rPr lang="en-US" altLang="en-US" dirty="0"/>
              <a:t>Subpriority d - enrolled on or after 6-15-09 whose income exceeds the current VA national income limits or VA national geographic income limits by 10 % or less </a:t>
            </a:r>
          </a:p>
          <a:p>
            <a:pPr lvl="1">
              <a:defRPr/>
            </a:pPr>
            <a:endParaRPr lang="en-US" altLang="en-US" dirty="0"/>
          </a:p>
        </p:txBody>
      </p:sp>
      <p:sp>
        <p:nvSpPr>
          <p:cNvPr id="2" name="Slide Number Placeholder 1">
            <a:extLst>
              <a:ext uri="{FF2B5EF4-FFF2-40B4-BE49-F238E27FC236}">
                <a16:creationId xmlns:a16="http://schemas.microsoft.com/office/drawing/2014/main" id="{EF1C43EF-D04F-58D8-FB36-621B185F0B9A}"/>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B546FA1-2B4A-4BAE-AD11-3D1C870BA835}"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B63C9D06-E2DA-7DFB-6A89-26FC7313068C}"/>
              </a:ext>
            </a:extLst>
          </p:cNvPr>
          <p:cNvSpPr>
            <a:spLocks noGrp="1" noChangeArrowheads="1"/>
          </p:cNvSpPr>
          <p:nvPr>
            <p:ph type="title"/>
          </p:nvPr>
        </p:nvSpPr>
        <p:spPr bwMode="auto">
          <a:xfrm>
            <a:off x="0" y="511175"/>
            <a:ext cx="7002463" cy="7143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2531" name="Content Placeholder 2">
            <a:extLst>
              <a:ext uri="{FF2B5EF4-FFF2-40B4-BE49-F238E27FC236}">
                <a16:creationId xmlns:a16="http://schemas.microsoft.com/office/drawing/2014/main" id="{6071ED7B-9FFD-382D-9422-D5B54829538A}"/>
              </a:ext>
            </a:extLst>
          </p:cNvPr>
          <p:cNvSpPr>
            <a:spLocks noGrp="1" noChangeArrowheads="1"/>
          </p:cNvSpPr>
          <p:nvPr>
            <p:ph idx="1"/>
          </p:nvPr>
        </p:nvSpPr>
        <p:spPr bwMode="auto"/>
        <p:txBody>
          <a:bodyPr vert="horz" wrap="square" lIns="91440" tIns="45720" rIns="91440" bIns="45720" numCol="1" anchor="t" anchorCtr="0" compatLnSpc="1">
            <a:prstTxWarp prst="textNoShape">
              <a:avLst/>
            </a:prstTxWarp>
          </a:bodyPr>
          <a:lstStyle/>
          <a:p>
            <a:pPr marL="457200" lvl="1" indent="0">
              <a:buFont typeface="Arial" panose="020B0604020202020204" pitchFamily="34" charset="0"/>
              <a:buNone/>
              <a:defRPr/>
            </a:pPr>
            <a:endParaRPr lang="en-US" altLang="en-US" dirty="0"/>
          </a:p>
          <a:p>
            <a:pPr marL="0" indent="0">
              <a:buFont typeface="Arial" panose="020B0604020202020204" pitchFamily="34" charset="0"/>
              <a:buNone/>
              <a:defRPr/>
            </a:pPr>
            <a:r>
              <a:rPr lang="en-US" altLang="en-US" dirty="0"/>
              <a:t>Veterans NOT eligible for enrollment: Veterans not meeting the previous (a,b,c,d) criteria:</a:t>
            </a:r>
          </a:p>
          <a:p>
            <a:pPr lvl="1">
              <a:defRPr/>
            </a:pPr>
            <a:r>
              <a:rPr lang="en-US" altLang="en-US" dirty="0"/>
              <a:t>Subpriority e - </a:t>
            </a:r>
            <a:r>
              <a:rPr lang="en-US" altLang="en-US" dirty="0" err="1"/>
              <a:t>noncompensable</a:t>
            </a:r>
            <a:r>
              <a:rPr lang="en-US" altLang="en-US" dirty="0"/>
              <a:t> 0% service-connected (eligible for care of their service-connected condition only). </a:t>
            </a:r>
          </a:p>
          <a:p>
            <a:pPr lvl="1">
              <a:defRPr/>
            </a:pPr>
            <a:r>
              <a:rPr lang="en-US" altLang="en-US" dirty="0"/>
              <a:t>Subpriority f - nonservice-connected.</a:t>
            </a:r>
          </a:p>
        </p:txBody>
      </p:sp>
      <p:sp>
        <p:nvSpPr>
          <p:cNvPr id="2" name="Slide Number Placeholder 1">
            <a:extLst>
              <a:ext uri="{FF2B5EF4-FFF2-40B4-BE49-F238E27FC236}">
                <a16:creationId xmlns:a16="http://schemas.microsoft.com/office/drawing/2014/main" id="{1AD12FDB-27B3-B2A4-7404-E16FD1E8969B}"/>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B05C599-CACE-4F2C-A869-671C64B9C98C}"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a:extLst>
              <a:ext uri="{FF2B5EF4-FFF2-40B4-BE49-F238E27FC236}">
                <a16:creationId xmlns:a16="http://schemas.microsoft.com/office/drawing/2014/main" id="{07746C68-8C2C-4F2B-23C6-833204D1AE96}"/>
              </a:ext>
            </a:extLst>
          </p:cNvPr>
          <p:cNvSpPr>
            <a:spLocks noGrp="1" noChangeArrowheads="1"/>
          </p:cNvSpPr>
          <p:nvPr>
            <p:ph type="title"/>
          </p:nvPr>
        </p:nvSpPr>
        <p:spPr bwMode="auto">
          <a:xfrm>
            <a:off x="0" y="615950"/>
            <a:ext cx="7046913" cy="617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Veterans Health Care (continued)</a:t>
            </a:r>
          </a:p>
        </p:txBody>
      </p:sp>
      <p:sp>
        <p:nvSpPr>
          <p:cNvPr id="27651" name="Content Placeholder 2">
            <a:extLst>
              <a:ext uri="{FF2B5EF4-FFF2-40B4-BE49-F238E27FC236}">
                <a16:creationId xmlns:a16="http://schemas.microsoft.com/office/drawing/2014/main" id="{7F4444F0-246A-CECB-51F9-8E373BA2CB4D}"/>
              </a:ext>
            </a:extLst>
          </p:cNvPr>
          <p:cNvSpPr>
            <a:spLocks noGrp="1" noChangeArrowheads="1"/>
          </p:cNvSpPr>
          <p:nvPr>
            <p:ph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a:t>Dental care</a:t>
            </a:r>
          </a:p>
          <a:p>
            <a:pPr lvl="1"/>
            <a:r>
              <a:rPr lang="en-US" altLang="en-US"/>
              <a:t>Eligibility based on “classes” not “categories – not same as for most other VHA medical benefits (see </a:t>
            </a:r>
            <a:r>
              <a:rPr lang="en-US" altLang="en-US">
                <a:hlinkClick r:id="rId2"/>
              </a:rPr>
              <a:t>www.va.gov/healthbenefits</a:t>
            </a:r>
            <a:r>
              <a:rPr lang="en-US" altLang="en-US"/>
              <a:t> for definitions of the various classes</a:t>
            </a:r>
          </a:p>
          <a:p>
            <a:pPr lvl="1"/>
            <a:r>
              <a:rPr lang="en-US" altLang="en-US"/>
              <a:t>Classes I, IIA, IIC, IV eligible for dental to maintain/restore oral health and masticatory function including repeat care</a:t>
            </a:r>
          </a:p>
          <a:p>
            <a:pPr lvl="1"/>
            <a:r>
              <a:rPr lang="en-US" altLang="en-US"/>
              <a:t>Some of the other classes have time and service limitations</a:t>
            </a:r>
          </a:p>
          <a:p>
            <a:pPr lvl="1"/>
            <a:r>
              <a:rPr lang="en-US" altLang="en-US"/>
              <a:t>Inpatient dental care services determined to be essential to management of patient’s medical condition under active treatment</a:t>
            </a:r>
          </a:p>
        </p:txBody>
      </p:sp>
      <p:sp>
        <p:nvSpPr>
          <p:cNvPr id="2" name="Slide Number Placeholder 1">
            <a:extLst>
              <a:ext uri="{FF2B5EF4-FFF2-40B4-BE49-F238E27FC236}">
                <a16:creationId xmlns:a16="http://schemas.microsoft.com/office/drawing/2014/main" id="{6BA330D6-6CA8-3268-A7AE-A421E76AD385}"/>
              </a:ext>
            </a:extLst>
          </p:cNvPr>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5155CFB-7B21-423F-8CBA-7529CDC54D68}" type="slidenum">
              <a:rPr kumimoji="0" lang="en-US" altLang="en-US" sz="2400" b="0" i="0" u="none" strike="noStrike" kern="1200" cap="none" spc="0" normalizeH="0" baseline="0" noProof="0" smtClean="0">
                <a:ln>
                  <a:noFill/>
                </a:ln>
                <a:solidFill>
                  <a:srgbClr val="898989"/>
                </a:solidFill>
                <a:effectLst/>
                <a:uLnTx/>
                <a:uFillTx/>
                <a:latin typeface="Times New Roman"/>
                <a:ea typeface="+mn-ea"/>
                <a:cs typeface="Times New Roman" panose="02020603050405020304" pitchFamily="18" charset="0"/>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altLang="en-US" sz="2400" b="0" i="0" u="none" strike="noStrike" kern="1200" cap="none" spc="0" normalizeH="0" baseline="0" noProof="0" dirty="0">
              <a:ln>
                <a:noFill/>
              </a:ln>
              <a:solidFill>
                <a:srgbClr val="898989"/>
              </a:solidFill>
              <a:effectLst/>
              <a:uLnTx/>
              <a:uFillTx/>
              <a:latin typeface="Times New Roman"/>
              <a:ea typeface="+mn-ea"/>
              <a:cs typeface="Times New Roman" panose="02020603050405020304" pitchFamily="18" charset="0"/>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q6TFT3H0TNevVMM4QryAS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IrLC5xQ3QB.wmD4ZkfTmB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EqNpGyHPRgmPcMgzYNCb.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F3Os9IHqSZuzl5yQO9zgf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aOLKF2QXRKeMDLsebjrOC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9RA.z9TCW2.XFHN4OEF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3&quot;/&gt;&lt;lineCharCount val=&quot;2&quot;/&gt;&lt;lineCharCount val=&quot;10&quot;/&gt;&lt;lineCharCount val=&quot;2&quot;/&gt;&lt;lineCharCount val=&quot;7&quot;/&gt;&lt;lineCharCount val=&quot;2&quot;/&gt;&lt;lineCharCount val=&quot;11&quot;/&gt;&lt;lineCharCount val=&quot;16&quot;/&gt;&lt;/TableIndex&gt;&lt;/ShapeTextInfo&gt;"/>
  <p:tag name="HTML_SHAPEINFO" val="&lt;ThreeDShapeInfo&gt;&lt;uuid val=&quot;{35521118-DC6F-419D-B41C-EB4AC656DF39}&quot;/&gt;&lt;isInvalidForFieldText val=&quot;0&quot;/&gt;&lt;Image&gt;&lt;filename val=&quot;C:\Users\User\AppData\Local\Temp\CP31388246834937Session\CPTrustFolder31388246834937\PPTImport31388248695359\data\asimages\{35521118-DC6F-419D-B41C-EB4AC656DF39}_8.png&quot;/&gt;&lt;left val=&quot;47&quot;/&gt;&lt;top val=&quot;247&quot;/&gt;&lt;width val=&quot;865&quot;/&gt;&lt;height val=&quot;334&quot;/&gt;&lt;hasText val=&quot;1&quot;/&gt;&lt;/Image&gt;&lt;/ThreeDShape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quot;/&gt;&lt;/TableIndex&gt;&lt;/ShapeTextInfo&gt;"/>
  <p:tag name="HTML_SHAPEINFO" val="&lt;ThreeDShapeInfo&gt;&lt;uuid val=&quot;{16CA4541-1A26-4449-B065-5EED6F9154DA}&quot;/&gt;&lt;isInvalidForFieldText val=&quot;0&quot;/&gt;&lt;Image&gt;&lt;filename val=&quot;C:\Users\User\AppData\Local\Temp\CP31388246834937Session\CPTrustFolder31388246834937\PPTImport31388248695359\data\asimages\{16CA4541-1A26-4449-B065-5EED6F9154DA}_8.png&quot;/&gt;&lt;left val=&quot;727&quot;/&gt;&lt;top val=&quot;687&quot;/&gt;&lt;width val=&quot;226&quot;/&gt;&lt;height val=&quot;45&quot;/&gt;&lt;hasText val=&quot;1&quot;/&gt;&lt;/Image&gt;&lt;/ThreeDShapeInfo&gt;"/>
</p:tagLst>
</file>

<file path=ppt/tags/tag2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41&quot;/&gt;&lt;lineCharCount val=&quot;10&quot;/&gt;&lt;/TableIndex&gt;&lt;/ShapeTextInfo&gt;"/>
  <p:tag name="HTML_SHAPEINFO" val="&lt;ThreeDShapeInfo&gt;&lt;uuid val=&quot;{27D5BE62-C3BC-4185-822A-1BC9C687259D}&quot;/&gt;&lt;isInvalidForFieldText val=&quot;0&quot;/&gt;&lt;Image&gt;&lt;filename val=&quot;C:\Users\User\AppData\Local\Temp\CP31388246834937Session\CPTrustFolder31388246834937\PPTImport31388248695359\data\asimages\{27D5BE62-C3BC-4185-822A-1BC9C687259D}_8.png&quot;/&gt;&lt;left val=&quot;0&quot;/&gt;&lt;top val=&quot;76&quot;/&gt;&lt;width val=&quot;961&quot;/&gt;&lt;height val=&quot;124&quot;/&gt;&lt;hasText val=&quot;1&quot;/&gt;&lt;/Image&gt;&lt;/ThreeDShapeInfo&gt;"/>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lhpyM4uFQ1O.hFO5rFUkr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T3Uyw2_T1Wj90SPW1vfi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3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2_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1.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_NEW Log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W Logo" id="{E64DD44C-503F-404D-A60E-09A17B832FB2}" vid="{B0259543-7EB3-4E03-9C87-69B5A069E269}"/>
    </a:ext>
  </a:extLst>
</a:theme>
</file>

<file path=ppt/theme/theme14.xml><?xml version="1.0" encoding="utf-8"?>
<a:theme xmlns:a="http://schemas.openxmlformats.org/drawingml/2006/main" name="2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15.xml><?xml version="1.0" encoding="utf-8"?>
<a:theme xmlns:a="http://schemas.openxmlformats.org/drawingml/2006/main" name="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6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_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2_POI_THEME_TEMPLATE_DESIGN">
  <a:themeElements>
    <a:clrScheme name="POI_THEME_TEMPLATE_DESIGN">
      <a:dk1>
        <a:srgbClr val="000000"/>
      </a:dk1>
      <a:lt1>
        <a:srgbClr val="FFFFFF"/>
      </a:lt1>
      <a:dk2>
        <a:srgbClr val="000000"/>
      </a:dk2>
      <a:lt2>
        <a:srgbClr val="808080"/>
      </a:lt2>
      <a:accent1>
        <a:srgbClr val="00CC99"/>
      </a:accent1>
      <a:accent2>
        <a:srgbClr val="3333CC"/>
      </a:accent2>
      <a:accent3>
        <a:srgbClr val="FFFFFF"/>
      </a:accent3>
      <a:accent4>
        <a:srgbClr val="00CC99"/>
      </a:accent4>
      <a:accent5>
        <a:srgbClr val="3333CC"/>
      </a:accent5>
      <a:accent6>
        <a:srgbClr val="FFFFFF"/>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myVA">
      <a:dk1>
        <a:srgbClr val="000000"/>
      </a:dk1>
      <a:lt1>
        <a:sysClr val="window" lastClr="FFFFFF"/>
      </a:lt1>
      <a:dk2>
        <a:srgbClr val="003F72"/>
      </a:dk2>
      <a:lt2>
        <a:srgbClr val="EEECE1"/>
      </a:lt2>
      <a:accent1>
        <a:srgbClr val="C62630"/>
      </a:accent1>
      <a:accent2>
        <a:srgbClr val="0083BE"/>
      </a:accent2>
      <a:accent3>
        <a:srgbClr val="F3CF45"/>
      </a:accent3>
      <a:accent4>
        <a:srgbClr val="F7955B"/>
      </a:accent4>
      <a:accent5>
        <a:srgbClr val="839097"/>
      </a:accent5>
      <a:accent6>
        <a:srgbClr val="DCDDDE"/>
      </a:accent6>
      <a:hlink>
        <a:srgbClr val="C2B48F"/>
      </a:hlink>
      <a:folHlink>
        <a:srgbClr val="A3A86B"/>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VHA Primary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HA Primary Template  -  Read-Only" id="{10DFCCDE-E1F8-401A-99FE-FDE939572516}" vid="{F206315E-B5A9-4056-97D1-502A71C821EA}"/>
    </a:ext>
  </a:extLst>
</a:theme>
</file>

<file path=ppt/theme/theme4.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5.xml><?xml version="1.0" encoding="utf-8"?>
<a:theme xmlns:a="http://schemas.openxmlformats.org/drawingml/2006/main" name="1_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Custom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_Office Theme">
  <a:themeElements>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Office Theme">
      <a:majorFont>
        <a:latin typeface="Times New Roman"/>
        <a:ea typeface=""/>
        <a:cs typeface="Arial"/>
      </a:majorFont>
      <a:minorFont>
        <a:latin typeface="Times New Roman"/>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ppt/theme/themeOverride2.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ppt/theme/themeOverride3.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ppt/theme/themeOverride4.xml><?xml version="1.0" encoding="utf-8"?>
<a:themeOverride xmlns:a="http://schemas.openxmlformats.org/drawingml/2006/main">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5.xml><?xml version="1.0" encoding="utf-8"?>
<a:themeOverride xmlns:a="http://schemas.openxmlformats.org/drawingml/2006/main">
  <a:clrScheme name="Office Theme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themeOverride>
</file>

<file path=ppt/theme/themeOverride6.xml><?xml version="1.0" encoding="utf-8"?>
<a:themeOverride xmlns:a="http://schemas.openxmlformats.org/drawingml/2006/main">
  <a:clrScheme name="">
    <a:dk1>
      <a:srgbClr val="000000"/>
    </a:dk1>
    <a:lt1>
      <a:srgbClr val="FFFFFF"/>
    </a:lt1>
    <a:dk2>
      <a:srgbClr val="44546A"/>
    </a:dk2>
    <a:lt2>
      <a:srgbClr val="E7E6E6"/>
    </a:lt2>
    <a:accent1>
      <a:srgbClr val="4472C4"/>
    </a:accent1>
    <a:accent2>
      <a:srgbClr val="ED7D31"/>
    </a:accent2>
    <a:accent3>
      <a:srgbClr val="FFFFFF"/>
    </a:accent3>
    <a:accent4>
      <a:srgbClr val="000000"/>
    </a:accent4>
    <a:accent5>
      <a:srgbClr val="B0BCDE"/>
    </a:accent5>
    <a:accent6>
      <a:srgbClr val="D7712B"/>
    </a:accent6>
    <a:hlink>
      <a:srgbClr val="0563C1"/>
    </a:hlink>
    <a:folHlink>
      <a:srgbClr val="954F72"/>
    </a:folHlink>
  </a:clrScheme>
</a:themeOverride>
</file>

<file path=docMetadata/LabelInfo.xml><?xml version="1.0" encoding="utf-8"?>
<clbl:labelList xmlns:clbl="http://schemas.microsoft.com/office/2020/mipLabelMetadata">
  <clbl:label id="{40f5b659-45e0-406d-ada9-08e0b284cfc4}" enabled="1" method="Standard" siteId="{e95f1b23-abaf-45ee-821d-b7ab251ab3bf}" contentBits="0" removed="0"/>
</clbl:labelList>
</file>

<file path=docProps/app.xml><?xml version="1.0" encoding="utf-8"?>
<Properties xmlns="http://schemas.openxmlformats.org/officeDocument/2006/extended-properties" xmlns:vt="http://schemas.openxmlformats.org/officeDocument/2006/docPropsVTypes">
  <TotalTime>9340</TotalTime>
  <Words>38466</Words>
  <Application>Microsoft Office PowerPoint</Application>
  <PresentationFormat>Widescreen</PresentationFormat>
  <Paragraphs>4364</Paragraphs>
  <Slides>513</Slides>
  <Notes>247</Notes>
  <HiddenSlides>0</HiddenSlides>
  <MMClips>0</MMClips>
  <ScaleCrop>false</ScaleCrop>
  <HeadingPairs>
    <vt:vector size="8" baseType="variant">
      <vt:variant>
        <vt:lpstr>Fonts Used</vt:lpstr>
      </vt:variant>
      <vt:variant>
        <vt:i4>24</vt:i4>
      </vt:variant>
      <vt:variant>
        <vt:lpstr>Theme</vt:lpstr>
      </vt:variant>
      <vt:variant>
        <vt:i4>18</vt:i4>
      </vt:variant>
      <vt:variant>
        <vt:lpstr>Embedded OLE Servers</vt:lpstr>
      </vt:variant>
      <vt:variant>
        <vt:i4>1</vt:i4>
      </vt:variant>
      <vt:variant>
        <vt:lpstr>Slide Titles</vt:lpstr>
      </vt:variant>
      <vt:variant>
        <vt:i4>513</vt:i4>
      </vt:variant>
    </vt:vector>
  </HeadingPairs>
  <TitlesOfParts>
    <vt:vector size="556" baseType="lpstr">
      <vt:lpstr>.AppleSystemUIFont</vt:lpstr>
      <vt:lpstr>Aptos</vt:lpstr>
      <vt:lpstr>Aptos Display</vt:lpstr>
      <vt:lpstr>arial</vt:lpstr>
      <vt:lpstr>arial</vt:lpstr>
      <vt:lpstr>Arial Nova</vt:lpstr>
      <vt:lpstr>Calibri</vt:lpstr>
      <vt:lpstr>Calibri Light</vt:lpstr>
      <vt:lpstr>CambriaMath</vt:lpstr>
      <vt:lpstr>Corbel</vt:lpstr>
      <vt:lpstr>Courier New</vt:lpstr>
      <vt:lpstr>Gadugi</vt:lpstr>
      <vt:lpstr>Georgia</vt:lpstr>
      <vt:lpstr>Google Sans</vt:lpstr>
      <vt:lpstr>Helvetica Neue</vt:lpstr>
      <vt:lpstr>Myriad Pro</vt:lpstr>
      <vt:lpstr>Segoe UI</vt:lpstr>
      <vt:lpstr>Source Sans Pro Web</vt:lpstr>
      <vt:lpstr>Tahoma</vt:lpstr>
      <vt:lpstr>Times New Roman</vt:lpstr>
      <vt:lpstr>Tw Cen MT</vt:lpstr>
      <vt:lpstr>Wingdings</vt:lpstr>
      <vt:lpstr>Wingdings 2</vt:lpstr>
      <vt:lpstr>Wingdings 3</vt:lpstr>
      <vt:lpstr>3_Office Theme</vt:lpstr>
      <vt:lpstr>4_Office Theme</vt:lpstr>
      <vt:lpstr>VHA Primary Template</vt:lpstr>
      <vt:lpstr>Office 2013 - 2022 Theme</vt:lpstr>
      <vt:lpstr>1_Office 2013 - 2022 Theme</vt:lpstr>
      <vt:lpstr>Custom Design</vt:lpstr>
      <vt:lpstr>Office Theme</vt:lpstr>
      <vt:lpstr>1_Custom Design</vt:lpstr>
      <vt:lpstr>1_Office Theme</vt:lpstr>
      <vt:lpstr>2_Office Theme</vt:lpstr>
      <vt:lpstr>5_Office Theme</vt:lpstr>
      <vt:lpstr>2_Custom Design</vt:lpstr>
      <vt:lpstr>1_NEW Logo</vt:lpstr>
      <vt:lpstr>2_Office 2013 - 2022 Theme</vt:lpstr>
      <vt:lpstr>POI_THEME_TEMPLATE_DESIGN</vt:lpstr>
      <vt:lpstr>6_Office Theme</vt:lpstr>
      <vt:lpstr>1_POI_THEME_TEMPLATE_DESIGN</vt:lpstr>
      <vt:lpstr>2_POI_THEME_TEMPLATE_DESIGN</vt:lpstr>
      <vt:lpstr>think-cell Slide</vt:lpstr>
      <vt:lpstr>PowerPoint Presentation</vt:lpstr>
      <vt:lpstr>PowerPoint Presentation</vt:lpstr>
      <vt:lpstr>PowerPoint Presentation</vt:lpstr>
      <vt:lpstr>PowerPoint Presentation</vt:lpstr>
      <vt:lpstr>PowerPoint Presentation</vt:lpstr>
      <vt:lpstr> </vt:lpstr>
      <vt:lpstr>Who Are We?</vt:lpstr>
      <vt:lpstr>CMV Legislative Highlights</vt:lpstr>
      <vt:lpstr>Mission and Vision</vt:lpstr>
      <vt:lpstr>Organizational Chart</vt:lpstr>
      <vt:lpstr>Shift in Veteran Demographics</vt:lpstr>
      <vt:lpstr>CMV Focus Areas</vt:lpstr>
      <vt:lpstr>CMV Updates</vt:lpstr>
      <vt:lpstr>Outreach, Engagement and Collaboration</vt:lpstr>
      <vt:lpstr>Connect with CMV </vt:lpstr>
      <vt:lpstr>VA Debt Management Center (DMC)</vt:lpstr>
      <vt:lpstr>Agenda</vt:lpstr>
      <vt:lpstr>Organization Chart</vt:lpstr>
      <vt:lpstr>DMC Mission</vt:lpstr>
      <vt:lpstr>Debt Establishment</vt:lpstr>
      <vt:lpstr>Debt Establishment</vt:lpstr>
      <vt:lpstr>Collection Process</vt:lpstr>
      <vt:lpstr>Relief, Resolution, and Referrals</vt:lpstr>
      <vt:lpstr>Letter Example: No Automated Plan </vt:lpstr>
      <vt:lpstr>Letter Example: Automatic 36 month</vt:lpstr>
      <vt:lpstr>FAQ: What makes a “good” waiver request?</vt:lpstr>
      <vt:lpstr>FAQ: How to Appeal a Waiver Decision ?</vt:lpstr>
      <vt:lpstr>Appealing a Waiver Decision continued</vt:lpstr>
      <vt:lpstr>VA Debt Portal for Veterans</vt:lpstr>
      <vt:lpstr>Ask VA (AVA)- DMC Tips</vt:lpstr>
      <vt:lpstr>AVA- DMC Tips</vt:lpstr>
      <vt:lpstr>AVA- DMC Tips</vt:lpstr>
      <vt:lpstr>What if Payment is not Made?</vt:lpstr>
      <vt:lpstr>VHA Debts</vt:lpstr>
      <vt:lpstr>At Risk Veterans</vt:lpstr>
      <vt:lpstr>Become a Debt Superstar (Contact DMC)</vt:lpstr>
      <vt:lpstr>What would you do?</vt:lpstr>
      <vt:lpstr>DMC Presentation Survey</vt:lpstr>
      <vt:lpstr>PowerPoint Presentation</vt:lpstr>
      <vt:lpstr>Pay in Full</vt:lpstr>
      <vt:lpstr>Withholding VA Benefits</vt:lpstr>
      <vt:lpstr>Compromise</vt:lpstr>
      <vt:lpstr>Waiver</vt:lpstr>
      <vt:lpstr>Dispute</vt:lpstr>
      <vt:lpstr>Temporary Suspension</vt:lpstr>
      <vt:lpstr>FAQ: What happens when a debtor dies?</vt:lpstr>
      <vt:lpstr>Federal Debt Collection Laws</vt:lpstr>
      <vt:lpstr>PowerPoint Presentation</vt:lpstr>
      <vt:lpstr>The VFW and Politics</vt:lpstr>
      <vt:lpstr>Political Activities</vt:lpstr>
      <vt:lpstr>Political Activities</vt:lpstr>
      <vt:lpstr>PowerPoint Presentation</vt:lpstr>
      <vt:lpstr>PowerPoint Presentation</vt:lpstr>
      <vt:lpstr>What is CHAMPVA</vt:lpstr>
      <vt:lpstr>PowerPoint Presentation</vt:lpstr>
      <vt:lpstr>What is CHAMPVA</vt:lpstr>
      <vt:lpstr>Basics of ChampVA </vt:lpstr>
      <vt:lpstr>Eligibility for CHAMPVA</vt:lpstr>
      <vt:lpstr>How to Apply for CHAMPVA</vt:lpstr>
      <vt:lpstr>How to Apply for CHAMPVA</vt:lpstr>
      <vt:lpstr>How to Apply for ChampVA</vt:lpstr>
      <vt:lpstr>Benefits and Services</vt:lpstr>
      <vt:lpstr>CHAMPVA and Medicare</vt:lpstr>
      <vt:lpstr>CHAMPVA Contact</vt:lpstr>
      <vt:lpstr>Resources</vt:lpstr>
      <vt:lpstr>PowerPoint Presentation</vt:lpstr>
      <vt:lpstr>VA Caregiver Programs</vt:lpstr>
      <vt:lpstr>Caregiver Program Comparison</vt:lpstr>
      <vt:lpstr>PCAFC Criteria for Eligibility</vt:lpstr>
      <vt:lpstr>PCAFC Criteria for Eligibility</vt:lpstr>
      <vt:lpstr>Qualifying Care for Veteran  </vt:lpstr>
      <vt:lpstr>How to Apply</vt:lpstr>
      <vt:lpstr>Benefits for the Veteran in PCAFC</vt:lpstr>
      <vt:lpstr>Benefits for the Caregiver in PCAFC</vt:lpstr>
      <vt:lpstr>Misconceptions of PCAFC</vt:lpstr>
      <vt:lpstr>How to appeal a negative decision</vt:lpstr>
      <vt:lpstr>Resources</vt:lpstr>
      <vt:lpstr>Final Thoughts</vt:lpstr>
      <vt:lpstr>PowerPoint Presentation</vt:lpstr>
      <vt:lpstr>PowerPoint Presentation</vt:lpstr>
      <vt:lpstr>ANCILLARY BENEFITS</vt:lpstr>
      <vt:lpstr>ANCILLARY BENEFITS</vt:lpstr>
      <vt:lpstr>Objectives</vt:lpstr>
      <vt:lpstr>VETERAN READINESS AND EMPLOYMENT (VR&amp;E)</vt:lpstr>
      <vt:lpstr>VETERAN READINESS AND EMPLOYMENT (VR&amp;E)</vt:lpstr>
      <vt:lpstr>VETERAN READINESS AND EMPLOYMENT (VR&amp;E)</vt:lpstr>
      <vt:lpstr>Dependents Educational Allowance  (DEA) (Chapter 35)</vt:lpstr>
      <vt:lpstr>DEA (continued)</vt:lpstr>
      <vt:lpstr>DEA (continued)</vt:lpstr>
      <vt:lpstr>Veterans Health Care</vt:lpstr>
      <vt:lpstr>Veterans Health Care (continued)</vt:lpstr>
      <vt:lpstr>Veterans Health Care (continued)</vt:lpstr>
      <vt:lpstr>Veterans Health Care (continued)</vt:lpstr>
      <vt:lpstr>Veterans Health Care (continued)</vt:lpstr>
      <vt:lpstr>Veterans Health Care (continued)</vt:lpstr>
      <vt:lpstr>Veterans Health Care (continued)</vt:lpstr>
      <vt:lpstr>Veterans Health Care (continued)</vt:lpstr>
      <vt:lpstr>Veterans Health Care (continued)</vt:lpstr>
      <vt:lpstr>Veterans Health Care (continued)</vt:lpstr>
      <vt:lpstr>Veterans Health Care (continued)</vt:lpstr>
      <vt:lpstr>PowerPoint Presentation</vt:lpstr>
      <vt:lpstr>Clothing Allowance (continued)</vt:lpstr>
      <vt:lpstr>Clothing Allowance (continued)</vt:lpstr>
      <vt:lpstr>PowerPoint Presentation</vt:lpstr>
      <vt:lpstr>Prosthetics </vt:lpstr>
      <vt:lpstr>Prosthetics (continued)</vt:lpstr>
      <vt:lpstr>Automobile Allowances</vt:lpstr>
      <vt:lpstr>AUTOMOBILE  ALLOWANCE (continued)</vt:lpstr>
      <vt:lpstr>AUTOMOBILE  ALLOWANCE (continued)</vt:lpstr>
      <vt:lpstr>AUTOMOBILE  ALLOWANCE (continued)</vt:lpstr>
      <vt:lpstr>ADAPTIVE EQUIPMENT ALLOWANCE</vt:lpstr>
      <vt:lpstr>ADAPTIVE EQUIPMENT ALLOWANCE (continued)</vt:lpstr>
      <vt:lpstr>ADAPTIVE EQUIPMENT ALLOWANCE (continued)</vt:lpstr>
      <vt:lpstr>ADAPTIVE EQUIPMENT ELIGIBILITY</vt:lpstr>
      <vt:lpstr>ADAPTIVE EQUIPMENT ELIGIBILITY</vt:lpstr>
      <vt:lpstr>Home Improvements and Structural Alterations (HISA)</vt:lpstr>
      <vt:lpstr>HISA (continued)</vt:lpstr>
      <vt:lpstr>HISA (continued)</vt:lpstr>
      <vt:lpstr>HISA (continued)</vt:lpstr>
      <vt:lpstr>Specially Adapted Housing Grant  (SAH)</vt:lpstr>
      <vt:lpstr>SAH (continued)</vt:lpstr>
      <vt:lpstr>PowerPoint Presentation</vt:lpstr>
      <vt:lpstr>SAH (continued)</vt:lpstr>
      <vt:lpstr>SPECIAL HOME ADAPTATION </vt:lpstr>
      <vt:lpstr>PowerPoint Presentation</vt:lpstr>
      <vt:lpstr>SAH, SHA, &amp; TRA PROCEDURES</vt:lpstr>
      <vt:lpstr>SAH, SHA, &amp; TRA PROCEDURES</vt:lpstr>
      <vt:lpstr>VA HOME LOAN GUARANTY FUNDING FEES</vt:lpstr>
      <vt:lpstr>VA HOME LOAN GUARANTY FUNDING FEES (continued)</vt:lpstr>
      <vt:lpstr>VA HOME LOAN GUARANTY FUNDING FEES (continued)</vt:lpstr>
      <vt:lpstr>Insurance</vt:lpstr>
      <vt:lpstr>Insurance (continued)</vt:lpstr>
      <vt:lpstr>Insurance (continued)</vt:lpstr>
      <vt:lpstr>Insurance (continued)</vt:lpstr>
      <vt:lpstr>Insurance (continued)</vt:lpstr>
      <vt:lpstr>Insurance (continued)</vt:lpstr>
      <vt:lpstr>Insurance (continued)</vt:lpstr>
      <vt:lpstr>Insurance (continued)</vt:lpstr>
      <vt:lpstr>Insurance (continued)</vt:lpstr>
      <vt:lpstr>Insurance (continued)</vt:lpstr>
      <vt:lpstr>Insurance (continued)</vt:lpstr>
      <vt:lpstr>Service Dogs</vt:lpstr>
      <vt:lpstr>Service Dog (continued)</vt:lpstr>
      <vt:lpstr>Service Dogs (continued)</vt:lpstr>
      <vt:lpstr>Service Dogs (continued)</vt:lpstr>
      <vt:lpstr>Application Process</vt:lpstr>
      <vt:lpstr>Application Process</vt:lpstr>
      <vt:lpstr>Application Process</vt:lpstr>
      <vt:lpstr>Responsibilities of the Veteran</vt:lpstr>
      <vt:lpstr>Civil Service Preference</vt:lpstr>
      <vt:lpstr>Civil Service Preference (continued)</vt:lpstr>
      <vt:lpstr>Civil Service Preference (continued)</vt:lpstr>
      <vt:lpstr>Civil Service Preference (continued)</vt:lpstr>
      <vt:lpstr>Civil Service Preference (continued)</vt:lpstr>
      <vt:lpstr>Civil Service Preference (continued)</vt:lpstr>
      <vt:lpstr>Civil Service Preference (continued)</vt:lpstr>
      <vt:lpstr>Veteran Owned Business</vt:lpstr>
      <vt:lpstr>Veteran Owned Business (continued)</vt:lpstr>
      <vt:lpstr>Veteran Owned Business (continued)  Eligibility:</vt:lpstr>
      <vt:lpstr>Veteran Owned Business (continued)</vt:lpstr>
      <vt:lpstr>Veteran Owned Business (continued)</vt:lpstr>
      <vt:lpstr>Veteran Owned Business (continued)</vt:lpstr>
      <vt:lpstr>Veteran Owned Business (continued)</vt:lpstr>
      <vt:lpstr>Veteran Owned Business (continued)</vt:lpstr>
      <vt:lpstr>Commissary/Exchange Privileges</vt:lpstr>
      <vt:lpstr>Commissary/Exchange Privileges  (continued)</vt:lpstr>
      <vt:lpstr>Commissary/Exchange Privileges  (continued)</vt:lpstr>
      <vt:lpstr>Commissary/Exchange Privileges  (continued)</vt:lpstr>
      <vt:lpstr>Space Available Travel</vt:lpstr>
      <vt:lpstr>Space A Flights</vt:lpstr>
      <vt:lpstr>Space A Flights (continued)</vt:lpstr>
      <vt:lpstr>Space Available Lodgings</vt:lpstr>
      <vt:lpstr>Space Available Lodgings (continued)</vt:lpstr>
      <vt:lpstr>Space Available Lodgings (continued)</vt:lpstr>
      <vt:lpstr>Space Available Lodgings (continued)</vt:lpstr>
      <vt:lpstr>Space Available Travel &amp; Lodging</vt:lpstr>
      <vt:lpstr>Other Benefits</vt:lpstr>
      <vt:lpstr>Appeals process for denial of Ancillary benefits </vt:lpstr>
      <vt:lpstr>Clinical Appeal Process</vt:lpstr>
      <vt:lpstr>Insurance Claims Appeals</vt:lpstr>
      <vt:lpstr>Ancillary Recap</vt:lpstr>
      <vt:lpstr>PowerPoint Presentation</vt:lpstr>
      <vt:lpstr>Why This Matters</vt:lpstr>
      <vt:lpstr>What to expect with End-of-Life Planning</vt:lpstr>
      <vt:lpstr>End-of-life planning</vt:lpstr>
      <vt:lpstr>End-of-life planning</vt:lpstr>
      <vt:lpstr>End-of-life planning</vt:lpstr>
      <vt:lpstr>Burial and Memorial Benefits </vt:lpstr>
      <vt:lpstr>Burial and Memorial Benefits </vt:lpstr>
      <vt:lpstr>Planning Ahead</vt:lpstr>
      <vt:lpstr>Burial Benefits</vt:lpstr>
      <vt:lpstr>Eligibility Requirements</vt:lpstr>
      <vt:lpstr>Eligibility cont’d</vt:lpstr>
      <vt:lpstr>Evidence Requirements</vt:lpstr>
      <vt:lpstr>How to apply for Burial Benefits</vt:lpstr>
      <vt:lpstr>EOL &amp; Burial Recap</vt:lpstr>
      <vt:lpstr>PowerPoint Presentation</vt:lpstr>
      <vt:lpstr>PowerPoint Presentation</vt:lpstr>
      <vt:lpstr>PowerPoint Presentation</vt:lpstr>
      <vt:lpstr>Overview</vt:lpstr>
      <vt:lpstr>Acronyms/Abbreviations</vt:lpstr>
      <vt:lpstr>References: Verifying Veteran Status</vt:lpstr>
      <vt:lpstr>References: Verifying Veteran Status</vt:lpstr>
      <vt:lpstr>PowerPoint Presentation</vt:lpstr>
      <vt:lpstr>Qualifying Service </vt:lpstr>
      <vt:lpstr>Active Service</vt:lpstr>
      <vt:lpstr>Minimum Active-Duty Service</vt:lpstr>
      <vt:lpstr>Active Duty</vt:lpstr>
      <vt:lpstr>Active Duty (Cont’d)</vt:lpstr>
      <vt:lpstr>Ways a National Guard Member or Reserve Member Can Perform “Active Duty”</vt:lpstr>
      <vt:lpstr>Active Duty for Training (ACDUTRA)</vt:lpstr>
      <vt:lpstr>Active Duty for Training (ACDUTRA)  (Cont’d)</vt:lpstr>
      <vt:lpstr>Inactive Duty for Training(INACDUTRA)</vt:lpstr>
      <vt:lpstr>Inactive Duty for Training(INACDUTRA) (Cont’d)</vt:lpstr>
      <vt:lpstr>Service Academies</vt:lpstr>
      <vt:lpstr>Service Academies (Cont’d)</vt:lpstr>
      <vt:lpstr>Reserve Officer Training Corp (ROTC)</vt:lpstr>
      <vt:lpstr>Travel Status</vt:lpstr>
      <vt:lpstr>Travel Status (cont’d)</vt:lpstr>
      <vt:lpstr>Active Guard Reserve (AGR) and Active Duty Support (ADS)</vt:lpstr>
      <vt:lpstr>State Active Duty</vt:lpstr>
      <vt:lpstr>Dual Status Technician</vt:lpstr>
      <vt:lpstr>What’s My Service?</vt:lpstr>
      <vt:lpstr>What’s My Service?</vt:lpstr>
      <vt:lpstr>What’s My Service?</vt:lpstr>
      <vt:lpstr>PowerPoint Presentation</vt:lpstr>
      <vt:lpstr>PowerPoint Presentation</vt:lpstr>
      <vt:lpstr>What’s My Service?</vt:lpstr>
      <vt:lpstr>Part 2 – Next Steps in Claims Processing</vt:lpstr>
      <vt:lpstr>VSO Interview</vt:lpstr>
      <vt:lpstr>Next Steps</vt:lpstr>
      <vt:lpstr>Next Steps</vt:lpstr>
      <vt:lpstr>Next Steps-What Else Do You Need?</vt:lpstr>
      <vt:lpstr>Next Steps-What Else Do You Need?  (cont’d)</vt:lpstr>
      <vt:lpstr>Line of Duty Determinations References (LOD)</vt:lpstr>
      <vt:lpstr>Line of Duty Determinations –Additional Information</vt:lpstr>
      <vt:lpstr>Line of Duty Determinations (Cont’d)</vt:lpstr>
      <vt:lpstr>Line of Duty Determinations –Additional Information</vt:lpstr>
      <vt:lpstr>Scenario #1</vt:lpstr>
      <vt:lpstr>Scenario #2</vt:lpstr>
      <vt:lpstr>Scenario #3</vt:lpstr>
      <vt:lpstr>Scenario #4</vt:lpstr>
      <vt:lpstr>Scenario #5</vt:lpstr>
      <vt:lpstr>Finally, VA Has Made A Decision!!</vt:lpstr>
      <vt:lpstr>Payment Considerations</vt:lpstr>
      <vt:lpstr>References for Types of Military Pay  Adjustments</vt:lpstr>
      <vt:lpstr>VA Disability Benefit Impact – Active Duty </vt:lpstr>
      <vt:lpstr>VA Disability Benefit Impact – Drill Pay</vt:lpstr>
      <vt:lpstr>VA Disability Benefit Impact – Retired Pay</vt:lpstr>
      <vt:lpstr>VA Disability Benefit Impact – Retired Pay</vt:lpstr>
      <vt:lpstr>VA Disability Benefit Impact – Retired Pay Other Considerations</vt:lpstr>
      <vt:lpstr>Resources for Additional Benefits</vt:lpstr>
      <vt:lpstr>Part 3 - Additional Benefits for National  Guard &amp; Reserve</vt:lpstr>
      <vt:lpstr>Life Insurance </vt:lpstr>
      <vt:lpstr>Home Loan </vt:lpstr>
      <vt:lpstr>Health Care </vt:lpstr>
      <vt:lpstr>Education </vt:lpstr>
      <vt:lpstr>Burial </vt:lpstr>
      <vt:lpstr>Vocational Rehabilitation</vt:lpstr>
      <vt:lpstr>Non-Service-Connected Pension</vt:lpstr>
      <vt:lpstr>Questions</vt:lpstr>
      <vt:lpstr>PowerPoint Presentation</vt:lpstr>
      <vt:lpstr>PowerPoint Presentation</vt:lpstr>
      <vt:lpstr>Topics</vt:lpstr>
      <vt:lpstr>Field Operations/Healthcare Policy</vt:lpstr>
      <vt:lpstr>Compensation/Pension Policy</vt:lpstr>
      <vt:lpstr>PowerPoint Presentation</vt:lpstr>
      <vt:lpstr>Lesson Objectives</vt:lpstr>
      <vt:lpstr>What’s New with TVB?</vt:lpstr>
      <vt:lpstr>What’s New with TVB?</vt:lpstr>
      <vt:lpstr>The New Veteran Home Screen</vt:lpstr>
      <vt:lpstr>The New Veteran Home Screen</vt:lpstr>
      <vt:lpstr>Accessing the “Old TVB”</vt:lpstr>
      <vt:lpstr>Uploading Documents</vt:lpstr>
      <vt:lpstr>Uploading Document into TVB</vt:lpstr>
      <vt:lpstr>Submitting a Claim to VA</vt:lpstr>
      <vt:lpstr>Submitting a claim to VA</vt:lpstr>
      <vt:lpstr>Submitting a claim to VA</vt:lpstr>
      <vt:lpstr>Claim Status </vt:lpstr>
      <vt:lpstr>The Claim Home Screen</vt:lpstr>
      <vt:lpstr>Generating A Form</vt:lpstr>
      <vt:lpstr>Generating A Form</vt:lpstr>
      <vt:lpstr>Generating a Form</vt:lpstr>
      <vt:lpstr>Editing The New Form</vt:lpstr>
      <vt:lpstr>Editing The New Form</vt:lpstr>
      <vt:lpstr>Signing The New Form</vt:lpstr>
      <vt:lpstr>Signing the New Form</vt:lpstr>
      <vt:lpstr>Send to VA WARNING</vt:lpstr>
      <vt:lpstr>The Bread Crumb Trail</vt:lpstr>
      <vt:lpstr>Submitting a Claim To VA </vt:lpstr>
      <vt:lpstr>Submitting a Claim To VA </vt:lpstr>
      <vt:lpstr>Submitting a Claim To VA </vt:lpstr>
      <vt:lpstr>Submitting a Claim To VA </vt:lpstr>
      <vt:lpstr>Submitting a Claim To VA </vt:lpstr>
      <vt:lpstr>Claim Package Page</vt:lpstr>
      <vt:lpstr>Viewing the Claim Folder</vt:lpstr>
      <vt:lpstr>Tabs In The Claim Folder</vt:lpstr>
      <vt:lpstr>The Claim Folder</vt:lpstr>
      <vt:lpstr>VA Benefits Claims  </vt:lpstr>
      <vt:lpstr>VA Benefits Claims  </vt:lpstr>
      <vt:lpstr>VA Benefits Log  </vt:lpstr>
      <vt:lpstr>Account Set up</vt:lpstr>
      <vt:lpstr>VA Benefits Claims  </vt:lpstr>
      <vt:lpstr>VA Benefits Claims: Claim Status  </vt:lpstr>
      <vt:lpstr>VA Benefits Claims: Check POA</vt:lpstr>
      <vt:lpstr>VA Benefits Claims:                                   Submitting Forms Directly into VBMS</vt:lpstr>
      <vt:lpstr>VA Benefits Claims:                                   Submitting Forms Directly into VBMS</vt:lpstr>
      <vt:lpstr>VA Benefits Claims:                                   Submitting Forms Directly into VBMS</vt:lpstr>
      <vt:lpstr>Submitting Forms Directly into VBMS POA(21-22)</vt:lpstr>
      <vt:lpstr>Submitting Forms Directly into VBMS POA(21-22)</vt:lpstr>
      <vt:lpstr>Submitting Forms Directly into VBMS POA(21-22)</vt:lpstr>
      <vt:lpstr>Submitting Forms Directly into VBMS         ITF (21-0966)</vt:lpstr>
      <vt:lpstr>Submitting Forms Directly into VBMS         ITF (21-0966)</vt:lpstr>
      <vt:lpstr>Submitting Forms Directly into VBMS            21-526EZ</vt:lpstr>
      <vt:lpstr>PowerPoint Presentation</vt:lpstr>
      <vt:lpstr>PowerPoint Presentation</vt:lpstr>
      <vt:lpstr>Objectives</vt:lpstr>
      <vt:lpstr>What is the M21-1?</vt:lpstr>
      <vt:lpstr>Precedence of VBA Laws, Regulations, and Procedures</vt:lpstr>
      <vt:lpstr>Accessing the M21-1</vt:lpstr>
      <vt:lpstr>Structure of the M21</vt:lpstr>
      <vt:lpstr>PowerPoint Presentation</vt:lpstr>
      <vt:lpstr>Structure of the M21-1(cont.)</vt:lpstr>
      <vt:lpstr>Structure of the M21-1 (cont.)</vt:lpstr>
      <vt:lpstr>Searching the M21-1</vt:lpstr>
      <vt:lpstr>Tips for searching the M21-1</vt:lpstr>
      <vt:lpstr>Can’t find it?</vt:lpstr>
      <vt:lpstr>Let's Try It</vt:lpstr>
      <vt:lpstr>M21-1 Updates</vt:lpstr>
      <vt:lpstr>M21-1 Updates (cont.)</vt:lpstr>
      <vt:lpstr>M21-1 Updates (cont.)</vt:lpstr>
      <vt:lpstr>Most Important Step</vt:lpstr>
      <vt:lpstr>PowerPoint Presentation</vt:lpstr>
      <vt:lpstr>PowerPoint Presentation</vt:lpstr>
      <vt:lpstr>Chart of Periods and Presumptives</vt:lpstr>
      <vt:lpstr>VA Registries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November 2, 1994</vt:lpstr>
      <vt:lpstr>PowerPoint Presentation</vt:lpstr>
      <vt:lpstr>1998</vt:lpstr>
      <vt:lpstr>December 27, 2001</vt:lpstr>
      <vt:lpstr>March 1, 2002</vt:lpstr>
      <vt:lpstr>PowerPoint Presentation</vt:lpstr>
      <vt:lpstr>PowerPoint Presentation</vt:lpstr>
      <vt:lpstr>March 2010</vt:lpstr>
      <vt:lpstr>PowerPoint Presentation</vt:lpstr>
      <vt:lpstr>PowerPoint Presentation</vt:lpstr>
      <vt:lpstr>July 15, 2011</vt:lpstr>
      <vt:lpstr>February 2012</vt:lpstr>
      <vt:lpstr>PowerPoint Presentation</vt:lpstr>
      <vt:lpstr>PowerPoint Presentation</vt:lpstr>
      <vt:lpstr>PowerPoint Presentation</vt:lpstr>
      <vt:lpstr>VA Airborne Hazards and Open Burn Pit  August 5, 2021</vt:lpstr>
      <vt:lpstr>VA Airborne Hazards and Open Burn Pit </vt:lpstr>
      <vt:lpstr>Locations of Burn Pits</vt:lpstr>
      <vt:lpstr>Particulate Matter</vt:lpstr>
      <vt:lpstr>Particulate Matter (continued)</vt:lpstr>
      <vt:lpstr>Particulate Matter (continued)</vt:lpstr>
      <vt:lpstr>Particulate Matter (continued)</vt:lpstr>
      <vt:lpstr>Particulate Matter (continued)</vt:lpstr>
      <vt:lpstr>Presumptive Conditions Based on Particulate Matter Exposure</vt:lpstr>
      <vt:lpstr>PowerPoint Presentation</vt:lpstr>
      <vt:lpstr>August 10, 2022</vt:lpstr>
      <vt:lpstr>The PACT Act Presumptive Areas</vt:lpstr>
      <vt:lpstr>The PACT Act Presumptive Areas</vt:lpstr>
      <vt:lpstr>Development for PACT Act Claims</vt:lpstr>
      <vt:lpstr>Individual longitudinal Exposure Record (ILER)</vt:lpstr>
      <vt:lpstr>Individual longitudinal Exposure Record (ILER)</vt:lpstr>
      <vt:lpstr>Individual longitudinal Exposure Record (ILER)</vt:lpstr>
      <vt:lpstr>Toxic Exposure Risk Activity</vt:lpstr>
      <vt:lpstr>Toxic Exposure</vt:lpstr>
      <vt:lpstr>TERA Exception Job Aid</vt:lpstr>
      <vt:lpstr>TERA Exception Job Aid (continued)</vt:lpstr>
      <vt:lpstr>PowerPoint Presentation</vt:lpstr>
      <vt:lpstr>PowerPoint Presentation</vt:lpstr>
      <vt:lpstr>TERA Exception Job Aid – Malignant conditions (Cancers)</vt:lpstr>
      <vt:lpstr>TERA Exception Job Aid – Malignant conditions (Cancers) continued</vt:lpstr>
      <vt:lpstr>TERA Exception Non-Malignant Conditions</vt:lpstr>
      <vt:lpstr>TERA Exception Non-Malignant Conditions (continued)</vt:lpstr>
      <vt:lpstr>The PACT Act Presumptive conditions                  Gulf War and Post 9/11 Veterans</vt:lpstr>
      <vt:lpstr>Additional PACT Act Guidance</vt:lpstr>
      <vt:lpstr>June 2024</vt:lpstr>
      <vt:lpstr>Effective Dates</vt:lpstr>
      <vt:lpstr>Differences between Gulf War and Pact Act Claims</vt:lpstr>
      <vt:lpstr>References</vt:lpstr>
      <vt:lpstr>References (continued)</vt:lpstr>
      <vt:lpstr>PowerPoint Presentation</vt:lpstr>
      <vt:lpstr>PowerPoint Presentation</vt:lpstr>
      <vt:lpstr>PowerPoint Presentation</vt:lpstr>
      <vt:lpstr>What will be covered</vt:lpstr>
      <vt:lpstr>VA Definition</vt:lpstr>
      <vt:lpstr>Regulation</vt:lpstr>
      <vt:lpstr>Exceptions</vt:lpstr>
      <vt:lpstr>Benefits during Incarceration</vt:lpstr>
      <vt:lpstr>Benefits during Incarceration</vt:lpstr>
      <vt:lpstr>Benefits during Incarceration</vt:lpstr>
      <vt:lpstr>Benefits during Incarceration</vt:lpstr>
      <vt:lpstr>Benefits during Incarceration</vt:lpstr>
      <vt:lpstr>Benefits during Incarceration (SMC)</vt:lpstr>
      <vt:lpstr>Incarceration Calculation</vt:lpstr>
      <vt:lpstr>Regaining Benefits</vt:lpstr>
      <vt:lpstr>Regaining Benefits </vt:lpstr>
      <vt:lpstr>Regaining Benefits </vt:lpstr>
      <vt:lpstr>Apportionment to Dependents</vt:lpstr>
      <vt:lpstr>Apportionment to Dependents </vt:lpstr>
      <vt:lpstr>Apportionment to Dependents  </vt:lpstr>
      <vt:lpstr>General Apportionment Rules</vt:lpstr>
      <vt:lpstr>What may trigger an appeal  </vt:lpstr>
      <vt:lpstr>Appeal Considerations</vt:lpstr>
      <vt:lpstr>PowerPoint Presentation</vt:lpstr>
      <vt:lpstr>PowerPoint Presentation</vt:lpstr>
      <vt:lpstr>Introduction</vt:lpstr>
      <vt:lpstr>Course Objectives</vt:lpstr>
      <vt:lpstr>USC References &amp; Court Cases</vt:lpstr>
      <vt:lpstr>CFR and M21-1 References</vt:lpstr>
      <vt:lpstr>CAVC v CAFC</vt:lpstr>
      <vt:lpstr>McCauley v McDonough (CAVC)</vt:lpstr>
      <vt:lpstr>McCauley v McDonough (CAVC)</vt:lpstr>
      <vt:lpstr>McCauley v McDonough (CAVC)</vt:lpstr>
      <vt:lpstr>McCauley v McDonough (CAVC)</vt:lpstr>
      <vt:lpstr>Frazier v McDonough (CAVC)</vt:lpstr>
      <vt:lpstr>Frazier v McDonough (CAVC)</vt:lpstr>
      <vt:lpstr>Frazier v McDonough (CAVC)</vt:lpstr>
      <vt:lpstr>Frazier v McDonough (CAVC)</vt:lpstr>
      <vt:lpstr>Frazier v McDonough (CAVC)</vt:lpstr>
      <vt:lpstr>Banschbach v McDonough (CAVC)</vt:lpstr>
      <vt:lpstr>Banschbach v McDonough (CAVC)</vt:lpstr>
      <vt:lpstr>Banschbach v McDonough (CAVC)</vt:lpstr>
      <vt:lpstr>Banschbach v McDonough (CAVC)</vt:lpstr>
      <vt:lpstr>Banschbach v McDonough (CAVC)</vt:lpstr>
      <vt:lpstr>Frantzis v McDonough (CAFC)</vt:lpstr>
      <vt:lpstr>Frantzis v McDonough (CAFC)</vt:lpstr>
      <vt:lpstr>Frantzis v McDonough (CAFC)</vt:lpstr>
      <vt:lpstr>Frantzis v McDonough (CAFC)</vt:lpstr>
      <vt:lpstr>Barry v McDonough (CAFC)</vt:lpstr>
      <vt:lpstr>Barry v McDonough (CAFC)</vt:lpstr>
      <vt:lpstr>Barry v McDonough (CAFC)</vt:lpstr>
      <vt:lpstr>Barry v McDonough (CAFC)</vt:lpstr>
      <vt:lpstr>Barry v McDonough (CAFC)</vt:lpstr>
      <vt:lpstr>Barry v McDonough (CAFC)</vt:lpstr>
      <vt:lpstr>Barry v McDonough (CAFC)</vt:lpstr>
      <vt:lpstr>NOVA v Secretary of VA (CAFC)</vt:lpstr>
      <vt:lpstr>NOVA v Secretary of VA (CAFC)</vt:lpstr>
      <vt:lpstr>NOVA v Secretary of VA (CAFC)</vt:lpstr>
      <vt:lpstr>NOVA v Secretary of VA (CAFC)</vt:lpstr>
      <vt:lpstr>Partial Knee Joint Replacement</vt:lpstr>
      <vt:lpstr>Annual Clothing Allowance Payment</vt:lpstr>
      <vt:lpstr>Chronic Symptoms as nexus</vt:lpstr>
      <vt:lpstr>Chronic Symptoms as nexus</vt:lpstr>
      <vt:lpstr>Chronic Symptoms as nexus</vt:lpstr>
      <vt:lpstr>Chronic Symptoms as nexus</vt:lpstr>
      <vt:lpstr>Endocrine conditions</vt:lpstr>
      <vt:lpstr>Endocrine conditions</vt:lpstr>
      <vt:lpstr>Burn Pit Registry redesign</vt:lpstr>
      <vt:lpstr>https://veteran.mobilehealth.va.gov/AHBurnPitRegistry/index.html#page/home  </vt:lpstr>
      <vt:lpstr>https://www.va.gov/disability/view-disability-rating/ </vt:lpstr>
      <vt:lpstr>Examples for DAV Calculator</vt:lpstr>
      <vt:lpstr>Mnemonic devices</vt:lpstr>
      <vt:lpstr>Exercises</vt:lpstr>
      <vt:lpstr>Ruma Nandini – USMC veteran</vt:lpstr>
      <vt:lpstr>Eugene Turner – USA veteran</vt:lpstr>
      <vt:lpstr>Rose Nguyen – USA veteran</vt:lpstr>
      <vt:lpstr>Calvin Freemont – USAF veteran</vt:lpstr>
      <vt:lpstr>PowerPoint Presentation</vt:lpstr>
      <vt:lpstr>PowerPoint Presentation</vt:lpstr>
      <vt:lpstr>PowerPoint Presentation</vt:lpstr>
      <vt:lpstr>PowerPoint Presentation</vt:lpstr>
      <vt:lpstr>PowerPoint Presentation</vt:lpstr>
      <vt:lpstr>Purpose of Federal Register Publications</vt:lpstr>
      <vt:lpstr> VA Schedule for Rating Disabilities (VASRD)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Walker, Debra</dc:creator>
  <cp:lastModifiedBy>Marion Fera</cp:lastModifiedBy>
  <cp:revision>523</cp:revision>
  <cp:lastPrinted>2019-09-17T13:32:55Z</cp:lastPrinted>
  <dcterms:created xsi:type="dcterms:W3CDTF">2018-10-04T10:40:26Z</dcterms:created>
  <dcterms:modified xsi:type="dcterms:W3CDTF">2024-09-24T01:22:59Z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40f5b659-45e0-406d-ada9-08e0b284cfc4_Enabled">
    <vt:lpwstr>true</vt:lpwstr>
  </property>
  <property fmtid="{D5CDD505-2E9C-101B-9397-08002B2CF9AE}" pid="3" name="MSIP_Label_40f5b659-45e0-406d-ada9-08e0b284cfc4_SetDate">
    <vt:lpwstr>2023-12-07T00:37:07Z</vt:lpwstr>
  </property>
  <property fmtid="{D5CDD505-2E9C-101B-9397-08002B2CF9AE}" pid="4" name="MSIP_Label_40f5b659-45e0-406d-ada9-08e0b284cfc4_Method">
    <vt:lpwstr>Standard</vt:lpwstr>
  </property>
  <property fmtid="{D5CDD505-2E9C-101B-9397-08002B2CF9AE}" pid="5" name="MSIP_Label_40f5b659-45e0-406d-ada9-08e0b284cfc4_Name">
    <vt:lpwstr>General (Non-CUI)</vt:lpwstr>
  </property>
  <property fmtid="{D5CDD505-2E9C-101B-9397-08002B2CF9AE}" pid="6" name="MSIP_Label_40f5b659-45e0-406d-ada9-08e0b284cfc4_SiteId">
    <vt:lpwstr>e95f1b23-abaf-45ee-821d-b7ab251ab3bf</vt:lpwstr>
  </property>
  <property fmtid="{D5CDD505-2E9C-101B-9397-08002B2CF9AE}" pid="7" name="MSIP_Label_40f5b659-45e0-406d-ada9-08e0b284cfc4_ActionId">
    <vt:lpwstr>be8a2513-7b43-49fc-95f9-09e141d331f5</vt:lpwstr>
  </property>
  <property fmtid="{D5CDD505-2E9C-101B-9397-08002B2CF9AE}" pid="8" name="MSIP_Label_40f5b659-45e0-406d-ada9-08e0b284cfc4_ContentBits">
    <vt:lpwstr>0</vt:lpwstr>
  </property>
</Properties>
</file>