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63" r:id="rId3"/>
    <p:sldMasterId id="2147483665" r:id="rId4"/>
  </p:sldMasterIdLst>
  <p:notesMasterIdLst>
    <p:notesMasterId r:id="rId4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12192000" cy="6858000"/>
  <p:notesSz cx="7772400" cy="10058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40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jHRDiC9/0/5CACvOZz0UL70CuM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sldNum" idx="12"/>
          </p:nvPr>
        </p:nvSpPr>
        <p:spPr>
          <a:xfrm>
            <a:off x="4398962" y="9555162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7772400" cy="1005840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7772400" cy="1005840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7772400" cy="1005840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7772400" cy="1005840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7772400" cy="1005840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763588"/>
            <a:ext cx="6686550" cy="3762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" name="Google Shape;10;n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712" cy="451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n"/>
          <p:cNvSpPr txBox="1">
            <a:spLocks noGrp="1"/>
          </p:cNvSpPr>
          <p:nvPr>
            <p:ph type="dt" idx="10"/>
          </p:nvPr>
        </p:nvSpPr>
        <p:spPr>
          <a:xfrm>
            <a:off x="4398962" y="0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n"/>
          <p:cNvSpPr txBox="1">
            <a:spLocks noGrp="1"/>
          </p:cNvSpPr>
          <p:nvPr>
            <p:ph type="ftr" idx="11"/>
          </p:nvPr>
        </p:nvSpPr>
        <p:spPr>
          <a:xfrm>
            <a:off x="0" y="9555162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n"/>
          <p:cNvSpPr txBox="1">
            <a:spLocks noGrp="1"/>
          </p:cNvSpPr>
          <p:nvPr>
            <p:ph type="sldNum" idx="4"/>
          </p:nvPr>
        </p:nvSpPr>
        <p:spPr>
          <a:xfrm>
            <a:off x="4398962" y="9555162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8" name="Google Shape;238;p15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5" name="Google Shape;245;p16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2" name="Google Shape;252;p17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9" name="Google Shape;259;p18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6" name="Google Shape;266;p19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3" name="Google Shape;273;p20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0" name="Google Shape;280;p21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7" name="Google Shape;287;p22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4" name="Google Shape;294;p23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1" name="Google Shape;301;p24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8" name="Google Shape;308;p25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6" name="Google Shape;316;p26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3" name="Google Shape;323;p27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0" name="Google Shape;330;p28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7" name="Google Shape;337;p29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4" name="Google Shape;344;p30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1" name="Google Shape;351;p31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8" name="Google Shape;358;p32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5" name="Google Shape;365;p33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2" name="Google Shape;372;p34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9" name="Google Shape;379;p35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6" name="Google Shape;386;p36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3" name="Google Shape;393;p37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0" name="Google Shape;400;p38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7" name="Google Shape;407;p39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4" name="Google Shape;414;p40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1" name="Google Shape;421;p41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8" name="Google Shape;428;p42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5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0"/>
          <p:cNvSpPr txBox="1">
            <a:spLocks noGrp="1"/>
          </p:cNvSpPr>
          <p:nvPr>
            <p:ph type="title"/>
          </p:nvPr>
        </p:nvSpPr>
        <p:spPr>
          <a:xfrm>
            <a:off x="609120" y="272520"/>
            <a:ext cx="109684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body" idx="1"/>
          </p:nvPr>
        </p:nvSpPr>
        <p:spPr>
          <a:xfrm>
            <a:off x="609120" y="1604880"/>
            <a:ext cx="535240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body" idx="2"/>
          </p:nvPr>
        </p:nvSpPr>
        <p:spPr>
          <a:xfrm>
            <a:off x="6229920" y="1604880"/>
            <a:ext cx="535240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0"/>
          <p:cNvSpPr txBox="1">
            <a:spLocks noGrp="1"/>
          </p:cNvSpPr>
          <p:nvPr>
            <p:ph type="body" idx="3"/>
          </p:nvPr>
        </p:nvSpPr>
        <p:spPr>
          <a:xfrm>
            <a:off x="609120" y="3697200"/>
            <a:ext cx="1096840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1"/>
          <p:cNvSpPr txBox="1">
            <a:spLocks noGrp="1"/>
          </p:cNvSpPr>
          <p:nvPr>
            <p:ph type="title"/>
          </p:nvPr>
        </p:nvSpPr>
        <p:spPr>
          <a:xfrm>
            <a:off x="609120" y="272520"/>
            <a:ext cx="109684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body" idx="1"/>
          </p:nvPr>
        </p:nvSpPr>
        <p:spPr>
          <a:xfrm>
            <a:off x="609120" y="1604880"/>
            <a:ext cx="1096840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body" idx="2"/>
          </p:nvPr>
        </p:nvSpPr>
        <p:spPr>
          <a:xfrm>
            <a:off x="609120" y="3697200"/>
            <a:ext cx="1096840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2"/>
          <p:cNvSpPr txBox="1">
            <a:spLocks noGrp="1"/>
          </p:cNvSpPr>
          <p:nvPr>
            <p:ph type="title"/>
          </p:nvPr>
        </p:nvSpPr>
        <p:spPr>
          <a:xfrm>
            <a:off x="609120" y="272520"/>
            <a:ext cx="109684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2"/>
          <p:cNvSpPr txBox="1">
            <a:spLocks noGrp="1"/>
          </p:cNvSpPr>
          <p:nvPr>
            <p:ph type="body" idx="1"/>
          </p:nvPr>
        </p:nvSpPr>
        <p:spPr>
          <a:xfrm>
            <a:off x="609120" y="1604880"/>
            <a:ext cx="535240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2"/>
          <p:cNvSpPr txBox="1">
            <a:spLocks noGrp="1"/>
          </p:cNvSpPr>
          <p:nvPr>
            <p:ph type="body" idx="2"/>
          </p:nvPr>
        </p:nvSpPr>
        <p:spPr>
          <a:xfrm>
            <a:off x="6229920" y="1604880"/>
            <a:ext cx="535240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2"/>
          <p:cNvSpPr txBox="1">
            <a:spLocks noGrp="1"/>
          </p:cNvSpPr>
          <p:nvPr>
            <p:ph type="body" idx="3"/>
          </p:nvPr>
        </p:nvSpPr>
        <p:spPr>
          <a:xfrm>
            <a:off x="609120" y="3697200"/>
            <a:ext cx="535240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2"/>
          <p:cNvSpPr txBox="1">
            <a:spLocks noGrp="1"/>
          </p:cNvSpPr>
          <p:nvPr>
            <p:ph type="body" idx="4"/>
          </p:nvPr>
        </p:nvSpPr>
        <p:spPr>
          <a:xfrm>
            <a:off x="6229920" y="3697200"/>
            <a:ext cx="535240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3"/>
          <p:cNvSpPr txBox="1">
            <a:spLocks noGrp="1"/>
          </p:cNvSpPr>
          <p:nvPr>
            <p:ph type="title"/>
          </p:nvPr>
        </p:nvSpPr>
        <p:spPr>
          <a:xfrm>
            <a:off x="609120" y="272520"/>
            <a:ext cx="109684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3"/>
          <p:cNvSpPr txBox="1">
            <a:spLocks noGrp="1"/>
          </p:cNvSpPr>
          <p:nvPr>
            <p:ph type="body" idx="1"/>
          </p:nvPr>
        </p:nvSpPr>
        <p:spPr>
          <a:xfrm>
            <a:off x="609120" y="1604880"/>
            <a:ext cx="353120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3"/>
          <p:cNvSpPr txBox="1">
            <a:spLocks noGrp="1"/>
          </p:cNvSpPr>
          <p:nvPr>
            <p:ph type="body" idx="2"/>
          </p:nvPr>
        </p:nvSpPr>
        <p:spPr>
          <a:xfrm>
            <a:off x="4317600" y="1604880"/>
            <a:ext cx="353120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3"/>
          <p:cNvSpPr txBox="1">
            <a:spLocks noGrp="1"/>
          </p:cNvSpPr>
          <p:nvPr>
            <p:ph type="body" idx="3"/>
          </p:nvPr>
        </p:nvSpPr>
        <p:spPr>
          <a:xfrm>
            <a:off x="8026080" y="1604880"/>
            <a:ext cx="353120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3"/>
          <p:cNvSpPr txBox="1">
            <a:spLocks noGrp="1"/>
          </p:cNvSpPr>
          <p:nvPr>
            <p:ph type="body" idx="4"/>
          </p:nvPr>
        </p:nvSpPr>
        <p:spPr>
          <a:xfrm>
            <a:off x="609120" y="3697200"/>
            <a:ext cx="353120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3"/>
          <p:cNvSpPr txBox="1">
            <a:spLocks noGrp="1"/>
          </p:cNvSpPr>
          <p:nvPr>
            <p:ph type="body" idx="5"/>
          </p:nvPr>
        </p:nvSpPr>
        <p:spPr>
          <a:xfrm>
            <a:off x="4317600" y="3697200"/>
            <a:ext cx="353120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3"/>
          <p:cNvSpPr txBox="1">
            <a:spLocks noGrp="1"/>
          </p:cNvSpPr>
          <p:nvPr>
            <p:ph type="body" idx="6"/>
          </p:nvPr>
        </p:nvSpPr>
        <p:spPr>
          <a:xfrm>
            <a:off x="8026080" y="3697200"/>
            <a:ext cx="353120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4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49"/>
          <p:cNvSpPr txBox="1">
            <a:spLocks noGrp="1"/>
          </p:cNvSpPr>
          <p:nvPr>
            <p:ph type="sldNum" idx="12"/>
          </p:nvPr>
        </p:nvSpPr>
        <p:spPr>
          <a:xfrm>
            <a:off x="8610601" y="6356350"/>
            <a:ext cx="27305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1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6500" rIns="0" bIns="0" anchor="t" anchorCtr="0">
            <a:noAutofit/>
          </a:bodyPr>
          <a:lstStyle>
            <a:lvl1pPr lvl="0" algn="l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6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6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6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5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30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2"/>
          <p:cNvSpPr txBox="1">
            <a:spLocks noGrp="1"/>
          </p:cNvSpPr>
          <p:nvPr>
            <p:ph type="title"/>
          </p:nvPr>
        </p:nvSpPr>
        <p:spPr>
          <a:xfrm>
            <a:off x="609120" y="272520"/>
            <a:ext cx="109684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2"/>
          <p:cNvSpPr txBox="1">
            <a:spLocks noGrp="1"/>
          </p:cNvSpPr>
          <p:nvPr>
            <p:ph type="subTitle" idx="1"/>
          </p:nvPr>
        </p:nvSpPr>
        <p:spPr>
          <a:xfrm>
            <a:off x="609120" y="1604880"/>
            <a:ext cx="10968400" cy="4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6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6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6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7"/>
          <p:cNvSpPr txBox="1">
            <a:spLocks noGrp="1"/>
          </p:cNvSpPr>
          <p:nvPr>
            <p:ph type="title"/>
          </p:nvPr>
        </p:nvSpPr>
        <p:spPr>
          <a:xfrm>
            <a:off x="609120" y="272520"/>
            <a:ext cx="109684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7"/>
          <p:cNvSpPr txBox="1">
            <a:spLocks noGrp="1"/>
          </p:cNvSpPr>
          <p:nvPr>
            <p:ph type="subTitle" idx="1"/>
          </p:nvPr>
        </p:nvSpPr>
        <p:spPr>
          <a:xfrm>
            <a:off x="609120" y="1604880"/>
            <a:ext cx="10968400" cy="4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4"/>
          <p:cNvSpPr txBox="1">
            <a:spLocks noGrp="1"/>
          </p:cNvSpPr>
          <p:nvPr>
            <p:ph type="title"/>
          </p:nvPr>
        </p:nvSpPr>
        <p:spPr>
          <a:xfrm>
            <a:off x="609120" y="272520"/>
            <a:ext cx="109684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4"/>
          <p:cNvSpPr txBox="1">
            <a:spLocks noGrp="1"/>
          </p:cNvSpPr>
          <p:nvPr>
            <p:ph type="body" idx="1"/>
          </p:nvPr>
        </p:nvSpPr>
        <p:spPr>
          <a:xfrm>
            <a:off x="609120" y="1604880"/>
            <a:ext cx="10968400" cy="4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5"/>
          <p:cNvSpPr txBox="1">
            <a:spLocks noGrp="1"/>
          </p:cNvSpPr>
          <p:nvPr>
            <p:ph type="title"/>
          </p:nvPr>
        </p:nvSpPr>
        <p:spPr>
          <a:xfrm>
            <a:off x="609120" y="272520"/>
            <a:ext cx="109684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5"/>
          <p:cNvSpPr txBox="1">
            <a:spLocks noGrp="1"/>
          </p:cNvSpPr>
          <p:nvPr>
            <p:ph type="body" idx="1"/>
          </p:nvPr>
        </p:nvSpPr>
        <p:spPr>
          <a:xfrm>
            <a:off x="609120" y="1604880"/>
            <a:ext cx="5352400" cy="4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5"/>
          <p:cNvSpPr txBox="1">
            <a:spLocks noGrp="1"/>
          </p:cNvSpPr>
          <p:nvPr>
            <p:ph type="body" idx="2"/>
          </p:nvPr>
        </p:nvSpPr>
        <p:spPr>
          <a:xfrm>
            <a:off x="6229920" y="1604880"/>
            <a:ext cx="5352400" cy="4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6"/>
          <p:cNvSpPr txBox="1">
            <a:spLocks noGrp="1"/>
          </p:cNvSpPr>
          <p:nvPr>
            <p:ph type="title"/>
          </p:nvPr>
        </p:nvSpPr>
        <p:spPr>
          <a:xfrm>
            <a:off x="609120" y="272520"/>
            <a:ext cx="109684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7"/>
          <p:cNvSpPr txBox="1">
            <a:spLocks noGrp="1"/>
          </p:cNvSpPr>
          <p:nvPr>
            <p:ph type="subTitle" idx="1"/>
          </p:nvPr>
        </p:nvSpPr>
        <p:spPr>
          <a:xfrm>
            <a:off x="609120" y="272520"/>
            <a:ext cx="10968400" cy="52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8"/>
          <p:cNvSpPr txBox="1">
            <a:spLocks noGrp="1"/>
          </p:cNvSpPr>
          <p:nvPr>
            <p:ph type="title"/>
          </p:nvPr>
        </p:nvSpPr>
        <p:spPr>
          <a:xfrm>
            <a:off x="609120" y="272520"/>
            <a:ext cx="109684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8"/>
          <p:cNvSpPr txBox="1">
            <a:spLocks noGrp="1"/>
          </p:cNvSpPr>
          <p:nvPr>
            <p:ph type="body" idx="1"/>
          </p:nvPr>
        </p:nvSpPr>
        <p:spPr>
          <a:xfrm>
            <a:off x="609120" y="1604880"/>
            <a:ext cx="535240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8"/>
          <p:cNvSpPr txBox="1">
            <a:spLocks noGrp="1"/>
          </p:cNvSpPr>
          <p:nvPr>
            <p:ph type="body" idx="2"/>
          </p:nvPr>
        </p:nvSpPr>
        <p:spPr>
          <a:xfrm>
            <a:off x="6229920" y="1604880"/>
            <a:ext cx="5352400" cy="4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8"/>
          <p:cNvSpPr txBox="1">
            <a:spLocks noGrp="1"/>
          </p:cNvSpPr>
          <p:nvPr>
            <p:ph type="body" idx="3"/>
          </p:nvPr>
        </p:nvSpPr>
        <p:spPr>
          <a:xfrm>
            <a:off x="609120" y="3697200"/>
            <a:ext cx="535240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9"/>
          <p:cNvSpPr txBox="1">
            <a:spLocks noGrp="1"/>
          </p:cNvSpPr>
          <p:nvPr>
            <p:ph type="title"/>
          </p:nvPr>
        </p:nvSpPr>
        <p:spPr>
          <a:xfrm>
            <a:off x="609120" y="272520"/>
            <a:ext cx="109684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body" idx="1"/>
          </p:nvPr>
        </p:nvSpPr>
        <p:spPr>
          <a:xfrm>
            <a:off x="609120" y="1604880"/>
            <a:ext cx="5352400" cy="4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body" idx="2"/>
          </p:nvPr>
        </p:nvSpPr>
        <p:spPr>
          <a:xfrm>
            <a:off x="6229920" y="1604880"/>
            <a:ext cx="535240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9"/>
          <p:cNvSpPr txBox="1">
            <a:spLocks noGrp="1"/>
          </p:cNvSpPr>
          <p:nvPr>
            <p:ph type="body" idx="3"/>
          </p:nvPr>
        </p:nvSpPr>
        <p:spPr>
          <a:xfrm>
            <a:off x="6229920" y="3697200"/>
            <a:ext cx="535240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44"/>
          <p:cNvPicPr preferRelativeResize="0"/>
          <p:nvPr/>
        </p:nvPicPr>
        <p:blipFill rotWithShape="1">
          <a:blip r:embed="rId3">
            <a:alphaModFix/>
          </a:blip>
          <a:srcRect l="28936"/>
          <a:stretch/>
        </p:blipFill>
        <p:spPr>
          <a:xfrm>
            <a:off x="1" y="1"/>
            <a:ext cx="514561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2767" y="623888"/>
            <a:ext cx="4658783" cy="122078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4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60000" cy="11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4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60000" cy="45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>
            <a:lvl1pPr marL="457200" marR="0" lvl="0" indent="-2286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2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2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2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2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2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2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2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4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6"/>
          <p:cNvSpPr/>
          <p:nvPr/>
        </p:nvSpPr>
        <p:spPr>
          <a:xfrm>
            <a:off x="0" y="1252440"/>
            <a:ext cx="12192000" cy="5605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Google Shape;30;p46"/>
          <p:cNvCxnSpPr/>
          <p:nvPr/>
        </p:nvCxnSpPr>
        <p:spPr>
          <a:xfrm>
            <a:off x="0" y="1243080"/>
            <a:ext cx="12192000" cy="1500"/>
          </a:xfrm>
          <a:prstGeom prst="straightConnector1">
            <a:avLst/>
          </a:prstGeom>
          <a:noFill/>
          <a:ln w="1907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31" name="Google Shape;31;p4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063360" y="274680"/>
            <a:ext cx="2635680" cy="69228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6"/>
          <p:cNvSpPr txBox="1">
            <a:spLocks noGrp="1"/>
          </p:cNvSpPr>
          <p:nvPr>
            <p:ph type="title"/>
          </p:nvPr>
        </p:nvSpPr>
        <p:spPr>
          <a:xfrm>
            <a:off x="913920" y="2130480"/>
            <a:ext cx="10358800" cy="1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6"/>
          <p:cNvSpPr txBox="1">
            <a:spLocks noGrp="1"/>
          </p:cNvSpPr>
          <p:nvPr>
            <p:ph type="sldNum" idx="12"/>
          </p:nvPr>
        </p:nvSpPr>
        <p:spPr>
          <a:xfrm>
            <a:off x="8610720" y="6356160"/>
            <a:ext cx="27388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34;p46"/>
          <p:cNvSpPr txBox="1">
            <a:spLocks noGrp="1"/>
          </p:cNvSpPr>
          <p:nvPr>
            <p:ph type="body" idx="1"/>
          </p:nvPr>
        </p:nvSpPr>
        <p:spPr>
          <a:xfrm>
            <a:off x="609120" y="1604880"/>
            <a:ext cx="10968400" cy="40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650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8"/>
          <p:cNvSpPr/>
          <p:nvPr/>
        </p:nvSpPr>
        <p:spPr>
          <a:xfrm>
            <a:off x="0" y="1252537"/>
            <a:ext cx="12192000" cy="56054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" name="Google Shape;97;p48"/>
          <p:cNvCxnSpPr/>
          <p:nvPr/>
        </p:nvCxnSpPr>
        <p:spPr>
          <a:xfrm>
            <a:off x="0" y="1243013"/>
            <a:ext cx="12192000" cy="1587"/>
          </a:xfrm>
          <a:prstGeom prst="straightConnector1">
            <a:avLst/>
          </a:prstGeom>
          <a:noFill/>
          <a:ln w="190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8" name="Google Shape;9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3568" y="274637"/>
            <a:ext cx="2635249" cy="6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8"/>
          <p:cNvSpPr txBox="1">
            <a:spLocks noGrp="1"/>
          </p:cNvSpPr>
          <p:nvPr>
            <p:ph type="body" idx="1"/>
          </p:nvPr>
        </p:nvSpPr>
        <p:spPr>
          <a:xfrm>
            <a:off x="838201" y="1393826"/>
            <a:ext cx="10502900" cy="487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marR="0" lvl="0" indent="-228600" algn="l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86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86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86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2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2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2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2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48"/>
          <p:cNvSpPr txBox="1">
            <a:spLocks noGrp="1"/>
          </p:cNvSpPr>
          <p:nvPr>
            <p:ph type="sldNum" idx="12"/>
          </p:nvPr>
        </p:nvSpPr>
        <p:spPr>
          <a:xfrm>
            <a:off x="8610601" y="6356350"/>
            <a:ext cx="27305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8"/>
          <p:cNvSpPr txBox="1">
            <a:spLocks noGrp="1"/>
          </p:cNvSpPr>
          <p:nvPr>
            <p:ph type="title"/>
          </p:nvPr>
        </p:nvSpPr>
        <p:spPr>
          <a:xfrm>
            <a:off x="287868" y="134937"/>
            <a:ext cx="8437033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0"/>
          <p:cNvSpPr/>
          <p:nvPr/>
        </p:nvSpPr>
        <p:spPr>
          <a:xfrm>
            <a:off x="0" y="1252537"/>
            <a:ext cx="12192000" cy="5605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50"/>
          <p:cNvCxnSpPr/>
          <p:nvPr/>
        </p:nvCxnSpPr>
        <p:spPr>
          <a:xfrm>
            <a:off x="0" y="1243012"/>
            <a:ext cx="12192000" cy="1500"/>
          </a:xfrm>
          <a:prstGeom prst="straightConnector1">
            <a:avLst/>
          </a:prstGeom>
          <a:noFill/>
          <a:ln w="190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9" name="Google Shape;109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63567" y="274637"/>
            <a:ext cx="2635248" cy="6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50"/>
          <p:cNvSpPr txBox="1">
            <a:spLocks noGrp="1"/>
          </p:cNvSpPr>
          <p:nvPr>
            <p:ph type="title"/>
          </p:nvPr>
        </p:nvSpPr>
        <p:spPr>
          <a:xfrm>
            <a:off x="914400" y="2130425"/>
            <a:ext cx="10350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30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0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60000" cy="45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6500" rIns="0" bIns="0" anchor="t" anchorCtr="0">
            <a:noAutofit/>
          </a:bodyPr>
          <a:lstStyle>
            <a:lvl1pPr marL="457200" marR="0" lvl="0" indent="-228600" algn="l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86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86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86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2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2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2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2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/>
          <p:nvPr/>
        </p:nvSpPr>
        <p:spPr>
          <a:xfrm>
            <a:off x="4045787" y="2706452"/>
            <a:ext cx="7784459" cy="144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algn="ctr">
              <a:buSzPts val="4800"/>
            </a:pPr>
            <a:r>
              <a:rPr lang="en-US" sz="4400" b="1" dirty="0">
                <a:latin typeface="Times New Roman"/>
                <a:ea typeface="Times New Roman"/>
                <a:cs typeface="Times New Roman"/>
                <a:sym typeface="Times New Roman"/>
              </a:rPr>
              <a:t>Changes to the Digestive Rating Schedule</a:t>
            </a:r>
            <a:endParaRPr sz="4400" dirty="0"/>
          </a:p>
        </p:txBody>
      </p:sp>
      <p:sp>
        <p:nvSpPr>
          <p:cNvPr id="128" name="Google Shape;128;p1"/>
          <p:cNvSpPr txBox="1"/>
          <p:nvPr/>
        </p:nvSpPr>
        <p:spPr>
          <a:xfrm>
            <a:off x="7091004" y="5649374"/>
            <a:ext cx="4433887" cy="95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algn="r">
              <a:buSzPts val="2800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By Kyle J. Rogers</a:t>
            </a:r>
            <a:endParaRPr dirty="0"/>
          </a:p>
          <a:p>
            <a:pPr algn="r">
              <a:buSzPts val="2800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September 2024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>
            <a:spLocks noGrp="1"/>
          </p:cNvSpPr>
          <p:nvPr>
            <p:ph type="subTitle" idx="1"/>
          </p:nvPr>
        </p:nvSpPr>
        <p:spPr>
          <a:xfrm>
            <a:off x="483080" y="1546226"/>
            <a:ext cx="11231592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Part IV Sections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§ 4.112 revised</a:t>
            </a:r>
            <a:endParaRPr sz="2400" dirty="0"/>
          </a:p>
          <a:p>
            <a:pPr marL="285750" indent="-133350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(b) Baseline weight</a:t>
            </a:r>
            <a:endParaRPr sz="24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Clinically documented</a:t>
            </a:r>
            <a:endParaRPr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2-year period preceding onset of illness </a:t>
            </a:r>
            <a:endParaRPr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(or weight at most recent discharge physical)</a:t>
            </a:r>
            <a:endParaRPr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dirty="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IF not available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then ideal body weight from Hamwi formula or BMI tables (whichever is most favorable to the Veteran)</a:t>
            </a:r>
            <a:endParaRPr dirty="0"/>
          </a:p>
          <a:p>
            <a:pPr marL="742950" lvl="1" indent="-133350">
              <a:lnSpc>
                <a:spcPct val="100000"/>
              </a:lnSpc>
              <a:buSzPts val="2400"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205" name="Google Shape;205;p10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10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9FB2F7DA-A283-7050-A9A8-1901E59D55B9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>
            <a:spLocks noGrp="1"/>
          </p:cNvSpPr>
          <p:nvPr>
            <p:ph type="subTitle" idx="1"/>
          </p:nvPr>
        </p:nvSpPr>
        <p:spPr>
          <a:xfrm>
            <a:off x="448574" y="1546226"/>
            <a:ext cx="11352362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Part IV Sections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§ 4.112 revised</a:t>
            </a:r>
            <a:endParaRPr sz="2400" dirty="0"/>
          </a:p>
          <a:p>
            <a:pPr marL="285750" indent="-133350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(c) Undernutrition</a:t>
            </a:r>
            <a:endParaRPr sz="24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Deficiency resulted from insufficient intake or one or more essential nutrients</a:t>
            </a:r>
            <a:endParaRPr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OR the inability of the body to absorb, utilize, or retain such nutrients</a:t>
            </a:r>
            <a:endParaRPr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Characterized by failure of the body to maintain normal organ functions and healthy tissues</a:t>
            </a:r>
            <a:endParaRPr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Loss of subcutaneous tissue, edema, peripheral neuropathy, muscle wasting, weakness, abdominal distension, ascites, and BMI &lt; normal range</a:t>
            </a:r>
            <a:endParaRPr dirty="0"/>
          </a:p>
          <a:p>
            <a:pPr marL="742950" lvl="1" indent="-133350">
              <a:lnSpc>
                <a:spcPct val="100000"/>
              </a:lnSpc>
              <a:buSzPts val="2400"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212" name="Google Shape;212;p11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11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B720079C-9B5E-9FF7-44DA-2F3CDA1E5EB2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 txBox="1">
            <a:spLocks noGrp="1"/>
          </p:cNvSpPr>
          <p:nvPr>
            <p:ph type="subTitle" idx="1"/>
          </p:nvPr>
        </p:nvSpPr>
        <p:spPr>
          <a:xfrm>
            <a:off x="422694" y="1546226"/>
            <a:ext cx="11335110" cy="120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Part IV Sections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§ 4.112 revised – let’s give BMI a try (you do not have to share with anyone)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219" name="Google Shape;219;p12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12</a:t>
            </a:fld>
            <a:endParaRPr dirty="0"/>
          </a:p>
        </p:txBody>
      </p:sp>
      <p:pic>
        <p:nvPicPr>
          <p:cNvPr id="220" name="Google Shape;220;p12" descr="A qr code on a white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2293" y="3239230"/>
            <a:ext cx="2724295" cy="272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2" descr="A close-up of a ch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7135" y="2838707"/>
            <a:ext cx="4605032" cy="33898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A4A5638D-9E26-0DFE-E3F4-FE3803401D34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>
            <a:spLocks noGrp="1"/>
          </p:cNvSpPr>
          <p:nvPr>
            <p:ph type="subTitle" idx="1"/>
          </p:nvPr>
        </p:nvSpPr>
        <p:spPr>
          <a:xfrm>
            <a:off x="534838" y="1546226"/>
            <a:ext cx="111970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Part IV Sections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§ 4.112 revised</a:t>
            </a:r>
            <a:endParaRPr sz="2400" dirty="0"/>
          </a:p>
          <a:p>
            <a:pPr marL="285750" indent="-133350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(d) Nutritional support</a:t>
            </a:r>
            <a:endParaRPr sz="24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1 – TPN (total parenteral nutrition) or hyperalimentation</a:t>
            </a:r>
            <a:endParaRPr dirty="0"/>
          </a:p>
          <a:p>
            <a:pPr marL="1200150" lvl="2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Bypasses normal digestion in stomach and bowel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2 – Assisted enteral nutrition </a:t>
            </a:r>
            <a:endParaRPr dirty="0"/>
          </a:p>
          <a:p>
            <a:pPr marL="1200150" lvl="2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Delivered into the stomach or bowel through flexible feeding tube</a:t>
            </a:r>
            <a:endParaRPr sz="2400" dirty="0"/>
          </a:p>
          <a:p>
            <a:pPr marL="1657350" lvl="3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Percutaneous endoscopic gastrostomy = goes into abdominal wall</a:t>
            </a:r>
            <a:endParaRPr sz="2400" dirty="0"/>
          </a:p>
          <a:p>
            <a:pPr marL="1657350" lvl="3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OR nasogastric or nasoenteral = inserted through nose</a:t>
            </a:r>
            <a:endParaRPr sz="2400" dirty="0"/>
          </a:p>
          <a:p>
            <a:pPr marL="1200150" lvl="2" indent="-133350">
              <a:lnSpc>
                <a:spcPct val="100000"/>
              </a:lnSpc>
              <a:buSzPts val="2400"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133350">
              <a:lnSpc>
                <a:spcPct val="100000"/>
              </a:lnSpc>
              <a:buSzPts val="2400"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228" name="Google Shape;228;p13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13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8B924BEE-8738-35E1-2B9C-21241EF3CFE3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14</a:t>
            </a:fld>
            <a:endParaRPr dirty="0"/>
          </a:p>
        </p:txBody>
      </p:sp>
      <p:pic>
        <p:nvPicPr>
          <p:cNvPr id="235" name="Google Shape;235;p14" descr="A person with a heart and cathe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7732" y="1422646"/>
            <a:ext cx="5316537" cy="49271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E79490B9-C932-CCC7-3B93-1683642DA5C3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15</a:t>
            </a:fld>
            <a:endParaRPr dirty="0"/>
          </a:p>
        </p:txBody>
      </p:sp>
      <p:pic>
        <p:nvPicPr>
          <p:cNvPr id="242" name="Google Shape;242;p15" descr="A close up of a dog's 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6050" y="2254250"/>
            <a:ext cx="6019800" cy="32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EBB58908-66A2-FF57-B8DF-8331470AA356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 txBox="1">
            <a:spLocks noGrp="1"/>
          </p:cNvSpPr>
          <p:nvPr>
            <p:ph type="subTitle" idx="1"/>
          </p:nvPr>
        </p:nvSpPr>
        <p:spPr>
          <a:xfrm>
            <a:off x="491706" y="1546226"/>
            <a:ext cx="11240219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-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Deletions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7305 – Duodenal ulcers</a:t>
            </a:r>
            <a:endParaRPr sz="1800"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7306 –Marginal gastrojejunal ulcers</a:t>
            </a:r>
            <a:endParaRPr sz="1800"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7316 – Cholecystitis, chronic</a:t>
            </a:r>
            <a:endParaRPr sz="1800"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7321 - Amebiasis</a:t>
            </a:r>
            <a:endParaRPr sz="1800"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7322 –Dysentery, bacillary</a:t>
            </a:r>
            <a:endParaRPr sz="1800"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7324 – Distomiasis, intestinal or hepatic</a:t>
            </a:r>
            <a:endParaRPr sz="1800"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7339 – Hernia, ventral, postoperative</a:t>
            </a:r>
            <a:endParaRPr sz="1800"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7340 – Hernia, femoral</a:t>
            </a:r>
            <a:endParaRPr sz="1800"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249" name="Google Shape;249;p16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16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F6F83B02-7A6D-434F-F0EF-A44A76DCEF6B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"/>
          <p:cNvSpPr txBox="1">
            <a:spLocks noGrp="1"/>
          </p:cNvSpPr>
          <p:nvPr>
            <p:ph type="subTitle" idx="1"/>
          </p:nvPr>
        </p:nvSpPr>
        <p:spPr>
          <a:xfrm>
            <a:off x="517585" y="1546226"/>
            <a:ext cx="11222965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-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Additions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7206 – Gastroesophageal reflux disease (GERD)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7207 – Barrett’s esophagus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7303 – Chronic complications of upper gastrointestinal surgery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7350 – Liver abscess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7352 – Pancreas transplant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7355 – Celiac disease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7356 – Gastrointestinal dysmotility syndrome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7357 – Post pancreatectomy syndrome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256" name="Google Shape;256;p17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17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785EA575-3225-D430-2265-14F411FE9F2E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"/>
          <p:cNvSpPr txBox="1">
            <a:spLocks noGrp="1"/>
          </p:cNvSpPr>
          <p:nvPr>
            <p:ph type="subTitle" idx="1"/>
          </p:nvPr>
        </p:nvSpPr>
        <p:spPr>
          <a:xfrm>
            <a:off x="534838" y="1546226"/>
            <a:ext cx="11171207" cy="452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-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Revisions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7200 – Esophagus, stricture of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7205 – Esophagus, diverticulum of, acquired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7301 – Peritoneum, adhesions of, due to surgery, trauma, disease, or infection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7304 – Peptic Ulcer Disease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7307 – Gastritis, chronic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7308 – Post gastrectomy syndrome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7309 – Stomach, stenosis of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263" name="Google Shape;263;p18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18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93B87C96-83D2-3A58-D1D3-14DD84161C12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 txBox="1">
            <a:spLocks noGrp="1"/>
          </p:cNvSpPr>
          <p:nvPr>
            <p:ph type="subTitle" idx="1"/>
          </p:nvPr>
        </p:nvSpPr>
        <p:spPr>
          <a:xfrm>
            <a:off x="508958" y="1546226"/>
            <a:ext cx="11153955" cy="452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Revisions (Cont’d)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7310 – Stomach, injury of, residuals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7312 – Cirrhosis of the liver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7314 – Chronic biliary tract disease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7315 – Cholelithiasis, chronic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7317 – Gallbladder, injury of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7318 – Cholecystectomy (gallbladder removal), complications of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7319 – Irritable Bowel Syndrome (IBS)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270" name="Google Shape;270;p19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19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FA847871-F2D1-91D0-5F6A-A553FCE7D898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 txBox="1"/>
          <p:nvPr/>
        </p:nvSpPr>
        <p:spPr>
          <a:xfrm>
            <a:off x="0" y="494488"/>
            <a:ext cx="7772400" cy="74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0000"/>
              </a:lnSpc>
              <a:buSzPts val="3600"/>
            </a:pPr>
            <a:r>
              <a:rPr lang="en-US" sz="3600" b="1" dirty="0"/>
              <a:t>Hi there!  Nice to meet you!</a:t>
            </a:r>
            <a:br>
              <a:rPr lang="en-US" dirty="0"/>
            </a:br>
            <a:endParaRPr sz="3600" dirty="0"/>
          </a:p>
        </p:txBody>
      </p:sp>
      <p:sp>
        <p:nvSpPr>
          <p:cNvPr id="135" name="Google Shape;135;p2"/>
          <p:cNvSpPr txBox="1">
            <a:spLocks noGrp="1"/>
          </p:cNvSpPr>
          <p:nvPr>
            <p:ph type="sldNum" idx="12"/>
          </p:nvPr>
        </p:nvSpPr>
        <p:spPr>
          <a:xfrm>
            <a:off x="10080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 dirty="0"/>
          </a:p>
        </p:txBody>
      </p:sp>
      <p:pic>
        <p:nvPicPr>
          <p:cNvPr id="136" name="Google Shape;13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2764" y="5267840"/>
            <a:ext cx="5781103" cy="118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2966" y="5532979"/>
            <a:ext cx="2572813" cy="90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 descr="A dog lying on a couch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802763" y="3077457"/>
            <a:ext cx="1489554" cy="198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 descr="A dog lying on a blanke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541539" y="1384115"/>
            <a:ext cx="1815316" cy="2420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 descr="Two dogs sitting on the floor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660053" y="1371642"/>
            <a:ext cx="2114883" cy="158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 descr="A couple of dogs running on grass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 l="24953" t="11193" r="22717" b="35279"/>
          <a:stretch/>
        </p:blipFill>
        <p:spPr>
          <a:xfrm>
            <a:off x="3687785" y="3302831"/>
            <a:ext cx="2578546" cy="176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 descr="A dog running on grass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l="43209" r="18282"/>
          <a:stretch/>
        </p:blipFill>
        <p:spPr>
          <a:xfrm>
            <a:off x="6606671" y="1371642"/>
            <a:ext cx="1897544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 descr="A dog running in the grass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l="19456" t="12453" r="-973" b="7082"/>
          <a:stretch/>
        </p:blipFill>
        <p:spPr>
          <a:xfrm>
            <a:off x="3862364" y="1371642"/>
            <a:ext cx="2737490" cy="1803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"/>
          <p:cNvSpPr txBox="1">
            <a:spLocks noGrp="1"/>
          </p:cNvSpPr>
          <p:nvPr>
            <p:ph type="subTitle" idx="1"/>
          </p:nvPr>
        </p:nvSpPr>
        <p:spPr>
          <a:xfrm>
            <a:off x="517586" y="1546226"/>
            <a:ext cx="11205712" cy="452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Revisions (Cont’d)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7323 – Colitis, ulcerative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7325 – Enteritis, chronic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7326 – Crohn's disease or undifferentiated form inflammatory bowel disease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7327 – Diverticulitis and diverticulosis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7328 – Intestine, small, resection of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7329 – Intestine, large, resection of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7330 – Intestinal fistulous disease, external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277" name="Google Shape;277;p20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20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E51DE5C2-1A13-7336-2002-7C39CCEB4146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"/>
          <p:cNvSpPr txBox="1">
            <a:spLocks noGrp="1"/>
          </p:cNvSpPr>
          <p:nvPr>
            <p:ph type="subTitle" idx="1"/>
          </p:nvPr>
        </p:nvSpPr>
        <p:spPr>
          <a:xfrm>
            <a:off x="595223" y="1546226"/>
            <a:ext cx="11110821" cy="467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Revisions (Cont’d)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7332 – Rectum and anus, impairment of sphincter control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7333 – Rectum and anus, stricture of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7334 – Rectum, prolapse of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7335 – Ano, fistula in, including anorectal fistula and anorectal abscesses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7336 – Hemorrhoids, external or internal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7337 – Pruritus ani (anal itching)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7338 – Hernia, including femoral, inguinal, umbilical, ventral, incisional, or other </a:t>
            </a: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(not including hiatal)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284" name="Google Shape;284;p21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21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00EBDD72-451A-6A66-D09D-3E53B1629026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>
            <a:spLocks noGrp="1"/>
          </p:cNvSpPr>
          <p:nvPr>
            <p:ph type="subTitle" idx="1"/>
          </p:nvPr>
        </p:nvSpPr>
        <p:spPr>
          <a:xfrm>
            <a:off x="552091" y="1546226"/>
            <a:ext cx="11222965" cy="452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Revisions (Cont’d)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7344 – Benign neoplasms, exclusive of skin growths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7345 – Chronic liver disease without cirrhosis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7346 – Hiatal hernia and paraesophageal hernia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7347 – Pancreatitis, chronic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7348 – Vagotomy with pyloroplasty or gastroenterostomy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7351 – Liver transplant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7354 – Hepatitis C (or non-A, non-B hepatitis)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291" name="Google Shape;291;p22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22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4CB672E0-9D16-636E-6A4C-D02F8FFF3775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"/>
          <p:cNvSpPr txBox="1">
            <a:spLocks noGrp="1"/>
          </p:cNvSpPr>
          <p:nvPr>
            <p:ph type="subTitle" idx="1"/>
          </p:nvPr>
        </p:nvSpPr>
        <p:spPr>
          <a:xfrm>
            <a:off x="1754187" y="1546225"/>
            <a:ext cx="8523300" cy="45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700"/>
              </a:spcBef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spcBef>
                <a:spcPts val="700"/>
              </a:spcBef>
              <a:buSzPts val="2400"/>
            </a:pPr>
            <a:r>
              <a:rPr lang="en-US" sz="39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take a break</a:t>
            </a:r>
            <a:endParaRPr dirty="0"/>
          </a:p>
          <a:p>
            <a:pPr marL="0" indent="0" algn="ctr">
              <a:lnSpc>
                <a:spcPct val="100000"/>
              </a:lnSpc>
              <a:spcBef>
                <a:spcPts val="700"/>
              </a:spcBef>
              <a:buSzPts val="2400"/>
            </a:pPr>
            <a:endParaRPr sz="3900" b="1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spcBef>
                <a:spcPts val="700"/>
              </a:spcBef>
              <a:buSzPts val="2400"/>
            </a:pPr>
            <a:endParaRPr sz="3900" b="1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700"/>
              </a:spcBef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700"/>
              </a:spcBef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700"/>
              </a:spcBef>
              <a:buSzPts val="2400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indent="0">
              <a:lnSpc>
                <a:spcPct val="100000"/>
              </a:lnSpc>
              <a:spcBef>
                <a:spcPts val="700"/>
              </a:spcBef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700"/>
              </a:spcBef>
              <a:buSzPts val="2400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       </a:t>
            </a:r>
            <a:endParaRPr dirty="0"/>
          </a:p>
        </p:txBody>
      </p:sp>
      <p:sp>
        <p:nvSpPr>
          <p:cNvPr id="297" name="Google Shape;297;p23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23</a:t>
            </a:fld>
            <a:endParaRPr dirty="0"/>
          </a:p>
        </p:txBody>
      </p:sp>
      <p:pic>
        <p:nvPicPr>
          <p:cNvPr id="298" name="Google Shape;298;p23" descr="Cups of coff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9060" y="3302565"/>
            <a:ext cx="2913554" cy="1942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"/>
          <p:cNvSpPr txBox="1">
            <a:spLocks noGrp="1"/>
          </p:cNvSpPr>
          <p:nvPr>
            <p:ph type="subTitle" idx="1"/>
          </p:nvPr>
        </p:nvSpPr>
        <p:spPr>
          <a:xfrm>
            <a:off x="500332" y="1546226"/>
            <a:ext cx="11093570" cy="452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Let’s Dive In!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What do you see as the most relevant of the changes we discussed before the break?</a:t>
            </a:r>
            <a:endParaRPr sz="2400" dirty="0"/>
          </a:p>
          <a:p>
            <a:pPr marL="285750" indent="-133350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Do you have any current clients that will be greatly benefited?</a:t>
            </a:r>
            <a:endParaRPr sz="2400" dirty="0"/>
          </a:p>
          <a:p>
            <a:pPr marL="285750" indent="-133350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Do you have any current clients that you think will be harmed in any way?  Why?</a:t>
            </a:r>
            <a:endParaRPr sz="2400"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305" name="Google Shape;305;p24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24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0430C343-07AE-2685-7902-DCFAF8B4EB7E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5"/>
          <p:cNvSpPr txBox="1">
            <a:spLocks noGrp="1"/>
          </p:cNvSpPr>
          <p:nvPr>
            <p:ph type="subTitle" idx="1"/>
          </p:nvPr>
        </p:nvSpPr>
        <p:spPr>
          <a:xfrm>
            <a:off x="1754188" y="1546226"/>
            <a:ext cx="8523287" cy="452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Major Impact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312" name="Google Shape;312;p25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25</a:t>
            </a:fld>
            <a:endParaRPr dirty="0"/>
          </a:p>
        </p:txBody>
      </p:sp>
      <p:pic>
        <p:nvPicPr>
          <p:cNvPr id="313" name="Google Shape;313;p25" descr="View of the Great Pyramid Complex of Giza in Egyp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0050" y="2108200"/>
            <a:ext cx="6091900" cy="406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D9873D6C-F828-3116-9997-509EE9942F0C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560718" y="1546226"/>
            <a:ext cx="11067690" cy="452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Major Impact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§ 4.113 – general warning that certain coexisting digestive conditions cannot be separately evaluated without pyramiding</a:t>
            </a:r>
            <a:endParaRPr sz="2400" dirty="0"/>
          </a:p>
          <a:p>
            <a:pPr marL="0" indent="0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While differing in the site of pathology, produce common disability picture characterized in the main by varying degrees of abdominal stress or pain, anemia and disturbances in nutrition.</a:t>
            </a:r>
            <a:endParaRPr sz="2400" i="1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320" name="Google Shape;320;p26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26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CB69D747-50BF-B627-F962-CEE952C2F56D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7"/>
          <p:cNvSpPr txBox="1">
            <a:spLocks noGrp="1"/>
          </p:cNvSpPr>
          <p:nvPr>
            <p:ph type="subTitle" idx="1"/>
          </p:nvPr>
        </p:nvSpPr>
        <p:spPr>
          <a:xfrm>
            <a:off x="586596" y="1546226"/>
            <a:ext cx="11093570" cy="495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Major Impact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buSzPts val="2400"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§ 4.114 has some additional clarifications</a:t>
            </a:r>
            <a:endParaRPr sz="2000" dirty="0"/>
          </a:p>
          <a:p>
            <a:pPr marL="285750" indent="-133350">
              <a:lnSpc>
                <a:spcPct val="100000"/>
              </a:lnSpc>
              <a:buSzPts val="2400"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Prohibition of separate evaluation and combination of ratings</a:t>
            </a:r>
            <a:endParaRPr sz="20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7301 - 7329, </a:t>
            </a:r>
            <a:endParaRPr sz="20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7331, </a:t>
            </a:r>
            <a:endParaRPr sz="20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7342, </a:t>
            </a:r>
            <a:endParaRPr sz="20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7345 – 7350</a:t>
            </a:r>
            <a:endParaRPr sz="20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7352</a:t>
            </a:r>
            <a:endParaRPr sz="20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7355-7357</a:t>
            </a:r>
            <a:endParaRPr sz="2000" dirty="0"/>
          </a:p>
          <a:p>
            <a:pPr marL="285750" indent="-133350">
              <a:lnSpc>
                <a:spcPct val="100000"/>
              </a:lnSpc>
              <a:buSzPts val="2400"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2000" dirty="0"/>
          </a:p>
        </p:txBody>
      </p:sp>
      <p:sp>
        <p:nvSpPr>
          <p:cNvPr id="327" name="Google Shape;327;p27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27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9F262209-325C-34AD-4EE4-DBD835E9DA76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552092" y="1546226"/>
            <a:ext cx="11076316" cy="481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Major Impact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§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4.114 has some additional clarifications</a:t>
            </a:r>
            <a:endParaRPr sz="2400" dirty="0"/>
          </a:p>
          <a:p>
            <a:pPr marL="285750" indent="-133350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Prohibition of combining ratings</a:t>
            </a:r>
            <a:endParaRPr sz="24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Instead, when more than one rating is warranted, assign a single evaluation under the DC with the predominant disability picture</a:t>
            </a:r>
            <a:endParaRPr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AND evaluate it to the next higher evaluation if warranted by severity of overall disability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Changes to diagnostic codes or evaluation criteria are not grounds to reduce current evaluation (38 CFR 3.951a)</a:t>
            </a:r>
            <a:endParaRPr sz="2400"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334" name="Google Shape;334;p28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28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B3BEC883-C822-F7B1-18A1-C77907F1BA66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subTitle" idx="1"/>
          </p:nvPr>
        </p:nvSpPr>
        <p:spPr>
          <a:xfrm>
            <a:off x="471577" y="1359014"/>
            <a:ext cx="11248845" cy="487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endParaRPr dirty="0"/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M21-1, Part V, Subpart iii, Chapter 6, Section 1 (c) – addresses steps</a:t>
            </a:r>
            <a:endParaRPr sz="2200" dirty="0"/>
          </a:p>
          <a:p>
            <a:pPr marL="0" indent="0">
              <a:lnSpc>
                <a:spcPct val="100000"/>
              </a:lnSpc>
              <a:buSzPts val="2400"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Step 1 – determine which of the coexisting conditions is predominant</a:t>
            </a:r>
            <a:endParaRPr sz="2200" dirty="0"/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	= the one that has the highest disability evaluation is predominant</a:t>
            </a:r>
            <a:endParaRPr sz="2200" dirty="0"/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	= OR if the same, the most advantageous outcome to the Veteran</a:t>
            </a:r>
            <a:endParaRPr sz="2200" dirty="0"/>
          </a:p>
          <a:p>
            <a:pPr marL="0" indent="0">
              <a:lnSpc>
                <a:spcPct val="100000"/>
              </a:lnSpc>
              <a:buSzPts val="2400"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Step 2 – Determine if there are symptoms of the non-predominant disability that do not overlap (if yes Step 3, if no Step 4)</a:t>
            </a:r>
            <a:endParaRPr sz="2200" dirty="0"/>
          </a:p>
          <a:p>
            <a:pPr marL="0" indent="0">
              <a:lnSpc>
                <a:spcPct val="100000"/>
              </a:lnSpc>
              <a:buSzPts val="2400"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Step 3 – Reevaluate predominant disability but also consider non-overlapping symptoms of the predominant disability – determine if resultant evaluation is higher than the evaluation for symptoms of predominant disability alone (if yes Step 5)</a:t>
            </a:r>
            <a:endParaRPr sz="2200"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341" name="Google Shape;341;p29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29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B690DD17-242A-8116-5867-A4B4209E4B6C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sldNum" idx="12"/>
          </p:nvPr>
        </p:nvSpPr>
        <p:spPr>
          <a:xfrm>
            <a:off x="10080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 dirty="0"/>
          </a:p>
        </p:txBody>
      </p:sp>
      <p:pic>
        <p:nvPicPr>
          <p:cNvPr id="150" name="Google Shape;150;p3" descr="A close up of a ca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9895" t="46412" r="33799" b="17737"/>
          <a:stretch/>
        </p:blipFill>
        <p:spPr>
          <a:xfrm>
            <a:off x="2402224" y="1797083"/>
            <a:ext cx="1798250" cy="172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 descr="A group of icons with a dollar sign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t="17578" b="53124"/>
          <a:stretch/>
        </p:blipFill>
        <p:spPr>
          <a:xfrm>
            <a:off x="4634481" y="3946849"/>
            <a:ext cx="4777273" cy="1399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 descr="A group of icons with a dollar sign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 t="53174" b="12695"/>
          <a:stretch/>
        </p:blipFill>
        <p:spPr>
          <a:xfrm>
            <a:off x="4634481" y="1892115"/>
            <a:ext cx="4777273" cy="1630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4;p2">
            <a:extLst>
              <a:ext uri="{FF2B5EF4-FFF2-40B4-BE49-F238E27FC236}">
                <a16:creationId xmlns:a16="http://schemas.microsoft.com/office/drawing/2014/main" id="{441004E2-F084-85DA-3D86-D5F89FF0A153}"/>
              </a:ext>
            </a:extLst>
          </p:cNvPr>
          <p:cNvSpPr txBox="1"/>
          <p:nvPr/>
        </p:nvSpPr>
        <p:spPr>
          <a:xfrm>
            <a:off x="0" y="494488"/>
            <a:ext cx="7772400" cy="74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0000"/>
              </a:lnSpc>
              <a:buSzPts val="3600"/>
            </a:pPr>
            <a:r>
              <a:rPr lang="en-US" sz="3600" b="1" dirty="0"/>
              <a:t>Hi there!  Nice to meet you!</a:t>
            </a:r>
            <a:br>
              <a:rPr lang="en-US" dirty="0"/>
            </a:br>
            <a:endParaRPr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0"/>
          <p:cNvSpPr txBox="1">
            <a:spLocks noGrp="1"/>
          </p:cNvSpPr>
          <p:nvPr>
            <p:ph type="subTitle" idx="1"/>
          </p:nvPr>
        </p:nvSpPr>
        <p:spPr>
          <a:xfrm>
            <a:off x="560717" y="1546226"/>
            <a:ext cx="11136701" cy="452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endParaRPr dirty="0"/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M21-1, Part V, Subpart iii, Chapter 6, Section 1 (c) – addresses steps</a:t>
            </a:r>
            <a:endParaRPr sz="2200" dirty="0"/>
          </a:p>
          <a:p>
            <a:pPr marL="0" indent="0">
              <a:lnSpc>
                <a:spcPct val="100000"/>
              </a:lnSpc>
              <a:buSzPts val="2400"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Step 4 – Rate coexistent disabilities together under the rating criteria for the predominant disability </a:t>
            </a:r>
            <a:r>
              <a:rPr lang="en-US" sz="2200" i="1" dirty="0">
                <a:latin typeface="Arial"/>
                <a:ea typeface="Arial"/>
                <a:cs typeface="Arial"/>
                <a:sym typeface="Arial"/>
              </a:rPr>
              <a:t>without evaluation 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to the next higher evaluation</a:t>
            </a:r>
            <a:endParaRPr sz="2200" dirty="0"/>
          </a:p>
          <a:p>
            <a:pPr marL="0" indent="0">
              <a:lnSpc>
                <a:spcPct val="100000"/>
              </a:lnSpc>
              <a:buSzPts val="2400"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Step 5 – Rate the coexistent together under the rating criteria for the predominant disability and evaluate to the next higher evaluation</a:t>
            </a:r>
            <a:endParaRPr sz="2200" dirty="0"/>
          </a:p>
          <a:p>
            <a:pPr marL="0" indent="0">
              <a:lnSpc>
                <a:spcPct val="100000"/>
              </a:lnSpc>
              <a:buSzPts val="2400"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Next higher evaluation is lowest evaluation specified in the DC for the predominant disability – do not simply add 10%</a:t>
            </a:r>
            <a:endParaRPr sz="2200"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348" name="Google Shape;348;p30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30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DFCBD4A1-3B66-E0D2-B282-6870B68D09E4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1"/>
          <p:cNvSpPr txBox="1">
            <a:spLocks noGrp="1"/>
          </p:cNvSpPr>
          <p:nvPr>
            <p:ph type="subTitle" idx="1"/>
          </p:nvPr>
        </p:nvSpPr>
        <p:spPr>
          <a:xfrm>
            <a:off x="467264" y="1406271"/>
            <a:ext cx="11257471" cy="495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endParaRPr dirty="0"/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400" dirty="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 Veteran has 2 coexisting digestive disabilities – PUD for 20% due to 2 episodes of abdominal pain lasting for 3 consecutive days in the past 12 months, managed by daily prescribed medication</a:t>
            </a:r>
            <a:endParaRPr sz="2400" dirty="0"/>
          </a:p>
          <a:p>
            <a:pPr marL="0" indent="0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Also has ulcerative colitis – 30% due to mild disease managed with oral and topical agents other than immunosuppressants; abdominal pain 3 or fewer daily episodes of diarrhea.</a:t>
            </a:r>
            <a:endParaRPr sz="2400" dirty="0"/>
          </a:p>
          <a:p>
            <a:pPr marL="0" indent="0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Result = Separate evaluations are not permitted – instead a single 30% would be assigned because ulcerative colitis is the predominant disability, and there are no non-overlapping symptoms of PUD to establish criteria supporting a 60%</a:t>
            </a:r>
            <a:endParaRPr sz="2400"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355" name="Google Shape;355;p31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31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F42855D3-65F8-EE29-74E7-C1CFDDB289E1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>
            <a:spLocks noGrp="1"/>
          </p:cNvSpPr>
          <p:nvPr>
            <p:ph type="subTitle" idx="1"/>
          </p:nvPr>
        </p:nvSpPr>
        <p:spPr>
          <a:xfrm>
            <a:off x="480204" y="1368476"/>
            <a:ext cx="11231591" cy="5165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endParaRPr dirty="0"/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Example 2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:  Veteran has IBS (7319) at 10% (abdominal pain with defecation at least once during previous 3 months) </a:t>
            </a:r>
            <a:endParaRPr sz="2200" dirty="0"/>
          </a:p>
          <a:p>
            <a:pPr marL="0" indent="0">
              <a:lnSpc>
                <a:spcPct val="100000"/>
              </a:lnSpc>
              <a:buSzPts val="2400"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AND hiatal hernia (7346) at 10% due to documented esophageal strictures</a:t>
            </a:r>
            <a:endParaRPr sz="2200" dirty="0"/>
          </a:p>
          <a:p>
            <a:pPr marL="0" indent="0">
              <a:lnSpc>
                <a:spcPct val="100000"/>
              </a:lnSpc>
              <a:buSzPts val="2400"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Result = Separate evaluations ARE permitted</a:t>
            </a:r>
            <a:endParaRPr sz="2200" dirty="0"/>
          </a:p>
          <a:p>
            <a:pPr marL="0" indent="0">
              <a:lnSpc>
                <a:spcPct val="100000"/>
              </a:lnSpc>
              <a:buSzPts val="2400"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Why?  It’s an exception under V.iii.6.1.b, and the criteria do not overlap.  They do not compensate for the same disability or facet of disability that would be prohibited under 38 CFR 4.14.</a:t>
            </a:r>
            <a:endParaRPr sz="2200" dirty="0"/>
          </a:p>
          <a:p>
            <a:pPr marL="0" indent="0">
              <a:lnSpc>
                <a:spcPct val="100000"/>
              </a:lnSpc>
              <a:buSzPts val="2400"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Historically, these DCs could not be separately evaluated and combined without pyramiding.</a:t>
            </a:r>
            <a:endParaRPr sz="2200"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362" name="Google Shape;362;p32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32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64244245-1FF0-D7BC-5AB9-9AE042456A8A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3"/>
          <p:cNvSpPr txBox="1">
            <a:spLocks noGrp="1"/>
          </p:cNvSpPr>
          <p:nvPr>
            <p:ph type="subTitle" idx="1"/>
          </p:nvPr>
        </p:nvSpPr>
        <p:spPr>
          <a:xfrm>
            <a:off x="483079" y="1546226"/>
            <a:ext cx="11179833" cy="452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endParaRPr dirty="0"/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Example 3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:  Veteran has IBS (7319) at 10% (abdominal pain with defecation at least once during previous 3 months) </a:t>
            </a:r>
            <a:endParaRPr sz="2200" dirty="0"/>
          </a:p>
          <a:p>
            <a:pPr marL="0" indent="0">
              <a:lnSpc>
                <a:spcPct val="100000"/>
              </a:lnSpc>
              <a:buSzPts val="2400"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AND hiatal hernia (7346) at 10% due to documented esophageal strictures</a:t>
            </a:r>
            <a:endParaRPr sz="2200" dirty="0"/>
          </a:p>
          <a:p>
            <a:pPr marL="0" indent="0">
              <a:lnSpc>
                <a:spcPct val="100000"/>
              </a:lnSpc>
              <a:buSzPts val="2400"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Result = Separate evaluations ARE permitted</a:t>
            </a:r>
            <a:endParaRPr sz="2200" dirty="0"/>
          </a:p>
          <a:p>
            <a:pPr marL="0" indent="0">
              <a:lnSpc>
                <a:spcPct val="100000"/>
              </a:lnSpc>
              <a:buSzPts val="2400"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Why?  It’s an exception under V.iii.6.1.b, and the criteria do not overlap.  They do not compensate for the same disability or facet of disability that would be prohibited under 38 CFR 4.14.</a:t>
            </a:r>
            <a:endParaRPr sz="2200" dirty="0"/>
          </a:p>
          <a:p>
            <a:pPr marL="0" indent="0">
              <a:lnSpc>
                <a:spcPct val="100000"/>
              </a:lnSpc>
              <a:buSzPts val="2400"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Historically, these DCs could not be separately evaluated and combined without pyramiding.</a:t>
            </a:r>
            <a:endParaRPr sz="2200"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369" name="Google Shape;369;p33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33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F2D77CB4-4E00-74AC-C6A4-E74D48788711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4"/>
          <p:cNvSpPr txBox="1">
            <a:spLocks noGrp="1"/>
          </p:cNvSpPr>
          <p:nvPr>
            <p:ph type="subTitle" idx="1"/>
          </p:nvPr>
        </p:nvSpPr>
        <p:spPr>
          <a:xfrm>
            <a:off x="491706" y="1546226"/>
            <a:ext cx="11257471" cy="452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Major Impact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Analogous diagnostic codes</a:t>
            </a:r>
            <a:endParaRPr sz="22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GERD did not have its own DC – was generally rated under 7346 (hiatal hernia)</a:t>
            </a:r>
            <a:endParaRPr sz="2200" dirty="0"/>
          </a:p>
          <a:p>
            <a:pPr marL="1200150" lvl="2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Might appear as 7399-7346 or just 7346 – is now DC 7206</a:t>
            </a:r>
            <a:endParaRPr sz="22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If disability was previously rated under analogous code, the code should be updated but the evaluation should not be reduced solely based on changed criteria</a:t>
            </a:r>
            <a:endParaRPr sz="2200" dirty="0"/>
          </a:p>
          <a:p>
            <a:pPr marL="1200150" lvl="2" indent="-133350">
              <a:lnSpc>
                <a:spcPct val="100000"/>
              </a:lnSpc>
              <a:buSzPts val="2400"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376" name="Google Shape;376;p34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34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E8060F39-42F1-25D5-B57C-042E53E00B50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"/>
          <p:cNvSpPr txBox="1">
            <a:spLocks noGrp="1"/>
          </p:cNvSpPr>
          <p:nvPr>
            <p:ph type="subTitle" idx="1"/>
          </p:nvPr>
        </p:nvSpPr>
        <p:spPr>
          <a:xfrm>
            <a:off x="510397" y="1390950"/>
            <a:ext cx="11171206" cy="510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Major Impact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DC 7206 – GERD</a:t>
            </a:r>
            <a:endParaRPr sz="20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Includes verbiage regarding esophageal stricture with other symptoms – up to 80%</a:t>
            </a:r>
            <a:endParaRPr sz="2000" dirty="0"/>
          </a:p>
          <a:p>
            <a:pPr marL="1200150" lvl="2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Findings documented by barium swallow, CT, or EGD</a:t>
            </a:r>
            <a:endParaRPr dirty="0"/>
          </a:p>
          <a:p>
            <a:pPr marL="1200150" lvl="2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Non-GI complications to receive separate evaluation</a:t>
            </a:r>
            <a:endParaRPr dirty="0"/>
          </a:p>
          <a:p>
            <a:pPr marL="1200150" lvl="2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Includes GERD due to Mallory Weiss syndrome, esophagitis from various causes, including radiation therapy, etc.</a:t>
            </a:r>
            <a:endParaRPr dirty="0"/>
          </a:p>
          <a:p>
            <a:pPr marL="1200150" lvl="2" indent="-133350">
              <a:lnSpc>
                <a:spcPct val="100000"/>
              </a:lnSpc>
              <a:buSzPts val="2400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DC 7203 – esophagus, stricture of</a:t>
            </a:r>
            <a:endParaRPr sz="20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Accounts for dysphagia, undernutrition, weight loss, etc. – up to 80%</a:t>
            </a:r>
            <a:endParaRPr sz="20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Evaluation basis for several other DCs</a:t>
            </a:r>
            <a:endParaRPr sz="2000"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383" name="Google Shape;383;p35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35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1DECD39D-D329-7392-5A78-2D70AC0486CB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6"/>
          <p:cNvSpPr txBox="1">
            <a:spLocks noGrp="1"/>
          </p:cNvSpPr>
          <p:nvPr>
            <p:ph type="subTitle" idx="1"/>
          </p:nvPr>
        </p:nvSpPr>
        <p:spPr>
          <a:xfrm>
            <a:off x="457200" y="1546226"/>
            <a:ext cx="11266098" cy="495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Major Impact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DC 7304 – Peptic Ulcer Disease</a:t>
            </a:r>
            <a:endParaRPr sz="22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Up to 100% evaluation for post-operative perforation or hemorrhage &gt; 3 months</a:t>
            </a:r>
            <a:endParaRPr sz="2200" dirty="0"/>
          </a:p>
          <a:p>
            <a:pPr marL="1200150" lvl="2" indent="-133350">
              <a:lnSpc>
                <a:spcPct val="100000"/>
              </a:lnSpc>
              <a:buSzPts val="2400"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DC 7303 – Chronic complications of upper GI surgery</a:t>
            </a:r>
            <a:endParaRPr sz="22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New criteria for TPN (nutritional support)</a:t>
            </a:r>
            <a:endParaRPr sz="2200" dirty="0"/>
          </a:p>
          <a:p>
            <a:pPr marL="285750" indent="-133350">
              <a:lnSpc>
                <a:spcPct val="100000"/>
              </a:lnSpc>
              <a:buSzPts val="2400"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DC 7319 – IBS</a:t>
            </a:r>
            <a:endParaRPr sz="22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Up to 30% evaluation for abdominal pain at least 1 day per week</a:t>
            </a:r>
            <a:endParaRPr sz="22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Could go higher with symptoms of GI dysmotility syndrome</a:t>
            </a:r>
            <a:endParaRPr sz="2200" dirty="0"/>
          </a:p>
          <a:p>
            <a:pPr marL="0" indent="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390" name="Google Shape;390;p36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36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C8931F2A-4AA0-681F-DCE9-6CE3B1139CD8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7"/>
          <p:cNvSpPr txBox="1">
            <a:spLocks noGrp="1"/>
          </p:cNvSpPr>
          <p:nvPr>
            <p:ph type="subTitle" idx="1"/>
          </p:nvPr>
        </p:nvSpPr>
        <p:spPr>
          <a:xfrm>
            <a:off x="526212" y="1546226"/>
            <a:ext cx="11231592" cy="452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Major Impact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DC 7326 – Crohn’s disease</a:t>
            </a:r>
            <a:endParaRPr sz="22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Up to 100% for severe inflammatory bowel disease unresponsive to treatment</a:t>
            </a:r>
            <a:endParaRPr sz="22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Requires confirmation by endoscopy or radiologic studies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397" name="Google Shape;397;p37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37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0977AF4E-A4D5-249C-AD54-A5AD999DD922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8"/>
          <p:cNvSpPr txBox="1">
            <a:spLocks noGrp="1"/>
          </p:cNvSpPr>
          <p:nvPr>
            <p:ph type="subTitle" idx="1"/>
          </p:nvPr>
        </p:nvSpPr>
        <p:spPr>
          <a:xfrm>
            <a:off x="1754187" y="1546225"/>
            <a:ext cx="8523300" cy="45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700"/>
              </a:spcBef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spcBef>
                <a:spcPts val="700"/>
              </a:spcBef>
              <a:buSzPts val="2400"/>
            </a:pPr>
            <a:r>
              <a:rPr lang="en-US" sz="39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take a break</a:t>
            </a:r>
            <a:endParaRPr dirty="0"/>
          </a:p>
          <a:p>
            <a:pPr marL="0" indent="0" algn="ctr">
              <a:lnSpc>
                <a:spcPct val="100000"/>
              </a:lnSpc>
              <a:spcBef>
                <a:spcPts val="700"/>
              </a:spcBef>
              <a:buSzPts val="2400"/>
            </a:pPr>
            <a:endParaRPr sz="3900" b="1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spcBef>
                <a:spcPts val="700"/>
              </a:spcBef>
              <a:buSzPts val="2400"/>
            </a:pPr>
            <a:endParaRPr sz="3900" b="1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700"/>
              </a:spcBef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700"/>
              </a:spcBef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700"/>
              </a:spcBef>
              <a:buSzPts val="2400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indent="0">
              <a:lnSpc>
                <a:spcPct val="100000"/>
              </a:lnSpc>
              <a:spcBef>
                <a:spcPts val="700"/>
              </a:spcBef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700"/>
              </a:spcBef>
              <a:buSzPts val="2400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       </a:t>
            </a:r>
            <a:endParaRPr dirty="0"/>
          </a:p>
        </p:txBody>
      </p:sp>
      <p:sp>
        <p:nvSpPr>
          <p:cNvPr id="403" name="Google Shape;403;p38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38</a:t>
            </a:fld>
            <a:endParaRPr dirty="0"/>
          </a:p>
        </p:txBody>
      </p:sp>
      <p:pic>
        <p:nvPicPr>
          <p:cNvPr id="404" name="Google Shape;404;p38" descr="Cups of coff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9060" y="3302565"/>
            <a:ext cx="2913554" cy="1942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9"/>
          <p:cNvSpPr txBox="1">
            <a:spLocks noGrp="1"/>
          </p:cNvSpPr>
          <p:nvPr>
            <p:ph type="subTitle" idx="1"/>
          </p:nvPr>
        </p:nvSpPr>
        <p:spPr>
          <a:xfrm>
            <a:off x="491706" y="1546226"/>
            <a:ext cx="11197086" cy="452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Circumstances for Digestive Disabilities</a:t>
            </a:r>
            <a:endParaRPr dirty="0"/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Claims pending on May 19, 2024, apply guidance of M21-1, V.ii.4.A.6.p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What about appeals?  Are you aware of any current court cases?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What about new claims?  How would you approach a new claim?  Would you change anything in how it is claimed?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411" name="Google Shape;411;p39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39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E8D7EFE1-7E7D-ADB3-687C-84BC85147B41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/>
          <p:nvPr/>
        </p:nvSpPr>
        <p:spPr>
          <a:xfrm>
            <a:off x="0" y="547688"/>
            <a:ext cx="6337300" cy="667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0000"/>
              </a:lnSpc>
              <a:buSzPts val="4000"/>
            </a:pPr>
            <a:r>
              <a:rPr lang="en-US" sz="4000" b="1" dirty="0"/>
              <a:t>Agenda</a:t>
            </a:r>
            <a:endParaRPr b="1" dirty="0"/>
          </a:p>
        </p:txBody>
      </p:sp>
      <p:sp>
        <p:nvSpPr>
          <p:cNvPr id="158" name="Google Shape;158;p4"/>
          <p:cNvSpPr txBox="1"/>
          <p:nvPr/>
        </p:nvSpPr>
        <p:spPr>
          <a:xfrm>
            <a:off x="802257" y="1428750"/>
            <a:ext cx="9595074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indent="-228600">
              <a:lnSpc>
                <a:spcPct val="115000"/>
              </a:lnSpc>
              <a:buSzPts val="2700"/>
              <a:buFont typeface="Arial"/>
              <a:buChar char="•"/>
            </a:pPr>
            <a:r>
              <a:rPr lang="en-US" sz="3200" dirty="0"/>
              <a:t>Welcome Back!  </a:t>
            </a:r>
            <a:endParaRPr sz="3200" dirty="0"/>
          </a:p>
          <a:p>
            <a:pPr marL="228600" indent="-228600">
              <a:lnSpc>
                <a:spcPct val="115000"/>
              </a:lnSpc>
              <a:spcBef>
                <a:spcPts val="2400"/>
              </a:spcBef>
              <a:buSzPts val="2700"/>
              <a:buFont typeface="Arial"/>
              <a:buChar char="•"/>
            </a:pPr>
            <a:r>
              <a:rPr lang="en-US" sz="3200" dirty="0"/>
              <a:t>Federal Register (Vol. 89, No. 55 March 20, 2024)</a:t>
            </a:r>
            <a:endParaRPr sz="3200" dirty="0"/>
          </a:p>
          <a:p>
            <a:pPr marL="228600" indent="-228600">
              <a:lnSpc>
                <a:spcPct val="115000"/>
              </a:lnSpc>
              <a:spcBef>
                <a:spcPts val="2400"/>
              </a:spcBef>
              <a:buSzPts val="2700"/>
              <a:buFont typeface="Arial"/>
              <a:buChar char="•"/>
            </a:pPr>
            <a:r>
              <a:rPr lang="en-US" sz="3200" dirty="0"/>
              <a:t>Updates</a:t>
            </a:r>
            <a:endParaRPr sz="3200" dirty="0"/>
          </a:p>
          <a:p>
            <a:pPr marL="228600" indent="-228600">
              <a:lnSpc>
                <a:spcPct val="115000"/>
              </a:lnSpc>
              <a:spcBef>
                <a:spcPts val="2400"/>
              </a:spcBef>
              <a:buSzPts val="2700"/>
              <a:buFont typeface="Arial"/>
              <a:buChar char="•"/>
            </a:pPr>
            <a:r>
              <a:rPr lang="en-US" sz="3200" dirty="0"/>
              <a:t>Manual Changes</a:t>
            </a:r>
            <a:endParaRPr sz="3200" dirty="0"/>
          </a:p>
          <a:p>
            <a:pPr marL="228600" indent="-228600">
              <a:lnSpc>
                <a:spcPct val="115000"/>
              </a:lnSpc>
              <a:spcBef>
                <a:spcPts val="2400"/>
              </a:spcBef>
              <a:buSzPts val="2700"/>
              <a:buFont typeface="Arial"/>
              <a:buChar char="•"/>
            </a:pPr>
            <a:r>
              <a:rPr lang="en-US" sz="3200" dirty="0"/>
              <a:t>Pop Quiz! </a:t>
            </a:r>
            <a:endParaRPr sz="3200" dirty="0"/>
          </a:p>
        </p:txBody>
      </p:sp>
      <p:sp>
        <p:nvSpPr>
          <p:cNvPr id="159" name="Google Shape;159;p4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4</a:t>
            </a:fld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subTitle" idx="1"/>
          </p:nvPr>
        </p:nvSpPr>
        <p:spPr>
          <a:xfrm>
            <a:off x="560718" y="1546226"/>
            <a:ext cx="11076316" cy="452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Circumstances for Digestive Disabilities</a:t>
            </a:r>
            <a:endParaRPr dirty="0"/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Circumstances of service</a:t>
            </a:r>
            <a:endParaRPr sz="24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	For dysentery or other gastrointestinal disease, assign great weight to any service</a:t>
            </a:r>
            <a:endParaRPr dirty="0"/>
          </a:p>
          <a:p>
            <a:pPr marL="1200150" lvl="2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Tropical service</a:t>
            </a:r>
            <a:endParaRPr sz="2400" dirty="0"/>
          </a:p>
          <a:p>
            <a:pPr marL="1200150" lvl="2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Imprisonment or internment under unsanitary conditions</a:t>
            </a:r>
            <a:endParaRPr sz="2400" dirty="0"/>
          </a:p>
          <a:p>
            <a:pPr marL="1200150" lvl="2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Food deprivation</a:t>
            </a:r>
            <a:endParaRPr sz="2400" dirty="0"/>
          </a:p>
          <a:p>
            <a:pPr marL="1200150" lvl="2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38 CFR 3.309(b)</a:t>
            </a:r>
            <a:endParaRPr sz="2400"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40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44C84ACD-85FF-941F-0C4E-BBCC81A6EDE4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1"/>
          <p:cNvSpPr txBox="1">
            <a:spLocks noGrp="1"/>
          </p:cNvSpPr>
          <p:nvPr>
            <p:ph type="subTitle" idx="1"/>
          </p:nvPr>
        </p:nvSpPr>
        <p:spPr>
          <a:xfrm>
            <a:off x="493144" y="1528973"/>
            <a:ext cx="11205712" cy="452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Circumstances for Digestive Disabilities</a:t>
            </a:r>
            <a:endParaRPr dirty="0"/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Recurrence of hemorrhoids </a:t>
            </a:r>
            <a:endParaRPr sz="24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Unless the award for service-connection was clearly in error, do not assume that a superseding post service cause was the cause of a recurrence </a:t>
            </a:r>
            <a:endParaRPr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After service-connection is established, consider hemorrhoids shown after a period of absence to be associated with the service-connected condition</a:t>
            </a:r>
            <a:endParaRPr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425" name="Google Shape;425;p41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41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4DB77004-F54C-F8C8-A97D-97FF9B86D546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2"/>
          <p:cNvSpPr txBox="1">
            <a:spLocks noGrp="1"/>
          </p:cNvSpPr>
          <p:nvPr>
            <p:ph type="subTitle" idx="1"/>
          </p:nvPr>
        </p:nvSpPr>
        <p:spPr>
          <a:xfrm>
            <a:off x="514709" y="1468588"/>
            <a:ext cx="11162581" cy="495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Circumstances for Digestive Disabilities</a:t>
            </a:r>
            <a:endParaRPr dirty="0"/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Hepatitis</a:t>
            </a:r>
            <a:endParaRPr sz="22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Three main categories – A (infectious hepatitis), B (serum hepatitis) and C (non-A non-B hepatitis)</a:t>
            </a:r>
            <a:endParaRPr sz="22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Do not automatically grant service-connection for Hepatitis C – lab findings in service alone do not show HCV in service or allow a conclusion that HCV was incurred in service.  Each type of hepatitis can be acquired at different times and through different means</a:t>
            </a:r>
            <a:endParaRPr sz="22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Consider service-connection if there is a medical opinion linking condition to the confirmed in-service findings and/ or risk factors</a:t>
            </a:r>
            <a:endParaRPr sz="22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If service-connection is granted, evaluation is based on DC 7345</a:t>
            </a:r>
            <a:endParaRPr sz="2200"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432" name="Google Shape;432;p42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42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4EC27B09-E298-54C7-230B-857530604B4E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3"/>
          <p:cNvSpPr/>
          <p:nvPr/>
        </p:nvSpPr>
        <p:spPr>
          <a:xfrm>
            <a:off x="7900850" y="12250"/>
            <a:ext cx="2765400" cy="104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438" name="Google Shape;438;p43"/>
          <p:cNvSpPr txBox="1"/>
          <p:nvPr/>
        </p:nvSpPr>
        <p:spPr>
          <a:xfrm>
            <a:off x="4943100" y="111150"/>
            <a:ext cx="2305800" cy="10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400"/>
            </a:pPr>
            <a:endParaRPr dirty="0"/>
          </a:p>
          <a:p>
            <a:pPr>
              <a:buSzPts val="1400"/>
            </a:pPr>
            <a:endParaRPr dirty="0"/>
          </a:p>
          <a:p>
            <a:pPr>
              <a:buSzPts val="1400"/>
            </a:pPr>
            <a:endParaRPr dirty="0"/>
          </a:p>
          <a:p>
            <a:pPr>
              <a:buSzPts val="1400"/>
            </a:pPr>
            <a:endParaRPr dirty="0"/>
          </a:p>
        </p:txBody>
      </p:sp>
      <p:sp>
        <p:nvSpPr>
          <p:cNvPr id="439" name="Google Shape;439;p43"/>
          <p:cNvSpPr txBox="1"/>
          <p:nvPr/>
        </p:nvSpPr>
        <p:spPr>
          <a:xfrm>
            <a:off x="0" y="535600"/>
            <a:ext cx="7772400" cy="697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4300"/>
            </a:pPr>
            <a:r>
              <a:rPr lang="en-US" sz="4300" b="1" dirty="0"/>
              <a:t>Game Time! Trivia Set Up!</a:t>
            </a:r>
            <a:endParaRPr sz="4700" dirty="0"/>
          </a:p>
        </p:txBody>
      </p:sp>
      <p:sp>
        <p:nvSpPr>
          <p:cNvPr id="440" name="Google Shape;440;p43"/>
          <p:cNvSpPr txBox="1"/>
          <p:nvPr/>
        </p:nvSpPr>
        <p:spPr>
          <a:xfrm>
            <a:off x="2514600" y="1477275"/>
            <a:ext cx="77724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800" dirty="0"/>
              <a:t>To play, go to </a:t>
            </a:r>
            <a:r>
              <a:rPr lang="en-US" sz="2800" u="sng" dirty="0" err="1">
                <a:solidFill>
                  <a:schemeClr val="accent2"/>
                </a:solidFill>
              </a:rPr>
              <a:t>XXXXXXurl</a:t>
            </a:r>
            <a:r>
              <a:rPr lang="en-US" sz="2800" u="sng" dirty="0">
                <a:solidFill>
                  <a:schemeClr val="accent2"/>
                </a:solidFill>
              </a:rPr>
              <a:t> </a:t>
            </a:r>
            <a:r>
              <a:rPr lang="en-US" sz="2800" u="sng" dirty="0" err="1">
                <a:solidFill>
                  <a:schemeClr val="accent2"/>
                </a:solidFill>
              </a:rPr>
              <a:t>tbd</a:t>
            </a:r>
            <a:endParaRPr sz="2800" u="sng" dirty="0">
              <a:solidFill>
                <a:schemeClr val="accent2"/>
              </a:solidFill>
            </a:endParaRPr>
          </a:p>
          <a:p>
            <a:pPr>
              <a:buSzPts val="2800"/>
            </a:pPr>
            <a:endParaRPr sz="2800" u="sng" dirty="0">
              <a:solidFill>
                <a:schemeClr val="accent2"/>
              </a:solidFill>
            </a:endParaRPr>
          </a:p>
        </p:txBody>
      </p:sp>
      <p:sp>
        <p:nvSpPr>
          <p:cNvPr id="441" name="Google Shape;441;p43"/>
          <p:cNvSpPr txBox="1"/>
          <p:nvPr/>
        </p:nvSpPr>
        <p:spPr>
          <a:xfrm>
            <a:off x="2484900" y="2200975"/>
            <a:ext cx="7527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2800"/>
            </a:pPr>
            <a:r>
              <a:rPr lang="en-US" sz="2800"/>
              <a:t>OR scan this QR code with your smartphone </a:t>
            </a:r>
            <a:endParaRPr sz="2800"/>
          </a:p>
        </p:txBody>
      </p:sp>
      <p:sp>
        <p:nvSpPr>
          <p:cNvPr id="442" name="Google Shape;442;p43"/>
          <p:cNvSpPr txBox="1"/>
          <p:nvPr/>
        </p:nvSpPr>
        <p:spPr>
          <a:xfrm>
            <a:off x="1585650" y="4758925"/>
            <a:ext cx="9020700" cy="18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  <a:buSzPts val="2200"/>
            </a:pPr>
            <a:r>
              <a:rPr lang="en-US" sz="2200">
                <a:solidFill>
                  <a:schemeClr val="dk1"/>
                </a:solidFill>
              </a:rPr>
              <a:t>Create a name (doesn’t have to be your real name) </a:t>
            </a:r>
            <a:r>
              <a:rPr lang="en-US" sz="2200" b="1">
                <a:solidFill>
                  <a:schemeClr val="dk1"/>
                </a:solidFill>
              </a:rPr>
              <a:t>AND</a:t>
            </a:r>
            <a:r>
              <a:rPr lang="en-US" sz="2200">
                <a:solidFill>
                  <a:schemeClr val="dk1"/>
                </a:solidFill>
              </a:rPr>
              <a:t> choose your team.</a:t>
            </a:r>
            <a:endParaRPr sz="2200">
              <a:solidFill>
                <a:schemeClr val="dk1"/>
              </a:solidFill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200">
                <a:solidFill>
                  <a:schemeClr val="dk1"/>
                </a:solidFill>
              </a:rPr>
              <a:t>The results of the game will be shared with all, so if you want to use an alias, feel free!</a:t>
            </a:r>
            <a:endParaRPr sz="2200">
              <a:solidFill>
                <a:schemeClr val="dk1"/>
              </a:solidFill>
            </a:endParaRPr>
          </a:p>
          <a:p>
            <a:pPr algn="ctr">
              <a:buSzPts val="800"/>
            </a:pPr>
            <a:endParaRPr sz="800"/>
          </a:p>
        </p:txBody>
      </p:sp>
      <p:sp>
        <p:nvSpPr>
          <p:cNvPr id="443" name="Google Shape;443;p43"/>
          <p:cNvSpPr txBox="1">
            <a:spLocks noGrp="1"/>
          </p:cNvSpPr>
          <p:nvPr>
            <p:ph type="sldNum" idx="12"/>
          </p:nvPr>
        </p:nvSpPr>
        <p:spPr>
          <a:xfrm>
            <a:off x="10080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43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>
            <a:spLocks noGrp="1"/>
          </p:cNvSpPr>
          <p:nvPr>
            <p:ph type="title"/>
          </p:nvPr>
        </p:nvSpPr>
        <p:spPr>
          <a:xfrm>
            <a:off x="0" y="429464"/>
            <a:ext cx="8226300" cy="818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b="1" dirty="0"/>
              <a:t>Purpose of Federal Register Publications</a:t>
            </a:r>
            <a:endParaRPr sz="3200" b="1" dirty="0"/>
          </a:p>
        </p:txBody>
      </p:sp>
      <p:sp>
        <p:nvSpPr>
          <p:cNvPr id="165" name="Google Shape;165;p5"/>
          <p:cNvSpPr txBox="1">
            <a:spLocks noGrp="1"/>
          </p:cNvSpPr>
          <p:nvPr>
            <p:ph type="subTitle" idx="1"/>
          </p:nvPr>
        </p:nvSpPr>
        <p:spPr>
          <a:xfrm>
            <a:off x="767751" y="1414025"/>
            <a:ext cx="10593238" cy="41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indent="-355600">
              <a:buSzPts val="2000"/>
              <a:buChar char="●"/>
            </a:pPr>
            <a:r>
              <a:rPr lang="en-US" sz="2400" dirty="0"/>
              <a:t>Proposed changes are published (usually by the SECVA)</a:t>
            </a:r>
            <a:endParaRPr sz="2400" dirty="0"/>
          </a:p>
          <a:p>
            <a:pPr indent="0"/>
            <a:endParaRPr sz="2400" dirty="0"/>
          </a:p>
          <a:p>
            <a:pPr indent="-355600">
              <a:buSzPts val="2000"/>
              <a:buChar char="●"/>
            </a:pPr>
            <a:r>
              <a:rPr lang="en-US" sz="2400" dirty="0"/>
              <a:t>There is an allotted timeframe for response from stakeholders</a:t>
            </a:r>
            <a:endParaRPr sz="2400" dirty="0"/>
          </a:p>
          <a:p>
            <a:pPr indent="0"/>
            <a:endParaRPr sz="2400" dirty="0"/>
          </a:p>
          <a:p>
            <a:pPr indent="-355600">
              <a:buSzPts val="2000"/>
              <a:buChar char="●"/>
            </a:pPr>
            <a:r>
              <a:rPr lang="en-US" sz="2400" dirty="0"/>
              <a:t>What happens next?</a:t>
            </a:r>
            <a:endParaRPr sz="2400" dirty="0"/>
          </a:p>
        </p:txBody>
      </p:sp>
      <p:sp>
        <p:nvSpPr>
          <p:cNvPr id="166" name="Google Shape;166;p5"/>
          <p:cNvSpPr txBox="1">
            <a:spLocks noGrp="1"/>
          </p:cNvSpPr>
          <p:nvPr>
            <p:ph type="sldNum" idx="12"/>
          </p:nvPr>
        </p:nvSpPr>
        <p:spPr>
          <a:xfrm>
            <a:off x="10080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>
            <a:spLocks noGrp="1"/>
          </p:cNvSpPr>
          <p:nvPr>
            <p:ph type="title" idx="4294967295"/>
          </p:nvPr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0000"/>
              </a:lnSpc>
              <a:buSzPts val="2600"/>
            </a:pPr>
            <a:br>
              <a:rPr lang="en-US" sz="24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sz="3200" dirty="0"/>
          </a:p>
        </p:txBody>
      </p:sp>
      <p:sp>
        <p:nvSpPr>
          <p:cNvPr id="172" name="Google Shape;172;p6"/>
          <p:cNvSpPr txBox="1">
            <a:spLocks noGrp="1"/>
          </p:cNvSpPr>
          <p:nvPr>
            <p:ph type="subTitle" idx="1"/>
          </p:nvPr>
        </p:nvSpPr>
        <p:spPr>
          <a:xfrm>
            <a:off x="603850" y="1546226"/>
            <a:ext cx="11084942" cy="452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Change date:  May 20, 2024</a:t>
            </a:r>
            <a:endParaRPr sz="2400" dirty="0"/>
          </a:p>
          <a:p>
            <a:pPr marL="285750" indent="-133350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Major overhaul/ extensive changes to diagnostic criteria</a:t>
            </a:r>
            <a:endParaRPr sz="2400" dirty="0"/>
          </a:p>
          <a:p>
            <a:pPr marL="285750" indent="-133350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Clarification of the regulatory framework for assigning evaluations for digestive disabilities</a:t>
            </a:r>
            <a:endParaRPr sz="2400" dirty="0"/>
          </a:p>
          <a:p>
            <a:pPr marL="285750" indent="-133350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Diagnostic Codes – some added, some deleted, LOTS revised</a:t>
            </a:r>
            <a:endParaRPr sz="2400"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173" name="Google Shape;173;p6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subTitle" idx="1"/>
          </p:nvPr>
        </p:nvSpPr>
        <p:spPr>
          <a:xfrm>
            <a:off x="483080" y="1374902"/>
            <a:ext cx="11352362" cy="512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Part IV Sections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§ 4.110 (removed and reserved) – obsolete or redundant for ulcers</a:t>
            </a:r>
            <a:endParaRPr sz="2400" dirty="0"/>
          </a:p>
          <a:p>
            <a:pPr marL="285750" indent="-133350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§ 4.111 (removed and reserved) – obsolete or redundant for post-gastrectomy</a:t>
            </a:r>
            <a:endParaRPr sz="2400" dirty="0"/>
          </a:p>
          <a:p>
            <a:pPr marL="285750" indent="-133350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§ 4.112 revised</a:t>
            </a:r>
            <a:endParaRPr sz="2400" dirty="0"/>
          </a:p>
          <a:p>
            <a:pPr marL="285750" indent="-133350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§ 4.113 coexisting abdominal conditions</a:t>
            </a:r>
            <a:endParaRPr sz="2400" dirty="0"/>
          </a:p>
          <a:p>
            <a:pPr marL="0" indent="0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§ 4.114 several additions, deletions, and revisions to diagnostic codes</a:t>
            </a:r>
            <a:endParaRPr sz="2400" dirty="0"/>
          </a:p>
          <a:p>
            <a:pPr marL="285750" indent="-133350">
              <a:lnSpc>
                <a:spcPct val="100000"/>
              </a:lnSpc>
              <a:buSzPts val="24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Updates were to ensure more current medical terminology and provide more objective evaluation criteria.  Not intended as liberalization</a:t>
            </a:r>
            <a:endParaRPr sz="2400" dirty="0"/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180" name="Google Shape;180;p7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7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4F502C1B-B1B0-9876-D8EB-3FB2DC78226A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>
            <a:spLocks noGrp="1"/>
          </p:cNvSpPr>
          <p:nvPr>
            <p:ph type="subTitle" idx="1"/>
          </p:nvPr>
        </p:nvSpPr>
        <p:spPr>
          <a:xfrm>
            <a:off x="362309" y="1374902"/>
            <a:ext cx="11464506" cy="533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Part IV Sections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§ 4.112 revised</a:t>
            </a:r>
            <a:endParaRPr sz="2400" dirty="0"/>
          </a:p>
          <a:p>
            <a:pPr marL="285750" indent="-133350">
              <a:lnSpc>
                <a:spcPct val="100000"/>
              </a:lnSpc>
              <a:buSzPts val="2400"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(a) Weight loss. </a:t>
            </a:r>
            <a:endParaRPr sz="24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Substantial weight loss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= </a:t>
            </a:r>
            <a:endParaRPr dirty="0"/>
          </a:p>
          <a:p>
            <a:pPr marL="1200150" lvl="2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Involuntary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weight loss &gt; 20% of baseline weight sustained 3 months with diminished quality of self-care or work tasks</a:t>
            </a:r>
            <a:endParaRPr sz="24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Minor weight loss = </a:t>
            </a:r>
            <a:endParaRPr dirty="0"/>
          </a:p>
          <a:p>
            <a:pPr marL="1200150" lvl="2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Involuntary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10% &lt; X &gt; 20% for 3 months with GI symptoms</a:t>
            </a:r>
            <a:endParaRPr sz="2400" dirty="0"/>
          </a:p>
          <a:p>
            <a:pPr marL="742950" lvl="1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Inability to gain weight = substantial weight loss with inability to regain despite appropriate therapy</a:t>
            </a:r>
            <a:endParaRPr dirty="0"/>
          </a:p>
          <a:p>
            <a:pPr marL="742950" lvl="1" indent="-133350">
              <a:lnSpc>
                <a:spcPct val="100000"/>
              </a:lnSpc>
              <a:buSzPts val="2400"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187" name="Google Shape;187;p8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8</a:t>
            </a:fld>
            <a:endParaRPr dirty="0"/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FA36DC5A-18A4-157C-7E24-D36612F29C89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>
            <a:spLocks noGrp="1"/>
          </p:cNvSpPr>
          <p:nvPr>
            <p:ph type="subTitle" idx="1"/>
          </p:nvPr>
        </p:nvSpPr>
        <p:spPr>
          <a:xfrm>
            <a:off x="1754188" y="1546226"/>
            <a:ext cx="8523287" cy="120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VASRD for Digestive Disabilities –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Part IV Sections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§ 4.112 revised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85750" indent="-133350">
              <a:lnSpc>
                <a:spcPct val="100000"/>
              </a:lnSpc>
              <a:buSzPts val="2400"/>
            </a:pPr>
            <a:endParaRPr sz="1800" dirty="0"/>
          </a:p>
        </p:txBody>
      </p:sp>
      <p:sp>
        <p:nvSpPr>
          <p:cNvPr id="194" name="Google Shape;194;p9"/>
          <p:cNvSpPr txBox="1">
            <a:spLocks noGrp="1"/>
          </p:cNvSpPr>
          <p:nvPr>
            <p:ph type="sldNum" idx="12"/>
          </p:nvPr>
        </p:nvSpPr>
        <p:spPr>
          <a:xfrm>
            <a:off x="7981950" y="6356350"/>
            <a:ext cx="2047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fld id="{00000000-1234-1234-1234-123412341234}" type="slidenum">
              <a:rPr lang="en-US"/>
              <a:pPr/>
              <a:t>9</a:t>
            </a:fld>
            <a:endParaRPr dirty="0"/>
          </a:p>
        </p:txBody>
      </p:sp>
      <p:pic>
        <p:nvPicPr>
          <p:cNvPr id="195" name="Google Shape;195;p9" descr="The Truth About The Biggest Loser - Catalyst Bars &amp; Supplemen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1665" y="2845836"/>
            <a:ext cx="3149082" cy="314908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"/>
          <p:cNvSpPr/>
          <p:nvPr/>
        </p:nvSpPr>
        <p:spPr>
          <a:xfrm>
            <a:off x="2501190" y="2845836"/>
            <a:ext cx="3379041" cy="3256384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0056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pic>
        <p:nvPicPr>
          <p:cNvPr id="197" name="Google Shape;197;p9" descr="Chocolate cake with candl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6059" y="2752533"/>
            <a:ext cx="2884620" cy="324238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/>
          <p:nvPr/>
        </p:nvSpPr>
        <p:spPr>
          <a:xfrm>
            <a:off x="6800705" y="3898966"/>
            <a:ext cx="2362490" cy="2203255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0056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386FA393-CF52-819F-CE68-98BDCA943DAF}"/>
              </a:ext>
            </a:extLst>
          </p:cNvPr>
          <p:cNvSpPr txBox="1">
            <a:spLocks/>
          </p:cNvSpPr>
          <p:nvPr/>
        </p:nvSpPr>
        <p:spPr>
          <a:xfrm>
            <a:off x="0" y="361695"/>
            <a:ext cx="8816196" cy="84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ts val="2600"/>
            </a:pP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VA Schedule for Rating Disabilities (VASRD)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2625</Words>
  <Application>Microsoft Office PowerPoint</Application>
  <PresentationFormat>Widescreen</PresentationFormat>
  <Paragraphs>489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Times New Roman</vt:lpstr>
      <vt:lpstr>POI_THEME_TEMPLATE_DESIGN</vt:lpstr>
      <vt:lpstr>Office Theme</vt:lpstr>
      <vt:lpstr>POI_THEME_TEMPLATE_DESIGN</vt:lpstr>
      <vt:lpstr>POI_THEME_TEMPLATE_DESIGN</vt:lpstr>
      <vt:lpstr>PowerPoint Presentation</vt:lpstr>
      <vt:lpstr>PowerPoint Presentation</vt:lpstr>
      <vt:lpstr>PowerPoint Presentation</vt:lpstr>
      <vt:lpstr>PowerPoint Presentation</vt:lpstr>
      <vt:lpstr>Purpose of Federal Register Publications</vt:lpstr>
      <vt:lpstr> VA Schedule for Rating Disabilities (VASRD)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Keith Garrison</cp:lastModifiedBy>
  <cp:revision>10</cp:revision>
  <dcterms:modified xsi:type="dcterms:W3CDTF">2024-09-06T19:35:09Z</dcterms:modified>
</cp:coreProperties>
</file>