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4.xml" ContentType="application/vnd.openxmlformats-officedocument.themeOverr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8"/>
  </p:notesMasterIdLst>
  <p:sldIdLst>
    <p:sldId id="370" r:id="rId3"/>
    <p:sldId id="371" r:id="rId4"/>
    <p:sldId id="516" r:id="rId5"/>
    <p:sldId id="387" r:id="rId6"/>
    <p:sldId id="452" r:id="rId7"/>
    <p:sldId id="378" r:id="rId8"/>
    <p:sldId id="464" r:id="rId9"/>
    <p:sldId id="501" r:id="rId10"/>
    <p:sldId id="453" r:id="rId11"/>
    <p:sldId id="502" r:id="rId12"/>
    <p:sldId id="454" r:id="rId13"/>
    <p:sldId id="511" r:id="rId14"/>
    <p:sldId id="427" r:id="rId15"/>
    <p:sldId id="431" r:id="rId16"/>
    <p:sldId id="499" r:id="rId17"/>
    <p:sldId id="459" r:id="rId18"/>
    <p:sldId id="512" r:id="rId19"/>
    <p:sldId id="386" r:id="rId20"/>
    <p:sldId id="517" r:id="rId21"/>
    <p:sldId id="513" r:id="rId22"/>
    <p:sldId id="500" r:id="rId23"/>
    <p:sldId id="514" r:id="rId24"/>
    <p:sldId id="521" r:id="rId25"/>
    <p:sldId id="389" r:id="rId26"/>
    <p:sldId id="430" r:id="rId27"/>
    <p:sldId id="458" r:id="rId28"/>
    <p:sldId id="463" r:id="rId29"/>
    <p:sldId id="462" r:id="rId30"/>
    <p:sldId id="461" r:id="rId31"/>
    <p:sldId id="460" r:id="rId32"/>
    <p:sldId id="465" r:id="rId33"/>
    <p:sldId id="509" r:id="rId34"/>
    <p:sldId id="457" r:id="rId35"/>
    <p:sldId id="472" r:id="rId36"/>
    <p:sldId id="476" r:id="rId37"/>
    <p:sldId id="475" r:id="rId38"/>
    <p:sldId id="481" r:id="rId39"/>
    <p:sldId id="478" r:id="rId40"/>
    <p:sldId id="477" r:id="rId41"/>
    <p:sldId id="518" r:id="rId42"/>
    <p:sldId id="474" r:id="rId43"/>
    <p:sldId id="466" r:id="rId44"/>
    <p:sldId id="467" r:id="rId45"/>
    <p:sldId id="519" r:id="rId46"/>
    <p:sldId id="520" r:id="rId47"/>
    <p:sldId id="470" r:id="rId48"/>
    <p:sldId id="479" r:id="rId49"/>
    <p:sldId id="363" r:id="rId50"/>
    <p:sldId id="482" r:id="rId51"/>
    <p:sldId id="489" r:id="rId52"/>
    <p:sldId id="471" r:id="rId53"/>
    <p:sldId id="416" r:id="rId54"/>
    <p:sldId id="488" r:id="rId55"/>
    <p:sldId id="480" r:id="rId56"/>
    <p:sldId id="456" r:id="rId57"/>
    <p:sldId id="490" r:id="rId58"/>
    <p:sldId id="486" r:id="rId59"/>
    <p:sldId id="483" r:id="rId60"/>
    <p:sldId id="492" r:id="rId61"/>
    <p:sldId id="491" r:id="rId62"/>
    <p:sldId id="494" r:id="rId63"/>
    <p:sldId id="495" r:id="rId64"/>
    <p:sldId id="496" r:id="rId65"/>
    <p:sldId id="498" r:id="rId66"/>
    <p:sldId id="263"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C4EB58-A155-4476-811D-F9958DD98DFA}" v="39" dt="2024-09-06T19:06:41.3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660"/>
  </p:normalViewPr>
  <p:slideViewPr>
    <p:cSldViewPr snapToGrid="0">
      <p:cViewPr varScale="1">
        <p:scale>
          <a:sx n="106" d="100"/>
          <a:sy n="106" d="100"/>
        </p:scale>
        <p:origin x="78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9B34DB-3D56-416C-A6EF-A5DC142F2B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2D1FB01-B8DD-4DF6-8E97-3635CDFEB62E}">
      <dgm:prSet custT="1"/>
      <dgm:spPr/>
      <dgm:t>
        <a:bodyPr/>
        <a:lstStyle/>
        <a:p>
          <a:r>
            <a:rPr lang="en-US" sz="2800" dirty="0">
              <a:latin typeface="Arial" panose="020B0604020202020204" pitchFamily="34" charset="0"/>
              <a:cs typeface="Arial" panose="020B0604020202020204" pitchFamily="34" charset="0"/>
            </a:rPr>
            <a:t>OBJECTIVES</a:t>
          </a:r>
          <a:r>
            <a:rPr lang="en-US" sz="2800" dirty="0"/>
            <a:t>:</a:t>
          </a:r>
        </a:p>
      </dgm:t>
    </dgm:pt>
    <dgm:pt modelId="{608B2352-7AB4-4D90-9BE7-BF3D1A33D5B9}" type="parTrans" cxnId="{B81CD273-BA50-4328-8908-CFFBE7AE2491}">
      <dgm:prSet/>
      <dgm:spPr/>
      <dgm:t>
        <a:bodyPr/>
        <a:lstStyle/>
        <a:p>
          <a:endParaRPr lang="en-US"/>
        </a:p>
      </dgm:t>
    </dgm:pt>
    <dgm:pt modelId="{902FCC51-3132-4C7B-9D69-5650456E700F}" type="sibTrans" cxnId="{B81CD273-BA50-4328-8908-CFFBE7AE2491}">
      <dgm:prSet/>
      <dgm:spPr/>
      <dgm:t>
        <a:bodyPr/>
        <a:lstStyle/>
        <a:p>
          <a:endParaRPr lang="en-US"/>
        </a:p>
      </dgm:t>
    </dgm:pt>
    <dgm:pt modelId="{C053EB29-5208-459A-A84F-48468470A2BF}">
      <dgm:prSet custT="1"/>
      <dgm:spPr/>
      <dgm:t>
        <a:bodyPr/>
        <a:lstStyle/>
        <a:p>
          <a:r>
            <a:rPr lang="en-US" sz="2800" dirty="0">
              <a:solidFill>
                <a:schemeClr val="bg1"/>
              </a:solidFill>
              <a:latin typeface="Arial" panose="020B0604020202020204" pitchFamily="34" charset="0"/>
              <a:cs typeface="Arial" panose="020B0604020202020204" pitchFamily="34" charset="0"/>
            </a:rPr>
            <a:t>Define and differentiate between Active Duty, ACDUTRA, INACDUTRA, and State Active Duty</a:t>
          </a:r>
          <a:r>
            <a:rPr lang="en-US" sz="2800" dirty="0">
              <a:latin typeface="Arial" panose="020B0604020202020204" pitchFamily="34" charset="0"/>
              <a:cs typeface="Arial" panose="020B0604020202020204" pitchFamily="34" charset="0"/>
            </a:rPr>
            <a:t>. </a:t>
          </a:r>
        </a:p>
        <a:p>
          <a:endParaRPr lang="en-US" sz="1500" dirty="0"/>
        </a:p>
      </dgm:t>
    </dgm:pt>
    <dgm:pt modelId="{24B5AD5F-B459-42D2-BDC4-8B527A4C1634}" type="parTrans" cxnId="{D72064A7-AD1A-4E86-83D3-E2EB6B6BC478}">
      <dgm:prSet/>
      <dgm:spPr/>
      <dgm:t>
        <a:bodyPr/>
        <a:lstStyle/>
        <a:p>
          <a:endParaRPr lang="en-US"/>
        </a:p>
      </dgm:t>
    </dgm:pt>
    <dgm:pt modelId="{25AC9A1D-1E56-4C77-9D5E-7D355BACC9E9}" type="sibTrans" cxnId="{D72064A7-AD1A-4E86-83D3-E2EB6B6BC478}">
      <dgm:prSet/>
      <dgm:spPr/>
      <dgm:t>
        <a:bodyPr/>
        <a:lstStyle/>
        <a:p>
          <a:endParaRPr lang="en-US"/>
        </a:p>
      </dgm:t>
    </dgm:pt>
    <dgm:pt modelId="{0759F732-7ACF-4117-B44A-7982A120D614}">
      <dgm:prSet custT="1"/>
      <dgm:spPr/>
      <dgm:t>
        <a:bodyPr/>
        <a:lstStyle/>
        <a:p>
          <a:r>
            <a:rPr lang="en-US" sz="2800" dirty="0">
              <a:solidFill>
                <a:schemeClr val="bg1"/>
              </a:solidFill>
              <a:latin typeface="Arial" panose="020B0604020202020204" pitchFamily="34" charset="0"/>
              <a:cs typeface="Arial" panose="020B0604020202020204" pitchFamily="34" charset="0"/>
            </a:rPr>
            <a:t>Explain how ROTC and Service Academies affect VA benefits</a:t>
          </a:r>
        </a:p>
      </dgm:t>
    </dgm:pt>
    <dgm:pt modelId="{5A929B1E-50E6-4E8F-BFA0-F7C97293DBA8}" type="parTrans" cxnId="{E9992D6D-1610-4079-96F3-41C58EE4A497}">
      <dgm:prSet/>
      <dgm:spPr/>
      <dgm:t>
        <a:bodyPr/>
        <a:lstStyle/>
        <a:p>
          <a:endParaRPr lang="en-US"/>
        </a:p>
      </dgm:t>
    </dgm:pt>
    <dgm:pt modelId="{DDE02E55-3A85-4889-A0EC-66683E57EA97}" type="sibTrans" cxnId="{E9992D6D-1610-4079-96F3-41C58EE4A497}">
      <dgm:prSet/>
      <dgm:spPr/>
      <dgm:t>
        <a:bodyPr/>
        <a:lstStyle/>
        <a:p>
          <a:endParaRPr lang="en-US"/>
        </a:p>
      </dgm:t>
    </dgm:pt>
    <dgm:pt modelId="{7AE2E0F1-8CB2-44EA-BAFB-69B2DB5E9575}">
      <dgm:prSet custT="1"/>
      <dgm:spPr/>
      <dgm:t>
        <a:bodyPr/>
        <a:lstStyle/>
        <a:p>
          <a:r>
            <a:rPr lang="en-US" sz="3300" dirty="0">
              <a:solidFill>
                <a:schemeClr val="bg1"/>
              </a:solidFill>
              <a:latin typeface="Arial" panose="020B0604020202020204" pitchFamily="34" charset="0"/>
              <a:cs typeface="Arial" panose="020B0604020202020204" pitchFamily="34" charset="0"/>
            </a:rPr>
            <a:t>Explain </a:t>
          </a:r>
          <a:r>
            <a:rPr lang="en-US" sz="2800" dirty="0">
              <a:solidFill>
                <a:schemeClr val="bg1"/>
              </a:solidFill>
              <a:latin typeface="Arial" panose="020B0604020202020204" pitchFamily="34" charset="0"/>
              <a:cs typeface="Arial" panose="020B0604020202020204" pitchFamily="34" charset="0"/>
            </a:rPr>
            <a:t>travel</a:t>
          </a:r>
          <a:r>
            <a:rPr lang="en-US" sz="3300" dirty="0">
              <a:solidFill>
                <a:schemeClr val="bg1"/>
              </a:solidFill>
              <a:latin typeface="Arial" panose="020B0604020202020204" pitchFamily="34" charset="0"/>
              <a:cs typeface="Arial" panose="020B0604020202020204" pitchFamily="34" charset="0"/>
            </a:rPr>
            <a:t> status</a:t>
          </a:r>
        </a:p>
      </dgm:t>
    </dgm:pt>
    <dgm:pt modelId="{67E5B113-DAB2-4FB9-9605-4403063BC784}" type="parTrans" cxnId="{2FD54EDF-00B7-42C4-8106-D699F6739E0D}">
      <dgm:prSet/>
      <dgm:spPr/>
      <dgm:t>
        <a:bodyPr/>
        <a:lstStyle/>
        <a:p>
          <a:endParaRPr lang="en-US"/>
        </a:p>
      </dgm:t>
    </dgm:pt>
    <dgm:pt modelId="{1D3C757E-8BA5-4B46-A2CD-E68CC4362F00}" type="sibTrans" cxnId="{2FD54EDF-00B7-42C4-8106-D699F6739E0D}">
      <dgm:prSet/>
      <dgm:spPr/>
      <dgm:t>
        <a:bodyPr/>
        <a:lstStyle/>
        <a:p>
          <a:endParaRPr lang="en-US"/>
        </a:p>
      </dgm:t>
    </dgm:pt>
    <dgm:pt modelId="{1B3D0F5B-E8F6-4C32-B382-C58DEEE77E6A}" type="pres">
      <dgm:prSet presAssocID="{719B34DB-3D56-416C-A6EF-A5DC142F2B86}" presName="hierChild1" presStyleCnt="0">
        <dgm:presLayoutVars>
          <dgm:orgChart val="1"/>
          <dgm:chPref val="1"/>
          <dgm:dir/>
          <dgm:animOne val="branch"/>
          <dgm:animLvl val="lvl"/>
          <dgm:resizeHandles/>
        </dgm:presLayoutVars>
      </dgm:prSet>
      <dgm:spPr/>
    </dgm:pt>
    <dgm:pt modelId="{E3F736F1-1A96-46A4-A155-3B36E08A5CC5}" type="pres">
      <dgm:prSet presAssocID="{62D1FB01-B8DD-4DF6-8E97-3635CDFEB62E}" presName="hierRoot1" presStyleCnt="0">
        <dgm:presLayoutVars>
          <dgm:hierBranch val="init"/>
        </dgm:presLayoutVars>
      </dgm:prSet>
      <dgm:spPr/>
    </dgm:pt>
    <dgm:pt modelId="{12ECDCC9-2CA7-4484-BCE2-1F9074FA8316}" type="pres">
      <dgm:prSet presAssocID="{62D1FB01-B8DD-4DF6-8E97-3635CDFEB62E}" presName="rootComposite1" presStyleCnt="0"/>
      <dgm:spPr/>
    </dgm:pt>
    <dgm:pt modelId="{0DC5A3CD-0FCE-486B-84D6-8CEED0ACBF0E}" type="pres">
      <dgm:prSet presAssocID="{62D1FB01-B8DD-4DF6-8E97-3635CDFEB62E}" presName="rootText1" presStyleLbl="node0" presStyleIdx="0" presStyleCnt="1" custScaleX="120826" custScaleY="111722" custLinFactNeighborX="-3978" custLinFactNeighborY="4255">
        <dgm:presLayoutVars>
          <dgm:chPref val="3"/>
        </dgm:presLayoutVars>
      </dgm:prSet>
      <dgm:spPr/>
    </dgm:pt>
    <dgm:pt modelId="{61555448-3AC1-4EC9-A479-6616E98A3641}" type="pres">
      <dgm:prSet presAssocID="{62D1FB01-B8DD-4DF6-8E97-3635CDFEB62E}" presName="rootConnector1" presStyleLbl="node1" presStyleIdx="0" presStyleCnt="0"/>
      <dgm:spPr/>
    </dgm:pt>
    <dgm:pt modelId="{A8DB9F30-AFC9-47D6-BC29-A66002CB8C71}" type="pres">
      <dgm:prSet presAssocID="{62D1FB01-B8DD-4DF6-8E97-3635CDFEB62E}" presName="hierChild2" presStyleCnt="0"/>
      <dgm:spPr/>
    </dgm:pt>
    <dgm:pt modelId="{89640280-5DAA-426A-B785-6FCB9AA0AFBE}" type="pres">
      <dgm:prSet presAssocID="{24B5AD5F-B459-42D2-BDC4-8B527A4C1634}" presName="Name37" presStyleLbl="parChTrans1D2" presStyleIdx="0" presStyleCnt="3"/>
      <dgm:spPr/>
    </dgm:pt>
    <dgm:pt modelId="{8E7FAB7D-1785-444E-A46F-BB52D2CE21BC}" type="pres">
      <dgm:prSet presAssocID="{C053EB29-5208-459A-A84F-48468470A2BF}" presName="hierRoot2" presStyleCnt="0">
        <dgm:presLayoutVars>
          <dgm:hierBranch val="init"/>
        </dgm:presLayoutVars>
      </dgm:prSet>
      <dgm:spPr/>
    </dgm:pt>
    <dgm:pt modelId="{429AFA0E-C34A-4C2D-BC29-4704ED00F126}" type="pres">
      <dgm:prSet presAssocID="{C053EB29-5208-459A-A84F-48468470A2BF}" presName="rootComposite" presStyleCnt="0"/>
      <dgm:spPr/>
    </dgm:pt>
    <dgm:pt modelId="{BF050A75-3F37-4B42-8A40-85FAE639F1FA}" type="pres">
      <dgm:prSet presAssocID="{C053EB29-5208-459A-A84F-48468470A2BF}" presName="rootText" presStyleLbl="node2" presStyleIdx="0" presStyleCnt="3" custScaleX="108335" custScaleY="222966" custLinFactNeighborX="-12869" custLinFactNeighborY="-54909">
        <dgm:presLayoutVars>
          <dgm:chPref val="3"/>
        </dgm:presLayoutVars>
      </dgm:prSet>
      <dgm:spPr/>
    </dgm:pt>
    <dgm:pt modelId="{722E4D40-2F07-46E5-8BE7-AC56F1D8A390}" type="pres">
      <dgm:prSet presAssocID="{C053EB29-5208-459A-A84F-48468470A2BF}" presName="rootConnector" presStyleLbl="node2" presStyleIdx="0" presStyleCnt="3"/>
      <dgm:spPr/>
    </dgm:pt>
    <dgm:pt modelId="{7CD78853-7B51-45BF-9C0A-FC5F06A845E7}" type="pres">
      <dgm:prSet presAssocID="{C053EB29-5208-459A-A84F-48468470A2BF}" presName="hierChild4" presStyleCnt="0"/>
      <dgm:spPr/>
    </dgm:pt>
    <dgm:pt modelId="{5075E30B-3052-47DB-B455-DA98C0C9C6BD}" type="pres">
      <dgm:prSet presAssocID="{C053EB29-5208-459A-A84F-48468470A2BF}" presName="hierChild5" presStyleCnt="0"/>
      <dgm:spPr/>
    </dgm:pt>
    <dgm:pt modelId="{963F7449-6A82-4F20-9DF8-23E33B756B3F}" type="pres">
      <dgm:prSet presAssocID="{5A929B1E-50E6-4E8F-BFA0-F7C97293DBA8}" presName="Name37" presStyleLbl="parChTrans1D2" presStyleIdx="1" presStyleCnt="3"/>
      <dgm:spPr/>
    </dgm:pt>
    <dgm:pt modelId="{C700C9D1-D17F-44A4-8848-9A192959E6A6}" type="pres">
      <dgm:prSet presAssocID="{0759F732-7ACF-4117-B44A-7982A120D614}" presName="hierRoot2" presStyleCnt="0">
        <dgm:presLayoutVars>
          <dgm:hierBranch val="init"/>
        </dgm:presLayoutVars>
      </dgm:prSet>
      <dgm:spPr/>
    </dgm:pt>
    <dgm:pt modelId="{5CB1D928-0E8D-4AE3-9703-05D973CC5D78}" type="pres">
      <dgm:prSet presAssocID="{0759F732-7ACF-4117-B44A-7982A120D614}" presName="rootComposite" presStyleCnt="0"/>
      <dgm:spPr/>
    </dgm:pt>
    <dgm:pt modelId="{A8039CA1-A1AB-4140-A0F4-E234D708912A}" type="pres">
      <dgm:prSet presAssocID="{0759F732-7ACF-4117-B44A-7982A120D614}" presName="rootText" presStyleLbl="node2" presStyleIdx="1" presStyleCnt="3" custScaleX="115239" custScaleY="217392" custLinFactNeighborX="-335" custLinFactNeighborY="-1519">
        <dgm:presLayoutVars>
          <dgm:chPref val="3"/>
        </dgm:presLayoutVars>
      </dgm:prSet>
      <dgm:spPr/>
    </dgm:pt>
    <dgm:pt modelId="{C9BC47A7-9912-458E-B482-BA65BE74AB3A}" type="pres">
      <dgm:prSet presAssocID="{0759F732-7ACF-4117-B44A-7982A120D614}" presName="rootConnector" presStyleLbl="node2" presStyleIdx="1" presStyleCnt="3"/>
      <dgm:spPr/>
    </dgm:pt>
    <dgm:pt modelId="{C8F84316-7A37-4B2D-AD5A-2870D459AF89}" type="pres">
      <dgm:prSet presAssocID="{0759F732-7ACF-4117-B44A-7982A120D614}" presName="hierChild4" presStyleCnt="0"/>
      <dgm:spPr/>
    </dgm:pt>
    <dgm:pt modelId="{E708045B-2546-487E-A0F5-308435420C61}" type="pres">
      <dgm:prSet presAssocID="{0759F732-7ACF-4117-B44A-7982A120D614}" presName="hierChild5" presStyleCnt="0"/>
      <dgm:spPr/>
    </dgm:pt>
    <dgm:pt modelId="{00846064-E5A8-4D03-A610-3E21645F3F78}" type="pres">
      <dgm:prSet presAssocID="{67E5B113-DAB2-4FB9-9605-4403063BC784}" presName="Name37" presStyleLbl="parChTrans1D2" presStyleIdx="2" presStyleCnt="3"/>
      <dgm:spPr/>
    </dgm:pt>
    <dgm:pt modelId="{9C3C3768-068E-40CF-8AAD-0D869E476930}" type="pres">
      <dgm:prSet presAssocID="{7AE2E0F1-8CB2-44EA-BAFB-69B2DB5E9575}" presName="hierRoot2" presStyleCnt="0">
        <dgm:presLayoutVars>
          <dgm:hierBranch val="init"/>
        </dgm:presLayoutVars>
      </dgm:prSet>
      <dgm:spPr/>
    </dgm:pt>
    <dgm:pt modelId="{EB42BF58-0069-4DDB-87A7-71DC01F02F00}" type="pres">
      <dgm:prSet presAssocID="{7AE2E0F1-8CB2-44EA-BAFB-69B2DB5E9575}" presName="rootComposite" presStyleCnt="0"/>
      <dgm:spPr/>
    </dgm:pt>
    <dgm:pt modelId="{6814B777-7FBE-462D-864A-4D3083DD24A0}" type="pres">
      <dgm:prSet presAssocID="{7AE2E0F1-8CB2-44EA-BAFB-69B2DB5E9575}" presName="rootText" presStyleLbl="node2" presStyleIdx="2" presStyleCnt="3" custScaleX="100628" custScaleY="225295" custLinFactNeighborX="21200" custLinFactNeighborY="-47108">
        <dgm:presLayoutVars>
          <dgm:chPref val="3"/>
        </dgm:presLayoutVars>
      </dgm:prSet>
      <dgm:spPr/>
    </dgm:pt>
    <dgm:pt modelId="{32C388D2-ACB7-4146-A12B-0E2ABBDBBF80}" type="pres">
      <dgm:prSet presAssocID="{7AE2E0F1-8CB2-44EA-BAFB-69B2DB5E9575}" presName="rootConnector" presStyleLbl="node2" presStyleIdx="2" presStyleCnt="3"/>
      <dgm:spPr/>
    </dgm:pt>
    <dgm:pt modelId="{0A7C1F6A-4827-44A6-BD28-F2E6BDCDD0E2}" type="pres">
      <dgm:prSet presAssocID="{7AE2E0F1-8CB2-44EA-BAFB-69B2DB5E9575}" presName="hierChild4" presStyleCnt="0"/>
      <dgm:spPr/>
    </dgm:pt>
    <dgm:pt modelId="{0C0FD2CA-F683-4222-AA31-58F529791E5B}" type="pres">
      <dgm:prSet presAssocID="{7AE2E0F1-8CB2-44EA-BAFB-69B2DB5E9575}" presName="hierChild5" presStyleCnt="0"/>
      <dgm:spPr/>
    </dgm:pt>
    <dgm:pt modelId="{3315D4B1-3BA8-4560-A09C-476EB0294B45}" type="pres">
      <dgm:prSet presAssocID="{62D1FB01-B8DD-4DF6-8E97-3635CDFEB62E}" presName="hierChild3" presStyleCnt="0"/>
      <dgm:spPr/>
    </dgm:pt>
  </dgm:ptLst>
  <dgm:cxnLst>
    <dgm:cxn modelId="{95E4021E-3B4A-4E49-9CF1-EB11CBA94B3D}" type="presOf" srcId="{24B5AD5F-B459-42D2-BDC4-8B527A4C1634}" destId="{89640280-5DAA-426A-B785-6FCB9AA0AFBE}" srcOrd="0" destOrd="0" presId="urn:microsoft.com/office/officeart/2005/8/layout/orgChart1"/>
    <dgm:cxn modelId="{0DAC2940-AB8C-4D19-A8EF-25C2F294A715}" type="presOf" srcId="{62D1FB01-B8DD-4DF6-8E97-3635CDFEB62E}" destId="{0DC5A3CD-0FCE-486B-84D6-8CEED0ACBF0E}" srcOrd="0" destOrd="0" presId="urn:microsoft.com/office/officeart/2005/8/layout/orgChart1"/>
    <dgm:cxn modelId="{E9992D6D-1610-4079-96F3-41C58EE4A497}" srcId="{62D1FB01-B8DD-4DF6-8E97-3635CDFEB62E}" destId="{0759F732-7ACF-4117-B44A-7982A120D614}" srcOrd="1" destOrd="0" parTransId="{5A929B1E-50E6-4E8F-BFA0-F7C97293DBA8}" sibTransId="{DDE02E55-3A85-4889-A0EC-66683E57EA97}"/>
    <dgm:cxn modelId="{EF8B6372-C145-4131-91E2-F10C208FA49E}" type="presOf" srcId="{7AE2E0F1-8CB2-44EA-BAFB-69B2DB5E9575}" destId="{6814B777-7FBE-462D-864A-4D3083DD24A0}" srcOrd="0" destOrd="0" presId="urn:microsoft.com/office/officeart/2005/8/layout/orgChart1"/>
    <dgm:cxn modelId="{B81CD273-BA50-4328-8908-CFFBE7AE2491}" srcId="{719B34DB-3D56-416C-A6EF-A5DC142F2B86}" destId="{62D1FB01-B8DD-4DF6-8E97-3635CDFEB62E}" srcOrd="0" destOrd="0" parTransId="{608B2352-7AB4-4D90-9BE7-BF3D1A33D5B9}" sibTransId="{902FCC51-3132-4C7B-9D69-5650456E700F}"/>
    <dgm:cxn modelId="{1C89467C-367E-44CA-9A2E-758686AA3BC7}" type="presOf" srcId="{C053EB29-5208-459A-A84F-48468470A2BF}" destId="{722E4D40-2F07-46E5-8BE7-AC56F1D8A390}" srcOrd="1" destOrd="0" presId="urn:microsoft.com/office/officeart/2005/8/layout/orgChart1"/>
    <dgm:cxn modelId="{D13A118E-C0FD-4A2F-9D18-0AFE714A6CBC}" type="presOf" srcId="{0759F732-7ACF-4117-B44A-7982A120D614}" destId="{C9BC47A7-9912-458E-B482-BA65BE74AB3A}" srcOrd="1" destOrd="0" presId="urn:microsoft.com/office/officeart/2005/8/layout/orgChart1"/>
    <dgm:cxn modelId="{47EC6490-4DCF-4D0C-875E-6D222560535B}" type="presOf" srcId="{C053EB29-5208-459A-A84F-48468470A2BF}" destId="{BF050A75-3F37-4B42-8A40-85FAE639F1FA}" srcOrd="0" destOrd="0" presId="urn:microsoft.com/office/officeart/2005/8/layout/orgChart1"/>
    <dgm:cxn modelId="{F48CCD9E-0DA7-417D-8879-252FA575F0C2}" type="presOf" srcId="{67E5B113-DAB2-4FB9-9605-4403063BC784}" destId="{00846064-E5A8-4D03-A610-3E21645F3F78}" srcOrd="0" destOrd="0" presId="urn:microsoft.com/office/officeart/2005/8/layout/orgChart1"/>
    <dgm:cxn modelId="{FE5B12A3-E50E-420B-AE20-FEB570E46059}" type="presOf" srcId="{62D1FB01-B8DD-4DF6-8E97-3635CDFEB62E}" destId="{61555448-3AC1-4EC9-A479-6616E98A3641}" srcOrd="1" destOrd="0" presId="urn:microsoft.com/office/officeart/2005/8/layout/orgChart1"/>
    <dgm:cxn modelId="{D72064A7-AD1A-4E86-83D3-E2EB6B6BC478}" srcId="{62D1FB01-B8DD-4DF6-8E97-3635CDFEB62E}" destId="{C053EB29-5208-459A-A84F-48468470A2BF}" srcOrd="0" destOrd="0" parTransId="{24B5AD5F-B459-42D2-BDC4-8B527A4C1634}" sibTransId="{25AC9A1D-1E56-4C77-9D5E-7D355BACC9E9}"/>
    <dgm:cxn modelId="{AF0DF5B8-AD6C-45E4-80E7-BC8DED0B2C5C}" type="presOf" srcId="{0759F732-7ACF-4117-B44A-7982A120D614}" destId="{A8039CA1-A1AB-4140-A0F4-E234D708912A}" srcOrd="0" destOrd="0" presId="urn:microsoft.com/office/officeart/2005/8/layout/orgChart1"/>
    <dgm:cxn modelId="{99DCEED7-28BC-46B3-A20E-B837D5F031C8}" type="presOf" srcId="{719B34DB-3D56-416C-A6EF-A5DC142F2B86}" destId="{1B3D0F5B-E8F6-4C32-B382-C58DEEE77E6A}" srcOrd="0" destOrd="0" presId="urn:microsoft.com/office/officeart/2005/8/layout/orgChart1"/>
    <dgm:cxn modelId="{2FD54EDF-00B7-42C4-8106-D699F6739E0D}" srcId="{62D1FB01-B8DD-4DF6-8E97-3635CDFEB62E}" destId="{7AE2E0F1-8CB2-44EA-BAFB-69B2DB5E9575}" srcOrd="2" destOrd="0" parTransId="{67E5B113-DAB2-4FB9-9605-4403063BC784}" sibTransId="{1D3C757E-8BA5-4B46-A2CD-E68CC4362F00}"/>
    <dgm:cxn modelId="{95AA85DF-18B8-4E8B-AF67-F5EB638BD48F}" type="presOf" srcId="{5A929B1E-50E6-4E8F-BFA0-F7C97293DBA8}" destId="{963F7449-6A82-4F20-9DF8-23E33B756B3F}" srcOrd="0" destOrd="0" presId="urn:microsoft.com/office/officeart/2005/8/layout/orgChart1"/>
    <dgm:cxn modelId="{DFF515F9-399D-440E-9E0C-2965FCE34F3D}" type="presOf" srcId="{7AE2E0F1-8CB2-44EA-BAFB-69B2DB5E9575}" destId="{32C388D2-ACB7-4146-A12B-0E2ABBDBBF80}" srcOrd="1" destOrd="0" presId="urn:microsoft.com/office/officeart/2005/8/layout/orgChart1"/>
    <dgm:cxn modelId="{C2E1E72C-B43C-4525-A573-6891F3EBE7B6}" type="presParOf" srcId="{1B3D0F5B-E8F6-4C32-B382-C58DEEE77E6A}" destId="{E3F736F1-1A96-46A4-A155-3B36E08A5CC5}" srcOrd="0" destOrd="0" presId="urn:microsoft.com/office/officeart/2005/8/layout/orgChart1"/>
    <dgm:cxn modelId="{50ED6163-9956-4FC8-9069-DBFDAF912E5A}" type="presParOf" srcId="{E3F736F1-1A96-46A4-A155-3B36E08A5CC5}" destId="{12ECDCC9-2CA7-4484-BCE2-1F9074FA8316}" srcOrd="0" destOrd="0" presId="urn:microsoft.com/office/officeart/2005/8/layout/orgChart1"/>
    <dgm:cxn modelId="{6B290BC7-66CB-4881-83AE-B5D7419E00B2}" type="presParOf" srcId="{12ECDCC9-2CA7-4484-BCE2-1F9074FA8316}" destId="{0DC5A3CD-0FCE-486B-84D6-8CEED0ACBF0E}" srcOrd="0" destOrd="0" presId="urn:microsoft.com/office/officeart/2005/8/layout/orgChart1"/>
    <dgm:cxn modelId="{D5084E69-B6CE-42E4-A2E3-7C643D077B37}" type="presParOf" srcId="{12ECDCC9-2CA7-4484-BCE2-1F9074FA8316}" destId="{61555448-3AC1-4EC9-A479-6616E98A3641}" srcOrd="1" destOrd="0" presId="urn:microsoft.com/office/officeart/2005/8/layout/orgChart1"/>
    <dgm:cxn modelId="{B8B11608-D27F-4B30-BA08-06EF3FD880CF}" type="presParOf" srcId="{E3F736F1-1A96-46A4-A155-3B36E08A5CC5}" destId="{A8DB9F30-AFC9-47D6-BC29-A66002CB8C71}" srcOrd="1" destOrd="0" presId="urn:microsoft.com/office/officeart/2005/8/layout/orgChart1"/>
    <dgm:cxn modelId="{D233B72A-45AE-4FD3-83D1-0DB8D14DCEE8}" type="presParOf" srcId="{A8DB9F30-AFC9-47D6-BC29-A66002CB8C71}" destId="{89640280-5DAA-426A-B785-6FCB9AA0AFBE}" srcOrd="0" destOrd="0" presId="urn:microsoft.com/office/officeart/2005/8/layout/orgChart1"/>
    <dgm:cxn modelId="{3B5F16F1-1C11-433D-A19F-AFFB91EB7082}" type="presParOf" srcId="{A8DB9F30-AFC9-47D6-BC29-A66002CB8C71}" destId="{8E7FAB7D-1785-444E-A46F-BB52D2CE21BC}" srcOrd="1" destOrd="0" presId="urn:microsoft.com/office/officeart/2005/8/layout/orgChart1"/>
    <dgm:cxn modelId="{92950F83-5ECA-4423-994A-55FF926C63CA}" type="presParOf" srcId="{8E7FAB7D-1785-444E-A46F-BB52D2CE21BC}" destId="{429AFA0E-C34A-4C2D-BC29-4704ED00F126}" srcOrd="0" destOrd="0" presId="urn:microsoft.com/office/officeart/2005/8/layout/orgChart1"/>
    <dgm:cxn modelId="{0300B7C7-6267-4198-8586-7D86824F8852}" type="presParOf" srcId="{429AFA0E-C34A-4C2D-BC29-4704ED00F126}" destId="{BF050A75-3F37-4B42-8A40-85FAE639F1FA}" srcOrd="0" destOrd="0" presId="urn:microsoft.com/office/officeart/2005/8/layout/orgChart1"/>
    <dgm:cxn modelId="{B0A796EF-8F35-437E-98E4-9FFFEAEC377F}" type="presParOf" srcId="{429AFA0E-C34A-4C2D-BC29-4704ED00F126}" destId="{722E4D40-2F07-46E5-8BE7-AC56F1D8A390}" srcOrd="1" destOrd="0" presId="urn:microsoft.com/office/officeart/2005/8/layout/orgChart1"/>
    <dgm:cxn modelId="{445FB9FB-E761-45E1-9871-A2AE038C3C45}" type="presParOf" srcId="{8E7FAB7D-1785-444E-A46F-BB52D2CE21BC}" destId="{7CD78853-7B51-45BF-9C0A-FC5F06A845E7}" srcOrd="1" destOrd="0" presId="urn:microsoft.com/office/officeart/2005/8/layout/orgChart1"/>
    <dgm:cxn modelId="{0B4BE62D-4D8D-41EF-984D-08060B19404A}" type="presParOf" srcId="{8E7FAB7D-1785-444E-A46F-BB52D2CE21BC}" destId="{5075E30B-3052-47DB-B455-DA98C0C9C6BD}" srcOrd="2" destOrd="0" presId="urn:microsoft.com/office/officeart/2005/8/layout/orgChart1"/>
    <dgm:cxn modelId="{02044D9F-1A0E-4001-ACB2-E673394DF01F}" type="presParOf" srcId="{A8DB9F30-AFC9-47D6-BC29-A66002CB8C71}" destId="{963F7449-6A82-4F20-9DF8-23E33B756B3F}" srcOrd="2" destOrd="0" presId="urn:microsoft.com/office/officeart/2005/8/layout/orgChart1"/>
    <dgm:cxn modelId="{44B9E9B4-D291-4CC8-B177-C8E64C7A010C}" type="presParOf" srcId="{A8DB9F30-AFC9-47D6-BC29-A66002CB8C71}" destId="{C700C9D1-D17F-44A4-8848-9A192959E6A6}" srcOrd="3" destOrd="0" presId="urn:microsoft.com/office/officeart/2005/8/layout/orgChart1"/>
    <dgm:cxn modelId="{42624045-9306-48B0-B17E-9EBAC101BDD4}" type="presParOf" srcId="{C700C9D1-D17F-44A4-8848-9A192959E6A6}" destId="{5CB1D928-0E8D-4AE3-9703-05D973CC5D78}" srcOrd="0" destOrd="0" presId="urn:microsoft.com/office/officeart/2005/8/layout/orgChart1"/>
    <dgm:cxn modelId="{CC29F82B-8984-4538-97BC-380744AB67A8}" type="presParOf" srcId="{5CB1D928-0E8D-4AE3-9703-05D973CC5D78}" destId="{A8039CA1-A1AB-4140-A0F4-E234D708912A}" srcOrd="0" destOrd="0" presId="urn:microsoft.com/office/officeart/2005/8/layout/orgChart1"/>
    <dgm:cxn modelId="{E62A95B8-C176-4F29-A190-693C69114216}" type="presParOf" srcId="{5CB1D928-0E8D-4AE3-9703-05D973CC5D78}" destId="{C9BC47A7-9912-458E-B482-BA65BE74AB3A}" srcOrd="1" destOrd="0" presId="urn:microsoft.com/office/officeart/2005/8/layout/orgChart1"/>
    <dgm:cxn modelId="{78479AAE-A601-40C5-AD8E-248183071E8D}" type="presParOf" srcId="{C700C9D1-D17F-44A4-8848-9A192959E6A6}" destId="{C8F84316-7A37-4B2D-AD5A-2870D459AF89}" srcOrd="1" destOrd="0" presId="urn:microsoft.com/office/officeart/2005/8/layout/orgChart1"/>
    <dgm:cxn modelId="{50ABF5B3-44AF-40B9-910D-5C2D5173E3DB}" type="presParOf" srcId="{C700C9D1-D17F-44A4-8848-9A192959E6A6}" destId="{E708045B-2546-487E-A0F5-308435420C61}" srcOrd="2" destOrd="0" presId="urn:microsoft.com/office/officeart/2005/8/layout/orgChart1"/>
    <dgm:cxn modelId="{097E9E56-17EC-49B5-B817-1BCB5E823EC8}" type="presParOf" srcId="{A8DB9F30-AFC9-47D6-BC29-A66002CB8C71}" destId="{00846064-E5A8-4D03-A610-3E21645F3F78}" srcOrd="4" destOrd="0" presId="urn:microsoft.com/office/officeart/2005/8/layout/orgChart1"/>
    <dgm:cxn modelId="{49DFDB5D-EC46-44F0-9643-2C5A14C96A39}" type="presParOf" srcId="{A8DB9F30-AFC9-47D6-BC29-A66002CB8C71}" destId="{9C3C3768-068E-40CF-8AAD-0D869E476930}" srcOrd="5" destOrd="0" presId="urn:microsoft.com/office/officeart/2005/8/layout/orgChart1"/>
    <dgm:cxn modelId="{B872DDDD-4A62-4F6F-962C-A6E49632F443}" type="presParOf" srcId="{9C3C3768-068E-40CF-8AAD-0D869E476930}" destId="{EB42BF58-0069-4DDB-87A7-71DC01F02F00}" srcOrd="0" destOrd="0" presId="urn:microsoft.com/office/officeart/2005/8/layout/orgChart1"/>
    <dgm:cxn modelId="{E4A76151-C4A7-4CD2-B6F8-FAD5125AD5A6}" type="presParOf" srcId="{EB42BF58-0069-4DDB-87A7-71DC01F02F00}" destId="{6814B777-7FBE-462D-864A-4D3083DD24A0}" srcOrd="0" destOrd="0" presId="urn:microsoft.com/office/officeart/2005/8/layout/orgChart1"/>
    <dgm:cxn modelId="{5F6A417F-88B7-456A-B47B-EADAD39494BC}" type="presParOf" srcId="{EB42BF58-0069-4DDB-87A7-71DC01F02F00}" destId="{32C388D2-ACB7-4146-A12B-0E2ABBDBBF80}" srcOrd="1" destOrd="0" presId="urn:microsoft.com/office/officeart/2005/8/layout/orgChart1"/>
    <dgm:cxn modelId="{B80B4540-953E-42FC-AA69-BB6E3779F19A}" type="presParOf" srcId="{9C3C3768-068E-40CF-8AAD-0D869E476930}" destId="{0A7C1F6A-4827-44A6-BD28-F2E6BDCDD0E2}" srcOrd="1" destOrd="0" presId="urn:microsoft.com/office/officeart/2005/8/layout/orgChart1"/>
    <dgm:cxn modelId="{44750CCD-37E4-4184-AD83-F1590D4A81BE}" type="presParOf" srcId="{9C3C3768-068E-40CF-8AAD-0D869E476930}" destId="{0C0FD2CA-F683-4222-AA31-58F529791E5B}" srcOrd="2" destOrd="0" presId="urn:microsoft.com/office/officeart/2005/8/layout/orgChart1"/>
    <dgm:cxn modelId="{177920A5-13E6-4C5C-9D5A-6354662CE624}" type="presParOf" srcId="{E3F736F1-1A96-46A4-A155-3B36E08A5CC5}" destId="{3315D4B1-3BA8-4560-A09C-476EB0294B4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9B34DB-3D56-416C-A6EF-A5DC142F2B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2D1FB01-B8DD-4DF6-8E97-3635CDFEB62E}">
      <dgm:prSet/>
      <dgm:spPr/>
      <dgm:t>
        <a:bodyPr/>
        <a:lstStyle/>
        <a:p>
          <a:r>
            <a:rPr lang="en-US" dirty="0">
              <a:latin typeface="Arial" panose="020B0604020202020204" pitchFamily="34" charset="0"/>
              <a:cs typeface="Arial" panose="020B0604020202020204" pitchFamily="34" charset="0"/>
            </a:rPr>
            <a:t>OBJECTIVES:</a:t>
          </a:r>
        </a:p>
      </dgm:t>
    </dgm:pt>
    <dgm:pt modelId="{608B2352-7AB4-4D90-9BE7-BF3D1A33D5B9}" type="parTrans" cxnId="{B81CD273-BA50-4328-8908-CFFBE7AE2491}">
      <dgm:prSet/>
      <dgm:spPr/>
      <dgm:t>
        <a:bodyPr/>
        <a:lstStyle/>
        <a:p>
          <a:endParaRPr lang="en-US"/>
        </a:p>
      </dgm:t>
    </dgm:pt>
    <dgm:pt modelId="{902FCC51-3132-4C7B-9D69-5650456E700F}" type="sibTrans" cxnId="{B81CD273-BA50-4328-8908-CFFBE7AE2491}">
      <dgm:prSet/>
      <dgm:spPr/>
      <dgm:t>
        <a:bodyPr/>
        <a:lstStyle/>
        <a:p>
          <a:endParaRPr lang="en-US"/>
        </a:p>
      </dgm:t>
    </dgm:pt>
    <dgm:pt modelId="{C053EB29-5208-459A-A84F-48468470A2BF}">
      <dgm:prSet/>
      <dgm:spPr/>
      <dgm:t>
        <a:bodyPr/>
        <a:lstStyle/>
        <a:p>
          <a:r>
            <a:rPr lang="en-US" dirty="0">
              <a:latin typeface="Arial" panose="020B0604020202020204" pitchFamily="34" charset="0"/>
              <a:cs typeface="Arial" panose="020B0604020202020204" pitchFamily="34" charset="0"/>
            </a:rPr>
            <a:t>Describe the basic steps in processing a claim for benefits. </a:t>
          </a:r>
        </a:p>
        <a:p>
          <a:endParaRPr lang="en-US" dirty="0"/>
        </a:p>
      </dgm:t>
    </dgm:pt>
    <dgm:pt modelId="{24B5AD5F-B459-42D2-BDC4-8B527A4C1634}" type="parTrans" cxnId="{D72064A7-AD1A-4E86-83D3-E2EB6B6BC478}">
      <dgm:prSet/>
      <dgm:spPr/>
      <dgm:t>
        <a:bodyPr/>
        <a:lstStyle/>
        <a:p>
          <a:endParaRPr lang="en-US"/>
        </a:p>
      </dgm:t>
    </dgm:pt>
    <dgm:pt modelId="{25AC9A1D-1E56-4C77-9D5E-7D355BACC9E9}" type="sibTrans" cxnId="{D72064A7-AD1A-4E86-83D3-E2EB6B6BC478}">
      <dgm:prSet/>
      <dgm:spPr/>
      <dgm:t>
        <a:bodyPr/>
        <a:lstStyle/>
        <a:p>
          <a:endParaRPr lang="en-US"/>
        </a:p>
      </dgm:t>
    </dgm:pt>
    <dgm:pt modelId="{0759F732-7ACF-4117-B44A-7982A120D614}">
      <dgm:prSet/>
      <dgm:spPr/>
      <dgm:t>
        <a:bodyPr/>
        <a:lstStyle/>
        <a:p>
          <a:r>
            <a:rPr lang="en-US" dirty="0">
              <a:latin typeface="Arial" panose="020B0604020202020204" pitchFamily="34" charset="0"/>
              <a:cs typeface="Arial" panose="020B0604020202020204" pitchFamily="34" charset="0"/>
            </a:rPr>
            <a:t>Describe the importance of Line of Duty (LOD) Determinations</a:t>
          </a:r>
        </a:p>
      </dgm:t>
    </dgm:pt>
    <dgm:pt modelId="{5A929B1E-50E6-4E8F-BFA0-F7C97293DBA8}" type="parTrans" cxnId="{E9992D6D-1610-4079-96F3-41C58EE4A497}">
      <dgm:prSet/>
      <dgm:spPr/>
      <dgm:t>
        <a:bodyPr/>
        <a:lstStyle/>
        <a:p>
          <a:endParaRPr lang="en-US"/>
        </a:p>
      </dgm:t>
    </dgm:pt>
    <dgm:pt modelId="{DDE02E55-3A85-4889-A0EC-66683E57EA97}" type="sibTrans" cxnId="{E9992D6D-1610-4079-96F3-41C58EE4A497}">
      <dgm:prSet/>
      <dgm:spPr/>
      <dgm:t>
        <a:bodyPr/>
        <a:lstStyle/>
        <a:p>
          <a:endParaRPr lang="en-US"/>
        </a:p>
      </dgm:t>
    </dgm:pt>
    <dgm:pt modelId="{7AE2E0F1-8CB2-44EA-BAFB-69B2DB5E9575}">
      <dgm:prSet/>
      <dgm:spPr/>
      <dgm:t>
        <a:bodyPr/>
        <a:lstStyle/>
        <a:p>
          <a:r>
            <a:rPr lang="en-US" dirty="0">
              <a:latin typeface="Arial" panose="020B0604020202020204" pitchFamily="34" charset="0"/>
              <a:cs typeface="Arial" panose="020B0604020202020204" pitchFamily="34" charset="0"/>
            </a:rPr>
            <a:t>List other sources of evidence that may be needed in support of a claim</a:t>
          </a:r>
        </a:p>
        <a:p>
          <a:endParaRPr lang="en-US" dirty="0"/>
        </a:p>
      </dgm:t>
    </dgm:pt>
    <dgm:pt modelId="{67E5B113-DAB2-4FB9-9605-4403063BC784}" type="parTrans" cxnId="{2FD54EDF-00B7-42C4-8106-D699F6739E0D}">
      <dgm:prSet/>
      <dgm:spPr/>
      <dgm:t>
        <a:bodyPr/>
        <a:lstStyle/>
        <a:p>
          <a:endParaRPr lang="en-US"/>
        </a:p>
      </dgm:t>
    </dgm:pt>
    <dgm:pt modelId="{1D3C757E-8BA5-4B46-A2CD-E68CC4362F00}" type="sibTrans" cxnId="{2FD54EDF-00B7-42C4-8106-D699F6739E0D}">
      <dgm:prSet/>
      <dgm:spPr/>
      <dgm:t>
        <a:bodyPr/>
        <a:lstStyle/>
        <a:p>
          <a:endParaRPr lang="en-US"/>
        </a:p>
      </dgm:t>
    </dgm:pt>
    <dgm:pt modelId="{1B3D0F5B-E8F6-4C32-B382-C58DEEE77E6A}" type="pres">
      <dgm:prSet presAssocID="{719B34DB-3D56-416C-A6EF-A5DC142F2B86}" presName="hierChild1" presStyleCnt="0">
        <dgm:presLayoutVars>
          <dgm:orgChart val="1"/>
          <dgm:chPref val="1"/>
          <dgm:dir/>
          <dgm:animOne val="branch"/>
          <dgm:animLvl val="lvl"/>
          <dgm:resizeHandles/>
        </dgm:presLayoutVars>
      </dgm:prSet>
      <dgm:spPr/>
    </dgm:pt>
    <dgm:pt modelId="{E3F736F1-1A96-46A4-A155-3B36E08A5CC5}" type="pres">
      <dgm:prSet presAssocID="{62D1FB01-B8DD-4DF6-8E97-3635CDFEB62E}" presName="hierRoot1" presStyleCnt="0">
        <dgm:presLayoutVars>
          <dgm:hierBranch val="init"/>
        </dgm:presLayoutVars>
      </dgm:prSet>
      <dgm:spPr/>
    </dgm:pt>
    <dgm:pt modelId="{12ECDCC9-2CA7-4484-BCE2-1F9074FA8316}" type="pres">
      <dgm:prSet presAssocID="{62D1FB01-B8DD-4DF6-8E97-3635CDFEB62E}" presName="rootComposite1" presStyleCnt="0"/>
      <dgm:spPr/>
    </dgm:pt>
    <dgm:pt modelId="{0DC5A3CD-0FCE-486B-84D6-8CEED0ACBF0E}" type="pres">
      <dgm:prSet presAssocID="{62D1FB01-B8DD-4DF6-8E97-3635CDFEB62E}" presName="rootText1" presStyleLbl="node0" presStyleIdx="0" presStyleCnt="1">
        <dgm:presLayoutVars>
          <dgm:chPref val="3"/>
        </dgm:presLayoutVars>
      </dgm:prSet>
      <dgm:spPr/>
    </dgm:pt>
    <dgm:pt modelId="{61555448-3AC1-4EC9-A479-6616E98A3641}" type="pres">
      <dgm:prSet presAssocID="{62D1FB01-B8DD-4DF6-8E97-3635CDFEB62E}" presName="rootConnector1" presStyleLbl="node1" presStyleIdx="0" presStyleCnt="0"/>
      <dgm:spPr/>
    </dgm:pt>
    <dgm:pt modelId="{A8DB9F30-AFC9-47D6-BC29-A66002CB8C71}" type="pres">
      <dgm:prSet presAssocID="{62D1FB01-B8DD-4DF6-8E97-3635CDFEB62E}" presName="hierChild2" presStyleCnt="0"/>
      <dgm:spPr/>
    </dgm:pt>
    <dgm:pt modelId="{89640280-5DAA-426A-B785-6FCB9AA0AFBE}" type="pres">
      <dgm:prSet presAssocID="{24B5AD5F-B459-42D2-BDC4-8B527A4C1634}" presName="Name37" presStyleLbl="parChTrans1D2" presStyleIdx="0" presStyleCnt="3"/>
      <dgm:spPr/>
    </dgm:pt>
    <dgm:pt modelId="{8E7FAB7D-1785-444E-A46F-BB52D2CE21BC}" type="pres">
      <dgm:prSet presAssocID="{C053EB29-5208-459A-A84F-48468470A2BF}" presName="hierRoot2" presStyleCnt="0">
        <dgm:presLayoutVars>
          <dgm:hierBranch val="init"/>
        </dgm:presLayoutVars>
      </dgm:prSet>
      <dgm:spPr/>
    </dgm:pt>
    <dgm:pt modelId="{429AFA0E-C34A-4C2D-BC29-4704ED00F126}" type="pres">
      <dgm:prSet presAssocID="{C053EB29-5208-459A-A84F-48468470A2BF}" presName="rootComposite" presStyleCnt="0"/>
      <dgm:spPr/>
    </dgm:pt>
    <dgm:pt modelId="{BF050A75-3F37-4B42-8A40-85FAE639F1FA}" type="pres">
      <dgm:prSet presAssocID="{C053EB29-5208-459A-A84F-48468470A2BF}" presName="rootText" presStyleLbl="node2" presStyleIdx="0" presStyleCnt="3">
        <dgm:presLayoutVars>
          <dgm:chPref val="3"/>
        </dgm:presLayoutVars>
      </dgm:prSet>
      <dgm:spPr/>
    </dgm:pt>
    <dgm:pt modelId="{722E4D40-2F07-46E5-8BE7-AC56F1D8A390}" type="pres">
      <dgm:prSet presAssocID="{C053EB29-5208-459A-A84F-48468470A2BF}" presName="rootConnector" presStyleLbl="node2" presStyleIdx="0" presStyleCnt="3"/>
      <dgm:spPr/>
    </dgm:pt>
    <dgm:pt modelId="{7CD78853-7B51-45BF-9C0A-FC5F06A845E7}" type="pres">
      <dgm:prSet presAssocID="{C053EB29-5208-459A-A84F-48468470A2BF}" presName="hierChild4" presStyleCnt="0"/>
      <dgm:spPr/>
    </dgm:pt>
    <dgm:pt modelId="{5075E30B-3052-47DB-B455-DA98C0C9C6BD}" type="pres">
      <dgm:prSet presAssocID="{C053EB29-5208-459A-A84F-48468470A2BF}" presName="hierChild5" presStyleCnt="0"/>
      <dgm:spPr/>
    </dgm:pt>
    <dgm:pt modelId="{963F7449-6A82-4F20-9DF8-23E33B756B3F}" type="pres">
      <dgm:prSet presAssocID="{5A929B1E-50E6-4E8F-BFA0-F7C97293DBA8}" presName="Name37" presStyleLbl="parChTrans1D2" presStyleIdx="1" presStyleCnt="3"/>
      <dgm:spPr/>
    </dgm:pt>
    <dgm:pt modelId="{C700C9D1-D17F-44A4-8848-9A192959E6A6}" type="pres">
      <dgm:prSet presAssocID="{0759F732-7ACF-4117-B44A-7982A120D614}" presName="hierRoot2" presStyleCnt="0">
        <dgm:presLayoutVars>
          <dgm:hierBranch val="init"/>
        </dgm:presLayoutVars>
      </dgm:prSet>
      <dgm:spPr/>
    </dgm:pt>
    <dgm:pt modelId="{5CB1D928-0E8D-4AE3-9703-05D973CC5D78}" type="pres">
      <dgm:prSet presAssocID="{0759F732-7ACF-4117-B44A-7982A120D614}" presName="rootComposite" presStyleCnt="0"/>
      <dgm:spPr/>
    </dgm:pt>
    <dgm:pt modelId="{A8039CA1-A1AB-4140-A0F4-E234D708912A}" type="pres">
      <dgm:prSet presAssocID="{0759F732-7ACF-4117-B44A-7982A120D614}" presName="rootText" presStyleLbl="node2" presStyleIdx="1" presStyleCnt="3">
        <dgm:presLayoutVars>
          <dgm:chPref val="3"/>
        </dgm:presLayoutVars>
      </dgm:prSet>
      <dgm:spPr/>
    </dgm:pt>
    <dgm:pt modelId="{C9BC47A7-9912-458E-B482-BA65BE74AB3A}" type="pres">
      <dgm:prSet presAssocID="{0759F732-7ACF-4117-B44A-7982A120D614}" presName="rootConnector" presStyleLbl="node2" presStyleIdx="1" presStyleCnt="3"/>
      <dgm:spPr/>
    </dgm:pt>
    <dgm:pt modelId="{C8F84316-7A37-4B2D-AD5A-2870D459AF89}" type="pres">
      <dgm:prSet presAssocID="{0759F732-7ACF-4117-B44A-7982A120D614}" presName="hierChild4" presStyleCnt="0"/>
      <dgm:spPr/>
    </dgm:pt>
    <dgm:pt modelId="{E708045B-2546-487E-A0F5-308435420C61}" type="pres">
      <dgm:prSet presAssocID="{0759F732-7ACF-4117-B44A-7982A120D614}" presName="hierChild5" presStyleCnt="0"/>
      <dgm:spPr/>
    </dgm:pt>
    <dgm:pt modelId="{00846064-E5A8-4D03-A610-3E21645F3F78}" type="pres">
      <dgm:prSet presAssocID="{67E5B113-DAB2-4FB9-9605-4403063BC784}" presName="Name37" presStyleLbl="parChTrans1D2" presStyleIdx="2" presStyleCnt="3"/>
      <dgm:spPr/>
    </dgm:pt>
    <dgm:pt modelId="{9C3C3768-068E-40CF-8AAD-0D869E476930}" type="pres">
      <dgm:prSet presAssocID="{7AE2E0F1-8CB2-44EA-BAFB-69B2DB5E9575}" presName="hierRoot2" presStyleCnt="0">
        <dgm:presLayoutVars>
          <dgm:hierBranch val="init"/>
        </dgm:presLayoutVars>
      </dgm:prSet>
      <dgm:spPr/>
    </dgm:pt>
    <dgm:pt modelId="{EB42BF58-0069-4DDB-87A7-71DC01F02F00}" type="pres">
      <dgm:prSet presAssocID="{7AE2E0F1-8CB2-44EA-BAFB-69B2DB5E9575}" presName="rootComposite" presStyleCnt="0"/>
      <dgm:spPr/>
    </dgm:pt>
    <dgm:pt modelId="{6814B777-7FBE-462D-864A-4D3083DD24A0}" type="pres">
      <dgm:prSet presAssocID="{7AE2E0F1-8CB2-44EA-BAFB-69B2DB5E9575}" presName="rootText" presStyleLbl="node2" presStyleIdx="2" presStyleCnt="3">
        <dgm:presLayoutVars>
          <dgm:chPref val="3"/>
        </dgm:presLayoutVars>
      </dgm:prSet>
      <dgm:spPr/>
    </dgm:pt>
    <dgm:pt modelId="{32C388D2-ACB7-4146-A12B-0E2ABBDBBF80}" type="pres">
      <dgm:prSet presAssocID="{7AE2E0F1-8CB2-44EA-BAFB-69B2DB5E9575}" presName="rootConnector" presStyleLbl="node2" presStyleIdx="2" presStyleCnt="3"/>
      <dgm:spPr/>
    </dgm:pt>
    <dgm:pt modelId="{0A7C1F6A-4827-44A6-BD28-F2E6BDCDD0E2}" type="pres">
      <dgm:prSet presAssocID="{7AE2E0F1-8CB2-44EA-BAFB-69B2DB5E9575}" presName="hierChild4" presStyleCnt="0"/>
      <dgm:spPr/>
    </dgm:pt>
    <dgm:pt modelId="{0C0FD2CA-F683-4222-AA31-58F529791E5B}" type="pres">
      <dgm:prSet presAssocID="{7AE2E0F1-8CB2-44EA-BAFB-69B2DB5E9575}" presName="hierChild5" presStyleCnt="0"/>
      <dgm:spPr/>
    </dgm:pt>
    <dgm:pt modelId="{3315D4B1-3BA8-4560-A09C-476EB0294B45}" type="pres">
      <dgm:prSet presAssocID="{62D1FB01-B8DD-4DF6-8E97-3635CDFEB62E}" presName="hierChild3" presStyleCnt="0"/>
      <dgm:spPr/>
    </dgm:pt>
  </dgm:ptLst>
  <dgm:cxnLst>
    <dgm:cxn modelId="{95E4021E-3B4A-4E49-9CF1-EB11CBA94B3D}" type="presOf" srcId="{24B5AD5F-B459-42D2-BDC4-8B527A4C1634}" destId="{89640280-5DAA-426A-B785-6FCB9AA0AFBE}" srcOrd="0" destOrd="0" presId="urn:microsoft.com/office/officeart/2005/8/layout/orgChart1"/>
    <dgm:cxn modelId="{0DAC2940-AB8C-4D19-A8EF-25C2F294A715}" type="presOf" srcId="{62D1FB01-B8DD-4DF6-8E97-3635CDFEB62E}" destId="{0DC5A3CD-0FCE-486B-84D6-8CEED0ACBF0E}" srcOrd="0" destOrd="0" presId="urn:microsoft.com/office/officeart/2005/8/layout/orgChart1"/>
    <dgm:cxn modelId="{E9992D6D-1610-4079-96F3-41C58EE4A497}" srcId="{62D1FB01-B8DD-4DF6-8E97-3635CDFEB62E}" destId="{0759F732-7ACF-4117-B44A-7982A120D614}" srcOrd="1" destOrd="0" parTransId="{5A929B1E-50E6-4E8F-BFA0-F7C97293DBA8}" sibTransId="{DDE02E55-3A85-4889-A0EC-66683E57EA97}"/>
    <dgm:cxn modelId="{EF8B6372-C145-4131-91E2-F10C208FA49E}" type="presOf" srcId="{7AE2E0F1-8CB2-44EA-BAFB-69B2DB5E9575}" destId="{6814B777-7FBE-462D-864A-4D3083DD24A0}" srcOrd="0" destOrd="0" presId="urn:microsoft.com/office/officeart/2005/8/layout/orgChart1"/>
    <dgm:cxn modelId="{B81CD273-BA50-4328-8908-CFFBE7AE2491}" srcId="{719B34DB-3D56-416C-A6EF-A5DC142F2B86}" destId="{62D1FB01-B8DD-4DF6-8E97-3635CDFEB62E}" srcOrd="0" destOrd="0" parTransId="{608B2352-7AB4-4D90-9BE7-BF3D1A33D5B9}" sibTransId="{902FCC51-3132-4C7B-9D69-5650456E700F}"/>
    <dgm:cxn modelId="{1C89467C-367E-44CA-9A2E-758686AA3BC7}" type="presOf" srcId="{C053EB29-5208-459A-A84F-48468470A2BF}" destId="{722E4D40-2F07-46E5-8BE7-AC56F1D8A390}" srcOrd="1" destOrd="0" presId="urn:microsoft.com/office/officeart/2005/8/layout/orgChart1"/>
    <dgm:cxn modelId="{D13A118E-C0FD-4A2F-9D18-0AFE714A6CBC}" type="presOf" srcId="{0759F732-7ACF-4117-B44A-7982A120D614}" destId="{C9BC47A7-9912-458E-B482-BA65BE74AB3A}" srcOrd="1" destOrd="0" presId="urn:microsoft.com/office/officeart/2005/8/layout/orgChart1"/>
    <dgm:cxn modelId="{47EC6490-4DCF-4D0C-875E-6D222560535B}" type="presOf" srcId="{C053EB29-5208-459A-A84F-48468470A2BF}" destId="{BF050A75-3F37-4B42-8A40-85FAE639F1FA}" srcOrd="0" destOrd="0" presId="urn:microsoft.com/office/officeart/2005/8/layout/orgChart1"/>
    <dgm:cxn modelId="{F48CCD9E-0DA7-417D-8879-252FA575F0C2}" type="presOf" srcId="{67E5B113-DAB2-4FB9-9605-4403063BC784}" destId="{00846064-E5A8-4D03-A610-3E21645F3F78}" srcOrd="0" destOrd="0" presId="urn:microsoft.com/office/officeart/2005/8/layout/orgChart1"/>
    <dgm:cxn modelId="{FE5B12A3-E50E-420B-AE20-FEB570E46059}" type="presOf" srcId="{62D1FB01-B8DD-4DF6-8E97-3635CDFEB62E}" destId="{61555448-3AC1-4EC9-A479-6616E98A3641}" srcOrd="1" destOrd="0" presId="urn:microsoft.com/office/officeart/2005/8/layout/orgChart1"/>
    <dgm:cxn modelId="{D72064A7-AD1A-4E86-83D3-E2EB6B6BC478}" srcId="{62D1FB01-B8DD-4DF6-8E97-3635CDFEB62E}" destId="{C053EB29-5208-459A-A84F-48468470A2BF}" srcOrd="0" destOrd="0" parTransId="{24B5AD5F-B459-42D2-BDC4-8B527A4C1634}" sibTransId="{25AC9A1D-1E56-4C77-9D5E-7D355BACC9E9}"/>
    <dgm:cxn modelId="{AF0DF5B8-AD6C-45E4-80E7-BC8DED0B2C5C}" type="presOf" srcId="{0759F732-7ACF-4117-B44A-7982A120D614}" destId="{A8039CA1-A1AB-4140-A0F4-E234D708912A}" srcOrd="0" destOrd="0" presId="urn:microsoft.com/office/officeart/2005/8/layout/orgChart1"/>
    <dgm:cxn modelId="{99DCEED7-28BC-46B3-A20E-B837D5F031C8}" type="presOf" srcId="{719B34DB-3D56-416C-A6EF-A5DC142F2B86}" destId="{1B3D0F5B-E8F6-4C32-B382-C58DEEE77E6A}" srcOrd="0" destOrd="0" presId="urn:microsoft.com/office/officeart/2005/8/layout/orgChart1"/>
    <dgm:cxn modelId="{2FD54EDF-00B7-42C4-8106-D699F6739E0D}" srcId="{62D1FB01-B8DD-4DF6-8E97-3635CDFEB62E}" destId="{7AE2E0F1-8CB2-44EA-BAFB-69B2DB5E9575}" srcOrd="2" destOrd="0" parTransId="{67E5B113-DAB2-4FB9-9605-4403063BC784}" sibTransId="{1D3C757E-8BA5-4B46-A2CD-E68CC4362F00}"/>
    <dgm:cxn modelId="{95AA85DF-18B8-4E8B-AF67-F5EB638BD48F}" type="presOf" srcId="{5A929B1E-50E6-4E8F-BFA0-F7C97293DBA8}" destId="{963F7449-6A82-4F20-9DF8-23E33B756B3F}" srcOrd="0" destOrd="0" presId="urn:microsoft.com/office/officeart/2005/8/layout/orgChart1"/>
    <dgm:cxn modelId="{DFF515F9-399D-440E-9E0C-2965FCE34F3D}" type="presOf" srcId="{7AE2E0F1-8CB2-44EA-BAFB-69B2DB5E9575}" destId="{32C388D2-ACB7-4146-A12B-0E2ABBDBBF80}" srcOrd="1" destOrd="0" presId="urn:microsoft.com/office/officeart/2005/8/layout/orgChart1"/>
    <dgm:cxn modelId="{C2E1E72C-B43C-4525-A573-6891F3EBE7B6}" type="presParOf" srcId="{1B3D0F5B-E8F6-4C32-B382-C58DEEE77E6A}" destId="{E3F736F1-1A96-46A4-A155-3B36E08A5CC5}" srcOrd="0" destOrd="0" presId="urn:microsoft.com/office/officeart/2005/8/layout/orgChart1"/>
    <dgm:cxn modelId="{50ED6163-9956-4FC8-9069-DBFDAF912E5A}" type="presParOf" srcId="{E3F736F1-1A96-46A4-A155-3B36E08A5CC5}" destId="{12ECDCC9-2CA7-4484-BCE2-1F9074FA8316}" srcOrd="0" destOrd="0" presId="urn:microsoft.com/office/officeart/2005/8/layout/orgChart1"/>
    <dgm:cxn modelId="{6B290BC7-66CB-4881-83AE-B5D7419E00B2}" type="presParOf" srcId="{12ECDCC9-2CA7-4484-BCE2-1F9074FA8316}" destId="{0DC5A3CD-0FCE-486B-84D6-8CEED0ACBF0E}" srcOrd="0" destOrd="0" presId="urn:microsoft.com/office/officeart/2005/8/layout/orgChart1"/>
    <dgm:cxn modelId="{D5084E69-B6CE-42E4-A2E3-7C643D077B37}" type="presParOf" srcId="{12ECDCC9-2CA7-4484-BCE2-1F9074FA8316}" destId="{61555448-3AC1-4EC9-A479-6616E98A3641}" srcOrd="1" destOrd="0" presId="urn:microsoft.com/office/officeart/2005/8/layout/orgChart1"/>
    <dgm:cxn modelId="{B8B11608-D27F-4B30-BA08-06EF3FD880CF}" type="presParOf" srcId="{E3F736F1-1A96-46A4-A155-3B36E08A5CC5}" destId="{A8DB9F30-AFC9-47D6-BC29-A66002CB8C71}" srcOrd="1" destOrd="0" presId="urn:microsoft.com/office/officeart/2005/8/layout/orgChart1"/>
    <dgm:cxn modelId="{D233B72A-45AE-4FD3-83D1-0DB8D14DCEE8}" type="presParOf" srcId="{A8DB9F30-AFC9-47D6-BC29-A66002CB8C71}" destId="{89640280-5DAA-426A-B785-6FCB9AA0AFBE}" srcOrd="0" destOrd="0" presId="urn:microsoft.com/office/officeart/2005/8/layout/orgChart1"/>
    <dgm:cxn modelId="{3B5F16F1-1C11-433D-A19F-AFFB91EB7082}" type="presParOf" srcId="{A8DB9F30-AFC9-47D6-BC29-A66002CB8C71}" destId="{8E7FAB7D-1785-444E-A46F-BB52D2CE21BC}" srcOrd="1" destOrd="0" presId="urn:microsoft.com/office/officeart/2005/8/layout/orgChart1"/>
    <dgm:cxn modelId="{92950F83-5ECA-4423-994A-55FF926C63CA}" type="presParOf" srcId="{8E7FAB7D-1785-444E-A46F-BB52D2CE21BC}" destId="{429AFA0E-C34A-4C2D-BC29-4704ED00F126}" srcOrd="0" destOrd="0" presId="urn:microsoft.com/office/officeart/2005/8/layout/orgChart1"/>
    <dgm:cxn modelId="{0300B7C7-6267-4198-8586-7D86824F8852}" type="presParOf" srcId="{429AFA0E-C34A-4C2D-BC29-4704ED00F126}" destId="{BF050A75-3F37-4B42-8A40-85FAE639F1FA}" srcOrd="0" destOrd="0" presId="urn:microsoft.com/office/officeart/2005/8/layout/orgChart1"/>
    <dgm:cxn modelId="{B0A796EF-8F35-437E-98E4-9FFFEAEC377F}" type="presParOf" srcId="{429AFA0E-C34A-4C2D-BC29-4704ED00F126}" destId="{722E4D40-2F07-46E5-8BE7-AC56F1D8A390}" srcOrd="1" destOrd="0" presId="urn:microsoft.com/office/officeart/2005/8/layout/orgChart1"/>
    <dgm:cxn modelId="{445FB9FB-E761-45E1-9871-A2AE038C3C45}" type="presParOf" srcId="{8E7FAB7D-1785-444E-A46F-BB52D2CE21BC}" destId="{7CD78853-7B51-45BF-9C0A-FC5F06A845E7}" srcOrd="1" destOrd="0" presId="urn:microsoft.com/office/officeart/2005/8/layout/orgChart1"/>
    <dgm:cxn modelId="{0B4BE62D-4D8D-41EF-984D-08060B19404A}" type="presParOf" srcId="{8E7FAB7D-1785-444E-A46F-BB52D2CE21BC}" destId="{5075E30B-3052-47DB-B455-DA98C0C9C6BD}" srcOrd="2" destOrd="0" presId="urn:microsoft.com/office/officeart/2005/8/layout/orgChart1"/>
    <dgm:cxn modelId="{02044D9F-1A0E-4001-ACB2-E673394DF01F}" type="presParOf" srcId="{A8DB9F30-AFC9-47D6-BC29-A66002CB8C71}" destId="{963F7449-6A82-4F20-9DF8-23E33B756B3F}" srcOrd="2" destOrd="0" presId="urn:microsoft.com/office/officeart/2005/8/layout/orgChart1"/>
    <dgm:cxn modelId="{44B9E9B4-D291-4CC8-B177-C8E64C7A010C}" type="presParOf" srcId="{A8DB9F30-AFC9-47D6-BC29-A66002CB8C71}" destId="{C700C9D1-D17F-44A4-8848-9A192959E6A6}" srcOrd="3" destOrd="0" presId="urn:microsoft.com/office/officeart/2005/8/layout/orgChart1"/>
    <dgm:cxn modelId="{42624045-9306-48B0-B17E-9EBAC101BDD4}" type="presParOf" srcId="{C700C9D1-D17F-44A4-8848-9A192959E6A6}" destId="{5CB1D928-0E8D-4AE3-9703-05D973CC5D78}" srcOrd="0" destOrd="0" presId="urn:microsoft.com/office/officeart/2005/8/layout/orgChart1"/>
    <dgm:cxn modelId="{CC29F82B-8984-4538-97BC-380744AB67A8}" type="presParOf" srcId="{5CB1D928-0E8D-4AE3-9703-05D973CC5D78}" destId="{A8039CA1-A1AB-4140-A0F4-E234D708912A}" srcOrd="0" destOrd="0" presId="urn:microsoft.com/office/officeart/2005/8/layout/orgChart1"/>
    <dgm:cxn modelId="{E62A95B8-C176-4F29-A190-693C69114216}" type="presParOf" srcId="{5CB1D928-0E8D-4AE3-9703-05D973CC5D78}" destId="{C9BC47A7-9912-458E-B482-BA65BE74AB3A}" srcOrd="1" destOrd="0" presId="urn:microsoft.com/office/officeart/2005/8/layout/orgChart1"/>
    <dgm:cxn modelId="{78479AAE-A601-40C5-AD8E-248183071E8D}" type="presParOf" srcId="{C700C9D1-D17F-44A4-8848-9A192959E6A6}" destId="{C8F84316-7A37-4B2D-AD5A-2870D459AF89}" srcOrd="1" destOrd="0" presId="urn:microsoft.com/office/officeart/2005/8/layout/orgChart1"/>
    <dgm:cxn modelId="{50ABF5B3-44AF-40B9-910D-5C2D5173E3DB}" type="presParOf" srcId="{C700C9D1-D17F-44A4-8848-9A192959E6A6}" destId="{E708045B-2546-487E-A0F5-308435420C61}" srcOrd="2" destOrd="0" presId="urn:microsoft.com/office/officeart/2005/8/layout/orgChart1"/>
    <dgm:cxn modelId="{097E9E56-17EC-49B5-B817-1BCB5E823EC8}" type="presParOf" srcId="{A8DB9F30-AFC9-47D6-BC29-A66002CB8C71}" destId="{00846064-E5A8-4D03-A610-3E21645F3F78}" srcOrd="4" destOrd="0" presId="urn:microsoft.com/office/officeart/2005/8/layout/orgChart1"/>
    <dgm:cxn modelId="{49DFDB5D-EC46-44F0-9643-2C5A14C96A39}" type="presParOf" srcId="{A8DB9F30-AFC9-47D6-BC29-A66002CB8C71}" destId="{9C3C3768-068E-40CF-8AAD-0D869E476930}" srcOrd="5" destOrd="0" presId="urn:microsoft.com/office/officeart/2005/8/layout/orgChart1"/>
    <dgm:cxn modelId="{B872DDDD-4A62-4F6F-962C-A6E49632F443}" type="presParOf" srcId="{9C3C3768-068E-40CF-8AAD-0D869E476930}" destId="{EB42BF58-0069-4DDB-87A7-71DC01F02F00}" srcOrd="0" destOrd="0" presId="urn:microsoft.com/office/officeart/2005/8/layout/orgChart1"/>
    <dgm:cxn modelId="{E4A76151-C4A7-4CD2-B6F8-FAD5125AD5A6}" type="presParOf" srcId="{EB42BF58-0069-4DDB-87A7-71DC01F02F00}" destId="{6814B777-7FBE-462D-864A-4D3083DD24A0}" srcOrd="0" destOrd="0" presId="urn:microsoft.com/office/officeart/2005/8/layout/orgChart1"/>
    <dgm:cxn modelId="{5F6A417F-88B7-456A-B47B-EADAD39494BC}" type="presParOf" srcId="{EB42BF58-0069-4DDB-87A7-71DC01F02F00}" destId="{32C388D2-ACB7-4146-A12B-0E2ABBDBBF80}" srcOrd="1" destOrd="0" presId="urn:microsoft.com/office/officeart/2005/8/layout/orgChart1"/>
    <dgm:cxn modelId="{B80B4540-953E-42FC-AA69-BB6E3779F19A}" type="presParOf" srcId="{9C3C3768-068E-40CF-8AAD-0D869E476930}" destId="{0A7C1F6A-4827-44A6-BD28-F2E6BDCDD0E2}" srcOrd="1" destOrd="0" presId="urn:microsoft.com/office/officeart/2005/8/layout/orgChart1"/>
    <dgm:cxn modelId="{44750CCD-37E4-4184-AD83-F1590D4A81BE}" type="presParOf" srcId="{9C3C3768-068E-40CF-8AAD-0D869E476930}" destId="{0C0FD2CA-F683-4222-AA31-58F529791E5B}" srcOrd="2" destOrd="0" presId="urn:microsoft.com/office/officeart/2005/8/layout/orgChart1"/>
    <dgm:cxn modelId="{177920A5-13E6-4C5C-9D5A-6354662CE624}" type="presParOf" srcId="{E3F736F1-1A96-46A4-A155-3B36E08A5CC5}" destId="{3315D4B1-3BA8-4560-A09C-476EB0294B4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9B34DB-3D56-416C-A6EF-A5DC142F2B86}"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62D1FB01-B8DD-4DF6-8E97-3635CDFEB62E}">
      <dgm:prSet/>
      <dgm:spPr/>
      <dgm:t>
        <a:bodyPr/>
        <a:lstStyle/>
        <a:p>
          <a:r>
            <a:rPr lang="en-US" dirty="0">
              <a:latin typeface="Arial" panose="020B0604020202020204" pitchFamily="34" charset="0"/>
              <a:cs typeface="Arial" panose="020B0604020202020204" pitchFamily="34" charset="0"/>
            </a:rPr>
            <a:t>OBJECTIVES:</a:t>
          </a:r>
        </a:p>
      </dgm:t>
    </dgm:pt>
    <dgm:pt modelId="{608B2352-7AB4-4D90-9BE7-BF3D1A33D5B9}" type="parTrans" cxnId="{B81CD273-BA50-4328-8908-CFFBE7AE2491}">
      <dgm:prSet/>
      <dgm:spPr/>
      <dgm:t>
        <a:bodyPr/>
        <a:lstStyle/>
        <a:p>
          <a:endParaRPr lang="en-US"/>
        </a:p>
      </dgm:t>
    </dgm:pt>
    <dgm:pt modelId="{902FCC51-3132-4C7B-9D69-5650456E700F}" type="sibTrans" cxnId="{B81CD273-BA50-4328-8908-CFFBE7AE2491}">
      <dgm:prSet/>
      <dgm:spPr/>
      <dgm:t>
        <a:bodyPr/>
        <a:lstStyle/>
        <a:p>
          <a:endParaRPr lang="en-US"/>
        </a:p>
      </dgm:t>
    </dgm:pt>
    <dgm:pt modelId="{C053EB29-5208-459A-A84F-48468470A2BF}">
      <dgm:prSet/>
      <dgm:spPr/>
      <dgm:t>
        <a:bodyPr/>
        <a:lstStyle/>
        <a:p>
          <a:r>
            <a:rPr lang="en-US" dirty="0">
              <a:latin typeface="Arial" panose="020B0604020202020204" pitchFamily="34" charset="0"/>
              <a:cs typeface="Arial" panose="020B0604020202020204" pitchFamily="34" charset="0"/>
            </a:rPr>
            <a:t>Describe the effect that returning to Active Duty</a:t>
          </a:r>
        </a:p>
      </dgm:t>
    </dgm:pt>
    <dgm:pt modelId="{24B5AD5F-B459-42D2-BDC4-8B527A4C1634}" type="parTrans" cxnId="{D72064A7-AD1A-4E86-83D3-E2EB6B6BC478}">
      <dgm:prSet/>
      <dgm:spPr/>
      <dgm:t>
        <a:bodyPr/>
        <a:lstStyle/>
        <a:p>
          <a:endParaRPr lang="en-US"/>
        </a:p>
      </dgm:t>
    </dgm:pt>
    <dgm:pt modelId="{25AC9A1D-1E56-4C77-9D5E-7D355BACC9E9}" type="sibTrans" cxnId="{D72064A7-AD1A-4E86-83D3-E2EB6B6BC478}">
      <dgm:prSet/>
      <dgm:spPr/>
      <dgm:t>
        <a:bodyPr/>
        <a:lstStyle/>
        <a:p>
          <a:endParaRPr lang="en-US"/>
        </a:p>
      </dgm:t>
    </dgm:pt>
    <dgm:pt modelId="{0759F732-7ACF-4117-B44A-7982A120D614}">
      <dgm:prSet/>
      <dgm:spPr/>
      <dgm:t>
        <a:bodyPr/>
        <a:lstStyle/>
        <a:p>
          <a:r>
            <a:rPr lang="en-US" dirty="0">
              <a:latin typeface="Arial" panose="020B0604020202020204" pitchFamily="34" charset="0"/>
              <a:cs typeface="Arial" panose="020B0604020202020204" pitchFamily="34" charset="0"/>
            </a:rPr>
            <a:t>Describe the steps that VA takes to process drill/training days</a:t>
          </a:r>
        </a:p>
      </dgm:t>
    </dgm:pt>
    <dgm:pt modelId="{5A929B1E-50E6-4E8F-BFA0-F7C97293DBA8}" type="parTrans" cxnId="{E9992D6D-1610-4079-96F3-41C58EE4A497}">
      <dgm:prSet/>
      <dgm:spPr/>
      <dgm:t>
        <a:bodyPr/>
        <a:lstStyle/>
        <a:p>
          <a:endParaRPr lang="en-US"/>
        </a:p>
      </dgm:t>
    </dgm:pt>
    <dgm:pt modelId="{DDE02E55-3A85-4889-A0EC-66683E57EA97}" type="sibTrans" cxnId="{E9992D6D-1610-4079-96F3-41C58EE4A497}">
      <dgm:prSet/>
      <dgm:spPr/>
      <dgm:t>
        <a:bodyPr/>
        <a:lstStyle/>
        <a:p>
          <a:endParaRPr lang="en-US"/>
        </a:p>
      </dgm:t>
    </dgm:pt>
    <dgm:pt modelId="{7AE2E0F1-8CB2-44EA-BAFB-69B2DB5E9575}">
      <dgm:prSet/>
      <dgm:spPr/>
      <dgm:t>
        <a:bodyPr/>
        <a:lstStyle/>
        <a:p>
          <a:r>
            <a:rPr lang="en-US" dirty="0">
              <a:latin typeface="Arial" panose="020B0604020202020204" pitchFamily="34" charset="0"/>
              <a:cs typeface="Arial" panose="020B0604020202020204" pitchFamily="34" charset="0"/>
            </a:rPr>
            <a:t>Describe Reserve and NG retirement benefits affects compensation and pension benefits</a:t>
          </a:r>
        </a:p>
      </dgm:t>
    </dgm:pt>
    <dgm:pt modelId="{67E5B113-DAB2-4FB9-9605-4403063BC784}" type="parTrans" cxnId="{2FD54EDF-00B7-42C4-8106-D699F6739E0D}">
      <dgm:prSet/>
      <dgm:spPr/>
      <dgm:t>
        <a:bodyPr/>
        <a:lstStyle/>
        <a:p>
          <a:endParaRPr lang="en-US"/>
        </a:p>
      </dgm:t>
    </dgm:pt>
    <dgm:pt modelId="{1D3C757E-8BA5-4B46-A2CD-E68CC4362F00}" type="sibTrans" cxnId="{2FD54EDF-00B7-42C4-8106-D699F6739E0D}">
      <dgm:prSet/>
      <dgm:spPr/>
      <dgm:t>
        <a:bodyPr/>
        <a:lstStyle/>
        <a:p>
          <a:endParaRPr lang="en-US"/>
        </a:p>
      </dgm:t>
    </dgm:pt>
    <dgm:pt modelId="{1B3D0F5B-E8F6-4C32-B382-C58DEEE77E6A}" type="pres">
      <dgm:prSet presAssocID="{719B34DB-3D56-416C-A6EF-A5DC142F2B86}" presName="hierChild1" presStyleCnt="0">
        <dgm:presLayoutVars>
          <dgm:orgChart val="1"/>
          <dgm:chPref val="1"/>
          <dgm:dir/>
          <dgm:animOne val="branch"/>
          <dgm:animLvl val="lvl"/>
          <dgm:resizeHandles/>
        </dgm:presLayoutVars>
      </dgm:prSet>
      <dgm:spPr/>
    </dgm:pt>
    <dgm:pt modelId="{E3F736F1-1A96-46A4-A155-3B36E08A5CC5}" type="pres">
      <dgm:prSet presAssocID="{62D1FB01-B8DD-4DF6-8E97-3635CDFEB62E}" presName="hierRoot1" presStyleCnt="0">
        <dgm:presLayoutVars>
          <dgm:hierBranch val="init"/>
        </dgm:presLayoutVars>
      </dgm:prSet>
      <dgm:spPr/>
    </dgm:pt>
    <dgm:pt modelId="{12ECDCC9-2CA7-4484-BCE2-1F9074FA8316}" type="pres">
      <dgm:prSet presAssocID="{62D1FB01-B8DD-4DF6-8E97-3635CDFEB62E}" presName="rootComposite1" presStyleCnt="0"/>
      <dgm:spPr/>
    </dgm:pt>
    <dgm:pt modelId="{0DC5A3CD-0FCE-486B-84D6-8CEED0ACBF0E}" type="pres">
      <dgm:prSet presAssocID="{62D1FB01-B8DD-4DF6-8E97-3635CDFEB62E}" presName="rootText1" presStyleLbl="node0" presStyleIdx="0" presStyleCnt="1">
        <dgm:presLayoutVars>
          <dgm:chPref val="3"/>
        </dgm:presLayoutVars>
      </dgm:prSet>
      <dgm:spPr/>
    </dgm:pt>
    <dgm:pt modelId="{61555448-3AC1-4EC9-A479-6616E98A3641}" type="pres">
      <dgm:prSet presAssocID="{62D1FB01-B8DD-4DF6-8E97-3635CDFEB62E}" presName="rootConnector1" presStyleLbl="node1" presStyleIdx="0" presStyleCnt="0"/>
      <dgm:spPr/>
    </dgm:pt>
    <dgm:pt modelId="{A8DB9F30-AFC9-47D6-BC29-A66002CB8C71}" type="pres">
      <dgm:prSet presAssocID="{62D1FB01-B8DD-4DF6-8E97-3635CDFEB62E}" presName="hierChild2" presStyleCnt="0"/>
      <dgm:spPr/>
    </dgm:pt>
    <dgm:pt modelId="{89640280-5DAA-426A-B785-6FCB9AA0AFBE}" type="pres">
      <dgm:prSet presAssocID="{24B5AD5F-B459-42D2-BDC4-8B527A4C1634}" presName="Name37" presStyleLbl="parChTrans1D2" presStyleIdx="0" presStyleCnt="3"/>
      <dgm:spPr/>
    </dgm:pt>
    <dgm:pt modelId="{8E7FAB7D-1785-444E-A46F-BB52D2CE21BC}" type="pres">
      <dgm:prSet presAssocID="{C053EB29-5208-459A-A84F-48468470A2BF}" presName="hierRoot2" presStyleCnt="0">
        <dgm:presLayoutVars>
          <dgm:hierBranch val="init"/>
        </dgm:presLayoutVars>
      </dgm:prSet>
      <dgm:spPr/>
    </dgm:pt>
    <dgm:pt modelId="{429AFA0E-C34A-4C2D-BC29-4704ED00F126}" type="pres">
      <dgm:prSet presAssocID="{C053EB29-5208-459A-A84F-48468470A2BF}" presName="rootComposite" presStyleCnt="0"/>
      <dgm:spPr/>
    </dgm:pt>
    <dgm:pt modelId="{BF050A75-3F37-4B42-8A40-85FAE639F1FA}" type="pres">
      <dgm:prSet presAssocID="{C053EB29-5208-459A-A84F-48468470A2BF}" presName="rootText" presStyleLbl="node2" presStyleIdx="0" presStyleCnt="3">
        <dgm:presLayoutVars>
          <dgm:chPref val="3"/>
        </dgm:presLayoutVars>
      </dgm:prSet>
      <dgm:spPr/>
    </dgm:pt>
    <dgm:pt modelId="{722E4D40-2F07-46E5-8BE7-AC56F1D8A390}" type="pres">
      <dgm:prSet presAssocID="{C053EB29-5208-459A-A84F-48468470A2BF}" presName="rootConnector" presStyleLbl="node2" presStyleIdx="0" presStyleCnt="3"/>
      <dgm:spPr/>
    </dgm:pt>
    <dgm:pt modelId="{7CD78853-7B51-45BF-9C0A-FC5F06A845E7}" type="pres">
      <dgm:prSet presAssocID="{C053EB29-5208-459A-A84F-48468470A2BF}" presName="hierChild4" presStyleCnt="0"/>
      <dgm:spPr/>
    </dgm:pt>
    <dgm:pt modelId="{5075E30B-3052-47DB-B455-DA98C0C9C6BD}" type="pres">
      <dgm:prSet presAssocID="{C053EB29-5208-459A-A84F-48468470A2BF}" presName="hierChild5" presStyleCnt="0"/>
      <dgm:spPr/>
    </dgm:pt>
    <dgm:pt modelId="{963F7449-6A82-4F20-9DF8-23E33B756B3F}" type="pres">
      <dgm:prSet presAssocID="{5A929B1E-50E6-4E8F-BFA0-F7C97293DBA8}" presName="Name37" presStyleLbl="parChTrans1D2" presStyleIdx="1" presStyleCnt="3"/>
      <dgm:spPr/>
    </dgm:pt>
    <dgm:pt modelId="{C700C9D1-D17F-44A4-8848-9A192959E6A6}" type="pres">
      <dgm:prSet presAssocID="{0759F732-7ACF-4117-B44A-7982A120D614}" presName="hierRoot2" presStyleCnt="0">
        <dgm:presLayoutVars>
          <dgm:hierBranch val="init"/>
        </dgm:presLayoutVars>
      </dgm:prSet>
      <dgm:spPr/>
    </dgm:pt>
    <dgm:pt modelId="{5CB1D928-0E8D-4AE3-9703-05D973CC5D78}" type="pres">
      <dgm:prSet presAssocID="{0759F732-7ACF-4117-B44A-7982A120D614}" presName="rootComposite" presStyleCnt="0"/>
      <dgm:spPr/>
    </dgm:pt>
    <dgm:pt modelId="{A8039CA1-A1AB-4140-A0F4-E234D708912A}" type="pres">
      <dgm:prSet presAssocID="{0759F732-7ACF-4117-B44A-7982A120D614}" presName="rootText" presStyleLbl="node2" presStyleIdx="1" presStyleCnt="3">
        <dgm:presLayoutVars>
          <dgm:chPref val="3"/>
        </dgm:presLayoutVars>
      </dgm:prSet>
      <dgm:spPr/>
    </dgm:pt>
    <dgm:pt modelId="{C9BC47A7-9912-458E-B482-BA65BE74AB3A}" type="pres">
      <dgm:prSet presAssocID="{0759F732-7ACF-4117-B44A-7982A120D614}" presName="rootConnector" presStyleLbl="node2" presStyleIdx="1" presStyleCnt="3"/>
      <dgm:spPr/>
    </dgm:pt>
    <dgm:pt modelId="{C8F84316-7A37-4B2D-AD5A-2870D459AF89}" type="pres">
      <dgm:prSet presAssocID="{0759F732-7ACF-4117-B44A-7982A120D614}" presName="hierChild4" presStyleCnt="0"/>
      <dgm:spPr/>
    </dgm:pt>
    <dgm:pt modelId="{E708045B-2546-487E-A0F5-308435420C61}" type="pres">
      <dgm:prSet presAssocID="{0759F732-7ACF-4117-B44A-7982A120D614}" presName="hierChild5" presStyleCnt="0"/>
      <dgm:spPr/>
    </dgm:pt>
    <dgm:pt modelId="{00846064-E5A8-4D03-A610-3E21645F3F78}" type="pres">
      <dgm:prSet presAssocID="{67E5B113-DAB2-4FB9-9605-4403063BC784}" presName="Name37" presStyleLbl="parChTrans1D2" presStyleIdx="2" presStyleCnt="3"/>
      <dgm:spPr/>
    </dgm:pt>
    <dgm:pt modelId="{9C3C3768-068E-40CF-8AAD-0D869E476930}" type="pres">
      <dgm:prSet presAssocID="{7AE2E0F1-8CB2-44EA-BAFB-69B2DB5E9575}" presName="hierRoot2" presStyleCnt="0">
        <dgm:presLayoutVars>
          <dgm:hierBranch val="init"/>
        </dgm:presLayoutVars>
      </dgm:prSet>
      <dgm:spPr/>
    </dgm:pt>
    <dgm:pt modelId="{EB42BF58-0069-4DDB-87A7-71DC01F02F00}" type="pres">
      <dgm:prSet presAssocID="{7AE2E0F1-8CB2-44EA-BAFB-69B2DB5E9575}" presName="rootComposite" presStyleCnt="0"/>
      <dgm:spPr/>
    </dgm:pt>
    <dgm:pt modelId="{6814B777-7FBE-462D-864A-4D3083DD24A0}" type="pres">
      <dgm:prSet presAssocID="{7AE2E0F1-8CB2-44EA-BAFB-69B2DB5E9575}" presName="rootText" presStyleLbl="node2" presStyleIdx="2" presStyleCnt="3">
        <dgm:presLayoutVars>
          <dgm:chPref val="3"/>
        </dgm:presLayoutVars>
      </dgm:prSet>
      <dgm:spPr/>
    </dgm:pt>
    <dgm:pt modelId="{32C388D2-ACB7-4146-A12B-0E2ABBDBBF80}" type="pres">
      <dgm:prSet presAssocID="{7AE2E0F1-8CB2-44EA-BAFB-69B2DB5E9575}" presName="rootConnector" presStyleLbl="node2" presStyleIdx="2" presStyleCnt="3"/>
      <dgm:spPr/>
    </dgm:pt>
    <dgm:pt modelId="{0A7C1F6A-4827-44A6-BD28-F2E6BDCDD0E2}" type="pres">
      <dgm:prSet presAssocID="{7AE2E0F1-8CB2-44EA-BAFB-69B2DB5E9575}" presName="hierChild4" presStyleCnt="0"/>
      <dgm:spPr/>
    </dgm:pt>
    <dgm:pt modelId="{0C0FD2CA-F683-4222-AA31-58F529791E5B}" type="pres">
      <dgm:prSet presAssocID="{7AE2E0F1-8CB2-44EA-BAFB-69B2DB5E9575}" presName="hierChild5" presStyleCnt="0"/>
      <dgm:spPr/>
    </dgm:pt>
    <dgm:pt modelId="{3315D4B1-3BA8-4560-A09C-476EB0294B45}" type="pres">
      <dgm:prSet presAssocID="{62D1FB01-B8DD-4DF6-8E97-3635CDFEB62E}" presName="hierChild3" presStyleCnt="0"/>
      <dgm:spPr/>
    </dgm:pt>
  </dgm:ptLst>
  <dgm:cxnLst>
    <dgm:cxn modelId="{91A49312-863F-44F1-A647-20A61103933F}" type="presOf" srcId="{0759F732-7ACF-4117-B44A-7982A120D614}" destId="{A8039CA1-A1AB-4140-A0F4-E234D708912A}" srcOrd="0" destOrd="0" presId="urn:microsoft.com/office/officeart/2005/8/layout/orgChart1"/>
    <dgm:cxn modelId="{855B4720-7C2D-4D81-BFD4-A6492FCB7A9C}" type="presOf" srcId="{C053EB29-5208-459A-A84F-48468470A2BF}" destId="{BF050A75-3F37-4B42-8A40-85FAE639F1FA}" srcOrd="0" destOrd="0" presId="urn:microsoft.com/office/officeart/2005/8/layout/orgChart1"/>
    <dgm:cxn modelId="{AFD18547-ABDF-459B-94E2-DB789C0EE0FE}" type="presOf" srcId="{67E5B113-DAB2-4FB9-9605-4403063BC784}" destId="{00846064-E5A8-4D03-A610-3E21645F3F78}" srcOrd="0" destOrd="0" presId="urn:microsoft.com/office/officeart/2005/8/layout/orgChart1"/>
    <dgm:cxn modelId="{E9992D6D-1610-4079-96F3-41C58EE4A497}" srcId="{62D1FB01-B8DD-4DF6-8E97-3635CDFEB62E}" destId="{0759F732-7ACF-4117-B44A-7982A120D614}" srcOrd="1" destOrd="0" parTransId="{5A929B1E-50E6-4E8F-BFA0-F7C97293DBA8}" sibTransId="{DDE02E55-3A85-4889-A0EC-66683E57EA97}"/>
    <dgm:cxn modelId="{B81CD273-BA50-4328-8908-CFFBE7AE2491}" srcId="{719B34DB-3D56-416C-A6EF-A5DC142F2B86}" destId="{62D1FB01-B8DD-4DF6-8E97-3635CDFEB62E}" srcOrd="0" destOrd="0" parTransId="{608B2352-7AB4-4D90-9BE7-BF3D1A33D5B9}" sibTransId="{902FCC51-3132-4C7B-9D69-5650456E700F}"/>
    <dgm:cxn modelId="{369BA476-FE61-43EF-BC65-E62569D646A6}" type="presOf" srcId="{24B5AD5F-B459-42D2-BDC4-8B527A4C1634}" destId="{89640280-5DAA-426A-B785-6FCB9AA0AFBE}" srcOrd="0" destOrd="0" presId="urn:microsoft.com/office/officeart/2005/8/layout/orgChart1"/>
    <dgm:cxn modelId="{16F8C85A-FE94-44B8-9F45-59774F9A325F}" type="presOf" srcId="{62D1FB01-B8DD-4DF6-8E97-3635CDFEB62E}" destId="{61555448-3AC1-4EC9-A479-6616E98A3641}" srcOrd="1" destOrd="0" presId="urn:microsoft.com/office/officeart/2005/8/layout/orgChart1"/>
    <dgm:cxn modelId="{8752C781-E7A6-4835-941C-7DFBB8FF02A8}" type="presOf" srcId="{719B34DB-3D56-416C-A6EF-A5DC142F2B86}" destId="{1B3D0F5B-E8F6-4C32-B382-C58DEEE77E6A}" srcOrd="0" destOrd="0" presId="urn:microsoft.com/office/officeart/2005/8/layout/orgChart1"/>
    <dgm:cxn modelId="{022CCF9A-1208-4C92-8DBB-A9E855C67AC8}" type="presOf" srcId="{62D1FB01-B8DD-4DF6-8E97-3635CDFEB62E}" destId="{0DC5A3CD-0FCE-486B-84D6-8CEED0ACBF0E}" srcOrd="0" destOrd="0" presId="urn:microsoft.com/office/officeart/2005/8/layout/orgChart1"/>
    <dgm:cxn modelId="{CA17EC9C-5E72-4448-AEEB-7AB80B75658F}" type="presOf" srcId="{7AE2E0F1-8CB2-44EA-BAFB-69B2DB5E9575}" destId="{6814B777-7FBE-462D-864A-4D3083DD24A0}" srcOrd="0" destOrd="0" presId="urn:microsoft.com/office/officeart/2005/8/layout/orgChart1"/>
    <dgm:cxn modelId="{4DF89C9E-97B5-44F3-88B8-363CA27E65D8}" type="presOf" srcId="{7AE2E0F1-8CB2-44EA-BAFB-69B2DB5E9575}" destId="{32C388D2-ACB7-4146-A12B-0E2ABBDBBF80}" srcOrd="1" destOrd="0" presId="urn:microsoft.com/office/officeart/2005/8/layout/orgChart1"/>
    <dgm:cxn modelId="{D72064A7-AD1A-4E86-83D3-E2EB6B6BC478}" srcId="{62D1FB01-B8DD-4DF6-8E97-3635CDFEB62E}" destId="{C053EB29-5208-459A-A84F-48468470A2BF}" srcOrd="0" destOrd="0" parTransId="{24B5AD5F-B459-42D2-BDC4-8B527A4C1634}" sibTransId="{25AC9A1D-1E56-4C77-9D5E-7D355BACC9E9}"/>
    <dgm:cxn modelId="{2FD54EDF-00B7-42C4-8106-D699F6739E0D}" srcId="{62D1FB01-B8DD-4DF6-8E97-3635CDFEB62E}" destId="{7AE2E0F1-8CB2-44EA-BAFB-69B2DB5E9575}" srcOrd="2" destOrd="0" parTransId="{67E5B113-DAB2-4FB9-9605-4403063BC784}" sibTransId="{1D3C757E-8BA5-4B46-A2CD-E68CC4362F00}"/>
    <dgm:cxn modelId="{F3ACD4E6-46C3-4AD1-9AB0-F9E8AF6E16DB}" type="presOf" srcId="{C053EB29-5208-459A-A84F-48468470A2BF}" destId="{722E4D40-2F07-46E5-8BE7-AC56F1D8A390}" srcOrd="1" destOrd="0" presId="urn:microsoft.com/office/officeart/2005/8/layout/orgChart1"/>
    <dgm:cxn modelId="{A7B6ABF4-F6AB-4E71-9FA4-1C0198906B63}" type="presOf" srcId="{5A929B1E-50E6-4E8F-BFA0-F7C97293DBA8}" destId="{963F7449-6A82-4F20-9DF8-23E33B756B3F}" srcOrd="0" destOrd="0" presId="urn:microsoft.com/office/officeart/2005/8/layout/orgChart1"/>
    <dgm:cxn modelId="{60C57BFF-D4BF-4E3E-8048-3E23029BCC5A}" type="presOf" srcId="{0759F732-7ACF-4117-B44A-7982A120D614}" destId="{C9BC47A7-9912-458E-B482-BA65BE74AB3A}" srcOrd="1" destOrd="0" presId="urn:microsoft.com/office/officeart/2005/8/layout/orgChart1"/>
    <dgm:cxn modelId="{C91931C4-221A-4C43-ADD0-52BF6C6C3F5C}" type="presParOf" srcId="{1B3D0F5B-E8F6-4C32-B382-C58DEEE77E6A}" destId="{E3F736F1-1A96-46A4-A155-3B36E08A5CC5}" srcOrd="0" destOrd="0" presId="urn:microsoft.com/office/officeart/2005/8/layout/orgChart1"/>
    <dgm:cxn modelId="{723BAB2C-3BD5-4B79-9D7C-06073B3E2EF4}" type="presParOf" srcId="{E3F736F1-1A96-46A4-A155-3B36E08A5CC5}" destId="{12ECDCC9-2CA7-4484-BCE2-1F9074FA8316}" srcOrd="0" destOrd="0" presId="urn:microsoft.com/office/officeart/2005/8/layout/orgChart1"/>
    <dgm:cxn modelId="{EB97A23E-EE5C-4E65-9108-ACF0FB8EC7D8}" type="presParOf" srcId="{12ECDCC9-2CA7-4484-BCE2-1F9074FA8316}" destId="{0DC5A3CD-0FCE-486B-84D6-8CEED0ACBF0E}" srcOrd="0" destOrd="0" presId="urn:microsoft.com/office/officeart/2005/8/layout/orgChart1"/>
    <dgm:cxn modelId="{607FC94D-FC0B-4975-9A97-2FBC4C227006}" type="presParOf" srcId="{12ECDCC9-2CA7-4484-BCE2-1F9074FA8316}" destId="{61555448-3AC1-4EC9-A479-6616E98A3641}" srcOrd="1" destOrd="0" presId="urn:microsoft.com/office/officeart/2005/8/layout/orgChart1"/>
    <dgm:cxn modelId="{060CB2BE-6186-4A0A-A7F6-4CD0BFDCCBE5}" type="presParOf" srcId="{E3F736F1-1A96-46A4-A155-3B36E08A5CC5}" destId="{A8DB9F30-AFC9-47D6-BC29-A66002CB8C71}" srcOrd="1" destOrd="0" presId="urn:microsoft.com/office/officeart/2005/8/layout/orgChart1"/>
    <dgm:cxn modelId="{881BA1C5-1E9F-4262-872C-D97ACEB88051}" type="presParOf" srcId="{A8DB9F30-AFC9-47D6-BC29-A66002CB8C71}" destId="{89640280-5DAA-426A-B785-6FCB9AA0AFBE}" srcOrd="0" destOrd="0" presId="urn:microsoft.com/office/officeart/2005/8/layout/orgChart1"/>
    <dgm:cxn modelId="{D6F3E050-A5B7-42B5-A3BD-DB4706E517FF}" type="presParOf" srcId="{A8DB9F30-AFC9-47D6-BC29-A66002CB8C71}" destId="{8E7FAB7D-1785-444E-A46F-BB52D2CE21BC}" srcOrd="1" destOrd="0" presId="urn:microsoft.com/office/officeart/2005/8/layout/orgChart1"/>
    <dgm:cxn modelId="{7E84F62A-13FB-49AD-931D-D49900475C7D}" type="presParOf" srcId="{8E7FAB7D-1785-444E-A46F-BB52D2CE21BC}" destId="{429AFA0E-C34A-4C2D-BC29-4704ED00F126}" srcOrd="0" destOrd="0" presId="urn:microsoft.com/office/officeart/2005/8/layout/orgChart1"/>
    <dgm:cxn modelId="{B93160A8-DAB0-4BDB-9102-1418E258E75C}" type="presParOf" srcId="{429AFA0E-C34A-4C2D-BC29-4704ED00F126}" destId="{BF050A75-3F37-4B42-8A40-85FAE639F1FA}" srcOrd="0" destOrd="0" presId="urn:microsoft.com/office/officeart/2005/8/layout/orgChart1"/>
    <dgm:cxn modelId="{E8C228C3-23CC-409B-B875-31B165FE7F24}" type="presParOf" srcId="{429AFA0E-C34A-4C2D-BC29-4704ED00F126}" destId="{722E4D40-2F07-46E5-8BE7-AC56F1D8A390}" srcOrd="1" destOrd="0" presId="urn:microsoft.com/office/officeart/2005/8/layout/orgChart1"/>
    <dgm:cxn modelId="{7269F00C-6188-4D1E-9712-7BC771170188}" type="presParOf" srcId="{8E7FAB7D-1785-444E-A46F-BB52D2CE21BC}" destId="{7CD78853-7B51-45BF-9C0A-FC5F06A845E7}" srcOrd="1" destOrd="0" presId="urn:microsoft.com/office/officeart/2005/8/layout/orgChart1"/>
    <dgm:cxn modelId="{BE103FE4-C64F-413E-A569-7834B4381C0B}" type="presParOf" srcId="{8E7FAB7D-1785-444E-A46F-BB52D2CE21BC}" destId="{5075E30B-3052-47DB-B455-DA98C0C9C6BD}" srcOrd="2" destOrd="0" presId="urn:microsoft.com/office/officeart/2005/8/layout/orgChart1"/>
    <dgm:cxn modelId="{2BEE6ED7-A5C6-4D87-911C-C6019F2BC962}" type="presParOf" srcId="{A8DB9F30-AFC9-47D6-BC29-A66002CB8C71}" destId="{963F7449-6A82-4F20-9DF8-23E33B756B3F}" srcOrd="2" destOrd="0" presId="urn:microsoft.com/office/officeart/2005/8/layout/orgChart1"/>
    <dgm:cxn modelId="{192E8640-AFEA-408B-ADB1-AA74008BC676}" type="presParOf" srcId="{A8DB9F30-AFC9-47D6-BC29-A66002CB8C71}" destId="{C700C9D1-D17F-44A4-8848-9A192959E6A6}" srcOrd="3" destOrd="0" presId="urn:microsoft.com/office/officeart/2005/8/layout/orgChart1"/>
    <dgm:cxn modelId="{D5190ACB-D881-4C93-84E5-765397DDEE0A}" type="presParOf" srcId="{C700C9D1-D17F-44A4-8848-9A192959E6A6}" destId="{5CB1D928-0E8D-4AE3-9703-05D973CC5D78}" srcOrd="0" destOrd="0" presId="urn:microsoft.com/office/officeart/2005/8/layout/orgChart1"/>
    <dgm:cxn modelId="{D8004945-3275-4A70-BAD2-DF3249FA6868}" type="presParOf" srcId="{5CB1D928-0E8D-4AE3-9703-05D973CC5D78}" destId="{A8039CA1-A1AB-4140-A0F4-E234D708912A}" srcOrd="0" destOrd="0" presId="urn:microsoft.com/office/officeart/2005/8/layout/orgChart1"/>
    <dgm:cxn modelId="{4E5EDFE3-7813-44B6-97E5-AE753F04672A}" type="presParOf" srcId="{5CB1D928-0E8D-4AE3-9703-05D973CC5D78}" destId="{C9BC47A7-9912-458E-B482-BA65BE74AB3A}" srcOrd="1" destOrd="0" presId="urn:microsoft.com/office/officeart/2005/8/layout/orgChart1"/>
    <dgm:cxn modelId="{019692E3-9FCA-48B4-8D93-A5CF01F48B5C}" type="presParOf" srcId="{C700C9D1-D17F-44A4-8848-9A192959E6A6}" destId="{C8F84316-7A37-4B2D-AD5A-2870D459AF89}" srcOrd="1" destOrd="0" presId="urn:microsoft.com/office/officeart/2005/8/layout/orgChart1"/>
    <dgm:cxn modelId="{E59BE704-28E5-41BE-99FC-BE7DB51AEF72}" type="presParOf" srcId="{C700C9D1-D17F-44A4-8848-9A192959E6A6}" destId="{E708045B-2546-487E-A0F5-308435420C61}" srcOrd="2" destOrd="0" presId="urn:microsoft.com/office/officeart/2005/8/layout/orgChart1"/>
    <dgm:cxn modelId="{E0BA196A-C376-442F-AD6B-ABB84EDF98AF}" type="presParOf" srcId="{A8DB9F30-AFC9-47D6-BC29-A66002CB8C71}" destId="{00846064-E5A8-4D03-A610-3E21645F3F78}" srcOrd="4" destOrd="0" presId="urn:microsoft.com/office/officeart/2005/8/layout/orgChart1"/>
    <dgm:cxn modelId="{A069A2B2-9344-40A0-A30D-EBFEB8330957}" type="presParOf" srcId="{A8DB9F30-AFC9-47D6-BC29-A66002CB8C71}" destId="{9C3C3768-068E-40CF-8AAD-0D869E476930}" srcOrd="5" destOrd="0" presId="urn:microsoft.com/office/officeart/2005/8/layout/orgChart1"/>
    <dgm:cxn modelId="{0623B45B-9660-4698-922E-FC2C953892DF}" type="presParOf" srcId="{9C3C3768-068E-40CF-8AAD-0D869E476930}" destId="{EB42BF58-0069-4DDB-87A7-71DC01F02F00}" srcOrd="0" destOrd="0" presId="urn:microsoft.com/office/officeart/2005/8/layout/orgChart1"/>
    <dgm:cxn modelId="{75793F62-3DF5-4ECF-9115-783D6919BDE5}" type="presParOf" srcId="{EB42BF58-0069-4DDB-87A7-71DC01F02F00}" destId="{6814B777-7FBE-462D-864A-4D3083DD24A0}" srcOrd="0" destOrd="0" presId="urn:microsoft.com/office/officeart/2005/8/layout/orgChart1"/>
    <dgm:cxn modelId="{CDCEC2B0-32C4-487E-BD6C-97A218F3594B}" type="presParOf" srcId="{EB42BF58-0069-4DDB-87A7-71DC01F02F00}" destId="{32C388D2-ACB7-4146-A12B-0E2ABBDBBF80}" srcOrd="1" destOrd="0" presId="urn:microsoft.com/office/officeart/2005/8/layout/orgChart1"/>
    <dgm:cxn modelId="{CA528584-32F2-4A5D-A667-92E60107C6BA}" type="presParOf" srcId="{9C3C3768-068E-40CF-8AAD-0D869E476930}" destId="{0A7C1F6A-4827-44A6-BD28-F2E6BDCDD0E2}" srcOrd="1" destOrd="0" presId="urn:microsoft.com/office/officeart/2005/8/layout/orgChart1"/>
    <dgm:cxn modelId="{2BDC866E-47E4-468E-9CBC-8019FF826206}" type="presParOf" srcId="{9C3C3768-068E-40CF-8AAD-0D869E476930}" destId="{0C0FD2CA-F683-4222-AA31-58F529791E5B}" srcOrd="2" destOrd="0" presId="urn:microsoft.com/office/officeart/2005/8/layout/orgChart1"/>
    <dgm:cxn modelId="{4A7E1AE2-BE84-452E-BA76-B883EA2032D2}" type="presParOf" srcId="{E3F736F1-1A96-46A4-A155-3B36E08A5CC5}" destId="{3315D4B1-3BA8-4560-A09C-476EB0294B45}"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257D96-9E9B-4C33-B88A-CA2B1A74DD3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94D04E0-C282-4758-A50A-191A5CC72F91}">
      <dgm:prSet/>
      <dgm:spPr/>
      <dgm:t>
        <a:bodyPr/>
        <a:lstStyle/>
        <a:p>
          <a:r>
            <a:rPr lang="en-US" dirty="0"/>
            <a:t>Home Loan</a:t>
          </a:r>
        </a:p>
      </dgm:t>
    </dgm:pt>
    <dgm:pt modelId="{70540B8D-D7DE-462F-9913-0B52D77F73CB}" type="parTrans" cxnId="{5B0A4FD9-E046-46CD-8BDF-964410F930D1}">
      <dgm:prSet/>
      <dgm:spPr/>
      <dgm:t>
        <a:bodyPr/>
        <a:lstStyle/>
        <a:p>
          <a:endParaRPr lang="en-US"/>
        </a:p>
      </dgm:t>
    </dgm:pt>
    <dgm:pt modelId="{8BDC9FEE-180C-494B-9C65-F1C6C7904398}" type="sibTrans" cxnId="{5B0A4FD9-E046-46CD-8BDF-964410F930D1}">
      <dgm:prSet/>
      <dgm:spPr/>
      <dgm:t>
        <a:bodyPr/>
        <a:lstStyle/>
        <a:p>
          <a:endParaRPr lang="en-US"/>
        </a:p>
      </dgm:t>
    </dgm:pt>
    <dgm:pt modelId="{DDEFA372-9900-42C7-881D-CBFD388297A3}">
      <dgm:prSet/>
      <dgm:spPr/>
      <dgm:t>
        <a:bodyPr/>
        <a:lstStyle/>
        <a:p>
          <a:r>
            <a:rPr lang="en-US" dirty="0"/>
            <a:t>Health Care</a:t>
          </a:r>
        </a:p>
      </dgm:t>
    </dgm:pt>
    <dgm:pt modelId="{D6D6B2C1-9715-427C-A309-9DEA9B9EE19D}" type="parTrans" cxnId="{5E4E9662-DE08-4777-89AF-B032F217E23B}">
      <dgm:prSet/>
      <dgm:spPr/>
      <dgm:t>
        <a:bodyPr/>
        <a:lstStyle/>
        <a:p>
          <a:endParaRPr lang="en-US"/>
        </a:p>
      </dgm:t>
    </dgm:pt>
    <dgm:pt modelId="{8D0CA0A3-0B39-4D28-AC6E-39FFB1837148}" type="sibTrans" cxnId="{5E4E9662-DE08-4777-89AF-B032F217E23B}">
      <dgm:prSet/>
      <dgm:spPr/>
      <dgm:t>
        <a:bodyPr/>
        <a:lstStyle/>
        <a:p>
          <a:endParaRPr lang="en-US"/>
        </a:p>
      </dgm:t>
    </dgm:pt>
    <dgm:pt modelId="{0527D966-8A5B-42B4-8A9D-36EFCB1A9DEE}">
      <dgm:prSet/>
      <dgm:spPr/>
      <dgm:t>
        <a:bodyPr/>
        <a:lstStyle/>
        <a:p>
          <a:r>
            <a:rPr lang="en-US" dirty="0"/>
            <a:t>Education</a:t>
          </a:r>
        </a:p>
      </dgm:t>
    </dgm:pt>
    <dgm:pt modelId="{00761DD9-A955-4F57-93BE-0F85072FA318}" type="parTrans" cxnId="{EC7F5388-F2B2-4C10-89BA-A9382E4DB6F8}">
      <dgm:prSet/>
      <dgm:spPr/>
      <dgm:t>
        <a:bodyPr/>
        <a:lstStyle/>
        <a:p>
          <a:endParaRPr lang="en-US"/>
        </a:p>
      </dgm:t>
    </dgm:pt>
    <dgm:pt modelId="{1735E749-7227-4E0D-BC94-E97BD542CD51}" type="sibTrans" cxnId="{EC7F5388-F2B2-4C10-89BA-A9382E4DB6F8}">
      <dgm:prSet/>
      <dgm:spPr/>
      <dgm:t>
        <a:bodyPr/>
        <a:lstStyle/>
        <a:p>
          <a:endParaRPr lang="en-US"/>
        </a:p>
      </dgm:t>
    </dgm:pt>
    <dgm:pt modelId="{1A398780-EF19-4D9C-98AB-CD09396C3E3B}">
      <dgm:prSet/>
      <dgm:spPr/>
      <dgm:t>
        <a:bodyPr/>
        <a:lstStyle/>
        <a:p>
          <a:r>
            <a:rPr lang="en-US" dirty="0"/>
            <a:t>Burial</a:t>
          </a:r>
        </a:p>
      </dgm:t>
    </dgm:pt>
    <dgm:pt modelId="{CF1457DF-00EE-49D3-BB85-5CE2ADC56174}" type="parTrans" cxnId="{12D0BE2E-2F1D-4E99-9A83-3718ABB046C1}">
      <dgm:prSet/>
      <dgm:spPr/>
      <dgm:t>
        <a:bodyPr/>
        <a:lstStyle/>
        <a:p>
          <a:endParaRPr lang="en-US"/>
        </a:p>
      </dgm:t>
    </dgm:pt>
    <dgm:pt modelId="{D47E592F-E132-46DB-BCE2-7CA70CA5347F}" type="sibTrans" cxnId="{12D0BE2E-2F1D-4E99-9A83-3718ABB046C1}">
      <dgm:prSet/>
      <dgm:spPr/>
      <dgm:t>
        <a:bodyPr/>
        <a:lstStyle/>
        <a:p>
          <a:endParaRPr lang="en-US"/>
        </a:p>
      </dgm:t>
    </dgm:pt>
    <dgm:pt modelId="{391529E4-0066-47F7-8EFC-67E7D9ABF7FA}">
      <dgm:prSet/>
      <dgm:spPr/>
      <dgm:t>
        <a:bodyPr/>
        <a:lstStyle/>
        <a:p>
          <a:r>
            <a:rPr lang="en-US" dirty="0"/>
            <a:t>Pension</a:t>
          </a:r>
        </a:p>
      </dgm:t>
    </dgm:pt>
    <dgm:pt modelId="{2F801260-2625-47F8-8298-3CDB83935736}" type="parTrans" cxnId="{00358C7E-923B-496D-A83E-B35EB2D24238}">
      <dgm:prSet/>
      <dgm:spPr/>
      <dgm:t>
        <a:bodyPr/>
        <a:lstStyle/>
        <a:p>
          <a:endParaRPr lang="en-US"/>
        </a:p>
      </dgm:t>
    </dgm:pt>
    <dgm:pt modelId="{88392C9E-22A9-4614-946A-EE0B9C15F6DE}" type="sibTrans" cxnId="{00358C7E-923B-496D-A83E-B35EB2D24238}">
      <dgm:prSet/>
      <dgm:spPr/>
      <dgm:t>
        <a:bodyPr/>
        <a:lstStyle/>
        <a:p>
          <a:endParaRPr lang="en-US"/>
        </a:p>
      </dgm:t>
    </dgm:pt>
    <dgm:pt modelId="{DBEDD118-1B5B-4C82-A253-979FFD7D267F}">
      <dgm:prSet/>
      <dgm:spPr/>
      <dgm:t>
        <a:bodyPr/>
        <a:lstStyle/>
        <a:p>
          <a:r>
            <a:rPr lang="en-US" dirty="0"/>
            <a:t>Life Insurance</a:t>
          </a:r>
        </a:p>
      </dgm:t>
    </dgm:pt>
    <dgm:pt modelId="{9F3448FC-3178-4ED8-9C3D-E31A72BC3F6A}" type="parTrans" cxnId="{DD446F45-6077-447B-99C7-32D173CFD3F2}">
      <dgm:prSet/>
      <dgm:spPr/>
      <dgm:t>
        <a:bodyPr/>
        <a:lstStyle/>
        <a:p>
          <a:endParaRPr lang="en-US"/>
        </a:p>
      </dgm:t>
    </dgm:pt>
    <dgm:pt modelId="{8CA5BAAE-C78A-4494-8445-32FF90715AE6}" type="sibTrans" cxnId="{DD446F45-6077-447B-99C7-32D173CFD3F2}">
      <dgm:prSet/>
      <dgm:spPr/>
      <dgm:t>
        <a:bodyPr/>
        <a:lstStyle/>
        <a:p>
          <a:endParaRPr lang="en-US"/>
        </a:p>
      </dgm:t>
    </dgm:pt>
    <dgm:pt modelId="{A122FDE0-9C76-44C7-BB55-FC815967F1EC}">
      <dgm:prSet/>
      <dgm:spPr/>
      <dgm:t>
        <a:bodyPr/>
        <a:lstStyle/>
        <a:p>
          <a:r>
            <a:rPr lang="en-US" dirty="0"/>
            <a:t>Vocational Readiness and Employment</a:t>
          </a:r>
        </a:p>
      </dgm:t>
    </dgm:pt>
    <dgm:pt modelId="{59BA86F2-EB64-4A31-950A-1BD2F0F197CC}" type="parTrans" cxnId="{DBDC9CF8-F5EC-4C3E-903E-9E5B04E459D2}">
      <dgm:prSet/>
      <dgm:spPr/>
      <dgm:t>
        <a:bodyPr/>
        <a:lstStyle/>
        <a:p>
          <a:endParaRPr lang="en-US"/>
        </a:p>
      </dgm:t>
    </dgm:pt>
    <dgm:pt modelId="{5C908766-DE7C-451A-B387-C551135509D7}" type="sibTrans" cxnId="{DBDC9CF8-F5EC-4C3E-903E-9E5B04E459D2}">
      <dgm:prSet/>
      <dgm:spPr/>
      <dgm:t>
        <a:bodyPr/>
        <a:lstStyle/>
        <a:p>
          <a:endParaRPr lang="en-US"/>
        </a:p>
      </dgm:t>
    </dgm:pt>
    <dgm:pt modelId="{19B3C15E-3FC2-44CA-B191-456A6875CCA9}" type="pres">
      <dgm:prSet presAssocID="{A4257D96-9E9B-4C33-B88A-CA2B1A74DD30}" presName="Name0" presStyleCnt="0">
        <dgm:presLayoutVars>
          <dgm:dir/>
          <dgm:animLvl val="lvl"/>
          <dgm:resizeHandles val="exact"/>
        </dgm:presLayoutVars>
      </dgm:prSet>
      <dgm:spPr/>
    </dgm:pt>
    <dgm:pt modelId="{90710059-5755-4708-9891-AE99E3078115}" type="pres">
      <dgm:prSet presAssocID="{DBEDD118-1B5B-4C82-A253-979FFD7D267F}" presName="linNode" presStyleCnt="0"/>
      <dgm:spPr/>
    </dgm:pt>
    <dgm:pt modelId="{26AB50A6-3236-4867-AE18-41A7A9EEB2E0}" type="pres">
      <dgm:prSet presAssocID="{DBEDD118-1B5B-4C82-A253-979FFD7D267F}" presName="parentText" presStyleLbl="node1" presStyleIdx="0" presStyleCnt="7">
        <dgm:presLayoutVars>
          <dgm:chMax val="1"/>
          <dgm:bulletEnabled val="1"/>
        </dgm:presLayoutVars>
      </dgm:prSet>
      <dgm:spPr/>
    </dgm:pt>
    <dgm:pt modelId="{09E634E0-5A52-4A6F-881B-B1F17E782604}" type="pres">
      <dgm:prSet presAssocID="{8CA5BAAE-C78A-4494-8445-32FF90715AE6}" presName="sp" presStyleCnt="0"/>
      <dgm:spPr/>
    </dgm:pt>
    <dgm:pt modelId="{49AFE3C3-A8E2-4278-A95E-C572BC9A60DE}" type="pres">
      <dgm:prSet presAssocID="{F94D04E0-C282-4758-A50A-191A5CC72F91}" presName="linNode" presStyleCnt="0"/>
      <dgm:spPr/>
    </dgm:pt>
    <dgm:pt modelId="{6D0A51B8-B494-4EA8-B29A-A815D44C2FDA}" type="pres">
      <dgm:prSet presAssocID="{F94D04E0-C282-4758-A50A-191A5CC72F91}" presName="parentText" presStyleLbl="node1" presStyleIdx="1" presStyleCnt="7">
        <dgm:presLayoutVars>
          <dgm:chMax val="1"/>
          <dgm:bulletEnabled val="1"/>
        </dgm:presLayoutVars>
      </dgm:prSet>
      <dgm:spPr/>
    </dgm:pt>
    <dgm:pt modelId="{B5B84888-D856-408D-88BF-E277650E53B5}" type="pres">
      <dgm:prSet presAssocID="{8BDC9FEE-180C-494B-9C65-F1C6C7904398}" presName="sp" presStyleCnt="0"/>
      <dgm:spPr/>
    </dgm:pt>
    <dgm:pt modelId="{A800D4F8-7A50-4BA7-A526-5F4C20E99995}" type="pres">
      <dgm:prSet presAssocID="{DDEFA372-9900-42C7-881D-CBFD388297A3}" presName="linNode" presStyleCnt="0"/>
      <dgm:spPr/>
    </dgm:pt>
    <dgm:pt modelId="{E48E47D3-BD38-48B5-9D0B-5AD57F92DEA0}" type="pres">
      <dgm:prSet presAssocID="{DDEFA372-9900-42C7-881D-CBFD388297A3}" presName="parentText" presStyleLbl="node1" presStyleIdx="2" presStyleCnt="7">
        <dgm:presLayoutVars>
          <dgm:chMax val="1"/>
          <dgm:bulletEnabled val="1"/>
        </dgm:presLayoutVars>
      </dgm:prSet>
      <dgm:spPr/>
    </dgm:pt>
    <dgm:pt modelId="{D873B59B-7245-44A5-BC85-602C96F64283}" type="pres">
      <dgm:prSet presAssocID="{8D0CA0A3-0B39-4D28-AC6E-39FFB1837148}" presName="sp" presStyleCnt="0"/>
      <dgm:spPr/>
    </dgm:pt>
    <dgm:pt modelId="{03986305-D2A1-401A-AC47-45D54DF125C7}" type="pres">
      <dgm:prSet presAssocID="{0527D966-8A5B-42B4-8A9D-36EFCB1A9DEE}" presName="linNode" presStyleCnt="0"/>
      <dgm:spPr/>
    </dgm:pt>
    <dgm:pt modelId="{DE39263B-D875-42D5-B5FE-8C33BC70599B}" type="pres">
      <dgm:prSet presAssocID="{0527D966-8A5B-42B4-8A9D-36EFCB1A9DEE}" presName="parentText" presStyleLbl="node1" presStyleIdx="3" presStyleCnt="7">
        <dgm:presLayoutVars>
          <dgm:chMax val="1"/>
          <dgm:bulletEnabled val="1"/>
        </dgm:presLayoutVars>
      </dgm:prSet>
      <dgm:spPr/>
    </dgm:pt>
    <dgm:pt modelId="{A0564AFD-F9F4-4231-BCDC-32AC7CA22DA9}" type="pres">
      <dgm:prSet presAssocID="{1735E749-7227-4E0D-BC94-E97BD542CD51}" presName="sp" presStyleCnt="0"/>
      <dgm:spPr/>
    </dgm:pt>
    <dgm:pt modelId="{6A17E321-5772-450E-B1FE-B4A9ED1D223C}" type="pres">
      <dgm:prSet presAssocID="{1A398780-EF19-4D9C-98AB-CD09396C3E3B}" presName="linNode" presStyleCnt="0"/>
      <dgm:spPr/>
    </dgm:pt>
    <dgm:pt modelId="{A6F09E19-CA79-4EF4-B2E9-66296AB6110E}" type="pres">
      <dgm:prSet presAssocID="{1A398780-EF19-4D9C-98AB-CD09396C3E3B}" presName="parentText" presStyleLbl="node1" presStyleIdx="4" presStyleCnt="7">
        <dgm:presLayoutVars>
          <dgm:chMax val="1"/>
          <dgm:bulletEnabled val="1"/>
        </dgm:presLayoutVars>
      </dgm:prSet>
      <dgm:spPr/>
    </dgm:pt>
    <dgm:pt modelId="{AE13C874-3C5E-4A13-8D72-EA63D0A6AEB2}" type="pres">
      <dgm:prSet presAssocID="{D47E592F-E132-46DB-BCE2-7CA70CA5347F}" presName="sp" presStyleCnt="0"/>
      <dgm:spPr/>
    </dgm:pt>
    <dgm:pt modelId="{C2E95E99-523E-4E79-A789-2CAFA7E93AF9}" type="pres">
      <dgm:prSet presAssocID="{391529E4-0066-47F7-8EFC-67E7D9ABF7FA}" presName="linNode" presStyleCnt="0"/>
      <dgm:spPr/>
    </dgm:pt>
    <dgm:pt modelId="{03189A77-53D0-4297-B9C5-151D10A53F37}" type="pres">
      <dgm:prSet presAssocID="{391529E4-0066-47F7-8EFC-67E7D9ABF7FA}" presName="parentText" presStyleLbl="node1" presStyleIdx="5" presStyleCnt="7">
        <dgm:presLayoutVars>
          <dgm:chMax val="1"/>
          <dgm:bulletEnabled val="1"/>
        </dgm:presLayoutVars>
      </dgm:prSet>
      <dgm:spPr/>
    </dgm:pt>
    <dgm:pt modelId="{64F7ADE8-4830-4A5C-A33E-F849782B6FEE}" type="pres">
      <dgm:prSet presAssocID="{88392C9E-22A9-4614-946A-EE0B9C15F6DE}" presName="sp" presStyleCnt="0"/>
      <dgm:spPr/>
    </dgm:pt>
    <dgm:pt modelId="{19E36688-3A45-4F7C-BC19-CFBB5FE4C652}" type="pres">
      <dgm:prSet presAssocID="{A122FDE0-9C76-44C7-BB55-FC815967F1EC}" presName="linNode" presStyleCnt="0"/>
      <dgm:spPr/>
    </dgm:pt>
    <dgm:pt modelId="{B5DF8EE0-1136-4522-94F2-61D2F80227FD}" type="pres">
      <dgm:prSet presAssocID="{A122FDE0-9C76-44C7-BB55-FC815967F1EC}" presName="parentText" presStyleLbl="node1" presStyleIdx="6" presStyleCnt="7">
        <dgm:presLayoutVars>
          <dgm:chMax val="1"/>
          <dgm:bulletEnabled val="1"/>
        </dgm:presLayoutVars>
      </dgm:prSet>
      <dgm:spPr/>
    </dgm:pt>
  </dgm:ptLst>
  <dgm:cxnLst>
    <dgm:cxn modelId="{12D0BE2E-2F1D-4E99-9A83-3718ABB046C1}" srcId="{A4257D96-9E9B-4C33-B88A-CA2B1A74DD30}" destId="{1A398780-EF19-4D9C-98AB-CD09396C3E3B}" srcOrd="4" destOrd="0" parTransId="{CF1457DF-00EE-49D3-BB85-5CE2ADC56174}" sibTransId="{D47E592F-E132-46DB-BCE2-7CA70CA5347F}"/>
    <dgm:cxn modelId="{33AC7F32-B9E9-4467-B847-35B82D8361F7}" type="presOf" srcId="{1A398780-EF19-4D9C-98AB-CD09396C3E3B}" destId="{A6F09E19-CA79-4EF4-B2E9-66296AB6110E}" srcOrd="0" destOrd="0" presId="urn:microsoft.com/office/officeart/2005/8/layout/vList5"/>
    <dgm:cxn modelId="{5E4E9662-DE08-4777-89AF-B032F217E23B}" srcId="{A4257D96-9E9B-4C33-B88A-CA2B1A74DD30}" destId="{DDEFA372-9900-42C7-881D-CBFD388297A3}" srcOrd="2" destOrd="0" parTransId="{D6D6B2C1-9715-427C-A309-9DEA9B9EE19D}" sibTransId="{8D0CA0A3-0B39-4D28-AC6E-39FFB1837148}"/>
    <dgm:cxn modelId="{DD446F45-6077-447B-99C7-32D173CFD3F2}" srcId="{A4257D96-9E9B-4C33-B88A-CA2B1A74DD30}" destId="{DBEDD118-1B5B-4C82-A253-979FFD7D267F}" srcOrd="0" destOrd="0" parTransId="{9F3448FC-3178-4ED8-9C3D-E31A72BC3F6A}" sibTransId="{8CA5BAAE-C78A-4494-8445-32FF90715AE6}"/>
    <dgm:cxn modelId="{4E1D9A75-2D43-47D4-8395-B4E88F1BD7D8}" type="presOf" srcId="{391529E4-0066-47F7-8EFC-67E7D9ABF7FA}" destId="{03189A77-53D0-4297-B9C5-151D10A53F37}" srcOrd="0" destOrd="0" presId="urn:microsoft.com/office/officeart/2005/8/layout/vList5"/>
    <dgm:cxn modelId="{E5BA317C-877C-4229-821E-6D5ADCC5856D}" type="presOf" srcId="{0527D966-8A5B-42B4-8A9D-36EFCB1A9DEE}" destId="{DE39263B-D875-42D5-B5FE-8C33BC70599B}" srcOrd="0" destOrd="0" presId="urn:microsoft.com/office/officeart/2005/8/layout/vList5"/>
    <dgm:cxn modelId="{00358C7E-923B-496D-A83E-B35EB2D24238}" srcId="{A4257D96-9E9B-4C33-B88A-CA2B1A74DD30}" destId="{391529E4-0066-47F7-8EFC-67E7D9ABF7FA}" srcOrd="5" destOrd="0" parTransId="{2F801260-2625-47F8-8298-3CDB83935736}" sibTransId="{88392C9E-22A9-4614-946A-EE0B9C15F6DE}"/>
    <dgm:cxn modelId="{EC7F5388-F2B2-4C10-89BA-A9382E4DB6F8}" srcId="{A4257D96-9E9B-4C33-B88A-CA2B1A74DD30}" destId="{0527D966-8A5B-42B4-8A9D-36EFCB1A9DEE}" srcOrd="3" destOrd="0" parTransId="{00761DD9-A955-4F57-93BE-0F85072FA318}" sibTransId="{1735E749-7227-4E0D-BC94-E97BD542CD51}"/>
    <dgm:cxn modelId="{BFFAFF9A-1511-4AAA-A29B-BBB09DC45F40}" type="presOf" srcId="{A122FDE0-9C76-44C7-BB55-FC815967F1EC}" destId="{B5DF8EE0-1136-4522-94F2-61D2F80227FD}" srcOrd="0" destOrd="0" presId="urn:microsoft.com/office/officeart/2005/8/layout/vList5"/>
    <dgm:cxn modelId="{E2E081A0-B9E1-44A3-919D-5730A8B15784}" type="presOf" srcId="{F94D04E0-C282-4758-A50A-191A5CC72F91}" destId="{6D0A51B8-B494-4EA8-B29A-A815D44C2FDA}" srcOrd="0" destOrd="0" presId="urn:microsoft.com/office/officeart/2005/8/layout/vList5"/>
    <dgm:cxn modelId="{304E6CAE-FC59-440D-ACA3-596AB080C03F}" type="presOf" srcId="{DDEFA372-9900-42C7-881D-CBFD388297A3}" destId="{E48E47D3-BD38-48B5-9D0B-5AD57F92DEA0}" srcOrd="0" destOrd="0" presId="urn:microsoft.com/office/officeart/2005/8/layout/vList5"/>
    <dgm:cxn modelId="{5B0A4FD9-E046-46CD-8BDF-964410F930D1}" srcId="{A4257D96-9E9B-4C33-B88A-CA2B1A74DD30}" destId="{F94D04E0-C282-4758-A50A-191A5CC72F91}" srcOrd="1" destOrd="0" parTransId="{70540B8D-D7DE-462F-9913-0B52D77F73CB}" sibTransId="{8BDC9FEE-180C-494B-9C65-F1C6C7904398}"/>
    <dgm:cxn modelId="{1399E1F3-F123-4D31-9F06-C2C550222DB6}" type="presOf" srcId="{A4257D96-9E9B-4C33-B88A-CA2B1A74DD30}" destId="{19B3C15E-3FC2-44CA-B191-456A6875CCA9}" srcOrd="0" destOrd="0" presId="urn:microsoft.com/office/officeart/2005/8/layout/vList5"/>
    <dgm:cxn modelId="{DBDC9CF8-F5EC-4C3E-903E-9E5B04E459D2}" srcId="{A4257D96-9E9B-4C33-B88A-CA2B1A74DD30}" destId="{A122FDE0-9C76-44C7-BB55-FC815967F1EC}" srcOrd="6" destOrd="0" parTransId="{59BA86F2-EB64-4A31-950A-1BD2F0F197CC}" sibTransId="{5C908766-DE7C-451A-B387-C551135509D7}"/>
    <dgm:cxn modelId="{B8EDCAF8-F373-4807-A30E-FDC929130BF3}" type="presOf" srcId="{DBEDD118-1B5B-4C82-A253-979FFD7D267F}" destId="{26AB50A6-3236-4867-AE18-41A7A9EEB2E0}" srcOrd="0" destOrd="0" presId="urn:microsoft.com/office/officeart/2005/8/layout/vList5"/>
    <dgm:cxn modelId="{BBB4A168-4470-47DF-98E7-15AADB8B56A6}" type="presParOf" srcId="{19B3C15E-3FC2-44CA-B191-456A6875CCA9}" destId="{90710059-5755-4708-9891-AE99E3078115}" srcOrd="0" destOrd="0" presId="urn:microsoft.com/office/officeart/2005/8/layout/vList5"/>
    <dgm:cxn modelId="{4B60B056-073F-4B35-8EFF-4DEBB01A7EC1}" type="presParOf" srcId="{90710059-5755-4708-9891-AE99E3078115}" destId="{26AB50A6-3236-4867-AE18-41A7A9EEB2E0}" srcOrd="0" destOrd="0" presId="urn:microsoft.com/office/officeart/2005/8/layout/vList5"/>
    <dgm:cxn modelId="{C51C51A3-2D3A-4B56-B845-3FBC79D1BC03}" type="presParOf" srcId="{19B3C15E-3FC2-44CA-B191-456A6875CCA9}" destId="{09E634E0-5A52-4A6F-881B-B1F17E782604}" srcOrd="1" destOrd="0" presId="urn:microsoft.com/office/officeart/2005/8/layout/vList5"/>
    <dgm:cxn modelId="{1CE55237-9855-4304-99D2-EFEFC2AFEE9E}" type="presParOf" srcId="{19B3C15E-3FC2-44CA-B191-456A6875CCA9}" destId="{49AFE3C3-A8E2-4278-A95E-C572BC9A60DE}" srcOrd="2" destOrd="0" presId="urn:microsoft.com/office/officeart/2005/8/layout/vList5"/>
    <dgm:cxn modelId="{0707FC87-D37D-4762-B224-E5618669AD0C}" type="presParOf" srcId="{49AFE3C3-A8E2-4278-A95E-C572BC9A60DE}" destId="{6D0A51B8-B494-4EA8-B29A-A815D44C2FDA}" srcOrd="0" destOrd="0" presId="urn:microsoft.com/office/officeart/2005/8/layout/vList5"/>
    <dgm:cxn modelId="{911B00E6-F90C-4A7C-AB9D-75E31FC5F157}" type="presParOf" srcId="{19B3C15E-3FC2-44CA-B191-456A6875CCA9}" destId="{B5B84888-D856-408D-88BF-E277650E53B5}" srcOrd="3" destOrd="0" presId="urn:microsoft.com/office/officeart/2005/8/layout/vList5"/>
    <dgm:cxn modelId="{59BBEEAF-40A3-4B6D-8124-11DE010902AD}" type="presParOf" srcId="{19B3C15E-3FC2-44CA-B191-456A6875CCA9}" destId="{A800D4F8-7A50-4BA7-A526-5F4C20E99995}" srcOrd="4" destOrd="0" presId="urn:microsoft.com/office/officeart/2005/8/layout/vList5"/>
    <dgm:cxn modelId="{65026BAC-2F18-4B9F-829F-6ECA3D5F06A4}" type="presParOf" srcId="{A800D4F8-7A50-4BA7-A526-5F4C20E99995}" destId="{E48E47D3-BD38-48B5-9D0B-5AD57F92DEA0}" srcOrd="0" destOrd="0" presId="urn:microsoft.com/office/officeart/2005/8/layout/vList5"/>
    <dgm:cxn modelId="{C9BB757D-04B2-4534-BE49-ED156DC77EE1}" type="presParOf" srcId="{19B3C15E-3FC2-44CA-B191-456A6875CCA9}" destId="{D873B59B-7245-44A5-BC85-602C96F64283}" srcOrd="5" destOrd="0" presId="urn:microsoft.com/office/officeart/2005/8/layout/vList5"/>
    <dgm:cxn modelId="{68B23551-0ED3-4F4C-A245-0B63E89A8978}" type="presParOf" srcId="{19B3C15E-3FC2-44CA-B191-456A6875CCA9}" destId="{03986305-D2A1-401A-AC47-45D54DF125C7}" srcOrd="6" destOrd="0" presId="urn:microsoft.com/office/officeart/2005/8/layout/vList5"/>
    <dgm:cxn modelId="{0605EB35-7D50-4D7C-9F73-142085059123}" type="presParOf" srcId="{03986305-D2A1-401A-AC47-45D54DF125C7}" destId="{DE39263B-D875-42D5-B5FE-8C33BC70599B}" srcOrd="0" destOrd="0" presId="urn:microsoft.com/office/officeart/2005/8/layout/vList5"/>
    <dgm:cxn modelId="{9B8F83A5-9E86-46EC-9AF4-93662CE9DAB1}" type="presParOf" srcId="{19B3C15E-3FC2-44CA-B191-456A6875CCA9}" destId="{A0564AFD-F9F4-4231-BCDC-32AC7CA22DA9}" srcOrd="7" destOrd="0" presId="urn:microsoft.com/office/officeart/2005/8/layout/vList5"/>
    <dgm:cxn modelId="{5979E88F-3CF6-4035-8187-69EDD080887F}" type="presParOf" srcId="{19B3C15E-3FC2-44CA-B191-456A6875CCA9}" destId="{6A17E321-5772-450E-B1FE-B4A9ED1D223C}" srcOrd="8" destOrd="0" presId="urn:microsoft.com/office/officeart/2005/8/layout/vList5"/>
    <dgm:cxn modelId="{9DC408E2-FDDA-41C1-96E7-4D9F550213C6}" type="presParOf" srcId="{6A17E321-5772-450E-B1FE-B4A9ED1D223C}" destId="{A6F09E19-CA79-4EF4-B2E9-66296AB6110E}" srcOrd="0" destOrd="0" presId="urn:microsoft.com/office/officeart/2005/8/layout/vList5"/>
    <dgm:cxn modelId="{CEB1BC35-DAE2-4F1E-AE11-D14DB40DBEE7}" type="presParOf" srcId="{19B3C15E-3FC2-44CA-B191-456A6875CCA9}" destId="{AE13C874-3C5E-4A13-8D72-EA63D0A6AEB2}" srcOrd="9" destOrd="0" presId="urn:microsoft.com/office/officeart/2005/8/layout/vList5"/>
    <dgm:cxn modelId="{B1900A5A-DBF1-4BCE-A3FA-ACC4BAD3C161}" type="presParOf" srcId="{19B3C15E-3FC2-44CA-B191-456A6875CCA9}" destId="{C2E95E99-523E-4E79-A789-2CAFA7E93AF9}" srcOrd="10" destOrd="0" presId="urn:microsoft.com/office/officeart/2005/8/layout/vList5"/>
    <dgm:cxn modelId="{262AFEEB-7618-43D7-A64D-B7C945A0ED8E}" type="presParOf" srcId="{C2E95E99-523E-4E79-A789-2CAFA7E93AF9}" destId="{03189A77-53D0-4297-B9C5-151D10A53F37}" srcOrd="0" destOrd="0" presId="urn:microsoft.com/office/officeart/2005/8/layout/vList5"/>
    <dgm:cxn modelId="{A1F4665D-876A-48A7-A830-3674F66B2CC5}" type="presParOf" srcId="{19B3C15E-3FC2-44CA-B191-456A6875CCA9}" destId="{64F7ADE8-4830-4A5C-A33E-F849782B6FEE}" srcOrd="11" destOrd="0" presId="urn:microsoft.com/office/officeart/2005/8/layout/vList5"/>
    <dgm:cxn modelId="{981ACDC9-A89A-4AF0-9AF5-10B74D7815F9}" type="presParOf" srcId="{19B3C15E-3FC2-44CA-B191-456A6875CCA9}" destId="{19E36688-3A45-4F7C-BC19-CFBB5FE4C652}" srcOrd="12" destOrd="0" presId="urn:microsoft.com/office/officeart/2005/8/layout/vList5"/>
    <dgm:cxn modelId="{5A801471-5F7C-4676-81B0-36ED1F43DEBF}" type="presParOf" srcId="{19E36688-3A45-4F7C-BC19-CFBB5FE4C652}" destId="{B5DF8EE0-1136-4522-94F2-61D2F80227FD}"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46064-E5A8-4D03-A610-3E21645F3F78}">
      <dsp:nvSpPr>
        <dsp:cNvPr id="0" name=""/>
        <dsp:cNvSpPr/>
      </dsp:nvSpPr>
      <dsp:spPr>
        <a:xfrm>
          <a:off x="5750440" y="1568048"/>
          <a:ext cx="4505053" cy="137642"/>
        </a:xfrm>
        <a:custGeom>
          <a:avLst/>
          <a:gdLst/>
          <a:ahLst/>
          <a:cxnLst/>
          <a:rect l="0" t="0" r="0" b="0"/>
          <a:pathLst>
            <a:path>
              <a:moveTo>
                <a:pt x="0" y="137642"/>
              </a:moveTo>
              <a:lnTo>
                <a:pt x="4505053" y="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3F7449-6A82-4F20-9DF8-23E33B756B3F}">
      <dsp:nvSpPr>
        <dsp:cNvPr id="0" name=""/>
        <dsp:cNvSpPr/>
      </dsp:nvSpPr>
      <dsp:spPr>
        <a:xfrm>
          <a:off x="5750440" y="1705691"/>
          <a:ext cx="220408" cy="532548"/>
        </a:xfrm>
        <a:custGeom>
          <a:avLst/>
          <a:gdLst/>
          <a:ahLst/>
          <a:cxnLst/>
          <a:rect l="0" t="0" r="0" b="0"/>
          <a:pathLst>
            <a:path>
              <a:moveTo>
                <a:pt x="0" y="0"/>
              </a:moveTo>
              <a:lnTo>
                <a:pt x="0" y="223833"/>
              </a:lnTo>
              <a:lnTo>
                <a:pt x="220408" y="223833"/>
              </a:lnTo>
              <a:lnTo>
                <a:pt x="220408" y="53254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640280-5DAA-426A-B785-6FCB9AA0AFBE}">
      <dsp:nvSpPr>
        <dsp:cNvPr id="0" name=""/>
        <dsp:cNvSpPr/>
      </dsp:nvSpPr>
      <dsp:spPr>
        <a:xfrm>
          <a:off x="1698199" y="1453367"/>
          <a:ext cx="4052241" cy="252323"/>
        </a:xfrm>
        <a:custGeom>
          <a:avLst/>
          <a:gdLst/>
          <a:ahLst/>
          <a:cxnLst/>
          <a:rect l="0" t="0" r="0" b="0"/>
          <a:pathLst>
            <a:path>
              <a:moveTo>
                <a:pt x="4052241" y="252323"/>
              </a:moveTo>
              <a:lnTo>
                <a:pt x="0" y="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C5A3CD-0FCE-486B-84D6-8CEED0ACBF0E}">
      <dsp:nvSpPr>
        <dsp:cNvPr id="0" name=""/>
        <dsp:cNvSpPr/>
      </dsp:nvSpPr>
      <dsp:spPr>
        <a:xfrm>
          <a:off x="3974210" y="63296"/>
          <a:ext cx="3552460" cy="164239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OBJECTIVES</a:t>
          </a:r>
          <a:r>
            <a:rPr lang="en-US" sz="2800" kern="1200" dirty="0"/>
            <a:t>:</a:t>
          </a:r>
        </a:p>
      </dsp:txBody>
      <dsp:txXfrm>
        <a:off x="3974210" y="63296"/>
        <a:ext cx="3552460" cy="1642395"/>
      </dsp:txXfrm>
    </dsp:sp>
    <dsp:sp modelId="{BF050A75-3F37-4B42-8A40-85FAE639F1FA}">
      <dsp:nvSpPr>
        <dsp:cNvPr id="0" name=""/>
        <dsp:cNvSpPr/>
      </dsp:nvSpPr>
      <dsp:spPr>
        <a:xfrm>
          <a:off x="105595" y="1453367"/>
          <a:ext cx="3185207" cy="327776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Define and differentiate between Active Duty, ACDUTRA, INACDUTRA, and State Active Duty</a:t>
          </a:r>
          <a:r>
            <a:rPr lang="en-US" sz="2800" kern="1200" dirty="0">
              <a:latin typeface="Arial" panose="020B0604020202020204" pitchFamily="34" charset="0"/>
              <a:cs typeface="Arial" panose="020B0604020202020204" pitchFamily="34" charset="0"/>
            </a:rPr>
            <a:t>. </a:t>
          </a:r>
        </a:p>
        <a:p>
          <a:pPr marL="0" lvl="0" indent="0" algn="ctr" defTabSz="1244600">
            <a:lnSpc>
              <a:spcPct val="90000"/>
            </a:lnSpc>
            <a:spcBef>
              <a:spcPct val="0"/>
            </a:spcBef>
            <a:spcAft>
              <a:spcPct val="35000"/>
            </a:spcAft>
            <a:buNone/>
          </a:pPr>
          <a:endParaRPr lang="en-US" sz="1500" kern="1200" dirty="0"/>
        </a:p>
      </dsp:txBody>
      <dsp:txXfrm>
        <a:off x="105595" y="1453367"/>
        <a:ext cx="3185207" cy="3277763"/>
      </dsp:txXfrm>
    </dsp:sp>
    <dsp:sp modelId="{A8039CA1-A1AB-4140-A0F4-E234D708912A}">
      <dsp:nvSpPr>
        <dsp:cNvPr id="0" name=""/>
        <dsp:cNvSpPr/>
      </dsp:nvSpPr>
      <dsp:spPr>
        <a:xfrm>
          <a:off x="4276751" y="2238239"/>
          <a:ext cx="3388194" cy="319582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Explain how ROTC and Service Academies affect VA benefits</a:t>
          </a:r>
        </a:p>
      </dsp:txBody>
      <dsp:txXfrm>
        <a:off x="4276751" y="2238239"/>
        <a:ext cx="3388194" cy="3195821"/>
      </dsp:txXfrm>
    </dsp:sp>
    <dsp:sp modelId="{6814B777-7FBE-462D-864A-4D3083DD24A0}">
      <dsp:nvSpPr>
        <dsp:cNvPr id="0" name=""/>
        <dsp:cNvSpPr/>
      </dsp:nvSpPr>
      <dsp:spPr>
        <a:xfrm>
          <a:off x="8776189" y="1568048"/>
          <a:ext cx="2958610" cy="331200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bg1"/>
              </a:solidFill>
              <a:latin typeface="Arial" panose="020B0604020202020204" pitchFamily="34" charset="0"/>
              <a:cs typeface="Arial" panose="020B0604020202020204" pitchFamily="34" charset="0"/>
            </a:rPr>
            <a:t>Explain </a:t>
          </a:r>
          <a:r>
            <a:rPr lang="en-US" sz="2800" kern="1200" dirty="0">
              <a:solidFill>
                <a:schemeClr val="bg1"/>
              </a:solidFill>
              <a:latin typeface="Arial" panose="020B0604020202020204" pitchFamily="34" charset="0"/>
              <a:cs typeface="Arial" panose="020B0604020202020204" pitchFamily="34" charset="0"/>
            </a:rPr>
            <a:t>travel</a:t>
          </a:r>
          <a:r>
            <a:rPr lang="en-US" sz="3300" kern="1200" dirty="0">
              <a:solidFill>
                <a:schemeClr val="bg1"/>
              </a:solidFill>
              <a:latin typeface="Arial" panose="020B0604020202020204" pitchFamily="34" charset="0"/>
              <a:cs typeface="Arial" panose="020B0604020202020204" pitchFamily="34" charset="0"/>
            </a:rPr>
            <a:t> status</a:t>
          </a:r>
        </a:p>
      </dsp:txBody>
      <dsp:txXfrm>
        <a:off x="8776189" y="1568048"/>
        <a:ext cx="2958610" cy="3312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46064-E5A8-4D03-A610-3E21645F3F78}">
      <dsp:nvSpPr>
        <dsp:cNvPr id="0" name=""/>
        <dsp:cNvSpPr/>
      </dsp:nvSpPr>
      <dsp:spPr>
        <a:xfrm>
          <a:off x="4673180" y="2229276"/>
          <a:ext cx="3306309" cy="573822"/>
        </a:xfrm>
        <a:custGeom>
          <a:avLst/>
          <a:gdLst/>
          <a:ahLst/>
          <a:cxnLst/>
          <a:rect l="0" t="0" r="0" b="0"/>
          <a:pathLst>
            <a:path>
              <a:moveTo>
                <a:pt x="0" y="0"/>
              </a:moveTo>
              <a:lnTo>
                <a:pt x="0" y="286911"/>
              </a:lnTo>
              <a:lnTo>
                <a:pt x="3306309" y="286911"/>
              </a:lnTo>
              <a:lnTo>
                <a:pt x="3306309" y="57382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3F7449-6A82-4F20-9DF8-23E33B756B3F}">
      <dsp:nvSpPr>
        <dsp:cNvPr id="0" name=""/>
        <dsp:cNvSpPr/>
      </dsp:nvSpPr>
      <dsp:spPr>
        <a:xfrm>
          <a:off x="4627460" y="2229276"/>
          <a:ext cx="91440" cy="573822"/>
        </a:xfrm>
        <a:custGeom>
          <a:avLst/>
          <a:gdLst/>
          <a:ahLst/>
          <a:cxnLst/>
          <a:rect l="0" t="0" r="0" b="0"/>
          <a:pathLst>
            <a:path>
              <a:moveTo>
                <a:pt x="45720" y="0"/>
              </a:moveTo>
              <a:lnTo>
                <a:pt x="45720" y="57382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640280-5DAA-426A-B785-6FCB9AA0AFBE}">
      <dsp:nvSpPr>
        <dsp:cNvPr id="0" name=""/>
        <dsp:cNvSpPr/>
      </dsp:nvSpPr>
      <dsp:spPr>
        <a:xfrm>
          <a:off x="1366871" y="2229276"/>
          <a:ext cx="3306309" cy="573822"/>
        </a:xfrm>
        <a:custGeom>
          <a:avLst/>
          <a:gdLst/>
          <a:ahLst/>
          <a:cxnLst/>
          <a:rect l="0" t="0" r="0" b="0"/>
          <a:pathLst>
            <a:path>
              <a:moveTo>
                <a:pt x="3306309" y="0"/>
              </a:moveTo>
              <a:lnTo>
                <a:pt x="3306309" y="286911"/>
              </a:lnTo>
              <a:lnTo>
                <a:pt x="0" y="286911"/>
              </a:lnTo>
              <a:lnTo>
                <a:pt x="0" y="57382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C5A3CD-0FCE-486B-84D6-8CEED0ACBF0E}">
      <dsp:nvSpPr>
        <dsp:cNvPr id="0" name=""/>
        <dsp:cNvSpPr/>
      </dsp:nvSpPr>
      <dsp:spPr>
        <a:xfrm>
          <a:off x="3306936" y="863033"/>
          <a:ext cx="2732487" cy="13662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OBJECTIVES:</a:t>
          </a:r>
        </a:p>
      </dsp:txBody>
      <dsp:txXfrm>
        <a:off x="3306936" y="863033"/>
        <a:ext cx="2732487" cy="1366243"/>
      </dsp:txXfrm>
    </dsp:sp>
    <dsp:sp modelId="{BF050A75-3F37-4B42-8A40-85FAE639F1FA}">
      <dsp:nvSpPr>
        <dsp:cNvPr id="0" name=""/>
        <dsp:cNvSpPr/>
      </dsp:nvSpPr>
      <dsp:spPr>
        <a:xfrm>
          <a:off x="627" y="2803099"/>
          <a:ext cx="2732487" cy="13662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Describe the basic steps in processing a claim for benefits. </a:t>
          </a:r>
        </a:p>
        <a:p>
          <a:pPr marL="0" lvl="0" indent="0" algn="ctr" defTabSz="800100">
            <a:lnSpc>
              <a:spcPct val="90000"/>
            </a:lnSpc>
            <a:spcBef>
              <a:spcPct val="0"/>
            </a:spcBef>
            <a:spcAft>
              <a:spcPct val="35000"/>
            </a:spcAft>
            <a:buNone/>
          </a:pPr>
          <a:endParaRPr lang="en-US" sz="1800" kern="1200" dirty="0"/>
        </a:p>
      </dsp:txBody>
      <dsp:txXfrm>
        <a:off x="627" y="2803099"/>
        <a:ext cx="2732487" cy="1366243"/>
      </dsp:txXfrm>
    </dsp:sp>
    <dsp:sp modelId="{A8039CA1-A1AB-4140-A0F4-E234D708912A}">
      <dsp:nvSpPr>
        <dsp:cNvPr id="0" name=""/>
        <dsp:cNvSpPr/>
      </dsp:nvSpPr>
      <dsp:spPr>
        <a:xfrm>
          <a:off x="3306936" y="2803099"/>
          <a:ext cx="2732487" cy="13662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Describe the importance of Line of Duty (LOD) Determinations</a:t>
          </a:r>
        </a:p>
      </dsp:txBody>
      <dsp:txXfrm>
        <a:off x="3306936" y="2803099"/>
        <a:ext cx="2732487" cy="1366243"/>
      </dsp:txXfrm>
    </dsp:sp>
    <dsp:sp modelId="{6814B777-7FBE-462D-864A-4D3083DD24A0}">
      <dsp:nvSpPr>
        <dsp:cNvPr id="0" name=""/>
        <dsp:cNvSpPr/>
      </dsp:nvSpPr>
      <dsp:spPr>
        <a:xfrm>
          <a:off x="6613246" y="2803099"/>
          <a:ext cx="2732487" cy="13662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List other sources of evidence that may be needed in support of a claim</a:t>
          </a:r>
        </a:p>
        <a:p>
          <a:pPr marL="0" lvl="0" indent="0" algn="ctr" defTabSz="800100">
            <a:lnSpc>
              <a:spcPct val="90000"/>
            </a:lnSpc>
            <a:spcBef>
              <a:spcPct val="0"/>
            </a:spcBef>
            <a:spcAft>
              <a:spcPct val="35000"/>
            </a:spcAft>
            <a:buNone/>
          </a:pPr>
          <a:endParaRPr lang="en-US" sz="1800" kern="1200" dirty="0"/>
        </a:p>
      </dsp:txBody>
      <dsp:txXfrm>
        <a:off x="6613246" y="2803099"/>
        <a:ext cx="2732487" cy="13662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46064-E5A8-4D03-A610-3E21645F3F78}">
      <dsp:nvSpPr>
        <dsp:cNvPr id="0" name=""/>
        <dsp:cNvSpPr/>
      </dsp:nvSpPr>
      <dsp:spPr>
        <a:xfrm>
          <a:off x="5356284" y="1903959"/>
          <a:ext cx="3789610" cy="657701"/>
        </a:xfrm>
        <a:custGeom>
          <a:avLst/>
          <a:gdLst/>
          <a:ahLst/>
          <a:cxnLst/>
          <a:rect l="0" t="0" r="0" b="0"/>
          <a:pathLst>
            <a:path>
              <a:moveTo>
                <a:pt x="0" y="0"/>
              </a:moveTo>
              <a:lnTo>
                <a:pt x="0" y="328850"/>
              </a:lnTo>
              <a:lnTo>
                <a:pt x="3789610" y="328850"/>
              </a:lnTo>
              <a:lnTo>
                <a:pt x="3789610" y="65770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3F7449-6A82-4F20-9DF8-23E33B756B3F}">
      <dsp:nvSpPr>
        <dsp:cNvPr id="0" name=""/>
        <dsp:cNvSpPr/>
      </dsp:nvSpPr>
      <dsp:spPr>
        <a:xfrm>
          <a:off x="5310564" y="1903959"/>
          <a:ext cx="91440" cy="657701"/>
        </a:xfrm>
        <a:custGeom>
          <a:avLst/>
          <a:gdLst/>
          <a:ahLst/>
          <a:cxnLst/>
          <a:rect l="0" t="0" r="0" b="0"/>
          <a:pathLst>
            <a:path>
              <a:moveTo>
                <a:pt x="45720" y="0"/>
              </a:moveTo>
              <a:lnTo>
                <a:pt x="45720" y="65770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640280-5DAA-426A-B785-6FCB9AA0AFBE}">
      <dsp:nvSpPr>
        <dsp:cNvPr id="0" name=""/>
        <dsp:cNvSpPr/>
      </dsp:nvSpPr>
      <dsp:spPr>
        <a:xfrm>
          <a:off x="1566674" y="1903959"/>
          <a:ext cx="3789610" cy="657701"/>
        </a:xfrm>
        <a:custGeom>
          <a:avLst/>
          <a:gdLst/>
          <a:ahLst/>
          <a:cxnLst/>
          <a:rect l="0" t="0" r="0" b="0"/>
          <a:pathLst>
            <a:path>
              <a:moveTo>
                <a:pt x="3789610" y="0"/>
              </a:moveTo>
              <a:lnTo>
                <a:pt x="3789610" y="328850"/>
              </a:lnTo>
              <a:lnTo>
                <a:pt x="0" y="328850"/>
              </a:lnTo>
              <a:lnTo>
                <a:pt x="0" y="65770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C5A3CD-0FCE-486B-84D6-8CEED0ACBF0E}">
      <dsp:nvSpPr>
        <dsp:cNvPr id="0" name=""/>
        <dsp:cNvSpPr/>
      </dsp:nvSpPr>
      <dsp:spPr>
        <a:xfrm>
          <a:off x="3790330" y="338005"/>
          <a:ext cx="3131909" cy="15659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OBJECTIVES:</a:t>
          </a:r>
        </a:p>
      </dsp:txBody>
      <dsp:txXfrm>
        <a:off x="3790330" y="338005"/>
        <a:ext cx="3131909" cy="1565954"/>
      </dsp:txXfrm>
    </dsp:sp>
    <dsp:sp modelId="{BF050A75-3F37-4B42-8A40-85FAE639F1FA}">
      <dsp:nvSpPr>
        <dsp:cNvPr id="0" name=""/>
        <dsp:cNvSpPr/>
      </dsp:nvSpPr>
      <dsp:spPr>
        <a:xfrm>
          <a:off x="719" y="2561661"/>
          <a:ext cx="3131909" cy="15659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Describe the effect that returning to Active Duty</a:t>
          </a:r>
        </a:p>
      </dsp:txBody>
      <dsp:txXfrm>
        <a:off x="719" y="2561661"/>
        <a:ext cx="3131909" cy="1565954"/>
      </dsp:txXfrm>
    </dsp:sp>
    <dsp:sp modelId="{A8039CA1-A1AB-4140-A0F4-E234D708912A}">
      <dsp:nvSpPr>
        <dsp:cNvPr id="0" name=""/>
        <dsp:cNvSpPr/>
      </dsp:nvSpPr>
      <dsp:spPr>
        <a:xfrm>
          <a:off x="3790330" y="2561661"/>
          <a:ext cx="3131909" cy="15659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Describe the steps that VA takes to process drill/training days</a:t>
          </a:r>
        </a:p>
      </dsp:txBody>
      <dsp:txXfrm>
        <a:off x="3790330" y="2561661"/>
        <a:ext cx="3131909" cy="1565954"/>
      </dsp:txXfrm>
    </dsp:sp>
    <dsp:sp modelId="{6814B777-7FBE-462D-864A-4D3083DD24A0}">
      <dsp:nvSpPr>
        <dsp:cNvPr id="0" name=""/>
        <dsp:cNvSpPr/>
      </dsp:nvSpPr>
      <dsp:spPr>
        <a:xfrm>
          <a:off x="7579940" y="2561661"/>
          <a:ext cx="3131909" cy="15659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Describe Reserve and NG retirement benefits affects compensation and pension benefits</a:t>
          </a:r>
        </a:p>
      </dsp:txBody>
      <dsp:txXfrm>
        <a:off x="7579940" y="2561661"/>
        <a:ext cx="3131909" cy="15659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B50A6-3236-4867-AE18-41A7A9EEB2E0}">
      <dsp:nvSpPr>
        <dsp:cNvPr id="0" name=""/>
        <dsp:cNvSpPr/>
      </dsp:nvSpPr>
      <dsp:spPr>
        <a:xfrm>
          <a:off x="3813516" y="420"/>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Life Insurance</a:t>
          </a:r>
        </a:p>
      </dsp:txBody>
      <dsp:txXfrm>
        <a:off x="3846398" y="33302"/>
        <a:ext cx="4224442" cy="607829"/>
      </dsp:txXfrm>
    </dsp:sp>
    <dsp:sp modelId="{6D0A51B8-B494-4EA8-B29A-A815D44C2FDA}">
      <dsp:nvSpPr>
        <dsp:cNvPr id="0" name=""/>
        <dsp:cNvSpPr/>
      </dsp:nvSpPr>
      <dsp:spPr>
        <a:xfrm>
          <a:off x="3813516" y="707693"/>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Home Loan</a:t>
          </a:r>
        </a:p>
      </dsp:txBody>
      <dsp:txXfrm>
        <a:off x="3846398" y="740575"/>
        <a:ext cx="4224442" cy="607829"/>
      </dsp:txXfrm>
    </dsp:sp>
    <dsp:sp modelId="{E48E47D3-BD38-48B5-9D0B-5AD57F92DEA0}">
      <dsp:nvSpPr>
        <dsp:cNvPr id="0" name=""/>
        <dsp:cNvSpPr/>
      </dsp:nvSpPr>
      <dsp:spPr>
        <a:xfrm>
          <a:off x="3813516" y="1414967"/>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Health Care</a:t>
          </a:r>
        </a:p>
      </dsp:txBody>
      <dsp:txXfrm>
        <a:off x="3846398" y="1447849"/>
        <a:ext cx="4224442" cy="607829"/>
      </dsp:txXfrm>
    </dsp:sp>
    <dsp:sp modelId="{DE39263B-D875-42D5-B5FE-8C33BC70599B}">
      <dsp:nvSpPr>
        <dsp:cNvPr id="0" name=""/>
        <dsp:cNvSpPr/>
      </dsp:nvSpPr>
      <dsp:spPr>
        <a:xfrm>
          <a:off x="3813516" y="2122240"/>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Education</a:t>
          </a:r>
        </a:p>
      </dsp:txBody>
      <dsp:txXfrm>
        <a:off x="3846398" y="2155122"/>
        <a:ext cx="4224442" cy="607829"/>
      </dsp:txXfrm>
    </dsp:sp>
    <dsp:sp modelId="{A6F09E19-CA79-4EF4-B2E9-66296AB6110E}">
      <dsp:nvSpPr>
        <dsp:cNvPr id="0" name=""/>
        <dsp:cNvSpPr/>
      </dsp:nvSpPr>
      <dsp:spPr>
        <a:xfrm>
          <a:off x="3813516" y="2829514"/>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Burial</a:t>
          </a:r>
        </a:p>
      </dsp:txBody>
      <dsp:txXfrm>
        <a:off x="3846398" y="2862396"/>
        <a:ext cx="4224442" cy="607829"/>
      </dsp:txXfrm>
    </dsp:sp>
    <dsp:sp modelId="{03189A77-53D0-4297-B9C5-151D10A53F37}">
      <dsp:nvSpPr>
        <dsp:cNvPr id="0" name=""/>
        <dsp:cNvSpPr/>
      </dsp:nvSpPr>
      <dsp:spPr>
        <a:xfrm>
          <a:off x="3813516" y="3536787"/>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Pension</a:t>
          </a:r>
        </a:p>
      </dsp:txBody>
      <dsp:txXfrm>
        <a:off x="3846398" y="3569669"/>
        <a:ext cx="4224442" cy="607829"/>
      </dsp:txXfrm>
    </dsp:sp>
    <dsp:sp modelId="{B5DF8EE0-1136-4522-94F2-61D2F80227FD}">
      <dsp:nvSpPr>
        <dsp:cNvPr id="0" name=""/>
        <dsp:cNvSpPr/>
      </dsp:nvSpPr>
      <dsp:spPr>
        <a:xfrm>
          <a:off x="3813516" y="4244060"/>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Vocational Readiness and Employment</a:t>
          </a:r>
        </a:p>
      </dsp:txBody>
      <dsp:txXfrm>
        <a:off x="3846398" y="4276942"/>
        <a:ext cx="4224442" cy="60782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22:31:32.833"/>
    </inkml:context>
    <inkml:brush xml:id="br0">
      <inkml:brushProperty name="width" value="0.035" units="cm"/>
      <inkml:brushProperty name="height" value="0.035" units="cm"/>
    </inkml:brush>
  </inkml:definitions>
  <inkml:trace contextRef="#ctx0" brushRef="#br0">1 1 24575,'0'-1'-8191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CE5C8-22A6-4DD6-BEBB-8025F420605D}"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54A6A-6B76-4737-A418-6003C89D7B35}" type="slidenum">
              <a:rPr lang="en-US" smtClean="0"/>
              <a:t>‹#›</a:t>
            </a:fld>
            <a:endParaRPr lang="en-US"/>
          </a:p>
        </p:txBody>
      </p:sp>
    </p:spTree>
    <p:extLst>
      <p:ext uri="{BB962C8B-B14F-4D97-AF65-F5344CB8AC3E}">
        <p14:creationId xmlns:p14="http://schemas.microsoft.com/office/powerpoint/2010/main" val="4129337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92082EA-C877-AB09-3AC3-2BA39345F997}"/>
              </a:ext>
            </a:extLst>
          </p:cNvPr>
          <p:cNvSpPr>
            <a:spLocks noGrp="1" noRot="1" noChangeAspect="1" noChangeArrowheads="1" noTextEdit="1"/>
          </p:cNvSpPr>
          <p:nvPr>
            <p:ph type="sldImg"/>
          </p:nvPr>
        </p:nvSpPr>
        <p:spPr>
          <a:ln cap="flat"/>
        </p:spPr>
      </p:sp>
      <p:sp>
        <p:nvSpPr>
          <p:cNvPr id="5123" name="Rectangle 3">
            <a:extLst>
              <a:ext uri="{FF2B5EF4-FFF2-40B4-BE49-F238E27FC236}">
                <a16:creationId xmlns:a16="http://schemas.microsoft.com/office/drawing/2014/main" id="{52844AA3-B9E2-A298-4B40-3943E50C27E5}"/>
              </a:ext>
            </a:extLst>
          </p:cNvPr>
          <p:cNvSpPr>
            <a:spLocks noGrp="1" noChangeArrowheads="1"/>
          </p:cNvSpPr>
          <p:nvPr>
            <p:ph type="body" idx="1"/>
          </p:nvPr>
        </p:nvSpPr>
        <p:spPr>
          <a:ln/>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89325"/>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endParaRPr lang="en-US" altLang="en-US"/>
          </a:p>
        </p:txBody>
      </p:sp>
    </p:spTree>
    <p:extLst>
      <p:ext uri="{BB962C8B-B14F-4D97-AF65-F5344CB8AC3E}">
        <p14:creationId xmlns:p14="http://schemas.microsoft.com/office/powerpoint/2010/main" val="948759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DF00290-4E75-64E8-6F38-D8877949ED50}"/>
              </a:ext>
            </a:extLst>
          </p:cNvPr>
          <p:cNvSpPr>
            <a:spLocks noGrp="1" noRot="1" noChangeAspect="1" noChangeArrowheads="1" noTextEdit="1"/>
          </p:cNvSpPr>
          <p:nvPr>
            <p:ph type="sldImg"/>
          </p:nvPr>
        </p:nvSpPr>
        <p:spPr>
          <a:ln cap="flat"/>
        </p:spPr>
      </p:sp>
      <p:sp>
        <p:nvSpPr>
          <p:cNvPr id="19459" name="Rectangle 3">
            <a:extLst>
              <a:ext uri="{FF2B5EF4-FFF2-40B4-BE49-F238E27FC236}">
                <a16:creationId xmlns:a16="http://schemas.microsoft.com/office/drawing/2014/main" id="{A59A7238-5DA0-04CB-9486-78FB01C4A70B}"/>
              </a:ext>
            </a:extLst>
          </p:cNvPr>
          <p:cNvSpPr>
            <a:spLocks noGrp="1" noChangeArrowheads="1"/>
          </p:cNvSpPr>
          <p:nvPr>
            <p:ph type="body" idx="1"/>
          </p:nvPr>
        </p:nvSpPr>
        <p:spPr>
          <a:ln/>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5DC3B10B-6A3F-1B65-F8EA-CB52F08437FA}"/>
              </a:ext>
            </a:extLst>
          </p:cNvPr>
          <p:cNvSpPr>
            <a:spLocks noGrp="1" noRot="1" noChangeAspect="1" noChangeArrowheads="1" noTextEdit="1"/>
          </p:cNvSpPr>
          <p:nvPr>
            <p:ph type="sldImg"/>
          </p:nvPr>
        </p:nvSpPr>
        <p:spPr>
          <a:ln cap="flat"/>
        </p:spPr>
      </p:sp>
      <p:sp>
        <p:nvSpPr>
          <p:cNvPr id="169987" name="Rectangle 3">
            <a:extLst>
              <a:ext uri="{FF2B5EF4-FFF2-40B4-BE49-F238E27FC236}">
                <a16:creationId xmlns:a16="http://schemas.microsoft.com/office/drawing/2014/main" id="{BD9BEF07-A759-5281-81F4-1907268AA141}"/>
              </a:ext>
            </a:extLst>
          </p:cNvPr>
          <p:cNvSpPr>
            <a:spLocks noGrp="1" noChangeArrowheads="1"/>
          </p:cNvSpPr>
          <p:nvPr>
            <p:ph type="body" idx="1"/>
          </p:nvPr>
        </p:nvSpPr>
        <p:spPr>
          <a:ln/>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90913"/>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endParaRPr lang="en-US" altLang="en-US"/>
          </a:p>
        </p:txBody>
      </p:sp>
    </p:spTree>
    <p:extLst>
      <p:ext uri="{BB962C8B-B14F-4D97-AF65-F5344CB8AC3E}">
        <p14:creationId xmlns:p14="http://schemas.microsoft.com/office/powerpoint/2010/main" val="3074941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89325"/>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endParaRPr lang="en-US" altLang="en-US"/>
          </a:p>
        </p:txBody>
      </p:sp>
    </p:spTree>
    <p:extLst>
      <p:ext uri="{BB962C8B-B14F-4D97-AF65-F5344CB8AC3E}">
        <p14:creationId xmlns:p14="http://schemas.microsoft.com/office/powerpoint/2010/main" val="1628649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9B4AA-8ACE-4030-900D-0E651AB0FD5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4617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A9943331-0A5A-0EAD-063B-D672C28AB788}"/>
              </a:ext>
            </a:extLst>
          </p:cNvPr>
          <p:cNvSpPr>
            <a:spLocks noGrp="1" noRot="1" noChangeAspect="1" noChangeArrowheads="1" noTextEdit="1"/>
          </p:cNvSpPr>
          <p:nvPr>
            <p:ph type="sldImg"/>
          </p:nvPr>
        </p:nvSpPr>
        <p:spPr>
          <a:ln cap="flat"/>
        </p:spPr>
      </p:sp>
      <p:sp>
        <p:nvSpPr>
          <p:cNvPr id="142339" name="Rectangle 3">
            <a:extLst>
              <a:ext uri="{FF2B5EF4-FFF2-40B4-BE49-F238E27FC236}">
                <a16:creationId xmlns:a16="http://schemas.microsoft.com/office/drawing/2014/main" id="{2D594371-F650-DB00-7CF0-393E86F50B94}"/>
              </a:ext>
            </a:extLst>
          </p:cNvPr>
          <p:cNvSpPr>
            <a:spLocks noGrp="1" noChangeArrowheads="1"/>
          </p:cNvSpPr>
          <p:nvPr>
            <p:ph type="body" idx="1"/>
          </p:nvPr>
        </p:nvSpPr>
        <p:spPr>
          <a:ln/>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89325"/>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endParaRPr lang="en-US" altLang="en-US"/>
          </a:p>
        </p:txBody>
      </p:sp>
    </p:spTree>
    <p:extLst>
      <p:ext uri="{BB962C8B-B14F-4D97-AF65-F5344CB8AC3E}">
        <p14:creationId xmlns:p14="http://schemas.microsoft.com/office/powerpoint/2010/main" val="1189769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5091D012-F69B-BDC9-1321-B6840DF1979F}"/>
              </a:ext>
            </a:extLst>
          </p:cNvPr>
          <p:cNvSpPr>
            <a:spLocks noGrp="1" noRot="1" noChangeAspect="1" noChangeArrowheads="1" noTextEdit="1"/>
          </p:cNvSpPr>
          <p:nvPr>
            <p:ph type="sldImg"/>
          </p:nvPr>
        </p:nvSpPr>
        <p:spPr>
          <a:ln cap="flat"/>
        </p:spPr>
      </p:sp>
      <p:sp>
        <p:nvSpPr>
          <p:cNvPr id="97283" name="Rectangle 3">
            <a:extLst>
              <a:ext uri="{FF2B5EF4-FFF2-40B4-BE49-F238E27FC236}">
                <a16:creationId xmlns:a16="http://schemas.microsoft.com/office/drawing/2014/main" id="{C784531E-CE53-837C-1575-EC9DAC76C2D4}"/>
              </a:ext>
            </a:extLst>
          </p:cNvPr>
          <p:cNvSpPr>
            <a:spLocks noGrp="1" noChangeArrowheads="1"/>
          </p:cNvSpPr>
          <p:nvPr>
            <p:ph type="body" idx="1"/>
          </p:nvPr>
        </p:nvSpPr>
        <p:spPr>
          <a:ln/>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89325"/>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endParaRPr lang="en-US" altLang="en-US"/>
          </a:p>
        </p:txBody>
      </p:sp>
    </p:spTree>
    <p:extLst>
      <p:ext uri="{BB962C8B-B14F-4D97-AF65-F5344CB8AC3E}">
        <p14:creationId xmlns:p14="http://schemas.microsoft.com/office/powerpoint/2010/main" val="332986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90913"/>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endParaRPr lang="en-US" altLang="en-US"/>
          </a:p>
        </p:txBody>
      </p:sp>
    </p:spTree>
    <p:extLst>
      <p:ext uri="{BB962C8B-B14F-4D97-AF65-F5344CB8AC3E}">
        <p14:creationId xmlns:p14="http://schemas.microsoft.com/office/powerpoint/2010/main" val="2943446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89325"/>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endParaRPr lang="en-US" altLang="en-US"/>
          </a:p>
        </p:txBody>
      </p:sp>
    </p:spTree>
    <p:extLst>
      <p:ext uri="{BB962C8B-B14F-4D97-AF65-F5344CB8AC3E}">
        <p14:creationId xmlns:p14="http://schemas.microsoft.com/office/powerpoint/2010/main" val="597075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89325"/>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endParaRPr lang="en-US" altLang="en-US"/>
          </a:p>
        </p:txBody>
      </p:sp>
    </p:spTree>
    <p:extLst>
      <p:ext uri="{BB962C8B-B14F-4D97-AF65-F5344CB8AC3E}">
        <p14:creationId xmlns:p14="http://schemas.microsoft.com/office/powerpoint/2010/main" val="2256390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54A6A-6B76-4737-A418-6003C89D7B35}" type="slidenum">
              <a:rPr lang="en-US" smtClean="0"/>
              <a:t>7</a:t>
            </a:fld>
            <a:endParaRPr lang="en-US"/>
          </a:p>
        </p:txBody>
      </p:sp>
    </p:spTree>
    <p:extLst>
      <p:ext uri="{BB962C8B-B14F-4D97-AF65-F5344CB8AC3E}">
        <p14:creationId xmlns:p14="http://schemas.microsoft.com/office/powerpoint/2010/main" val="2223863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86D8AA68-35B9-DC84-5F0E-97D3F8BD8B49}"/>
              </a:ext>
            </a:extLst>
          </p:cNvPr>
          <p:cNvSpPr>
            <a:spLocks noGrp="1" noRot="1" noChangeAspect="1" noChangeArrowheads="1" noTextEdit="1"/>
          </p:cNvSpPr>
          <p:nvPr>
            <p:ph type="sldImg"/>
          </p:nvPr>
        </p:nvSpPr>
        <p:spPr>
          <a:ln cap="flat"/>
        </p:spPr>
      </p:sp>
      <p:sp>
        <p:nvSpPr>
          <p:cNvPr id="163843" name="Rectangle 3">
            <a:extLst>
              <a:ext uri="{FF2B5EF4-FFF2-40B4-BE49-F238E27FC236}">
                <a16:creationId xmlns:a16="http://schemas.microsoft.com/office/drawing/2014/main" id="{9A659FDB-602F-7832-2855-283578AD7C1D}"/>
              </a:ext>
            </a:extLst>
          </p:cNvPr>
          <p:cNvSpPr>
            <a:spLocks noGrp="1" noChangeArrowheads="1"/>
          </p:cNvSpPr>
          <p:nvPr>
            <p:ph type="body" idx="1"/>
          </p:nvPr>
        </p:nvSpPr>
        <p:spPr>
          <a:ln/>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AF010426-D246-F0D3-9A86-C2509148BDFB}"/>
              </a:ext>
            </a:extLst>
          </p:cNvPr>
          <p:cNvSpPr>
            <a:spLocks noGrp="1" noRot="1" noChangeAspect="1" noChangeArrowheads="1" noTextEdit="1"/>
          </p:cNvSpPr>
          <p:nvPr>
            <p:ph type="sldImg"/>
          </p:nvPr>
        </p:nvSpPr>
        <p:spPr>
          <a:ln cap="flat"/>
        </p:spPr>
      </p:sp>
      <p:sp>
        <p:nvSpPr>
          <p:cNvPr id="172035" name="Rectangle 3">
            <a:extLst>
              <a:ext uri="{FF2B5EF4-FFF2-40B4-BE49-F238E27FC236}">
                <a16:creationId xmlns:a16="http://schemas.microsoft.com/office/drawing/2014/main" id="{4373E012-719F-E790-DFD8-95BAE70F9194}"/>
              </a:ext>
            </a:extLst>
          </p:cNvPr>
          <p:cNvSpPr>
            <a:spLocks noGrp="1" noChangeArrowheads="1"/>
          </p:cNvSpPr>
          <p:nvPr>
            <p:ph type="body" idx="1"/>
          </p:nvPr>
        </p:nvSpPr>
        <p:spPr>
          <a:ln/>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89325"/>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endParaRPr lang="en-US" altLang="en-US"/>
          </a:p>
        </p:txBody>
      </p:sp>
    </p:spTree>
    <p:extLst>
      <p:ext uri="{BB962C8B-B14F-4D97-AF65-F5344CB8AC3E}">
        <p14:creationId xmlns:p14="http://schemas.microsoft.com/office/powerpoint/2010/main" val="3311944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E87F-6BCC-A083-10BC-925C8B1F1C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180CE3-C001-F000-F357-33FB5D5BFA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DC34191-0A2B-1B3B-CF77-DB691C9B35DF}"/>
              </a:ext>
            </a:extLst>
          </p:cNvPr>
          <p:cNvSpPr>
            <a:spLocks noGrp="1"/>
          </p:cNvSpPr>
          <p:nvPr>
            <p:ph type="sldNum" sz="quarter" idx="10"/>
          </p:nvPr>
        </p:nvSpPr>
        <p:spPr/>
        <p:txBody>
          <a:bodyPr/>
          <a:lstStyle>
            <a:lvl1pPr>
              <a:defRPr/>
            </a:lvl1pPr>
          </a:lstStyle>
          <a:p>
            <a:fld id="{8DB8065B-C280-4EE1-BBDA-82F947B60536}" type="slidenum">
              <a:rPr lang="en-US" altLang="en-US"/>
              <a:pPr/>
              <a:t>‹#›</a:t>
            </a:fld>
            <a:endParaRPr lang="en-US" altLang="en-US"/>
          </a:p>
        </p:txBody>
      </p:sp>
    </p:spTree>
    <p:extLst>
      <p:ext uri="{BB962C8B-B14F-4D97-AF65-F5344CB8AC3E}">
        <p14:creationId xmlns:p14="http://schemas.microsoft.com/office/powerpoint/2010/main" val="2687274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06584-AFA2-7056-9B43-ABD49D051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CC8DD0-05B0-82CA-05E9-CA2198179A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E8A3F65-DE0F-AA68-2A92-6FB9183C19D0}"/>
              </a:ext>
            </a:extLst>
          </p:cNvPr>
          <p:cNvSpPr>
            <a:spLocks noGrp="1"/>
          </p:cNvSpPr>
          <p:nvPr>
            <p:ph type="sldNum" sz="quarter" idx="10"/>
          </p:nvPr>
        </p:nvSpPr>
        <p:spPr/>
        <p:txBody>
          <a:bodyPr/>
          <a:lstStyle>
            <a:lvl1pPr>
              <a:defRPr/>
            </a:lvl1pPr>
          </a:lstStyle>
          <a:p>
            <a:fld id="{08A99DFC-4D1E-48D5-B94A-4DCBE8897C3A}" type="slidenum">
              <a:rPr lang="en-US" altLang="en-US"/>
              <a:pPr/>
              <a:t>‹#›</a:t>
            </a:fld>
            <a:endParaRPr lang="en-US" altLang="en-US"/>
          </a:p>
        </p:txBody>
      </p:sp>
    </p:spTree>
    <p:extLst>
      <p:ext uri="{BB962C8B-B14F-4D97-AF65-F5344CB8AC3E}">
        <p14:creationId xmlns:p14="http://schemas.microsoft.com/office/powerpoint/2010/main" val="291752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FF2480-24E4-475D-AC15-0154DB4C095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DE684C-2165-B9A2-8B2F-817264C9A0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A728531-6160-7F5B-74EF-336B409A14BB}"/>
              </a:ext>
            </a:extLst>
          </p:cNvPr>
          <p:cNvSpPr>
            <a:spLocks noGrp="1"/>
          </p:cNvSpPr>
          <p:nvPr>
            <p:ph type="sldNum" sz="quarter" idx="10"/>
          </p:nvPr>
        </p:nvSpPr>
        <p:spPr/>
        <p:txBody>
          <a:bodyPr/>
          <a:lstStyle>
            <a:lvl1pPr>
              <a:defRPr/>
            </a:lvl1pPr>
          </a:lstStyle>
          <a:p>
            <a:fld id="{B8A0AB27-496D-484E-B35A-512B4F591533}" type="slidenum">
              <a:rPr lang="en-US" altLang="en-US"/>
              <a:pPr/>
              <a:t>‹#›</a:t>
            </a:fld>
            <a:endParaRPr lang="en-US" altLang="en-US"/>
          </a:p>
        </p:txBody>
      </p:sp>
    </p:spTree>
    <p:extLst>
      <p:ext uri="{BB962C8B-B14F-4D97-AF65-F5344CB8AC3E}">
        <p14:creationId xmlns:p14="http://schemas.microsoft.com/office/powerpoint/2010/main" val="3348916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B8065B-C280-4EE1-BBDA-82F947B60536}" type="slidenum">
              <a:rPr lang="en-US" altLang="en-US" smtClean="0"/>
              <a:pPr/>
              <a:t>‹#›</a:t>
            </a:fld>
            <a:endParaRPr lang="en-US" altLang="en-US"/>
          </a:p>
        </p:txBody>
      </p:sp>
    </p:spTree>
    <p:extLst>
      <p:ext uri="{BB962C8B-B14F-4D97-AF65-F5344CB8AC3E}">
        <p14:creationId xmlns:p14="http://schemas.microsoft.com/office/powerpoint/2010/main" val="132858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C9C26A-9559-4AEF-B675-FAA8A21E37F6}" type="slidenum">
              <a:rPr lang="en-US" altLang="en-US" smtClean="0"/>
              <a:pPr/>
              <a:t>‹#›</a:t>
            </a:fld>
            <a:endParaRPr lang="en-US" altLang="en-US"/>
          </a:p>
        </p:txBody>
      </p:sp>
    </p:spTree>
    <p:extLst>
      <p:ext uri="{BB962C8B-B14F-4D97-AF65-F5344CB8AC3E}">
        <p14:creationId xmlns:p14="http://schemas.microsoft.com/office/powerpoint/2010/main" val="270652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5F332C-8722-4564-A3EE-26C43FF8C560}" type="slidenum">
              <a:rPr lang="en-US" altLang="en-US" smtClean="0"/>
              <a:pPr/>
              <a:t>‹#›</a:t>
            </a:fld>
            <a:endParaRPr lang="en-US" altLang="en-US"/>
          </a:p>
        </p:txBody>
      </p:sp>
    </p:spTree>
    <p:extLst>
      <p:ext uri="{BB962C8B-B14F-4D97-AF65-F5344CB8AC3E}">
        <p14:creationId xmlns:p14="http://schemas.microsoft.com/office/powerpoint/2010/main" val="2554280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D01A04-888E-4092-9117-6CE378267F74}" type="slidenum">
              <a:rPr lang="en-US" altLang="en-US" smtClean="0"/>
              <a:pPr/>
              <a:t>‹#›</a:t>
            </a:fld>
            <a:endParaRPr lang="en-US" altLang="en-US"/>
          </a:p>
        </p:txBody>
      </p:sp>
    </p:spTree>
    <p:extLst>
      <p:ext uri="{BB962C8B-B14F-4D97-AF65-F5344CB8AC3E}">
        <p14:creationId xmlns:p14="http://schemas.microsoft.com/office/powerpoint/2010/main" val="153264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4D08ED-D4F5-4449-BD28-870913D44D47}" type="slidenum">
              <a:rPr lang="en-US" altLang="en-US" smtClean="0"/>
              <a:pPr/>
              <a:t>‹#›</a:t>
            </a:fld>
            <a:endParaRPr lang="en-US" altLang="en-US"/>
          </a:p>
        </p:txBody>
      </p:sp>
    </p:spTree>
    <p:extLst>
      <p:ext uri="{BB962C8B-B14F-4D97-AF65-F5344CB8AC3E}">
        <p14:creationId xmlns:p14="http://schemas.microsoft.com/office/powerpoint/2010/main" val="1078596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99B5598-F267-4E1E-B216-0F3076B9D9BE}" type="slidenum">
              <a:rPr lang="en-US" altLang="en-US" smtClean="0"/>
              <a:pPr/>
              <a:t>‹#›</a:t>
            </a:fld>
            <a:endParaRPr lang="en-US" altLang="en-US"/>
          </a:p>
        </p:txBody>
      </p:sp>
    </p:spTree>
    <p:extLst>
      <p:ext uri="{BB962C8B-B14F-4D97-AF65-F5344CB8AC3E}">
        <p14:creationId xmlns:p14="http://schemas.microsoft.com/office/powerpoint/2010/main" val="1898929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B7AC7B0-1488-4A5D-9359-630F703335CE}" type="slidenum">
              <a:rPr lang="en-US" altLang="en-US" smtClean="0"/>
              <a:pPr/>
              <a:t>‹#›</a:t>
            </a:fld>
            <a:endParaRPr lang="en-US" altLang="en-US"/>
          </a:p>
        </p:txBody>
      </p:sp>
    </p:spTree>
    <p:extLst>
      <p:ext uri="{BB962C8B-B14F-4D97-AF65-F5344CB8AC3E}">
        <p14:creationId xmlns:p14="http://schemas.microsoft.com/office/powerpoint/2010/main" val="3421661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55AFDD-B0C5-4C99-A84C-70E1AF9898D5}" type="slidenum">
              <a:rPr lang="en-US" altLang="en-US" smtClean="0"/>
              <a:pPr/>
              <a:t>‹#›</a:t>
            </a:fld>
            <a:endParaRPr lang="en-US" altLang="en-US"/>
          </a:p>
        </p:txBody>
      </p:sp>
    </p:spTree>
    <p:extLst>
      <p:ext uri="{BB962C8B-B14F-4D97-AF65-F5344CB8AC3E}">
        <p14:creationId xmlns:p14="http://schemas.microsoft.com/office/powerpoint/2010/main" val="3442018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112C-F636-9BDF-F6FE-399C8758CB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877E71-0B8C-BB1E-5BBE-5189E4FBF56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7705CC1-825A-8665-4F97-629D2A21AAD8}"/>
              </a:ext>
            </a:extLst>
          </p:cNvPr>
          <p:cNvSpPr>
            <a:spLocks noGrp="1"/>
          </p:cNvSpPr>
          <p:nvPr>
            <p:ph type="sldNum" sz="quarter" idx="10"/>
          </p:nvPr>
        </p:nvSpPr>
        <p:spPr/>
        <p:txBody>
          <a:bodyPr/>
          <a:lstStyle>
            <a:lvl1pPr>
              <a:defRPr/>
            </a:lvl1pPr>
          </a:lstStyle>
          <a:p>
            <a:fld id="{81C9C26A-9559-4AEF-B675-FAA8A21E37F6}" type="slidenum">
              <a:rPr lang="en-US" altLang="en-US"/>
              <a:pPr/>
              <a:t>‹#›</a:t>
            </a:fld>
            <a:endParaRPr lang="en-US" altLang="en-US"/>
          </a:p>
        </p:txBody>
      </p:sp>
    </p:spTree>
    <p:extLst>
      <p:ext uri="{BB962C8B-B14F-4D97-AF65-F5344CB8AC3E}">
        <p14:creationId xmlns:p14="http://schemas.microsoft.com/office/powerpoint/2010/main" val="2326837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6E674D1-FDEB-4B0A-8D96-079C95E7973B}" type="slidenum">
              <a:rPr lang="en-US" altLang="en-US" smtClean="0"/>
              <a:pPr/>
              <a:t>‹#›</a:t>
            </a:fld>
            <a:endParaRPr lang="en-US" altLang="en-US"/>
          </a:p>
        </p:txBody>
      </p:sp>
    </p:spTree>
    <p:extLst>
      <p:ext uri="{BB962C8B-B14F-4D97-AF65-F5344CB8AC3E}">
        <p14:creationId xmlns:p14="http://schemas.microsoft.com/office/powerpoint/2010/main" val="105787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99DFC-4D1E-48D5-B94A-4DCBE8897C3A}" type="slidenum">
              <a:rPr lang="en-US" altLang="en-US" smtClean="0"/>
              <a:pPr/>
              <a:t>‹#›</a:t>
            </a:fld>
            <a:endParaRPr lang="en-US" altLang="en-US"/>
          </a:p>
        </p:txBody>
      </p:sp>
    </p:spTree>
    <p:extLst>
      <p:ext uri="{BB962C8B-B14F-4D97-AF65-F5344CB8AC3E}">
        <p14:creationId xmlns:p14="http://schemas.microsoft.com/office/powerpoint/2010/main" val="1484409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A0AB27-496D-484E-B35A-512B4F591533}" type="slidenum">
              <a:rPr lang="en-US" altLang="en-US" smtClean="0"/>
              <a:pPr/>
              <a:t>‹#›</a:t>
            </a:fld>
            <a:endParaRPr lang="en-US" altLang="en-US"/>
          </a:p>
        </p:txBody>
      </p:sp>
    </p:spTree>
    <p:extLst>
      <p:ext uri="{BB962C8B-B14F-4D97-AF65-F5344CB8AC3E}">
        <p14:creationId xmlns:p14="http://schemas.microsoft.com/office/powerpoint/2010/main" val="2265913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6D84A-04B4-E4FE-FDA3-BF3062B865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8FE5D0-45DE-5098-8667-17B7D37E8E07}"/>
              </a:ext>
            </a:extLst>
          </p:cNvPr>
          <p:cNvSpPr>
            <a:spLocks noGrp="1"/>
          </p:cNvSpPr>
          <p:nvPr>
            <p:ph type="body" idx="1"/>
          </p:nvPr>
        </p:nvSpPr>
        <p:spPr>
          <a:xfrm>
            <a:off x="831850" y="4589463"/>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B15B4A25-BDF7-251A-8B93-654A9DB1BCCF}"/>
              </a:ext>
            </a:extLst>
          </p:cNvPr>
          <p:cNvSpPr>
            <a:spLocks noGrp="1"/>
          </p:cNvSpPr>
          <p:nvPr>
            <p:ph type="sldNum" sz="quarter" idx="10"/>
          </p:nvPr>
        </p:nvSpPr>
        <p:spPr/>
        <p:txBody>
          <a:bodyPr/>
          <a:lstStyle>
            <a:lvl1pPr>
              <a:defRPr/>
            </a:lvl1pPr>
          </a:lstStyle>
          <a:p>
            <a:fld id="{8A5F332C-8722-4564-A3EE-26C43FF8C560}" type="slidenum">
              <a:rPr lang="en-US" altLang="en-US"/>
              <a:pPr/>
              <a:t>‹#›</a:t>
            </a:fld>
            <a:endParaRPr lang="en-US" altLang="en-US"/>
          </a:p>
        </p:txBody>
      </p:sp>
    </p:spTree>
    <p:extLst>
      <p:ext uri="{BB962C8B-B14F-4D97-AF65-F5344CB8AC3E}">
        <p14:creationId xmlns:p14="http://schemas.microsoft.com/office/powerpoint/2010/main" val="2500705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346A-3548-84AA-E6B3-30FC80AA49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669992-3EB2-0A33-4899-5EB8DC3883A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678FE3-7629-C45D-FE6D-F1E0E6D8A1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5DC0CD53-5DC4-9EAF-6326-833EDC96C6D5}"/>
              </a:ext>
            </a:extLst>
          </p:cNvPr>
          <p:cNvSpPr>
            <a:spLocks noGrp="1"/>
          </p:cNvSpPr>
          <p:nvPr>
            <p:ph type="sldNum" sz="quarter" idx="10"/>
          </p:nvPr>
        </p:nvSpPr>
        <p:spPr/>
        <p:txBody>
          <a:bodyPr/>
          <a:lstStyle>
            <a:lvl1pPr>
              <a:defRPr/>
            </a:lvl1pPr>
          </a:lstStyle>
          <a:p>
            <a:fld id="{98D01A04-888E-4092-9117-6CE378267F74}" type="slidenum">
              <a:rPr lang="en-US" altLang="en-US"/>
              <a:pPr/>
              <a:t>‹#›</a:t>
            </a:fld>
            <a:endParaRPr lang="en-US" altLang="en-US"/>
          </a:p>
        </p:txBody>
      </p:sp>
    </p:spTree>
    <p:extLst>
      <p:ext uri="{BB962C8B-B14F-4D97-AF65-F5344CB8AC3E}">
        <p14:creationId xmlns:p14="http://schemas.microsoft.com/office/powerpoint/2010/main" val="258639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231EA-B3F5-6AE8-1627-53F3D82B742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B418CE-3F41-5B7A-34D7-2C9F3A2463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E6AE8-0551-AC4C-0E02-7A7CA36251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045B6F-F509-5412-49D9-CF802537CA9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E8F1EF-D9F7-E8E6-52BB-75AC89A5C09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28D4256-2D31-04F4-4027-95F97AEC6FFB}"/>
              </a:ext>
            </a:extLst>
          </p:cNvPr>
          <p:cNvSpPr>
            <a:spLocks noGrp="1"/>
          </p:cNvSpPr>
          <p:nvPr>
            <p:ph type="sldNum" sz="quarter" idx="10"/>
          </p:nvPr>
        </p:nvSpPr>
        <p:spPr/>
        <p:txBody>
          <a:bodyPr/>
          <a:lstStyle>
            <a:lvl1pPr>
              <a:defRPr/>
            </a:lvl1pPr>
          </a:lstStyle>
          <a:p>
            <a:fld id="{4A4D08ED-D4F5-4449-BD28-870913D44D47}" type="slidenum">
              <a:rPr lang="en-US" altLang="en-US"/>
              <a:pPr/>
              <a:t>‹#›</a:t>
            </a:fld>
            <a:endParaRPr lang="en-US" altLang="en-US"/>
          </a:p>
        </p:txBody>
      </p:sp>
    </p:spTree>
    <p:extLst>
      <p:ext uri="{BB962C8B-B14F-4D97-AF65-F5344CB8AC3E}">
        <p14:creationId xmlns:p14="http://schemas.microsoft.com/office/powerpoint/2010/main" val="2785181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7B9A6-6682-73B3-D9C6-106199F2A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136C29A-8CDB-8E34-C5B2-0EB3BEAEE1BA}"/>
              </a:ext>
            </a:extLst>
          </p:cNvPr>
          <p:cNvSpPr>
            <a:spLocks noGrp="1"/>
          </p:cNvSpPr>
          <p:nvPr>
            <p:ph type="sldNum" sz="quarter" idx="10"/>
          </p:nvPr>
        </p:nvSpPr>
        <p:spPr/>
        <p:txBody>
          <a:bodyPr/>
          <a:lstStyle>
            <a:lvl1pPr>
              <a:defRPr/>
            </a:lvl1pPr>
          </a:lstStyle>
          <a:p>
            <a:fld id="{399B5598-F267-4E1E-B216-0F3076B9D9BE}" type="slidenum">
              <a:rPr lang="en-US" altLang="en-US"/>
              <a:pPr/>
              <a:t>‹#›</a:t>
            </a:fld>
            <a:endParaRPr lang="en-US" altLang="en-US"/>
          </a:p>
        </p:txBody>
      </p:sp>
    </p:spTree>
    <p:extLst>
      <p:ext uri="{BB962C8B-B14F-4D97-AF65-F5344CB8AC3E}">
        <p14:creationId xmlns:p14="http://schemas.microsoft.com/office/powerpoint/2010/main" val="2922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160BEB-ED24-F4CC-F774-0D489E119033}"/>
              </a:ext>
            </a:extLst>
          </p:cNvPr>
          <p:cNvSpPr>
            <a:spLocks noGrp="1"/>
          </p:cNvSpPr>
          <p:nvPr>
            <p:ph type="sldNum" sz="quarter" idx="10"/>
          </p:nvPr>
        </p:nvSpPr>
        <p:spPr/>
        <p:txBody>
          <a:bodyPr/>
          <a:lstStyle>
            <a:lvl1pPr>
              <a:defRPr/>
            </a:lvl1pPr>
          </a:lstStyle>
          <a:p>
            <a:fld id="{3B7AC7B0-1488-4A5D-9359-630F703335CE}" type="slidenum">
              <a:rPr lang="en-US" altLang="en-US"/>
              <a:pPr/>
              <a:t>‹#›</a:t>
            </a:fld>
            <a:endParaRPr lang="en-US" altLang="en-US"/>
          </a:p>
        </p:txBody>
      </p:sp>
    </p:spTree>
    <p:extLst>
      <p:ext uri="{BB962C8B-B14F-4D97-AF65-F5344CB8AC3E}">
        <p14:creationId xmlns:p14="http://schemas.microsoft.com/office/powerpoint/2010/main" val="163650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E0CD-2F61-0F01-F3F4-C322D18DA8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D4D8C6-6C9B-7BB2-0941-A8A4CDE1960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9876A0-2383-A53C-0EE8-5CC525E596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C8B80B2-7EA4-D38C-B99E-1A952CD4EE86}"/>
              </a:ext>
            </a:extLst>
          </p:cNvPr>
          <p:cNvSpPr>
            <a:spLocks noGrp="1"/>
          </p:cNvSpPr>
          <p:nvPr>
            <p:ph type="sldNum" sz="quarter" idx="10"/>
          </p:nvPr>
        </p:nvSpPr>
        <p:spPr/>
        <p:txBody>
          <a:bodyPr/>
          <a:lstStyle>
            <a:lvl1pPr>
              <a:defRPr/>
            </a:lvl1pPr>
          </a:lstStyle>
          <a:p>
            <a:fld id="{E355AFDD-B0C5-4C99-A84C-70E1AF9898D5}" type="slidenum">
              <a:rPr lang="en-US" altLang="en-US"/>
              <a:pPr/>
              <a:t>‹#›</a:t>
            </a:fld>
            <a:endParaRPr lang="en-US" altLang="en-US"/>
          </a:p>
        </p:txBody>
      </p:sp>
    </p:spTree>
    <p:extLst>
      <p:ext uri="{BB962C8B-B14F-4D97-AF65-F5344CB8AC3E}">
        <p14:creationId xmlns:p14="http://schemas.microsoft.com/office/powerpoint/2010/main" val="3320965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C2CFE-272A-7F03-3841-36C088FFE1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9EB75F-57E4-1ED5-B237-A49F0A0262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79F5D6-56C2-AA06-9601-AB76CE0FB1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C31196C-1FD3-605E-4F82-EDD161369FA3}"/>
              </a:ext>
            </a:extLst>
          </p:cNvPr>
          <p:cNvSpPr>
            <a:spLocks noGrp="1"/>
          </p:cNvSpPr>
          <p:nvPr>
            <p:ph type="sldNum" sz="quarter" idx="10"/>
          </p:nvPr>
        </p:nvSpPr>
        <p:spPr/>
        <p:txBody>
          <a:bodyPr/>
          <a:lstStyle>
            <a:lvl1pPr>
              <a:defRPr/>
            </a:lvl1pPr>
          </a:lstStyle>
          <a:p>
            <a:fld id="{F6E674D1-FDEB-4B0A-8D96-079C95E7973B}" type="slidenum">
              <a:rPr lang="en-US" altLang="en-US"/>
              <a:pPr/>
              <a:t>‹#›</a:t>
            </a:fld>
            <a:endParaRPr lang="en-US" altLang="en-US"/>
          </a:p>
        </p:txBody>
      </p:sp>
    </p:spTree>
    <p:extLst>
      <p:ext uri="{BB962C8B-B14F-4D97-AF65-F5344CB8AC3E}">
        <p14:creationId xmlns:p14="http://schemas.microsoft.com/office/powerpoint/2010/main" val="3119120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90E038D-BACB-5132-1F80-9197E0D9668B}"/>
              </a:ext>
            </a:extLst>
          </p:cNvPr>
          <p:cNvSpPr>
            <a:spLocks noChangeArrowheads="1"/>
          </p:cNvSpPr>
          <p:nvPr/>
        </p:nvSpPr>
        <p:spPr bwMode="auto">
          <a:xfrm>
            <a:off x="0" y="1252538"/>
            <a:ext cx="12192000" cy="5605462"/>
          </a:xfrm>
          <a:prstGeom prst="rect">
            <a:avLst/>
          </a:prstGeom>
          <a:solidFill>
            <a:srgbClr val="F2F2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1027" name="Rectangle 3">
            <a:extLst>
              <a:ext uri="{FF2B5EF4-FFF2-40B4-BE49-F238E27FC236}">
                <a16:creationId xmlns:a16="http://schemas.microsoft.com/office/drawing/2014/main" id="{FAB4BED0-F2D8-174E-A7D1-CE8FC0DDBF2C}"/>
              </a:ext>
            </a:extLst>
          </p:cNvPr>
          <p:cNvSpPr>
            <a:spLocks noGrp="1" noChangeArrowheads="1"/>
          </p:cNvSpPr>
          <p:nvPr>
            <p:ph type="sldNum" sz="quarter" idx="4"/>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2400">
                <a:solidFill>
                  <a:srgbClr val="898989"/>
                </a:solidFill>
                <a:latin typeface="+mn-lt"/>
              </a:defRPr>
            </a:lvl1pPr>
          </a:lstStyle>
          <a:p>
            <a:fld id="{3FEB3F1B-493F-4B53-81D4-AD356109160D}" type="slidenum">
              <a:rPr lang="en-US" altLang="en-US"/>
              <a:pPr/>
              <a:t>‹#›</a:t>
            </a:fld>
            <a:endParaRPr lang="en-US" altLang="en-US"/>
          </a:p>
        </p:txBody>
      </p:sp>
      <p:sp>
        <p:nvSpPr>
          <p:cNvPr id="1028" name="Freeform 4">
            <a:extLst>
              <a:ext uri="{FF2B5EF4-FFF2-40B4-BE49-F238E27FC236}">
                <a16:creationId xmlns:a16="http://schemas.microsoft.com/office/drawing/2014/main" id="{B49F56B0-319D-C05C-1AD1-A2AF330C0105}"/>
              </a:ext>
            </a:extLst>
          </p:cNvPr>
          <p:cNvSpPr>
            <a:spLocks/>
          </p:cNvSpPr>
          <p:nvPr/>
        </p:nvSpPr>
        <p:spPr bwMode="auto">
          <a:xfrm>
            <a:off x="0" y="1243013"/>
            <a:ext cx="12193588" cy="1587"/>
          </a:xfrm>
          <a:custGeom>
            <a:avLst/>
            <a:gdLst>
              <a:gd name="T0" fmla="*/ 0 w 7681"/>
              <a:gd name="T1" fmla="*/ 0 h 1"/>
              <a:gd name="T2" fmla="*/ 7680 w 7681"/>
              <a:gd name="T3" fmla="*/ 0 h 1"/>
            </a:gdLst>
            <a:ahLst/>
            <a:cxnLst>
              <a:cxn ang="0">
                <a:pos x="T0" y="T1"/>
              </a:cxn>
              <a:cxn ang="0">
                <a:pos x="T2" y="T3"/>
              </a:cxn>
            </a:cxnLst>
            <a:rect l="0" t="0" r="r" b="b"/>
            <a:pathLst>
              <a:path w="7681" h="1">
                <a:moveTo>
                  <a:pt x="0" y="0"/>
                </a:moveTo>
                <a:lnTo>
                  <a:pt x="7680" y="0"/>
                </a:lnTo>
              </a:path>
            </a:pathLst>
          </a:custGeom>
          <a:noFill/>
          <a:ln w="12700" cap="rnd" cmpd="sng">
            <a:solidFill>
              <a:srgbClr val="BFBFB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9" name="Picture 5">
            <a:extLst>
              <a:ext uri="{FF2B5EF4-FFF2-40B4-BE49-F238E27FC236}">
                <a16:creationId xmlns:a16="http://schemas.microsoft.com/office/drawing/2014/main" id="{80FD5560-276A-B0CC-DED6-E0B6D351BB3B}"/>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63038" y="274638"/>
            <a:ext cx="2687637" cy="74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606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lnSpc>
          <a:spcPct val="90000"/>
        </a:lnSpc>
        <a:spcBef>
          <a:spcPct val="0"/>
        </a:spcBef>
        <a:spcAft>
          <a:spcPct val="0"/>
        </a:spcAft>
        <a:defRPr sz="4000" kern="1200">
          <a:solidFill>
            <a:schemeClr val="tx1"/>
          </a:solidFill>
          <a:latin typeface="+mj-lt"/>
          <a:ea typeface="+mj-ea"/>
          <a:cs typeface="+mj-cs"/>
        </a:defRPr>
      </a:lvl1pPr>
      <a:lvl2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2pPr>
      <a:lvl3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3pPr>
      <a:lvl4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4pPr>
      <a:lvl5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5pPr>
      <a:lvl6pPr marL="4572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6pPr>
      <a:lvl7pPr marL="9144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7pPr>
      <a:lvl8pPr marL="13716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8pPr>
      <a:lvl9pPr marL="18288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32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9/18/2024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EB3F1B-493F-4B53-81D4-AD356109160D}" type="slidenum">
              <a:rPr lang="en-US" altLang="en-US" smtClean="0"/>
              <a:pPr/>
              <a:t>‹#›</a:t>
            </a:fld>
            <a:endParaRPr lang="en-US" altLang="en-US"/>
          </a:p>
        </p:txBody>
      </p:sp>
    </p:spTree>
    <p:extLst>
      <p:ext uri="{BB962C8B-B14F-4D97-AF65-F5344CB8AC3E}">
        <p14:creationId xmlns:p14="http://schemas.microsoft.com/office/powerpoint/2010/main" val="7903147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vinfo.gov/link/uscode/32/316" TargetMode="External"/><Relationship Id="rId7" Type="http://schemas.openxmlformats.org/officeDocument/2006/relationships/hyperlink" Target="https://www.govinfo.gov/link/uscode/32/505"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govinfo.gov/link/uscode/32/504" TargetMode="External"/><Relationship Id="rId5" Type="http://schemas.openxmlformats.org/officeDocument/2006/relationships/hyperlink" Target="https://www.govinfo.gov/link/uscode/32/503" TargetMode="External"/><Relationship Id="rId4" Type="http://schemas.openxmlformats.org/officeDocument/2006/relationships/hyperlink" Target="https://www.govinfo.gov/link/uscode/32/502"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www.govinfo.gov/link/uscode/10/10301"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hyperlink" Target="https://www.govinfo.gov/link/uscode/10/10301"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wmf"/><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wmf"/><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vba.va.gov/pubs/forms/VBA-21-526EZ-ARE.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vba.va.gov/pubs/forms/VBA-21-4142-ARE.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vba.va.gov/pubs/forms/VBA-21-10210-ARE.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77987/M21-1-Part-X-Subpart-iv-Chapter-1-Section-C-Willful-Misconduct-and-Line-of-Duty-LOD" TargetMode="External"/><Relationship Id="rId2" Type="http://schemas.openxmlformats.org/officeDocument/2006/relationships/hyperlink" Target="https://www.knowva.ebenefits.va.gov/system/templates/selfservice/va_ssnew/help/customer/locale/en-US/portal/554400000001018/content/554400000018826/02-3301-Line-of-duty-and-misconduct" TargetMode="External"/><Relationship Id="rId1" Type="http://schemas.openxmlformats.org/officeDocument/2006/relationships/slideLayout" Target="../slideLayouts/slideLayout2.xml"/><Relationship Id="rId4" Type="http://schemas.openxmlformats.org/officeDocument/2006/relationships/hyperlink" Target="https://www.ecfr.gov/current/title-38/chapter-I/part-3/subpart-A/subject-group-ECFRf5fe31f49d4f511/section-3.1"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www.ecfr.gov/current/title-38/chapter-I/part-3/subpart-A/subject-group-ECFR24d035b1eee2d6f/section-3.654" TargetMode="External"/><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hyperlink" Target="https://www.ecfr.gov/current/title-38/chapter-I/part-3/subpart-A/subject-group-ECFRef6e3386723219b/section-3.700" TargetMode="External"/></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4.xml"/><Relationship Id="rId7" Type="http://schemas.openxmlformats.org/officeDocument/2006/relationships/diagramQuickStyle" Target="../diagrams/quickStyle3.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6.wmf"/><Relationship Id="rId9" Type="http://schemas.microsoft.com/office/2007/relationships/diagramDrawing" Target="../diagrams/drawing3.xml"/></Relationships>
</file>

<file path=ppt/slides/_rels/slide49.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79813/M21-1-Part-VI-Subpart-ii-Chapter-3-Section-B-Withholding-and-Restoration-of-Benefits-Associated-With-Receipt-of-Drill-Pa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knowva.ebenefits.va.gov/system/templates/selfservice/va_ssnew/help/customer/locale/en-US/portal/554400000001018/content/554400000178003/M21-1-Part-X-Subpart-v-Chapter-2-Section-B-Award-Adjustments-Necessitated-by-a-Veterans-Return-to-and-Discharge-From-Active-Duty%3FarticleViewContext=article_view_related_article" TargetMode="External"/><Relationship Id="rId4" Type="http://schemas.openxmlformats.org/officeDocument/2006/relationships/hyperlink" Target="https://www.knowva.ebenefits.va.gov/system/templates/selfservice/va_ssnew/help/customer/locale/en-US/portal/554400000001018/content/554400000179487/M21-1-Part-VI-Subpart-ii-Chapter-4-Section-A-Elections-and-Waivers-in-Military-Retired-Pay-MRP-Cases"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govinfo.gov/link/uscode/37/206" TargetMode="External"/><Relationship Id="rId3" Type="http://schemas.openxmlformats.org/officeDocument/2006/relationships/hyperlink" Target="https://www.govinfo.gov/link/uscode/32/316" TargetMode="External"/><Relationship Id="rId7" Type="http://schemas.openxmlformats.org/officeDocument/2006/relationships/hyperlink" Target="https://www.govinfo.gov/link/uscode/32/505" TargetMode="External"/><Relationship Id="rId2" Type="http://schemas.openxmlformats.org/officeDocument/2006/relationships/hyperlink" Target="https://www.ecfr.gov/current/title-38/chapter-I/part-3/subpart-A/subject-group-ECFRf5fe31f49d4f511/section-3.6" TargetMode="External"/><Relationship Id="rId1" Type="http://schemas.openxmlformats.org/officeDocument/2006/relationships/slideLayout" Target="../slideLayouts/slideLayout2.xml"/><Relationship Id="rId6" Type="http://schemas.openxmlformats.org/officeDocument/2006/relationships/hyperlink" Target="https://www.govinfo.gov/link/uscode/32/504" TargetMode="External"/><Relationship Id="rId5" Type="http://schemas.openxmlformats.org/officeDocument/2006/relationships/hyperlink" Target="https://www.govinfo.gov/link/uscode/32/503" TargetMode="External"/><Relationship Id="rId4" Type="http://schemas.openxmlformats.org/officeDocument/2006/relationships/hyperlink" Target="https://www.govinfo.gov/link/uscode/32/502" TargetMode="External"/><Relationship Id="rId9" Type="http://schemas.openxmlformats.org/officeDocument/2006/relationships/hyperlink" Target="https://www.ecfr.gov/current/title-38/chapter-I/part-3/subpart-A/subject-group-ECFRf5fe31f49d4f511/section-3.12a"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law.cornell.edu/uscode/text/10/141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ecfr.gov/cgi-bin/text-idx?SID=becc952a1bfa3fadc22e96539ab2cb66&amp;mc=true&amp;node=se38.1.3_1750&amp;rgn=div8" TargetMode="External"/><Relationship Id="rId4" Type="http://schemas.openxmlformats.org/officeDocument/2006/relationships/hyperlink" Target="https://www.law.cornell.edu/uscode/text/38/5305"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006742/Welcome-to-the-KnowVA-Knowledge-Base" TargetMode="External"/><Relationship Id="rId2" Type="http://schemas.openxmlformats.org/officeDocument/2006/relationships/hyperlink" Target="https://www.va.gov/" TargetMode="External"/><Relationship Id="rId1" Type="http://schemas.openxmlformats.org/officeDocument/2006/relationships/slideLayout" Target="../slideLayouts/slideLayout2.xml"/><Relationship Id="rId4" Type="http://schemas.openxmlformats.org/officeDocument/2006/relationships/hyperlink" Target="https://www.benefits.va.gov/BENEFITS/benefits-summary/SummaryofVANationalGuardandReserve.pdf" TargetMode="External"/></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notesSlide" Target="../notesSlides/notesSlide17.xml"/><Relationship Id="rId7" Type="http://schemas.openxmlformats.org/officeDocument/2006/relationships/diagramQuickStyle" Target="../diagrams/quickStyle4.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6.wmf"/><Relationship Id="rId9" Type="http://schemas.microsoft.com/office/2007/relationships/diagramDrawing" Target="../diagrams/drawing4.xml"/></Relationships>
</file>

<file path=ppt/slides/_rels/slide57.xml.rels><?xml version="1.0" encoding="UTF-8" standalone="yes"?>
<Relationships xmlns="http://schemas.openxmlformats.org/package/2006/relationships"><Relationship Id="rId3" Type="http://schemas.openxmlformats.org/officeDocument/2006/relationships/hyperlink" Target="https://www.va.gov/life-insurance/options-eligibility/"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www.va.gov/housing-assistance/home-loans/eligibility/" TargetMode="External"/><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hyperlink" Target="https://www.va.gov/housing-assistance/home-loans/#content" TargetMode="External"/><Relationship Id="rId4" Type="http://schemas.openxmlformats.org/officeDocument/2006/relationships/hyperlink" Target="https://www.benefits.va.gov/BENEFITS/benefits-summary/SummaryofVAHomeLoanGuarantyBenefits.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va.gov/health-care/about-va-health-benefits/#content"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81424/M21-1-Part-III-Subpart-i-Chapter-1-Section-A-Establishing-Veteran-Statu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knowva.ebenefits.va.gov/system/templates/selfservice/va_ssnew/help/customer/locale/en-US/portal/554400000001018/content/554400000181425/M21-1-Part-III-Subpart-i-Chapter-1-Section-B-Service-Requirements-and-Verification-of-Eligibility" TargetMode="External"/><Relationship Id="rId5" Type="http://schemas.openxmlformats.org/officeDocument/2006/relationships/hyperlink" Target="https://www.knowva.ebenefits.va.gov/system/templates/selfservice/va_ssnew/help/customer/locale/en-US/portal/554400000001018/content/554400000181424/M21-1-Part-III-Subpart-i-Chapter-1-Section-A-Establishing-Veteran-Status#3:~:text=4-,Duty%20Status%20and%20Eligibility%20of%20National%20Guard%20Members,-1.%C2%A0%20Determining" TargetMode="External"/><Relationship Id="rId4" Type="http://schemas.openxmlformats.org/officeDocument/2006/relationships/hyperlink" Target="https://www.knowva.ebenefits.va.gov/system/templates/selfservice/va_ssnew/help/customer/locale/en-US/portal/554400000001018/content/554400000181424/M21-1-Part-III-Subpart-i-Chapter-1-Section-A-Establishing-Veteran-Status#3"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va.gov/education/about-gi-bill-benefits/#content" TargetMode="External"/><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va.gov/burials-memorials/#content" TargetMode="Externa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s://www.va.gov/careers-employment/vocational-rehabilitation/#content"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va.gov/pension/#content"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32.w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ecfr.gov/current/title-38/chapter-I/part-3/subpart-A/subject-group-ECFRf5fe31f49d4f511/section-3.7" TargetMode="External"/><Relationship Id="rId2" Type="http://schemas.openxmlformats.org/officeDocument/2006/relationships/hyperlink" Target="https://www.ecfr.gov/current/title-38/chapter-I/part-3/subpart-A/subject-group-ECFRf5fe31f49d4f511/section-3.6"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5ABB355-25C0-458D-CD46-BA941BC5973A}"/>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559A92-E48D-444C-897C-E47BCB8A31A0}"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4099" name="Rectangle 3">
            <a:extLst>
              <a:ext uri="{FF2B5EF4-FFF2-40B4-BE49-F238E27FC236}">
                <a16:creationId xmlns:a16="http://schemas.microsoft.com/office/drawing/2014/main" id="{22B8388E-444B-5944-D86A-082DD771B814}"/>
              </a:ext>
            </a:extLst>
          </p:cNvPr>
          <p:cNvSpPr>
            <a:spLocks noChangeArrowheads="1"/>
          </p:cNvSpPr>
          <p:nvPr/>
        </p:nvSpPr>
        <p:spPr bwMode="auto">
          <a:xfrm>
            <a:off x="4298681" y="2558256"/>
            <a:ext cx="7772400"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NATIONAL GUARD AND RESERVE BENEFITS</a:t>
            </a:r>
          </a:p>
        </p:txBody>
      </p:sp>
      <p:sp>
        <p:nvSpPr>
          <p:cNvPr id="4100" name="Rectangle 4">
            <a:extLst>
              <a:ext uri="{FF2B5EF4-FFF2-40B4-BE49-F238E27FC236}">
                <a16:creationId xmlns:a16="http://schemas.microsoft.com/office/drawing/2014/main" id="{7F6F64BC-BDAF-FC30-CFC8-6BAEF1E69FAC}"/>
              </a:ext>
            </a:extLst>
          </p:cNvPr>
          <p:cNvSpPr>
            <a:spLocks noChangeArrowheads="1"/>
          </p:cNvSpPr>
          <p:nvPr/>
        </p:nvSpPr>
        <p:spPr bwMode="auto">
          <a:xfrm>
            <a:off x="7712016" y="4970713"/>
            <a:ext cx="4359066" cy="138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rPr>
              <a:t>Sandy Hogsed</a:t>
            </a:r>
            <a:br>
              <a:rPr kumimoji="0" lang="en-US" altLang="en-US" sz="5400" b="0" i="0" u="none" strike="noStrike" kern="1200" cap="none" spc="0" normalizeH="0" baseline="0" noProof="0" dirty="0">
                <a:ln>
                  <a:noFill/>
                </a:ln>
                <a:solidFill>
                  <a:srgbClr val="000000"/>
                </a:solidFill>
                <a:effectLst/>
                <a:uLnTx/>
                <a:uFillTx/>
              </a:rPr>
            </a:br>
            <a:r>
              <a:rPr kumimoji="0" lang="en-US" altLang="en-US" sz="2800" b="0" i="0" u="none" strike="noStrike" kern="1200" cap="none" spc="0" normalizeH="0" baseline="0" noProof="0" dirty="0">
                <a:ln>
                  <a:noFill/>
                </a:ln>
                <a:solidFill>
                  <a:srgbClr val="000000"/>
                </a:solidFill>
                <a:effectLst/>
                <a:uLnTx/>
                <a:uFillTx/>
              </a:rPr>
              <a:t>Veterans of Foreign Wars</a:t>
            </a:r>
            <a:br>
              <a:rPr kumimoji="0" lang="en-US" altLang="en-US" sz="2800" b="0" i="0" u="none" strike="noStrike" kern="1200" cap="none" spc="0" normalizeH="0" baseline="0" noProof="0" dirty="0">
                <a:ln>
                  <a:noFill/>
                </a:ln>
                <a:solidFill>
                  <a:srgbClr val="000000"/>
                </a:solidFill>
                <a:effectLst/>
                <a:uLnTx/>
                <a:uFillTx/>
              </a:rPr>
            </a:br>
            <a:r>
              <a:rPr kumimoji="0" lang="en-US" altLang="en-US" sz="2800" b="0" i="0" u="none" strike="noStrike" kern="1200" cap="none" spc="0" normalizeH="0" baseline="0" noProof="0" dirty="0">
                <a:ln>
                  <a:noFill/>
                </a:ln>
                <a:solidFill>
                  <a:srgbClr val="000000"/>
                </a:solidFill>
                <a:effectLst/>
                <a:uLnTx/>
                <a:uFillTx/>
              </a:rPr>
              <a:t>September 2024</a:t>
            </a:r>
          </a:p>
        </p:txBody>
      </p:sp>
    </p:spTree>
  </p:cSld>
  <p:clrMapOvr>
    <a:overrideClrMapping bg1="lt1" tx1="dk1" bg2="lt2" tx2="dk2" accent1="accent1" accent2="accent2" accent3="accent3" accent4="accent4" accent5="accent5" accent6="accent6" hlink="hlink" folHlink="folHlink"/>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2BBD-4829-AA1F-60A4-438750ACBF73}"/>
              </a:ext>
            </a:extLst>
          </p:cNvPr>
          <p:cNvSpPr>
            <a:spLocks noGrp="1"/>
          </p:cNvSpPr>
          <p:nvPr>
            <p:ph type="title"/>
          </p:nvPr>
        </p:nvSpPr>
        <p:spPr>
          <a:xfrm>
            <a:off x="0" y="681037"/>
            <a:ext cx="6968263" cy="575066"/>
          </a:xfrm>
        </p:spPr>
        <p:txBody>
          <a:bodyPr/>
          <a:lstStyle/>
          <a:p>
            <a:r>
              <a:rPr lang="en-US" dirty="0">
                <a:latin typeface="Arial" panose="020B0604020202020204" pitchFamily="34" charset="0"/>
                <a:cs typeface="Arial" panose="020B0604020202020204" pitchFamily="34" charset="0"/>
              </a:rPr>
              <a:t>Minimum Active-Duty Service</a:t>
            </a:r>
          </a:p>
        </p:txBody>
      </p:sp>
      <p:sp>
        <p:nvSpPr>
          <p:cNvPr id="3" name="Content Placeholder 2">
            <a:extLst>
              <a:ext uri="{FF2B5EF4-FFF2-40B4-BE49-F238E27FC236}">
                <a16:creationId xmlns:a16="http://schemas.microsoft.com/office/drawing/2014/main" id="{9D4AE078-CD03-DD23-CBCD-ED95C08C824A}"/>
              </a:ext>
            </a:extLst>
          </p:cNvPr>
          <p:cNvSpPr>
            <a:spLocks noGrp="1"/>
          </p:cNvSpPr>
          <p:nvPr>
            <p:ph idx="1"/>
          </p:nvPr>
        </p:nvSpPr>
        <p:spPr>
          <a:xfrm>
            <a:off x="553915" y="1417166"/>
            <a:ext cx="11084169" cy="4828809"/>
          </a:xfrm>
        </p:spPr>
        <p:txBody>
          <a:bodyPr/>
          <a:lstStyle/>
          <a:p>
            <a:r>
              <a:rPr lang="en-US" sz="2800" dirty="0">
                <a:latin typeface="Arial" panose="020B0604020202020204" pitchFamily="34" charset="0"/>
                <a:cs typeface="Arial" panose="020B0604020202020204" pitchFamily="34" charset="0"/>
              </a:rPr>
              <a:t>Depends on the benefit sought</a:t>
            </a:r>
          </a:p>
          <a:p>
            <a:r>
              <a:rPr lang="en-US" sz="2800" dirty="0">
                <a:latin typeface="Arial" panose="020B0604020202020204" pitchFamily="34" charset="0"/>
                <a:cs typeface="Arial" panose="020B0604020202020204" pitchFamily="34" charset="0"/>
              </a:rPr>
              <a:t>For Compensation:</a:t>
            </a:r>
          </a:p>
          <a:p>
            <a:r>
              <a:rPr lang="en-US" sz="2800" dirty="0">
                <a:latin typeface="Arial" panose="020B0604020202020204" pitchFamily="34" charset="0"/>
                <a:cs typeface="Arial" panose="020B0604020202020204" pitchFamily="34" charset="0"/>
              </a:rPr>
              <a:t>38 CFR 3.12a(a)(1) defines the minimum period as </a:t>
            </a:r>
          </a:p>
          <a:p>
            <a:pPr lvl="1"/>
            <a:r>
              <a:rPr lang="en-US" dirty="0">
                <a:latin typeface="Arial" panose="020B0604020202020204" pitchFamily="34" charset="0"/>
                <a:cs typeface="Arial" panose="020B0604020202020204" pitchFamily="34" charset="0"/>
              </a:rPr>
              <a:t>24 months of continuous active duty, or</a:t>
            </a:r>
          </a:p>
          <a:p>
            <a:pPr lvl="1"/>
            <a:r>
              <a:rPr lang="en-US" dirty="0">
                <a:latin typeface="Arial" panose="020B0604020202020204" pitchFamily="34" charset="0"/>
                <a:cs typeface="Arial" panose="020B0604020202020204" pitchFamily="34" charset="0"/>
              </a:rPr>
              <a:t>the full period for which a person is called or ordered to active duty.</a:t>
            </a:r>
          </a:p>
          <a:p>
            <a:pPr lvl="1"/>
            <a:endParaRPr lang="en-US" dirty="0">
              <a:latin typeface="Arial Nova" panose="020B0504020202020204" pitchFamily="34" charset="0"/>
            </a:endParaRPr>
          </a:p>
        </p:txBody>
      </p:sp>
      <p:pic>
        <p:nvPicPr>
          <p:cNvPr id="4" name="Picture 3">
            <a:extLst>
              <a:ext uri="{FF2B5EF4-FFF2-40B4-BE49-F238E27FC236}">
                <a16:creationId xmlns:a16="http://schemas.microsoft.com/office/drawing/2014/main" id="{4CB2C9E2-2BA7-FC33-5880-8D102404D71D}"/>
              </a:ext>
            </a:extLst>
          </p:cNvPr>
          <p:cNvPicPr>
            <a:picLocks noChangeAspect="1"/>
          </p:cNvPicPr>
          <p:nvPr/>
        </p:nvPicPr>
        <p:blipFill>
          <a:blip r:embed="rId2"/>
          <a:stretch>
            <a:fillRect/>
          </a:stretch>
        </p:blipFill>
        <p:spPr>
          <a:xfrm>
            <a:off x="2002708" y="4508584"/>
            <a:ext cx="6138024" cy="1664913"/>
          </a:xfrm>
          <a:prstGeom prst="rect">
            <a:avLst/>
          </a:prstGeom>
        </p:spPr>
      </p:pic>
      <p:sp>
        <p:nvSpPr>
          <p:cNvPr id="6" name="Arrow: Down 5">
            <a:extLst>
              <a:ext uri="{FF2B5EF4-FFF2-40B4-BE49-F238E27FC236}">
                <a16:creationId xmlns:a16="http://schemas.microsoft.com/office/drawing/2014/main" id="{F8D3390B-8E92-CDBB-EBA0-50179264FE7B}"/>
              </a:ext>
            </a:extLst>
          </p:cNvPr>
          <p:cNvSpPr/>
          <p:nvPr/>
        </p:nvSpPr>
        <p:spPr bwMode="auto">
          <a:xfrm rot="5400000">
            <a:off x="8464901" y="4241412"/>
            <a:ext cx="484632" cy="978408"/>
          </a:xfrm>
          <a:prstGeom prst="down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7008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AC8E3-01D8-B7F8-79E6-08EB9B17F1B5}"/>
              </a:ext>
            </a:extLst>
          </p:cNvPr>
          <p:cNvSpPr>
            <a:spLocks noGrp="1"/>
          </p:cNvSpPr>
          <p:nvPr>
            <p:ph type="title"/>
          </p:nvPr>
        </p:nvSpPr>
        <p:spPr>
          <a:xfrm>
            <a:off x="164123" y="175847"/>
            <a:ext cx="11189677" cy="1514842"/>
          </a:xfrm>
        </p:spPr>
        <p:txBody>
          <a:bodyPr/>
          <a:lstStyle/>
          <a:p>
            <a:r>
              <a:rPr lang="en-US" dirty="0">
                <a:latin typeface="Aptos" panose="020B0004020202020204" pitchFamily="34" charset="0"/>
              </a:rPr>
              <a:t>Active Duty</a:t>
            </a:r>
          </a:p>
        </p:txBody>
      </p:sp>
      <p:sp>
        <p:nvSpPr>
          <p:cNvPr id="3" name="Content Placeholder 2">
            <a:extLst>
              <a:ext uri="{FF2B5EF4-FFF2-40B4-BE49-F238E27FC236}">
                <a16:creationId xmlns:a16="http://schemas.microsoft.com/office/drawing/2014/main" id="{CE4AFB10-4468-B3A3-52BC-0FF249F9E184}"/>
              </a:ext>
            </a:extLst>
          </p:cNvPr>
          <p:cNvSpPr>
            <a:spLocks noGrp="1"/>
          </p:cNvSpPr>
          <p:nvPr>
            <p:ph idx="1"/>
          </p:nvPr>
        </p:nvSpPr>
        <p:spPr>
          <a:xfrm>
            <a:off x="1" y="1207476"/>
            <a:ext cx="12027876" cy="5650523"/>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38 CFR 3.6(b) </a:t>
            </a:r>
            <a:r>
              <a:rPr kumimoji="0" lang="en-US" sz="2700" b="1" i="1"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Active Duty </a:t>
            </a:r>
            <a:r>
              <a:rPr kumimoji="0" lang="en-US" sz="27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This means: </a:t>
            </a:r>
            <a:r>
              <a:rPr kumimoji="0" lang="en-US" sz="2700" b="1" i="1"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(most pertinent for the purposes of this class)</a:t>
            </a:r>
          </a:p>
          <a:p>
            <a:pPr marL="914400" lvl="1" indent="-457200" fontAlgn="auto">
              <a:spcBef>
                <a:spcPts val="1000"/>
              </a:spcBef>
              <a:spcAft>
                <a:spcPts val="0"/>
              </a:spcAft>
              <a:buAutoNum type="arabicParenBoth"/>
              <a:defRPr/>
            </a:pPr>
            <a:r>
              <a:rPr kumimoji="0" lang="en-US" sz="23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Full-time duty in the Armed Forces, other than active duty for training; </a:t>
            </a:r>
            <a:endParaRPr lang="en-US" sz="2300" dirty="0">
              <a:solidFill>
                <a:prstClr val="black"/>
              </a:solidFill>
              <a:latin typeface="Arial Nova" panose="020B0504020202020204" pitchFamily="34" charset="0"/>
            </a:endParaRPr>
          </a:p>
          <a:p>
            <a:pPr marL="457200" lvl="1" indent="0" fontAlgn="auto">
              <a:spcBef>
                <a:spcPts val="1000"/>
              </a:spcBef>
              <a:spcAft>
                <a:spcPts val="0"/>
              </a:spcAft>
              <a:buNone/>
              <a:defRPr/>
            </a:pPr>
            <a:endParaRPr kumimoji="0" lang="en-US" sz="12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a:p>
            <a:pPr marL="457200" lvl="1" indent="0" fontAlgn="auto">
              <a:spcBef>
                <a:spcPts val="1000"/>
              </a:spcBef>
              <a:spcAft>
                <a:spcPts val="0"/>
              </a:spcAft>
              <a:buNone/>
              <a:defRPr/>
            </a:pPr>
            <a:r>
              <a:rPr kumimoji="0" lang="en-US" sz="23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(4) Service at any time as a cadet at the United States Military, Air Force, or Coast Guard Academy, or as a midshipman at the United States Naval Academy;</a:t>
            </a:r>
          </a:p>
          <a:p>
            <a:pPr marL="457200" lvl="1" indent="0" fontAlgn="auto">
              <a:spcBef>
                <a:spcPts val="1000"/>
              </a:spcBef>
              <a:spcAft>
                <a:spcPts val="0"/>
              </a:spcAft>
              <a:buNone/>
              <a:defRPr/>
            </a:pPr>
            <a:endParaRPr kumimoji="0" lang="en-US" sz="12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a:p>
            <a:pPr marL="457200" lvl="1" indent="0" fontAlgn="auto">
              <a:spcBef>
                <a:spcPts val="1000"/>
              </a:spcBef>
              <a:spcAft>
                <a:spcPts val="0"/>
              </a:spcAft>
              <a:buNone/>
              <a:defRPr/>
            </a:pPr>
            <a:r>
              <a:rPr kumimoji="0" lang="en-US" sz="23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(5) Attendance at the preparatory schools of the United States Air Force Academy, the United States Military Academy, or the United States Naval Academy for enlisted active-duty members who are reassigned to a preparatory school without a release from active duty, and for other individuals who have a commitment to active duty in the Armed Forces that would be binding upon disenrollment from the preparatory school;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9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endParaRPr>
          </a:p>
          <a:p>
            <a:pPr marL="0" indent="0" algn="ctr">
              <a:buNone/>
              <a:defRPr/>
            </a:pPr>
            <a:r>
              <a:rPr kumimoji="0" lang="en-US" sz="2400" i="0"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(Public Health Service, NOAA &amp; other recognized agency is understood for this class</a:t>
            </a:r>
            <a:r>
              <a:rPr kumimoji="0" lang="en-US" sz="2800" i="0"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endParaRPr>
          </a:p>
          <a:p>
            <a:endParaRPr lang="en-US" dirty="0"/>
          </a:p>
        </p:txBody>
      </p:sp>
    </p:spTree>
    <p:extLst>
      <p:ext uri="{BB962C8B-B14F-4D97-AF65-F5344CB8AC3E}">
        <p14:creationId xmlns:p14="http://schemas.microsoft.com/office/powerpoint/2010/main" val="975661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CB04-3478-413D-B813-BF86899D165D}"/>
              </a:ext>
            </a:extLst>
          </p:cNvPr>
          <p:cNvSpPr>
            <a:spLocks noGrp="1"/>
          </p:cNvSpPr>
          <p:nvPr>
            <p:ph type="title"/>
          </p:nvPr>
        </p:nvSpPr>
        <p:spPr>
          <a:xfrm>
            <a:off x="0" y="528260"/>
            <a:ext cx="5124091" cy="696691"/>
          </a:xfrm>
        </p:spPr>
        <p:txBody>
          <a:bodyPr/>
          <a:lstStyle/>
          <a:p>
            <a:r>
              <a:rPr kumimoji="0" lang="en-US" sz="44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Active Duty (Cont’d)</a:t>
            </a:r>
            <a:endParaRPr lang="en-US" dirty="0"/>
          </a:p>
        </p:txBody>
      </p:sp>
      <p:sp>
        <p:nvSpPr>
          <p:cNvPr id="3" name="Content Placeholder 2">
            <a:extLst>
              <a:ext uri="{FF2B5EF4-FFF2-40B4-BE49-F238E27FC236}">
                <a16:creationId xmlns:a16="http://schemas.microsoft.com/office/drawing/2014/main" id="{56E7882A-9551-FD76-F60D-DE82C61547EE}"/>
              </a:ext>
            </a:extLst>
          </p:cNvPr>
          <p:cNvSpPr>
            <a:spLocks noGrp="1"/>
          </p:cNvSpPr>
          <p:nvPr>
            <p:ph idx="1"/>
          </p:nvPr>
        </p:nvSpPr>
        <p:spPr>
          <a:xfrm>
            <a:off x="123092" y="1312984"/>
            <a:ext cx="11945815" cy="5413571"/>
          </a:xfrm>
        </p:spPr>
        <p:txBody>
          <a:bodyPr/>
          <a:lstStyle/>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(6) Authorized travel to or from such duty or service; and</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(7) A person discharged or released from a period of active duty, shall be deemed to have continued on active duty during the period of time immediately following the date of such discharge or release from such duty determined by the Secretary concerned to have been required for him or her to proceed to his or her home by the most direct route, and, in all instances, until midnight of the date of such discharge or release.</a:t>
            </a:r>
          </a:p>
          <a:p>
            <a:pPr marL="0" marR="0" lvl="0"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rgbClr val="FF0000"/>
              </a:solidFill>
              <a:effectLst/>
              <a:uLnTx/>
              <a:uFillTx/>
              <a:latin typeface="Arial Nova" panose="020B0504020202020204" pitchFamily="34" charset="0"/>
              <a:ea typeface="+mn-ea"/>
              <a:cs typeface="Arial"/>
            </a:endParaRPr>
          </a:p>
          <a:p>
            <a:pPr marL="0" marR="0" lvl="0"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NOTE: (Travel time can be up to 10 days. Sometimes DD 214 will show the number of days, if not we will need to develop to service department.)</a:t>
            </a:r>
          </a:p>
          <a:p>
            <a:endParaRPr lang="en-US" dirty="0"/>
          </a:p>
        </p:txBody>
      </p:sp>
    </p:spTree>
    <p:extLst>
      <p:ext uri="{BB962C8B-B14F-4D97-AF65-F5344CB8AC3E}">
        <p14:creationId xmlns:p14="http://schemas.microsoft.com/office/powerpoint/2010/main" val="17945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B87F49E4-2A1F-56A0-EE4E-2DF5D9CC8872}"/>
              </a:ext>
            </a:extLst>
          </p:cNvPr>
          <p:cNvSpPr>
            <a:spLocks noGrp="1" noChangeArrowheads="1"/>
          </p:cNvSpPr>
          <p:nvPr>
            <p:ph type="title"/>
          </p:nvPr>
        </p:nvSpPr>
        <p:spPr bwMode="auto">
          <a:xfrm>
            <a:off x="0" y="160338"/>
            <a:ext cx="9084154"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sz="3600" dirty="0">
                <a:latin typeface="Arial" panose="020B0604020202020204" pitchFamily="34" charset="0"/>
                <a:cs typeface="Arial" panose="020B0604020202020204" pitchFamily="34" charset="0"/>
              </a:rPr>
              <a:t>Ways a National Guard Member or Reserve Member Can Perform “Active Duty”</a:t>
            </a:r>
          </a:p>
        </p:txBody>
      </p:sp>
      <p:sp>
        <p:nvSpPr>
          <p:cNvPr id="162819" name="Rectangle 3">
            <a:extLst>
              <a:ext uri="{FF2B5EF4-FFF2-40B4-BE49-F238E27FC236}">
                <a16:creationId xmlns:a16="http://schemas.microsoft.com/office/drawing/2014/main" id="{4B692348-2B53-1D0C-4FFE-9ADF18A755C1}"/>
              </a:ext>
            </a:extLst>
          </p:cNvPr>
          <p:cNvSpPr>
            <a:spLocks noGrp="1" noChangeArrowheads="1"/>
          </p:cNvSpPr>
          <p:nvPr>
            <p:ph type="body" idx="1"/>
          </p:nvPr>
        </p:nvSpPr>
        <p:spPr bwMode="auto">
          <a:xfrm>
            <a:off x="410307" y="1631141"/>
            <a:ext cx="11371385" cy="482282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sz="2800" dirty="0">
                <a:latin typeface="Arial Nova" panose="020B0504020202020204" pitchFamily="34" charset="0"/>
              </a:rPr>
              <a:t>Called to full time active duty under 10 United States Code (also referred to as Title 10 service)</a:t>
            </a:r>
          </a:p>
          <a:p>
            <a:r>
              <a:rPr lang="en-US" altLang="en-US" sz="2800" dirty="0">
                <a:latin typeface="Arial Nova" panose="020B0504020202020204" pitchFamily="34" charset="0"/>
              </a:rPr>
              <a:t>Normally occurs as result of deployment</a:t>
            </a:r>
          </a:p>
          <a:p>
            <a:r>
              <a:rPr lang="en-US" altLang="en-US" sz="2800" dirty="0">
                <a:latin typeface="Arial Nova" panose="020B0504020202020204" pitchFamily="34" charset="0"/>
              </a:rPr>
              <a:t>Establishes Veteran status</a:t>
            </a:r>
          </a:p>
          <a:p>
            <a:r>
              <a:rPr lang="en-US" altLang="en-US" sz="2800" dirty="0">
                <a:latin typeface="Arial Nova" panose="020B0504020202020204" pitchFamily="34" charset="0"/>
              </a:rPr>
              <a:t>Results in issuance of DD Form 214, Certificate of Release or Discharge from Active Duty</a:t>
            </a:r>
          </a:p>
          <a:p>
            <a:r>
              <a:rPr lang="en-US" sz="2800" b="0" i="0" dirty="0">
                <a:solidFill>
                  <a:srgbClr val="333333"/>
                </a:solidFill>
                <a:effectLst/>
                <a:latin typeface="Arial Nova" panose="020B0504020202020204" pitchFamily="34" charset="0"/>
              </a:rPr>
              <a:t>Activation of a Coast Guard Reservist under 14 U.S.C. qualifies as </a:t>
            </a:r>
            <a:r>
              <a:rPr lang="en-US" sz="2800" b="1" i="1" dirty="0">
                <a:solidFill>
                  <a:srgbClr val="FF0000"/>
                </a:solidFill>
                <a:effectLst/>
                <a:latin typeface="Arial Nova" panose="020B0504020202020204" pitchFamily="34" charset="0"/>
              </a:rPr>
              <a:t>active service </a:t>
            </a:r>
            <a:r>
              <a:rPr lang="en-US" sz="2800" b="0" i="0" dirty="0">
                <a:solidFill>
                  <a:srgbClr val="333333"/>
                </a:solidFill>
                <a:effectLst/>
                <a:latin typeface="Arial Nova" panose="020B0504020202020204" pitchFamily="34" charset="0"/>
              </a:rPr>
              <a:t>for VA purposes.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99F5C5D2-3414-2240-C88B-581AF767EFA6}"/>
              </a:ext>
            </a:extLst>
          </p:cNvPr>
          <p:cNvSpPr>
            <a:spLocks noGrp="1" noChangeArrowheads="1"/>
          </p:cNvSpPr>
          <p:nvPr>
            <p:ph type="title"/>
          </p:nvPr>
        </p:nvSpPr>
        <p:spPr bwMode="auto">
          <a:xfrm>
            <a:off x="0" y="561521"/>
            <a:ext cx="7887198" cy="6811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dirty="0">
                <a:latin typeface="Aptos" panose="020B0004020202020204" pitchFamily="34" charset="0"/>
              </a:rPr>
              <a:t>Active Duty for Training (ACDUTRA)</a:t>
            </a:r>
          </a:p>
        </p:txBody>
      </p:sp>
      <p:sp>
        <p:nvSpPr>
          <p:cNvPr id="171011" name="Rectangle 3">
            <a:extLst>
              <a:ext uri="{FF2B5EF4-FFF2-40B4-BE49-F238E27FC236}">
                <a16:creationId xmlns:a16="http://schemas.microsoft.com/office/drawing/2014/main" id="{FFE39E4A-8698-E6C9-A667-F979197F119E}"/>
              </a:ext>
            </a:extLst>
          </p:cNvPr>
          <p:cNvSpPr>
            <a:spLocks noGrp="1" noChangeArrowheads="1"/>
          </p:cNvSpPr>
          <p:nvPr>
            <p:ph type="body" idx="1"/>
          </p:nvPr>
        </p:nvSpPr>
        <p:spPr bwMode="auto">
          <a:xfrm>
            <a:off x="264543" y="1354347"/>
            <a:ext cx="11662913" cy="5339751"/>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38 CFR  3.6 (c)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Active duty for training</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This means: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Full-time duty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 the Armed Forces performed by Reserves for training purposes; </a:t>
            </a:r>
            <a:r>
              <a:rPr kumimoji="0" lang="en-US" sz="24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(i.e. 2 week annual training)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Full-time duty for training purposes performed as a commissioned officer of the Reserve Corps of the Public Health Service:</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On or after July 29, 1945, or</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(ii) Before that date under circumstances affording entitlement to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full military benefits,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or</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(iii) At any time, for the purposes of dependency and indemnity compensation: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Full-time duty performed by members of the National Guard of any State, under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3"/>
              </a:rPr>
              <a:t>32 U.S.C. 316</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rPr>
              <a:t>502</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5"/>
              </a:rPr>
              <a:t>503</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6"/>
              </a:rPr>
              <a:t>504</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or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7"/>
              </a:rPr>
              <a:t>505</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or the prior corresponding provisions of law or full-time duty by such members while participating in the reenactment of the Battle of First Manassas in July 1961</a:t>
            </a:r>
            <a:endParaRPr kumimoji="0" lang="en-US" sz="2800" b="0" i="1" u="none" strike="noStrike" kern="1200" cap="none" spc="0" normalizeH="0" baseline="0" noProof="0" dirty="0">
              <a:ln>
                <a:noFill/>
              </a:ln>
              <a:solidFill>
                <a:srgbClr val="000000"/>
              </a:solidFill>
              <a:effectLst/>
              <a:uLnTx/>
              <a:uFillTx/>
              <a:latin typeface="Arial Nova" panose="020B0504020202020204" pitchFamily="34" charset="0"/>
              <a:ea typeface="+mn-ea"/>
              <a:cs typeface="Arial"/>
            </a:endParaRPr>
          </a:p>
          <a:p>
            <a:endParaRPr lang="en-US" altLang="en-US" sz="2800" dirty="0">
              <a:latin typeface="Arial Nova" panose="020B05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34DB-8D72-D066-E222-E1087A423EF3}"/>
              </a:ext>
            </a:extLst>
          </p:cNvPr>
          <p:cNvSpPr>
            <a:spLocks noGrp="1"/>
          </p:cNvSpPr>
          <p:nvPr>
            <p:ph type="title"/>
          </p:nvPr>
        </p:nvSpPr>
        <p:spPr>
          <a:xfrm>
            <a:off x="0" y="0"/>
            <a:ext cx="10515600" cy="1325563"/>
          </a:xfrm>
        </p:spPr>
        <p:txBody>
          <a:bodyPr/>
          <a:lstStyle/>
          <a:p>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Active Duty for Training (ACDUTRA) </a:t>
            </a:r>
            <a:b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(Cont’d)</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57B4216-2810-6B26-F4BE-38CA937E0D82}"/>
              </a:ext>
            </a:extLst>
          </p:cNvPr>
          <p:cNvSpPr>
            <a:spLocks noGrp="1"/>
          </p:cNvSpPr>
          <p:nvPr>
            <p:ph idx="1"/>
          </p:nvPr>
        </p:nvSpPr>
        <p:spPr>
          <a:xfrm>
            <a:off x="211347" y="1670619"/>
            <a:ext cx="11769305" cy="4799192"/>
          </a:xfrm>
        </p:spPr>
        <p:txBody>
          <a:bodyPr/>
          <a:lstStyle/>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4) </a:t>
            </a: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Duty performed by a member of a Senior Reserve Officers' Training Corps program when ordered to such duty for the purpose of training or a practice cruise under </a:t>
            </a: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hlinkClick r:id="rId2"/>
              </a:rPr>
              <a:t>chapter 103 of title 10 U.S.C.</a:t>
            </a:r>
            <a:endPar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1"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6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i</a:t>
            </a: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The requirements of this paragraph are effective—</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On or after October 1, 1982, with respect to deaths and disabilities resulting from diseases or injuries incurred or aggravated after September 30, 1982, and</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 October 1, 1983, with respect to deaths and disabilities resulting from diseases or injuries incurred or aggravated before October 1, 1982.</a:t>
            </a:r>
          </a:p>
          <a:p>
            <a:pPr marL="342900" marR="0" lvl="1"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(ii) Effective on or after October 1, 1988, such duty must be prerequisite to the member being commissioned and must be for a period of at least four continuous weeks.</a:t>
            </a:r>
          </a:p>
        </p:txBody>
      </p:sp>
    </p:spTree>
    <p:extLst>
      <p:ext uri="{BB962C8B-B14F-4D97-AF65-F5344CB8AC3E}">
        <p14:creationId xmlns:p14="http://schemas.microsoft.com/office/powerpoint/2010/main" val="491698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0970D-9802-F3CB-B47B-2E759D665CE5}"/>
              </a:ext>
            </a:extLst>
          </p:cNvPr>
          <p:cNvSpPr>
            <a:spLocks noGrp="1"/>
          </p:cNvSpPr>
          <p:nvPr>
            <p:ph type="title"/>
          </p:nvPr>
        </p:nvSpPr>
        <p:spPr>
          <a:xfrm>
            <a:off x="0" y="578973"/>
            <a:ext cx="9135374" cy="663232"/>
          </a:xfrm>
        </p:spPr>
        <p:txBody>
          <a:bodyPr/>
          <a:lstStyle/>
          <a:p>
            <a:r>
              <a:rPr lang="en-US" dirty="0">
                <a:latin typeface="Arial" panose="020B0604020202020204" pitchFamily="34" charset="0"/>
                <a:cs typeface="Arial" panose="020B0604020202020204" pitchFamily="34" charset="0"/>
              </a:rPr>
              <a:t>Inactive Duty for Training(INACDUTRA)</a:t>
            </a:r>
          </a:p>
        </p:txBody>
      </p:sp>
      <p:sp>
        <p:nvSpPr>
          <p:cNvPr id="3" name="Content Placeholder 2">
            <a:extLst>
              <a:ext uri="{FF2B5EF4-FFF2-40B4-BE49-F238E27FC236}">
                <a16:creationId xmlns:a16="http://schemas.microsoft.com/office/drawing/2014/main" id="{2A4595A5-D902-9D4A-C696-EEC4821286D9}"/>
              </a:ext>
            </a:extLst>
          </p:cNvPr>
          <p:cNvSpPr>
            <a:spLocks noGrp="1"/>
          </p:cNvSpPr>
          <p:nvPr>
            <p:ph idx="1"/>
          </p:nvPr>
        </p:nvSpPr>
        <p:spPr>
          <a:xfrm>
            <a:off x="553528" y="1431985"/>
            <a:ext cx="11084944" cy="5255257"/>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38 CFR 3.6 (d) </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Inactive duty training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This means: - </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Duty (</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other than full-time duty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4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i.e. weekend drills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385763" marR="0" lvl="0" indent="-385763"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Both"/>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prescribed for Reserves (including commissioned officers of the Reserve Corps of the Public Health Service) by the Secretary concerned under 37 U.S.C. 206 or any other provision of law; </a:t>
            </a:r>
          </a:p>
          <a:p>
            <a:pPr marL="385763" marR="0" lvl="0" indent="-385763"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Both"/>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Special additional duties authorized for Reserves (including commissioned officers of the Reserve Corps of the Public Health Service) by an authority designated by the Secretary concerned and performed by them on a voluntary basis in connection with the prescribed training or maintenance activities of the units to which they are assigned; and</a:t>
            </a:r>
          </a:p>
          <a:p>
            <a:endParaRPr lang="en-US" dirty="0"/>
          </a:p>
        </p:txBody>
      </p:sp>
    </p:spTree>
    <p:extLst>
      <p:ext uri="{BB962C8B-B14F-4D97-AF65-F5344CB8AC3E}">
        <p14:creationId xmlns:p14="http://schemas.microsoft.com/office/powerpoint/2010/main" val="248140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F6EEF-49F7-4E17-CBEE-D9D904E91DC5}"/>
              </a:ext>
            </a:extLst>
          </p:cNvPr>
          <p:cNvSpPr>
            <a:spLocks noGrp="1"/>
          </p:cNvSpPr>
          <p:nvPr>
            <p:ph type="title"/>
          </p:nvPr>
        </p:nvSpPr>
        <p:spPr>
          <a:xfrm>
            <a:off x="0" y="18255"/>
            <a:ext cx="10515600" cy="1325563"/>
          </a:xfrm>
        </p:spPr>
        <p:txBody>
          <a:bodyPr/>
          <a:lstStyle/>
          <a:p>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Inactive Duty for Training(INACDUTRA)</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(Cont’d)</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3F8FC9-8E07-55EF-813E-BDD44E65CC30}"/>
              </a:ext>
            </a:extLst>
          </p:cNvPr>
          <p:cNvSpPr>
            <a:spLocks noGrp="1"/>
          </p:cNvSpPr>
          <p:nvPr>
            <p:ph idx="1"/>
          </p:nvPr>
        </p:nvSpPr>
        <p:spPr>
          <a:xfrm>
            <a:off x="611133" y="1414733"/>
            <a:ext cx="10969733" cy="5072332"/>
          </a:xfrm>
        </p:spPr>
        <p:txBody>
          <a:bodyPr/>
          <a:lstStyle/>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Training (other than active duty for training) by a member of, or applicant for membership (as defined in 5 U.S.C. 8140(g)) in, the Senior Reserve Officers' Training Corps prescribed under chapter 103 of title 10 </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Duty (</a:t>
            </a:r>
            <a:r>
              <a:rPr kumimoji="0" lang="en-US" sz="26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other than full-time duty</a:t>
            </a: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performed by a member of the National Guard of any State, under 32 U.S.C. 316, 502, 503, 504, or 505, or the prior corresponding provisions of law. The term inactive duty training does not include: (</a:t>
            </a:r>
            <a:r>
              <a:rPr kumimoji="0" lang="en-US" sz="26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i.e. weekend drills</a:t>
            </a: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771525" marR="0" lvl="1" indent="-428625" algn="l" defTabSz="914400" rtl="0" eaLnBrk="1" fontAlgn="auto" latinLnBrk="0" hangingPunct="1">
              <a:lnSpc>
                <a:spcPct val="90000"/>
              </a:lnSpc>
              <a:spcBef>
                <a:spcPts val="750"/>
              </a:spcBef>
              <a:spcAft>
                <a:spcPts val="0"/>
              </a:spcAft>
              <a:buClrTx/>
              <a:buSzTx/>
              <a:buFont typeface="Arial" panose="020B0604020202020204" pitchFamily="34" charset="0"/>
              <a:buAutoNum type="romanLcParenBoth"/>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Work or study performed in connection with correspondence courses,</a:t>
            </a:r>
          </a:p>
          <a:p>
            <a:pPr marL="771525" marR="0" lvl="1" indent="-428625" algn="l" defTabSz="914400" rtl="0" eaLnBrk="1" fontAlgn="auto" latinLnBrk="0" hangingPunct="1">
              <a:lnSpc>
                <a:spcPct val="90000"/>
              </a:lnSpc>
              <a:spcBef>
                <a:spcPts val="750"/>
              </a:spcBef>
              <a:spcAft>
                <a:spcPts val="0"/>
              </a:spcAft>
              <a:buClrTx/>
              <a:buSzTx/>
              <a:buFont typeface="Arial" panose="020B0604020202020204" pitchFamily="34" charset="0"/>
              <a:buAutoNum type="romanLcParenBoth"/>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Attendance at an educational institution in an inactive status, or</a:t>
            </a:r>
          </a:p>
          <a:p>
            <a:pPr marL="771525" marR="0" lvl="1" indent="-428625" algn="l" defTabSz="914400" rtl="0" eaLnBrk="1" fontAlgn="auto" latinLnBrk="0" hangingPunct="1">
              <a:lnSpc>
                <a:spcPct val="90000"/>
              </a:lnSpc>
              <a:spcBef>
                <a:spcPts val="750"/>
              </a:spcBef>
              <a:spcAft>
                <a:spcPts val="0"/>
              </a:spcAft>
              <a:buClrTx/>
              <a:buSzTx/>
              <a:buFont typeface="Arial" panose="020B0604020202020204" pitchFamily="34" charset="0"/>
              <a:buAutoNum type="romanLcParenBoth"/>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Duty performed as a temporary member of the Coast Guard Reserve.</a:t>
            </a:r>
          </a:p>
        </p:txBody>
      </p:sp>
    </p:spTree>
    <p:extLst>
      <p:ext uri="{BB962C8B-B14F-4D97-AF65-F5344CB8AC3E}">
        <p14:creationId xmlns:p14="http://schemas.microsoft.com/office/powerpoint/2010/main" val="996881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 name="Title 4">
            <a:extLst>
              <a:ext uri="{FF2B5EF4-FFF2-40B4-BE49-F238E27FC236}">
                <a16:creationId xmlns:a16="http://schemas.microsoft.com/office/drawing/2014/main" id="{72B4D98E-9512-CB6C-63C8-736D4ECA8F1D}"/>
              </a:ext>
            </a:extLst>
          </p:cNvPr>
          <p:cNvSpPr>
            <a:spLocks noGrp="1"/>
          </p:cNvSpPr>
          <p:nvPr>
            <p:ph type="title"/>
          </p:nvPr>
        </p:nvSpPr>
        <p:spPr>
          <a:xfrm>
            <a:off x="0" y="644496"/>
            <a:ext cx="5814978" cy="591161"/>
          </a:xfrm>
        </p:spPr>
        <p:txBody>
          <a:bodyPr/>
          <a:lstStyle/>
          <a:p>
            <a:r>
              <a:rPr lang="en-US" sz="4400" dirty="0">
                <a:latin typeface="Arial" panose="020B0604020202020204" pitchFamily="34" charset="0"/>
                <a:cs typeface="Arial" panose="020B0604020202020204" pitchFamily="34" charset="0"/>
              </a:rPr>
              <a:t>Service Academies</a:t>
            </a:r>
          </a:p>
        </p:txBody>
      </p:sp>
      <p:sp>
        <p:nvSpPr>
          <p:cNvPr id="6" name="Content Placeholder 5">
            <a:extLst>
              <a:ext uri="{FF2B5EF4-FFF2-40B4-BE49-F238E27FC236}">
                <a16:creationId xmlns:a16="http://schemas.microsoft.com/office/drawing/2014/main" id="{B35AD069-F822-3644-185D-66EABAE04E55}"/>
              </a:ext>
            </a:extLst>
          </p:cNvPr>
          <p:cNvSpPr>
            <a:spLocks noGrp="1"/>
          </p:cNvSpPr>
          <p:nvPr>
            <p:ph idx="1"/>
          </p:nvPr>
        </p:nvSpPr>
        <p:spPr>
          <a:xfrm>
            <a:off x="229650" y="1668727"/>
            <a:ext cx="11732699" cy="4505642"/>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38 CFR 3.6 (b)</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 Service at any time as a cadet at the United States Military, Air Force, or Coast Guard Academy, or as a midshipman at the United States Naval Academy;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 Attendance at the preparatory schools of the United States Air Force Academy, the United States Military Academy, or the United States Naval Academy for enlisted active-duty members who are reassigned to a preparatory school without a release from active duty, and for other individuals who have a commitment to active duty in the Armed Forces that would be binding upon disenrollment from the preparatory school;</a:t>
            </a:r>
          </a:p>
          <a:p>
            <a:pPr marL="0" indent="0">
              <a:buNone/>
            </a:pPr>
            <a:r>
              <a:rPr lang="en-US" sz="2800" dirty="0">
                <a:latin typeface="Arial Nova" panose="020B0504020202020204" pitchFamily="34" charset="0"/>
              </a:rPr>
              <a:t> </a:t>
            </a:r>
          </a:p>
        </p:txBody>
      </p:sp>
    </p:spTree>
    <p:extLst>
      <p:ext uri="{BB962C8B-B14F-4D97-AF65-F5344CB8AC3E}">
        <p14:creationId xmlns:p14="http://schemas.microsoft.com/office/powerpoint/2010/main" val="2712206893"/>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 name="Title 4">
            <a:extLst>
              <a:ext uri="{FF2B5EF4-FFF2-40B4-BE49-F238E27FC236}">
                <a16:creationId xmlns:a16="http://schemas.microsoft.com/office/drawing/2014/main" id="{72B4D98E-9512-CB6C-63C8-736D4ECA8F1D}"/>
              </a:ext>
            </a:extLst>
          </p:cNvPr>
          <p:cNvSpPr>
            <a:spLocks noGrp="1"/>
          </p:cNvSpPr>
          <p:nvPr>
            <p:ph type="title"/>
          </p:nvPr>
        </p:nvSpPr>
        <p:spPr>
          <a:xfrm>
            <a:off x="0" y="576924"/>
            <a:ext cx="6979544" cy="646722"/>
          </a:xfrm>
        </p:spPr>
        <p:txBody>
          <a:bodyPr/>
          <a:lstStyle/>
          <a:p>
            <a:r>
              <a:rPr lang="en-US" sz="4400" dirty="0">
                <a:latin typeface="Aptos" panose="020B0004020202020204" pitchFamily="34" charset="0"/>
              </a:rPr>
              <a:t>Service Academies (Cont’d)</a:t>
            </a:r>
          </a:p>
        </p:txBody>
      </p:sp>
      <p:sp>
        <p:nvSpPr>
          <p:cNvPr id="6" name="Content Placeholder 5">
            <a:extLst>
              <a:ext uri="{FF2B5EF4-FFF2-40B4-BE49-F238E27FC236}">
                <a16:creationId xmlns:a16="http://schemas.microsoft.com/office/drawing/2014/main" id="{B35AD069-F822-3644-185D-66EABAE04E55}"/>
              </a:ext>
            </a:extLst>
          </p:cNvPr>
          <p:cNvSpPr>
            <a:spLocks noGrp="1"/>
          </p:cNvSpPr>
          <p:nvPr>
            <p:ph idx="1"/>
          </p:nvPr>
        </p:nvSpPr>
        <p:spPr>
          <a:xfrm>
            <a:off x="121871" y="1485499"/>
            <a:ext cx="11764108" cy="5125426"/>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38 CFR 3.6 (b)</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 Authorized travel to or from such duty or service; and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 A person discharged or released from a period of active duty, shall be deemed to have continued on active duty during the period of time immediately following the date of such discharge or release from such duty determined by the Secretary concerned to have been required for him or her to proceed to his or her home by the most direct route, and, in all instances, until midnight of the date of such discharge or release.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NOTE: </a:t>
            </a:r>
            <a:r>
              <a:rPr kumimoji="0" lang="en-US" sz="26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(Travel time can be up to 10 days. Sometimes DD 214 will show the number of days, if not we will need to develop to service department.)</a:t>
            </a:r>
            <a:endPar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cs typeface="Arial"/>
            </a:endParaRPr>
          </a:p>
          <a:p>
            <a:pPr marL="0" indent="0">
              <a:buNone/>
            </a:pPr>
            <a:r>
              <a:rPr lang="en-US" sz="2800" dirty="0">
                <a:latin typeface="Arial Nova" panose="020B0504020202020204" pitchFamily="34" charset="0"/>
              </a:rPr>
              <a:t> </a:t>
            </a:r>
          </a:p>
        </p:txBody>
      </p:sp>
    </p:spTree>
    <p:extLst>
      <p:ext uri="{BB962C8B-B14F-4D97-AF65-F5344CB8AC3E}">
        <p14:creationId xmlns:p14="http://schemas.microsoft.com/office/powerpoint/2010/main" val="265131223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28600" marR="0" lvl="0" indent="-228600" algn="l" defTabSz="914400" rtl="0" eaLnBrk="1" fontAlgn="base" latinLnBrk="0" hangingPunct="1">
              <a:lnSpc>
                <a:spcPct val="100000"/>
              </a:lnSpc>
              <a:spcBef>
                <a:spcPct val="0"/>
              </a:spcBef>
              <a:spcAft>
                <a:spcPct val="0"/>
              </a:spcAft>
              <a:buClrTx/>
              <a:buSzTx/>
              <a:buFontTx/>
              <a:buChar char="•"/>
              <a:tabLst/>
              <a:defRPr/>
            </a:pP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F9B7C87B-D686-1454-55FA-3F1546B99B24}"/>
              </a:ext>
            </a:extLst>
          </p:cNvPr>
          <p:cNvSpPr txBox="1"/>
          <p:nvPr/>
        </p:nvSpPr>
        <p:spPr>
          <a:xfrm>
            <a:off x="809625" y="1600200"/>
            <a:ext cx="10572750" cy="3970318"/>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Understanding Different Types of Military Duty and Their Impact on VA Benefits</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National Guard and Reserve Members</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Times New Roman"/>
              <a:ea typeface="+mn-ea"/>
              <a:cs typeface="Arial"/>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4" name="Picture 3">
            <a:extLst>
              <a:ext uri="{FF2B5EF4-FFF2-40B4-BE49-F238E27FC236}">
                <a16:creationId xmlns:a16="http://schemas.microsoft.com/office/drawing/2014/main" id="{04FC62AB-40C4-141A-64FF-65F280372A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787" y="4701636"/>
            <a:ext cx="4616328" cy="1680003"/>
          </a:xfrm>
          <a:prstGeom prst="rect">
            <a:avLst/>
          </a:prstGeom>
          <a:noFill/>
        </p:spPr>
      </p:pic>
      <p:pic>
        <p:nvPicPr>
          <p:cNvPr id="5" name="Picture 4" descr="A logo of a soldier holding a rifle&#10;&#10;Description automatically generated">
            <a:extLst>
              <a:ext uri="{FF2B5EF4-FFF2-40B4-BE49-F238E27FC236}">
                <a16:creationId xmlns:a16="http://schemas.microsoft.com/office/drawing/2014/main" id="{B7E777EA-3723-E88A-651B-67F8FB626AE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9115" y="4893424"/>
            <a:ext cx="1395777" cy="1395777"/>
          </a:xfrm>
          <a:prstGeom prst="rect">
            <a:avLst/>
          </a:prstGeom>
          <a:noFill/>
          <a:ln>
            <a:noFill/>
          </a:ln>
        </p:spPr>
      </p:pic>
      <p:pic>
        <p:nvPicPr>
          <p:cNvPr id="6" name="Picture 5" descr="A group of logos with a blue circle and a white circle with a white circle with a blue circle with a white circle with a white circle with a white circle with a white circle with a blue&#10;&#10;Description automatically generated">
            <a:extLst>
              <a:ext uri="{FF2B5EF4-FFF2-40B4-BE49-F238E27FC236}">
                <a16:creationId xmlns:a16="http://schemas.microsoft.com/office/drawing/2014/main" id="{543E4FE8-F840-6C8F-3C23-7138C9B83E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11731" y="4621164"/>
            <a:ext cx="4876799" cy="1774613"/>
          </a:xfrm>
          <a:prstGeom prst="rect">
            <a:avLst/>
          </a:prstGeom>
          <a:noFill/>
        </p:spPr>
      </p:pic>
      <p:sp>
        <p:nvSpPr>
          <p:cNvPr id="2" name="TextBox 1">
            <a:extLst>
              <a:ext uri="{FF2B5EF4-FFF2-40B4-BE49-F238E27FC236}">
                <a16:creationId xmlns:a16="http://schemas.microsoft.com/office/drawing/2014/main" id="{2C18AEAB-8B2B-86AA-2E0A-CB92D0893941}"/>
              </a:ext>
            </a:extLst>
          </p:cNvPr>
          <p:cNvSpPr txBox="1"/>
          <p:nvPr/>
        </p:nvSpPr>
        <p:spPr>
          <a:xfrm>
            <a:off x="0" y="462996"/>
            <a:ext cx="4761781"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Purpose</a:t>
            </a:r>
          </a:p>
        </p:txBody>
      </p:sp>
    </p:spTree>
    <p:extLst>
      <p:ext uri="{BB962C8B-B14F-4D97-AF65-F5344CB8AC3E}">
        <p14:creationId xmlns:p14="http://schemas.microsoft.com/office/powerpoint/2010/main" val="146229522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3EF8-FD48-62B0-064E-E95C84D28F9B}"/>
              </a:ext>
            </a:extLst>
          </p:cNvPr>
          <p:cNvSpPr>
            <a:spLocks noGrp="1"/>
          </p:cNvSpPr>
          <p:nvPr>
            <p:ph type="title"/>
          </p:nvPr>
        </p:nvSpPr>
        <p:spPr>
          <a:xfrm>
            <a:off x="-1" y="606474"/>
            <a:ext cx="8419381" cy="566720"/>
          </a:xfrm>
        </p:spPr>
        <p:txBody>
          <a:bodyPr/>
          <a:lstStyle/>
          <a:p>
            <a:r>
              <a:rPr lang="en-US" dirty="0">
                <a:latin typeface="Aptos" panose="020B0004020202020204" pitchFamily="34" charset="0"/>
              </a:rPr>
              <a:t>Reserve Officer Training Corp (ROTC)</a:t>
            </a:r>
          </a:p>
        </p:txBody>
      </p:sp>
      <p:sp>
        <p:nvSpPr>
          <p:cNvPr id="3" name="Content Placeholder 2">
            <a:extLst>
              <a:ext uri="{FF2B5EF4-FFF2-40B4-BE49-F238E27FC236}">
                <a16:creationId xmlns:a16="http://schemas.microsoft.com/office/drawing/2014/main" id="{5CDFBBA9-E5AE-8F7B-F89D-B2B347691986}"/>
              </a:ext>
            </a:extLst>
          </p:cNvPr>
          <p:cNvSpPr>
            <a:spLocks noGrp="1"/>
          </p:cNvSpPr>
          <p:nvPr>
            <p:ph idx="1"/>
          </p:nvPr>
        </p:nvSpPr>
        <p:spPr>
          <a:xfrm>
            <a:off x="534167" y="1423358"/>
            <a:ext cx="11123666" cy="4968815"/>
          </a:xfrm>
        </p:spPr>
        <p:txBody>
          <a:bodyPr/>
          <a:lstStyle/>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38 CFR 3.6(c)</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Duty performed by a member of a Senior Reserve Officers' Training Corps program when ordered to such duty for the purpose of training or a practice cruise under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hlinkClick r:id="rId2"/>
              </a:rPr>
              <a:t>chapter 103 of title 10 U.S.C.</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lvl="1" indent="0" defTabSz="685800" fontAlgn="auto">
              <a:spcBef>
                <a:spcPts val="1000"/>
              </a:spcBef>
              <a:spcAft>
                <a:spcPts val="0"/>
              </a:spcAft>
              <a:buNone/>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The requirements of this paragraph are effective—</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On or after October 1, 1982, with respect to deaths and disabilities resulting from diseases or injuries incurred or aggravated after September 30, 1982, and</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 October 1, 1983, with respect to deaths and disabilities resulting from diseases or injuries incurred or aggravated before October 1, 1982.</a:t>
            </a:r>
          </a:p>
          <a:p>
            <a:pPr marL="457200" lvl="1" indent="0" defTabSz="685800" fontAlgn="auto">
              <a:spcBef>
                <a:spcPts val="1000"/>
              </a:spcBef>
              <a:spcAft>
                <a:spcPts val="0"/>
              </a:spcAft>
              <a:buNone/>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(ii) Effective on or after October 1, 1988, such duty must be prerequisite to the member being commissioned and must be for a period of at least four continuous weeks.</a:t>
            </a:r>
          </a:p>
          <a:p>
            <a:endParaRPr lang="en-US" dirty="0"/>
          </a:p>
        </p:txBody>
      </p:sp>
    </p:spTree>
    <p:extLst>
      <p:ext uri="{BB962C8B-B14F-4D97-AF65-F5344CB8AC3E}">
        <p14:creationId xmlns:p14="http://schemas.microsoft.com/office/powerpoint/2010/main" val="3065555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C5ABB-8AD8-4CD1-6D9A-0472A62EEFBC}"/>
              </a:ext>
            </a:extLst>
          </p:cNvPr>
          <p:cNvSpPr>
            <a:spLocks noGrp="1"/>
          </p:cNvSpPr>
          <p:nvPr>
            <p:ph type="title"/>
          </p:nvPr>
        </p:nvSpPr>
        <p:spPr>
          <a:xfrm>
            <a:off x="0" y="614408"/>
            <a:ext cx="3108053" cy="601918"/>
          </a:xfrm>
        </p:spPr>
        <p:txBody>
          <a:bodyPr/>
          <a:lstStyle/>
          <a:p>
            <a:r>
              <a:rPr lang="en-US" dirty="0">
                <a:latin typeface="Aptos" panose="020B0004020202020204" pitchFamily="34" charset="0"/>
              </a:rPr>
              <a:t>Travel Status</a:t>
            </a:r>
          </a:p>
        </p:txBody>
      </p:sp>
      <p:sp>
        <p:nvSpPr>
          <p:cNvPr id="3" name="Content Placeholder 2">
            <a:extLst>
              <a:ext uri="{FF2B5EF4-FFF2-40B4-BE49-F238E27FC236}">
                <a16:creationId xmlns:a16="http://schemas.microsoft.com/office/drawing/2014/main" id="{5A2B77B3-65B9-6C09-73D0-5CAD8A723173}"/>
              </a:ext>
            </a:extLst>
          </p:cNvPr>
          <p:cNvSpPr>
            <a:spLocks noGrp="1"/>
          </p:cNvSpPr>
          <p:nvPr>
            <p:ph idx="1"/>
          </p:nvPr>
        </p:nvSpPr>
        <p:spPr>
          <a:xfrm>
            <a:off x="576531" y="1457864"/>
            <a:ext cx="11038937" cy="5070400"/>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38 CFR(e) </a:t>
            </a:r>
            <a:r>
              <a:rPr kumimoji="0" lang="en-US" sz="2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Travel status—training duty (disability or death from injury or covered disease).</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Any individual: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Who, when authorized or required by competent authority, assumes an obligation to perform </a:t>
            </a:r>
            <a:r>
              <a:rPr kumimoji="0" 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active duty for training </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or </a:t>
            </a:r>
            <a:r>
              <a:rPr kumimoji="0" 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inactive duty training</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Who is disabled or dies from an injury or covered disease incurred while proceeding directly to or returning directly from such active duty for training or inactive duty training shall be deemed to have been on active duty for training or inactive duty training, as the case may be. The Department of Veterans Affairs will determine whether such individual was so authorized or required to perform such duty, and whether the individual was disabled or died from an injury or covered disease so incurred. </a:t>
            </a:r>
            <a:r>
              <a:rPr kumimoji="0" lang="en-US" sz="26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(cont’d next slide)</a:t>
            </a:r>
          </a:p>
          <a:p>
            <a:pPr marL="0" indent="0">
              <a:buNone/>
            </a:pPr>
            <a:endParaRPr lang="en-US" dirty="0"/>
          </a:p>
        </p:txBody>
      </p:sp>
    </p:spTree>
    <p:extLst>
      <p:ext uri="{BB962C8B-B14F-4D97-AF65-F5344CB8AC3E}">
        <p14:creationId xmlns:p14="http://schemas.microsoft.com/office/powerpoint/2010/main" val="1040551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AD2F-E03D-FFB9-8C9A-7BAFB0183ED3}"/>
              </a:ext>
            </a:extLst>
          </p:cNvPr>
          <p:cNvSpPr>
            <a:spLocks noGrp="1"/>
          </p:cNvSpPr>
          <p:nvPr>
            <p:ph type="title"/>
          </p:nvPr>
        </p:nvSpPr>
        <p:spPr>
          <a:xfrm>
            <a:off x="0" y="528275"/>
            <a:ext cx="5686533" cy="679423"/>
          </a:xfrm>
        </p:spPr>
        <p:txBody>
          <a:bodyPr/>
          <a:lstStyle/>
          <a:p>
            <a:r>
              <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Travel Status (cont’d)</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A3437AE-7D68-D1F6-52C1-AA5F4E6B60C1}"/>
              </a:ext>
            </a:extLst>
          </p:cNvPr>
          <p:cNvSpPr>
            <a:spLocks noGrp="1"/>
          </p:cNvSpPr>
          <p:nvPr>
            <p:ph idx="1"/>
          </p:nvPr>
        </p:nvSpPr>
        <p:spPr>
          <a:xfrm>
            <a:off x="278920" y="1498032"/>
            <a:ext cx="11913080" cy="5359968"/>
          </a:xfrm>
        </p:spPr>
        <p:txBody>
          <a:bodyPr/>
          <a:lstStyle/>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 making such determinations, there shall be taken into consideration the hour on which the individual began to proceed or return; the hour on which the individual was scheduled to arrive for, or on which the individual ceased to perform, such duty; the method of travel performed; the itinerary; the manner in which the travel was performed; and the immediate cause of disability or death. Whenever any claim is filed alleging that the claimant is entitled to benefits by reason of this paragraph, the burden of proof shall be on the claimant.</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For purposes of this section, the term </a:t>
            </a:r>
            <a:r>
              <a:rPr kumimoji="0" lang="en-US" sz="24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covered disease</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means any of the following:</a:t>
            </a:r>
          </a:p>
          <a:p>
            <a:pPr marL="457200" lvl="1" indent="0" defTabSz="685800" fontAlgn="auto">
              <a:spcBef>
                <a:spcPts val="1000"/>
              </a:spcBef>
              <a:spcAft>
                <a:spcPts val="0"/>
              </a:spcAft>
              <a:buNone/>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An acute myocardial infarction.</a:t>
            </a:r>
          </a:p>
          <a:p>
            <a:pPr marL="457200" lvl="1" indent="0" defTabSz="685800" fontAlgn="auto">
              <a:spcBef>
                <a:spcPts val="1000"/>
              </a:spcBef>
              <a:spcAft>
                <a:spcPts val="0"/>
              </a:spcAft>
              <a:buNone/>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(ii) A cardiac arrest.</a:t>
            </a:r>
          </a:p>
          <a:p>
            <a:pPr marL="457200" lvl="1" indent="0" defTabSz="685800" fontAlgn="auto">
              <a:spcBef>
                <a:spcPts val="1000"/>
              </a:spcBef>
              <a:spcAft>
                <a:spcPts val="0"/>
              </a:spcAft>
              <a:buNone/>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(iii) A cerebrovascular accident.</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NOTE: </a:t>
            </a:r>
            <a:r>
              <a:rPr kumimoji="0" lang="en-US" sz="24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(Travel time can be up to 10 days. Sometimes DD 214 will show the number of days, if not we will need to develop to service department.)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236021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ABAD-DA1B-C01C-C0CA-0C9F506F9506}"/>
              </a:ext>
            </a:extLst>
          </p:cNvPr>
          <p:cNvSpPr>
            <a:spLocks noGrp="1"/>
          </p:cNvSpPr>
          <p:nvPr>
            <p:ph type="title"/>
          </p:nvPr>
        </p:nvSpPr>
        <p:spPr>
          <a:xfrm>
            <a:off x="0" y="0"/>
            <a:ext cx="8845236" cy="1222218"/>
          </a:xfrm>
        </p:spPr>
        <p:txBody>
          <a:bodyPr/>
          <a:lstStyle/>
          <a:p>
            <a:r>
              <a:rPr lang="en-US" altLang="en-US" dirty="0">
                <a:latin typeface="Aptos" panose="020B0004020202020204" pitchFamily="34" charset="0"/>
              </a:rPr>
              <a:t>Active Guard Reserve (AGR) and Active</a:t>
            </a:r>
            <a:br>
              <a:rPr lang="en-US" altLang="en-US" dirty="0">
                <a:latin typeface="Aptos" panose="020B0004020202020204" pitchFamily="34" charset="0"/>
              </a:rPr>
            </a:br>
            <a:r>
              <a:rPr lang="en-US" altLang="en-US" dirty="0">
                <a:latin typeface="Aptos" panose="020B0004020202020204" pitchFamily="34" charset="0"/>
              </a:rPr>
              <a:t>Duty Support (ADS)</a:t>
            </a:r>
            <a:endParaRPr lang="en-US" dirty="0"/>
          </a:p>
        </p:txBody>
      </p:sp>
      <p:sp>
        <p:nvSpPr>
          <p:cNvPr id="3" name="Content Placeholder 2">
            <a:extLst>
              <a:ext uri="{FF2B5EF4-FFF2-40B4-BE49-F238E27FC236}">
                <a16:creationId xmlns:a16="http://schemas.microsoft.com/office/drawing/2014/main" id="{770E1121-4755-F5E1-0E23-CCA2F42A42E0}"/>
              </a:ext>
            </a:extLst>
          </p:cNvPr>
          <p:cNvSpPr>
            <a:spLocks noGrp="1"/>
          </p:cNvSpPr>
          <p:nvPr>
            <p:ph idx="1"/>
          </p:nvPr>
        </p:nvSpPr>
        <p:spPr>
          <a:xfrm>
            <a:off x="838200" y="1608342"/>
            <a:ext cx="10515600" cy="4351338"/>
          </a:xfrm>
        </p:spPr>
        <p:txBody>
          <a:bodyPr/>
          <a:lstStyle/>
          <a:p>
            <a:r>
              <a:rPr lang="en-US" altLang="en-US" sz="3200" dirty="0">
                <a:latin typeface="Arial Nova" panose="020B0504020202020204" pitchFamily="34" charset="0"/>
              </a:rPr>
              <a:t>Full time duty for operational support of Reserve or National Guard</a:t>
            </a:r>
          </a:p>
          <a:p>
            <a:r>
              <a:rPr lang="en-US" altLang="en-US" sz="3200" dirty="0">
                <a:latin typeface="Arial Nova" panose="020B0504020202020204" pitchFamily="34" charset="0"/>
              </a:rPr>
              <a:t>AGR service in Reserves is performed under Title 10 and is considered </a:t>
            </a:r>
            <a:r>
              <a:rPr lang="en-US" altLang="en-US" sz="3200" b="1" i="1" dirty="0">
                <a:solidFill>
                  <a:srgbClr val="FF0000"/>
                </a:solidFill>
                <a:latin typeface="Arial Nova" panose="020B0504020202020204" pitchFamily="34" charset="0"/>
              </a:rPr>
              <a:t>active duty</a:t>
            </a:r>
            <a:r>
              <a:rPr lang="en-US" altLang="en-US" sz="3200" dirty="0">
                <a:latin typeface="Arial Nova" panose="020B0504020202020204" pitchFamily="34" charset="0"/>
              </a:rPr>
              <a:t>.  </a:t>
            </a:r>
          </a:p>
          <a:p>
            <a:r>
              <a:rPr lang="en-US" altLang="en-US" sz="3200" dirty="0">
                <a:latin typeface="Arial Nova" panose="020B0504020202020204" pitchFamily="34" charset="0"/>
              </a:rPr>
              <a:t>AGR service in National Guard is performed under Title 32 and is considered </a:t>
            </a:r>
            <a:r>
              <a:rPr lang="en-US" altLang="en-US" sz="3200" b="1" i="1" dirty="0">
                <a:solidFill>
                  <a:srgbClr val="FF0000"/>
                </a:solidFill>
                <a:latin typeface="Arial Nova" panose="020B0504020202020204" pitchFamily="34" charset="0"/>
              </a:rPr>
              <a:t>active duty for training</a:t>
            </a:r>
            <a:endParaRPr lang="en-US" altLang="en-US" sz="3200" dirty="0">
              <a:latin typeface="Arial Nova" panose="020B0504020202020204" pitchFamily="34" charset="0"/>
            </a:endParaRPr>
          </a:p>
          <a:p>
            <a:r>
              <a:rPr lang="en-US" altLang="en-US" sz="3200" dirty="0">
                <a:latin typeface="Arial Nova" panose="020B0504020202020204" pitchFamily="34" charset="0"/>
              </a:rPr>
              <a:t>DD Form 214 will be issued for AGR service. This will be used to determine the kind of service it is.  The VA will have to make determinations and develop as needed if clarification of the kind of duty is listed on the DD 214.</a:t>
            </a:r>
          </a:p>
          <a:p>
            <a:endParaRPr lang="en-US" dirty="0"/>
          </a:p>
        </p:txBody>
      </p:sp>
    </p:spTree>
    <p:extLst>
      <p:ext uri="{BB962C8B-B14F-4D97-AF65-F5344CB8AC3E}">
        <p14:creationId xmlns:p14="http://schemas.microsoft.com/office/powerpoint/2010/main" val="4111512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AE91559-AB0A-DAE8-3CBD-E92A97F42DC2}"/>
              </a:ext>
            </a:extLst>
          </p:cNvPr>
          <p:cNvSpPr>
            <a:spLocks noGrp="1" noChangeArrowheads="1"/>
          </p:cNvSpPr>
          <p:nvPr>
            <p:ph type="title"/>
          </p:nvPr>
        </p:nvSpPr>
        <p:spPr bwMode="auto">
          <a:xfrm>
            <a:off x="0" y="568349"/>
            <a:ext cx="5150412" cy="662574"/>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State Active Duty</a:t>
            </a:r>
          </a:p>
        </p:txBody>
      </p:sp>
      <p:sp>
        <p:nvSpPr>
          <p:cNvPr id="18435" name="Rectangle 3">
            <a:extLst>
              <a:ext uri="{FF2B5EF4-FFF2-40B4-BE49-F238E27FC236}">
                <a16:creationId xmlns:a16="http://schemas.microsoft.com/office/drawing/2014/main" id="{E93F2B8E-B901-5DA3-C24A-255490DA8796}"/>
              </a:ext>
            </a:extLst>
          </p:cNvPr>
          <p:cNvSpPr>
            <a:spLocks noGrp="1" noChangeArrowheads="1"/>
          </p:cNvSpPr>
          <p:nvPr>
            <p:ph type="body" idx="1"/>
          </p:nvPr>
        </p:nvSpPr>
        <p:spPr bwMode="auto">
          <a:xfrm>
            <a:off x="134926" y="1644991"/>
            <a:ext cx="11922148" cy="495421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sz="2600" dirty="0">
                <a:latin typeface="Arial" panose="020B0604020202020204" pitchFamily="34" charset="0"/>
                <a:cs typeface="Arial" panose="020B0604020202020204" pitchFamily="34" charset="0"/>
              </a:rPr>
              <a:t>State or territory’s governor activates National Guard members for State Active Duty such as in response to natural or man-made disaster</a:t>
            </a:r>
          </a:p>
          <a:p>
            <a:r>
              <a:rPr lang="en-US" sz="2600" kern="0" dirty="0">
                <a:latin typeface="Arial" panose="020B0604020202020204" pitchFamily="34" charset="0"/>
                <a:ea typeface="Calibri" panose="020F0502020204030204" pitchFamily="34" charset="0"/>
                <a:cs typeface="Arial" panose="020B0604020202020204" pitchFamily="34" charset="0"/>
              </a:rPr>
              <a:t>If ordered by the governor only for state duties (paid by the state) is </a:t>
            </a:r>
            <a:r>
              <a:rPr lang="en-US" sz="2600" b="1" kern="0" dirty="0">
                <a:solidFill>
                  <a:srgbClr val="FF0000"/>
                </a:solidFill>
                <a:latin typeface="Arial" panose="020B0604020202020204" pitchFamily="34" charset="0"/>
                <a:ea typeface="Calibri" panose="020F0502020204030204" pitchFamily="34" charset="0"/>
                <a:cs typeface="Arial" panose="020B0604020202020204" pitchFamily="34" charset="0"/>
              </a:rPr>
              <a:t>NOT </a:t>
            </a:r>
            <a:r>
              <a:rPr lang="en-US" sz="2600" kern="0" dirty="0">
                <a:latin typeface="Arial" panose="020B0604020202020204" pitchFamily="34" charset="0"/>
                <a:ea typeface="Calibri" panose="020F0502020204030204" pitchFamily="34" charset="0"/>
                <a:cs typeface="Arial" panose="020B0604020202020204" pitchFamily="34" charset="0"/>
              </a:rPr>
              <a:t>considered </a:t>
            </a:r>
            <a:r>
              <a:rPr lang="en-US" sz="2600" b="1" kern="0" dirty="0">
                <a:solidFill>
                  <a:srgbClr val="FF0000"/>
                </a:solidFill>
                <a:latin typeface="Arial" panose="020B0604020202020204" pitchFamily="34" charset="0"/>
                <a:ea typeface="Calibri" panose="020F0502020204030204" pitchFamily="34" charset="0"/>
                <a:cs typeface="Arial" panose="020B0604020202020204" pitchFamily="34" charset="0"/>
              </a:rPr>
              <a:t>ACDUTRA</a:t>
            </a:r>
            <a:r>
              <a:rPr lang="en-US" sz="2600" kern="0" dirty="0">
                <a:latin typeface="Arial" panose="020B0604020202020204" pitchFamily="34" charset="0"/>
                <a:ea typeface="Calibri" panose="020F0502020204030204" pitchFamily="34" charset="0"/>
                <a:cs typeface="Arial" panose="020B0604020202020204" pitchFamily="34" charset="0"/>
              </a:rPr>
              <a:t> or </a:t>
            </a:r>
            <a:r>
              <a:rPr lang="en-US" sz="2600" b="1" kern="0" dirty="0">
                <a:solidFill>
                  <a:srgbClr val="FF0000"/>
                </a:solidFill>
                <a:latin typeface="Arial" panose="020B0604020202020204" pitchFamily="34" charset="0"/>
                <a:ea typeface="Calibri" panose="020F0502020204030204" pitchFamily="34" charset="0"/>
                <a:cs typeface="Arial" panose="020B0604020202020204" pitchFamily="34" charset="0"/>
              </a:rPr>
              <a:t>Active Service</a:t>
            </a:r>
            <a:endParaRPr lang="en-US" sz="2600" b="1"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r>
              <a:rPr lang="en-US" altLang="en-US" sz="2600" dirty="0">
                <a:latin typeface="Arial" panose="020B0604020202020204" pitchFamily="34" charset="0"/>
                <a:cs typeface="Arial" panose="020B0604020202020204" pitchFamily="34" charset="0"/>
              </a:rPr>
              <a:t>State Active Duty based on state law </a:t>
            </a:r>
            <a:r>
              <a:rPr lang="en-US" altLang="en-US" sz="2600" dirty="0">
                <a:solidFill>
                  <a:srgbClr val="FF0000"/>
                </a:solidFill>
                <a:latin typeface="Arial" panose="020B0604020202020204" pitchFamily="34" charset="0"/>
                <a:cs typeface="Arial" panose="020B0604020202020204" pitchFamily="34" charset="0"/>
              </a:rPr>
              <a:t>does not qualify as “active </a:t>
            </a:r>
            <a:r>
              <a:rPr lang="en-US" altLang="en-US" sz="2600" b="1" dirty="0">
                <a:solidFill>
                  <a:srgbClr val="FF0000"/>
                </a:solidFill>
                <a:latin typeface="Arial" panose="020B0604020202020204" pitchFamily="34" charset="0"/>
                <a:cs typeface="Arial" panose="020B0604020202020204" pitchFamily="34" charset="0"/>
              </a:rPr>
              <a:t>service”</a:t>
            </a:r>
            <a:r>
              <a:rPr lang="en-US" altLang="en-US" sz="2600" dirty="0">
                <a:latin typeface="Arial" panose="020B0604020202020204" pitchFamily="34" charset="0"/>
                <a:cs typeface="Arial" panose="020B0604020202020204" pitchFamily="34" charset="0"/>
              </a:rPr>
              <a:t> for VA benefits</a:t>
            </a:r>
          </a:p>
          <a:p>
            <a:r>
              <a:rPr lang="en-US" altLang="en-US" sz="2600" dirty="0">
                <a:latin typeface="Arial" panose="020B0604020202020204" pitchFamily="34" charset="0"/>
                <a:cs typeface="Arial" panose="020B0604020202020204" pitchFamily="34" charset="0"/>
              </a:rPr>
              <a:t>NG members on State Active Duty paid with state funds as opposed to Federal funds</a:t>
            </a:r>
          </a:p>
          <a:p>
            <a:r>
              <a:rPr lang="en-US" sz="2600" kern="0" dirty="0">
                <a:latin typeface="Arial" panose="020B0604020202020204" pitchFamily="34" charset="0"/>
                <a:ea typeface="Calibri" panose="020F0502020204030204" pitchFamily="34" charset="0"/>
                <a:cs typeface="Arial" panose="020B0604020202020204" pitchFamily="34" charset="0"/>
              </a:rPr>
              <a:t>Title 32 If ordered by executive order of the president, but initiated by the state</a:t>
            </a:r>
            <a:r>
              <a:rPr lang="en-US" sz="2600" b="1" kern="0" dirty="0">
                <a:latin typeface="Arial" panose="020B0604020202020204" pitchFamily="34" charset="0"/>
                <a:ea typeface="Calibri" panose="020F0502020204030204" pitchFamily="34" charset="0"/>
                <a:cs typeface="Arial" panose="020B0604020202020204" pitchFamily="34" charset="0"/>
              </a:rPr>
              <a:t>, it is </a:t>
            </a:r>
            <a:r>
              <a:rPr lang="en-US" sz="2600" b="1" kern="0" dirty="0">
                <a:solidFill>
                  <a:srgbClr val="FF0000"/>
                </a:solidFill>
                <a:latin typeface="Arial" panose="020B0604020202020204" pitchFamily="34" charset="0"/>
                <a:ea typeface="Calibri" panose="020F0502020204030204" pitchFamily="34" charset="0"/>
                <a:cs typeface="Arial" panose="020B0604020202020204" pitchFamily="34" charset="0"/>
              </a:rPr>
              <a:t>ACDUTRA</a:t>
            </a:r>
            <a:r>
              <a:rPr lang="en-US" sz="2600" b="1" kern="0" dirty="0">
                <a:latin typeface="Arial" panose="020B0604020202020204" pitchFamily="34" charset="0"/>
                <a:ea typeface="Calibri" panose="020F0502020204030204" pitchFamily="34" charset="0"/>
                <a:cs typeface="Arial" panose="020B0604020202020204" pitchFamily="34" charset="0"/>
              </a:rPr>
              <a:t> </a:t>
            </a:r>
            <a:r>
              <a:rPr lang="en-US" sz="2600" kern="0" dirty="0">
                <a:latin typeface="Arial" panose="020B0604020202020204" pitchFamily="34" charset="0"/>
                <a:ea typeface="Calibri" panose="020F0502020204030204" pitchFamily="34" charset="0"/>
                <a:cs typeface="Arial" panose="020B0604020202020204" pitchFamily="34" charset="0"/>
              </a:rPr>
              <a:t>as it is full time duty –– example: Hurricane Katrina, in support of Border Patrol, if requested by the Secretary of Defense.</a:t>
            </a:r>
            <a:endParaRPr lang="en-US" sz="26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sz="2800" dirty="0">
              <a:latin typeface="Arial Nova" panose="020B0504020202020204" pitchFamily="34" charset="0"/>
            </a:endParaRPr>
          </a:p>
          <a:p>
            <a:endParaRPr lang="en-US"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D3E9BCFF-91AC-3C47-935D-1B1CFE27C633}"/>
              </a:ext>
            </a:extLst>
          </p:cNvPr>
          <p:cNvSpPr>
            <a:spLocks noGrp="1" noChangeArrowheads="1"/>
          </p:cNvSpPr>
          <p:nvPr>
            <p:ph type="title"/>
          </p:nvPr>
        </p:nvSpPr>
        <p:spPr bwMode="auto">
          <a:xfrm>
            <a:off x="0" y="585189"/>
            <a:ext cx="6029864" cy="665641"/>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Dual Status Technician</a:t>
            </a:r>
          </a:p>
        </p:txBody>
      </p:sp>
      <p:sp>
        <p:nvSpPr>
          <p:cNvPr id="168963" name="Rectangle 3">
            <a:extLst>
              <a:ext uri="{FF2B5EF4-FFF2-40B4-BE49-F238E27FC236}">
                <a16:creationId xmlns:a16="http://schemas.microsoft.com/office/drawing/2014/main" id="{93A7C18B-FDE4-405B-001E-7CC21A7C70FA}"/>
              </a:ext>
            </a:extLst>
          </p:cNvPr>
          <p:cNvSpPr>
            <a:spLocks noGrp="1" noChangeArrowheads="1"/>
          </p:cNvSpPr>
          <p:nvPr>
            <p:ph type="body" idx="1"/>
          </p:nvPr>
        </p:nvSpPr>
        <p:spPr bwMode="auto">
          <a:xfrm>
            <a:off x="286289" y="1357582"/>
            <a:ext cx="11487150" cy="512948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Military technicians are civilian employees of Department of Army or Air Force who are required to maintain membership in NG or Reserves in order to retain employment</a:t>
            </a:r>
          </a:p>
          <a:p>
            <a:pPr marL="0" marR="0" lvl="0" indent="0" algn="l" defTabSz="914400" rtl="0" eaLnBrk="1" fontAlgn="base" latinLnBrk="0" hangingPunct="1">
              <a:lnSpc>
                <a:spcPct val="90000"/>
              </a:lnSpc>
              <a:spcBef>
                <a:spcPts val="1000"/>
              </a:spcBef>
              <a:spcAft>
                <a:spcPct val="0"/>
              </a:spcAft>
              <a:buClrTx/>
              <a:buSzTx/>
              <a:buNone/>
              <a:tabLst/>
              <a:defRPr/>
            </a:pPr>
            <a:endPar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nSpc>
                <a:spcPct val="80000"/>
              </a:lnSpc>
            </a:pPr>
            <a:r>
              <a:rPr lang="en-US" altLang="en-US" sz="2800" dirty="0">
                <a:latin typeface="Arial" panose="020B0604020202020204" pitchFamily="34" charset="0"/>
                <a:cs typeface="Arial" panose="020B0604020202020204" pitchFamily="34" charset="0"/>
              </a:rPr>
              <a:t>Technicians wear uniform or Reserve/National Guard</a:t>
            </a:r>
          </a:p>
          <a:p>
            <a:pPr marL="0" indent="0">
              <a:lnSpc>
                <a:spcPct val="80000"/>
              </a:lnSpc>
              <a:buNone/>
            </a:pPr>
            <a:endParaRPr lang="en-US" altLang="en-US" sz="800" dirty="0">
              <a:latin typeface="Arial" panose="020B0604020202020204" pitchFamily="34" charset="0"/>
              <a:cs typeface="Arial" panose="020B0604020202020204" pitchFamily="34" charset="0"/>
            </a:endParaRPr>
          </a:p>
          <a:p>
            <a:pPr>
              <a:lnSpc>
                <a:spcPct val="80000"/>
              </a:lnSpc>
            </a:pPr>
            <a:r>
              <a:rPr lang="en-US" altLang="en-US" sz="2800" dirty="0">
                <a:latin typeface="Arial" panose="020B0604020202020204" pitchFamily="34" charset="0"/>
                <a:cs typeface="Arial" panose="020B0604020202020204" pitchFamily="34" charset="0"/>
              </a:rPr>
              <a:t>Technician status NOT reflected in military records and not type of qualifying service</a:t>
            </a:r>
          </a:p>
          <a:p>
            <a:pPr marL="0" indent="0">
              <a:lnSpc>
                <a:spcPct val="80000"/>
              </a:lnSpc>
              <a:buNone/>
            </a:pPr>
            <a:endParaRPr lang="en-US" altLang="en-US" sz="800" dirty="0">
              <a:latin typeface="Arial" panose="020B0604020202020204" pitchFamily="34" charset="0"/>
              <a:cs typeface="Arial" panose="020B0604020202020204" pitchFamily="34" charset="0"/>
            </a:endParaRPr>
          </a:p>
          <a:p>
            <a:pPr>
              <a:lnSpc>
                <a:spcPct val="80000"/>
              </a:lnSpc>
            </a:pPr>
            <a:r>
              <a:rPr lang="en-US" altLang="en-US" sz="2800" dirty="0">
                <a:latin typeface="Arial" panose="020B0604020202020204" pitchFamily="34" charset="0"/>
                <a:cs typeface="Arial" panose="020B0604020202020204" pitchFamily="34" charset="0"/>
              </a:rPr>
              <a:t>Disease/injuries incurred during non-</a:t>
            </a:r>
            <a:r>
              <a:rPr lang="en-US" altLang="en-US" sz="2800" b="1" dirty="0">
                <a:solidFill>
                  <a:srgbClr val="FF0000"/>
                </a:solidFill>
                <a:latin typeface="Arial" panose="020B0604020202020204" pitchFamily="34" charset="0"/>
                <a:cs typeface="Arial" panose="020B0604020202020204" pitchFamily="34" charset="0"/>
              </a:rPr>
              <a:t>ACDUTRA </a:t>
            </a:r>
            <a:r>
              <a:rPr lang="en-US" altLang="en-US" sz="2800" dirty="0">
                <a:latin typeface="Arial" panose="020B0604020202020204" pitchFamily="34" charset="0"/>
                <a:cs typeface="Arial" panose="020B0604020202020204" pitchFamily="34" charset="0"/>
              </a:rPr>
              <a:t>or non-</a:t>
            </a:r>
            <a:r>
              <a:rPr lang="en-US" altLang="en-US" sz="2800" b="1" dirty="0">
                <a:solidFill>
                  <a:srgbClr val="FF0000"/>
                </a:solidFill>
                <a:latin typeface="Arial" panose="020B0604020202020204" pitchFamily="34" charset="0"/>
                <a:cs typeface="Arial" panose="020B0604020202020204" pitchFamily="34" charset="0"/>
              </a:rPr>
              <a:t>INACDUTRA</a:t>
            </a:r>
            <a:r>
              <a:rPr lang="en-US" altLang="en-US" sz="2800" dirty="0">
                <a:latin typeface="Arial" panose="020B0604020202020204" pitchFamily="34" charset="0"/>
                <a:cs typeface="Arial" panose="020B0604020202020204" pitchFamily="34" charset="0"/>
              </a:rPr>
              <a:t> Title 5 employments periods </a:t>
            </a:r>
            <a:r>
              <a:rPr lang="en-US" altLang="en-US" sz="2800" b="1" i="1" u="sng" dirty="0">
                <a:latin typeface="Arial" panose="020B0604020202020204" pitchFamily="34" charset="0"/>
                <a:cs typeface="Arial" panose="020B0604020202020204" pitchFamily="34" charset="0"/>
              </a:rPr>
              <a:t>NOT</a:t>
            </a:r>
            <a:r>
              <a:rPr lang="en-US" altLang="en-US" sz="2800" dirty="0">
                <a:latin typeface="Arial" panose="020B0604020202020204" pitchFamily="34" charset="0"/>
                <a:cs typeface="Arial" panose="020B0604020202020204" pitchFamily="34" charset="0"/>
              </a:rPr>
              <a:t> entitled to VA benefits</a:t>
            </a:r>
          </a:p>
          <a:p>
            <a:pPr>
              <a:lnSpc>
                <a:spcPct val="80000"/>
              </a:lnSpc>
            </a:pPr>
            <a:endParaRPr lang="en-US" altLang="en-US" sz="800" dirty="0">
              <a:latin typeface="Arial" panose="020B0604020202020204" pitchFamily="34" charset="0"/>
              <a:cs typeface="Arial" panose="020B0604020202020204" pitchFamily="34" charset="0"/>
            </a:endParaRPr>
          </a:p>
          <a:p>
            <a:pPr>
              <a:lnSpc>
                <a:spcPct val="80000"/>
              </a:lnSpc>
            </a:pPr>
            <a:r>
              <a:rPr lang="en-US" altLang="en-US" sz="2800" dirty="0">
                <a:latin typeface="Arial" panose="020B0604020202020204" pitchFamily="34" charset="0"/>
                <a:cs typeface="Arial" panose="020B0604020202020204" pitchFamily="34" charset="0"/>
              </a:rPr>
              <a:t>Also perform monthly </a:t>
            </a:r>
            <a:r>
              <a:rPr lang="en-US" altLang="en-US" sz="2800" b="1" dirty="0">
                <a:solidFill>
                  <a:srgbClr val="FF0000"/>
                </a:solidFill>
                <a:latin typeface="Arial" panose="020B0604020202020204" pitchFamily="34" charset="0"/>
                <a:cs typeface="Arial" panose="020B0604020202020204" pitchFamily="34" charset="0"/>
              </a:rPr>
              <a:t>INACDUTRA</a:t>
            </a:r>
            <a:r>
              <a:rPr lang="en-US" altLang="en-US" sz="2800" dirty="0">
                <a:latin typeface="Arial" panose="020B0604020202020204" pitchFamily="34" charset="0"/>
                <a:cs typeface="Arial" panose="020B0604020202020204" pitchFamily="34" charset="0"/>
              </a:rPr>
              <a:t> drill weekends and 15-day </a:t>
            </a:r>
            <a:r>
              <a:rPr lang="en-US" altLang="en-US" sz="2800" b="1" dirty="0">
                <a:solidFill>
                  <a:srgbClr val="FF0000"/>
                </a:solidFill>
                <a:latin typeface="Arial" panose="020B0604020202020204" pitchFamily="34" charset="0"/>
                <a:cs typeface="Arial" panose="020B0604020202020204" pitchFamily="34" charset="0"/>
              </a:rPr>
              <a:t>ACDUTRA</a:t>
            </a:r>
            <a:r>
              <a:rPr lang="en-US" altLang="en-US" sz="2800" dirty="0">
                <a:latin typeface="Arial" panose="020B0604020202020204" pitchFamily="34" charset="0"/>
                <a:cs typeface="Arial" panose="020B0604020202020204" pitchFamily="34" charset="0"/>
              </a:rPr>
              <a:t> annual training and other service as directed</a:t>
            </a:r>
          </a:p>
          <a:p>
            <a:pPr>
              <a:lnSpc>
                <a:spcPct val="80000"/>
              </a:lnSpc>
            </a:pPr>
            <a:endParaRPr lang="en-US" altLang="en-US" sz="2800" dirty="0">
              <a:latin typeface="Arial Nova" panose="020B05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EE26E-691C-1597-1F48-CB883855BC2E}"/>
              </a:ext>
            </a:extLst>
          </p:cNvPr>
          <p:cNvSpPr>
            <a:spLocks noGrp="1"/>
          </p:cNvSpPr>
          <p:nvPr>
            <p:ph type="title"/>
          </p:nvPr>
        </p:nvSpPr>
        <p:spPr>
          <a:xfrm>
            <a:off x="0" y="586356"/>
            <a:ext cx="5181600" cy="647221"/>
          </a:xfrm>
        </p:spPr>
        <p:txBody>
          <a:bodyPr>
            <a:normAutofit/>
          </a:bodyPr>
          <a:lstStyle/>
          <a:p>
            <a:r>
              <a:rPr lang="en-US" dirty="0">
                <a:latin typeface="Arial" panose="020B0604020202020204" pitchFamily="34" charset="0"/>
                <a:cs typeface="Arial" panose="020B0604020202020204" pitchFamily="34" charset="0"/>
              </a:rPr>
              <a:t>What’s My Service?</a:t>
            </a:r>
          </a:p>
        </p:txBody>
      </p:sp>
      <p:sp>
        <p:nvSpPr>
          <p:cNvPr id="3" name="Content Placeholder 2">
            <a:extLst>
              <a:ext uri="{FF2B5EF4-FFF2-40B4-BE49-F238E27FC236}">
                <a16:creationId xmlns:a16="http://schemas.microsoft.com/office/drawing/2014/main" id="{657AC901-22F7-9245-F9C9-11F091B1EED1}"/>
              </a:ext>
            </a:extLst>
          </p:cNvPr>
          <p:cNvSpPr>
            <a:spLocks noGrp="1"/>
          </p:cNvSpPr>
          <p:nvPr>
            <p:ph sz="half" idx="1"/>
          </p:nvPr>
        </p:nvSpPr>
        <p:spPr>
          <a:xfrm>
            <a:off x="333375" y="1825625"/>
            <a:ext cx="5181600" cy="4351338"/>
          </a:xfrm>
        </p:spPr>
        <p:txBody>
          <a:bodyPr>
            <a:normAutofit/>
          </a:bodyPr>
          <a:lstStyle/>
          <a:p>
            <a:pPr marL="0" indent="0">
              <a:buNone/>
            </a:pPr>
            <a:r>
              <a:rPr lang="en-US" dirty="0">
                <a:latin typeface="Arial" panose="020B0604020202020204" pitchFamily="34" charset="0"/>
                <a:cs typeface="Arial" panose="020B0604020202020204" pitchFamily="34" charset="0"/>
              </a:rPr>
              <a:t>I was attending my required weekend drill for the Army National Guard. </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INACDUTRA, Inactive Duty for Training</a:t>
            </a:r>
          </a:p>
          <a:p>
            <a:pPr marL="0" indent="0">
              <a:buNone/>
            </a:pPr>
            <a:endParaRPr lang="en-US" dirty="0"/>
          </a:p>
        </p:txBody>
      </p:sp>
      <p:pic>
        <p:nvPicPr>
          <p:cNvPr id="5" name="Picture 4" descr="A group of people running&#10;&#10;Description automatically generated">
            <a:extLst>
              <a:ext uri="{FF2B5EF4-FFF2-40B4-BE49-F238E27FC236}">
                <a16:creationId xmlns:a16="http://schemas.microsoft.com/office/drawing/2014/main" id="{6B867E33-2216-1AE3-CFD3-1944689CDFC3}"/>
              </a:ext>
            </a:extLst>
          </p:cNvPr>
          <p:cNvPicPr>
            <a:picLocks noChangeAspect="1"/>
          </p:cNvPicPr>
          <p:nvPr/>
        </p:nvPicPr>
        <p:blipFill>
          <a:blip r:embed="rId2"/>
          <a:srcRect b="16023"/>
          <a:stretch/>
        </p:blipFill>
        <p:spPr>
          <a:xfrm>
            <a:off x="6172199" y="1401689"/>
            <a:ext cx="5686425" cy="4775274"/>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C9434AC-E935-FE86-6FAF-9CBEBF9A15C6}"/>
                  </a:ext>
                </a:extLst>
              </p14:cNvPr>
              <p14:cNvContentPartPr/>
              <p14:nvPr/>
            </p14:nvContentPartPr>
            <p14:xfrm>
              <a:off x="9976237" y="5451157"/>
              <a:ext cx="360" cy="360"/>
            </p14:xfrm>
          </p:contentPart>
        </mc:Choice>
        <mc:Fallback xmlns="">
          <p:pic>
            <p:nvPicPr>
              <p:cNvPr id="4" name="Ink 3">
                <a:extLst>
                  <a:ext uri="{FF2B5EF4-FFF2-40B4-BE49-F238E27FC236}">
                    <a16:creationId xmlns:a16="http://schemas.microsoft.com/office/drawing/2014/main" id="{FC9434AC-E935-FE86-6FAF-9CBEBF9A15C6}"/>
                  </a:ext>
                </a:extLst>
              </p:cNvPr>
              <p:cNvPicPr/>
              <p:nvPr/>
            </p:nvPicPr>
            <p:blipFill>
              <a:blip r:embed="rId4"/>
              <a:stretch>
                <a:fillRect/>
              </a:stretch>
            </p:blipFill>
            <p:spPr>
              <a:xfrm>
                <a:off x="9970117" y="5448097"/>
                <a:ext cx="12600" cy="6480"/>
              </a:xfrm>
              <a:prstGeom prst="rect">
                <a:avLst/>
              </a:prstGeom>
            </p:spPr>
          </p:pic>
        </mc:Fallback>
      </mc:AlternateContent>
    </p:spTree>
    <p:extLst>
      <p:ext uri="{BB962C8B-B14F-4D97-AF65-F5344CB8AC3E}">
        <p14:creationId xmlns:p14="http://schemas.microsoft.com/office/powerpoint/2010/main" val="170149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military uniforms running&#10;&#10;Description automatically generated">
            <a:extLst>
              <a:ext uri="{FF2B5EF4-FFF2-40B4-BE49-F238E27FC236}">
                <a16:creationId xmlns:a16="http://schemas.microsoft.com/office/drawing/2014/main" id="{D6133D8C-F536-25EF-0302-30DBC08FF665}"/>
              </a:ext>
            </a:extLst>
          </p:cNvPr>
          <p:cNvPicPr>
            <a:picLocks noChangeAspect="1"/>
          </p:cNvPicPr>
          <p:nvPr/>
        </p:nvPicPr>
        <p:blipFill>
          <a:blip r:embed="rId2"/>
          <a:srcRect b="15813"/>
          <a:stretch/>
        </p:blipFill>
        <p:spPr>
          <a:xfrm>
            <a:off x="484517" y="1765240"/>
            <a:ext cx="5181600" cy="4351338"/>
          </a:xfrm>
          <a:prstGeom prst="rect">
            <a:avLst/>
          </a:prstGeom>
          <a:noFill/>
        </p:spPr>
      </p:pic>
      <p:sp>
        <p:nvSpPr>
          <p:cNvPr id="6" name="Content Placeholder 5">
            <a:extLst>
              <a:ext uri="{FF2B5EF4-FFF2-40B4-BE49-F238E27FC236}">
                <a16:creationId xmlns:a16="http://schemas.microsoft.com/office/drawing/2014/main" id="{8CA13773-43F2-45D9-5AC5-388F7CC0CCF6}"/>
              </a:ext>
            </a:extLst>
          </p:cNvPr>
          <p:cNvSpPr>
            <a:spLocks noGrp="1"/>
          </p:cNvSpPr>
          <p:nvPr>
            <p:ph sz="half" idx="2"/>
          </p:nvPr>
        </p:nvSpPr>
        <p:spPr>
          <a:xfrm>
            <a:off x="6172200" y="1825625"/>
            <a:ext cx="5181600" cy="4351338"/>
          </a:xfrm>
        </p:spPr>
        <p:txBody>
          <a:bodyPr>
            <a:normAutofit/>
          </a:bodyPr>
          <a:lstStyle/>
          <a:p>
            <a:pPr marL="0" indent="0">
              <a:buNone/>
            </a:pPr>
            <a:r>
              <a:rPr lang="en-US" dirty="0">
                <a:latin typeface="Arial" panose="020B0604020202020204" pitchFamily="34" charset="0"/>
                <a:cs typeface="Arial" panose="020B0604020202020204" pitchFamily="34" charset="0"/>
              </a:rPr>
              <a:t>Here is a picture of me on the obstacle course when I was attending my basic training for the Army Reserve.</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ACDUTRA – Active Duty for Training</a:t>
            </a:r>
          </a:p>
        </p:txBody>
      </p:sp>
      <p:sp>
        <p:nvSpPr>
          <p:cNvPr id="8" name="Arrow: Down 7">
            <a:extLst>
              <a:ext uri="{FF2B5EF4-FFF2-40B4-BE49-F238E27FC236}">
                <a16:creationId xmlns:a16="http://schemas.microsoft.com/office/drawing/2014/main" id="{7D6D8D5B-1227-D3D4-3D19-CAE6494C83F4}"/>
              </a:ext>
            </a:extLst>
          </p:cNvPr>
          <p:cNvSpPr/>
          <p:nvPr/>
        </p:nvSpPr>
        <p:spPr bwMode="auto">
          <a:xfrm rot="18854681">
            <a:off x="1781761" y="1237171"/>
            <a:ext cx="1076325" cy="1325563"/>
          </a:xfrm>
          <a:prstGeom prst="down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C0A9ACF-AC13-C165-00C1-6161DD26E76B}"/>
              </a:ext>
            </a:extLst>
          </p:cNvPr>
          <p:cNvSpPr>
            <a:spLocks noGrp="1"/>
          </p:cNvSpPr>
          <p:nvPr>
            <p:ph type="title"/>
          </p:nvPr>
        </p:nvSpPr>
        <p:spPr>
          <a:xfrm>
            <a:off x="0" y="586356"/>
            <a:ext cx="5181600" cy="647221"/>
          </a:xfrm>
        </p:spPr>
        <p:txBody>
          <a:bodyPr>
            <a:normAutofit/>
          </a:bodyPr>
          <a:lstStyle/>
          <a:p>
            <a:r>
              <a:rPr lang="en-US" dirty="0">
                <a:latin typeface="Arial" panose="020B0604020202020204" pitchFamily="34" charset="0"/>
                <a:cs typeface="Arial" panose="020B0604020202020204" pitchFamily="34" charset="0"/>
              </a:rPr>
              <a:t>What’s My Service?</a:t>
            </a:r>
          </a:p>
        </p:txBody>
      </p:sp>
    </p:spTree>
    <p:extLst>
      <p:ext uri="{BB962C8B-B14F-4D97-AF65-F5344CB8AC3E}">
        <p14:creationId xmlns:p14="http://schemas.microsoft.com/office/powerpoint/2010/main" val="235747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8501E-6101-16F6-551F-05BF0B7271C8}"/>
              </a:ext>
            </a:extLst>
          </p:cNvPr>
          <p:cNvSpPr>
            <a:spLocks noGrp="1"/>
          </p:cNvSpPr>
          <p:nvPr>
            <p:ph sz="half" idx="1"/>
          </p:nvPr>
        </p:nvSpPr>
        <p:spPr>
          <a:xfrm>
            <a:off x="190501" y="1651778"/>
            <a:ext cx="5829300" cy="4852988"/>
          </a:xfrm>
        </p:spPr>
        <p:txBody>
          <a:bodyPr>
            <a:normAutofit/>
          </a:bodyPr>
          <a:lstStyle/>
          <a:p>
            <a:pPr marL="0" indent="0">
              <a:buNone/>
            </a:pPr>
            <a:r>
              <a:rPr lang="en-US" dirty="0">
                <a:latin typeface="Arial Nova" panose="020B0504020202020204" pitchFamily="34" charset="0"/>
              </a:rPr>
              <a:t>Here I am in Iraq with my Marine Corp reserve unit. We were deployed in June 2003.  </a:t>
            </a:r>
          </a:p>
          <a:p>
            <a:pPr marL="0" indent="0">
              <a:buNone/>
            </a:pPr>
            <a:endParaRPr lang="en-US" dirty="0">
              <a:latin typeface="Arial Nova" panose="020B0504020202020204" pitchFamily="34" charset="0"/>
            </a:endParaRPr>
          </a:p>
          <a:p>
            <a:pPr marL="0" indent="0">
              <a:buNone/>
            </a:pPr>
            <a:r>
              <a:rPr lang="en-US" dirty="0">
                <a:latin typeface="Arial Nova" panose="020B0504020202020204" pitchFamily="34" charset="0"/>
              </a:rPr>
              <a:t>Active Duty</a:t>
            </a:r>
          </a:p>
        </p:txBody>
      </p:sp>
      <p:pic>
        <p:nvPicPr>
          <p:cNvPr id="4" name="Picture 3">
            <a:extLst>
              <a:ext uri="{FF2B5EF4-FFF2-40B4-BE49-F238E27FC236}">
                <a16:creationId xmlns:a16="http://schemas.microsoft.com/office/drawing/2014/main" id="{57062580-31D9-B25F-CB97-B1B5809B8925}"/>
              </a:ext>
            </a:extLst>
          </p:cNvPr>
          <p:cNvPicPr>
            <a:picLocks noChangeAspect="1"/>
          </p:cNvPicPr>
          <p:nvPr/>
        </p:nvPicPr>
        <p:blipFill>
          <a:blip r:embed="rId2"/>
          <a:srcRect t="15831" b="193"/>
          <a:stretch/>
        </p:blipFill>
        <p:spPr>
          <a:xfrm>
            <a:off x="6631556" y="1923266"/>
            <a:ext cx="5369943" cy="4509502"/>
          </a:xfrm>
          <a:prstGeom prst="rect">
            <a:avLst/>
          </a:prstGeom>
          <a:noFill/>
        </p:spPr>
      </p:pic>
      <p:sp>
        <p:nvSpPr>
          <p:cNvPr id="5" name="Arrow: Down 4">
            <a:extLst>
              <a:ext uri="{FF2B5EF4-FFF2-40B4-BE49-F238E27FC236}">
                <a16:creationId xmlns:a16="http://schemas.microsoft.com/office/drawing/2014/main" id="{EA39860C-8DD8-49C3-4FE6-8D7533EFAF50}"/>
              </a:ext>
            </a:extLst>
          </p:cNvPr>
          <p:cNvSpPr/>
          <p:nvPr/>
        </p:nvSpPr>
        <p:spPr bwMode="auto">
          <a:xfrm rot="1055695">
            <a:off x="10190899" y="1308418"/>
            <a:ext cx="669985" cy="1129528"/>
          </a:xfrm>
          <a:prstGeom prst="down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5F1D5AD-DFDF-D744-7CC1-4C5561F4337D}"/>
              </a:ext>
            </a:extLst>
          </p:cNvPr>
          <p:cNvSpPr>
            <a:spLocks noGrp="1"/>
          </p:cNvSpPr>
          <p:nvPr>
            <p:ph type="title"/>
          </p:nvPr>
        </p:nvSpPr>
        <p:spPr>
          <a:xfrm>
            <a:off x="0" y="586356"/>
            <a:ext cx="5181600" cy="647221"/>
          </a:xfrm>
        </p:spPr>
        <p:txBody>
          <a:bodyPr>
            <a:normAutofit/>
          </a:bodyPr>
          <a:lstStyle/>
          <a:p>
            <a:r>
              <a:rPr lang="en-US" dirty="0">
                <a:latin typeface="Arial" panose="020B0604020202020204" pitchFamily="34" charset="0"/>
                <a:cs typeface="Arial" panose="020B0604020202020204" pitchFamily="34" charset="0"/>
              </a:rPr>
              <a:t>What’s My Service?</a:t>
            </a:r>
          </a:p>
        </p:txBody>
      </p:sp>
    </p:spTree>
    <p:extLst>
      <p:ext uri="{BB962C8B-B14F-4D97-AF65-F5344CB8AC3E}">
        <p14:creationId xmlns:p14="http://schemas.microsoft.com/office/powerpoint/2010/main" val="28030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0BF553-CD3A-04B5-070A-61CE47EB5F48}"/>
              </a:ext>
            </a:extLst>
          </p:cNvPr>
          <p:cNvPicPr>
            <a:picLocks noChangeAspect="1"/>
          </p:cNvPicPr>
          <p:nvPr/>
        </p:nvPicPr>
        <p:blipFill>
          <a:blip r:embed="rId2"/>
          <a:srcRect l="4295" r="6795"/>
          <a:stretch/>
        </p:blipFill>
        <p:spPr>
          <a:xfrm>
            <a:off x="0" y="1272608"/>
            <a:ext cx="4965941" cy="5585392"/>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2D56B70F-8518-0159-8AD3-D8B3527EFA19}"/>
              </a:ext>
            </a:extLst>
          </p:cNvPr>
          <p:cNvSpPr>
            <a:spLocks noGrp="1"/>
          </p:cNvSpPr>
          <p:nvPr>
            <p:ph idx="1"/>
          </p:nvPr>
        </p:nvSpPr>
        <p:spPr>
          <a:xfrm>
            <a:off x="6096000" y="1967630"/>
            <a:ext cx="5291663" cy="3752849"/>
          </a:xfrm>
        </p:spPr>
        <p:txBody>
          <a:bodyPr>
            <a:normAutofit/>
          </a:bodyPr>
          <a:lstStyle/>
          <a:p>
            <a:pPr marL="0" indent="0">
              <a:buNone/>
            </a:pPr>
            <a:r>
              <a:rPr lang="en-US" dirty="0">
                <a:latin typeface="Arial" panose="020B0604020202020204" pitchFamily="34" charset="0"/>
                <a:cs typeface="Arial" panose="020B0604020202020204" pitchFamily="34" charset="0"/>
              </a:rPr>
              <a:t>This is a picture of me in my uniform at the Air Force Academy in Colorado Springs. My grandma says I am so handsome!!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Active Duty </a:t>
            </a:r>
          </a:p>
          <a:p>
            <a:pPr marL="0" indent="0">
              <a:buNone/>
            </a:pPr>
            <a:endParaRPr lang="en-US" sz="1800" dirty="0">
              <a:latin typeface="Arial Nova" panose="020B0504020202020204" pitchFamily="34" charset="0"/>
            </a:endParaRPr>
          </a:p>
          <a:p>
            <a:pPr marL="0" indent="0">
              <a:buNone/>
            </a:pPr>
            <a:endParaRPr lang="en-US" sz="1800" dirty="0">
              <a:latin typeface="Arial Nova" panose="020B0504020202020204" pitchFamily="34" charset="0"/>
            </a:endParaRPr>
          </a:p>
        </p:txBody>
      </p:sp>
      <p:sp>
        <p:nvSpPr>
          <p:cNvPr id="5" name="Title 1">
            <a:extLst>
              <a:ext uri="{FF2B5EF4-FFF2-40B4-BE49-F238E27FC236}">
                <a16:creationId xmlns:a16="http://schemas.microsoft.com/office/drawing/2014/main" id="{F0D200C8-1A7D-7597-923C-B234BE97B9FB}"/>
              </a:ext>
            </a:extLst>
          </p:cNvPr>
          <p:cNvSpPr txBox="1">
            <a:spLocks/>
          </p:cNvSpPr>
          <p:nvPr/>
        </p:nvSpPr>
        <p:spPr>
          <a:xfrm>
            <a:off x="0" y="586356"/>
            <a:ext cx="5181600" cy="647221"/>
          </a:xfrm>
          <a:prstGeom prst="rect">
            <a:avLst/>
          </a:prstGeom>
        </p:spPr>
        <p:txBody>
          <a:bodyPr>
            <a:normAutofit/>
          </a:bodyPr>
          <a:lstStyle>
            <a:lvl1pPr algn="l" rtl="0" fontAlgn="base">
              <a:lnSpc>
                <a:spcPct val="90000"/>
              </a:lnSpc>
              <a:spcBef>
                <a:spcPct val="0"/>
              </a:spcBef>
              <a:spcAft>
                <a:spcPct val="0"/>
              </a:spcAft>
              <a:defRPr sz="4000" kern="1200">
                <a:solidFill>
                  <a:schemeClr val="tx1"/>
                </a:solidFill>
                <a:latin typeface="+mj-lt"/>
                <a:ea typeface="+mj-ea"/>
                <a:cs typeface="+mj-cs"/>
              </a:defRPr>
            </a:lvl1pPr>
            <a:lvl2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2pPr>
            <a:lvl3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3pPr>
            <a:lvl4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4pPr>
            <a:lvl5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5pPr>
            <a:lvl6pPr marL="4572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6pPr>
            <a:lvl7pPr marL="9144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7pPr>
            <a:lvl8pPr marL="13716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8pPr>
            <a:lvl9pPr marL="18288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9pPr>
          </a:lstStyle>
          <a:p>
            <a:r>
              <a:rPr lang="en-US">
                <a:latin typeface="Arial" panose="020B0604020202020204" pitchFamily="34" charset="0"/>
                <a:cs typeface="Arial" panose="020B0604020202020204" pitchFamily="34" charset="0"/>
              </a:rPr>
              <a:t>What’s My Service?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316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7981950" y="5624513"/>
            <a:ext cx="2057400"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18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3</a:t>
            </a:fld>
            <a:endParaRPr kumimoji="0" lang="en-US" altLang="en-US" sz="18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1524000" y="1039416"/>
            <a:ext cx="7886700" cy="99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2131219" y="2265761"/>
            <a:ext cx="7791450" cy="326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1594339" y="94416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endParaRPr kumimoji="0" lang="en-US" sz="3000" b="0" i="0" u="none" strike="noStrike" kern="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C99279AA-0B84-9796-4240-FE81ABF69423}"/>
              </a:ext>
            </a:extLst>
          </p:cNvPr>
          <p:cNvSpPr>
            <a:spLocks noGrp="1"/>
          </p:cNvSpPr>
          <p:nvPr>
            <p:ph type="title"/>
          </p:nvPr>
        </p:nvSpPr>
        <p:spPr>
          <a:xfrm>
            <a:off x="-10838" y="525065"/>
            <a:ext cx="3140015" cy="711993"/>
          </a:xfrm>
        </p:spPr>
        <p:txBody>
          <a:bodyP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a:rPr>
              <a:t>Overview</a:t>
            </a:r>
            <a:endParaRPr kumimoji="0" lang="en-US" sz="36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a:endParaRPr>
          </a:p>
        </p:txBody>
      </p:sp>
      <p:graphicFrame>
        <p:nvGraphicFramePr>
          <p:cNvPr id="6151" name="Content Placeholder 4">
            <a:extLst>
              <a:ext uri="{FF2B5EF4-FFF2-40B4-BE49-F238E27FC236}">
                <a16:creationId xmlns:a16="http://schemas.microsoft.com/office/drawing/2014/main" id="{46CFDD3F-80D2-495D-A6C9-C3691F3062BF}"/>
              </a:ext>
            </a:extLst>
          </p:cNvPr>
          <p:cNvGraphicFramePr>
            <a:graphicFrameLocks noGrp="1"/>
          </p:cNvGraphicFramePr>
          <p:nvPr>
            <p:ph idx="1"/>
            <p:extLst>
              <p:ext uri="{D42A27DB-BD31-4B8C-83A1-F6EECF244321}">
                <p14:modId xmlns:p14="http://schemas.microsoft.com/office/powerpoint/2010/main" val="1366991233"/>
              </p:ext>
            </p:extLst>
          </p:nvPr>
        </p:nvGraphicFramePr>
        <p:xfrm>
          <a:off x="187569" y="1284683"/>
          <a:ext cx="11734800" cy="5573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85678199"/>
      </p:ext>
    </p:extLst>
  </p:cSld>
  <p:clrMapOvr>
    <a:overrideClrMapping bg1="lt1" tx1="dk1" bg2="lt2" tx2="dk2" accent1="accent1" accent2="accent2" accent3="accent3" accent4="accent4" accent5="accent5" accent6="accent6" hlink="hlink" folHlink="folHlink"/>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soldiers in a forest&#10;&#10;Description automatically generated">
            <a:extLst>
              <a:ext uri="{FF2B5EF4-FFF2-40B4-BE49-F238E27FC236}">
                <a16:creationId xmlns:a16="http://schemas.microsoft.com/office/drawing/2014/main" id="{F24F2B03-C7A3-04E8-A8ED-C338F28DDE3F}"/>
              </a:ext>
            </a:extLst>
          </p:cNvPr>
          <p:cNvPicPr>
            <a:picLocks noChangeAspect="1"/>
          </p:cNvPicPr>
          <p:nvPr/>
        </p:nvPicPr>
        <p:blipFill>
          <a:blip r:embed="rId2"/>
          <a:srcRect l="8381" r="2709"/>
          <a:stretch/>
        </p:blipFill>
        <p:spPr>
          <a:xfrm>
            <a:off x="2" y="1269378"/>
            <a:ext cx="4968813" cy="5588622"/>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FDF171A0-7E3F-0786-ED17-A71BAF760657}"/>
              </a:ext>
            </a:extLst>
          </p:cNvPr>
          <p:cNvSpPr>
            <a:spLocks noGrp="1"/>
          </p:cNvSpPr>
          <p:nvPr>
            <p:ph idx="1"/>
          </p:nvPr>
        </p:nvSpPr>
        <p:spPr>
          <a:xfrm>
            <a:off x="6094884" y="1976257"/>
            <a:ext cx="5291663" cy="3752849"/>
          </a:xfrm>
        </p:spPr>
        <p:txBody>
          <a:bodyPr>
            <a:normAutofit/>
          </a:bodyPr>
          <a:lstStyle/>
          <a:p>
            <a:pPr marL="0" indent="0">
              <a:buNone/>
            </a:pPr>
            <a:r>
              <a:rPr lang="en-US" dirty="0">
                <a:latin typeface="Arial" panose="020B0604020202020204" pitchFamily="34" charset="0"/>
                <a:cs typeface="Arial" panose="020B0604020202020204" pitchFamily="34" charset="0"/>
              </a:rPr>
              <a:t>The governor of my state called my unit up to fight forest fires in Washington state.  I was paid by the state for my duty.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State Active Duty </a:t>
            </a:r>
          </a:p>
        </p:txBody>
      </p:sp>
      <p:sp>
        <p:nvSpPr>
          <p:cNvPr id="5" name="Title 1">
            <a:extLst>
              <a:ext uri="{FF2B5EF4-FFF2-40B4-BE49-F238E27FC236}">
                <a16:creationId xmlns:a16="http://schemas.microsoft.com/office/drawing/2014/main" id="{4CAC765A-3ED4-F4D6-7C7F-4ED89FC195BD}"/>
              </a:ext>
            </a:extLst>
          </p:cNvPr>
          <p:cNvSpPr txBox="1">
            <a:spLocks/>
          </p:cNvSpPr>
          <p:nvPr/>
        </p:nvSpPr>
        <p:spPr>
          <a:xfrm>
            <a:off x="0" y="586356"/>
            <a:ext cx="5181600" cy="647221"/>
          </a:xfrm>
          <a:prstGeom prst="rect">
            <a:avLst/>
          </a:prstGeom>
        </p:spPr>
        <p:txBody>
          <a:bodyPr>
            <a:normAutofit/>
          </a:bodyPr>
          <a:lstStyle>
            <a:lvl1pPr algn="l" rtl="0" fontAlgn="base">
              <a:lnSpc>
                <a:spcPct val="90000"/>
              </a:lnSpc>
              <a:spcBef>
                <a:spcPct val="0"/>
              </a:spcBef>
              <a:spcAft>
                <a:spcPct val="0"/>
              </a:spcAft>
              <a:defRPr sz="4000" kern="1200">
                <a:solidFill>
                  <a:schemeClr val="tx1"/>
                </a:solidFill>
                <a:latin typeface="+mj-lt"/>
                <a:ea typeface="+mj-ea"/>
                <a:cs typeface="+mj-cs"/>
              </a:defRPr>
            </a:lvl1pPr>
            <a:lvl2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2pPr>
            <a:lvl3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3pPr>
            <a:lvl4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4pPr>
            <a:lvl5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5pPr>
            <a:lvl6pPr marL="4572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6pPr>
            <a:lvl7pPr marL="9144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7pPr>
            <a:lvl8pPr marL="13716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8pPr>
            <a:lvl9pPr marL="18288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9pPr>
          </a:lstStyle>
          <a:p>
            <a:r>
              <a:rPr lang="en-US">
                <a:latin typeface="Arial" panose="020B0604020202020204" pitchFamily="34" charset="0"/>
                <a:cs typeface="Arial" panose="020B0604020202020204" pitchFamily="34" charset="0"/>
              </a:rPr>
              <a:t>What’s My Service?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014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656B2D-9628-2983-B133-A107A500F5AC}"/>
              </a:ext>
            </a:extLst>
          </p:cNvPr>
          <p:cNvPicPr>
            <a:picLocks noChangeAspect="1"/>
          </p:cNvPicPr>
          <p:nvPr/>
        </p:nvPicPr>
        <p:blipFill>
          <a:blip r:embed="rId2"/>
          <a:srcRect r="3" b="21042"/>
          <a:stretch/>
        </p:blipFill>
        <p:spPr>
          <a:xfrm>
            <a:off x="5544139" y="1544129"/>
            <a:ext cx="6411922" cy="5062912"/>
          </a:xfrm>
          <a:prstGeom prst="rect">
            <a:avLst/>
          </a:prstGeom>
          <a:noFill/>
        </p:spPr>
      </p:pic>
      <p:sp>
        <p:nvSpPr>
          <p:cNvPr id="3" name="Content Placeholder 2">
            <a:extLst>
              <a:ext uri="{FF2B5EF4-FFF2-40B4-BE49-F238E27FC236}">
                <a16:creationId xmlns:a16="http://schemas.microsoft.com/office/drawing/2014/main" id="{643C2720-D77A-1C7E-F96B-C0F69AAB9110}"/>
              </a:ext>
            </a:extLst>
          </p:cNvPr>
          <p:cNvSpPr>
            <a:spLocks noGrp="1"/>
          </p:cNvSpPr>
          <p:nvPr>
            <p:ph type="body" sz="half" idx="2"/>
          </p:nvPr>
        </p:nvSpPr>
        <p:spPr>
          <a:xfrm>
            <a:off x="477479" y="2385697"/>
            <a:ext cx="4389437" cy="4014309"/>
          </a:xfrm>
        </p:spPr>
        <p:txBody>
          <a:bodyPr>
            <a:normAutofit/>
          </a:bodyPr>
          <a:lstStyle/>
          <a:p>
            <a:pPr marL="0" indent="0">
              <a:buNone/>
            </a:pPr>
            <a:r>
              <a:rPr lang="en-US" sz="3200" dirty="0">
                <a:latin typeface="Arial" panose="020B0604020202020204" pitchFamily="34" charset="0"/>
                <a:cs typeface="Arial" panose="020B0604020202020204" pitchFamily="34" charset="0"/>
              </a:rPr>
              <a:t>My duty assignment in the Air Force Reserves is Active Guard Reserve.</a:t>
            </a:r>
          </a:p>
          <a:p>
            <a:pPr marL="0" indent="0">
              <a:buNone/>
            </a:pPr>
            <a:r>
              <a:rPr lang="en-US" sz="3200" dirty="0">
                <a:latin typeface="Arial" panose="020B0604020202020204" pitchFamily="34" charset="0"/>
                <a:cs typeface="Arial" panose="020B0604020202020204" pitchFamily="34" charset="0"/>
              </a:rPr>
              <a:t>Active Duty  - AGR is considered Active Duty Under Title 10</a:t>
            </a:r>
          </a:p>
        </p:txBody>
      </p:sp>
      <p:sp>
        <p:nvSpPr>
          <p:cNvPr id="7" name="Title 1">
            <a:extLst>
              <a:ext uri="{FF2B5EF4-FFF2-40B4-BE49-F238E27FC236}">
                <a16:creationId xmlns:a16="http://schemas.microsoft.com/office/drawing/2014/main" id="{AAAC9F20-F7E3-3BE7-C4B0-898A286B975E}"/>
              </a:ext>
            </a:extLst>
          </p:cNvPr>
          <p:cNvSpPr>
            <a:spLocks noGrp="1"/>
          </p:cNvSpPr>
          <p:nvPr>
            <p:ph type="title"/>
          </p:nvPr>
        </p:nvSpPr>
        <p:spPr>
          <a:xfrm>
            <a:off x="0" y="586356"/>
            <a:ext cx="5181600" cy="647221"/>
          </a:xfrm>
        </p:spPr>
        <p:txBody>
          <a:bodyPr>
            <a:normAutofit/>
          </a:bodyPr>
          <a:lstStyle/>
          <a:p>
            <a:r>
              <a:rPr lang="en-US" dirty="0">
                <a:latin typeface="Arial" panose="020B0604020202020204" pitchFamily="34" charset="0"/>
                <a:cs typeface="Arial" panose="020B0604020202020204" pitchFamily="34" charset="0"/>
              </a:rPr>
              <a:t>What’s My Service?</a:t>
            </a:r>
          </a:p>
        </p:txBody>
      </p:sp>
    </p:spTree>
    <p:extLst>
      <p:ext uri="{BB962C8B-B14F-4D97-AF65-F5344CB8AC3E}">
        <p14:creationId xmlns:p14="http://schemas.microsoft.com/office/powerpoint/2010/main" val="218882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7981950" y="5624513"/>
            <a:ext cx="2057400"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685800" fontAlgn="base">
              <a:spcBef>
                <a:spcPct val="0"/>
              </a:spcBef>
              <a:spcAft>
                <a:spcPct val="0"/>
              </a:spcAft>
              <a:defRPr/>
            </a:pPr>
            <a:fld id="{EFB8FF6E-E9E9-4473-A312-F6A1F74F8591}" type="slidenum">
              <a:rPr lang="en-US" altLang="en-US">
                <a:solidFill>
                  <a:srgbClr val="898989"/>
                </a:solidFill>
                <a:latin typeface="Times New Roman" panose="02020603050405020304" pitchFamily="18" charset="0"/>
              </a:rPr>
              <a:pPr algn="r" defTabSz="685800" fontAlgn="base">
                <a:spcBef>
                  <a:spcPct val="0"/>
                </a:spcBef>
                <a:spcAft>
                  <a:spcPct val="0"/>
                </a:spcAft>
                <a:defRPr/>
              </a:pPr>
              <a:t>32</a:t>
            </a:fld>
            <a:endParaRPr lang="en-US" altLang="en-US">
              <a:solidFill>
                <a:srgbClr val="898989"/>
              </a:solidFill>
              <a:latin typeface="Times New Roman" panose="02020603050405020304" pitchFamily="18"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1524000" y="1039416"/>
            <a:ext cx="7886700" cy="99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lnSpc>
                <a:spcPct val="90000"/>
              </a:lnSpc>
              <a:spcBef>
                <a:spcPct val="0"/>
              </a:spcBef>
              <a:spcAft>
                <a:spcPct val="0"/>
              </a:spcAft>
              <a:defRPr/>
            </a:pPr>
            <a:endParaRPr lang="en-US" altLang="en-US" sz="1350">
              <a:solidFill>
                <a:srgbClr val="000000"/>
              </a:solidFill>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2131219" y="2265761"/>
            <a:ext cx="7791450" cy="326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defTabSz="685800" fontAlgn="base">
              <a:lnSpc>
                <a:spcPct val="90000"/>
              </a:lnSpc>
              <a:spcBef>
                <a:spcPct val="0"/>
              </a:spcBef>
              <a:spcAft>
                <a:spcPct val="0"/>
              </a:spcAft>
              <a:defRPr/>
            </a:pPr>
            <a:endParaRPr lang="en-US" sz="2100" dirty="0">
              <a:solidFill>
                <a:prstClr val="black"/>
              </a:solidFill>
              <a:latin typeface="Aptos" panose="02110004020202020204"/>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1594339" y="94416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lnSpc>
                <a:spcPct val="90000"/>
              </a:lnSpc>
              <a:spcBef>
                <a:spcPct val="0"/>
              </a:spcBef>
              <a:spcAft>
                <a:spcPct val="0"/>
              </a:spcAft>
              <a:defRPr/>
            </a:pPr>
            <a:endParaRPr lang="en-US" sz="3000" kern="0" dirty="0">
              <a:solidFill>
                <a:srgbClr val="000000"/>
              </a:solidFill>
              <a:latin typeface="Arial Nova" panose="020B0504020202020204" pitchFamily="34" charset="0"/>
              <a:ea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C99279AA-0B84-9796-4240-FE81ABF69423}"/>
              </a:ext>
            </a:extLst>
          </p:cNvPr>
          <p:cNvSpPr>
            <a:spLocks noGrp="1"/>
          </p:cNvSpPr>
          <p:nvPr>
            <p:ph type="title"/>
          </p:nvPr>
        </p:nvSpPr>
        <p:spPr>
          <a:xfrm>
            <a:off x="0" y="191491"/>
            <a:ext cx="9092242" cy="1041003"/>
          </a:xfrm>
        </p:spPr>
        <p:txBody>
          <a:bodyPr>
            <a:normAutofit fontScale="90000"/>
          </a:bodyPr>
          <a:lstStyle/>
          <a:p>
            <a:r>
              <a:rPr lang="en-US" dirty="0">
                <a:solidFill>
                  <a:srgbClr val="000000"/>
                </a:solidFill>
                <a:latin typeface="Arial" panose="020B0604020202020204" pitchFamily="34" charset="0"/>
                <a:cs typeface="Arial" panose="020B0604020202020204" pitchFamily="34" charset="0"/>
              </a:rPr>
              <a:t>Part 2 – Next Steps in Claims Processing</a:t>
            </a:r>
            <a:endParaRPr lang="en-US" dirty="0">
              <a:latin typeface="Arial" panose="020B0604020202020204" pitchFamily="34" charset="0"/>
              <a:cs typeface="Arial" panose="020B0604020202020204" pitchFamily="34" charset="0"/>
            </a:endParaRPr>
          </a:p>
        </p:txBody>
      </p:sp>
      <p:graphicFrame>
        <p:nvGraphicFramePr>
          <p:cNvPr id="6151" name="Content Placeholder 4">
            <a:extLst>
              <a:ext uri="{FF2B5EF4-FFF2-40B4-BE49-F238E27FC236}">
                <a16:creationId xmlns:a16="http://schemas.microsoft.com/office/drawing/2014/main" id="{46CFDD3F-80D2-495D-A6C9-C3691F3062BF}"/>
              </a:ext>
            </a:extLst>
          </p:cNvPr>
          <p:cNvGraphicFramePr>
            <a:graphicFrameLocks noGrp="1"/>
          </p:cNvGraphicFramePr>
          <p:nvPr>
            <p:ph idx="1"/>
            <p:extLst>
              <p:ext uri="{D42A27DB-BD31-4B8C-83A1-F6EECF244321}">
                <p14:modId xmlns:p14="http://schemas.microsoft.com/office/powerpoint/2010/main" val="810479607"/>
              </p:ext>
            </p:extLst>
          </p:nvPr>
        </p:nvGraphicFramePr>
        <p:xfrm>
          <a:off x="1422819" y="1536502"/>
          <a:ext cx="9346361" cy="50323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76575479"/>
      </p:ext>
    </p:extLst>
  </p:cSld>
  <p:clrMapOvr>
    <a:overrideClrMapping bg1="lt1" tx1="dk1" bg2="lt2" tx2="dk2" accent1="accent1" accent2="accent2" accent3="accent3" accent4="accent4" accent5="accent5" accent6="accent6" hlink="hlink" folHlink="folHlink"/>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1E6B7E-EF12-99B3-B322-4E102E2DC88D}"/>
              </a:ext>
            </a:extLst>
          </p:cNvPr>
          <p:cNvSpPr>
            <a:spLocks noGrp="1"/>
          </p:cNvSpPr>
          <p:nvPr>
            <p:ph type="title"/>
          </p:nvPr>
        </p:nvSpPr>
        <p:spPr>
          <a:xfrm>
            <a:off x="0" y="508959"/>
            <a:ext cx="3932237" cy="728932"/>
          </a:xfrm>
        </p:spPr>
        <p:txBody>
          <a:bodyPr/>
          <a:lstStyle/>
          <a:p>
            <a:r>
              <a:rPr lang="en-US" sz="4000" dirty="0">
                <a:latin typeface="Aptos" panose="020B0004020202020204" pitchFamily="34" charset="0"/>
              </a:rPr>
              <a:t>VSO Interview</a:t>
            </a:r>
          </a:p>
        </p:txBody>
      </p:sp>
      <p:pic>
        <p:nvPicPr>
          <p:cNvPr id="7" name="Picture Placeholder 6">
            <a:extLst>
              <a:ext uri="{FF2B5EF4-FFF2-40B4-BE49-F238E27FC236}">
                <a16:creationId xmlns:a16="http://schemas.microsoft.com/office/drawing/2014/main" id="{4F2D3954-5DD4-654C-983D-A56B119522FC}"/>
              </a:ext>
            </a:extLst>
          </p:cNvPr>
          <p:cNvPicPr>
            <a:picLocks noGrp="1" noChangeAspect="1"/>
          </p:cNvPicPr>
          <p:nvPr>
            <p:ph type="pic" idx="1"/>
          </p:nvPr>
        </p:nvPicPr>
        <p:blipFill>
          <a:blip r:embed="rId2"/>
          <a:srcRect t="10520" b="10520"/>
          <a:stretch>
            <a:fillRect/>
          </a:stretch>
        </p:blipFill>
        <p:spPr>
          <a:xfrm>
            <a:off x="5511434" y="1526381"/>
            <a:ext cx="6172200" cy="4873625"/>
          </a:xfrm>
          <a:prstGeom prst="rect">
            <a:avLst/>
          </a:prstGeom>
        </p:spPr>
      </p:pic>
      <p:sp>
        <p:nvSpPr>
          <p:cNvPr id="6" name="Text Placeholder 5">
            <a:extLst>
              <a:ext uri="{FF2B5EF4-FFF2-40B4-BE49-F238E27FC236}">
                <a16:creationId xmlns:a16="http://schemas.microsoft.com/office/drawing/2014/main" id="{D2E801AF-E8A0-3007-6440-9B1E84939387}"/>
              </a:ext>
            </a:extLst>
          </p:cNvPr>
          <p:cNvSpPr>
            <a:spLocks noGrp="1"/>
          </p:cNvSpPr>
          <p:nvPr>
            <p:ph type="body" sz="half" idx="2"/>
          </p:nvPr>
        </p:nvSpPr>
        <p:spPr>
          <a:xfrm>
            <a:off x="508366" y="2057400"/>
            <a:ext cx="4263659" cy="3811588"/>
          </a:xfrm>
        </p:spPr>
        <p:txBody>
          <a:bodyPr/>
          <a:lstStyle/>
          <a:p>
            <a:r>
              <a:rPr lang="en-US" sz="2800" dirty="0">
                <a:latin typeface="Arial" panose="020B0604020202020204" pitchFamily="34" charset="0"/>
                <a:cs typeface="Arial" panose="020B0604020202020204" pitchFamily="34" charset="0"/>
              </a:rPr>
              <a:t>A day in the life of a VSO…..</a:t>
            </a:r>
          </a:p>
        </p:txBody>
      </p:sp>
    </p:spTree>
    <p:extLst>
      <p:ext uri="{BB962C8B-B14F-4D97-AF65-F5344CB8AC3E}">
        <p14:creationId xmlns:p14="http://schemas.microsoft.com/office/powerpoint/2010/main" val="1629524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C6A68F-F731-EB61-CADF-C65482249DB3}"/>
              </a:ext>
            </a:extLst>
          </p:cNvPr>
          <p:cNvSpPr>
            <a:spLocks noGrp="1"/>
          </p:cNvSpPr>
          <p:nvPr>
            <p:ph type="title"/>
          </p:nvPr>
        </p:nvSpPr>
        <p:spPr>
          <a:xfrm>
            <a:off x="0" y="598218"/>
            <a:ext cx="8490010" cy="618107"/>
          </a:xfrm>
        </p:spPr>
        <p:txBody>
          <a:bodyPr/>
          <a:lstStyle/>
          <a:p>
            <a:r>
              <a:rPr lang="en-US" dirty="0">
                <a:latin typeface="Aptos" panose="020B0004020202020204" pitchFamily="34" charset="0"/>
              </a:rPr>
              <a:t>Next Steps</a:t>
            </a:r>
          </a:p>
        </p:txBody>
      </p:sp>
      <p:sp>
        <p:nvSpPr>
          <p:cNvPr id="6" name="Content Placeholder 5">
            <a:extLst>
              <a:ext uri="{FF2B5EF4-FFF2-40B4-BE49-F238E27FC236}">
                <a16:creationId xmlns:a16="http://schemas.microsoft.com/office/drawing/2014/main" id="{6E086469-B2A0-BFC1-0BED-B330DB25CE60}"/>
              </a:ext>
            </a:extLst>
          </p:cNvPr>
          <p:cNvSpPr>
            <a:spLocks noGrp="1"/>
          </p:cNvSpPr>
          <p:nvPr>
            <p:ph idx="1"/>
          </p:nvPr>
        </p:nvSpPr>
        <p:spPr>
          <a:xfrm>
            <a:off x="547687" y="1656811"/>
            <a:ext cx="11096625" cy="4891088"/>
          </a:xfrm>
        </p:spPr>
        <p: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Clients will come to see you for advice on variety of topics.</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For you to assist them, you will first need to determine their duty status.  </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en-US" sz="2800" dirty="0">
                <a:solidFill>
                  <a:srgbClr val="000000"/>
                </a:solidFill>
                <a:latin typeface="Arial" panose="020B0604020202020204" pitchFamily="34" charset="0"/>
                <a:cs typeface="Arial" panose="020B0604020202020204" pitchFamily="34" charset="0"/>
              </a:rPr>
              <a:t>With that information, you can then take the next steps</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based on what they are requesting. </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lang="en-US" sz="28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en-US" sz="2800" dirty="0">
                <a:solidFill>
                  <a:srgbClr val="FF0000"/>
                </a:solidFill>
                <a:latin typeface="Arial" panose="020B0604020202020204" pitchFamily="34" charset="0"/>
                <a:cs typeface="Arial" panose="020B0604020202020204" pitchFamily="34" charset="0"/>
              </a:rPr>
              <a:t>The most common inquiry is this:  Are their injuries considered disabling by the VA and are they entitled to disability compensation.  </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2135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554CCC8-D699-F0CC-197E-647C6D9DE4CF}"/>
              </a:ext>
            </a:extLst>
          </p:cNvPr>
          <p:cNvSpPr>
            <a:spLocks noGrp="1"/>
          </p:cNvSpPr>
          <p:nvPr>
            <p:ph idx="1"/>
          </p:nvPr>
        </p:nvSpPr>
        <p:spPr>
          <a:xfrm>
            <a:off x="490537" y="1718993"/>
            <a:ext cx="11210925" cy="4872038"/>
          </a:xfrm>
        </p:spPr>
        <p:txBody>
          <a:bodyPr/>
          <a:lstStyle/>
          <a:p>
            <a:pPr marL="0" indent="0">
              <a:buNone/>
            </a:pPr>
            <a:r>
              <a:rPr lang="en-US" sz="2800" dirty="0">
                <a:latin typeface="Arial" panose="020B0604020202020204" pitchFamily="34" charset="0"/>
                <a:cs typeface="Arial" panose="020B0604020202020204" pitchFamily="34" charset="0"/>
              </a:rPr>
              <a:t>Fill out an application for compensation benefits – VA Form 21-526EZ.</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hlinkClick r:id="rId2"/>
              </a:rPr>
              <a:t>VA Form 21-526EZ</a:t>
            </a:r>
            <a:endParaRPr lang="en-US" dirty="0"/>
          </a:p>
        </p:txBody>
      </p:sp>
      <p:pic>
        <p:nvPicPr>
          <p:cNvPr id="8" name="Picture 7">
            <a:extLst>
              <a:ext uri="{FF2B5EF4-FFF2-40B4-BE49-F238E27FC236}">
                <a16:creationId xmlns:a16="http://schemas.microsoft.com/office/drawing/2014/main" id="{A642D761-A3C3-0AB9-9CAB-3F8B32D457A3}"/>
              </a:ext>
            </a:extLst>
          </p:cNvPr>
          <p:cNvPicPr>
            <a:picLocks noChangeAspect="1"/>
          </p:cNvPicPr>
          <p:nvPr/>
        </p:nvPicPr>
        <p:blipFill>
          <a:blip r:embed="rId3"/>
          <a:stretch>
            <a:fillRect/>
          </a:stretch>
        </p:blipFill>
        <p:spPr>
          <a:xfrm>
            <a:off x="4245005" y="2658463"/>
            <a:ext cx="6076950" cy="2438400"/>
          </a:xfrm>
          <a:prstGeom prst="rect">
            <a:avLst/>
          </a:prstGeom>
        </p:spPr>
      </p:pic>
      <p:sp>
        <p:nvSpPr>
          <p:cNvPr id="4" name="Title 4">
            <a:extLst>
              <a:ext uri="{FF2B5EF4-FFF2-40B4-BE49-F238E27FC236}">
                <a16:creationId xmlns:a16="http://schemas.microsoft.com/office/drawing/2014/main" id="{7815416A-D924-EDD0-E211-D76E34C57538}"/>
              </a:ext>
            </a:extLst>
          </p:cNvPr>
          <p:cNvSpPr>
            <a:spLocks noGrp="1"/>
          </p:cNvSpPr>
          <p:nvPr>
            <p:ph type="title"/>
          </p:nvPr>
        </p:nvSpPr>
        <p:spPr>
          <a:xfrm>
            <a:off x="0" y="598218"/>
            <a:ext cx="8490010" cy="618107"/>
          </a:xfrm>
        </p:spPr>
        <p:txBody>
          <a:bodyPr/>
          <a:lstStyle/>
          <a:p>
            <a:r>
              <a:rPr lang="en-US" dirty="0">
                <a:latin typeface="Aptos" panose="020B0004020202020204" pitchFamily="34" charset="0"/>
              </a:rPr>
              <a:t>Next Steps</a:t>
            </a:r>
          </a:p>
        </p:txBody>
      </p:sp>
    </p:spTree>
    <p:extLst>
      <p:ext uri="{BB962C8B-B14F-4D97-AF65-F5344CB8AC3E}">
        <p14:creationId xmlns:p14="http://schemas.microsoft.com/office/powerpoint/2010/main" val="1794353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9A3C43-0DF8-6B85-828B-BF4787FF949A}"/>
              </a:ext>
            </a:extLst>
          </p:cNvPr>
          <p:cNvSpPr>
            <a:spLocks noGrp="1"/>
          </p:cNvSpPr>
          <p:nvPr>
            <p:ph type="title"/>
          </p:nvPr>
        </p:nvSpPr>
        <p:spPr>
          <a:xfrm>
            <a:off x="0" y="613675"/>
            <a:ext cx="8643668" cy="619904"/>
          </a:xfrm>
        </p:spPr>
        <p:txBody>
          <a:bodyPr/>
          <a:lstStyle/>
          <a:p>
            <a:r>
              <a:rPr kumimoji="0" 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Next Steps-What Else Do You Need?</a:t>
            </a:r>
            <a:endParaRPr lang="en-US"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AE8D199F-70F5-2270-2BB7-36E269094237}"/>
              </a:ext>
            </a:extLst>
          </p:cNvPr>
          <p:cNvSpPr>
            <a:spLocks noGrp="1"/>
          </p:cNvSpPr>
          <p:nvPr>
            <p:ph idx="1"/>
          </p:nvPr>
        </p:nvSpPr>
        <p:spPr>
          <a:xfrm>
            <a:off x="481012" y="1675861"/>
            <a:ext cx="11229975" cy="4872038"/>
          </a:xfrm>
        </p:spPr>
        <p:txBody>
          <a:bodyPr/>
          <a:lstStyle/>
          <a:p>
            <a:r>
              <a:rPr lang="en-US" sz="2800" dirty="0">
                <a:latin typeface="Arial" panose="020B0604020202020204" pitchFamily="34" charset="0"/>
                <a:cs typeface="Arial" panose="020B0604020202020204" pitchFamily="34" charset="0"/>
              </a:rPr>
              <a:t>VA has a duty to assist the claimant in requesting relevant records to help the support the claim.  However, the claimant can submit any records in their possession that they believe may help their claim.  </a:t>
            </a:r>
          </a:p>
          <a:p>
            <a:r>
              <a:rPr lang="en-US" sz="2800" dirty="0">
                <a:latin typeface="Arial" panose="020B0604020202020204" pitchFamily="34" charset="0"/>
                <a:cs typeface="Arial" panose="020B0604020202020204" pitchFamily="34" charset="0"/>
              </a:rPr>
              <a:t>Does the vet have any original copies of service treatment records or personnel records in their possession? If so, these should be submitted to VA. (Make a copy for the vet’s records)</a:t>
            </a:r>
          </a:p>
          <a:p>
            <a:r>
              <a:rPr lang="en-US" sz="2800" dirty="0">
                <a:latin typeface="Arial" panose="020B0604020202020204" pitchFamily="34" charset="0"/>
                <a:cs typeface="Arial" panose="020B0604020202020204" pitchFamily="34" charset="0"/>
              </a:rPr>
              <a:t>Even though the VA will request these, it may be helpful for the vet to submit any documents in his/her possession. </a:t>
            </a:r>
          </a:p>
          <a:p>
            <a:r>
              <a:rPr lang="en-US" sz="2800" dirty="0">
                <a:latin typeface="Arial" panose="020B0604020202020204" pitchFamily="34" charset="0"/>
                <a:cs typeface="Arial" panose="020B0604020202020204" pitchFamily="34" charset="0"/>
              </a:rPr>
              <a:t>If they were treated privately, they will need to complete VA Form </a:t>
            </a:r>
            <a:r>
              <a:rPr lang="en-US" sz="2800" dirty="0">
                <a:latin typeface="Arial" panose="020B0604020202020204" pitchFamily="34" charset="0"/>
                <a:cs typeface="Arial" panose="020B0604020202020204" pitchFamily="34" charset="0"/>
                <a:hlinkClick r:id="rId2"/>
              </a:rPr>
              <a:t>VA Form 21-4142</a:t>
            </a:r>
            <a:r>
              <a:rPr lang="en-US" sz="2800" dirty="0">
                <a:latin typeface="Arial" panose="020B0604020202020204" pitchFamily="34" charset="0"/>
                <a:cs typeface="Arial" panose="020B0604020202020204" pitchFamily="34" charset="0"/>
              </a:rPr>
              <a:t>, Authorization for Release of Information to the </a:t>
            </a:r>
            <a:endParaRPr lang="en-US" sz="2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3961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9A3C43-0DF8-6B85-828B-BF4787FF949A}"/>
              </a:ext>
            </a:extLst>
          </p:cNvPr>
          <p:cNvSpPr>
            <a:spLocks noGrp="1"/>
          </p:cNvSpPr>
          <p:nvPr>
            <p:ph type="title"/>
          </p:nvPr>
        </p:nvSpPr>
        <p:spPr>
          <a:xfrm>
            <a:off x="0" y="165101"/>
            <a:ext cx="8675118" cy="1120236"/>
          </a:xfrm>
        </p:spPr>
        <p:txBody>
          <a:bodyPr/>
          <a:lstStyle/>
          <a:p>
            <a:r>
              <a:rPr kumimoji="0" 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Next Steps-What Else Do You Need? </a:t>
            </a:r>
            <a:br>
              <a:rPr kumimoji="0" 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br>
            <a:r>
              <a:rPr kumimoji="0" 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(cont’d)</a:t>
            </a:r>
            <a:endParaRPr lang="en-US" dirty="0"/>
          </a:p>
        </p:txBody>
      </p:sp>
      <p:sp>
        <p:nvSpPr>
          <p:cNvPr id="6" name="Content Placeholder 5">
            <a:extLst>
              <a:ext uri="{FF2B5EF4-FFF2-40B4-BE49-F238E27FC236}">
                <a16:creationId xmlns:a16="http://schemas.microsoft.com/office/drawing/2014/main" id="{AE8D199F-70F5-2270-2BB7-36E269094237}"/>
              </a:ext>
            </a:extLst>
          </p:cNvPr>
          <p:cNvSpPr>
            <a:spLocks noGrp="1"/>
          </p:cNvSpPr>
          <p:nvPr>
            <p:ph idx="1"/>
          </p:nvPr>
        </p:nvSpPr>
        <p:spPr>
          <a:xfrm>
            <a:off x="481012" y="1891521"/>
            <a:ext cx="11229975" cy="4872038"/>
          </a:xfrm>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their injuries were caused by an accidental injury, they may want to complete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hlinkClick r:id="rId2"/>
              </a:rPr>
              <a:t>VA Form 21-10210</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Lay/Witness Statement</a:t>
            </a:r>
          </a:p>
          <a:p>
            <a:r>
              <a:rPr lang="en-US" sz="2800" dirty="0">
                <a:latin typeface="Arial" panose="020B0604020202020204" pitchFamily="34" charset="0"/>
                <a:cs typeface="Arial" panose="020B0604020202020204" pitchFamily="34" charset="0"/>
              </a:rPr>
              <a:t>VA is responsible for locating military records, but there are sometimes that records for National Guard and Reserve servicemembers may need to provide any pertinent information that the VA needs to be able to obtain such records, (complete units of assignment, locations of treatment, etc.)</a:t>
            </a:r>
          </a:p>
          <a:p>
            <a:r>
              <a:rPr lang="en-US" sz="2800" dirty="0">
                <a:latin typeface="Arial" panose="020B0604020202020204" pitchFamily="34" charset="0"/>
                <a:cs typeface="Arial" panose="020B0604020202020204" pitchFamily="34" charset="0"/>
              </a:rPr>
              <a:t>VA will schedule examinations for claimed conditions if medical evidence is not sufficient to make a decision.  </a:t>
            </a:r>
          </a:p>
          <a:p>
            <a:endParaRPr lang="en-US" sz="2800" dirty="0">
              <a:latin typeface="Arial Nova" panose="020B0504020202020204" pitchFamily="34" charset="0"/>
            </a:endParaRPr>
          </a:p>
        </p:txBody>
      </p:sp>
    </p:spTree>
    <p:extLst>
      <p:ext uri="{BB962C8B-B14F-4D97-AF65-F5344CB8AC3E}">
        <p14:creationId xmlns:p14="http://schemas.microsoft.com/office/powerpoint/2010/main" val="3724476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6ABE3-ADBA-DBE5-262C-85EAB757A373}"/>
              </a:ext>
            </a:extLst>
          </p:cNvPr>
          <p:cNvSpPr>
            <a:spLocks noGrp="1"/>
          </p:cNvSpPr>
          <p:nvPr>
            <p:ph type="title"/>
          </p:nvPr>
        </p:nvSpPr>
        <p:spPr>
          <a:xfrm>
            <a:off x="0" y="0"/>
            <a:ext cx="10515600" cy="1325563"/>
          </a:xfrm>
        </p:spPr>
        <p:txBody>
          <a:bodyPr/>
          <a:lstStyle/>
          <a:p>
            <a:r>
              <a:rPr lang="en-US" dirty="0">
                <a:latin typeface="Aptos" panose="020B0004020202020204" pitchFamily="34" charset="0"/>
              </a:rPr>
              <a:t>Line of Duty Determinations References</a:t>
            </a:r>
            <a:br>
              <a:rPr lang="en-US" dirty="0">
                <a:latin typeface="Aptos" panose="020B0004020202020204" pitchFamily="34" charset="0"/>
              </a:rPr>
            </a:br>
            <a:r>
              <a:rPr lang="en-US" dirty="0">
                <a:latin typeface="Aptos" panose="020B0004020202020204" pitchFamily="34" charset="0"/>
              </a:rPr>
              <a:t>(LOD)</a:t>
            </a:r>
          </a:p>
        </p:txBody>
      </p:sp>
      <p:sp>
        <p:nvSpPr>
          <p:cNvPr id="3" name="Content Placeholder 2">
            <a:extLst>
              <a:ext uri="{FF2B5EF4-FFF2-40B4-BE49-F238E27FC236}">
                <a16:creationId xmlns:a16="http://schemas.microsoft.com/office/drawing/2014/main" id="{106DC6E2-1031-836C-73C5-B8B17F2A4711}"/>
              </a:ext>
            </a:extLst>
          </p:cNvPr>
          <p:cNvSpPr>
            <a:spLocks noGrp="1"/>
          </p:cNvSpPr>
          <p:nvPr>
            <p:ph idx="1"/>
          </p:nvPr>
        </p:nvSpPr>
        <p:spPr>
          <a:xfrm>
            <a:off x="907211" y="1955021"/>
            <a:ext cx="10515600" cy="4351338"/>
          </a:xfrm>
        </p:spPr>
        <p:txBody>
          <a:bodyPr/>
          <a:lstStyle/>
          <a:p>
            <a:r>
              <a:rPr lang="en-US" sz="2800" dirty="0">
                <a:latin typeface="Arial Nova" panose="020B0504020202020204" pitchFamily="34" charset="0"/>
                <a:hlinkClick r:id="rId2"/>
              </a:rPr>
              <a:t>38 CFR 3.301 Line of duty and misconduct (va.gov)</a:t>
            </a:r>
            <a:endParaRPr lang="en-US" sz="2800" dirty="0">
              <a:latin typeface="Arial Nova" panose="020B0504020202020204" pitchFamily="34" charset="0"/>
            </a:endParaRPr>
          </a:p>
          <a:p>
            <a:endParaRPr lang="en-US" sz="2800" dirty="0">
              <a:latin typeface="Arial Nova" panose="020B0504020202020204" pitchFamily="34" charset="0"/>
              <a:hlinkClick r:id="" action="ppaction://noaction"/>
            </a:endParaRPr>
          </a:p>
          <a:p>
            <a:r>
              <a:rPr lang="en-US" sz="2800" dirty="0">
                <a:latin typeface="Arial Nova" panose="020B0504020202020204" pitchFamily="34" charset="0"/>
                <a:hlinkClick r:id="rId3"/>
              </a:rPr>
              <a:t>M21-1, Part X, Subpart iv, Chapter 1, Section C - Willful Misconduct and Line of Duty (LOD) (va.gov)</a:t>
            </a:r>
            <a:endParaRPr lang="en-US" sz="2800" dirty="0">
              <a:latin typeface="Arial Nova" panose="020B0504020202020204" pitchFamily="34" charset="0"/>
            </a:endParaRPr>
          </a:p>
          <a:p>
            <a:endParaRPr lang="en-US" sz="2800" dirty="0">
              <a:latin typeface="Arial Nova" panose="020B0504020202020204" pitchFamily="34" charset="0"/>
            </a:endParaRPr>
          </a:p>
          <a:p>
            <a:r>
              <a:rPr lang="en-US" sz="2800" dirty="0">
                <a:latin typeface="Arial Nova" panose="020B0504020202020204" pitchFamily="34" charset="0"/>
                <a:hlinkClick r:id="rId4"/>
              </a:rPr>
              <a:t>38 CFR 3.1(n) -- Definitions.</a:t>
            </a:r>
            <a:endParaRPr lang="en-US" sz="2800" dirty="0">
              <a:latin typeface="Arial Nova" panose="020B0504020202020204" pitchFamily="34" charset="0"/>
            </a:endParaRPr>
          </a:p>
        </p:txBody>
      </p:sp>
    </p:spTree>
    <p:extLst>
      <p:ext uri="{BB962C8B-B14F-4D97-AF65-F5344CB8AC3E}">
        <p14:creationId xmlns:p14="http://schemas.microsoft.com/office/powerpoint/2010/main" val="244277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28DBF-8CDA-1C04-49E5-14A2D4820A23}"/>
              </a:ext>
            </a:extLst>
          </p:cNvPr>
          <p:cNvSpPr>
            <a:spLocks noGrp="1"/>
          </p:cNvSpPr>
          <p:nvPr>
            <p:ph type="title"/>
          </p:nvPr>
        </p:nvSpPr>
        <p:spPr>
          <a:xfrm>
            <a:off x="0" y="82072"/>
            <a:ext cx="8785465" cy="1142880"/>
          </a:xfrm>
        </p:spPr>
        <p:txBody>
          <a:bodyPr/>
          <a:lstStyle/>
          <a:p>
            <a:r>
              <a:rPr kumimoji="0" 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Line of Duty Determinations –Additional Information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1E140D4-5729-2B97-1298-CB045B50CC1A}"/>
              </a:ext>
            </a:extLst>
          </p:cNvPr>
          <p:cNvSpPr>
            <a:spLocks noGrp="1"/>
          </p:cNvSpPr>
          <p:nvPr>
            <p:ph idx="1"/>
          </p:nvPr>
        </p:nvSpPr>
        <p:spPr>
          <a:xfrm>
            <a:off x="174015" y="1433513"/>
            <a:ext cx="11790824" cy="5424487"/>
          </a:xfrm>
        </p:spPr>
        <p:txBody>
          <a:bodyPr/>
          <a:lstStyle/>
          <a:p>
            <a:pPr>
              <a:defRPr/>
            </a:pPr>
            <a:r>
              <a:rPr lang="en-US" sz="2800" dirty="0">
                <a:latin typeface="Arial" panose="020B0604020202020204" pitchFamily="34" charset="0"/>
                <a:cs typeface="Arial" panose="020B0604020202020204" pitchFamily="34" charset="0"/>
              </a:rPr>
              <a:t>A Line of Duty Determination is Required When: A Soldier’s service is interrupted by death, or injury, illness, or disease for a period of more than 24 hours with lasting significance, permanent disability, or requires follow on care. Commands must initiate an LOD investigation within 5 calendar days of the incident. </a:t>
            </a:r>
          </a:p>
          <a:p>
            <a:pPr>
              <a:defRPr/>
            </a:pPr>
            <a:r>
              <a:rPr lang="en-US" sz="2800" dirty="0">
                <a:latin typeface="Arial" panose="020B0604020202020204" pitchFamily="34" charset="0"/>
                <a:cs typeface="Arial" panose="020B0604020202020204" pitchFamily="34" charset="0"/>
              </a:rPr>
              <a:t>LOD investigations determine duty status at the time of incident and whether misconduct was involved and, if so, to what degree. Additionally, LOD investigations may be required to determine an entry prior to service (EPTS) condition, and, if so, determine service aggravation.</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lang="en-US" sz="2800" dirty="0">
                <a:latin typeface="Arial" panose="020B0604020202020204" pitchFamily="34" charset="0"/>
                <a:cs typeface="Arial" panose="020B0604020202020204" pitchFamily="34" charset="0"/>
              </a:rPr>
              <a:t>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(Army Publication 600–8–4)</a:t>
            </a:r>
          </a:p>
          <a:p>
            <a:pPr marL="0" indent="0">
              <a:buNone/>
              <a:defRPr/>
            </a:pPr>
            <a:endParaRPr lang="en-US" sz="2800" dirty="0">
              <a:latin typeface="Arial Nova" panose="020B0504020202020204" pitchFamily="34" charset="0"/>
            </a:endParaRPr>
          </a:p>
        </p:txBody>
      </p:sp>
    </p:spTree>
    <p:extLst>
      <p:ext uri="{BB962C8B-B14F-4D97-AF65-F5344CB8AC3E}">
        <p14:creationId xmlns:p14="http://schemas.microsoft.com/office/powerpoint/2010/main" val="1755190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93785" y="11588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8C6D8247-07B1-B705-9835-F6F0F116D6F2}"/>
              </a:ext>
            </a:extLst>
          </p:cNvPr>
          <p:cNvSpPr>
            <a:spLocks noGrp="1"/>
          </p:cNvSpPr>
          <p:nvPr>
            <p:ph type="title"/>
          </p:nvPr>
        </p:nvSpPr>
        <p:spPr>
          <a:xfrm>
            <a:off x="-1" y="596526"/>
            <a:ext cx="6495691" cy="618286"/>
          </a:xfrm>
        </p:spPr>
        <p:txBody>
          <a:bodyPr/>
          <a:lstStyle/>
          <a:p>
            <a:r>
              <a:rPr kumimoji="0" lang="en-US" alt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Acronyms/Abbreviations</a:t>
            </a:r>
            <a:endParaRPr lang="en-US" sz="4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E02ACE9-347F-1D61-852B-E5F44F93DA76}"/>
              </a:ext>
            </a:extLst>
          </p:cNvPr>
          <p:cNvSpPr>
            <a:spLocks noGrp="1"/>
          </p:cNvSpPr>
          <p:nvPr>
            <p:ph idx="1"/>
          </p:nvPr>
        </p:nvSpPr>
        <p:spPr/>
        <p:txBody>
          <a:bodyPr/>
          <a:lstStyle/>
          <a:p>
            <a:pPr>
              <a:defRPr/>
            </a:pPr>
            <a:r>
              <a:rPr lang="en-US" altLang="en-US" sz="2800" dirty="0">
                <a:solidFill>
                  <a:srgbClr val="000000"/>
                </a:solidFill>
                <a:latin typeface="Arial" panose="020B0604020202020204" pitchFamily="34" charset="0"/>
                <a:cs typeface="Arial" panose="020B0604020202020204" pitchFamily="34" charset="0"/>
              </a:rPr>
              <a:t>ACDUTRA - Active duty for training purposes</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INACDUTRA</a:t>
            </a:r>
            <a:r>
              <a:rPr lang="en-US" altLang="en-US" sz="2800" dirty="0">
                <a:solidFill>
                  <a:srgbClr val="000000"/>
                </a:solidFill>
                <a:latin typeface="Arial" panose="020B0604020202020204" pitchFamily="34" charset="0"/>
                <a:cs typeface="Arial" panose="020B0604020202020204" pitchFamily="34" charset="0"/>
              </a:rPr>
              <a:t> or </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IDT – Inactive duty for training</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lang="en-US" altLang="en-US" sz="2800" dirty="0">
                <a:solidFill>
                  <a:srgbClr val="000000"/>
                </a:solidFill>
                <a:latin typeface="Arial" panose="020B0604020202020204" pitchFamily="34" charset="0"/>
                <a:cs typeface="Arial" panose="020B0604020202020204" pitchFamily="34" charset="0"/>
              </a:rPr>
              <a:t>IADT – Initial Active-Duty Training (think boot camp and AIT)</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ADS – Active-Duty support</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ADSW – Active Duty special work service</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AGR – Active Guard Reserve</a:t>
            </a:r>
          </a:p>
          <a:p>
            <a:pPr marL="0" indent="0">
              <a:buNone/>
            </a:pPr>
            <a:endParaRPr lang="en-US" dirty="0"/>
          </a:p>
        </p:txBody>
      </p:sp>
    </p:spTree>
    <p:extLst>
      <p:ext uri="{BB962C8B-B14F-4D97-AF65-F5344CB8AC3E}">
        <p14:creationId xmlns:p14="http://schemas.microsoft.com/office/powerpoint/2010/main" val="23776566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7B03C-7E9E-6E1B-DD49-E092F0AB4CDC}"/>
              </a:ext>
            </a:extLst>
          </p:cNvPr>
          <p:cNvSpPr>
            <a:spLocks noGrp="1"/>
          </p:cNvSpPr>
          <p:nvPr>
            <p:ph type="title"/>
          </p:nvPr>
        </p:nvSpPr>
        <p:spPr>
          <a:xfrm>
            <a:off x="0" y="503590"/>
            <a:ext cx="8149419" cy="721361"/>
          </a:xfrm>
        </p:spPr>
        <p:txBody>
          <a:bodyPr/>
          <a:lstStyle/>
          <a:p>
            <a:r>
              <a:rPr kumimoji="0" 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Line of Duty Determinations (Cont’d)</a:t>
            </a:r>
            <a:endParaRPr lang="en-US" dirty="0"/>
          </a:p>
        </p:txBody>
      </p:sp>
      <p:sp>
        <p:nvSpPr>
          <p:cNvPr id="3" name="Content Placeholder 2">
            <a:extLst>
              <a:ext uri="{FF2B5EF4-FFF2-40B4-BE49-F238E27FC236}">
                <a16:creationId xmlns:a16="http://schemas.microsoft.com/office/drawing/2014/main" id="{4DC98E2A-9BC9-591E-A03C-CE75AE3DFD93}"/>
              </a:ext>
            </a:extLst>
          </p:cNvPr>
          <p:cNvSpPr>
            <a:spLocks noGrp="1"/>
          </p:cNvSpPr>
          <p:nvPr>
            <p:ph idx="1"/>
          </p:nvPr>
        </p:nvSpPr>
        <p:spPr>
          <a:xfrm>
            <a:off x="140677" y="1861817"/>
            <a:ext cx="11910646" cy="4492593"/>
          </a:xfrm>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lang="en-US" sz="2800" b="0" i="0" dirty="0">
                <a:effectLst/>
                <a:latin typeface="Arial" panose="020B0604020202020204" pitchFamily="34" charset="0"/>
                <a:cs typeface="Arial" panose="020B0604020202020204" pitchFamily="34" charset="0"/>
              </a:rPr>
              <a:t>A service department finding that injury, disease, or death was </a:t>
            </a:r>
            <a:r>
              <a:rPr lang="en-US" sz="2800" b="0" i="1" dirty="0">
                <a:effectLst/>
                <a:latin typeface="Arial" panose="020B0604020202020204" pitchFamily="34" charset="0"/>
                <a:cs typeface="Arial" panose="020B0604020202020204" pitchFamily="34" charset="0"/>
              </a:rPr>
              <a:t>not</a:t>
            </a:r>
            <a:r>
              <a:rPr lang="en-US" sz="2800" b="0" i="0" dirty="0">
                <a:effectLst/>
                <a:latin typeface="Arial" panose="020B0604020202020204" pitchFamily="34" charset="0"/>
                <a:cs typeface="Arial" panose="020B0604020202020204" pitchFamily="34" charset="0"/>
              </a:rPr>
              <a:t> due to misconduct will be binding on the Department of Veterans Affairs (VA) unless it is patently inconsistent with the facts and the requirements of laws administered by VA.</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lang="en-US" sz="2800" b="0" i="0" dirty="0">
                <a:effectLst/>
                <a:latin typeface="Arial" panose="020B0604020202020204" pitchFamily="34" charset="0"/>
                <a:cs typeface="Arial" panose="020B0604020202020204" pitchFamily="34" charset="0"/>
              </a:rPr>
              <a:t>In general, accept service department findings of no misconduct as conclusive unless there is a preponderance of evidence to the contrary</a:t>
            </a:r>
          </a:p>
          <a:p>
            <a:pPr>
              <a:defRPr/>
            </a:pPr>
            <a:r>
              <a:rPr kumimoji="0" lang="en-US" alt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If a LOD determination is required, VA is to consider all evidence of record to determine whether injury/disease/death was incurred/aggravated in line of duty.</a:t>
            </a:r>
          </a:p>
          <a:p>
            <a:endParaRPr lang="en-US" dirty="0"/>
          </a:p>
        </p:txBody>
      </p:sp>
    </p:spTree>
    <p:extLst>
      <p:ext uri="{BB962C8B-B14F-4D97-AF65-F5344CB8AC3E}">
        <p14:creationId xmlns:p14="http://schemas.microsoft.com/office/powerpoint/2010/main" val="3945161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EAB8A3-3395-553A-FC39-F1929C9209EF}"/>
              </a:ext>
            </a:extLst>
          </p:cNvPr>
          <p:cNvSpPr>
            <a:spLocks noGrp="1"/>
          </p:cNvSpPr>
          <p:nvPr>
            <p:ph type="title"/>
          </p:nvPr>
        </p:nvSpPr>
        <p:spPr>
          <a:xfrm>
            <a:off x="0" y="103518"/>
            <a:ext cx="8819970" cy="1130060"/>
          </a:xfrm>
        </p:spPr>
        <p:txBody>
          <a:bodyPr/>
          <a:lstStyle/>
          <a:p>
            <a:r>
              <a:rPr kumimoji="0" 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Line of Duty Determinations –Additional Information</a:t>
            </a:r>
            <a:endParaRPr lang="en-US"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1598F775-A9B9-C624-6312-C624AFAF22E5}"/>
              </a:ext>
            </a:extLst>
          </p:cNvPr>
          <p:cNvSpPr>
            <a:spLocks noGrp="1"/>
          </p:cNvSpPr>
          <p:nvPr>
            <p:ph idx="1"/>
          </p:nvPr>
        </p:nvSpPr>
        <p:spPr>
          <a:xfrm>
            <a:off x="126521" y="1742176"/>
            <a:ext cx="11938958" cy="4857031"/>
          </a:xfrm>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Line of Duty determinations (</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DD Form 261)</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will in most cases be located when the VA requests service treatment records and personnel records.</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the veteran has a copy of the LOD for the claimed condition, it would be helpful for the vet to submit a copy to the VA.</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 summary, </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VA to prepare formal LOD determination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IF</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service department</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Did not make a LOD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AND</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injury/death occurred under circumstances raising legitimate issue of willful misconduct</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Holds disability/death to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NOT</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be in LOD</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Holds disability/death</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IN</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LOD but findings may be properly questioned</a:t>
            </a:r>
          </a:p>
          <a:p>
            <a:endParaRPr lang="en-US" dirty="0"/>
          </a:p>
        </p:txBody>
      </p:sp>
    </p:spTree>
    <p:extLst>
      <p:ext uri="{BB962C8B-B14F-4D97-AF65-F5344CB8AC3E}">
        <p14:creationId xmlns:p14="http://schemas.microsoft.com/office/powerpoint/2010/main" val="829907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75AC-099E-0695-8B9B-6378484D08CF}"/>
              </a:ext>
            </a:extLst>
          </p:cNvPr>
          <p:cNvSpPr>
            <a:spLocks noGrp="1"/>
          </p:cNvSpPr>
          <p:nvPr>
            <p:ph type="title"/>
          </p:nvPr>
        </p:nvSpPr>
        <p:spPr>
          <a:xfrm>
            <a:off x="0" y="541068"/>
            <a:ext cx="4479625" cy="675257"/>
          </a:xfrm>
        </p:spPr>
        <p:txBody>
          <a:bodyPr>
            <a:noAutofit/>
          </a:bodyPr>
          <a:lstStyle/>
          <a:p>
            <a:r>
              <a:rPr lang="en-US" sz="4400" dirty="0">
                <a:latin typeface="Arial" panose="020B0604020202020204" pitchFamily="34" charset="0"/>
                <a:cs typeface="Arial" panose="020B0604020202020204" pitchFamily="34" charset="0"/>
              </a:rPr>
              <a:t>Scenario #1</a:t>
            </a:r>
          </a:p>
        </p:txBody>
      </p:sp>
      <p:pic>
        <p:nvPicPr>
          <p:cNvPr id="7" name="Picture 6">
            <a:extLst>
              <a:ext uri="{FF2B5EF4-FFF2-40B4-BE49-F238E27FC236}">
                <a16:creationId xmlns:a16="http://schemas.microsoft.com/office/drawing/2014/main" id="{4FAE5739-BA41-FC07-7B03-1E2BC4865DD5}"/>
              </a:ext>
            </a:extLst>
          </p:cNvPr>
          <p:cNvPicPr>
            <a:picLocks noChangeAspect="1"/>
          </p:cNvPicPr>
          <p:nvPr/>
        </p:nvPicPr>
        <p:blipFill>
          <a:blip r:embed="rId2"/>
          <a:srcRect b="16023"/>
          <a:stretch/>
        </p:blipFill>
        <p:spPr>
          <a:xfrm>
            <a:off x="294736" y="1523699"/>
            <a:ext cx="5541134" cy="4653263"/>
          </a:xfrm>
          <a:prstGeom prst="rect">
            <a:avLst/>
          </a:prstGeom>
          <a:noFill/>
        </p:spPr>
      </p:pic>
      <p:sp>
        <p:nvSpPr>
          <p:cNvPr id="6" name="Content Placeholder 5">
            <a:extLst>
              <a:ext uri="{FF2B5EF4-FFF2-40B4-BE49-F238E27FC236}">
                <a16:creationId xmlns:a16="http://schemas.microsoft.com/office/drawing/2014/main" id="{384242BA-23E1-CAFA-4FA3-2635E98183AA}"/>
              </a:ext>
            </a:extLst>
          </p:cNvPr>
          <p:cNvSpPr>
            <a:spLocks noGrp="1"/>
          </p:cNvSpPr>
          <p:nvPr>
            <p:ph sz="half" idx="2"/>
          </p:nvPr>
        </p:nvSpPr>
        <p:spPr>
          <a:xfrm>
            <a:off x="6172200" y="1825625"/>
            <a:ext cx="5181600" cy="4351338"/>
          </a:xfrm>
        </p:spPr>
        <p:txBody>
          <a:bodyPr>
            <a:normAutofit fontScale="85000" lnSpcReduction="10000"/>
          </a:bodyPr>
          <a:lstStyle/>
          <a:p>
            <a:pPr marL="0" marR="0" indent="0">
              <a:spcBef>
                <a:spcPts val="0"/>
              </a:spcBef>
              <a:spcAft>
                <a:spcPts val="800"/>
              </a:spcAft>
              <a:buNone/>
            </a:pPr>
            <a:r>
              <a:rPr lang="en-US" sz="2800" kern="100" dirty="0">
                <a:effectLst/>
                <a:latin typeface="Arial" panose="020B0604020202020204" pitchFamily="34" charset="0"/>
                <a:cs typeface="Arial" panose="020B0604020202020204" pitchFamily="34" charset="0"/>
              </a:rPr>
              <a:t>Jane M served in the Marine Corps Reserve from March 3, 1992 through March 30, 2022.  She was deployed to Afghanistan under Title 10 orders and served from January 27, 2003 through November 11, 2004.  She now suffers from PTSD due to her combat service during that deployment.</a:t>
            </a:r>
          </a:p>
          <a:p>
            <a:pPr marL="0" marR="0" indent="0">
              <a:spcBef>
                <a:spcPts val="0"/>
              </a:spcBef>
              <a:spcAft>
                <a:spcPts val="800"/>
              </a:spcAft>
              <a:buNone/>
            </a:pPr>
            <a:endParaRPr lang="en-US" sz="2800" kern="100" dirty="0">
              <a:effectLst/>
              <a:latin typeface="Arial" panose="020B0604020202020204" pitchFamily="34" charset="0"/>
              <a:cs typeface="Arial" panose="020B0604020202020204" pitchFamily="34" charset="0"/>
            </a:endParaRPr>
          </a:p>
          <a:p>
            <a:pPr marL="0" marR="0">
              <a:spcBef>
                <a:spcPts val="0"/>
              </a:spcBef>
              <a:spcAft>
                <a:spcPts val="800"/>
              </a:spcAft>
            </a:pPr>
            <a:r>
              <a:rPr lang="en-US" sz="2800" kern="100" dirty="0">
                <a:effectLst/>
                <a:latin typeface="Arial" panose="020B0604020202020204" pitchFamily="34" charset="0"/>
                <a:cs typeface="Arial" panose="020B0604020202020204" pitchFamily="34" charset="0"/>
              </a:rPr>
              <a:t>Is she a veteran?</a:t>
            </a:r>
          </a:p>
          <a:p>
            <a:pPr marL="0" marR="0">
              <a:spcBef>
                <a:spcPts val="0"/>
              </a:spcBef>
              <a:spcAft>
                <a:spcPts val="800"/>
              </a:spcAft>
            </a:pPr>
            <a:r>
              <a:rPr lang="en-US" sz="2800" kern="100" dirty="0">
                <a:effectLst/>
                <a:latin typeface="Arial" panose="020B0604020202020204" pitchFamily="34" charset="0"/>
                <a:cs typeface="Arial" panose="020B0604020202020204" pitchFamily="34" charset="0"/>
              </a:rPr>
              <a:t>Do her injuries/disabilities qualify her for any VA benefits? </a:t>
            </a:r>
          </a:p>
          <a:p>
            <a:endParaRPr lang="en-US" sz="2500" dirty="0"/>
          </a:p>
        </p:txBody>
      </p:sp>
    </p:spTree>
    <p:extLst>
      <p:ext uri="{BB962C8B-B14F-4D97-AF65-F5344CB8AC3E}">
        <p14:creationId xmlns:p14="http://schemas.microsoft.com/office/powerpoint/2010/main" val="1735495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ADC5D8-4578-8499-A066-185FCBFA1D59}"/>
              </a:ext>
            </a:extLst>
          </p:cNvPr>
          <p:cNvSpPr>
            <a:spLocks noGrp="1"/>
          </p:cNvSpPr>
          <p:nvPr>
            <p:ph type="title"/>
          </p:nvPr>
        </p:nvSpPr>
        <p:spPr>
          <a:xfrm>
            <a:off x="0" y="636857"/>
            <a:ext cx="4509099" cy="562215"/>
          </a:xfrm>
        </p:spPr>
        <p:txBody>
          <a:bodyPr>
            <a:normAutofit fontScale="90000"/>
          </a:bodyPr>
          <a:lstStyle/>
          <a:p>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Scenario #2</a:t>
            </a: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FDDE583-DC50-A7AF-BED8-0A9928D8D862}"/>
              </a:ext>
            </a:extLst>
          </p:cNvPr>
          <p:cNvPicPr>
            <a:picLocks noChangeAspect="1"/>
          </p:cNvPicPr>
          <p:nvPr/>
        </p:nvPicPr>
        <p:blipFill>
          <a:blip r:embed="rId2"/>
          <a:srcRect t="15899" b="125"/>
          <a:stretch/>
        </p:blipFill>
        <p:spPr>
          <a:xfrm>
            <a:off x="209550" y="1371600"/>
            <a:ext cx="5181600" cy="4351338"/>
          </a:xfrm>
          <a:prstGeom prst="rect">
            <a:avLst/>
          </a:prstGeom>
          <a:noFill/>
        </p:spPr>
      </p:pic>
      <p:sp>
        <p:nvSpPr>
          <p:cNvPr id="6" name="Content Placeholder 5">
            <a:extLst>
              <a:ext uri="{FF2B5EF4-FFF2-40B4-BE49-F238E27FC236}">
                <a16:creationId xmlns:a16="http://schemas.microsoft.com/office/drawing/2014/main" id="{8C5F9408-CA69-92DA-815B-DF14C7CCF705}"/>
              </a:ext>
            </a:extLst>
          </p:cNvPr>
          <p:cNvSpPr>
            <a:spLocks noGrp="1"/>
          </p:cNvSpPr>
          <p:nvPr>
            <p:ph sz="half" idx="2"/>
          </p:nvPr>
        </p:nvSpPr>
        <p:spPr>
          <a:xfrm>
            <a:off x="5779698" y="1371600"/>
            <a:ext cx="6202752" cy="5349875"/>
          </a:xfrm>
        </p:spPr>
        <p:txBody>
          <a:bodyPr>
            <a:normAutofit fontScale="77500" lnSpcReduction="20000"/>
          </a:bodyPr>
          <a:lstStyle/>
          <a:p>
            <a:pPr marL="0" marR="0" indent="0">
              <a:spcBef>
                <a:spcPts val="0"/>
              </a:spcBef>
              <a:spcAft>
                <a:spcPts val="800"/>
              </a:spcAft>
              <a:buNone/>
            </a:pPr>
            <a:r>
              <a:rPr lang="en-US" sz="3100" kern="100" dirty="0">
                <a:effectLst/>
                <a:latin typeface="Arial" panose="020B0604020202020204" pitchFamily="34" charset="0"/>
                <a:cs typeface="Arial" panose="020B0604020202020204" pitchFamily="34" charset="0"/>
              </a:rPr>
              <a:t>Bob D served in the California Army National Guard from June 1, 2012 through May 31</a:t>
            </a:r>
            <a:r>
              <a:rPr lang="en-US" sz="3100" kern="100" baseline="30000" dirty="0">
                <a:effectLst/>
                <a:latin typeface="Arial" panose="020B0604020202020204" pitchFamily="34" charset="0"/>
                <a:cs typeface="Arial" panose="020B0604020202020204" pitchFamily="34" charset="0"/>
              </a:rPr>
              <a:t>st</a:t>
            </a:r>
            <a:r>
              <a:rPr lang="en-US" sz="3100" kern="100" dirty="0">
                <a:effectLst/>
                <a:latin typeface="Arial" panose="020B0604020202020204" pitchFamily="34" charset="0"/>
                <a:cs typeface="Arial" panose="020B0604020202020204" pitchFamily="34" charset="0"/>
              </a:rPr>
              <a:t>, 2018. He performed all required drills including his 2-week annual training periods.  He was called up by the governor of California to help with the wildfires.  He was paid by the state.  While he was fighting fires, he incurred 2</a:t>
            </a:r>
            <a:r>
              <a:rPr lang="en-US" sz="3100" kern="100" baseline="30000" dirty="0">
                <a:effectLst/>
                <a:latin typeface="Arial" panose="020B0604020202020204" pitchFamily="34" charset="0"/>
                <a:cs typeface="Arial" panose="020B0604020202020204" pitchFamily="34" charset="0"/>
              </a:rPr>
              <a:t>nd</a:t>
            </a:r>
            <a:r>
              <a:rPr lang="en-US" sz="3100" kern="100" dirty="0">
                <a:effectLst/>
                <a:latin typeface="Arial" panose="020B0604020202020204" pitchFamily="34" charset="0"/>
                <a:cs typeface="Arial" panose="020B0604020202020204" pitchFamily="34" charset="0"/>
              </a:rPr>
              <a:t> and 3</a:t>
            </a:r>
            <a:r>
              <a:rPr lang="en-US" sz="3100" kern="100" baseline="30000" dirty="0">
                <a:effectLst/>
                <a:latin typeface="Arial" panose="020B0604020202020204" pitchFamily="34" charset="0"/>
                <a:cs typeface="Arial" panose="020B0604020202020204" pitchFamily="34" charset="0"/>
              </a:rPr>
              <a:t>rd</a:t>
            </a:r>
            <a:r>
              <a:rPr lang="en-US" sz="3100" kern="100" dirty="0">
                <a:effectLst/>
                <a:latin typeface="Arial" panose="020B0604020202020204" pitchFamily="34" charset="0"/>
                <a:cs typeface="Arial" panose="020B0604020202020204" pitchFamily="34" charset="0"/>
              </a:rPr>
              <a:t> degree burns on his hands and arms and suffered smoke inhalation. All his other service training periods were unremarkable for any injuries or diseases.  </a:t>
            </a:r>
          </a:p>
          <a:p>
            <a:pPr marL="0" marR="0" indent="0">
              <a:spcBef>
                <a:spcPts val="0"/>
              </a:spcBef>
              <a:spcAft>
                <a:spcPts val="800"/>
              </a:spcAft>
              <a:buNone/>
            </a:pPr>
            <a:endParaRPr lang="en-US" sz="3000" kern="100" dirty="0">
              <a:latin typeface="Arial" panose="020B0604020202020204" pitchFamily="34" charset="0"/>
              <a:cs typeface="Arial" panose="020B0604020202020204" pitchFamily="34" charset="0"/>
            </a:endParaRPr>
          </a:p>
          <a:p>
            <a:pPr marL="0" marR="0" indent="0">
              <a:spcBef>
                <a:spcPts val="0"/>
              </a:spcBef>
              <a:spcAft>
                <a:spcPts val="800"/>
              </a:spcAft>
              <a:buNone/>
            </a:pPr>
            <a:endParaRPr lang="en-US" sz="3000" kern="100" dirty="0">
              <a:effectLst/>
              <a:latin typeface="Arial" panose="020B0604020202020204" pitchFamily="34" charset="0"/>
              <a:cs typeface="Arial" panose="020B0604020202020204" pitchFamily="34" charset="0"/>
            </a:endParaRPr>
          </a:p>
          <a:p>
            <a:pPr marL="0" marR="0">
              <a:spcBef>
                <a:spcPts val="0"/>
              </a:spcBef>
              <a:spcAft>
                <a:spcPts val="800"/>
              </a:spcAft>
            </a:pPr>
            <a:r>
              <a:rPr lang="en-US" sz="3000" kern="100" dirty="0">
                <a:effectLst/>
                <a:latin typeface="Arial" panose="020B0604020202020204" pitchFamily="34" charset="0"/>
                <a:cs typeface="Arial" panose="020B0604020202020204" pitchFamily="34" charset="0"/>
              </a:rPr>
              <a:t>Is he a veteran? </a:t>
            </a:r>
          </a:p>
          <a:p>
            <a:pPr marL="0" marR="0">
              <a:spcBef>
                <a:spcPts val="0"/>
              </a:spcBef>
              <a:spcAft>
                <a:spcPts val="800"/>
              </a:spcAft>
            </a:pPr>
            <a:r>
              <a:rPr lang="en-US" sz="3000" kern="100" dirty="0">
                <a:effectLst/>
                <a:latin typeface="Arial" panose="020B0604020202020204" pitchFamily="34" charset="0"/>
                <a:cs typeface="Arial" panose="020B0604020202020204" pitchFamily="34" charset="0"/>
              </a:rPr>
              <a:t>Do his injuries qualify him for any VA benefits? </a:t>
            </a:r>
          </a:p>
          <a:p>
            <a:endParaRPr lang="en-US" sz="2000" dirty="0"/>
          </a:p>
        </p:txBody>
      </p:sp>
    </p:spTree>
    <p:extLst>
      <p:ext uri="{BB962C8B-B14F-4D97-AF65-F5344CB8AC3E}">
        <p14:creationId xmlns:p14="http://schemas.microsoft.com/office/powerpoint/2010/main" val="2949379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ADC5D8-4578-8499-A066-185FCBFA1D59}"/>
              </a:ext>
            </a:extLst>
          </p:cNvPr>
          <p:cNvSpPr>
            <a:spLocks noGrp="1"/>
          </p:cNvSpPr>
          <p:nvPr>
            <p:ph type="title"/>
          </p:nvPr>
        </p:nvSpPr>
        <p:spPr>
          <a:xfrm>
            <a:off x="0" y="636857"/>
            <a:ext cx="4509099" cy="562215"/>
          </a:xfrm>
        </p:spPr>
        <p:txBody>
          <a:bodyPr>
            <a:normAutofit fontScale="90000"/>
          </a:bodyPr>
          <a:lstStyle/>
          <a:p>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Scenario #3</a:t>
            </a:r>
            <a:endParaRPr lang="en-US" dirty="0">
              <a:latin typeface="Arial" panose="020B0604020202020204" pitchFamily="34" charset="0"/>
              <a:cs typeface="Arial" panose="020B0604020202020204" pitchFamily="34" charset="0"/>
            </a:endParaRPr>
          </a:p>
        </p:txBody>
      </p:sp>
      <p:sp>
        <p:nvSpPr>
          <p:cNvPr id="4" name="Content Placeholder 5">
            <a:extLst>
              <a:ext uri="{FF2B5EF4-FFF2-40B4-BE49-F238E27FC236}">
                <a16:creationId xmlns:a16="http://schemas.microsoft.com/office/drawing/2014/main" id="{A9A8EBC7-0012-8436-5C87-8710A27CEBAD}"/>
              </a:ext>
            </a:extLst>
          </p:cNvPr>
          <p:cNvSpPr>
            <a:spLocks noGrp="1"/>
          </p:cNvSpPr>
          <p:nvPr>
            <p:ph sz="half" idx="2"/>
          </p:nvPr>
        </p:nvSpPr>
        <p:spPr>
          <a:xfrm>
            <a:off x="6096000" y="1371600"/>
            <a:ext cx="5181600" cy="5244860"/>
          </a:xfrm>
        </p:spPr>
        <p:txBody>
          <a:bodyPr>
            <a:normAutofit fontScale="92500" lnSpcReduction="20000"/>
          </a:bodyPr>
          <a:lstStyle/>
          <a:p>
            <a:pPr marL="0" marR="0" indent="0">
              <a:spcBef>
                <a:spcPts val="0"/>
              </a:spcBef>
              <a:spcAft>
                <a:spcPts val="800"/>
              </a:spcAft>
              <a:buNone/>
            </a:pPr>
            <a:r>
              <a:rPr lang="en-US" sz="2800" kern="100" dirty="0">
                <a:effectLst/>
                <a:latin typeface="Arial" panose="020B0604020202020204" pitchFamily="34" charset="0"/>
                <a:ea typeface="Calibri" panose="020F0502020204030204" pitchFamily="34" charset="0"/>
                <a:cs typeface="Arial" panose="020B0604020202020204" pitchFamily="34" charset="0"/>
              </a:rPr>
              <a:t>Pat Cake served in the Naval Reserve. On a weekend drill, he was loading a truck with supplies and fell from a ladder on the ship injuring his back, right shoulder, and left knee. He continues to experience pain and ended up having surgery to repair damage to his shoulder.  The surgery helped but he still has residual loss of motion in his shoulder and complains of lingering pain. </a:t>
            </a:r>
          </a:p>
          <a:p>
            <a:pPr marL="0" marR="0" indent="0">
              <a:spcBef>
                <a:spcPts val="0"/>
              </a:spcBef>
              <a:spcAft>
                <a:spcPts val="800"/>
              </a:spcAft>
              <a:buNone/>
            </a:pPr>
            <a:r>
              <a:rPr lang="en-US" sz="2800" kern="100" dirty="0">
                <a:effectLst/>
                <a:latin typeface="Arial" panose="020B0604020202020204" pitchFamily="34" charset="0"/>
                <a:ea typeface="Calibri" panose="020F0502020204030204" pitchFamily="34" charset="0"/>
                <a:cs typeface="Arial" panose="020B0604020202020204" pitchFamily="34" charset="0"/>
              </a:rPr>
              <a:t> </a:t>
            </a:r>
          </a:p>
          <a:p>
            <a:pPr>
              <a:spcBef>
                <a:spcPts val="0"/>
              </a:spcBef>
              <a:spcAft>
                <a:spcPts val="800"/>
              </a:spcAft>
            </a:pPr>
            <a:r>
              <a:rPr lang="en-US" sz="2800" kern="100" dirty="0">
                <a:effectLst/>
                <a:latin typeface="Arial" panose="020B0604020202020204" pitchFamily="34" charset="0"/>
                <a:ea typeface="Calibri" panose="020F0502020204030204" pitchFamily="34" charset="0"/>
                <a:cs typeface="Arial" panose="020B0604020202020204" pitchFamily="34" charset="0"/>
              </a:rPr>
              <a:t>Is he a veteran?</a:t>
            </a:r>
          </a:p>
          <a:p>
            <a:pPr>
              <a:spcBef>
                <a:spcPts val="0"/>
              </a:spcBef>
              <a:spcAft>
                <a:spcPts val="800"/>
              </a:spcAft>
            </a:pPr>
            <a:r>
              <a:rPr lang="en-US" sz="2800" kern="100" dirty="0">
                <a:effectLst/>
                <a:latin typeface="Arial" panose="020B0604020202020204" pitchFamily="34" charset="0"/>
                <a:ea typeface="Calibri" panose="020F0502020204030204" pitchFamily="34" charset="0"/>
                <a:cs typeface="Arial" panose="020B0604020202020204" pitchFamily="34" charset="0"/>
              </a:rPr>
              <a:t>Do his injuries/disabilities qualify him for any benefits?</a:t>
            </a:r>
          </a:p>
          <a:p>
            <a:endParaRPr lang="en-US" sz="1700" dirty="0"/>
          </a:p>
        </p:txBody>
      </p:sp>
      <p:pic>
        <p:nvPicPr>
          <p:cNvPr id="7" name="Picture 6">
            <a:extLst>
              <a:ext uri="{FF2B5EF4-FFF2-40B4-BE49-F238E27FC236}">
                <a16:creationId xmlns:a16="http://schemas.microsoft.com/office/drawing/2014/main" id="{C00B39D8-9F11-A0BF-1B0C-9FB53EBA9805}"/>
              </a:ext>
            </a:extLst>
          </p:cNvPr>
          <p:cNvPicPr>
            <a:picLocks noChangeAspect="1"/>
          </p:cNvPicPr>
          <p:nvPr/>
        </p:nvPicPr>
        <p:blipFill>
          <a:blip r:embed="rId2"/>
          <a:srcRect r="5740" b="-1"/>
          <a:stretch/>
        </p:blipFill>
        <p:spPr>
          <a:xfrm>
            <a:off x="481931" y="1371600"/>
            <a:ext cx="5010901" cy="5316095"/>
          </a:xfrm>
          <a:prstGeom prst="rect">
            <a:avLst/>
          </a:prstGeom>
        </p:spPr>
      </p:pic>
    </p:spTree>
    <p:extLst>
      <p:ext uri="{BB962C8B-B14F-4D97-AF65-F5344CB8AC3E}">
        <p14:creationId xmlns:p14="http://schemas.microsoft.com/office/powerpoint/2010/main" val="180799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ADC5D8-4578-8499-A066-185FCBFA1D59}"/>
              </a:ext>
            </a:extLst>
          </p:cNvPr>
          <p:cNvSpPr>
            <a:spLocks noGrp="1"/>
          </p:cNvSpPr>
          <p:nvPr>
            <p:ph type="title"/>
          </p:nvPr>
        </p:nvSpPr>
        <p:spPr>
          <a:xfrm>
            <a:off x="0" y="636857"/>
            <a:ext cx="4509099" cy="562215"/>
          </a:xfrm>
        </p:spPr>
        <p:txBody>
          <a:bodyPr>
            <a:normAutofit fontScale="90000"/>
          </a:bodyPr>
          <a:lstStyle/>
          <a:p>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Scenario #4</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0F3D556-D46E-5CAB-E193-26C44F151BBC}"/>
              </a:ext>
            </a:extLst>
          </p:cNvPr>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3E1ADD38-68AD-F3FE-B6B0-1CA3E35F48F6}"/>
              </a:ext>
            </a:extLst>
          </p:cNvPr>
          <p:cNvPicPr>
            <a:picLocks noChangeAspect="1"/>
          </p:cNvPicPr>
          <p:nvPr/>
        </p:nvPicPr>
        <p:blipFill>
          <a:blip r:embed="rId2"/>
          <a:stretch>
            <a:fillRect/>
          </a:stretch>
        </p:blipFill>
        <p:spPr>
          <a:xfrm>
            <a:off x="6172200" y="1343246"/>
            <a:ext cx="5316095" cy="5316095"/>
          </a:xfrm>
          <a:prstGeom prst="rect">
            <a:avLst/>
          </a:prstGeom>
        </p:spPr>
      </p:pic>
      <p:sp>
        <p:nvSpPr>
          <p:cNvPr id="6" name="Content Placeholder 5">
            <a:extLst>
              <a:ext uri="{FF2B5EF4-FFF2-40B4-BE49-F238E27FC236}">
                <a16:creationId xmlns:a16="http://schemas.microsoft.com/office/drawing/2014/main" id="{87A75BDA-1F05-8FB2-05C6-55F303ACF55D}"/>
              </a:ext>
            </a:extLst>
          </p:cNvPr>
          <p:cNvSpPr>
            <a:spLocks noGrp="1"/>
          </p:cNvSpPr>
          <p:nvPr>
            <p:ph idx="1"/>
          </p:nvPr>
        </p:nvSpPr>
        <p:spPr>
          <a:xfrm>
            <a:off x="333374" y="1314450"/>
            <a:ext cx="5316095" cy="5316094"/>
          </a:xfrm>
        </p:spPr>
        <p:txBody>
          <a:bodyPr>
            <a:normAutofit lnSpcReduction="10000"/>
          </a:bodyPr>
          <a:lstStyle/>
          <a:p>
            <a:pPr marL="0" marR="0" indent="0">
              <a:spcBef>
                <a:spcPts val="0"/>
              </a:spcBef>
              <a:spcAft>
                <a:spcPts val="800"/>
              </a:spcAft>
              <a:buNone/>
            </a:pPr>
            <a:r>
              <a:rPr lang="en-US" sz="2800" kern="100" dirty="0">
                <a:effectLst/>
                <a:latin typeface="Arial" panose="020B0604020202020204" pitchFamily="34" charset="0"/>
                <a:ea typeface="Calibri" panose="020F0502020204030204" pitchFamily="34" charset="0"/>
                <a:cs typeface="Arial" panose="020B0604020202020204" pitchFamily="34" charset="0"/>
              </a:rPr>
              <a:t>Tommy Freeze attended college at United States Army Academy, West Point from July 5, 1983 through September 25, 1987. After graduation Tommy Freeze was commissioned and served from September 25, 1987 to September 30, 2007. He was diagnosed with lung cancer in June 2007.</a:t>
            </a:r>
          </a:p>
          <a:p>
            <a:pPr marL="0" marR="0" indent="0">
              <a:spcBef>
                <a:spcPts val="0"/>
              </a:spcBef>
              <a:spcAft>
                <a:spcPts val="800"/>
              </a:spcAft>
              <a:buNone/>
            </a:pP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800" kern="100" dirty="0">
                <a:effectLst/>
                <a:latin typeface="Arial" panose="020B0604020202020204" pitchFamily="34" charset="0"/>
                <a:ea typeface="Calibri" panose="020F0502020204030204" pitchFamily="34" charset="0"/>
                <a:cs typeface="Arial" panose="020B0604020202020204" pitchFamily="34" charset="0"/>
              </a:rPr>
              <a:t>Is he a veteran?</a:t>
            </a:r>
          </a:p>
          <a:p>
            <a:pPr marL="0" marR="0">
              <a:spcBef>
                <a:spcPts val="0"/>
              </a:spcBef>
              <a:spcAft>
                <a:spcPts val="800"/>
              </a:spcAft>
            </a:pPr>
            <a:r>
              <a:rPr lang="en-US" sz="2800" kern="100" dirty="0">
                <a:effectLst/>
                <a:latin typeface="Arial" panose="020B0604020202020204" pitchFamily="34" charset="0"/>
                <a:ea typeface="Calibri" panose="020F0502020204030204" pitchFamily="34" charset="0"/>
                <a:cs typeface="Arial" panose="020B0604020202020204" pitchFamily="34" charset="0"/>
              </a:rPr>
              <a:t>Do his injuries/disabilities qualify him for any benefits</a:t>
            </a:r>
          </a:p>
          <a:p>
            <a:endParaRPr lang="en-US" sz="1900" dirty="0"/>
          </a:p>
        </p:txBody>
      </p:sp>
    </p:spTree>
    <p:extLst>
      <p:ext uri="{BB962C8B-B14F-4D97-AF65-F5344CB8AC3E}">
        <p14:creationId xmlns:p14="http://schemas.microsoft.com/office/powerpoint/2010/main" val="1170696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54CA20-922D-08F8-DEAD-97CB6A1431D2}"/>
              </a:ext>
            </a:extLst>
          </p:cNvPr>
          <p:cNvSpPr>
            <a:spLocks noGrp="1"/>
          </p:cNvSpPr>
          <p:nvPr>
            <p:ph type="title"/>
          </p:nvPr>
        </p:nvSpPr>
        <p:spPr>
          <a:xfrm>
            <a:off x="0" y="601454"/>
            <a:ext cx="4223349" cy="623498"/>
          </a:xfrm>
        </p:spPr>
        <p:txBody>
          <a:bodyPr>
            <a:normAutofit fontScale="90000"/>
          </a:bodyPr>
          <a:lstStyle/>
          <a:p>
            <a:r>
              <a:rPr kumimoji="0" lang="en-US" b="0" i="0" u="none" strike="noStrike" kern="1200" cap="none" spc="0" normalizeH="0" baseline="0" noProof="0" dirty="0">
                <a:ln>
                  <a:noFill/>
                </a:ln>
                <a:effectLst/>
                <a:uLnTx/>
                <a:uFillTx/>
                <a:latin typeface="Aptos" panose="020B0004020202020204" pitchFamily="34" charset="0"/>
              </a:rPr>
              <a:t>Scenario #5</a:t>
            </a:r>
            <a:endParaRPr lang="en-US" dirty="0">
              <a:latin typeface="Aptos" panose="020B0004020202020204" pitchFamily="34" charset="0"/>
            </a:endParaRPr>
          </a:p>
        </p:txBody>
      </p:sp>
      <p:pic>
        <p:nvPicPr>
          <p:cNvPr id="7" name="Picture 6">
            <a:extLst>
              <a:ext uri="{FF2B5EF4-FFF2-40B4-BE49-F238E27FC236}">
                <a16:creationId xmlns:a16="http://schemas.microsoft.com/office/drawing/2014/main" id="{B45B9C23-C249-C61D-24F4-9242F5F9CD31}"/>
              </a:ext>
            </a:extLst>
          </p:cNvPr>
          <p:cNvPicPr>
            <a:picLocks noChangeAspect="1"/>
          </p:cNvPicPr>
          <p:nvPr/>
        </p:nvPicPr>
        <p:blipFill>
          <a:blip r:embed="rId2"/>
          <a:srcRect b="16023"/>
          <a:stretch/>
        </p:blipFill>
        <p:spPr>
          <a:xfrm>
            <a:off x="458638" y="1825624"/>
            <a:ext cx="5181600" cy="4351338"/>
          </a:xfrm>
          <a:prstGeom prst="rect">
            <a:avLst/>
          </a:prstGeom>
          <a:noFill/>
        </p:spPr>
      </p:pic>
      <p:sp>
        <p:nvSpPr>
          <p:cNvPr id="6" name="Content Placeholder 5">
            <a:extLst>
              <a:ext uri="{FF2B5EF4-FFF2-40B4-BE49-F238E27FC236}">
                <a16:creationId xmlns:a16="http://schemas.microsoft.com/office/drawing/2014/main" id="{D59F0D9B-01B2-9679-CAE4-5B204266338B}"/>
              </a:ext>
            </a:extLst>
          </p:cNvPr>
          <p:cNvSpPr>
            <a:spLocks noGrp="1"/>
          </p:cNvSpPr>
          <p:nvPr>
            <p:ph sz="half" idx="2"/>
          </p:nvPr>
        </p:nvSpPr>
        <p:spPr>
          <a:xfrm>
            <a:off x="6172199" y="1825624"/>
            <a:ext cx="5895975" cy="4905375"/>
          </a:xfrm>
        </p:spPr>
        <p:txBody>
          <a:bodyPr>
            <a:normAutofit fontScale="55000" lnSpcReduction="20000"/>
          </a:bodyPr>
          <a:lstStyle/>
          <a:p>
            <a:pPr marL="0" marR="0" indent="0" fontAlgn="base">
              <a:spcBef>
                <a:spcPts val="0"/>
              </a:spcBef>
              <a:spcAft>
                <a:spcPts val="0"/>
              </a:spcAft>
              <a:buNone/>
            </a:pPr>
            <a:r>
              <a:rPr lang="en-US" sz="4400" kern="1200" dirty="0">
                <a:effectLst/>
                <a:latin typeface="Arial" panose="020B0604020202020204" pitchFamily="34" charset="0"/>
                <a:cs typeface="Arial" panose="020B0604020202020204" pitchFamily="34" charset="0"/>
              </a:rPr>
              <a:t>Delta Blue served in the Air Force National Guard. </a:t>
            </a:r>
            <a:r>
              <a:rPr lang="en-US" sz="4400" kern="100" dirty="0">
                <a:effectLst/>
                <a:latin typeface="Arial" panose="020B0604020202020204" pitchFamily="34" charset="0"/>
                <a:cs typeface="Arial" panose="020B0604020202020204" pitchFamily="34" charset="0"/>
              </a:rPr>
              <a:t>She attended her weekend drill from November 2</a:t>
            </a:r>
            <a:r>
              <a:rPr lang="en-US" sz="4400" kern="100" baseline="30000" dirty="0">
                <a:effectLst/>
                <a:latin typeface="Arial" panose="020B0604020202020204" pitchFamily="34" charset="0"/>
                <a:cs typeface="Arial" panose="020B0604020202020204" pitchFamily="34" charset="0"/>
              </a:rPr>
              <a:t>nd</a:t>
            </a:r>
            <a:r>
              <a:rPr lang="en-US" sz="4400" kern="100" dirty="0">
                <a:effectLst/>
                <a:latin typeface="Arial" panose="020B0604020202020204" pitchFamily="34" charset="0"/>
                <a:cs typeface="Arial" panose="020B0604020202020204" pitchFamily="34" charset="0"/>
              </a:rPr>
              <a:t> through November 4</a:t>
            </a:r>
            <a:r>
              <a:rPr lang="en-US" sz="4400" kern="100" baseline="30000" dirty="0">
                <a:effectLst/>
                <a:latin typeface="Arial" panose="020B0604020202020204" pitchFamily="34" charset="0"/>
                <a:cs typeface="Arial" panose="020B0604020202020204" pitchFamily="34" charset="0"/>
              </a:rPr>
              <a:t>th</a:t>
            </a:r>
            <a:r>
              <a:rPr lang="en-US" sz="4400" kern="100" dirty="0">
                <a:effectLst/>
                <a:latin typeface="Arial" panose="020B0604020202020204" pitchFamily="34" charset="0"/>
                <a:cs typeface="Arial" panose="020B0604020202020204" pitchFamily="34" charset="0"/>
              </a:rPr>
              <a:t>. As she was driving home on November 4</a:t>
            </a:r>
            <a:r>
              <a:rPr lang="en-US" sz="4400" kern="100" baseline="30000" dirty="0">
                <a:effectLst/>
                <a:latin typeface="Arial" panose="020B0604020202020204" pitchFamily="34" charset="0"/>
                <a:cs typeface="Arial" panose="020B0604020202020204" pitchFamily="34" charset="0"/>
              </a:rPr>
              <a:t>th</a:t>
            </a:r>
            <a:r>
              <a:rPr lang="en-US" sz="4400" kern="100" dirty="0">
                <a:effectLst/>
                <a:latin typeface="Arial" panose="020B0604020202020204" pitchFamily="34" charset="0"/>
                <a:cs typeface="Arial" panose="020B0604020202020204" pitchFamily="34" charset="0"/>
              </a:rPr>
              <a:t> , she stopped by Olive Garden to have dinner with her girlfriends.  </a:t>
            </a:r>
          </a:p>
          <a:p>
            <a:pPr marL="0" marR="0" indent="0">
              <a:spcBef>
                <a:spcPts val="0"/>
              </a:spcBef>
              <a:spcAft>
                <a:spcPts val="0"/>
              </a:spcAft>
              <a:buNone/>
            </a:pPr>
            <a:r>
              <a:rPr lang="en-US" sz="4400" kern="100" dirty="0">
                <a:effectLst/>
                <a:latin typeface="Arial" panose="020B0604020202020204" pitchFamily="34" charset="0"/>
                <a:cs typeface="Arial" panose="020B0604020202020204" pitchFamily="34" charset="0"/>
              </a:rPr>
              <a:t>She then went to </a:t>
            </a:r>
            <a:r>
              <a:rPr lang="en-US" sz="4400" kern="100" dirty="0" err="1">
                <a:effectLst/>
                <a:latin typeface="Arial" panose="020B0604020202020204" pitchFamily="34" charset="0"/>
                <a:cs typeface="Arial" panose="020B0604020202020204" pitchFamily="34" charset="0"/>
              </a:rPr>
              <a:t>WalMart</a:t>
            </a:r>
            <a:r>
              <a:rPr lang="en-US" sz="4400" kern="100" dirty="0">
                <a:effectLst/>
                <a:latin typeface="Arial" panose="020B0604020202020204" pitchFamily="34" charset="0"/>
                <a:cs typeface="Arial" panose="020B0604020202020204" pitchFamily="34" charset="0"/>
              </a:rPr>
              <a:t> to buy groceries After leaving </a:t>
            </a:r>
            <a:r>
              <a:rPr lang="en-US" sz="4400" kern="100" dirty="0" err="1">
                <a:effectLst/>
                <a:latin typeface="Arial" panose="020B0604020202020204" pitchFamily="34" charset="0"/>
                <a:cs typeface="Arial" panose="020B0604020202020204" pitchFamily="34" charset="0"/>
              </a:rPr>
              <a:t>WalMart</a:t>
            </a:r>
            <a:r>
              <a:rPr lang="en-US" sz="4400" kern="100" dirty="0">
                <a:effectLst/>
                <a:latin typeface="Arial" panose="020B0604020202020204" pitchFamily="34" charset="0"/>
                <a:cs typeface="Arial" panose="020B0604020202020204" pitchFamily="34" charset="0"/>
              </a:rPr>
              <a:t>, she ran a red light and was involved in a motor vehicle accident and sustained multiple injuries. </a:t>
            </a:r>
          </a:p>
          <a:p>
            <a:pPr marL="0" marR="0" indent="0">
              <a:spcBef>
                <a:spcPts val="0"/>
              </a:spcBef>
              <a:spcAft>
                <a:spcPts val="0"/>
              </a:spcAft>
              <a:buNone/>
            </a:pPr>
            <a:endParaRPr lang="en-US" sz="4400" kern="100" dirty="0">
              <a:effectLst/>
              <a:latin typeface="Arial" panose="020B0604020202020204" pitchFamily="34" charset="0"/>
              <a:cs typeface="Arial" panose="020B0604020202020204" pitchFamily="34" charset="0"/>
            </a:endParaRPr>
          </a:p>
          <a:p>
            <a:pPr marL="0" marR="0" indent="0" fontAlgn="base">
              <a:spcBef>
                <a:spcPts val="0"/>
              </a:spcBef>
              <a:spcAft>
                <a:spcPts val="0"/>
              </a:spcAft>
              <a:buNone/>
            </a:pPr>
            <a:r>
              <a:rPr lang="en-US" sz="4400" kern="100" dirty="0">
                <a:effectLst/>
                <a:latin typeface="Arial" panose="020B0604020202020204" pitchFamily="34" charset="0"/>
                <a:cs typeface="Arial" panose="020B0604020202020204" pitchFamily="34" charset="0"/>
              </a:rPr>
              <a:t> </a:t>
            </a:r>
          </a:p>
          <a:p>
            <a:pPr>
              <a:spcBef>
                <a:spcPts val="0"/>
              </a:spcBef>
              <a:spcAft>
                <a:spcPts val="0"/>
              </a:spcAft>
            </a:pPr>
            <a:r>
              <a:rPr lang="en-US" sz="4400" kern="100" dirty="0">
                <a:effectLst/>
                <a:latin typeface="Arial" panose="020B0604020202020204" pitchFamily="34" charset="0"/>
                <a:cs typeface="Arial" panose="020B0604020202020204" pitchFamily="34" charset="0"/>
              </a:rPr>
              <a:t>Is she a veteran? </a:t>
            </a:r>
          </a:p>
          <a:p>
            <a:pPr>
              <a:spcBef>
                <a:spcPts val="0"/>
              </a:spcBef>
              <a:spcAft>
                <a:spcPts val="800"/>
              </a:spcAft>
            </a:pPr>
            <a:r>
              <a:rPr lang="en-US" sz="4400" kern="100" dirty="0">
                <a:effectLst/>
                <a:latin typeface="Arial" panose="020B0604020202020204" pitchFamily="34" charset="0"/>
                <a:cs typeface="Arial" panose="020B0604020202020204" pitchFamily="34" charset="0"/>
              </a:rPr>
              <a:t>Do her injuries/disabilities qualify her for any benefits</a:t>
            </a:r>
          </a:p>
          <a:p>
            <a:endParaRPr lang="en-US" sz="2000" dirty="0"/>
          </a:p>
        </p:txBody>
      </p:sp>
    </p:spTree>
    <p:extLst>
      <p:ext uri="{BB962C8B-B14F-4D97-AF65-F5344CB8AC3E}">
        <p14:creationId xmlns:p14="http://schemas.microsoft.com/office/powerpoint/2010/main" val="1779766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A3084-C62D-D360-F9ED-5AA5F63A97BD}"/>
              </a:ext>
            </a:extLst>
          </p:cNvPr>
          <p:cNvSpPr>
            <a:spLocks noGrp="1"/>
          </p:cNvSpPr>
          <p:nvPr>
            <p:ph type="title"/>
          </p:nvPr>
        </p:nvSpPr>
        <p:spPr>
          <a:xfrm>
            <a:off x="0" y="503147"/>
            <a:ext cx="7848600" cy="747683"/>
          </a:xfrm>
        </p:spPr>
        <p:txBody>
          <a:bodyPr>
            <a:noAutofit/>
          </a:bodyPr>
          <a:lstStyle/>
          <a:p>
            <a:r>
              <a:rPr lang="en-US" dirty="0">
                <a:latin typeface="Arial" panose="020B0604020202020204" pitchFamily="34" charset="0"/>
                <a:cs typeface="Arial" panose="020B0604020202020204" pitchFamily="34" charset="0"/>
              </a:rPr>
              <a:t>Finally, VA Has Made A Decision!!</a:t>
            </a:r>
          </a:p>
        </p:txBody>
      </p:sp>
      <p:pic>
        <p:nvPicPr>
          <p:cNvPr id="5" name="Content Placeholder 4" descr="Old woman cheering two hands smiling">
            <a:extLst>
              <a:ext uri="{FF2B5EF4-FFF2-40B4-BE49-F238E27FC236}">
                <a16:creationId xmlns:a16="http://schemas.microsoft.com/office/drawing/2014/main" id="{D0E6BF83-7D69-69BB-3284-1D1A09FB5C8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836" y="1825625"/>
            <a:ext cx="1762291" cy="4351338"/>
          </a:xfrm>
          <a:noFill/>
        </p:spPr>
      </p:pic>
      <p:sp>
        <p:nvSpPr>
          <p:cNvPr id="10" name="Content Placeholder 3">
            <a:extLst>
              <a:ext uri="{FF2B5EF4-FFF2-40B4-BE49-F238E27FC236}">
                <a16:creationId xmlns:a16="http://schemas.microsoft.com/office/drawing/2014/main" id="{2696A791-EF98-B7E0-7120-351D69F9501C}"/>
              </a:ext>
            </a:extLst>
          </p:cNvPr>
          <p:cNvSpPr>
            <a:spLocks noGrp="1"/>
          </p:cNvSpPr>
          <p:nvPr>
            <p:ph sz="half" idx="2"/>
          </p:nvPr>
        </p:nvSpPr>
        <p:spPr>
          <a:xfrm>
            <a:off x="3077474" y="1720446"/>
            <a:ext cx="8267700" cy="4561696"/>
          </a:xfrm>
        </p:spPr>
        <p:txBody>
          <a:bodyPr/>
          <a:lstStyle/>
          <a:p>
            <a:r>
              <a:rPr lang="en-US" sz="2800" dirty="0">
                <a:latin typeface="Arial" panose="020B0604020202020204" pitchFamily="34" charset="0"/>
                <a:cs typeface="Arial" panose="020B0604020202020204" pitchFamily="34" charset="0"/>
              </a:rPr>
              <a:t>Now what?</a:t>
            </a:r>
          </a:p>
          <a:p>
            <a:r>
              <a:rPr lang="en-US" sz="2800" dirty="0">
                <a:latin typeface="Arial" panose="020B0604020202020204" pitchFamily="34" charset="0"/>
                <a:cs typeface="Arial" panose="020B0604020202020204" pitchFamily="34" charset="0"/>
              </a:rPr>
              <a:t>VA will begin to pay out benefits for disability compensation in the same manner for regular active duty veterans and National Guard and Reserve veteran.  </a:t>
            </a:r>
          </a:p>
          <a:p>
            <a:r>
              <a:rPr lang="en-US" sz="2800" dirty="0">
                <a:latin typeface="Arial" panose="020B0604020202020204" pitchFamily="34" charset="0"/>
                <a:cs typeface="Arial" panose="020B0604020202020204" pitchFamily="34" charset="0"/>
              </a:rPr>
              <a:t>There are some rules that govern payments to veterans regarding concurrent payments of military pay and VA compensation.  See </a:t>
            </a:r>
            <a:r>
              <a:rPr lang="en-US" sz="2800" dirty="0">
                <a:latin typeface="Arial" panose="020B0604020202020204" pitchFamily="34" charset="0"/>
                <a:cs typeface="Arial" panose="020B0604020202020204" pitchFamily="34" charset="0"/>
                <a:hlinkClick r:id="rId3"/>
              </a:rPr>
              <a:t> 38 CFR 3.654 -- Active service pay.</a:t>
            </a:r>
            <a:r>
              <a:rPr lang="en-US" sz="2800" dirty="0">
                <a:latin typeface="Arial" panose="020B0604020202020204" pitchFamily="34" charset="0"/>
                <a:cs typeface="Arial" panose="020B0604020202020204" pitchFamily="34" charset="0"/>
              </a:rPr>
              <a:t>  and </a:t>
            </a:r>
            <a:r>
              <a:rPr lang="en-US" sz="2800" dirty="0">
                <a:latin typeface="Arial" panose="020B0604020202020204" pitchFamily="34" charset="0"/>
                <a:cs typeface="Arial" panose="020B0604020202020204" pitchFamily="34" charset="0"/>
                <a:hlinkClick r:id="rId4"/>
              </a:rPr>
              <a:t>38 CFR 3.700 – General (a)(1).</a:t>
            </a:r>
            <a:endParaRPr lang="en-US" sz="2800" dirty="0">
              <a:latin typeface="Arial" panose="020B0604020202020204" pitchFamily="34" charset="0"/>
              <a:cs typeface="Arial" panose="020B0604020202020204" pitchFamily="34" charset="0"/>
            </a:endParaRPr>
          </a:p>
          <a:p>
            <a:endParaRPr lang="en-US" dirty="0"/>
          </a:p>
          <a:p>
            <a:pPr marL="0" indent="0">
              <a:buNone/>
            </a:pPr>
            <a:r>
              <a:rPr lang="en-US" dirty="0"/>
              <a:t> </a:t>
            </a:r>
          </a:p>
          <a:p>
            <a:endParaRPr lang="en-US" dirty="0"/>
          </a:p>
          <a:p>
            <a:endParaRPr lang="en-US" dirty="0"/>
          </a:p>
        </p:txBody>
      </p:sp>
    </p:spTree>
    <p:extLst>
      <p:ext uri="{BB962C8B-B14F-4D97-AF65-F5344CB8AC3E}">
        <p14:creationId xmlns:p14="http://schemas.microsoft.com/office/powerpoint/2010/main" val="3391102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93785" y="11588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C99279AA-0B84-9796-4240-FE81ABF69423}"/>
              </a:ext>
            </a:extLst>
          </p:cNvPr>
          <p:cNvSpPr>
            <a:spLocks noGrp="1"/>
          </p:cNvSpPr>
          <p:nvPr>
            <p:ph type="title"/>
          </p:nvPr>
        </p:nvSpPr>
        <p:spPr>
          <a:xfrm>
            <a:off x="0" y="530780"/>
            <a:ext cx="6220198" cy="700237"/>
          </a:xfrm>
        </p:spPr>
        <p:txBody>
          <a:bodyPr/>
          <a:lstStyle/>
          <a:p>
            <a:r>
              <a:rPr lang="en-US" dirty="0">
                <a:latin typeface="Arial" panose="020B0604020202020204" pitchFamily="34" charset="0"/>
                <a:cs typeface="Arial" panose="020B0604020202020204" pitchFamily="34" charset="0"/>
              </a:rPr>
              <a:t>Payment Considerations</a:t>
            </a:r>
          </a:p>
        </p:txBody>
      </p:sp>
      <p:graphicFrame>
        <p:nvGraphicFramePr>
          <p:cNvPr id="6151" name="Content Placeholder 4">
            <a:extLst>
              <a:ext uri="{FF2B5EF4-FFF2-40B4-BE49-F238E27FC236}">
                <a16:creationId xmlns:a16="http://schemas.microsoft.com/office/drawing/2014/main" id="{46CFDD3F-80D2-495D-A6C9-C3691F3062BF}"/>
              </a:ext>
            </a:extLst>
          </p:cNvPr>
          <p:cNvGraphicFramePr>
            <a:graphicFrameLocks noGrp="1"/>
          </p:cNvGraphicFramePr>
          <p:nvPr>
            <p:ph idx="1"/>
            <p:extLst>
              <p:ext uri="{D42A27DB-BD31-4B8C-83A1-F6EECF244321}">
                <p14:modId xmlns:p14="http://schemas.microsoft.com/office/powerpoint/2010/main" val="1502250623"/>
              </p:ext>
            </p:extLst>
          </p:nvPr>
        </p:nvGraphicFramePr>
        <p:xfrm>
          <a:off x="739715" y="1763729"/>
          <a:ext cx="10712570" cy="44656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72239246"/>
      </p:ext>
    </p:extLst>
  </p:cSld>
  <p:clrMapOvr>
    <a:overrideClrMapping bg1="lt1" tx1="dk1" bg2="lt2" tx2="dk2" accent1="accent1" accent2="accent2" accent3="accent3" accent4="accent4" accent5="accent5" accent6="accent6" hlink="hlink" folHlink="folHlink"/>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EEB4-50F0-2FAD-8134-AE11565A9C43}"/>
              </a:ext>
            </a:extLst>
          </p:cNvPr>
          <p:cNvSpPr>
            <a:spLocks noGrp="1"/>
          </p:cNvSpPr>
          <p:nvPr>
            <p:ph type="title"/>
          </p:nvPr>
        </p:nvSpPr>
        <p:spPr>
          <a:xfrm>
            <a:off x="0" y="103518"/>
            <a:ext cx="9083615" cy="1155940"/>
          </a:xfrm>
        </p:spPr>
        <p:txBody>
          <a:bodyPr/>
          <a:lstStyle/>
          <a:p>
            <a:r>
              <a:rPr lang="en-US" dirty="0">
                <a:latin typeface="Arial" panose="020B0604020202020204" pitchFamily="34" charset="0"/>
                <a:cs typeface="Arial" panose="020B0604020202020204" pitchFamily="34" charset="0"/>
              </a:rPr>
              <a:t>References for Types of Military Pay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Adjustments</a:t>
            </a:r>
          </a:p>
        </p:txBody>
      </p:sp>
      <p:sp>
        <p:nvSpPr>
          <p:cNvPr id="3" name="Content Placeholder 2">
            <a:extLst>
              <a:ext uri="{FF2B5EF4-FFF2-40B4-BE49-F238E27FC236}">
                <a16:creationId xmlns:a16="http://schemas.microsoft.com/office/drawing/2014/main" id="{8172E9FC-0732-C458-E148-E94B82094DE9}"/>
              </a:ext>
            </a:extLst>
          </p:cNvPr>
          <p:cNvSpPr>
            <a:spLocks noGrp="1"/>
          </p:cNvSpPr>
          <p:nvPr>
            <p:ph idx="1"/>
          </p:nvPr>
        </p:nvSpPr>
        <p:spPr>
          <a:xfrm>
            <a:off x="577332" y="1688590"/>
            <a:ext cx="11037336" cy="4625945"/>
          </a:xfrm>
        </p:spPr>
        <p:txBody>
          <a:bodyPr/>
          <a:lstStyle/>
          <a:p>
            <a:r>
              <a:rPr lang="en-US" sz="2400" dirty="0">
                <a:latin typeface="Arial" panose="020B0604020202020204" pitchFamily="34" charset="0"/>
                <a:cs typeface="Arial" panose="020B0604020202020204" pitchFamily="34" charset="0"/>
                <a:hlinkClick r:id="rId3"/>
              </a:rPr>
              <a:t>M21-1, Part VI, Subpart ii, Chapter 3, Section B - Withholding and Restoration of Benefits Associated With Receipt of Drill Pay (va.gov)</a:t>
            </a:r>
            <a:endParaRPr lang="en-US" sz="24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3"/>
              </a:rPr>
              <a:t>M21-1, Part VI, Subpart ii, Chapter 3, Section B - Withholding and Restoration of Benefits Associated With Receipt of Drill Pay (va.gov)</a:t>
            </a:r>
            <a:endParaRPr lang="en-US" sz="24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4"/>
              </a:rPr>
              <a:t>M21-1, Part VI, Subpart ii, Chapter 4, Section A - Elections and Waivers in Military Retired Pay (MRP) Cases (va.gov)</a:t>
            </a:r>
            <a:endParaRPr lang="en-US" sz="24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5"/>
              </a:rPr>
              <a:t>M21-1, Part X, Subpart v, Chapter 2, Section B - Award Adjustments Necessitated by a Veteran's Return to and Discharge From Active Duty (va.gov)</a:t>
            </a:r>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24066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69D654-74B2-3D67-86C5-45DE2891B860}"/>
              </a:ext>
            </a:extLst>
          </p:cNvPr>
          <p:cNvSpPr>
            <a:spLocks noGrp="1"/>
          </p:cNvSpPr>
          <p:nvPr>
            <p:ph type="title"/>
          </p:nvPr>
        </p:nvSpPr>
        <p:spPr>
          <a:xfrm>
            <a:off x="0" y="586597"/>
            <a:ext cx="9083615" cy="655607"/>
          </a:xfrm>
        </p:spPr>
        <p:txBody>
          <a:bodyPr/>
          <a:lstStyle/>
          <a:p>
            <a:r>
              <a:rPr lang="en-US" dirty="0">
                <a:latin typeface="Arial" panose="020B0604020202020204" pitchFamily="34" charset="0"/>
                <a:cs typeface="Arial" panose="020B0604020202020204" pitchFamily="34" charset="0"/>
              </a:rPr>
              <a:t>References: Verifying Veteran Status</a:t>
            </a:r>
          </a:p>
        </p:txBody>
      </p:sp>
      <p:sp>
        <p:nvSpPr>
          <p:cNvPr id="5" name="Content Placeholder 4">
            <a:extLst>
              <a:ext uri="{FF2B5EF4-FFF2-40B4-BE49-F238E27FC236}">
                <a16:creationId xmlns:a16="http://schemas.microsoft.com/office/drawing/2014/main" id="{A4D7BC62-13F6-CE7F-2EA0-D08501477F23}"/>
              </a:ext>
            </a:extLst>
          </p:cNvPr>
          <p:cNvSpPr>
            <a:spLocks noGrp="1"/>
          </p:cNvSpPr>
          <p:nvPr>
            <p:ph idx="1"/>
          </p:nvPr>
        </p:nvSpPr>
        <p:spPr/>
        <p:txBody>
          <a:bodyPr/>
          <a:lstStyle/>
          <a:p>
            <a:r>
              <a:rPr lang="en-US" sz="2800" dirty="0">
                <a:solidFill>
                  <a:srgbClr val="0070C0"/>
                </a:solidFill>
                <a:latin typeface="Arial Nova" panose="020B0504020202020204" pitchFamily="34" charset="0"/>
                <a:hlinkClick r:id="rId2">
                  <a:extLst>
                    <a:ext uri="{A12FA001-AC4F-418D-AE19-62706E023703}">
                      <ahyp:hlinkClr xmlns:ahyp="http://schemas.microsoft.com/office/drawing/2018/hyperlinkcolor" val="tx"/>
                    </a:ext>
                  </a:extLst>
                </a:hlinkClick>
              </a:rPr>
              <a:t>38 CFR 3.6 -- Duty periods.</a:t>
            </a:r>
            <a:endParaRPr lang="en-US" sz="2800" dirty="0">
              <a:solidFill>
                <a:srgbClr val="0070C0"/>
              </a:solidFill>
              <a:latin typeface="Arial Nova" panose="020B0504020202020204" pitchFamily="34" charset="0"/>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hlinkClick r:id="rId3">
                  <a:extLst>
                    <a:ext uri="{A12FA001-AC4F-418D-AE19-62706E023703}">
                      <ahyp:hlinkClr xmlns:ahyp="http://schemas.microsoft.com/office/drawing/2018/hyperlinkcolor" val="tx"/>
                    </a:ext>
                  </a:extLst>
                </a:hlinkClick>
              </a:rPr>
              <a:t>32 U.S.C. 316</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rPr>
              <a:t>, </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hlinkClick r:id="rId4">
                  <a:extLst>
                    <a:ext uri="{A12FA001-AC4F-418D-AE19-62706E023703}">
                      <ahyp:hlinkClr xmlns:ahyp="http://schemas.microsoft.com/office/drawing/2018/hyperlinkcolor" val="tx"/>
                    </a:ext>
                  </a:extLst>
                </a:hlinkClick>
              </a:rPr>
              <a:t>502</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rPr>
              <a:t>, </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hlinkClick r:id="rId5">
                  <a:extLst>
                    <a:ext uri="{A12FA001-AC4F-418D-AE19-62706E023703}">
                      <ahyp:hlinkClr xmlns:ahyp="http://schemas.microsoft.com/office/drawing/2018/hyperlinkcolor" val="tx"/>
                    </a:ext>
                  </a:extLst>
                </a:hlinkClick>
              </a:rPr>
              <a:t>503</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rPr>
              <a:t>, </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hlinkClick r:id="rId6">
                  <a:extLst>
                    <a:ext uri="{A12FA001-AC4F-418D-AE19-62706E023703}">
                      <ahyp:hlinkClr xmlns:ahyp="http://schemas.microsoft.com/office/drawing/2018/hyperlinkcolor" val="tx"/>
                    </a:ext>
                  </a:extLst>
                </a:hlinkClick>
              </a:rPr>
              <a:t>504</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rPr>
              <a:t>, or </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hlinkClick r:id="rId7">
                  <a:extLst>
                    <a:ext uri="{A12FA001-AC4F-418D-AE19-62706E023703}">
                      <ahyp:hlinkClr xmlns:ahyp="http://schemas.microsoft.com/office/drawing/2018/hyperlinkcolor" val="tx"/>
                    </a:ext>
                  </a:extLst>
                </a:hlinkClick>
              </a:rPr>
              <a:t>505</a:t>
            </a:r>
            <a:endPar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endParaRPr>
          </a:p>
          <a:p>
            <a:r>
              <a:rPr lang="en-US" sz="2800" u="sng" dirty="0">
                <a:solidFill>
                  <a:srgbClr val="0070C0"/>
                </a:solidFill>
                <a:latin typeface="Arial Nova" panose="020B0504020202020204" pitchFamily="34" charset="0"/>
                <a:hlinkClick r:id="rId8">
                  <a:extLst>
                    <a:ext uri="{A12FA001-AC4F-418D-AE19-62706E023703}">
                      <ahyp:hlinkClr xmlns:ahyp="http://schemas.microsoft.com/office/drawing/2018/hyperlinkcolor" val="tx"/>
                    </a:ext>
                  </a:extLst>
                </a:hlinkClick>
              </a:rPr>
              <a:t>37 U.S.C. 206</a:t>
            </a:r>
            <a:endParaRPr lang="en-US" sz="2800" u="sng" dirty="0">
              <a:solidFill>
                <a:srgbClr val="0070C0"/>
              </a:solidFill>
              <a:latin typeface="Arial Nova" panose="020B0504020202020204" pitchFamily="34" charset="0"/>
            </a:endParaRPr>
          </a:p>
          <a:p>
            <a:r>
              <a:rPr lang="en-US" sz="2800" dirty="0">
                <a:latin typeface="Arial Nova" panose="020B0504020202020204" pitchFamily="34" charset="0"/>
                <a:hlinkClick r:id="rId9"/>
              </a:rPr>
              <a:t>38 CFR 3.12a -- Minimum active-duty service requirement.</a:t>
            </a:r>
            <a:endParaRPr lang="en-US" sz="2800" dirty="0">
              <a:solidFill>
                <a:srgbClr val="0070C0"/>
              </a:solidFill>
              <a:latin typeface="Arial Nova" panose="020B0504020202020204" pitchFamily="34" charset="0"/>
            </a:endParaRPr>
          </a:p>
        </p:txBody>
      </p:sp>
    </p:spTree>
    <p:extLst>
      <p:ext uri="{BB962C8B-B14F-4D97-AF65-F5344CB8AC3E}">
        <p14:creationId xmlns:p14="http://schemas.microsoft.com/office/powerpoint/2010/main" val="13781456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7C755B-C23E-993F-BA8E-113DB3080658}"/>
              </a:ext>
            </a:extLst>
          </p:cNvPr>
          <p:cNvSpPr>
            <a:spLocks noGrp="1"/>
          </p:cNvSpPr>
          <p:nvPr>
            <p:ph type="title"/>
          </p:nvPr>
        </p:nvSpPr>
        <p:spPr>
          <a:xfrm>
            <a:off x="0" y="584559"/>
            <a:ext cx="10515600" cy="623139"/>
          </a:xfrm>
        </p:spPr>
        <p:txBody>
          <a:bodyPr/>
          <a:lstStyle/>
          <a:p>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VA Disability Benefit Impact – Active Duty </a:t>
            </a:r>
            <a:endParaRPr lang="en-US" sz="380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DFB1436D-AE5D-0769-7D7E-1FD1D2FEA273}"/>
              </a:ext>
            </a:extLst>
          </p:cNvPr>
          <p:cNvSpPr>
            <a:spLocks noGrp="1"/>
          </p:cNvSpPr>
          <p:nvPr>
            <p:ph idx="1"/>
          </p:nvPr>
        </p:nvSpPr>
        <p:spPr>
          <a:xfrm>
            <a:off x="561975" y="1636682"/>
            <a:ext cx="11068050" cy="4738688"/>
          </a:xfrm>
        </p:spPr>
        <p:txBody>
          <a:bodyPr/>
          <a:lstStyle/>
          <a:p>
            <a:r>
              <a:rPr lang="en-US" sz="2800" dirty="0">
                <a:latin typeface="Arial" panose="020B0604020202020204" pitchFamily="34" charset="0"/>
                <a:cs typeface="Arial" panose="020B0604020202020204" pitchFamily="34" charset="0"/>
              </a:rPr>
              <a:t>Under 38 U.S.C. 5304(c), Veterans receiving Department of Veterans Affairs (VA) disability compensation or pension must relinquish these benefits when they return to active duty.  This includes members of the </a:t>
            </a:r>
            <a:r>
              <a:rPr lang="en-US" sz="2800" b="1" dirty="0">
                <a:latin typeface="Arial" panose="020B0604020202020204" pitchFamily="34" charset="0"/>
                <a:cs typeface="Arial" panose="020B0604020202020204" pitchFamily="34" charset="0"/>
              </a:rPr>
              <a:t>National Guard </a:t>
            </a:r>
            <a:r>
              <a:rPr lang="en-US" sz="2800" dirty="0">
                <a:latin typeface="Arial" panose="020B0604020202020204" pitchFamily="34" charset="0"/>
                <a:cs typeface="Arial" panose="020B0604020202020204" pitchFamily="34" charset="0"/>
              </a:rPr>
              <a:t>who are activated under 10 U.S.C. or who serve full time in the </a:t>
            </a:r>
            <a:r>
              <a:rPr lang="en-US" sz="2800" b="1" dirty="0">
                <a:latin typeface="Arial" panose="020B0604020202020204" pitchFamily="34" charset="0"/>
                <a:cs typeface="Arial" panose="020B0604020202020204" pitchFamily="34" charset="0"/>
              </a:rPr>
              <a:t>Active Guard Reserve </a:t>
            </a:r>
            <a:r>
              <a:rPr lang="en-US" sz="2800" dirty="0">
                <a:latin typeface="Arial" panose="020B0604020202020204" pitchFamily="34" charset="0"/>
                <a:cs typeface="Arial" panose="020B0604020202020204" pitchFamily="34" charset="0"/>
              </a:rPr>
              <a:t>under 32 U.S.C.</a:t>
            </a:r>
          </a:p>
          <a:p>
            <a:pPr marL="0" indent="0">
              <a:buNone/>
            </a:pP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When discharged from active duty, veteran must request resumption of VA compensation. Send in a copy of the DD 214.</a:t>
            </a:r>
          </a:p>
        </p:txBody>
      </p:sp>
    </p:spTree>
    <p:extLst>
      <p:ext uri="{BB962C8B-B14F-4D97-AF65-F5344CB8AC3E}">
        <p14:creationId xmlns:p14="http://schemas.microsoft.com/office/powerpoint/2010/main" val="16789641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7C755B-C23E-993F-BA8E-113DB3080658}"/>
              </a:ext>
            </a:extLst>
          </p:cNvPr>
          <p:cNvSpPr>
            <a:spLocks noGrp="1"/>
          </p:cNvSpPr>
          <p:nvPr>
            <p:ph type="title"/>
          </p:nvPr>
        </p:nvSpPr>
        <p:spPr>
          <a:xfrm>
            <a:off x="285750" y="222250"/>
            <a:ext cx="10515600" cy="1325563"/>
          </a:xfrm>
        </p:spPr>
        <p:txBody>
          <a:bodyPr/>
          <a:lstStyle/>
          <a:p>
            <a:r>
              <a:rPr kumimoji="0" lang="en-US" alt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VA Disability Benefit Impact – Drill Pay</a:t>
            </a:r>
            <a:endParaRPr lang="en-US" dirty="0"/>
          </a:p>
        </p:txBody>
      </p:sp>
      <p:sp>
        <p:nvSpPr>
          <p:cNvPr id="6" name="Content Placeholder 5">
            <a:extLst>
              <a:ext uri="{FF2B5EF4-FFF2-40B4-BE49-F238E27FC236}">
                <a16:creationId xmlns:a16="http://schemas.microsoft.com/office/drawing/2014/main" id="{DFB1436D-AE5D-0769-7D7E-1FD1D2FEA273}"/>
              </a:ext>
            </a:extLst>
          </p:cNvPr>
          <p:cNvSpPr>
            <a:spLocks noGrp="1"/>
          </p:cNvSpPr>
          <p:nvPr>
            <p:ph idx="1"/>
          </p:nvPr>
        </p:nvSpPr>
        <p:spPr>
          <a:xfrm>
            <a:off x="61912" y="2042423"/>
            <a:ext cx="12068175" cy="4202322"/>
          </a:xfrm>
        </p:spPr>
        <p:txBody>
          <a:bodyPr/>
          <a:lstStyle/>
          <a:p>
            <a:pPr marL="0" indent="0">
              <a:buNone/>
            </a:pPr>
            <a:r>
              <a:rPr lang="en-US" sz="2400" b="0" i="0" dirty="0">
                <a:solidFill>
                  <a:srgbClr val="333333"/>
                </a:solidFill>
                <a:effectLst/>
                <a:latin typeface="Arial" panose="020B0604020202020204" pitchFamily="34" charset="0"/>
                <a:cs typeface="Arial" panose="020B0604020202020204" pitchFamily="34" charset="0"/>
              </a:rPr>
              <a:t>The term </a:t>
            </a:r>
            <a:r>
              <a:rPr lang="en-US" sz="2400" b="1" i="1" dirty="0">
                <a:solidFill>
                  <a:srgbClr val="333333"/>
                </a:solidFill>
                <a:effectLst/>
                <a:latin typeface="Arial" panose="020B0604020202020204" pitchFamily="34" charset="0"/>
                <a:cs typeface="Arial" panose="020B0604020202020204" pitchFamily="34" charset="0"/>
              </a:rPr>
              <a:t>drill pay</a:t>
            </a:r>
            <a:r>
              <a:rPr lang="en-US" sz="2400" b="0" i="0" dirty="0">
                <a:solidFill>
                  <a:srgbClr val="333333"/>
                </a:solidFill>
                <a:effectLst/>
                <a:latin typeface="Arial" panose="020B0604020202020204" pitchFamily="34" charset="0"/>
                <a:cs typeface="Arial" panose="020B0604020202020204" pitchFamily="34" charset="0"/>
              </a:rPr>
              <a:t> refers to the monetary benefits a reservist or member of the National Guard receives for performing active or inactive duty training.</a:t>
            </a:r>
          </a:p>
          <a:p>
            <a:pPr marL="0" indent="0">
              <a:buNone/>
            </a:pPr>
            <a:endParaRPr lang="en-US" sz="2400" b="0" i="0" dirty="0">
              <a:solidFill>
                <a:srgbClr val="333333"/>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400" b="0" i="0" dirty="0">
                <a:solidFill>
                  <a:srgbClr val="333333"/>
                </a:solidFill>
                <a:effectLst/>
                <a:latin typeface="Arial" panose="020B0604020202020204" pitchFamily="34" charset="0"/>
                <a:cs typeface="Arial" panose="020B0604020202020204" pitchFamily="34" charset="0"/>
              </a:rPr>
              <a:t>Starting with the </a:t>
            </a:r>
            <a:r>
              <a:rPr lang="en-US" sz="2400" b="0" i="1" dirty="0">
                <a:solidFill>
                  <a:srgbClr val="333333"/>
                </a:solidFill>
                <a:effectLst/>
                <a:latin typeface="Arial" panose="020B0604020202020204" pitchFamily="34" charset="0"/>
                <a:cs typeface="Arial" panose="020B0604020202020204" pitchFamily="34" charset="0"/>
              </a:rPr>
              <a:t>VA Form 21-8951</a:t>
            </a:r>
            <a:r>
              <a:rPr lang="en-US" sz="2400" b="0" i="0" dirty="0">
                <a:solidFill>
                  <a:srgbClr val="333333"/>
                </a:solidFill>
                <a:effectLst/>
                <a:latin typeface="Arial" panose="020B0604020202020204" pitchFamily="34" charset="0"/>
                <a:cs typeface="Arial" panose="020B0604020202020204" pitchFamily="34" charset="0"/>
              </a:rPr>
              <a:t> that the Hines ITC issued to Veterans for fiscal year 2015, the ITC began</a:t>
            </a:r>
          </a:p>
          <a:p>
            <a:pPr marL="742950" lvl="1" indent="-285750" algn="l">
              <a:buFont typeface="Arial" panose="020B0604020202020204" pitchFamily="34" charset="0"/>
              <a:buChar char="•"/>
            </a:pPr>
            <a:r>
              <a:rPr lang="en-US" sz="2400" b="0" i="0" dirty="0">
                <a:solidFill>
                  <a:srgbClr val="333333"/>
                </a:solidFill>
                <a:effectLst/>
                <a:latin typeface="Arial" panose="020B0604020202020204" pitchFamily="34" charset="0"/>
                <a:cs typeface="Arial" panose="020B0604020202020204" pitchFamily="34" charset="0"/>
              </a:rPr>
              <a:t>attaching a cover letter to each form that serves as a notice of proposed adverse action (should the recipient fail to return the form within 60 days), and uploading a copy of the cover letter into the corresponding eFolder.</a:t>
            </a:r>
          </a:p>
          <a:p>
            <a:pPr marL="742950" lvl="1" indent="-285750" algn="l">
              <a:buFont typeface="Arial" panose="020B0604020202020204" pitchFamily="34" charset="0"/>
              <a:buChar char="•"/>
            </a:pPr>
            <a:r>
              <a:rPr lang="en-US" sz="2400" b="0" i="0" dirty="0">
                <a:solidFill>
                  <a:srgbClr val="333333"/>
                </a:solidFill>
                <a:effectLst/>
                <a:latin typeface="Arial" panose="020B0604020202020204" pitchFamily="34" charset="0"/>
                <a:cs typeface="Arial" panose="020B0604020202020204" pitchFamily="34" charset="0"/>
              </a:rPr>
              <a:t>If the Veteran declares the actual number of training days is </a:t>
            </a:r>
            <a:r>
              <a:rPr lang="en-US" sz="2400" b="0" i="1" dirty="0">
                <a:solidFill>
                  <a:srgbClr val="333333"/>
                </a:solidFill>
                <a:effectLst/>
                <a:latin typeface="Arial" panose="020B0604020202020204" pitchFamily="34" charset="0"/>
                <a:cs typeface="Arial" panose="020B0604020202020204" pitchFamily="34" charset="0"/>
              </a:rPr>
              <a:t>less</a:t>
            </a:r>
            <a:r>
              <a:rPr lang="en-US" sz="2400" b="0" i="0" dirty="0">
                <a:solidFill>
                  <a:srgbClr val="333333"/>
                </a:solidFill>
                <a:effectLst/>
                <a:latin typeface="Arial" panose="020B0604020202020204" pitchFamily="34" charset="0"/>
                <a:cs typeface="Arial" panose="020B0604020202020204" pitchFamily="34" charset="0"/>
              </a:rPr>
              <a:t> than the number the Hines ITC printed on </a:t>
            </a:r>
            <a:r>
              <a:rPr lang="en-US" sz="2400" b="0" i="1" dirty="0">
                <a:solidFill>
                  <a:srgbClr val="333333"/>
                </a:solidFill>
                <a:effectLst/>
                <a:latin typeface="Arial" panose="020B0604020202020204" pitchFamily="34" charset="0"/>
                <a:cs typeface="Arial" panose="020B0604020202020204" pitchFamily="34" charset="0"/>
              </a:rPr>
              <a:t>VA Form 21-8951</a:t>
            </a:r>
            <a:r>
              <a:rPr lang="en-US" sz="2400" b="0" i="0" dirty="0">
                <a:solidFill>
                  <a:srgbClr val="333333"/>
                </a:solidFill>
                <a:effectLst/>
                <a:latin typeface="Arial" panose="020B0604020202020204" pitchFamily="34" charset="0"/>
                <a:cs typeface="Arial" panose="020B0604020202020204" pitchFamily="34" charset="0"/>
              </a:rPr>
              <a:t>,  the signature of the Veteran's unit commander is required on the form in most circumstances.</a:t>
            </a:r>
          </a:p>
        </p:txBody>
      </p:sp>
    </p:spTree>
    <p:extLst>
      <p:ext uri="{BB962C8B-B14F-4D97-AF65-F5344CB8AC3E}">
        <p14:creationId xmlns:p14="http://schemas.microsoft.com/office/powerpoint/2010/main" val="3266232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1F869EE2-F35E-BA67-2B91-85B788A56107}"/>
              </a:ext>
            </a:extLst>
          </p:cNvPr>
          <p:cNvSpPr>
            <a:spLocks noGrp="1" noChangeArrowheads="1"/>
          </p:cNvSpPr>
          <p:nvPr>
            <p:ph type="title"/>
          </p:nvPr>
        </p:nvSpPr>
        <p:spPr bwMode="auto">
          <a:xfrm>
            <a:off x="0" y="649707"/>
            <a:ext cx="9221638" cy="575244"/>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kumimoji="0" lang="en-US" alt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VA Disability Benefit Impact – Retired Pay</a:t>
            </a:r>
            <a:endParaRPr lang="en-US" altLang="en-US" dirty="0"/>
          </a:p>
        </p:txBody>
      </p:sp>
      <p:sp>
        <p:nvSpPr>
          <p:cNvPr id="141315" name="Rectangle 3">
            <a:extLst>
              <a:ext uri="{FF2B5EF4-FFF2-40B4-BE49-F238E27FC236}">
                <a16:creationId xmlns:a16="http://schemas.microsoft.com/office/drawing/2014/main" id="{44208F0F-F920-CCC9-709F-9520E469B16D}"/>
              </a:ext>
            </a:extLst>
          </p:cNvPr>
          <p:cNvSpPr>
            <a:spLocks noGrp="1" noChangeArrowheads="1"/>
          </p:cNvSpPr>
          <p:nvPr>
            <p:ph type="body" idx="1"/>
          </p:nvPr>
        </p:nvSpPr>
        <p:spPr bwMode="auto">
          <a:xfrm>
            <a:off x="134815" y="2054856"/>
            <a:ext cx="11922369" cy="343154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sz="2600" dirty="0">
                <a:latin typeface="Arial" panose="020B0604020202020204" pitchFamily="34" charset="0"/>
                <a:cs typeface="Arial" panose="020B0604020202020204" pitchFamily="34" charset="0"/>
              </a:rPr>
              <a:t>Veterans entitled to military retired pay must waive their military retired pay in order to receive VA disability compensation. </a:t>
            </a:r>
          </a:p>
          <a:p>
            <a:r>
              <a:rPr lang="en-US" altLang="en-US" sz="2600" b="1" i="1" dirty="0">
                <a:latin typeface="Arial" panose="020B0604020202020204" pitchFamily="34" charset="0"/>
                <a:cs typeface="Arial" panose="020B0604020202020204" pitchFamily="34" charset="0"/>
              </a:rPr>
              <a:t>Exception</a:t>
            </a:r>
            <a:r>
              <a:rPr lang="en-US" altLang="en-US" sz="2600" dirty="0">
                <a:latin typeface="Arial" panose="020B0604020202020204" pitchFamily="34" charset="0"/>
                <a:cs typeface="Arial" panose="020B0604020202020204" pitchFamily="34" charset="0"/>
              </a:rPr>
              <a:t>:  Per </a:t>
            </a:r>
            <a:r>
              <a:rPr lang="en-US" altLang="en-US" sz="2600" b="1" u="sng" dirty="0">
                <a:latin typeface="Arial" panose="020B0604020202020204" pitchFamily="34" charset="0"/>
                <a:cs typeface="Arial" panose="020B0604020202020204" pitchFamily="34" charset="0"/>
                <a:hlinkClick r:id="rId3"/>
              </a:rPr>
              <a:t>10 U.S.C. 1414</a:t>
            </a:r>
            <a:r>
              <a:rPr lang="en-US" altLang="en-US" sz="2600" dirty="0">
                <a:latin typeface="Arial" panose="020B0604020202020204" pitchFamily="34" charset="0"/>
                <a:cs typeface="Arial" panose="020B0604020202020204" pitchFamily="34" charset="0"/>
              </a:rPr>
              <a:t>, </a:t>
            </a:r>
            <a:r>
              <a:rPr lang="en-US" altLang="en-US" sz="2600" b="1" u="sng" dirty="0">
                <a:latin typeface="Arial" panose="020B0604020202020204" pitchFamily="34" charset="0"/>
                <a:cs typeface="Arial" panose="020B0604020202020204" pitchFamily="34" charset="0"/>
                <a:hlinkClick r:id="rId4"/>
              </a:rPr>
              <a:t>38 U.S.C. 5305</a:t>
            </a:r>
            <a:r>
              <a:rPr lang="en-US" altLang="en-US" sz="2600" dirty="0">
                <a:latin typeface="Arial" panose="020B0604020202020204" pitchFamily="34" charset="0"/>
                <a:cs typeface="Arial" panose="020B0604020202020204" pitchFamily="34" charset="0"/>
              </a:rPr>
              <a:t>, and </a:t>
            </a:r>
            <a:r>
              <a:rPr lang="en-US" altLang="en-US" sz="2600" b="1" u="sng" dirty="0">
                <a:latin typeface="Arial" panose="020B0604020202020204" pitchFamily="34" charset="0"/>
                <a:cs typeface="Arial" panose="020B0604020202020204" pitchFamily="34" charset="0"/>
                <a:hlinkClick r:id="rId5"/>
              </a:rPr>
              <a:t>38 CFR 3.750(c)</a:t>
            </a:r>
            <a:r>
              <a:rPr lang="en-US" altLang="en-US" sz="2600" dirty="0">
                <a:latin typeface="Arial" panose="020B0604020202020204" pitchFamily="34" charset="0"/>
                <a:cs typeface="Arial" panose="020B0604020202020204" pitchFamily="34" charset="0"/>
              </a:rPr>
              <a:t>, a waiver of military retired pay is </a:t>
            </a:r>
            <a:r>
              <a:rPr lang="en-US" altLang="en-US" sz="2600" b="1" i="1" dirty="0">
                <a:latin typeface="Arial" panose="020B0604020202020204" pitchFamily="34" charset="0"/>
                <a:cs typeface="Arial" panose="020B0604020202020204" pitchFamily="34" charset="0"/>
              </a:rPr>
              <a:t>not</a:t>
            </a:r>
            <a:r>
              <a:rPr lang="en-US" altLang="en-US" sz="2600" dirty="0">
                <a:latin typeface="Arial" panose="020B0604020202020204" pitchFamily="34" charset="0"/>
                <a:cs typeface="Arial" panose="020B0604020202020204" pitchFamily="34" charset="0"/>
              </a:rPr>
              <a:t> required when a Veteran is eligible for full Concurrent Retirement and Disability Pay (CRDP).</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7C755B-C23E-993F-BA8E-113DB3080658}"/>
              </a:ext>
            </a:extLst>
          </p:cNvPr>
          <p:cNvSpPr>
            <a:spLocks noGrp="1"/>
          </p:cNvSpPr>
          <p:nvPr>
            <p:ph type="title"/>
          </p:nvPr>
        </p:nvSpPr>
        <p:spPr>
          <a:xfrm>
            <a:off x="0" y="612534"/>
            <a:ext cx="9120996" cy="618032"/>
          </a:xfrm>
        </p:spPr>
        <p:txBody>
          <a:bodyPr/>
          <a:lstStyle/>
          <a:p>
            <a:r>
              <a:rPr kumimoji="0" lang="en-US" alt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VA Disability Benefit Impact – Retired Pay</a:t>
            </a:r>
            <a:endParaRPr lang="en-US" dirty="0"/>
          </a:p>
        </p:txBody>
      </p:sp>
      <p:sp>
        <p:nvSpPr>
          <p:cNvPr id="6" name="Content Placeholder 5">
            <a:extLst>
              <a:ext uri="{FF2B5EF4-FFF2-40B4-BE49-F238E27FC236}">
                <a16:creationId xmlns:a16="http://schemas.microsoft.com/office/drawing/2014/main" id="{DFB1436D-AE5D-0769-7D7E-1FD1D2FEA273}"/>
              </a:ext>
            </a:extLst>
          </p:cNvPr>
          <p:cNvSpPr>
            <a:spLocks noGrp="1"/>
          </p:cNvSpPr>
          <p:nvPr>
            <p:ph idx="1"/>
          </p:nvPr>
        </p:nvSpPr>
        <p:spPr>
          <a:xfrm>
            <a:off x="561974" y="1572553"/>
            <a:ext cx="11068050" cy="4738688"/>
          </a:xfrm>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Signing a VA </a:t>
            </a:r>
            <a:r>
              <a:rPr lang="en-US" altLang="en-US" dirty="0" err="1">
                <a:solidFill>
                  <a:srgbClr val="000000"/>
                </a:solidFill>
                <a:latin typeface="Arial" panose="020B0604020202020204" pitchFamily="34" charset="0"/>
                <a:cs typeface="Arial" panose="020B0604020202020204" pitchFamily="34" charset="0"/>
              </a:rPr>
              <a:t>Fo</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rm 21-526 is a waiver of retired pay unless specifically indicated they don’t waive VA Compensation.  </a:t>
            </a:r>
            <a:endParaRPr kumimoji="0" lang="en-US" altLang="en-US" sz="32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endParaRPr lang="en-US" sz="2800" dirty="0">
              <a:latin typeface="Arial Nova" panose="020B0504020202020204" pitchFamily="34" charset="0"/>
            </a:endParaRPr>
          </a:p>
        </p:txBody>
      </p:sp>
      <p:pic>
        <p:nvPicPr>
          <p:cNvPr id="3" name="Picture 2">
            <a:extLst>
              <a:ext uri="{FF2B5EF4-FFF2-40B4-BE49-F238E27FC236}">
                <a16:creationId xmlns:a16="http://schemas.microsoft.com/office/drawing/2014/main" id="{75E25A93-4551-349F-4941-9879F993373A}"/>
              </a:ext>
            </a:extLst>
          </p:cNvPr>
          <p:cNvPicPr>
            <a:picLocks noChangeAspect="1"/>
          </p:cNvPicPr>
          <p:nvPr/>
        </p:nvPicPr>
        <p:blipFill>
          <a:blip r:embed="rId2"/>
          <a:stretch>
            <a:fillRect/>
          </a:stretch>
        </p:blipFill>
        <p:spPr>
          <a:xfrm>
            <a:off x="2576512" y="2839243"/>
            <a:ext cx="7038975" cy="1704975"/>
          </a:xfrm>
          <a:prstGeom prst="rect">
            <a:avLst/>
          </a:prstGeom>
        </p:spPr>
      </p:pic>
      <p:sp>
        <p:nvSpPr>
          <p:cNvPr id="4" name="Arrow: Down 3">
            <a:extLst>
              <a:ext uri="{FF2B5EF4-FFF2-40B4-BE49-F238E27FC236}">
                <a16:creationId xmlns:a16="http://schemas.microsoft.com/office/drawing/2014/main" id="{759352EC-3EFA-8C0D-D08F-D9C5995740C9}"/>
              </a:ext>
            </a:extLst>
          </p:cNvPr>
          <p:cNvSpPr/>
          <p:nvPr/>
        </p:nvSpPr>
        <p:spPr bwMode="auto">
          <a:xfrm rot="13876002">
            <a:off x="1389783" y="4354759"/>
            <a:ext cx="823912" cy="1325563"/>
          </a:xfrm>
          <a:prstGeom prst="downArrow">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64669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A3084-C62D-D360-F9ED-5AA5F63A97BD}"/>
              </a:ext>
            </a:extLst>
          </p:cNvPr>
          <p:cNvSpPr>
            <a:spLocks noGrp="1"/>
          </p:cNvSpPr>
          <p:nvPr>
            <p:ph type="title"/>
          </p:nvPr>
        </p:nvSpPr>
        <p:spPr>
          <a:xfrm>
            <a:off x="28575" y="174626"/>
            <a:ext cx="10515600" cy="1058952"/>
          </a:xfrm>
        </p:spPr>
        <p:txBody>
          <a:bodyPr/>
          <a:lstStyle/>
          <a:p>
            <a:r>
              <a:rPr kumimoji="0" lang="en-US" alt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VA Disability Benefit Impact – Retired Pay</a:t>
            </a:r>
            <a:br>
              <a:rPr kumimoji="0" lang="en-US" alt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br>
            <a:r>
              <a:rPr kumimoji="0" lang="en-US" alt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Other Considerations</a:t>
            </a:r>
            <a:endParaRPr lang="en-US" dirty="0"/>
          </a:p>
        </p:txBody>
      </p:sp>
      <p:sp>
        <p:nvSpPr>
          <p:cNvPr id="3" name="Content Placeholder 2">
            <a:extLst>
              <a:ext uri="{FF2B5EF4-FFF2-40B4-BE49-F238E27FC236}">
                <a16:creationId xmlns:a16="http://schemas.microsoft.com/office/drawing/2014/main" id="{E3A71B5C-511D-27E0-8551-FBEDC61B209B}"/>
              </a:ext>
            </a:extLst>
          </p:cNvPr>
          <p:cNvSpPr>
            <a:spLocks noGrp="1"/>
          </p:cNvSpPr>
          <p:nvPr>
            <p:ph idx="1"/>
          </p:nvPr>
        </p:nvSpPr>
        <p:spPr>
          <a:xfrm>
            <a:off x="485775" y="1931509"/>
            <a:ext cx="11220450" cy="4676775"/>
          </a:xfrm>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Reservists/NG may not be in receipt of military retired pay at time of application for VA compensation (e.g. under age 60)</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Responsibility of veteran to notify VA upon receipt of military retired pay – original VA award letter outlines veteran responsibilities</a:t>
            </a:r>
          </a:p>
          <a:p>
            <a:r>
              <a:rPr lang="en-US" sz="2800" dirty="0">
                <a:latin typeface="Arial" panose="020B0604020202020204" pitchFamily="34" charset="0"/>
                <a:cs typeface="Arial" panose="020B0604020202020204" pitchFamily="34" charset="0"/>
              </a:rPr>
              <a:t>Retired pay counts as income for non-service-connected pension.</a:t>
            </a:r>
          </a:p>
        </p:txBody>
      </p:sp>
    </p:spTree>
    <p:extLst>
      <p:ext uri="{BB962C8B-B14F-4D97-AF65-F5344CB8AC3E}">
        <p14:creationId xmlns:p14="http://schemas.microsoft.com/office/powerpoint/2010/main" val="1406991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CC3C13-72F4-1C39-91A4-D61FA42526DD}"/>
              </a:ext>
            </a:extLst>
          </p:cNvPr>
          <p:cNvSpPr>
            <a:spLocks noGrp="1"/>
          </p:cNvSpPr>
          <p:nvPr>
            <p:ph type="title"/>
          </p:nvPr>
        </p:nvSpPr>
        <p:spPr>
          <a:xfrm>
            <a:off x="0" y="681037"/>
            <a:ext cx="7099540" cy="566750"/>
          </a:xfrm>
        </p:spPr>
        <p:txBody>
          <a:bodyPr/>
          <a:lstStyle/>
          <a:p>
            <a:r>
              <a:rPr lang="en-US" dirty="0"/>
              <a:t>Resources for Additional Benefits</a:t>
            </a:r>
          </a:p>
        </p:txBody>
      </p:sp>
      <p:sp>
        <p:nvSpPr>
          <p:cNvPr id="5" name="Content Placeholder 4">
            <a:extLst>
              <a:ext uri="{FF2B5EF4-FFF2-40B4-BE49-F238E27FC236}">
                <a16:creationId xmlns:a16="http://schemas.microsoft.com/office/drawing/2014/main" id="{E5E2A3D0-87A9-52E2-24BE-6DA4A043C3A7}"/>
              </a:ext>
            </a:extLst>
          </p:cNvPr>
          <p:cNvSpPr>
            <a:spLocks noGrp="1"/>
          </p:cNvSpPr>
          <p:nvPr>
            <p:ph idx="1"/>
          </p:nvPr>
        </p:nvSpPr>
        <p:spPr>
          <a:xfrm>
            <a:off x="838200" y="2256946"/>
            <a:ext cx="10515600" cy="4351338"/>
          </a:xfrm>
        </p:spPr>
        <p:txBody>
          <a:bodyPr/>
          <a:lstStyle/>
          <a:p>
            <a:r>
              <a:rPr lang="en-US" sz="2800" dirty="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VA.gov Home-Veterans Affairs</a:t>
            </a:r>
            <a:endParaRPr lang="en-US" sz="2800" dirty="0">
              <a:solidFill>
                <a:srgbClr val="0070C0"/>
              </a:solidFill>
              <a:latin typeface="Arial" panose="020B0604020202020204" pitchFamily="34" charset="0"/>
              <a:cs typeface="Arial" panose="020B0604020202020204" pitchFamily="34" charset="0"/>
            </a:endParaRPr>
          </a:p>
          <a:p>
            <a:pPr marL="0" indent="0">
              <a:buNone/>
            </a:pPr>
            <a:endParaRPr lang="en-US" sz="800" dirty="0">
              <a:solidFill>
                <a:srgbClr val="0070C0"/>
              </a:solidFill>
              <a:latin typeface="Arial" panose="020B0604020202020204" pitchFamily="34" charset="0"/>
              <a:cs typeface="Arial" panose="020B0604020202020204" pitchFamily="34" charset="0"/>
            </a:endParaRPr>
          </a:p>
          <a:p>
            <a:r>
              <a:rPr lang="en-US" sz="2800" dirty="0">
                <a:solidFill>
                  <a:srgbClr val="954F7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Welcome to the </a:t>
            </a:r>
            <a:r>
              <a:rPr lang="en-US" sz="2800" dirty="0" err="1">
                <a:solidFill>
                  <a:srgbClr val="954F7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KnowVA</a:t>
            </a:r>
            <a:r>
              <a:rPr lang="en-US" sz="2800" dirty="0">
                <a:solidFill>
                  <a:srgbClr val="954F7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Knowledge </a:t>
            </a:r>
            <a:r>
              <a:rPr lang="en-US" sz="2800"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Base</a:t>
            </a:r>
            <a:endParaRPr lang="en-US" sz="2800" dirty="0">
              <a:solidFill>
                <a:srgbClr val="0070C0"/>
              </a:solidFill>
              <a:latin typeface="Arial" panose="020B0604020202020204" pitchFamily="34" charset="0"/>
              <a:cs typeface="Arial" panose="020B0604020202020204" pitchFamily="34" charset="0"/>
            </a:endParaRPr>
          </a:p>
          <a:p>
            <a:endParaRPr lang="en-US" sz="800" dirty="0">
              <a:solidFill>
                <a:srgbClr val="0070C0"/>
              </a:solidFill>
              <a:latin typeface="Arial" panose="020B0604020202020204" pitchFamily="34" charset="0"/>
              <a:cs typeface="Arial" panose="020B0604020202020204" pitchFamily="34" charset="0"/>
            </a:endParaRPr>
          </a:p>
          <a:p>
            <a:r>
              <a:rPr lang="en-US" sz="2800" u="sng" dirty="0">
                <a:solidFill>
                  <a:srgbClr val="0070C0"/>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https://www.benefits.va.gov/BENEFITS/benefits-summary/SummaryofVANationalGuardandReserve.pdf</a:t>
            </a:r>
            <a:r>
              <a:rPr lang="en-US" sz="28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3082631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93785" y="11588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5F1A5624-72FF-004B-AB85-E936B00FF0C1}"/>
              </a:ext>
            </a:extLst>
          </p:cNvPr>
          <p:cNvSpPr>
            <a:spLocks noGrp="1"/>
          </p:cNvSpPr>
          <p:nvPr>
            <p:ph type="title"/>
          </p:nvPr>
        </p:nvSpPr>
        <p:spPr>
          <a:xfrm>
            <a:off x="6595" y="90698"/>
            <a:ext cx="10602790" cy="1143000"/>
          </a:xfrm>
        </p:spPr>
        <p:txBody>
          <a:bodyPr/>
          <a:lstStyle/>
          <a:p>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Part 3 - Additional Benefits for National </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Guard &amp; Reserve</a:t>
            </a:r>
            <a:endParaRPr lang="en-US" dirty="0">
              <a:latin typeface="Arial" panose="020B0604020202020204" pitchFamily="34" charset="0"/>
              <a:cs typeface="Arial" panose="020B0604020202020204" pitchFamily="34" charset="0"/>
            </a:endParaRPr>
          </a:p>
        </p:txBody>
      </p:sp>
      <p:graphicFrame>
        <p:nvGraphicFramePr>
          <p:cNvPr id="6151" name="Content Placeholder 2">
            <a:extLst>
              <a:ext uri="{FF2B5EF4-FFF2-40B4-BE49-F238E27FC236}">
                <a16:creationId xmlns:a16="http://schemas.microsoft.com/office/drawing/2014/main" id="{7F1126D3-0676-55E3-981D-53D8699A19A0}"/>
              </a:ext>
            </a:extLst>
          </p:cNvPr>
          <p:cNvGraphicFramePr>
            <a:graphicFrameLocks noGrp="1"/>
          </p:cNvGraphicFramePr>
          <p:nvPr>
            <p:ph idx="1"/>
            <p:extLst>
              <p:ext uri="{D42A27DB-BD31-4B8C-83A1-F6EECF244321}">
                <p14:modId xmlns:p14="http://schemas.microsoft.com/office/powerpoint/2010/main" val="1496895068"/>
              </p:ext>
            </p:extLst>
          </p:nvPr>
        </p:nvGraphicFramePr>
        <p:xfrm>
          <a:off x="93785" y="1568450"/>
          <a:ext cx="11917240" cy="49180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60139786"/>
      </p:ext>
    </p:extLst>
  </p:cSld>
  <p:clrMapOvr>
    <a:overrideClrMapping bg1="lt1" tx1="dk1" bg2="lt2" tx2="dk2" accent1="accent1" accent2="accent2" accent3="accent3" accent4="accent4" accent5="accent5" accent6="accent6" hlink="hlink" folHlink="folHlink"/>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D849B-A982-8F68-6438-36243D67667E}"/>
              </a:ext>
            </a:extLst>
          </p:cNvPr>
          <p:cNvSpPr>
            <a:spLocks noGrp="1"/>
          </p:cNvSpPr>
          <p:nvPr>
            <p:ph type="title"/>
          </p:nvPr>
        </p:nvSpPr>
        <p:spPr>
          <a:xfrm>
            <a:off x="0" y="606665"/>
            <a:ext cx="10515600" cy="609660"/>
          </a:xfrm>
        </p:spPr>
        <p:txBody>
          <a:bodyPr>
            <a:normAutofit fontScale="90000"/>
          </a:bodyPr>
          <a:lstStyle/>
          <a:p>
            <a:pPr lvl="0"/>
            <a:r>
              <a:rPr lang="en-US" dirty="0">
                <a:latin typeface="Arial" panose="020B0604020202020204" pitchFamily="34" charset="0"/>
                <a:cs typeface="Arial" panose="020B0604020202020204" pitchFamily="34" charset="0"/>
              </a:rPr>
              <a:t>Life Insurance</a:t>
            </a:r>
            <a:br>
              <a:rPr lang="en-US" dirty="0"/>
            </a:br>
            <a:endParaRPr lang="en-US" dirty="0"/>
          </a:p>
        </p:txBody>
      </p:sp>
      <p:pic>
        <p:nvPicPr>
          <p:cNvPr id="13" name="Picture 12">
            <a:extLst>
              <a:ext uri="{FF2B5EF4-FFF2-40B4-BE49-F238E27FC236}">
                <a16:creationId xmlns:a16="http://schemas.microsoft.com/office/drawing/2014/main" id="{D5514D61-F6DA-931F-BF37-3DD7FD5E8FDE}"/>
              </a:ext>
            </a:extLst>
          </p:cNvPr>
          <p:cNvPicPr>
            <a:picLocks noChangeAspect="1"/>
          </p:cNvPicPr>
          <p:nvPr/>
        </p:nvPicPr>
        <p:blipFill>
          <a:blip r:embed="rId2"/>
          <a:srcRect b="16023"/>
          <a:stretch/>
        </p:blipFill>
        <p:spPr>
          <a:xfrm>
            <a:off x="639792" y="1825625"/>
            <a:ext cx="5181600" cy="4351338"/>
          </a:xfrm>
          <a:prstGeom prst="rect">
            <a:avLst/>
          </a:prstGeom>
          <a:noFill/>
        </p:spPr>
      </p:pic>
      <p:sp>
        <p:nvSpPr>
          <p:cNvPr id="3" name="Content Placeholder 2">
            <a:extLst>
              <a:ext uri="{FF2B5EF4-FFF2-40B4-BE49-F238E27FC236}">
                <a16:creationId xmlns:a16="http://schemas.microsoft.com/office/drawing/2014/main" id="{1576E8D8-8018-44EC-3537-C1FE5A716D68}"/>
              </a:ext>
            </a:extLst>
          </p:cNvPr>
          <p:cNvSpPr>
            <a:spLocks noGrp="1"/>
          </p:cNvSpPr>
          <p:nvPr>
            <p:ph sz="half" idx="2"/>
          </p:nvPr>
        </p:nvSpPr>
        <p:spPr>
          <a:xfrm>
            <a:off x="6370608" y="1825625"/>
            <a:ext cx="5181600" cy="4351338"/>
          </a:xfrm>
        </p:spPr>
        <p:txBody>
          <a:bodyPr>
            <a:normAutofit/>
          </a:bodyPr>
          <a:lstStyle/>
          <a:p>
            <a:pPr marL="0" indent="0" algn="ctr">
              <a:buNone/>
            </a:pPr>
            <a:r>
              <a:rPr lang="en-US" sz="4000" dirty="0">
                <a:latin typeface="Arial" panose="020B0604020202020204" pitchFamily="34" charset="0"/>
                <a:cs typeface="Arial" panose="020B0604020202020204" pitchFamily="34" charset="0"/>
                <a:hlinkClick r:id="rId3"/>
              </a:rPr>
              <a:t>About VA Insurance Options And Eligibility  Veterans Affairs</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6768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695B4-EC10-3A44-7F4F-8F885326342A}"/>
              </a:ext>
            </a:extLst>
          </p:cNvPr>
          <p:cNvSpPr>
            <a:spLocks noGrp="1"/>
          </p:cNvSpPr>
          <p:nvPr>
            <p:ph type="title"/>
          </p:nvPr>
        </p:nvSpPr>
        <p:spPr>
          <a:xfrm>
            <a:off x="0" y="681037"/>
            <a:ext cx="7560154" cy="534987"/>
          </a:xfrm>
        </p:spPr>
        <p:txBody>
          <a:bodyPr>
            <a:normAutofit fontScale="90000"/>
          </a:bodyPr>
          <a:lstStyle/>
          <a:p>
            <a:pPr lvl="0"/>
            <a:r>
              <a:rPr lang="en-US" sz="4400" dirty="0">
                <a:latin typeface="Arial" panose="020B0604020202020204" pitchFamily="34" charset="0"/>
                <a:cs typeface="Arial" panose="020B0604020202020204" pitchFamily="34" charset="0"/>
              </a:rPr>
              <a:t>Home Loan</a:t>
            </a:r>
            <a:br>
              <a:rPr lang="en-US" dirty="0"/>
            </a:br>
            <a:endParaRPr lang="en-US" dirty="0"/>
          </a:p>
        </p:txBody>
      </p:sp>
      <p:pic>
        <p:nvPicPr>
          <p:cNvPr id="5" name="Picture 4" descr="A midsection of a person holding a miniature house">
            <a:extLst>
              <a:ext uri="{FF2B5EF4-FFF2-40B4-BE49-F238E27FC236}">
                <a16:creationId xmlns:a16="http://schemas.microsoft.com/office/drawing/2014/main" id="{1E08E141-7AC7-9B4D-0464-D124CA7FB941}"/>
              </a:ext>
            </a:extLst>
          </p:cNvPr>
          <p:cNvPicPr>
            <a:picLocks noChangeAspect="1"/>
          </p:cNvPicPr>
          <p:nvPr/>
        </p:nvPicPr>
        <p:blipFill>
          <a:blip r:embed="rId2"/>
          <a:srcRect l="13181" r="11797" b="-1"/>
          <a:stretch/>
        </p:blipFill>
        <p:spPr>
          <a:xfrm>
            <a:off x="458638" y="1825625"/>
            <a:ext cx="5181600" cy="4351338"/>
          </a:xfrm>
          <a:prstGeom prst="rect">
            <a:avLst/>
          </a:prstGeom>
          <a:noFill/>
        </p:spPr>
      </p:pic>
      <p:sp>
        <p:nvSpPr>
          <p:cNvPr id="11" name="Content Placeholder 10">
            <a:extLst>
              <a:ext uri="{FF2B5EF4-FFF2-40B4-BE49-F238E27FC236}">
                <a16:creationId xmlns:a16="http://schemas.microsoft.com/office/drawing/2014/main" id="{A6FF0A35-61C7-6097-57C8-B7053D0E12C9}"/>
              </a:ext>
            </a:extLst>
          </p:cNvPr>
          <p:cNvSpPr>
            <a:spLocks noGrp="1"/>
          </p:cNvSpPr>
          <p:nvPr>
            <p:ph sz="half" idx="2"/>
          </p:nvPr>
        </p:nvSpPr>
        <p:spPr>
          <a:xfrm>
            <a:off x="6551762" y="1825625"/>
            <a:ext cx="5181600" cy="4351338"/>
          </a:xfrm>
        </p:spPr>
        <p:txBody>
          <a:bodyPr>
            <a:norm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dirty="0">
              <a:ln>
                <a:noFill/>
              </a:ln>
              <a:effectLst/>
              <a:uLnTx/>
              <a:uFillTx/>
              <a:hlinkClick r:id="rId3"/>
            </a:endParaRPr>
          </a:p>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effectLst/>
                <a:uLnTx/>
                <a:uFillTx/>
                <a:latin typeface="Arial" panose="020B0604020202020204" pitchFamily="34" charset="0"/>
                <a:cs typeface="Arial" panose="020B0604020202020204" pitchFamily="34" charset="0"/>
                <a:hlinkClick r:id="rId3"/>
              </a:rPr>
              <a:t>Eligibility For VA Home Loan Programs | Veterans Affairs</a:t>
            </a:r>
            <a:endParaRPr kumimoji="0" lang="en-US" sz="3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spcBef>
                <a:spcPts val="0"/>
              </a:spcBef>
              <a:spcAft>
                <a:spcPts val="0"/>
              </a:spcAft>
              <a:buClrTx/>
              <a:buSzTx/>
              <a:buFontTx/>
              <a:buNone/>
              <a:tabLst/>
              <a:defRPr/>
            </a:pPr>
            <a:endParaRPr kumimoji="0" lang="en-US" sz="3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effectLst/>
                <a:uLnTx/>
                <a:uFillTx/>
                <a:latin typeface="Arial" panose="020B0604020202020204" pitchFamily="34" charset="0"/>
                <a:cs typeface="Arial" panose="020B0604020202020204" pitchFamily="34" charset="0"/>
                <a:hlinkClick r:id="rId4"/>
              </a:rPr>
              <a:t>508_VBA_PC_Home_Loans_Brochure_091312 (va.gov)</a:t>
            </a:r>
            <a:endParaRPr kumimoji="0" lang="en-US" sz="3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indent="0" algn="ctr" fontAlgn="auto">
              <a:spcBef>
                <a:spcPts val="0"/>
              </a:spcBef>
              <a:spcAft>
                <a:spcPts val="0"/>
              </a:spcAft>
              <a:buNone/>
              <a:defRPr/>
            </a:pPr>
            <a:endParaRPr lang="en-US" sz="3000" i="0" u="sng" strike="noStrike" dirty="0">
              <a:solidFill>
                <a:srgbClr val="1B1B1B"/>
              </a:solidFill>
              <a:effectLst/>
              <a:latin typeface="Arial" panose="020B0604020202020204" pitchFamily="34" charset="0"/>
              <a:cs typeface="Arial" panose="020B0604020202020204" pitchFamily="34" charset="0"/>
              <a:hlinkClick r:id="rId5"/>
            </a:endParaRPr>
          </a:p>
          <a:p>
            <a:pPr marL="0" indent="0" algn="ctr" fontAlgn="auto">
              <a:spcBef>
                <a:spcPts val="0"/>
              </a:spcBef>
              <a:spcAft>
                <a:spcPts val="0"/>
              </a:spcAft>
              <a:buNone/>
              <a:defRPr/>
            </a:pPr>
            <a:r>
              <a:rPr lang="en-US" sz="3000" i="0" u="sng" strike="noStrike" dirty="0">
                <a:solidFill>
                  <a:srgbClr val="1B1B1B"/>
                </a:solidFill>
                <a:effectLst/>
                <a:latin typeface="Arial" panose="020B0604020202020204" pitchFamily="34" charset="0"/>
                <a:cs typeface="Arial" panose="020B0604020202020204" pitchFamily="34" charset="0"/>
                <a:hlinkClick r:id="rId5"/>
              </a:rPr>
              <a:t>VA-Backed Veterans Home </a:t>
            </a:r>
            <a:r>
              <a:rPr lang="en-US" sz="3000" u="sng" dirty="0">
                <a:solidFill>
                  <a:srgbClr val="1B1B1B"/>
                </a:solidFill>
                <a:latin typeface="Arial" panose="020B0604020202020204" pitchFamily="34" charset="0"/>
                <a:cs typeface="Arial" panose="020B0604020202020204" pitchFamily="34" charset="0"/>
                <a:hlinkClick r:id="rId5"/>
              </a:rPr>
              <a:t>L</a:t>
            </a:r>
            <a:r>
              <a:rPr lang="en-US" sz="3000" i="0" u="sng" strike="noStrike" dirty="0">
                <a:solidFill>
                  <a:srgbClr val="1B1B1B"/>
                </a:solidFill>
                <a:effectLst/>
                <a:latin typeface="Arial" panose="020B0604020202020204" pitchFamily="34" charset="0"/>
                <a:cs typeface="Arial" panose="020B0604020202020204" pitchFamily="34" charset="0"/>
                <a:hlinkClick r:id="rId5"/>
              </a:rPr>
              <a:t>oans</a:t>
            </a:r>
            <a:endParaRPr lang="en-US" sz="3000" i="0" dirty="0">
              <a:solidFill>
                <a:srgbClr val="1B1B1B"/>
              </a:solidFill>
              <a:effectLst/>
              <a:latin typeface="Arial" panose="020B0604020202020204" pitchFamily="34" charset="0"/>
              <a:cs typeface="Arial" panose="020B0604020202020204" pitchFamily="34" charset="0"/>
            </a:endParaRPr>
          </a:p>
          <a:p>
            <a:pPr marL="0" marR="0" lvl="0" indent="0" algn="ctr" defTabSz="914400" rtl="0" eaLnBrk="1" fontAlgn="auto" latinLnBrk="0" hangingPunct="1">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02355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8A4F-1742-CA20-11C7-474A2A1A8696}"/>
              </a:ext>
            </a:extLst>
          </p:cNvPr>
          <p:cNvSpPr>
            <a:spLocks noGrp="1"/>
          </p:cNvSpPr>
          <p:nvPr>
            <p:ph type="title"/>
          </p:nvPr>
        </p:nvSpPr>
        <p:spPr>
          <a:xfrm>
            <a:off x="0" y="613479"/>
            <a:ext cx="4471358" cy="602846"/>
          </a:xfrm>
        </p:spPr>
        <p:txBody>
          <a:bodyPr>
            <a:normAutofit fontScale="90000"/>
          </a:bodyPr>
          <a:lstStyle/>
          <a:p>
            <a:pPr lvl="0"/>
            <a:r>
              <a:rPr lang="en-US" dirty="0">
                <a:latin typeface="Arial" panose="020B0604020202020204" pitchFamily="34" charset="0"/>
                <a:cs typeface="Arial" panose="020B0604020202020204" pitchFamily="34" charset="0"/>
              </a:rPr>
              <a:t>Health Care</a:t>
            </a:r>
            <a:br>
              <a:rPr lang="en-US" dirty="0"/>
            </a:br>
            <a:endParaRPr lang="en-US" dirty="0"/>
          </a:p>
        </p:txBody>
      </p:sp>
      <p:sp>
        <p:nvSpPr>
          <p:cNvPr id="3" name="Content Placeholder 2">
            <a:extLst>
              <a:ext uri="{FF2B5EF4-FFF2-40B4-BE49-F238E27FC236}">
                <a16:creationId xmlns:a16="http://schemas.microsoft.com/office/drawing/2014/main" id="{67AB3813-B72B-61B7-2891-D30778ECD295}"/>
              </a:ext>
            </a:extLst>
          </p:cNvPr>
          <p:cNvSpPr>
            <a:spLocks noGrp="1"/>
          </p:cNvSpPr>
          <p:nvPr>
            <p:ph sz="half" idx="1"/>
          </p:nvPr>
        </p:nvSpPr>
        <p:spPr>
          <a:xfrm>
            <a:off x="628649" y="2137373"/>
            <a:ext cx="4781551" cy="3881438"/>
          </a:xfrm>
        </p:spPr>
        <p:txBody>
          <a:bodyPr>
            <a:normAutofit/>
          </a:bodyPr>
          <a:lstStyle/>
          <a:p>
            <a:pPr marL="0" indent="0" algn="ctr">
              <a:buNone/>
            </a:pPr>
            <a:endParaRPr lang="en-US" i="0" u="sng" strike="noStrike" dirty="0">
              <a:effectLst/>
              <a:hlinkClick r:id="rId2"/>
            </a:endParaRPr>
          </a:p>
          <a:p>
            <a:pPr marL="0" indent="0" algn="ctr">
              <a:buNone/>
            </a:pPr>
            <a:endParaRPr lang="en-US" sz="4000" i="0" u="sng" strike="noStrike" dirty="0">
              <a:effectLst/>
              <a:latin typeface="Arial Nova" panose="020B0504020202020204" pitchFamily="34" charset="0"/>
              <a:hlinkClick r:id="rId2"/>
            </a:endParaRPr>
          </a:p>
          <a:p>
            <a:pPr marL="0" indent="0" algn="ctr">
              <a:buNone/>
            </a:pPr>
            <a:r>
              <a:rPr lang="en-US" sz="4000" i="0" u="sng" strike="noStrike" dirty="0">
                <a:effectLst/>
                <a:latin typeface="Arial" panose="020B0604020202020204" pitchFamily="34" charset="0"/>
                <a:cs typeface="Arial" panose="020B0604020202020204" pitchFamily="34" charset="0"/>
                <a:hlinkClick r:id="rId2"/>
              </a:rPr>
              <a:t>VA </a:t>
            </a:r>
            <a:r>
              <a:rPr lang="en-US" sz="4000" u="sng" dirty="0">
                <a:latin typeface="Arial" panose="020B0604020202020204" pitchFamily="34" charset="0"/>
                <a:cs typeface="Arial" panose="020B0604020202020204" pitchFamily="34" charset="0"/>
                <a:hlinkClick r:id="rId2"/>
              </a:rPr>
              <a:t>H</a:t>
            </a:r>
            <a:r>
              <a:rPr lang="en-US" sz="4000" i="0" u="sng" strike="noStrike" dirty="0">
                <a:effectLst/>
                <a:latin typeface="Arial" panose="020B0604020202020204" pitchFamily="34" charset="0"/>
                <a:cs typeface="Arial" panose="020B0604020202020204" pitchFamily="34" charset="0"/>
                <a:hlinkClick r:id="rId2"/>
              </a:rPr>
              <a:t>ealth </a:t>
            </a:r>
            <a:r>
              <a:rPr lang="en-US" sz="4000" u="sng" dirty="0">
                <a:latin typeface="Arial" panose="020B0604020202020204" pitchFamily="34" charset="0"/>
                <a:cs typeface="Arial" panose="020B0604020202020204" pitchFamily="34" charset="0"/>
                <a:hlinkClick r:id="rId2"/>
              </a:rPr>
              <a:t>B</a:t>
            </a:r>
            <a:r>
              <a:rPr lang="en-US" sz="4000" i="0" u="sng" strike="noStrike" dirty="0">
                <a:effectLst/>
                <a:latin typeface="Arial" panose="020B0604020202020204" pitchFamily="34" charset="0"/>
                <a:cs typeface="Arial" panose="020B0604020202020204" pitchFamily="34" charset="0"/>
                <a:hlinkClick r:id="rId2"/>
              </a:rPr>
              <a:t>enefits</a:t>
            </a:r>
            <a:endParaRPr lang="en-US" sz="4000" i="0" dirty="0">
              <a:effectLst/>
              <a:latin typeface="Arial" panose="020B0604020202020204" pitchFamily="34" charset="0"/>
              <a:cs typeface="Arial" panose="020B0604020202020204" pitchFamily="34" charset="0"/>
            </a:endParaRPr>
          </a:p>
          <a:p>
            <a:pPr algn="ctr"/>
            <a:endParaRPr lang="en-US" dirty="0"/>
          </a:p>
        </p:txBody>
      </p:sp>
      <p:pic>
        <p:nvPicPr>
          <p:cNvPr id="4" name="Picture 3">
            <a:extLst>
              <a:ext uri="{FF2B5EF4-FFF2-40B4-BE49-F238E27FC236}">
                <a16:creationId xmlns:a16="http://schemas.microsoft.com/office/drawing/2014/main" id="{42BB8875-4D8B-F89B-4D83-0FDA773D437C}"/>
              </a:ext>
            </a:extLst>
          </p:cNvPr>
          <p:cNvPicPr>
            <a:picLocks noChangeAspect="1"/>
          </p:cNvPicPr>
          <p:nvPr/>
        </p:nvPicPr>
        <p:blipFill>
          <a:blip r:embed="rId3"/>
          <a:srcRect t="16023"/>
          <a:stretch/>
        </p:blipFill>
        <p:spPr>
          <a:xfrm>
            <a:off x="6096000" y="1814048"/>
            <a:ext cx="5181600" cy="4351338"/>
          </a:xfrm>
          <a:prstGeom prst="rect">
            <a:avLst/>
          </a:prstGeom>
          <a:noFill/>
        </p:spPr>
      </p:pic>
    </p:spTree>
    <p:extLst>
      <p:ext uri="{BB962C8B-B14F-4D97-AF65-F5344CB8AC3E}">
        <p14:creationId xmlns:p14="http://schemas.microsoft.com/office/powerpoint/2010/main" val="225878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93785" y="11588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6F4D5D11-79E1-F223-AD93-530920C26753}"/>
              </a:ext>
            </a:extLst>
          </p:cNvPr>
          <p:cNvSpPr>
            <a:spLocks noGrp="1"/>
          </p:cNvSpPr>
          <p:nvPr>
            <p:ph type="title"/>
          </p:nvPr>
        </p:nvSpPr>
        <p:spPr>
          <a:xfrm>
            <a:off x="0" y="697722"/>
            <a:ext cx="8610600" cy="556403"/>
          </a:xfrm>
        </p:spPr>
        <p:txBody>
          <a:bodyPr/>
          <a:lstStyle/>
          <a:p>
            <a:r>
              <a:rPr kumimoji="0" 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References: Verifying Veteran Status</a:t>
            </a:r>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10CC48E-FB67-CBB2-AC55-380985DF51BC}"/>
              </a:ext>
            </a:extLst>
          </p:cNvPr>
          <p:cNvSpPr>
            <a:spLocks noGrp="1"/>
          </p:cNvSpPr>
          <p:nvPr>
            <p:ph idx="1"/>
          </p:nvPr>
        </p:nvSpPr>
        <p:spPr>
          <a:xfrm>
            <a:off x="257175" y="1381125"/>
            <a:ext cx="11096625" cy="4795838"/>
          </a:xfrm>
        </p:spPr>
        <p:txBody>
          <a:bodyPr/>
          <a:lstStyle/>
          <a:p>
            <a:r>
              <a:rPr lang="en-US" sz="2800" dirty="0">
                <a:solidFill>
                  <a:srgbClr val="0563C1"/>
                </a:solidFill>
                <a:latin typeface="Arial Nova" panose="020B0504020202020204" pitchFamily="34" charset="0"/>
                <a:hlinkClick r:id="rId3">
                  <a:extLst>
                    <a:ext uri="{A12FA001-AC4F-418D-AE19-62706E023703}">
                      <ahyp:hlinkClr xmlns:ahyp="http://schemas.microsoft.com/office/drawing/2018/hyperlinkcolor" val="tx"/>
                    </a:ext>
                  </a:extLst>
                </a:hlinkClick>
              </a:rPr>
              <a:t>M21-1MR, Part III, Subpart </a:t>
            </a:r>
            <a:r>
              <a:rPr lang="en-US" sz="2800" dirty="0" err="1">
                <a:solidFill>
                  <a:srgbClr val="0563C1"/>
                </a:solidFill>
                <a:latin typeface="Arial Nova" panose="020B0504020202020204" pitchFamily="34" charset="0"/>
                <a:hlinkClick r:id="rId3">
                  <a:extLst>
                    <a:ext uri="{A12FA001-AC4F-418D-AE19-62706E023703}">
                      <ahyp:hlinkClr xmlns:ahyp="http://schemas.microsoft.com/office/drawing/2018/hyperlinkcolor" val="tx"/>
                    </a:ext>
                  </a:extLst>
                </a:hlinkClick>
              </a:rPr>
              <a:t>i</a:t>
            </a:r>
            <a:r>
              <a:rPr lang="en-US" sz="2800" dirty="0">
                <a:solidFill>
                  <a:srgbClr val="0070C0"/>
                </a:solidFill>
                <a:latin typeface="Arial Nova" panose="020B0504020202020204" pitchFamily="34" charset="0"/>
                <a:hlinkClick r:id="rId3">
                  <a:extLst>
                    <a:ext uri="{A12FA001-AC4F-418D-AE19-62706E023703}">
                      <ahyp:hlinkClr xmlns:ahyp="http://schemas.microsoft.com/office/drawing/2018/hyperlinkcolor" val="tx"/>
                    </a:ext>
                  </a:extLst>
                </a:hlinkClick>
              </a:rPr>
              <a:t>, Chapter 1, Section A - Establishing Veteran Status </a:t>
            </a:r>
            <a:endParaRPr lang="en-US" sz="2800" dirty="0">
              <a:solidFill>
                <a:srgbClr val="0070C0"/>
              </a:solidFill>
              <a:latin typeface="Arial Nova" panose="020B0504020202020204" pitchFamily="34" charset="0"/>
            </a:endParaRPr>
          </a:p>
          <a:p>
            <a:r>
              <a:rPr lang="en-US" sz="2800" dirty="0">
                <a:solidFill>
                  <a:srgbClr val="0070C0"/>
                </a:solidFill>
                <a:latin typeface="Arial Nova" panose="020B0504020202020204" pitchFamily="34" charset="0"/>
                <a:hlinkClick r:id="rId4">
                  <a:extLst>
                    <a:ext uri="{A12FA001-AC4F-418D-AE19-62706E023703}">
                      <ahyp:hlinkClr xmlns:ahyp="http://schemas.microsoft.com/office/drawing/2018/hyperlinkcolor" val="tx"/>
                    </a:ext>
                  </a:extLst>
                </a:hlinkClick>
              </a:rPr>
              <a:t>M21-1MR, </a:t>
            </a:r>
            <a:r>
              <a:rPr lang="en-US" sz="2800" u="sng" dirty="0">
                <a:solidFill>
                  <a:srgbClr val="0070C0"/>
                </a:solidFill>
                <a:latin typeface="Arial Nova" panose="020B0504020202020204" pitchFamily="34" charset="0"/>
                <a:hlinkClick r:id="rId4">
                  <a:extLst>
                    <a:ext uri="{A12FA001-AC4F-418D-AE19-62706E023703}">
                      <ahyp:hlinkClr xmlns:ahyp="http://schemas.microsoft.com/office/drawing/2018/hyperlinkcolor" val="tx"/>
                    </a:ext>
                  </a:extLst>
                </a:hlinkClick>
              </a:rPr>
              <a:t>Part-III-Subpart I Chapter 1 Section A Establishing-Veteran-Status, #3</a:t>
            </a:r>
            <a:r>
              <a:rPr lang="en-US" sz="2800" u="sng" dirty="0">
                <a:solidFill>
                  <a:srgbClr val="0070C0"/>
                </a:solidFill>
                <a:latin typeface="Arial Nova" panose="020B0504020202020204" pitchFamily="34" charset="0"/>
              </a:rPr>
              <a:t> </a:t>
            </a:r>
            <a:r>
              <a:rPr lang="en-US" sz="2800" b="1" u="sng" dirty="0">
                <a:solidFill>
                  <a:srgbClr val="FF0000"/>
                </a:solidFill>
                <a:latin typeface="Arial Nova" panose="020B0504020202020204" pitchFamily="34" charset="0"/>
              </a:rPr>
              <a:t>(Duty Status and Eligibility of Reservists)</a:t>
            </a:r>
          </a:p>
          <a:p>
            <a:r>
              <a:rPr lang="en-US" sz="2800" dirty="0">
                <a:solidFill>
                  <a:srgbClr val="0070C0"/>
                </a:solidFill>
                <a:latin typeface="Arial Nova" panose="020B0504020202020204" pitchFamily="34" charset="0"/>
                <a:hlinkClick r:id="rId5">
                  <a:extLst>
                    <a:ext uri="{A12FA001-AC4F-418D-AE19-62706E023703}">
                      <ahyp:hlinkClr xmlns:ahyp="http://schemas.microsoft.com/office/drawing/2018/hyperlinkcolor" val="tx"/>
                    </a:ext>
                  </a:extLst>
                </a:hlinkClick>
              </a:rPr>
              <a:t>M21-1, Part III, Subpart </a:t>
            </a:r>
            <a:r>
              <a:rPr lang="en-US" sz="2800" dirty="0" err="1">
                <a:solidFill>
                  <a:srgbClr val="0070C0"/>
                </a:solidFill>
                <a:latin typeface="Arial Nova" panose="020B0504020202020204" pitchFamily="34" charset="0"/>
                <a:hlinkClick r:id="rId5">
                  <a:extLst>
                    <a:ext uri="{A12FA001-AC4F-418D-AE19-62706E023703}">
                      <ahyp:hlinkClr xmlns:ahyp="http://schemas.microsoft.com/office/drawing/2018/hyperlinkcolor" val="tx"/>
                    </a:ext>
                  </a:extLst>
                </a:hlinkClick>
              </a:rPr>
              <a:t>i</a:t>
            </a:r>
            <a:r>
              <a:rPr lang="en-US" sz="2800" dirty="0">
                <a:solidFill>
                  <a:srgbClr val="0070C0"/>
                </a:solidFill>
                <a:latin typeface="Arial Nova" panose="020B0504020202020204" pitchFamily="34" charset="0"/>
                <a:hlinkClick r:id="rId5">
                  <a:extLst>
                    <a:ext uri="{A12FA001-AC4F-418D-AE19-62706E023703}">
                      <ahyp:hlinkClr xmlns:ahyp="http://schemas.microsoft.com/office/drawing/2018/hyperlinkcolor" val="tx"/>
                    </a:ext>
                  </a:extLst>
                </a:hlinkClick>
              </a:rPr>
              <a:t>, Chapter 1, Section A - Establishing </a:t>
            </a:r>
            <a:r>
              <a:rPr lang="en-US" sz="2800" u="sng" dirty="0">
                <a:solidFill>
                  <a:srgbClr val="0070C0"/>
                </a:solidFill>
                <a:latin typeface="Arial Nova" panose="020B0504020202020204" pitchFamily="34" charset="0"/>
                <a:hlinkClick r:id="rId5">
                  <a:extLst>
                    <a:ext uri="{A12FA001-AC4F-418D-AE19-62706E023703}">
                      <ahyp:hlinkClr xmlns:ahyp="http://schemas.microsoft.com/office/drawing/2018/hyperlinkcolor" val="tx"/>
                    </a:ext>
                  </a:extLst>
                </a:hlinkClick>
              </a:rPr>
              <a:t>Veteran Status (va.gov)</a:t>
            </a:r>
            <a:r>
              <a:rPr lang="en-US" sz="2800" u="sng" dirty="0">
                <a:solidFill>
                  <a:srgbClr val="0070C0"/>
                </a:solidFill>
                <a:latin typeface="Arial Nova" panose="020B0504020202020204" pitchFamily="34" charset="0"/>
              </a:rPr>
              <a:t>, #4 </a:t>
            </a:r>
            <a:r>
              <a:rPr lang="en-US" sz="2800" b="1" u="sng" dirty="0">
                <a:solidFill>
                  <a:srgbClr val="FF0000"/>
                </a:solidFill>
                <a:latin typeface="Arial Nova" panose="020B0504020202020204" pitchFamily="34" charset="0"/>
              </a:rPr>
              <a:t>(Duty Status and Eligibility of National Guard Members</a:t>
            </a:r>
            <a:endParaRPr lang="en-US" sz="2800" b="1" dirty="0">
              <a:solidFill>
                <a:srgbClr val="FF0000"/>
              </a:solidFill>
              <a:latin typeface="Arial Nova" panose="020B0504020202020204" pitchFamily="34" charset="0"/>
            </a:endParaRPr>
          </a:p>
          <a:p>
            <a:r>
              <a:rPr lang="en-US" sz="2800" dirty="0">
                <a:solidFill>
                  <a:srgbClr val="0563C1"/>
                </a:solidFill>
                <a:latin typeface="Arial Nova" panose="020B0504020202020204" pitchFamily="34" charset="0"/>
                <a:hlinkClick r:id="rId6">
                  <a:extLst>
                    <a:ext uri="{A12FA001-AC4F-418D-AE19-62706E023703}">
                      <ahyp:hlinkClr xmlns:ahyp="http://schemas.microsoft.com/office/drawing/2018/hyperlinkcolor" val="tx"/>
                    </a:ext>
                  </a:extLst>
                </a:hlinkClick>
              </a:rPr>
              <a:t>M21-1, Part III, Subpart </a:t>
            </a:r>
            <a:r>
              <a:rPr lang="en-US" sz="2800" dirty="0" err="1">
                <a:solidFill>
                  <a:srgbClr val="0563C1"/>
                </a:solidFill>
                <a:latin typeface="Arial Nova" panose="020B0504020202020204" pitchFamily="34" charset="0"/>
                <a:hlinkClick r:id="rId6">
                  <a:extLst>
                    <a:ext uri="{A12FA001-AC4F-418D-AE19-62706E023703}">
                      <ahyp:hlinkClr xmlns:ahyp="http://schemas.microsoft.com/office/drawing/2018/hyperlinkcolor" val="tx"/>
                    </a:ext>
                  </a:extLst>
                </a:hlinkClick>
              </a:rPr>
              <a:t>i</a:t>
            </a:r>
            <a:r>
              <a:rPr lang="en-US" sz="2800" dirty="0">
                <a:solidFill>
                  <a:srgbClr val="0070C0"/>
                </a:solidFill>
                <a:latin typeface="Arial Nova" panose="020B0504020202020204" pitchFamily="34" charset="0"/>
                <a:hlinkClick r:id="rId6">
                  <a:extLst>
                    <a:ext uri="{A12FA001-AC4F-418D-AE19-62706E023703}">
                      <ahyp:hlinkClr xmlns:ahyp="http://schemas.microsoft.com/office/drawing/2018/hyperlinkcolor" val="tx"/>
                    </a:ext>
                  </a:extLst>
                </a:hlinkClick>
              </a:rPr>
              <a:t>, Chapter 1, Section B - Service Requirements and Verification of Eligibility </a:t>
            </a:r>
            <a:endParaRPr lang="en-US" sz="2800" dirty="0">
              <a:solidFill>
                <a:srgbClr val="0070C0"/>
              </a:solidFill>
              <a:latin typeface="Arial Nova" panose="020B0504020202020204" pitchFamily="34" charset="0"/>
            </a:endParaRPr>
          </a:p>
        </p:txBody>
      </p:sp>
    </p:spTree>
    <p:extLst>
      <p:ext uri="{BB962C8B-B14F-4D97-AF65-F5344CB8AC3E}">
        <p14:creationId xmlns:p14="http://schemas.microsoft.com/office/powerpoint/2010/main" val="2728485871"/>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6FD26-FBAB-3624-1E55-14C30600B96E}"/>
              </a:ext>
            </a:extLst>
          </p:cNvPr>
          <p:cNvSpPr>
            <a:spLocks noGrp="1"/>
          </p:cNvSpPr>
          <p:nvPr>
            <p:ph type="title"/>
          </p:nvPr>
        </p:nvSpPr>
        <p:spPr>
          <a:xfrm>
            <a:off x="0" y="694906"/>
            <a:ext cx="3188209" cy="564551"/>
          </a:xfrm>
        </p:spPr>
        <p:txBody>
          <a:bodyPr>
            <a:normAutofit fontScale="90000"/>
          </a:bodyPr>
          <a:lstStyle/>
          <a:p>
            <a:pPr lvl="0"/>
            <a:r>
              <a:rPr lang="en-US" dirty="0">
                <a:latin typeface="Arial" panose="020B0604020202020204" pitchFamily="34" charset="0"/>
                <a:cs typeface="Arial" panose="020B0604020202020204" pitchFamily="34" charset="0"/>
              </a:rPr>
              <a:t>Education</a:t>
            </a:r>
            <a:br>
              <a:rPr lang="en-US" dirty="0"/>
            </a:br>
            <a:endParaRPr lang="en-US" dirty="0"/>
          </a:p>
        </p:txBody>
      </p:sp>
      <p:pic>
        <p:nvPicPr>
          <p:cNvPr id="4" name="Picture 3">
            <a:extLst>
              <a:ext uri="{FF2B5EF4-FFF2-40B4-BE49-F238E27FC236}">
                <a16:creationId xmlns:a16="http://schemas.microsoft.com/office/drawing/2014/main" id="{637C29E8-8F2B-2CB8-A2B0-9231D6D311BE}"/>
              </a:ext>
            </a:extLst>
          </p:cNvPr>
          <p:cNvPicPr>
            <a:picLocks noChangeAspect="1"/>
          </p:cNvPicPr>
          <p:nvPr/>
        </p:nvPicPr>
        <p:blipFill>
          <a:blip r:embed="rId2"/>
          <a:srcRect t="16023"/>
          <a:stretch/>
        </p:blipFill>
        <p:spPr>
          <a:xfrm>
            <a:off x="684183" y="1881876"/>
            <a:ext cx="5181600" cy="4351338"/>
          </a:xfrm>
          <a:prstGeom prst="rect">
            <a:avLst/>
          </a:prstGeom>
          <a:noFill/>
        </p:spPr>
      </p:pic>
      <p:sp>
        <p:nvSpPr>
          <p:cNvPr id="3" name="Content Placeholder 2">
            <a:extLst>
              <a:ext uri="{FF2B5EF4-FFF2-40B4-BE49-F238E27FC236}">
                <a16:creationId xmlns:a16="http://schemas.microsoft.com/office/drawing/2014/main" id="{95CD6453-510C-3246-B6CF-91C76C01E248}"/>
              </a:ext>
            </a:extLst>
          </p:cNvPr>
          <p:cNvSpPr>
            <a:spLocks noGrp="1"/>
          </p:cNvSpPr>
          <p:nvPr>
            <p:ph sz="half" idx="2"/>
          </p:nvPr>
        </p:nvSpPr>
        <p:spPr>
          <a:xfrm>
            <a:off x="6326219" y="1881876"/>
            <a:ext cx="5181600" cy="4351338"/>
          </a:xfrm>
        </p:spPr>
        <p:txBody>
          <a:bodyPr>
            <a:normAutofit/>
          </a:bodyPr>
          <a:lstStyle/>
          <a:p>
            <a:pPr marL="0" indent="0" algn="ctr">
              <a:buNone/>
            </a:pPr>
            <a:endParaRPr lang="en-US" sz="4000" i="0" u="sng" strike="noStrike" dirty="0">
              <a:effectLst/>
              <a:latin typeface="Arial Nova" panose="020B0504020202020204" pitchFamily="34" charset="0"/>
              <a:hlinkClick r:id="rId3"/>
            </a:endParaRPr>
          </a:p>
          <a:p>
            <a:pPr marL="0" indent="0" algn="ctr">
              <a:buNone/>
            </a:pPr>
            <a:r>
              <a:rPr lang="en-US" sz="4000" i="0" u="sng" strike="noStrike" dirty="0">
                <a:effectLst/>
                <a:latin typeface="Arial" panose="020B0604020202020204" pitchFamily="34" charset="0"/>
                <a:cs typeface="Arial" panose="020B0604020202020204" pitchFamily="34" charset="0"/>
                <a:hlinkClick r:id="rId3"/>
              </a:rPr>
              <a:t>About GI Bill Benefits</a:t>
            </a:r>
            <a:endParaRPr lang="en-US" sz="4000" i="0" dirty="0">
              <a:effectLst/>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961196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12E4-2BE7-BBA1-8466-13A4ECFDC925}"/>
              </a:ext>
            </a:extLst>
          </p:cNvPr>
          <p:cNvSpPr>
            <a:spLocks noGrp="1"/>
          </p:cNvSpPr>
          <p:nvPr>
            <p:ph type="title"/>
          </p:nvPr>
        </p:nvSpPr>
        <p:spPr>
          <a:xfrm>
            <a:off x="0" y="708924"/>
            <a:ext cx="2521968" cy="541907"/>
          </a:xfrm>
        </p:spPr>
        <p:txBody>
          <a:bodyPr>
            <a:normAutofit fontScale="90000"/>
          </a:bodyPr>
          <a:lstStyle/>
          <a:p>
            <a:pPr lvl="0"/>
            <a:r>
              <a:rPr lang="en-US" dirty="0">
                <a:latin typeface="Arial" panose="020B0604020202020204" pitchFamily="34" charset="0"/>
                <a:cs typeface="Arial" panose="020B0604020202020204" pitchFamily="34" charset="0"/>
              </a:rPr>
              <a:t>Burial</a:t>
            </a:r>
            <a:br>
              <a:rPr lang="en-US" dirty="0"/>
            </a:br>
            <a:endParaRPr lang="en-US" dirty="0"/>
          </a:p>
        </p:txBody>
      </p:sp>
      <p:sp>
        <p:nvSpPr>
          <p:cNvPr id="3" name="Content Placeholder 2">
            <a:extLst>
              <a:ext uri="{FF2B5EF4-FFF2-40B4-BE49-F238E27FC236}">
                <a16:creationId xmlns:a16="http://schemas.microsoft.com/office/drawing/2014/main" id="{895896F7-F4B9-EEDD-BF34-D513FD966348}"/>
              </a:ext>
            </a:extLst>
          </p:cNvPr>
          <p:cNvSpPr>
            <a:spLocks noGrp="1"/>
          </p:cNvSpPr>
          <p:nvPr>
            <p:ph sz="half" idx="1"/>
          </p:nvPr>
        </p:nvSpPr>
        <p:spPr>
          <a:xfrm>
            <a:off x="333375" y="2119312"/>
            <a:ext cx="5181600" cy="4351338"/>
          </a:xfrm>
        </p:spPr>
        <p:txBody>
          <a:bodyPr>
            <a:normAutofit/>
          </a:bodyPr>
          <a:lstStyle/>
          <a:p>
            <a:pPr marL="0" indent="0" algn="ctr">
              <a:buNone/>
            </a:pPr>
            <a:endParaRPr lang="en-US" i="0" u="sng" strike="noStrike" dirty="0">
              <a:effectLst/>
              <a:latin typeface="Arial Nova" panose="020B0504020202020204" pitchFamily="34" charset="0"/>
              <a:hlinkClick r:id="rId2"/>
            </a:endParaRPr>
          </a:p>
          <a:p>
            <a:pPr marL="0" indent="0" algn="ctr">
              <a:buNone/>
            </a:pPr>
            <a:endParaRPr lang="en-US" u="sng" dirty="0">
              <a:latin typeface="Arial Nova" panose="020B0504020202020204" pitchFamily="34" charset="0"/>
              <a:hlinkClick r:id="rId2"/>
            </a:endParaRPr>
          </a:p>
          <a:p>
            <a:pPr marL="0" indent="0" algn="ctr">
              <a:buNone/>
            </a:pPr>
            <a:r>
              <a:rPr lang="en-US" sz="4000" i="0" u="sng" strike="noStrike" dirty="0">
                <a:effectLst/>
                <a:latin typeface="Arial" panose="020B0604020202020204" pitchFamily="34" charset="0"/>
                <a:cs typeface="Arial" panose="020B0604020202020204" pitchFamily="34" charset="0"/>
                <a:hlinkClick r:id="rId2"/>
              </a:rPr>
              <a:t>VA Burial Benefits and Memorial </a:t>
            </a:r>
            <a:r>
              <a:rPr lang="en-US" sz="4000" u="sng" dirty="0">
                <a:latin typeface="Arial" panose="020B0604020202020204" pitchFamily="34" charset="0"/>
                <a:cs typeface="Arial" panose="020B0604020202020204" pitchFamily="34" charset="0"/>
                <a:hlinkClick r:id="rId2"/>
              </a:rPr>
              <a:t>I</a:t>
            </a:r>
            <a:r>
              <a:rPr lang="en-US" sz="4000" i="0" u="sng" strike="noStrike" dirty="0">
                <a:effectLst/>
                <a:latin typeface="Arial" panose="020B0604020202020204" pitchFamily="34" charset="0"/>
                <a:cs typeface="Arial" panose="020B0604020202020204" pitchFamily="34" charset="0"/>
                <a:hlinkClick r:id="rId2"/>
              </a:rPr>
              <a:t>tems</a:t>
            </a:r>
            <a:endParaRPr lang="en-US" sz="4000" i="0" dirty="0">
              <a:effectLst/>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69E104B7-E20D-1912-F52E-45588F99894F}"/>
              </a:ext>
            </a:extLst>
          </p:cNvPr>
          <p:cNvPicPr>
            <a:picLocks noChangeAspect="1"/>
          </p:cNvPicPr>
          <p:nvPr/>
        </p:nvPicPr>
        <p:blipFill>
          <a:blip r:embed="rId3"/>
          <a:srcRect t="14884" b="1139"/>
          <a:stretch/>
        </p:blipFill>
        <p:spPr>
          <a:xfrm>
            <a:off x="6096000" y="1876844"/>
            <a:ext cx="5181600" cy="4351338"/>
          </a:xfrm>
          <a:prstGeom prst="rect">
            <a:avLst/>
          </a:prstGeom>
          <a:noFill/>
        </p:spPr>
      </p:pic>
    </p:spTree>
    <p:extLst>
      <p:ext uri="{BB962C8B-B14F-4D97-AF65-F5344CB8AC3E}">
        <p14:creationId xmlns:p14="http://schemas.microsoft.com/office/powerpoint/2010/main" val="4078216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6FD0DD-A482-6834-B700-DFE400EB0E0F}"/>
              </a:ext>
            </a:extLst>
          </p:cNvPr>
          <p:cNvPicPr>
            <a:picLocks noChangeAspect="1"/>
          </p:cNvPicPr>
          <p:nvPr/>
        </p:nvPicPr>
        <p:blipFill>
          <a:blip r:embed="rId2"/>
          <a:srcRect l="1440" r="9651"/>
          <a:stretch/>
        </p:blipFill>
        <p:spPr>
          <a:xfrm>
            <a:off x="0" y="1249970"/>
            <a:ext cx="4986068" cy="5608029"/>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FB564FDE-70F6-57F3-96CA-FB22BA8AEBDA}"/>
              </a:ext>
            </a:extLst>
          </p:cNvPr>
          <p:cNvSpPr>
            <a:spLocks noGrp="1"/>
          </p:cNvSpPr>
          <p:nvPr>
            <p:ph idx="1"/>
          </p:nvPr>
        </p:nvSpPr>
        <p:spPr>
          <a:xfrm>
            <a:off x="6095999" y="2933789"/>
            <a:ext cx="5291663" cy="3752849"/>
          </a:xfrm>
        </p:spPr>
        <p:txBody>
          <a:bodyPr>
            <a:normAutofit/>
          </a:bodyPr>
          <a:lstStyle/>
          <a:p>
            <a:pPr marL="0" indent="0" algn="ctr">
              <a:buNone/>
            </a:pPr>
            <a:r>
              <a:rPr lang="en-US" sz="4000" i="0" u="sng" strike="noStrike" dirty="0">
                <a:effectLst/>
                <a:latin typeface="Arial" panose="020B0604020202020204" pitchFamily="34" charset="0"/>
                <a:cs typeface="Arial" panose="020B0604020202020204" pitchFamily="34" charset="0"/>
                <a:hlinkClick r:id="rId3"/>
              </a:rPr>
              <a:t>Veteran Readiness and Employment (Chapter 31)</a:t>
            </a:r>
            <a:endParaRPr lang="en-US" sz="4000" i="0" dirty="0">
              <a:effectLst/>
              <a:latin typeface="Arial" panose="020B0604020202020204" pitchFamily="34" charset="0"/>
              <a:cs typeface="Arial" panose="020B0604020202020204" pitchFamily="34" charset="0"/>
            </a:endParaRPr>
          </a:p>
          <a:p>
            <a:pPr algn="ctr"/>
            <a:endParaRPr lang="en-US" sz="1800" dirty="0"/>
          </a:p>
        </p:txBody>
      </p:sp>
      <p:sp>
        <p:nvSpPr>
          <p:cNvPr id="6" name="Title 5">
            <a:extLst>
              <a:ext uri="{FF2B5EF4-FFF2-40B4-BE49-F238E27FC236}">
                <a16:creationId xmlns:a16="http://schemas.microsoft.com/office/drawing/2014/main" id="{1A49E26E-5803-433D-8B3B-FB6A5C03867D}"/>
              </a:ext>
            </a:extLst>
          </p:cNvPr>
          <p:cNvSpPr>
            <a:spLocks noGrp="1"/>
          </p:cNvSpPr>
          <p:nvPr>
            <p:ph type="title"/>
          </p:nvPr>
        </p:nvSpPr>
        <p:spPr>
          <a:xfrm>
            <a:off x="0" y="683442"/>
            <a:ext cx="7451785" cy="566528"/>
          </a:xfrm>
        </p:spPr>
        <p:txBody>
          <a:bodyPr/>
          <a:lstStyle/>
          <a:p>
            <a:r>
              <a:rPr lang="en-US" sz="4000" dirty="0">
                <a:latin typeface="Arial" panose="020B0604020202020204" pitchFamily="34" charset="0"/>
                <a:cs typeface="Arial" panose="020B0604020202020204" pitchFamily="34" charset="0"/>
              </a:rPr>
              <a:t>Vocational Rehabilitation</a:t>
            </a:r>
            <a:endParaRPr lang="en-US" dirty="0"/>
          </a:p>
        </p:txBody>
      </p:sp>
    </p:spTree>
    <p:extLst>
      <p:ext uri="{BB962C8B-B14F-4D97-AF65-F5344CB8AC3E}">
        <p14:creationId xmlns:p14="http://schemas.microsoft.com/office/powerpoint/2010/main" val="3088614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811D-F67B-63D1-29DC-043465277A52}"/>
              </a:ext>
            </a:extLst>
          </p:cNvPr>
          <p:cNvSpPr>
            <a:spLocks noGrp="1"/>
          </p:cNvSpPr>
          <p:nvPr>
            <p:ph type="title"/>
          </p:nvPr>
        </p:nvSpPr>
        <p:spPr>
          <a:xfrm>
            <a:off x="0" y="345056"/>
            <a:ext cx="7841192" cy="881063"/>
          </a:xfrm>
        </p:spPr>
        <p:txBody>
          <a:bodyPr anchor="b">
            <a:noAutofit/>
          </a:bodyPr>
          <a:lstStyle/>
          <a:p>
            <a:r>
              <a:rPr lang="en-US" dirty="0">
                <a:latin typeface="Arial" panose="020B0604020202020204" pitchFamily="34" charset="0"/>
                <a:cs typeface="Arial" panose="020B0604020202020204" pitchFamily="34" charset="0"/>
              </a:rPr>
              <a:t>Non-Service-Connected Pension</a:t>
            </a:r>
          </a:p>
        </p:txBody>
      </p:sp>
      <p:pic>
        <p:nvPicPr>
          <p:cNvPr id="4" name="Picture 3">
            <a:extLst>
              <a:ext uri="{FF2B5EF4-FFF2-40B4-BE49-F238E27FC236}">
                <a16:creationId xmlns:a16="http://schemas.microsoft.com/office/drawing/2014/main" id="{41D3986C-968B-3C23-5384-8977C573B562}"/>
              </a:ext>
            </a:extLst>
          </p:cNvPr>
          <p:cNvPicPr>
            <a:picLocks noChangeAspect="1"/>
          </p:cNvPicPr>
          <p:nvPr/>
        </p:nvPicPr>
        <p:blipFill>
          <a:blip r:embed="rId2"/>
          <a:srcRect l="11091"/>
          <a:stretch/>
        </p:blipFill>
        <p:spPr>
          <a:xfrm>
            <a:off x="5974294" y="1226119"/>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8B6FD12B-9167-558F-7071-767BB06FC224}"/>
              </a:ext>
            </a:extLst>
          </p:cNvPr>
          <p:cNvSpPr>
            <a:spLocks noGrp="1"/>
          </p:cNvSpPr>
          <p:nvPr>
            <p:ph idx="1"/>
          </p:nvPr>
        </p:nvSpPr>
        <p:spPr>
          <a:xfrm>
            <a:off x="341316" y="2457898"/>
            <a:ext cx="5291663" cy="3752849"/>
          </a:xfrm>
        </p:spPr>
        <p:txBody>
          <a:bodyPr>
            <a:normAutofit/>
          </a:body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sz="4000"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hlinkClick r:id="rId3"/>
            </a:endParaRP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4000"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hlinkClick r:id="rId3"/>
              </a:rPr>
              <a:t>VA Pension Benefits</a:t>
            </a:r>
            <a:endParaRPr kumimoji="0" lang="en-US" sz="40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endParaRPr lang="en-US" sz="1800" dirty="0"/>
          </a:p>
        </p:txBody>
      </p:sp>
    </p:spTree>
    <p:extLst>
      <p:ext uri="{BB962C8B-B14F-4D97-AF65-F5344CB8AC3E}">
        <p14:creationId xmlns:p14="http://schemas.microsoft.com/office/powerpoint/2010/main" val="1496792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4E15-58F2-E610-5D6E-6D4CAB200E05}"/>
              </a:ext>
            </a:extLst>
          </p:cNvPr>
          <p:cNvSpPr>
            <a:spLocks noGrp="1"/>
          </p:cNvSpPr>
          <p:nvPr>
            <p:ph type="title" idx="4294967295"/>
          </p:nvPr>
        </p:nvSpPr>
        <p:spPr>
          <a:xfrm>
            <a:off x="-1" y="552091"/>
            <a:ext cx="3631721" cy="614347"/>
          </a:xfrm>
          <a:prstGeom prst="rect">
            <a:avLst/>
          </a:prstGeom>
        </p:spPr>
        <p:txBody>
          <a:bodyPr/>
          <a:lstStyle/>
          <a:p>
            <a:r>
              <a:rPr lang="en-US" dirty="0">
                <a:latin typeface="Aptos" panose="020B0004020202020204" pitchFamily="34" charset="0"/>
              </a:rPr>
              <a:t>Questions</a:t>
            </a:r>
          </a:p>
        </p:txBody>
      </p:sp>
      <p:pic>
        <p:nvPicPr>
          <p:cNvPr id="4" name="Content Placeholder 3">
            <a:extLst>
              <a:ext uri="{FF2B5EF4-FFF2-40B4-BE49-F238E27FC236}">
                <a16:creationId xmlns:a16="http://schemas.microsoft.com/office/drawing/2014/main" id="{A2488E10-2255-EA8E-9CD2-C9B1F0353623}"/>
              </a:ext>
            </a:extLst>
          </p:cNvPr>
          <p:cNvPicPr>
            <a:picLocks noGrp="1" noChangeAspect="1"/>
          </p:cNvPicPr>
          <p:nvPr>
            <p:ph idx="4294967295"/>
          </p:nvPr>
        </p:nvPicPr>
        <p:blipFill>
          <a:blip r:embed="rId2"/>
          <a:stretch>
            <a:fillRect/>
          </a:stretch>
        </p:blipFill>
        <p:spPr>
          <a:xfrm>
            <a:off x="-1" y="1166438"/>
            <a:ext cx="12296775" cy="6991726"/>
          </a:xfrm>
          <a:prstGeom prst="rect">
            <a:avLst/>
          </a:prstGeom>
        </p:spPr>
      </p:pic>
    </p:spTree>
    <p:extLst>
      <p:ext uri="{BB962C8B-B14F-4D97-AF65-F5344CB8AC3E}">
        <p14:creationId xmlns:p14="http://schemas.microsoft.com/office/powerpoint/2010/main" val="20593620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6259" name="Rectangle 3">
            <a:extLst>
              <a:ext uri="{FF2B5EF4-FFF2-40B4-BE49-F238E27FC236}">
                <a16:creationId xmlns:a16="http://schemas.microsoft.com/office/drawing/2014/main" id="{F5713BF3-3946-7D6F-1D7A-F90036D75C7A}"/>
              </a:ext>
            </a:extLst>
          </p:cNvPr>
          <p:cNvSpPr>
            <a:spLocks noChangeArrowheads="1"/>
          </p:cNvSpPr>
          <p:nvPr/>
        </p:nvSpPr>
        <p:spPr bwMode="auto">
          <a:xfrm>
            <a:off x="7207250" y="4889500"/>
            <a:ext cx="44338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6260" name="Text Box 4">
            <a:extLst>
              <a:ext uri="{FF2B5EF4-FFF2-40B4-BE49-F238E27FC236}">
                <a16:creationId xmlns:a16="http://schemas.microsoft.com/office/drawing/2014/main" id="{BD36C5AD-C1D0-7399-28CC-68356F37D107}"/>
              </a:ext>
            </a:extLst>
          </p:cNvPr>
          <p:cNvSpPr txBox="1">
            <a:spLocks noChangeArrowheads="1"/>
          </p:cNvSpPr>
          <p:nvPr/>
        </p:nvSpPr>
        <p:spPr bwMode="auto">
          <a:xfrm>
            <a:off x="3700732" y="2505075"/>
            <a:ext cx="8320752"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760000"/>
                </a:solidFill>
                <a:effectLst/>
                <a:uLnTx/>
                <a:uFillTx/>
                <a:latin typeface="Arial" panose="020B0604020202020204" pitchFamily="34" charset="0"/>
                <a:ea typeface="+mn-ea"/>
                <a:cs typeface="Arial" panose="020B0604020202020204" pitchFamily="34" charset="0"/>
              </a:rPr>
              <a:t>Thank you for the privilege of your time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760000"/>
                </a:solidFill>
                <a:effectLst/>
                <a:uLnTx/>
                <a:uFillTx/>
                <a:latin typeface="Arial" panose="020B0604020202020204" pitchFamily="34" charset="0"/>
                <a:ea typeface="+mn-ea"/>
                <a:cs typeface="Arial" panose="020B0604020202020204" pitchFamily="34" charset="0"/>
              </a:rPr>
              <a:t>and all that you do for veterans!</a:t>
            </a:r>
          </a:p>
          <a:p>
            <a:pPr marL="0" marR="0" lvl="0" indent="0" algn="r" defTabSz="914400" rtl="0" eaLnBrk="1" fontAlgn="base" latinLnBrk="0" hangingPunct="1">
              <a:lnSpc>
                <a:spcPct val="100000"/>
              </a:lnSpc>
              <a:spcBef>
                <a:spcPct val="0"/>
              </a:spcBef>
              <a:spcAft>
                <a:spcPct val="0"/>
              </a:spcAft>
              <a:buClrTx/>
              <a:buSzTx/>
              <a:buFontTx/>
              <a:buNone/>
              <a:tabLst/>
              <a:defRPr/>
            </a:pPr>
            <a:r>
              <a:rPr lang="en-US" altLang="en-US" sz="3200" b="1" dirty="0">
                <a:solidFill>
                  <a:srgbClr val="760000"/>
                </a:solidFill>
                <a:latin typeface="Arial" panose="020B0604020202020204" pitchFamily="34" charset="0"/>
                <a:cs typeface="Arial" panose="020B0604020202020204" pitchFamily="34" charset="0"/>
              </a:rPr>
              <a:t>Please feel free to contact me if you have further questions.</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760000"/>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Sandy Hogsed</a:t>
            </a:r>
            <a:b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e-mail: rencehog@icloud.com</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503-313-2652</a:t>
            </a:r>
          </a:p>
        </p:txBody>
      </p: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48F731-A638-B6A3-ECE4-67F3840BF241}"/>
              </a:ext>
            </a:extLst>
          </p:cNvPr>
          <p:cNvPicPr>
            <a:picLocks noChangeAspect="1"/>
          </p:cNvPicPr>
          <p:nvPr/>
        </p:nvPicPr>
        <p:blipFill>
          <a:blip r:embed="rId3"/>
          <a:srcRect r="3" b="9439"/>
          <a:stretch/>
        </p:blipFill>
        <p:spPr>
          <a:xfrm>
            <a:off x="1" y="1240918"/>
            <a:ext cx="6202392" cy="5617082"/>
          </a:xfrm>
          <a:prstGeom prst="rect">
            <a:avLst/>
          </a:prstGeom>
        </p:spPr>
      </p:pic>
      <p:cxnSp>
        <p:nvCxnSpPr>
          <p:cNvPr id="49" name="Straight Connector 48">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3E3ED7F-FD5B-265D-1771-78B2FBFAC318}"/>
              </a:ext>
            </a:extLst>
          </p:cNvPr>
          <p:cNvSpPr txBox="1"/>
          <p:nvPr/>
        </p:nvSpPr>
        <p:spPr>
          <a:xfrm>
            <a:off x="0" y="486425"/>
            <a:ext cx="4054415" cy="769441"/>
          </a:xfrm>
          <a:prstGeom prst="rect">
            <a:avLst/>
          </a:prstGeom>
          <a:noFill/>
        </p:spPr>
        <p:txBody>
          <a:bodyPr wrap="square" rtlCol="0">
            <a:spAutoFit/>
          </a:bodyPr>
          <a:lstStyle/>
          <a:p>
            <a:r>
              <a:rPr lang="en-US" sz="4400" dirty="0"/>
              <a:t>Definition</a:t>
            </a:r>
          </a:p>
        </p:txBody>
      </p:sp>
      <p:sp>
        <p:nvSpPr>
          <p:cNvPr id="5" name="TextBox 4">
            <a:extLst>
              <a:ext uri="{FF2B5EF4-FFF2-40B4-BE49-F238E27FC236}">
                <a16:creationId xmlns:a16="http://schemas.microsoft.com/office/drawing/2014/main" id="{DA77E918-697A-BA8D-39A9-B10E33CC277D}"/>
              </a:ext>
            </a:extLst>
          </p:cNvPr>
          <p:cNvSpPr txBox="1"/>
          <p:nvPr/>
        </p:nvSpPr>
        <p:spPr>
          <a:xfrm>
            <a:off x="6745857" y="1552889"/>
            <a:ext cx="5149969" cy="304698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 </a:t>
            </a:r>
            <a:r>
              <a:rPr lang="en-US" sz="2400" b="1" i="1" dirty="0">
                <a:latin typeface="Arial" panose="020B0604020202020204" pitchFamily="34" charset="0"/>
                <a:cs typeface="Arial" panose="020B0604020202020204" pitchFamily="34" charset="0"/>
              </a:rPr>
              <a:t>Veteran</a:t>
            </a:r>
            <a:r>
              <a:rPr lang="en-US" sz="2400" dirty="0">
                <a:latin typeface="Arial" panose="020B0604020202020204" pitchFamily="34" charset="0"/>
                <a:cs typeface="Arial" panose="020B0604020202020204" pitchFamily="34" charset="0"/>
              </a:rPr>
              <a:t> Is A Person Who…….</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Served in the active-duty military, naval, air or space service, and</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Was discharged or released under conditions other than dishonorable.</a:t>
            </a:r>
          </a:p>
        </p:txBody>
      </p:sp>
    </p:spTree>
    <p:extLst>
      <p:ext uri="{BB962C8B-B14F-4D97-AF65-F5344CB8AC3E}">
        <p14:creationId xmlns:p14="http://schemas.microsoft.com/office/powerpoint/2010/main" val="3979823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20CA8-7B43-05A9-5EC0-246DE6CC7025}"/>
              </a:ext>
            </a:extLst>
          </p:cNvPr>
          <p:cNvSpPr>
            <a:spLocks noGrp="1"/>
          </p:cNvSpPr>
          <p:nvPr>
            <p:ph type="title"/>
          </p:nvPr>
        </p:nvSpPr>
        <p:spPr>
          <a:xfrm>
            <a:off x="0" y="645817"/>
            <a:ext cx="4701396" cy="587762"/>
          </a:xfrm>
        </p:spPr>
        <p:txBody>
          <a:bodyPr/>
          <a:lstStyle/>
          <a:p>
            <a:r>
              <a:rPr kumimoji="0" lang="en-US" u="none" strike="noStrike" kern="1200" cap="none" spc="0" normalizeH="0" baseline="0" noProof="0" dirty="0">
                <a:ln>
                  <a:noFill/>
                </a:ln>
                <a:solidFill>
                  <a:srgbClr val="333333"/>
                </a:solidFill>
                <a:effectLst/>
                <a:highlight>
                  <a:srgbClr val="FFFFFF"/>
                </a:highlight>
                <a:uLnTx/>
                <a:uFillTx/>
                <a:latin typeface="Arial" panose="020B0604020202020204" pitchFamily="34" charset="0"/>
                <a:ea typeface="+mn-ea"/>
                <a:cs typeface="Arial" panose="020B0604020202020204" pitchFamily="34" charset="0"/>
              </a:rPr>
              <a:t>Qualifying Service </a:t>
            </a: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79255FE-EA45-C4D9-E4E8-7EA8C359343D}"/>
              </a:ext>
            </a:extLst>
          </p:cNvPr>
          <p:cNvSpPr txBox="1"/>
          <p:nvPr/>
        </p:nvSpPr>
        <p:spPr>
          <a:xfrm>
            <a:off x="570781" y="2321511"/>
            <a:ext cx="11050438" cy="3108543"/>
          </a:xfrm>
          <a:prstGeom prst="rect">
            <a:avLst/>
          </a:prstGeom>
          <a:noFill/>
        </p:spPr>
        <p:txBody>
          <a:bodyPr wrap="square" rtlCol="0">
            <a:spAutoFit/>
          </a:bodyPr>
          <a:lstStyle/>
          <a:p>
            <a:pPr marL="457200" indent="-457200">
              <a:buFont typeface="Arial" panose="020B0604020202020204" pitchFamily="34" charset="0"/>
              <a:buChar char="•"/>
            </a:pPr>
            <a:r>
              <a:rPr lang="en-US" sz="2800" b="1" i="1" dirty="0">
                <a:latin typeface="Arial" panose="020B0604020202020204" pitchFamily="34" charset="0"/>
                <a:cs typeface="Arial" panose="020B0604020202020204" pitchFamily="34" charset="0"/>
              </a:rPr>
              <a:t>Qualifying service </a:t>
            </a:r>
            <a:r>
              <a:rPr lang="en-US" sz="2800" dirty="0">
                <a:latin typeface="Arial" panose="020B0604020202020204" pitchFamily="34" charset="0"/>
                <a:cs typeface="Arial" panose="020B0604020202020204" pitchFamily="34" charset="0"/>
              </a:rPr>
              <a:t>is any type of service that qualifies or potentially qualifies a claimant for </a:t>
            </a:r>
            <a:r>
              <a:rPr lang="en-US" sz="2800" dirty="0" err="1">
                <a:latin typeface="Arial" panose="020B0604020202020204" pitchFamily="34" charset="0"/>
                <a:cs typeface="Arial" panose="020B0604020202020204" pitchFamily="34" charset="0"/>
              </a:rPr>
              <a:t>Deptment</a:t>
            </a:r>
            <a:r>
              <a:rPr lang="en-US" sz="2800" dirty="0">
                <a:latin typeface="Arial" panose="020B0604020202020204" pitchFamily="34" charset="0"/>
                <a:cs typeface="Arial" panose="020B0604020202020204" pitchFamily="34" charset="0"/>
              </a:rPr>
              <a:t> of Veterans Affairs (VA) benefits.</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Types of qualifying service are listed in </a:t>
            </a:r>
            <a:r>
              <a:rPr lang="en-US" sz="2800" dirty="0">
                <a:latin typeface="Arial" panose="020B0604020202020204" pitchFamily="34" charset="0"/>
                <a:cs typeface="Arial" panose="020B0604020202020204" pitchFamily="34" charset="0"/>
                <a:hlinkClick r:id="rId2"/>
              </a:rPr>
              <a:t>38 CFR 3.6</a:t>
            </a:r>
            <a:r>
              <a:rPr lang="en-US" sz="2800" dirty="0">
                <a:latin typeface="Arial" panose="020B0604020202020204" pitchFamily="34" charset="0"/>
                <a:cs typeface="Arial" panose="020B0604020202020204" pitchFamily="34" charset="0"/>
              </a:rPr>
              <a:t> and </a:t>
            </a:r>
            <a:r>
              <a:rPr lang="en-US" sz="2800" dirty="0">
                <a:latin typeface="Arial" panose="020B0604020202020204" pitchFamily="34" charset="0"/>
                <a:cs typeface="Arial" panose="020B0604020202020204" pitchFamily="34" charset="0"/>
                <a:hlinkClick r:id="rId3"/>
              </a:rPr>
              <a:t>38 CFR 3.7</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2677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ACF90-5D39-7740-123B-EAF2E6760245}"/>
              </a:ext>
            </a:extLst>
          </p:cNvPr>
          <p:cNvSpPr>
            <a:spLocks noGrp="1"/>
          </p:cNvSpPr>
          <p:nvPr>
            <p:ph type="title"/>
          </p:nvPr>
        </p:nvSpPr>
        <p:spPr>
          <a:xfrm>
            <a:off x="0" y="607214"/>
            <a:ext cx="3710240" cy="600150"/>
          </a:xfrm>
        </p:spPr>
        <p:txBody>
          <a:bodyPr/>
          <a:lstStyle/>
          <a:p>
            <a:r>
              <a:rPr lang="en-US" dirty="0">
                <a:latin typeface="Arial" panose="020B0604020202020204" pitchFamily="34" charset="0"/>
                <a:cs typeface="Arial" panose="020B0604020202020204" pitchFamily="34" charset="0"/>
              </a:rPr>
              <a:t>Active Service</a:t>
            </a:r>
          </a:p>
        </p:txBody>
      </p:sp>
      <p:sp>
        <p:nvSpPr>
          <p:cNvPr id="3" name="Content Placeholder 2">
            <a:extLst>
              <a:ext uri="{FF2B5EF4-FFF2-40B4-BE49-F238E27FC236}">
                <a16:creationId xmlns:a16="http://schemas.microsoft.com/office/drawing/2014/main" id="{8F5CA603-1728-1C1B-4E58-39C27D0DB38D}"/>
              </a:ext>
            </a:extLst>
          </p:cNvPr>
          <p:cNvSpPr>
            <a:spLocks noGrp="1"/>
          </p:cNvSpPr>
          <p:nvPr>
            <p:ph idx="1"/>
          </p:nvPr>
        </p:nvSpPr>
        <p:spPr>
          <a:xfrm>
            <a:off x="240322" y="1277815"/>
            <a:ext cx="11951677" cy="55047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Active</a:t>
            </a:r>
            <a:r>
              <a:rPr kumimoji="0" lang="en-US" sz="2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military, naval, air, or space </a:t>
            </a:r>
            <a:r>
              <a:rPr kumimoji="0" lang="en-US" sz="2800" b="1" i="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service</a:t>
            </a:r>
            <a:r>
              <a:rPr kumimoji="0" lang="en-US" sz="2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This includes: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active duty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any period of </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active duty for training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during which the individual concerned was </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disabled or died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from a disease or injury incurred or aggravated in line of duty,</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and any period of </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inactive duty training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during which the individual concerned was </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disabled or died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from an injury incurred or aggravated in line of duty or from:</a:t>
            </a:r>
          </a:p>
          <a:p>
            <a:pPr marL="1371600" lvl="2" indent="-457200" fontAlgn="auto">
              <a:lnSpc>
                <a:spcPct val="100000"/>
              </a:lnSpc>
              <a:spcBef>
                <a:spcPts val="0"/>
              </a:spcBef>
              <a:spcAft>
                <a:spcPts val="0"/>
              </a:spcAf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 acute myocardial infarction</a:t>
            </a:r>
          </a:p>
          <a:p>
            <a:pPr marL="1371600" lvl="2" indent="-457200" fontAlgn="auto">
              <a:lnSpc>
                <a:spcPct val="100000"/>
              </a:lnSpc>
              <a:spcBef>
                <a:spcPts val="0"/>
              </a:spcBef>
              <a:spcAft>
                <a:spcPts val="0"/>
              </a:spcAf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cardiac arrest </a:t>
            </a:r>
          </a:p>
          <a:p>
            <a:pPr marL="1371600" lvl="2" indent="-457200" fontAlgn="auto">
              <a:lnSpc>
                <a:spcPct val="100000"/>
              </a:lnSpc>
              <a:spcBef>
                <a:spcPts val="0"/>
              </a:spcBef>
              <a:spcAft>
                <a:spcPts val="0"/>
              </a:spcAf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or a cerebrovascular accident which occurred during such training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979593"/>
      </p:ext>
    </p:extLst>
  </p:cSld>
  <p:clrMapOvr>
    <a:masterClrMapping/>
  </p:clrMapOvr>
</p:sld>
</file>

<file path=ppt/theme/theme1.xml><?xml version="1.0" encoding="utf-8"?>
<a:theme xmlns:a="http://schemas.openxmlformats.org/drawingml/2006/main" name="1_Office Theme">
  <a:themeElements>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Them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4472C4"/>
    </a:accent1>
    <a:accent2>
      <a:srgbClr val="ED7D31"/>
    </a:accent2>
    <a:accent3>
      <a:srgbClr val="FFFFFF"/>
    </a:accent3>
    <a:accent4>
      <a:srgbClr val="000000"/>
    </a:accent4>
    <a:accent5>
      <a:srgbClr val="B0BCDE"/>
    </a:accent5>
    <a:accent6>
      <a:srgbClr val="D7712B"/>
    </a:accent6>
    <a:hlink>
      <a:srgbClr val="0563C1"/>
    </a:hlink>
    <a:folHlink>
      <a:srgbClr val="954F72"/>
    </a:folHlink>
  </a:clrScheme>
</a:themeOverride>
</file>

<file path=ppt/theme/themeOverride2.xml><?xml version="1.0" encoding="utf-8"?>
<a:themeOverride xmlns:a="http://schemas.openxmlformats.org/drawingml/2006/main">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3.xml><?xml version="1.0" encoding="utf-8"?>
<a:themeOverride xmlns:a="http://schemas.openxmlformats.org/drawingml/2006/main">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4.xml><?xml version="1.0" encoding="utf-8"?>
<a:themeOverride xmlns:a="http://schemas.openxmlformats.org/drawingml/2006/main">
  <a:clrScheme name="">
    <a:dk1>
      <a:srgbClr val="000000"/>
    </a:dk1>
    <a:lt1>
      <a:srgbClr val="FFFFFF"/>
    </a:lt1>
    <a:dk2>
      <a:srgbClr val="44546A"/>
    </a:dk2>
    <a:lt2>
      <a:srgbClr val="E7E6E6"/>
    </a:lt2>
    <a:accent1>
      <a:srgbClr val="4472C4"/>
    </a:accent1>
    <a:accent2>
      <a:srgbClr val="ED7D31"/>
    </a:accent2>
    <a:accent3>
      <a:srgbClr val="FFFFFF"/>
    </a:accent3>
    <a:accent4>
      <a:srgbClr val="000000"/>
    </a:accent4>
    <a:accent5>
      <a:srgbClr val="B0BCDE"/>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884</TotalTime>
  <Words>4774</Words>
  <Application>Microsoft Office PowerPoint</Application>
  <PresentationFormat>Widescreen</PresentationFormat>
  <Paragraphs>350</Paragraphs>
  <Slides>65</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65</vt:i4>
      </vt:variant>
    </vt:vector>
  </HeadingPairs>
  <TitlesOfParts>
    <vt:vector size="73" baseType="lpstr">
      <vt:lpstr>Aptos</vt:lpstr>
      <vt:lpstr>Aptos Display</vt:lpstr>
      <vt:lpstr>Arial</vt:lpstr>
      <vt:lpstr>Arial Nova</vt:lpstr>
      <vt:lpstr>Calibri</vt:lpstr>
      <vt:lpstr>Times New Roman</vt:lpstr>
      <vt:lpstr>1_Office Theme</vt:lpstr>
      <vt:lpstr>2_Office Theme</vt:lpstr>
      <vt:lpstr>PowerPoint Presentation</vt:lpstr>
      <vt:lpstr>PowerPoint Presentation</vt:lpstr>
      <vt:lpstr>Overview</vt:lpstr>
      <vt:lpstr>Acronyms/Abbreviations</vt:lpstr>
      <vt:lpstr>References: Verifying Veteran Status</vt:lpstr>
      <vt:lpstr>References: Verifying Veteran Status</vt:lpstr>
      <vt:lpstr>PowerPoint Presentation</vt:lpstr>
      <vt:lpstr>Qualifying Service </vt:lpstr>
      <vt:lpstr>Active Service</vt:lpstr>
      <vt:lpstr>Minimum Active-Duty Service</vt:lpstr>
      <vt:lpstr>Active Duty</vt:lpstr>
      <vt:lpstr>Active Duty (Cont’d)</vt:lpstr>
      <vt:lpstr>Ways a National Guard Member or Reserve Member Can Perform “Active Duty”</vt:lpstr>
      <vt:lpstr>Active Duty for Training (ACDUTRA)</vt:lpstr>
      <vt:lpstr>Active Duty for Training (ACDUTRA)  (Cont’d)</vt:lpstr>
      <vt:lpstr>Inactive Duty for Training(INACDUTRA)</vt:lpstr>
      <vt:lpstr>Inactive Duty for Training(INACDUTRA) (Cont’d)</vt:lpstr>
      <vt:lpstr>Service Academies</vt:lpstr>
      <vt:lpstr>Service Academies (Cont’d)</vt:lpstr>
      <vt:lpstr>Reserve Officer Training Corp (ROTC)</vt:lpstr>
      <vt:lpstr>Travel Status</vt:lpstr>
      <vt:lpstr>Travel Status (cont’d)</vt:lpstr>
      <vt:lpstr>Active Guard Reserve (AGR) and Active Duty Support (ADS)</vt:lpstr>
      <vt:lpstr>State Active Duty</vt:lpstr>
      <vt:lpstr>Dual Status Technician</vt:lpstr>
      <vt:lpstr>What’s My Service?</vt:lpstr>
      <vt:lpstr>What’s My Service?</vt:lpstr>
      <vt:lpstr>What’s My Service?</vt:lpstr>
      <vt:lpstr>PowerPoint Presentation</vt:lpstr>
      <vt:lpstr>PowerPoint Presentation</vt:lpstr>
      <vt:lpstr>What’s My Service?</vt:lpstr>
      <vt:lpstr>Part 2 – Next Steps in Claims Processing</vt:lpstr>
      <vt:lpstr>VSO Interview</vt:lpstr>
      <vt:lpstr>Next Steps</vt:lpstr>
      <vt:lpstr>Next Steps</vt:lpstr>
      <vt:lpstr>Next Steps-What Else Do You Need?</vt:lpstr>
      <vt:lpstr>Next Steps-What Else Do You Need?  (cont’d)</vt:lpstr>
      <vt:lpstr>Line of Duty Determinations References (LOD)</vt:lpstr>
      <vt:lpstr>Line of Duty Determinations –Additional Information</vt:lpstr>
      <vt:lpstr>Line of Duty Determinations (Cont’d)</vt:lpstr>
      <vt:lpstr>Line of Duty Determinations –Additional Information</vt:lpstr>
      <vt:lpstr>Scenario #1</vt:lpstr>
      <vt:lpstr>Scenario #2</vt:lpstr>
      <vt:lpstr>Scenario #3</vt:lpstr>
      <vt:lpstr>Scenario #4</vt:lpstr>
      <vt:lpstr>Scenario #5</vt:lpstr>
      <vt:lpstr>Finally, VA Has Made A Decision!!</vt:lpstr>
      <vt:lpstr>Payment Considerations</vt:lpstr>
      <vt:lpstr>References for Types of Military Pay  Adjustments</vt:lpstr>
      <vt:lpstr>VA Disability Benefit Impact – Active Duty </vt:lpstr>
      <vt:lpstr>VA Disability Benefit Impact – Drill Pay</vt:lpstr>
      <vt:lpstr>VA Disability Benefit Impact – Retired Pay</vt:lpstr>
      <vt:lpstr>VA Disability Benefit Impact – Retired Pay</vt:lpstr>
      <vt:lpstr>VA Disability Benefit Impact – Retired Pay Other Considerations</vt:lpstr>
      <vt:lpstr>Resources for Additional Benefits</vt:lpstr>
      <vt:lpstr>Part 3 - Additional Benefits for National  Guard &amp; Reserve</vt:lpstr>
      <vt:lpstr>Life Insurance </vt:lpstr>
      <vt:lpstr>Home Loan </vt:lpstr>
      <vt:lpstr>Health Care </vt:lpstr>
      <vt:lpstr>Education </vt:lpstr>
      <vt:lpstr>Burial </vt:lpstr>
      <vt:lpstr>Vocational Rehabilitation</vt:lpstr>
      <vt:lpstr>Non-Service-Connected Pension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Hogsed</dc:creator>
  <cp:lastModifiedBy>Keith Garrison</cp:lastModifiedBy>
  <cp:revision>12</cp:revision>
  <dcterms:created xsi:type="dcterms:W3CDTF">2024-09-04T06:15:14Z</dcterms:created>
  <dcterms:modified xsi:type="dcterms:W3CDTF">2024-09-18T14:35:12Z</dcterms:modified>
</cp:coreProperties>
</file>