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7"/>
  </p:notesMasterIdLst>
  <p:sldIdLst>
    <p:sldId id="257" r:id="rId3"/>
    <p:sldId id="272" r:id="rId4"/>
    <p:sldId id="273" r:id="rId5"/>
    <p:sldId id="274" r:id="rId6"/>
    <p:sldId id="275" r:id="rId7"/>
    <p:sldId id="276" r:id="rId8"/>
    <p:sldId id="277" r:id="rId9"/>
    <p:sldId id="278" r:id="rId10"/>
    <p:sldId id="279" r:id="rId11"/>
    <p:sldId id="280" r:id="rId12"/>
    <p:sldId id="281" r:id="rId13"/>
    <p:sldId id="283" r:id="rId14"/>
    <p:sldId id="284" r:id="rId15"/>
    <p:sldId id="282" r:id="rId16"/>
    <p:sldId id="294" r:id="rId17"/>
    <p:sldId id="285" r:id="rId18"/>
    <p:sldId id="286" r:id="rId19"/>
    <p:sldId id="288" r:id="rId20"/>
    <p:sldId id="289" r:id="rId21"/>
    <p:sldId id="287" r:id="rId22"/>
    <p:sldId id="290" r:id="rId23"/>
    <p:sldId id="291" r:id="rId24"/>
    <p:sldId id="292" r:id="rId25"/>
    <p:sldId id="29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532B1-B08B-4DD4-94A8-B628ADFF451A}" type="doc">
      <dgm:prSet loTypeId="urn:microsoft.com/office/officeart/2005/8/layout/hierarchy3" loCatId="hierarchy" qsTypeId="urn:microsoft.com/office/officeart/2005/8/quickstyle/simple5" qsCatId="simple" csTypeId="urn:microsoft.com/office/officeart/2005/8/colors/colorful2" csCatId="colorful"/>
      <dgm:spPr/>
      <dgm:t>
        <a:bodyPr/>
        <a:lstStyle/>
        <a:p>
          <a:endParaRPr lang="en-US"/>
        </a:p>
      </dgm:t>
    </dgm:pt>
    <dgm:pt modelId="{201A66BA-2140-4FE5-92B6-BA49683429DF}">
      <dgm:prSet/>
      <dgm:spPr/>
      <dgm:t>
        <a:bodyPr/>
        <a:lstStyle/>
        <a:p>
          <a:r>
            <a:rPr lang="en-US" dirty="0"/>
            <a:t>An apportionment of an incarcerated veteran’s VA benefits is not granted automatically to the veteran’s dependents.</a:t>
          </a:r>
        </a:p>
      </dgm:t>
    </dgm:pt>
    <dgm:pt modelId="{1883204F-F614-499A-9A1E-3B38F1BC3288}" type="parTrans" cxnId="{A3575787-3260-40BF-88CC-A307AC556F8F}">
      <dgm:prSet/>
      <dgm:spPr/>
      <dgm:t>
        <a:bodyPr/>
        <a:lstStyle/>
        <a:p>
          <a:endParaRPr lang="en-US"/>
        </a:p>
      </dgm:t>
    </dgm:pt>
    <dgm:pt modelId="{4B344145-F263-4CCB-9598-3E3324030E53}" type="sibTrans" cxnId="{A3575787-3260-40BF-88CC-A307AC556F8F}">
      <dgm:prSet/>
      <dgm:spPr/>
      <dgm:t>
        <a:bodyPr/>
        <a:lstStyle/>
        <a:p>
          <a:endParaRPr lang="en-US"/>
        </a:p>
      </dgm:t>
    </dgm:pt>
    <dgm:pt modelId="{38FEF028-29B5-4FF5-B8EE-958FFF7992AB}">
      <dgm:prSet/>
      <dgm:spPr/>
      <dgm:t>
        <a:bodyPr/>
        <a:lstStyle/>
        <a:p>
          <a:r>
            <a:rPr lang="en-US"/>
            <a:t>The dependent(s) must file a claim for an apportionment.</a:t>
          </a:r>
        </a:p>
      </dgm:t>
    </dgm:pt>
    <dgm:pt modelId="{529C0BDB-04FE-406D-BBB0-AB553941A64B}" type="parTrans" cxnId="{5EE481A2-46C4-4881-9768-D23A5B25B087}">
      <dgm:prSet/>
      <dgm:spPr/>
      <dgm:t>
        <a:bodyPr/>
        <a:lstStyle/>
        <a:p>
          <a:endParaRPr lang="en-US"/>
        </a:p>
      </dgm:t>
    </dgm:pt>
    <dgm:pt modelId="{733FA87D-0C8F-4F63-8321-A180EC8CE614}" type="sibTrans" cxnId="{5EE481A2-46C4-4881-9768-D23A5B25B087}">
      <dgm:prSet/>
      <dgm:spPr/>
      <dgm:t>
        <a:bodyPr/>
        <a:lstStyle/>
        <a:p>
          <a:endParaRPr lang="en-US"/>
        </a:p>
      </dgm:t>
    </dgm:pt>
    <dgm:pt modelId="{91E4DAC2-C3C3-4D3F-A162-AF62D04C8447}" type="pres">
      <dgm:prSet presAssocID="{E87532B1-B08B-4DD4-94A8-B628ADFF451A}" presName="diagram" presStyleCnt="0">
        <dgm:presLayoutVars>
          <dgm:chPref val="1"/>
          <dgm:dir/>
          <dgm:animOne val="branch"/>
          <dgm:animLvl val="lvl"/>
          <dgm:resizeHandles/>
        </dgm:presLayoutVars>
      </dgm:prSet>
      <dgm:spPr/>
    </dgm:pt>
    <dgm:pt modelId="{3739ED35-60D9-4602-B4A9-B71391C02947}" type="pres">
      <dgm:prSet presAssocID="{201A66BA-2140-4FE5-92B6-BA49683429DF}" presName="root" presStyleCnt="0"/>
      <dgm:spPr/>
    </dgm:pt>
    <dgm:pt modelId="{DC71C03D-7BA1-4DAE-AE10-0EDFDE2D4598}" type="pres">
      <dgm:prSet presAssocID="{201A66BA-2140-4FE5-92B6-BA49683429DF}" presName="rootComposite" presStyleCnt="0"/>
      <dgm:spPr/>
    </dgm:pt>
    <dgm:pt modelId="{D6761C1D-71A6-4E32-84A2-9C3973197C88}" type="pres">
      <dgm:prSet presAssocID="{201A66BA-2140-4FE5-92B6-BA49683429DF}" presName="rootText" presStyleLbl="node1" presStyleIdx="0" presStyleCnt="2"/>
      <dgm:spPr/>
    </dgm:pt>
    <dgm:pt modelId="{E2F80993-4493-4AB3-9491-89381ADB8789}" type="pres">
      <dgm:prSet presAssocID="{201A66BA-2140-4FE5-92B6-BA49683429DF}" presName="rootConnector" presStyleLbl="node1" presStyleIdx="0" presStyleCnt="2"/>
      <dgm:spPr/>
    </dgm:pt>
    <dgm:pt modelId="{0E8AE8B0-0619-47F6-AC80-4317234D3E1F}" type="pres">
      <dgm:prSet presAssocID="{201A66BA-2140-4FE5-92B6-BA49683429DF}" presName="childShape" presStyleCnt="0"/>
      <dgm:spPr/>
    </dgm:pt>
    <dgm:pt modelId="{6E2F770D-80F6-44DA-9730-2B9A37988EAE}" type="pres">
      <dgm:prSet presAssocID="{38FEF028-29B5-4FF5-B8EE-958FFF7992AB}" presName="root" presStyleCnt="0"/>
      <dgm:spPr/>
    </dgm:pt>
    <dgm:pt modelId="{A2AC16CE-6E87-4F6B-AEBB-801005924772}" type="pres">
      <dgm:prSet presAssocID="{38FEF028-29B5-4FF5-B8EE-958FFF7992AB}" presName="rootComposite" presStyleCnt="0"/>
      <dgm:spPr/>
    </dgm:pt>
    <dgm:pt modelId="{F7B7F116-F2D8-4AFB-8472-2D9A521ACAE0}" type="pres">
      <dgm:prSet presAssocID="{38FEF028-29B5-4FF5-B8EE-958FFF7992AB}" presName="rootText" presStyleLbl="node1" presStyleIdx="1" presStyleCnt="2"/>
      <dgm:spPr/>
    </dgm:pt>
    <dgm:pt modelId="{C12BCEEF-9CA0-41F3-96B6-8A88186AEDDE}" type="pres">
      <dgm:prSet presAssocID="{38FEF028-29B5-4FF5-B8EE-958FFF7992AB}" presName="rootConnector" presStyleLbl="node1" presStyleIdx="1" presStyleCnt="2"/>
      <dgm:spPr/>
    </dgm:pt>
    <dgm:pt modelId="{40689629-254E-4CCA-822C-DC125430F70D}" type="pres">
      <dgm:prSet presAssocID="{38FEF028-29B5-4FF5-B8EE-958FFF7992AB}" presName="childShape" presStyleCnt="0"/>
      <dgm:spPr/>
    </dgm:pt>
  </dgm:ptLst>
  <dgm:cxnLst>
    <dgm:cxn modelId="{9509C817-E3A8-44DE-BBF3-64DBA5DE5DBE}" type="presOf" srcId="{38FEF028-29B5-4FF5-B8EE-958FFF7992AB}" destId="{C12BCEEF-9CA0-41F3-96B6-8A88186AEDDE}" srcOrd="1" destOrd="0" presId="urn:microsoft.com/office/officeart/2005/8/layout/hierarchy3"/>
    <dgm:cxn modelId="{1E96D654-B4CF-4C5F-9799-11AD01B8A903}" type="presOf" srcId="{201A66BA-2140-4FE5-92B6-BA49683429DF}" destId="{D6761C1D-71A6-4E32-84A2-9C3973197C88}" srcOrd="0" destOrd="0" presId="urn:microsoft.com/office/officeart/2005/8/layout/hierarchy3"/>
    <dgm:cxn modelId="{CA26887F-8035-4DD2-A8FE-3D7904DC2802}" type="presOf" srcId="{201A66BA-2140-4FE5-92B6-BA49683429DF}" destId="{E2F80993-4493-4AB3-9491-89381ADB8789}" srcOrd="1" destOrd="0" presId="urn:microsoft.com/office/officeart/2005/8/layout/hierarchy3"/>
    <dgm:cxn modelId="{A3575787-3260-40BF-88CC-A307AC556F8F}" srcId="{E87532B1-B08B-4DD4-94A8-B628ADFF451A}" destId="{201A66BA-2140-4FE5-92B6-BA49683429DF}" srcOrd="0" destOrd="0" parTransId="{1883204F-F614-499A-9A1E-3B38F1BC3288}" sibTransId="{4B344145-F263-4CCB-9598-3E3324030E53}"/>
    <dgm:cxn modelId="{7CE5BD8D-5628-4BFD-A6BB-41B641ADD405}" type="presOf" srcId="{38FEF028-29B5-4FF5-B8EE-958FFF7992AB}" destId="{F7B7F116-F2D8-4AFB-8472-2D9A521ACAE0}" srcOrd="0" destOrd="0" presId="urn:microsoft.com/office/officeart/2005/8/layout/hierarchy3"/>
    <dgm:cxn modelId="{5EE481A2-46C4-4881-9768-D23A5B25B087}" srcId="{E87532B1-B08B-4DD4-94A8-B628ADFF451A}" destId="{38FEF028-29B5-4FF5-B8EE-958FFF7992AB}" srcOrd="1" destOrd="0" parTransId="{529C0BDB-04FE-406D-BBB0-AB553941A64B}" sibTransId="{733FA87D-0C8F-4F63-8321-A180EC8CE614}"/>
    <dgm:cxn modelId="{7DE5FFC8-E1E7-4113-8C7A-8925317E51C0}" type="presOf" srcId="{E87532B1-B08B-4DD4-94A8-B628ADFF451A}" destId="{91E4DAC2-C3C3-4D3F-A162-AF62D04C8447}" srcOrd="0" destOrd="0" presId="urn:microsoft.com/office/officeart/2005/8/layout/hierarchy3"/>
    <dgm:cxn modelId="{5142B503-E6B1-4DD6-83EA-B52A136C2837}" type="presParOf" srcId="{91E4DAC2-C3C3-4D3F-A162-AF62D04C8447}" destId="{3739ED35-60D9-4602-B4A9-B71391C02947}" srcOrd="0" destOrd="0" presId="urn:microsoft.com/office/officeart/2005/8/layout/hierarchy3"/>
    <dgm:cxn modelId="{B3B34236-181A-4BD5-AB01-068530D3ED27}" type="presParOf" srcId="{3739ED35-60D9-4602-B4A9-B71391C02947}" destId="{DC71C03D-7BA1-4DAE-AE10-0EDFDE2D4598}" srcOrd="0" destOrd="0" presId="urn:microsoft.com/office/officeart/2005/8/layout/hierarchy3"/>
    <dgm:cxn modelId="{68E2954B-5A2B-49C5-BF13-A5FC2E3B1EF4}" type="presParOf" srcId="{DC71C03D-7BA1-4DAE-AE10-0EDFDE2D4598}" destId="{D6761C1D-71A6-4E32-84A2-9C3973197C88}" srcOrd="0" destOrd="0" presId="urn:microsoft.com/office/officeart/2005/8/layout/hierarchy3"/>
    <dgm:cxn modelId="{795C2AF2-13D8-495A-A784-B381D6BA73DE}" type="presParOf" srcId="{DC71C03D-7BA1-4DAE-AE10-0EDFDE2D4598}" destId="{E2F80993-4493-4AB3-9491-89381ADB8789}" srcOrd="1" destOrd="0" presId="urn:microsoft.com/office/officeart/2005/8/layout/hierarchy3"/>
    <dgm:cxn modelId="{33F46B3F-8B6A-4280-9D86-D394DB27E07E}" type="presParOf" srcId="{3739ED35-60D9-4602-B4A9-B71391C02947}" destId="{0E8AE8B0-0619-47F6-AC80-4317234D3E1F}" srcOrd="1" destOrd="0" presId="urn:microsoft.com/office/officeart/2005/8/layout/hierarchy3"/>
    <dgm:cxn modelId="{5F9D2038-7485-4ECE-9515-BE7D68C093F5}" type="presParOf" srcId="{91E4DAC2-C3C3-4D3F-A162-AF62D04C8447}" destId="{6E2F770D-80F6-44DA-9730-2B9A37988EAE}" srcOrd="1" destOrd="0" presId="urn:microsoft.com/office/officeart/2005/8/layout/hierarchy3"/>
    <dgm:cxn modelId="{F0C0CEAC-E7CF-4192-9616-203064AE4327}" type="presParOf" srcId="{6E2F770D-80F6-44DA-9730-2B9A37988EAE}" destId="{A2AC16CE-6E87-4F6B-AEBB-801005924772}" srcOrd="0" destOrd="0" presId="urn:microsoft.com/office/officeart/2005/8/layout/hierarchy3"/>
    <dgm:cxn modelId="{6C536AE9-10D6-48B2-992A-7436855788FC}" type="presParOf" srcId="{A2AC16CE-6E87-4F6B-AEBB-801005924772}" destId="{F7B7F116-F2D8-4AFB-8472-2D9A521ACAE0}" srcOrd="0" destOrd="0" presId="urn:microsoft.com/office/officeart/2005/8/layout/hierarchy3"/>
    <dgm:cxn modelId="{8EBD5370-7483-4A60-94B2-1993A93F715F}" type="presParOf" srcId="{A2AC16CE-6E87-4F6B-AEBB-801005924772}" destId="{C12BCEEF-9CA0-41F3-96B6-8A88186AEDDE}" srcOrd="1" destOrd="0" presId="urn:microsoft.com/office/officeart/2005/8/layout/hierarchy3"/>
    <dgm:cxn modelId="{557D6427-4CE9-492D-9C5D-2615654BCAE6}" type="presParOf" srcId="{6E2F770D-80F6-44DA-9730-2B9A37988EAE}" destId="{40689629-254E-4CCA-822C-DC125430F70D}"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61C1D-71A6-4E32-84A2-9C3973197C88}">
      <dsp:nvSpPr>
        <dsp:cNvPr id="0" name=""/>
        <dsp:cNvSpPr/>
      </dsp:nvSpPr>
      <dsp:spPr>
        <a:xfrm>
          <a:off x="1283" y="593261"/>
          <a:ext cx="4672458" cy="233622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An apportionment of an incarcerated veteran’s VA benefits is not granted automatically to the veteran’s dependents.</a:t>
          </a:r>
        </a:p>
      </dsp:txBody>
      <dsp:txXfrm>
        <a:off x="69709" y="661687"/>
        <a:ext cx="4535606" cy="2199377"/>
      </dsp:txXfrm>
    </dsp:sp>
    <dsp:sp modelId="{F7B7F116-F2D8-4AFB-8472-2D9A521ACAE0}">
      <dsp:nvSpPr>
        <dsp:cNvPr id="0" name=""/>
        <dsp:cNvSpPr/>
      </dsp:nvSpPr>
      <dsp:spPr>
        <a:xfrm>
          <a:off x="5841857" y="593261"/>
          <a:ext cx="4672458" cy="2336229"/>
        </a:xfrm>
        <a:prstGeom prst="roundRect">
          <a:avLst>
            <a:gd name="adj" fmla="val 1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US" sz="3000" kern="1200"/>
            <a:t>The dependent(s) must file a claim for an apportionment.</a:t>
          </a:r>
        </a:p>
      </dsp:txBody>
      <dsp:txXfrm>
        <a:off x="5910283" y="661687"/>
        <a:ext cx="4535606" cy="21993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DB30F-BE94-48DD-9DA3-D86DE72AABD3}"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ABB767-129A-4665-B40D-C4D7AE28120B}" type="slidenum">
              <a:rPr lang="en-US" smtClean="0"/>
              <a:t>‹#›</a:t>
            </a:fld>
            <a:endParaRPr lang="en-US"/>
          </a:p>
        </p:txBody>
      </p:sp>
    </p:spTree>
    <p:extLst>
      <p:ext uri="{BB962C8B-B14F-4D97-AF65-F5344CB8AC3E}">
        <p14:creationId xmlns:p14="http://schemas.microsoft.com/office/powerpoint/2010/main" val="186311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9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278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180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084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ctr" fontAlgn="ctr">
              <a:buFont typeface="Arial" panose="020B0604020202020204" pitchFamily="34" charset="0"/>
              <a:buNone/>
            </a:pPr>
            <a:endParaRPr lang="en-US" b="0" i="0" dirty="0">
              <a:solidFill>
                <a:srgbClr val="EEF0FF"/>
              </a:solidFill>
              <a:effectLst/>
              <a:latin typeface="Google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965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algn="ctr" fontAlgn="ctr">
              <a:buFont typeface="Arial" panose="020B0604020202020204" pitchFamily="34" charset="0"/>
              <a:buNone/>
            </a:pPr>
            <a:endParaRPr lang="en-US" b="0" i="0" dirty="0">
              <a:solidFill>
                <a:srgbClr val="EEF0FF"/>
              </a:solidFill>
              <a:effectLst/>
              <a:latin typeface="Google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667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29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616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41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87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022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5553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93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3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9057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1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6022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3179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505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257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3064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3220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dirty="0"/>
              <a:t>VFW since 2019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C36D78-C19F-4765-8B7F-2FE8BFF07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0409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4922285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0707728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626219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991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970607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82562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09132622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137041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6239919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410890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06437731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8304469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2116028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21073206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65281322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513913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01238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5345534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49583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287724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630162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6936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1955178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F783AAAC-0CAD-DA2D-450E-5ACDB9D7D81A}"/>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FBDEFB4-DFE6-8B06-E38D-CD469A7CA624}"/>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21C097EA-22E1-5709-715A-8E0C085487D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5641089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9891F103-988B-85A1-FB0F-5C2E84FFEC4D}"/>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4FB1C7D6-A483-1F8A-9AA6-0E1296EDDCB0}"/>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627E8DD-836D-BF42-E64A-93EF717B78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27734478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openclipart.org/detail/69049/part-and-fraction-1/2-by-mireill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s://www.the-generous-husband.com/2018/04/06/ministry-shouldnt-kill-marriag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File:Emblem_of_the_United_States_Marine_Corps.sv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pixabay.com/fr/point-d-interrogation-poire-pensez-2010009/"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www.ecfr.gov/cgi-bin/text-idx?SID=1b6a528f90d9b9f9560fd80bdfcb0880&amp;node=se38.1.3_1665&amp;rgn=div8"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www.ecfr.gov/cgi-bin/text-idx?SID=1b6a528f90d9b9f9560fd80bdfcb0880&amp;node=se38.1.3_1666&amp;rgn=div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www.publicdomainpictures.net/en/view-image.php?image=211585&amp;picture=100-perc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70970" y="2274838"/>
            <a:ext cx="7598978"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Incarcerated Veterans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black"/>
                </a:solidFill>
                <a:latin typeface="Times New Roman" panose="02020603050405020304" pitchFamily="18" charset="0"/>
                <a:cs typeface="Times New Roman" panose="02020603050405020304" pitchFamily="18" charset="0"/>
              </a:rPr>
              <a:t>&amp;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Dependent Considerations</a:t>
            </a:r>
          </a:p>
        </p:txBody>
      </p:sp>
      <p:sp>
        <p:nvSpPr>
          <p:cNvPr id="5" name="TextBox 4"/>
          <p:cNvSpPr txBox="1"/>
          <p:nvPr/>
        </p:nvSpPr>
        <p:spPr>
          <a:xfrm>
            <a:off x="7237505" y="5667284"/>
            <a:ext cx="443403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Cynthia Archuleta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NVS RQAS- East</a:t>
            </a:r>
          </a:p>
        </p:txBody>
      </p:sp>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5EE8F1B-BC36-7B44-24B3-09DD0E68241F}"/>
              </a:ext>
            </a:extLst>
          </p:cNvPr>
          <p:cNvSpPr>
            <a:spLocks noGrp="1"/>
          </p:cNvSpPr>
          <p:nvPr>
            <p:ph type="title"/>
          </p:nvPr>
        </p:nvSpPr>
        <p:spPr>
          <a:xfrm>
            <a:off x="-1" y="501650"/>
            <a:ext cx="6927011" cy="72231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a:t>
            </a:r>
          </a:p>
        </p:txBody>
      </p:sp>
      <p:pic>
        <p:nvPicPr>
          <p:cNvPr id="6" name="Picture 5" descr="A blue and white circle with white numbers&#10;&#10;Description automatically generated">
            <a:extLst>
              <a:ext uri="{FF2B5EF4-FFF2-40B4-BE49-F238E27FC236}">
                <a16:creationId xmlns:a16="http://schemas.microsoft.com/office/drawing/2014/main" id="{FAC36180-71EA-8493-148F-910081CAEE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85006" y="2131221"/>
            <a:ext cx="2742004" cy="2742004"/>
          </a:xfrm>
          <a:prstGeom prst="rect">
            <a:avLst/>
          </a:prstGeom>
        </p:spPr>
      </p:pic>
      <p:sp>
        <p:nvSpPr>
          <p:cNvPr id="7" name="TextBox 6">
            <a:extLst>
              <a:ext uri="{FF2B5EF4-FFF2-40B4-BE49-F238E27FC236}">
                <a16:creationId xmlns:a16="http://schemas.microsoft.com/office/drawing/2014/main" id="{5983A34D-A3B6-5C9E-A1E4-1F78369220A5}"/>
              </a:ext>
            </a:extLst>
          </p:cNvPr>
          <p:cNvSpPr txBox="1"/>
          <p:nvPr/>
        </p:nvSpPr>
        <p:spPr>
          <a:xfrm>
            <a:off x="563592" y="5033662"/>
            <a:ext cx="10909640" cy="101257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400" kern="1200" dirty="0">
                <a:solidFill>
                  <a:schemeClr val="tx1"/>
                </a:solidFill>
                <a:latin typeface="Arial" panose="020B0604020202020204" pitchFamily="34" charset="0"/>
                <a:ea typeface="+mj-ea"/>
                <a:cs typeface="Arial" panose="020B0604020202020204" pitchFamily="34" charset="0"/>
              </a:rPr>
              <a:t>A veteran who only receives 10 percent  disability compensation the payment is reduced to one half.</a:t>
            </a:r>
          </a:p>
        </p:txBody>
      </p:sp>
    </p:spTree>
    <p:extLst>
      <p:ext uri="{BB962C8B-B14F-4D97-AF65-F5344CB8AC3E}">
        <p14:creationId xmlns:p14="http://schemas.microsoft.com/office/powerpoint/2010/main" val="525642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4402072"/>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682408E6-4F6E-4484-9664-8C02B30E568A}"/>
              </a:ext>
            </a:extLst>
          </p:cNvPr>
          <p:cNvSpPr>
            <a:spLocks noGrp="1"/>
          </p:cNvSpPr>
          <p:nvPr>
            <p:ph type="title"/>
          </p:nvPr>
        </p:nvSpPr>
        <p:spPr>
          <a:xfrm>
            <a:off x="-1" y="501650"/>
            <a:ext cx="8322907" cy="72231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 (SMC)</a:t>
            </a:r>
          </a:p>
        </p:txBody>
      </p:sp>
      <p:sp>
        <p:nvSpPr>
          <p:cNvPr id="7" name="TextBox 6">
            <a:extLst>
              <a:ext uri="{FF2B5EF4-FFF2-40B4-BE49-F238E27FC236}">
                <a16:creationId xmlns:a16="http://schemas.microsoft.com/office/drawing/2014/main" id="{DD105C72-3796-657E-C2D7-E7CBF7115ADC}"/>
              </a:ext>
            </a:extLst>
          </p:cNvPr>
          <p:cNvSpPr txBox="1"/>
          <p:nvPr/>
        </p:nvSpPr>
        <p:spPr>
          <a:xfrm>
            <a:off x="563592" y="2043404"/>
            <a:ext cx="11064815"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If the veteran’s disability evaluation for all service-connected (SC) disabilities is 0 percent, but the veteran is entitled to SMC under 38 U.S.C. 114(K) or a protected rate under 38 CFR 3.959 (statutory SMC Q) then 38 CFR 3.665(d)(2) requires VA to reduce the veteran’s monthly award to one half of the amount of the amount payable for a SC disability evaluated as 10 percent disabling.</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523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487064"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Incarceration Calculation</a:t>
            </a:r>
          </a:p>
        </p:txBody>
      </p:sp>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76096BB-21D5-D37C-090F-0C81FDC85BF6}"/>
              </a:ext>
            </a:extLst>
          </p:cNvPr>
          <p:cNvSpPr txBox="1"/>
          <p:nvPr/>
        </p:nvSpPr>
        <p:spPr>
          <a:xfrm>
            <a:off x="626853" y="2592163"/>
            <a:ext cx="10938294"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When calculating the 61st day of incarceration, start with the first full day of imprisonment following conviction.</a:t>
            </a:r>
          </a:p>
          <a:p>
            <a:endParaRPr lang="en-US"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Do not include in the calculation the number of days the incarcerated individual spent in confinement while awaiting trial, or for examination or treatment, even if the individual is credited for those days as “time served” following conviction.</a:t>
            </a:r>
          </a:p>
        </p:txBody>
      </p:sp>
    </p:spTree>
    <p:extLst>
      <p:ext uri="{BB962C8B-B14F-4D97-AF65-F5344CB8AC3E}">
        <p14:creationId xmlns:p14="http://schemas.microsoft.com/office/powerpoint/2010/main" val="90995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Regaining Benefits</a:t>
            </a:r>
          </a:p>
        </p:txBody>
      </p:sp>
      <p:sp>
        <p:nvSpPr>
          <p:cNvPr id="2" name="Content Placeholder 1"/>
          <p:cNvSpPr>
            <a:spLocks noGrp="1"/>
          </p:cNvSpPr>
          <p:nvPr>
            <p:ph idx="1"/>
          </p:nvPr>
        </p:nvSpPr>
        <p:spPr>
          <a:xfrm>
            <a:off x="396815" y="1588181"/>
            <a:ext cx="11231593" cy="4993774"/>
          </a:xfrm>
        </p:spPr>
        <p:txBody>
          <a:bodyPr vert="horz" lIns="91440" tIns="45720" rIns="91440" bIns="45720" rtlCol="0">
            <a:normAutofit/>
          </a:bodyPr>
          <a:lstStyle/>
          <a:p>
            <a:endParaRPr lang="en-US" sz="2400" dirty="0"/>
          </a:p>
          <a:p>
            <a:r>
              <a:rPr lang="en-US" sz="2400" dirty="0">
                <a:latin typeface="Arial" panose="020B0604020202020204" pitchFamily="34" charset="0"/>
                <a:cs typeface="Arial" panose="020B0604020202020204" pitchFamily="34" charset="0"/>
              </a:rPr>
              <a:t>VA does not require beneficiaries to submit a specific form to report that incarceration has ended.</a:t>
            </a:r>
          </a:p>
          <a:p>
            <a:pPr lvl="1"/>
            <a:r>
              <a:rPr lang="en-US" sz="2000" dirty="0">
                <a:latin typeface="Arial" panose="020B0604020202020204" pitchFamily="34" charset="0"/>
                <a:cs typeface="Arial" panose="020B0604020202020204" pitchFamily="34" charset="0"/>
              </a:rPr>
              <a:t>May be reported in writing</a:t>
            </a:r>
          </a:p>
          <a:p>
            <a:pPr lvl="1"/>
            <a:r>
              <a:rPr lang="en-US" sz="2000" dirty="0">
                <a:latin typeface="Arial" panose="020B0604020202020204" pitchFamily="34" charset="0"/>
                <a:cs typeface="Arial" panose="020B0604020202020204" pitchFamily="34" charset="0"/>
              </a:rPr>
              <a:t>By telephone or email</a:t>
            </a:r>
          </a:p>
          <a:p>
            <a:pPr lvl="1"/>
            <a:r>
              <a:rPr lang="en-US" sz="2000" dirty="0">
                <a:latin typeface="Arial" panose="020B0604020202020204" pitchFamily="34" charset="0"/>
                <a:cs typeface="Arial" panose="020B0604020202020204" pitchFamily="34" charset="0"/>
              </a:rPr>
              <a:t>Or through a VA claims submission service website</a:t>
            </a:r>
          </a:p>
          <a:p>
            <a:pPr lvl="1"/>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VA purposes incarceration ends when an individual:</a:t>
            </a:r>
          </a:p>
          <a:p>
            <a:pPr lvl="1"/>
            <a:r>
              <a:rPr lang="en-US" sz="2000" dirty="0">
                <a:latin typeface="Arial" panose="020B0604020202020204" pitchFamily="34" charset="0"/>
                <a:cs typeface="Arial" panose="020B0604020202020204" pitchFamily="34" charset="0"/>
              </a:rPr>
              <a:t>Is released from prison</a:t>
            </a:r>
          </a:p>
          <a:p>
            <a:pPr lvl="1"/>
            <a:r>
              <a:rPr lang="en-US" sz="2000" dirty="0">
                <a:latin typeface="Arial" panose="020B0604020202020204" pitchFamily="34" charset="0"/>
                <a:cs typeface="Arial" panose="020B0604020202020204" pitchFamily="34" charset="0"/>
              </a:rPr>
              <a:t>Is placed under community control (per VAOPGCPREC 59-1991)</a:t>
            </a:r>
          </a:p>
          <a:p>
            <a:pPr lvl="1"/>
            <a:r>
              <a:rPr lang="en-US" sz="2000" dirty="0">
                <a:latin typeface="Arial" panose="020B0604020202020204" pitchFamily="34" charset="0"/>
                <a:cs typeface="Arial" panose="020B0604020202020204" pitchFamily="34" charset="0"/>
              </a:rPr>
              <a:t>Begins participation in a work release program</a:t>
            </a:r>
          </a:p>
          <a:p>
            <a:pPr lvl="1"/>
            <a:r>
              <a:rPr lang="en-US" sz="2000" dirty="0">
                <a:latin typeface="Arial" panose="020B0604020202020204" pitchFamily="34" charset="0"/>
                <a:cs typeface="Arial" panose="020B0604020202020204" pitchFamily="34" charset="0"/>
              </a:rPr>
              <a:t>Moves to a halfway house, civil commitment center or residential re-entry center (as defined by M21-1, Part VI, Subpart iii, 1.A.1.d)</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974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203" y="2261042"/>
            <a:ext cx="11231593" cy="3681638"/>
          </a:xfrm>
        </p:spPr>
        <p:txBody>
          <a:bodyPr vert="horz" lIns="91440" tIns="45720" rIns="91440" bIns="45720" rtlCol="0">
            <a:normAutofit/>
          </a:bodyPr>
          <a:lstStyle/>
          <a:p>
            <a:endParaRPr lang="en-US" sz="2400" dirty="0"/>
          </a:p>
          <a:p>
            <a:r>
              <a:rPr lang="en-US" sz="2400" dirty="0">
                <a:latin typeface="Arial" panose="020B0604020202020204" pitchFamily="34" charset="0"/>
                <a:cs typeface="Arial" panose="020B0604020202020204" pitchFamily="34" charset="0"/>
              </a:rPr>
              <a:t>VA cannot resume the payment of benefits that VA reduced or discontinued due to incarceration without confirmation from an official source that incarceration has ended</a:t>
            </a:r>
          </a:p>
          <a:p>
            <a:endParaRPr lang="en-US" sz="2400" dirty="0">
              <a:latin typeface="Arial" panose="020B0604020202020204" pitchFamily="34" charset="0"/>
              <a:cs typeface="Arial" panose="020B0604020202020204" pitchFamily="34" charset="0"/>
            </a:endParaRPr>
          </a:p>
          <a:p>
            <a:pPr marL="0" indent="0" algn="ctr">
              <a:buNone/>
            </a:pPr>
            <a:r>
              <a:rPr lang="en-US" sz="2400" dirty="0">
                <a:solidFill>
                  <a:srgbClr val="FF0000"/>
                </a:solidFill>
                <a:latin typeface="Arial" panose="020B0604020202020204" pitchFamily="34" charset="0"/>
                <a:cs typeface="Arial" panose="020B0604020202020204" pitchFamily="34" charset="0"/>
              </a:rPr>
              <a:t>What are official sources for VA purposes?</a:t>
            </a: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4B4A846B-E1A5-FEE2-E92B-FCCC95C024EE}"/>
              </a:ext>
            </a:extLst>
          </p:cNvPr>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Regaining Benefits </a:t>
            </a:r>
          </a:p>
        </p:txBody>
      </p:sp>
    </p:spTree>
    <p:extLst>
      <p:ext uri="{BB962C8B-B14F-4D97-AF65-F5344CB8AC3E}">
        <p14:creationId xmlns:p14="http://schemas.microsoft.com/office/powerpoint/2010/main" val="194383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0916" y="1993623"/>
            <a:ext cx="7870167" cy="3681638"/>
          </a:xfrm>
        </p:spPr>
        <p:txBody>
          <a:bodyPr vert="horz" lIns="91440" tIns="45720" rIns="91440" bIns="45720" rtlCol="0">
            <a:normAutofit/>
          </a:bodyPr>
          <a:lstStyle/>
          <a:p>
            <a:r>
              <a:rPr lang="en-US" dirty="0"/>
              <a:t>Official sources for VA notification of release</a:t>
            </a:r>
          </a:p>
          <a:p>
            <a:pPr lvl="1"/>
            <a:r>
              <a:rPr lang="en-US" dirty="0"/>
              <a:t>Bureau of Prisons</a:t>
            </a:r>
          </a:p>
          <a:p>
            <a:pPr lvl="1"/>
            <a:r>
              <a:rPr lang="en-US" dirty="0"/>
              <a:t>County or State Department of Corrections</a:t>
            </a:r>
          </a:p>
          <a:p>
            <a:pPr lvl="1"/>
            <a:r>
              <a:rPr lang="en-US" dirty="0"/>
              <a:t>County Sherriff or other law enforcement</a:t>
            </a:r>
          </a:p>
          <a:p>
            <a:pPr lvl="1"/>
            <a:r>
              <a:rPr lang="en-US" dirty="0"/>
              <a:t>Prosecutor’s office</a:t>
            </a:r>
          </a:p>
          <a:p>
            <a:pPr lvl="1"/>
            <a:r>
              <a:rPr lang="en-US" dirty="0"/>
              <a:t>Parole Board</a:t>
            </a:r>
          </a:p>
          <a:p>
            <a:pPr lvl="1"/>
            <a:r>
              <a:rPr lang="en-US" dirty="0"/>
              <a:t>Prison Administration</a:t>
            </a:r>
          </a:p>
          <a:p>
            <a:pPr marL="457200" lvl="1" indent="0">
              <a:buNone/>
            </a:pPr>
            <a:endParaRPr lang="en-US" sz="2000" dirty="0"/>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4B4A846B-E1A5-FEE2-E92B-FCCC95C024EE}"/>
              </a:ext>
            </a:extLst>
          </p:cNvPr>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Regaining Benefits </a:t>
            </a:r>
          </a:p>
        </p:txBody>
      </p:sp>
    </p:spTree>
    <p:extLst>
      <p:ext uri="{BB962C8B-B14F-4D97-AF65-F5344CB8AC3E}">
        <p14:creationId xmlns:p14="http://schemas.microsoft.com/office/powerpoint/2010/main" val="4164589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501649"/>
            <a:ext cx="7177177"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Apportionment to Dependents</a:t>
            </a:r>
          </a:p>
        </p:txBody>
      </p:sp>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descr="A person and person standing on rocks&#10;&#10;Description automatically generated">
            <a:extLst>
              <a:ext uri="{FF2B5EF4-FFF2-40B4-BE49-F238E27FC236}">
                <a16:creationId xmlns:a16="http://schemas.microsoft.com/office/drawing/2014/main" id="{C0ACD2FC-75C9-BA39-6AF5-2AB19148F77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387" r="-2" b="4773"/>
          <a:stretch/>
        </p:blipFill>
        <p:spPr>
          <a:xfrm>
            <a:off x="2707134" y="2079410"/>
            <a:ext cx="6777732" cy="3733675"/>
          </a:xfrm>
          <a:prstGeom prst="rect">
            <a:avLst/>
          </a:prstGeom>
          <a:effectLst/>
        </p:spPr>
      </p:pic>
      <p:sp>
        <p:nvSpPr>
          <p:cNvPr id="6" name="TextBox 5">
            <a:extLst>
              <a:ext uri="{FF2B5EF4-FFF2-40B4-BE49-F238E27FC236}">
                <a16:creationId xmlns:a16="http://schemas.microsoft.com/office/drawing/2014/main" id="{95E89EBE-2F25-03D1-6002-BC95CF52F132}"/>
              </a:ext>
            </a:extLst>
          </p:cNvPr>
          <p:cNvSpPr txBox="1"/>
          <p:nvPr/>
        </p:nvSpPr>
        <p:spPr>
          <a:xfrm>
            <a:off x="6874856" y="5613030"/>
            <a:ext cx="26100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the-generous-husband.com/2018/04/06/ministry-shouldnt-kill-marriag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35894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0"/>
            <a:ext cx="11231593" cy="4407177"/>
          </a:xfrm>
        </p:spPr>
        <p:txBody>
          <a:bodyPr vert="horz" lIns="91440" tIns="45720" rIns="91440" bIns="45720" rtlCol="0">
            <a:normAutofit/>
          </a:bodyPr>
          <a:lstStyle/>
          <a:p>
            <a:endParaRPr lang="en-US" sz="2400" dirty="0"/>
          </a:p>
          <a:p>
            <a:r>
              <a:rPr lang="en-US" sz="2400" dirty="0">
                <a:latin typeface="Arial" panose="020B0604020202020204" pitchFamily="34" charset="0"/>
                <a:cs typeface="Arial" panose="020B0604020202020204" pitchFamily="34" charset="0"/>
              </a:rPr>
              <a:t>All or part of the compensation not paid to an incarcerated veteran may be apportioned to the veteran’s spouse, child, or children and dependent parents based on individual need</a:t>
            </a:r>
            <a:r>
              <a:rPr lang="en-US" sz="2000" dirty="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To determine individual need, consideration to such factors as:</a:t>
            </a:r>
          </a:p>
          <a:p>
            <a:pPr lvl="1"/>
            <a:r>
              <a:rPr lang="en-US" sz="2000" dirty="0">
                <a:latin typeface="Arial" panose="020B0604020202020204" pitchFamily="34" charset="0"/>
                <a:cs typeface="Arial" panose="020B0604020202020204" pitchFamily="34" charset="0"/>
              </a:rPr>
              <a:t>Claimant’s income</a:t>
            </a:r>
          </a:p>
          <a:p>
            <a:pPr lvl="1"/>
            <a:r>
              <a:rPr lang="en-US" sz="2000" dirty="0">
                <a:latin typeface="Arial" panose="020B0604020202020204" pitchFamily="34" charset="0"/>
                <a:cs typeface="Arial" panose="020B0604020202020204" pitchFamily="34" charset="0"/>
              </a:rPr>
              <a:t>Living expenses</a:t>
            </a:r>
          </a:p>
          <a:p>
            <a:pPr lvl="1"/>
            <a:r>
              <a:rPr lang="en-US" sz="2000" dirty="0">
                <a:latin typeface="Arial" panose="020B0604020202020204" pitchFamily="34" charset="0"/>
                <a:cs typeface="Arial" panose="020B0604020202020204" pitchFamily="34" charset="0"/>
              </a:rPr>
              <a:t>Amount of compensation available to be apportioned</a:t>
            </a:r>
          </a:p>
          <a:p>
            <a:pPr lvl="1"/>
            <a:r>
              <a:rPr lang="en-US" sz="2000" dirty="0">
                <a:latin typeface="Arial" panose="020B0604020202020204" pitchFamily="34" charset="0"/>
                <a:cs typeface="Arial" panose="020B0604020202020204" pitchFamily="34" charset="0"/>
              </a:rPr>
              <a:t>The needs and living expenses of other claimants</a:t>
            </a:r>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6F9045A3-0280-D47C-A6A3-F7CFF6789ED6}"/>
              </a:ext>
            </a:extLst>
          </p:cNvPr>
          <p:cNvSpPr>
            <a:spLocks noGrp="1"/>
          </p:cNvSpPr>
          <p:nvPr>
            <p:ph type="title"/>
          </p:nvPr>
        </p:nvSpPr>
        <p:spPr>
          <a:xfrm>
            <a:off x="-1" y="501649"/>
            <a:ext cx="7177177"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Apportionment to Dependents </a:t>
            </a:r>
          </a:p>
        </p:txBody>
      </p:sp>
    </p:spTree>
    <p:extLst>
      <p:ext uri="{BB962C8B-B14F-4D97-AF65-F5344CB8AC3E}">
        <p14:creationId xmlns:p14="http://schemas.microsoft.com/office/powerpoint/2010/main" val="3467237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7C60AA5-DE19-5E94-2C20-AF38ADFB33BD}"/>
              </a:ext>
            </a:extLst>
          </p:cNvPr>
          <p:cNvSpPr>
            <a:spLocks noGrp="1"/>
          </p:cNvSpPr>
          <p:nvPr>
            <p:ph type="title"/>
          </p:nvPr>
        </p:nvSpPr>
        <p:spPr>
          <a:xfrm>
            <a:off x="-1" y="501649"/>
            <a:ext cx="7177177"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Apportionment to Dependents  </a:t>
            </a:r>
          </a:p>
        </p:txBody>
      </p:sp>
      <p:graphicFrame>
        <p:nvGraphicFramePr>
          <p:cNvPr id="6" name="TextBox 1">
            <a:extLst>
              <a:ext uri="{FF2B5EF4-FFF2-40B4-BE49-F238E27FC236}">
                <a16:creationId xmlns:a16="http://schemas.microsoft.com/office/drawing/2014/main" id="{30D97093-95B0-C005-65A0-52916FDED44B}"/>
              </a:ext>
            </a:extLst>
          </p:cNvPr>
          <p:cNvGraphicFramePr/>
          <p:nvPr>
            <p:extLst>
              <p:ext uri="{D42A27DB-BD31-4B8C-83A1-F6EECF244321}">
                <p14:modId xmlns:p14="http://schemas.microsoft.com/office/powerpoint/2010/main" val="3684015079"/>
              </p:ext>
            </p:extLst>
          </p:nvPr>
        </p:nvGraphicFramePr>
        <p:xfrm>
          <a:off x="838200" y="1333921"/>
          <a:ext cx="10515600" cy="3522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6A131AD9-802A-428E-E324-8C8EA3DAD994}"/>
              </a:ext>
            </a:extLst>
          </p:cNvPr>
          <p:cNvSpPr txBox="1"/>
          <p:nvPr/>
        </p:nvSpPr>
        <p:spPr>
          <a:xfrm>
            <a:off x="838200" y="4951562"/>
            <a:ext cx="10790208" cy="138499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VA form 21-0788 is what needs to be completed for the person seeking apportionment</a:t>
            </a: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Upon receipt of the claim, VA will develop evidence to decide the claim</a:t>
            </a:r>
          </a:p>
        </p:txBody>
      </p:sp>
    </p:spTree>
    <p:extLst>
      <p:ext uri="{BB962C8B-B14F-4D97-AF65-F5344CB8AC3E}">
        <p14:creationId xmlns:p14="http://schemas.microsoft.com/office/powerpoint/2010/main" val="1998177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4768170"/>
          </a:xfrm>
        </p:spPr>
        <p:txBody>
          <a:bodyPr vert="horz" lIns="91440" tIns="45720" rIns="91440" bIns="45720" rtlCol="0">
            <a:normAutofit/>
          </a:bodyPr>
          <a:lstStyle/>
          <a:p>
            <a:endParaRPr lang="en-US" sz="2400" dirty="0"/>
          </a:p>
          <a:p>
            <a:r>
              <a:rPr lang="en-US" sz="2400" dirty="0">
                <a:latin typeface="Arial" panose="020B0604020202020204" pitchFamily="34" charset="0"/>
                <a:cs typeface="Arial" panose="020B0604020202020204" pitchFamily="34" charset="0"/>
              </a:rPr>
              <a:t>For a claimant to receive an apportionment of a competent primary beneficiary's benefits the claimant must:</a:t>
            </a:r>
          </a:p>
          <a:p>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File a claim and:</a:t>
            </a:r>
          </a:p>
          <a:p>
            <a:pPr lvl="1"/>
            <a:r>
              <a:rPr lang="en-US" sz="2000" dirty="0">
                <a:latin typeface="Arial" panose="020B0604020202020204" pitchFamily="34" charset="0"/>
                <a:cs typeface="Arial" panose="020B0604020202020204" pitchFamily="34" charset="0"/>
              </a:rPr>
              <a:t>Demonstrate a need for benefits, per the requirements of 38 CFR 3.451 or</a:t>
            </a:r>
          </a:p>
          <a:p>
            <a:pPr lvl="1"/>
            <a:r>
              <a:rPr lang="en-US" sz="2000" dirty="0">
                <a:latin typeface="Arial" panose="020B0604020202020204" pitchFamily="34" charset="0"/>
                <a:cs typeface="Arial" panose="020B0604020202020204" pitchFamily="34" charset="0"/>
              </a:rPr>
              <a:t>Live apart from the veteran and did not receive a reasonable level of support per 38 CFR 3.450</a:t>
            </a:r>
          </a:p>
          <a:p>
            <a:pPr marL="457200" lvl="1" indent="0">
              <a:buNone/>
            </a:pPr>
            <a:endParaRPr lang="en-US" sz="12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If the requirements are met and the primary beneficiary will not suffer undue hardship, VA may authorize an apportionment of the primary beneficiary’s benefits to be paid to the claimant.</a:t>
            </a: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F6991E9A-57D8-9628-2673-297CFD4101DD}"/>
              </a:ext>
            </a:extLst>
          </p:cNvPr>
          <p:cNvSpPr>
            <a:spLocks noGrp="1"/>
          </p:cNvSpPr>
          <p:nvPr>
            <p:ph type="title"/>
          </p:nvPr>
        </p:nvSpPr>
        <p:spPr>
          <a:xfrm>
            <a:off x="-1" y="501649"/>
            <a:ext cx="7177177"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General Apportionment Rules</a:t>
            </a:r>
          </a:p>
        </p:txBody>
      </p:sp>
    </p:spTree>
    <p:extLst>
      <p:ext uri="{BB962C8B-B14F-4D97-AF65-F5344CB8AC3E}">
        <p14:creationId xmlns:p14="http://schemas.microsoft.com/office/powerpoint/2010/main" val="34846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What will be covered</a:t>
            </a:r>
          </a:p>
        </p:txBody>
      </p:sp>
      <p:sp>
        <p:nvSpPr>
          <p:cNvPr id="2" name="Content Placeholder 1"/>
          <p:cNvSpPr>
            <a:spLocks noGrp="1"/>
          </p:cNvSpPr>
          <p:nvPr>
            <p:ph idx="1"/>
          </p:nvPr>
        </p:nvSpPr>
        <p:spPr>
          <a:xfrm>
            <a:off x="396815" y="1588181"/>
            <a:ext cx="11231593" cy="4768170"/>
          </a:xfrm>
        </p:spPr>
        <p:txBody>
          <a:bodyPr vert="horz" lIns="91440" tIns="45720" rIns="91440" bIns="45720" rtlCol="0">
            <a:normAutofit lnSpcReduction="10000"/>
          </a:bodyPr>
          <a:lstStyle/>
          <a:p>
            <a:r>
              <a:rPr lang="en-US" sz="2400" dirty="0">
                <a:latin typeface="Arial" panose="020B0604020202020204" pitchFamily="34" charset="0"/>
                <a:cs typeface="Arial" panose="020B0604020202020204" pitchFamily="34" charset="0"/>
              </a:rPr>
              <a:t>Incarcerated or Justice Involved Veterans Definition &amp; Regulation</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Exceptions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VA actions while incarcerated (Veteran or Dependent)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Regaining benefits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Apportionment for Spouse or Dependents</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Appeal Considerations</a:t>
            </a:r>
          </a:p>
          <a:p>
            <a:endParaRPr lang="en-US" sz="2400" dirty="0">
              <a:latin typeface="+mn-lt"/>
              <a:cs typeface="+mn-cs"/>
            </a:endParaRPr>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logo of a marine corps&#10;&#10;Description automatically generated">
            <a:extLst>
              <a:ext uri="{FF2B5EF4-FFF2-40B4-BE49-F238E27FC236}">
                <a16:creationId xmlns:a16="http://schemas.microsoft.com/office/drawing/2014/main" id="{C4592F1E-71A4-677E-EC63-6B56CBA324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64" b="38"/>
          <a:stretch/>
        </p:blipFill>
        <p:spPr>
          <a:xfrm>
            <a:off x="8462865" y="3141650"/>
            <a:ext cx="3727612" cy="371634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7D164514-4114-DA1A-56D6-FFD7F0C6D15A}"/>
              </a:ext>
            </a:extLst>
          </p:cNvPr>
          <p:cNvSpPr txBox="1"/>
          <p:nvPr/>
        </p:nvSpPr>
        <p:spPr>
          <a:xfrm>
            <a:off x="10874056" y="6759970"/>
            <a:ext cx="1317943" cy="307777"/>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s://commons.wikimedia.org/wiki/File:Emblem_of_the_United_States_Marine_Corps.sv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83866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501649"/>
            <a:ext cx="6495691"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What may trigger an appeal  </a:t>
            </a:r>
          </a:p>
        </p:txBody>
      </p:sp>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r>
              <a:rPr lang="en-US" sz="2400" dirty="0">
                <a:latin typeface="Arial" panose="020B0604020202020204" pitchFamily="34" charset="0"/>
                <a:cs typeface="Arial" panose="020B0604020202020204" pitchFamily="34" charset="0"/>
              </a:rPr>
              <a:t>Incorrect date of incarceration (61</a:t>
            </a:r>
            <a:r>
              <a:rPr lang="en-US" sz="2400" baseline="30000" dirty="0">
                <a:latin typeface="Arial" panose="020B0604020202020204" pitchFamily="34" charset="0"/>
                <a:cs typeface="Arial" panose="020B0604020202020204" pitchFamily="34" charset="0"/>
              </a:rPr>
              <a:t>st</a:t>
            </a:r>
            <a:r>
              <a:rPr lang="en-US" sz="2400" dirty="0">
                <a:latin typeface="Arial" panose="020B0604020202020204" pitchFamily="34" charset="0"/>
                <a:cs typeface="Arial" panose="020B0604020202020204" pitchFamily="34" charset="0"/>
              </a:rPr>
              <a:t> day)</a:t>
            </a:r>
          </a:p>
          <a:p>
            <a:r>
              <a:rPr lang="en-US" sz="2400" dirty="0">
                <a:latin typeface="Arial" panose="020B0604020202020204" pitchFamily="34" charset="0"/>
                <a:cs typeface="Arial" panose="020B0604020202020204" pitchFamily="34" charset="0"/>
              </a:rPr>
              <a:t>Overpayment due to no notice to VA of incarceration</a:t>
            </a:r>
          </a:p>
          <a:p>
            <a:r>
              <a:rPr lang="en-US" sz="2400" dirty="0">
                <a:latin typeface="Arial" panose="020B0604020202020204" pitchFamily="34" charset="0"/>
                <a:cs typeface="Arial" panose="020B0604020202020204" pitchFamily="34" charset="0"/>
              </a:rPr>
              <a:t>Apportionment denied </a:t>
            </a:r>
          </a:p>
          <a:p>
            <a:endParaRPr lang="en-US" sz="2400" dirty="0"/>
          </a:p>
          <a:p>
            <a:pPr marL="457200" lvl="1" indent="0" algn="ctr">
              <a:buNone/>
            </a:pPr>
            <a:r>
              <a:rPr lang="en-US" dirty="0">
                <a:solidFill>
                  <a:srgbClr val="FF0000"/>
                </a:solidFill>
                <a:latin typeface="Arial" panose="020B0604020202020204" pitchFamily="34" charset="0"/>
                <a:cs typeface="Arial" panose="020B0604020202020204" pitchFamily="34" charset="0"/>
              </a:rPr>
              <a:t>What other actions or circumstances may cause a need for appeal with an incarcerated beneficiary</a:t>
            </a:r>
            <a:r>
              <a:rPr lang="en-US" dirty="0">
                <a:solidFill>
                  <a:srgbClr val="FF0000"/>
                </a:solidFill>
              </a:rPr>
              <a:t>?</a:t>
            </a:r>
            <a:endParaRPr lang="en-US" dirty="0">
              <a:solidFill>
                <a:srgbClr val="FF0000"/>
              </a:solidFill>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91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Appeal Considerations</a:t>
            </a:r>
          </a:p>
        </p:txBody>
      </p:sp>
      <p:sp>
        <p:nvSpPr>
          <p:cNvPr id="2" name="Content Placeholder 1"/>
          <p:cNvSpPr>
            <a:spLocks noGrp="1"/>
          </p:cNvSpPr>
          <p:nvPr>
            <p:ph idx="1"/>
          </p:nvPr>
        </p:nvSpPr>
        <p:spPr>
          <a:xfrm>
            <a:off x="480203" y="2286921"/>
            <a:ext cx="11231593" cy="3681638"/>
          </a:xfrm>
        </p:spPr>
        <p:txBody>
          <a:bodyPr vert="horz" lIns="91440" tIns="45720" rIns="91440" bIns="45720" rtlCol="0">
            <a:normAutofit/>
          </a:bodyPr>
          <a:lstStyle/>
          <a:p>
            <a:r>
              <a:rPr lang="en-US" sz="2400" dirty="0">
                <a:latin typeface="Arial" panose="020B0604020202020204" pitchFamily="34" charset="0"/>
                <a:cs typeface="Arial" panose="020B0604020202020204" pitchFamily="34" charset="0"/>
              </a:rPr>
              <a:t>All appeal lanes are available to incarcerated or justice involved beneficiaries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Communication with the incarcerated individual will be limited or restricted</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Establishment of 3</a:t>
            </a:r>
            <a:r>
              <a:rPr lang="en-US" sz="2400" baseline="30000" dirty="0">
                <a:latin typeface="Arial" panose="020B0604020202020204" pitchFamily="34" charset="0"/>
                <a:cs typeface="Arial" panose="020B0604020202020204" pitchFamily="34" charset="0"/>
              </a:rPr>
              <a:t>rd</a:t>
            </a:r>
            <a:r>
              <a:rPr lang="en-US" sz="2400" dirty="0">
                <a:latin typeface="Arial" panose="020B0604020202020204" pitchFamily="34" charset="0"/>
                <a:cs typeface="Arial" panose="020B0604020202020204" pitchFamily="34" charset="0"/>
              </a:rPr>
              <a:t> party consent may be beneficial</a:t>
            </a:r>
          </a:p>
          <a:p>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233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62310" y="2148898"/>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descr="A light bulb with a question mark&#10;&#10;Description automatically generated">
            <a:extLst>
              <a:ext uri="{FF2B5EF4-FFF2-40B4-BE49-F238E27FC236}">
                <a16:creationId xmlns:a16="http://schemas.microsoft.com/office/drawing/2014/main" id="{7C352396-C1DB-71F2-469C-35C31BFED3A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254711" y="2095524"/>
            <a:ext cx="5682578" cy="3788385"/>
          </a:xfrm>
          <a:prstGeom prst="rect">
            <a:avLst/>
          </a:prstGeom>
        </p:spPr>
      </p:pic>
    </p:spTree>
    <p:extLst>
      <p:ext uri="{BB962C8B-B14F-4D97-AF65-F5344CB8AC3E}">
        <p14:creationId xmlns:p14="http://schemas.microsoft.com/office/powerpoint/2010/main" val="237838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2243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endParaRPr lang="en-US"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463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VA Definition</a:t>
            </a:r>
          </a:p>
        </p:txBody>
      </p:sp>
      <p:sp>
        <p:nvSpPr>
          <p:cNvPr id="2" name="Content Placeholder 1"/>
          <p:cNvSpPr>
            <a:spLocks noGrp="1"/>
          </p:cNvSpPr>
          <p:nvPr>
            <p:ph idx="1"/>
          </p:nvPr>
        </p:nvSpPr>
        <p:spPr>
          <a:xfrm>
            <a:off x="411192" y="1588181"/>
            <a:ext cx="11369616" cy="3681638"/>
          </a:xfrm>
        </p:spPr>
        <p:txBody>
          <a:bodyPr vert="horz" lIns="91440" tIns="45720" rIns="91440" bIns="45720" rtlCol="0">
            <a:normAutofit/>
          </a:bodyPr>
          <a:lstStyle/>
          <a:p>
            <a:pPr marL="0" indent="0">
              <a:buNone/>
            </a:pPr>
            <a:r>
              <a:rPr lang="en-US" dirty="0">
                <a:latin typeface="Arial" panose="020B0604020202020204" pitchFamily="34" charset="0"/>
                <a:cs typeface="Arial" panose="020B0604020202020204" pitchFamily="34" charset="0"/>
              </a:rPr>
              <a:t>Incarceration for Department of Affairs (VA) purposes the Term incarceration: </a:t>
            </a:r>
          </a:p>
          <a:p>
            <a:pPr marL="0" indent="0">
              <a:buNone/>
            </a:pPr>
            <a:endParaRPr lang="en-US"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Refers to the confinement of an individual in a penal institution, even though the individual may be allowed outside the institution temporarily on furlough or for medical treatment, and includes confinement at any of the following, as long as confinement is pursuant to a criminal sentence: medical facility or mental institution, or other locations, such as work camps, forestry camps, or boot camps.</a:t>
            </a:r>
          </a:p>
          <a:p>
            <a:endParaRPr lang="en-US" sz="2400" dirty="0">
              <a:latin typeface="+mn-lt"/>
              <a:cs typeface="+mn-cs"/>
            </a:endParaRPr>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6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Regulation</a:t>
            </a:r>
          </a:p>
        </p:txBody>
      </p:sp>
      <p:sp>
        <p:nvSpPr>
          <p:cNvPr id="2" name="Content Placeholder 1"/>
          <p:cNvSpPr>
            <a:spLocks noGrp="1"/>
          </p:cNvSpPr>
          <p:nvPr>
            <p:ph idx="1"/>
          </p:nvPr>
        </p:nvSpPr>
        <p:spPr>
          <a:xfrm>
            <a:off x="396815" y="1588180"/>
            <a:ext cx="11231593" cy="4864377"/>
          </a:xfrm>
        </p:spPr>
        <p:txBody>
          <a:bodyPr vert="horz" lIns="91440" tIns="45720" rIns="91440" bIns="45720" rtlCol="0">
            <a:normAutofit lnSpcReduction="10000"/>
          </a:bodyPr>
          <a:lstStyle/>
          <a:p>
            <a:endParaRPr lang="en-US" sz="2400" dirty="0"/>
          </a:p>
          <a:p>
            <a:r>
              <a:rPr lang="en-US" sz="24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38 CFR 3.665</a:t>
            </a:r>
            <a:r>
              <a:rPr lang="en-US" sz="2400" kern="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kern="0" dirty="0">
                <a:effectLst/>
                <a:latin typeface="Arial" panose="020B0604020202020204" pitchFamily="34" charset="0"/>
                <a:ea typeface="Times New Roman" panose="02020603050405020304" pitchFamily="18" charset="0"/>
                <a:cs typeface="Arial" panose="020B0604020202020204" pitchFamily="34" charset="0"/>
              </a:rPr>
              <a:t>requires the reduction of a beneficiary’s disability compensation or Dependency and Indemnity Compensation (DIC) when the beneficiary is incarcerated more than 60 days following conviction of a felony.</a:t>
            </a:r>
          </a:p>
          <a:p>
            <a:endParaRPr lang="en-US" sz="2400" kern="0" dirty="0">
              <a:latin typeface="Arial" panose="020B0604020202020204" pitchFamily="34" charset="0"/>
              <a:cs typeface="Arial" panose="020B0604020202020204" pitchFamily="34" charset="0"/>
            </a:endParaRPr>
          </a:p>
          <a:p>
            <a:r>
              <a:rPr lang="en-US" sz="2400" dirty="0">
                <a:solidFill>
                  <a:srgbClr val="FF0000"/>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38 CFR 3.666</a:t>
            </a:r>
            <a:r>
              <a:rPr lang="en-US" sz="2400" dirty="0">
                <a:solidFill>
                  <a:srgbClr val="FF0000"/>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requires the </a:t>
            </a:r>
            <a:r>
              <a:rPr lang="en-US" sz="2400" i="1" u="sng" dirty="0">
                <a:effectLst/>
                <a:latin typeface="Arial" panose="020B0604020202020204" pitchFamily="34" charset="0"/>
                <a:cs typeface="Arial" panose="020B0604020202020204" pitchFamily="34" charset="0"/>
              </a:rPr>
              <a:t>discontinuance</a:t>
            </a:r>
            <a:r>
              <a:rPr lang="en-US" sz="2400" dirty="0">
                <a:effectLst/>
                <a:latin typeface="Arial" panose="020B0604020202020204" pitchFamily="34" charset="0"/>
                <a:cs typeface="Arial" panose="020B0604020202020204" pitchFamily="34" charset="0"/>
              </a:rPr>
              <a:t> of a beneficiary’s </a:t>
            </a:r>
            <a:r>
              <a:rPr lang="en-US" sz="2400" i="1" dirty="0">
                <a:effectLst/>
                <a:latin typeface="Arial" panose="020B0604020202020204" pitchFamily="34" charset="0"/>
                <a:cs typeface="Arial" panose="020B0604020202020204" pitchFamily="34" charset="0"/>
              </a:rPr>
              <a:t>pension</a:t>
            </a:r>
            <a:r>
              <a:rPr lang="en-US" sz="2400" dirty="0">
                <a:effectLst/>
                <a:latin typeface="Arial" panose="020B0604020202020204" pitchFamily="34" charset="0"/>
                <a:cs typeface="Arial" panose="020B0604020202020204" pitchFamily="34" charset="0"/>
              </a:rPr>
              <a:t> when the beneficiary is incarcerated more than 60 days following conviction of a </a:t>
            </a:r>
            <a:r>
              <a:rPr lang="en-US" sz="2400" i="1" dirty="0">
                <a:effectLst/>
                <a:latin typeface="Arial" panose="020B0604020202020204" pitchFamily="34" charset="0"/>
                <a:cs typeface="Arial" panose="020B0604020202020204" pitchFamily="34" charset="0"/>
              </a:rPr>
              <a:t>felony or misdemeanor</a:t>
            </a:r>
            <a:r>
              <a:rPr lang="en-US" sz="2400" dirty="0">
                <a:effectLst/>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u="sng" dirty="0">
                <a:solidFill>
                  <a:srgbClr val="FF0000"/>
                </a:solidFill>
                <a:effectLst/>
                <a:latin typeface="Arial" panose="020B0604020202020204" pitchFamily="34" charset="0"/>
                <a:cs typeface="Arial" panose="020B0604020202020204" pitchFamily="34" charset="0"/>
              </a:rPr>
              <a:t>38 CFR 3.666</a:t>
            </a:r>
            <a:r>
              <a:rPr lang="en-US" sz="2400" dirty="0">
                <a:solidFill>
                  <a:srgbClr val="FF0000"/>
                </a:solidFill>
                <a:effectLst/>
                <a:latin typeface="Arial" panose="020B0604020202020204" pitchFamily="34" charset="0"/>
                <a:cs typeface="Arial" panose="020B0604020202020204" pitchFamily="34" charset="0"/>
              </a:rPr>
              <a:t> </a:t>
            </a:r>
            <a:r>
              <a:rPr lang="en-US" sz="2400" dirty="0">
                <a:effectLst/>
                <a:latin typeface="Arial" panose="020B0604020202020204" pitchFamily="34" charset="0"/>
                <a:cs typeface="Arial" panose="020B0604020202020204" pitchFamily="34" charset="0"/>
              </a:rPr>
              <a:t>requires the removal of an incarcerated dependent from a beneficiary’s award if the beneficiary receives pension.  There is no such requirement, however, if the beneficiary is a Veteran receiving disability compensation, or surviving spouse receiving DIC</a:t>
            </a:r>
          </a:p>
          <a:p>
            <a:endParaRPr lang="en-US" sz="2400" dirty="0">
              <a:effectLst/>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effectLst/>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573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501649"/>
            <a:ext cx="6096000" cy="723000"/>
          </a:xfrm>
        </p:spPr>
        <p:txBody>
          <a:bodyPr vert="horz" lIns="91440" tIns="45720" rIns="91440" bIns="45720" rtlCol="0" anchor="ctr">
            <a:normAutofit/>
          </a:bodyPr>
          <a:lstStyle/>
          <a:p>
            <a:r>
              <a:rPr lang="en-US" dirty="0">
                <a:latin typeface="Arial" panose="020B0604020202020204" pitchFamily="34" charset="0"/>
                <a:cs typeface="Arial" panose="020B0604020202020204" pitchFamily="34" charset="0"/>
              </a:rPr>
              <a:t>Exceptions</a:t>
            </a:r>
          </a:p>
        </p:txBody>
      </p:sp>
      <p:sp>
        <p:nvSpPr>
          <p:cNvPr id="2" name="Content Placeholder 1"/>
          <p:cNvSpPr>
            <a:spLocks noGrp="1"/>
          </p:cNvSpPr>
          <p:nvPr>
            <p:ph idx="1"/>
          </p:nvPr>
        </p:nvSpPr>
        <p:spPr>
          <a:xfrm>
            <a:off x="480203" y="1838437"/>
            <a:ext cx="11231593" cy="4700476"/>
          </a:xfrm>
        </p:spPr>
        <p:txBody>
          <a:bodyPr vert="horz" lIns="91440" tIns="45720" rIns="91440" bIns="45720" rtlCol="0">
            <a:normAutofit/>
          </a:bodyPr>
          <a:lstStyle/>
          <a:p>
            <a:r>
              <a:rPr lang="en-US" sz="2400" dirty="0">
                <a:latin typeface="Arial" panose="020B0604020202020204" pitchFamily="34" charset="0"/>
                <a:cs typeface="Arial" panose="020B0604020202020204" pitchFamily="34" charset="0"/>
              </a:rPr>
              <a:t>Do not reduce or discontinue benefits for any period during which the Individual in question is:</a:t>
            </a:r>
          </a:p>
          <a:p>
            <a:pPr lvl="1"/>
            <a:r>
              <a:rPr lang="en-US" sz="2000" dirty="0">
                <a:latin typeface="Arial" panose="020B0604020202020204" pitchFamily="34" charset="0"/>
                <a:cs typeface="Arial" panose="020B0604020202020204" pitchFamily="34" charset="0"/>
              </a:rPr>
              <a:t>Participating in a work release program</a:t>
            </a:r>
          </a:p>
          <a:p>
            <a:pPr lvl="1"/>
            <a:r>
              <a:rPr lang="en-US" sz="2000" dirty="0">
                <a:latin typeface="Arial" panose="020B0604020202020204" pitchFamily="34" charset="0"/>
                <a:cs typeface="Arial" panose="020B0604020202020204" pitchFamily="34" charset="0"/>
              </a:rPr>
              <a:t>Under community control</a:t>
            </a:r>
          </a:p>
          <a:p>
            <a:pPr lvl="1"/>
            <a:r>
              <a:rPr lang="en-US" sz="2000" dirty="0">
                <a:latin typeface="Arial" panose="020B0604020202020204" pitchFamily="34" charset="0"/>
                <a:cs typeface="Arial" panose="020B0604020202020204" pitchFamily="34" charset="0"/>
              </a:rPr>
              <a:t>Incarcerated in a foreign penal institution </a:t>
            </a:r>
          </a:p>
          <a:p>
            <a:pPr lvl="1"/>
            <a:endParaRPr lang="en-US" sz="2000" dirty="0"/>
          </a:p>
          <a:p>
            <a:r>
              <a:rPr lang="en-US" sz="2400" dirty="0">
                <a:latin typeface="Arial" panose="020B0604020202020204" pitchFamily="34" charset="0"/>
                <a:cs typeface="Arial" panose="020B0604020202020204" pitchFamily="34" charset="0"/>
              </a:rPr>
              <a:t>Do not reduce or discontinue benefits for any period during which the individual in question is residing in a:</a:t>
            </a:r>
          </a:p>
          <a:p>
            <a:pPr lvl="1"/>
            <a:r>
              <a:rPr lang="en-US" sz="2000" dirty="0">
                <a:latin typeface="Arial" panose="020B0604020202020204" pitchFamily="34" charset="0"/>
                <a:cs typeface="Arial" panose="020B0604020202020204" pitchFamily="34" charset="0"/>
              </a:rPr>
              <a:t>Halfway house</a:t>
            </a:r>
          </a:p>
          <a:p>
            <a:pPr lvl="1"/>
            <a:r>
              <a:rPr lang="en-US" sz="2000" dirty="0">
                <a:latin typeface="Arial" panose="020B0604020202020204" pitchFamily="34" charset="0"/>
                <a:cs typeface="Arial" panose="020B0604020202020204" pitchFamily="34" charset="0"/>
              </a:rPr>
              <a:t>Residential re-entry center</a:t>
            </a:r>
          </a:p>
          <a:p>
            <a:pPr lvl="1"/>
            <a:r>
              <a:rPr lang="en-US" sz="2000" dirty="0">
                <a:latin typeface="Arial" panose="020B0604020202020204" pitchFamily="34" charset="0"/>
                <a:cs typeface="Arial" panose="020B0604020202020204" pitchFamily="34" charset="0"/>
              </a:rPr>
              <a:t>Civil commitment center</a:t>
            </a:r>
          </a:p>
          <a:p>
            <a:pPr marL="457200" lvl="1" indent="0">
              <a:buNone/>
            </a:pPr>
            <a:endParaRPr lang="en-US" sz="20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54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 y="501649"/>
            <a:ext cx="6883879" cy="723000"/>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a:t>
            </a:r>
          </a:p>
        </p:txBody>
      </p:sp>
      <p:sp>
        <p:nvSpPr>
          <p:cNvPr id="2" name="Content Placeholder 1"/>
          <p:cNvSpPr>
            <a:spLocks noGrp="1"/>
          </p:cNvSpPr>
          <p:nvPr>
            <p:ph idx="1"/>
          </p:nvPr>
        </p:nvSpPr>
        <p:spPr>
          <a:xfrm>
            <a:off x="480203" y="2269668"/>
            <a:ext cx="11231593" cy="3681638"/>
          </a:xfrm>
        </p:spPr>
        <p:txBody>
          <a:bodyPr vert="horz" lIns="91440" tIns="45720" rIns="91440" bIns="45720" rtlCol="0">
            <a:normAutofit/>
          </a:bodyPr>
          <a:lstStyle/>
          <a:p>
            <a:endParaRPr lang="en-US" sz="2400" dirty="0"/>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WHAT HAPPENS TO THEIR COMPESATION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WHEN A VETERAN BECOMES INCARCERATED?</a:t>
            </a:r>
          </a:p>
          <a:p>
            <a:pPr marL="0" indent="0">
              <a:buNone/>
            </a:pPr>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A02272F0-4A65-BFAF-F613-4C25B61105D2}"/>
              </a:ext>
            </a:extLst>
          </p:cNvPr>
          <p:cNvSpPr>
            <a:spLocks noGrp="1"/>
          </p:cNvSpPr>
          <p:nvPr>
            <p:ph type="title"/>
          </p:nvPr>
        </p:nvSpPr>
        <p:spPr>
          <a:xfrm>
            <a:off x="-1" y="501650"/>
            <a:ext cx="6927011" cy="72231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a:t>
            </a:r>
          </a:p>
        </p:txBody>
      </p:sp>
      <p:sp>
        <p:nvSpPr>
          <p:cNvPr id="6" name="TextBox 5">
            <a:extLst>
              <a:ext uri="{FF2B5EF4-FFF2-40B4-BE49-F238E27FC236}">
                <a16:creationId xmlns:a16="http://schemas.microsoft.com/office/drawing/2014/main" id="{B5E1DC2F-01DB-5906-8076-E0726EF3DB31}"/>
              </a:ext>
            </a:extLst>
          </p:cNvPr>
          <p:cNvSpPr txBox="1"/>
          <p:nvPr/>
        </p:nvSpPr>
        <p:spPr>
          <a:xfrm>
            <a:off x="819510" y="2310495"/>
            <a:ext cx="991175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VA can pay certain benefits to veterans who are incarcerated in a Federal, State, or local institution but the amount depends on the type of benefit and the reason.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VA disability compensation payments are reduced if a veteran Is convicted of a felony and given a prison term for more than 60 days.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solidFill>
                  <a:schemeClr val="tx1">
                    <a:alpha val="80000"/>
                  </a:schemeClr>
                </a:solidFill>
                <a:latin typeface="Arial" panose="020B0604020202020204" pitchFamily="34" charset="0"/>
                <a:cs typeface="Arial" panose="020B0604020202020204" pitchFamily="34" charset="0"/>
              </a:rPr>
              <a:t>How much is  a veteran entitled to while incarcerated?</a:t>
            </a:r>
          </a:p>
          <a:p>
            <a:pPr algn="ct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1188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itle 3">
            <a:extLst>
              <a:ext uri="{FF2B5EF4-FFF2-40B4-BE49-F238E27FC236}">
                <a16:creationId xmlns:a16="http://schemas.microsoft.com/office/drawing/2014/main" id="{D0E0EAFB-EFF7-35EF-6A10-48D6AC471B33}"/>
              </a:ext>
            </a:extLst>
          </p:cNvPr>
          <p:cNvSpPr>
            <a:spLocks noGrp="1"/>
          </p:cNvSpPr>
          <p:nvPr>
            <p:ph type="title"/>
          </p:nvPr>
        </p:nvSpPr>
        <p:spPr>
          <a:xfrm>
            <a:off x="-1" y="501650"/>
            <a:ext cx="6927011" cy="72231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a:t>
            </a:r>
          </a:p>
        </p:txBody>
      </p:sp>
      <p:pic>
        <p:nvPicPr>
          <p:cNvPr id="7" name="Picture 6" descr="A hand writing on a blackboard&#10;&#10;Description automatically generated">
            <a:extLst>
              <a:ext uri="{FF2B5EF4-FFF2-40B4-BE49-F238E27FC236}">
                <a16:creationId xmlns:a16="http://schemas.microsoft.com/office/drawing/2014/main" id="{BAC002E4-D3D0-901D-C68E-F42CE04161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522" b="3034"/>
          <a:stretch/>
        </p:blipFill>
        <p:spPr>
          <a:xfrm>
            <a:off x="2623745" y="1536144"/>
            <a:ext cx="6777732" cy="3733675"/>
          </a:xfrm>
          <a:prstGeom prst="rect">
            <a:avLst/>
          </a:prstGeom>
          <a:effectLst/>
        </p:spPr>
      </p:pic>
      <p:sp>
        <p:nvSpPr>
          <p:cNvPr id="8" name="TextBox 7">
            <a:extLst>
              <a:ext uri="{FF2B5EF4-FFF2-40B4-BE49-F238E27FC236}">
                <a16:creationId xmlns:a16="http://schemas.microsoft.com/office/drawing/2014/main" id="{6D9C9A41-5499-809A-27D8-FD651B592E73}"/>
              </a:ext>
            </a:extLst>
          </p:cNvPr>
          <p:cNvSpPr txBox="1"/>
          <p:nvPr/>
        </p:nvSpPr>
        <p:spPr>
          <a:xfrm>
            <a:off x="552092" y="5465116"/>
            <a:ext cx="11076316" cy="654421"/>
          </a:xfrm>
          <a:prstGeom prst="rect">
            <a:avLst/>
          </a:prstGeom>
          <a:noFill/>
        </p:spPr>
        <p:txBody>
          <a:bodyPr vert="horz" lIns="91440" tIns="45720" rIns="91440" bIns="45720" rtlCol="0" anchor="b">
            <a:noAutofit/>
          </a:bodyPr>
          <a:lstStyle/>
          <a:p>
            <a:pPr algn="ctr">
              <a:lnSpc>
                <a:spcPct val="90000"/>
              </a:lnSpc>
              <a:spcBef>
                <a:spcPct val="0"/>
              </a:spcBef>
              <a:spcAft>
                <a:spcPts val="600"/>
              </a:spcAft>
            </a:pPr>
            <a:r>
              <a:rPr lang="en-US" sz="2400" dirty="0">
                <a:latin typeface="Arial" panose="020B0604020202020204" pitchFamily="34" charset="0"/>
                <a:ea typeface="+mj-ea"/>
                <a:cs typeface="Arial" panose="020B0604020202020204" pitchFamily="34" charset="0"/>
              </a:rPr>
              <a:t>A veteran rated at 20 percent or more will receive the 10 percent disability rate.</a:t>
            </a:r>
          </a:p>
        </p:txBody>
      </p:sp>
    </p:spTree>
    <p:extLst>
      <p:ext uri="{BB962C8B-B14F-4D97-AF65-F5344CB8AC3E}">
        <p14:creationId xmlns:p14="http://schemas.microsoft.com/office/powerpoint/2010/main" val="358994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96815" y="1588181"/>
            <a:ext cx="11231593" cy="3681638"/>
          </a:xfrm>
        </p:spPr>
        <p:txBody>
          <a:bodyPr vert="horz" lIns="91440" tIns="45720" rIns="91440" bIns="45720" rtlCol="0">
            <a:normAutofit/>
          </a:bodyPr>
          <a:lstStyle/>
          <a:p>
            <a:endParaRPr lang="en-US" sz="2400" dirty="0"/>
          </a:p>
          <a:p>
            <a:endParaRPr lang="en-US" sz="2400" dirty="0">
              <a:latin typeface="+mn-lt"/>
              <a:cs typeface="+mn-cs"/>
            </a:endParaRPr>
          </a:p>
        </p:txBody>
      </p:sp>
      <p:sp>
        <p:nvSpPr>
          <p:cNvPr id="3" name="Slide Number Placeholder 2"/>
          <p:cNvSpPr>
            <a:spLocks noGrp="1"/>
          </p:cNvSpPr>
          <p:nvPr>
            <p:ph type="sldNum" sz="quarter" idx="12"/>
          </p:nvPr>
        </p:nvSpPr>
        <p:spPr>
          <a:xfrm>
            <a:off x="7981950" y="6356351"/>
            <a:ext cx="20574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2FB73DA-5FDE-45B5-BAA4-C61223CC44F6}"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3E249BA-6CCD-2909-163F-629AB9EA6165}"/>
              </a:ext>
            </a:extLst>
          </p:cNvPr>
          <p:cNvSpPr>
            <a:spLocks noGrp="1"/>
          </p:cNvSpPr>
          <p:nvPr>
            <p:ph type="title"/>
          </p:nvPr>
        </p:nvSpPr>
        <p:spPr>
          <a:xfrm>
            <a:off x="-1" y="501650"/>
            <a:ext cx="6927011" cy="722313"/>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Benefits during Incarceration</a:t>
            </a:r>
          </a:p>
        </p:txBody>
      </p:sp>
      <p:sp>
        <p:nvSpPr>
          <p:cNvPr id="6" name="TextBox 5">
            <a:extLst>
              <a:ext uri="{FF2B5EF4-FFF2-40B4-BE49-F238E27FC236}">
                <a16:creationId xmlns:a16="http://schemas.microsoft.com/office/drawing/2014/main" id="{759001A9-5E70-B0E3-5C6C-1E4A68E57BBB}"/>
              </a:ext>
            </a:extLst>
          </p:cNvPr>
          <p:cNvSpPr txBox="1"/>
          <p:nvPr/>
        </p:nvSpPr>
        <p:spPr>
          <a:xfrm>
            <a:off x="221412" y="3216634"/>
            <a:ext cx="10852030" cy="978729"/>
          </a:xfrm>
          <a:prstGeom prst="rect">
            <a:avLst/>
          </a:prstGeom>
          <a:noFill/>
        </p:spPr>
        <p:txBody>
          <a:bodyPr wrap="square" rtlCol="0">
            <a:spAutoFit/>
          </a:bodyPr>
          <a:lstStyle/>
          <a:p>
            <a:pPr algn="ctr">
              <a:lnSpc>
                <a:spcPct val="90000"/>
              </a:lnSpc>
              <a:spcBef>
                <a:spcPct val="0"/>
              </a:spcBef>
              <a:spcAft>
                <a:spcPts val="600"/>
              </a:spcAft>
            </a:pPr>
            <a:r>
              <a:rPr lang="en-US" sz="3200" dirty="0">
                <a:solidFill>
                  <a:srgbClr val="FF0000"/>
                </a:solidFill>
                <a:latin typeface="Arial" panose="020B0604020202020204" pitchFamily="34" charset="0"/>
                <a:ea typeface="+mj-ea"/>
                <a:cs typeface="Arial" panose="020B0604020202020204" pitchFamily="34" charset="0"/>
              </a:rPr>
              <a:t>A veteran who is rated at 10 percent will receive how much?</a:t>
            </a:r>
          </a:p>
        </p:txBody>
      </p:sp>
    </p:spTree>
    <p:extLst>
      <p:ext uri="{BB962C8B-B14F-4D97-AF65-F5344CB8AC3E}">
        <p14:creationId xmlns:p14="http://schemas.microsoft.com/office/powerpoint/2010/main" val="3646633615"/>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447</TotalTime>
  <Words>1170</Words>
  <Application>Microsoft Office PowerPoint</Application>
  <PresentationFormat>Widescreen</PresentationFormat>
  <Paragraphs>199</Paragraphs>
  <Slides>24</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Aptos</vt:lpstr>
      <vt:lpstr>Arial</vt:lpstr>
      <vt:lpstr>Calibri</vt:lpstr>
      <vt:lpstr>Calibri Light</vt:lpstr>
      <vt:lpstr>Google Sans</vt:lpstr>
      <vt:lpstr>Times New Roman</vt:lpstr>
      <vt:lpstr>Office 2013 - 2022 Theme</vt:lpstr>
      <vt:lpstr>1_Office 2013 - 2022 Theme</vt:lpstr>
      <vt:lpstr>PowerPoint Presentation</vt:lpstr>
      <vt:lpstr>What will be covered</vt:lpstr>
      <vt:lpstr>VA Definition</vt:lpstr>
      <vt:lpstr>Regulation</vt:lpstr>
      <vt:lpstr>Exceptions</vt:lpstr>
      <vt:lpstr>Benefits during Incarceration</vt:lpstr>
      <vt:lpstr>Benefits during Incarceration</vt:lpstr>
      <vt:lpstr>Benefits during Incarceration</vt:lpstr>
      <vt:lpstr>Benefits during Incarceration</vt:lpstr>
      <vt:lpstr>Benefits during Incarceration</vt:lpstr>
      <vt:lpstr>Benefits during Incarceration (SMC)</vt:lpstr>
      <vt:lpstr>Incarceration Calculation</vt:lpstr>
      <vt:lpstr>Regaining Benefits</vt:lpstr>
      <vt:lpstr>Regaining Benefits </vt:lpstr>
      <vt:lpstr>Regaining Benefits </vt:lpstr>
      <vt:lpstr>Apportionment to Dependents</vt:lpstr>
      <vt:lpstr>Apportionment to Dependents </vt:lpstr>
      <vt:lpstr>Apportionment to Dependents  </vt:lpstr>
      <vt:lpstr>General Apportionment Rules</vt:lpstr>
      <vt:lpstr>What may trigger an appeal  </vt:lpstr>
      <vt:lpstr>Appeal Considerations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Garrison</dc:creator>
  <cp:lastModifiedBy>Keith Garrison</cp:lastModifiedBy>
  <cp:revision>12</cp:revision>
  <dcterms:created xsi:type="dcterms:W3CDTF">2024-04-09T13:07:41Z</dcterms:created>
  <dcterms:modified xsi:type="dcterms:W3CDTF">2024-09-10T18:59:20Z</dcterms:modified>
</cp:coreProperties>
</file>