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65"/>
  </p:notesMasterIdLst>
  <p:sldIdLst>
    <p:sldId id="256" r:id="rId4"/>
    <p:sldId id="264" r:id="rId5"/>
    <p:sldId id="266" r:id="rId6"/>
    <p:sldId id="443" r:id="rId7"/>
    <p:sldId id="444" r:id="rId8"/>
    <p:sldId id="445" r:id="rId9"/>
    <p:sldId id="451" r:id="rId10"/>
    <p:sldId id="446" r:id="rId11"/>
    <p:sldId id="447" r:id="rId12"/>
    <p:sldId id="448" r:id="rId13"/>
    <p:sldId id="449" r:id="rId14"/>
    <p:sldId id="513" r:id="rId15"/>
    <p:sldId id="269" r:id="rId16"/>
    <p:sldId id="524" r:id="rId17"/>
    <p:sldId id="522" r:id="rId18"/>
    <p:sldId id="525" r:id="rId19"/>
    <p:sldId id="523" r:id="rId20"/>
    <p:sldId id="462" r:id="rId21"/>
    <p:sldId id="463" r:id="rId22"/>
    <p:sldId id="527" r:id="rId23"/>
    <p:sldId id="526" r:id="rId24"/>
    <p:sldId id="461" r:id="rId25"/>
    <p:sldId id="464" r:id="rId26"/>
    <p:sldId id="466" r:id="rId27"/>
    <p:sldId id="467" r:id="rId28"/>
    <p:sldId id="409" r:id="rId29"/>
    <p:sldId id="410" r:id="rId30"/>
    <p:sldId id="350" r:id="rId31"/>
    <p:sldId id="425" r:id="rId32"/>
    <p:sldId id="427" r:id="rId33"/>
    <p:sldId id="432" r:id="rId34"/>
    <p:sldId id="433" r:id="rId35"/>
    <p:sldId id="434" r:id="rId36"/>
    <p:sldId id="360" r:id="rId37"/>
    <p:sldId id="291" r:id="rId38"/>
    <p:sldId id="529" r:id="rId39"/>
    <p:sldId id="476" r:id="rId40"/>
    <p:sldId id="405" r:id="rId41"/>
    <p:sldId id="531" r:id="rId42"/>
    <p:sldId id="423" r:id="rId43"/>
    <p:sldId id="424" r:id="rId44"/>
    <p:sldId id="428" r:id="rId45"/>
    <p:sldId id="484" r:id="rId46"/>
    <p:sldId id="485" r:id="rId47"/>
    <p:sldId id="429" r:id="rId48"/>
    <p:sldId id="430" r:id="rId49"/>
    <p:sldId id="486" r:id="rId50"/>
    <p:sldId id="511" r:id="rId51"/>
    <p:sldId id="431" r:id="rId52"/>
    <p:sldId id="492" r:id="rId53"/>
    <p:sldId id="436" r:id="rId54"/>
    <p:sldId id="437" r:id="rId55"/>
    <p:sldId id="401" r:id="rId56"/>
    <p:sldId id="532" r:id="rId57"/>
    <p:sldId id="509" r:id="rId58"/>
    <p:sldId id="507" r:id="rId59"/>
    <p:sldId id="516" r:id="rId60"/>
    <p:sldId id="332" r:id="rId61"/>
    <p:sldId id="337" r:id="rId62"/>
    <p:sldId id="512" r:id="rId63"/>
    <p:sldId id="26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6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9/11/2024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37</a:t>
            </a:fld>
            <a:endParaRPr lang="en-US" dirty="0"/>
          </a:p>
        </p:txBody>
      </p:sp>
    </p:spTree>
    <p:extLst>
      <p:ext uri="{BB962C8B-B14F-4D97-AF65-F5344CB8AC3E}">
        <p14:creationId xmlns:p14="http://schemas.microsoft.com/office/powerpoint/2010/main" val="86317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38</a:t>
            </a:fld>
            <a:endParaRPr lang="en-US" dirty="0"/>
          </a:p>
        </p:txBody>
      </p:sp>
    </p:spTree>
    <p:extLst>
      <p:ext uri="{BB962C8B-B14F-4D97-AF65-F5344CB8AC3E}">
        <p14:creationId xmlns:p14="http://schemas.microsoft.com/office/powerpoint/2010/main" val="472691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F17A95-404D-483A-871D-D9773D574415}" type="slidenum">
              <a:rPr lang="en-US" smtClean="0"/>
              <a:t>53</a:t>
            </a:fld>
            <a:endParaRPr lang="en-US" dirty="0"/>
          </a:p>
        </p:txBody>
      </p:sp>
    </p:spTree>
    <p:extLst>
      <p:ext uri="{BB962C8B-B14F-4D97-AF65-F5344CB8AC3E}">
        <p14:creationId xmlns:p14="http://schemas.microsoft.com/office/powerpoint/2010/main" val="114089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218473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62144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246842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3471523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816045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99981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386932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57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97563354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427527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03305941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3073945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533203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1632968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83290146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36414513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9214209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42740035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2309097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9829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795019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90542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97629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8332782"/>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B8F65D11-F054-1ACB-4222-B257E63903D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785CF4BB-52FB-9B8D-6BCB-FF711FC213C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BF2B26F9-AA6E-A4A1-4C6E-57906E54B2F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067692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8962EA5C-4F1D-4012-7178-411A8EE51DD5}"/>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7">
            <a:extLst>
              <a:ext uri="{FF2B5EF4-FFF2-40B4-BE49-F238E27FC236}">
                <a16:creationId xmlns:a16="http://schemas.microsoft.com/office/drawing/2014/main" id="{A9B21A4F-A4B0-4156-62AE-58345A14288C}"/>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EA6224A-B0CC-EDDA-45C1-AA09197A7B0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22035444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publichealth.va.gov/" TargetMode="External"/><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health.va.gov/exposures/radiation/index.asp" TargetMode="External"/><Relationship Id="rId2" Type="http://schemas.openxmlformats.org/officeDocument/2006/relationships/hyperlink" Target="https://www.publichealth.va.gov/exposures/categories/chemicals.asp" TargetMode="External"/><Relationship Id="rId1" Type="http://schemas.openxmlformats.org/officeDocument/2006/relationships/slideLayout" Target="../slideLayouts/slideLayout23.xml"/><Relationship Id="rId6" Type="http://schemas.openxmlformats.org/officeDocument/2006/relationships/hyperlink" Target="https://www.publichealth.va.gov/exposures/categories/warfare-agents.asp" TargetMode="External"/><Relationship Id="rId5" Type="http://schemas.openxmlformats.org/officeDocument/2006/relationships/hyperlink" Target="https://www.publichealth.va.gov/exposures/categories/occupational-hazards.asp" TargetMode="External"/><Relationship Id="rId4" Type="http://schemas.openxmlformats.org/officeDocument/2006/relationships/hyperlink" Target="https://www.publichealth.va.gov/exposures/categories/air-pollutants.as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https://www.ecfr.gov/cgi-bin/text-idx?SID=72cccb9bd250c57ab3d4151626f96d17&amp;mc=true&amp;node=se38.1.3_1320&amp;rgn=div8" TargetMode="External"/><Relationship Id="rId2" Type="http://schemas.openxmlformats.org/officeDocument/2006/relationships/hyperlink" Target="https://www.ecfr.gov/cgi-bin/text-idx?SID=a88986ca8f9a29e8af73cdffa7bc08f9&amp;node=se38.1.3_1114&amp;rgn=div8"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hyperlink" Target="https://www.va.gov/disability/eligibilty" TargetMode="External"/><Relationship Id="rId2" Type="http://schemas.openxmlformats.org/officeDocument/2006/relationships/hyperlink" Target="https://www.publichealth.va.gov/exposures" TargetMode="External"/><Relationship Id="rId1" Type="http://schemas.openxmlformats.org/officeDocument/2006/relationships/slideLayout" Target="../slideLayouts/slideLayout23.xml"/><Relationship Id="rId4" Type="http://schemas.openxmlformats.org/officeDocument/2006/relationships/hyperlink" Target="https://www.v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hyperlink" Target="https://department.va.gov/pactdata/interactive-dashboard/" TargetMode="Externa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95955" y="5903893"/>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Vicki Von Loh</a:t>
            </a:r>
          </a:p>
          <a:p>
            <a:pPr algn="r"/>
            <a:r>
              <a:rPr lang="en-US" sz="2800" dirty="0">
                <a:latin typeface="Times New Roman" panose="02020603050405020304" pitchFamily="18" charset="0"/>
                <a:cs typeface="Times New Roman" panose="02020603050405020304" pitchFamily="18" charset="0"/>
              </a:rPr>
              <a:t>September 2024</a:t>
            </a:r>
          </a:p>
        </p:txBody>
      </p:sp>
      <p:sp>
        <p:nvSpPr>
          <p:cNvPr id="2" name="TextBox 1">
            <a:extLst>
              <a:ext uri="{FF2B5EF4-FFF2-40B4-BE49-F238E27FC236}">
                <a16:creationId xmlns:a16="http://schemas.microsoft.com/office/drawing/2014/main" id="{52B38B64-07C1-1C84-D282-6861C6DF0376}"/>
              </a:ext>
            </a:extLst>
          </p:cNvPr>
          <p:cNvSpPr txBox="1"/>
          <p:nvPr/>
        </p:nvSpPr>
        <p:spPr>
          <a:xfrm>
            <a:off x="4980634" y="2656797"/>
            <a:ext cx="6775937" cy="2523768"/>
          </a:xfrm>
          <a:prstGeom prst="rect">
            <a:avLst/>
          </a:prstGeom>
          <a:noFill/>
        </p:spPr>
        <p:txBody>
          <a:bodyPr wrap="square" rtlCol="0">
            <a:spAutoFit/>
          </a:bodyPr>
          <a:lstStyle/>
          <a:p>
            <a:r>
              <a:rPr lang="en-US" kern="100" dirty="0">
                <a:latin typeface="Arial" panose="020B0604020202020204" pitchFamily="34" charset="0"/>
                <a:ea typeface="Times New Roman" panose="02020603050405020304" pitchFamily="18" charset="0"/>
                <a:cs typeface="Arial" panose="020B0604020202020204" pitchFamily="34" charset="0"/>
              </a:rPr>
              <a:t> </a:t>
            </a:r>
            <a:r>
              <a:rPr lang="en-US" sz="3200" kern="100" dirty="0">
                <a:latin typeface="Arial" panose="020B0604020202020204" pitchFamily="34" charset="0"/>
                <a:ea typeface="Times New Roman" panose="02020603050405020304" pitchFamily="18" charset="0"/>
                <a:cs typeface="Arial" panose="020B0604020202020204" pitchFamily="34" charset="0"/>
              </a:rPr>
              <a:t>The Old</a:t>
            </a:r>
          </a:p>
          <a:p>
            <a:r>
              <a:rPr lang="en-US" sz="3200" kern="100" dirty="0">
                <a:latin typeface="Arial" panose="020B0604020202020204" pitchFamily="34" charset="0"/>
                <a:ea typeface="Times New Roman" panose="02020603050405020304" pitchFamily="18" charset="0"/>
                <a:cs typeface="Arial" panose="020B0604020202020204" pitchFamily="34" charset="0"/>
              </a:rPr>
              <a:t>            The New</a:t>
            </a:r>
          </a:p>
          <a:p>
            <a:r>
              <a:rPr lang="en-US" sz="3200" kern="100" dirty="0">
                <a:latin typeface="Arial" panose="020B0604020202020204" pitchFamily="34" charset="0"/>
                <a:ea typeface="Times New Roman" panose="02020603050405020304" pitchFamily="18" charset="0"/>
                <a:cs typeface="Arial" panose="020B0604020202020204" pitchFamily="34" charset="0"/>
              </a:rPr>
              <a:t>                         The Now</a:t>
            </a:r>
          </a:p>
          <a:p>
            <a:endParaRPr lang="en-US" sz="1200" kern="100" dirty="0">
              <a:latin typeface="Arial" panose="020B0604020202020204" pitchFamily="34" charset="0"/>
              <a:ea typeface="Times New Roman" panose="02020603050405020304" pitchFamily="18" charset="0"/>
              <a:cs typeface="Arial" panose="020B0604020202020204" pitchFamily="34" charset="0"/>
            </a:endParaRPr>
          </a:p>
          <a:p>
            <a:r>
              <a:rPr lang="en-US" sz="3200" kern="100" dirty="0">
                <a:latin typeface="Arial" panose="020B0604020202020204" pitchFamily="34" charset="0"/>
                <a:ea typeface="Times New Roman" panose="02020603050405020304" pitchFamily="18" charset="0"/>
                <a:cs typeface="Arial" panose="020B0604020202020204" pitchFamily="34" charset="0"/>
              </a:rPr>
              <a:t>Undiagnosed Gulf War to PACT Act</a:t>
            </a:r>
          </a:p>
          <a:p>
            <a:r>
              <a:rPr lang="en-US" kern="100" dirty="0">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68CB8A-B5F0-1A78-EED2-4C228C4750A3}"/>
              </a:ext>
            </a:extLst>
          </p:cNvPr>
          <p:cNvSpPr>
            <a:spLocks noGrp="1"/>
          </p:cNvSpPr>
          <p:nvPr>
            <p:ph type="title"/>
          </p:nvPr>
        </p:nvSpPr>
        <p:spPr>
          <a:xfrm>
            <a:off x="838200" y="365126"/>
            <a:ext cx="5774871" cy="802368"/>
          </a:xfrm>
        </p:spPr>
        <p:txBody>
          <a:bodyPr/>
          <a:lstStyle/>
          <a:p>
            <a:endParaRPr lang="en-US" dirty="0"/>
          </a:p>
        </p:txBody>
      </p:sp>
      <p:sp>
        <p:nvSpPr>
          <p:cNvPr id="2" name="Slide Number Placeholder 1">
            <a:extLst>
              <a:ext uri="{FF2B5EF4-FFF2-40B4-BE49-F238E27FC236}">
                <a16:creationId xmlns:a16="http://schemas.microsoft.com/office/drawing/2014/main" id="{C89E3A5E-827E-0F87-158D-9A94022B735B}"/>
              </a:ext>
            </a:extLst>
          </p:cNvPr>
          <p:cNvSpPr>
            <a:spLocks noGrp="1"/>
          </p:cNvSpPr>
          <p:nvPr>
            <p:ph type="sldNum" sz="quarter" idx="12"/>
          </p:nvPr>
        </p:nvSpPr>
        <p:spPr/>
        <p:txBody>
          <a:bodyPr/>
          <a:lstStyle/>
          <a:p>
            <a:fld id="{60B18D57-13A5-4968-950D-8FEF41FA4399}" type="slidenum">
              <a:rPr lang="en-US" smtClean="0"/>
              <a:t>10</a:t>
            </a:fld>
            <a:endParaRPr lang="en-US" dirty="0"/>
          </a:p>
        </p:txBody>
      </p:sp>
      <p:sp>
        <p:nvSpPr>
          <p:cNvPr id="5" name="Content Placeholder 2">
            <a:extLst>
              <a:ext uri="{FF2B5EF4-FFF2-40B4-BE49-F238E27FC236}">
                <a16:creationId xmlns:a16="http://schemas.microsoft.com/office/drawing/2014/main" id="{2F84455B-FDE1-0E89-4B9B-E47C754B8901}"/>
              </a:ext>
            </a:extLst>
          </p:cNvPr>
          <p:cNvSpPr txBox="1">
            <a:spLocks/>
          </p:cNvSpPr>
          <p:nvPr/>
        </p:nvSpPr>
        <p:spPr>
          <a:xfrm>
            <a:off x="1981200" y="1730375"/>
            <a:ext cx="8229600" cy="4625975"/>
          </a:xfrm>
          <a:prstGeom prst="rect">
            <a:avLst/>
          </a:prstGeom>
        </p:spPr>
        <p:txBody>
          <a:bodyPr rtlCol="0">
            <a:normAutofit fontScale="92500" lnSpcReduction="10000"/>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indent="-320040" fontAlgn="auto">
              <a:spcBef>
                <a:spcPts val="0"/>
              </a:spcBef>
              <a:spcAft>
                <a:spcPts val="0"/>
              </a:spcAft>
              <a:buFont typeface="Wingdings 2"/>
              <a:buChar char=""/>
              <a:defRPr/>
            </a:pPr>
            <a:r>
              <a:rPr lang="en-US" dirty="0">
                <a:latin typeface="Arial" panose="020B0604020202020204" pitchFamily="34" charset="0"/>
                <a:cs typeface="Arial" panose="020B0604020202020204" pitchFamily="34" charset="0"/>
              </a:rPr>
              <a:t>If the veteran was not in Southwest Asia, but claims to have exposed to an environmental hazard not documented verification is required</a:t>
            </a:r>
          </a:p>
          <a:p>
            <a:pPr marL="438912" indent="-320040" fontAlgn="auto">
              <a:spcBef>
                <a:spcPts val="0"/>
              </a:spcBef>
              <a:spcAft>
                <a:spcPts val="0"/>
              </a:spcAft>
              <a:buFont typeface="Wingdings 2"/>
              <a:buChar char=""/>
              <a:defRPr/>
            </a:pPr>
            <a:endParaRPr lang="en-US" sz="1300" dirty="0">
              <a:latin typeface="Arial" panose="020B0604020202020204" pitchFamily="34" charset="0"/>
              <a:cs typeface="Arial" panose="020B0604020202020204" pitchFamily="34" charset="0"/>
            </a:endParaRPr>
          </a:p>
          <a:p>
            <a:pPr marL="438912" indent="-320040" fontAlgn="auto">
              <a:spcBef>
                <a:spcPts val="0"/>
              </a:spcBef>
              <a:spcAft>
                <a:spcPts val="0"/>
              </a:spcAft>
              <a:buFont typeface="Wingdings 2"/>
              <a:buChar char=""/>
              <a:defRPr/>
            </a:pPr>
            <a:r>
              <a:rPr lang="en-US" dirty="0">
                <a:latin typeface="Arial" panose="020B0604020202020204" pitchFamily="34" charset="0"/>
                <a:cs typeface="Arial" panose="020B0604020202020204" pitchFamily="34" charset="0"/>
              </a:rPr>
              <a:t>Give complete details that can be verified through other records;</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Place of exposure.</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Dates.</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Type of exposure specifying the hazard and health effects experienced by the veteran. </a:t>
            </a:r>
          </a:p>
        </p:txBody>
      </p:sp>
    </p:spTree>
    <p:extLst>
      <p:ext uri="{BB962C8B-B14F-4D97-AF65-F5344CB8AC3E}">
        <p14:creationId xmlns:p14="http://schemas.microsoft.com/office/powerpoint/2010/main" val="231319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68CB8A-B5F0-1A78-EED2-4C228C4750A3}"/>
              </a:ext>
            </a:extLst>
          </p:cNvPr>
          <p:cNvSpPr>
            <a:spLocks noGrp="1"/>
          </p:cNvSpPr>
          <p:nvPr>
            <p:ph type="title"/>
          </p:nvPr>
        </p:nvSpPr>
        <p:spPr>
          <a:xfrm>
            <a:off x="0" y="683532"/>
            <a:ext cx="4942114" cy="549275"/>
          </a:xfrm>
        </p:spPr>
        <p:txBody>
          <a:bodyPr>
            <a:normAutofit fontScale="90000"/>
          </a:bodyPr>
          <a:lstStyle/>
          <a:p>
            <a:r>
              <a:rPr lang="en-US" dirty="0">
                <a:latin typeface="Arial" panose="020B0604020202020204" pitchFamily="34" charset="0"/>
                <a:cs typeface="Arial" panose="020B0604020202020204" pitchFamily="34" charset="0"/>
              </a:rPr>
              <a:t>November 2, 1994</a:t>
            </a:r>
          </a:p>
        </p:txBody>
      </p:sp>
      <p:sp>
        <p:nvSpPr>
          <p:cNvPr id="2" name="Slide Number Placeholder 1">
            <a:extLst>
              <a:ext uri="{FF2B5EF4-FFF2-40B4-BE49-F238E27FC236}">
                <a16:creationId xmlns:a16="http://schemas.microsoft.com/office/drawing/2014/main" id="{C89E3A5E-827E-0F87-158D-9A94022B735B}"/>
              </a:ext>
            </a:extLst>
          </p:cNvPr>
          <p:cNvSpPr>
            <a:spLocks noGrp="1"/>
          </p:cNvSpPr>
          <p:nvPr>
            <p:ph type="sldNum" sz="quarter" idx="12"/>
          </p:nvPr>
        </p:nvSpPr>
        <p:spPr/>
        <p:txBody>
          <a:bodyPr/>
          <a:lstStyle/>
          <a:p>
            <a:fld id="{60B18D57-13A5-4968-950D-8FEF41FA4399}" type="slidenum">
              <a:rPr lang="en-US" smtClean="0"/>
              <a:t>11</a:t>
            </a:fld>
            <a:endParaRPr lang="en-US" dirty="0"/>
          </a:p>
        </p:txBody>
      </p:sp>
      <p:sp>
        <p:nvSpPr>
          <p:cNvPr id="5" name="Content Placeholder 2">
            <a:extLst>
              <a:ext uri="{FF2B5EF4-FFF2-40B4-BE49-F238E27FC236}">
                <a16:creationId xmlns:a16="http://schemas.microsoft.com/office/drawing/2014/main" id="{32D73CDC-A700-5A67-7BF5-12E6B348E745}"/>
              </a:ext>
            </a:extLst>
          </p:cNvPr>
          <p:cNvSpPr txBox="1">
            <a:spLocks/>
          </p:cNvSpPr>
          <p:nvPr/>
        </p:nvSpPr>
        <p:spPr>
          <a:xfrm>
            <a:off x="1981200" y="1774826"/>
            <a:ext cx="8229600"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sz="2800" dirty="0">
                <a:latin typeface="Arial" panose="020B0604020202020204" pitchFamily="34" charset="0"/>
                <a:cs typeface="Arial" panose="020B0604020202020204" pitchFamily="34" charset="0"/>
              </a:rPr>
              <a:t>First law, passed on November 2, 1994, included compensation for chronic disability from undiagnosed illness(es).</a:t>
            </a:r>
          </a:p>
          <a:p>
            <a:endParaRPr lang="en-US" altLang="en-US" sz="12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Veterans reported symptoms including chronic headaches, cognitive disabilities, widespread bodily pain, unexplained fatigue, chronic diarrhea, skin rashes, respiratory problems and abnormalities that defied diagnosis.</a:t>
            </a:r>
          </a:p>
          <a:p>
            <a:endParaRPr lang="en-US" altLang="en-US" dirty="0"/>
          </a:p>
        </p:txBody>
      </p:sp>
    </p:spTree>
    <p:extLst>
      <p:ext uri="{BB962C8B-B14F-4D97-AF65-F5344CB8AC3E}">
        <p14:creationId xmlns:p14="http://schemas.microsoft.com/office/powerpoint/2010/main" val="295441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C0443C-5EC3-6A6F-31DD-1FEDF9DCDDDB}"/>
              </a:ext>
            </a:extLst>
          </p:cNvPr>
          <p:cNvSpPr>
            <a:spLocks noGrp="1"/>
          </p:cNvSpPr>
          <p:nvPr>
            <p:ph idx="1"/>
          </p:nvPr>
        </p:nvSpPr>
        <p:spPr>
          <a:xfrm>
            <a:off x="2152650" y="1474292"/>
            <a:ext cx="7886700" cy="4882058"/>
          </a:xfrm>
        </p:spPr>
        <p:txBody>
          <a:bodyPr>
            <a:normAutofit/>
          </a:bodyPr>
          <a:lstStyle/>
          <a:p>
            <a:pPr marL="0" indent="0">
              <a:buNone/>
            </a:pPr>
            <a:r>
              <a:rPr lang="en-US" dirty="0">
                <a:latin typeface="Arial" panose="020B0604020202020204" pitchFamily="34" charset="0"/>
                <a:cs typeface="Arial" panose="020B0604020202020204" pitchFamily="34" charset="0"/>
              </a:rPr>
              <a:t>If the claim is for:</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Signs or symptoms of an undiagnosed illness or  </a:t>
            </a:r>
          </a:p>
          <a:p>
            <a:pPr lvl="0"/>
            <a:r>
              <a:rPr lang="en-US" kern="0" dirty="0">
                <a:latin typeface="Arial" panose="020B0604020202020204" pitchFamily="34" charset="0"/>
                <a:ea typeface="Times New Roman" panose="02020603050405020304" pitchFamily="18" charset="0"/>
                <a:cs typeface="Arial" panose="020B0604020202020204" pitchFamily="34" charset="0"/>
              </a:rPr>
              <a:t>During active duty in the Southwest Asia theater of operations during the Gulf War, or</a:t>
            </a:r>
            <a:endParaRPr lang="en-US" kern="100" dirty="0">
              <a:latin typeface="Arial" panose="020B0604020202020204" pitchFamily="34" charset="0"/>
              <a:ea typeface="Times New Roman" panose="02020603050405020304" pitchFamily="18" charset="0"/>
              <a:cs typeface="Arial" panose="020B0604020202020204" pitchFamily="34" charset="0"/>
            </a:endParaRPr>
          </a:p>
          <a:p>
            <a:r>
              <a:rPr lang="en-US" kern="0" dirty="0">
                <a:latin typeface="Arial" panose="020B0604020202020204" pitchFamily="34" charset="0"/>
                <a:ea typeface="Times New Roman" panose="02020603050405020304" pitchFamily="18" charset="0"/>
                <a:cs typeface="Arial" panose="020B0604020202020204" pitchFamily="34" charset="0"/>
              </a:rPr>
              <a:t>to a degree of 10 percent or more within a presumptive period following service in the Southwest Asia theater of operations during the Gulf War.</a:t>
            </a:r>
            <a:r>
              <a:rPr lang="en-US"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289387CD-9543-A7EF-1F4C-45D119E9B7F1}"/>
              </a:ext>
            </a:extLst>
          </p:cNvPr>
          <p:cNvSpPr>
            <a:spLocks noGrp="1"/>
          </p:cNvSpPr>
          <p:nvPr>
            <p:ph type="sldNum" sz="quarter" idx="12"/>
          </p:nvPr>
        </p:nvSpPr>
        <p:spPr/>
        <p:txBody>
          <a:bodyPr/>
          <a:lstStyle/>
          <a:p>
            <a:fld id="{60B18D57-13A5-4968-950D-8FEF41FA4399}" type="slidenum">
              <a:rPr lang="en-US" smtClean="0"/>
              <a:t>12</a:t>
            </a:fld>
            <a:endParaRPr lang="en-US" dirty="0"/>
          </a:p>
        </p:txBody>
      </p:sp>
    </p:spTree>
    <p:extLst>
      <p:ext uri="{BB962C8B-B14F-4D97-AF65-F5344CB8AC3E}">
        <p14:creationId xmlns:p14="http://schemas.microsoft.com/office/powerpoint/2010/main" val="253841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397"/>
            <a:ext cx="2305050" cy="647246"/>
          </a:xfrm>
        </p:spPr>
        <p:txBody>
          <a:bodyPr>
            <a:normAutofit fontScale="90000"/>
          </a:bodyPr>
          <a:lstStyle/>
          <a:p>
            <a:pPr>
              <a:defRPr/>
            </a:pPr>
            <a:r>
              <a:rPr lang="en-US" dirty="0">
                <a:latin typeface="Arial" panose="020B0604020202020204" pitchFamily="34" charset="0"/>
                <a:cs typeface="Arial" panose="020B0604020202020204" pitchFamily="34" charset="0"/>
              </a:rPr>
              <a:t>1998</a:t>
            </a:r>
          </a:p>
        </p:txBody>
      </p:sp>
      <p:sp>
        <p:nvSpPr>
          <p:cNvPr id="21507" name="Content Placeholder 2"/>
          <p:cNvSpPr>
            <a:spLocks noGrp="1"/>
          </p:cNvSpPr>
          <p:nvPr>
            <p:ph idx="1"/>
          </p:nvPr>
        </p:nvSpPr>
        <p:spPr>
          <a:xfrm>
            <a:off x="838200" y="1629682"/>
            <a:ext cx="10515600" cy="4351338"/>
          </a:xfrm>
        </p:spPr>
        <p:txBody>
          <a:bodyPr/>
          <a:lstStyle/>
          <a:p>
            <a:endParaRPr lang="en-US" altLang="en-US" sz="2400" dirty="0"/>
          </a:p>
          <a:p>
            <a:endParaRPr lang="en-US" altLang="en-US" sz="2400" dirty="0"/>
          </a:p>
          <a:p>
            <a:r>
              <a:rPr lang="en-US" altLang="en-US" dirty="0">
                <a:latin typeface="Arial" panose="020B0604020202020204" pitchFamily="34" charset="0"/>
                <a:cs typeface="Arial" panose="020B0604020202020204" pitchFamily="34" charset="0"/>
              </a:rPr>
              <a:t>Next law, passed in 1998, added a presumption of service connection based on a positive association with exposure to toxic agents, environmental hazards or preventive medication.</a:t>
            </a:r>
          </a:p>
          <a:p>
            <a:endParaRPr lang="en-US" altLang="en-US" sz="12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The law does not specify particular hazards, only that the veteran has qualifying service. </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fontAlgn="base">
              <a:spcBef>
                <a:spcPct val="0"/>
              </a:spcBef>
              <a:spcAft>
                <a:spcPct val="0"/>
              </a:spcAft>
              <a:defRPr>
                <a:solidFill>
                  <a:schemeClr val="tx1"/>
                </a:solidFill>
                <a:latin typeface="Corbel" panose="020B0503020204020204" pitchFamily="34" charset="0"/>
              </a:defRPr>
            </a:lvl6pPr>
            <a:lvl7pPr marL="2971800" indent="-228600" fontAlgn="base">
              <a:spcBef>
                <a:spcPct val="0"/>
              </a:spcBef>
              <a:spcAft>
                <a:spcPct val="0"/>
              </a:spcAft>
              <a:defRPr>
                <a:solidFill>
                  <a:schemeClr val="tx1"/>
                </a:solidFill>
                <a:latin typeface="Corbel" panose="020B0503020204020204" pitchFamily="34" charset="0"/>
              </a:defRPr>
            </a:lvl7pPr>
            <a:lvl8pPr marL="3429000" indent="-228600" fontAlgn="base">
              <a:spcBef>
                <a:spcPct val="0"/>
              </a:spcBef>
              <a:spcAft>
                <a:spcPct val="0"/>
              </a:spcAft>
              <a:defRPr>
                <a:solidFill>
                  <a:schemeClr val="tx1"/>
                </a:solidFill>
                <a:latin typeface="Corbel" panose="020B0503020204020204" pitchFamily="34" charset="0"/>
              </a:defRPr>
            </a:lvl8pPr>
            <a:lvl9pPr marL="3886200" indent="-228600" fontAlgn="base">
              <a:spcBef>
                <a:spcPct val="0"/>
              </a:spcBef>
              <a:spcAft>
                <a:spcPct val="0"/>
              </a:spcAft>
              <a:defRPr>
                <a:solidFill>
                  <a:schemeClr val="tx1"/>
                </a:solidFill>
                <a:latin typeface="Corbel" panose="020B0503020204020204" pitchFamily="34" charset="0"/>
              </a:defRPr>
            </a:lvl9pPr>
          </a:lstStyle>
          <a:p>
            <a:fld id="{28D348C5-A0A6-413E-8638-B32BAA43376D}" type="slidenum">
              <a:rPr lang="en-US" altLang="en-US" sz="1600" b="1"/>
              <a:pPr/>
              <a:t>13</a:t>
            </a:fld>
            <a:endParaRPr lang="en-US" altLang="en-US"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154B97-C380-8A7D-4359-DA4DF339D5F1}"/>
              </a:ext>
            </a:extLst>
          </p:cNvPr>
          <p:cNvSpPr>
            <a:spLocks noGrp="1"/>
          </p:cNvSpPr>
          <p:nvPr>
            <p:ph type="title"/>
          </p:nvPr>
        </p:nvSpPr>
        <p:spPr>
          <a:xfrm>
            <a:off x="0" y="610054"/>
            <a:ext cx="5080907" cy="606425"/>
          </a:xfrm>
        </p:spPr>
        <p:txBody>
          <a:bodyPr>
            <a:normAutofit fontScale="90000"/>
          </a:bodyPr>
          <a:lstStyle/>
          <a:p>
            <a:r>
              <a:rPr lang="en-US" dirty="0">
                <a:latin typeface="Arial" panose="020B0604020202020204" pitchFamily="34" charset="0"/>
                <a:cs typeface="Arial" panose="020B0604020202020204" pitchFamily="34" charset="0"/>
              </a:rPr>
              <a:t>December 27, 2001</a:t>
            </a:r>
          </a:p>
        </p:txBody>
      </p:sp>
      <p:sp>
        <p:nvSpPr>
          <p:cNvPr id="7" name="Content Placeholder 1">
            <a:extLst>
              <a:ext uri="{FF2B5EF4-FFF2-40B4-BE49-F238E27FC236}">
                <a16:creationId xmlns:a16="http://schemas.microsoft.com/office/drawing/2014/main" id="{0DCFA630-646F-4771-292D-39D1B4008CD4}"/>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kern="0" dirty="0">
                <a:ea typeface="Times New Roman" panose="02020603050405020304" pitchFamily="18" charset="0"/>
              </a:rPr>
              <a:t>Compensation for Veterans who served on active duty in the Southwest Asia theater of operations during the Persian Gulf War is for any diagnosed or undiagnosed illness that is determined by VA regulation to warrant a presumption of service connection (SC) based on a positive association with exposure to one of the following as a result of such service:</a:t>
            </a:r>
          </a:p>
          <a:p>
            <a:pPr marL="0" indent="0">
              <a:buNone/>
            </a:pPr>
            <a:endParaRPr lang="en-US" sz="1200" kern="100" dirty="0">
              <a:ea typeface="Times New Roman" panose="02020603050405020304" pitchFamily="18" charset="0"/>
            </a:endParaRPr>
          </a:p>
          <a:p>
            <a:r>
              <a:rPr lang="en-US" sz="2400" kern="0" dirty="0">
                <a:ea typeface="Times New Roman" panose="02020603050405020304" pitchFamily="18" charset="0"/>
              </a:rPr>
              <a:t>a biological, chemical, or other toxic agent</a:t>
            </a:r>
            <a:endParaRPr lang="en-US" sz="2400" kern="100" dirty="0">
              <a:ea typeface="Times New Roman" panose="02020603050405020304" pitchFamily="18" charset="0"/>
            </a:endParaRPr>
          </a:p>
          <a:p>
            <a:r>
              <a:rPr lang="en-US" sz="2400" kern="0" dirty="0">
                <a:ea typeface="Times New Roman" panose="02020603050405020304" pitchFamily="18" charset="0"/>
              </a:rPr>
              <a:t>an environmental or wartime hazard, or </a:t>
            </a:r>
          </a:p>
          <a:p>
            <a:r>
              <a:rPr lang="en-US" sz="2400" kern="0" dirty="0"/>
              <a:t>As preventative medication or vaccine.</a:t>
            </a:r>
            <a:endParaRPr lang="en-US" sz="2400" dirty="0"/>
          </a:p>
        </p:txBody>
      </p:sp>
      <p:sp>
        <p:nvSpPr>
          <p:cNvPr id="4" name="Slide Number Placeholder 3">
            <a:extLst>
              <a:ext uri="{FF2B5EF4-FFF2-40B4-BE49-F238E27FC236}">
                <a16:creationId xmlns:a16="http://schemas.microsoft.com/office/drawing/2014/main" id="{8BA70FE0-17DD-E248-72AD-60CA62680F90}"/>
              </a:ext>
            </a:extLst>
          </p:cNvPr>
          <p:cNvSpPr>
            <a:spLocks noGrp="1"/>
          </p:cNvSpPr>
          <p:nvPr>
            <p:ph type="sldNum" sz="quarter" idx="12"/>
          </p:nvPr>
        </p:nvSpPr>
        <p:spPr/>
        <p:txBody>
          <a:bodyPr/>
          <a:lstStyle/>
          <a:p>
            <a:fld id="{60B18D57-13A5-4968-950D-8FEF41FA4399}" type="slidenum">
              <a:rPr lang="en-US" smtClean="0"/>
              <a:t>14</a:t>
            </a:fld>
            <a:endParaRPr lang="en-US" dirty="0"/>
          </a:p>
        </p:txBody>
      </p:sp>
    </p:spTree>
    <p:extLst>
      <p:ext uri="{BB962C8B-B14F-4D97-AF65-F5344CB8AC3E}">
        <p14:creationId xmlns:p14="http://schemas.microsoft.com/office/powerpoint/2010/main" val="86733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4C6196-943C-0271-3B63-039380A49329}"/>
              </a:ext>
            </a:extLst>
          </p:cNvPr>
          <p:cNvSpPr>
            <a:spLocks noGrp="1"/>
          </p:cNvSpPr>
          <p:nvPr>
            <p:ph type="title"/>
          </p:nvPr>
        </p:nvSpPr>
        <p:spPr>
          <a:xfrm>
            <a:off x="0" y="544740"/>
            <a:ext cx="3595007" cy="679904"/>
          </a:xfrm>
        </p:spPr>
        <p:txBody>
          <a:bodyPr>
            <a:normAutofit fontScale="90000"/>
          </a:bodyPr>
          <a:lstStyle/>
          <a:p>
            <a:r>
              <a:rPr lang="en-US" dirty="0">
                <a:latin typeface="Arial" panose="020B0604020202020204" pitchFamily="34" charset="0"/>
                <a:cs typeface="Arial" panose="020B0604020202020204" pitchFamily="34" charset="0"/>
              </a:rPr>
              <a:t>March 1, 2002</a:t>
            </a:r>
          </a:p>
        </p:txBody>
      </p:sp>
      <p:sp>
        <p:nvSpPr>
          <p:cNvPr id="7" name="Content Placeholder 2">
            <a:extLst>
              <a:ext uri="{FF2B5EF4-FFF2-40B4-BE49-F238E27FC236}">
                <a16:creationId xmlns:a16="http://schemas.microsoft.com/office/drawing/2014/main" id="{FE34BAF8-77CA-B272-6ABC-5C897108092E}"/>
              </a:ext>
            </a:extLst>
          </p:cNvPr>
          <p:cNvSpPr txBox="1">
            <a:spLocks noGrp="1"/>
          </p:cNvSpPr>
          <p:nvPr>
            <p:ph idx="1"/>
          </p:nvPr>
        </p:nvSpPr>
        <p:spPr>
          <a:xfrm>
            <a:off x="838200" y="2552699"/>
            <a:ext cx="10515600" cy="2727326"/>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dirty="0">
                <a:latin typeface="Arial" panose="020B0604020202020204" pitchFamily="34" charset="0"/>
                <a:cs typeface="Arial" panose="020B0604020202020204" pitchFamily="34" charset="0"/>
              </a:rPr>
              <a:t>The next law, passed on March 1, 2002, expanded “undiagnosed illness” to include “multi-symptom illness defined by a cluster of symptoms” gave the VA Secretary authority to add diagnosed conditions as the facts warranted.</a:t>
            </a:r>
          </a:p>
          <a:p>
            <a:endParaRPr lang="en-US" altLang="en-US" dirty="0"/>
          </a:p>
        </p:txBody>
      </p:sp>
      <p:sp>
        <p:nvSpPr>
          <p:cNvPr id="4" name="Slide Number Placeholder 3">
            <a:extLst>
              <a:ext uri="{FF2B5EF4-FFF2-40B4-BE49-F238E27FC236}">
                <a16:creationId xmlns:a16="http://schemas.microsoft.com/office/drawing/2014/main" id="{9F05C9B2-BE70-87AD-C973-D251B8C09EB7}"/>
              </a:ext>
            </a:extLst>
          </p:cNvPr>
          <p:cNvSpPr>
            <a:spLocks noGrp="1"/>
          </p:cNvSpPr>
          <p:nvPr>
            <p:ph type="sldNum" sz="quarter" idx="12"/>
          </p:nvPr>
        </p:nvSpPr>
        <p:spPr/>
        <p:txBody>
          <a:bodyPr/>
          <a:lstStyle/>
          <a:p>
            <a:fld id="{60B18D57-13A5-4968-950D-8FEF41FA4399}" type="slidenum">
              <a:rPr lang="en-US" smtClean="0"/>
              <a:t>15</a:t>
            </a:fld>
            <a:endParaRPr lang="en-US" dirty="0"/>
          </a:p>
        </p:txBody>
      </p:sp>
    </p:spTree>
    <p:extLst>
      <p:ext uri="{BB962C8B-B14F-4D97-AF65-F5344CB8AC3E}">
        <p14:creationId xmlns:p14="http://schemas.microsoft.com/office/powerpoint/2010/main" val="3678393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397E2CF-12A2-42FE-0199-DFAD9CDCA10E}"/>
              </a:ext>
            </a:extLst>
          </p:cNvPr>
          <p:cNvSpPr txBox="1">
            <a:spLocks noGrp="1"/>
          </p:cNvSpPr>
          <p:nvPr>
            <p:ph idx="1"/>
          </p:nvPr>
        </p:nvSpPr>
        <p:spPr>
          <a:xfrm>
            <a:off x="1070882" y="2056720"/>
            <a:ext cx="10050236" cy="3993016"/>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sz="2800" dirty="0">
                <a:latin typeface="Arial" panose="020B0604020202020204" pitchFamily="34" charset="0"/>
                <a:cs typeface="Arial" panose="020B0604020202020204" pitchFamily="34" charset="0"/>
              </a:rPr>
              <a:t>VA has documented the symptoms and manifestations associated with an undiagnosed illness in 38 CFR 3.317(b).</a:t>
            </a:r>
          </a:p>
          <a:p>
            <a:endParaRPr lang="en-US" altLang="en-US" sz="12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Note that the list is inclusive, but not exclusive, which means that other symptoms will also be considered.</a:t>
            </a:r>
          </a:p>
          <a:p>
            <a:endParaRPr lang="en-US" altLang="en-US" sz="12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Symptoms must have persisted for at least six months. </a:t>
            </a:r>
          </a:p>
          <a:p>
            <a:endParaRPr lang="en-US" altLang="en-US" dirty="0"/>
          </a:p>
        </p:txBody>
      </p:sp>
      <p:sp>
        <p:nvSpPr>
          <p:cNvPr id="4" name="Slide Number Placeholder 3">
            <a:extLst>
              <a:ext uri="{FF2B5EF4-FFF2-40B4-BE49-F238E27FC236}">
                <a16:creationId xmlns:a16="http://schemas.microsoft.com/office/drawing/2014/main" id="{CF09A820-119A-7C10-4DB9-D4B0168650C2}"/>
              </a:ext>
            </a:extLst>
          </p:cNvPr>
          <p:cNvSpPr>
            <a:spLocks noGrp="1"/>
          </p:cNvSpPr>
          <p:nvPr>
            <p:ph type="sldNum" sz="quarter" idx="12"/>
          </p:nvPr>
        </p:nvSpPr>
        <p:spPr/>
        <p:txBody>
          <a:bodyPr/>
          <a:lstStyle/>
          <a:p>
            <a:fld id="{60B18D57-13A5-4968-950D-8FEF41FA4399}" type="slidenum">
              <a:rPr lang="en-US" smtClean="0"/>
              <a:t>16</a:t>
            </a:fld>
            <a:endParaRPr lang="en-US" dirty="0"/>
          </a:p>
        </p:txBody>
      </p:sp>
    </p:spTree>
    <p:extLst>
      <p:ext uri="{BB962C8B-B14F-4D97-AF65-F5344CB8AC3E}">
        <p14:creationId xmlns:p14="http://schemas.microsoft.com/office/powerpoint/2010/main" val="39517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B4B4D5F-4B35-C9A0-8C71-322A10B4FA79}"/>
              </a:ext>
            </a:extLst>
          </p:cNvPr>
          <p:cNvSpPr txBox="1">
            <a:spLocks noGrp="1"/>
          </p:cNvSpPr>
          <p:nvPr>
            <p:ph idx="1"/>
          </p:nvPr>
        </p:nvSpPr>
        <p:spPr>
          <a:xfrm>
            <a:off x="815068" y="1566439"/>
            <a:ext cx="10561864" cy="3698961"/>
          </a:xfrm>
          <a:prstGeom prst="rect">
            <a:avLst/>
          </a:prstGeom>
          <a:noFill/>
        </p:spPr>
        <p:txBody>
          <a:bodyPr wrap="square">
            <a:spAutoFit/>
          </a:bodyPr>
          <a:lstStyle/>
          <a:p>
            <a:pPr marL="0" indent="0" algn="l">
              <a:buNone/>
            </a:pPr>
            <a:r>
              <a:rPr lang="en-US" sz="2400" dirty="0">
                <a:solidFill>
                  <a:srgbClr val="1B1B1B"/>
                </a:solidFill>
                <a:latin typeface="Arial" panose="020B0604020202020204" pitchFamily="34" charset="0"/>
                <a:cs typeface="Arial" panose="020B0604020202020204" pitchFamily="34" charset="0"/>
              </a:rPr>
              <a:t>These undiagnosed illnesses are presumptive if the veteran served in a recognized location, a health care provider diagnosed while on active duty or at any time after separation, and has been ill for at least </a:t>
            </a:r>
            <a:r>
              <a:rPr lang="en-US" sz="2400" b="1" dirty="0">
                <a:solidFill>
                  <a:srgbClr val="1B1B1B"/>
                </a:solidFill>
                <a:latin typeface="Arial" panose="020B0604020202020204" pitchFamily="34" charset="0"/>
                <a:cs typeface="Arial" panose="020B0604020202020204" pitchFamily="34" charset="0"/>
              </a:rPr>
              <a:t>6 months</a:t>
            </a:r>
            <a:r>
              <a:rPr lang="en-US" sz="2400" dirty="0">
                <a:solidFill>
                  <a:srgbClr val="1B1B1B"/>
                </a:solidFill>
                <a:latin typeface="Arial" panose="020B0604020202020204" pitchFamily="34" charset="0"/>
                <a:cs typeface="Arial" panose="020B0604020202020204" pitchFamily="34" charset="0"/>
              </a:rPr>
              <a:t>:</a:t>
            </a:r>
          </a:p>
          <a:p>
            <a:pPr marL="0" indent="0" algn="l">
              <a:buNone/>
            </a:pPr>
            <a:endParaRPr lang="en-US" sz="1200" dirty="0">
              <a:solidFill>
                <a:srgbClr val="1B1B1B"/>
              </a:solidFill>
              <a:latin typeface="Arial" panose="020B0604020202020204" pitchFamily="34" charset="0"/>
              <a:cs typeface="Arial" panose="020B0604020202020204" pitchFamily="34" charset="0"/>
            </a:endParaRPr>
          </a:p>
          <a:p>
            <a:pPr lvl="1"/>
            <a:r>
              <a:rPr lang="en-US" dirty="0">
                <a:solidFill>
                  <a:srgbClr val="1B1B1B"/>
                </a:solidFill>
                <a:latin typeface="Arial" panose="020B0604020202020204" pitchFamily="34" charset="0"/>
                <a:cs typeface="Arial" panose="020B0604020202020204" pitchFamily="34" charset="0"/>
              </a:rPr>
              <a:t>Chronic fatigue syndrome</a:t>
            </a:r>
          </a:p>
          <a:p>
            <a:pPr lvl="1"/>
            <a:r>
              <a:rPr lang="en-US" dirty="0">
                <a:solidFill>
                  <a:srgbClr val="1B1B1B"/>
                </a:solidFill>
                <a:latin typeface="Arial" panose="020B0604020202020204" pitchFamily="34" charset="0"/>
                <a:cs typeface="Arial" panose="020B0604020202020204" pitchFamily="34" charset="0"/>
              </a:rPr>
              <a:t>Fibromyalgia</a:t>
            </a:r>
          </a:p>
          <a:p>
            <a:pPr lvl="1"/>
            <a:r>
              <a:rPr lang="en-US" dirty="0">
                <a:solidFill>
                  <a:srgbClr val="1B1B1B"/>
                </a:solidFill>
                <a:latin typeface="Arial" panose="020B0604020202020204" pitchFamily="34" charset="0"/>
                <a:cs typeface="Arial" panose="020B0604020202020204" pitchFamily="34" charset="0"/>
              </a:rPr>
              <a:t>Functional gastrointestinal disorders</a:t>
            </a:r>
          </a:p>
          <a:p>
            <a:pPr lvl="1"/>
            <a:r>
              <a:rPr lang="en-US" dirty="0">
                <a:solidFill>
                  <a:srgbClr val="1B1B1B"/>
                </a:solidFill>
                <a:latin typeface="Arial" panose="020B0604020202020204" pitchFamily="34" charset="0"/>
                <a:cs typeface="Arial" panose="020B0604020202020204" pitchFamily="34" charset="0"/>
              </a:rPr>
              <a:t>Medically unexplained chronic multi symptom illness (MUCMI)</a:t>
            </a:r>
          </a:p>
          <a:p>
            <a:pPr lvl="1"/>
            <a:r>
              <a:rPr lang="en-US" dirty="0">
                <a:solidFill>
                  <a:srgbClr val="1B1B1B"/>
                </a:solidFill>
                <a:latin typeface="Arial" panose="020B0604020202020204" pitchFamily="34" charset="0"/>
                <a:cs typeface="Arial" panose="020B0604020202020204" pitchFamily="34" charset="0"/>
              </a:rPr>
              <a:t>Other undiagnosed illnesses, such as cardiovascular signs and symptoms, muscle and joint pain, and headaches</a:t>
            </a:r>
          </a:p>
        </p:txBody>
      </p:sp>
      <p:sp>
        <p:nvSpPr>
          <p:cNvPr id="4" name="Slide Number Placeholder 3">
            <a:extLst>
              <a:ext uri="{FF2B5EF4-FFF2-40B4-BE49-F238E27FC236}">
                <a16:creationId xmlns:a16="http://schemas.microsoft.com/office/drawing/2014/main" id="{5FB58722-9B19-5DA4-19D1-C12603B47FD3}"/>
              </a:ext>
            </a:extLst>
          </p:cNvPr>
          <p:cNvSpPr>
            <a:spLocks noGrp="1"/>
          </p:cNvSpPr>
          <p:nvPr>
            <p:ph type="sldNum" sz="quarter" idx="12"/>
          </p:nvPr>
        </p:nvSpPr>
        <p:spPr/>
        <p:txBody>
          <a:bodyPr/>
          <a:lstStyle/>
          <a:p>
            <a:fld id="{60B18D57-13A5-4968-950D-8FEF41FA4399}" type="slidenum">
              <a:rPr lang="en-US" smtClean="0"/>
              <a:t>17</a:t>
            </a:fld>
            <a:endParaRPr lang="en-US" dirty="0"/>
          </a:p>
        </p:txBody>
      </p:sp>
    </p:spTree>
    <p:extLst>
      <p:ext uri="{BB962C8B-B14F-4D97-AF65-F5344CB8AC3E}">
        <p14:creationId xmlns:p14="http://schemas.microsoft.com/office/powerpoint/2010/main" val="135830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63BFDE-FDC5-D6AB-CE2B-BF539B354926}"/>
              </a:ext>
            </a:extLst>
          </p:cNvPr>
          <p:cNvSpPr>
            <a:spLocks noGrp="1"/>
          </p:cNvSpPr>
          <p:nvPr>
            <p:ph type="title"/>
          </p:nvPr>
        </p:nvSpPr>
        <p:spPr>
          <a:xfrm>
            <a:off x="0" y="634547"/>
            <a:ext cx="5325836" cy="598261"/>
          </a:xfrm>
        </p:spPr>
        <p:txBody>
          <a:bodyPr>
            <a:normAutofit fontScale="90000"/>
          </a:bodyPr>
          <a:lstStyle/>
          <a:p>
            <a:r>
              <a:rPr lang="en-US" dirty="0">
                <a:latin typeface="Arial" panose="020B0604020202020204" pitchFamily="34" charset="0"/>
                <a:cs typeface="Arial" panose="020B0604020202020204" pitchFamily="34" charset="0"/>
              </a:rPr>
              <a:t>March 2010</a:t>
            </a:r>
          </a:p>
        </p:txBody>
      </p:sp>
      <p:sp>
        <p:nvSpPr>
          <p:cNvPr id="2" name="Slide Number Placeholder 1">
            <a:extLst>
              <a:ext uri="{FF2B5EF4-FFF2-40B4-BE49-F238E27FC236}">
                <a16:creationId xmlns:a16="http://schemas.microsoft.com/office/drawing/2014/main" id="{AB60BFDF-01B9-D852-9CEF-90C73AAFE2C9}"/>
              </a:ext>
            </a:extLst>
          </p:cNvPr>
          <p:cNvSpPr>
            <a:spLocks noGrp="1"/>
          </p:cNvSpPr>
          <p:nvPr>
            <p:ph type="sldNum" sz="quarter" idx="12"/>
          </p:nvPr>
        </p:nvSpPr>
        <p:spPr/>
        <p:txBody>
          <a:bodyPr/>
          <a:lstStyle/>
          <a:p>
            <a:fld id="{60B18D57-13A5-4968-950D-8FEF41FA4399}" type="slidenum">
              <a:rPr lang="en-US" smtClean="0"/>
              <a:t>18</a:t>
            </a:fld>
            <a:endParaRPr lang="en-US" dirty="0"/>
          </a:p>
        </p:txBody>
      </p:sp>
      <p:sp>
        <p:nvSpPr>
          <p:cNvPr id="6" name="Content Placeholder 2">
            <a:extLst>
              <a:ext uri="{FF2B5EF4-FFF2-40B4-BE49-F238E27FC236}">
                <a16:creationId xmlns:a16="http://schemas.microsoft.com/office/drawing/2014/main" id="{50657104-6D7B-5828-8D31-27E2F2A6E0AC}"/>
              </a:ext>
            </a:extLst>
          </p:cNvPr>
          <p:cNvSpPr>
            <a:spLocks noGrp="1"/>
          </p:cNvSpPr>
          <p:nvPr/>
        </p:nvSpPr>
        <p:spPr bwMode="auto">
          <a:xfrm>
            <a:off x="1809750" y="1532049"/>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rtlCol="0" anchor="t" anchorCtr="0" compatLnSpc="1">
            <a:prstTxWarp prst="textNoShape">
              <a:avLst/>
            </a:prstTxWarp>
            <a:normAutofit/>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indent="-320040" fontAlgn="auto">
              <a:spcBef>
                <a:spcPts val="0"/>
              </a:spcBef>
              <a:spcAft>
                <a:spcPts val="0"/>
              </a:spcAft>
              <a:buFont typeface="Wingdings 2"/>
              <a:buChar char=""/>
              <a:defRPr/>
            </a:pPr>
            <a:r>
              <a:rPr lang="en-US" sz="2800" dirty="0">
                <a:latin typeface="Arial" panose="020B0604020202020204" pitchFamily="34" charset="0"/>
                <a:cs typeface="Arial" panose="020B0604020202020204" pitchFamily="34" charset="0"/>
              </a:rPr>
              <a:t>The law includes a list of presumptive diseases and anticipated complications from the diseases [38 CFR 3.317 (c)].</a:t>
            </a:r>
          </a:p>
          <a:p>
            <a:pPr marL="438912" indent="-320040" fontAlgn="auto">
              <a:spcBef>
                <a:spcPts val="0"/>
              </a:spcBef>
              <a:spcAft>
                <a:spcPts val="0"/>
              </a:spcAft>
              <a:buFont typeface="Wingdings 2"/>
              <a:buChar char=""/>
              <a:defRPr/>
            </a:pPr>
            <a:endParaRPr lang="en-US" sz="2800" dirty="0">
              <a:latin typeface="Arial" panose="020B0604020202020204" pitchFamily="34" charset="0"/>
              <a:cs typeface="Arial" panose="020B0604020202020204" pitchFamily="34" charset="0"/>
            </a:endParaRPr>
          </a:p>
          <a:p>
            <a:pPr marL="438912" indent="-320040" fontAlgn="auto">
              <a:spcBef>
                <a:spcPts val="0"/>
              </a:spcBef>
              <a:spcAft>
                <a:spcPts val="0"/>
              </a:spcAft>
              <a:buFont typeface="Wingdings 2"/>
              <a:buChar char=""/>
              <a:defRPr/>
            </a:pPr>
            <a:r>
              <a:rPr lang="en-US" sz="2800" dirty="0">
                <a:latin typeface="Arial" panose="020B0604020202020204" pitchFamily="34" charset="0"/>
                <a:cs typeface="Arial" panose="020B0604020202020204" pitchFamily="34" charset="0"/>
              </a:rPr>
              <a:t>Most listed diseases have a one-year presumptive period from the date of separation, but there are exceptions for malaria, visceral leishmaniasis and tuberculosis.</a:t>
            </a:r>
          </a:p>
          <a:p>
            <a:pPr marL="438912" indent="-320040" fontAlgn="auto">
              <a:spcBef>
                <a:spcPts val="0"/>
              </a:spcBef>
              <a:spcAft>
                <a:spcPts val="0"/>
              </a:spcAft>
              <a:buFont typeface="Wingdings 2"/>
              <a:buChar char=""/>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21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0D27B8-17D7-8D18-6E9B-1A34E02A600D}"/>
              </a:ext>
            </a:extLst>
          </p:cNvPr>
          <p:cNvSpPr>
            <a:spLocks noGrp="1"/>
          </p:cNvSpPr>
          <p:nvPr>
            <p:ph type="sldNum" sz="quarter" idx="12"/>
          </p:nvPr>
        </p:nvSpPr>
        <p:spPr/>
        <p:txBody>
          <a:bodyPr/>
          <a:lstStyle/>
          <a:p>
            <a:fld id="{60B18D57-13A5-4968-950D-8FEF41FA4399}" type="slidenum">
              <a:rPr lang="en-US" smtClean="0"/>
              <a:t>19</a:t>
            </a:fld>
            <a:endParaRPr lang="en-US" dirty="0"/>
          </a:p>
        </p:txBody>
      </p:sp>
      <p:sp>
        <p:nvSpPr>
          <p:cNvPr id="5" name="Content Placeholder 2">
            <a:extLst>
              <a:ext uri="{FF2B5EF4-FFF2-40B4-BE49-F238E27FC236}">
                <a16:creationId xmlns:a16="http://schemas.microsoft.com/office/drawing/2014/main" id="{36C6EA18-2DE4-4096-791F-5F5E4DDCAEDD}"/>
              </a:ext>
            </a:extLst>
          </p:cNvPr>
          <p:cNvSpPr txBox="1">
            <a:spLocks/>
          </p:cNvSpPr>
          <p:nvPr/>
        </p:nvSpPr>
        <p:spPr>
          <a:xfrm>
            <a:off x="1369559" y="1912937"/>
            <a:ext cx="9452882" cy="4625975"/>
          </a:xfrm>
          <a:prstGeom prst="rect">
            <a:avLst/>
          </a:prstGeom>
        </p:spPr>
        <p:txBody>
          <a:bodyPr rtlCol="0">
            <a:normAutofit/>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indent="-320040" fontAlgn="auto">
              <a:spcBef>
                <a:spcPts val="0"/>
              </a:spcBef>
              <a:spcAft>
                <a:spcPts val="0"/>
              </a:spcAft>
              <a:buFont typeface="Wingdings 2"/>
              <a:buChar char=""/>
              <a:defRPr/>
            </a:pPr>
            <a:r>
              <a:rPr lang="en-US" sz="2800" dirty="0">
                <a:latin typeface="Arial" panose="020B0604020202020204" pitchFamily="34" charset="0"/>
                <a:cs typeface="Arial" panose="020B0604020202020204" pitchFamily="34" charset="0"/>
              </a:rPr>
              <a:t>Presumptive diseases listed in 38 CFR 3.317 (c)(2);</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Brucellosis</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Campylobacter Jejuni</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Coxiella Burnetti (Q fever)</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Malaria</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Nontyphoid Salmonella</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Shigella</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West Nile Virus</a:t>
            </a:r>
          </a:p>
        </p:txBody>
      </p:sp>
    </p:spTree>
    <p:extLst>
      <p:ext uri="{BB962C8B-B14F-4D97-AF65-F5344CB8AC3E}">
        <p14:creationId xmlns:p14="http://schemas.microsoft.com/office/powerpoint/2010/main" val="181868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60B18D57-13A5-4968-950D-8FEF41FA4399}" type="slidenum">
              <a:rPr lang="en-US" smtClean="0"/>
              <a:t>2</a:t>
            </a:fld>
            <a:endParaRPr lang="en-US" dirty="0"/>
          </a:p>
        </p:txBody>
      </p:sp>
      <p:pic>
        <p:nvPicPr>
          <p:cNvPr id="3" name="Table Placeholder 2">
            <a:extLst>
              <a:ext uri="{FF2B5EF4-FFF2-40B4-BE49-F238E27FC236}">
                <a16:creationId xmlns:a16="http://schemas.microsoft.com/office/drawing/2014/main" id="{99C36F0D-0738-6843-B953-847A3C243E71}"/>
              </a:ext>
            </a:extLst>
          </p:cNvPr>
          <p:cNvPicPr>
            <a:picLocks noGrp="1" noChangeAspect="1"/>
          </p:cNvPicPr>
          <p:nvPr>
            <p:ph type="tbl" sz="quarter" idx="13"/>
          </p:nvPr>
        </p:nvPicPr>
        <p:blipFill>
          <a:blip r:embed="rId2"/>
          <a:stretch>
            <a:fillRect/>
          </a:stretch>
        </p:blipFill>
        <p:spPr>
          <a:xfrm>
            <a:off x="2144305" y="1382126"/>
            <a:ext cx="7903389" cy="4366281"/>
          </a:xfrm>
          <a:prstGeom prst="rect">
            <a:avLst/>
          </a:prstGeom>
        </p:spPr>
      </p:pic>
      <p:sp>
        <p:nvSpPr>
          <p:cNvPr id="5" name="Title 4"/>
          <p:cNvSpPr>
            <a:spLocks noGrp="1"/>
          </p:cNvSpPr>
          <p:nvPr>
            <p:ph type="title"/>
          </p:nvPr>
        </p:nvSpPr>
        <p:spPr>
          <a:xfrm>
            <a:off x="-1" y="705972"/>
            <a:ext cx="8817429" cy="518671"/>
          </a:xfrm>
        </p:spPr>
        <p:txBody>
          <a:bodyPr>
            <a:noAutofit/>
          </a:bodyPr>
          <a:lstStyle/>
          <a:p>
            <a:r>
              <a:rPr lang="en-US" sz="4000" b="0" dirty="0"/>
              <a:t>Chart of Periods and </a:t>
            </a:r>
            <a:r>
              <a:rPr lang="en-US" sz="4000" b="0" dirty="0" err="1"/>
              <a:t>Presumptives</a:t>
            </a:r>
            <a:endParaRPr lang="en-US" sz="4000" b="0" dirty="0"/>
          </a:p>
        </p:txBody>
      </p:sp>
      <p:sp>
        <p:nvSpPr>
          <p:cNvPr id="4" name="TextBox 3">
            <a:extLst>
              <a:ext uri="{FF2B5EF4-FFF2-40B4-BE49-F238E27FC236}">
                <a16:creationId xmlns:a16="http://schemas.microsoft.com/office/drawing/2014/main" id="{48990E82-265E-F180-D13E-D00EAF7D5DF6}"/>
              </a:ext>
            </a:extLst>
          </p:cNvPr>
          <p:cNvSpPr txBox="1"/>
          <p:nvPr/>
        </p:nvSpPr>
        <p:spPr>
          <a:xfrm>
            <a:off x="3326945" y="5987018"/>
            <a:ext cx="621302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hlinkClick r:id="rId3"/>
              </a:rPr>
              <a:t>publichealth.va.gov</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156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09C9336-0005-05A4-04D7-70215B481AB1}"/>
              </a:ext>
            </a:extLst>
          </p:cNvPr>
          <p:cNvSpPr txBox="1">
            <a:spLocks noGrp="1"/>
          </p:cNvSpPr>
          <p:nvPr>
            <p:ph idx="1"/>
          </p:nvPr>
        </p:nvSpPr>
        <p:spPr>
          <a:xfrm>
            <a:off x="838200" y="1817461"/>
            <a:ext cx="10515600" cy="4351338"/>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endParaRPr lang="en-US" altLang="en-US" sz="2400" dirty="0">
              <a:latin typeface="Arial" panose="020B0604020202020204" pitchFamily="34" charset="0"/>
              <a:cs typeface="Arial" panose="020B0604020202020204" pitchFamily="34" charset="0"/>
            </a:endParaRPr>
          </a:p>
          <a:p>
            <a:pPr marL="119062" indent="0">
              <a:buNone/>
            </a:pPr>
            <a:r>
              <a:rPr lang="en-US" altLang="en-US" sz="2800" dirty="0">
                <a:latin typeface="Arial" panose="020B0604020202020204" pitchFamily="34" charset="0"/>
                <a:cs typeface="Arial" panose="020B0604020202020204" pitchFamily="34" charset="0"/>
              </a:rPr>
              <a:t>Remember, unlike the undiagnosed conditions of “Gulf War Syndrome”, these presumptive conditions require a diagnosis, findings of residual permanent disability and must be at least 10% disabling if first diagnosed during the presumptive period.</a:t>
            </a:r>
          </a:p>
          <a:p>
            <a:endParaRPr lang="en-US" altLang="en-US" sz="2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7A034DBD-3B88-14C7-F851-FD551DCAC3DE}"/>
              </a:ext>
            </a:extLst>
          </p:cNvPr>
          <p:cNvSpPr>
            <a:spLocks noGrp="1"/>
          </p:cNvSpPr>
          <p:nvPr>
            <p:ph type="sldNum" sz="quarter" idx="12"/>
          </p:nvPr>
        </p:nvSpPr>
        <p:spPr/>
        <p:txBody>
          <a:bodyPr/>
          <a:lstStyle/>
          <a:p>
            <a:fld id="{60B18D57-13A5-4968-950D-8FEF41FA4399}" type="slidenum">
              <a:rPr lang="en-US" smtClean="0"/>
              <a:t>20</a:t>
            </a:fld>
            <a:endParaRPr lang="en-US" dirty="0"/>
          </a:p>
        </p:txBody>
      </p:sp>
    </p:spTree>
    <p:extLst>
      <p:ext uri="{BB962C8B-B14F-4D97-AF65-F5344CB8AC3E}">
        <p14:creationId xmlns:p14="http://schemas.microsoft.com/office/powerpoint/2010/main" val="3314691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8E9A11-147C-FCA4-CD21-718254F893AB}"/>
              </a:ext>
            </a:extLst>
          </p:cNvPr>
          <p:cNvSpPr>
            <a:spLocks noGrp="1"/>
          </p:cNvSpPr>
          <p:nvPr>
            <p:ph type="title"/>
          </p:nvPr>
        </p:nvSpPr>
        <p:spPr>
          <a:xfrm>
            <a:off x="0" y="438604"/>
            <a:ext cx="3333750" cy="794204"/>
          </a:xfrm>
        </p:spPr>
        <p:txBody>
          <a:bodyPr>
            <a:normAutofit fontScale="90000"/>
          </a:bodyPr>
          <a:lstStyle/>
          <a:p>
            <a:r>
              <a:rPr lang="en-US" dirty="0">
                <a:latin typeface="Arial" panose="020B0604020202020204" pitchFamily="34" charset="0"/>
                <a:cs typeface="Arial" panose="020B0604020202020204" pitchFamily="34" charset="0"/>
              </a:rPr>
              <a:t>July 15, 2011</a:t>
            </a:r>
          </a:p>
        </p:txBody>
      </p:sp>
      <p:sp>
        <p:nvSpPr>
          <p:cNvPr id="2" name="Content Placeholder 1">
            <a:extLst>
              <a:ext uri="{FF2B5EF4-FFF2-40B4-BE49-F238E27FC236}">
                <a16:creationId xmlns:a16="http://schemas.microsoft.com/office/drawing/2014/main" id="{483DB6B7-F0D8-C325-4E9F-EED5A31932BC}"/>
              </a:ext>
            </a:extLst>
          </p:cNvPr>
          <p:cNvSpPr>
            <a:spLocks noGrp="1"/>
          </p:cNvSpPr>
          <p:nvPr>
            <p:ph idx="1"/>
          </p:nvPr>
        </p:nvSpPr>
        <p:spPr>
          <a:xfrm>
            <a:off x="838200" y="1817461"/>
            <a:ext cx="10515600" cy="4351338"/>
          </a:xfrm>
        </p:spPr>
        <p:txBody>
          <a:bodyPr/>
          <a:lstStyle/>
          <a:p>
            <a:r>
              <a:rPr lang="en-US" dirty="0">
                <a:latin typeface="Arial" panose="020B0604020202020204" pitchFamily="34" charset="0"/>
                <a:cs typeface="Arial" panose="020B0604020202020204" pitchFamily="34" charset="0"/>
              </a:rPr>
              <a:t>Functional gastrointestinal disorders (FGIDs) were included as MUCMI on July 15, 2011. These include:</a:t>
            </a:r>
          </a:p>
          <a:p>
            <a:pPr marL="0" indent="0">
              <a:buNone/>
            </a:pPr>
            <a:endParaRPr lang="en-US" sz="12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Abdominal pain</a:t>
            </a:r>
          </a:p>
          <a:p>
            <a:pPr lvl="1"/>
            <a:r>
              <a:rPr lang="en-US" dirty="0">
                <a:latin typeface="Arial" panose="020B0604020202020204" pitchFamily="34" charset="0"/>
                <a:cs typeface="Arial" panose="020B0604020202020204" pitchFamily="34" charset="0"/>
              </a:rPr>
              <a:t>Substernal burning or pain </a:t>
            </a:r>
          </a:p>
          <a:p>
            <a:pPr lvl="1"/>
            <a:r>
              <a:rPr lang="en-US" dirty="0">
                <a:latin typeface="Arial" panose="020B0604020202020204" pitchFamily="34" charset="0"/>
                <a:cs typeface="Arial" panose="020B0604020202020204" pitchFamily="34" charset="0"/>
              </a:rPr>
              <a:t>Nausea and or vomiting</a:t>
            </a:r>
          </a:p>
          <a:p>
            <a:pPr lvl="1"/>
            <a:r>
              <a:rPr lang="en-US" dirty="0">
                <a:latin typeface="Arial" panose="020B0604020202020204" pitchFamily="34" charset="0"/>
                <a:cs typeface="Arial" panose="020B0604020202020204" pitchFamily="34" charset="0"/>
              </a:rPr>
              <a:t>Altered bowel habits</a:t>
            </a:r>
          </a:p>
          <a:p>
            <a:pPr lvl="1"/>
            <a:r>
              <a:rPr lang="en-US" dirty="0">
                <a:latin typeface="Arial" panose="020B0604020202020204" pitchFamily="34" charset="0"/>
                <a:cs typeface="Arial" panose="020B0604020202020204" pitchFamily="34" charset="0"/>
              </a:rPr>
              <a:t>Indigestion and or bloating</a:t>
            </a:r>
          </a:p>
          <a:p>
            <a:pPr lvl="1"/>
            <a:r>
              <a:rPr lang="en-US" dirty="0">
                <a:latin typeface="Arial" panose="020B0604020202020204" pitchFamily="34" charset="0"/>
                <a:cs typeface="Arial" panose="020B0604020202020204" pitchFamily="34" charset="0"/>
              </a:rPr>
              <a:t>Postprandal fullness and </a:t>
            </a:r>
          </a:p>
          <a:p>
            <a:pPr lvl="1"/>
            <a:r>
              <a:rPr lang="en-US" dirty="0">
                <a:latin typeface="Arial" panose="020B0604020202020204" pitchFamily="34" charset="0"/>
                <a:cs typeface="Arial" panose="020B0604020202020204" pitchFamily="34" charset="0"/>
              </a:rPr>
              <a:t>Painful or difficulty swallowing</a:t>
            </a:r>
          </a:p>
        </p:txBody>
      </p:sp>
      <p:sp>
        <p:nvSpPr>
          <p:cNvPr id="4" name="Slide Number Placeholder 3">
            <a:extLst>
              <a:ext uri="{FF2B5EF4-FFF2-40B4-BE49-F238E27FC236}">
                <a16:creationId xmlns:a16="http://schemas.microsoft.com/office/drawing/2014/main" id="{F71D481C-480E-6395-EF4A-B4C91FA8F5C4}"/>
              </a:ext>
            </a:extLst>
          </p:cNvPr>
          <p:cNvSpPr>
            <a:spLocks noGrp="1"/>
          </p:cNvSpPr>
          <p:nvPr>
            <p:ph type="sldNum" sz="quarter" idx="12"/>
          </p:nvPr>
        </p:nvSpPr>
        <p:spPr/>
        <p:txBody>
          <a:bodyPr/>
          <a:lstStyle/>
          <a:p>
            <a:fld id="{60B18D57-13A5-4968-950D-8FEF41FA4399}" type="slidenum">
              <a:rPr lang="en-US" smtClean="0"/>
              <a:t>21</a:t>
            </a:fld>
            <a:endParaRPr lang="en-US" dirty="0"/>
          </a:p>
        </p:txBody>
      </p:sp>
    </p:spTree>
    <p:extLst>
      <p:ext uri="{BB962C8B-B14F-4D97-AF65-F5344CB8AC3E}">
        <p14:creationId xmlns:p14="http://schemas.microsoft.com/office/powerpoint/2010/main" val="4238095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FDF4E8-C8ED-00E6-6C25-0228A72E5029}"/>
              </a:ext>
            </a:extLst>
          </p:cNvPr>
          <p:cNvSpPr>
            <a:spLocks noGrp="1"/>
          </p:cNvSpPr>
          <p:nvPr>
            <p:ph type="title"/>
          </p:nvPr>
        </p:nvSpPr>
        <p:spPr>
          <a:xfrm>
            <a:off x="0" y="781505"/>
            <a:ext cx="4574721" cy="459468"/>
          </a:xfrm>
        </p:spPr>
        <p:txBody>
          <a:bodyPr>
            <a:normAutofit fontScale="90000"/>
          </a:bodyPr>
          <a:lstStyle/>
          <a:p>
            <a:r>
              <a:rPr lang="en-US" dirty="0"/>
              <a:t>February 2012</a:t>
            </a:r>
          </a:p>
        </p:txBody>
      </p:sp>
      <p:sp>
        <p:nvSpPr>
          <p:cNvPr id="2" name="Slide Number Placeholder 1">
            <a:extLst>
              <a:ext uri="{FF2B5EF4-FFF2-40B4-BE49-F238E27FC236}">
                <a16:creationId xmlns:a16="http://schemas.microsoft.com/office/drawing/2014/main" id="{376581CF-4015-414C-5094-0051D5588F54}"/>
              </a:ext>
            </a:extLst>
          </p:cNvPr>
          <p:cNvSpPr>
            <a:spLocks noGrp="1"/>
          </p:cNvSpPr>
          <p:nvPr>
            <p:ph type="sldNum" sz="quarter" idx="12"/>
          </p:nvPr>
        </p:nvSpPr>
        <p:spPr/>
        <p:txBody>
          <a:bodyPr/>
          <a:lstStyle/>
          <a:p>
            <a:fld id="{60B18D57-13A5-4968-950D-8FEF41FA4399}" type="slidenum">
              <a:rPr lang="en-US" smtClean="0"/>
              <a:t>22</a:t>
            </a:fld>
            <a:endParaRPr lang="en-US" dirty="0"/>
          </a:p>
        </p:txBody>
      </p:sp>
      <p:sp>
        <p:nvSpPr>
          <p:cNvPr id="5" name="TextBox 4">
            <a:extLst>
              <a:ext uri="{FF2B5EF4-FFF2-40B4-BE49-F238E27FC236}">
                <a16:creationId xmlns:a16="http://schemas.microsoft.com/office/drawing/2014/main" id="{7D134CCD-EFB2-5E96-6644-5C2307F994E3}"/>
              </a:ext>
            </a:extLst>
          </p:cNvPr>
          <p:cNvSpPr txBox="1"/>
          <p:nvPr/>
        </p:nvSpPr>
        <p:spPr>
          <a:xfrm>
            <a:off x="1368959" y="2137707"/>
            <a:ext cx="9454082" cy="4401205"/>
          </a:xfrm>
          <a:prstGeom prst="rect">
            <a:avLst/>
          </a:prstGeom>
          <a:noFill/>
        </p:spPr>
        <p:txBody>
          <a:bodyPr wrap="square">
            <a:spAutoFit/>
          </a:bodyPr>
          <a:lstStyle/>
          <a:p>
            <a:r>
              <a:rPr lang="en-US" sz="2800" dirty="0">
                <a:solidFill>
                  <a:srgbClr val="001D35"/>
                </a:solidFill>
                <a:latin typeface="Arial" panose="020B0604020202020204" pitchFamily="34" charset="0"/>
                <a:cs typeface="Arial" panose="020B0604020202020204" pitchFamily="34" charset="0"/>
              </a:rPr>
              <a:t>The VA began granting service connection for chronic fatigue syndrome (CFS), fibromyalgia, irritable bowel syndrome, and medically unexplained chronic multi symptom illness on a presumptive basis in </a:t>
            </a:r>
            <a:r>
              <a:rPr lang="en-US" sz="2800" dirty="0">
                <a:latin typeface="Arial" panose="020B0604020202020204" pitchFamily="34" charset="0"/>
                <a:cs typeface="Arial" panose="020B0604020202020204" pitchFamily="34" charset="0"/>
              </a:rPr>
              <a:t>February 2012</a:t>
            </a:r>
            <a:r>
              <a:rPr lang="en-US" sz="2800" dirty="0">
                <a:solidFill>
                  <a:srgbClr val="001D35"/>
                </a:solidFill>
                <a:latin typeface="Arial" panose="020B0604020202020204" pitchFamily="34" charset="0"/>
                <a:cs typeface="Arial" panose="020B0604020202020204" pitchFamily="34" charset="0"/>
              </a:rPr>
              <a:t>.</a:t>
            </a:r>
          </a:p>
          <a:p>
            <a:endParaRPr lang="en-US" sz="2400" dirty="0">
              <a:solidFill>
                <a:srgbClr val="001D35"/>
              </a:solidFill>
              <a:latin typeface="Arial" panose="020B0604020202020204" pitchFamily="34" charset="0"/>
              <a:cs typeface="Arial" panose="020B0604020202020204" pitchFamily="34" charset="0"/>
            </a:endParaRPr>
          </a:p>
          <a:p>
            <a:endParaRPr lang="en-US" sz="2400" dirty="0">
              <a:solidFill>
                <a:srgbClr val="001D35"/>
              </a:solidFill>
              <a:latin typeface="Arial" panose="020B0604020202020204" pitchFamily="34" charset="0"/>
              <a:cs typeface="Arial" panose="020B0604020202020204" pitchFamily="34" charset="0"/>
            </a:endParaRPr>
          </a:p>
          <a:p>
            <a:endParaRPr lang="en-US" sz="2400" dirty="0">
              <a:solidFill>
                <a:srgbClr val="001D35"/>
              </a:solidFill>
              <a:latin typeface="Arial" panose="020B0604020202020204" pitchFamily="34" charset="0"/>
              <a:cs typeface="Arial" panose="020B0604020202020204" pitchFamily="34" charset="0"/>
            </a:endParaRPr>
          </a:p>
          <a:p>
            <a:endParaRPr lang="en-US" sz="2400" dirty="0">
              <a:solidFill>
                <a:srgbClr val="001D35"/>
              </a:solidFill>
              <a:latin typeface="Arial" panose="020B0604020202020204" pitchFamily="34" charset="0"/>
              <a:cs typeface="Arial" panose="020B0604020202020204" pitchFamily="34" charset="0"/>
            </a:endParaRPr>
          </a:p>
          <a:p>
            <a:endParaRPr lang="en-US" sz="2400" dirty="0">
              <a:solidFill>
                <a:srgbClr val="001D35"/>
              </a:solidFill>
              <a:latin typeface="Arial" panose="020B0604020202020204" pitchFamily="34" charset="0"/>
              <a:cs typeface="Arial" panose="020B0604020202020204" pitchFamily="34" charset="0"/>
            </a:endParaRPr>
          </a:p>
          <a:p>
            <a:endParaRPr lang="en-US" sz="2400" dirty="0">
              <a:solidFill>
                <a:srgbClr val="001D35"/>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792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FDB114-76BE-9BBC-9D95-F53969EDEC42}"/>
              </a:ext>
            </a:extLst>
          </p:cNvPr>
          <p:cNvSpPr>
            <a:spLocks noGrp="1"/>
          </p:cNvSpPr>
          <p:nvPr>
            <p:ph type="sldNum" sz="quarter" idx="12"/>
          </p:nvPr>
        </p:nvSpPr>
        <p:spPr/>
        <p:txBody>
          <a:bodyPr/>
          <a:lstStyle/>
          <a:p>
            <a:fld id="{60B18D57-13A5-4968-950D-8FEF41FA4399}" type="slidenum">
              <a:rPr lang="en-US" smtClean="0"/>
              <a:t>23</a:t>
            </a:fld>
            <a:endParaRPr lang="en-US" dirty="0"/>
          </a:p>
        </p:txBody>
      </p:sp>
      <p:sp>
        <p:nvSpPr>
          <p:cNvPr id="5" name="Content Placeholder 2">
            <a:extLst>
              <a:ext uri="{FF2B5EF4-FFF2-40B4-BE49-F238E27FC236}">
                <a16:creationId xmlns:a16="http://schemas.microsoft.com/office/drawing/2014/main" id="{0226F417-677F-CC16-66F6-AF977FCF6FEF}"/>
              </a:ext>
            </a:extLst>
          </p:cNvPr>
          <p:cNvSpPr txBox="1">
            <a:spLocks/>
          </p:cNvSpPr>
          <p:nvPr/>
        </p:nvSpPr>
        <p:spPr>
          <a:xfrm>
            <a:off x="1151164" y="1912937"/>
            <a:ext cx="9889671"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sz="2800" dirty="0">
                <a:latin typeface="Arial" panose="020B0604020202020204" pitchFamily="34" charset="0"/>
                <a:cs typeface="Arial" panose="020B0604020202020204" pitchFamily="34" charset="0"/>
              </a:rPr>
              <a:t>A presumptive disease not listed in 38 CFR 3.317 is amyotrophic lateral sclerosis. </a:t>
            </a:r>
          </a:p>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Presumption for this condition is found in 38 CFR 3.318</a:t>
            </a:r>
          </a:p>
          <a:p>
            <a:endParaRPr lang="en-US" altLang="en-US" sz="28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Service in Southwest Asia is not required to qualify for service connection for this condition, but statistically, they are more likely to be found in veterans who served in the war zone.   </a:t>
            </a:r>
          </a:p>
          <a:p>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98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A2D8A-2882-5402-552E-3BA6C4AFCEEC}"/>
              </a:ext>
            </a:extLst>
          </p:cNvPr>
          <p:cNvSpPr>
            <a:spLocks noGrp="1"/>
          </p:cNvSpPr>
          <p:nvPr>
            <p:ph type="sldNum" sz="quarter" idx="12"/>
          </p:nvPr>
        </p:nvSpPr>
        <p:spPr/>
        <p:txBody>
          <a:bodyPr/>
          <a:lstStyle/>
          <a:p>
            <a:fld id="{60B18D57-13A5-4968-950D-8FEF41FA4399}" type="slidenum">
              <a:rPr lang="en-US" smtClean="0"/>
              <a:t>24</a:t>
            </a:fld>
            <a:endParaRPr lang="en-US" dirty="0"/>
          </a:p>
        </p:txBody>
      </p:sp>
      <p:sp>
        <p:nvSpPr>
          <p:cNvPr id="5" name="Content Placeholder 2">
            <a:extLst>
              <a:ext uri="{FF2B5EF4-FFF2-40B4-BE49-F238E27FC236}">
                <a16:creationId xmlns:a16="http://schemas.microsoft.com/office/drawing/2014/main" id="{2ADBBED8-7B01-047A-2911-86F02F9182F3}"/>
              </a:ext>
            </a:extLst>
          </p:cNvPr>
          <p:cNvSpPr txBox="1">
            <a:spLocks/>
          </p:cNvSpPr>
          <p:nvPr/>
        </p:nvSpPr>
        <p:spPr>
          <a:xfrm>
            <a:off x="1091293" y="1730375"/>
            <a:ext cx="10009413"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sz="2600" dirty="0">
                <a:latin typeface="Arial" panose="020B0604020202020204" pitchFamily="34" charset="0"/>
                <a:cs typeface="Arial" panose="020B0604020202020204" pitchFamily="34" charset="0"/>
              </a:rPr>
              <a:t>Tuberculosis is shown as a presumptive condition in 38 CFR 3.317 with no time limit.  </a:t>
            </a:r>
          </a:p>
          <a:p>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Tuberculosis is a bacterial infection of the lung [Mycobacterium tuberculosis (M. tuberculosis)]. </a:t>
            </a:r>
          </a:p>
          <a:p>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You can get tuberculosis by breathing in air droplets from a cough or sneeze of an infected person. </a:t>
            </a:r>
          </a:p>
          <a:p>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6566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E6F3DC-DDBC-91A8-B2E0-74B47B1C85EA}"/>
              </a:ext>
            </a:extLst>
          </p:cNvPr>
          <p:cNvSpPr>
            <a:spLocks noGrp="1"/>
          </p:cNvSpPr>
          <p:nvPr>
            <p:ph type="sldNum" sz="quarter" idx="12"/>
          </p:nvPr>
        </p:nvSpPr>
        <p:spPr/>
        <p:txBody>
          <a:bodyPr/>
          <a:lstStyle/>
          <a:p>
            <a:fld id="{60B18D57-13A5-4968-950D-8FEF41FA4399}" type="slidenum">
              <a:rPr lang="en-US" smtClean="0"/>
              <a:t>25</a:t>
            </a:fld>
            <a:endParaRPr lang="en-US" dirty="0"/>
          </a:p>
        </p:txBody>
      </p:sp>
      <p:sp>
        <p:nvSpPr>
          <p:cNvPr id="5" name="Content Placeholder 2">
            <a:extLst>
              <a:ext uri="{FF2B5EF4-FFF2-40B4-BE49-F238E27FC236}">
                <a16:creationId xmlns:a16="http://schemas.microsoft.com/office/drawing/2014/main" id="{0B450F0A-4D5C-67D4-F2CC-8B4DFA699478}"/>
              </a:ext>
            </a:extLst>
          </p:cNvPr>
          <p:cNvSpPr txBox="1">
            <a:spLocks/>
          </p:cNvSpPr>
          <p:nvPr/>
        </p:nvSpPr>
        <p:spPr>
          <a:xfrm>
            <a:off x="1409700" y="1730375"/>
            <a:ext cx="9372600"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endParaRPr lang="en-US" altLang="en-US" sz="24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Leishmaniasis is a parasitic disease caused by infection with </a:t>
            </a:r>
            <a:r>
              <a:rPr lang="en-US" altLang="en-US" sz="2600" i="1" dirty="0">
                <a:latin typeface="Arial" panose="020B0604020202020204" pitchFamily="34" charset="0"/>
                <a:cs typeface="Arial" panose="020B0604020202020204" pitchFamily="34" charset="0"/>
              </a:rPr>
              <a:t>Leishmania</a:t>
            </a:r>
            <a:r>
              <a:rPr lang="en-US" altLang="en-US" sz="2600" dirty="0">
                <a:latin typeface="Arial" panose="020B0604020202020204" pitchFamily="34" charset="0"/>
                <a:cs typeface="Arial" panose="020B0604020202020204" pitchFamily="34" charset="0"/>
              </a:rPr>
              <a:t> parasites, which are spread by the bite of phlebotomine sand flies. </a:t>
            </a:r>
          </a:p>
          <a:p>
            <a:endParaRPr lang="en-US" altLang="en-US" sz="2600" dirty="0">
              <a:latin typeface="Arial" panose="020B0604020202020204" pitchFamily="34" charset="0"/>
              <a:cs typeface="Arial" panose="020B0604020202020204" pitchFamily="34" charset="0"/>
            </a:endParaRPr>
          </a:p>
          <a:p>
            <a:r>
              <a:rPr lang="en-US" altLang="en-US" sz="2600" dirty="0">
                <a:latin typeface="Arial" panose="020B0604020202020204" pitchFamily="34" charset="0"/>
                <a:cs typeface="Arial" panose="020B0604020202020204" pitchFamily="34" charset="0"/>
              </a:rPr>
              <a:t>There are several different forms of leishmaniasis in people; visceral leishmaniasis, affects several internal organs (usually spleen, liver, and bone marrow).</a:t>
            </a:r>
          </a:p>
        </p:txBody>
      </p:sp>
    </p:spTree>
    <p:extLst>
      <p:ext uri="{BB962C8B-B14F-4D97-AF65-F5344CB8AC3E}">
        <p14:creationId xmlns:p14="http://schemas.microsoft.com/office/powerpoint/2010/main" val="2641702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E24CC53-5D7A-1B42-A91F-729A326586E6}"/>
              </a:ext>
            </a:extLst>
          </p:cNvPr>
          <p:cNvSpPr txBox="1">
            <a:spLocks noGrp="1"/>
          </p:cNvSpPr>
          <p:nvPr>
            <p:ph type="title"/>
          </p:nvPr>
        </p:nvSpPr>
        <p:spPr>
          <a:xfrm>
            <a:off x="0" y="204108"/>
            <a:ext cx="8610600" cy="1020535"/>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b="0" dirty="0"/>
              <a:t>VA Airborne Hazards and Open Burn Pit </a:t>
            </a:r>
            <a:br>
              <a:rPr lang="en-US" b="0" dirty="0"/>
            </a:br>
            <a:r>
              <a:rPr lang="en-US" b="0" dirty="0"/>
              <a:t>August 5, 2021</a:t>
            </a:r>
          </a:p>
        </p:txBody>
      </p:sp>
      <p:sp>
        <p:nvSpPr>
          <p:cNvPr id="2" name="Slide Number Placeholder 1">
            <a:extLst>
              <a:ext uri="{FF2B5EF4-FFF2-40B4-BE49-F238E27FC236}">
                <a16:creationId xmlns:a16="http://schemas.microsoft.com/office/drawing/2014/main" id="{0B24B4D7-06E5-D442-B99C-994C0D40955E}"/>
              </a:ext>
            </a:extLst>
          </p:cNvPr>
          <p:cNvSpPr>
            <a:spLocks noGrp="1"/>
          </p:cNvSpPr>
          <p:nvPr>
            <p:ph type="sldNum" sz="quarter" idx="12"/>
          </p:nvPr>
        </p:nvSpPr>
        <p:spPr/>
        <p:txBody>
          <a:bodyPr/>
          <a:lstStyle/>
          <a:p>
            <a:fld id="{60B18D57-13A5-4968-950D-8FEF41FA4399}" type="slidenum">
              <a:rPr lang="en-US" smtClean="0"/>
              <a:t>26</a:t>
            </a:fld>
            <a:endParaRPr lang="en-US" dirty="0"/>
          </a:p>
        </p:txBody>
      </p:sp>
      <p:sp>
        <p:nvSpPr>
          <p:cNvPr id="5" name="TextBox 4">
            <a:extLst>
              <a:ext uri="{FF2B5EF4-FFF2-40B4-BE49-F238E27FC236}">
                <a16:creationId xmlns:a16="http://schemas.microsoft.com/office/drawing/2014/main" id="{02B34AFD-F80D-2D47-8AC3-95EE1280826F}"/>
              </a:ext>
            </a:extLst>
          </p:cNvPr>
          <p:cNvSpPr txBox="1"/>
          <p:nvPr/>
        </p:nvSpPr>
        <p:spPr>
          <a:xfrm>
            <a:off x="849086" y="1805867"/>
            <a:ext cx="10504714" cy="3785652"/>
          </a:xfrm>
          <a:prstGeom prst="rect">
            <a:avLst/>
          </a:prstGeom>
          <a:noFill/>
        </p:spPr>
        <p:txBody>
          <a:bodyPr wrap="square">
            <a:spAutoFit/>
          </a:bodyPr>
          <a:lstStyle/>
          <a:p>
            <a:pPr algn="l"/>
            <a:r>
              <a:rPr lang="en-US" sz="2400" dirty="0">
                <a:solidFill>
                  <a:srgbClr val="2E2E2E"/>
                </a:solidFill>
                <a:latin typeface="Arial" panose="020B0604020202020204" pitchFamily="34" charset="0"/>
              </a:rPr>
              <a:t>“Airborne hazard” refers to any sort of contaminant or potentially toxic substance that we are exposed to through the air we breathe. While on active duty, military service members may have been exposed to a variety of airborne hazards including:</a:t>
            </a:r>
          </a:p>
          <a:p>
            <a:pPr lvl="1"/>
            <a:endParaRPr lang="en-US" sz="2400" dirty="0">
              <a:solidFill>
                <a:srgbClr val="2E2E2E"/>
              </a:solidFill>
              <a:latin typeface="Arial" panose="020B0604020202020204" pitchFamily="34" charset="0"/>
            </a:endParaRPr>
          </a:p>
          <a:p>
            <a:pPr lvl="1">
              <a:buFont typeface="Arial" panose="020B0604020202020204" pitchFamily="34" charset="0"/>
              <a:buChar char="•"/>
            </a:pPr>
            <a:r>
              <a:rPr lang="en-US" sz="2400" dirty="0">
                <a:solidFill>
                  <a:srgbClr val="444444"/>
                </a:solidFill>
                <a:latin typeface="Arial" panose="020B0604020202020204" pitchFamily="34" charset="0"/>
              </a:rPr>
              <a:t>The smoke and fumes from open burn pits</a:t>
            </a:r>
          </a:p>
          <a:p>
            <a:pPr lvl="1">
              <a:buFont typeface="Arial" panose="020B0604020202020204" pitchFamily="34" charset="0"/>
              <a:buChar char="•"/>
            </a:pPr>
            <a:r>
              <a:rPr lang="en-US" sz="2400" dirty="0">
                <a:solidFill>
                  <a:srgbClr val="444444"/>
                </a:solidFill>
                <a:latin typeface="Arial" panose="020B0604020202020204" pitchFamily="34" charset="0"/>
              </a:rPr>
              <a:t>Sand, dust, and particulate matter</a:t>
            </a:r>
          </a:p>
          <a:p>
            <a:pPr lvl="1">
              <a:buFont typeface="Arial" panose="020B0604020202020204" pitchFamily="34" charset="0"/>
              <a:buChar char="•"/>
            </a:pPr>
            <a:r>
              <a:rPr lang="en-US" sz="2400" dirty="0">
                <a:solidFill>
                  <a:srgbClr val="444444"/>
                </a:solidFill>
                <a:latin typeface="Arial" panose="020B0604020202020204" pitchFamily="34" charset="0"/>
              </a:rPr>
              <a:t>General air pollution common in certain countries</a:t>
            </a:r>
          </a:p>
          <a:p>
            <a:pPr lvl="1">
              <a:buFont typeface="Arial" panose="020B0604020202020204" pitchFamily="34" charset="0"/>
              <a:buChar char="•"/>
            </a:pPr>
            <a:r>
              <a:rPr lang="en-US" sz="2400" dirty="0">
                <a:solidFill>
                  <a:srgbClr val="444444"/>
                </a:solidFill>
                <a:latin typeface="Arial" panose="020B0604020202020204" pitchFamily="34" charset="0"/>
              </a:rPr>
              <a:t>Fuel, aircraft exhaust, and other mechanical fumes</a:t>
            </a:r>
          </a:p>
          <a:p>
            <a:pPr lvl="1">
              <a:buFont typeface="Arial" panose="020B0604020202020204" pitchFamily="34" charset="0"/>
              <a:buChar char="•"/>
            </a:pPr>
            <a:r>
              <a:rPr lang="en-US" sz="2400" dirty="0">
                <a:solidFill>
                  <a:srgbClr val="444444"/>
                </a:solidFill>
                <a:latin typeface="Arial" panose="020B0604020202020204" pitchFamily="34" charset="0"/>
              </a:rPr>
              <a:t>Smoke from oil well fires</a:t>
            </a:r>
          </a:p>
        </p:txBody>
      </p:sp>
    </p:spTree>
    <p:extLst>
      <p:ext uri="{BB962C8B-B14F-4D97-AF65-F5344CB8AC3E}">
        <p14:creationId xmlns:p14="http://schemas.microsoft.com/office/powerpoint/2010/main" val="3980626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D894222C-8D59-F748-89F6-0806BA4926E2}"/>
              </a:ext>
            </a:extLst>
          </p:cNvPr>
          <p:cNvSpPr txBox="1">
            <a:spLocks noGrp="1"/>
          </p:cNvSpPr>
          <p:nvPr>
            <p:ph type="title"/>
          </p:nvPr>
        </p:nvSpPr>
        <p:spPr>
          <a:xfrm>
            <a:off x="-1" y="642712"/>
            <a:ext cx="8833757" cy="590096"/>
          </a:xfrm>
          <a:prstGeom prst="rect">
            <a:avLst/>
          </a:prstGeom>
        </p:spPr>
        <p:txBody>
          <a:bodyPr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600" b="0" dirty="0"/>
              <a:t>VA Airborne Hazards and Open Burn Pit </a:t>
            </a:r>
          </a:p>
        </p:txBody>
      </p:sp>
      <p:sp>
        <p:nvSpPr>
          <p:cNvPr id="2" name="Slide Number Placeholder 1">
            <a:extLst>
              <a:ext uri="{FF2B5EF4-FFF2-40B4-BE49-F238E27FC236}">
                <a16:creationId xmlns:a16="http://schemas.microsoft.com/office/drawing/2014/main" id="{C0A3704C-734A-E74C-969F-061017E9FE3F}"/>
              </a:ext>
            </a:extLst>
          </p:cNvPr>
          <p:cNvSpPr>
            <a:spLocks noGrp="1"/>
          </p:cNvSpPr>
          <p:nvPr>
            <p:ph type="sldNum" sz="quarter" idx="12"/>
          </p:nvPr>
        </p:nvSpPr>
        <p:spPr/>
        <p:txBody>
          <a:bodyPr/>
          <a:lstStyle/>
          <a:p>
            <a:fld id="{60B18D57-13A5-4968-950D-8FEF41FA4399}" type="slidenum">
              <a:rPr lang="en-US" smtClean="0"/>
              <a:t>27</a:t>
            </a:fld>
            <a:endParaRPr lang="en-US" dirty="0"/>
          </a:p>
        </p:txBody>
      </p:sp>
      <p:sp>
        <p:nvSpPr>
          <p:cNvPr id="5" name="TextBox 4">
            <a:extLst>
              <a:ext uri="{FF2B5EF4-FFF2-40B4-BE49-F238E27FC236}">
                <a16:creationId xmlns:a16="http://schemas.microsoft.com/office/drawing/2014/main" id="{83C1ECF9-B863-CD4E-B55D-38D241C0C587}"/>
              </a:ext>
            </a:extLst>
          </p:cNvPr>
          <p:cNvSpPr txBox="1"/>
          <p:nvPr/>
        </p:nvSpPr>
        <p:spPr>
          <a:xfrm>
            <a:off x="705419" y="1796298"/>
            <a:ext cx="10781161" cy="3293209"/>
          </a:xfrm>
          <a:prstGeom prst="rect">
            <a:avLst/>
          </a:prstGeom>
          <a:noFill/>
        </p:spPr>
        <p:txBody>
          <a:bodyPr wrap="square">
            <a:spAutoFit/>
          </a:bodyPr>
          <a:lstStyle/>
          <a:p>
            <a:pPr algn="l"/>
            <a:r>
              <a:rPr lang="en-US" sz="2600" dirty="0">
                <a:solidFill>
                  <a:srgbClr val="2E2E2E"/>
                </a:solidFill>
                <a:latin typeface="Arial" panose="020B0604020202020204" pitchFamily="34" charset="0"/>
              </a:rPr>
              <a:t>Depending on a variety of factors, veterans may experience health effects related to this exposure. Factors that may indicate veterans have a greater or lesser risk of short or long-term health effects include:</a:t>
            </a:r>
          </a:p>
          <a:p>
            <a:pPr algn="l"/>
            <a:endParaRPr lang="en-US" sz="2600" dirty="0">
              <a:solidFill>
                <a:srgbClr val="2E2E2E"/>
              </a:solidFill>
              <a:latin typeface="Arial" panose="020B0604020202020204" pitchFamily="34" charset="0"/>
            </a:endParaRPr>
          </a:p>
          <a:p>
            <a:pPr lvl="1">
              <a:buFont typeface="Arial" panose="020B0604020202020204" pitchFamily="34" charset="0"/>
              <a:buChar char="•"/>
            </a:pPr>
            <a:r>
              <a:rPr lang="en-US" sz="2400" dirty="0">
                <a:solidFill>
                  <a:srgbClr val="444444"/>
                </a:solidFill>
                <a:latin typeface="Arial" panose="020B0604020202020204" pitchFamily="34" charset="0"/>
              </a:rPr>
              <a:t>Types of waste burned</a:t>
            </a:r>
          </a:p>
          <a:p>
            <a:pPr lvl="1">
              <a:buFont typeface="Arial" panose="020B0604020202020204" pitchFamily="34" charset="0"/>
              <a:buChar char="•"/>
            </a:pPr>
            <a:r>
              <a:rPr lang="en-US" sz="2400" dirty="0">
                <a:solidFill>
                  <a:srgbClr val="444444"/>
                </a:solidFill>
                <a:latin typeface="Arial" panose="020B0604020202020204" pitchFamily="34" charset="0"/>
              </a:rPr>
              <a:t>Proximity, amount of time, and frequency of exposure</a:t>
            </a:r>
          </a:p>
          <a:p>
            <a:pPr lvl="1">
              <a:buFont typeface="Arial" panose="020B0604020202020204" pitchFamily="34" charset="0"/>
              <a:buChar char="•"/>
            </a:pPr>
            <a:r>
              <a:rPr lang="en-US" sz="2400" dirty="0">
                <a:solidFill>
                  <a:srgbClr val="444444"/>
                </a:solidFill>
                <a:latin typeface="Arial" panose="020B0604020202020204" pitchFamily="34" charset="0"/>
              </a:rPr>
              <a:t>Wind direction and other weather-related factors</a:t>
            </a:r>
          </a:p>
          <a:p>
            <a:pPr lvl="1">
              <a:buFont typeface="Arial" panose="020B0604020202020204" pitchFamily="34" charset="0"/>
              <a:buChar char="•"/>
            </a:pPr>
            <a:r>
              <a:rPr lang="en-US" sz="2400" dirty="0">
                <a:solidFill>
                  <a:srgbClr val="444444"/>
                </a:solidFill>
                <a:latin typeface="Arial" panose="020B0604020202020204" pitchFamily="34" charset="0"/>
              </a:rPr>
              <a:t>Presence of other airborne or environmental hazards in the area</a:t>
            </a:r>
          </a:p>
        </p:txBody>
      </p:sp>
    </p:spTree>
    <p:extLst>
      <p:ext uri="{BB962C8B-B14F-4D97-AF65-F5344CB8AC3E}">
        <p14:creationId xmlns:p14="http://schemas.microsoft.com/office/powerpoint/2010/main" val="3606995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3D0B62-869A-B741-8AF9-A370FC362D1D}"/>
              </a:ext>
            </a:extLst>
          </p:cNvPr>
          <p:cNvSpPr>
            <a:spLocks noGrp="1"/>
          </p:cNvSpPr>
          <p:nvPr>
            <p:ph type="title"/>
          </p:nvPr>
        </p:nvSpPr>
        <p:spPr>
          <a:xfrm>
            <a:off x="0" y="699861"/>
            <a:ext cx="5257800" cy="549275"/>
          </a:xfrm>
        </p:spPr>
        <p:txBody>
          <a:bodyPr>
            <a:normAutofit fontScale="90000"/>
          </a:bodyPr>
          <a:lstStyle/>
          <a:p>
            <a:r>
              <a:rPr lang="en-US" sz="4000" dirty="0">
                <a:latin typeface="Arial" panose="020B0604020202020204" pitchFamily="34" charset="0"/>
                <a:cs typeface="Arial" panose="020B0604020202020204" pitchFamily="34" charset="0"/>
              </a:rPr>
              <a:t>Locations of Burn Pits</a:t>
            </a:r>
          </a:p>
        </p:txBody>
      </p:sp>
      <p:sp>
        <p:nvSpPr>
          <p:cNvPr id="2" name="Slide Number Placeholder 1">
            <a:extLst>
              <a:ext uri="{FF2B5EF4-FFF2-40B4-BE49-F238E27FC236}">
                <a16:creationId xmlns:a16="http://schemas.microsoft.com/office/drawing/2014/main" id="{0AA68436-27C5-B548-9F41-6D47FE9669CD}"/>
              </a:ext>
            </a:extLst>
          </p:cNvPr>
          <p:cNvSpPr>
            <a:spLocks noGrp="1"/>
          </p:cNvSpPr>
          <p:nvPr>
            <p:ph type="sldNum" sz="quarter" idx="12"/>
          </p:nvPr>
        </p:nvSpPr>
        <p:spPr/>
        <p:txBody>
          <a:bodyPr/>
          <a:lstStyle/>
          <a:p>
            <a:fld id="{60B18D57-13A5-4968-950D-8FEF41FA4399}" type="slidenum">
              <a:rPr lang="en-US" smtClean="0"/>
              <a:t>28</a:t>
            </a:fld>
            <a:endParaRPr lang="en-US" dirty="0"/>
          </a:p>
        </p:txBody>
      </p:sp>
      <p:pic>
        <p:nvPicPr>
          <p:cNvPr id="6" name="Picture 5">
            <a:extLst>
              <a:ext uri="{FF2B5EF4-FFF2-40B4-BE49-F238E27FC236}">
                <a16:creationId xmlns:a16="http://schemas.microsoft.com/office/drawing/2014/main" id="{3DE4E3D6-DB37-8248-B3EC-EFE0E051E7D4}"/>
              </a:ext>
            </a:extLst>
          </p:cNvPr>
          <p:cNvPicPr>
            <a:picLocks noChangeAspect="1"/>
          </p:cNvPicPr>
          <p:nvPr/>
        </p:nvPicPr>
        <p:blipFill>
          <a:blip r:embed="rId2"/>
          <a:stretch>
            <a:fillRect/>
          </a:stretch>
        </p:blipFill>
        <p:spPr>
          <a:xfrm>
            <a:off x="1440033" y="1536700"/>
            <a:ext cx="9093200" cy="5321300"/>
          </a:xfrm>
          <a:prstGeom prst="rect">
            <a:avLst/>
          </a:prstGeom>
        </p:spPr>
      </p:pic>
    </p:spTree>
    <p:extLst>
      <p:ext uri="{BB962C8B-B14F-4D97-AF65-F5344CB8AC3E}">
        <p14:creationId xmlns:p14="http://schemas.microsoft.com/office/powerpoint/2010/main" val="3754528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A48E22-BA2D-DB43-917A-70EFF58CD849}"/>
              </a:ext>
            </a:extLst>
          </p:cNvPr>
          <p:cNvSpPr>
            <a:spLocks noGrp="1"/>
          </p:cNvSpPr>
          <p:nvPr>
            <p:ph type="title"/>
          </p:nvPr>
        </p:nvSpPr>
        <p:spPr>
          <a:xfrm>
            <a:off x="0" y="652773"/>
            <a:ext cx="4264479" cy="575297"/>
          </a:xfrm>
        </p:spPr>
        <p:txBody>
          <a:bodyPr>
            <a:normAutofit fontScale="90000"/>
          </a:bodyPr>
          <a:lstStyle/>
          <a:p>
            <a:r>
              <a:rPr lang="en-US" dirty="0">
                <a:latin typeface="Arial" panose="020B0604020202020204" pitchFamily="34" charset="0"/>
                <a:cs typeface="Arial" panose="020B0604020202020204" pitchFamily="34" charset="0"/>
              </a:rPr>
              <a:t>Particulate Matter</a:t>
            </a:r>
          </a:p>
        </p:txBody>
      </p:sp>
      <p:sp>
        <p:nvSpPr>
          <p:cNvPr id="2" name="Slide Number Placeholder 1">
            <a:extLst>
              <a:ext uri="{FF2B5EF4-FFF2-40B4-BE49-F238E27FC236}">
                <a16:creationId xmlns:a16="http://schemas.microsoft.com/office/drawing/2014/main" id="{A854620E-40EF-6747-BD38-CD2B465AE2D8}"/>
              </a:ext>
            </a:extLst>
          </p:cNvPr>
          <p:cNvSpPr>
            <a:spLocks noGrp="1"/>
          </p:cNvSpPr>
          <p:nvPr>
            <p:ph type="sldNum" sz="quarter" idx="12"/>
          </p:nvPr>
        </p:nvSpPr>
        <p:spPr/>
        <p:txBody>
          <a:bodyPr/>
          <a:lstStyle/>
          <a:p>
            <a:fld id="{60B18D57-13A5-4968-950D-8FEF41FA4399}" type="slidenum">
              <a:rPr lang="en-US" smtClean="0"/>
              <a:t>29</a:t>
            </a:fld>
            <a:endParaRPr lang="en-US" dirty="0"/>
          </a:p>
        </p:txBody>
      </p:sp>
      <p:sp>
        <p:nvSpPr>
          <p:cNvPr id="5" name="TextBox 4">
            <a:extLst>
              <a:ext uri="{FF2B5EF4-FFF2-40B4-BE49-F238E27FC236}">
                <a16:creationId xmlns:a16="http://schemas.microsoft.com/office/drawing/2014/main" id="{AB6A1986-4CA4-0949-99F2-CCAA888E00A3}"/>
              </a:ext>
            </a:extLst>
          </p:cNvPr>
          <p:cNvSpPr txBox="1"/>
          <p:nvPr/>
        </p:nvSpPr>
        <p:spPr>
          <a:xfrm>
            <a:off x="847725" y="1770758"/>
            <a:ext cx="10496550" cy="3046988"/>
          </a:xfrm>
          <a:prstGeom prst="rect">
            <a:avLst/>
          </a:prstGeom>
          <a:noFill/>
        </p:spPr>
        <p:txBody>
          <a:bodyPr wrap="square">
            <a:spAutoFit/>
          </a:bodyPr>
          <a:lstStyle/>
          <a:p>
            <a:r>
              <a:rPr lang="en-US" sz="2400" dirty="0">
                <a:latin typeface="Arial" panose="020B0604020202020204" pitchFamily="34" charset="0"/>
                <a:ea typeface="Times New Roman" panose="02020603050405020304" pitchFamily="18" charset="0"/>
                <a:cs typeface="Arial" panose="020B0604020202020204" pitchFamily="34" charset="0"/>
              </a:rPr>
              <a:t>Particulate matter is a complex mixture of extremely small particles and liquid droplets made up of a number of components including acids, organic chemicals, metals, and soil or dust particles.</a:t>
            </a:r>
          </a:p>
          <a:p>
            <a:r>
              <a:rPr lang="en-US" sz="2400" dirty="0">
                <a:latin typeface="Arial" panose="020B0604020202020204" pitchFamily="34" charset="0"/>
                <a:ea typeface="Times New Roman" panose="02020603050405020304" pitchFamily="18" charset="0"/>
                <a:cs typeface="Arial" panose="020B0604020202020204" pitchFamily="34" charset="0"/>
              </a:rPr>
              <a:t> </a:t>
            </a:r>
          </a:p>
          <a:p>
            <a:r>
              <a:rPr lang="en-US" sz="2400" dirty="0">
                <a:latin typeface="Arial" panose="020B0604020202020204" pitchFamily="34" charset="0"/>
                <a:ea typeface="Times New Roman" panose="02020603050405020304" pitchFamily="18" charset="0"/>
                <a:cs typeface="Arial" panose="020B0604020202020204" pitchFamily="34" charset="0"/>
              </a:rPr>
              <a:t>Under 38 CFR 3.320, there is no length of deployment required in order to concede exposure.  The service member shall be presumed to have been exposed, unless there is affirmative evidence that the veteran was not exposed to fine, particulate matter during that service.</a:t>
            </a:r>
          </a:p>
        </p:txBody>
      </p:sp>
    </p:spTree>
    <p:extLst>
      <p:ext uri="{BB962C8B-B14F-4D97-AF65-F5344CB8AC3E}">
        <p14:creationId xmlns:p14="http://schemas.microsoft.com/office/powerpoint/2010/main" val="353821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5561"/>
            <a:ext cx="8270421" cy="663575"/>
          </a:xfrm>
        </p:spPr>
        <p:txBody>
          <a:bodyPr>
            <a:normAutofit/>
          </a:bodyPr>
          <a:lstStyle/>
          <a:p>
            <a:r>
              <a:rPr lang="en-US" sz="4000" dirty="0">
                <a:latin typeface="Arial" panose="020B0604020202020204" pitchFamily="34" charset="0"/>
                <a:cs typeface="Arial" panose="020B0604020202020204" pitchFamily="34" charset="0"/>
              </a:rPr>
              <a:t>VA Registries</a:t>
            </a:r>
          </a:p>
        </p:txBody>
      </p:sp>
      <p:sp>
        <p:nvSpPr>
          <p:cNvPr id="3" name="Slide Number Placeholder 2"/>
          <p:cNvSpPr>
            <a:spLocks noGrp="1"/>
          </p:cNvSpPr>
          <p:nvPr>
            <p:ph type="sldNum" sz="quarter" idx="12"/>
          </p:nvPr>
        </p:nvSpPr>
        <p:spPr/>
        <p:txBody>
          <a:bodyPr/>
          <a:lstStyle/>
          <a:p>
            <a:fld id="{60B18D57-13A5-4968-950D-8FEF41FA4399}" type="slidenum">
              <a:rPr lang="en-US" smtClean="0"/>
              <a:t>3</a:t>
            </a:fld>
            <a:endParaRPr lang="en-US" dirty="0"/>
          </a:p>
        </p:txBody>
      </p:sp>
      <p:sp>
        <p:nvSpPr>
          <p:cNvPr id="5" name="TextBox 4">
            <a:extLst>
              <a:ext uri="{FF2B5EF4-FFF2-40B4-BE49-F238E27FC236}">
                <a16:creationId xmlns:a16="http://schemas.microsoft.com/office/drawing/2014/main" id="{5F0B10AF-294E-684F-A52D-C2462D1A8024}"/>
              </a:ext>
            </a:extLst>
          </p:cNvPr>
          <p:cNvSpPr txBox="1"/>
          <p:nvPr/>
        </p:nvSpPr>
        <p:spPr>
          <a:xfrm>
            <a:off x="2142705" y="1748124"/>
            <a:ext cx="7906590" cy="4524315"/>
          </a:xfrm>
          <a:prstGeom prst="rect">
            <a:avLst/>
          </a:prstGeom>
          <a:noFill/>
        </p:spPr>
        <p:txBody>
          <a:bodyPr wrap="square">
            <a:spAutoFit/>
          </a:bodyPr>
          <a:lstStyle/>
          <a:p>
            <a:pPr algn="l"/>
            <a:br>
              <a:rPr lang="en-US" sz="2400" b="1" cap="all" dirty="0">
                <a:solidFill>
                  <a:srgbClr val="0083BE"/>
                </a:solidFill>
                <a:latin typeface="Arial" panose="020B0604020202020204" pitchFamily="34" charset="0"/>
              </a:rPr>
            </a:br>
            <a:r>
              <a:rPr lang="en-US" sz="2400" b="1" cap="all" dirty="0">
                <a:solidFill>
                  <a:srgbClr val="0083BE"/>
                </a:solidFill>
                <a:latin typeface="Arial" panose="020B0604020202020204" pitchFamily="34" charset="0"/>
              </a:rPr>
              <a:t>EXPOSURE CATEGORIES</a:t>
            </a:r>
          </a:p>
          <a:p>
            <a:pPr algn="l"/>
            <a:endParaRPr lang="en-US" sz="2400" b="1" cap="all" dirty="0">
              <a:solidFill>
                <a:srgbClr val="0083BE"/>
              </a:solidFill>
              <a:latin typeface="Arial" panose="020B0604020202020204" pitchFamily="34" charset="0"/>
            </a:endParaRPr>
          </a:p>
          <a:p>
            <a:pPr algn="l">
              <a:buFont typeface="Arial" panose="020B0604020202020204" pitchFamily="34" charset="0"/>
              <a:buChar char="•"/>
            </a:pPr>
            <a:r>
              <a:rPr lang="en-US" sz="2400" dirty="0">
                <a:solidFill>
                  <a:srgbClr val="0B6CB2"/>
                </a:solidFill>
                <a:latin typeface="Arial" panose="020B0604020202020204" pitchFamily="34" charset="0"/>
                <a:hlinkClick r:id="rId2" tooltip="Learn about exposure to a range of chemicals that could be linked to certain health problems."/>
              </a:rPr>
              <a:t>Chemicals</a:t>
            </a:r>
            <a:r>
              <a:rPr lang="en-US" sz="2400" dirty="0">
                <a:solidFill>
                  <a:srgbClr val="444444"/>
                </a:solidFill>
                <a:latin typeface="Arial" panose="020B0604020202020204" pitchFamily="34" charset="0"/>
              </a:rPr>
              <a:t> (Agent Orange, contaminated water…)</a:t>
            </a:r>
          </a:p>
          <a:p>
            <a:pPr algn="l">
              <a:buFont typeface="Arial" panose="020B0604020202020204" pitchFamily="34" charset="0"/>
              <a:buChar char="•"/>
            </a:pPr>
            <a:endParaRPr lang="en-US" sz="2400" dirty="0">
              <a:solidFill>
                <a:srgbClr val="444444"/>
              </a:solidFill>
              <a:latin typeface="Arial" panose="020B0604020202020204" pitchFamily="34" charset="0"/>
            </a:endParaRPr>
          </a:p>
          <a:p>
            <a:pPr algn="l">
              <a:buFont typeface="Arial" panose="020B0604020202020204" pitchFamily="34" charset="0"/>
              <a:buChar char="•"/>
            </a:pPr>
            <a:r>
              <a:rPr lang="en-US" sz="2400" dirty="0">
                <a:solidFill>
                  <a:srgbClr val="0B6CB2"/>
                </a:solidFill>
                <a:latin typeface="Arial" panose="020B0604020202020204" pitchFamily="34" charset="0"/>
                <a:hlinkClick r:id="rId3" tooltip="Learn about exposure to radiation that could be linked to certain health problems."/>
              </a:rPr>
              <a:t>Radiation</a:t>
            </a:r>
            <a:r>
              <a:rPr lang="en-US" sz="2400" dirty="0">
                <a:solidFill>
                  <a:srgbClr val="444444"/>
                </a:solidFill>
                <a:latin typeface="Arial" panose="020B0604020202020204" pitchFamily="34" charset="0"/>
              </a:rPr>
              <a:t> (nuclear weapons, X-rays…)</a:t>
            </a:r>
          </a:p>
          <a:p>
            <a:pPr algn="l">
              <a:buFont typeface="Arial" panose="020B0604020202020204" pitchFamily="34" charset="0"/>
              <a:buChar char="•"/>
            </a:pPr>
            <a:endParaRPr lang="en-US" sz="2400" dirty="0">
              <a:solidFill>
                <a:srgbClr val="444444"/>
              </a:solidFill>
              <a:latin typeface="Arial" panose="020B0604020202020204" pitchFamily="34" charset="0"/>
            </a:endParaRPr>
          </a:p>
          <a:p>
            <a:pPr algn="l">
              <a:buFont typeface="Arial" panose="020B0604020202020204" pitchFamily="34" charset="0"/>
              <a:buChar char="•"/>
            </a:pPr>
            <a:r>
              <a:rPr lang="en-US" sz="2400" dirty="0">
                <a:solidFill>
                  <a:srgbClr val="0B6CB2"/>
                </a:solidFill>
                <a:latin typeface="Arial" panose="020B0604020202020204" pitchFamily="34" charset="0"/>
                <a:hlinkClick r:id="rId4" tooltip="Learn about exposure to air pollutants that could be linked to certain health problems."/>
              </a:rPr>
              <a:t>Air Pollutants</a:t>
            </a:r>
            <a:r>
              <a:rPr lang="en-US" sz="2400" dirty="0">
                <a:solidFill>
                  <a:srgbClr val="444444"/>
                </a:solidFill>
                <a:latin typeface="Arial" panose="020B0604020202020204" pitchFamily="34" charset="0"/>
              </a:rPr>
              <a:t> (burn pit smoke, dust…)</a:t>
            </a:r>
          </a:p>
          <a:p>
            <a:pPr algn="l">
              <a:buFont typeface="Arial" panose="020B0604020202020204" pitchFamily="34" charset="0"/>
              <a:buChar char="•"/>
            </a:pPr>
            <a:endParaRPr lang="en-US" sz="2400" dirty="0">
              <a:solidFill>
                <a:srgbClr val="444444"/>
              </a:solidFill>
              <a:latin typeface="Arial" panose="020B0604020202020204" pitchFamily="34" charset="0"/>
            </a:endParaRPr>
          </a:p>
          <a:p>
            <a:pPr algn="l">
              <a:buFont typeface="Arial" panose="020B0604020202020204" pitchFamily="34" charset="0"/>
              <a:buChar char="•"/>
            </a:pPr>
            <a:r>
              <a:rPr lang="en-US" sz="2400" dirty="0">
                <a:solidFill>
                  <a:srgbClr val="0B6CB2"/>
                </a:solidFill>
                <a:latin typeface="Arial" panose="020B0604020202020204" pitchFamily="34" charset="0"/>
                <a:hlinkClick r:id="rId5" tooltip="Learn about exposure to occupational hazards that could be linked to certain health problems."/>
              </a:rPr>
              <a:t>Occupational Hazards</a:t>
            </a:r>
            <a:r>
              <a:rPr lang="en-US" sz="2400" dirty="0">
                <a:solidFill>
                  <a:srgbClr val="444444"/>
                </a:solidFill>
                <a:latin typeface="Arial" panose="020B0604020202020204" pitchFamily="34" charset="0"/>
              </a:rPr>
              <a:t> (asbestos, lead…)</a:t>
            </a:r>
          </a:p>
          <a:p>
            <a:pPr algn="l">
              <a:buFont typeface="Arial" panose="020B0604020202020204" pitchFamily="34" charset="0"/>
              <a:buChar char="•"/>
            </a:pPr>
            <a:endParaRPr lang="en-US" sz="2400" dirty="0">
              <a:solidFill>
                <a:srgbClr val="444444"/>
              </a:solidFill>
              <a:latin typeface="Arial" panose="020B0604020202020204" pitchFamily="34" charset="0"/>
            </a:endParaRPr>
          </a:p>
          <a:p>
            <a:pPr algn="l">
              <a:buFont typeface="Arial" panose="020B0604020202020204" pitchFamily="34" charset="0"/>
              <a:buChar char="•"/>
            </a:pPr>
            <a:r>
              <a:rPr lang="en-US" sz="2400" dirty="0">
                <a:solidFill>
                  <a:srgbClr val="0B6CB2"/>
                </a:solidFill>
                <a:latin typeface="Arial" panose="020B0604020202020204" pitchFamily="34" charset="0"/>
                <a:hlinkClick r:id="rId6" tooltip="Learn about exposure to chemical and biological weapons that could be linked to certain health problems."/>
              </a:rPr>
              <a:t>Warfare Agents</a:t>
            </a:r>
            <a:r>
              <a:rPr lang="en-US" sz="2400" dirty="0">
                <a:solidFill>
                  <a:srgbClr val="444444"/>
                </a:solidFill>
                <a:latin typeface="Arial" panose="020B0604020202020204" pitchFamily="34" charset="0"/>
              </a:rPr>
              <a:t> (chemical and biological weapons)</a:t>
            </a:r>
          </a:p>
        </p:txBody>
      </p:sp>
    </p:spTree>
    <p:extLst>
      <p:ext uri="{BB962C8B-B14F-4D97-AF65-F5344CB8AC3E}">
        <p14:creationId xmlns:p14="http://schemas.microsoft.com/office/powerpoint/2010/main" val="3988359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1AFD1-D61F-4B43-90C0-9B4E49A6DC8C}"/>
              </a:ext>
            </a:extLst>
          </p:cNvPr>
          <p:cNvSpPr>
            <a:spLocks noGrp="1"/>
          </p:cNvSpPr>
          <p:nvPr>
            <p:ph type="title"/>
          </p:nvPr>
        </p:nvSpPr>
        <p:spPr>
          <a:xfrm>
            <a:off x="-1" y="593726"/>
            <a:ext cx="6996793" cy="639082"/>
          </a:xfrm>
        </p:spPr>
        <p:txBody>
          <a:bodyPr>
            <a:normAutofit fontScale="90000"/>
          </a:bodyPr>
          <a:lstStyle/>
          <a:p>
            <a:r>
              <a:rPr lang="en-US" dirty="0">
                <a:latin typeface="Arial" panose="020B0604020202020204" pitchFamily="34" charset="0"/>
                <a:cs typeface="Arial" panose="020B0604020202020204" pitchFamily="34" charset="0"/>
              </a:rPr>
              <a:t>Particulate Matter (continued)</a:t>
            </a:r>
          </a:p>
        </p:txBody>
      </p:sp>
      <p:sp>
        <p:nvSpPr>
          <p:cNvPr id="2" name="Slide Number Placeholder 1">
            <a:extLst>
              <a:ext uri="{FF2B5EF4-FFF2-40B4-BE49-F238E27FC236}">
                <a16:creationId xmlns:a16="http://schemas.microsoft.com/office/drawing/2014/main" id="{ADF3DB6E-11FC-5242-AD77-212DC98ABB00}"/>
              </a:ext>
            </a:extLst>
          </p:cNvPr>
          <p:cNvSpPr>
            <a:spLocks noGrp="1"/>
          </p:cNvSpPr>
          <p:nvPr>
            <p:ph type="sldNum" sz="quarter" idx="12"/>
          </p:nvPr>
        </p:nvSpPr>
        <p:spPr/>
        <p:txBody>
          <a:bodyPr/>
          <a:lstStyle/>
          <a:p>
            <a:fld id="{60B18D57-13A5-4968-950D-8FEF41FA4399}" type="slidenum">
              <a:rPr lang="en-US" smtClean="0"/>
              <a:t>30</a:t>
            </a:fld>
            <a:endParaRPr lang="en-US" dirty="0"/>
          </a:p>
        </p:txBody>
      </p:sp>
      <p:sp>
        <p:nvSpPr>
          <p:cNvPr id="5" name="TextBox 4">
            <a:extLst>
              <a:ext uri="{FF2B5EF4-FFF2-40B4-BE49-F238E27FC236}">
                <a16:creationId xmlns:a16="http://schemas.microsoft.com/office/drawing/2014/main" id="{60C145CB-2BC2-7744-BBDC-B6BF97B8620D}"/>
              </a:ext>
            </a:extLst>
          </p:cNvPr>
          <p:cNvSpPr txBox="1"/>
          <p:nvPr/>
        </p:nvSpPr>
        <p:spPr>
          <a:xfrm>
            <a:off x="854528" y="2045584"/>
            <a:ext cx="10482943" cy="3046988"/>
          </a:xfrm>
          <a:prstGeom prst="rect">
            <a:avLst/>
          </a:prstGeom>
          <a:noFill/>
        </p:spPr>
        <p:txBody>
          <a:bodyPr wrap="square">
            <a:spAutoFit/>
          </a:bodyPr>
          <a:lstStyle/>
          <a:p>
            <a:pPr algn="l"/>
            <a:r>
              <a:rPr lang="en-US" sz="2400" dirty="0">
                <a:solidFill>
                  <a:srgbClr val="000000"/>
                </a:solidFill>
                <a:latin typeface="Arial" panose="020B0604020202020204" pitchFamily="34" charset="0"/>
                <a:cs typeface="Arial" panose="020B0604020202020204" pitchFamily="34" charset="0"/>
              </a:rPr>
              <a:t>The term </a:t>
            </a:r>
            <a:r>
              <a:rPr lang="en-US" sz="2400" i="1" dirty="0">
                <a:solidFill>
                  <a:srgbClr val="000000"/>
                </a:solidFill>
                <a:latin typeface="Arial" panose="020B0604020202020204" pitchFamily="34" charset="0"/>
                <a:cs typeface="Arial" panose="020B0604020202020204" pitchFamily="34" charset="0"/>
              </a:rPr>
              <a:t>qualifying period of service</a:t>
            </a:r>
            <a:r>
              <a:rPr lang="en-US" sz="2400" dirty="0">
                <a:solidFill>
                  <a:srgbClr val="000000"/>
                </a:solidFill>
                <a:latin typeface="Arial" panose="020B0604020202020204" pitchFamily="34" charset="0"/>
                <a:cs typeface="Arial" panose="020B0604020202020204" pitchFamily="34" charset="0"/>
              </a:rPr>
              <a:t> means any period of active military, naval, or air service in:</a:t>
            </a:r>
          </a:p>
          <a:p>
            <a:pPr algn="l"/>
            <a:endParaRPr lang="en-US" sz="2400" dirty="0">
              <a:solidFill>
                <a:srgbClr val="000000"/>
              </a:solidFill>
              <a:latin typeface="Arial" panose="020B0604020202020204" pitchFamily="34" charset="0"/>
              <a:cs typeface="Arial" panose="020B0604020202020204" pitchFamily="34" charset="0"/>
            </a:endParaRPr>
          </a:p>
          <a:p>
            <a:pPr marL="514350" indent="-514350">
              <a:buAutoNum type="romanLcParenBoth"/>
            </a:pPr>
            <a:r>
              <a:rPr lang="en-US" sz="2400" dirty="0">
                <a:solidFill>
                  <a:srgbClr val="000000"/>
                </a:solidFill>
                <a:latin typeface="Arial" panose="020B0604020202020204" pitchFamily="34" charset="0"/>
                <a:cs typeface="Arial" panose="020B0604020202020204" pitchFamily="34" charset="0"/>
              </a:rPr>
              <a:t>The Southwest Asia theater of operations, as defined in §3.317(e)(2), during the Persian Gulf War as defined in §3.2(i).</a:t>
            </a:r>
          </a:p>
          <a:p>
            <a:pPr marL="514350" indent="-514350">
              <a:buAutoNum type="romanLcParenBoth"/>
            </a:pPr>
            <a:endParaRPr lang="en-US" sz="2400" dirty="0">
              <a:solidFill>
                <a:srgbClr val="000000"/>
              </a:solidFill>
              <a:latin typeface="Arial" panose="020B0604020202020204" pitchFamily="34" charset="0"/>
              <a:cs typeface="Arial" panose="020B0604020202020204" pitchFamily="34" charset="0"/>
            </a:endParaRPr>
          </a:p>
          <a:p>
            <a:pPr algn="l"/>
            <a:r>
              <a:rPr lang="en-US" sz="2400" dirty="0">
                <a:solidFill>
                  <a:srgbClr val="000000"/>
                </a:solidFill>
                <a:latin typeface="Arial" panose="020B0604020202020204" pitchFamily="34" charset="0"/>
                <a:cs typeface="Arial" panose="020B0604020202020204" pitchFamily="34" charset="0"/>
              </a:rPr>
              <a:t>(ii) Afghanistan, Syria, Djibouti, or Uzbekistan on or after September 19, 2001 during the Persian Gulf War as defined in §3.2(i).</a:t>
            </a:r>
          </a:p>
        </p:txBody>
      </p:sp>
    </p:spTree>
    <p:extLst>
      <p:ext uri="{BB962C8B-B14F-4D97-AF65-F5344CB8AC3E}">
        <p14:creationId xmlns:p14="http://schemas.microsoft.com/office/powerpoint/2010/main" val="1037467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7D25B-2B76-6C4A-9656-3D2FE11498F5}"/>
              </a:ext>
            </a:extLst>
          </p:cNvPr>
          <p:cNvSpPr>
            <a:spLocks noGrp="1"/>
          </p:cNvSpPr>
          <p:nvPr>
            <p:ph type="title"/>
          </p:nvPr>
        </p:nvSpPr>
        <p:spPr>
          <a:xfrm>
            <a:off x="0" y="520247"/>
            <a:ext cx="7032171" cy="690522"/>
          </a:xfrm>
        </p:spPr>
        <p:txBody>
          <a:bodyPr>
            <a:normAutofit fontScale="90000"/>
          </a:bodyPr>
          <a:lstStyle/>
          <a:p>
            <a:r>
              <a:rPr lang="en-US" dirty="0">
                <a:latin typeface="Arial" panose="020B0604020202020204" pitchFamily="34" charset="0"/>
                <a:cs typeface="Arial" panose="020B0604020202020204" pitchFamily="34" charset="0"/>
              </a:rPr>
              <a:t>Particulate Matter (continued)</a:t>
            </a:r>
          </a:p>
        </p:txBody>
      </p:sp>
      <p:sp>
        <p:nvSpPr>
          <p:cNvPr id="2" name="Slide Number Placeholder 1">
            <a:extLst>
              <a:ext uri="{FF2B5EF4-FFF2-40B4-BE49-F238E27FC236}">
                <a16:creationId xmlns:a16="http://schemas.microsoft.com/office/drawing/2014/main" id="{89FDA314-0646-B04D-84FF-2AA189992572}"/>
              </a:ext>
            </a:extLst>
          </p:cNvPr>
          <p:cNvSpPr>
            <a:spLocks noGrp="1"/>
          </p:cNvSpPr>
          <p:nvPr>
            <p:ph type="sldNum" sz="quarter" idx="12"/>
          </p:nvPr>
        </p:nvSpPr>
        <p:spPr/>
        <p:txBody>
          <a:bodyPr/>
          <a:lstStyle/>
          <a:p>
            <a:fld id="{60B18D57-13A5-4968-950D-8FEF41FA4399}" type="slidenum">
              <a:rPr lang="en-US" smtClean="0"/>
              <a:t>31</a:t>
            </a:fld>
            <a:endParaRPr lang="en-US" dirty="0"/>
          </a:p>
        </p:txBody>
      </p:sp>
      <p:sp>
        <p:nvSpPr>
          <p:cNvPr id="5" name="TextBox 4">
            <a:extLst>
              <a:ext uri="{FF2B5EF4-FFF2-40B4-BE49-F238E27FC236}">
                <a16:creationId xmlns:a16="http://schemas.microsoft.com/office/drawing/2014/main" id="{B34A37EF-EDF1-3243-A419-2125A2965CE2}"/>
              </a:ext>
            </a:extLst>
          </p:cNvPr>
          <p:cNvSpPr txBox="1"/>
          <p:nvPr/>
        </p:nvSpPr>
        <p:spPr>
          <a:xfrm>
            <a:off x="703489" y="2004659"/>
            <a:ext cx="10785021" cy="3416320"/>
          </a:xfrm>
          <a:prstGeom prst="rect">
            <a:avLst/>
          </a:prstGeom>
          <a:noFill/>
        </p:spPr>
        <p:txBody>
          <a:bodyPr wrap="square">
            <a:spAutoFit/>
          </a:bodyPr>
          <a:lstStyle/>
          <a:p>
            <a:r>
              <a:rPr lang="en-US" sz="2400" dirty="0">
                <a:latin typeface="Arial" panose="020B0604020202020204" pitchFamily="34" charset="0"/>
                <a:ea typeface="Times New Roman" panose="02020603050405020304" pitchFamily="18" charset="0"/>
                <a:cs typeface="Arial" panose="020B0604020202020204" pitchFamily="34" charset="0"/>
              </a:rPr>
              <a:t>If the veteran’s exposure to particulate matter is conceded based on qualifying service, then the claim should be considered on a presumptive basis. VA should give a sympathetic reading of claims for respiratory symptoms. </a:t>
            </a:r>
          </a:p>
          <a:p>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400" dirty="0">
                <a:latin typeface="Arial" panose="020B0604020202020204" pitchFamily="34" charset="0"/>
                <a:ea typeface="Times New Roman" panose="02020603050405020304" pitchFamily="18" charset="0"/>
                <a:cs typeface="Arial" panose="020B0604020202020204" pitchFamily="34" charset="0"/>
              </a:rPr>
              <a:t>However, a diagnosis of one of the presumptive respiratory conditions, within ten (10) years of separation from service, must be developed for and confirmed before service connection can be granted.</a:t>
            </a:r>
          </a:p>
          <a:p>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400" dirty="0">
                <a:latin typeface="Arial" panose="020B0604020202020204" pitchFamily="34" charset="0"/>
                <a:ea typeface="Times New Roman" panose="02020603050405020304" pitchFamily="18" charset="0"/>
                <a:cs typeface="Arial" panose="020B0604020202020204" pitchFamily="34" charset="0"/>
              </a:rPr>
              <a:t>Claims will be developed by standard development procedures.</a:t>
            </a:r>
          </a:p>
        </p:txBody>
      </p:sp>
    </p:spTree>
    <p:extLst>
      <p:ext uri="{BB962C8B-B14F-4D97-AF65-F5344CB8AC3E}">
        <p14:creationId xmlns:p14="http://schemas.microsoft.com/office/powerpoint/2010/main" val="143164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A559EAE-DAF4-BE4C-B546-0C8A6D2BEEC4}"/>
              </a:ext>
            </a:extLst>
          </p:cNvPr>
          <p:cNvSpPr txBox="1">
            <a:spLocks noGrp="1"/>
          </p:cNvSpPr>
          <p:nvPr>
            <p:ph type="title"/>
          </p:nvPr>
        </p:nvSpPr>
        <p:spPr>
          <a:xfrm>
            <a:off x="0" y="513528"/>
            <a:ext cx="5954486" cy="728889"/>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b="0" dirty="0"/>
              <a:t>Particulate Matter (continued)</a:t>
            </a:r>
          </a:p>
        </p:txBody>
      </p:sp>
      <p:sp>
        <p:nvSpPr>
          <p:cNvPr id="2" name="Slide Number Placeholder 1">
            <a:extLst>
              <a:ext uri="{FF2B5EF4-FFF2-40B4-BE49-F238E27FC236}">
                <a16:creationId xmlns:a16="http://schemas.microsoft.com/office/drawing/2014/main" id="{9F316BC0-44FE-CF49-8BB2-A21876D305E8}"/>
              </a:ext>
            </a:extLst>
          </p:cNvPr>
          <p:cNvSpPr>
            <a:spLocks noGrp="1"/>
          </p:cNvSpPr>
          <p:nvPr>
            <p:ph type="sldNum" sz="quarter" idx="12"/>
          </p:nvPr>
        </p:nvSpPr>
        <p:spPr/>
        <p:txBody>
          <a:bodyPr/>
          <a:lstStyle/>
          <a:p>
            <a:fld id="{60B18D57-13A5-4968-950D-8FEF41FA4399}" type="slidenum">
              <a:rPr lang="en-US" smtClean="0"/>
              <a:t>32</a:t>
            </a:fld>
            <a:endParaRPr lang="en-US" dirty="0"/>
          </a:p>
        </p:txBody>
      </p:sp>
      <p:sp>
        <p:nvSpPr>
          <p:cNvPr id="5" name="TextBox 4">
            <a:extLst>
              <a:ext uri="{FF2B5EF4-FFF2-40B4-BE49-F238E27FC236}">
                <a16:creationId xmlns:a16="http://schemas.microsoft.com/office/drawing/2014/main" id="{BC26BA3B-ED9C-F84E-ABE3-42180D679CF1}"/>
              </a:ext>
            </a:extLst>
          </p:cNvPr>
          <p:cNvSpPr txBox="1"/>
          <p:nvPr/>
        </p:nvSpPr>
        <p:spPr>
          <a:xfrm>
            <a:off x="766082" y="2032099"/>
            <a:ext cx="10659836" cy="3416320"/>
          </a:xfrm>
          <a:prstGeom prst="rect">
            <a:avLst/>
          </a:prstGeom>
          <a:noFill/>
        </p:spPr>
        <p:txBody>
          <a:bodyPr wrap="square">
            <a:spAutoFit/>
          </a:bodyPr>
          <a:lstStyle/>
          <a:p>
            <a:r>
              <a:rPr lang="en-US" sz="2400" dirty="0">
                <a:latin typeface="Arial" panose="020B0604020202020204" pitchFamily="34" charset="0"/>
                <a:ea typeface="Times New Roman" panose="02020603050405020304" pitchFamily="18" charset="0"/>
                <a:cs typeface="Arial" panose="020B0604020202020204" pitchFamily="34" charset="0"/>
              </a:rPr>
              <a:t>If it appears that entitlement can be established for the claimed respiratory disability on another basis, ie direct, then the claim should not be processed as GW particulate exposure claim.</a:t>
            </a:r>
          </a:p>
          <a:p>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400" dirty="0">
                <a:latin typeface="Arial" panose="020B0604020202020204" pitchFamily="34" charset="0"/>
                <a:ea typeface="Times New Roman" panose="02020603050405020304" pitchFamily="18" charset="0"/>
                <a:cs typeface="Arial" panose="020B0604020202020204" pitchFamily="34" charset="0"/>
              </a:rPr>
              <a:t>If evidence show the condition existed prior to service, aggravation should be considered.</a:t>
            </a:r>
          </a:p>
          <a:p>
            <a:endParaRPr lang="en-US" sz="2400" dirty="0">
              <a:latin typeface="Arial" panose="020B0604020202020204" pitchFamily="34" charset="0"/>
              <a:ea typeface="Times New Roman" panose="02020603050405020304" pitchFamily="18" charset="0"/>
              <a:cs typeface="Arial" panose="020B0604020202020204" pitchFamily="34" charset="0"/>
            </a:endParaRPr>
          </a:p>
          <a:p>
            <a:r>
              <a:rPr lang="en-US" sz="2400" dirty="0">
                <a:latin typeface="Arial" panose="020B0604020202020204" pitchFamily="34" charset="0"/>
                <a:ea typeface="Times New Roman" panose="02020603050405020304" pitchFamily="18" charset="0"/>
                <a:cs typeface="Arial" panose="020B0604020202020204" pitchFamily="34" charset="0"/>
              </a:rPr>
              <a:t>If entitlement exists under multiple theories, the grant should be based on the most advantageous effective date.</a:t>
            </a:r>
          </a:p>
        </p:txBody>
      </p:sp>
    </p:spTree>
    <p:extLst>
      <p:ext uri="{BB962C8B-B14F-4D97-AF65-F5344CB8AC3E}">
        <p14:creationId xmlns:p14="http://schemas.microsoft.com/office/powerpoint/2010/main" val="2902219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2388177-30A7-7845-8872-C2C9D23D5E0A}"/>
              </a:ext>
            </a:extLst>
          </p:cNvPr>
          <p:cNvSpPr txBox="1">
            <a:spLocks noGrp="1"/>
          </p:cNvSpPr>
          <p:nvPr>
            <p:ph type="title"/>
          </p:nvPr>
        </p:nvSpPr>
        <p:spPr>
          <a:xfrm>
            <a:off x="0" y="610055"/>
            <a:ext cx="5954486" cy="639082"/>
          </a:xfrm>
          <a:prstGeom prst="rect">
            <a:avLst/>
          </a:prstGeom>
        </p:spPr>
        <p:txBody>
          <a:bodyPr anchor="ct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b="0" dirty="0"/>
              <a:t>Particulate Matter (continued)</a:t>
            </a:r>
          </a:p>
        </p:txBody>
      </p:sp>
      <p:sp>
        <p:nvSpPr>
          <p:cNvPr id="2" name="Slide Number Placeholder 1">
            <a:extLst>
              <a:ext uri="{FF2B5EF4-FFF2-40B4-BE49-F238E27FC236}">
                <a16:creationId xmlns:a16="http://schemas.microsoft.com/office/drawing/2014/main" id="{125D5ECD-1407-0141-973C-C8BDE3FB3E45}"/>
              </a:ext>
            </a:extLst>
          </p:cNvPr>
          <p:cNvSpPr>
            <a:spLocks noGrp="1"/>
          </p:cNvSpPr>
          <p:nvPr>
            <p:ph type="sldNum" sz="quarter" idx="12"/>
          </p:nvPr>
        </p:nvSpPr>
        <p:spPr/>
        <p:txBody>
          <a:bodyPr/>
          <a:lstStyle/>
          <a:p>
            <a:fld id="{60B18D57-13A5-4968-950D-8FEF41FA4399}" type="slidenum">
              <a:rPr lang="en-US" smtClean="0"/>
              <a:t>33</a:t>
            </a:fld>
            <a:endParaRPr lang="en-US" dirty="0"/>
          </a:p>
        </p:txBody>
      </p:sp>
      <p:sp>
        <p:nvSpPr>
          <p:cNvPr id="7" name="TextBox 6">
            <a:extLst>
              <a:ext uri="{FF2B5EF4-FFF2-40B4-BE49-F238E27FC236}">
                <a16:creationId xmlns:a16="http://schemas.microsoft.com/office/drawing/2014/main" id="{64F872E1-4874-7548-9810-8AFE7F940586}"/>
              </a:ext>
            </a:extLst>
          </p:cNvPr>
          <p:cNvSpPr txBox="1"/>
          <p:nvPr/>
        </p:nvSpPr>
        <p:spPr>
          <a:xfrm>
            <a:off x="770164" y="2090172"/>
            <a:ext cx="10651671" cy="2677656"/>
          </a:xfrm>
          <a:prstGeom prst="rect">
            <a:avLst/>
          </a:prstGeom>
          <a:noFill/>
        </p:spPr>
        <p:txBody>
          <a:bodyPr wrap="square">
            <a:spAutoFit/>
          </a:bodyPr>
          <a:lstStyle/>
          <a:p>
            <a:r>
              <a:rPr lang="en-US" sz="2400" dirty="0">
                <a:latin typeface="Arial" panose="020B0604020202020204" pitchFamily="34" charset="0"/>
                <a:ea typeface="Times New Roman" panose="02020603050405020304" pitchFamily="18" charset="0"/>
                <a:cs typeface="Arial" panose="020B0604020202020204" pitchFamily="34" charset="0"/>
              </a:rPr>
              <a:t>There is no requirement that the respiratory disabilities manifest to a compensable degree, ie. 10 percent or more, to establish presumptive service connection under 38 CFR 3.320.</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Effective date considerations, under 38 CFR 3.114, are applicable. The regulation went into effect on </a:t>
            </a:r>
          </a:p>
          <a:p>
            <a:r>
              <a:rPr lang="en-US" sz="2400" dirty="0">
                <a:latin typeface="Arial" panose="020B0604020202020204" pitchFamily="34" charset="0"/>
                <a:cs typeface="Arial" panose="020B0604020202020204" pitchFamily="34" charset="0"/>
              </a:rPr>
              <a:t>August 5, 2021; in no case will an award be effective prior to that date.</a:t>
            </a:r>
          </a:p>
        </p:txBody>
      </p:sp>
    </p:spTree>
    <p:extLst>
      <p:ext uri="{BB962C8B-B14F-4D97-AF65-F5344CB8AC3E}">
        <p14:creationId xmlns:p14="http://schemas.microsoft.com/office/powerpoint/2010/main" val="570496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020F1A-7E3C-124E-930C-D451B8025CB3}"/>
              </a:ext>
            </a:extLst>
          </p:cNvPr>
          <p:cNvSpPr>
            <a:spLocks noGrp="1"/>
          </p:cNvSpPr>
          <p:nvPr>
            <p:ph type="title"/>
          </p:nvPr>
        </p:nvSpPr>
        <p:spPr>
          <a:xfrm>
            <a:off x="-24328" y="1"/>
            <a:ext cx="8057985" cy="1265464"/>
          </a:xfrm>
        </p:spPr>
        <p:txBody>
          <a:bodyPr>
            <a:normAutofit/>
          </a:bodyPr>
          <a:lstStyle/>
          <a:p>
            <a:r>
              <a:rPr lang="en-US" sz="4000" dirty="0">
                <a:latin typeface="Arial" panose="020B0604020202020204" pitchFamily="34" charset="0"/>
                <a:cs typeface="Arial" panose="020B0604020202020204" pitchFamily="34" charset="0"/>
              </a:rPr>
              <a:t>Presumptive Conditions Based on Particulate Matter Exposure</a:t>
            </a:r>
          </a:p>
        </p:txBody>
      </p:sp>
      <p:sp>
        <p:nvSpPr>
          <p:cNvPr id="4" name="Content Placeholder 3">
            <a:extLst>
              <a:ext uri="{FF2B5EF4-FFF2-40B4-BE49-F238E27FC236}">
                <a16:creationId xmlns:a16="http://schemas.microsoft.com/office/drawing/2014/main" id="{8EB9DA6B-B465-F240-9B0E-0CF30F95EF85}"/>
              </a:ext>
            </a:extLst>
          </p:cNvPr>
          <p:cNvSpPr>
            <a:spLocks noGrp="1"/>
          </p:cNvSpPr>
          <p:nvPr>
            <p:ph idx="1"/>
          </p:nvPr>
        </p:nvSpPr>
        <p:spPr>
          <a:xfrm>
            <a:off x="2589357" y="1882170"/>
            <a:ext cx="7013286" cy="4474180"/>
          </a:xfrm>
        </p:spPr>
        <p:txBody>
          <a:bodyPr/>
          <a:lstStyle/>
          <a:p>
            <a:r>
              <a:rPr lang="en-US" dirty="0">
                <a:latin typeface="Arial" panose="020B0604020202020204" pitchFamily="34" charset="0"/>
                <a:cs typeface="Arial" panose="020B0604020202020204" pitchFamily="34" charset="0"/>
              </a:rPr>
              <a:t>Chronic Asthma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Chronic Sinusitis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Chronic Rhinitis</a:t>
            </a:r>
          </a:p>
          <a:p>
            <a:pPr lvl="1"/>
            <a:r>
              <a:rPr lang="en-US" dirty="0">
                <a:latin typeface="Arial" panose="020B0604020202020204" pitchFamily="34" charset="0"/>
                <a:cs typeface="Arial" panose="020B0604020202020204" pitchFamily="34" charset="0"/>
              </a:rPr>
              <a:t>Also includes Rhinosinusitis </a:t>
            </a: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8466C531-4DBB-1744-9C70-E42684C87ECF}"/>
              </a:ext>
            </a:extLst>
          </p:cNvPr>
          <p:cNvSpPr>
            <a:spLocks noGrp="1"/>
          </p:cNvSpPr>
          <p:nvPr>
            <p:ph type="sldNum" sz="quarter" idx="12"/>
          </p:nvPr>
        </p:nvSpPr>
        <p:spPr/>
        <p:txBody>
          <a:bodyPr/>
          <a:lstStyle/>
          <a:p>
            <a:fld id="{60B18D57-13A5-4968-950D-8FEF41FA4399}" type="slidenum">
              <a:rPr lang="en-US" smtClean="0"/>
              <a:t>34</a:t>
            </a:fld>
            <a:endParaRPr lang="en-US" dirty="0"/>
          </a:p>
        </p:txBody>
      </p:sp>
    </p:spTree>
    <p:extLst>
      <p:ext uri="{BB962C8B-B14F-4D97-AF65-F5344CB8AC3E}">
        <p14:creationId xmlns:p14="http://schemas.microsoft.com/office/powerpoint/2010/main" val="310603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59915-F9F1-6542-B2B9-C32D288BFBDF}"/>
              </a:ext>
            </a:extLst>
          </p:cNvPr>
          <p:cNvSpPr>
            <a:spLocks noGrp="1"/>
          </p:cNvSpPr>
          <p:nvPr>
            <p:ph type="sldNum" sz="quarter" idx="12"/>
          </p:nvPr>
        </p:nvSpPr>
        <p:spPr/>
        <p:txBody>
          <a:bodyPr/>
          <a:lstStyle/>
          <a:p>
            <a:fld id="{60B18D57-13A5-4968-950D-8FEF41FA4399}" type="slidenum">
              <a:rPr lang="en-US" smtClean="0"/>
              <a:t>35</a:t>
            </a:fld>
            <a:endParaRPr lang="en-US" dirty="0"/>
          </a:p>
        </p:txBody>
      </p:sp>
      <p:sp>
        <p:nvSpPr>
          <p:cNvPr id="5" name="TextBox 4">
            <a:extLst>
              <a:ext uri="{FF2B5EF4-FFF2-40B4-BE49-F238E27FC236}">
                <a16:creationId xmlns:a16="http://schemas.microsoft.com/office/drawing/2014/main" id="{B7FAD6D4-CA21-254E-AEF8-91DDD16EDD7E}"/>
              </a:ext>
            </a:extLst>
          </p:cNvPr>
          <p:cNvSpPr txBox="1"/>
          <p:nvPr/>
        </p:nvSpPr>
        <p:spPr>
          <a:xfrm>
            <a:off x="699407" y="1462703"/>
            <a:ext cx="10793185" cy="4893647"/>
          </a:xfrm>
          <a:prstGeom prst="rect">
            <a:avLst/>
          </a:prstGeom>
          <a:noFill/>
        </p:spPr>
        <p:txBody>
          <a:bodyPr wrap="square">
            <a:spAutoFit/>
          </a:bodyPr>
          <a:lstStyle/>
          <a:p>
            <a:pPr marL="10033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Presumptive SC can be established under 38 CFR 3.320 effective August 5, 2021.</a:t>
            </a:r>
          </a:p>
          <a:p>
            <a:pPr marL="100330"/>
            <a:endParaRPr lang="en-US" sz="1200" dirty="0">
              <a:solidFill>
                <a:srgbClr val="333333"/>
              </a:solidFill>
              <a:latin typeface="Arial" panose="020B0604020202020204" pitchFamily="34" charset="0"/>
              <a:cs typeface="Arial" panose="020B0604020202020204" pitchFamily="34" charset="0"/>
            </a:endParaRPr>
          </a:p>
          <a:p>
            <a:pPr marL="10033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Apply the liberalizing law provisions of </a:t>
            </a:r>
            <a:r>
              <a:rPr lang="en-US" sz="2400" b="1" u="sng" dirty="0">
                <a:solidFill>
                  <a:srgbClr val="0000FF"/>
                </a:solidFill>
                <a:latin typeface="Arial" panose="020B0604020202020204" pitchFamily="34" charset="0"/>
                <a:cs typeface="Arial" panose="020B0604020202020204" pitchFamily="34" charset="0"/>
                <a:hlinkClick r:id="rId2"/>
              </a:rPr>
              <a:t>38 CFR 3.114(a)</a:t>
            </a:r>
            <a:r>
              <a:rPr lang="en-US" sz="2400" dirty="0">
                <a:solidFill>
                  <a:srgbClr val="333333"/>
                </a:solidFill>
                <a:latin typeface="Arial" panose="020B0604020202020204" pitchFamily="34" charset="0"/>
                <a:cs typeface="Arial" panose="020B0604020202020204" pitchFamily="34" charset="0"/>
              </a:rPr>
              <a:t> when determining the effective date of SC under 38 CFR 3.320.</a:t>
            </a:r>
          </a:p>
          <a:p>
            <a:pPr marL="100330"/>
            <a:endParaRPr lang="en-US" sz="1200" dirty="0">
              <a:solidFill>
                <a:srgbClr val="333333"/>
              </a:solidFill>
              <a:latin typeface="Arial" panose="020B0604020202020204" pitchFamily="34" charset="0"/>
              <a:cs typeface="Arial" panose="020B0604020202020204" pitchFamily="34" charset="0"/>
            </a:endParaRPr>
          </a:p>
          <a:p>
            <a:pPr marL="10033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In order to establish presumptive SC for asthma, rhinitis, and/or sinusitis (to include rhinosinusitis) under </a:t>
            </a:r>
            <a:r>
              <a:rPr lang="en-US" sz="2400" b="1" u="sng" dirty="0">
                <a:solidFill>
                  <a:srgbClr val="0000FF"/>
                </a:solidFill>
                <a:latin typeface="Arial" panose="020B0604020202020204" pitchFamily="34" charset="0"/>
                <a:cs typeface="Arial" panose="020B0604020202020204" pitchFamily="34" charset="0"/>
                <a:hlinkClick r:id="rId3"/>
              </a:rPr>
              <a:t>38 CFR 3.320</a:t>
            </a:r>
            <a:r>
              <a:rPr lang="en-US" sz="2400" dirty="0">
                <a:solidFill>
                  <a:srgbClr val="333333"/>
                </a:solidFill>
                <a:latin typeface="Arial" panose="020B0604020202020204" pitchFamily="34" charset="0"/>
                <a:cs typeface="Arial" panose="020B0604020202020204" pitchFamily="34" charset="0"/>
              </a:rPr>
              <a:t>, the evidence must show qualifying service, and manifestation of the qualifying chronic disability(ies) within the presumptive period. With those conditions met, VA can concede exposure to fine, particulate matter in the correlating duty location and the nexus between said exposure and the chronic disability(ies).</a:t>
            </a:r>
          </a:p>
          <a:p>
            <a:br>
              <a:rPr lang="en-US" sz="2400" dirty="0">
                <a:latin typeface="Arial" panose="020B0604020202020204" pitchFamily="34" charset="0"/>
                <a:cs typeface="Arial" panose="020B0604020202020204" pitchFamily="34" charset="0"/>
              </a:rPr>
            </a:br>
            <a:endParaRPr lang="en-US" sz="24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9323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9F16F-14F8-7AFA-88AA-CE224068588E}"/>
              </a:ext>
            </a:extLst>
          </p:cNvPr>
          <p:cNvSpPr>
            <a:spLocks noGrp="1"/>
          </p:cNvSpPr>
          <p:nvPr>
            <p:ph type="title"/>
          </p:nvPr>
        </p:nvSpPr>
        <p:spPr>
          <a:xfrm>
            <a:off x="0" y="520246"/>
            <a:ext cx="4068536" cy="728889"/>
          </a:xfrm>
        </p:spPr>
        <p:txBody>
          <a:bodyPr>
            <a:normAutofit fontScale="90000"/>
          </a:bodyPr>
          <a:lstStyle/>
          <a:p>
            <a:r>
              <a:rPr lang="en-US" dirty="0">
                <a:latin typeface="Arial" panose="020B0604020202020204" pitchFamily="34" charset="0"/>
                <a:cs typeface="Arial" panose="020B0604020202020204" pitchFamily="34" charset="0"/>
              </a:rPr>
              <a:t>August 10, 2022</a:t>
            </a:r>
          </a:p>
        </p:txBody>
      </p:sp>
      <p:sp>
        <p:nvSpPr>
          <p:cNvPr id="6" name="Content Placeholder 4">
            <a:extLst>
              <a:ext uri="{FF2B5EF4-FFF2-40B4-BE49-F238E27FC236}">
                <a16:creationId xmlns:a16="http://schemas.microsoft.com/office/drawing/2014/main" id="{81AF58DA-B904-FC81-220A-F8AACDB21821}"/>
              </a:ext>
            </a:extLst>
          </p:cNvPr>
          <p:cNvSpPr txBox="1">
            <a:spLocks noGrp="1"/>
          </p:cNvSpPr>
          <p:nvPr>
            <p:ph idx="1"/>
          </p:nvPr>
        </p:nvSpPr>
        <p:spPr>
          <a:xfrm>
            <a:off x="838200" y="1768475"/>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The PACT Act has added more than 25 new presumptive conditions that veterans can file for if they meet the requirements. </a:t>
            </a:r>
          </a:p>
          <a:p>
            <a:pPr marL="0" indent="0" algn="ctr">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What is “Presumptive” Service Connection?</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VA presumes that certain disabilities were caused by military service. This is because of the unique circumstances of a specific veteran’s military service. </a:t>
            </a:r>
          </a:p>
          <a:p>
            <a:pPr marL="0" indent="0">
              <a:buNone/>
            </a:pPr>
            <a:r>
              <a:rPr lang="en-US" sz="2400" dirty="0">
                <a:latin typeface="Arial" panose="020B0604020202020204" pitchFamily="34" charset="0"/>
                <a:cs typeface="Arial" panose="020B0604020202020204" pitchFamily="34" charset="0"/>
              </a:rPr>
              <a:t>If a presumed condition is diagnosed in a Veteran within a certain group, they can be awarded disability compensation.</a:t>
            </a:r>
          </a:p>
        </p:txBody>
      </p:sp>
      <p:sp>
        <p:nvSpPr>
          <p:cNvPr id="2" name="Slide Number Placeholder 1">
            <a:extLst>
              <a:ext uri="{FF2B5EF4-FFF2-40B4-BE49-F238E27FC236}">
                <a16:creationId xmlns:a16="http://schemas.microsoft.com/office/drawing/2014/main" id="{611792DE-911B-BA94-696F-BA37A1CEBE22}"/>
              </a:ext>
            </a:extLst>
          </p:cNvPr>
          <p:cNvSpPr>
            <a:spLocks noGrp="1"/>
          </p:cNvSpPr>
          <p:nvPr>
            <p:ph type="sldNum" sz="quarter" idx="12"/>
          </p:nvPr>
        </p:nvSpPr>
        <p:spPr/>
        <p:txBody>
          <a:bodyPr/>
          <a:lstStyle/>
          <a:p>
            <a:fld id="{60B18D57-13A5-4968-950D-8FEF41FA4399}" type="slidenum">
              <a:rPr lang="en-US" smtClean="0"/>
              <a:t>36</a:t>
            </a:fld>
            <a:endParaRPr lang="en-US" dirty="0"/>
          </a:p>
        </p:txBody>
      </p:sp>
    </p:spTree>
    <p:extLst>
      <p:ext uri="{BB962C8B-B14F-4D97-AF65-F5344CB8AC3E}">
        <p14:creationId xmlns:p14="http://schemas.microsoft.com/office/powerpoint/2010/main" val="2768096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CB311C80-8B20-1EF5-1784-3B3476A9FFAD}"/>
              </a:ext>
            </a:extLst>
          </p:cNvPr>
          <p:cNvSpPr>
            <a:spLocks noGrp="1"/>
          </p:cNvSpPr>
          <p:nvPr>
            <p:ph type="title"/>
          </p:nvPr>
        </p:nvSpPr>
        <p:spPr>
          <a:xfrm>
            <a:off x="0" y="644415"/>
            <a:ext cx="7854043" cy="572063"/>
          </a:xfrm>
        </p:spPr>
        <p:txBody>
          <a:bodyPr>
            <a:normAutofit fontScale="90000"/>
          </a:bodyPr>
          <a:lstStyle/>
          <a:p>
            <a:r>
              <a:rPr lang="en-US" dirty="0">
                <a:latin typeface="Arial" panose="020B0604020202020204" pitchFamily="34" charset="0"/>
                <a:cs typeface="Arial" panose="020B0604020202020204" pitchFamily="34" charset="0"/>
              </a:rPr>
              <a:t>The PACT Act Presumptive Areas</a:t>
            </a:r>
          </a:p>
        </p:txBody>
      </p:sp>
      <p:sp>
        <p:nvSpPr>
          <p:cNvPr id="2" name="TextBox 1">
            <a:extLst>
              <a:ext uri="{FF2B5EF4-FFF2-40B4-BE49-F238E27FC236}">
                <a16:creationId xmlns:a16="http://schemas.microsoft.com/office/drawing/2014/main" id="{CDCFE05D-07F6-EB5B-1729-9E6A3E19984E}"/>
              </a:ext>
            </a:extLst>
          </p:cNvPr>
          <p:cNvSpPr txBox="1"/>
          <p:nvPr/>
        </p:nvSpPr>
        <p:spPr>
          <a:xfrm>
            <a:off x="2290379" y="2533392"/>
            <a:ext cx="7228720"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Bahrain		</a:t>
            </a:r>
          </a:p>
          <a:p>
            <a:r>
              <a:rPr lang="en-US" sz="2400" dirty="0">
                <a:latin typeface="Arial" panose="020B0604020202020204" pitchFamily="34" charset="0"/>
                <a:cs typeface="Arial" panose="020B0604020202020204" pitchFamily="34" charset="0"/>
              </a:rPr>
              <a:t>Iraq				</a:t>
            </a:r>
          </a:p>
          <a:p>
            <a:r>
              <a:rPr lang="en-US" sz="2400" dirty="0">
                <a:latin typeface="Arial" panose="020B0604020202020204" pitchFamily="34" charset="0"/>
                <a:cs typeface="Arial" panose="020B0604020202020204" pitchFamily="34" charset="0"/>
              </a:rPr>
              <a:t>Kuwait</a:t>
            </a:r>
          </a:p>
          <a:p>
            <a:r>
              <a:rPr lang="en-US" sz="2400" dirty="0">
                <a:latin typeface="Arial" panose="020B0604020202020204" pitchFamily="34" charset="0"/>
                <a:cs typeface="Arial" panose="020B0604020202020204" pitchFamily="34" charset="0"/>
              </a:rPr>
              <a:t>Oman		</a:t>
            </a:r>
          </a:p>
          <a:p>
            <a:r>
              <a:rPr lang="en-US" sz="2400" dirty="0">
                <a:latin typeface="Arial" panose="020B0604020202020204" pitchFamily="34" charset="0"/>
                <a:cs typeface="Arial" panose="020B0604020202020204" pitchFamily="34" charset="0"/>
              </a:rPr>
              <a:t>Qatar				</a:t>
            </a:r>
          </a:p>
          <a:p>
            <a:r>
              <a:rPr lang="en-US" sz="2400" dirty="0">
                <a:latin typeface="Arial" panose="020B0604020202020204" pitchFamily="34" charset="0"/>
                <a:cs typeface="Arial" panose="020B0604020202020204" pitchFamily="34" charset="0"/>
              </a:rPr>
              <a:t>Saudi Arabia</a:t>
            </a:r>
          </a:p>
          <a:p>
            <a:r>
              <a:rPr lang="en-US" sz="2400" dirty="0">
                <a:latin typeface="Arial" panose="020B0604020202020204" pitchFamily="34" charset="0"/>
                <a:cs typeface="Arial" panose="020B0604020202020204" pitchFamily="34" charset="0"/>
              </a:rPr>
              <a:t>Somalia		</a:t>
            </a:r>
          </a:p>
          <a:p>
            <a:r>
              <a:rPr lang="en-US" sz="2400" dirty="0">
                <a:latin typeface="Arial" panose="020B0604020202020204" pitchFamily="34" charset="0"/>
                <a:cs typeface="Arial" panose="020B0604020202020204" pitchFamily="34" charset="0"/>
              </a:rPr>
              <a:t>The United Arab Emirates (UAE)	</a:t>
            </a:r>
          </a:p>
          <a:p>
            <a:pPr algn="ctr"/>
            <a:endParaRPr lang="en-US" sz="24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**Includes the airspace above any of these locations	</a:t>
            </a:r>
          </a:p>
        </p:txBody>
      </p:sp>
      <p:sp>
        <p:nvSpPr>
          <p:cNvPr id="4" name="Content Placeholder 3">
            <a:extLst>
              <a:ext uri="{FF2B5EF4-FFF2-40B4-BE49-F238E27FC236}">
                <a16:creationId xmlns:a16="http://schemas.microsoft.com/office/drawing/2014/main" id="{9B6A3D27-78EA-5856-9566-142C7E640BBA}"/>
              </a:ext>
            </a:extLst>
          </p:cNvPr>
          <p:cNvSpPr>
            <a:spLocks noGrp="1"/>
          </p:cNvSpPr>
          <p:nvPr>
            <p:ph idx="1"/>
          </p:nvPr>
        </p:nvSpPr>
        <p:spPr>
          <a:xfrm>
            <a:off x="1115786" y="1409246"/>
            <a:ext cx="10515600" cy="4371067"/>
          </a:xfrm>
        </p:spPr>
        <p:txBody>
          <a:bodyPr/>
          <a:lstStyle/>
          <a:p>
            <a:r>
              <a:rPr lang="en-US" sz="2600" dirty="0">
                <a:latin typeface="Arial" panose="020B0604020202020204" pitchFamily="34" charset="0"/>
                <a:cs typeface="Arial" panose="020B0604020202020204" pitchFamily="34" charset="0"/>
              </a:rPr>
              <a:t>The PACT Act determined that veterans who served in any of the below locations </a:t>
            </a:r>
            <a:r>
              <a:rPr lang="en-US" sz="2600" b="1" u="sng" dirty="0">
                <a:latin typeface="Arial" panose="020B0604020202020204" pitchFamily="34" charset="0"/>
                <a:cs typeface="Arial" panose="020B0604020202020204" pitchFamily="34" charset="0"/>
              </a:rPr>
              <a:t>on or after August 2, 1990</a:t>
            </a:r>
            <a:r>
              <a:rPr lang="en-US" sz="2600" b="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had exposure to burn pits or other toxins. We call this having a presumption of exposure.</a:t>
            </a:r>
          </a:p>
          <a:p>
            <a:pPr marL="0" indent="0">
              <a:buNone/>
            </a:pPr>
            <a:endParaRPr lang="en-US" dirty="0"/>
          </a:p>
        </p:txBody>
      </p:sp>
    </p:spTree>
    <p:extLst>
      <p:ext uri="{BB962C8B-B14F-4D97-AF65-F5344CB8AC3E}">
        <p14:creationId xmlns:p14="http://schemas.microsoft.com/office/powerpoint/2010/main" val="2533305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589045"/>
            <a:ext cx="7813721" cy="619269"/>
          </a:xfrm>
        </p:spPr>
        <p:txBody>
          <a:bodyPr>
            <a:normAutofit fontScale="90000"/>
          </a:bodyPr>
          <a:lstStyle/>
          <a:p>
            <a:r>
              <a:rPr lang="en-US" sz="4000" dirty="0">
                <a:latin typeface="Arial" panose="020B0604020202020204" pitchFamily="34" charset="0"/>
                <a:cs typeface="Arial" panose="020B0604020202020204" pitchFamily="34" charset="0"/>
              </a:rPr>
              <a:t>The PACT Act Presumptive Areas</a:t>
            </a:r>
          </a:p>
        </p:txBody>
      </p:sp>
      <p:sp>
        <p:nvSpPr>
          <p:cNvPr id="5" name="Content Placeholder 4">
            <a:extLst>
              <a:ext uri="{FF2B5EF4-FFF2-40B4-BE49-F238E27FC236}">
                <a16:creationId xmlns:a16="http://schemas.microsoft.com/office/drawing/2014/main" id="{01F2DFDD-D1D7-4F21-8F00-B49531483B46}"/>
              </a:ext>
            </a:extLst>
          </p:cNvPr>
          <p:cNvSpPr>
            <a:spLocks noGrp="1"/>
          </p:cNvSpPr>
          <p:nvPr>
            <p:ph idx="1"/>
          </p:nvPr>
        </p:nvSpPr>
        <p:spPr>
          <a:xfrm>
            <a:off x="1885507" y="1489995"/>
            <a:ext cx="8420987" cy="1734898"/>
          </a:xfrm>
        </p:spPr>
        <p:txBody>
          <a:bodyPr>
            <a:noAutofit/>
          </a:bodyPr>
          <a:lstStyle/>
          <a:p>
            <a:pPr marL="0" indent="0" defTabSz="685800">
              <a:spcBef>
                <a:spcPts val="750"/>
              </a:spcBef>
              <a:buNone/>
              <a:defRPr/>
            </a:pPr>
            <a:r>
              <a:rPr lang="en-US" sz="2400" dirty="0">
                <a:solidFill>
                  <a:prstClr val="black"/>
                </a:solidFill>
                <a:latin typeface="Arial" panose="020B0604020202020204" pitchFamily="34" charset="0"/>
                <a:cs typeface="Arial" panose="020B0604020202020204" pitchFamily="34" charset="0"/>
              </a:rPr>
              <a:t>The PACT Act determined that veterans who served in any of the below locations </a:t>
            </a:r>
            <a:r>
              <a:rPr lang="en-US" sz="2400" b="1" u="sng" dirty="0">
                <a:solidFill>
                  <a:prstClr val="black"/>
                </a:solidFill>
                <a:latin typeface="Arial" panose="020B0604020202020204" pitchFamily="34" charset="0"/>
                <a:cs typeface="Arial" panose="020B0604020202020204" pitchFamily="34" charset="0"/>
              </a:rPr>
              <a:t>on or after September 11, 2001 </a:t>
            </a:r>
            <a:r>
              <a:rPr lang="en-US" sz="2400" dirty="0">
                <a:solidFill>
                  <a:prstClr val="black"/>
                </a:solidFill>
                <a:latin typeface="Arial" panose="020B0604020202020204" pitchFamily="34" charset="0"/>
                <a:cs typeface="Arial" panose="020B0604020202020204" pitchFamily="34" charset="0"/>
              </a:rPr>
              <a:t>had exposure to burn pits or other toxins. We call this having a presumption of exposure.</a:t>
            </a:r>
          </a:p>
          <a:p>
            <a:pPr marL="0" indent="0">
              <a:buNone/>
            </a:pPr>
            <a:endParaRPr lang="en-US" sz="2400" dirty="0"/>
          </a:p>
        </p:txBody>
      </p:sp>
      <p:sp>
        <p:nvSpPr>
          <p:cNvPr id="2" name="TextBox 1">
            <a:extLst>
              <a:ext uri="{FF2B5EF4-FFF2-40B4-BE49-F238E27FC236}">
                <a16:creationId xmlns:a16="http://schemas.microsoft.com/office/drawing/2014/main" id="{CDCFE05D-07F6-EB5B-1729-9E6A3E19984E}"/>
              </a:ext>
            </a:extLst>
          </p:cNvPr>
          <p:cNvSpPr txBox="1"/>
          <p:nvPr/>
        </p:nvSpPr>
        <p:spPr>
          <a:xfrm>
            <a:off x="2671366" y="3336681"/>
            <a:ext cx="6987492"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Afghanistan		Djibouti		Egypt</a:t>
            </a:r>
          </a:p>
          <a:p>
            <a:r>
              <a:rPr lang="en-US" sz="2400" dirty="0">
                <a:latin typeface="Arial" panose="020B0604020202020204" pitchFamily="34" charset="0"/>
                <a:cs typeface="Arial" panose="020B0604020202020204" pitchFamily="34" charset="0"/>
              </a:rPr>
              <a:t>Jordan		Lebanon 	           Syria</a:t>
            </a:r>
          </a:p>
          <a:p>
            <a:r>
              <a:rPr lang="en-US" sz="2400" dirty="0">
                <a:latin typeface="Arial" panose="020B0604020202020204" pitchFamily="34" charset="0"/>
                <a:cs typeface="Arial" panose="020B0604020202020204" pitchFamily="34" charset="0"/>
              </a:rPr>
              <a:t>Uzbekistan		Yemen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**Includes the airspace above any of these locations</a:t>
            </a:r>
            <a:r>
              <a:rPr lang="en-US" sz="21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604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01805-50C4-9D4C-1237-41F84E6F4719}"/>
              </a:ext>
            </a:extLst>
          </p:cNvPr>
          <p:cNvSpPr>
            <a:spLocks noGrp="1"/>
          </p:cNvSpPr>
          <p:nvPr>
            <p:ph type="title"/>
          </p:nvPr>
        </p:nvSpPr>
        <p:spPr>
          <a:xfrm>
            <a:off x="0" y="744876"/>
            <a:ext cx="7992836" cy="496095"/>
          </a:xfrm>
        </p:spPr>
        <p:txBody>
          <a:bodyPr>
            <a:noAutofit/>
          </a:bodyPr>
          <a:lstStyle/>
          <a:p>
            <a:r>
              <a:rPr lang="en-US" sz="4000" dirty="0">
                <a:latin typeface="Arial" panose="020B0604020202020204" pitchFamily="34" charset="0"/>
                <a:cs typeface="Arial" panose="020B0604020202020204" pitchFamily="34" charset="0"/>
              </a:rPr>
              <a:t>Development for PACT Act Claims</a:t>
            </a:r>
          </a:p>
        </p:txBody>
      </p:sp>
      <p:sp>
        <p:nvSpPr>
          <p:cNvPr id="2" name="Content Placeholder 1">
            <a:extLst>
              <a:ext uri="{FF2B5EF4-FFF2-40B4-BE49-F238E27FC236}">
                <a16:creationId xmlns:a16="http://schemas.microsoft.com/office/drawing/2014/main" id="{5D9F0231-8942-4BEE-7222-81106ABACA8A}"/>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latin typeface="Arial" panose="020B0604020202020204" pitchFamily="34" charset="0"/>
                <a:cs typeface="Arial" panose="020B0604020202020204" pitchFamily="34" charset="0"/>
              </a:rPr>
              <a:t> Development for PACT Act Claims</a:t>
            </a:r>
          </a:p>
          <a:p>
            <a:pPr marL="0" indent="0" algn="ctr">
              <a:buNone/>
            </a:pPr>
            <a:r>
              <a:rPr lang="en-US" dirty="0">
                <a:latin typeface="Arial" panose="020B0604020202020204" pitchFamily="34" charset="0"/>
                <a:cs typeface="Arial" panose="020B0604020202020204" pitchFamily="34" charset="0"/>
              </a:rPr>
              <a:t> Will include Individual Longitudinal Exposure Record and </a:t>
            </a:r>
          </a:p>
          <a:p>
            <a:pPr marL="0" indent="0" algn="ctr">
              <a:buNone/>
            </a:pPr>
            <a:r>
              <a:rPr lang="en-US" dirty="0">
                <a:latin typeface="Arial" panose="020B0604020202020204" pitchFamily="34" charset="0"/>
                <a:cs typeface="Arial" panose="020B0604020202020204" pitchFamily="34" charset="0"/>
              </a:rPr>
              <a:t>Toxic Risk Exposure Activity</a:t>
            </a:r>
          </a:p>
          <a:p>
            <a:endParaRPr lang="en-US" dirty="0"/>
          </a:p>
        </p:txBody>
      </p:sp>
      <p:sp>
        <p:nvSpPr>
          <p:cNvPr id="4" name="Slide Number Placeholder 3">
            <a:extLst>
              <a:ext uri="{FF2B5EF4-FFF2-40B4-BE49-F238E27FC236}">
                <a16:creationId xmlns:a16="http://schemas.microsoft.com/office/drawing/2014/main" id="{35D52327-632B-F31A-74C8-AECBA56B4CC6}"/>
              </a:ext>
            </a:extLst>
          </p:cNvPr>
          <p:cNvSpPr>
            <a:spLocks noGrp="1"/>
          </p:cNvSpPr>
          <p:nvPr>
            <p:ph type="sldNum" sz="quarter" idx="12"/>
          </p:nvPr>
        </p:nvSpPr>
        <p:spPr/>
        <p:txBody>
          <a:bodyPr/>
          <a:lstStyle/>
          <a:p>
            <a:fld id="{60B18D57-13A5-4968-950D-8FEF41FA4399}" type="slidenum">
              <a:rPr lang="en-US" smtClean="0"/>
              <a:t>39</a:t>
            </a:fld>
            <a:endParaRPr lang="en-US" dirty="0"/>
          </a:p>
        </p:txBody>
      </p:sp>
    </p:spTree>
    <p:extLst>
      <p:ext uri="{BB962C8B-B14F-4D97-AF65-F5344CB8AC3E}">
        <p14:creationId xmlns:p14="http://schemas.microsoft.com/office/powerpoint/2010/main" val="101935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7C402A-D990-1A35-71CA-2EAAE17241A6}"/>
              </a:ext>
            </a:extLst>
          </p:cNvPr>
          <p:cNvSpPr>
            <a:spLocks noGrp="1"/>
          </p:cNvSpPr>
          <p:nvPr>
            <p:ph type="sldNum" sz="quarter" idx="12"/>
          </p:nvPr>
        </p:nvSpPr>
        <p:spPr/>
        <p:txBody>
          <a:bodyPr/>
          <a:lstStyle/>
          <a:p>
            <a:fld id="{60B18D57-13A5-4968-950D-8FEF41FA4399}" type="slidenum">
              <a:rPr lang="en-US" smtClean="0"/>
              <a:t>4</a:t>
            </a:fld>
            <a:endParaRPr lang="en-US" dirty="0"/>
          </a:p>
        </p:txBody>
      </p:sp>
      <p:sp>
        <p:nvSpPr>
          <p:cNvPr id="5" name="Content Placeholder 2">
            <a:extLst>
              <a:ext uri="{FF2B5EF4-FFF2-40B4-BE49-F238E27FC236}">
                <a16:creationId xmlns:a16="http://schemas.microsoft.com/office/drawing/2014/main" id="{E4BA1C4D-EDAE-A788-26D5-F8B371FCBD19}"/>
              </a:ext>
            </a:extLst>
          </p:cNvPr>
          <p:cNvSpPr txBox="1">
            <a:spLocks/>
          </p:cNvSpPr>
          <p:nvPr/>
        </p:nvSpPr>
        <p:spPr>
          <a:xfrm>
            <a:off x="1981200" y="1774826"/>
            <a:ext cx="8229600"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sz="2800" dirty="0">
                <a:latin typeface="Arial" panose="020B0604020202020204" pitchFamily="34" charset="0"/>
                <a:cs typeface="Arial" panose="020B0604020202020204" pitchFamily="34" charset="0"/>
              </a:rPr>
              <a:t>Beginning date is August 2, 1990, for Southwest Asia service or September 19, 2001 for service in Afghanistan, and the ending date has not been established.  [38 USC 101(33) and 38 CFR3.317]</a:t>
            </a:r>
          </a:p>
          <a:p>
            <a:endParaRPr lang="en-US" altLang="en-US" sz="12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There is no minimum time period inside the listed areas required.</a:t>
            </a:r>
          </a:p>
          <a:p>
            <a:pPr marL="119062" indent="0">
              <a:buNone/>
            </a:pPr>
            <a:endParaRPr lang="en-US" altLang="en-US" sz="12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The law also covers the airspace above and the waters offshore.  </a:t>
            </a:r>
          </a:p>
          <a:p>
            <a:endParaRPr lang="en-US" altLang="en-US" dirty="0"/>
          </a:p>
        </p:txBody>
      </p:sp>
    </p:spTree>
    <p:extLst>
      <p:ext uri="{BB962C8B-B14F-4D97-AF65-F5344CB8AC3E}">
        <p14:creationId xmlns:p14="http://schemas.microsoft.com/office/powerpoint/2010/main" val="2537740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534251-BC90-1913-16AE-AA0D3DBEE459}"/>
              </a:ext>
            </a:extLst>
          </p:cNvPr>
          <p:cNvSpPr>
            <a:spLocks noGrp="1"/>
          </p:cNvSpPr>
          <p:nvPr>
            <p:ph type="title"/>
          </p:nvPr>
        </p:nvSpPr>
        <p:spPr>
          <a:xfrm>
            <a:off x="0" y="40480"/>
            <a:ext cx="9111343" cy="1175999"/>
          </a:xfrm>
        </p:spPr>
        <p:txBody>
          <a:bodyPr>
            <a:normAutofit fontScale="90000"/>
          </a:bodyPr>
          <a:lstStyle/>
          <a:p>
            <a:r>
              <a:rPr lang="en-US" sz="4000" dirty="0">
                <a:latin typeface="Arial" panose="020B0604020202020204" pitchFamily="34" charset="0"/>
                <a:cs typeface="Arial" panose="020B0604020202020204" pitchFamily="34" charset="0"/>
              </a:rPr>
              <a:t>Individual longitudinal Exposure Record</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(ILER)</a:t>
            </a:r>
          </a:p>
        </p:txBody>
      </p:sp>
      <p:sp>
        <p:nvSpPr>
          <p:cNvPr id="6" name="Content Placeholder 1">
            <a:extLst>
              <a:ext uri="{FF2B5EF4-FFF2-40B4-BE49-F238E27FC236}">
                <a16:creationId xmlns:a16="http://schemas.microsoft.com/office/drawing/2014/main" id="{7D0B2F04-C2FE-4694-B9B1-A4BD4E35EB97}"/>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t>Individual Longitudinal Exposure Record (ILER)</a:t>
            </a:r>
          </a:p>
          <a:p>
            <a:pPr marL="0" indent="0">
              <a:buNone/>
            </a:pPr>
            <a:endParaRPr lang="en-US" sz="2600" dirty="0"/>
          </a:p>
          <a:p>
            <a:r>
              <a:rPr lang="en-US" sz="2600" dirty="0"/>
              <a:t>Section 1119 (c) defines exposure tracking record system as any system, program, or pilot program used by the Secretary of Veterans Affairs or the Secretary of Defense to track how veterans or members of the Armed Forces have been exposed to various occupational or environmental hazards.</a:t>
            </a:r>
          </a:p>
          <a:p>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id="{C143D37A-B0CA-294B-5263-75C46A47DDA7}"/>
              </a:ext>
            </a:extLst>
          </p:cNvPr>
          <p:cNvSpPr>
            <a:spLocks noGrp="1"/>
          </p:cNvSpPr>
          <p:nvPr>
            <p:ph type="sldNum" sz="quarter" idx="12"/>
          </p:nvPr>
        </p:nvSpPr>
        <p:spPr/>
        <p:txBody>
          <a:bodyPr/>
          <a:lstStyle/>
          <a:p>
            <a:fld id="{60B18D57-13A5-4968-950D-8FEF41FA4399}" type="slidenum">
              <a:rPr lang="en-US" smtClean="0"/>
              <a:pPr/>
              <a:t>40</a:t>
            </a:fld>
            <a:endParaRPr lang="en-US" dirty="0"/>
          </a:p>
        </p:txBody>
      </p:sp>
    </p:spTree>
    <p:extLst>
      <p:ext uri="{BB962C8B-B14F-4D97-AF65-F5344CB8AC3E}">
        <p14:creationId xmlns:p14="http://schemas.microsoft.com/office/powerpoint/2010/main" val="3788220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0C213E-CB50-3984-44F5-3DB74F0C2FB4}"/>
              </a:ext>
            </a:extLst>
          </p:cNvPr>
          <p:cNvSpPr>
            <a:spLocks noGrp="1"/>
          </p:cNvSpPr>
          <p:nvPr>
            <p:ph type="sldNum" sz="quarter" idx="12"/>
          </p:nvPr>
        </p:nvSpPr>
        <p:spPr/>
        <p:txBody>
          <a:bodyPr/>
          <a:lstStyle/>
          <a:p>
            <a:fld id="{60B18D57-13A5-4968-950D-8FEF41FA4399}" type="slidenum">
              <a:rPr lang="en-US" smtClean="0"/>
              <a:pPr/>
              <a:t>41</a:t>
            </a:fld>
            <a:endParaRPr lang="en-US" dirty="0"/>
          </a:p>
        </p:txBody>
      </p:sp>
      <p:sp>
        <p:nvSpPr>
          <p:cNvPr id="7" name="Title 4">
            <a:extLst>
              <a:ext uri="{FF2B5EF4-FFF2-40B4-BE49-F238E27FC236}">
                <a16:creationId xmlns:a16="http://schemas.microsoft.com/office/drawing/2014/main" id="{EC54A638-18E3-158D-DC0D-6BDB11AE1874}"/>
              </a:ext>
            </a:extLst>
          </p:cNvPr>
          <p:cNvSpPr>
            <a:spLocks noGrp="1"/>
          </p:cNvSpPr>
          <p:nvPr>
            <p:ph type="title"/>
          </p:nvPr>
        </p:nvSpPr>
        <p:spPr>
          <a:xfrm>
            <a:off x="0" y="40480"/>
            <a:ext cx="9111343" cy="1175999"/>
          </a:xfrm>
        </p:spPr>
        <p:txBody>
          <a:bodyPr>
            <a:normAutofit fontScale="90000"/>
          </a:bodyPr>
          <a:lstStyle/>
          <a:p>
            <a:r>
              <a:rPr lang="en-US" sz="4000" dirty="0">
                <a:latin typeface="Arial" panose="020B0604020202020204" pitchFamily="34" charset="0"/>
                <a:cs typeface="Arial" panose="020B0604020202020204" pitchFamily="34" charset="0"/>
              </a:rPr>
              <a:t>Individual longitudinal Exposure Record</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(ILER)</a:t>
            </a:r>
          </a:p>
        </p:txBody>
      </p:sp>
      <p:sp>
        <p:nvSpPr>
          <p:cNvPr id="3" name="Content Placeholder 2">
            <a:extLst>
              <a:ext uri="{FF2B5EF4-FFF2-40B4-BE49-F238E27FC236}">
                <a16:creationId xmlns:a16="http://schemas.microsoft.com/office/drawing/2014/main" id="{440050BC-8EBD-8586-A45C-6CC9268CE07C}"/>
              </a:ext>
            </a:extLst>
          </p:cNvPr>
          <p:cNvSpPr>
            <a:spLocks noGrp="1"/>
          </p:cNvSpPr>
          <p:nvPr>
            <p:ph idx="1"/>
          </p:nvPr>
        </p:nvSpPr>
        <p:spPr>
          <a:xfrm>
            <a:off x="838200" y="1809296"/>
            <a:ext cx="10515600" cy="4351338"/>
          </a:xfrm>
        </p:spPr>
        <p:txBody>
          <a:bodyPr>
            <a:normAutofit lnSpcReduction="10000"/>
          </a:bodyPr>
          <a:lstStyle/>
          <a:p>
            <a:r>
              <a:rPr lang="en-US" dirty="0">
                <a:latin typeface="Arial" panose="020B0604020202020204" pitchFamily="34" charset="0"/>
                <a:cs typeface="Arial" panose="020B0604020202020204" pitchFamily="34" charset="0"/>
              </a:rPr>
              <a:t>ILER </a:t>
            </a:r>
            <a:r>
              <a:rPr lang="en-US" sz="2400" dirty="0">
                <a:latin typeface="Arial" panose="020B0604020202020204" pitchFamily="34" charset="0"/>
                <a:cs typeface="Arial" panose="020B0604020202020204" pitchFamily="34" charset="0"/>
              </a:rPr>
              <a:t>will</a:t>
            </a:r>
            <a:r>
              <a:rPr lang="en-US" dirty="0">
                <a:latin typeface="Arial" panose="020B0604020202020204" pitchFamily="34" charset="0"/>
                <a:cs typeface="Arial" panose="020B0604020202020204" pitchFamily="34" charset="0"/>
              </a:rPr>
              <a:t> contain</a:t>
            </a:r>
          </a:p>
          <a:p>
            <a:pPr lvl="1"/>
            <a:r>
              <a:rPr lang="en-US" sz="2000" dirty="0">
                <a:latin typeface="Arial" panose="020B0604020202020204" pitchFamily="34" charset="0"/>
                <a:cs typeface="Arial" panose="020B0604020202020204" pitchFamily="34" charset="0"/>
              </a:rPr>
              <a:t>Time of deployments</a:t>
            </a:r>
          </a:p>
          <a:p>
            <a:pPr lvl="1"/>
            <a:r>
              <a:rPr lang="en-US" sz="2000" dirty="0">
                <a:latin typeface="Arial" panose="020B0604020202020204" pitchFamily="34" charset="0"/>
                <a:cs typeface="Arial" panose="020B0604020202020204" pitchFamily="34" charset="0"/>
              </a:rPr>
              <a:t>Locations and events during deployments</a:t>
            </a:r>
          </a:p>
          <a:p>
            <a:pPr lvl="1"/>
            <a:r>
              <a:rPr lang="en-US" sz="2000" dirty="0">
                <a:latin typeface="Arial" panose="020B0604020202020204" pitchFamily="34" charset="0"/>
                <a:cs typeface="Arial" panose="020B0604020202020204" pitchFamily="34" charset="0"/>
              </a:rPr>
              <a:t>All-hazard occupational data</a:t>
            </a:r>
          </a:p>
          <a:p>
            <a:pPr lvl="1"/>
            <a:r>
              <a:rPr lang="en-US" sz="2000" dirty="0">
                <a:latin typeface="Arial" panose="020B0604020202020204" pitchFamily="34" charset="0"/>
                <a:cs typeface="Arial" panose="020B0604020202020204" pitchFamily="34" charset="0"/>
              </a:rPr>
              <a:t>Environmental hazards that were known or found later</a:t>
            </a:r>
          </a:p>
          <a:p>
            <a:pPr lvl="1"/>
            <a:r>
              <a:rPr lang="en-US" sz="2000" dirty="0">
                <a:latin typeface="Arial" panose="020B0604020202020204" pitchFamily="34" charset="0"/>
                <a:cs typeface="Arial" panose="020B0604020202020204" pitchFamily="34" charset="0"/>
              </a:rPr>
              <a:t>Any monitoring performed in the areas(s)</a:t>
            </a:r>
          </a:p>
          <a:p>
            <a:pPr lvl="1"/>
            <a:r>
              <a:rPr lang="en-US" sz="2000" dirty="0">
                <a:latin typeface="Arial" panose="020B0604020202020204" pitchFamily="34" charset="0"/>
                <a:cs typeface="Arial" panose="020B0604020202020204" pitchFamily="34" charset="0"/>
              </a:rPr>
              <a:t>Medical encounter information (e.g., diagnosis, treatment, and laboratory data)</a:t>
            </a:r>
          </a:p>
          <a:p>
            <a:pPr lvl="1"/>
            <a:r>
              <a:rPr lang="en-US" sz="2000" dirty="0">
                <a:latin typeface="Arial" panose="020B0604020202020204" pitchFamily="34" charset="0"/>
                <a:cs typeface="Arial" panose="020B0604020202020204" pitchFamily="34" charset="0"/>
              </a:rPr>
              <a:t>Medical concerns that should be addressed regarding possible exposures</a:t>
            </a:r>
          </a:p>
          <a:p>
            <a:pPr marL="457200" lvl="1" indent="0">
              <a:buNone/>
            </a:pPr>
            <a:endParaRPr lang="en-US" sz="12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ILER will be available to VA and DoD healthcare providers; epidemiologists and researchers; and VA disability evaluation and benefits determinations specialists. It will be used to improve internal processes and will not be available for individual access.</a:t>
            </a:r>
          </a:p>
        </p:txBody>
      </p:sp>
    </p:spTree>
    <p:extLst>
      <p:ext uri="{BB962C8B-B14F-4D97-AF65-F5344CB8AC3E}">
        <p14:creationId xmlns:p14="http://schemas.microsoft.com/office/powerpoint/2010/main" val="2242710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99FCB3-B6A2-C693-0233-1769364FB4AA}"/>
              </a:ext>
            </a:extLst>
          </p:cNvPr>
          <p:cNvSpPr>
            <a:spLocks noGrp="1"/>
          </p:cNvSpPr>
          <p:nvPr>
            <p:ph idx="1"/>
          </p:nvPr>
        </p:nvSpPr>
        <p:spPr>
          <a:xfrm>
            <a:off x="838200" y="1694997"/>
            <a:ext cx="10515600" cy="4351338"/>
          </a:xfrm>
        </p:spPr>
        <p:txBody>
          <a:bodyPr/>
          <a:lstStyle/>
          <a:p>
            <a:pPr marL="0" indent="0">
              <a:buNone/>
            </a:pPr>
            <a:r>
              <a:rPr lang="en-US" sz="2400" dirty="0">
                <a:latin typeface="Arial" panose="020B0604020202020204" pitchFamily="34" charset="0"/>
                <a:cs typeface="Arial" panose="020B0604020202020204" pitchFamily="34" charset="0"/>
              </a:rPr>
              <a:t>There is now a requirement which requires the use of the Individual Longitudinal Exposure (ILER), ILER-like tool or similar database during claims adjudication.</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VA will establish a list of chemicals, substances and airborne hazards and presumes that a covered Veteran was exposed to the identified substances, chemicals and airborne hazards during qualified service.</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A medical nexus examination will be required for toxic exposure risk activities, unless the evidence of record is sufficient.</a:t>
            </a:r>
          </a:p>
          <a:p>
            <a:pPr marL="0" indent="0">
              <a:buNone/>
            </a:pPr>
            <a:endParaRPr lang="en-US" sz="2400" dirty="0"/>
          </a:p>
        </p:txBody>
      </p:sp>
      <p:sp>
        <p:nvSpPr>
          <p:cNvPr id="4" name="Slide Number Placeholder 3">
            <a:extLst>
              <a:ext uri="{FF2B5EF4-FFF2-40B4-BE49-F238E27FC236}">
                <a16:creationId xmlns:a16="http://schemas.microsoft.com/office/drawing/2014/main" id="{616DC7A2-7576-A9B0-DDEE-0A88A20FFD4D}"/>
              </a:ext>
            </a:extLst>
          </p:cNvPr>
          <p:cNvSpPr>
            <a:spLocks noGrp="1"/>
          </p:cNvSpPr>
          <p:nvPr>
            <p:ph type="sldNum" sz="quarter" idx="12"/>
          </p:nvPr>
        </p:nvSpPr>
        <p:spPr/>
        <p:txBody>
          <a:bodyPr/>
          <a:lstStyle/>
          <a:p>
            <a:fld id="{60B18D57-13A5-4968-950D-8FEF41FA4399}" type="slidenum">
              <a:rPr lang="en-US" smtClean="0"/>
              <a:pPr/>
              <a:t>42</a:t>
            </a:fld>
            <a:endParaRPr lang="en-US" dirty="0"/>
          </a:p>
        </p:txBody>
      </p:sp>
      <p:sp>
        <p:nvSpPr>
          <p:cNvPr id="7" name="Title 4">
            <a:extLst>
              <a:ext uri="{FF2B5EF4-FFF2-40B4-BE49-F238E27FC236}">
                <a16:creationId xmlns:a16="http://schemas.microsoft.com/office/drawing/2014/main" id="{95FF6ACE-8570-BA3A-0A95-588CD0A7FAD0}"/>
              </a:ext>
            </a:extLst>
          </p:cNvPr>
          <p:cNvSpPr>
            <a:spLocks noGrp="1"/>
          </p:cNvSpPr>
          <p:nvPr>
            <p:ph type="title"/>
          </p:nvPr>
        </p:nvSpPr>
        <p:spPr>
          <a:xfrm>
            <a:off x="0" y="40480"/>
            <a:ext cx="9111343" cy="1175999"/>
          </a:xfrm>
        </p:spPr>
        <p:txBody>
          <a:bodyPr>
            <a:normAutofit fontScale="90000"/>
          </a:bodyPr>
          <a:lstStyle/>
          <a:p>
            <a:r>
              <a:rPr lang="en-US" sz="4000" dirty="0">
                <a:latin typeface="Arial" panose="020B0604020202020204" pitchFamily="34" charset="0"/>
                <a:cs typeface="Arial" panose="020B0604020202020204" pitchFamily="34" charset="0"/>
              </a:rPr>
              <a:t>Individual longitudinal Exposure Record</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(ILER)</a:t>
            </a:r>
          </a:p>
        </p:txBody>
      </p:sp>
    </p:spTree>
    <p:extLst>
      <p:ext uri="{BB962C8B-B14F-4D97-AF65-F5344CB8AC3E}">
        <p14:creationId xmlns:p14="http://schemas.microsoft.com/office/powerpoint/2010/main" val="2705801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B52B1-EAE3-AEB4-0350-7278730B3A9D}"/>
              </a:ext>
            </a:extLst>
          </p:cNvPr>
          <p:cNvSpPr>
            <a:spLocks noGrp="1"/>
          </p:cNvSpPr>
          <p:nvPr>
            <p:ph type="title"/>
          </p:nvPr>
        </p:nvSpPr>
        <p:spPr>
          <a:xfrm>
            <a:off x="0" y="681037"/>
            <a:ext cx="6629400" cy="590095"/>
          </a:xfrm>
        </p:spPr>
        <p:txBody>
          <a:bodyPr>
            <a:normAutofit fontScale="90000"/>
          </a:bodyPr>
          <a:lstStyle/>
          <a:p>
            <a:r>
              <a:rPr lang="en-US" dirty="0">
                <a:latin typeface="Arial" panose="020B0604020202020204" pitchFamily="34" charset="0"/>
                <a:cs typeface="Arial" panose="020B0604020202020204" pitchFamily="34" charset="0"/>
              </a:rPr>
              <a:t>Toxic Exposure Risk Activity</a:t>
            </a:r>
          </a:p>
        </p:txBody>
      </p:sp>
      <p:sp>
        <p:nvSpPr>
          <p:cNvPr id="7" name="Content Placeholder 1">
            <a:extLst>
              <a:ext uri="{FF2B5EF4-FFF2-40B4-BE49-F238E27FC236}">
                <a16:creationId xmlns:a16="http://schemas.microsoft.com/office/drawing/2014/main" id="{78A8E90A-28FA-A39F-6029-615B33509A8E}"/>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600" dirty="0"/>
          </a:p>
          <a:p>
            <a:pPr marL="0" indent="0">
              <a:buNone/>
            </a:pPr>
            <a:r>
              <a:rPr lang="en-US" sz="2600" dirty="0"/>
              <a:t>Toxic exposure risk activity (TERA) is defined in 38 USC 1710(e)(4)(C) as any activity that requires a corresponding entry into an exposure tracking records system (as defined in Section 1119(c); or that the Secretary determines qualifies for purposes of this subsection when taking into account what is reasonably prudent to protect the health of Veterans</a:t>
            </a:r>
          </a:p>
          <a:p>
            <a:pPr marL="0" indent="0">
              <a:buNone/>
            </a:pPr>
            <a:endParaRPr lang="en-US" sz="2400" dirty="0"/>
          </a:p>
        </p:txBody>
      </p:sp>
      <p:sp>
        <p:nvSpPr>
          <p:cNvPr id="4" name="Slide Number Placeholder 3">
            <a:extLst>
              <a:ext uri="{FF2B5EF4-FFF2-40B4-BE49-F238E27FC236}">
                <a16:creationId xmlns:a16="http://schemas.microsoft.com/office/drawing/2014/main" id="{7DC7CEB9-3EB3-76DD-AEED-7F73A8155C04}"/>
              </a:ext>
            </a:extLst>
          </p:cNvPr>
          <p:cNvSpPr>
            <a:spLocks noGrp="1"/>
          </p:cNvSpPr>
          <p:nvPr>
            <p:ph type="sldNum" sz="quarter" idx="12"/>
          </p:nvPr>
        </p:nvSpPr>
        <p:spPr/>
        <p:txBody>
          <a:bodyPr/>
          <a:lstStyle/>
          <a:p>
            <a:fld id="{60B18D57-13A5-4968-950D-8FEF41FA4399}" type="slidenum">
              <a:rPr lang="en-US" smtClean="0"/>
              <a:pPr/>
              <a:t>43</a:t>
            </a:fld>
            <a:endParaRPr lang="en-US" dirty="0"/>
          </a:p>
        </p:txBody>
      </p:sp>
    </p:spTree>
    <p:extLst>
      <p:ext uri="{BB962C8B-B14F-4D97-AF65-F5344CB8AC3E}">
        <p14:creationId xmlns:p14="http://schemas.microsoft.com/office/powerpoint/2010/main" val="1285922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615B2-F955-743A-3707-B48EF5BF9E0F}"/>
              </a:ext>
            </a:extLst>
          </p:cNvPr>
          <p:cNvSpPr>
            <a:spLocks noGrp="1"/>
          </p:cNvSpPr>
          <p:nvPr>
            <p:ph type="title"/>
          </p:nvPr>
        </p:nvSpPr>
        <p:spPr>
          <a:xfrm>
            <a:off x="0" y="610054"/>
            <a:ext cx="3995057" cy="598261"/>
          </a:xfrm>
        </p:spPr>
        <p:txBody>
          <a:bodyPr>
            <a:normAutofit fontScale="90000"/>
          </a:bodyPr>
          <a:lstStyle/>
          <a:p>
            <a:r>
              <a:rPr lang="en-US" dirty="0">
                <a:latin typeface="Arial" panose="020B0604020202020204" pitchFamily="34" charset="0"/>
                <a:cs typeface="Arial" panose="020B0604020202020204" pitchFamily="34" charset="0"/>
              </a:rPr>
              <a:t>Toxic Exposure</a:t>
            </a:r>
          </a:p>
        </p:txBody>
      </p:sp>
      <p:sp>
        <p:nvSpPr>
          <p:cNvPr id="6" name="Content Placeholder 1">
            <a:extLst>
              <a:ext uri="{FF2B5EF4-FFF2-40B4-BE49-F238E27FC236}">
                <a16:creationId xmlns:a16="http://schemas.microsoft.com/office/drawing/2014/main" id="{B53C5344-B6F3-72A0-1F8F-409336AC432F}"/>
              </a:ext>
            </a:extLst>
          </p:cNvPr>
          <p:cNvSpPr txBox="1">
            <a:spLocks noGrp="1"/>
          </p:cNvSpPr>
          <p:nvPr>
            <p:ph idx="1"/>
          </p:nvPr>
        </p:nvSpPr>
        <p:spPr>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Toxic exposure is defined in 38 USC 101(37) to include, a toxic exposure risk activity (TERA), as defined in Section 1710(e)(4), and an exposure to a substance, chemical or airborne hazard identified in the list under section 1119(b)(2).</a:t>
            </a:r>
          </a:p>
          <a:p>
            <a:pPr marL="0" indent="0">
              <a:buNone/>
            </a:pPr>
            <a:endParaRPr lang="en-US" sz="1200" dirty="0"/>
          </a:p>
          <a:p>
            <a:pPr lvl="1"/>
            <a:r>
              <a:rPr lang="en-US" sz="2200" dirty="0"/>
              <a:t>38 USC 1710(e)(4) defines the terms Vietnam-era herbicide exposed, radiation exposed Veteran and TERA</a:t>
            </a:r>
          </a:p>
          <a:p>
            <a:pPr marL="457200" lvl="1" indent="0">
              <a:buNone/>
            </a:pPr>
            <a:endParaRPr lang="en-US" sz="1200" dirty="0"/>
          </a:p>
          <a:p>
            <a:pPr lvl="1"/>
            <a:r>
              <a:rPr lang="en-US" sz="2200" dirty="0"/>
              <a:t>38 USC 1119(b)(2) states the Secretary of VA shall establish and maintain a list that identifies substances, chemicals and airborne hazards that are appropriate for presumptions of specific toxic exposure for members who served in certain locations</a:t>
            </a:r>
          </a:p>
        </p:txBody>
      </p:sp>
      <p:sp>
        <p:nvSpPr>
          <p:cNvPr id="4" name="Slide Number Placeholder 3">
            <a:extLst>
              <a:ext uri="{FF2B5EF4-FFF2-40B4-BE49-F238E27FC236}">
                <a16:creationId xmlns:a16="http://schemas.microsoft.com/office/drawing/2014/main" id="{3CD4C6D7-176E-2D97-A199-20752F498077}"/>
              </a:ext>
            </a:extLst>
          </p:cNvPr>
          <p:cNvSpPr>
            <a:spLocks noGrp="1"/>
          </p:cNvSpPr>
          <p:nvPr>
            <p:ph type="sldNum" sz="quarter" idx="12"/>
          </p:nvPr>
        </p:nvSpPr>
        <p:spPr/>
        <p:txBody>
          <a:bodyPr/>
          <a:lstStyle/>
          <a:p>
            <a:fld id="{60B18D57-13A5-4968-950D-8FEF41FA4399}" type="slidenum">
              <a:rPr lang="en-US" smtClean="0"/>
              <a:pPr/>
              <a:t>44</a:t>
            </a:fld>
            <a:endParaRPr lang="en-US" dirty="0"/>
          </a:p>
        </p:txBody>
      </p:sp>
    </p:spTree>
    <p:extLst>
      <p:ext uri="{BB962C8B-B14F-4D97-AF65-F5344CB8AC3E}">
        <p14:creationId xmlns:p14="http://schemas.microsoft.com/office/powerpoint/2010/main" val="946124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2C272D-5AFC-DBE5-F405-2D6722270959}"/>
              </a:ext>
            </a:extLst>
          </p:cNvPr>
          <p:cNvSpPr>
            <a:spLocks noGrp="1"/>
          </p:cNvSpPr>
          <p:nvPr>
            <p:ph type="title"/>
          </p:nvPr>
        </p:nvSpPr>
        <p:spPr>
          <a:xfrm>
            <a:off x="0" y="652991"/>
            <a:ext cx="5763986" cy="575733"/>
          </a:xfrm>
        </p:spPr>
        <p:txBody>
          <a:bodyPr>
            <a:normAutofit fontScale="90000"/>
          </a:bodyPr>
          <a:lstStyle/>
          <a:p>
            <a:r>
              <a:rPr lang="en-US" dirty="0">
                <a:latin typeface="Arial" panose="020B0604020202020204" pitchFamily="34" charset="0"/>
                <a:cs typeface="Arial" panose="020B0604020202020204" pitchFamily="34" charset="0"/>
              </a:rPr>
              <a:t>TERA Exception Job Aid</a:t>
            </a:r>
          </a:p>
        </p:txBody>
      </p:sp>
      <p:sp>
        <p:nvSpPr>
          <p:cNvPr id="2" name="Content Placeholder 1">
            <a:extLst>
              <a:ext uri="{FF2B5EF4-FFF2-40B4-BE49-F238E27FC236}">
                <a16:creationId xmlns:a16="http://schemas.microsoft.com/office/drawing/2014/main" id="{8F8102E9-087A-E127-FB5D-46A5B7CFA3C6}"/>
              </a:ext>
            </a:extLst>
          </p:cNvPr>
          <p:cNvSpPr>
            <a:spLocks noGrp="1"/>
          </p:cNvSpPr>
          <p:nvPr>
            <p:ph idx="1"/>
          </p:nvPr>
        </p:nvSpPr>
        <p:spPr>
          <a:xfrm>
            <a:off x="723900" y="1707620"/>
            <a:ext cx="10744200" cy="4831292"/>
          </a:xfrm>
        </p:spPr>
        <p:txBody>
          <a:bodyPr>
            <a:normAutofit/>
          </a:bodyPr>
          <a:lstStyle/>
          <a:p>
            <a:r>
              <a:rPr lang="en-US" sz="2400" dirty="0">
                <a:latin typeface="Arial" panose="020B0604020202020204" pitchFamily="34" charset="0"/>
                <a:cs typeface="Arial" panose="020B0604020202020204" pitchFamily="34" charset="0"/>
              </a:rPr>
              <a:t>38 U.S.C. § 1168(b) provides that the examination requirements for TERA-related claims do not apply if the Secretary determines there is no indication of an association between the disability claimed by the Veteran and participation in the TERA. </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 this time, claims processors should not order an examination based upon a TERA if one of the following exceptions applies.</a:t>
            </a:r>
          </a:p>
          <a:p>
            <a:endParaRPr lang="en-US" sz="1200" dirty="0">
              <a:latin typeface="Arial" panose="020B0604020202020204" pitchFamily="34" charset="0"/>
              <a:cs typeface="Arial" panose="020B0604020202020204" pitchFamily="34" charset="0"/>
            </a:endParaRPr>
          </a:p>
          <a:p>
            <a:pPr marL="914400" lvl="1" indent="-457200">
              <a:buFont typeface="+mj-lt"/>
              <a:buAutoNum type="arabicPeriod"/>
            </a:pPr>
            <a:r>
              <a:rPr lang="en-US" dirty="0">
                <a:latin typeface="Arial" panose="020B0604020202020204" pitchFamily="34" charset="0"/>
                <a:cs typeface="Arial" panose="020B0604020202020204" pitchFamily="34" charset="0"/>
              </a:rPr>
              <a:t>Non-presumptive claims based on physical trauma. The Veteran claims service connection for a non-presumptive disability that is based on physical trauma (e.g., blunt force trauma, trauma due to repetitive use, penetrating trauma). Note: Hearing loss is not considered a physical trauma under this exception.</a:t>
            </a:r>
          </a:p>
        </p:txBody>
      </p:sp>
      <p:sp>
        <p:nvSpPr>
          <p:cNvPr id="4" name="Slide Number Placeholder 3">
            <a:extLst>
              <a:ext uri="{FF2B5EF4-FFF2-40B4-BE49-F238E27FC236}">
                <a16:creationId xmlns:a16="http://schemas.microsoft.com/office/drawing/2014/main" id="{D73B73D6-BFDE-725E-C174-971CE953B961}"/>
              </a:ext>
            </a:extLst>
          </p:cNvPr>
          <p:cNvSpPr>
            <a:spLocks noGrp="1"/>
          </p:cNvSpPr>
          <p:nvPr>
            <p:ph type="sldNum" sz="quarter" idx="12"/>
          </p:nvPr>
        </p:nvSpPr>
        <p:spPr/>
        <p:txBody>
          <a:bodyPr/>
          <a:lstStyle/>
          <a:p>
            <a:fld id="{60B18D57-13A5-4968-950D-8FEF41FA4399}" type="slidenum">
              <a:rPr lang="en-US" smtClean="0"/>
              <a:pPr/>
              <a:t>45</a:t>
            </a:fld>
            <a:endParaRPr lang="en-US" dirty="0"/>
          </a:p>
        </p:txBody>
      </p:sp>
    </p:spTree>
    <p:extLst>
      <p:ext uri="{BB962C8B-B14F-4D97-AF65-F5344CB8AC3E}">
        <p14:creationId xmlns:p14="http://schemas.microsoft.com/office/powerpoint/2010/main" val="399229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5C3B0E-4953-F9DB-98FF-DE9A86E99C64}"/>
              </a:ext>
            </a:extLst>
          </p:cNvPr>
          <p:cNvSpPr>
            <a:spLocks noGrp="1"/>
          </p:cNvSpPr>
          <p:nvPr>
            <p:ph type="title"/>
          </p:nvPr>
        </p:nvSpPr>
        <p:spPr>
          <a:xfrm>
            <a:off x="0" y="582706"/>
            <a:ext cx="8395607" cy="663575"/>
          </a:xfrm>
        </p:spPr>
        <p:txBody>
          <a:bodyPr>
            <a:normAutofit fontScale="90000"/>
          </a:bodyPr>
          <a:lstStyle/>
          <a:p>
            <a:r>
              <a:rPr lang="en-US" dirty="0">
                <a:latin typeface="Arial" panose="020B0604020202020204" pitchFamily="34" charset="0"/>
                <a:cs typeface="Arial" panose="020B0604020202020204" pitchFamily="34" charset="0"/>
              </a:rPr>
              <a:t>TERA Exception Job Aid (continued)</a:t>
            </a:r>
          </a:p>
        </p:txBody>
      </p:sp>
      <p:sp>
        <p:nvSpPr>
          <p:cNvPr id="2" name="Content Placeholder 1">
            <a:extLst>
              <a:ext uri="{FF2B5EF4-FFF2-40B4-BE49-F238E27FC236}">
                <a16:creationId xmlns:a16="http://schemas.microsoft.com/office/drawing/2014/main" id="{A04C34D4-BD0E-4DF1-7967-AB353C6672FA}"/>
              </a:ext>
            </a:extLst>
          </p:cNvPr>
          <p:cNvSpPr>
            <a:spLocks noGrp="1"/>
          </p:cNvSpPr>
          <p:nvPr>
            <p:ph idx="1"/>
          </p:nvPr>
        </p:nvSpPr>
        <p:spPr>
          <a:xfrm>
            <a:off x="1129393" y="1393236"/>
            <a:ext cx="9933214" cy="4882058"/>
          </a:xfrm>
        </p:spPr>
        <p:txBody>
          <a:bodyPr/>
          <a:lstStyle/>
          <a:p>
            <a:pPr marL="0" indent="0">
              <a:buNone/>
            </a:pPr>
            <a:r>
              <a:rPr lang="en-US" sz="2400" dirty="0"/>
              <a:t>2. </a:t>
            </a:r>
            <a:r>
              <a:rPr lang="en-US" sz="2400" dirty="0">
                <a:latin typeface="Arial" panose="020B0604020202020204" pitchFamily="34" charset="0"/>
                <a:cs typeface="Arial" panose="020B0604020202020204" pitchFamily="34" charset="0"/>
              </a:rPr>
              <a:t>Mental disorders. This includes any condition contained in </a:t>
            </a:r>
          </a:p>
          <a:p>
            <a:pPr marL="0" indent="0">
              <a:buNone/>
            </a:pPr>
            <a:r>
              <a:rPr lang="en-US" sz="2400" dirty="0">
                <a:latin typeface="Arial" panose="020B0604020202020204" pitchFamily="34" charset="0"/>
                <a:cs typeface="Arial" panose="020B0604020202020204" pitchFamily="34" charset="0"/>
              </a:rPr>
              <a:t>38 C.F.R. § 4.130, the mental disorders section of the VA Schedule for Rating Disabilities. </a:t>
            </a:r>
          </a:p>
          <a:p>
            <a:pPr marL="0" indent="0">
              <a:buNone/>
            </a:pPr>
            <a:r>
              <a:rPr lang="en-US" sz="2400" dirty="0">
                <a:latin typeface="Arial" panose="020B0604020202020204" pitchFamily="34" charset="0"/>
                <a:cs typeface="Arial" panose="020B0604020202020204" pitchFamily="34" charset="0"/>
              </a:rPr>
              <a:t>Note: Toxic exposure can result in symptoms of neurobehavioral decline, like decreased memory and concentration. A diagnosis of a mental disorder should be considered on a direct or secondary basis.</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3. Conditions determined to have no positive association with herbicide exposure. These are conditions determined by the Secretary based on cumulative scientific data reported by the National Academies of Science since 1993 and are as follows</a:t>
            </a:r>
          </a:p>
        </p:txBody>
      </p:sp>
      <p:sp>
        <p:nvSpPr>
          <p:cNvPr id="4" name="Slide Number Placeholder 3">
            <a:extLst>
              <a:ext uri="{FF2B5EF4-FFF2-40B4-BE49-F238E27FC236}">
                <a16:creationId xmlns:a16="http://schemas.microsoft.com/office/drawing/2014/main" id="{4952B211-8859-8B78-C56A-779335FA2AA5}"/>
              </a:ext>
            </a:extLst>
          </p:cNvPr>
          <p:cNvSpPr>
            <a:spLocks noGrp="1"/>
          </p:cNvSpPr>
          <p:nvPr>
            <p:ph type="sldNum" sz="quarter" idx="12"/>
          </p:nvPr>
        </p:nvSpPr>
        <p:spPr/>
        <p:txBody>
          <a:bodyPr/>
          <a:lstStyle/>
          <a:p>
            <a:fld id="{60B18D57-13A5-4968-950D-8FEF41FA4399}" type="slidenum">
              <a:rPr lang="en-US" smtClean="0"/>
              <a:pPr/>
              <a:t>46</a:t>
            </a:fld>
            <a:endParaRPr lang="en-US" dirty="0"/>
          </a:p>
        </p:txBody>
      </p:sp>
    </p:spTree>
    <p:extLst>
      <p:ext uri="{BB962C8B-B14F-4D97-AF65-F5344CB8AC3E}">
        <p14:creationId xmlns:p14="http://schemas.microsoft.com/office/powerpoint/2010/main" val="1866925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A3B1B-A9E2-BE12-2EFB-6117A18BCF6F}"/>
              </a:ext>
            </a:extLst>
          </p:cNvPr>
          <p:cNvSpPr>
            <a:spLocks noGrp="1"/>
          </p:cNvSpPr>
          <p:nvPr>
            <p:ph type="sldNum" sz="quarter" idx="12"/>
          </p:nvPr>
        </p:nvSpPr>
        <p:spPr/>
        <p:txBody>
          <a:bodyPr/>
          <a:lstStyle/>
          <a:p>
            <a:fld id="{60B18D57-13A5-4968-950D-8FEF41FA4399}" type="slidenum">
              <a:rPr lang="en-US" smtClean="0"/>
              <a:t>47</a:t>
            </a:fld>
            <a:endParaRPr lang="en-US" dirty="0"/>
          </a:p>
        </p:txBody>
      </p:sp>
      <p:sp>
        <p:nvSpPr>
          <p:cNvPr id="4" name="TextBox 3">
            <a:extLst>
              <a:ext uri="{FF2B5EF4-FFF2-40B4-BE49-F238E27FC236}">
                <a16:creationId xmlns:a16="http://schemas.microsoft.com/office/drawing/2014/main" id="{A1B4CBF1-B9B0-BB59-BB71-C69A3BF36914}"/>
              </a:ext>
            </a:extLst>
          </p:cNvPr>
          <p:cNvSpPr txBox="1"/>
          <p:nvPr/>
        </p:nvSpPr>
        <p:spPr>
          <a:xfrm>
            <a:off x="1062718" y="1905506"/>
            <a:ext cx="10066564"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4. Claims for disabilities that manifested during military service or with an etiology not associated with toxic exposure. This exception applies to conditions that manifested during service for which a medical nexus opinion would not be needed to decide service connection on a direct basis (evidence of chronicity or continuity is of record) and to claims where the evidence of record indicates that the claimed condition is clearly related to an etiology that is not associated with toxic exposure (to include post-service)</a:t>
            </a:r>
          </a:p>
        </p:txBody>
      </p:sp>
    </p:spTree>
    <p:extLst>
      <p:ext uri="{BB962C8B-B14F-4D97-AF65-F5344CB8AC3E}">
        <p14:creationId xmlns:p14="http://schemas.microsoft.com/office/powerpoint/2010/main" val="1714959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BA3B1B-A9E2-BE12-2EFB-6117A18BCF6F}"/>
              </a:ext>
            </a:extLst>
          </p:cNvPr>
          <p:cNvSpPr>
            <a:spLocks noGrp="1"/>
          </p:cNvSpPr>
          <p:nvPr>
            <p:ph type="sldNum" sz="quarter" idx="12"/>
          </p:nvPr>
        </p:nvSpPr>
        <p:spPr/>
        <p:txBody>
          <a:bodyPr/>
          <a:lstStyle/>
          <a:p>
            <a:fld id="{60B18D57-13A5-4968-950D-8FEF41FA4399}" type="slidenum">
              <a:rPr lang="en-US" smtClean="0"/>
              <a:t>48</a:t>
            </a:fld>
            <a:endParaRPr lang="en-US" dirty="0"/>
          </a:p>
        </p:txBody>
      </p:sp>
      <p:sp>
        <p:nvSpPr>
          <p:cNvPr id="5" name="Content Placeholder 1">
            <a:extLst>
              <a:ext uri="{FF2B5EF4-FFF2-40B4-BE49-F238E27FC236}">
                <a16:creationId xmlns:a16="http://schemas.microsoft.com/office/drawing/2014/main" id="{E4A5C2B9-D1AA-DF82-B889-F26AB9AB10C0}"/>
              </a:ext>
            </a:extLst>
          </p:cNvPr>
          <p:cNvSpPr txBox="1">
            <a:spLocks/>
          </p:cNvSpPr>
          <p:nvPr/>
        </p:nvSpPr>
        <p:spPr>
          <a:xfrm>
            <a:off x="930890" y="1656854"/>
            <a:ext cx="10562306" cy="4882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r>
              <a:rPr lang="en-US" sz="2400" dirty="0">
                <a:solidFill>
                  <a:srgbClr val="FF0000"/>
                </a:solidFill>
              </a:rPr>
              <a:t>Important: </a:t>
            </a:r>
            <a:r>
              <a:rPr lang="en-US" sz="2400" dirty="0"/>
              <a:t>Claims processors must liberally apply reasonable doubt when determining if this exception applies. When there is an approximate balance of evidence, they should err on the side of caution and request the TERA disability examination and medical nexus opinion.</a:t>
            </a:r>
          </a:p>
        </p:txBody>
      </p:sp>
    </p:spTree>
    <p:extLst>
      <p:ext uri="{BB962C8B-B14F-4D97-AF65-F5344CB8AC3E}">
        <p14:creationId xmlns:p14="http://schemas.microsoft.com/office/powerpoint/2010/main" val="1483054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5D9AB-B719-8A64-D52F-A6E078772CA1}"/>
              </a:ext>
            </a:extLst>
          </p:cNvPr>
          <p:cNvSpPr>
            <a:spLocks noGrp="1"/>
          </p:cNvSpPr>
          <p:nvPr>
            <p:ph type="title"/>
          </p:nvPr>
        </p:nvSpPr>
        <p:spPr>
          <a:xfrm>
            <a:off x="0" y="332469"/>
            <a:ext cx="8156121" cy="777874"/>
          </a:xfrm>
        </p:spPr>
        <p:txBody>
          <a:bodyPr>
            <a:noAutofit/>
          </a:bodyPr>
          <a:lstStyle/>
          <a:p>
            <a:r>
              <a:rPr lang="en-US" sz="3400" dirty="0">
                <a:latin typeface="Arial" panose="020B0604020202020204" pitchFamily="34" charset="0"/>
                <a:cs typeface="Arial" panose="020B0604020202020204" pitchFamily="34" charset="0"/>
              </a:rPr>
              <a:t>TERA Exception Job Aid –</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Malignant conditions (Cancers)</a:t>
            </a:r>
          </a:p>
        </p:txBody>
      </p:sp>
      <p:sp>
        <p:nvSpPr>
          <p:cNvPr id="2" name="Content Placeholder 1">
            <a:extLst>
              <a:ext uri="{FF2B5EF4-FFF2-40B4-BE49-F238E27FC236}">
                <a16:creationId xmlns:a16="http://schemas.microsoft.com/office/drawing/2014/main" id="{14ECD2EE-79D2-07B4-1D04-26C5C9026D7D}"/>
              </a:ext>
            </a:extLst>
          </p:cNvPr>
          <p:cNvSpPr>
            <a:spLocks noGrp="1"/>
          </p:cNvSpPr>
          <p:nvPr>
            <p:ph sz="half" idx="1"/>
          </p:nvPr>
        </p:nvSpPr>
        <p:spPr/>
        <p:txBody>
          <a:bodyPr/>
          <a:lstStyle/>
          <a:p>
            <a:r>
              <a:rPr lang="en-US" sz="1800" dirty="0"/>
              <a:t> </a:t>
            </a:r>
            <a:r>
              <a:rPr lang="en-US" sz="2000" dirty="0">
                <a:latin typeface="Arial" panose="020B0604020202020204" pitchFamily="34" charset="0"/>
                <a:cs typeface="Arial" panose="020B0604020202020204" pitchFamily="34" charset="0"/>
              </a:rPr>
              <a:t>Melanoma</a:t>
            </a:r>
          </a:p>
          <a:p>
            <a:r>
              <a:rPr lang="en-US" sz="2000" dirty="0">
                <a:latin typeface="Arial" panose="020B0604020202020204" pitchFamily="34" charset="0"/>
                <a:cs typeface="Arial" panose="020B0604020202020204" pitchFamily="34" charset="0"/>
              </a:rPr>
              <a:t> Nonmelanoma skin cancer (basal cell and squamous cell)</a:t>
            </a:r>
          </a:p>
          <a:p>
            <a:r>
              <a:rPr lang="en-US" sz="2000" dirty="0">
                <a:latin typeface="Arial" panose="020B0604020202020204" pitchFamily="34" charset="0"/>
                <a:cs typeface="Arial" panose="020B0604020202020204" pitchFamily="34" charset="0"/>
              </a:rPr>
              <a:t> Hepatobiliary cancers (liver, gallbladder, and bile ducts), and pancreatic cancer</a:t>
            </a:r>
          </a:p>
          <a:p>
            <a:r>
              <a:rPr lang="en-US" sz="2000" dirty="0">
                <a:latin typeface="Arial" panose="020B0604020202020204" pitchFamily="34" charset="0"/>
                <a:cs typeface="Arial" panose="020B0604020202020204" pitchFamily="34" charset="0"/>
              </a:rPr>
              <a:t>Cancers of the pleura, mediastinum, and other unspecified sites within the respiratory system and intrathoracic organs</a:t>
            </a:r>
          </a:p>
        </p:txBody>
      </p:sp>
      <p:sp>
        <p:nvSpPr>
          <p:cNvPr id="3" name="Content Placeholder 2">
            <a:extLst>
              <a:ext uri="{FF2B5EF4-FFF2-40B4-BE49-F238E27FC236}">
                <a16:creationId xmlns:a16="http://schemas.microsoft.com/office/drawing/2014/main" id="{24D00317-7BBE-87B6-BFF4-3844E69E66E7}"/>
              </a:ext>
            </a:extLst>
          </p:cNvPr>
          <p:cNvSpPr>
            <a:spLocks noGrp="1"/>
          </p:cNvSpPr>
          <p:nvPr>
            <p:ph sz="half" idx="2"/>
          </p:nvPr>
        </p:nvSpPr>
        <p:spPr/>
        <p:txBody>
          <a:bodyPr>
            <a:normAutofit/>
          </a:bodyPr>
          <a:lstStyle/>
          <a:p>
            <a:r>
              <a:rPr lang="en-US" sz="2000" dirty="0">
                <a:latin typeface="Arial" panose="020B0604020202020204" pitchFamily="34" charset="0"/>
                <a:cs typeface="Arial" panose="020B0604020202020204" pitchFamily="34" charset="0"/>
              </a:rPr>
              <a:t>Bone and connective tissue cancer</a:t>
            </a:r>
          </a:p>
          <a:p>
            <a:r>
              <a:rPr lang="en-US" sz="2000" dirty="0">
                <a:latin typeface="Arial" panose="020B0604020202020204" pitchFamily="34" charset="0"/>
                <a:cs typeface="Arial" panose="020B0604020202020204" pitchFamily="34" charset="0"/>
              </a:rPr>
              <a:t>Endocrine cancers (including thyroid and thymus)</a:t>
            </a:r>
          </a:p>
          <a:p>
            <a:r>
              <a:rPr lang="en-US" sz="2000" dirty="0">
                <a:latin typeface="Arial" panose="020B0604020202020204" pitchFamily="34" charset="0"/>
                <a:cs typeface="Arial" panose="020B0604020202020204" pitchFamily="34" charset="0"/>
              </a:rPr>
              <a:t>Cancers of the reproductive organs (cervix, uterus, ovary, testes, and penis; excluding prostate)</a:t>
            </a:r>
          </a:p>
          <a:p>
            <a:r>
              <a:rPr lang="en-US" sz="2000" dirty="0">
                <a:latin typeface="Arial" panose="020B0604020202020204" pitchFamily="34" charset="0"/>
                <a:cs typeface="Arial" panose="020B0604020202020204" pitchFamily="34" charset="0"/>
              </a:rPr>
              <a:t>Cancers of the digestive organs (esophageal cancer; stomach cancer; colorectal cancer (including small intestine and anus))</a:t>
            </a:r>
          </a:p>
        </p:txBody>
      </p:sp>
      <p:sp>
        <p:nvSpPr>
          <p:cNvPr id="4" name="Slide Number Placeholder 3">
            <a:extLst>
              <a:ext uri="{FF2B5EF4-FFF2-40B4-BE49-F238E27FC236}">
                <a16:creationId xmlns:a16="http://schemas.microsoft.com/office/drawing/2014/main" id="{E5536457-CB7E-8620-E598-20ED9A126EB2}"/>
              </a:ext>
            </a:extLst>
          </p:cNvPr>
          <p:cNvSpPr>
            <a:spLocks noGrp="1"/>
          </p:cNvSpPr>
          <p:nvPr>
            <p:ph type="sldNum" sz="quarter" idx="12"/>
          </p:nvPr>
        </p:nvSpPr>
        <p:spPr/>
        <p:txBody>
          <a:bodyPr/>
          <a:lstStyle/>
          <a:p>
            <a:fld id="{60B18D57-13A5-4968-950D-8FEF41FA4399}" type="slidenum">
              <a:rPr lang="en-US" smtClean="0"/>
              <a:pPr/>
              <a:t>49</a:t>
            </a:fld>
            <a:endParaRPr lang="en-US" dirty="0"/>
          </a:p>
        </p:txBody>
      </p:sp>
    </p:spTree>
    <p:extLst>
      <p:ext uri="{BB962C8B-B14F-4D97-AF65-F5344CB8AC3E}">
        <p14:creationId xmlns:p14="http://schemas.microsoft.com/office/powerpoint/2010/main" val="242611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E0480-AF89-9E73-AB1E-2840615F8E20}"/>
              </a:ext>
            </a:extLst>
          </p:cNvPr>
          <p:cNvSpPr>
            <a:spLocks noGrp="1"/>
          </p:cNvSpPr>
          <p:nvPr>
            <p:ph type="title"/>
          </p:nvPr>
        </p:nvSpPr>
        <p:spPr>
          <a:xfrm>
            <a:off x="0" y="0"/>
            <a:ext cx="7024007" cy="1325563"/>
          </a:xfrm>
        </p:spPr>
        <p:txBody>
          <a:bodyPr/>
          <a:lstStyle/>
          <a:p>
            <a:endParaRPr lang="en-US" dirty="0"/>
          </a:p>
        </p:txBody>
      </p:sp>
      <p:sp>
        <p:nvSpPr>
          <p:cNvPr id="2" name="Slide Number Placeholder 1">
            <a:extLst>
              <a:ext uri="{FF2B5EF4-FFF2-40B4-BE49-F238E27FC236}">
                <a16:creationId xmlns:a16="http://schemas.microsoft.com/office/drawing/2014/main" id="{DFA74C6D-D6B1-B9C1-5C47-FFEFABF4A9CD}"/>
              </a:ext>
            </a:extLst>
          </p:cNvPr>
          <p:cNvSpPr>
            <a:spLocks noGrp="1"/>
          </p:cNvSpPr>
          <p:nvPr>
            <p:ph type="sldNum" sz="quarter" idx="12"/>
          </p:nvPr>
        </p:nvSpPr>
        <p:spPr/>
        <p:txBody>
          <a:bodyPr/>
          <a:lstStyle/>
          <a:p>
            <a:fld id="{60B18D57-13A5-4968-950D-8FEF41FA4399}" type="slidenum">
              <a:rPr lang="en-US" smtClean="0"/>
              <a:t>5</a:t>
            </a:fld>
            <a:endParaRPr lang="en-US" dirty="0"/>
          </a:p>
        </p:txBody>
      </p:sp>
      <p:sp>
        <p:nvSpPr>
          <p:cNvPr id="5" name="Content Placeholder 2">
            <a:extLst>
              <a:ext uri="{FF2B5EF4-FFF2-40B4-BE49-F238E27FC236}">
                <a16:creationId xmlns:a16="http://schemas.microsoft.com/office/drawing/2014/main" id="{6F8D36B4-4716-0CEC-9BE3-075857218D51}"/>
              </a:ext>
            </a:extLst>
          </p:cNvPr>
          <p:cNvSpPr txBox="1">
            <a:spLocks/>
          </p:cNvSpPr>
          <p:nvPr/>
        </p:nvSpPr>
        <p:spPr>
          <a:xfrm>
            <a:off x="1981200" y="1774826"/>
            <a:ext cx="8229600"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dirty="0">
                <a:latin typeface="Arial" panose="020B0604020202020204" pitchFamily="34" charset="0"/>
                <a:cs typeface="Arial" panose="020B0604020202020204" pitchFamily="34" charset="0"/>
              </a:rPr>
              <a:t>Veterans of Afghanistan are included with service there after September 19, 2001.</a:t>
            </a:r>
          </a:p>
          <a:p>
            <a:endParaRPr lang="en-US" altLang="en-US" sz="1200" dirty="0"/>
          </a:p>
          <a:p>
            <a:r>
              <a:rPr lang="en-US" altLang="en-US" dirty="0">
                <a:latin typeface="Arial" panose="020B0604020202020204" pitchFamily="34" charset="0"/>
                <a:cs typeface="Arial" panose="020B0604020202020204" pitchFamily="34" charset="0"/>
              </a:rPr>
              <a:t>These veterans are only considered under the provisions of the law referring to presumptive conditions, and are </a:t>
            </a:r>
            <a:r>
              <a:rPr lang="en-US" altLang="en-US" b="1" dirty="0">
                <a:latin typeface="Arial" panose="020B0604020202020204" pitchFamily="34" charset="0"/>
                <a:cs typeface="Arial" panose="020B0604020202020204" pitchFamily="34" charset="0"/>
              </a:rPr>
              <a:t>NOT</a:t>
            </a:r>
            <a:r>
              <a:rPr lang="en-US" altLang="en-US" dirty="0">
                <a:latin typeface="Arial" panose="020B0604020202020204" pitchFamily="34" charset="0"/>
                <a:cs typeface="Arial" panose="020B0604020202020204" pitchFamily="34" charset="0"/>
              </a:rPr>
              <a:t> included in the sections dealing with undiagnosed illnesses.</a:t>
            </a:r>
          </a:p>
        </p:txBody>
      </p:sp>
    </p:spTree>
    <p:extLst>
      <p:ext uri="{BB962C8B-B14F-4D97-AF65-F5344CB8AC3E}">
        <p14:creationId xmlns:p14="http://schemas.microsoft.com/office/powerpoint/2010/main" val="3552393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8AEDDEC1-28AD-6E87-66BB-276DB8F50CF2}"/>
              </a:ext>
            </a:extLst>
          </p:cNvPr>
          <p:cNvSpPr>
            <a:spLocks noGrp="1"/>
          </p:cNvSpPr>
          <p:nvPr>
            <p:ph type="title"/>
          </p:nvPr>
        </p:nvSpPr>
        <p:spPr>
          <a:xfrm>
            <a:off x="0" y="356961"/>
            <a:ext cx="8411936" cy="875846"/>
          </a:xfrm>
          <a:prstGeom prst="rect">
            <a:avLst/>
          </a:prstGeom>
        </p:spPr>
        <p:txBody>
          <a:bodyPr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400" b="0" dirty="0"/>
              <a:t>TERA Exception Job Aid –</a:t>
            </a:r>
            <a:br>
              <a:rPr lang="en-US" sz="3400" b="0" dirty="0"/>
            </a:br>
            <a:r>
              <a:rPr lang="en-US" sz="3400" b="0" dirty="0"/>
              <a:t>Malignant conditions (Cancers) continued</a:t>
            </a:r>
          </a:p>
        </p:txBody>
      </p:sp>
      <p:sp>
        <p:nvSpPr>
          <p:cNvPr id="2" name="Content Placeholder 1">
            <a:extLst>
              <a:ext uri="{FF2B5EF4-FFF2-40B4-BE49-F238E27FC236}">
                <a16:creationId xmlns:a16="http://schemas.microsoft.com/office/drawing/2014/main" id="{3F69FA94-F958-53E1-0558-B855EA2AB561}"/>
              </a:ext>
            </a:extLst>
          </p:cNvPr>
          <p:cNvSpPr>
            <a:spLocks noGrp="1"/>
          </p:cNvSpPr>
          <p:nvPr>
            <p:ph sz="half" idx="1"/>
          </p:nvPr>
        </p:nvSpPr>
        <p:spPr>
          <a:xfrm>
            <a:off x="2008948" y="1945524"/>
            <a:ext cx="8174103" cy="3606193"/>
          </a:xfrm>
        </p:spPr>
        <p:txBody>
          <a:bodyPr>
            <a:normAutofit/>
          </a:bodyPr>
          <a:lstStyle/>
          <a:p>
            <a:r>
              <a:rPr lang="en-US" sz="2400" dirty="0">
                <a:latin typeface="Arial" panose="020B0604020202020204" pitchFamily="34" charset="0"/>
                <a:cs typeface="Arial" panose="020B0604020202020204" pitchFamily="34" charset="0"/>
              </a:rPr>
              <a:t>Renal cancer (kidney and renal pelvis) </a:t>
            </a:r>
          </a:p>
          <a:p>
            <a:r>
              <a:rPr lang="en-US" sz="2400" dirty="0">
                <a:latin typeface="Arial" panose="020B0604020202020204" pitchFamily="34" charset="0"/>
                <a:cs typeface="Arial" panose="020B0604020202020204" pitchFamily="34" charset="0"/>
              </a:rPr>
              <a:t>Cancers of the brain and nervous system (including eye)• </a:t>
            </a:r>
          </a:p>
          <a:p>
            <a:r>
              <a:rPr lang="en-US" sz="2400" dirty="0">
                <a:latin typeface="Arial" panose="020B0604020202020204" pitchFamily="34" charset="0"/>
                <a:cs typeface="Arial" panose="020B0604020202020204" pitchFamily="34" charset="0"/>
              </a:rPr>
              <a:t>Leukemia (other than all chronic B-cell leukemias including chronic lymphocytic leukemia and hairy cell leukemia)</a:t>
            </a:r>
          </a:p>
          <a:p>
            <a:r>
              <a:rPr lang="en-US" sz="2400" dirty="0">
                <a:latin typeface="Arial" panose="020B0604020202020204" pitchFamily="34" charset="0"/>
                <a:cs typeface="Arial" panose="020B0604020202020204" pitchFamily="34" charset="0"/>
              </a:rPr>
              <a:t>Cancers of the oral cavity (including lips and tongue), pharynx (including tonsils), and nasal cavity (including ears and sinuses)</a:t>
            </a:r>
          </a:p>
        </p:txBody>
      </p:sp>
      <p:sp>
        <p:nvSpPr>
          <p:cNvPr id="4" name="Slide Number Placeholder 3">
            <a:extLst>
              <a:ext uri="{FF2B5EF4-FFF2-40B4-BE49-F238E27FC236}">
                <a16:creationId xmlns:a16="http://schemas.microsoft.com/office/drawing/2014/main" id="{9041C805-4E63-2225-6115-24E2B0570B0C}"/>
              </a:ext>
            </a:extLst>
          </p:cNvPr>
          <p:cNvSpPr>
            <a:spLocks noGrp="1"/>
          </p:cNvSpPr>
          <p:nvPr>
            <p:ph type="sldNum" sz="quarter" idx="12"/>
          </p:nvPr>
        </p:nvSpPr>
        <p:spPr/>
        <p:txBody>
          <a:bodyPr/>
          <a:lstStyle/>
          <a:p>
            <a:fld id="{60B18D57-13A5-4968-950D-8FEF41FA4399}" type="slidenum">
              <a:rPr lang="en-US" smtClean="0"/>
              <a:pPr/>
              <a:t>50</a:t>
            </a:fld>
            <a:endParaRPr lang="en-US" dirty="0"/>
          </a:p>
        </p:txBody>
      </p:sp>
    </p:spTree>
    <p:extLst>
      <p:ext uri="{BB962C8B-B14F-4D97-AF65-F5344CB8AC3E}">
        <p14:creationId xmlns:p14="http://schemas.microsoft.com/office/powerpoint/2010/main" val="2695763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85690C-F55C-1899-2588-AD0FFFC8002F}"/>
              </a:ext>
            </a:extLst>
          </p:cNvPr>
          <p:cNvSpPr>
            <a:spLocks noGrp="1"/>
          </p:cNvSpPr>
          <p:nvPr>
            <p:ph type="title"/>
          </p:nvPr>
        </p:nvSpPr>
        <p:spPr>
          <a:xfrm>
            <a:off x="0" y="296182"/>
            <a:ext cx="8213271" cy="900339"/>
          </a:xfrm>
        </p:spPr>
        <p:txBody>
          <a:bodyPr>
            <a:normAutofit fontScale="90000"/>
          </a:bodyPr>
          <a:lstStyle/>
          <a:p>
            <a:r>
              <a:rPr lang="en-US" dirty="0">
                <a:latin typeface="Arial" panose="020B0604020202020204" pitchFamily="34" charset="0"/>
                <a:cs typeface="Arial" panose="020B0604020202020204" pitchFamily="34" charset="0"/>
              </a:rPr>
              <a:t>TERA Exception</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Non-Malignant Conditions</a:t>
            </a:r>
          </a:p>
        </p:txBody>
      </p:sp>
      <p:sp>
        <p:nvSpPr>
          <p:cNvPr id="2" name="Content Placeholder 1">
            <a:extLst>
              <a:ext uri="{FF2B5EF4-FFF2-40B4-BE49-F238E27FC236}">
                <a16:creationId xmlns:a16="http://schemas.microsoft.com/office/drawing/2014/main" id="{BA34C052-DEC8-EE76-6007-7CC4E36AA0B5}"/>
              </a:ext>
            </a:extLst>
          </p:cNvPr>
          <p:cNvSpPr>
            <a:spLocks noGrp="1"/>
          </p:cNvSpPr>
          <p:nvPr>
            <p:ph sz="half" idx="1"/>
          </p:nvPr>
        </p:nvSpPr>
        <p:spPr>
          <a:xfrm>
            <a:off x="838200" y="1822450"/>
            <a:ext cx="5181600" cy="4351338"/>
          </a:xfrm>
        </p:spPr>
        <p:txBody>
          <a:bodyPr>
            <a:normAutofit/>
          </a:bodyPr>
          <a:lstStyle/>
          <a:p>
            <a:r>
              <a:rPr lang="en-US" sz="2000" dirty="0">
                <a:latin typeface="Arial" panose="020B0604020202020204" pitchFamily="34" charset="0"/>
                <a:cs typeface="Arial" panose="020B0604020202020204" pitchFamily="34" charset="0"/>
              </a:rPr>
              <a:t>Osteoporosis</a:t>
            </a:r>
          </a:p>
          <a:p>
            <a:r>
              <a:rPr lang="en-US" sz="2000" dirty="0">
                <a:latin typeface="Arial" panose="020B0604020202020204" pitchFamily="34" charset="0"/>
                <a:cs typeface="Arial" panose="020B0604020202020204" pitchFamily="34" charset="0"/>
              </a:rPr>
              <a:t> Farmer’s lung</a:t>
            </a:r>
          </a:p>
          <a:p>
            <a:r>
              <a:rPr lang="en-US" sz="2000" dirty="0">
                <a:latin typeface="Arial" panose="020B0604020202020204" pitchFamily="34" charset="0"/>
                <a:cs typeface="Arial" panose="020B0604020202020204" pitchFamily="34" charset="0"/>
              </a:rPr>
              <a:t>Chronic obstructive pulmonary disease</a:t>
            </a:r>
          </a:p>
          <a:p>
            <a:r>
              <a:rPr lang="en-US" sz="2000" dirty="0">
                <a:latin typeface="Arial" panose="020B0604020202020204" pitchFamily="34" charset="0"/>
                <a:cs typeface="Arial" panose="020B0604020202020204" pitchFamily="34" charset="0"/>
              </a:rPr>
              <a:t>Immune system disorders (immune suppression, allergy, and autoimmunity)</a:t>
            </a:r>
          </a:p>
          <a:p>
            <a:r>
              <a:rPr lang="en-US" sz="2000" dirty="0">
                <a:latin typeface="Arial" panose="020B0604020202020204" pitchFamily="34" charset="0"/>
                <a:cs typeface="Arial" panose="020B0604020202020204" pitchFamily="34" charset="0"/>
              </a:rPr>
              <a:t>Neurodegenerative diseases (including amyotrophic lateral sclerosis (ALS) but excluding Parkinson's disease and Parkinsonism)</a:t>
            </a:r>
          </a:p>
        </p:txBody>
      </p:sp>
      <p:sp>
        <p:nvSpPr>
          <p:cNvPr id="6" name="Content Placeholder 5">
            <a:extLst>
              <a:ext uri="{FF2B5EF4-FFF2-40B4-BE49-F238E27FC236}">
                <a16:creationId xmlns:a16="http://schemas.microsoft.com/office/drawing/2014/main" id="{9A4B3960-B86E-2282-7F52-4A1C4135D645}"/>
              </a:ext>
            </a:extLst>
          </p:cNvPr>
          <p:cNvSpPr>
            <a:spLocks noGrp="1"/>
          </p:cNvSpPr>
          <p:nvPr>
            <p:ph sz="half" idx="2"/>
          </p:nvPr>
        </p:nvSpPr>
        <p:spPr/>
        <p:txBody>
          <a:bodyPr>
            <a:normAutofit/>
          </a:bodyPr>
          <a:lstStyle/>
          <a:p>
            <a:r>
              <a:rPr lang="en-US" sz="2000" dirty="0">
                <a:latin typeface="Arial" panose="020B0604020202020204" pitchFamily="34" charset="0"/>
                <a:cs typeface="Arial" panose="020B0604020202020204" pitchFamily="34" charset="0"/>
              </a:rPr>
              <a:t>Asthma </a:t>
            </a:r>
          </a:p>
          <a:p>
            <a:r>
              <a:rPr lang="en-US" sz="2000" dirty="0">
                <a:latin typeface="Arial" panose="020B0604020202020204" pitchFamily="34" charset="0"/>
                <a:cs typeface="Arial" panose="020B0604020202020204" pitchFamily="34" charset="0"/>
              </a:rPr>
              <a:t>Hearing loss</a:t>
            </a:r>
          </a:p>
          <a:p>
            <a:r>
              <a:rPr lang="en-US" sz="2000" dirty="0">
                <a:latin typeface="Arial" panose="020B0604020202020204" pitchFamily="34" charset="0"/>
                <a:cs typeface="Arial" panose="020B0604020202020204" pitchFamily="34" charset="0"/>
              </a:rPr>
              <a:t>Neurobehavioral disorders (cognitive and neuropsychiatric)</a:t>
            </a:r>
          </a:p>
          <a:p>
            <a:r>
              <a:rPr lang="en-US" sz="2000" dirty="0">
                <a:latin typeface="Arial" panose="020B0604020202020204" pitchFamily="34" charset="0"/>
                <a:cs typeface="Arial" panose="020B0604020202020204" pitchFamily="34" charset="0"/>
              </a:rPr>
              <a:t>Circulatory disorders (other than hypertension, ischemic heart disease, and stroke)</a:t>
            </a:r>
          </a:p>
        </p:txBody>
      </p:sp>
      <p:sp>
        <p:nvSpPr>
          <p:cNvPr id="4" name="Slide Number Placeholder 3">
            <a:extLst>
              <a:ext uri="{FF2B5EF4-FFF2-40B4-BE49-F238E27FC236}">
                <a16:creationId xmlns:a16="http://schemas.microsoft.com/office/drawing/2014/main" id="{E65EE96C-3C8E-AB24-7BA4-EB6101D54855}"/>
              </a:ext>
            </a:extLst>
          </p:cNvPr>
          <p:cNvSpPr>
            <a:spLocks noGrp="1"/>
          </p:cNvSpPr>
          <p:nvPr>
            <p:ph type="sldNum" sz="quarter" idx="12"/>
          </p:nvPr>
        </p:nvSpPr>
        <p:spPr/>
        <p:txBody>
          <a:bodyPr/>
          <a:lstStyle/>
          <a:p>
            <a:fld id="{60B18D57-13A5-4968-950D-8FEF41FA4399}" type="slidenum">
              <a:rPr lang="en-US" smtClean="0"/>
              <a:pPr/>
              <a:t>51</a:t>
            </a:fld>
            <a:endParaRPr lang="en-US" dirty="0"/>
          </a:p>
        </p:txBody>
      </p:sp>
    </p:spTree>
    <p:extLst>
      <p:ext uri="{BB962C8B-B14F-4D97-AF65-F5344CB8AC3E}">
        <p14:creationId xmlns:p14="http://schemas.microsoft.com/office/powerpoint/2010/main" val="3069989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D2213D00-C02E-CB57-44C2-D30AF08160F4}"/>
              </a:ext>
            </a:extLst>
          </p:cNvPr>
          <p:cNvSpPr txBox="1">
            <a:spLocks noGrp="1"/>
          </p:cNvSpPr>
          <p:nvPr>
            <p:ph type="title"/>
          </p:nvPr>
        </p:nvSpPr>
        <p:spPr>
          <a:xfrm>
            <a:off x="0" y="237899"/>
            <a:ext cx="8703129" cy="932996"/>
          </a:xfrm>
          <a:prstGeom prst="rect">
            <a:avLst/>
          </a:prstGeom>
        </p:spPr>
        <p:txBody>
          <a:bodyPr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sz="3600" b="0" dirty="0"/>
              <a:t>TERA Exception</a:t>
            </a:r>
            <a:br>
              <a:rPr lang="en-US" sz="3600" b="0" dirty="0"/>
            </a:br>
            <a:r>
              <a:rPr lang="en-US" sz="3600" b="0" dirty="0"/>
              <a:t>Non-Malignant Conditions (continued)</a:t>
            </a:r>
          </a:p>
        </p:txBody>
      </p:sp>
      <p:sp>
        <p:nvSpPr>
          <p:cNvPr id="2" name="Content Placeholder 1">
            <a:extLst>
              <a:ext uri="{FF2B5EF4-FFF2-40B4-BE49-F238E27FC236}">
                <a16:creationId xmlns:a16="http://schemas.microsoft.com/office/drawing/2014/main" id="{80FAC4DD-890A-714E-05AA-1E0E44F11256}"/>
              </a:ext>
            </a:extLst>
          </p:cNvPr>
          <p:cNvSpPr>
            <a:spLocks noGrp="1"/>
          </p:cNvSpPr>
          <p:nvPr>
            <p:ph sz="half" idx="1"/>
          </p:nvPr>
        </p:nvSpPr>
        <p:spPr>
          <a:xfrm>
            <a:off x="1133475" y="1893655"/>
            <a:ext cx="9925050" cy="3837674"/>
          </a:xfrm>
        </p:spPr>
        <p:txBody>
          <a:bodyPr>
            <a:normAutofit fontScale="92500" lnSpcReduction="10000"/>
          </a:bodyPr>
          <a:lstStyle/>
          <a:p>
            <a:r>
              <a:rPr lang="en-US" sz="2600" dirty="0">
                <a:latin typeface="Arial" panose="020B0604020202020204" pitchFamily="34" charset="0"/>
                <a:cs typeface="Arial" panose="020B0604020202020204" pitchFamily="34" charset="0"/>
              </a:rPr>
              <a:t>Endometriosis</a:t>
            </a:r>
          </a:p>
          <a:p>
            <a:r>
              <a:rPr lang="en-US" sz="2600" dirty="0">
                <a:latin typeface="Arial" panose="020B0604020202020204" pitchFamily="34" charset="0"/>
                <a:cs typeface="Arial" panose="020B0604020202020204" pitchFamily="34" charset="0"/>
              </a:rPr>
              <a:t>Diseases of the eye</a:t>
            </a:r>
          </a:p>
          <a:p>
            <a:r>
              <a:rPr lang="en-US" sz="2600" dirty="0">
                <a:latin typeface="Arial" panose="020B0604020202020204" pitchFamily="34" charset="0"/>
                <a:cs typeface="Arial" panose="020B0604020202020204" pitchFamily="34" charset="0"/>
              </a:rPr>
              <a:t>Gastrointestinal, metabolic, and digestive disorders</a:t>
            </a:r>
          </a:p>
          <a:p>
            <a:r>
              <a:rPr lang="en-US" sz="2600" dirty="0">
                <a:latin typeface="Arial" panose="020B0604020202020204" pitchFamily="34" charset="0"/>
                <a:cs typeface="Arial" panose="020B0604020202020204" pitchFamily="34" charset="0"/>
              </a:rPr>
              <a:t>Chronic peripheral nervous system disorders (other than early-onset peripheral neuropathy)</a:t>
            </a:r>
          </a:p>
          <a:p>
            <a:pPr marL="0" indent="0">
              <a:buNone/>
            </a:pPr>
            <a:endParaRPr lang="en-US" sz="13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Note: The malignant and non-malignant conditions under this exception (Exception 3) only apply to herbicide exposure. Claims processors must still consider all evidence as there may be a record of a different TERA (other than herbicides).</a:t>
            </a:r>
          </a:p>
          <a:p>
            <a:pPr marL="0" indent="0">
              <a:buNone/>
            </a:pPr>
            <a:endParaRPr lang="en-US" sz="1800" dirty="0"/>
          </a:p>
        </p:txBody>
      </p:sp>
      <p:sp>
        <p:nvSpPr>
          <p:cNvPr id="4" name="Slide Number Placeholder 3">
            <a:extLst>
              <a:ext uri="{FF2B5EF4-FFF2-40B4-BE49-F238E27FC236}">
                <a16:creationId xmlns:a16="http://schemas.microsoft.com/office/drawing/2014/main" id="{474F600B-00AF-97D0-F774-38E1BE683ED8}"/>
              </a:ext>
            </a:extLst>
          </p:cNvPr>
          <p:cNvSpPr>
            <a:spLocks noGrp="1"/>
          </p:cNvSpPr>
          <p:nvPr>
            <p:ph type="sldNum" sz="quarter" idx="12"/>
          </p:nvPr>
        </p:nvSpPr>
        <p:spPr/>
        <p:txBody>
          <a:bodyPr/>
          <a:lstStyle/>
          <a:p>
            <a:fld id="{60B18D57-13A5-4968-950D-8FEF41FA4399}" type="slidenum">
              <a:rPr lang="en-US" smtClean="0"/>
              <a:pPr/>
              <a:t>52</a:t>
            </a:fld>
            <a:endParaRPr lang="en-US" dirty="0"/>
          </a:p>
        </p:txBody>
      </p:sp>
    </p:spTree>
    <p:extLst>
      <p:ext uri="{BB962C8B-B14F-4D97-AF65-F5344CB8AC3E}">
        <p14:creationId xmlns:p14="http://schemas.microsoft.com/office/powerpoint/2010/main" val="3821991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F8869-9EEE-4306-BEA7-A33DDA160DA3}"/>
              </a:ext>
            </a:extLst>
          </p:cNvPr>
          <p:cNvSpPr>
            <a:spLocks noGrp="1"/>
          </p:cNvSpPr>
          <p:nvPr>
            <p:ph type="title"/>
          </p:nvPr>
        </p:nvSpPr>
        <p:spPr>
          <a:xfrm>
            <a:off x="0" y="225550"/>
            <a:ext cx="8282763" cy="994172"/>
          </a:xfrm>
        </p:spPr>
        <p:txBody>
          <a:bodyPr>
            <a:noAutofit/>
          </a:bodyPr>
          <a:lstStyle/>
          <a:p>
            <a:r>
              <a:rPr lang="en-US" sz="3600" dirty="0">
                <a:latin typeface="Arial" panose="020B0604020202020204" pitchFamily="34" charset="0"/>
                <a:cs typeface="Arial" panose="020B0604020202020204" pitchFamily="34" charset="0"/>
              </a:rPr>
              <a:t>The PACT Act Presumptive conditions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Gulf War and Post 9/11 Veterans</a:t>
            </a:r>
          </a:p>
        </p:txBody>
      </p:sp>
      <p:graphicFrame>
        <p:nvGraphicFramePr>
          <p:cNvPr id="7" name="Table 6">
            <a:extLst>
              <a:ext uri="{FF2B5EF4-FFF2-40B4-BE49-F238E27FC236}">
                <a16:creationId xmlns:a16="http://schemas.microsoft.com/office/drawing/2014/main" id="{8CA294FA-02F0-3EC4-435B-2D5054D72C39}"/>
              </a:ext>
            </a:extLst>
          </p:cNvPr>
          <p:cNvGraphicFramePr>
            <a:graphicFrameLocks noGrp="1"/>
          </p:cNvGraphicFramePr>
          <p:nvPr>
            <p:extLst>
              <p:ext uri="{D42A27DB-BD31-4B8C-83A1-F6EECF244321}">
                <p14:modId xmlns:p14="http://schemas.microsoft.com/office/powerpoint/2010/main" val="342911916"/>
              </p:ext>
            </p:extLst>
          </p:nvPr>
        </p:nvGraphicFramePr>
        <p:xfrm>
          <a:off x="1042307" y="1836963"/>
          <a:ext cx="10107386" cy="4367896"/>
        </p:xfrm>
        <a:graphic>
          <a:graphicData uri="http://schemas.openxmlformats.org/drawingml/2006/table">
            <a:tbl>
              <a:tblPr firstRow="1" firstCol="1" bandRow="1"/>
              <a:tblGrid>
                <a:gridCol w="4772120">
                  <a:extLst>
                    <a:ext uri="{9D8B030D-6E8A-4147-A177-3AD203B41FA5}">
                      <a16:colId xmlns:a16="http://schemas.microsoft.com/office/drawing/2014/main" val="1959626977"/>
                    </a:ext>
                  </a:extLst>
                </a:gridCol>
                <a:gridCol w="5335266">
                  <a:extLst>
                    <a:ext uri="{9D8B030D-6E8A-4147-A177-3AD203B41FA5}">
                      <a16:colId xmlns:a16="http://schemas.microsoft.com/office/drawing/2014/main" val="4102891003"/>
                    </a:ext>
                  </a:extLst>
                </a:gridCol>
              </a:tblGrid>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Brain Cancer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Chronic Rhinitis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027511"/>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Glioblastoma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Chronic Sinusitis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6743113"/>
                  </a:ext>
                </a:extLst>
              </a:tr>
              <a:tr h="598297">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Respiratory (Breathing-related) cancer of any type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Constrictive bronchiolitis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246074"/>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Gastrointestinal cancer of any type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Obliterative Bronchiolitis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7023153"/>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Head cancer of any type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Emphysema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444041"/>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Lymphoma of any type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Granulomatous disease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477556"/>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Lymphatic cancer of any type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Interstitial lung disease (ILD)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778348"/>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Neck cancer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Pleuritis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045344"/>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Pancreatic Cancer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Pulmonary Fibrosis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65074"/>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Reproductive cancer of any type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Sarcoidosis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730602"/>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Kidney Cancer</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Chronic Bronchitis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332672"/>
                  </a:ext>
                </a:extLst>
              </a:tr>
              <a:tr h="402257">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Melanoma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Chronic Obstructive Pulmonary Disease (COPD)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714874"/>
                  </a:ext>
                </a:extLst>
              </a:tr>
              <a:tr h="306122">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Asthma (Diagnosed after service)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700" b="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6948202"/>
                  </a:ext>
                </a:extLst>
              </a:tr>
            </a:tbl>
          </a:graphicData>
        </a:graphic>
      </p:graphicFrame>
    </p:spTree>
    <p:extLst>
      <p:ext uri="{BB962C8B-B14F-4D97-AF65-F5344CB8AC3E}">
        <p14:creationId xmlns:p14="http://schemas.microsoft.com/office/powerpoint/2010/main" val="20842916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D5605A-D238-CD7C-C57E-AE457E45A781}"/>
              </a:ext>
            </a:extLst>
          </p:cNvPr>
          <p:cNvSpPr>
            <a:spLocks noGrp="1"/>
          </p:cNvSpPr>
          <p:nvPr>
            <p:ph type="title"/>
          </p:nvPr>
        </p:nvSpPr>
        <p:spPr>
          <a:xfrm>
            <a:off x="0" y="552904"/>
            <a:ext cx="7024007" cy="671739"/>
          </a:xfrm>
        </p:spPr>
        <p:txBody>
          <a:bodyPr>
            <a:normAutofit fontScale="90000"/>
          </a:bodyPr>
          <a:lstStyle/>
          <a:p>
            <a:r>
              <a:rPr lang="en-US" dirty="0">
                <a:latin typeface="Arial" panose="020B0604020202020204" pitchFamily="34" charset="0"/>
                <a:cs typeface="Arial" panose="020B0604020202020204" pitchFamily="34" charset="0"/>
              </a:rPr>
              <a:t>Additional PACT Act Guidance</a:t>
            </a:r>
          </a:p>
        </p:txBody>
      </p:sp>
      <p:sp>
        <p:nvSpPr>
          <p:cNvPr id="7" name="Content Placeholder 1">
            <a:extLst>
              <a:ext uri="{FF2B5EF4-FFF2-40B4-BE49-F238E27FC236}">
                <a16:creationId xmlns:a16="http://schemas.microsoft.com/office/drawing/2014/main" id="{0A4AE6A6-68A0-15A9-06A6-EBC28C2910F8}"/>
              </a:ext>
            </a:extLst>
          </p:cNvPr>
          <p:cNvSpPr txBox="1">
            <a:spLocks noGrp="1"/>
          </p:cNvSpPr>
          <p:nvPr>
            <p:ph idx="1"/>
          </p:nvPr>
        </p:nvSpPr>
        <p:spPr>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kern="0" dirty="0">
                <a:ea typeface="Times New Roman" panose="02020603050405020304" pitchFamily="18" charset="0"/>
              </a:rPr>
              <a:t>Removed the manifestation period and compensability requirement for Persian Gulf Veterans, allowing for a qualifying chronic disability to manifest to any degree of disability at any time, and</a:t>
            </a:r>
            <a:endParaRPr lang="en-US" sz="2200" kern="100" dirty="0">
              <a:ea typeface="Times New Roman" panose="02020603050405020304" pitchFamily="18" charset="0"/>
            </a:endParaRPr>
          </a:p>
          <a:p>
            <a:r>
              <a:rPr lang="en-US" sz="2200" kern="0" dirty="0">
                <a:ea typeface="Times New Roman" panose="02020603050405020304" pitchFamily="18" charset="0"/>
              </a:rPr>
              <a:t>Added additional locations associated with undiagnosed illness and MUCMI.  In addition to the existing recognized service in the </a:t>
            </a:r>
            <a:r>
              <a:rPr lang="en-US" sz="2200" kern="0" dirty="0">
                <a:solidFill>
                  <a:srgbClr val="000000"/>
                </a:solidFill>
                <a:ea typeface="Times New Roman" panose="02020603050405020304" pitchFamily="18" charset="0"/>
              </a:rPr>
              <a:t>Southwest Asia theater of operations</a:t>
            </a:r>
            <a:r>
              <a:rPr lang="en-US" sz="2200" kern="0" dirty="0">
                <a:ea typeface="Times New Roman" panose="02020603050405020304" pitchFamily="18" charset="0"/>
              </a:rPr>
              <a:t>, the PACT Act added the following new service locations:</a:t>
            </a:r>
            <a:endParaRPr lang="en-US" sz="2200" kern="100" dirty="0">
              <a:ea typeface="Times New Roman" panose="02020603050405020304" pitchFamily="18" charset="0"/>
            </a:endParaRPr>
          </a:p>
          <a:p>
            <a:pPr lvl="2"/>
            <a:r>
              <a:rPr lang="en-US" sz="2200" kern="0" dirty="0">
                <a:ea typeface="Times New Roman" panose="02020603050405020304" pitchFamily="18" charset="0"/>
              </a:rPr>
              <a:t>Afghanistan</a:t>
            </a:r>
            <a:endParaRPr lang="en-US" sz="2200" kern="100" dirty="0">
              <a:ea typeface="Times New Roman" panose="02020603050405020304" pitchFamily="18" charset="0"/>
            </a:endParaRPr>
          </a:p>
          <a:p>
            <a:pPr lvl="2"/>
            <a:r>
              <a:rPr lang="en-US" sz="2200" kern="0" dirty="0">
                <a:ea typeface="Times New Roman" panose="02020603050405020304" pitchFamily="18" charset="0"/>
              </a:rPr>
              <a:t>Israel</a:t>
            </a:r>
            <a:endParaRPr lang="en-US" sz="2200" kern="100" dirty="0">
              <a:ea typeface="Times New Roman" panose="02020603050405020304" pitchFamily="18" charset="0"/>
            </a:endParaRPr>
          </a:p>
          <a:p>
            <a:pPr lvl="2"/>
            <a:r>
              <a:rPr lang="en-US" sz="2200" kern="0" dirty="0">
                <a:ea typeface="Times New Roman" panose="02020603050405020304" pitchFamily="18" charset="0"/>
              </a:rPr>
              <a:t>Egypt</a:t>
            </a:r>
            <a:endParaRPr lang="en-US" sz="2200" kern="100" dirty="0">
              <a:ea typeface="Times New Roman" panose="02020603050405020304" pitchFamily="18" charset="0"/>
            </a:endParaRPr>
          </a:p>
          <a:p>
            <a:pPr lvl="2"/>
            <a:r>
              <a:rPr lang="en-US" sz="2200" kern="0" dirty="0">
                <a:ea typeface="Times New Roman" panose="02020603050405020304" pitchFamily="18" charset="0"/>
              </a:rPr>
              <a:t>Turkey</a:t>
            </a:r>
            <a:endParaRPr lang="en-US" sz="2200" kern="100" dirty="0">
              <a:ea typeface="Times New Roman" panose="02020603050405020304" pitchFamily="18" charset="0"/>
            </a:endParaRPr>
          </a:p>
          <a:p>
            <a:pPr lvl="2"/>
            <a:r>
              <a:rPr lang="en-US" sz="2200" kern="0" dirty="0">
                <a:ea typeface="Times New Roman" panose="02020603050405020304" pitchFamily="18" charset="0"/>
              </a:rPr>
              <a:t>Syria, and</a:t>
            </a:r>
            <a:endParaRPr lang="en-US" sz="2200" kern="100" dirty="0">
              <a:ea typeface="Times New Roman" panose="02020603050405020304" pitchFamily="18" charset="0"/>
            </a:endParaRPr>
          </a:p>
          <a:p>
            <a:pPr lvl="2"/>
            <a:r>
              <a:rPr lang="en-US" sz="2200" kern="0" dirty="0">
                <a:ea typeface="Times New Roman" panose="02020603050405020304" pitchFamily="18" charset="0"/>
              </a:rPr>
              <a:t>Jordan.</a:t>
            </a:r>
            <a:endParaRPr lang="en-US" sz="2200" kern="100" dirty="0">
              <a:ea typeface="Times New Roman" panose="02020603050405020304" pitchFamily="18" charset="0"/>
            </a:endParaRPr>
          </a:p>
          <a:p>
            <a:endParaRPr lang="en-US" sz="2000" dirty="0"/>
          </a:p>
        </p:txBody>
      </p:sp>
      <p:sp>
        <p:nvSpPr>
          <p:cNvPr id="4" name="Slide Number Placeholder 3">
            <a:extLst>
              <a:ext uri="{FF2B5EF4-FFF2-40B4-BE49-F238E27FC236}">
                <a16:creationId xmlns:a16="http://schemas.microsoft.com/office/drawing/2014/main" id="{5E47F539-0318-030A-F07E-9FA421BF5E9B}"/>
              </a:ext>
            </a:extLst>
          </p:cNvPr>
          <p:cNvSpPr>
            <a:spLocks noGrp="1"/>
          </p:cNvSpPr>
          <p:nvPr>
            <p:ph type="sldNum" sz="quarter" idx="12"/>
          </p:nvPr>
        </p:nvSpPr>
        <p:spPr/>
        <p:txBody>
          <a:bodyPr/>
          <a:lstStyle/>
          <a:p>
            <a:fld id="{60B18D57-13A5-4968-950D-8FEF41FA4399}" type="slidenum">
              <a:rPr lang="en-US" smtClean="0"/>
              <a:t>54</a:t>
            </a:fld>
            <a:endParaRPr lang="en-US" dirty="0"/>
          </a:p>
        </p:txBody>
      </p:sp>
    </p:spTree>
    <p:extLst>
      <p:ext uri="{BB962C8B-B14F-4D97-AF65-F5344CB8AC3E}">
        <p14:creationId xmlns:p14="http://schemas.microsoft.com/office/powerpoint/2010/main" val="7388983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1D8F76-2485-5B63-5B3A-184E4C7DFA90}"/>
              </a:ext>
            </a:extLst>
          </p:cNvPr>
          <p:cNvSpPr>
            <a:spLocks noGrp="1"/>
          </p:cNvSpPr>
          <p:nvPr>
            <p:ph type="title"/>
          </p:nvPr>
        </p:nvSpPr>
        <p:spPr>
          <a:xfrm>
            <a:off x="0" y="681037"/>
            <a:ext cx="3554186" cy="532946"/>
          </a:xfrm>
        </p:spPr>
        <p:txBody>
          <a:bodyPr>
            <a:normAutofit fontScale="90000"/>
          </a:bodyPr>
          <a:lstStyle/>
          <a:p>
            <a:r>
              <a:rPr lang="en-US" dirty="0">
                <a:latin typeface="Arial" panose="020B0604020202020204" pitchFamily="34" charset="0"/>
                <a:cs typeface="Arial" panose="020B0604020202020204" pitchFamily="34" charset="0"/>
              </a:rPr>
              <a:t>June 2024</a:t>
            </a:r>
          </a:p>
        </p:txBody>
      </p:sp>
      <p:sp>
        <p:nvSpPr>
          <p:cNvPr id="2" name="Content Placeholder 1">
            <a:extLst>
              <a:ext uri="{FF2B5EF4-FFF2-40B4-BE49-F238E27FC236}">
                <a16:creationId xmlns:a16="http://schemas.microsoft.com/office/drawing/2014/main" id="{7CFE0728-FCC3-8849-7ACA-8F4E498D2056}"/>
              </a:ext>
            </a:extLst>
          </p:cNvPr>
          <p:cNvSpPr>
            <a:spLocks noGrp="1"/>
          </p:cNvSpPr>
          <p:nvPr>
            <p:ph idx="1"/>
          </p:nvPr>
        </p:nvSpPr>
        <p:spPr>
          <a:xfrm>
            <a:off x="838200" y="2005012"/>
            <a:ext cx="10515600" cy="4351338"/>
          </a:xfrm>
        </p:spPr>
        <p:txBody>
          <a:bodyPr/>
          <a:lstStyle/>
          <a:p>
            <a:r>
              <a:rPr lang="en-US" b="0" i="0" u="none" strike="noStrike" dirty="0">
                <a:solidFill>
                  <a:srgbClr val="001C3B"/>
                </a:solidFill>
                <a:effectLst/>
                <a:latin typeface="Arial" panose="020B0604020202020204" pitchFamily="34" charset="0"/>
                <a:cs typeface="Arial" panose="020B0604020202020204" pitchFamily="34" charset="0"/>
              </a:rPr>
              <a:t>In June 2024, the VA announced that male breast cancer, urethral cancer, and cancer of the paraurethral glands are now presumptive diseases under the PACT Act. This designation allows veterans with these conditions to apply for expedited disability compensation and health care benefits.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36E7F78-4E6D-0197-0EB9-2F40A38F90B0}"/>
              </a:ext>
            </a:extLst>
          </p:cNvPr>
          <p:cNvSpPr>
            <a:spLocks noGrp="1"/>
          </p:cNvSpPr>
          <p:nvPr>
            <p:ph type="sldNum" sz="quarter" idx="12"/>
          </p:nvPr>
        </p:nvSpPr>
        <p:spPr/>
        <p:txBody>
          <a:bodyPr/>
          <a:lstStyle/>
          <a:p>
            <a:fld id="{60B18D57-13A5-4968-950D-8FEF41FA4399}" type="slidenum">
              <a:rPr lang="en-US" smtClean="0"/>
              <a:t>55</a:t>
            </a:fld>
            <a:endParaRPr lang="en-US" dirty="0"/>
          </a:p>
        </p:txBody>
      </p:sp>
    </p:spTree>
    <p:extLst>
      <p:ext uri="{BB962C8B-B14F-4D97-AF65-F5344CB8AC3E}">
        <p14:creationId xmlns:p14="http://schemas.microsoft.com/office/powerpoint/2010/main" val="3918570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4FD87-55B3-A821-B270-5634F79539F3}"/>
              </a:ext>
            </a:extLst>
          </p:cNvPr>
          <p:cNvSpPr>
            <a:spLocks noGrp="1"/>
          </p:cNvSpPr>
          <p:nvPr>
            <p:ph type="title"/>
          </p:nvPr>
        </p:nvSpPr>
        <p:spPr>
          <a:xfrm>
            <a:off x="0" y="681037"/>
            <a:ext cx="3619500" cy="541111"/>
          </a:xfrm>
        </p:spPr>
        <p:txBody>
          <a:bodyPr>
            <a:normAutofit fontScale="90000"/>
          </a:bodyPr>
          <a:lstStyle/>
          <a:p>
            <a:r>
              <a:rPr lang="en-US" dirty="0">
                <a:latin typeface="Arial" panose="020B0604020202020204" pitchFamily="34" charset="0"/>
                <a:cs typeface="Arial" panose="020B0604020202020204" pitchFamily="34" charset="0"/>
              </a:rPr>
              <a:t>Effective Dates</a:t>
            </a:r>
          </a:p>
        </p:txBody>
      </p:sp>
      <p:sp>
        <p:nvSpPr>
          <p:cNvPr id="2" name="Content Placeholder 1">
            <a:extLst>
              <a:ext uri="{FF2B5EF4-FFF2-40B4-BE49-F238E27FC236}">
                <a16:creationId xmlns:a16="http://schemas.microsoft.com/office/drawing/2014/main" id="{22ABB31F-7B14-0125-3985-E966900A2DBC}"/>
              </a:ext>
            </a:extLst>
          </p:cNvPr>
          <p:cNvSpPr>
            <a:spLocks noGrp="1"/>
          </p:cNvSpPr>
          <p:nvPr>
            <p:ph idx="1"/>
          </p:nvPr>
        </p:nvSpPr>
        <p:spPr>
          <a:xfrm>
            <a:off x="838200" y="2005012"/>
            <a:ext cx="10515600" cy="4351338"/>
          </a:xfrm>
        </p:spPr>
        <p:txBody>
          <a:bodyPr/>
          <a:lstStyle/>
          <a:p>
            <a:r>
              <a:rPr lang="en-US" sz="2400" dirty="0">
                <a:latin typeface="Arial" panose="020B0604020202020204" pitchFamily="34" charset="0"/>
                <a:cs typeface="Arial" panose="020B0604020202020204" pitchFamily="34" charset="0"/>
              </a:rPr>
              <a:t>Effective Date of Law August 10, 2022</a:t>
            </a:r>
          </a:p>
          <a:p>
            <a:r>
              <a:rPr lang="en-US" sz="2400" dirty="0">
                <a:latin typeface="Arial" panose="020B0604020202020204" pitchFamily="34" charset="0"/>
                <a:cs typeface="Arial" panose="020B0604020202020204" pitchFamily="34" charset="0"/>
              </a:rPr>
              <a:t>If Intent to File or VA Form 21-526EZ filed prior to August 14, 2023 effective date August 10, 2022</a:t>
            </a:r>
          </a:p>
          <a:p>
            <a:r>
              <a:rPr lang="en-US" sz="2400" dirty="0">
                <a:latin typeface="Arial" panose="020B0604020202020204" pitchFamily="34" charset="0"/>
                <a:cs typeface="Arial" panose="020B0604020202020204" pitchFamily="34" charset="0"/>
              </a:rPr>
              <a:t>38 CFR 3.114 applies – if diagnosed prior August 10, 2022, effective date will be one year prior to date  of claim, ie.  Date of claim 9/2/23, diagnosed 7/25/2023, effective date 7/25/2023</a:t>
            </a:r>
          </a:p>
          <a:p>
            <a:endParaRPr lang="en-US" sz="2400" dirty="0"/>
          </a:p>
        </p:txBody>
      </p:sp>
      <p:sp>
        <p:nvSpPr>
          <p:cNvPr id="4" name="Slide Number Placeholder 3">
            <a:extLst>
              <a:ext uri="{FF2B5EF4-FFF2-40B4-BE49-F238E27FC236}">
                <a16:creationId xmlns:a16="http://schemas.microsoft.com/office/drawing/2014/main" id="{7B68EAAD-2745-8BCF-A78D-C97FDF0DDDB3}"/>
              </a:ext>
            </a:extLst>
          </p:cNvPr>
          <p:cNvSpPr>
            <a:spLocks noGrp="1"/>
          </p:cNvSpPr>
          <p:nvPr>
            <p:ph type="sldNum" sz="quarter" idx="12"/>
          </p:nvPr>
        </p:nvSpPr>
        <p:spPr/>
        <p:txBody>
          <a:bodyPr/>
          <a:lstStyle/>
          <a:p>
            <a:fld id="{60B18D57-13A5-4968-950D-8FEF41FA4399}" type="slidenum">
              <a:rPr lang="en-US" smtClean="0"/>
              <a:pPr/>
              <a:t>56</a:t>
            </a:fld>
            <a:endParaRPr lang="en-US" dirty="0"/>
          </a:p>
        </p:txBody>
      </p:sp>
    </p:spTree>
    <p:extLst>
      <p:ext uri="{BB962C8B-B14F-4D97-AF65-F5344CB8AC3E}">
        <p14:creationId xmlns:p14="http://schemas.microsoft.com/office/powerpoint/2010/main" val="1485417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6C6E7E-6712-89D1-C562-85596F96FC3E}"/>
              </a:ext>
            </a:extLst>
          </p:cNvPr>
          <p:cNvSpPr>
            <a:spLocks noGrp="1"/>
          </p:cNvSpPr>
          <p:nvPr>
            <p:ph type="title"/>
          </p:nvPr>
        </p:nvSpPr>
        <p:spPr>
          <a:xfrm>
            <a:off x="0" y="340632"/>
            <a:ext cx="8003721" cy="835025"/>
          </a:xfrm>
        </p:spPr>
        <p:txBody>
          <a:bodyPr>
            <a:normAutofit fontScale="90000"/>
          </a:bodyPr>
          <a:lstStyle/>
          <a:p>
            <a:r>
              <a:rPr lang="en-US" dirty="0">
                <a:latin typeface="Arial" panose="020B0604020202020204" pitchFamily="34" charset="0"/>
                <a:cs typeface="Arial" panose="020B0604020202020204" pitchFamily="34" charset="0"/>
              </a:rPr>
              <a:t>Differences between Gulf War and Pact Act Claims</a:t>
            </a:r>
          </a:p>
        </p:txBody>
      </p:sp>
      <p:sp>
        <p:nvSpPr>
          <p:cNvPr id="7" name="Content Placeholder 6">
            <a:extLst>
              <a:ext uri="{FF2B5EF4-FFF2-40B4-BE49-F238E27FC236}">
                <a16:creationId xmlns:a16="http://schemas.microsoft.com/office/drawing/2014/main" id="{3CA145B2-854A-3D39-879F-85B01C651F5A}"/>
              </a:ext>
            </a:extLst>
          </p:cNvPr>
          <p:cNvSpPr>
            <a:spLocks noGrp="1"/>
          </p:cNvSpPr>
          <p:nvPr>
            <p:ph idx="1"/>
          </p:nvPr>
        </p:nvSpPr>
        <p:spPr/>
        <p:txBody>
          <a:bodyPr/>
          <a:lstStyle/>
          <a:p>
            <a:pPr algn="ctr"/>
            <a:endParaRPr lang="en-US" dirty="0"/>
          </a:p>
          <a:p>
            <a:pPr algn="ctr"/>
            <a:endParaRPr lang="en-US" dirty="0"/>
          </a:p>
          <a:p>
            <a:pPr algn="ctr"/>
            <a:r>
              <a:rPr lang="en-US" dirty="0">
                <a:latin typeface="Arial" panose="020B0604020202020204" pitchFamily="34" charset="0"/>
                <a:cs typeface="Arial" panose="020B0604020202020204" pitchFamily="34" charset="0"/>
              </a:rPr>
              <a:t>Conditions</a:t>
            </a:r>
          </a:p>
          <a:p>
            <a:pPr algn="ctr"/>
            <a:r>
              <a:rPr lang="en-US" dirty="0">
                <a:latin typeface="Arial" panose="020B0604020202020204" pitchFamily="34" charset="0"/>
                <a:cs typeface="Arial" panose="020B0604020202020204" pitchFamily="34" charset="0"/>
              </a:rPr>
              <a:t>Presumptive or Not Presumptive</a:t>
            </a:r>
          </a:p>
          <a:p>
            <a:pPr algn="ctr"/>
            <a:r>
              <a:rPr lang="en-US" dirty="0">
                <a:latin typeface="Arial" panose="020B0604020202020204" pitchFamily="34" charset="0"/>
                <a:cs typeface="Arial" panose="020B0604020202020204" pitchFamily="34" charset="0"/>
              </a:rPr>
              <a:t>Effective dates</a:t>
            </a:r>
          </a:p>
          <a:p>
            <a:pPr algn="ctr"/>
            <a:r>
              <a:rPr lang="en-US" dirty="0">
                <a:latin typeface="Arial" panose="020B0604020202020204" pitchFamily="34" charset="0"/>
                <a:cs typeface="Arial" panose="020B0604020202020204" pitchFamily="34" charset="0"/>
              </a:rPr>
              <a:t>Locations</a:t>
            </a:r>
          </a:p>
        </p:txBody>
      </p:sp>
      <p:sp>
        <p:nvSpPr>
          <p:cNvPr id="4" name="Slide Number Placeholder 3">
            <a:extLst>
              <a:ext uri="{FF2B5EF4-FFF2-40B4-BE49-F238E27FC236}">
                <a16:creationId xmlns:a16="http://schemas.microsoft.com/office/drawing/2014/main" id="{289387CD-9543-A7EF-1F4C-45D119E9B7F1}"/>
              </a:ext>
            </a:extLst>
          </p:cNvPr>
          <p:cNvSpPr>
            <a:spLocks noGrp="1"/>
          </p:cNvSpPr>
          <p:nvPr>
            <p:ph type="sldNum" sz="quarter" idx="12"/>
          </p:nvPr>
        </p:nvSpPr>
        <p:spPr/>
        <p:txBody>
          <a:bodyPr/>
          <a:lstStyle/>
          <a:p>
            <a:fld id="{60B18D57-13A5-4968-950D-8FEF41FA4399}" type="slidenum">
              <a:rPr lang="en-US" smtClean="0"/>
              <a:t>57</a:t>
            </a:fld>
            <a:endParaRPr lang="en-US" dirty="0"/>
          </a:p>
        </p:txBody>
      </p:sp>
    </p:spTree>
    <p:extLst>
      <p:ext uri="{BB962C8B-B14F-4D97-AF65-F5344CB8AC3E}">
        <p14:creationId xmlns:p14="http://schemas.microsoft.com/office/powerpoint/2010/main" val="3392082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F48F55-82D9-0848-88B1-132195BC1AC5}"/>
              </a:ext>
            </a:extLst>
          </p:cNvPr>
          <p:cNvSpPr>
            <a:spLocks noGrp="1"/>
          </p:cNvSpPr>
          <p:nvPr>
            <p:ph type="title"/>
          </p:nvPr>
        </p:nvSpPr>
        <p:spPr>
          <a:xfrm>
            <a:off x="0" y="618217"/>
            <a:ext cx="2770414" cy="614589"/>
          </a:xfrm>
        </p:spPr>
        <p:txBody>
          <a:bodyPr>
            <a:normAutofit fontScale="90000"/>
          </a:bodyPr>
          <a:lstStyle/>
          <a:p>
            <a:r>
              <a:rPr lang="en-US" dirty="0"/>
              <a:t>References</a:t>
            </a:r>
          </a:p>
        </p:txBody>
      </p:sp>
      <p:sp>
        <p:nvSpPr>
          <p:cNvPr id="2" name="Slide Number Placeholder 1">
            <a:extLst>
              <a:ext uri="{FF2B5EF4-FFF2-40B4-BE49-F238E27FC236}">
                <a16:creationId xmlns:a16="http://schemas.microsoft.com/office/drawing/2014/main" id="{CF2E827F-16EB-D545-AA6A-276E2AEBA0E9}"/>
              </a:ext>
            </a:extLst>
          </p:cNvPr>
          <p:cNvSpPr>
            <a:spLocks noGrp="1"/>
          </p:cNvSpPr>
          <p:nvPr>
            <p:ph type="sldNum" sz="quarter" idx="12"/>
          </p:nvPr>
        </p:nvSpPr>
        <p:spPr/>
        <p:txBody>
          <a:bodyPr/>
          <a:lstStyle/>
          <a:p>
            <a:fld id="{60B18D57-13A5-4968-950D-8FEF41FA4399}" type="slidenum">
              <a:rPr lang="en-US" smtClean="0"/>
              <a:t>58</a:t>
            </a:fld>
            <a:endParaRPr lang="en-US" dirty="0"/>
          </a:p>
        </p:txBody>
      </p:sp>
      <p:sp>
        <p:nvSpPr>
          <p:cNvPr id="5" name="TextBox 4">
            <a:extLst>
              <a:ext uri="{FF2B5EF4-FFF2-40B4-BE49-F238E27FC236}">
                <a16:creationId xmlns:a16="http://schemas.microsoft.com/office/drawing/2014/main" id="{6BF83E1B-F77E-7D40-BF90-4A6E2F00E0EC}"/>
              </a:ext>
            </a:extLst>
          </p:cNvPr>
          <p:cNvSpPr txBox="1"/>
          <p:nvPr/>
        </p:nvSpPr>
        <p:spPr>
          <a:xfrm>
            <a:off x="1407256" y="1479576"/>
            <a:ext cx="9377487" cy="6617196"/>
          </a:xfrm>
          <a:prstGeom prst="rect">
            <a:avLst/>
          </a:prstGeom>
          <a:noFill/>
        </p:spPr>
        <p:txBody>
          <a:bodyPr wrap="square">
            <a:spAutoFit/>
          </a:bodyPr>
          <a:lstStyle/>
          <a:p>
            <a:r>
              <a:rPr lang="en-US" sz="2000" dirty="0">
                <a:latin typeface="Arial" panose="020B0604020202020204" pitchFamily="34" charset="0"/>
                <a:ea typeface="Times New Roman" panose="02020603050405020304" pitchFamily="18" charset="0"/>
                <a:cs typeface="Times New Roman" panose="02020603050405020304" pitchFamily="18" charset="0"/>
              </a:rPr>
              <a:t>Public Law 103-446 dated November 2, 1994</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Public Law 105–277 Persian Gulf War Veterans Act of 1998</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Public Law 107-103 under the veterans expansion and benefits act of 2001</a:t>
            </a:r>
          </a:p>
          <a:p>
            <a:r>
              <a:rPr lang="en-US" sz="2000" dirty="0">
                <a:latin typeface="Arial" panose="020B0604020202020204" pitchFamily="34" charset="0"/>
                <a:ea typeface="Times New Roman" panose="02020603050405020304" pitchFamily="18" charset="0"/>
                <a:cs typeface="Times New Roman" panose="02020603050405020304" pitchFamily="18" charset="0"/>
              </a:rPr>
              <a:t>Public Law 117-168 PACT Act of 2022</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USC 1117</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USC 1118</a:t>
            </a: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3.2</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3.103</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3.114</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3.159</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3.306</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3.307</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3.309</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3.317</a:t>
            </a: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3.318</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latin typeface="Arial" panose="020B0604020202020204" pitchFamily="34" charset="0"/>
                <a:ea typeface="Times New Roman" panose="02020603050405020304" pitchFamily="18" charset="0"/>
                <a:cs typeface="Times New Roman" panose="02020603050405020304" pitchFamily="18" charset="0"/>
              </a:rPr>
              <a:t>38 CFR 3.320</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012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01CC52-5115-3C4F-8B7D-A76F84766EFC}"/>
              </a:ext>
            </a:extLst>
          </p:cNvPr>
          <p:cNvSpPr>
            <a:spLocks noGrp="1"/>
          </p:cNvSpPr>
          <p:nvPr>
            <p:ph type="title"/>
          </p:nvPr>
        </p:nvSpPr>
        <p:spPr>
          <a:xfrm>
            <a:off x="0" y="446768"/>
            <a:ext cx="5546271" cy="769711"/>
          </a:xfrm>
        </p:spPr>
        <p:txBody>
          <a:bodyPr>
            <a:normAutofit fontScale="90000"/>
          </a:bodyPr>
          <a:lstStyle/>
          <a:p>
            <a:r>
              <a:rPr lang="en-US" dirty="0">
                <a:latin typeface="Arial" panose="020B0604020202020204" pitchFamily="34" charset="0"/>
                <a:cs typeface="Arial" panose="020B0604020202020204" pitchFamily="34" charset="0"/>
              </a:rPr>
              <a:t>References (continued)</a:t>
            </a:r>
          </a:p>
        </p:txBody>
      </p:sp>
      <p:sp>
        <p:nvSpPr>
          <p:cNvPr id="2" name="Slide Number Placeholder 1">
            <a:extLst>
              <a:ext uri="{FF2B5EF4-FFF2-40B4-BE49-F238E27FC236}">
                <a16:creationId xmlns:a16="http://schemas.microsoft.com/office/drawing/2014/main" id="{C3CA0756-166A-1C4B-929D-2CADD8367B70}"/>
              </a:ext>
            </a:extLst>
          </p:cNvPr>
          <p:cNvSpPr>
            <a:spLocks noGrp="1"/>
          </p:cNvSpPr>
          <p:nvPr>
            <p:ph type="sldNum" sz="quarter" idx="12"/>
          </p:nvPr>
        </p:nvSpPr>
        <p:spPr/>
        <p:txBody>
          <a:bodyPr/>
          <a:lstStyle/>
          <a:p>
            <a:fld id="{60B18D57-13A5-4968-950D-8FEF41FA4399}" type="slidenum">
              <a:rPr lang="en-US" smtClean="0"/>
              <a:t>59</a:t>
            </a:fld>
            <a:endParaRPr lang="en-US" dirty="0"/>
          </a:p>
        </p:txBody>
      </p:sp>
      <p:sp>
        <p:nvSpPr>
          <p:cNvPr id="5" name="TextBox 4">
            <a:extLst>
              <a:ext uri="{FF2B5EF4-FFF2-40B4-BE49-F238E27FC236}">
                <a16:creationId xmlns:a16="http://schemas.microsoft.com/office/drawing/2014/main" id="{C7B8C1FA-2616-6D40-B36A-F3760BCD5C8A}"/>
              </a:ext>
            </a:extLst>
          </p:cNvPr>
          <p:cNvSpPr txBox="1"/>
          <p:nvPr/>
        </p:nvSpPr>
        <p:spPr>
          <a:xfrm>
            <a:off x="1824182" y="1533651"/>
            <a:ext cx="8543636" cy="4154984"/>
          </a:xfrm>
          <a:prstGeom prst="rect">
            <a:avLst/>
          </a:prstGeom>
          <a:noFill/>
        </p:spPr>
        <p:txBody>
          <a:bodyPr wrap="square">
            <a:spAutoFit/>
          </a:bodyPr>
          <a:lstStyle/>
          <a:p>
            <a:endParaRPr lang="en-US" sz="2200" dirty="0">
              <a:latin typeface="Arial" panose="020B0604020202020204" pitchFamily="34" charset="0"/>
              <a:ea typeface="Times New Roman" panose="02020603050405020304" pitchFamily="18" charset="0"/>
              <a:cs typeface="Arial" panose="020B0604020202020204" pitchFamily="34" charset="0"/>
            </a:endParaRPr>
          </a:p>
          <a:p>
            <a:r>
              <a:rPr lang="en-US" sz="2200" dirty="0">
                <a:latin typeface="Arial" panose="020B0604020202020204" pitchFamily="34" charset="0"/>
                <a:ea typeface="Times New Roman" panose="02020603050405020304" pitchFamily="18" charset="0"/>
                <a:cs typeface="Arial" panose="020B0604020202020204" pitchFamily="34" charset="0"/>
              </a:rPr>
              <a:t>M 21-1.IV.2.D</a:t>
            </a:r>
          </a:p>
          <a:p>
            <a:r>
              <a:rPr lang="en-US" sz="2200" dirty="0">
                <a:latin typeface="Arial" panose="020B0604020202020204" pitchFamily="34" charset="0"/>
                <a:ea typeface="Times New Roman" panose="02020603050405020304" pitchFamily="18" charset="0"/>
                <a:cs typeface="Arial" panose="020B0604020202020204" pitchFamily="34" charset="0"/>
              </a:rPr>
              <a:t>M 21-1.V.ii.2</a:t>
            </a:r>
          </a:p>
          <a:p>
            <a:r>
              <a:rPr lang="en-US" sz="2200" dirty="0">
                <a:latin typeface="Arial" panose="020B0604020202020204" pitchFamily="34" charset="0"/>
                <a:ea typeface="Times New Roman" panose="02020603050405020304" pitchFamily="18" charset="0"/>
                <a:cs typeface="Arial" panose="020B0604020202020204" pitchFamily="34" charset="0"/>
              </a:rPr>
              <a:t>M 21-1.VIII.ii</a:t>
            </a:r>
          </a:p>
          <a:p>
            <a:r>
              <a:rPr lang="en-US" sz="22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2"/>
              </a:rPr>
              <a:t>https://www.publichealth.va.gov/exposures</a:t>
            </a:r>
            <a:endParaRPr lang="en-US" sz="2200" dirty="0">
              <a:latin typeface="Arial" panose="020B0604020202020204" pitchFamily="34" charset="0"/>
              <a:ea typeface="Times New Roman" panose="02020603050405020304" pitchFamily="18" charset="0"/>
              <a:cs typeface="Arial" panose="020B0604020202020204" pitchFamily="34" charset="0"/>
            </a:endParaRPr>
          </a:p>
          <a:p>
            <a:r>
              <a:rPr lang="en-US" sz="22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3"/>
              </a:rPr>
              <a:t>https://www.va.gov/disability/eligibilty</a:t>
            </a:r>
            <a:endParaRPr lang="en-US" sz="2200" dirty="0">
              <a:latin typeface="Arial" panose="020B0604020202020204" pitchFamily="34" charset="0"/>
              <a:ea typeface="Times New Roman" panose="02020603050405020304" pitchFamily="18" charset="0"/>
              <a:cs typeface="Arial" panose="020B0604020202020204" pitchFamily="34" charset="0"/>
            </a:endParaRPr>
          </a:p>
          <a:p>
            <a:r>
              <a:rPr lang="en-US" sz="22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4"/>
              </a:rPr>
              <a:t>https://www.va.gov</a:t>
            </a:r>
            <a:endParaRPr lang="en-US" sz="2200" dirty="0">
              <a:latin typeface="Arial" panose="020B0604020202020204" pitchFamily="34" charset="0"/>
              <a:ea typeface="Times New Roman" panose="02020603050405020304" pitchFamily="18" charset="0"/>
              <a:cs typeface="Arial" panose="020B0604020202020204" pitchFamily="34" charset="0"/>
            </a:endParaRPr>
          </a:p>
          <a:p>
            <a:r>
              <a:rPr lang="en-US" sz="2200" dirty="0">
                <a:latin typeface="Arial" panose="020B0604020202020204" pitchFamily="34" charset="0"/>
                <a:ea typeface="Times New Roman" panose="02020603050405020304" pitchFamily="18" charset="0"/>
                <a:cs typeface="Arial" panose="020B0604020202020204" pitchFamily="34" charset="0"/>
              </a:rPr>
              <a:t>VA Memorandum dated June 8, 2021 concerning Persian Gulf War particulate Matter Exposure Interim Claims Processing</a:t>
            </a:r>
          </a:p>
          <a:p>
            <a:r>
              <a:rPr lang="en-US" sz="2200" dirty="0">
                <a:latin typeface="Arial" panose="020B0604020202020204" pitchFamily="34" charset="0"/>
                <a:ea typeface="Times New Roman" panose="02020603050405020304" pitchFamily="18" charset="0"/>
                <a:cs typeface="Arial" panose="020B0604020202020204" pitchFamily="34" charset="0"/>
              </a:rPr>
              <a:t>VBA Letter dated August 2, 2021 concerning Presumptive Service Connection for Respiratory Conditions due to Particulate Matter</a:t>
            </a:r>
          </a:p>
          <a:p>
            <a:r>
              <a:rPr lang="en-US" sz="2200" dirty="0">
                <a:latin typeface="Arial" panose="020B0604020202020204" pitchFamily="34" charset="0"/>
                <a:ea typeface="Times New Roman" panose="02020603050405020304" pitchFamily="18" charset="0"/>
                <a:cs typeface="Arial" panose="020B0604020202020204" pitchFamily="34" charset="0"/>
              </a:rPr>
              <a:t>National Defense Authorization Act for Fiscal Year 2021</a:t>
            </a:r>
          </a:p>
        </p:txBody>
      </p:sp>
    </p:spTree>
    <p:extLst>
      <p:ext uri="{BB962C8B-B14F-4D97-AF65-F5344CB8AC3E}">
        <p14:creationId xmlns:p14="http://schemas.microsoft.com/office/powerpoint/2010/main" val="67476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A92A29-A847-FBBF-5637-D678D74CEE6C}"/>
              </a:ext>
            </a:extLst>
          </p:cNvPr>
          <p:cNvSpPr>
            <a:spLocks noGrp="1"/>
          </p:cNvSpPr>
          <p:nvPr>
            <p:ph type="title"/>
          </p:nvPr>
        </p:nvSpPr>
        <p:spPr/>
        <p:txBody>
          <a:bodyPr/>
          <a:lstStyle/>
          <a:p>
            <a:endParaRPr lang="en-US" dirty="0"/>
          </a:p>
        </p:txBody>
      </p:sp>
      <p:sp>
        <p:nvSpPr>
          <p:cNvPr id="2" name="Slide Number Placeholder 1">
            <a:extLst>
              <a:ext uri="{FF2B5EF4-FFF2-40B4-BE49-F238E27FC236}">
                <a16:creationId xmlns:a16="http://schemas.microsoft.com/office/drawing/2014/main" id="{AC0F3872-AF1C-E0B1-930D-C816A3F58B88}"/>
              </a:ext>
            </a:extLst>
          </p:cNvPr>
          <p:cNvSpPr>
            <a:spLocks noGrp="1"/>
          </p:cNvSpPr>
          <p:nvPr>
            <p:ph type="sldNum" sz="quarter" idx="12"/>
          </p:nvPr>
        </p:nvSpPr>
        <p:spPr/>
        <p:txBody>
          <a:bodyPr/>
          <a:lstStyle/>
          <a:p>
            <a:fld id="{60B18D57-13A5-4968-950D-8FEF41FA4399}" type="slidenum">
              <a:rPr lang="en-US" smtClean="0"/>
              <a:t>6</a:t>
            </a:fld>
            <a:endParaRPr lang="en-US" dirty="0"/>
          </a:p>
        </p:txBody>
      </p:sp>
      <p:sp>
        <p:nvSpPr>
          <p:cNvPr id="5" name="Content Placeholder 2">
            <a:extLst>
              <a:ext uri="{FF2B5EF4-FFF2-40B4-BE49-F238E27FC236}">
                <a16:creationId xmlns:a16="http://schemas.microsoft.com/office/drawing/2014/main" id="{8EC26805-418B-A4B9-F9AF-E271D8516831}"/>
              </a:ext>
            </a:extLst>
          </p:cNvPr>
          <p:cNvSpPr txBox="1">
            <a:spLocks/>
          </p:cNvSpPr>
          <p:nvPr/>
        </p:nvSpPr>
        <p:spPr>
          <a:xfrm>
            <a:off x="1981200" y="1774826"/>
            <a:ext cx="8229600" cy="4625975"/>
          </a:xfrm>
          <a:prstGeom prst="rect">
            <a:avLst/>
          </a:prstGeom>
        </p:spPr>
        <p:txBody>
          <a:bodyPr rtlCol="0">
            <a:normAutofit fontScale="92500" lnSpcReduction="10000"/>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indent="-320040" fontAlgn="auto">
              <a:spcBef>
                <a:spcPts val="0"/>
              </a:spcBef>
              <a:spcAft>
                <a:spcPts val="0"/>
              </a:spcAft>
              <a:buFont typeface="Wingdings 2"/>
              <a:buChar char=""/>
              <a:defRPr/>
            </a:pPr>
            <a:r>
              <a:rPr lang="en-US" dirty="0">
                <a:latin typeface="Arial" panose="020B0604020202020204" pitchFamily="34" charset="0"/>
                <a:cs typeface="Arial" panose="020B0604020202020204" pitchFamily="34" charset="0"/>
              </a:rPr>
              <a:t>Southwest Asia is defined as the following countries/territories:</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Iraq</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Kuwait</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Saudi Arabia</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The neutral zone between Iraq and Saudi Arabia</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United Arab Emirates</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Bahrain</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Qatar</a:t>
            </a:r>
          </a:p>
          <a:p>
            <a:pPr marL="731520" lvl="1" indent="-274320" fontAlgn="auto">
              <a:spcAft>
                <a:spcPts val="0"/>
              </a:spcAft>
              <a:buFont typeface="Wingdings"/>
              <a:buChar char=""/>
              <a:defRPr/>
            </a:pPr>
            <a:r>
              <a:rPr lang="en-US" dirty="0">
                <a:latin typeface="Arial" panose="020B0604020202020204" pitchFamily="34" charset="0"/>
                <a:cs typeface="Arial" panose="020B0604020202020204" pitchFamily="34" charset="0"/>
              </a:rPr>
              <a:t>Oman</a:t>
            </a:r>
          </a:p>
          <a:p>
            <a:pPr marL="438912" indent="-320040" fontAlgn="auto">
              <a:spcBef>
                <a:spcPts val="0"/>
              </a:spcBef>
              <a:spcAft>
                <a:spcPts val="0"/>
              </a:spcAft>
              <a:buFont typeface="Wingdings 2"/>
              <a:buChar char=""/>
              <a:defRPr/>
            </a:pPr>
            <a:endParaRPr lang="en-US" dirty="0"/>
          </a:p>
        </p:txBody>
      </p:sp>
    </p:spTree>
    <p:extLst>
      <p:ext uri="{BB962C8B-B14F-4D97-AF65-F5344CB8AC3E}">
        <p14:creationId xmlns:p14="http://schemas.microsoft.com/office/powerpoint/2010/main" val="20095983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D800D-5F84-92AF-98D5-61FBFE2E02A9}"/>
              </a:ext>
            </a:extLst>
          </p:cNvPr>
          <p:cNvSpPr>
            <a:spLocks noGrp="1"/>
          </p:cNvSpPr>
          <p:nvPr>
            <p:ph type="sldNum" sz="quarter" idx="12"/>
          </p:nvPr>
        </p:nvSpPr>
        <p:spPr/>
        <p:txBody>
          <a:bodyPr/>
          <a:lstStyle/>
          <a:p>
            <a:fld id="{60B18D57-13A5-4968-950D-8FEF41FA4399}" type="slidenum">
              <a:rPr lang="en-US" smtClean="0"/>
              <a:t>60</a:t>
            </a:fld>
            <a:endParaRPr lang="en-US" dirty="0"/>
          </a:p>
        </p:txBody>
      </p:sp>
      <p:sp>
        <p:nvSpPr>
          <p:cNvPr id="5" name="TextBox 4">
            <a:extLst>
              <a:ext uri="{FF2B5EF4-FFF2-40B4-BE49-F238E27FC236}">
                <a16:creationId xmlns:a16="http://schemas.microsoft.com/office/drawing/2014/main" id="{52A18383-745E-188D-DF54-25DD9F59423C}"/>
              </a:ext>
            </a:extLst>
          </p:cNvPr>
          <p:cNvSpPr txBox="1"/>
          <p:nvPr/>
        </p:nvSpPr>
        <p:spPr>
          <a:xfrm>
            <a:off x="2080902" y="1874494"/>
            <a:ext cx="8030195" cy="3416320"/>
          </a:xfrm>
          <a:prstGeom prst="rect">
            <a:avLst/>
          </a:prstGeom>
          <a:noFill/>
        </p:spPr>
        <p:txBody>
          <a:bodyPr wrap="square">
            <a:spAutoFit/>
          </a:bodyPr>
          <a:lstStyle/>
          <a:p>
            <a:r>
              <a:rPr lang="en-US" sz="2400" b="1" dirty="0">
                <a:solidFill>
                  <a:srgbClr val="0000FF"/>
                </a:solidFill>
                <a:latin typeface="Arial" panose="020B0604020202020204" pitchFamily="34" charset="0"/>
                <a:cs typeface="Arial" panose="020B0604020202020204" pitchFamily="34" charset="0"/>
              </a:rPr>
              <a:t>VA Dashboard Shows PACT Act Performance:</a:t>
            </a:r>
            <a:r>
              <a:rPr lang="en-US" sz="2400" dirty="0">
                <a:solidFill>
                  <a:srgbClr val="333333"/>
                </a:solidFill>
                <a:latin typeface="Arial" panose="020B0604020202020204" pitchFamily="34" charset="0"/>
                <a:cs typeface="Arial" panose="020B0604020202020204" pitchFamily="34" charset="0"/>
              </a:rPr>
              <a:t>In recognition of the second anniversary of the passage of the PACT Act</a:t>
            </a:r>
            <a:r>
              <a:rPr lang="en-US" sz="2400" i="1" dirty="0">
                <a:solidFill>
                  <a:srgbClr val="333333"/>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(Public Law 117-168), VA has published a special issue of the </a:t>
            </a:r>
            <a:r>
              <a:rPr lang="en-US" sz="2400" dirty="0">
                <a:solidFill>
                  <a:srgbClr val="0070C0"/>
                </a:solidFill>
                <a:latin typeface="Arial" panose="020B0604020202020204" pitchFamily="34" charset="0"/>
                <a:cs typeface="Arial" panose="020B0604020202020204" pitchFamily="34" charset="0"/>
                <a:hlinkClick r:id="rId2"/>
              </a:rPr>
              <a:t>VA PACT Act Performance Dashboard</a:t>
            </a:r>
            <a:r>
              <a:rPr lang="en-US" sz="2400" dirty="0">
                <a:solidFill>
                  <a:srgbClr val="0000FF"/>
                </a:solidFill>
                <a:latin typeface="Arial" panose="020B0604020202020204" pitchFamily="34" charset="0"/>
                <a:cs typeface="Arial" panose="020B0604020202020204" pitchFamily="34" charset="0"/>
              </a:rPr>
              <a:t> </a:t>
            </a:r>
            <a:r>
              <a:rPr lang="en-US" sz="2400" dirty="0">
                <a:solidFill>
                  <a:srgbClr val="333333"/>
                </a:solidFill>
                <a:latin typeface="Arial" panose="020B0604020202020204" pitchFamily="34" charset="0"/>
                <a:cs typeface="Arial" panose="020B0604020202020204" pitchFamily="34" charset="0"/>
              </a:rPr>
              <a:t>that shows statistics compiled over the past two years. Highlights include one million related claims VA has approved totaling $6.8 billion, more than five million toxic exposure screenings, and an increase of nearly 186,000 new enrollees in VA health care.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9767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34290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7708615" y="5367269"/>
            <a:ext cx="4434035" cy="1384995"/>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Vicki Von Loh</a:t>
            </a:r>
          </a:p>
          <a:p>
            <a:pPr algn="r"/>
            <a:r>
              <a:rPr lang="en-US" sz="2800" dirty="0">
                <a:latin typeface="Times New Roman" panose="02020603050405020304" pitchFamily="18" charset="0"/>
                <a:cs typeface="Times New Roman" panose="02020603050405020304" pitchFamily="18" charset="0"/>
              </a:rPr>
              <a:t>402-499-6836</a:t>
            </a:r>
          </a:p>
          <a:p>
            <a:pPr algn="r"/>
            <a:r>
              <a:rPr lang="en-US" sz="2800" dirty="0">
                <a:latin typeface="Times New Roman" panose="02020603050405020304" pitchFamily="18" charset="0"/>
                <a:cs typeface="Times New Roman" panose="02020603050405020304" pitchFamily="18" charset="0"/>
              </a:rPr>
              <a:t>vvonloh@gmail.com</a:t>
            </a:r>
          </a:p>
        </p:txBody>
      </p:sp>
    </p:spTree>
    <p:extLst>
      <p:ext uri="{BB962C8B-B14F-4D97-AF65-F5344CB8AC3E}">
        <p14:creationId xmlns:p14="http://schemas.microsoft.com/office/powerpoint/2010/main" val="267189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C8B996-0B7D-A9BD-D48B-0DA355182E21}"/>
              </a:ext>
            </a:extLst>
          </p:cNvPr>
          <p:cNvSpPr>
            <a:spLocks noGrp="1"/>
          </p:cNvSpPr>
          <p:nvPr>
            <p:ph type="title"/>
          </p:nvPr>
        </p:nvSpPr>
        <p:spPr/>
        <p:txBody>
          <a:bodyPr/>
          <a:lstStyle/>
          <a:p>
            <a:endParaRPr lang="en-US" dirty="0"/>
          </a:p>
        </p:txBody>
      </p:sp>
      <p:sp>
        <p:nvSpPr>
          <p:cNvPr id="2" name="Slide Number Placeholder 1">
            <a:extLst>
              <a:ext uri="{FF2B5EF4-FFF2-40B4-BE49-F238E27FC236}">
                <a16:creationId xmlns:a16="http://schemas.microsoft.com/office/drawing/2014/main" id="{0BC0FE5B-2EC5-2FB1-B11E-61F18EDC577A}"/>
              </a:ext>
            </a:extLst>
          </p:cNvPr>
          <p:cNvSpPr>
            <a:spLocks noGrp="1"/>
          </p:cNvSpPr>
          <p:nvPr>
            <p:ph type="sldNum" sz="quarter" idx="12"/>
          </p:nvPr>
        </p:nvSpPr>
        <p:spPr/>
        <p:txBody>
          <a:bodyPr/>
          <a:lstStyle/>
          <a:p>
            <a:fld id="{60B18D57-13A5-4968-950D-8FEF41FA4399}" type="slidenum">
              <a:rPr lang="en-US" smtClean="0"/>
              <a:t>7</a:t>
            </a:fld>
            <a:endParaRPr lang="en-US" dirty="0"/>
          </a:p>
        </p:txBody>
      </p:sp>
      <p:sp>
        <p:nvSpPr>
          <p:cNvPr id="5" name="Content Placeholder 2">
            <a:extLst>
              <a:ext uri="{FF2B5EF4-FFF2-40B4-BE49-F238E27FC236}">
                <a16:creationId xmlns:a16="http://schemas.microsoft.com/office/drawing/2014/main" id="{38EE6961-7538-3622-4A4D-523ADD7D1C3C}"/>
              </a:ext>
            </a:extLst>
          </p:cNvPr>
          <p:cNvSpPr txBox="1">
            <a:spLocks/>
          </p:cNvSpPr>
          <p:nvPr/>
        </p:nvSpPr>
        <p:spPr>
          <a:xfrm>
            <a:off x="1981200" y="1774826"/>
            <a:ext cx="8229600"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dirty="0">
                <a:latin typeface="Arial" panose="020B0604020202020204" pitchFamily="34" charset="0"/>
                <a:cs typeface="Arial" panose="020B0604020202020204" pitchFamily="34" charset="0"/>
              </a:rPr>
              <a:t>Service in the waters offshore includes these bodies of water:</a:t>
            </a:r>
          </a:p>
          <a:p>
            <a:pPr lvl="1"/>
            <a:r>
              <a:rPr lang="en-US" altLang="en-US" dirty="0">
                <a:latin typeface="Arial" panose="020B0604020202020204" pitchFamily="34" charset="0"/>
                <a:cs typeface="Arial" panose="020B0604020202020204" pitchFamily="34" charset="0"/>
              </a:rPr>
              <a:t>The Gulf of Aden</a:t>
            </a:r>
          </a:p>
          <a:p>
            <a:pPr lvl="1"/>
            <a:r>
              <a:rPr lang="en-US" altLang="en-US" dirty="0">
                <a:latin typeface="Arial" panose="020B0604020202020204" pitchFamily="34" charset="0"/>
                <a:cs typeface="Arial" panose="020B0604020202020204" pitchFamily="34" charset="0"/>
              </a:rPr>
              <a:t>The Gulf of Oman</a:t>
            </a:r>
          </a:p>
          <a:p>
            <a:pPr lvl="1"/>
            <a:r>
              <a:rPr lang="en-US" altLang="en-US" dirty="0">
                <a:latin typeface="Arial" panose="020B0604020202020204" pitchFamily="34" charset="0"/>
                <a:cs typeface="Arial" panose="020B0604020202020204" pitchFamily="34" charset="0"/>
              </a:rPr>
              <a:t>The Persian Gulf</a:t>
            </a:r>
          </a:p>
          <a:p>
            <a:pPr lvl="1"/>
            <a:r>
              <a:rPr lang="en-US" altLang="en-US" dirty="0">
                <a:latin typeface="Arial" panose="020B0604020202020204" pitchFamily="34" charset="0"/>
                <a:cs typeface="Arial" panose="020B0604020202020204" pitchFamily="34" charset="0"/>
              </a:rPr>
              <a:t>The Arabian Sea</a:t>
            </a:r>
          </a:p>
          <a:p>
            <a:pPr lvl="1"/>
            <a:r>
              <a:rPr lang="en-US" altLang="en-US" dirty="0">
                <a:latin typeface="Arial" panose="020B0604020202020204" pitchFamily="34" charset="0"/>
                <a:cs typeface="Arial" panose="020B0604020202020204" pitchFamily="34" charset="0"/>
              </a:rPr>
              <a:t>The Red Sea </a:t>
            </a:r>
          </a:p>
          <a:p>
            <a:endParaRPr lang="en-US" altLang="en-US" dirty="0"/>
          </a:p>
        </p:txBody>
      </p:sp>
    </p:spTree>
    <p:extLst>
      <p:ext uri="{BB962C8B-B14F-4D97-AF65-F5344CB8AC3E}">
        <p14:creationId xmlns:p14="http://schemas.microsoft.com/office/powerpoint/2010/main" val="308419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4AB245-3F1E-D6D2-7FFD-425952CD528F}"/>
              </a:ext>
            </a:extLst>
          </p:cNvPr>
          <p:cNvSpPr>
            <a:spLocks noGrp="1"/>
          </p:cNvSpPr>
          <p:nvPr>
            <p:ph type="title"/>
          </p:nvPr>
        </p:nvSpPr>
        <p:spPr/>
        <p:txBody>
          <a:bodyPr/>
          <a:lstStyle/>
          <a:p>
            <a:endParaRPr lang="en-US" dirty="0"/>
          </a:p>
        </p:txBody>
      </p:sp>
      <p:sp>
        <p:nvSpPr>
          <p:cNvPr id="2" name="Slide Number Placeholder 1">
            <a:extLst>
              <a:ext uri="{FF2B5EF4-FFF2-40B4-BE49-F238E27FC236}">
                <a16:creationId xmlns:a16="http://schemas.microsoft.com/office/drawing/2014/main" id="{57381277-94AB-D08E-CF7C-6F722E1526CF}"/>
              </a:ext>
            </a:extLst>
          </p:cNvPr>
          <p:cNvSpPr>
            <a:spLocks noGrp="1"/>
          </p:cNvSpPr>
          <p:nvPr>
            <p:ph type="sldNum" sz="quarter" idx="12"/>
          </p:nvPr>
        </p:nvSpPr>
        <p:spPr/>
        <p:txBody>
          <a:bodyPr/>
          <a:lstStyle/>
          <a:p>
            <a:fld id="{60B18D57-13A5-4968-950D-8FEF41FA4399}" type="slidenum">
              <a:rPr lang="en-US" smtClean="0"/>
              <a:t>8</a:t>
            </a:fld>
            <a:endParaRPr lang="en-US" dirty="0"/>
          </a:p>
        </p:txBody>
      </p:sp>
      <p:sp>
        <p:nvSpPr>
          <p:cNvPr id="5" name="Content Placeholder 2">
            <a:extLst>
              <a:ext uri="{FF2B5EF4-FFF2-40B4-BE49-F238E27FC236}">
                <a16:creationId xmlns:a16="http://schemas.microsoft.com/office/drawing/2014/main" id="{B0236C95-B193-99A5-AABB-E9F43FECFBFD}"/>
              </a:ext>
            </a:extLst>
          </p:cNvPr>
          <p:cNvSpPr txBox="1">
            <a:spLocks/>
          </p:cNvSpPr>
          <p:nvPr/>
        </p:nvSpPr>
        <p:spPr>
          <a:xfrm>
            <a:off x="1981200" y="1774826"/>
            <a:ext cx="8229600"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sz="2800" dirty="0">
                <a:latin typeface="Arial" panose="020B0604020202020204" pitchFamily="34" charset="0"/>
                <a:cs typeface="Arial" panose="020B0604020202020204" pitchFamily="34" charset="0"/>
              </a:rPr>
              <a:t>Ideally, service in one of the required areas should be documented on the DD-214, including the award of campaign ribbons.</a:t>
            </a:r>
          </a:p>
          <a:p>
            <a:endParaRPr lang="en-US" altLang="en-US" sz="12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If not, service in the required areas will have to be established through other evidence, such as official personnel records.</a:t>
            </a:r>
          </a:p>
          <a:p>
            <a:endParaRPr lang="en-US" altLang="en-US" sz="1200" dirty="0">
              <a:latin typeface="Arial" panose="020B0604020202020204" pitchFamily="34" charset="0"/>
              <a:cs typeface="Arial" panose="020B0604020202020204" pitchFamily="34" charset="0"/>
            </a:endParaRPr>
          </a:p>
          <a:p>
            <a:r>
              <a:rPr lang="en-US" altLang="en-US" sz="2800" dirty="0">
                <a:latin typeface="Arial" panose="020B0604020202020204" pitchFamily="34" charset="0"/>
                <a:cs typeface="Arial" panose="020B0604020202020204" pitchFamily="34" charset="0"/>
              </a:rPr>
              <a:t>Also consider using unit records that show the veteran was part of a deployed unit.</a:t>
            </a:r>
          </a:p>
        </p:txBody>
      </p:sp>
    </p:spTree>
    <p:extLst>
      <p:ext uri="{BB962C8B-B14F-4D97-AF65-F5344CB8AC3E}">
        <p14:creationId xmlns:p14="http://schemas.microsoft.com/office/powerpoint/2010/main" val="3385615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68CB8A-B5F0-1A78-EED2-4C228C4750A3}"/>
              </a:ext>
            </a:extLst>
          </p:cNvPr>
          <p:cNvSpPr>
            <a:spLocks noGrp="1"/>
          </p:cNvSpPr>
          <p:nvPr>
            <p:ph type="title"/>
          </p:nvPr>
        </p:nvSpPr>
        <p:spPr/>
        <p:txBody>
          <a:bodyPr/>
          <a:lstStyle/>
          <a:p>
            <a:endParaRPr lang="en-US" dirty="0"/>
          </a:p>
        </p:txBody>
      </p:sp>
      <p:sp>
        <p:nvSpPr>
          <p:cNvPr id="2" name="Slide Number Placeholder 1">
            <a:extLst>
              <a:ext uri="{FF2B5EF4-FFF2-40B4-BE49-F238E27FC236}">
                <a16:creationId xmlns:a16="http://schemas.microsoft.com/office/drawing/2014/main" id="{C89E3A5E-827E-0F87-158D-9A94022B735B}"/>
              </a:ext>
            </a:extLst>
          </p:cNvPr>
          <p:cNvSpPr>
            <a:spLocks noGrp="1"/>
          </p:cNvSpPr>
          <p:nvPr>
            <p:ph type="sldNum" sz="quarter" idx="12"/>
          </p:nvPr>
        </p:nvSpPr>
        <p:spPr/>
        <p:txBody>
          <a:bodyPr/>
          <a:lstStyle/>
          <a:p>
            <a:fld id="{60B18D57-13A5-4968-950D-8FEF41FA4399}" type="slidenum">
              <a:rPr lang="en-US" smtClean="0"/>
              <a:t>9</a:t>
            </a:fld>
            <a:endParaRPr lang="en-US" dirty="0"/>
          </a:p>
        </p:txBody>
      </p:sp>
      <p:sp>
        <p:nvSpPr>
          <p:cNvPr id="5" name="Content Placeholder 2">
            <a:extLst>
              <a:ext uri="{FF2B5EF4-FFF2-40B4-BE49-F238E27FC236}">
                <a16:creationId xmlns:a16="http://schemas.microsoft.com/office/drawing/2014/main" id="{C5542E42-812B-3B89-0F11-D0D11B5870A0}"/>
              </a:ext>
            </a:extLst>
          </p:cNvPr>
          <p:cNvSpPr txBox="1">
            <a:spLocks/>
          </p:cNvSpPr>
          <p:nvPr/>
        </p:nvSpPr>
        <p:spPr>
          <a:xfrm>
            <a:off x="1981200" y="1774826"/>
            <a:ext cx="8229600" cy="4625975"/>
          </a:xfrm>
          <a:prstGeom prst="rect">
            <a:avLst/>
          </a:prstGeom>
        </p:spPr>
        <p:txBody>
          <a:bodyPr/>
          <a:lstStyle>
            <a:lvl1pPr marL="438150" indent="-319088" algn="l" rtl="0" fontAlgn="base">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en-US" dirty="0">
                <a:latin typeface="Arial" panose="020B0604020202020204" pitchFamily="34" charset="0"/>
                <a:cs typeface="Arial" panose="020B0604020202020204" pitchFamily="34" charset="0"/>
              </a:rPr>
              <a:t>To qualify for Compensation, the veteran is not required to specify nor document that he/she was exposed to any of the hazards.</a:t>
            </a:r>
          </a:p>
          <a:p>
            <a:endParaRPr lang="en-US" altLang="en-US" sz="12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If the veteran was in the areas identified in 38 CFR 3.317, they meet the threshold for consideration.</a:t>
            </a:r>
          </a:p>
          <a:p>
            <a:endParaRPr lang="en-US" altLang="en-US" dirty="0"/>
          </a:p>
        </p:txBody>
      </p:sp>
    </p:spTree>
    <p:extLst>
      <p:ext uri="{BB962C8B-B14F-4D97-AF65-F5344CB8AC3E}">
        <p14:creationId xmlns:p14="http://schemas.microsoft.com/office/powerpoint/2010/main" val="10545324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316</TotalTime>
  <Words>3927</Words>
  <Application>Microsoft Office PowerPoint</Application>
  <PresentationFormat>Widescreen</PresentationFormat>
  <Paragraphs>457</Paragraphs>
  <Slides>61</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61</vt:i4>
      </vt:variant>
    </vt:vector>
  </HeadingPairs>
  <TitlesOfParts>
    <vt:vector size="70" baseType="lpstr">
      <vt:lpstr>Arial</vt:lpstr>
      <vt:lpstr>Calibri</vt:lpstr>
      <vt:lpstr>Calibri Light</vt:lpstr>
      <vt:lpstr>Times New Roman</vt:lpstr>
      <vt:lpstr>Wingdings</vt:lpstr>
      <vt:lpstr>Wingdings 2</vt:lpstr>
      <vt:lpstr>Custom Design</vt:lpstr>
      <vt:lpstr>Office 2013 - 2022 Theme</vt:lpstr>
      <vt:lpstr>1_Office 2013 - 2022 Theme</vt:lpstr>
      <vt:lpstr>PowerPoint Presentation</vt:lpstr>
      <vt:lpstr>Chart of Periods and Presumptives</vt:lpstr>
      <vt:lpstr>VA Registries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November 2, 1994</vt:lpstr>
      <vt:lpstr>PowerPoint Presentation</vt:lpstr>
      <vt:lpstr>1998</vt:lpstr>
      <vt:lpstr>December 27, 2001</vt:lpstr>
      <vt:lpstr>March 1, 2002</vt:lpstr>
      <vt:lpstr>PowerPoint Presentation</vt:lpstr>
      <vt:lpstr>PowerPoint Presentation</vt:lpstr>
      <vt:lpstr>March 2010</vt:lpstr>
      <vt:lpstr>PowerPoint Presentation</vt:lpstr>
      <vt:lpstr>PowerPoint Presentation</vt:lpstr>
      <vt:lpstr>July 15, 2011</vt:lpstr>
      <vt:lpstr>February 2012</vt:lpstr>
      <vt:lpstr>PowerPoint Presentation</vt:lpstr>
      <vt:lpstr>PowerPoint Presentation</vt:lpstr>
      <vt:lpstr>PowerPoint Presentation</vt:lpstr>
      <vt:lpstr>VA Airborne Hazards and Open Burn Pit  August 5, 2021</vt:lpstr>
      <vt:lpstr>VA Airborne Hazards and Open Burn Pit </vt:lpstr>
      <vt:lpstr>Locations of Burn Pits</vt:lpstr>
      <vt:lpstr>Particulate Matter</vt:lpstr>
      <vt:lpstr>Particulate Matter (continued)</vt:lpstr>
      <vt:lpstr>Particulate Matter (continued)</vt:lpstr>
      <vt:lpstr>Particulate Matter (continued)</vt:lpstr>
      <vt:lpstr>Particulate Matter (continued)</vt:lpstr>
      <vt:lpstr>Presumptive Conditions Based on Particulate Matter Exposure</vt:lpstr>
      <vt:lpstr>PowerPoint Presentation</vt:lpstr>
      <vt:lpstr>August 10, 2022</vt:lpstr>
      <vt:lpstr>The PACT Act Presumptive Areas</vt:lpstr>
      <vt:lpstr>The PACT Act Presumptive Areas</vt:lpstr>
      <vt:lpstr>Development for PACT Act Claims</vt:lpstr>
      <vt:lpstr>Individual longitudinal Exposure Record (ILER)</vt:lpstr>
      <vt:lpstr>Individual longitudinal Exposure Record (ILER)</vt:lpstr>
      <vt:lpstr>Individual longitudinal Exposure Record (ILER)</vt:lpstr>
      <vt:lpstr>Toxic Exposure Risk Activity</vt:lpstr>
      <vt:lpstr>Toxic Exposure</vt:lpstr>
      <vt:lpstr>TERA Exception Job Aid</vt:lpstr>
      <vt:lpstr>TERA Exception Job Aid (continued)</vt:lpstr>
      <vt:lpstr>PowerPoint Presentation</vt:lpstr>
      <vt:lpstr>PowerPoint Presentation</vt:lpstr>
      <vt:lpstr>TERA Exception Job Aid – Malignant conditions (Cancers)</vt:lpstr>
      <vt:lpstr>TERA Exception Job Aid – Malignant conditions (Cancers) continued</vt:lpstr>
      <vt:lpstr>TERA Exception Non-Malignant Conditions</vt:lpstr>
      <vt:lpstr>TERA Exception Non-Malignant Conditions (continued)</vt:lpstr>
      <vt:lpstr>The PACT Act Presumptive conditions                  Gulf War and Post 9/11 Veterans</vt:lpstr>
      <vt:lpstr>Additional PACT Act Guidance</vt:lpstr>
      <vt:lpstr>June 2024</vt:lpstr>
      <vt:lpstr>Effective Dates</vt:lpstr>
      <vt:lpstr>Differences between Gulf War and Pact Act Claims</vt:lpstr>
      <vt:lpstr>References</vt:lpstr>
      <vt:lpstr>References (continued)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Keith Garrison</cp:lastModifiedBy>
  <cp:revision>119</cp:revision>
  <dcterms:created xsi:type="dcterms:W3CDTF">2018-09-13T15:53:27Z</dcterms:created>
  <dcterms:modified xsi:type="dcterms:W3CDTF">2024-09-11T18:37:10Z</dcterms:modified>
</cp:coreProperties>
</file>