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21" r:id="rId4"/>
    <p:sldMasterId id="2147483743" r:id="rId5"/>
    <p:sldMasterId id="2147483747" r:id="rId6"/>
    <p:sldMasterId id="2147483751" r:id="rId7"/>
    <p:sldMasterId id="2147483758" r:id="rId8"/>
    <p:sldMasterId id="2147483762" r:id="rId9"/>
    <p:sldMasterId id="2147483769" r:id="rId10"/>
  </p:sldMasterIdLst>
  <p:notesMasterIdLst>
    <p:notesMasterId r:id="rId60"/>
  </p:notesMasterIdLst>
  <p:handoutMasterIdLst>
    <p:handoutMasterId r:id="rId61"/>
  </p:handoutMasterIdLst>
  <p:sldIdLst>
    <p:sldId id="256" r:id="rId11"/>
    <p:sldId id="272" r:id="rId12"/>
    <p:sldId id="398" r:id="rId13"/>
    <p:sldId id="548" r:id="rId14"/>
    <p:sldId id="549" r:id="rId15"/>
    <p:sldId id="550" r:id="rId16"/>
    <p:sldId id="551" r:id="rId17"/>
    <p:sldId id="577" r:id="rId18"/>
    <p:sldId id="576" r:id="rId19"/>
    <p:sldId id="554" r:id="rId20"/>
    <p:sldId id="555" r:id="rId21"/>
    <p:sldId id="437" r:id="rId22"/>
    <p:sldId id="546" r:id="rId23"/>
    <p:sldId id="552" r:id="rId24"/>
    <p:sldId id="558" r:id="rId25"/>
    <p:sldId id="559" r:id="rId26"/>
    <p:sldId id="556" r:id="rId27"/>
    <p:sldId id="557" r:id="rId28"/>
    <p:sldId id="457" r:id="rId29"/>
    <p:sldId id="458" r:id="rId30"/>
    <p:sldId id="460" r:id="rId31"/>
    <p:sldId id="561" r:id="rId32"/>
    <p:sldId id="562" r:id="rId33"/>
    <p:sldId id="560" r:id="rId34"/>
    <p:sldId id="563" r:id="rId35"/>
    <p:sldId id="564" r:id="rId36"/>
    <p:sldId id="565" r:id="rId37"/>
    <p:sldId id="567" r:id="rId38"/>
    <p:sldId id="568" r:id="rId39"/>
    <p:sldId id="570" r:id="rId40"/>
    <p:sldId id="575" r:id="rId41"/>
    <p:sldId id="572" r:id="rId42"/>
    <p:sldId id="505" r:id="rId43"/>
    <p:sldId id="506" r:id="rId44"/>
    <p:sldId id="399" r:id="rId45"/>
    <p:sldId id="507" r:id="rId46"/>
    <p:sldId id="508" r:id="rId47"/>
    <p:sldId id="509" r:id="rId48"/>
    <p:sldId id="510" r:id="rId49"/>
    <p:sldId id="511" r:id="rId50"/>
    <p:sldId id="513" r:id="rId51"/>
    <p:sldId id="515" r:id="rId52"/>
    <p:sldId id="514" r:id="rId53"/>
    <p:sldId id="516" r:id="rId54"/>
    <p:sldId id="517" r:id="rId55"/>
    <p:sldId id="519" r:id="rId56"/>
    <p:sldId id="525" r:id="rId57"/>
    <p:sldId id="579" r:id="rId58"/>
    <p:sldId id="578" r:id="rId5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3979" autoAdjust="0"/>
  </p:normalViewPr>
  <p:slideViewPr>
    <p:cSldViewPr snapToGrid="0">
      <p:cViewPr varScale="1">
        <p:scale>
          <a:sx n="117" d="100"/>
          <a:sy n="117" d="100"/>
        </p:scale>
        <p:origin x="246" y="102"/>
      </p:cViewPr>
      <p:guideLst>
        <p:guide orient="horz" pos="2160"/>
        <p:guide pos="3816"/>
      </p:guideLst>
    </p:cSldViewPr>
  </p:slideViewPr>
  <p:notesTextViewPr>
    <p:cViewPr>
      <p:scale>
        <a:sx n="1" d="1"/>
        <a:sy n="1" d="1"/>
      </p:scale>
      <p:origin x="0" y="0"/>
    </p:cViewPr>
  </p:notesText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latin typeface="Times New Roman" panose="02020603050405020304" pitchFamily="18" charset="0"/>
              </a:rPr>
              <a:t>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latin typeface="Times New Roman" panose="02020603050405020304" pitchFamily="18" charset="0"/>
              </a:rPr>
              <a:t>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19:17:32.82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7T19:17:33.77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Times New Roman" panose="02020603050405020304" pitchFamily="18" charset="0"/>
              </a:defRPr>
            </a:lvl1pPr>
          </a:lstStyle>
          <a:p>
            <a:fld id="{4CCB3563-B21F-4472-A953-CA98BFE318F2}" type="datetimeFigureOut">
              <a:rPr lang="en-US" smtClean="0"/>
              <a:pPr/>
              <a:t>9/16/2024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Times New Roman" panose="02020603050405020304" pitchFamily="18"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45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6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72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85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075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52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95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74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08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83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2</a:t>
            </a:fld>
            <a:endParaRPr lang="en-US" dirty="0"/>
          </a:p>
        </p:txBody>
      </p:sp>
    </p:spTree>
    <p:extLst>
      <p:ext uri="{BB962C8B-B14F-4D97-AF65-F5344CB8AC3E}">
        <p14:creationId xmlns:p14="http://schemas.microsoft.com/office/powerpoint/2010/main" val="27694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747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98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384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408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04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536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573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32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80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70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1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15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468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98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923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837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025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852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348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693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63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162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104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596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FIGLIOLI-Undiagnosed Illnes 38 CFR 3.317</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2E6A5-04CB-4693-8615-B0DE006041F8}"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823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97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612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07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633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38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9/16/2024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pPr>
              <a:defRPr/>
            </a:pPr>
            <a:fld id="{E2FB73DA-5FDE-45B5-BAA4-C61223CC44F6}"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550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072174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8446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331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65194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58275F71-03D8-4E4B-9D1C-D9F8B6AB7123}" type="datetime1">
              <a:rPr lang="en-US" smtClean="0">
                <a:solidFill>
                  <a:prstClr val="black"/>
                </a:solidFill>
              </a:rPr>
              <a:pPr>
                <a:defRPr/>
              </a:pPr>
              <a:t>9/16/2024</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675AD29-2591-4391-8D28-DD298FB87CE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30329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220262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2116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2708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49033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295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3322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6433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3887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22185122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54845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639702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18708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858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67388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75151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3708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61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11807"/>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75158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22D809A6-B977-45CA-BC64-77C86AC76C02}" type="datetime1">
              <a:rPr lang="en-US" smtClean="0"/>
              <a:pPr>
                <a:defRPr/>
              </a:pPr>
              <a:t>9/16/2024</a:t>
            </a:fld>
            <a:endParaRPr lang="en-US" dirty="0"/>
          </a:p>
        </p:txBody>
      </p:sp>
      <p:sp>
        <p:nvSpPr>
          <p:cNvPr id="3" name="Footer Placeholder 4"/>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241117883"/>
      </p:ext>
    </p:extLst>
  </p:cSld>
  <p:clrMap bg1="lt1" tx1="dk1" bg2="lt2" tx2="dk2" accent1="accent1" accent2="accent2" accent3="accent3" accent4="accent4" accent5="accent5" accent6="accent6" hlink="hlink" folHlink="folHlink"/>
  <p:sldLayoutIdLst>
    <p:sldLayoutId id="2147483770" r:id="rId1"/>
    <p:sldLayoutId id="214748377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9/16/2024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F63A3B-78C7-47BE-AE5E-E10140E04643}"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9/16/2024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580571185"/>
      </p:ext>
    </p:extLst>
  </p:cSld>
  <p:clrMap bg1="lt1" tx1="dk1" bg2="lt2" tx2="dk2" accent1="accent1" accent2="accent2" accent3="accent3" accent4="accent4" accent5="accent5" accent6="accent6" hlink="hlink" folHlink="folHlink"/>
  <p:sldLayoutIdLst>
    <p:sldLayoutId id="2147483744"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409276576"/>
      </p:ext>
    </p:extLst>
  </p:cSld>
  <p:clrMap bg1="lt1" tx1="dk1" bg2="lt2" tx2="dk2" accent1="accent1" accent2="accent2" accent3="accent3" accent4="accent4" accent5="accent5" accent6="accent6" hlink="hlink" folHlink="folHlink"/>
  <p:sldLayoutIdLst>
    <p:sldLayoutId id="2147483748"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726802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179558717"/>
      </p:ext>
    </p:extLst>
  </p:cSld>
  <p:clrMap bg1="lt1" tx1="dk1" bg2="lt2" tx2="dk2" accent1="accent1" accent2="accent2" accent3="accent3" accent4="accent4" accent5="accent5" accent6="accent6" hlink="hlink" folHlink="folHlink"/>
  <p:sldLayoutIdLst>
    <p:sldLayoutId id="2147483759" r:id="rId1"/>
    <p:sldLayoutId id="21474837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2493203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0.xml"/><Relationship Id="rId6" Type="http://schemas.openxmlformats.org/officeDocument/2006/relationships/customXml" Target="../ink/ink2.xml"/><Relationship Id="rId5" Type="http://schemas.openxmlformats.org/officeDocument/2006/relationships/image" Target="../media/image55.png"/><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9807" y="2221713"/>
            <a:ext cx="7498801" cy="2123658"/>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TVB Claims Management System</a:t>
            </a:r>
          </a:p>
          <a:p>
            <a:pPr algn="ctr"/>
            <a:r>
              <a:rPr lang="en-US" sz="4400" b="1" dirty="0">
                <a:latin typeface="Times New Roman" panose="02020603050405020304" pitchFamily="18" charset="0"/>
                <a:cs typeface="Times New Roman" panose="02020603050405020304" pitchFamily="18" charset="0"/>
              </a:rPr>
              <a:t>September 2024</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69370"/>
            <a:ext cx="5943874" cy="422616"/>
          </a:xfrm>
        </p:spPr>
        <p:txBody>
          <a:bodyPr>
            <a:normAutofit fontScale="90000"/>
          </a:bodyPr>
          <a:lstStyle/>
          <a:p>
            <a:r>
              <a:rPr lang="en-US" sz="4000" b="1" dirty="0">
                <a:latin typeface="Times New Roman" panose="02020603050405020304" pitchFamily="18" charset="0"/>
                <a:cs typeface="Times New Roman" panose="02020603050405020304" pitchFamily="18" charset="0"/>
              </a:rPr>
              <a:t>Submitting a Claim to VA</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rotWithShape="1">
          <a:blip r:embed="rId3"/>
          <a:srcRect r="26817"/>
          <a:stretch/>
        </p:blipFill>
        <p:spPr>
          <a:xfrm>
            <a:off x="5351477" y="1435285"/>
            <a:ext cx="6225699" cy="4780122"/>
          </a:xfrm>
          <a:prstGeom prst="rect">
            <a:avLst/>
          </a:prstGeom>
        </p:spPr>
      </p:pic>
      <p:sp>
        <p:nvSpPr>
          <p:cNvPr id="10" name="TextBox 9">
            <a:extLst>
              <a:ext uri="{FF2B5EF4-FFF2-40B4-BE49-F238E27FC236}">
                <a16:creationId xmlns:a16="http://schemas.microsoft.com/office/drawing/2014/main" id="{83F9AF69-FF18-183B-83A1-5532170231F7}"/>
              </a:ext>
            </a:extLst>
          </p:cNvPr>
          <p:cNvSpPr txBox="1"/>
          <p:nvPr/>
        </p:nvSpPr>
        <p:spPr>
          <a:xfrm>
            <a:off x="333033" y="1586331"/>
            <a:ext cx="488009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t>
            </a:r>
            <a:r>
              <a:rPr lang="en-US" sz="3600" dirty="0">
                <a:solidFill>
                  <a:prstClr val="black"/>
                </a:solidFill>
                <a:latin typeface="Times New Roman" panose="02020603050405020304" pitchFamily="18" charset="0"/>
                <a:cs typeface="Times New Roman" panose="02020603050405020304" pitchFamily="18" charset="0"/>
              </a:rPr>
              <a:t>begin the process of subbing a claim through TVB</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click the New Claim Tile which will take users to the Claim Tab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C25FE52-913E-3226-CAAA-BD65E61B1F6B}"/>
              </a:ext>
            </a:extLst>
          </p:cNvPr>
          <p:cNvSpPr/>
          <p:nvPr/>
        </p:nvSpPr>
        <p:spPr>
          <a:xfrm>
            <a:off x="10447283" y="2364828"/>
            <a:ext cx="1129893" cy="1064172"/>
          </a:xfrm>
          <a:prstGeom prst="rect">
            <a:avLst/>
          </a:prstGeom>
          <a:noFill/>
          <a:ln w="13652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3712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09556"/>
            <a:ext cx="5927271" cy="553245"/>
          </a:xfrm>
        </p:spPr>
        <p:txBody>
          <a:bodyPr>
            <a:normAutofit fontScale="90000"/>
          </a:bodyPr>
          <a:lstStyle/>
          <a:p>
            <a:r>
              <a:rPr lang="en-US" sz="4000" b="1" dirty="0">
                <a:latin typeface="Times New Roman" panose="02020603050405020304" pitchFamily="18" charset="0"/>
                <a:cs typeface="Times New Roman" panose="02020603050405020304" pitchFamily="18" charset="0"/>
              </a:rPr>
              <a:t>Submitting a claim to VA</a:t>
            </a:r>
            <a:endParaRPr lang="en-US" sz="40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9AFB5F57-8EE6-E369-37DE-D56AD5890599}"/>
              </a:ext>
            </a:extLst>
          </p:cNvPr>
          <p:cNvSpPr>
            <a:spLocks noGrp="1"/>
          </p:cNvSpPr>
          <p:nvPr>
            <p:ph idx="1"/>
          </p:nvPr>
        </p:nvSpPr>
        <p:spPr>
          <a:xfrm>
            <a:off x="838200" y="986179"/>
            <a:ext cx="10515600" cy="4351338"/>
          </a:xfrm>
        </p:spPr>
        <p:txBody>
          <a:bodyPr/>
          <a:lstStyle/>
          <a:p>
            <a:pPr marL="0" indent="0">
              <a:buNone/>
            </a:pPr>
            <a:endParaRPr lang="en-US" dirty="0">
              <a:cs typeface="Times New Roman" panose="02020603050405020304" pitchFamily="18" charset="0"/>
            </a:endParaRPr>
          </a:p>
          <a:p>
            <a:pPr marL="0" indent="0" algn="ctr">
              <a:buNone/>
            </a:pPr>
            <a:endParaRPr lang="en-US" sz="3000" dirty="0">
              <a:cs typeface="Times New Roman" panose="02020603050405020304" pitchFamily="18" charset="0"/>
            </a:endParaRPr>
          </a:p>
          <a:p>
            <a:pPr marL="0" indent="0" algn="ctr">
              <a:buNone/>
            </a:pPr>
            <a:endParaRPr lang="en-US" sz="3000" dirty="0">
              <a:cs typeface="Times New Roman" panose="02020603050405020304" pitchFamily="18" charset="0"/>
            </a:endParaRPr>
          </a:p>
          <a:p>
            <a:pPr marL="0" indent="0" algn="ctr">
              <a:buNone/>
            </a:pPr>
            <a:r>
              <a:rPr lang="en-US" sz="3000" dirty="0">
                <a:cs typeface="Times New Roman" panose="02020603050405020304" pitchFamily="18" charset="0"/>
              </a:rPr>
              <a:t>**Please note the word </a:t>
            </a:r>
            <a:r>
              <a:rPr lang="en-US" sz="3000" b="1" dirty="0">
                <a:cs typeface="Times New Roman" panose="02020603050405020304" pitchFamily="18" charset="0"/>
              </a:rPr>
              <a:t>“Claim” </a:t>
            </a:r>
            <a:r>
              <a:rPr lang="en-US" sz="3000" dirty="0">
                <a:cs typeface="Times New Roman" panose="02020603050405020304" pitchFamily="18" charset="0"/>
              </a:rPr>
              <a:t>in TVB refers to any item being sent to VA through TVB including medical records or a 21-4138**</a:t>
            </a:r>
          </a:p>
        </p:txBody>
      </p:sp>
      <p:sp>
        <p:nvSpPr>
          <p:cNvPr id="2" name="Slide Number Placeholder 1">
            <a:extLst>
              <a:ext uri="{FF2B5EF4-FFF2-40B4-BE49-F238E27FC236}">
                <a16:creationId xmlns:a16="http://schemas.microsoft.com/office/drawing/2014/main" id="{13CD16CC-25BE-61BA-E697-2BA8DA24E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5683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54F39A1-754A-D3DF-6BF7-48E4E9C7CD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25808" y="1518145"/>
            <a:ext cx="5655832" cy="3309031"/>
          </a:xfrm>
        </p:spPr>
      </p:pic>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87727"/>
            <a:ext cx="5715000" cy="556113"/>
          </a:xfrm>
        </p:spPr>
        <p:txBody>
          <a:bodyPr>
            <a:normAutofit fontScale="90000"/>
          </a:bodyPr>
          <a:lstStyle/>
          <a:p>
            <a:r>
              <a:rPr lang="en-US" sz="4000" b="1" dirty="0">
                <a:latin typeface="Times New Roman" panose="02020603050405020304" pitchFamily="18" charset="0"/>
                <a:cs typeface="Times New Roman" panose="02020603050405020304" pitchFamily="18" charset="0"/>
              </a:rPr>
              <a:t>Submitting a claim to VA</a:t>
            </a:r>
            <a:endParaRPr lang="en-US" sz="4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C808DCF-9491-C7BC-CD4E-053F4219857A}"/>
              </a:ext>
            </a:extLst>
          </p:cNvPr>
          <p:cNvSpPr txBox="1"/>
          <p:nvPr/>
        </p:nvSpPr>
        <p:spPr>
          <a:xfrm>
            <a:off x="334535" y="1343818"/>
            <a:ext cx="5545269" cy="49398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Claim Tab Page users will need to select the correct choices from the required fields. TVB automatically populates to the most frequently options.</a:t>
            </a: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Type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Compensation, DIC, Education, NSC Pension </a:t>
            </a:r>
            <a:r>
              <a:rPr lang="en-US" sz="2400" dirty="0">
                <a:solidFill>
                  <a:prstClr val="black"/>
                </a:solidFill>
                <a:latin typeface="Times New Roman" panose="02020603050405020304" pitchFamily="18" charset="0"/>
                <a:cs typeface="Times New Roman" panose="02020603050405020304" pitchFamily="18" charset="0"/>
              </a:rPr>
              <a:t>etc.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Status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Active, HLR, ITF, Supplemental claim and Incomplete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Status Date: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the claim was generated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a:t>
            </a: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Saves the pages and allows users to advance</a:t>
            </a:r>
            <a:endPar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 name="Slide Number Placeholder 1">
            <a:extLst>
              <a:ext uri="{FF2B5EF4-FFF2-40B4-BE49-F238E27FC236}">
                <a16:creationId xmlns:a16="http://schemas.microsoft.com/office/drawing/2014/main" id="{0D44037C-3EC5-5009-AFE1-26BA9E66F2BC}"/>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89781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69369"/>
            <a:ext cx="4428038" cy="447109"/>
          </a:xfrm>
        </p:spPr>
        <p:txBody>
          <a:bodyPr>
            <a:normAutofit fontScale="90000"/>
          </a:bodyPr>
          <a:lstStyle/>
          <a:p>
            <a:r>
              <a:rPr lang="en-US" sz="4200" b="1" dirty="0">
                <a:latin typeface="Times New Roman" panose="02020603050405020304" pitchFamily="18" charset="0"/>
                <a:cs typeface="Times New Roman" panose="02020603050405020304" pitchFamily="18" charset="0"/>
              </a:rPr>
              <a:t>Claim Status </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49" y="1613118"/>
            <a:ext cx="6995919" cy="63401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default setting for Claim Status is Active but be sure to select the correct choice for the claim being sent to 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Active: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21-526EZ, 686C, 21P-530, 10-10EZ,    21P-527EZ, 21P-534EZ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Higher Level Review: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20-0996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Intent to File: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21-0966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Supplemental Claim: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20-0995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Incomplete claim: </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21-22 and any other documents or supporting forms submitted to VA</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269" y="1614170"/>
            <a:ext cx="4362451" cy="3335281"/>
          </a:xfrm>
          <a:prstGeom prst="rect">
            <a:avLst/>
          </a:prstGeom>
        </p:spPr>
      </p:pic>
    </p:spTree>
    <p:extLst>
      <p:ext uri="{BB962C8B-B14F-4D97-AF65-F5344CB8AC3E}">
        <p14:creationId xmlns:p14="http://schemas.microsoft.com/office/powerpoint/2010/main" val="1386959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84872"/>
            <a:ext cx="6297660" cy="456176"/>
          </a:xfrm>
        </p:spPr>
        <p:txBody>
          <a:bodyPr>
            <a:normAutofit fontScale="90000"/>
          </a:bodyPr>
          <a:lstStyle/>
          <a:p>
            <a:r>
              <a:rPr lang="en-US" sz="4000" b="1" dirty="0">
                <a:latin typeface="Times New Roman" panose="02020603050405020304" pitchFamily="18" charset="0"/>
                <a:cs typeface="Times New Roman" panose="02020603050405020304" pitchFamily="18" charset="0"/>
              </a:rPr>
              <a:t>The Claim Home Screen</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a:blip r:embed="rId3">
            <a:extLst>
              <a:ext uri="{28A0092B-C50C-407E-A947-70E740481C1C}">
                <a14:useLocalDpi xmlns:a14="http://schemas.microsoft.com/office/drawing/2010/main" val="0"/>
              </a:ext>
            </a:extLst>
          </a:blip>
          <a:srcRect t="1414" b="1414"/>
          <a:stretch/>
        </p:blipFill>
        <p:spPr>
          <a:xfrm>
            <a:off x="5351477" y="1603447"/>
            <a:ext cx="6225699" cy="4780122"/>
          </a:xfrm>
          <a:prstGeom prst="rect">
            <a:avLst/>
          </a:prstGeom>
        </p:spPr>
      </p:pic>
      <p:sp>
        <p:nvSpPr>
          <p:cNvPr id="10" name="TextBox 9">
            <a:extLst>
              <a:ext uri="{FF2B5EF4-FFF2-40B4-BE49-F238E27FC236}">
                <a16:creationId xmlns:a16="http://schemas.microsoft.com/office/drawing/2014/main" id="{83F9AF69-FF18-183B-83A1-5532170231F7}"/>
              </a:ext>
            </a:extLst>
          </p:cNvPr>
          <p:cNvSpPr txBox="1"/>
          <p:nvPr/>
        </p:nvSpPr>
        <p:spPr>
          <a:xfrm>
            <a:off x="627321" y="1765005"/>
            <a:ext cx="441251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a Claim has been created the first page shown is the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Home Screen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This page contains tiles to various pages within the Claim folder. </a:t>
            </a:r>
          </a:p>
        </p:txBody>
      </p:sp>
    </p:spTree>
    <p:extLst>
      <p:ext uri="{BB962C8B-B14F-4D97-AF65-F5344CB8AC3E}">
        <p14:creationId xmlns:p14="http://schemas.microsoft.com/office/powerpoint/2010/main" val="142517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04056"/>
            <a:ext cx="4607653" cy="528752"/>
          </a:xfrm>
        </p:spPr>
        <p:txBody>
          <a:bodyPr>
            <a:normAutofit fontScale="90000"/>
          </a:bodyPr>
          <a:lstStyle/>
          <a:p>
            <a:r>
              <a:rPr lang="en-US" sz="4000" b="1" dirty="0">
                <a:latin typeface="Times New Roman" panose="02020603050405020304" pitchFamily="18" charset="0"/>
                <a:cs typeface="Times New Roman" panose="02020603050405020304" pitchFamily="18" charset="0"/>
              </a:rPr>
              <a:t>Generating A Form</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a:blip r:embed="rId3">
            <a:extLst>
              <a:ext uri="{28A0092B-C50C-407E-A947-70E740481C1C}">
                <a14:useLocalDpi xmlns:a14="http://schemas.microsoft.com/office/drawing/2010/main" val="0"/>
              </a:ext>
            </a:extLst>
          </a:blip>
          <a:srcRect t="1414" b="1414"/>
          <a:stretch/>
        </p:blipFill>
        <p:spPr>
          <a:xfrm>
            <a:off x="5351477" y="1603447"/>
            <a:ext cx="6225699" cy="4780122"/>
          </a:xfrm>
          <a:prstGeom prst="rect">
            <a:avLst/>
          </a:prstGeom>
        </p:spPr>
      </p:pic>
      <p:sp>
        <p:nvSpPr>
          <p:cNvPr id="10" name="TextBox 9">
            <a:extLst>
              <a:ext uri="{FF2B5EF4-FFF2-40B4-BE49-F238E27FC236}">
                <a16:creationId xmlns:a16="http://schemas.microsoft.com/office/drawing/2014/main" id="{83F9AF69-FF18-183B-83A1-5532170231F7}"/>
              </a:ext>
            </a:extLst>
          </p:cNvPr>
          <p:cNvSpPr txBox="1"/>
          <p:nvPr/>
        </p:nvSpPr>
        <p:spPr>
          <a:xfrm>
            <a:off x="499730" y="1607351"/>
            <a:ext cx="476338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Depending on the type of claim selected, (Compensation, DIC, Education) The Claim Home Screen will populate with the four most frequently  used forms associated with that claim type. </a:t>
            </a:r>
          </a:p>
        </p:txBody>
      </p:sp>
      <p:sp>
        <p:nvSpPr>
          <p:cNvPr id="5" name="Rectangle 4">
            <a:extLst>
              <a:ext uri="{FF2B5EF4-FFF2-40B4-BE49-F238E27FC236}">
                <a16:creationId xmlns:a16="http://schemas.microsoft.com/office/drawing/2014/main" id="{D06D29D6-1515-2528-7554-E9FE1335DBC2}"/>
              </a:ext>
            </a:extLst>
          </p:cNvPr>
          <p:cNvSpPr/>
          <p:nvPr/>
        </p:nvSpPr>
        <p:spPr>
          <a:xfrm>
            <a:off x="6062146" y="5179769"/>
            <a:ext cx="1127234" cy="1030014"/>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AD8D943-92FD-D1B6-A602-464F457EFAF5}"/>
              </a:ext>
            </a:extLst>
          </p:cNvPr>
          <p:cNvSpPr/>
          <p:nvPr/>
        </p:nvSpPr>
        <p:spPr>
          <a:xfrm>
            <a:off x="10240748" y="5137240"/>
            <a:ext cx="1127234" cy="1030014"/>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64073BA-DF11-3D25-088D-70BE5529E66C}"/>
              </a:ext>
            </a:extLst>
          </p:cNvPr>
          <p:cNvSpPr/>
          <p:nvPr/>
        </p:nvSpPr>
        <p:spPr>
          <a:xfrm>
            <a:off x="8858505" y="5147870"/>
            <a:ext cx="1127234" cy="1030014"/>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5CB4C37-5677-D1CF-802C-13E10B657610}"/>
              </a:ext>
            </a:extLst>
          </p:cNvPr>
          <p:cNvSpPr/>
          <p:nvPr/>
        </p:nvSpPr>
        <p:spPr>
          <a:xfrm>
            <a:off x="7465642" y="5158502"/>
            <a:ext cx="1127234" cy="1030014"/>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46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04056"/>
            <a:ext cx="4681131" cy="512424"/>
          </a:xfrm>
        </p:spPr>
        <p:txBody>
          <a:bodyPr>
            <a:normAutofit fontScale="90000"/>
          </a:bodyPr>
          <a:lstStyle/>
          <a:p>
            <a:r>
              <a:rPr lang="en-US" sz="4000" b="1" dirty="0">
                <a:latin typeface="Times New Roman" panose="02020603050405020304" pitchFamily="18" charset="0"/>
                <a:cs typeface="Times New Roman" panose="02020603050405020304" pitchFamily="18" charset="0"/>
              </a:rPr>
              <a:t>Generating A Form</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a:blip r:embed="rId3">
            <a:extLst>
              <a:ext uri="{28A0092B-C50C-407E-A947-70E740481C1C}">
                <a14:useLocalDpi xmlns:a14="http://schemas.microsoft.com/office/drawing/2010/main" val="0"/>
              </a:ext>
            </a:extLst>
          </a:blip>
          <a:srcRect t="1414" b="1414"/>
          <a:stretch/>
        </p:blipFill>
        <p:spPr>
          <a:xfrm>
            <a:off x="5351477" y="1603447"/>
            <a:ext cx="6225699" cy="4780122"/>
          </a:xfrm>
          <a:prstGeom prst="rect">
            <a:avLst/>
          </a:prstGeom>
        </p:spPr>
      </p:pic>
      <p:sp>
        <p:nvSpPr>
          <p:cNvPr id="10" name="TextBox 9">
            <a:extLst>
              <a:ext uri="{FF2B5EF4-FFF2-40B4-BE49-F238E27FC236}">
                <a16:creationId xmlns:a16="http://schemas.microsoft.com/office/drawing/2014/main" id="{83F9AF69-FF18-183B-83A1-5532170231F7}"/>
              </a:ext>
            </a:extLst>
          </p:cNvPr>
          <p:cNvSpPr txBox="1"/>
          <p:nvPr/>
        </p:nvSpPr>
        <p:spPr>
          <a:xfrm>
            <a:off x="499730" y="1607351"/>
            <a:ext cx="476338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generate a form in TVB click on the Generate Form Tile form the Claim Home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Alternatively, users can select from one of the four populated forms</a:t>
            </a:r>
          </a:p>
        </p:txBody>
      </p:sp>
      <p:sp>
        <p:nvSpPr>
          <p:cNvPr id="3" name="Rectangle 2">
            <a:extLst>
              <a:ext uri="{FF2B5EF4-FFF2-40B4-BE49-F238E27FC236}">
                <a16:creationId xmlns:a16="http://schemas.microsoft.com/office/drawing/2014/main" id="{E70FDAA8-D7F8-87CB-0087-60D7B6C8DD81}"/>
              </a:ext>
            </a:extLst>
          </p:cNvPr>
          <p:cNvSpPr/>
          <p:nvPr/>
        </p:nvSpPr>
        <p:spPr>
          <a:xfrm>
            <a:off x="7483366" y="3825888"/>
            <a:ext cx="1127234" cy="1030014"/>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941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36713"/>
            <a:ext cx="5456738" cy="471602"/>
          </a:xfrm>
        </p:spPr>
        <p:txBody>
          <a:bodyPr>
            <a:normAutofit fontScale="90000"/>
          </a:bodyPr>
          <a:lstStyle/>
          <a:p>
            <a:r>
              <a:rPr lang="en-US" sz="4000" b="1" dirty="0">
                <a:latin typeface="Times New Roman" panose="02020603050405020304" pitchFamily="18" charset="0"/>
                <a:cs typeface="Times New Roman" panose="02020603050405020304" pitchFamily="18" charset="0"/>
              </a:rPr>
              <a:t>Generating a Form</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5C2CA757-D316-71F8-F7F2-6E83A2F01F3C}"/>
              </a:ext>
            </a:extLst>
          </p:cNvPr>
          <p:cNvPicPr>
            <a:picLocks noChangeAspect="1"/>
          </p:cNvPicPr>
          <p:nvPr/>
        </p:nvPicPr>
        <p:blipFill rotWithShape="1">
          <a:blip r:embed="rId3">
            <a:extLst>
              <a:ext uri="{28A0092B-C50C-407E-A947-70E740481C1C}">
                <a14:useLocalDpi xmlns:a14="http://schemas.microsoft.com/office/drawing/2010/main" val="0"/>
              </a:ext>
            </a:extLst>
          </a:blip>
          <a:srcRect r="26695" b="64649"/>
          <a:stretch/>
        </p:blipFill>
        <p:spPr>
          <a:xfrm>
            <a:off x="6995710" y="1605784"/>
            <a:ext cx="5056745" cy="3707201"/>
          </a:xfrm>
          <a:prstGeom prst="rect">
            <a:avLst/>
          </a:prstGeom>
        </p:spPr>
      </p:pic>
      <p:sp>
        <p:nvSpPr>
          <p:cNvPr id="6" name="TextBox 5">
            <a:extLst>
              <a:ext uri="{FF2B5EF4-FFF2-40B4-BE49-F238E27FC236}">
                <a16:creationId xmlns:a16="http://schemas.microsoft.com/office/drawing/2014/main" id="{5FFD86F9-DE30-F1F6-E8A6-9044C37CC161}"/>
              </a:ext>
            </a:extLst>
          </p:cNvPr>
          <p:cNvSpPr txBox="1"/>
          <p:nvPr/>
        </p:nvSpPr>
        <p:spPr>
          <a:xfrm>
            <a:off x="661012" y="1605784"/>
            <a:ext cx="516563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When a user hits the Generate Form Tile, a new screen appears with two required fields: Document Type and Document Name.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Document Type</a:t>
            </a:r>
            <a:r>
              <a:rPr lang="en-US" sz="2400" dirty="0">
                <a:solidFill>
                  <a:prstClr val="black"/>
                </a:solidFill>
                <a:latin typeface="Times New Roman" panose="02020603050405020304" pitchFamily="18" charset="0"/>
                <a:cs typeface="Times New Roman" panose="02020603050405020304" pitchFamily="18" charset="0"/>
              </a:rPr>
              <a:t>: Allows users to select the form by either clicking the drop-down window or by typing in the form name.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anose="02020603050405020304" pitchFamily="18" charset="0"/>
                <a:cs typeface="Times New Roman" panose="02020603050405020304" pitchFamily="18" charset="0"/>
              </a:rPr>
              <a:t>Document Name</a:t>
            </a:r>
            <a:r>
              <a:rPr lang="en-US" sz="2400" dirty="0">
                <a:solidFill>
                  <a:prstClr val="black"/>
                </a:solidFill>
                <a:latin typeface="Times New Roman" panose="02020603050405020304" pitchFamily="18" charset="0"/>
                <a:cs typeface="Times New Roman" panose="02020603050405020304" pitchFamily="18" charset="0"/>
              </a:rPr>
              <a:t>: Names the document being generated.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Once finished click </a:t>
            </a:r>
            <a:r>
              <a:rPr lang="en-US" sz="2400" b="1" dirty="0">
                <a:solidFill>
                  <a:prstClr val="black"/>
                </a:solidFill>
                <a:latin typeface="Times New Roman" panose="02020603050405020304" pitchFamily="18" charset="0"/>
                <a:cs typeface="Times New Roman" panose="02020603050405020304" pitchFamily="18" charset="0"/>
              </a:rPr>
              <a:t>Generate Form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A screenshot of a computer screen&#10;&#10;Description automatically generated">
            <a:extLst>
              <a:ext uri="{FF2B5EF4-FFF2-40B4-BE49-F238E27FC236}">
                <a16:creationId xmlns:a16="http://schemas.microsoft.com/office/drawing/2014/main" id="{5663685D-C6DF-861C-85EA-D4887F8C0FD0}"/>
              </a:ext>
            </a:extLst>
          </p:cNvPr>
          <p:cNvPicPr>
            <a:picLocks noChangeAspect="1"/>
          </p:cNvPicPr>
          <p:nvPr/>
        </p:nvPicPr>
        <p:blipFill rotWithShape="1">
          <a:blip r:embed="rId4">
            <a:extLst>
              <a:ext uri="{28A0092B-C50C-407E-A947-70E740481C1C}">
                <a14:useLocalDpi xmlns:a14="http://schemas.microsoft.com/office/drawing/2010/main" val="0"/>
              </a:ext>
            </a:extLst>
          </a:blip>
          <a:srcRect t="63070"/>
          <a:stretch/>
        </p:blipFill>
        <p:spPr>
          <a:xfrm>
            <a:off x="7017744" y="5288094"/>
            <a:ext cx="3898373" cy="767823"/>
          </a:xfrm>
          <a:prstGeom prst="rect">
            <a:avLst/>
          </a:prstGeom>
        </p:spPr>
      </p:pic>
    </p:spTree>
    <p:extLst>
      <p:ext uri="{BB962C8B-B14F-4D97-AF65-F5344CB8AC3E}">
        <p14:creationId xmlns:p14="http://schemas.microsoft.com/office/powerpoint/2010/main" val="48495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36713"/>
            <a:ext cx="5391424" cy="463438"/>
          </a:xfrm>
        </p:spPr>
        <p:txBody>
          <a:bodyPr>
            <a:normAutofit fontScale="90000"/>
          </a:bodyPr>
          <a:lstStyle/>
          <a:p>
            <a:r>
              <a:rPr lang="en-US" sz="4000" b="1" dirty="0">
                <a:latin typeface="Times New Roman" panose="02020603050405020304" pitchFamily="18" charset="0"/>
                <a:cs typeface="Times New Roman" panose="02020603050405020304" pitchFamily="18" charset="0"/>
              </a:rPr>
              <a:t>Editing The New Form</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10" name="TextBox 9">
            <a:extLst>
              <a:ext uri="{FF2B5EF4-FFF2-40B4-BE49-F238E27FC236}">
                <a16:creationId xmlns:a16="http://schemas.microsoft.com/office/drawing/2014/main" id="{83F9AF69-FF18-183B-83A1-5532170231F7}"/>
              </a:ext>
            </a:extLst>
          </p:cNvPr>
          <p:cNvSpPr txBox="1"/>
          <p:nvPr/>
        </p:nvSpPr>
        <p:spPr>
          <a:xfrm>
            <a:off x="616811" y="1607351"/>
            <a:ext cx="441251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the form is generated, it can be edited by hovering over the 3 vertical dots and clicking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Edit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A screenshot of a computer&#10;&#10;Description automatically generated">
            <a:extLst>
              <a:ext uri="{FF2B5EF4-FFF2-40B4-BE49-F238E27FC236}">
                <a16:creationId xmlns:a16="http://schemas.microsoft.com/office/drawing/2014/main" id="{13D1F53C-757B-FEE5-1917-9FC92F816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94" y="1471450"/>
            <a:ext cx="5586657" cy="5264588"/>
          </a:xfrm>
          <a:prstGeom prst="rect">
            <a:avLst/>
          </a:prstGeom>
        </p:spPr>
      </p:pic>
      <p:sp>
        <p:nvSpPr>
          <p:cNvPr id="3" name="Rectangle 2">
            <a:extLst>
              <a:ext uri="{FF2B5EF4-FFF2-40B4-BE49-F238E27FC236}">
                <a16:creationId xmlns:a16="http://schemas.microsoft.com/office/drawing/2014/main" id="{7C13FA6E-C25F-76F0-3A8C-1B8F63AEC673}"/>
              </a:ext>
            </a:extLst>
          </p:cNvPr>
          <p:cNvSpPr/>
          <p:nvPr/>
        </p:nvSpPr>
        <p:spPr>
          <a:xfrm>
            <a:off x="11195343" y="4506651"/>
            <a:ext cx="238539" cy="4373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31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95120"/>
            <a:ext cx="5380264" cy="512424"/>
          </a:xfrm>
        </p:spPr>
        <p:txBody>
          <a:bodyPr>
            <a:normAutofit fontScale="90000"/>
          </a:bodyPr>
          <a:lstStyle/>
          <a:p>
            <a:r>
              <a:rPr lang="en-US" sz="4000" b="1" dirty="0">
                <a:latin typeface="Times New Roman" panose="02020603050405020304" pitchFamily="18" charset="0"/>
                <a:cs typeface="Times New Roman" panose="02020603050405020304" pitchFamily="18" charset="0"/>
              </a:rPr>
              <a:t>Editing The New Form</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574159" y="1343818"/>
            <a:ext cx="11233528" cy="1325563"/>
          </a:xfrm>
        </p:spPr>
        <p:txBody>
          <a:bodyPr>
            <a:normAutofit fontScale="25000" lnSpcReduction="20000"/>
          </a:bodyPr>
          <a:lstStyle/>
          <a:p>
            <a:pPr marL="0" indent="0">
              <a:buNone/>
            </a:pPr>
            <a:r>
              <a:rPr lang="en-US" sz="14400" b="1" dirty="0">
                <a:cs typeface="Times New Roman" panose="02020603050405020304" pitchFamily="18" charset="0"/>
              </a:rPr>
              <a:t>At the bottom of the page you will see 4 symbols:</a:t>
            </a:r>
          </a:p>
          <a:p>
            <a:pPr marL="0" indent="0">
              <a:buNone/>
            </a:pPr>
            <a:endParaRPr lang="en-US" sz="800" dirty="0">
              <a:cs typeface="Times New Roman" panose="02020603050405020304" pitchFamily="18" charset="0"/>
            </a:endParaRPr>
          </a:p>
          <a:p>
            <a:pPr marL="0" indent="0">
              <a:buNone/>
            </a:pPr>
            <a:endParaRPr lang="en-US" sz="11200" dirty="0">
              <a:cs typeface="Times New Roman" panose="02020603050405020304" pitchFamily="18" charset="0"/>
            </a:endParaRPr>
          </a:p>
          <a:p>
            <a:pPr marL="0" indent="0">
              <a:buNone/>
            </a:pPr>
            <a:endParaRPr lang="en-US" sz="11200"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r>
              <a:rPr lang="en-US" sz="9600" b="1" dirty="0">
                <a:cs typeface="Times New Roman" panose="02020603050405020304" pitchFamily="18" charset="0"/>
              </a:rPr>
              <a:t>Add Signature	Add Barcode	Highlight	  Redact</a:t>
            </a:r>
          </a:p>
        </p:txBody>
      </p:sp>
      <p:pic>
        <p:nvPicPr>
          <p:cNvPr id="6" name="Picture 5" descr="Graphical user interface, text, application&#10;&#10;Description automatically generated">
            <a:extLst>
              <a:ext uri="{FF2B5EF4-FFF2-40B4-BE49-F238E27FC236}">
                <a16:creationId xmlns:a16="http://schemas.microsoft.com/office/drawing/2014/main" id="{4A100DE7-0FC8-5509-5B5E-707083D5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13" y="2645195"/>
            <a:ext cx="8418293" cy="3261473"/>
          </a:xfrm>
          <a:prstGeom prst="rect">
            <a:avLst/>
          </a:prstGeom>
        </p:spPr>
      </p:pic>
      <p:cxnSp>
        <p:nvCxnSpPr>
          <p:cNvPr id="8" name="Straight Arrow Connector 7">
            <a:extLst>
              <a:ext uri="{FF2B5EF4-FFF2-40B4-BE49-F238E27FC236}">
                <a16:creationId xmlns:a16="http://schemas.microsoft.com/office/drawing/2014/main" id="{CE8CFAE1-2C24-596F-E10B-A1D998C0EC1B}"/>
              </a:ext>
            </a:extLst>
          </p:cNvPr>
          <p:cNvCxnSpPr>
            <a:cxnSpLocks/>
          </p:cNvCxnSpPr>
          <p:nvPr/>
        </p:nvCxnSpPr>
        <p:spPr>
          <a:xfrm flipV="1">
            <a:off x="2074127" y="5138057"/>
            <a:ext cx="1527202" cy="1107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DF15529-510E-EAC1-336F-903BDFBD64E1}"/>
              </a:ext>
            </a:extLst>
          </p:cNvPr>
          <p:cNvCxnSpPr>
            <a:cxnSpLocks/>
          </p:cNvCxnSpPr>
          <p:nvPr/>
        </p:nvCxnSpPr>
        <p:spPr>
          <a:xfrm flipH="1" flipV="1">
            <a:off x="4323928" y="5247249"/>
            <a:ext cx="125409" cy="9988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15564BD-75EF-ECAB-B051-20F1B42CB304}"/>
              </a:ext>
            </a:extLst>
          </p:cNvPr>
          <p:cNvCxnSpPr>
            <a:cxnSpLocks/>
          </p:cNvCxnSpPr>
          <p:nvPr/>
        </p:nvCxnSpPr>
        <p:spPr>
          <a:xfrm flipH="1" flipV="1">
            <a:off x="5046528" y="5138057"/>
            <a:ext cx="1168742" cy="12892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2FD1D52-0EDA-BC8A-E613-7BA0DF7EFA38}"/>
              </a:ext>
            </a:extLst>
          </p:cNvPr>
          <p:cNvCxnSpPr>
            <a:cxnSpLocks/>
          </p:cNvCxnSpPr>
          <p:nvPr/>
        </p:nvCxnSpPr>
        <p:spPr>
          <a:xfrm flipH="1" flipV="1">
            <a:off x="5687122" y="4917688"/>
            <a:ext cx="2329827" cy="1328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D51D5594-AB48-935D-F95B-C6AF181FD870}"/>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236907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898"/>
            <a:ext cx="4188652" cy="521762"/>
          </a:xfrm>
        </p:spPr>
        <p:txBody>
          <a:bodyPr rtlCol="0">
            <a:noAutofit/>
          </a:bodyPr>
          <a:lstStyle/>
          <a:p>
            <a:pPr>
              <a:defRPr/>
            </a:pPr>
            <a:r>
              <a:rPr lang="en-US" sz="4000" b="1" dirty="0">
                <a:latin typeface="Times New Roman" panose="02020603050405020304" pitchFamily="18" charset="0"/>
                <a:cs typeface="Times New Roman" panose="02020603050405020304" pitchFamily="18" charset="0"/>
              </a:rPr>
              <a:t>Lesson Objectives</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64231" y="1547442"/>
            <a:ext cx="10986868" cy="4557934"/>
          </a:xfrm>
        </p:spPr>
        <p:txBody>
          <a:bodyPr>
            <a:normAutofit/>
          </a:bodyPr>
          <a:lstStyle/>
          <a:p>
            <a:pPr>
              <a:lnSpc>
                <a:spcPct val="100000"/>
              </a:lnSpc>
              <a:defRPr/>
            </a:pPr>
            <a:r>
              <a:rPr lang="en-US" altLang="en-US" dirty="0">
                <a:cs typeface="Times New Roman" panose="02020603050405020304" pitchFamily="18" charset="0"/>
              </a:rPr>
              <a:t>What’s new with TVB</a:t>
            </a:r>
          </a:p>
          <a:p>
            <a:pPr>
              <a:lnSpc>
                <a:spcPct val="100000"/>
              </a:lnSpc>
              <a:defRPr/>
            </a:pPr>
            <a:r>
              <a:rPr lang="en-US" altLang="en-US" dirty="0">
                <a:cs typeface="Times New Roman" panose="02020603050405020304" pitchFamily="18" charset="0"/>
              </a:rPr>
              <a:t>The New Veteran Home Screen</a:t>
            </a:r>
          </a:p>
          <a:p>
            <a:pPr>
              <a:lnSpc>
                <a:spcPct val="100000"/>
              </a:lnSpc>
              <a:defRPr/>
            </a:pPr>
            <a:r>
              <a:rPr lang="en-US" altLang="en-US" dirty="0">
                <a:cs typeface="Times New Roman" panose="02020603050405020304" pitchFamily="18" charset="0"/>
              </a:rPr>
              <a:t>How to access “The old TVB”</a:t>
            </a:r>
          </a:p>
          <a:p>
            <a:pPr>
              <a:lnSpc>
                <a:spcPct val="100000"/>
              </a:lnSpc>
              <a:defRPr/>
            </a:pPr>
            <a:r>
              <a:rPr lang="en-US" altLang="en-US" dirty="0">
                <a:cs typeface="Times New Roman" panose="02020603050405020304" pitchFamily="18" charset="0"/>
              </a:rPr>
              <a:t>How to upload documents</a:t>
            </a:r>
          </a:p>
          <a:p>
            <a:pPr>
              <a:lnSpc>
                <a:spcPct val="100000"/>
              </a:lnSpc>
              <a:defRPr/>
            </a:pPr>
            <a:r>
              <a:rPr lang="en-US" altLang="en-US" dirty="0">
                <a:cs typeface="Times New Roman" panose="02020603050405020304" pitchFamily="18" charset="0"/>
              </a:rPr>
              <a:t>The New Claim Home Screen</a:t>
            </a: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eaLnBrk="1" hangingPunct="1">
              <a:lnSpc>
                <a:spcPct val="100000"/>
              </a:lnSpc>
              <a:defRPr/>
            </a:pPr>
            <a:endParaRPr lang="en-US" altLang="en-US" sz="4200" dirty="0">
              <a:cs typeface="Times New Roman" panose="02020603050405020304" pitchFamily="18" charset="0"/>
            </a:endParaRPr>
          </a:p>
          <a:p>
            <a:pPr marL="0" indent="0">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sz="2000">
                <a:solidFill>
                  <a:schemeClr val="tx1">
                    <a:lumMod val="50000"/>
                    <a:lumOff val="50000"/>
                  </a:schemeClr>
                </a:solidFill>
                <a:latin typeface="Times New Roman" panose="02020603050405020304" pitchFamily="18" charset="0"/>
              </a:rPr>
              <a:pPr>
                <a:spcBef>
                  <a:spcPct val="0"/>
                </a:spcBef>
                <a:buFontTx/>
                <a:buNone/>
                <a:defRPr/>
              </a:pPr>
              <a:t>2</a:t>
            </a:fld>
            <a:endParaRPr lang="en-US" altLang="en-US" sz="2000" dirty="0">
              <a:solidFill>
                <a:schemeClr val="tx1">
                  <a:lumMod val="50000"/>
                  <a:lumOff val="50000"/>
                </a:schemeClr>
              </a:solidFill>
              <a:latin typeface="Times New Roman" panose="02020603050405020304" pitchFamily="18" charset="0"/>
            </a:endParaRPr>
          </a:p>
        </p:txBody>
      </p:sp>
    </p:spTree>
    <p:extLst>
      <p:ext uri="{BB962C8B-B14F-4D97-AF65-F5344CB8AC3E}">
        <p14:creationId xmlns:p14="http://schemas.microsoft.com/office/powerpoint/2010/main" val="34036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19848"/>
            <a:ext cx="5380264" cy="455274"/>
          </a:xfrm>
        </p:spPr>
        <p:txBody>
          <a:bodyPr>
            <a:normAutofit fontScale="90000"/>
          </a:bodyPr>
          <a:lstStyle/>
          <a:p>
            <a:r>
              <a:rPr lang="en-US" sz="4000" b="1" dirty="0">
                <a:latin typeface="Times New Roman" panose="02020603050405020304" pitchFamily="18" charset="0"/>
                <a:cs typeface="Times New Roman" panose="02020603050405020304" pitchFamily="18" charset="0"/>
              </a:rPr>
              <a:t>Signing The New Form</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838200" y="1393236"/>
            <a:ext cx="11043683" cy="1872478"/>
          </a:xfrm>
        </p:spPr>
        <p:txBody>
          <a:bodyPr>
            <a:normAutofit/>
          </a:bodyPr>
          <a:lstStyle/>
          <a:p>
            <a:pPr marL="0" indent="0">
              <a:buNone/>
            </a:pPr>
            <a:r>
              <a:rPr lang="en-US" dirty="0">
                <a:cs typeface="Times New Roman" panose="02020603050405020304" pitchFamily="18" charset="0"/>
              </a:rPr>
              <a:t>Once the form is complete, it will need to be signed. To do this click “Add Signature” which will pop up the signature box. </a:t>
            </a:r>
          </a:p>
          <a:p>
            <a:pPr marL="0" indent="0">
              <a:buNone/>
            </a:pPr>
            <a:r>
              <a:rPr lang="en-US" dirty="0">
                <a:cs typeface="Times New Roman" panose="02020603050405020304" pitchFamily="18" charset="0"/>
              </a:rPr>
              <a:t>In the signature box you can either manually create a signature using your mouse or upload a </a:t>
            </a:r>
            <a:r>
              <a:rPr lang="en-US" b="1" u="sng" dirty="0">
                <a:cs typeface="Times New Roman" panose="02020603050405020304" pitchFamily="18" charset="0"/>
              </a:rPr>
              <a:t>signature image</a:t>
            </a:r>
            <a:r>
              <a:rPr lang="en-US" dirty="0">
                <a:cs typeface="Times New Roman" panose="02020603050405020304" pitchFamily="18" charset="0"/>
              </a:rPr>
              <a:t>. Once finished click save.</a:t>
            </a: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p:pic>
        <p:nvPicPr>
          <p:cNvPr id="6" name="Picture 5">
            <a:extLst>
              <a:ext uri="{FF2B5EF4-FFF2-40B4-BE49-F238E27FC236}">
                <a16:creationId xmlns:a16="http://schemas.microsoft.com/office/drawing/2014/main" id="{4A100DE7-0FC8-5509-5B5E-707083D58D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3570" y="3265714"/>
            <a:ext cx="6123595" cy="2763976"/>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62791E34-3DE7-3C0D-F9FE-5CD8192CC114}"/>
              </a:ext>
            </a:extLst>
          </p:cNvPr>
          <p:cNvPicPr>
            <a:picLocks noChangeAspect="1"/>
          </p:cNvPicPr>
          <p:nvPr/>
        </p:nvPicPr>
        <p:blipFill rotWithShape="1">
          <a:blip r:embed="rId3">
            <a:extLst>
              <a:ext uri="{28A0092B-C50C-407E-A947-70E740481C1C}">
                <a14:useLocalDpi xmlns:a14="http://schemas.microsoft.com/office/drawing/2010/main" val="0"/>
              </a:ext>
            </a:extLst>
          </a:blip>
          <a:srcRect t="1855" r="1575" b="-2672"/>
          <a:stretch/>
        </p:blipFill>
        <p:spPr>
          <a:xfrm>
            <a:off x="7137747" y="3265714"/>
            <a:ext cx="3993553" cy="290992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7EB3FBC-83F7-9377-791E-B8428B5015B8}"/>
                  </a:ext>
                </a:extLst>
              </p14:cNvPr>
              <p14:cNvContentPartPr/>
              <p14:nvPr/>
            </p14:nvContentPartPr>
            <p14:xfrm>
              <a:off x="2190691" y="5682518"/>
              <a:ext cx="360" cy="360"/>
            </p14:xfrm>
          </p:contentPart>
        </mc:Choice>
        <mc:Fallback xmlns="">
          <p:pic>
            <p:nvPicPr>
              <p:cNvPr id="7" name="Ink 6">
                <a:extLst>
                  <a:ext uri="{FF2B5EF4-FFF2-40B4-BE49-F238E27FC236}">
                    <a16:creationId xmlns:a16="http://schemas.microsoft.com/office/drawing/2014/main" id="{77EB3FBC-83F7-9377-791E-B8428B5015B8}"/>
                  </a:ext>
                </a:extLst>
              </p:cNvPr>
              <p:cNvPicPr/>
              <p:nvPr/>
            </p:nvPicPr>
            <p:blipFill>
              <a:blip r:embed="rId5"/>
              <a:stretch>
                <a:fillRect/>
              </a:stretch>
            </p:blipFill>
            <p:spPr>
              <a:xfrm>
                <a:off x="2101051" y="550251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3355F61-55E3-ECC3-73E8-1CC89C65DE22}"/>
                  </a:ext>
                </a:extLst>
              </p14:cNvPr>
              <p14:cNvContentPartPr/>
              <p14:nvPr/>
            </p14:nvContentPartPr>
            <p14:xfrm>
              <a:off x="2220457" y="5718668"/>
              <a:ext cx="360" cy="360"/>
            </p14:xfrm>
          </p:contentPart>
        </mc:Choice>
        <mc:Fallback xmlns="">
          <p:pic>
            <p:nvPicPr>
              <p:cNvPr id="9" name="Ink 8">
                <a:extLst>
                  <a:ext uri="{FF2B5EF4-FFF2-40B4-BE49-F238E27FC236}">
                    <a16:creationId xmlns:a16="http://schemas.microsoft.com/office/drawing/2014/main" id="{D3355F61-55E3-ECC3-73E8-1CC89C65DE22}"/>
                  </a:ext>
                </a:extLst>
              </p:cNvPr>
              <p:cNvPicPr/>
              <p:nvPr/>
            </p:nvPicPr>
            <p:blipFill>
              <a:blip r:embed="rId5"/>
              <a:stretch>
                <a:fillRect/>
              </a:stretch>
            </p:blipFill>
            <p:spPr>
              <a:xfrm>
                <a:off x="2130457" y="5538668"/>
                <a:ext cx="180000" cy="360000"/>
              </a:xfrm>
              <a:prstGeom prst="rect">
                <a:avLst/>
              </a:prstGeom>
            </p:spPr>
          </p:pic>
        </mc:Fallback>
      </mc:AlternateContent>
      <p:sp>
        <p:nvSpPr>
          <p:cNvPr id="8" name="Slide Number Placeholder 7">
            <a:extLst>
              <a:ext uri="{FF2B5EF4-FFF2-40B4-BE49-F238E27FC236}">
                <a16:creationId xmlns:a16="http://schemas.microsoft.com/office/drawing/2014/main" id="{525ED449-7DD0-C4AC-F2BA-362EEAE8CF9C}"/>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263699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87727"/>
            <a:ext cx="5184321" cy="528752"/>
          </a:xfrm>
        </p:spPr>
        <p:txBody>
          <a:bodyPr>
            <a:normAutofit fontScale="90000"/>
          </a:bodyPr>
          <a:lstStyle/>
          <a:p>
            <a:r>
              <a:rPr lang="en-US" sz="4000" b="1" dirty="0">
                <a:latin typeface="Times New Roman" panose="02020603050405020304" pitchFamily="18" charset="0"/>
                <a:cs typeface="Times New Roman" panose="02020603050405020304" pitchFamily="18" charset="0"/>
              </a:rPr>
              <a:t>Signing the New Form</a:t>
            </a:r>
          </a:p>
        </p:txBody>
      </p:sp>
      <p:pic>
        <p:nvPicPr>
          <p:cNvPr id="11" name="Picture 10">
            <a:extLst>
              <a:ext uri="{FF2B5EF4-FFF2-40B4-BE49-F238E27FC236}">
                <a16:creationId xmlns:a16="http://schemas.microsoft.com/office/drawing/2014/main" id="{A7C037F9-4B79-EC85-3F38-187801CD5A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60571" y="1449264"/>
            <a:ext cx="5957271" cy="3677657"/>
          </a:xfrm>
          <a:prstGeom prst="rect">
            <a:avLst/>
          </a:prstGeom>
        </p:spPr>
      </p:pic>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838201" y="1393235"/>
            <a:ext cx="4563794" cy="5049767"/>
          </a:xfrm>
        </p:spPr>
        <p:txBody>
          <a:bodyPr>
            <a:normAutofit/>
          </a:bodyPr>
          <a:lstStyle/>
          <a:p>
            <a:pPr marL="0" indent="0">
              <a:buNone/>
            </a:pPr>
            <a:r>
              <a:rPr lang="en-US" dirty="0">
                <a:cs typeface="Times New Roman" panose="02020603050405020304" pitchFamily="18" charset="0"/>
              </a:rPr>
              <a:t>Once the signed document has been saved, Click </a:t>
            </a:r>
          </a:p>
          <a:p>
            <a:pPr marL="0" indent="0">
              <a:buNone/>
            </a:pPr>
            <a:r>
              <a:rPr lang="en-US" b="1" dirty="0">
                <a:cs typeface="Times New Roman" panose="02020603050405020304" pitchFamily="18" charset="0"/>
              </a:rPr>
              <a:t>Mark as Signed</a:t>
            </a:r>
          </a:p>
          <a:p>
            <a:pPr marL="0" indent="0">
              <a:buNone/>
            </a:pPr>
            <a:r>
              <a:rPr lang="en-US" dirty="0">
                <a:cs typeface="Times New Roman" panose="02020603050405020304" pitchFamily="18" charset="0"/>
              </a:rPr>
              <a:t>Once the document has been marked as signed, users can review the form but cannot make any changes to that form.</a:t>
            </a:r>
          </a:p>
          <a:p>
            <a:pPr marL="0" indent="0">
              <a:buNone/>
            </a:pPr>
            <a:r>
              <a:rPr lang="en-US" dirty="0">
                <a:cs typeface="Times New Roman" panose="02020603050405020304" pitchFamily="18" charset="0"/>
              </a:rPr>
              <a:t>Users will need to hit </a:t>
            </a:r>
            <a:r>
              <a:rPr lang="en-US" b="1" dirty="0">
                <a:cs typeface="Times New Roman" panose="02020603050405020304" pitchFamily="18" charset="0"/>
              </a:rPr>
              <a:t>Save</a:t>
            </a:r>
            <a:r>
              <a:rPr lang="en-US" dirty="0">
                <a:cs typeface="Times New Roman" panose="02020603050405020304" pitchFamily="18" charset="0"/>
              </a:rPr>
              <a:t> and move on to the next step in the claim process</a:t>
            </a:r>
          </a:p>
        </p:txBody>
      </p:sp>
      <p:sp>
        <p:nvSpPr>
          <p:cNvPr id="2" name="Slide Number Placeholder 1">
            <a:extLst>
              <a:ext uri="{FF2B5EF4-FFF2-40B4-BE49-F238E27FC236}">
                <a16:creationId xmlns:a16="http://schemas.microsoft.com/office/drawing/2014/main" id="{ABF799E0-6166-34D4-583E-495691714569}"/>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
        <p:nvSpPr>
          <p:cNvPr id="6" name="Rectangle 5">
            <a:extLst>
              <a:ext uri="{FF2B5EF4-FFF2-40B4-BE49-F238E27FC236}">
                <a16:creationId xmlns:a16="http://schemas.microsoft.com/office/drawing/2014/main" id="{84741437-9E58-4FBD-0965-B7EB9A1F6A79}"/>
              </a:ext>
            </a:extLst>
          </p:cNvPr>
          <p:cNvSpPr/>
          <p:nvPr/>
        </p:nvSpPr>
        <p:spPr>
          <a:xfrm>
            <a:off x="9165016" y="4677106"/>
            <a:ext cx="977466" cy="315308"/>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61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14249"/>
            <a:ext cx="5233307" cy="594066"/>
          </a:xfrm>
        </p:spPr>
        <p:txBody>
          <a:bodyPr>
            <a:normAutofit fontScale="90000"/>
          </a:bodyPr>
          <a:lstStyle/>
          <a:p>
            <a:r>
              <a:rPr lang="en-US" sz="4000" b="1" dirty="0">
                <a:latin typeface="Times New Roman" panose="02020603050405020304" pitchFamily="18" charset="0"/>
                <a:cs typeface="Times New Roman" panose="02020603050405020304" pitchFamily="18" charset="0"/>
              </a:rPr>
              <a:t>Send to VA </a:t>
            </a:r>
            <a:r>
              <a:rPr lang="en-US" sz="4000" b="1" dirty="0">
                <a:solidFill>
                  <a:srgbClr val="FF0000"/>
                </a:solidFill>
                <a:latin typeface="Times New Roman" panose="02020603050405020304" pitchFamily="18" charset="0"/>
                <a:cs typeface="Times New Roman" panose="02020603050405020304" pitchFamily="18" charset="0"/>
              </a:rPr>
              <a:t>WARNING</a:t>
            </a:r>
          </a:p>
        </p:txBody>
      </p:sp>
      <p:pic>
        <p:nvPicPr>
          <p:cNvPr id="11" name="Picture 10">
            <a:extLst>
              <a:ext uri="{FF2B5EF4-FFF2-40B4-BE49-F238E27FC236}">
                <a16:creationId xmlns:a16="http://schemas.microsoft.com/office/drawing/2014/main" id="{A7C037F9-4B79-EC85-3F38-187801CD5A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60571" y="1449264"/>
            <a:ext cx="5957271" cy="3677657"/>
          </a:xfrm>
          <a:prstGeom prst="rect">
            <a:avLst/>
          </a:prstGeom>
        </p:spPr>
      </p:pic>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838201" y="1393235"/>
            <a:ext cx="4563794" cy="5049767"/>
          </a:xfrm>
        </p:spPr>
        <p:txBody>
          <a:bodyPr>
            <a:normAutofit lnSpcReduction="10000"/>
          </a:bodyPr>
          <a:lstStyle/>
          <a:p>
            <a:pPr marL="0" indent="0">
              <a:buNone/>
            </a:pPr>
            <a:r>
              <a:rPr lang="en-US" dirty="0">
                <a:cs typeface="Times New Roman" panose="02020603050405020304" pitchFamily="18" charset="0"/>
              </a:rPr>
              <a:t>The </a:t>
            </a:r>
            <a:r>
              <a:rPr lang="en-US" b="1" dirty="0">
                <a:cs typeface="Times New Roman" panose="02020603050405020304" pitchFamily="18" charset="0"/>
              </a:rPr>
              <a:t>Send to VA </a:t>
            </a:r>
            <a:r>
              <a:rPr lang="en-US" dirty="0">
                <a:cs typeface="Times New Roman" panose="02020603050405020304" pitchFamily="18" charset="0"/>
              </a:rPr>
              <a:t>Button does just that, sends the document directly to VA without an opportunity to review or correct any mistakes. </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Additionally, it does not allow users to add additional documents to send to VA</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Use caution when using this feature.</a:t>
            </a:r>
          </a:p>
          <a:p>
            <a:pPr marL="0" indent="0">
              <a:buNone/>
            </a:pPr>
            <a:endParaRPr lang="en-US" b="1"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BF799E0-6166-34D4-583E-495691714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Rectangle 5">
            <a:extLst>
              <a:ext uri="{FF2B5EF4-FFF2-40B4-BE49-F238E27FC236}">
                <a16:creationId xmlns:a16="http://schemas.microsoft.com/office/drawing/2014/main" id="{84741437-9E58-4FBD-0965-B7EB9A1F6A79}"/>
              </a:ext>
            </a:extLst>
          </p:cNvPr>
          <p:cNvSpPr/>
          <p:nvPr/>
        </p:nvSpPr>
        <p:spPr>
          <a:xfrm>
            <a:off x="8355724" y="4698124"/>
            <a:ext cx="851338" cy="294290"/>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26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53932"/>
            <a:ext cx="5404757" cy="463438"/>
          </a:xfrm>
        </p:spPr>
        <p:txBody>
          <a:bodyPr>
            <a:normAutofit fontScale="90000"/>
          </a:bodyPr>
          <a:lstStyle/>
          <a:p>
            <a:r>
              <a:rPr lang="en-US" sz="4000" b="1" dirty="0">
                <a:latin typeface="Times New Roman" panose="02020603050405020304" pitchFamily="18" charset="0"/>
                <a:cs typeface="Times New Roman" panose="02020603050405020304" pitchFamily="18" charset="0"/>
              </a:rPr>
              <a:t>The Bread Crumb Trail</a:t>
            </a:r>
          </a:p>
        </p:txBody>
      </p:sp>
      <p:sp>
        <p:nvSpPr>
          <p:cNvPr id="3" name="Content Placeholder 2">
            <a:extLst>
              <a:ext uri="{FF2B5EF4-FFF2-40B4-BE49-F238E27FC236}">
                <a16:creationId xmlns:a16="http://schemas.microsoft.com/office/drawing/2014/main" id="{3C4941CC-6C42-594C-2AFA-98AEC6DA8616}"/>
              </a:ext>
            </a:extLst>
          </p:cNvPr>
          <p:cNvSpPr>
            <a:spLocks noGrp="1"/>
          </p:cNvSpPr>
          <p:nvPr>
            <p:ph idx="1"/>
          </p:nvPr>
        </p:nvSpPr>
        <p:spPr>
          <a:xfrm>
            <a:off x="1341659" y="3985866"/>
            <a:ext cx="9602240" cy="1654764"/>
          </a:xfrm>
        </p:spPr>
        <p:txBody>
          <a:bodyPr>
            <a:normAutofit/>
          </a:bodyPr>
          <a:lstStyle/>
          <a:p>
            <a:pPr marL="0" indent="0" algn="ctr">
              <a:buNone/>
            </a:pPr>
            <a:r>
              <a:rPr lang="en-US" dirty="0">
                <a:cs typeface="Times New Roman" panose="02020603050405020304" pitchFamily="18" charset="0"/>
              </a:rPr>
              <a:t>Users who wish to include additional documents or review their work before they send their claim to VA will need to return to the Claim Home Page by using the TVB </a:t>
            </a:r>
            <a:r>
              <a:rPr lang="en-US" b="1" dirty="0">
                <a:cs typeface="Times New Roman" panose="02020603050405020304" pitchFamily="18" charset="0"/>
              </a:rPr>
              <a:t>Bread Crumb </a:t>
            </a:r>
            <a:r>
              <a:rPr lang="en-US" dirty="0">
                <a:cs typeface="Times New Roman" panose="02020603050405020304" pitchFamily="18" charset="0"/>
              </a:rPr>
              <a:t>and select the claim that was just generated. </a:t>
            </a:r>
            <a:endParaRPr lang="en-US" b="1"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BF799E0-6166-34D4-583E-495691714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7" name="Picture 6">
            <a:extLst>
              <a:ext uri="{FF2B5EF4-FFF2-40B4-BE49-F238E27FC236}">
                <a16:creationId xmlns:a16="http://schemas.microsoft.com/office/drawing/2014/main" id="{DC40F36F-B961-25BA-8E52-A030149652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8084" y="1560175"/>
            <a:ext cx="9602240" cy="2091155"/>
          </a:xfrm>
          <a:prstGeom prst="rect">
            <a:avLst/>
          </a:prstGeom>
        </p:spPr>
      </p:pic>
      <p:sp>
        <p:nvSpPr>
          <p:cNvPr id="8" name="Arrow: Right 7">
            <a:extLst>
              <a:ext uri="{FF2B5EF4-FFF2-40B4-BE49-F238E27FC236}">
                <a16:creationId xmlns:a16="http://schemas.microsoft.com/office/drawing/2014/main" id="{739BC6E7-288C-D91B-D223-BA07F7B75E87}"/>
              </a:ext>
            </a:extLst>
          </p:cNvPr>
          <p:cNvSpPr/>
          <p:nvPr/>
        </p:nvSpPr>
        <p:spPr>
          <a:xfrm>
            <a:off x="241736" y="1351803"/>
            <a:ext cx="1051036" cy="907921"/>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BreadCrumb</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68F56DF-1A86-39EB-48BA-B7EEB96BADFB}"/>
              </a:ext>
            </a:extLst>
          </p:cNvPr>
          <p:cNvSpPr/>
          <p:nvPr/>
        </p:nvSpPr>
        <p:spPr>
          <a:xfrm>
            <a:off x="4740166" y="1560175"/>
            <a:ext cx="998482" cy="331687"/>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442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66777"/>
            <a:ext cx="5943874" cy="561409"/>
          </a:xfrm>
        </p:spPr>
        <p:txBody>
          <a:bodyPr>
            <a:normAutofit fontScale="90000"/>
          </a:bodyPr>
          <a:lstStyle/>
          <a:p>
            <a:r>
              <a:rPr lang="en-US" sz="4000" b="1" dirty="0">
                <a:latin typeface="Times New Roman" panose="02020603050405020304" pitchFamily="18" charset="0"/>
                <a:cs typeface="Times New Roman" panose="02020603050405020304" pitchFamily="18" charset="0"/>
              </a:rPr>
              <a:t>Submitting a Claim To VA </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a:blip r:embed="rId3">
            <a:extLst>
              <a:ext uri="{28A0092B-C50C-407E-A947-70E740481C1C}">
                <a14:useLocalDpi xmlns:a14="http://schemas.microsoft.com/office/drawing/2010/main" val="0"/>
              </a:ext>
            </a:extLst>
          </a:blip>
          <a:srcRect t="1414" b="1414"/>
          <a:stretch/>
        </p:blipFill>
        <p:spPr>
          <a:xfrm>
            <a:off x="5351477" y="1603447"/>
            <a:ext cx="6225699" cy="4780122"/>
          </a:xfrm>
          <a:prstGeom prst="rect">
            <a:avLst/>
          </a:prstGeom>
        </p:spPr>
      </p:pic>
      <p:sp>
        <p:nvSpPr>
          <p:cNvPr id="3" name="Rectangle 2">
            <a:extLst>
              <a:ext uri="{FF2B5EF4-FFF2-40B4-BE49-F238E27FC236}">
                <a16:creationId xmlns:a16="http://schemas.microsoft.com/office/drawing/2014/main" id="{E70FDAA8-D7F8-87CB-0087-60D7B6C8DD81}"/>
              </a:ext>
            </a:extLst>
          </p:cNvPr>
          <p:cNvSpPr/>
          <p:nvPr/>
        </p:nvSpPr>
        <p:spPr>
          <a:xfrm>
            <a:off x="8849706" y="3825888"/>
            <a:ext cx="1127234" cy="1030014"/>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C6A551D-D114-3D0F-579C-73B3B77384E3}"/>
              </a:ext>
            </a:extLst>
          </p:cNvPr>
          <p:cNvSpPr>
            <a:spLocks noGrp="1"/>
          </p:cNvSpPr>
          <p:nvPr>
            <p:ph idx="1"/>
          </p:nvPr>
        </p:nvSpPr>
        <p:spPr>
          <a:xfrm>
            <a:off x="617485" y="1582421"/>
            <a:ext cx="4563794" cy="5049767"/>
          </a:xfrm>
        </p:spPr>
        <p:txBody>
          <a:bodyPr>
            <a:normAutofit/>
          </a:bodyPr>
          <a:lstStyle/>
          <a:p>
            <a:pPr marL="0" indent="0">
              <a:buNone/>
            </a:pPr>
            <a:endParaRPr lang="en-US" sz="4000" dirty="0">
              <a:cs typeface="Times New Roman" panose="02020603050405020304" pitchFamily="18" charset="0"/>
            </a:endParaRPr>
          </a:p>
          <a:p>
            <a:pPr marL="0" indent="0">
              <a:buNone/>
            </a:pPr>
            <a:r>
              <a:rPr lang="en-US" sz="4000" dirty="0">
                <a:cs typeface="Times New Roman" panose="02020603050405020304" pitchFamily="18" charset="0"/>
              </a:rPr>
              <a:t>From the Claim Home Screen click the tile </a:t>
            </a:r>
            <a:r>
              <a:rPr lang="en-US" sz="4000" b="1" dirty="0">
                <a:cs typeface="Times New Roman" panose="02020603050405020304" pitchFamily="18" charset="0"/>
              </a:rPr>
              <a:t>Submit to VA</a:t>
            </a:r>
            <a:r>
              <a:rPr lang="en-US" sz="4000" dirty="0">
                <a:cs typeface="Times New Roman" panose="02020603050405020304" pitchFamily="18" charset="0"/>
              </a:rPr>
              <a:t>.</a:t>
            </a:r>
            <a:endParaRPr lang="en-US" sz="4000" b="1" dirty="0">
              <a:cs typeface="Times New Roman" panose="02020603050405020304" pitchFamily="18" charset="0"/>
            </a:endParaRPr>
          </a:p>
          <a:p>
            <a:pPr marL="0" indent="0">
              <a:buNone/>
            </a:pPr>
            <a:endParaRPr lang="en-US" b="1" dirty="0">
              <a:cs typeface="Times New Roman" panose="02020603050405020304" pitchFamily="18" charset="0"/>
            </a:endParaRPr>
          </a:p>
        </p:txBody>
      </p:sp>
    </p:spTree>
    <p:extLst>
      <p:ext uri="{BB962C8B-B14F-4D97-AF65-F5344CB8AC3E}">
        <p14:creationId xmlns:p14="http://schemas.microsoft.com/office/powerpoint/2010/main" val="2203867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96831"/>
            <a:ext cx="5943874" cy="528752"/>
          </a:xfrm>
        </p:spPr>
        <p:txBody>
          <a:bodyPr>
            <a:normAutofit fontScale="90000"/>
          </a:bodyPr>
          <a:lstStyle/>
          <a:p>
            <a:r>
              <a:rPr lang="en-US" sz="4000" b="1" dirty="0">
                <a:latin typeface="Times New Roman" panose="02020603050405020304" pitchFamily="18" charset="0"/>
                <a:cs typeface="Times New Roman" panose="02020603050405020304" pitchFamily="18" charset="0"/>
              </a:rPr>
              <a:t>Submitting a Claim To VA </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2A36FDDD-63A6-CCAE-FE7B-29B1A6BFB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813" y="1607523"/>
            <a:ext cx="7775046" cy="4529153"/>
          </a:xfrm>
          <a:prstGeom prst="rect">
            <a:avLst/>
          </a:prstGeom>
        </p:spPr>
      </p:pic>
      <p:sp>
        <p:nvSpPr>
          <p:cNvPr id="9" name="Content Placeholder 2">
            <a:extLst>
              <a:ext uri="{FF2B5EF4-FFF2-40B4-BE49-F238E27FC236}">
                <a16:creationId xmlns:a16="http://schemas.microsoft.com/office/drawing/2014/main" id="{14AD15DE-DAA1-0105-88B8-D25F03B3C678}"/>
              </a:ext>
            </a:extLst>
          </p:cNvPr>
          <p:cNvSpPr txBox="1">
            <a:spLocks/>
          </p:cNvSpPr>
          <p:nvPr/>
        </p:nvSpPr>
        <p:spPr>
          <a:xfrm>
            <a:off x="613141" y="1393235"/>
            <a:ext cx="3190672" cy="4743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documents were uploaded into the veteran’s folder, they will be displayed and can be attached to submit to VA.</a:t>
            </a:r>
          </a:p>
        </p:txBody>
      </p:sp>
    </p:spTree>
    <p:extLst>
      <p:ext uri="{BB962C8B-B14F-4D97-AF65-F5344CB8AC3E}">
        <p14:creationId xmlns:p14="http://schemas.microsoft.com/office/powerpoint/2010/main" val="255946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595419"/>
            <a:ext cx="5943874" cy="634888"/>
          </a:xfrm>
        </p:spPr>
        <p:txBody>
          <a:bodyPr>
            <a:normAutofit fontScale="90000"/>
          </a:bodyPr>
          <a:lstStyle/>
          <a:p>
            <a:r>
              <a:rPr lang="en-US" sz="4000" b="1" dirty="0">
                <a:latin typeface="Times New Roman" panose="02020603050405020304" pitchFamily="18" charset="0"/>
                <a:cs typeface="Times New Roman" panose="02020603050405020304" pitchFamily="18" charset="0"/>
              </a:rPr>
              <a:t>Submitting a Claim To VA </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2A36FDDD-63A6-CCAE-FE7B-29B1A6BFB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669" y="1607523"/>
            <a:ext cx="5819190" cy="3389819"/>
          </a:xfrm>
          <a:prstGeom prst="rect">
            <a:avLst/>
          </a:prstGeom>
        </p:spPr>
      </p:pic>
      <p:sp>
        <p:nvSpPr>
          <p:cNvPr id="7" name="Content Placeholder 2">
            <a:extLst>
              <a:ext uri="{FF2B5EF4-FFF2-40B4-BE49-F238E27FC236}">
                <a16:creationId xmlns:a16="http://schemas.microsoft.com/office/drawing/2014/main" id="{1A1DD660-07B6-7028-5E52-FF4ADA56D4B2}"/>
              </a:ext>
            </a:extLst>
          </p:cNvPr>
          <p:cNvSpPr>
            <a:spLocks noGrp="1"/>
          </p:cNvSpPr>
          <p:nvPr>
            <p:ph idx="1"/>
          </p:nvPr>
        </p:nvSpPr>
        <p:spPr>
          <a:xfrm>
            <a:off x="8860" y="1605890"/>
            <a:ext cx="3446721" cy="4656691"/>
          </a:xfrm>
        </p:spPr>
        <p:txBody>
          <a:bodyPr>
            <a:normAutofit/>
          </a:bodyPr>
          <a:lstStyle/>
          <a:p>
            <a:pPr marL="0" indent="0">
              <a:buNone/>
            </a:pPr>
            <a:endParaRPr lang="en-US" dirty="0">
              <a:cs typeface="Times New Roman" panose="02020603050405020304" pitchFamily="18" charset="0"/>
            </a:endParaRPr>
          </a:p>
          <a:p>
            <a:pPr marL="0" indent="0">
              <a:buNone/>
            </a:pPr>
            <a:endParaRPr lang="en-US" b="1" dirty="0">
              <a:cs typeface="Times New Roman" panose="02020603050405020304" pitchFamily="18" charset="0"/>
            </a:endParaRPr>
          </a:p>
        </p:txBody>
      </p:sp>
      <p:sp>
        <p:nvSpPr>
          <p:cNvPr id="9" name="Content Placeholder 2">
            <a:extLst>
              <a:ext uri="{FF2B5EF4-FFF2-40B4-BE49-F238E27FC236}">
                <a16:creationId xmlns:a16="http://schemas.microsoft.com/office/drawing/2014/main" id="{14AD15DE-DAA1-0105-88B8-D25F03B3C678}"/>
              </a:ext>
            </a:extLst>
          </p:cNvPr>
          <p:cNvSpPr txBox="1">
            <a:spLocks/>
          </p:cNvSpPr>
          <p:nvPr/>
        </p:nvSpPr>
        <p:spPr>
          <a:xfrm>
            <a:off x="613141" y="1393235"/>
            <a:ext cx="4831218" cy="474344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new screen defaults to the business line of CMP (Compensation) but depending on the claim type be sure to update this appropriately. The other options 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PMC = Pension and Survivor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prstClr val="black"/>
                </a:solidFill>
                <a:cs typeface="Times New Roman" panose="02020603050405020304" pitchFamily="18" charset="0"/>
              </a:rPr>
              <a:t>INS = Insurance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EDU=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VRE= VR&amp;E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BVA= Board of Veterans Appeals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FID= Fiduciary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 Other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19999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88667"/>
            <a:ext cx="5943874" cy="585902"/>
          </a:xfrm>
        </p:spPr>
        <p:txBody>
          <a:bodyPr>
            <a:normAutofit fontScale="90000"/>
          </a:bodyPr>
          <a:lstStyle/>
          <a:p>
            <a:r>
              <a:rPr lang="en-US" sz="4000" b="1" dirty="0">
                <a:latin typeface="Times New Roman" panose="02020603050405020304" pitchFamily="18" charset="0"/>
                <a:cs typeface="Times New Roman" panose="02020603050405020304" pitchFamily="18" charset="0"/>
              </a:rPr>
              <a:t>Submitting a Claim To VA </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2A36FDDD-63A6-CCAE-FE7B-29B1A6BFBB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89187" y="1607523"/>
            <a:ext cx="7604297" cy="4529153"/>
          </a:xfrm>
          <a:prstGeom prst="rect">
            <a:avLst/>
          </a:prstGeom>
        </p:spPr>
      </p:pic>
      <p:sp>
        <p:nvSpPr>
          <p:cNvPr id="9" name="Content Placeholder 2">
            <a:extLst>
              <a:ext uri="{FF2B5EF4-FFF2-40B4-BE49-F238E27FC236}">
                <a16:creationId xmlns:a16="http://schemas.microsoft.com/office/drawing/2014/main" id="{14AD15DE-DAA1-0105-88B8-D25F03B3C678}"/>
              </a:ext>
            </a:extLst>
          </p:cNvPr>
          <p:cNvSpPr txBox="1">
            <a:spLocks/>
          </p:cNvSpPr>
          <p:nvPr/>
        </p:nvSpPr>
        <p:spPr>
          <a:xfrm>
            <a:off x="613141" y="1393235"/>
            <a:ext cx="3190672" cy="4743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prstClr val="black"/>
                </a:solidFill>
                <a:cs typeface="Times New Roman" panose="02020603050405020304" pitchFamily="18" charset="0"/>
              </a:rPr>
              <a:t>With your Claim Document Selected and any Veteran Documents selected, click </a:t>
            </a:r>
            <a:r>
              <a:rPr lang="en-US" sz="3200" b="1" dirty="0">
                <a:solidFill>
                  <a:prstClr val="black"/>
                </a:solidFill>
                <a:cs typeface="Times New Roman" panose="02020603050405020304" pitchFamily="18" charset="0"/>
              </a:rPr>
              <a:t>Submit to VA</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03031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99944"/>
            <a:ext cx="6248674" cy="512424"/>
          </a:xfrm>
        </p:spPr>
        <p:txBody>
          <a:bodyPr>
            <a:normAutofit fontScale="90000"/>
          </a:bodyPr>
          <a:lstStyle/>
          <a:p>
            <a:r>
              <a:rPr lang="en-US" sz="4000" b="1" dirty="0">
                <a:latin typeface="Times New Roman" panose="02020603050405020304" pitchFamily="18" charset="0"/>
                <a:cs typeface="Times New Roman" panose="02020603050405020304" pitchFamily="18" charset="0"/>
              </a:rPr>
              <a:t>Submitting a Claim To VA </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2A36FDDD-63A6-CCAE-FE7B-29B1A6BFBB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94290" y="1585857"/>
            <a:ext cx="7604297" cy="1692650"/>
          </a:xfrm>
          <a:prstGeom prst="rect">
            <a:avLst/>
          </a:prstGeom>
        </p:spPr>
      </p:pic>
      <p:sp>
        <p:nvSpPr>
          <p:cNvPr id="9" name="Content Placeholder 2">
            <a:extLst>
              <a:ext uri="{FF2B5EF4-FFF2-40B4-BE49-F238E27FC236}">
                <a16:creationId xmlns:a16="http://schemas.microsoft.com/office/drawing/2014/main" id="{14AD15DE-DAA1-0105-88B8-D25F03B3C678}"/>
              </a:ext>
            </a:extLst>
          </p:cNvPr>
          <p:cNvSpPr txBox="1">
            <a:spLocks/>
          </p:cNvSpPr>
          <p:nvPr/>
        </p:nvSpPr>
        <p:spPr>
          <a:xfrm>
            <a:off x="613141" y="1393235"/>
            <a:ext cx="3190672" cy="474344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the claim is sent to VA, the page will refresh, and your claims will be displayed like the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prstClr val="black"/>
                </a:solidFill>
                <a:cs typeface="Times New Roman" panose="02020603050405020304" pitchFamily="18" charset="0"/>
              </a:rPr>
              <a:t>Clicking on the left most box creates a </a:t>
            </a:r>
            <a:r>
              <a:rPr lang="en-US" b="1" dirty="0">
                <a:solidFill>
                  <a:prstClr val="black"/>
                </a:solidFill>
                <a:cs typeface="Times New Roman" panose="02020603050405020304" pitchFamily="18" charset="0"/>
              </a:rPr>
              <a:t>New Window Tab </a:t>
            </a:r>
            <a:r>
              <a:rPr lang="en-US" dirty="0">
                <a:solidFill>
                  <a:prstClr val="black"/>
                </a:solidFill>
                <a:cs typeface="Times New Roman" panose="02020603050405020304" pitchFamily="18" charset="0"/>
              </a:rPr>
              <a:t>and takes the user to the </a:t>
            </a:r>
            <a:r>
              <a:rPr lang="en-US" b="1" dirty="0">
                <a:solidFill>
                  <a:prstClr val="black"/>
                </a:solidFill>
                <a:cs typeface="Times New Roman" panose="02020603050405020304" pitchFamily="18" charset="0"/>
              </a:rPr>
              <a:t>Claim Package Page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C37F223-4E11-9725-B346-97CAC5356DF6}"/>
              </a:ext>
            </a:extLst>
          </p:cNvPr>
          <p:cNvSpPr/>
          <p:nvPr/>
        </p:nvSpPr>
        <p:spPr>
          <a:xfrm>
            <a:off x="4141076" y="2617076"/>
            <a:ext cx="241738" cy="557048"/>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C1E485-8104-796C-8B8F-4435DF60DD60}"/>
              </a:ext>
            </a:extLst>
          </p:cNvPr>
          <p:cNvSpPr txBox="1"/>
          <p:nvPr/>
        </p:nvSpPr>
        <p:spPr>
          <a:xfrm>
            <a:off x="4262284" y="4424516"/>
            <a:ext cx="7316575" cy="147732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**Caution**</a:t>
            </a:r>
            <a:r>
              <a:rPr lang="en-US" sz="3000" dirty="0">
                <a:latin typeface="Times New Roman" panose="02020603050405020304" pitchFamily="18" charset="0"/>
                <a:cs typeface="Times New Roman" panose="02020603050405020304" pitchFamily="18" charset="0"/>
              </a:rPr>
              <a:t> When creating new windows in TVB as it can lead to errors with more than 1 TVB screen active at a time</a:t>
            </a:r>
          </a:p>
        </p:txBody>
      </p:sp>
    </p:spTree>
    <p:extLst>
      <p:ext uri="{BB962C8B-B14F-4D97-AF65-F5344CB8AC3E}">
        <p14:creationId xmlns:p14="http://schemas.microsoft.com/office/powerpoint/2010/main" val="173822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62463"/>
            <a:ext cx="4672967" cy="553245"/>
          </a:xfrm>
        </p:spPr>
        <p:txBody>
          <a:bodyPr>
            <a:normAutofit fontScale="90000"/>
          </a:bodyPr>
          <a:lstStyle/>
          <a:p>
            <a:r>
              <a:rPr lang="en-US" sz="4000" b="1" dirty="0">
                <a:latin typeface="Times New Roman" panose="02020603050405020304" pitchFamily="18" charset="0"/>
                <a:cs typeface="Times New Roman" panose="02020603050405020304" pitchFamily="18" charset="0"/>
              </a:rPr>
              <a:t>Claim Package Page</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2F344084-E98D-7EB8-B416-E15EC63700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67164" y="1610675"/>
            <a:ext cx="5915025" cy="5162417"/>
          </a:xfrm>
          <a:prstGeom prst="rect">
            <a:avLst/>
          </a:prstGeom>
        </p:spPr>
      </p:pic>
      <p:sp>
        <p:nvSpPr>
          <p:cNvPr id="7" name="Content Placeholder 2">
            <a:extLst>
              <a:ext uri="{FF2B5EF4-FFF2-40B4-BE49-F238E27FC236}">
                <a16:creationId xmlns:a16="http://schemas.microsoft.com/office/drawing/2014/main" id="{98225CD2-D7BE-A420-C581-5890C5DCFD68}"/>
              </a:ext>
            </a:extLst>
          </p:cNvPr>
          <p:cNvSpPr txBox="1">
            <a:spLocks/>
          </p:cNvSpPr>
          <p:nvPr/>
        </p:nvSpPr>
        <p:spPr>
          <a:xfrm>
            <a:off x="623773" y="1435767"/>
            <a:ext cx="4543649" cy="47434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Claim Package Page’s purpose is to check the status of the claim after it has been sent to VA.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prstClr val="black"/>
                </a:solidFill>
                <a:cs typeface="Times New Roman" panose="02020603050405020304" pitchFamily="18" charset="0"/>
              </a:rPr>
              <a:t>**Please Note**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prstClr val="black"/>
                </a:solidFill>
                <a:cs typeface="Times New Roman" panose="02020603050405020304" pitchFamily="18" charset="0"/>
              </a:rPr>
              <a:t>Just because a claim is sent to VA, does not mean that it was received correctly, please ensure that all claims show the status of </a:t>
            </a:r>
            <a:r>
              <a:rPr lang="en-US" b="1" dirty="0">
                <a:solidFill>
                  <a:prstClr val="black"/>
                </a:solidFill>
                <a:cs typeface="Times New Roman" panose="02020603050405020304" pitchFamily="18" charset="0"/>
              </a:rPr>
              <a:t>Received</a:t>
            </a:r>
            <a:r>
              <a:rPr lang="en-US" dirty="0">
                <a:solidFill>
                  <a:prstClr val="black"/>
                </a:solidFill>
                <a:cs typeface="Times New Roman" panose="02020603050405020304" pitchFamily="18" charset="0"/>
              </a:rPr>
              <a:t> as this is the claims Date Stamp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0F002F86-9B54-6119-EF0A-9521BC9BEEBE}"/>
              </a:ext>
            </a:extLst>
          </p:cNvPr>
          <p:cNvSpPr/>
          <p:nvPr/>
        </p:nvSpPr>
        <p:spPr>
          <a:xfrm>
            <a:off x="7751135" y="5326912"/>
            <a:ext cx="988828" cy="276446"/>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01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532606"/>
            <a:ext cx="5366930" cy="708366"/>
          </a:xfrm>
        </p:spPr>
        <p:txBody>
          <a:bodyPr>
            <a:normAutofit/>
          </a:bodyPr>
          <a:lstStyle/>
          <a:p>
            <a:r>
              <a:rPr lang="en-US" sz="4000" b="1" dirty="0">
                <a:latin typeface="Times New Roman" panose="02020603050405020304" pitchFamily="18" charset="0"/>
                <a:cs typeface="Times New Roman" panose="02020603050405020304" pitchFamily="18" charset="0"/>
              </a:rPr>
              <a:t>What’s New with TVB?</a:t>
            </a:r>
          </a:p>
        </p:txBody>
      </p:sp>
      <p:sp>
        <p:nvSpPr>
          <p:cNvPr id="7" name="TextBox 6">
            <a:extLst>
              <a:ext uri="{FF2B5EF4-FFF2-40B4-BE49-F238E27FC236}">
                <a16:creationId xmlns:a16="http://schemas.microsoft.com/office/drawing/2014/main" id="{97C44995-A874-9007-B73E-2AF5D39A9D76}"/>
              </a:ext>
            </a:extLst>
          </p:cNvPr>
          <p:cNvSpPr txBox="1"/>
          <p:nvPr/>
        </p:nvSpPr>
        <p:spPr>
          <a:xfrm>
            <a:off x="729673" y="1437816"/>
            <a:ext cx="10786569" cy="55399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4.0 was released in spring 2024 and with it came some quality-of-life improvements such 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Updated tabbing on the 21-526EZ Form</a:t>
            </a:r>
          </a:p>
          <a:p>
            <a:pPr marR="0" lvl="0" defTabSz="914400" rtl="0" eaLnBrk="1" fontAlgn="auto" latinLnBrk="0" hangingPunct="1">
              <a:lnSpc>
                <a:spcPct val="100000"/>
              </a:lnSpc>
              <a:spcBef>
                <a:spcPts val="0"/>
              </a:spcBef>
              <a:spcAft>
                <a:spcPts val="0"/>
              </a:spcAft>
              <a:buClrTx/>
              <a:buSzTx/>
              <a:tabLst/>
              <a:defRPr/>
            </a:pPr>
            <a:endParaRPr lang="en-US" sz="1000" dirty="0">
              <a:solidFill>
                <a:prstClr val="black"/>
              </a:solidFill>
              <a:latin typeface="Times New Roman" panose="02020603050405020304" pitchFamily="18" charset="0"/>
              <a:cs typeface="Times New Roman" panose="02020603050405020304" pitchFamily="18" charset="0"/>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A warning will be provided if a claim package has non-PDF Documents</a:t>
            </a:r>
          </a:p>
          <a:p>
            <a:pPr marR="0" lvl="0" defTabSz="914400" rtl="0" eaLnBrk="1" fontAlgn="auto" latinLnBrk="0" hangingPunct="1">
              <a:lnSpc>
                <a:spcPct val="100000"/>
              </a:lnSpc>
              <a:spcBef>
                <a:spcPts val="0"/>
              </a:spcBef>
              <a:spcAft>
                <a:spcPts val="0"/>
              </a:spcAft>
              <a:buClrTx/>
              <a:buSzTx/>
              <a:tabLst/>
              <a:defRPr/>
            </a:pPr>
            <a:endParaRPr lang="en-US" sz="1000" dirty="0">
              <a:solidFill>
                <a:prstClr val="black"/>
              </a:solidFill>
              <a:latin typeface="Times New Roman" panose="02020603050405020304" pitchFamily="18" charset="0"/>
              <a:cs typeface="Times New Roman" panose="02020603050405020304" pitchFamily="18" charset="0"/>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Added the “Send to VA” Button to the document and form page for all forms. </a:t>
            </a:r>
            <a:r>
              <a:rPr lang="en-US" sz="3200" b="1" dirty="0">
                <a:solidFill>
                  <a:prstClr val="black"/>
                </a:solidFill>
                <a:latin typeface="Times New Roman" panose="02020603050405020304" pitchFamily="18" charset="0"/>
                <a:cs typeface="Times New Roman" panose="02020603050405020304" pitchFamily="18" charset="0"/>
              </a:rPr>
              <a:t>USE CAUTION </a:t>
            </a:r>
            <a:r>
              <a:rPr lang="en-US" sz="3200" dirty="0">
                <a:solidFill>
                  <a:prstClr val="black"/>
                </a:solidFill>
                <a:latin typeface="Times New Roman" panose="02020603050405020304" pitchFamily="18" charset="0"/>
                <a:cs typeface="Times New Roman" panose="02020603050405020304" pitchFamily="18" charset="0"/>
              </a:rPr>
              <a:t>with this button as it does not allow you to review your work before being sent to VA.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4228171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36713"/>
            <a:ext cx="5943874" cy="471602"/>
          </a:xfrm>
        </p:spPr>
        <p:txBody>
          <a:bodyPr>
            <a:normAutofit fontScale="90000"/>
          </a:bodyPr>
          <a:lstStyle/>
          <a:p>
            <a:r>
              <a:rPr lang="en-US" sz="4000" b="1" dirty="0">
                <a:latin typeface="Times New Roman" panose="02020603050405020304" pitchFamily="18" charset="0"/>
                <a:cs typeface="Times New Roman" panose="02020603050405020304" pitchFamily="18" charset="0"/>
              </a:rPr>
              <a:t>Viewing the Claim Folder</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rotWithShape="1">
          <a:blip r:embed="rId3">
            <a:extLst>
              <a:ext uri="{28A0092B-C50C-407E-A947-70E740481C1C}">
                <a14:useLocalDpi xmlns:a14="http://schemas.microsoft.com/office/drawing/2010/main" val="0"/>
              </a:ext>
            </a:extLst>
          </a:blip>
          <a:srcRect t="1414" b="56615"/>
          <a:stretch/>
        </p:blipFill>
        <p:spPr>
          <a:xfrm>
            <a:off x="5351477" y="1498344"/>
            <a:ext cx="6225699" cy="2064663"/>
          </a:xfrm>
          <a:prstGeom prst="rect">
            <a:avLst/>
          </a:prstGeom>
        </p:spPr>
      </p:pic>
      <p:sp>
        <p:nvSpPr>
          <p:cNvPr id="5" name="Content Placeholder 2">
            <a:extLst>
              <a:ext uri="{FF2B5EF4-FFF2-40B4-BE49-F238E27FC236}">
                <a16:creationId xmlns:a16="http://schemas.microsoft.com/office/drawing/2014/main" id="{CC6A551D-D114-3D0F-579C-73B3B77384E3}"/>
              </a:ext>
            </a:extLst>
          </p:cNvPr>
          <p:cNvSpPr>
            <a:spLocks noGrp="1"/>
          </p:cNvSpPr>
          <p:nvPr>
            <p:ph idx="1"/>
          </p:nvPr>
        </p:nvSpPr>
        <p:spPr>
          <a:xfrm>
            <a:off x="614825" y="2774731"/>
            <a:ext cx="4736652" cy="3857457"/>
          </a:xfrm>
        </p:spPr>
        <p:txBody>
          <a:bodyPr>
            <a:normAutofit/>
          </a:bodyPr>
          <a:lstStyle/>
          <a:p>
            <a:pPr marL="0" indent="0" algn="ctr">
              <a:buNone/>
            </a:pPr>
            <a:r>
              <a:rPr lang="en-US" sz="3800" dirty="0">
                <a:cs typeface="Times New Roman" panose="02020603050405020304" pitchFamily="18" charset="0"/>
              </a:rPr>
              <a:t>To view the entire claim folder click the </a:t>
            </a:r>
            <a:r>
              <a:rPr lang="en-US" sz="3800" b="1" dirty="0">
                <a:cs typeface="Times New Roman" panose="02020603050405020304" pitchFamily="18" charset="0"/>
              </a:rPr>
              <a:t>Edit Claim </a:t>
            </a:r>
            <a:r>
              <a:rPr lang="en-US" sz="3800" dirty="0">
                <a:cs typeface="Times New Roman" panose="02020603050405020304" pitchFamily="18" charset="0"/>
              </a:rPr>
              <a:t>button</a:t>
            </a:r>
          </a:p>
          <a:p>
            <a:pPr marL="0" indent="0">
              <a:buNone/>
            </a:pPr>
            <a:endParaRPr lang="en-US" sz="4000" dirty="0">
              <a:cs typeface="Times New Roman" panose="02020603050405020304" pitchFamily="18" charset="0"/>
            </a:endParaRPr>
          </a:p>
        </p:txBody>
      </p:sp>
      <p:sp>
        <p:nvSpPr>
          <p:cNvPr id="6" name="Arrow: Right 5">
            <a:extLst>
              <a:ext uri="{FF2B5EF4-FFF2-40B4-BE49-F238E27FC236}">
                <a16:creationId xmlns:a16="http://schemas.microsoft.com/office/drawing/2014/main" id="{DD92916A-2C78-6922-C360-14C7AB901080}"/>
              </a:ext>
            </a:extLst>
          </p:cNvPr>
          <p:cNvSpPr/>
          <p:nvPr/>
        </p:nvSpPr>
        <p:spPr>
          <a:xfrm>
            <a:off x="2259724" y="1897734"/>
            <a:ext cx="2953406" cy="845463"/>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Edit Claim</a:t>
            </a:r>
          </a:p>
        </p:txBody>
      </p:sp>
    </p:spTree>
    <p:extLst>
      <p:ext uri="{BB962C8B-B14F-4D97-AF65-F5344CB8AC3E}">
        <p14:creationId xmlns:p14="http://schemas.microsoft.com/office/powerpoint/2010/main" val="1795211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87074"/>
            <a:ext cx="5943874" cy="430781"/>
          </a:xfrm>
        </p:spPr>
        <p:txBody>
          <a:bodyPr>
            <a:normAutofit fontScale="90000"/>
          </a:bodyPr>
          <a:lstStyle/>
          <a:p>
            <a:r>
              <a:rPr lang="en-US" sz="4000" b="1" dirty="0">
                <a:latin typeface="Times New Roman" panose="02020603050405020304" pitchFamily="18" charset="0"/>
                <a:cs typeface="Times New Roman" panose="02020603050405020304" pitchFamily="18" charset="0"/>
              </a:rPr>
              <a:t>Tabs In The Claim Folder</a:t>
            </a:r>
          </a:p>
        </p:txBody>
      </p:sp>
      <p:pic>
        <p:nvPicPr>
          <p:cNvPr id="3" name="Picture 2">
            <a:extLst>
              <a:ext uri="{FF2B5EF4-FFF2-40B4-BE49-F238E27FC236}">
                <a16:creationId xmlns:a16="http://schemas.microsoft.com/office/drawing/2014/main" id="{688123DC-A264-2C52-A514-4B2009E057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340" y="2430834"/>
            <a:ext cx="11234570" cy="1345045"/>
          </a:xfrm>
          <a:prstGeom prst="rect">
            <a:avLst/>
          </a:prstGeom>
        </p:spPr>
      </p:pic>
      <p:sp>
        <p:nvSpPr>
          <p:cNvPr id="5" name="TextBox 4">
            <a:extLst>
              <a:ext uri="{FF2B5EF4-FFF2-40B4-BE49-F238E27FC236}">
                <a16:creationId xmlns:a16="http://schemas.microsoft.com/office/drawing/2014/main" id="{E240BD8A-85C3-EE6E-C9BA-A718A1A20D0C}"/>
              </a:ext>
            </a:extLst>
          </p:cNvPr>
          <p:cNvSpPr txBox="1"/>
          <p:nvPr/>
        </p:nvSpPr>
        <p:spPr>
          <a:xfrm>
            <a:off x="116114" y="1396497"/>
            <a:ext cx="119597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in the Claim Folder, users will see a header with tabs that take them to other aspects of the Claim’s folder.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48B65B2-D6E2-E8DF-050D-1426FF025E16}"/>
              </a:ext>
            </a:extLst>
          </p:cNvPr>
          <p:cNvSpPr txBox="1"/>
          <p:nvPr/>
        </p:nvSpPr>
        <p:spPr>
          <a:xfrm>
            <a:off x="705002" y="3954521"/>
            <a:ext cx="10887908" cy="3416320"/>
          </a:xfrm>
          <a:prstGeom prst="rect">
            <a:avLst/>
          </a:prstGeom>
          <a:no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Claim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Claim Event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Document and 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Claim Package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dirty="0">
              <a:solidFill>
                <a:prstClr val="black"/>
              </a:solidFill>
              <a:latin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Rating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Work Request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Note</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6447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808916"/>
            <a:ext cx="4672967" cy="430781"/>
          </a:xfrm>
        </p:spPr>
        <p:txBody>
          <a:bodyPr>
            <a:normAutofit fontScale="90000"/>
          </a:bodyPr>
          <a:lstStyle/>
          <a:p>
            <a:r>
              <a:rPr lang="en-US" sz="4000" b="1" dirty="0">
                <a:latin typeface="Times New Roman" panose="02020603050405020304" pitchFamily="18" charset="0"/>
                <a:cs typeface="Times New Roman" panose="02020603050405020304" pitchFamily="18" charset="0"/>
              </a:rPr>
              <a:t>The Claim Folder</a:t>
            </a:r>
          </a:p>
        </p:txBody>
      </p:sp>
      <p:pic>
        <p:nvPicPr>
          <p:cNvPr id="3" name="Picture 2">
            <a:extLst>
              <a:ext uri="{FF2B5EF4-FFF2-40B4-BE49-F238E27FC236}">
                <a16:creationId xmlns:a16="http://schemas.microsoft.com/office/drawing/2014/main" id="{688123DC-A264-2C52-A514-4B2009E057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340" y="1264190"/>
            <a:ext cx="11234570" cy="1345045"/>
          </a:xfrm>
          <a:prstGeom prst="rect">
            <a:avLst/>
          </a:prstGeom>
        </p:spPr>
      </p:pic>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TextBox 7">
            <a:extLst>
              <a:ext uri="{FF2B5EF4-FFF2-40B4-BE49-F238E27FC236}">
                <a16:creationId xmlns:a16="http://schemas.microsoft.com/office/drawing/2014/main" id="{9EA6C766-CFBE-8950-767C-A9EBB5F2C1B5}"/>
              </a:ext>
            </a:extLst>
          </p:cNvPr>
          <p:cNvSpPr txBox="1"/>
          <p:nvPr/>
        </p:nvSpPr>
        <p:spPr>
          <a:xfrm>
            <a:off x="492368" y="2727425"/>
            <a:ext cx="11113477"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a:t>
            </a:r>
            <a:r>
              <a:rPr lang="en-US" sz="2400" dirty="0">
                <a:solidFill>
                  <a:prstClr val="black"/>
                </a:solidFill>
                <a:latin typeface="Times New Roman" panose="02020603050405020304" pitchFamily="18" charset="0"/>
                <a:cs typeface="Times New Roman" panose="02020603050405020304" pitchFamily="18" charset="0"/>
              </a:rPr>
              <a:t>Allows users to enter in historical data such as when VA received claim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Event: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Documents </a:t>
            </a:r>
            <a:r>
              <a:rPr lang="en-US" sz="2400" dirty="0">
                <a:solidFill>
                  <a:prstClr val="black"/>
                </a:solidFill>
                <a:latin typeface="Times New Roman" panose="02020603050405020304" pitchFamily="18" charset="0"/>
                <a:cs typeface="Times New Roman" panose="02020603050405020304" pitchFamily="18" charset="0"/>
              </a:rPr>
              <a:t>any events associated with the claim such as when it was generated</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and Form: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Shows forms associated with claim and allows users to create new forms with the selected claim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Package: </a:t>
            </a:r>
            <a:r>
              <a:rPr lang="en-US" sz="2400" dirty="0">
                <a:solidFill>
                  <a:prstClr val="black"/>
                </a:solidFill>
                <a:latin typeface="Times New Roman" panose="02020603050405020304" pitchFamily="18" charset="0"/>
                <a:cs typeface="Times New Roman" panose="02020603050405020304" pitchFamily="18" charset="0"/>
              </a:rPr>
              <a:t>Provides status of claims sent to VA</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Rating: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users to enter a VA rating if the claim grants service connection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Award: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users to enter in award data for the claim submitted</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black"/>
                </a:solidFill>
                <a:latin typeface="Times New Roman" panose="02020603050405020304" pitchFamily="18" charset="0"/>
                <a:cs typeface="Times New Roman" panose="02020603050405020304" pitchFamily="18" charset="0"/>
              </a:rPr>
              <a:t>Work Request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the assigning of tasks with this claim to other TVB users</a:t>
            </a:r>
            <a:endPar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users to add notes about the claim submitted</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4894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28549"/>
            <a:ext cx="4885238" cy="512424"/>
          </a:xfrm>
        </p:spPr>
        <p:txBody>
          <a:bodyPr>
            <a:normAutofit fontScale="90000"/>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8194157"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has </a:t>
            </a:r>
            <a:r>
              <a:rPr lang="en-US" sz="2600" dirty="0">
                <a:solidFill>
                  <a:prstClr val="black"/>
                </a:solidFill>
                <a:latin typeface="Times New Roman" panose="02020603050405020304" pitchFamily="18" charset="0"/>
                <a:cs typeface="Times New Roman" panose="02020603050405020304" pitchFamily="18" charset="0"/>
              </a:rPr>
              <a:t>an API called </a:t>
            </a:r>
            <a:r>
              <a:rPr lang="en-US" sz="2600" b="1" dirty="0">
                <a:solidFill>
                  <a:prstClr val="black"/>
                </a:solidFill>
                <a:latin typeface="Times New Roman" panose="02020603050405020304" pitchFamily="18" charset="0"/>
                <a:cs typeface="Times New Roman" panose="02020603050405020304" pitchFamily="18" charset="0"/>
              </a:rPr>
              <a:t>VA Benefits Claims </a:t>
            </a:r>
            <a:r>
              <a:rPr lang="en-US" sz="2600" dirty="0">
                <a:solidFill>
                  <a:prstClr val="black"/>
                </a:solidFill>
                <a:latin typeface="Times New Roman" panose="02020603050405020304" pitchFamily="18" charset="0"/>
                <a:cs typeface="Times New Roman" panose="02020603050405020304" pitchFamily="18" charset="0"/>
              </a:rPr>
              <a:t>which allows TVB to connect to VA.gov.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This allows for some actions in TVB to be done in       </a:t>
            </a:r>
            <a:r>
              <a:rPr lang="en-US" sz="2600" b="1" dirty="0">
                <a:solidFill>
                  <a:prstClr val="black"/>
                </a:solidFill>
                <a:latin typeface="Times New Roman" panose="02020603050405020304" pitchFamily="18" charset="0"/>
                <a:cs typeface="Times New Roman" panose="02020603050405020304" pitchFamily="18" charset="0"/>
              </a:rPr>
              <a:t>REAL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The VA Benefits Claims API can be found when inside a veteran's folder.</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Click </a:t>
            </a:r>
            <a:r>
              <a:rPr lang="en-US" sz="2600" b="1" dirty="0">
                <a:solidFill>
                  <a:prstClr val="black"/>
                </a:solidFill>
                <a:latin typeface="Times New Roman" panose="02020603050405020304" pitchFamily="18" charset="0"/>
                <a:cs typeface="Times New Roman" panose="02020603050405020304" pitchFamily="18" charset="0"/>
              </a:rPr>
              <a:t>Login</a:t>
            </a:r>
            <a:r>
              <a:rPr lang="en-US" sz="2600" dirty="0">
                <a:solidFill>
                  <a:prstClr val="black"/>
                </a:solidFill>
                <a:latin typeface="Times New Roman" panose="02020603050405020304" pitchFamily="18" charset="0"/>
                <a:cs typeface="Times New Roman" panose="02020603050405020304" pitchFamily="18" charset="0"/>
              </a:rPr>
              <a:t> to connect to continue with this API</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7" name="Picture 6" descr="A screenshot of a computer&#10;&#10;Description automatically generated">
            <a:extLst>
              <a:ext uri="{FF2B5EF4-FFF2-40B4-BE49-F238E27FC236}">
                <a16:creationId xmlns:a16="http://schemas.microsoft.com/office/drawing/2014/main" id="{3123E477-D436-50F7-5D0E-ACE3AAC17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1620520"/>
            <a:ext cx="2514599" cy="3377094"/>
          </a:xfrm>
          <a:prstGeom prst="rect">
            <a:avLst/>
          </a:prstGeom>
        </p:spPr>
      </p:pic>
    </p:spTree>
    <p:extLst>
      <p:ext uri="{BB962C8B-B14F-4D97-AF65-F5344CB8AC3E}">
        <p14:creationId xmlns:p14="http://schemas.microsoft.com/office/powerpoint/2010/main" val="112857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94870"/>
            <a:ext cx="5097510" cy="520588"/>
          </a:xfrm>
        </p:spPr>
        <p:txBody>
          <a:bodyPr>
            <a:normAutofit fontScale="90000"/>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1671289"/>
            <a:ext cx="1015999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utilizing this functionality, TVB requires </a:t>
            </a:r>
            <a:r>
              <a:rPr lang="en-US" sz="2800" dirty="0">
                <a:solidFill>
                  <a:prstClr val="black"/>
                </a:solidFill>
                <a:latin typeface="Times New Roman" panose="02020603050405020304" pitchFamily="18" charset="0"/>
                <a:cs typeface="Times New Roman" panose="02020603050405020304" pitchFamily="18" charset="0"/>
              </a:rPr>
              <a:t>the user</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sign in to VA.gov using one of the following log in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sign in a form&#10;&#10;Description automatically generated">
            <a:extLst>
              <a:ext uri="{FF2B5EF4-FFF2-40B4-BE49-F238E27FC236}">
                <a16:creationId xmlns:a16="http://schemas.microsoft.com/office/drawing/2014/main" id="{6543346E-23B5-A1B5-2D38-48866C207127}"/>
              </a:ext>
            </a:extLst>
          </p:cNvPr>
          <p:cNvPicPr>
            <a:picLocks noChangeAspect="1"/>
          </p:cNvPicPr>
          <p:nvPr/>
        </p:nvPicPr>
        <p:blipFill rotWithShape="1">
          <a:blip r:embed="rId3">
            <a:extLst>
              <a:ext uri="{28A0092B-C50C-407E-A947-70E740481C1C}">
                <a14:useLocalDpi xmlns:a14="http://schemas.microsoft.com/office/drawing/2010/main" val="0"/>
              </a:ext>
            </a:extLst>
          </a:blip>
          <a:srcRect b="5255"/>
          <a:stretch/>
        </p:blipFill>
        <p:spPr>
          <a:xfrm>
            <a:off x="2089432" y="3250243"/>
            <a:ext cx="7921417" cy="2896558"/>
          </a:xfrm>
          <a:prstGeom prst="rect">
            <a:avLst/>
          </a:prstGeom>
        </p:spPr>
      </p:pic>
    </p:spTree>
    <p:extLst>
      <p:ext uri="{BB962C8B-B14F-4D97-AF65-F5344CB8AC3E}">
        <p14:creationId xmlns:p14="http://schemas.microsoft.com/office/powerpoint/2010/main" val="4285150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20384"/>
            <a:ext cx="4281081" cy="520588"/>
          </a:xfrm>
        </p:spPr>
        <p:txBody>
          <a:bodyPr>
            <a:normAutofit fontScale="90000"/>
          </a:bodyPr>
          <a:lstStyle/>
          <a:p>
            <a:r>
              <a:rPr lang="en-US" b="1" dirty="0">
                <a:latin typeface="Times New Roman" panose="02020603050405020304" pitchFamily="18" charset="0"/>
                <a:cs typeface="Times New Roman" panose="02020603050405020304" pitchFamily="18" charset="0"/>
              </a:rPr>
              <a:t>VA Benefits Log  </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1630649"/>
            <a:ext cx="1015999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a:t>
            </a:r>
            <a:r>
              <a:rPr lang="en-US" sz="2800" dirty="0">
                <a:solidFill>
                  <a:prstClr val="black"/>
                </a:solidFill>
                <a:latin typeface="Times New Roman" panose="02020603050405020304" pitchFamily="18" charset="0"/>
                <a:cs typeface="Times New Roman" panose="02020603050405020304" pitchFamily="18" charset="0"/>
              </a:rPr>
              <a:t>the user</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does not have any of these accounts, </a:t>
            </a:r>
            <a:r>
              <a:rPr lang="en-US" sz="2800" dirty="0">
                <a:solidFill>
                  <a:prstClr val="black"/>
                </a:solidFill>
                <a:latin typeface="Times New Roman" panose="02020603050405020304" pitchFamily="18" charset="0"/>
                <a:cs typeface="Times New Roman" panose="02020603050405020304" pitchFamily="18" charset="0"/>
              </a:rPr>
              <a:t>they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can create either an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Login.gov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ID.me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account directly from the page by clicking the hyperlinks at the bottom. </a:t>
            </a: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fld id="{E2FB73DA-5FDE-45B5-BAA4-C61223CC44F6}" type="slidenum">
              <a:rPr lang="en-US" smtClean="0"/>
              <a:pPr/>
              <a:t>35</a:t>
            </a:fld>
            <a:endParaRPr lang="en-US" dirty="0"/>
          </a:p>
        </p:txBody>
      </p:sp>
      <p:pic>
        <p:nvPicPr>
          <p:cNvPr id="5" name="Picture 4" descr="A screenshot of a login page&#10;&#10;Description automatically generated">
            <a:extLst>
              <a:ext uri="{FF2B5EF4-FFF2-40B4-BE49-F238E27FC236}">
                <a16:creationId xmlns:a16="http://schemas.microsoft.com/office/drawing/2014/main" id="{6A3F5091-8A7D-3A1D-D34E-E8CC0FCD6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840" y="3041262"/>
            <a:ext cx="6614159" cy="3681694"/>
          </a:xfrm>
          <a:prstGeom prst="rect">
            <a:avLst/>
          </a:prstGeom>
        </p:spPr>
      </p:pic>
      <p:sp>
        <p:nvSpPr>
          <p:cNvPr id="6" name="Rectangle 5">
            <a:extLst>
              <a:ext uri="{FF2B5EF4-FFF2-40B4-BE49-F238E27FC236}">
                <a16:creationId xmlns:a16="http://schemas.microsoft.com/office/drawing/2014/main" id="{C24D1525-E6A3-F915-A14C-5715B6EB456E}"/>
              </a:ext>
            </a:extLst>
          </p:cNvPr>
          <p:cNvSpPr/>
          <p:nvPr/>
        </p:nvSpPr>
        <p:spPr>
          <a:xfrm>
            <a:off x="5750560" y="5852160"/>
            <a:ext cx="2042160" cy="869315"/>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726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429310"/>
            <a:ext cx="3864703" cy="822110"/>
          </a:xfrm>
        </p:spPr>
        <p:txBody>
          <a:bodyPr/>
          <a:lstStyle/>
          <a:p>
            <a:r>
              <a:rPr lang="en-US" b="1" dirty="0">
                <a:latin typeface="Times New Roman" panose="02020603050405020304" pitchFamily="18" charset="0"/>
                <a:cs typeface="Times New Roman" panose="02020603050405020304" pitchFamily="18" charset="0"/>
              </a:rPr>
              <a:t>Account Set up</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2601315"/>
            <a:ext cx="1015999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An in-depth guide for creating either a Login.gov or ID.ME account can be found in the OLP next to this presentation.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Please note that in 2025 VA is removing </a:t>
            </a:r>
            <a:r>
              <a:rPr lang="en-US" sz="3600" dirty="0" err="1">
                <a:solidFill>
                  <a:prstClr val="black"/>
                </a:solidFill>
                <a:latin typeface="Times New Roman" panose="02020603050405020304" pitchFamily="18" charset="0"/>
                <a:cs typeface="Times New Roman" panose="02020603050405020304" pitchFamily="18" charset="0"/>
              </a:rPr>
              <a:t>Myhealthvet</a:t>
            </a:r>
            <a:r>
              <a:rPr lang="en-US" sz="3600" dirty="0">
                <a:solidFill>
                  <a:prstClr val="black"/>
                </a:solidFill>
                <a:latin typeface="Times New Roman" panose="02020603050405020304" pitchFamily="18" charset="0"/>
                <a:cs typeface="Times New Roman" panose="02020603050405020304" pitchFamily="18" charset="0"/>
              </a:rPr>
              <a:t> and DS Logon as log in options for VA.gov.</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47978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22412"/>
            <a:ext cx="4770938" cy="602231"/>
          </a:xfrm>
        </p:spPr>
        <p:txBody>
          <a:bodyPr>
            <a:normAutofit fontScale="90000"/>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Once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logged into the VA Benefits Claims section, clicking on VA Benefits Claims will populate new buttons.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3B2B05BF-D1B7-C3E1-B4B7-78B06F34D079}"/>
              </a:ext>
            </a:extLst>
          </p:cNvPr>
          <p:cNvPicPr>
            <a:picLocks noChangeAspect="1"/>
          </p:cNvPicPr>
          <p:nvPr/>
        </p:nvPicPr>
        <p:blipFill rotWithShape="1">
          <a:blip r:embed="rId3">
            <a:extLst>
              <a:ext uri="{28A0092B-C50C-407E-A947-70E740481C1C}">
                <a14:useLocalDpi xmlns:a14="http://schemas.microsoft.com/office/drawing/2010/main" val="0"/>
              </a:ext>
            </a:extLst>
          </a:blip>
          <a:srcRect l="2131" r="2087"/>
          <a:stretch/>
        </p:blipFill>
        <p:spPr>
          <a:xfrm>
            <a:off x="2225406" y="3424877"/>
            <a:ext cx="7744859" cy="2931473"/>
          </a:xfrm>
          <a:prstGeom prst="rect">
            <a:avLst/>
          </a:prstGeom>
        </p:spPr>
      </p:pic>
    </p:spTree>
    <p:extLst>
      <p:ext uri="{BB962C8B-B14F-4D97-AF65-F5344CB8AC3E}">
        <p14:creationId xmlns:p14="http://schemas.microsoft.com/office/powerpoint/2010/main" val="3165763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501650"/>
            <a:ext cx="8208103" cy="732859"/>
          </a:xfrm>
        </p:spPr>
        <p:txBody>
          <a:bodyPr/>
          <a:lstStyle/>
          <a:p>
            <a:r>
              <a:rPr lang="en-US" b="1" dirty="0">
                <a:latin typeface="Times New Roman" panose="02020603050405020304" pitchFamily="18" charset="0"/>
                <a:cs typeface="Times New Roman" panose="02020603050405020304" pitchFamily="18" charset="0"/>
              </a:rPr>
              <a:t>VA Benefits Claims: Claim Status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Status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button will populate all the veteran’s claims (past and present) and show 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Filed</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Type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Status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3B2B05BF-D1B7-C3E1-B4B7-78B06F34D079}"/>
              </a:ext>
            </a:extLst>
          </p:cNvPr>
          <p:cNvPicPr>
            <a:picLocks noChangeAspect="1"/>
          </p:cNvPicPr>
          <p:nvPr/>
        </p:nvPicPr>
        <p:blipFill>
          <a:blip r:embed="rId3">
            <a:extLst>
              <a:ext uri="{28A0092B-C50C-407E-A947-70E740481C1C}">
                <a14:useLocalDpi xmlns:a14="http://schemas.microsoft.com/office/drawing/2010/main" val="0"/>
              </a:ext>
            </a:extLst>
          </a:blip>
          <a:srcRect t="15290" b="15290"/>
          <a:stretch/>
        </p:blipFill>
        <p:spPr>
          <a:xfrm>
            <a:off x="2225406" y="3424877"/>
            <a:ext cx="7744859" cy="2931473"/>
          </a:xfrm>
          <a:prstGeom prst="rect">
            <a:avLst/>
          </a:prstGeom>
        </p:spPr>
      </p:pic>
    </p:spTree>
    <p:extLst>
      <p:ext uri="{BB962C8B-B14F-4D97-AF65-F5344CB8AC3E}">
        <p14:creationId xmlns:p14="http://schemas.microsoft.com/office/powerpoint/2010/main" val="635854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573426"/>
            <a:ext cx="8003995" cy="659381"/>
          </a:xfrm>
        </p:spPr>
        <p:txBody>
          <a:bodyPr>
            <a:normAutofit fontScale="90000"/>
          </a:bodyPr>
          <a:lstStyle/>
          <a:p>
            <a:r>
              <a:rPr lang="en-US" b="1" dirty="0">
                <a:latin typeface="Times New Roman" panose="02020603050405020304" pitchFamily="18" charset="0"/>
                <a:cs typeface="Times New Roman" panose="02020603050405020304" pitchFamily="18" charset="0"/>
              </a:rPr>
              <a:t>VA Benefits Claims: Check POA</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Check POA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button will populate the veteran’s current POA as well as list any Previous POAs.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3B2B05BF-D1B7-C3E1-B4B7-78B06F34D079}"/>
              </a:ext>
            </a:extLst>
          </p:cNvPr>
          <p:cNvPicPr>
            <a:picLocks noChangeAspect="1"/>
          </p:cNvPicPr>
          <p:nvPr/>
        </p:nvPicPr>
        <p:blipFill>
          <a:blip r:embed="rId3">
            <a:extLst>
              <a:ext uri="{28A0092B-C50C-407E-A947-70E740481C1C}">
                <a14:useLocalDpi xmlns:a14="http://schemas.microsoft.com/office/drawing/2010/main" val="0"/>
              </a:ext>
            </a:extLst>
          </a:blip>
          <a:srcRect t="3547" b="3547"/>
          <a:stretch/>
        </p:blipFill>
        <p:spPr>
          <a:xfrm>
            <a:off x="2225406" y="3424877"/>
            <a:ext cx="7744859" cy="2931473"/>
          </a:xfrm>
          <a:prstGeom prst="rect">
            <a:avLst/>
          </a:prstGeom>
        </p:spPr>
      </p:pic>
    </p:spTree>
    <p:extLst>
      <p:ext uri="{BB962C8B-B14F-4D97-AF65-F5344CB8AC3E}">
        <p14:creationId xmlns:p14="http://schemas.microsoft.com/office/powerpoint/2010/main" val="23543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583522"/>
            <a:ext cx="5367524" cy="630138"/>
          </a:xfrm>
        </p:spPr>
        <p:txBody>
          <a:bodyPr>
            <a:normAutofit fontScale="90000"/>
          </a:bodyPr>
          <a:lstStyle/>
          <a:p>
            <a:r>
              <a:rPr lang="en-US" sz="4000" b="1" dirty="0">
                <a:latin typeface="Times New Roman" panose="02020603050405020304" pitchFamily="18" charset="0"/>
                <a:cs typeface="Times New Roman" panose="02020603050405020304" pitchFamily="18" charset="0"/>
              </a:rPr>
              <a:t>What’s New with TVB?</a:t>
            </a:r>
          </a:p>
        </p:txBody>
      </p:sp>
      <p:sp>
        <p:nvSpPr>
          <p:cNvPr id="7" name="TextBox 6">
            <a:extLst>
              <a:ext uri="{FF2B5EF4-FFF2-40B4-BE49-F238E27FC236}">
                <a16:creationId xmlns:a16="http://schemas.microsoft.com/office/drawing/2014/main" id="{97C44995-A874-9007-B73E-2AF5D39A9D76}"/>
              </a:ext>
            </a:extLst>
          </p:cNvPr>
          <p:cNvSpPr txBox="1"/>
          <p:nvPr/>
        </p:nvSpPr>
        <p:spPr>
          <a:xfrm>
            <a:off x="729673" y="1437816"/>
            <a:ext cx="10786569" cy="4585871"/>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 form 21-0781 now allows for 1,250 characters in field 14</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Allowed multiple values to be selected in field 20A for VA form 21P-530EZ</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Updated the Veteran Page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cs typeface="Times New Roman" panose="02020603050405020304" pitchFamily="18" charset="0"/>
              </a:rPr>
              <a:t>Updated the Claim page</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95519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325120" y="1478249"/>
            <a:ext cx="11196320" cy="4924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Another function of VA Benefits Claims is the ability to submit 21-22s, ITFs and 526EZs  directly into VBMS.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utilize this function, the following must be true.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Logged into VA.gov through VA Benefits Claims</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lang="en-US" sz="3200" dirty="0">
                <a:solidFill>
                  <a:prstClr val="black"/>
                </a:solidFill>
                <a:latin typeface="Times New Roman" panose="02020603050405020304" pitchFamily="18" charset="0"/>
                <a:cs typeface="Times New Roman" panose="02020603050405020304" pitchFamily="18" charset="0"/>
              </a:rPr>
              <a:t>The veteran’s folder is assigned to </a:t>
            </a:r>
            <a:r>
              <a:rPr lang="en-US" sz="3200" b="1" dirty="0">
                <a:solidFill>
                  <a:prstClr val="black"/>
                </a:solidFill>
                <a:latin typeface="Times New Roman" panose="02020603050405020304" pitchFamily="18" charset="0"/>
                <a:cs typeface="Times New Roman" panose="02020603050405020304" pitchFamily="18" charset="0"/>
              </a:rPr>
              <a:t>Your Field Office </a:t>
            </a:r>
            <a:r>
              <a:rPr lang="en-US" sz="3200" dirty="0">
                <a:solidFill>
                  <a:prstClr val="black"/>
                </a:solidFill>
                <a:latin typeface="Times New Roman" panose="02020603050405020304" pitchFamily="18" charset="0"/>
                <a:cs typeface="Times New Roman" panose="02020603050405020304" pitchFamily="18" charset="0"/>
              </a:rPr>
              <a:t>and </a:t>
            </a:r>
            <a:r>
              <a:rPr lang="en-US" sz="3200" b="1" dirty="0">
                <a:solidFill>
                  <a:prstClr val="black"/>
                </a:solidFill>
                <a:latin typeface="Times New Roman" panose="02020603050405020304" pitchFamily="18" charset="0"/>
                <a:cs typeface="Times New Roman" panose="02020603050405020304" pitchFamily="18" charset="0"/>
              </a:rPr>
              <a:t>Yourself</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51761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11236960" cy="35394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submit a form directly into VBMS a claim must first be created. </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 veteran folder Create a new claim and hit Save. </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the form using 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and Form Tab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lang="en-US" sz="3200" dirty="0">
                <a:solidFill>
                  <a:prstClr val="black"/>
                </a:solidFill>
                <a:latin typeface="Times New Roman" panose="02020603050405020304" pitchFamily="18" charset="0"/>
                <a:cs typeface="Times New Roman" panose="02020603050405020304" pitchFamily="18" charset="0"/>
              </a:rPr>
              <a:t>once complete press</a:t>
            </a:r>
            <a:r>
              <a:rPr lang="en-US" sz="3200" b="1" dirty="0">
                <a:solidFill>
                  <a:prstClr val="black"/>
                </a:solidFill>
                <a:latin typeface="Times New Roman" panose="02020603050405020304" pitchFamily="18" charset="0"/>
                <a:cs typeface="Times New Roman" panose="02020603050405020304" pitchFamily="18" charset="0"/>
              </a:rPr>
              <a:t> Marked As Signed</a:t>
            </a:r>
            <a:r>
              <a:rPr lang="en-US" sz="3200" dirty="0">
                <a:solidFill>
                  <a:prstClr val="black"/>
                </a:solidFill>
                <a:latin typeface="Times New Roman" panose="02020603050405020304" pitchFamily="18" charset="0"/>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6157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1123696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form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Marked As Signed</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follow the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Breadcrumb Trail</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back to the claim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Scroll back down to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 Benefits Claims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3 new buttons have populated: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POA(21-22) 	ITF(21-0966) 	Disability Compensation (21-526EZ)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phone&#10;&#10;Description automatically generated">
            <a:extLst>
              <a:ext uri="{FF2B5EF4-FFF2-40B4-BE49-F238E27FC236}">
                <a16:creationId xmlns:a16="http://schemas.microsoft.com/office/drawing/2014/main" id="{2B081C23-CE46-D451-B31F-9F6233178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860" y="4206240"/>
            <a:ext cx="7634079" cy="1905068"/>
          </a:xfrm>
          <a:prstGeom prst="rect">
            <a:avLst/>
          </a:prstGeom>
        </p:spPr>
      </p:pic>
    </p:spTree>
    <p:extLst>
      <p:ext uri="{BB962C8B-B14F-4D97-AF65-F5344CB8AC3E}">
        <p14:creationId xmlns:p14="http://schemas.microsoft.com/office/powerpoint/2010/main" val="2100651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The </a:t>
            </a:r>
            <a:r>
              <a:rPr lang="en-US" sz="3200" b="1" dirty="0">
                <a:solidFill>
                  <a:prstClr val="black"/>
                </a:solidFill>
                <a:latin typeface="Times New Roman" panose="02020603050405020304" pitchFamily="18" charset="0"/>
                <a:cs typeface="Times New Roman" panose="02020603050405020304" pitchFamily="18" charset="0"/>
              </a:rPr>
              <a:t>POA(21-22) </a:t>
            </a:r>
            <a:r>
              <a:rPr lang="en-US" sz="3200" dirty="0">
                <a:solidFill>
                  <a:prstClr val="black"/>
                </a:solidFill>
                <a:latin typeface="Times New Roman" panose="02020603050405020304" pitchFamily="18" charset="0"/>
                <a:cs typeface="Times New Roman" panose="02020603050405020304" pitchFamily="18" charset="0"/>
              </a:rPr>
              <a:t>button takes the user to a page where they can attach a TVB Created,       </a:t>
            </a:r>
            <a:r>
              <a:rPr lang="en-US" sz="3200" b="1" dirty="0">
                <a:solidFill>
                  <a:prstClr val="black"/>
                </a:solidFill>
                <a:latin typeface="Times New Roman" panose="02020603050405020304" pitchFamily="18" charset="0"/>
                <a:cs typeface="Times New Roman" panose="02020603050405020304" pitchFamily="18" charset="0"/>
              </a:rPr>
              <a:t>Marked As Signed </a:t>
            </a:r>
            <a:r>
              <a:rPr lang="en-US" sz="3200" dirty="0">
                <a:solidFill>
                  <a:prstClr val="black"/>
                </a:solidFill>
                <a:latin typeface="Times New Roman" panose="02020603050405020304" pitchFamily="18" charset="0"/>
                <a:cs typeface="Times New Roman" panose="02020603050405020304" pitchFamily="18" charset="0"/>
              </a:rPr>
              <a:t>21-22 directly to VBMS.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note for those who have multiple accreditations to select the correct POA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1756882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The page contains required fields such as POA,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 </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Authorizations and limits.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has a dropdown box that will populate with the</a:t>
            </a:r>
            <a:r>
              <a:rPr lang="en-US" sz="3200" dirty="0">
                <a:solidFill>
                  <a:prstClr val="black"/>
                </a:solidFill>
                <a:latin typeface="Times New Roman" panose="02020603050405020304" pitchFamily="18" charset="0"/>
                <a:cs typeface="Times New Roman" panose="02020603050405020304" pitchFamily="18" charset="0"/>
              </a:rPr>
              <a:t> claim form that was generated and </a:t>
            </a:r>
            <a:r>
              <a:rPr lang="en-US" sz="3200" b="1" dirty="0">
                <a:solidFill>
                  <a:prstClr val="black"/>
                </a:solidFill>
                <a:latin typeface="Times New Roman" panose="02020603050405020304" pitchFamily="18" charset="0"/>
                <a:cs typeface="Times New Roman" panose="02020603050405020304" pitchFamily="18" charset="0"/>
              </a:rPr>
              <a:t>Marked As Signed </a:t>
            </a:r>
            <a:r>
              <a:rPr lang="en-US" sz="3200" dirty="0">
                <a:solidFill>
                  <a:prstClr val="black"/>
                </a:solidFill>
                <a:latin typeface="Times New Roman" panose="02020603050405020304" pitchFamily="18" charset="0"/>
                <a:cs typeface="Times New Roman" panose="02020603050405020304" pitchFamily="18" charset="0"/>
              </a:rPr>
              <a:t>in TVB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881366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all required fields addressed, click submit to Submit the form to VBMS.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note that the Authorization and limits on the signed 21-22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MATCH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boxes displayed on the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1552240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ITF (21-0966)</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5502"/>
            <a:ext cx="581355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To submit an ITF a TVB claim must be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With the Claim created select ITF (21-0966) which takes the user to the ITF screen.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3360" y="1615502"/>
            <a:ext cx="5099810" cy="1953306"/>
          </a:xfrm>
          <a:prstGeom prst="rect">
            <a:avLst/>
          </a:prstGeom>
        </p:spPr>
      </p:pic>
    </p:spTree>
    <p:extLst>
      <p:ext uri="{BB962C8B-B14F-4D97-AF65-F5344CB8AC3E}">
        <p14:creationId xmlns:p14="http://schemas.microsoft.com/office/powerpoint/2010/main" val="2236308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16329"/>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ITF (21-0966)</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5502"/>
            <a:ext cx="5813550"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Press Validate to confirm POA with VA, TVB will provide a </a:t>
            </a:r>
            <a:r>
              <a:rPr lang="en-US" sz="2600" dirty="0">
                <a:solidFill>
                  <a:prstClr val="black"/>
                </a:solidFill>
                <a:latin typeface="Times New Roman" panose="02020603050405020304" pitchFamily="18" charset="0"/>
                <a:cs typeface="Times New Roman" panose="02020603050405020304" pitchFamily="18" charset="0"/>
              </a:rPr>
              <a:t>message that says valid if good or an error message that will need to be corrected.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After confirmation press submit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TVB will populate the previously empty boxes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Claim Type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Intent to File Date of Submission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Submission ID (confirmation number)</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3360" y="1615502"/>
            <a:ext cx="5099810" cy="1953306"/>
          </a:xfrm>
          <a:prstGeom prst="rect">
            <a:avLst/>
          </a:prstGeom>
        </p:spPr>
      </p:pic>
    </p:spTree>
    <p:extLst>
      <p:ext uri="{BB962C8B-B14F-4D97-AF65-F5344CB8AC3E}">
        <p14:creationId xmlns:p14="http://schemas.microsoft.com/office/powerpoint/2010/main" val="113648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0"/>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21-526EZ</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5502"/>
            <a:ext cx="581355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does have the ability to submit the 21-526EZ form directly to VA however this feature has more require more steps that other methods and has a higher rate of claim failure than the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Due to these issues NVS does not recommend using </a:t>
            </a:r>
            <a:r>
              <a:rPr lang="en-US" sz="2600">
                <a:solidFill>
                  <a:prstClr val="black"/>
                </a:solidFill>
                <a:latin typeface="Times New Roman" panose="02020603050405020304" pitchFamily="18" charset="0"/>
                <a:cs typeface="Times New Roman" panose="02020603050405020304" pitchFamily="18" charset="0"/>
              </a:rPr>
              <a:t>this feature.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3360" y="1615502"/>
            <a:ext cx="5099810" cy="1953306"/>
          </a:xfrm>
          <a:prstGeom prst="rect">
            <a:avLst/>
          </a:prstGeom>
        </p:spPr>
      </p:pic>
    </p:spTree>
    <p:extLst>
      <p:ext uri="{BB962C8B-B14F-4D97-AF65-F5344CB8AC3E}">
        <p14:creationId xmlns:p14="http://schemas.microsoft.com/office/powerpoint/2010/main" val="2900397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97DA8-5481-4BD8-99AA-BC9FFE98BC6D}" type="slidenum">
              <a:rPr kumimoji="0" lang="en-US" sz="20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TextBox 4">
            <a:extLst>
              <a:ext uri="{FF2B5EF4-FFF2-40B4-BE49-F238E27FC236}">
                <a16:creationId xmlns:a16="http://schemas.microsoft.com/office/drawing/2014/main" id="{5535087C-70E9-78E3-1039-3163DAF4C937}"/>
              </a:ext>
            </a:extLst>
          </p:cNvPr>
          <p:cNvSpPr txBox="1"/>
          <p:nvPr/>
        </p:nvSpPr>
        <p:spPr>
          <a:xfrm>
            <a:off x="1207008" y="1767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Content Placeholder 8">
            <a:extLst>
              <a:ext uri="{FF2B5EF4-FFF2-40B4-BE49-F238E27FC236}">
                <a16:creationId xmlns:a16="http://schemas.microsoft.com/office/drawing/2014/main" id="{3231116D-5792-97E6-2692-985F656BCEDD}"/>
              </a:ext>
            </a:extLst>
          </p:cNvPr>
          <p:cNvSpPr>
            <a:spLocks noGrp="1"/>
          </p:cNvSpPr>
          <p:nvPr>
            <p:ph idx="1"/>
          </p:nvPr>
        </p:nvSpPr>
        <p:spPr>
          <a:xfrm>
            <a:off x="111512" y="1538868"/>
            <a:ext cx="10896601" cy="463809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4D125DC9-7AFF-685C-9463-7484DBFDA4BB}"/>
              </a:ext>
            </a:extLst>
          </p:cNvPr>
          <p:cNvSpPr txBox="1"/>
          <p:nvPr/>
        </p:nvSpPr>
        <p:spPr>
          <a:xfrm>
            <a:off x="343742" y="3120924"/>
            <a:ext cx="11557974" cy="2582245"/>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mn-cs"/>
              </a:rPr>
              <a:t>Questions?</a:t>
            </a:r>
            <a:endParaRPr kumimoji="0" lang="en-US" sz="7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0434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58335"/>
            <a:ext cx="6980194" cy="580261"/>
          </a:xfrm>
        </p:spPr>
        <p:txBody>
          <a:bodyPr>
            <a:normAutofit fontScale="90000"/>
          </a:bodyPr>
          <a:lstStyle/>
          <a:p>
            <a:r>
              <a:rPr lang="en-US" sz="4000" b="1" dirty="0">
                <a:latin typeface="Times New Roman" panose="02020603050405020304" pitchFamily="18" charset="0"/>
                <a:cs typeface="Times New Roman" panose="02020603050405020304" pitchFamily="18" charset="0"/>
              </a:rPr>
              <a:t>The New Veteran Home Screen</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9" name="Picture 8" descr="A screenshot of a computer&#10;&#10;Description automatically generated">
            <a:extLst>
              <a:ext uri="{FF2B5EF4-FFF2-40B4-BE49-F238E27FC236}">
                <a16:creationId xmlns:a16="http://schemas.microsoft.com/office/drawing/2014/main" id="{36089925-FBBE-7B30-A598-6D64A6AD4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044" y="1343818"/>
            <a:ext cx="9599673" cy="5393074"/>
          </a:xfrm>
          <a:prstGeom prst="rect">
            <a:avLst/>
          </a:prstGeom>
        </p:spPr>
      </p:pic>
    </p:spTree>
    <p:extLst>
      <p:ext uri="{BB962C8B-B14F-4D97-AF65-F5344CB8AC3E}">
        <p14:creationId xmlns:p14="http://schemas.microsoft.com/office/powerpoint/2010/main" val="126776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63310"/>
            <a:ext cx="7228388" cy="577738"/>
          </a:xfrm>
        </p:spPr>
        <p:txBody>
          <a:bodyPr>
            <a:normAutofit fontScale="90000"/>
          </a:bodyPr>
          <a:lstStyle/>
          <a:p>
            <a:r>
              <a:rPr lang="en-US" sz="4000" b="1" dirty="0">
                <a:latin typeface="Times New Roman" panose="02020603050405020304" pitchFamily="18" charset="0"/>
                <a:cs typeface="Times New Roman" panose="02020603050405020304" pitchFamily="18" charset="0"/>
              </a:rPr>
              <a:t>The New Veteran Home Screen</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rotWithShape="1">
          <a:blip r:embed="rId3"/>
          <a:srcRect r="26817"/>
          <a:stretch/>
        </p:blipFill>
        <p:spPr>
          <a:xfrm>
            <a:off x="5351477" y="1603447"/>
            <a:ext cx="6225699" cy="4780122"/>
          </a:xfrm>
          <a:prstGeom prst="rect">
            <a:avLst/>
          </a:prstGeom>
        </p:spPr>
      </p:pic>
      <p:sp>
        <p:nvSpPr>
          <p:cNvPr id="10" name="TextBox 9">
            <a:extLst>
              <a:ext uri="{FF2B5EF4-FFF2-40B4-BE49-F238E27FC236}">
                <a16:creationId xmlns:a16="http://schemas.microsoft.com/office/drawing/2014/main" id="{83F9AF69-FF18-183B-83A1-5532170231F7}"/>
              </a:ext>
            </a:extLst>
          </p:cNvPr>
          <p:cNvSpPr txBox="1"/>
          <p:nvPr/>
        </p:nvSpPr>
        <p:spPr>
          <a:xfrm>
            <a:off x="627321" y="1765005"/>
            <a:ext cx="441251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Veteran Home Screen has been updated with Tiles to allow faster access to pages with the Veteran’s Folder</a:t>
            </a:r>
          </a:p>
        </p:txBody>
      </p:sp>
    </p:spTree>
    <p:extLst>
      <p:ext uri="{BB962C8B-B14F-4D97-AF65-F5344CB8AC3E}">
        <p14:creationId xmlns:p14="http://schemas.microsoft.com/office/powerpoint/2010/main" val="340147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34713"/>
            <a:ext cx="5864953" cy="463438"/>
          </a:xfrm>
        </p:spPr>
        <p:txBody>
          <a:bodyPr>
            <a:normAutofit fontScale="90000"/>
          </a:bodyPr>
          <a:lstStyle/>
          <a:p>
            <a:r>
              <a:rPr lang="en-US" sz="4000" b="1" dirty="0">
                <a:latin typeface="Times New Roman" panose="02020603050405020304" pitchFamily="18" charset="0"/>
                <a:cs typeface="Times New Roman" panose="02020603050405020304" pitchFamily="18" charset="0"/>
              </a:rPr>
              <a:t>Accessing the “Old TVB”</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rotWithShape="1">
          <a:blip r:embed="rId3"/>
          <a:srcRect r="26817"/>
          <a:stretch/>
        </p:blipFill>
        <p:spPr>
          <a:xfrm>
            <a:off x="5351477" y="1435285"/>
            <a:ext cx="6225699" cy="4780122"/>
          </a:xfrm>
          <a:prstGeom prst="rect">
            <a:avLst/>
          </a:prstGeom>
        </p:spPr>
      </p:pic>
      <p:sp>
        <p:nvSpPr>
          <p:cNvPr id="10" name="TextBox 9">
            <a:extLst>
              <a:ext uri="{FF2B5EF4-FFF2-40B4-BE49-F238E27FC236}">
                <a16:creationId xmlns:a16="http://schemas.microsoft.com/office/drawing/2014/main" id="{83F9AF69-FF18-183B-83A1-5532170231F7}"/>
              </a:ext>
            </a:extLst>
          </p:cNvPr>
          <p:cNvSpPr txBox="1"/>
          <p:nvPr/>
        </p:nvSpPr>
        <p:spPr>
          <a:xfrm>
            <a:off x="333034" y="3341550"/>
            <a:ext cx="4412512"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To access the Veteran's folder also know as the “Old TVB” click on the Blue Edit Veteran Button </a:t>
            </a:r>
          </a:p>
        </p:txBody>
      </p:sp>
      <p:sp>
        <p:nvSpPr>
          <p:cNvPr id="11" name="Arrow: Right 10">
            <a:extLst>
              <a:ext uri="{FF2B5EF4-FFF2-40B4-BE49-F238E27FC236}">
                <a16:creationId xmlns:a16="http://schemas.microsoft.com/office/drawing/2014/main" id="{68AAB60F-5FEB-7F3C-44F5-D463C2B49342}"/>
              </a:ext>
            </a:extLst>
          </p:cNvPr>
          <p:cNvSpPr/>
          <p:nvPr/>
        </p:nvSpPr>
        <p:spPr>
          <a:xfrm>
            <a:off x="1996967" y="1931659"/>
            <a:ext cx="3247692" cy="948176"/>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Edit Veteran </a:t>
            </a:r>
          </a:p>
        </p:txBody>
      </p:sp>
    </p:spTree>
    <p:extLst>
      <p:ext uri="{BB962C8B-B14F-4D97-AF65-F5344CB8AC3E}">
        <p14:creationId xmlns:p14="http://schemas.microsoft.com/office/powerpoint/2010/main" val="122046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728548"/>
            <a:ext cx="5199351" cy="487931"/>
          </a:xfrm>
        </p:spPr>
        <p:txBody>
          <a:bodyPr>
            <a:normAutofit fontScale="90000"/>
          </a:bodyPr>
          <a:lstStyle/>
          <a:p>
            <a:r>
              <a:rPr lang="en-US" sz="4000" b="1" dirty="0">
                <a:latin typeface="Times New Roman" panose="02020603050405020304" pitchFamily="18" charset="0"/>
                <a:cs typeface="Times New Roman" panose="02020603050405020304" pitchFamily="18" charset="0"/>
              </a:rPr>
              <a:t>Uploading Documents</a:t>
            </a: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D43A4180-CA54-6CCA-F1E8-C4577E4AD8C5}"/>
              </a:ext>
            </a:extLst>
          </p:cNvPr>
          <p:cNvPicPr>
            <a:picLocks noChangeAspect="1"/>
          </p:cNvPicPr>
          <p:nvPr/>
        </p:nvPicPr>
        <p:blipFill rotWithShape="1">
          <a:blip r:embed="rId3"/>
          <a:srcRect r="26817"/>
          <a:stretch/>
        </p:blipFill>
        <p:spPr>
          <a:xfrm>
            <a:off x="5351477" y="1435285"/>
            <a:ext cx="6225699" cy="4780122"/>
          </a:xfrm>
          <a:prstGeom prst="rect">
            <a:avLst/>
          </a:prstGeom>
        </p:spPr>
      </p:pic>
      <p:sp>
        <p:nvSpPr>
          <p:cNvPr id="6" name="TextBox 5">
            <a:extLst>
              <a:ext uri="{FF2B5EF4-FFF2-40B4-BE49-F238E27FC236}">
                <a16:creationId xmlns:a16="http://schemas.microsoft.com/office/drawing/2014/main" id="{7C121681-69C2-743E-3582-E58F7371C98B}"/>
              </a:ext>
            </a:extLst>
          </p:cNvPr>
          <p:cNvSpPr txBox="1"/>
          <p:nvPr/>
        </p:nvSpPr>
        <p:spPr>
          <a:xfrm>
            <a:off x="580571" y="1741714"/>
            <a:ext cx="4770906" cy="507831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Despite one of the tiles on the Veteran’s Home Screen being called Documents; users are not able to upload documents from this Tab and instead must access the document page from the  “Old TVB”</a:t>
            </a:r>
          </a:p>
        </p:txBody>
      </p:sp>
    </p:spTree>
    <p:extLst>
      <p:ext uri="{BB962C8B-B14F-4D97-AF65-F5344CB8AC3E}">
        <p14:creationId xmlns:p14="http://schemas.microsoft.com/office/powerpoint/2010/main" val="221373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663575"/>
            <a:ext cx="7056938" cy="463438"/>
          </a:xfrm>
        </p:spPr>
        <p:txBody>
          <a:bodyPr>
            <a:normAutofit fontScale="90000"/>
          </a:bodyPr>
          <a:lstStyle/>
          <a:p>
            <a:r>
              <a:rPr lang="en-US" sz="4000" b="1" dirty="0">
                <a:latin typeface="Times New Roman" panose="02020603050405020304" pitchFamily="18" charset="0"/>
                <a:cs typeface="Times New Roman" panose="02020603050405020304" pitchFamily="18" charset="0"/>
              </a:rPr>
              <a:t>Uploading Document into TVB</a:t>
            </a:r>
          </a:p>
        </p:txBody>
      </p:sp>
      <p:pic>
        <p:nvPicPr>
          <p:cNvPr id="3" name="Picture 2">
            <a:extLst>
              <a:ext uri="{FF2B5EF4-FFF2-40B4-BE49-F238E27FC236}">
                <a16:creationId xmlns:a16="http://schemas.microsoft.com/office/drawing/2014/main" id="{688123DC-A264-2C52-A514-4B2009E057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041" y="1877162"/>
            <a:ext cx="10876260" cy="1500512"/>
          </a:xfrm>
          <a:prstGeom prst="rect">
            <a:avLst/>
          </a:prstGeom>
        </p:spPr>
      </p:pic>
      <p:sp>
        <p:nvSpPr>
          <p:cNvPr id="5" name="TextBox 4">
            <a:extLst>
              <a:ext uri="{FF2B5EF4-FFF2-40B4-BE49-F238E27FC236}">
                <a16:creationId xmlns:a16="http://schemas.microsoft.com/office/drawing/2014/main" id="{E240BD8A-85C3-EE6E-C9BA-A718A1A20D0C}"/>
              </a:ext>
            </a:extLst>
          </p:cNvPr>
          <p:cNvSpPr txBox="1"/>
          <p:nvPr/>
        </p:nvSpPr>
        <p:spPr>
          <a:xfrm>
            <a:off x="116114" y="1396497"/>
            <a:ext cx="119597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Once in the Veteran Folder, clicking on the Document tab </a:t>
            </a:r>
            <a:r>
              <a:rPr lang="en-US" sz="2400" dirty="0">
                <a:solidFill>
                  <a:prstClr val="black"/>
                </a:solidFill>
                <a:latin typeface="Times New Roman" panose="02020603050405020304" pitchFamily="18" charset="0"/>
                <a:cs typeface="Times New Roman" panose="02020603050405020304" pitchFamily="18" charset="0"/>
              </a:rPr>
              <a:t>takes users to the Document page.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48BDAB8B-5726-DFC2-6F9E-278C603CD3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Rectangle 6">
            <a:extLst>
              <a:ext uri="{FF2B5EF4-FFF2-40B4-BE49-F238E27FC236}">
                <a16:creationId xmlns:a16="http://schemas.microsoft.com/office/drawing/2014/main" id="{A5D87821-657F-C6B2-47E8-5FAD5ADBFFEC}"/>
              </a:ext>
            </a:extLst>
          </p:cNvPr>
          <p:cNvSpPr/>
          <p:nvPr/>
        </p:nvSpPr>
        <p:spPr>
          <a:xfrm>
            <a:off x="5776218" y="2986546"/>
            <a:ext cx="682172" cy="346880"/>
          </a:xfrm>
          <a:prstGeom prst="rect">
            <a:avLst/>
          </a:prstGeom>
          <a:noFill/>
          <a:ln w="984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6A70659-016B-780D-1269-C43A802D7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600" y="4424313"/>
            <a:ext cx="8178800" cy="2374900"/>
          </a:xfrm>
          <a:prstGeom prst="rect">
            <a:avLst/>
          </a:prstGeom>
        </p:spPr>
      </p:pic>
      <p:sp>
        <p:nvSpPr>
          <p:cNvPr id="10" name="TextBox 9">
            <a:extLst>
              <a:ext uri="{FF2B5EF4-FFF2-40B4-BE49-F238E27FC236}">
                <a16:creationId xmlns:a16="http://schemas.microsoft.com/office/drawing/2014/main" id="{3F4F025B-6169-3230-1D8A-FF02CE3FD60C}"/>
              </a:ext>
            </a:extLst>
          </p:cNvPr>
          <p:cNvSpPr txBox="1"/>
          <p:nvPr/>
        </p:nvSpPr>
        <p:spPr>
          <a:xfrm>
            <a:off x="1504335" y="3539615"/>
            <a:ext cx="918824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Once inside the Document page users can either drag the files into the box or press +New </a:t>
            </a:r>
          </a:p>
        </p:txBody>
      </p:sp>
    </p:spTree>
    <p:extLst>
      <p:ext uri="{BB962C8B-B14F-4D97-AF65-F5344CB8AC3E}">
        <p14:creationId xmlns:p14="http://schemas.microsoft.com/office/powerpoint/2010/main" val="25630192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6.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14455</TotalTime>
  <Words>2193</Words>
  <Application>Microsoft Office PowerPoint</Application>
  <PresentationFormat>Widescreen</PresentationFormat>
  <Paragraphs>365</Paragraphs>
  <Slides>49</Slides>
  <Notes>42</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49</vt:i4>
      </vt:variant>
    </vt:vector>
  </HeadingPairs>
  <TitlesOfParts>
    <vt:vector size="63" baseType="lpstr">
      <vt:lpstr>Arial</vt:lpstr>
      <vt:lpstr>Calibri</vt:lpstr>
      <vt:lpstr>Calibri Light</vt:lpstr>
      <vt:lpstr>Times New Roman</vt:lpstr>
      <vt:lpstr>Custom Design</vt:lpstr>
      <vt:lpstr>Office Theme</vt:lpstr>
      <vt:lpstr>1_Custom Design</vt:lpstr>
      <vt:lpstr>2_Custom Design</vt:lpstr>
      <vt:lpstr>NEW LOGO</vt:lpstr>
      <vt:lpstr>1_NEW LOGO</vt:lpstr>
      <vt:lpstr>3_Custom Design</vt:lpstr>
      <vt:lpstr>2_NEW LOGO</vt:lpstr>
      <vt:lpstr>4_Custom Design</vt:lpstr>
      <vt:lpstr>3_NEW LOGO</vt:lpstr>
      <vt:lpstr>PowerPoint Presentation</vt:lpstr>
      <vt:lpstr>Lesson Objectives</vt:lpstr>
      <vt:lpstr>What’s New with TVB?</vt:lpstr>
      <vt:lpstr>What’s New with TVB?</vt:lpstr>
      <vt:lpstr>The New Veteran Home Screen</vt:lpstr>
      <vt:lpstr>The New Veteran Home Screen</vt:lpstr>
      <vt:lpstr>Accessing the “Old TVB”</vt:lpstr>
      <vt:lpstr>Uploading Documents</vt:lpstr>
      <vt:lpstr>Uploading Document into TVB</vt:lpstr>
      <vt:lpstr>Submitting a Claim to VA</vt:lpstr>
      <vt:lpstr>Submitting a claim to VA</vt:lpstr>
      <vt:lpstr>Submitting a claim to VA</vt:lpstr>
      <vt:lpstr>Claim Status </vt:lpstr>
      <vt:lpstr>The Claim Home Screen</vt:lpstr>
      <vt:lpstr>Generating A Form</vt:lpstr>
      <vt:lpstr>Generating A Form</vt:lpstr>
      <vt:lpstr>Generating a Form</vt:lpstr>
      <vt:lpstr>Editing The New Form</vt:lpstr>
      <vt:lpstr>Editing The New Form</vt:lpstr>
      <vt:lpstr>Signing The New Form</vt:lpstr>
      <vt:lpstr>Signing the New Form</vt:lpstr>
      <vt:lpstr>Send to VA WARNING</vt:lpstr>
      <vt:lpstr>The Bread Crumb Trail</vt:lpstr>
      <vt:lpstr>Submitting a Claim To VA </vt:lpstr>
      <vt:lpstr>Submitting a Claim To VA </vt:lpstr>
      <vt:lpstr>Submitting a Claim To VA </vt:lpstr>
      <vt:lpstr>Submitting a Claim To VA </vt:lpstr>
      <vt:lpstr>Submitting a Claim To VA </vt:lpstr>
      <vt:lpstr>Claim Package Page</vt:lpstr>
      <vt:lpstr>Viewing the Claim Folder</vt:lpstr>
      <vt:lpstr>Tabs In The Claim Folder</vt:lpstr>
      <vt:lpstr>The Claim Folder</vt:lpstr>
      <vt:lpstr>VA Benefits Claims  </vt:lpstr>
      <vt:lpstr>VA Benefits Claims  </vt:lpstr>
      <vt:lpstr>VA Benefits Log  </vt:lpstr>
      <vt:lpstr>Account Set up</vt:lpstr>
      <vt:lpstr>VA Benefits Claims  </vt:lpstr>
      <vt:lpstr>VA Benefits Claims: Claim Status  </vt:lpstr>
      <vt:lpstr>VA Benefits Claims: Check POA</vt:lpstr>
      <vt:lpstr>VA Benefits Claims:                                   Submitting Forms Directly into VBMS</vt:lpstr>
      <vt:lpstr>VA Benefits Claims:                                   Submitting Forms Directly into VBMS</vt:lpstr>
      <vt:lpstr>VA Benefits Claims:                                   Submitting Forms Directly into VBMS</vt:lpstr>
      <vt:lpstr>Submitting Forms Directly into VBMS POA(21-22)</vt:lpstr>
      <vt:lpstr>Submitting Forms Directly into VBMS POA(21-22)</vt:lpstr>
      <vt:lpstr>Submitting Forms Directly into VBMS POA(21-22)</vt:lpstr>
      <vt:lpstr>Submitting Forms Directly into VBMS         ITF (21-0966)</vt:lpstr>
      <vt:lpstr>Submitting Forms Directly into VBMS         ITF (21-0966)</vt:lpstr>
      <vt:lpstr>Submitting Forms Directly into VBMS            21-526EZ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Keith Garrison</cp:lastModifiedBy>
  <cp:revision>399</cp:revision>
  <cp:lastPrinted>2019-04-23T12:55:55Z</cp:lastPrinted>
  <dcterms:created xsi:type="dcterms:W3CDTF">2018-09-13T15:53:27Z</dcterms:created>
  <dcterms:modified xsi:type="dcterms:W3CDTF">2024-09-16T18:33:40Z</dcterms:modified>
</cp:coreProperties>
</file>