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5" r:id="rId5"/>
    <p:sldMasterId id="2147483714" r:id="rId6"/>
    <p:sldMasterId id="2147486524" r:id="rId7"/>
    <p:sldMasterId id="2147486537" r:id="rId8"/>
    <p:sldMasterId id="2147486545" r:id="rId9"/>
  </p:sldMasterIdLst>
  <p:notesMasterIdLst>
    <p:notesMasterId r:id="rId28"/>
  </p:notesMasterIdLst>
  <p:sldIdLst>
    <p:sldId id="260" r:id="rId10"/>
    <p:sldId id="141168614" r:id="rId11"/>
    <p:sldId id="3153" r:id="rId12"/>
    <p:sldId id="301" r:id="rId13"/>
    <p:sldId id="1384" r:id="rId14"/>
    <p:sldId id="272" r:id="rId15"/>
    <p:sldId id="273" r:id="rId16"/>
    <p:sldId id="276" r:id="rId17"/>
    <p:sldId id="5141" r:id="rId18"/>
    <p:sldId id="5142" r:id="rId19"/>
    <p:sldId id="1423" r:id="rId20"/>
    <p:sldId id="2147375541" r:id="rId21"/>
    <p:sldId id="3464" r:id="rId22"/>
    <p:sldId id="2147375545" r:id="rId23"/>
    <p:sldId id="2147375542" r:id="rId24"/>
    <p:sldId id="2147375543" r:id="rId25"/>
    <p:sldId id="141168748" r:id="rId26"/>
    <p:sldId id="14116861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D95A5E-E942-422E-9875-0A44739C5CAB}">
          <p14:sldIdLst>
            <p14:sldId id="260"/>
            <p14:sldId id="141168614"/>
            <p14:sldId id="3153"/>
            <p14:sldId id="301"/>
            <p14:sldId id="1384"/>
            <p14:sldId id="272"/>
            <p14:sldId id="273"/>
            <p14:sldId id="276"/>
            <p14:sldId id="5141"/>
            <p14:sldId id="5142"/>
            <p14:sldId id="1423"/>
            <p14:sldId id="2147375541"/>
            <p14:sldId id="3464"/>
            <p14:sldId id="2147375545"/>
            <p14:sldId id="2147375542"/>
            <p14:sldId id="2147375543"/>
            <p14:sldId id="141168748"/>
            <p14:sldId id="141168618"/>
          </p14:sldIdLst>
        </p14:section>
      </p14:sectionLst>
    </p:ex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80AF01-A1A9-B97A-949A-28B0855B7D30}" name="Flannery, (Gathercole)  Jessica J. VBAVACO" initials="F(JJV" userId="S::jessica.flannery@va.gov::ac6e88b8-5703-4276-8750-a6b4e0e719b1" providerId="AD"/>
  <p188:author id="{5B275103-2ECA-7F60-14C2-9CDE3C70E432}" name="McCollam, Carolyn, VBAVACO" initials="MCV" userId="S::Carolyn.McCollam@va.gov::bf12dcd6-90da-462c-a2b6-11e0292cf69b" providerId="AD"/>
  <p188:author id="{8A463915-622F-44E7-E018-670C98ECE64B}" name="Hadley, Scott, VBAVACO" initials="HSV" userId="S::Scott.Hadley@va.gov::0c690dc2-5398-4c83-afc2-43fa7d8fed63" providerId="AD"/>
  <p188:author id="{DD1C5F16-44C6-9711-13B0-D8592410E2BB}" name="Gariety, Bernard D. (he/him/his)" initials="GBD(" userId="S::Bernard.Gariety@va.gov::7976bdde-ed1e-49fa-922c-542f27952495" providerId="AD"/>
  <p188:author id="{4CFD5A1E-73F9-9D38-B54A-F11D9194EA06}" name="Souza, Mary (she/her/hers)" initials="S(" userId="S::mary.souza@va.gov::905f5262-e5ab-427c-a4e7-e0151bc49472" providerId="AD"/>
  <p188:author id="{AF3D191F-23C9-9868-F622-735E471F328E}" name="Zais, Christina C." initials="ZC" userId="S::christina.zais@va.gov::1288d3fc-d853-4f99-a78b-33c4155248b3" providerId="AD"/>
  <p188:author id="{0A984124-5F6D-5E5A-FA2B-21BCE0D8F951}" name="Martinson, Christopher, VBAVACO" initials="MCV" userId="S::Christopher.Martinson@va.gov::6ace195e-466c-4b27-8905-f51f129e7fba" providerId="AD"/>
  <p188:author id="{6F272825-A654-886A-2DC4-A3D4CC8EC6A9}" name="Rudisill, Jennifer, VBAVACO" initials="RJV" userId="S::Jennifer.Rudisill@va.gov::0b4c1ef5-8bce-4db3-b57e-97f2ffca196e" providerId="AD"/>
  <p188:author id="{9FA1D92A-C49A-EED6-E82A-4F27CC720F9C}" name="Heath, Erica, VBAVACO" initials="HEV" userId="S::Erica.Heath@va.gov::2d10b638-987c-4c18-a546-d7458f6353f4" providerId="AD"/>
  <p188:author id="{7564FB2B-37D3-97EB-D485-935D7BB01D78}" name="Petersen, Margaret" initials="PM" userId="S::Margaret.Petersen@va.gov::79d5a218-ed3d-40ed-9ed8-030373531c31" providerId="AD"/>
  <p188:author id="{CC156234-CEB7-B449-B39C-8A908BABFB44}" name="Moore (Mills), Khaliah; VBAPHIL" initials="MV" userId="S::khaliah.moore@va.gov::63281349-18e2-4162-a675-7dd6f86669a7" providerId="AD"/>
  <p188:author id="{271FF634-9A5B-0013-11FA-F8127781AC1C}" name="Altunc, Arife B., VBAVACO" initials="AV" userId="S::arife.altunc@va.gov::f1761af5-7ed1-425d-831c-45759b296573" providerId="AD"/>
  <p188:author id="{67B96D46-072D-6FAC-5314-1ACC41254F37}" name="Ketner, Jordan, VBAVACO" initials="KJV" userId="S::Jordan.Ketner@va.gov::6b6494f6-4353-4465-bacd-3bbd7062a490" providerId="AD"/>
  <p188:author id="{0DA3B94C-8353-F365-4CAA-32DA41058C01}" name="Wijngaarde, Frank W., VBAVACO (he/him/his)" initials="W(" userId="S::frank.wijngaarde@va.gov::829ebcc1-965a-47f8-b10f-6d4cb7e895e5" providerId="AD"/>
  <p188:author id="{CF86D950-D52F-ADE8-B7D4-B022CA12F28C}" name="Messenger, Kristina N. (she/her/hers)" initials="MKN(" userId="S::Kristina.Messenger@va.gov::359b11be-9d62-4c5d-a618-d43bfd4989e9" providerId="AD"/>
  <p188:author id="{28815655-6532-995E-C062-F93258B5367E}" name="Matarese, Rashmi A. (she/her/hers)" initials="MRA(" userId="S::Rashmi.Matarese@va.gov::dce24fd3-adbd-43cf-a19e-554ca0a36a89" providerId="AD"/>
  <p188:author id="{5D81D159-F11E-FF79-31B2-8BF7A5CBE8F1}" name="Quick, Dawna, VBAVACO" initials="QV" userId="S::dawna.quick@va.gov::eec29d94-21ec-48bc-b146-4b0f8040250f" providerId="AD"/>
  <p188:author id="{3E3CBA5E-B517-2070-A4D2-7668ED28EC2D}" name="Martinson, Christopher, VBAVACO" initials="MV" userId="S::christopher.martinson@va.gov::6ace195e-466c-4b27-8905-f51f129e7fba" providerId="AD"/>
  <p188:author id="{A7B9F768-68C0-1508-7F2A-2BD6FB4B54A5}" name="Kerry, Laura L., VBAVACO" initials="KV" userId="S::laura.kerry@va.gov::5bd0103c-c17c-4826-9552-983252e81927" providerId="AD"/>
  <p188:author id="{5E9CE87F-693D-642E-D8A5-55C49D461533}" name="Matarese, Rashmi A. (she/her/hers)" initials="M(" userId="S::rashmi.matarese@va.gov::dce24fd3-adbd-43cf-a19e-554ca0a36a89" providerId="AD"/>
  <p188:author id="{4F5BF682-01EB-318A-E2F8-2DEC7CBCC1B2}" name="ORTIZ, Hidaly, VBAVACO" initials="OHV" userId="S::Hidaly.ORTIZ@va.gov::a70668a8-2fe6-4a8a-92bb-2b4faf7f699f" providerId="AD"/>
  <p188:author id="{B6793989-9F47-E4B5-E9C8-37BF6BDF58BC}" name="Zais, Christina C." initials="ZCC" userId="S::Christina.Zais@va.gov::1288d3fc-d853-4f99-a78b-33c4155248b3" providerId="AD"/>
  <p188:author id="{CAF9A289-CA47-36A6-7E09-A80B57A06898}" name="Miles, Kelly J. (she/her/hers)" initials="MKJ(" userId="S::Kelly.Miles@va.gov::9b8b9e85-5e00-46c4-9835-8dc6d3519b8f" providerId="AD"/>
  <p188:author id="{86AB1690-31E1-62AF-EDED-49037755F820}" name="A. Zmetra, PMO, OTED " initials="AKZ, OTED" userId="A. Zmetra, PMO, OTED " providerId="None"/>
  <p188:author id="{DB4C9993-4C65-D4E2-B380-A649BB878863}" name="Kendrix, Angela, VBAVACO" initials="KV" userId="S::angela.kendrix@va.gov::a7073b6f-2ce7-42e0-86e7-74a60ef38ca0" providerId="AD"/>
  <p188:author id="{21F95894-BAC1-3A23-3B28-86CF6D45EE5F}" name="Chisley, Kimberly, VBAVACO" initials="CKV" userId="S::Kimberly.Chisley@va.gov::79a55751-93e3-49df-8c8e-917ae7d716d1" providerId="AD"/>
  <p188:author id="{FFA8869B-6877-EBE0-C2C6-B828D17F8CDC}" name="Faeth, Ciena, VBAVACO" initials="FV" userId="S::ciena.faeth@va.gov::eac907e6-50a5-46e4-91e9-f7029bb11ce8" providerId="AD"/>
  <p188:author id="{3706F5A1-AA9C-F79A-E578-41653301D30F}" name="Gariety, Bernard D. (he/him/his)" initials="G(" userId="S::bernard.gariety@va.gov::7976bdde-ed1e-49fa-922c-542f27952495" providerId="AD"/>
  <p188:author id="{4ABAFBA3-4AEC-83C9-A48E-3DE83AFBF3B0}" name="Moos, Asa M., VBAVACO" initials="MAMV" userId="S::Asa.Moos@va.gov::39eec45a-48a3-4045-91f9-b2f769deecd4" providerId="AD"/>
  <p188:author id="{9AE0D5AE-51B9-776A-3C16-82419EF97C84}" name="Petersen, Margaret" initials="PM" userId="S::margaret.petersen@va.gov::79d5a218-ed3d-40ed-9ed8-030373531c31" providerId="AD"/>
  <p188:author id="{D14600AF-BE91-09DF-D99F-949C1E213269}" name="Lillian A Miesemer" initials="LM" userId="Lillian A Miesemer" providerId="None"/>
  <p188:author id="{19ECE2B6-0B50-5A95-9C55-6FB7D3786ED8}" name="Moos, Asa M., VBAVACO" initials="MV" userId="S::asa.moos@va.gov::39eec45a-48a3-4045-91f9-b2f769deecd4" providerId="AD"/>
  <p188:author id="{87387ABF-B918-0E7C-81A4-BE714CE11D86}" name="Smith, Kenneth P., VBAVACO" initials="SKPV" userId="S::KennethP.Smith@va.gov::29e27a5b-2558-4565-a691-4f35d20447bc" providerId="AD"/>
  <p188:author id="{3A2D84C0-9327-4E34-A942-57A2DD5B7460}" name="Gutierrez, LaShell M., VBAVACO" initials="GLMV" userId="S::LaShell.Gutierrez@va.gov::bd749c09-351e-446f-a2aa-b33ef8efff63" providerId="AD"/>
  <p188:author id="{964658C2-4CFA-0551-E315-DA28C642752A}" name="Erhardt, Carl H, VBAPORT" initials="EV" userId="S::carl.erhardt@va.gov::f52485aa-ff63-4082-967a-9b7ce1cd9203" providerId="AD"/>
  <p188:author id="{F39BA6C3-E45F-1995-9BC0-BFA94CDE7A73}" name="Nguyen, Dan T. (he/him/his)" initials="N(" userId="S::dan.nguyen2@va.gov::b5b612f8-4196-4f4e-a255-bec7ec2f4fde" providerId="AD"/>
  <p188:author id="{8C5513CA-F4A6-FED2-14EA-C7CDFAB7E2D7}" name="Cohen, Melissa E., VBAVACO" initials="CMEV" userId="S::Melissa.Cohen2@va.gov::7a1c808d-31d9-4da8-9836-a57c4668936d" providerId="AD"/>
  <p188:author id="{BF5A4ACA-617B-DBA4-7375-7591EFC5069F}" name="Riddick, Carla J., VBAVACO" initials="RV" userId="S::carla.riddick@va.gov::079d9187-e287-4346-b130-407a86d2374c" providerId="AD"/>
  <p188:author id="{2477E1CE-475D-243B-865C-1A7B1C3FE7B9}" name="MACK, Amy, VBAVACO" initials="MAV" userId="S::amy.e.mack@va.gov::b44bfee2-3cdd-477b-b5af-8d771f8c2624" providerId="AD"/>
  <p188:author id="{870ED8CF-09B3-B251-E8AB-E0137F045848}" name="Ehlers, Lori A.S., VBAVACO" initials="EV" userId="S::lori.ehlers@va.gov::9fffaa4e-ddf8-4dda-8b93-d83912e1178e" providerId="AD"/>
  <p188:author id="{34CF0FD2-168C-52E9-AE0D-E59E8B0FF04D}" name="Shively, Donna, VBAVACO" initials="SV" userId="S::donna.shively@va.gov::acf4f6f8-20df-41e3-9422-7d01b042e028" providerId="AD"/>
  <p188:author id="{1453EED3-D041-7668-9D6B-8C41D5E00619}" name="Altunc, Arife B., VBAVACO" initials="AABV" userId="S::Arife.Altunc@va.gov::f1761af5-7ed1-425d-831c-45759b296573" providerId="AD"/>
  <p188:author id="{854936D6-68B7-41E4-5492-9F409DF5FD8F}" name="Broadbelt, Joshua D." initials="BD" userId="S::joshua.broadbelt@va.gov::98974443-4e89-4863-9611-dea9a73675f0" providerId="AD"/>
  <p188:author id="{2D3170ED-94B7-20A9-946D-74B0AF2EEA80}" name="Wheeler, Nicole A., VBAVACO" initials="WNAV" userId="S::Nicole.A.Wheeler@va.gov::87e0ca4c-4478-4c44-aaaa-4f1a8b49f6bb" providerId="AD"/>
  <p188:author id="{656483ED-BD12-1F08-E866-9E16B7179620}" name="Colbert, Edward, VBAVACO" initials="CV" userId="S::edward.colbert@va.gov::5867508e-10d7-4520-8db4-81f7857d4d42" providerId="AD"/>
  <p188:author id="{F62A0DEE-5979-65D1-A650-7C5BB23D6A69}" name="Wilson, Barbara A., VBAVACO" initials="WV" userId="S::barbara.wilson1@va.gov::18177ea2-3423-4863-8b8d-04c3fe47aa71" providerId="AD"/>
  <p188:author id="{C26C83F2-99C0-F27F-DD79-A6CC547F6F74}" name="Murphy, Beth, VBAVACO" initials="MBV" userId="S::Beth.Murphy@va.gov::4bd7d59b-caa7-4741-9ef7-b9707d188ea0" providerId="AD"/>
  <p188:author id="{C873DCF8-9A29-D22E-87EE-363A19F01C5A}" name="Jenkins, Dorian, VBAVACO" initials="JV" userId="S::dorian.jenkins@va.gov::33d2927f-e772-4b02-87ff-37fb37b69f8e" providerId="AD"/>
  <p188:author id="{CAA147F9-6CED-0BF8-0DCA-E8B7DC152D54}" name="Brooks, Joseph E., VBAVACO" initials="BV" userId="S::joseph.brooks2@va.gov::5de359dd-8db3-4cd1-86a7-6a8c132cd247" providerId="AD"/>
  <p188:author id="{B95E4BFA-F837-08F9-7776-BC0C42D95D60}" name="Rochelle, John H., VBAVACO" initials="RV" userId="S::john.rochelle@va.gov::de6ea18e-a555-4162-a8f6-6b082a3f58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inson-Garth, Crystal, VBAVACO" initials="RCV" lastIdx="8" clrIdx="0">
    <p:extLst>
      <p:ext uri="{19B8F6BF-5375-455C-9EA6-DF929625EA0E}">
        <p15:presenceInfo xmlns:p15="http://schemas.microsoft.com/office/powerpoint/2012/main" userId="S-1-5-21-1409082233-764733703-682003330-373592" providerId="AD"/>
      </p:ext>
    </p:extLst>
  </p:cmAuthor>
  <p:cmAuthor id="2" name="MACK, Amy, VBAVACO" initials="MAV" lastIdx="2" clrIdx="1">
    <p:extLst>
      <p:ext uri="{19B8F6BF-5375-455C-9EA6-DF929625EA0E}">
        <p15:presenceInfo xmlns:p15="http://schemas.microsoft.com/office/powerpoint/2012/main" userId="S::amy.e.mack@va.gov::b44bfee2-3cdd-477b-b5af-8d771f8c2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FF"/>
    <a:srgbClr val="CCECFF"/>
    <a:srgbClr val="008BBC"/>
    <a:srgbClr val="002F56"/>
    <a:srgbClr val="ADC2DB"/>
    <a:srgbClr val="F3CD43"/>
    <a:srgbClr val="0A0A0A"/>
    <a:srgbClr val="CCFFCC"/>
    <a:srgbClr val="93B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6357" autoAdjust="0"/>
  </p:normalViewPr>
  <p:slideViewPr>
    <p:cSldViewPr snapToGrid="0">
      <p:cViewPr varScale="1">
        <p:scale>
          <a:sx n="70" d="100"/>
          <a:sy n="70" d="100"/>
        </p:scale>
        <p:origin x="1072" y="48"/>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8854790783051"/>
          <c:y val="0.20770498881724811"/>
          <c:w val="0.85191591195244687"/>
          <c:h val="0.68623284381504068"/>
        </c:manualLayout>
      </c:layout>
      <c:barChart>
        <c:barDir val="col"/>
        <c:grouping val="clustered"/>
        <c:varyColors val="0"/>
        <c:ser>
          <c:idx val="0"/>
          <c:order val="0"/>
          <c:tx>
            <c:strRef>
              <c:f>Sheet1!$B$2</c:f>
              <c:strCache>
                <c:ptCount val="1"/>
                <c:pt idx="0">
                  <c:v>Billions Paid</c:v>
                </c:pt>
              </c:strCache>
            </c:strRef>
          </c:tx>
          <c:spPr>
            <a:solidFill>
              <a:srgbClr val="2298D5"/>
            </a:solidFill>
            <a:ln>
              <a:noFill/>
            </a:ln>
            <a:effectLst/>
          </c:spPr>
          <c:invertIfNegative val="0"/>
          <c:dPt>
            <c:idx val="0"/>
            <c:invertIfNegative val="0"/>
            <c:bubble3D val="0"/>
            <c:explosion val="15"/>
            <c:extLst>
              <c:ext xmlns:c16="http://schemas.microsoft.com/office/drawing/2014/chart" uri="{C3380CC4-5D6E-409C-BE32-E72D297353CC}">
                <c16:uniqueId val="{00000000-B6A9-41A9-BAC1-9B8D4EC26981}"/>
              </c:ext>
            </c:extLst>
          </c:dPt>
          <c:dPt>
            <c:idx val="1"/>
            <c:invertIfNegative val="0"/>
            <c:bubble3D val="0"/>
            <c:explosion val="19"/>
            <c:extLst>
              <c:ext xmlns:c16="http://schemas.microsoft.com/office/drawing/2014/chart" uri="{C3380CC4-5D6E-409C-BE32-E72D297353CC}">
                <c16:uniqueId val="{00000001-B6A9-41A9-BAC1-9B8D4EC26981}"/>
              </c:ext>
            </c:extLst>
          </c:dPt>
          <c:dPt>
            <c:idx val="3"/>
            <c:invertIfNegative val="0"/>
            <c:bubble3D val="0"/>
            <c:extLst>
              <c:ext xmlns:c16="http://schemas.microsoft.com/office/drawing/2014/chart" uri="{C3380CC4-5D6E-409C-BE32-E72D297353CC}">
                <c16:uniqueId val="{00000005-B6A9-41A9-BAC1-9B8D4EC26981}"/>
              </c:ext>
            </c:extLst>
          </c:dPt>
          <c:dPt>
            <c:idx val="4"/>
            <c:invertIfNegative val="0"/>
            <c:bubble3D val="0"/>
            <c:explosion val="14"/>
            <c:extLst>
              <c:ext xmlns:c16="http://schemas.microsoft.com/office/drawing/2014/chart" uri="{C3380CC4-5D6E-409C-BE32-E72D297353CC}">
                <c16:uniqueId val="{00000003-B6A9-41A9-BAC1-9B8D4EC26981}"/>
              </c:ext>
            </c:extLst>
          </c:dPt>
          <c:dLbls>
            <c:dLbl>
              <c:idx val="0"/>
              <c:layout>
                <c:manualLayout>
                  <c:x val="-1.3064749233391518E-3"/>
                  <c:y val="1.0792229707296055E-2"/>
                </c:manualLayout>
              </c:layout>
              <c:tx>
                <c:rich>
                  <a:bodyPr/>
                  <a:lstStyle/>
                  <a:p>
                    <a:r>
                      <a:rPr lang="en-US" b="1" dirty="0">
                        <a:solidFill>
                          <a:schemeClr val="tx1"/>
                        </a:solidFill>
                      </a:rPr>
                      <a:t>$72.4B</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A9-41A9-BAC1-9B8D4EC26981}"/>
                </c:ext>
              </c:extLst>
            </c:dLbl>
            <c:dLbl>
              <c:idx val="1"/>
              <c:layout>
                <c:manualLayout>
                  <c:x val="5.0641217900454939E-3"/>
                  <c:y val="9.499856880182074E-3"/>
                </c:manualLayout>
              </c:layout>
              <c:tx>
                <c:rich>
                  <a:bodyPr/>
                  <a:lstStyle/>
                  <a:p>
                    <a:r>
                      <a:rPr lang="en-US" b="1" dirty="0">
                        <a:solidFill>
                          <a:schemeClr val="tx1"/>
                        </a:solidFill>
                      </a:rPr>
                      <a:t>$78.9B</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A9-41A9-BAC1-9B8D4EC26981}"/>
                </c:ext>
              </c:extLst>
            </c:dLbl>
            <c:dLbl>
              <c:idx val="2"/>
              <c:layout>
                <c:manualLayout>
                  <c:x val="1.5032377579283992E-3"/>
                  <c:y val="6.0465454757157207E-3"/>
                </c:manualLayout>
              </c:layout>
              <c:tx>
                <c:rich>
                  <a:bodyPr/>
                  <a:lstStyle/>
                  <a:p>
                    <a:r>
                      <a:rPr lang="en-US" b="1" dirty="0">
                        <a:solidFill>
                          <a:schemeClr val="tx1"/>
                        </a:solidFill>
                      </a:rPr>
                      <a:t>$87.6B</a:t>
                    </a:r>
                    <a:endParaRPr lang="en-US" b="1"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A9-41A9-BAC1-9B8D4EC26981}"/>
                </c:ext>
              </c:extLst>
            </c:dLbl>
            <c:dLbl>
              <c:idx val="3"/>
              <c:layout>
                <c:manualLayout>
                  <c:x val="2.4440215304218499E-3"/>
                  <c:y val="5.7368244865879754E-3"/>
                </c:manualLayout>
              </c:layout>
              <c:tx>
                <c:rich>
                  <a:bodyPr/>
                  <a:lstStyle/>
                  <a:p>
                    <a:r>
                      <a:rPr lang="en-US" b="1" dirty="0">
                        <a:solidFill>
                          <a:schemeClr val="tx1"/>
                        </a:solidFill>
                      </a:rPr>
                      <a:t>$97.1B</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A9-41A9-BAC1-9B8D4EC26981}"/>
                </c:ext>
              </c:extLst>
            </c:dLbl>
            <c:dLbl>
              <c:idx val="4"/>
              <c:layout>
                <c:manualLayout>
                  <c:x val="-4.4949959239974635E-4"/>
                  <c:y val="-1.0559412491320553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b="1" dirty="0">
                        <a:solidFill>
                          <a:schemeClr val="tx1"/>
                        </a:solidFill>
                      </a:rPr>
                      <a:t>$101.9B</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9.7726939083342082E-2"/>
                      <c:h val="5.7009880886328489E-2"/>
                    </c:manualLayout>
                  </c15:layout>
                  <c15:showDataLabelsRange val="0"/>
                </c:ext>
                <c:ext xmlns:c16="http://schemas.microsoft.com/office/drawing/2014/chart" uri="{C3380CC4-5D6E-409C-BE32-E72D297353CC}">
                  <c16:uniqueId val="{00000003-B6A9-41A9-BAC1-9B8D4EC26981}"/>
                </c:ext>
              </c:extLst>
            </c:dLbl>
            <c:dLbl>
              <c:idx val="5"/>
              <c:layout>
                <c:manualLayout>
                  <c:x val="-1.186006542273569E-3"/>
                  <c:y val="-2.7374469624681613E-3"/>
                </c:manualLayout>
              </c:layout>
              <c:tx>
                <c:rich>
                  <a:bodyPr/>
                  <a:lstStyle/>
                  <a:p>
                    <a:r>
                      <a:rPr lang="en-US" b="1" dirty="0">
                        <a:solidFill>
                          <a:schemeClr val="tx1"/>
                        </a:solidFill>
                      </a:rPr>
                      <a:t>$115.5B</a:t>
                    </a:r>
                    <a:endParaRPr lang="en-US" b="1" dirty="0">
                      <a:solidFill>
                        <a:srgbClr val="00B050"/>
                      </a:solidFill>
                    </a:endParaRP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A9-41A9-BAC1-9B8D4EC26981}"/>
                </c:ext>
              </c:extLst>
            </c:dLbl>
            <c:dLbl>
              <c:idx val="6"/>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76CA4B3A-7306-4789-A254-83704DB74F1B}" type="VALUE">
                      <a:rPr lang="en-US" b="1" baseline="0" smtClean="0"/>
                      <a:pPr>
                        <a:defRPr sz="1400">
                          <a:solidFill>
                            <a:schemeClr val="tx1"/>
                          </a:solidFill>
                        </a:defRPr>
                      </a:pPr>
                      <a:t>[VALUE]</a:t>
                    </a:fld>
                    <a:r>
                      <a:rPr lang="en-US" b="1" baseline="0" dirty="0"/>
                      <a:t> B</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174292437956216"/>
                      <c:h val="7.6296048368144825E-2"/>
                    </c:manualLayout>
                  </c15:layout>
                  <c15:dlblFieldTable/>
                  <c15:showDataLabelsRange val="0"/>
                </c:ext>
                <c:ext xmlns:c16="http://schemas.microsoft.com/office/drawing/2014/chart" uri="{C3380CC4-5D6E-409C-BE32-E72D297353CC}">
                  <c16:uniqueId val="{00000006-B6A9-41A9-BAC1-9B8D4EC2698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numRef>
              <c:f>Sheet1!$A$5:$A$11</c:f>
              <c:numCache>
                <c:formatCode>General</c:formatCode>
                <c:ptCount val="7"/>
                <c:pt idx="0">
                  <c:v>2017</c:v>
                </c:pt>
                <c:pt idx="1">
                  <c:v>2018</c:v>
                </c:pt>
                <c:pt idx="2">
                  <c:v>2019</c:v>
                </c:pt>
                <c:pt idx="3">
                  <c:v>2020</c:v>
                </c:pt>
                <c:pt idx="4">
                  <c:v>2021</c:v>
                </c:pt>
                <c:pt idx="5">
                  <c:v>2022</c:v>
                </c:pt>
                <c:pt idx="6">
                  <c:v>2023</c:v>
                </c:pt>
              </c:numCache>
            </c:numRef>
          </c:cat>
          <c:val>
            <c:numRef>
              <c:f>Sheet1!$B$5:$B$11</c:f>
              <c:numCache>
                <c:formatCode>"$"#,##0.0</c:formatCode>
                <c:ptCount val="7"/>
                <c:pt idx="0">
                  <c:v>72438876.377897307</c:v>
                </c:pt>
                <c:pt idx="1">
                  <c:v>78861955.115591109</c:v>
                </c:pt>
                <c:pt idx="2">
                  <c:v>87647099</c:v>
                </c:pt>
                <c:pt idx="3">
                  <c:v>97130136.53665179</c:v>
                </c:pt>
                <c:pt idx="4">
                  <c:v>101892155.689996</c:v>
                </c:pt>
                <c:pt idx="5">
                  <c:v>115533478.81671999</c:v>
                </c:pt>
                <c:pt idx="6">
                  <c:v>135980190</c:v>
                </c:pt>
              </c:numCache>
            </c:numRef>
          </c:val>
          <c:extLst>
            <c:ext xmlns:c16="http://schemas.microsoft.com/office/drawing/2014/chart" uri="{C3380CC4-5D6E-409C-BE32-E72D297353CC}">
              <c16:uniqueId val="{00000007-B6A9-41A9-BAC1-9B8D4EC26981}"/>
            </c:ext>
          </c:extLst>
        </c:ser>
        <c:dLbls>
          <c:showLegendKey val="0"/>
          <c:showVal val="0"/>
          <c:showCatName val="0"/>
          <c:showSerName val="0"/>
          <c:showPercent val="0"/>
          <c:showBubbleSize val="0"/>
        </c:dLbls>
        <c:gapWidth val="75"/>
        <c:axId val="164764672"/>
        <c:axId val="165230464"/>
      </c:barChart>
      <c:catAx>
        <c:axId val="164764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165230464"/>
        <c:crosses val="autoZero"/>
        <c:auto val="1"/>
        <c:lblAlgn val="ctr"/>
        <c:lblOffset val="100"/>
        <c:noMultiLvlLbl val="0"/>
      </c:catAx>
      <c:valAx>
        <c:axId val="165230464"/>
        <c:scaling>
          <c:orientation val="minMax"/>
        </c:scaling>
        <c:delete val="0"/>
        <c:axPos val="l"/>
        <c:majorGridlines>
          <c:spPr>
            <a:ln w="9525" cap="flat" cmpd="sng" algn="ctr">
              <a:solidFill>
                <a:schemeClr val="bg1">
                  <a:lumMod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164764672"/>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00970-A76E-4A8B-A4C8-E07B11C94FA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28D1134-A794-4B28-8072-892ED946177E}">
      <dgm:prSet phldrT="[Text]" custT="1"/>
      <dgm:spPr/>
      <dgm:t>
        <a:bodyPr/>
        <a:lstStyle/>
        <a:p>
          <a:r>
            <a:rPr lang="en-US" sz="1200" b="1" dirty="0">
              <a:solidFill>
                <a:schemeClr val="tx1">
                  <a:lumMod val="95000"/>
                  <a:lumOff val="5000"/>
                </a:schemeClr>
              </a:solidFill>
            </a:rPr>
            <a:t>Regulations</a:t>
          </a:r>
        </a:p>
      </dgm:t>
    </dgm:pt>
    <dgm:pt modelId="{67EA1836-528C-4D86-ACB9-B8BD89447289}" type="parTrans" cxnId="{930F6794-80B5-4813-B40B-F96DE1BF82D5}">
      <dgm:prSet/>
      <dgm:spPr/>
      <dgm:t>
        <a:bodyPr/>
        <a:lstStyle/>
        <a:p>
          <a:endParaRPr lang="en-US" sz="1200"/>
        </a:p>
      </dgm:t>
    </dgm:pt>
    <dgm:pt modelId="{428FD63B-1ACC-4B55-9813-DE7C1AC39F93}" type="sibTrans" cxnId="{930F6794-80B5-4813-B40B-F96DE1BF82D5}">
      <dgm:prSet/>
      <dgm:spPr/>
      <dgm:t>
        <a:bodyPr/>
        <a:lstStyle/>
        <a:p>
          <a:endParaRPr lang="en-US" sz="1200"/>
        </a:p>
      </dgm:t>
    </dgm:pt>
    <dgm:pt modelId="{4F47194F-0389-4B5B-8D33-7598ED9D5586}">
      <dgm:prSet phldrT="[Text]" custT="1"/>
      <dgm:spPr/>
      <dgm:t>
        <a:bodyPr/>
        <a:lstStyle/>
        <a:p>
          <a:pPr>
            <a:lnSpc>
              <a:spcPct val="100000"/>
            </a:lnSpc>
            <a:spcAft>
              <a:spcPts val="200"/>
            </a:spcAft>
          </a:pPr>
          <a:r>
            <a:rPr lang="en-US" sz="1200" dirty="0"/>
            <a:t>Character of Discharge</a:t>
          </a:r>
        </a:p>
      </dgm:t>
    </dgm:pt>
    <dgm:pt modelId="{A68F685B-EEC7-401A-9051-C78285FBDF58}" type="parTrans" cxnId="{EA7D6BA1-B32A-4254-A8D7-BEE69AFFA3E9}">
      <dgm:prSet/>
      <dgm:spPr/>
      <dgm:t>
        <a:bodyPr/>
        <a:lstStyle/>
        <a:p>
          <a:endParaRPr lang="en-US" sz="1200"/>
        </a:p>
      </dgm:t>
    </dgm:pt>
    <dgm:pt modelId="{D7FC3B08-45A1-423C-B737-3E9C65D70E97}" type="sibTrans" cxnId="{EA7D6BA1-B32A-4254-A8D7-BEE69AFFA3E9}">
      <dgm:prSet/>
      <dgm:spPr/>
      <dgm:t>
        <a:bodyPr/>
        <a:lstStyle/>
        <a:p>
          <a:endParaRPr lang="en-US" sz="1200"/>
        </a:p>
      </dgm:t>
    </dgm:pt>
    <dgm:pt modelId="{5663AD81-44F7-450C-821C-B9B29AC0716D}">
      <dgm:prSet phldrT="[Text]" custT="1"/>
      <dgm:spPr/>
      <dgm:t>
        <a:bodyPr/>
        <a:lstStyle/>
        <a:p>
          <a:r>
            <a:rPr lang="en-US" sz="1200" b="1" dirty="0">
              <a:solidFill>
                <a:schemeClr val="tx1">
                  <a:lumMod val="95000"/>
                  <a:lumOff val="5000"/>
                </a:schemeClr>
              </a:solidFill>
            </a:rPr>
            <a:t>Exposures</a:t>
          </a:r>
        </a:p>
      </dgm:t>
    </dgm:pt>
    <dgm:pt modelId="{EF57D58C-3C65-46B4-A5E5-FDF1238AAB3C}" type="parTrans" cxnId="{F621E61F-EE42-4D55-B9D8-9431ED016FD0}">
      <dgm:prSet/>
      <dgm:spPr/>
      <dgm:t>
        <a:bodyPr/>
        <a:lstStyle/>
        <a:p>
          <a:endParaRPr lang="en-US" sz="1200"/>
        </a:p>
      </dgm:t>
    </dgm:pt>
    <dgm:pt modelId="{35D000FB-D204-45B6-92D3-C34D7B2C043B}" type="sibTrans" cxnId="{F621E61F-EE42-4D55-B9D8-9431ED016FD0}">
      <dgm:prSet/>
      <dgm:spPr/>
      <dgm:t>
        <a:bodyPr/>
        <a:lstStyle/>
        <a:p>
          <a:endParaRPr lang="en-US" sz="1200"/>
        </a:p>
      </dgm:t>
    </dgm:pt>
    <dgm:pt modelId="{97C22F2F-6115-4D3A-8ED6-B6ED843AA797}">
      <dgm:prSet phldrT="[Text]" custT="1"/>
      <dgm:spPr/>
      <dgm:t>
        <a:bodyPr/>
        <a:lstStyle/>
        <a:p>
          <a:r>
            <a:rPr lang="en-US" sz="1200" b="1" dirty="0">
              <a:solidFill>
                <a:schemeClr val="tx1">
                  <a:lumMod val="95000"/>
                  <a:lumOff val="5000"/>
                </a:schemeClr>
              </a:solidFill>
            </a:rPr>
            <a:t>VSignals CX Surveys</a:t>
          </a:r>
        </a:p>
      </dgm:t>
    </dgm:pt>
    <dgm:pt modelId="{98D4CFB3-8A7B-4638-9A48-0208A4EE8FF2}" type="parTrans" cxnId="{94FF7874-225C-4D5F-8D15-4DBD7C20439E}">
      <dgm:prSet/>
      <dgm:spPr/>
      <dgm:t>
        <a:bodyPr/>
        <a:lstStyle/>
        <a:p>
          <a:endParaRPr lang="en-US" sz="1200"/>
        </a:p>
      </dgm:t>
    </dgm:pt>
    <dgm:pt modelId="{9D988A73-3AEF-47BA-8F82-D4AFA5754B52}" type="sibTrans" cxnId="{94FF7874-225C-4D5F-8D15-4DBD7C20439E}">
      <dgm:prSet/>
      <dgm:spPr/>
      <dgm:t>
        <a:bodyPr/>
        <a:lstStyle/>
        <a:p>
          <a:endParaRPr lang="en-US" sz="1200"/>
        </a:p>
      </dgm:t>
    </dgm:pt>
    <dgm:pt modelId="{C1F3AADB-D404-4D62-BD6B-8EC41C804D32}">
      <dgm:prSet phldrT="[Text]" custT="1"/>
      <dgm:spPr/>
      <dgm:t>
        <a:bodyPr/>
        <a:lstStyle/>
        <a:p>
          <a:pPr>
            <a:lnSpc>
              <a:spcPct val="100000"/>
            </a:lnSpc>
            <a:spcAft>
              <a:spcPts val="200"/>
            </a:spcAft>
          </a:pPr>
          <a:r>
            <a:rPr lang="en-US" sz="1200" dirty="0"/>
            <a:t>Veteran Experience feedback from survey responses and sampling of follow up phone calls</a:t>
          </a:r>
        </a:p>
      </dgm:t>
    </dgm:pt>
    <dgm:pt modelId="{9D3C59F2-8646-4257-A95F-59E12C63932F}" type="parTrans" cxnId="{737C6D55-0A4C-4852-95DD-0A400DFA8EF7}">
      <dgm:prSet/>
      <dgm:spPr/>
      <dgm:t>
        <a:bodyPr/>
        <a:lstStyle/>
        <a:p>
          <a:endParaRPr lang="en-US" sz="1200"/>
        </a:p>
      </dgm:t>
    </dgm:pt>
    <dgm:pt modelId="{7223B12A-3FF6-425D-BBB6-B31BAE793360}" type="sibTrans" cxnId="{737C6D55-0A4C-4852-95DD-0A400DFA8EF7}">
      <dgm:prSet/>
      <dgm:spPr/>
      <dgm:t>
        <a:bodyPr/>
        <a:lstStyle/>
        <a:p>
          <a:endParaRPr lang="en-US" sz="1200"/>
        </a:p>
      </dgm:t>
    </dgm:pt>
    <dgm:pt modelId="{14AB60AD-4FBD-4103-A0CC-B9283CEDA7AF}">
      <dgm:prSet phldrT="[Text]" custT="1"/>
      <dgm:spPr/>
      <dgm:t>
        <a:bodyPr/>
        <a:lstStyle/>
        <a:p>
          <a:pPr>
            <a:lnSpc>
              <a:spcPct val="100000"/>
            </a:lnSpc>
            <a:spcAft>
              <a:spcPts val="200"/>
            </a:spcAft>
          </a:pPr>
          <a:r>
            <a:rPr lang="en-US" sz="1200" dirty="0"/>
            <a:t> Updated Notification Letter based on feedback</a:t>
          </a:r>
        </a:p>
      </dgm:t>
    </dgm:pt>
    <dgm:pt modelId="{F7336AFE-9E42-47AB-920B-3DF4F5BBDEB7}" type="parTrans" cxnId="{C2E82D3A-3F35-4508-8EC6-DEADEB102947}">
      <dgm:prSet/>
      <dgm:spPr/>
      <dgm:t>
        <a:bodyPr/>
        <a:lstStyle/>
        <a:p>
          <a:endParaRPr lang="en-US" sz="1200"/>
        </a:p>
      </dgm:t>
    </dgm:pt>
    <dgm:pt modelId="{FDD0B861-F8CD-4214-B458-C98CD3B35D5F}" type="sibTrans" cxnId="{C2E82D3A-3F35-4508-8EC6-DEADEB102947}">
      <dgm:prSet/>
      <dgm:spPr/>
      <dgm:t>
        <a:bodyPr/>
        <a:lstStyle/>
        <a:p>
          <a:endParaRPr lang="en-US" sz="1200"/>
        </a:p>
      </dgm:t>
    </dgm:pt>
    <dgm:pt modelId="{2A7ADD66-85DF-4C3F-A8F4-E7F7B8A210EA}">
      <dgm:prSet phldrT="[Text]" custT="1"/>
      <dgm:spPr/>
      <dgm:t>
        <a:bodyPr/>
        <a:lstStyle/>
        <a:p>
          <a:pPr>
            <a:lnSpc>
              <a:spcPct val="100000"/>
            </a:lnSpc>
            <a:spcAft>
              <a:spcPts val="200"/>
            </a:spcAft>
          </a:pPr>
          <a:r>
            <a:rPr lang="en-US" sz="1200" dirty="0"/>
            <a:t> Trends:  Exams, assistance to understand claims process</a:t>
          </a:r>
        </a:p>
      </dgm:t>
    </dgm:pt>
    <dgm:pt modelId="{82564F68-AAEF-4E5B-B47D-8380309125F2}" type="parTrans" cxnId="{7AC3DB52-13C5-4361-8859-546CAD59E2AA}">
      <dgm:prSet/>
      <dgm:spPr/>
      <dgm:t>
        <a:bodyPr/>
        <a:lstStyle/>
        <a:p>
          <a:endParaRPr lang="en-US" sz="1200"/>
        </a:p>
      </dgm:t>
    </dgm:pt>
    <dgm:pt modelId="{62EA7CFC-2B60-431E-87A3-E858E22B1C82}" type="sibTrans" cxnId="{7AC3DB52-13C5-4361-8859-546CAD59E2AA}">
      <dgm:prSet/>
      <dgm:spPr/>
      <dgm:t>
        <a:bodyPr/>
        <a:lstStyle/>
        <a:p>
          <a:endParaRPr lang="en-US" sz="1200"/>
        </a:p>
      </dgm:t>
    </dgm:pt>
    <dgm:pt modelId="{0CE6EDA5-0371-4080-84EB-FFC60B87DCC1}">
      <dgm:prSet phldrT="[Text]" custT="1"/>
      <dgm:spPr/>
      <dgm:t>
        <a:bodyPr/>
        <a:lstStyle/>
        <a:p>
          <a:pPr>
            <a:lnSpc>
              <a:spcPct val="100000"/>
            </a:lnSpc>
            <a:spcAft>
              <a:spcPts val="200"/>
            </a:spcAft>
          </a:pPr>
          <a:r>
            <a:rPr lang="en-US" sz="1200" dirty="0"/>
            <a:t>Disability Compensation survey launched April 2023. Began with initial, first-time filers then-</a:t>
          </a:r>
        </a:p>
      </dgm:t>
    </dgm:pt>
    <dgm:pt modelId="{2D10383D-3633-48E4-8352-BEC19EDFAC68}" type="parTrans" cxnId="{48DBDC7D-4B77-4459-93C5-BBEC12052737}">
      <dgm:prSet/>
      <dgm:spPr/>
      <dgm:t>
        <a:bodyPr/>
        <a:lstStyle/>
        <a:p>
          <a:endParaRPr lang="en-US" sz="1200"/>
        </a:p>
      </dgm:t>
    </dgm:pt>
    <dgm:pt modelId="{562E4E5C-2A95-488F-944D-82C0A8E3043C}" type="sibTrans" cxnId="{48DBDC7D-4B77-4459-93C5-BBEC12052737}">
      <dgm:prSet/>
      <dgm:spPr/>
      <dgm:t>
        <a:bodyPr/>
        <a:lstStyle/>
        <a:p>
          <a:endParaRPr lang="en-US" sz="1200"/>
        </a:p>
      </dgm:t>
    </dgm:pt>
    <dgm:pt modelId="{5A02E1AF-4F91-4FAA-9249-D4537617AEC3}">
      <dgm:prSet phldrT="[Text]" custT="1"/>
      <dgm:spPr/>
      <dgm:t>
        <a:bodyPr/>
        <a:lstStyle/>
        <a:p>
          <a:pPr>
            <a:lnSpc>
              <a:spcPct val="100000"/>
            </a:lnSpc>
            <a:spcAft>
              <a:spcPts val="200"/>
            </a:spcAft>
          </a:pPr>
          <a:r>
            <a:rPr lang="en-US" sz="1200" dirty="0"/>
            <a:t>Supplemental Claim survey launched July 2021</a:t>
          </a:r>
        </a:p>
      </dgm:t>
    </dgm:pt>
    <dgm:pt modelId="{B88DD08C-88C4-4346-9EA7-02A4A3565245}" type="parTrans" cxnId="{19EFA941-FD69-410E-BB7B-9AAF9A260D15}">
      <dgm:prSet/>
      <dgm:spPr/>
      <dgm:t>
        <a:bodyPr/>
        <a:lstStyle/>
        <a:p>
          <a:endParaRPr lang="en-US" sz="1200"/>
        </a:p>
      </dgm:t>
    </dgm:pt>
    <dgm:pt modelId="{C486864B-F214-4342-8077-8BFCDD33177F}" type="sibTrans" cxnId="{19EFA941-FD69-410E-BB7B-9AAF9A260D15}">
      <dgm:prSet/>
      <dgm:spPr/>
      <dgm:t>
        <a:bodyPr/>
        <a:lstStyle/>
        <a:p>
          <a:endParaRPr lang="en-US" sz="1200"/>
        </a:p>
      </dgm:t>
    </dgm:pt>
    <dgm:pt modelId="{7F56469A-5E1D-440C-9281-C9DB6A524876}">
      <dgm:prSet phldrT="[Text]" custT="1"/>
      <dgm:spPr/>
      <dgm:t>
        <a:bodyPr/>
        <a:lstStyle/>
        <a:p>
          <a:pPr>
            <a:lnSpc>
              <a:spcPct val="100000"/>
            </a:lnSpc>
            <a:spcAft>
              <a:spcPts val="200"/>
            </a:spcAft>
          </a:pPr>
          <a:r>
            <a:rPr lang="en-US" sz="1200" dirty="0"/>
            <a:t>Expanded to claims for increase and new conditions in January 2024</a:t>
          </a:r>
        </a:p>
      </dgm:t>
    </dgm:pt>
    <dgm:pt modelId="{E8DF28EF-7D70-47D0-A8E3-1E7D79EE3979}" type="parTrans" cxnId="{89414313-54CE-4E2A-BAB2-142B1F9CDBD7}">
      <dgm:prSet/>
      <dgm:spPr/>
      <dgm:t>
        <a:bodyPr/>
        <a:lstStyle/>
        <a:p>
          <a:endParaRPr lang="en-US" sz="1200"/>
        </a:p>
      </dgm:t>
    </dgm:pt>
    <dgm:pt modelId="{24257F7A-CAA8-41A5-AD91-033D978B8322}" type="sibTrans" cxnId="{89414313-54CE-4E2A-BAB2-142B1F9CDBD7}">
      <dgm:prSet/>
      <dgm:spPr/>
      <dgm:t>
        <a:bodyPr/>
        <a:lstStyle/>
        <a:p>
          <a:endParaRPr lang="en-US" sz="1200"/>
        </a:p>
      </dgm:t>
    </dgm:pt>
    <dgm:pt modelId="{F58224DF-5226-485D-8E73-D8FD05F92572}">
      <dgm:prSet phldrT="[Text]" custT="1"/>
      <dgm:spPr/>
      <dgm:t>
        <a:bodyPr/>
        <a:lstStyle/>
        <a:p>
          <a:pPr>
            <a:lnSpc>
              <a:spcPct val="100000"/>
            </a:lnSpc>
            <a:spcAft>
              <a:spcPts val="200"/>
            </a:spcAft>
          </a:pPr>
          <a:r>
            <a:rPr lang="en-US" sz="1200" dirty="0"/>
            <a:t>Will be using the customer experience data and insights to develop and implement action plans to improve the Veteran’s experience. </a:t>
          </a:r>
        </a:p>
      </dgm:t>
    </dgm:pt>
    <dgm:pt modelId="{97AD3660-A0BD-4FBD-9DFB-E19329083AAD}" type="parTrans" cxnId="{A0EF18A4-29EB-435A-8D97-31DAD25C0DFC}">
      <dgm:prSet/>
      <dgm:spPr/>
      <dgm:t>
        <a:bodyPr/>
        <a:lstStyle/>
        <a:p>
          <a:endParaRPr lang="en-US" sz="1200"/>
        </a:p>
      </dgm:t>
    </dgm:pt>
    <dgm:pt modelId="{CADD6C7B-B1D5-4EEE-A48F-1FDC632BB3B4}" type="sibTrans" cxnId="{A0EF18A4-29EB-435A-8D97-31DAD25C0DFC}">
      <dgm:prSet/>
      <dgm:spPr/>
      <dgm:t>
        <a:bodyPr/>
        <a:lstStyle/>
        <a:p>
          <a:endParaRPr lang="en-US" sz="1200"/>
        </a:p>
      </dgm:t>
    </dgm:pt>
    <dgm:pt modelId="{F6DAE50A-9C4B-4CB7-9C15-4DA0E8383B48}">
      <dgm:prSet phldrT="[Text]" custT="1"/>
      <dgm:spPr/>
      <dgm:t>
        <a:bodyPr/>
        <a:lstStyle/>
        <a:p>
          <a:pPr>
            <a:lnSpc>
              <a:spcPct val="100000"/>
            </a:lnSpc>
            <a:spcAft>
              <a:spcPts val="200"/>
            </a:spcAft>
          </a:pPr>
          <a:r>
            <a:rPr lang="en-US" sz="1200" dirty="0"/>
            <a:t>PACT Act implementation (radiation locations, Gulf War presumptives, Agent Orange presumptives)</a:t>
          </a:r>
        </a:p>
      </dgm:t>
    </dgm:pt>
    <dgm:pt modelId="{25E31755-14AF-46E3-A6D6-168065CFABE0}" type="sibTrans" cxnId="{8F76BC51-74D6-4E7A-AECB-9B9227DC490A}">
      <dgm:prSet/>
      <dgm:spPr/>
      <dgm:t>
        <a:bodyPr/>
        <a:lstStyle/>
        <a:p>
          <a:endParaRPr lang="en-US" sz="1200"/>
        </a:p>
      </dgm:t>
    </dgm:pt>
    <dgm:pt modelId="{C79BA1BD-9836-428E-8F19-714C1B27AE59}" type="parTrans" cxnId="{8F76BC51-74D6-4E7A-AECB-9B9227DC490A}">
      <dgm:prSet/>
      <dgm:spPr/>
      <dgm:t>
        <a:bodyPr/>
        <a:lstStyle/>
        <a:p>
          <a:endParaRPr lang="en-US" sz="1200"/>
        </a:p>
      </dgm:t>
    </dgm:pt>
    <dgm:pt modelId="{91824A13-584A-464F-ADA9-DC91C9D0C133}">
      <dgm:prSet phldrT="[Text]" custT="1"/>
      <dgm:spPr/>
      <dgm:t>
        <a:bodyPr/>
        <a:lstStyle/>
        <a:p>
          <a:pPr>
            <a:lnSpc>
              <a:spcPct val="100000"/>
            </a:lnSpc>
            <a:spcAft>
              <a:spcPts val="200"/>
            </a:spcAft>
          </a:pPr>
          <a:r>
            <a:rPr lang="en-US" sz="1200" dirty="0"/>
            <a:t>VA Schedule for Rating Disabilities (VASRD)</a:t>
          </a:r>
        </a:p>
      </dgm:t>
    </dgm:pt>
    <dgm:pt modelId="{94953256-80B0-4AC4-8616-4DF2CBBFDA25}" type="sibTrans" cxnId="{45D0ED53-FDA9-41A0-8583-591F11C90591}">
      <dgm:prSet/>
      <dgm:spPr/>
      <dgm:t>
        <a:bodyPr/>
        <a:lstStyle/>
        <a:p>
          <a:endParaRPr lang="en-US" sz="1200"/>
        </a:p>
      </dgm:t>
    </dgm:pt>
    <dgm:pt modelId="{C89BA754-87A3-464F-92DF-65B92947BF19}" type="parTrans" cxnId="{45D0ED53-FDA9-41A0-8583-591F11C90591}">
      <dgm:prSet/>
      <dgm:spPr/>
      <dgm:t>
        <a:bodyPr/>
        <a:lstStyle/>
        <a:p>
          <a:endParaRPr lang="en-US" sz="1200"/>
        </a:p>
      </dgm:t>
    </dgm:pt>
    <dgm:pt modelId="{91253F13-2BB1-48CD-866B-9E7EF44E4B9E}">
      <dgm:prSet phldrT="[Text]" custT="1"/>
      <dgm:spPr/>
      <dgm:t>
        <a:bodyPr/>
        <a:lstStyle/>
        <a:p>
          <a:pPr>
            <a:lnSpc>
              <a:spcPct val="100000"/>
            </a:lnSpc>
            <a:spcAft>
              <a:spcPts val="200"/>
            </a:spcAft>
          </a:pPr>
          <a:r>
            <a:rPr lang="en-US" sz="1200" dirty="0"/>
            <a:t> 14 body system reg packages</a:t>
          </a:r>
        </a:p>
      </dgm:t>
    </dgm:pt>
    <dgm:pt modelId="{010AC213-C105-47FB-9A93-C7CC08BE4C22}" type="sibTrans" cxnId="{9649BFF9-2350-4A06-9869-DF3378E165ED}">
      <dgm:prSet/>
      <dgm:spPr/>
      <dgm:t>
        <a:bodyPr/>
        <a:lstStyle/>
        <a:p>
          <a:endParaRPr lang="en-US" sz="1200"/>
        </a:p>
      </dgm:t>
    </dgm:pt>
    <dgm:pt modelId="{8A6A38F9-8170-427B-BDDC-17EEEBF43D9D}" type="parTrans" cxnId="{9649BFF9-2350-4A06-9869-DF3378E165ED}">
      <dgm:prSet/>
      <dgm:spPr/>
      <dgm:t>
        <a:bodyPr/>
        <a:lstStyle/>
        <a:p>
          <a:endParaRPr lang="en-US" sz="1200"/>
        </a:p>
      </dgm:t>
    </dgm:pt>
    <dgm:pt modelId="{F95D6591-F59E-4A12-B8EE-D82CA3802D0A}">
      <dgm:prSet phldrT="[Text]" custT="1"/>
      <dgm:spPr/>
      <dgm:t>
        <a:bodyPr/>
        <a:lstStyle/>
        <a:p>
          <a:pPr>
            <a:lnSpc>
              <a:spcPct val="100000"/>
            </a:lnSpc>
            <a:spcAft>
              <a:spcPts val="200"/>
            </a:spcAft>
          </a:pPr>
          <a:r>
            <a:rPr lang="en-US" sz="1200" dirty="0"/>
            <a:t> 11 completed since 2017</a:t>
          </a:r>
        </a:p>
      </dgm:t>
    </dgm:pt>
    <dgm:pt modelId="{BC67FDF2-807B-4D00-8E79-97012FC8809B}" type="sibTrans" cxnId="{55031BEF-DE54-4C19-AACF-0BEDCBC0F3AA}">
      <dgm:prSet/>
      <dgm:spPr/>
      <dgm:t>
        <a:bodyPr/>
        <a:lstStyle/>
        <a:p>
          <a:endParaRPr lang="en-US" sz="1200"/>
        </a:p>
      </dgm:t>
    </dgm:pt>
    <dgm:pt modelId="{F8DC5060-8A2F-4883-AE38-4F92F4AAD3FA}" type="parTrans" cxnId="{55031BEF-DE54-4C19-AACF-0BEDCBC0F3AA}">
      <dgm:prSet/>
      <dgm:spPr/>
      <dgm:t>
        <a:bodyPr/>
        <a:lstStyle/>
        <a:p>
          <a:endParaRPr lang="en-US" sz="1200"/>
        </a:p>
      </dgm:t>
    </dgm:pt>
    <dgm:pt modelId="{7570B883-772C-48D5-9118-37236640F163}">
      <dgm:prSet phldrT="[Text]" custT="1"/>
      <dgm:spPr/>
      <dgm:t>
        <a:bodyPr/>
        <a:lstStyle/>
        <a:p>
          <a:pPr>
            <a:lnSpc>
              <a:spcPct val="100000"/>
            </a:lnSpc>
            <a:spcAft>
              <a:spcPts val="200"/>
            </a:spcAft>
          </a:pPr>
          <a:r>
            <a:rPr lang="en-US" sz="1200" dirty="0"/>
            <a:t> Mental Disorders and Respiratory/Ear, Nose Throat pending at final rule stage</a:t>
          </a:r>
        </a:p>
      </dgm:t>
    </dgm:pt>
    <dgm:pt modelId="{8A24A9AA-A303-485C-9317-436C35BA71D0}" type="sibTrans" cxnId="{F0B8E26C-23C3-4767-B0B3-BC3148DB056E}">
      <dgm:prSet/>
      <dgm:spPr/>
      <dgm:t>
        <a:bodyPr/>
        <a:lstStyle/>
        <a:p>
          <a:endParaRPr lang="en-US" sz="1200"/>
        </a:p>
      </dgm:t>
    </dgm:pt>
    <dgm:pt modelId="{DC562044-590A-4099-B5C9-63218CA9ED89}" type="parTrans" cxnId="{F0B8E26C-23C3-4767-B0B3-BC3148DB056E}">
      <dgm:prSet/>
      <dgm:spPr/>
      <dgm:t>
        <a:bodyPr/>
        <a:lstStyle/>
        <a:p>
          <a:endParaRPr lang="en-US" sz="1200"/>
        </a:p>
      </dgm:t>
    </dgm:pt>
    <dgm:pt modelId="{63A6A194-7BA8-434A-8AFC-2286A828B1FC}">
      <dgm:prSet phldrT="[Text]" custT="1"/>
      <dgm:spPr/>
      <dgm:t>
        <a:bodyPr/>
        <a:lstStyle/>
        <a:p>
          <a:pPr>
            <a:lnSpc>
              <a:spcPct val="100000"/>
            </a:lnSpc>
            <a:spcAft>
              <a:spcPts val="200"/>
            </a:spcAft>
          </a:pPr>
          <a:r>
            <a:rPr lang="en-US" sz="1200" dirty="0"/>
            <a:t> Neurological pending at proposed rule stage</a:t>
          </a:r>
        </a:p>
      </dgm:t>
    </dgm:pt>
    <dgm:pt modelId="{97F28A53-9EA3-498B-93A5-9B99CCDDBC33}" type="sibTrans" cxnId="{4626CBAA-7C32-481E-8FBC-EFEE5C3BC077}">
      <dgm:prSet/>
      <dgm:spPr/>
      <dgm:t>
        <a:bodyPr/>
        <a:lstStyle/>
        <a:p>
          <a:endParaRPr lang="en-US" sz="1200"/>
        </a:p>
      </dgm:t>
    </dgm:pt>
    <dgm:pt modelId="{9AEFD0F0-A750-4566-93EC-92CB6D665B7B}" type="parTrans" cxnId="{4626CBAA-7C32-481E-8FBC-EFEE5C3BC077}">
      <dgm:prSet/>
      <dgm:spPr/>
      <dgm:t>
        <a:bodyPr/>
        <a:lstStyle/>
        <a:p>
          <a:endParaRPr lang="en-US" sz="1200"/>
        </a:p>
      </dgm:t>
    </dgm:pt>
    <dgm:pt modelId="{BA6DFEC2-5EA8-4D18-B3AE-AF31EC8774CC}">
      <dgm:prSet phldrT="[Text]" custT="1"/>
      <dgm:spPr/>
      <dgm:t>
        <a:bodyPr/>
        <a:lstStyle/>
        <a:p>
          <a:pPr>
            <a:lnSpc>
              <a:spcPct val="100000"/>
            </a:lnSpc>
            <a:spcAft>
              <a:spcPts val="200"/>
            </a:spcAft>
          </a:pPr>
          <a:r>
            <a:rPr lang="en-US" sz="1200" dirty="0"/>
            <a:t> Will be first wholesale update of VASRD since 1945 Schedule</a:t>
          </a:r>
        </a:p>
      </dgm:t>
    </dgm:pt>
    <dgm:pt modelId="{490B0061-135D-47AC-92CC-8E448D454DE0}" type="sibTrans" cxnId="{FBD109DC-1E52-467C-AB63-45BA026DE78A}">
      <dgm:prSet/>
      <dgm:spPr/>
      <dgm:t>
        <a:bodyPr/>
        <a:lstStyle/>
        <a:p>
          <a:endParaRPr lang="en-US" sz="1200"/>
        </a:p>
      </dgm:t>
    </dgm:pt>
    <dgm:pt modelId="{5C92CE5D-085F-4447-A370-BAE0617907A5}" type="parTrans" cxnId="{FBD109DC-1E52-467C-AB63-45BA026DE78A}">
      <dgm:prSet/>
      <dgm:spPr/>
      <dgm:t>
        <a:bodyPr/>
        <a:lstStyle/>
        <a:p>
          <a:endParaRPr lang="en-US" sz="1200"/>
        </a:p>
      </dgm:t>
    </dgm:pt>
    <dgm:pt modelId="{D198BDAD-D2F4-4536-A219-FBB9991A0FF7}">
      <dgm:prSet custT="1"/>
      <dgm:spPr/>
      <dgm:t>
        <a:bodyPr/>
        <a:lstStyle/>
        <a:p>
          <a:r>
            <a:rPr lang="en-US" sz="1200" dirty="0"/>
            <a:t>Defining Toxic Exposure Risk Activity (TERA) to satisfy the needs/intentions of VBA and VHA</a:t>
          </a:r>
        </a:p>
      </dgm:t>
    </dgm:pt>
    <dgm:pt modelId="{95845359-0D0A-4271-8D38-5EFA3F870937}" type="parTrans" cxnId="{64C657AD-0908-423F-BCD5-CE748511FEA8}">
      <dgm:prSet/>
      <dgm:spPr/>
      <dgm:t>
        <a:bodyPr/>
        <a:lstStyle/>
        <a:p>
          <a:endParaRPr lang="en-US"/>
        </a:p>
      </dgm:t>
    </dgm:pt>
    <dgm:pt modelId="{17C15923-539A-4B1B-AD7A-D3969A787D5B}" type="sibTrans" cxnId="{64C657AD-0908-423F-BCD5-CE748511FEA8}">
      <dgm:prSet/>
      <dgm:spPr/>
      <dgm:t>
        <a:bodyPr/>
        <a:lstStyle/>
        <a:p>
          <a:endParaRPr lang="en-US"/>
        </a:p>
      </dgm:t>
    </dgm:pt>
    <dgm:pt modelId="{0F237647-EEC0-4809-89E5-52ED1ECECAD8}">
      <dgm:prSet custT="1"/>
      <dgm:spPr/>
      <dgm:t>
        <a:bodyPr/>
        <a:lstStyle/>
        <a:p>
          <a:r>
            <a:rPr lang="en-US" sz="1200" dirty="0"/>
            <a:t>Individual Longitudinal Exposures Record  (ILER) (Service Member/Veteran access, systems integration)</a:t>
          </a:r>
        </a:p>
      </dgm:t>
    </dgm:pt>
    <dgm:pt modelId="{5498FA40-FBD3-451C-8C36-7DEB25C6BBC1}" type="parTrans" cxnId="{19FD0318-DE3D-4F3C-861E-972FB87CEACA}">
      <dgm:prSet/>
      <dgm:spPr/>
      <dgm:t>
        <a:bodyPr/>
        <a:lstStyle/>
        <a:p>
          <a:endParaRPr lang="en-US"/>
        </a:p>
      </dgm:t>
    </dgm:pt>
    <dgm:pt modelId="{D568F51D-5E4A-4EBB-AE54-D47F5BF2DB6B}" type="sibTrans" cxnId="{19FD0318-DE3D-4F3C-861E-972FB87CEACA}">
      <dgm:prSet/>
      <dgm:spPr/>
      <dgm:t>
        <a:bodyPr/>
        <a:lstStyle/>
        <a:p>
          <a:endParaRPr lang="en-US"/>
        </a:p>
      </dgm:t>
    </dgm:pt>
    <dgm:pt modelId="{9352D4BA-5AE7-40C8-ADCF-CC567EC647A8}">
      <dgm:prSet custT="1"/>
      <dgm:spPr/>
      <dgm:t>
        <a:bodyPr/>
        <a:lstStyle/>
        <a:p>
          <a:r>
            <a:rPr lang="en-US" sz="1200" dirty="0"/>
            <a:t>Delivering the annual and ad hoc requirements of the presumptive decision-making process with Veterans Health Administration Health Outcomes Military Exposures (HOME)</a:t>
          </a:r>
        </a:p>
      </dgm:t>
    </dgm:pt>
    <dgm:pt modelId="{7F5D6871-290C-46B7-8683-084E9B103821}" type="parTrans" cxnId="{83E3030A-206A-4B12-A636-2F9C5A4483E1}">
      <dgm:prSet/>
      <dgm:spPr/>
      <dgm:t>
        <a:bodyPr/>
        <a:lstStyle/>
        <a:p>
          <a:endParaRPr lang="en-US"/>
        </a:p>
      </dgm:t>
    </dgm:pt>
    <dgm:pt modelId="{269D2037-5EDD-42AD-9A9D-BAC13AFF2B98}" type="sibTrans" cxnId="{83E3030A-206A-4B12-A636-2F9C5A4483E1}">
      <dgm:prSet/>
      <dgm:spPr/>
      <dgm:t>
        <a:bodyPr/>
        <a:lstStyle/>
        <a:p>
          <a:endParaRPr lang="en-US"/>
        </a:p>
      </dgm:t>
    </dgm:pt>
    <dgm:pt modelId="{8A453668-B411-4B1D-ADD2-5811C2C282FF}">
      <dgm:prSet custT="1"/>
      <dgm:spPr/>
      <dgm:t>
        <a:bodyPr/>
        <a:lstStyle/>
        <a:p>
          <a:r>
            <a:rPr lang="en-US" sz="1200" dirty="0"/>
            <a:t>Military Exposures Team qualitative research projects</a:t>
          </a:r>
        </a:p>
      </dgm:t>
    </dgm:pt>
    <dgm:pt modelId="{3630CA06-69CD-459F-BFF1-249471907000}" type="parTrans" cxnId="{786873E2-3E13-47C4-9815-94281CEA449D}">
      <dgm:prSet/>
      <dgm:spPr/>
      <dgm:t>
        <a:bodyPr/>
        <a:lstStyle/>
        <a:p>
          <a:endParaRPr lang="en-US"/>
        </a:p>
      </dgm:t>
    </dgm:pt>
    <dgm:pt modelId="{B925459C-8E3A-4074-A71B-1D3E055BE9C2}" type="sibTrans" cxnId="{786873E2-3E13-47C4-9815-94281CEA449D}">
      <dgm:prSet/>
      <dgm:spPr/>
      <dgm:t>
        <a:bodyPr/>
        <a:lstStyle/>
        <a:p>
          <a:endParaRPr lang="en-US"/>
        </a:p>
      </dgm:t>
    </dgm:pt>
    <dgm:pt modelId="{23A373C6-FFA2-4655-820B-79C9E8576855}">
      <dgm:prSet custT="1"/>
      <dgm:spPr/>
      <dgm:t>
        <a:bodyPr/>
        <a:lstStyle/>
        <a:p>
          <a:r>
            <a:rPr lang="en-US" sz="1200" dirty="0"/>
            <a:t>Disability claims data surveillance</a:t>
          </a:r>
        </a:p>
      </dgm:t>
    </dgm:pt>
    <dgm:pt modelId="{BF594D32-3767-4B45-97EF-CB330D1F29C6}" type="parTrans" cxnId="{5BB47950-62BB-454E-B58E-B45E16F14C11}">
      <dgm:prSet/>
      <dgm:spPr/>
      <dgm:t>
        <a:bodyPr/>
        <a:lstStyle/>
        <a:p>
          <a:endParaRPr lang="en-US"/>
        </a:p>
      </dgm:t>
    </dgm:pt>
    <dgm:pt modelId="{9D88013C-21FD-4F9C-AF04-E3B2C2C6362C}" type="sibTrans" cxnId="{5BB47950-62BB-454E-B58E-B45E16F14C11}">
      <dgm:prSet/>
      <dgm:spPr/>
      <dgm:t>
        <a:bodyPr/>
        <a:lstStyle/>
        <a:p>
          <a:endParaRPr lang="en-US"/>
        </a:p>
      </dgm:t>
    </dgm:pt>
    <dgm:pt modelId="{6798B603-3D3C-49F7-BD14-DB0088FA69A1}">
      <dgm:prSet custT="1"/>
      <dgm:spPr/>
      <dgm:t>
        <a:bodyPr/>
        <a:lstStyle/>
        <a:p>
          <a:r>
            <a:rPr lang="en-US" sz="1200" dirty="0"/>
            <a:t>Tracking the multi-layer governance and communications processes</a:t>
          </a:r>
        </a:p>
      </dgm:t>
    </dgm:pt>
    <dgm:pt modelId="{F2232976-C045-4D03-8B75-582D16D6B26A}" type="parTrans" cxnId="{86FCEC23-EA01-4F78-87BB-74735C0B4676}">
      <dgm:prSet/>
      <dgm:spPr/>
      <dgm:t>
        <a:bodyPr/>
        <a:lstStyle/>
        <a:p>
          <a:endParaRPr lang="en-US"/>
        </a:p>
      </dgm:t>
    </dgm:pt>
    <dgm:pt modelId="{140E9CA7-C071-4666-A6FA-E3AE10DD567D}" type="sibTrans" cxnId="{86FCEC23-EA01-4F78-87BB-74735C0B4676}">
      <dgm:prSet/>
      <dgm:spPr/>
      <dgm:t>
        <a:bodyPr/>
        <a:lstStyle/>
        <a:p>
          <a:endParaRPr lang="en-US"/>
        </a:p>
      </dgm:t>
    </dgm:pt>
    <dgm:pt modelId="{E86EF998-9E95-44C2-9D53-75F6DF760A14}">
      <dgm:prSet custT="1"/>
      <dgm:spPr/>
      <dgm:t>
        <a:bodyPr/>
        <a:lstStyle/>
        <a:p>
          <a:r>
            <a:rPr lang="en-US" sz="1200" dirty="0"/>
            <a:t>Responding to stakeholder inquiries (ex radiation deep dive)</a:t>
          </a:r>
        </a:p>
      </dgm:t>
    </dgm:pt>
    <dgm:pt modelId="{E472681F-ECAF-47BA-A58F-F6D95CA7EDAF}" type="parTrans" cxnId="{73BCD81F-C18B-4B9E-B065-821336CB1995}">
      <dgm:prSet/>
      <dgm:spPr/>
      <dgm:t>
        <a:bodyPr/>
        <a:lstStyle/>
        <a:p>
          <a:endParaRPr lang="en-US"/>
        </a:p>
      </dgm:t>
    </dgm:pt>
    <dgm:pt modelId="{97F62763-4BF2-49E3-AFD6-69F55FA136C1}" type="sibTrans" cxnId="{73BCD81F-C18B-4B9E-B065-821336CB1995}">
      <dgm:prSet/>
      <dgm:spPr/>
      <dgm:t>
        <a:bodyPr/>
        <a:lstStyle/>
        <a:p>
          <a:endParaRPr lang="en-US"/>
        </a:p>
      </dgm:t>
    </dgm:pt>
    <dgm:pt modelId="{8925B171-6DC8-4D25-B41C-6D6109919BB3}">
      <dgm:prSet custT="1"/>
      <dgm:spPr/>
      <dgm:t>
        <a:bodyPr/>
        <a:lstStyle/>
        <a:p>
          <a:r>
            <a:rPr lang="en-US" sz="1200" dirty="0"/>
            <a:t>Engaging in formal evaluation process to consider adding urinary bladder and ureteral cancers as potential presumptive conditions due to burn pit/particulate matter exposures</a:t>
          </a:r>
        </a:p>
      </dgm:t>
    </dgm:pt>
    <dgm:pt modelId="{DE45A4D6-314C-4F1E-A00E-F2D30C68DE16}" type="parTrans" cxnId="{2513E670-62B5-4CE6-B4EB-4E3A2D23A691}">
      <dgm:prSet/>
      <dgm:spPr/>
      <dgm:t>
        <a:bodyPr/>
        <a:lstStyle/>
        <a:p>
          <a:endParaRPr lang="en-US"/>
        </a:p>
      </dgm:t>
    </dgm:pt>
    <dgm:pt modelId="{F844CD51-7CD2-485D-B70C-40DDD103C7DD}" type="sibTrans" cxnId="{2513E670-62B5-4CE6-B4EB-4E3A2D23A691}">
      <dgm:prSet/>
      <dgm:spPr/>
      <dgm:t>
        <a:bodyPr/>
        <a:lstStyle/>
        <a:p>
          <a:endParaRPr lang="en-US"/>
        </a:p>
      </dgm:t>
    </dgm:pt>
    <dgm:pt modelId="{1D7B3F28-1CE1-4F5C-84C3-AA98FE3ACEBB}">
      <dgm:prSet custT="1"/>
      <dgm:spPr/>
      <dgm:t>
        <a:bodyPr/>
        <a:lstStyle/>
        <a:p>
          <a:r>
            <a:rPr lang="en-US" sz="1200" dirty="0"/>
            <a:t>Creating a process to intake and prioritize the multitude of incoming presumptives suggested by various sources</a:t>
          </a:r>
        </a:p>
      </dgm:t>
    </dgm:pt>
    <dgm:pt modelId="{DC0E02A5-05FA-41BE-AF3B-F6AB883E547B}" type="parTrans" cxnId="{DE73D407-EA88-4F7D-BE30-18C022DAB01C}">
      <dgm:prSet/>
      <dgm:spPr/>
      <dgm:t>
        <a:bodyPr/>
        <a:lstStyle/>
        <a:p>
          <a:endParaRPr lang="en-US"/>
        </a:p>
      </dgm:t>
    </dgm:pt>
    <dgm:pt modelId="{BFE88206-27EC-4B38-9145-8F77DBA996A6}" type="sibTrans" cxnId="{DE73D407-EA88-4F7D-BE30-18C022DAB01C}">
      <dgm:prSet/>
      <dgm:spPr/>
      <dgm:t>
        <a:bodyPr/>
        <a:lstStyle/>
        <a:p>
          <a:endParaRPr lang="en-US"/>
        </a:p>
      </dgm:t>
    </dgm:pt>
    <dgm:pt modelId="{B9B9CF39-B77C-431F-8B15-6608184E7828}" type="pres">
      <dgm:prSet presAssocID="{45300970-A76E-4A8B-A4C8-E07B11C94FA5}" presName="Name0" presStyleCnt="0">
        <dgm:presLayoutVars>
          <dgm:dir/>
          <dgm:animLvl val="lvl"/>
          <dgm:resizeHandles val="exact"/>
        </dgm:presLayoutVars>
      </dgm:prSet>
      <dgm:spPr/>
    </dgm:pt>
    <dgm:pt modelId="{8CA22425-2532-4E61-946C-CF06D1C863EB}" type="pres">
      <dgm:prSet presAssocID="{028D1134-A794-4B28-8072-892ED946177E}" presName="composite" presStyleCnt="0"/>
      <dgm:spPr/>
    </dgm:pt>
    <dgm:pt modelId="{FBD86EB4-62B2-430A-8521-6B76DD8F57BB}" type="pres">
      <dgm:prSet presAssocID="{028D1134-A794-4B28-8072-892ED946177E}" presName="parTx" presStyleLbl="alignNode1" presStyleIdx="0" presStyleCnt="3">
        <dgm:presLayoutVars>
          <dgm:chMax val="0"/>
          <dgm:chPref val="0"/>
          <dgm:bulletEnabled val="1"/>
        </dgm:presLayoutVars>
      </dgm:prSet>
      <dgm:spPr/>
    </dgm:pt>
    <dgm:pt modelId="{385E97CD-DC71-48F4-BB0B-C4DFE1DF9022}" type="pres">
      <dgm:prSet presAssocID="{028D1134-A794-4B28-8072-892ED946177E}" presName="desTx" presStyleLbl="alignAccFollowNode1" presStyleIdx="0" presStyleCnt="3">
        <dgm:presLayoutVars>
          <dgm:bulletEnabled val="1"/>
        </dgm:presLayoutVars>
      </dgm:prSet>
      <dgm:spPr/>
    </dgm:pt>
    <dgm:pt modelId="{FA461BD3-DB3D-4423-A0D1-4C205E413D45}" type="pres">
      <dgm:prSet presAssocID="{428FD63B-1ACC-4B55-9813-DE7C1AC39F93}" presName="space" presStyleCnt="0"/>
      <dgm:spPr/>
    </dgm:pt>
    <dgm:pt modelId="{DF4534CE-F89B-42AE-8AD5-3B23F06B944A}" type="pres">
      <dgm:prSet presAssocID="{5663AD81-44F7-450C-821C-B9B29AC0716D}" presName="composite" presStyleCnt="0"/>
      <dgm:spPr/>
    </dgm:pt>
    <dgm:pt modelId="{9DF4EBF3-92B4-4F73-9FA0-D42C2FF43A3E}" type="pres">
      <dgm:prSet presAssocID="{5663AD81-44F7-450C-821C-B9B29AC0716D}" presName="parTx" presStyleLbl="alignNode1" presStyleIdx="1" presStyleCnt="3" custScaleX="144598" custLinFactNeighborX="-426" custLinFactNeighborY="266">
        <dgm:presLayoutVars>
          <dgm:chMax val="0"/>
          <dgm:chPref val="0"/>
          <dgm:bulletEnabled val="1"/>
        </dgm:presLayoutVars>
      </dgm:prSet>
      <dgm:spPr/>
    </dgm:pt>
    <dgm:pt modelId="{1164663D-0E02-4114-B24A-B6C4D8A774EF}" type="pres">
      <dgm:prSet presAssocID="{5663AD81-44F7-450C-821C-B9B29AC0716D}" presName="desTx" presStyleLbl="alignAccFollowNode1" presStyleIdx="1" presStyleCnt="3" custScaleX="144396" custLinFactNeighborY="183">
        <dgm:presLayoutVars>
          <dgm:bulletEnabled val="1"/>
        </dgm:presLayoutVars>
      </dgm:prSet>
      <dgm:spPr/>
    </dgm:pt>
    <dgm:pt modelId="{C708CEB6-5B4F-4818-922B-B89D8312C962}" type="pres">
      <dgm:prSet presAssocID="{35D000FB-D204-45B6-92D3-C34D7B2C043B}" presName="space" presStyleCnt="0"/>
      <dgm:spPr/>
    </dgm:pt>
    <dgm:pt modelId="{6438C60B-7053-40B8-ABA9-5F9197A32C2E}" type="pres">
      <dgm:prSet presAssocID="{97C22F2F-6115-4D3A-8ED6-B6ED843AA797}" presName="composite" presStyleCnt="0"/>
      <dgm:spPr/>
    </dgm:pt>
    <dgm:pt modelId="{FB5C4B39-D3F6-4954-868E-C7278A42282C}" type="pres">
      <dgm:prSet presAssocID="{97C22F2F-6115-4D3A-8ED6-B6ED843AA797}" presName="parTx" presStyleLbl="alignNode1" presStyleIdx="2" presStyleCnt="3" custScaleX="123138">
        <dgm:presLayoutVars>
          <dgm:chMax val="0"/>
          <dgm:chPref val="0"/>
          <dgm:bulletEnabled val="1"/>
        </dgm:presLayoutVars>
      </dgm:prSet>
      <dgm:spPr/>
    </dgm:pt>
    <dgm:pt modelId="{5360C62E-6107-4D08-8A4A-FFF760201FA4}" type="pres">
      <dgm:prSet presAssocID="{97C22F2F-6115-4D3A-8ED6-B6ED843AA797}" presName="desTx" presStyleLbl="alignAccFollowNode1" presStyleIdx="2" presStyleCnt="3" custScaleX="123752">
        <dgm:presLayoutVars>
          <dgm:bulletEnabled val="1"/>
        </dgm:presLayoutVars>
      </dgm:prSet>
      <dgm:spPr/>
    </dgm:pt>
  </dgm:ptLst>
  <dgm:cxnLst>
    <dgm:cxn modelId="{C8162E01-06FD-483D-9A9A-1943BFE930DC}" type="presOf" srcId="{F6DAE50A-9C4B-4CB7-9C15-4DA0E8383B48}" destId="{385E97CD-DC71-48F4-BB0B-C4DFE1DF9022}" srcOrd="0" destOrd="1" presId="urn:microsoft.com/office/officeart/2005/8/layout/hList1"/>
    <dgm:cxn modelId="{D6463D06-7F9F-46F9-AB2B-E0430CD879A3}" type="presOf" srcId="{4F47194F-0389-4B5B-8D33-7598ED9D5586}" destId="{385E97CD-DC71-48F4-BB0B-C4DFE1DF9022}" srcOrd="0" destOrd="0" presId="urn:microsoft.com/office/officeart/2005/8/layout/hList1"/>
    <dgm:cxn modelId="{DE73D407-EA88-4F7D-BE30-18C022DAB01C}" srcId="{5663AD81-44F7-450C-821C-B9B29AC0716D}" destId="{1D7B3F28-1CE1-4F5C-84C3-AA98FE3ACEBB}" srcOrd="8" destOrd="0" parTransId="{DC0E02A5-05FA-41BE-AF3B-F6AB883E547B}" sibTransId="{BFE88206-27EC-4B38-9145-8F77DBA996A6}"/>
    <dgm:cxn modelId="{83E3030A-206A-4B12-A636-2F9C5A4483E1}" srcId="{5663AD81-44F7-450C-821C-B9B29AC0716D}" destId="{9352D4BA-5AE7-40C8-ADCF-CC567EC647A8}" srcOrd="2" destOrd="0" parTransId="{7F5D6871-290C-46B7-8683-084E9B103821}" sibTransId="{269D2037-5EDD-42AD-9A9D-BAC13AFF2B98}"/>
    <dgm:cxn modelId="{C4E4DC0F-9F6E-4795-94B1-C4AB27B8DD0E}" type="presOf" srcId="{0F237647-EEC0-4809-89E5-52ED1ECECAD8}" destId="{1164663D-0E02-4114-B24A-B6C4D8A774EF}" srcOrd="0" destOrd="1" presId="urn:microsoft.com/office/officeart/2005/8/layout/hList1"/>
    <dgm:cxn modelId="{D16D8211-31CA-4982-B82A-DCEA2540EF00}" type="presOf" srcId="{8925B171-6DC8-4D25-B41C-6D6109919BB3}" destId="{1164663D-0E02-4114-B24A-B6C4D8A774EF}" srcOrd="0" destOrd="7" presId="urn:microsoft.com/office/officeart/2005/8/layout/hList1"/>
    <dgm:cxn modelId="{89414313-54CE-4E2A-BAB2-142B1F9CDBD7}" srcId="{0CE6EDA5-0371-4080-84EB-FFC60B87DCC1}" destId="{7F56469A-5E1D-440C-9281-C9DB6A524876}" srcOrd="0" destOrd="0" parTransId="{E8DF28EF-7D70-47D0-A8E3-1E7D79EE3979}" sibTransId="{24257F7A-CAA8-41A5-AD91-033D978B8322}"/>
    <dgm:cxn modelId="{19FD0318-DE3D-4F3C-861E-972FB87CEACA}" srcId="{5663AD81-44F7-450C-821C-B9B29AC0716D}" destId="{0F237647-EEC0-4809-89E5-52ED1ECECAD8}" srcOrd="1" destOrd="0" parTransId="{5498FA40-FBD3-451C-8C36-7DEB25C6BBC1}" sibTransId="{D568F51D-5E4A-4EBB-AE54-D47F5BF2DB6B}"/>
    <dgm:cxn modelId="{EC518918-08D2-4B30-9592-B7495A185A06}" type="presOf" srcId="{E86EF998-9E95-44C2-9D53-75F6DF760A14}" destId="{1164663D-0E02-4114-B24A-B6C4D8A774EF}" srcOrd="0" destOrd="6" presId="urn:microsoft.com/office/officeart/2005/8/layout/hList1"/>
    <dgm:cxn modelId="{73BCD81F-C18B-4B9E-B065-821336CB1995}" srcId="{5663AD81-44F7-450C-821C-B9B29AC0716D}" destId="{E86EF998-9E95-44C2-9D53-75F6DF760A14}" srcOrd="6" destOrd="0" parTransId="{E472681F-ECAF-47BA-A58F-F6D95CA7EDAF}" sibTransId="{97F62763-4BF2-49E3-AFD6-69F55FA136C1}"/>
    <dgm:cxn modelId="{F621E61F-EE42-4D55-B9D8-9431ED016FD0}" srcId="{45300970-A76E-4A8B-A4C8-E07B11C94FA5}" destId="{5663AD81-44F7-450C-821C-B9B29AC0716D}" srcOrd="1" destOrd="0" parTransId="{EF57D58C-3C65-46B4-A5E5-FDF1238AAB3C}" sibTransId="{35D000FB-D204-45B6-92D3-C34D7B2C043B}"/>
    <dgm:cxn modelId="{453FB621-99C8-46B3-A6C9-CEF6FDD36535}" type="presOf" srcId="{5A02E1AF-4F91-4FAA-9249-D4537617AEC3}" destId="{5360C62E-6107-4D08-8A4A-FFF760201FA4}" srcOrd="0" destOrd="1" presId="urn:microsoft.com/office/officeart/2005/8/layout/hList1"/>
    <dgm:cxn modelId="{86FCEC23-EA01-4F78-87BB-74735C0B4676}" srcId="{5663AD81-44F7-450C-821C-B9B29AC0716D}" destId="{6798B603-3D3C-49F7-BD14-DB0088FA69A1}" srcOrd="5" destOrd="0" parTransId="{F2232976-C045-4D03-8B75-582D16D6B26A}" sibTransId="{140E9CA7-C071-4666-A6FA-E3AE10DD567D}"/>
    <dgm:cxn modelId="{1F6CE734-B9E6-46E0-871B-BF5EDE4352C5}" type="presOf" srcId="{91824A13-584A-464F-ADA9-DC91C9D0C133}" destId="{385E97CD-DC71-48F4-BB0B-C4DFE1DF9022}" srcOrd="0" destOrd="2" presId="urn:microsoft.com/office/officeart/2005/8/layout/hList1"/>
    <dgm:cxn modelId="{C2E82D3A-3F35-4508-8EC6-DEADEB102947}" srcId="{5A02E1AF-4F91-4FAA-9249-D4537617AEC3}" destId="{14AB60AD-4FBD-4103-A0CC-B9283CEDA7AF}" srcOrd="0" destOrd="0" parTransId="{F7336AFE-9E42-47AB-920B-3DF4F5BBDEB7}" sibTransId="{FDD0B861-F8CD-4214-B458-C98CD3B35D5F}"/>
    <dgm:cxn modelId="{0A5E4C60-B49C-4F00-8970-57B11C40F0F7}" type="presOf" srcId="{7570B883-772C-48D5-9118-37236640F163}" destId="{385E97CD-DC71-48F4-BB0B-C4DFE1DF9022}" srcOrd="0" destOrd="5" presId="urn:microsoft.com/office/officeart/2005/8/layout/hList1"/>
    <dgm:cxn modelId="{19EFA941-FD69-410E-BB7B-9AAF9A260D15}" srcId="{97C22F2F-6115-4D3A-8ED6-B6ED843AA797}" destId="{5A02E1AF-4F91-4FAA-9249-D4537617AEC3}" srcOrd="1" destOrd="0" parTransId="{B88DD08C-88C4-4346-9EA7-02A4A3565245}" sibTransId="{C486864B-F214-4342-8077-8BFCDD33177F}"/>
    <dgm:cxn modelId="{8CE1584A-F0C1-43D4-90BE-BDE7C06AEBBC}" type="presOf" srcId="{028D1134-A794-4B28-8072-892ED946177E}" destId="{FBD86EB4-62B2-430A-8521-6B76DD8F57BB}" srcOrd="0" destOrd="0" presId="urn:microsoft.com/office/officeart/2005/8/layout/hList1"/>
    <dgm:cxn modelId="{F0B8E26C-23C3-4767-B0B3-BC3148DB056E}" srcId="{91824A13-584A-464F-ADA9-DC91C9D0C133}" destId="{7570B883-772C-48D5-9118-37236640F163}" srcOrd="2" destOrd="0" parTransId="{DC562044-590A-4099-B5C9-63218CA9ED89}" sibTransId="{8A24A9AA-A303-485C-9317-436C35BA71D0}"/>
    <dgm:cxn modelId="{864B4E4E-839A-4B9F-8F8D-EE26E070F578}" type="presOf" srcId="{23A373C6-FFA2-4655-820B-79C9E8576855}" destId="{1164663D-0E02-4114-B24A-B6C4D8A774EF}" srcOrd="0" destOrd="4" presId="urn:microsoft.com/office/officeart/2005/8/layout/hList1"/>
    <dgm:cxn modelId="{22A38A6E-0A4C-40C1-9C51-2032EBD88252}" type="presOf" srcId="{0CE6EDA5-0371-4080-84EB-FFC60B87DCC1}" destId="{5360C62E-6107-4D08-8A4A-FFF760201FA4}" srcOrd="0" destOrd="4" presId="urn:microsoft.com/office/officeart/2005/8/layout/hList1"/>
    <dgm:cxn modelId="{5BB47950-62BB-454E-B58E-B45E16F14C11}" srcId="{5663AD81-44F7-450C-821C-B9B29AC0716D}" destId="{23A373C6-FFA2-4655-820B-79C9E8576855}" srcOrd="4" destOrd="0" parTransId="{BF594D32-3767-4B45-97EF-CB330D1F29C6}" sibTransId="{9D88013C-21FD-4F9C-AF04-E3B2C2C6362C}"/>
    <dgm:cxn modelId="{2513E670-62B5-4CE6-B4EB-4E3A2D23A691}" srcId="{5663AD81-44F7-450C-821C-B9B29AC0716D}" destId="{8925B171-6DC8-4D25-B41C-6D6109919BB3}" srcOrd="7" destOrd="0" parTransId="{DE45A4D6-314C-4F1E-A00E-F2D30C68DE16}" sibTransId="{F844CD51-7CD2-485D-B70C-40DDD103C7DD}"/>
    <dgm:cxn modelId="{8F76BC51-74D6-4E7A-AECB-9B9227DC490A}" srcId="{028D1134-A794-4B28-8072-892ED946177E}" destId="{F6DAE50A-9C4B-4CB7-9C15-4DA0E8383B48}" srcOrd="1" destOrd="0" parTransId="{C79BA1BD-9836-428E-8F19-714C1B27AE59}" sibTransId="{25E31755-14AF-46E3-A6D6-168065CFABE0}"/>
    <dgm:cxn modelId="{7AC3DB52-13C5-4361-8859-546CAD59E2AA}" srcId="{5A02E1AF-4F91-4FAA-9249-D4537617AEC3}" destId="{2A7ADD66-85DF-4C3F-A8F4-E7F7B8A210EA}" srcOrd="1" destOrd="0" parTransId="{82564F68-AAEF-4E5B-B47D-8380309125F2}" sibTransId="{62EA7CFC-2B60-431E-87A3-E858E22B1C82}"/>
    <dgm:cxn modelId="{45D0ED53-FDA9-41A0-8583-591F11C90591}" srcId="{028D1134-A794-4B28-8072-892ED946177E}" destId="{91824A13-584A-464F-ADA9-DC91C9D0C133}" srcOrd="2" destOrd="0" parTransId="{C89BA754-87A3-464F-92DF-65B92947BF19}" sibTransId="{94953256-80B0-4AC4-8616-4DF2CBBFDA25}"/>
    <dgm:cxn modelId="{94FF7874-225C-4D5F-8D15-4DBD7C20439E}" srcId="{45300970-A76E-4A8B-A4C8-E07B11C94FA5}" destId="{97C22F2F-6115-4D3A-8ED6-B6ED843AA797}" srcOrd="2" destOrd="0" parTransId="{98D4CFB3-8A7B-4638-9A48-0208A4EE8FF2}" sibTransId="{9D988A73-3AEF-47BA-8F82-D4AFA5754B52}"/>
    <dgm:cxn modelId="{737C6D55-0A4C-4852-95DD-0A400DFA8EF7}" srcId="{97C22F2F-6115-4D3A-8ED6-B6ED843AA797}" destId="{C1F3AADB-D404-4D62-BD6B-8EC41C804D32}" srcOrd="0" destOrd="0" parTransId="{9D3C59F2-8646-4257-A95F-59E12C63932F}" sibTransId="{7223B12A-3FF6-425D-BBB6-B31BAE793360}"/>
    <dgm:cxn modelId="{CE22CA59-E6B0-4FEB-B6F4-90D3D835AF07}" type="presOf" srcId="{5663AD81-44F7-450C-821C-B9B29AC0716D}" destId="{9DF4EBF3-92B4-4F73-9FA0-D42C2FF43A3E}" srcOrd="0" destOrd="0" presId="urn:microsoft.com/office/officeart/2005/8/layout/hList1"/>
    <dgm:cxn modelId="{48DBDC7D-4B77-4459-93C5-BBEC12052737}" srcId="{97C22F2F-6115-4D3A-8ED6-B6ED843AA797}" destId="{0CE6EDA5-0371-4080-84EB-FFC60B87DCC1}" srcOrd="2" destOrd="0" parTransId="{2D10383D-3633-48E4-8352-BEC19EDFAC68}" sibTransId="{562E4E5C-2A95-488F-944D-82C0A8E3043C}"/>
    <dgm:cxn modelId="{38F8357F-8524-4BCD-B058-C94C566B87CD}" type="presOf" srcId="{9352D4BA-5AE7-40C8-ADCF-CC567EC647A8}" destId="{1164663D-0E02-4114-B24A-B6C4D8A774EF}" srcOrd="0" destOrd="2" presId="urn:microsoft.com/office/officeart/2005/8/layout/hList1"/>
    <dgm:cxn modelId="{8A0E7887-8045-47D3-A9D5-40CA51DC9388}" type="presOf" srcId="{C1F3AADB-D404-4D62-BD6B-8EC41C804D32}" destId="{5360C62E-6107-4D08-8A4A-FFF760201FA4}" srcOrd="0" destOrd="0" presId="urn:microsoft.com/office/officeart/2005/8/layout/hList1"/>
    <dgm:cxn modelId="{C873658C-1512-4C15-B095-8A15DDC6E219}" type="presOf" srcId="{7F56469A-5E1D-440C-9281-C9DB6A524876}" destId="{5360C62E-6107-4D08-8A4A-FFF760201FA4}" srcOrd="0" destOrd="5" presId="urn:microsoft.com/office/officeart/2005/8/layout/hList1"/>
    <dgm:cxn modelId="{930F6794-80B5-4813-B40B-F96DE1BF82D5}" srcId="{45300970-A76E-4A8B-A4C8-E07B11C94FA5}" destId="{028D1134-A794-4B28-8072-892ED946177E}" srcOrd="0" destOrd="0" parTransId="{67EA1836-528C-4D86-ACB9-B8BD89447289}" sibTransId="{428FD63B-1ACC-4B55-9813-DE7C1AC39F93}"/>
    <dgm:cxn modelId="{E1D8BE94-7678-4C43-9A4C-91429366D634}" type="presOf" srcId="{F95D6591-F59E-4A12-B8EE-D82CA3802D0A}" destId="{385E97CD-DC71-48F4-BB0B-C4DFE1DF9022}" srcOrd="0" destOrd="4" presId="urn:microsoft.com/office/officeart/2005/8/layout/hList1"/>
    <dgm:cxn modelId="{8A3DDA97-BB66-4A63-8E60-36D630E51E07}" type="presOf" srcId="{F58224DF-5226-485D-8E73-D8FD05F92572}" destId="{5360C62E-6107-4D08-8A4A-FFF760201FA4}" srcOrd="0" destOrd="6" presId="urn:microsoft.com/office/officeart/2005/8/layout/hList1"/>
    <dgm:cxn modelId="{50C25898-F6C1-43B6-80D9-213262758A93}" type="presOf" srcId="{45300970-A76E-4A8B-A4C8-E07B11C94FA5}" destId="{B9B9CF39-B77C-431F-8B15-6608184E7828}" srcOrd="0" destOrd="0" presId="urn:microsoft.com/office/officeart/2005/8/layout/hList1"/>
    <dgm:cxn modelId="{EA7D6BA1-B32A-4254-A8D7-BEE69AFFA3E9}" srcId="{028D1134-A794-4B28-8072-892ED946177E}" destId="{4F47194F-0389-4B5B-8D33-7598ED9D5586}" srcOrd="0" destOrd="0" parTransId="{A68F685B-EEC7-401A-9051-C78285FBDF58}" sibTransId="{D7FC3B08-45A1-423C-B737-3E9C65D70E97}"/>
    <dgm:cxn modelId="{A0EF18A4-29EB-435A-8D97-31DAD25C0DFC}" srcId="{0CE6EDA5-0371-4080-84EB-FFC60B87DCC1}" destId="{F58224DF-5226-485D-8E73-D8FD05F92572}" srcOrd="1" destOrd="0" parTransId="{97AD3660-A0BD-4FBD-9DFB-E19329083AAD}" sibTransId="{CADD6C7B-B1D5-4EEE-A48F-1FDC632BB3B4}"/>
    <dgm:cxn modelId="{4626CBAA-7C32-481E-8FBC-EFEE5C3BC077}" srcId="{91824A13-584A-464F-ADA9-DC91C9D0C133}" destId="{63A6A194-7BA8-434A-8AFC-2286A828B1FC}" srcOrd="3" destOrd="0" parTransId="{9AEFD0F0-A750-4566-93EC-92CB6D665B7B}" sibTransId="{97F28A53-9EA3-498B-93A5-9B99CCDDBC33}"/>
    <dgm:cxn modelId="{64C657AD-0908-423F-BCD5-CE748511FEA8}" srcId="{5663AD81-44F7-450C-821C-B9B29AC0716D}" destId="{D198BDAD-D2F4-4536-A219-FBB9991A0FF7}" srcOrd="0" destOrd="0" parTransId="{95845359-0D0A-4271-8D38-5EFA3F870937}" sibTransId="{17C15923-539A-4B1B-AD7A-D3969A787D5B}"/>
    <dgm:cxn modelId="{3815CCB5-6B9B-44C5-BED9-278A5498C244}" type="presOf" srcId="{BA6DFEC2-5EA8-4D18-B3AE-AF31EC8774CC}" destId="{385E97CD-DC71-48F4-BB0B-C4DFE1DF9022}" srcOrd="0" destOrd="7" presId="urn:microsoft.com/office/officeart/2005/8/layout/hList1"/>
    <dgm:cxn modelId="{F701EBBD-F8B6-4969-AF92-9FAA64C6FC58}" type="presOf" srcId="{14AB60AD-4FBD-4103-A0CC-B9283CEDA7AF}" destId="{5360C62E-6107-4D08-8A4A-FFF760201FA4}" srcOrd="0" destOrd="2" presId="urn:microsoft.com/office/officeart/2005/8/layout/hList1"/>
    <dgm:cxn modelId="{305169BE-B997-4040-B35F-11F46F121E83}" type="presOf" srcId="{97C22F2F-6115-4D3A-8ED6-B6ED843AA797}" destId="{FB5C4B39-D3F6-4954-868E-C7278A42282C}" srcOrd="0" destOrd="0" presId="urn:microsoft.com/office/officeart/2005/8/layout/hList1"/>
    <dgm:cxn modelId="{B324BFBF-AEA5-4731-80E2-024F4FA4CA2F}" type="presOf" srcId="{D198BDAD-D2F4-4536-A219-FBB9991A0FF7}" destId="{1164663D-0E02-4114-B24A-B6C4D8A774EF}" srcOrd="0" destOrd="0" presId="urn:microsoft.com/office/officeart/2005/8/layout/hList1"/>
    <dgm:cxn modelId="{AF5E9BC8-88B3-4553-A719-8EA9908BD1AE}" type="presOf" srcId="{8A453668-B411-4B1D-ADD2-5811C2C282FF}" destId="{1164663D-0E02-4114-B24A-B6C4D8A774EF}" srcOrd="0" destOrd="3" presId="urn:microsoft.com/office/officeart/2005/8/layout/hList1"/>
    <dgm:cxn modelId="{385965CA-CFBE-405C-9F52-B516ACE095BD}" type="presOf" srcId="{2A7ADD66-85DF-4C3F-A8F4-E7F7B8A210EA}" destId="{5360C62E-6107-4D08-8A4A-FFF760201FA4}" srcOrd="0" destOrd="3" presId="urn:microsoft.com/office/officeart/2005/8/layout/hList1"/>
    <dgm:cxn modelId="{CC9A81CF-66DE-4B6A-9EAF-314071C4C256}" type="presOf" srcId="{1D7B3F28-1CE1-4F5C-84C3-AA98FE3ACEBB}" destId="{1164663D-0E02-4114-B24A-B6C4D8A774EF}" srcOrd="0" destOrd="8" presId="urn:microsoft.com/office/officeart/2005/8/layout/hList1"/>
    <dgm:cxn modelId="{0F90C1D9-ED09-473F-B120-761644EB2B68}" type="presOf" srcId="{6798B603-3D3C-49F7-BD14-DB0088FA69A1}" destId="{1164663D-0E02-4114-B24A-B6C4D8A774EF}" srcOrd="0" destOrd="5" presId="urn:microsoft.com/office/officeart/2005/8/layout/hList1"/>
    <dgm:cxn modelId="{FBD109DC-1E52-467C-AB63-45BA026DE78A}" srcId="{91824A13-584A-464F-ADA9-DC91C9D0C133}" destId="{BA6DFEC2-5EA8-4D18-B3AE-AF31EC8774CC}" srcOrd="4" destOrd="0" parTransId="{5C92CE5D-085F-4447-A370-BAE0617907A5}" sibTransId="{490B0061-135D-47AC-92CC-8E448D454DE0}"/>
    <dgm:cxn modelId="{786873E2-3E13-47C4-9815-94281CEA449D}" srcId="{5663AD81-44F7-450C-821C-B9B29AC0716D}" destId="{8A453668-B411-4B1D-ADD2-5811C2C282FF}" srcOrd="3" destOrd="0" parTransId="{3630CA06-69CD-459F-BFF1-249471907000}" sibTransId="{B925459C-8E3A-4074-A71B-1D3E055BE9C2}"/>
    <dgm:cxn modelId="{834CFFE9-3B08-4AFA-8963-8F00BEC4C2E5}" type="presOf" srcId="{91253F13-2BB1-48CD-866B-9E7EF44E4B9E}" destId="{385E97CD-DC71-48F4-BB0B-C4DFE1DF9022}" srcOrd="0" destOrd="3" presId="urn:microsoft.com/office/officeart/2005/8/layout/hList1"/>
    <dgm:cxn modelId="{55031BEF-DE54-4C19-AACF-0BEDCBC0F3AA}" srcId="{91824A13-584A-464F-ADA9-DC91C9D0C133}" destId="{F95D6591-F59E-4A12-B8EE-D82CA3802D0A}" srcOrd="1" destOrd="0" parTransId="{F8DC5060-8A2F-4883-AE38-4F92F4AAD3FA}" sibTransId="{BC67FDF2-807B-4D00-8E79-97012FC8809B}"/>
    <dgm:cxn modelId="{3867A4F0-E60F-46E4-8D94-4FA1847FF662}" type="presOf" srcId="{63A6A194-7BA8-434A-8AFC-2286A828B1FC}" destId="{385E97CD-DC71-48F4-BB0B-C4DFE1DF9022}" srcOrd="0" destOrd="6" presId="urn:microsoft.com/office/officeart/2005/8/layout/hList1"/>
    <dgm:cxn modelId="{9649BFF9-2350-4A06-9869-DF3378E165ED}" srcId="{91824A13-584A-464F-ADA9-DC91C9D0C133}" destId="{91253F13-2BB1-48CD-866B-9E7EF44E4B9E}" srcOrd="0" destOrd="0" parTransId="{8A6A38F9-8170-427B-BDDC-17EEEBF43D9D}" sibTransId="{010AC213-C105-47FB-9A93-C7CC08BE4C22}"/>
    <dgm:cxn modelId="{7FE2AB90-2AC2-4740-A4EA-5F27BC64DDEA}" type="presParOf" srcId="{B9B9CF39-B77C-431F-8B15-6608184E7828}" destId="{8CA22425-2532-4E61-946C-CF06D1C863EB}" srcOrd="0" destOrd="0" presId="urn:microsoft.com/office/officeart/2005/8/layout/hList1"/>
    <dgm:cxn modelId="{876596DF-527E-459F-9C09-17732B6FCCA4}" type="presParOf" srcId="{8CA22425-2532-4E61-946C-CF06D1C863EB}" destId="{FBD86EB4-62B2-430A-8521-6B76DD8F57BB}" srcOrd="0" destOrd="0" presId="urn:microsoft.com/office/officeart/2005/8/layout/hList1"/>
    <dgm:cxn modelId="{88C0B670-FBC8-43ED-B794-D1D8FD6889B3}" type="presParOf" srcId="{8CA22425-2532-4E61-946C-CF06D1C863EB}" destId="{385E97CD-DC71-48F4-BB0B-C4DFE1DF9022}" srcOrd="1" destOrd="0" presId="urn:microsoft.com/office/officeart/2005/8/layout/hList1"/>
    <dgm:cxn modelId="{305D5A64-9869-4428-8CB2-22CEC9E6605C}" type="presParOf" srcId="{B9B9CF39-B77C-431F-8B15-6608184E7828}" destId="{FA461BD3-DB3D-4423-A0D1-4C205E413D45}" srcOrd="1" destOrd="0" presId="urn:microsoft.com/office/officeart/2005/8/layout/hList1"/>
    <dgm:cxn modelId="{D6B1F065-7ED2-4C81-A232-3D9D2D873D81}" type="presParOf" srcId="{B9B9CF39-B77C-431F-8B15-6608184E7828}" destId="{DF4534CE-F89B-42AE-8AD5-3B23F06B944A}" srcOrd="2" destOrd="0" presId="urn:microsoft.com/office/officeart/2005/8/layout/hList1"/>
    <dgm:cxn modelId="{E2096533-C5F2-4404-AAEC-92D4053437A6}" type="presParOf" srcId="{DF4534CE-F89B-42AE-8AD5-3B23F06B944A}" destId="{9DF4EBF3-92B4-4F73-9FA0-D42C2FF43A3E}" srcOrd="0" destOrd="0" presId="urn:microsoft.com/office/officeart/2005/8/layout/hList1"/>
    <dgm:cxn modelId="{6FB8C2A9-705A-4CFF-A134-18B2ED4DECF5}" type="presParOf" srcId="{DF4534CE-F89B-42AE-8AD5-3B23F06B944A}" destId="{1164663D-0E02-4114-B24A-B6C4D8A774EF}" srcOrd="1" destOrd="0" presId="urn:microsoft.com/office/officeart/2005/8/layout/hList1"/>
    <dgm:cxn modelId="{DBF03B79-15A7-4DE5-9C2A-750F51A6340B}" type="presParOf" srcId="{B9B9CF39-B77C-431F-8B15-6608184E7828}" destId="{C708CEB6-5B4F-4818-922B-B89D8312C962}" srcOrd="3" destOrd="0" presId="urn:microsoft.com/office/officeart/2005/8/layout/hList1"/>
    <dgm:cxn modelId="{1ED6E4AD-8535-4AEB-9C9F-B5D4C98353B2}" type="presParOf" srcId="{B9B9CF39-B77C-431F-8B15-6608184E7828}" destId="{6438C60B-7053-40B8-ABA9-5F9197A32C2E}" srcOrd="4" destOrd="0" presId="urn:microsoft.com/office/officeart/2005/8/layout/hList1"/>
    <dgm:cxn modelId="{0E732A9D-4DE5-49B7-B4EF-B2BF13C5556A}" type="presParOf" srcId="{6438C60B-7053-40B8-ABA9-5F9197A32C2E}" destId="{FB5C4B39-D3F6-4954-868E-C7278A42282C}" srcOrd="0" destOrd="0" presId="urn:microsoft.com/office/officeart/2005/8/layout/hList1"/>
    <dgm:cxn modelId="{4F0F9BB9-77EE-495D-BCFD-15EE332001B9}" type="presParOf" srcId="{6438C60B-7053-40B8-ABA9-5F9197A32C2E}" destId="{5360C62E-6107-4D08-8A4A-FFF760201F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00970-A76E-4A8B-A4C8-E07B11C94FA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663AD81-44F7-450C-821C-B9B29AC0716D}">
      <dgm:prSet phldrT="[Text]" custT="1"/>
      <dgm:spPr/>
      <dgm:t>
        <a:bodyPr/>
        <a:lstStyle/>
        <a:p>
          <a:r>
            <a:rPr lang="en-US" sz="1200" dirty="0"/>
            <a:t>Training</a:t>
          </a:r>
        </a:p>
      </dgm:t>
    </dgm:pt>
    <dgm:pt modelId="{EF57D58C-3C65-46B4-A5E5-FDF1238AAB3C}" type="parTrans" cxnId="{F621E61F-EE42-4D55-B9D8-9431ED016FD0}">
      <dgm:prSet/>
      <dgm:spPr/>
      <dgm:t>
        <a:bodyPr/>
        <a:lstStyle/>
        <a:p>
          <a:endParaRPr lang="en-US" sz="1200"/>
        </a:p>
      </dgm:t>
    </dgm:pt>
    <dgm:pt modelId="{35D000FB-D204-45B6-92D3-C34D7B2C043B}" type="sibTrans" cxnId="{F621E61F-EE42-4D55-B9D8-9431ED016FD0}">
      <dgm:prSet/>
      <dgm:spPr/>
      <dgm:t>
        <a:bodyPr/>
        <a:lstStyle/>
        <a:p>
          <a:endParaRPr lang="en-US" sz="1200"/>
        </a:p>
      </dgm:t>
    </dgm:pt>
    <dgm:pt modelId="{BA4ECBB6-F27F-4EB0-98DE-DC3A23A57A0C}">
      <dgm:prSet phldrT="[Text]" custT="1"/>
      <dgm:spPr/>
      <dgm:t>
        <a:bodyPr/>
        <a:lstStyle/>
        <a:p>
          <a:r>
            <a:rPr lang="en-US" sz="1200" dirty="0"/>
            <a:t>Warrior Transition Advancement Course (WARTAC) - Skill bridge training program with DoD for transitioning SMs. In FY 24 WARTAC had 719 trainees.</a:t>
          </a:r>
        </a:p>
      </dgm:t>
    </dgm:pt>
    <dgm:pt modelId="{AF8928B7-DAF0-44F1-8AA9-EF1EA7693D15}" type="parTrans" cxnId="{A360B977-1FF6-47FA-98E2-8EDDADBB62A5}">
      <dgm:prSet/>
      <dgm:spPr/>
      <dgm:t>
        <a:bodyPr/>
        <a:lstStyle/>
        <a:p>
          <a:endParaRPr lang="en-US" sz="1200"/>
        </a:p>
      </dgm:t>
    </dgm:pt>
    <dgm:pt modelId="{C7C799CD-B68D-461E-8BAE-24B1FF6E6F0E}" type="sibTrans" cxnId="{A360B977-1FF6-47FA-98E2-8EDDADBB62A5}">
      <dgm:prSet/>
      <dgm:spPr/>
      <dgm:t>
        <a:bodyPr/>
        <a:lstStyle/>
        <a:p>
          <a:endParaRPr lang="en-US" sz="1200"/>
        </a:p>
      </dgm:t>
    </dgm:pt>
    <dgm:pt modelId="{F8542AC2-B647-4E74-99EB-A7275602CC14}">
      <dgm:prSet phldrT="[Text]" custT="1"/>
      <dgm:spPr/>
      <dgm:t>
        <a:bodyPr/>
        <a:lstStyle/>
        <a:p>
          <a:r>
            <a:rPr lang="en-US" sz="1200" dirty="0"/>
            <a:t>Quality </a:t>
          </a:r>
        </a:p>
      </dgm:t>
    </dgm:pt>
    <dgm:pt modelId="{B16ED2BC-B5BD-43DC-A5B9-9EFAA8806B0A}" type="parTrans" cxnId="{3BD99901-8982-4F1A-9DD2-08BCDEED0EF1}">
      <dgm:prSet/>
      <dgm:spPr/>
      <dgm:t>
        <a:bodyPr/>
        <a:lstStyle/>
        <a:p>
          <a:endParaRPr lang="en-US" sz="1200"/>
        </a:p>
      </dgm:t>
    </dgm:pt>
    <dgm:pt modelId="{CD43EA84-DA29-488B-88FD-9158B5D8D19B}" type="sibTrans" cxnId="{3BD99901-8982-4F1A-9DD2-08BCDEED0EF1}">
      <dgm:prSet/>
      <dgm:spPr/>
      <dgm:t>
        <a:bodyPr/>
        <a:lstStyle/>
        <a:p>
          <a:endParaRPr lang="en-US" sz="1200"/>
        </a:p>
      </dgm:t>
    </dgm:pt>
    <dgm:pt modelId="{7651AABB-61DD-471C-8A82-255A41E78C51}">
      <dgm:prSet custT="1"/>
      <dgm:spPr/>
      <dgm:t>
        <a:bodyPr/>
        <a:lstStyle/>
        <a:p>
          <a:r>
            <a:rPr lang="en-US" sz="1200" dirty="0"/>
            <a:t>Competency Based Training System (CBTS) Journey Level Training - went from blanket 40 hours of training to tailored training based on what employee needs after pre-test.</a:t>
          </a:r>
        </a:p>
      </dgm:t>
    </dgm:pt>
    <dgm:pt modelId="{95CB4E32-4C0E-4E4E-A2BA-38A9C41A9D7B}" type="parTrans" cxnId="{FA059CB7-935D-4ED6-B0EE-479585B36041}">
      <dgm:prSet/>
      <dgm:spPr/>
      <dgm:t>
        <a:bodyPr/>
        <a:lstStyle/>
        <a:p>
          <a:endParaRPr lang="en-US" sz="1200"/>
        </a:p>
      </dgm:t>
    </dgm:pt>
    <dgm:pt modelId="{879E76EA-3A48-4156-8143-7CFEA7F00607}" type="sibTrans" cxnId="{FA059CB7-935D-4ED6-B0EE-479585B36041}">
      <dgm:prSet/>
      <dgm:spPr/>
      <dgm:t>
        <a:bodyPr/>
        <a:lstStyle/>
        <a:p>
          <a:endParaRPr lang="en-US" sz="1200"/>
        </a:p>
      </dgm:t>
    </dgm:pt>
    <dgm:pt modelId="{714AA518-5915-4818-98A1-07E38C059368}">
      <dgm:prSet custT="1"/>
      <dgm:spPr/>
      <dgm:t>
        <a:bodyPr/>
        <a:lstStyle/>
        <a:p>
          <a:r>
            <a:rPr lang="en-US" sz="1200" dirty="0"/>
            <a:t>Virtual &amp; In- Person Progression (VIP) Training - The VIP VSR and RVSR has incorporated PACT ACT and Automation training to the IWT and Classroom cohorts. </a:t>
          </a:r>
        </a:p>
      </dgm:t>
    </dgm:pt>
    <dgm:pt modelId="{09BE5D60-5485-4536-AF59-9150272F64BC}" type="parTrans" cxnId="{BC61C868-58F2-478B-A00B-C0D31056956A}">
      <dgm:prSet/>
      <dgm:spPr/>
      <dgm:t>
        <a:bodyPr/>
        <a:lstStyle/>
        <a:p>
          <a:endParaRPr lang="en-US" sz="1200"/>
        </a:p>
      </dgm:t>
    </dgm:pt>
    <dgm:pt modelId="{D131643D-5E68-4975-A5D3-0359ED266BCC}" type="sibTrans" cxnId="{BC61C868-58F2-478B-A00B-C0D31056956A}">
      <dgm:prSet/>
      <dgm:spPr/>
      <dgm:t>
        <a:bodyPr/>
        <a:lstStyle/>
        <a:p>
          <a:endParaRPr lang="en-US" sz="1200"/>
        </a:p>
      </dgm:t>
    </dgm:pt>
    <dgm:pt modelId="{4FAB1507-C419-4A9F-AD55-BE9C6327EC5D}">
      <dgm:prSet phldrT="[Text]" custT="1"/>
      <dgm:spPr/>
      <dgm:t>
        <a:bodyPr/>
        <a:lstStyle/>
        <a:p>
          <a:r>
            <a:rPr lang="en-US" sz="1200" dirty="0"/>
            <a:t>Pre-Discharge Programs</a:t>
          </a:r>
        </a:p>
      </dgm:t>
    </dgm:pt>
    <dgm:pt modelId="{7E3508DA-6F74-44AF-A0A6-8BFB3AD3DA43}" type="parTrans" cxnId="{FA7C306E-5005-43F6-BC71-62F38301AE5D}">
      <dgm:prSet/>
      <dgm:spPr/>
      <dgm:t>
        <a:bodyPr/>
        <a:lstStyle/>
        <a:p>
          <a:endParaRPr lang="en-US" sz="1200"/>
        </a:p>
      </dgm:t>
    </dgm:pt>
    <dgm:pt modelId="{FB891210-55F0-4547-96F7-ECA6F77E91F9}" type="sibTrans" cxnId="{FA7C306E-5005-43F6-BC71-62F38301AE5D}">
      <dgm:prSet/>
      <dgm:spPr/>
      <dgm:t>
        <a:bodyPr/>
        <a:lstStyle/>
        <a:p>
          <a:endParaRPr lang="en-US" sz="1200"/>
        </a:p>
      </dgm:t>
    </dgm:pt>
    <dgm:pt modelId="{9B01BB52-06BB-4431-94D6-1785F8EAB9D8}">
      <dgm:prSet phldrT="[Text]" custT="1"/>
      <dgm:spPr/>
      <dgm:t>
        <a:bodyPr/>
        <a:lstStyle/>
        <a:p>
          <a:r>
            <a:rPr lang="en-US" sz="1200" dirty="0"/>
            <a:t>Electronic STR Transfer Process (</a:t>
          </a:r>
          <a:r>
            <a:rPr lang="en-US" sz="1200" dirty="0" err="1"/>
            <a:t>eSTR</a:t>
          </a:r>
          <a:r>
            <a:rPr lang="en-US" sz="1200" dirty="0"/>
            <a:t>) will allow VA to eliminate the requirement for active duty Service members to provide a copy of their STRs with their Benefits Delivery at Discharge (BDD) claim</a:t>
          </a:r>
        </a:p>
      </dgm:t>
    </dgm:pt>
    <dgm:pt modelId="{9441758F-3FE4-4713-BC22-BF60145CF2BF}" type="parTrans" cxnId="{A28E2A6A-FF92-4380-917B-452FEFE87EAE}">
      <dgm:prSet/>
      <dgm:spPr/>
      <dgm:t>
        <a:bodyPr/>
        <a:lstStyle/>
        <a:p>
          <a:endParaRPr lang="en-US" sz="1200"/>
        </a:p>
      </dgm:t>
    </dgm:pt>
    <dgm:pt modelId="{AC76F9FB-B2C6-4C1E-8143-62A00B9A72BB}" type="sibTrans" cxnId="{A28E2A6A-FF92-4380-917B-452FEFE87EAE}">
      <dgm:prSet/>
      <dgm:spPr/>
      <dgm:t>
        <a:bodyPr/>
        <a:lstStyle/>
        <a:p>
          <a:endParaRPr lang="en-US" sz="1200"/>
        </a:p>
      </dgm:t>
    </dgm:pt>
    <dgm:pt modelId="{27EBC141-A4E7-4D2B-AF7F-7DF95F562686}">
      <dgm:prSet phldrT="[Text]" custT="1"/>
      <dgm:spPr/>
      <dgm:t>
        <a:bodyPr/>
        <a:lstStyle/>
        <a:p>
          <a:r>
            <a:rPr lang="en-US" sz="1200" dirty="0"/>
            <a:t>Candidate Reviews of specific conditions processed using automation tools (in collaboration with  Office of Automated Benefits Delivery.)</a:t>
          </a:r>
        </a:p>
      </dgm:t>
    </dgm:pt>
    <dgm:pt modelId="{BE2D4B5F-840D-4BF5-930C-1722CCD9A077}" type="parTrans" cxnId="{A54760A5-C7CF-4AEB-8B80-39D666741C02}">
      <dgm:prSet/>
      <dgm:spPr/>
      <dgm:t>
        <a:bodyPr/>
        <a:lstStyle/>
        <a:p>
          <a:endParaRPr lang="en-US" sz="1200"/>
        </a:p>
      </dgm:t>
    </dgm:pt>
    <dgm:pt modelId="{2B4726D8-377B-4132-BB9D-1BC3393B1FEF}" type="sibTrans" cxnId="{A54760A5-C7CF-4AEB-8B80-39D666741C02}">
      <dgm:prSet/>
      <dgm:spPr/>
      <dgm:t>
        <a:bodyPr/>
        <a:lstStyle/>
        <a:p>
          <a:endParaRPr lang="en-US" sz="1200"/>
        </a:p>
      </dgm:t>
    </dgm:pt>
    <dgm:pt modelId="{1EF64226-26F9-4F44-9E24-D340BC3B01F7}">
      <dgm:prSet phldrT="[Text]" custT="1"/>
      <dgm:spPr/>
      <dgm:t>
        <a:bodyPr/>
        <a:lstStyle/>
        <a:p>
          <a:r>
            <a:rPr lang="en-US" sz="1200" dirty="0"/>
            <a:t>National Accuracy (August 2024)</a:t>
          </a:r>
        </a:p>
      </dgm:t>
    </dgm:pt>
    <dgm:pt modelId="{9E14C4AB-070C-411C-8585-FA20744CE700}" type="parTrans" cxnId="{C198A758-8305-47D0-AE31-646CCB2B0332}">
      <dgm:prSet/>
      <dgm:spPr/>
      <dgm:t>
        <a:bodyPr/>
        <a:lstStyle/>
        <a:p>
          <a:endParaRPr lang="en-US" sz="1200"/>
        </a:p>
      </dgm:t>
    </dgm:pt>
    <dgm:pt modelId="{FD01FF21-2237-465D-9112-B360DA5785CB}" type="sibTrans" cxnId="{C198A758-8305-47D0-AE31-646CCB2B0332}">
      <dgm:prSet/>
      <dgm:spPr/>
      <dgm:t>
        <a:bodyPr/>
        <a:lstStyle/>
        <a:p>
          <a:endParaRPr lang="en-US" sz="1200"/>
        </a:p>
      </dgm:t>
    </dgm:pt>
    <dgm:pt modelId="{5D2FDB61-656D-400D-AD40-71CCDA8D2E89}">
      <dgm:prSet custT="1"/>
      <dgm:spPr/>
      <dgm:t>
        <a:bodyPr/>
        <a:lstStyle/>
        <a:p>
          <a:r>
            <a:rPr lang="en-US" sz="1200" dirty="0"/>
            <a:t>Issue Based Rating Accuracy:</a:t>
          </a:r>
        </a:p>
      </dgm:t>
    </dgm:pt>
    <dgm:pt modelId="{B0D7025E-7EA9-48EA-8814-16A40F7AA58E}" type="parTrans" cxnId="{1A005A8E-4DCD-4B76-AE60-F01CD8A3093B}">
      <dgm:prSet/>
      <dgm:spPr/>
      <dgm:t>
        <a:bodyPr/>
        <a:lstStyle/>
        <a:p>
          <a:endParaRPr lang="en-US" sz="1200"/>
        </a:p>
      </dgm:t>
    </dgm:pt>
    <dgm:pt modelId="{FE103809-E063-4BDB-B8F9-3F4443507952}" type="sibTrans" cxnId="{1A005A8E-4DCD-4B76-AE60-F01CD8A3093B}">
      <dgm:prSet/>
      <dgm:spPr/>
      <dgm:t>
        <a:bodyPr/>
        <a:lstStyle/>
        <a:p>
          <a:endParaRPr lang="en-US" sz="1200"/>
        </a:p>
      </dgm:t>
    </dgm:pt>
    <dgm:pt modelId="{C19C3E3E-F811-4A89-8FC0-B9D7C8799340}">
      <dgm:prSet custT="1"/>
      <dgm:spPr/>
      <dgm:t>
        <a:bodyPr/>
        <a:lstStyle/>
        <a:p>
          <a:r>
            <a:rPr lang="en-US" sz="1200" dirty="0"/>
            <a:t>12-month rating benefit entitlement – 91.76%</a:t>
          </a:r>
        </a:p>
      </dgm:t>
    </dgm:pt>
    <dgm:pt modelId="{FD122DAD-8B82-4BCB-B6F1-462E1ACB4327}" type="parTrans" cxnId="{2E5511C4-0B18-454C-A382-4543108C90E8}">
      <dgm:prSet/>
      <dgm:spPr/>
      <dgm:t>
        <a:bodyPr/>
        <a:lstStyle/>
        <a:p>
          <a:endParaRPr lang="en-US" sz="1200"/>
        </a:p>
      </dgm:t>
    </dgm:pt>
    <dgm:pt modelId="{B3853055-22F1-4F00-90DC-F0976A326D3E}" type="sibTrans" cxnId="{2E5511C4-0B18-454C-A382-4543108C90E8}">
      <dgm:prSet/>
      <dgm:spPr/>
      <dgm:t>
        <a:bodyPr/>
        <a:lstStyle/>
        <a:p>
          <a:endParaRPr lang="en-US" sz="1200"/>
        </a:p>
      </dgm:t>
    </dgm:pt>
    <dgm:pt modelId="{B2D0453F-E7C9-4982-9C7A-4E6729571953}">
      <dgm:prSet custT="1"/>
      <dgm:spPr/>
      <dgm:t>
        <a:bodyPr/>
        <a:lstStyle/>
        <a:p>
          <a:r>
            <a:rPr lang="en-US" sz="1200" dirty="0"/>
            <a:t>3-month rating benefit entitlement – 92.15%</a:t>
          </a:r>
        </a:p>
      </dgm:t>
    </dgm:pt>
    <dgm:pt modelId="{8F5BD16B-3140-447D-9C81-E32C492AF7CC}" type="parTrans" cxnId="{2E8F8D60-560F-4850-8D54-25A32E5BC8F4}">
      <dgm:prSet/>
      <dgm:spPr/>
      <dgm:t>
        <a:bodyPr/>
        <a:lstStyle/>
        <a:p>
          <a:endParaRPr lang="en-US" sz="1200"/>
        </a:p>
      </dgm:t>
    </dgm:pt>
    <dgm:pt modelId="{BB283EA3-9CAF-47D2-A1A3-C2C5E6B317EA}" type="sibTrans" cxnId="{2E8F8D60-560F-4850-8D54-25A32E5BC8F4}">
      <dgm:prSet/>
      <dgm:spPr/>
      <dgm:t>
        <a:bodyPr/>
        <a:lstStyle/>
        <a:p>
          <a:endParaRPr lang="en-US" sz="1200"/>
        </a:p>
      </dgm:t>
    </dgm:pt>
    <dgm:pt modelId="{E0B8FEE4-97C3-4EA2-A65E-17BC1EB1E644}">
      <dgm:prSet custT="1"/>
      <dgm:spPr/>
      <dgm:t>
        <a:bodyPr/>
        <a:lstStyle/>
        <a:p>
          <a:r>
            <a:rPr lang="en-US" sz="1200" dirty="0"/>
            <a:t>Goal 96% </a:t>
          </a:r>
        </a:p>
      </dgm:t>
    </dgm:pt>
    <dgm:pt modelId="{AAC4D3FA-5309-43EB-A01B-9B010541E4FF}" type="parTrans" cxnId="{6B42B865-2F20-445F-99AB-5861AE5AB3AC}">
      <dgm:prSet/>
      <dgm:spPr/>
      <dgm:t>
        <a:bodyPr/>
        <a:lstStyle/>
        <a:p>
          <a:endParaRPr lang="en-US" sz="1200"/>
        </a:p>
      </dgm:t>
    </dgm:pt>
    <dgm:pt modelId="{753FE12C-F913-4DF2-847B-04CB3F7D0BC3}" type="sibTrans" cxnId="{6B42B865-2F20-445F-99AB-5861AE5AB3AC}">
      <dgm:prSet/>
      <dgm:spPr/>
      <dgm:t>
        <a:bodyPr/>
        <a:lstStyle/>
        <a:p>
          <a:endParaRPr lang="en-US" sz="1200"/>
        </a:p>
      </dgm:t>
    </dgm:pt>
    <dgm:pt modelId="{D9522B5F-CE44-4A59-926B-A899F6E133D5}">
      <dgm:prSet custT="1"/>
      <dgm:spPr/>
      <dgm:t>
        <a:bodyPr/>
        <a:lstStyle/>
        <a:p>
          <a:r>
            <a:rPr lang="en-US" sz="1200" dirty="0"/>
            <a:t>Claim-based Non-Rating Accuracy</a:t>
          </a:r>
        </a:p>
      </dgm:t>
    </dgm:pt>
    <dgm:pt modelId="{3D29E920-E859-4D6F-8C9D-8F31D4E407C1}" type="parTrans" cxnId="{0F22C43D-82B8-4F0B-B71C-F3599A01629C}">
      <dgm:prSet/>
      <dgm:spPr/>
      <dgm:t>
        <a:bodyPr/>
        <a:lstStyle/>
        <a:p>
          <a:endParaRPr lang="en-US" sz="1200"/>
        </a:p>
      </dgm:t>
    </dgm:pt>
    <dgm:pt modelId="{9B2BB105-E133-4B58-A48C-9DB983337B52}" type="sibTrans" cxnId="{0F22C43D-82B8-4F0B-B71C-F3599A01629C}">
      <dgm:prSet/>
      <dgm:spPr/>
      <dgm:t>
        <a:bodyPr/>
        <a:lstStyle/>
        <a:p>
          <a:endParaRPr lang="en-US" sz="1200"/>
        </a:p>
      </dgm:t>
    </dgm:pt>
    <dgm:pt modelId="{5C7B2DB1-FD63-4746-9485-11C866724DC4}">
      <dgm:prSet custT="1"/>
      <dgm:spPr/>
      <dgm:t>
        <a:bodyPr/>
        <a:lstStyle/>
        <a:p>
          <a:r>
            <a:rPr lang="en-US" sz="1200" dirty="0"/>
            <a:t>12-month non-rating benefit entitlement – 89.69% (goal 91.5%)</a:t>
          </a:r>
        </a:p>
      </dgm:t>
    </dgm:pt>
    <dgm:pt modelId="{DC7975BC-C94B-4A10-B49B-0A302E0B7D9E}" type="parTrans" cxnId="{BEE10BD1-9ACD-4C30-A841-6CB2FF484AD1}">
      <dgm:prSet/>
      <dgm:spPr/>
      <dgm:t>
        <a:bodyPr/>
        <a:lstStyle/>
        <a:p>
          <a:endParaRPr lang="en-US" sz="1200"/>
        </a:p>
      </dgm:t>
    </dgm:pt>
    <dgm:pt modelId="{DDC79B69-A8C0-44FB-948F-FBB9B8C9E0E4}" type="sibTrans" cxnId="{BEE10BD1-9ACD-4C30-A841-6CB2FF484AD1}">
      <dgm:prSet/>
      <dgm:spPr/>
      <dgm:t>
        <a:bodyPr/>
        <a:lstStyle/>
        <a:p>
          <a:endParaRPr lang="en-US" sz="1200"/>
        </a:p>
      </dgm:t>
    </dgm:pt>
    <dgm:pt modelId="{61BA4B10-653E-4F3F-B8F5-652E7189F8C7}">
      <dgm:prSet custT="1"/>
      <dgm:spPr/>
      <dgm:t>
        <a:bodyPr/>
        <a:lstStyle/>
        <a:p>
          <a:r>
            <a:rPr lang="en-US" sz="1200" dirty="0"/>
            <a:t>Military Service Coordinator (MSC) Symposium is a national training and collaboration event for MSCs and their coaches intended to improve customer service and the BDD and IDES Programs</a:t>
          </a:r>
        </a:p>
      </dgm:t>
    </dgm:pt>
    <dgm:pt modelId="{F9D558AB-E0A1-43F1-BF60-5A88634E3F5F}" type="parTrans" cxnId="{0710C2B7-7DCA-4BA8-B6AF-31DCD78EACD1}">
      <dgm:prSet/>
      <dgm:spPr/>
      <dgm:t>
        <a:bodyPr/>
        <a:lstStyle/>
        <a:p>
          <a:endParaRPr lang="en-US" sz="1200"/>
        </a:p>
      </dgm:t>
    </dgm:pt>
    <dgm:pt modelId="{7D530830-8BC3-47C8-9E0A-504E5EBA789A}" type="sibTrans" cxnId="{0710C2B7-7DCA-4BA8-B6AF-31DCD78EACD1}">
      <dgm:prSet/>
      <dgm:spPr/>
      <dgm:t>
        <a:bodyPr/>
        <a:lstStyle/>
        <a:p>
          <a:endParaRPr lang="en-US" sz="1200"/>
        </a:p>
      </dgm:t>
    </dgm:pt>
    <dgm:pt modelId="{F4C478E3-F8B6-4DF3-87F6-4DC2FA9673D0}">
      <dgm:prSet custT="1"/>
      <dgm:spPr/>
      <dgm:t>
        <a:bodyPr/>
        <a:lstStyle/>
        <a:p>
          <a:r>
            <a:rPr lang="en-US" sz="1200" dirty="0"/>
            <a:t>Integrated Disability Evaluation System (IDES) Summit brings together IDES stakeholders from VA, DoD, and service branches to exchange ideas and best practices for strengthening the IDES Program</a:t>
          </a:r>
        </a:p>
      </dgm:t>
    </dgm:pt>
    <dgm:pt modelId="{54EB782E-0925-45A7-9973-124902708B1D}" type="parTrans" cxnId="{C7C4FE9F-E37A-4586-AD0E-E0CDFB01711A}">
      <dgm:prSet/>
      <dgm:spPr/>
      <dgm:t>
        <a:bodyPr/>
        <a:lstStyle/>
        <a:p>
          <a:endParaRPr lang="en-US" sz="1200"/>
        </a:p>
      </dgm:t>
    </dgm:pt>
    <dgm:pt modelId="{23B68BD4-49F3-4AA9-A7E8-75043142170E}" type="sibTrans" cxnId="{C7C4FE9F-E37A-4586-AD0E-E0CDFB01711A}">
      <dgm:prSet/>
      <dgm:spPr/>
      <dgm:t>
        <a:bodyPr/>
        <a:lstStyle/>
        <a:p>
          <a:endParaRPr lang="en-US" sz="1200"/>
        </a:p>
      </dgm:t>
    </dgm:pt>
    <dgm:pt modelId="{3420CE88-E472-4B62-9A91-C86884674CD6}">
      <dgm:prSet custT="1"/>
      <dgm:spPr/>
      <dgm:t>
        <a:bodyPr/>
        <a:lstStyle/>
        <a:p>
          <a:endParaRPr lang="en-US" sz="1200" dirty="0"/>
        </a:p>
      </dgm:t>
    </dgm:pt>
    <dgm:pt modelId="{DD2BDC5E-1B66-4F7E-A099-AD8B69D1D163}" type="parTrans" cxnId="{CE7D7026-7D2D-4C43-B412-B5B48999456B}">
      <dgm:prSet/>
      <dgm:spPr/>
      <dgm:t>
        <a:bodyPr/>
        <a:lstStyle/>
        <a:p>
          <a:endParaRPr lang="en-US" sz="1200"/>
        </a:p>
      </dgm:t>
    </dgm:pt>
    <dgm:pt modelId="{F1C45AC5-74A1-4C40-A30B-B152F41EFD6B}" type="sibTrans" cxnId="{CE7D7026-7D2D-4C43-B412-B5B48999456B}">
      <dgm:prSet/>
      <dgm:spPr/>
      <dgm:t>
        <a:bodyPr/>
        <a:lstStyle/>
        <a:p>
          <a:endParaRPr lang="en-US" sz="1200"/>
        </a:p>
      </dgm:t>
    </dgm:pt>
    <dgm:pt modelId="{781090B9-9DBA-4143-BC1D-287E55F27F97}">
      <dgm:prSet custT="1"/>
      <dgm:spPr/>
      <dgm:t>
        <a:bodyPr/>
        <a:lstStyle/>
        <a:p>
          <a:endParaRPr lang="en-US" sz="1200" dirty="0"/>
        </a:p>
      </dgm:t>
    </dgm:pt>
    <dgm:pt modelId="{4E54CA79-034D-4E1A-A270-36DF031E93D4}" type="parTrans" cxnId="{56E1B9AF-BCAD-4030-AEA4-EA834391FE95}">
      <dgm:prSet/>
      <dgm:spPr/>
      <dgm:t>
        <a:bodyPr/>
        <a:lstStyle/>
        <a:p>
          <a:endParaRPr lang="en-US" sz="1200"/>
        </a:p>
      </dgm:t>
    </dgm:pt>
    <dgm:pt modelId="{47E1B57A-9C5E-478E-B590-2A009AEC1AC6}" type="sibTrans" cxnId="{56E1B9AF-BCAD-4030-AEA4-EA834391FE95}">
      <dgm:prSet/>
      <dgm:spPr/>
      <dgm:t>
        <a:bodyPr/>
        <a:lstStyle/>
        <a:p>
          <a:endParaRPr lang="en-US" sz="1200"/>
        </a:p>
      </dgm:t>
    </dgm:pt>
    <dgm:pt modelId="{DE3EA700-68BE-4FA0-B4D7-5F1AF95BDCAC}">
      <dgm:prSet custT="1"/>
      <dgm:spPr/>
      <dgm:t>
        <a:bodyPr/>
        <a:lstStyle/>
        <a:p>
          <a:endParaRPr lang="en-US" sz="1200" dirty="0"/>
        </a:p>
      </dgm:t>
    </dgm:pt>
    <dgm:pt modelId="{5BC48479-D3EB-4763-9B20-A84256DAABBB}" type="parTrans" cxnId="{78A377EE-38CB-418A-90C1-95B7D08BA5CD}">
      <dgm:prSet/>
      <dgm:spPr/>
      <dgm:t>
        <a:bodyPr/>
        <a:lstStyle/>
        <a:p>
          <a:endParaRPr lang="en-US" sz="1200"/>
        </a:p>
      </dgm:t>
    </dgm:pt>
    <dgm:pt modelId="{339EDBD2-D39C-4B07-9025-4D57158103EA}" type="sibTrans" cxnId="{78A377EE-38CB-418A-90C1-95B7D08BA5CD}">
      <dgm:prSet/>
      <dgm:spPr/>
      <dgm:t>
        <a:bodyPr/>
        <a:lstStyle/>
        <a:p>
          <a:endParaRPr lang="en-US" sz="1200"/>
        </a:p>
      </dgm:t>
    </dgm:pt>
    <dgm:pt modelId="{229B6A25-D9D9-4614-AFD6-A04DA90C4AEF}">
      <dgm:prSet custT="1"/>
      <dgm:spPr/>
      <dgm:t>
        <a:bodyPr/>
        <a:lstStyle/>
        <a:p>
          <a:endParaRPr lang="en-US" sz="1200" dirty="0"/>
        </a:p>
      </dgm:t>
    </dgm:pt>
    <dgm:pt modelId="{BB2F7295-F2EE-4CF5-BC94-1D6F7F0A6236}" type="parTrans" cxnId="{049F4688-DED1-497D-89EB-5D5D1229A2FE}">
      <dgm:prSet/>
      <dgm:spPr/>
      <dgm:t>
        <a:bodyPr/>
        <a:lstStyle/>
        <a:p>
          <a:endParaRPr lang="en-US" sz="1200"/>
        </a:p>
      </dgm:t>
    </dgm:pt>
    <dgm:pt modelId="{ABC2A0FC-439B-4E37-8F20-51C3F97076BC}" type="sibTrans" cxnId="{049F4688-DED1-497D-89EB-5D5D1229A2FE}">
      <dgm:prSet/>
      <dgm:spPr/>
      <dgm:t>
        <a:bodyPr/>
        <a:lstStyle/>
        <a:p>
          <a:endParaRPr lang="en-US" sz="1200"/>
        </a:p>
      </dgm:t>
    </dgm:pt>
    <dgm:pt modelId="{62BE77B7-3DAB-4209-BD2F-27DFCB8DCF73}">
      <dgm:prSet custT="1"/>
      <dgm:spPr/>
      <dgm:t>
        <a:bodyPr/>
        <a:lstStyle/>
        <a:p>
          <a:endParaRPr lang="en-US" sz="1200" dirty="0"/>
        </a:p>
      </dgm:t>
    </dgm:pt>
    <dgm:pt modelId="{4741B1D4-6E69-4200-A906-F60D12C0997D}" type="parTrans" cxnId="{C8E66E10-3BE4-410B-B7ED-E36ACCF6354F}">
      <dgm:prSet/>
      <dgm:spPr/>
      <dgm:t>
        <a:bodyPr/>
        <a:lstStyle/>
        <a:p>
          <a:endParaRPr lang="en-US" sz="1200"/>
        </a:p>
      </dgm:t>
    </dgm:pt>
    <dgm:pt modelId="{609E2DD0-7686-4ABF-BCD0-3BA34B337F68}" type="sibTrans" cxnId="{C8E66E10-3BE4-410B-B7ED-E36ACCF6354F}">
      <dgm:prSet/>
      <dgm:spPr/>
      <dgm:t>
        <a:bodyPr/>
        <a:lstStyle/>
        <a:p>
          <a:endParaRPr lang="en-US" sz="1200"/>
        </a:p>
      </dgm:t>
    </dgm:pt>
    <dgm:pt modelId="{97476556-8C63-4C63-B170-2C7E225A7B3C}">
      <dgm:prSet custT="1"/>
      <dgm:spPr/>
      <dgm:t>
        <a:bodyPr/>
        <a:lstStyle/>
        <a:p>
          <a:endParaRPr lang="en-US" sz="1200" dirty="0"/>
        </a:p>
      </dgm:t>
    </dgm:pt>
    <dgm:pt modelId="{DAAD8720-568C-411F-8AAD-FA54C2385A65}" type="parTrans" cxnId="{206E080D-8540-45CE-BFE9-E5CFDE460A1C}">
      <dgm:prSet/>
      <dgm:spPr/>
      <dgm:t>
        <a:bodyPr/>
        <a:lstStyle/>
        <a:p>
          <a:endParaRPr lang="en-US" sz="1200"/>
        </a:p>
      </dgm:t>
    </dgm:pt>
    <dgm:pt modelId="{8878A617-E1BF-46D9-BEA1-9A43C3456AE2}" type="sibTrans" cxnId="{206E080D-8540-45CE-BFE9-E5CFDE460A1C}">
      <dgm:prSet/>
      <dgm:spPr/>
      <dgm:t>
        <a:bodyPr/>
        <a:lstStyle/>
        <a:p>
          <a:endParaRPr lang="en-US" sz="1200"/>
        </a:p>
      </dgm:t>
    </dgm:pt>
    <dgm:pt modelId="{B9B9CF39-B77C-431F-8B15-6608184E7828}" type="pres">
      <dgm:prSet presAssocID="{45300970-A76E-4A8B-A4C8-E07B11C94FA5}" presName="Name0" presStyleCnt="0">
        <dgm:presLayoutVars>
          <dgm:dir/>
          <dgm:animLvl val="lvl"/>
          <dgm:resizeHandles val="exact"/>
        </dgm:presLayoutVars>
      </dgm:prSet>
      <dgm:spPr/>
    </dgm:pt>
    <dgm:pt modelId="{50754FAA-24CF-4EB1-9AF4-25ED548C3919}" type="pres">
      <dgm:prSet presAssocID="{F8542AC2-B647-4E74-99EB-A7275602CC14}" presName="composite" presStyleCnt="0"/>
      <dgm:spPr/>
    </dgm:pt>
    <dgm:pt modelId="{0EDF718C-9733-4DCC-AD40-A4E93E0FC99A}" type="pres">
      <dgm:prSet presAssocID="{F8542AC2-B647-4E74-99EB-A7275602CC14}" presName="parTx" presStyleLbl="alignNode1" presStyleIdx="0" presStyleCnt="3">
        <dgm:presLayoutVars>
          <dgm:chMax val="0"/>
          <dgm:chPref val="0"/>
          <dgm:bulletEnabled val="1"/>
        </dgm:presLayoutVars>
      </dgm:prSet>
      <dgm:spPr/>
    </dgm:pt>
    <dgm:pt modelId="{5066B1E5-B104-4B98-A174-4754CFB0BBCB}" type="pres">
      <dgm:prSet presAssocID="{F8542AC2-B647-4E74-99EB-A7275602CC14}" presName="desTx" presStyleLbl="alignAccFollowNode1" presStyleIdx="0" presStyleCnt="3">
        <dgm:presLayoutVars>
          <dgm:bulletEnabled val="1"/>
        </dgm:presLayoutVars>
      </dgm:prSet>
      <dgm:spPr/>
    </dgm:pt>
    <dgm:pt modelId="{71769F60-4395-4CF0-8390-F0FC487D7650}" type="pres">
      <dgm:prSet presAssocID="{CD43EA84-DA29-488B-88FD-9158B5D8D19B}" presName="space" presStyleCnt="0"/>
      <dgm:spPr/>
    </dgm:pt>
    <dgm:pt modelId="{DF4534CE-F89B-42AE-8AD5-3B23F06B944A}" type="pres">
      <dgm:prSet presAssocID="{5663AD81-44F7-450C-821C-B9B29AC0716D}" presName="composite" presStyleCnt="0"/>
      <dgm:spPr/>
    </dgm:pt>
    <dgm:pt modelId="{9DF4EBF3-92B4-4F73-9FA0-D42C2FF43A3E}" type="pres">
      <dgm:prSet presAssocID="{5663AD81-44F7-450C-821C-B9B29AC0716D}" presName="parTx" presStyleLbl="alignNode1" presStyleIdx="1" presStyleCnt="3">
        <dgm:presLayoutVars>
          <dgm:chMax val="0"/>
          <dgm:chPref val="0"/>
          <dgm:bulletEnabled val="1"/>
        </dgm:presLayoutVars>
      </dgm:prSet>
      <dgm:spPr/>
    </dgm:pt>
    <dgm:pt modelId="{1164663D-0E02-4114-B24A-B6C4D8A774EF}" type="pres">
      <dgm:prSet presAssocID="{5663AD81-44F7-450C-821C-B9B29AC0716D}" presName="desTx" presStyleLbl="alignAccFollowNode1" presStyleIdx="1" presStyleCnt="3">
        <dgm:presLayoutVars>
          <dgm:bulletEnabled val="1"/>
        </dgm:presLayoutVars>
      </dgm:prSet>
      <dgm:spPr/>
    </dgm:pt>
    <dgm:pt modelId="{12D34A93-544E-401E-98D7-54D4700B5CC7}" type="pres">
      <dgm:prSet presAssocID="{35D000FB-D204-45B6-92D3-C34D7B2C043B}" presName="space" presStyleCnt="0"/>
      <dgm:spPr/>
    </dgm:pt>
    <dgm:pt modelId="{58DB595C-824C-479B-9682-F22D72D185C0}" type="pres">
      <dgm:prSet presAssocID="{4FAB1507-C419-4A9F-AD55-BE9C6327EC5D}" presName="composite" presStyleCnt="0"/>
      <dgm:spPr/>
    </dgm:pt>
    <dgm:pt modelId="{D762D695-B8B1-4286-B70C-1886E3018333}" type="pres">
      <dgm:prSet presAssocID="{4FAB1507-C419-4A9F-AD55-BE9C6327EC5D}" presName="parTx" presStyleLbl="alignNode1" presStyleIdx="2" presStyleCnt="3">
        <dgm:presLayoutVars>
          <dgm:chMax val="0"/>
          <dgm:chPref val="0"/>
          <dgm:bulletEnabled val="1"/>
        </dgm:presLayoutVars>
      </dgm:prSet>
      <dgm:spPr/>
    </dgm:pt>
    <dgm:pt modelId="{C6250011-1587-443B-9F28-DF11304DE947}" type="pres">
      <dgm:prSet presAssocID="{4FAB1507-C419-4A9F-AD55-BE9C6327EC5D}" presName="desTx" presStyleLbl="alignAccFollowNode1" presStyleIdx="2" presStyleCnt="3">
        <dgm:presLayoutVars>
          <dgm:bulletEnabled val="1"/>
        </dgm:presLayoutVars>
      </dgm:prSet>
      <dgm:spPr/>
    </dgm:pt>
  </dgm:ptLst>
  <dgm:cxnLst>
    <dgm:cxn modelId="{3BD99901-8982-4F1A-9DD2-08BCDEED0EF1}" srcId="{45300970-A76E-4A8B-A4C8-E07B11C94FA5}" destId="{F8542AC2-B647-4E74-99EB-A7275602CC14}" srcOrd="0" destOrd="0" parTransId="{B16ED2BC-B5BD-43DC-A5B9-9EFAA8806B0A}" sibTransId="{CD43EA84-DA29-488B-88FD-9158B5D8D19B}"/>
    <dgm:cxn modelId="{6C488E02-5893-46BD-A8AB-C84A22BD9584}" type="presOf" srcId="{27EBC141-A4E7-4D2B-AF7F-7DF95F562686}" destId="{5066B1E5-B104-4B98-A174-4754CFB0BBCB}" srcOrd="0" destOrd="0" presId="urn:microsoft.com/office/officeart/2005/8/layout/hList1"/>
    <dgm:cxn modelId="{206E080D-8540-45CE-BFE9-E5CFDE460A1C}" srcId="{D9522B5F-CE44-4A59-926B-A899F6E133D5}" destId="{97476556-8C63-4C63-B170-2C7E225A7B3C}" srcOrd="2" destOrd="0" parTransId="{DAAD8720-568C-411F-8AAD-FA54C2385A65}" sibTransId="{8878A617-E1BF-46D9-BEA1-9A43C3456AE2}"/>
    <dgm:cxn modelId="{5886FF0D-CD83-417B-9FF8-9AB04B44012E}" type="presOf" srcId="{E0B8FEE4-97C3-4EA2-A65E-17BC1EB1E644}" destId="{5066B1E5-B104-4B98-A174-4754CFB0BBCB}" srcOrd="0" destOrd="5" presId="urn:microsoft.com/office/officeart/2005/8/layout/hList1"/>
    <dgm:cxn modelId="{C8E66E10-3BE4-410B-B7ED-E36ACCF6354F}" srcId="{D9522B5F-CE44-4A59-926B-A899F6E133D5}" destId="{62BE77B7-3DAB-4209-BD2F-27DFCB8DCF73}" srcOrd="1" destOrd="0" parTransId="{4741B1D4-6E69-4200-A906-F60D12C0997D}" sibTransId="{609E2DD0-7686-4ABF-BCD0-3BA34B337F68}"/>
    <dgm:cxn modelId="{1B82BE17-9D31-4625-BF75-9F13E6ECC07B}" type="presOf" srcId="{D9522B5F-CE44-4A59-926B-A899F6E133D5}" destId="{5066B1E5-B104-4B98-A174-4754CFB0BBCB}" srcOrd="0" destOrd="6" presId="urn:microsoft.com/office/officeart/2005/8/layout/hList1"/>
    <dgm:cxn modelId="{C0CB6F19-2AD2-43D8-B310-8510AC2F7362}" type="presOf" srcId="{5C7B2DB1-FD63-4746-9485-11C866724DC4}" destId="{5066B1E5-B104-4B98-A174-4754CFB0BBCB}" srcOrd="0" destOrd="7" presId="urn:microsoft.com/office/officeart/2005/8/layout/hList1"/>
    <dgm:cxn modelId="{F2C61A1E-FF6D-48CD-9900-2D6A61B15E11}" type="presOf" srcId="{4FAB1507-C419-4A9F-AD55-BE9C6327EC5D}" destId="{D762D695-B8B1-4286-B70C-1886E3018333}" srcOrd="0" destOrd="0" presId="urn:microsoft.com/office/officeart/2005/8/layout/hList1"/>
    <dgm:cxn modelId="{F621E61F-EE42-4D55-B9D8-9431ED016FD0}" srcId="{45300970-A76E-4A8B-A4C8-E07B11C94FA5}" destId="{5663AD81-44F7-450C-821C-B9B29AC0716D}" srcOrd="1" destOrd="0" parTransId="{EF57D58C-3C65-46B4-A5E5-FDF1238AAB3C}" sibTransId="{35D000FB-D204-45B6-92D3-C34D7B2C043B}"/>
    <dgm:cxn modelId="{CE7D7026-7D2D-4C43-B412-B5B48999456B}" srcId="{4FAB1507-C419-4A9F-AD55-BE9C6327EC5D}" destId="{3420CE88-E472-4B62-9A91-C86884674CD6}" srcOrd="5" destOrd="0" parTransId="{DD2BDC5E-1B66-4F7E-A099-AD8B69D1D163}" sibTransId="{F1C45AC5-74A1-4C40-A30B-B152F41EFD6B}"/>
    <dgm:cxn modelId="{5683262B-CA0E-4521-BA4A-B87532CD6476}" type="presOf" srcId="{714AA518-5915-4818-98A1-07E38C059368}" destId="{1164663D-0E02-4114-B24A-B6C4D8A774EF}" srcOrd="0" destOrd="2" presId="urn:microsoft.com/office/officeart/2005/8/layout/hList1"/>
    <dgm:cxn modelId="{0F22C43D-82B8-4F0B-B71C-F3599A01629C}" srcId="{1EF64226-26F9-4F44-9E24-D340BC3B01F7}" destId="{D9522B5F-CE44-4A59-926B-A899F6E133D5}" srcOrd="1" destOrd="0" parTransId="{3D29E920-E859-4D6F-8C9D-8F31D4E407C1}" sibTransId="{9B2BB105-E133-4B58-A48C-9DB983337B52}"/>
    <dgm:cxn modelId="{2E8F8D60-560F-4850-8D54-25A32E5BC8F4}" srcId="{5D2FDB61-656D-400D-AD40-71CCDA8D2E89}" destId="{B2D0453F-E7C9-4982-9C7A-4E6729571953}" srcOrd="1" destOrd="0" parTransId="{8F5BD16B-3140-447D-9C81-E32C492AF7CC}" sibTransId="{BB283EA3-9CAF-47D2-A1A3-C2C5E6B317EA}"/>
    <dgm:cxn modelId="{72F0A361-75C1-4655-885F-1682672052C2}" type="presOf" srcId="{F4C478E3-F8B6-4DF3-87F6-4DC2FA9673D0}" destId="{C6250011-1587-443B-9F28-DF11304DE947}" srcOrd="0" destOrd="2" presId="urn:microsoft.com/office/officeart/2005/8/layout/hList1"/>
    <dgm:cxn modelId="{4EF70D44-DF39-4F3F-AE07-C98183B84D8A}" type="presOf" srcId="{C19C3E3E-F811-4A89-8FC0-B9D7C8799340}" destId="{5066B1E5-B104-4B98-A174-4754CFB0BBCB}" srcOrd="0" destOrd="3" presId="urn:microsoft.com/office/officeart/2005/8/layout/hList1"/>
    <dgm:cxn modelId="{3055A365-D3D1-4044-A59F-8159C22E3D35}" type="presOf" srcId="{3420CE88-E472-4B62-9A91-C86884674CD6}" destId="{C6250011-1587-443B-9F28-DF11304DE947}" srcOrd="0" destOrd="5" presId="urn:microsoft.com/office/officeart/2005/8/layout/hList1"/>
    <dgm:cxn modelId="{6B42B865-2F20-445F-99AB-5861AE5AB3AC}" srcId="{5D2FDB61-656D-400D-AD40-71CCDA8D2E89}" destId="{E0B8FEE4-97C3-4EA2-A65E-17BC1EB1E644}" srcOrd="2" destOrd="0" parTransId="{AAC4D3FA-5309-43EB-A01B-9B010541E4FF}" sibTransId="{753FE12C-F913-4DF2-847B-04CB3F7D0BC3}"/>
    <dgm:cxn modelId="{BC61C868-58F2-478B-A00B-C0D31056956A}" srcId="{BA4ECBB6-F27F-4EB0-98DE-DC3A23A57A0C}" destId="{714AA518-5915-4818-98A1-07E38C059368}" srcOrd="1" destOrd="0" parTransId="{09BE5D60-5485-4536-AF59-9150272F64BC}" sibTransId="{D131643D-5E68-4975-A5D3-0359ED266BCC}"/>
    <dgm:cxn modelId="{A28E2A6A-FF92-4380-917B-452FEFE87EAE}" srcId="{4FAB1507-C419-4A9F-AD55-BE9C6327EC5D}" destId="{9B01BB52-06BB-4431-94D6-1785F8EAB9D8}" srcOrd="0" destOrd="0" parTransId="{9441758F-3FE4-4713-BC22-BF60145CF2BF}" sibTransId="{AC76F9FB-B2C6-4C1E-8143-62A00B9A72BB}"/>
    <dgm:cxn modelId="{FA7C306E-5005-43F6-BC71-62F38301AE5D}" srcId="{45300970-A76E-4A8B-A4C8-E07B11C94FA5}" destId="{4FAB1507-C419-4A9F-AD55-BE9C6327EC5D}" srcOrd="2" destOrd="0" parTransId="{7E3508DA-6F74-44AF-A0A6-8BFB3AD3DA43}" sibTransId="{FB891210-55F0-4547-96F7-ECA6F77E91F9}"/>
    <dgm:cxn modelId="{352B8A50-B384-423D-831F-8DD994DEB2F8}" type="presOf" srcId="{781090B9-9DBA-4143-BC1D-287E55F27F97}" destId="{C6250011-1587-443B-9F28-DF11304DE947}" srcOrd="0" destOrd="3" presId="urn:microsoft.com/office/officeart/2005/8/layout/hList1"/>
    <dgm:cxn modelId="{6AEB6371-2B4E-415A-93EB-2D94E50E0314}" type="presOf" srcId="{97476556-8C63-4C63-B170-2C7E225A7B3C}" destId="{5066B1E5-B104-4B98-A174-4754CFB0BBCB}" srcOrd="0" destOrd="9" presId="urn:microsoft.com/office/officeart/2005/8/layout/hList1"/>
    <dgm:cxn modelId="{A360B977-1FF6-47FA-98E2-8EDDADBB62A5}" srcId="{5663AD81-44F7-450C-821C-B9B29AC0716D}" destId="{BA4ECBB6-F27F-4EB0-98DE-DC3A23A57A0C}" srcOrd="0" destOrd="0" parTransId="{AF8928B7-DAF0-44F1-8AA9-EF1EA7693D15}" sibTransId="{C7C799CD-B68D-461E-8BAE-24B1FF6E6F0E}"/>
    <dgm:cxn modelId="{C198A758-8305-47D0-AE31-646CCB2B0332}" srcId="{F8542AC2-B647-4E74-99EB-A7275602CC14}" destId="{1EF64226-26F9-4F44-9E24-D340BC3B01F7}" srcOrd="1" destOrd="0" parTransId="{9E14C4AB-070C-411C-8585-FA20744CE700}" sibTransId="{FD01FF21-2237-465D-9112-B360DA5785CB}"/>
    <dgm:cxn modelId="{CE22CA59-E6B0-4FEB-B6F4-90D3D835AF07}" type="presOf" srcId="{5663AD81-44F7-450C-821C-B9B29AC0716D}" destId="{9DF4EBF3-92B4-4F73-9FA0-D42C2FF43A3E}" srcOrd="0" destOrd="0" presId="urn:microsoft.com/office/officeart/2005/8/layout/hList1"/>
    <dgm:cxn modelId="{4D2CF285-96CF-4A4A-B9C4-02028F252412}" type="presOf" srcId="{61BA4B10-653E-4F3F-B8F5-652E7189F8C7}" destId="{C6250011-1587-443B-9F28-DF11304DE947}" srcOrd="0" destOrd="1" presId="urn:microsoft.com/office/officeart/2005/8/layout/hList1"/>
    <dgm:cxn modelId="{049F4688-DED1-497D-89EB-5D5D1229A2FE}" srcId="{D9522B5F-CE44-4A59-926B-A899F6E133D5}" destId="{229B6A25-D9D9-4614-AFD6-A04DA90C4AEF}" srcOrd="3" destOrd="0" parTransId="{BB2F7295-F2EE-4CF5-BC94-1D6F7F0A6236}" sibTransId="{ABC2A0FC-439B-4E37-8F20-51C3F97076BC}"/>
    <dgm:cxn modelId="{1A005A8E-4DCD-4B76-AE60-F01CD8A3093B}" srcId="{1EF64226-26F9-4F44-9E24-D340BC3B01F7}" destId="{5D2FDB61-656D-400D-AD40-71CCDA8D2E89}" srcOrd="0" destOrd="0" parTransId="{B0D7025E-7EA9-48EA-8814-16A40F7AA58E}" sibTransId="{FE103809-E063-4BDB-B8F9-3F4443507952}"/>
    <dgm:cxn modelId="{50C25898-F6C1-43B6-80D9-213262758A93}" type="presOf" srcId="{45300970-A76E-4A8B-A4C8-E07B11C94FA5}" destId="{B9B9CF39-B77C-431F-8B15-6608184E7828}" srcOrd="0" destOrd="0" presId="urn:microsoft.com/office/officeart/2005/8/layout/hList1"/>
    <dgm:cxn modelId="{595C8B9E-CAF6-4A6C-A674-9074E31EB314}" type="presOf" srcId="{1EF64226-26F9-4F44-9E24-D340BC3B01F7}" destId="{5066B1E5-B104-4B98-A174-4754CFB0BBCB}" srcOrd="0" destOrd="1" presId="urn:microsoft.com/office/officeart/2005/8/layout/hList1"/>
    <dgm:cxn modelId="{C7C4FE9F-E37A-4586-AD0E-E0CDFB01711A}" srcId="{4FAB1507-C419-4A9F-AD55-BE9C6327EC5D}" destId="{F4C478E3-F8B6-4DF3-87F6-4DC2FA9673D0}" srcOrd="2" destOrd="0" parTransId="{54EB782E-0925-45A7-9973-124902708B1D}" sibTransId="{23B68BD4-49F3-4AA9-A7E8-75043142170E}"/>
    <dgm:cxn modelId="{2E6CE3A2-FD59-40E0-84E6-504D7048E48D}" type="presOf" srcId="{B2D0453F-E7C9-4982-9C7A-4E6729571953}" destId="{5066B1E5-B104-4B98-A174-4754CFB0BBCB}" srcOrd="0" destOrd="4" presId="urn:microsoft.com/office/officeart/2005/8/layout/hList1"/>
    <dgm:cxn modelId="{A54760A5-C7CF-4AEB-8B80-39D666741C02}" srcId="{F8542AC2-B647-4E74-99EB-A7275602CC14}" destId="{27EBC141-A4E7-4D2B-AF7F-7DF95F562686}" srcOrd="0" destOrd="0" parTransId="{BE2D4B5F-840D-4BF5-930C-1722CCD9A077}" sibTransId="{2B4726D8-377B-4132-BB9D-1BC3393B1FEF}"/>
    <dgm:cxn modelId="{B4D7D3A8-2A8A-4E5C-9C23-8F653F54CCDB}" type="presOf" srcId="{BA4ECBB6-F27F-4EB0-98DE-DC3A23A57A0C}" destId="{1164663D-0E02-4114-B24A-B6C4D8A774EF}" srcOrd="0" destOrd="0" presId="urn:microsoft.com/office/officeart/2005/8/layout/hList1"/>
    <dgm:cxn modelId="{9BCCF6AC-F1D2-4747-BF62-84277F62FBE7}" type="presOf" srcId="{7651AABB-61DD-471C-8A82-255A41E78C51}" destId="{1164663D-0E02-4114-B24A-B6C4D8A774EF}" srcOrd="0" destOrd="1" presId="urn:microsoft.com/office/officeart/2005/8/layout/hList1"/>
    <dgm:cxn modelId="{A7BD3FAD-7E48-463A-8C1B-FD784D63826F}" type="presOf" srcId="{9B01BB52-06BB-4431-94D6-1785F8EAB9D8}" destId="{C6250011-1587-443B-9F28-DF11304DE947}" srcOrd="0" destOrd="0" presId="urn:microsoft.com/office/officeart/2005/8/layout/hList1"/>
    <dgm:cxn modelId="{56E1B9AF-BCAD-4030-AEA4-EA834391FE95}" srcId="{4FAB1507-C419-4A9F-AD55-BE9C6327EC5D}" destId="{781090B9-9DBA-4143-BC1D-287E55F27F97}" srcOrd="3" destOrd="0" parTransId="{4E54CA79-034D-4E1A-A270-36DF031E93D4}" sibTransId="{47E1B57A-9C5E-478E-B590-2A009AEC1AC6}"/>
    <dgm:cxn modelId="{FA059CB7-935D-4ED6-B0EE-479585B36041}" srcId="{BA4ECBB6-F27F-4EB0-98DE-DC3A23A57A0C}" destId="{7651AABB-61DD-471C-8A82-255A41E78C51}" srcOrd="0" destOrd="0" parTransId="{95CB4E32-4C0E-4E4E-A2BA-38A9C41A9D7B}" sibTransId="{879E76EA-3A48-4156-8143-7CFEA7F00607}"/>
    <dgm:cxn modelId="{0710C2B7-7DCA-4BA8-B6AF-31DCD78EACD1}" srcId="{4FAB1507-C419-4A9F-AD55-BE9C6327EC5D}" destId="{61BA4B10-653E-4F3F-B8F5-652E7189F8C7}" srcOrd="1" destOrd="0" parTransId="{F9D558AB-E0A1-43F1-BF60-5A88634E3F5F}" sibTransId="{7D530830-8BC3-47C8-9E0A-504E5EBA789A}"/>
    <dgm:cxn modelId="{89542BC2-FC95-4439-88FE-98E5C2D5B01A}" type="presOf" srcId="{62BE77B7-3DAB-4209-BD2F-27DFCB8DCF73}" destId="{5066B1E5-B104-4B98-A174-4754CFB0BBCB}" srcOrd="0" destOrd="8" presId="urn:microsoft.com/office/officeart/2005/8/layout/hList1"/>
    <dgm:cxn modelId="{2E5511C4-0B18-454C-A382-4543108C90E8}" srcId="{5D2FDB61-656D-400D-AD40-71CCDA8D2E89}" destId="{C19C3E3E-F811-4A89-8FC0-B9D7C8799340}" srcOrd="0" destOrd="0" parTransId="{FD122DAD-8B82-4BCB-B6F1-462E1ACB4327}" sibTransId="{B3853055-22F1-4F00-90DC-F0976A326D3E}"/>
    <dgm:cxn modelId="{E06B1BC7-ABE4-4D0F-923C-5A88670D0337}" type="presOf" srcId="{F8542AC2-B647-4E74-99EB-A7275602CC14}" destId="{0EDF718C-9733-4DCC-AD40-A4E93E0FC99A}" srcOrd="0" destOrd="0" presId="urn:microsoft.com/office/officeart/2005/8/layout/hList1"/>
    <dgm:cxn modelId="{BEE10BD1-9ACD-4C30-A841-6CB2FF484AD1}" srcId="{D9522B5F-CE44-4A59-926B-A899F6E133D5}" destId="{5C7B2DB1-FD63-4746-9485-11C866724DC4}" srcOrd="0" destOrd="0" parTransId="{DC7975BC-C94B-4A10-B49B-0A302E0B7D9E}" sibTransId="{DDC79B69-A8C0-44FB-948F-FBB9B8C9E0E4}"/>
    <dgm:cxn modelId="{996614DC-7248-414B-B8AD-9BE9635BFADB}" type="presOf" srcId="{229B6A25-D9D9-4614-AFD6-A04DA90C4AEF}" destId="{5066B1E5-B104-4B98-A174-4754CFB0BBCB}" srcOrd="0" destOrd="10" presId="urn:microsoft.com/office/officeart/2005/8/layout/hList1"/>
    <dgm:cxn modelId="{4754D8DD-FD9D-47BD-A643-001BDDDF8D43}" type="presOf" srcId="{5D2FDB61-656D-400D-AD40-71CCDA8D2E89}" destId="{5066B1E5-B104-4B98-A174-4754CFB0BBCB}" srcOrd="0" destOrd="2" presId="urn:microsoft.com/office/officeart/2005/8/layout/hList1"/>
    <dgm:cxn modelId="{6E3DB3E7-31BD-44BB-BDF6-42910511E54A}" type="presOf" srcId="{DE3EA700-68BE-4FA0-B4D7-5F1AF95BDCAC}" destId="{C6250011-1587-443B-9F28-DF11304DE947}" srcOrd="0" destOrd="4" presId="urn:microsoft.com/office/officeart/2005/8/layout/hList1"/>
    <dgm:cxn modelId="{78A377EE-38CB-418A-90C1-95B7D08BA5CD}" srcId="{4FAB1507-C419-4A9F-AD55-BE9C6327EC5D}" destId="{DE3EA700-68BE-4FA0-B4D7-5F1AF95BDCAC}" srcOrd="4" destOrd="0" parTransId="{5BC48479-D3EB-4763-9B20-A84256DAABBB}" sibTransId="{339EDBD2-D39C-4B07-9025-4D57158103EA}"/>
    <dgm:cxn modelId="{76F1C680-5538-4C39-8D29-F11B830D4592}" type="presParOf" srcId="{B9B9CF39-B77C-431F-8B15-6608184E7828}" destId="{50754FAA-24CF-4EB1-9AF4-25ED548C3919}" srcOrd="0" destOrd="0" presId="urn:microsoft.com/office/officeart/2005/8/layout/hList1"/>
    <dgm:cxn modelId="{A6DE2F6B-965C-4097-9D74-D345D2232674}" type="presParOf" srcId="{50754FAA-24CF-4EB1-9AF4-25ED548C3919}" destId="{0EDF718C-9733-4DCC-AD40-A4E93E0FC99A}" srcOrd="0" destOrd="0" presId="urn:microsoft.com/office/officeart/2005/8/layout/hList1"/>
    <dgm:cxn modelId="{1C1DA2F6-CEAB-417A-BF34-B77C60D0BD79}" type="presParOf" srcId="{50754FAA-24CF-4EB1-9AF4-25ED548C3919}" destId="{5066B1E5-B104-4B98-A174-4754CFB0BBCB}" srcOrd="1" destOrd="0" presId="urn:microsoft.com/office/officeart/2005/8/layout/hList1"/>
    <dgm:cxn modelId="{208BD4D3-D2B4-491C-9BFD-B92DA3172B9B}" type="presParOf" srcId="{B9B9CF39-B77C-431F-8B15-6608184E7828}" destId="{71769F60-4395-4CF0-8390-F0FC487D7650}" srcOrd="1" destOrd="0" presId="urn:microsoft.com/office/officeart/2005/8/layout/hList1"/>
    <dgm:cxn modelId="{D6B1F065-7ED2-4C81-A232-3D9D2D873D81}" type="presParOf" srcId="{B9B9CF39-B77C-431F-8B15-6608184E7828}" destId="{DF4534CE-F89B-42AE-8AD5-3B23F06B944A}" srcOrd="2" destOrd="0" presId="urn:microsoft.com/office/officeart/2005/8/layout/hList1"/>
    <dgm:cxn modelId="{E2096533-C5F2-4404-AAEC-92D4053437A6}" type="presParOf" srcId="{DF4534CE-F89B-42AE-8AD5-3B23F06B944A}" destId="{9DF4EBF3-92B4-4F73-9FA0-D42C2FF43A3E}" srcOrd="0" destOrd="0" presId="urn:microsoft.com/office/officeart/2005/8/layout/hList1"/>
    <dgm:cxn modelId="{6FB8C2A9-705A-4CFF-A134-18B2ED4DECF5}" type="presParOf" srcId="{DF4534CE-F89B-42AE-8AD5-3B23F06B944A}" destId="{1164663D-0E02-4114-B24A-B6C4D8A774EF}" srcOrd="1" destOrd="0" presId="urn:microsoft.com/office/officeart/2005/8/layout/hList1"/>
    <dgm:cxn modelId="{30A21C8B-166A-400E-BA82-A460F857AC1B}" type="presParOf" srcId="{B9B9CF39-B77C-431F-8B15-6608184E7828}" destId="{12D34A93-544E-401E-98D7-54D4700B5CC7}" srcOrd="3" destOrd="0" presId="urn:microsoft.com/office/officeart/2005/8/layout/hList1"/>
    <dgm:cxn modelId="{F96A48B4-D16F-4BE5-8880-D2DFBDC14172}" type="presParOf" srcId="{B9B9CF39-B77C-431F-8B15-6608184E7828}" destId="{58DB595C-824C-479B-9682-F22D72D185C0}" srcOrd="4" destOrd="0" presId="urn:microsoft.com/office/officeart/2005/8/layout/hList1"/>
    <dgm:cxn modelId="{5B0E7DAE-B007-46FA-A175-3CFF35A7274C}" type="presParOf" srcId="{58DB595C-824C-479B-9682-F22D72D185C0}" destId="{D762D695-B8B1-4286-B70C-1886E3018333}" srcOrd="0" destOrd="0" presId="urn:microsoft.com/office/officeart/2005/8/layout/hList1"/>
    <dgm:cxn modelId="{4A0F0B5B-E3DB-4B80-94EC-CB43B5EA25E5}" type="presParOf" srcId="{58DB595C-824C-479B-9682-F22D72D185C0}" destId="{C6250011-1587-443B-9F28-DF11304DE9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86EB4-62B2-430A-8521-6B76DD8F57BB}">
      <dsp:nvSpPr>
        <dsp:cNvPr id="0" name=""/>
        <dsp:cNvSpPr/>
      </dsp:nvSpPr>
      <dsp:spPr>
        <a:xfrm>
          <a:off x="10588" y="210151"/>
          <a:ext cx="2259531" cy="28663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95000"/>
                  <a:lumOff val="5000"/>
                </a:schemeClr>
              </a:solidFill>
            </a:rPr>
            <a:t>Regulations</a:t>
          </a:r>
        </a:p>
      </dsp:txBody>
      <dsp:txXfrm>
        <a:off x="10588" y="210151"/>
        <a:ext cx="2259531" cy="286630"/>
      </dsp:txXfrm>
    </dsp:sp>
    <dsp:sp modelId="{385E97CD-DC71-48F4-BB0B-C4DFE1DF9022}">
      <dsp:nvSpPr>
        <dsp:cNvPr id="0" name=""/>
        <dsp:cNvSpPr/>
      </dsp:nvSpPr>
      <dsp:spPr>
        <a:xfrm>
          <a:off x="10588" y="496782"/>
          <a:ext cx="2259531" cy="467128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200"/>
            </a:spcAft>
            <a:buChar char="•"/>
          </a:pPr>
          <a:r>
            <a:rPr lang="en-US" sz="1200" kern="1200" dirty="0"/>
            <a:t>Character of Discharge</a:t>
          </a:r>
        </a:p>
        <a:p>
          <a:pPr marL="114300" lvl="1" indent="-114300" algn="l" defTabSz="533400">
            <a:lnSpc>
              <a:spcPct val="100000"/>
            </a:lnSpc>
            <a:spcBef>
              <a:spcPct val="0"/>
            </a:spcBef>
            <a:spcAft>
              <a:spcPts val="200"/>
            </a:spcAft>
            <a:buChar char="•"/>
          </a:pPr>
          <a:r>
            <a:rPr lang="en-US" sz="1200" kern="1200" dirty="0"/>
            <a:t>PACT Act implementation (radiation locations, Gulf War presumptives, Agent Orange presumptives)</a:t>
          </a:r>
        </a:p>
        <a:p>
          <a:pPr marL="114300" lvl="1" indent="-114300" algn="l" defTabSz="533400">
            <a:lnSpc>
              <a:spcPct val="100000"/>
            </a:lnSpc>
            <a:spcBef>
              <a:spcPct val="0"/>
            </a:spcBef>
            <a:spcAft>
              <a:spcPts val="200"/>
            </a:spcAft>
            <a:buChar char="•"/>
          </a:pPr>
          <a:r>
            <a:rPr lang="en-US" sz="1200" kern="1200" dirty="0"/>
            <a:t>VA Schedule for Rating Disabilities (VASRD)</a:t>
          </a:r>
        </a:p>
        <a:p>
          <a:pPr marL="228600" lvl="2" indent="-114300" algn="l" defTabSz="533400">
            <a:lnSpc>
              <a:spcPct val="100000"/>
            </a:lnSpc>
            <a:spcBef>
              <a:spcPct val="0"/>
            </a:spcBef>
            <a:spcAft>
              <a:spcPts val="200"/>
            </a:spcAft>
            <a:buChar char="•"/>
          </a:pPr>
          <a:r>
            <a:rPr lang="en-US" sz="1200" kern="1200" dirty="0"/>
            <a:t> 14 body system reg packages</a:t>
          </a:r>
        </a:p>
        <a:p>
          <a:pPr marL="228600" lvl="2" indent="-114300" algn="l" defTabSz="533400">
            <a:lnSpc>
              <a:spcPct val="100000"/>
            </a:lnSpc>
            <a:spcBef>
              <a:spcPct val="0"/>
            </a:spcBef>
            <a:spcAft>
              <a:spcPts val="200"/>
            </a:spcAft>
            <a:buChar char="•"/>
          </a:pPr>
          <a:r>
            <a:rPr lang="en-US" sz="1200" kern="1200" dirty="0"/>
            <a:t> 11 completed since 2017</a:t>
          </a:r>
        </a:p>
        <a:p>
          <a:pPr marL="228600" lvl="2" indent="-114300" algn="l" defTabSz="533400">
            <a:lnSpc>
              <a:spcPct val="100000"/>
            </a:lnSpc>
            <a:spcBef>
              <a:spcPct val="0"/>
            </a:spcBef>
            <a:spcAft>
              <a:spcPts val="200"/>
            </a:spcAft>
            <a:buChar char="•"/>
          </a:pPr>
          <a:r>
            <a:rPr lang="en-US" sz="1200" kern="1200" dirty="0"/>
            <a:t> Mental Disorders and Respiratory/Ear, Nose Throat pending at final rule stage</a:t>
          </a:r>
        </a:p>
        <a:p>
          <a:pPr marL="228600" lvl="2" indent="-114300" algn="l" defTabSz="533400">
            <a:lnSpc>
              <a:spcPct val="100000"/>
            </a:lnSpc>
            <a:spcBef>
              <a:spcPct val="0"/>
            </a:spcBef>
            <a:spcAft>
              <a:spcPts val="200"/>
            </a:spcAft>
            <a:buChar char="•"/>
          </a:pPr>
          <a:r>
            <a:rPr lang="en-US" sz="1200" kern="1200" dirty="0"/>
            <a:t> Neurological pending at proposed rule stage</a:t>
          </a:r>
        </a:p>
        <a:p>
          <a:pPr marL="228600" lvl="2" indent="-114300" algn="l" defTabSz="533400">
            <a:lnSpc>
              <a:spcPct val="100000"/>
            </a:lnSpc>
            <a:spcBef>
              <a:spcPct val="0"/>
            </a:spcBef>
            <a:spcAft>
              <a:spcPts val="200"/>
            </a:spcAft>
            <a:buChar char="•"/>
          </a:pPr>
          <a:r>
            <a:rPr lang="en-US" sz="1200" kern="1200" dirty="0"/>
            <a:t> Will be first wholesale update of VASRD since 1945 Schedule</a:t>
          </a:r>
        </a:p>
      </dsp:txBody>
      <dsp:txXfrm>
        <a:off x="10588" y="496782"/>
        <a:ext cx="2259531" cy="4671283"/>
      </dsp:txXfrm>
    </dsp:sp>
    <dsp:sp modelId="{9DF4EBF3-92B4-4F73-9FA0-D42C2FF43A3E}">
      <dsp:nvSpPr>
        <dsp:cNvPr id="0" name=""/>
        <dsp:cNvSpPr/>
      </dsp:nvSpPr>
      <dsp:spPr>
        <a:xfrm>
          <a:off x="2576828" y="210914"/>
          <a:ext cx="3267236" cy="286630"/>
        </a:xfrm>
        <a:prstGeom prst="rect">
          <a:avLst/>
        </a:prstGeom>
        <a:solidFill>
          <a:schemeClr val="accent4">
            <a:hueOff val="5360928"/>
            <a:satOff val="-40963"/>
            <a:lumOff val="-5490"/>
            <a:alphaOff val="0"/>
          </a:schemeClr>
        </a:solidFill>
        <a:ln w="25400" cap="flat" cmpd="sng" algn="ctr">
          <a:solidFill>
            <a:schemeClr val="accent4">
              <a:hueOff val="5360928"/>
              <a:satOff val="-4096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95000"/>
                  <a:lumOff val="5000"/>
                </a:schemeClr>
              </a:solidFill>
            </a:rPr>
            <a:t>Exposures</a:t>
          </a:r>
        </a:p>
      </dsp:txBody>
      <dsp:txXfrm>
        <a:off x="2576828" y="210914"/>
        <a:ext cx="3267236" cy="286630"/>
      </dsp:txXfrm>
    </dsp:sp>
    <dsp:sp modelId="{1164663D-0E02-4114-B24A-B6C4D8A774EF}">
      <dsp:nvSpPr>
        <dsp:cNvPr id="0" name=""/>
        <dsp:cNvSpPr/>
      </dsp:nvSpPr>
      <dsp:spPr>
        <a:xfrm>
          <a:off x="2588735" y="505330"/>
          <a:ext cx="3262672" cy="4671283"/>
        </a:xfrm>
        <a:prstGeom prst="rect">
          <a:avLst/>
        </a:prstGeom>
        <a:solidFill>
          <a:schemeClr val="accent4">
            <a:tint val="40000"/>
            <a:alpha val="90000"/>
            <a:hueOff val="5592575"/>
            <a:satOff val="-40360"/>
            <a:lumOff val="-2332"/>
            <a:alphaOff val="0"/>
          </a:schemeClr>
        </a:solidFill>
        <a:ln w="25400" cap="flat" cmpd="sng" algn="ctr">
          <a:solidFill>
            <a:schemeClr val="accent4">
              <a:tint val="40000"/>
              <a:alpha val="90000"/>
              <a:hueOff val="5592575"/>
              <a:satOff val="-40360"/>
              <a:lumOff val="-23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Defining Toxic Exposure Risk Activity (TERA) to satisfy the needs/intentions of VBA and VHA</a:t>
          </a:r>
        </a:p>
        <a:p>
          <a:pPr marL="114300" lvl="1" indent="-114300" algn="l" defTabSz="533400">
            <a:lnSpc>
              <a:spcPct val="90000"/>
            </a:lnSpc>
            <a:spcBef>
              <a:spcPct val="0"/>
            </a:spcBef>
            <a:spcAft>
              <a:spcPct val="15000"/>
            </a:spcAft>
            <a:buChar char="•"/>
          </a:pPr>
          <a:r>
            <a:rPr lang="en-US" sz="1200" kern="1200" dirty="0"/>
            <a:t>Individual Longitudinal Exposures Record  (ILER) (Service Member/Veteran access, systems integration)</a:t>
          </a:r>
        </a:p>
        <a:p>
          <a:pPr marL="114300" lvl="1" indent="-114300" algn="l" defTabSz="533400">
            <a:lnSpc>
              <a:spcPct val="90000"/>
            </a:lnSpc>
            <a:spcBef>
              <a:spcPct val="0"/>
            </a:spcBef>
            <a:spcAft>
              <a:spcPct val="15000"/>
            </a:spcAft>
            <a:buChar char="•"/>
          </a:pPr>
          <a:r>
            <a:rPr lang="en-US" sz="1200" kern="1200" dirty="0"/>
            <a:t>Delivering the annual and ad hoc requirements of the presumptive decision-making process with Veterans Health Administration Health Outcomes Military Exposures (HOME)</a:t>
          </a:r>
        </a:p>
        <a:p>
          <a:pPr marL="114300" lvl="1" indent="-114300" algn="l" defTabSz="533400">
            <a:lnSpc>
              <a:spcPct val="90000"/>
            </a:lnSpc>
            <a:spcBef>
              <a:spcPct val="0"/>
            </a:spcBef>
            <a:spcAft>
              <a:spcPct val="15000"/>
            </a:spcAft>
            <a:buChar char="•"/>
          </a:pPr>
          <a:r>
            <a:rPr lang="en-US" sz="1200" kern="1200" dirty="0"/>
            <a:t>Military Exposures Team qualitative research projects</a:t>
          </a:r>
        </a:p>
        <a:p>
          <a:pPr marL="114300" lvl="1" indent="-114300" algn="l" defTabSz="533400">
            <a:lnSpc>
              <a:spcPct val="90000"/>
            </a:lnSpc>
            <a:spcBef>
              <a:spcPct val="0"/>
            </a:spcBef>
            <a:spcAft>
              <a:spcPct val="15000"/>
            </a:spcAft>
            <a:buChar char="•"/>
          </a:pPr>
          <a:r>
            <a:rPr lang="en-US" sz="1200" kern="1200" dirty="0"/>
            <a:t>Disability claims data surveillance</a:t>
          </a:r>
        </a:p>
        <a:p>
          <a:pPr marL="114300" lvl="1" indent="-114300" algn="l" defTabSz="533400">
            <a:lnSpc>
              <a:spcPct val="90000"/>
            </a:lnSpc>
            <a:spcBef>
              <a:spcPct val="0"/>
            </a:spcBef>
            <a:spcAft>
              <a:spcPct val="15000"/>
            </a:spcAft>
            <a:buChar char="•"/>
          </a:pPr>
          <a:r>
            <a:rPr lang="en-US" sz="1200" kern="1200" dirty="0"/>
            <a:t>Tracking the multi-layer governance and communications processes</a:t>
          </a:r>
        </a:p>
        <a:p>
          <a:pPr marL="114300" lvl="1" indent="-114300" algn="l" defTabSz="533400">
            <a:lnSpc>
              <a:spcPct val="90000"/>
            </a:lnSpc>
            <a:spcBef>
              <a:spcPct val="0"/>
            </a:spcBef>
            <a:spcAft>
              <a:spcPct val="15000"/>
            </a:spcAft>
            <a:buChar char="•"/>
          </a:pPr>
          <a:r>
            <a:rPr lang="en-US" sz="1200" kern="1200" dirty="0"/>
            <a:t>Responding to stakeholder inquiries (ex radiation deep dive)</a:t>
          </a:r>
        </a:p>
        <a:p>
          <a:pPr marL="114300" lvl="1" indent="-114300" algn="l" defTabSz="533400">
            <a:lnSpc>
              <a:spcPct val="90000"/>
            </a:lnSpc>
            <a:spcBef>
              <a:spcPct val="0"/>
            </a:spcBef>
            <a:spcAft>
              <a:spcPct val="15000"/>
            </a:spcAft>
            <a:buChar char="•"/>
          </a:pPr>
          <a:r>
            <a:rPr lang="en-US" sz="1200" kern="1200" dirty="0"/>
            <a:t>Engaging in formal evaluation process to consider adding urinary bladder and ureteral cancers as potential presumptive conditions due to burn pit/particulate matter exposures</a:t>
          </a:r>
        </a:p>
        <a:p>
          <a:pPr marL="114300" lvl="1" indent="-114300" algn="l" defTabSz="533400">
            <a:lnSpc>
              <a:spcPct val="90000"/>
            </a:lnSpc>
            <a:spcBef>
              <a:spcPct val="0"/>
            </a:spcBef>
            <a:spcAft>
              <a:spcPct val="15000"/>
            </a:spcAft>
            <a:buChar char="•"/>
          </a:pPr>
          <a:r>
            <a:rPr lang="en-US" sz="1200" kern="1200" dirty="0"/>
            <a:t>Creating a process to intake and prioritize the multitude of incoming presumptives suggested by various sources</a:t>
          </a:r>
        </a:p>
      </dsp:txBody>
      <dsp:txXfrm>
        <a:off x="2588735" y="505330"/>
        <a:ext cx="3262672" cy="4671283"/>
      </dsp:txXfrm>
    </dsp:sp>
    <dsp:sp modelId="{FB5C4B39-D3F6-4954-868E-C7278A42282C}">
      <dsp:nvSpPr>
        <dsp:cNvPr id="0" name=""/>
        <dsp:cNvSpPr/>
      </dsp:nvSpPr>
      <dsp:spPr>
        <a:xfrm>
          <a:off x="6176961" y="210151"/>
          <a:ext cx="2782341" cy="286630"/>
        </a:xfrm>
        <a:prstGeom prst="rect">
          <a:avLst/>
        </a:prstGeom>
        <a:solidFill>
          <a:schemeClr val="accent4">
            <a:hueOff val="10721856"/>
            <a:satOff val="-81925"/>
            <a:lumOff val="-10981"/>
            <a:alphaOff val="0"/>
          </a:schemeClr>
        </a:solidFill>
        <a:ln w="25400" cap="flat" cmpd="sng" algn="ctr">
          <a:solidFill>
            <a:schemeClr val="accent4">
              <a:hueOff val="10721856"/>
              <a:satOff val="-81925"/>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95000"/>
                  <a:lumOff val="5000"/>
                </a:schemeClr>
              </a:solidFill>
            </a:rPr>
            <a:t>VSignals CX Surveys</a:t>
          </a:r>
        </a:p>
      </dsp:txBody>
      <dsp:txXfrm>
        <a:off x="6176961" y="210151"/>
        <a:ext cx="2782341" cy="286630"/>
      </dsp:txXfrm>
    </dsp:sp>
    <dsp:sp modelId="{5360C62E-6107-4D08-8A4A-FFF760201FA4}">
      <dsp:nvSpPr>
        <dsp:cNvPr id="0" name=""/>
        <dsp:cNvSpPr/>
      </dsp:nvSpPr>
      <dsp:spPr>
        <a:xfrm>
          <a:off x="6170024" y="496782"/>
          <a:ext cx="2796214" cy="4671283"/>
        </a:xfrm>
        <a:prstGeom prst="rect">
          <a:avLst/>
        </a:prstGeom>
        <a:solidFill>
          <a:schemeClr val="accent4">
            <a:tint val="40000"/>
            <a:alpha val="90000"/>
            <a:hueOff val="11185150"/>
            <a:satOff val="-80720"/>
            <a:lumOff val="-4664"/>
            <a:alphaOff val="0"/>
          </a:schemeClr>
        </a:solidFill>
        <a:ln w="25400" cap="flat" cmpd="sng" algn="ctr">
          <a:solidFill>
            <a:schemeClr val="accent4">
              <a:tint val="40000"/>
              <a:alpha val="90000"/>
              <a:hueOff val="11185150"/>
              <a:satOff val="-80720"/>
              <a:lumOff val="-4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200"/>
            </a:spcAft>
            <a:buChar char="•"/>
          </a:pPr>
          <a:r>
            <a:rPr lang="en-US" sz="1200" kern="1200" dirty="0"/>
            <a:t>Veteran Experience feedback from survey responses and sampling of follow up phone calls</a:t>
          </a:r>
        </a:p>
        <a:p>
          <a:pPr marL="114300" lvl="1" indent="-114300" algn="l" defTabSz="533400">
            <a:lnSpc>
              <a:spcPct val="100000"/>
            </a:lnSpc>
            <a:spcBef>
              <a:spcPct val="0"/>
            </a:spcBef>
            <a:spcAft>
              <a:spcPts val="200"/>
            </a:spcAft>
            <a:buChar char="•"/>
          </a:pPr>
          <a:r>
            <a:rPr lang="en-US" sz="1200" kern="1200" dirty="0"/>
            <a:t>Supplemental Claim survey launched July 2021</a:t>
          </a:r>
        </a:p>
        <a:p>
          <a:pPr marL="228600" lvl="2" indent="-114300" algn="l" defTabSz="533400">
            <a:lnSpc>
              <a:spcPct val="100000"/>
            </a:lnSpc>
            <a:spcBef>
              <a:spcPct val="0"/>
            </a:spcBef>
            <a:spcAft>
              <a:spcPts val="200"/>
            </a:spcAft>
            <a:buChar char="•"/>
          </a:pPr>
          <a:r>
            <a:rPr lang="en-US" sz="1200" kern="1200" dirty="0"/>
            <a:t> Updated Notification Letter based on feedback</a:t>
          </a:r>
        </a:p>
        <a:p>
          <a:pPr marL="228600" lvl="2" indent="-114300" algn="l" defTabSz="533400">
            <a:lnSpc>
              <a:spcPct val="100000"/>
            </a:lnSpc>
            <a:spcBef>
              <a:spcPct val="0"/>
            </a:spcBef>
            <a:spcAft>
              <a:spcPts val="200"/>
            </a:spcAft>
            <a:buChar char="•"/>
          </a:pPr>
          <a:r>
            <a:rPr lang="en-US" sz="1200" kern="1200" dirty="0"/>
            <a:t> Trends:  Exams, assistance to understand claims process</a:t>
          </a:r>
        </a:p>
        <a:p>
          <a:pPr marL="114300" lvl="1" indent="-114300" algn="l" defTabSz="533400">
            <a:lnSpc>
              <a:spcPct val="100000"/>
            </a:lnSpc>
            <a:spcBef>
              <a:spcPct val="0"/>
            </a:spcBef>
            <a:spcAft>
              <a:spcPts val="200"/>
            </a:spcAft>
            <a:buChar char="•"/>
          </a:pPr>
          <a:r>
            <a:rPr lang="en-US" sz="1200" kern="1200" dirty="0"/>
            <a:t>Disability Compensation survey launched April 2023. Began with initial, first-time filers then-</a:t>
          </a:r>
        </a:p>
        <a:p>
          <a:pPr marL="228600" lvl="2" indent="-114300" algn="l" defTabSz="533400">
            <a:lnSpc>
              <a:spcPct val="100000"/>
            </a:lnSpc>
            <a:spcBef>
              <a:spcPct val="0"/>
            </a:spcBef>
            <a:spcAft>
              <a:spcPts val="200"/>
            </a:spcAft>
            <a:buChar char="•"/>
          </a:pPr>
          <a:r>
            <a:rPr lang="en-US" sz="1200" kern="1200" dirty="0"/>
            <a:t>Expanded to claims for increase and new conditions in January 2024</a:t>
          </a:r>
        </a:p>
        <a:p>
          <a:pPr marL="228600" lvl="2" indent="-114300" algn="l" defTabSz="533400">
            <a:lnSpc>
              <a:spcPct val="100000"/>
            </a:lnSpc>
            <a:spcBef>
              <a:spcPct val="0"/>
            </a:spcBef>
            <a:spcAft>
              <a:spcPts val="200"/>
            </a:spcAft>
            <a:buChar char="•"/>
          </a:pPr>
          <a:r>
            <a:rPr lang="en-US" sz="1200" kern="1200" dirty="0"/>
            <a:t>Will be using the customer experience data and insights to develop and implement action plans to improve the Veteran’s experience. </a:t>
          </a:r>
        </a:p>
      </dsp:txBody>
      <dsp:txXfrm>
        <a:off x="6170024" y="496782"/>
        <a:ext cx="2796214" cy="4671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718C-9733-4DCC-AD40-A4E93E0FC99A}">
      <dsp:nvSpPr>
        <dsp:cNvPr id="0" name=""/>
        <dsp:cNvSpPr/>
      </dsp:nvSpPr>
      <dsp:spPr>
        <a:xfrm>
          <a:off x="2822" y="23992"/>
          <a:ext cx="2751623" cy="288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Quality </a:t>
          </a:r>
        </a:p>
      </dsp:txBody>
      <dsp:txXfrm>
        <a:off x="2822" y="23992"/>
        <a:ext cx="2751623" cy="288000"/>
      </dsp:txXfrm>
    </dsp:sp>
    <dsp:sp modelId="{5066B1E5-B104-4B98-A174-4754CFB0BBCB}">
      <dsp:nvSpPr>
        <dsp:cNvPr id="0" name=""/>
        <dsp:cNvSpPr/>
      </dsp:nvSpPr>
      <dsp:spPr>
        <a:xfrm>
          <a:off x="2822" y="311992"/>
          <a:ext cx="2751623" cy="370574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Candidate Reviews of specific conditions processed using automation tools (in collaboration with  Office of Automated Benefits Delivery.)</a:t>
          </a:r>
        </a:p>
        <a:p>
          <a:pPr marL="114300" lvl="1" indent="-114300" algn="l" defTabSz="533400">
            <a:lnSpc>
              <a:spcPct val="90000"/>
            </a:lnSpc>
            <a:spcBef>
              <a:spcPct val="0"/>
            </a:spcBef>
            <a:spcAft>
              <a:spcPct val="15000"/>
            </a:spcAft>
            <a:buChar char="•"/>
          </a:pPr>
          <a:r>
            <a:rPr lang="en-US" sz="1200" kern="1200" dirty="0"/>
            <a:t>National Accuracy (August 2024)</a:t>
          </a:r>
        </a:p>
        <a:p>
          <a:pPr marL="228600" lvl="2" indent="-114300" algn="l" defTabSz="533400">
            <a:lnSpc>
              <a:spcPct val="90000"/>
            </a:lnSpc>
            <a:spcBef>
              <a:spcPct val="0"/>
            </a:spcBef>
            <a:spcAft>
              <a:spcPct val="15000"/>
            </a:spcAft>
            <a:buChar char="•"/>
          </a:pPr>
          <a:r>
            <a:rPr lang="en-US" sz="1200" kern="1200" dirty="0"/>
            <a:t>Issue Based Rating Accuracy:</a:t>
          </a:r>
        </a:p>
        <a:p>
          <a:pPr marL="342900" lvl="3" indent="-114300" algn="l" defTabSz="533400">
            <a:lnSpc>
              <a:spcPct val="90000"/>
            </a:lnSpc>
            <a:spcBef>
              <a:spcPct val="0"/>
            </a:spcBef>
            <a:spcAft>
              <a:spcPct val="15000"/>
            </a:spcAft>
            <a:buChar char="•"/>
          </a:pPr>
          <a:r>
            <a:rPr lang="en-US" sz="1200" kern="1200" dirty="0"/>
            <a:t>12-month rating benefit entitlement – 91.76%</a:t>
          </a:r>
        </a:p>
        <a:p>
          <a:pPr marL="342900" lvl="3" indent="-114300" algn="l" defTabSz="533400">
            <a:lnSpc>
              <a:spcPct val="90000"/>
            </a:lnSpc>
            <a:spcBef>
              <a:spcPct val="0"/>
            </a:spcBef>
            <a:spcAft>
              <a:spcPct val="15000"/>
            </a:spcAft>
            <a:buChar char="•"/>
          </a:pPr>
          <a:r>
            <a:rPr lang="en-US" sz="1200" kern="1200" dirty="0"/>
            <a:t>3-month rating benefit entitlement – 92.15%</a:t>
          </a:r>
        </a:p>
        <a:p>
          <a:pPr marL="342900" lvl="3" indent="-114300" algn="l" defTabSz="533400">
            <a:lnSpc>
              <a:spcPct val="90000"/>
            </a:lnSpc>
            <a:spcBef>
              <a:spcPct val="0"/>
            </a:spcBef>
            <a:spcAft>
              <a:spcPct val="15000"/>
            </a:spcAft>
            <a:buChar char="•"/>
          </a:pPr>
          <a:r>
            <a:rPr lang="en-US" sz="1200" kern="1200" dirty="0"/>
            <a:t>Goal 96% </a:t>
          </a:r>
        </a:p>
        <a:p>
          <a:pPr marL="228600" lvl="2" indent="-114300" algn="l" defTabSz="533400">
            <a:lnSpc>
              <a:spcPct val="90000"/>
            </a:lnSpc>
            <a:spcBef>
              <a:spcPct val="0"/>
            </a:spcBef>
            <a:spcAft>
              <a:spcPct val="15000"/>
            </a:spcAft>
            <a:buChar char="•"/>
          </a:pPr>
          <a:r>
            <a:rPr lang="en-US" sz="1200" kern="1200" dirty="0"/>
            <a:t>Claim-based Non-Rating Accuracy</a:t>
          </a:r>
        </a:p>
        <a:p>
          <a:pPr marL="342900" lvl="3" indent="-114300" algn="l" defTabSz="533400">
            <a:lnSpc>
              <a:spcPct val="90000"/>
            </a:lnSpc>
            <a:spcBef>
              <a:spcPct val="0"/>
            </a:spcBef>
            <a:spcAft>
              <a:spcPct val="15000"/>
            </a:spcAft>
            <a:buChar char="•"/>
          </a:pPr>
          <a:r>
            <a:rPr lang="en-US" sz="1200" kern="1200" dirty="0"/>
            <a:t>12-month non-rating benefit entitlement – 89.69% (goal 91.5%)</a:t>
          </a:r>
        </a:p>
        <a:p>
          <a:pPr marL="342900" lvl="3" indent="-114300" algn="l" defTabSz="533400">
            <a:lnSpc>
              <a:spcPct val="90000"/>
            </a:lnSpc>
            <a:spcBef>
              <a:spcPct val="0"/>
            </a:spcBef>
            <a:spcAft>
              <a:spcPct val="15000"/>
            </a:spcAft>
            <a:buChar char="•"/>
          </a:pPr>
          <a:endParaRPr lang="en-US" sz="1200" kern="1200" dirty="0"/>
        </a:p>
        <a:p>
          <a:pPr marL="342900" lvl="3" indent="-114300" algn="l" defTabSz="533400">
            <a:lnSpc>
              <a:spcPct val="90000"/>
            </a:lnSpc>
            <a:spcBef>
              <a:spcPct val="0"/>
            </a:spcBef>
            <a:spcAft>
              <a:spcPct val="15000"/>
            </a:spcAft>
            <a:buChar char="•"/>
          </a:pPr>
          <a:endParaRPr lang="en-US" sz="1200" kern="1200" dirty="0"/>
        </a:p>
        <a:p>
          <a:pPr marL="342900" lvl="3" indent="-114300" algn="l" defTabSz="533400">
            <a:lnSpc>
              <a:spcPct val="90000"/>
            </a:lnSpc>
            <a:spcBef>
              <a:spcPct val="0"/>
            </a:spcBef>
            <a:spcAft>
              <a:spcPct val="15000"/>
            </a:spcAft>
            <a:buChar char="•"/>
          </a:pPr>
          <a:endParaRPr lang="en-US" sz="1200" kern="1200" dirty="0"/>
        </a:p>
      </dsp:txBody>
      <dsp:txXfrm>
        <a:off x="2822" y="311992"/>
        <a:ext cx="2751623" cy="3705749"/>
      </dsp:txXfrm>
    </dsp:sp>
    <dsp:sp modelId="{9DF4EBF3-92B4-4F73-9FA0-D42C2FF43A3E}">
      <dsp:nvSpPr>
        <dsp:cNvPr id="0" name=""/>
        <dsp:cNvSpPr/>
      </dsp:nvSpPr>
      <dsp:spPr>
        <a:xfrm>
          <a:off x="3139673" y="23992"/>
          <a:ext cx="2751623" cy="288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Training</a:t>
          </a:r>
        </a:p>
      </dsp:txBody>
      <dsp:txXfrm>
        <a:off x="3139673" y="23992"/>
        <a:ext cx="2751623" cy="288000"/>
      </dsp:txXfrm>
    </dsp:sp>
    <dsp:sp modelId="{1164663D-0E02-4114-B24A-B6C4D8A774EF}">
      <dsp:nvSpPr>
        <dsp:cNvPr id="0" name=""/>
        <dsp:cNvSpPr/>
      </dsp:nvSpPr>
      <dsp:spPr>
        <a:xfrm>
          <a:off x="3139673" y="311992"/>
          <a:ext cx="2751623" cy="370574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Warrior Transition Advancement Course (WARTAC) - Skill bridge training program with DoD for transitioning SMs. In FY 24 WARTAC had 719 trainees.</a:t>
          </a:r>
        </a:p>
        <a:p>
          <a:pPr marL="228600" lvl="2" indent="-114300" algn="l" defTabSz="533400">
            <a:lnSpc>
              <a:spcPct val="90000"/>
            </a:lnSpc>
            <a:spcBef>
              <a:spcPct val="0"/>
            </a:spcBef>
            <a:spcAft>
              <a:spcPct val="15000"/>
            </a:spcAft>
            <a:buChar char="•"/>
          </a:pPr>
          <a:r>
            <a:rPr lang="en-US" sz="1200" kern="1200" dirty="0"/>
            <a:t>Competency Based Training System (CBTS) Journey Level Training - went from blanket 40 hours of training to tailored training based on what employee needs after pre-test.</a:t>
          </a:r>
        </a:p>
        <a:p>
          <a:pPr marL="228600" lvl="2" indent="-114300" algn="l" defTabSz="533400">
            <a:lnSpc>
              <a:spcPct val="90000"/>
            </a:lnSpc>
            <a:spcBef>
              <a:spcPct val="0"/>
            </a:spcBef>
            <a:spcAft>
              <a:spcPct val="15000"/>
            </a:spcAft>
            <a:buChar char="•"/>
          </a:pPr>
          <a:r>
            <a:rPr lang="en-US" sz="1200" kern="1200" dirty="0"/>
            <a:t>Virtual &amp; In- Person Progression (VIP) Training - The VIP VSR and RVSR has incorporated PACT ACT and Automation training to the IWT and Classroom cohorts. </a:t>
          </a:r>
        </a:p>
      </dsp:txBody>
      <dsp:txXfrm>
        <a:off x="3139673" y="311992"/>
        <a:ext cx="2751623" cy="3705749"/>
      </dsp:txXfrm>
    </dsp:sp>
    <dsp:sp modelId="{D762D695-B8B1-4286-B70C-1886E3018333}">
      <dsp:nvSpPr>
        <dsp:cNvPr id="0" name=""/>
        <dsp:cNvSpPr/>
      </dsp:nvSpPr>
      <dsp:spPr>
        <a:xfrm>
          <a:off x="6276524" y="23992"/>
          <a:ext cx="2751623" cy="288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Pre-Discharge Programs</a:t>
          </a:r>
        </a:p>
      </dsp:txBody>
      <dsp:txXfrm>
        <a:off x="6276524" y="23992"/>
        <a:ext cx="2751623" cy="288000"/>
      </dsp:txXfrm>
    </dsp:sp>
    <dsp:sp modelId="{C6250011-1587-443B-9F28-DF11304DE947}">
      <dsp:nvSpPr>
        <dsp:cNvPr id="0" name=""/>
        <dsp:cNvSpPr/>
      </dsp:nvSpPr>
      <dsp:spPr>
        <a:xfrm>
          <a:off x="6276524" y="311992"/>
          <a:ext cx="2751623" cy="37057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Electronic STR Transfer Process (</a:t>
          </a:r>
          <a:r>
            <a:rPr lang="en-US" sz="1200" kern="1200" dirty="0" err="1"/>
            <a:t>eSTR</a:t>
          </a:r>
          <a:r>
            <a:rPr lang="en-US" sz="1200" kern="1200" dirty="0"/>
            <a:t>) will allow VA to eliminate the requirement for active duty Service members to provide a copy of their STRs with their Benefits Delivery at Discharge (BDD) claim</a:t>
          </a:r>
        </a:p>
        <a:p>
          <a:pPr marL="114300" lvl="1" indent="-114300" algn="l" defTabSz="533400">
            <a:lnSpc>
              <a:spcPct val="90000"/>
            </a:lnSpc>
            <a:spcBef>
              <a:spcPct val="0"/>
            </a:spcBef>
            <a:spcAft>
              <a:spcPct val="15000"/>
            </a:spcAft>
            <a:buChar char="•"/>
          </a:pPr>
          <a:r>
            <a:rPr lang="en-US" sz="1200" kern="1200" dirty="0"/>
            <a:t>Military Service Coordinator (MSC) Symposium is a national training and collaboration event for MSCs and their coaches intended to improve customer service and the BDD and IDES Programs</a:t>
          </a:r>
        </a:p>
        <a:p>
          <a:pPr marL="114300" lvl="1" indent="-114300" algn="l" defTabSz="533400">
            <a:lnSpc>
              <a:spcPct val="90000"/>
            </a:lnSpc>
            <a:spcBef>
              <a:spcPct val="0"/>
            </a:spcBef>
            <a:spcAft>
              <a:spcPct val="15000"/>
            </a:spcAft>
            <a:buChar char="•"/>
          </a:pPr>
          <a:r>
            <a:rPr lang="en-US" sz="1200" kern="1200" dirty="0"/>
            <a:t>Integrated Disability Evaluation System (IDES) Summit brings together IDES stakeholders from VA, DoD, and service branches to exchange ideas and best practices for strengthening the IDES Program</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6276524" y="311992"/>
        <a:ext cx="2751623" cy="37057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12E0B4B-DA64-4159-9B43-C564B3017EA0}" type="datetimeFigureOut">
              <a:rPr lang="en-US" smtClean="0"/>
              <a:t>9/22/2024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1B54D1-27FA-4C6F-86D5-535F87F7DDF6}" type="slidenum">
              <a:rPr lang="en-US" smtClean="0"/>
              <a:t>‹#›</a:t>
            </a:fld>
            <a:endParaRPr lang="en-US"/>
          </a:p>
        </p:txBody>
      </p:sp>
    </p:spTree>
    <p:extLst>
      <p:ext uri="{BB962C8B-B14F-4D97-AF65-F5344CB8AC3E}">
        <p14:creationId xmlns:p14="http://schemas.microsoft.com/office/powerpoint/2010/main" val="198482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1B54D1-27FA-4C6F-86D5-535F87F7DDF6}" type="slidenum">
              <a:rPr lang="en-US" smtClean="0"/>
              <a:t>2</a:t>
            </a:fld>
            <a:endParaRPr lang="en-US"/>
          </a:p>
        </p:txBody>
      </p:sp>
    </p:spTree>
    <p:extLst>
      <p:ext uri="{BB962C8B-B14F-4D97-AF65-F5344CB8AC3E}">
        <p14:creationId xmlns:p14="http://schemas.microsoft.com/office/powerpoint/2010/main" val="223898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429330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511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B54D1-27FA-4C6F-86D5-535F87F7DDF6}" type="slidenum">
              <a:rPr lang="en-US" smtClean="0"/>
              <a:t>11</a:t>
            </a:fld>
            <a:endParaRPr lang="en-US"/>
          </a:p>
        </p:txBody>
      </p:sp>
    </p:spTree>
    <p:extLst>
      <p:ext uri="{BB962C8B-B14F-4D97-AF65-F5344CB8AC3E}">
        <p14:creationId xmlns:p14="http://schemas.microsoft.com/office/powerpoint/2010/main" val="234501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B54D1-27FA-4C6F-86D5-535F87F7DDF6}" type="slidenum">
              <a:rPr lang="en-US" smtClean="0"/>
              <a:t>12</a:t>
            </a:fld>
            <a:endParaRPr lang="en-US"/>
          </a:p>
        </p:txBody>
      </p:sp>
    </p:spTree>
    <p:extLst>
      <p:ext uri="{BB962C8B-B14F-4D97-AF65-F5344CB8AC3E}">
        <p14:creationId xmlns:p14="http://schemas.microsoft.com/office/powerpoint/2010/main" val="263060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B54D1-27FA-4C6F-86D5-535F87F7DDF6}" type="slidenum">
              <a:rPr lang="en-US" smtClean="0"/>
              <a:t>13</a:t>
            </a:fld>
            <a:endParaRPr lang="en-US"/>
          </a:p>
        </p:txBody>
      </p:sp>
    </p:spTree>
    <p:extLst>
      <p:ext uri="{BB962C8B-B14F-4D97-AF65-F5344CB8AC3E}">
        <p14:creationId xmlns:p14="http://schemas.microsoft.com/office/powerpoint/2010/main" val="278937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1B54D1-27FA-4C6F-86D5-535F87F7DDF6}" type="slidenum">
              <a:rPr lang="en-US" smtClean="0"/>
              <a:t>16</a:t>
            </a:fld>
            <a:endParaRPr lang="en-US"/>
          </a:p>
        </p:txBody>
      </p:sp>
    </p:spTree>
    <p:extLst>
      <p:ext uri="{BB962C8B-B14F-4D97-AF65-F5344CB8AC3E}">
        <p14:creationId xmlns:p14="http://schemas.microsoft.com/office/powerpoint/2010/main" val="184967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7.xml"/><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10.xml"/><Relationship Id="rId4" Type="http://schemas.openxmlformats.org/officeDocument/2006/relationships/image" Target="../media/image7.emf"/></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974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422367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3" name="Content Placeholder 2">
            <a:extLst>
              <a:ext uri="{FF2B5EF4-FFF2-40B4-BE49-F238E27FC236}">
                <a16:creationId xmlns:a16="http://schemas.microsoft.com/office/drawing/2014/main" id="{3B0061E2-1F17-4C6E-B105-8AA169BAC46D}"/>
              </a:ext>
            </a:extLst>
          </p:cNvPr>
          <p:cNvSpPr>
            <a:spLocks noGrp="1"/>
          </p:cNvSpPr>
          <p:nvPr>
            <p:ph sz="quarter" idx="13"/>
          </p:nvPr>
        </p:nvSpPr>
        <p:spPr>
          <a:xfrm>
            <a:off x="4343400" y="6553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836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2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175973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23551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485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325202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603325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68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392657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2832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8751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09005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3" name="Content Placeholder 2">
            <a:extLst>
              <a:ext uri="{FF2B5EF4-FFF2-40B4-BE49-F238E27FC236}">
                <a16:creationId xmlns:a16="http://schemas.microsoft.com/office/drawing/2014/main" id="{3B0061E2-1F17-4C6E-B105-8AA169BAC46D}"/>
              </a:ext>
            </a:extLst>
          </p:cNvPr>
          <p:cNvSpPr>
            <a:spLocks noGrp="1"/>
          </p:cNvSpPr>
          <p:nvPr>
            <p:ph sz="quarter" idx="13"/>
          </p:nvPr>
        </p:nvSpPr>
        <p:spPr>
          <a:xfrm>
            <a:off x="4343400" y="6553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4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2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331374" y="1659466"/>
            <a:ext cx="8481253" cy="369332"/>
          </a:xfrm>
          <a:prstGeom prst="rect">
            <a:avLst/>
          </a:prstGeom>
          <a:solidFill>
            <a:srgbClr val="00B0F0"/>
          </a:solidFill>
        </p:spPr>
        <p:txBody>
          <a:bodyPr wrap="square" lIns="91440" tIns="45720" rIns="91440" bIns="45720" rtlCol="0">
            <a:spAutoFit/>
          </a:bodyPr>
          <a:lstStyle/>
          <a:p>
            <a:endParaRPr lang="en-US" sz="180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1724363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1928355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Tree>
    <p:extLst>
      <p:ext uri="{BB962C8B-B14F-4D97-AF65-F5344CB8AC3E}">
        <p14:creationId xmlns:p14="http://schemas.microsoft.com/office/powerpoint/2010/main" val="32232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664514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237451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621002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196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8946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0808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93707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3" name="Content Placeholder 2">
            <a:extLst>
              <a:ext uri="{FF2B5EF4-FFF2-40B4-BE49-F238E27FC236}">
                <a16:creationId xmlns:a16="http://schemas.microsoft.com/office/drawing/2014/main" id="{3B0061E2-1F17-4C6E-B105-8AA169BAC46D}"/>
              </a:ext>
            </a:extLst>
          </p:cNvPr>
          <p:cNvSpPr>
            <a:spLocks noGrp="1"/>
          </p:cNvSpPr>
          <p:nvPr>
            <p:ph sz="quarter" idx="13"/>
          </p:nvPr>
        </p:nvSpPr>
        <p:spPr>
          <a:xfrm>
            <a:off x="4343400" y="6553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32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a:solidFill>
                  <a:srgbClr val="000000"/>
                </a:solidFill>
              </a:rPr>
              <a:t>August 30, 2017</a:t>
            </a: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a:solidFill>
                    <a:srgbClr val="00B0F0"/>
                  </a:solidFill>
                  <a:latin typeface="Arial" panose="020B0604020202020204" pitchFamily="34" charset="0"/>
                  <a:cs typeface="Arial" panose="020B0604020202020204" pitchFamily="34" charset="0"/>
                </a:rPr>
                <a:t>Key Leaders </a:t>
              </a:r>
              <a:br>
                <a:rPr lang="en-US" sz="4050" b="1">
                  <a:solidFill>
                    <a:srgbClr val="00B0F0"/>
                  </a:solidFill>
                  <a:latin typeface="Arial" panose="020B0604020202020204" pitchFamily="34" charset="0"/>
                  <a:cs typeface="Arial" panose="020B0604020202020204" pitchFamily="34" charset="0"/>
                </a:rPr>
              </a:br>
              <a:r>
                <a:rPr lang="en-US" sz="405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96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a:t>Agenda</a:t>
            </a:r>
            <a:endParaRPr lang="en-US" sz="2700" u="sng"/>
          </a:p>
        </p:txBody>
      </p:sp>
      <p:sp>
        <p:nvSpPr>
          <p:cNvPr id="6" name="TextBox 5"/>
          <p:cNvSpPr txBox="1"/>
          <p:nvPr userDrawn="1"/>
        </p:nvSpPr>
        <p:spPr>
          <a:xfrm>
            <a:off x="331374" y="1659466"/>
            <a:ext cx="8481253" cy="369332"/>
          </a:xfrm>
          <a:prstGeom prst="rect">
            <a:avLst/>
          </a:prstGeom>
          <a:solidFill>
            <a:srgbClr val="00B0F0"/>
          </a:solidFill>
        </p:spPr>
        <p:txBody>
          <a:bodyPr wrap="square" lIns="68580" tIns="34290" rIns="68580" bIns="34290" rtlCol="0">
            <a:spAutoFit/>
          </a:bodyPr>
          <a:lstStyle/>
          <a:p>
            <a:endParaRPr lang="en-US" sz="1350">
              <a:solidFill>
                <a:srgbClr val="000000"/>
              </a:solidFill>
            </a:endParaRPr>
          </a:p>
        </p:txBody>
      </p:sp>
      <p:sp>
        <p:nvSpPr>
          <p:cNvPr id="7" name="TextBox 6"/>
          <p:cNvSpPr txBox="1"/>
          <p:nvPr userDrawn="1"/>
        </p:nvSpPr>
        <p:spPr>
          <a:xfrm>
            <a:off x="647693" y="2857618"/>
            <a:ext cx="7892223" cy="646331"/>
          </a:xfrm>
          <a:prstGeom prst="rect">
            <a:avLst/>
          </a:prstGeom>
          <a:noFill/>
        </p:spPr>
        <p:txBody>
          <a:bodyPr wrap="square" lIns="68580" tIns="34290" rIns="68580" bIns="34290" rtlCol="0" anchor="ctr">
            <a:spAutoFit/>
          </a:bodyPr>
          <a:lstStyle/>
          <a:p>
            <a:pPr marL="0" lvl="1" indent="-257175">
              <a:spcBef>
                <a:spcPts val="900"/>
              </a:spcBef>
              <a:buFont typeface="+mj-lt"/>
              <a:buAutoNum type="arabicPeriod"/>
            </a:pPr>
            <a:r>
              <a:rPr lang="en-US" sz="1500" b="1">
                <a:solidFill>
                  <a:srgbClr val="000000"/>
                </a:solidFill>
              </a:rPr>
              <a:t>Good News Story</a:t>
            </a:r>
          </a:p>
          <a:p>
            <a:pPr marL="0" lvl="1">
              <a:spcBef>
                <a:spcPts val="900"/>
              </a:spcBef>
            </a:pPr>
            <a:endParaRPr lang="en-US" sz="1500" b="1">
              <a:solidFill>
                <a:srgbClr val="000000"/>
              </a:solidFill>
            </a:endParaRPr>
          </a:p>
        </p:txBody>
      </p:sp>
    </p:spTree>
    <p:extLst>
      <p:ext uri="{BB962C8B-B14F-4D97-AF65-F5344CB8AC3E}">
        <p14:creationId xmlns:p14="http://schemas.microsoft.com/office/powerpoint/2010/main" val="2555787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a:t>Click to edit Slide Maser Style</a:t>
            </a:r>
            <a:endParaRPr lang="en-US" sz="2700" u="sng"/>
          </a:p>
        </p:txBody>
      </p:sp>
    </p:spTree>
    <p:extLst>
      <p:ext uri="{BB962C8B-B14F-4D97-AF65-F5344CB8AC3E}">
        <p14:creationId xmlns:p14="http://schemas.microsoft.com/office/powerpoint/2010/main" val="187374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solidFill>
                <a:prstClr val="white"/>
              </a:solidFill>
            </a:endParaRPr>
          </a:p>
        </p:txBody>
      </p:sp>
    </p:spTree>
    <p:extLst>
      <p:ext uri="{BB962C8B-B14F-4D97-AF65-F5344CB8AC3E}">
        <p14:creationId xmlns:p14="http://schemas.microsoft.com/office/powerpoint/2010/main" val="2806580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a:t>Click to edit Slide Maser Style</a:t>
            </a:r>
            <a:endParaRPr lang="en-US" sz="2700" u="sng"/>
          </a:p>
        </p:txBody>
      </p:sp>
    </p:spTree>
    <p:extLst>
      <p:ext uri="{BB962C8B-B14F-4D97-AF65-F5344CB8AC3E}">
        <p14:creationId xmlns:p14="http://schemas.microsoft.com/office/powerpoint/2010/main" val="272059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3502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a:t>Click to edit Slide Maser Style</a:t>
            </a:r>
            <a:endParaRPr lang="en-US" sz="2700" u="sng"/>
          </a:p>
        </p:txBody>
      </p:sp>
    </p:spTree>
    <p:extLst>
      <p:ext uri="{BB962C8B-B14F-4D97-AF65-F5344CB8AC3E}">
        <p14:creationId xmlns:p14="http://schemas.microsoft.com/office/powerpoint/2010/main" val="1442330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2087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1901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19348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1634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5"/>
            <a:ext cx="8229600" cy="4906963"/>
          </a:xfrm>
          <a:prstGeom prst="rect">
            <a:avLst/>
          </a:prstGeom>
        </p:spPr>
        <p:txBody>
          <a:bodyPr/>
          <a:lstStyle>
            <a:lvl1pPr marL="92583" indent="-92583">
              <a:defRPr sz="1200" b="1">
                <a:solidFill>
                  <a:schemeClr val="tx1"/>
                </a:solidFill>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Internal VA Working Papers – Not for External Communications</a:t>
            </a:r>
            <a:endParaRPr lang="en-US">
              <a:solidFill>
                <a:prstClr val="white"/>
              </a:solidFill>
              <a:latin typeface="Calibri"/>
            </a:endParaRPr>
          </a:p>
        </p:txBody>
      </p:sp>
      <p:sp>
        <p:nvSpPr>
          <p:cNvPr id="8" name="Title 1"/>
          <p:cNvSpPr>
            <a:spLocks noGrp="1"/>
          </p:cNvSpPr>
          <p:nvPr>
            <p:ph type="title"/>
          </p:nvPr>
        </p:nvSpPr>
        <p:spPr>
          <a:xfrm>
            <a:off x="990600" y="76200"/>
            <a:ext cx="7696200" cy="685800"/>
          </a:xfrm>
          <a:prstGeom prst="rect">
            <a:avLst/>
          </a:prstGeom>
        </p:spPr>
        <p:txBody>
          <a:bodyPr vert="horz" anchor="ctr" anchorCtr="0"/>
          <a:lstStyle>
            <a:lvl1pPr algn="l">
              <a:defRPr sz="2475"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4059031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85750" y="381000"/>
            <a:ext cx="8572500" cy="990600"/>
          </a:xfrm>
        </p:spPr>
        <p:txBody>
          <a:bodyPr/>
          <a:lstStyle>
            <a:lvl1pPr>
              <a:defRPr sz="2025"/>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285751" y="1371601"/>
            <a:ext cx="85725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6906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EB00AB-9E97-D313-7CB4-0EB1C2183D1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18"/>
          <a:stretch/>
        </p:blipFill>
        <p:spPr>
          <a:xfrm>
            <a:off x="0" y="0"/>
            <a:ext cx="9144000" cy="1062228"/>
          </a:xfrm>
          <a:prstGeom prst="rect">
            <a:avLst/>
          </a:prstGeom>
        </p:spPr>
      </p:pic>
      <p:pic>
        <p:nvPicPr>
          <p:cNvPr id="8" name="Picture 7">
            <a:extLst>
              <a:ext uri="{FF2B5EF4-FFF2-40B4-BE49-F238E27FC236}">
                <a16:creationId xmlns:a16="http://schemas.microsoft.com/office/drawing/2014/main" id="{EE9505D0-FB5D-23C3-2AE5-48E516B1F0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 y="5892490"/>
            <a:ext cx="9141714" cy="874558"/>
          </a:xfrm>
          <a:prstGeom prst="rect">
            <a:avLst/>
          </a:prstGeom>
        </p:spPr>
      </p:pic>
      <p:pic>
        <p:nvPicPr>
          <p:cNvPr id="10" name="Picture 9" descr="Official VA Seal | U.S. Department of Veterans Affairs | Veterans Benefits Administration">
            <a:extLst>
              <a:ext uri="{FF2B5EF4-FFF2-40B4-BE49-F238E27FC236}">
                <a16:creationId xmlns:a16="http://schemas.microsoft.com/office/drawing/2014/main" id="{52CBBC99-AA6A-7CCD-AB98-8ED05039C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6353" y="159931"/>
            <a:ext cx="2271309" cy="591330"/>
          </a:xfrm>
          <a:prstGeom prst="rect">
            <a:avLst/>
          </a:prstGeom>
        </p:spPr>
      </p:pic>
      <p:sp>
        <p:nvSpPr>
          <p:cNvPr id="3" name="Text Placeholder 2">
            <a:extLst>
              <a:ext uri="{FF2B5EF4-FFF2-40B4-BE49-F238E27FC236}">
                <a16:creationId xmlns:a16="http://schemas.microsoft.com/office/drawing/2014/main" id="{C67DD763-3D4A-021B-0145-751E2770A568}"/>
              </a:ext>
            </a:extLst>
          </p:cNvPr>
          <p:cNvSpPr>
            <a:spLocks noGrp="1"/>
          </p:cNvSpPr>
          <p:nvPr>
            <p:ph type="body" sz="quarter" idx="10" hasCustomPrompt="1"/>
          </p:nvPr>
        </p:nvSpPr>
        <p:spPr>
          <a:xfrm>
            <a:off x="397669" y="1428751"/>
            <a:ext cx="8089106" cy="947057"/>
          </a:xfrm>
        </p:spPr>
        <p:txBody>
          <a:bodyPr/>
          <a:lstStyle>
            <a:lvl1pPr marL="0" indent="0">
              <a:buNone/>
              <a:defRPr>
                <a:solidFill>
                  <a:srgbClr val="134478"/>
                </a:solidFill>
              </a:defRPr>
            </a:lvl1pPr>
          </a:lstStyle>
          <a:p>
            <a:pPr marL="0" indent="0">
              <a:buNone/>
            </a:pPr>
            <a:r>
              <a:rPr lang="en-US" sz="2100" b="1">
                <a:latin typeface="Arial" panose="020B0604020202020204" pitchFamily="34" charset="0"/>
                <a:cs typeface="Arial" panose="020B0604020202020204" pitchFamily="34" charset="0"/>
              </a:rPr>
              <a:t>Slide Headings </a:t>
            </a:r>
            <a:r>
              <a:rPr lang="en-US" sz="2100">
                <a:latin typeface="Arial" panose="020B0604020202020204" pitchFamily="34" charset="0"/>
                <a:cs typeface="Arial" panose="020B0604020202020204" pitchFamily="34" charset="0"/>
              </a:rPr>
              <a:t>(font Arial Bold size 28)</a:t>
            </a:r>
          </a:p>
          <a:p>
            <a:pPr marL="600075" lvl="1" indent="-257175">
              <a:buFont typeface="Arial" panose="020B0604020202020204" pitchFamily="34" charset="0"/>
              <a:buChar char="•"/>
            </a:pPr>
            <a:r>
              <a:rPr lang="en-US" sz="1800">
                <a:latin typeface="Arial" panose="020B0604020202020204" pitchFamily="34" charset="0"/>
                <a:cs typeface="Arial" panose="020B0604020202020204" pitchFamily="34" charset="0"/>
              </a:rPr>
              <a:t>Slide content and bullet statements are font Arial size 24</a:t>
            </a:r>
          </a:p>
        </p:txBody>
      </p:sp>
    </p:spTree>
    <p:extLst>
      <p:ext uri="{BB962C8B-B14F-4D97-AF65-F5344CB8AC3E}">
        <p14:creationId xmlns:p14="http://schemas.microsoft.com/office/powerpoint/2010/main" val="399425120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2"/>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a:t>Click to edit Slide Master Style</a:t>
            </a:r>
            <a:endParaRPr lang="en-US" sz="3600" u="sng"/>
          </a:p>
        </p:txBody>
      </p:sp>
    </p:spTree>
    <p:extLst>
      <p:ext uri="{BB962C8B-B14F-4D97-AF65-F5344CB8AC3E}">
        <p14:creationId xmlns:p14="http://schemas.microsoft.com/office/powerpoint/2010/main" val="1386592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2"/>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5" y="273143"/>
            <a:ext cx="3008313" cy="1162051"/>
          </a:xfrm>
        </p:spPr>
        <p:txBody>
          <a:bodyPr anchor="b"/>
          <a:lstStyle>
            <a:lvl1pPr algn="l">
              <a:defRPr sz="20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3200">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2000">
                <a:latin typeface="Arial" panose="020B0604020202020204" pitchFamily="34" charset="0"/>
                <a:cs typeface="Arial" panose="020B0604020202020204" pitchFamily="34" charset="0"/>
                <a:sym typeface="Arial" panose="020B0604020202020204" pitchFamily="34" charset="0"/>
              </a:defRPr>
            </a:lvl4pPr>
            <a:lvl5pPr>
              <a:defRPr sz="2000">
                <a:latin typeface="Arial" panose="020B0604020202020204" pitchFamily="34" charset="0"/>
                <a:cs typeface="Arial" panose="020B0604020202020204" pitchFamily="34" charset="0"/>
                <a:sym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400">
                <a:latin typeface="Arial" panose="020B0604020202020204" pitchFamily="34" charset="0"/>
                <a:cs typeface="Arial" panose="020B0604020202020204" pitchFamily="34" charset="0"/>
                <a:sym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779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3502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4375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2"/>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438400" y="4953002"/>
            <a:ext cx="5486400" cy="365125"/>
          </a:xfrm>
          <a:prstGeom prst="rect">
            <a:avLst/>
          </a:prstGeom>
        </p:spPr>
        <p:txBody>
          <a:bodyPr lIns="91440" tIns="45720" rIns="91440" bIns="45720"/>
          <a:lstStyle>
            <a:lvl1pPr algn="ctr">
              <a:defRPr sz="1050">
                <a:latin typeface="Arial" panose="020B0604020202020204" pitchFamily="34" charset="0"/>
                <a:cs typeface="Arial" panose="020B0604020202020204" pitchFamily="34" charset="0"/>
                <a:sym typeface="Arial" panose="020B0604020202020204" pitchFamily="34" charset="0"/>
              </a:defRPr>
            </a:lvl1pPr>
          </a:lstStyle>
          <a:p>
            <a:pPr defTabSz="457200"/>
            <a:r>
              <a:rPr lang="en-US">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2375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4112662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2"/>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pPr>
                <a:defRPr/>
              </a:pPr>
              <a:t>‹#›</a:t>
            </a:fld>
            <a:endParaRPr lang="en-US" altLang="en-US"/>
          </a:p>
        </p:txBody>
      </p:sp>
    </p:spTree>
    <p:extLst>
      <p:ext uri="{BB962C8B-B14F-4D97-AF65-F5344CB8AC3E}">
        <p14:creationId xmlns:p14="http://schemas.microsoft.com/office/powerpoint/2010/main" val="1925500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2"/>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600" b="1">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457200" y="990602"/>
            <a:ext cx="82296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base">
              <a:spcBef>
                <a:spcPct val="0"/>
              </a:spcBef>
              <a:spcAft>
                <a:spcPct val="0"/>
              </a:spcAft>
            </a:pPr>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3600"/>
              <a:t>Click to edit Slide Maser Style</a:t>
            </a:r>
            <a:endParaRPr lang="en-US" sz="3600" u="sng"/>
          </a:p>
        </p:txBody>
      </p:sp>
    </p:spTree>
    <p:extLst>
      <p:ext uri="{BB962C8B-B14F-4D97-AF65-F5344CB8AC3E}">
        <p14:creationId xmlns:p14="http://schemas.microsoft.com/office/powerpoint/2010/main" val="4126192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537695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013">
              <a:solidFill>
                <a:prstClr val="white"/>
              </a:solidFill>
            </a:endParaRPr>
          </a:p>
        </p:txBody>
      </p:sp>
      <p:sp>
        <p:nvSpPr>
          <p:cNvPr id="6" name="Title 1"/>
          <p:cNvSpPr txBox="1">
            <a:spLocks/>
          </p:cNvSpPr>
          <p:nvPr userDrawn="1"/>
        </p:nvSpPr>
        <p:spPr>
          <a:xfrm>
            <a:off x="2921341" y="4803737"/>
            <a:ext cx="5775325" cy="450535"/>
          </a:xfrm>
          <a:prstGeom prst="rect">
            <a:avLst/>
          </a:prstGeom>
          <a:ln>
            <a:solidFill>
              <a:schemeClr val="bg1"/>
            </a:solidFill>
          </a:ln>
        </p:spPr>
        <p:txBody>
          <a:bodyPr vert="horz" lIns="51435" tIns="25718" rIns="51435" bIns="2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125">
                <a:solidFill>
                  <a:srgbClr val="000000"/>
                </a:solidFill>
              </a:rPr>
              <a:t>August 30, 2017</a:t>
            </a:r>
          </a:p>
        </p:txBody>
      </p:sp>
      <p:grpSp>
        <p:nvGrpSpPr>
          <p:cNvPr id="12" name="Group 11"/>
          <p:cNvGrpSpPr/>
          <p:nvPr userDrawn="1"/>
        </p:nvGrpSpPr>
        <p:grpSpPr>
          <a:xfrm>
            <a:off x="1285686" y="1694042"/>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469" b="1" spc="-56">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3038" b="1">
                  <a:solidFill>
                    <a:srgbClr val="00B0F0"/>
                  </a:solidFill>
                  <a:latin typeface="Arial" panose="020B0604020202020204" pitchFamily="34" charset="0"/>
                  <a:cs typeface="Arial" panose="020B0604020202020204" pitchFamily="34" charset="0"/>
                </a:rPr>
                <a:t>Key Leaders </a:t>
              </a:r>
              <a:br>
                <a:rPr lang="en-US" sz="3038" b="1">
                  <a:solidFill>
                    <a:srgbClr val="00B0F0"/>
                  </a:solidFill>
                  <a:latin typeface="Arial" panose="020B0604020202020204" pitchFamily="34" charset="0"/>
                  <a:cs typeface="Arial" panose="020B0604020202020204" pitchFamily="34" charset="0"/>
                </a:rPr>
              </a:br>
              <a:r>
                <a:rPr lang="en-US" sz="3038"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57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2025"/>
              <a:t>Agenda</a:t>
            </a:r>
            <a:endParaRPr lang="en-US" sz="2025" u="sng"/>
          </a:p>
        </p:txBody>
      </p:sp>
      <p:sp>
        <p:nvSpPr>
          <p:cNvPr id="6" name="TextBox 5"/>
          <p:cNvSpPr txBox="1"/>
          <p:nvPr userDrawn="1"/>
        </p:nvSpPr>
        <p:spPr>
          <a:xfrm>
            <a:off x="331375" y="1659467"/>
            <a:ext cx="8481253" cy="207815"/>
          </a:xfrm>
          <a:prstGeom prst="rect">
            <a:avLst/>
          </a:prstGeom>
          <a:solidFill>
            <a:srgbClr val="00B0F0"/>
          </a:solidFill>
        </p:spPr>
        <p:txBody>
          <a:bodyPr wrap="square" lIns="51435" tIns="25718" rIns="51435" bIns="25718" rtlCol="0">
            <a:spAutoFit/>
          </a:bodyPr>
          <a:lstStyle/>
          <a:p>
            <a:endParaRPr lang="en-US" sz="1013">
              <a:solidFill>
                <a:srgbClr val="000000"/>
              </a:solidFill>
            </a:endParaRPr>
          </a:p>
        </p:txBody>
      </p:sp>
      <p:sp>
        <p:nvSpPr>
          <p:cNvPr id="7" name="TextBox 6"/>
          <p:cNvSpPr txBox="1"/>
          <p:nvPr userDrawn="1"/>
        </p:nvSpPr>
        <p:spPr>
          <a:xfrm>
            <a:off x="647693" y="2928151"/>
            <a:ext cx="7892223" cy="505267"/>
          </a:xfrm>
          <a:prstGeom prst="rect">
            <a:avLst/>
          </a:prstGeom>
          <a:noFill/>
        </p:spPr>
        <p:txBody>
          <a:bodyPr wrap="square" lIns="51435" tIns="25718" rIns="51435" bIns="25718" rtlCol="0" anchor="ctr">
            <a:spAutoFit/>
          </a:bodyPr>
          <a:lstStyle/>
          <a:p>
            <a:pPr marL="0" lvl="1" indent="-192881">
              <a:spcBef>
                <a:spcPts val="675"/>
              </a:spcBef>
              <a:buFont typeface="+mj-lt"/>
              <a:buAutoNum type="arabicPeriod"/>
            </a:pPr>
            <a:r>
              <a:rPr lang="en-US" sz="1125" b="1">
                <a:solidFill>
                  <a:srgbClr val="000000"/>
                </a:solidFill>
              </a:rPr>
              <a:t>Good News Story</a:t>
            </a:r>
          </a:p>
          <a:p>
            <a:pPr marL="0" lvl="1">
              <a:spcBef>
                <a:spcPts val="675"/>
              </a:spcBef>
            </a:pPr>
            <a:endParaRPr lang="en-US" sz="1125" b="1">
              <a:solidFill>
                <a:srgbClr val="000000"/>
              </a:solidFill>
            </a:endParaRPr>
          </a:p>
        </p:txBody>
      </p:sp>
    </p:spTree>
    <p:extLst>
      <p:ext uri="{BB962C8B-B14F-4D97-AF65-F5344CB8AC3E}">
        <p14:creationId xmlns:p14="http://schemas.microsoft.com/office/powerpoint/2010/main" val="2066901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2010923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6"/>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
        <p:nvSpPr>
          <p:cNvPr id="4" name="Slide Number Placeholder 3">
            <a:extLst>
              <a:ext uri="{FF2B5EF4-FFF2-40B4-BE49-F238E27FC236}">
                <a16:creationId xmlns:a16="http://schemas.microsoft.com/office/drawing/2014/main" id="{D7944B2E-DB4C-419C-874F-6FCC12DF7217}"/>
              </a:ext>
            </a:extLst>
          </p:cNvPr>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Tree>
    <p:extLst>
      <p:ext uri="{BB962C8B-B14F-4D97-AF65-F5344CB8AC3E}">
        <p14:creationId xmlns:p14="http://schemas.microsoft.com/office/powerpoint/2010/main" val="3843979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4"/>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396678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553233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spTree>
    <p:extLst>
      <p:ext uri="{BB962C8B-B14F-4D97-AF65-F5344CB8AC3E}">
        <p14:creationId xmlns:p14="http://schemas.microsoft.com/office/powerpoint/2010/main" val="2332592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5"/>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144" y="273059"/>
            <a:ext cx="5111751"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9"/>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01375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67412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8587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257175"/>
            <a:fld id="{D983F1FA-211D-3044-9E35-958DFBC26156}" type="slidenum">
              <a:rPr lang="en-US" smtClean="0">
                <a:solidFill>
                  <a:prstClr val="white"/>
                </a:solidFill>
              </a:rPr>
              <a:pPr defTabSz="257175"/>
              <a:t>‹#›</a:t>
            </a:fld>
            <a:endParaRPr lang="en-US">
              <a:solidFill>
                <a:prstClr val="white"/>
              </a:solidFill>
            </a:endParaRPr>
          </a:p>
        </p:txBody>
      </p:sp>
    </p:spTree>
    <p:extLst>
      <p:ext uri="{BB962C8B-B14F-4D97-AF65-F5344CB8AC3E}">
        <p14:creationId xmlns:p14="http://schemas.microsoft.com/office/powerpoint/2010/main" val="202786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92997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121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905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7.emf"/><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oleObject" Target="../embeddings/oleObject1.bin"/><Relationship Id="rId5" Type="http://schemas.openxmlformats.org/officeDocument/2006/relationships/slideLayout" Target="../slideLayouts/slideLayout52.xml"/><Relationship Id="rId10" Type="http://schemas.openxmlformats.org/officeDocument/2006/relationships/tags" Target="../tags/tag2.xml"/><Relationship Id="rId4" Type="http://schemas.openxmlformats.org/officeDocument/2006/relationships/slideLayout" Target="../slideLayouts/slideLayout51.xml"/><Relationship Id="rId9"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INTERNAL USE ONLY</a:t>
              </a:r>
            </a:p>
          </p:txBody>
        </p:sp>
      </p:grpSp>
    </p:spTree>
    <p:extLst>
      <p:ext uri="{BB962C8B-B14F-4D97-AF65-F5344CB8AC3E}">
        <p14:creationId xmlns:p14="http://schemas.microsoft.com/office/powerpoint/2010/main" val="307607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6523" r:id="rId5"/>
    <p:sldLayoutId id="2147483665" r:id="rId6"/>
    <p:sldLayoutId id="2147483666" r:id="rId7"/>
    <p:sldLayoutId id="2147483667" r:id="rId8"/>
    <p:sldLayoutId id="2147483668" r:id="rId9"/>
    <p:sldLayoutId id="2147483669" r:id="rId10"/>
    <p:sldLayoutId id="2147483670" r:id="rId11"/>
    <p:sldLayoutId id="214748370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17360973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1" r:id="rId3"/>
    <p:sldLayoutId id="2147483725" r:id="rId4"/>
    <p:sldLayoutId id="2147483726" r:id="rId5"/>
    <p:sldLayoutId id="2147483727" r:id="rId6"/>
    <p:sldLayoutId id="2147483728" r:id="rId7"/>
    <p:sldLayoutId id="2147483738" r:id="rId8"/>
    <p:sldLayoutId id="2147483739" r:id="rId9"/>
    <p:sldLayoutId id="2147483716" r:id="rId10"/>
    <p:sldLayoutId id="214748371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grpSp>
        <p:nvGrpSpPr>
          <p:cNvPr id="4" name="Group 3"/>
          <p:cNvGrpSpPr/>
          <p:nvPr userDrawn="1"/>
        </p:nvGrpSpPr>
        <p:grpSpPr>
          <a:xfrm>
            <a:off x="0" y="6140682"/>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grpSp>
    </p:spTree>
    <p:extLst>
      <p:ext uri="{BB962C8B-B14F-4D97-AF65-F5344CB8AC3E}">
        <p14:creationId xmlns:p14="http://schemas.microsoft.com/office/powerpoint/2010/main" val="341072843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10" r:id="rId3"/>
    <p:sldLayoutId id="2147483711" r:id="rId4"/>
    <p:sldLayoutId id="2147483712" r:id="rId5"/>
    <p:sldLayoutId id="2147483713" r:id="rId6"/>
    <p:sldLayoutId id="2147483720" r:id="rId7"/>
    <p:sldLayoutId id="2147483750" r:id="rId8"/>
    <p:sldLayoutId id="2147483722" r:id="rId9"/>
    <p:sldLayoutId id="2147483724" r:id="rId10"/>
    <p:sldLayoutId id="214748372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99910" y="6184206"/>
            <a:ext cx="2563091" cy="641708"/>
          </a:xfrm>
          <a:prstGeom prst="rect">
            <a:avLst/>
          </a:prstGeom>
        </p:spPr>
      </p:pic>
    </p:spTree>
    <p:extLst>
      <p:ext uri="{BB962C8B-B14F-4D97-AF65-F5344CB8AC3E}">
        <p14:creationId xmlns:p14="http://schemas.microsoft.com/office/powerpoint/2010/main" val="1396210824"/>
      </p:ext>
    </p:extLst>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 id="2147486536" r:id="rId12"/>
    <p:sldLayoutId id="2147486556"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10"/>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72569" y="6241885"/>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589" y="6163811"/>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1FB390-1747-40D3-92C6-1C90C2EB3779}"/>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93173624"/>
      </p:ext>
    </p:extLst>
  </p:cSld>
  <p:clrMap bg1="lt1" tx1="dk1" bg2="lt2" tx2="dk2" accent1="accent1" accent2="accent2" accent3="accent3" accent4="accent4" accent5="accent5" accent6="accent6" hlink="hlink" folHlink="folHlink"/>
  <p:sldLayoutIdLst>
    <p:sldLayoutId id="2147486538" r:id="rId1"/>
    <p:sldLayoutId id="2147486539" r:id="rId2"/>
    <p:sldLayoutId id="2147486540" r:id="rId3"/>
    <p:sldLayoutId id="2147486541" r:id="rId4"/>
    <p:sldLayoutId id="2147486542" r:id="rId5"/>
    <p:sldLayoutId id="2147486543" r:id="rId6"/>
    <p:sldLayoutId id="2147486544" r:id="rId7"/>
  </p:sldLayoutIdLst>
  <p:hf sldNum="0" hd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400236"/>
            <a:ext cx="384630" cy="365125"/>
          </a:xfrm>
          <a:prstGeom prst="rect">
            <a:avLst/>
          </a:prstGeom>
        </p:spPr>
        <p:txBody>
          <a:bodyPr vert="horz" lIns="91440" tIns="45720" rIns="91440" bIns="45720" rtlCol="0" anchor="ctr"/>
          <a:lstStyle>
            <a:lvl1pPr algn="r">
              <a:defRPr sz="675">
                <a:solidFill>
                  <a:schemeClr val="bg1"/>
                </a:solidFill>
              </a:defRPr>
            </a:lvl1pPr>
          </a:lstStyle>
          <a:p>
            <a:pPr defTabSz="257175"/>
            <a:fld id="{D983F1FA-211D-3044-9E35-958DFBC26156}" type="slidenum">
              <a:rPr lang="en-US" smtClean="0">
                <a:solidFill>
                  <a:prstClr val="white"/>
                </a:solidFill>
              </a:rPr>
              <a:pPr defTabSz="257175"/>
              <a:t>‹#›</a:t>
            </a:fld>
            <a:endParaRPr lang="en-US">
              <a:solidFill>
                <a:prstClr val="white"/>
              </a:solidFill>
            </a:endParaRPr>
          </a:p>
        </p:txBody>
      </p:sp>
      <p:grpSp>
        <p:nvGrpSpPr>
          <p:cNvPr id="4" name="Group 3"/>
          <p:cNvGrpSpPr/>
          <p:nvPr userDrawn="1"/>
        </p:nvGrpSpPr>
        <p:grpSpPr>
          <a:xfrm>
            <a:off x="0" y="6140684"/>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257175"/>
              <a:endParaRPr lang="en-US" sz="1013">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248209"/>
            </a:xfrm>
            <a:prstGeom prst="rect">
              <a:avLst/>
            </a:prstGeom>
            <a:noFill/>
          </p:spPr>
          <p:txBody>
            <a:bodyPr wrap="square" rtlCol="0">
              <a:spAutoFit/>
            </a:bodyPr>
            <a:lstStyle/>
            <a:p>
              <a:pPr algn="ctr"/>
              <a:r>
                <a:rPr lang="en-US" sz="1013" b="1">
                  <a:solidFill>
                    <a:srgbClr val="C00000"/>
                  </a:solidFill>
                </a:rPr>
                <a:t>FOR VA INTERNAL USE ONLY</a:t>
              </a:r>
            </a:p>
          </p:txBody>
        </p:sp>
      </p:grpSp>
    </p:spTree>
    <p:extLst>
      <p:ext uri="{BB962C8B-B14F-4D97-AF65-F5344CB8AC3E}">
        <p14:creationId xmlns:p14="http://schemas.microsoft.com/office/powerpoint/2010/main" val="1105765111"/>
      </p:ext>
    </p:extLst>
  </p:cSld>
  <p:clrMap bg1="lt1" tx1="dk1" bg2="lt2" tx2="dk2" accent1="accent1" accent2="accent2" accent3="accent3" accent4="accent4" accent5="accent5" accent6="accent6" hlink="hlink" folHlink="folHlink"/>
  <p:sldLayoutIdLst>
    <p:sldLayoutId id="2147486546" r:id="rId1"/>
    <p:sldLayoutId id="2147486547" r:id="rId2"/>
    <p:sldLayoutId id="2147486548" r:id="rId3"/>
    <p:sldLayoutId id="2147486549" r:id="rId4"/>
    <p:sldLayoutId id="2147486550" r:id="rId5"/>
    <p:sldLayoutId id="2147486551" r:id="rId6"/>
    <p:sldLayoutId id="2147486552" r:id="rId7"/>
    <p:sldLayoutId id="2147486553" r:id="rId8"/>
    <p:sldLayoutId id="2147486554" r:id="rId9"/>
    <p:sldLayoutId id="2147486555" r:id="rId10"/>
  </p:sldLayoutIdLst>
  <p:hf hdr="0" ftr="0" dt="0"/>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7C1CB-2CA8-FCAF-466D-FA9E71E1F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12633C05-E463-2030-9705-A4DC82DAAEAC}"/>
              </a:ext>
            </a:extLst>
          </p:cNvPr>
          <p:cNvSpPr txBox="1"/>
          <p:nvPr/>
        </p:nvSpPr>
        <p:spPr>
          <a:xfrm>
            <a:off x="1718117" y="5169542"/>
            <a:ext cx="4842939" cy="646331"/>
          </a:xfrm>
          <a:prstGeom prst="rect">
            <a:avLst/>
          </a:prstGeom>
          <a:noFill/>
        </p:spPr>
        <p:txBody>
          <a:bodyPr wrap="square" rtlCol="0">
            <a:spAutoFit/>
          </a:bodyPr>
          <a:lstStyle/>
          <a:p>
            <a:r>
              <a:rPr lang="en-US" b="1" dirty="0">
                <a:solidFill>
                  <a:schemeClr val="bg1"/>
                </a:solidFill>
                <a:latin typeface="Trade Gothic Next Rounded" panose="020F0502020204030204" pitchFamily="34" charset="0"/>
              </a:rPr>
              <a:t>Department of Veterans Affairs Update</a:t>
            </a:r>
          </a:p>
          <a:p>
            <a:r>
              <a:rPr lang="en-US" b="1" dirty="0">
                <a:solidFill>
                  <a:schemeClr val="bg1"/>
                </a:solidFill>
                <a:latin typeface="Trade Gothic Next Rounded" panose="020F0502020204030204" pitchFamily="34" charset="0"/>
              </a:rPr>
              <a:t>Kristina Messenger</a:t>
            </a:r>
          </a:p>
        </p:txBody>
      </p:sp>
      <p:pic>
        <p:nvPicPr>
          <p:cNvPr id="2" name="Picture 1" descr="Official portrait of Kristina Messenger">
            <a:extLst>
              <a:ext uri="{FF2B5EF4-FFF2-40B4-BE49-F238E27FC236}">
                <a16:creationId xmlns:a16="http://schemas.microsoft.com/office/drawing/2014/main" id="{3139894C-E878-2B82-5AC0-999FD28E04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921" y="4579188"/>
            <a:ext cx="944566" cy="1180707"/>
          </a:xfrm>
          <a:prstGeom prst="rect">
            <a:avLst/>
          </a:prstGeom>
          <a:noFill/>
          <a:ln>
            <a:noFill/>
          </a:ln>
        </p:spPr>
      </p:pic>
    </p:spTree>
    <p:extLst>
      <p:ext uri="{BB962C8B-B14F-4D97-AF65-F5344CB8AC3E}">
        <p14:creationId xmlns:p14="http://schemas.microsoft.com/office/powerpoint/2010/main" val="26112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E3BFE-01F2-47D2-A40C-FF179B98396F}"/>
              </a:ext>
            </a:extLst>
          </p:cNvPr>
          <p:cNvSpPr>
            <a:spLocks noGrp="1"/>
          </p:cNvSpPr>
          <p:nvPr>
            <p:ph type="sldNum" sz="quarter" idx="12"/>
          </p:nvPr>
        </p:nvSpPr>
        <p:spPr>
          <a:xfrm>
            <a:off x="11582405" y="8165450"/>
            <a:ext cx="512841" cy="365125"/>
          </a:xfrm>
          <a:prstGeom prst="rect">
            <a:avLst/>
          </a:prstGeom>
        </p:spPr>
        <p:txBody>
          <a:bodyPr vert="horz" lIns="68580" tIns="34290" rIns="68580" bIns="34290" rtlCol="0" anchor="ctr"/>
          <a:lstStyle>
            <a:defPPr>
              <a:defRPr lang="en-US"/>
            </a:defPPr>
            <a:lvl1pPr marL="0" algn="r" defTabSz="685800" rtl="0" eaLnBrk="1" latinLnBrk="0" hangingPunct="1">
              <a:defRPr sz="675"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D983F1FA-211D-3044-9E35-958DFBC26156}" type="slidenum">
              <a:rPr lang="en-US" smtClean="0">
                <a:solidFill>
                  <a:prstClr val="white"/>
                </a:solidFill>
              </a:rPr>
              <a:pPr>
                <a:defRPr/>
              </a:pPr>
              <a:t>10</a:t>
            </a:fld>
            <a:endParaRPr lang="en-US">
              <a:solidFill>
                <a:prstClr val="white"/>
              </a:solidFill>
            </a:endParaRPr>
          </a:p>
        </p:txBody>
      </p:sp>
      <p:sp>
        <p:nvSpPr>
          <p:cNvPr id="4" name="Title 3">
            <a:extLst>
              <a:ext uri="{FF2B5EF4-FFF2-40B4-BE49-F238E27FC236}">
                <a16:creationId xmlns:a16="http://schemas.microsoft.com/office/drawing/2014/main" id="{6014CC18-8D8C-4DDC-A437-66AFA0E9347E}"/>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CS Initiatives (</a:t>
            </a:r>
            <a:r>
              <a:rPr lang="en-US" dirty="0" err="1">
                <a:effectLst>
                  <a:outerShdw blurRad="38100" dist="38100" dir="2700000" algn="tl">
                    <a:srgbClr val="000000">
                      <a:alpha val="43137"/>
                    </a:srgbClr>
                  </a:outerShdw>
                </a:effectLst>
              </a:rPr>
              <a:t>Con’t</a:t>
            </a:r>
            <a:r>
              <a:rPr lang="en-US" dirty="0">
                <a:effectLst>
                  <a:outerShdw blurRad="38100" dist="38100" dir="2700000" algn="tl">
                    <a:srgbClr val="000000">
                      <a:alpha val="43137"/>
                    </a:srgbClr>
                  </a:outerShdw>
                </a:effectLst>
              </a:rPr>
              <a:t>)</a:t>
            </a:r>
          </a:p>
        </p:txBody>
      </p:sp>
      <p:graphicFrame>
        <p:nvGraphicFramePr>
          <p:cNvPr id="2" name="Content Placeholder 4" descr="Bulleted list of CS initiatives including Quality, Training and eSTRS to Support BDD">
            <a:extLst>
              <a:ext uri="{FF2B5EF4-FFF2-40B4-BE49-F238E27FC236}">
                <a16:creationId xmlns:a16="http://schemas.microsoft.com/office/drawing/2014/main" id="{7AB8847D-7E45-D9A0-9C78-975A1C2F736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540762788"/>
              </p:ext>
            </p:extLst>
          </p:nvPr>
        </p:nvGraphicFramePr>
        <p:xfrm>
          <a:off x="56515" y="725390"/>
          <a:ext cx="9030970" cy="404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80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F48D-B459-41BB-9100-2E880DBC99EA}"/>
              </a:ext>
            </a:extLst>
          </p:cNvPr>
          <p:cNvSpPr>
            <a:spLocks noGrp="1"/>
          </p:cNvSpPr>
          <p:nvPr>
            <p:ph type="title"/>
          </p:nvPr>
        </p:nvSpPr>
        <p:spPr/>
        <p:txBody>
          <a:bodyPr/>
          <a:lstStyle/>
          <a:p>
            <a:r>
              <a:rPr lang="en-US" sz="4000" dirty="0"/>
              <a:t>Disability Compensation Paid to Veterans</a:t>
            </a:r>
          </a:p>
        </p:txBody>
      </p:sp>
      <p:sp>
        <p:nvSpPr>
          <p:cNvPr id="4" name="Slide Number Placeholder 3">
            <a:extLst>
              <a:ext uri="{FF2B5EF4-FFF2-40B4-BE49-F238E27FC236}">
                <a16:creationId xmlns:a16="http://schemas.microsoft.com/office/drawing/2014/main" id="{B9686042-F8FE-4F57-929E-1964759B7304}"/>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90535BD1-8CD9-3F4C-A1B6-7F2FC51E798F}" type="slidenum">
              <a:rPr kumimoji="0" lang="en-US" sz="13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11</a:t>
            </a:fld>
            <a:endParaRPr kumimoji="0" lang="en-US" sz="9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E339690-CCAE-49C3-B3FD-23296DB493BC}"/>
              </a:ext>
            </a:extLst>
          </p:cNvPr>
          <p:cNvSpPr txBox="1"/>
          <p:nvPr/>
        </p:nvSpPr>
        <p:spPr>
          <a:xfrm>
            <a:off x="-1" y="823211"/>
            <a:ext cx="8822267" cy="4001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62" b="1" i="0" u="none" strike="noStrike" kern="1200" spc="0" baseline="0">
                <a:solidFill>
                  <a:srgbClr val="000000">
                    <a:lumMod val="65000"/>
                    <a:lumOff val="35000"/>
                  </a:srgbClr>
                </a:solidFill>
                <a:latin typeface="+mn-lt"/>
                <a:ea typeface="+mn-ea"/>
                <a:cs typeface="+mn-cs"/>
              </a:defRPr>
            </a:pPr>
            <a:r>
              <a:rPr lang="en-US" sz="2000" dirty="0"/>
              <a:t>Compensation Service supported $136B in payments to Veterans in FY23</a:t>
            </a:r>
          </a:p>
        </p:txBody>
      </p:sp>
      <p:sp>
        <p:nvSpPr>
          <p:cNvPr id="12" name="Slide Number Placeholder 3">
            <a:extLst>
              <a:ext uri="{FF2B5EF4-FFF2-40B4-BE49-F238E27FC236}">
                <a16:creationId xmlns:a16="http://schemas.microsoft.com/office/drawing/2014/main" id="{A7F7B956-B03D-44F6-8739-36B8FA03296C}"/>
              </a:ext>
            </a:extLst>
          </p:cNvPr>
          <p:cNvSpPr txBox="1">
            <a:spLocks/>
          </p:cNvSpPr>
          <p:nvPr/>
        </p:nvSpPr>
        <p:spPr>
          <a:xfrm>
            <a:off x="8691770" y="5544462"/>
            <a:ext cx="295074" cy="456287"/>
          </a:xfrm>
          <a:prstGeom prst="rect">
            <a:avLst/>
          </a:prstGeom>
        </p:spPr>
        <p:txBody>
          <a:bodyPr vert="horz" lIns="68580" tIns="34290" rIns="68580" bIns="3429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90535BD1-8CD9-3F4C-A1B6-7F2FC51E798F}" type="slidenum">
              <a:rPr kumimoji="0" lang="en-US" sz="975"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11</a:t>
            </a:fld>
            <a:endParaRPr kumimoji="0" lang="en-US" sz="9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995AF703-EE56-4E73-BB2D-086A2B792CF9}"/>
              </a:ext>
            </a:extLst>
          </p:cNvPr>
          <p:cNvGraphicFramePr/>
          <p:nvPr/>
        </p:nvGraphicFramePr>
        <p:xfrm>
          <a:off x="750861" y="1421828"/>
          <a:ext cx="8071406" cy="3632772"/>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13">
            <a:extLst>
              <a:ext uri="{FF2B5EF4-FFF2-40B4-BE49-F238E27FC236}">
                <a16:creationId xmlns:a16="http://schemas.microsoft.com/office/drawing/2014/main" id="{E781AF24-862C-4E77-8E95-73E27D44189A}"/>
              </a:ext>
            </a:extLst>
          </p:cNvPr>
          <p:cNvSpPr/>
          <p:nvPr/>
        </p:nvSpPr>
        <p:spPr>
          <a:xfrm>
            <a:off x="2081893" y="1536908"/>
            <a:ext cx="5783640" cy="1381862"/>
          </a:xfrm>
          <a:custGeom>
            <a:avLst/>
            <a:gdLst>
              <a:gd name="connsiteX0" fmla="*/ 0 w 7620000"/>
              <a:gd name="connsiteY0" fmla="*/ 1117600 h 1117600"/>
              <a:gd name="connsiteX1" fmla="*/ 0 w 7620000"/>
              <a:gd name="connsiteY1" fmla="*/ 0 h 1117600"/>
              <a:gd name="connsiteX2" fmla="*/ 135467 w 7620000"/>
              <a:gd name="connsiteY2" fmla="*/ 0 h 1117600"/>
              <a:gd name="connsiteX3" fmla="*/ 7620000 w 7620000"/>
              <a:gd name="connsiteY3" fmla="*/ 0 h 1117600"/>
              <a:gd name="connsiteX4" fmla="*/ 7620000 w 7620000"/>
              <a:gd name="connsiteY4" fmla="*/ 237067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117600">
                <a:moveTo>
                  <a:pt x="0" y="1117600"/>
                </a:moveTo>
                <a:lnTo>
                  <a:pt x="0" y="0"/>
                </a:lnTo>
                <a:lnTo>
                  <a:pt x="135467" y="0"/>
                </a:lnTo>
                <a:lnTo>
                  <a:pt x="7620000" y="0"/>
                </a:lnTo>
                <a:lnTo>
                  <a:pt x="7620000" y="237067"/>
                </a:lnTo>
              </a:path>
            </a:pathLst>
          </a:custGeom>
          <a:noFill/>
          <a:ln w="41275">
            <a:solidFill>
              <a:srgbClr val="2E854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173D86F1-FFBB-44FB-B3DE-6EE043B2D301}"/>
              </a:ext>
            </a:extLst>
          </p:cNvPr>
          <p:cNvSpPr/>
          <p:nvPr/>
        </p:nvSpPr>
        <p:spPr>
          <a:xfrm>
            <a:off x="4085714" y="1763973"/>
            <a:ext cx="1401700" cy="248690"/>
          </a:xfrm>
          <a:prstGeom prst="roundRect">
            <a:avLst>
              <a:gd name="adj" fmla="val 0"/>
            </a:avLst>
          </a:prstGeom>
          <a:solidFill>
            <a:srgbClr val="2E8540"/>
          </a:solidFill>
          <a:ln>
            <a:noFill/>
          </a:ln>
        </p:spPr>
        <p:style>
          <a:lnRef idx="1">
            <a:schemeClr val="accent1"/>
          </a:lnRef>
          <a:fillRef idx="3">
            <a:schemeClr val="accent1"/>
          </a:fillRef>
          <a:effectRef idx="2">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panose="020F0502020204030204"/>
                <a:ea typeface="+mn-ea"/>
                <a:cs typeface="+mn-cs"/>
              </a:rPr>
              <a:t>88% Growth</a:t>
            </a:r>
          </a:p>
        </p:txBody>
      </p:sp>
      <p:sp>
        <p:nvSpPr>
          <p:cNvPr id="16" name="TextBox 15">
            <a:extLst>
              <a:ext uri="{FF2B5EF4-FFF2-40B4-BE49-F238E27FC236}">
                <a16:creationId xmlns:a16="http://schemas.microsoft.com/office/drawing/2014/main" id="{83C9A47D-3727-4F4F-86D4-C42737D190EA}"/>
              </a:ext>
            </a:extLst>
          </p:cNvPr>
          <p:cNvSpPr txBox="1"/>
          <p:nvPr/>
        </p:nvSpPr>
        <p:spPr>
          <a:xfrm rot="16200000">
            <a:off x="-416011" y="3084325"/>
            <a:ext cx="2012951"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Billions</a:t>
            </a:r>
          </a:p>
        </p:txBody>
      </p:sp>
    </p:spTree>
    <p:extLst>
      <p:ext uri="{BB962C8B-B14F-4D97-AF65-F5344CB8AC3E}">
        <p14:creationId xmlns:p14="http://schemas.microsoft.com/office/powerpoint/2010/main" val="389915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92C35-E7F7-8738-A3FD-76188E174B0F}"/>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a:solidFill>
                <a:prstClr val="white"/>
              </a:solidFill>
            </a:endParaRPr>
          </a:p>
        </p:txBody>
      </p:sp>
      <p:sp>
        <p:nvSpPr>
          <p:cNvPr id="4" name="Title 3">
            <a:extLst>
              <a:ext uri="{FF2B5EF4-FFF2-40B4-BE49-F238E27FC236}">
                <a16:creationId xmlns:a16="http://schemas.microsoft.com/office/drawing/2014/main" id="{C37F0C6E-0928-4345-E6F6-8FE4D4A45264}"/>
              </a:ext>
            </a:extLst>
          </p:cNvPr>
          <p:cNvSpPr>
            <a:spLocks noGrp="1"/>
          </p:cNvSpPr>
          <p:nvPr>
            <p:ph type="title"/>
          </p:nvPr>
        </p:nvSpPr>
        <p:spPr/>
        <p:txBody>
          <a:bodyPr>
            <a:normAutofit/>
          </a:bodyPr>
          <a:lstStyle/>
          <a:p>
            <a:r>
              <a:rPr lang="en-US" sz="4000" dirty="0">
                <a:ea typeface="Calibri"/>
                <a:cs typeface="Calibri"/>
              </a:rPr>
              <a:t>Quality Assurance Program Reviews</a:t>
            </a:r>
            <a:endParaRPr lang="en-US" sz="4000" dirty="0"/>
          </a:p>
        </p:txBody>
      </p:sp>
      <p:sp>
        <p:nvSpPr>
          <p:cNvPr id="7" name="TextBox 6">
            <a:extLst>
              <a:ext uri="{FF2B5EF4-FFF2-40B4-BE49-F238E27FC236}">
                <a16:creationId xmlns:a16="http://schemas.microsoft.com/office/drawing/2014/main" id="{178A4AD3-05A1-99E9-0F53-F7E304BEA1EF}"/>
              </a:ext>
            </a:extLst>
          </p:cNvPr>
          <p:cNvSpPr txBox="1"/>
          <p:nvPr/>
        </p:nvSpPr>
        <p:spPr>
          <a:xfrm>
            <a:off x="842481" y="1993187"/>
            <a:ext cx="1952090" cy="2301411"/>
          </a:xfrm>
          <a:prstGeom prst="rect">
            <a:avLst/>
          </a:prstGeom>
          <a:noFill/>
        </p:spPr>
        <p:txBody>
          <a:bodyPr wrap="square" rtlCol="0">
            <a:spAutoFit/>
          </a:bodyPr>
          <a:lstStyle/>
          <a:p>
            <a:pPr marL="0" marR="0">
              <a:spcBef>
                <a:spcPts val="0"/>
              </a:spcBef>
              <a:spcAft>
                <a:spcPts val="0"/>
              </a:spcAft>
            </a:pPr>
            <a:r>
              <a:rPr lang="en-US" sz="1800" b="1">
                <a:effectLst/>
                <a:latin typeface="Calibri" panose="020F0502020204030204" pitchFamily="34" charset="0"/>
                <a:ea typeface="Calibri" panose="020F0502020204030204" pitchFamily="34" charset="0"/>
              </a:rPr>
              <a:t>STAR: 6,844</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IQRs: 390, 551</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SFRs: 1,078</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IPRs: 15,227</a:t>
            </a:r>
            <a:endParaRPr lang="en-US" sz="1800">
              <a:effectLst/>
              <a:latin typeface="Calibri" panose="020F0502020204030204" pitchFamily="34" charset="0"/>
              <a:ea typeface="Calibri" panose="020F0502020204030204" pitchFamily="34" charset="0"/>
            </a:endParaRPr>
          </a:p>
          <a:p>
            <a:endParaRPr lang="en-US"/>
          </a:p>
        </p:txBody>
      </p:sp>
      <p:pic>
        <p:nvPicPr>
          <p:cNvPr id="16" name="Picture 15">
            <a:extLst>
              <a:ext uri="{FF2B5EF4-FFF2-40B4-BE49-F238E27FC236}">
                <a16:creationId xmlns:a16="http://schemas.microsoft.com/office/drawing/2014/main" id="{983EEEBA-5D05-7E9C-B115-D7BDA885888C}"/>
              </a:ext>
            </a:extLst>
          </p:cNvPr>
          <p:cNvPicPr>
            <a:picLocks noChangeAspect="1"/>
          </p:cNvPicPr>
          <p:nvPr/>
        </p:nvPicPr>
        <p:blipFill>
          <a:blip r:embed="rId3"/>
          <a:stretch>
            <a:fillRect/>
          </a:stretch>
        </p:blipFill>
        <p:spPr>
          <a:xfrm>
            <a:off x="749300" y="686528"/>
            <a:ext cx="7760502" cy="3621819"/>
          </a:xfrm>
          <a:prstGeom prst="rect">
            <a:avLst/>
          </a:prstGeom>
        </p:spPr>
      </p:pic>
      <p:grpSp>
        <p:nvGrpSpPr>
          <p:cNvPr id="9" name="Group 8">
            <a:extLst>
              <a:ext uri="{FF2B5EF4-FFF2-40B4-BE49-F238E27FC236}">
                <a16:creationId xmlns:a16="http://schemas.microsoft.com/office/drawing/2014/main" id="{38583019-2872-E9C4-55E8-C8AC44C14748}"/>
              </a:ext>
            </a:extLst>
          </p:cNvPr>
          <p:cNvGrpSpPr/>
          <p:nvPr/>
        </p:nvGrpSpPr>
        <p:grpSpPr>
          <a:xfrm>
            <a:off x="0" y="4294598"/>
            <a:ext cx="9144000" cy="1813146"/>
            <a:chOff x="235192" y="4264682"/>
            <a:chExt cx="8673616" cy="1813146"/>
          </a:xfrm>
        </p:grpSpPr>
        <p:sp>
          <p:nvSpPr>
            <p:cNvPr id="8" name="Rectangle 7">
              <a:extLst>
                <a:ext uri="{FF2B5EF4-FFF2-40B4-BE49-F238E27FC236}">
                  <a16:creationId xmlns:a16="http://schemas.microsoft.com/office/drawing/2014/main" id="{82931BE5-07BA-B9D2-11D3-FD09DF5B7553}"/>
                </a:ext>
              </a:extLst>
            </p:cNvPr>
            <p:cNvSpPr/>
            <p:nvPr/>
          </p:nvSpPr>
          <p:spPr>
            <a:xfrm>
              <a:off x="235192" y="4292181"/>
              <a:ext cx="8673616" cy="1785647"/>
            </a:xfrm>
            <a:prstGeom prst="rect">
              <a:avLst/>
            </a:prstGeom>
            <a:solidFill>
              <a:schemeClr val="accent6">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89FE69-3743-8EF8-853A-DDCF715B8061}"/>
                </a:ext>
              </a:extLst>
            </p:cNvPr>
            <p:cNvSpPr txBox="1"/>
            <p:nvPr/>
          </p:nvSpPr>
          <p:spPr>
            <a:xfrm>
              <a:off x="252679" y="4264682"/>
              <a:ext cx="4120739" cy="1661993"/>
            </a:xfrm>
            <a:prstGeom prst="rect">
              <a:avLst/>
            </a:prstGeom>
            <a:noFill/>
          </p:spPr>
          <p:txBody>
            <a:bodyPr wrap="square">
              <a:spAutoFit/>
            </a:bodyPr>
            <a:lstStyle/>
            <a:p>
              <a:pPr>
                <a:spcAft>
                  <a:spcPts val="300"/>
                </a:spcAft>
              </a:pPr>
              <a:r>
                <a:rPr lang="en-US" sz="2000" b="1" dirty="0">
                  <a:latin typeface="+mj-lt"/>
                </a:rPr>
                <a:t>Top critical error descriptors in FY24</a:t>
              </a:r>
            </a:p>
            <a:p>
              <a:pPr marL="285750" marR="0" indent="-174625">
                <a:spcAft>
                  <a:spcPts val="300"/>
                </a:spcAft>
                <a:buFont typeface="Arial" panose="020B0604020202020204" pitchFamily="34" charset="0"/>
                <a:buChar char="•"/>
              </a:pPr>
              <a:r>
                <a:rPr lang="en-US" dirty="0">
                  <a:latin typeface="+mj-lt"/>
                  <a:ea typeface="Calibri" panose="020F0502020204030204" pitchFamily="34" charset="0"/>
                </a:rPr>
                <a:t>Insufficient VA exam/medical opinion </a:t>
              </a:r>
            </a:p>
            <a:p>
              <a:pPr marL="285750" marR="0" indent="-174625">
                <a:spcAft>
                  <a:spcPts val="300"/>
                </a:spcAft>
                <a:buFont typeface="Arial" panose="020B0604020202020204" pitchFamily="34" charset="0"/>
                <a:buChar char="•"/>
              </a:pPr>
              <a:r>
                <a:rPr lang="en-US" sz="1800" dirty="0">
                  <a:effectLst/>
                  <a:latin typeface="+mj-lt"/>
                  <a:ea typeface="Calibri" panose="020F0502020204030204" pitchFamily="34" charset="0"/>
                </a:rPr>
                <a:t>VA medical opinion was needed</a:t>
              </a:r>
            </a:p>
            <a:p>
              <a:pPr marL="285750" marR="0" indent="-174625">
                <a:spcAft>
                  <a:spcPts val="300"/>
                </a:spcAft>
                <a:buFont typeface="Arial" panose="020B0604020202020204" pitchFamily="34" charset="0"/>
                <a:buChar char="•"/>
              </a:pPr>
              <a:r>
                <a:rPr lang="en-US" dirty="0">
                  <a:latin typeface="+mj-lt"/>
                  <a:ea typeface="Calibri" panose="020F0502020204030204" pitchFamily="34" charset="0"/>
                </a:rPr>
                <a:t>Under-evaluation (general)</a:t>
              </a:r>
            </a:p>
            <a:p>
              <a:pPr marL="285750" marR="0" indent="-174625">
                <a:spcAft>
                  <a:spcPts val="300"/>
                </a:spcAft>
                <a:buFont typeface="Arial" panose="020B0604020202020204" pitchFamily="34" charset="0"/>
                <a:buChar char="•"/>
              </a:pPr>
              <a:r>
                <a:rPr lang="en-US" sz="1800" dirty="0">
                  <a:effectLst/>
                  <a:latin typeface="+mj-lt"/>
                  <a:ea typeface="Calibri" panose="020F0502020204030204" pitchFamily="34" charset="0"/>
                </a:rPr>
                <a:t>Liberalizing legislation misapplied</a:t>
              </a:r>
            </a:p>
          </p:txBody>
        </p:sp>
        <p:pic>
          <p:nvPicPr>
            <p:cNvPr id="6" name="Picture 5">
              <a:extLst>
                <a:ext uri="{FF2B5EF4-FFF2-40B4-BE49-F238E27FC236}">
                  <a16:creationId xmlns:a16="http://schemas.microsoft.com/office/drawing/2014/main" id="{C8047DDF-960B-757C-1DB1-6D72721EE12A}"/>
                </a:ext>
              </a:extLst>
            </p:cNvPr>
            <p:cNvPicPr>
              <a:picLocks noChangeAspect="1"/>
            </p:cNvPicPr>
            <p:nvPr/>
          </p:nvPicPr>
          <p:blipFill>
            <a:blip r:embed="rId4"/>
            <a:stretch>
              <a:fillRect/>
            </a:stretch>
          </p:blipFill>
          <p:spPr>
            <a:xfrm>
              <a:off x="4659903" y="4627418"/>
              <a:ext cx="4219212" cy="1414516"/>
            </a:xfrm>
            <a:prstGeom prst="rect">
              <a:avLst/>
            </a:prstGeom>
          </p:spPr>
        </p:pic>
        <p:sp>
          <p:nvSpPr>
            <p:cNvPr id="2" name="TextBox 1">
              <a:extLst>
                <a:ext uri="{FF2B5EF4-FFF2-40B4-BE49-F238E27FC236}">
                  <a16:creationId xmlns:a16="http://schemas.microsoft.com/office/drawing/2014/main" id="{873D4AA3-D294-4BC8-D93C-C44137300457}"/>
                </a:ext>
              </a:extLst>
            </p:cNvPr>
            <p:cNvSpPr txBox="1"/>
            <p:nvPr/>
          </p:nvSpPr>
          <p:spPr>
            <a:xfrm>
              <a:off x="4566061" y="4292181"/>
              <a:ext cx="4120739" cy="400110"/>
            </a:xfrm>
            <a:prstGeom prst="rect">
              <a:avLst/>
            </a:prstGeom>
            <a:noFill/>
          </p:spPr>
          <p:txBody>
            <a:bodyPr wrap="square">
              <a:spAutoFit/>
            </a:bodyPr>
            <a:lstStyle/>
            <a:p>
              <a:pPr>
                <a:spcAft>
                  <a:spcPts val="300"/>
                </a:spcAft>
              </a:pPr>
              <a:r>
                <a:rPr lang="en-US" sz="2000" b="1" dirty="0">
                  <a:effectLst/>
                  <a:latin typeface="+mj-lt"/>
                  <a:ea typeface="Calibri" panose="020F0502020204030204" pitchFamily="34" charset="0"/>
                </a:rPr>
                <a:t>Leve</a:t>
              </a:r>
              <a:r>
                <a:rPr lang="en-US" sz="2000" b="1" dirty="0">
                  <a:latin typeface="+mj-lt"/>
                  <a:ea typeface="Calibri" panose="020F0502020204030204" pitchFamily="34" charset="0"/>
                </a:rPr>
                <a:t>l of Experience</a:t>
              </a:r>
              <a:endParaRPr lang="en-US" sz="1800" b="1" dirty="0">
                <a:effectLst/>
                <a:latin typeface="+mj-lt"/>
                <a:ea typeface="Calibri" panose="020F0502020204030204" pitchFamily="34" charset="0"/>
              </a:endParaRPr>
            </a:p>
          </p:txBody>
        </p:sp>
      </p:grpSp>
    </p:spTree>
    <p:extLst>
      <p:ext uri="{BB962C8B-B14F-4D97-AF65-F5344CB8AC3E}">
        <p14:creationId xmlns:p14="http://schemas.microsoft.com/office/powerpoint/2010/main" val="87490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6E1D5B-BC8F-4A49-BC6B-280F80C05189}"/>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a:solidFill>
                <a:prstClr val="white"/>
              </a:solidFill>
            </a:endParaRPr>
          </a:p>
        </p:txBody>
      </p:sp>
      <p:sp>
        <p:nvSpPr>
          <p:cNvPr id="4" name="Title 3">
            <a:extLst>
              <a:ext uri="{FF2B5EF4-FFF2-40B4-BE49-F238E27FC236}">
                <a16:creationId xmlns:a16="http://schemas.microsoft.com/office/drawing/2014/main" id="{F01D6B6E-508C-41F8-9527-3C16F030945E}"/>
              </a:ext>
            </a:extLst>
          </p:cNvPr>
          <p:cNvSpPr>
            <a:spLocks noGrp="1"/>
          </p:cNvSpPr>
          <p:nvPr>
            <p:ph type="title"/>
          </p:nvPr>
        </p:nvSpPr>
        <p:spPr>
          <a:xfrm>
            <a:off x="-140677" y="-76200"/>
            <a:ext cx="9284677" cy="731520"/>
          </a:xfrm>
        </p:spPr>
        <p:txBody>
          <a:bodyPr>
            <a:normAutofit/>
          </a:bodyPr>
          <a:lstStyle/>
          <a:p>
            <a:r>
              <a:rPr lang="en-US" sz="4000" dirty="0">
                <a:ea typeface="+mj-lt"/>
                <a:cs typeface="+mj-lt"/>
              </a:rPr>
              <a:t>Training Program Overview</a:t>
            </a:r>
            <a:endParaRPr lang="en-US" sz="4000" dirty="0"/>
          </a:p>
        </p:txBody>
      </p:sp>
      <p:sp>
        <p:nvSpPr>
          <p:cNvPr id="8" name="Content Placeholder 7">
            <a:extLst>
              <a:ext uri="{FF2B5EF4-FFF2-40B4-BE49-F238E27FC236}">
                <a16:creationId xmlns:a16="http://schemas.microsoft.com/office/drawing/2014/main" id="{8440113E-8A52-4D6D-BC20-9EDEAFA04C8D}"/>
              </a:ext>
            </a:extLst>
          </p:cNvPr>
          <p:cNvSpPr>
            <a:spLocks noGrp="1"/>
          </p:cNvSpPr>
          <p:nvPr>
            <p:ph idx="1"/>
          </p:nvPr>
        </p:nvSpPr>
        <p:spPr>
          <a:xfrm>
            <a:off x="67377" y="984661"/>
            <a:ext cx="9144000" cy="1498356"/>
          </a:xfrm>
        </p:spPr>
        <p:txBody>
          <a:bodyPr vert="horz" lIns="91440" tIns="45720" rIns="91440" bIns="45720" rtlCol="0" anchor="t">
            <a:noAutofit/>
          </a:bodyPr>
          <a:lstStyle/>
          <a:p>
            <a:pPr marL="403225" indent="-285750">
              <a:spcBef>
                <a:spcPts val="600"/>
              </a:spcBef>
            </a:pPr>
            <a:r>
              <a:rPr lang="en-US" sz="2800" dirty="0">
                <a:solidFill>
                  <a:schemeClr val="tx1">
                    <a:lumMod val="95000"/>
                    <a:lumOff val="5000"/>
                  </a:schemeClr>
                </a:solidFill>
                <a:ea typeface="+mn-lt"/>
                <a:cs typeface="+mn-lt"/>
              </a:rPr>
              <a:t>Warrior Training Advancement Course (WARTAC) </a:t>
            </a:r>
          </a:p>
          <a:p>
            <a:pPr marL="403225" indent="-285750">
              <a:spcBef>
                <a:spcPts val="600"/>
              </a:spcBef>
            </a:pPr>
            <a:r>
              <a:rPr lang="en-US" sz="2800" dirty="0">
                <a:solidFill>
                  <a:schemeClr val="tx1">
                    <a:lumMod val="95000"/>
                    <a:lumOff val="5000"/>
                  </a:schemeClr>
                </a:solidFill>
                <a:ea typeface="+mn-lt"/>
                <a:cs typeface="+mn-lt"/>
              </a:rPr>
              <a:t>Competency Based Training System (CBTS) </a:t>
            </a:r>
          </a:p>
          <a:p>
            <a:pPr marL="403225" indent="-285750">
              <a:spcBef>
                <a:spcPts val="600"/>
              </a:spcBef>
            </a:pPr>
            <a:r>
              <a:rPr lang="en-US" sz="2800" dirty="0">
                <a:solidFill>
                  <a:schemeClr val="tx1">
                    <a:lumMod val="95000"/>
                    <a:lumOff val="5000"/>
                  </a:schemeClr>
                </a:solidFill>
                <a:ea typeface="+mn-lt"/>
                <a:cs typeface="+mn-lt"/>
              </a:rPr>
              <a:t>Virtual and In-Person Progression (VIP)</a:t>
            </a:r>
          </a:p>
          <a:p>
            <a:pPr marL="403225" indent="-285750">
              <a:spcBef>
                <a:spcPts val="600"/>
              </a:spcBef>
            </a:pPr>
            <a:r>
              <a:rPr lang="en-US" sz="2800" dirty="0">
                <a:solidFill>
                  <a:schemeClr val="tx1">
                    <a:lumMod val="95000"/>
                    <a:lumOff val="5000"/>
                  </a:schemeClr>
                </a:solidFill>
                <a:ea typeface="+mn-lt"/>
                <a:cs typeface="+mn-lt"/>
              </a:rPr>
              <a:t>Training Modernization</a:t>
            </a:r>
          </a:p>
          <a:p>
            <a:pPr marL="117475" indent="0">
              <a:spcBef>
                <a:spcPts val="600"/>
              </a:spcBef>
              <a:buNone/>
            </a:pPr>
            <a:endParaRPr lang="en-US" sz="2800" dirty="0">
              <a:solidFill>
                <a:schemeClr val="tx1">
                  <a:lumMod val="95000"/>
                  <a:lumOff val="5000"/>
                </a:schemeClr>
              </a:solidFill>
              <a:ea typeface="+mn-lt"/>
              <a:cs typeface="+mn-lt"/>
            </a:endParaRPr>
          </a:p>
          <a:p>
            <a:pPr marL="113030" indent="0">
              <a:buNone/>
            </a:pPr>
            <a:endParaRPr lang="en-US" sz="2800"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indent="-229870">
              <a:buNone/>
            </a:pPr>
            <a:endParaRPr lang="en-US" sz="2800" b="1" dirty="0">
              <a:solidFill>
                <a:schemeClr val="tx1">
                  <a:lumMod val="95000"/>
                  <a:lumOff val="5000"/>
                </a:schemeClr>
              </a:solidFill>
              <a:ea typeface="+mn-lt"/>
              <a:cs typeface="+mn-lt"/>
            </a:endParaRPr>
          </a:p>
          <a:p>
            <a:pPr marL="0" indent="0">
              <a:buNone/>
            </a:pPr>
            <a:endParaRPr lang="en-US" sz="2800" dirty="0">
              <a:cs typeface="Calibri"/>
            </a:endParaRPr>
          </a:p>
        </p:txBody>
      </p:sp>
    </p:spTree>
    <p:extLst>
      <p:ext uri="{BB962C8B-B14F-4D97-AF65-F5344CB8AC3E}">
        <p14:creationId xmlns:p14="http://schemas.microsoft.com/office/powerpoint/2010/main" val="234119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2E1AD-6ABE-8028-8B80-F649B618F04D}"/>
              </a:ext>
            </a:extLst>
          </p:cNvPr>
          <p:cNvSpPr>
            <a:spLocks noGrp="1"/>
          </p:cNvSpPr>
          <p:nvPr>
            <p:ph idx="1"/>
          </p:nvPr>
        </p:nvSpPr>
        <p:spPr>
          <a:xfrm>
            <a:off x="0" y="708660"/>
            <a:ext cx="9071430" cy="5450402"/>
          </a:xfrm>
        </p:spPr>
        <p:txBody>
          <a:bodyPr>
            <a:noAutofit/>
          </a:bodyPr>
          <a:lstStyle/>
          <a:p>
            <a:pPr>
              <a:spcBef>
                <a:spcPts val="0"/>
              </a:spcBef>
              <a:spcAft>
                <a:spcPts val="600"/>
              </a:spcAft>
              <a:buFont typeface="Arial" panose="020B0604020202020204" pitchFamily="34" charset="0"/>
              <a:buChar char="•"/>
            </a:pPr>
            <a:r>
              <a:rPr lang="en-US" sz="1600" dirty="0">
                <a:ea typeface="Arial" panose="020B0604020202020204" pitchFamily="34" charset="0"/>
                <a:cs typeface="Times New Roman" panose="02020603050405020304" pitchFamily="18" charset="0"/>
              </a:rPr>
              <a:t>Encourage Veterans and beneficiaries to be mindful of protecting themselves against identify theft and fraud. Remind them to safeguard their information and immediately report suspicion of personal information being compromised.</a:t>
            </a:r>
            <a:endParaRPr lang="en-US" sz="1600" dirty="0">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1600" dirty="0">
                <a:solidFill>
                  <a:srgbClr val="333333"/>
                </a:solidFill>
                <a:ea typeface="Arial" panose="020B0604020202020204" pitchFamily="34" charset="0"/>
                <a:cs typeface="Times New Roman" panose="02020603050405020304" pitchFamily="18" charset="0"/>
              </a:rPr>
              <a:t>Manage the Veteran’s expectations.</a:t>
            </a:r>
            <a:endParaRPr lang="en-US" sz="1600" dirty="0">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1600" dirty="0">
                <a:solidFill>
                  <a:srgbClr val="333333"/>
                </a:solidFill>
                <a:ea typeface="Arial" panose="020B0604020202020204" pitchFamily="34" charset="0"/>
              </a:rPr>
              <a:t>Do not rush the process to preserve an effective date. Utilize the Intent to File (ITF).</a:t>
            </a:r>
          </a:p>
          <a:p>
            <a:pPr>
              <a:spcBef>
                <a:spcPts val="0"/>
              </a:spcBef>
              <a:spcAft>
                <a:spcPts val="600"/>
              </a:spcAft>
              <a:buFont typeface="Arial" panose="020B0604020202020204" pitchFamily="34" charset="0"/>
              <a:buChar char="•"/>
            </a:pPr>
            <a:r>
              <a:rPr lang="en-US" sz="1600" dirty="0">
                <a:solidFill>
                  <a:srgbClr val="333333"/>
                </a:solidFill>
                <a:ea typeface="Arial" panose="020B0604020202020204" pitchFamily="34" charset="0"/>
                <a:cs typeface="Times New Roman" panose="02020603050405020304" pitchFamily="18" charset="0"/>
              </a:rPr>
              <a:t>Encourage claimants to read the correspondence in its entirety and respond to correspondence (i.e.., letters, examination notifications)</a:t>
            </a:r>
            <a:endParaRPr lang="en-US" sz="1600" dirty="0">
              <a:ea typeface="Calibri" panose="020F0502020204030204" pitchFamily="34" charset="0"/>
              <a:cs typeface="Times New Roman" panose="02020603050405020304" pitchFamily="18" charset="0"/>
            </a:endParaRPr>
          </a:p>
          <a:p>
            <a:pPr marR="0" lvl="0">
              <a:spcBef>
                <a:spcPts val="0"/>
              </a:spcBef>
              <a:spcAft>
                <a:spcPts val="600"/>
              </a:spcAft>
              <a:buFont typeface="Arial" panose="020B0604020202020204" pitchFamily="34" charset="0"/>
              <a:buChar char="•"/>
            </a:pPr>
            <a:r>
              <a:rPr lang="en-US" sz="1600" dirty="0">
                <a:solidFill>
                  <a:srgbClr val="000000"/>
                </a:solidFill>
                <a:effectLst/>
                <a:ea typeface="Arial" panose="020B0604020202020204" pitchFamily="34" charset="0"/>
                <a:cs typeface="Times New Roman" panose="02020603050405020304" pitchFamily="18" charset="0"/>
              </a:rPr>
              <a:t>VA only recognizes compensation, pension, survivors, and related claims if they are submitted on the required standard forms. </a:t>
            </a:r>
            <a:r>
              <a:rPr lang="en-US" sz="1600" dirty="0">
                <a:effectLst/>
                <a:ea typeface="Calibri" panose="020F0502020204030204" pitchFamily="34" charset="0"/>
                <a:cs typeface="Times New Roman" panose="02020603050405020304" pitchFamily="18" charset="0"/>
              </a:rPr>
              <a:t> </a:t>
            </a:r>
            <a:r>
              <a:rPr lang="en-US" sz="1600" dirty="0">
                <a:effectLst/>
                <a:ea typeface="Arial" panose="020B0604020202020204" pitchFamily="34" charset="0"/>
                <a:cs typeface="Times New Roman" panose="02020603050405020304" pitchFamily="18" charset="0"/>
              </a:rPr>
              <a:t>Additionally, t</a:t>
            </a:r>
            <a:r>
              <a:rPr lang="en-US" sz="1600" dirty="0">
                <a:solidFill>
                  <a:srgbClr val="000000"/>
                </a:solidFill>
                <a:effectLst/>
                <a:ea typeface="Arial" panose="020B0604020202020204" pitchFamily="34" charset="0"/>
                <a:cs typeface="Times New Roman" panose="02020603050405020304" pitchFamily="18" charset="0"/>
              </a:rPr>
              <a:t>he application must be signed by the claimant or other legally authorized individual on the application.</a:t>
            </a:r>
            <a:endParaRPr lang="en-US" sz="1600" dirty="0">
              <a:effectLst/>
              <a:ea typeface="Calibri" panose="020F0502020204030204" pitchFamily="34" charset="0"/>
              <a:cs typeface="Times New Roman" panose="02020603050405020304" pitchFamily="18" charset="0"/>
            </a:endParaRPr>
          </a:p>
          <a:p>
            <a:pPr marR="0" lvl="0">
              <a:spcBef>
                <a:spcPts val="0"/>
              </a:spcBef>
              <a:spcAft>
                <a:spcPts val="600"/>
              </a:spcAft>
              <a:buFont typeface="Arial" panose="020B0604020202020204" pitchFamily="34" charset="0"/>
              <a:buChar char="•"/>
            </a:pPr>
            <a:r>
              <a:rPr lang="en-US" sz="1600" dirty="0">
                <a:effectLst/>
                <a:ea typeface="Arial" panose="020B0604020202020204" pitchFamily="34" charset="0"/>
                <a:cs typeface="Times New Roman" panose="02020603050405020304" pitchFamily="18" charset="0"/>
              </a:rPr>
              <a:t>When a Veteran disagrees with a previous decision, they may file a supplemental claim. A supplemental claim must be filed on a VA Form 20-0995 and must identify or include potentially new evidence.</a:t>
            </a:r>
            <a:endParaRPr lang="en-US" sz="1600" dirty="0">
              <a:effectLst/>
              <a:ea typeface="Calibri" panose="020F0502020204030204" pitchFamily="34" charset="0"/>
              <a:cs typeface="Times New Roman" panose="02020603050405020304" pitchFamily="18" charset="0"/>
            </a:endParaRPr>
          </a:p>
          <a:p>
            <a:pPr marR="0" lvl="0">
              <a:spcBef>
                <a:spcPts val="0"/>
              </a:spcBef>
              <a:spcAft>
                <a:spcPts val="600"/>
              </a:spcAft>
              <a:buFont typeface="Arial" panose="020B0604020202020204" pitchFamily="34" charset="0"/>
              <a:buChar char="•"/>
            </a:pPr>
            <a:r>
              <a:rPr lang="en-US" sz="1600" dirty="0">
                <a:solidFill>
                  <a:srgbClr val="333333"/>
                </a:solidFill>
                <a:effectLst/>
                <a:ea typeface="Arial" panose="020B0604020202020204" pitchFamily="34" charset="0"/>
                <a:cs typeface="Times New Roman" panose="02020603050405020304" pitchFamily="18" charset="0"/>
              </a:rPr>
              <a:t>When submitting an original claim, be sure to include a voided personal check or deposit slip to avoid any delays in payment. </a:t>
            </a:r>
            <a:endParaRPr lang="en-US" sz="1600" dirty="0">
              <a:effectLst/>
              <a:ea typeface="Calibri" panose="020F0502020204030204" pitchFamily="34" charset="0"/>
              <a:cs typeface="Times New Roman" panose="02020603050405020304" pitchFamily="18" charset="0"/>
            </a:endParaRPr>
          </a:p>
          <a:p>
            <a:pPr marR="0" lvl="0">
              <a:spcBef>
                <a:spcPts val="0"/>
              </a:spcBef>
              <a:buFont typeface="Arial" panose="020B0604020202020204" pitchFamily="34" charset="0"/>
              <a:buChar char="•"/>
            </a:pPr>
            <a:r>
              <a:rPr lang="en-US" sz="1600" dirty="0">
                <a:solidFill>
                  <a:srgbClr val="333333"/>
                </a:solidFill>
                <a:effectLst/>
                <a:ea typeface="Arial" panose="020B0604020202020204" pitchFamily="34" charset="0"/>
                <a:cs typeface="Times New Roman" panose="02020603050405020304" pitchFamily="18" charset="0"/>
              </a:rPr>
              <a:t>Assist in resolving issues that delay claim development:</a:t>
            </a:r>
            <a:endParaRPr lang="en-US" sz="1600" dirty="0">
              <a:solidFill>
                <a:srgbClr val="333333"/>
              </a:solidFill>
              <a:ea typeface="Arial" panose="020B0604020202020204" pitchFamily="34" charset="0"/>
              <a:cs typeface="Times New Roman" panose="02020603050405020304" pitchFamily="18" charset="0"/>
            </a:endParaRPr>
          </a:p>
          <a:p>
            <a:pPr lvl="1">
              <a:spcBef>
                <a:spcPts val="0"/>
              </a:spcBef>
              <a:buFont typeface="Arial" panose="020B0604020202020204" pitchFamily="34" charset="0"/>
              <a:buChar char="•"/>
            </a:pPr>
            <a:r>
              <a:rPr lang="en-US" sz="1400" dirty="0">
                <a:solidFill>
                  <a:srgbClr val="000000"/>
                </a:solidFill>
                <a:cs typeface="Times New Roman" panose="02020603050405020304" pitchFamily="18" charset="0"/>
              </a:rPr>
              <a:t>Ensure the application is complete</a:t>
            </a:r>
          </a:p>
          <a:p>
            <a:pPr lvl="1">
              <a:spcBef>
                <a:spcPts val="0"/>
              </a:spcBef>
              <a:buFont typeface="Arial" panose="020B0604020202020204" pitchFamily="34" charset="0"/>
              <a:buChar char="•"/>
            </a:pPr>
            <a:r>
              <a:rPr lang="en-US" sz="1400" dirty="0">
                <a:solidFill>
                  <a:srgbClr val="000000"/>
                </a:solidFill>
                <a:cs typeface="Times New Roman" panose="02020603050405020304" pitchFamily="18" charset="0"/>
              </a:rPr>
              <a:t>Help claimant clarify claimed issues (if the VSO/NSO doesn't understand the condition, claims processors likely won't either)</a:t>
            </a:r>
          </a:p>
          <a:p>
            <a:pPr marR="0" lvl="0">
              <a:lnSpc>
                <a:spcPct val="110000"/>
              </a:lnSpc>
              <a:spcBef>
                <a:spcPts val="0"/>
              </a:spcBef>
              <a:buFont typeface="Arial" panose="020B0604020202020204" pitchFamily="34" charset="0"/>
              <a:buChar char="•"/>
            </a:pPr>
            <a:endParaRPr lang="en-US" sz="1600" dirty="0">
              <a:solidFill>
                <a:srgbClr val="000000"/>
              </a:solidFill>
              <a:effectLst/>
              <a:ea typeface="Calibri" panose="020F0502020204030204" pitchFamily="34" charset="0"/>
              <a:cs typeface="Times New Roman" panose="02020603050405020304" pitchFamily="18" charset="0"/>
            </a:endParaRPr>
          </a:p>
          <a:p>
            <a:endParaRPr lang="en-US" sz="1600" dirty="0"/>
          </a:p>
        </p:txBody>
      </p:sp>
      <p:sp>
        <p:nvSpPr>
          <p:cNvPr id="3" name="Slide Number Placeholder 2">
            <a:extLst>
              <a:ext uri="{FF2B5EF4-FFF2-40B4-BE49-F238E27FC236}">
                <a16:creationId xmlns:a16="http://schemas.microsoft.com/office/drawing/2014/main" id="{CE179BAF-84E3-48F8-61E7-BF0C513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ABAB83C3-AC71-DBC4-C2B1-085728080A6F}"/>
              </a:ext>
            </a:extLst>
          </p:cNvPr>
          <p:cNvSpPr>
            <a:spLocks noGrp="1"/>
          </p:cNvSpPr>
          <p:nvPr>
            <p:ph type="title"/>
          </p:nvPr>
        </p:nvSpPr>
        <p:spPr/>
        <p:txBody>
          <a:bodyPr>
            <a:normAutofit fontScale="90000"/>
          </a:bodyPr>
          <a:lstStyle/>
          <a:p>
            <a:r>
              <a:rPr lang="en-US" dirty="0"/>
              <a:t>Good To Know</a:t>
            </a:r>
          </a:p>
        </p:txBody>
      </p:sp>
    </p:spTree>
    <p:extLst>
      <p:ext uri="{BB962C8B-B14F-4D97-AF65-F5344CB8AC3E}">
        <p14:creationId xmlns:p14="http://schemas.microsoft.com/office/powerpoint/2010/main" val="78643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2E1AD-6ABE-8028-8B80-F649B618F04D}"/>
              </a:ext>
            </a:extLst>
          </p:cNvPr>
          <p:cNvSpPr>
            <a:spLocks noGrp="1"/>
          </p:cNvSpPr>
          <p:nvPr>
            <p:ph idx="1"/>
          </p:nvPr>
        </p:nvSpPr>
        <p:spPr>
          <a:xfrm>
            <a:off x="0" y="655319"/>
            <a:ext cx="9022080" cy="5475973"/>
          </a:xfrm>
        </p:spPr>
        <p:txBody>
          <a:bodyPr>
            <a:noAutofit/>
          </a:bodyPr>
          <a:lstStyle/>
          <a:p>
            <a:pPr>
              <a:spcBef>
                <a:spcPts val="0"/>
              </a:spcBef>
              <a:spcAft>
                <a:spcPts val="600"/>
              </a:spcAft>
              <a:buFont typeface="Arial" panose="020B0604020202020204" pitchFamily="34" charset="0"/>
              <a:buChar char="•"/>
            </a:pPr>
            <a:r>
              <a:rPr lang="en-US" sz="1600" dirty="0">
                <a:solidFill>
                  <a:srgbClr val="000000"/>
                </a:solidFill>
                <a:ea typeface="Calibri" panose="020F0502020204030204" pitchFamily="34" charset="0"/>
                <a:cs typeface="Times New Roman" panose="02020603050405020304" pitchFamily="18" charset="0"/>
              </a:rPr>
              <a:t>A claim is not substantially complete if a Veteran alleges exposure to environmental or military occupational hazards during service but does not claim service connection for a specific disability. </a:t>
            </a:r>
            <a:r>
              <a:rPr lang="en-US" sz="1600" dirty="0">
                <a:solidFill>
                  <a:srgbClr val="000000"/>
                </a:solidFill>
                <a:cs typeface="Times New Roman" panose="02020603050405020304" pitchFamily="18" charset="0"/>
              </a:rPr>
              <a:t>Exposure and MST in and of itself are not disabilities. When filing a claim, be sure to claim the disability associated with the exposure. For example: "PTSD - due to MST“. This will ensure proper routing to trained personnel.</a:t>
            </a:r>
          </a:p>
          <a:p>
            <a:pPr marR="0" lvl="0">
              <a:spcBef>
                <a:spcPts val="0"/>
              </a:spcBef>
              <a:spcAft>
                <a:spcPts val="600"/>
              </a:spcAft>
              <a:buFont typeface="Arial" panose="020B0604020202020204" pitchFamily="34" charset="0"/>
              <a:buChar char="•"/>
            </a:pPr>
            <a:r>
              <a:rPr lang="en-US" sz="1600" dirty="0">
                <a:solidFill>
                  <a:srgbClr val="000000"/>
                </a:solidFill>
                <a:effectLst/>
                <a:ea typeface="Calibri" panose="020F0502020204030204" pitchFamily="34" charset="0"/>
                <a:cs typeface="Times New Roman" panose="02020603050405020304" pitchFamily="18" charset="0"/>
              </a:rPr>
              <a:t>When a Veteran claims a disability for a non-presumptive condition, the Claims Processor is required to review the file to determine if the Veteran participated in a Toxic Exposure Risk Activity (TERA). When determined that a Veteran participated in a TERA, an exam/medical opinion is ordered to determine if a nexus exists. These procedures apply even when the Veteran does not claim a condition as due to toxic exposure. All non-presumptive claims follow TERA procedures except conditions based on physical trauma, mental disorders, conditions determined to have no positive association with herbicide exposure (when herbicide is the only TERA) and claims for disabilities that manifested during military service or with an etiology not associated with toxic exposure.</a:t>
            </a:r>
            <a:endParaRPr lang="en-US" sz="1600" dirty="0">
              <a:effectLst/>
              <a:ea typeface="Calibri" panose="020F050202020403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r>
              <a:rPr lang="en-US" sz="1600" dirty="0">
                <a:effectLst/>
                <a:ea typeface="Arial" panose="020B0604020202020204" pitchFamily="34" charset="0"/>
                <a:cs typeface="Times New Roman" panose="02020603050405020304" pitchFamily="18" charset="0"/>
              </a:rPr>
              <a:t>Encourage Veterans to note any potential toxic exposure.  Things change over the years and what is not considered a toxic exposure today may become one in the future as science evolves.</a:t>
            </a:r>
          </a:p>
          <a:p>
            <a:pPr rtl="0">
              <a:buFont typeface="Arial" panose="020B0604020202020204" pitchFamily="34" charset="0"/>
              <a:buChar char="•"/>
            </a:pPr>
            <a:r>
              <a:rPr lang="en-US" sz="1600" dirty="0">
                <a:solidFill>
                  <a:srgbClr val="000000"/>
                </a:solidFill>
                <a:cs typeface="Times New Roman" panose="02020603050405020304" pitchFamily="18" charset="0"/>
              </a:rPr>
              <a:t>Character of Discharge (COD): Regulations have been liberalized and Veterans should be encouraged to reapply.  </a:t>
            </a:r>
          </a:p>
          <a:p>
            <a:pPr lvl="1">
              <a:buFont typeface="Arial" panose="020B0604020202020204" pitchFamily="34" charset="0"/>
              <a:buChar char="•"/>
            </a:pPr>
            <a:r>
              <a:rPr lang="en-US" sz="1400" dirty="0">
                <a:solidFill>
                  <a:srgbClr val="000000"/>
                </a:solidFill>
                <a:cs typeface="Times New Roman" panose="02020603050405020304" pitchFamily="18" charset="0"/>
              </a:rPr>
              <a:t>VA has added compelling circumstances to the regulatory bars of willful and persistent misconduct and moral turpitude and the statutory bar of absent without leave for more than 180 days.  </a:t>
            </a:r>
          </a:p>
          <a:p>
            <a:pPr lvl="1">
              <a:buFont typeface="Arial" panose="020B0604020202020204" pitchFamily="34" charset="0"/>
              <a:buChar char="•"/>
            </a:pPr>
            <a:r>
              <a:rPr lang="en-US" sz="1400" dirty="0">
                <a:solidFill>
                  <a:srgbClr val="000000"/>
                </a:solidFill>
                <a:cs typeface="Times New Roman" panose="02020603050405020304" pitchFamily="18" charset="0"/>
              </a:rPr>
              <a:t>VA has also removed the bar for aggravated homosexual acts.  </a:t>
            </a:r>
          </a:p>
          <a:p>
            <a:pPr lvl="1">
              <a:buFont typeface="Arial" panose="020B0604020202020204" pitchFamily="34" charset="0"/>
              <a:buChar char="•"/>
            </a:pPr>
            <a:r>
              <a:rPr lang="en-US" sz="1400" dirty="0">
                <a:solidFill>
                  <a:srgbClr val="000000"/>
                </a:solidFill>
                <a:cs typeface="Times New Roman" panose="02020603050405020304" pitchFamily="18" charset="0"/>
              </a:rPr>
              <a:t>Anyone who was previously denied eligibility for those are encouraged to reapply.  </a:t>
            </a:r>
          </a:p>
          <a:p>
            <a:pPr>
              <a:spcBef>
                <a:spcPts val="0"/>
              </a:spcBef>
              <a:spcAft>
                <a:spcPts val="600"/>
              </a:spcAft>
              <a:buFont typeface="Arial" panose="020B0604020202020204" pitchFamily="34" charset="0"/>
              <a:buChar char="•"/>
            </a:pPr>
            <a:endParaRPr lang="en-US" sz="1400" dirty="0">
              <a:effectLst/>
              <a:ea typeface="Calibri" panose="020F0502020204030204" pitchFamily="34" charset="0"/>
              <a:cs typeface="Times New Roman" panose="02020603050405020304" pitchFamily="18" charset="0"/>
            </a:endParaRPr>
          </a:p>
          <a:p>
            <a:pPr marR="0" lvl="0">
              <a:lnSpc>
                <a:spcPct val="110000"/>
              </a:lnSpc>
              <a:spcBef>
                <a:spcPts val="0"/>
              </a:spcBef>
              <a:buFont typeface="Arial" panose="020B0604020202020204" pitchFamily="34" charset="0"/>
              <a:buChar char="•"/>
            </a:pPr>
            <a:endParaRPr lang="en-US" sz="1600" dirty="0">
              <a:effectLst/>
              <a:ea typeface="Calibri" panose="020F0502020204030204" pitchFamily="34" charset="0"/>
              <a:cs typeface="Times New Roman" panose="02020603050405020304" pitchFamily="18" charset="0"/>
            </a:endParaRPr>
          </a:p>
          <a:p>
            <a:pPr marR="0" lvl="0">
              <a:lnSpc>
                <a:spcPct val="110000"/>
              </a:lnSpc>
              <a:spcBef>
                <a:spcPts val="0"/>
              </a:spcBef>
              <a:buFont typeface="Arial" panose="020B0604020202020204" pitchFamily="34" charset="0"/>
              <a:buChar char="•"/>
            </a:pPr>
            <a:endParaRPr lang="en-US" sz="1600" dirty="0">
              <a:solidFill>
                <a:srgbClr val="000000"/>
              </a:solidFill>
              <a:effectLst/>
              <a:ea typeface="Calibri" panose="020F0502020204030204" pitchFamily="34" charset="0"/>
              <a:cs typeface="Times New Roman" panose="02020603050405020304" pitchFamily="18" charset="0"/>
            </a:endParaRPr>
          </a:p>
          <a:p>
            <a:endParaRPr lang="en-US" sz="1600" dirty="0"/>
          </a:p>
        </p:txBody>
      </p:sp>
      <p:sp>
        <p:nvSpPr>
          <p:cNvPr id="3" name="Slide Number Placeholder 2">
            <a:extLst>
              <a:ext uri="{FF2B5EF4-FFF2-40B4-BE49-F238E27FC236}">
                <a16:creationId xmlns:a16="http://schemas.microsoft.com/office/drawing/2014/main" id="{CE179BAF-84E3-48F8-61E7-BF0C513D4AB0}"/>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a:solidFill>
                <a:prstClr val="white"/>
              </a:solidFill>
            </a:endParaRPr>
          </a:p>
        </p:txBody>
      </p:sp>
      <p:sp>
        <p:nvSpPr>
          <p:cNvPr id="4" name="Title 3">
            <a:extLst>
              <a:ext uri="{FF2B5EF4-FFF2-40B4-BE49-F238E27FC236}">
                <a16:creationId xmlns:a16="http://schemas.microsoft.com/office/drawing/2014/main" id="{ABAB83C3-AC71-DBC4-C2B1-085728080A6F}"/>
              </a:ext>
            </a:extLst>
          </p:cNvPr>
          <p:cNvSpPr>
            <a:spLocks noGrp="1"/>
          </p:cNvSpPr>
          <p:nvPr>
            <p:ph type="title"/>
          </p:nvPr>
        </p:nvSpPr>
        <p:spPr/>
        <p:txBody>
          <a:bodyPr>
            <a:normAutofit fontScale="90000"/>
          </a:bodyPr>
          <a:lstStyle/>
          <a:p>
            <a:r>
              <a:rPr lang="en-US" dirty="0"/>
              <a:t>Good To Know </a:t>
            </a: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Con’t</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05908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2E1AD-6ABE-8028-8B80-F649B618F04D}"/>
              </a:ext>
            </a:extLst>
          </p:cNvPr>
          <p:cNvSpPr>
            <a:spLocks noGrp="1"/>
          </p:cNvSpPr>
          <p:nvPr>
            <p:ph idx="1"/>
          </p:nvPr>
        </p:nvSpPr>
        <p:spPr>
          <a:xfrm>
            <a:off x="0" y="708660"/>
            <a:ext cx="9022080" cy="4525963"/>
          </a:xfrm>
        </p:spPr>
        <p:txBody>
          <a:bodyPr>
            <a:normAutofit/>
          </a:bodyPr>
          <a:lstStyle/>
          <a:p>
            <a:pPr marR="0" lvl="0">
              <a:lnSpc>
                <a:spcPct val="110000"/>
              </a:lnSpc>
              <a:spcBef>
                <a:spcPts val="0"/>
              </a:spcBef>
              <a:buFont typeface="Arial" panose="020B0604020202020204" pitchFamily="34" charset="0"/>
              <a:buChar char="•"/>
            </a:pPr>
            <a:r>
              <a:rPr lang="en-US" sz="1600" dirty="0">
                <a:solidFill>
                  <a:srgbClr val="000000"/>
                </a:solidFill>
                <a:effectLst/>
                <a:ea typeface="Calibri" panose="020F0502020204030204" pitchFamily="34" charset="0"/>
                <a:cs typeface="Times New Roman" panose="02020603050405020304" pitchFamily="18" charset="0"/>
              </a:rPr>
              <a:t>Section 15D of the 21-526 lists exposures the Veteran can claim. One check box is “SHAD (Shipboard Hazard and Defense). SHAD refers to a specific DoD chemical and biological weapons testing program conducted between 1962 and 1974. This box should not be checked to claim general hazards experienced while serving on a ship.</a:t>
            </a:r>
          </a:p>
          <a:p>
            <a:pPr marR="0" lvl="0">
              <a:lnSpc>
                <a:spcPct val="110000"/>
              </a:lnSpc>
              <a:spcBef>
                <a:spcPts val="0"/>
              </a:spcBef>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E179BAF-84E3-48F8-61E7-BF0C513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ABAB83C3-AC71-DBC4-C2B1-085728080A6F}"/>
              </a:ext>
            </a:extLst>
          </p:cNvPr>
          <p:cNvSpPr>
            <a:spLocks noGrp="1"/>
          </p:cNvSpPr>
          <p:nvPr>
            <p:ph type="title"/>
          </p:nvPr>
        </p:nvSpPr>
        <p:spPr/>
        <p:txBody>
          <a:bodyPr>
            <a:normAutofit fontScale="90000"/>
          </a:bodyPr>
          <a:lstStyle/>
          <a:p>
            <a:r>
              <a:rPr lang="en-US" dirty="0"/>
              <a:t>Good To Know </a:t>
            </a: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Con’t</a:t>
            </a:r>
            <a:r>
              <a:rPr lang="en-US" dirty="0">
                <a:effectLst>
                  <a:outerShdw blurRad="38100" dist="38100" dir="2700000" algn="tl">
                    <a:srgbClr val="000000">
                      <a:alpha val="43137"/>
                    </a:srgbClr>
                  </a:outerShdw>
                </a:effectLst>
              </a:rPr>
              <a:t>)</a:t>
            </a:r>
            <a:endParaRPr lang="en-US" dirty="0"/>
          </a:p>
        </p:txBody>
      </p:sp>
      <p:pic>
        <p:nvPicPr>
          <p:cNvPr id="5" name="Picture 4">
            <a:extLst>
              <a:ext uri="{FF2B5EF4-FFF2-40B4-BE49-F238E27FC236}">
                <a16:creationId xmlns:a16="http://schemas.microsoft.com/office/drawing/2014/main" id="{8199A324-EE16-391F-A2D1-AFF186A18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8" y="2086118"/>
            <a:ext cx="8832803" cy="1561783"/>
          </a:xfrm>
          <a:prstGeom prst="rect">
            <a:avLst/>
          </a:prstGeom>
        </p:spPr>
      </p:pic>
    </p:spTree>
    <p:extLst>
      <p:ext uri="{BB962C8B-B14F-4D97-AF65-F5344CB8AC3E}">
        <p14:creationId xmlns:p14="http://schemas.microsoft.com/office/powerpoint/2010/main" val="237000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EE831-BB87-41A6-B077-FF0A652C5E82}"/>
              </a:ext>
            </a:extLst>
          </p:cNvPr>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17</a:t>
            </a:fld>
            <a:endParaRPr lang="en-US">
              <a:solidFill>
                <a:prstClr val="white"/>
              </a:solidFill>
            </a:endParaRPr>
          </a:p>
        </p:txBody>
      </p:sp>
      <p:sp>
        <p:nvSpPr>
          <p:cNvPr id="3" name="Title 2">
            <a:extLst>
              <a:ext uri="{FF2B5EF4-FFF2-40B4-BE49-F238E27FC236}">
                <a16:creationId xmlns:a16="http://schemas.microsoft.com/office/drawing/2014/main" id="{C5F567DB-5AE3-4318-8A21-69F154D455DB}"/>
              </a:ext>
            </a:extLst>
          </p:cNvPr>
          <p:cNvSpPr>
            <a:spLocks noGrp="1"/>
          </p:cNvSpPr>
          <p:nvPr>
            <p:ph type="title"/>
          </p:nvPr>
        </p:nvSpPr>
        <p:spPr/>
        <p:txBody>
          <a:bodyPr>
            <a:normAutofit fontScale="90000"/>
          </a:bodyPr>
          <a:lstStyle/>
          <a:p>
            <a:r>
              <a:rPr lang="en-US" dirty="0">
                <a:cs typeface="Calibri"/>
              </a:rPr>
              <a:t>Compensation Service VBA Partners</a:t>
            </a:r>
          </a:p>
        </p:txBody>
      </p:sp>
      <p:graphicFrame>
        <p:nvGraphicFramePr>
          <p:cNvPr id="8" name="Table 7">
            <a:extLst>
              <a:ext uri="{FF2B5EF4-FFF2-40B4-BE49-F238E27FC236}">
                <a16:creationId xmlns:a16="http://schemas.microsoft.com/office/drawing/2014/main" id="{B4638441-C029-4A67-A70C-AC06176A48E6}"/>
              </a:ext>
            </a:extLst>
          </p:cNvPr>
          <p:cNvGraphicFramePr>
            <a:graphicFrameLocks noGrp="1"/>
          </p:cNvGraphicFramePr>
          <p:nvPr>
            <p:extLst>
              <p:ext uri="{D42A27DB-BD31-4B8C-83A1-F6EECF244321}">
                <p14:modId xmlns:p14="http://schemas.microsoft.com/office/powerpoint/2010/main" val="3533452224"/>
              </p:ext>
            </p:extLst>
          </p:nvPr>
        </p:nvGraphicFramePr>
        <p:xfrm>
          <a:off x="104775" y="693420"/>
          <a:ext cx="8928556" cy="5437360"/>
        </p:xfrm>
        <a:graphic>
          <a:graphicData uri="http://schemas.openxmlformats.org/drawingml/2006/table">
            <a:tbl>
              <a:tblPr firstRow="1" bandRow="1">
                <a:tableStyleId>{72833802-FEF1-4C79-8D5D-14CF1EAF98D9}</a:tableStyleId>
              </a:tblPr>
              <a:tblGrid>
                <a:gridCol w="1195789">
                  <a:extLst>
                    <a:ext uri="{9D8B030D-6E8A-4147-A177-3AD203B41FA5}">
                      <a16:colId xmlns:a16="http://schemas.microsoft.com/office/drawing/2014/main" val="1452969410"/>
                    </a:ext>
                  </a:extLst>
                </a:gridCol>
                <a:gridCol w="5102032">
                  <a:extLst>
                    <a:ext uri="{9D8B030D-6E8A-4147-A177-3AD203B41FA5}">
                      <a16:colId xmlns:a16="http://schemas.microsoft.com/office/drawing/2014/main" val="2680097789"/>
                    </a:ext>
                  </a:extLst>
                </a:gridCol>
                <a:gridCol w="2630735">
                  <a:extLst>
                    <a:ext uri="{9D8B030D-6E8A-4147-A177-3AD203B41FA5}">
                      <a16:colId xmlns:a16="http://schemas.microsoft.com/office/drawing/2014/main" val="2807740748"/>
                    </a:ext>
                  </a:extLst>
                </a:gridCol>
              </a:tblGrid>
              <a:tr h="276899">
                <a:tc gridSpan="2">
                  <a:txBody>
                    <a:bodyPr/>
                    <a:lstStyle/>
                    <a:p>
                      <a:pPr marL="0" marR="0" indent="0" algn="l" rtl="0" eaLnBrk="1" fontAlgn="auto" latinLnBrk="0" hangingPunct="1">
                        <a:spcBef>
                          <a:spcPts val="0"/>
                        </a:spcBef>
                        <a:spcAft>
                          <a:spcPts val="0"/>
                        </a:spcAft>
                      </a:pPr>
                      <a:r>
                        <a:rPr lang="en-US" sz="1000" kern="1200" dirty="0">
                          <a:solidFill>
                            <a:schemeClr val="tx1"/>
                          </a:solidFill>
                          <a:effectLst/>
                        </a:rPr>
                        <a:t>Office of Field Operations – Deputy Under Secretary: Willie Clark</a:t>
                      </a:r>
                      <a:endParaRPr lang="en-US" sz="1000" dirty="0">
                        <a:solidFill>
                          <a:schemeClr val="tx1"/>
                        </a:solidFill>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dirty="0">
                        <a:solidFill>
                          <a:schemeClr val="tx1"/>
                        </a:solidFill>
                        <a:effectLst/>
                      </a:endParaRPr>
                    </a:p>
                  </a:txBody>
                  <a:tcPr marL="0" marR="0" marT="0" marB="0" anchor="ctr"/>
                </a:tc>
                <a:extLst>
                  <a:ext uri="{0D108BD9-81ED-4DB2-BD59-A6C34878D82A}">
                    <a16:rowId xmlns:a16="http://schemas.microsoft.com/office/drawing/2014/main" val="3770022293"/>
                  </a:ext>
                </a:extLst>
              </a:tr>
              <a:tr h="474684">
                <a:tc gridSpan="2">
                  <a:txBody>
                    <a:bodyPr/>
                    <a:lstStyle/>
                    <a:p>
                      <a:pPr marL="0" marR="0" indent="0" algn="l" rtl="0" eaLnBrk="1" fontAlgn="auto" latinLnBrk="0" hangingPunct="1">
                        <a:spcBef>
                          <a:spcPts val="0"/>
                        </a:spcBef>
                        <a:spcAft>
                          <a:spcPts val="0"/>
                        </a:spcAft>
                      </a:pPr>
                      <a:r>
                        <a:rPr lang="en-US" sz="1000" kern="1200" dirty="0">
                          <a:effectLst/>
                        </a:rPr>
                        <a:t>Responsibilities:             Oversight of regional office field operations</a:t>
                      </a:r>
                      <a:endParaRPr lang="en-US" sz="1000" dirty="0">
                        <a:effectLst/>
                      </a:endParaRPr>
                    </a:p>
                    <a:p>
                      <a:pPr marL="1143000" marR="0" indent="0" algn="l" rtl="0" eaLnBrk="1" fontAlgn="auto" latinLnBrk="0" hangingPunct="1">
                        <a:spcBef>
                          <a:spcPts val="0"/>
                        </a:spcBef>
                        <a:spcAft>
                          <a:spcPts val="0"/>
                        </a:spcAft>
                      </a:pPr>
                      <a:r>
                        <a:rPr lang="en-US" sz="1000" kern="1200" dirty="0">
                          <a:effectLst/>
                        </a:rPr>
                        <a:t>  Tracking of disability claims inventory and workload projections</a:t>
                      </a:r>
                      <a:endParaRPr lang="en-US" sz="1000" dirty="0">
                        <a:effectLst/>
                      </a:endParaRPr>
                    </a:p>
                    <a:p>
                      <a:pPr marL="1143000" marR="0" indent="0" algn="l" rtl="0" eaLnBrk="1" fontAlgn="auto" latinLnBrk="0" hangingPunct="1">
                        <a:spcBef>
                          <a:spcPts val="0"/>
                        </a:spcBef>
                        <a:spcAft>
                          <a:spcPts val="0"/>
                        </a:spcAft>
                      </a:pPr>
                      <a:r>
                        <a:rPr lang="en-US" sz="1000" kern="1200" dirty="0">
                          <a:effectLst/>
                        </a:rPr>
                        <a:t>  Information Veteran specific disability claims</a:t>
                      </a:r>
                      <a:endParaRPr lang="en-US" sz="1000"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dirty="0">
                        <a:effectLst/>
                      </a:endParaRPr>
                    </a:p>
                  </a:txBody>
                  <a:tcPr marL="0" marR="0" marT="0" marB="0" anchor="ctr"/>
                </a:tc>
                <a:extLst>
                  <a:ext uri="{0D108BD9-81ED-4DB2-BD59-A6C34878D82A}">
                    <a16:rowId xmlns:a16="http://schemas.microsoft.com/office/drawing/2014/main" val="3839076076"/>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Medical Disability Examination Program Office - Executive Director: Jeffrey London</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3119389917"/>
                  </a:ext>
                </a:extLst>
              </a:tr>
              <a:tr h="176277">
                <a:tc gridSpan="2">
                  <a:txBody>
                    <a:bodyPr/>
                    <a:lstStyle/>
                    <a:p>
                      <a:pPr marL="0" marR="0" indent="0" algn="l" rtl="0" eaLnBrk="1" fontAlgn="auto" latinLnBrk="0" hangingPunct="1">
                        <a:spcBef>
                          <a:spcPts val="0"/>
                        </a:spcBef>
                        <a:spcAft>
                          <a:spcPts val="0"/>
                        </a:spcAft>
                      </a:pPr>
                      <a:r>
                        <a:rPr lang="en-US" sz="1000" kern="1200" dirty="0">
                          <a:effectLst/>
                        </a:rPr>
                        <a:t>Responsibilities:             Oversight of disability examination vendors and contracts</a:t>
                      </a:r>
                      <a:endParaRPr lang="en-US" sz="1000"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r>
                        <a:rPr lang="en-US" sz="1000" kern="1200" dirty="0">
                          <a:effectLst/>
                        </a:rPr>
                        <a:t>Email: VAVBAWAS/CO/21MDE </a:t>
                      </a:r>
                      <a:endParaRPr lang="en-US" sz="1000" dirty="0">
                        <a:effectLst/>
                      </a:endParaRPr>
                    </a:p>
                  </a:txBody>
                  <a:tcPr marL="0" marR="0" marT="0" marB="0" anchor="ctr"/>
                </a:tc>
                <a:extLst>
                  <a:ext uri="{0D108BD9-81ED-4DB2-BD59-A6C34878D82A}">
                    <a16:rowId xmlns:a16="http://schemas.microsoft.com/office/drawing/2014/main" val="2025717453"/>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Office of Financial Management (OFM)- Executive Director: </a:t>
                      </a:r>
                      <a:r>
                        <a:rPr lang="en-US" sz="1000" b="1" kern="1200" dirty="0" err="1">
                          <a:effectLst/>
                        </a:rPr>
                        <a:t>Lesheeco</a:t>
                      </a:r>
                      <a:r>
                        <a:rPr lang="en-US" sz="1000" b="1" kern="1200" dirty="0">
                          <a:effectLst/>
                        </a:rPr>
                        <a:t> Graham</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2306638825"/>
                  </a:ext>
                </a:extLst>
              </a:tr>
              <a:tr h="474684">
                <a:tc>
                  <a:txBody>
                    <a:bodyPr/>
                    <a:lstStyle/>
                    <a:p>
                      <a:pPr marL="0" algn="l" rtl="0" eaLnBrk="1" latinLnBrk="0" hangingPunct="1">
                        <a:spcBef>
                          <a:spcPts val="0"/>
                        </a:spcBef>
                        <a:spcAft>
                          <a:spcPts val="0"/>
                        </a:spcAft>
                      </a:pPr>
                      <a:r>
                        <a:rPr lang="en-US" sz="1000" kern="1200" dirty="0">
                          <a:effectLst/>
                        </a:rPr>
                        <a:t>Responsibilities:</a:t>
                      </a:r>
                      <a:endParaRPr lang="en-US" sz="1000" dirty="0">
                        <a:effectLst/>
                      </a:endParaRPr>
                    </a:p>
                  </a:txBody>
                  <a:tcPr marL="0" marR="0" marT="0" marB="0" anchor="ctr"/>
                </a:tc>
                <a:tc>
                  <a:txBody>
                    <a:bodyPr/>
                    <a:lstStyle/>
                    <a:p>
                      <a:pPr marL="0" algn="l" rtl="0" eaLnBrk="1" latinLnBrk="0" hangingPunct="1">
                        <a:spcBef>
                          <a:spcPts val="0"/>
                        </a:spcBef>
                        <a:spcAft>
                          <a:spcPts val="0"/>
                        </a:spcAft>
                      </a:pPr>
                      <a:r>
                        <a:rPr lang="en-US" sz="1000" kern="1200" dirty="0">
                          <a:effectLst/>
                        </a:rPr>
                        <a:t>Budget preparation/execution</a:t>
                      </a:r>
                      <a:endParaRPr lang="en-US" sz="1000" dirty="0">
                        <a:effectLst/>
                      </a:endParaRPr>
                    </a:p>
                    <a:p>
                      <a:pPr marL="0" algn="l" rtl="0" eaLnBrk="1" latinLnBrk="0" hangingPunct="1">
                        <a:spcBef>
                          <a:spcPts val="0"/>
                        </a:spcBef>
                        <a:spcAft>
                          <a:spcPts val="0"/>
                        </a:spcAft>
                      </a:pPr>
                      <a:r>
                        <a:rPr lang="en-US" sz="1000" kern="1200" dirty="0">
                          <a:effectLst/>
                        </a:rPr>
                        <a:t>Cost estimates (Bills, Legislative Proposals, etc.)</a:t>
                      </a:r>
                      <a:endParaRPr lang="en-US" sz="1000" dirty="0">
                        <a:effectLst/>
                      </a:endParaRPr>
                    </a:p>
                    <a:p>
                      <a:pPr marL="0" algn="l" rtl="0" eaLnBrk="1" latinLnBrk="0" hangingPunct="1">
                        <a:spcBef>
                          <a:spcPts val="0"/>
                        </a:spcBef>
                        <a:spcAft>
                          <a:spcPts val="0"/>
                        </a:spcAft>
                      </a:pPr>
                      <a:r>
                        <a:rPr lang="en-US" sz="1000" kern="1200" dirty="0">
                          <a:effectLst/>
                        </a:rPr>
                        <a:t>Benefits paid- # of individuals and $ spent</a:t>
                      </a:r>
                      <a:endParaRPr lang="en-US" sz="1000"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000" kern="1200" dirty="0">
                          <a:effectLst/>
                        </a:rPr>
                        <a:t>Email: VAVBAWAS/CO24</a:t>
                      </a:r>
                      <a:endParaRPr lang="en-US" sz="1000" dirty="0">
                        <a:effectLst/>
                      </a:endParaRPr>
                    </a:p>
                  </a:txBody>
                  <a:tcPr marL="0" marR="0" marT="0" marB="0" anchor="ctr"/>
                </a:tc>
                <a:extLst>
                  <a:ext uri="{0D108BD9-81ED-4DB2-BD59-A6C34878D82A}">
                    <a16:rowId xmlns:a16="http://schemas.microsoft.com/office/drawing/2014/main" val="3083589499"/>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Office of Performance and Integrity (PAI)- Executive Director: Elaine </a:t>
                      </a:r>
                      <a:r>
                        <a:rPr lang="en-US" sz="1000" b="1" kern="1200" dirty="0" err="1">
                          <a:effectLst/>
                        </a:rPr>
                        <a:t>Saiz</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779942014"/>
                  </a:ext>
                </a:extLst>
              </a:tr>
              <a:tr h="474684">
                <a:tc>
                  <a:txBody>
                    <a:bodyPr/>
                    <a:lstStyle/>
                    <a:p>
                      <a:pPr marL="0" algn="l" rtl="0" eaLnBrk="1" latinLnBrk="0" hangingPunct="1">
                        <a:spcBef>
                          <a:spcPts val="0"/>
                        </a:spcBef>
                        <a:spcAft>
                          <a:spcPts val="0"/>
                        </a:spcAft>
                      </a:pPr>
                      <a:r>
                        <a:rPr lang="en-US" sz="1000" kern="1200" dirty="0">
                          <a:effectLst/>
                        </a:rPr>
                        <a:t>Responsibilities:</a:t>
                      </a:r>
                      <a:endParaRPr lang="en-US" sz="1000" dirty="0">
                        <a:effectLst/>
                      </a:endParaRPr>
                    </a:p>
                  </a:txBody>
                  <a:tcPr marL="0" marR="0" marT="0" marB="0" anchor="ctr"/>
                </a:tc>
                <a:tc>
                  <a:txBody>
                    <a:bodyPr/>
                    <a:lstStyle/>
                    <a:p>
                      <a:pPr marL="0" algn="l" rtl="0" eaLnBrk="1" latinLnBrk="0" hangingPunct="1">
                        <a:spcBef>
                          <a:spcPts val="0"/>
                        </a:spcBef>
                        <a:spcAft>
                          <a:spcPts val="0"/>
                        </a:spcAft>
                      </a:pPr>
                      <a:r>
                        <a:rPr lang="en-US" sz="1000" kern="1200" dirty="0">
                          <a:effectLst/>
                        </a:rPr>
                        <a:t>Data related to beneficiaries receiving benefits, including for Congressional Inquiries</a:t>
                      </a:r>
                      <a:endParaRPr lang="en-US" sz="1000" dirty="0">
                        <a:effectLst/>
                      </a:endParaRPr>
                    </a:p>
                    <a:p>
                      <a:pPr marL="0" marR="0" indent="0" algn="l" rtl="0" eaLnBrk="1" fontAlgn="auto" latinLnBrk="0" hangingPunct="1">
                        <a:spcBef>
                          <a:spcPts val="0"/>
                        </a:spcBef>
                        <a:spcAft>
                          <a:spcPts val="0"/>
                        </a:spcAft>
                      </a:pPr>
                      <a:r>
                        <a:rPr lang="en-US" sz="1000" kern="1200" dirty="0">
                          <a:effectLst/>
                        </a:rPr>
                        <a:t>Data Analytics</a:t>
                      </a:r>
                      <a:endParaRPr lang="en-US" sz="1000" dirty="0">
                        <a:effectLst/>
                      </a:endParaRPr>
                    </a:p>
                    <a:p>
                      <a:pPr marL="0" algn="l" rtl="0" eaLnBrk="1" latinLnBrk="0" hangingPunct="1">
                        <a:spcBef>
                          <a:spcPts val="0"/>
                        </a:spcBef>
                        <a:spcAft>
                          <a:spcPts val="0"/>
                        </a:spcAft>
                      </a:pPr>
                      <a:r>
                        <a:rPr lang="en-US" sz="1000" kern="1200" dirty="0">
                          <a:effectLst/>
                        </a:rPr>
                        <a:t>Annual Benefits Report -  https://www.benefits.va.gov/REPORTS/abr/</a:t>
                      </a:r>
                      <a:endParaRPr lang="en-US" sz="1000"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000" kern="1200" dirty="0">
                          <a:effectLst/>
                        </a:rPr>
                        <a:t>Email: PAI.VBACO@va.gov</a:t>
                      </a:r>
                      <a:endParaRPr lang="en-US" sz="1000" dirty="0">
                        <a:effectLst/>
                      </a:endParaRPr>
                    </a:p>
                  </a:txBody>
                  <a:tcPr marL="0" marR="0" marT="0" marB="0" anchor="ctr"/>
                </a:tc>
                <a:extLst>
                  <a:ext uri="{0D108BD9-81ED-4DB2-BD59-A6C34878D82A}">
                    <a16:rowId xmlns:a16="http://schemas.microsoft.com/office/drawing/2014/main" val="1869228230"/>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Outreach, Transition and Economic Development- Executive Director: Melissa Cohen (Acting)</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3644910821"/>
                  </a:ext>
                </a:extLst>
              </a:tr>
              <a:tr h="791141">
                <a:tc>
                  <a:txBody>
                    <a:bodyPr/>
                    <a:lstStyle/>
                    <a:p>
                      <a:pPr marL="0" algn="l" rtl="0" eaLnBrk="1" latinLnBrk="0" hangingPunct="1">
                        <a:spcBef>
                          <a:spcPts val="0"/>
                        </a:spcBef>
                        <a:spcAft>
                          <a:spcPts val="0"/>
                        </a:spcAft>
                      </a:pPr>
                      <a:r>
                        <a:rPr lang="en-US" sz="1000" kern="1200" dirty="0">
                          <a:effectLst/>
                        </a:rPr>
                        <a:t>Responsibilities:</a:t>
                      </a:r>
                      <a:endParaRPr lang="en-US" sz="1000" dirty="0">
                        <a:effectLst/>
                      </a:endParaRPr>
                    </a:p>
                  </a:txBody>
                  <a:tcPr marL="0" marR="0" marT="0" marB="0" anchor="ctr"/>
                </a:tc>
                <a:tc>
                  <a:txBody>
                    <a:bodyPr/>
                    <a:lstStyle/>
                    <a:p>
                      <a:pPr marL="0" algn="l" rtl="0" eaLnBrk="1" latinLnBrk="0" hangingPunct="1">
                        <a:spcBef>
                          <a:spcPts val="0"/>
                        </a:spcBef>
                        <a:spcAft>
                          <a:spcPts val="0"/>
                        </a:spcAft>
                      </a:pPr>
                      <a:r>
                        <a:rPr lang="en-US" sz="1000" kern="1200" dirty="0">
                          <a:effectLst/>
                        </a:rPr>
                        <a:t>VA’s Transition Assistance Program</a:t>
                      </a:r>
                      <a:endParaRPr lang="en-US" sz="1000" dirty="0">
                        <a:effectLst/>
                      </a:endParaRPr>
                    </a:p>
                    <a:p>
                      <a:pPr marL="0" algn="l" rtl="0" eaLnBrk="1" latinLnBrk="0" hangingPunct="1">
                        <a:spcBef>
                          <a:spcPts val="0"/>
                        </a:spcBef>
                        <a:spcAft>
                          <a:spcPts val="0"/>
                        </a:spcAft>
                      </a:pPr>
                      <a:r>
                        <a:rPr lang="en-US" sz="1000" kern="1200" dirty="0">
                          <a:effectLst/>
                        </a:rPr>
                        <a:t>Transition Readiness Preparation Period (TRPP)</a:t>
                      </a:r>
                      <a:endParaRPr lang="en-US" sz="1000" dirty="0">
                        <a:effectLst/>
                      </a:endParaRPr>
                    </a:p>
                    <a:p>
                      <a:pPr marL="0" marR="0" indent="0" algn="l" rtl="0" eaLnBrk="1" fontAlgn="auto" latinLnBrk="0" hangingPunct="1">
                        <a:spcBef>
                          <a:spcPts val="0"/>
                        </a:spcBef>
                        <a:spcAft>
                          <a:spcPts val="0"/>
                        </a:spcAft>
                      </a:pPr>
                      <a:r>
                        <a:rPr lang="en-US" sz="1000" kern="1200" dirty="0">
                          <a:effectLst/>
                        </a:rPr>
                        <a:t>Financial Literacy</a:t>
                      </a:r>
                      <a:endParaRPr lang="en-US" sz="1000" dirty="0">
                        <a:effectLst/>
                      </a:endParaRPr>
                    </a:p>
                    <a:p>
                      <a:pPr marL="0" algn="l" rtl="0" eaLnBrk="1" latinLnBrk="0" hangingPunct="1">
                        <a:spcBef>
                          <a:spcPts val="0"/>
                        </a:spcBef>
                        <a:spcAft>
                          <a:spcPts val="0"/>
                        </a:spcAft>
                      </a:pPr>
                      <a:r>
                        <a:rPr lang="en-US" sz="1000" kern="1200" dirty="0">
                          <a:effectLst/>
                        </a:rPr>
                        <a:t>Economic Investment Initiatives</a:t>
                      </a:r>
                      <a:endParaRPr lang="en-US" sz="1000" dirty="0">
                        <a:effectLst/>
                      </a:endParaRPr>
                    </a:p>
                    <a:p>
                      <a:pPr marL="0" algn="l" rtl="0" eaLnBrk="1" latinLnBrk="0" hangingPunct="1">
                        <a:spcBef>
                          <a:spcPts val="0"/>
                        </a:spcBef>
                        <a:spcAft>
                          <a:spcPts val="0"/>
                        </a:spcAft>
                      </a:pPr>
                      <a:r>
                        <a:rPr lang="en-US" sz="1000" kern="1200" dirty="0">
                          <a:effectLst/>
                        </a:rPr>
                        <a:t>Public Private Partnerships </a:t>
                      </a:r>
                      <a:endParaRPr lang="en-US" sz="1000"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000" kern="1200" dirty="0">
                          <a:effectLst/>
                        </a:rPr>
                        <a:t>Email: VAVBAWAS/COTED</a:t>
                      </a:r>
                      <a:endParaRPr lang="en-US" sz="1000" dirty="0">
                        <a:effectLst/>
                      </a:endParaRPr>
                    </a:p>
                  </a:txBody>
                  <a:tcPr marL="0" marR="0" marT="0" marB="0" anchor="ctr"/>
                </a:tc>
                <a:extLst>
                  <a:ext uri="{0D108BD9-81ED-4DB2-BD59-A6C34878D82A}">
                    <a16:rowId xmlns:a16="http://schemas.microsoft.com/office/drawing/2014/main" val="3572822088"/>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Office of Business Integration (OBI)-Executive Director: Ray Tellez</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1137860754"/>
                  </a:ext>
                </a:extLst>
              </a:tr>
              <a:tr h="632913">
                <a:tc>
                  <a:txBody>
                    <a:bodyPr/>
                    <a:lstStyle/>
                    <a:p>
                      <a:pPr marL="0" marR="0" indent="0" algn="l" rtl="0" eaLnBrk="1" fontAlgn="auto" latinLnBrk="0" hangingPunct="1">
                        <a:spcBef>
                          <a:spcPts val="0"/>
                        </a:spcBef>
                        <a:spcAft>
                          <a:spcPts val="0"/>
                        </a:spcAft>
                      </a:pPr>
                      <a:r>
                        <a:rPr lang="en-US" sz="1000" kern="1200" dirty="0">
                          <a:effectLst/>
                        </a:rPr>
                        <a:t>Responsibilities:</a:t>
                      </a:r>
                      <a:endParaRPr lang="en-US" sz="1000" dirty="0">
                        <a:effectLst/>
                      </a:endParaRPr>
                    </a:p>
                  </a:txBody>
                  <a:tcPr marL="0" marR="0" marT="0" marB="0" anchor="ctr"/>
                </a:tc>
                <a:tc>
                  <a:txBody>
                    <a:bodyPr/>
                    <a:lstStyle/>
                    <a:p>
                      <a:pPr marL="0" algn="l" rtl="0" eaLnBrk="1" latinLnBrk="0" hangingPunct="1">
                        <a:spcBef>
                          <a:spcPts val="0"/>
                        </a:spcBef>
                        <a:spcAft>
                          <a:spcPts val="0"/>
                        </a:spcAft>
                      </a:pPr>
                      <a:r>
                        <a:rPr lang="en-US" sz="1000" kern="1200" dirty="0">
                          <a:effectLst/>
                        </a:rPr>
                        <a:t>IT Systems</a:t>
                      </a:r>
                      <a:endParaRPr lang="en-US" sz="1000" dirty="0">
                        <a:effectLst/>
                      </a:endParaRPr>
                    </a:p>
                    <a:p>
                      <a:pPr marL="0" algn="l" rtl="0" eaLnBrk="1" latinLnBrk="0" hangingPunct="1">
                        <a:spcBef>
                          <a:spcPts val="0"/>
                        </a:spcBef>
                        <a:spcAft>
                          <a:spcPts val="0"/>
                        </a:spcAft>
                      </a:pPr>
                      <a:r>
                        <a:rPr lang="en-US" sz="1000" kern="1200" dirty="0">
                          <a:effectLst/>
                        </a:rPr>
                        <a:t>Veterans Benefits Management System (VBMS)</a:t>
                      </a:r>
                      <a:endParaRPr lang="en-US" sz="1000" dirty="0">
                        <a:effectLst/>
                      </a:endParaRPr>
                    </a:p>
                    <a:p>
                      <a:pPr marL="0" algn="l" rtl="0" eaLnBrk="1" latinLnBrk="0" hangingPunct="1">
                        <a:spcBef>
                          <a:spcPts val="0"/>
                        </a:spcBef>
                        <a:spcAft>
                          <a:spcPts val="0"/>
                        </a:spcAft>
                      </a:pPr>
                      <a:r>
                        <a:rPr lang="en-US" sz="1000" kern="1200" dirty="0">
                          <a:effectLst/>
                        </a:rPr>
                        <a:t>Veterans Claims Intake Center (VCIP)</a:t>
                      </a:r>
                      <a:endParaRPr lang="en-US" sz="1000" dirty="0">
                        <a:effectLst/>
                      </a:endParaRPr>
                    </a:p>
                    <a:p>
                      <a:pPr marL="0" algn="l" rtl="0" eaLnBrk="1" latinLnBrk="0" hangingPunct="1">
                        <a:spcBef>
                          <a:spcPts val="0"/>
                        </a:spcBef>
                        <a:spcAft>
                          <a:spcPts val="0"/>
                        </a:spcAft>
                      </a:pPr>
                      <a:r>
                        <a:rPr lang="en-US" sz="1000" kern="1200" dirty="0">
                          <a:effectLst/>
                        </a:rPr>
                        <a:t>Systems of Records Notification (SORNS)</a:t>
                      </a:r>
                      <a:endParaRPr lang="en-US" sz="1000"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000" kern="1200" dirty="0">
                          <a:effectLst/>
                        </a:rPr>
                        <a:t>Email: OBPI.VACO@va.gov</a:t>
                      </a:r>
                      <a:endParaRPr lang="en-US" sz="1000" dirty="0">
                        <a:effectLst/>
                      </a:endParaRPr>
                    </a:p>
                  </a:txBody>
                  <a:tcPr marL="0" marR="0" marT="0" marB="0" anchor="ctr"/>
                </a:tc>
                <a:extLst>
                  <a:ext uri="{0D108BD9-81ED-4DB2-BD59-A6C34878D82A}">
                    <a16:rowId xmlns:a16="http://schemas.microsoft.com/office/drawing/2014/main" val="2398541116"/>
                  </a:ext>
                </a:extLst>
              </a:tr>
              <a:tr h="276899">
                <a:tc gridSpan="2">
                  <a:txBody>
                    <a:bodyPr/>
                    <a:lstStyle/>
                    <a:p>
                      <a:pPr marL="0" marR="0" indent="0" algn="l" rtl="0" eaLnBrk="1" fontAlgn="auto" latinLnBrk="0" hangingPunct="1">
                        <a:spcBef>
                          <a:spcPts val="0"/>
                        </a:spcBef>
                        <a:spcAft>
                          <a:spcPts val="0"/>
                        </a:spcAft>
                      </a:pPr>
                      <a:r>
                        <a:rPr lang="en-US" sz="1000" b="1" kern="1200" dirty="0">
                          <a:effectLst/>
                        </a:rPr>
                        <a:t>Pension and Fiduciary (P&amp;F) – Executive Director: Nilijah Carter</a:t>
                      </a:r>
                      <a:endParaRPr lang="en-US" sz="1000" b="1" dirty="0">
                        <a:effectLst/>
                      </a:endParaRPr>
                    </a:p>
                  </a:txBody>
                  <a:tcPr marL="0" marR="0" marT="0" marB="0" anchor="ctr"/>
                </a:tc>
                <a:tc hMerge="1">
                  <a:txBody>
                    <a:bodyPr/>
                    <a:lstStyle/>
                    <a:p>
                      <a:endParaRPr lang="en-US"/>
                    </a:p>
                  </a:txBody>
                  <a:tcPr/>
                </a:tc>
                <a:tc>
                  <a:txBody>
                    <a:bodyPr/>
                    <a:lstStyle/>
                    <a:p>
                      <a:pPr marL="0" marR="0" indent="0" algn="l" rtl="0" eaLnBrk="1" fontAlgn="auto" latinLnBrk="0" hangingPunct="1">
                        <a:spcBef>
                          <a:spcPts val="0"/>
                        </a:spcBef>
                        <a:spcAft>
                          <a:spcPts val="0"/>
                        </a:spcAft>
                      </a:pPr>
                      <a:endParaRPr lang="en-US" sz="1000" b="1" dirty="0">
                        <a:effectLst/>
                      </a:endParaRPr>
                    </a:p>
                  </a:txBody>
                  <a:tcPr marL="0" marR="0" marT="0" marB="0" anchor="ctr"/>
                </a:tc>
                <a:extLst>
                  <a:ext uri="{0D108BD9-81ED-4DB2-BD59-A6C34878D82A}">
                    <a16:rowId xmlns:a16="http://schemas.microsoft.com/office/drawing/2014/main" val="3486683609"/>
                  </a:ext>
                </a:extLst>
              </a:tr>
              <a:tr h="474684">
                <a:tc>
                  <a:txBody>
                    <a:bodyPr/>
                    <a:lstStyle/>
                    <a:p>
                      <a:pPr marL="0" marR="0" indent="0" algn="l" rtl="0" eaLnBrk="1" fontAlgn="auto" latinLnBrk="0" hangingPunct="1">
                        <a:spcBef>
                          <a:spcPts val="0"/>
                        </a:spcBef>
                        <a:spcAft>
                          <a:spcPts val="0"/>
                        </a:spcAft>
                      </a:pPr>
                      <a:r>
                        <a:rPr lang="en-US" sz="1000" kern="1200" dirty="0">
                          <a:effectLst/>
                        </a:rPr>
                        <a:t>Responsibilities:</a:t>
                      </a:r>
                      <a:endParaRPr lang="en-US" sz="1000" dirty="0">
                        <a:effectLst/>
                      </a:endParaRPr>
                    </a:p>
                  </a:txBody>
                  <a:tcPr marL="0" marR="0" marT="0" marB="0" anchor="ctr"/>
                </a:tc>
                <a:tc>
                  <a:txBody>
                    <a:bodyPr/>
                    <a:lstStyle/>
                    <a:p>
                      <a:pPr marL="0" algn="l" rtl="0" eaLnBrk="1" latinLnBrk="0" hangingPunct="1">
                        <a:spcBef>
                          <a:spcPts val="0"/>
                        </a:spcBef>
                        <a:spcAft>
                          <a:spcPts val="0"/>
                        </a:spcAft>
                      </a:pPr>
                      <a:r>
                        <a:rPr lang="en-US" sz="1000" kern="1200" dirty="0">
                          <a:effectLst/>
                        </a:rPr>
                        <a:t>Dependency and Indemnity Compensation (DIC) (surviving spouses)</a:t>
                      </a:r>
                      <a:endParaRPr lang="en-US" sz="1000" dirty="0">
                        <a:effectLst/>
                      </a:endParaRPr>
                    </a:p>
                    <a:p>
                      <a:pPr marL="0" algn="l" rtl="0" eaLnBrk="1" latinLnBrk="0" hangingPunct="1">
                        <a:spcBef>
                          <a:spcPts val="0"/>
                        </a:spcBef>
                        <a:spcAft>
                          <a:spcPts val="0"/>
                        </a:spcAft>
                      </a:pPr>
                      <a:r>
                        <a:rPr lang="en-US" sz="1000" kern="1200" dirty="0">
                          <a:effectLst/>
                        </a:rPr>
                        <a:t>Aid and Attendance (A&amp;A) increased monthly pension</a:t>
                      </a:r>
                      <a:endParaRPr lang="en-US" sz="1000" dirty="0">
                        <a:effectLst/>
                      </a:endParaRPr>
                    </a:p>
                    <a:p>
                      <a:pPr marL="0" algn="l" rtl="0" eaLnBrk="1" latinLnBrk="0" hangingPunct="1">
                        <a:spcBef>
                          <a:spcPts val="0"/>
                        </a:spcBef>
                        <a:spcAft>
                          <a:spcPts val="0"/>
                        </a:spcAft>
                      </a:pPr>
                      <a:r>
                        <a:rPr lang="en-US" sz="1000" kern="1200" dirty="0">
                          <a:effectLst/>
                        </a:rPr>
                        <a:t>Death Pension and Accrued Benefits </a:t>
                      </a:r>
                      <a:endParaRPr lang="en-US" sz="1000"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000" kern="1200" dirty="0">
                          <a:effectLst/>
                        </a:rPr>
                        <a:t>Email: VAVBAWAS/CO/</a:t>
                      </a:r>
                      <a:r>
                        <a:rPr lang="en-US" sz="1000" kern="1200" dirty="0" err="1">
                          <a:effectLst/>
                        </a:rPr>
                        <a:t>Pension&amp;FiduciarySvc</a:t>
                      </a:r>
                      <a:endParaRPr lang="en-US" sz="1000" dirty="0" err="1">
                        <a:effectLst/>
                      </a:endParaRPr>
                    </a:p>
                  </a:txBody>
                  <a:tcPr marL="0" marR="0" marT="0" marB="0" anchor="ctr"/>
                </a:tc>
                <a:extLst>
                  <a:ext uri="{0D108BD9-81ED-4DB2-BD59-A6C34878D82A}">
                    <a16:rowId xmlns:a16="http://schemas.microsoft.com/office/drawing/2014/main" val="3019902346"/>
                  </a:ext>
                </a:extLst>
              </a:tr>
            </a:tbl>
          </a:graphicData>
        </a:graphic>
      </p:graphicFrame>
    </p:spTree>
    <p:extLst>
      <p:ext uri="{BB962C8B-B14F-4D97-AF65-F5344CB8AC3E}">
        <p14:creationId xmlns:p14="http://schemas.microsoft.com/office/powerpoint/2010/main" val="266233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4EF1-B703-4EF1-B2B9-164763C7327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2524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a:latin typeface="Arial"/>
                <a:cs typeface="Arial"/>
              </a:rPr>
            </a:br>
            <a:r>
              <a:rPr lang="en-US" sz="3600">
                <a:latin typeface="Arial"/>
                <a:cs typeface="Arial"/>
              </a:rPr>
              <a:t>U.S. Department of Veterans Affairs</a:t>
            </a:r>
            <a:br>
              <a:rPr lang="en-US" sz="3600">
                <a:latin typeface="Arial"/>
              </a:rPr>
            </a:br>
            <a:endParaRPr lang="en-US" sz="3600">
              <a:latin typeface="Arial"/>
              <a:cs typeface="Aria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6" name="Picture 4" descr="dvaseal"/>
          <p:cNvPicPr>
            <a:picLocks noChangeAspect="1" noChangeArrowheads="1"/>
          </p:cNvPicPr>
          <p:nvPr/>
        </p:nvPicPr>
        <p:blipFill>
          <a:blip r:embed="rId3"/>
          <a:srcRect/>
          <a:stretch>
            <a:fillRect/>
          </a:stretch>
        </p:blipFill>
        <p:spPr bwMode="auto">
          <a:xfrm>
            <a:off x="3581400" y="838200"/>
            <a:ext cx="1792941" cy="1676400"/>
          </a:xfrm>
          <a:prstGeom prst="rect">
            <a:avLst/>
          </a:prstGeom>
          <a:noFill/>
          <a:ln w="9525">
            <a:noFill/>
            <a:miter lim="800000"/>
            <a:headEnd/>
            <a:tailEnd/>
          </a:ln>
        </p:spPr>
      </p:pic>
      <p:sp>
        <p:nvSpPr>
          <p:cNvPr id="3" name="Subtitle 2">
            <a:extLst>
              <a:ext uri="{FF2B5EF4-FFF2-40B4-BE49-F238E27FC236}">
                <a16:creationId xmlns:a16="http://schemas.microsoft.com/office/drawing/2014/main" id="{48E9CA9F-22F0-EAF2-4DF2-2C8DF2C97FA6}"/>
              </a:ext>
            </a:extLst>
          </p:cNvPr>
          <p:cNvSpPr txBox="1">
            <a:spLocks/>
          </p:cNvSpPr>
          <p:nvPr/>
        </p:nvSpPr>
        <p:spPr>
          <a:xfrm>
            <a:off x="1" y="3092599"/>
            <a:ext cx="9144000" cy="1535961"/>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Veterans Benefits Administration</a:t>
            </a:r>
          </a:p>
          <a:p>
            <a:pPr marL="0" indent="0" algn="ctr">
              <a:buNone/>
            </a:pPr>
            <a:r>
              <a:rPr lang="en-US" sz="2600" dirty="0">
                <a:latin typeface="Arial" panose="020B0604020202020204" pitchFamily="34" charset="0"/>
                <a:cs typeface="Arial" panose="020B0604020202020204" pitchFamily="34" charset="0"/>
              </a:rPr>
              <a:t>Veterans of Foreign Wars </a:t>
            </a:r>
          </a:p>
          <a:p>
            <a:pPr marL="0" indent="0" algn="ctr">
              <a:buNone/>
            </a:pPr>
            <a:r>
              <a:rPr lang="en-US" sz="2600" dirty="0">
                <a:latin typeface="Arial" panose="020B0604020202020204" pitchFamily="34" charset="0"/>
                <a:cs typeface="Arial" panose="020B0604020202020204" pitchFamily="34" charset="0"/>
              </a:rPr>
              <a:t>2024 NVS Accredited Service Officer Skill Level Training Conference </a:t>
            </a:r>
          </a:p>
          <a:p>
            <a:pPr marL="0" indent="0" algn="ctr">
              <a:buNone/>
            </a:pPr>
            <a:r>
              <a:rPr lang="en-US" sz="2600" dirty="0">
                <a:latin typeface="Arial" panose="020B0604020202020204" pitchFamily="34" charset="0"/>
                <a:cs typeface="Arial" panose="020B0604020202020204" pitchFamily="34" charset="0"/>
              </a:rPr>
              <a:t>September 22, 2024</a:t>
            </a:r>
          </a:p>
        </p:txBody>
      </p:sp>
    </p:spTree>
    <p:extLst>
      <p:ext uri="{BB962C8B-B14F-4D97-AF65-F5344CB8AC3E}">
        <p14:creationId xmlns:p14="http://schemas.microsoft.com/office/powerpoint/2010/main" val="108135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5750ED-FC19-405C-88EC-31D4C5DF8784}"/>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EC95B0A2-FF42-E964-9284-1AE544BCD17C}"/>
              </a:ext>
            </a:extLst>
          </p:cNvPr>
          <p:cNvSpPr txBox="1">
            <a:spLocks/>
          </p:cNvSpPr>
          <p:nvPr/>
        </p:nvSpPr>
        <p:spPr>
          <a:xfrm>
            <a:off x="-1" y="-53210"/>
            <a:ext cx="9143999" cy="745325"/>
          </a:xfrm>
          <a:prstGeom prst="rect">
            <a:avLst/>
          </a:prstGeom>
        </p:spPr>
        <p:txBody>
          <a:bodyPr vert="horz" lIns="51435" tIns="25718" rIns="51435" bIns="25718" rtlCol="0" anchor="ctr">
            <a:normAutofit/>
          </a:bodyPr>
          <a:lstStyle>
            <a:lvl1pPr algn="ctr" defTabSz="342892" rtl="0" eaLnBrk="1" latinLnBrk="0" hangingPunct="1">
              <a:spcBef>
                <a:spcPct val="0"/>
              </a:spcBef>
              <a:buNone/>
              <a:defRPr sz="3300" b="1" kern="1200" baseline="0">
                <a:solidFill>
                  <a:schemeClr val="bg1"/>
                </a:solidFill>
                <a:latin typeface="Arial" panose="020B0604020202020204" pitchFamily="34" charset="0"/>
                <a:ea typeface="+mj-ea"/>
                <a:cs typeface="Arial" panose="020B0604020202020204" pitchFamily="34" charset="0"/>
              </a:defRPr>
            </a:lvl1pPr>
          </a:lstStyle>
          <a:p>
            <a:r>
              <a:rPr lang="en-US" sz="4000" dirty="0">
                <a:latin typeface="+mj-lt"/>
                <a:cs typeface="+mj-cs"/>
              </a:rPr>
              <a:t>Compensation Service Leadership Team</a:t>
            </a:r>
          </a:p>
        </p:txBody>
      </p:sp>
      <p:sp>
        <p:nvSpPr>
          <p:cNvPr id="9" name="Freeform: Shape 8">
            <a:extLst>
              <a:ext uri="{FF2B5EF4-FFF2-40B4-BE49-F238E27FC236}">
                <a16:creationId xmlns:a16="http://schemas.microsoft.com/office/drawing/2014/main" id="{C176C5D2-3D07-213A-FD14-F99E7B6D2F70}"/>
              </a:ext>
            </a:extLst>
          </p:cNvPr>
          <p:cNvSpPr/>
          <p:nvPr/>
        </p:nvSpPr>
        <p:spPr>
          <a:xfrm>
            <a:off x="2092916" y="900854"/>
            <a:ext cx="4569513" cy="1722805"/>
          </a:xfrm>
          <a:custGeom>
            <a:avLst/>
            <a:gdLst>
              <a:gd name="connsiteX0" fmla="*/ 0 w 4625097"/>
              <a:gd name="connsiteY0" fmla="*/ 0 h 1209441"/>
              <a:gd name="connsiteX1" fmla="*/ 4625097 w 4625097"/>
              <a:gd name="connsiteY1" fmla="*/ 0 h 1209441"/>
              <a:gd name="connsiteX2" fmla="*/ 4625097 w 4625097"/>
              <a:gd name="connsiteY2" fmla="*/ 1209441 h 1209441"/>
              <a:gd name="connsiteX3" fmla="*/ 0 w 4625097"/>
              <a:gd name="connsiteY3" fmla="*/ 1209441 h 1209441"/>
              <a:gd name="connsiteX4" fmla="*/ 0 w 4625097"/>
              <a:gd name="connsiteY4" fmla="*/ 0 h 120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097" h="1209441">
                <a:moveTo>
                  <a:pt x="0" y="0"/>
                </a:moveTo>
                <a:lnTo>
                  <a:pt x="4625097" y="0"/>
                </a:lnTo>
                <a:lnTo>
                  <a:pt x="4625097" y="1209441"/>
                </a:lnTo>
                <a:lnTo>
                  <a:pt x="0" y="1209441"/>
                </a:lnTo>
                <a:lnTo>
                  <a:pt x="0" y="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en-US" sz="1275" b="1" dirty="0"/>
              <a:t>	Beth Murphy</a:t>
            </a:r>
          </a:p>
          <a:p>
            <a:pPr algn="ctr" defTabSz="566738">
              <a:lnSpc>
                <a:spcPct val="90000"/>
              </a:lnSpc>
              <a:spcBef>
                <a:spcPct val="0"/>
              </a:spcBef>
              <a:spcAft>
                <a:spcPct val="35000"/>
              </a:spcAft>
            </a:pPr>
            <a:r>
              <a:rPr lang="en-US" sz="1275" dirty="0"/>
              <a:t>	Executive Director</a:t>
            </a:r>
          </a:p>
        </p:txBody>
      </p:sp>
      <p:sp>
        <p:nvSpPr>
          <p:cNvPr id="10" name="Freeform: Shape 9">
            <a:extLst>
              <a:ext uri="{FF2B5EF4-FFF2-40B4-BE49-F238E27FC236}">
                <a16:creationId xmlns:a16="http://schemas.microsoft.com/office/drawing/2014/main" id="{96E75BDD-A182-020D-10AD-526F9AD129B9}"/>
              </a:ext>
            </a:extLst>
          </p:cNvPr>
          <p:cNvSpPr/>
          <p:nvPr/>
        </p:nvSpPr>
        <p:spPr>
          <a:xfrm>
            <a:off x="469286" y="2917962"/>
            <a:ext cx="1814162" cy="907081"/>
          </a:xfrm>
          <a:custGeom>
            <a:avLst/>
            <a:gdLst>
              <a:gd name="connsiteX0" fmla="*/ 0 w 2418883"/>
              <a:gd name="connsiteY0" fmla="*/ 0 h 1209441"/>
              <a:gd name="connsiteX1" fmla="*/ 2418883 w 2418883"/>
              <a:gd name="connsiteY1" fmla="*/ 0 h 1209441"/>
              <a:gd name="connsiteX2" fmla="*/ 2418883 w 2418883"/>
              <a:gd name="connsiteY2" fmla="*/ 1209441 h 1209441"/>
              <a:gd name="connsiteX3" fmla="*/ 0 w 2418883"/>
              <a:gd name="connsiteY3" fmla="*/ 1209441 h 1209441"/>
              <a:gd name="connsiteX4" fmla="*/ 0 w 2418883"/>
              <a:gd name="connsiteY4" fmla="*/ 0 h 120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883" h="1209441">
                <a:moveTo>
                  <a:pt x="0" y="0"/>
                </a:moveTo>
                <a:lnTo>
                  <a:pt x="2418883" y="0"/>
                </a:lnTo>
                <a:lnTo>
                  <a:pt x="2418883" y="1209441"/>
                </a:lnTo>
                <a:lnTo>
                  <a:pt x="0" y="1209441"/>
                </a:lnTo>
                <a:lnTo>
                  <a:pt x="0" y="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en-US" sz="1275" b="1" dirty="0"/>
              <a:t>James Smith</a:t>
            </a:r>
          </a:p>
          <a:p>
            <a:pPr algn="ctr" defTabSz="566738">
              <a:lnSpc>
                <a:spcPct val="90000"/>
              </a:lnSpc>
              <a:spcBef>
                <a:spcPct val="0"/>
              </a:spcBef>
              <a:spcAft>
                <a:spcPct val="35000"/>
              </a:spcAft>
            </a:pPr>
            <a:r>
              <a:rPr lang="en-US" sz="1275" dirty="0"/>
              <a:t>Deputy Executive Director, Policy and Procedures</a:t>
            </a:r>
          </a:p>
        </p:txBody>
      </p:sp>
      <p:sp>
        <p:nvSpPr>
          <p:cNvPr id="11" name="Freeform: Shape 10">
            <a:extLst>
              <a:ext uri="{FF2B5EF4-FFF2-40B4-BE49-F238E27FC236}">
                <a16:creationId xmlns:a16="http://schemas.microsoft.com/office/drawing/2014/main" id="{012EF78E-A0BD-D035-250B-B862AFAE9F96}"/>
              </a:ext>
            </a:extLst>
          </p:cNvPr>
          <p:cNvSpPr/>
          <p:nvPr/>
        </p:nvSpPr>
        <p:spPr>
          <a:xfrm>
            <a:off x="3689976" y="2917961"/>
            <a:ext cx="1814162" cy="907081"/>
          </a:xfrm>
          <a:custGeom>
            <a:avLst/>
            <a:gdLst>
              <a:gd name="connsiteX0" fmla="*/ 0 w 2418883"/>
              <a:gd name="connsiteY0" fmla="*/ 0 h 1209441"/>
              <a:gd name="connsiteX1" fmla="*/ 2418883 w 2418883"/>
              <a:gd name="connsiteY1" fmla="*/ 0 h 1209441"/>
              <a:gd name="connsiteX2" fmla="*/ 2418883 w 2418883"/>
              <a:gd name="connsiteY2" fmla="*/ 1209441 h 1209441"/>
              <a:gd name="connsiteX3" fmla="*/ 0 w 2418883"/>
              <a:gd name="connsiteY3" fmla="*/ 1209441 h 1209441"/>
              <a:gd name="connsiteX4" fmla="*/ 0 w 2418883"/>
              <a:gd name="connsiteY4" fmla="*/ 0 h 120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883" h="1209441">
                <a:moveTo>
                  <a:pt x="0" y="0"/>
                </a:moveTo>
                <a:lnTo>
                  <a:pt x="2418883" y="0"/>
                </a:lnTo>
                <a:lnTo>
                  <a:pt x="2418883" y="1209441"/>
                </a:lnTo>
                <a:lnTo>
                  <a:pt x="0" y="1209441"/>
                </a:lnTo>
                <a:lnTo>
                  <a:pt x="0" y="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en-US" sz="1275" b="1" dirty="0"/>
              <a:t>Kristina Messenger</a:t>
            </a:r>
          </a:p>
          <a:p>
            <a:pPr algn="ctr" defTabSz="566738">
              <a:lnSpc>
                <a:spcPct val="90000"/>
              </a:lnSpc>
              <a:spcBef>
                <a:spcPct val="0"/>
              </a:spcBef>
              <a:spcAft>
                <a:spcPct val="35000"/>
              </a:spcAft>
            </a:pPr>
            <a:r>
              <a:rPr lang="en-US" sz="1275" dirty="0"/>
              <a:t>Deputy Executive Director, Operations</a:t>
            </a:r>
          </a:p>
        </p:txBody>
      </p:sp>
      <p:sp>
        <p:nvSpPr>
          <p:cNvPr id="12" name="Freeform: Shape 11">
            <a:extLst>
              <a:ext uri="{FF2B5EF4-FFF2-40B4-BE49-F238E27FC236}">
                <a16:creationId xmlns:a16="http://schemas.microsoft.com/office/drawing/2014/main" id="{0D855225-F862-1B91-75B3-BB1CD81E27A9}"/>
              </a:ext>
            </a:extLst>
          </p:cNvPr>
          <p:cNvSpPr/>
          <p:nvPr/>
        </p:nvSpPr>
        <p:spPr>
          <a:xfrm>
            <a:off x="6860552" y="2901649"/>
            <a:ext cx="1814162" cy="907081"/>
          </a:xfrm>
          <a:custGeom>
            <a:avLst/>
            <a:gdLst>
              <a:gd name="connsiteX0" fmla="*/ 0 w 2418883"/>
              <a:gd name="connsiteY0" fmla="*/ 0 h 1209441"/>
              <a:gd name="connsiteX1" fmla="*/ 2418883 w 2418883"/>
              <a:gd name="connsiteY1" fmla="*/ 0 h 1209441"/>
              <a:gd name="connsiteX2" fmla="*/ 2418883 w 2418883"/>
              <a:gd name="connsiteY2" fmla="*/ 1209441 h 1209441"/>
              <a:gd name="connsiteX3" fmla="*/ 0 w 2418883"/>
              <a:gd name="connsiteY3" fmla="*/ 1209441 h 1209441"/>
              <a:gd name="connsiteX4" fmla="*/ 0 w 2418883"/>
              <a:gd name="connsiteY4" fmla="*/ 0 h 120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883" h="1209441">
                <a:moveTo>
                  <a:pt x="0" y="0"/>
                </a:moveTo>
                <a:lnTo>
                  <a:pt x="2418883" y="0"/>
                </a:lnTo>
                <a:lnTo>
                  <a:pt x="2418883" y="1209441"/>
                </a:lnTo>
                <a:lnTo>
                  <a:pt x="0" y="1209441"/>
                </a:lnTo>
                <a:lnTo>
                  <a:pt x="0" y="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096" tIns="8096" rIns="8096" bIns="8096" numCol="1" spcCol="1270" anchor="ctr" anchorCtr="0">
            <a:noAutofit/>
          </a:bodyPr>
          <a:lstStyle/>
          <a:p>
            <a:pPr algn="ctr" defTabSz="566738">
              <a:lnSpc>
                <a:spcPct val="90000"/>
              </a:lnSpc>
              <a:spcBef>
                <a:spcPct val="0"/>
              </a:spcBef>
              <a:spcAft>
                <a:spcPct val="35000"/>
              </a:spcAft>
            </a:pPr>
            <a:r>
              <a:rPr lang="en-US" sz="1275" b="1" dirty="0"/>
              <a:t>Jocelyn Moses</a:t>
            </a:r>
          </a:p>
          <a:p>
            <a:pPr algn="ctr" defTabSz="566738">
              <a:lnSpc>
                <a:spcPct val="90000"/>
              </a:lnSpc>
              <a:spcBef>
                <a:spcPct val="0"/>
              </a:spcBef>
              <a:spcAft>
                <a:spcPct val="35000"/>
              </a:spcAft>
            </a:pPr>
            <a:r>
              <a:rPr lang="en-US" sz="1275" dirty="0"/>
              <a:t>Senior Principal Advisor</a:t>
            </a:r>
          </a:p>
        </p:txBody>
      </p:sp>
      <p:cxnSp>
        <p:nvCxnSpPr>
          <p:cNvPr id="14" name="Straight Connector 13">
            <a:extLst>
              <a:ext uri="{FF2B5EF4-FFF2-40B4-BE49-F238E27FC236}">
                <a16:creationId xmlns:a16="http://schemas.microsoft.com/office/drawing/2014/main" id="{A1D80141-FAF7-2218-8C5F-E6A530D0ECDD}"/>
              </a:ext>
            </a:extLst>
          </p:cNvPr>
          <p:cNvCxnSpPr>
            <a:cxnSpLocks/>
          </p:cNvCxnSpPr>
          <p:nvPr/>
        </p:nvCxnSpPr>
        <p:spPr>
          <a:xfrm flipH="1" flipV="1">
            <a:off x="4547361" y="2709224"/>
            <a:ext cx="1" cy="208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7A7EEE-C6B9-6582-813E-3258DAA2DA71}"/>
              </a:ext>
            </a:extLst>
          </p:cNvPr>
          <p:cNvCxnSpPr>
            <a:cxnSpLocks/>
          </p:cNvCxnSpPr>
          <p:nvPr/>
        </p:nvCxnSpPr>
        <p:spPr>
          <a:xfrm flipH="1" flipV="1">
            <a:off x="1305837" y="2709224"/>
            <a:ext cx="3241525" cy="132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7E8C91-25C9-24EC-BC64-430B14085D20}"/>
              </a:ext>
            </a:extLst>
          </p:cNvPr>
          <p:cNvCxnSpPr>
            <a:cxnSpLocks/>
          </p:cNvCxnSpPr>
          <p:nvPr/>
        </p:nvCxnSpPr>
        <p:spPr>
          <a:xfrm flipH="1" flipV="1">
            <a:off x="4547361" y="2709224"/>
            <a:ext cx="3241525" cy="132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B1D7A7-BD08-9957-F616-8B99F0538431}"/>
              </a:ext>
            </a:extLst>
          </p:cNvPr>
          <p:cNvCxnSpPr>
            <a:cxnSpLocks/>
          </p:cNvCxnSpPr>
          <p:nvPr/>
        </p:nvCxnSpPr>
        <p:spPr>
          <a:xfrm flipV="1">
            <a:off x="1302831" y="2709223"/>
            <a:ext cx="0" cy="20616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C6756A-51E3-FC41-9A43-8E127CA6084B}"/>
              </a:ext>
            </a:extLst>
          </p:cNvPr>
          <p:cNvCxnSpPr>
            <a:cxnSpLocks/>
          </p:cNvCxnSpPr>
          <p:nvPr/>
        </p:nvCxnSpPr>
        <p:spPr>
          <a:xfrm flipV="1">
            <a:off x="7788886" y="2709224"/>
            <a:ext cx="0" cy="1924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0761FE0-0306-D71D-61CD-21B8FE89A9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89975" y="3818386"/>
            <a:ext cx="1815242" cy="1513463"/>
          </a:xfrm>
          <a:prstGeom prst="rect">
            <a:avLst/>
          </a:prstGeom>
        </p:spPr>
      </p:pic>
      <p:pic>
        <p:nvPicPr>
          <p:cNvPr id="29" name="Content Placeholder 4" descr="Head shot photograph of James Smith">
            <a:extLst>
              <a:ext uri="{FF2B5EF4-FFF2-40B4-BE49-F238E27FC236}">
                <a16:creationId xmlns:a16="http://schemas.microsoft.com/office/drawing/2014/main" id="{17858FB8-14E4-DF33-80CF-BFEE1FAAFB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177" r="-2" b="23175"/>
          <a:stretch/>
        </p:blipFill>
        <p:spPr>
          <a:xfrm>
            <a:off x="466078" y="3825043"/>
            <a:ext cx="1817370" cy="1514025"/>
          </a:xfrm>
          <a:prstGeom prst="rect">
            <a:avLst/>
          </a:prstGeom>
        </p:spPr>
      </p:pic>
      <p:pic>
        <p:nvPicPr>
          <p:cNvPr id="33" name="Picture 32" descr="A picture containing person, yellow&#10;&#10;Description automatically generated">
            <a:extLst>
              <a:ext uri="{FF2B5EF4-FFF2-40B4-BE49-F238E27FC236}">
                <a16:creationId xmlns:a16="http://schemas.microsoft.com/office/drawing/2014/main" id="{03AA16AA-5D89-4CB4-F299-07BCD99C2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915" y="900855"/>
            <a:ext cx="1451563" cy="1695970"/>
          </a:xfrm>
          <a:prstGeom prst="rect">
            <a:avLst/>
          </a:prstGeom>
        </p:spPr>
      </p:pic>
      <p:pic>
        <p:nvPicPr>
          <p:cNvPr id="5" name="Picture 4" descr="A person smiling in front of a flag&#10;&#10;Description automatically generated with medium confidence">
            <a:extLst>
              <a:ext uri="{FF2B5EF4-FFF2-40B4-BE49-F238E27FC236}">
                <a16:creationId xmlns:a16="http://schemas.microsoft.com/office/drawing/2014/main" id="{FCD468B0-F138-EF9B-8E9F-FBE6219D48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069" b="25837"/>
          <a:stretch/>
        </p:blipFill>
        <p:spPr>
          <a:xfrm>
            <a:off x="6863377" y="3825043"/>
            <a:ext cx="1811337" cy="1514025"/>
          </a:xfrm>
          <a:prstGeom prst="rect">
            <a:avLst/>
          </a:prstGeom>
        </p:spPr>
      </p:pic>
    </p:spTree>
    <p:extLst>
      <p:ext uri="{BB962C8B-B14F-4D97-AF65-F5344CB8AC3E}">
        <p14:creationId xmlns:p14="http://schemas.microsoft.com/office/powerpoint/2010/main" val="185172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B87AB-405C-400B-9D7A-75A7AD6006BA}"/>
              </a:ext>
            </a:extLst>
          </p:cNvPr>
          <p:cNvSpPr>
            <a:spLocks noGrp="1"/>
          </p:cNvSpPr>
          <p:nvPr>
            <p:ph type="title"/>
          </p:nvPr>
        </p:nvSpPr>
        <p:spPr>
          <a:xfrm>
            <a:off x="0" y="-160804"/>
            <a:ext cx="9144000" cy="808973"/>
          </a:xfrm>
        </p:spPr>
        <p:txBody>
          <a:bodyPr>
            <a:normAutofit/>
          </a:bodyPr>
          <a:lstStyle/>
          <a:p>
            <a:pPr algn="ctr"/>
            <a:r>
              <a:rPr lang="en-US" sz="4000" dirty="0">
                <a:effectLst>
                  <a:outerShdw blurRad="38100" dist="38100" dir="2700000" algn="tl">
                    <a:srgbClr val="000000">
                      <a:alpha val="43137"/>
                    </a:srgbClr>
                  </a:outerShdw>
                </a:effectLst>
              </a:rPr>
              <a:t>Mission &amp; Vision</a:t>
            </a:r>
          </a:p>
        </p:txBody>
      </p:sp>
      <p:sp>
        <p:nvSpPr>
          <p:cNvPr id="5" name="Slide Number Placeholder 2">
            <a:extLst>
              <a:ext uri="{FF2B5EF4-FFF2-40B4-BE49-F238E27FC236}">
                <a16:creationId xmlns:a16="http://schemas.microsoft.com/office/drawing/2014/main" id="{664BA5DD-8ED2-4D1F-A451-0CBE0BB44501}"/>
              </a:ext>
            </a:extLst>
          </p:cNvPr>
          <p:cNvSpPr>
            <a:spLocks noGrp="1"/>
          </p:cNvSpPr>
          <p:nvPr>
            <p:ph type="sldNum" sz="quarter" idx="12"/>
          </p:nvPr>
        </p:nvSpPr>
        <p:spPr>
          <a:xfrm>
            <a:off x="6886578" y="5128846"/>
            <a:ext cx="216355" cy="205383"/>
          </a:xfrm>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3" name="TextBox 2">
            <a:extLst>
              <a:ext uri="{FF2B5EF4-FFF2-40B4-BE49-F238E27FC236}">
                <a16:creationId xmlns:a16="http://schemas.microsoft.com/office/drawing/2014/main" id="{F6A1B217-353C-073B-0092-C06B1E0E7B8D}"/>
              </a:ext>
            </a:extLst>
          </p:cNvPr>
          <p:cNvSpPr txBox="1"/>
          <p:nvPr/>
        </p:nvSpPr>
        <p:spPr>
          <a:xfrm>
            <a:off x="0" y="1105287"/>
            <a:ext cx="9144000" cy="3942105"/>
          </a:xfrm>
          <a:prstGeom prst="rect">
            <a:avLst/>
          </a:prstGeom>
          <a:noFill/>
        </p:spPr>
        <p:txBody>
          <a:bodyPr wrap="square">
            <a:spAutoFit/>
          </a:bodyPr>
          <a:lstStyle/>
          <a:p>
            <a:pPr marL="130302" algn="ctr">
              <a:spcAft>
                <a:spcPts val="150"/>
              </a:spcAft>
            </a:pPr>
            <a:r>
              <a:rPr lang="en-US" sz="2000" b="1" dirty="0"/>
              <a:t>Compensation Service Mission Statement</a:t>
            </a:r>
          </a:p>
          <a:p>
            <a:pPr marL="130302" algn="ctr">
              <a:spcAft>
                <a:spcPts val="150"/>
              </a:spcAft>
            </a:pPr>
            <a:endParaRPr lang="en-US" sz="1600" b="1" dirty="0"/>
          </a:p>
          <a:p>
            <a:pPr marL="130302" algn="ctr">
              <a:spcAft>
                <a:spcPts val="150"/>
              </a:spcAft>
            </a:pPr>
            <a:r>
              <a:rPr lang="en-US" sz="1600" dirty="0"/>
              <a:t>Guide and support the high-quality work of Veterans Benefits Administration’s (VBA’s) 56 Claims processing offices in administering disability compensation benefits and services.</a:t>
            </a:r>
          </a:p>
          <a:p>
            <a:pPr marL="258890" indent="-128588">
              <a:spcAft>
                <a:spcPts val="150"/>
              </a:spcAft>
              <a:buFont typeface="Arial" panose="020B0604020202020204" pitchFamily="34" charset="0"/>
              <a:buChar char="•"/>
            </a:pPr>
            <a:endParaRPr lang="en-US" sz="1600" dirty="0"/>
          </a:p>
          <a:p>
            <a:pPr marL="130302" algn="ctr">
              <a:spcAft>
                <a:spcPts val="150"/>
              </a:spcAft>
            </a:pPr>
            <a:r>
              <a:rPr lang="en-US" sz="2000" b="1" dirty="0"/>
              <a:t>Compensation Service Vision Statement</a:t>
            </a:r>
          </a:p>
          <a:p>
            <a:pPr marL="130302" algn="ctr">
              <a:spcAft>
                <a:spcPts val="150"/>
              </a:spcAft>
            </a:pPr>
            <a:endParaRPr lang="en-US" sz="1600" b="1" dirty="0"/>
          </a:p>
          <a:p>
            <a:pPr marL="130302" algn="ctr">
              <a:spcAft>
                <a:spcPts val="150"/>
              </a:spcAft>
            </a:pPr>
            <a:r>
              <a:rPr lang="en-US" sz="1600" dirty="0"/>
              <a:t>Optimize delivery of Veterans’ benefits through customer-focused program modernization, supporting field consistency with oversight resources and harnessing innovative solutions through guidance and evidence-based policymaking.</a:t>
            </a:r>
          </a:p>
          <a:p>
            <a:pPr marL="130302">
              <a:spcAft>
                <a:spcPts val="150"/>
              </a:spcAft>
            </a:pPr>
            <a:endParaRPr lang="en-US" sz="1600" dirty="0"/>
          </a:p>
          <a:p>
            <a:pPr marL="130302" algn="ctr">
              <a:spcAft>
                <a:spcPts val="150"/>
              </a:spcAft>
            </a:pPr>
            <a:r>
              <a:rPr lang="en-US" sz="2000" b="1" dirty="0"/>
              <a:t>Operations Vision Statement</a:t>
            </a:r>
          </a:p>
          <a:p>
            <a:pPr marL="130302">
              <a:spcAft>
                <a:spcPts val="150"/>
              </a:spcAft>
            </a:pPr>
            <a:endParaRPr lang="en-US" sz="1600" dirty="0"/>
          </a:p>
          <a:p>
            <a:pPr marL="130302" algn="ctr">
              <a:spcAft>
                <a:spcPts val="150"/>
              </a:spcAft>
            </a:pPr>
            <a:r>
              <a:rPr lang="en-US" sz="1600" dirty="0"/>
              <a:t>To ignite a culture of excellence through innovative and strategic solutions​.</a:t>
            </a:r>
          </a:p>
        </p:txBody>
      </p:sp>
    </p:spTree>
    <p:extLst>
      <p:ext uri="{BB962C8B-B14F-4D97-AF65-F5344CB8AC3E}">
        <p14:creationId xmlns:p14="http://schemas.microsoft.com/office/powerpoint/2010/main" val="184462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A0D6-CE92-5C49-A270-2631B319F2E0}"/>
              </a:ext>
            </a:extLst>
          </p:cNvPr>
          <p:cNvSpPr>
            <a:spLocks noGrp="1"/>
          </p:cNvSpPr>
          <p:nvPr>
            <p:ph type="title"/>
          </p:nvPr>
        </p:nvSpPr>
        <p:spPr/>
        <p:txBody>
          <a:bodyPr>
            <a:normAutofit fontScale="90000"/>
          </a:bodyPr>
          <a:lstStyle/>
          <a:p>
            <a:r>
              <a:rPr lang="en-US" dirty="0"/>
              <a:t>Disability Compensation</a:t>
            </a:r>
          </a:p>
        </p:txBody>
      </p:sp>
      <p:sp>
        <p:nvSpPr>
          <p:cNvPr id="4" name="Slide Number Placeholder 3">
            <a:extLst>
              <a:ext uri="{FF2B5EF4-FFF2-40B4-BE49-F238E27FC236}">
                <a16:creationId xmlns:a16="http://schemas.microsoft.com/office/drawing/2014/main" id="{91C7AAFD-BDC6-D041-BDE5-42436D345B80}"/>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fld id="{90535BD1-8CD9-3F4C-A1B6-7F2FC51E798F}" type="slidenum">
              <a:rPr lang="en-US" smtClean="0"/>
              <a:pPr algn="ctr" defTabSz="685800">
                <a:defRPr/>
              </a:pPr>
              <a:t>5</a:t>
            </a:fld>
            <a:endParaRPr lang="en-US" sz="975" b="1" dirty="0">
              <a:solidFill>
                <a:prstClr val="white"/>
              </a:solidFill>
              <a:latin typeface="Calibri" panose="020F0502020204030204"/>
            </a:endParaRPr>
          </a:p>
        </p:txBody>
      </p:sp>
      <p:sp>
        <p:nvSpPr>
          <p:cNvPr id="5" name="Rectangle 9">
            <a:extLst>
              <a:ext uri="{FF2B5EF4-FFF2-40B4-BE49-F238E27FC236}">
                <a16:creationId xmlns:a16="http://schemas.microsoft.com/office/drawing/2014/main" id="{32BC8907-6474-C147-9541-6871AAA510FF}"/>
              </a:ext>
            </a:extLst>
          </p:cNvPr>
          <p:cNvSpPr txBox="1">
            <a:spLocks noChangeArrowheads="1"/>
          </p:cNvSpPr>
          <p:nvPr/>
        </p:nvSpPr>
        <p:spPr>
          <a:xfrm>
            <a:off x="0" y="723107"/>
            <a:ext cx="9144000" cy="706418"/>
          </a:xfrm>
          <a:prstGeom prst="rect">
            <a:avLst/>
          </a:prstGeom>
        </p:spPr>
        <p:txBody>
          <a:bodyPr vert="horz" lIns="0" tIns="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450"/>
              </a:spcBef>
              <a:spcAft>
                <a:spcPts val="450"/>
              </a:spcAft>
              <a:buNone/>
              <a:defRPr/>
            </a:pPr>
            <a:r>
              <a:rPr lang="en-US" sz="1600" dirty="0">
                <a:solidFill>
                  <a:prstClr val="black"/>
                </a:solidFill>
                <a:latin typeface="Calibri" panose="020F0502020204030204" pitchFamily="34" charset="0"/>
                <a:cs typeface="Calibri" panose="020F0502020204030204" pitchFamily="34" charset="0"/>
              </a:rPr>
              <a:t>VBA’s Compensation program provides monthly benefits to Veterans in recognition of the effects of disabilities, diseases, or injuries </a:t>
            </a:r>
            <a:r>
              <a:rPr lang="en-US" sz="1600" b="1" dirty="0">
                <a:solidFill>
                  <a:srgbClr val="2298D5"/>
                </a:solidFill>
                <a:latin typeface="Calibri" panose="020F0502020204030204" pitchFamily="34" charset="0"/>
                <a:cs typeface="Calibri" panose="020F0502020204030204" pitchFamily="34" charset="0"/>
              </a:rPr>
              <a:t>incurred</a:t>
            </a:r>
            <a:r>
              <a:rPr lang="en-US" sz="1600" dirty="0">
                <a:solidFill>
                  <a:prstClr val="black"/>
                </a:solidFill>
                <a:latin typeface="Calibri" panose="020F0502020204030204" pitchFamily="34" charset="0"/>
                <a:cs typeface="Calibri" panose="020F0502020204030204" pitchFamily="34" charset="0"/>
              </a:rPr>
              <a:t> or </a:t>
            </a:r>
            <a:r>
              <a:rPr lang="en-US" sz="1600" b="1" dirty="0">
                <a:solidFill>
                  <a:srgbClr val="2298D5"/>
                </a:solidFill>
                <a:latin typeface="Calibri" panose="020F0502020204030204" pitchFamily="34" charset="0"/>
                <a:cs typeface="Calibri" panose="020F0502020204030204" pitchFamily="34" charset="0"/>
              </a:rPr>
              <a:t>aggravated</a:t>
            </a:r>
            <a:r>
              <a:rPr lang="en-US" sz="1600" dirty="0">
                <a:solidFill>
                  <a:prstClr val="black"/>
                </a:solidFill>
                <a:latin typeface="Calibri" panose="020F0502020204030204" pitchFamily="34" charset="0"/>
                <a:cs typeface="Calibri" panose="020F0502020204030204" pitchFamily="34" charset="0"/>
              </a:rPr>
              <a:t> during active military service.</a:t>
            </a:r>
          </a:p>
        </p:txBody>
      </p:sp>
      <p:sp>
        <p:nvSpPr>
          <p:cNvPr id="3" name="TextBox 2">
            <a:extLst>
              <a:ext uri="{FF2B5EF4-FFF2-40B4-BE49-F238E27FC236}">
                <a16:creationId xmlns:a16="http://schemas.microsoft.com/office/drawing/2014/main" id="{EA7AEF5E-7CAD-9E41-8832-63A7B1A381BB}"/>
              </a:ext>
            </a:extLst>
          </p:cNvPr>
          <p:cNvSpPr txBox="1"/>
          <p:nvPr/>
        </p:nvSpPr>
        <p:spPr>
          <a:xfrm>
            <a:off x="3344335" y="1602883"/>
            <a:ext cx="5655733" cy="4532010"/>
          </a:xfrm>
          <a:prstGeom prst="rect">
            <a:avLst/>
          </a:prstGeom>
          <a:solidFill>
            <a:schemeClr val="bg1">
              <a:lumMod val="95000"/>
            </a:schemeClr>
          </a:solidFill>
        </p:spPr>
        <p:txBody>
          <a:bodyPr wrap="square" lIns="68580" tIns="34290" rIns="68580" bIns="34290" rtlCol="0" anchor="t">
            <a:spAutoFit/>
          </a:bodyPr>
          <a:lstStyle/>
          <a:p>
            <a:pPr marL="214313" lvl="1" indent="-214313" defTabSz="685800">
              <a:spcBef>
                <a:spcPts val="450"/>
              </a:spcBef>
              <a:spcAft>
                <a:spcPts val="450"/>
              </a:spcAft>
              <a:buClr>
                <a:srgbClr val="1F497D"/>
              </a:buClr>
              <a:defRPr/>
            </a:pPr>
            <a:r>
              <a:rPr lang="en-US" sz="1600" b="1" dirty="0">
                <a:solidFill>
                  <a:srgbClr val="2298D5"/>
                </a:solidFill>
                <a:latin typeface="Calibri" panose="020F0502020204030204" pitchFamily="34" charset="0"/>
                <a:cs typeface="Calibri" panose="020F0502020204030204" pitchFamily="34" charset="0"/>
              </a:rPr>
              <a:t>FY24 Program Highlights:</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Updated digestive rating criteria in VA Schedule for Rating Disabilities (VASRD) and published final rule to improve bilateral factor calculations  </a:t>
            </a:r>
            <a:endParaRPr lang="en-US" sz="1600" dirty="0">
              <a:solidFill>
                <a:prstClr val="black"/>
              </a:solidFill>
              <a:latin typeface="Calibri" panose="020F0502020204030204" pitchFamily="34" charset="0"/>
              <a:cs typeface="Calibri" panose="020F0502020204030204" pitchFamily="34" charset="0"/>
            </a:endParaRP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Published final rule to amend character of discharge determinations regulation, removing one of the bars to benefits and adding a compelling circumstances exception</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Updated VBA policy letter for PACT Act implementation, along with associated guidance and training</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Supported implementation of section 103 of the PACT Act for healthcare eligibility for toxic exposed Veterans</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Published Active Service pay rule to ease burden on Veterans who return to active duty or earn drill pay</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a:cs typeface="Calibri"/>
              </a:rPr>
              <a:t>Launched initiatives to update Veteran notification letters and modernize national training program for new claims processors</a:t>
            </a:r>
            <a:endParaRPr lang="en-US" sz="1600" dirty="0">
              <a:solidFill>
                <a:prstClr val="black">
                  <a:lumMod val="75000"/>
                  <a:lumOff val="25000"/>
                </a:prstClr>
              </a:solidFill>
              <a:latin typeface="Calibri" panose="020F0502020204030204"/>
              <a:cs typeface="Calibri" panose="020F0502020204030204"/>
            </a:endParaRPr>
          </a:p>
        </p:txBody>
      </p:sp>
      <p:sp>
        <p:nvSpPr>
          <p:cNvPr id="7" name="TextBox 6">
            <a:extLst>
              <a:ext uri="{FF2B5EF4-FFF2-40B4-BE49-F238E27FC236}">
                <a16:creationId xmlns:a16="http://schemas.microsoft.com/office/drawing/2014/main" id="{F963FB37-C30A-994A-BBD9-3513819F32C0}"/>
              </a:ext>
            </a:extLst>
          </p:cNvPr>
          <p:cNvSpPr txBox="1"/>
          <p:nvPr/>
        </p:nvSpPr>
        <p:spPr>
          <a:xfrm>
            <a:off x="78317" y="1254441"/>
            <a:ext cx="2995083" cy="3596959"/>
          </a:xfrm>
          <a:prstGeom prst="rect">
            <a:avLst/>
          </a:prstGeom>
          <a:solidFill>
            <a:schemeClr val="bg1">
              <a:lumMod val="95000"/>
            </a:schemeClr>
          </a:solidFill>
        </p:spPr>
        <p:txBody>
          <a:bodyPr wrap="square" rtlCol="0">
            <a:spAutoFit/>
          </a:bodyPr>
          <a:lstStyle/>
          <a:p>
            <a:pPr marL="167879" indent="-167879" defTabSz="685800">
              <a:spcBef>
                <a:spcPts val="450"/>
              </a:spcBef>
              <a:spcAft>
                <a:spcPts val="450"/>
              </a:spcAft>
              <a:defRPr/>
            </a:pPr>
            <a:r>
              <a:rPr lang="en-US" sz="1600" b="1" dirty="0">
                <a:solidFill>
                  <a:srgbClr val="2298D5"/>
                </a:solidFill>
                <a:latin typeface="Calibri" panose="020F0502020204030204" pitchFamily="34" charset="0"/>
                <a:cs typeface="Calibri" panose="020F0502020204030204" pitchFamily="34" charset="0"/>
              </a:rPr>
              <a:t>Disability Compensation Overview:</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Tax-free benefit paid to eligible Veterans with service-related disabilities and with a discharge given under conditions other than dishonorable</a:t>
            </a:r>
          </a:p>
          <a:p>
            <a:pPr marL="214313" indent="-214313" defTabSz="685800">
              <a:spcBef>
                <a:spcPts val="450"/>
              </a:spcBef>
              <a:spcAft>
                <a:spcPts val="45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Benefit amount determined by severity of condition(s)</a:t>
            </a:r>
          </a:p>
          <a:p>
            <a:pPr marL="214313" indent="-214313" defTabSz="685800">
              <a:buFont typeface="Arial" panose="020B0604020202020204" pitchFamily="34" charset="0"/>
              <a:buChar char="•"/>
              <a:defRPr/>
            </a:pPr>
            <a:r>
              <a:rPr lang="en-US" sz="1600" dirty="0">
                <a:solidFill>
                  <a:prstClr val="black">
                    <a:lumMod val="75000"/>
                    <a:lumOff val="25000"/>
                  </a:prstClr>
                </a:solidFill>
                <a:latin typeface="Calibri" panose="020F0502020204030204"/>
              </a:rPr>
              <a:t>Delivered over $130B in benefits to more than 5.6 million Veterans in 2023</a:t>
            </a:r>
          </a:p>
        </p:txBody>
      </p:sp>
    </p:spTree>
    <p:extLst>
      <p:ext uri="{BB962C8B-B14F-4D97-AF65-F5344CB8AC3E}">
        <p14:creationId xmlns:p14="http://schemas.microsoft.com/office/powerpoint/2010/main" val="391313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24E95B-E342-B485-5348-5C3A1044E0B7}"/>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6</a:t>
            </a:fld>
            <a:endParaRPr lang="en-US">
              <a:solidFill>
                <a:prstClr val="white"/>
              </a:solidFill>
              <a:latin typeface="Calibri"/>
            </a:endParaRPr>
          </a:p>
        </p:txBody>
      </p:sp>
      <p:sp>
        <p:nvSpPr>
          <p:cNvPr id="4" name="Title 3">
            <a:extLst>
              <a:ext uri="{FF2B5EF4-FFF2-40B4-BE49-F238E27FC236}">
                <a16:creationId xmlns:a16="http://schemas.microsoft.com/office/drawing/2014/main" id="{400C2A3B-33DB-C787-26F0-12CDFCC3711C}"/>
              </a:ext>
            </a:extLst>
          </p:cNvPr>
          <p:cNvSpPr>
            <a:spLocks noGrp="1"/>
          </p:cNvSpPr>
          <p:nvPr>
            <p:ph type="title"/>
          </p:nvPr>
        </p:nvSpPr>
        <p:spPr>
          <a:xfrm>
            <a:off x="0" y="34128"/>
            <a:ext cx="9144000" cy="484748"/>
          </a:xfrm>
        </p:spPr>
        <p:txBody>
          <a:bodyPr>
            <a:normAutofit fontScale="90000"/>
          </a:bodyPr>
          <a:lstStyle/>
          <a:p>
            <a:r>
              <a:rPr lang="en-US" dirty="0"/>
              <a:t>CS Overview - Policy and Procedures</a:t>
            </a:r>
          </a:p>
        </p:txBody>
      </p:sp>
      <p:grpSp>
        <p:nvGrpSpPr>
          <p:cNvPr id="2" name="Group 1">
            <a:extLst>
              <a:ext uri="{FF2B5EF4-FFF2-40B4-BE49-F238E27FC236}">
                <a16:creationId xmlns:a16="http://schemas.microsoft.com/office/drawing/2014/main" id="{FC5C34BC-1DE6-43C8-8991-4CDD47F3D5E0}"/>
              </a:ext>
            </a:extLst>
          </p:cNvPr>
          <p:cNvGrpSpPr/>
          <p:nvPr/>
        </p:nvGrpSpPr>
        <p:grpSpPr>
          <a:xfrm>
            <a:off x="504371" y="2032959"/>
            <a:ext cx="7894561" cy="1107356"/>
            <a:chOff x="193813" y="1850291"/>
            <a:chExt cx="8328816" cy="1155652"/>
          </a:xfrm>
        </p:grpSpPr>
        <p:sp>
          <p:nvSpPr>
            <p:cNvPr id="20" name="Rectangle: Rounded Corners 19">
              <a:extLst>
                <a:ext uri="{FF2B5EF4-FFF2-40B4-BE49-F238E27FC236}">
                  <a16:creationId xmlns:a16="http://schemas.microsoft.com/office/drawing/2014/main" id="{00A9C73E-5E92-99D3-D898-47F6BCC8E12C}"/>
                </a:ext>
              </a:extLst>
            </p:cNvPr>
            <p:cNvSpPr/>
            <p:nvPr/>
          </p:nvSpPr>
          <p:spPr>
            <a:xfrm>
              <a:off x="209212" y="1865412"/>
              <a:ext cx="2072453" cy="1122972"/>
            </a:xfrm>
            <a:prstGeom prst="round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3CF45">
                    <a:lumMod val="75000"/>
                  </a:srgbClr>
                </a:solidFill>
                <a:latin typeface="Calibri"/>
              </a:endParaRPr>
            </a:p>
          </p:txBody>
        </p:sp>
        <p:sp>
          <p:nvSpPr>
            <p:cNvPr id="21" name="Rectangle: Rounded Corners 20">
              <a:extLst>
                <a:ext uri="{FF2B5EF4-FFF2-40B4-BE49-F238E27FC236}">
                  <a16:creationId xmlns:a16="http://schemas.microsoft.com/office/drawing/2014/main" id="{261C44B6-A93A-EF7A-628B-E348101851E5}"/>
                </a:ext>
              </a:extLst>
            </p:cNvPr>
            <p:cNvSpPr/>
            <p:nvPr/>
          </p:nvSpPr>
          <p:spPr>
            <a:xfrm>
              <a:off x="2265696" y="1850291"/>
              <a:ext cx="6246132" cy="113914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2" name="TextBox 21">
              <a:extLst>
                <a:ext uri="{FF2B5EF4-FFF2-40B4-BE49-F238E27FC236}">
                  <a16:creationId xmlns:a16="http://schemas.microsoft.com/office/drawing/2014/main" id="{FA047592-682D-9A57-8EAE-B917DE4F0106}"/>
                </a:ext>
              </a:extLst>
            </p:cNvPr>
            <p:cNvSpPr txBox="1"/>
            <p:nvPr/>
          </p:nvSpPr>
          <p:spPr>
            <a:xfrm>
              <a:off x="193813" y="1973038"/>
              <a:ext cx="2087283" cy="546040"/>
            </a:xfrm>
            <a:prstGeom prst="rect">
              <a:avLst/>
            </a:prstGeom>
            <a:noFill/>
          </p:spPr>
          <p:txBody>
            <a:bodyPr wrap="square" rtlCol="0">
              <a:spAutoFit/>
            </a:bodyPr>
            <a:lstStyle/>
            <a:p>
              <a:pPr algn="ctr"/>
              <a:r>
                <a:rPr lang="en-US" sz="1400" dirty="0">
                  <a:solidFill>
                    <a:srgbClr val="000000"/>
                  </a:solidFill>
                  <a:latin typeface="Calibri"/>
                </a:rPr>
                <a:t>Procedures and Interagency/Military Pay</a:t>
              </a:r>
            </a:p>
          </p:txBody>
        </p:sp>
        <p:sp>
          <p:nvSpPr>
            <p:cNvPr id="23" name="TextBox 22">
              <a:extLst>
                <a:ext uri="{FF2B5EF4-FFF2-40B4-BE49-F238E27FC236}">
                  <a16:creationId xmlns:a16="http://schemas.microsoft.com/office/drawing/2014/main" id="{5C0BD762-2725-C7B6-3295-7D4608D6913D}"/>
                </a:ext>
              </a:extLst>
            </p:cNvPr>
            <p:cNvSpPr txBox="1"/>
            <p:nvPr/>
          </p:nvSpPr>
          <p:spPr>
            <a:xfrm>
              <a:off x="2340305" y="1957960"/>
              <a:ext cx="6182324" cy="1047983"/>
            </a:xfrm>
            <a:prstGeom prst="rect">
              <a:avLst/>
            </a:prstGeom>
            <a:noFill/>
          </p:spPr>
          <p:txBody>
            <a:bodyPr wrap="square" rtlCol="0">
              <a:spAutoFit/>
            </a:bodyPr>
            <a:lstStyle/>
            <a:p>
              <a:pPr>
                <a:lnSpc>
                  <a:spcPct val="107000"/>
                </a:lnSpc>
                <a:spcAft>
                  <a:spcPts val="600"/>
                </a:spcAft>
              </a:pPr>
              <a:r>
                <a:rPr lang="en-US" sz="1400" dirty="0">
                  <a:solidFill>
                    <a:srgbClr val="000000"/>
                  </a:solidFill>
                  <a:latin typeface="Calibri" panose="020F0502020204030204" pitchFamily="34" charset="0"/>
                  <a:cs typeface="Calibri" panose="020F0502020204030204" pitchFamily="34" charset="0"/>
                </a:rPr>
                <a:t>Manages the M21-1 Adjudication Procedures Manual. Collaborates with stakeholders on numerous data sharing and computer matching agreements and acts as a conduit between DoD and VBA for all issues pertaining to military pay, retired pay and dual compensation.</a:t>
              </a:r>
            </a:p>
          </p:txBody>
        </p:sp>
      </p:grpSp>
      <p:grpSp>
        <p:nvGrpSpPr>
          <p:cNvPr id="18" name="Group 17">
            <a:extLst>
              <a:ext uri="{FF2B5EF4-FFF2-40B4-BE49-F238E27FC236}">
                <a16:creationId xmlns:a16="http://schemas.microsoft.com/office/drawing/2014/main" id="{90F79AAE-1530-ED5E-14AA-EDCFF4A5870F}"/>
              </a:ext>
            </a:extLst>
          </p:cNvPr>
          <p:cNvGrpSpPr/>
          <p:nvPr/>
        </p:nvGrpSpPr>
        <p:grpSpPr>
          <a:xfrm>
            <a:off x="504372" y="3345355"/>
            <a:ext cx="7894560" cy="1095352"/>
            <a:chOff x="340232" y="3317984"/>
            <a:chExt cx="8431477" cy="1139533"/>
          </a:xfrm>
        </p:grpSpPr>
        <p:sp>
          <p:nvSpPr>
            <p:cNvPr id="19" name="Rectangle: Rounded Corners 18">
              <a:extLst>
                <a:ext uri="{FF2B5EF4-FFF2-40B4-BE49-F238E27FC236}">
                  <a16:creationId xmlns:a16="http://schemas.microsoft.com/office/drawing/2014/main" id="{1C5038BA-BE28-0B2A-543E-1B83F332D5C3}"/>
                </a:ext>
              </a:extLst>
            </p:cNvPr>
            <p:cNvSpPr/>
            <p:nvPr/>
          </p:nvSpPr>
          <p:spPr>
            <a:xfrm>
              <a:off x="340232" y="3317984"/>
              <a:ext cx="2112264" cy="1040757"/>
            </a:xfrm>
            <a:prstGeom prst="roundRect">
              <a:avLst/>
            </a:prstGeom>
            <a:noFill/>
            <a:ln w="57150">
              <a:solidFill>
                <a:srgbClr val="477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4" name="Rectangle: Rounded Corners 23">
              <a:extLst>
                <a:ext uri="{FF2B5EF4-FFF2-40B4-BE49-F238E27FC236}">
                  <a16:creationId xmlns:a16="http://schemas.microsoft.com/office/drawing/2014/main" id="{83698370-1C98-427C-4EE3-7356902CD42B}"/>
                </a:ext>
              </a:extLst>
            </p:cNvPr>
            <p:cNvSpPr/>
            <p:nvPr/>
          </p:nvSpPr>
          <p:spPr>
            <a:xfrm>
              <a:off x="2451891" y="3317984"/>
              <a:ext cx="6319818" cy="1032549"/>
            </a:xfrm>
            <a:prstGeom prst="roundRect">
              <a:avLst/>
            </a:prstGeom>
            <a:noFill/>
            <a:ln>
              <a:solidFill>
                <a:srgbClr val="477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TextBox 24">
              <a:extLst>
                <a:ext uri="{FF2B5EF4-FFF2-40B4-BE49-F238E27FC236}">
                  <a16:creationId xmlns:a16="http://schemas.microsoft.com/office/drawing/2014/main" id="{9A7F4BE5-8873-B1B4-7D15-D12AF664A22B}"/>
                </a:ext>
              </a:extLst>
            </p:cNvPr>
            <p:cNvSpPr txBox="1"/>
            <p:nvPr/>
          </p:nvSpPr>
          <p:spPr>
            <a:xfrm>
              <a:off x="2590886" y="3464926"/>
              <a:ext cx="6164939" cy="992591"/>
            </a:xfrm>
            <a:prstGeom prst="rect">
              <a:avLst/>
            </a:prstGeom>
            <a:noFill/>
            <a:ln>
              <a:noFill/>
            </a:ln>
          </p:spPr>
          <p:txBody>
            <a:bodyPr wrap="square" rtlCol="0">
              <a:spAutoFit/>
            </a:bodyPr>
            <a:lstStyle/>
            <a:p>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Compensation Services newest staff, established to assist with implementing and reporting requirements identified in the PACT Act regarding military environmental exposures and the Secretary’s presumptive process.</a:t>
              </a:r>
              <a:endParaRPr lang="en-US" sz="1400" dirty="0">
                <a:solidFill>
                  <a:srgbClr val="000000"/>
                </a:solidFill>
                <a:latin typeface="Calibri"/>
              </a:endParaRPr>
            </a:p>
          </p:txBody>
        </p:sp>
        <p:sp>
          <p:nvSpPr>
            <p:cNvPr id="26" name="TextBox 25">
              <a:extLst>
                <a:ext uri="{FF2B5EF4-FFF2-40B4-BE49-F238E27FC236}">
                  <a16:creationId xmlns:a16="http://schemas.microsoft.com/office/drawing/2014/main" id="{8A306FA1-0D77-80AA-5DB1-810B1535BE0F}"/>
                </a:ext>
              </a:extLst>
            </p:cNvPr>
            <p:cNvSpPr txBox="1"/>
            <p:nvPr/>
          </p:nvSpPr>
          <p:spPr>
            <a:xfrm>
              <a:off x="478621" y="3532475"/>
              <a:ext cx="1778466" cy="544324"/>
            </a:xfrm>
            <a:prstGeom prst="rect">
              <a:avLst/>
            </a:prstGeom>
            <a:noFill/>
            <a:ln>
              <a:noFill/>
            </a:ln>
          </p:spPr>
          <p:txBody>
            <a:bodyPr wrap="square" rtlCol="0">
              <a:spAutoFit/>
            </a:bodyPr>
            <a:lstStyle/>
            <a:p>
              <a:pPr algn="ctr"/>
              <a:r>
                <a:rPr lang="en-US" sz="1400" dirty="0">
                  <a:solidFill>
                    <a:srgbClr val="000000"/>
                  </a:solidFill>
                  <a:latin typeface="Calibri"/>
                </a:rPr>
                <a:t>Military Exposures Team</a:t>
              </a:r>
            </a:p>
          </p:txBody>
        </p:sp>
      </p:grpSp>
      <p:grpSp>
        <p:nvGrpSpPr>
          <p:cNvPr id="12" name="Group 11">
            <a:extLst>
              <a:ext uri="{FF2B5EF4-FFF2-40B4-BE49-F238E27FC236}">
                <a16:creationId xmlns:a16="http://schemas.microsoft.com/office/drawing/2014/main" id="{08EAD82C-BB08-7360-772A-9520639E4F9B}"/>
              </a:ext>
            </a:extLst>
          </p:cNvPr>
          <p:cNvGrpSpPr/>
          <p:nvPr/>
        </p:nvGrpSpPr>
        <p:grpSpPr>
          <a:xfrm>
            <a:off x="414867" y="4515518"/>
            <a:ext cx="8043333" cy="1547164"/>
            <a:chOff x="265176" y="4268893"/>
            <a:chExt cx="8421626" cy="2062885"/>
          </a:xfrm>
        </p:grpSpPr>
        <p:sp>
          <p:nvSpPr>
            <p:cNvPr id="28" name="Rectangle: Rounded Corners 27">
              <a:extLst>
                <a:ext uri="{FF2B5EF4-FFF2-40B4-BE49-F238E27FC236}">
                  <a16:creationId xmlns:a16="http://schemas.microsoft.com/office/drawing/2014/main" id="{45E66473-1855-508C-2BCB-2D8A0AEA5F0E}"/>
                </a:ext>
              </a:extLst>
            </p:cNvPr>
            <p:cNvSpPr/>
            <p:nvPr/>
          </p:nvSpPr>
          <p:spPr>
            <a:xfrm>
              <a:off x="322388" y="4268893"/>
              <a:ext cx="2084050" cy="1522021"/>
            </a:xfrm>
            <a:prstGeom prst="roundRect">
              <a:avLst/>
            </a:prstGeom>
            <a:noFill/>
            <a:ln w="571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9" name="Rectangle: Rounded Corners 28">
              <a:extLst>
                <a:ext uri="{FF2B5EF4-FFF2-40B4-BE49-F238E27FC236}">
                  <a16:creationId xmlns:a16="http://schemas.microsoft.com/office/drawing/2014/main" id="{C4CD0209-C6CD-549B-3076-485FDDD8EFB6}"/>
                </a:ext>
              </a:extLst>
            </p:cNvPr>
            <p:cNvSpPr/>
            <p:nvPr/>
          </p:nvSpPr>
          <p:spPr>
            <a:xfrm>
              <a:off x="2437865" y="4268893"/>
              <a:ext cx="6199746" cy="2062885"/>
            </a:xfrm>
            <a:prstGeom prst="roundRect">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30" name="TextBox 29">
              <a:extLst>
                <a:ext uri="{FF2B5EF4-FFF2-40B4-BE49-F238E27FC236}">
                  <a16:creationId xmlns:a16="http://schemas.microsoft.com/office/drawing/2014/main" id="{0B57E8B3-C1CC-404E-4865-D20659B6104F}"/>
                </a:ext>
              </a:extLst>
            </p:cNvPr>
            <p:cNvSpPr txBox="1"/>
            <p:nvPr/>
          </p:nvSpPr>
          <p:spPr>
            <a:xfrm>
              <a:off x="2437866" y="4325705"/>
              <a:ext cx="6248936" cy="1646262"/>
            </a:xfrm>
            <a:prstGeom prst="rect">
              <a:avLst/>
            </a:prstGeom>
            <a:noFill/>
          </p:spPr>
          <p:txBody>
            <a:bodyPr wrap="square" rtlCol="0">
              <a:spAutoFit/>
            </a:bodyPr>
            <a:lstStyle/>
            <a:p>
              <a:pPr>
                <a:lnSpc>
                  <a:spcPct val="107000"/>
                </a:lnSpc>
                <a:spcAft>
                  <a:spcPts val="600"/>
                </a:spcAft>
              </a:pPr>
              <a:r>
                <a:rPr lang="en-US" sz="1400" dirty="0">
                  <a:solidFill>
                    <a:srgbClr val="000000"/>
                  </a:solidFill>
                  <a:latin typeface="Calibri" panose="020F0502020204030204" pitchFamily="34" charset="0"/>
                  <a:cs typeface="Calibri" panose="020F0502020204030204" pitchFamily="34" charset="0"/>
                </a:rPr>
                <a:t>Responsible for researching, drafting, publishing, and processing regulatory amendments to title 38 of the Code of Federal Regulations (CFR), to include but not limited to, Part 4 and providing policy recommendations to senior leadership. Also leads VA’s efforts on the Earning Loss Studies and on GAO’s High Risk List (VASRD) remediation actions.</a:t>
              </a:r>
              <a:endParaRPr lang="en-US" sz="1400" dirty="0">
                <a:solidFill>
                  <a:srgbClr val="000000"/>
                </a:solidFill>
                <a:latin typeface="Calibri"/>
              </a:endParaRPr>
            </a:p>
          </p:txBody>
        </p:sp>
        <p:sp>
          <p:nvSpPr>
            <p:cNvPr id="31" name="TextBox 30">
              <a:extLst>
                <a:ext uri="{FF2B5EF4-FFF2-40B4-BE49-F238E27FC236}">
                  <a16:creationId xmlns:a16="http://schemas.microsoft.com/office/drawing/2014/main" id="{966603C7-E420-91CF-948B-66F9D50D330B}"/>
                </a:ext>
              </a:extLst>
            </p:cNvPr>
            <p:cNvSpPr txBox="1"/>
            <p:nvPr/>
          </p:nvSpPr>
          <p:spPr>
            <a:xfrm>
              <a:off x="265176" y="4613516"/>
              <a:ext cx="2245174" cy="697626"/>
            </a:xfrm>
            <a:prstGeom prst="rect">
              <a:avLst/>
            </a:prstGeom>
            <a:noFill/>
          </p:spPr>
          <p:txBody>
            <a:bodyPr wrap="square" rtlCol="0">
              <a:spAutoFit/>
            </a:bodyPr>
            <a:lstStyle/>
            <a:p>
              <a:pPr algn="ctr"/>
              <a:r>
                <a:rPr lang="en-US" sz="1400" dirty="0">
                  <a:solidFill>
                    <a:srgbClr val="000000"/>
                  </a:solidFill>
                  <a:latin typeface="Calibri"/>
                </a:rPr>
                <a:t>VASRD Program Management Office </a:t>
              </a:r>
            </a:p>
          </p:txBody>
        </p:sp>
      </p:grpSp>
      <p:grpSp>
        <p:nvGrpSpPr>
          <p:cNvPr id="9" name="Group 8">
            <a:extLst>
              <a:ext uri="{FF2B5EF4-FFF2-40B4-BE49-F238E27FC236}">
                <a16:creationId xmlns:a16="http://schemas.microsoft.com/office/drawing/2014/main" id="{C68AFBA8-B31B-3EC4-D42F-2679CE97C8C9}"/>
              </a:ext>
            </a:extLst>
          </p:cNvPr>
          <p:cNvGrpSpPr/>
          <p:nvPr/>
        </p:nvGrpSpPr>
        <p:grpSpPr>
          <a:xfrm>
            <a:off x="504372" y="763544"/>
            <a:ext cx="7818361" cy="1067355"/>
            <a:chOff x="193813" y="711383"/>
            <a:chExt cx="8382698" cy="840225"/>
          </a:xfrm>
        </p:grpSpPr>
        <p:grpSp>
          <p:nvGrpSpPr>
            <p:cNvPr id="33" name="Group 32">
              <a:extLst>
                <a:ext uri="{FF2B5EF4-FFF2-40B4-BE49-F238E27FC236}">
                  <a16:creationId xmlns:a16="http://schemas.microsoft.com/office/drawing/2014/main" id="{1CBEAF25-779D-D99B-DF5F-2D442A05E570}"/>
                </a:ext>
              </a:extLst>
            </p:cNvPr>
            <p:cNvGrpSpPr/>
            <p:nvPr/>
          </p:nvGrpSpPr>
          <p:grpSpPr>
            <a:xfrm>
              <a:off x="193813" y="711383"/>
              <a:ext cx="8382698" cy="840225"/>
              <a:chOff x="304102" y="424839"/>
              <a:chExt cx="8382698" cy="1502287"/>
            </a:xfrm>
          </p:grpSpPr>
          <p:sp>
            <p:nvSpPr>
              <p:cNvPr id="6" name="Rectangle: Rounded Corners 5">
                <a:extLst>
                  <a:ext uri="{FF2B5EF4-FFF2-40B4-BE49-F238E27FC236}">
                    <a16:creationId xmlns:a16="http://schemas.microsoft.com/office/drawing/2014/main" id="{9C1A7DB4-9FD7-7DED-BC8E-7E553087897C}"/>
                  </a:ext>
                </a:extLst>
              </p:cNvPr>
              <p:cNvSpPr/>
              <p:nvPr/>
            </p:nvSpPr>
            <p:spPr>
              <a:xfrm>
                <a:off x="304102" y="424839"/>
                <a:ext cx="2112264" cy="1502287"/>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7" name="Rectangle: Rounded Corners 6">
                <a:extLst>
                  <a:ext uri="{FF2B5EF4-FFF2-40B4-BE49-F238E27FC236}">
                    <a16:creationId xmlns:a16="http://schemas.microsoft.com/office/drawing/2014/main" id="{C851C6A0-7DBD-AEEA-5E35-326BECBD1662}"/>
                  </a:ext>
                </a:extLst>
              </p:cNvPr>
              <p:cNvSpPr/>
              <p:nvPr/>
            </p:nvSpPr>
            <p:spPr>
              <a:xfrm>
                <a:off x="2424533" y="424839"/>
                <a:ext cx="6262267" cy="1502287"/>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Calibri"/>
                </a:endParaRPr>
              </a:p>
            </p:txBody>
          </p:sp>
          <p:sp>
            <p:nvSpPr>
              <p:cNvPr id="11" name="TextBox 10">
                <a:extLst>
                  <a:ext uri="{FF2B5EF4-FFF2-40B4-BE49-F238E27FC236}">
                    <a16:creationId xmlns:a16="http://schemas.microsoft.com/office/drawing/2014/main" id="{38703F42-1300-CE85-C8AE-292A8E8D9803}"/>
                  </a:ext>
                </a:extLst>
              </p:cNvPr>
              <p:cNvSpPr txBox="1"/>
              <p:nvPr/>
            </p:nvSpPr>
            <p:spPr>
              <a:xfrm>
                <a:off x="977986" y="913364"/>
                <a:ext cx="906012" cy="344918"/>
              </a:xfrm>
              <a:prstGeom prst="rect">
                <a:avLst/>
              </a:prstGeom>
              <a:noFill/>
            </p:spPr>
            <p:txBody>
              <a:bodyPr wrap="square" rtlCol="0">
                <a:spAutoFit/>
              </a:bodyPr>
              <a:lstStyle/>
              <a:p>
                <a:r>
                  <a:rPr lang="en-US" sz="1400" dirty="0">
                    <a:solidFill>
                      <a:srgbClr val="000000"/>
                    </a:solidFill>
                    <a:latin typeface="Calibri"/>
                  </a:rPr>
                  <a:t>Policy</a:t>
                </a:r>
              </a:p>
            </p:txBody>
          </p:sp>
        </p:grpSp>
        <p:sp>
          <p:nvSpPr>
            <p:cNvPr id="8" name="TextBox 7">
              <a:extLst>
                <a:ext uri="{FF2B5EF4-FFF2-40B4-BE49-F238E27FC236}">
                  <a16:creationId xmlns:a16="http://schemas.microsoft.com/office/drawing/2014/main" id="{08745177-6182-7688-2C22-B4215F4A9574}"/>
                </a:ext>
              </a:extLst>
            </p:cNvPr>
            <p:cNvSpPr txBox="1"/>
            <p:nvPr/>
          </p:nvSpPr>
          <p:spPr>
            <a:xfrm>
              <a:off x="2370562" y="768448"/>
              <a:ext cx="6021443" cy="462987"/>
            </a:xfrm>
            <a:prstGeom prst="rect">
              <a:avLst/>
            </a:prstGeom>
            <a:noFill/>
          </p:spPr>
          <p:txBody>
            <a:bodyPr wrap="square" rtlCol="0">
              <a:spAutoFit/>
            </a:bodyPr>
            <a:lstStyle/>
            <a:p>
              <a:r>
                <a:rPr lang="en-US" sz="1400" dirty="0">
                  <a:solidFill>
                    <a:srgbClr val="000000"/>
                  </a:solidFill>
                  <a:latin typeface="Calibri"/>
                </a:rPr>
                <a:t>Responsible for creating and maintaining policy and procedures related to the disability claim process through legislation, regulations, prescribed forms and agency guidance.</a:t>
              </a:r>
            </a:p>
          </p:txBody>
        </p:sp>
      </p:grpSp>
    </p:spTree>
    <p:extLst>
      <p:ext uri="{BB962C8B-B14F-4D97-AF65-F5344CB8AC3E}">
        <p14:creationId xmlns:p14="http://schemas.microsoft.com/office/powerpoint/2010/main" val="125315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940421-BD54-AB49-B0CF-C3F21328A491}"/>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7</a:t>
            </a:fld>
            <a:endParaRPr lang="en-US">
              <a:solidFill>
                <a:prstClr val="white"/>
              </a:solidFill>
              <a:latin typeface="Calibri"/>
            </a:endParaRPr>
          </a:p>
        </p:txBody>
      </p:sp>
      <p:sp>
        <p:nvSpPr>
          <p:cNvPr id="4" name="Title 3">
            <a:extLst>
              <a:ext uri="{FF2B5EF4-FFF2-40B4-BE49-F238E27FC236}">
                <a16:creationId xmlns:a16="http://schemas.microsoft.com/office/drawing/2014/main" id="{0A236E42-E100-343D-64C6-08F5BDC7A1F2}"/>
              </a:ext>
            </a:extLst>
          </p:cNvPr>
          <p:cNvSpPr>
            <a:spLocks noGrp="1"/>
          </p:cNvSpPr>
          <p:nvPr>
            <p:ph type="title"/>
          </p:nvPr>
        </p:nvSpPr>
        <p:spPr>
          <a:xfrm>
            <a:off x="0" y="-867"/>
            <a:ext cx="9144000" cy="548640"/>
          </a:xfrm>
        </p:spPr>
        <p:txBody>
          <a:bodyPr>
            <a:normAutofit fontScale="90000"/>
          </a:bodyPr>
          <a:lstStyle/>
          <a:p>
            <a:r>
              <a:rPr lang="en-US" dirty="0"/>
              <a:t>CS Overview - Operations</a:t>
            </a:r>
          </a:p>
        </p:txBody>
      </p:sp>
      <p:grpSp>
        <p:nvGrpSpPr>
          <p:cNvPr id="2" name="Group 1">
            <a:extLst>
              <a:ext uri="{FF2B5EF4-FFF2-40B4-BE49-F238E27FC236}">
                <a16:creationId xmlns:a16="http://schemas.microsoft.com/office/drawing/2014/main" id="{0860CF5E-6203-C023-0C5C-820B6B17E8E8}"/>
              </a:ext>
            </a:extLst>
          </p:cNvPr>
          <p:cNvGrpSpPr/>
          <p:nvPr/>
        </p:nvGrpSpPr>
        <p:grpSpPr>
          <a:xfrm>
            <a:off x="186267" y="832863"/>
            <a:ext cx="8796866" cy="1084445"/>
            <a:chOff x="379476" y="879858"/>
            <a:chExt cx="8385048" cy="871927"/>
          </a:xfrm>
        </p:grpSpPr>
        <p:sp>
          <p:nvSpPr>
            <p:cNvPr id="9" name="Rectangle: Rounded Corners 8">
              <a:extLst>
                <a:ext uri="{FF2B5EF4-FFF2-40B4-BE49-F238E27FC236}">
                  <a16:creationId xmlns:a16="http://schemas.microsoft.com/office/drawing/2014/main" id="{D54D62F5-1969-4753-0E42-CA0D4135E25C}"/>
                </a:ext>
              </a:extLst>
            </p:cNvPr>
            <p:cNvSpPr/>
            <p:nvPr/>
          </p:nvSpPr>
          <p:spPr>
            <a:xfrm>
              <a:off x="379476" y="879858"/>
              <a:ext cx="2247942" cy="871927"/>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B050"/>
                </a:solidFill>
                <a:latin typeface="Calibri"/>
              </a:endParaRPr>
            </a:p>
          </p:txBody>
        </p:sp>
        <p:sp>
          <p:nvSpPr>
            <p:cNvPr id="10" name="TextBox 9">
              <a:extLst>
                <a:ext uri="{FF2B5EF4-FFF2-40B4-BE49-F238E27FC236}">
                  <a16:creationId xmlns:a16="http://schemas.microsoft.com/office/drawing/2014/main" id="{BDEA2ED4-6B29-B732-A1F6-987CCAE7F7EF}"/>
                </a:ext>
              </a:extLst>
            </p:cNvPr>
            <p:cNvSpPr txBox="1"/>
            <p:nvPr/>
          </p:nvSpPr>
          <p:spPr>
            <a:xfrm>
              <a:off x="538903" y="1094878"/>
              <a:ext cx="1892703" cy="200533"/>
            </a:xfrm>
            <a:prstGeom prst="rect">
              <a:avLst/>
            </a:prstGeom>
            <a:noFill/>
          </p:spPr>
          <p:txBody>
            <a:bodyPr wrap="square" rtlCol="0">
              <a:spAutoFit/>
            </a:bodyPr>
            <a:lstStyle/>
            <a:p>
              <a:pPr algn="ctr"/>
              <a:r>
                <a:rPr lang="en-US" sz="1400" dirty="0">
                  <a:solidFill>
                    <a:srgbClr val="000000"/>
                  </a:solidFill>
                  <a:latin typeface="Calibri"/>
                </a:rPr>
                <a:t>Training</a:t>
              </a:r>
            </a:p>
          </p:txBody>
        </p:sp>
        <p:sp>
          <p:nvSpPr>
            <p:cNvPr id="11" name="Rectangle: Rounded Corners 10">
              <a:extLst>
                <a:ext uri="{FF2B5EF4-FFF2-40B4-BE49-F238E27FC236}">
                  <a16:creationId xmlns:a16="http://schemas.microsoft.com/office/drawing/2014/main" id="{375393AD-64CB-7EFF-C4AA-6B91ED63A01E}"/>
                </a:ext>
              </a:extLst>
            </p:cNvPr>
            <p:cNvSpPr/>
            <p:nvPr/>
          </p:nvSpPr>
          <p:spPr>
            <a:xfrm>
              <a:off x="2643505" y="879858"/>
              <a:ext cx="6121019" cy="87192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2" name="TextBox 11">
              <a:extLst>
                <a:ext uri="{FF2B5EF4-FFF2-40B4-BE49-F238E27FC236}">
                  <a16:creationId xmlns:a16="http://schemas.microsoft.com/office/drawing/2014/main" id="{1EFC0288-5885-5E86-71C6-891003EA3842}"/>
                </a:ext>
              </a:extLst>
            </p:cNvPr>
            <p:cNvSpPr txBox="1"/>
            <p:nvPr/>
          </p:nvSpPr>
          <p:spPr>
            <a:xfrm>
              <a:off x="2627418" y="1019950"/>
              <a:ext cx="5909120" cy="504090"/>
            </a:xfrm>
            <a:prstGeom prst="rect">
              <a:avLst/>
            </a:prstGeom>
            <a:noFill/>
            <a:ln>
              <a:noFill/>
            </a:ln>
          </p:spPr>
          <p:txBody>
            <a:bodyPr wrap="square" rtlCol="0">
              <a:spAutoFit/>
            </a:bodyPr>
            <a:lstStyle/>
            <a:p>
              <a:pPr>
                <a:lnSpc>
                  <a:spcPct val="107000"/>
                </a:lnSpc>
                <a:spcAft>
                  <a:spcPts val="6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Provides new and seasoned employees with training tools and resources to be successful in fulfilling VA’s mission of serving Veterans and their dependents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99CA444F-A635-3C73-E744-2EC0AA139732}"/>
              </a:ext>
            </a:extLst>
          </p:cNvPr>
          <p:cNvGrpSpPr/>
          <p:nvPr/>
        </p:nvGrpSpPr>
        <p:grpSpPr>
          <a:xfrm>
            <a:off x="173567" y="2223420"/>
            <a:ext cx="8796866" cy="826272"/>
            <a:chOff x="379476" y="2577755"/>
            <a:chExt cx="8385048" cy="935543"/>
          </a:xfrm>
        </p:grpSpPr>
        <p:sp>
          <p:nvSpPr>
            <p:cNvPr id="24" name="Rectangle: Rounded Corners 23">
              <a:extLst>
                <a:ext uri="{FF2B5EF4-FFF2-40B4-BE49-F238E27FC236}">
                  <a16:creationId xmlns:a16="http://schemas.microsoft.com/office/drawing/2014/main" id="{C934BDF2-C88B-2D77-0B5F-D4248D96CA95}"/>
                </a:ext>
              </a:extLst>
            </p:cNvPr>
            <p:cNvSpPr/>
            <p:nvPr/>
          </p:nvSpPr>
          <p:spPr>
            <a:xfrm>
              <a:off x="379476" y="2577755"/>
              <a:ext cx="2247942" cy="931178"/>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Rectangle: Rounded Corners 24">
              <a:extLst>
                <a:ext uri="{FF2B5EF4-FFF2-40B4-BE49-F238E27FC236}">
                  <a16:creationId xmlns:a16="http://schemas.microsoft.com/office/drawing/2014/main" id="{BB5DC997-FAF1-410B-F95D-4EE239106A41}"/>
                </a:ext>
              </a:extLst>
            </p:cNvPr>
            <p:cNvSpPr/>
            <p:nvPr/>
          </p:nvSpPr>
          <p:spPr>
            <a:xfrm>
              <a:off x="2643505" y="2577755"/>
              <a:ext cx="6121019" cy="931178"/>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TextBox 25">
              <a:extLst>
                <a:ext uri="{FF2B5EF4-FFF2-40B4-BE49-F238E27FC236}">
                  <a16:creationId xmlns:a16="http://schemas.microsoft.com/office/drawing/2014/main" id="{600B8B4E-E2F4-70C6-418E-FE8B25B26AE6}"/>
                </a:ext>
              </a:extLst>
            </p:cNvPr>
            <p:cNvSpPr txBox="1"/>
            <p:nvPr/>
          </p:nvSpPr>
          <p:spPr>
            <a:xfrm>
              <a:off x="2734531" y="2676948"/>
              <a:ext cx="5910324" cy="836350"/>
            </a:xfrm>
            <a:prstGeom prst="rect">
              <a:avLst/>
            </a:prstGeom>
            <a:noFill/>
            <a:ln>
              <a:noFill/>
            </a:ln>
          </p:spPr>
          <p:txBody>
            <a:bodyPr wrap="square" rtlCol="0">
              <a:spAutoFit/>
            </a:bodyPr>
            <a:lstStyle/>
            <a:p>
              <a:pPr>
                <a:spcAft>
                  <a:spcPts val="6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Administers national quality assurance program for rating and non-rating. Conducts specialized reviews determined by leadership but could be initiated due to external interest from Congress, GAO or OIG. </a:t>
              </a:r>
              <a:endParaRPr lang="en-US" sz="1400" dirty="0">
                <a:solidFill>
                  <a:srgbClr val="000000"/>
                </a:solidFill>
                <a:latin typeface="Calibri"/>
              </a:endParaRPr>
            </a:p>
          </p:txBody>
        </p:sp>
        <p:sp>
          <p:nvSpPr>
            <p:cNvPr id="27" name="TextBox 26">
              <a:extLst>
                <a:ext uri="{FF2B5EF4-FFF2-40B4-BE49-F238E27FC236}">
                  <a16:creationId xmlns:a16="http://schemas.microsoft.com/office/drawing/2014/main" id="{3D15FFFF-F919-542B-4E13-6C0A37D87420}"/>
                </a:ext>
              </a:extLst>
            </p:cNvPr>
            <p:cNvSpPr txBox="1"/>
            <p:nvPr/>
          </p:nvSpPr>
          <p:spPr>
            <a:xfrm>
              <a:off x="538902" y="2883356"/>
              <a:ext cx="1892703" cy="410369"/>
            </a:xfrm>
            <a:prstGeom prst="rect">
              <a:avLst/>
            </a:prstGeom>
            <a:noFill/>
            <a:ln>
              <a:noFill/>
            </a:ln>
          </p:spPr>
          <p:txBody>
            <a:bodyPr wrap="square" rtlCol="0">
              <a:spAutoFit/>
            </a:bodyPr>
            <a:lstStyle/>
            <a:p>
              <a:pPr algn="ctr"/>
              <a:r>
                <a:rPr lang="en-US" sz="1400" dirty="0">
                  <a:solidFill>
                    <a:srgbClr val="000000"/>
                  </a:solidFill>
                  <a:latin typeface="Calibri"/>
                </a:rPr>
                <a:t>Quality</a:t>
              </a:r>
            </a:p>
          </p:txBody>
        </p:sp>
      </p:grpSp>
      <p:grpSp>
        <p:nvGrpSpPr>
          <p:cNvPr id="14" name="Group 13">
            <a:extLst>
              <a:ext uri="{FF2B5EF4-FFF2-40B4-BE49-F238E27FC236}">
                <a16:creationId xmlns:a16="http://schemas.microsoft.com/office/drawing/2014/main" id="{7DCD3AAA-B5DE-7F52-8C1E-97C51BC3AE20}"/>
              </a:ext>
            </a:extLst>
          </p:cNvPr>
          <p:cNvGrpSpPr/>
          <p:nvPr/>
        </p:nvGrpSpPr>
        <p:grpSpPr>
          <a:xfrm>
            <a:off x="186267" y="3409495"/>
            <a:ext cx="8796866" cy="1084445"/>
            <a:chOff x="363389" y="2099504"/>
            <a:chExt cx="8401135" cy="1006994"/>
          </a:xfrm>
        </p:grpSpPr>
        <p:grpSp>
          <p:nvGrpSpPr>
            <p:cNvPr id="15" name="Group 14">
              <a:extLst>
                <a:ext uri="{FF2B5EF4-FFF2-40B4-BE49-F238E27FC236}">
                  <a16:creationId xmlns:a16="http://schemas.microsoft.com/office/drawing/2014/main" id="{B6A5F286-A32B-0B38-B76A-9F6B4BF3EE2A}"/>
                </a:ext>
              </a:extLst>
            </p:cNvPr>
            <p:cNvGrpSpPr/>
            <p:nvPr/>
          </p:nvGrpSpPr>
          <p:grpSpPr>
            <a:xfrm>
              <a:off x="363389" y="2099504"/>
              <a:ext cx="8401135" cy="1006994"/>
              <a:chOff x="363389" y="1451295"/>
              <a:chExt cx="8401135" cy="1655203"/>
            </a:xfrm>
          </p:grpSpPr>
          <p:sp>
            <p:nvSpPr>
              <p:cNvPr id="17" name="Rectangle: Rounded Corners 16">
                <a:extLst>
                  <a:ext uri="{FF2B5EF4-FFF2-40B4-BE49-F238E27FC236}">
                    <a16:creationId xmlns:a16="http://schemas.microsoft.com/office/drawing/2014/main" id="{ED4089D9-388B-FCC9-8ADC-B20C2921B8AC}"/>
                  </a:ext>
                </a:extLst>
              </p:cNvPr>
              <p:cNvSpPr/>
              <p:nvPr/>
            </p:nvSpPr>
            <p:spPr>
              <a:xfrm>
                <a:off x="379476" y="1451295"/>
                <a:ext cx="2247942" cy="1655203"/>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8" name="Rectangle: Rounded Corners 17">
                <a:extLst>
                  <a:ext uri="{FF2B5EF4-FFF2-40B4-BE49-F238E27FC236}">
                    <a16:creationId xmlns:a16="http://schemas.microsoft.com/office/drawing/2014/main" id="{F4392346-2F9D-9F40-4F18-14D9D3426A96}"/>
                  </a:ext>
                </a:extLst>
              </p:cNvPr>
              <p:cNvSpPr/>
              <p:nvPr/>
            </p:nvSpPr>
            <p:spPr>
              <a:xfrm>
                <a:off x="2643505" y="1451295"/>
                <a:ext cx="6121019" cy="165520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9" name="TextBox 18">
                <a:extLst>
                  <a:ext uri="{FF2B5EF4-FFF2-40B4-BE49-F238E27FC236}">
                    <a16:creationId xmlns:a16="http://schemas.microsoft.com/office/drawing/2014/main" id="{F6F07955-7031-B555-BD7F-A742CE010D56}"/>
                  </a:ext>
                </a:extLst>
              </p:cNvPr>
              <p:cNvSpPr txBox="1"/>
              <p:nvPr/>
            </p:nvSpPr>
            <p:spPr>
              <a:xfrm>
                <a:off x="363389" y="1779152"/>
                <a:ext cx="2264029" cy="1127432"/>
              </a:xfrm>
              <a:prstGeom prst="rect">
                <a:avLst/>
              </a:prstGeom>
              <a:noFill/>
            </p:spPr>
            <p:txBody>
              <a:bodyPr wrap="square" rtlCol="0">
                <a:spAutoFit/>
              </a:bodyPr>
              <a:lstStyle/>
              <a:p>
                <a:pPr algn="ctr"/>
                <a:r>
                  <a:rPr lang="en-US" sz="1400" dirty="0">
                    <a:solidFill>
                      <a:srgbClr val="000000"/>
                    </a:solidFill>
                    <a:latin typeface="Calibri"/>
                  </a:rPr>
                  <a:t>Systems Support and Operation Review</a:t>
                </a:r>
              </a:p>
              <a:p>
                <a:pPr algn="ctr"/>
                <a:endParaRPr lang="en-US" sz="1400" dirty="0">
                  <a:solidFill>
                    <a:srgbClr val="000000"/>
                  </a:solidFill>
                  <a:latin typeface="Calibri"/>
                </a:endParaRPr>
              </a:p>
            </p:txBody>
          </p:sp>
        </p:grpSp>
        <p:sp>
          <p:nvSpPr>
            <p:cNvPr id="16" name="TextBox 15">
              <a:extLst>
                <a:ext uri="{FF2B5EF4-FFF2-40B4-BE49-F238E27FC236}">
                  <a16:creationId xmlns:a16="http://schemas.microsoft.com/office/drawing/2014/main" id="{6546A914-BEFE-7CED-38AB-BF925822E30C}"/>
                </a:ext>
              </a:extLst>
            </p:cNvPr>
            <p:cNvSpPr txBox="1"/>
            <p:nvPr/>
          </p:nvSpPr>
          <p:spPr>
            <a:xfrm>
              <a:off x="2684547" y="2107719"/>
              <a:ext cx="5783875" cy="885965"/>
            </a:xfrm>
            <a:prstGeom prst="rect">
              <a:avLst/>
            </a:prstGeom>
            <a:noFill/>
          </p:spPr>
          <p:txBody>
            <a:bodyPr wrap="square" rtlCol="0">
              <a:spAutoFit/>
            </a:bodyPr>
            <a:lstStyle/>
            <a:p>
              <a:pPr>
                <a:spcAft>
                  <a:spcPts val="600"/>
                </a:spcAft>
              </a:pPr>
              <a:r>
                <a:rPr lang="en-US" sz="1400" dirty="0">
                  <a:solidFill>
                    <a:srgbClr val="000000"/>
                  </a:solidFill>
                  <a:latin typeface="Calibri" panose="020F0502020204030204" pitchFamily="34" charset="0"/>
                  <a:cs typeface="Calibri" panose="020F0502020204030204" pitchFamily="34" charset="0"/>
                </a:rPr>
                <a:t>Enables responsive, timely and compassionate delivery of disability benefits and services to Veterans and their families through development and maintenance of business line software, systems and data. Provides program oversight through regional office site visits.</a:t>
              </a:r>
              <a:endParaRPr lang="en-US" sz="1400" dirty="0">
                <a:solidFill>
                  <a:srgbClr val="000000"/>
                </a:solidFill>
                <a:latin typeface="Calibri"/>
              </a:endParaRPr>
            </a:p>
          </p:txBody>
        </p:sp>
      </p:grpSp>
      <p:grpSp>
        <p:nvGrpSpPr>
          <p:cNvPr id="20" name="Group 19">
            <a:extLst>
              <a:ext uri="{FF2B5EF4-FFF2-40B4-BE49-F238E27FC236}">
                <a16:creationId xmlns:a16="http://schemas.microsoft.com/office/drawing/2014/main" id="{A0894259-C0B6-6AC4-CE1A-4CFA0D2C38F1}"/>
              </a:ext>
            </a:extLst>
          </p:cNvPr>
          <p:cNvGrpSpPr/>
          <p:nvPr/>
        </p:nvGrpSpPr>
        <p:grpSpPr>
          <a:xfrm>
            <a:off x="203111" y="4884148"/>
            <a:ext cx="8780021" cy="1087774"/>
            <a:chOff x="420518" y="3833768"/>
            <a:chExt cx="8385048" cy="1122279"/>
          </a:xfrm>
        </p:grpSpPr>
        <p:sp>
          <p:nvSpPr>
            <p:cNvPr id="21" name="Rectangle: Rounded Corners 20">
              <a:extLst>
                <a:ext uri="{FF2B5EF4-FFF2-40B4-BE49-F238E27FC236}">
                  <a16:creationId xmlns:a16="http://schemas.microsoft.com/office/drawing/2014/main" id="{9F106D59-DE24-58A5-C3AA-6F1601AEF34F}"/>
                </a:ext>
              </a:extLst>
            </p:cNvPr>
            <p:cNvSpPr/>
            <p:nvPr/>
          </p:nvSpPr>
          <p:spPr>
            <a:xfrm>
              <a:off x="420518" y="3833768"/>
              <a:ext cx="2247942" cy="1122279"/>
            </a:xfrm>
            <a:prstGeom prst="round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latin typeface="Calibri"/>
              </a:endParaRPr>
            </a:p>
          </p:txBody>
        </p:sp>
        <p:sp>
          <p:nvSpPr>
            <p:cNvPr id="22" name="TextBox 21">
              <a:extLst>
                <a:ext uri="{FF2B5EF4-FFF2-40B4-BE49-F238E27FC236}">
                  <a16:creationId xmlns:a16="http://schemas.microsoft.com/office/drawing/2014/main" id="{45781C74-1147-B26A-8D80-F0004041F39A}"/>
                </a:ext>
              </a:extLst>
            </p:cNvPr>
            <p:cNvSpPr txBox="1"/>
            <p:nvPr/>
          </p:nvSpPr>
          <p:spPr>
            <a:xfrm>
              <a:off x="558632" y="4083207"/>
              <a:ext cx="1892703" cy="762095"/>
            </a:xfrm>
            <a:prstGeom prst="rect">
              <a:avLst/>
            </a:prstGeom>
            <a:noFill/>
          </p:spPr>
          <p:txBody>
            <a:bodyPr wrap="square" rtlCol="0">
              <a:spAutoFit/>
            </a:bodyPr>
            <a:lstStyle/>
            <a:p>
              <a:pPr algn="ctr"/>
              <a:r>
                <a:rPr lang="en-US" sz="1400" dirty="0">
                  <a:solidFill>
                    <a:srgbClr val="000000"/>
                  </a:solidFill>
                  <a:latin typeface="Calibri"/>
                </a:rPr>
                <a:t>Budget and Shared Services</a:t>
              </a:r>
            </a:p>
            <a:p>
              <a:pPr algn="ctr"/>
              <a:endParaRPr lang="en-US" sz="1400" dirty="0">
                <a:solidFill>
                  <a:srgbClr val="000000"/>
                </a:solidFill>
                <a:latin typeface="Calibri"/>
              </a:endParaRPr>
            </a:p>
          </p:txBody>
        </p:sp>
        <p:sp>
          <p:nvSpPr>
            <p:cNvPr id="29" name="Rectangle: Rounded Corners 28">
              <a:extLst>
                <a:ext uri="{FF2B5EF4-FFF2-40B4-BE49-F238E27FC236}">
                  <a16:creationId xmlns:a16="http://schemas.microsoft.com/office/drawing/2014/main" id="{5D32558C-1419-24B5-6BD4-439A6F1FCCCD}"/>
                </a:ext>
              </a:extLst>
            </p:cNvPr>
            <p:cNvSpPr/>
            <p:nvPr/>
          </p:nvSpPr>
          <p:spPr>
            <a:xfrm>
              <a:off x="2684547" y="3833768"/>
              <a:ext cx="6121019" cy="1122279"/>
            </a:xfrm>
            <a:prstGeom prst="round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30" name="TextBox 29">
              <a:extLst>
                <a:ext uri="{FF2B5EF4-FFF2-40B4-BE49-F238E27FC236}">
                  <a16:creationId xmlns:a16="http://schemas.microsoft.com/office/drawing/2014/main" id="{7E92E9FA-359C-E4DB-54B5-FACB1F06C727}"/>
                </a:ext>
              </a:extLst>
            </p:cNvPr>
            <p:cNvSpPr txBox="1"/>
            <p:nvPr/>
          </p:nvSpPr>
          <p:spPr>
            <a:xfrm>
              <a:off x="2835048" y="3873481"/>
              <a:ext cx="5783876" cy="798214"/>
            </a:xfrm>
            <a:prstGeom prst="rect">
              <a:avLst/>
            </a:prstGeom>
            <a:noFill/>
            <a:ln>
              <a:noFill/>
            </a:ln>
          </p:spPr>
          <p:txBody>
            <a:bodyPr wrap="square" rtlCol="0">
              <a:spAutoFit/>
            </a:bodyPr>
            <a:lstStyle/>
            <a:p>
              <a:pPr>
                <a:lnSpc>
                  <a:spcPct val="107000"/>
                </a:lnSpc>
                <a:spcAft>
                  <a:spcPts val="6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Formulates and oversees execution of Compensation Service’s operating budget and prepares annual compensation budget narrative. Responsible for travel oversight and timekeeping and provides Federal contract management support.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3117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940421-BD54-AB49-B0CF-C3F21328A491}"/>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8</a:t>
            </a:fld>
            <a:endParaRPr lang="en-US">
              <a:solidFill>
                <a:prstClr val="white"/>
              </a:solidFill>
              <a:latin typeface="Calibri"/>
            </a:endParaRPr>
          </a:p>
        </p:txBody>
      </p:sp>
      <p:sp>
        <p:nvSpPr>
          <p:cNvPr id="4" name="Title 3">
            <a:extLst>
              <a:ext uri="{FF2B5EF4-FFF2-40B4-BE49-F238E27FC236}">
                <a16:creationId xmlns:a16="http://schemas.microsoft.com/office/drawing/2014/main" id="{0A236E42-E100-343D-64C6-08F5BDC7A1F2}"/>
              </a:ext>
            </a:extLst>
          </p:cNvPr>
          <p:cNvSpPr>
            <a:spLocks noGrp="1"/>
          </p:cNvSpPr>
          <p:nvPr>
            <p:ph type="title"/>
          </p:nvPr>
        </p:nvSpPr>
        <p:spPr/>
        <p:txBody>
          <a:bodyPr>
            <a:normAutofit fontScale="90000"/>
          </a:bodyPr>
          <a:lstStyle/>
          <a:p>
            <a:r>
              <a:rPr lang="en-US" dirty="0"/>
              <a:t>CS Overview – Senior Advisor Staff</a:t>
            </a:r>
          </a:p>
        </p:txBody>
      </p:sp>
      <p:grpSp>
        <p:nvGrpSpPr>
          <p:cNvPr id="9" name="Group 8">
            <a:extLst>
              <a:ext uri="{FF2B5EF4-FFF2-40B4-BE49-F238E27FC236}">
                <a16:creationId xmlns:a16="http://schemas.microsoft.com/office/drawing/2014/main" id="{407C4485-232D-4008-6B22-B15EDCC5BE91}"/>
              </a:ext>
            </a:extLst>
          </p:cNvPr>
          <p:cNvGrpSpPr/>
          <p:nvPr/>
        </p:nvGrpSpPr>
        <p:grpSpPr>
          <a:xfrm>
            <a:off x="83072" y="746238"/>
            <a:ext cx="8950860" cy="1818151"/>
            <a:chOff x="787606" y="558272"/>
            <a:chExt cx="8009452" cy="1865248"/>
          </a:xfrm>
        </p:grpSpPr>
        <p:sp>
          <p:nvSpPr>
            <p:cNvPr id="10" name="Rectangle: Rounded Corners 9">
              <a:extLst>
                <a:ext uri="{FF2B5EF4-FFF2-40B4-BE49-F238E27FC236}">
                  <a16:creationId xmlns:a16="http://schemas.microsoft.com/office/drawing/2014/main" id="{A20CB594-C56A-59CA-6ADA-3E4D2339511F}"/>
                </a:ext>
              </a:extLst>
            </p:cNvPr>
            <p:cNvSpPr/>
            <p:nvPr/>
          </p:nvSpPr>
          <p:spPr>
            <a:xfrm>
              <a:off x="811763" y="737119"/>
              <a:ext cx="2107606" cy="1379293"/>
            </a:xfrm>
            <a:prstGeom prst="roundRect">
              <a:avLst/>
            </a:prstGeom>
            <a:noFill/>
            <a:ln w="57150">
              <a:solidFill>
                <a:srgbClr val="A02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latin typeface="Calibri"/>
              </a:endParaRPr>
            </a:p>
          </p:txBody>
        </p:sp>
        <p:sp>
          <p:nvSpPr>
            <p:cNvPr id="11" name="TextBox 10">
              <a:extLst>
                <a:ext uri="{FF2B5EF4-FFF2-40B4-BE49-F238E27FC236}">
                  <a16:creationId xmlns:a16="http://schemas.microsoft.com/office/drawing/2014/main" id="{F86C6274-52D1-8396-48AF-285CA85348E6}"/>
                </a:ext>
              </a:extLst>
            </p:cNvPr>
            <p:cNvSpPr txBox="1"/>
            <p:nvPr/>
          </p:nvSpPr>
          <p:spPr>
            <a:xfrm>
              <a:off x="787606" y="1282141"/>
              <a:ext cx="2107607" cy="315750"/>
            </a:xfrm>
            <a:prstGeom prst="rect">
              <a:avLst/>
            </a:prstGeom>
            <a:noFill/>
          </p:spPr>
          <p:txBody>
            <a:bodyPr wrap="square" rtlCol="0">
              <a:spAutoFit/>
            </a:bodyPr>
            <a:lstStyle/>
            <a:p>
              <a:pPr algn="ctr"/>
              <a:r>
                <a:rPr lang="en-US" sz="1400" dirty="0">
                  <a:solidFill>
                    <a:srgbClr val="000000"/>
                  </a:solidFill>
                  <a:latin typeface="Calibri"/>
                </a:rPr>
                <a:t>Pre-Discharge Programs </a:t>
              </a:r>
            </a:p>
          </p:txBody>
        </p:sp>
        <p:sp>
          <p:nvSpPr>
            <p:cNvPr id="12" name="Rectangle: Rounded Corners 11">
              <a:extLst>
                <a:ext uri="{FF2B5EF4-FFF2-40B4-BE49-F238E27FC236}">
                  <a16:creationId xmlns:a16="http://schemas.microsoft.com/office/drawing/2014/main" id="{7193ABF9-79D8-38BC-9D6B-B4E1C720767B}"/>
                </a:ext>
              </a:extLst>
            </p:cNvPr>
            <p:cNvSpPr/>
            <p:nvPr/>
          </p:nvSpPr>
          <p:spPr>
            <a:xfrm>
              <a:off x="2950639" y="558272"/>
              <a:ext cx="5751851" cy="1865248"/>
            </a:xfrm>
            <a:prstGeom prst="roundRect">
              <a:avLst/>
            </a:prstGeom>
            <a:noFill/>
            <a:ln>
              <a:solidFill>
                <a:srgbClr val="A02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18" name="TextBox 17">
              <a:extLst>
                <a:ext uri="{FF2B5EF4-FFF2-40B4-BE49-F238E27FC236}">
                  <a16:creationId xmlns:a16="http://schemas.microsoft.com/office/drawing/2014/main" id="{72790700-723C-1988-047E-58147B0FC1F8}"/>
                </a:ext>
              </a:extLst>
            </p:cNvPr>
            <p:cNvSpPr txBox="1"/>
            <p:nvPr/>
          </p:nvSpPr>
          <p:spPr>
            <a:xfrm>
              <a:off x="3045208" y="621072"/>
              <a:ext cx="5751850" cy="1739647"/>
            </a:xfrm>
            <a:prstGeom prst="rect">
              <a:avLst/>
            </a:prstGeom>
            <a:noFill/>
            <a:ln>
              <a:noFill/>
            </a:ln>
          </p:spPr>
          <p:txBody>
            <a:bodyPr wrap="square" rtlCol="0">
              <a:spAutoFit/>
            </a:bodyPr>
            <a:lstStyle/>
            <a:p>
              <a:pPr>
                <a:lnSpc>
                  <a:spcPct val="107000"/>
                </a:lnSpc>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Serves as the link between the Department of Defense, partner agencies and VA to ensure transitioning servicemembers and Veterans have access to the benefits and services they have earned. Develops and administers programs designed to connect the Transitioning Service Member to VA through the VA-DoD Integrated Disability Evaluation System (IDES) Program and the Benefits Delivery at Discharge (BDD) Program. Administers and provide guidance training, oversight and support the field in execution of Pre-Discharge Programs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7F785FDC-7D71-E033-1E2A-BAD0B5E18BD8}"/>
              </a:ext>
            </a:extLst>
          </p:cNvPr>
          <p:cNvGrpSpPr/>
          <p:nvPr/>
        </p:nvGrpSpPr>
        <p:grpSpPr>
          <a:xfrm>
            <a:off x="110068" y="2693921"/>
            <a:ext cx="8818181" cy="2527448"/>
            <a:chOff x="314304" y="3335477"/>
            <a:chExt cx="8469967" cy="2296770"/>
          </a:xfrm>
        </p:grpSpPr>
        <p:sp>
          <p:nvSpPr>
            <p:cNvPr id="20" name="Rectangle: Rounded Corners 19">
              <a:extLst>
                <a:ext uri="{FF2B5EF4-FFF2-40B4-BE49-F238E27FC236}">
                  <a16:creationId xmlns:a16="http://schemas.microsoft.com/office/drawing/2014/main" id="{A0D59DEF-4190-AD0F-5FF7-F0A9038CEA09}"/>
                </a:ext>
              </a:extLst>
            </p:cNvPr>
            <p:cNvSpPr/>
            <p:nvPr/>
          </p:nvSpPr>
          <p:spPr>
            <a:xfrm>
              <a:off x="314304" y="3559372"/>
              <a:ext cx="2262320" cy="1040757"/>
            </a:xfrm>
            <a:prstGeom prst="roundRect">
              <a:avLst/>
            </a:prstGeom>
            <a:noFill/>
            <a:ln w="57150">
              <a:solidFill>
                <a:srgbClr val="477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1" name="Rectangle: Rounded Corners 20">
              <a:extLst>
                <a:ext uri="{FF2B5EF4-FFF2-40B4-BE49-F238E27FC236}">
                  <a16:creationId xmlns:a16="http://schemas.microsoft.com/office/drawing/2014/main" id="{479A95D2-3AE1-F335-D7B9-6F23F2853C09}"/>
                </a:ext>
              </a:extLst>
            </p:cNvPr>
            <p:cNvSpPr/>
            <p:nvPr/>
          </p:nvSpPr>
          <p:spPr>
            <a:xfrm>
              <a:off x="2605289" y="3335477"/>
              <a:ext cx="6147929" cy="1819038"/>
            </a:xfrm>
            <a:prstGeom prst="roundRect">
              <a:avLst/>
            </a:prstGeom>
            <a:noFill/>
            <a:ln>
              <a:solidFill>
                <a:srgbClr val="477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2" name="TextBox 21">
              <a:extLst>
                <a:ext uri="{FF2B5EF4-FFF2-40B4-BE49-F238E27FC236}">
                  <a16:creationId xmlns:a16="http://schemas.microsoft.com/office/drawing/2014/main" id="{199A4239-78E5-8C9F-727F-FDD956C31632}"/>
                </a:ext>
              </a:extLst>
            </p:cNvPr>
            <p:cNvSpPr txBox="1"/>
            <p:nvPr/>
          </p:nvSpPr>
          <p:spPr>
            <a:xfrm>
              <a:off x="2668758" y="3394759"/>
              <a:ext cx="6115513" cy="2237488"/>
            </a:xfrm>
            <a:prstGeom prst="rect">
              <a:avLst/>
            </a:prstGeom>
            <a:noFill/>
            <a:ln>
              <a:noFill/>
            </a:ln>
          </p:spPr>
          <p:txBody>
            <a:bodyPr wrap="square" rtlCol="0">
              <a:spAutoFit/>
            </a:bodyPr>
            <a:lstStyle/>
            <a:p>
              <a:pPr>
                <a:spcAft>
                  <a:spcPts val="6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Facilitates engagement with external audits reviewing the disability compensation program. As of September 9, 2024</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24 pending OIG Reports or reviews in progress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7 pending GAO Reports or reviews in progress</a:t>
              </a:r>
            </a:p>
            <a:p>
              <a:pPr marL="214313" indent="-214313">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2 pending OAWP Reports or reviews in progress</a:t>
              </a:r>
            </a:p>
            <a:p>
              <a:pPr marL="214313" indent="-214313">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24 Open OIG/GAO/OAWP recommendations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rPr>
                <a:t>6 OIG/GAO/OAWP reports closed in FY24</a:t>
              </a:r>
            </a:p>
            <a:p>
              <a:endParaRPr lang="en-US" sz="1200" dirty="0">
                <a:solidFill>
                  <a:srgbClr val="000000"/>
                </a:solidFill>
                <a:latin typeface="Calibri" panose="020F0502020204030204" pitchFamily="34" charset="0"/>
                <a:ea typeface="Calibri" panose="020F0502020204030204" pitchFamily="34" charset="0"/>
              </a:endParaRPr>
            </a:p>
            <a:p>
              <a:endParaRPr lang="en-US" sz="1400" dirty="0">
                <a:solidFill>
                  <a:srgbClr val="000000"/>
                </a:solidFill>
                <a:latin typeface="Calibri"/>
              </a:endParaRPr>
            </a:p>
          </p:txBody>
        </p:sp>
        <p:sp>
          <p:nvSpPr>
            <p:cNvPr id="23" name="TextBox 22">
              <a:extLst>
                <a:ext uri="{FF2B5EF4-FFF2-40B4-BE49-F238E27FC236}">
                  <a16:creationId xmlns:a16="http://schemas.microsoft.com/office/drawing/2014/main" id="{466AE867-6C72-77E0-E961-27244FD19432}"/>
                </a:ext>
              </a:extLst>
            </p:cNvPr>
            <p:cNvSpPr txBox="1"/>
            <p:nvPr/>
          </p:nvSpPr>
          <p:spPr>
            <a:xfrm>
              <a:off x="556231" y="3821133"/>
              <a:ext cx="1778466" cy="475466"/>
            </a:xfrm>
            <a:prstGeom prst="rect">
              <a:avLst/>
            </a:prstGeom>
            <a:noFill/>
            <a:ln>
              <a:noFill/>
            </a:ln>
          </p:spPr>
          <p:txBody>
            <a:bodyPr wrap="square" rtlCol="0">
              <a:spAutoFit/>
            </a:bodyPr>
            <a:lstStyle/>
            <a:p>
              <a:pPr algn="ctr"/>
              <a:r>
                <a:rPr lang="en-US" sz="1400" dirty="0">
                  <a:solidFill>
                    <a:srgbClr val="000000"/>
                  </a:solidFill>
                  <a:latin typeface="Calibri"/>
                </a:rPr>
                <a:t>OIG/GAO Stakeholder Engagement</a:t>
              </a:r>
            </a:p>
          </p:txBody>
        </p:sp>
      </p:grpSp>
      <p:grpSp>
        <p:nvGrpSpPr>
          <p:cNvPr id="2" name="Group 1">
            <a:extLst>
              <a:ext uri="{FF2B5EF4-FFF2-40B4-BE49-F238E27FC236}">
                <a16:creationId xmlns:a16="http://schemas.microsoft.com/office/drawing/2014/main" id="{361BCC0E-3B84-4446-08EE-5B84D2637AC8}"/>
              </a:ext>
            </a:extLst>
          </p:cNvPr>
          <p:cNvGrpSpPr/>
          <p:nvPr/>
        </p:nvGrpSpPr>
        <p:grpSpPr>
          <a:xfrm>
            <a:off x="83072" y="4733438"/>
            <a:ext cx="8832327" cy="1215966"/>
            <a:chOff x="314304" y="3223422"/>
            <a:chExt cx="8483554" cy="1266199"/>
          </a:xfrm>
        </p:grpSpPr>
        <p:sp>
          <p:nvSpPr>
            <p:cNvPr id="5" name="Rectangle: Rounded Corners 4">
              <a:extLst>
                <a:ext uri="{FF2B5EF4-FFF2-40B4-BE49-F238E27FC236}">
                  <a16:creationId xmlns:a16="http://schemas.microsoft.com/office/drawing/2014/main" id="{20E52A4A-36CD-2EBA-01BF-91FD6652E020}"/>
                </a:ext>
              </a:extLst>
            </p:cNvPr>
            <p:cNvSpPr/>
            <p:nvPr/>
          </p:nvSpPr>
          <p:spPr>
            <a:xfrm>
              <a:off x="314304" y="3448864"/>
              <a:ext cx="2262320" cy="10407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prstClr val="white"/>
                </a:solidFill>
                <a:latin typeface="Calibri"/>
              </a:endParaRPr>
            </a:p>
          </p:txBody>
        </p:sp>
        <p:sp>
          <p:nvSpPr>
            <p:cNvPr id="6" name="Rectangle: Rounded Corners 5">
              <a:extLst>
                <a:ext uri="{FF2B5EF4-FFF2-40B4-BE49-F238E27FC236}">
                  <a16:creationId xmlns:a16="http://schemas.microsoft.com/office/drawing/2014/main" id="{9BAC1B9F-98B5-8A24-E396-AD51B1BDECC3}"/>
                </a:ext>
              </a:extLst>
            </p:cNvPr>
            <p:cNvSpPr/>
            <p:nvPr/>
          </p:nvSpPr>
          <p:spPr>
            <a:xfrm>
              <a:off x="2605289" y="3317983"/>
              <a:ext cx="6147929" cy="117163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solidFill>
                  <a:prstClr val="white"/>
                </a:solidFill>
                <a:latin typeface="Calibri"/>
              </a:endParaRPr>
            </a:p>
          </p:txBody>
        </p:sp>
        <p:sp>
          <p:nvSpPr>
            <p:cNvPr id="7" name="TextBox 6">
              <a:extLst>
                <a:ext uri="{FF2B5EF4-FFF2-40B4-BE49-F238E27FC236}">
                  <a16:creationId xmlns:a16="http://schemas.microsoft.com/office/drawing/2014/main" id="{39456607-E9BE-2369-5B73-4E819EA648B1}"/>
                </a:ext>
              </a:extLst>
            </p:cNvPr>
            <p:cNvSpPr txBox="1"/>
            <p:nvPr/>
          </p:nvSpPr>
          <p:spPr>
            <a:xfrm>
              <a:off x="2682345" y="3223422"/>
              <a:ext cx="6115513" cy="279686"/>
            </a:xfrm>
            <a:prstGeom prst="rect">
              <a:avLst/>
            </a:prstGeom>
            <a:noFill/>
            <a:ln>
              <a:noFill/>
            </a:ln>
          </p:spPr>
          <p:txBody>
            <a:bodyPr wrap="square" rtlCol="0">
              <a:spAutoFit/>
            </a:bodyPr>
            <a:lstStyle/>
            <a:p>
              <a:endParaRPr lang="en-US" sz="1400" dirty="0">
                <a:solidFill>
                  <a:srgbClr val="000000"/>
                </a:solidFill>
                <a:latin typeface="Calibri"/>
              </a:endParaRPr>
            </a:p>
          </p:txBody>
        </p:sp>
        <p:sp>
          <p:nvSpPr>
            <p:cNvPr id="8" name="TextBox 7">
              <a:extLst>
                <a:ext uri="{FF2B5EF4-FFF2-40B4-BE49-F238E27FC236}">
                  <a16:creationId xmlns:a16="http://schemas.microsoft.com/office/drawing/2014/main" id="{89A670DE-5348-89B7-7322-61F417248183}"/>
                </a:ext>
              </a:extLst>
            </p:cNvPr>
            <p:cNvSpPr txBox="1"/>
            <p:nvPr/>
          </p:nvSpPr>
          <p:spPr>
            <a:xfrm>
              <a:off x="469122" y="3731510"/>
              <a:ext cx="1778466" cy="475466"/>
            </a:xfrm>
            <a:prstGeom prst="rect">
              <a:avLst/>
            </a:prstGeom>
            <a:noFill/>
            <a:ln>
              <a:noFill/>
            </a:ln>
          </p:spPr>
          <p:txBody>
            <a:bodyPr wrap="square" rtlCol="0">
              <a:spAutoFit/>
            </a:bodyPr>
            <a:lstStyle/>
            <a:p>
              <a:pPr algn="ctr"/>
              <a:r>
                <a:rPr lang="en-US" sz="1400" dirty="0">
                  <a:solidFill>
                    <a:srgbClr val="000000"/>
                  </a:solidFill>
                  <a:latin typeface="Calibri"/>
                </a:rPr>
                <a:t>Internal Controls &amp; Risk Management</a:t>
              </a:r>
            </a:p>
          </p:txBody>
        </p:sp>
      </p:grpSp>
      <p:sp>
        <p:nvSpPr>
          <p:cNvPr id="14" name="TextBox 13">
            <a:extLst>
              <a:ext uri="{FF2B5EF4-FFF2-40B4-BE49-F238E27FC236}">
                <a16:creationId xmlns:a16="http://schemas.microsoft.com/office/drawing/2014/main" id="{34538ADA-56C2-A24B-B08C-06EB621EAE2B}"/>
              </a:ext>
            </a:extLst>
          </p:cNvPr>
          <p:cNvSpPr txBox="1"/>
          <p:nvPr/>
        </p:nvSpPr>
        <p:spPr>
          <a:xfrm>
            <a:off x="2548467" y="4924409"/>
            <a:ext cx="5951860" cy="773673"/>
          </a:xfrm>
          <a:prstGeom prst="rect">
            <a:avLst/>
          </a:prstGeom>
          <a:noFill/>
        </p:spPr>
        <p:txBody>
          <a:bodyPr wrap="square">
            <a:spAutoFit/>
          </a:bodyPr>
          <a:lstStyle/>
          <a:p>
            <a:pPr>
              <a:lnSpc>
                <a:spcPct val="107000"/>
              </a:lnSpc>
              <a:spcAft>
                <a:spcPts val="60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Develop and manage service-wide enterprise risk management strategies and mitigations for the disability compensation program to include compliance with the Payment Integrity and Information Act of 2019.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99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E3BFE-01F2-47D2-A40C-FF179B98396F}"/>
              </a:ext>
            </a:extLst>
          </p:cNvPr>
          <p:cNvSpPr>
            <a:spLocks noGrp="1"/>
          </p:cNvSpPr>
          <p:nvPr>
            <p:ph type="sldNum" sz="quarter" idx="12"/>
          </p:nvPr>
        </p:nvSpPr>
        <p:spPr>
          <a:xfrm>
            <a:off x="11582405" y="8165450"/>
            <a:ext cx="512841" cy="365125"/>
          </a:xfrm>
          <a:prstGeom prst="rect">
            <a:avLst/>
          </a:prstGeom>
        </p:spPr>
        <p:txBody>
          <a:bodyPr vert="horz" lIns="68580" tIns="34290" rIns="68580" bIns="34290" rtlCol="0" anchor="ctr"/>
          <a:lstStyle>
            <a:defPPr>
              <a:defRPr lang="en-US"/>
            </a:defPPr>
            <a:lvl1pPr marL="0" algn="r" defTabSz="685800" rtl="0" eaLnBrk="1" latinLnBrk="0" hangingPunct="1">
              <a:defRPr sz="675"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D983F1FA-211D-3044-9E35-958DFBC26156}" type="slidenum">
              <a:rPr lang="en-US" smtClean="0">
                <a:solidFill>
                  <a:prstClr val="white"/>
                </a:solidFill>
              </a:rPr>
              <a:pPr>
                <a:defRPr/>
              </a:pPr>
              <a:t>9</a:t>
            </a:fld>
            <a:endParaRPr lang="en-US">
              <a:solidFill>
                <a:prstClr val="white"/>
              </a:solidFill>
            </a:endParaRPr>
          </a:p>
        </p:txBody>
      </p:sp>
      <p:sp>
        <p:nvSpPr>
          <p:cNvPr id="4" name="Title 3">
            <a:extLst>
              <a:ext uri="{FF2B5EF4-FFF2-40B4-BE49-F238E27FC236}">
                <a16:creationId xmlns:a16="http://schemas.microsoft.com/office/drawing/2014/main" id="{6014CC18-8D8C-4DDC-A437-66AFA0E9347E}"/>
              </a:ext>
            </a:extLst>
          </p:cNvPr>
          <p:cNvSpPr>
            <a:spLocks noGrp="1"/>
          </p:cNvSpPr>
          <p:nvPr>
            <p:ph type="title"/>
          </p:nvPr>
        </p:nvSpPr>
        <p:spPr>
          <a:xfrm>
            <a:off x="0" y="0"/>
            <a:ext cx="9144000" cy="637572"/>
          </a:xfrm>
        </p:spPr>
        <p:txBody>
          <a:bodyPr>
            <a:normAutofit fontScale="90000"/>
          </a:bodyPr>
          <a:lstStyle/>
          <a:p>
            <a:r>
              <a:rPr lang="en-US" dirty="0">
                <a:effectLst>
                  <a:outerShdw blurRad="38100" dist="38100" dir="2700000" algn="tl">
                    <a:srgbClr val="000000">
                      <a:alpha val="43137"/>
                    </a:srgbClr>
                  </a:outerShdw>
                </a:effectLst>
              </a:rPr>
              <a:t>CS </a:t>
            </a:r>
            <a:r>
              <a:rPr lang="en-US" dirty="0"/>
              <a:t>Initiatives</a:t>
            </a:r>
          </a:p>
        </p:txBody>
      </p:sp>
      <p:graphicFrame>
        <p:nvGraphicFramePr>
          <p:cNvPr id="22" name="Content Placeholder 4" descr="Bulleted list of CS Initiatives including Regulations, Exposures and VSignals CX Surveys.">
            <a:extLst>
              <a:ext uri="{FF2B5EF4-FFF2-40B4-BE49-F238E27FC236}">
                <a16:creationId xmlns:a16="http://schemas.microsoft.com/office/drawing/2014/main" id="{4314B9C2-05F0-082D-6CF4-6BFBEA88EC1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757108066"/>
              </p:ext>
            </p:extLst>
          </p:nvPr>
        </p:nvGraphicFramePr>
        <p:xfrm>
          <a:off x="83586" y="637571"/>
          <a:ext cx="8976828" cy="537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979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4A47CCDCB6524DABD3011223F0B543" ma:contentTypeVersion="6" ma:contentTypeDescription="Create a new document." ma:contentTypeScope="" ma:versionID="807832ead914c5bbd39289f63bafb238">
  <xsd:schema xmlns:xsd="http://www.w3.org/2001/XMLSchema" xmlns:xs="http://www.w3.org/2001/XMLSchema" xmlns:p="http://schemas.microsoft.com/office/2006/metadata/properties" xmlns:ns2="54ee43c2-6933-4ec8-9a5f-9e601d5de37b" xmlns:ns3="aa6246b9-e789-4a9e-aa22-1305957b732b" targetNamespace="http://schemas.microsoft.com/office/2006/metadata/properties" ma:root="true" ma:fieldsID="94daf58525ae787f35c1308c0044a537" ns2:_="" ns3:_="">
    <xsd:import namespace="54ee43c2-6933-4ec8-9a5f-9e601d5de37b"/>
    <xsd:import namespace="aa6246b9-e789-4a9e-aa22-1305957b73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e43c2-6933-4ec8-9a5f-9e601d5de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6246b9-e789-4a9e-aa22-1305957b73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a6246b9-e789-4a9e-aa22-1305957b732b">
      <UserInfo>
        <DisplayName>Robinson, Maurice K.</DisplayName>
        <AccountId>27</AccountId>
        <AccountType/>
      </UserInfo>
      <UserInfo>
        <DisplayName>Wilson, Barbara A., VBAVACO</DisplayName>
        <AccountId>28</AccountId>
        <AccountType/>
      </UserInfo>
      <UserInfo>
        <DisplayName>Rudisill, Jennifer, VBAVACO</DisplayName>
        <AccountId>20</AccountId>
        <AccountType/>
      </UserInfo>
    </SharedWithUsers>
  </documentManagement>
</p:properties>
</file>

<file path=customXml/itemProps1.xml><?xml version="1.0" encoding="utf-8"?>
<ds:datastoreItem xmlns:ds="http://schemas.openxmlformats.org/officeDocument/2006/customXml" ds:itemID="{E8B177DE-21DA-415A-976B-74E6F17D9254}">
  <ds:schemaRefs>
    <ds:schemaRef ds:uri="http://schemas.microsoft.com/sharepoint/v3/contenttype/forms"/>
  </ds:schemaRefs>
</ds:datastoreItem>
</file>

<file path=customXml/itemProps2.xml><?xml version="1.0" encoding="utf-8"?>
<ds:datastoreItem xmlns:ds="http://schemas.openxmlformats.org/officeDocument/2006/customXml" ds:itemID="{F3837A78-C299-402F-B643-333EE0162420}">
  <ds:schemaRefs>
    <ds:schemaRef ds:uri="54ee43c2-6933-4ec8-9a5f-9e601d5de37b"/>
    <ds:schemaRef ds:uri="aa6246b9-e789-4a9e-aa22-1305957b73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BB97EB-ED08-426C-97B2-488853305C16}">
  <ds:schemaRefs>
    <ds:schemaRef ds:uri="54ee43c2-6933-4ec8-9a5f-9e601d5de37b"/>
    <ds:schemaRef ds:uri="aa6246b9-e789-4a9e-aa22-1305957b73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0f5b659-45e0-406d-ada9-08e0b284cfc4}" enabled="1" method="Standard" siteId="{e95f1b23-abaf-45ee-821d-b7ab251ab3bf}" removed="0"/>
</clbl:labelList>
</file>

<file path=docProps/app.xml><?xml version="1.0" encoding="utf-8"?>
<Properties xmlns="http://schemas.openxmlformats.org/officeDocument/2006/extended-properties" xmlns:vt="http://schemas.openxmlformats.org/officeDocument/2006/docPropsVTypes">
  <TotalTime>733</TotalTime>
  <Words>2411</Words>
  <Application>Microsoft Office PowerPoint</Application>
  <PresentationFormat>On-screen Show (4:3)</PresentationFormat>
  <Paragraphs>244</Paragraphs>
  <Slides>18</Slides>
  <Notes>7</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Myriad Pro</vt:lpstr>
      <vt:lpstr>Times New Roman</vt:lpstr>
      <vt:lpstr>Trade Gothic Next Rounded</vt:lpstr>
      <vt:lpstr>10_Office Theme</vt:lpstr>
      <vt:lpstr>11_Office Theme</vt:lpstr>
      <vt:lpstr>12_Office Theme</vt:lpstr>
      <vt:lpstr>13_Office Theme</vt:lpstr>
      <vt:lpstr>14_Office Theme</vt:lpstr>
      <vt:lpstr>15_Office Theme</vt:lpstr>
      <vt:lpstr>think-cell Slide</vt:lpstr>
      <vt:lpstr>PowerPoint Presentation</vt:lpstr>
      <vt:lpstr> U.S. Department of Veterans Affairs </vt:lpstr>
      <vt:lpstr>PowerPoint Presentation</vt:lpstr>
      <vt:lpstr>Mission &amp; Vision</vt:lpstr>
      <vt:lpstr>Disability Compensation</vt:lpstr>
      <vt:lpstr>CS Overview - Policy and Procedures</vt:lpstr>
      <vt:lpstr>CS Overview - Operations</vt:lpstr>
      <vt:lpstr>CS Overview – Senior Advisor Staff</vt:lpstr>
      <vt:lpstr>CS Initiatives</vt:lpstr>
      <vt:lpstr>CS Initiatives (Con’t)</vt:lpstr>
      <vt:lpstr>Disability Compensation Paid to Veterans</vt:lpstr>
      <vt:lpstr>Quality Assurance Program Reviews</vt:lpstr>
      <vt:lpstr>Training Program Overview</vt:lpstr>
      <vt:lpstr>Good To Know</vt:lpstr>
      <vt:lpstr>Good To Know (Con’t)</vt:lpstr>
      <vt:lpstr>Good To Know (Con’t)</vt:lpstr>
      <vt:lpstr>Compensation Service VBA Partners</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Veterans Affairs</dc:title>
  <dc:creator>Department of Veterans Affairs</dc:creator>
  <cp:lastModifiedBy>Keith Garrison</cp:lastModifiedBy>
  <cp:revision>44</cp:revision>
  <cp:lastPrinted>2018-05-03T14:45:19Z</cp:lastPrinted>
  <dcterms:created xsi:type="dcterms:W3CDTF">2018-05-01T18:14:43Z</dcterms:created>
  <dcterms:modified xsi:type="dcterms:W3CDTF">2024-09-22T04:21:43Z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0x0101002B4A47CCDCB6524DABD3011223F0B543</vt:lpwstr>
  </property>
  <property fmtid="{D5CDD505-2E9C-101B-9397-08002B2CF9AE}" pid="3" name="MSIP_Label_40f5b659-45e0-406d-ada9-08e0b284cfc4_Enabled">
    <vt:lpwstr>true</vt:lpwstr>
  </property>
  <property fmtid="{D5CDD505-2E9C-101B-9397-08002B2CF9AE}" pid="4" name="MSIP_Label_40f5b659-45e0-406d-ada9-08e0b284cfc4_SetDate">
    <vt:lpwstr>2023-10-16T15:52:44Z</vt:lpwstr>
  </property>
  <property fmtid="{D5CDD505-2E9C-101B-9397-08002B2CF9AE}" pid="5" name="MSIP_Label_40f5b659-45e0-406d-ada9-08e0b284cfc4_Method">
    <vt:lpwstr>Standard</vt:lpwstr>
  </property>
  <property fmtid="{D5CDD505-2E9C-101B-9397-08002B2CF9AE}" pid="6" name="MSIP_Label_40f5b659-45e0-406d-ada9-08e0b284cfc4_Name">
    <vt:lpwstr>General (Non-CUI)</vt:lpwstr>
  </property>
  <property fmtid="{D5CDD505-2E9C-101B-9397-08002B2CF9AE}" pid="7" name="MSIP_Label_40f5b659-45e0-406d-ada9-08e0b284cfc4_SiteId">
    <vt:lpwstr>e95f1b23-abaf-45ee-821d-b7ab251ab3bf</vt:lpwstr>
  </property>
  <property fmtid="{D5CDD505-2E9C-101B-9397-08002B2CF9AE}" pid="8" name="MSIP_Label_40f5b659-45e0-406d-ada9-08e0b284cfc4_ActionId">
    <vt:lpwstr>8c71fea7-fc2d-42f4-b039-25652ab47b15</vt:lpwstr>
  </property>
  <property fmtid="{D5CDD505-2E9C-101B-9397-08002B2CF9AE}" pid="9" name="MSIP_Label_40f5b659-45e0-406d-ada9-08e0b284cfc4_ContentBits">
    <vt:lpwstr>0</vt:lpwstr>
  </property>
  <property fmtid="{D5CDD505-2E9C-101B-9397-08002B2CF9AE}" pid="10" name="_ReviewCycleID">
    <vt:i4>196161165</vt:i4>
  </property>
  <property fmtid="{D5CDD505-2E9C-101B-9397-08002B2CF9AE}" pid="11" name="_NewReviewCycle">
    <vt:lpwstr/>
  </property>
</Properties>
</file>