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8"/>
  </p:notesMasterIdLst>
  <p:sldIdLst>
    <p:sldId id="263" r:id="rId5"/>
    <p:sldId id="256" r:id="rId6"/>
    <p:sldId id="257" r:id="rId7"/>
    <p:sldId id="258" r:id="rId8"/>
    <p:sldId id="261" r:id="rId9"/>
    <p:sldId id="259" r:id="rId10"/>
    <p:sldId id="262" r:id="rId11"/>
    <p:sldId id="268" r:id="rId12"/>
    <p:sldId id="269" r:id="rId13"/>
    <p:sldId id="308" r:id="rId14"/>
    <p:sldId id="307" r:id="rId15"/>
    <p:sldId id="302" r:id="rId16"/>
    <p:sldId id="304" r:id="rId17"/>
    <p:sldId id="303" r:id="rId18"/>
    <p:sldId id="277" r:id="rId19"/>
    <p:sldId id="290" r:id="rId20"/>
    <p:sldId id="287" r:id="rId21"/>
    <p:sldId id="289" r:id="rId22"/>
    <p:sldId id="279" r:id="rId23"/>
    <p:sldId id="293" r:id="rId24"/>
    <p:sldId id="292" r:id="rId25"/>
    <p:sldId id="281" r:id="rId26"/>
    <p:sldId id="305" r:id="rId27"/>
    <p:sldId id="284" r:id="rId28"/>
    <p:sldId id="285" r:id="rId29"/>
    <p:sldId id="295" r:id="rId30"/>
    <p:sldId id="296" r:id="rId31"/>
    <p:sldId id="297" r:id="rId32"/>
    <p:sldId id="300" r:id="rId33"/>
    <p:sldId id="298" r:id="rId34"/>
    <p:sldId id="299" r:id="rId35"/>
    <p:sldId id="306" r:id="rId36"/>
    <p:sldId id="27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2"/>
    <a:srgbClr val="F3FB89"/>
    <a:srgbClr val="0083BE"/>
    <a:srgbClr val="772432"/>
    <a:srgbClr val="4B5055"/>
    <a:srgbClr val="3088CD"/>
    <a:srgbClr val="839097"/>
    <a:srgbClr val="0F4887"/>
    <a:srgbClr val="0F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78193" autoAdjust="0"/>
  </p:normalViewPr>
  <p:slideViewPr>
    <p:cSldViewPr>
      <p:cViewPr varScale="1">
        <p:scale>
          <a:sx n="51" d="100"/>
          <a:sy n="51" d="100"/>
        </p:scale>
        <p:origin x="11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65E22-4EE6-4C77-AA8E-EBA3417014DA}" type="doc">
      <dgm:prSet loTypeId="urn:microsoft.com/office/officeart/2005/8/layout/hProcess9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57E389-1B86-4BC7-90D5-B6BC63595571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Regional Office (RO)/Regional Processing Office (RPO) Receives information</a:t>
          </a:r>
        </a:p>
      </dgm:t>
    </dgm:pt>
    <dgm:pt modelId="{1CB26F67-2518-4233-A5D2-DE010D40CA66}" type="parTrans" cxnId="{E653360F-33AD-4935-873A-905E034A31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B89AE3-B0A2-424F-9616-4F09F7723A82}" type="sibTrans" cxnId="{E653360F-33AD-4935-873A-905E034A31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5A852-8E8E-4FAF-B764-DE5400A7EA0D}">
      <dgm:prSet phldrT="[Text]" custT="1"/>
      <dgm:spPr>
        <a:solidFill>
          <a:srgbClr val="0083BE"/>
        </a:solidFill>
      </dgm:spPr>
      <dgm:t>
        <a:bodyPr/>
        <a:lstStyle/>
        <a:p>
          <a:pPr>
            <a:buNone/>
          </a:pP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RO/RPO Processes Claim/Award</a:t>
          </a:r>
        </a:p>
      </dgm:t>
    </dgm:pt>
    <dgm:pt modelId="{EB946240-145E-42EB-9A13-88B51A73E998}" type="parTrans" cxnId="{E7C53D4E-17CC-4617-B3D7-E4FF115D6E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EDE4C-2DC4-4F4B-930C-206FC45077C9}" type="sibTrans" cxnId="{E7C53D4E-17CC-4617-B3D7-E4FF115D6E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A6891-DF09-4701-B03E-3BEA295EED2F}">
      <dgm:prSet phldrT="[Text]" custT="1"/>
      <dgm:spPr>
        <a:solidFill>
          <a:srgbClr val="4B5055"/>
        </a:solidFill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DMC Collects Debts</a:t>
          </a:r>
        </a:p>
      </dgm:t>
    </dgm:pt>
    <dgm:pt modelId="{AEF1295B-488E-4BEF-A62B-A2DD4B238D47}" type="parTrans" cxnId="{58210AF1-B97B-4E88-8095-EF727E5E2F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9FB15B-B463-451A-8F92-2C957DB86E2A}" type="sibTrans" cxnId="{58210AF1-B97B-4E88-8095-EF727E5E2F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92A0E-16EF-47DC-AD7F-2A328A5C3EEC}">
      <dgm:prSet phldrT="[Text]" custT="1"/>
      <dgm:spPr>
        <a:solidFill>
          <a:srgbClr val="4B5055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Sends collection letters for debts</a:t>
          </a:r>
        </a:p>
      </dgm:t>
    </dgm:pt>
    <dgm:pt modelId="{5C35CE15-2E9B-411C-9463-DC4DA4D47720}" type="parTrans" cxnId="{85FA83F1-55B1-4F14-9FE3-7D1E20E79A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7268AB-98CE-4DF1-9F1F-EFD6B1C90088}" type="sibTrans" cxnId="{85FA83F1-55B1-4F14-9FE3-7D1E20E79A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441C7-C3B8-451D-88A8-448F481D6931}">
      <dgm:prSet phldrT="[Text]"/>
      <dgm:spPr>
        <a:solidFill>
          <a:srgbClr val="4B5055"/>
        </a:solidFill>
      </dgm:spPr>
      <dgm:t>
        <a:bodyPr/>
        <a:lstStyle/>
        <a:p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6E02F-4CB6-48B8-8C81-4C4C0D9B339D}" type="parTrans" cxnId="{F704618B-F808-4857-884E-5DEBC4C83F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89FE67-AAF4-488A-B5FD-5E8327C9C22C}" type="sibTrans" cxnId="{F704618B-F808-4857-884E-5DEBC4C83F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D6CE02-9D80-4EE5-AC60-704F2D20AB0E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Sends a letter when payments are issued or debt created</a:t>
          </a:r>
        </a:p>
      </dgm:t>
    </dgm:pt>
    <dgm:pt modelId="{ABF38677-9A60-4C9A-B94E-27CC49D76456}" type="parTrans" cxnId="{2C359E3C-9ED6-4C1C-8829-2D2943296A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948305-20D7-418F-AF6E-2BBEEB1C350F}" type="sibTrans" cxnId="{2C359E3C-9ED6-4C1C-8829-2D2943296A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7EB1B1-7871-4534-8474-B0D5F2835ABC}">
      <dgm:prSet phldrT="[Text]" custT="1"/>
      <dgm:spPr>
        <a:solidFill>
          <a:srgbClr val="4B5055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Processes collection actions</a:t>
          </a:r>
        </a:p>
      </dgm:t>
    </dgm:pt>
    <dgm:pt modelId="{B7BE0CCD-CDBE-4B85-AC95-43E34C55CD46}" type="parTrans" cxnId="{5F81D1CE-C9D1-4E43-9428-E0D590A59F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03A2FE-C8AD-48FB-94ED-BB556D1A01E8}" type="sibTrans" cxnId="{5F81D1CE-C9D1-4E43-9428-E0D590A59F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91ED30-5C92-4A55-B170-CE303550083A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Evaluates eligibility/ entitlement </a:t>
          </a:r>
        </a:p>
      </dgm:t>
    </dgm:pt>
    <dgm:pt modelId="{131BCF25-10B8-4B02-9413-5D859C261F99}" type="parTrans" cxnId="{9CBB31E5-9CFC-41D5-9D48-C9C4E90C81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F149D-35C8-4D6F-BB87-765B9CBF4016}" type="sibTrans" cxnId="{9CBB31E5-9CFC-41D5-9D48-C9C4E90C81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3207F-7601-4EE6-A967-A4EB33AE189C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Issues payments and establishes debts</a:t>
          </a:r>
        </a:p>
      </dgm:t>
    </dgm:pt>
    <dgm:pt modelId="{6BAAFD5F-89AF-442E-8D5F-76776EA739E1}" type="parTrans" cxnId="{B68D58D7-DF6E-40B0-A4C6-7A38B8FC6A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DE3E98-5500-458D-A65F-0D8BA709122C}" type="sibTrans" cxnId="{B68D58D7-DF6E-40B0-A4C6-7A38B8FC6A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8BE5FB-FC01-4189-A2F9-520DC1C8E9B9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Education Certification</a:t>
          </a:r>
        </a:p>
      </dgm:t>
    </dgm:pt>
    <dgm:pt modelId="{63772945-C682-48D4-B123-688AEE0DA67E}" type="sibTrans" cxnId="{B3A79028-A268-46AB-949E-881A85016F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9ABDD-FEA8-42F2-9AF4-D266CDA8DAB8}" type="parTrans" cxnId="{B3A79028-A268-46AB-949E-881A85016F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570A06-354E-49D6-84E4-730867157B45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Change in circumstances affecting benefit eligibility or entitlement</a:t>
          </a:r>
        </a:p>
      </dgm:t>
    </dgm:pt>
    <dgm:pt modelId="{E0BB42B5-7954-4781-B058-FA08FC0C7AFF}" type="parTrans" cxnId="{C6C4343C-E2ED-44D2-9A18-F4245298A095}">
      <dgm:prSet/>
      <dgm:spPr/>
      <dgm:t>
        <a:bodyPr/>
        <a:lstStyle/>
        <a:p>
          <a:endParaRPr lang="en-US"/>
        </a:p>
      </dgm:t>
    </dgm:pt>
    <dgm:pt modelId="{B7D0887D-2E44-4E70-BDF8-C267C56602B8}" type="sibTrans" cxnId="{C6C4343C-E2ED-44D2-9A18-F4245298A095}">
      <dgm:prSet/>
      <dgm:spPr/>
      <dgm:t>
        <a:bodyPr/>
        <a:lstStyle/>
        <a:p>
          <a:endParaRPr lang="en-US"/>
        </a:p>
      </dgm:t>
    </dgm:pt>
    <dgm:pt modelId="{31F79062-1E1F-47FA-A426-365D0AEE193E}" type="pres">
      <dgm:prSet presAssocID="{B9C65E22-4EE6-4C77-AA8E-EBA3417014DA}" presName="CompostProcess" presStyleCnt="0">
        <dgm:presLayoutVars>
          <dgm:dir/>
          <dgm:resizeHandles val="exact"/>
        </dgm:presLayoutVars>
      </dgm:prSet>
      <dgm:spPr/>
    </dgm:pt>
    <dgm:pt modelId="{C18EFC32-46C0-4426-A813-9A268EF6320A}" type="pres">
      <dgm:prSet presAssocID="{B9C65E22-4EE6-4C77-AA8E-EBA3417014DA}" presName="arrow" presStyleLbl="bgShp" presStyleIdx="0" presStyleCnt="1"/>
      <dgm:spPr>
        <a:solidFill>
          <a:srgbClr val="003F72"/>
        </a:solidFill>
      </dgm:spPr>
    </dgm:pt>
    <dgm:pt modelId="{513295BB-659B-471E-A16B-1BA1F268D20B}" type="pres">
      <dgm:prSet presAssocID="{B9C65E22-4EE6-4C77-AA8E-EBA3417014DA}" presName="linearProcess" presStyleCnt="0"/>
      <dgm:spPr/>
    </dgm:pt>
    <dgm:pt modelId="{FD30DC8F-C459-4219-ADF6-E18E65337B9B}" type="pres">
      <dgm:prSet presAssocID="{7657E389-1B86-4BC7-90D5-B6BC63595571}" presName="textNode" presStyleLbl="node1" presStyleIdx="0" presStyleCnt="3" custScaleX="123026" custScaleY="143939">
        <dgm:presLayoutVars>
          <dgm:bulletEnabled val="1"/>
        </dgm:presLayoutVars>
      </dgm:prSet>
      <dgm:spPr/>
    </dgm:pt>
    <dgm:pt modelId="{03AD5214-E8F2-43F9-9667-119C4F7C1349}" type="pres">
      <dgm:prSet presAssocID="{0FB89AE3-B0A2-424F-9616-4F09F7723A82}" presName="sibTrans" presStyleCnt="0"/>
      <dgm:spPr/>
    </dgm:pt>
    <dgm:pt modelId="{A150E185-CD57-4BB1-BA93-02973DE9A7DE}" type="pres">
      <dgm:prSet presAssocID="{A835A852-8E8E-4FAF-B764-DE5400A7EA0D}" presName="textNode" presStyleLbl="node1" presStyleIdx="1" presStyleCnt="3" custScaleX="115693" custScaleY="159091">
        <dgm:presLayoutVars>
          <dgm:bulletEnabled val="1"/>
        </dgm:presLayoutVars>
      </dgm:prSet>
      <dgm:spPr/>
    </dgm:pt>
    <dgm:pt modelId="{1F6CF183-E518-4FA3-A5B9-6CFCCC209481}" type="pres">
      <dgm:prSet presAssocID="{D89EDE4C-2DC4-4F4B-930C-206FC45077C9}" presName="sibTrans" presStyleCnt="0"/>
      <dgm:spPr/>
    </dgm:pt>
    <dgm:pt modelId="{A1A6FA3C-9054-4874-8A82-05509D51562B}" type="pres">
      <dgm:prSet presAssocID="{CD7A6891-DF09-4701-B03E-3BEA295EED2F}" presName="textNode" presStyleLbl="node1" presStyleIdx="2" presStyleCnt="3" custScaleX="122929">
        <dgm:presLayoutVars>
          <dgm:bulletEnabled val="1"/>
        </dgm:presLayoutVars>
      </dgm:prSet>
      <dgm:spPr/>
    </dgm:pt>
  </dgm:ptLst>
  <dgm:cxnLst>
    <dgm:cxn modelId="{16CCA603-4877-42EB-9679-06504E42D282}" type="presOf" srcId="{7657E389-1B86-4BC7-90D5-B6BC63595571}" destId="{FD30DC8F-C459-4219-ADF6-E18E65337B9B}" srcOrd="0" destOrd="0" presId="urn:microsoft.com/office/officeart/2005/8/layout/hProcess9"/>
    <dgm:cxn modelId="{E653360F-33AD-4935-873A-905E034A3161}" srcId="{B9C65E22-4EE6-4C77-AA8E-EBA3417014DA}" destId="{7657E389-1B86-4BC7-90D5-B6BC63595571}" srcOrd="0" destOrd="0" parTransId="{1CB26F67-2518-4233-A5D2-DE010D40CA66}" sibTransId="{0FB89AE3-B0A2-424F-9616-4F09F7723A82}"/>
    <dgm:cxn modelId="{C9408C15-1FA5-4172-B272-3BA9BA90CBD1}" type="presOf" srcId="{967EB1B1-7871-4534-8474-B0D5F2835ABC}" destId="{A1A6FA3C-9054-4874-8A82-05509D51562B}" srcOrd="0" destOrd="2" presId="urn:microsoft.com/office/officeart/2005/8/layout/hProcess9"/>
    <dgm:cxn modelId="{9F652C21-ED4F-4851-876F-810B86DA28FD}" type="presOf" srcId="{EA3441C7-C3B8-451D-88A8-448F481D6931}" destId="{A1A6FA3C-9054-4874-8A82-05509D51562B}" srcOrd="0" destOrd="3" presId="urn:microsoft.com/office/officeart/2005/8/layout/hProcess9"/>
    <dgm:cxn modelId="{B3A79028-A268-46AB-949E-881A85016FEB}" srcId="{7657E389-1B86-4BC7-90D5-B6BC63595571}" destId="{848BE5FB-FC01-4189-A2F9-520DC1C8E9B9}" srcOrd="0" destOrd="0" parTransId="{0D19ABDD-FEA8-42F2-9AF4-D266CDA8DAB8}" sibTransId="{63772945-C682-48D4-B123-688AEE0DA67E}"/>
    <dgm:cxn modelId="{C6C4343C-E2ED-44D2-9A18-F4245298A095}" srcId="{7657E389-1B86-4BC7-90D5-B6BC63595571}" destId="{83570A06-354E-49D6-84E4-730867157B45}" srcOrd="1" destOrd="0" parTransId="{E0BB42B5-7954-4781-B058-FA08FC0C7AFF}" sibTransId="{B7D0887D-2E44-4E70-BDF8-C267C56602B8}"/>
    <dgm:cxn modelId="{2C359E3C-9ED6-4C1C-8829-2D2943296AF7}" srcId="{A835A852-8E8E-4FAF-B764-DE5400A7EA0D}" destId="{26D6CE02-9D80-4EE5-AC60-704F2D20AB0E}" srcOrd="2" destOrd="0" parTransId="{ABF38677-9A60-4C9A-B94E-27CC49D76456}" sibTransId="{9C948305-20D7-418F-AF6E-2BBEEB1C350F}"/>
    <dgm:cxn modelId="{6952D744-C55B-4671-B647-CB6ACE5E595B}" type="presOf" srcId="{83570A06-354E-49D6-84E4-730867157B45}" destId="{FD30DC8F-C459-4219-ADF6-E18E65337B9B}" srcOrd="0" destOrd="2" presId="urn:microsoft.com/office/officeart/2005/8/layout/hProcess9"/>
    <dgm:cxn modelId="{5860BA46-65F6-4AF3-939B-95E558C08281}" type="presOf" srcId="{B9D92A0E-16EF-47DC-AD7F-2A328A5C3EEC}" destId="{A1A6FA3C-9054-4874-8A82-05509D51562B}" srcOrd="0" destOrd="1" presId="urn:microsoft.com/office/officeart/2005/8/layout/hProcess9"/>
    <dgm:cxn modelId="{E7C53D4E-17CC-4617-B3D7-E4FF115D6E2B}" srcId="{B9C65E22-4EE6-4C77-AA8E-EBA3417014DA}" destId="{A835A852-8E8E-4FAF-B764-DE5400A7EA0D}" srcOrd="1" destOrd="0" parTransId="{EB946240-145E-42EB-9A13-88B51A73E998}" sibTransId="{D89EDE4C-2DC4-4F4B-930C-206FC45077C9}"/>
    <dgm:cxn modelId="{6CCB1371-849C-4438-918A-2BAA3F455381}" type="presOf" srcId="{848BE5FB-FC01-4189-A2F9-520DC1C8E9B9}" destId="{FD30DC8F-C459-4219-ADF6-E18E65337B9B}" srcOrd="0" destOrd="1" presId="urn:microsoft.com/office/officeart/2005/8/layout/hProcess9"/>
    <dgm:cxn modelId="{7F97B67E-4D3B-41CE-95F2-BA9266A14745}" type="presOf" srcId="{C5C3207F-7601-4EE6-A967-A4EB33AE189C}" destId="{A150E185-CD57-4BB1-BA93-02973DE9A7DE}" srcOrd="0" destOrd="2" presId="urn:microsoft.com/office/officeart/2005/8/layout/hProcess9"/>
    <dgm:cxn modelId="{F704618B-F808-4857-884E-5DEBC4C83F77}" srcId="{CD7A6891-DF09-4701-B03E-3BEA295EED2F}" destId="{EA3441C7-C3B8-451D-88A8-448F481D6931}" srcOrd="2" destOrd="0" parTransId="{3EC6E02F-4CB6-48B8-8C81-4C4C0D9B339D}" sibTransId="{0189FE67-AAF4-488A-B5FD-5E8327C9C22C}"/>
    <dgm:cxn modelId="{8133CAAC-FB86-4C7D-8FC3-96606C7ED290}" type="presOf" srcId="{A835A852-8E8E-4FAF-B764-DE5400A7EA0D}" destId="{A150E185-CD57-4BB1-BA93-02973DE9A7DE}" srcOrd="0" destOrd="0" presId="urn:microsoft.com/office/officeart/2005/8/layout/hProcess9"/>
    <dgm:cxn modelId="{935581B5-95C6-4BB0-BDDD-2A4F56ECE710}" type="presOf" srcId="{7891ED30-5C92-4A55-B170-CE303550083A}" destId="{A150E185-CD57-4BB1-BA93-02973DE9A7DE}" srcOrd="0" destOrd="1" presId="urn:microsoft.com/office/officeart/2005/8/layout/hProcess9"/>
    <dgm:cxn modelId="{5F81D1CE-C9D1-4E43-9428-E0D590A59FBE}" srcId="{CD7A6891-DF09-4701-B03E-3BEA295EED2F}" destId="{967EB1B1-7871-4534-8474-B0D5F2835ABC}" srcOrd="1" destOrd="0" parTransId="{B7BE0CCD-CDBE-4B85-AC95-43E34C55CD46}" sibTransId="{1403A2FE-C8AD-48FB-94ED-BB556D1A01E8}"/>
    <dgm:cxn modelId="{B68D58D7-DF6E-40B0-A4C6-7A38B8FC6A10}" srcId="{A835A852-8E8E-4FAF-B764-DE5400A7EA0D}" destId="{C5C3207F-7601-4EE6-A967-A4EB33AE189C}" srcOrd="1" destOrd="0" parTransId="{6BAAFD5F-89AF-442E-8D5F-76776EA739E1}" sibTransId="{7ADE3E98-5500-458D-A65F-0D8BA709122C}"/>
    <dgm:cxn modelId="{0A5353E2-08FA-48EF-8A46-6206EB9182CB}" type="presOf" srcId="{26D6CE02-9D80-4EE5-AC60-704F2D20AB0E}" destId="{A150E185-CD57-4BB1-BA93-02973DE9A7DE}" srcOrd="0" destOrd="3" presId="urn:microsoft.com/office/officeart/2005/8/layout/hProcess9"/>
    <dgm:cxn modelId="{9CBB31E5-9CFC-41D5-9D48-C9C4E90C81EB}" srcId="{A835A852-8E8E-4FAF-B764-DE5400A7EA0D}" destId="{7891ED30-5C92-4A55-B170-CE303550083A}" srcOrd="0" destOrd="0" parTransId="{131BCF25-10B8-4B02-9413-5D859C261F99}" sibTransId="{246F149D-35C8-4D6F-BB87-765B9CBF4016}"/>
    <dgm:cxn modelId="{58210AF1-B97B-4E88-8095-EF727E5E2FAD}" srcId="{B9C65E22-4EE6-4C77-AA8E-EBA3417014DA}" destId="{CD7A6891-DF09-4701-B03E-3BEA295EED2F}" srcOrd="2" destOrd="0" parTransId="{AEF1295B-488E-4BEF-A62B-A2DD4B238D47}" sibTransId="{FC9FB15B-B463-451A-8F92-2C957DB86E2A}"/>
    <dgm:cxn modelId="{85FA83F1-55B1-4F14-9FE3-7D1E20E79AB4}" srcId="{CD7A6891-DF09-4701-B03E-3BEA295EED2F}" destId="{B9D92A0E-16EF-47DC-AD7F-2A328A5C3EEC}" srcOrd="0" destOrd="0" parTransId="{5C35CE15-2E9B-411C-9463-DC4DA4D47720}" sibTransId="{357268AB-98CE-4DF1-9F1F-EFD6B1C90088}"/>
    <dgm:cxn modelId="{31A9F4F7-E67C-4EB1-A0CE-6255B46FA28B}" type="presOf" srcId="{B9C65E22-4EE6-4C77-AA8E-EBA3417014DA}" destId="{31F79062-1E1F-47FA-A426-365D0AEE193E}" srcOrd="0" destOrd="0" presId="urn:microsoft.com/office/officeart/2005/8/layout/hProcess9"/>
    <dgm:cxn modelId="{41F113FD-56A2-4C17-A420-0FF5E1C07A4A}" type="presOf" srcId="{CD7A6891-DF09-4701-B03E-3BEA295EED2F}" destId="{A1A6FA3C-9054-4874-8A82-05509D51562B}" srcOrd="0" destOrd="0" presId="urn:microsoft.com/office/officeart/2005/8/layout/hProcess9"/>
    <dgm:cxn modelId="{D40F8D31-5929-42BA-8692-D28327625674}" type="presParOf" srcId="{31F79062-1E1F-47FA-A426-365D0AEE193E}" destId="{C18EFC32-46C0-4426-A813-9A268EF6320A}" srcOrd="0" destOrd="0" presId="urn:microsoft.com/office/officeart/2005/8/layout/hProcess9"/>
    <dgm:cxn modelId="{282FAE0C-37CF-4D68-8D7C-E8D4E4A1FB58}" type="presParOf" srcId="{31F79062-1E1F-47FA-A426-365D0AEE193E}" destId="{513295BB-659B-471E-A16B-1BA1F268D20B}" srcOrd="1" destOrd="0" presId="urn:microsoft.com/office/officeart/2005/8/layout/hProcess9"/>
    <dgm:cxn modelId="{08070ADF-627B-4A03-ABAF-5C9D3ACE5DED}" type="presParOf" srcId="{513295BB-659B-471E-A16B-1BA1F268D20B}" destId="{FD30DC8F-C459-4219-ADF6-E18E65337B9B}" srcOrd="0" destOrd="0" presId="urn:microsoft.com/office/officeart/2005/8/layout/hProcess9"/>
    <dgm:cxn modelId="{AF0F4F76-9BBE-4E79-B537-CA59078C91AE}" type="presParOf" srcId="{513295BB-659B-471E-A16B-1BA1F268D20B}" destId="{03AD5214-E8F2-43F9-9667-119C4F7C1349}" srcOrd="1" destOrd="0" presId="urn:microsoft.com/office/officeart/2005/8/layout/hProcess9"/>
    <dgm:cxn modelId="{4103CFB6-4353-4D2E-8249-A55460D2F86F}" type="presParOf" srcId="{513295BB-659B-471E-A16B-1BA1F268D20B}" destId="{A150E185-CD57-4BB1-BA93-02973DE9A7DE}" srcOrd="2" destOrd="0" presId="urn:microsoft.com/office/officeart/2005/8/layout/hProcess9"/>
    <dgm:cxn modelId="{9EA076B2-A386-4AB0-BD13-9F61BC706692}" type="presParOf" srcId="{513295BB-659B-471E-A16B-1BA1F268D20B}" destId="{1F6CF183-E518-4FA3-A5B9-6CFCCC209481}" srcOrd="3" destOrd="0" presId="urn:microsoft.com/office/officeart/2005/8/layout/hProcess9"/>
    <dgm:cxn modelId="{F3A78252-9FED-4F00-A607-49A9278A0B58}" type="presParOf" srcId="{513295BB-659B-471E-A16B-1BA1F268D20B}" destId="{A1A6FA3C-9054-4874-8A82-05509D51562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87FCBA-39DA-4629-9BBD-AEC5D0322631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4C171F-2572-445F-B942-FC9058FAE739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Compensation/ Pension</a:t>
          </a:r>
        </a:p>
      </dgm:t>
    </dgm:pt>
    <dgm:pt modelId="{CCC2ADCF-1BF2-4199-9C93-DF2477AE93FA}" type="parTrans" cxnId="{9CC7CC8E-1168-44B0-A738-A47DD8F17F57}">
      <dgm:prSet/>
      <dgm:spPr/>
      <dgm:t>
        <a:bodyPr/>
        <a:lstStyle/>
        <a:p>
          <a:endParaRPr lang="en-US"/>
        </a:p>
      </dgm:t>
    </dgm:pt>
    <dgm:pt modelId="{ACDAF92A-10CE-41AA-8225-FFC8E4D4F20C}" type="sibTrans" cxnId="{9CC7CC8E-1168-44B0-A738-A47DD8F17F57}">
      <dgm:prSet/>
      <dgm:spPr/>
      <dgm:t>
        <a:bodyPr/>
        <a:lstStyle/>
        <a:p>
          <a:endParaRPr lang="en-US"/>
        </a:p>
      </dgm:t>
    </dgm:pt>
    <dgm:pt modelId="{36FE0EAD-5BE8-4144-8E2B-090BD4E8092F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Changes in income or net worth</a:t>
          </a:r>
        </a:p>
      </dgm:t>
    </dgm:pt>
    <dgm:pt modelId="{1A29C5E8-FCDF-4B5A-8D56-004E316FACEA}" type="parTrans" cxnId="{E181C0F7-1A2B-4E88-8C12-75B49B740FE9}">
      <dgm:prSet/>
      <dgm:spPr/>
      <dgm:t>
        <a:bodyPr/>
        <a:lstStyle/>
        <a:p>
          <a:endParaRPr lang="en-US"/>
        </a:p>
      </dgm:t>
    </dgm:pt>
    <dgm:pt modelId="{1663823B-CB77-4591-801A-0920D152704F}" type="sibTrans" cxnId="{E181C0F7-1A2B-4E88-8C12-75B49B740FE9}">
      <dgm:prSet/>
      <dgm:spPr/>
      <dgm:t>
        <a:bodyPr/>
        <a:lstStyle/>
        <a:p>
          <a:endParaRPr lang="en-US"/>
        </a:p>
      </dgm:t>
    </dgm:pt>
    <dgm:pt modelId="{83177CEB-F262-4F7E-966D-94173423442D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Active-duty time or drill pay days</a:t>
          </a:r>
        </a:p>
      </dgm:t>
    </dgm:pt>
    <dgm:pt modelId="{0A55E6BF-D17A-44B8-87DE-A9BCBC74AEA1}" type="parTrans" cxnId="{AF800439-31F5-4B7F-88B9-BB66FC33AA04}">
      <dgm:prSet/>
      <dgm:spPr/>
      <dgm:t>
        <a:bodyPr/>
        <a:lstStyle/>
        <a:p>
          <a:endParaRPr lang="en-US"/>
        </a:p>
      </dgm:t>
    </dgm:pt>
    <dgm:pt modelId="{8E6A3107-D33B-4070-9452-FB64BDA9E8DE}" type="sibTrans" cxnId="{AF800439-31F5-4B7F-88B9-BB66FC33AA04}">
      <dgm:prSet/>
      <dgm:spPr/>
      <dgm:t>
        <a:bodyPr/>
        <a:lstStyle/>
        <a:p>
          <a:endParaRPr lang="en-US"/>
        </a:p>
      </dgm:t>
    </dgm:pt>
    <dgm:pt modelId="{B256C492-9489-4368-99D6-368881593C24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</a:p>
      </dgm:t>
    </dgm:pt>
    <dgm:pt modelId="{3021A129-BB6A-48F9-AE51-9A8359F92A58}" type="parTrans" cxnId="{616578CA-13C4-4C20-94A9-BC1ABF5A39FA}">
      <dgm:prSet/>
      <dgm:spPr/>
      <dgm:t>
        <a:bodyPr/>
        <a:lstStyle/>
        <a:p>
          <a:endParaRPr lang="en-US"/>
        </a:p>
      </dgm:t>
    </dgm:pt>
    <dgm:pt modelId="{F5F0FFB9-163E-4DE8-9F06-3D32CFF6FDB9}" type="sibTrans" cxnId="{616578CA-13C4-4C20-94A9-BC1ABF5A39FA}">
      <dgm:prSet/>
      <dgm:spPr/>
      <dgm:t>
        <a:bodyPr/>
        <a:lstStyle/>
        <a:p>
          <a:endParaRPr lang="en-US"/>
        </a:p>
      </dgm:t>
    </dgm:pt>
    <dgm:pt modelId="{87F2FA62-8085-4CBC-AD92-CCA8D127F5F6}">
      <dgm:prSet phldrT="[Text]"/>
      <dgm:spPr>
        <a:solidFill>
          <a:srgbClr val="0083B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Withdrawal from class</a:t>
          </a:r>
        </a:p>
      </dgm:t>
    </dgm:pt>
    <dgm:pt modelId="{53684F9C-C3E0-45B7-8A2D-BFF90D53AE11}" type="parTrans" cxnId="{B792E8DB-2A29-498F-9298-4DD279F552E6}">
      <dgm:prSet/>
      <dgm:spPr/>
      <dgm:t>
        <a:bodyPr/>
        <a:lstStyle/>
        <a:p>
          <a:endParaRPr lang="en-US"/>
        </a:p>
      </dgm:t>
    </dgm:pt>
    <dgm:pt modelId="{ABD3B4C0-F908-42BA-B482-52465E8D7083}" type="sibTrans" cxnId="{B792E8DB-2A29-498F-9298-4DD279F552E6}">
      <dgm:prSet/>
      <dgm:spPr/>
      <dgm:t>
        <a:bodyPr/>
        <a:lstStyle/>
        <a:p>
          <a:endParaRPr lang="en-US"/>
        </a:p>
      </dgm:t>
    </dgm:pt>
    <dgm:pt modelId="{DF52ED2F-250F-448E-97E6-C515B4A2B362}">
      <dgm:prSet phldrT="[Text]"/>
      <dgm:spPr>
        <a:solidFill>
          <a:srgbClr val="0083B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Not attending class</a:t>
          </a:r>
        </a:p>
      </dgm:t>
    </dgm:pt>
    <dgm:pt modelId="{6F5F92C6-6039-4565-81E8-A138B9F9DB26}" type="parTrans" cxnId="{FA53E3C9-D951-4020-99C2-4C39E22C377D}">
      <dgm:prSet/>
      <dgm:spPr/>
      <dgm:t>
        <a:bodyPr/>
        <a:lstStyle/>
        <a:p>
          <a:endParaRPr lang="en-US"/>
        </a:p>
      </dgm:t>
    </dgm:pt>
    <dgm:pt modelId="{3CE07CA2-6E72-4CBE-BBE4-CE2562357509}" type="sibTrans" cxnId="{FA53E3C9-D951-4020-99C2-4C39E22C377D}">
      <dgm:prSet/>
      <dgm:spPr/>
      <dgm:t>
        <a:bodyPr/>
        <a:lstStyle/>
        <a:p>
          <a:endParaRPr lang="en-US"/>
        </a:p>
      </dgm:t>
    </dgm:pt>
    <dgm:pt modelId="{6D6234D7-D1C7-4C4B-BBC4-0C0EEEBD66F1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Change in dependency</a:t>
          </a:r>
        </a:p>
      </dgm:t>
    </dgm:pt>
    <dgm:pt modelId="{711F35FB-EF8A-4A15-8961-DF4176C7F9F4}" type="parTrans" cxnId="{FA2B336E-D5BA-40B7-B325-8BA52FC299A4}">
      <dgm:prSet/>
      <dgm:spPr/>
      <dgm:t>
        <a:bodyPr/>
        <a:lstStyle/>
        <a:p>
          <a:endParaRPr lang="en-US"/>
        </a:p>
      </dgm:t>
    </dgm:pt>
    <dgm:pt modelId="{947D91AE-E97E-41F1-8764-B3B1F00D08BC}" type="sibTrans" cxnId="{FA2B336E-D5BA-40B7-B325-8BA52FC299A4}">
      <dgm:prSet/>
      <dgm:spPr/>
      <dgm:t>
        <a:bodyPr/>
        <a:lstStyle/>
        <a:p>
          <a:endParaRPr lang="en-US"/>
        </a:p>
      </dgm:t>
    </dgm:pt>
    <dgm:pt modelId="{9251E97B-98C8-4F13-BDFF-B542BBEB4EC4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Payments issued after death of beneficiary </a:t>
          </a:r>
        </a:p>
      </dgm:t>
    </dgm:pt>
    <dgm:pt modelId="{63F504D9-B64D-4222-B75C-4454F439EB6E}" type="parTrans" cxnId="{6D92A063-1705-483B-9CBB-8152C70C1548}">
      <dgm:prSet/>
      <dgm:spPr/>
      <dgm:t>
        <a:bodyPr/>
        <a:lstStyle/>
        <a:p>
          <a:endParaRPr lang="en-US"/>
        </a:p>
      </dgm:t>
    </dgm:pt>
    <dgm:pt modelId="{AF3747E9-B6DE-487C-88F3-63E20ED32A7D}" type="sibTrans" cxnId="{6D92A063-1705-483B-9CBB-8152C70C1548}">
      <dgm:prSet/>
      <dgm:spPr/>
      <dgm:t>
        <a:bodyPr/>
        <a:lstStyle/>
        <a:p>
          <a:endParaRPr lang="en-US"/>
        </a:p>
      </dgm:t>
    </dgm:pt>
    <dgm:pt modelId="{AE71598E-C291-4378-9EF8-DF894541C4BB}">
      <dgm:prSet/>
      <dgm:spPr>
        <a:solidFill>
          <a:srgbClr val="0083B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Class did not count toward graduation</a:t>
          </a:r>
        </a:p>
      </dgm:t>
    </dgm:pt>
    <dgm:pt modelId="{DA62908F-0CC0-495C-BF09-AF4F9E469773}" type="parTrans" cxnId="{05899D07-F2D1-44B8-A405-60B8FE5C652D}">
      <dgm:prSet/>
      <dgm:spPr/>
      <dgm:t>
        <a:bodyPr/>
        <a:lstStyle/>
        <a:p>
          <a:endParaRPr lang="en-US"/>
        </a:p>
      </dgm:t>
    </dgm:pt>
    <dgm:pt modelId="{DF74930E-18D2-4332-B3A7-E24681ECAEF8}" type="sibTrans" cxnId="{05899D07-F2D1-44B8-A405-60B8FE5C652D}">
      <dgm:prSet/>
      <dgm:spPr/>
      <dgm:t>
        <a:bodyPr/>
        <a:lstStyle/>
        <a:p>
          <a:endParaRPr lang="en-US"/>
        </a:p>
      </dgm:t>
    </dgm:pt>
    <dgm:pt modelId="{70E46CB4-6D12-4A6B-90A4-BAE3327A91B3}">
      <dgm:prSet/>
      <dgm:spPr>
        <a:solidFill>
          <a:srgbClr val="0083B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Change in active-duty status</a:t>
          </a:r>
        </a:p>
      </dgm:t>
    </dgm:pt>
    <dgm:pt modelId="{804CDB9E-17A6-4ECE-81F9-07785F40B6C6}" type="parTrans" cxnId="{1F960BF7-0B69-495C-8EF4-8E2D2B3336FB}">
      <dgm:prSet/>
      <dgm:spPr/>
      <dgm:t>
        <a:bodyPr/>
        <a:lstStyle/>
        <a:p>
          <a:endParaRPr lang="en-US"/>
        </a:p>
      </dgm:t>
    </dgm:pt>
    <dgm:pt modelId="{80594998-97AA-445C-A9FF-0E7B0648884E}" type="sibTrans" cxnId="{1F960BF7-0B69-495C-8EF4-8E2D2B3336FB}">
      <dgm:prSet/>
      <dgm:spPr/>
      <dgm:t>
        <a:bodyPr/>
        <a:lstStyle/>
        <a:p>
          <a:endParaRPr lang="en-US"/>
        </a:p>
      </dgm:t>
    </dgm:pt>
    <dgm:pt modelId="{34DF9C93-B012-4A23-9B56-472E12873229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Fugitive felon status or incarceration</a:t>
          </a:r>
        </a:p>
      </dgm:t>
    </dgm:pt>
    <dgm:pt modelId="{AD1F76E6-A5A7-43B0-AB25-C9B82AF7FEDC}" type="parTrans" cxnId="{82BFC470-1C07-4EA6-9802-557DFF30A077}">
      <dgm:prSet/>
      <dgm:spPr/>
      <dgm:t>
        <a:bodyPr/>
        <a:lstStyle/>
        <a:p>
          <a:endParaRPr lang="en-US"/>
        </a:p>
      </dgm:t>
    </dgm:pt>
    <dgm:pt modelId="{4B075DB7-A8C1-40A6-872E-0403CC0EB0AD}" type="sibTrans" cxnId="{82BFC470-1C07-4EA6-9802-557DFF30A077}">
      <dgm:prSet/>
      <dgm:spPr/>
      <dgm:t>
        <a:bodyPr/>
        <a:lstStyle/>
        <a:p>
          <a:endParaRPr lang="en-US"/>
        </a:p>
      </dgm:t>
    </dgm:pt>
    <dgm:pt modelId="{2EC503A7-EDBA-41F0-8117-8697E5BECC54}" type="pres">
      <dgm:prSet presAssocID="{8287FCBA-39DA-4629-9BBD-AEC5D0322631}" presName="Name0" presStyleCnt="0">
        <dgm:presLayoutVars>
          <dgm:dir/>
          <dgm:resizeHandles val="exact"/>
        </dgm:presLayoutVars>
      </dgm:prSet>
      <dgm:spPr/>
    </dgm:pt>
    <dgm:pt modelId="{C3302737-0CA2-45D0-AEBF-CC67CDA3065F}" type="pres">
      <dgm:prSet presAssocID="{F64C171F-2572-445F-B942-FC9058FAE739}" presName="node" presStyleLbl="node1" presStyleIdx="0" presStyleCnt="2">
        <dgm:presLayoutVars>
          <dgm:bulletEnabled val="1"/>
        </dgm:presLayoutVars>
      </dgm:prSet>
      <dgm:spPr/>
    </dgm:pt>
    <dgm:pt modelId="{D93EE44D-8941-4CF1-AAEB-73EEF70E6DEB}" type="pres">
      <dgm:prSet presAssocID="{ACDAF92A-10CE-41AA-8225-FFC8E4D4F20C}" presName="sibTrans" presStyleCnt="0"/>
      <dgm:spPr/>
    </dgm:pt>
    <dgm:pt modelId="{0746910F-FDF8-4806-BDCC-56A5C25D30BF}" type="pres">
      <dgm:prSet presAssocID="{B256C492-9489-4368-99D6-368881593C24}" presName="node" presStyleLbl="node1" presStyleIdx="1" presStyleCnt="2">
        <dgm:presLayoutVars>
          <dgm:bulletEnabled val="1"/>
        </dgm:presLayoutVars>
      </dgm:prSet>
      <dgm:spPr/>
    </dgm:pt>
  </dgm:ptLst>
  <dgm:cxnLst>
    <dgm:cxn modelId="{05899D07-F2D1-44B8-A405-60B8FE5C652D}" srcId="{B256C492-9489-4368-99D6-368881593C24}" destId="{AE71598E-C291-4378-9EF8-DF894541C4BB}" srcOrd="2" destOrd="0" parTransId="{DA62908F-0CC0-495C-BF09-AF4F9E469773}" sibTransId="{DF74930E-18D2-4332-B3A7-E24681ECAEF8}"/>
    <dgm:cxn modelId="{7B89C22B-7706-49BF-BAB3-29EAEE18B230}" type="presOf" srcId="{34DF9C93-B012-4A23-9B56-472E12873229}" destId="{C3302737-0CA2-45D0-AEBF-CC67CDA3065F}" srcOrd="0" destOrd="4" presId="urn:microsoft.com/office/officeart/2005/8/layout/hList6"/>
    <dgm:cxn modelId="{AF800439-31F5-4B7F-88B9-BB66FC33AA04}" srcId="{F64C171F-2572-445F-B942-FC9058FAE739}" destId="{83177CEB-F262-4F7E-966D-94173423442D}" srcOrd="1" destOrd="0" parTransId="{0A55E6BF-D17A-44B8-87DE-A9BCBC74AEA1}" sibTransId="{8E6A3107-D33B-4070-9452-FB64BDA9E8DE}"/>
    <dgm:cxn modelId="{D62D205F-05DD-4F26-8850-F884CBFB5E64}" type="presOf" srcId="{9251E97B-98C8-4F13-BDFF-B542BBEB4EC4}" destId="{C3302737-0CA2-45D0-AEBF-CC67CDA3065F}" srcOrd="0" destOrd="5" presId="urn:microsoft.com/office/officeart/2005/8/layout/hList6"/>
    <dgm:cxn modelId="{0D97F35F-04A9-40B9-A520-0446FFD6DC52}" type="presOf" srcId="{87F2FA62-8085-4CBC-AD92-CCA8D127F5F6}" destId="{0746910F-FDF8-4806-BDCC-56A5C25D30BF}" srcOrd="0" destOrd="1" presId="urn:microsoft.com/office/officeart/2005/8/layout/hList6"/>
    <dgm:cxn modelId="{6979DC41-AAA3-4CA2-B73B-E0B5B811E383}" type="presOf" srcId="{83177CEB-F262-4F7E-966D-94173423442D}" destId="{C3302737-0CA2-45D0-AEBF-CC67CDA3065F}" srcOrd="0" destOrd="2" presId="urn:microsoft.com/office/officeart/2005/8/layout/hList6"/>
    <dgm:cxn modelId="{51471842-9208-42CD-88F3-6A2719A8B4BC}" type="presOf" srcId="{70E46CB4-6D12-4A6B-90A4-BAE3327A91B3}" destId="{0746910F-FDF8-4806-BDCC-56A5C25D30BF}" srcOrd="0" destOrd="4" presId="urn:microsoft.com/office/officeart/2005/8/layout/hList6"/>
    <dgm:cxn modelId="{6D92A063-1705-483B-9CBB-8152C70C1548}" srcId="{F64C171F-2572-445F-B942-FC9058FAE739}" destId="{9251E97B-98C8-4F13-BDFF-B542BBEB4EC4}" srcOrd="4" destOrd="0" parTransId="{63F504D9-B64D-4222-B75C-4454F439EB6E}" sibTransId="{AF3747E9-B6DE-487C-88F3-63E20ED32A7D}"/>
    <dgm:cxn modelId="{4F916B67-6837-47E5-9C59-1171DE0D795B}" type="presOf" srcId="{B256C492-9489-4368-99D6-368881593C24}" destId="{0746910F-FDF8-4806-BDCC-56A5C25D30BF}" srcOrd="0" destOrd="0" presId="urn:microsoft.com/office/officeart/2005/8/layout/hList6"/>
    <dgm:cxn modelId="{D8788667-77A4-40F4-B196-8DD918873B0C}" type="presOf" srcId="{AE71598E-C291-4378-9EF8-DF894541C4BB}" destId="{0746910F-FDF8-4806-BDCC-56A5C25D30BF}" srcOrd="0" destOrd="3" presId="urn:microsoft.com/office/officeart/2005/8/layout/hList6"/>
    <dgm:cxn modelId="{FA2B336E-D5BA-40B7-B325-8BA52FC299A4}" srcId="{F64C171F-2572-445F-B942-FC9058FAE739}" destId="{6D6234D7-D1C7-4C4B-BBC4-0C0EEEBD66F1}" srcOrd="2" destOrd="0" parTransId="{711F35FB-EF8A-4A15-8961-DF4176C7F9F4}" sibTransId="{947D91AE-E97E-41F1-8764-B3B1F00D08BC}"/>
    <dgm:cxn modelId="{82BFC470-1C07-4EA6-9802-557DFF30A077}" srcId="{F64C171F-2572-445F-B942-FC9058FAE739}" destId="{34DF9C93-B012-4A23-9B56-472E12873229}" srcOrd="3" destOrd="0" parTransId="{AD1F76E6-A5A7-43B0-AB25-C9B82AF7FEDC}" sibTransId="{4B075DB7-A8C1-40A6-872E-0403CC0EB0AD}"/>
    <dgm:cxn modelId="{9CC7CC8E-1168-44B0-A738-A47DD8F17F57}" srcId="{8287FCBA-39DA-4629-9BBD-AEC5D0322631}" destId="{F64C171F-2572-445F-B942-FC9058FAE739}" srcOrd="0" destOrd="0" parTransId="{CCC2ADCF-1BF2-4199-9C93-DF2477AE93FA}" sibTransId="{ACDAF92A-10CE-41AA-8225-FFC8E4D4F20C}"/>
    <dgm:cxn modelId="{FA53E3C9-D951-4020-99C2-4C39E22C377D}" srcId="{B256C492-9489-4368-99D6-368881593C24}" destId="{DF52ED2F-250F-448E-97E6-C515B4A2B362}" srcOrd="1" destOrd="0" parTransId="{6F5F92C6-6039-4565-81E8-A138B9F9DB26}" sibTransId="{3CE07CA2-6E72-4CBE-BBE4-CE2562357509}"/>
    <dgm:cxn modelId="{616578CA-13C4-4C20-94A9-BC1ABF5A39FA}" srcId="{8287FCBA-39DA-4629-9BBD-AEC5D0322631}" destId="{B256C492-9489-4368-99D6-368881593C24}" srcOrd="1" destOrd="0" parTransId="{3021A129-BB6A-48F9-AE51-9A8359F92A58}" sibTransId="{F5F0FFB9-163E-4DE8-9F06-3D32CFF6FDB9}"/>
    <dgm:cxn modelId="{F5FA16CD-1944-47E1-A46F-3EA2E5CF5438}" type="presOf" srcId="{DF52ED2F-250F-448E-97E6-C515B4A2B362}" destId="{0746910F-FDF8-4806-BDCC-56A5C25D30BF}" srcOrd="0" destOrd="2" presId="urn:microsoft.com/office/officeart/2005/8/layout/hList6"/>
    <dgm:cxn modelId="{1B0183D0-6FA9-4104-A833-E6D709B57540}" type="presOf" srcId="{36FE0EAD-5BE8-4144-8E2B-090BD4E8092F}" destId="{C3302737-0CA2-45D0-AEBF-CC67CDA3065F}" srcOrd="0" destOrd="1" presId="urn:microsoft.com/office/officeart/2005/8/layout/hList6"/>
    <dgm:cxn modelId="{E78020D4-26D0-4399-B34A-1E508C06FDD9}" type="presOf" srcId="{6D6234D7-D1C7-4C4B-BBC4-0C0EEEBD66F1}" destId="{C3302737-0CA2-45D0-AEBF-CC67CDA3065F}" srcOrd="0" destOrd="3" presId="urn:microsoft.com/office/officeart/2005/8/layout/hList6"/>
    <dgm:cxn modelId="{C1ADB3D6-9F48-4E31-BE40-8D676B3B956F}" type="presOf" srcId="{8287FCBA-39DA-4629-9BBD-AEC5D0322631}" destId="{2EC503A7-EDBA-41F0-8117-8697E5BECC54}" srcOrd="0" destOrd="0" presId="urn:microsoft.com/office/officeart/2005/8/layout/hList6"/>
    <dgm:cxn modelId="{B792E8DB-2A29-498F-9298-4DD279F552E6}" srcId="{B256C492-9489-4368-99D6-368881593C24}" destId="{87F2FA62-8085-4CBC-AD92-CCA8D127F5F6}" srcOrd="0" destOrd="0" parTransId="{53684F9C-C3E0-45B7-8A2D-BFF90D53AE11}" sibTransId="{ABD3B4C0-F908-42BA-B482-52465E8D7083}"/>
    <dgm:cxn modelId="{B0B1C3E0-FA9F-4FF9-A6F6-CEFBCAF2084D}" type="presOf" srcId="{F64C171F-2572-445F-B942-FC9058FAE739}" destId="{C3302737-0CA2-45D0-AEBF-CC67CDA3065F}" srcOrd="0" destOrd="0" presId="urn:microsoft.com/office/officeart/2005/8/layout/hList6"/>
    <dgm:cxn modelId="{1F960BF7-0B69-495C-8EF4-8E2D2B3336FB}" srcId="{B256C492-9489-4368-99D6-368881593C24}" destId="{70E46CB4-6D12-4A6B-90A4-BAE3327A91B3}" srcOrd="3" destOrd="0" parTransId="{804CDB9E-17A6-4ECE-81F9-07785F40B6C6}" sibTransId="{80594998-97AA-445C-A9FF-0E7B0648884E}"/>
    <dgm:cxn modelId="{E181C0F7-1A2B-4E88-8C12-75B49B740FE9}" srcId="{F64C171F-2572-445F-B942-FC9058FAE739}" destId="{36FE0EAD-5BE8-4144-8E2B-090BD4E8092F}" srcOrd="0" destOrd="0" parTransId="{1A29C5E8-FCDF-4B5A-8D56-004E316FACEA}" sibTransId="{1663823B-CB77-4591-801A-0920D152704F}"/>
    <dgm:cxn modelId="{FC8C474D-31BE-424C-BCE2-15FC57797B14}" type="presParOf" srcId="{2EC503A7-EDBA-41F0-8117-8697E5BECC54}" destId="{C3302737-0CA2-45D0-AEBF-CC67CDA3065F}" srcOrd="0" destOrd="0" presId="urn:microsoft.com/office/officeart/2005/8/layout/hList6"/>
    <dgm:cxn modelId="{A9C56F78-7D61-4299-9E28-333183946BF5}" type="presParOf" srcId="{2EC503A7-EDBA-41F0-8117-8697E5BECC54}" destId="{D93EE44D-8941-4CF1-AAEB-73EEF70E6DEB}" srcOrd="1" destOrd="0" presId="urn:microsoft.com/office/officeart/2005/8/layout/hList6"/>
    <dgm:cxn modelId="{F4CE07AF-CFFF-4DAE-B872-2C68255B5529}" type="presParOf" srcId="{2EC503A7-EDBA-41F0-8117-8697E5BECC54}" destId="{0746910F-FDF8-4806-BDCC-56A5C25D30BF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5733FC-F8FF-421C-BD7D-0E9ADA1C6315}" type="doc">
      <dgm:prSet loTypeId="urn:microsoft.com/office/officeart/2005/8/layout/vProcess5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8530C11-D504-47EB-A7B1-20055CCCCFA2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0083BE"/>
        </a:solidFill>
        <a:ln>
          <a:noFill/>
        </a:ln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DMC Sends 1</a:t>
          </a:r>
          <a:r>
            <a:rPr lang="en-US" sz="16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Letter</a:t>
          </a:r>
        </a:p>
      </dgm:t>
    </dgm:pt>
    <dgm:pt modelId="{55E7A3D6-CEC2-4944-B2CE-C2C6D73B89A9}" type="parTrans" cxnId="{EE31655B-CC9D-4514-8798-B056D80947AD}">
      <dgm:prSet/>
      <dgm:spPr/>
      <dgm:t>
        <a:bodyPr/>
        <a:lstStyle/>
        <a:p>
          <a:endParaRPr lang="en-US"/>
        </a:p>
      </dgm:t>
    </dgm:pt>
    <dgm:pt modelId="{F492D874-FA2B-447D-A0A7-C3E1996D3E8B}" type="sibTrans" cxnId="{EE31655B-CC9D-4514-8798-B056D80947AD}">
      <dgm:prSet custT="1"/>
      <dgm:spPr>
        <a:ln>
          <a:solidFill>
            <a:srgbClr val="003F72">
              <a:alpha val="90000"/>
            </a:srgbClr>
          </a:solidFill>
        </a:ln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30 or 90 days</a:t>
          </a:r>
        </a:p>
      </dgm:t>
    </dgm:pt>
    <dgm:pt modelId="{DB906368-C174-4A8F-A86A-F9F9FDB89D63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4B5055"/>
        </a:solidFill>
        <a:ln>
          <a:noFill/>
        </a:ln>
      </dgm:spPr>
      <dgm:t>
        <a:bodyPr/>
        <a:lstStyle/>
        <a:p>
          <a:pPr algn="l"/>
          <a:r>
            <a:rPr lang="en-US" sz="2100" dirty="0">
              <a:solidFill>
                <a:schemeClr val="bg1"/>
              </a:solidFill>
            </a:rPr>
            <a:t>      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DMC Sends 2nd Letter</a:t>
          </a:r>
        </a:p>
      </dgm:t>
    </dgm:pt>
    <dgm:pt modelId="{B9D7025C-30D2-4A53-8E9A-639CC9ECE48D}" type="parTrans" cxnId="{B72B78F7-7AA6-4477-8CD8-6518F9151C12}">
      <dgm:prSet/>
      <dgm:spPr/>
      <dgm:t>
        <a:bodyPr/>
        <a:lstStyle/>
        <a:p>
          <a:endParaRPr lang="en-US"/>
        </a:p>
      </dgm:t>
    </dgm:pt>
    <dgm:pt modelId="{F25149E2-539C-4CBA-A87B-B7887F3ED9E9}" type="sibTrans" cxnId="{B72B78F7-7AA6-4477-8CD8-6518F9151C12}">
      <dgm:prSet custT="1"/>
      <dgm:spPr>
        <a:ln>
          <a:solidFill>
            <a:srgbClr val="003F72">
              <a:alpha val="90000"/>
            </a:srgbClr>
          </a:solidFill>
        </a:ln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30 days</a:t>
          </a:r>
        </a:p>
      </dgm:t>
    </dgm:pt>
    <dgm:pt modelId="{28A33D8E-7322-4322-B9CF-89761D4B5E63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003F72"/>
        </a:solidFill>
        <a:ln>
          <a:noFill/>
        </a:ln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DMC Sends 3</a:t>
          </a:r>
          <a:r>
            <a:rPr lang="en-US" sz="16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rd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Letter</a:t>
          </a:r>
        </a:p>
      </dgm:t>
    </dgm:pt>
    <dgm:pt modelId="{3F753493-E42D-4049-9904-B602022D160C}" type="parTrans" cxnId="{719F60FC-5B7D-4944-B26B-C35AA6FDC924}">
      <dgm:prSet/>
      <dgm:spPr/>
      <dgm:t>
        <a:bodyPr/>
        <a:lstStyle/>
        <a:p>
          <a:endParaRPr lang="en-US"/>
        </a:p>
      </dgm:t>
    </dgm:pt>
    <dgm:pt modelId="{425AA931-AB1F-4FB6-8DA3-21722544740E}" type="sibTrans" cxnId="{719F60FC-5B7D-4944-B26B-C35AA6FDC924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31074D-1F9E-4EBE-9D7A-089ABB5547E2}" type="pres">
      <dgm:prSet presAssocID="{BE5733FC-F8FF-421C-BD7D-0E9ADA1C6315}" presName="outerComposite" presStyleCnt="0">
        <dgm:presLayoutVars>
          <dgm:chMax val="5"/>
          <dgm:dir/>
          <dgm:resizeHandles val="exact"/>
        </dgm:presLayoutVars>
      </dgm:prSet>
      <dgm:spPr/>
    </dgm:pt>
    <dgm:pt modelId="{4E2E556B-FCA4-4D6F-B510-6020C93B8B5C}" type="pres">
      <dgm:prSet presAssocID="{BE5733FC-F8FF-421C-BD7D-0E9ADA1C6315}" presName="dummyMaxCanvas" presStyleCnt="0">
        <dgm:presLayoutVars/>
      </dgm:prSet>
      <dgm:spPr/>
    </dgm:pt>
    <dgm:pt modelId="{45A5DF96-75B3-4495-99BF-AD8FE6ADCBE4}" type="pres">
      <dgm:prSet presAssocID="{BE5733FC-F8FF-421C-BD7D-0E9ADA1C6315}" presName="ThreeNodes_1" presStyleLbl="node1" presStyleIdx="0" presStyleCnt="3" custScaleX="45787">
        <dgm:presLayoutVars>
          <dgm:bulletEnabled val="1"/>
        </dgm:presLayoutVars>
      </dgm:prSet>
      <dgm:spPr>
        <a:prstGeom prst="rightArrow">
          <a:avLst/>
        </a:prstGeom>
      </dgm:spPr>
    </dgm:pt>
    <dgm:pt modelId="{0EEBCBA5-A230-4711-A159-145967129E5D}" type="pres">
      <dgm:prSet presAssocID="{BE5733FC-F8FF-421C-BD7D-0E9ADA1C6315}" presName="ThreeNodes_2" presStyleLbl="node1" presStyleIdx="1" presStyleCnt="3" custScaleX="48331" custLinFactNeighborX="-1095">
        <dgm:presLayoutVars>
          <dgm:bulletEnabled val="1"/>
        </dgm:presLayoutVars>
      </dgm:prSet>
      <dgm:spPr>
        <a:prstGeom prst="rightArrow">
          <a:avLst/>
        </a:prstGeom>
      </dgm:spPr>
    </dgm:pt>
    <dgm:pt modelId="{65150699-9B0A-4CE0-9B62-5AE386CF3A09}" type="pres">
      <dgm:prSet presAssocID="{BE5733FC-F8FF-421C-BD7D-0E9ADA1C6315}" presName="ThreeNodes_3" presStyleLbl="node1" presStyleIdx="2" presStyleCnt="3" custScaleX="45278">
        <dgm:presLayoutVars>
          <dgm:bulletEnabled val="1"/>
        </dgm:presLayoutVars>
      </dgm:prSet>
      <dgm:spPr>
        <a:prstGeom prst="rightArrow">
          <a:avLst/>
        </a:prstGeom>
      </dgm:spPr>
    </dgm:pt>
    <dgm:pt modelId="{C0AAB607-D039-4B05-A155-89F704918220}" type="pres">
      <dgm:prSet presAssocID="{BE5733FC-F8FF-421C-BD7D-0E9ADA1C6315}" presName="ThreeConn_1-2" presStyleLbl="fgAccFollowNode1" presStyleIdx="0" presStyleCnt="2" custScaleX="135827" custLinFactX="-181638" custLinFactNeighborX="-200000" custLinFactNeighborY="337">
        <dgm:presLayoutVars>
          <dgm:bulletEnabled val="1"/>
        </dgm:presLayoutVars>
      </dgm:prSet>
      <dgm:spPr/>
    </dgm:pt>
    <dgm:pt modelId="{25B8808E-253A-4487-8196-76926395FDA1}" type="pres">
      <dgm:prSet presAssocID="{BE5733FC-F8FF-421C-BD7D-0E9ADA1C6315}" presName="ThreeConn_2-3" presStyleLbl="fgAccFollowNode1" presStyleIdx="1" presStyleCnt="2" custScaleX="135827" custLinFactX="-200000" custLinFactNeighborX="-206574" custLinFactNeighborY="2435">
        <dgm:presLayoutVars>
          <dgm:bulletEnabled val="1"/>
        </dgm:presLayoutVars>
      </dgm:prSet>
      <dgm:spPr/>
    </dgm:pt>
    <dgm:pt modelId="{80E90F32-F8FB-482F-8D34-71EFBE67DF9E}" type="pres">
      <dgm:prSet presAssocID="{BE5733FC-F8FF-421C-BD7D-0E9ADA1C6315}" presName="ThreeNodes_1_text" presStyleLbl="node1" presStyleIdx="2" presStyleCnt="3">
        <dgm:presLayoutVars>
          <dgm:bulletEnabled val="1"/>
        </dgm:presLayoutVars>
      </dgm:prSet>
      <dgm:spPr/>
    </dgm:pt>
    <dgm:pt modelId="{FD6E92F5-00E8-4CBA-86E3-B38B40E02A0F}" type="pres">
      <dgm:prSet presAssocID="{BE5733FC-F8FF-421C-BD7D-0E9ADA1C6315}" presName="ThreeNodes_2_text" presStyleLbl="node1" presStyleIdx="2" presStyleCnt="3">
        <dgm:presLayoutVars>
          <dgm:bulletEnabled val="1"/>
        </dgm:presLayoutVars>
      </dgm:prSet>
      <dgm:spPr/>
    </dgm:pt>
    <dgm:pt modelId="{FD9331AF-0C18-4B38-9AEA-F80AA4ECBBCD}" type="pres">
      <dgm:prSet presAssocID="{BE5733FC-F8FF-421C-BD7D-0E9ADA1C631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E3F3626-17E3-4635-905F-52F07A9AFA4F}" type="presOf" srcId="{F492D874-FA2B-447D-A0A7-C3E1996D3E8B}" destId="{C0AAB607-D039-4B05-A155-89F704918220}" srcOrd="0" destOrd="0" presId="urn:microsoft.com/office/officeart/2005/8/layout/vProcess5"/>
    <dgm:cxn modelId="{64492E2A-8F5E-4C0B-9956-6E74D6FB458C}" type="presOf" srcId="{BE5733FC-F8FF-421C-BD7D-0E9ADA1C6315}" destId="{BB31074D-1F9E-4EBE-9D7A-089ABB5547E2}" srcOrd="0" destOrd="0" presId="urn:microsoft.com/office/officeart/2005/8/layout/vProcess5"/>
    <dgm:cxn modelId="{EE31655B-CC9D-4514-8798-B056D80947AD}" srcId="{BE5733FC-F8FF-421C-BD7D-0E9ADA1C6315}" destId="{18530C11-D504-47EB-A7B1-20055CCCCFA2}" srcOrd="0" destOrd="0" parTransId="{55E7A3D6-CEC2-4944-B2CE-C2C6D73B89A9}" sibTransId="{F492D874-FA2B-447D-A0A7-C3E1996D3E8B}"/>
    <dgm:cxn modelId="{2A2B6071-75FB-470A-8BC0-7F526D9C1ED7}" type="presOf" srcId="{DB906368-C174-4A8F-A86A-F9F9FDB89D63}" destId="{FD6E92F5-00E8-4CBA-86E3-B38B40E02A0F}" srcOrd="1" destOrd="0" presId="urn:microsoft.com/office/officeart/2005/8/layout/vProcess5"/>
    <dgm:cxn modelId="{A2D44351-33C5-4B73-9899-0DB2BCE03FFB}" type="presOf" srcId="{DB906368-C174-4A8F-A86A-F9F9FDB89D63}" destId="{0EEBCBA5-A230-4711-A159-145967129E5D}" srcOrd="0" destOrd="0" presId="urn:microsoft.com/office/officeart/2005/8/layout/vProcess5"/>
    <dgm:cxn modelId="{2988F58C-A9B7-4224-8458-0AA2E2F7E095}" type="presOf" srcId="{18530C11-D504-47EB-A7B1-20055CCCCFA2}" destId="{80E90F32-F8FB-482F-8D34-71EFBE67DF9E}" srcOrd="1" destOrd="0" presId="urn:microsoft.com/office/officeart/2005/8/layout/vProcess5"/>
    <dgm:cxn modelId="{1D7972AD-AD23-4CBE-80A0-5DE8982C916B}" type="presOf" srcId="{F25149E2-539C-4CBA-A87B-B7887F3ED9E9}" destId="{25B8808E-253A-4487-8196-76926395FDA1}" srcOrd="0" destOrd="0" presId="urn:microsoft.com/office/officeart/2005/8/layout/vProcess5"/>
    <dgm:cxn modelId="{F3775BBC-7DCC-453E-8AE2-D255D117CF28}" type="presOf" srcId="{28A33D8E-7322-4322-B9CF-89761D4B5E63}" destId="{FD9331AF-0C18-4B38-9AEA-F80AA4ECBBCD}" srcOrd="1" destOrd="0" presId="urn:microsoft.com/office/officeart/2005/8/layout/vProcess5"/>
    <dgm:cxn modelId="{B402B4C4-AB1B-42D8-93A7-ECE1BC725B60}" type="presOf" srcId="{28A33D8E-7322-4322-B9CF-89761D4B5E63}" destId="{65150699-9B0A-4CE0-9B62-5AE386CF3A09}" srcOrd="0" destOrd="0" presId="urn:microsoft.com/office/officeart/2005/8/layout/vProcess5"/>
    <dgm:cxn modelId="{F105AFC8-8744-408C-9140-7BDD25EE0C22}" type="presOf" srcId="{18530C11-D504-47EB-A7B1-20055CCCCFA2}" destId="{45A5DF96-75B3-4495-99BF-AD8FE6ADCBE4}" srcOrd="0" destOrd="0" presId="urn:microsoft.com/office/officeart/2005/8/layout/vProcess5"/>
    <dgm:cxn modelId="{B72B78F7-7AA6-4477-8CD8-6518F9151C12}" srcId="{BE5733FC-F8FF-421C-BD7D-0E9ADA1C6315}" destId="{DB906368-C174-4A8F-A86A-F9F9FDB89D63}" srcOrd="1" destOrd="0" parTransId="{B9D7025C-30D2-4A53-8E9A-639CC9ECE48D}" sibTransId="{F25149E2-539C-4CBA-A87B-B7887F3ED9E9}"/>
    <dgm:cxn modelId="{719F60FC-5B7D-4944-B26B-C35AA6FDC924}" srcId="{BE5733FC-F8FF-421C-BD7D-0E9ADA1C6315}" destId="{28A33D8E-7322-4322-B9CF-89761D4B5E63}" srcOrd="2" destOrd="0" parTransId="{3F753493-E42D-4049-9904-B602022D160C}" sibTransId="{425AA931-AB1F-4FB6-8DA3-21722544740E}"/>
    <dgm:cxn modelId="{6AE01CA0-7970-4123-BF37-8C91762EE0DA}" type="presParOf" srcId="{BB31074D-1F9E-4EBE-9D7A-089ABB5547E2}" destId="{4E2E556B-FCA4-4D6F-B510-6020C93B8B5C}" srcOrd="0" destOrd="0" presId="urn:microsoft.com/office/officeart/2005/8/layout/vProcess5"/>
    <dgm:cxn modelId="{75D9EE36-EE3C-4E55-A232-9F00DD2FD0ED}" type="presParOf" srcId="{BB31074D-1F9E-4EBE-9D7A-089ABB5547E2}" destId="{45A5DF96-75B3-4495-99BF-AD8FE6ADCBE4}" srcOrd="1" destOrd="0" presId="urn:microsoft.com/office/officeart/2005/8/layout/vProcess5"/>
    <dgm:cxn modelId="{F783CAF7-741A-463C-AB4F-5A1FBDB21D7E}" type="presParOf" srcId="{BB31074D-1F9E-4EBE-9D7A-089ABB5547E2}" destId="{0EEBCBA5-A230-4711-A159-145967129E5D}" srcOrd="2" destOrd="0" presId="urn:microsoft.com/office/officeart/2005/8/layout/vProcess5"/>
    <dgm:cxn modelId="{FF4CDA02-8BD4-4B63-9C81-86EFE7BB740B}" type="presParOf" srcId="{BB31074D-1F9E-4EBE-9D7A-089ABB5547E2}" destId="{65150699-9B0A-4CE0-9B62-5AE386CF3A09}" srcOrd="3" destOrd="0" presId="urn:microsoft.com/office/officeart/2005/8/layout/vProcess5"/>
    <dgm:cxn modelId="{9C23E51D-6F1E-44B2-9E76-C8230EB52AC1}" type="presParOf" srcId="{BB31074D-1F9E-4EBE-9D7A-089ABB5547E2}" destId="{C0AAB607-D039-4B05-A155-89F704918220}" srcOrd="4" destOrd="0" presId="urn:microsoft.com/office/officeart/2005/8/layout/vProcess5"/>
    <dgm:cxn modelId="{6D7E3D19-9800-4472-8F8B-E583AD690D5F}" type="presParOf" srcId="{BB31074D-1F9E-4EBE-9D7A-089ABB5547E2}" destId="{25B8808E-253A-4487-8196-76926395FDA1}" srcOrd="5" destOrd="0" presId="urn:microsoft.com/office/officeart/2005/8/layout/vProcess5"/>
    <dgm:cxn modelId="{F0553B76-C1F0-4F26-859A-D5893981FC80}" type="presParOf" srcId="{BB31074D-1F9E-4EBE-9D7A-089ABB5547E2}" destId="{80E90F32-F8FB-482F-8D34-71EFBE67DF9E}" srcOrd="6" destOrd="0" presId="urn:microsoft.com/office/officeart/2005/8/layout/vProcess5"/>
    <dgm:cxn modelId="{BB50D2A0-9CB6-401C-B331-86FA0A2A0E6E}" type="presParOf" srcId="{BB31074D-1F9E-4EBE-9D7A-089ABB5547E2}" destId="{FD6E92F5-00E8-4CBA-86E3-B38B40E02A0F}" srcOrd="7" destOrd="0" presId="urn:microsoft.com/office/officeart/2005/8/layout/vProcess5"/>
    <dgm:cxn modelId="{1B9FFBFD-AAC4-4FBF-A9AB-2BC666F81D08}" type="presParOf" srcId="{BB31074D-1F9E-4EBE-9D7A-089ABB5547E2}" destId="{FD9331AF-0C18-4B38-9AEA-F80AA4ECBBC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6CD9DD-B243-46FE-816A-CFDE8D1C4F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B28579-DA69-453E-9195-D4CC3B9CE216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DMC sends Debt Notice</a:t>
          </a:r>
        </a:p>
      </dgm:t>
    </dgm:pt>
    <dgm:pt modelId="{DDC8ED40-8D7B-4958-8F7D-A3DF2A32BCEB}" type="parTrans" cxnId="{4FA2AA38-AD84-4DDB-8928-FF57B78F084E}">
      <dgm:prSet/>
      <dgm:spPr/>
      <dgm:t>
        <a:bodyPr/>
        <a:lstStyle/>
        <a:p>
          <a:endParaRPr lang="en-US"/>
        </a:p>
      </dgm:t>
    </dgm:pt>
    <dgm:pt modelId="{B9EA181F-0341-4234-88A2-865AC7AB9101}" type="sibTrans" cxnId="{4FA2AA38-AD84-4DDB-8928-FF57B78F084E}">
      <dgm:prSet/>
      <dgm:spPr/>
      <dgm:t>
        <a:bodyPr/>
        <a:lstStyle/>
        <a:p>
          <a:endParaRPr lang="en-US"/>
        </a:p>
      </dgm:t>
    </dgm:pt>
    <dgm:pt modelId="{3B50F67C-16AC-4F74-9F5D-E8853D413C7E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Debtor contacts DMC</a:t>
          </a:r>
        </a:p>
      </dgm:t>
    </dgm:pt>
    <dgm:pt modelId="{2B5E8D36-C41A-46EF-BC65-06EF8194261B}" type="parTrans" cxnId="{551F02DE-CC06-43B0-90F9-B254406EEE8A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4BC7A209-AD78-4E3F-B917-5A40EEE624BF}" type="sibTrans" cxnId="{551F02DE-CC06-43B0-90F9-B254406EEE8A}">
      <dgm:prSet/>
      <dgm:spPr/>
      <dgm:t>
        <a:bodyPr/>
        <a:lstStyle/>
        <a:p>
          <a:endParaRPr lang="en-US"/>
        </a:p>
      </dgm:t>
    </dgm:pt>
    <dgm:pt modelId="{17BFD16C-7054-46B4-A7D7-D6E3D451E8EE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pPr algn="l">
            <a:lnSpc>
              <a:spcPct val="90000"/>
            </a:lnSpc>
            <a:spcAft>
              <a:spcPts val="756"/>
            </a:spcAft>
          </a:pPr>
          <a:r>
            <a:rPr lang="en-US" sz="2000" b="1" dirty="0">
              <a:solidFill>
                <a:srgbClr val="002060"/>
              </a:solidFill>
              <a:latin typeface="+mj-lt"/>
              <a:sym typeface="Wingdings"/>
            </a:rPr>
            <a:t> </a:t>
          </a: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  <a:p>
          <a:pPr algn="l">
            <a:lnSpc>
              <a:spcPct val="90000"/>
            </a:lnSpc>
            <a:spcAft>
              <a:spcPts val="756"/>
            </a:spcAft>
          </a:pP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Benefits Offset in Full or in Part</a:t>
          </a:r>
        </a:p>
        <a:p>
          <a:pPr algn="l">
            <a:lnSpc>
              <a:spcPct val="90000"/>
            </a:lnSpc>
            <a:spcAft>
              <a:spcPts val="756"/>
            </a:spcAft>
          </a:pP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  <a:p>
          <a:pPr algn="l">
            <a:lnSpc>
              <a:spcPct val="100000"/>
            </a:lnSpc>
            <a:spcAft>
              <a:spcPts val="756"/>
            </a:spcAft>
          </a:pP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  <a:p>
          <a:pPr algn="l">
            <a:lnSpc>
              <a:spcPct val="90000"/>
            </a:lnSpc>
            <a:spcAft>
              <a:spcPts val="756"/>
            </a:spcAft>
          </a:pP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Waiver/Waiver Reconsideration</a:t>
          </a:r>
        </a:p>
        <a:p>
          <a:pPr algn="l">
            <a:lnSpc>
              <a:spcPct val="90000"/>
            </a:lnSpc>
            <a:spcAft>
              <a:spcPts val="756"/>
            </a:spcAft>
          </a:pP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  <a:p>
          <a:pPr algn="l">
            <a:lnSpc>
              <a:spcPct val="90000"/>
            </a:lnSpc>
            <a:spcAft>
              <a:spcPts val="756"/>
            </a:spcAft>
          </a:pP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Temporary Suspension</a:t>
          </a:r>
        </a:p>
      </dgm:t>
    </dgm:pt>
    <dgm:pt modelId="{1D0961B2-CF09-4B2A-84FD-F312A6AD612F}" type="parTrans" cxnId="{E143F37C-02A9-44B8-826B-3B315EF1ADC6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81DF23FE-BD15-41FB-ABB9-55C664BB2748}" type="sibTrans" cxnId="{E143F37C-02A9-44B8-826B-3B315EF1ADC6}">
      <dgm:prSet/>
      <dgm:spPr/>
      <dgm:t>
        <a:bodyPr/>
        <a:lstStyle/>
        <a:p>
          <a:endParaRPr lang="en-US"/>
        </a:p>
      </dgm:t>
    </dgm:pt>
    <dgm:pt modelId="{6C4D37FB-6CEC-4110-A3AA-A051B0DEBFCB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 Action/Payment</a:t>
          </a:r>
        </a:p>
      </dgm:t>
    </dgm:pt>
    <dgm:pt modelId="{A554600E-3BBA-4910-B583-935F80D375B9}" type="parTrans" cxnId="{E622EE67-04F5-4C8C-AC90-232966E8F1EE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B9D9FCC3-7C8B-420C-997E-0528A73375A0}" type="sibTrans" cxnId="{E622EE67-04F5-4C8C-AC90-232966E8F1EE}">
      <dgm:prSet/>
      <dgm:spPr/>
      <dgm:t>
        <a:bodyPr/>
        <a:lstStyle/>
        <a:p>
          <a:endParaRPr lang="en-US"/>
        </a:p>
      </dgm:t>
    </dgm:pt>
    <dgm:pt modelId="{BC6A3AC3-11BD-47A7-BC63-2A9A7E2F7C41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pPr algn="l"/>
          <a:r>
            <a:rPr lang="en-US" sz="1800" b="1" dirty="0">
              <a:solidFill>
                <a:srgbClr val="002060"/>
              </a:solidFill>
              <a:latin typeface="+mj-lt"/>
              <a:cs typeface="Arial" panose="020B0604020202020204" pitchFamily="34" charset="0"/>
              <a:sym typeface="Wingdings"/>
            </a:rPr>
            <a:t> </a:t>
          </a: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Benefits offset in Full</a:t>
          </a:r>
        </a:p>
        <a:p>
          <a:pPr algn="l"/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Referral to:</a:t>
          </a:r>
        </a:p>
        <a:p>
          <a:pPr algn="l"/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- TOP</a:t>
          </a:r>
        </a:p>
        <a:p>
          <a:pPr algn="l"/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- Cross-Servicing</a:t>
          </a:r>
        </a:p>
        <a:p>
          <a:pPr algn="l"/>
          <a:endParaRPr lang="en-US" sz="1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endParaRPr lang="en-US" sz="1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</a:t>
          </a:r>
        </a:p>
      </dgm:t>
    </dgm:pt>
    <dgm:pt modelId="{83884C70-ABB2-46F5-BE27-9F557428FCB0}" type="parTrans" cxnId="{126213CB-790D-4884-85B3-D373A539AA27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4FA59149-13DD-47E1-8E1F-772108A7CF06}" type="sibTrans" cxnId="{126213CB-790D-4884-85B3-D373A539AA27}">
      <dgm:prSet/>
      <dgm:spPr/>
      <dgm:t>
        <a:bodyPr/>
        <a:lstStyle/>
        <a:p>
          <a:endParaRPr lang="en-US"/>
        </a:p>
      </dgm:t>
    </dgm:pt>
    <dgm:pt modelId="{65F8AE81-7D6B-448C-B38A-03E211F1F73F}" type="pres">
      <dgm:prSet presAssocID="{7E6CD9DD-B243-46FE-816A-CFDE8D1C4F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1F41BC-1F47-48D7-A71F-AC41DB0A7884}" type="pres">
      <dgm:prSet presAssocID="{67B28579-DA69-453E-9195-D4CC3B9CE216}" presName="hierRoot1" presStyleCnt="0"/>
      <dgm:spPr/>
    </dgm:pt>
    <dgm:pt modelId="{652CD579-1308-45C8-9EB6-91E3CC8308F1}" type="pres">
      <dgm:prSet presAssocID="{67B28579-DA69-453E-9195-D4CC3B9CE216}" presName="composite" presStyleCnt="0"/>
      <dgm:spPr/>
    </dgm:pt>
    <dgm:pt modelId="{1B88E427-DB90-4361-9FD4-199465DA214B}" type="pres">
      <dgm:prSet presAssocID="{67B28579-DA69-453E-9195-D4CC3B9CE216}" presName="background" presStyleLbl="node0" presStyleIdx="0" presStyleCnt="1"/>
      <dgm:spPr>
        <a:solidFill>
          <a:srgbClr val="003F72"/>
        </a:solidFill>
      </dgm:spPr>
    </dgm:pt>
    <dgm:pt modelId="{36439564-BDBA-41F4-9C0B-0043208C871F}" type="pres">
      <dgm:prSet presAssocID="{67B28579-DA69-453E-9195-D4CC3B9CE216}" presName="text" presStyleLbl="fgAcc0" presStyleIdx="0" presStyleCnt="1" custScaleX="256366" custScaleY="49067">
        <dgm:presLayoutVars>
          <dgm:chPref val="3"/>
        </dgm:presLayoutVars>
      </dgm:prSet>
      <dgm:spPr/>
    </dgm:pt>
    <dgm:pt modelId="{6101A4F1-9C59-4E3A-B4F9-3475D045711F}" type="pres">
      <dgm:prSet presAssocID="{67B28579-DA69-453E-9195-D4CC3B9CE216}" presName="hierChild2" presStyleCnt="0"/>
      <dgm:spPr/>
    </dgm:pt>
    <dgm:pt modelId="{EA2105AC-31DC-4E30-AD98-E9E4D0E539CA}" type="pres">
      <dgm:prSet presAssocID="{2B5E8D36-C41A-46EF-BC65-06EF8194261B}" presName="Name10" presStyleLbl="parChTrans1D2" presStyleIdx="0" presStyleCnt="2"/>
      <dgm:spPr/>
    </dgm:pt>
    <dgm:pt modelId="{A42D20C6-1F45-4A4A-8A61-ED0A5CB48C2B}" type="pres">
      <dgm:prSet presAssocID="{3B50F67C-16AC-4F74-9F5D-E8853D413C7E}" presName="hierRoot2" presStyleCnt="0"/>
      <dgm:spPr/>
    </dgm:pt>
    <dgm:pt modelId="{F3C3D58F-0ED2-4F53-9186-7304B32CDB1D}" type="pres">
      <dgm:prSet presAssocID="{3B50F67C-16AC-4F74-9F5D-E8853D413C7E}" presName="composite2" presStyleCnt="0"/>
      <dgm:spPr/>
    </dgm:pt>
    <dgm:pt modelId="{96067D3C-0E4A-4180-A477-BC5DB8AE7FA7}" type="pres">
      <dgm:prSet presAssocID="{3B50F67C-16AC-4F74-9F5D-E8853D413C7E}" presName="background2" presStyleLbl="node2" presStyleIdx="0" presStyleCnt="2"/>
      <dgm:spPr>
        <a:solidFill>
          <a:srgbClr val="0083BE"/>
        </a:solidFill>
      </dgm:spPr>
    </dgm:pt>
    <dgm:pt modelId="{142E02D6-2E98-42E3-A875-B60DE85D1DA5}" type="pres">
      <dgm:prSet presAssocID="{3B50F67C-16AC-4F74-9F5D-E8853D413C7E}" presName="text2" presStyleLbl="fgAcc2" presStyleIdx="0" presStyleCnt="2" custScaleX="193641" custScaleY="49256">
        <dgm:presLayoutVars>
          <dgm:chPref val="3"/>
        </dgm:presLayoutVars>
      </dgm:prSet>
      <dgm:spPr/>
    </dgm:pt>
    <dgm:pt modelId="{640571ED-1D27-4D0B-BC5B-FB59494E3CE9}" type="pres">
      <dgm:prSet presAssocID="{3B50F67C-16AC-4F74-9F5D-E8853D413C7E}" presName="hierChild3" presStyleCnt="0"/>
      <dgm:spPr/>
    </dgm:pt>
    <dgm:pt modelId="{72300E1F-5976-4E36-920B-A5B90B8153C7}" type="pres">
      <dgm:prSet presAssocID="{1D0961B2-CF09-4B2A-84FD-F312A6AD612F}" presName="Name17" presStyleLbl="parChTrans1D3" presStyleIdx="0" presStyleCnt="2"/>
      <dgm:spPr/>
    </dgm:pt>
    <dgm:pt modelId="{306B0B55-BF63-4B36-A42E-F1B765319B73}" type="pres">
      <dgm:prSet presAssocID="{17BFD16C-7054-46B4-A7D7-D6E3D451E8EE}" presName="hierRoot3" presStyleCnt="0"/>
      <dgm:spPr/>
    </dgm:pt>
    <dgm:pt modelId="{D39699BD-178E-4278-BF5C-E549CCC87703}" type="pres">
      <dgm:prSet presAssocID="{17BFD16C-7054-46B4-A7D7-D6E3D451E8EE}" presName="composite3" presStyleCnt="0"/>
      <dgm:spPr/>
    </dgm:pt>
    <dgm:pt modelId="{8D675673-1525-43B8-9721-FD92977CC32D}" type="pres">
      <dgm:prSet presAssocID="{17BFD16C-7054-46B4-A7D7-D6E3D451E8EE}" presName="background3" presStyleLbl="node3" presStyleIdx="0" presStyleCnt="2"/>
      <dgm:spPr>
        <a:solidFill>
          <a:srgbClr val="0083BE"/>
        </a:solidFill>
      </dgm:spPr>
    </dgm:pt>
    <dgm:pt modelId="{A91E0A3F-5D2D-410E-B9F7-05EE91594043}" type="pres">
      <dgm:prSet presAssocID="{17BFD16C-7054-46B4-A7D7-D6E3D451E8EE}" presName="text3" presStyleLbl="fgAcc3" presStyleIdx="0" presStyleCnt="2" custScaleX="215377" custScaleY="236028" custLinFactNeighborX="-243" custLinFactNeighborY="-17187">
        <dgm:presLayoutVars>
          <dgm:chPref val="3"/>
        </dgm:presLayoutVars>
      </dgm:prSet>
      <dgm:spPr/>
    </dgm:pt>
    <dgm:pt modelId="{A4803552-4F12-4894-B7BB-9625B9C1DD22}" type="pres">
      <dgm:prSet presAssocID="{17BFD16C-7054-46B4-A7D7-D6E3D451E8EE}" presName="hierChild4" presStyleCnt="0"/>
      <dgm:spPr/>
    </dgm:pt>
    <dgm:pt modelId="{D4E033E0-17E4-42CF-B1F7-04CEF634B1D6}" type="pres">
      <dgm:prSet presAssocID="{A554600E-3BBA-4910-B583-935F80D375B9}" presName="Name10" presStyleLbl="parChTrans1D2" presStyleIdx="1" presStyleCnt="2"/>
      <dgm:spPr/>
    </dgm:pt>
    <dgm:pt modelId="{61D57E90-3088-4DEE-9B6C-F45DFFD2D511}" type="pres">
      <dgm:prSet presAssocID="{6C4D37FB-6CEC-4110-A3AA-A051B0DEBFCB}" presName="hierRoot2" presStyleCnt="0"/>
      <dgm:spPr/>
    </dgm:pt>
    <dgm:pt modelId="{779C6D8A-437E-4F70-ACD4-278D5477EE55}" type="pres">
      <dgm:prSet presAssocID="{6C4D37FB-6CEC-4110-A3AA-A051B0DEBFCB}" presName="composite2" presStyleCnt="0"/>
      <dgm:spPr/>
    </dgm:pt>
    <dgm:pt modelId="{A548BD0E-E7C8-4375-9897-80CC9D37DAC7}" type="pres">
      <dgm:prSet presAssocID="{6C4D37FB-6CEC-4110-A3AA-A051B0DEBFCB}" presName="background2" presStyleLbl="node2" presStyleIdx="1" presStyleCnt="2"/>
      <dgm:spPr>
        <a:solidFill>
          <a:srgbClr val="772432"/>
        </a:solidFill>
      </dgm:spPr>
    </dgm:pt>
    <dgm:pt modelId="{0FAC8D37-0704-4BA9-A1CA-39983DB82795}" type="pres">
      <dgm:prSet presAssocID="{6C4D37FB-6CEC-4110-A3AA-A051B0DEBFCB}" presName="text2" presStyleLbl="fgAcc2" presStyleIdx="1" presStyleCnt="2" custScaleX="199591" custScaleY="48857">
        <dgm:presLayoutVars>
          <dgm:chPref val="3"/>
        </dgm:presLayoutVars>
      </dgm:prSet>
      <dgm:spPr/>
    </dgm:pt>
    <dgm:pt modelId="{E5EE93A3-B074-416F-87B8-66D5367AE2AB}" type="pres">
      <dgm:prSet presAssocID="{6C4D37FB-6CEC-4110-A3AA-A051B0DEBFCB}" presName="hierChild3" presStyleCnt="0"/>
      <dgm:spPr/>
    </dgm:pt>
    <dgm:pt modelId="{9D52130C-5A4B-4750-844F-7CE472F6A586}" type="pres">
      <dgm:prSet presAssocID="{83884C70-ABB2-46F5-BE27-9F557428FCB0}" presName="Name17" presStyleLbl="parChTrans1D3" presStyleIdx="1" presStyleCnt="2"/>
      <dgm:spPr/>
    </dgm:pt>
    <dgm:pt modelId="{8A674869-0E2E-47ED-A5C9-D626C4EB8E79}" type="pres">
      <dgm:prSet presAssocID="{BC6A3AC3-11BD-47A7-BC63-2A9A7E2F7C41}" presName="hierRoot3" presStyleCnt="0"/>
      <dgm:spPr/>
    </dgm:pt>
    <dgm:pt modelId="{2C25AC24-E513-496F-8BD8-E2B8E12A6287}" type="pres">
      <dgm:prSet presAssocID="{BC6A3AC3-11BD-47A7-BC63-2A9A7E2F7C41}" presName="composite3" presStyleCnt="0"/>
      <dgm:spPr/>
    </dgm:pt>
    <dgm:pt modelId="{F09FC131-2284-4C76-B854-F3B2DB0C0517}" type="pres">
      <dgm:prSet presAssocID="{BC6A3AC3-11BD-47A7-BC63-2A9A7E2F7C41}" presName="background3" presStyleLbl="node3" presStyleIdx="1" presStyleCnt="2"/>
      <dgm:spPr>
        <a:solidFill>
          <a:srgbClr val="772432"/>
        </a:solidFill>
      </dgm:spPr>
    </dgm:pt>
    <dgm:pt modelId="{84729032-C153-4CCB-9239-E159F7D952AA}" type="pres">
      <dgm:prSet presAssocID="{BC6A3AC3-11BD-47A7-BC63-2A9A7E2F7C41}" presName="text3" presStyleLbl="fgAcc3" presStyleIdx="1" presStyleCnt="2" custScaleX="189422" custScaleY="212483" custLinFactNeighborX="819" custLinFactNeighborY="-19103">
        <dgm:presLayoutVars>
          <dgm:chPref val="3"/>
        </dgm:presLayoutVars>
      </dgm:prSet>
      <dgm:spPr/>
    </dgm:pt>
    <dgm:pt modelId="{F52B3062-5461-4B56-8086-1AD7523ADBAA}" type="pres">
      <dgm:prSet presAssocID="{BC6A3AC3-11BD-47A7-BC63-2A9A7E2F7C41}" presName="hierChild4" presStyleCnt="0"/>
      <dgm:spPr/>
    </dgm:pt>
  </dgm:ptLst>
  <dgm:cxnLst>
    <dgm:cxn modelId="{BCF5891E-9C6C-4724-B6C8-A7607B9B4F31}" type="presOf" srcId="{BC6A3AC3-11BD-47A7-BC63-2A9A7E2F7C41}" destId="{84729032-C153-4CCB-9239-E159F7D952AA}" srcOrd="0" destOrd="0" presId="urn:microsoft.com/office/officeart/2005/8/layout/hierarchy1"/>
    <dgm:cxn modelId="{4FA2AA38-AD84-4DDB-8928-FF57B78F084E}" srcId="{7E6CD9DD-B243-46FE-816A-CFDE8D1C4F10}" destId="{67B28579-DA69-453E-9195-D4CC3B9CE216}" srcOrd="0" destOrd="0" parTransId="{DDC8ED40-8D7B-4958-8F7D-A3DF2A32BCEB}" sibTransId="{B9EA181F-0341-4234-88A2-865AC7AB9101}"/>
    <dgm:cxn modelId="{E622EE67-04F5-4C8C-AC90-232966E8F1EE}" srcId="{67B28579-DA69-453E-9195-D4CC3B9CE216}" destId="{6C4D37FB-6CEC-4110-A3AA-A051B0DEBFCB}" srcOrd="1" destOrd="0" parTransId="{A554600E-3BBA-4910-B583-935F80D375B9}" sibTransId="{B9D9FCC3-7C8B-420C-997E-0528A73375A0}"/>
    <dgm:cxn modelId="{A159436B-5B4F-4120-889C-59111FC0F4E4}" type="presOf" srcId="{1D0961B2-CF09-4B2A-84FD-F312A6AD612F}" destId="{72300E1F-5976-4E36-920B-A5B90B8153C7}" srcOrd="0" destOrd="0" presId="urn:microsoft.com/office/officeart/2005/8/layout/hierarchy1"/>
    <dgm:cxn modelId="{E41D7C4D-BA48-4076-8F7B-08AC84B97C48}" type="presOf" srcId="{67B28579-DA69-453E-9195-D4CC3B9CE216}" destId="{36439564-BDBA-41F4-9C0B-0043208C871F}" srcOrd="0" destOrd="0" presId="urn:microsoft.com/office/officeart/2005/8/layout/hierarchy1"/>
    <dgm:cxn modelId="{E143F37C-02A9-44B8-826B-3B315EF1ADC6}" srcId="{3B50F67C-16AC-4F74-9F5D-E8853D413C7E}" destId="{17BFD16C-7054-46B4-A7D7-D6E3D451E8EE}" srcOrd="0" destOrd="0" parTransId="{1D0961B2-CF09-4B2A-84FD-F312A6AD612F}" sibTransId="{81DF23FE-BD15-41FB-ABB9-55C664BB2748}"/>
    <dgm:cxn modelId="{26DFA98F-5AE9-4436-B107-44008877D08F}" type="presOf" srcId="{7E6CD9DD-B243-46FE-816A-CFDE8D1C4F10}" destId="{65F8AE81-7D6B-448C-B38A-03E211F1F73F}" srcOrd="0" destOrd="0" presId="urn:microsoft.com/office/officeart/2005/8/layout/hierarchy1"/>
    <dgm:cxn modelId="{6A47CB94-3650-447E-A8E6-EDCB2D5989D5}" type="presOf" srcId="{3B50F67C-16AC-4F74-9F5D-E8853D413C7E}" destId="{142E02D6-2E98-42E3-A875-B60DE85D1DA5}" srcOrd="0" destOrd="0" presId="urn:microsoft.com/office/officeart/2005/8/layout/hierarchy1"/>
    <dgm:cxn modelId="{FF6DFF95-B2A2-4FBE-B536-0DE494E46803}" type="presOf" srcId="{2B5E8D36-C41A-46EF-BC65-06EF8194261B}" destId="{EA2105AC-31DC-4E30-AD98-E9E4D0E539CA}" srcOrd="0" destOrd="0" presId="urn:microsoft.com/office/officeart/2005/8/layout/hierarchy1"/>
    <dgm:cxn modelId="{271325C1-DB49-4A98-BBBB-27B63B6957E2}" type="presOf" srcId="{A554600E-3BBA-4910-B583-935F80D375B9}" destId="{D4E033E0-17E4-42CF-B1F7-04CEF634B1D6}" srcOrd="0" destOrd="0" presId="urn:microsoft.com/office/officeart/2005/8/layout/hierarchy1"/>
    <dgm:cxn modelId="{042F51CA-816B-44F3-A5EA-B30E36A532FB}" type="presOf" srcId="{17BFD16C-7054-46B4-A7D7-D6E3D451E8EE}" destId="{A91E0A3F-5D2D-410E-B9F7-05EE91594043}" srcOrd="0" destOrd="0" presId="urn:microsoft.com/office/officeart/2005/8/layout/hierarchy1"/>
    <dgm:cxn modelId="{126213CB-790D-4884-85B3-D373A539AA27}" srcId="{6C4D37FB-6CEC-4110-A3AA-A051B0DEBFCB}" destId="{BC6A3AC3-11BD-47A7-BC63-2A9A7E2F7C41}" srcOrd="0" destOrd="0" parTransId="{83884C70-ABB2-46F5-BE27-9F557428FCB0}" sibTransId="{4FA59149-13DD-47E1-8E1F-772108A7CF06}"/>
    <dgm:cxn modelId="{551F02DE-CC06-43B0-90F9-B254406EEE8A}" srcId="{67B28579-DA69-453E-9195-D4CC3B9CE216}" destId="{3B50F67C-16AC-4F74-9F5D-E8853D413C7E}" srcOrd="0" destOrd="0" parTransId="{2B5E8D36-C41A-46EF-BC65-06EF8194261B}" sibTransId="{4BC7A209-AD78-4E3F-B917-5A40EEE624BF}"/>
    <dgm:cxn modelId="{4D3EE1DF-7A6D-421B-9E1A-6187AA635A8D}" type="presOf" srcId="{6C4D37FB-6CEC-4110-A3AA-A051B0DEBFCB}" destId="{0FAC8D37-0704-4BA9-A1CA-39983DB82795}" srcOrd="0" destOrd="0" presId="urn:microsoft.com/office/officeart/2005/8/layout/hierarchy1"/>
    <dgm:cxn modelId="{C40D87FA-A521-4A93-8DCB-D708FA37A3FD}" type="presOf" srcId="{83884C70-ABB2-46F5-BE27-9F557428FCB0}" destId="{9D52130C-5A4B-4750-844F-7CE472F6A586}" srcOrd="0" destOrd="0" presId="urn:microsoft.com/office/officeart/2005/8/layout/hierarchy1"/>
    <dgm:cxn modelId="{E2B92EDF-9C88-49C0-86A9-15CBDBAE5400}" type="presParOf" srcId="{65F8AE81-7D6B-448C-B38A-03E211F1F73F}" destId="{B31F41BC-1F47-48D7-A71F-AC41DB0A7884}" srcOrd="0" destOrd="0" presId="urn:microsoft.com/office/officeart/2005/8/layout/hierarchy1"/>
    <dgm:cxn modelId="{CFC54C95-24ED-4A82-837B-A8F5CBA902C4}" type="presParOf" srcId="{B31F41BC-1F47-48D7-A71F-AC41DB0A7884}" destId="{652CD579-1308-45C8-9EB6-91E3CC8308F1}" srcOrd="0" destOrd="0" presId="urn:microsoft.com/office/officeart/2005/8/layout/hierarchy1"/>
    <dgm:cxn modelId="{77001C11-F7B0-405E-B507-6B171C3945BB}" type="presParOf" srcId="{652CD579-1308-45C8-9EB6-91E3CC8308F1}" destId="{1B88E427-DB90-4361-9FD4-199465DA214B}" srcOrd="0" destOrd="0" presId="urn:microsoft.com/office/officeart/2005/8/layout/hierarchy1"/>
    <dgm:cxn modelId="{B60F8292-AD1F-466F-A41A-76602F96FE1E}" type="presParOf" srcId="{652CD579-1308-45C8-9EB6-91E3CC8308F1}" destId="{36439564-BDBA-41F4-9C0B-0043208C871F}" srcOrd="1" destOrd="0" presId="urn:microsoft.com/office/officeart/2005/8/layout/hierarchy1"/>
    <dgm:cxn modelId="{51459418-4A44-4DBB-9197-4C5E7A124CBC}" type="presParOf" srcId="{B31F41BC-1F47-48D7-A71F-AC41DB0A7884}" destId="{6101A4F1-9C59-4E3A-B4F9-3475D045711F}" srcOrd="1" destOrd="0" presId="urn:microsoft.com/office/officeart/2005/8/layout/hierarchy1"/>
    <dgm:cxn modelId="{6DF631C2-3D65-4E52-AFB5-51EA99BA2AE3}" type="presParOf" srcId="{6101A4F1-9C59-4E3A-B4F9-3475D045711F}" destId="{EA2105AC-31DC-4E30-AD98-E9E4D0E539CA}" srcOrd="0" destOrd="0" presId="urn:microsoft.com/office/officeart/2005/8/layout/hierarchy1"/>
    <dgm:cxn modelId="{C759136A-8F76-4495-B0D7-04CC31FED3F7}" type="presParOf" srcId="{6101A4F1-9C59-4E3A-B4F9-3475D045711F}" destId="{A42D20C6-1F45-4A4A-8A61-ED0A5CB48C2B}" srcOrd="1" destOrd="0" presId="urn:microsoft.com/office/officeart/2005/8/layout/hierarchy1"/>
    <dgm:cxn modelId="{CAC6319E-2B2B-489C-AB33-D0D9BFD31E1F}" type="presParOf" srcId="{A42D20C6-1F45-4A4A-8A61-ED0A5CB48C2B}" destId="{F3C3D58F-0ED2-4F53-9186-7304B32CDB1D}" srcOrd="0" destOrd="0" presId="urn:microsoft.com/office/officeart/2005/8/layout/hierarchy1"/>
    <dgm:cxn modelId="{41087B7C-B6C5-467B-8817-29BA4EE4486E}" type="presParOf" srcId="{F3C3D58F-0ED2-4F53-9186-7304B32CDB1D}" destId="{96067D3C-0E4A-4180-A477-BC5DB8AE7FA7}" srcOrd="0" destOrd="0" presId="urn:microsoft.com/office/officeart/2005/8/layout/hierarchy1"/>
    <dgm:cxn modelId="{94FD8C4E-9A3B-4515-BE2A-6063A9EFF9DE}" type="presParOf" srcId="{F3C3D58F-0ED2-4F53-9186-7304B32CDB1D}" destId="{142E02D6-2E98-42E3-A875-B60DE85D1DA5}" srcOrd="1" destOrd="0" presId="urn:microsoft.com/office/officeart/2005/8/layout/hierarchy1"/>
    <dgm:cxn modelId="{12D2777C-15A7-4B5C-83A2-A8FC592862EB}" type="presParOf" srcId="{A42D20C6-1F45-4A4A-8A61-ED0A5CB48C2B}" destId="{640571ED-1D27-4D0B-BC5B-FB59494E3CE9}" srcOrd="1" destOrd="0" presId="urn:microsoft.com/office/officeart/2005/8/layout/hierarchy1"/>
    <dgm:cxn modelId="{62DBD58F-E543-41A0-98D4-1779867A6C31}" type="presParOf" srcId="{640571ED-1D27-4D0B-BC5B-FB59494E3CE9}" destId="{72300E1F-5976-4E36-920B-A5B90B8153C7}" srcOrd="0" destOrd="0" presId="urn:microsoft.com/office/officeart/2005/8/layout/hierarchy1"/>
    <dgm:cxn modelId="{C30ECC01-9F07-45C7-AEC1-2951CBCCEAE3}" type="presParOf" srcId="{640571ED-1D27-4D0B-BC5B-FB59494E3CE9}" destId="{306B0B55-BF63-4B36-A42E-F1B765319B73}" srcOrd="1" destOrd="0" presId="urn:microsoft.com/office/officeart/2005/8/layout/hierarchy1"/>
    <dgm:cxn modelId="{9AE3261A-7721-47C7-8AC3-FFCE04FA776D}" type="presParOf" srcId="{306B0B55-BF63-4B36-A42E-F1B765319B73}" destId="{D39699BD-178E-4278-BF5C-E549CCC87703}" srcOrd="0" destOrd="0" presId="urn:microsoft.com/office/officeart/2005/8/layout/hierarchy1"/>
    <dgm:cxn modelId="{5401AD7A-2B6A-422B-903C-54EC532630BF}" type="presParOf" srcId="{D39699BD-178E-4278-BF5C-E549CCC87703}" destId="{8D675673-1525-43B8-9721-FD92977CC32D}" srcOrd="0" destOrd="0" presId="urn:microsoft.com/office/officeart/2005/8/layout/hierarchy1"/>
    <dgm:cxn modelId="{C0C8AE5B-0D4A-4E83-A886-9885E3618300}" type="presParOf" srcId="{D39699BD-178E-4278-BF5C-E549CCC87703}" destId="{A91E0A3F-5D2D-410E-B9F7-05EE91594043}" srcOrd="1" destOrd="0" presId="urn:microsoft.com/office/officeart/2005/8/layout/hierarchy1"/>
    <dgm:cxn modelId="{ED3A861C-1EBF-46BE-A915-49F5BF2CD02F}" type="presParOf" srcId="{306B0B55-BF63-4B36-A42E-F1B765319B73}" destId="{A4803552-4F12-4894-B7BB-9625B9C1DD22}" srcOrd="1" destOrd="0" presId="urn:microsoft.com/office/officeart/2005/8/layout/hierarchy1"/>
    <dgm:cxn modelId="{B2879E35-18C8-474C-BB81-CD6773D7C336}" type="presParOf" srcId="{6101A4F1-9C59-4E3A-B4F9-3475D045711F}" destId="{D4E033E0-17E4-42CF-B1F7-04CEF634B1D6}" srcOrd="2" destOrd="0" presId="urn:microsoft.com/office/officeart/2005/8/layout/hierarchy1"/>
    <dgm:cxn modelId="{4F84944E-3EE4-46D2-B81C-5FD5E6F2DCCD}" type="presParOf" srcId="{6101A4F1-9C59-4E3A-B4F9-3475D045711F}" destId="{61D57E90-3088-4DEE-9B6C-F45DFFD2D511}" srcOrd="3" destOrd="0" presId="urn:microsoft.com/office/officeart/2005/8/layout/hierarchy1"/>
    <dgm:cxn modelId="{F04797F8-543F-46F6-A926-F567F4C84BC5}" type="presParOf" srcId="{61D57E90-3088-4DEE-9B6C-F45DFFD2D511}" destId="{779C6D8A-437E-4F70-ACD4-278D5477EE55}" srcOrd="0" destOrd="0" presId="urn:microsoft.com/office/officeart/2005/8/layout/hierarchy1"/>
    <dgm:cxn modelId="{5D1D5FF4-78EE-45EA-B928-6999CD3077F3}" type="presParOf" srcId="{779C6D8A-437E-4F70-ACD4-278D5477EE55}" destId="{A548BD0E-E7C8-4375-9897-80CC9D37DAC7}" srcOrd="0" destOrd="0" presId="urn:microsoft.com/office/officeart/2005/8/layout/hierarchy1"/>
    <dgm:cxn modelId="{A17DDE7F-61BB-4C5F-BC4B-FD7914883063}" type="presParOf" srcId="{779C6D8A-437E-4F70-ACD4-278D5477EE55}" destId="{0FAC8D37-0704-4BA9-A1CA-39983DB82795}" srcOrd="1" destOrd="0" presId="urn:microsoft.com/office/officeart/2005/8/layout/hierarchy1"/>
    <dgm:cxn modelId="{6CE79C14-84F2-4614-B1E0-C93EFE8C2382}" type="presParOf" srcId="{61D57E90-3088-4DEE-9B6C-F45DFFD2D511}" destId="{E5EE93A3-B074-416F-87B8-66D5367AE2AB}" srcOrd="1" destOrd="0" presId="urn:microsoft.com/office/officeart/2005/8/layout/hierarchy1"/>
    <dgm:cxn modelId="{CB66EF9F-BA18-429D-A06E-81B72397A302}" type="presParOf" srcId="{E5EE93A3-B074-416F-87B8-66D5367AE2AB}" destId="{9D52130C-5A4B-4750-844F-7CE472F6A586}" srcOrd="0" destOrd="0" presId="urn:microsoft.com/office/officeart/2005/8/layout/hierarchy1"/>
    <dgm:cxn modelId="{683C1609-1440-4B13-8E57-5EEE8CD0C8AE}" type="presParOf" srcId="{E5EE93A3-B074-416F-87B8-66D5367AE2AB}" destId="{8A674869-0E2E-47ED-A5C9-D626C4EB8E79}" srcOrd="1" destOrd="0" presId="urn:microsoft.com/office/officeart/2005/8/layout/hierarchy1"/>
    <dgm:cxn modelId="{9F0D8D35-3DF0-4BD8-BFC5-71BF26CF56BE}" type="presParOf" srcId="{8A674869-0E2E-47ED-A5C9-D626C4EB8E79}" destId="{2C25AC24-E513-496F-8BD8-E2B8E12A6287}" srcOrd="0" destOrd="0" presId="urn:microsoft.com/office/officeart/2005/8/layout/hierarchy1"/>
    <dgm:cxn modelId="{0F1B8B9D-EC8C-479A-86DD-8278863B1047}" type="presParOf" srcId="{2C25AC24-E513-496F-8BD8-E2B8E12A6287}" destId="{F09FC131-2284-4C76-B854-F3B2DB0C0517}" srcOrd="0" destOrd="0" presId="urn:microsoft.com/office/officeart/2005/8/layout/hierarchy1"/>
    <dgm:cxn modelId="{01EB9D4E-CF09-40E9-8593-80590E767776}" type="presParOf" srcId="{2C25AC24-E513-496F-8BD8-E2B8E12A6287}" destId="{84729032-C153-4CCB-9239-E159F7D952AA}" srcOrd="1" destOrd="0" presId="urn:microsoft.com/office/officeart/2005/8/layout/hierarchy1"/>
    <dgm:cxn modelId="{FBEC51C9-60C4-4BE5-B08F-44CC2E1E5DD5}" type="presParOf" srcId="{8A674869-0E2E-47ED-A5C9-D626C4EB8E79}" destId="{F52B3062-5461-4B56-8086-1AD7523ADB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EFC32-46C0-4426-A813-9A268EF6320A}">
      <dsp:nvSpPr>
        <dsp:cNvPr id="0" name=""/>
        <dsp:cNvSpPr/>
      </dsp:nvSpPr>
      <dsp:spPr>
        <a:xfrm>
          <a:off x="731519" y="0"/>
          <a:ext cx="8290560" cy="5029199"/>
        </a:xfrm>
        <a:prstGeom prst="rightArrow">
          <a:avLst/>
        </a:prstGeom>
        <a:solidFill>
          <a:srgbClr val="003F7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0DC8F-C459-4219-ADF6-E18E65337B9B}">
      <dsp:nvSpPr>
        <dsp:cNvPr id="0" name=""/>
        <dsp:cNvSpPr/>
      </dsp:nvSpPr>
      <dsp:spPr>
        <a:xfrm>
          <a:off x="159756" y="1066803"/>
          <a:ext cx="2982486" cy="2895592"/>
        </a:xfrm>
        <a:prstGeom prst="roundRect">
          <a:avLst/>
        </a:prstGeom>
        <a:solidFill>
          <a:srgbClr val="77243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Regional Office (RO)/Regional Processing Office (RPO) Receives information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Education Certification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Change in circumstances affecting benefit eligibility or entitlement</a:t>
          </a:r>
        </a:p>
      </dsp:txBody>
      <dsp:txXfrm>
        <a:off x="301107" y="1208154"/>
        <a:ext cx="2699784" cy="2612890"/>
      </dsp:txXfrm>
    </dsp:sp>
    <dsp:sp modelId="{A150E185-CD57-4BB1-BA93-02973DE9A7DE}">
      <dsp:nvSpPr>
        <dsp:cNvPr id="0" name=""/>
        <dsp:cNvSpPr/>
      </dsp:nvSpPr>
      <dsp:spPr>
        <a:xfrm>
          <a:off x="3475618" y="914399"/>
          <a:ext cx="2804714" cy="3200401"/>
        </a:xfrm>
        <a:prstGeom prst="roundRect">
          <a:avLst/>
        </a:prstGeom>
        <a:solidFill>
          <a:srgbClr val="0083B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RO/RPO Processes Claim/Award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Evaluates eligibility/ entitlement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Issues payments and establishes debts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Sends a letter when payments are issued or debt created</a:t>
          </a:r>
        </a:p>
      </dsp:txBody>
      <dsp:txXfrm>
        <a:off x="3612533" y="1051314"/>
        <a:ext cx="2530884" cy="2926571"/>
      </dsp:txXfrm>
    </dsp:sp>
    <dsp:sp modelId="{A1A6FA3C-9054-4874-8A82-05509D51562B}">
      <dsp:nvSpPr>
        <dsp:cNvPr id="0" name=""/>
        <dsp:cNvSpPr/>
      </dsp:nvSpPr>
      <dsp:spPr>
        <a:xfrm>
          <a:off x="6613708" y="1508759"/>
          <a:ext cx="2980135" cy="2011680"/>
        </a:xfrm>
        <a:prstGeom prst="roundRect">
          <a:avLst/>
        </a:prstGeom>
        <a:solidFill>
          <a:srgbClr val="4B505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DMC Collects Debts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Sends collection letters for debts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Processes collection actions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11910" y="1606961"/>
        <a:ext cx="2783731" cy="1815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02737-0CA2-45D0-AEBF-CC67CDA3065F}">
      <dsp:nvSpPr>
        <dsp:cNvPr id="0" name=""/>
        <dsp:cNvSpPr/>
      </dsp:nvSpPr>
      <dsp:spPr>
        <a:xfrm rot="16200000">
          <a:off x="-316568" y="321202"/>
          <a:ext cx="5099769" cy="4457365"/>
        </a:xfrm>
        <a:prstGeom prst="flowChartManualOperati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858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Arial" panose="020B0604020202020204" pitchFamily="34" charset="0"/>
              <a:cs typeface="Arial" panose="020B0604020202020204" pitchFamily="34" charset="0"/>
            </a:rPr>
            <a:t>Compensation/ Pension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Changes in income or net worth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Active-duty time or drill pay days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Change in dependency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Fugitive felon status or incarceration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Payments issued after death of beneficiary </a:t>
          </a:r>
        </a:p>
      </dsp:txBody>
      <dsp:txXfrm rot="5400000">
        <a:off x="4634" y="1019954"/>
        <a:ext cx="4457365" cy="3059861"/>
      </dsp:txXfrm>
    </dsp:sp>
    <dsp:sp modelId="{0746910F-FDF8-4806-BDCC-56A5C25D30BF}">
      <dsp:nvSpPr>
        <dsp:cNvPr id="0" name=""/>
        <dsp:cNvSpPr/>
      </dsp:nvSpPr>
      <dsp:spPr>
        <a:xfrm rot="16200000">
          <a:off x="4475098" y="321202"/>
          <a:ext cx="5099769" cy="4457365"/>
        </a:xfrm>
        <a:prstGeom prst="flowChartManualOperation">
          <a:avLst/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858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Withdrawal from class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Not attending class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Class did not count toward graduation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Change in active-duty status</a:t>
          </a:r>
        </a:p>
      </dsp:txBody>
      <dsp:txXfrm rot="5400000">
        <a:off x="4796300" y="1019954"/>
        <a:ext cx="4457365" cy="3059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5DF96-75B3-4495-99BF-AD8FE6ADCBE4}">
      <dsp:nvSpPr>
        <dsp:cNvPr id="0" name=""/>
        <dsp:cNvSpPr/>
      </dsp:nvSpPr>
      <dsp:spPr>
        <a:xfrm>
          <a:off x="1948813" y="0"/>
          <a:ext cx="3291842" cy="1242851"/>
        </a:xfrm>
        <a:prstGeom prst="rightArrow">
          <a:avLst/>
        </a:prstGeom>
        <a:solidFill>
          <a:srgbClr val="0083BE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DMC Sends 1</a:t>
          </a:r>
          <a:r>
            <a:rPr lang="en-US" sz="1600" b="1" kern="12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Letter</a:t>
          </a:r>
        </a:p>
      </dsp:txBody>
      <dsp:txXfrm>
        <a:off x="1985215" y="36402"/>
        <a:ext cx="2638308" cy="1170047"/>
      </dsp:txXfrm>
    </dsp:sp>
    <dsp:sp modelId="{0EEBCBA5-A230-4711-A159-145967129E5D}">
      <dsp:nvSpPr>
        <dsp:cNvPr id="0" name=""/>
        <dsp:cNvSpPr/>
      </dsp:nvSpPr>
      <dsp:spPr>
        <a:xfrm>
          <a:off x="2413003" y="1449993"/>
          <a:ext cx="3474742" cy="1242851"/>
        </a:xfrm>
        <a:prstGeom prst="rightArrow">
          <a:avLst/>
        </a:prstGeom>
        <a:solidFill>
          <a:srgbClr val="4B505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      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DMC Sends 2nd Letter</a:t>
          </a:r>
        </a:p>
      </dsp:txBody>
      <dsp:txXfrm>
        <a:off x="2449405" y="1486395"/>
        <a:ext cx="2704900" cy="1170047"/>
      </dsp:txXfrm>
    </dsp:sp>
    <dsp:sp modelId="{65150699-9B0A-4CE0-9B62-5AE386CF3A09}">
      <dsp:nvSpPr>
        <dsp:cNvPr id="0" name=""/>
        <dsp:cNvSpPr/>
      </dsp:nvSpPr>
      <dsp:spPr>
        <a:xfrm>
          <a:off x="3235840" y="2899987"/>
          <a:ext cx="3255248" cy="1242851"/>
        </a:xfrm>
        <a:prstGeom prst="rightArrow">
          <a:avLst/>
        </a:prstGeom>
        <a:solidFill>
          <a:srgbClr val="003F7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DMC Sends 3</a:t>
          </a:r>
          <a:r>
            <a:rPr lang="en-US" sz="1600" b="1" kern="12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rd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Letter</a:t>
          </a:r>
        </a:p>
      </dsp:txBody>
      <dsp:txXfrm>
        <a:off x="3272242" y="2936389"/>
        <a:ext cx="2529436" cy="1170047"/>
      </dsp:txXfrm>
    </dsp:sp>
    <dsp:sp modelId="{C0AAB607-D039-4B05-A155-89F704918220}">
      <dsp:nvSpPr>
        <dsp:cNvPr id="0" name=""/>
        <dsp:cNvSpPr/>
      </dsp:nvSpPr>
      <dsp:spPr>
        <a:xfrm>
          <a:off x="3153825" y="945218"/>
          <a:ext cx="1097283" cy="80785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3F72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30 or 90 days</a:t>
          </a:r>
        </a:p>
      </dsp:txBody>
      <dsp:txXfrm>
        <a:off x="3400714" y="945218"/>
        <a:ext cx="603505" cy="607909"/>
      </dsp:txXfrm>
    </dsp:sp>
    <dsp:sp modelId="{25B8808E-253A-4487-8196-76926395FDA1}">
      <dsp:nvSpPr>
        <dsp:cNvPr id="0" name=""/>
        <dsp:cNvSpPr/>
      </dsp:nvSpPr>
      <dsp:spPr>
        <a:xfrm>
          <a:off x="3586743" y="2403875"/>
          <a:ext cx="1097283" cy="80785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3F72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30 days</a:t>
          </a:r>
        </a:p>
      </dsp:txBody>
      <dsp:txXfrm>
        <a:off x="3833632" y="2403875"/>
        <a:ext cx="603505" cy="6079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2130C-5A4B-4750-844F-7CE472F6A586}">
      <dsp:nvSpPr>
        <dsp:cNvPr id="0" name=""/>
        <dsp:cNvSpPr/>
      </dsp:nvSpPr>
      <dsp:spPr>
        <a:xfrm>
          <a:off x="6125001" y="1633799"/>
          <a:ext cx="91440" cy="3031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505"/>
              </a:lnTo>
              <a:lnTo>
                <a:pt x="60366" y="137505"/>
              </a:lnTo>
              <a:lnTo>
                <a:pt x="60366" y="303175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033E0-17E4-42CF-B1F7-04CEF634B1D6}">
      <dsp:nvSpPr>
        <dsp:cNvPr id="0" name=""/>
        <dsp:cNvSpPr/>
      </dsp:nvSpPr>
      <dsp:spPr>
        <a:xfrm>
          <a:off x="4188826" y="558874"/>
          <a:ext cx="1981895" cy="520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438"/>
              </a:lnTo>
              <a:lnTo>
                <a:pt x="1981895" y="354438"/>
              </a:lnTo>
              <a:lnTo>
                <a:pt x="1981895" y="520108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00E1F-5976-4E36-920B-A5B90B8153C7}">
      <dsp:nvSpPr>
        <dsp:cNvPr id="0" name=""/>
        <dsp:cNvSpPr/>
      </dsp:nvSpPr>
      <dsp:spPr>
        <a:xfrm>
          <a:off x="2103661" y="1638330"/>
          <a:ext cx="91440" cy="324933"/>
        </a:xfrm>
        <a:custGeom>
          <a:avLst/>
          <a:gdLst/>
          <a:ahLst/>
          <a:cxnLst/>
          <a:rect l="0" t="0" r="0" b="0"/>
          <a:pathLst>
            <a:path>
              <a:moveTo>
                <a:pt x="50065" y="0"/>
              </a:moveTo>
              <a:lnTo>
                <a:pt x="50065" y="159263"/>
              </a:lnTo>
              <a:lnTo>
                <a:pt x="45720" y="159263"/>
              </a:lnTo>
              <a:lnTo>
                <a:pt x="45720" y="324933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105AC-31DC-4E30-AD98-E9E4D0E539CA}">
      <dsp:nvSpPr>
        <dsp:cNvPr id="0" name=""/>
        <dsp:cNvSpPr/>
      </dsp:nvSpPr>
      <dsp:spPr>
        <a:xfrm>
          <a:off x="2153727" y="558874"/>
          <a:ext cx="2035098" cy="520108"/>
        </a:xfrm>
        <a:custGeom>
          <a:avLst/>
          <a:gdLst/>
          <a:ahLst/>
          <a:cxnLst/>
          <a:rect l="0" t="0" r="0" b="0"/>
          <a:pathLst>
            <a:path>
              <a:moveTo>
                <a:pt x="2035098" y="0"/>
              </a:moveTo>
              <a:lnTo>
                <a:pt x="2035098" y="354438"/>
              </a:lnTo>
              <a:lnTo>
                <a:pt x="0" y="354438"/>
              </a:lnTo>
              <a:lnTo>
                <a:pt x="0" y="520108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8E427-DB90-4361-9FD4-199465DA214B}">
      <dsp:nvSpPr>
        <dsp:cNvPr id="0" name=""/>
        <dsp:cNvSpPr/>
      </dsp:nvSpPr>
      <dsp:spPr>
        <a:xfrm>
          <a:off x="1896481" y="1672"/>
          <a:ext cx="4584688" cy="557202"/>
        </a:xfrm>
        <a:prstGeom prst="roundRect">
          <a:avLst>
            <a:gd name="adj" fmla="val 10000"/>
          </a:avLst>
        </a:prstGeom>
        <a:solidFill>
          <a:srgbClr val="003F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39564-BDBA-41F4-9C0B-0043208C871F}">
      <dsp:nvSpPr>
        <dsp:cNvPr id="0" name=""/>
        <dsp:cNvSpPr/>
      </dsp:nvSpPr>
      <dsp:spPr>
        <a:xfrm>
          <a:off x="2095185" y="190441"/>
          <a:ext cx="4584688" cy="557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DMC sends Debt Notice</a:t>
          </a:r>
        </a:p>
      </dsp:txBody>
      <dsp:txXfrm>
        <a:off x="2111505" y="206761"/>
        <a:ext cx="4552048" cy="524562"/>
      </dsp:txXfrm>
    </dsp:sp>
    <dsp:sp modelId="{96067D3C-0E4A-4180-A477-BC5DB8AE7FA7}">
      <dsp:nvSpPr>
        <dsp:cNvPr id="0" name=""/>
        <dsp:cNvSpPr/>
      </dsp:nvSpPr>
      <dsp:spPr>
        <a:xfrm>
          <a:off x="422250" y="1078982"/>
          <a:ext cx="3462954" cy="559348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E02D6-2E98-42E3-A875-B60DE85D1DA5}">
      <dsp:nvSpPr>
        <dsp:cNvPr id="0" name=""/>
        <dsp:cNvSpPr/>
      </dsp:nvSpPr>
      <dsp:spPr>
        <a:xfrm>
          <a:off x="620954" y="1267751"/>
          <a:ext cx="3462954" cy="559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Debtor contacts DMC</a:t>
          </a:r>
        </a:p>
      </dsp:txBody>
      <dsp:txXfrm>
        <a:off x="637337" y="1284134"/>
        <a:ext cx="3430188" cy="526582"/>
      </dsp:txXfrm>
    </dsp:sp>
    <dsp:sp modelId="{8D675673-1525-43B8-9721-FD92977CC32D}">
      <dsp:nvSpPr>
        <dsp:cNvPr id="0" name=""/>
        <dsp:cNvSpPr/>
      </dsp:nvSpPr>
      <dsp:spPr>
        <a:xfrm>
          <a:off x="223548" y="1963264"/>
          <a:ext cx="3851667" cy="2680320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E0A3F-5D2D-410E-B9F7-05EE91594043}">
      <dsp:nvSpPr>
        <dsp:cNvPr id="0" name=""/>
        <dsp:cNvSpPr/>
      </dsp:nvSpPr>
      <dsp:spPr>
        <a:xfrm>
          <a:off x="422252" y="2152032"/>
          <a:ext cx="3851667" cy="2680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756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+mj-lt"/>
              <a:sym typeface="Wingdings"/>
            </a:rPr>
            <a:t> </a:t>
          </a: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756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Benefits Offset in Full or in Part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756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756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756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Waiver/Waiver Reconsideration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756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756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Temporary Suspension</a:t>
          </a:r>
        </a:p>
      </dsp:txBody>
      <dsp:txXfrm>
        <a:off x="500756" y="2230536"/>
        <a:ext cx="3694659" cy="2523312"/>
      </dsp:txXfrm>
    </dsp:sp>
    <dsp:sp modelId="{A548BD0E-E7C8-4375-9897-80CC9D37DAC7}">
      <dsp:nvSpPr>
        <dsp:cNvPr id="0" name=""/>
        <dsp:cNvSpPr/>
      </dsp:nvSpPr>
      <dsp:spPr>
        <a:xfrm>
          <a:off x="4386041" y="1078982"/>
          <a:ext cx="3569360" cy="554817"/>
        </a:xfrm>
        <a:prstGeom prst="roundRect">
          <a:avLst>
            <a:gd name="adj" fmla="val 10000"/>
          </a:avLst>
        </a:prstGeom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C8D37-0704-4BA9-A1CA-39983DB82795}">
      <dsp:nvSpPr>
        <dsp:cNvPr id="0" name=""/>
        <dsp:cNvSpPr/>
      </dsp:nvSpPr>
      <dsp:spPr>
        <a:xfrm>
          <a:off x="4584745" y="1267751"/>
          <a:ext cx="3569360" cy="554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 Action/Payment</a:t>
          </a:r>
        </a:p>
      </dsp:txBody>
      <dsp:txXfrm>
        <a:off x="4600995" y="1284001"/>
        <a:ext cx="3536860" cy="522317"/>
      </dsp:txXfrm>
    </dsp:sp>
    <dsp:sp modelId="{F09FC131-2284-4C76-B854-F3B2DB0C0517}">
      <dsp:nvSpPr>
        <dsp:cNvPr id="0" name=""/>
        <dsp:cNvSpPr/>
      </dsp:nvSpPr>
      <dsp:spPr>
        <a:xfrm>
          <a:off x="4491616" y="1936975"/>
          <a:ext cx="3387504" cy="2412944"/>
        </a:xfrm>
        <a:prstGeom prst="roundRect">
          <a:avLst>
            <a:gd name="adj" fmla="val 10000"/>
          </a:avLst>
        </a:prstGeom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29032-C153-4CCB-9239-E159F7D952AA}">
      <dsp:nvSpPr>
        <dsp:cNvPr id="0" name=""/>
        <dsp:cNvSpPr/>
      </dsp:nvSpPr>
      <dsp:spPr>
        <a:xfrm>
          <a:off x="4690320" y="2125743"/>
          <a:ext cx="3387504" cy="2412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+mj-lt"/>
              <a:cs typeface="Arial" panose="020B0604020202020204" pitchFamily="34" charset="0"/>
              <a:sym typeface="Wingdings"/>
            </a:rPr>
            <a:t> </a:t>
          </a: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Benefits offset in Full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 </a:t>
          </a: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Referral to: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- TOP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- Cross-Servicing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</a:t>
          </a:r>
        </a:p>
      </dsp:txBody>
      <dsp:txXfrm>
        <a:off x="4760993" y="2196416"/>
        <a:ext cx="3246158" cy="2271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C57D5-2359-4425-9D10-50A823E8C50C}" type="datetimeFigureOut">
              <a:rPr lang="en-US" smtClean="0"/>
              <a:t>9/22/2024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E0A26-98D6-4E98-BFFA-93DCFCF4F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7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26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6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2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78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39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88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81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2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635" marR="199390">
              <a:spcBef>
                <a:spcPts val="465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63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68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b="1" dirty="0"/>
              <a:t>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1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19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1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88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Things to mention if the group does not mention:  VSO can call with Veteran to DMC VSO line,  reduced monthly benefit offset with potential hardship refund, waiver request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04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04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8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80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77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71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87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92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920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5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200" b="1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800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r>
              <a:rPr lang="en-US" dirty="0"/>
              <a:t> </a:t>
            </a:r>
            <a:endParaRPr lang="en-US" altLang="en-US" sz="2000" dirty="0"/>
          </a:p>
          <a:p>
            <a:pPr defTabSz="911291">
              <a:defRPr/>
            </a:pPr>
            <a:endParaRPr lang="en-US" altLang="en-US" sz="2000" dirty="0"/>
          </a:p>
          <a:p>
            <a:pPr defTabSz="911291">
              <a:defRPr/>
            </a:pPr>
            <a:endParaRPr lang="en-US" alt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09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95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61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62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b="1" dirty="0"/>
          </a:p>
          <a:p>
            <a:endParaRPr lang="en-US" alt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alt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80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9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215" y="461963"/>
              <a:ext cx="2433635" cy="71666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27200" y="2130430"/>
            <a:ext cx="8737600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895600"/>
            <a:ext cx="8737600" cy="53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F83D098-47A8-496B-A07C-F126CDF0EF63}" type="datetime1">
              <a:rPr lang="en-US" smtClean="0"/>
              <a:t>9/22/2024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4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F4887"/>
                </a:solidFill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52400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9E6FB7-4312-CEE1-9589-2321672FFB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1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>
                <a:solidFill>
                  <a:srgbClr val="0F4887"/>
                </a:solidFill>
                <a:latin typeface="Georgia" pitchFamily="18" charset="0"/>
              </a:defRPr>
            </a:lvl1pPr>
            <a:lvl2pPr>
              <a:defRPr sz="24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1800">
                <a:latin typeface="Georgia" pitchFamily="18" charset="0"/>
              </a:defRPr>
            </a:lvl4pPr>
            <a:lvl5pPr>
              <a:defRPr sz="180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>
                <a:solidFill>
                  <a:srgbClr val="0F4887"/>
                </a:solidFill>
                <a:latin typeface="Georgia" pitchFamily="18" charset="0"/>
              </a:defRPr>
            </a:lvl1pPr>
            <a:lvl2pPr>
              <a:defRPr sz="24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1800">
                <a:latin typeface="Georgia" pitchFamily="18" charset="0"/>
              </a:defRPr>
            </a:lvl4pPr>
            <a:lvl5pPr>
              <a:defRPr sz="180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ABE347-F836-D647-387B-D5AA912158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52400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A65CA9-52AF-B327-E653-264F277A76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5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EC2497-0FDB-26A9-6CDE-C662D1A984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52400"/>
            <a:ext cx="9144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B592FC-1E02-47A3-F2C2-F0993883E8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1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366CBDCC-DA41-4A65-BC42-E352E8C9FB62}" type="datetime1">
              <a:rPr lang="en-US" smtClean="0"/>
              <a:t>9/22/2024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D2737C-FF02-2B68-0E6D-A9B4A192B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953" y="461963"/>
            <a:ext cx="3244847" cy="71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8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sz="440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CBB430-E8AB-9F8E-DC35-DAEB9FA84E7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140631"/>
            <a:ext cx="914400" cy="914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2BD654-1A86-9B6E-3C0F-7AA97E5391D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1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F4887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manage-va-deb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sk.va.gov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COMMUNITYCARE/revenue_ops/Financial_Hardship.as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DMCVSO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cid:6219515301806723621472297" TargetMode="Externa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y.va.gov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37C1CB-2CA8-FCAF-466D-FA9E71E1F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633C05-E463-2030-9705-A4DC82DAAEAC}"/>
              </a:ext>
            </a:extLst>
          </p:cNvPr>
          <p:cNvSpPr txBox="1"/>
          <p:nvPr/>
        </p:nvSpPr>
        <p:spPr>
          <a:xfrm>
            <a:off x="2290822" y="5749722"/>
            <a:ext cx="6457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rade Gothic Next Rounded" panose="020F0502020204030204" pitchFamily="34" charset="0"/>
              </a:rPr>
              <a:t>VA Debt Management Center</a:t>
            </a:r>
          </a:p>
          <a:p>
            <a:r>
              <a:rPr lang="en-US" sz="2400" b="1" dirty="0">
                <a:solidFill>
                  <a:schemeClr val="bg1"/>
                </a:solidFill>
                <a:latin typeface="Trade Gothic Next Rounded" panose="020F0502020204030204" pitchFamily="34" charset="0"/>
              </a:rPr>
              <a:t>Dawn Eggers</a:t>
            </a:r>
          </a:p>
        </p:txBody>
      </p:sp>
      <p:pic>
        <p:nvPicPr>
          <p:cNvPr id="3" name="Picture 2" descr="A person wearing glasses and a leather jacket&#10;&#10;Description automatically generated">
            <a:extLst>
              <a:ext uri="{FF2B5EF4-FFF2-40B4-BE49-F238E27FC236}">
                <a16:creationId xmlns:a16="http://schemas.microsoft.com/office/drawing/2014/main" id="{20FDCB91-0D94-6CA4-A251-15D899C204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88" y="4930219"/>
            <a:ext cx="1058525" cy="15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68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679AE7-79F7-FE8E-0BCD-8F6B43CE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 Example: No Automated Plan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58D79-27B1-898A-08D8-D991A380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88A3E4-7C41-AC8D-911B-2EC1AABFB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93050"/>
            <a:ext cx="3606985" cy="45023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6BB926-B998-9185-E54D-D8CCAACA3934}"/>
              </a:ext>
            </a:extLst>
          </p:cNvPr>
          <p:cNvCxnSpPr>
            <a:cxnSpLocks/>
          </p:cNvCxnSpPr>
          <p:nvPr/>
        </p:nvCxnSpPr>
        <p:spPr>
          <a:xfrm rot="120000" flipV="1">
            <a:off x="925798" y="1974964"/>
            <a:ext cx="960120" cy="6699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4E5045-8589-1D2D-010D-88B04520ABAF}"/>
              </a:ext>
            </a:extLst>
          </p:cNvPr>
          <p:cNvCxnSpPr>
            <a:cxnSpLocks/>
          </p:cNvCxnSpPr>
          <p:nvPr/>
        </p:nvCxnSpPr>
        <p:spPr>
          <a:xfrm rot="60000">
            <a:off x="930422" y="2631243"/>
            <a:ext cx="986234" cy="18446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C9F65FE-EA6D-5725-8B1F-55AD5F8DD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969784"/>
            <a:ext cx="10131745" cy="2514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4950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679AE7-79F7-FE8E-0BCD-8F6B43CE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 Example: Automatic 36 month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58D79-27B1-898A-08D8-D991A380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CB8C2F-A53F-2361-FB68-1F59529C7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22292"/>
            <a:ext cx="3549832" cy="44261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25CB3F-0817-6ED5-C878-F1572A66F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234" y="1997075"/>
            <a:ext cx="9453166" cy="2514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6BB926-B998-9185-E54D-D8CCAACA3934}"/>
              </a:ext>
            </a:extLst>
          </p:cNvPr>
          <p:cNvCxnSpPr>
            <a:cxnSpLocks/>
          </p:cNvCxnSpPr>
          <p:nvPr/>
        </p:nvCxnSpPr>
        <p:spPr>
          <a:xfrm rot="120000" flipV="1">
            <a:off x="1157717" y="1974964"/>
            <a:ext cx="960120" cy="6699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4E5045-8589-1D2D-010D-88B04520ABAF}"/>
              </a:ext>
            </a:extLst>
          </p:cNvPr>
          <p:cNvCxnSpPr>
            <a:cxnSpLocks/>
          </p:cNvCxnSpPr>
          <p:nvPr/>
        </p:nvCxnSpPr>
        <p:spPr>
          <a:xfrm rot="60000">
            <a:off x="1143000" y="2631243"/>
            <a:ext cx="986234" cy="18446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233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8B58-9F96-C0C7-AE63-9ACD7BD7F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28605"/>
            <a:ext cx="9982200" cy="685801"/>
          </a:xfrm>
        </p:spPr>
        <p:txBody>
          <a:bodyPr/>
          <a:lstStyle/>
          <a:p>
            <a:r>
              <a:rPr lang="en-US" sz="4000" dirty="0"/>
              <a:t>FAQ: What makes a “good” waiver request?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6488D-F4A5-E349-D6E3-D64EB3DC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41C160C-BCBC-E032-9CC5-8544BC381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Answer: There is no formula to guarantee the outcome of a waiver.  Here are some things to bear in mind: </a:t>
            </a:r>
          </a:p>
          <a:p>
            <a:pPr marL="0" indent="0">
              <a:buNone/>
            </a:pPr>
            <a:endParaRPr lang="en-US" sz="2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Indication of fraud, misrepresentation, or bad faith precludes granting of a waiver (See 38 U.S.C 5302(c) )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Request should explain facts and circumstances to enable the committee to consider the standards of equity and good conscience (see 38 C.F.R 1.965 for more details ): 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fault of debtor 		- balance of faults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undue hardship		- defeat the purpose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unjust enrichment		- changing position to one’s detriment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 accurate VA Form 5655 Financial Status Report facilitates evaluation of financial hardship</a:t>
            </a:r>
          </a:p>
        </p:txBody>
      </p:sp>
    </p:spTree>
    <p:extLst>
      <p:ext uri="{BB962C8B-B14F-4D97-AF65-F5344CB8AC3E}">
        <p14:creationId xmlns:p14="http://schemas.microsoft.com/office/powerpoint/2010/main" val="1487700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8B58-9F96-C0C7-AE63-9ACD7BD7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FAQ: How to Appeal a Waiver Decision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6488D-F4A5-E349-D6E3-D64EB3DC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39DCE-7BA7-DE97-B392-C06FF6889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68" y="2015711"/>
            <a:ext cx="11229264" cy="2362200"/>
          </a:xfrm>
          <a:prstGeom prst="rect">
            <a:avLst/>
          </a:prstGeom>
          <a:ln w="12700">
            <a:solidFill>
              <a:srgbClr val="003F72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77CA55-FA7A-9F32-FB96-61A82789CA2D}"/>
              </a:ext>
            </a:extLst>
          </p:cNvPr>
          <p:cNvSpPr/>
          <p:nvPr/>
        </p:nvSpPr>
        <p:spPr>
          <a:xfrm>
            <a:off x="2019300" y="4648200"/>
            <a:ext cx="8153400" cy="1524000"/>
          </a:xfrm>
          <a:prstGeom prst="rect">
            <a:avLst/>
          </a:prstGeom>
          <a:solidFill>
            <a:srgbClr val="D63A31">
              <a:lumMod val="75000"/>
            </a:srgbClr>
          </a:solidFill>
          <a:ln w="12700" cap="flat" cmpd="sng" algn="ctr">
            <a:solidFill>
              <a:srgbClr val="D63A31">
                <a:shade val="50000"/>
              </a:srgb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1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*** Veterans should not use VA form 10182, 20-0996, or 20-0995 to </a:t>
            </a:r>
            <a:r>
              <a:rPr lang="en-US" altLang="en-US" sz="2800" b="1" kern="0" dirty="0">
                <a:solidFill>
                  <a:prstClr val="white"/>
                </a:solidFill>
                <a:cs typeface="Arial" panose="020B0604020202020204" pitchFamily="34" charset="0"/>
              </a:rPr>
              <a:t>appeal a waiver decision with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DMC***</a:t>
            </a:r>
          </a:p>
          <a:p>
            <a:pPr marL="0" marR="0" lvl="1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FE5EB-0277-A9D5-519F-8028AE51CA2F}"/>
              </a:ext>
            </a:extLst>
          </p:cNvPr>
          <p:cNvSpPr txBox="1"/>
          <p:nvPr/>
        </p:nvSpPr>
        <p:spPr>
          <a:xfrm>
            <a:off x="353136" y="1371600"/>
            <a:ext cx="1092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F72"/>
                </a:solidFill>
              </a:rPr>
              <a:t>Language from Committee on Waivers and  Compromises (COWC) letter:</a:t>
            </a:r>
          </a:p>
        </p:txBody>
      </p:sp>
    </p:spTree>
    <p:extLst>
      <p:ext uri="{BB962C8B-B14F-4D97-AF65-F5344CB8AC3E}">
        <p14:creationId xmlns:p14="http://schemas.microsoft.com/office/powerpoint/2010/main" val="1868635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8B58-9F96-C0C7-AE63-9ACD7BD7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Appealing a Waiver Decision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6488D-F4A5-E349-D6E3-D64EB3DC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605B2C5A-8973-3A83-16FE-2AF7B7EE1D4A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295400"/>
          <a:ext cx="11811001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173">
                  <a:extLst>
                    <a:ext uri="{9D8B030D-6E8A-4147-A177-3AD203B41FA5}">
                      <a16:colId xmlns:a16="http://schemas.microsoft.com/office/drawing/2014/main" val="2689704011"/>
                    </a:ext>
                  </a:extLst>
                </a:gridCol>
                <a:gridCol w="2172639">
                  <a:extLst>
                    <a:ext uri="{9D8B030D-6E8A-4147-A177-3AD203B41FA5}">
                      <a16:colId xmlns:a16="http://schemas.microsoft.com/office/drawing/2014/main" val="756637451"/>
                    </a:ext>
                  </a:extLst>
                </a:gridCol>
                <a:gridCol w="2774396">
                  <a:extLst>
                    <a:ext uri="{9D8B030D-6E8A-4147-A177-3AD203B41FA5}">
                      <a16:colId xmlns:a16="http://schemas.microsoft.com/office/drawing/2014/main" val="162555571"/>
                    </a:ext>
                  </a:extLst>
                </a:gridCol>
                <a:gridCol w="3049110">
                  <a:extLst>
                    <a:ext uri="{9D8B030D-6E8A-4147-A177-3AD203B41FA5}">
                      <a16:colId xmlns:a16="http://schemas.microsoft.com/office/drawing/2014/main" val="2701386423"/>
                    </a:ext>
                  </a:extLst>
                </a:gridCol>
                <a:gridCol w="2499683">
                  <a:extLst>
                    <a:ext uri="{9D8B030D-6E8A-4147-A177-3AD203B41FA5}">
                      <a16:colId xmlns:a16="http://schemas.microsoft.com/office/drawing/2014/main" val="546863239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 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 to use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 to include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Reviewed by</a:t>
                      </a:r>
                    </a:p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Stops collection?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88960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DMC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None- request must be in writing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Indicate request is for reconsideration of waiver decision,   include support for reconsideration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COWC</a:t>
                      </a:r>
                    </a:p>
                    <a:p>
                      <a:pPr algn="ctr"/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482449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 Form 10182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Complete form including signature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Board of Veterans Appeals</a:t>
                      </a:r>
                    </a:p>
                    <a:p>
                      <a:pPr algn="ctr"/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345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446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2921AB-7AB5-60F3-B97C-A54B0E02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Debt Portal for Veterans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04293-ABD7-9E66-2BB9-2741228A9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Portal: </a:t>
            </a:r>
            <a:r>
              <a:rPr lang="en-US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https://www.va.gov/manage-va-debt/</a:t>
            </a:r>
            <a:endParaRPr lang="en-US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terans can log in to view balances 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FAQ’s  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notifications to Veterans  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Online VA Form 5655 Financial Status Report (FSR) with “wizard”</a:t>
            </a:r>
            <a:endParaRPr lang="en-US" sz="28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More enhancements to come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937F7-1F5E-B8B5-6CFB-A6FCD56E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0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F91C6-8738-4711-F933-B3069F3AA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VA (AVA)- DMC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CBD4A-5086-5995-BCAD-DA568BBF2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Located 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https://ask.va.gov/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DMC has a PDF guide for VSOs on how to use AVA for DMC inquiries </a:t>
            </a:r>
          </a:p>
          <a:p>
            <a:endParaRPr lang="en-US" b="1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4B05F-0646-8436-2F48-6B7BB7AF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A543F-9D9C-6998-8005-C82FC30EE4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95"/>
          <a:stretch/>
        </p:blipFill>
        <p:spPr>
          <a:xfrm>
            <a:off x="2974041" y="2884449"/>
            <a:ext cx="6243918" cy="32176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508F4D3-C5AF-E9C7-C197-40118C4FCC56}"/>
              </a:ext>
            </a:extLst>
          </p:cNvPr>
          <p:cNvSpPr/>
          <p:nvPr/>
        </p:nvSpPr>
        <p:spPr>
          <a:xfrm>
            <a:off x="1447800" y="4419600"/>
            <a:ext cx="2057400" cy="990600"/>
          </a:xfrm>
          <a:prstGeom prst="rightArrow">
            <a:avLst/>
          </a:prstGeom>
          <a:solidFill>
            <a:srgbClr val="00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01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2D4FD-F8F5-BC63-AC0D-ECB4304A5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AVA- DMC Tips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849C3-D4FC-307A-D88C-F7F5B61D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8778BE-800A-7F82-EF03-776A3303D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667" y="1447800"/>
            <a:ext cx="9206666" cy="3418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56BA17-98BD-7D0F-1974-69571273893B}"/>
              </a:ext>
            </a:extLst>
          </p:cNvPr>
          <p:cNvSpPr txBox="1"/>
          <p:nvPr/>
        </p:nvSpPr>
        <p:spPr>
          <a:xfrm>
            <a:off x="762000" y="5081851"/>
            <a:ext cx="11048999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15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 to reach DMC are found under “Veteran Affairs- Debt” category and topics are used to select the type of debt for proper routing</a:t>
            </a:r>
          </a:p>
        </p:txBody>
      </p:sp>
    </p:spTree>
    <p:extLst>
      <p:ext uri="{BB962C8B-B14F-4D97-AF65-F5344CB8AC3E}">
        <p14:creationId xmlns:p14="http://schemas.microsoft.com/office/powerpoint/2010/main" val="2583038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9D53-D21F-26C4-1812-C41C995D2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AVA- DMC Tips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3572A-299E-E400-BD61-E63B6593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4" name="docshapegroup54">
            <a:extLst>
              <a:ext uri="{FF2B5EF4-FFF2-40B4-BE49-F238E27FC236}">
                <a16:creationId xmlns:a16="http://schemas.microsoft.com/office/drawing/2014/main" id="{23723A0B-5C06-17E4-70CE-DAAED1B55710}"/>
              </a:ext>
            </a:extLst>
          </p:cNvPr>
          <p:cNvGrpSpPr>
            <a:grpSpLocks/>
          </p:cNvGrpSpPr>
          <p:nvPr/>
        </p:nvGrpSpPr>
        <p:grpSpPr bwMode="auto">
          <a:xfrm>
            <a:off x="885449" y="1274130"/>
            <a:ext cx="10421102" cy="3678870"/>
            <a:chOff x="2500" y="228"/>
            <a:chExt cx="7316" cy="1823"/>
          </a:xfrm>
        </p:grpSpPr>
        <p:pic>
          <p:nvPicPr>
            <p:cNvPr id="5" name="docshape55" descr="Attachment screen highlighting &quot;There are no attachments to display&quot; with Add Attachment button. ">
              <a:extLst>
                <a:ext uri="{FF2B5EF4-FFF2-40B4-BE49-F238E27FC236}">
                  <a16:creationId xmlns:a16="http://schemas.microsoft.com/office/drawing/2014/main" id="{AB3127AF-50CA-F411-54FF-87048A83A8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" y="339"/>
              <a:ext cx="6783" cy="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ocshape56">
              <a:extLst>
                <a:ext uri="{FF2B5EF4-FFF2-40B4-BE49-F238E27FC236}">
                  <a16:creationId xmlns:a16="http://schemas.microsoft.com/office/drawing/2014/main" id="{0D01E208-5F8E-86DE-07DF-061047980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228"/>
              <a:ext cx="7316" cy="182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34AAB31-BF56-57CE-6CD1-18C43B824D36}"/>
              </a:ext>
            </a:extLst>
          </p:cNvPr>
          <p:cNvSpPr txBox="1"/>
          <p:nvPr/>
        </p:nvSpPr>
        <p:spPr>
          <a:xfrm>
            <a:off x="457201" y="5216299"/>
            <a:ext cx="11277599" cy="494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15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option to Add Attachment is on the last page before submission</a:t>
            </a:r>
          </a:p>
        </p:txBody>
      </p:sp>
    </p:spTree>
    <p:extLst>
      <p:ext uri="{BB962C8B-B14F-4D97-AF65-F5344CB8AC3E}">
        <p14:creationId xmlns:p14="http://schemas.microsoft.com/office/powerpoint/2010/main" val="1915141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471AB2-298D-071A-0ECC-E621FF84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What if Payment is not Made?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3358-7855-A454-083C-825D5472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2D55240-161F-49BB-D474-B9D136AF4E5D}"/>
              </a:ext>
            </a:extLst>
          </p:cNvPr>
          <p:cNvSpPr txBox="1">
            <a:spLocks/>
          </p:cNvSpPr>
          <p:nvPr/>
        </p:nvSpPr>
        <p:spPr bwMode="auto">
          <a:xfrm>
            <a:off x="6085841" y="1518407"/>
            <a:ext cx="4431807" cy="444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/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VA benefits awarded will be withheld to satisfy debt</a:t>
            </a:r>
          </a:p>
          <a:p>
            <a:pPr fontAlgn="auto">
              <a:lnSpc>
                <a:spcPct val="9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Treasury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 of Federal payments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 to private collection agencies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Wage Garnishment Program </a:t>
            </a:r>
          </a:p>
          <a:p>
            <a:pPr marL="109728" indent="0" fontAlgn="auto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/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56BD6D-4FD3-D563-5A73-66E6763968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762000" y="1577980"/>
            <a:ext cx="4578971" cy="4114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C1734B-8CA8-C051-642E-55C840E0AF42}"/>
              </a:ext>
            </a:extLst>
          </p:cNvPr>
          <p:cNvSpPr/>
          <p:nvPr/>
        </p:nvSpPr>
        <p:spPr>
          <a:xfrm>
            <a:off x="2362200" y="1393820"/>
            <a:ext cx="990600" cy="206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7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8C67235-5D95-01AB-0434-418BB205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9"/>
            <a:ext cx="7772400" cy="1470025"/>
          </a:xfrm>
        </p:spPr>
        <p:txBody>
          <a:bodyPr/>
          <a:lstStyle/>
          <a:p>
            <a:pPr algn="ctr"/>
            <a:r>
              <a:rPr lang="en-US" sz="4000" b="1" dirty="0"/>
              <a:t>VA Debt Management Center (DMC)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F7E4CF0-A69B-961E-EAE8-BCDBCF2F9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3645932"/>
            <a:ext cx="5943600" cy="153566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Veterans Service Organization Presentation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VFW September 2024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800" dirty="0">
              <a:latin typeface="+mj-lt"/>
            </a:endParaRPr>
          </a:p>
          <a:p>
            <a:endParaRPr lang="en-US" sz="2400" b="1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7439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C813-164F-9B51-C9A4-EB23A3727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VHA Debts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373F6-6F30-CDE9-6072-C17F24554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5"/>
            <a:ext cx="11506200" cy="4525963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206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questions about medical care and pharmacy services copayment debt, contact the Health Resource Center: </a:t>
            </a:r>
          </a:p>
          <a:p>
            <a:pPr lvl="1">
              <a:buClr>
                <a:srgbClr val="002060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F48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1-866-400-1238</a:t>
            </a:r>
          </a:p>
          <a:p>
            <a:pPr lvl="1">
              <a:buClr>
                <a:srgbClr val="002060"/>
              </a:buClr>
              <a:buFont typeface="Courier New" panose="02070309020205020404" pitchFamily="49" charset="0"/>
              <a:buChar char="o"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 has options for Veterans who suffer from difficult financial circumstances and struggle to pay VA copayments:</a:t>
            </a:r>
          </a:p>
          <a:p>
            <a:pPr marL="742950" lvl="2" indent="-342900">
              <a:buClr>
                <a:srgbClr val="002060"/>
              </a:buClr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srgbClr val="0F48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Resource Center: 1-866-400-1238 </a:t>
            </a:r>
          </a:p>
          <a:p>
            <a:pPr marL="742950" lvl="2" indent="-342900">
              <a:buClr>
                <a:srgbClr val="002060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https://www.va.gov/COMMUNITYCARE/revenue_ops/Financial_Hardship.asp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Font typeface="Courier New" panose="02070309020205020404" pitchFamily="49" charset="0"/>
              <a:buChar char="o"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340D8-1F62-DC00-305F-378007B1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65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546F2-0F5F-0608-7CA1-86E7538E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Risk Veterans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243D5-69EA-01F8-A5BE-AEEED6CB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82569-0DE5-C028-7A06-4885DAF5B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61" y="1219200"/>
            <a:ext cx="842267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20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B5E5-44B9-A201-DDD4-9B058BB5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Become a Debt Superstar (Contact DMC)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3EA23D-7AB4-E053-D402-98655E3A0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494B40-FA32-DF31-5305-706048ED2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051" y="2286000"/>
            <a:ext cx="3158288" cy="26289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798CB0C-FBE5-9A03-9609-4DE0558CF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481219"/>
              </p:ext>
            </p:extLst>
          </p:nvPr>
        </p:nvGraphicFramePr>
        <p:xfrm>
          <a:off x="152400" y="1371600"/>
          <a:ext cx="8305800" cy="4419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4930">
                  <a:extLst>
                    <a:ext uri="{9D8B030D-6E8A-4147-A177-3AD203B41FA5}">
                      <a16:colId xmlns:a16="http://schemas.microsoft.com/office/drawing/2014/main" val="2560131660"/>
                    </a:ext>
                  </a:extLst>
                </a:gridCol>
                <a:gridCol w="3530870">
                  <a:extLst>
                    <a:ext uri="{9D8B030D-6E8A-4147-A177-3AD203B41FA5}">
                      <a16:colId xmlns:a16="http://schemas.microsoft.com/office/drawing/2014/main" val="4060696076"/>
                    </a:ext>
                  </a:extLst>
                </a:gridCol>
              </a:tblGrid>
              <a:tr h="478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https://www.va.gov/manage-va-debt/  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Veteran Debt Portal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57866"/>
                  </a:ext>
                </a:extLst>
              </a:tr>
              <a:tr h="478726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00976"/>
                  </a:ext>
                </a:extLst>
              </a:tr>
              <a:tr h="478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https://ask.va.gov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inquiry system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999721"/>
                  </a:ext>
                </a:extLst>
              </a:tr>
              <a:tr h="478726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795496"/>
                  </a:ext>
                </a:extLst>
              </a:tr>
              <a:tr h="478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800-827-0648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DMC Veteran Toll Free Line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89053"/>
                  </a:ext>
                </a:extLst>
              </a:tr>
              <a:tr h="478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185253"/>
                  </a:ext>
                </a:extLst>
              </a:tr>
              <a:tr h="528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612-970-5688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38359"/>
                  </a:ext>
                </a:extLst>
              </a:tr>
              <a:tr h="478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775185"/>
                  </a:ext>
                </a:extLst>
              </a:tr>
              <a:tr h="5395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612-970-5737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DMC VSO Only Line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03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155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C813-164F-9B51-C9A4-EB23A3727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373F6-6F30-CDE9-6072-C17F24554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5"/>
            <a:ext cx="11506200" cy="4525963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206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Veteran comes into your office with a DMC debt letter and states their monthly compensation check amount is lower and it is causing them financial hardship:</a:t>
            </a:r>
            <a:endParaRPr lang="en-US" dirty="0">
              <a:solidFill>
                <a:srgbClr val="0F48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2060"/>
              </a:buClr>
              <a:buFont typeface="Courier New" panose="02070309020205020404" pitchFamily="49" charset="0"/>
              <a:buChar char="o"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206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would you do to help the Veteran?  </a:t>
            </a:r>
          </a:p>
          <a:p>
            <a:pPr lvl="1">
              <a:buClr>
                <a:srgbClr val="00206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options might this Veteran have with DMC?</a:t>
            </a:r>
          </a:p>
          <a:p>
            <a:pPr eaLnBrk="1" hangingPunct="1">
              <a:buClr>
                <a:srgbClr val="002060"/>
              </a:buClr>
              <a:buFont typeface="Courier New" panose="02070309020205020404" pitchFamily="49" charset="0"/>
              <a:buChar char="o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340D8-1F62-DC00-305F-378007B1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37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9D69-D774-8189-9978-FE52C327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Presentation Survey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597652-7C8C-4EF2-5640-F3F4E991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BE803C-ABB6-84AD-417C-9456AB0B0911}"/>
              </a:ext>
            </a:extLst>
          </p:cNvPr>
          <p:cNvSpPr txBox="1">
            <a:spLocks/>
          </p:cNvSpPr>
          <p:nvPr/>
        </p:nvSpPr>
        <p:spPr>
          <a:xfrm>
            <a:off x="1003300" y="1219200"/>
            <a:ext cx="10185400" cy="4935634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61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 algn="ctr"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values your time and feedback on our presentation.  We would appreciate it if you’re able to complete the survey below.</a:t>
            </a:r>
            <a:endParaRPr lang="en-US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21173" algn="ctr">
              <a:buFont typeface="Arial"/>
              <a:buChar char="•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491370" lvl="1" indent="0" algn="ctr">
              <a:buNone/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https://www.surveymonkey.com/r/DMCVSO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1370" lvl="1" indent="0"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61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21F0D4-9CDF-9F10-C92F-13B19286AF33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87017"/>
            <a:ext cx="2467285" cy="2463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0E903C-2999-51A4-C766-63DA35845205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79" y="3687017"/>
            <a:ext cx="2467285" cy="2463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622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12B5A8-B201-3E2C-8818-4EA8627C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EE408-820F-3C42-9CF4-3746A7BDB991}"/>
              </a:ext>
            </a:extLst>
          </p:cNvPr>
          <p:cNvSpPr txBox="1"/>
          <p:nvPr/>
        </p:nvSpPr>
        <p:spPr>
          <a:xfrm>
            <a:off x="2362200" y="24384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4160526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816E8-9DD6-9473-4166-25216AE3D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in Full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8EC5E-A97D-DE4F-CD4F-9AB61690B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Pay by check: mail the check, payment coupon(s) and/or letter to:</a:t>
            </a:r>
          </a:p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 Debt Management Center</a:t>
            </a:r>
          </a:p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Bishop Henry Whipple Federal Building</a:t>
            </a:r>
          </a:p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P.O. Box 11930</a:t>
            </a:r>
          </a:p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St. Paul, MN  55111-0930</a:t>
            </a:r>
          </a:p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Pay online: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www.pay.va.gov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Pay by telephone: 800-827-0648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657FD-73FE-F107-7443-810AB1FD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89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74411-0C3B-A9FD-93F2-38D2DD89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Withholding VA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9E62E-C692-8BCC-D414-659AA974C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36-month repayment plan for compensation and pension debts</a:t>
            </a:r>
            <a:endParaRPr lang="en-US" sz="10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Full amount of benefit payment will be withheld until debt is paid in full for education debts</a:t>
            </a:r>
            <a:endParaRPr lang="en-US" sz="10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debtors have financial hardship, please have them contact DMC </a:t>
            </a:r>
            <a:endParaRPr lang="en-US" sz="10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Form 5655, Financial Status Report, is required for any reduced withholding arrangement beyond 60 months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2E2D9-3BC1-891A-971D-13688F6E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36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02C57-E326-0C65-8CD2-60ABC239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8BB70-088B-577A-6EC6-FF76A6F6D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Debtors should send letter to DMC indicating “compromise offer” and specifying amount </a:t>
            </a:r>
            <a:endParaRPr lang="en-US" sz="16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should be a “lump sum” </a:t>
            </a:r>
            <a:endParaRPr lang="en-US" sz="16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must include VA Form 5655 </a:t>
            </a:r>
            <a:endParaRPr lang="en-US" sz="16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refers offers to the Committee on Compromises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19250-72DB-974A-C309-E7B7A4F7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B4C05E-D6BB-B037-CDFA-9F28993343DF}"/>
              </a:ext>
            </a:extLst>
          </p:cNvPr>
          <p:cNvSpPr/>
          <p:nvPr/>
        </p:nvSpPr>
        <p:spPr>
          <a:xfrm>
            <a:off x="2019300" y="4895595"/>
            <a:ext cx="8153400" cy="1219200"/>
          </a:xfrm>
          <a:prstGeom prst="rect">
            <a:avLst/>
          </a:prstGeom>
          <a:solidFill>
            <a:srgbClr val="D63A31">
              <a:lumMod val="75000"/>
            </a:srgbClr>
          </a:solidFill>
          <a:ln w="12700" cap="flat" cmpd="sng" algn="ctr">
            <a:solidFill>
              <a:srgbClr val="D63A31">
                <a:shade val="50000"/>
              </a:srgb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1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*** Payment should not be sent until the debtor receives a decision accepting the offer***</a:t>
            </a:r>
          </a:p>
          <a:p>
            <a:pPr marL="0" marR="0" lvl="1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71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8B58-9F96-C0C7-AE63-9ACD7BD7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AF92-7C18-32D3-0992-C04D94F23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Debtors have 180 days from date of first DMC debt letter to request waiver</a:t>
            </a:r>
          </a:p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must be: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in writing and submitted to DMC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VA Form 5655 Financial Status Report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why debtor is unable to repay the debt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 in the first 30 days for Education or 90 days for C&amp;P debt to stop collection action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6488D-F4A5-E349-D6E3-D64EB3DC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6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2B89-F02C-DDEE-1466-CAB52500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39C-2611-D738-6902-2D410EC55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overview</a:t>
            </a: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establishment</a:t>
            </a: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collection processes</a:t>
            </a: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VA (AVA) Tips</a:t>
            </a: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resolution options</a:t>
            </a: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 of non-payment</a:t>
            </a: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19075-A753-A5DA-E069-E6A31AA5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20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8B58-9F96-C0C7-AE63-9ACD7BD7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AF92-7C18-32D3-0992-C04D94F23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Debtors can dispute the existence or amount of the debt created by VBA</a:t>
            </a:r>
          </a:p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Dispute must be in writing</a:t>
            </a:r>
          </a:p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forwards disputes to the Regional Office/Regional Processing Office of jurisdiction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6488D-F4A5-E349-D6E3-D64EB3DC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36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8B58-9F96-C0C7-AE63-9ACD7BD7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Suspension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AF92-7C18-32D3-0992-C04D94F23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Relief</a:t>
            </a:r>
          </a:p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by case financial hardship</a:t>
            </a:r>
          </a:p>
          <a:p>
            <a:pPr lvl="0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extend timeline to request waiver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6488D-F4A5-E349-D6E3-D64EB3DC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14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8B58-9F96-C0C7-AE63-9ACD7BD7F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28605"/>
            <a:ext cx="9982200" cy="685801"/>
          </a:xfrm>
        </p:spPr>
        <p:txBody>
          <a:bodyPr/>
          <a:lstStyle/>
          <a:p>
            <a:r>
              <a:rPr lang="en-US" sz="4000" dirty="0"/>
              <a:t>FAQ: What happens when a debtor dies?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6488D-F4A5-E349-D6E3-D64EB3DC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41C160C-BCBC-E032-9CC5-8544BC381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Answer: DMC reviews the account  and may request funds from the debtor’s estate.  Some things to bear in mind:</a:t>
            </a:r>
          </a:p>
          <a:p>
            <a:pPr marL="0" indent="0">
              <a:buNone/>
            </a:pP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 does not prorate monthly benefits when someone dies, so the payment for the month of death often creates a debt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Surviving spouses may be eligible for a month of death benefit, and if eligible that payment must be issued to the surviving spouse by VA, they cannot keep a payment VA issued to their deceased spouse. The Regional Office handles issuing month of death payments for eligible surviving spouses. 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there is fraud,  VA does not pursue collection from a specific individual, but rather from the estate of the deceased debtor</a:t>
            </a:r>
          </a:p>
        </p:txBody>
      </p:sp>
    </p:spTree>
    <p:extLst>
      <p:ext uri="{BB962C8B-B14F-4D97-AF65-F5344CB8AC3E}">
        <p14:creationId xmlns:p14="http://schemas.microsoft.com/office/powerpoint/2010/main" val="717847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ED19F9-5F78-2127-9237-D00099F3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Debt Collection Laws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83841-66EE-DF3D-8443-4C2C7496E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Debt Collection Act of 1982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Authority for collection by administrative offset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Debt Collection Improvement Act (DCIA) of 1996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Agencies required to refer delinquent non-tax debts to the Department of Treasury at 180 days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Digital Accountability and Transparency Act (DATA) of 2014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Changed referral requirement for delinquent non-tax debts from 180 days to 120 days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4093C-82ED-91A2-E2BF-CF399562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F1D2DD-7D13-F4FC-CBBB-181C9A10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58D79-27B1-898A-08D8-D991A380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C442CB-F91D-755A-905A-2CC6580377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2" r="2595"/>
          <a:stretch/>
        </p:blipFill>
        <p:spPr>
          <a:xfrm>
            <a:off x="2400300" y="1219200"/>
            <a:ext cx="7391400" cy="48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3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679AE7-79F7-FE8E-0BCD-8F6B43CE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Mission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58D79-27B1-898A-08D8-D991A380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137C8F8-E534-F0E1-981B-361E863DD9B7}"/>
              </a:ext>
            </a:extLst>
          </p:cNvPr>
          <p:cNvSpPr txBox="1">
            <a:spLocks/>
          </p:cNvSpPr>
          <p:nvPr/>
        </p:nvSpPr>
        <p:spPr>
          <a:xfrm>
            <a:off x="952500" y="1447800"/>
            <a:ext cx="10287000" cy="44817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3F72"/>
            </a:solidFill>
            <a:prstDash val="solid"/>
          </a:ln>
          <a:effectLst/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1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5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</a:rPr>
              <a:t>Provide distinctive, high quality accounts receivable services through a compassionate and value-added approach, empowering our stakeholders to focus on core </a:t>
            </a:r>
            <a:r>
              <a:rPr lang="en-US" sz="4400" b="1" dirty="0">
                <a:solidFill>
                  <a:srgbClr val="003F72"/>
                </a:solidFill>
                <a:latin typeface="Arial" panose="020B0604020202020204" pitchFamily="34" charset="0"/>
              </a:rPr>
              <a:t>missions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</a:p>
          <a:p>
            <a:pPr marL="0" marR="0" lvl="0" indent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4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C8B5-A703-B6BA-8D28-11D2EE5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Establishment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DCAE76-9348-A103-7872-5389786F3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12CA17-B1A8-F443-9265-14E6A98EE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117886"/>
              </p:ext>
            </p:extLst>
          </p:nvPr>
        </p:nvGraphicFramePr>
        <p:xfrm>
          <a:off x="1219200" y="1219200"/>
          <a:ext cx="9753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182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7ECB-7BA1-739D-4C83-654AF1AA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Establishment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59DAD4-62EE-2BD7-4642-740B6C6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76D4597-8566-3D74-46DF-44BD15C741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24074"/>
              </p:ext>
            </p:extLst>
          </p:nvPr>
        </p:nvGraphicFramePr>
        <p:xfrm>
          <a:off x="1638300" y="1148630"/>
          <a:ext cx="9258300" cy="5099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875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FF8A-E28F-1F4F-2FB0-BB6FBFE0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D9906-3E88-A73E-A36B-D940A7CD3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DC2C64-D57E-D158-7F9A-E8F510A64CCC}"/>
              </a:ext>
            </a:extLst>
          </p:cNvPr>
          <p:cNvSpPr/>
          <p:nvPr/>
        </p:nvSpPr>
        <p:spPr>
          <a:xfrm>
            <a:off x="533008" y="1378259"/>
            <a:ext cx="11105666" cy="707886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DMC sends Notice of Indebtedness letters, monitors accounts, and advises debtor of any delinquency, including the requirement to refer their account to Treasury</a:t>
            </a:r>
          </a:p>
        </p:txBody>
      </p:sp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41257AE9-5A79-6178-5EE7-C0807442B4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78408"/>
              </p:ext>
            </p:extLst>
          </p:nvPr>
        </p:nvGraphicFramePr>
        <p:xfrm>
          <a:off x="-81500" y="1981200"/>
          <a:ext cx="8458200" cy="4142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D6D0D4-EEF5-DB84-D225-0920CA4962CE}"/>
              </a:ext>
            </a:extLst>
          </p:cNvPr>
          <p:cNvSpPr/>
          <p:nvPr/>
        </p:nvSpPr>
        <p:spPr>
          <a:xfrm>
            <a:off x="5267889" y="2209800"/>
            <a:ext cx="5791200" cy="663346"/>
          </a:xfrm>
          <a:prstGeom prst="roundRect">
            <a:avLst/>
          </a:prstGeom>
          <a:solidFill>
            <a:srgbClr val="0083BE"/>
          </a:solidFill>
          <a:ln w="66675">
            <a:solidFill>
              <a:srgbClr val="003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If DMC receives payment, next collection letter is deferred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870E8EA-47F2-D4C6-80C3-0902517501FE}"/>
              </a:ext>
            </a:extLst>
          </p:cNvPr>
          <p:cNvSpPr/>
          <p:nvPr/>
        </p:nvSpPr>
        <p:spPr>
          <a:xfrm>
            <a:off x="6947534" y="3352800"/>
            <a:ext cx="3017520" cy="1371600"/>
          </a:xfrm>
          <a:prstGeom prst="rightArrow">
            <a:avLst/>
          </a:prstGeom>
          <a:solidFill>
            <a:srgbClr val="772432"/>
          </a:solidFill>
          <a:ln w="57150">
            <a:solidFill>
              <a:srgbClr val="003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Debt is Referred to Cross Servicing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25C9C34-C1C8-C90F-056F-69CA11059EB0}"/>
              </a:ext>
            </a:extLst>
          </p:cNvPr>
          <p:cNvSpPr/>
          <p:nvPr/>
        </p:nvSpPr>
        <p:spPr>
          <a:xfrm>
            <a:off x="7589477" y="4800600"/>
            <a:ext cx="3017520" cy="1371600"/>
          </a:xfrm>
          <a:prstGeom prst="rightArrow">
            <a:avLst/>
          </a:prstGeom>
          <a:solidFill>
            <a:srgbClr val="772432"/>
          </a:solidFill>
          <a:ln w="57150">
            <a:solidFill>
              <a:srgbClr val="003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Debt is Referred to Treasury Offset Program</a:t>
            </a:r>
          </a:p>
        </p:txBody>
      </p:sp>
      <p:sp>
        <p:nvSpPr>
          <p:cNvPr id="11" name="Arrow: Right 10" descr="60 days">
            <a:extLst>
              <a:ext uri="{FF2B5EF4-FFF2-40B4-BE49-F238E27FC236}">
                <a16:creationId xmlns:a16="http://schemas.microsoft.com/office/drawing/2014/main" id="{5A20EA48-0186-1965-608A-F9F3909A8DA2}"/>
              </a:ext>
            </a:extLst>
          </p:cNvPr>
          <p:cNvSpPr/>
          <p:nvPr/>
        </p:nvSpPr>
        <p:spPr>
          <a:xfrm>
            <a:off x="5871242" y="381000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3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days</a:t>
            </a:r>
          </a:p>
        </p:txBody>
      </p:sp>
      <p:sp>
        <p:nvSpPr>
          <p:cNvPr id="12" name="Arrow: Right 11" descr="60 days">
            <a:extLst>
              <a:ext uri="{FF2B5EF4-FFF2-40B4-BE49-F238E27FC236}">
                <a16:creationId xmlns:a16="http://schemas.microsoft.com/office/drawing/2014/main" id="{650F11D1-EF41-4AD8-9EAF-A747569009BF}"/>
              </a:ext>
            </a:extLst>
          </p:cNvPr>
          <p:cNvSpPr/>
          <p:nvPr/>
        </p:nvSpPr>
        <p:spPr>
          <a:xfrm>
            <a:off x="6521483" y="536012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3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days</a:t>
            </a:r>
          </a:p>
        </p:txBody>
      </p:sp>
    </p:spTree>
    <p:extLst>
      <p:ext uri="{BB962C8B-B14F-4D97-AF65-F5344CB8AC3E}">
        <p14:creationId xmlns:p14="http://schemas.microsoft.com/office/powerpoint/2010/main" val="2660634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D18FE5-6F7C-FBDC-F31A-8FAEEBAB4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Relief, Resolution, and Referrals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4314B-99D4-CCB3-5E66-855E1267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9069029B-A35A-E4D8-5B85-A991D368DF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595048"/>
              </p:ext>
            </p:extLst>
          </p:nvPr>
        </p:nvGraphicFramePr>
        <p:xfrm>
          <a:off x="1905000" y="1210835"/>
          <a:ext cx="8382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6641435"/>
      </p:ext>
    </p:extLst>
  </p:cSld>
  <p:clrMapOvr>
    <a:masterClrMapping/>
  </p:clrMapOvr>
</p:sld>
</file>

<file path=ppt/theme/theme1.xml><?xml version="1.0" encoding="utf-8"?>
<a:theme xmlns:a="http://schemas.openxmlformats.org/drawingml/2006/main" name="VHA Primary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HA Primary Template  -  Read-Only" id="{10DFCCDE-E1F8-401A-99FE-FDE939572516}" vid="{F206315E-B5A9-4056-97D1-502A71C821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BE15117F91B44BA8D931ACDFA3B635" ma:contentTypeVersion="4" ma:contentTypeDescription="Create a new document." ma:contentTypeScope="" ma:versionID="cc28218e402501111b3b221114bd95ec">
  <xsd:schema xmlns:xsd="http://www.w3.org/2001/XMLSchema" xmlns:xs="http://www.w3.org/2001/XMLSchema" xmlns:p="http://schemas.microsoft.com/office/2006/metadata/properties" xmlns:ns2="d184f958-fb77-447e-8fb3-0cb8912259a6" xmlns:ns3="41d05a20-09a8-4fb4-9ca7-381b629645ca" targetNamespace="http://schemas.microsoft.com/office/2006/metadata/properties" ma:root="true" ma:fieldsID="961877be939eb6c1567665609d6057bb" ns2:_="" ns3:_="">
    <xsd:import namespace="d184f958-fb77-447e-8fb3-0cb8912259a6"/>
    <xsd:import namespace="41d05a20-09a8-4fb4-9ca7-381b629645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4f958-fb77-447e-8fb3-0cb8912259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05a20-09a8-4fb4-9ca7-381b629645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1ADF72-D84A-40FD-BF7B-F37CD51639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695357-1E21-431D-9097-ABCC076029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84f958-fb77-447e-8fb3-0cb8912259a6"/>
    <ds:schemaRef ds:uri="41d05a20-09a8-4fb4-9ca7-381b62964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5200BA-E93B-4ED1-8CE5-39F3952861B7}">
  <ds:schemaRefs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e95f1b23-abaf-45ee-821d-b7ab251ab3bf}" enabled="0" method="" siteId="{e95f1b23-abaf-45ee-821d-b7ab251ab3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VHA Primary PowerPoint Template</Template>
  <TotalTime>1577</TotalTime>
  <Words>1517</Words>
  <Application>Microsoft Office PowerPoint</Application>
  <PresentationFormat>Widescreen</PresentationFormat>
  <Paragraphs>310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Courier New</vt:lpstr>
      <vt:lpstr>Georgia</vt:lpstr>
      <vt:lpstr>Trade Gothic Next Rounded</vt:lpstr>
      <vt:lpstr>VHA Primary Template</vt:lpstr>
      <vt:lpstr>PowerPoint Presentation</vt:lpstr>
      <vt:lpstr>VA Debt Management Center (DMC)</vt:lpstr>
      <vt:lpstr>Agenda</vt:lpstr>
      <vt:lpstr>Organization Chart</vt:lpstr>
      <vt:lpstr>DMC Mission</vt:lpstr>
      <vt:lpstr>Debt Establishment</vt:lpstr>
      <vt:lpstr>Debt Establishment</vt:lpstr>
      <vt:lpstr>Collection Process</vt:lpstr>
      <vt:lpstr>Relief, Resolution, and Referrals</vt:lpstr>
      <vt:lpstr>Letter Example: No Automated Plan </vt:lpstr>
      <vt:lpstr>Letter Example: Automatic 36 month</vt:lpstr>
      <vt:lpstr>FAQ: What makes a “good” waiver request?</vt:lpstr>
      <vt:lpstr>FAQ: How to Appeal a Waiver Decision ?</vt:lpstr>
      <vt:lpstr>Appealing a Waiver Decision continued</vt:lpstr>
      <vt:lpstr>VA Debt Portal for Veterans</vt:lpstr>
      <vt:lpstr>Ask VA (AVA)- DMC Tips</vt:lpstr>
      <vt:lpstr>AVA- DMC Tips</vt:lpstr>
      <vt:lpstr>AVA- DMC Tips</vt:lpstr>
      <vt:lpstr>What if Payment is not Made?</vt:lpstr>
      <vt:lpstr>VHA Debts</vt:lpstr>
      <vt:lpstr>At Risk Veterans</vt:lpstr>
      <vt:lpstr>Become a Debt Superstar (Contact DMC)</vt:lpstr>
      <vt:lpstr>What would you do?</vt:lpstr>
      <vt:lpstr>DMC Presentation Survey</vt:lpstr>
      <vt:lpstr>PowerPoint Presentation</vt:lpstr>
      <vt:lpstr>Pay in Full</vt:lpstr>
      <vt:lpstr>Withholding VA Benefits</vt:lpstr>
      <vt:lpstr>Compromise</vt:lpstr>
      <vt:lpstr>Waiver</vt:lpstr>
      <vt:lpstr>Dispute</vt:lpstr>
      <vt:lpstr>Temporary Suspension</vt:lpstr>
      <vt:lpstr>FAQ: What happens when a debtor dies?</vt:lpstr>
      <vt:lpstr>Federal Debt Collection Laws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Schmieder, Joe A</dc:creator>
  <cp:lastModifiedBy>Keith Garrison</cp:lastModifiedBy>
  <cp:revision>12</cp:revision>
  <dcterms:created xsi:type="dcterms:W3CDTF">2023-10-12T23:25:23Z</dcterms:created>
  <dcterms:modified xsi:type="dcterms:W3CDTF">2024-09-22T04:17:59Z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0x010100EABE15117F91B44BA8D931ACDFA3B635</vt:lpwstr>
  </property>
</Properties>
</file>