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58"/>
  </p:notesMasterIdLst>
  <p:sldIdLst>
    <p:sldId id="256" r:id="rId4"/>
    <p:sldId id="272" r:id="rId5"/>
    <p:sldId id="271" r:id="rId6"/>
    <p:sldId id="264" r:id="rId7"/>
    <p:sldId id="356" r:id="rId8"/>
    <p:sldId id="407" r:id="rId9"/>
    <p:sldId id="408" r:id="rId10"/>
    <p:sldId id="409" r:id="rId11"/>
    <p:sldId id="410" r:id="rId12"/>
    <p:sldId id="411" r:id="rId13"/>
    <p:sldId id="412" r:id="rId14"/>
    <p:sldId id="444" r:id="rId15"/>
    <p:sldId id="413" r:id="rId16"/>
    <p:sldId id="415" r:id="rId17"/>
    <p:sldId id="414" r:id="rId18"/>
    <p:sldId id="449" r:id="rId19"/>
    <p:sldId id="450" r:id="rId20"/>
    <p:sldId id="451" r:id="rId21"/>
    <p:sldId id="453" r:id="rId22"/>
    <p:sldId id="452" r:id="rId23"/>
    <p:sldId id="416" r:id="rId24"/>
    <p:sldId id="417" r:id="rId25"/>
    <p:sldId id="418" r:id="rId26"/>
    <p:sldId id="419" r:id="rId27"/>
    <p:sldId id="420" r:id="rId28"/>
    <p:sldId id="421" r:id="rId29"/>
    <p:sldId id="424" r:id="rId30"/>
    <p:sldId id="422" r:id="rId31"/>
    <p:sldId id="423" r:id="rId32"/>
    <p:sldId id="425" r:id="rId33"/>
    <p:sldId id="426" r:id="rId34"/>
    <p:sldId id="427" r:id="rId35"/>
    <p:sldId id="445" r:id="rId36"/>
    <p:sldId id="428" r:id="rId37"/>
    <p:sldId id="429" r:id="rId38"/>
    <p:sldId id="430" r:id="rId39"/>
    <p:sldId id="431" r:id="rId40"/>
    <p:sldId id="432" r:id="rId41"/>
    <p:sldId id="440" r:id="rId42"/>
    <p:sldId id="442" r:id="rId43"/>
    <p:sldId id="441" r:id="rId44"/>
    <p:sldId id="433" r:id="rId45"/>
    <p:sldId id="443" r:id="rId46"/>
    <p:sldId id="434" r:id="rId47"/>
    <p:sldId id="437" r:id="rId48"/>
    <p:sldId id="435" r:id="rId49"/>
    <p:sldId id="438" r:id="rId50"/>
    <p:sldId id="439" r:id="rId51"/>
    <p:sldId id="322" r:id="rId52"/>
    <p:sldId id="353" r:id="rId53"/>
    <p:sldId id="446" r:id="rId54"/>
    <p:sldId id="447" r:id="rId55"/>
    <p:sldId id="448" r:id="rId56"/>
    <p:sldId id="263" r:id="rId5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ery Dragon" initials="FD" lastIdx="2" clrIdx="0">
    <p:extLst>
      <p:ext uri="{19B8F6BF-5375-455C-9EA6-DF929625EA0E}">
        <p15:presenceInfo xmlns:p15="http://schemas.microsoft.com/office/powerpoint/2012/main" userId="b426233ae23a97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155"/>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455" autoAdjust="0"/>
  </p:normalViewPr>
  <p:slideViewPr>
    <p:cSldViewPr snapToGrid="0">
      <p:cViewPr varScale="1">
        <p:scale>
          <a:sx n="111" d="100"/>
          <a:sy n="111" d="100"/>
        </p:scale>
        <p:origin x="594" y="78"/>
      </p:cViewPr>
      <p:guideLst>
        <p:guide orient="horz" pos="2160"/>
        <p:guide pos="3840"/>
      </p:guideLst>
    </p:cSldViewPr>
  </p:slideViewPr>
  <p:outlineViewPr>
    <p:cViewPr>
      <p:scale>
        <a:sx n="33" d="100"/>
        <a:sy n="33" d="100"/>
      </p:scale>
      <p:origin x="0" y="-8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CCB3563-B21F-4472-A953-CA98BFE318F2}" type="datetimeFigureOut">
              <a:rPr lang="en-US" smtClean="0"/>
              <a:t>9/10/2024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fld id="{B8C36D78-C19F-4765-8B7F-2FE8BFF07D6C}" type="slidenum">
              <a:rPr lang="en-US" smtClean="0"/>
              <a:t>2</a:t>
            </a:fld>
            <a:endParaRPr lang="en-US"/>
          </a:p>
        </p:txBody>
      </p:sp>
    </p:spTree>
    <p:extLst>
      <p:ext uri="{BB962C8B-B14F-4D97-AF65-F5344CB8AC3E}">
        <p14:creationId xmlns:p14="http://schemas.microsoft.com/office/powerpoint/2010/main" val="36279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Veteran can point out that they do not need a medical opinion (i.e. do not need a VAE) when there is continuous symptoms</a:t>
            </a:r>
          </a:p>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40</a:t>
            </a:fld>
            <a:endParaRPr lang="en-US"/>
          </a:p>
        </p:txBody>
      </p:sp>
    </p:spTree>
    <p:extLst>
      <p:ext uri="{BB962C8B-B14F-4D97-AF65-F5344CB8AC3E}">
        <p14:creationId xmlns:p14="http://schemas.microsoft.com/office/powerpoint/2010/main" val="405007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41</a:t>
            </a:fld>
            <a:endParaRPr lang="en-US"/>
          </a:p>
        </p:txBody>
      </p:sp>
    </p:spTree>
    <p:extLst>
      <p:ext uri="{BB962C8B-B14F-4D97-AF65-F5344CB8AC3E}">
        <p14:creationId xmlns:p14="http://schemas.microsoft.com/office/powerpoint/2010/main" val="55854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Tammy: $2373.01  Rodney: $2223.90 </a:t>
            </a:r>
          </a:p>
        </p:txBody>
      </p:sp>
      <p:sp>
        <p:nvSpPr>
          <p:cNvPr id="4" name="Slide Number Placeholder 3"/>
          <p:cNvSpPr>
            <a:spLocks noGrp="1"/>
          </p:cNvSpPr>
          <p:nvPr>
            <p:ph type="sldNum" sz="quarter" idx="5"/>
          </p:nvPr>
        </p:nvSpPr>
        <p:spPr/>
        <p:txBody>
          <a:bodyPr/>
          <a:lstStyle/>
          <a:p>
            <a:fld id="{B8C36D78-C19F-4765-8B7F-2FE8BFF07D6C}" type="slidenum">
              <a:rPr lang="en-US" smtClean="0"/>
              <a:t>47</a:t>
            </a:fld>
            <a:endParaRPr lang="en-US"/>
          </a:p>
        </p:txBody>
      </p:sp>
    </p:spTree>
    <p:extLst>
      <p:ext uri="{BB962C8B-B14F-4D97-AF65-F5344CB8AC3E}">
        <p14:creationId xmlns:p14="http://schemas.microsoft.com/office/powerpoint/2010/main" val="287639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50</a:t>
            </a:fld>
            <a:endParaRPr lang="en-US"/>
          </a:p>
        </p:txBody>
      </p:sp>
    </p:spTree>
    <p:extLst>
      <p:ext uri="{BB962C8B-B14F-4D97-AF65-F5344CB8AC3E}">
        <p14:creationId xmlns:p14="http://schemas.microsoft.com/office/powerpoint/2010/main" val="355130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Mr. Turner is eligible for a full step for the 100%, and 4 additional ½ steps for all the 50%s. Altogether, these do not exceed the (o) level, so he can use them all.</a:t>
            </a:r>
          </a:p>
        </p:txBody>
      </p:sp>
      <p:sp>
        <p:nvSpPr>
          <p:cNvPr id="4" name="Slide Number Placeholder 3"/>
          <p:cNvSpPr>
            <a:spLocks noGrp="1"/>
          </p:cNvSpPr>
          <p:nvPr>
            <p:ph type="sldNum" sz="quarter" idx="5"/>
          </p:nvPr>
        </p:nvSpPr>
        <p:spPr/>
        <p:txBody>
          <a:bodyPr/>
          <a:lstStyle/>
          <a:p>
            <a:fld id="{B8C36D78-C19F-4765-8B7F-2FE8BFF07D6C}" type="slidenum">
              <a:rPr lang="en-US" smtClean="0"/>
              <a:t>51</a:t>
            </a:fld>
            <a:endParaRPr lang="en-US"/>
          </a:p>
        </p:txBody>
      </p:sp>
    </p:spTree>
    <p:extLst>
      <p:ext uri="{BB962C8B-B14F-4D97-AF65-F5344CB8AC3E}">
        <p14:creationId xmlns:p14="http://schemas.microsoft.com/office/powerpoint/2010/main" val="127663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52</a:t>
            </a:fld>
            <a:endParaRPr lang="en-US"/>
          </a:p>
        </p:txBody>
      </p:sp>
    </p:spTree>
    <p:extLst>
      <p:ext uri="{BB962C8B-B14F-4D97-AF65-F5344CB8AC3E}">
        <p14:creationId xmlns:p14="http://schemas.microsoft.com/office/powerpoint/2010/main" val="4237869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53</a:t>
            </a:fld>
            <a:endParaRPr lang="en-US"/>
          </a:p>
        </p:txBody>
      </p:sp>
    </p:spTree>
    <p:extLst>
      <p:ext uri="{BB962C8B-B14F-4D97-AF65-F5344CB8AC3E}">
        <p14:creationId xmlns:p14="http://schemas.microsoft.com/office/powerpoint/2010/main" val="226985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Buster Mathis</a:t>
            </a:r>
          </a:p>
        </p:txBody>
      </p:sp>
      <p:sp>
        <p:nvSpPr>
          <p:cNvPr id="4" name="Slide Number Placeholder 3"/>
          <p:cNvSpPr>
            <a:spLocks noGrp="1"/>
          </p:cNvSpPr>
          <p:nvPr>
            <p:ph type="sldNum" sz="quarter" idx="5"/>
          </p:nvPr>
        </p:nvSpPr>
        <p:spPr/>
        <p:txBody>
          <a:bodyPr/>
          <a:lstStyle/>
          <a:p>
            <a:fld id="{B8C36D78-C19F-4765-8B7F-2FE8BFF07D6C}" type="slidenum">
              <a:rPr lang="en-US" smtClean="0"/>
              <a:t>15</a:t>
            </a:fld>
            <a:endParaRPr lang="en-US"/>
          </a:p>
        </p:txBody>
      </p:sp>
    </p:spTree>
    <p:extLst>
      <p:ext uri="{BB962C8B-B14F-4D97-AF65-F5344CB8AC3E}">
        <p14:creationId xmlns:p14="http://schemas.microsoft.com/office/powerpoint/2010/main" val="68884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Appeals Modernization Act</a:t>
            </a:r>
          </a:p>
        </p:txBody>
      </p:sp>
      <p:sp>
        <p:nvSpPr>
          <p:cNvPr id="4" name="Slide Number Placeholder 3"/>
          <p:cNvSpPr>
            <a:spLocks noGrp="1"/>
          </p:cNvSpPr>
          <p:nvPr>
            <p:ph type="sldNum" sz="quarter" idx="5"/>
          </p:nvPr>
        </p:nvSpPr>
        <p:spPr/>
        <p:txBody>
          <a:bodyPr/>
          <a:lstStyle/>
          <a:p>
            <a:fld id="{B8C36D78-C19F-4765-8B7F-2FE8BFF07D6C}" type="slidenum">
              <a:rPr lang="en-US" smtClean="0"/>
              <a:t>22</a:t>
            </a:fld>
            <a:endParaRPr lang="en-US"/>
          </a:p>
        </p:txBody>
      </p:sp>
    </p:spTree>
    <p:extLst>
      <p:ext uri="{BB962C8B-B14F-4D97-AF65-F5344CB8AC3E}">
        <p14:creationId xmlns:p14="http://schemas.microsoft.com/office/powerpoint/2010/main" val="2940520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 roughly $4k, SMC roughly $4k, plus any k, plus A&amp;A. With any spouse or dependent children or parents, this amount goes up.</a:t>
            </a:r>
          </a:p>
        </p:txBody>
      </p:sp>
      <p:sp>
        <p:nvSpPr>
          <p:cNvPr id="4" name="Slide Number Placeholder 3"/>
          <p:cNvSpPr>
            <a:spLocks noGrp="1"/>
          </p:cNvSpPr>
          <p:nvPr>
            <p:ph type="sldNum" sz="quarter" idx="5"/>
          </p:nvPr>
        </p:nvSpPr>
        <p:spPr/>
        <p:txBody>
          <a:bodyPr/>
          <a:lstStyle/>
          <a:p>
            <a:fld id="{B8C36D78-C19F-4765-8B7F-2FE8BFF07D6C}" type="slidenum">
              <a:rPr lang="en-US" smtClean="0"/>
              <a:t>25</a:t>
            </a:fld>
            <a:endParaRPr lang="en-US"/>
          </a:p>
        </p:txBody>
      </p:sp>
    </p:spTree>
    <p:extLst>
      <p:ext uri="{BB962C8B-B14F-4D97-AF65-F5344CB8AC3E}">
        <p14:creationId xmlns:p14="http://schemas.microsoft.com/office/powerpoint/2010/main" val="1751003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3.350(f)(1) – anatomical loss or LOU &amp; 3.350(f)(2) – eyes and blindness as ways to get next higher rating of l-o</a:t>
            </a:r>
          </a:p>
        </p:txBody>
      </p:sp>
      <p:sp>
        <p:nvSpPr>
          <p:cNvPr id="4" name="Slide Number Placeholder 3"/>
          <p:cNvSpPr>
            <a:spLocks noGrp="1"/>
          </p:cNvSpPr>
          <p:nvPr>
            <p:ph type="sldNum" sz="quarter" idx="5"/>
          </p:nvPr>
        </p:nvSpPr>
        <p:spPr/>
        <p:txBody>
          <a:bodyPr/>
          <a:lstStyle/>
          <a:p>
            <a:fld id="{B8C36D78-C19F-4765-8B7F-2FE8BFF07D6C}" type="slidenum">
              <a:rPr lang="en-US" smtClean="0"/>
              <a:t>27</a:t>
            </a:fld>
            <a:endParaRPr lang="en-US"/>
          </a:p>
        </p:txBody>
      </p:sp>
    </p:spTree>
    <p:extLst>
      <p:ext uri="{BB962C8B-B14F-4D97-AF65-F5344CB8AC3E}">
        <p14:creationId xmlns:p14="http://schemas.microsoft.com/office/powerpoint/2010/main" val="290717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 creative organ, foot and hand, both buttocks, eye, deafness, aphonia</a:t>
            </a:r>
          </a:p>
        </p:txBody>
      </p:sp>
      <p:sp>
        <p:nvSpPr>
          <p:cNvPr id="4" name="Slide Number Placeholder 3"/>
          <p:cNvSpPr>
            <a:spLocks noGrp="1"/>
          </p:cNvSpPr>
          <p:nvPr>
            <p:ph type="sldNum" sz="quarter" idx="5"/>
          </p:nvPr>
        </p:nvSpPr>
        <p:spPr/>
        <p:txBody>
          <a:bodyPr/>
          <a:lstStyle/>
          <a:p>
            <a:fld id="{B8C36D78-C19F-4765-8B7F-2FE8BFF07D6C}" type="slidenum">
              <a:rPr lang="en-US" smtClean="0"/>
              <a:t>30</a:t>
            </a:fld>
            <a:endParaRPr lang="en-US"/>
          </a:p>
        </p:txBody>
      </p:sp>
    </p:spTree>
    <p:extLst>
      <p:ext uri="{BB962C8B-B14F-4D97-AF65-F5344CB8AC3E}">
        <p14:creationId xmlns:p14="http://schemas.microsoft.com/office/powerpoint/2010/main" val="451067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M21-1 was amended to add a note explaining the history and the instructions, above.</a:t>
            </a:r>
          </a:p>
        </p:txBody>
      </p:sp>
      <p:sp>
        <p:nvSpPr>
          <p:cNvPr id="4" name="Slide Number Placeholder 3"/>
          <p:cNvSpPr>
            <a:spLocks noGrp="1"/>
          </p:cNvSpPr>
          <p:nvPr>
            <p:ph type="sldNum" sz="quarter" idx="5"/>
          </p:nvPr>
        </p:nvSpPr>
        <p:spPr/>
        <p:txBody>
          <a:bodyPr/>
          <a:lstStyle/>
          <a:p>
            <a:fld id="{B8C36D78-C19F-4765-8B7F-2FE8BFF07D6C}" type="slidenum">
              <a:rPr lang="en-US" smtClean="0"/>
              <a:t>36</a:t>
            </a:fld>
            <a:endParaRPr lang="en-US"/>
          </a:p>
        </p:txBody>
      </p:sp>
    </p:spTree>
    <p:extLst>
      <p:ext uri="{BB962C8B-B14F-4D97-AF65-F5344CB8AC3E}">
        <p14:creationId xmlns:p14="http://schemas.microsoft.com/office/powerpoint/2010/main" val="346558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37</a:t>
            </a:fld>
            <a:endParaRPr lang="en-US"/>
          </a:p>
        </p:txBody>
      </p:sp>
    </p:spTree>
    <p:extLst>
      <p:ext uri="{BB962C8B-B14F-4D97-AF65-F5344CB8AC3E}">
        <p14:creationId xmlns:p14="http://schemas.microsoft.com/office/powerpoint/2010/main" val="1781730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C36D78-C19F-4765-8B7F-2FE8BFF07D6C}" type="slidenum">
              <a:rPr lang="en-US" smtClean="0"/>
              <a:t>39</a:t>
            </a:fld>
            <a:endParaRPr lang="en-US"/>
          </a:p>
        </p:txBody>
      </p:sp>
    </p:spTree>
    <p:extLst>
      <p:ext uri="{BB962C8B-B14F-4D97-AF65-F5344CB8AC3E}">
        <p14:creationId xmlns:p14="http://schemas.microsoft.com/office/powerpoint/2010/main" val="3059446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15587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29880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1951344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672468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054378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50884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343713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93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05848607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191603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18850104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187870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6769384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337955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41162407"/>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0141335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8588225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23441645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82799317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26641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262041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0266544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8988653"/>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783AAAC-0CAD-DA2D-450E-5ACDB9D7D81A}"/>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FBDEFB4-DFE6-8B06-E38D-CD469A7CA62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21C097EA-22E1-5709-715A-8E0C085487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25409821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9891F103-988B-85A1-FB0F-5C2E84FFEC4D}"/>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4FB1C7D6-A483-1F8A-9AA6-0E1296EDDCB0}"/>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27E8DD-836D-BF42-E64A-93EF717B78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10685236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hyperlink" Target="https://vethome.va.gov/BurnPitRegistryOptOut/" TargetMode="Externa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veteran.mobilehealth.va.gov/AHBurnPitRegistry/index.html#page/home" TargetMode="Externa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va.gov/disability/view-disability-rating/" TargetMode="Externa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20.jpeg"/><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4625" y="3013501"/>
            <a:ext cx="6150371" cy="830997"/>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What’s New at VA?</a:t>
            </a:r>
          </a:p>
        </p:txBody>
      </p:sp>
      <p:sp>
        <p:nvSpPr>
          <p:cNvPr id="5" name="TextBox 4"/>
          <p:cNvSpPr txBox="1"/>
          <p:nvPr/>
        </p:nvSpPr>
        <p:spPr>
          <a:xfrm>
            <a:off x="7569810" y="5903893"/>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By Crystal M. Trulove</a:t>
            </a:r>
          </a:p>
          <a:p>
            <a:pPr algn="r"/>
            <a:r>
              <a:rPr lang="en-US" sz="2800" dirty="0">
                <a:latin typeface="Times New Roman" panose="02020603050405020304" pitchFamily="18" charset="0"/>
                <a:cs typeface="Times New Roman" panose="02020603050405020304" pitchFamily="18" charset="0"/>
              </a:rPr>
              <a:t>September 2024</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hild with his mouth open in front of a plane flying over&#10;&#10;Description automatically generated">
            <a:extLst>
              <a:ext uri="{FF2B5EF4-FFF2-40B4-BE49-F238E27FC236}">
                <a16:creationId xmlns:a16="http://schemas.microsoft.com/office/drawing/2014/main" id="{BE9DE9DD-6FB0-8F42-D7F1-676D34C7076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959" y="1690688"/>
            <a:ext cx="4433978" cy="4351338"/>
          </a:xfrm>
        </p:spPr>
      </p:pic>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10</a:t>
            </a:fld>
            <a:endParaRPr lang="en-US" dirty="0"/>
          </a:p>
        </p:txBody>
      </p:sp>
      <p:sp>
        <p:nvSpPr>
          <p:cNvPr id="7" name="TextBox 6">
            <a:extLst>
              <a:ext uri="{FF2B5EF4-FFF2-40B4-BE49-F238E27FC236}">
                <a16:creationId xmlns:a16="http://schemas.microsoft.com/office/drawing/2014/main" id="{8EA390EE-55BC-3FAC-684A-B73299A6C0FA}"/>
              </a:ext>
            </a:extLst>
          </p:cNvPr>
          <p:cNvSpPr txBox="1"/>
          <p:nvPr/>
        </p:nvSpPr>
        <p:spPr>
          <a:xfrm>
            <a:off x="6387001" y="2027581"/>
            <a:ext cx="4288735" cy="2585323"/>
          </a:xfrm>
          <a:prstGeom prst="rect">
            <a:avLst/>
          </a:prstGeom>
          <a:noFill/>
        </p:spPr>
        <p:txBody>
          <a:bodyPr wrap="square" rtlCol="0">
            <a:spAutoFit/>
          </a:bodyPr>
          <a:lstStyle/>
          <a:p>
            <a:r>
              <a:rPr lang="en-US" sz="5400" dirty="0"/>
              <a:t>Macaulay was impacted by a mistake</a:t>
            </a:r>
          </a:p>
        </p:txBody>
      </p:sp>
      <p:sp>
        <p:nvSpPr>
          <p:cNvPr id="8" name="Title 1">
            <a:extLst>
              <a:ext uri="{FF2B5EF4-FFF2-40B4-BE49-F238E27FC236}">
                <a16:creationId xmlns:a16="http://schemas.microsoft.com/office/drawing/2014/main" id="{A0E82436-4EAA-D24C-7E05-E14BE5A089BF}"/>
              </a:ext>
            </a:extLst>
          </p:cNvPr>
          <p:cNvSpPr>
            <a:spLocks noGrp="1"/>
          </p:cNvSpPr>
          <p:nvPr>
            <p:ph type="title"/>
          </p:nvPr>
        </p:nvSpPr>
        <p:spPr>
          <a:xfrm>
            <a:off x="0" y="347873"/>
            <a:ext cx="7546675" cy="851200"/>
          </a:xfrm>
        </p:spPr>
        <p:txBody>
          <a:bodyPr/>
          <a:lstStyle/>
          <a:p>
            <a:r>
              <a:rPr lang="en-US" dirty="0"/>
              <a:t>McCauley v McDonough (CAVC)</a:t>
            </a:r>
          </a:p>
        </p:txBody>
      </p:sp>
    </p:spTree>
    <p:extLst>
      <p:ext uri="{BB962C8B-B14F-4D97-AF65-F5344CB8AC3E}">
        <p14:creationId xmlns:p14="http://schemas.microsoft.com/office/powerpoint/2010/main" val="2047958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65126"/>
            <a:ext cx="6718540" cy="859826"/>
          </a:xfrm>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Substitute claimants may be substituted in </a:t>
            </a:r>
            <a:r>
              <a:rPr lang="en-US" i="1" dirty="0"/>
              <a:t>any claim </a:t>
            </a:r>
            <a:r>
              <a:rPr lang="en-US" dirty="0"/>
              <a:t>for benefits and award is limited to expenses paid.</a:t>
            </a:r>
          </a:p>
          <a:p>
            <a:r>
              <a:rPr lang="en-US" dirty="0"/>
              <a:t>May 23, 2024</a:t>
            </a:r>
          </a:p>
          <a:p>
            <a:r>
              <a:rPr lang="en-US" dirty="0"/>
              <a:t>Question was: Can a qualified recipient be substituted when the claim is for non-accrued benefits?</a:t>
            </a:r>
          </a:p>
          <a:p>
            <a:r>
              <a:rPr lang="en-US" dirty="0"/>
              <a:t>Question was: Does the award limitation apply to those pursuing a substitution claim who qualify on a basis other than because they bore expense of last sickness and burial?</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57083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39246"/>
            <a:ext cx="6727166" cy="877079"/>
          </a:xfrm>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lnSpcReduction="10000"/>
          </a:bodyPr>
          <a:lstStyle/>
          <a:p>
            <a:r>
              <a:rPr lang="en-US" dirty="0"/>
              <a:t>38 USC 5121 outlines accrued benefits and who qualifies to receive them in the event of a veteran’s death:</a:t>
            </a:r>
          </a:p>
          <a:p>
            <a:pPr lvl="1"/>
            <a:r>
              <a:rPr lang="en-US" dirty="0"/>
              <a:t>The veteran’s spouse.</a:t>
            </a:r>
          </a:p>
          <a:p>
            <a:pPr lvl="1"/>
            <a:r>
              <a:rPr lang="en-US" dirty="0"/>
              <a:t>The veteran’s children (in equal shares).</a:t>
            </a:r>
          </a:p>
          <a:p>
            <a:pPr lvl="1"/>
            <a:r>
              <a:rPr lang="en-US" dirty="0"/>
              <a:t>The veteran’s dependent parents (in equal shares).</a:t>
            </a:r>
          </a:p>
          <a:p>
            <a:pPr lvl="1"/>
            <a:r>
              <a:rPr lang="en-US" dirty="0"/>
              <a:t>Upon the death of one of the above, to the next person below them</a:t>
            </a:r>
          </a:p>
          <a:p>
            <a:pPr lvl="1"/>
            <a:r>
              <a:rPr lang="en-US" dirty="0"/>
              <a:t>In all other cases, only so much of the accrued benefits may be paid as may be necessary to reimburse the person who bore the expense of last sickness and burial.</a:t>
            </a:r>
          </a:p>
          <a:p>
            <a:r>
              <a:rPr lang="en-US" dirty="0"/>
              <a:t>38 USC 5121A outlines the rights of substitution to individuals listed in 5121</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59915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2"/>
            <a:ext cx="6649528" cy="877079"/>
          </a:xfrm>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RO denied entitlement to SAH/SHA and auto adaptative benefits, and SMC based on A&amp;A or HB. Veteran appealed.</a:t>
            </a:r>
          </a:p>
          <a:p>
            <a:r>
              <a:rPr lang="en-US" dirty="0"/>
              <a:t>Veteran died and claimant Frazier filed an application for accrued benefits – as well as – an application to substitute</a:t>
            </a:r>
          </a:p>
          <a:p>
            <a:pPr lvl="1"/>
            <a:r>
              <a:rPr lang="en-US" dirty="0"/>
              <a:t>BVA granted accrued benefits</a:t>
            </a:r>
          </a:p>
          <a:p>
            <a:pPr lvl="1"/>
            <a:r>
              <a:rPr lang="en-US" dirty="0"/>
              <a:t>granted A&amp;A, so HB claim dismissed</a:t>
            </a:r>
          </a:p>
          <a:p>
            <a:pPr lvl="1"/>
            <a:r>
              <a:rPr lang="en-US" dirty="0"/>
              <a:t>dismissed remaining appeals for non-accrued benefits</a:t>
            </a:r>
          </a:p>
          <a:p>
            <a:r>
              <a:rPr lang="en-US" dirty="0"/>
              <a:t>Claimant Frazier argues that appeals should continue</a:t>
            </a:r>
          </a:p>
          <a:p>
            <a:pPr lvl="1"/>
            <a:r>
              <a:rPr lang="en-US" dirty="0"/>
              <a:t>Her father’s housebound claim was intended to be statutory</a:t>
            </a:r>
          </a:p>
          <a:p>
            <a:pPr lvl="1"/>
            <a:r>
              <a:rPr lang="en-US" dirty="0"/>
              <a:t>Benefits should not be limited </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13</a:t>
            </a:fld>
            <a:endParaRPr lang="en-US" dirty="0"/>
          </a:p>
        </p:txBody>
      </p:sp>
    </p:spTree>
    <p:extLst>
      <p:ext uri="{BB962C8B-B14F-4D97-AF65-F5344CB8AC3E}">
        <p14:creationId xmlns:p14="http://schemas.microsoft.com/office/powerpoint/2010/main" val="1472662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91005"/>
            <a:ext cx="6640902" cy="851200"/>
          </a:xfrm>
        </p:spPr>
        <p:txBody>
          <a:bodyPr/>
          <a:lstStyle/>
          <a:p>
            <a:r>
              <a:rPr lang="en-US" dirty="0"/>
              <a:t>Frazier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CAVC found that with an appropriate substitution, decision must still be made because the two actions are distinct</a:t>
            </a:r>
          </a:p>
          <a:p>
            <a:pPr lvl="1"/>
            <a:r>
              <a:rPr lang="en-US" dirty="0"/>
              <a:t>38 USC 5121 payment of certain accrued benefits</a:t>
            </a:r>
          </a:p>
          <a:p>
            <a:pPr lvl="1"/>
            <a:r>
              <a:rPr lang="en-US" dirty="0"/>
              <a:t>38 USC 5121A substitution for </a:t>
            </a:r>
            <a:r>
              <a:rPr lang="en-US" i="1" dirty="0"/>
              <a:t>any benefit </a:t>
            </a:r>
            <a:r>
              <a:rPr lang="en-US" dirty="0"/>
              <a:t>in case of death of claimant</a:t>
            </a:r>
          </a:p>
          <a:p>
            <a:r>
              <a:rPr lang="en-US" dirty="0"/>
              <a:t>CAVC also found that regardless of qualification of substitute, award is limited to costs of last sickness and burial</a:t>
            </a:r>
          </a:p>
          <a:p>
            <a:pPr lvl="1"/>
            <a:r>
              <a:rPr lang="en-US" dirty="0"/>
              <a:t>Accrued benefits has no limit</a:t>
            </a:r>
          </a:p>
          <a:p>
            <a:pPr lvl="1"/>
            <a:r>
              <a:rPr lang="en-US" dirty="0"/>
              <a:t>Substitution of claimant has a limit</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14</a:t>
            </a:fld>
            <a:endParaRPr lang="en-US" dirty="0"/>
          </a:p>
        </p:txBody>
      </p:sp>
    </p:spTree>
    <p:extLst>
      <p:ext uri="{BB962C8B-B14F-4D97-AF65-F5344CB8AC3E}">
        <p14:creationId xmlns:p14="http://schemas.microsoft.com/office/powerpoint/2010/main" val="3830483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82378"/>
            <a:ext cx="6880791" cy="859825"/>
          </a:xfrm>
        </p:spPr>
        <p:txBody>
          <a:bodyPr>
            <a:normAutofit/>
          </a:bodyPr>
          <a:lstStyle/>
          <a:p>
            <a:r>
              <a:rPr lang="en-US" dirty="0"/>
              <a:t>Frazier v McDonough (CAVC)</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15</a:t>
            </a:fld>
            <a:endParaRPr lang="en-US" dirty="0"/>
          </a:p>
        </p:txBody>
      </p:sp>
      <p:pic>
        <p:nvPicPr>
          <p:cNvPr id="6" name="Picture 5" descr="A person holding a medal&#10;&#10;Description automatically generated">
            <a:extLst>
              <a:ext uri="{FF2B5EF4-FFF2-40B4-BE49-F238E27FC236}">
                <a16:creationId xmlns:a16="http://schemas.microsoft.com/office/drawing/2014/main" id="{854C2330-C861-A05C-717E-BE7B2ED108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50730"/>
            <a:ext cx="6880791" cy="4586074"/>
          </a:xfrm>
          <a:prstGeom prst="rect">
            <a:avLst/>
          </a:prstGeom>
        </p:spPr>
      </p:pic>
      <p:sp>
        <p:nvSpPr>
          <p:cNvPr id="7" name="TextBox 6">
            <a:extLst>
              <a:ext uri="{FF2B5EF4-FFF2-40B4-BE49-F238E27FC236}">
                <a16:creationId xmlns:a16="http://schemas.microsoft.com/office/drawing/2014/main" id="{4BE158C4-4420-8844-4974-BDA6ABF8F343}"/>
              </a:ext>
            </a:extLst>
          </p:cNvPr>
          <p:cNvSpPr txBox="1"/>
          <p:nvPr/>
        </p:nvSpPr>
        <p:spPr>
          <a:xfrm>
            <a:off x="8229600" y="2370483"/>
            <a:ext cx="2827683" cy="3046988"/>
          </a:xfrm>
          <a:prstGeom prst="rect">
            <a:avLst/>
          </a:prstGeom>
          <a:noFill/>
        </p:spPr>
        <p:txBody>
          <a:bodyPr wrap="square" rtlCol="0">
            <a:spAutoFit/>
          </a:bodyPr>
          <a:lstStyle/>
          <a:p>
            <a:r>
              <a:rPr lang="en-US" sz="4800" dirty="0" err="1"/>
              <a:t>Smokin</a:t>
            </a:r>
            <a:r>
              <a:rPr lang="en-US" sz="4800" dirty="0"/>
              <a:t>’ Joe Frazier was a substitute</a:t>
            </a:r>
          </a:p>
        </p:txBody>
      </p:sp>
    </p:spTree>
    <p:extLst>
      <p:ext uri="{BB962C8B-B14F-4D97-AF65-F5344CB8AC3E}">
        <p14:creationId xmlns:p14="http://schemas.microsoft.com/office/powerpoint/2010/main" val="1108982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a:xfrm>
            <a:off x="0" y="399632"/>
            <a:ext cx="7857226" cy="825320"/>
          </a:xfrm>
        </p:spPr>
        <p:txBody>
          <a:bodyPr/>
          <a:lstStyle/>
          <a:p>
            <a:r>
              <a:rPr lang="en-US" dirty="0" err="1"/>
              <a:t>Banschbach</a:t>
            </a:r>
            <a:r>
              <a:rPr lang="en-US" dirty="0"/>
              <a:t> v McDonough (CAVC)</a:t>
            </a:r>
          </a:p>
        </p:txBody>
      </p:sp>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p:txBody>
          <a:bodyPr/>
          <a:lstStyle/>
          <a:p>
            <a:r>
              <a:rPr lang="en-US" dirty="0"/>
              <a:t>Decision: Nerve diagnostic codes separately identify paralysis, neuralgia, and neuritis and thus the Board cannot use prohibition of pyramiding to avoid addressing each.</a:t>
            </a:r>
          </a:p>
          <a:p>
            <a:r>
              <a:rPr lang="en-US" dirty="0"/>
              <a:t>July 26, 2024</a:t>
            </a:r>
          </a:p>
          <a:p>
            <a:r>
              <a:rPr lang="en-US" dirty="0"/>
              <a:t>Question was: Does the language of 4.123 and 4.124 prohibit the SC of neuritis and neuralgia when a veteran is evaluated under the diagnostic code for paralysis?</a:t>
            </a:r>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16</a:t>
            </a:fld>
            <a:endParaRPr lang="en-US" dirty="0"/>
          </a:p>
        </p:txBody>
      </p:sp>
    </p:spTree>
    <p:extLst>
      <p:ext uri="{BB962C8B-B14F-4D97-AF65-F5344CB8AC3E}">
        <p14:creationId xmlns:p14="http://schemas.microsoft.com/office/powerpoint/2010/main" val="154495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FFC99-DBEC-53D0-B930-C750636778D2}"/>
              </a:ext>
            </a:extLst>
          </p:cNvPr>
          <p:cNvSpPr>
            <a:spLocks noGrp="1"/>
          </p:cNvSpPr>
          <p:nvPr>
            <p:ph type="title"/>
          </p:nvPr>
        </p:nvSpPr>
        <p:spPr/>
        <p:txBody>
          <a:bodyPr/>
          <a:lstStyle/>
          <a:p>
            <a:r>
              <a:rPr lang="en-US" dirty="0" err="1"/>
              <a:t>Banschbach</a:t>
            </a:r>
            <a:r>
              <a:rPr lang="en-US" dirty="0"/>
              <a:t> v McDonough (CAVC)</a:t>
            </a:r>
          </a:p>
        </p:txBody>
      </p:sp>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p:txBody>
          <a:bodyPr/>
          <a:lstStyle/>
          <a:p>
            <a:r>
              <a:rPr lang="en-US" dirty="0"/>
              <a:t>38 CFR 4.14 Avoidance of pyramiding:</a:t>
            </a:r>
          </a:p>
          <a:p>
            <a:pPr lvl="1"/>
            <a:r>
              <a:rPr lang="en-US" dirty="0"/>
              <a:t>The evaluation of the same disability under various diagnoses is to be avoided. Disability from injuries to the muscles, nerves, and joints of an extremity may </a:t>
            </a:r>
            <a:r>
              <a:rPr lang="en-US" i="1" dirty="0"/>
              <a:t>overlap to a great extent</a:t>
            </a:r>
            <a:r>
              <a:rPr lang="en-US" dirty="0"/>
              <a:t>, so that special rules are included in the appropriate bodily system for their evaluation.</a:t>
            </a:r>
          </a:p>
          <a:p>
            <a:r>
              <a:rPr lang="en-US" dirty="0"/>
              <a:t>38 CFR 4.123 Neuritis</a:t>
            </a:r>
          </a:p>
          <a:p>
            <a:pPr lvl="1"/>
            <a:r>
              <a:rPr lang="en-US" dirty="0"/>
              <a:t>characterized by loss of reflexes, muscle atrophy, sensory disturbances, and constant pain, at times excruciating</a:t>
            </a:r>
          </a:p>
          <a:p>
            <a:r>
              <a:rPr lang="en-US" dirty="0"/>
              <a:t>38 CFR 4.124 Neuralgia</a:t>
            </a:r>
          </a:p>
          <a:p>
            <a:pPr lvl="1"/>
            <a:r>
              <a:rPr lang="en-US" dirty="0"/>
              <a:t>characterized usually by a dull and intermittent pain</a:t>
            </a:r>
          </a:p>
          <a:p>
            <a:pPr lvl="1"/>
            <a:endParaRPr lang="en-US" dirty="0"/>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17</a:t>
            </a:fld>
            <a:endParaRPr lang="en-US" dirty="0"/>
          </a:p>
        </p:txBody>
      </p:sp>
    </p:spTree>
    <p:extLst>
      <p:ext uri="{BB962C8B-B14F-4D97-AF65-F5344CB8AC3E}">
        <p14:creationId xmlns:p14="http://schemas.microsoft.com/office/powerpoint/2010/main" val="385017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675B515-F70F-3F5B-4A3A-E700E75E040F}"/>
              </a:ext>
            </a:extLst>
          </p:cNvPr>
          <p:cNvGraphicFramePr>
            <a:graphicFrameLocks noGrp="1"/>
          </p:cNvGraphicFramePr>
          <p:nvPr>
            <p:ph idx="1"/>
            <p:extLst>
              <p:ext uri="{D42A27DB-BD31-4B8C-83A1-F6EECF244321}">
                <p14:modId xmlns:p14="http://schemas.microsoft.com/office/powerpoint/2010/main" val="3710415325"/>
              </p:ext>
            </p:extLst>
          </p:nvPr>
        </p:nvGraphicFramePr>
        <p:xfrm>
          <a:off x="6998504" y="3451832"/>
          <a:ext cx="4300927" cy="2194560"/>
        </p:xfrm>
        <a:graphic>
          <a:graphicData uri="http://schemas.openxmlformats.org/drawingml/2006/table">
            <a:tbl>
              <a:tblPr/>
              <a:tblGrid>
                <a:gridCol w="208280">
                  <a:extLst>
                    <a:ext uri="{9D8B030D-6E8A-4147-A177-3AD203B41FA5}">
                      <a16:colId xmlns:a16="http://schemas.microsoft.com/office/drawing/2014/main" val="405606121"/>
                    </a:ext>
                  </a:extLst>
                </a:gridCol>
                <a:gridCol w="222366">
                  <a:extLst>
                    <a:ext uri="{9D8B030D-6E8A-4147-A177-3AD203B41FA5}">
                      <a16:colId xmlns:a16="http://schemas.microsoft.com/office/drawing/2014/main" val="3083103427"/>
                    </a:ext>
                  </a:extLst>
                </a:gridCol>
                <a:gridCol w="3322051">
                  <a:extLst>
                    <a:ext uri="{9D8B030D-6E8A-4147-A177-3AD203B41FA5}">
                      <a16:colId xmlns:a16="http://schemas.microsoft.com/office/drawing/2014/main" val="544788447"/>
                    </a:ext>
                  </a:extLst>
                </a:gridCol>
                <a:gridCol w="548230">
                  <a:extLst>
                    <a:ext uri="{9D8B030D-6E8A-4147-A177-3AD203B41FA5}">
                      <a16:colId xmlns:a16="http://schemas.microsoft.com/office/drawing/2014/main" val="4062096321"/>
                    </a:ext>
                  </a:extLst>
                </a:gridCol>
              </a:tblGrid>
              <a:tr h="0">
                <a:tc gridSpan="3">
                  <a:txBody>
                    <a:bodyPr/>
                    <a:lstStyle/>
                    <a:p>
                      <a:r>
                        <a:rPr lang="en-US" b="1" dirty="0"/>
                        <a:t>Ilio-inguinal nerve</a:t>
                      </a:r>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3984036"/>
                  </a:ext>
                </a:extLst>
              </a:tr>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8530 Paralysis of: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0517611"/>
                  </a:ext>
                </a:extLst>
              </a:tr>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Severe to complete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358995"/>
                  </a:ext>
                </a:extLst>
              </a:tr>
              <a:tr h="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Mild or 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9015746"/>
                  </a:ext>
                </a:extLst>
              </a:tr>
              <a:tr h="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8630 Neuritis.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9566755"/>
                  </a:ext>
                </a:extLst>
              </a:tr>
              <a:tr h="0">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r>
                        <a:rPr lang="en-US" dirty="0"/>
                        <a:t>8730 Neuralgia.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856220"/>
                  </a:ext>
                </a:extLst>
              </a:tr>
            </a:tbl>
          </a:graphicData>
        </a:graphic>
      </p:graphicFrame>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18</a:t>
            </a:fld>
            <a:endParaRPr lang="en-US" dirty="0"/>
          </a:p>
        </p:txBody>
      </p:sp>
      <p:sp>
        <p:nvSpPr>
          <p:cNvPr id="6" name="TextBox 5">
            <a:extLst>
              <a:ext uri="{FF2B5EF4-FFF2-40B4-BE49-F238E27FC236}">
                <a16:creationId xmlns:a16="http://schemas.microsoft.com/office/drawing/2014/main" id="{041FF521-8B83-F958-772C-B6ABF69E7CAA}"/>
              </a:ext>
            </a:extLst>
          </p:cNvPr>
          <p:cNvSpPr txBox="1"/>
          <p:nvPr/>
        </p:nvSpPr>
        <p:spPr>
          <a:xfrm>
            <a:off x="896558" y="1632539"/>
            <a:ext cx="10107468" cy="2185214"/>
          </a:xfrm>
          <a:prstGeom prst="rect">
            <a:avLst/>
          </a:prstGeom>
          <a:noFill/>
        </p:spPr>
        <p:txBody>
          <a:bodyPr wrap="square" rtlCol="0">
            <a:spAutoFit/>
          </a:bodyPr>
          <a:lstStyle/>
          <a:p>
            <a:pPr marL="285750" indent="-285750">
              <a:buFont typeface="Arial" panose="020B0604020202020204" pitchFamily="34" charset="0"/>
              <a:buChar char="•"/>
            </a:pPr>
            <a:r>
              <a:rPr lang="en-US" sz="2800" dirty="0"/>
              <a:t>Veteran SC 10% for incomplete paralysis of ilio-inguinal nerve under DC 8530</a:t>
            </a:r>
          </a:p>
          <a:p>
            <a:pPr marL="742950" lvl="1" indent="-285750">
              <a:buFont typeface="Arial" panose="020B0604020202020204" pitchFamily="34" charset="0"/>
              <a:buChar char="•"/>
            </a:pPr>
            <a:r>
              <a:rPr lang="en-US" sz="2400" dirty="0"/>
              <a:t>Also SC 20% for incomplete paralysis of anterior crural nerve DC 8526</a:t>
            </a:r>
          </a:p>
          <a:p>
            <a:pPr marL="285750" indent="-285750">
              <a:buFont typeface="Arial" panose="020B0604020202020204" pitchFamily="34" charset="0"/>
              <a:buChar char="•"/>
            </a:pPr>
            <a:r>
              <a:rPr lang="en-US" sz="2800" dirty="0"/>
              <a:t>Veteran appealed decision not to address neuritis &amp; neuralgia</a:t>
            </a:r>
          </a:p>
          <a:p>
            <a:pPr marL="285750" indent="-285750">
              <a:buFont typeface="Arial" panose="020B0604020202020204" pitchFamily="34" charset="0"/>
              <a:buChar char="•"/>
            </a:pPr>
            <a:endParaRPr lang="en-US" sz="2800" dirty="0"/>
          </a:p>
        </p:txBody>
      </p:sp>
      <p:sp>
        <p:nvSpPr>
          <p:cNvPr id="7" name="TextBox 6">
            <a:extLst>
              <a:ext uri="{FF2B5EF4-FFF2-40B4-BE49-F238E27FC236}">
                <a16:creationId xmlns:a16="http://schemas.microsoft.com/office/drawing/2014/main" id="{4EBEE65C-92F5-706B-A2B4-3139834419ED}"/>
              </a:ext>
            </a:extLst>
          </p:cNvPr>
          <p:cNvSpPr txBox="1"/>
          <p:nvPr/>
        </p:nvSpPr>
        <p:spPr>
          <a:xfrm>
            <a:off x="892569" y="3295116"/>
            <a:ext cx="5548847" cy="2431435"/>
          </a:xfrm>
          <a:prstGeom prst="rect">
            <a:avLst/>
          </a:prstGeom>
          <a:noFill/>
        </p:spPr>
        <p:txBody>
          <a:bodyPr wrap="square" rtlCol="0">
            <a:spAutoFit/>
          </a:bodyPr>
          <a:lstStyle/>
          <a:p>
            <a:pPr marL="285750" indent="-285750">
              <a:buFont typeface="Arial" panose="020B0604020202020204" pitchFamily="34" charset="0"/>
              <a:buChar char="•"/>
            </a:pPr>
            <a:r>
              <a:rPr lang="en-US" sz="2800" dirty="0"/>
              <a:t>BVA position</a:t>
            </a:r>
          </a:p>
          <a:p>
            <a:pPr marL="742950" lvl="1" indent="-285750">
              <a:buFont typeface="Arial" panose="020B0604020202020204" pitchFamily="34" charset="0"/>
              <a:buChar char="•"/>
            </a:pPr>
            <a:r>
              <a:rPr lang="en-US" sz="2400" dirty="0"/>
              <a:t>Symptoms of neuritis &amp; neuralgia are included in paralysis, and to grant separate SC for more than one constitutes pyramiding</a:t>
            </a:r>
          </a:p>
          <a:p>
            <a:pPr marL="742950" lvl="1" indent="-285750">
              <a:buFont typeface="Arial" panose="020B0604020202020204" pitchFamily="34" charset="0"/>
              <a:buChar char="•"/>
            </a:pPr>
            <a:r>
              <a:rPr lang="en-US" sz="2400" dirty="0"/>
              <a:t>No harm is done to veteran</a:t>
            </a:r>
          </a:p>
        </p:txBody>
      </p:sp>
      <p:sp>
        <p:nvSpPr>
          <p:cNvPr id="9" name="Title 1">
            <a:extLst>
              <a:ext uri="{FF2B5EF4-FFF2-40B4-BE49-F238E27FC236}">
                <a16:creationId xmlns:a16="http://schemas.microsoft.com/office/drawing/2014/main" id="{38911B74-4182-620E-7231-2C337E409A7C}"/>
              </a:ext>
            </a:extLst>
          </p:cNvPr>
          <p:cNvSpPr>
            <a:spLocks noGrp="1"/>
          </p:cNvSpPr>
          <p:nvPr>
            <p:ph type="title"/>
          </p:nvPr>
        </p:nvSpPr>
        <p:spPr>
          <a:xfrm>
            <a:off x="0" y="399632"/>
            <a:ext cx="7857226" cy="825320"/>
          </a:xfrm>
        </p:spPr>
        <p:txBody>
          <a:bodyPr/>
          <a:lstStyle/>
          <a:p>
            <a:r>
              <a:rPr lang="en-US" dirty="0" err="1"/>
              <a:t>Banschbach</a:t>
            </a:r>
            <a:r>
              <a:rPr lang="en-US" dirty="0"/>
              <a:t> v McDonough (CAVC)</a:t>
            </a:r>
          </a:p>
        </p:txBody>
      </p:sp>
    </p:spTree>
    <p:extLst>
      <p:ext uri="{BB962C8B-B14F-4D97-AF65-F5344CB8AC3E}">
        <p14:creationId xmlns:p14="http://schemas.microsoft.com/office/powerpoint/2010/main" val="1540380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p:txBody>
          <a:bodyPr/>
          <a:lstStyle/>
          <a:p>
            <a:r>
              <a:rPr lang="en-US" dirty="0"/>
              <a:t>CAVC remanded</a:t>
            </a:r>
          </a:p>
          <a:p>
            <a:pPr lvl="1"/>
            <a:r>
              <a:rPr lang="en-US" dirty="0"/>
              <a:t>Since 4.123 and 4.124 discuss different symptoms of neuritis and neuralgia, logic implies they are different</a:t>
            </a:r>
          </a:p>
          <a:p>
            <a:pPr lvl="1"/>
            <a:r>
              <a:rPr lang="en-US" dirty="0"/>
              <a:t>No specific prohibition of using more than one DC for a nerve</a:t>
            </a:r>
          </a:p>
          <a:p>
            <a:pPr lvl="1"/>
            <a:r>
              <a:rPr lang="en-US" dirty="0"/>
              <a:t>The organization of the Rating Schedules implies that all three conditions are available for use</a:t>
            </a:r>
          </a:p>
          <a:p>
            <a:pPr lvl="1"/>
            <a:r>
              <a:rPr lang="en-US" dirty="0"/>
              <a:t>There may be symptom overlap, but that has no bearing on whether a veteran meets diagnostic criteria for a condition</a:t>
            </a:r>
          </a:p>
          <a:p>
            <a:pPr lvl="1"/>
            <a:r>
              <a:rPr lang="en-US" dirty="0"/>
              <a:t>VA’s interpretation renders the second and third DC for nerves superfluous</a:t>
            </a:r>
          </a:p>
          <a:p>
            <a:r>
              <a:rPr lang="en-US" dirty="0"/>
              <a:t>BVA must re-adjudicate and include discussion of neuritis &amp; neuralgia</a:t>
            </a:r>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19</a:t>
            </a:fld>
            <a:endParaRPr lang="en-US" dirty="0"/>
          </a:p>
        </p:txBody>
      </p:sp>
      <p:sp>
        <p:nvSpPr>
          <p:cNvPr id="7" name="Title 1">
            <a:extLst>
              <a:ext uri="{FF2B5EF4-FFF2-40B4-BE49-F238E27FC236}">
                <a16:creationId xmlns:a16="http://schemas.microsoft.com/office/drawing/2014/main" id="{5C53BD9B-5118-D4A9-7B6E-41D62E35343D}"/>
              </a:ext>
            </a:extLst>
          </p:cNvPr>
          <p:cNvSpPr>
            <a:spLocks noGrp="1"/>
          </p:cNvSpPr>
          <p:nvPr>
            <p:ph type="title"/>
          </p:nvPr>
        </p:nvSpPr>
        <p:spPr>
          <a:xfrm>
            <a:off x="0" y="399632"/>
            <a:ext cx="7857226" cy="825320"/>
          </a:xfrm>
        </p:spPr>
        <p:txBody>
          <a:bodyPr/>
          <a:lstStyle/>
          <a:p>
            <a:r>
              <a:rPr lang="en-US" dirty="0" err="1"/>
              <a:t>Banschbach</a:t>
            </a:r>
            <a:r>
              <a:rPr lang="en-US" dirty="0"/>
              <a:t> v McDonough (CAVC)</a:t>
            </a:r>
          </a:p>
        </p:txBody>
      </p:sp>
    </p:spTree>
    <p:extLst>
      <p:ext uri="{BB962C8B-B14F-4D97-AF65-F5344CB8AC3E}">
        <p14:creationId xmlns:p14="http://schemas.microsoft.com/office/powerpoint/2010/main" val="212767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312170"/>
            <a:ext cx="4653738" cy="930121"/>
          </a:xfrm>
        </p:spPr>
        <p:txBody>
          <a:bodyPr vert="horz" lIns="91440" tIns="45720" rIns="91440" bIns="45720" rtlCol="0" anchor="ctr">
            <a:normAutofit/>
          </a:bodyPr>
          <a:lstStyle/>
          <a:p>
            <a:r>
              <a:rPr lang="en-US" dirty="0">
                <a:latin typeface="+mj-lt"/>
                <a:cs typeface="+mj-cs"/>
              </a:rPr>
              <a:t>Introduction</a:t>
            </a:r>
          </a:p>
        </p:txBody>
      </p:sp>
      <p:sp>
        <p:nvSpPr>
          <p:cNvPr id="2" name="Content Placeholder 1"/>
          <p:cNvSpPr>
            <a:spLocks noGrp="1"/>
          </p:cNvSpPr>
          <p:nvPr>
            <p:ph idx="1"/>
          </p:nvPr>
        </p:nvSpPr>
        <p:spPr>
          <a:xfrm>
            <a:off x="1152144" y="1588180"/>
            <a:ext cx="5641729" cy="4558619"/>
          </a:xfrm>
        </p:spPr>
        <p:txBody>
          <a:bodyPr vert="horz" lIns="91440" tIns="45720" rIns="91440" bIns="45720" rtlCol="0">
            <a:normAutofit/>
          </a:bodyPr>
          <a:lstStyle/>
          <a:p>
            <a:r>
              <a:rPr lang="en-US" sz="2400" dirty="0">
                <a:latin typeface="+mn-lt"/>
                <a:cs typeface="+mn-cs"/>
              </a:rPr>
              <a:t>Crystal M. Trulove</a:t>
            </a:r>
          </a:p>
          <a:p>
            <a:pPr lvl="1"/>
            <a:r>
              <a:rPr lang="en-US" sz="2400" dirty="0">
                <a:latin typeface="+mn-lt"/>
                <a:cs typeface="+mn-cs"/>
              </a:rPr>
              <a:t>crystal.trulove@gmail.com</a:t>
            </a:r>
          </a:p>
          <a:p>
            <a:r>
              <a:rPr lang="en-US" sz="2400" dirty="0">
                <a:latin typeface="+mn-lt"/>
                <a:cs typeface="+mn-cs"/>
              </a:rPr>
              <a:t>Air Force</a:t>
            </a:r>
          </a:p>
          <a:p>
            <a:pPr lvl="1"/>
            <a:r>
              <a:rPr lang="en-US" sz="2000" dirty="0">
                <a:latin typeface="+mn-lt"/>
                <a:cs typeface="+mn-cs"/>
              </a:rPr>
              <a:t>Weather Specialist</a:t>
            </a:r>
          </a:p>
          <a:p>
            <a:r>
              <a:rPr lang="en-US" sz="2400" dirty="0">
                <a:latin typeface="+mn-lt"/>
                <a:cs typeface="+mn-cs"/>
              </a:rPr>
              <a:t>NOAA/National Weather Service</a:t>
            </a:r>
          </a:p>
          <a:p>
            <a:pPr lvl="1"/>
            <a:r>
              <a:rPr lang="en-US" sz="2000" dirty="0">
                <a:latin typeface="+mn-lt"/>
                <a:cs typeface="+mn-cs"/>
              </a:rPr>
              <a:t>Weather Forecaster</a:t>
            </a:r>
          </a:p>
          <a:p>
            <a:r>
              <a:rPr lang="en-US" sz="2400" dirty="0">
                <a:latin typeface="+mn-lt"/>
                <a:cs typeface="+mn-cs"/>
              </a:rPr>
              <a:t>Brandeis University</a:t>
            </a:r>
          </a:p>
          <a:p>
            <a:r>
              <a:rPr lang="en-US" sz="2400" dirty="0">
                <a:latin typeface="+mn-lt"/>
                <a:cs typeface="+mn-cs"/>
              </a:rPr>
              <a:t>Department of Veterans Affairs</a:t>
            </a:r>
          </a:p>
          <a:p>
            <a:pPr lvl="1"/>
            <a:r>
              <a:rPr lang="en-US" sz="2000" dirty="0">
                <a:latin typeface="+mn-lt"/>
                <a:cs typeface="+mn-cs"/>
              </a:rPr>
              <a:t>RVSR</a:t>
            </a:r>
            <a:r>
              <a:rPr lang="en-US" sz="2000" dirty="0"/>
              <a:t> (Rating Veteran Service Representative)</a:t>
            </a:r>
          </a:p>
          <a:p>
            <a:pPr lvl="1"/>
            <a:r>
              <a:rPr lang="en-US" sz="2000" dirty="0">
                <a:latin typeface="+mn-lt"/>
                <a:cs typeface="+mn-cs"/>
              </a:rPr>
              <a:t>DRO (Decision Review Officer) </a:t>
            </a:r>
          </a:p>
          <a:p>
            <a:r>
              <a:rPr lang="en-US" sz="2400" dirty="0">
                <a:latin typeface="+mn-lt"/>
                <a:cs typeface="+mn-cs"/>
              </a:rPr>
              <a:t>Veterans of Foreign Wars</a:t>
            </a: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defRPr/>
            </a:pPr>
            <a:fld id="{E2FB73DA-5FDE-45B5-BAA4-C61223CC44F6}" type="slidenum">
              <a:rPr lang="en-US">
                <a:solidFill>
                  <a:prstClr val="black">
                    <a:tint val="75000"/>
                  </a:prstClr>
                </a:solidFill>
                <a:latin typeface="Calibri" panose="020F0502020204030204"/>
              </a:rPr>
              <a:pPr>
                <a:spcAft>
                  <a:spcPts val="600"/>
                </a:spcAft>
                <a:defRPr/>
              </a:pPr>
              <a:t>2</a:t>
            </a:fld>
            <a:endParaRPr lang="en-US">
              <a:solidFill>
                <a:prstClr val="black">
                  <a:tint val="75000"/>
                </a:prstClr>
              </a:solidFill>
              <a:latin typeface="Calibri" panose="020F0502020204030204"/>
            </a:endParaRPr>
          </a:p>
        </p:txBody>
      </p:sp>
      <p:pic>
        <p:nvPicPr>
          <p:cNvPr id="6" name="Picture 5" descr="A close up of a logo&#10;&#10;Description automatically generated">
            <a:extLst>
              <a:ext uri="{FF2B5EF4-FFF2-40B4-BE49-F238E27FC236}">
                <a16:creationId xmlns:a16="http://schemas.microsoft.com/office/drawing/2014/main" id="{31A304EB-0E9E-4231-93AC-7E9D3CA28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3350" y="1948070"/>
            <a:ext cx="1513099" cy="1271003"/>
          </a:xfrm>
          <a:prstGeom prst="rect">
            <a:avLst/>
          </a:prstGeom>
        </p:spPr>
      </p:pic>
      <p:pic>
        <p:nvPicPr>
          <p:cNvPr id="8" name="Picture 7">
            <a:extLst>
              <a:ext uri="{FF2B5EF4-FFF2-40B4-BE49-F238E27FC236}">
                <a16:creationId xmlns:a16="http://schemas.microsoft.com/office/drawing/2014/main" id="{0540EFB7-5754-4578-875E-4C201D6F10F9}"/>
              </a:ext>
            </a:extLst>
          </p:cNvPr>
          <p:cNvPicPr>
            <a:picLocks noChangeAspect="1"/>
          </p:cNvPicPr>
          <p:nvPr/>
        </p:nvPicPr>
        <p:blipFill>
          <a:blip r:embed="rId4" cstate="print">
            <a:extLst>
              <a:ext uri="{28A0092B-C50C-407E-A947-70E740481C1C}">
                <a14:useLocalDpi xmlns:a14="http://schemas.microsoft.com/office/drawing/2010/main" val="0"/>
              </a:ext>
            </a:extLst>
          </a:blip>
          <a:stretch/>
        </p:blipFill>
        <p:spPr>
          <a:xfrm>
            <a:off x="7912376" y="3913788"/>
            <a:ext cx="1271004" cy="1271004"/>
          </a:xfrm>
          <a:prstGeom prst="rect">
            <a:avLst/>
          </a:prstGeom>
        </p:spPr>
      </p:pic>
    </p:spTree>
    <p:extLst>
      <p:ext uri="{BB962C8B-B14F-4D97-AF65-F5344CB8AC3E}">
        <p14:creationId xmlns:p14="http://schemas.microsoft.com/office/powerpoint/2010/main" val="38386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BCF1B-CD66-90BF-0B3F-2F6C938330E4}"/>
              </a:ext>
            </a:extLst>
          </p:cNvPr>
          <p:cNvSpPr>
            <a:spLocks noGrp="1"/>
          </p:cNvSpPr>
          <p:nvPr>
            <p:ph idx="1"/>
          </p:nvPr>
        </p:nvSpPr>
        <p:spPr>
          <a:xfrm>
            <a:off x="2050551" y="2019914"/>
            <a:ext cx="2074499" cy="3593868"/>
          </a:xfrm>
        </p:spPr>
        <p:txBody>
          <a:bodyPr>
            <a:normAutofit/>
          </a:bodyPr>
          <a:lstStyle/>
          <a:p>
            <a:pPr marL="0" indent="0">
              <a:buNone/>
            </a:pPr>
            <a:r>
              <a:rPr lang="en-US" sz="3600" dirty="0"/>
              <a:t>A bunch of bucks in a pyramid</a:t>
            </a:r>
          </a:p>
        </p:txBody>
      </p:sp>
      <p:sp>
        <p:nvSpPr>
          <p:cNvPr id="4" name="Slide Number Placeholder 3">
            <a:extLst>
              <a:ext uri="{FF2B5EF4-FFF2-40B4-BE49-F238E27FC236}">
                <a16:creationId xmlns:a16="http://schemas.microsoft.com/office/drawing/2014/main" id="{56EFB182-29FC-1CE6-B0E6-8E113714DE48}"/>
              </a:ext>
            </a:extLst>
          </p:cNvPr>
          <p:cNvSpPr>
            <a:spLocks noGrp="1"/>
          </p:cNvSpPr>
          <p:nvPr>
            <p:ph type="sldNum" sz="quarter" idx="12"/>
          </p:nvPr>
        </p:nvSpPr>
        <p:spPr/>
        <p:txBody>
          <a:bodyPr/>
          <a:lstStyle/>
          <a:p>
            <a:fld id="{E2FB73DA-5FDE-45B5-BAA4-C61223CC44F6}" type="slidenum">
              <a:rPr lang="en-US" smtClean="0"/>
              <a:pPr/>
              <a:t>20</a:t>
            </a:fld>
            <a:endParaRPr lang="en-US" dirty="0"/>
          </a:p>
        </p:txBody>
      </p:sp>
      <p:pic>
        <p:nvPicPr>
          <p:cNvPr id="6" name="Picture 5" descr="A group of deer in a pyramid&#10;&#10;Description automatically generated">
            <a:extLst>
              <a:ext uri="{FF2B5EF4-FFF2-40B4-BE49-F238E27FC236}">
                <a16:creationId xmlns:a16="http://schemas.microsoft.com/office/drawing/2014/main" id="{2799355A-983F-75FD-93B3-7D2D1877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1155" y="1417833"/>
            <a:ext cx="4811819" cy="4798031"/>
          </a:xfrm>
          <a:prstGeom prst="rect">
            <a:avLst/>
          </a:prstGeom>
        </p:spPr>
      </p:pic>
      <p:sp>
        <p:nvSpPr>
          <p:cNvPr id="8" name="Title 1">
            <a:extLst>
              <a:ext uri="{FF2B5EF4-FFF2-40B4-BE49-F238E27FC236}">
                <a16:creationId xmlns:a16="http://schemas.microsoft.com/office/drawing/2014/main" id="{C1455214-BC5F-3760-5372-036DA61FE01D}"/>
              </a:ext>
            </a:extLst>
          </p:cNvPr>
          <p:cNvSpPr>
            <a:spLocks noGrp="1"/>
          </p:cNvSpPr>
          <p:nvPr>
            <p:ph type="title"/>
          </p:nvPr>
        </p:nvSpPr>
        <p:spPr>
          <a:xfrm>
            <a:off x="0" y="399632"/>
            <a:ext cx="7857226" cy="825320"/>
          </a:xfrm>
        </p:spPr>
        <p:txBody>
          <a:bodyPr/>
          <a:lstStyle/>
          <a:p>
            <a:r>
              <a:rPr lang="en-US" dirty="0" err="1"/>
              <a:t>Banschbach</a:t>
            </a:r>
            <a:r>
              <a:rPr lang="en-US" dirty="0"/>
              <a:t> v McDonough (CAVC)</a:t>
            </a:r>
          </a:p>
        </p:txBody>
      </p:sp>
    </p:spTree>
    <p:extLst>
      <p:ext uri="{BB962C8B-B14F-4D97-AF65-F5344CB8AC3E}">
        <p14:creationId xmlns:p14="http://schemas.microsoft.com/office/powerpoint/2010/main" val="1581908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3"/>
            <a:ext cx="6934200" cy="868452"/>
          </a:xfrm>
        </p:spPr>
        <p:txBody>
          <a:bodyPr/>
          <a:lstStyle/>
          <a:p>
            <a:r>
              <a:rPr lang="en-US" dirty="0" err="1"/>
              <a:t>Frantzis</a:t>
            </a:r>
            <a:r>
              <a:rPr lang="en-US" dirty="0"/>
              <a:t>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The Board member who conducts a hearing is not statutorily required to make the final determination.</a:t>
            </a:r>
          </a:p>
          <a:p>
            <a:r>
              <a:rPr lang="en-US" dirty="0"/>
              <a:t>June 4, 2024</a:t>
            </a:r>
          </a:p>
          <a:p>
            <a:r>
              <a:rPr lang="en-US" dirty="0"/>
              <a:t>Question was: Though language was removed from 38 USC 7107(c) requiring judge who held hearing to make decision, does the language of 38 USC 7102 still hold VA to this requirement?</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21</a:t>
            </a:fld>
            <a:endParaRPr lang="en-US" dirty="0"/>
          </a:p>
        </p:txBody>
      </p:sp>
    </p:spTree>
    <p:extLst>
      <p:ext uri="{BB962C8B-B14F-4D97-AF65-F5344CB8AC3E}">
        <p14:creationId xmlns:p14="http://schemas.microsoft.com/office/powerpoint/2010/main" val="2313922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lnSpcReduction="10000"/>
          </a:bodyPr>
          <a:lstStyle/>
          <a:p>
            <a:r>
              <a:rPr lang="en-US" dirty="0"/>
              <a:t>Veteran was granted SC for headaches non-compensable. </a:t>
            </a:r>
          </a:p>
          <a:p>
            <a:pPr lvl="1"/>
            <a:r>
              <a:rPr lang="en-US" dirty="0"/>
              <a:t>Veteran appealed.</a:t>
            </a:r>
          </a:p>
          <a:p>
            <a:r>
              <a:rPr lang="en-US" dirty="0"/>
              <a:t>AMA was enacted, and veteran elected to have his appeal considered under AMA.</a:t>
            </a:r>
          </a:p>
          <a:p>
            <a:pPr lvl="1"/>
            <a:r>
              <a:rPr lang="en-US" dirty="0"/>
              <a:t>Changes under AMA included removal of wording in 7107(c) that required same judge who held hearing to make subsequent decision.</a:t>
            </a:r>
          </a:p>
          <a:p>
            <a:r>
              <a:rPr lang="en-US" dirty="0"/>
              <a:t>Veteran testified before one BVA judge and decision was made by a different judge.</a:t>
            </a:r>
          </a:p>
          <a:p>
            <a:pPr lvl="1"/>
            <a:r>
              <a:rPr lang="en-US" dirty="0"/>
              <a:t>Veteran contends that since 38 USC 7102 did not change with AMA, then the decision should have been made by the first judge.</a:t>
            </a:r>
          </a:p>
          <a:p>
            <a:r>
              <a:rPr lang="en-US" dirty="0"/>
              <a:t>CAVC upheld decision because of language removal.</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22</a:t>
            </a:fld>
            <a:endParaRPr lang="en-US" dirty="0"/>
          </a:p>
        </p:txBody>
      </p:sp>
      <p:sp>
        <p:nvSpPr>
          <p:cNvPr id="7" name="Title 1">
            <a:extLst>
              <a:ext uri="{FF2B5EF4-FFF2-40B4-BE49-F238E27FC236}">
                <a16:creationId xmlns:a16="http://schemas.microsoft.com/office/drawing/2014/main" id="{031D79AA-63C1-B01F-DE80-87AF1DB0C488}"/>
              </a:ext>
            </a:extLst>
          </p:cNvPr>
          <p:cNvSpPr>
            <a:spLocks noGrp="1"/>
          </p:cNvSpPr>
          <p:nvPr>
            <p:ph type="title"/>
          </p:nvPr>
        </p:nvSpPr>
        <p:spPr>
          <a:xfrm>
            <a:off x="0" y="347873"/>
            <a:ext cx="6934200" cy="868452"/>
          </a:xfrm>
        </p:spPr>
        <p:txBody>
          <a:bodyPr/>
          <a:lstStyle/>
          <a:p>
            <a:r>
              <a:rPr lang="en-US" dirty="0" err="1"/>
              <a:t>Frantzis</a:t>
            </a:r>
            <a:r>
              <a:rPr lang="en-US" dirty="0"/>
              <a:t> v McDonough (CAFC)</a:t>
            </a:r>
          </a:p>
        </p:txBody>
      </p:sp>
    </p:spTree>
    <p:extLst>
      <p:ext uri="{BB962C8B-B14F-4D97-AF65-F5344CB8AC3E}">
        <p14:creationId xmlns:p14="http://schemas.microsoft.com/office/powerpoint/2010/main" val="2783284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CAFC agreed with lower courts, relying on removal of language</a:t>
            </a:r>
          </a:p>
          <a:p>
            <a:r>
              <a:rPr lang="en-US" dirty="0"/>
              <a:t>They disagreed with veteran that 7102 still holds VA to previous rules</a:t>
            </a:r>
          </a:p>
          <a:p>
            <a:pPr lvl="1"/>
            <a:r>
              <a:rPr lang="en-US" dirty="0"/>
              <a:t>If so, then the new wording in 7107 is meaningless</a:t>
            </a:r>
          </a:p>
          <a:p>
            <a:r>
              <a:rPr lang="en-US" dirty="0"/>
              <a:t>They said veteran forfeited his “fair process doctrine” complaint</a:t>
            </a:r>
          </a:p>
          <a:p>
            <a:pPr lvl="1"/>
            <a:r>
              <a:rPr lang="en-US" dirty="0"/>
              <a:t>CAFC said veteran did not provide any argument or evidence</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23</a:t>
            </a:fld>
            <a:endParaRPr lang="en-US" dirty="0"/>
          </a:p>
        </p:txBody>
      </p:sp>
      <p:sp>
        <p:nvSpPr>
          <p:cNvPr id="7" name="Title 1">
            <a:extLst>
              <a:ext uri="{FF2B5EF4-FFF2-40B4-BE49-F238E27FC236}">
                <a16:creationId xmlns:a16="http://schemas.microsoft.com/office/drawing/2014/main" id="{8DE06D8D-8503-9FA0-2344-32F42154E06E}"/>
              </a:ext>
            </a:extLst>
          </p:cNvPr>
          <p:cNvSpPr>
            <a:spLocks noGrp="1"/>
          </p:cNvSpPr>
          <p:nvPr>
            <p:ph type="title"/>
          </p:nvPr>
        </p:nvSpPr>
        <p:spPr>
          <a:xfrm>
            <a:off x="0" y="347873"/>
            <a:ext cx="6934200" cy="868452"/>
          </a:xfrm>
        </p:spPr>
        <p:txBody>
          <a:bodyPr/>
          <a:lstStyle/>
          <a:p>
            <a:r>
              <a:rPr lang="en-US" dirty="0" err="1"/>
              <a:t>Frantzis</a:t>
            </a:r>
            <a:r>
              <a:rPr lang="en-US" dirty="0"/>
              <a:t> v McDonough (CAFC)</a:t>
            </a:r>
          </a:p>
        </p:txBody>
      </p:sp>
    </p:spTree>
    <p:extLst>
      <p:ext uri="{BB962C8B-B14F-4D97-AF65-F5344CB8AC3E}">
        <p14:creationId xmlns:p14="http://schemas.microsoft.com/office/powerpoint/2010/main" val="3325503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24</a:t>
            </a:fld>
            <a:endParaRPr lang="en-US" dirty="0"/>
          </a:p>
        </p:txBody>
      </p:sp>
      <p:pic>
        <p:nvPicPr>
          <p:cNvPr id="6" name="Picture 5">
            <a:extLst>
              <a:ext uri="{FF2B5EF4-FFF2-40B4-BE49-F238E27FC236}">
                <a16:creationId xmlns:a16="http://schemas.microsoft.com/office/drawing/2014/main" id="{5DED44AE-187E-B376-8497-15BAC67AF63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7118" y="3062160"/>
            <a:ext cx="9953066" cy="3021311"/>
          </a:xfrm>
          <a:prstGeom prst="rect">
            <a:avLst/>
          </a:prstGeom>
        </p:spPr>
      </p:pic>
      <p:sp>
        <p:nvSpPr>
          <p:cNvPr id="7" name="TextBox 6">
            <a:extLst>
              <a:ext uri="{FF2B5EF4-FFF2-40B4-BE49-F238E27FC236}">
                <a16:creationId xmlns:a16="http://schemas.microsoft.com/office/drawing/2014/main" id="{DA69F48D-8CDA-ABE0-65FB-8E9DD24AFA09}"/>
              </a:ext>
            </a:extLst>
          </p:cNvPr>
          <p:cNvSpPr txBox="1"/>
          <p:nvPr/>
        </p:nvSpPr>
        <p:spPr>
          <a:xfrm>
            <a:off x="1287118" y="1838379"/>
            <a:ext cx="9710530" cy="1200329"/>
          </a:xfrm>
          <a:prstGeom prst="rect">
            <a:avLst/>
          </a:prstGeom>
          <a:noFill/>
        </p:spPr>
        <p:txBody>
          <a:bodyPr wrap="square" rtlCol="0">
            <a:spAutoFit/>
          </a:bodyPr>
          <a:lstStyle/>
          <a:p>
            <a:r>
              <a:rPr lang="en-US" sz="3600" dirty="0"/>
              <a:t>Pope Francis can make a final decision, but his bishops often do the evidence gathering.</a:t>
            </a:r>
          </a:p>
        </p:txBody>
      </p:sp>
      <p:sp>
        <p:nvSpPr>
          <p:cNvPr id="8" name="Title 1">
            <a:extLst>
              <a:ext uri="{FF2B5EF4-FFF2-40B4-BE49-F238E27FC236}">
                <a16:creationId xmlns:a16="http://schemas.microsoft.com/office/drawing/2014/main" id="{9BACD964-CB03-5346-1B2D-47F7D7AE7970}"/>
              </a:ext>
            </a:extLst>
          </p:cNvPr>
          <p:cNvSpPr>
            <a:spLocks noGrp="1"/>
          </p:cNvSpPr>
          <p:nvPr>
            <p:ph type="title"/>
          </p:nvPr>
        </p:nvSpPr>
        <p:spPr>
          <a:xfrm>
            <a:off x="0" y="347873"/>
            <a:ext cx="6934200" cy="868452"/>
          </a:xfrm>
        </p:spPr>
        <p:txBody>
          <a:bodyPr/>
          <a:lstStyle/>
          <a:p>
            <a:r>
              <a:rPr lang="en-US" dirty="0" err="1"/>
              <a:t>Frantzis</a:t>
            </a:r>
            <a:r>
              <a:rPr lang="en-US" dirty="0"/>
              <a:t> v McDonough (CAFC)</a:t>
            </a:r>
          </a:p>
        </p:txBody>
      </p:sp>
    </p:spTree>
    <p:extLst>
      <p:ext uri="{BB962C8B-B14F-4D97-AF65-F5344CB8AC3E}">
        <p14:creationId xmlns:p14="http://schemas.microsoft.com/office/powerpoint/2010/main" val="143303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3"/>
            <a:ext cx="6295845" cy="868452"/>
          </a:xfrm>
        </p:spPr>
        <p:txBody>
          <a:bodyPr/>
          <a:lstStyle/>
          <a:p>
            <a:r>
              <a:rPr lang="en-US" dirty="0"/>
              <a:t>Barry v McDonough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38 CFR 3.350(f)(3) does not limit how many SMC increases can be provided; instead, it is a mandatory entitlement that can apply multiple times, subject to a statutory cap.</a:t>
            </a:r>
          </a:p>
          <a:p>
            <a:r>
              <a:rPr lang="en-US" dirty="0"/>
              <a:t>May 16, 2024</a:t>
            </a:r>
          </a:p>
          <a:p>
            <a:r>
              <a:rPr lang="en-US" dirty="0"/>
              <a:t>Question was: Is VA bound legally to limit an SMC increase based on additional 50% or 100% evaluations to one or the other, or can subsequent additional evaluations be considered?</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25</a:t>
            </a:fld>
            <a:endParaRPr lang="en-US" dirty="0"/>
          </a:p>
        </p:txBody>
      </p:sp>
    </p:spTree>
    <p:extLst>
      <p:ext uri="{BB962C8B-B14F-4D97-AF65-F5344CB8AC3E}">
        <p14:creationId xmlns:p14="http://schemas.microsoft.com/office/powerpoint/2010/main" val="164957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pPr marL="0" indent="0">
              <a:buNone/>
            </a:pPr>
            <a:r>
              <a:rPr lang="en-US" dirty="0"/>
              <a:t>Special Monthly Compensation (SMC) Review</a:t>
            </a:r>
          </a:p>
          <a:p>
            <a:r>
              <a:rPr lang="en-US" dirty="0"/>
              <a:t>CFR mirrors USC</a:t>
            </a:r>
          </a:p>
          <a:p>
            <a:pPr lvl="1"/>
            <a:r>
              <a:rPr lang="en-US" dirty="0"/>
              <a:t>In this case, 38 CFR 3.350 reflects 38 USC 1114(p)</a:t>
            </a:r>
          </a:p>
          <a:p>
            <a:r>
              <a:rPr lang="en-US" dirty="0"/>
              <a:t>USC 1114, sections (a)-(j) discuss evaluations of 10%-100%</a:t>
            </a:r>
          </a:p>
          <a:p>
            <a:pPr lvl="1"/>
            <a:r>
              <a:rPr lang="en-US" dirty="0"/>
              <a:t>(k) is separate from 10-100%, so it’s called SMC</a:t>
            </a:r>
          </a:p>
          <a:p>
            <a:pPr lvl="1"/>
            <a:r>
              <a:rPr lang="en-US" dirty="0"/>
              <a:t>(l)-(o) are levels above (k), with (o) being the highest</a:t>
            </a:r>
          </a:p>
          <a:p>
            <a:pPr lvl="1"/>
            <a:r>
              <a:rPr lang="en-US" dirty="0"/>
              <a:t>USC 1114(p) is a discussion of how to qualify for those SMC levels</a:t>
            </a:r>
          </a:p>
          <a:p>
            <a:pPr lvl="1"/>
            <a:r>
              <a:rPr lang="en-US" dirty="0"/>
              <a:t>(q) was repealed, and (r) levels 1 and 2 describe benefits for when a veteran is at (o) level but requires Aid &amp; Attendance (1), or Aid &amp; Attendance with an additional level of care (2)</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26</a:t>
            </a:fld>
            <a:endParaRPr lang="en-US" dirty="0"/>
          </a:p>
        </p:txBody>
      </p:sp>
      <p:sp>
        <p:nvSpPr>
          <p:cNvPr id="7" name="Title 1">
            <a:extLst>
              <a:ext uri="{FF2B5EF4-FFF2-40B4-BE49-F238E27FC236}">
                <a16:creationId xmlns:a16="http://schemas.microsoft.com/office/drawing/2014/main" id="{97DCDD68-C725-40A2-A104-B04909FF7967}"/>
              </a:ext>
            </a:extLst>
          </p:cNvPr>
          <p:cNvSpPr>
            <a:spLocks noGrp="1"/>
          </p:cNvSpPr>
          <p:nvPr>
            <p:ph type="title"/>
          </p:nvPr>
        </p:nvSpPr>
        <p:spPr>
          <a:xfrm>
            <a:off x="0" y="347873"/>
            <a:ext cx="6295845" cy="868452"/>
          </a:xfrm>
        </p:spPr>
        <p:txBody>
          <a:bodyPr/>
          <a:lstStyle/>
          <a:p>
            <a:r>
              <a:rPr lang="en-US" dirty="0"/>
              <a:t>Barry v McDonough (CAFC)</a:t>
            </a:r>
          </a:p>
        </p:txBody>
      </p:sp>
    </p:spTree>
    <p:extLst>
      <p:ext uri="{BB962C8B-B14F-4D97-AF65-F5344CB8AC3E}">
        <p14:creationId xmlns:p14="http://schemas.microsoft.com/office/powerpoint/2010/main" val="249393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38 CFR 3.350(f) discusses “next higher” rating above (k)</a:t>
            </a:r>
          </a:p>
          <a:p>
            <a:pPr lvl="1"/>
            <a:r>
              <a:rPr lang="en-US" dirty="0"/>
              <a:t>A greater benefit is allowed when severity of veteran’s condition warrants</a:t>
            </a:r>
          </a:p>
          <a:p>
            <a:pPr lvl="1"/>
            <a:r>
              <a:rPr lang="en-US" dirty="0"/>
              <a:t>Loss of extremities, loss of vision, etc.</a:t>
            </a:r>
          </a:p>
          <a:p>
            <a:pPr lvl="1"/>
            <a:r>
              <a:rPr lang="en-US" dirty="0"/>
              <a:t>Use Table II to determine the next higher rating</a:t>
            </a:r>
          </a:p>
          <a:p>
            <a:r>
              <a:rPr lang="en-US" dirty="0"/>
              <a:t>When veteran has additional serious medical conditions that are unrelated, use 38 CFR 3.350(f)(3) &amp; (4) </a:t>
            </a:r>
          </a:p>
          <a:p>
            <a:pPr lvl="1"/>
            <a:r>
              <a:rPr lang="en-US" dirty="0"/>
              <a:t>If unrelated evaluation is 50% or higher, increase by half-step</a:t>
            </a:r>
          </a:p>
          <a:p>
            <a:pPr lvl="2"/>
            <a:r>
              <a:rPr lang="en-US" dirty="0"/>
              <a:t>Example: If Table II says level is L, then 50% takes it to L</a:t>
            </a:r>
            <a:r>
              <a:rPr lang="en-US" sz="1800" dirty="0">
                <a:effectLst/>
                <a:latin typeface="Gadugi" panose="020B0502040204020203" pitchFamily="34" charset="0"/>
                <a:ea typeface="Aptos" panose="020B0004020202020204" pitchFamily="34" charset="0"/>
                <a:cs typeface="Times New Roman" panose="02020603050405020304" pitchFamily="18" charset="0"/>
              </a:rPr>
              <a:t>½</a:t>
            </a:r>
            <a:endParaRPr lang="en-US" dirty="0"/>
          </a:p>
          <a:p>
            <a:pPr lvl="1"/>
            <a:r>
              <a:rPr lang="en-US" dirty="0"/>
              <a:t>If unrelated evaluation is 100%, increase by a step</a:t>
            </a:r>
          </a:p>
          <a:p>
            <a:pPr lvl="2"/>
            <a:r>
              <a:rPr lang="en-US" dirty="0"/>
              <a:t>Example: If Table II says level is L, then 100% takes it to M</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27</a:t>
            </a:fld>
            <a:endParaRPr lang="en-US" dirty="0"/>
          </a:p>
        </p:txBody>
      </p:sp>
      <p:sp>
        <p:nvSpPr>
          <p:cNvPr id="7" name="Title 1">
            <a:extLst>
              <a:ext uri="{FF2B5EF4-FFF2-40B4-BE49-F238E27FC236}">
                <a16:creationId xmlns:a16="http://schemas.microsoft.com/office/drawing/2014/main" id="{0E26F6E5-A539-EF17-6F06-F7AE156EDD86}"/>
              </a:ext>
            </a:extLst>
          </p:cNvPr>
          <p:cNvSpPr>
            <a:spLocks noGrp="1"/>
          </p:cNvSpPr>
          <p:nvPr>
            <p:ph type="title"/>
          </p:nvPr>
        </p:nvSpPr>
        <p:spPr>
          <a:xfrm>
            <a:off x="0" y="347873"/>
            <a:ext cx="6295845" cy="868452"/>
          </a:xfrm>
        </p:spPr>
        <p:txBody>
          <a:bodyPr/>
          <a:lstStyle/>
          <a:p>
            <a:r>
              <a:rPr lang="en-US" dirty="0"/>
              <a:t>Barry v McDonough (CAFC)</a:t>
            </a:r>
          </a:p>
        </p:txBody>
      </p:sp>
    </p:spTree>
    <p:extLst>
      <p:ext uri="{BB962C8B-B14F-4D97-AF65-F5344CB8AC3E}">
        <p14:creationId xmlns:p14="http://schemas.microsoft.com/office/powerpoint/2010/main" val="1395847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636781"/>
            <a:ext cx="10515600" cy="1851604"/>
          </a:xfrm>
        </p:spPr>
        <p:txBody>
          <a:bodyPr/>
          <a:lstStyle/>
          <a:p>
            <a:r>
              <a:rPr lang="en-US" dirty="0"/>
              <a:t>Veteran served 69-71 and earned Purple Heart. Injuries resulted in hospitalization for 13 months followed by disability retirement.</a:t>
            </a:r>
          </a:p>
          <a:p>
            <a:r>
              <a:rPr lang="en-US" dirty="0"/>
              <a:t>VA awarded veteran 100% with SMC level M using Table II; plus an additional bump for a separate 50% to M½ </a:t>
            </a:r>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28</a:t>
            </a:fld>
            <a:endParaRPr lang="en-US" dirty="0"/>
          </a:p>
        </p:txBody>
      </p:sp>
      <p:pic>
        <p:nvPicPr>
          <p:cNvPr id="6" name="Picture 5">
            <a:extLst>
              <a:ext uri="{FF2B5EF4-FFF2-40B4-BE49-F238E27FC236}">
                <a16:creationId xmlns:a16="http://schemas.microsoft.com/office/drawing/2014/main" id="{64476A6D-D073-5E5D-FC87-E67DF968AED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78395" y="3488385"/>
            <a:ext cx="9651425" cy="2930223"/>
          </a:xfrm>
          <a:prstGeom prst="rect">
            <a:avLst/>
          </a:prstGeom>
        </p:spPr>
      </p:pic>
      <p:sp>
        <p:nvSpPr>
          <p:cNvPr id="8" name="Title 1">
            <a:extLst>
              <a:ext uri="{FF2B5EF4-FFF2-40B4-BE49-F238E27FC236}">
                <a16:creationId xmlns:a16="http://schemas.microsoft.com/office/drawing/2014/main" id="{FBF5480C-038E-6F71-CDFA-14EF6F5CCA3B}"/>
              </a:ext>
            </a:extLst>
          </p:cNvPr>
          <p:cNvSpPr>
            <a:spLocks noGrp="1"/>
          </p:cNvSpPr>
          <p:nvPr>
            <p:ph type="title"/>
          </p:nvPr>
        </p:nvSpPr>
        <p:spPr>
          <a:xfrm>
            <a:off x="0" y="347873"/>
            <a:ext cx="6295845" cy="868452"/>
          </a:xfrm>
        </p:spPr>
        <p:txBody>
          <a:bodyPr/>
          <a:lstStyle/>
          <a:p>
            <a:r>
              <a:rPr lang="en-US" dirty="0"/>
              <a:t>Barry v McDonough (CAFC)</a:t>
            </a:r>
          </a:p>
        </p:txBody>
      </p:sp>
    </p:spTree>
    <p:extLst>
      <p:ext uri="{BB962C8B-B14F-4D97-AF65-F5344CB8AC3E}">
        <p14:creationId xmlns:p14="http://schemas.microsoft.com/office/powerpoint/2010/main" val="504625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In addition to his first 100% disability evaluation, veteran has THREE additional 50%+ evals, and no more 100%s</a:t>
            </a:r>
          </a:p>
          <a:p>
            <a:pPr lvl="1"/>
            <a:r>
              <a:rPr lang="en-US" dirty="0"/>
              <a:t>Veteran contends law should allow him to use all 3</a:t>
            </a:r>
          </a:p>
          <a:p>
            <a:r>
              <a:rPr lang="en-US" dirty="0"/>
              <a:t>VA granted only one bump for one 50%</a:t>
            </a:r>
          </a:p>
          <a:p>
            <a:r>
              <a:rPr lang="en-US" dirty="0"/>
              <a:t>Veteran appealed</a:t>
            </a:r>
          </a:p>
          <a:p>
            <a:r>
              <a:rPr lang="en-US" dirty="0"/>
              <a:t>BVA &amp; CAVC upheld decision</a:t>
            </a:r>
          </a:p>
          <a:p>
            <a:pPr lvl="1"/>
            <a:r>
              <a:rPr lang="en-US" dirty="0"/>
              <a:t>Argued that language only allows for either or</a:t>
            </a:r>
          </a:p>
          <a:p>
            <a:pPr lvl="1"/>
            <a:r>
              <a:rPr lang="en-US" dirty="0"/>
              <a:t>Comparison to other SMCs supports this interpretation</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29</a:t>
            </a:fld>
            <a:endParaRPr lang="en-US" dirty="0"/>
          </a:p>
        </p:txBody>
      </p:sp>
      <p:sp>
        <p:nvSpPr>
          <p:cNvPr id="7" name="Title 1">
            <a:extLst>
              <a:ext uri="{FF2B5EF4-FFF2-40B4-BE49-F238E27FC236}">
                <a16:creationId xmlns:a16="http://schemas.microsoft.com/office/drawing/2014/main" id="{A603FCCC-C75A-AE21-90DE-5A8D079775D4}"/>
              </a:ext>
            </a:extLst>
          </p:cNvPr>
          <p:cNvSpPr>
            <a:spLocks noGrp="1"/>
          </p:cNvSpPr>
          <p:nvPr>
            <p:ph type="title"/>
          </p:nvPr>
        </p:nvSpPr>
        <p:spPr>
          <a:xfrm>
            <a:off x="0" y="347873"/>
            <a:ext cx="6295845" cy="868452"/>
          </a:xfrm>
        </p:spPr>
        <p:txBody>
          <a:bodyPr/>
          <a:lstStyle/>
          <a:p>
            <a:r>
              <a:rPr lang="en-US" dirty="0"/>
              <a:t>Barry v McDonough (CAFC)</a:t>
            </a:r>
          </a:p>
        </p:txBody>
      </p:sp>
    </p:spTree>
    <p:extLst>
      <p:ext uri="{BB962C8B-B14F-4D97-AF65-F5344CB8AC3E}">
        <p14:creationId xmlns:p14="http://schemas.microsoft.com/office/powerpoint/2010/main" val="246919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85195"/>
            <a:ext cx="5441830" cy="859826"/>
          </a:xfrm>
        </p:spPr>
        <p:txBody>
          <a:bodyPr>
            <a:normAutofit/>
          </a:bodyPr>
          <a:lstStyle/>
          <a:p>
            <a:r>
              <a:rPr lang="en-US" dirty="0"/>
              <a:t>Course Objectives</a:t>
            </a:r>
          </a:p>
        </p:txBody>
      </p:sp>
      <p:sp>
        <p:nvSpPr>
          <p:cNvPr id="2" name="Content Placeholder 1"/>
          <p:cNvSpPr>
            <a:spLocks noGrp="1"/>
          </p:cNvSpPr>
          <p:nvPr>
            <p:ph idx="1"/>
          </p:nvPr>
        </p:nvSpPr>
        <p:spPr>
          <a:xfrm>
            <a:off x="694944" y="1850468"/>
            <a:ext cx="10451592" cy="4424825"/>
          </a:xfrm>
        </p:spPr>
        <p:txBody>
          <a:bodyPr>
            <a:normAutofit/>
          </a:bodyPr>
          <a:lstStyle/>
          <a:p>
            <a:pPr marL="457200" lvl="1" indent="0">
              <a:buNone/>
            </a:pPr>
            <a:endParaRPr lang="en-US" sz="2800" dirty="0"/>
          </a:p>
          <a:p>
            <a:pPr lvl="1"/>
            <a:r>
              <a:rPr lang="en-US" sz="2800" dirty="0"/>
              <a:t>Implications of six new court decisions</a:t>
            </a:r>
          </a:p>
          <a:p>
            <a:pPr lvl="1"/>
            <a:r>
              <a:rPr lang="en-US" sz="2800" dirty="0"/>
              <a:t>Final decision regarding partial knee replacement evaluations</a:t>
            </a:r>
          </a:p>
          <a:p>
            <a:pPr lvl="1"/>
            <a:r>
              <a:rPr lang="en-US" sz="2800" dirty="0"/>
              <a:t>Updates to Clothing Allowance payments</a:t>
            </a:r>
          </a:p>
          <a:p>
            <a:pPr lvl="1"/>
            <a:r>
              <a:rPr lang="en-US" sz="2800" dirty="0"/>
              <a:t>New guide for injectable non-insulin medications</a:t>
            </a:r>
          </a:p>
          <a:p>
            <a:pPr lvl="1"/>
            <a:r>
              <a:rPr lang="en-US" sz="2800" dirty="0"/>
              <a:t>Burn Pit Registry newest features</a:t>
            </a:r>
          </a:p>
          <a:p>
            <a:pPr lvl="1"/>
            <a:r>
              <a:rPr lang="en-US" sz="2800" dirty="0"/>
              <a:t>Guidance for using continuity of symptoms as a nexus</a:t>
            </a:r>
          </a:p>
          <a:p>
            <a:pPr lvl="1"/>
            <a:r>
              <a:rPr lang="en-US" sz="2800" dirty="0"/>
              <a:t>Veteran access to rating evaluations online</a:t>
            </a:r>
          </a:p>
          <a:p>
            <a:pPr lvl="1"/>
            <a:r>
              <a:rPr lang="en-US" sz="2800" dirty="0"/>
              <a:t>DAV ratings calculator </a:t>
            </a:r>
          </a:p>
          <a:p>
            <a:pPr lvl="1"/>
            <a:endParaRPr lang="en-US" sz="2800"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a:t>
            </a:fld>
            <a:endParaRPr lang="en-US" dirty="0"/>
          </a:p>
        </p:txBody>
      </p:sp>
      <p:sp>
        <p:nvSpPr>
          <p:cNvPr id="5" name="TextBox 4">
            <a:extLst>
              <a:ext uri="{FF2B5EF4-FFF2-40B4-BE49-F238E27FC236}">
                <a16:creationId xmlns:a16="http://schemas.microsoft.com/office/drawing/2014/main" id="{A4725DCB-F895-A6BC-BDAF-D04534BACCC8}"/>
              </a:ext>
            </a:extLst>
          </p:cNvPr>
          <p:cNvSpPr txBox="1"/>
          <p:nvPr/>
        </p:nvSpPr>
        <p:spPr>
          <a:xfrm>
            <a:off x="1045463" y="1579306"/>
            <a:ext cx="8536235" cy="923330"/>
          </a:xfrm>
          <a:prstGeom prst="rect">
            <a:avLst/>
          </a:prstGeom>
          <a:noFill/>
        </p:spPr>
        <p:txBody>
          <a:bodyPr wrap="square" rtlCol="0">
            <a:spAutoFit/>
          </a:bodyPr>
          <a:lstStyle/>
          <a:p>
            <a:r>
              <a:rPr lang="en-US" sz="3600" dirty="0"/>
              <a:t>Introduction to, and basic understanding of:</a:t>
            </a:r>
          </a:p>
          <a:p>
            <a:endParaRPr lang="en-US" dirty="0"/>
          </a:p>
        </p:txBody>
      </p:sp>
    </p:spTree>
    <p:extLst>
      <p:ext uri="{BB962C8B-B14F-4D97-AF65-F5344CB8AC3E}">
        <p14:creationId xmlns:p14="http://schemas.microsoft.com/office/powerpoint/2010/main" val="316425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CAFC did not find that language of law prevents using 50% or 100% more than once</a:t>
            </a:r>
          </a:p>
          <a:p>
            <a:pPr lvl="1"/>
            <a:r>
              <a:rPr lang="en-US" dirty="0"/>
              <a:t>Subject to statutory cap at SMC (o) level</a:t>
            </a:r>
          </a:p>
          <a:p>
            <a:r>
              <a:rPr lang="en-US" dirty="0"/>
              <a:t>Broad context of law in 3.350 explains</a:t>
            </a:r>
          </a:p>
          <a:p>
            <a:pPr lvl="1"/>
            <a:r>
              <a:rPr lang="en-US" dirty="0"/>
              <a:t>How veterans qualify</a:t>
            </a:r>
          </a:p>
          <a:p>
            <a:pPr lvl="1"/>
            <a:r>
              <a:rPr lang="en-US" dirty="0"/>
              <a:t>Requirement that VA must pay when vet is eligible</a:t>
            </a:r>
          </a:p>
          <a:p>
            <a:pPr lvl="1"/>
            <a:r>
              <a:rPr lang="en-US" dirty="0"/>
              <a:t>Total cap on SMC benefits</a:t>
            </a:r>
          </a:p>
          <a:p>
            <a:pPr lvl="1"/>
            <a:r>
              <a:rPr lang="en-US" dirty="0"/>
              <a:t>No additional restrictions were found</a:t>
            </a:r>
          </a:p>
          <a:p>
            <a:pPr lvl="1"/>
            <a:r>
              <a:rPr lang="en-US" dirty="0"/>
              <a:t>VA has specified in other areas where a benefit can be used only once</a:t>
            </a:r>
          </a:p>
          <a:p>
            <a:pPr lvl="1"/>
            <a:r>
              <a:rPr lang="en-US" dirty="0"/>
              <a:t>Benefits such as (k) and clothing allowance can be used more than once</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30</a:t>
            </a:fld>
            <a:endParaRPr lang="en-US" dirty="0"/>
          </a:p>
        </p:txBody>
      </p:sp>
      <p:sp>
        <p:nvSpPr>
          <p:cNvPr id="7" name="Title 1">
            <a:extLst>
              <a:ext uri="{FF2B5EF4-FFF2-40B4-BE49-F238E27FC236}">
                <a16:creationId xmlns:a16="http://schemas.microsoft.com/office/drawing/2014/main" id="{8B8D1217-974E-ACEC-52DB-D5E3D1BD363D}"/>
              </a:ext>
            </a:extLst>
          </p:cNvPr>
          <p:cNvSpPr>
            <a:spLocks noGrp="1"/>
          </p:cNvSpPr>
          <p:nvPr>
            <p:ph type="title"/>
          </p:nvPr>
        </p:nvSpPr>
        <p:spPr>
          <a:xfrm>
            <a:off x="0" y="347873"/>
            <a:ext cx="6295845" cy="868452"/>
          </a:xfrm>
        </p:spPr>
        <p:txBody>
          <a:bodyPr/>
          <a:lstStyle/>
          <a:p>
            <a:r>
              <a:rPr lang="en-US" dirty="0"/>
              <a:t>Barry v McDonough (CAFC)</a:t>
            </a:r>
          </a:p>
        </p:txBody>
      </p:sp>
    </p:spTree>
    <p:extLst>
      <p:ext uri="{BB962C8B-B14F-4D97-AF65-F5344CB8AC3E}">
        <p14:creationId xmlns:p14="http://schemas.microsoft.com/office/powerpoint/2010/main" val="2227013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825625"/>
            <a:ext cx="7946107" cy="596885"/>
          </a:xfrm>
        </p:spPr>
        <p:txBody>
          <a:bodyPr>
            <a:normAutofit/>
          </a:bodyPr>
          <a:lstStyle/>
          <a:p>
            <a:pPr marL="0" indent="0">
              <a:buNone/>
            </a:pPr>
            <a:r>
              <a:rPr lang="en-US" dirty="0"/>
              <a:t>No limit to how many disco musicians named Barry</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31</a:t>
            </a:fld>
            <a:endParaRPr lang="en-US" dirty="0"/>
          </a:p>
        </p:txBody>
      </p:sp>
      <p:pic>
        <p:nvPicPr>
          <p:cNvPr id="6" name="Picture 5" descr="A person holding a group of people&#10;&#10;Description automatically generated">
            <a:extLst>
              <a:ext uri="{FF2B5EF4-FFF2-40B4-BE49-F238E27FC236}">
                <a16:creationId xmlns:a16="http://schemas.microsoft.com/office/drawing/2014/main" id="{B9BB1EA5-ED5C-95B8-3C96-24647C11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42" y="2717346"/>
            <a:ext cx="3098608" cy="3559083"/>
          </a:xfrm>
          <a:prstGeom prst="rect">
            <a:avLst/>
          </a:prstGeom>
        </p:spPr>
      </p:pic>
      <p:pic>
        <p:nvPicPr>
          <p:cNvPr id="8" name="Picture 7" descr="A group of men posing for a picture&#10;&#10;Description automatically generated">
            <a:extLst>
              <a:ext uri="{FF2B5EF4-FFF2-40B4-BE49-F238E27FC236}">
                <a16:creationId xmlns:a16="http://schemas.microsoft.com/office/drawing/2014/main" id="{454C046A-0BC7-66C0-4CB5-5AAA4BF66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145" y="3548270"/>
            <a:ext cx="4042621" cy="2673623"/>
          </a:xfrm>
          <a:prstGeom prst="rect">
            <a:avLst/>
          </a:prstGeom>
        </p:spPr>
      </p:pic>
      <p:pic>
        <p:nvPicPr>
          <p:cNvPr id="10" name="Picture 9">
            <a:extLst>
              <a:ext uri="{FF2B5EF4-FFF2-40B4-BE49-F238E27FC236}">
                <a16:creationId xmlns:a16="http://schemas.microsoft.com/office/drawing/2014/main" id="{7A99B3F8-2475-9244-7744-F108D4F3F43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35778" y="1862998"/>
            <a:ext cx="2166230" cy="3250676"/>
          </a:xfrm>
          <a:prstGeom prst="rect">
            <a:avLst/>
          </a:prstGeom>
        </p:spPr>
      </p:pic>
      <p:pic>
        <p:nvPicPr>
          <p:cNvPr id="12" name="Picture 11" descr="A person with curly hair&#10;&#10;Description automatically generated">
            <a:extLst>
              <a:ext uri="{FF2B5EF4-FFF2-40B4-BE49-F238E27FC236}">
                <a16:creationId xmlns:a16="http://schemas.microsoft.com/office/drawing/2014/main" id="{D0E4F1A3-F711-382F-9AFB-E887DD18E4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4591" y="2348515"/>
            <a:ext cx="1979549" cy="2486870"/>
          </a:xfrm>
          <a:prstGeom prst="rect">
            <a:avLst/>
          </a:prstGeom>
        </p:spPr>
      </p:pic>
      <p:sp>
        <p:nvSpPr>
          <p:cNvPr id="9" name="Title 1">
            <a:extLst>
              <a:ext uri="{FF2B5EF4-FFF2-40B4-BE49-F238E27FC236}">
                <a16:creationId xmlns:a16="http://schemas.microsoft.com/office/drawing/2014/main" id="{A73CC07C-6731-D45F-1DB6-2DDBF2182C43}"/>
              </a:ext>
            </a:extLst>
          </p:cNvPr>
          <p:cNvSpPr>
            <a:spLocks noGrp="1"/>
          </p:cNvSpPr>
          <p:nvPr>
            <p:ph type="title"/>
          </p:nvPr>
        </p:nvSpPr>
        <p:spPr>
          <a:xfrm>
            <a:off x="0" y="347873"/>
            <a:ext cx="6295845" cy="868452"/>
          </a:xfrm>
        </p:spPr>
        <p:txBody>
          <a:bodyPr/>
          <a:lstStyle/>
          <a:p>
            <a:r>
              <a:rPr lang="en-US" dirty="0"/>
              <a:t>Barry v McDonough (CAFC)</a:t>
            </a:r>
          </a:p>
        </p:txBody>
      </p:sp>
    </p:spTree>
    <p:extLst>
      <p:ext uri="{BB962C8B-B14F-4D97-AF65-F5344CB8AC3E}">
        <p14:creationId xmlns:p14="http://schemas.microsoft.com/office/powerpoint/2010/main" val="38664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56499"/>
            <a:ext cx="7236125" cy="877079"/>
          </a:xfrm>
        </p:spPr>
        <p:txBody>
          <a:bodyPr/>
          <a:lstStyle/>
          <a:p>
            <a:r>
              <a:rPr lang="en-US" dirty="0"/>
              <a:t>NOVA v Secretary of VA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National Organization of Veteran’s Advocates (NOVA)</a:t>
            </a:r>
          </a:p>
          <a:p>
            <a:r>
              <a:rPr lang="en-US" dirty="0"/>
              <a:t>Decision: The Knee Replacement Guide is arbitrary and capricious, thus a pro-veteran finding regarding interpretation of DC 5055 can allow a 100% evaluation to apply to a partial knee replacement.</a:t>
            </a:r>
          </a:p>
          <a:p>
            <a:r>
              <a:rPr lang="en-US" dirty="0"/>
              <a:t>September 20, 2022</a:t>
            </a:r>
          </a:p>
          <a:p>
            <a:r>
              <a:rPr lang="en-US" dirty="0"/>
              <a:t>Question was: Does “prosthetic joint replacement” explicitly mean total joint replacement rather than partial replacement?</a:t>
            </a:r>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32</a:t>
            </a:fld>
            <a:endParaRPr lang="en-US" dirty="0"/>
          </a:p>
        </p:txBody>
      </p:sp>
    </p:spTree>
    <p:extLst>
      <p:ext uri="{BB962C8B-B14F-4D97-AF65-F5344CB8AC3E}">
        <p14:creationId xmlns:p14="http://schemas.microsoft.com/office/powerpoint/2010/main" val="203677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33A5D8E-5924-E354-D670-1609BD2C0D86}"/>
              </a:ext>
            </a:extLst>
          </p:cNvPr>
          <p:cNvGraphicFramePr>
            <a:graphicFrameLocks noGrp="1"/>
          </p:cNvGraphicFramePr>
          <p:nvPr>
            <p:ph idx="1"/>
            <p:extLst>
              <p:ext uri="{D42A27DB-BD31-4B8C-83A1-F6EECF244321}">
                <p14:modId xmlns:p14="http://schemas.microsoft.com/office/powerpoint/2010/main" val="2933174973"/>
              </p:ext>
            </p:extLst>
          </p:nvPr>
        </p:nvGraphicFramePr>
        <p:xfrm>
          <a:off x="914400" y="3100520"/>
          <a:ext cx="10515600" cy="3007541"/>
        </p:xfrm>
        <a:graphic>
          <a:graphicData uri="http://schemas.openxmlformats.org/drawingml/2006/table">
            <a:tbl>
              <a:tblPr/>
              <a:tblGrid>
                <a:gridCol w="509064">
                  <a:extLst>
                    <a:ext uri="{9D8B030D-6E8A-4147-A177-3AD203B41FA5}">
                      <a16:colId xmlns:a16="http://schemas.microsoft.com/office/drawing/2014/main" val="609749038"/>
                    </a:ext>
                  </a:extLst>
                </a:gridCol>
                <a:gridCol w="9325816">
                  <a:extLst>
                    <a:ext uri="{9D8B030D-6E8A-4147-A177-3AD203B41FA5}">
                      <a16:colId xmlns:a16="http://schemas.microsoft.com/office/drawing/2014/main" val="817692468"/>
                    </a:ext>
                  </a:extLst>
                </a:gridCol>
                <a:gridCol w="680720">
                  <a:extLst>
                    <a:ext uri="{9D8B030D-6E8A-4147-A177-3AD203B41FA5}">
                      <a16:colId xmlns:a16="http://schemas.microsoft.com/office/drawing/2014/main" val="793982244"/>
                    </a:ext>
                  </a:extLst>
                </a:gridCol>
              </a:tblGrid>
              <a:tr h="406524">
                <a:tc gridSpan="3">
                  <a:txBody>
                    <a:bodyPr/>
                    <a:lstStyle/>
                    <a:p>
                      <a:r>
                        <a:rPr lang="en-US" sz="2000" dirty="0"/>
                        <a:t>5055 Knee, resurfacing or replacement (prosthesis):</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665286"/>
                  </a:ext>
                </a:extLst>
              </a:tr>
              <a:tr h="391733">
                <a:tc gridSpan="2">
                  <a:txBody>
                    <a:bodyPr/>
                    <a:lstStyle/>
                    <a:p>
                      <a:r>
                        <a:rPr lang="en-US" sz="2000" dirty="0"/>
                        <a:t>For 4 months following implantation of prosthesis or resurfacing</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a:t>100</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270255"/>
                  </a:ext>
                </a:extLst>
              </a:tr>
              <a:tr h="395304">
                <a:tc gridSpan="2">
                  <a:txBody>
                    <a:bodyPr/>
                    <a:lstStyle/>
                    <a:p>
                      <a:r>
                        <a:rPr lang="en-US" sz="2000" dirty="0"/>
                        <a:t>Prosthetic replacement of knee joint:</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990856"/>
                  </a:ext>
                </a:extLst>
              </a:tr>
              <a:tr h="595542">
                <a:tc>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With chronic residuals consisting of severe painful motion or weakness in the affected extremity</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60</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125537"/>
                  </a:ext>
                </a:extLst>
              </a:tr>
              <a:tr h="684491">
                <a:tc>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With intermediate degrees of residual weakness, pain or limitation of motion rate by analogy to diagnostic codes 5256, 5261, or 5262.</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0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4323275"/>
                  </a:ext>
                </a:extLst>
              </a:tr>
              <a:tr h="409941">
                <a:tc>
                  <a:txBody>
                    <a:bodyPr/>
                    <a:lstStyle/>
                    <a:p>
                      <a:endParaRPr lang="en-US" sz="2400" dirty="0"/>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Minimum evaluation, total replacement only</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t>30</a:t>
                      </a:r>
                    </a:p>
                  </a:txBody>
                  <a:tcPr marL="76339" marR="76339" marT="38170" marB="381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0519956"/>
                  </a:ext>
                </a:extLst>
              </a:tr>
            </a:tbl>
          </a:graphicData>
        </a:graphic>
      </p:graphicFrame>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33</a:t>
            </a:fld>
            <a:endParaRPr lang="en-US" dirty="0"/>
          </a:p>
        </p:txBody>
      </p:sp>
      <p:sp>
        <p:nvSpPr>
          <p:cNvPr id="6" name="TextBox 5">
            <a:extLst>
              <a:ext uri="{FF2B5EF4-FFF2-40B4-BE49-F238E27FC236}">
                <a16:creationId xmlns:a16="http://schemas.microsoft.com/office/drawing/2014/main" id="{5B16445C-7DE9-164C-9626-431ABEED5959}"/>
              </a:ext>
            </a:extLst>
          </p:cNvPr>
          <p:cNvSpPr txBox="1"/>
          <p:nvPr/>
        </p:nvSpPr>
        <p:spPr>
          <a:xfrm>
            <a:off x="914400" y="1690688"/>
            <a:ext cx="10246360" cy="1015663"/>
          </a:xfrm>
          <a:prstGeom prst="rect">
            <a:avLst/>
          </a:prstGeom>
          <a:noFill/>
        </p:spPr>
        <p:txBody>
          <a:bodyPr wrap="square" rtlCol="0">
            <a:spAutoFit/>
          </a:bodyPr>
          <a:lstStyle/>
          <a:p>
            <a:r>
              <a:rPr lang="en-US" sz="2000" b="1" dirty="0"/>
              <a:t>Note (3):</a:t>
            </a:r>
            <a:r>
              <a:rPr lang="en-US" sz="2000" dirty="0"/>
              <a:t> The term “prosthetic replacement” in diagnostic codes 5051-5053 and 5055-5056 means a total replacement of the named joint. However, in DC 5054, “prosthetic replacement” means a total replacement of the head of the femur or of the acetabulum.</a:t>
            </a:r>
          </a:p>
        </p:txBody>
      </p:sp>
      <p:sp>
        <p:nvSpPr>
          <p:cNvPr id="8" name="Title 1">
            <a:extLst>
              <a:ext uri="{FF2B5EF4-FFF2-40B4-BE49-F238E27FC236}">
                <a16:creationId xmlns:a16="http://schemas.microsoft.com/office/drawing/2014/main" id="{70BFC690-1EA3-ABA6-C296-DA30F7037C82}"/>
              </a:ext>
            </a:extLst>
          </p:cNvPr>
          <p:cNvSpPr>
            <a:spLocks noGrp="1"/>
          </p:cNvSpPr>
          <p:nvPr>
            <p:ph type="title"/>
          </p:nvPr>
        </p:nvSpPr>
        <p:spPr>
          <a:xfrm>
            <a:off x="0" y="356499"/>
            <a:ext cx="7236125" cy="877079"/>
          </a:xfrm>
        </p:spPr>
        <p:txBody>
          <a:bodyPr/>
          <a:lstStyle/>
          <a:p>
            <a:r>
              <a:rPr lang="en-US" dirty="0"/>
              <a:t>NOVA v Secretary of VA (CAFC)</a:t>
            </a:r>
          </a:p>
        </p:txBody>
      </p:sp>
    </p:spTree>
    <p:extLst>
      <p:ext uri="{BB962C8B-B14F-4D97-AF65-F5344CB8AC3E}">
        <p14:creationId xmlns:p14="http://schemas.microsoft.com/office/powerpoint/2010/main" val="1350155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Veteran appealed decision not to award temporary 100% following surgery for partial knee replacement.</a:t>
            </a:r>
          </a:p>
          <a:p>
            <a:r>
              <a:rPr lang="en-US" dirty="0"/>
              <a:t>VA published Knee Replacement Guide before appeal was decided</a:t>
            </a:r>
          </a:p>
          <a:p>
            <a:pPr lvl="1"/>
            <a:r>
              <a:rPr lang="en-US" dirty="0"/>
              <a:t>100% eval was only for total replacement</a:t>
            </a:r>
          </a:p>
          <a:p>
            <a:pPr lvl="1"/>
            <a:r>
              <a:rPr lang="en-US" dirty="0"/>
              <a:t>Added clarifying note to CFR 4.71a effective July 15, 2015</a:t>
            </a:r>
          </a:p>
          <a:p>
            <a:r>
              <a:rPr lang="en-US" dirty="0"/>
              <a:t>When CAFC decided on the appeal, they found that DC 5055 does not explicitly exclude partial knee replacement surgery</a:t>
            </a:r>
          </a:p>
          <a:p>
            <a:pPr lvl="1"/>
            <a:r>
              <a:rPr lang="en-US" dirty="0"/>
              <a:t>Because there has been inconsistent ruling historically</a:t>
            </a:r>
          </a:p>
          <a:p>
            <a:pPr lvl="1"/>
            <a:r>
              <a:rPr lang="en-US" dirty="0"/>
              <a:t>Knee Replacement Guide was published to support CAVC’s decision</a:t>
            </a:r>
          </a:p>
          <a:p>
            <a:pPr lvl="1"/>
            <a:r>
              <a:rPr lang="en-US" dirty="0"/>
              <a:t>Resolve in veteran’s favor</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34</a:t>
            </a:fld>
            <a:endParaRPr lang="en-US" dirty="0"/>
          </a:p>
        </p:txBody>
      </p:sp>
      <p:sp>
        <p:nvSpPr>
          <p:cNvPr id="7" name="Title 1">
            <a:extLst>
              <a:ext uri="{FF2B5EF4-FFF2-40B4-BE49-F238E27FC236}">
                <a16:creationId xmlns:a16="http://schemas.microsoft.com/office/drawing/2014/main" id="{4452EE80-0ECB-83B5-F24C-4ADDB71547B5}"/>
              </a:ext>
            </a:extLst>
          </p:cNvPr>
          <p:cNvSpPr>
            <a:spLocks noGrp="1"/>
          </p:cNvSpPr>
          <p:nvPr>
            <p:ph type="title"/>
          </p:nvPr>
        </p:nvSpPr>
        <p:spPr>
          <a:xfrm>
            <a:off x="0" y="356499"/>
            <a:ext cx="7236125" cy="877079"/>
          </a:xfrm>
        </p:spPr>
        <p:txBody>
          <a:bodyPr/>
          <a:lstStyle/>
          <a:p>
            <a:r>
              <a:rPr lang="en-US" dirty="0"/>
              <a:t>NOVA v Secretary of VA (CAFC)</a:t>
            </a:r>
          </a:p>
        </p:txBody>
      </p:sp>
    </p:spTree>
    <p:extLst>
      <p:ext uri="{BB962C8B-B14F-4D97-AF65-F5344CB8AC3E}">
        <p14:creationId xmlns:p14="http://schemas.microsoft.com/office/powerpoint/2010/main" val="175617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VA then published Knee Replacement Manual Provision</a:t>
            </a:r>
          </a:p>
          <a:p>
            <a:pPr lvl="1"/>
            <a:r>
              <a:rPr lang="en-US" dirty="0"/>
              <a:t>Follow CAFC guidance for any historical decisions, but in the future do not use DC 5055 for partial knee replacements</a:t>
            </a:r>
          </a:p>
          <a:p>
            <a:r>
              <a:rPr lang="en-US" dirty="0"/>
              <a:t>NOVA v Secretary of VA</a:t>
            </a:r>
          </a:p>
          <a:p>
            <a:pPr lvl="1"/>
            <a:r>
              <a:rPr lang="en-US" dirty="0"/>
              <a:t>CAFC found that Manual Provision didn’t substantively change anything, so declined to address it</a:t>
            </a:r>
          </a:p>
          <a:p>
            <a:pPr lvl="1"/>
            <a:r>
              <a:rPr lang="en-US" dirty="0"/>
              <a:t>Knee Replacement Guide arbitrary and capricious</a:t>
            </a:r>
          </a:p>
          <a:p>
            <a:pPr lvl="1"/>
            <a:r>
              <a:rPr lang="en-US" dirty="0"/>
              <a:t>Upheld previous decision in veteran’s favor</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35</a:t>
            </a:fld>
            <a:endParaRPr lang="en-US" dirty="0"/>
          </a:p>
        </p:txBody>
      </p:sp>
      <p:sp>
        <p:nvSpPr>
          <p:cNvPr id="7" name="Title 1">
            <a:extLst>
              <a:ext uri="{FF2B5EF4-FFF2-40B4-BE49-F238E27FC236}">
                <a16:creationId xmlns:a16="http://schemas.microsoft.com/office/drawing/2014/main" id="{E1D2CE3F-B06D-F078-E7CC-DD2E4E1A8541}"/>
              </a:ext>
            </a:extLst>
          </p:cNvPr>
          <p:cNvSpPr>
            <a:spLocks noGrp="1"/>
          </p:cNvSpPr>
          <p:nvPr>
            <p:ph type="title"/>
          </p:nvPr>
        </p:nvSpPr>
        <p:spPr>
          <a:xfrm>
            <a:off x="0" y="356499"/>
            <a:ext cx="7236125" cy="877079"/>
          </a:xfrm>
        </p:spPr>
        <p:txBody>
          <a:bodyPr/>
          <a:lstStyle/>
          <a:p>
            <a:r>
              <a:rPr lang="en-US" dirty="0"/>
              <a:t>NOVA v Secretary of VA (CAFC)</a:t>
            </a:r>
          </a:p>
        </p:txBody>
      </p:sp>
    </p:spTree>
    <p:extLst>
      <p:ext uri="{BB962C8B-B14F-4D97-AF65-F5344CB8AC3E}">
        <p14:creationId xmlns:p14="http://schemas.microsoft.com/office/powerpoint/2010/main" val="1274417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3"/>
            <a:ext cx="7167113" cy="868452"/>
          </a:xfrm>
        </p:spPr>
        <p:txBody>
          <a:bodyPr/>
          <a:lstStyle/>
          <a:p>
            <a:r>
              <a:rPr lang="en-US" dirty="0"/>
              <a:t>Partial Knee Joint Replacement</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a:bodyPr>
          <a:lstStyle/>
          <a:p>
            <a:r>
              <a:rPr lang="en-US" dirty="0"/>
              <a:t>History is covered in NOVA v Secretary of Veterans Affairs</a:t>
            </a:r>
          </a:p>
          <a:p>
            <a:r>
              <a:rPr lang="en-US" dirty="0"/>
              <a:t>May 10, 2024 – update to </a:t>
            </a:r>
            <a:r>
              <a:rPr lang="pt-BR" dirty="0">
                <a:ea typeface="Calibri" panose="020F0502020204030204" pitchFamily="34" charset="0"/>
              </a:rPr>
              <a:t>M21-1 </a:t>
            </a:r>
            <a:r>
              <a:rPr lang="en-US" dirty="0">
                <a:ea typeface="Calibri" panose="020F0502020204030204" pitchFamily="34" charset="0"/>
              </a:rPr>
              <a:t>V.iii.1.A.3.h. </a:t>
            </a:r>
          </a:p>
          <a:p>
            <a:r>
              <a:rPr lang="en-US" dirty="0"/>
              <a:t>When deciding any claim involving evaluation of a partial knee joint replacement that was pending and not finally adjudicated on September 20, 2022, rate as follows:</a:t>
            </a:r>
          </a:p>
          <a:p>
            <a:pPr lvl="1"/>
            <a:r>
              <a:rPr lang="en-US" dirty="0"/>
              <a:t>For any rating period at issue prior to February 7, 2021, apply the text of 38 CFR 4.71a, DC 5055 in effect at that time, but without the note added effective July 16, 2015.</a:t>
            </a:r>
          </a:p>
          <a:p>
            <a:pPr lvl="1"/>
            <a:r>
              <a:rPr lang="en-US" dirty="0"/>
              <a:t>For the rating period on or after February 7, 2021, apply the text of the current 38 CFR 4.71a, DC 5055 and the prefatory notes.</a:t>
            </a:r>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36</a:t>
            </a:fld>
            <a:endParaRPr lang="en-US" dirty="0"/>
          </a:p>
        </p:txBody>
      </p:sp>
    </p:spTree>
    <p:extLst>
      <p:ext uri="{BB962C8B-B14F-4D97-AF65-F5344CB8AC3E}">
        <p14:creationId xmlns:p14="http://schemas.microsoft.com/office/powerpoint/2010/main" val="26796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2"/>
            <a:ext cx="8271294" cy="877079"/>
          </a:xfrm>
        </p:spPr>
        <p:txBody>
          <a:bodyPr/>
          <a:lstStyle/>
          <a:p>
            <a:r>
              <a:rPr lang="en-US" dirty="0"/>
              <a:t>Annual Clothing Allowance Payment</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fontScale="92500" lnSpcReduction="10000"/>
          </a:bodyPr>
          <a:lstStyle/>
          <a:p>
            <a:r>
              <a:rPr lang="en-US" dirty="0"/>
              <a:t>April 30, 2024</a:t>
            </a:r>
          </a:p>
          <a:p>
            <a:r>
              <a:rPr lang="en-US" dirty="0">
                <a:ea typeface="Calibri" panose="020F0502020204030204" pitchFamily="34" charset="0"/>
              </a:rPr>
              <a:t>M21-1 XIII.i.8.A.1.a. &amp; A.2.a.</a:t>
            </a:r>
            <a:endParaRPr lang="en-US" dirty="0"/>
          </a:p>
          <a:p>
            <a:r>
              <a:rPr lang="en-US" dirty="0"/>
              <a:t>Public Law 117-328 mandates that all clothing allowance payments (ACAPs) be made on a recurring basis</a:t>
            </a:r>
          </a:p>
          <a:p>
            <a:pPr lvl="1"/>
            <a:r>
              <a:rPr lang="en-US" dirty="0"/>
              <a:t>Until veteran opts out or is no longer eligible</a:t>
            </a:r>
          </a:p>
          <a:p>
            <a:pPr lvl="1"/>
            <a:r>
              <a:rPr lang="en-US" dirty="0"/>
              <a:t>Annual applications no longer necessary</a:t>
            </a:r>
          </a:p>
          <a:p>
            <a:r>
              <a:rPr lang="en-US" dirty="0"/>
              <a:t>Application still required for each additional ACAP based on multiple qualifying appliances and/or medications</a:t>
            </a:r>
          </a:p>
          <a:p>
            <a:r>
              <a:rPr lang="en-US" dirty="0"/>
              <a:t>ACAP eligibility determination by VHA still necessary for the initial establishment of each application</a:t>
            </a:r>
          </a:p>
          <a:p>
            <a:r>
              <a:rPr lang="en-US" dirty="0"/>
              <a:t>Additional changes to M21-1 due to deletion of old instructions</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37</a:t>
            </a:fld>
            <a:endParaRPr lang="en-US" dirty="0"/>
          </a:p>
        </p:txBody>
      </p:sp>
    </p:spTree>
    <p:extLst>
      <p:ext uri="{BB962C8B-B14F-4D97-AF65-F5344CB8AC3E}">
        <p14:creationId xmlns:p14="http://schemas.microsoft.com/office/powerpoint/2010/main" val="1347228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39246"/>
            <a:ext cx="6459747" cy="868452"/>
          </a:xfrm>
        </p:spPr>
        <p:txBody>
          <a:bodyPr/>
          <a:lstStyle/>
          <a:p>
            <a:r>
              <a:rPr lang="en-US" dirty="0"/>
              <a:t>Chronic Symptoms as nexus</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806498"/>
            <a:ext cx="10515600" cy="4192859"/>
          </a:xfrm>
        </p:spPr>
        <p:txBody>
          <a:bodyPr>
            <a:normAutofit/>
          </a:bodyPr>
          <a:lstStyle/>
          <a:p>
            <a:pPr marL="0" indent="0">
              <a:buNone/>
            </a:pPr>
            <a:r>
              <a:rPr lang="en-US" dirty="0"/>
              <a:t>What has not changed: Service connection of chronic disabilities requires </a:t>
            </a:r>
            <a:r>
              <a:rPr lang="en-US" i="1" dirty="0"/>
              <a:t>chronicity</a:t>
            </a:r>
            <a:r>
              <a:rPr lang="en-US" dirty="0"/>
              <a:t> and </a:t>
            </a:r>
            <a:r>
              <a:rPr lang="en-US" i="1" dirty="0"/>
              <a:t>continuity</a:t>
            </a:r>
            <a:r>
              <a:rPr lang="en-US" dirty="0"/>
              <a:t>.</a:t>
            </a:r>
          </a:p>
          <a:p>
            <a:r>
              <a:rPr lang="en-US" dirty="0"/>
              <a:t>38 CFR 3.309(a) chronic diseases </a:t>
            </a:r>
            <a:r>
              <a:rPr lang="en-US" b="1" dirty="0"/>
              <a:t>presumptive</a:t>
            </a:r>
            <a:r>
              <a:rPr lang="en-US" dirty="0"/>
              <a:t> service connection</a:t>
            </a:r>
          </a:p>
          <a:p>
            <a:pPr lvl="1"/>
            <a:r>
              <a:rPr lang="en-US" dirty="0"/>
              <a:t>Chronicity = must be a diagnosed chronic disease</a:t>
            </a:r>
          </a:p>
          <a:p>
            <a:pPr lvl="1"/>
            <a:r>
              <a:rPr lang="en-US" dirty="0"/>
              <a:t>When symptoms reach a compensable degree during applicable time frame, any manifestation of the same disease at any later date, however remote, is service connected on a presumptive basis.</a:t>
            </a:r>
          </a:p>
          <a:p>
            <a:pPr lvl="1"/>
            <a:r>
              <a:rPr lang="en-US" dirty="0"/>
              <a:t>Time frame is often during service or within one year after separation</a:t>
            </a:r>
          </a:p>
          <a:p>
            <a:pPr lvl="1"/>
            <a:r>
              <a:rPr lang="en-US" dirty="0"/>
              <a:t>VAE/Medical opinion not needed</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38</a:t>
            </a:fld>
            <a:endParaRPr lang="en-US" dirty="0"/>
          </a:p>
        </p:txBody>
      </p:sp>
    </p:spTree>
    <p:extLst>
      <p:ext uri="{BB962C8B-B14F-4D97-AF65-F5344CB8AC3E}">
        <p14:creationId xmlns:p14="http://schemas.microsoft.com/office/powerpoint/2010/main" val="3995852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3"/>
            <a:ext cx="6753045" cy="868452"/>
          </a:xfrm>
        </p:spPr>
        <p:txBody>
          <a:bodyPr/>
          <a:lstStyle/>
          <a:p>
            <a:r>
              <a:rPr lang="en-US" dirty="0"/>
              <a:t>Chronic Symptoms as nexus</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a:bodyPr>
          <a:lstStyle/>
          <a:p>
            <a:pPr marL="0" indent="0">
              <a:buNone/>
            </a:pPr>
            <a:r>
              <a:rPr lang="en-US" dirty="0"/>
              <a:t>What has not changed: Service connection of chronic disabilities requires </a:t>
            </a:r>
            <a:r>
              <a:rPr lang="en-US" i="1" dirty="0"/>
              <a:t>chronicity</a:t>
            </a:r>
            <a:r>
              <a:rPr lang="en-US" dirty="0"/>
              <a:t> and </a:t>
            </a:r>
            <a:r>
              <a:rPr lang="en-US" i="1" dirty="0"/>
              <a:t>continuity</a:t>
            </a:r>
            <a:r>
              <a:rPr lang="en-US" dirty="0"/>
              <a:t>.</a:t>
            </a:r>
          </a:p>
          <a:p>
            <a:r>
              <a:rPr lang="en-US" dirty="0"/>
              <a:t>38 CFR 3.309(a) chronic diseases </a:t>
            </a:r>
            <a:r>
              <a:rPr lang="en-US" b="1" dirty="0"/>
              <a:t>direct</a:t>
            </a:r>
            <a:r>
              <a:rPr lang="en-US" dirty="0"/>
              <a:t> service connection</a:t>
            </a:r>
          </a:p>
          <a:p>
            <a:pPr lvl="1"/>
            <a:r>
              <a:rPr lang="en-US" dirty="0"/>
              <a:t>Continuity = symptoms are continuous</a:t>
            </a:r>
          </a:p>
          <a:p>
            <a:pPr lvl="1"/>
            <a:r>
              <a:rPr lang="en-US" dirty="0"/>
              <a:t>When a condition from 3.309(a) is </a:t>
            </a:r>
            <a:r>
              <a:rPr lang="en-US" i="1" dirty="0"/>
              <a:t>noted during service </a:t>
            </a:r>
            <a:r>
              <a:rPr lang="en-US" dirty="0"/>
              <a:t>but not to a compensable level, intervening symptoms must be shown. </a:t>
            </a:r>
          </a:p>
          <a:p>
            <a:pPr lvl="1"/>
            <a:r>
              <a:rPr lang="en-US" dirty="0"/>
              <a:t>Typically, a medical opinion is required</a:t>
            </a:r>
          </a:p>
          <a:p>
            <a:r>
              <a:rPr lang="en-US" dirty="0"/>
              <a:t>M21-1 V.ii.2.A.1.c. Continuous symptoms are demonstrated when the medical evidence shows symptoms continuing without stopping, or recurring regularly, with minimal interruptions, from military service. </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39</a:t>
            </a:fld>
            <a:endParaRPr lang="en-US" dirty="0"/>
          </a:p>
        </p:txBody>
      </p:sp>
    </p:spTree>
    <p:extLst>
      <p:ext uri="{BB962C8B-B14F-4D97-AF65-F5344CB8AC3E}">
        <p14:creationId xmlns:p14="http://schemas.microsoft.com/office/powerpoint/2010/main" val="888043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9088"/>
            <a:ext cx="7883106" cy="885705"/>
          </a:xfrm>
        </p:spPr>
        <p:txBody>
          <a:bodyPr/>
          <a:lstStyle/>
          <a:p>
            <a:r>
              <a:rPr lang="en-US" dirty="0"/>
              <a:t>USC References &amp; Court Cases</a:t>
            </a:r>
          </a:p>
        </p:txBody>
      </p:sp>
      <p:sp>
        <p:nvSpPr>
          <p:cNvPr id="3" name="Content Placeholder 2">
            <a:extLst>
              <a:ext uri="{FF2B5EF4-FFF2-40B4-BE49-F238E27FC236}">
                <a16:creationId xmlns:a16="http://schemas.microsoft.com/office/drawing/2014/main" id="{350E51A7-2534-E285-2F7B-FAB169029060}"/>
              </a:ext>
            </a:extLst>
          </p:cNvPr>
          <p:cNvSpPr>
            <a:spLocks noGrp="1"/>
          </p:cNvSpPr>
          <p:nvPr>
            <p:ph sz="half" idx="1"/>
          </p:nvPr>
        </p:nvSpPr>
        <p:spPr>
          <a:xfrm>
            <a:off x="1163320" y="1596674"/>
            <a:ext cx="9530080" cy="4942238"/>
          </a:xfrm>
        </p:spPr>
        <p:txBody>
          <a:bodyPr>
            <a:normAutofit fontScale="92500" lnSpcReduction="10000"/>
          </a:bodyPr>
          <a:lstStyle/>
          <a:p>
            <a:r>
              <a:rPr lang="pt-BR" dirty="0">
                <a:latin typeface="Arial" panose="020B0604020202020204" pitchFamily="34" charset="0"/>
                <a:ea typeface="Calibri" panose="020F0502020204030204" pitchFamily="34" charset="0"/>
                <a:cs typeface="Arial" panose="020B0604020202020204" pitchFamily="34" charset="0"/>
              </a:rPr>
              <a:t>McCauley v McDonough</a:t>
            </a:r>
          </a:p>
          <a:p>
            <a:r>
              <a:rPr lang="pt-BR" dirty="0">
                <a:latin typeface="Arial" panose="020B0604020202020204" pitchFamily="34" charset="0"/>
                <a:ea typeface="Calibri" panose="020F0502020204030204" pitchFamily="34" charset="0"/>
                <a:cs typeface="Arial" panose="020B0604020202020204" pitchFamily="34" charset="0"/>
              </a:rPr>
              <a:t>Frazier v McDonough</a:t>
            </a:r>
          </a:p>
          <a:p>
            <a:r>
              <a:rPr lang="pt-BR" dirty="0">
                <a:latin typeface="Arial" panose="020B0604020202020204" pitchFamily="34" charset="0"/>
                <a:ea typeface="Calibri" panose="020F0502020204030204" pitchFamily="34" charset="0"/>
                <a:cs typeface="Arial" panose="020B0604020202020204" pitchFamily="34" charset="0"/>
              </a:rPr>
              <a:t>Frantzis v McDonough</a:t>
            </a:r>
          </a:p>
          <a:p>
            <a:r>
              <a:rPr lang="pt-BR" dirty="0">
                <a:latin typeface="Arial" panose="020B0604020202020204" pitchFamily="34" charset="0"/>
                <a:ea typeface="Calibri" panose="020F0502020204030204" pitchFamily="34" charset="0"/>
                <a:cs typeface="Arial" panose="020B0604020202020204" pitchFamily="34" charset="0"/>
              </a:rPr>
              <a:t>Barry v McDonough</a:t>
            </a:r>
          </a:p>
          <a:p>
            <a:r>
              <a:rPr lang="pt-BR" dirty="0">
                <a:latin typeface="Arial" panose="020B0604020202020204" pitchFamily="34" charset="0"/>
                <a:ea typeface="Calibri" panose="020F0502020204030204" pitchFamily="34" charset="0"/>
                <a:cs typeface="Arial" panose="020B0604020202020204" pitchFamily="34" charset="0"/>
              </a:rPr>
              <a:t>Banschbach v McDonough</a:t>
            </a:r>
          </a:p>
          <a:p>
            <a:r>
              <a:rPr lang="pt-BR" dirty="0">
                <a:latin typeface="Arial" panose="020B0604020202020204" pitchFamily="34" charset="0"/>
                <a:ea typeface="Calibri" panose="020F0502020204030204" pitchFamily="34" charset="0"/>
                <a:cs typeface="Arial" panose="020B0604020202020204" pitchFamily="34" charset="0"/>
              </a:rPr>
              <a:t>NOVA v Secretary of Veterans Affairs</a:t>
            </a:r>
          </a:p>
          <a:p>
            <a:r>
              <a:rPr lang="pt-BR" dirty="0">
                <a:latin typeface="Arial" panose="020B0604020202020204" pitchFamily="34" charset="0"/>
                <a:ea typeface="Calibri" panose="020F0502020204030204" pitchFamily="34" charset="0"/>
                <a:cs typeface="Arial" panose="020B0604020202020204" pitchFamily="34" charset="0"/>
              </a:rPr>
              <a:t>38 USC 5121 payment of accrued benefits</a:t>
            </a:r>
          </a:p>
          <a:p>
            <a:r>
              <a:rPr lang="pt-BR" dirty="0">
                <a:latin typeface="Arial" panose="020B0604020202020204" pitchFamily="34" charset="0"/>
                <a:ea typeface="Calibri" panose="020F0502020204030204" pitchFamily="34" charset="0"/>
                <a:cs typeface="Arial" panose="020B0604020202020204" pitchFamily="34" charset="0"/>
              </a:rPr>
              <a:t>38 USC 5121A substitution</a:t>
            </a:r>
          </a:p>
          <a:p>
            <a:r>
              <a:rPr lang="pt-BR" dirty="0">
                <a:latin typeface="Arial" panose="020B0604020202020204" pitchFamily="34" charset="0"/>
                <a:ea typeface="Calibri" panose="020F0502020204030204" pitchFamily="34" charset="0"/>
                <a:cs typeface="Arial" panose="020B0604020202020204" pitchFamily="34" charset="0"/>
              </a:rPr>
              <a:t>38 USC 1114(p) rates of wartime disability compensation</a:t>
            </a:r>
          </a:p>
          <a:p>
            <a:r>
              <a:rPr lang="pt-BR" dirty="0">
                <a:latin typeface="Arial" panose="020B0604020202020204" pitchFamily="34" charset="0"/>
                <a:ea typeface="Calibri" panose="020F0502020204030204" pitchFamily="34" charset="0"/>
                <a:cs typeface="Arial" panose="020B0604020202020204" pitchFamily="34" charset="0"/>
              </a:rPr>
              <a:t>38 USC 7102 assignment of members of BVA</a:t>
            </a:r>
          </a:p>
          <a:p>
            <a:r>
              <a:rPr lang="pt-BR" dirty="0">
                <a:latin typeface="Arial" panose="020B0604020202020204" pitchFamily="34" charset="0"/>
                <a:ea typeface="Calibri" panose="020F0502020204030204" pitchFamily="34" charset="0"/>
                <a:cs typeface="Arial" panose="020B0604020202020204" pitchFamily="34" charset="0"/>
              </a:rPr>
              <a:t>38 USC 7107(c) appeals; dockets; hearings</a:t>
            </a:r>
          </a:p>
          <a:p>
            <a:endParaRPr lang="pt-BR" dirty="0">
              <a:latin typeface="Arial" panose="020B0604020202020204" pitchFamily="34" charset="0"/>
              <a:ea typeface="Calibri" panose="020F0502020204030204" pitchFamily="34" charset="0"/>
              <a:cs typeface="Arial" panose="020B0604020202020204" pitchFamily="34" charset="0"/>
            </a:endParaRPr>
          </a:p>
          <a:p>
            <a:endParaRPr lang="pt-BR" dirty="0">
              <a:latin typeface="Arial" panose="020B0604020202020204" pitchFamily="34" charset="0"/>
              <a:ea typeface="Calibri" panose="020F0502020204030204" pitchFamily="34" charset="0"/>
              <a:cs typeface="Arial" panose="020B0604020202020204" pitchFamily="34" charset="0"/>
            </a:endParaRPr>
          </a:p>
          <a:p>
            <a:endParaRPr lang="pt-BR"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4</a:t>
            </a:fld>
            <a:endParaRPr lang="en-US"/>
          </a:p>
        </p:txBody>
      </p:sp>
    </p:spTree>
    <p:extLst>
      <p:ext uri="{BB962C8B-B14F-4D97-AF65-F5344CB8AC3E}">
        <p14:creationId xmlns:p14="http://schemas.microsoft.com/office/powerpoint/2010/main" val="2650156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2"/>
            <a:ext cx="6571891" cy="885705"/>
          </a:xfrm>
        </p:spPr>
        <p:txBody>
          <a:bodyPr/>
          <a:lstStyle/>
          <a:p>
            <a:r>
              <a:rPr lang="en-US" dirty="0"/>
              <a:t>Chronic Symptoms as nexus</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lnSpcReduction="10000"/>
          </a:bodyPr>
          <a:lstStyle/>
          <a:p>
            <a:r>
              <a:rPr lang="en-US" dirty="0"/>
              <a:t>June 5, 2024. This clarification is new:</a:t>
            </a:r>
          </a:p>
          <a:p>
            <a:r>
              <a:rPr lang="en-US" dirty="0">
                <a:ea typeface="Calibri" panose="020F0502020204030204" pitchFamily="34" charset="0"/>
              </a:rPr>
              <a:t>M21-1 V.ii.2.A.1. </a:t>
            </a:r>
          </a:p>
          <a:p>
            <a:r>
              <a:rPr lang="en-US" dirty="0"/>
              <a:t>For any chronic disability:</a:t>
            </a:r>
          </a:p>
          <a:p>
            <a:pPr lvl="1"/>
            <a:r>
              <a:rPr lang="en-US" dirty="0"/>
              <a:t>Listed under 38 CFR 3.309(a) but not compensable within time frame</a:t>
            </a:r>
          </a:p>
          <a:p>
            <a:pPr lvl="1"/>
            <a:r>
              <a:rPr lang="en-US" dirty="0"/>
              <a:t>Shown to be chronic in a medical sense, but not listed in 38 CFR 3.309(a)</a:t>
            </a:r>
          </a:p>
          <a:p>
            <a:r>
              <a:rPr lang="en-US" dirty="0"/>
              <a:t>Continuous symptoms may be used to satisfy the nexus for direct SC</a:t>
            </a:r>
          </a:p>
          <a:p>
            <a:pPr lvl="1"/>
            <a:r>
              <a:rPr lang="en-US" dirty="0"/>
              <a:t>When the nexus element is met, a medical opinion is not needed.</a:t>
            </a:r>
          </a:p>
          <a:p>
            <a:r>
              <a:rPr lang="en-US" dirty="0"/>
              <a:t>Why can’t we use this shortcut for every claim for SC?</a:t>
            </a:r>
          </a:p>
          <a:p>
            <a:pPr lvl="1"/>
            <a:r>
              <a:rPr lang="en-US" dirty="0"/>
              <a:t>It only applies to chronic disabilities</a:t>
            </a:r>
          </a:p>
          <a:p>
            <a:pPr lvl="1"/>
            <a:r>
              <a:rPr lang="en-US" dirty="0"/>
              <a:t>Typically the evidence shows isolated instances of symptoms, not constant</a:t>
            </a:r>
          </a:p>
          <a:p>
            <a:pPr lvl="1"/>
            <a:endParaRPr lang="en-US" dirty="0"/>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40</a:t>
            </a:fld>
            <a:endParaRPr lang="en-US" dirty="0"/>
          </a:p>
        </p:txBody>
      </p:sp>
    </p:spTree>
    <p:extLst>
      <p:ext uri="{BB962C8B-B14F-4D97-AF65-F5344CB8AC3E}">
        <p14:creationId xmlns:p14="http://schemas.microsoft.com/office/powerpoint/2010/main" val="3364731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56499"/>
            <a:ext cx="6451121" cy="859826"/>
          </a:xfrm>
        </p:spPr>
        <p:txBody>
          <a:bodyPr/>
          <a:lstStyle/>
          <a:p>
            <a:r>
              <a:rPr lang="en-US" dirty="0"/>
              <a:t>Chronic Symptoms as nexus</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471961"/>
            <a:ext cx="10515600" cy="4705002"/>
          </a:xfrm>
        </p:spPr>
        <p:txBody>
          <a:bodyPr>
            <a:noAutofit/>
          </a:bodyPr>
          <a:lstStyle/>
          <a:p>
            <a:pPr>
              <a:lnSpc>
                <a:spcPct val="120000"/>
              </a:lnSpc>
              <a:spcBef>
                <a:spcPts val="0"/>
              </a:spcBef>
            </a:pPr>
            <a:r>
              <a:rPr lang="en-US" sz="2200" b="1" dirty="0"/>
              <a:t>Example: </a:t>
            </a:r>
            <a:r>
              <a:rPr lang="en-US" sz="2200" dirty="0"/>
              <a:t>Right knee degenerative joint disease (arthritis) diagnosed in service, but no medical treatment or complaints during service.  The Veteran claims SC for right knee arthritis 10 years after separation.  Medical records dated since separation from service show multiple complaints and treatment for right knee arthritis almost every year, and there is no evidence of post-service right knee injury. </a:t>
            </a:r>
          </a:p>
          <a:p>
            <a:pPr lvl="1">
              <a:lnSpc>
                <a:spcPct val="120000"/>
              </a:lnSpc>
              <a:spcBef>
                <a:spcPts val="0"/>
              </a:spcBef>
            </a:pPr>
            <a:r>
              <a:rPr lang="en-US" sz="2200" dirty="0"/>
              <a:t>Direct SC with no Medical Opinion needed, use continuity of symptoms as nexus</a:t>
            </a:r>
          </a:p>
          <a:p>
            <a:pPr>
              <a:lnSpc>
                <a:spcPct val="120000"/>
              </a:lnSpc>
              <a:spcBef>
                <a:spcPts val="0"/>
              </a:spcBef>
            </a:pPr>
            <a:r>
              <a:rPr lang="en-US" sz="2200" b="1" dirty="0"/>
              <a:t>Example:  </a:t>
            </a:r>
            <a:r>
              <a:rPr lang="en-US" sz="2200" dirty="0"/>
              <a:t>Right knee degenerative joint disease (arthritis) caused painful movement and was diagnosed one month after active duty service with x-ray imaging.  The Veteran claims SC for right knee arthritis 10 years after separation.  Medical records dated since diagnosis are silent for right knee complaints or treatment, and there is no evidence of post-service right knee injury.</a:t>
            </a:r>
          </a:p>
          <a:p>
            <a:pPr lvl="1">
              <a:lnSpc>
                <a:spcPct val="120000"/>
              </a:lnSpc>
              <a:spcBef>
                <a:spcPts val="0"/>
              </a:spcBef>
            </a:pPr>
            <a:r>
              <a:rPr lang="en-US" sz="2200" dirty="0"/>
              <a:t>Presumptive SC with no Medical Opinion needed with </a:t>
            </a:r>
            <a:r>
              <a:rPr lang="en-US" sz="2200"/>
              <a:t>current diagnosis</a:t>
            </a:r>
            <a:endParaRPr lang="en-US" sz="2200"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41</a:t>
            </a:fld>
            <a:endParaRPr lang="en-US" dirty="0"/>
          </a:p>
        </p:txBody>
      </p:sp>
    </p:spTree>
    <p:extLst>
      <p:ext uri="{BB962C8B-B14F-4D97-AF65-F5344CB8AC3E}">
        <p14:creationId xmlns:p14="http://schemas.microsoft.com/office/powerpoint/2010/main" val="2207111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73752"/>
            <a:ext cx="5257800" cy="859826"/>
          </a:xfrm>
        </p:spPr>
        <p:txBody>
          <a:bodyPr/>
          <a:lstStyle/>
          <a:p>
            <a:r>
              <a:rPr lang="en-US" dirty="0"/>
              <a:t>Endocrine conditions</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June 6, 2024</a:t>
            </a:r>
          </a:p>
          <a:p>
            <a:r>
              <a:rPr lang="en-US" dirty="0">
                <a:ea typeface="Calibri" panose="020F0502020204030204" pitchFamily="34" charset="0"/>
              </a:rPr>
              <a:t>M21-1 V.iii.11.1.c.</a:t>
            </a:r>
            <a:endParaRPr lang="en-US" dirty="0"/>
          </a:p>
          <a:p>
            <a:r>
              <a:rPr lang="en-US" dirty="0"/>
              <a:t>Non-insulin injectable medications such as Ozempic, Victoza, Trulicity</a:t>
            </a:r>
          </a:p>
          <a:p>
            <a:pPr lvl="1"/>
            <a:r>
              <a:rPr lang="en-US" dirty="0"/>
              <a:t>Can help veteran establish 20% disability evaluation</a:t>
            </a:r>
          </a:p>
          <a:p>
            <a:pPr lvl="1"/>
            <a:r>
              <a:rPr lang="en-US" dirty="0"/>
              <a:t>Evaluate a prescription for a non-insulin injectable medication in the same manner as a prescription for an oral hypoglycemic agent.</a:t>
            </a:r>
          </a:p>
          <a:p>
            <a:r>
              <a:rPr lang="en-US" dirty="0"/>
              <a:t>These medications do not support a 40% evaluation under DC 7913</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42</a:t>
            </a:fld>
            <a:endParaRPr lang="en-US" dirty="0"/>
          </a:p>
        </p:txBody>
      </p:sp>
    </p:spTree>
    <p:extLst>
      <p:ext uri="{BB962C8B-B14F-4D97-AF65-F5344CB8AC3E}">
        <p14:creationId xmlns:p14="http://schemas.microsoft.com/office/powerpoint/2010/main" val="2496884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82379"/>
            <a:ext cx="5062268" cy="859826"/>
          </a:xfrm>
        </p:spPr>
        <p:txBody>
          <a:bodyPr/>
          <a:lstStyle/>
          <a:p>
            <a:r>
              <a:rPr lang="en-US" dirty="0"/>
              <a:t>Endocrine conditions</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43</a:t>
            </a:fld>
            <a:endParaRPr lang="en-US" dirty="0"/>
          </a:p>
        </p:txBody>
      </p:sp>
      <p:graphicFrame>
        <p:nvGraphicFramePr>
          <p:cNvPr id="5" name="Table 4">
            <a:extLst>
              <a:ext uri="{FF2B5EF4-FFF2-40B4-BE49-F238E27FC236}">
                <a16:creationId xmlns:a16="http://schemas.microsoft.com/office/drawing/2014/main" id="{027A85F2-6F4A-ADB8-EE5C-9EC36D7E044B}"/>
              </a:ext>
            </a:extLst>
          </p:cNvPr>
          <p:cNvGraphicFramePr>
            <a:graphicFrameLocks noGrp="1"/>
          </p:cNvGraphicFramePr>
          <p:nvPr>
            <p:extLst>
              <p:ext uri="{D42A27DB-BD31-4B8C-83A1-F6EECF244321}">
                <p14:modId xmlns:p14="http://schemas.microsoft.com/office/powerpoint/2010/main" val="2058171636"/>
              </p:ext>
            </p:extLst>
          </p:nvPr>
        </p:nvGraphicFramePr>
        <p:xfrm>
          <a:off x="838200" y="1582942"/>
          <a:ext cx="10478764" cy="4333476"/>
        </p:xfrm>
        <a:graphic>
          <a:graphicData uri="http://schemas.openxmlformats.org/drawingml/2006/table">
            <a:tbl>
              <a:tblPr/>
              <a:tblGrid>
                <a:gridCol w="9592178">
                  <a:extLst>
                    <a:ext uri="{9D8B030D-6E8A-4147-A177-3AD203B41FA5}">
                      <a16:colId xmlns:a16="http://schemas.microsoft.com/office/drawing/2014/main" val="2016021624"/>
                    </a:ext>
                  </a:extLst>
                </a:gridCol>
                <a:gridCol w="886586">
                  <a:extLst>
                    <a:ext uri="{9D8B030D-6E8A-4147-A177-3AD203B41FA5}">
                      <a16:colId xmlns:a16="http://schemas.microsoft.com/office/drawing/2014/main" val="364290062"/>
                    </a:ext>
                  </a:extLst>
                </a:gridCol>
              </a:tblGrid>
              <a:tr h="214887">
                <a:tc>
                  <a:txBody>
                    <a:bodyPr/>
                    <a:lstStyle/>
                    <a:p>
                      <a:r>
                        <a:rPr lang="en-US" sz="1800"/>
                        <a:t>7913 Diabetes mellitus: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800"/>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746702"/>
                  </a:ext>
                </a:extLst>
              </a:tr>
              <a:tr h="1504210">
                <a:tc>
                  <a:txBody>
                    <a:bodyPr/>
                    <a:lstStyle/>
                    <a:p>
                      <a:r>
                        <a:rPr lang="en-US" sz="1800" dirty="0"/>
                        <a:t>Requiring more than one daily injection of insulin, restricted diet, and regulation of activities (avoidance of strenuous occupational and recreational activities) with episodes of ketoacidosis or hypoglycemic reactions requiring at least three hospitalizations per year or weekly visits to a diabetic care provider, plus either progressive loss of weight and strength or complications that would be compensable if separately evaluated</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t>100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822177"/>
                  </a:ext>
                </a:extLst>
              </a:tr>
              <a:tr h="1181879">
                <a:tc>
                  <a:txBody>
                    <a:bodyPr/>
                    <a:lstStyle/>
                    <a:p>
                      <a:r>
                        <a:rPr lang="en-US" sz="1800"/>
                        <a:t>Requiring one or more daily injection of insulin, restricted diet, and regulation of activities with episodes of ketoacidosis or hypoglycemic reactions requiring one or two hospitalizations per year or twice a month visits to a diabetic care provider, plus complications that would not be compensable if separately evaluated</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60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47826"/>
                  </a:ext>
                </a:extLst>
              </a:tr>
              <a:tr h="376053">
                <a:tc>
                  <a:txBody>
                    <a:bodyPr/>
                    <a:lstStyle/>
                    <a:p>
                      <a:r>
                        <a:rPr lang="en-US" sz="1800"/>
                        <a:t>Requiring one or more daily injection of insulin, restricted diet, and regulation of activities</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a:t>40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0678675"/>
                  </a:ext>
                </a:extLst>
              </a:tr>
              <a:tr h="537218">
                <a:tc>
                  <a:txBody>
                    <a:bodyPr/>
                    <a:lstStyle/>
                    <a:p>
                      <a:r>
                        <a:rPr lang="en-US" sz="1800"/>
                        <a:t>Requiring one or more daily injection of insulin and restricted diet, or; oral hypoglycemic agent and restricted diet</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20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574524"/>
                  </a:ext>
                </a:extLst>
              </a:tr>
              <a:tr h="214887">
                <a:tc>
                  <a:txBody>
                    <a:bodyPr/>
                    <a:lstStyle/>
                    <a:p>
                      <a:r>
                        <a:rPr lang="en-US" sz="1800"/>
                        <a:t>Manageable by restricted diet only</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t>10</a:t>
                      </a:r>
                    </a:p>
                  </a:txBody>
                  <a:tcPr marL="58018" marR="58018" marT="29009" marB="2900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59890"/>
                  </a:ext>
                </a:extLst>
              </a:tr>
            </a:tbl>
          </a:graphicData>
        </a:graphic>
      </p:graphicFrame>
    </p:spTree>
    <p:extLst>
      <p:ext uri="{BB962C8B-B14F-4D97-AF65-F5344CB8AC3E}">
        <p14:creationId xmlns:p14="http://schemas.microsoft.com/office/powerpoint/2010/main" val="3436438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13367"/>
            <a:ext cx="5933536" cy="902958"/>
          </a:xfrm>
        </p:spPr>
        <p:txBody>
          <a:bodyPr/>
          <a:lstStyle/>
          <a:p>
            <a:r>
              <a:rPr lang="en-US" dirty="0"/>
              <a:t>Burn Pit Registry redesign</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lnSpcReduction="10000"/>
          </a:bodyPr>
          <a:lstStyle/>
          <a:p>
            <a:r>
              <a:rPr lang="en-US" dirty="0"/>
              <a:t>Changes August 1, 2024</a:t>
            </a:r>
          </a:p>
          <a:p>
            <a:r>
              <a:rPr lang="en-US" dirty="0"/>
              <a:t>VA released a redesigned Airborne Hazards and Open Burn Pit Registry to better identify and investigate adverse health conditions</a:t>
            </a:r>
          </a:p>
          <a:p>
            <a:pPr lvl="1"/>
            <a:r>
              <a:rPr lang="en-US" dirty="0"/>
              <a:t>Broader participation criteria (eliminated registration forms and added countries)</a:t>
            </a:r>
          </a:p>
          <a:p>
            <a:pPr lvl="1"/>
            <a:r>
              <a:rPr lang="en-US" dirty="0"/>
              <a:t>Automatic registration based on DOD records</a:t>
            </a:r>
          </a:p>
          <a:p>
            <a:pPr lvl="1"/>
            <a:r>
              <a:rPr lang="en-US" dirty="0"/>
              <a:t>Clear opt-out procedures</a:t>
            </a:r>
          </a:p>
          <a:p>
            <a:r>
              <a:rPr lang="en-US" dirty="0"/>
              <a:t>Does not influence future health care for registrants, but does allow VA to develop more advanced treatments, predictive medicine, more targeted care, and decisions pertaining to presumptive conditions</a:t>
            </a:r>
          </a:p>
          <a:p>
            <a:r>
              <a:rPr lang="en-US" dirty="0">
                <a:hlinkClick r:id="rId2"/>
              </a:rPr>
              <a:t>https://vethome.va.gov/BurnPitRegistryOptOut/</a:t>
            </a:r>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44</a:t>
            </a:fld>
            <a:endParaRPr lang="en-US" dirty="0"/>
          </a:p>
        </p:txBody>
      </p:sp>
    </p:spTree>
    <p:extLst>
      <p:ext uri="{BB962C8B-B14F-4D97-AF65-F5344CB8AC3E}">
        <p14:creationId xmlns:p14="http://schemas.microsoft.com/office/powerpoint/2010/main" val="3886264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7067599" y="2355011"/>
            <a:ext cx="4976004" cy="1276711"/>
          </a:xfrm>
        </p:spPr>
        <p:txBody>
          <a:bodyPr>
            <a:normAutofit/>
          </a:bodyPr>
          <a:lstStyle/>
          <a:p>
            <a:r>
              <a:rPr lang="en-US" sz="2000" dirty="0">
                <a:hlinkClick r:id="rId2"/>
              </a:rPr>
              <a:t>https://veteran.mobilehealth.va.gov/AHBurnPitRegistry/index.html#page/home</a:t>
            </a:r>
            <a:r>
              <a:rPr lang="en-US" sz="2000" dirty="0"/>
              <a:t> </a:t>
            </a:r>
            <a:br>
              <a:rPr lang="en-US" sz="4400" dirty="0"/>
            </a:br>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45</a:t>
            </a:fld>
            <a:endParaRPr lang="en-US" dirty="0"/>
          </a:p>
        </p:txBody>
      </p:sp>
      <p:pic>
        <p:nvPicPr>
          <p:cNvPr id="6" name="Picture 5">
            <a:extLst>
              <a:ext uri="{FF2B5EF4-FFF2-40B4-BE49-F238E27FC236}">
                <a16:creationId xmlns:a16="http://schemas.microsoft.com/office/drawing/2014/main" id="{34506BE1-E256-11BF-7A51-B3CA0D8774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8397" y="1297479"/>
            <a:ext cx="6866007" cy="5423996"/>
          </a:xfrm>
          <a:prstGeom prst="rect">
            <a:avLst/>
          </a:prstGeom>
        </p:spPr>
      </p:pic>
      <p:sp>
        <p:nvSpPr>
          <p:cNvPr id="3" name="TextBox 2">
            <a:extLst>
              <a:ext uri="{FF2B5EF4-FFF2-40B4-BE49-F238E27FC236}">
                <a16:creationId xmlns:a16="http://schemas.microsoft.com/office/drawing/2014/main" id="{A7ABA00D-F7D6-A2A5-0A72-A9D1AD696D7C}"/>
              </a:ext>
            </a:extLst>
          </p:cNvPr>
          <p:cNvSpPr txBox="1"/>
          <p:nvPr/>
        </p:nvSpPr>
        <p:spPr>
          <a:xfrm>
            <a:off x="7404696" y="4417358"/>
            <a:ext cx="4638907" cy="1938992"/>
          </a:xfrm>
          <a:prstGeom prst="rect">
            <a:avLst/>
          </a:prstGeom>
          <a:noFill/>
        </p:spPr>
        <p:txBody>
          <a:bodyPr wrap="square" rtlCol="0">
            <a:spAutoFit/>
          </a:bodyPr>
          <a:lstStyle/>
          <a:p>
            <a:r>
              <a:rPr lang="en-US" sz="2400" dirty="0"/>
              <a:t>In lieu of the traditional Burn Pit Registry evaluation, Veterans enrolled in VA health care can ask about toxic exposure screening at their next VA appointment. </a:t>
            </a:r>
          </a:p>
        </p:txBody>
      </p:sp>
      <p:sp>
        <p:nvSpPr>
          <p:cNvPr id="5" name="Title 1">
            <a:extLst>
              <a:ext uri="{FF2B5EF4-FFF2-40B4-BE49-F238E27FC236}">
                <a16:creationId xmlns:a16="http://schemas.microsoft.com/office/drawing/2014/main" id="{B74547B4-CBCD-CA19-8949-4EA8D6249AE8}"/>
              </a:ext>
            </a:extLst>
          </p:cNvPr>
          <p:cNvSpPr txBox="1">
            <a:spLocks/>
          </p:cNvSpPr>
          <p:nvPr/>
        </p:nvSpPr>
        <p:spPr>
          <a:xfrm>
            <a:off x="0" y="313367"/>
            <a:ext cx="5933536" cy="902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Burn Pit Registry redesign</a:t>
            </a:r>
            <a:endParaRPr lang="en-US" dirty="0"/>
          </a:p>
        </p:txBody>
      </p:sp>
    </p:spTree>
    <p:extLst>
      <p:ext uri="{BB962C8B-B14F-4D97-AF65-F5344CB8AC3E}">
        <p14:creationId xmlns:p14="http://schemas.microsoft.com/office/powerpoint/2010/main" val="33382971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1642122" y="5793321"/>
            <a:ext cx="7772400" cy="618286"/>
          </a:xfrm>
        </p:spPr>
        <p:txBody>
          <a:bodyPr>
            <a:normAutofit/>
          </a:bodyPr>
          <a:lstStyle/>
          <a:p>
            <a:r>
              <a:rPr lang="en-US" sz="2800" dirty="0">
                <a:hlinkClick r:id="rId2"/>
              </a:rPr>
              <a:t>https://www.va.gov/disability/view-disability-rating/</a:t>
            </a:r>
            <a:r>
              <a:rPr lang="en-US" sz="2800" dirty="0"/>
              <a:t> </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a:xfrm>
            <a:off x="838200" y="1825624"/>
            <a:ext cx="3880996" cy="3342723"/>
          </a:xfrm>
        </p:spPr>
        <p:txBody>
          <a:bodyPr/>
          <a:lstStyle/>
          <a:p>
            <a:r>
              <a:rPr lang="en-US" dirty="0"/>
              <a:t>View disability rating online</a:t>
            </a:r>
          </a:p>
          <a:p>
            <a:r>
              <a:rPr lang="en-US" dirty="0"/>
              <a:t>Website allows veterans to see exactly what disability evaluations have been assigned by VA</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46</a:t>
            </a:fld>
            <a:endParaRPr lang="en-US" dirty="0"/>
          </a:p>
        </p:txBody>
      </p:sp>
      <p:pic>
        <p:nvPicPr>
          <p:cNvPr id="6" name="Picture 5">
            <a:extLst>
              <a:ext uri="{FF2B5EF4-FFF2-40B4-BE49-F238E27FC236}">
                <a16:creationId xmlns:a16="http://schemas.microsoft.com/office/drawing/2014/main" id="{C32115B4-FBE4-C72F-9180-FC83EBD098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528322" y="1435766"/>
            <a:ext cx="6572372" cy="3986467"/>
          </a:xfrm>
          <a:prstGeom prst="rect">
            <a:avLst/>
          </a:prstGeom>
        </p:spPr>
      </p:pic>
      <p:sp>
        <p:nvSpPr>
          <p:cNvPr id="5" name="Title 1">
            <a:extLst>
              <a:ext uri="{FF2B5EF4-FFF2-40B4-BE49-F238E27FC236}">
                <a16:creationId xmlns:a16="http://schemas.microsoft.com/office/drawing/2014/main" id="{494D2B25-B0AC-3212-4D76-FBEB991B6536}"/>
              </a:ext>
            </a:extLst>
          </p:cNvPr>
          <p:cNvSpPr txBox="1">
            <a:spLocks/>
          </p:cNvSpPr>
          <p:nvPr/>
        </p:nvSpPr>
        <p:spPr>
          <a:xfrm>
            <a:off x="0" y="313367"/>
            <a:ext cx="5933536" cy="9029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Viewing Disability Ratings</a:t>
            </a:r>
          </a:p>
        </p:txBody>
      </p:sp>
    </p:spTree>
    <p:extLst>
      <p:ext uri="{BB962C8B-B14F-4D97-AF65-F5344CB8AC3E}">
        <p14:creationId xmlns:p14="http://schemas.microsoft.com/office/powerpoint/2010/main" val="1285113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39246"/>
            <a:ext cx="6623649" cy="885705"/>
          </a:xfrm>
        </p:spPr>
        <p:txBody>
          <a:bodyPr/>
          <a:lstStyle/>
          <a:p>
            <a:r>
              <a:rPr lang="en-US" dirty="0"/>
              <a:t>Examples for DAV Calculator</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numCol="2">
            <a:normAutofit/>
          </a:bodyPr>
          <a:lstStyle/>
          <a:p>
            <a:r>
              <a:rPr lang="en-US" dirty="0"/>
              <a:t>Tammy Cole</a:t>
            </a:r>
          </a:p>
          <a:p>
            <a:pPr lvl="1"/>
            <a:r>
              <a:rPr lang="en-US" dirty="0"/>
              <a:t>L hip 40% under DC5252</a:t>
            </a:r>
          </a:p>
          <a:p>
            <a:pPr lvl="1"/>
            <a:r>
              <a:rPr lang="en-US" dirty="0"/>
              <a:t>L hip 20% under DC5253</a:t>
            </a:r>
          </a:p>
          <a:p>
            <a:pPr lvl="1"/>
            <a:r>
              <a:rPr lang="en-US" dirty="0"/>
              <a:t>Sleep apnea 50%</a:t>
            </a:r>
          </a:p>
          <a:p>
            <a:pPr lvl="1"/>
            <a:r>
              <a:rPr lang="en-US" dirty="0"/>
              <a:t>Tinnitus 10%</a:t>
            </a:r>
          </a:p>
          <a:p>
            <a:pPr lvl="1"/>
            <a:r>
              <a:rPr lang="en-US" dirty="0"/>
              <a:t>Bilateral HL 0%</a:t>
            </a:r>
          </a:p>
          <a:p>
            <a:pPr lvl="1"/>
            <a:r>
              <a:rPr lang="en-US" dirty="0"/>
              <a:t>Divorced</a:t>
            </a:r>
          </a:p>
          <a:p>
            <a:pPr lvl="1"/>
            <a:r>
              <a:rPr lang="en-US" dirty="0"/>
              <a:t>23 year old child in college</a:t>
            </a:r>
          </a:p>
          <a:p>
            <a:pPr lvl="1"/>
            <a:r>
              <a:rPr lang="en-US" dirty="0"/>
              <a:t>17 year old child at home</a:t>
            </a:r>
          </a:p>
          <a:p>
            <a:pPr marL="457200" lvl="1" indent="0">
              <a:buNone/>
            </a:pPr>
            <a:endParaRPr lang="en-US" dirty="0"/>
          </a:p>
          <a:p>
            <a:r>
              <a:rPr lang="en-US" dirty="0"/>
              <a:t>Rodney White</a:t>
            </a:r>
          </a:p>
          <a:p>
            <a:pPr lvl="1"/>
            <a:r>
              <a:rPr lang="en-US" dirty="0"/>
              <a:t>R knee 10%</a:t>
            </a:r>
          </a:p>
          <a:p>
            <a:pPr lvl="1"/>
            <a:r>
              <a:rPr lang="en-US" dirty="0"/>
              <a:t>R ankle 10%</a:t>
            </a:r>
          </a:p>
          <a:p>
            <a:pPr lvl="1"/>
            <a:r>
              <a:rPr lang="en-US" dirty="0"/>
              <a:t>Diabetes mellitus II 20%</a:t>
            </a:r>
          </a:p>
          <a:p>
            <a:pPr lvl="1"/>
            <a:r>
              <a:rPr lang="en-US" dirty="0"/>
              <a:t>L foot amputation 40%</a:t>
            </a:r>
          </a:p>
          <a:p>
            <a:pPr lvl="1"/>
            <a:r>
              <a:rPr lang="en-US" dirty="0"/>
              <a:t>SMC(k) for LOU creative organ</a:t>
            </a:r>
          </a:p>
          <a:p>
            <a:pPr lvl="1"/>
            <a:r>
              <a:rPr lang="en-US" dirty="0"/>
              <a:t>Married</a:t>
            </a:r>
          </a:p>
          <a:p>
            <a:pPr lvl="1"/>
            <a:r>
              <a:rPr lang="en-US" dirty="0"/>
              <a:t>Caring for dependent parents</a:t>
            </a:r>
          </a:p>
          <a:p>
            <a:pPr lvl="1"/>
            <a:r>
              <a:rPr lang="en-US" dirty="0"/>
              <a:t>Children ages 32, 30, 27</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47</a:t>
            </a:fld>
            <a:endParaRPr lang="en-US" dirty="0"/>
          </a:p>
        </p:txBody>
      </p:sp>
    </p:spTree>
    <p:extLst>
      <p:ext uri="{BB962C8B-B14F-4D97-AF65-F5344CB8AC3E}">
        <p14:creationId xmlns:p14="http://schemas.microsoft.com/office/powerpoint/2010/main" val="227458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65125"/>
            <a:ext cx="4544683" cy="880540"/>
          </a:xfrm>
        </p:spPr>
        <p:txBody>
          <a:bodyPr/>
          <a:lstStyle/>
          <a:p>
            <a:r>
              <a:rPr lang="en-US" dirty="0"/>
              <a:t>Mnemonic devices</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48</a:t>
            </a:fld>
            <a:endParaRPr lang="en-US" dirty="0"/>
          </a:p>
        </p:txBody>
      </p:sp>
      <p:pic>
        <p:nvPicPr>
          <p:cNvPr id="6" name="Picture 5" descr="A person holding a group of people&#10;&#10;Description automatically generated">
            <a:extLst>
              <a:ext uri="{FF2B5EF4-FFF2-40B4-BE49-F238E27FC236}">
                <a16:creationId xmlns:a16="http://schemas.microsoft.com/office/drawing/2014/main" id="{787AEAF1-EEBA-97CE-4E59-66DD88CEA7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2951" y="4130284"/>
            <a:ext cx="2056919" cy="2362591"/>
          </a:xfrm>
          <a:prstGeom prst="rect">
            <a:avLst/>
          </a:prstGeom>
        </p:spPr>
      </p:pic>
      <p:pic>
        <p:nvPicPr>
          <p:cNvPr id="8" name="Picture 7" descr="A child with his mouth open in front of a plane flying over&#10;&#10;Description automatically generated">
            <a:extLst>
              <a:ext uri="{FF2B5EF4-FFF2-40B4-BE49-F238E27FC236}">
                <a16:creationId xmlns:a16="http://schemas.microsoft.com/office/drawing/2014/main" id="{7B687615-DBA9-CFF9-3D8A-05CA18EF0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20" y="1466635"/>
            <a:ext cx="2617527" cy="2568742"/>
          </a:xfrm>
          <a:prstGeom prst="rect">
            <a:avLst/>
          </a:prstGeom>
        </p:spPr>
      </p:pic>
      <p:pic>
        <p:nvPicPr>
          <p:cNvPr id="10" name="Picture 9" descr="A group of people standing in a room&#10;&#10;Description automatically generated">
            <a:extLst>
              <a:ext uri="{FF2B5EF4-FFF2-40B4-BE49-F238E27FC236}">
                <a16:creationId xmlns:a16="http://schemas.microsoft.com/office/drawing/2014/main" id="{F265B250-DB4F-71EF-86AB-25095B95B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2220" y="4358565"/>
            <a:ext cx="6581274" cy="1997785"/>
          </a:xfrm>
          <a:prstGeom prst="rect">
            <a:avLst/>
          </a:prstGeom>
        </p:spPr>
      </p:pic>
      <p:pic>
        <p:nvPicPr>
          <p:cNvPr id="12" name="Picture 11" descr="A person holding a medal&#10;&#10;Description automatically generated">
            <a:extLst>
              <a:ext uri="{FF2B5EF4-FFF2-40B4-BE49-F238E27FC236}">
                <a16:creationId xmlns:a16="http://schemas.microsoft.com/office/drawing/2014/main" id="{1CA5DB9F-A2A7-334E-7130-A52A706944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1575" y="1610790"/>
            <a:ext cx="3398171" cy="2264894"/>
          </a:xfrm>
          <a:prstGeom prst="rect">
            <a:avLst/>
          </a:prstGeom>
        </p:spPr>
      </p:pic>
      <p:pic>
        <p:nvPicPr>
          <p:cNvPr id="5" name="Picture 4" descr="A group of deer in a pyramid&#10;&#10;Description automatically generated">
            <a:extLst>
              <a:ext uri="{FF2B5EF4-FFF2-40B4-BE49-F238E27FC236}">
                <a16:creationId xmlns:a16="http://schemas.microsoft.com/office/drawing/2014/main" id="{F1121FFB-04DD-419D-59E4-CE5780E58F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0786" y="1466635"/>
            <a:ext cx="2735426" cy="2727588"/>
          </a:xfrm>
          <a:prstGeom prst="rect">
            <a:avLst/>
          </a:prstGeom>
        </p:spPr>
      </p:pic>
    </p:spTree>
    <p:extLst>
      <p:ext uri="{BB962C8B-B14F-4D97-AF65-F5344CB8AC3E}">
        <p14:creationId xmlns:p14="http://schemas.microsoft.com/office/powerpoint/2010/main" val="8316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34EBD4-C118-F11E-646E-05B6FEFB60F4}"/>
              </a:ext>
            </a:extLst>
          </p:cNvPr>
          <p:cNvSpPr>
            <a:spLocks noGrp="1"/>
          </p:cNvSpPr>
          <p:nvPr>
            <p:ph type="title"/>
          </p:nvPr>
        </p:nvSpPr>
        <p:spPr>
          <a:xfrm>
            <a:off x="0" y="356499"/>
            <a:ext cx="3440502" cy="868452"/>
          </a:xfrm>
        </p:spPr>
        <p:txBody>
          <a:bodyPr/>
          <a:lstStyle/>
          <a:p>
            <a:r>
              <a:rPr lang="en-US" dirty="0"/>
              <a:t>Exercises</a:t>
            </a:r>
          </a:p>
        </p:txBody>
      </p:sp>
      <p:sp>
        <p:nvSpPr>
          <p:cNvPr id="5" name="Content Placeholder 4">
            <a:extLst>
              <a:ext uri="{FF2B5EF4-FFF2-40B4-BE49-F238E27FC236}">
                <a16:creationId xmlns:a16="http://schemas.microsoft.com/office/drawing/2014/main" id="{F8254C3A-98A4-0787-92EC-468B356ADC29}"/>
              </a:ext>
            </a:extLst>
          </p:cNvPr>
          <p:cNvSpPr>
            <a:spLocks noGrp="1"/>
          </p:cNvSpPr>
          <p:nvPr>
            <p:ph idx="1"/>
          </p:nvPr>
        </p:nvSpPr>
        <p:spPr/>
        <p:txBody>
          <a:bodyPr/>
          <a:lstStyle/>
          <a:p>
            <a:r>
              <a:rPr lang="en-US" dirty="0"/>
              <a:t>Ruma Nandini</a:t>
            </a:r>
          </a:p>
          <a:p>
            <a:r>
              <a:rPr lang="en-US" dirty="0"/>
              <a:t>Eugene Turner</a:t>
            </a:r>
          </a:p>
          <a:p>
            <a:r>
              <a:rPr lang="en-US" dirty="0"/>
              <a:t>Rose Nguyen</a:t>
            </a:r>
          </a:p>
          <a:p>
            <a:r>
              <a:rPr lang="en-US" dirty="0"/>
              <a:t>Calvin Freemont</a:t>
            </a:r>
          </a:p>
          <a:p>
            <a:pPr marL="0" indent="0">
              <a:buNone/>
            </a:pPr>
            <a:endParaRPr lang="en-US" dirty="0"/>
          </a:p>
          <a:p>
            <a:pPr marL="0" indent="0">
              <a:buNone/>
            </a:pPr>
            <a:r>
              <a:rPr lang="en-US" dirty="0"/>
              <a:t>Review the veteran’s circumstance and recommend action based on updated guidance.</a:t>
            </a:r>
          </a:p>
        </p:txBody>
      </p:sp>
      <p:sp>
        <p:nvSpPr>
          <p:cNvPr id="2" name="Slide Number Placeholder 1">
            <a:extLst>
              <a:ext uri="{FF2B5EF4-FFF2-40B4-BE49-F238E27FC236}">
                <a16:creationId xmlns:a16="http://schemas.microsoft.com/office/drawing/2014/main" id="{509D8225-5F9B-3C83-D59B-2E6F97BA991B}"/>
              </a:ext>
            </a:extLst>
          </p:cNvPr>
          <p:cNvSpPr>
            <a:spLocks noGrp="1"/>
          </p:cNvSpPr>
          <p:nvPr>
            <p:ph type="sldNum" sz="quarter" idx="12"/>
          </p:nvPr>
        </p:nvSpPr>
        <p:spPr/>
        <p:txBody>
          <a:bodyPr/>
          <a:lstStyle/>
          <a:p>
            <a:fld id="{60B18D57-13A5-4968-950D-8FEF41FA4399}" type="slidenum">
              <a:rPr lang="en-US" smtClean="0"/>
              <a:t>49</a:t>
            </a:fld>
            <a:endParaRPr lang="en-US"/>
          </a:p>
        </p:txBody>
      </p:sp>
    </p:spTree>
    <p:extLst>
      <p:ext uri="{BB962C8B-B14F-4D97-AF65-F5344CB8AC3E}">
        <p14:creationId xmlns:p14="http://schemas.microsoft.com/office/powerpoint/2010/main" val="672808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49F2E-7D95-1932-74EE-480FA5355E75}"/>
              </a:ext>
            </a:extLst>
          </p:cNvPr>
          <p:cNvSpPr>
            <a:spLocks noGrp="1"/>
          </p:cNvSpPr>
          <p:nvPr>
            <p:ph type="title"/>
          </p:nvPr>
        </p:nvSpPr>
        <p:spPr>
          <a:xfrm>
            <a:off x="0" y="330620"/>
            <a:ext cx="6399362" cy="885705"/>
          </a:xfrm>
        </p:spPr>
        <p:txBody>
          <a:bodyPr/>
          <a:lstStyle/>
          <a:p>
            <a:r>
              <a:rPr lang="en-US" dirty="0"/>
              <a:t>CFR and M21-1 References</a:t>
            </a:r>
          </a:p>
        </p:txBody>
      </p:sp>
      <p:sp>
        <p:nvSpPr>
          <p:cNvPr id="2" name="Content Placeholder 1">
            <a:extLst>
              <a:ext uri="{FF2B5EF4-FFF2-40B4-BE49-F238E27FC236}">
                <a16:creationId xmlns:a16="http://schemas.microsoft.com/office/drawing/2014/main" id="{76C49AC0-C871-74FC-EAAB-C21785CA7346}"/>
              </a:ext>
            </a:extLst>
          </p:cNvPr>
          <p:cNvSpPr>
            <a:spLocks noGrp="1"/>
          </p:cNvSpPr>
          <p:nvPr>
            <p:ph idx="1"/>
          </p:nvPr>
        </p:nvSpPr>
        <p:spPr>
          <a:xfrm>
            <a:off x="670560" y="1582490"/>
            <a:ext cx="10952480" cy="4882058"/>
          </a:xfrm>
        </p:spPr>
        <p:txBody>
          <a:bodyPr>
            <a:normAutofit fontScale="85000" lnSpcReduction="20000"/>
          </a:bodyPr>
          <a:lstStyle/>
          <a:p>
            <a:r>
              <a:rPr lang="pt-BR" dirty="0">
                <a:latin typeface="Arial" panose="020B0604020202020204" pitchFamily="34" charset="0"/>
                <a:ea typeface="Calibri" panose="020F0502020204030204" pitchFamily="34" charset="0"/>
                <a:cs typeface="Arial" panose="020B0604020202020204" pitchFamily="34" charset="0"/>
              </a:rPr>
              <a:t>38 CFR 3.303 principles relating to service connection</a:t>
            </a:r>
          </a:p>
          <a:p>
            <a:r>
              <a:rPr lang="pt-BR" dirty="0">
                <a:latin typeface="Arial" panose="020B0604020202020204" pitchFamily="34" charset="0"/>
                <a:ea typeface="Calibri" panose="020F0502020204030204" pitchFamily="34" charset="0"/>
                <a:cs typeface="Arial" panose="020B0604020202020204" pitchFamily="34" charset="0"/>
              </a:rPr>
              <a:t>38 CFR 3.309 disease subject to presumptive service connection</a:t>
            </a:r>
          </a:p>
          <a:p>
            <a:r>
              <a:rPr lang="pt-BR" dirty="0">
                <a:latin typeface="Arial" panose="020B0604020202020204" pitchFamily="34" charset="0"/>
                <a:ea typeface="Calibri" panose="020F0502020204030204" pitchFamily="34" charset="0"/>
                <a:cs typeface="Arial" panose="020B0604020202020204" pitchFamily="34" charset="0"/>
              </a:rPr>
              <a:t>38 CFR 3.350 special monthly compensation ratings</a:t>
            </a:r>
          </a:p>
          <a:p>
            <a:r>
              <a:rPr lang="pt-BR" dirty="0">
                <a:latin typeface="Arial" panose="020B0604020202020204" pitchFamily="34" charset="0"/>
                <a:ea typeface="Calibri" panose="020F0502020204030204" pitchFamily="34" charset="0"/>
                <a:cs typeface="Arial" panose="020B0604020202020204" pitchFamily="34" charset="0"/>
              </a:rPr>
              <a:t>38 CFR 4.119 rating schedule – endocrine</a:t>
            </a:r>
          </a:p>
          <a:p>
            <a:r>
              <a:rPr lang="pt-BR" dirty="0">
                <a:latin typeface="Arial" panose="020B0604020202020204" pitchFamily="34" charset="0"/>
                <a:ea typeface="Calibri" panose="020F0502020204030204" pitchFamily="34" charset="0"/>
                <a:cs typeface="Arial" panose="020B0604020202020204" pitchFamily="34" charset="0"/>
              </a:rPr>
              <a:t>38 CFR 4.123 neuritis</a:t>
            </a:r>
          </a:p>
          <a:p>
            <a:r>
              <a:rPr lang="pt-BR" dirty="0">
                <a:latin typeface="Arial" panose="020B0604020202020204" pitchFamily="34" charset="0"/>
                <a:ea typeface="Calibri" panose="020F0502020204030204" pitchFamily="34" charset="0"/>
                <a:cs typeface="Arial" panose="020B0604020202020204" pitchFamily="34" charset="0"/>
              </a:rPr>
              <a:t>38 CFR 4.124 neuralgia</a:t>
            </a:r>
          </a:p>
          <a:p>
            <a:r>
              <a:rPr lang="pt-BR" dirty="0">
                <a:latin typeface="Arial" panose="020B0604020202020204" pitchFamily="34" charset="0"/>
                <a:ea typeface="Calibri" panose="020F0502020204030204" pitchFamily="34" charset="0"/>
                <a:cs typeface="Arial" panose="020B0604020202020204" pitchFamily="34" charset="0"/>
              </a:rPr>
              <a:t>38 CFR 4.124a rating schedule - neurological</a:t>
            </a:r>
          </a:p>
          <a:p>
            <a:r>
              <a:rPr lang="pt-BR" dirty="0">
                <a:latin typeface="Arial" panose="020B0604020202020204" pitchFamily="34" charset="0"/>
                <a:ea typeface="Calibri" panose="020F0502020204030204" pitchFamily="34" charset="0"/>
                <a:cs typeface="Arial" panose="020B0604020202020204" pitchFamily="34" charset="0"/>
              </a:rPr>
              <a:t>38 CFR 4.71a rating schedule - musculoskeletal</a:t>
            </a:r>
          </a:p>
          <a:p>
            <a:r>
              <a:rPr lang="en-US" dirty="0">
                <a:ea typeface="Calibri" panose="020F0502020204030204" pitchFamily="34" charset="0"/>
              </a:rPr>
              <a:t>M21-1 V.ii.2.A.1. determining direct service connection</a:t>
            </a:r>
          </a:p>
          <a:p>
            <a:r>
              <a:rPr lang="pt-BR" dirty="0">
                <a:ea typeface="Calibri" panose="020F0502020204030204" pitchFamily="34" charset="0"/>
              </a:rPr>
              <a:t>M21-1 </a:t>
            </a:r>
            <a:r>
              <a:rPr lang="en-US" dirty="0">
                <a:ea typeface="Calibri" panose="020F0502020204030204" pitchFamily="34" charset="0"/>
              </a:rPr>
              <a:t>V.iii.1.A.3.h. evaluating joints and functional loss</a:t>
            </a:r>
          </a:p>
          <a:p>
            <a:r>
              <a:rPr lang="en-US" dirty="0">
                <a:ea typeface="Calibri" panose="020F0502020204030204" pitchFamily="34" charset="0"/>
              </a:rPr>
              <a:t>M21-1 V.iii.11.1.c. diabetes mellitus</a:t>
            </a:r>
          </a:p>
          <a:p>
            <a:r>
              <a:rPr lang="en-US" dirty="0">
                <a:ea typeface="Calibri" panose="020F0502020204030204" pitchFamily="34" charset="0"/>
              </a:rPr>
              <a:t>M21-1 XIII.i.8.A.1.a. &amp; A.2.a. clothing allowance</a:t>
            </a:r>
          </a:p>
          <a:p>
            <a:endParaRPr lang="en-US" sz="2400" dirty="0">
              <a:ea typeface="Calibri" panose="020F0502020204030204" pitchFamily="34" charset="0"/>
            </a:endParaRPr>
          </a:p>
          <a:p>
            <a:endParaRPr lang="en-US" sz="2400" dirty="0">
              <a:ea typeface="Calibri" panose="020F0502020204030204" pitchFamily="34" charset="0"/>
            </a:endParaRPr>
          </a:p>
          <a:p>
            <a:endParaRPr lang="en-US" sz="2400" dirty="0">
              <a:ea typeface="Calibri" panose="020F0502020204030204" pitchFamily="34" charset="0"/>
            </a:endParaRPr>
          </a:p>
        </p:txBody>
      </p:sp>
      <p:sp>
        <p:nvSpPr>
          <p:cNvPr id="3" name="Slide Number Placeholder 2">
            <a:extLst>
              <a:ext uri="{FF2B5EF4-FFF2-40B4-BE49-F238E27FC236}">
                <a16:creationId xmlns:a16="http://schemas.microsoft.com/office/drawing/2014/main" id="{340BF806-7DE4-D2FD-3575-BD9F4C7329DC}"/>
              </a:ext>
            </a:extLst>
          </p:cNvPr>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4290242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a:xfrm>
            <a:off x="0" y="365126"/>
            <a:ext cx="7158487" cy="859826"/>
          </a:xfrm>
        </p:spPr>
        <p:txBody>
          <a:bodyPr/>
          <a:lstStyle/>
          <a:p>
            <a:r>
              <a:rPr lang="en-US" dirty="0"/>
              <a:t>Ruma Nandini – USMC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lstStyle/>
          <a:p>
            <a:pPr marL="0" indent="0">
              <a:buNone/>
            </a:pPr>
            <a:r>
              <a:rPr lang="en-US" sz="2400" dirty="0"/>
              <a:t>Ms. Nandini served at Camp Lejeune from 1982-1985. Under the PACT Act, her claim for throat cancer was granted. However, a quality control review revealed that her claim had been granted service connection under the assumption that her throat cancer was on the list of presumptive diseases for contaminated water exposure, and it is not. VA sent Ms. Nandini a letter explaining their mistake, and proposing that her award would be terminated in less than 2 months. She plans to appeal this decision because her claim was for SC on a direct basis.</a:t>
            </a:r>
          </a:p>
          <a:p>
            <a:r>
              <a:rPr lang="en-US" sz="2400" dirty="0"/>
              <a:t>Does Ms. Nandini qualify to continue to receive payment despite the error?</a:t>
            </a:r>
          </a:p>
          <a:p>
            <a:r>
              <a:rPr lang="en-US" sz="2400" dirty="0"/>
              <a:t>What court case covers this scenario?</a:t>
            </a:r>
          </a:p>
          <a:p>
            <a:endParaRPr lang="en-US" sz="2400" dirty="0"/>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50</a:t>
            </a:fld>
            <a:endParaRPr lang="en-US" dirty="0"/>
          </a:p>
        </p:txBody>
      </p:sp>
    </p:spTree>
    <p:extLst>
      <p:ext uri="{BB962C8B-B14F-4D97-AF65-F5344CB8AC3E}">
        <p14:creationId xmlns:p14="http://schemas.microsoft.com/office/powerpoint/2010/main" val="1153538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a:xfrm>
            <a:off x="0" y="365125"/>
            <a:ext cx="6873815" cy="877079"/>
          </a:xfrm>
        </p:spPr>
        <p:txBody>
          <a:bodyPr/>
          <a:lstStyle/>
          <a:p>
            <a:r>
              <a:rPr lang="en-US" dirty="0"/>
              <a:t>Eugene Turner – USA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normAutofit lnSpcReduction="10000"/>
          </a:bodyPr>
          <a:lstStyle/>
          <a:p>
            <a:pPr marL="0" indent="0">
              <a:buNone/>
            </a:pPr>
            <a:r>
              <a:rPr lang="en-US" sz="2400" dirty="0"/>
              <a:t>Mr. Turner was deployed near Baghdad when his vehicle took direct fire in 2004. He suffers with a constellation of musculoskeletal disabilities, and also TBI/PTSD 100%, neck and face scar 50%, five additional painful scars 30%, seborrheic dermatitis with constant systemic therapy 60%, light perception only in left eye and 20/70 vision in right eye 50%, bilateral hearing loss 10%, tinnitus 10%, and bronchial asthma 60%.</a:t>
            </a:r>
          </a:p>
          <a:p>
            <a:pPr marL="0" indent="0">
              <a:buNone/>
            </a:pPr>
            <a:r>
              <a:rPr lang="en-US" sz="2400" dirty="0"/>
              <a:t>VA granted 100%. Using Table II, they found his SMC level to be M, based on amputations. VA noted the additional 100% not related to musculoskeletal conditions, and bumped his award up by a full step, to SMC N.</a:t>
            </a:r>
          </a:p>
          <a:p>
            <a:r>
              <a:rPr lang="en-US" sz="2400" dirty="0"/>
              <a:t>Due to a recent court decision, Mr. Turner can ask for an increase. What kind of increase could he now qualify for?</a:t>
            </a:r>
          </a:p>
          <a:p>
            <a:r>
              <a:rPr lang="en-US" sz="2400" dirty="0"/>
              <a:t>What was the name of the court decision?</a:t>
            </a:r>
          </a:p>
          <a:p>
            <a:endParaRPr lang="en-US" sz="2400" dirty="0"/>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51</a:t>
            </a:fld>
            <a:endParaRPr lang="en-US" dirty="0"/>
          </a:p>
        </p:txBody>
      </p:sp>
    </p:spTree>
    <p:extLst>
      <p:ext uri="{BB962C8B-B14F-4D97-AF65-F5344CB8AC3E}">
        <p14:creationId xmlns:p14="http://schemas.microsoft.com/office/powerpoint/2010/main" val="236181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a:xfrm>
            <a:off x="0" y="356500"/>
            <a:ext cx="6718540" cy="868452"/>
          </a:xfrm>
        </p:spPr>
        <p:txBody>
          <a:bodyPr/>
          <a:lstStyle/>
          <a:p>
            <a:r>
              <a:rPr lang="en-US" dirty="0"/>
              <a:t>Rose Nguyen – USA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lstStyle/>
          <a:p>
            <a:pPr marL="0" indent="0">
              <a:buNone/>
            </a:pPr>
            <a:r>
              <a:rPr lang="en-US" sz="2400" dirty="0"/>
              <a:t>Ms. Nguyen’s father was a WWII veteran who recently passed away. She received accrued benefits that were due to him from his monthly awards. Before he died, Mr. Nguyen had a pending claim for Auto &amp; Adaptive Equipment, and that claim was closed upon notification of death. Ms. Nguyen wishes to continue that claim.</a:t>
            </a:r>
          </a:p>
          <a:p>
            <a:r>
              <a:rPr lang="en-US" sz="2400" dirty="0"/>
              <a:t>Can the veteran’s daughter continue the claim for Auto &amp; Adaptive Equipment even though it is for non-accrued benefits?</a:t>
            </a:r>
          </a:p>
          <a:p>
            <a:r>
              <a:rPr lang="en-US" sz="2400" dirty="0"/>
              <a:t>What court case can she cite in support of her request for substitution?</a:t>
            </a:r>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52</a:t>
            </a:fld>
            <a:endParaRPr lang="en-US" dirty="0"/>
          </a:p>
        </p:txBody>
      </p:sp>
    </p:spTree>
    <p:extLst>
      <p:ext uri="{BB962C8B-B14F-4D97-AF65-F5344CB8AC3E}">
        <p14:creationId xmlns:p14="http://schemas.microsoft.com/office/powerpoint/2010/main" val="3305907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E23221-6639-975D-8A77-2841CF249781}"/>
              </a:ext>
            </a:extLst>
          </p:cNvPr>
          <p:cNvSpPr>
            <a:spLocks noGrp="1"/>
          </p:cNvSpPr>
          <p:nvPr>
            <p:ph type="title"/>
          </p:nvPr>
        </p:nvSpPr>
        <p:spPr>
          <a:xfrm>
            <a:off x="0" y="391004"/>
            <a:ext cx="7486291" cy="842573"/>
          </a:xfrm>
        </p:spPr>
        <p:txBody>
          <a:bodyPr/>
          <a:lstStyle/>
          <a:p>
            <a:r>
              <a:rPr lang="en-US" dirty="0"/>
              <a:t>Calvin Freemont – USAF veteran</a:t>
            </a:r>
          </a:p>
        </p:txBody>
      </p:sp>
      <p:sp>
        <p:nvSpPr>
          <p:cNvPr id="2" name="Content Placeholder 1">
            <a:extLst>
              <a:ext uri="{FF2B5EF4-FFF2-40B4-BE49-F238E27FC236}">
                <a16:creationId xmlns:a16="http://schemas.microsoft.com/office/drawing/2014/main" id="{809E31AB-3713-7BF6-E9E1-A7B3EF4223EB}"/>
              </a:ext>
            </a:extLst>
          </p:cNvPr>
          <p:cNvSpPr>
            <a:spLocks noGrp="1"/>
          </p:cNvSpPr>
          <p:nvPr>
            <p:ph idx="1"/>
          </p:nvPr>
        </p:nvSpPr>
        <p:spPr/>
        <p:txBody>
          <a:bodyPr/>
          <a:lstStyle/>
          <a:p>
            <a:pPr marL="0" indent="0">
              <a:buNone/>
            </a:pPr>
            <a:r>
              <a:rPr lang="en-US" sz="2400" dirty="0"/>
              <a:t>Mr. Freemont has suffered with bad knees for decades. He has finally decided to have surgery on his right knee. His primary care physician believes it would be possible to undergo a partial knee replacement rather than a total knee replacement. Mr. Freemont’s brother, an Army vet, told him that VA will award a temporary 100% to help with expenses of recovery for either operation.</a:t>
            </a:r>
          </a:p>
          <a:p>
            <a:r>
              <a:rPr lang="en-US" sz="2400" dirty="0"/>
              <a:t>Does Mr. Freemont’s brother have the most current information?</a:t>
            </a:r>
          </a:p>
          <a:p>
            <a:r>
              <a:rPr lang="en-US" sz="2400" dirty="0"/>
              <a:t>Prior to September 20, 2022, what is the rule about partial knee replacements?</a:t>
            </a:r>
          </a:p>
          <a:p>
            <a:r>
              <a:rPr lang="en-US" sz="2400" dirty="0"/>
              <a:t>What are two different ways VA might approach an award for partial knee replacement today?</a:t>
            </a:r>
          </a:p>
        </p:txBody>
      </p:sp>
      <p:sp>
        <p:nvSpPr>
          <p:cNvPr id="3" name="Slide Number Placeholder 2">
            <a:extLst>
              <a:ext uri="{FF2B5EF4-FFF2-40B4-BE49-F238E27FC236}">
                <a16:creationId xmlns:a16="http://schemas.microsoft.com/office/drawing/2014/main" id="{D02F6096-58AE-CF24-20D4-0490BD6786F5}"/>
              </a:ext>
            </a:extLst>
          </p:cNvPr>
          <p:cNvSpPr>
            <a:spLocks noGrp="1"/>
          </p:cNvSpPr>
          <p:nvPr>
            <p:ph type="sldNum" sz="quarter" idx="12"/>
          </p:nvPr>
        </p:nvSpPr>
        <p:spPr/>
        <p:txBody>
          <a:bodyPr/>
          <a:lstStyle/>
          <a:p>
            <a:fld id="{E2FB73DA-5FDE-45B5-BAA4-C61223CC44F6}" type="slidenum">
              <a:rPr lang="en-US" smtClean="0"/>
              <a:pPr/>
              <a:t>53</a:t>
            </a:fld>
            <a:endParaRPr lang="en-US" dirty="0"/>
          </a:p>
        </p:txBody>
      </p:sp>
    </p:spTree>
    <p:extLst>
      <p:ext uri="{BB962C8B-B14F-4D97-AF65-F5344CB8AC3E}">
        <p14:creationId xmlns:p14="http://schemas.microsoft.com/office/powerpoint/2010/main" val="3688596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
        <p:nvSpPr>
          <p:cNvPr id="3" name="TextBox 2"/>
          <p:cNvSpPr txBox="1"/>
          <p:nvPr/>
        </p:nvSpPr>
        <p:spPr>
          <a:xfrm>
            <a:off x="7605070" y="5795817"/>
            <a:ext cx="4434035" cy="954107"/>
          </a:xfrm>
          <a:prstGeom prst="rect">
            <a:avLst/>
          </a:prstGeom>
          <a:noFill/>
        </p:spPr>
        <p:txBody>
          <a:bodyPr wrap="square" rtlCol="0">
            <a:spAutoFit/>
          </a:bodyPr>
          <a:lstStyle/>
          <a:p>
            <a:pPr algn="r"/>
            <a:r>
              <a:rPr lang="en-US" sz="2800" dirty="0">
                <a:latin typeface="Times New Roman" panose="02020603050405020304" pitchFamily="18" charset="0"/>
                <a:cs typeface="Times New Roman" panose="02020603050405020304" pitchFamily="18" charset="0"/>
              </a:rPr>
              <a:t>Crystal M. Trulove</a:t>
            </a:r>
          </a:p>
          <a:p>
            <a:pPr algn="r"/>
            <a:r>
              <a:rPr lang="en-US" sz="2800" dirty="0">
                <a:latin typeface="Times New Roman" panose="02020603050405020304" pitchFamily="18" charset="0"/>
                <a:cs typeface="Times New Roman" panose="02020603050405020304" pitchFamily="18" charset="0"/>
              </a:rPr>
              <a:t>crystal.trulove@gmail.com</a:t>
            </a:r>
          </a:p>
        </p:txBody>
      </p:sp>
    </p:spTree>
    <p:extLst>
      <p:ext uri="{BB962C8B-B14F-4D97-AF65-F5344CB8AC3E}">
        <p14:creationId xmlns:p14="http://schemas.microsoft.com/office/powerpoint/2010/main" val="267189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56500"/>
            <a:ext cx="5045015" cy="859826"/>
          </a:xfrm>
        </p:spPr>
        <p:txBody>
          <a:bodyPr/>
          <a:lstStyle/>
          <a:p>
            <a:r>
              <a:rPr lang="en-US" dirty="0"/>
              <a:t>CAVC v CAFC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normAutofit/>
          </a:bodyPr>
          <a:lstStyle/>
          <a:p>
            <a:pPr marL="0" indent="0">
              <a:buNone/>
            </a:pPr>
            <a:r>
              <a:rPr lang="en-US" sz="3200" b="1" dirty="0">
                <a:effectLst/>
                <a:latin typeface="Calibri" panose="020F0502020204030204" pitchFamily="34" charset="0"/>
                <a:ea typeface="Calibri" panose="020F0502020204030204" pitchFamily="34" charset="0"/>
                <a:cs typeface="Times New Roman" panose="02020603050405020304" pitchFamily="18" charset="0"/>
              </a:rPr>
              <a:t>United States Court of Appeals for Veterans Claims (CAVC)</a:t>
            </a:r>
          </a:p>
          <a:p>
            <a:r>
              <a:rPr lang="en-US" sz="2800" dirty="0">
                <a:solidFill>
                  <a:srgbClr val="202122"/>
                </a:solidFill>
              </a:rPr>
              <a:t>E</a:t>
            </a:r>
            <a:r>
              <a:rPr lang="en-US" sz="2800" b="0" i="0" dirty="0">
                <a:solidFill>
                  <a:srgbClr val="202122"/>
                </a:solidFill>
                <a:effectLst/>
                <a:latin typeface="Arial" panose="020B0604020202020204" pitchFamily="34" charset="0"/>
              </a:rPr>
              <a:t>xclusive jurisdiction to review decisions of the Board of Veterans' Appeals </a:t>
            </a:r>
            <a:endParaRPr lang="en-US" sz="2800"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United States Court of Appeals for the Federal Circuit (CAFC)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Appeals come from all U.S. federal district courts, including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United States Court of Appeals for Veterans Claims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ea typeface="+mn-ea"/>
                <a:cs typeface="Arial" panose="020B0604020202020204" pitchFamily="34" charset="0"/>
              </a:rPr>
              <a:t>…and more (trademarks, patents, Armed Services, Postal Service, international trade, etc.)</a:t>
            </a:r>
          </a:p>
          <a:p>
            <a:endParaRPr lang="en-US" dirty="0"/>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211761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277543"/>
            <a:ext cx="7944928" cy="938782"/>
          </a:xfrm>
        </p:spPr>
        <p:txBody>
          <a:bodyPr/>
          <a:lstStyle/>
          <a:p>
            <a:r>
              <a:rPr lang="en-US" dirty="0"/>
              <a:t>McCauley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Decision: If service connection of a condition is found later to have been based on information that is clearly and unmistakably erroneous, all other means of service connection must be considered prior to severance, and payments must continue until final decision is made.</a:t>
            </a:r>
          </a:p>
          <a:p>
            <a:r>
              <a:rPr lang="en-US" dirty="0"/>
              <a:t>May 20, 2024</a:t>
            </a:r>
          </a:p>
          <a:p>
            <a:r>
              <a:rPr lang="en-US" dirty="0"/>
              <a:t>Question was: Prior to severance, must VA show only that there was an error, or must they also attempt all other means of SC?</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7</a:t>
            </a:fld>
            <a:endParaRPr lang="en-US" dirty="0"/>
          </a:p>
        </p:txBody>
      </p:sp>
    </p:spTree>
    <p:extLst>
      <p:ext uri="{BB962C8B-B14F-4D97-AF65-F5344CB8AC3E}">
        <p14:creationId xmlns:p14="http://schemas.microsoft.com/office/powerpoint/2010/main" val="3150708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C4178-7062-5B01-57DC-725C8DA25402}"/>
              </a:ext>
            </a:extLst>
          </p:cNvPr>
          <p:cNvSpPr>
            <a:spLocks noGrp="1"/>
          </p:cNvSpPr>
          <p:nvPr>
            <p:ph type="title"/>
          </p:nvPr>
        </p:nvSpPr>
        <p:spPr>
          <a:xfrm>
            <a:off x="0" y="347873"/>
            <a:ext cx="7546675" cy="851200"/>
          </a:xfrm>
        </p:spPr>
        <p:txBody>
          <a:bodyPr/>
          <a:lstStyle/>
          <a:p>
            <a:r>
              <a:rPr lang="en-US" dirty="0"/>
              <a:t>McCauley v McDonough (CAVC)</a:t>
            </a:r>
          </a:p>
        </p:txBody>
      </p:sp>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Veteran claimed presumptive service connection for both diabetes and heart disease</a:t>
            </a:r>
          </a:p>
          <a:p>
            <a:pPr lvl="1"/>
            <a:r>
              <a:rPr lang="en-US" dirty="0"/>
              <a:t>Asked VA to grant due either to herbicide or contaminated water exposure</a:t>
            </a:r>
          </a:p>
          <a:p>
            <a:r>
              <a:rPr lang="en-US" dirty="0"/>
              <a:t>Navy veteran received award because USS Comstock was in inland waters of Vietnam</a:t>
            </a:r>
          </a:p>
          <a:p>
            <a:pPr lvl="1"/>
            <a:r>
              <a:rPr lang="en-US" dirty="0"/>
              <a:t>USS Comstock was not inland while veteran was aboard</a:t>
            </a:r>
          </a:p>
          <a:p>
            <a:pPr lvl="1"/>
            <a:r>
              <a:rPr lang="en-US" dirty="0"/>
              <a:t>Grant was clearly in error. VA proposed to sever, explained why, and then severed all service connection</a:t>
            </a:r>
          </a:p>
          <a:p>
            <a:r>
              <a:rPr lang="en-US" dirty="0"/>
              <a:t>Veteran appealed and BVA upheld RO decision</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8</a:t>
            </a:fld>
            <a:endParaRPr lang="en-US" dirty="0"/>
          </a:p>
        </p:txBody>
      </p:sp>
    </p:spTree>
    <p:extLst>
      <p:ext uri="{BB962C8B-B14F-4D97-AF65-F5344CB8AC3E}">
        <p14:creationId xmlns:p14="http://schemas.microsoft.com/office/powerpoint/2010/main" val="146768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3AB152-502C-F3AC-688D-4F536548BEDF}"/>
              </a:ext>
            </a:extLst>
          </p:cNvPr>
          <p:cNvSpPr>
            <a:spLocks noGrp="1"/>
          </p:cNvSpPr>
          <p:nvPr>
            <p:ph idx="1"/>
          </p:nvPr>
        </p:nvSpPr>
        <p:spPr/>
        <p:txBody>
          <a:bodyPr/>
          <a:lstStyle/>
          <a:p>
            <a:r>
              <a:rPr lang="en-US" dirty="0"/>
              <a:t>CAVC found that a discussion of all other means of SC is required</a:t>
            </a:r>
          </a:p>
          <a:p>
            <a:pPr lvl="1"/>
            <a:r>
              <a:rPr lang="en-US" dirty="0"/>
              <a:t>SOC mentioned contaminated water but BVA decision did not</a:t>
            </a:r>
          </a:p>
          <a:p>
            <a:pPr lvl="1"/>
            <a:r>
              <a:rPr lang="en-US" dirty="0"/>
              <a:t>Veteran specifically made contaminated water claim</a:t>
            </a:r>
          </a:p>
          <a:p>
            <a:pPr lvl="1"/>
            <a:r>
              <a:rPr lang="en-US" dirty="0"/>
              <a:t>Direct SC must also be addressed</a:t>
            </a:r>
          </a:p>
          <a:p>
            <a:r>
              <a:rPr lang="en-US" dirty="0"/>
              <a:t>VA severed without following standards required by law</a:t>
            </a:r>
          </a:p>
          <a:p>
            <a:pPr lvl="1"/>
            <a:r>
              <a:rPr lang="en-US" dirty="0"/>
              <a:t>Including only theories raised and/or suggested by record</a:t>
            </a:r>
          </a:p>
          <a:p>
            <a:r>
              <a:rPr lang="en-US" dirty="0"/>
              <a:t>Secretary requested no reinstatement of benefits till decision was revised</a:t>
            </a:r>
          </a:p>
          <a:p>
            <a:pPr lvl="1"/>
            <a:r>
              <a:rPr lang="en-US" dirty="0"/>
              <a:t>Unlike other claims, severance is anchored in present. Onus on government</a:t>
            </a:r>
          </a:p>
          <a:p>
            <a:pPr lvl="1"/>
            <a:r>
              <a:rPr lang="en-US" dirty="0"/>
              <a:t>Benefits must be reinstated until they are addressed properly</a:t>
            </a:r>
          </a:p>
        </p:txBody>
      </p:sp>
      <p:sp>
        <p:nvSpPr>
          <p:cNvPr id="4" name="Slide Number Placeholder 3">
            <a:extLst>
              <a:ext uri="{FF2B5EF4-FFF2-40B4-BE49-F238E27FC236}">
                <a16:creationId xmlns:a16="http://schemas.microsoft.com/office/drawing/2014/main" id="{2E61E6D2-9101-9488-41C8-720807E78EA9}"/>
              </a:ext>
            </a:extLst>
          </p:cNvPr>
          <p:cNvSpPr>
            <a:spLocks noGrp="1"/>
          </p:cNvSpPr>
          <p:nvPr>
            <p:ph type="sldNum" sz="quarter" idx="12"/>
          </p:nvPr>
        </p:nvSpPr>
        <p:spPr/>
        <p:txBody>
          <a:bodyPr/>
          <a:lstStyle/>
          <a:p>
            <a:fld id="{E2FB73DA-5FDE-45B5-BAA4-C61223CC44F6}" type="slidenum">
              <a:rPr lang="en-US" smtClean="0"/>
              <a:pPr/>
              <a:t>9</a:t>
            </a:fld>
            <a:endParaRPr lang="en-US" dirty="0"/>
          </a:p>
        </p:txBody>
      </p:sp>
      <p:sp>
        <p:nvSpPr>
          <p:cNvPr id="7" name="Title 1">
            <a:extLst>
              <a:ext uri="{FF2B5EF4-FFF2-40B4-BE49-F238E27FC236}">
                <a16:creationId xmlns:a16="http://schemas.microsoft.com/office/drawing/2014/main" id="{A3CC6282-DA65-E8CE-95EF-4EF45CF88CCB}"/>
              </a:ext>
            </a:extLst>
          </p:cNvPr>
          <p:cNvSpPr>
            <a:spLocks noGrp="1"/>
          </p:cNvSpPr>
          <p:nvPr>
            <p:ph type="title"/>
          </p:nvPr>
        </p:nvSpPr>
        <p:spPr>
          <a:xfrm>
            <a:off x="0" y="347873"/>
            <a:ext cx="7546675" cy="851200"/>
          </a:xfrm>
        </p:spPr>
        <p:txBody>
          <a:bodyPr/>
          <a:lstStyle/>
          <a:p>
            <a:r>
              <a:rPr lang="en-US" dirty="0"/>
              <a:t>McCauley v McDonough (CAVC)</a:t>
            </a:r>
          </a:p>
        </p:txBody>
      </p:sp>
    </p:spTree>
    <p:extLst>
      <p:ext uri="{BB962C8B-B14F-4D97-AF65-F5344CB8AC3E}">
        <p14:creationId xmlns:p14="http://schemas.microsoft.com/office/powerpoint/2010/main" val="37299728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10302</TotalTime>
  <Words>4583</Words>
  <Application>Microsoft Office PowerPoint</Application>
  <PresentationFormat>Widescreen</PresentationFormat>
  <Paragraphs>455</Paragraphs>
  <Slides>54</Slides>
  <Notes>16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Arial</vt:lpstr>
      <vt:lpstr>Calibri</vt:lpstr>
      <vt:lpstr>Calibri Light</vt:lpstr>
      <vt:lpstr>Gadugi</vt:lpstr>
      <vt:lpstr>Times New Roman</vt:lpstr>
      <vt:lpstr>Custom Design</vt:lpstr>
      <vt:lpstr>Office 2013 - 2022 Theme</vt:lpstr>
      <vt:lpstr>1_Office 2013 - 2022 Theme</vt:lpstr>
      <vt:lpstr>PowerPoint Presentation</vt:lpstr>
      <vt:lpstr>Introduction</vt:lpstr>
      <vt:lpstr>Course Objectives</vt:lpstr>
      <vt:lpstr>USC References &amp; Court Cases</vt:lpstr>
      <vt:lpstr>CFR and M21-1 References</vt:lpstr>
      <vt:lpstr>CAVC v CAFC</vt:lpstr>
      <vt:lpstr>McCauley v McDonough (CAVC)</vt:lpstr>
      <vt:lpstr>McCauley v McDonough (CAVC)</vt:lpstr>
      <vt:lpstr>McCauley v McDonough (CAVC)</vt:lpstr>
      <vt:lpstr>McCauley v McDonough (CAVC)</vt:lpstr>
      <vt:lpstr>Frazier v McDonough (CAVC)</vt:lpstr>
      <vt:lpstr>Frazier v McDonough (CAVC)</vt:lpstr>
      <vt:lpstr>Frazier v McDonough (CAVC)</vt:lpstr>
      <vt:lpstr>Frazier v McDonough (CAVC)</vt:lpstr>
      <vt:lpstr>Frazier v McDonough (CAVC)</vt:lpstr>
      <vt:lpstr>Banschbach v McDonough (CAVC)</vt:lpstr>
      <vt:lpstr>Banschbach v McDonough (CAVC)</vt:lpstr>
      <vt:lpstr>Banschbach v McDonough (CAVC)</vt:lpstr>
      <vt:lpstr>Banschbach v McDonough (CAVC)</vt:lpstr>
      <vt:lpstr>Banschbach v McDonough (CAVC)</vt:lpstr>
      <vt:lpstr>Frantzis v McDonough (CAFC)</vt:lpstr>
      <vt:lpstr>Frantzis v McDonough (CAFC)</vt:lpstr>
      <vt:lpstr>Frantzis v McDonough (CAFC)</vt:lpstr>
      <vt:lpstr>Frantzis v McDonough (CAFC)</vt:lpstr>
      <vt:lpstr>Barry v McDonough (CAFC)</vt:lpstr>
      <vt:lpstr>Barry v McDonough (CAFC)</vt:lpstr>
      <vt:lpstr>Barry v McDonough (CAFC)</vt:lpstr>
      <vt:lpstr>Barry v McDonough (CAFC)</vt:lpstr>
      <vt:lpstr>Barry v McDonough (CAFC)</vt:lpstr>
      <vt:lpstr>Barry v McDonough (CAFC)</vt:lpstr>
      <vt:lpstr>Barry v McDonough (CAFC)</vt:lpstr>
      <vt:lpstr>NOVA v Secretary of VA (CAFC)</vt:lpstr>
      <vt:lpstr>NOVA v Secretary of VA (CAFC)</vt:lpstr>
      <vt:lpstr>NOVA v Secretary of VA (CAFC)</vt:lpstr>
      <vt:lpstr>NOVA v Secretary of VA (CAFC)</vt:lpstr>
      <vt:lpstr>Partial Knee Joint Replacement</vt:lpstr>
      <vt:lpstr>Annual Clothing Allowance Payment</vt:lpstr>
      <vt:lpstr>Chronic Symptoms as nexus</vt:lpstr>
      <vt:lpstr>Chronic Symptoms as nexus</vt:lpstr>
      <vt:lpstr>Chronic Symptoms as nexus</vt:lpstr>
      <vt:lpstr>Chronic Symptoms as nexus</vt:lpstr>
      <vt:lpstr>Endocrine conditions</vt:lpstr>
      <vt:lpstr>Endocrine conditions</vt:lpstr>
      <vt:lpstr>Burn Pit Registry redesign</vt:lpstr>
      <vt:lpstr>https://veteran.mobilehealth.va.gov/AHBurnPitRegistry/index.html#page/home  </vt:lpstr>
      <vt:lpstr>https://www.va.gov/disability/view-disability-rating/ </vt:lpstr>
      <vt:lpstr>Examples for DAV Calculator</vt:lpstr>
      <vt:lpstr>Mnemonic devices</vt:lpstr>
      <vt:lpstr>Exercises</vt:lpstr>
      <vt:lpstr>Ruma Nandini – USMC veteran</vt:lpstr>
      <vt:lpstr>Eugene Turner – USA veteran</vt:lpstr>
      <vt:lpstr>Rose Nguyen – USA veteran</vt:lpstr>
      <vt:lpstr>Calvin Freemont – USAF veteran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Keith Garrison</cp:lastModifiedBy>
  <cp:revision>329</cp:revision>
  <cp:lastPrinted>2022-09-12T17:14:42Z</cp:lastPrinted>
  <dcterms:created xsi:type="dcterms:W3CDTF">2018-09-13T15:53:27Z</dcterms:created>
  <dcterms:modified xsi:type="dcterms:W3CDTF">2024-09-10T19:02:16Z</dcterms:modified>
</cp:coreProperties>
</file>