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32"/>
  </p:notesMasterIdLst>
  <p:sldIdLst>
    <p:sldId id="257" r:id="rId3"/>
    <p:sldId id="272" r:id="rId4"/>
    <p:sldId id="273" r:id="rId5"/>
    <p:sldId id="274" r:id="rId6"/>
    <p:sldId id="282" r:id="rId7"/>
    <p:sldId id="320" r:id="rId8"/>
    <p:sldId id="307" r:id="rId9"/>
    <p:sldId id="276" r:id="rId10"/>
    <p:sldId id="277" r:id="rId11"/>
    <p:sldId id="278" r:id="rId12"/>
    <p:sldId id="279" r:id="rId13"/>
    <p:sldId id="309" r:id="rId14"/>
    <p:sldId id="311" r:id="rId15"/>
    <p:sldId id="312" r:id="rId16"/>
    <p:sldId id="313" r:id="rId17"/>
    <p:sldId id="314" r:id="rId18"/>
    <p:sldId id="310" r:id="rId19"/>
    <p:sldId id="308" r:id="rId20"/>
    <p:sldId id="275" r:id="rId21"/>
    <p:sldId id="303" r:id="rId22"/>
    <p:sldId id="286" r:id="rId23"/>
    <p:sldId id="280" r:id="rId24"/>
    <p:sldId id="285" r:id="rId25"/>
    <p:sldId id="304" r:id="rId26"/>
    <p:sldId id="306" r:id="rId27"/>
    <p:sldId id="281" r:id="rId28"/>
    <p:sldId id="305" r:id="rId29"/>
    <p:sldId id="318"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426" autoAdjust="0"/>
    <p:restoredTop sz="83791" autoAdjust="0"/>
  </p:normalViewPr>
  <p:slideViewPr>
    <p:cSldViewPr snapToGrid="0">
      <p:cViewPr varScale="1">
        <p:scale>
          <a:sx n="57" d="100"/>
          <a:sy n="57" d="100"/>
        </p:scale>
        <p:origin x="7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7DB30F-BE94-48DD-9DA3-D86DE72AABD3}" type="datetimeFigureOut">
              <a:rPr lang="en-US" smtClean="0"/>
              <a:t>10/15/2024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ABB767-129A-4665-B40D-C4D7AE28120B}" type="slidenum">
              <a:rPr lang="en-US" smtClean="0"/>
              <a:t>‹#›</a:t>
            </a:fld>
            <a:endParaRPr lang="en-US"/>
          </a:p>
        </p:txBody>
      </p:sp>
    </p:spTree>
    <p:extLst>
      <p:ext uri="{BB962C8B-B14F-4D97-AF65-F5344CB8AC3E}">
        <p14:creationId xmlns:p14="http://schemas.microsoft.com/office/powerpoint/2010/main" val="1863115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tel:+18007338387"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tel:+18007338387"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1</a:t>
            </a:fld>
            <a:endParaRPr lang="en-US"/>
          </a:p>
        </p:txBody>
      </p:sp>
    </p:spTree>
    <p:extLst>
      <p:ext uri="{BB962C8B-B14F-4D97-AF65-F5344CB8AC3E}">
        <p14:creationId xmlns:p14="http://schemas.microsoft.com/office/powerpoint/2010/main" val="13354856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A213D-CA2C-A3FA-7867-04E9016837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75AB58-B0D4-7B63-ABE8-6C134506223E}"/>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4DB0E96C-77DE-1052-8D4F-4A13D57A5B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A109E4-0F48-22CA-6D5C-E27BF4D7406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5654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E1F39-6C69-F0BA-9348-0EB09FD9D5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A0995B-74ED-227B-74C8-3FAFF9A57172}"/>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3F12E3A1-C8D1-759A-3DEE-4C005774CD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83A97F-F8CA-3CF9-AB75-0C3733144A4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402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89908-214A-0BC4-C0D1-CA14FADEC0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5FAF13-8885-BDAE-B4FC-50C9480F43E2}"/>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FC68CBF4-CA34-6467-C5AD-924129B473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8647A8-93BC-A797-61C8-7F94F7B7560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9213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E04A6-7B46-1B19-B39D-63865FAF5E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D0D31F-A002-68FC-A614-C769765934BC}"/>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042587DE-7CC3-0EA8-A611-A413B11FD2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C7BC86-4540-838D-57CD-91C66D13639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33963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9989B-505C-6963-BF5E-2C3D211852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7D66E-2ED9-593A-0DBE-BF7644E472E0}"/>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E07761A1-8D25-67C7-1D95-FF04B9226D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225226-4CDD-A648-36E7-BA5D47413C5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68560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853B4-3E88-A556-1F44-ECE0739901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4BE761-868E-7013-E8A3-521AFECBE91D}"/>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526E8A2E-2367-B822-638F-AB26A45D06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829F4B-6731-B904-490A-74D2A1F8AB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0012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56A09-135F-FA85-94C4-490EA337C5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48978C-BE78-4514-3340-17734932FCB6}"/>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0DC92703-484A-F9F7-380F-2D9D793E74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726A9B-5F66-EDB6-2E48-A32CF57AC72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40721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9C72E-557A-33D4-910E-9DC3EA7EAF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50768-6DAB-4103-B816-E2C81828F3F3}"/>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674B62D8-AC62-2C89-D928-BEA190C25AAE}"/>
              </a:ext>
            </a:extLst>
          </p:cNvPr>
          <p:cNvSpPr>
            <a:spLocks noGrp="1"/>
          </p:cNvSpPr>
          <p:nvPr>
            <p:ph type="body" idx="1"/>
          </p:nvPr>
        </p:nvSpPr>
        <p:spPr/>
        <p:txBody>
          <a:bodyPr/>
          <a:lstStyle/>
          <a:p>
            <a:pPr algn="l"/>
            <a:r>
              <a:rPr lang="en-US" sz="1200" b="1" i="0" dirty="0">
                <a:solidFill>
                  <a:srgbClr val="1B1B1B"/>
                </a:solidFill>
                <a:effectLst/>
                <a:latin typeface="Calibri Light (Body)"/>
              </a:rPr>
              <a:t>Review the criteria for the priority 8 subgroups:</a:t>
            </a:r>
          </a:p>
          <a:p>
            <a:pPr algn="l"/>
            <a:r>
              <a:rPr lang="en-US" sz="1200" b="1" i="0" dirty="0">
                <a:solidFill>
                  <a:srgbClr val="1B1B1B"/>
                </a:solidFill>
                <a:effectLst/>
                <a:latin typeface="Calibri Light (Body)"/>
              </a:rPr>
              <a:t>You may be eligible for VA health care benefits if we place you in one of these </a:t>
            </a:r>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groups:</a:t>
            </a:r>
          </a:p>
          <a:p>
            <a:pPr algn="l"/>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 a</a:t>
            </a:r>
          </a:p>
          <a:p>
            <a:pPr algn="l"/>
            <a:r>
              <a:rPr lang="en-US" sz="1200" b="1" i="0" dirty="0">
                <a:solidFill>
                  <a:srgbClr val="1B1B1B"/>
                </a:solidFill>
                <a:effectLst/>
                <a:latin typeface="Calibri Light (Body)"/>
              </a:rPr>
              <a:t>All of these must be true:</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have a non-compensable service-connected condition that we’ve rated as 0% disabling,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enrolled in the VA health care program before January 16, 2003,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have remained enrolled since that date and/or were placed in this </a:t>
            </a:r>
            <a:r>
              <a:rPr lang="en-US" sz="1200" b="0" i="0" dirty="0" err="1">
                <a:solidFill>
                  <a:srgbClr val="1B1B1B"/>
                </a:solidFill>
                <a:effectLst/>
                <a:latin typeface="Calibri Light (Body)"/>
              </a:rPr>
              <a:t>subpriority</a:t>
            </a:r>
            <a:r>
              <a:rPr lang="en-US" sz="1200" b="0" i="0" dirty="0">
                <a:solidFill>
                  <a:srgbClr val="1B1B1B"/>
                </a:solidFill>
                <a:effectLst/>
                <a:latin typeface="Calibri Light (Body)"/>
              </a:rPr>
              <a:t> group because your eligibility status changed</a:t>
            </a:r>
          </a:p>
          <a:p>
            <a:pPr algn="l"/>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 b</a:t>
            </a:r>
          </a:p>
          <a:p>
            <a:pPr algn="l"/>
            <a:r>
              <a:rPr lang="en-US" sz="1200" b="1" i="0" dirty="0">
                <a:solidFill>
                  <a:srgbClr val="1B1B1B"/>
                </a:solidFill>
                <a:effectLst/>
                <a:latin typeface="Calibri Light (Body)"/>
              </a:rPr>
              <a:t>All of these must be true:</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have a non-compensable service-connected condition that we’ve rated as 0% disabling,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enrolled in the VA health care program on or after June 15, 2009,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have income that exceeds current VA or geographical limits by 10% or less</a:t>
            </a:r>
          </a:p>
          <a:p>
            <a:pPr algn="l"/>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 c</a:t>
            </a:r>
          </a:p>
          <a:p>
            <a:pPr algn="l"/>
            <a:r>
              <a:rPr lang="en-US" sz="1200" b="1" i="0" dirty="0">
                <a:solidFill>
                  <a:srgbClr val="1B1B1B"/>
                </a:solidFill>
                <a:effectLst/>
                <a:latin typeface="Calibri Light (Body)"/>
              </a:rPr>
              <a:t>All of these must be true:</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don’t have a service-connected condition,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enrolled in the VA health care program as of January 16, 2003,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have remained enrolled since that date and/or were placed in this </a:t>
            </a:r>
            <a:r>
              <a:rPr lang="en-US" sz="1200" b="0" i="0" dirty="0" err="1">
                <a:solidFill>
                  <a:srgbClr val="1B1B1B"/>
                </a:solidFill>
                <a:effectLst/>
                <a:latin typeface="Calibri Light (Body)"/>
              </a:rPr>
              <a:t>subpriority</a:t>
            </a:r>
            <a:r>
              <a:rPr lang="en-US" sz="1200" b="0" i="0" dirty="0">
                <a:solidFill>
                  <a:srgbClr val="1B1B1B"/>
                </a:solidFill>
                <a:effectLst/>
                <a:latin typeface="Calibri Light (Body)"/>
              </a:rPr>
              <a:t> group because your eligibility status changed</a:t>
            </a:r>
          </a:p>
          <a:p>
            <a:pPr algn="l"/>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 d</a:t>
            </a:r>
          </a:p>
          <a:p>
            <a:pPr algn="l"/>
            <a:r>
              <a:rPr lang="en-US" sz="1200" b="1" i="0" dirty="0">
                <a:solidFill>
                  <a:srgbClr val="1B1B1B"/>
                </a:solidFill>
                <a:effectLst/>
                <a:latin typeface="Calibri Light (Body)"/>
              </a:rPr>
              <a:t>All of these must be true:</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don’t have a service-connected condition,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enrolled in the VA health care program on or after June 15, 2009,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have income that exceeds current VA or geographical limits by 10% or less</a:t>
            </a:r>
          </a:p>
          <a:p>
            <a:pPr algn="l"/>
            <a:r>
              <a:rPr lang="en-US" sz="1200" b="1" i="0" dirty="0">
                <a:solidFill>
                  <a:srgbClr val="1B1B1B"/>
                </a:solidFill>
                <a:effectLst/>
                <a:latin typeface="Calibri Light (Body)"/>
              </a:rPr>
              <a:t>You’re not eligible for VA health care benefits if we place you in one of these </a:t>
            </a:r>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groups:</a:t>
            </a:r>
          </a:p>
          <a:p>
            <a:pPr algn="l"/>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 e</a:t>
            </a:r>
          </a:p>
          <a:p>
            <a:pPr algn="l"/>
            <a:r>
              <a:rPr lang="en-US" sz="1200" b="1" i="0" dirty="0">
                <a:solidFill>
                  <a:srgbClr val="1B1B1B"/>
                </a:solidFill>
                <a:effectLst/>
                <a:latin typeface="Calibri Light (Body)"/>
              </a:rPr>
              <a:t>All of these must be true:</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have a non-compensable service-connected condition that we’ve rated as 0% disabling,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don’t meet the criteria for </a:t>
            </a:r>
            <a:r>
              <a:rPr lang="en-US" sz="1200" b="0" i="0" dirty="0" err="1">
                <a:solidFill>
                  <a:srgbClr val="1B1B1B"/>
                </a:solidFill>
                <a:effectLst/>
                <a:latin typeface="Calibri Light (Body)"/>
              </a:rPr>
              <a:t>subpriority</a:t>
            </a:r>
            <a:r>
              <a:rPr lang="en-US" sz="1200" b="0" i="0" dirty="0">
                <a:solidFill>
                  <a:srgbClr val="1B1B1B"/>
                </a:solidFill>
                <a:effectLst/>
                <a:latin typeface="Calibri Light (Body)"/>
              </a:rPr>
              <a:t> group a or b above</a:t>
            </a:r>
          </a:p>
          <a:p>
            <a:pPr algn="l"/>
            <a:r>
              <a:rPr lang="en-US" sz="1200" b="1" i="0" dirty="0">
                <a:solidFill>
                  <a:srgbClr val="1B1B1B"/>
                </a:solidFill>
                <a:effectLst/>
                <a:latin typeface="Calibri Light (Body)"/>
              </a:rPr>
              <a:t>Note:</a:t>
            </a:r>
            <a:r>
              <a:rPr lang="en-US" sz="1200" b="0" i="0" dirty="0">
                <a:solidFill>
                  <a:srgbClr val="1B1B1B"/>
                </a:solidFill>
                <a:effectLst/>
                <a:latin typeface="Calibri Light (Body)"/>
              </a:rPr>
              <a:t> You’re eligible for care for your service-connected condition only.</a:t>
            </a:r>
          </a:p>
          <a:p>
            <a:pPr algn="l"/>
            <a:r>
              <a:rPr lang="en-US" sz="1200" b="1" i="0" dirty="0" err="1">
                <a:solidFill>
                  <a:srgbClr val="1B1B1B"/>
                </a:solidFill>
                <a:effectLst/>
                <a:latin typeface="Calibri Light (Body)"/>
              </a:rPr>
              <a:t>Subpriority</a:t>
            </a:r>
            <a:r>
              <a:rPr lang="en-US" sz="1200" b="1" i="0" dirty="0">
                <a:solidFill>
                  <a:srgbClr val="1B1B1B"/>
                </a:solidFill>
                <a:effectLst/>
                <a:latin typeface="Calibri Light (Body)"/>
              </a:rPr>
              <a:t> group g</a:t>
            </a:r>
          </a:p>
          <a:p>
            <a:pPr algn="l"/>
            <a:r>
              <a:rPr lang="en-US" sz="1200" b="1" i="0" dirty="0">
                <a:solidFill>
                  <a:srgbClr val="1B1B1B"/>
                </a:solidFill>
                <a:effectLst/>
                <a:latin typeface="Calibri Light (Body)"/>
              </a:rPr>
              <a:t>All of these must be true:</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don’t have a service-connected condition, </a:t>
            </a:r>
            <a:r>
              <a:rPr lang="en-US" sz="1200" b="1" i="0" dirty="0">
                <a:solidFill>
                  <a:srgbClr val="1B1B1B"/>
                </a:solidFill>
                <a:effectLst/>
                <a:latin typeface="Calibri Light (Body)"/>
              </a:rPr>
              <a:t>and</a:t>
            </a:r>
            <a:endParaRPr lang="en-US" sz="1200" b="0" i="0" dirty="0">
              <a:solidFill>
                <a:srgbClr val="1B1B1B"/>
              </a:solidFill>
              <a:effectLst/>
              <a:latin typeface="Calibri Light (Body)"/>
            </a:endParaRPr>
          </a:p>
          <a:p>
            <a:pPr algn="l">
              <a:buFont typeface="Arial" panose="020B0604020202020204" pitchFamily="34" charset="0"/>
              <a:buChar char="•"/>
            </a:pPr>
            <a:r>
              <a:rPr lang="en-US" sz="1200" b="0" i="0" dirty="0">
                <a:solidFill>
                  <a:srgbClr val="1B1B1B"/>
                </a:solidFill>
                <a:effectLst/>
                <a:latin typeface="Calibri Light (Body)"/>
              </a:rPr>
              <a:t>You don’t meet the criteria for </a:t>
            </a:r>
            <a:r>
              <a:rPr lang="en-US" sz="1200" b="0" i="0" dirty="0" err="1">
                <a:solidFill>
                  <a:srgbClr val="1B1B1B"/>
                </a:solidFill>
                <a:effectLst/>
                <a:latin typeface="Calibri Light (Body)"/>
              </a:rPr>
              <a:t>subpriority</a:t>
            </a:r>
            <a:r>
              <a:rPr lang="en-US" sz="1200" b="0" i="0" dirty="0">
                <a:solidFill>
                  <a:srgbClr val="1B1B1B"/>
                </a:solidFill>
                <a:effectLst/>
                <a:latin typeface="Calibri Light (Body)"/>
              </a:rPr>
              <a:t> group c or d</a:t>
            </a:r>
          </a:p>
        </p:txBody>
      </p:sp>
      <p:sp>
        <p:nvSpPr>
          <p:cNvPr id="4" name="Slide Number Placeholder 3">
            <a:extLst>
              <a:ext uri="{FF2B5EF4-FFF2-40B4-BE49-F238E27FC236}">
                <a16:creationId xmlns:a16="http://schemas.microsoft.com/office/drawing/2014/main" id="{6B04DAE5-8841-8E84-5B1B-4259B4CA84B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72682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D6053-A361-9A07-188F-68F8DFF9A3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90EBD1-2CD5-9955-4AC1-D2ED13ABC543}"/>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BA24A4BC-A4B4-8B4D-9FFF-EDB8001ECB36}"/>
              </a:ext>
            </a:extLst>
          </p:cNvPr>
          <p:cNvSpPr>
            <a:spLocks noGrp="1"/>
          </p:cNvSpPr>
          <p:nvPr>
            <p:ph type="body" idx="1"/>
          </p:nvPr>
        </p:nvSpPr>
        <p:spPr/>
        <p:txBody>
          <a:bodyPr/>
          <a:lstStyle/>
          <a:p>
            <a:pPr marL="0" lvl="0" indent="0">
              <a:buNone/>
            </a:pPr>
            <a:r>
              <a:rPr lang="en-US" b="0" i="0" dirty="0">
                <a:solidFill>
                  <a:srgbClr val="2E2E2E"/>
                </a:solidFill>
                <a:effectLst/>
                <a:latin typeface="Arial" panose="020B0604020202020204" pitchFamily="34" charset="0"/>
              </a:rPr>
              <a:t>We want to provide you with world-class Veteran customer service, and this is just one important way in which we do that!</a:t>
            </a:r>
          </a:p>
          <a:p>
            <a:pPr marL="0" lvl="0" indent="0">
              <a:buNone/>
            </a:pPr>
            <a:endParaRPr lang="en-US" sz="1200" b="0" i="0" dirty="0">
              <a:solidFill>
                <a:srgbClr val="2E2E2E"/>
              </a:solidFill>
              <a:effectLst/>
              <a:latin typeface="Arial" panose="020B0604020202020204" pitchFamily="34" charset="0"/>
              <a:cs typeface="Times New Roman" panose="02020603050405020304" pitchFamily="18" charset="0"/>
            </a:endParaRPr>
          </a:p>
          <a:p>
            <a:pPr marL="0" lvl="0" indent="0">
              <a:buNone/>
            </a:pPr>
            <a:r>
              <a:rPr lang="en-US" b="0" i="0" dirty="0">
                <a:solidFill>
                  <a:srgbClr val="2E2E2E"/>
                </a:solidFill>
                <a:effectLst/>
                <a:latin typeface="Arial" panose="020B0604020202020204" pitchFamily="34" charset="0"/>
              </a:rPr>
              <a:t>If you have a compliment, suggestion or concern regarding your care, first speak with your treatment team. Your treatment team includes your doctor, nurse, social worker, dietitian, pharmacist, chaplain, therapist and other professionals associated with your medical care. If you feel your concerns are not being addressed by your treatment team, you may contact a VA Patient Advocate. A Patient Advocate is an employee who is specifically designated at each VHA facility to manage the feedback received from veterans, family members and friends.  The Patient Advocate works directly with management and employees to facilitate resolutions.</a:t>
            </a:r>
            <a:endParaRPr lang="en-US" sz="1200" dirty="0">
              <a:latin typeface="Times New Roman" panose="02020603050405020304" pitchFamily="18" charset="0"/>
              <a:cs typeface="Times New Roman" panose="02020603050405020304" pitchFamily="18" charset="0"/>
            </a:endParaRPr>
          </a:p>
          <a:p>
            <a:pPr marL="0" lvl="0" indent="0">
              <a:buNone/>
            </a:pPr>
            <a:endParaRPr lang="en-US" sz="1200" dirty="0">
              <a:latin typeface="Times New Roman" panose="02020603050405020304" pitchFamily="18" charset="0"/>
              <a:cs typeface="Times New Roman" panose="02020603050405020304" pitchFamily="18" charset="0"/>
            </a:endParaRPr>
          </a:p>
          <a:p>
            <a:pPr marL="0" lvl="0" indent="0">
              <a:buNone/>
            </a:pPr>
            <a:r>
              <a:rPr lang="en-US" sz="1200" dirty="0">
                <a:latin typeface="Times New Roman" panose="02020603050405020304" pitchFamily="18" charset="0"/>
                <a:cs typeface="Times New Roman" panose="02020603050405020304" pitchFamily="18" charset="0"/>
              </a:rPr>
              <a:t>If a veteran </a:t>
            </a:r>
            <a:r>
              <a:rPr lang="en-US" sz="1200" dirty="0"/>
              <a:t>has a c</a:t>
            </a:r>
            <a:r>
              <a:rPr lang="en-US" sz="1200" dirty="0">
                <a:latin typeface="Times New Roman" panose="02020603050405020304" pitchFamily="18" charset="0"/>
                <a:cs typeface="Times New Roman" panose="02020603050405020304" pitchFamily="18" charset="0"/>
              </a:rPr>
              <a:t>omplaint</a:t>
            </a:r>
            <a:r>
              <a:rPr lang="en-US" sz="1200" dirty="0"/>
              <a:t>:</a:t>
            </a:r>
            <a:r>
              <a:rPr lang="en-US" sz="1200" dirty="0">
                <a:latin typeface="Times New Roman" panose="02020603050405020304" pitchFamily="18" charset="0"/>
                <a:cs typeface="Times New Roman" panose="02020603050405020304" pitchFamily="18" charset="0"/>
              </a:rPr>
              <a:t> </a:t>
            </a:r>
          </a:p>
          <a:p>
            <a:pPr marL="0" lvl="0" indent="0">
              <a:buNone/>
            </a:pPr>
            <a:endParaRPr lang="en-US" sz="1200" dirty="0">
              <a:latin typeface="Times New Roman" panose="02020603050405020304" pitchFamily="18" charset="0"/>
              <a:cs typeface="Times New Roman" panose="02020603050405020304" pitchFamily="18" charset="0"/>
            </a:endParaRPr>
          </a:p>
          <a:p>
            <a:pPr marL="480060" lvl="0" indent="-342900"/>
            <a:r>
              <a:rPr lang="en-US" sz="1200" dirty="0"/>
              <a:t>C</a:t>
            </a:r>
            <a:r>
              <a:rPr lang="en-US" sz="1200" dirty="0">
                <a:latin typeface="Times New Roman" panose="02020603050405020304" pitchFamily="18" charset="0"/>
                <a:cs typeface="Times New Roman" panose="02020603050405020304" pitchFamily="18" charset="0"/>
              </a:rPr>
              <a:t>oncerns should always be addressed with the </a:t>
            </a:r>
            <a:r>
              <a:rPr lang="en-US" sz="1200" b="1" dirty="0">
                <a:latin typeface="Times New Roman" panose="02020603050405020304" pitchFamily="18" charset="0"/>
                <a:cs typeface="Times New Roman" panose="02020603050405020304" pitchFamily="18" charset="0"/>
              </a:rPr>
              <a:t>Primary </a:t>
            </a:r>
            <a:r>
              <a:rPr lang="en-US" sz="1200" b="1" dirty="0"/>
              <a:t>C</a:t>
            </a:r>
            <a:r>
              <a:rPr lang="en-US" sz="1200" b="1" dirty="0">
                <a:latin typeface="Times New Roman" panose="02020603050405020304" pitchFamily="18" charset="0"/>
                <a:cs typeface="Times New Roman" panose="02020603050405020304" pitchFamily="18" charset="0"/>
              </a:rPr>
              <a:t>are team first</a:t>
            </a:r>
            <a:r>
              <a:rPr lang="en-US" sz="1200" dirty="0">
                <a:latin typeface="Times New Roman" panose="02020603050405020304" pitchFamily="18" charset="0"/>
                <a:cs typeface="Times New Roman" panose="02020603050405020304" pitchFamily="18" charset="0"/>
              </a:rPr>
              <a:t>;</a:t>
            </a:r>
          </a:p>
          <a:p>
            <a:pPr marL="480060" lvl="0" indent="-342900"/>
            <a:endParaRPr lang="en-US" sz="1200" dirty="0">
              <a:latin typeface="Times New Roman" panose="02020603050405020304" pitchFamily="18" charset="0"/>
              <a:cs typeface="Times New Roman" panose="02020603050405020304" pitchFamily="18" charset="0"/>
            </a:endParaRPr>
          </a:p>
          <a:p>
            <a:pPr marL="480060" lvl="0" indent="-342900"/>
            <a:r>
              <a:rPr lang="en-US" sz="1200" dirty="0">
                <a:latin typeface="Times New Roman" panose="02020603050405020304" pitchFamily="18" charset="0"/>
                <a:cs typeface="Times New Roman" panose="02020603050405020304" pitchFamily="18" charset="0"/>
              </a:rPr>
              <a:t>If unresolved, they should speak with the </a:t>
            </a:r>
            <a:r>
              <a:rPr lang="en-US" sz="1200" b="1" dirty="0">
                <a:latin typeface="Times New Roman" panose="02020603050405020304" pitchFamily="18" charset="0"/>
                <a:cs typeface="Times New Roman" panose="02020603050405020304" pitchFamily="18" charset="0"/>
              </a:rPr>
              <a:t>individual’s supervisor or Chief of Service</a:t>
            </a:r>
            <a:r>
              <a:rPr lang="en-US" sz="1200" dirty="0">
                <a:latin typeface="Times New Roman" panose="02020603050405020304" pitchFamily="18" charset="0"/>
                <a:cs typeface="Times New Roman" panose="02020603050405020304" pitchFamily="18" charset="0"/>
              </a:rPr>
              <a:t>;</a:t>
            </a:r>
          </a:p>
          <a:p>
            <a:pPr marL="480060" lvl="0" indent="-342900"/>
            <a:endParaRPr lang="en-US" sz="1200" dirty="0">
              <a:latin typeface="Times New Roman" panose="02020603050405020304" pitchFamily="18" charset="0"/>
              <a:cs typeface="Times New Roman" panose="02020603050405020304" pitchFamily="18" charset="0"/>
            </a:endParaRPr>
          </a:p>
          <a:p>
            <a:pPr marL="480060" lvl="0" indent="-342900"/>
            <a:r>
              <a:rPr lang="en-US" sz="1200" dirty="0">
                <a:latin typeface="Times New Roman" panose="02020603050405020304" pitchFamily="18" charset="0"/>
                <a:cs typeface="Times New Roman" panose="02020603050405020304" pitchFamily="18" charset="0"/>
              </a:rPr>
              <a:t>If still unresolved, contact the </a:t>
            </a:r>
            <a:r>
              <a:rPr lang="en-US" sz="1200" b="1" dirty="0">
                <a:latin typeface="Times New Roman" panose="02020603050405020304" pitchFamily="18" charset="0"/>
                <a:cs typeface="Times New Roman" panose="02020603050405020304" pitchFamily="18" charset="0"/>
              </a:rPr>
              <a:t>Patient Advocate </a:t>
            </a:r>
            <a:r>
              <a:rPr lang="en-US" sz="1200" dirty="0">
                <a:latin typeface="Times New Roman" panose="02020603050405020304" pitchFamily="18" charset="0"/>
                <a:cs typeface="Times New Roman" panose="02020603050405020304" pitchFamily="18" charset="0"/>
              </a:rPr>
              <a:t>and request resolution to the concern.</a:t>
            </a:r>
          </a:p>
          <a:p>
            <a:endParaRPr lang="en-US" dirty="0"/>
          </a:p>
        </p:txBody>
      </p:sp>
      <p:sp>
        <p:nvSpPr>
          <p:cNvPr id="4" name="Slide Number Placeholder 3">
            <a:extLst>
              <a:ext uri="{FF2B5EF4-FFF2-40B4-BE49-F238E27FC236}">
                <a16:creationId xmlns:a16="http://schemas.microsoft.com/office/drawing/2014/main" id="{882EEFC8-3BBA-780D-FBCA-D929330F705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3897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A0035-C2BD-E92F-90D3-815E77E1AF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F9109E-1E3A-57C7-2E2D-693487385A12}"/>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070727B0-42F0-FA3F-FA25-5EBD7004E59E}"/>
              </a:ext>
            </a:extLst>
          </p:cNvPr>
          <p:cNvSpPr>
            <a:spLocks noGrp="1"/>
          </p:cNvSpPr>
          <p:nvPr>
            <p:ph type="body" idx="1"/>
          </p:nvPr>
        </p:nvSpPr>
        <p:spPr/>
        <p:txBody>
          <a:bodyPr/>
          <a:lstStyle/>
          <a:p>
            <a:r>
              <a:rPr lang="en-US" dirty="0"/>
              <a:t>CHAMPVA &amp; DOD TRICARE programs are very similar and are often mistaken for each other:</a:t>
            </a:r>
          </a:p>
          <a:p>
            <a:pPr marL="171450" indent="-171450">
              <a:buFont typeface="Arial" panose="020B0604020202020204" pitchFamily="34" charset="0"/>
              <a:buChar char="•"/>
            </a:pPr>
            <a:r>
              <a:rPr lang="en-US" dirty="0"/>
              <a:t>Tricare is a DOD regionally managed health care program for active duty and retirees and members of the uniformed services and their families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 some cases, a veteran may appear to be eligible for both programs, however if you are a military retiree, or the spouse of a veteran who was killed in action, you are and will always be a TRICARE beneficiary and cannot choose between the two programs.</a:t>
            </a:r>
          </a:p>
        </p:txBody>
      </p:sp>
      <p:sp>
        <p:nvSpPr>
          <p:cNvPr id="4" name="Slide Number Placeholder 3">
            <a:extLst>
              <a:ext uri="{FF2B5EF4-FFF2-40B4-BE49-F238E27FC236}">
                <a16:creationId xmlns:a16="http://schemas.microsoft.com/office/drawing/2014/main" id="{DC3CB162-0B92-B240-C3A4-8419A86179C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9156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79603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77CD0-7078-351B-AAC5-30C2E3AEDF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A4BC72-3FEA-3EB2-E81D-6A81D23A4409}"/>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1ECEC652-80A8-EB39-7F69-FE5D827B11A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service-connected disability is a disability that we’ve concluded was caused, or made worse, by the Veteran’s active-duty service. Example: my elbow.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permanent disability is one that’s not expected to improve. Can someone provide an example of a condition that may be classified as permanent?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B1B1B"/>
                </a:solidFill>
                <a:effectLst/>
                <a:latin typeface="Source Sans Pro Web"/>
              </a:rPr>
              <a:t>If 2 spouses are both Veterans who qualify as CHAMPVA sponsors for their family, they both may now qualify for CHAMPVA benefits. Each time they need medical care, they may choose to get care through the VA health care program or using their CHAMPVA coverage.</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Eligible child pursing an approved course of instruction who incurs a disabling illness/injury while pursing the instruction, not of their own misconduct, and results in the inability to continue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most cases, these family members qualify for TRICARE, not CHAMPVA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1D35"/>
                </a:solidFill>
                <a:effectLst/>
                <a:latin typeface="Google Sans"/>
              </a:rPr>
              <a:t>A surviving family member would typically receive CHAMPVA instead of TRICARE if the deceased veteran was rated 100% disabled due to a service-connected disability at the time of death, meaning they died from a service-connected issue, and the surviving family member is not otherwise eligible for TRICARE; essentially, CHAMPVA is the option when a veteran's death is service-related and they do not qualify for TRICARE benefits</a:t>
            </a:r>
            <a:endParaRPr lang="en-US" sz="1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5E6534E-77F8-7F09-10EA-8A5DDAF5E3E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36070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1F358-586C-759E-ABAE-ACD6CFFAC1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197B61-E8E3-3F6C-991E-C0D0FF73D7A8}"/>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7978FA2D-31D4-86F2-B48F-10A8D997617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For individuals who are eligible for Medicare for any reason, we need a copy of your Medicare card.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E2E2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If you are age 65 or older and not entitled to Medicare, you must send documentation from the Social Security Administration that confirms </a:t>
            </a:r>
            <a:r>
              <a:rPr lang="en-US" b="1" i="0" u="sng" dirty="0">
                <a:solidFill>
                  <a:srgbClr val="2E2E2E"/>
                </a:solidFill>
                <a:effectLst/>
                <a:latin typeface="Arial" panose="020B0604020202020204" pitchFamily="34" charset="0"/>
              </a:rPr>
              <a:t>you are not entitled to Medicare benefits under anyone's social security number.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0" u="sng" dirty="0">
              <a:solidFill>
                <a:srgbClr val="2E2E2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Veteran's DD214, </a:t>
            </a:r>
            <a:r>
              <a:rPr lang="en-US" b="0" i="1" dirty="0">
                <a:solidFill>
                  <a:srgbClr val="2E2E2E"/>
                </a:solidFill>
                <a:effectLst/>
                <a:latin typeface="Arial" panose="020B0604020202020204" pitchFamily="34" charset="0"/>
              </a:rPr>
              <a:t>Certificate of Release or Discharge from Active Duty, </a:t>
            </a:r>
            <a:r>
              <a:rPr lang="en-US" b="0" i="0" dirty="0">
                <a:solidFill>
                  <a:srgbClr val="2E2E2E"/>
                </a:solidFill>
                <a:effectLst/>
                <a:latin typeface="Arial" panose="020B0604020202020204" pitchFamily="34" charset="0"/>
              </a:rPr>
              <a:t>or if the Veteran was a WWII or Korean War Veteran, the </a:t>
            </a:r>
            <a:r>
              <a:rPr lang="en-US" b="0" i="1" dirty="0">
                <a:solidFill>
                  <a:srgbClr val="2E2E2E"/>
                </a:solidFill>
                <a:effectLst/>
                <a:latin typeface="Arial" panose="020B0604020202020204" pitchFamily="34" charset="0"/>
              </a:rPr>
              <a:t>Report of Separation</a:t>
            </a:r>
            <a:r>
              <a:rPr lang="en-US" b="0" i="0" dirty="0">
                <a:solidFill>
                  <a:srgbClr val="2E2E2E"/>
                </a:solidFill>
                <a:effectLst/>
                <a:latin typeface="Arial" panose="020B0604020202020204" pitchFamily="34" charset="0"/>
              </a:rPr>
              <a:t>. If you do not have a copy of the necessary form, you may request it by submitting a Standard Form 180, </a:t>
            </a:r>
            <a:r>
              <a:rPr lang="en-US" b="0" i="1" dirty="0">
                <a:solidFill>
                  <a:srgbClr val="2E2E2E"/>
                </a:solidFill>
                <a:effectLst/>
                <a:latin typeface="Arial" panose="020B0604020202020204" pitchFamily="34" charset="0"/>
              </a:rPr>
              <a:t>Request Pertaining to Military Records</a:t>
            </a:r>
            <a:r>
              <a:rPr lang="en-US" b="0" i="0" dirty="0">
                <a:solidFill>
                  <a:srgbClr val="2E2E2E"/>
                </a:solidFill>
                <a:effectLst/>
                <a:latin typeface="Arial" panose="020B0604020202020204" pitchFamily="34" charset="0"/>
              </a:rPr>
              <a:t>, from the National Archives.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E2E2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1D35"/>
                </a:solidFill>
                <a:effectLst/>
                <a:latin typeface="Google Sans"/>
              </a:rPr>
              <a:t>The new DD Form 214-1, or Certificate of Uniformed Service, Reserve Component Addendum, is expected to be fully implemented by February 2025. This form will be issued to all members of the National Guard and Reserve who separate or retire from service. </a:t>
            </a:r>
            <a:endParaRPr lang="en-US" b="0" i="0" dirty="0">
              <a:solidFill>
                <a:srgbClr val="2E2E2E"/>
              </a:solidFill>
              <a:effectLst/>
              <a:latin typeface="Arial" panose="020B0604020202020204" pitchFamily="34" charset="0"/>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If you are a remarried widow/widower and are once again single, provide a copy of the legal documentation that terminated the remarriage. The legal documentation of termination of a remarriage may be a divorce decree, death certificate or annulment decree.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E2E2E"/>
              </a:solidFill>
              <a:effectLst/>
              <a:latin typeface="Arial" panose="020B0604020202020204" pitchFamily="34" charset="0"/>
            </a:endParaRPr>
          </a:p>
          <a:p>
            <a:pPr algn="l"/>
            <a:r>
              <a:rPr lang="en-US" b="0" i="0" dirty="0">
                <a:solidFill>
                  <a:srgbClr val="2E2E2E"/>
                </a:solidFill>
                <a:effectLst/>
                <a:latin typeface="Arial" panose="020B0604020202020204" pitchFamily="34" charset="0"/>
              </a:rPr>
              <a:t>If you provide only the required documents, and not the optional documents, processing can take two to eight months since we have to confirm information with other federal agencies.</a:t>
            </a:r>
          </a:p>
          <a:p>
            <a:pPr algn="l"/>
            <a:r>
              <a:rPr lang="en-US" b="0" i="0" dirty="0">
                <a:solidFill>
                  <a:srgbClr val="2E2E2E"/>
                </a:solidFill>
                <a:effectLst/>
                <a:latin typeface="Arial" panose="020B0604020202020204" pitchFamily="34" charset="0"/>
              </a:rPr>
              <a:t>Once we get your application, we will review it to be sure it is complete and that all the required forms are included. If your application is not complete, we will return it to you with further instructions.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E2E2E"/>
              </a:solidFill>
              <a:effectLst/>
              <a:latin typeface="Arial" panose="020B0604020202020204" pitchFamily="34" charset="0"/>
            </a:endParaRPr>
          </a:p>
          <a:p>
            <a:r>
              <a:rPr lang="en-US" b="0" i="0" dirty="0">
                <a:solidFill>
                  <a:srgbClr val="2E2E2E"/>
                </a:solidFill>
                <a:effectLst/>
                <a:latin typeface="Times New Roman" panose="02020603050405020304" pitchFamily="18" charset="0"/>
                <a:cs typeface="Times New Roman" panose="02020603050405020304" pitchFamily="18" charset="0"/>
              </a:rPr>
              <a:t>IMPORTANT: Ensure the application is signed and dated. Also, if applying for a spouse, please include the date of marriage on the application</a:t>
            </a:r>
          </a:p>
          <a:p>
            <a:endParaRPr lang="en-US" b="0" i="0" dirty="0">
              <a:solidFill>
                <a:srgbClr val="2E2E2E"/>
              </a:solidFill>
              <a:effectLst/>
              <a:latin typeface="Times New Roman" panose="02020603050405020304" pitchFamily="18" charset="0"/>
              <a:cs typeface="Times New Roman" panose="02020603050405020304" pitchFamily="18" charset="0"/>
            </a:endParaRPr>
          </a:p>
          <a:p>
            <a:r>
              <a:rPr lang="en-US" b="0" i="0" dirty="0">
                <a:solidFill>
                  <a:srgbClr val="2E2E2E"/>
                </a:solidFill>
                <a:effectLst/>
                <a:latin typeface="Times New Roman" panose="02020603050405020304" pitchFamily="18" charset="0"/>
                <a:cs typeface="Times New Roman" panose="02020603050405020304" pitchFamily="18" charset="0"/>
              </a:rPr>
              <a:t>We are currently experiencing a backlog in processing applications. If you have questions regarding the status of your application, we encourage you to call the CHAMPVA call center at </a:t>
            </a:r>
            <a:r>
              <a:rPr lang="en-US" b="0" i="0" u="sng" dirty="0">
                <a:solidFill>
                  <a:srgbClr val="0B6CB2"/>
                </a:solidFill>
                <a:effectLst/>
                <a:latin typeface="Times New Roman" panose="02020603050405020304" pitchFamily="18" charset="0"/>
                <a:cs typeface="Times New Roman" panose="02020603050405020304" pitchFamily="18" charset="0"/>
                <a:hlinkClick r:id="rId3"/>
              </a:rPr>
              <a:t>800-733-8387</a:t>
            </a:r>
            <a:r>
              <a:rPr lang="en-US" b="0" i="0" dirty="0">
                <a:solidFill>
                  <a:srgbClr val="2E2E2E"/>
                </a:solidFill>
                <a:effectLst/>
                <a:latin typeface="Times New Roman" panose="02020603050405020304" pitchFamily="18" charset="0"/>
                <a:cs typeface="Times New Roman" panose="02020603050405020304" pitchFamily="18" charset="0"/>
              </a:rPr>
              <a:t>.</a:t>
            </a:r>
          </a:p>
          <a:p>
            <a:endParaRPr lang="en-US" b="0" i="0" dirty="0">
              <a:solidFill>
                <a:srgbClr val="2E2E2E"/>
              </a:solidFill>
              <a:effectLst/>
              <a:latin typeface="Times New Roman" panose="02020603050405020304" pitchFamily="18" charset="0"/>
              <a:cs typeface="Times New Roman" panose="02020603050405020304" pitchFamily="18" charset="0"/>
            </a:endParaRPr>
          </a:p>
          <a:p>
            <a:pPr algn="l"/>
            <a:r>
              <a:rPr lang="en-US" b="0" i="0" dirty="0">
                <a:solidFill>
                  <a:srgbClr val="1B1B1B"/>
                </a:solidFill>
                <a:effectLst/>
                <a:latin typeface="Source Sans Pro Web"/>
              </a:rPr>
              <a:t>If you send us all required and optional documents—and if your application is complete—it’ll take about 6 weeks after we get your package until you get your CHAMPVA ID card and related materials.</a:t>
            </a:r>
          </a:p>
          <a:p>
            <a:pPr algn="l"/>
            <a:r>
              <a:rPr lang="en-US" b="0" i="0" dirty="0">
                <a:solidFill>
                  <a:srgbClr val="1B1B1B"/>
                </a:solidFill>
                <a:effectLst/>
                <a:latin typeface="Source Sans Pro Web"/>
              </a:rPr>
              <a:t>If you send us only the required documents, it may take 2 to 8 months since we’ll need to confirm your information with other federal agencies.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0" u="sng" dirty="0">
              <a:solidFill>
                <a:srgbClr val="2E2E2E"/>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E4AE4B5E-8FDA-16C8-867F-E26166D3EB4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68152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E2E2E"/>
                </a:solidFill>
                <a:effectLst/>
                <a:latin typeface="Times New Roman" panose="02020603050405020304" pitchFamily="18" charset="0"/>
                <a:cs typeface="Times New Roman" panose="02020603050405020304" pitchFamily="18" charset="0"/>
              </a:rPr>
              <a:t>IMPORTANT: Ensure the application is signed and dated. Also, if applying for a spouse, please include the date of marriage on the application</a:t>
            </a:r>
          </a:p>
          <a:p>
            <a:endParaRPr lang="en-US" b="0" i="0" dirty="0">
              <a:solidFill>
                <a:srgbClr val="2E2E2E"/>
              </a:solidFill>
              <a:effectLst/>
              <a:latin typeface="Times New Roman" panose="02020603050405020304" pitchFamily="18" charset="0"/>
              <a:cs typeface="Times New Roman" panose="02020603050405020304" pitchFamily="18" charset="0"/>
            </a:endParaRPr>
          </a:p>
          <a:p>
            <a:r>
              <a:rPr lang="en-US" b="0" i="0" dirty="0">
                <a:solidFill>
                  <a:srgbClr val="2E2E2E"/>
                </a:solidFill>
                <a:effectLst/>
                <a:latin typeface="Times New Roman" panose="02020603050405020304" pitchFamily="18" charset="0"/>
                <a:cs typeface="Times New Roman" panose="02020603050405020304" pitchFamily="18" charset="0"/>
              </a:rPr>
              <a:t>We are currently experiencing a backlog in processing applications. If you have questions regarding the status of your application, we encourage you to call the CHAMPVA call center at </a:t>
            </a:r>
            <a:r>
              <a:rPr lang="en-US" b="0" i="0" u="sng" dirty="0">
                <a:solidFill>
                  <a:srgbClr val="0B6CB2"/>
                </a:solidFill>
                <a:effectLst/>
                <a:latin typeface="Times New Roman" panose="02020603050405020304" pitchFamily="18" charset="0"/>
                <a:cs typeface="Times New Roman" panose="02020603050405020304" pitchFamily="18" charset="0"/>
                <a:hlinkClick r:id="rId3"/>
              </a:rPr>
              <a:t>800-733-8387</a:t>
            </a:r>
            <a:r>
              <a:rPr lang="en-US" b="0" i="0" dirty="0">
                <a:solidFill>
                  <a:srgbClr val="2E2E2E"/>
                </a:solidFill>
                <a:effectLst/>
                <a:latin typeface="Times New Roman" panose="02020603050405020304" pitchFamily="18" charset="0"/>
                <a:cs typeface="Times New Roman" panose="02020603050405020304" pitchFamily="18" charset="0"/>
              </a:rPr>
              <a:t>.</a:t>
            </a:r>
          </a:p>
          <a:p>
            <a:endParaRPr lang="en-US" b="0" i="0" dirty="0">
              <a:solidFill>
                <a:srgbClr val="2E2E2E"/>
              </a:solidFill>
              <a:effectLst/>
              <a:latin typeface="Times New Roman" panose="02020603050405020304" pitchFamily="18" charset="0"/>
              <a:cs typeface="Times New Roman" panose="02020603050405020304" pitchFamily="18" charset="0"/>
            </a:endParaRPr>
          </a:p>
          <a:p>
            <a:pPr algn="l"/>
            <a:r>
              <a:rPr lang="en-US" b="0" i="0" dirty="0">
                <a:solidFill>
                  <a:srgbClr val="1B1B1B"/>
                </a:solidFill>
                <a:effectLst/>
                <a:latin typeface="Source Sans Pro Web"/>
              </a:rPr>
              <a:t>If you send us all required and optional documents—and if your application is complete—it’ll take about 6 weeks after we get your package until you get your CHAMPVA ID card and related materials.</a:t>
            </a:r>
          </a:p>
          <a:p>
            <a:pPr algn="l"/>
            <a:r>
              <a:rPr lang="en-US" b="0" i="0" dirty="0">
                <a:solidFill>
                  <a:srgbClr val="1B1B1B"/>
                </a:solidFill>
                <a:effectLst/>
                <a:latin typeface="Source Sans Pro Web"/>
              </a:rPr>
              <a:t>If you send us only the required documents, it may take 2 to 8 months since we’ll need to confirm your information with other federal agencies.</a:t>
            </a:r>
          </a:p>
          <a:p>
            <a:endParaRPr lang="en-US" b="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EABB767-129A-4665-B40D-C4D7AE28120B}" type="slidenum">
              <a:rPr lang="en-US" smtClean="0"/>
              <a:t>24</a:t>
            </a:fld>
            <a:endParaRPr lang="en-US"/>
          </a:p>
        </p:txBody>
      </p:sp>
    </p:spTree>
    <p:extLst>
      <p:ext uri="{BB962C8B-B14F-4D97-AF65-F5344CB8AC3E}">
        <p14:creationId xmlns:p14="http://schemas.microsoft.com/office/powerpoint/2010/main" val="26186725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38 CFR 17.35</a:t>
            </a: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25</a:t>
            </a:fld>
            <a:endParaRPr lang="en-US"/>
          </a:p>
        </p:txBody>
      </p:sp>
    </p:spTree>
    <p:extLst>
      <p:ext uri="{BB962C8B-B14F-4D97-AF65-F5344CB8AC3E}">
        <p14:creationId xmlns:p14="http://schemas.microsoft.com/office/powerpoint/2010/main" val="15714791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81020-0B53-89A7-FF13-103656DC7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F17181-C2D3-7FE0-52C9-B25C3FFE6CB2}"/>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8ED8D5AD-9A0F-B453-47C4-CECC7C3095C5}"/>
              </a:ext>
            </a:extLst>
          </p:cNvPr>
          <p:cNvSpPr>
            <a:spLocks noGrp="1"/>
          </p:cNvSpPr>
          <p:nvPr>
            <p:ph type="body" idx="1"/>
          </p:nvPr>
        </p:nvSpPr>
        <p:spPr/>
        <p:txBody>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Travelers</a:t>
            </a:r>
            <a:r>
              <a:rPr lang="en-US" baseline="0" dirty="0"/>
              <a:t> do not need to notify FMP prior to travel, contact FMP if an issue arises</a:t>
            </a:r>
          </a:p>
          <a:p>
            <a:pPr marL="171450" indent="-171450">
              <a:buFont typeface="Arial" panose="020B0604020202020204" pitchFamily="34" charset="0"/>
              <a:buChar char="•"/>
            </a:pPr>
            <a:r>
              <a:rPr lang="en-US" baseline="0" dirty="0"/>
              <a:t>Upon relocation and establishment of permanent mailing address (foreign) notify VHA IVC</a:t>
            </a:r>
          </a:p>
          <a:p>
            <a:pPr marL="171450" indent="-171450">
              <a:buFont typeface="Arial" panose="020B0604020202020204" pitchFamily="34" charset="0"/>
              <a:buChar char="•"/>
            </a:pPr>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libri Light (Body)"/>
              </a:rPr>
              <a:t>FMP &amp; TRICARE can not be used together</a:t>
            </a:r>
          </a:p>
          <a:p>
            <a:pPr marL="171450" indent="-171450">
              <a:buFont typeface="Arial" panose="020B0604020202020204" pitchFamily="34" charset="0"/>
              <a:buChar char="•"/>
            </a:pPr>
            <a:endParaRPr lang="en-US" baseline="0" dirty="0"/>
          </a:p>
          <a:p>
            <a:pPr algn="l" fontAlgn="ctr"/>
            <a:r>
              <a:rPr lang="en-US" b="0" i="0" dirty="0">
                <a:solidFill>
                  <a:srgbClr val="001D35"/>
                </a:solidFill>
                <a:effectLst/>
                <a:latin typeface="Google Sans"/>
              </a:rPr>
              <a:t>No, you cannot use both FMP and TRICARE at the same time. FMP and their dependents are not eligible to enroll in TRICARE Prime, TRICARE Prime Remote, TRICARE Young Adult, or to purchase dental coverage under the TRICARE Dental Plan. </a:t>
            </a:r>
          </a:p>
          <a:p>
            <a:pPr algn="l" fontAlgn="ctr"/>
            <a:r>
              <a:rPr lang="en-US" b="0" i="0" dirty="0">
                <a:solidFill>
                  <a:srgbClr val="001D35"/>
                </a:solidFill>
                <a:effectLst/>
                <a:latin typeface="Google Sans"/>
              </a:rPr>
              <a:t>However, you can have both TRICARE and Federal Employees Health Benefits (FEHB) coverage if you're a TRICARE For Life beneficiary or enrolled in a TRICARE Prime plan option. </a:t>
            </a:r>
          </a:p>
          <a:p>
            <a:pPr algn="l"/>
            <a:r>
              <a:rPr lang="en-US" b="0" i="0" dirty="0">
                <a:solidFill>
                  <a:srgbClr val="001D35"/>
                </a:solidFill>
                <a:effectLst/>
                <a:latin typeface="Google Sans"/>
              </a:rPr>
              <a:t>Active duty service members can use other health insurance (OHI) under certain circumstances, but TRICARE won't be a second payer. This means there's no coordination of benefits between your OHI and TRICARE. You're responsible for all costs. </a:t>
            </a:r>
            <a:endParaRPr lang="en-US" baseline="0" dirty="0"/>
          </a:p>
          <a:p>
            <a:pPr marL="171450" indent="-171450">
              <a:buFont typeface="Arial" panose="020B0604020202020204" pitchFamily="34" charset="0"/>
              <a:buChar char="•"/>
            </a:pPr>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cs typeface="Times New Roman" panose="02020603050405020304" pitchFamily="18" charset="0"/>
              </a:rPr>
              <a:t>Not all countries recognize FDA guidelines or have further laws banning certain medications</a:t>
            </a: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1B1B1B"/>
                </a:solidFill>
                <a:effectLst/>
                <a:latin typeface="Calibri Light (Body)"/>
              </a:rPr>
              <a:t>For claims that result in a payment, we’ll send you a U.S. Treasury check.</a:t>
            </a:r>
          </a:p>
          <a:p>
            <a:pPr marL="171450" indent="-171450">
              <a:buFont typeface="Arial" panose="020B0604020202020204" pitchFamily="34" charset="0"/>
              <a:buChar char="•"/>
            </a:pPr>
            <a:r>
              <a:rPr lang="en-US" b="0" i="0" dirty="0">
                <a:solidFill>
                  <a:srgbClr val="1B1B1B"/>
                </a:solidFill>
                <a:effectLst/>
                <a:latin typeface="Source Sans Pro Web"/>
              </a:rPr>
              <a:t>You can choose any licensed health care provider in the foreign country where you live or travel. You don’t need a referral.</a:t>
            </a:r>
            <a:endParaRPr lang="en-US" baseline="0" dirty="0"/>
          </a:p>
          <a:p>
            <a:pPr marL="171450" indent="-171450">
              <a:buFont typeface="Arial" panose="020B0604020202020204" pitchFamily="34" charset="0"/>
              <a:buChar char="•"/>
            </a:pPr>
            <a:endParaRPr lang="en-US" baseline="0" dirty="0"/>
          </a:p>
          <a:p>
            <a:r>
              <a:rPr lang="en-US" sz="7400" dirty="0"/>
              <a:t>EFT Updates</a:t>
            </a:r>
          </a:p>
          <a:p>
            <a:pPr lvl="1"/>
            <a:r>
              <a:rPr lang="en-US" sz="8000" dirty="0">
                <a:latin typeface="Times New Roman" panose="02020603050405020304" pitchFamily="18" charset="0"/>
                <a:cs typeface="Times New Roman" panose="02020603050405020304" pitchFamily="18" charset="0"/>
              </a:rPr>
              <a:t>Veterans: Domestic (US) accounts: Jan – Mar 2025; Foreign accounts: Jan – Mar 2026</a:t>
            </a:r>
          </a:p>
          <a:p>
            <a:pPr lvl="1"/>
            <a:r>
              <a:rPr lang="en-US" sz="8000" dirty="0"/>
              <a:t>Prescription medications approved by FDA are covered</a:t>
            </a:r>
          </a:p>
          <a:p>
            <a:pPr lvl="2"/>
            <a:r>
              <a:rPr lang="en-US" sz="8000" dirty="0">
                <a:solidFill>
                  <a:srgbClr val="C00000"/>
                </a:solidFill>
                <a:latin typeface="Times New Roman" panose="02020603050405020304" pitchFamily="18" charset="0"/>
                <a:cs typeface="Times New Roman" panose="02020603050405020304" pitchFamily="18" charset="0"/>
              </a:rPr>
              <a:t>Not all countries recognize FDA guidelines or have further laws banning certain medications</a:t>
            </a:r>
          </a:p>
          <a:p>
            <a:r>
              <a:rPr lang="en-US" sz="7400" dirty="0"/>
              <a:t>FMP </a:t>
            </a:r>
            <a:r>
              <a:rPr lang="en-US" sz="7400" dirty="0">
                <a:solidFill>
                  <a:srgbClr val="000000"/>
                </a:solidFill>
              </a:rPr>
              <a:t>Enterprise Eligibility Software </a:t>
            </a:r>
            <a:r>
              <a:rPr lang="en-US" sz="7400" dirty="0"/>
              <a:t>Modernization Updates – FY25 Q2</a:t>
            </a:r>
          </a:p>
          <a:p>
            <a:pPr lvl="1"/>
            <a:r>
              <a:rPr lang="en-US" sz="8000" dirty="0">
                <a:solidFill>
                  <a:srgbClr val="000000"/>
                </a:solidFill>
                <a:latin typeface="Arial" panose="020B0604020202020204" pitchFamily="34" charset="0"/>
                <a:cs typeface="Arial" panose="020B0604020202020204" pitchFamily="34" charset="0"/>
              </a:rPr>
              <a:t>Program Registration - Modernization </a:t>
            </a:r>
          </a:p>
          <a:p>
            <a:pPr lvl="1"/>
            <a:r>
              <a:rPr lang="en-US" sz="8000" dirty="0">
                <a:solidFill>
                  <a:srgbClr val="000000"/>
                </a:solidFill>
                <a:latin typeface="Arial" panose="020B0604020202020204" pitchFamily="34" charset="0"/>
                <a:cs typeface="Arial" panose="020B0604020202020204" pitchFamily="34" charset="0"/>
              </a:rPr>
              <a:t>Claim Submission – Form updates and digitization</a:t>
            </a:r>
          </a:p>
          <a:p>
            <a:pPr lvl="1"/>
            <a:endParaRPr lang="en-US" sz="8000" dirty="0">
              <a:latin typeface="Times New Roman" panose="02020603050405020304" pitchFamily="18" charset="0"/>
              <a:cs typeface="Times New Roman" panose="02020603050405020304" pitchFamily="18" charset="0"/>
            </a:endParaRPr>
          </a:p>
          <a:p>
            <a:pPr marL="457200" lvl="1" indent="0">
              <a:buNone/>
            </a:pPr>
            <a:endParaRPr lang="en-US" sz="8000" dirty="0">
              <a:latin typeface="Times New Roman" panose="02020603050405020304" pitchFamily="18" charset="0"/>
              <a:cs typeface="Times New Roman" panose="02020603050405020304" pitchFamily="18" charset="0"/>
            </a:endParaRPr>
          </a:p>
          <a:p>
            <a:pPr marL="0" indent="0">
              <a:buNone/>
            </a:pPr>
            <a:r>
              <a:rPr lang="en-US" sz="8000" dirty="0">
                <a:solidFill>
                  <a:schemeClr val="accent6">
                    <a:lumMod val="75000"/>
                  </a:schemeClr>
                </a:solidFill>
                <a:latin typeface="Times New Roman" panose="02020603050405020304" pitchFamily="18" charset="0"/>
                <a:cs typeface="Times New Roman" panose="02020603050405020304" pitchFamily="18" charset="0"/>
              </a:rPr>
              <a:t>*</a:t>
            </a:r>
            <a:r>
              <a:rPr lang="en-US" sz="8000" u="sng" dirty="0">
                <a:solidFill>
                  <a:schemeClr val="accent6">
                    <a:lumMod val="75000"/>
                  </a:schemeClr>
                </a:solidFill>
                <a:latin typeface="Times New Roman" panose="02020603050405020304" pitchFamily="18" charset="0"/>
                <a:cs typeface="Times New Roman" panose="02020603050405020304" pitchFamily="18" charset="0"/>
              </a:rPr>
              <a:t>VFW Resolution # 610 </a:t>
            </a:r>
            <a:r>
              <a:rPr lang="en-US" sz="8000" dirty="0">
                <a:solidFill>
                  <a:schemeClr val="accent6">
                    <a:lumMod val="75000"/>
                  </a:schemeClr>
                </a:solidFill>
                <a:latin typeface="Times New Roman" panose="02020603050405020304" pitchFamily="18" charset="0"/>
                <a:cs typeface="Times New Roman" panose="02020603050405020304" pitchFamily="18" charset="0"/>
              </a:rPr>
              <a:t>– FMP Reform; Possible other resolution if suitable action to systems are not improved</a:t>
            </a:r>
          </a:p>
          <a:p>
            <a:pPr marL="0" indent="0">
              <a:buNone/>
            </a:pPr>
            <a:r>
              <a:rPr lang="en-US" sz="8000" dirty="0">
                <a:solidFill>
                  <a:schemeClr val="accent6">
                    <a:lumMod val="75000"/>
                  </a:schemeClr>
                </a:solidFill>
              </a:rPr>
              <a:t>**VFW Accredited Service Officer imbedded in Europe </a:t>
            </a:r>
          </a:p>
          <a:p>
            <a:pPr marL="171450"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54772DD3-5D26-85D1-DCE1-ED9F11CCFF5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71234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7655-550E-7EC3-3002-7849D1BF7C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6BD9EF-B590-313D-9007-3724E5AC73B5}"/>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A9B99003-8B4D-9274-4131-A62E39CBE4C6}"/>
              </a:ext>
            </a:extLst>
          </p:cNvPr>
          <p:cNvSpPr>
            <a:spLocks noGrp="1"/>
          </p:cNvSpPr>
          <p:nvPr>
            <p:ph type="body" idx="1"/>
          </p:nvPr>
        </p:nvSpPr>
        <p:spPr/>
        <p:txBody>
          <a:bodyPr/>
          <a:lstStyle/>
          <a:p>
            <a:pPr marL="171450" indent="-171450">
              <a:buFont typeface="Arial" panose="020B0604020202020204" pitchFamily="34" charset="0"/>
              <a:buChar char="•"/>
            </a:pPr>
            <a:r>
              <a:rPr lang="en-US" dirty="0"/>
              <a:t>Travelers</a:t>
            </a:r>
            <a:r>
              <a:rPr lang="en-US" baseline="0" dirty="0"/>
              <a:t> do not need to notify FMP prior to travel, contact FMP if an issue arises</a:t>
            </a:r>
          </a:p>
          <a:p>
            <a:pPr marL="171450" indent="-171450">
              <a:buFont typeface="Arial" panose="020B0604020202020204" pitchFamily="34" charset="0"/>
              <a:buChar char="•"/>
            </a:pPr>
            <a:r>
              <a:rPr lang="en-US" baseline="0" dirty="0"/>
              <a:t>Upon relocation and establishment of permanent mailing address (foreign) notify VHA IVC</a:t>
            </a:r>
          </a:p>
          <a:p>
            <a:pPr marL="171450" indent="-171450">
              <a:buFont typeface="Arial" panose="020B0604020202020204" pitchFamily="34" charset="0"/>
              <a:buChar char="•"/>
            </a:pPr>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cs typeface="Times New Roman" panose="02020603050405020304" pitchFamily="18" charset="0"/>
              </a:rPr>
              <a:t>Not all countries recognize FDA guidelines or have further laws banning certain medications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latin typeface="Times New Roman" panose="02020603050405020304" pitchFamily="18" charset="0"/>
              <a:cs typeface="Times New Roman" panose="02020603050405020304" pitchFamily="18" charset="0"/>
            </a:endParaRPr>
          </a:p>
          <a:p>
            <a:pPr algn="l"/>
            <a:r>
              <a:rPr lang="en-US" b="1" i="0" dirty="0">
                <a:solidFill>
                  <a:srgbClr val="1B1B1B"/>
                </a:solidFill>
                <a:effectLst/>
                <a:latin typeface="Bitter"/>
              </a:rPr>
              <a:t>What to expect after you register</a:t>
            </a:r>
          </a:p>
          <a:p>
            <a:pPr algn="l"/>
            <a:r>
              <a:rPr lang="en-US" b="0" i="0" dirty="0">
                <a:solidFill>
                  <a:srgbClr val="1B1B1B"/>
                </a:solidFill>
                <a:effectLst/>
                <a:latin typeface="Source Sans Pro Web"/>
              </a:rPr>
              <a:t>We’ll send you a benefits authorization letter. This letter will list your service-connected conditions that we’ll cover. Then you can file FMP claims for care related to the covered conditions.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algn="l">
              <a:buFont typeface="Arial" panose="020B0604020202020204" pitchFamily="34" charset="0"/>
              <a:buChar char="•"/>
            </a:pPr>
            <a:r>
              <a:rPr lang="en-US" b="0" i="0" dirty="0">
                <a:solidFill>
                  <a:srgbClr val="1B1B1B"/>
                </a:solidFill>
                <a:effectLst/>
                <a:latin typeface="Source Sans Pro Web"/>
              </a:rPr>
              <a:t>You can use FMP only for care you get in a foreign country. We won’t cover care or supplies you get in or from the U.S. or U.S. territories.</a:t>
            </a:r>
          </a:p>
          <a:p>
            <a:pPr algn="l">
              <a:buFont typeface="Arial" panose="020B0604020202020204" pitchFamily="34" charset="0"/>
              <a:buChar char="•"/>
            </a:pPr>
            <a:r>
              <a:rPr lang="en-US" b="0" i="0" dirty="0">
                <a:solidFill>
                  <a:srgbClr val="1B1B1B"/>
                </a:solidFill>
                <a:effectLst/>
                <a:latin typeface="Source Sans Pro Web"/>
              </a:rPr>
              <a:t>For claims that result in a payment, we’ll send you a U.S. Treasury check.</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endParaRPr lang="en-US" baseline="0" dirty="0"/>
          </a:p>
          <a:p>
            <a:r>
              <a:rPr lang="en-US" sz="7400" dirty="0"/>
              <a:t>EFT Updates</a:t>
            </a:r>
          </a:p>
          <a:p>
            <a:pPr lvl="1"/>
            <a:r>
              <a:rPr lang="en-US" sz="8000" dirty="0">
                <a:latin typeface="Times New Roman" panose="02020603050405020304" pitchFamily="18" charset="0"/>
                <a:cs typeface="Times New Roman" panose="02020603050405020304" pitchFamily="18" charset="0"/>
              </a:rPr>
              <a:t>Veterans: Domestic (US) accounts: Jan – Mar 2025; Foreign accounts: Jan – Mar 2026</a:t>
            </a:r>
          </a:p>
          <a:p>
            <a:pPr lvl="1"/>
            <a:r>
              <a:rPr lang="en-US" sz="8000" dirty="0"/>
              <a:t>Prescription medications approved by FDA are covered</a:t>
            </a:r>
          </a:p>
          <a:p>
            <a:pPr lvl="2"/>
            <a:r>
              <a:rPr lang="en-US" sz="8000" dirty="0">
                <a:solidFill>
                  <a:srgbClr val="C00000"/>
                </a:solidFill>
                <a:latin typeface="Times New Roman" panose="02020603050405020304" pitchFamily="18" charset="0"/>
                <a:cs typeface="Times New Roman" panose="02020603050405020304" pitchFamily="18" charset="0"/>
              </a:rPr>
              <a:t>Not all countries recognize FDA guidelines or have further laws banning certain medications</a:t>
            </a:r>
          </a:p>
          <a:p>
            <a:r>
              <a:rPr lang="en-US" sz="7400" dirty="0"/>
              <a:t>FMP </a:t>
            </a:r>
            <a:r>
              <a:rPr lang="en-US" sz="7400" dirty="0">
                <a:solidFill>
                  <a:srgbClr val="000000"/>
                </a:solidFill>
              </a:rPr>
              <a:t>Enterprise Eligibility Software </a:t>
            </a:r>
            <a:r>
              <a:rPr lang="en-US" sz="7400" dirty="0"/>
              <a:t>Modernization Updates – FY25 Q2</a:t>
            </a:r>
          </a:p>
          <a:p>
            <a:pPr lvl="1"/>
            <a:r>
              <a:rPr lang="en-US" sz="8000" dirty="0">
                <a:solidFill>
                  <a:srgbClr val="000000"/>
                </a:solidFill>
                <a:latin typeface="Arial" panose="020B0604020202020204" pitchFamily="34" charset="0"/>
                <a:cs typeface="Arial" panose="020B0604020202020204" pitchFamily="34" charset="0"/>
              </a:rPr>
              <a:t>Program Registration - Modernization </a:t>
            </a:r>
          </a:p>
          <a:p>
            <a:pPr lvl="1"/>
            <a:r>
              <a:rPr lang="en-US" sz="8000" dirty="0">
                <a:solidFill>
                  <a:srgbClr val="000000"/>
                </a:solidFill>
                <a:latin typeface="Arial" panose="020B0604020202020204" pitchFamily="34" charset="0"/>
                <a:cs typeface="Arial" panose="020B0604020202020204" pitchFamily="34" charset="0"/>
              </a:rPr>
              <a:t>Claim Submission – Form updates and digitization</a:t>
            </a:r>
          </a:p>
          <a:p>
            <a:pPr lvl="1"/>
            <a:endParaRPr lang="en-US" sz="8000" dirty="0">
              <a:latin typeface="Times New Roman" panose="02020603050405020304" pitchFamily="18" charset="0"/>
              <a:cs typeface="Times New Roman" panose="02020603050405020304" pitchFamily="18" charset="0"/>
            </a:endParaRPr>
          </a:p>
          <a:p>
            <a:pPr marL="457200" lvl="1" indent="0">
              <a:buNone/>
            </a:pPr>
            <a:endParaRPr lang="en-US" sz="8000" dirty="0">
              <a:latin typeface="Times New Roman" panose="02020603050405020304" pitchFamily="18" charset="0"/>
              <a:cs typeface="Times New Roman" panose="02020603050405020304" pitchFamily="18" charset="0"/>
            </a:endParaRPr>
          </a:p>
          <a:p>
            <a:pPr marL="0" indent="0">
              <a:buNone/>
            </a:pPr>
            <a:r>
              <a:rPr lang="en-US" sz="8000" dirty="0">
                <a:solidFill>
                  <a:schemeClr val="accent6">
                    <a:lumMod val="75000"/>
                  </a:schemeClr>
                </a:solidFill>
                <a:latin typeface="Times New Roman" panose="02020603050405020304" pitchFamily="18" charset="0"/>
                <a:cs typeface="Times New Roman" panose="02020603050405020304" pitchFamily="18" charset="0"/>
              </a:rPr>
              <a:t>*</a:t>
            </a:r>
            <a:r>
              <a:rPr lang="en-US" sz="8000" u="sng" dirty="0">
                <a:solidFill>
                  <a:schemeClr val="accent6">
                    <a:lumMod val="75000"/>
                  </a:schemeClr>
                </a:solidFill>
                <a:latin typeface="Times New Roman" panose="02020603050405020304" pitchFamily="18" charset="0"/>
                <a:cs typeface="Times New Roman" panose="02020603050405020304" pitchFamily="18" charset="0"/>
              </a:rPr>
              <a:t>VFW Resolution # 610 </a:t>
            </a:r>
            <a:r>
              <a:rPr lang="en-US" sz="8000" dirty="0">
                <a:solidFill>
                  <a:schemeClr val="accent6">
                    <a:lumMod val="75000"/>
                  </a:schemeClr>
                </a:solidFill>
                <a:latin typeface="Times New Roman" panose="02020603050405020304" pitchFamily="18" charset="0"/>
                <a:cs typeface="Times New Roman" panose="02020603050405020304" pitchFamily="18" charset="0"/>
              </a:rPr>
              <a:t>– FMP Reform; Possible other resolution if suitable action to systems are not improved</a:t>
            </a:r>
          </a:p>
          <a:p>
            <a:pPr marL="0" indent="0">
              <a:buNone/>
            </a:pPr>
            <a:r>
              <a:rPr lang="en-US" sz="8000" dirty="0">
                <a:solidFill>
                  <a:schemeClr val="accent6">
                    <a:lumMod val="75000"/>
                  </a:schemeClr>
                </a:solidFill>
              </a:rPr>
              <a:t>**VFW Accredited Service Officer imbedded in Europe </a:t>
            </a:r>
          </a:p>
          <a:p>
            <a:pPr marL="171450"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BA63B1D8-8CB6-9A04-A591-DDD1D041897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55885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8A647-DD0B-7A32-7D75-5A0B5B93E5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F8C5F0-B671-5E19-AACA-30E87CDD91E1}"/>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8682F2CF-66AF-2E48-5081-AC541C423BE8}"/>
              </a:ext>
            </a:extLst>
          </p:cNvPr>
          <p:cNvSpPr>
            <a:spLocks noGrp="1"/>
          </p:cNvSpPr>
          <p:nvPr>
            <p:ph type="body" idx="1"/>
          </p:nvPr>
        </p:nvSpPr>
        <p:spPr/>
        <p:txBody>
          <a:bodyPr/>
          <a:lstStyle/>
          <a:p>
            <a:r>
              <a:rPr lang="en-US" dirty="0"/>
              <a:t>VFW since 2019</a:t>
            </a:r>
          </a:p>
        </p:txBody>
      </p:sp>
      <p:sp>
        <p:nvSpPr>
          <p:cNvPr id="4" name="Slide Number Placeholder 3">
            <a:extLst>
              <a:ext uri="{FF2B5EF4-FFF2-40B4-BE49-F238E27FC236}">
                <a16:creationId xmlns:a16="http://schemas.microsoft.com/office/drawing/2014/main" id="{808B9327-F087-0EEB-2BD4-DB7A9E2D7BD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0432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69B76-D067-9999-C51A-7567A9EB71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24906E-5C74-1C67-6A81-78CA4E094314}"/>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2E1212F6-4962-6149-B151-9BE7036CE3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F83EE9-5505-6881-120E-2002A91372E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5909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A535B-B9C8-CEC6-722A-6335D9A8B0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8BD23C-7DC8-6C00-5897-3AACE84FE9C2}"/>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8FDDD96B-4C34-ECD6-F78B-CACB6A258C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68D40B-5FED-9FA2-0DE2-B5A32E8883E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2598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E92AA-F200-78AD-6AEB-85BD85505E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EB0EA-2DE9-A7E5-E9CA-885C55890D03}"/>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223842D6-B2E4-654D-6FD0-F2E9B55F9CD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accent6">
                    <a:lumMod val="50000"/>
                  </a:schemeClr>
                </a:solidFill>
                <a:latin typeface="Times New Roman" panose="02020603050405020304" pitchFamily="18" charset="0"/>
                <a:cs typeface="Times New Roman" panose="02020603050405020304" pitchFamily="18" charset="0"/>
              </a:rPr>
              <a:t>38 C.F.R. 17.36</a:t>
            </a:r>
            <a:r>
              <a:rPr lang="en-US" sz="1200" b="0" dirty="0">
                <a:solidFill>
                  <a:schemeClr val="accent6">
                    <a:lumMod val="50000"/>
                  </a:schemeClr>
                </a:solidFill>
                <a:latin typeface="Times New Roman" panose="02020603050405020304" pitchFamily="18" charset="0"/>
                <a:cs typeface="Times New Roman" panose="02020603050405020304" pitchFamily="18" charset="0"/>
              </a:rPr>
              <a:t> is the governing authority for VA health care</a:t>
            </a:r>
            <a:endParaRPr lang="en-US" b="0" i="0" dirty="0">
              <a:solidFill>
                <a:srgbClr val="1F1F1F"/>
              </a:solidFill>
              <a:effectLst/>
              <a:latin typeface="Google Sans"/>
            </a:endParaRPr>
          </a:p>
          <a:p>
            <a:endParaRPr lang="en-US" b="0" i="0" dirty="0">
              <a:solidFill>
                <a:srgbClr val="1F1F1F"/>
              </a:solidFill>
              <a:effectLst/>
              <a:latin typeface="Google Sans"/>
            </a:endParaRPr>
          </a:p>
          <a:p>
            <a:r>
              <a:rPr lang="en-US" b="0" i="0" dirty="0">
                <a:solidFill>
                  <a:srgbClr val="1F1F1F"/>
                </a:solidFill>
                <a:effectLst/>
                <a:latin typeface="Google Sans"/>
              </a:rPr>
              <a:t>VA disability compensation provides tax-free monthly payments.</a:t>
            </a:r>
          </a:p>
          <a:p>
            <a:endParaRPr lang="en-US" b="0" i="0" dirty="0">
              <a:solidFill>
                <a:srgbClr val="1F1F1F"/>
              </a:solidFill>
              <a:effectLst/>
              <a:latin typeface="Google Sans"/>
            </a:endParaRPr>
          </a:p>
          <a:p>
            <a:pPr algn="l">
              <a:buFont typeface="Arial" panose="020B0604020202020204" pitchFamily="34" charset="0"/>
              <a:buChar char="•"/>
            </a:pPr>
            <a:r>
              <a:rPr lang="en-US" b="1" i="0" dirty="0">
                <a:solidFill>
                  <a:srgbClr val="001D35"/>
                </a:solidFill>
                <a:effectLst/>
                <a:latin typeface="Google Sans"/>
              </a:rPr>
              <a:t>Eligibility for benefits:</a:t>
            </a:r>
            <a:endParaRPr lang="en-US" b="0" i="0" dirty="0">
              <a:solidFill>
                <a:srgbClr val="001D35"/>
              </a:solidFill>
              <a:effectLst/>
              <a:latin typeface="Google Sans"/>
            </a:endParaRPr>
          </a:p>
          <a:p>
            <a:pPr algn="l" fontAlgn="ctr">
              <a:buFont typeface="Arial" panose="020B0604020202020204" pitchFamily="34" charset="0"/>
              <a:buChar char="•"/>
            </a:pPr>
            <a:r>
              <a:rPr lang="en-US" b="0" i="0" dirty="0">
                <a:solidFill>
                  <a:srgbClr val="001D35"/>
                </a:solidFill>
                <a:effectLst/>
                <a:latin typeface="Google Sans"/>
              </a:rPr>
              <a:t>If a condition is deemed "service-connected," the veteran is eligible for VA disability compensation, which can include monthly payments depending on the severity of their disability. </a:t>
            </a:r>
          </a:p>
          <a:p>
            <a:pPr algn="l">
              <a:buFont typeface="Arial" panose="020B0604020202020204" pitchFamily="34" charset="0"/>
              <a:buChar char="•"/>
            </a:pPr>
            <a:r>
              <a:rPr lang="en-US" b="1" i="0" dirty="0">
                <a:solidFill>
                  <a:srgbClr val="001D35"/>
                </a:solidFill>
                <a:effectLst/>
                <a:latin typeface="Google Sans"/>
              </a:rPr>
              <a:t>Higher priority for care:</a:t>
            </a:r>
            <a:endParaRPr lang="en-US" b="0" i="0" dirty="0">
              <a:solidFill>
                <a:srgbClr val="001D35"/>
              </a:solidFill>
              <a:effectLst/>
              <a:latin typeface="Google Sans"/>
            </a:endParaRPr>
          </a:p>
          <a:p>
            <a:pPr algn="l" fontAlgn="ctr">
              <a:buFont typeface="Arial" panose="020B0604020202020204" pitchFamily="34" charset="0"/>
              <a:buChar char="•"/>
            </a:pPr>
            <a:r>
              <a:rPr lang="en-US" b="0" i="0" dirty="0">
                <a:solidFill>
                  <a:srgbClr val="001D35"/>
                </a:solidFill>
                <a:effectLst/>
                <a:latin typeface="Google Sans"/>
              </a:rPr>
              <a:t>Veterans with service-connected disabilities are typically placed in a higher priority group for scheduling appointments and accessing VA healthcare services. </a:t>
            </a:r>
          </a:p>
          <a:p>
            <a:pPr algn="l">
              <a:buFont typeface="Arial" panose="020B0604020202020204" pitchFamily="34" charset="0"/>
              <a:buChar char="•"/>
            </a:pPr>
            <a:r>
              <a:rPr lang="en-US" b="1" i="0" dirty="0">
                <a:solidFill>
                  <a:srgbClr val="001D35"/>
                </a:solidFill>
                <a:effectLst/>
                <a:latin typeface="Google Sans"/>
              </a:rPr>
              <a:t>Proof of service connection:</a:t>
            </a:r>
            <a:endParaRPr lang="en-US" b="0" i="0" dirty="0">
              <a:solidFill>
                <a:srgbClr val="001D35"/>
              </a:solidFill>
              <a:effectLst/>
              <a:latin typeface="Google Sans"/>
            </a:endParaRPr>
          </a:p>
          <a:p>
            <a:pPr algn="l" fontAlgn="ctr">
              <a:buFont typeface="Arial" panose="020B0604020202020204" pitchFamily="34" charset="0"/>
              <a:buChar char="•"/>
            </a:pPr>
            <a:r>
              <a:rPr lang="en-US" b="0" i="0" dirty="0">
                <a:solidFill>
                  <a:srgbClr val="001D35"/>
                </a:solidFill>
                <a:effectLst/>
                <a:latin typeface="Google Sans"/>
              </a:rPr>
              <a:t>To establish service connection, a veteran needs to provide medical evidence linking their current disability to an event or exposure that occurred during their military service. </a:t>
            </a:r>
          </a:p>
          <a:p>
            <a:pPr algn="l">
              <a:buFont typeface="Arial" panose="020B0604020202020204" pitchFamily="34" charset="0"/>
              <a:buChar char="•"/>
            </a:pPr>
            <a:r>
              <a:rPr lang="en-US" b="1" i="0" dirty="0">
                <a:solidFill>
                  <a:srgbClr val="001D35"/>
                </a:solidFill>
                <a:effectLst/>
                <a:latin typeface="Google Sans"/>
              </a:rPr>
              <a:t>Presumptive conditions:</a:t>
            </a:r>
            <a:endParaRPr lang="en-US" b="0" i="0" dirty="0">
              <a:solidFill>
                <a:srgbClr val="001D35"/>
              </a:solidFill>
              <a:effectLst/>
              <a:latin typeface="Google Sans"/>
            </a:endParaRPr>
          </a:p>
          <a:p>
            <a:pPr algn="l">
              <a:buFont typeface="Arial" panose="020B0604020202020204" pitchFamily="34" charset="0"/>
              <a:buChar char="•"/>
            </a:pPr>
            <a:r>
              <a:rPr lang="en-US" b="0" i="0" dirty="0">
                <a:solidFill>
                  <a:srgbClr val="001D35"/>
                </a:solidFill>
                <a:effectLst/>
                <a:latin typeface="Google Sans"/>
              </a:rPr>
              <a:t>In some cases, the VA may automatically presume that certain conditions, like exposure to Agent Orange, are service-connected based on a veteran's military service history.</a:t>
            </a:r>
          </a:p>
          <a:p>
            <a:endParaRPr lang="en-US" dirty="0"/>
          </a:p>
        </p:txBody>
      </p:sp>
      <p:sp>
        <p:nvSpPr>
          <p:cNvPr id="4" name="Slide Number Placeholder 3">
            <a:extLst>
              <a:ext uri="{FF2B5EF4-FFF2-40B4-BE49-F238E27FC236}">
                <a16:creationId xmlns:a16="http://schemas.microsoft.com/office/drawing/2014/main" id="{3C957758-7C6E-87A3-95AA-AF271ED0504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8666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3E4B4-BF0C-2BB2-EE0D-79CE350283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BD25AF-00EB-DCA0-323F-F5E91960EA65}"/>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73F2EA48-206A-9ACE-2D9D-241B0605E6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3D59D8-D83A-6E43-452A-DFF1CE08A33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0708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1B1B1B"/>
                </a:solidFill>
                <a:effectLst/>
                <a:latin typeface="Bitter"/>
              </a:rPr>
              <a:t>What are VA priority groups and how do they affect me?</a:t>
            </a:r>
          </a:p>
          <a:p>
            <a:pPr algn="l"/>
            <a:r>
              <a:rPr lang="en-US" b="0" i="0" dirty="0">
                <a:solidFill>
                  <a:srgbClr val="1B1B1B"/>
                </a:solidFill>
                <a:effectLst/>
                <a:latin typeface="Source Sans Pro Web"/>
              </a:rPr>
              <a:t>After we’ve processed your application and you’re enrolled in VA health care, we’ll assign you to 1 of 8 priority groups. Your priority group may affect</a:t>
            </a:r>
            <a:r>
              <a:rPr lang="en-US" b="1" i="0" dirty="0">
                <a:solidFill>
                  <a:srgbClr val="1B1B1B"/>
                </a:solidFill>
                <a:effectLst/>
                <a:latin typeface="Source Sans Pro Web"/>
              </a:rPr>
              <a:t> </a:t>
            </a:r>
            <a:r>
              <a:rPr lang="en-US" b="0" i="0" dirty="0">
                <a:solidFill>
                  <a:srgbClr val="1B1B1B"/>
                </a:solidFill>
                <a:effectLst/>
                <a:latin typeface="Source Sans Pro Web"/>
              </a:rPr>
              <a:t>how much (if anything) you’ll have to pay toward the cost of your care.</a:t>
            </a: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7</a:t>
            </a:fld>
            <a:endParaRPr lang="en-US"/>
          </a:p>
        </p:txBody>
      </p:sp>
    </p:spTree>
    <p:extLst>
      <p:ext uri="{BB962C8B-B14F-4D97-AF65-F5344CB8AC3E}">
        <p14:creationId xmlns:p14="http://schemas.microsoft.com/office/powerpoint/2010/main" val="3275917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02DCC-6EDF-6381-C1A1-62DD9602BB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98347C-8951-423C-61C8-9528F10CEF29}"/>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283EBAD5-FF62-16D7-FA85-75F59F5B05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0E5A17-00F7-AAA5-D669-3B06C5C3CE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8560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CD9C1-F2FD-3CD5-77B6-20FDC8ED2F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769D91-2FAC-6ED3-611A-0B133BBCD724}"/>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ED213341-ED36-ABDF-D494-E188DDCFD4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F1C24C-F2BD-492D-DC0F-B4B87B0C66D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9769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4922285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0707728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626219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5991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970607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825624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091326225"/>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13704140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10/15/2024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6239919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10/15/2024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41089094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06437731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8304469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21160283"/>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10732061"/>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52813228"/>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5139137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012384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5345534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10/15/2024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1495834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10/15/2024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8287724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630162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769365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955178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10/15/2024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F783AAAC-0CAD-DA2D-450E-5ACDB9D7D81A}"/>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4FBDEFB4-DFE6-8B06-E38D-CD469A7CA624}"/>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21C097EA-22E1-5709-715A-8E0C085487D9}"/>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564108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10/15/2024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9891F103-988B-85A1-FB0F-5C2E84FFEC4D}"/>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4FB1C7D6-A483-1F8A-9AA6-0E1296EDDCB0}"/>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627E8DD-836D-BF42-E64A-93EF717B78B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2773447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hyperlink" Target="https://ask.va.gov/" TargetMode="External"/><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hyperlink" Target="https://ask.va.gov/" TargetMode="External"/><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hyperlink" Target="mailto:Kcassell@vfw.org" TargetMode="External"/><Relationship Id="rId2" Type="http://schemas.openxmlformats.org/officeDocument/2006/relationships/hyperlink" Target="mailto:Jholt@vfw.org" TargetMode="External"/><Relationship Id="rId1" Type="http://schemas.openxmlformats.org/officeDocument/2006/relationships/slideLayout" Target="../slideLayouts/slideLayout14.xml"/><Relationship Id="rId4" Type="http://schemas.openxmlformats.org/officeDocument/2006/relationships/hyperlink" Target="mailto:mfera@vfw.org"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84074" y="2517828"/>
            <a:ext cx="5741559"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Times New Roman" panose="02020603050405020304" pitchFamily="18" charset="0"/>
                <a:cs typeface="Times New Roman" panose="02020603050405020304" pitchFamily="18" charset="0"/>
              </a:rPr>
              <a:t>VA Health Care</a:t>
            </a:r>
            <a:endParaRPr kumimoji="0" lang="en-US"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TextBox 4"/>
          <p:cNvSpPr txBox="1"/>
          <p:nvPr/>
        </p:nvSpPr>
        <p:spPr>
          <a:xfrm>
            <a:off x="5491598" y="5279095"/>
            <a:ext cx="4434035" cy="95410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Katherine Cassell</a:t>
            </a:r>
          </a:p>
          <a:p>
            <a:pPr marL="0" marR="0" lvl="0" indent="0" algn="r"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Times New Roman" panose="02020603050405020304" pitchFamily="18" charset="0"/>
                <a:cs typeface="Times New Roman" panose="02020603050405020304" pitchFamily="18" charset="0"/>
              </a:rPr>
              <a:t>Assistant Director, NVS</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40508-E33E-2DA7-6BD5-635D839A295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E624585-B351-4989-347B-D83B0089BB3B}"/>
              </a:ext>
            </a:extLst>
          </p:cNvPr>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Priority Group 4 &amp; 5</a:t>
            </a:r>
          </a:p>
        </p:txBody>
      </p:sp>
      <p:sp>
        <p:nvSpPr>
          <p:cNvPr id="3" name="Slide Number Placeholder 2">
            <a:extLst>
              <a:ext uri="{FF2B5EF4-FFF2-40B4-BE49-F238E27FC236}">
                <a16:creationId xmlns:a16="http://schemas.microsoft.com/office/drawing/2014/main" id="{950073B3-9087-CD56-153E-31E23D244FEB}"/>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6A073C69-8AAC-FECA-734E-386D933326DE}"/>
              </a:ext>
            </a:extLst>
          </p:cNvPr>
          <p:cNvSpPr>
            <a:spLocks noGrp="1"/>
          </p:cNvSpPr>
          <p:nvPr>
            <p:ph idx="1"/>
          </p:nvPr>
        </p:nvSpPr>
        <p:spPr>
          <a:xfrm>
            <a:off x="838200" y="1516566"/>
            <a:ext cx="10515600" cy="4660397"/>
          </a:xfrm>
        </p:spPr>
        <p:txBody>
          <a:bodyPr>
            <a:normAutofit fontScale="92500" lnSpcReduction="10000"/>
          </a:bodyPr>
          <a:lstStyle/>
          <a:p>
            <a:pPr marL="0" indent="0">
              <a:buNone/>
            </a:pPr>
            <a:r>
              <a:rPr lang="en-US" sz="3500" u="sng" dirty="0">
                <a:latin typeface="Calibri Light (Body)"/>
              </a:rPr>
              <a:t>Priority Group 4</a:t>
            </a:r>
          </a:p>
          <a:p>
            <a:r>
              <a:rPr lang="en-US" sz="3000" dirty="0">
                <a:latin typeface="Calibri Light (Body)"/>
              </a:rPr>
              <a:t>Receiving VA aid and attendance or housebound benefits, </a:t>
            </a:r>
            <a:r>
              <a:rPr lang="en-US" sz="3000" b="1" dirty="0">
                <a:latin typeface="Calibri Light (Body)"/>
              </a:rPr>
              <a:t>or</a:t>
            </a:r>
          </a:p>
          <a:p>
            <a:r>
              <a:rPr lang="en-US" sz="3000" dirty="0">
                <a:latin typeface="Calibri Light (Body)"/>
              </a:rPr>
              <a:t>Receiving a VA determination of being catastrophically disabled </a:t>
            </a:r>
          </a:p>
          <a:p>
            <a:pPr marL="0" indent="0">
              <a:buNone/>
            </a:pPr>
            <a:endParaRPr lang="en-US" sz="1050" dirty="0">
              <a:latin typeface="Calibri Light (Body)"/>
            </a:endParaRPr>
          </a:p>
          <a:p>
            <a:pPr marL="0" indent="0">
              <a:buNone/>
            </a:pPr>
            <a:r>
              <a:rPr lang="en-US" sz="3500" u="sng" dirty="0">
                <a:latin typeface="Calibri Light (Body)"/>
              </a:rPr>
              <a:t>Priority Group 5</a:t>
            </a:r>
          </a:p>
          <a:p>
            <a:r>
              <a:rPr lang="en-US" sz="3000" dirty="0">
                <a:latin typeface="Calibri Light (Body)"/>
              </a:rPr>
              <a:t>Service-connected disability, or you have a non-compensable service-connected disability rated as 0% disabling, </a:t>
            </a:r>
            <a:r>
              <a:rPr lang="en-US" sz="3000" b="1" dirty="0">
                <a:latin typeface="Calibri Light (Body)"/>
              </a:rPr>
              <a:t>and</a:t>
            </a:r>
            <a:r>
              <a:rPr lang="en-US" sz="3000" dirty="0">
                <a:latin typeface="Calibri Light (Body)"/>
              </a:rPr>
              <a:t> </a:t>
            </a:r>
            <a:r>
              <a:rPr lang="en-US" sz="3000" i="1" dirty="0">
                <a:latin typeface="Calibri Light (Body)"/>
              </a:rPr>
              <a:t>you have an annual income level that’s below our adjusted income limits </a:t>
            </a:r>
            <a:r>
              <a:rPr lang="en-US" sz="3000" dirty="0">
                <a:latin typeface="Calibri Light (Body)"/>
              </a:rPr>
              <a:t>(based on your residential zip code), </a:t>
            </a:r>
            <a:r>
              <a:rPr lang="en-US" sz="3000" b="1" dirty="0">
                <a:latin typeface="Calibri Light (Body)"/>
              </a:rPr>
              <a:t>or</a:t>
            </a:r>
          </a:p>
          <a:p>
            <a:r>
              <a:rPr lang="en-US" sz="3000" dirty="0">
                <a:latin typeface="Calibri Light (Body)"/>
              </a:rPr>
              <a:t>Receiving VA pension benefits, </a:t>
            </a:r>
            <a:r>
              <a:rPr lang="en-US" sz="3000" b="1" dirty="0">
                <a:latin typeface="Calibri Light (Body)"/>
              </a:rPr>
              <a:t>or</a:t>
            </a:r>
            <a:endParaRPr lang="en-US" sz="3000" dirty="0">
              <a:latin typeface="Calibri Light (Body)"/>
            </a:endParaRPr>
          </a:p>
          <a:p>
            <a:r>
              <a:rPr lang="en-US" sz="3000" dirty="0">
                <a:latin typeface="Calibri Light (Body)"/>
              </a:rPr>
              <a:t>Eligible for Medicaid programs</a:t>
            </a:r>
          </a:p>
          <a:p>
            <a:endParaRPr lang="en-US" dirty="0">
              <a:latin typeface="Calibri Light (Body)"/>
            </a:endParaRPr>
          </a:p>
        </p:txBody>
      </p:sp>
    </p:spTree>
    <p:extLst>
      <p:ext uri="{BB962C8B-B14F-4D97-AF65-F5344CB8AC3E}">
        <p14:creationId xmlns:p14="http://schemas.microsoft.com/office/powerpoint/2010/main" val="1501867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2F683-5788-EAA2-B9FD-48CA5053C3A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98F661E-C8BE-A815-2E50-7A334CC2C200}"/>
              </a:ext>
            </a:extLst>
          </p:cNvPr>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Priority Group 6</a:t>
            </a:r>
          </a:p>
        </p:txBody>
      </p:sp>
      <p:sp>
        <p:nvSpPr>
          <p:cNvPr id="3" name="Slide Number Placeholder 2">
            <a:extLst>
              <a:ext uri="{FF2B5EF4-FFF2-40B4-BE49-F238E27FC236}">
                <a16:creationId xmlns:a16="http://schemas.microsoft.com/office/drawing/2014/main" id="{E88ADC0F-5A5C-3526-DE1B-46274BC6FBB8}"/>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317A1CBF-4A02-DE0A-DA73-AB56ED2BE79A}"/>
              </a:ext>
            </a:extLst>
          </p:cNvPr>
          <p:cNvSpPr>
            <a:spLocks noGrp="1"/>
          </p:cNvSpPr>
          <p:nvPr>
            <p:ph idx="1"/>
          </p:nvPr>
        </p:nvSpPr>
        <p:spPr>
          <a:xfrm>
            <a:off x="838200" y="1490133"/>
            <a:ext cx="10515600" cy="4686830"/>
          </a:xfrm>
        </p:spPr>
        <p:txBody>
          <a:bodyPr>
            <a:normAutofit fontScale="92500" lnSpcReduction="20000"/>
          </a:bodyPr>
          <a:lstStyle/>
          <a:p>
            <a:pPr marL="0" indent="0" algn="l">
              <a:buNone/>
            </a:pPr>
            <a:r>
              <a:rPr lang="en-US" sz="3800" i="0" dirty="0">
                <a:solidFill>
                  <a:srgbClr val="1B1B1B"/>
                </a:solidFill>
                <a:effectLst>
                  <a:outerShdw blurRad="38100" dist="38100" dir="2700000" algn="tl">
                    <a:srgbClr val="000000">
                      <a:alpha val="43137"/>
                    </a:srgbClr>
                  </a:outerShdw>
                </a:effectLst>
                <a:latin typeface="Calibri Light (Body)"/>
              </a:rPr>
              <a:t>We may assign you to priority group 6 if any of these descriptions are true:</a:t>
            </a:r>
          </a:p>
          <a:p>
            <a:pPr marL="0" indent="0" algn="l">
              <a:buNone/>
            </a:pPr>
            <a:endParaRPr lang="en-US" sz="1200" i="0" dirty="0">
              <a:solidFill>
                <a:srgbClr val="1B1B1B"/>
              </a:solidFill>
              <a:effectLst>
                <a:outerShdw blurRad="38100" dist="38100" dir="2700000" algn="tl">
                  <a:srgbClr val="000000">
                    <a:alpha val="43137"/>
                  </a:srgbClr>
                </a:outerShdw>
              </a:effectLst>
              <a:latin typeface="Calibri Light (Body)"/>
            </a:endParaRPr>
          </a:p>
          <a:p>
            <a:pPr algn="l">
              <a:buFont typeface="Arial" panose="020B0604020202020204" pitchFamily="34" charset="0"/>
              <a:buChar char="•"/>
            </a:pPr>
            <a:r>
              <a:rPr lang="en-US" sz="3000" b="0" i="0" dirty="0">
                <a:solidFill>
                  <a:srgbClr val="1B1B1B"/>
                </a:solidFill>
                <a:effectLst/>
                <a:latin typeface="Calibri Light (Body)"/>
              </a:rPr>
              <a:t>You have a compensable service-connected disability that we’ve rated as 0% disabling, </a:t>
            </a:r>
            <a:r>
              <a:rPr lang="en-US" sz="3000" b="1" i="0" dirty="0">
                <a:solidFill>
                  <a:srgbClr val="1B1B1B"/>
                </a:solidFill>
                <a:effectLst/>
                <a:latin typeface="Calibri Light (Body)"/>
              </a:rPr>
              <a:t>or</a:t>
            </a:r>
            <a:endParaRPr lang="en-US" sz="3000" b="0" i="0" dirty="0">
              <a:solidFill>
                <a:srgbClr val="1B1B1B"/>
              </a:solidFill>
              <a:effectLst/>
              <a:latin typeface="Calibri Light (Body)"/>
            </a:endParaRPr>
          </a:p>
          <a:p>
            <a:pPr algn="l">
              <a:buFont typeface="Arial" panose="020B0604020202020204" pitchFamily="34" charset="0"/>
              <a:buChar char="•"/>
            </a:pPr>
            <a:r>
              <a:rPr lang="en-US" sz="3000" b="0" i="0" dirty="0">
                <a:solidFill>
                  <a:srgbClr val="1B1B1B"/>
                </a:solidFill>
                <a:effectLst/>
                <a:latin typeface="Calibri Light (Body)"/>
              </a:rPr>
              <a:t>You participated in Project 112/SHAD, </a:t>
            </a:r>
            <a:r>
              <a:rPr lang="en-US" sz="3000" b="1" i="0" dirty="0">
                <a:solidFill>
                  <a:srgbClr val="1B1B1B"/>
                </a:solidFill>
                <a:effectLst/>
                <a:latin typeface="Calibri Light (Body)"/>
              </a:rPr>
              <a:t>or</a:t>
            </a:r>
            <a:endParaRPr lang="en-US" sz="3000" b="0" i="0" dirty="0">
              <a:solidFill>
                <a:srgbClr val="1B1B1B"/>
              </a:solidFill>
              <a:effectLst/>
              <a:latin typeface="Calibri Light (Body)"/>
            </a:endParaRPr>
          </a:p>
          <a:p>
            <a:pPr algn="l">
              <a:buFont typeface="Arial" panose="020B0604020202020204" pitchFamily="34" charset="0"/>
              <a:buChar char="•"/>
            </a:pPr>
            <a:r>
              <a:rPr lang="en-US" sz="3000" b="0" i="0" dirty="0">
                <a:solidFill>
                  <a:srgbClr val="1B1B1B"/>
                </a:solidFill>
                <a:effectLst/>
                <a:latin typeface="Calibri Light (Body)"/>
              </a:rPr>
              <a:t>You served in World War II between December 7, 1941, and December 31, 1946, </a:t>
            </a:r>
            <a:r>
              <a:rPr lang="en-US" sz="3000" b="1" i="0" dirty="0">
                <a:solidFill>
                  <a:srgbClr val="1B1B1B"/>
                </a:solidFill>
                <a:effectLst/>
                <a:latin typeface="Calibri Light (Body)"/>
              </a:rPr>
              <a:t>or</a:t>
            </a:r>
            <a:endParaRPr lang="en-US" sz="3000" b="0" i="0" dirty="0">
              <a:solidFill>
                <a:srgbClr val="1B1B1B"/>
              </a:solidFill>
              <a:effectLst/>
              <a:latin typeface="Calibri Light (Body)"/>
            </a:endParaRPr>
          </a:p>
          <a:p>
            <a:pPr algn="l">
              <a:buFont typeface="Arial" panose="020B0604020202020204" pitchFamily="34" charset="0"/>
              <a:buChar char="•"/>
            </a:pPr>
            <a:r>
              <a:rPr lang="en-US" sz="3000" b="0" i="0" dirty="0">
                <a:solidFill>
                  <a:srgbClr val="1B1B1B"/>
                </a:solidFill>
                <a:effectLst/>
                <a:latin typeface="Calibri Light (Body)"/>
              </a:rPr>
              <a:t>You served in the Persian Gulf War between August 2, 1990, and November 11, 1998, </a:t>
            </a:r>
            <a:r>
              <a:rPr lang="en-US" sz="3000" b="1" i="0" dirty="0">
                <a:solidFill>
                  <a:srgbClr val="1B1B1B"/>
                </a:solidFill>
                <a:effectLst/>
                <a:latin typeface="Calibri Light (Body)"/>
              </a:rPr>
              <a:t>or</a:t>
            </a:r>
            <a:endParaRPr lang="en-US" sz="3000" b="0" i="0" dirty="0">
              <a:solidFill>
                <a:srgbClr val="1B1B1B"/>
              </a:solidFill>
              <a:effectLst/>
              <a:latin typeface="Calibri Light (Body)"/>
            </a:endParaRPr>
          </a:p>
          <a:p>
            <a:pPr algn="l">
              <a:buFont typeface="Arial" panose="020B0604020202020204" pitchFamily="34" charset="0"/>
              <a:buChar char="•"/>
            </a:pPr>
            <a:r>
              <a:rPr lang="en-US" sz="3000" b="0" i="0" dirty="0">
                <a:solidFill>
                  <a:srgbClr val="1B1B1B"/>
                </a:solidFill>
                <a:effectLst/>
                <a:latin typeface="Calibri Light (Body)"/>
              </a:rPr>
              <a:t>You served on active duty at Camp Lejeune for at least 30 days between August 1, 1953, and December 31, 1987</a:t>
            </a:r>
          </a:p>
          <a:p>
            <a:endParaRPr lang="en-US" dirty="0">
              <a:latin typeface="Calibri Light (Body)"/>
            </a:endParaRPr>
          </a:p>
        </p:txBody>
      </p:sp>
    </p:spTree>
    <p:extLst>
      <p:ext uri="{BB962C8B-B14F-4D97-AF65-F5344CB8AC3E}">
        <p14:creationId xmlns:p14="http://schemas.microsoft.com/office/powerpoint/2010/main" val="2997689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A8D54-548E-796D-20D1-D6EDCC676A0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A8F4B47-79F0-158D-83D9-18CE171BF5F8}"/>
              </a:ext>
            </a:extLst>
          </p:cNvPr>
          <p:cNvSpPr>
            <a:spLocks noGrp="1"/>
          </p:cNvSpPr>
          <p:nvPr>
            <p:ph type="title"/>
          </p:nvPr>
        </p:nvSpPr>
        <p:spPr>
          <a:xfrm>
            <a:off x="838200" y="215976"/>
            <a:ext cx="5618356" cy="930121"/>
          </a:xfrm>
        </p:spPr>
        <p:txBody>
          <a:bodyPr vert="horz" lIns="91440" tIns="45720" rIns="91440" bIns="45720" rtlCol="0" anchor="ctr">
            <a:normAutofit/>
          </a:bodyPr>
          <a:lstStyle/>
          <a:p>
            <a:r>
              <a:rPr lang="en-US" sz="4000" b="1" dirty="0">
                <a:latin typeface="+mj-lt"/>
                <a:cs typeface="+mj-cs"/>
              </a:rPr>
              <a:t>Priority Group 6 – cont.</a:t>
            </a:r>
          </a:p>
        </p:txBody>
      </p:sp>
      <p:sp>
        <p:nvSpPr>
          <p:cNvPr id="3" name="Slide Number Placeholder 2">
            <a:extLst>
              <a:ext uri="{FF2B5EF4-FFF2-40B4-BE49-F238E27FC236}">
                <a16:creationId xmlns:a16="http://schemas.microsoft.com/office/drawing/2014/main" id="{D1D89971-6B85-81E8-C77F-0214043E3CF1}"/>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Content Placeholder 9">
            <a:extLst>
              <a:ext uri="{FF2B5EF4-FFF2-40B4-BE49-F238E27FC236}">
                <a16:creationId xmlns:a16="http://schemas.microsoft.com/office/drawing/2014/main" id="{B4594D1A-9807-C255-5DCD-51D8DAD75B8E}"/>
              </a:ext>
            </a:extLst>
          </p:cNvPr>
          <p:cNvSpPr>
            <a:spLocks noGrp="1"/>
          </p:cNvSpPr>
          <p:nvPr>
            <p:ph idx="1"/>
          </p:nvPr>
        </p:nvSpPr>
        <p:spPr>
          <a:xfrm>
            <a:off x="838200" y="1694985"/>
            <a:ext cx="10515600" cy="4481978"/>
          </a:xfrm>
        </p:spPr>
        <p:txBody>
          <a:bodyPr>
            <a:normAutofit fontScale="92500"/>
          </a:bodyPr>
          <a:lstStyle/>
          <a:p>
            <a:pPr marL="0" indent="0" algn="l">
              <a:buNone/>
            </a:pPr>
            <a:r>
              <a:rPr lang="en-US" sz="3500" i="0" dirty="0">
                <a:solidFill>
                  <a:srgbClr val="1B1B1B"/>
                </a:solidFill>
                <a:effectLst>
                  <a:outerShdw blurRad="38100" dist="38100" dir="2700000" algn="tl">
                    <a:srgbClr val="000000">
                      <a:alpha val="43137"/>
                    </a:srgbClr>
                  </a:outerShdw>
                </a:effectLst>
                <a:latin typeface="Calibri Light (Body)"/>
              </a:rPr>
              <a:t>We may assign you to priority group 6 if any of these descriptions are true:</a:t>
            </a:r>
          </a:p>
          <a:p>
            <a:pPr marL="0" indent="0" algn="l">
              <a:buNone/>
            </a:pPr>
            <a:endParaRPr lang="en-US" sz="1100" i="0" dirty="0">
              <a:solidFill>
                <a:srgbClr val="1B1B1B"/>
              </a:solidFill>
              <a:effectLst>
                <a:outerShdw blurRad="38100" dist="38100" dir="2700000" algn="tl">
                  <a:srgbClr val="000000">
                    <a:alpha val="43137"/>
                  </a:srgbClr>
                </a:outerShdw>
              </a:effectLst>
              <a:latin typeface="Calibri Light (Body)"/>
            </a:endParaRPr>
          </a:p>
          <a:p>
            <a:pPr algn="l">
              <a:buFont typeface="Arial" panose="020B0604020202020204" pitchFamily="34" charset="0"/>
              <a:buChar char="•"/>
            </a:pPr>
            <a:r>
              <a:rPr lang="en-US" sz="3000" b="0" i="0" dirty="0">
                <a:solidFill>
                  <a:srgbClr val="1B1B1B"/>
                </a:solidFill>
                <a:effectLst/>
                <a:latin typeface="Calibri Light (Body)"/>
              </a:rPr>
              <a:t>You served in a theater of combat operations after November 11, 1998, and</a:t>
            </a:r>
          </a:p>
          <a:p>
            <a:pPr algn="l">
              <a:buFont typeface="Arial" panose="020B0604020202020204" pitchFamily="34" charset="0"/>
              <a:buChar char="•"/>
            </a:pPr>
            <a:r>
              <a:rPr lang="en-US" sz="3000" b="0" i="0" dirty="0">
                <a:solidFill>
                  <a:srgbClr val="1B1B1B"/>
                </a:solidFill>
                <a:effectLst/>
                <a:latin typeface="Calibri Light (Body)"/>
              </a:rPr>
              <a:t>You were discharged from active duty on or after October 1, 2013, and</a:t>
            </a:r>
          </a:p>
          <a:p>
            <a:pPr algn="l">
              <a:buFont typeface="Arial" panose="020B0604020202020204" pitchFamily="34" charset="0"/>
              <a:buChar char="•"/>
            </a:pPr>
            <a:r>
              <a:rPr lang="en-US" sz="3000" b="0" i="0" dirty="0">
                <a:solidFill>
                  <a:srgbClr val="1B1B1B"/>
                </a:solidFill>
                <a:effectLst/>
                <a:latin typeface="Calibri Light (Body)"/>
              </a:rPr>
              <a:t>You meet the minimum active-duty service requirement</a:t>
            </a:r>
          </a:p>
          <a:p>
            <a:pPr marL="0" indent="0" algn="l">
              <a:buNone/>
            </a:pPr>
            <a:endParaRPr lang="en-US" dirty="0">
              <a:solidFill>
                <a:srgbClr val="1B1B1B"/>
              </a:solidFill>
              <a:latin typeface="Calibri Light (Body)"/>
            </a:endParaRPr>
          </a:p>
          <a:p>
            <a:pPr marL="0" indent="0" algn="l">
              <a:buNone/>
            </a:pPr>
            <a:r>
              <a:rPr lang="en-US" dirty="0">
                <a:solidFill>
                  <a:srgbClr val="1B1B1B"/>
                </a:solidFill>
                <a:latin typeface="Calibri Light (Body)"/>
              </a:rPr>
              <a:t>*</a:t>
            </a:r>
            <a:r>
              <a:rPr lang="en-US" sz="2600" dirty="0">
                <a:solidFill>
                  <a:srgbClr val="1B1B1B"/>
                </a:solidFill>
                <a:latin typeface="Calibri Light (Body)"/>
              </a:rPr>
              <a:t>You’ll have 10 years of enhanced eligibility from the date of your discharge or release; after that you’ll be assigned to the highest priority group you qualify for.</a:t>
            </a:r>
            <a:endParaRPr lang="en-US" sz="2600" dirty="0">
              <a:latin typeface="Calibri Light (Body)"/>
            </a:endParaRPr>
          </a:p>
        </p:txBody>
      </p:sp>
    </p:spTree>
    <p:extLst>
      <p:ext uri="{BB962C8B-B14F-4D97-AF65-F5344CB8AC3E}">
        <p14:creationId xmlns:p14="http://schemas.microsoft.com/office/powerpoint/2010/main" val="2582961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99F01-8D89-08F6-2329-1DA8808E9AC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238675-7BA4-744B-1117-99623680DB14}"/>
              </a:ext>
            </a:extLst>
          </p:cNvPr>
          <p:cNvSpPr>
            <a:spLocks noGrp="1"/>
          </p:cNvSpPr>
          <p:nvPr>
            <p:ph type="title"/>
          </p:nvPr>
        </p:nvSpPr>
        <p:spPr>
          <a:xfrm>
            <a:off x="838199" y="215976"/>
            <a:ext cx="6354337" cy="930121"/>
          </a:xfrm>
        </p:spPr>
        <p:txBody>
          <a:bodyPr vert="horz" lIns="91440" tIns="45720" rIns="91440" bIns="45720" rtlCol="0" anchor="ctr">
            <a:normAutofit fontScale="90000"/>
          </a:bodyPr>
          <a:lstStyle/>
          <a:p>
            <a:r>
              <a:rPr lang="en-US" sz="4000" b="1" dirty="0">
                <a:latin typeface="+mj-lt"/>
                <a:cs typeface="+mj-cs"/>
              </a:rPr>
              <a:t>Priority Group 6 </a:t>
            </a:r>
            <a:br>
              <a:rPr lang="en-US" sz="4000" b="1" dirty="0">
                <a:latin typeface="+mj-lt"/>
                <a:cs typeface="+mj-cs"/>
              </a:rPr>
            </a:br>
            <a:r>
              <a:rPr lang="en-US" sz="4000" b="1" dirty="0">
                <a:latin typeface="+mj-lt"/>
                <a:cs typeface="+mj-cs"/>
              </a:rPr>
              <a:t>Toxic Exposure Risk Activity (TERA)</a:t>
            </a:r>
          </a:p>
        </p:txBody>
      </p:sp>
      <p:sp>
        <p:nvSpPr>
          <p:cNvPr id="3" name="Slide Number Placeholder 2">
            <a:extLst>
              <a:ext uri="{FF2B5EF4-FFF2-40B4-BE49-F238E27FC236}">
                <a16:creationId xmlns:a16="http://schemas.microsoft.com/office/drawing/2014/main" id="{8B46B207-9294-5DE8-BF9F-1257D0F763FB}"/>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Content Placeholder 9">
            <a:extLst>
              <a:ext uri="{FF2B5EF4-FFF2-40B4-BE49-F238E27FC236}">
                <a16:creationId xmlns:a16="http://schemas.microsoft.com/office/drawing/2014/main" id="{250A9812-01A3-C704-51AF-E18DBD221A1C}"/>
              </a:ext>
            </a:extLst>
          </p:cNvPr>
          <p:cNvSpPr>
            <a:spLocks noGrp="1"/>
          </p:cNvSpPr>
          <p:nvPr>
            <p:ph idx="1"/>
          </p:nvPr>
        </p:nvSpPr>
        <p:spPr>
          <a:xfrm>
            <a:off x="838200" y="1438507"/>
            <a:ext cx="10515600" cy="4738456"/>
          </a:xfrm>
        </p:spPr>
        <p:txBody>
          <a:bodyPr>
            <a:normAutofit/>
          </a:bodyPr>
          <a:lstStyle/>
          <a:p>
            <a:pPr marL="0" indent="0" algn="l">
              <a:buNone/>
            </a:pPr>
            <a:r>
              <a:rPr lang="en-US" sz="3200" i="0" dirty="0">
                <a:solidFill>
                  <a:srgbClr val="1B1B1B"/>
                </a:solidFill>
                <a:effectLst>
                  <a:outerShdw blurRad="38100" dist="38100" dir="2700000" algn="tl">
                    <a:srgbClr val="000000">
                      <a:alpha val="43137"/>
                    </a:srgbClr>
                  </a:outerShdw>
                </a:effectLst>
                <a:latin typeface="Calibri Light (Body)"/>
              </a:rPr>
              <a:t>We may assign you to priority group 6 if you were assigned to a duty station (including airspace above) in certain locations during specific periods:</a:t>
            </a:r>
          </a:p>
          <a:p>
            <a:pPr marL="0" indent="0" algn="l">
              <a:buNone/>
            </a:pPr>
            <a:endParaRPr lang="en-US" sz="1050" i="0" dirty="0">
              <a:solidFill>
                <a:srgbClr val="1B1B1B"/>
              </a:solidFill>
              <a:effectLst>
                <a:outerShdw blurRad="38100" dist="38100" dir="2700000" algn="tl">
                  <a:srgbClr val="000000">
                    <a:alpha val="43137"/>
                  </a:srgbClr>
                </a:outerShdw>
              </a:effectLst>
              <a:latin typeface="Calibri Light (Body)"/>
            </a:endParaRPr>
          </a:p>
          <a:p>
            <a:pPr algn="l">
              <a:buFont typeface="Arial" panose="020B0604020202020204" pitchFamily="34" charset="0"/>
              <a:buChar char="•"/>
            </a:pPr>
            <a:r>
              <a:rPr lang="en-US" b="0" i="0" dirty="0">
                <a:solidFill>
                  <a:srgbClr val="1B1B1B"/>
                </a:solidFill>
                <a:effectLst/>
                <a:latin typeface="Calibri Light (Body)"/>
              </a:rPr>
              <a:t>On or after August 2, 1990, in Bahrain, Iraq, Kuwait, Oman, Qatar, Saudi Arabia, Somalia, or the United Arab Emirates, or </a:t>
            </a:r>
          </a:p>
          <a:p>
            <a:pPr algn="l">
              <a:buFont typeface="Arial" panose="020B0604020202020204" pitchFamily="34" charset="0"/>
              <a:buChar char="•"/>
            </a:pPr>
            <a:r>
              <a:rPr lang="en-US" b="0" i="0" dirty="0">
                <a:solidFill>
                  <a:srgbClr val="1B1B1B"/>
                </a:solidFill>
                <a:effectLst/>
                <a:latin typeface="Calibri Light (Body)"/>
              </a:rPr>
              <a:t>On or after September 11, 2001, in Afghanistan, Djibouti, Egypt, Jordan, Lebanon, Syria, Yemen, Uzbekistan, or any other country that we determine is relevant </a:t>
            </a:r>
          </a:p>
        </p:txBody>
      </p:sp>
    </p:spTree>
    <p:extLst>
      <p:ext uri="{BB962C8B-B14F-4D97-AF65-F5344CB8AC3E}">
        <p14:creationId xmlns:p14="http://schemas.microsoft.com/office/powerpoint/2010/main" val="3170244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22C12-53C3-1419-361C-22FEE20D5BB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57A7910-DF46-7B56-6EAB-594720D77B90}"/>
              </a:ext>
            </a:extLst>
          </p:cNvPr>
          <p:cNvSpPr>
            <a:spLocks noGrp="1"/>
          </p:cNvSpPr>
          <p:nvPr>
            <p:ph type="title"/>
          </p:nvPr>
        </p:nvSpPr>
        <p:spPr>
          <a:xfrm>
            <a:off x="838199" y="215976"/>
            <a:ext cx="6354337" cy="930121"/>
          </a:xfrm>
        </p:spPr>
        <p:txBody>
          <a:bodyPr vert="horz" lIns="91440" tIns="45720" rIns="91440" bIns="45720" rtlCol="0" anchor="ctr">
            <a:normAutofit fontScale="90000"/>
          </a:bodyPr>
          <a:lstStyle/>
          <a:p>
            <a:r>
              <a:rPr lang="en-US" sz="4000" b="1" dirty="0">
                <a:latin typeface="+mj-lt"/>
                <a:cs typeface="+mj-cs"/>
              </a:rPr>
              <a:t>Priority Group 6 – </a:t>
            </a:r>
            <a:br>
              <a:rPr lang="en-US" sz="4000" b="1" dirty="0">
                <a:latin typeface="+mj-lt"/>
                <a:cs typeface="+mj-cs"/>
              </a:rPr>
            </a:br>
            <a:r>
              <a:rPr lang="en-US" sz="4000" b="1" dirty="0">
                <a:latin typeface="+mj-lt"/>
                <a:cs typeface="+mj-cs"/>
              </a:rPr>
              <a:t>Toxic Exposure Risk Activity (TERA)</a:t>
            </a:r>
          </a:p>
        </p:txBody>
      </p:sp>
      <p:sp>
        <p:nvSpPr>
          <p:cNvPr id="3" name="Slide Number Placeholder 2">
            <a:extLst>
              <a:ext uri="{FF2B5EF4-FFF2-40B4-BE49-F238E27FC236}">
                <a16:creationId xmlns:a16="http://schemas.microsoft.com/office/drawing/2014/main" id="{2466EF9E-AE92-D6CE-802E-4533FCB45618}"/>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Content Placeholder 9">
            <a:extLst>
              <a:ext uri="{FF2B5EF4-FFF2-40B4-BE49-F238E27FC236}">
                <a16:creationId xmlns:a16="http://schemas.microsoft.com/office/drawing/2014/main" id="{2868BA71-A42C-1B82-2433-9C5BA2816616}"/>
              </a:ext>
            </a:extLst>
          </p:cNvPr>
          <p:cNvSpPr>
            <a:spLocks noGrp="1"/>
          </p:cNvSpPr>
          <p:nvPr>
            <p:ph idx="1"/>
          </p:nvPr>
        </p:nvSpPr>
        <p:spPr>
          <a:xfrm>
            <a:off x="838200" y="1438507"/>
            <a:ext cx="10515600" cy="4738456"/>
          </a:xfrm>
        </p:spPr>
        <p:txBody>
          <a:bodyPr>
            <a:normAutofit/>
          </a:bodyPr>
          <a:lstStyle/>
          <a:p>
            <a:pPr marL="0" indent="0" algn="l">
              <a:buNone/>
            </a:pPr>
            <a:r>
              <a:rPr lang="en-US" sz="3200" i="0" dirty="0">
                <a:solidFill>
                  <a:srgbClr val="1B1B1B"/>
                </a:solidFill>
                <a:effectLst>
                  <a:outerShdw blurRad="38100" dist="38100" dir="2700000" algn="tl">
                    <a:srgbClr val="000000">
                      <a:alpha val="43137"/>
                    </a:srgbClr>
                  </a:outerShdw>
                </a:effectLst>
                <a:latin typeface="Calibri Light (Body)"/>
              </a:rPr>
              <a:t>We may assign you to priority group 6 if you were deployed in support of any of these operations:</a:t>
            </a:r>
          </a:p>
          <a:p>
            <a:pPr marL="0" indent="0" algn="l">
              <a:buNone/>
            </a:pPr>
            <a:endParaRPr lang="en-US" sz="1050" i="0" dirty="0">
              <a:solidFill>
                <a:srgbClr val="1B1B1B"/>
              </a:solidFill>
              <a:effectLst>
                <a:outerShdw blurRad="38100" dist="38100" dir="2700000" algn="tl">
                  <a:srgbClr val="000000">
                    <a:alpha val="43137"/>
                  </a:srgbClr>
                </a:outerShdw>
              </a:effectLst>
              <a:latin typeface="Calibri Light (Body)"/>
            </a:endParaRPr>
          </a:p>
          <a:p>
            <a:pPr algn="l">
              <a:buFont typeface="Arial" panose="020B0604020202020204" pitchFamily="34" charset="0"/>
              <a:buChar char="•"/>
            </a:pPr>
            <a:r>
              <a:rPr lang="en-US" b="0" i="0" dirty="0">
                <a:solidFill>
                  <a:srgbClr val="1B1B1B"/>
                </a:solidFill>
                <a:effectLst/>
                <a:latin typeface="Calibri Light (Body)"/>
              </a:rPr>
              <a:t>Operation Enduring Freedom, or</a:t>
            </a:r>
          </a:p>
          <a:p>
            <a:pPr algn="l">
              <a:buFont typeface="Arial" panose="020B0604020202020204" pitchFamily="34" charset="0"/>
              <a:buChar char="•"/>
            </a:pPr>
            <a:r>
              <a:rPr lang="en-US" b="0" i="0" dirty="0">
                <a:solidFill>
                  <a:srgbClr val="1B1B1B"/>
                </a:solidFill>
                <a:effectLst/>
                <a:latin typeface="Calibri Light (Body)"/>
              </a:rPr>
              <a:t>Operation Freedom’s Sentinel, or</a:t>
            </a:r>
          </a:p>
          <a:p>
            <a:pPr algn="l">
              <a:buFont typeface="Arial" panose="020B0604020202020204" pitchFamily="34" charset="0"/>
              <a:buChar char="•"/>
            </a:pPr>
            <a:r>
              <a:rPr lang="en-US" b="0" i="0" dirty="0">
                <a:solidFill>
                  <a:srgbClr val="1B1B1B"/>
                </a:solidFill>
                <a:effectLst/>
                <a:latin typeface="Calibri Light (Body)"/>
              </a:rPr>
              <a:t>Operation Iraqi Freedom, or</a:t>
            </a:r>
          </a:p>
          <a:p>
            <a:pPr algn="l">
              <a:buFont typeface="Arial" panose="020B0604020202020204" pitchFamily="34" charset="0"/>
              <a:buChar char="•"/>
            </a:pPr>
            <a:r>
              <a:rPr lang="en-US" b="0" i="0" dirty="0">
                <a:solidFill>
                  <a:srgbClr val="1B1B1B"/>
                </a:solidFill>
                <a:effectLst/>
                <a:latin typeface="Calibri Light (Body)"/>
              </a:rPr>
              <a:t>Operation New Dawn, or</a:t>
            </a:r>
          </a:p>
          <a:p>
            <a:pPr algn="l">
              <a:buFont typeface="Arial" panose="020B0604020202020204" pitchFamily="34" charset="0"/>
              <a:buChar char="•"/>
            </a:pPr>
            <a:r>
              <a:rPr lang="en-US" b="0" i="0" dirty="0">
                <a:solidFill>
                  <a:srgbClr val="1B1B1B"/>
                </a:solidFill>
                <a:effectLst/>
                <a:latin typeface="Calibri Light (Body)"/>
              </a:rPr>
              <a:t>Operation Inherent Resolve, or</a:t>
            </a:r>
          </a:p>
          <a:p>
            <a:pPr algn="l">
              <a:buFont typeface="Arial" panose="020B0604020202020204" pitchFamily="34" charset="0"/>
              <a:buChar char="•"/>
            </a:pPr>
            <a:r>
              <a:rPr lang="en-US" b="0" i="0" dirty="0">
                <a:solidFill>
                  <a:srgbClr val="1B1B1B"/>
                </a:solidFill>
                <a:effectLst/>
                <a:latin typeface="Calibri Light (Body)"/>
              </a:rPr>
              <a:t>Resolute Support Mission</a:t>
            </a:r>
            <a:endParaRPr lang="en-US" dirty="0">
              <a:latin typeface="Calibri Light (Body)"/>
            </a:endParaRPr>
          </a:p>
        </p:txBody>
      </p:sp>
    </p:spTree>
    <p:extLst>
      <p:ext uri="{BB962C8B-B14F-4D97-AF65-F5344CB8AC3E}">
        <p14:creationId xmlns:p14="http://schemas.microsoft.com/office/powerpoint/2010/main" val="2681692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C51EF-CFDE-CA34-3E2A-3FC6B81C407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821F98-36C9-A615-7351-A169C86282E7}"/>
              </a:ext>
            </a:extLst>
          </p:cNvPr>
          <p:cNvSpPr>
            <a:spLocks noGrp="1"/>
          </p:cNvSpPr>
          <p:nvPr>
            <p:ph type="title"/>
          </p:nvPr>
        </p:nvSpPr>
        <p:spPr>
          <a:xfrm>
            <a:off x="838199" y="215976"/>
            <a:ext cx="6354337" cy="930121"/>
          </a:xfrm>
        </p:spPr>
        <p:txBody>
          <a:bodyPr vert="horz" lIns="91440" tIns="45720" rIns="91440" bIns="45720" rtlCol="0" anchor="ctr">
            <a:normAutofit fontScale="90000"/>
          </a:bodyPr>
          <a:lstStyle/>
          <a:p>
            <a:r>
              <a:rPr lang="en-US" sz="4000" b="1" dirty="0">
                <a:latin typeface="+mj-lt"/>
                <a:cs typeface="+mj-cs"/>
              </a:rPr>
              <a:t>Priority Group 6 – </a:t>
            </a:r>
            <a:br>
              <a:rPr lang="en-US" sz="4000" b="1" dirty="0">
                <a:latin typeface="+mj-lt"/>
                <a:cs typeface="+mj-cs"/>
              </a:rPr>
            </a:br>
            <a:r>
              <a:rPr lang="en-US" sz="4000" b="1" dirty="0">
                <a:latin typeface="+mj-lt"/>
                <a:cs typeface="+mj-cs"/>
              </a:rPr>
              <a:t>Toxic Exposure Risk Activity (TERA)</a:t>
            </a:r>
          </a:p>
        </p:txBody>
      </p:sp>
      <p:sp>
        <p:nvSpPr>
          <p:cNvPr id="3" name="Slide Number Placeholder 2">
            <a:extLst>
              <a:ext uri="{FF2B5EF4-FFF2-40B4-BE49-F238E27FC236}">
                <a16:creationId xmlns:a16="http://schemas.microsoft.com/office/drawing/2014/main" id="{B066F174-1FE4-76A4-D822-33742F735D68}"/>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Content Placeholder 9">
            <a:extLst>
              <a:ext uri="{FF2B5EF4-FFF2-40B4-BE49-F238E27FC236}">
                <a16:creationId xmlns:a16="http://schemas.microsoft.com/office/drawing/2014/main" id="{BA033B80-6946-B7B6-FC8A-33CE28AFC3FA}"/>
              </a:ext>
            </a:extLst>
          </p:cNvPr>
          <p:cNvSpPr>
            <a:spLocks noGrp="1"/>
          </p:cNvSpPr>
          <p:nvPr>
            <p:ph idx="1"/>
          </p:nvPr>
        </p:nvSpPr>
        <p:spPr>
          <a:xfrm>
            <a:off x="838200" y="1438507"/>
            <a:ext cx="10515600" cy="4738456"/>
          </a:xfrm>
        </p:spPr>
        <p:txBody>
          <a:bodyPr>
            <a:normAutofit lnSpcReduction="10000"/>
          </a:bodyPr>
          <a:lstStyle/>
          <a:p>
            <a:pPr marL="0" indent="0" algn="l">
              <a:buNone/>
            </a:pPr>
            <a:r>
              <a:rPr lang="en-US" sz="3200" i="0" dirty="0">
                <a:solidFill>
                  <a:srgbClr val="1B1B1B"/>
                </a:solidFill>
                <a:effectLst>
                  <a:outerShdw blurRad="38100" dist="38100" dir="2700000" algn="tl">
                    <a:srgbClr val="000000">
                      <a:alpha val="43137"/>
                    </a:srgbClr>
                  </a:outerShdw>
                </a:effectLst>
                <a:latin typeface="Calibri Light (Body)"/>
              </a:rPr>
              <a:t>We may assign you to priority group 6 if you were exposed to ionizing radiation in any of these ways:</a:t>
            </a:r>
          </a:p>
          <a:p>
            <a:pPr marL="0" indent="0" algn="l">
              <a:buNone/>
            </a:pPr>
            <a:endParaRPr lang="en-US" sz="1100" i="0" dirty="0">
              <a:solidFill>
                <a:srgbClr val="1B1B1B"/>
              </a:solidFill>
              <a:effectLst>
                <a:outerShdw blurRad="38100" dist="38100" dir="2700000" algn="tl">
                  <a:srgbClr val="000000">
                    <a:alpha val="43137"/>
                  </a:srgbClr>
                </a:outerShdw>
              </a:effectLst>
              <a:latin typeface="Calibri Light (Body)"/>
            </a:endParaRPr>
          </a:p>
          <a:p>
            <a:pPr algn="l">
              <a:buFont typeface="Arial" panose="020B0604020202020204" pitchFamily="34" charset="0"/>
              <a:buChar char="•"/>
            </a:pPr>
            <a:r>
              <a:rPr lang="en-US" b="0" i="0" dirty="0">
                <a:solidFill>
                  <a:srgbClr val="1B1B1B"/>
                </a:solidFill>
                <a:effectLst/>
                <a:latin typeface="Calibri Light (Body)"/>
              </a:rPr>
              <a:t>During atmospheric testing, or</a:t>
            </a:r>
          </a:p>
          <a:p>
            <a:pPr algn="l">
              <a:buFont typeface="Arial" panose="020B0604020202020204" pitchFamily="34" charset="0"/>
              <a:buChar char="•"/>
            </a:pPr>
            <a:r>
              <a:rPr lang="en-US" b="0" i="0" dirty="0">
                <a:solidFill>
                  <a:srgbClr val="1B1B1B"/>
                </a:solidFill>
                <a:effectLst/>
                <a:latin typeface="Calibri Light (Body)"/>
              </a:rPr>
              <a:t>During the occupation of Hiroshima and Nagasaki, or</a:t>
            </a:r>
          </a:p>
          <a:p>
            <a:pPr algn="l">
              <a:buFont typeface="Arial" panose="020B0604020202020204" pitchFamily="34" charset="0"/>
              <a:buChar char="•"/>
            </a:pPr>
            <a:r>
              <a:rPr lang="en-US" b="0" i="0" dirty="0">
                <a:solidFill>
                  <a:srgbClr val="1B1B1B"/>
                </a:solidFill>
                <a:effectLst/>
                <a:latin typeface="Calibri Light (Body)"/>
              </a:rPr>
              <a:t>While conducting cleanup of </a:t>
            </a:r>
            <a:r>
              <a:rPr lang="en-US" b="0" i="0" dirty="0" err="1">
                <a:solidFill>
                  <a:srgbClr val="1B1B1B"/>
                </a:solidFill>
                <a:effectLst/>
                <a:latin typeface="Calibri Light (Body)"/>
              </a:rPr>
              <a:t>Enewetak</a:t>
            </a:r>
            <a:r>
              <a:rPr lang="en-US" b="0" i="0" dirty="0">
                <a:solidFill>
                  <a:srgbClr val="1B1B1B"/>
                </a:solidFill>
                <a:effectLst/>
                <a:latin typeface="Calibri Light (Body)"/>
              </a:rPr>
              <a:t> Atoll between January 1, 1977, and December 31, 1980, or</a:t>
            </a:r>
          </a:p>
          <a:p>
            <a:pPr algn="l">
              <a:buFont typeface="Arial" panose="020B0604020202020204" pitchFamily="34" charset="0"/>
              <a:buChar char="•"/>
            </a:pPr>
            <a:r>
              <a:rPr lang="en-US" b="0" i="0" dirty="0">
                <a:solidFill>
                  <a:srgbClr val="1B1B1B"/>
                </a:solidFill>
                <a:effectLst/>
                <a:latin typeface="Calibri Light (Body)"/>
              </a:rPr>
              <a:t>While participating in onsite response efforts in </a:t>
            </a:r>
            <a:r>
              <a:rPr lang="en-US" b="0" i="0" dirty="0" err="1">
                <a:solidFill>
                  <a:srgbClr val="1B1B1B"/>
                </a:solidFill>
                <a:effectLst/>
                <a:latin typeface="Calibri Light (Body)"/>
              </a:rPr>
              <a:t>Palomares</a:t>
            </a:r>
            <a:r>
              <a:rPr lang="en-US" b="0" i="0" dirty="0">
                <a:solidFill>
                  <a:srgbClr val="1B1B1B"/>
                </a:solidFill>
                <a:effectLst/>
                <a:latin typeface="Calibri Light (Body)"/>
              </a:rPr>
              <a:t>, Spain, between January 17, 1966, and March 31, 1967, or </a:t>
            </a:r>
          </a:p>
          <a:p>
            <a:pPr algn="l">
              <a:buFont typeface="Arial" panose="020B0604020202020204" pitchFamily="34" charset="0"/>
              <a:buChar char="•"/>
            </a:pPr>
            <a:r>
              <a:rPr lang="en-US" b="0" i="0" dirty="0">
                <a:solidFill>
                  <a:srgbClr val="1B1B1B"/>
                </a:solidFill>
                <a:effectLst/>
                <a:latin typeface="Calibri Light (Body)"/>
              </a:rPr>
              <a:t>While participating in onsite response efforts  on Thule Air Force Base, Greenland between January 21, 1968, and September 25, 1968 </a:t>
            </a:r>
            <a:endParaRPr lang="en-US" dirty="0">
              <a:latin typeface="Calibri Light (Body)"/>
            </a:endParaRPr>
          </a:p>
        </p:txBody>
      </p:sp>
    </p:spTree>
    <p:extLst>
      <p:ext uri="{BB962C8B-B14F-4D97-AF65-F5344CB8AC3E}">
        <p14:creationId xmlns:p14="http://schemas.microsoft.com/office/powerpoint/2010/main" val="280161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976E3-C392-B9F2-FAFD-6E47E66000A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096F165-4D5B-4380-5704-69712E58AEA2}"/>
              </a:ext>
            </a:extLst>
          </p:cNvPr>
          <p:cNvSpPr>
            <a:spLocks noGrp="1"/>
          </p:cNvSpPr>
          <p:nvPr>
            <p:ph type="title"/>
          </p:nvPr>
        </p:nvSpPr>
        <p:spPr>
          <a:xfrm>
            <a:off x="838199" y="215976"/>
            <a:ext cx="6354337" cy="930121"/>
          </a:xfrm>
        </p:spPr>
        <p:txBody>
          <a:bodyPr vert="horz" lIns="91440" tIns="45720" rIns="91440" bIns="45720" rtlCol="0" anchor="ctr">
            <a:normAutofit fontScale="90000"/>
          </a:bodyPr>
          <a:lstStyle/>
          <a:p>
            <a:r>
              <a:rPr lang="en-US" sz="4000" b="1" dirty="0">
                <a:latin typeface="+mj-lt"/>
                <a:cs typeface="+mj-cs"/>
              </a:rPr>
              <a:t>Priority Group 6 – </a:t>
            </a:r>
            <a:br>
              <a:rPr lang="en-US" sz="4000" b="1" dirty="0">
                <a:latin typeface="+mj-lt"/>
                <a:cs typeface="+mj-cs"/>
              </a:rPr>
            </a:br>
            <a:r>
              <a:rPr lang="en-US" sz="4000" b="1" dirty="0">
                <a:latin typeface="+mj-lt"/>
                <a:cs typeface="+mj-cs"/>
              </a:rPr>
              <a:t>Toxic Exposure Risk Activity (TERA)</a:t>
            </a:r>
          </a:p>
        </p:txBody>
      </p:sp>
      <p:sp>
        <p:nvSpPr>
          <p:cNvPr id="3" name="Slide Number Placeholder 2">
            <a:extLst>
              <a:ext uri="{FF2B5EF4-FFF2-40B4-BE49-F238E27FC236}">
                <a16:creationId xmlns:a16="http://schemas.microsoft.com/office/drawing/2014/main" id="{B2E6BAD7-BEFB-8933-AFE0-CA205E4F07F4}"/>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Content Placeholder 9">
            <a:extLst>
              <a:ext uri="{FF2B5EF4-FFF2-40B4-BE49-F238E27FC236}">
                <a16:creationId xmlns:a16="http://schemas.microsoft.com/office/drawing/2014/main" id="{09C75556-E5AC-1CA4-48A6-53AFB881C79B}"/>
              </a:ext>
            </a:extLst>
          </p:cNvPr>
          <p:cNvSpPr>
            <a:spLocks noGrp="1"/>
          </p:cNvSpPr>
          <p:nvPr>
            <p:ph idx="1"/>
          </p:nvPr>
        </p:nvSpPr>
        <p:spPr>
          <a:xfrm>
            <a:off x="838200" y="1438507"/>
            <a:ext cx="10515600" cy="4738456"/>
          </a:xfrm>
        </p:spPr>
        <p:txBody>
          <a:bodyPr>
            <a:normAutofit fontScale="92500" lnSpcReduction="20000"/>
          </a:bodyPr>
          <a:lstStyle/>
          <a:p>
            <a:pPr marL="0" indent="0" algn="l">
              <a:buNone/>
            </a:pPr>
            <a:r>
              <a:rPr lang="en-US" sz="3200" i="0" dirty="0">
                <a:solidFill>
                  <a:srgbClr val="1B1B1B"/>
                </a:solidFill>
                <a:effectLst>
                  <a:outerShdw blurRad="38100" dist="38100" dir="2700000" algn="tl">
                    <a:srgbClr val="000000">
                      <a:alpha val="43137"/>
                    </a:srgbClr>
                  </a:outerShdw>
                </a:effectLst>
                <a:latin typeface="Calibri Light (Body)"/>
              </a:rPr>
              <a:t>We may assign you to priority group 6 if you were exposed to Agent Orange and served in any of these locations and time periods:</a:t>
            </a:r>
          </a:p>
          <a:p>
            <a:pPr marL="0" indent="0" algn="l">
              <a:buNone/>
            </a:pPr>
            <a:endParaRPr lang="en-US" sz="1100" i="0" dirty="0">
              <a:solidFill>
                <a:srgbClr val="1B1B1B"/>
              </a:solidFill>
              <a:effectLst>
                <a:outerShdw blurRad="38100" dist="38100" dir="2700000" algn="tl">
                  <a:srgbClr val="000000">
                    <a:alpha val="43137"/>
                  </a:srgbClr>
                </a:outerShdw>
              </a:effectLst>
              <a:latin typeface="Calibri Light (Body)"/>
            </a:endParaRPr>
          </a:p>
          <a:p>
            <a:pPr algn="l">
              <a:buFont typeface="Arial" panose="020B0604020202020204" pitchFamily="34" charset="0"/>
              <a:buChar char="•"/>
            </a:pPr>
            <a:r>
              <a:rPr lang="en-US" b="0" i="0" dirty="0">
                <a:solidFill>
                  <a:srgbClr val="1B1B1B"/>
                </a:solidFill>
                <a:effectLst/>
                <a:latin typeface="Calibri Light (Body)"/>
              </a:rPr>
              <a:t>The Republic of Vietnam between January 9, 1962, and May 7, 1975, or</a:t>
            </a:r>
          </a:p>
          <a:p>
            <a:pPr algn="l">
              <a:buFont typeface="Arial" panose="020B0604020202020204" pitchFamily="34" charset="0"/>
              <a:buChar char="•"/>
            </a:pPr>
            <a:r>
              <a:rPr lang="en-US" b="0" i="0" dirty="0">
                <a:solidFill>
                  <a:srgbClr val="1B1B1B"/>
                </a:solidFill>
                <a:effectLst/>
                <a:latin typeface="Calibri Light (Body)"/>
              </a:rPr>
              <a:t>Thailand at any United States or Royal Thai base between January 9, 1962, and June 30, 1976, or</a:t>
            </a:r>
          </a:p>
          <a:p>
            <a:pPr algn="l">
              <a:buFont typeface="Arial" panose="020B0604020202020204" pitchFamily="34" charset="0"/>
              <a:buChar char="•"/>
            </a:pPr>
            <a:r>
              <a:rPr lang="en-US" b="0" i="0" dirty="0">
                <a:solidFill>
                  <a:srgbClr val="1B1B1B"/>
                </a:solidFill>
                <a:effectLst/>
                <a:latin typeface="Calibri Light (Body)"/>
              </a:rPr>
              <a:t>Laos between December 1, 1965, and September 30, 1969, or</a:t>
            </a:r>
          </a:p>
          <a:p>
            <a:pPr algn="l">
              <a:buFont typeface="Arial" panose="020B0604020202020204" pitchFamily="34" charset="0"/>
              <a:buChar char="•"/>
            </a:pPr>
            <a:r>
              <a:rPr lang="en-US" b="0" i="0" dirty="0">
                <a:solidFill>
                  <a:srgbClr val="1B1B1B"/>
                </a:solidFill>
                <a:effectLst/>
                <a:latin typeface="Calibri Light (Body)"/>
              </a:rPr>
              <a:t>Cambodia at </a:t>
            </a:r>
            <a:r>
              <a:rPr lang="en-US" b="0" i="0" dirty="0" err="1">
                <a:solidFill>
                  <a:srgbClr val="1B1B1B"/>
                </a:solidFill>
                <a:effectLst/>
                <a:latin typeface="Calibri Light (Body)"/>
              </a:rPr>
              <a:t>Mimot</a:t>
            </a:r>
            <a:r>
              <a:rPr lang="en-US" b="0" i="0" dirty="0">
                <a:solidFill>
                  <a:srgbClr val="1B1B1B"/>
                </a:solidFill>
                <a:effectLst/>
                <a:latin typeface="Calibri Light (Body)"/>
              </a:rPr>
              <a:t> or </a:t>
            </a:r>
            <a:r>
              <a:rPr lang="en-US" b="0" i="0" dirty="0" err="1">
                <a:solidFill>
                  <a:srgbClr val="1B1B1B"/>
                </a:solidFill>
                <a:effectLst/>
                <a:latin typeface="Calibri Light (Body)"/>
              </a:rPr>
              <a:t>Krek</a:t>
            </a:r>
            <a:r>
              <a:rPr lang="en-US" b="0" i="0" dirty="0">
                <a:solidFill>
                  <a:srgbClr val="1B1B1B"/>
                </a:solidFill>
                <a:effectLst/>
                <a:latin typeface="Calibri Light (Body)"/>
              </a:rPr>
              <a:t>, Kampong Cham Province between April 16, 1969, and April 30, 1969, or</a:t>
            </a:r>
          </a:p>
          <a:p>
            <a:pPr algn="l">
              <a:buFont typeface="Arial" panose="020B0604020202020204" pitchFamily="34" charset="0"/>
              <a:buChar char="•"/>
            </a:pPr>
            <a:r>
              <a:rPr lang="en-US" b="0" i="0" dirty="0">
                <a:solidFill>
                  <a:srgbClr val="1B1B1B"/>
                </a:solidFill>
                <a:effectLst/>
                <a:latin typeface="Calibri Light (Body)"/>
              </a:rPr>
              <a:t>Guam or American Samoa or in the territorial waters off of Guam or American Samoa between January 9, 1962, and July 31, 1980, or </a:t>
            </a:r>
          </a:p>
          <a:p>
            <a:pPr algn="l">
              <a:buFont typeface="Arial" panose="020B0604020202020204" pitchFamily="34" charset="0"/>
              <a:buChar char="•"/>
            </a:pPr>
            <a:r>
              <a:rPr lang="en-US" b="0" i="0" dirty="0">
                <a:solidFill>
                  <a:srgbClr val="1B1B1B"/>
                </a:solidFill>
                <a:effectLst/>
                <a:latin typeface="Calibri Light (Body)"/>
              </a:rPr>
              <a:t>Johnston Atoll or on a ship that called at Johnston Atoll between January 1, 1972, and September 30, 1977</a:t>
            </a:r>
            <a:endParaRPr lang="en-US" dirty="0">
              <a:latin typeface="Calibri Light (Body)"/>
            </a:endParaRPr>
          </a:p>
        </p:txBody>
      </p:sp>
    </p:spTree>
    <p:extLst>
      <p:ext uri="{BB962C8B-B14F-4D97-AF65-F5344CB8AC3E}">
        <p14:creationId xmlns:p14="http://schemas.microsoft.com/office/powerpoint/2010/main" val="2944941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02052-44AD-E541-D6CC-50A9140AE83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56E44F2-8D60-0A5B-DC64-08D0B4B73A87}"/>
              </a:ext>
            </a:extLst>
          </p:cNvPr>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Priority Group 7 &amp; 8</a:t>
            </a:r>
          </a:p>
        </p:txBody>
      </p:sp>
      <p:sp>
        <p:nvSpPr>
          <p:cNvPr id="3" name="Slide Number Placeholder 2">
            <a:extLst>
              <a:ext uri="{FF2B5EF4-FFF2-40B4-BE49-F238E27FC236}">
                <a16:creationId xmlns:a16="http://schemas.microsoft.com/office/drawing/2014/main" id="{3760E25E-FBDE-E979-4861-6CFB2A47554E}"/>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Content Placeholder 9">
            <a:extLst>
              <a:ext uri="{FF2B5EF4-FFF2-40B4-BE49-F238E27FC236}">
                <a16:creationId xmlns:a16="http://schemas.microsoft.com/office/drawing/2014/main" id="{A5CEBB4D-E1BD-6A81-266E-6DE263FC0291}"/>
              </a:ext>
            </a:extLst>
          </p:cNvPr>
          <p:cNvSpPr>
            <a:spLocks noGrp="1"/>
          </p:cNvSpPr>
          <p:nvPr>
            <p:ph idx="1"/>
          </p:nvPr>
        </p:nvSpPr>
        <p:spPr>
          <a:xfrm>
            <a:off x="838200" y="1616927"/>
            <a:ext cx="10515600" cy="4560036"/>
          </a:xfrm>
        </p:spPr>
        <p:txBody>
          <a:bodyPr>
            <a:normAutofit/>
          </a:bodyPr>
          <a:lstStyle/>
          <a:p>
            <a:pPr marL="0" indent="0">
              <a:buNone/>
            </a:pPr>
            <a:r>
              <a:rPr lang="en-US" sz="3500" u="sng" dirty="0">
                <a:latin typeface="Calibri Light (Body)"/>
              </a:rPr>
              <a:t>Priority Group 7</a:t>
            </a:r>
          </a:p>
          <a:p>
            <a:r>
              <a:rPr lang="en-US" sz="3000" dirty="0">
                <a:latin typeface="Calibri Light (Body)"/>
              </a:rPr>
              <a:t>Your gross household income is below the geographically adjusted income limits (GMT) for where you live, </a:t>
            </a:r>
            <a:r>
              <a:rPr lang="en-US" sz="3000" b="1" dirty="0">
                <a:latin typeface="Calibri Light (Body)"/>
              </a:rPr>
              <a:t>and</a:t>
            </a:r>
          </a:p>
          <a:p>
            <a:r>
              <a:rPr lang="en-US" sz="3000" dirty="0">
                <a:latin typeface="Calibri Light (Body)"/>
              </a:rPr>
              <a:t>You agree to pay copays</a:t>
            </a:r>
          </a:p>
          <a:p>
            <a:pPr marL="0" indent="0">
              <a:buNone/>
            </a:pPr>
            <a:endParaRPr lang="en-US" sz="1050" dirty="0">
              <a:latin typeface="Calibri Light (Body)"/>
            </a:endParaRPr>
          </a:p>
          <a:p>
            <a:pPr marL="0" indent="0">
              <a:buNone/>
            </a:pPr>
            <a:r>
              <a:rPr lang="en-US" sz="3500" u="sng" dirty="0">
                <a:latin typeface="Calibri Light (Body)"/>
              </a:rPr>
              <a:t>Priority Group 8</a:t>
            </a:r>
          </a:p>
          <a:p>
            <a:r>
              <a:rPr lang="en-US" sz="3000" dirty="0">
                <a:latin typeface="Calibri Light (Body)"/>
              </a:rPr>
              <a:t>Your gross household income is above VA income limits and geographically adjusted income limits for where you live, </a:t>
            </a:r>
            <a:r>
              <a:rPr lang="en-US" sz="3000" b="1" dirty="0">
                <a:latin typeface="Calibri Light (Body)"/>
              </a:rPr>
              <a:t>and</a:t>
            </a:r>
          </a:p>
          <a:p>
            <a:r>
              <a:rPr lang="en-US" sz="3000" dirty="0">
                <a:latin typeface="Calibri Light (Body)"/>
              </a:rPr>
              <a:t>You agree to pay copays</a:t>
            </a:r>
          </a:p>
          <a:p>
            <a:endParaRPr lang="en-US" dirty="0">
              <a:latin typeface="Calibri Light (Body)"/>
            </a:endParaRPr>
          </a:p>
        </p:txBody>
      </p:sp>
    </p:spTree>
    <p:extLst>
      <p:ext uri="{BB962C8B-B14F-4D97-AF65-F5344CB8AC3E}">
        <p14:creationId xmlns:p14="http://schemas.microsoft.com/office/powerpoint/2010/main" val="459563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7C3F1-8A14-DC80-B16E-1AC6A1E37C88}"/>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84FDF80B-0197-EBB0-D1EF-CBAE8C7AFF7C}"/>
              </a:ext>
            </a:extLst>
          </p:cNvPr>
          <p:cNvSpPr>
            <a:spLocks noGrp="1"/>
          </p:cNvSpPr>
          <p:nvPr>
            <p:ph type="body" idx="1"/>
          </p:nvPr>
        </p:nvSpPr>
        <p:spPr>
          <a:xfrm>
            <a:off x="831850" y="2577783"/>
            <a:ext cx="10515600" cy="1500187"/>
          </a:xfrm>
        </p:spPr>
        <p:txBody>
          <a:bodyPr>
            <a:normAutofit/>
          </a:bodyPr>
          <a:lstStyle/>
          <a:p>
            <a:pPr algn="ctr"/>
            <a:r>
              <a:rPr lang="en-US" sz="4400" dirty="0">
                <a:solidFill>
                  <a:schemeClr val="tx1">
                    <a:lumMod val="95000"/>
                    <a:lumOff val="5000"/>
                  </a:schemeClr>
                </a:solidFill>
                <a:effectLst>
                  <a:outerShdw blurRad="38100" dist="38100" dir="2700000" algn="tl">
                    <a:srgbClr val="000000">
                      <a:alpha val="43137"/>
                    </a:srgbClr>
                  </a:outerShdw>
                </a:effectLst>
                <a:latin typeface="Calibri (Heading)"/>
                <a:cs typeface="Times New Roman" panose="02020603050405020304" pitchFamily="18" charset="0"/>
              </a:rPr>
              <a:t>Patient Advocate</a:t>
            </a:r>
          </a:p>
        </p:txBody>
      </p:sp>
      <p:sp>
        <p:nvSpPr>
          <p:cNvPr id="4" name="Slide Number Placeholder 3">
            <a:extLst>
              <a:ext uri="{FF2B5EF4-FFF2-40B4-BE49-F238E27FC236}">
                <a16:creationId xmlns:a16="http://schemas.microsoft.com/office/drawing/2014/main" id="{8A476339-7B5C-3299-E72F-30A85F002F65}"/>
              </a:ext>
            </a:extLst>
          </p:cNvPr>
          <p:cNvSpPr>
            <a:spLocks noGrp="1"/>
          </p:cNvSpPr>
          <p:nvPr>
            <p:ph type="sldNum" sz="quarter" idx="12"/>
          </p:nvPr>
        </p:nvSpPr>
        <p:spPr/>
        <p:txBody>
          <a:bodyPr/>
          <a:lstStyle/>
          <a:p>
            <a:fld id="{60B18D57-13A5-4968-950D-8FEF41FA4399}" type="slidenum">
              <a:rPr lang="en-US" smtClean="0"/>
              <a:pPr/>
              <a:t>18</a:t>
            </a:fld>
            <a:endParaRPr lang="en-US" dirty="0"/>
          </a:p>
        </p:txBody>
      </p:sp>
    </p:spTree>
    <p:extLst>
      <p:ext uri="{BB962C8B-B14F-4D97-AF65-F5344CB8AC3E}">
        <p14:creationId xmlns:p14="http://schemas.microsoft.com/office/powerpoint/2010/main" val="3186784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04CBC-DE14-0AAD-ED48-8D235C7234A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9DDCA54-DBBF-1111-00ED-5759FE08903C}"/>
              </a:ext>
            </a:extLst>
          </p:cNvPr>
          <p:cNvSpPr>
            <a:spLocks noGrp="1"/>
          </p:cNvSpPr>
          <p:nvPr>
            <p:ph type="title"/>
          </p:nvPr>
        </p:nvSpPr>
        <p:spPr>
          <a:xfrm>
            <a:off x="838199" y="215976"/>
            <a:ext cx="6716843" cy="930121"/>
          </a:xfrm>
        </p:spPr>
        <p:txBody>
          <a:bodyPr vert="horz" lIns="91440" tIns="45720" rIns="91440" bIns="45720" rtlCol="0" anchor="ctr">
            <a:normAutofit fontScale="90000"/>
          </a:bodyPr>
          <a:lstStyle/>
          <a:p>
            <a:r>
              <a:rPr lang="en-US" b="1" dirty="0">
                <a:latin typeface="+mj-lt"/>
                <a:cs typeface="+mj-cs"/>
              </a:rPr>
              <a:t>Patient Advocate and their Role</a:t>
            </a:r>
          </a:p>
        </p:txBody>
      </p:sp>
      <p:sp>
        <p:nvSpPr>
          <p:cNvPr id="3" name="Slide Number Placeholder 2">
            <a:extLst>
              <a:ext uri="{FF2B5EF4-FFF2-40B4-BE49-F238E27FC236}">
                <a16:creationId xmlns:a16="http://schemas.microsoft.com/office/drawing/2014/main" id="{B845C965-4E26-BA95-30A1-69802DF8C877}"/>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1FA70628-ADAA-48E2-9B10-866D2ED00286}"/>
              </a:ext>
            </a:extLst>
          </p:cNvPr>
          <p:cNvSpPr>
            <a:spLocks noGrp="1"/>
          </p:cNvSpPr>
          <p:nvPr>
            <p:ph idx="1"/>
          </p:nvPr>
        </p:nvSpPr>
        <p:spPr>
          <a:xfrm>
            <a:off x="838200" y="1449659"/>
            <a:ext cx="10515600" cy="5069674"/>
          </a:xfrm>
        </p:spPr>
        <p:txBody>
          <a:bodyPr>
            <a:normAutofit fontScale="55000" lnSpcReduction="20000"/>
          </a:bodyPr>
          <a:lstStyle/>
          <a:p>
            <a:r>
              <a:rPr lang="en-US" sz="5100" dirty="0">
                <a:latin typeface="Calibri Light (Body)"/>
              </a:rPr>
              <a:t>Available at every VA Medical Center</a:t>
            </a:r>
          </a:p>
          <a:p>
            <a:endParaRPr lang="en-US" sz="1500" dirty="0">
              <a:latin typeface="Calibri Light (Body)"/>
            </a:endParaRPr>
          </a:p>
          <a:p>
            <a:r>
              <a:rPr lang="en-US" sz="5100" dirty="0">
                <a:latin typeface="Calibri Light (Body)"/>
              </a:rPr>
              <a:t>Highly trained professionals who can help resolve concerns about aspects of your health care experience</a:t>
            </a:r>
          </a:p>
          <a:p>
            <a:pPr lvl="1"/>
            <a:r>
              <a:rPr lang="en-US" sz="4500" dirty="0">
                <a:latin typeface="Calibri Light (Body)"/>
              </a:rPr>
              <a:t>Listen to questions, problems, or special needs you may have</a:t>
            </a:r>
          </a:p>
          <a:p>
            <a:pPr lvl="1"/>
            <a:r>
              <a:rPr lang="en-US" sz="4500" dirty="0">
                <a:latin typeface="Calibri Light (Body)"/>
              </a:rPr>
              <a:t>Refer concerns to appropriate staff for resolution, assist in filing an appeal for a review of your concern</a:t>
            </a:r>
          </a:p>
          <a:p>
            <a:pPr lvl="2"/>
            <a:r>
              <a:rPr lang="en-US" sz="3800" dirty="0">
                <a:latin typeface="Calibri Light (Body)"/>
              </a:rPr>
              <a:t>Particularly those that cannot be resolved at the point of care</a:t>
            </a:r>
          </a:p>
          <a:p>
            <a:pPr lvl="2"/>
            <a:endParaRPr lang="en-US" sz="1400" dirty="0">
              <a:latin typeface="Calibri Light (Body)"/>
            </a:endParaRPr>
          </a:p>
          <a:p>
            <a:r>
              <a:rPr lang="en-US" sz="5100" dirty="0">
                <a:latin typeface="Calibri Light (Body)"/>
              </a:rPr>
              <a:t>Oversight of VHA Benefits programs</a:t>
            </a:r>
          </a:p>
          <a:p>
            <a:endParaRPr lang="en-US" sz="1500" dirty="0">
              <a:latin typeface="Calibri Light (Body)"/>
            </a:endParaRPr>
          </a:p>
          <a:p>
            <a:r>
              <a:rPr lang="en-US" sz="5100" dirty="0">
                <a:latin typeface="Calibri Light (Body)"/>
              </a:rPr>
              <a:t>Positive/Negative feedback to VA via their website at “Ask VA” (</a:t>
            </a:r>
            <a:r>
              <a:rPr lang="en-US" sz="5100" dirty="0">
                <a:latin typeface="Calibri Light (Body)"/>
                <a:hlinkClick r:id="rId3"/>
              </a:rPr>
              <a:t>https://ask.va.gov/</a:t>
            </a:r>
            <a:r>
              <a:rPr lang="en-US" sz="5100" dirty="0">
                <a:latin typeface="Calibri Light (Body)"/>
              </a:rPr>
              <a:t>)</a:t>
            </a:r>
          </a:p>
          <a:p>
            <a:endParaRPr lang="en-US" dirty="0"/>
          </a:p>
          <a:p>
            <a:pPr marL="0" indent="0">
              <a:buNone/>
            </a:pPr>
            <a:r>
              <a:rPr lang="en-US" dirty="0"/>
              <a:t>	</a:t>
            </a:r>
          </a:p>
        </p:txBody>
      </p:sp>
    </p:spTree>
    <p:extLst>
      <p:ext uri="{BB962C8B-B14F-4D97-AF65-F5344CB8AC3E}">
        <p14:creationId xmlns:p14="http://schemas.microsoft.com/office/powerpoint/2010/main" val="3156956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Objectives</a:t>
            </a:r>
          </a:p>
        </p:txBody>
      </p:sp>
      <p:sp>
        <p:nvSpPr>
          <p:cNvPr id="3" name="Slide Number Placeholder 2"/>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73C80C03-1B73-CF6C-6123-84C48D73ACDB}"/>
              </a:ext>
            </a:extLst>
          </p:cNvPr>
          <p:cNvSpPr>
            <a:spLocks noGrp="1"/>
          </p:cNvSpPr>
          <p:nvPr>
            <p:ph idx="1"/>
          </p:nvPr>
        </p:nvSpPr>
        <p:spPr>
          <a:xfrm>
            <a:off x="838200" y="1625600"/>
            <a:ext cx="10515600" cy="4551363"/>
          </a:xfrm>
        </p:spPr>
        <p:txBody>
          <a:bodyPr>
            <a:normAutofit/>
          </a:bodyPr>
          <a:lstStyle/>
          <a:p>
            <a:r>
              <a:rPr lang="en-US" dirty="0">
                <a:latin typeface="Calibri Light (Body)"/>
              </a:rPr>
              <a:t>Registration for VA health care for transitioning Service Members or new veterans</a:t>
            </a:r>
          </a:p>
          <a:p>
            <a:r>
              <a:rPr lang="en-US" dirty="0">
                <a:latin typeface="Calibri Light (Body)"/>
              </a:rPr>
              <a:t>What to expect at the first visit to VA</a:t>
            </a:r>
          </a:p>
          <a:p>
            <a:r>
              <a:rPr lang="en-US" dirty="0">
                <a:latin typeface="Calibri Light (Body)"/>
              </a:rPr>
              <a:t>How Service connection plays a role in health care</a:t>
            </a:r>
          </a:p>
          <a:p>
            <a:r>
              <a:rPr lang="en-US" dirty="0">
                <a:latin typeface="Calibri Light (Body)"/>
              </a:rPr>
              <a:t>Priority Groups</a:t>
            </a:r>
          </a:p>
          <a:p>
            <a:r>
              <a:rPr lang="en-US" dirty="0">
                <a:latin typeface="Calibri Light (Body)"/>
              </a:rPr>
              <a:t>Patient Advocate and their role</a:t>
            </a:r>
          </a:p>
          <a:p>
            <a:r>
              <a:rPr lang="en-US" dirty="0">
                <a:latin typeface="Calibri Light (Body)"/>
              </a:rPr>
              <a:t>CHAMPVA for Service Member’s families</a:t>
            </a:r>
          </a:p>
          <a:p>
            <a:r>
              <a:rPr lang="en-US" dirty="0">
                <a:latin typeface="Calibri Light (Body)"/>
              </a:rPr>
              <a:t>Foreign Medical Program</a:t>
            </a:r>
          </a:p>
        </p:txBody>
      </p:sp>
    </p:spTree>
    <p:extLst>
      <p:ext uri="{BB962C8B-B14F-4D97-AF65-F5344CB8AC3E}">
        <p14:creationId xmlns:p14="http://schemas.microsoft.com/office/powerpoint/2010/main" val="3838669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FB40C5-0219-520F-A418-1AA21D9D6772}"/>
              </a:ext>
            </a:extLst>
          </p:cNvPr>
          <p:cNvSpPr>
            <a:spLocks noGrp="1"/>
          </p:cNvSpPr>
          <p:nvPr>
            <p:ph type="body" idx="1"/>
          </p:nvPr>
        </p:nvSpPr>
        <p:spPr>
          <a:xfrm>
            <a:off x="831850" y="2577783"/>
            <a:ext cx="10515600" cy="1500187"/>
          </a:xfrm>
        </p:spPr>
        <p:txBody>
          <a:bodyPr>
            <a:normAutofit/>
          </a:bodyPr>
          <a:lstStyle/>
          <a:p>
            <a:pPr algn="ctr"/>
            <a:r>
              <a:rPr lang="en-US" sz="4400" dirty="0">
                <a:solidFill>
                  <a:schemeClr val="tx1">
                    <a:lumMod val="95000"/>
                    <a:lumOff val="5000"/>
                  </a:schemeClr>
                </a:solidFill>
                <a:effectLst>
                  <a:outerShdw blurRad="38100" dist="38100" dir="2700000" algn="tl">
                    <a:srgbClr val="000000">
                      <a:alpha val="43137"/>
                    </a:srgbClr>
                  </a:outerShdw>
                </a:effectLst>
                <a:latin typeface="Calibri (Heading)"/>
                <a:cs typeface="Times New Roman" panose="02020603050405020304" pitchFamily="18" charset="0"/>
              </a:rPr>
              <a:t>CHAMPVA</a:t>
            </a:r>
          </a:p>
        </p:txBody>
      </p:sp>
      <p:sp>
        <p:nvSpPr>
          <p:cNvPr id="4" name="Slide Number Placeholder 3">
            <a:extLst>
              <a:ext uri="{FF2B5EF4-FFF2-40B4-BE49-F238E27FC236}">
                <a16:creationId xmlns:a16="http://schemas.microsoft.com/office/drawing/2014/main" id="{A7316474-C07B-1054-680E-B3E4F03238D1}"/>
              </a:ext>
            </a:extLst>
          </p:cNvPr>
          <p:cNvSpPr>
            <a:spLocks noGrp="1"/>
          </p:cNvSpPr>
          <p:nvPr>
            <p:ph type="sldNum" sz="quarter" idx="12"/>
          </p:nvPr>
        </p:nvSpPr>
        <p:spPr/>
        <p:txBody>
          <a:bodyPr/>
          <a:lstStyle/>
          <a:p>
            <a:fld id="{60B18D57-13A5-4968-950D-8FEF41FA4399}" type="slidenum">
              <a:rPr lang="en-US" smtClean="0"/>
              <a:pPr/>
              <a:t>20</a:t>
            </a:fld>
            <a:endParaRPr lang="en-US" dirty="0"/>
          </a:p>
        </p:txBody>
      </p:sp>
    </p:spTree>
    <p:extLst>
      <p:ext uri="{BB962C8B-B14F-4D97-AF65-F5344CB8AC3E}">
        <p14:creationId xmlns:p14="http://schemas.microsoft.com/office/powerpoint/2010/main" val="3186768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9CA25-735C-AF47-0D87-5B096739DD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2586465-E2CD-7981-B701-5C9396539184}"/>
              </a:ext>
            </a:extLst>
          </p:cNvPr>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What is CHAMPVA</a:t>
            </a:r>
          </a:p>
        </p:txBody>
      </p:sp>
      <p:sp>
        <p:nvSpPr>
          <p:cNvPr id="3" name="Slide Number Placeholder 2">
            <a:extLst>
              <a:ext uri="{FF2B5EF4-FFF2-40B4-BE49-F238E27FC236}">
                <a16:creationId xmlns:a16="http://schemas.microsoft.com/office/drawing/2014/main" id="{87BB4C08-5893-FDD7-2020-986B3AB0C864}"/>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DD277691-C649-B2AB-1AFE-0035958C4188}"/>
              </a:ext>
            </a:extLst>
          </p:cNvPr>
          <p:cNvSpPr>
            <a:spLocks noGrp="1"/>
          </p:cNvSpPr>
          <p:nvPr>
            <p:ph idx="1"/>
          </p:nvPr>
        </p:nvSpPr>
        <p:spPr>
          <a:xfrm>
            <a:off x="838200" y="1509822"/>
            <a:ext cx="10515600" cy="4667141"/>
          </a:xfrm>
        </p:spPr>
        <p:txBody>
          <a:bodyPr>
            <a:noAutofit/>
          </a:bodyPr>
          <a:lstStyle/>
          <a:p>
            <a:pPr marL="0" indent="0">
              <a:buNone/>
            </a:pPr>
            <a:r>
              <a:rPr lang="en-US" sz="3200" u="sng" dirty="0">
                <a:effectLst>
                  <a:outerShdw blurRad="38100" dist="38100" dir="2700000" algn="tl">
                    <a:srgbClr val="000000">
                      <a:alpha val="43137"/>
                    </a:srgbClr>
                  </a:outerShdw>
                </a:effectLst>
                <a:latin typeface="Calibri Light (Body)"/>
                <a:cs typeface="Times New Roman" panose="02020603050405020304" pitchFamily="18" charset="0"/>
              </a:rPr>
              <a:t>Civilian Health and Medical Program of the Department of Veterans Affairs</a:t>
            </a:r>
            <a:r>
              <a:rPr lang="en-US" sz="3200" dirty="0">
                <a:effectLst>
                  <a:outerShdw blurRad="38100" dist="38100" dir="2700000" algn="tl">
                    <a:srgbClr val="000000">
                      <a:alpha val="43137"/>
                    </a:srgbClr>
                  </a:outerShdw>
                </a:effectLst>
                <a:latin typeface="Calibri Light (Body)"/>
                <a:cs typeface="Times New Roman" panose="02020603050405020304" pitchFamily="18" charset="0"/>
              </a:rPr>
              <a:t> (CHAMPVA):</a:t>
            </a:r>
          </a:p>
          <a:p>
            <a:pPr marL="0" indent="0">
              <a:buNone/>
            </a:pPr>
            <a:endParaRPr lang="en-US" sz="1000" dirty="0">
              <a:latin typeface="Calibri Light (Body)"/>
              <a:cs typeface="Times New Roman" panose="02020603050405020304" pitchFamily="18" charset="0"/>
            </a:endParaRPr>
          </a:p>
          <a:p>
            <a:pPr lvl="1"/>
            <a:r>
              <a:rPr lang="en-US" sz="2800" b="1" dirty="0">
                <a:latin typeface="Calibri Light (Body)"/>
                <a:cs typeface="Times New Roman" panose="02020603050405020304" pitchFamily="18" charset="0"/>
              </a:rPr>
              <a:t>37 CFR 17.270</a:t>
            </a:r>
            <a:r>
              <a:rPr lang="en-US" sz="2800" dirty="0">
                <a:latin typeface="Calibri Light (Body)"/>
                <a:cs typeface="Times New Roman" panose="02020603050405020304" pitchFamily="18" charset="0"/>
              </a:rPr>
              <a:t> is the governing regulation</a:t>
            </a:r>
          </a:p>
          <a:p>
            <a:pPr lvl="1"/>
            <a:endParaRPr lang="en-US" sz="1000" dirty="0">
              <a:latin typeface="Calibri Light (Body)"/>
              <a:cs typeface="Times New Roman" panose="02020603050405020304" pitchFamily="18" charset="0"/>
            </a:endParaRPr>
          </a:p>
          <a:p>
            <a:pPr lvl="1"/>
            <a:r>
              <a:rPr lang="en-US" sz="2800" dirty="0" err="1">
                <a:latin typeface="Calibri Light (Body)"/>
                <a:cs typeface="Times New Roman" panose="02020603050405020304" pitchFamily="18" charset="0"/>
              </a:rPr>
              <a:t>ChampVA</a:t>
            </a:r>
            <a:r>
              <a:rPr lang="en-US" sz="2800" dirty="0">
                <a:latin typeface="Calibri Light (Body)"/>
                <a:cs typeface="Times New Roman" panose="02020603050405020304" pitchFamily="18" charset="0"/>
              </a:rPr>
              <a:t> is not an insurance plan, it is a cost share program in which VA shares the cost of covered health care services and supplies with eligible beneficiaries.</a:t>
            </a:r>
          </a:p>
          <a:p>
            <a:pPr lvl="1"/>
            <a:endParaRPr lang="en-US" sz="1000" dirty="0">
              <a:latin typeface="Calibri Light (Body)"/>
              <a:cs typeface="Times New Roman" panose="02020603050405020304" pitchFamily="18" charset="0"/>
            </a:endParaRPr>
          </a:p>
          <a:p>
            <a:pPr lvl="1"/>
            <a:r>
              <a:rPr lang="en-US" sz="2800" dirty="0">
                <a:latin typeface="Calibri Light (Body)"/>
                <a:cs typeface="Times New Roman" panose="02020603050405020304" pitchFamily="18" charset="0"/>
              </a:rPr>
              <a:t>Affordable Care Act (ACA) designates CHAMPVA as fulfilling minimum essential coverage requirements</a:t>
            </a:r>
          </a:p>
          <a:p>
            <a:pPr lvl="2"/>
            <a:r>
              <a:rPr lang="en-US" sz="2400" dirty="0">
                <a:latin typeface="Calibri Light (Body)"/>
                <a:cs typeface="Times New Roman" panose="02020603050405020304" pitchFamily="18" charset="0"/>
              </a:rPr>
              <a:t>TRICARE</a:t>
            </a:r>
          </a:p>
          <a:p>
            <a:pPr lvl="2"/>
            <a:r>
              <a:rPr lang="en-US" sz="2400" dirty="0">
                <a:latin typeface="Calibri Light (Body)"/>
                <a:cs typeface="Times New Roman" panose="02020603050405020304" pitchFamily="18" charset="0"/>
              </a:rPr>
              <a:t>VA Health Care</a:t>
            </a:r>
          </a:p>
        </p:txBody>
      </p:sp>
    </p:spTree>
    <p:extLst>
      <p:ext uri="{BB962C8B-B14F-4D97-AF65-F5344CB8AC3E}">
        <p14:creationId xmlns:p14="http://schemas.microsoft.com/office/powerpoint/2010/main" val="2081397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3426C-662E-4E20-272B-695AC086B2C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7E09543-2996-3F88-4C2B-B9BB1CE9E9CA}"/>
              </a:ext>
            </a:extLst>
          </p:cNvPr>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CHAMPVA Eligibility</a:t>
            </a:r>
          </a:p>
        </p:txBody>
      </p:sp>
      <p:sp>
        <p:nvSpPr>
          <p:cNvPr id="3" name="Slide Number Placeholder 2">
            <a:extLst>
              <a:ext uri="{FF2B5EF4-FFF2-40B4-BE49-F238E27FC236}">
                <a16:creationId xmlns:a16="http://schemas.microsoft.com/office/drawing/2014/main" id="{0407AFAD-158C-DB87-9B08-599395FE7A60}"/>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D46BC43E-06F9-4397-FFF3-AAE29E0DDCBF}"/>
              </a:ext>
            </a:extLst>
          </p:cNvPr>
          <p:cNvSpPr>
            <a:spLocks noGrp="1"/>
          </p:cNvSpPr>
          <p:nvPr>
            <p:ph idx="1"/>
          </p:nvPr>
        </p:nvSpPr>
        <p:spPr>
          <a:xfrm>
            <a:off x="838200" y="1608667"/>
            <a:ext cx="10515600" cy="4568296"/>
          </a:xfrm>
        </p:spPr>
        <p:txBody>
          <a:bodyPr>
            <a:noAutofit/>
          </a:bodyPr>
          <a:lstStyle/>
          <a:p>
            <a:r>
              <a:rPr lang="en-US" sz="3200" dirty="0">
                <a:latin typeface="Calibri Light (Body)"/>
                <a:cs typeface="Times New Roman" panose="02020603050405020304" pitchFamily="18" charset="0"/>
              </a:rPr>
              <a:t>Spouse or child of a Veteran who has been rated by VA as having a permanent and total service-connected disability, </a:t>
            </a:r>
            <a:r>
              <a:rPr lang="en-US" sz="3200" b="1" dirty="0">
                <a:latin typeface="Calibri Light (Body)"/>
                <a:cs typeface="Times New Roman" panose="02020603050405020304" pitchFamily="18" charset="0"/>
              </a:rPr>
              <a:t>or</a:t>
            </a:r>
          </a:p>
          <a:p>
            <a:r>
              <a:rPr lang="en-US" sz="3200" dirty="0">
                <a:latin typeface="Calibri Light (Body)"/>
                <a:cs typeface="Times New Roman" panose="02020603050405020304" pitchFamily="18" charset="0"/>
              </a:rPr>
              <a:t>Surviving spouse or child of a Veteran who died from a VA-rated service-connected disability, </a:t>
            </a:r>
            <a:r>
              <a:rPr lang="en-US" sz="3200" b="1" dirty="0">
                <a:latin typeface="Calibri Light (Body)"/>
                <a:cs typeface="Times New Roman" panose="02020603050405020304" pitchFamily="18" charset="0"/>
              </a:rPr>
              <a:t>or</a:t>
            </a:r>
            <a:endParaRPr lang="en-US" sz="3200" dirty="0">
              <a:latin typeface="Calibri Light (Body)"/>
              <a:cs typeface="Times New Roman" panose="02020603050405020304" pitchFamily="18" charset="0"/>
            </a:endParaRPr>
          </a:p>
          <a:p>
            <a:r>
              <a:rPr lang="en-US" sz="3200" dirty="0">
                <a:latin typeface="Calibri Light (Body)"/>
                <a:cs typeface="Times New Roman" panose="02020603050405020304" pitchFamily="18" charset="0"/>
              </a:rPr>
              <a:t>Surviving spouse or child of a Veteran who was at the time of death rated permanently and totally disabled from a service-connected disability, </a:t>
            </a:r>
            <a:r>
              <a:rPr lang="en-US" sz="3200" b="1" dirty="0">
                <a:latin typeface="Calibri Light (Body)"/>
                <a:cs typeface="Times New Roman" panose="02020603050405020304" pitchFamily="18" charset="0"/>
              </a:rPr>
              <a:t>or</a:t>
            </a:r>
            <a:endParaRPr lang="en-US" sz="3200" dirty="0">
              <a:latin typeface="Calibri Light (Body)"/>
              <a:cs typeface="Times New Roman" panose="02020603050405020304" pitchFamily="18" charset="0"/>
            </a:endParaRPr>
          </a:p>
          <a:p>
            <a:r>
              <a:rPr lang="en-US" sz="3200" dirty="0">
                <a:latin typeface="Calibri Light (Body)"/>
                <a:cs typeface="Times New Roman" panose="02020603050405020304" pitchFamily="18" charset="0"/>
              </a:rPr>
              <a:t>Surviving spouse or child of a service member who died in the line of duty, not due to misconduct*,</a:t>
            </a:r>
            <a:endParaRPr lang="en-US" sz="3200" dirty="0">
              <a:latin typeface="Calibri Light (Body)"/>
            </a:endParaRPr>
          </a:p>
        </p:txBody>
      </p:sp>
    </p:spTree>
    <p:extLst>
      <p:ext uri="{BB962C8B-B14F-4D97-AF65-F5344CB8AC3E}">
        <p14:creationId xmlns:p14="http://schemas.microsoft.com/office/powerpoint/2010/main" val="3760829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D42C4-446C-A07F-0DD7-51FB61E4F3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0777B72-9AB6-CB01-D352-7CA3974D16A3}"/>
              </a:ext>
            </a:extLst>
          </p:cNvPr>
          <p:cNvSpPr>
            <a:spLocks noGrp="1"/>
          </p:cNvSpPr>
          <p:nvPr>
            <p:ph type="title"/>
          </p:nvPr>
        </p:nvSpPr>
        <p:spPr>
          <a:xfrm>
            <a:off x="838200" y="215976"/>
            <a:ext cx="7059804" cy="930121"/>
          </a:xfrm>
        </p:spPr>
        <p:txBody>
          <a:bodyPr vert="horz" lIns="91440" tIns="45720" rIns="91440" bIns="45720" rtlCol="0" anchor="ctr">
            <a:normAutofit/>
          </a:bodyPr>
          <a:lstStyle/>
          <a:p>
            <a:r>
              <a:rPr lang="en-US" sz="4000" b="1" dirty="0">
                <a:latin typeface="+mj-lt"/>
                <a:cs typeface="+mj-cs"/>
              </a:rPr>
              <a:t>How to Apply for CHAMPVA</a:t>
            </a:r>
          </a:p>
        </p:txBody>
      </p:sp>
      <p:sp>
        <p:nvSpPr>
          <p:cNvPr id="3" name="Slide Number Placeholder 2">
            <a:extLst>
              <a:ext uri="{FF2B5EF4-FFF2-40B4-BE49-F238E27FC236}">
                <a16:creationId xmlns:a16="http://schemas.microsoft.com/office/drawing/2014/main" id="{01EEBD6D-99BC-A616-C69B-BF830D83063E}"/>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D3A4E542-9B1C-9390-D25C-330D0FD797A6}"/>
              </a:ext>
            </a:extLst>
          </p:cNvPr>
          <p:cNvSpPr>
            <a:spLocks noGrp="1"/>
          </p:cNvSpPr>
          <p:nvPr>
            <p:ph idx="1"/>
          </p:nvPr>
        </p:nvSpPr>
        <p:spPr>
          <a:xfrm>
            <a:off x="838200" y="1422400"/>
            <a:ext cx="10515600" cy="5219624"/>
          </a:xfrm>
        </p:spPr>
        <p:txBody>
          <a:bodyPr>
            <a:normAutofit lnSpcReduction="10000"/>
          </a:bodyPr>
          <a:lstStyle/>
          <a:p>
            <a:pPr marL="0" indent="0">
              <a:buNone/>
            </a:pPr>
            <a:r>
              <a:rPr lang="en-US" sz="3500" dirty="0">
                <a:latin typeface="Calibri Light (Body)"/>
              </a:rPr>
              <a:t>Required Documents:</a:t>
            </a:r>
          </a:p>
          <a:p>
            <a:pPr lvl="1"/>
            <a:r>
              <a:rPr lang="en-US" sz="2800" dirty="0">
                <a:latin typeface="Calibri Light (Body)"/>
              </a:rPr>
              <a:t>VA Form 10-10d (Application for CHAMPVA Benefits</a:t>
            </a:r>
          </a:p>
          <a:p>
            <a:pPr lvl="1"/>
            <a:r>
              <a:rPr lang="en-US" sz="2800" dirty="0">
                <a:latin typeface="Calibri Light (Body)"/>
              </a:rPr>
              <a:t>VA Form 10-7959c (CHAMPVA – Other Health Insurance (OHI) Certification</a:t>
            </a:r>
          </a:p>
          <a:p>
            <a:pPr lvl="1"/>
            <a:r>
              <a:rPr lang="en-US" sz="2800" dirty="0">
                <a:latin typeface="Calibri Light (Body)"/>
              </a:rPr>
              <a:t>Copy of Medicare card for individuals who are eligible</a:t>
            </a:r>
          </a:p>
          <a:p>
            <a:pPr lvl="1"/>
            <a:endParaRPr lang="en-US" sz="1050" dirty="0">
              <a:latin typeface="Calibri Light (Body)"/>
            </a:endParaRPr>
          </a:p>
          <a:p>
            <a:pPr marL="0" indent="0">
              <a:buNone/>
            </a:pPr>
            <a:r>
              <a:rPr lang="en-US" sz="3500" dirty="0">
                <a:latin typeface="Calibri Light (Body)"/>
              </a:rPr>
              <a:t>Optional Documents</a:t>
            </a:r>
            <a:r>
              <a:rPr lang="en-US" sz="3500" dirty="0">
                <a:latin typeface="Calibri Light (Body)"/>
                <a:cs typeface="Times New Roman" panose="02020603050405020304" pitchFamily="18" charset="0"/>
              </a:rPr>
              <a:t>: </a:t>
            </a:r>
            <a:r>
              <a:rPr lang="en-US" sz="2000" dirty="0">
                <a:effectLst>
                  <a:outerShdw blurRad="38100" dist="38100" dir="2700000" algn="tl">
                    <a:srgbClr val="000000">
                      <a:alpha val="43137"/>
                    </a:srgbClr>
                  </a:outerShdw>
                </a:effectLst>
                <a:latin typeface="Calibri Light (Body)"/>
                <a:cs typeface="Times New Roman" panose="02020603050405020304" pitchFamily="18" charset="0"/>
              </a:rPr>
              <a:t>(copies only)</a:t>
            </a:r>
          </a:p>
          <a:p>
            <a:pPr lvl="1"/>
            <a:r>
              <a:rPr lang="en-US" sz="2800" dirty="0">
                <a:latin typeface="Calibri Light (Body)"/>
                <a:cs typeface="Times New Roman" panose="02020603050405020304" pitchFamily="18" charset="0"/>
              </a:rPr>
              <a:t>VBA decision showing permanent and total status, or death rating</a:t>
            </a:r>
          </a:p>
          <a:p>
            <a:pPr lvl="1"/>
            <a:r>
              <a:rPr lang="en-US" sz="2800" dirty="0">
                <a:latin typeface="Calibri Light (Body)"/>
                <a:cs typeface="Times New Roman" panose="02020603050405020304" pitchFamily="18" charset="0"/>
              </a:rPr>
              <a:t>Veteran’s DD-214(Certificate of Release of Discharge from Active Duty)</a:t>
            </a:r>
          </a:p>
          <a:p>
            <a:pPr lvl="1"/>
            <a:r>
              <a:rPr lang="en-US" sz="2800" dirty="0">
                <a:latin typeface="Calibri Light (Body)"/>
                <a:cs typeface="Times New Roman" panose="02020603050405020304" pitchFamily="18" charset="0"/>
              </a:rPr>
              <a:t>Proof of Dependents</a:t>
            </a:r>
          </a:p>
          <a:p>
            <a:pPr lvl="2"/>
            <a:r>
              <a:rPr lang="en-US" sz="2400" dirty="0">
                <a:latin typeface="Calibri Light (Body)"/>
                <a:cs typeface="Times New Roman" panose="02020603050405020304" pitchFamily="18" charset="0"/>
              </a:rPr>
              <a:t>Marriage license, birth certificates, 18-23 years school certification for full-time enrollment (original)</a:t>
            </a:r>
          </a:p>
          <a:p>
            <a:pPr marL="0" indent="0">
              <a:buNone/>
            </a:pPr>
            <a:endParaRPr lang="en-US" dirty="0">
              <a:latin typeface="Calibri Light (Body)"/>
            </a:endParaRPr>
          </a:p>
        </p:txBody>
      </p:sp>
    </p:spTree>
    <p:extLst>
      <p:ext uri="{BB962C8B-B14F-4D97-AF65-F5344CB8AC3E}">
        <p14:creationId xmlns:p14="http://schemas.microsoft.com/office/powerpoint/2010/main" val="41551191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EAA3-F34E-1880-9E65-E52AAB201C4C}"/>
              </a:ext>
            </a:extLst>
          </p:cNvPr>
          <p:cNvSpPr>
            <a:spLocks noGrp="1"/>
          </p:cNvSpPr>
          <p:nvPr>
            <p:ph type="title"/>
          </p:nvPr>
        </p:nvSpPr>
        <p:spPr>
          <a:xfrm>
            <a:off x="838200" y="1"/>
            <a:ext cx="10515600" cy="1257299"/>
          </a:xfrm>
        </p:spPr>
        <p:txBody>
          <a:bodyPr>
            <a:normAutofit/>
          </a:bodyPr>
          <a:lstStyle/>
          <a:p>
            <a:r>
              <a:rPr lang="en-US" sz="4000" b="1" dirty="0">
                <a:latin typeface="Calibri Light (Heading)"/>
                <a:cs typeface="Times New Roman" panose="02020603050405020304" pitchFamily="18" charset="0"/>
              </a:rPr>
              <a:t>How to Apply for CHAMPVA</a:t>
            </a:r>
          </a:p>
        </p:txBody>
      </p:sp>
      <p:sp>
        <p:nvSpPr>
          <p:cNvPr id="3" name="Content Placeholder 2">
            <a:extLst>
              <a:ext uri="{FF2B5EF4-FFF2-40B4-BE49-F238E27FC236}">
                <a16:creationId xmlns:a16="http://schemas.microsoft.com/office/drawing/2014/main" id="{5439D41D-2469-C844-AC36-FDAC8F25FDA2}"/>
              </a:ext>
            </a:extLst>
          </p:cNvPr>
          <p:cNvSpPr>
            <a:spLocks noGrp="1"/>
          </p:cNvSpPr>
          <p:nvPr>
            <p:ph idx="1"/>
          </p:nvPr>
        </p:nvSpPr>
        <p:spPr/>
        <p:txBody>
          <a:bodyPr/>
          <a:lstStyle/>
          <a:p>
            <a:r>
              <a:rPr lang="en-US" sz="3200" dirty="0">
                <a:latin typeface="Calibri Light (Body)"/>
                <a:cs typeface="Times New Roman" panose="02020603050405020304" pitchFamily="18" charset="0"/>
              </a:rPr>
              <a:t>Mail your application, and associated documents, to:</a:t>
            </a:r>
          </a:p>
          <a:p>
            <a:pPr marL="0" indent="0">
              <a:buNone/>
            </a:pPr>
            <a:r>
              <a:rPr lang="en-US" sz="2800" dirty="0">
                <a:latin typeface="Calibri Light (Body)"/>
                <a:cs typeface="Times New Roman" panose="02020603050405020304" pitchFamily="18" charset="0"/>
              </a:rPr>
              <a:t>		VHA Office of Community Care</a:t>
            </a:r>
          </a:p>
          <a:p>
            <a:pPr marL="0" indent="0">
              <a:buNone/>
            </a:pPr>
            <a:r>
              <a:rPr lang="en-US" dirty="0">
                <a:latin typeface="Calibri Light (Body)"/>
                <a:cs typeface="Times New Roman" panose="02020603050405020304" pitchFamily="18" charset="0"/>
              </a:rPr>
              <a:t>		CHAMPVA Eligibility</a:t>
            </a:r>
          </a:p>
          <a:p>
            <a:pPr marL="0" indent="0">
              <a:buNone/>
            </a:pPr>
            <a:r>
              <a:rPr lang="en-US" sz="2800" dirty="0">
                <a:latin typeface="Calibri Light (Body)"/>
                <a:cs typeface="Times New Roman" panose="02020603050405020304" pitchFamily="18" charset="0"/>
              </a:rPr>
              <a:t>		PO Bo</a:t>
            </a:r>
            <a:r>
              <a:rPr lang="en-US" dirty="0">
                <a:latin typeface="Calibri Light (Body)"/>
                <a:cs typeface="Times New Roman" panose="02020603050405020304" pitchFamily="18" charset="0"/>
              </a:rPr>
              <a:t>x 469028</a:t>
            </a:r>
          </a:p>
          <a:p>
            <a:pPr marL="0" indent="0">
              <a:buNone/>
            </a:pPr>
            <a:r>
              <a:rPr lang="en-US" sz="2800" dirty="0">
                <a:latin typeface="Calibri Light (Body)"/>
                <a:cs typeface="Times New Roman" panose="02020603050405020304" pitchFamily="18" charset="0"/>
              </a:rPr>
              <a:t>		Denver, CO 80246-9028</a:t>
            </a:r>
          </a:p>
          <a:p>
            <a:pPr marL="0" indent="0">
              <a:buNone/>
            </a:pPr>
            <a:endParaRPr lang="en-US" sz="1000" dirty="0">
              <a:latin typeface="Calibri Light (Body)"/>
              <a:cs typeface="Times New Roman" panose="02020603050405020304" pitchFamily="18" charset="0"/>
            </a:endParaRPr>
          </a:p>
          <a:p>
            <a:r>
              <a:rPr lang="en-US" sz="3200" dirty="0">
                <a:latin typeface="Calibri Light (Body)"/>
                <a:cs typeface="Times New Roman" panose="02020603050405020304" pitchFamily="18" charset="0"/>
              </a:rPr>
              <a:t>Or fax your forms: 303-331-7809</a:t>
            </a:r>
          </a:p>
          <a:p>
            <a:endParaRPr lang="en-US" dirty="0">
              <a:latin typeface="Calibri Light (Body)"/>
            </a:endParaRPr>
          </a:p>
        </p:txBody>
      </p:sp>
      <p:sp>
        <p:nvSpPr>
          <p:cNvPr id="4" name="Slide Number Placeholder 3">
            <a:extLst>
              <a:ext uri="{FF2B5EF4-FFF2-40B4-BE49-F238E27FC236}">
                <a16:creationId xmlns:a16="http://schemas.microsoft.com/office/drawing/2014/main" id="{5DF8F426-B020-F791-972D-F953BBE2B674}"/>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Tree>
    <p:extLst>
      <p:ext uri="{BB962C8B-B14F-4D97-AF65-F5344CB8AC3E}">
        <p14:creationId xmlns:p14="http://schemas.microsoft.com/office/powerpoint/2010/main" val="40551818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D6630-681F-E3C7-2CB8-038F5577168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B389E546-1A3C-87C0-AE04-5DE3A9B10F1C}"/>
              </a:ext>
            </a:extLst>
          </p:cNvPr>
          <p:cNvSpPr>
            <a:spLocks noGrp="1"/>
          </p:cNvSpPr>
          <p:nvPr>
            <p:ph type="body" idx="1"/>
          </p:nvPr>
        </p:nvSpPr>
        <p:spPr>
          <a:xfrm>
            <a:off x="831850" y="2577783"/>
            <a:ext cx="10515600" cy="1500187"/>
          </a:xfrm>
        </p:spPr>
        <p:txBody>
          <a:bodyPr>
            <a:normAutofit/>
          </a:bodyPr>
          <a:lstStyle/>
          <a:p>
            <a:pPr algn="ctr"/>
            <a:r>
              <a:rPr lang="en-US" sz="4400" dirty="0">
                <a:solidFill>
                  <a:schemeClr val="tx1">
                    <a:lumMod val="95000"/>
                    <a:lumOff val="5000"/>
                  </a:schemeClr>
                </a:solidFill>
                <a:effectLst>
                  <a:outerShdw blurRad="38100" dist="38100" dir="2700000" algn="tl">
                    <a:srgbClr val="000000">
                      <a:alpha val="43137"/>
                    </a:srgbClr>
                  </a:outerShdw>
                </a:effectLst>
                <a:latin typeface="Calibri (Heading)"/>
                <a:cs typeface="Times New Roman" panose="02020603050405020304" pitchFamily="18" charset="0"/>
              </a:rPr>
              <a:t>Foreign Medical Program</a:t>
            </a:r>
          </a:p>
        </p:txBody>
      </p:sp>
      <p:sp>
        <p:nvSpPr>
          <p:cNvPr id="4" name="Slide Number Placeholder 3">
            <a:extLst>
              <a:ext uri="{FF2B5EF4-FFF2-40B4-BE49-F238E27FC236}">
                <a16:creationId xmlns:a16="http://schemas.microsoft.com/office/drawing/2014/main" id="{CFB25B40-B27B-0AFD-7C05-2B63CF2BDAD0}"/>
              </a:ext>
            </a:extLst>
          </p:cNvPr>
          <p:cNvSpPr>
            <a:spLocks noGrp="1"/>
          </p:cNvSpPr>
          <p:nvPr>
            <p:ph type="sldNum" sz="quarter" idx="12"/>
          </p:nvPr>
        </p:nvSpPr>
        <p:spPr/>
        <p:txBody>
          <a:bodyPr/>
          <a:lstStyle/>
          <a:p>
            <a:fld id="{60B18D57-13A5-4968-950D-8FEF41FA4399}" type="slidenum">
              <a:rPr lang="en-US" smtClean="0"/>
              <a:pPr/>
              <a:t>25</a:t>
            </a:fld>
            <a:endParaRPr lang="en-US" dirty="0"/>
          </a:p>
        </p:txBody>
      </p:sp>
    </p:spTree>
    <p:extLst>
      <p:ext uri="{BB962C8B-B14F-4D97-AF65-F5344CB8AC3E}">
        <p14:creationId xmlns:p14="http://schemas.microsoft.com/office/powerpoint/2010/main" val="12651264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892A0-A018-44BB-0719-C9D27D5D4C6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E1892CD-ECD9-AF7A-71FA-E9DDB66A01B4}"/>
              </a:ext>
            </a:extLst>
          </p:cNvPr>
          <p:cNvSpPr>
            <a:spLocks noGrp="1"/>
          </p:cNvSpPr>
          <p:nvPr>
            <p:ph type="title"/>
          </p:nvPr>
        </p:nvSpPr>
        <p:spPr>
          <a:xfrm>
            <a:off x="838199" y="215976"/>
            <a:ext cx="7580972" cy="930121"/>
          </a:xfrm>
        </p:spPr>
        <p:txBody>
          <a:bodyPr vert="horz" lIns="91440" tIns="45720" rIns="91440" bIns="45720" rtlCol="0" anchor="ctr">
            <a:noAutofit/>
          </a:bodyPr>
          <a:lstStyle/>
          <a:p>
            <a:r>
              <a:rPr lang="en-US" sz="4000" b="1" dirty="0">
                <a:latin typeface="+mj-lt"/>
                <a:cs typeface="+mj-cs"/>
              </a:rPr>
              <a:t>What is the Foreign Medical Program</a:t>
            </a:r>
          </a:p>
        </p:txBody>
      </p:sp>
      <p:sp>
        <p:nvSpPr>
          <p:cNvPr id="3" name="Slide Number Placeholder 2">
            <a:extLst>
              <a:ext uri="{FF2B5EF4-FFF2-40B4-BE49-F238E27FC236}">
                <a16:creationId xmlns:a16="http://schemas.microsoft.com/office/drawing/2014/main" id="{31CDBBFC-9786-AC7D-4198-E48BEC545DB9}"/>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087B59FD-2830-5846-2BF6-F1A44E3F0F13}"/>
              </a:ext>
            </a:extLst>
          </p:cNvPr>
          <p:cNvSpPr>
            <a:spLocks noGrp="1"/>
          </p:cNvSpPr>
          <p:nvPr>
            <p:ph idx="1"/>
          </p:nvPr>
        </p:nvSpPr>
        <p:spPr>
          <a:xfrm>
            <a:off x="838200" y="1507068"/>
            <a:ext cx="10515600" cy="4669896"/>
          </a:xfrm>
        </p:spPr>
        <p:txBody>
          <a:bodyPr>
            <a:normAutofit fontScale="92500" lnSpcReduction="20000"/>
          </a:bodyPr>
          <a:lstStyle/>
          <a:p>
            <a:r>
              <a:rPr lang="en-US" sz="3500" dirty="0">
                <a:latin typeface="Calibri Light (Body)"/>
              </a:rPr>
              <a:t>Furnishes care to veterans for service-connected disabilities who are living outside USA</a:t>
            </a:r>
          </a:p>
          <a:p>
            <a:pPr lvl="1"/>
            <a:r>
              <a:rPr lang="en-US" sz="3000" dirty="0">
                <a:latin typeface="Calibri Light (Body)"/>
              </a:rPr>
              <a:t>A condition that aggravates a service-connected disability</a:t>
            </a:r>
          </a:p>
          <a:p>
            <a:pPr lvl="1"/>
            <a:r>
              <a:rPr lang="en-US" sz="3000" dirty="0">
                <a:latin typeface="Calibri Light (Body)"/>
              </a:rPr>
              <a:t>The veteran participates in the Veteran Readiness and Employment (VR&amp;E) program, the VA may pay for care for other conditions.</a:t>
            </a:r>
          </a:p>
          <a:p>
            <a:pPr lvl="1"/>
            <a:endParaRPr lang="en-US" sz="1100" dirty="0">
              <a:latin typeface="Calibri Light (Body)"/>
            </a:endParaRPr>
          </a:p>
          <a:p>
            <a:r>
              <a:rPr lang="en-US" sz="3500" dirty="0">
                <a:latin typeface="Calibri Light (Body)"/>
              </a:rPr>
              <a:t>Community Care Program strictly for the veteran</a:t>
            </a:r>
          </a:p>
          <a:p>
            <a:pPr lvl="1"/>
            <a:r>
              <a:rPr lang="en-US" sz="3000" dirty="0">
                <a:latin typeface="Calibri Light (Body)"/>
              </a:rPr>
              <a:t>Telehealth is not an option for this program</a:t>
            </a:r>
          </a:p>
          <a:p>
            <a:pPr lvl="1"/>
            <a:r>
              <a:rPr lang="en-US" sz="3000" dirty="0">
                <a:latin typeface="Calibri Light (Body)"/>
              </a:rPr>
              <a:t>Prescription medications approved by FDA are covered</a:t>
            </a:r>
          </a:p>
          <a:p>
            <a:pPr lvl="1"/>
            <a:endParaRPr lang="en-US" sz="1200" dirty="0">
              <a:latin typeface="Calibri Light (Body)"/>
            </a:endParaRPr>
          </a:p>
          <a:p>
            <a:pPr algn="l">
              <a:buFont typeface="Arial" panose="020B0604020202020204" pitchFamily="34" charset="0"/>
              <a:buChar char="•"/>
            </a:pPr>
            <a:r>
              <a:rPr lang="en-US" sz="3500" b="0" i="0" dirty="0">
                <a:solidFill>
                  <a:srgbClr val="1B1B1B"/>
                </a:solidFill>
                <a:effectLst/>
                <a:latin typeface="Calibri Light (Body)"/>
              </a:rPr>
              <a:t>You can use FMP only for care you get in a foreign country. It won’t cover care or supplies you get in or from the U.S. or U.S. territories.</a:t>
            </a:r>
          </a:p>
          <a:p>
            <a:pPr marL="0" indent="0">
              <a:buNone/>
            </a:pPr>
            <a:endParaRPr lang="en-US" sz="3200" dirty="0">
              <a:latin typeface="Calibri Light (Body)"/>
            </a:endParaRPr>
          </a:p>
        </p:txBody>
      </p:sp>
    </p:spTree>
    <p:extLst>
      <p:ext uri="{BB962C8B-B14F-4D97-AF65-F5344CB8AC3E}">
        <p14:creationId xmlns:p14="http://schemas.microsoft.com/office/powerpoint/2010/main" val="3645618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B06D7-C1A5-4192-E5CD-0A4E68FFD5A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0A31E57-07BE-014B-3BB3-9B8887C103D5}"/>
              </a:ext>
            </a:extLst>
          </p:cNvPr>
          <p:cNvSpPr>
            <a:spLocks noGrp="1"/>
          </p:cNvSpPr>
          <p:nvPr>
            <p:ph type="title"/>
          </p:nvPr>
        </p:nvSpPr>
        <p:spPr>
          <a:xfrm>
            <a:off x="838199" y="215976"/>
            <a:ext cx="5982325" cy="930121"/>
          </a:xfrm>
        </p:spPr>
        <p:txBody>
          <a:bodyPr vert="horz" lIns="91440" tIns="45720" rIns="91440" bIns="45720" rtlCol="0" anchor="ctr">
            <a:normAutofit/>
          </a:bodyPr>
          <a:lstStyle/>
          <a:p>
            <a:r>
              <a:rPr lang="en-US" sz="4000" b="1" dirty="0">
                <a:latin typeface="+mj-lt"/>
                <a:cs typeface="+mj-cs"/>
              </a:rPr>
              <a:t>How to Apply for FMP</a:t>
            </a:r>
          </a:p>
        </p:txBody>
      </p:sp>
      <p:sp>
        <p:nvSpPr>
          <p:cNvPr id="3" name="Slide Number Placeholder 2">
            <a:extLst>
              <a:ext uri="{FF2B5EF4-FFF2-40B4-BE49-F238E27FC236}">
                <a16:creationId xmlns:a16="http://schemas.microsoft.com/office/drawing/2014/main" id="{BDA24239-7177-BFC2-9574-7AF5904CEF8B}"/>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EAE749F3-4AC5-E51C-EC8F-52E15AFF50D0}"/>
              </a:ext>
            </a:extLst>
          </p:cNvPr>
          <p:cNvSpPr>
            <a:spLocks noGrp="1"/>
          </p:cNvSpPr>
          <p:nvPr>
            <p:ph idx="1"/>
          </p:nvPr>
        </p:nvSpPr>
        <p:spPr>
          <a:xfrm>
            <a:off x="838200" y="1574800"/>
            <a:ext cx="10515600" cy="4602163"/>
          </a:xfrm>
        </p:spPr>
        <p:txBody>
          <a:bodyPr>
            <a:normAutofit/>
          </a:bodyPr>
          <a:lstStyle/>
          <a:p>
            <a:r>
              <a:rPr lang="en-US" sz="3200" dirty="0">
                <a:latin typeface="Calibri Light (Body)"/>
              </a:rPr>
              <a:t>VA Form 10-7959f-1 (Foreign Medical Program (FMP) Registration form</a:t>
            </a:r>
          </a:p>
          <a:p>
            <a:r>
              <a:rPr lang="en-US" sz="3200" dirty="0">
                <a:latin typeface="Calibri Light (Body)"/>
              </a:rPr>
              <a:t>Submit form</a:t>
            </a:r>
          </a:p>
          <a:p>
            <a:pPr lvl="1"/>
            <a:r>
              <a:rPr lang="en-US" sz="2800" dirty="0">
                <a:latin typeface="Calibri Light (Body)"/>
              </a:rPr>
              <a:t>Online through ASK VA (</a:t>
            </a:r>
            <a:r>
              <a:rPr lang="en-US" sz="2800" dirty="0">
                <a:latin typeface="Calibri Light (Body)"/>
                <a:hlinkClick r:id="rId3"/>
              </a:rPr>
              <a:t>https://ask.va.gov</a:t>
            </a:r>
            <a:r>
              <a:rPr lang="en-US" sz="2800" dirty="0">
                <a:latin typeface="Calibri Light (Body)"/>
              </a:rPr>
              <a:t>)</a:t>
            </a:r>
          </a:p>
          <a:p>
            <a:pPr lvl="1"/>
            <a:r>
              <a:rPr lang="en-US" sz="2800" dirty="0">
                <a:latin typeface="Calibri Light (Body)"/>
              </a:rPr>
              <a:t>By mail: VHA Office of Integrated Veteran Care (OIVC)</a:t>
            </a:r>
          </a:p>
          <a:p>
            <a:pPr marL="457200" lvl="1" indent="0">
              <a:buNone/>
            </a:pPr>
            <a:r>
              <a:rPr lang="en-US" sz="2800" dirty="0">
                <a:latin typeface="Calibri Light (Body)"/>
              </a:rPr>
              <a:t>		Foreign Medical Program (FMP)</a:t>
            </a:r>
          </a:p>
          <a:p>
            <a:pPr marL="457200" lvl="1" indent="0">
              <a:buNone/>
            </a:pPr>
            <a:r>
              <a:rPr lang="en-US" sz="2800" dirty="0">
                <a:latin typeface="Calibri Light (Body)"/>
              </a:rPr>
              <a:t>		P.O. Box 469061</a:t>
            </a:r>
          </a:p>
          <a:p>
            <a:pPr marL="457200" lvl="1" indent="0">
              <a:buNone/>
            </a:pPr>
            <a:r>
              <a:rPr lang="en-US" sz="2800" dirty="0">
                <a:latin typeface="Calibri Light (Body)"/>
              </a:rPr>
              <a:t>		Denver, CO 80246-9061</a:t>
            </a:r>
          </a:p>
          <a:p>
            <a:pPr lvl="1"/>
            <a:r>
              <a:rPr lang="en-US" sz="2800" dirty="0">
                <a:latin typeface="Calibri Light (Body)"/>
              </a:rPr>
              <a:t>By Fax: 303-331-7803</a:t>
            </a:r>
          </a:p>
        </p:txBody>
      </p:sp>
    </p:spTree>
    <p:extLst>
      <p:ext uri="{BB962C8B-B14F-4D97-AF65-F5344CB8AC3E}">
        <p14:creationId xmlns:p14="http://schemas.microsoft.com/office/powerpoint/2010/main" val="12691220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10972800" cy="2035764"/>
          </a:xfrm>
        </p:spPr>
        <p:txBody>
          <a:bodyPr>
            <a:noAutofit/>
          </a:bodyPr>
          <a:lstStyle/>
          <a:p>
            <a:pPr marL="0" indent="0" algn="ctr">
              <a:buNone/>
            </a:pPr>
            <a:r>
              <a:rPr lang="en-US" dirty="0">
                <a:latin typeface="Calibri Light (Body)"/>
                <a:cs typeface="Times New Roman" panose="02020603050405020304" pitchFamily="18" charset="0"/>
              </a:rPr>
              <a:t>If you are working with a veteran who needs assistance with their healthcare needs, first try to resolve the issue using local resources such as the patient advocate or Chief of Service. </a:t>
            </a:r>
          </a:p>
          <a:p>
            <a:pPr marL="0" indent="0" algn="ctr">
              <a:buNone/>
            </a:pPr>
            <a:endParaRPr lang="en-US" dirty="0">
              <a:latin typeface="Calibri Light (Body)"/>
              <a:cs typeface="Times New Roman" panose="02020603050405020304" pitchFamily="18" charset="0"/>
            </a:endParaRPr>
          </a:p>
          <a:p>
            <a:pPr marL="0" indent="0" algn="ctr">
              <a:buNone/>
            </a:pPr>
            <a:r>
              <a:rPr lang="en-US" dirty="0">
                <a:effectLst>
                  <a:outerShdw blurRad="38100" dist="38100" dir="2700000" algn="tl">
                    <a:srgbClr val="000000">
                      <a:alpha val="43137"/>
                    </a:srgbClr>
                  </a:outerShdw>
                </a:effectLst>
                <a:latin typeface="Calibri Light (Body)"/>
                <a:cs typeface="Times New Roman" panose="02020603050405020304" pitchFamily="18" charset="0"/>
              </a:rPr>
              <a:t>If unsuccessful, the VFW Healthcare Team may be able to help.</a:t>
            </a:r>
          </a:p>
          <a:p>
            <a:pPr marL="0" indent="0">
              <a:buNone/>
            </a:pPr>
            <a:endParaRPr lang="en-US" b="1" dirty="0">
              <a:solidFill>
                <a:srgbClr val="FF0000"/>
              </a:solidFill>
              <a:latin typeface="Calibri Light (Body)"/>
              <a:cs typeface="Times New Roman" panose="02020603050405020304" pitchFamily="18" charset="0"/>
            </a:endParaRPr>
          </a:p>
        </p:txBody>
      </p:sp>
      <p:sp>
        <p:nvSpPr>
          <p:cNvPr id="2" name="Title 1"/>
          <p:cNvSpPr>
            <a:spLocks noGrp="1"/>
          </p:cNvSpPr>
          <p:nvPr>
            <p:ph type="title"/>
          </p:nvPr>
        </p:nvSpPr>
        <p:spPr>
          <a:xfrm>
            <a:off x="761999" y="304800"/>
            <a:ext cx="6430537" cy="762000"/>
          </a:xfrm>
        </p:spPr>
        <p:txBody>
          <a:bodyPr>
            <a:noAutofit/>
          </a:bodyPr>
          <a:lstStyle/>
          <a:p>
            <a:r>
              <a:rPr lang="en-US" sz="4000" b="1" dirty="0">
                <a:latin typeface="Calibri Light (Heading)"/>
                <a:cs typeface="Times New Roman" panose="02020603050405020304" pitchFamily="18" charset="0"/>
              </a:rPr>
              <a:t>WHO TO CONTACT FOR HELP</a:t>
            </a:r>
          </a:p>
        </p:txBody>
      </p:sp>
      <p:sp>
        <p:nvSpPr>
          <p:cNvPr id="5" name="TextBox 4">
            <a:extLst>
              <a:ext uri="{FF2B5EF4-FFF2-40B4-BE49-F238E27FC236}">
                <a16:creationId xmlns:a16="http://schemas.microsoft.com/office/drawing/2014/main" id="{580A451D-F0C1-4A0D-80A1-77C6CD3920D0}"/>
              </a:ext>
            </a:extLst>
          </p:cNvPr>
          <p:cNvSpPr txBox="1"/>
          <p:nvPr/>
        </p:nvSpPr>
        <p:spPr>
          <a:xfrm>
            <a:off x="4648200" y="4343400"/>
            <a:ext cx="3200400" cy="1938992"/>
          </a:xfrm>
          <a:prstGeom prst="rect">
            <a:avLst/>
          </a:prstGeom>
          <a:noFill/>
        </p:spPr>
        <p:txBody>
          <a:bodyPr wrap="square" rtlCol="0">
            <a:spAutoFit/>
          </a:bodyPr>
          <a:lstStyle/>
          <a:p>
            <a:r>
              <a:rPr lang="en-US" sz="2400" b="1" dirty="0">
                <a:cs typeface="Times New Roman" panose="02020603050405020304" pitchFamily="18" charset="0"/>
              </a:rPr>
              <a:t>Julie Holt</a:t>
            </a:r>
          </a:p>
          <a:p>
            <a:r>
              <a:rPr lang="en-US" sz="2400" dirty="0">
                <a:cs typeface="Times New Roman" panose="02020603050405020304" pitchFamily="18" charset="0"/>
              </a:rPr>
              <a:t>Special Assistant </a:t>
            </a:r>
          </a:p>
          <a:p>
            <a:r>
              <a:rPr lang="en-US" sz="2400" dirty="0">
                <a:cs typeface="Times New Roman" panose="02020603050405020304" pitchFamily="18" charset="0"/>
              </a:rPr>
              <a:t>Veteran Health Policy</a:t>
            </a:r>
          </a:p>
          <a:p>
            <a:r>
              <a:rPr lang="en-US" sz="2400" dirty="0">
                <a:cs typeface="Times New Roman" panose="02020603050405020304" pitchFamily="18" charset="0"/>
              </a:rPr>
              <a:t>(202) 608-8364</a:t>
            </a:r>
          </a:p>
          <a:p>
            <a:r>
              <a:rPr lang="en-US" sz="2400" dirty="0">
                <a:cs typeface="Times New Roman" panose="02020603050405020304" pitchFamily="18" charset="0"/>
                <a:hlinkClick r:id="rId2"/>
              </a:rPr>
              <a:t>Jholt@vfw.org</a:t>
            </a:r>
            <a:r>
              <a:rPr lang="en-US" sz="2400" dirty="0">
                <a:cs typeface="Times New Roman" panose="02020603050405020304" pitchFamily="18" charset="0"/>
              </a:rPr>
              <a:t> </a:t>
            </a:r>
          </a:p>
        </p:txBody>
      </p:sp>
      <p:sp>
        <p:nvSpPr>
          <p:cNvPr id="7" name="TextBox 6">
            <a:extLst>
              <a:ext uri="{FF2B5EF4-FFF2-40B4-BE49-F238E27FC236}">
                <a16:creationId xmlns:a16="http://schemas.microsoft.com/office/drawing/2014/main" id="{9703DEB9-3B3B-B2CF-0158-0A11A441C718}"/>
              </a:ext>
            </a:extLst>
          </p:cNvPr>
          <p:cNvSpPr txBox="1"/>
          <p:nvPr/>
        </p:nvSpPr>
        <p:spPr>
          <a:xfrm>
            <a:off x="762000" y="4343401"/>
            <a:ext cx="3200400" cy="1938992"/>
          </a:xfrm>
          <a:prstGeom prst="rect">
            <a:avLst/>
          </a:prstGeom>
          <a:noFill/>
        </p:spPr>
        <p:txBody>
          <a:bodyPr wrap="square" rtlCol="0">
            <a:spAutoFit/>
          </a:bodyPr>
          <a:lstStyle/>
          <a:p>
            <a:r>
              <a:rPr lang="en-US" sz="2400" b="1" dirty="0">
                <a:cs typeface="Times New Roman" panose="02020603050405020304" pitchFamily="18" charset="0"/>
              </a:rPr>
              <a:t>Katherine Cassell</a:t>
            </a:r>
          </a:p>
          <a:p>
            <a:r>
              <a:rPr lang="en-US" sz="2400" dirty="0">
                <a:cs typeface="Times New Roman" panose="02020603050405020304" pitchFamily="18" charset="0"/>
              </a:rPr>
              <a:t>Assistant Director, </a:t>
            </a:r>
          </a:p>
          <a:p>
            <a:r>
              <a:rPr lang="en-US" sz="2400" dirty="0">
                <a:cs typeface="Times New Roman" panose="02020603050405020304" pitchFamily="18" charset="0"/>
              </a:rPr>
              <a:t>Veteran Health Policy</a:t>
            </a:r>
          </a:p>
          <a:p>
            <a:r>
              <a:rPr lang="en-US" sz="2400" dirty="0">
                <a:cs typeface="Times New Roman" panose="02020603050405020304" pitchFamily="18" charset="0"/>
              </a:rPr>
              <a:t>(202) 608-8371</a:t>
            </a:r>
          </a:p>
          <a:p>
            <a:pPr marL="0" indent="0">
              <a:spcBef>
                <a:spcPts val="0"/>
              </a:spcBef>
              <a:buNone/>
            </a:pPr>
            <a:r>
              <a:rPr lang="en-US" sz="2400" dirty="0">
                <a:cs typeface="Times New Roman" panose="02020603050405020304" pitchFamily="18" charset="0"/>
                <a:hlinkClick r:id="rId3"/>
              </a:rPr>
              <a:t>Kcassell@vfw.org</a:t>
            </a:r>
            <a:r>
              <a:rPr lang="en-US" sz="2400" dirty="0">
                <a:cs typeface="Times New Roman" panose="02020603050405020304" pitchFamily="18" charset="0"/>
              </a:rPr>
              <a:t> </a:t>
            </a:r>
          </a:p>
        </p:txBody>
      </p:sp>
      <p:sp>
        <p:nvSpPr>
          <p:cNvPr id="8" name="TextBox 7">
            <a:extLst>
              <a:ext uri="{FF2B5EF4-FFF2-40B4-BE49-F238E27FC236}">
                <a16:creationId xmlns:a16="http://schemas.microsoft.com/office/drawing/2014/main" id="{24B03AEE-2EA2-B1D5-0EC7-9DDCB57DD3AB}"/>
              </a:ext>
            </a:extLst>
          </p:cNvPr>
          <p:cNvSpPr txBox="1"/>
          <p:nvPr/>
        </p:nvSpPr>
        <p:spPr>
          <a:xfrm>
            <a:off x="8534400" y="4343400"/>
            <a:ext cx="3200400" cy="1938992"/>
          </a:xfrm>
          <a:prstGeom prst="rect">
            <a:avLst/>
          </a:prstGeom>
          <a:noFill/>
        </p:spPr>
        <p:txBody>
          <a:bodyPr wrap="square" rtlCol="0">
            <a:spAutoFit/>
          </a:bodyPr>
          <a:lstStyle/>
          <a:p>
            <a:r>
              <a:rPr lang="en-US" sz="2400" b="1" dirty="0">
                <a:cs typeface="Times New Roman" panose="02020603050405020304" pitchFamily="18" charset="0"/>
              </a:rPr>
              <a:t>Marion Fera</a:t>
            </a:r>
          </a:p>
          <a:p>
            <a:r>
              <a:rPr lang="en-US" sz="2400" dirty="0">
                <a:cs typeface="Times New Roman" panose="02020603050405020304" pitchFamily="18" charset="0"/>
              </a:rPr>
              <a:t>Health Consultant</a:t>
            </a:r>
          </a:p>
          <a:p>
            <a:r>
              <a:rPr lang="en-US" sz="2400" dirty="0">
                <a:cs typeface="Times New Roman" panose="02020603050405020304" pitchFamily="18" charset="0"/>
              </a:rPr>
              <a:t>Veteran Health Policy</a:t>
            </a:r>
          </a:p>
          <a:p>
            <a:r>
              <a:rPr lang="en-US" sz="2400" dirty="0">
                <a:cs typeface="Times New Roman" panose="02020603050405020304" pitchFamily="18" charset="0"/>
              </a:rPr>
              <a:t>(202) 608-8349</a:t>
            </a:r>
          </a:p>
          <a:p>
            <a:r>
              <a:rPr lang="en-US" sz="2400" b="0" i="0" dirty="0">
                <a:solidFill>
                  <a:srgbClr val="767779"/>
                </a:solidFill>
                <a:effectLst/>
                <a:hlinkClick r:id="rId4"/>
              </a:rPr>
              <a:t>mfera@vfw.org</a:t>
            </a:r>
            <a:r>
              <a:rPr lang="en-US" sz="2400" b="0" i="0" dirty="0">
                <a:solidFill>
                  <a:srgbClr val="767779"/>
                </a:solidFill>
                <a:effectLst/>
              </a:rPr>
              <a:t> </a:t>
            </a:r>
            <a:endParaRPr lang="en-US" sz="2400" dirty="0">
              <a:cs typeface="Times New Roman" panose="02020603050405020304" pitchFamily="18" charset="0"/>
            </a:endParaRPr>
          </a:p>
        </p:txBody>
      </p:sp>
    </p:spTree>
    <p:extLst>
      <p:ext uri="{BB962C8B-B14F-4D97-AF65-F5344CB8AC3E}">
        <p14:creationId xmlns:p14="http://schemas.microsoft.com/office/powerpoint/2010/main" val="4401730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7395D-9A75-D312-066D-588159F26DB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9B0731E-62E3-3293-0B79-3781C79EA7BC}"/>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B0A37433-8A71-9EA4-137A-EE71E31E9C7F}"/>
              </a:ext>
            </a:extLst>
          </p:cNvPr>
          <p:cNvSpPr>
            <a:spLocks noGrp="1"/>
          </p:cNvSpPr>
          <p:nvPr>
            <p:ph idx="1"/>
          </p:nvPr>
        </p:nvSpPr>
        <p:spPr/>
        <p:txBody>
          <a:bodyPr>
            <a:normAutofit/>
          </a:bodyPr>
          <a:lstStyle/>
          <a:p>
            <a:pPr marL="0" indent="0" algn="ctr">
              <a:buNone/>
            </a:pPr>
            <a:endParaRPr lang="en-US" sz="4800" b="1" dirty="0">
              <a:effectLst>
                <a:outerShdw blurRad="38100" dist="38100" dir="2700000" algn="tl">
                  <a:srgbClr val="000000">
                    <a:alpha val="43137"/>
                  </a:srgbClr>
                </a:outerShdw>
              </a:effectLst>
            </a:endParaRPr>
          </a:p>
          <a:p>
            <a:pPr marL="0" indent="0" algn="ctr">
              <a:buNone/>
            </a:pPr>
            <a:endParaRPr lang="en-US" sz="4800" b="1" dirty="0">
              <a:effectLst>
                <a:outerShdw blurRad="38100" dist="38100" dir="2700000" algn="tl">
                  <a:srgbClr val="000000">
                    <a:alpha val="43137"/>
                  </a:srgbClr>
                </a:outerShdw>
              </a:effectLst>
            </a:endParaRPr>
          </a:p>
          <a:p>
            <a:pPr marL="0" indent="0" algn="ctr">
              <a:buNone/>
            </a:pPr>
            <a:r>
              <a:rPr lang="en-US" sz="4800" b="1" dirty="0">
                <a:effectLst>
                  <a:outerShdw blurRad="38100" dist="38100" dir="2700000" algn="tl">
                    <a:srgbClr val="000000">
                      <a:alpha val="43137"/>
                    </a:srgbClr>
                  </a:outerShdw>
                </a:effectLst>
              </a:rPr>
              <a:t>Are there any questions?</a:t>
            </a:r>
          </a:p>
        </p:txBody>
      </p:sp>
    </p:spTree>
    <p:extLst>
      <p:ext uri="{BB962C8B-B14F-4D97-AF65-F5344CB8AC3E}">
        <p14:creationId xmlns:p14="http://schemas.microsoft.com/office/powerpoint/2010/main" val="3816690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B70F6-CD45-46B0-47BE-FFAC842CB0F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4DE5BBD-258D-FF3B-9AF4-6D141FBA2939}"/>
              </a:ext>
            </a:extLst>
          </p:cNvPr>
          <p:cNvSpPr>
            <a:spLocks noGrp="1"/>
          </p:cNvSpPr>
          <p:nvPr>
            <p:ph type="title"/>
          </p:nvPr>
        </p:nvSpPr>
        <p:spPr>
          <a:xfrm>
            <a:off x="838200" y="215976"/>
            <a:ext cx="6521970" cy="930121"/>
          </a:xfrm>
        </p:spPr>
        <p:txBody>
          <a:bodyPr vert="horz" lIns="91440" tIns="45720" rIns="91440" bIns="45720" rtlCol="0" anchor="ctr">
            <a:normAutofit fontScale="90000"/>
          </a:bodyPr>
          <a:lstStyle/>
          <a:p>
            <a:r>
              <a:rPr lang="en-US" b="1" dirty="0">
                <a:latin typeface="+mj-lt"/>
                <a:cs typeface="+mj-cs"/>
              </a:rPr>
              <a:t>Registering for VA Health Care</a:t>
            </a:r>
          </a:p>
        </p:txBody>
      </p:sp>
      <p:sp>
        <p:nvSpPr>
          <p:cNvPr id="3" name="Slide Number Placeholder 2">
            <a:extLst>
              <a:ext uri="{FF2B5EF4-FFF2-40B4-BE49-F238E27FC236}">
                <a16:creationId xmlns:a16="http://schemas.microsoft.com/office/drawing/2014/main" id="{AA2F85AB-D4F3-2A10-3A49-383AAEAD35EC}"/>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DCE6F400-D2D5-F194-3006-F8C9FDDC90BD}"/>
              </a:ext>
            </a:extLst>
          </p:cNvPr>
          <p:cNvSpPr>
            <a:spLocks noGrp="1"/>
          </p:cNvSpPr>
          <p:nvPr>
            <p:ph idx="1"/>
          </p:nvPr>
        </p:nvSpPr>
        <p:spPr>
          <a:xfrm>
            <a:off x="838200" y="1422400"/>
            <a:ext cx="10515600" cy="5219623"/>
          </a:xfrm>
        </p:spPr>
        <p:txBody>
          <a:bodyPr>
            <a:normAutofit fontScale="92500" lnSpcReduction="10000"/>
          </a:bodyPr>
          <a:lstStyle/>
          <a:p>
            <a:pPr marL="0" indent="0">
              <a:buNone/>
            </a:pPr>
            <a:r>
              <a:rPr lang="en-US" sz="3200" u="sng" dirty="0">
                <a:effectLst>
                  <a:outerShdw blurRad="38100" dist="38100" dir="2700000" algn="tl">
                    <a:srgbClr val="000000">
                      <a:alpha val="43137"/>
                    </a:srgbClr>
                  </a:outerShdw>
                </a:effectLst>
                <a:latin typeface="Calibri Light (Body)"/>
              </a:rPr>
              <a:t>Enrollment into VA health care is not automatic upon leaving service</a:t>
            </a:r>
          </a:p>
          <a:p>
            <a:r>
              <a:rPr lang="en-US" sz="3200" dirty="0">
                <a:latin typeface="Calibri Light (Body)"/>
              </a:rPr>
              <a:t>Enroll by completing VA Form 10-10 (Application for Health Benefits)</a:t>
            </a:r>
          </a:p>
          <a:p>
            <a:r>
              <a:rPr lang="en-US" sz="3200" dirty="0">
                <a:latin typeface="Calibri Light (Body)"/>
              </a:rPr>
              <a:t>Application methods</a:t>
            </a:r>
          </a:p>
          <a:p>
            <a:pPr lvl="1"/>
            <a:r>
              <a:rPr lang="en-US" dirty="0">
                <a:latin typeface="Calibri Light (Body)"/>
              </a:rPr>
              <a:t>Phone: 877-222-8387</a:t>
            </a:r>
          </a:p>
          <a:p>
            <a:pPr lvl="1"/>
            <a:r>
              <a:rPr lang="en-US" dirty="0">
                <a:latin typeface="Calibri Light (Body)"/>
              </a:rPr>
              <a:t>Mail: Health Eligibility Center, PO Box 5207, Janesville, WI 53547-5207</a:t>
            </a:r>
          </a:p>
          <a:p>
            <a:pPr lvl="1"/>
            <a:r>
              <a:rPr lang="en-US" dirty="0">
                <a:latin typeface="Calibri Light (Body)"/>
              </a:rPr>
              <a:t>In-person at nearest VA facility</a:t>
            </a:r>
          </a:p>
          <a:p>
            <a:pPr lvl="1"/>
            <a:r>
              <a:rPr lang="en-US" dirty="0">
                <a:latin typeface="Calibri Light (Body)"/>
              </a:rPr>
              <a:t>Online at va.gov</a:t>
            </a:r>
          </a:p>
          <a:p>
            <a:pPr lvl="1"/>
            <a:r>
              <a:rPr lang="en-US" dirty="0">
                <a:latin typeface="Calibri Light (Body)"/>
              </a:rPr>
              <a:t>Trained professional (accredited service officer, claims agent, accredited attorney)</a:t>
            </a:r>
          </a:p>
          <a:p>
            <a:r>
              <a:rPr lang="en-US" sz="3200" dirty="0">
                <a:latin typeface="Calibri Light (Body)"/>
              </a:rPr>
              <a:t>Process takes less than week for VA to make determination</a:t>
            </a:r>
          </a:p>
          <a:p>
            <a:pPr lvl="1"/>
            <a:r>
              <a:rPr lang="en-US" dirty="0">
                <a:latin typeface="Calibri Light (Body)"/>
              </a:rPr>
              <a:t>Will receive a benefits package in mail</a:t>
            </a:r>
          </a:p>
          <a:p>
            <a:pPr lvl="1"/>
            <a:r>
              <a:rPr lang="en-US" dirty="0">
                <a:latin typeface="Calibri Light (Body)"/>
              </a:rPr>
              <a:t>Clinic/PCM assignment</a:t>
            </a:r>
          </a:p>
        </p:txBody>
      </p:sp>
    </p:spTree>
    <p:extLst>
      <p:ext uri="{BB962C8B-B14F-4D97-AF65-F5344CB8AC3E}">
        <p14:creationId xmlns:p14="http://schemas.microsoft.com/office/powerpoint/2010/main" val="1557424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8DD24-0384-D595-2E52-36783A40C2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070B2A6-5840-C8B6-4082-5704A0D395A6}"/>
              </a:ext>
            </a:extLst>
          </p:cNvPr>
          <p:cNvSpPr>
            <a:spLocks noGrp="1"/>
          </p:cNvSpPr>
          <p:nvPr>
            <p:ph type="title"/>
          </p:nvPr>
        </p:nvSpPr>
        <p:spPr>
          <a:xfrm>
            <a:off x="838200" y="215976"/>
            <a:ext cx="7601262" cy="930121"/>
          </a:xfrm>
        </p:spPr>
        <p:txBody>
          <a:bodyPr vert="horz" lIns="91440" tIns="45720" rIns="91440" bIns="45720" rtlCol="0" anchor="ctr">
            <a:normAutofit/>
          </a:bodyPr>
          <a:lstStyle/>
          <a:p>
            <a:r>
              <a:rPr lang="en-US" sz="4000" b="1" dirty="0"/>
              <a:t>Expectations for F</a:t>
            </a:r>
            <a:r>
              <a:rPr lang="en-US" sz="4000" b="1" dirty="0">
                <a:latin typeface="+mj-lt"/>
                <a:cs typeface="+mj-cs"/>
              </a:rPr>
              <a:t>irst </a:t>
            </a:r>
            <a:r>
              <a:rPr lang="en-US" sz="4000" b="1" dirty="0"/>
              <a:t>V</a:t>
            </a:r>
            <a:r>
              <a:rPr lang="en-US" sz="4000" b="1" dirty="0">
                <a:latin typeface="+mj-lt"/>
                <a:cs typeface="+mj-cs"/>
              </a:rPr>
              <a:t>isit to VA</a:t>
            </a:r>
          </a:p>
        </p:txBody>
      </p:sp>
      <p:sp>
        <p:nvSpPr>
          <p:cNvPr id="3" name="Slide Number Placeholder 2">
            <a:extLst>
              <a:ext uri="{FF2B5EF4-FFF2-40B4-BE49-F238E27FC236}">
                <a16:creationId xmlns:a16="http://schemas.microsoft.com/office/drawing/2014/main" id="{88F0F034-C38D-59A4-68E1-8EB0900F90E6}"/>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27CFE786-D3BC-D50A-7C77-A2465E623384}"/>
              </a:ext>
            </a:extLst>
          </p:cNvPr>
          <p:cNvSpPr>
            <a:spLocks noGrp="1"/>
          </p:cNvSpPr>
          <p:nvPr>
            <p:ph idx="1"/>
          </p:nvPr>
        </p:nvSpPr>
        <p:spPr>
          <a:xfrm>
            <a:off x="838200" y="1625600"/>
            <a:ext cx="10515600" cy="4551363"/>
          </a:xfrm>
        </p:spPr>
        <p:txBody>
          <a:bodyPr/>
          <a:lstStyle/>
          <a:p>
            <a:r>
              <a:rPr lang="en-US" sz="3200" dirty="0">
                <a:latin typeface="Calibri Light (Body)"/>
              </a:rPr>
              <a:t>What to bring</a:t>
            </a:r>
          </a:p>
          <a:p>
            <a:r>
              <a:rPr lang="en-US" sz="3200" dirty="0">
                <a:latin typeface="Calibri Light (Body)"/>
              </a:rPr>
              <a:t>Verification of eligibility</a:t>
            </a:r>
          </a:p>
          <a:p>
            <a:r>
              <a:rPr lang="en-US" sz="3200" dirty="0">
                <a:latin typeface="Calibri Light (Body)"/>
              </a:rPr>
              <a:t>Complete intake form with medical history</a:t>
            </a:r>
          </a:p>
          <a:p>
            <a:r>
              <a:rPr lang="en-US" sz="3200" dirty="0">
                <a:latin typeface="Calibri Light (Body)"/>
              </a:rPr>
              <a:t>Medical assessment</a:t>
            </a:r>
          </a:p>
          <a:p>
            <a:r>
              <a:rPr lang="en-US" sz="3200" dirty="0">
                <a:latin typeface="Calibri Light (Body)"/>
              </a:rPr>
              <a:t>Discuss concerns with VA provider</a:t>
            </a:r>
          </a:p>
          <a:p>
            <a:pPr lvl="1"/>
            <a:r>
              <a:rPr lang="en-US" sz="2800" dirty="0">
                <a:latin typeface="Calibri Light (Body)"/>
              </a:rPr>
              <a:t>Establish a care plan based on eligibility and need</a:t>
            </a:r>
          </a:p>
          <a:p>
            <a:r>
              <a:rPr lang="en-US" sz="3200" dirty="0">
                <a:latin typeface="Calibri Light (Body)"/>
              </a:rPr>
              <a:t>Share medical records</a:t>
            </a:r>
          </a:p>
          <a:p>
            <a:r>
              <a:rPr lang="en-US" sz="3200" dirty="0">
                <a:latin typeface="Calibri Light (Body)"/>
              </a:rPr>
              <a:t>Benefits review &amp; answer questions</a:t>
            </a:r>
          </a:p>
        </p:txBody>
      </p:sp>
    </p:spTree>
    <p:extLst>
      <p:ext uri="{BB962C8B-B14F-4D97-AF65-F5344CB8AC3E}">
        <p14:creationId xmlns:p14="http://schemas.microsoft.com/office/powerpoint/2010/main" val="3352930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476BD-980E-E6C9-9032-C0F0D2ADDF1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12863C1-B043-B842-7D29-945AC0473968}"/>
              </a:ext>
            </a:extLst>
          </p:cNvPr>
          <p:cNvSpPr>
            <a:spLocks noGrp="1"/>
          </p:cNvSpPr>
          <p:nvPr>
            <p:ph type="title"/>
          </p:nvPr>
        </p:nvSpPr>
        <p:spPr>
          <a:xfrm>
            <a:off x="838199" y="215976"/>
            <a:ext cx="7646234" cy="930121"/>
          </a:xfrm>
        </p:spPr>
        <p:txBody>
          <a:bodyPr vert="horz" lIns="91440" tIns="45720" rIns="91440" bIns="45720" rtlCol="0" anchor="ctr">
            <a:normAutofit fontScale="90000"/>
          </a:bodyPr>
          <a:lstStyle/>
          <a:p>
            <a:r>
              <a:rPr lang="en-US" b="1" dirty="0">
                <a:latin typeface="+mj-lt"/>
                <a:cs typeface="+mj-cs"/>
              </a:rPr>
              <a:t>How Service connection plays a role in health care</a:t>
            </a:r>
          </a:p>
        </p:txBody>
      </p:sp>
      <p:sp>
        <p:nvSpPr>
          <p:cNvPr id="3" name="Slide Number Placeholder 2">
            <a:extLst>
              <a:ext uri="{FF2B5EF4-FFF2-40B4-BE49-F238E27FC236}">
                <a16:creationId xmlns:a16="http://schemas.microsoft.com/office/drawing/2014/main" id="{F7F5C9D5-1DFA-478A-7922-48F1FAAC0292}"/>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275301F4-F2FB-EA4D-4D7C-A8611175364E}"/>
              </a:ext>
            </a:extLst>
          </p:cNvPr>
          <p:cNvSpPr>
            <a:spLocks noGrp="1"/>
          </p:cNvSpPr>
          <p:nvPr>
            <p:ph idx="1"/>
          </p:nvPr>
        </p:nvSpPr>
        <p:spPr>
          <a:xfrm>
            <a:off x="838200" y="1591734"/>
            <a:ext cx="10515600" cy="4585230"/>
          </a:xfrm>
        </p:spPr>
        <p:txBody>
          <a:bodyPr>
            <a:normAutofit lnSpcReduction="10000"/>
          </a:bodyPr>
          <a:lstStyle/>
          <a:p>
            <a:r>
              <a:rPr lang="en-US" sz="3200" dirty="0">
                <a:latin typeface="Calibri Light (Body)"/>
              </a:rPr>
              <a:t>Eligibility for benefits</a:t>
            </a:r>
          </a:p>
          <a:p>
            <a:pPr lvl="1"/>
            <a:r>
              <a:rPr lang="en-US" sz="2800" dirty="0">
                <a:latin typeface="Calibri Light (Body)"/>
              </a:rPr>
              <a:t>Service-connected condition that was caused or made worse due to active military service – </a:t>
            </a:r>
            <a:r>
              <a:rPr lang="en-US" sz="2800" i="1" u="sng" dirty="0">
                <a:latin typeface="Calibri Light (Body)"/>
              </a:rPr>
              <a:t>VA required to provide care</a:t>
            </a:r>
            <a:endParaRPr lang="en-US" sz="2800" dirty="0">
              <a:latin typeface="Calibri Light (Body)"/>
            </a:endParaRPr>
          </a:p>
          <a:p>
            <a:pPr lvl="1"/>
            <a:r>
              <a:rPr lang="en-US" sz="2800" dirty="0">
                <a:latin typeface="Calibri Light (Body)"/>
              </a:rPr>
              <a:t>Condition that has no connection to your time in service - </a:t>
            </a:r>
            <a:r>
              <a:rPr lang="en-US" sz="2800" i="1" u="sng" dirty="0">
                <a:latin typeface="Calibri Light (Body)"/>
              </a:rPr>
              <a:t> VA not required to provide care</a:t>
            </a:r>
          </a:p>
          <a:p>
            <a:pPr lvl="1"/>
            <a:endParaRPr lang="en-US" sz="1050" i="1" u="sng" dirty="0">
              <a:latin typeface="Calibri Light (Body)"/>
            </a:endParaRPr>
          </a:p>
          <a:p>
            <a:r>
              <a:rPr lang="en-US" sz="3200" dirty="0">
                <a:latin typeface="Calibri Light (Body)"/>
              </a:rPr>
              <a:t>Establishes Priority of Care and Group assignment</a:t>
            </a:r>
          </a:p>
          <a:p>
            <a:pPr lvl="1"/>
            <a:r>
              <a:rPr lang="en-US" sz="2800" dirty="0">
                <a:latin typeface="Calibri Light (Body)"/>
              </a:rPr>
              <a:t>Eight priority groups with category 1 is the highest</a:t>
            </a:r>
          </a:p>
          <a:p>
            <a:pPr lvl="1"/>
            <a:endParaRPr lang="en-US" sz="1050" dirty="0">
              <a:latin typeface="Calibri Light (Body)"/>
            </a:endParaRPr>
          </a:p>
          <a:p>
            <a:r>
              <a:rPr lang="en-US" sz="3200" dirty="0">
                <a:latin typeface="Calibri Light (Body)"/>
              </a:rPr>
              <a:t>Used by VA to prioritize care for conditions incurred or aggravated while on active duty</a:t>
            </a:r>
          </a:p>
          <a:p>
            <a:endParaRPr lang="en-US" dirty="0">
              <a:latin typeface="Calibri Light (Body)"/>
            </a:endParaRPr>
          </a:p>
          <a:p>
            <a:pPr lvl="1"/>
            <a:endParaRPr lang="en-US" dirty="0">
              <a:latin typeface="Calibri Light (Body)"/>
            </a:endParaRPr>
          </a:p>
        </p:txBody>
      </p:sp>
    </p:spTree>
    <p:extLst>
      <p:ext uri="{BB962C8B-B14F-4D97-AF65-F5344CB8AC3E}">
        <p14:creationId xmlns:p14="http://schemas.microsoft.com/office/powerpoint/2010/main" val="1827081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91CD6D-57EE-7234-9F51-4EECE4257ADE}"/>
            </a:ext>
          </a:extLst>
        </p:cNvPr>
        <p:cNvGrpSpPr/>
        <p:nvPr/>
      </p:nvGrpSpPr>
      <p:grpSpPr>
        <a:xfrm>
          <a:off x="0" y="0"/>
          <a:ext cx="0" cy="0"/>
          <a:chOff x="0" y="0"/>
          <a:chExt cx="0" cy="0"/>
        </a:xfrm>
      </p:grpSpPr>
      <p:sp>
        <p:nvSpPr>
          <p:cNvPr id="13"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CCF9747-AD9C-F7F6-041F-62759C974650}"/>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b="1" kern="1200" dirty="0">
                <a:solidFill>
                  <a:srgbClr val="FFFFFF"/>
                </a:solidFill>
                <a:latin typeface="+mj-lt"/>
                <a:ea typeface="+mj-ea"/>
                <a:cs typeface="+mj-cs"/>
              </a:rPr>
              <a:t>Service-Connected Benefits</a:t>
            </a:r>
          </a:p>
        </p:txBody>
      </p:sp>
      <p:pic>
        <p:nvPicPr>
          <p:cNvPr id="8" name="Picture 7" descr="Chart : r/VeteransBenefits">
            <a:extLst>
              <a:ext uri="{FF2B5EF4-FFF2-40B4-BE49-F238E27FC236}">
                <a16:creationId xmlns:a16="http://schemas.microsoft.com/office/drawing/2014/main" id="{CED24561-821B-C223-6637-AFA026011838}"/>
              </a:ext>
            </a:extLst>
          </p:cNvPr>
          <p:cNvPicPr>
            <a:picLocks noChangeAspect="1"/>
          </p:cNvPicPr>
          <p:nvPr/>
        </p:nvPicPr>
        <p:blipFill>
          <a:blip r:embed="rId3">
            <a:extLst>
              <a:ext uri="{28A0092B-C50C-407E-A947-70E740481C1C}">
                <a14:useLocalDpi xmlns:a14="http://schemas.microsoft.com/office/drawing/2010/main" val="0"/>
              </a:ext>
            </a:extLst>
          </a:blip>
          <a:srcRect l="7853" r="7826" b="5307"/>
          <a:stretch/>
        </p:blipFill>
        <p:spPr bwMode="auto">
          <a:xfrm>
            <a:off x="4216526" y="58717"/>
            <a:ext cx="4758141" cy="6894738"/>
          </a:xfrm>
          <a:prstGeom prst="rect">
            <a:avLst/>
          </a:prstGeom>
          <a:noFill/>
        </p:spPr>
      </p:pic>
      <p:sp>
        <p:nvSpPr>
          <p:cNvPr id="3" name="Slide Number Placeholder 2">
            <a:extLst>
              <a:ext uri="{FF2B5EF4-FFF2-40B4-BE49-F238E27FC236}">
                <a16:creationId xmlns:a16="http://schemas.microsoft.com/office/drawing/2014/main" id="{2280F189-372A-88EB-8BA7-BBE35A235E68}"/>
              </a:ext>
            </a:extLst>
          </p:cNvPr>
          <p:cNvSpPr>
            <a:spLocks noGrp="1"/>
          </p:cNvSpPr>
          <p:nvPr>
            <p:ph type="sldNum" sz="quarter" idx="12"/>
          </p:nvPr>
        </p:nvSpPr>
        <p:spPr>
          <a:xfrm>
            <a:off x="11034184" y="6356350"/>
            <a:ext cx="514349"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E2FB73DA-5FDE-45B5-BAA4-C61223CC44F6}" type="slidenum">
              <a:rPr kumimoji="0" lang="en-US" b="0" i="0" u="none" strike="noStrike" cap="none" spc="0" normalizeH="0" baseline="0" noProof="0">
                <a:ln>
                  <a:noFill/>
                </a:ln>
                <a:solidFill>
                  <a:schemeClr val="tx1">
                    <a:alpha val="80000"/>
                  </a:schemeClr>
                </a:solidFill>
                <a:effectLst/>
                <a:uLnTx/>
                <a:uFillTx/>
              </a:rPr>
              <a:pPr marR="0" lvl="0" indent="0" fontAlgn="auto">
                <a:spcBef>
                  <a:spcPts val="0"/>
                </a:spcBef>
                <a:spcAft>
                  <a:spcPts val="600"/>
                </a:spcAft>
                <a:buClrTx/>
                <a:buSzTx/>
                <a:buFontTx/>
                <a:buNone/>
                <a:tabLst/>
                <a:defRPr/>
              </a:pPr>
              <a:t>6</a:t>
            </a:fld>
            <a:endParaRPr kumimoji="0" lang="en-US" b="0" i="0" u="none" strike="noStrike" cap="none" spc="0" normalizeH="0" baseline="0" noProof="0">
              <a:ln>
                <a:noFill/>
              </a:ln>
              <a:solidFill>
                <a:schemeClr val="tx1">
                  <a:alpha val="80000"/>
                </a:schemeClr>
              </a:solidFill>
              <a:effectLst/>
              <a:uLnTx/>
              <a:uFillTx/>
            </a:endParaRPr>
          </a:p>
        </p:txBody>
      </p:sp>
    </p:spTree>
    <p:extLst>
      <p:ext uri="{BB962C8B-B14F-4D97-AF65-F5344CB8AC3E}">
        <p14:creationId xmlns:p14="http://schemas.microsoft.com/office/powerpoint/2010/main" val="286007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E9C22-8021-C5CB-AB81-3CB6122EFA83}"/>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F34B13B-A48C-1D77-B128-1566B6BE56F8}"/>
              </a:ext>
            </a:extLst>
          </p:cNvPr>
          <p:cNvSpPr>
            <a:spLocks noGrp="1"/>
          </p:cNvSpPr>
          <p:nvPr>
            <p:ph type="body" idx="1"/>
          </p:nvPr>
        </p:nvSpPr>
        <p:spPr>
          <a:xfrm>
            <a:off x="831850" y="2577783"/>
            <a:ext cx="10515600" cy="1500187"/>
          </a:xfrm>
        </p:spPr>
        <p:txBody>
          <a:bodyPr>
            <a:normAutofit/>
          </a:bodyPr>
          <a:lstStyle/>
          <a:p>
            <a:pPr algn="ctr"/>
            <a:r>
              <a:rPr lang="en-US" sz="4400" dirty="0">
                <a:solidFill>
                  <a:schemeClr val="tx1">
                    <a:lumMod val="95000"/>
                    <a:lumOff val="5000"/>
                  </a:schemeClr>
                </a:solidFill>
                <a:effectLst>
                  <a:outerShdw blurRad="38100" dist="38100" dir="2700000" algn="tl">
                    <a:srgbClr val="000000">
                      <a:alpha val="43137"/>
                    </a:srgbClr>
                  </a:outerShdw>
                </a:effectLst>
                <a:latin typeface="Calibri (Heading)"/>
                <a:cs typeface="Times New Roman" panose="02020603050405020304" pitchFamily="18" charset="0"/>
              </a:rPr>
              <a:t>Priority Groups</a:t>
            </a:r>
          </a:p>
        </p:txBody>
      </p:sp>
      <p:sp>
        <p:nvSpPr>
          <p:cNvPr id="4" name="Slide Number Placeholder 3">
            <a:extLst>
              <a:ext uri="{FF2B5EF4-FFF2-40B4-BE49-F238E27FC236}">
                <a16:creationId xmlns:a16="http://schemas.microsoft.com/office/drawing/2014/main" id="{1002D9B8-B747-9F68-E73C-543801CF1A35}"/>
              </a:ext>
            </a:extLst>
          </p:cNvPr>
          <p:cNvSpPr>
            <a:spLocks noGrp="1"/>
          </p:cNvSpPr>
          <p:nvPr>
            <p:ph type="sldNum" sz="quarter" idx="12"/>
          </p:nvPr>
        </p:nvSpPr>
        <p:spPr/>
        <p:txBody>
          <a:bodyPr/>
          <a:lstStyle/>
          <a:p>
            <a:fld id="{60B18D57-13A5-4968-950D-8FEF41FA4399}" type="slidenum">
              <a:rPr lang="en-US" smtClean="0"/>
              <a:pPr/>
              <a:t>7</a:t>
            </a:fld>
            <a:endParaRPr lang="en-US" dirty="0"/>
          </a:p>
        </p:txBody>
      </p:sp>
    </p:spTree>
    <p:extLst>
      <p:ext uri="{BB962C8B-B14F-4D97-AF65-F5344CB8AC3E}">
        <p14:creationId xmlns:p14="http://schemas.microsoft.com/office/powerpoint/2010/main" val="2962956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D8DC4-A3FA-F5D7-11E7-30E6F1B84B6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6A5DC77-DF69-97E0-5A6D-CFFEF304ED50}"/>
              </a:ext>
            </a:extLst>
          </p:cNvPr>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Priority Groups 1 &amp; 2</a:t>
            </a:r>
          </a:p>
        </p:txBody>
      </p:sp>
      <p:sp>
        <p:nvSpPr>
          <p:cNvPr id="3" name="Slide Number Placeholder 2">
            <a:extLst>
              <a:ext uri="{FF2B5EF4-FFF2-40B4-BE49-F238E27FC236}">
                <a16:creationId xmlns:a16="http://schemas.microsoft.com/office/drawing/2014/main" id="{10AF436F-C20E-12B1-2E12-AD37C8A8AB6F}"/>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58B8A3A7-6F25-6E6B-837E-2967D7ACCA6C}"/>
              </a:ext>
            </a:extLst>
          </p:cNvPr>
          <p:cNvSpPr>
            <a:spLocks noGrp="1"/>
          </p:cNvSpPr>
          <p:nvPr>
            <p:ph idx="1"/>
          </p:nvPr>
        </p:nvSpPr>
        <p:spPr>
          <a:xfrm>
            <a:off x="838200" y="1608667"/>
            <a:ext cx="10515600" cy="4568296"/>
          </a:xfrm>
        </p:spPr>
        <p:txBody>
          <a:bodyPr/>
          <a:lstStyle/>
          <a:p>
            <a:pPr marL="0" indent="0">
              <a:buNone/>
            </a:pPr>
            <a:r>
              <a:rPr lang="en-US" sz="3200" u="sng" dirty="0">
                <a:latin typeface="Calibri Light (Body)"/>
              </a:rPr>
              <a:t>Priority Group 1</a:t>
            </a:r>
          </a:p>
          <a:p>
            <a:r>
              <a:rPr lang="en-US" dirty="0">
                <a:latin typeface="Calibri Light (Body)"/>
              </a:rPr>
              <a:t>Service-connected disability rated as 50% or more disabling, </a:t>
            </a:r>
            <a:r>
              <a:rPr lang="en-US" b="1" dirty="0">
                <a:latin typeface="Calibri Light (Body)"/>
              </a:rPr>
              <a:t>or</a:t>
            </a:r>
          </a:p>
          <a:p>
            <a:r>
              <a:rPr lang="en-US" dirty="0">
                <a:latin typeface="Calibri Light (Body)"/>
              </a:rPr>
              <a:t>Service-connected disability that has been determined to make you unable to work (also called unemployable), </a:t>
            </a:r>
            <a:r>
              <a:rPr lang="en-US" b="1" dirty="0">
                <a:latin typeface="Calibri Light (Body)"/>
              </a:rPr>
              <a:t>or</a:t>
            </a:r>
          </a:p>
          <a:p>
            <a:r>
              <a:rPr lang="en-US" dirty="0">
                <a:latin typeface="Calibri Light (Body)"/>
              </a:rPr>
              <a:t>Medal of Honor (MOH) recipient </a:t>
            </a:r>
          </a:p>
          <a:p>
            <a:pPr marL="0" indent="0">
              <a:buNone/>
            </a:pPr>
            <a:endParaRPr lang="en-US" sz="1050" dirty="0">
              <a:latin typeface="Calibri Light (Body)"/>
            </a:endParaRPr>
          </a:p>
          <a:p>
            <a:pPr marL="0" indent="0">
              <a:buNone/>
            </a:pPr>
            <a:r>
              <a:rPr lang="en-US" sz="3200" u="sng" dirty="0">
                <a:latin typeface="Calibri Light (Body)"/>
              </a:rPr>
              <a:t>Priority Group 2</a:t>
            </a:r>
          </a:p>
          <a:p>
            <a:r>
              <a:rPr lang="en-US" dirty="0">
                <a:latin typeface="Calibri Light (Body)"/>
              </a:rPr>
              <a:t>Service-connected disability rated as 30% or 40% disabling</a:t>
            </a:r>
          </a:p>
        </p:txBody>
      </p:sp>
    </p:spTree>
    <p:extLst>
      <p:ext uri="{BB962C8B-B14F-4D97-AF65-F5344CB8AC3E}">
        <p14:creationId xmlns:p14="http://schemas.microsoft.com/office/powerpoint/2010/main" val="2121952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2FCE5-1D93-39F1-ACF9-02F131A305D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EA816F8-F933-5B86-54AB-0D4387C2D648}"/>
              </a:ext>
            </a:extLst>
          </p:cNvPr>
          <p:cNvSpPr>
            <a:spLocks noGrp="1"/>
          </p:cNvSpPr>
          <p:nvPr>
            <p:ph type="title"/>
          </p:nvPr>
        </p:nvSpPr>
        <p:spPr>
          <a:xfrm>
            <a:off x="838200" y="215976"/>
            <a:ext cx="4653738" cy="930121"/>
          </a:xfrm>
        </p:spPr>
        <p:txBody>
          <a:bodyPr vert="horz" lIns="91440" tIns="45720" rIns="91440" bIns="45720" rtlCol="0" anchor="ctr">
            <a:normAutofit/>
          </a:bodyPr>
          <a:lstStyle/>
          <a:p>
            <a:r>
              <a:rPr lang="en-US" sz="4000" b="1" dirty="0">
                <a:latin typeface="+mj-lt"/>
                <a:cs typeface="+mj-cs"/>
              </a:rPr>
              <a:t>Priority Group 3</a:t>
            </a:r>
          </a:p>
        </p:txBody>
      </p:sp>
      <p:sp>
        <p:nvSpPr>
          <p:cNvPr id="3" name="Slide Number Placeholder 2">
            <a:extLst>
              <a:ext uri="{FF2B5EF4-FFF2-40B4-BE49-F238E27FC236}">
                <a16:creationId xmlns:a16="http://schemas.microsoft.com/office/drawing/2014/main" id="{0D2570B0-081F-B954-9286-2C11C83A1DDB}"/>
              </a:ext>
            </a:extLst>
          </p:cNvPr>
          <p:cNvSpPr>
            <a:spLocks noGrp="1"/>
          </p:cNvSpPr>
          <p:nvPr>
            <p:ph type="sldNum" sz="quarter" idx="12"/>
          </p:nvPr>
        </p:nvSpPr>
        <p:spPr>
          <a:xfrm>
            <a:off x="7981950" y="6356351"/>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0" name="Content Placeholder 9">
            <a:extLst>
              <a:ext uri="{FF2B5EF4-FFF2-40B4-BE49-F238E27FC236}">
                <a16:creationId xmlns:a16="http://schemas.microsoft.com/office/drawing/2014/main" id="{4DB9EFC0-C625-F74E-4140-AC919EE6F623}"/>
              </a:ext>
            </a:extLst>
          </p:cNvPr>
          <p:cNvSpPr>
            <a:spLocks noGrp="1"/>
          </p:cNvSpPr>
          <p:nvPr>
            <p:ph idx="1"/>
          </p:nvPr>
        </p:nvSpPr>
        <p:spPr>
          <a:xfrm>
            <a:off x="838200" y="1676400"/>
            <a:ext cx="10515600" cy="4500563"/>
          </a:xfrm>
        </p:spPr>
        <p:txBody>
          <a:bodyPr>
            <a:normAutofit lnSpcReduction="10000"/>
          </a:bodyPr>
          <a:lstStyle/>
          <a:p>
            <a:pPr marL="0" indent="0">
              <a:buNone/>
            </a:pPr>
            <a:r>
              <a:rPr lang="en-US" sz="3200" u="sng" dirty="0">
                <a:latin typeface="Calibri Light (Body)"/>
              </a:rPr>
              <a:t>Priority Group 3</a:t>
            </a:r>
            <a:endParaRPr lang="en-US" sz="3200" dirty="0">
              <a:latin typeface="Calibri Light (Body)"/>
            </a:endParaRPr>
          </a:p>
          <a:p>
            <a:r>
              <a:rPr lang="en-US" dirty="0">
                <a:latin typeface="Calibri Light (Body)"/>
              </a:rPr>
              <a:t>Former Prisoner of War (POW), </a:t>
            </a:r>
            <a:r>
              <a:rPr lang="en-US" b="1" dirty="0">
                <a:latin typeface="Calibri Light (Body)"/>
              </a:rPr>
              <a:t>or</a:t>
            </a:r>
            <a:endParaRPr lang="en-US" dirty="0">
              <a:latin typeface="Calibri Light (Body)"/>
            </a:endParaRPr>
          </a:p>
          <a:p>
            <a:r>
              <a:rPr lang="en-US" dirty="0">
                <a:latin typeface="Calibri Light (Body)"/>
              </a:rPr>
              <a:t>Recipient of Purple Heart medal, </a:t>
            </a:r>
            <a:r>
              <a:rPr lang="en-US" b="1" dirty="0">
                <a:latin typeface="Calibri Light (Body)"/>
              </a:rPr>
              <a:t>or</a:t>
            </a:r>
            <a:endParaRPr lang="en-US" dirty="0">
              <a:latin typeface="Calibri Light (Body)"/>
            </a:endParaRPr>
          </a:p>
          <a:p>
            <a:r>
              <a:rPr lang="en-US" dirty="0">
                <a:latin typeface="Calibri Light (Body)"/>
              </a:rPr>
              <a:t>Discharged for a disability that was caused by – or got worse because of – your active-duty service, </a:t>
            </a:r>
            <a:r>
              <a:rPr lang="en-US" b="1" dirty="0">
                <a:latin typeface="Calibri Light (Body)"/>
              </a:rPr>
              <a:t>or</a:t>
            </a:r>
          </a:p>
          <a:p>
            <a:r>
              <a:rPr lang="en-US" dirty="0">
                <a:latin typeface="Calibri Light (Body)"/>
              </a:rPr>
              <a:t>Service-connected disability that we’ve rated at 10% or 20% disabling, </a:t>
            </a:r>
            <a:r>
              <a:rPr lang="en-US" b="1" dirty="0">
                <a:latin typeface="Calibri Light (Body)"/>
              </a:rPr>
              <a:t>or</a:t>
            </a:r>
            <a:endParaRPr lang="en-US" dirty="0">
              <a:latin typeface="Calibri Light (Body)"/>
            </a:endParaRPr>
          </a:p>
          <a:p>
            <a:r>
              <a:rPr lang="en-US" dirty="0">
                <a:latin typeface="Calibri Light (Body)"/>
              </a:rPr>
              <a:t>You were awarded special eligibility classification under Title 38, </a:t>
            </a:r>
            <a:r>
              <a:rPr lang="en-US" b="0" i="0" dirty="0">
                <a:solidFill>
                  <a:srgbClr val="1B1B1B"/>
                </a:solidFill>
                <a:effectLst/>
                <a:latin typeface="Calibri Light (Body)"/>
              </a:rPr>
              <a:t>U.S.C § 1151, “benefits for individuals disabled by treatment or vocational rehabilitation</a:t>
            </a:r>
            <a:endParaRPr lang="en-US" dirty="0">
              <a:latin typeface="Calibri Light (Body)"/>
            </a:endParaRPr>
          </a:p>
        </p:txBody>
      </p:sp>
    </p:spTree>
    <p:extLst>
      <p:ext uri="{BB962C8B-B14F-4D97-AF65-F5344CB8AC3E}">
        <p14:creationId xmlns:p14="http://schemas.microsoft.com/office/powerpoint/2010/main" val="195035568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4662</TotalTime>
  <Words>4045</Words>
  <Application>Microsoft Office PowerPoint</Application>
  <PresentationFormat>Widescreen</PresentationFormat>
  <Paragraphs>413</Paragraphs>
  <Slides>29</Slides>
  <Notes>26</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29</vt:i4>
      </vt:variant>
    </vt:vector>
  </HeadingPairs>
  <TitlesOfParts>
    <vt:vector size="42" baseType="lpstr">
      <vt:lpstr>Aptos</vt:lpstr>
      <vt:lpstr>Arial</vt:lpstr>
      <vt:lpstr>Bitter</vt:lpstr>
      <vt:lpstr>Calibri</vt:lpstr>
      <vt:lpstr>Calibri (Heading)</vt:lpstr>
      <vt:lpstr>Calibri Light</vt:lpstr>
      <vt:lpstr>Calibri Light (Body)</vt:lpstr>
      <vt:lpstr>Calibri Light (Heading)</vt:lpstr>
      <vt:lpstr>Google Sans</vt:lpstr>
      <vt:lpstr>Source Sans Pro Web</vt:lpstr>
      <vt:lpstr>Times New Roman</vt:lpstr>
      <vt:lpstr>Office 2013 - 2022 Theme</vt:lpstr>
      <vt:lpstr>1_Office 2013 - 2022 Theme</vt:lpstr>
      <vt:lpstr>PowerPoint Presentation</vt:lpstr>
      <vt:lpstr>Objectives</vt:lpstr>
      <vt:lpstr>Registering for VA Health Care</vt:lpstr>
      <vt:lpstr>Expectations for First Visit to VA</vt:lpstr>
      <vt:lpstr>How Service connection plays a role in health care</vt:lpstr>
      <vt:lpstr>Service-Connected Benefits</vt:lpstr>
      <vt:lpstr>PowerPoint Presentation</vt:lpstr>
      <vt:lpstr>Priority Groups 1 &amp; 2</vt:lpstr>
      <vt:lpstr>Priority Group 3</vt:lpstr>
      <vt:lpstr>Priority Group 4 &amp; 5</vt:lpstr>
      <vt:lpstr>Priority Group 6</vt:lpstr>
      <vt:lpstr>Priority Group 6 – cont.</vt:lpstr>
      <vt:lpstr>Priority Group 6  Toxic Exposure Risk Activity (TERA)</vt:lpstr>
      <vt:lpstr>Priority Group 6 –  Toxic Exposure Risk Activity (TERA)</vt:lpstr>
      <vt:lpstr>Priority Group 6 –  Toxic Exposure Risk Activity (TERA)</vt:lpstr>
      <vt:lpstr>Priority Group 6 –  Toxic Exposure Risk Activity (TERA)</vt:lpstr>
      <vt:lpstr>Priority Group 7 &amp; 8</vt:lpstr>
      <vt:lpstr>PowerPoint Presentation</vt:lpstr>
      <vt:lpstr>Patient Advocate and their Role</vt:lpstr>
      <vt:lpstr>PowerPoint Presentation</vt:lpstr>
      <vt:lpstr>What is CHAMPVA</vt:lpstr>
      <vt:lpstr>CHAMPVA Eligibility</vt:lpstr>
      <vt:lpstr>How to Apply for CHAMPVA</vt:lpstr>
      <vt:lpstr>How to Apply for CHAMPVA</vt:lpstr>
      <vt:lpstr>PowerPoint Presentation</vt:lpstr>
      <vt:lpstr>What is the Foreign Medical Program</vt:lpstr>
      <vt:lpstr>How to Apply for FMP</vt:lpstr>
      <vt:lpstr>WHO TO CONTACT FOR HELP</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Garrison</dc:creator>
  <cp:lastModifiedBy>Katherine Cassell</cp:lastModifiedBy>
  <cp:revision>7</cp:revision>
  <dcterms:created xsi:type="dcterms:W3CDTF">2024-04-09T13:07:41Z</dcterms:created>
  <dcterms:modified xsi:type="dcterms:W3CDTF">2024-10-15T17:30:10Z</dcterms:modified>
</cp:coreProperties>
</file>