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4"/>
  </p:notesMasterIdLst>
  <p:handoutMasterIdLst>
    <p:handoutMasterId r:id="rId25"/>
  </p:handoutMasterIdLst>
  <p:sldIdLst>
    <p:sldId id="256" r:id="rId3"/>
    <p:sldId id="341" r:id="rId4"/>
    <p:sldId id="325" r:id="rId5"/>
    <p:sldId id="342" r:id="rId6"/>
    <p:sldId id="345" r:id="rId7"/>
    <p:sldId id="346" r:id="rId8"/>
    <p:sldId id="347" r:id="rId9"/>
    <p:sldId id="348" r:id="rId10"/>
    <p:sldId id="349" r:id="rId11"/>
    <p:sldId id="350" r:id="rId12"/>
    <p:sldId id="351" r:id="rId13"/>
    <p:sldId id="352" r:id="rId14"/>
    <p:sldId id="353" r:id="rId15"/>
    <p:sldId id="354" r:id="rId16"/>
    <p:sldId id="355" r:id="rId17"/>
    <p:sldId id="356" r:id="rId18"/>
    <p:sldId id="359" r:id="rId19"/>
    <p:sldId id="360" r:id="rId20"/>
    <p:sldId id="357" r:id="rId21"/>
    <p:sldId id="358" r:id="rId22"/>
    <p:sldId id="297"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53" autoAdjust="0"/>
    <p:restoredTop sz="94968" autoAdjust="0"/>
  </p:normalViewPr>
  <p:slideViewPr>
    <p:cSldViewPr snapToGrid="0">
      <p:cViewPr varScale="1">
        <p:scale>
          <a:sx n="119" d="100"/>
          <a:sy n="119" d="100"/>
        </p:scale>
        <p:origin x="1566" y="3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1A2FB583-948A-4C6D-91FB-696D80869EBB}" type="datetimeFigureOut">
              <a:rPr lang="en-US" smtClean="0"/>
              <a:t>10/14/2024</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D0E91EA-646A-4777-B582-8673741CF934}" type="slidenum">
              <a:rPr lang="en-US" smtClean="0"/>
              <a:t>‹#›</a:t>
            </a:fld>
            <a:endParaRPr lang="en-US"/>
          </a:p>
        </p:txBody>
      </p:sp>
    </p:spTree>
    <p:extLst>
      <p:ext uri="{BB962C8B-B14F-4D97-AF65-F5344CB8AC3E}">
        <p14:creationId xmlns:p14="http://schemas.microsoft.com/office/powerpoint/2010/main" val="39066894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CCB3563-B21F-4472-A953-CA98BFE318F2}" type="datetimeFigureOut">
              <a:rPr lang="en-US" smtClean="0"/>
              <a:t>10/14/2024</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Health</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Dental</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Vision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Long Term Disability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Group Term Life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401(k)</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Pension Plan (Employee hired before 9/1/2020)</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AFLAC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Voluntary Life Insurance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Employee Assistance Program</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Tuition Reimbursement</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Leave Share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Holidays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Vacation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Referral Bonus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Paid Parental Leave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Wellness Reimbursement</a:t>
            </a:r>
          </a:p>
          <a:p>
            <a:pPr marL="1033462" lvl="1"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3</a:t>
            </a:fld>
            <a:endParaRPr lang="en-US"/>
          </a:p>
        </p:txBody>
      </p:sp>
    </p:spTree>
    <p:extLst>
      <p:ext uri="{BB962C8B-B14F-4D97-AF65-F5344CB8AC3E}">
        <p14:creationId xmlns:p14="http://schemas.microsoft.com/office/powerpoint/2010/main" val="15796830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D570E-4662-212D-EADC-3D4EDCA381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3AF7DB-F04B-977B-EBD7-0EC1C1C821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CC0335-3FF0-F25F-BDAB-7499690E51B1}"/>
              </a:ext>
            </a:extLst>
          </p:cNvPr>
          <p:cNvSpPr>
            <a:spLocks noGrp="1"/>
          </p:cNvSpPr>
          <p:nvPr>
            <p:ph type="body" idx="1"/>
          </p:nvPr>
        </p:nvSpPr>
        <p:spPr/>
        <p:txBody>
          <a:bodyPr/>
          <a:lstStyle/>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Health</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Dental</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Vision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Long Term Disability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Group Term Life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401(k)</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Pension Plan (Employee hired before 9/1/2020)</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AFLAC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Voluntary Life Insurance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Employee Assistance Program</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Tuition Reimbursement</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Leave Share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Holidays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Vacation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Referral Bonus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Paid Parental Leave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Wellness Reimbursement</a:t>
            </a:r>
          </a:p>
          <a:p>
            <a:pPr marL="1033462" lvl="1"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B3A6E8F5-CCA2-B3A4-B1A5-1DC94A0657CF}"/>
              </a:ext>
            </a:extLst>
          </p:cNvPr>
          <p:cNvSpPr>
            <a:spLocks noGrp="1"/>
          </p:cNvSpPr>
          <p:nvPr>
            <p:ph type="sldNum" sz="quarter" idx="5"/>
          </p:nvPr>
        </p:nvSpPr>
        <p:spPr/>
        <p:txBody>
          <a:bodyPr/>
          <a:lstStyle/>
          <a:p>
            <a:fld id="{B8C36D78-C19F-4765-8B7F-2FE8BFF07D6C}" type="slidenum">
              <a:rPr lang="en-US" smtClean="0"/>
              <a:t>12</a:t>
            </a:fld>
            <a:endParaRPr lang="en-US"/>
          </a:p>
        </p:txBody>
      </p:sp>
    </p:spTree>
    <p:extLst>
      <p:ext uri="{BB962C8B-B14F-4D97-AF65-F5344CB8AC3E}">
        <p14:creationId xmlns:p14="http://schemas.microsoft.com/office/powerpoint/2010/main" val="22197842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2F8863-DB46-3A77-76BF-8A9154FAC0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C1A9ED-8F01-3F30-7F9A-8946B0A1C0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13948F-8C7D-1D07-98FC-356EE7DF967C}"/>
              </a:ext>
            </a:extLst>
          </p:cNvPr>
          <p:cNvSpPr>
            <a:spLocks noGrp="1"/>
          </p:cNvSpPr>
          <p:nvPr>
            <p:ph type="body" idx="1"/>
          </p:nvPr>
        </p:nvSpPr>
        <p:spPr/>
        <p:txBody>
          <a:bodyPr/>
          <a:lstStyle/>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Health</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Dental</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Vision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Long Term Disability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Group Term Life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401(k)</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Pension Plan (Employee hired before 9/1/2020)</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AFLAC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Voluntary Life Insurance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Employee Assistance Program</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Tuition Reimbursement</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Leave Share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Holidays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Vacation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Referral Bonus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Paid Parental Leave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Wellness Reimbursement</a:t>
            </a:r>
          </a:p>
          <a:p>
            <a:pPr marL="1033462" lvl="1"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11B1E51F-B82F-6421-9CEF-C64BB3979E8C}"/>
              </a:ext>
            </a:extLst>
          </p:cNvPr>
          <p:cNvSpPr>
            <a:spLocks noGrp="1"/>
          </p:cNvSpPr>
          <p:nvPr>
            <p:ph type="sldNum" sz="quarter" idx="5"/>
          </p:nvPr>
        </p:nvSpPr>
        <p:spPr/>
        <p:txBody>
          <a:bodyPr/>
          <a:lstStyle/>
          <a:p>
            <a:fld id="{B8C36D78-C19F-4765-8B7F-2FE8BFF07D6C}" type="slidenum">
              <a:rPr lang="en-US" smtClean="0"/>
              <a:t>13</a:t>
            </a:fld>
            <a:endParaRPr lang="en-US"/>
          </a:p>
        </p:txBody>
      </p:sp>
    </p:spTree>
    <p:extLst>
      <p:ext uri="{BB962C8B-B14F-4D97-AF65-F5344CB8AC3E}">
        <p14:creationId xmlns:p14="http://schemas.microsoft.com/office/powerpoint/2010/main" val="6557250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30ABEC-777C-E93C-7638-7168F2933A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64E84A-4A25-D83B-5C14-C06E2E09DE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FD7E7F-CA67-D860-84B3-D1F8FBD181D1}"/>
              </a:ext>
            </a:extLst>
          </p:cNvPr>
          <p:cNvSpPr>
            <a:spLocks noGrp="1"/>
          </p:cNvSpPr>
          <p:nvPr>
            <p:ph type="body" idx="1"/>
          </p:nvPr>
        </p:nvSpPr>
        <p:spPr/>
        <p:txBody>
          <a:bodyPr/>
          <a:lstStyle/>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Health</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Dental</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Vision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Long Term Disability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Group Term Life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401(k)</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Pension Plan (Employee hired before 9/1/2020)</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AFLAC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Voluntary Life Insurance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Employee Assistance Program</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Tuition Reimbursement</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Leave Share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Holidays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Vacation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Referral Bonus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Paid Parental Leave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Wellness Reimbursement</a:t>
            </a:r>
          </a:p>
          <a:p>
            <a:pPr marL="1033462" lvl="1"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9D6BF890-A1F2-D3CE-566C-05216967601B}"/>
              </a:ext>
            </a:extLst>
          </p:cNvPr>
          <p:cNvSpPr>
            <a:spLocks noGrp="1"/>
          </p:cNvSpPr>
          <p:nvPr>
            <p:ph type="sldNum" sz="quarter" idx="5"/>
          </p:nvPr>
        </p:nvSpPr>
        <p:spPr/>
        <p:txBody>
          <a:bodyPr/>
          <a:lstStyle/>
          <a:p>
            <a:fld id="{B8C36D78-C19F-4765-8B7F-2FE8BFF07D6C}" type="slidenum">
              <a:rPr lang="en-US" smtClean="0"/>
              <a:t>14</a:t>
            </a:fld>
            <a:endParaRPr lang="en-US"/>
          </a:p>
        </p:txBody>
      </p:sp>
    </p:spTree>
    <p:extLst>
      <p:ext uri="{BB962C8B-B14F-4D97-AF65-F5344CB8AC3E}">
        <p14:creationId xmlns:p14="http://schemas.microsoft.com/office/powerpoint/2010/main" val="23850294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A0FCA6-50A9-1D4D-11E5-F28ADD7D16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BC00AF-2BB2-B4CB-AB30-029A51E579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847F23-798D-902E-09AF-A096D528808B}"/>
              </a:ext>
            </a:extLst>
          </p:cNvPr>
          <p:cNvSpPr>
            <a:spLocks noGrp="1"/>
          </p:cNvSpPr>
          <p:nvPr>
            <p:ph type="body" idx="1"/>
          </p:nvPr>
        </p:nvSpPr>
        <p:spPr/>
        <p:txBody>
          <a:bodyPr/>
          <a:lstStyle/>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Health</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Dental</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Vision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Long Term Disability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Group Term Life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401(k)</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Pension Plan (Employee hired before 9/1/2020)</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AFLAC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Voluntary Life Insurance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Employee Assistance Program</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Tuition Reimbursement</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Leave Share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Holidays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Vacation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Referral Bonus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Paid Parental Leave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Wellness Reimbursement</a:t>
            </a:r>
          </a:p>
          <a:p>
            <a:pPr marL="1033462" lvl="1"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83EAE090-3641-37CD-DA64-993D2AE57520}"/>
              </a:ext>
            </a:extLst>
          </p:cNvPr>
          <p:cNvSpPr>
            <a:spLocks noGrp="1"/>
          </p:cNvSpPr>
          <p:nvPr>
            <p:ph type="sldNum" sz="quarter" idx="5"/>
          </p:nvPr>
        </p:nvSpPr>
        <p:spPr/>
        <p:txBody>
          <a:bodyPr/>
          <a:lstStyle/>
          <a:p>
            <a:fld id="{B8C36D78-C19F-4765-8B7F-2FE8BFF07D6C}" type="slidenum">
              <a:rPr lang="en-US" smtClean="0"/>
              <a:t>15</a:t>
            </a:fld>
            <a:endParaRPr lang="en-US"/>
          </a:p>
        </p:txBody>
      </p:sp>
    </p:spTree>
    <p:extLst>
      <p:ext uri="{BB962C8B-B14F-4D97-AF65-F5344CB8AC3E}">
        <p14:creationId xmlns:p14="http://schemas.microsoft.com/office/powerpoint/2010/main" val="4834923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9389A-A6C6-6CB9-03B8-03BA20BEB4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91DAD8-7FE8-0E29-E1B8-1A7C0417D1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ABB8B5-35D1-8CDF-B5A3-790C3417B975}"/>
              </a:ext>
            </a:extLst>
          </p:cNvPr>
          <p:cNvSpPr>
            <a:spLocks noGrp="1"/>
          </p:cNvSpPr>
          <p:nvPr>
            <p:ph type="body" idx="1"/>
          </p:nvPr>
        </p:nvSpPr>
        <p:spPr/>
        <p:txBody>
          <a:bodyPr/>
          <a:lstStyle/>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Health</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Dental</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Vision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Long Term Disability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Group Term Life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401(k)</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Pension Plan (Employee hired before 9/1/2020)</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AFLAC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Voluntary Life Insurance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Employee Assistance Program</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Tuition Reimbursement</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Leave Share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Holidays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Vacation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Referral Bonus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Paid Parental Leave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Wellness Reimbursement</a:t>
            </a:r>
          </a:p>
          <a:p>
            <a:pPr marL="1033462" lvl="1"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95BA5915-5FC2-9D49-57AD-4732E4D318B1}"/>
              </a:ext>
            </a:extLst>
          </p:cNvPr>
          <p:cNvSpPr>
            <a:spLocks noGrp="1"/>
          </p:cNvSpPr>
          <p:nvPr>
            <p:ph type="sldNum" sz="quarter" idx="5"/>
          </p:nvPr>
        </p:nvSpPr>
        <p:spPr/>
        <p:txBody>
          <a:bodyPr/>
          <a:lstStyle/>
          <a:p>
            <a:fld id="{B8C36D78-C19F-4765-8B7F-2FE8BFF07D6C}" type="slidenum">
              <a:rPr lang="en-US" smtClean="0"/>
              <a:t>16</a:t>
            </a:fld>
            <a:endParaRPr lang="en-US"/>
          </a:p>
        </p:txBody>
      </p:sp>
    </p:spTree>
    <p:extLst>
      <p:ext uri="{BB962C8B-B14F-4D97-AF65-F5344CB8AC3E}">
        <p14:creationId xmlns:p14="http://schemas.microsoft.com/office/powerpoint/2010/main" val="19509488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F6F74-EFBA-E87A-9085-E0F8B15C9E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06432F-3AC8-0824-6EDE-5E8349FCAA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3199F7-1BED-875C-70F3-644B7DFFF2B1}"/>
              </a:ext>
            </a:extLst>
          </p:cNvPr>
          <p:cNvSpPr>
            <a:spLocks noGrp="1"/>
          </p:cNvSpPr>
          <p:nvPr>
            <p:ph type="body" idx="1"/>
          </p:nvPr>
        </p:nvSpPr>
        <p:spPr/>
        <p:txBody>
          <a:bodyPr/>
          <a:lstStyle/>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Health</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Dental</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Vision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Long Term Disability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Group Term Life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401(k)</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Pension Plan (Employee hired before 9/1/2020)</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AFLAC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Voluntary Life Insurance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Employee Assistance Program</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Tuition Reimbursement</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Leave Share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Holidays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Vacation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Referral Bonus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Paid Parental Leave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Wellness Reimbursement</a:t>
            </a:r>
          </a:p>
          <a:p>
            <a:pPr marL="1033462" lvl="1"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43D1DC50-6441-8874-946D-EDF3B4CC427D}"/>
              </a:ext>
            </a:extLst>
          </p:cNvPr>
          <p:cNvSpPr>
            <a:spLocks noGrp="1"/>
          </p:cNvSpPr>
          <p:nvPr>
            <p:ph type="sldNum" sz="quarter" idx="5"/>
          </p:nvPr>
        </p:nvSpPr>
        <p:spPr/>
        <p:txBody>
          <a:bodyPr/>
          <a:lstStyle/>
          <a:p>
            <a:fld id="{B8C36D78-C19F-4765-8B7F-2FE8BFF07D6C}" type="slidenum">
              <a:rPr lang="en-US" smtClean="0"/>
              <a:t>17</a:t>
            </a:fld>
            <a:endParaRPr lang="en-US"/>
          </a:p>
        </p:txBody>
      </p:sp>
    </p:spTree>
    <p:extLst>
      <p:ext uri="{BB962C8B-B14F-4D97-AF65-F5344CB8AC3E}">
        <p14:creationId xmlns:p14="http://schemas.microsoft.com/office/powerpoint/2010/main" val="10536410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53517-7787-1522-3A8D-E414D2DCFD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AEF13C-8311-154E-CB74-E2988F236E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C8DEEA-D108-119A-9ECB-CEC89A0D9A8B}"/>
              </a:ext>
            </a:extLst>
          </p:cNvPr>
          <p:cNvSpPr>
            <a:spLocks noGrp="1"/>
          </p:cNvSpPr>
          <p:nvPr>
            <p:ph type="body" idx="1"/>
          </p:nvPr>
        </p:nvSpPr>
        <p:spPr/>
        <p:txBody>
          <a:bodyPr/>
          <a:lstStyle/>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Health</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Dental</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Vision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Long Term Disability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Group Term Life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401(k)</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Pension Plan (Employee hired before 9/1/2020)</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AFLAC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Voluntary Life Insurance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Employee Assistance Program</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Tuition Reimbursement</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Leave Share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Holidays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Vacation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Referral Bonus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Paid Parental Leave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Wellness Reimbursement</a:t>
            </a:r>
          </a:p>
          <a:p>
            <a:pPr marL="1033462" lvl="1"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5EC758F7-8B2F-D99A-B1CE-A46A24C11772}"/>
              </a:ext>
            </a:extLst>
          </p:cNvPr>
          <p:cNvSpPr>
            <a:spLocks noGrp="1"/>
          </p:cNvSpPr>
          <p:nvPr>
            <p:ph type="sldNum" sz="quarter" idx="5"/>
          </p:nvPr>
        </p:nvSpPr>
        <p:spPr/>
        <p:txBody>
          <a:bodyPr/>
          <a:lstStyle/>
          <a:p>
            <a:fld id="{B8C36D78-C19F-4765-8B7F-2FE8BFF07D6C}" type="slidenum">
              <a:rPr lang="en-US" smtClean="0"/>
              <a:t>18</a:t>
            </a:fld>
            <a:endParaRPr lang="en-US"/>
          </a:p>
        </p:txBody>
      </p:sp>
    </p:spTree>
    <p:extLst>
      <p:ext uri="{BB962C8B-B14F-4D97-AF65-F5344CB8AC3E}">
        <p14:creationId xmlns:p14="http://schemas.microsoft.com/office/powerpoint/2010/main" val="38432779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30341-960A-976C-6308-066A2E7606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8BB102-B888-45B8-D4E7-430C20F1A4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D93ACE-CE09-4268-33D4-073E1BD28745}"/>
              </a:ext>
            </a:extLst>
          </p:cNvPr>
          <p:cNvSpPr>
            <a:spLocks noGrp="1"/>
          </p:cNvSpPr>
          <p:nvPr>
            <p:ph type="body" idx="1"/>
          </p:nvPr>
        </p:nvSpPr>
        <p:spPr/>
        <p:txBody>
          <a:bodyPr/>
          <a:lstStyle/>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Health</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Dental</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Vision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Long Term Disability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Group Term Life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401(k)</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Pension Plan (Employee hired before 9/1/2020)</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AFLAC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Voluntary Life Insurance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Employee Assistance Program</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Tuition Reimbursement</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Leave Share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Holidays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Vacation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Referral Bonus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Paid Parental Leave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Wellness Reimbursement</a:t>
            </a:r>
          </a:p>
          <a:p>
            <a:pPr marL="1033462" lvl="1"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45775591-788E-7B83-D1D3-DCFF400826FD}"/>
              </a:ext>
            </a:extLst>
          </p:cNvPr>
          <p:cNvSpPr>
            <a:spLocks noGrp="1"/>
          </p:cNvSpPr>
          <p:nvPr>
            <p:ph type="sldNum" sz="quarter" idx="5"/>
          </p:nvPr>
        </p:nvSpPr>
        <p:spPr/>
        <p:txBody>
          <a:bodyPr/>
          <a:lstStyle/>
          <a:p>
            <a:fld id="{B8C36D78-C19F-4765-8B7F-2FE8BFF07D6C}" type="slidenum">
              <a:rPr lang="en-US" smtClean="0"/>
              <a:t>19</a:t>
            </a:fld>
            <a:endParaRPr lang="en-US"/>
          </a:p>
        </p:txBody>
      </p:sp>
    </p:spTree>
    <p:extLst>
      <p:ext uri="{BB962C8B-B14F-4D97-AF65-F5344CB8AC3E}">
        <p14:creationId xmlns:p14="http://schemas.microsoft.com/office/powerpoint/2010/main" val="21026480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8D1191-D123-CA5A-AC5B-339E660B63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331190-FADD-A074-B020-1E3D5FDB8C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49E260-416F-1F6C-6A0A-E7A0285BECE2}"/>
              </a:ext>
            </a:extLst>
          </p:cNvPr>
          <p:cNvSpPr>
            <a:spLocks noGrp="1"/>
          </p:cNvSpPr>
          <p:nvPr>
            <p:ph type="body" idx="1"/>
          </p:nvPr>
        </p:nvSpPr>
        <p:spPr/>
        <p:txBody>
          <a:bodyPr/>
          <a:lstStyle/>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Health</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Dental</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Vision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Long Term Disability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Group Term Life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401(k)</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Pension Plan (Employee hired before 9/1/2020)</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AFLAC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Voluntary Life Insurance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Employee Assistance Program</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Tuition Reimbursement</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Leave Share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Holidays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Vacation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Referral Bonus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Paid Parental Leave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Wellness Reimbursement</a:t>
            </a:r>
          </a:p>
          <a:p>
            <a:pPr marL="1033462" lvl="1"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1C9860DC-D254-B4DE-8FA8-79ADDDB5D517}"/>
              </a:ext>
            </a:extLst>
          </p:cNvPr>
          <p:cNvSpPr>
            <a:spLocks noGrp="1"/>
          </p:cNvSpPr>
          <p:nvPr>
            <p:ph type="sldNum" sz="quarter" idx="5"/>
          </p:nvPr>
        </p:nvSpPr>
        <p:spPr/>
        <p:txBody>
          <a:bodyPr/>
          <a:lstStyle/>
          <a:p>
            <a:fld id="{B8C36D78-C19F-4765-8B7F-2FE8BFF07D6C}" type="slidenum">
              <a:rPr lang="en-US" smtClean="0"/>
              <a:t>20</a:t>
            </a:fld>
            <a:endParaRPr lang="en-US"/>
          </a:p>
        </p:txBody>
      </p:sp>
    </p:spTree>
    <p:extLst>
      <p:ext uri="{BB962C8B-B14F-4D97-AF65-F5344CB8AC3E}">
        <p14:creationId xmlns:p14="http://schemas.microsoft.com/office/powerpoint/2010/main" val="1063163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5145F-0A13-3AA3-D6C0-751CEB9A53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71E44D-8107-4F2A-DE0B-291A5E5FB1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94B113-E9E0-1380-CC37-D7F6B6F048AC}"/>
              </a:ext>
            </a:extLst>
          </p:cNvPr>
          <p:cNvSpPr>
            <a:spLocks noGrp="1"/>
          </p:cNvSpPr>
          <p:nvPr>
            <p:ph type="body" idx="1"/>
          </p:nvPr>
        </p:nvSpPr>
        <p:spPr/>
        <p:txBody>
          <a:bodyPr/>
          <a:lstStyle/>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Health</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Dental</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Vision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Long Term Disability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Group Term Life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401(k)</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Pension Plan (Employee hired before 9/1/2020)</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AFLAC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Voluntary Life Insurance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Employee Assistance Program</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Tuition Reimbursement</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Leave Share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Holidays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Vacation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Referral Bonus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Paid Parental Leave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Wellness Reimbursement</a:t>
            </a:r>
          </a:p>
          <a:p>
            <a:pPr marL="1033462" lvl="1"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8F0033DB-9373-D455-48ED-A15192FE7460}"/>
              </a:ext>
            </a:extLst>
          </p:cNvPr>
          <p:cNvSpPr>
            <a:spLocks noGrp="1"/>
          </p:cNvSpPr>
          <p:nvPr>
            <p:ph type="sldNum" sz="quarter" idx="5"/>
          </p:nvPr>
        </p:nvSpPr>
        <p:spPr/>
        <p:txBody>
          <a:bodyPr/>
          <a:lstStyle/>
          <a:p>
            <a:fld id="{B8C36D78-C19F-4765-8B7F-2FE8BFF07D6C}" type="slidenum">
              <a:rPr lang="en-US" smtClean="0"/>
              <a:t>4</a:t>
            </a:fld>
            <a:endParaRPr lang="en-US"/>
          </a:p>
        </p:txBody>
      </p:sp>
    </p:spTree>
    <p:extLst>
      <p:ext uri="{BB962C8B-B14F-4D97-AF65-F5344CB8AC3E}">
        <p14:creationId xmlns:p14="http://schemas.microsoft.com/office/powerpoint/2010/main" val="15887431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0D40DE-2EB9-0C44-42D3-5FD90129DB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209B38-F9AE-E449-C4A5-6D67DF60A3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B4E98D-2CC3-D3DD-C74D-09FB606E5A02}"/>
              </a:ext>
            </a:extLst>
          </p:cNvPr>
          <p:cNvSpPr>
            <a:spLocks noGrp="1"/>
          </p:cNvSpPr>
          <p:nvPr>
            <p:ph type="body" idx="1"/>
          </p:nvPr>
        </p:nvSpPr>
        <p:spPr/>
        <p:txBody>
          <a:bodyPr/>
          <a:lstStyle/>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Health</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Dental</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Vision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Long Term Disability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Group Term Life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401(k)</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Pension Plan (Employee hired before 9/1/2020)</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AFLAC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Voluntary Life Insurance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Employee Assistance Program</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Tuition Reimbursement</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Leave Share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Holidays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Vacation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Referral Bonus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Paid Parental Leave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Wellness Reimbursement</a:t>
            </a:r>
          </a:p>
          <a:p>
            <a:pPr marL="1033462" lvl="1"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B24330FF-BC5F-A995-15B7-B4C1FA15D161}"/>
              </a:ext>
            </a:extLst>
          </p:cNvPr>
          <p:cNvSpPr>
            <a:spLocks noGrp="1"/>
          </p:cNvSpPr>
          <p:nvPr>
            <p:ph type="sldNum" sz="quarter" idx="5"/>
          </p:nvPr>
        </p:nvSpPr>
        <p:spPr/>
        <p:txBody>
          <a:bodyPr/>
          <a:lstStyle/>
          <a:p>
            <a:fld id="{B8C36D78-C19F-4765-8B7F-2FE8BFF07D6C}" type="slidenum">
              <a:rPr lang="en-US" smtClean="0"/>
              <a:t>5</a:t>
            </a:fld>
            <a:endParaRPr lang="en-US"/>
          </a:p>
        </p:txBody>
      </p:sp>
    </p:spTree>
    <p:extLst>
      <p:ext uri="{BB962C8B-B14F-4D97-AF65-F5344CB8AC3E}">
        <p14:creationId xmlns:p14="http://schemas.microsoft.com/office/powerpoint/2010/main" val="3279487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2955BF-6571-320B-FA54-2E28BD1338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C346DE-106C-E5DE-C607-C8CAA275FF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EE7122-5823-AFFC-2802-9B3A033E0DB3}"/>
              </a:ext>
            </a:extLst>
          </p:cNvPr>
          <p:cNvSpPr>
            <a:spLocks noGrp="1"/>
          </p:cNvSpPr>
          <p:nvPr>
            <p:ph type="body" idx="1"/>
          </p:nvPr>
        </p:nvSpPr>
        <p:spPr/>
        <p:txBody>
          <a:bodyPr/>
          <a:lstStyle/>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Health</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Dental</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Vision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Long Term Disability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Group Term Life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401(k)</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Pension Plan (Employee hired before 9/1/2020)</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AFLAC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Voluntary Life Insurance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Employee Assistance Program</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Tuition Reimbursement</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Leave Share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Holidays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Vacation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Referral Bonus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Paid Parental Leave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Wellness Reimbursement</a:t>
            </a:r>
          </a:p>
          <a:p>
            <a:pPr marL="1033462" lvl="1"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6846E3BF-D17C-8D9F-7C6B-E2BFC8B7AD56}"/>
              </a:ext>
            </a:extLst>
          </p:cNvPr>
          <p:cNvSpPr>
            <a:spLocks noGrp="1"/>
          </p:cNvSpPr>
          <p:nvPr>
            <p:ph type="sldNum" sz="quarter" idx="5"/>
          </p:nvPr>
        </p:nvSpPr>
        <p:spPr/>
        <p:txBody>
          <a:bodyPr/>
          <a:lstStyle/>
          <a:p>
            <a:fld id="{B8C36D78-C19F-4765-8B7F-2FE8BFF07D6C}" type="slidenum">
              <a:rPr lang="en-US" smtClean="0"/>
              <a:t>6</a:t>
            </a:fld>
            <a:endParaRPr lang="en-US"/>
          </a:p>
        </p:txBody>
      </p:sp>
    </p:spTree>
    <p:extLst>
      <p:ext uri="{BB962C8B-B14F-4D97-AF65-F5344CB8AC3E}">
        <p14:creationId xmlns:p14="http://schemas.microsoft.com/office/powerpoint/2010/main" val="678924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A752DB-BA44-605C-D2F5-29EB0BFD3F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C3F07D-05A5-765D-B9A7-D104A9BE41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A5D79B-4C5C-4055-3CEE-289C5879E5F0}"/>
              </a:ext>
            </a:extLst>
          </p:cNvPr>
          <p:cNvSpPr>
            <a:spLocks noGrp="1"/>
          </p:cNvSpPr>
          <p:nvPr>
            <p:ph type="body" idx="1"/>
          </p:nvPr>
        </p:nvSpPr>
        <p:spPr/>
        <p:txBody>
          <a:bodyPr/>
          <a:lstStyle/>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Health</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Dental</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Vision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Long Term Disability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Group Term Life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401(k)</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Pension Plan (Employee hired before 9/1/2020)</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AFLAC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Voluntary Life Insurance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Employee Assistance Program</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Tuition Reimbursement</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Leave Share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Holidays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Vacation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Referral Bonus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Paid Parental Leave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Wellness Reimbursement</a:t>
            </a:r>
          </a:p>
          <a:p>
            <a:pPr marL="1033462" lvl="1"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269B712F-DD7D-5132-1663-EAF715A339B4}"/>
              </a:ext>
            </a:extLst>
          </p:cNvPr>
          <p:cNvSpPr>
            <a:spLocks noGrp="1"/>
          </p:cNvSpPr>
          <p:nvPr>
            <p:ph type="sldNum" sz="quarter" idx="5"/>
          </p:nvPr>
        </p:nvSpPr>
        <p:spPr/>
        <p:txBody>
          <a:bodyPr/>
          <a:lstStyle/>
          <a:p>
            <a:fld id="{B8C36D78-C19F-4765-8B7F-2FE8BFF07D6C}" type="slidenum">
              <a:rPr lang="en-US" smtClean="0"/>
              <a:t>7</a:t>
            </a:fld>
            <a:endParaRPr lang="en-US"/>
          </a:p>
        </p:txBody>
      </p:sp>
    </p:spTree>
    <p:extLst>
      <p:ext uri="{BB962C8B-B14F-4D97-AF65-F5344CB8AC3E}">
        <p14:creationId xmlns:p14="http://schemas.microsoft.com/office/powerpoint/2010/main" val="3712004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24887F-C632-B7E6-113C-E396745ED2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8C473D-4EE4-AEDF-196F-27D6D5A736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EDCA4C-2011-B341-C352-447C92FC1158}"/>
              </a:ext>
            </a:extLst>
          </p:cNvPr>
          <p:cNvSpPr>
            <a:spLocks noGrp="1"/>
          </p:cNvSpPr>
          <p:nvPr>
            <p:ph type="body" idx="1"/>
          </p:nvPr>
        </p:nvSpPr>
        <p:spPr/>
        <p:txBody>
          <a:bodyPr/>
          <a:lstStyle/>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Health</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Dental</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Vision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Long Term Disability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Group Term Life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401(k)</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Pension Plan (Employee hired before 9/1/2020)</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AFLAC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Voluntary Life Insurance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Employee Assistance Program</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Tuition Reimbursement</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Leave Share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Holidays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Vacation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Referral Bonus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Paid Parental Leave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Wellness Reimbursement</a:t>
            </a:r>
          </a:p>
          <a:p>
            <a:pPr marL="1033462" lvl="1"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29641ABF-1E77-1C2B-F073-E27042617D2B}"/>
              </a:ext>
            </a:extLst>
          </p:cNvPr>
          <p:cNvSpPr>
            <a:spLocks noGrp="1"/>
          </p:cNvSpPr>
          <p:nvPr>
            <p:ph type="sldNum" sz="quarter" idx="5"/>
          </p:nvPr>
        </p:nvSpPr>
        <p:spPr/>
        <p:txBody>
          <a:bodyPr/>
          <a:lstStyle/>
          <a:p>
            <a:fld id="{B8C36D78-C19F-4765-8B7F-2FE8BFF07D6C}" type="slidenum">
              <a:rPr lang="en-US" smtClean="0"/>
              <a:t>8</a:t>
            </a:fld>
            <a:endParaRPr lang="en-US"/>
          </a:p>
        </p:txBody>
      </p:sp>
    </p:spTree>
    <p:extLst>
      <p:ext uri="{BB962C8B-B14F-4D97-AF65-F5344CB8AC3E}">
        <p14:creationId xmlns:p14="http://schemas.microsoft.com/office/powerpoint/2010/main" val="7177255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48FB88-4992-A265-19EA-7E2DA175AF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1107D2-8290-24F2-F896-DF01493DB4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995A10-221D-8628-4013-92FC3F7615AC}"/>
              </a:ext>
            </a:extLst>
          </p:cNvPr>
          <p:cNvSpPr>
            <a:spLocks noGrp="1"/>
          </p:cNvSpPr>
          <p:nvPr>
            <p:ph type="body" idx="1"/>
          </p:nvPr>
        </p:nvSpPr>
        <p:spPr/>
        <p:txBody>
          <a:bodyPr/>
          <a:lstStyle/>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Health</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Dental</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Vision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Long Term Disability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Group Term Life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401(k)</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Pension Plan (Employee hired before 9/1/2020)</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AFLAC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Voluntary Life Insurance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Employee Assistance Program</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Tuition Reimbursement</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Leave Share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Holidays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Vacation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Referral Bonus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Paid Parental Leave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Wellness Reimbursement</a:t>
            </a:r>
          </a:p>
          <a:p>
            <a:pPr marL="1033462" lvl="1"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555816F9-FB45-D641-E59C-E69FEC285771}"/>
              </a:ext>
            </a:extLst>
          </p:cNvPr>
          <p:cNvSpPr>
            <a:spLocks noGrp="1"/>
          </p:cNvSpPr>
          <p:nvPr>
            <p:ph type="sldNum" sz="quarter" idx="5"/>
          </p:nvPr>
        </p:nvSpPr>
        <p:spPr/>
        <p:txBody>
          <a:bodyPr/>
          <a:lstStyle/>
          <a:p>
            <a:fld id="{B8C36D78-C19F-4765-8B7F-2FE8BFF07D6C}" type="slidenum">
              <a:rPr lang="en-US" smtClean="0"/>
              <a:t>9</a:t>
            </a:fld>
            <a:endParaRPr lang="en-US"/>
          </a:p>
        </p:txBody>
      </p:sp>
    </p:spTree>
    <p:extLst>
      <p:ext uri="{BB962C8B-B14F-4D97-AF65-F5344CB8AC3E}">
        <p14:creationId xmlns:p14="http://schemas.microsoft.com/office/powerpoint/2010/main" val="24672968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415D60-E684-786B-6BA9-9E58987A56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61B4D3-A2A8-31F7-C2DF-5ACA26550A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FC4ED6-1199-545C-5C08-04A111965A61}"/>
              </a:ext>
            </a:extLst>
          </p:cNvPr>
          <p:cNvSpPr>
            <a:spLocks noGrp="1"/>
          </p:cNvSpPr>
          <p:nvPr>
            <p:ph type="body" idx="1"/>
          </p:nvPr>
        </p:nvSpPr>
        <p:spPr/>
        <p:txBody>
          <a:bodyPr/>
          <a:lstStyle/>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Health</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Dental</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Vision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Long Term Disability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Group Term Life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401(k)</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Pension Plan (Employee hired before 9/1/2020)</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AFLAC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Voluntary Life Insurance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Employee Assistance Program</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Tuition Reimbursement</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Leave Share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Holidays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Vacation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Referral Bonus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Paid Parental Leave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Wellness Reimbursement</a:t>
            </a:r>
          </a:p>
          <a:p>
            <a:pPr marL="1033462" lvl="1"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F9BCB2B6-72FE-6C19-5317-F43E5FAD293D}"/>
              </a:ext>
            </a:extLst>
          </p:cNvPr>
          <p:cNvSpPr>
            <a:spLocks noGrp="1"/>
          </p:cNvSpPr>
          <p:nvPr>
            <p:ph type="sldNum" sz="quarter" idx="5"/>
          </p:nvPr>
        </p:nvSpPr>
        <p:spPr/>
        <p:txBody>
          <a:bodyPr/>
          <a:lstStyle/>
          <a:p>
            <a:fld id="{B8C36D78-C19F-4765-8B7F-2FE8BFF07D6C}" type="slidenum">
              <a:rPr lang="en-US" smtClean="0"/>
              <a:t>10</a:t>
            </a:fld>
            <a:endParaRPr lang="en-US"/>
          </a:p>
        </p:txBody>
      </p:sp>
    </p:spTree>
    <p:extLst>
      <p:ext uri="{BB962C8B-B14F-4D97-AF65-F5344CB8AC3E}">
        <p14:creationId xmlns:p14="http://schemas.microsoft.com/office/powerpoint/2010/main" val="26616044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C2C397-E714-4B04-ADD2-F5C9C5D091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8DC7E2-E8E8-0357-09BC-AF3459E849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6F8521-69D3-7BE3-1C00-A368F3DB31DA}"/>
              </a:ext>
            </a:extLst>
          </p:cNvPr>
          <p:cNvSpPr>
            <a:spLocks noGrp="1"/>
          </p:cNvSpPr>
          <p:nvPr>
            <p:ph type="body" idx="1"/>
          </p:nvPr>
        </p:nvSpPr>
        <p:spPr/>
        <p:txBody>
          <a:bodyPr/>
          <a:lstStyle/>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Health</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Dental</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Vision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Long Term Disability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Group Term Life (Paid by VFW)</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401(k)</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Pension Plan (Employee hired before 9/1/2020)</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AFLAC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Voluntary Life Insurance (Employee paid)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Employee Assistance Program</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Tuition Reimbursement</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Leave Share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Holidays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Vacation</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Referral Bonus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Paid Parental Leave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Wellness Reimbursement</a:t>
            </a:r>
          </a:p>
          <a:p>
            <a:pPr marL="1033462" lvl="1"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1063BA00-A7F2-7FB9-290D-C122790626EC}"/>
              </a:ext>
            </a:extLst>
          </p:cNvPr>
          <p:cNvSpPr>
            <a:spLocks noGrp="1"/>
          </p:cNvSpPr>
          <p:nvPr>
            <p:ph type="sldNum" sz="quarter" idx="5"/>
          </p:nvPr>
        </p:nvSpPr>
        <p:spPr/>
        <p:txBody>
          <a:bodyPr/>
          <a:lstStyle/>
          <a:p>
            <a:fld id="{B8C36D78-C19F-4765-8B7F-2FE8BFF07D6C}" type="slidenum">
              <a:rPr lang="en-US" smtClean="0"/>
              <a:t>11</a:t>
            </a:fld>
            <a:endParaRPr lang="en-US"/>
          </a:p>
        </p:txBody>
      </p:sp>
    </p:spTree>
    <p:extLst>
      <p:ext uri="{BB962C8B-B14F-4D97-AF65-F5344CB8AC3E}">
        <p14:creationId xmlns:p14="http://schemas.microsoft.com/office/powerpoint/2010/main" val="3676043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79550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93236"/>
            <a:ext cx="78867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58072"/>
            <a:ext cx="386715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458073"/>
            <a:ext cx="386715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609600" y="1524000"/>
            <a:ext cx="790574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645459" y="1515035"/>
            <a:ext cx="7869891"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45242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4.xml"/><Relationship Id="rId7"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0"/>
            <a:ext cx="9144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rotWithShape="1">
          <a:blip r:embed="rId3">
            <a:extLst>
              <a:ext uri="{28A0092B-C50C-407E-A947-70E740481C1C}">
                <a14:useLocalDpi xmlns:a14="http://schemas.microsoft.com/office/drawing/2010/main" val="0"/>
              </a:ext>
            </a:extLst>
          </a:blip>
          <a:srcRect l="28941"/>
          <a:stretch/>
        </p:blipFill>
        <p:spPr>
          <a:xfrm>
            <a:off x="1" y="0"/>
            <a:ext cx="3859110" cy="6858000"/>
          </a:xfrm>
          <a:prstGeom prst="rect">
            <a:avLst/>
          </a:prstGeom>
        </p:spPr>
      </p:pic>
      <p:pic>
        <p:nvPicPr>
          <p:cNvPr id="2" name="Picture 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854401" y="623548"/>
            <a:ext cx="3494500" cy="1221785"/>
          </a:xfrm>
          <a:prstGeom prst="rect">
            <a:avLst/>
          </a:prstGeom>
        </p:spPr>
      </p:pic>
    </p:spTree>
    <p:extLst>
      <p:ext uri="{BB962C8B-B14F-4D97-AF65-F5344CB8AC3E}">
        <p14:creationId xmlns:p14="http://schemas.microsoft.com/office/powerpoint/2010/main" val="3038192845"/>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9144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9144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6797845" y="273873"/>
            <a:ext cx="1977485"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 id="214748368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https://trustmark.mysupportportal.com/" TargetMode="Externa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51071" y="2478327"/>
            <a:ext cx="5150561" cy="707886"/>
          </a:xfrm>
          <a:prstGeom prst="rect">
            <a:avLst/>
          </a:prstGeom>
          <a:noFill/>
        </p:spPr>
        <p:txBody>
          <a:bodyPr wrap="square" rtlCol="0">
            <a:spAutoFit/>
          </a:bodyPr>
          <a:lstStyle/>
          <a:p>
            <a:pPr algn="ctr"/>
            <a:r>
              <a:rPr lang="en-US" sz="4000" b="1" dirty="0">
                <a:latin typeface="Times New Roman" panose="02020603050405020304" pitchFamily="18" charset="0"/>
                <a:cs typeface="Times New Roman" panose="02020603050405020304" pitchFamily="18" charset="0"/>
              </a:rPr>
              <a:t>BDD Virtual Training</a:t>
            </a:r>
          </a:p>
        </p:txBody>
      </p:sp>
      <p:sp>
        <p:nvSpPr>
          <p:cNvPr id="2" name="TextBox 1">
            <a:extLst>
              <a:ext uri="{FF2B5EF4-FFF2-40B4-BE49-F238E27FC236}">
                <a16:creationId xmlns:a16="http://schemas.microsoft.com/office/drawing/2014/main" id="{BF41EBA1-3217-7D8E-28A8-D4D20A5CFFF3}"/>
              </a:ext>
            </a:extLst>
          </p:cNvPr>
          <p:cNvSpPr txBox="1"/>
          <p:nvPr/>
        </p:nvSpPr>
        <p:spPr>
          <a:xfrm>
            <a:off x="4669654" y="6090082"/>
            <a:ext cx="3046027" cy="584775"/>
          </a:xfrm>
          <a:prstGeom prst="rect">
            <a:avLst/>
          </a:prstGeom>
          <a:noFill/>
        </p:spPr>
        <p:txBody>
          <a:bodyPr wrap="none" rtlCol="0">
            <a:spAutoFit/>
          </a:bodyPr>
          <a:lstStyle/>
          <a:p>
            <a:r>
              <a:rPr lang="en-US" sz="3200" dirty="0">
                <a:latin typeface="Times New Roman" panose="02020603050405020304" pitchFamily="18" charset="0"/>
                <a:cs typeface="Times New Roman" panose="02020603050405020304" pitchFamily="18" charset="0"/>
              </a:rPr>
              <a:t>October 16, 2024</a:t>
            </a: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2D6F43-DBF2-EE53-1261-E99F8E2627B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7425C54-6A54-AE13-CDEB-D9585F6DA258}"/>
              </a:ext>
            </a:extLst>
          </p:cNvPr>
          <p:cNvSpPr>
            <a:spLocks noGrp="1"/>
          </p:cNvSpPr>
          <p:nvPr>
            <p:ph type="sldNum" sz="quarter" idx="12"/>
          </p:nvPr>
        </p:nvSpPr>
        <p:spPr/>
        <p:txBody>
          <a:bodyPr/>
          <a:lstStyle/>
          <a:p>
            <a:fld id="{60B18D57-13A5-4968-950D-8FEF41FA4399}" type="slidenum">
              <a:rPr lang="en-US" smtClean="0"/>
              <a:t>10</a:t>
            </a:fld>
            <a:endParaRPr lang="en-US" dirty="0"/>
          </a:p>
        </p:txBody>
      </p:sp>
      <p:sp>
        <p:nvSpPr>
          <p:cNvPr id="3" name="Title 2">
            <a:extLst>
              <a:ext uri="{FF2B5EF4-FFF2-40B4-BE49-F238E27FC236}">
                <a16:creationId xmlns:a16="http://schemas.microsoft.com/office/drawing/2014/main" id="{C69E8EEF-5ADB-695F-AB73-A69BE8E1EB64}"/>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BENEFITS</a:t>
            </a:r>
          </a:p>
        </p:txBody>
      </p:sp>
      <p:sp>
        <p:nvSpPr>
          <p:cNvPr id="4" name="Rectangle 3">
            <a:extLst>
              <a:ext uri="{FF2B5EF4-FFF2-40B4-BE49-F238E27FC236}">
                <a16:creationId xmlns:a16="http://schemas.microsoft.com/office/drawing/2014/main" id="{72A4E9D4-5F5E-8169-0A1D-F75CAD86D372}"/>
              </a:ext>
            </a:extLst>
          </p:cNvPr>
          <p:cNvSpPr/>
          <p:nvPr/>
        </p:nvSpPr>
        <p:spPr>
          <a:xfrm>
            <a:off x="521368" y="1459832"/>
            <a:ext cx="8198562" cy="7417415"/>
          </a:xfrm>
          <a:prstGeom prst="rect">
            <a:avLst/>
          </a:prstGeom>
        </p:spPr>
        <p:txBody>
          <a:bodyPr wrap="square">
            <a:spAutoFit/>
          </a:bodyPr>
          <a:lstStyle/>
          <a:p>
            <a:pPr marL="119062" algn="ctr"/>
            <a:r>
              <a:rPr lang="en-US" sz="2800" dirty="0">
                <a:latin typeface="Times New Roman" panose="02020603050405020304" pitchFamily="18" charset="0"/>
                <a:cs typeface="Times New Roman" panose="02020603050405020304" pitchFamily="18" charset="0"/>
              </a:rPr>
              <a:t>Family Medical Leave</a:t>
            </a:r>
          </a:p>
          <a:p>
            <a:pPr marL="119062"/>
            <a:endParaRPr lang="en-US" sz="2800" dirty="0">
              <a:latin typeface="Times New Roman" panose="02020603050405020304" pitchFamily="18" charset="0"/>
              <a:cs typeface="Times New Roman" panose="02020603050405020304" pitchFamily="18" charset="0"/>
            </a:endParaRPr>
          </a:p>
          <a:p>
            <a:pPr marL="461962" indent="-3429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Grants up to 12 weeks of leave to eligible employees during any 12-month period</a:t>
            </a:r>
          </a:p>
          <a:p>
            <a:pPr marL="119062"/>
            <a:endParaRPr lang="en-US" sz="2400" dirty="0">
              <a:latin typeface="Times New Roman" panose="02020603050405020304" pitchFamily="18" charset="0"/>
              <a:cs typeface="Times New Roman" panose="02020603050405020304" pitchFamily="18" charset="0"/>
            </a:endParaRPr>
          </a:p>
          <a:p>
            <a:pPr marL="461962" indent="-3429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Grants up to 16 weeks of leave during any 24-month period for eligible employees working in Washington D.C.</a:t>
            </a:r>
          </a:p>
          <a:p>
            <a:pPr marL="119062"/>
            <a:endParaRPr lang="en-US" sz="2400" dirty="0">
              <a:latin typeface="Times New Roman" panose="02020603050405020304" pitchFamily="18" charset="0"/>
              <a:cs typeface="Times New Roman" panose="02020603050405020304" pitchFamily="18" charset="0"/>
            </a:endParaRPr>
          </a:p>
          <a:p>
            <a:pPr marL="461962" indent="-3429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Grants up to 26 weeks of leave in any 12-month period in compliance with The Support for Injured Service Members Act</a:t>
            </a:r>
          </a:p>
          <a:p>
            <a:pPr marL="119062"/>
            <a:endParaRPr lang="en-US" sz="2400" dirty="0">
              <a:latin typeface="Times New Roman" panose="02020603050405020304" pitchFamily="18" charset="0"/>
              <a:cs typeface="Times New Roman" panose="02020603050405020304" pitchFamily="18" charset="0"/>
            </a:endParaRPr>
          </a:p>
          <a:p>
            <a:pPr marL="119062"/>
            <a:endParaRPr lang="en-US" sz="24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000" dirty="0">
              <a:latin typeface="Times New Roman" panose="02020603050405020304" pitchFamily="18" charset="0"/>
              <a:cs typeface="Times New Roman" panose="02020603050405020304" pitchFamily="18" charset="0"/>
            </a:endParaRPr>
          </a:p>
          <a:p>
            <a:pPr marL="1033462" lvl="1"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457200" indent="-338138">
              <a:buClr>
                <a:srgbClr val="C00000"/>
              </a:buClr>
              <a:buFont typeface="Wingdings" pitchFamily="2" charset="2"/>
              <a:buChar char="Ø"/>
            </a:pPr>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119062"/>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75188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827A6E-4546-7167-EA31-6A7C0CEFD5C8}"/>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E1B43BD-2505-0BB6-24E5-2CB0E81097ED}"/>
              </a:ext>
            </a:extLst>
          </p:cNvPr>
          <p:cNvSpPr>
            <a:spLocks noGrp="1"/>
          </p:cNvSpPr>
          <p:nvPr>
            <p:ph type="sldNum" sz="quarter" idx="12"/>
          </p:nvPr>
        </p:nvSpPr>
        <p:spPr/>
        <p:txBody>
          <a:bodyPr/>
          <a:lstStyle/>
          <a:p>
            <a:fld id="{60B18D57-13A5-4968-950D-8FEF41FA4399}" type="slidenum">
              <a:rPr lang="en-US" smtClean="0"/>
              <a:t>11</a:t>
            </a:fld>
            <a:endParaRPr lang="en-US" dirty="0"/>
          </a:p>
        </p:txBody>
      </p:sp>
      <p:sp>
        <p:nvSpPr>
          <p:cNvPr id="3" name="Title 2">
            <a:extLst>
              <a:ext uri="{FF2B5EF4-FFF2-40B4-BE49-F238E27FC236}">
                <a16:creationId xmlns:a16="http://schemas.microsoft.com/office/drawing/2014/main" id="{263E1E8C-205B-97B0-0185-6B74252F0F61}"/>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BENEFITS</a:t>
            </a:r>
          </a:p>
        </p:txBody>
      </p:sp>
      <p:sp>
        <p:nvSpPr>
          <p:cNvPr id="4" name="Rectangle 3">
            <a:extLst>
              <a:ext uri="{FF2B5EF4-FFF2-40B4-BE49-F238E27FC236}">
                <a16:creationId xmlns:a16="http://schemas.microsoft.com/office/drawing/2014/main" id="{1F7541C3-458A-16C8-317C-A8BDAD9389BC}"/>
              </a:ext>
            </a:extLst>
          </p:cNvPr>
          <p:cNvSpPr/>
          <p:nvPr/>
        </p:nvSpPr>
        <p:spPr>
          <a:xfrm>
            <a:off x="521368" y="1459832"/>
            <a:ext cx="8198562" cy="7786747"/>
          </a:xfrm>
          <a:prstGeom prst="rect">
            <a:avLst/>
          </a:prstGeom>
        </p:spPr>
        <p:txBody>
          <a:bodyPr wrap="square">
            <a:spAutoFit/>
          </a:bodyPr>
          <a:lstStyle/>
          <a:p>
            <a:pPr marL="119062" algn="ctr"/>
            <a:r>
              <a:rPr lang="en-US" sz="2800" dirty="0">
                <a:latin typeface="Times New Roman" panose="02020603050405020304" pitchFamily="18" charset="0"/>
                <a:cs typeface="Times New Roman" panose="02020603050405020304" pitchFamily="18" charset="0"/>
              </a:rPr>
              <a:t>Family Medical Leave</a:t>
            </a:r>
          </a:p>
          <a:p>
            <a:pPr marL="119062"/>
            <a:endParaRPr lang="en-US" sz="2800" dirty="0">
              <a:latin typeface="Times New Roman" panose="02020603050405020304" pitchFamily="18" charset="0"/>
              <a:cs typeface="Times New Roman" panose="02020603050405020304" pitchFamily="18" charset="0"/>
            </a:endParaRPr>
          </a:p>
          <a:p>
            <a:pPr marL="119062"/>
            <a:r>
              <a:rPr lang="en-US" sz="2400" u="sng" dirty="0">
                <a:latin typeface="Times New Roman" panose="02020603050405020304" pitchFamily="18" charset="0"/>
                <a:cs typeface="Times New Roman" panose="02020603050405020304" pitchFamily="18" charset="0"/>
              </a:rPr>
              <a:t>Eligibility</a:t>
            </a:r>
            <a:r>
              <a:rPr lang="en-US" sz="2400" dirty="0">
                <a:latin typeface="Times New Roman" panose="02020603050405020304" pitchFamily="18" charset="0"/>
                <a:cs typeface="Times New Roman" panose="02020603050405020304" pitchFamily="18" charset="0"/>
              </a:rPr>
              <a:t>:</a:t>
            </a:r>
          </a:p>
          <a:p>
            <a:pPr marL="919162" lvl="1" indent="-3429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Must have worked for the VFW for at least 12 months or 52 weeks (does not need to be consecutive)</a:t>
            </a:r>
          </a:p>
          <a:p>
            <a:pPr marL="919162" lvl="1" indent="-3429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Must have worked at least 1,250 hours (or 1,000 hours for Washington D.C. employees) during the 12-month period immediately before the date when leave is requested to commence</a:t>
            </a:r>
          </a:p>
          <a:p>
            <a:pPr marL="919162" lvl="1" indent="-3429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Employee must work in an office or work site (including remote work) where 50 or more employees (20 or more employees in Washington D.C.) are employed by the VFW within 75 miles of that office or worksite</a:t>
            </a:r>
          </a:p>
          <a:p>
            <a:pPr marL="119062"/>
            <a:endParaRPr lang="en-US" sz="24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000" dirty="0">
              <a:latin typeface="Times New Roman" panose="02020603050405020304" pitchFamily="18" charset="0"/>
              <a:cs typeface="Times New Roman" panose="02020603050405020304" pitchFamily="18" charset="0"/>
            </a:endParaRPr>
          </a:p>
          <a:p>
            <a:pPr marL="1033462" lvl="1"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457200" indent="-338138">
              <a:buClr>
                <a:srgbClr val="C00000"/>
              </a:buClr>
              <a:buFont typeface="Wingdings" pitchFamily="2" charset="2"/>
              <a:buChar char="Ø"/>
            </a:pPr>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119062"/>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9160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F45EF2-5ECC-3031-C4A6-91844AB92832}"/>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07C9239-15C1-0BFB-D9D3-F4104783D6A7}"/>
              </a:ext>
            </a:extLst>
          </p:cNvPr>
          <p:cNvSpPr>
            <a:spLocks noGrp="1"/>
          </p:cNvSpPr>
          <p:nvPr>
            <p:ph type="sldNum" sz="quarter" idx="12"/>
          </p:nvPr>
        </p:nvSpPr>
        <p:spPr/>
        <p:txBody>
          <a:bodyPr/>
          <a:lstStyle/>
          <a:p>
            <a:fld id="{60B18D57-13A5-4968-950D-8FEF41FA4399}" type="slidenum">
              <a:rPr lang="en-US" smtClean="0"/>
              <a:t>12</a:t>
            </a:fld>
            <a:endParaRPr lang="en-US" dirty="0"/>
          </a:p>
        </p:txBody>
      </p:sp>
      <p:sp>
        <p:nvSpPr>
          <p:cNvPr id="3" name="Title 2">
            <a:extLst>
              <a:ext uri="{FF2B5EF4-FFF2-40B4-BE49-F238E27FC236}">
                <a16:creationId xmlns:a16="http://schemas.microsoft.com/office/drawing/2014/main" id="{FACEC0C6-4BD4-FA58-BD1A-3056201EA2C0}"/>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BENEFITS</a:t>
            </a:r>
          </a:p>
        </p:txBody>
      </p:sp>
      <p:sp>
        <p:nvSpPr>
          <p:cNvPr id="4" name="Rectangle 3">
            <a:extLst>
              <a:ext uri="{FF2B5EF4-FFF2-40B4-BE49-F238E27FC236}">
                <a16:creationId xmlns:a16="http://schemas.microsoft.com/office/drawing/2014/main" id="{85AD846D-6643-18C2-CF13-2A92432A984C}"/>
              </a:ext>
            </a:extLst>
          </p:cNvPr>
          <p:cNvSpPr/>
          <p:nvPr/>
        </p:nvSpPr>
        <p:spPr>
          <a:xfrm>
            <a:off x="521368" y="1459832"/>
            <a:ext cx="8198562" cy="7755969"/>
          </a:xfrm>
          <a:prstGeom prst="rect">
            <a:avLst/>
          </a:prstGeom>
        </p:spPr>
        <p:txBody>
          <a:bodyPr wrap="square">
            <a:spAutoFit/>
          </a:bodyPr>
          <a:lstStyle/>
          <a:p>
            <a:pPr marL="119062" algn="ctr"/>
            <a:r>
              <a:rPr lang="en-US" sz="2800" dirty="0">
                <a:latin typeface="Times New Roman" panose="02020603050405020304" pitchFamily="18" charset="0"/>
                <a:cs typeface="Times New Roman" panose="02020603050405020304" pitchFamily="18" charset="0"/>
              </a:rPr>
              <a:t>Family Medical Leave</a:t>
            </a:r>
          </a:p>
          <a:p>
            <a:pPr marL="119062"/>
            <a:endParaRPr lang="en-US" sz="2800" dirty="0">
              <a:latin typeface="Times New Roman" panose="02020603050405020304" pitchFamily="18" charset="0"/>
              <a:cs typeface="Times New Roman" panose="02020603050405020304" pitchFamily="18" charset="0"/>
            </a:endParaRPr>
          </a:p>
          <a:p>
            <a:pPr marL="119062"/>
            <a:r>
              <a:rPr lang="en-US" sz="2200" u="sng" dirty="0">
                <a:latin typeface="Times New Roman" panose="02020603050405020304" pitchFamily="18" charset="0"/>
                <a:cs typeface="Times New Roman" panose="02020603050405020304" pitchFamily="18" charset="0"/>
              </a:rPr>
              <a:t>Types of Leave Covered</a:t>
            </a:r>
            <a:r>
              <a:rPr lang="en-US" sz="2200" dirty="0">
                <a:latin typeface="Times New Roman" panose="02020603050405020304" pitchFamily="18" charset="0"/>
                <a:cs typeface="Times New Roman" panose="02020603050405020304" pitchFamily="18" charset="0"/>
              </a:rPr>
              <a:t>:</a:t>
            </a:r>
          </a:p>
          <a:p>
            <a:pPr marL="919162" lvl="1"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Birth and care of a newborn child of the employee</a:t>
            </a:r>
          </a:p>
          <a:p>
            <a:pPr marL="919162" lvl="1"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Adoption or foster care for a newly placed child (within the first 12 months)</a:t>
            </a:r>
          </a:p>
          <a:p>
            <a:pPr marL="919162" lvl="1"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Employee’s serious health condition</a:t>
            </a:r>
          </a:p>
          <a:p>
            <a:pPr marL="919162" lvl="1"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To care for a spouse, child, or parent with a serious health condition</a:t>
            </a:r>
          </a:p>
          <a:p>
            <a:pPr marL="919162" lvl="1"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To prepare for a covered family member’s active duty or call to active duty in the Armed Forces</a:t>
            </a:r>
          </a:p>
          <a:p>
            <a:pPr marL="919162" lvl="1"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To care for a spouse, son, daughter, parent, or next-of-kin if injured, ill, or recovering form an injury or illness incurred by a service member in the line of duty while on active military duty. </a:t>
            </a:r>
          </a:p>
          <a:p>
            <a:pPr marL="576262" indent="-457200">
              <a:buFont typeface="Wingdings" panose="05000000000000000000" pitchFamily="2" charset="2"/>
              <a:buChar char="Ø"/>
            </a:pPr>
            <a:endParaRPr lang="en-US" sz="2000" dirty="0">
              <a:latin typeface="Times New Roman" panose="02020603050405020304" pitchFamily="18" charset="0"/>
              <a:cs typeface="Times New Roman" panose="02020603050405020304" pitchFamily="18" charset="0"/>
            </a:endParaRPr>
          </a:p>
          <a:p>
            <a:pPr marL="1033462" lvl="1"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457200" indent="-338138">
              <a:buClr>
                <a:srgbClr val="C00000"/>
              </a:buClr>
              <a:buFont typeface="Wingdings" pitchFamily="2" charset="2"/>
              <a:buChar char="Ø"/>
            </a:pPr>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119062"/>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82475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54FC57-C590-870F-61AB-0581F703967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5982B0E-F9F0-35A5-90C2-D74316FFD316}"/>
              </a:ext>
            </a:extLst>
          </p:cNvPr>
          <p:cNvSpPr>
            <a:spLocks noGrp="1"/>
          </p:cNvSpPr>
          <p:nvPr>
            <p:ph type="sldNum" sz="quarter" idx="12"/>
          </p:nvPr>
        </p:nvSpPr>
        <p:spPr/>
        <p:txBody>
          <a:bodyPr/>
          <a:lstStyle/>
          <a:p>
            <a:fld id="{60B18D57-13A5-4968-950D-8FEF41FA4399}" type="slidenum">
              <a:rPr lang="en-US" smtClean="0"/>
              <a:t>13</a:t>
            </a:fld>
            <a:endParaRPr lang="en-US" dirty="0"/>
          </a:p>
        </p:txBody>
      </p:sp>
      <p:sp>
        <p:nvSpPr>
          <p:cNvPr id="3" name="Title 2">
            <a:extLst>
              <a:ext uri="{FF2B5EF4-FFF2-40B4-BE49-F238E27FC236}">
                <a16:creationId xmlns:a16="http://schemas.microsoft.com/office/drawing/2014/main" id="{6742BCEF-CB54-4F61-EF19-DBEFAD137013}"/>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BENEFITS</a:t>
            </a:r>
          </a:p>
        </p:txBody>
      </p:sp>
      <p:sp>
        <p:nvSpPr>
          <p:cNvPr id="4" name="Rectangle 3">
            <a:extLst>
              <a:ext uri="{FF2B5EF4-FFF2-40B4-BE49-F238E27FC236}">
                <a16:creationId xmlns:a16="http://schemas.microsoft.com/office/drawing/2014/main" id="{4214A123-D4A1-9ED0-3D6A-B18FAD0297B7}"/>
              </a:ext>
            </a:extLst>
          </p:cNvPr>
          <p:cNvSpPr/>
          <p:nvPr/>
        </p:nvSpPr>
        <p:spPr>
          <a:xfrm>
            <a:off x="425116" y="1291389"/>
            <a:ext cx="8294814" cy="8771632"/>
          </a:xfrm>
          <a:prstGeom prst="rect">
            <a:avLst/>
          </a:prstGeom>
        </p:spPr>
        <p:txBody>
          <a:bodyPr wrap="square">
            <a:spAutoFit/>
          </a:bodyPr>
          <a:lstStyle/>
          <a:p>
            <a:pPr marL="119062" algn="ctr"/>
            <a:r>
              <a:rPr lang="en-US" sz="2800" dirty="0">
                <a:latin typeface="Times New Roman" panose="02020603050405020304" pitchFamily="18" charset="0"/>
                <a:cs typeface="Times New Roman" panose="02020603050405020304" pitchFamily="18" charset="0"/>
              </a:rPr>
              <a:t>Family Medical Leave</a:t>
            </a:r>
          </a:p>
          <a:p>
            <a:pPr marL="119062"/>
            <a:endParaRPr lang="en-US" sz="2800" dirty="0">
              <a:latin typeface="Times New Roman" panose="02020603050405020304" pitchFamily="18" charset="0"/>
              <a:cs typeface="Times New Roman" panose="02020603050405020304" pitchFamily="18" charset="0"/>
            </a:endParaRPr>
          </a:p>
          <a:p>
            <a:pPr marL="919162" lvl="1"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The 12-month period is based on a “rolling calendar year” from the time of the request for leave</a:t>
            </a:r>
          </a:p>
          <a:p>
            <a:pPr marL="919162" lvl="1"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While on approved leave, VFW will continue the employee’s benefits at the same level and under the same conditions as if the employee had continued to work</a:t>
            </a:r>
          </a:p>
          <a:p>
            <a:pPr marL="919162" lvl="1"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Applicable accrued leave benefits (vacation, unwell, etc.) must be used </a:t>
            </a:r>
          </a:p>
          <a:p>
            <a:pPr marL="919162" lvl="1"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Employees should notify their supervisor AND Human Resources once they become aware of a health condition or medical procedure that may require them to be off work for 3 or more days</a:t>
            </a:r>
          </a:p>
          <a:p>
            <a:pPr marL="919162" lvl="1"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Recertification is required for intermittent leave every 6 months</a:t>
            </a:r>
          </a:p>
          <a:p>
            <a:pPr marL="919162" lvl="1"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All approved FML leave is to be entered into Paycom on timecard</a:t>
            </a:r>
          </a:p>
          <a:p>
            <a:pPr marL="919162" lvl="1" indent="-342900">
              <a:buFont typeface="Wingdings" panose="05000000000000000000" pitchFamily="2" charset="2"/>
              <a:buChar char="Ø"/>
            </a:pPr>
            <a:endParaRPr lang="en-US" sz="2200" dirty="0">
              <a:latin typeface="Times New Roman" panose="02020603050405020304" pitchFamily="18" charset="0"/>
              <a:cs typeface="Times New Roman" panose="02020603050405020304" pitchFamily="18" charset="0"/>
            </a:endParaRPr>
          </a:p>
          <a:p>
            <a:pPr marL="919162" lvl="1" indent="-342900">
              <a:buFont typeface="Wingdings" panose="05000000000000000000" pitchFamily="2" charset="2"/>
              <a:buChar char="Ø"/>
            </a:pPr>
            <a:endParaRPr lang="en-US" sz="22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000" dirty="0">
              <a:latin typeface="Times New Roman" panose="02020603050405020304" pitchFamily="18" charset="0"/>
              <a:cs typeface="Times New Roman" panose="02020603050405020304" pitchFamily="18" charset="0"/>
            </a:endParaRPr>
          </a:p>
          <a:p>
            <a:pPr marL="1033462" lvl="1"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457200" indent="-338138">
              <a:buClr>
                <a:srgbClr val="C00000"/>
              </a:buClr>
              <a:buFont typeface="Wingdings" pitchFamily="2" charset="2"/>
              <a:buChar char="Ø"/>
            </a:pPr>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119062"/>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5506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44BDA-E77D-7C60-04BA-67ABB8D8B2FD}"/>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71C9C63-7342-28BF-496F-1776FECE76A5}"/>
              </a:ext>
            </a:extLst>
          </p:cNvPr>
          <p:cNvSpPr>
            <a:spLocks noGrp="1"/>
          </p:cNvSpPr>
          <p:nvPr>
            <p:ph type="sldNum" sz="quarter" idx="12"/>
          </p:nvPr>
        </p:nvSpPr>
        <p:spPr/>
        <p:txBody>
          <a:bodyPr/>
          <a:lstStyle/>
          <a:p>
            <a:fld id="{60B18D57-13A5-4968-950D-8FEF41FA4399}" type="slidenum">
              <a:rPr lang="en-US" smtClean="0"/>
              <a:t>14</a:t>
            </a:fld>
            <a:endParaRPr lang="en-US" dirty="0"/>
          </a:p>
        </p:txBody>
      </p:sp>
      <p:sp>
        <p:nvSpPr>
          <p:cNvPr id="3" name="Title 2">
            <a:extLst>
              <a:ext uri="{FF2B5EF4-FFF2-40B4-BE49-F238E27FC236}">
                <a16:creationId xmlns:a16="http://schemas.microsoft.com/office/drawing/2014/main" id="{EA4B0FFF-F736-5B82-4BE4-9014FEC4EE07}"/>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BENEFITS</a:t>
            </a:r>
          </a:p>
        </p:txBody>
      </p:sp>
      <p:sp>
        <p:nvSpPr>
          <p:cNvPr id="4" name="Rectangle 3">
            <a:extLst>
              <a:ext uri="{FF2B5EF4-FFF2-40B4-BE49-F238E27FC236}">
                <a16:creationId xmlns:a16="http://schemas.microsoft.com/office/drawing/2014/main" id="{2ADE8959-91A4-833F-9F77-102F7D1A564E}"/>
              </a:ext>
            </a:extLst>
          </p:cNvPr>
          <p:cNvSpPr/>
          <p:nvPr/>
        </p:nvSpPr>
        <p:spPr>
          <a:xfrm>
            <a:off x="521368" y="1459832"/>
            <a:ext cx="8198562" cy="7048083"/>
          </a:xfrm>
          <a:prstGeom prst="rect">
            <a:avLst/>
          </a:prstGeom>
        </p:spPr>
        <p:txBody>
          <a:bodyPr wrap="square">
            <a:spAutoFit/>
          </a:bodyPr>
          <a:lstStyle/>
          <a:p>
            <a:pPr marL="119062" algn="ctr"/>
            <a:r>
              <a:rPr lang="en-US" sz="2800" dirty="0">
                <a:latin typeface="Times New Roman" panose="02020603050405020304" pitchFamily="18" charset="0"/>
                <a:cs typeface="Times New Roman" panose="02020603050405020304" pitchFamily="18" charset="0"/>
              </a:rPr>
              <a:t>Leave Share Program</a:t>
            </a:r>
          </a:p>
          <a:p>
            <a:pPr marL="119062"/>
            <a:endParaRPr lang="en-US" sz="2800" dirty="0">
              <a:latin typeface="Times New Roman" panose="02020603050405020304" pitchFamily="18" charset="0"/>
              <a:cs typeface="Times New Roman" panose="02020603050405020304" pitchFamily="18" charset="0"/>
            </a:endParaRPr>
          </a:p>
          <a:p>
            <a:pPr marL="461962"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Employees experiencing a severe health emergency for themselves or an immediate family member resulting in a need for additional time off in excess of their available leave time can request time from the leave share program</a:t>
            </a:r>
          </a:p>
          <a:p>
            <a:pPr marL="461962"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Donating Unwell time to the Leave Share Program can be done in 8 hour increments up to 100 hours, but no more than 25 percent of the employees current balance in any 12-month period (must have a balance of 40 hours of unwell leave after donating)</a:t>
            </a:r>
          </a:p>
          <a:p>
            <a:pPr marL="461962"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Utilizing the Leave Share program can only occur once during an employee’s tenure, with a maximum of 160 hours</a:t>
            </a:r>
          </a:p>
          <a:p>
            <a:pPr marL="461962"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Leave forms available in Paycom under documents tab</a:t>
            </a:r>
          </a:p>
          <a:p>
            <a:pPr marL="576262" indent="-457200">
              <a:buFont typeface="Wingdings" panose="05000000000000000000" pitchFamily="2" charset="2"/>
              <a:buChar char="Ø"/>
            </a:pPr>
            <a:endParaRPr lang="en-US" sz="2000" dirty="0">
              <a:latin typeface="Times New Roman" panose="02020603050405020304" pitchFamily="18" charset="0"/>
              <a:cs typeface="Times New Roman" panose="02020603050405020304" pitchFamily="18" charset="0"/>
            </a:endParaRPr>
          </a:p>
          <a:p>
            <a:pPr marL="1033462" lvl="1"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457200" indent="-338138">
              <a:buClr>
                <a:srgbClr val="C00000"/>
              </a:buClr>
              <a:buFont typeface="Wingdings" pitchFamily="2" charset="2"/>
              <a:buChar char="Ø"/>
            </a:pPr>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119062"/>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5433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F9D653-015C-F77B-9E7A-74A1DE28B6C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5007A3E-E4B0-0415-590A-9B20619D87C7}"/>
              </a:ext>
            </a:extLst>
          </p:cNvPr>
          <p:cNvSpPr>
            <a:spLocks noGrp="1"/>
          </p:cNvSpPr>
          <p:nvPr>
            <p:ph type="sldNum" sz="quarter" idx="12"/>
          </p:nvPr>
        </p:nvSpPr>
        <p:spPr/>
        <p:txBody>
          <a:bodyPr/>
          <a:lstStyle/>
          <a:p>
            <a:fld id="{60B18D57-13A5-4968-950D-8FEF41FA4399}" type="slidenum">
              <a:rPr lang="en-US" smtClean="0"/>
              <a:t>15</a:t>
            </a:fld>
            <a:endParaRPr lang="en-US" dirty="0"/>
          </a:p>
        </p:txBody>
      </p:sp>
      <p:sp>
        <p:nvSpPr>
          <p:cNvPr id="3" name="Title 2">
            <a:extLst>
              <a:ext uri="{FF2B5EF4-FFF2-40B4-BE49-F238E27FC236}">
                <a16:creationId xmlns:a16="http://schemas.microsoft.com/office/drawing/2014/main" id="{4A59A1B8-72C2-0CCC-6E25-58DE5602F209}"/>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BENEFITS</a:t>
            </a:r>
          </a:p>
        </p:txBody>
      </p:sp>
      <p:sp>
        <p:nvSpPr>
          <p:cNvPr id="4" name="Rectangle 3">
            <a:extLst>
              <a:ext uri="{FF2B5EF4-FFF2-40B4-BE49-F238E27FC236}">
                <a16:creationId xmlns:a16="http://schemas.microsoft.com/office/drawing/2014/main" id="{B2696A2F-684A-1549-3CC4-6E44F0CBD017}"/>
              </a:ext>
            </a:extLst>
          </p:cNvPr>
          <p:cNvSpPr/>
          <p:nvPr/>
        </p:nvSpPr>
        <p:spPr>
          <a:xfrm>
            <a:off x="521368" y="1459832"/>
            <a:ext cx="8198562" cy="8371523"/>
          </a:xfrm>
          <a:prstGeom prst="rect">
            <a:avLst/>
          </a:prstGeom>
        </p:spPr>
        <p:txBody>
          <a:bodyPr wrap="square">
            <a:spAutoFit/>
          </a:bodyPr>
          <a:lstStyle/>
          <a:p>
            <a:pPr marL="119062" algn="ctr"/>
            <a:r>
              <a:rPr lang="en-US" sz="2800" dirty="0">
                <a:latin typeface="Times New Roman" panose="02020603050405020304" pitchFamily="18" charset="0"/>
                <a:cs typeface="Times New Roman" panose="02020603050405020304" pitchFamily="18" charset="0"/>
              </a:rPr>
              <a:t>Employee Assistance Program</a:t>
            </a:r>
          </a:p>
          <a:p>
            <a:pPr marL="119062"/>
            <a:endParaRPr lang="en-US" sz="2800" dirty="0">
              <a:latin typeface="Times New Roman" panose="02020603050405020304" pitchFamily="18" charset="0"/>
              <a:cs typeface="Times New Roman" panose="02020603050405020304" pitchFamily="18" charset="0"/>
            </a:endParaRPr>
          </a:p>
          <a:p>
            <a:pPr marL="576262" lvl="1"/>
            <a:r>
              <a:rPr lang="en-US" sz="2800" u="sng" dirty="0">
                <a:latin typeface="Times New Roman" panose="02020603050405020304" pitchFamily="18" charset="0"/>
                <a:cs typeface="Times New Roman" panose="02020603050405020304" pitchFamily="18" charset="0"/>
              </a:rPr>
              <a:t>Support Solutions</a:t>
            </a:r>
          </a:p>
          <a:p>
            <a:pPr marL="1376362" lvl="2" indent="-3429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24/7 in-the moment support</a:t>
            </a:r>
          </a:p>
          <a:p>
            <a:pPr marL="1376362" lvl="2" indent="-3429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Available to employee and family members</a:t>
            </a:r>
          </a:p>
          <a:p>
            <a:pPr marL="1376362" lvl="2" indent="-3429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Provides up to five (5) no-cost counseling sessions, in-person or via remote</a:t>
            </a:r>
          </a:p>
          <a:p>
            <a:pPr marL="1376362" lvl="2" indent="-3429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Strictly confidential</a:t>
            </a:r>
          </a:p>
          <a:p>
            <a:pPr marL="1376362" lvl="2" indent="-3429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EAP Support:  800-845-3240</a:t>
            </a:r>
          </a:p>
          <a:p>
            <a:pPr marL="1376362" lvl="2" indent="-342900">
              <a:buFont typeface="Wingdings" panose="05000000000000000000" pitchFamily="2" charset="2"/>
              <a:buChar char="Ø"/>
            </a:pPr>
            <a:r>
              <a:rPr lang="en-US" sz="2800" dirty="0">
                <a:hlinkClick r:id="rId3"/>
              </a:rPr>
              <a:t>Support Solution (mysupportportal.com)</a:t>
            </a:r>
            <a:endParaRPr lang="en-US" sz="2800" dirty="0"/>
          </a:p>
          <a:p>
            <a:pPr marL="1376362" lvl="2" indent="-3429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Group Code:  </a:t>
            </a:r>
            <a:r>
              <a:rPr lang="en-US" sz="2800" dirty="0" err="1">
                <a:latin typeface="Times New Roman" panose="02020603050405020304" pitchFamily="18" charset="0"/>
                <a:cs typeface="Times New Roman" panose="02020603050405020304" pitchFamily="18" charset="0"/>
              </a:rPr>
              <a:t>vfw</a:t>
            </a:r>
            <a:endParaRPr lang="en-US" sz="2800" dirty="0">
              <a:latin typeface="Times New Roman" panose="02020603050405020304" pitchFamily="18" charset="0"/>
              <a:cs typeface="Times New Roman" panose="02020603050405020304" pitchFamily="18" charset="0"/>
            </a:endParaRPr>
          </a:p>
          <a:p>
            <a:pPr marL="1376362" lvl="2" indent="-3429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VFW pays the cost of the coverage</a:t>
            </a:r>
          </a:p>
          <a:p>
            <a:pPr marL="1033462" lvl="2"/>
            <a:endParaRPr lang="en-US" sz="2400" dirty="0">
              <a:latin typeface="Times New Roman" panose="02020603050405020304" pitchFamily="18" charset="0"/>
              <a:cs typeface="Times New Roman" panose="02020603050405020304" pitchFamily="18" charset="0"/>
            </a:endParaRPr>
          </a:p>
          <a:p>
            <a:pPr marL="1376362" lvl="2" indent="-342900">
              <a:buFont typeface="Wingdings" panose="05000000000000000000" pitchFamily="2" charset="2"/>
              <a:buChar char="Ø"/>
            </a:pPr>
            <a:endParaRPr lang="en-US" sz="22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000" dirty="0">
              <a:latin typeface="Times New Roman" panose="02020603050405020304" pitchFamily="18" charset="0"/>
              <a:cs typeface="Times New Roman" panose="02020603050405020304" pitchFamily="18" charset="0"/>
            </a:endParaRPr>
          </a:p>
          <a:p>
            <a:pPr marL="1033462" lvl="1"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457200" indent="-338138">
              <a:buClr>
                <a:srgbClr val="C00000"/>
              </a:buClr>
              <a:buFont typeface="Wingdings" pitchFamily="2" charset="2"/>
              <a:buChar char="Ø"/>
            </a:pPr>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119062"/>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5716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37D8FA-91D5-EFA4-E857-6F2B31642E52}"/>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D167716-4AC5-F0E4-CCB9-26BD7AE17FAA}"/>
              </a:ext>
            </a:extLst>
          </p:cNvPr>
          <p:cNvSpPr>
            <a:spLocks noGrp="1"/>
          </p:cNvSpPr>
          <p:nvPr>
            <p:ph type="sldNum" sz="quarter" idx="12"/>
          </p:nvPr>
        </p:nvSpPr>
        <p:spPr/>
        <p:txBody>
          <a:bodyPr/>
          <a:lstStyle/>
          <a:p>
            <a:fld id="{60B18D57-13A5-4968-950D-8FEF41FA4399}" type="slidenum">
              <a:rPr lang="en-US" smtClean="0"/>
              <a:t>16</a:t>
            </a:fld>
            <a:endParaRPr lang="en-US" dirty="0"/>
          </a:p>
        </p:txBody>
      </p:sp>
      <p:sp>
        <p:nvSpPr>
          <p:cNvPr id="3" name="Title 2">
            <a:extLst>
              <a:ext uri="{FF2B5EF4-FFF2-40B4-BE49-F238E27FC236}">
                <a16:creationId xmlns:a16="http://schemas.microsoft.com/office/drawing/2014/main" id="{B4A1C0A4-FBFC-8D79-D095-4F8A0D19D58C}"/>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BENEFITS</a:t>
            </a:r>
          </a:p>
        </p:txBody>
      </p:sp>
      <p:sp>
        <p:nvSpPr>
          <p:cNvPr id="4" name="Rectangle 3">
            <a:extLst>
              <a:ext uri="{FF2B5EF4-FFF2-40B4-BE49-F238E27FC236}">
                <a16:creationId xmlns:a16="http://schemas.microsoft.com/office/drawing/2014/main" id="{E8B1367F-C6D3-9521-3E76-B43AC87A9686}"/>
              </a:ext>
            </a:extLst>
          </p:cNvPr>
          <p:cNvSpPr/>
          <p:nvPr/>
        </p:nvSpPr>
        <p:spPr>
          <a:xfrm>
            <a:off x="521368" y="1459832"/>
            <a:ext cx="8198562" cy="7386638"/>
          </a:xfrm>
          <a:prstGeom prst="rect">
            <a:avLst/>
          </a:prstGeom>
        </p:spPr>
        <p:txBody>
          <a:bodyPr wrap="square">
            <a:spAutoFit/>
          </a:bodyPr>
          <a:lstStyle/>
          <a:p>
            <a:pPr marL="119062" algn="ctr"/>
            <a:r>
              <a:rPr lang="en-US" sz="2800" dirty="0">
                <a:latin typeface="Times New Roman" panose="02020603050405020304" pitchFamily="18" charset="0"/>
                <a:cs typeface="Times New Roman" panose="02020603050405020304" pitchFamily="18" charset="0"/>
              </a:rPr>
              <a:t>Tuition Assistance</a:t>
            </a:r>
          </a:p>
          <a:p>
            <a:pPr marL="119062"/>
            <a:endParaRPr lang="en-US" sz="2800" dirty="0">
              <a:latin typeface="Times New Roman" panose="02020603050405020304" pitchFamily="18" charset="0"/>
              <a:cs typeface="Times New Roman" panose="02020603050405020304" pitchFamily="18" charset="0"/>
            </a:endParaRPr>
          </a:p>
          <a:p>
            <a:pPr marL="461962" indent="-3429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Eligible after 6-months of continuous employment</a:t>
            </a:r>
          </a:p>
          <a:p>
            <a:pPr marL="461962" indent="-3429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Approval must be granted PRIOR to enrollment for college courses or certification programs</a:t>
            </a:r>
          </a:p>
          <a:p>
            <a:pPr marL="461962" indent="-3429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$3,000 annual limit</a:t>
            </a:r>
          </a:p>
          <a:p>
            <a:pPr marL="461962" indent="-3429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Forms available in Paycom under documents tab</a:t>
            </a:r>
          </a:p>
          <a:p>
            <a:pPr marL="461962" indent="-3429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If employee leaves within 2 years after receiving reimbursement, must pay back to VFW based on schedule outlined in policy</a:t>
            </a:r>
          </a:p>
          <a:p>
            <a:pPr marL="461962" indent="-342900">
              <a:buFont typeface="Wingdings" panose="05000000000000000000" pitchFamily="2" charset="2"/>
              <a:buChar char="Ø"/>
            </a:pPr>
            <a:endParaRPr lang="en-US" sz="2400" dirty="0">
              <a:latin typeface="Times New Roman" panose="02020603050405020304" pitchFamily="18" charset="0"/>
              <a:cs typeface="Times New Roman" panose="02020603050405020304" pitchFamily="18" charset="0"/>
            </a:endParaRPr>
          </a:p>
          <a:p>
            <a:pPr marL="461962" indent="-342900">
              <a:buFont typeface="Wingdings" panose="05000000000000000000" pitchFamily="2" charset="2"/>
              <a:buChar char="Ø"/>
            </a:pPr>
            <a:endParaRPr lang="en-US" sz="2400" dirty="0">
              <a:latin typeface="Times New Roman" panose="02020603050405020304" pitchFamily="18" charset="0"/>
              <a:cs typeface="Times New Roman" panose="02020603050405020304" pitchFamily="18" charset="0"/>
            </a:endParaRPr>
          </a:p>
          <a:p>
            <a:pPr marL="1376362" lvl="2" indent="-342900">
              <a:buFont typeface="Wingdings" panose="05000000000000000000" pitchFamily="2" charset="2"/>
              <a:buChar char="Ø"/>
            </a:pPr>
            <a:endParaRPr lang="en-US" sz="22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000" dirty="0">
              <a:latin typeface="Times New Roman" panose="02020603050405020304" pitchFamily="18" charset="0"/>
              <a:cs typeface="Times New Roman" panose="02020603050405020304" pitchFamily="18" charset="0"/>
            </a:endParaRPr>
          </a:p>
          <a:p>
            <a:pPr marL="1033462" lvl="1"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457200" indent="-338138">
              <a:buClr>
                <a:srgbClr val="C00000"/>
              </a:buClr>
              <a:buFont typeface="Wingdings" pitchFamily="2" charset="2"/>
              <a:buChar char="Ø"/>
            </a:pPr>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119062"/>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87576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A0809-8BE0-ED9D-3578-DFE6E63AD4A8}"/>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4F2D085-8E59-5339-F60C-E565F4E5C05A}"/>
              </a:ext>
            </a:extLst>
          </p:cNvPr>
          <p:cNvSpPr>
            <a:spLocks noGrp="1"/>
          </p:cNvSpPr>
          <p:nvPr>
            <p:ph type="sldNum" sz="quarter" idx="12"/>
          </p:nvPr>
        </p:nvSpPr>
        <p:spPr/>
        <p:txBody>
          <a:bodyPr/>
          <a:lstStyle/>
          <a:p>
            <a:fld id="{60B18D57-13A5-4968-950D-8FEF41FA4399}" type="slidenum">
              <a:rPr lang="en-US" smtClean="0"/>
              <a:t>17</a:t>
            </a:fld>
            <a:endParaRPr lang="en-US" dirty="0"/>
          </a:p>
        </p:txBody>
      </p:sp>
      <p:sp>
        <p:nvSpPr>
          <p:cNvPr id="3" name="Title 2">
            <a:extLst>
              <a:ext uri="{FF2B5EF4-FFF2-40B4-BE49-F238E27FC236}">
                <a16:creationId xmlns:a16="http://schemas.microsoft.com/office/drawing/2014/main" id="{5FF4E2C3-F8F2-A958-5EFC-0106177577D8}"/>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BENEFITS</a:t>
            </a:r>
          </a:p>
        </p:txBody>
      </p:sp>
      <p:sp>
        <p:nvSpPr>
          <p:cNvPr id="4" name="Rectangle 3">
            <a:extLst>
              <a:ext uri="{FF2B5EF4-FFF2-40B4-BE49-F238E27FC236}">
                <a16:creationId xmlns:a16="http://schemas.microsoft.com/office/drawing/2014/main" id="{772962F2-32B3-34CD-14B8-6F6FD05C26B9}"/>
              </a:ext>
            </a:extLst>
          </p:cNvPr>
          <p:cNvSpPr/>
          <p:nvPr/>
        </p:nvSpPr>
        <p:spPr>
          <a:xfrm>
            <a:off x="489284" y="1323474"/>
            <a:ext cx="8230646" cy="8371523"/>
          </a:xfrm>
          <a:prstGeom prst="rect">
            <a:avLst/>
          </a:prstGeom>
        </p:spPr>
        <p:txBody>
          <a:bodyPr wrap="square">
            <a:spAutoFit/>
          </a:bodyPr>
          <a:lstStyle/>
          <a:p>
            <a:pPr marL="119062" algn="ctr"/>
            <a:r>
              <a:rPr lang="en-US" sz="2800" dirty="0">
                <a:latin typeface="Times New Roman" panose="02020603050405020304" pitchFamily="18" charset="0"/>
                <a:cs typeface="Times New Roman" panose="02020603050405020304" pitchFamily="18" charset="0"/>
              </a:rPr>
              <a:t>Retirement Plans</a:t>
            </a:r>
          </a:p>
          <a:p>
            <a:pPr marL="119062"/>
            <a:endParaRPr lang="en-US" sz="2200" dirty="0">
              <a:latin typeface="Times New Roman" panose="02020603050405020304" pitchFamily="18" charset="0"/>
              <a:cs typeface="Times New Roman" panose="02020603050405020304" pitchFamily="18" charset="0"/>
            </a:endParaRPr>
          </a:p>
          <a:p>
            <a:pPr marL="461962" indent="-342900">
              <a:buFont typeface="Wingdings" panose="05000000000000000000" pitchFamily="2" charset="2"/>
              <a:buChar char="Ø"/>
            </a:pPr>
            <a:r>
              <a:rPr lang="en-US" sz="2200" u="sng" dirty="0">
                <a:latin typeface="Times New Roman" panose="02020603050405020304" pitchFamily="18" charset="0"/>
                <a:cs typeface="Times New Roman" panose="02020603050405020304" pitchFamily="18" charset="0"/>
              </a:rPr>
              <a:t>Traditional Retirement Plan (vesting after 5 years)</a:t>
            </a:r>
          </a:p>
          <a:p>
            <a:pPr marL="919162" lvl="1"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Employees hired prior to 9/1/2008</a:t>
            </a:r>
          </a:p>
          <a:p>
            <a:pPr marL="1376362" lvl="2"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Early Retirement:  Age + Years of Service = 80 points</a:t>
            </a:r>
          </a:p>
          <a:p>
            <a:pPr marL="1376362" lvl="2"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Full Retirement:  Age 64 at separation</a:t>
            </a:r>
          </a:p>
          <a:p>
            <a:pPr marL="1376362" lvl="2"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If not eligible to retire upon separation, must wait until age 65 to take distribution</a:t>
            </a:r>
          </a:p>
          <a:p>
            <a:pPr marL="919162" lvl="1" indent="-342900">
              <a:buFont typeface="Wingdings" panose="05000000000000000000" pitchFamily="2" charset="2"/>
              <a:buChar char="Ø"/>
            </a:pPr>
            <a:endParaRPr lang="en-US" sz="2200" dirty="0">
              <a:latin typeface="Times New Roman" panose="02020603050405020304" pitchFamily="18" charset="0"/>
              <a:cs typeface="Times New Roman" panose="02020603050405020304" pitchFamily="18" charset="0"/>
            </a:endParaRPr>
          </a:p>
          <a:p>
            <a:pPr marL="461962" indent="-342900">
              <a:buFont typeface="Wingdings" panose="05000000000000000000" pitchFamily="2" charset="2"/>
              <a:buChar char="Ø"/>
            </a:pPr>
            <a:r>
              <a:rPr lang="en-US" sz="2200" u="sng" dirty="0">
                <a:latin typeface="Times New Roman" panose="02020603050405020304" pitchFamily="18" charset="0"/>
                <a:cs typeface="Times New Roman" panose="02020603050405020304" pitchFamily="18" charset="0"/>
              </a:rPr>
              <a:t>Cash Balance Plan (vesting after 3 years)</a:t>
            </a:r>
          </a:p>
          <a:p>
            <a:pPr marL="919162" lvl="1"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Employees hired before 9/1/2020</a:t>
            </a:r>
          </a:p>
          <a:p>
            <a:pPr marL="1376362" lvl="2"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End of Year Employer contribution (as approved by Retirement Board)</a:t>
            </a:r>
          </a:p>
          <a:p>
            <a:pPr marL="1376362" lvl="2"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Eligible to receive distribution upon separation at any time after vesting, but will pay tax penalties</a:t>
            </a:r>
          </a:p>
          <a:p>
            <a:pPr marL="1376362" lvl="2" indent="-342900">
              <a:buFont typeface="Wingdings" panose="05000000000000000000" pitchFamily="2" charset="2"/>
              <a:buChar char="Ø"/>
            </a:pPr>
            <a:endParaRPr lang="en-US" sz="2400" dirty="0">
              <a:latin typeface="Times New Roman" panose="02020603050405020304" pitchFamily="18" charset="0"/>
              <a:cs typeface="Times New Roman" panose="02020603050405020304" pitchFamily="18" charset="0"/>
            </a:endParaRPr>
          </a:p>
          <a:p>
            <a:pPr marL="1376362" lvl="2" indent="-342900">
              <a:buFont typeface="Wingdings" panose="05000000000000000000" pitchFamily="2" charset="2"/>
              <a:buChar char="Ø"/>
            </a:pPr>
            <a:endParaRPr lang="en-US" sz="22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000" dirty="0">
              <a:latin typeface="Times New Roman" panose="02020603050405020304" pitchFamily="18" charset="0"/>
              <a:cs typeface="Times New Roman" panose="02020603050405020304" pitchFamily="18" charset="0"/>
            </a:endParaRPr>
          </a:p>
          <a:p>
            <a:pPr marL="1033462" lvl="1"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457200" indent="-338138">
              <a:buClr>
                <a:srgbClr val="C00000"/>
              </a:buClr>
              <a:buFont typeface="Wingdings" pitchFamily="2" charset="2"/>
              <a:buChar char="Ø"/>
            </a:pPr>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119062"/>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19994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540EA8-CFED-7E4F-8DA5-874D849BE12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FD356EA-D776-5875-4CDB-468A92DEF6EA}"/>
              </a:ext>
            </a:extLst>
          </p:cNvPr>
          <p:cNvSpPr>
            <a:spLocks noGrp="1"/>
          </p:cNvSpPr>
          <p:nvPr>
            <p:ph type="sldNum" sz="quarter" idx="12"/>
          </p:nvPr>
        </p:nvSpPr>
        <p:spPr/>
        <p:txBody>
          <a:bodyPr/>
          <a:lstStyle/>
          <a:p>
            <a:fld id="{60B18D57-13A5-4968-950D-8FEF41FA4399}" type="slidenum">
              <a:rPr lang="en-US" smtClean="0"/>
              <a:t>18</a:t>
            </a:fld>
            <a:endParaRPr lang="en-US" dirty="0"/>
          </a:p>
        </p:txBody>
      </p:sp>
      <p:sp>
        <p:nvSpPr>
          <p:cNvPr id="3" name="Title 2">
            <a:extLst>
              <a:ext uri="{FF2B5EF4-FFF2-40B4-BE49-F238E27FC236}">
                <a16:creationId xmlns:a16="http://schemas.microsoft.com/office/drawing/2014/main" id="{CC61A2C8-0682-E1CA-31E7-E6F3A52C5B03}"/>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BENEFITS</a:t>
            </a:r>
          </a:p>
        </p:txBody>
      </p:sp>
      <p:sp>
        <p:nvSpPr>
          <p:cNvPr id="4" name="Rectangle 3">
            <a:extLst>
              <a:ext uri="{FF2B5EF4-FFF2-40B4-BE49-F238E27FC236}">
                <a16:creationId xmlns:a16="http://schemas.microsoft.com/office/drawing/2014/main" id="{5EF54AA7-5A89-9EE0-D7CF-B26B7DA212EA}"/>
              </a:ext>
            </a:extLst>
          </p:cNvPr>
          <p:cNvSpPr/>
          <p:nvPr/>
        </p:nvSpPr>
        <p:spPr>
          <a:xfrm>
            <a:off x="489284" y="1323474"/>
            <a:ext cx="8230646" cy="8279190"/>
          </a:xfrm>
          <a:prstGeom prst="rect">
            <a:avLst/>
          </a:prstGeom>
        </p:spPr>
        <p:txBody>
          <a:bodyPr wrap="square">
            <a:spAutoFit/>
          </a:bodyPr>
          <a:lstStyle/>
          <a:p>
            <a:pPr marL="119062" algn="ctr"/>
            <a:r>
              <a:rPr lang="en-US" sz="2800" dirty="0">
                <a:latin typeface="Times New Roman" panose="02020603050405020304" pitchFamily="18" charset="0"/>
                <a:cs typeface="Times New Roman" panose="02020603050405020304" pitchFamily="18" charset="0"/>
              </a:rPr>
              <a:t>Retirement Plans</a:t>
            </a:r>
          </a:p>
          <a:p>
            <a:pPr marL="119062"/>
            <a:endParaRPr lang="en-US" sz="2200" dirty="0">
              <a:latin typeface="Times New Roman" panose="02020603050405020304" pitchFamily="18" charset="0"/>
              <a:cs typeface="Times New Roman" panose="02020603050405020304" pitchFamily="18" charset="0"/>
            </a:endParaRPr>
          </a:p>
          <a:p>
            <a:pPr marL="461962" indent="-342900">
              <a:buFont typeface="Wingdings" panose="05000000000000000000" pitchFamily="2" charset="2"/>
              <a:buChar char="Ø"/>
            </a:pPr>
            <a:r>
              <a:rPr lang="en-US" sz="2200" u="sng" dirty="0">
                <a:latin typeface="Times New Roman" panose="02020603050405020304" pitchFamily="18" charset="0"/>
                <a:cs typeface="Times New Roman" panose="02020603050405020304" pitchFamily="18" charset="0"/>
              </a:rPr>
              <a:t>401(k) – All Employees (immediate vesting)</a:t>
            </a:r>
          </a:p>
          <a:p>
            <a:pPr marL="461962" indent="-342900">
              <a:buFont typeface="Wingdings" panose="05000000000000000000" pitchFamily="2" charset="2"/>
              <a:buChar char="Ø"/>
            </a:pPr>
            <a:endParaRPr lang="en-US" sz="2200" u="sng" dirty="0">
              <a:latin typeface="Times New Roman" panose="02020603050405020304" pitchFamily="18" charset="0"/>
              <a:cs typeface="Times New Roman" panose="02020603050405020304" pitchFamily="18" charset="0"/>
            </a:endParaRPr>
          </a:p>
          <a:p>
            <a:pPr marL="919162" lvl="1"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Eligible to participate the first of the month following 30 days of employment</a:t>
            </a:r>
            <a:endParaRPr lang="en-US" sz="2200" u="sng" dirty="0">
              <a:latin typeface="Times New Roman" panose="02020603050405020304" pitchFamily="18" charset="0"/>
              <a:cs typeface="Times New Roman" panose="02020603050405020304" pitchFamily="18" charset="0"/>
            </a:endParaRPr>
          </a:p>
          <a:p>
            <a:pPr marL="919162" lvl="1"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Employer Contribution based on Employee Election</a:t>
            </a:r>
          </a:p>
          <a:p>
            <a:pPr marL="919162" lvl="1" indent="-342900">
              <a:buFont typeface="Wingdings" panose="05000000000000000000" pitchFamily="2" charset="2"/>
              <a:buChar char="Ø"/>
            </a:pPr>
            <a:endParaRPr lang="en-US" sz="2200" dirty="0">
              <a:latin typeface="Times New Roman" panose="02020603050405020304" pitchFamily="18" charset="0"/>
              <a:cs typeface="Times New Roman" panose="02020603050405020304" pitchFamily="18" charset="0"/>
            </a:endParaRPr>
          </a:p>
          <a:p>
            <a:pPr marL="919162" lvl="1" indent="-342900">
              <a:buFont typeface="Wingdings" panose="05000000000000000000" pitchFamily="2" charset="2"/>
              <a:buChar char="Ø"/>
            </a:pPr>
            <a:endParaRPr lang="en-US" sz="2200" dirty="0">
              <a:latin typeface="Times New Roman" panose="02020603050405020304" pitchFamily="18" charset="0"/>
              <a:cs typeface="Times New Roman" panose="02020603050405020304" pitchFamily="18" charset="0"/>
            </a:endParaRPr>
          </a:p>
          <a:p>
            <a:pPr marL="576262" lvl="1"/>
            <a:endParaRPr lang="en-US" sz="2200" dirty="0">
              <a:latin typeface="Times New Roman" panose="02020603050405020304" pitchFamily="18" charset="0"/>
              <a:cs typeface="Times New Roman" panose="02020603050405020304" pitchFamily="18" charset="0"/>
            </a:endParaRPr>
          </a:p>
          <a:p>
            <a:pPr marL="576262" lvl="1"/>
            <a:endParaRPr lang="en-US" sz="2200" dirty="0">
              <a:latin typeface="Times New Roman" panose="02020603050405020304" pitchFamily="18" charset="0"/>
              <a:cs typeface="Times New Roman" panose="02020603050405020304" pitchFamily="18" charset="0"/>
            </a:endParaRPr>
          </a:p>
          <a:p>
            <a:pPr marL="576262" lvl="1"/>
            <a:endParaRPr lang="en-US" sz="2200" dirty="0">
              <a:latin typeface="Times New Roman" panose="02020603050405020304" pitchFamily="18" charset="0"/>
              <a:cs typeface="Times New Roman" panose="02020603050405020304" pitchFamily="18" charset="0"/>
            </a:endParaRPr>
          </a:p>
          <a:p>
            <a:pPr marL="919162" lvl="1" indent="-342900">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Over 59 ½ can draw without penalty, but will be required to pay taxes if employee contribution was made pre-tax</a:t>
            </a:r>
          </a:p>
          <a:p>
            <a:pPr marL="1833562" lvl="3" indent="-342900">
              <a:buFont typeface="Wingdings" panose="05000000000000000000" pitchFamily="2" charset="2"/>
              <a:buChar char="Ø"/>
            </a:pPr>
            <a:endParaRPr lang="en-US" sz="2400" dirty="0">
              <a:latin typeface="Times New Roman" panose="02020603050405020304" pitchFamily="18" charset="0"/>
              <a:cs typeface="Times New Roman" panose="02020603050405020304" pitchFamily="18" charset="0"/>
            </a:endParaRPr>
          </a:p>
          <a:p>
            <a:pPr marL="1376362" lvl="2" indent="-342900">
              <a:buFont typeface="Wingdings" panose="05000000000000000000" pitchFamily="2" charset="2"/>
              <a:buChar char="Ø"/>
            </a:pPr>
            <a:endParaRPr lang="en-US" sz="22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000" dirty="0">
              <a:latin typeface="Times New Roman" panose="02020603050405020304" pitchFamily="18" charset="0"/>
              <a:cs typeface="Times New Roman" panose="02020603050405020304" pitchFamily="18" charset="0"/>
            </a:endParaRPr>
          </a:p>
          <a:p>
            <a:pPr marL="1033462" lvl="1"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457200" indent="-338138">
              <a:buClr>
                <a:srgbClr val="C00000"/>
              </a:buClr>
              <a:buFont typeface="Wingdings" pitchFamily="2" charset="2"/>
              <a:buChar char="Ø"/>
            </a:pPr>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119062"/>
            <a:endParaRPr lang="en-US" sz="2800" dirty="0">
              <a:latin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2B053FF7-F406-88DC-E1D1-E71C011A9F64}"/>
              </a:ext>
            </a:extLst>
          </p:cNvPr>
          <p:cNvPicPr>
            <a:picLocks noChangeAspect="1"/>
          </p:cNvPicPr>
          <p:nvPr/>
        </p:nvPicPr>
        <p:blipFill>
          <a:blip r:embed="rId3"/>
          <a:stretch>
            <a:fillRect/>
          </a:stretch>
        </p:blipFill>
        <p:spPr>
          <a:xfrm>
            <a:off x="2416664" y="3959471"/>
            <a:ext cx="3807673" cy="1503598"/>
          </a:xfrm>
          <a:prstGeom prst="rect">
            <a:avLst/>
          </a:prstGeom>
        </p:spPr>
      </p:pic>
    </p:spTree>
    <p:extLst>
      <p:ext uri="{BB962C8B-B14F-4D97-AF65-F5344CB8AC3E}">
        <p14:creationId xmlns:p14="http://schemas.microsoft.com/office/powerpoint/2010/main" val="34848787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55D9B7-1DE7-BE2C-4A76-24D5DBE27212}"/>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9F1B812-FE9B-A975-1941-1B9BEA48A162}"/>
              </a:ext>
            </a:extLst>
          </p:cNvPr>
          <p:cNvSpPr>
            <a:spLocks noGrp="1"/>
          </p:cNvSpPr>
          <p:nvPr>
            <p:ph type="sldNum" sz="quarter" idx="12"/>
          </p:nvPr>
        </p:nvSpPr>
        <p:spPr/>
        <p:txBody>
          <a:bodyPr/>
          <a:lstStyle/>
          <a:p>
            <a:fld id="{60B18D57-13A5-4968-950D-8FEF41FA4399}" type="slidenum">
              <a:rPr lang="en-US" smtClean="0"/>
              <a:t>19</a:t>
            </a:fld>
            <a:endParaRPr lang="en-US" dirty="0"/>
          </a:p>
        </p:txBody>
      </p:sp>
      <p:sp>
        <p:nvSpPr>
          <p:cNvPr id="3" name="Title 2">
            <a:extLst>
              <a:ext uri="{FF2B5EF4-FFF2-40B4-BE49-F238E27FC236}">
                <a16:creationId xmlns:a16="http://schemas.microsoft.com/office/drawing/2014/main" id="{5DEF1DEB-40F3-0245-6347-60B05A70198A}"/>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BENEFITS</a:t>
            </a:r>
          </a:p>
        </p:txBody>
      </p:sp>
      <p:sp>
        <p:nvSpPr>
          <p:cNvPr id="4" name="Rectangle 3">
            <a:extLst>
              <a:ext uri="{FF2B5EF4-FFF2-40B4-BE49-F238E27FC236}">
                <a16:creationId xmlns:a16="http://schemas.microsoft.com/office/drawing/2014/main" id="{2804BB40-58D3-62C9-48A9-5FD29E31E985}"/>
              </a:ext>
            </a:extLst>
          </p:cNvPr>
          <p:cNvSpPr/>
          <p:nvPr/>
        </p:nvSpPr>
        <p:spPr>
          <a:xfrm>
            <a:off x="521368" y="1459832"/>
            <a:ext cx="8198562" cy="8494633"/>
          </a:xfrm>
          <a:prstGeom prst="rect">
            <a:avLst/>
          </a:prstGeom>
        </p:spPr>
        <p:txBody>
          <a:bodyPr wrap="square">
            <a:spAutoFit/>
          </a:bodyPr>
          <a:lstStyle/>
          <a:p>
            <a:pPr marL="119062" algn="ctr"/>
            <a:r>
              <a:rPr lang="en-US" sz="2800" dirty="0">
                <a:latin typeface="Times New Roman" panose="02020603050405020304" pitchFamily="18" charset="0"/>
                <a:cs typeface="Times New Roman" panose="02020603050405020304" pitchFamily="18" charset="0"/>
              </a:rPr>
              <a:t>Wellness Program</a:t>
            </a:r>
          </a:p>
          <a:p>
            <a:pPr marL="119062"/>
            <a:endParaRPr lang="en-US" sz="2800" dirty="0">
              <a:latin typeface="Times New Roman" panose="02020603050405020304" pitchFamily="18" charset="0"/>
              <a:cs typeface="Times New Roman" panose="02020603050405020304" pitchFamily="18" charset="0"/>
            </a:endParaRPr>
          </a:p>
          <a:p>
            <a:pPr marL="461962" indent="-3429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VFW will reimbursement up to $20 per month or $240 per year for wellness related activities</a:t>
            </a:r>
          </a:p>
          <a:p>
            <a:pPr marL="119062"/>
            <a:endParaRPr lang="en-US" sz="2400" dirty="0">
              <a:latin typeface="Times New Roman" panose="02020603050405020304" pitchFamily="18" charset="0"/>
              <a:cs typeface="Times New Roman" panose="02020603050405020304" pitchFamily="18" charset="0"/>
            </a:endParaRPr>
          </a:p>
          <a:p>
            <a:pPr marL="1376362" lvl="2" indent="-3429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Health or Fitness club membership</a:t>
            </a:r>
          </a:p>
          <a:p>
            <a:pPr marL="1376362" lvl="2" indent="-3429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Instructor-led fitness classes (yoga, Pilates, Zumba, kickboxing, other exercise programs)</a:t>
            </a:r>
          </a:p>
          <a:p>
            <a:pPr marL="1376362" lvl="2" indent="-3429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Registration for 5K, 10K, </a:t>
            </a:r>
            <a:r>
              <a:rPr lang="en-US" sz="2400" dirty="0" err="1">
                <a:latin typeface="Times New Roman" panose="02020603050405020304" pitchFamily="18" charset="0"/>
                <a:cs typeface="Times New Roman" panose="02020603050405020304" pitchFamily="18" charset="0"/>
              </a:rPr>
              <a:t>marthons</a:t>
            </a:r>
            <a:r>
              <a:rPr lang="en-US" sz="2400" dirty="0">
                <a:latin typeface="Times New Roman" panose="02020603050405020304" pitchFamily="18" charset="0"/>
                <a:cs typeface="Times New Roman" panose="02020603050405020304" pitchFamily="18" charset="0"/>
              </a:rPr>
              <a:t>, bike races, etc.</a:t>
            </a:r>
          </a:p>
          <a:p>
            <a:pPr marL="1376362" lvl="2" indent="-3429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Nutritional counseling and weight loss programs</a:t>
            </a:r>
          </a:p>
          <a:p>
            <a:pPr marL="1376362" lvl="2" indent="-3429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In-person or online programs</a:t>
            </a:r>
          </a:p>
          <a:p>
            <a:pPr marL="1033462" lvl="2"/>
            <a:endParaRPr lang="en-US" sz="2400" dirty="0">
              <a:latin typeface="Times New Roman" panose="02020603050405020304" pitchFamily="18" charset="0"/>
              <a:cs typeface="Times New Roman" panose="02020603050405020304" pitchFamily="18" charset="0"/>
            </a:endParaRPr>
          </a:p>
          <a:p>
            <a:pPr marL="461962" indent="-3429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Submit receipt through Paycom in Employee Self Service</a:t>
            </a:r>
          </a:p>
          <a:p>
            <a:pPr marL="461962" indent="-342900">
              <a:buFont typeface="Wingdings" panose="05000000000000000000" pitchFamily="2" charset="2"/>
              <a:buChar char="Ø"/>
            </a:pPr>
            <a:endParaRPr lang="en-US" sz="2400" dirty="0">
              <a:latin typeface="Times New Roman" panose="02020603050405020304" pitchFamily="18" charset="0"/>
              <a:cs typeface="Times New Roman" panose="02020603050405020304" pitchFamily="18" charset="0"/>
            </a:endParaRPr>
          </a:p>
          <a:p>
            <a:pPr marL="119062"/>
            <a:endParaRPr lang="en-US" sz="2400" dirty="0">
              <a:latin typeface="Times New Roman" panose="02020603050405020304" pitchFamily="18" charset="0"/>
              <a:cs typeface="Times New Roman" panose="02020603050405020304" pitchFamily="18" charset="0"/>
            </a:endParaRPr>
          </a:p>
          <a:p>
            <a:pPr marL="1376362" lvl="2" indent="-342900">
              <a:buFont typeface="Wingdings" panose="05000000000000000000" pitchFamily="2" charset="2"/>
              <a:buChar char="Ø"/>
            </a:pPr>
            <a:endParaRPr lang="en-US" sz="22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000" dirty="0">
              <a:latin typeface="Times New Roman" panose="02020603050405020304" pitchFamily="18" charset="0"/>
              <a:cs typeface="Times New Roman" panose="02020603050405020304" pitchFamily="18" charset="0"/>
            </a:endParaRPr>
          </a:p>
          <a:p>
            <a:pPr marL="1033462" lvl="1"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457200" indent="-338138">
              <a:buClr>
                <a:srgbClr val="C00000"/>
              </a:buClr>
              <a:buFont typeface="Wingdings" pitchFamily="2" charset="2"/>
              <a:buChar char="Ø"/>
            </a:pPr>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119062"/>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020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08B028C-9B27-9125-F2E5-B0A0838B46CA}"/>
              </a:ext>
            </a:extLst>
          </p:cNvPr>
          <p:cNvSpPr>
            <a:spLocks noGrp="1"/>
          </p:cNvSpPr>
          <p:nvPr>
            <p:ph type="sldNum" sz="quarter" idx="12"/>
          </p:nvPr>
        </p:nvSpPr>
        <p:spPr/>
        <p:txBody>
          <a:bodyPr/>
          <a:lstStyle/>
          <a:p>
            <a:fld id="{60B18D57-13A5-4968-950D-8FEF41FA4399}" type="slidenum">
              <a:rPr lang="en-US" smtClean="0"/>
              <a:t>2</a:t>
            </a:fld>
            <a:endParaRPr lang="en-US" dirty="0"/>
          </a:p>
        </p:txBody>
      </p:sp>
      <p:sp>
        <p:nvSpPr>
          <p:cNvPr id="3" name="Title 2">
            <a:extLst>
              <a:ext uri="{FF2B5EF4-FFF2-40B4-BE49-F238E27FC236}">
                <a16:creationId xmlns:a16="http://schemas.microsoft.com/office/drawing/2014/main" id="{2B90AC9E-5907-BB79-2CAC-CCCBF0CEB7F9}"/>
              </a:ext>
            </a:extLst>
          </p:cNvPr>
          <p:cNvSpPr>
            <a:spLocks noGrp="1"/>
          </p:cNvSpPr>
          <p:nvPr>
            <p:ph type="title"/>
          </p:nvPr>
        </p:nvSpPr>
        <p:spPr/>
        <p:txBody>
          <a:bodyPr/>
          <a:lstStyle/>
          <a:p>
            <a:r>
              <a:rPr lang="en-US" dirty="0"/>
              <a:t>Agenda</a:t>
            </a:r>
          </a:p>
        </p:txBody>
      </p:sp>
      <p:sp>
        <p:nvSpPr>
          <p:cNvPr id="4" name="TextBox 3">
            <a:extLst>
              <a:ext uri="{FF2B5EF4-FFF2-40B4-BE49-F238E27FC236}">
                <a16:creationId xmlns:a16="http://schemas.microsoft.com/office/drawing/2014/main" id="{50663993-06E6-BABE-DBF6-8F8ADAC14760}"/>
              </a:ext>
            </a:extLst>
          </p:cNvPr>
          <p:cNvSpPr txBox="1"/>
          <p:nvPr/>
        </p:nvSpPr>
        <p:spPr>
          <a:xfrm>
            <a:off x="905523" y="1997476"/>
            <a:ext cx="7609828" cy="2062103"/>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Benefits</a:t>
            </a:r>
          </a:p>
          <a:p>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Questions (if time allows)</a:t>
            </a: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54897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FDF928-1252-F069-951C-58D19E21C01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EA723BB-501C-F333-4397-368A284CC8D5}"/>
              </a:ext>
            </a:extLst>
          </p:cNvPr>
          <p:cNvSpPr>
            <a:spLocks noGrp="1"/>
          </p:cNvSpPr>
          <p:nvPr>
            <p:ph type="sldNum" sz="quarter" idx="12"/>
          </p:nvPr>
        </p:nvSpPr>
        <p:spPr/>
        <p:txBody>
          <a:bodyPr/>
          <a:lstStyle/>
          <a:p>
            <a:fld id="{60B18D57-13A5-4968-950D-8FEF41FA4399}" type="slidenum">
              <a:rPr lang="en-US" smtClean="0"/>
              <a:t>20</a:t>
            </a:fld>
            <a:endParaRPr lang="en-US" dirty="0"/>
          </a:p>
        </p:txBody>
      </p:sp>
      <p:sp>
        <p:nvSpPr>
          <p:cNvPr id="3" name="Title 2">
            <a:extLst>
              <a:ext uri="{FF2B5EF4-FFF2-40B4-BE49-F238E27FC236}">
                <a16:creationId xmlns:a16="http://schemas.microsoft.com/office/drawing/2014/main" id="{28673EB5-862B-DC3C-2C32-968AD3B5CEF1}"/>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BENEFITS</a:t>
            </a:r>
          </a:p>
        </p:txBody>
      </p:sp>
      <p:sp>
        <p:nvSpPr>
          <p:cNvPr id="4" name="Rectangle 3">
            <a:extLst>
              <a:ext uri="{FF2B5EF4-FFF2-40B4-BE49-F238E27FC236}">
                <a16:creationId xmlns:a16="http://schemas.microsoft.com/office/drawing/2014/main" id="{A6EF4A07-AD5E-7919-0187-0B6C1C1849C0}"/>
              </a:ext>
            </a:extLst>
          </p:cNvPr>
          <p:cNvSpPr/>
          <p:nvPr/>
        </p:nvSpPr>
        <p:spPr>
          <a:xfrm>
            <a:off x="545432" y="1291389"/>
            <a:ext cx="8174498" cy="8402300"/>
          </a:xfrm>
          <a:prstGeom prst="rect">
            <a:avLst/>
          </a:prstGeom>
        </p:spPr>
        <p:txBody>
          <a:bodyPr wrap="square">
            <a:spAutoFit/>
          </a:bodyPr>
          <a:lstStyle/>
          <a:p>
            <a:pPr marL="119062" algn="ctr"/>
            <a:r>
              <a:rPr lang="en-US" sz="2800" dirty="0">
                <a:latin typeface="Times New Roman" panose="02020603050405020304" pitchFamily="18" charset="0"/>
                <a:cs typeface="Times New Roman" panose="02020603050405020304" pitchFamily="18" charset="0"/>
              </a:rPr>
              <a:t>OTHER BENEFITS:</a:t>
            </a:r>
          </a:p>
          <a:p>
            <a:pPr marL="119062"/>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AFLAC</a:t>
            </a:r>
          </a:p>
          <a:p>
            <a:pPr marL="1033462" lvl="1" indent="-4572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Accident</a:t>
            </a:r>
          </a:p>
          <a:p>
            <a:pPr marL="1033462" lvl="1" indent="-4572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Short-Term Disability</a:t>
            </a:r>
          </a:p>
          <a:p>
            <a:pPr marL="1033462" lvl="1" indent="-4572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Cancer</a:t>
            </a:r>
          </a:p>
          <a:p>
            <a:pPr marL="1033462" lvl="1" indent="-4572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Major Hospitalization</a:t>
            </a:r>
          </a:p>
          <a:p>
            <a:pPr marL="1033462" lvl="1" indent="-4572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Critical Care</a:t>
            </a:r>
          </a:p>
          <a:p>
            <a:pPr marL="576262" indent="-457200">
              <a:buFont typeface="Wingdings" panose="05000000000000000000" pitchFamily="2" charset="2"/>
              <a:buChar char="Ø"/>
            </a:pPr>
            <a:endParaRPr lang="en-US" sz="24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Flexible Spending Accounts</a:t>
            </a:r>
          </a:p>
          <a:p>
            <a:pPr marL="1033462" lvl="1" indent="-4572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Health</a:t>
            </a:r>
          </a:p>
          <a:p>
            <a:pPr marL="1033462" lvl="1" indent="-4572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Dependent Care</a:t>
            </a:r>
          </a:p>
          <a:p>
            <a:pPr marL="119062"/>
            <a:endParaRPr lang="en-US" sz="2400" dirty="0">
              <a:latin typeface="Times New Roman" panose="02020603050405020304" pitchFamily="18" charset="0"/>
              <a:cs typeface="Times New Roman" panose="02020603050405020304" pitchFamily="18" charset="0"/>
            </a:endParaRPr>
          </a:p>
          <a:p>
            <a:pPr marL="461962" indent="-342900">
              <a:buFont typeface="Wingdings" panose="05000000000000000000" pitchFamily="2" charset="2"/>
              <a:buChar char="Ø"/>
            </a:pPr>
            <a:endParaRPr lang="en-US" sz="2400" dirty="0">
              <a:latin typeface="Times New Roman" panose="02020603050405020304" pitchFamily="18" charset="0"/>
              <a:cs typeface="Times New Roman" panose="02020603050405020304" pitchFamily="18" charset="0"/>
            </a:endParaRPr>
          </a:p>
          <a:p>
            <a:pPr marL="119062"/>
            <a:endParaRPr lang="en-US" sz="2400" dirty="0">
              <a:latin typeface="Times New Roman" panose="02020603050405020304" pitchFamily="18" charset="0"/>
              <a:cs typeface="Times New Roman" panose="02020603050405020304" pitchFamily="18" charset="0"/>
            </a:endParaRPr>
          </a:p>
          <a:p>
            <a:pPr marL="1376362" lvl="2" indent="-342900">
              <a:buFont typeface="Wingdings" panose="05000000000000000000" pitchFamily="2" charset="2"/>
              <a:buChar char="Ø"/>
            </a:pPr>
            <a:endParaRPr lang="en-US" sz="24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400" dirty="0">
              <a:latin typeface="Times New Roman" panose="02020603050405020304" pitchFamily="18" charset="0"/>
              <a:cs typeface="Times New Roman" panose="02020603050405020304" pitchFamily="18" charset="0"/>
            </a:endParaRPr>
          </a:p>
          <a:p>
            <a:pPr marL="1033462" lvl="1" indent="-457200">
              <a:buFont typeface="Wingdings" panose="05000000000000000000" pitchFamily="2" charset="2"/>
              <a:buChar char="Ø"/>
            </a:pPr>
            <a:endParaRPr lang="en-US" sz="24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400" dirty="0">
              <a:latin typeface="Times New Roman" panose="02020603050405020304" pitchFamily="18" charset="0"/>
              <a:cs typeface="Times New Roman" panose="02020603050405020304" pitchFamily="18" charset="0"/>
            </a:endParaRPr>
          </a:p>
          <a:p>
            <a:pPr marL="457200" indent="-338138">
              <a:buClr>
                <a:srgbClr val="C00000"/>
              </a:buClr>
              <a:buFont typeface="Wingdings" pitchFamily="2" charset="2"/>
              <a:buChar char="Ø"/>
            </a:pPr>
            <a:endParaRPr lang="en-US" sz="24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400" dirty="0">
              <a:latin typeface="Times New Roman" panose="02020603050405020304" pitchFamily="18" charset="0"/>
              <a:cs typeface="Times New Roman" panose="02020603050405020304" pitchFamily="18" charset="0"/>
            </a:endParaRPr>
          </a:p>
          <a:p>
            <a:pPr marL="119062"/>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61658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16353" y="2865299"/>
            <a:ext cx="5585280" cy="1015663"/>
          </a:xfrm>
          <a:prstGeom prst="rect">
            <a:avLst/>
          </a:prstGeom>
          <a:noFill/>
        </p:spPr>
        <p:txBody>
          <a:bodyPr wrap="square" rtlCol="0">
            <a:spAutoFit/>
          </a:bodyPr>
          <a:lstStyle/>
          <a:p>
            <a:pPr algn="r"/>
            <a:r>
              <a:rPr lang="en-US" sz="6000" b="1" dirty="0">
                <a:latin typeface="Times New Roman" panose="02020603050405020304" pitchFamily="18" charset="0"/>
                <a:cs typeface="Times New Roman" panose="02020603050405020304" pitchFamily="18" charset="0"/>
              </a:rPr>
              <a:t>QUESTIONS?</a:t>
            </a:r>
          </a:p>
        </p:txBody>
      </p:sp>
    </p:spTree>
    <p:extLst>
      <p:ext uri="{BB962C8B-B14F-4D97-AF65-F5344CB8AC3E}">
        <p14:creationId xmlns:p14="http://schemas.microsoft.com/office/powerpoint/2010/main" val="3718679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0B18D57-13A5-4968-950D-8FEF41FA4399}" type="slidenum">
              <a:rPr lang="en-US" smtClean="0"/>
              <a:t>3</a:t>
            </a:fld>
            <a:endParaRPr lang="en-US" dirty="0"/>
          </a:p>
        </p:txBody>
      </p:sp>
      <p:sp>
        <p:nvSpPr>
          <p:cNvPr id="3" name="Title 2"/>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BENEFITS</a:t>
            </a:r>
          </a:p>
        </p:txBody>
      </p:sp>
      <p:sp>
        <p:nvSpPr>
          <p:cNvPr id="4" name="Rectangle 3"/>
          <p:cNvSpPr/>
          <p:nvPr/>
        </p:nvSpPr>
        <p:spPr>
          <a:xfrm>
            <a:off x="685800" y="1404731"/>
            <a:ext cx="8034130" cy="7232749"/>
          </a:xfrm>
          <a:prstGeom prst="rect">
            <a:avLst/>
          </a:prstGeom>
        </p:spPr>
        <p:txBody>
          <a:bodyPr wrap="square">
            <a:spAutoFit/>
          </a:bodyPr>
          <a:lstStyle/>
          <a:p>
            <a:pPr marL="119062" algn="ctr"/>
            <a:r>
              <a:rPr lang="en-US" sz="2800" dirty="0">
                <a:latin typeface="Times New Roman" panose="02020603050405020304" pitchFamily="18" charset="0"/>
                <a:cs typeface="Times New Roman" panose="02020603050405020304" pitchFamily="18" charset="0"/>
              </a:rPr>
              <a:t>Health, Dental, Vision</a:t>
            </a:r>
          </a:p>
          <a:p>
            <a:pPr marL="576262"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1033462" lvl="1" indent="-4572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Tiers:  Employee/Family</a:t>
            </a:r>
          </a:p>
          <a:p>
            <a:pPr marL="1033462" lvl="1" indent="-4572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Employee and VFW contribution</a:t>
            </a:r>
          </a:p>
          <a:p>
            <a:pPr marL="1033462" lvl="1" indent="-4572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Coverage effective first of month following 60 days of employment</a:t>
            </a:r>
          </a:p>
          <a:p>
            <a:pPr marL="1033462" lvl="1" indent="-4572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Dependents covered until age 26</a:t>
            </a:r>
          </a:p>
          <a:p>
            <a:pPr marL="1033462" lvl="1" indent="-4572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Can add/remove dependent after a qualifying event</a:t>
            </a:r>
          </a:p>
          <a:p>
            <a:pPr marL="1947862" lvl="3" indent="-4572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Marriage, divorce, birth of a child, loss of other coverage, etc.</a:t>
            </a:r>
          </a:p>
          <a:p>
            <a:pPr marL="1033462" lvl="1" indent="-457200">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Coverage terminates on the last day of the month following separation of employment</a:t>
            </a:r>
          </a:p>
          <a:p>
            <a:pPr marL="1947862" lvl="3"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1033462" lvl="1"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457200" indent="-338138">
              <a:buClr>
                <a:srgbClr val="C00000"/>
              </a:buClr>
              <a:buFont typeface="Wingdings" pitchFamily="2" charset="2"/>
              <a:buChar char="Ø"/>
            </a:pPr>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119062"/>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9812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E904E3-6A6A-0BA8-2FE8-1151783C7F9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B275BBD-AE7D-4A5E-7E26-941C0EE9792B}"/>
              </a:ext>
            </a:extLst>
          </p:cNvPr>
          <p:cNvSpPr>
            <a:spLocks noGrp="1"/>
          </p:cNvSpPr>
          <p:nvPr>
            <p:ph type="sldNum" sz="quarter" idx="12"/>
          </p:nvPr>
        </p:nvSpPr>
        <p:spPr/>
        <p:txBody>
          <a:bodyPr/>
          <a:lstStyle/>
          <a:p>
            <a:fld id="{60B18D57-13A5-4968-950D-8FEF41FA4399}" type="slidenum">
              <a:rPr lang="en-US" smtClean="0"/>
              <a:t>4</a:t>
            </a:fld>
            <a:endParaRPr lang="en-US" dirty="0"/>
          </a:p>
        </p:txBody>
      </p:sp>
      <p:sp>
        <p:nvSpPr>
          <p:cNvPr id="3" name="Title 2">
            <a:extLst>
              <a:ext uri="{FF2B5EF4-FFF2-40B4-BE49-F238E27FC236}">
                <a16:creationId xmlns:a16="http://schemas.microsoft.com/office/drawing/2014/main" id="{A94D9049-28F2-EC66-A8BE-ABF7CB058B5F}"/>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BENEFITS</a:t>
            </a:r>
          </a:p>
        </p:txBody>
      </p:sp>
      <p:sp>
        <p:nvSpPr>
          <p:cNvPr id="4" name="Rectangle 3">
            <a:extLst>
              <a:ext uri="{FF2B5EF4-FFF2-40B4-BE49-F238E27FC236}">
                <a16:creationId xmlns:a16="http://schemas.microsoft.com/office/drawing/2014/main" id="{C879415D-7670-EC4C-E7B4-13E551B8051D}"/>
              </a:ext>
            </a:extLst>
          </p:cNvPr>
          <p:cNvSpPr/>
          <p:nvPr/>
        </p:nvSpPr>
        <p:spPr>
          <a:xfrm>
            <a:off x="697832" y="1299411"/>
            <a:ext cx="8022098" cy="7848302"/>
          </a:xfrm>
          <a:prstGeom prst="rect">
            <a:avLst/>
          </a:prstGeom>
        </p:spPr>
        <p:txBody>
          <a:bodyPr wrap="square">
            <a:spAutoFit/>
          </a:bodyPr>
          <a:lstStyle/>
          <a:p>
            <a:pPr marL="119062" algn="ctr"/>
            <a:r>
              <a:rPr lang="en-US" sz="2800" dirty="0">
                <a:latin typeface="Times New Roman" panose="02020603050405020304" pitchFamily="18" charset="0"/>
                <a:cs typeface="Times New Roman" panose="02020603050405020304" pitchFamily="18" charset="0"/>
              </a:rPr>
              <a:t>Long Term Disability</a:t>
            </a:r>
          </a:p>
          <a:p>
            <a:pPr marL="119062" algn="ctr"/>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Eligible for coverage under the Plan on the first of the month following 60 days of continuous active employment</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After 180 days disabled, pays 60% (up to a maximum of $10,000) per month</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Reduced payment by other sources of income (Social Security, Retirement Benefits, etc.)</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Coverage ends when separated from employment</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VFW pays the cost of the coverage</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If disability is military service related, ineligible for benefit</a:t>
            </a:r>
          </a:p>
          <a:p>
            <a:pPr marL="1033462" lvl="1"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457200" indent="-338138">
              <a:buClr>
                <a:srgbClr val="C00000"/>
              </a:buClr>
              <a:buFont typeface="Wingdings" pitchFamily="2" charset="2"/>
              <a:buChar char="Ø"/>
            </a:pPr>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119062"/>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5098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96A996-05BE-FB20-0CB3-21A9FA4ECB0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D23422F-D5A2-0D44-22A6-27383B00A0D3}"/>
              </a:ext>
            </a:extLst>
          </p:cNvPr>
          <p:cNvSpPr>
            <a:spLocks noGrp="1"/>
          </p:cNvSpPr>
          <p:nvPr>
            <p:ph type="sldNum" sz="quarter" idx="12"/>
          </p:nvPr>
        </p:nvSpPr>
        <p:spPr/>
        <p:txBody>
          <a:bodyPr/>
          <a:lstStyle/>
          <a:p>
            <a:fld id="{60B18D57-13A5-4968-950D-8FEF41FA4399}" type="slidenum">
              <a:rPr lang="en-US" smtClean="0"/>
              <a:t>5</a:t>
            </a:fld>
            <a:endParaRPr lang="en-US" dirty="0"/>
          </a:p>
        </p:txBody>
      </p:sp>
      <p:sp>
        <p:nvSpPr>
          <p:cNvPr id="3" name="Title 2">
            <a:extLst>
              <a:ext uri="{FF2B5EF4-FFF2-40B4-BE49-F238E27FC236}">
                <a16:creationId xmlns:a16="http://schemas.microsoft.com/office/drawing/2014/main" id="{D4FF47B3-CFFC-CDE9-B672-9AD29B62D7C8}"/>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BENEFITS</a:t>
            </a:r>
          </a:p>
        </p:txBody>
      </p:sp>
      <p:sp>
        <p:nvSpPr>
          <p:cNvPr id="4" name="Rectangle 3">
            <a:extLst>
              <a:ext uri="{FF2B5EF4-FFF2-40B4-BE49-F238E27FC236}">
                <a16:creationId xmlns:a16="http://schemas.microsoft.com/office/drawing/2014/main" id="{07E2C2CA-9479-032E-6147-7B89C82A5404}"/>
              </a:ext>
            </a:extLst>
          </p:cNvPr>
          <p:cNvSpPr/>
          <p:nvPr/>
        </p:nvSpPr>
        <p:spPr>
          <a:xfrm>
            <a:off x="685800" y="1404731"/>
            <a:ext cx="8034130" cy="7048083"/>
          </a:xfrm>
          <a:prstGeom prst="rect">
            <a:avLst/>
          </a:prstGeom>
        </p:spPr>
        <p:txBody>
          <a:bodyPr wrap="square">
            <a:spAutoFit/>
          </a:bodyPr>
          <a:lstStyle/>
          <a:p>
            <a:pPr marL="119062" algn="ctr"/>
            <a:r>
              <a:rPr lang="en-US" sz="2800" dirty="0">
                <a:latin typeface="Times New Roman" panose="02020603050405020304" pitchFamily="18" charset="0"/>
                <a:cs typeface="Times New Roman" panose="02020603050405020304" pitchFamily="18" charset="0"/>
              </a:rPr>
              <a:t>Term Life Insurance</a:t>
            </a:r>
          </a:p>
          <a:p>
            <a:pPr marL="119062" algn="ctr"/>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Eligible for coverage on the first of the month following 60 days of continuous active employment</a:t>
            </a:r>
          </a:p>
          <a:p>
            <a:pPr marL="576262" indent="-457200">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Payout is two times employee’s annual salary rounded to the nearest $1,000 to a maximum of $500,000</a:t>
            </a:r>
          </a:p>
          <a:p>
            <a:pPr marL="576262" indent="-457200">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VFW pays the cost of the coverage</a:t>
            </a:r>
          </a:p>
          <a:p>
            <a:pPr marL="1033462" lvl="1" indent="-457200">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Supplemental Life Insurance available for employee and family, paid by employee</a:t>
            </a:r>
          </a:p>
          <a:p>
            <a:pPr marL="576262" indent="-457200">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IRS requires the </a:t>
            </a:r>
            <a:r>
              <a:rPr lang="en-US" sz="2600" dirty="0">
                <a:solidFill>
                  <a:srgbClr val="FF0000"/>
                </a:solidFill>
                <a:latin typeface="Times New Roman" panose="02020603050405020304" pitchFamily="18" charset="0"/>
                <a:cs typeface="Times New Roman" panose="02020603050405020304" pitchFamily="18" charset="0"/>
              </a:rPr>
              <a:t>value</a:t>
            </a:r>
            <a:r>
              <a:rPr lang="en-US" sz="2600" dirty="0">
                <a:latin typeface="Times New Roman" panose="02020603050405020304" pitchFamily="18" charset="0"/>
                <a:cs typeface="Times New Roman" panose="02020603050405020304" pitchFamily="18" charset="0"/>
              </a:rPr>
              <a:t> of the coverage in excess of $50,000 be reported as “other compensation” on Form W-2 (taxable fringe benefit)</a:t>
            </a:r>
          </a:p>
          <a:p>
            <a:pPr marL="1033462" lvl="1"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457200" indent="-338138">
              <a:buClr>
                <a:srgbClr val="C00000"/>
              </a:buClr>
              <a:buFont typeface="Wingdings" pitchFamily="2" charset="2"/>
              <a:buChar char="Ø"/>
            </a:pPr>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119062"/>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6991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B2556-FDA5-74FA-301B-7FE741AA9BB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B461160-5CE7-103A-D504-5F12EEB45A92}"/>
              </a:ext>
            </a:extLst>
          </p:cNvPr>
          <p:cNvSpPr>
            <a:spLocks noGrp="1"/>
          </p:cNvSpPr>
          <p:nvPr>
            <p:ph type="sldNum" sz="quarter" idx="12"/>
          </p:nvPr>
        </p:nvSpPr>
        <p:spPr/>
        <p:txBody>
          <a:bodyPr/>
          <a:lstStyle/>
          <a:p>
            <a:fld id="{60B18D57-13A5-4968-950D-8FEF41FA4399}" type="slidenum">
              <a:rPr lang="en-US" smtClean="0"/>
              <a:t>6</a:t>
            </a:fld>
            <a:endParaRPr lang="en-US" dirty="0"/>
          </a:p>
        </p:txBody>
      </p:sp>
      <p:sp>
        <p:nvSpPr>
          <p:cNvPr id="3" name="Title 2">
            <a:extLst>
              <a:ext uri="{FF2B5EF4-FFF2-40B4-BE49-F238E27FC236}">
                <a16:creationId xmlns:a16="http://schemas.microsoft.com/office/drawing/2014/main" id="{DEECE693-C506-DC31-9796-33E241F28106}"/>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BENEFITS</a:t>
            </a:r>
          </a:p>
        </p:txBody>
      </p:sp>
      <p:sp>
        <p:nvSpPr>
          <p:cNvPr id="4" name="Rectangle 3">
            <a:extLst>
              <a:ext uri="{FF2B5EF4-FFF2-40B4-BE49-F238E27FC236}">
                <a16:creationId xmlns:a16="http://schemas.microsoft.com/office/drawing/2014/main" id="{A2BD25F1-AE0C-39AC-A140-B1488C9C5508}"/>
              </a:ext>
            </a:extLst>
          </p:cNvPr>
          <p:cNvSpPr/>
          <p:nvPr/>
        </p:nvSpPr>
        <p:spPr>
          <a:xfrm>
            <a:off x="685800" y="1404731"/>
            <a:ext cx="8034130" cy="7109639"/>
          </a:xfrm>
          <a:prstGeom prst="rect">
            <a:avLst/>
          </a:prstGeom>
        </p:spPr>
        <p:txBody>
          <a:bodyPr wrap="square">
            <a:spAutoFit/>
          </a:bodyPr>
          <a:lstStyle/>
          <a:p>
            <a:pPr marL="119062" algn="ctr"/>
            <a:r>
              <a:rPr lang="en-US" sz="2800" dirty="0">
                <a:latin typeface="Times New Roman" panose="02020603050405020304" pitchFamily="18" charset="0"/>
                <a:cs typeface="Times New Roman" panose="02020603050405020304" pitchFamily="18" charset="0"/>
              </a:rPr>
              <a:t>Vacation Leave</a:t>
            </a:r>
          </a:p>
          <a:p>
            <a:pPr marL="119062"/>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Begin accruing immediately, can use after 6 months of service</a:t>
            </a:r>
          </a:p>
          <a:p>
            <a:pPr marL="1033462" lvl="1" indent="-457200">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&lt; 5 years of service – 6.67 hours per month</a:t>
            </a:r>
          </a:p>
          <a:p>
            <a:pPr marL="1033462" lvl="1" indent="-457200">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&gt; 5 years of service – 10 hours per month</a:t>
            </a:r>
          </a:p>
          <a:p>
            <a:pPr marL="1033462" lvl="1" indent="-457200">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&gt;10 years of service – 13.33 hours per month</a:t>
            </a:r>
          </a:p>
          <a:p>
            <a:pPr marL="1033462" lvl="1" indent="-457200">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&gt;15 years of service – 15 hours per month</a:t>
            </a:r>
          </a:p>
          <a:p>
            <a:pPr marL="576262" indent="-457200">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Vacation accruals reset to 160 hours each year on September 1 (no payout)</a:t>
            </a:r>
          </a:p>
          <a:p>
            <a:pPr marL="576262" indent="-457200">
              <a:buFont typeface="Wingdings" panose="05000000000000000000" pitchFamily="2" charset="2"/>
              <a:buChar char="Ø"/>
            </a:pPr>
            <a:r>
              <a:rPr lang="en-US" sz="2600" dirty="0">
                <a:latin typeface="Times New Roman" panose="02020603050405020304" pitchFamily="18" charset="0"/>
                <a:cs typeface="Times New Roman" panose="02020603050405020304" pitchFamily="18" charset="0"/>
              </a:rPr>
              <a:t>Unused accrued vacation is paid out upon separation (up to 160 hours)</a:t>
            </a:r>
          </a:p>
          <a:p>
            <a:pPr marL="1033462" lvl="1"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457200" indent="-338138">
              <a:buClr>
                <a:srgbClr val="C00000"/>
              </a:buClr>
              <a:buFont typeface="Wingdings" pitchFamily="2" charset="2"/>
              <a:buChar char="Ø"/>
            </a:pPr>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119062"/>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4373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13706-4DD5-F22E-0357-413AC90D758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80747D6-A1FF-D15F-1B22-F5078400881E}"/>
              </a:ext>
            </a:extLst>
          </p:cNvPr>
          <p:cNvSpPr>
            <a:spLocks noGrp="1"/>
          </p:cNvSpPr>
          <p:nvPr>
            <p:ph type="sldNum" sz="quarter" idx="12"/>
          </p:nvPr>
        </p:nvSpPr>
        <p:spPr/>
        <p:txBody>
          <a:bodyPr/>
          <a:lstStyle/>
          <a:p>
            <a:fld id="{60B18D57-13A5-4968-950D-8FEF41FA4399}" type="slidenum">
              <a:rPr lang="en-US" smtClean="0"/>
              <a:t>7</a:t>
            </a:fld>
            <a:endParaRPr lang="en-US" dirty="0"/>
          </a:p>
        </p:txBody>
      </p:sp>
      <p:sp>
        <p:nvSpPr>
          <p:cNvPr id="3" name="Title 2">
            <a:extLst>
              <a:ext uri="{FF2B5EF4-FFF2-40B4-BE49-F238E27FC236}">
                <a16:creationId xmlns:a16="http://schemas.microsoft.com/office/drawing/2014/main" id="{A403E650-2083-DBD9-819C-F51B350F49FB}"/>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BENEFITS</a:t>
            </a:r>
          </a:p>
        </p:txBody>
      </p:sp>
      <p:sp>
        <p:nvSpPr>
          <p:cNvPr id="4" name="Rectangle 3">
            <a:extLst>
              <a:ext uri="{FF2B5EF4-FFF2-40B4-BE49-F238E27FC236}">
                <a16:creationId xmlns:a16="http://schemas.microsoft.com/office/drawing/2014/main" id="{BF775674-9D69-1162-74E9-1B8577562D60}"/>
              </a:ext>
            </a:extLst>
          </p:cNvPr>
          <p:cNvSpPr/>
          <p:nvPr/>
        </p:nvSpPr>
        <p:spPr>
          <a:xfrm>
            <a:off x="685800" y="1404731"/>
            <a:ext cx="8034130" cy="8186857"/>
          </a:xfrm>
          <a:prstGeom prst="rect">
            <a:avLst/>
          </a:prstGeom>
        </p:spPr>
        <p:txBody>
          <a:bodyPr wrap="square">
            <a:spAutoFit/>
          </a:bodyPr>
          <a:lstStyle/>
          <a:p>
            <a:pPr marL="119062" algn="ctr"/>
            <a:r>
              <a:rPr lang="en-US" sz="2800" dirty="0">
                <a:latin typeface="Times New Roman" panose="02020603050405020304" pitchFamily="18" charset="0"/>
                <a:cs typeface="Times New Roman" panose="02020603050405020304" pitchFamily="18" charset="0"/>
              </a:rPr>
              <a:t>Unwell Leave</a:t>
            </a:r>
          </a:p>
          <a:p>
            <a:pPr marL="119062"/>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Accrues upon hire and can be used once accrued</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Maximum accrual is 480 hours</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Can be used for employee or family member’s illness, injury, or necessary medical, dental, or vision treatment</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Unwell leave of 3 consecutive workdays will require a doctor’s statement releasing employee to return to work</a:t>
            </a:r>
          </a:p>
          <a:p>
            <a:pPr marL="576262"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Accrued unused unwell leave is donated to the Leave Share bank upon separation</a:t>
            </a:r>
          </a:p>
          <a:p>
            <a:pPr marL="119062"/>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1033462" lvl="1"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457200" indent="-338138">
              <a:buClr>
                <a:srgbClr val="C00000"/>
              </a:buClr>
              <a:buFont typeface="Wingdings" pitchFamily="2" charset="2"/>
              <a:buChar char="Ø"/>
            </a:pPr>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119062"/>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2297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6F6B8-9F34-91AB-EFAD-13175F600D09}"/>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E7899C4-2E39-05C5-0C9A-8D7468B63ECC}"/>
              </a:ext>
            </a:extLst>
          </p:cNvPr>
          <p:cNvSpPr>
            <a:spLocks noGrp="1"/>
          </p:cNvSpPr>
          <p:nvPr>
            <p:ph type="sldNum" sz="quarter" idx="12"/>
          </p:nvPr>
        </p:nvSpPr>
        <p:spPr/>
        <p:txBody>
          <a:bodyPr/>
          <a:lstStyle/>
          <a:p>
            <a:fld id="{60B18D57-13A5-4968-950D-8FEF41FA4399}" type="slidenum">
              <a:rPr lang="en-US" smtClean="0"/>
              <a:t>8</a:t>
            </a:fld>
            <a:endParaRPr lang="en-US" dirty="0"/>
          </a:p>
        </p:txBody>
      </p:sp>
      <p:sp>
        <p:nvSpPr>
          <p:cNvPr id="3" name="Title 2">
            <a:extLst>
              <a:ext uri="{FF2B5EF4-FFF2-40B4-BE49-F238E27FC236}">
                <a16:creationId xmlns:a16="http://schemas.microsoft.com/office/drawing/2014/main" id="{C06B7198-D150-B55E-BF6B-D598FA467AAD}"/>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BENEFITS</a:t>
            </a:r>
          </a:p>
        </p:txBody>
      </p:sp>
      <p:sp>
        <p:nvSpPr>
          <p:cNvPr id="4" name="Rectangle 3">
            <a:extLst>
              <a:ext uri="{FF2B5EF4-FFF2-40B4-BE49-F238E27FC236}">
                <a16:creationId xmlns:a16="http://schemas.microsoft.com/office/drawing/2014/main" id="{BF1CEC01-EFCD-60AC-E1F6-A8360BF77CF3}"/>
              </a:ext>
            </a:extLst>
          </p:cNvPr>
          <p:cNvSpPr/>
          <p:nvPr/>
        </p:nvSpPr>
        <p:spPr>
          <a:xfrm>
            <a:off x="521368" y="1459832"/>
            <a:ext cx="8198562" cy="6992982"/>
          </a:xfrm>
          <a:prstGeom prst="rect">
            <a:avLst/>
          </a:prstGeom>
        </p:spPr>
        <p:txBody>
          <a:bodyPr wrap="square">
            <a:spAutoFit/>
          </a:bodyPr>
          <a:lstStyle/>
          <a:p>
            <a:pPr marL="119062" algn="ctr"/>
            <a:r>
              <a:rPr lang="en-US" sz="2800" dirty="0">
                <a:latin typeface="Times New Roman" panose="02020603050405020304" pitchFamily="18" charset="0"/>
                <a:cs typeface="Times New Roman" panose="02020603050405020304" pitchFamily="18" charset="0"/>
              </a:rPr>
              <a:t>Holidays</a:t>
            </a:r>
          </a:p>
          <a:p>
            <a:pPr marL="119062"/>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Martin Luther King Jr. Day</a:t>
            </a:r>
          </a:p>
          <a:p>
            <a:pPr marL="576262" indent="-457200">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President’s Day</a:t>
            </a:r>
          </a:p>
          <a:p>
            <a:pPr marL="576262" indent="-457200">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Good Friday</a:t>
            </a:r>
          </a:p>
          <a:p>
            <a:pPr marL="576262" indent="-457200">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Memorial Day</a:t>
            </a:r>
          </a:p>
          <a:p>
            <a:pPr marL="576262" indent="-457200">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Juneteenth</a:t>
            </a:r>
          </a:p>
          <a:p>
            <a:pPr marL="576262" indent="-457200">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Independence Day</a:t>
            </a:r>
          </a:p>
          <a:p>
            <a:pPr marL="576262" indent="-457200">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Labor Day</a:t>
            </a:r>
          </a:p>
          <a:p>
            <a:pPr marL="576262" indent="-457200">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Veterans Day</a:t>
            </a:r>
          </a:p>
          <a:p>
            <a:pPr marL="576262" indent="-457200">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Thanksgiving Day &amp; Day after Thanksgiving</a:t>
            </a:r>
          </a:p>
          <a:p>
            <a:pPr marL="576262" indent="-457200">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Christmas Eve through New Year’s Day</a:t>
            </a:r>
          </a:p>
          <a:p>
            <a:pPr marL="576262" indent="-457200">
              <a:buFont typeface="Wingdings" panose="05000000000000000000" pitchFamily="2" charset="2"/>
              <a:buChar char="Ø"/>
            </a:pPr>
            <a:endParaRPr lang="en-US" sz="2000" dirty="0">
              <a:latin typeface="Times New Roman" panose="02020603050405020304" pitchFamily="18" charset="0"/>
              <a:cs typeface="Times New Roman" panose="02020603050405020304" pitchFamily="18" charset="0"/>
            </a:endParaRPr>
          </a:p>
          <a:p>
            <a:pPr marL="119062"/>
            <a:r>
              <a:rPr lang="en-US" sz="2000" dirty="0">
                <a:latin typeface="Times New Roman" panose="02020603050405020304" pitchFamily="18" charset="0"/>
                <a:cs typeface="Times New Roman" panose="02020603050405020304" pitchFamily="18" charset="0"/>
              </a:rPr>
              <a:t>Employees are required to be in a paid status the day before and the day after a holiday to receive paid holiday</a:t>
            </a:r>
          </a:p>
          <a:p>
            <a:pPr marL="1033462" lvl="1"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457200" indent="-338138">
              <a:buClr>
                <a:srgbClr val="C00000"/>
              </a:buClr>
              <a:buFont typeface="Wingdings" pitchFamily="2" charset="2"/>
              <a:buChar char="Ø"/>
            </a:pPr>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119062"/>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3244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0E896A-289F-2373-D84B-E16EB800C82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985C486-076A-699B-B98E-942BB40376B0}"/>
              </a:ext>
            </a:extLst>
          </p:cNvPr>
          <p:cNvSpPr>
            <a:spLocks noGrp="1"/>
          </p:cNvSpPr>
          <p:nvPr>
            <p:ph type="sldNum" sz="quarter" idx="12"/>
          </p:nvPr>
        </p:nvSpPr>
        <p:spPr/>
        <p:txBody>
          <a:bodyPr/>
          <a:lstStyle/>
          <a:p>
            <a:fld id="{60B18D57-13A5-4968-950D-8FEF41FA4399}" type="slidenum">
              <a:rPr lang="en-US" smtClean="0"/>
              <a:t>9</a:t>
            </a:fld>
            <a:endParaRPr lang="en-US" dirty="0"/>
          </a:p>
        </p:txBody>
      </p:sp>
      <p:sp>
        <p:nvSpPr>
          <p:cNvPr id="3" name="Title 2">
            <a:extLst>
              <a:ext uri="{FF2B5EF4-FFF2-40B4-BE49-F238E27FC236}">
                <a16:creationId xmlns:a16="http://schemas.microsoft.com/office/drawing/2014/main" id="{F5361A3C-44B1-F7A6-B16F-0871358B9C7D}"/>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BENEFITS</a:t>
            </a:r>
          </a:p>
        </p:txBody>
      </p:sp>
      <p:sp>
        <p:nvSpPr>
          <p:cNvPr id="4" name="Rectangle 3">
            <a:extLst>
              <a:ext uri="{FF2B5EF4-FFF2-40B4-BE49-F238E27FC236}">
                <a16:creationId xmlns:a16="http://schemas.microsoft.com/office/drawing/2014/main" id="{983BAA50-8155-DF31-6DD2-AB49D685B313}"/>
              </a:ext>
            </a:extLst>
          </p:cNvPr>
          <p:cNvSpPr/>
          <p:nvPr/>
        </p:nvSpPr>
        <p:spPr>
          <a:xfrm>
            <a:off x="473242" y="1283368"/>
            <a:ext cx="8246688" cy="7602081"/>
          </a:xfrm>
          <a:prstGeom prst="rect">
            <a:avLst/>
          </a:prstGeom>
        </p:spPr>
        <p:txBody>
          <a:bodyPr wrap="square">
            <a:spAutoFit/>
          </a:bodyPr>
          <a:lstStyle/>
          <a:p>
            <a:pPr marL="119062" algn="ctr"/>
            <a:r>
              <a:rPr lang="en-US" sz="2800" dirty="0">
                <a:latin typeface="Times New Roman" panose="02020603050405020304" pitchFamily="18" charset="0"/>
                <a:cs typeface="Times New Roman" panose="02020603050405020304" pitchFamily="18" charset="0"/>
              </a:rPr>
              <a:t>Other Leave</a:t>
            </a:r>
          </a:p>
          <a:p>
            <a:pPr marL="119062"/>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r>
              <a:rPr lang="en-US" sz="2300" dirty="0">
                <a:latin typeface="Times New Roman" panose="02020603050405020304" pitchFamily="18" charset="0"/>
                <a:cs typeface="Times New Roman" panose="02020603050405020304" pitchFamily="18" charset="0"/>
              </a:rPr>
              <a:t>Bereavement</a:t>
            </a:r>
          </a:p>
          <a:p>
            <a:pPr marL="576262" indent="-457200">
              <a:buFont typeface="Wingdings" panose="05000000000000000000" pitchFamily="2" charset="2"/>
              <a:buChar char="Ø"/>
            </a:pPr>
            <a:r>
              <a:rPr lang="en-US" sz="2300" dirty="0">
                <a:latin typeface="Times New Roman" panose="02020603050405020304" pitchFamily="18" charset="0"/>
                <a:cs typeface="Times New Roman" panose="02020603050405020304" pitchFamily="18" charset="0"/>
              </a:rPr>
              <a:t>Jury Duty/Subpoenaed Leave (turn in check </a:t>
            </a:r>
            <a:r>
              <a:rPr lang="en-US" sz="2300">
                <a:latin typeface="Times New Roman" panose="02020603050405020304" pitchFamily="18" charset="0"/>
                <a:cs typeface="Times New Roman" panose="02020603050405020304" pitchFamily="18" charset="0"/>
              </a:rPr>
              <a:t>to Suzy </a:t>
            </a:r>
            <a:r>
              <a:rPr lang="en-US" sz="2300" dirty="0">
                <a:latin typeface="Times New Roman" panose="02020603050405020304" pitchFamily="18" charset="0"/>
                <a:cs typeface="Times New Roman" panose="02020603050405020304" pitchFamily="18" charset="0"/>
              </a:rPr>
              <a:t>to receive reimbursement)</a:t>
            </a:r>
          </a:p>
          <a:p>
            <a:pPr marL="576262" indent="-457200">
              <a:buFont typeface="Wingdings" panose="05000000000000000000" pitchFamily="2" charset="2"/>
              <a:buChar char="Ø"/>
            </a:pPr>
            <a:r>
              <a:rPr lang="en-US" sz="2300" dirty="0">
                <a:latin typeface="Times New Roman" panose="02020603050405020304" pitchFamily="18" charset="0"/>
                <a:cs typeface="Times New Roman" panose="02020603050405020304" pitchFamily="18" charset="0"/>
              </a:rPr>
              <a:t>Military Leave </a:t>
            </a:r>
          </a:p>
          <a:p>
            <a:pPr marL="576262" indent="-457200">
              <a:buFont typeface="Wingdings" panose="05000000000000000000" pitchFamily="2" charset="2"/>
              <a:buChar char="Ø"/>
            </a:pPr>
            <a:r>
              <a:rPr lang="en-US" sz="2300" dirty="0">
                <a:latin typeface="Times New Roman" panose="02020603050405020304" pitchFamily="18" charset="0"/>
                <a:cs typeface="Times New Roman" panose="02020603050405020304" pitchFamily="18" charset="0"/>
              </a:rPr>
              <a:t>Voting Leave</a:t>
            </a:r>
          </a:p>
          <a:p>
            <a:pPr marL="576262" indent="-457200">
              <a:buFont typeface="Wingdings" panose="05000000000000000000" pitchFamily="2" charset="2"/>
              <a:buChar char="Ø"/>
            </a:pPr>
            <a:r>
              <a:rPr lang="en-US" sz="2300" dirty="0">
                <a:latin typeface="Times New Roman" panose="02020603050405020304" pitchFamily="18" charset="0"/>
                <a:cs typeface="Times New Roman" panose="02020603050405020304" pitchFamily="18" charset="0"/>
              </a:rPr>
              <a:t>Personal Day (credited to all benefit eligible employees active on January 1)</a:t>
            </a:r>
          </a:p>
          <a:p>
            <a:pPr marL="576262" indent="-457200">
              <a:buFont typeface="Wingdings" panose="05000000000000000000" pitchFamily="2" charset="2"/>
              <a:buChar char="Ø"/>
            </a:pPr>
            <a:r>
              <a:rPr lang="en-US" sz="2300" dirty="0">
                <a:latin typeface="Times New Roman" panose="02020603050405020304" pitchFamily="18" charset="0"/>
                <a:cs typeface="Times New Roman" panose="02020603050405020304" pitchFamily="18" charset="0"/>
              </a:rPr>
              <a:t>Parental Leave (Up to 6 weeks paid leave following the birth or adoption of a child)</a:t>
            </a:r>
          </a:p>
          <a:p>
            <a:pPr marL="576262" indent="-457200">
              <a:buFont typeface="Wingdings" panose="05000000000000000000" pitchFamily="2" charset="2"/>
              <a:buChar char="Ø"/>
            </a:pPr>
            <a:r>
              <a:rPr lang="en-US" sz="2300" dirty="0">
                <a:latin typeface="Times New Roman" panose="02020603050405020304" pitchFamily="18" charset="0"/>
                <a:cs typeface="Times New Roman" panose="02020603050405020304" pitchFamily="18" charset="0"/>
              </a:rPr>
              <a:t>Floating Holiday (unpublished benefit – employees utilizing less than 20 hours of Unwell leave in previous fiscal year receive 1 day (to be used in following fiscal year 9/1 – 8/31)</a:t>
            </a:r>
          </a:p>
          <a:p>
            <a:pPr marL="576262" indent="-457200">
              <a:buFont typeface="Wingdings" panose="05000000000000000000" pitchFamily="2" charset="2"/>
              <a:buChar char="Ø"/>
            </a:pPr>
            <a:endParaRPr lang="en-US" sz="2000" dirty="0">
              <a:latin typeface="Times New Roman" panose="02020603050405020304" pitchFamily="18" charset="0"/>
              <a:cs typeface="Times New Roman" panose="02020603050405020304" pitchFamily="18" charset="0"/>
            </a:endParaRPr>
          </a:p>
          <a:p>
            <a:pPr marL="1033462" lvl="1"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600" dirty="0">
              <a:latin typeface="Times New Roman" panose="02020603050405020304" pitchFamily="18" charset="0"/>
              <a:cs typeface="Times New Roman" panose="02020603050405020304" pitchFamily="18" charset="0"/>
            </a:endParaRPr>
          </a:p>
          <a:p>
            <a:pPr marL="457200" indent="-338138">
              <a:buClr>
                <a:srgbClr val="C00000"/>
              </a:buClr>
              <a:buFont typeface="Wingdings" pitchFamily="2" charset="2"/>
              <a:buChar char="Ø"/>
            </a:pPr>
            <a:endParaRPr lang="en-US" sz="2800" dirty="0">
              <a:latin typeface="Times New Roman" panose="02020603050405020304" pitchFamily="18" charset="0"/>
              <a:cs typeface="Times New Roman" panose="02020603050405020304" pitchFamily="18" charset="0"/>
            </a:endParaRPr>
          </a:p>
          <a:p>
            <a:pPr marL="576262"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119062"/>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552545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6643</TotalTime>
  <Words>2507</Words>
  <Application>Microsoft Office PowerPoint</Application>
  <PresentationFormat>On-screen Show (4:3)</PresentationFormat>
  <Paragraphs>622</Paragraphs>
  <Slides>21</Slides>
  <Notes>18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21</vt:i4>
      </vt:variant>
    </vt:vector>
  </HeadingPairs>
  <TitlesOfParts>
    <vt:vector size="27" baseType="lpstr">
      <vt:lpstr>Arial</vt:lpstr>
      <vt:lpstr>Calibri</vt:lpstr>
      <vt:lpstr>Times New Roman</vt:lpstr>
      <vt:lpstr>Wingdings</vt:lpstr>
      <vt:lpstr>Office Theme</vt:lpstr>
      <vt:lpstr>Custom Design</vt:lpstr>
      <vt:lpstr>PowerPoint Presentation</vt:lpstr>
      <vt:lpstr>Agenda</vt:lpstr>
      <vt:lpstr>BENEFITS</vt:lpstr>
      <vt:lpstr>BENEFITS</vt:lpstr>
      <vt:lpstr>BENEFITS</vt:lpstr>
      <vt:lpstr>BENEFITS</vt:lpstr>
      <vt:lpstr>BENEFITS</vt:lpstr>
      <vt:lpstr>BENEFITS</vt:lpstr>
      <vt:lpstr>BENEFITS</vt:lpstr>
      <vt:lpstr>BENEFITS</vt:lpstr>
      <vt:lpstr>BENEFITS</vt:lpstr>
      <vt:lpstr>BENEFITS</vt:lpstr>
      <vt:lpstr>BENEFITS</vt:lpstr>
      <vt:lpstr>BENEFITS</vt:lpstr>
      <vt:lpstr>BENEFITS</vt:lpstr>
      <vt:lpstr>BENEFITS</vt:lpstr>
      <vt:lpstr>BENEFITS</vt:lpstr>
      <vt:lpstr>BENEFITS</vt:lpstr>
      <vt:lpstr>BENEFITS</vt:lpstr>
      <vt:lpstr>BENEFITS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Sari Maple</cp:lastModifiedBy>
  <cp:revision>137</cp:revision>
  <cp:lastPrinted>2020-08-19T19:25:01Z</cp:lastPrinted>
  <dcterms:created xsi:type="dcterms:W3CDTF">2018-09-13T15:53:27Z</dcterms:created>
  <dcterms:modified xsi:type="dcterms:W3CDTF">2024-10-14T21:28:24Z</dcterms:modified>
</cp:coreProperties>
</file>